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97"/>
  </p:notesMasterIdLst>
  <p:handoutMasterIdLst>
    <p:handoutMasterId r:id="rId98"/>
  </p:handoutMasterIdLst>
  <p:sldIdLst>
    <p:sldId id="963" r:id="rId5"/>
    <p:sldId id="553" r:id="rId6"/>
    <p:sldId id="960" r:id="rId7"/>
    <p:sldId id="966" r:id="rId8"/>
    <p:sldId id="559" r:id="rId9"/>
    <p:sldId id="887" r:id="rId10"/>
    <p:sldId id="544" r:id="rId11"/>
    <p:sldId id="694" r:id="rId12"/>
    <p:sldId id="425" r:id="rId13"/>
    <p:sldId id="888" r:id="rId14"/>
    <p:sldId id="889" r:id="rId15"/>
    <p:sldId id="688" r:id="rId16"/>
    <p:sldId id="557" r:id="rId17"/>
    <p:sldId id="689" r:id="rId18"/>
    <p:sldId id="690" r:id="rId19"/>
    <p:sldId id="692" r:id="rId20"/>
    <p:sldId id="695" r:id="rId21"/>
    <p:sldId id="691" r:id="rId22"/>
    <p:sldId id="892" r:id="rId23"/>
    <p:sldId id="893" r:id="rId24"/>
    <p:sldId id="894" r:id="rId25"/>
    <p:sldId id="895" r:id="rId26"/>
    <p:sldId id="896" r:id="rId27"/>
    <p:sldId id="897" r:id="rId28"/>
    <p:sldId id="898" r:id="rId29"/>
    <p:sldId id="899" r:id="rId30"/>
    <p:sldId id="900" r:id="rId31"/>
    <p:sldId id="901" r:id="rId32"/>
    <p:sldId id="902" r:id="rId33"/>
    <p:sldId id="903" r:id="rId34"/>
    <p:sldId id="904" r:id="rId35"/>
    <p:sldId id="905" r:id="rId36"/>
    <p:sldId id="906" r:id="rId37"/>
    <p:sldId id="907" r:id="rId38"/>
    <p:sldId id="908" r:id="rId39"/>
    <p:sldId id="909" r:id="rId40"/>
    <p:sldId id="910" r:id="rId41"/>
    <p:sldId id="911" r:id="rId42"/>
    <p:sldId id="912" r:id="rId43"/>
    <p:sldId id="913" r:id="rId44"/>
    <p:sldId id="914" r:id="rId45"/>
    <p:sldId id="915" r:id="rId46"/>
    <p:sldId id="916" r:id="rId47"/>
    <p:sldId id="755" r:id="rId48"/>
    <p:sldId id="823" r:id="rId49"/>
    <p:sldId id="824" r:id="rId50"/>
    <p:sldId id="956" r:id="rId51"/>
    <p:sldId id="937" r:id="rId52"/>
    <p:sldId id="938" r:id="rId53"/>
    <p:sldId id="939" r:id="rId54"/>
    <p:sldId id="940" r:id="rId55"/>
    <p:sldId id="941" r:id="rId56"/>
    <p:sldId id="942" r:id="rId57"/>
    <p:sldId id="943" r:id="rId58"/>
    <p:sldId id="944" r:id="rId59"/>
    <p:sldId id="945" r:id="rId60"/>
    <p:sldId id="946" r:id="rId61"/>
    <p:sldId id="947" r:id="rId62"/>
    <p:sldId id="948" r:id="rId63"/>
    <p:sldId id="949" r:id="rId64"/>
    <p:sldId id="950" r:id="rId65"/>
    <p:sldId id="957" r:id="rId66"/>
    <p:sldId id="958" r:id="rId67"/>
    <p:sldId id="959" r:id="rId68"/>
    <p:sldId id="917" r:id="rId69"/>
    <p:sldId id="918" r:id="rId70"/>
    <p:sldId id="919" r:id="rId71"/>
    <p:sldId id="920" r:id="rId72"/>
    <p:sldId id="921" r:id="rId73"/>
    <p:sldId id="967" r:id="rId74"/>
    <p:sldId id="968" r:id="rId75"/>
    <p:sldId id="924" r:id="rId76"/>
    <p:sldId id="925" r:id="rId77"/>
    <p:sldId id="926" r:id="rId78"/>
    <p:sldId id="927" r:id="rId79"/>
    <p:sldId id="928" r:id="rId80"/>
    <p:sldId id="929" r:id="rId81"/>
    <p:sldId id="930" r:id="rId82"/>
    <p:sldId id="931" r:id="rId83"/>
    <p:sldId id="932" r:id="rId84"/>
    <p:sldId id="933" r:id="rId85"/>
    <p:sldId id="934" r:id="rId86"/>
    <p:sldId id="935" r:id="rId87"/>
    <p:sldId id="706" r:id="rId88"/>
    <p:sldId id="698" r:id="rId89"/>
    <p:sldId id="699" r:id="rId90"/>
    <p:sldId id="700" r:id="rId91"/>
    <p:sldId id="962" r:id="rId92"/>
    <p:sldId id="614" r:id="rId93"/>
    <p:sldId id="890" r:id="rId94"/>
    <p:sldId id="891" r:id="rId95"/>
    <p:sldId id="617" r:id="rId9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AF"/>
    <a:srgbClr val="009900"/>
    <a:srgbClr val="008000"/>
    <a:srgbClr val="F07B05"/>
    <a:srgbClr val="0066FF"/>
    <a:srgbClr val="F0E8CC"/>
    <a:srgbClr val="333399"/>
    <a:srgbClr val="FAC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40" autoAdjust="0"/>
  </p:normalViewPr>
  <p:slideViewPr>
    <p:cSldViewPr>
      <p:cViewPr varScale="1">
        <p:scale>
          <a:sx n="58" d="100"/>
          <a:sy n="58" d="100"/>
        </p:scale>
        <p:origin x="1728" y="60"/>
      </p:cViewPr>
      <p:guideLst>
        <p:guide orient="horz" pos="2160"/>
        <p:guide pos="2880"/>
      </p:guideLst>
    </p:cSldViewPr>
  </p:slideViewPr>
  <p:outlineViewPr>
    <p:cViewPr>
      <p:scale>
        <a:sx n="33" d="100"/>
        <a:sy n="33" d="100"/>
      </p:scale>
      <p:origin x="0" y="13782"/>
    </p:cViewPr>
  </p:outlineViewPr>
  <p:notesTextViewPr>
    <p:cViewPr>
      <p:scale>
        <a:sx n="100" d="100"/>
        <a:sy n="100" d="100"/>
      </p:scale>
      <p:origin x="0" y="0"/>
    </p:cViewPr>
  </p:notesTextViewPr>
  <p:sorterViewPr>
    <p:cViewPr>
      <p:scale>
        <a:sx n="100" d="100"/>
        <a:sy n="100" d="100"/>
      </p:scale>
      <p:origin x="0" y="21228"/>
    </p:cViewPr>
  </p:sorterViewPr>
  <p:notesViewPr>
    <p:cSldViewPr>
      <p:cViewPr>
        <p:scale>
          <a:sx n="75" d="100"/>
          <a:sy n="75" d="100"/>
        </p:scale>
        <p:origin x="-1722" y="-72"/>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oleObject" Target="file:///\\ENV-EVL-FILE3\Public\Eng\ITRC%20Groundwater%20Statistics\IBT\interval%20examp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NV-EVL-FILE3\Public\Eng\ITRC%20Groundwater%20Statistics\IBT\interval%20exampl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NV-EVL-FILE3\Public\Eng\ITRC%20Groundwater%20Statistics\IBT\interval%20example.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Sheet2!$C$3</c:f>
              <c:strCache>
                <c:ptCount val="1"/>
                <c:pt idx="0">
                  <c:v>Mercury</c:v>
                </c:pt>
              </c:strCache>
            </c:strRef>
          </c:tx>
          <c:spPr>
            <a:ln w="28575">
              <a:noFill/>
            </a:ln>
          </c:spPr>
          <c:trendline>
            <c:trendlineType val="linear"/>
            <c:dispRSqr val="0"/>
            <c:dispEq val="0"/>
          </c:trendline>
          <c:xVal>
            <c:numRef>
              <c:f>Sheet2!$B$4:$B$17</c:f>
              <c:numCache>
                <c:formatCode>General</c:formatCode>
                <c:ptCount val="14"/>
                <c:pt idx="0">
                  <c:v>0.01</c:v>
                </c:pt>
                <c:pt idx="1">
                  <c:v>0.01</c:v>
                </c:pt>
                <c:pt idx="2">
                  <c:v>0.02</c:v>
                </c:pt>
                <c:pt idx="3">
                  <c:v>0.04</c:v>
                </c:pt>
                <c:pt idx="4">
                  <c:v>0.01</c:v>
                </c:pt>
                <c:pt idx="5">
                  <c:v>0.05</c:v>
                </c:pt>
                <c:pt idx="6">
                  <c:v>0.09</c:v>
                </c:pt>
                <c:pt idx="7">
                  <c:v>7.0000000000000007E-2</c:v>
                </c:pt>
                <c:pt idx="8">
                  <c:v>0.02</c:v>
                </c:pt>
                <c:pt idx="9">
                  <c:v>0.15</c:v>
                </c:pt>
                <c:pt idx="10">
                  <c:v>0.12</c:v>
                </c:pt>
                <c:pt idx="11">
                  <c:v>0.1</c:v>
                </c:pt>
                <c:pt idx="12">
                  <c:v>0.3</c:v>
                </c:pt>
                <c:pt idx="13">
                  <c:v>0.25</c:v>
                </c:pt>
              </c:numCache>
            </c:numRef>
          </c:xVal>
          <c:yVal>
            <c:numRef>
              <c:f>Sheet2!$C$4:$C$17</c:f>
              <c:numCache>
                <c:formatCode>General</c:formatCode>
                <c:ptCount val="14"/>
                <c:pt idx="0">
                  <c:v>0.02</c:v>
                </c:pt>
                <c:pt idx="1">
                  <c:v>0.03</c:v>
                </c:pt>
                <c:pt idx="2">
                  <c:v>0.04</c:v>
                </c:pt>
                <c:pt idx="3">
                  <c:v>0.06</c:v>
                </c:pt>
                <c:pt idx="4">
                  <c:v>0.02</c:v>
                </c:pt>
                <c:pt idx="5">
                  <c:v>7.0000000000000007E-2</c:v>
                </c:pt>
                <c:pt idx="6">
                  <c:v>0.1</c:v>
                </c:pt>
                <c:pt idx="7">
                  <c:v>0.08</c:v>
                </c:pt>
                <c:pt idx="8">
                  <c:v>0.03</c:v>
                </c:pt>
                <c:pt idx="9">
                  <c:v>0.11</c:v>
                </c:pt>
                <c:pt idx="10">
                  <c:v>0.08</c:v>
                </c:pt>
                <c:pt idx="11">
                  <c:v>7.0000000000000007E-2</c:v>
                </c:pt>
                <c:pt idx="12">
                  <c:v>0.28999999999999998</c:v>
                </c:pt>
                <c:pt idx="13">
                  <c:v>0.23</c:v>
                </c:pt>
              </c:numCache>
            </c:numRef>
          </c:yVal>
          <c:smooth val="0"/>
        </c:ser>
        <c:dLbls>
          <c:showLegendKey val="0"/>
          <c:showVal val="0"/>
          <c:showCatName val="0"/>
          <c:showSerName val="0"/>
          <c:showPercent val="0"/>
          <c:showBubbleSize val="0"/>
        </c:dLbls>
        <c:axId val="295786896"/>
        <c:axId val="295787288"/>
      </c:scatterChart>
      <c:valAx>
        <c:axId val="295786896"/>
        <c:scaling>
          <c:orientation val="minMax"/>
        </c:scaling>
        <c:delete val="0"/>
        <c:axPos val="b"/>
        <c:title>
          <c:tx>
            <c:rich>
              <a:bodyPr/>
              <a:lstStyle/>
              <a:p>
                <a:pPr>
                  <a:defRPr sz="1800"/>
                </a:pPr>
                <a:r>
                  <a:rPr lang="en-US" sz="1800"/>
                  <a:t>Arsenic</a:t>
                </a:r>
                <a:r>
                  <a:rPr lang="en-US" sz="1800" baseline="0"/>
                  <a:t> (mg/L)</a:t>
                </a:r>
                <a:endParaRPr lang="en-US" sz="1800"/>
              </a:p>
            </c:rich>
          </c:tx>
          <c:overlay val="0"/>
        </c:title>
        <c:numFmt formatCode="#,##0.00" sourceLinked="0"/>
        <c:majorTickMark val="out"/>
        <c:minorTickMark val="none"/>
        <c:tickLblPos val="nextTo"/>
        <c:txPr>
          <a:bodyPr/>
          <a:lstStyle/>
          <a:p>
            <a:pPr>
              <a:defRPr sz="1800"/>
            </a:pPr>
            <a:endParaRPr lang="en-US"/>
          </a:p>
        </c:txPr>
        <c:crossAx val="295787288"/>
        <c:crosses val="autoZero"/>
        <c:crossBetween val="midCat"/>
      </c:valAx>
      <c:valAx>
        <c:axId val="295787288"/>
        <c:scaling>
          <c:orientation val="minMax"/>
        </c:scaling>
        <c:delete val="0"/>
        <c:axPos val="l"/>
        <c:majorGridlines/>
        <c:title>
          <c:tx>
            <c:rich>
              <a:bodyPr rot="-5400000" vert="horz"/>
              <a:lstStyle/>
              <a:p>
                <a:pPr>
                  <a:defRPr sz="1800"/>
                </a:pPr>
                <a:r>
                  <a:rPr lang="en-US" sz="1800"/>
                  <a:t>Mercury</a:t>
                </a:r>
                <a:r>
                  <a:rPr lang="en-US" sz="1800" baseline="0"/>
                  <a:t> (mg/L)</a:t>
                </a:r>
                <a:endParaRPr lang="en-US" sz="1800"/>
              </a:p>
            </c:rich>
          </c:tx>
          <c:overlay val="0"/>
        </c:title>
        <c:numFmt formatCode="#,##0.00" sourceLinked="0"/>
        <c:majorTickMark val="out"/>
        <c:minorTickMark val="none"/>
        <c:tickLblPos val="nextTo"/>
        <c:txPr>
          <a:bodyPr/>
          <a:lstStyle/>
          <a:p>
            <a:pPr>
              <a:defRPr sz="1800"/>
            </a:pPr>
            <a:endParaRPr lang="en-US"/>
          </a:p>
        </c:txPr>
        <c:crossAx val="295786896"/>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strRef>
              <c:f>Sheet1!$D$5</c:f>
              <c:strCache>
                <c:ptCount val="1"/>
                <c:pt idx="0">
                  <c:v>High</c:v>
                </c:pt>
              </c:strCache>
            </c:strRef>
          </c:tx>
          <c:spPr>
            <a:ln w="28575">
              <a:noFill/>
            </a:ln>
          </c:spPr>
          <c:marker>
            <c:symbol val="dash"/>
            <c:size val="10"/>
            <c:spPr>
              <a:ln>
                <a:solidFill>
                  <a:srgbClr val="FF0000"/>
                </a:solidFill>
              </a:ln>
            </c:spPr>
          </c:marker>
          <c:cat>
            <c:strRef>
              <c:f>Sheet1!$C$6:$C$7</c:f>
              <c:strCache>
                <c:ptCount val="2"/>
                <c:pt idx="0">
                  <c:v>Confidence 
Interval</c:v>
                </c:pt>
                <c:pt idx="1">
                  <c:v>Prediction 
Interval</c:v>
                </c:pt>
              </c:strCache>
            </c:strRef>
          </c:cat>
          <c:val>
            <c:numRef>
              <c:f>Sheet1!$D$6:$D$7</c:f>
              <c:numCache>
                <c:formatCode>General</c:formatCode>
                <c:ptCount val="2"/>
                <c:pt idx="0">
                  <c:v>11.71584798364446</c:v>
                </c:pt>
                <c:pt idx="1">
                  <c:v>13.67794585153475</c:v>
                </c:pt>
              </c:numCache>
            </c:numRef>
          </c:val>
          <c:smooth val="0"/>
        </c:ser>
        <c:ser>
          <c:idx val="1"/>
          <c:order val="1"/>
          <c:tx>
            <c:strRef>
              <c:f>Sheet1!$E$5</c:f>
              <c:strCache>
                <c:ptCount val="1"/>
                <c:pt idx="0">
                  <c:v>Low</c:v>
                </c:pt>
              </c:strCache>
            </c:strRef>
          </c:tx>
          <c:spPr>
            <a:ln w="28575">
              <a:noFill/>
            </a:ln>
          </c:spPr>
          <c:marker>
            <c:symbol val="dash"/>
            <c:size val="10"/>
            <c:spPr>
              <a:ln>
                <a:solidFill>
                  <a:srgbClr val="FF0000"/>
                </a:solidFill>
              </a:ln>
            </c:spPr>
          </c:marker>
          <c:cat>
            <c:strRef>
              <c:f>Sheet1!$C$6:$C$7</c:f>
              <c:strCache>
                <c:ptCount val="2"/>
                <c:pt idx="0">
                  <c:v>Confidence 
Interval</c:v>
                </c:pt>
                <c:pt idx="1">
                  <c:v>Prediction 
Interval</c:v>
                </c:pt>
              </c:strCache>
            </c:strRef>
          </c:cat>
          <c:val>
            <c:numRef>
              <c:f>Sheet1!$E$6:$E$7</c:f>
              <c:numCache>
                <c:formatCode>General</c:formatCode>
                <c:ptCount val="2"/>
                <c:pt idx="0">
                  <c:v>10.40778273838427</c:v>
                </c:pt>
                <c:pt idx="1">
                  <c:v>8.4456848704939809</c:v>
                </c:pt>
              </c:numCache>
            </c:numRef>
          </c:val>
          <c:smooth val="0"/>
        </c:ser>
        <c:ser>
          <c:idx val="2"/>
          <c:order val="2"/>
          <c:tx>
            <c:strRef>
              <c:f>Sheet1!$F$5</c:f>
              <c:strCache>
                <c:ptCount val="1"/>
                <c:pt idx="0">
                  <c:v>Close</c:v>
                </c:pt>
              </c:strCache>
            </c:strRef>
          </c:tx>
          <c:spPr>
            <a:ln w="28575">
              <a:noFill/>
            </a:ln>
          </c:spPr>
          <c:marker>
            <c:symbol val="circle"/>
            <c:size val="6"/>
          </c:marker>
          <c:dPt>
            <c:idx val="0"/>
            <c:marker>
              <c:symbol val="circle"/>
              <c:size val="9"/>
              <c:spPr>
                <a:solidFill>
                  <a:srgbClr val="0070C0"/>
                </a:solidFill>
              </c:spPr>
            </c:marker>
            <c:bubble3D val="0"/>
          </c:dPt>
          <c:dPt>
            <c:idx val="1"/>
            <c:marker>
              <c:symbol val="none"/>
            </c:marker>
            <c:bubble3D val="0"/>
          </c:dPt>
          <c:cat>
            <c:strRef>
              <c:f>Sheet1!$C$6:$C$7</c:f>
              <c:strCache>
                <c:ptCount val="2"/>
                <c:pt idx="0">
                  <c:v>Confidence 
Interval</c:v>
                </c:pt>
                <c:pt idx="1">
                  <c:v>Prediction 
Interval</c:v>
                </c:pt>
              </c:strCache>
            </c:strRef>
          </c:cat>
          <c:val>
            <c:numRef>
              <c:f>Sheet1!$F$6:$F$7</c:f>
              <c:numCache>
                <c:formatCode>General</c:formatCode>
                <c:ptCount val="2"/>
                <c:pt idx="0">
                  <c:v>11.061815361014361</c:v>
                </c:pt>
                <c:pt idx="1">
                  <c:v>11.061815361014361</c:v>
                </c:pt>
              </c:numCache>
            </c:numRef>
          </c:val>
          <c:smooth val="0"/>
        </c:ser>
        <c:dLbls>
          <c:showLegendKey val="0"/>
          <c:showVal val="0"/>
          <c:showCatName val="0"/>
          <c:showSerName val="0"/>
          <c:showPercent val="0"/>
          <c:showBubbleSize val="0"/>
        </c:dLbls>
        <c:hiLowLines>
          <c:spPr>
            <a:ln w="25400">
              <a:headEnd type="none" w="lg" len="lg"/>
              <a:tailEnd type="none" w="lg" len="lg"/>
            </a:ln>
          </c:spPr>
        </c:hiLowLines>
        <c:axId val="295784544"/>
        <c:axId val="295786504"/>
      </c:stockChart>
      <c:catAx>
        <c:axId val="295784544"/>
        <c:scaling>
          <c:orientation val="minMax"/>
        </c:scaling>
        <c:delete val="0"/>
        <c:axPos val="b"/>
        <c:numFmt formatCode="General" sourceLinked="0"/>
        <c:majorTickMark val="none"/>
        <c:minorTickMark val="none"/>
        <c:tickLblPos val="nextTo"/>
        <c:txPr>
          <a:bodyPr/>
          <a:lstStyle/>
          <a:p>
            <a:pPr>
              <a:defRPr sz="1800" b="1"/>
            </a:pPr>
            <a:endParaRPr lang="en-US"/>
          </a:p>
        </c:txPr>
        <c:crossAx val="295786504"/>
        <c:crosses val="autoZero"/>
        <c:auto val="1"/>
        <c:lblAlgn val="ctr"/>
        <c:lblOffset val="100"/>
        <c:noMultiLvlLbl val="0"/>
      </c:catAx>
      <c:valAx>
        <c:axId val="295786504"/>
        <c:scaling>
          <c:orientation val="minMax"/>
          <c:max val="14"/>
          <c:min val="8"/>
        </c:scaling>
        <c:delete val="0"/>
        <c:axPos val="l"/>
        <c:majorGridlines/>
        <c:title>
          <c:tx>
            <c:rich>
              <a:bodyPr rot="-5400000" vert="horz"/>
              <a:lstStyle/>
              <a:p>
                <a:pPr>
                  <a:defRPr sz="1800"/>
                </a:pPr>
                <a:r>
                  <a:rPr lang="en-US" sz="1800"/>
                  <a:t>Total</a:t>
                </a:r>
                <a:r>
                  <a:rPr lang="en-US" sz="1800" baseline="0"/>
                  <a:t> Organic Carbon (mg/L)</a:t>
                </a:r>
                <a:endParaRPr lang="en-US" sz="1800"/>
              </a:p>
            </c:rich>
          </c:tx>
          <c:overlay val="0"/>
        </c:title>
        <c:numFmt formatCode="General" sourceLinked="1"/>
        <c:majorTickMark val="none"/>
        <c:minorTickMark val="none"/>
        <c:tickLblPos val="nextTo"/>
        <c:txPr>
          <a:bodyPr/>
          <a:lstStyle/>
          <a:p>
            <a:pPr>
              <a:defRPr sz="1800"/>
            </a:pPr>
            <a:endParaRPr lang="en-US"/>
          </a:p>
        </c:txPr>
        <c:crossAx val="29578454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8253968253999"/>
          <c:y val="5.0925925925925902E-2"/>
          <c:w val="0.263492063492064"/>
          <c:h val="0.89814814814814803"/>
        </c:manualLayout>
      </c:layout>
      <c:scatterChart>
        <c:scatterStyle val="lineMarker"/>
        <c:varyColors val="0"/>
        <c:ser>
          <c:idx val="0"/>
          <c:order val="0"/>
          <c:tx>
            <c:strRef>
              <c:f>Sheet1!$B$2</c:f>
              <c:strCache>
                <c:ptCount val="1"/>
                <c:pt idx="0">
                  <c:v>y</c:v>
                </c:pt>
              </c:strCache>
            </c:strRef>
          </c:tx>
          <c:spPr>
            <a:ln w="28575">
              <a:noFill/>
            </a:ln>
          </c:spPr>
          <c:xVal>
            <c:numRef>
              <c:f>Sheet1!$A$3:$A$17</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xVal>
          <c:yVal>
            <c:numRef>
              <c:f>Sheet1!$B$3:$B$17</c:f>
              <c:numCache>
                <c:formatCode>General</c:formatCode>
                <c:ptCount val="15"/>
                <c:pt idx="0">
                  <c:v>9.6957380167796199</c:v>
                </c:pt>
                <c:pt idx="1">
                  <c:v>9.8026507147319109</c:v>
                </c:pt>
                <c:pt idx="2">
                  <c:v>9.8309884861527195</c:v>
                </c:pt>
                <c:pt idx="3">
                  <c:v>11.33573839484391</c:v>
                </c:pt>
                <c:pt idx="4">
                  <c:v>12.72893358637028</c:v>
                </c:pt>
                <c:pt idx="5">
                  <c:v>10.78515346321246</c:v>
                </c:pt>
                <c:pt idx="6">
                  <c:v>9.1470030326581107</c:v>
                </c:pt>
                <c:pt idx="7">
                  <c:v>10.959402989660269</c:v>
                </c:pt>
                <c:pt idx="8">
                  <c:v>12.74632794329932</c:v>
                </c:pt>
                <c:pt idx="9">
                  <c:v>10.457552815428681</c:v>
                </c:pt>
                <c:pt idx="10">
                  <c:v>12.36144373186924</c:v>
                </c:pt>
                <c:pt idx="11">
                  <c:v>11.299589051982551</c:v>
                </c:pt>
                <c:pt idx="12">
                  <c:v>12.30633805377655</c:v>
                </c:pt>
                <c:pt idx="13">
                  <c:v>10.399733525289911</c:v>
                </c:pt>
                <c:pt idx="14">
                  <c:v>12.07063660915991</c:v>
                </c:pt>
              </c:numCache>
            </c:numRef>
          </c:yVal>
          <c:smooth val="0"/>
        </c:ser>
        <c:dLbls>
          <c:showLegendKey val="0"/>
          <c:showVal val="0"/>
          <c:showCatName val="0"/>
          <c:showSerName val="0"/>
          <c:showPercent val="0"/>
          <c:showBubbleSize val="0"/>
        </c:dLbls>
        <c:axId val="295782192"/>
        <c:axId val="295782976"/>
      </c:scatterChart>
      <c:valAx>
        <c:axId val="295782192"/>
        <c:scaling>
          <c:orientation val="minMax"/>
        </c:scaling>
        <c:delete val="0"/>
        <c:axPos val="b"/>
        <c:numFmt formatCode="General" sourceLinked="1"/>
        <c:majorTickMark val="none"/>
        <c:minorTickMark val="none"/>
        <c:tickLblPos val="none"/>
        <c:spPr>
          <a:ln>
            <a:noFill/>
          </a:ln>
        </c:spPr>
        <c:crossAx val="295782976"/>
        <c:crosses val="autoZero"/>
        <c:crossBetween val="midCat"/>
      </c:valAx>
      <c:valAx>
        <c:axId val="295782976"/>
        <c:scaling>
          <c:orientation val="minMax"/>
          <c:max val="14"/>
          <c:min val="8"/>
        </c:scaling>
        <c:delete val="0"/>
        <c:axPos val="l"/>
        <c:numFmt formatCode="General" sourceLinked="1"/>
        <c:majorTickMark val="none"/>
        <c:minorTickMark val="none"/>
        <c:tickLblPos val="none"/>
        <c:spPr>
          <a:ln>
            <a:noFill/>
          </a:ln>
        </c:spPr>
        <c:crossAx val="295782192"/>
        <c:crosses val="autoZero"/>
        <c:crossBetween val="midCat"/>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defTabSz="965777" eaLnBrk="1" hangingPunct="1">
              <a:defRPr sz="1200">
                <a:latin typeface="Times New Roman" pitchFamily="18" charset="0"/>
                <a:ea typeface="+mn-ea"/>
                <a:cs typeface="+mn-cs"/>
              </a:defRPr>
            </a:lvl1pPr>
          </a:lstStyle>
          <a:p>
            <a:pPr>
              <a:defRPr/>
            </a:pPr>
            <a:endParaRPr lang="en-US"/>
          </a:p>
        </p:txBody>
      </p:sp>
      <p:sp>
        <p:nvSpPr>
          <p:cNvPr id="56323"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5777" eaLnBrk="1" hangingPunct="1">
              <a:defRPr sz="1200">
                <a:latin typeface="Times New Roman" pitchFamily="18" charset="0"/>
                <a:ea typeface="+mn-ea"/>
                <a:cs typeface="+mn-cs"/>
              </a:defRPr>
            </a:lvl1pPr>
          </a:lstStyle>
          <a:p>
            <a:pPr>
              <a:defRPr/>
            </a:pPr>
            <a:endParaRPr lang="en-US"/>
          </a:p>
        </p:txBody>
      </p:sp>
      <p:sp>
        <p:nvSpPr>
          <p:cNvPr id="56324"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defTabSz="965777" eaLnBrk="1" hangingPunct="1">
              <a:defRPr sz="1200">
                <a:latin typeface="Times New Roman" pitchFamily="18" charset="0"/>
                <a:ea typeface="+mn-ea"/>
                <a:cs typeface="+mn-cs"/>
              </a:defRPr>
            </a:lvl1pPr>
          </a:lstStyle>
          <a:p>
            <a:pPr>
              <a:defRPr/>
            </a:pPr>
            <a:endParaRPr lang="en-US"/>
          </a:p>
        </p:txBody>
      </p:sp>
      <p:sp>
        <p:nvSpPr>
          <p:cNvPr id="56325"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5200">
              <a:defRPr sz="1200">
                <a:latin typeface="Times New Roman" panose="02020603050405020304" pitchFamily="18" charset="0"/>
              </a:defRPr>
            </a:lvl1pPr>
          </a:lstStyle>
          <a:p>
            <a:fld id="{5B18FD7D-6C9F-415F-A9E3-46AC22EF5B24}" type="slidenum">
              <a:rPr lang="en-US" altLang="en-US"/>
              <a:pPr/>
              <a:t>‹#›</a:t>
            </a:fld>
            <a:endParaRPr lang="en-US" altLang="en-US"/>
          </a:p>
        </p:txBody>
      </p:sp>
    </p:spTree>
    <p:extLst>
      <p:ext uri="{BB962C8B-B14F-4D97-AF65-F5344CB8AC3E}">
        <p14:creationId xmlns:p14="http://schemas.microsoft.com/office/powerpoint/2010/main" val="27900448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defTabSz="965777" eaLnBrk="1" hangingPunct="1">
              <a:defRPr sz="1200">
                <a:latin typeface="Tahoma" pitchFamily="34"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5777" eaLnBrk="1" hangingPunct="1">
              <a:defRPr sz="1200">
                <a:latin typeface="Tahoma" pitchFamily="34" charset="0"/>
                <a:ea typeface="+mn-ea"/>
                <a:cs typeface="+mn-cs"/>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defTabSz="965777" eaLnBrk="1" hangingPunct="1">
              <a:defRPr sz="1200">
                <a:latin typeface="Tahoma" pitchFamily="34"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5200">
              <a:defRPr sz="1200">
                <a:latin typeface="Tahoma" panose="020B0604030504040204" pitchFamily="34" charset="0"/>
              </a:defRPr>
            </a:lvl1pPr>
          </a:lstStyle>
          <a:p>
            <a:fld id="{96793869-7D61-482C-8451-1970A4A62D1B}" type="slidenum">
              <a:rPr lang="en-US" altLang="en-US"/>
              <a:pPr/>
              <a:t>‹#›</a:t>
            </a:fld>
            <a:endParaRPr lang="en-US" altLang="en-US"/>
          </a:p>
        </p:txBody>
      </p:sp>
    </p:spTree>
    <p:extLst>
      <p:ext uri="{BB962C8B-B14F-4D97-AF65-F5344CB8AC3E}">
        <p14:creationId xmlns:p14="http://schemas.microsoft.com/office/powerpoint/2010/main" val="6254538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p:txBody>
      </p:sp>
    </p:spTree>
    <p:extLst>
      <p:ext uri="{BB962C8B-B14F-4D97-AF65-F5344CB8AC3E}">
        <p14:creationId xmlns:p14="http://schemas.microsoft.com/office/powerpoint/2010/main" val="336687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smtClean="0">
                <a:latin typeface="Arial" panose="020B0604020202020204" pitchFamily="34" charset="0"/>
                <a:ea typeface="ＭＳ Ｐゴシック" panose="020B0600070205080204" pitchFamily="34" charset="-128"/>
              </a:rPr>
              <a:t>Statistically, the upper confidence limit (UCL) is 0.689 mg/L more remediation is needed to be confident the groundwater concentration is below the criterion.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Additional reference for information about groundwater variability: McHugh, T., L. M. Beckley, et al. (2011). "Factors influencing variability in groundwater monitoring data sets." Ground Water Monitoring &amp; Remediation 31(2): 92-101.</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Definition of upper confidence limit (UCL): The upper value on a range of values around the statistic (for example, mean) where the population statistic (for example, mean) is expected to be located with a given level of certainty, such as 95% (science-dictionary.org 2013).</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See the GSMC-1 document for more glossary items: www.itrcweb.org/gsmc-1</a:t>
            </a:r>
          </a:p>
        </p:txBody>
      </p:sp>
    </p:spTree>
    <p:extLst>
      <p:ext uri="{BB962C8B-B14F-4D97-AF65-F5344CB8AC3E}">
        <p14:creationId xmlns:p14="http://schemas.microsoft.com/office/powerpoint/2010/main" val="185856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smtClean="0">
                <a:latin typeface="Arial" panose="020B0604020202020204" pitchFamily="34" charset="0"/>
                <a:ea typeface="ＭＳ Ｐゴシック" panose="020B0600070205080204" pitchFamily="34" charset="-128"/>
              </a:rPr>
              <a:t>Definition of nondetects: Laboratory analytical result known only to be below the method detection limit (MDL), or reporting limit (RL); see "censored data" (Unified Guidance).</a:t>
            </a:r>
          </a:p>
          <a:p>
            <a:endParaRPr lang="en-US" altLang="en-US" sz="1200" smtClean="0">
              <a:latin typeface="Arial" panose="020B0604020202020204" pitchFamily="34" charset="0"/>
              <a:ea typeface="ＭＳ Ｐゴシック" panose="020B0600070205080204" pitchFamily="34" charset="-128"/>
            </a:endParaRPr>
          </a:p>
          <a:p>
            <a:r>
              <a:rPr lang="en-US" altLang="en-US" sz="1200" smtClean="0">
                <a:latin typeface="Arial" panose="020B0604020202020204" pitchFamily="34" charset="0"/>
                <a:ea typeface="ＭＳ Ｐゴシック" panose="020B0600070205080204" pitchFamily="34" charset="-128"/>
              </a:rPr>
              <a:t>Definition of censored data: Values that are reported as nondetect. Values known only to be below a threshold value such as the method detection limit or analytical reporting limit (Helsel, D.R. 2012)</a:t>
            </a:r>
          </a:p>
          <a:p>
            <a:endParaRPr lang="en-US" altLang="en-US" sz="1200" smtClean="0">
              <a:latin typeface="Arial" panose="020B0604020202020204" pitchFamily="34" charset="0"/>
              <a:ea typeface="ＭＳ Ｐゴシック" panose="020B0600070205080204" pitchFamily="34" charset="-128"/>
            </a:endParaRPr>
          </a:p>
          <a:p>
            <a:r>
              <a:rPr lang="en-US" altLang="en-US" sz="1200" smtClean="0">
                <a:latin typeface="Arial" panose="020B0604020202020204" pitchFamily="34" charset="0"/>
                <a:ea typeface="ＭＳ Ｐゴシック" panose="020B0600070205080204" pitchFamily="34" charset="-128"/>
              </a:rPr>
              <a:t>Helsel, D.R. 2005. Nondetects and Data Analysis. Hoboken, NJ: John Wiley &amp; Sons.</a:t>
            </a:r>
          </a:p>
          <a:p>
            <a:r>
              <a:rPr lang="en-US" altLang="en-US" sz="1200" smtClean="0">
                <a:latin typeface="Arial" panose="020B0604020202020204" pitchFamily="34" charset="0"/>
                <a:ea typeface="ＭＳ Ｐゴシック" panose="020B0600070205080204" pitchFamily="34" charset="-128"/>
              </a:rPr>
              <a:t>Helsel D.R. 2012. Statistics for Censored Environmental Data Using Minitab and R. 2nd ed. Hoboken, New Jersey: John Wiley &amp; Sons.</a:t>
            </a:r>
          </a:p>
          <a:p>
            <a:endParaRPr lang="en-US" altLang="en-US" sz="1200" smtClean="0">
              <a:latin typeface="Arial" panose="020B0604020202020204" pitchFamily="34" charset="0"/>
              <a:ea typeface="ＭＳ Ｐゴシック" panose="020B0600070205080204" pitchFamily="34" charset="-128"/>
            </a:endParaRPr>
          </a:p>
          <a:p>
            <a:r>
              <a:rPr lang="en-US" altLang="en-US" sz="1200" smtClean="0">
                <a:latin typeface="Arial" panose="020B0604020202020204" pitchFamily="34" charset="0"/>
                <a:ea typeface="ＭＳ Ｐゴシック" panose="020B0600070205080204" pitchFamily="34" charset="-128"/>
              </a:rPr>
              <a:t>USEPA. 2009. "Statistical Analysis of Groundwater Monitoring Data at RCRA Facilities." Unified Guidance EPA 530/R-09-007. Washington DC: United States Environmental Protection Agency. http://www.epa.gov/osw/hazard/correctiveaction/resources/guidance/sitechar/gwstats/unified-guid.pdf.</a:t>
            </a:r>
          </a:p>
          <a:p>
            <a:endParaRPr lang="en-US" altLang="en-US" sz="1200" smtClean="0">
              <a:latin typeface="Arial" panose="020B0604020202020204" pitchFamily="34" charset="0"/>
              <a:ea typeface="ＭＳ Ｐゴシック" panose="020B0600070205080204" pitchFamily="34" charset="-128"/>
            </a:endParaRPr>
          </a:p>
          <a:p>
            <a:endParaRPr lang="en-US" altLang="en-US" sz="120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156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No associated notes.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141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eaLnBrk="1" hangingPunct="1"/>
            <a:r>
              <a:rPr lang="en-US" altLang="en-US" smtClean="0">
                <a:latin typeface="Arial" panose="020B0604020202020204" pitchFamily="34" charset="0"/>
                <a:ea typeface="ＭＳ Ｐゴシック" panose="020B0600070205080204" pitchFamily="34" charset="-128"/>
              </a:rPr>
              <a:t>No associated notes.</a:t>
            </a:r>
          </a:p>
          <a:p>
            <a:pPr defTabSz="935038"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7345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The terminology and framework for the project life cycle stages may vary under different regulatory programs. To simplify the organization of the document the team chose these 5 project life cycle stages. </a:t>
            </a:r>
          </a:p>
          <a:p>
            <a:pPr defTabSz="935038"/>
            <a:r>
              <a:rPr lang="en-US" altLang="en-US" smtClean="0">
                <a:latin typeface="Arial" panose="020B0604020202020204" pitchFamily="34" charset="0"/>
                <a:ea typeface="ＭＳ Ｐゴシック" panose="020B0600070205080204" pitchFamily="34" charset="-128"/>
              </a:rPr>
              <a:t> </a:t>
            </a:r>
          </a:p>
          <a:p>
            <a:pPr defTabSz="935038"/>
            <a:r>
              <a:rPr lang="en-US" altLang="en-US" smtClean="0">
                <a:latin typeface="Arial" panose="020B0604020202020204" pitchFamily="34" charset="0"/>
                <a:ea typeface="ＭＳ Ｐゴシック" panose="020B0600070205080204" pitchFamily="34" charset="-128"/>
              </a:rPr>
              <a:t>Groundwater Statistics and Monitoring Compliance (GSMC) Document (GSMC-1)</a:t>
            </a:r>
          </a:p>
        </p:txBody>
      </p:sp>
    </p:spTree>
    <p:extLst>
      <p:ext uri="{BB962C8B-B14F-4D97-AF65-F5344CB8AC3E}">
        <p14:creationId xmlns:p14="http://schemas.microsoft.com/office/powerpoint/2010/main" val="180816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No associated notes.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8245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The study questions serve as a bridge to connect life cycle-based activities on your sites with relevant statistical approach (exploratory data analysis, tests, and software) that may assist you with site decisions using groundwater data.</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Definition of exploratory data analysis (EDA): An approach for initial data evaluation using graphical methods to open-mindedly explore the underlying structure and model of a dataset to aid in selection of the best statistical methods. Typical techniques are box plots, time series plots, histograms, and scatter plots (Tukey 1977; NIST/SEMATECH 2012; Unified Guidance).</a:t>
            </a:r>
          </a:p>
          <a:p>
            <a:pPr defTabSz="935038"/>
            <a:endParaRPr lang="en-US" altLang="en-US" smtClean="0">
              <a:latin typeface="Arial" panose="020B0604020202020204" pitchFamily="34" charset="0"/>
              <a:ea typeface="ＭＳ Ｐゴシック" panose="020B0600070205080204" pitchFamily="34" charset="-128"/>
            </a:endParaRP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NIST/SEMATECH. 2012. "e-Handbook of Statistical Methods." In. http://www.itl.nist.gov/div898/handbook/ (accessed August 2013).</a:t>
            </a:r>
          </a:p>
          <a:p>
            <a:pPr defTabSz="935038"/>
            <a:r>
              <a:rPr lang="en-US" altLang="en-US" smtClean="0">
                <a:latin typeface="Arial" panose="020B0604020202020204" pitchFamily="34" charset="0"/>
                <a:ea typeface="ＭＳ Ｐゴシック" panose="020B0600070205080204" pitchFamily="34" charset="-128"/>
              </a:rPr>
              <a:t>Tukey, J.W. 1977. Exploratory Data Analysis. Reading, MA: Addison-Wesley.</a:t>
            </a:r>
          </a:p>
          <a:p>
            <a:pPr defTabSz="935038"/>
            <a:r>
              <a:rPr lang="en-US" altLang="en-US" smtClean="0">
                <a:latin typeface="Arial" panose="020B0604020202020204" pitchFamily="34" charset="0"/>
                <a:ea typeface="ＭＳ Ｐゴシック" panose="020B0600070205080204" pitchFamily="34" charset="-128"/>
              </a:rPr>
              <a:t>USEPA. 2009. "Statistical Analysis of Groundwater Monitoring Data at RCRA Facilities." Unified Guidance EPA 530/R-09-007. Washington DC: United States Environmental Protection Agency. http://www.epa.gov/osw/hazard/correctiveaction/resources/guidance/sitechar/gwstats/unified-guid.pdf.</a:t>
            </a:r>
          </a:p>
        </p:txBody>
      </p:sp>
    </p:spTree>
    <p:extLst>
      <p:ext uri="{BB962C8B-B14F-4D97-AF65-F5344CB8AC3E}">
        <p14:creationId xmlns:p14="http://schemas.microsoft.com/office/powerpoint/2010/main" val="409965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257300" y="720725"/>
            <a:ext cx="4800600" cy="3600450"/>
          </a:xfrm>
          <a:ln/>
        </p:spPr>
      </p:sp>
      <p:sp>
        <p:nvSpPr>
          <p:cNvPr id="11366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The web-based document was designed to be accessed from many different perspectives or sections</a:t>
            </a:r>
          </a:p>
          <a:p>
            <a:r>
              <a:rPr lang="en-US" altLang="en-US" smtClean="0">
                <a:latin typeface="Arial" panose="020B0604020202020204" pitchFamily="34" charset="0"/>
                <a:ea typeface="ＭＳ Ｐゴシック" panose="020B0600070205080204" pitchFamily="34" charset="-128"/>
              </a:rPr>
              <a:t>All of the sections of the document are interconnected and can be accessed from any other section.</a:t>
            </a:r>
          </a:p>
          <a:p>
            <a:r>
              <a:rPr lang="en-US" altLang="en-US" smtClean="0">
                <a:latin typeface="Arial" panose="020B0604020202020204" pitchFamily="34" charset="0"/>
                <a:ea typeface="ＭＳ Ｐゴシック" panose="020B0600070205080204" pitchFamily="34" charset="-128"/>
              </a:rPr>
              <a:t>This figure is located on the Welcome screen of the web-based tech-reg document and by clicking on the named parts of the document, you will go to that section of the document.</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052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The team has tried to make this document user friendly for the Project Manager with its cross references and links to the study questions methods, and tools.</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This web-based guidance document will help you to incorporate information from other resources</a:t>
            </a:r>
          </a:p>
          <a:p>
            <a:pPr defTabSz="935038">
              <a:buFont typeface="Calibri" panose="020F0502020204030204" pitchFamily="34" charset="0"/>
              <a:buAutoNum type="arabicPeriod"/>
            </a:pPr>
            <a:r>
              <a:rPr lang="en-US" altLang="en-US" smtClean="0">
                <a:latin typeface="Arial" panose="020B0604020202020204" pitchFamily="34" charset="0"/>
                <a:ea typeface="ＭＳ Ｐゴシック" panose="020B0600070205080204" pitchFamily="34" charset="-128"/>
              </a:rPr>
              <a:t>Unified Guidance (USEPA. 2009. "Statistical Analysis of Groundwater Monitoring Data at RCRA Facilities." In Unified Guidance EPA 530/R-09-007. Washington DC: Unites States Environmental Protection Agency. www.epa.gov)</a:t>
            </a:r>
          </a:p>
          <a:p>
            <a:pPr defTabSz="935038">
              <a:buFont typeface="Calibri" panose="020F0502020204030204" pitchFamily="34" charset="0"/>
              <a:buAutoNum type="arabicPeriod"/>
            </a:pPr>
            <a:r>
              <a:rPr lang="en-US" altLang="en-US" smtClean="0">
                <a:latin typeface="Arial" panose="020B0604020202020204" pitchFamily="34" charset="0"/>
                <a:ea typeface="ＭＳ Ｐゴシック" panose="020B0600070205080204" pitchFamily="34" charset="-128"/>
              </a:rPr>
              <a:t>Guidance on Systematic Planning Using the Data Quality Objective Process (USEPA. 2006a. "Guidance on Systematic Planning Using the Data Quality Objectives Process." In EPA QA/G-4. Washington D.C.: United States Environmental Protection Agency. http://www.epa.gov/QUALITY/qs-docs/g4-final.pdf)</a:t>
            </a:r>
          </a:p>
          <a:p>
            <a:pPr defTabSz="935038">
              <a:buFont typeface="Calibri" panose="020F0502020204030204" pitchFamily="34" charset="0"/>
              <a:buAutoNum type="arabicPeriod"/>
            </a:pPr>
            <a:r>
              <a:rPr lang="en-US" altLang="en-US" smtClean="0">
                <a:latin typeface="Arial" panose="020B0604020202020204" pitchFamily="34" charset="0"/>
                <a:ea typeface="ＭＳ Ｐゴシック" panose="020B0600070205080204" pitchFamily="34" charset="-128"/>
              </a:rPr>
              <a:t>ASTM documents (for example, ASTM. 2012. Standard Guide for Developing Appropriate Statistical Approaches for Groundwater Detection Monitoring Programs. West Conshohocken, PA: ASTM International)</a:t>
            </a:r>
          </a:p>
          <a:p>
            <a:pPr defTabSz="935038">
              <a:buFont typeface="Calibri" panose="020F0502020204030204" pitchFamily="34" charset="0"/>
              <a:buAutoNum type="arabicPeriod"/>
            </a:pPr>
            <a:r>
              <a:rPr lang="en-US" altLang="en-US" smtClean="0">
                <a:latin typeface="Arial" panose="020B0604020202020204" pitchFamily="34" charset="0"/>
                <a:ea typeface="ＭＳ Ｐゴシック" panose="020B0600070205080204" pitchFamily="34" charset="-128"/>
              </a:rPr>
              <a:t>Textbooks on groundwater statistics (for example, Gibbons, R.D. 1994. </a:t>
            </a:r>
            <a:r>
              <a:rPr lang="en-US" altLang="en-US" i="1" smtClean="0">
                <a:latin typeface="Arial" panose="020B0604020202020204" pitchFamily="34" charset="0"/>
                <a:ea typeface="ＭＳ Ｐゴシック" panose="020B0600070205080204" pitchFamily="34" charset="-128"/>
              </a:rPr>
              <a:t>Statistical Methods for Groundwater Monitoring</a:t>
            </a:r>
            <a:r>
              <a:rPr lang="en-US" altLang="en-US" smtClean="0">
                <a:latin typeface="Arial" panose="020B0604020202020204" pitchFamily="34" charset="0"/>
                <a:ea typeface="ＭＳ Ｐゴシック" panose="020B0600070205080204" pitchFamily="34" charset="-128"/>
              </a:rPr>
              <a:t>. New York: John Wiley &amp; Sons)</a:t>
            </a:r>
          </a:p>
          <a:p>
            <a:pPr defTabSz="935038">
              <a:buFont typeface="Calibri" panose="020F0502020204030204" pitchFamily="34" charset="0"/>
              <a:buAutoNum type="arabicPeriod"/>
            </a:pPr>
            <a:r>
              <a:rPr lang="en-US" altLang="en-US" smtClean="0">
                <a:latin typeface="Arial" panose="020B0604020202020204" pitchFamily="34" charset="0"/>
                <a:ea typeface="ＭＳ Ｐゴシック" panose="020B0600070205080204" pitchFamily="34" charset="-128"/>
              </a:rPr>
              <a:t>Other guidance documents on the DQO process (for example, United States Army Corp of Engineers (USACE). 1998. "Environmental Quality, Technical Project Planning (TPP) Process." EM 200-1-2. Washington, D.C.: Department of the Army. www.usace.army.mil/missions/environmental/technicalprojectplanning.aspx.)</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608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3450" eaLnBrk="1" hangingPunct="1"/>
            <a:r>
              <a:rPr lang="en-US" altLang="en-US" smtClean="0">
                <a:latin typeface="Arial" panose="020B0604020202020204" pitchFamily="34" charset="0"/>
                <a:ea typeface="ＭＳ Ｐゴシック" panose="020B0600070205080204" pitchFamily="34" charset="-128"/>
              </a:rPr>
              <a:t>This next section reviews the major elements of the statistical approach applied to groundwater data.</a:t>
            </a:r>
          </a:p>
          <a:p>
            <a:pPr defTabSz="933450"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0257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Statistical techniques may be used throughout the process of cleaning up contaminated groundwater. It is challenging for practitioners, who are not experts in statistics to interpret and use statistical techniques. ITRC developed the Technical and Regulatory Web-based Guidance Document on Groundwater Statistics and Monitoring Compliance (GMSC-1, 2013) and this associated training specifically for environmental project managers who review or use statistical calculations for reports, who make recommendations or decisions based on statistics, or who need to demonstrate compliance for groundwater projects. The training class will encourage and support project managers and others who are not statisticians to:</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 Use the ITRC Technical and Regulatory Web-based Guidance Document on Groundwater Statistics and Monitoring Compliance (GMSC-1, 2013) to make better decisions for projects</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 Apply key aspects of the statistical approach to groundwater data</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 Answer common questions on background, compliance, trend analysis, and monitoring optimization</a:t>
            </a:r>
          </a:p>
          <a:p>
            <a:r>
              <a:rPr lang="en-US" altLang="en-US" smtClean="0">
                <a:latin typeface="Arial" panose="020B0604020202020204" pitchFamily="34" charset="0"/>
                <a:ea typeface="ＭＳ Ｐゴシック" panose="020B0600070205080204" pitchFamily="34" charset="-128"/>
              </a:rPr>
              <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ITRC's Technical and Regulatory Web-based Guidance Document on Groundwater Statistics and Monitoring Compliance (GMSC-1, 2013) and this associated training bring clarity to the planning, implementation, and communication of groundwater statistical methods and should lead to greater confidence and transparency in the use of groundwater statistics for site management.</a:t>
            </a:r>
          </a:p>
          <a:p>
            <a:pPr eaLnBrk="1" hangingPunct="1">
              <a:lnSpc>
                <a:spcPct val="90000"/>
              </a:lnSpc>
            </a:pPr>
            <a:endParaRPr lang="en-US" altLang="en-US" smtClean="0">
              <a:latin typeface="Arial" panose="020B0604020202020204" pitchFamily="34" charset="0"/>
              <a:ea typeface="ＭＳ Ｐゴシック" panose="020B0600070205080204" pitchFamily="34" charset="-128"/>
            </a:endParaRPr>
          </a:p>
          <a:p>
            <a:pPr eaLnBrk="1" hangingPunct="1">
              <a:lnSpc>
                <a:spcPct val="90000"/>
              </a:lnSpc>
            </a:pPr>
            <a:r>
              <a:rPr lang="en-US" altLang="en-US" smtClean="0">
                <a:latin typeface="Arial" panose="020B0604020202020204" pitchFamily="34" charset="0"/>
                <a:ea typeface="ＭＳ Ｐゴシック" panose="020B0600070205080204" pitchFamily="34" charset="-128"/>
              </a:rPr>
              <a:t>ITRC (Interstate Technology and Regulatory Council) </a:t>
            </a:r>
            <a:r>
              <a:rPr lang="en-US" altLang="en-US" u="sng" smtClean="0">
                <a:latin typeface="Arial" panose="020B0604020202020204" pitchFamily="34" charset="0"/>
                <a:ea typeface="ＭＳ Ｐゴシック" panose="020B0600070205080204" pitchFamily="34" charset="-128"/>
              </a:rPr>
              <a:t>www.itrcweb.org</a:t>
            </a:r>
            <a:r>
              <a:rPr lang="en-US" altLang="en-US" smtClean="0">
                <a:latin typeface="Arial" panose="020B0604020202020204" pitchFamily="34" charset="0"/>
                <a:ea typeface="ＭＳ Ｐゴシック" panose="020B0600070205080204" pitchFamily="34" charset="-128"/>
              </a:rPr>
              <a:t> </a:t>
            </a:r>
          </a:p>
          <a:p>
            <a:pPr eaLnBrk="1" hangingPunct="1">
              <a:lnSpc>
                <a:spcPct val="90000"/>
              </a:lnSpc>
            </a:pPr>
            <a:r>
              <a:rPr lang="en-US" altLang="en-US" smtClean="0">
                <a:latin typeface="Arial" panose="020B0604020202020204" pitchFamily="34" charset="0"/>
                <a:ea typeface="ＭＳ Ｐゴシック" panose="020B0600070205080204" pitchFamily="34" charset="-128"/>
              </a:rPr>
              <a:t>Training Co-Sponsored by: US EPA Technology Innovation and Field Services Division (TIFSD) (</a:t>
            </a:r>
            <a:r>
              <a:rPr lang="en-US" altLang="en-US" u="sng" smtClean="0">
                <a:latin typeface="Arial" panose="020B0604020202020204" pitchFamily="34" charset="0"/>
                <a:ea typeface="ＭＳ Ｐゴシック" panose="020B0600070205080204" pitchFamily="34" charset="-128"/>
              </a:rPr>
              <a:t>www.clu-in.org</a:t>
            </a:r>
            <a:r>
              <a:rPr lang="en-US" altLang="en-US" smtClean="0">
                <a:latin typeface="Arial" panose="020B0604020202020204" pitchFamily="34" charset="0"/>
                <a:ea typeface="ＭＳ Ｐゴシック" panose="020B0600070205080204" pitchFamily="34" charset="-128"/>
              </a:rPr>
              <a:t>) </a:t>
            </a:r>
          </a:p>
          <a:p>
            <a:pPr eaLnBrk="1" hangingPunct="1">
              <a:lnSpc>
                <a:spcPct val="90000"/>
              </a:lnSpc>
            </a:pPr>
            <a:r>
              <a:rPr lang="en-US" altLang="en-US" smtClean="0">
                <a:latin typeface="Arial" panose="020B0604020202020204" pitchFamily="34" charset="0"/>
                <a:ea typeface="ＭＳ Ｐゴシック" panose="020B0600070205080204" pitchFamily="34" charset="-128"/>
              </a:rPr>
              <a:t>ITRC Training Program: training@itrcweb.org; Phone: 402-201-2419</a:t>
            </a:r>
          </a:p>
        </p:txBody>
      </p:sp>
    </p:spTree>
    <p:extLst>
      <p:ext uri="{BB962C8B-B14F-4D97-AF65-F5344CB8AC3E}">
        <p14:creationId xmlns:p14="http://schemas.microsoft.com/office/powerpoint/2010/main" val="130381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p:txBody>
      </p:sp>
    </p:spTree>
    <p:extLst>
      <p:ext uri="{BB962C8B-B14F-4D97-AF65-F5344CB8AC3E}">
        <p14:creationId xmlns:p14="http://schemas.microsoft.com/office/powerpoint/2010/main" val="581411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0048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See also USEPA. 2006a. "Guidance on Systematic Planning Using the Data Quality Objectives Process." In EPA QA/G-4. Washington D.C.: United States Environmental Protection Agency. http://www.epa.gov/QUALITY/qs-docs/g4-final.pdf. for more information (Table 7)</a:t>
            </a:r>
          </a:p>
        </p:txBody>
      </p:sp>
    </p:spTree>
    <p:extLst>
      <p:ext uri="{BB962C8B-B14F-4D97-AF65-F5344CB8AC3E}">
        <p14:creationId xmlns:p14="http://schemas.microsoft.com/office/powerpoint/2010/main" val="387860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100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All of these concepts are discussed in Section 3 of the web-based guidance document www.itrcweb.org/gsmc-1</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Purpose of using a statistical approach is to make better, more defensible decisions (for example, has the site impacted groundwater?).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AE65AED-2E47-4739-8BCF-19EAE0B84E8B}" type="slidenum">
              <a:rPr lang="en-US" altLang="en-US" sz="1200">
                <a:latin typeface="Tahoma" panose="020B0604030504040204" pitchFamily="34" charset="0"/>
              </a:rPr>
              <a:pPr eaLnBrk="1" hangingPunct="1">
                <a:spcBef>
                  <a:spcPct val="0"/>
                </a:spcBef>
              </a:pPr>
              <a:t>24</a:t>
            </a:fld>
            <a:endParaRPr lang="en-US" altLang="en-US" sz="1200">
              <a:latin typeface="Tahoma" panose="020B0604030504040204" pitchFamily="34" charset="0"/>
            </a:endParaRPr>
          </a:p>
        </p:txBody>
      </p:sp>
    </p:spTree>
    <p:extLst>
      <p:ext uri="{BB962C8B-B14F-4D97-AF65-F5344CB8AC3E}">
        <p14:creationId xmlns:p14="http://schemas.microsoft.com/office/powerpoint/2010/main" val="152814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Figure Source: USEPA. 2009. "Statistical Analysis of Groundwater Monitoring Data at RCRA Facilities." In Unified Guidance EPA 530/R-09-007. Washington DC: United States Environmental Protection Agency. www.epa.gov</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 CSM summarizes the potential contaminant sources and transport pathways through the subsurface. For example, here is a landfill situated near a stream. Groundwater flows under the landfill toward the stream. We want to look at specific conductance to see whether the landfill is leaking. But in this case, there is another potential source of chloride to groundwater—the stream is tidally influenced. Importance of getting the CSM right is crucial to doing good statistics. </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5C2B00D-2CBB-41AB-838E-7B4659B04F66}" type="slidenum">
              <a:rPr lang="en-US" altLang="en-US" sz="1200">
                <a:latin typeface="Tahoma" panose="020B0604030504040204" pitchFamily="34" charset="0"/>
              </a:rPr>
              <a:pPr eaLnBrk="1" hangingPunct="1">
                <a:spcBef>
                  <a:spcPct val="0"/>
                </a:spcBef>
              </a:pPr>
              <a:t>25</a:t>
            </a:fld>
            <a:endParaRPr lang="en-US" altLang="en-US" sz="1200">
              <a:latin typeface="Tahoma" panose="020B0604030504040204" pitchFamily="34" charset="0"/>
            </a:endParaRPr>
          </a:p>
        </p:txBody>
      </p:sp>
    </p:spTree>
    <p:extLst>
      <p:ext uri="{BB962C8B-B14F-4D97-AF65-F5344CB8AC3E}">
        <p14:creationId xmlns:p14="http://schemas.microsoft.com/office/powerpoint/2010/main" val="422512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0023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5575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Another important aspect of conducting a good statistical evaluation is exploratory data analysis (EDA). This is nothing more than taking a good hard look at the data, particularly using graphs that show clearly what’s going on.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For example, we often want to look at trends. According to this plot, benzene concentrations at a well appear to be going down over time.</a:t>
            </a:r>
          </a:p>
        </p:txBody>
      </p:sp>
    </p:spTree>
    <p:extLst>
      <p:ext uri="{BB962C8B-B14F-4D97-AF65-F5344CB8AC3E}">
        <p14:creationId xmlns:p14="http://schemas.microsoft.com/office/powerpoint/2010/main" val="3681122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Figure 5-14 Example time series plot of benzene data with nondetects.</a:t>
            </a:r>
          </a:p>
        </p:txBody>
      </p:sp>
    </p:spTree>
    <p:extLst>
      <p:ext uri="{BB962C8B-B14F-4D97-AF65-F5344CB8AC3E}">
        <p14:creationId xmlns:p14="http://schemas.microsoft.com/office/powerpoint/2010/main" val="14460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1" tIns="48251" rIns="96501" bIns="48251" anchor="b"/>
          <a:lstStyle>
            <a:lvl1pPr defTabSz="942975"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42975"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42975"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42975"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42975"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EB6E6C0-D76B-4684-9B18-638CFF690F00}" type="slidenum">
              <a:rPr lang="en-US" altLang="en-US" sz="1200">
                <a:latin typeface="Tahoma" panose="020B0604030504040204" pitchFamily="34" charset="0"/>
              </a:rPr>
              <a:pPr algn="r" eaLnBrk="1" hangingPunct="1">
                <a:spcBef>
                  <a:spcPct val="0"/>
                </a:spcBef>
              </a:pPr>
              <a:t>3</a:t>
            </a:fld>
            <a:endParaRPr lang="en-US" altLang="en-US" sz="1200">
              <a:latin typeface="Tahoma" panose="020B0604030504040204" pitchFamily="34" charset="0"/>
            </a:endParaRPr>
          </a:p>
        </p:txBody>
      </p:sp>
      <p:sp>
        <p:nvSpPr>
          <p:cNvPr id="99331" name="Rectangle 2"/>
          <p:cNvSpPr>
            <a:spLocks noGrp="1" noRot="1" noChangeAspect="1" noChangeArrowheads="1" noTextEdit="1"/>
          </p:cNvSpPr>
          <p:nvPr>
            <p:ph type="sldImg"/>
          </p:nvPr>
        </p:nvSpPr>
        <p:spPr>
          <a:xfrm>
            <a:off x="1257300" y="720725"/>
            <a:ext cx="4800600" cy="3600450"/>
          </a:xfrm>
          <a:ln/>
        </p:spPr>
      </p:sp>
      <p:sp>
        <p:nvSpPr>
          <p:cNvPr id="99332"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Although I’m sure that some of you are familiar with these rules from previous CLU-IN events, let’s run through them quickly for our new participants. </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We have started the seminar with all phone lines muted to prevent background noise. Please keep your phone lines muted during the seminar to minimize disruption and background noise. During the question and answer break, press #6 to unmute your lines to ask a question (note: *6 to mute again). Also, please do NOT put this call on hold as this may bring unwanted background music over the lines and interrupt the seminar.</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Use the “Q&amp;A” box to ask questions, make comments, or report technical problems any time. For questions and comments provided out loud, please hold until the designated Q&amp;A breaks.</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b="1" i="1" smtClean="0">
                <a:latin typeface="Arial" panose="020B0604020202020204" pitchFamily="34" charset="0"/>
                <a:ea typeface="ＭＳ Ｐゴシック" panose="020B0600070205080204" pitchFamily="34" charset="-128"/>
              </a:rPr>
              <a:t>Everyone</a:t>
            </a:r>
            <a:r>
              <a:rPr lang="en-US" altLang="en-US" smtClean="0">
                <a:latin typeface="Arial" panose="020B0604020202020204" pitchFamily="34" charset="0"/>
                <a:ea typeface="ＭＳ Ｐゴシック" panose="020B0600070205080204" pitchFamily="34" charset="-128"/>
              </a:rPr>
              <a:t> – please complete the feedback form before you leave the training website. Link to feedback form is available on last slide.</a:t>
            </a:r>
          </a:p>
        </p:txBody>
      </p:sp>
    </p:spTree>
    <p:extLst>
      <p:ext uri="{BB962C8B-B14F-4D97-AF65-F5344CB8AC3E}">
        <p14:creationId xmlns:p14="http://schemas.microsoft.com/office/powerpoint/2010/main" val="3017993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Understand your data; see what your data set is telling you. The side-by-side box plots show that the data sets have similar buy not equal variances. It is fairly common that data from a compliance well will have a larger variance than data from a background well. </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080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450"/>
            <a:r>
              <a:rPr lang="en-US" altLang="en-US" smtClean="0">
                <a:latin typeface="Arial" panose="020B0604020202020204" pitchFamily="34" charset="0"/>
                <a:ea typeface="ＭＳ Ｐゴシック" panose="020B0600070205080204" pitchFamily="34" charset="-128"/>
              </a:rPr>
              <a:t>Figure Source: USEPA. 2009. "Statistical Analysis of Groundwater Monitoring Data at RCRA Facilities." In Unified Guidance EPA 530/R-09-007. Washington DC: United States Environmental Protection Agency. www.epa.gov</a:t>
            </a:r>
          </a:p>
          <a:p>
            <a:pPr defTabSz="933450"/>
            <a:endParaRPr lang="en-US" altLang="en-US" smtClean="0">
              <a:latin typeface="Arial" panose="020B0604020202020204" pitchFamily="34" charset="0"/>
              <a:ea typeface="ＭＳ Ｐゴシック" panose="020B0600070205080204" pitchFamily="34" charset="-128"/>
            </a:endParaRPr>
          </a:p>
          <a:p>
            <a:pPr defTabSz="933450"/>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8582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Every decision using real data involves uncertainty. Did we conclude the site was impacting groundwater when it really wasn’t (false positive)? Or perhaps the site was a source of groundwater contamination and we didn’t see it because there wasn’t enough data (false negative). The best way to control these potential errors is through up front planning through a quality assurance project plan or something similar. </a:t>
            </a:r>
          </a:p>
          <a:p>
            <a:r>
              <a:rPr lang="en-US" altLang="en-US" smtClean="0">
                <a:latin typeface="Arial" panose="020B0604020202020204" pitchFamily="34" charset="0"/>
                <a:ea typeface="ＭＳ Ｐゴシック" panose="020B0600070205080204" pitchFamily="34" charset="-128"/>
              </a:rPr>
              <a:t>Sometimes we can’t plan ahead. We can still use the same statistical tools to help us understand the level of uncertainty. </a:t>
            </a:r>
          </a:p>
        </p:txBody>
      </p:sp>
    </p:spTree>
    <p:extLst>
      <p:ext uri="{BB962C8B-B14F-4D97-AF65-F5344CB8AC3E}">
        <p14:creationId xmlns:p14="http://schemas.microsoft.com/office/powerpoint/2010/main" val="2875445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8059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27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4690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54063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Confidence intervals are often used when comparing mean groundwater concentrations to fixed standards such as maximum contaminant levels (MCLs).  Prediction intervals are often used for detection monitoring at RCRA facilities to determine whether future samples are consistent with background concentrations.  </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8817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43537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All statistical tests are based on some sort of simple model of reality. The statistical model never matches reality exactly, but we need to check that the assumptions of the model are more or less satisfied. For example, the presence of outliers can wreck havoc with statistical tests. These extreme values should be identified and investigated – just a typo, lab error, or maybe real. </a:t>
            </a:r>
          </a:p>
        </p:txBody>
      </p:sp>
    </p:spTree>
    <p:extLst>
      <p:ext uri="{BB962C8B-B14F-4D97-AF65-F5344CB8AC3E}">
        <p14:creationId xmlns:p14="http://schemas.microsoft.com/office/powerpoint/2010/main" val="311894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58825" indent="-290513" defTabSz="985838"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68400" indent="-231775" defTabSz="985838"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36713" indent="-231775" defTabSz="985838"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105025" indent="-231775" defTabSz="985838"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62225" indent="-231775" defTabSz="98583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3019425" indent="-231775" defTabSz="98583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76625" indent="-231775" defTabSz="98583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933825" indent="-231775" defTabSz="98583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A5FFCA0-2838-437D-94DB-92D56523BCB3}" type="slidenum">
              <a:rPr lang="en-US" altLang="en-US" sz="1200">
                <a:latin typeface="Tahoma" panose="020B0604030504040204" pitchFamily="34" charset="0"/>
              </a:rPr>
              <a:pPr eaLnBrk="1" hangingPunct="1">
                <a:spcBef>
                  <a:spcPct val="0"/>
                </a:spcBef>
              </a:pPr>
              <a:t>4</a:t>
            </a:fld>
            <a:endParaRPr lang="en-US" altLang="en-US" sz="1200">
              <a:latin typeface="Tahoma" panose="020B060403050404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244475" y="4664075"/>
            <a:ext cx="704691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smtClean="0">
                <a:latin typeface="Arial" panose="020B0604020202020204" pitchFamily="34" charset="0"/>
                <a:ea typeface="ＭＳ Ｐゴシック" panose="020B0600070205080204" pitchFamily="34" charset="-128"/>
              </a:rPr>
              <a:t>The Interstate Technology and Regulatory Council (ITRC) is a state-led coalition of regulators, industry experts, citizen stakeholders, academia and federal partners that work to achieve regulatory acceptance of environmental technologies and innovative approaches. ITRC consists of all 50 states (and Puerto Rico and the District of Columbia) that work to break down barriers and reduce compliance costs, making it easier to use new technologies and helping states maximize resources. ITRC brings together a diverse mix of environmental experts and stakeholders from both the public and private sectors to broaden and deepen technical knowledge and advance the regulatory acceptance of environmental technologies. Together, we</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re building the environmental community</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s ability to expedite quality decision making while protecting human health and the environment. With our network of organizations and individuals throughout the environmental community, ITRC is a unique catalyst for dialogue between regulators and the regulated community.</a:t>
            </a:r>
          </a:p>
          <a:p>
            <a:pPr eaLnBrk="1" hangingPunct="1"/>
            <a:r>
              <a:rPr lang="en-US" altLang="en-US" sz="800" smtClean="0">
                <a:latin typeface="Arial" panose="020B0604020202020204" pitchFamily="34" charset="0"/>
                <a:ea typeface="ＭＳ Ｐゴシック" panose="020B0600070205080204" pitchFamily="34" charset="-128"/>
              </a:rPr>
              <a:t>For a state to be a member of ITRC their environmental agency must designate a State Point of Contact. To find out who your State POC is check out the </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contacts</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 section at www.itrcweb.org. Also, click on </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membership</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 to learn how you can become a member of an ITRC Technical Team.</a:t>
            </a:r>
          </a:p>
          <a:p>
            <a:pPr eaLnBrk="1" hangingPunct="1"/>
            <a:endParaRPr lang="en-US" altLang="en-US" sz="800" smtClean="0">
              <a:latin typeface="Arial" panose="020B0604020202020204" pitchFamily="34" charset="0"/>
              <a:ea typeface="ＭＳ Ｐゴシック" panose="020B0600070205080204" pitchFamily="34" charset="-128"/>
            </a:endParaRPr>
          </a:p>
          <a:p>
            <a:r>
              <a:rPr lang="en-US" altLang="en-US" sz="800" smtClean="0">
                <a:latin typeface="Arial" panose="020B0604020202020204" pitchFamily="34" charset="0"/>
                <a:ea typeface="ＭＳ Ｐゴシック" panose="020B0600070205080204" pitchFamily="34" charset="-128"/>
              </a:rPr>
              <a:t>Disclaimer: This material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and no official endorsement should be inferred.</a:t>
            </a:r>
          </a:p>
          <a:p>
            <a:r>
              <a:rPr lang="en-US" altLang="en-US" sz="800" smtClean="0">
                <a:latin typeface="Arial" panose="020B0604020202020204" pitchFamily="34" charset="0"/>
                <a:ea typeface="ＭＳ Ｐゴシック" panose="020B0600070205080204" pitchFamily="34" charset="-128"/>
              </a:rPr>
              <a:t> The information provided in documents, training curricula, and other print or electronic materials created by the Interstate Technology and Regulatory Council (</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ITRC</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 and such materials are referred to as </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ITRC Materials</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 is intended as a general reference to help regulators and others develop a consistent approach to their evaluation, regulatory approval, and deployment of environmental technologies. The information in ITRC Materials was formulated to be reliable and accurate. However, the information is provided "as is" and use of this information is at the users</a:t>
            </a:r>
            <a:r>
              <a:rPr lang="ja-JP" altLang="en-US" sz="800" smtClean="0">
                <a:latin typeface="Arial" panose="020B0604020202020204" pitchFamily="34" charset="0"/>
                <a:ea typeface="ＭＳ Ｐゴシック" panose="020B0600070205080204" pitchFamily="34" charset="-128"/>
              </a:rPr>
              <a:t>’</a:t>
            </a:r>
            <a:r>
              <a:rPr lang="en-US" altLang="ja-JP" sz="800" smtClean="0">
                <a:latin typeface="Arial" panose="020B0604020202020204" pitchFamily="34" charset="0"/>
                <a:ea typeface="ＭＳ Ｐゴシック" panose="020B0600070205080204" pitchFamily="34" charset="-128"/>
              </a:rPr>
              <a:t> own risk. </a:t>
            </a:r>
          </a:p>
          <a:p>
            <a:r>
              <a:rPr lang="en-US" altLang="en-US" sz="800" smtClean="0">
                <a:latin typeface="Arial" panose="020B0604020202020204" pitchFamily="34" charset="0"/>
                <a:ea typeface="ＭＳ Ｐゴシック" panose="020B0600070205080204" pitchFamily="34" charset="-128"/>
              </a:rPr>
              <a:t> ITRC Materials do not necessarily address all applicable health and safety risks and precautions with respect to particular materials, conditions, or procedures in specific applications of any technology. Consequently, ITRC recommends consulting applicable standards, laws, regulations, suppliers of materials, and material safety data sheets for information concerning safety and health risks and precautions and compliance with then-applicable laws and regulations. ITRC, ERIS and ECOS shall not be liable in the event of any conflict between information in ITRC Materials and such laws, regulations, and/or other ordinances. The content in ITRC Materials may be revised or withdrawn at any time without prior notice.</a:t>
            </a:r>
          </a:p>
          <a:p>
            <a:r>
              <a:rPr lang="en-US" altLang="en-US" sz="800" smtClean="0">
                <a:latin typeface="Arial" panose="020B0604020202020204" pitchFamily="34" charset="0"/>
                <a:ea typeface="ＭＳ Ｐゴシック" panose="020B0600070205080204" pitchFamily="34" charset="-128"/>
              </a:rPr>
              <a:t> ITRC, ERIS, and ECOS make no representations or warranties, express or implied, with respect to information in ITRC Materials and specifically disclaim all warranties to the fullest extent permitted by law (including, but not limited to, merchantability or fitness for a particular purpose). ITRC, ERIS, and ECOS will not accept liability for damages of any kind that result from acting upon or using this information. </a:t>
            </a:r>
          </a:p>
          <a:p>
            <a:r>
              <a:rPr lang="en-US" altLang="en-US" sz="800" smtClean="0">
                <a:latin typeface="Arial" panose="020B0604020202020204" pitchFamily="34" charset="0"/>
                <a:ea typeface="ＭＳ Ｐゴシック" panose="020B0600070205080204" pitchFamily="34" charset="-128"/>
              </a:rPr>
              <a:t> ITRC, ERIS, and ECOS do not endorse or recommend the use of specific technology or technology provider through ITRC Materials. Reference to technologies, products, or services offered by other parties does not constitute a guarantee by ITRC, ERIS, and ECOS of the quality or value of those technologies, products, or services. Information in ITRC Materials is for general reference only; it should not be construed as definitive guidance for any specific site and is not a substitute for consultation with qualified professional advisors.</a:t>
            </a:r>
          </a:p>
          <a:p>
            <a:pPr eaLnBrk="1" hangingPunct="1"/>
            <a:endParaRPr lang="en-US" altLang="en-US" sz="800" smtClean="0">
              <a:latin typeface="Arial" panose="020B0604020202020204" pitchFamily="34" charset="0"/>
              <a:ea typeface="ＭＳ Ｐゴシック" panose="020B0600070205080204" pitchFamily="34" charset="-128"/>
            </a:endParaRPr>
          </a:p>
          <a:p>
            <a:pPr eaLnBrk="1" hangingPunct="1"/>
            <a:endParaRPr lang="en-US" altLang="en-US" sz="800" smtClean="0">
              <a:latin typeface="Arial" panose="020B0604020202020204" pitchFamily="34" charset="0"/>
              <a:ea typeface="ＭＳ Ｐゴシック" panose="020B0600070205080204" pitchFamily="34" charset="-128"/>
            </a:endParaRPr>
          </a:p>
          <a:p>
            <a:pPr eaLnBrk="1" hangingPunct="1"/>
            <a:endParaRPr lang="en-US" altLang="en-US" sz="80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7079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450"/>
            <a:r>
              <a:rPr lang="en-US" altLang="en-US" smtClean="0">
                <a:latin typeface="Arial" panose="020B0604020202020204" pitchFamily="34" charset="0"/>
                <a:ea typeface="ＭＳ Ｐゴシック" panose="020B0600070205080204" pitchFamily="34" charset="-128"/>
              </a:rPr>
              <a:t>Another common assumption is that of normality. Do the data follow a bell curve? If not, then non-parametric approaches should be favored. </a:t>
            </a:r>
          </a:p>
          <a:p>
            <a:pPr defTabSz="933450"/>
            <a:r>
              <a:rPr lang="en-US" altLang="en-US" smtClean="0">
                <a:latin typeface="Arial" panose="020B0604020202020204" pitchFamily="34" charset="0"/>
                <a:ea typeface="ＭＳ Ｐゴシック" panose="020B0600070205080204" pitchFamily="34" charset="-128"/>
              </a:rPr>
              <a:t>Figure A.5 from the web-based document.</a:t>
            </a:r>
          </a:p>
          <a:p>
            <a:pPr defTabSz="933450"/>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85022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Temporal independence– standard tests assume independence; positively correlated data tend to underestimate true variance; can lead to wrong decisions</a:t>
            </a:r>
          </a:p>
          <a:p>
            <a:r>
              <a:rPr lang="en-US" altLang="en-US" smtClean="0">
                <a:latin typeface="Arial" panose="020B0604020202020204" pitchFamily="34" charset="0"/>
                <a:ea typeface="ＭＳ Ｐゴシック" panose="020B0600070205080204" pitchFamily="34" charset="-128"/>
              </a:rPr>
              <a:t>Advice– don’t sample too often; quarterly sampling just a rule of thumb; run a pilot study to get site-specific sampling frequency</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Background stability/stationarity– standard tests assume a stationary mean in background; variance will be overestimated and significant changes missed if trends are not accounted for</a:t>
            </a:r>
          </a:p>
          <a:p>
            <a:r>
              <a:rPr lang="en-US" altLang="en-US" smtClean="0">
                <a:latin typeface="Arial" panose="020B0604020202020204" pitchFamily="34" charset="0"/>
                <a:ea typeface="ＭＳ Ｐゴシック" panose="020B0600070205080204" pitchFamily="34" charset="-128"/>
              </a:rPr>
              <a:t>Advice– switch to trend test or remove effect of trend first</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3613"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087858C-845C-44F9-BEA2-A2DF89F03186}" type="slidenum">
              <a:rPr lang="en-US" altLang="en-US" sz="1200">
                <a:latin typeface="Tahoma" panose="020B0604030504040204" pitchFamily="34" charset="0"/>
              </a:rPr>
              <a:pPr eaLnBrk="1" hangingPunct="1">
                <a:spcBef>
                  <a:spcPct val="0"/>
                </a:spcBef>
              </a:pPr>
              <a:t>41</a:t>
            </a:fld>
            <a:endParaRPr lang="en-US" altLang="en-US" sz="1200">
              <a:latin typeface="Tahoma" panose="020B0604030504040204" pitchFamily="34" charset="0"/>
            </a:endParaRPr>
          </a:p>
        </p:txBody>
      </p:sp>
    </p:spTree>
    <p:extLst>
      <p:ext uri="{BB962C8B-B14F-4D97-AF65-F5344CB8AC3E}">
        <p14:creationId xmlns:p14="http://schemas.microsoft.com/office/powerpoint/2010/main" val="2714435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4992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0759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No associated notes.</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53027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We use the project life cycle stages and the study questions to illustrate the connections to the example information for the hypothetical sites.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Project life cycle stages are shown as columns. The study questions are listed on the right.  The study questions that generally apply to each of the life cycle stages are noted with the X’s in the table on the left.  In the web-based document this connection between life cycle stages and study questions is used to help the reader find information that is relevant for their particular site.</a:t>
            </a:r>
          </a:p>
        </p:txBody>
      </p:sp>
    </p:spTree>
    <p:extLst>
      <p:ext uri="{BB962C8B-B14F-4D97-AF65-F5344CB8AC3E}">
        <p14:creationId xmlns:p14="http://schemas.microsoft.com/office/powerpoint/2010/main" val="927876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Two of the 10 questions are directly related to background. </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43431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Site related vs. not site related:  In general, both native and man-made sources need to be taken into account; however, a baseline must be established, because groundwater may already be tainted with concentrations of a contaminant from either native or man-made sources that would make it difficult, if not impossible, to clean up to a “pristine” standard.  The web-based guidance document addresses this in more detail.</a:t>
            </a:r>
          </a:p>
          <a:p>
            <a:endParaRPr lang="en-US" altLang="en-US" b="1"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Intrawell vs. Interwell (see Slide 31)</a:t>
            </a:r>
          </a:p>
          <a:p>
            <a:r>
              <a:rPr lang="en-US" altLang="en-US" smtClean="0">
                <a:latin typeface="Arial" panose="020B0604020202020204" pitchFamily="34" charset="0"/>
                <a:ea typeface="ＭＳ Ｐゴシック" panose="020B0600070205080204" pitchFamily="34" charset="-128"/>
              </a:rPr>
              <a:t>	Intrawell – Sample one well many times and compare</a:t>
            </a:r>
          </a:p>
          <a:p>
            <a:r>
              <a:rPr lang="en-US" altLang="en-US" smtClean="0">
                <a:latin typeface="Arial" panose="020B0604020202020204" pitchFamily="34" charset="0"/>
                <a:ea typeface="ＭＳ Ｐゴシック" panose="020B0600070205080204" pitchFamily="34" charset="-128"/>
              </a:rPr>
              <a:t>	Interwell – Sample many wells many times and compare</a:t>
            </a:r>
          </a:p>
        </p:txBody>
      </p:sp>
    </p:spTree>
    <p:extLst>
      <p:ext uri="{BB962C8B-B14F-4D97-AF65-F5344CB8AC3E}">
        <p14:creationId xmlns:p14="http://schemas.microsoft.com/office/powerpoint/2010/main" val="4032319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DQOs – should be developed up front</a:t>
            </a:r>
          </a:p>
          <a:p>
            <a:r>
              <a:rPr lang="en-US" altLang="en-US" smtClean="0">
                <a:latin typeface="Arial" panose="020B0604020202020204" pitchFamily="34" charset="0"/>
                <a:ea typeface="ＭＳ Ｐゴシック" panose="020B0600070205080204" pitchFamily="34" charset="-128"/>
              </a:rPr>
              <a:t>         Sufficient samples to provide reliable results</a:t>
            </a:r>
          </a:p>
          <a:p>
            <a:r>
              <a:rPr lang="en-US" altLang="en-US" smtClean="0">
                <a:latin typeface="Arial" panose="020B0604020202020204" pitchFamily="34" charset="0"/>
                <a:ea typeface="ＭＳ Ｐゴシック" panose="020B0600070205080204" pitchFamily="34" charset="-128"/>
              </a:rPr>
              <a:t>         Quality of dataset (multiple detection limits)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 good CSM model should be developed to maximize the validity of your assumptions.</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0455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Use Exploratory Data Analysis methods to help evaluate a potential background dataset.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To get a quick visual, use graphical methods such as histograms, quartile plots, box plots or scatter plots to plot the dataset and evaluate the shape of the dataset to provide insight into the overall spread and potential distribution of the data.</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Distribution of the dataset will help you determine whether parametric or non-parametric (doesn’t fit normal distribution) statistical methods will be needed in your evaluation of background.  For example, t-test (parametric) is sensitive to outliers. </a:t>
            </a:r>
          </a:p>
        </p:txBody>
      </p:sp>
    </p:spTree>
    <p:extLst>
      <p:ext uri="{BB962C8B-B14F-4D97-AF65-F5344CB8AC3E}">
        <p14:creationId xmlns:p14="http://schemas.microsoft.com/office/powerpoint/2010/main" val="25382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236538" y="4451350"/>
            <a:ext cx="6842125" cy="4430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b="1" smtClean="0">
                <a:latin typeface="Arial" panose="020B0604020202020204" pitchFamily="34" charset="0"/>
                <a:ea typeface="ＭＳ Ｐゴシック" panose="020B0600070205080204" pitchFamily="34" charset="-128"/>
              </a:rPr>
              <a:t>Harold Templin</a:t>
            </a:r>
            <a:r>
              <a:rPr lang="en-US" altLang="en-US" sz="800" smtClean="0">
                <a:latin typeface="Arial" panose="020B0604020202020204" pitchFamily="34" charset="0"/>
                <a:ea typeface="ＭＳ Ｐゴシック" panose="020B0600070205080204" pitchFamily="34" charset="-128"/>
              </a:rPr>
              <a:t> is a Senior Geologist at the Office of Land Quality of the Indiana Department of Environmental Management (IDEM). Since 1985, Harold has worked as a geologist with compliance and permitting of hazardous waste facilities and solid waste landfills. In that role, Harold has designed or approved ground water monitoring systems, sampling and analysis plans, and statistical evaluation plans. While working at IDEM Harold has set on numerous panels setting policy and guidance for closure of land disposal facilities, and risk assessment of corrective action sites. Since 1977, Harold has worked with land use regulations and with efforts to encourage the best use of our natural resources. This is Harold’s first effort of working on an ITRC team. Harold earned a BS degree in geology from Indiana State University in 1972. Additionally, Harold has taken additional graduate level courses in hydrogeology and groundwater modeling at Indiana University. Harold is a licensed professional geologist in the State of Indiana. </a:t>
            </a:r>
          </a:p>
          <a:p>
            <a:pPr eaLnBrk="1" hangingPunct="1"/>
            <a:r>
              <a:rPr lang="en-US" altLang="en-US" sz="800" b="1" smtClean="0">
                <a:latin typeface="Arial" panose="020B0604020202020204" pitchFamily="34" charset="0"/>
                <a:ea typeface="ＭＳ Ｐゴシック" panose="020B0600070205080204" pitchFamily="34" charset="-128"/>
              </a:rPr>
              <a:t>Chris Stubbs</a:t>
            </a:r>
            <a:r>
              <a:rPr lang="en-US" altLang="en-US" sz="800" smtClean="0">
                <a:latin typeface="Arial" panose="020B0604020202020204" pitchFamily="34" charset="0"/>
                <a:ea typeface="ＭＳ Ｐゴシック" panose="020B0600070205080204" pitchFamily="34" charset="-128"/>
              </a:rPr>
              <a:t> is a principal consultant with Ramboll in Emeryville, California. Since 2000, he has worked in environmental science and engineering, with special emphasis on groundwater hydrology and chemical fate and transport in the environment. Specific areas of expertise include groundwater modeling, statistical analysis, risk-based site assessment and remediation, exposure analysis and human health risk assessment. He has prepared evaluations of the risk from vapor intrusion into indoor air at numerous sites, including preparing expert reports and giving deposition testimony as an expert witness. He has developed regional groundwater flow and transport models to evaluate remedial alternatives and to estimate cleanup times. Chris is a member of the ITRC Groundwater Statistics and Monitoring Compliance project team. Chris earned a bachelor’s degree in 1988 in physics from the University of California at Berkeley, CA. He earned a master’s degree in 1996 in technology and policy, a master’s degree in 1996 in environmental engineering, and a PhD in 2000 in hydrology and water resource engineering all from the Massachusetts Institute of Technology in Cambridge, MA. He is a professional civil engineer in California.</a:t>
            </a:r>
            <a:endParaRPr lang="en-US" altLang="en-US" sz="800" b="1" smtClean="0">
              <a:latin typeface="Arial" panose="020B0604020202020204" pitchFamily="34" charset="0"/>
              <a:ea typeface="ＭＳ Ｐゴシック" panose="020B0600070205080204" pitchFamily="34" charset="-128"/>
            </a:endParaRPr>
          </a:p>
          <a:p>
            <a:pPr eaLnBrk="1" hangingPunct="1"/>
            <a:r>
              <a:rPr lang="en-US" altLang="en-US" sz="800" b="1" smtClean="0">
                <a:latin typeface="Arial" panose="020B0604020202020204" pitchFamily="34" charset="0"/>
                <a:ea typeface="ＭＳ Ｐゴシック" panose="020B0600070205080204" pitchFamily="34" charset="-128"/>
              </a:rPr>
              <a:t>Liz Simmons </a:t>
            </a:r>
            <a:r>
              <a:rPr lang="en-US" altLang="en-US" sz="800" smtClean="0">
                <a:latin typeface="Arial" panose="020B0604020202020204" pitchFamily="34" charset="0"/>
                <a:ea typeface="ＭＳ Ｐゴシック" panose="020B0600070205080204" pitchFamily="34" charset="-128"/>
              </a:rPr>
              <a:t>is a </a:t>
            </a:r>
            <a:r>
              <a:rPr lang="en-US" altLang="en-US" smtClean="0">
                <a:latin typeface="Arial" panose="020B0604020202020204" pitchFamily="34" charset="0"/>
                <a:ea typeface="ＭＳ Ｐゴシック" panose="020B0600070205080204" pitchFamily="34" charset="-128"/>
              </a:rPr>
              <a:t>Senior Principal Geologist and Senior Fellow over the Environmental Site Characterization Practice</a:t>
            </a:r>
            <a:r>
              <a:rPr lang="en-US" altLang="en-US" sz="800" smtClean="0">
                <a:latin typeface="Arial" panose="020B0604020202020204" pitchFamily="34" charset="0"/>
                <a:ea typeface="ＭＳ Ｐゴシック" panose="020B0600070205080204" pitchFamily="34" charset="-128"/>
              </a:rPr>
              <a:t> for Kleinfelder in the San Diego, California office. Liz has worked for Kleinfelder since 1998, and in the environmental field since 1984. Her extensive technical background includes numerous groundwater assessments, risk assessments, modeling, groundwater optimization, and litigation support for sites encompassing industrial facilities, landfills and surface impoundments, oil refinery and underground fuel storage sites, and superfund sites, both in the United States and abroad. As Technical Practice Leader, she is also responsible for providing on-going technical training to Kleinfelder personnel. Liz has been active in the ITRC since 2008, and has been involved with the Contaminated Sediments, Groundwater Statistics and Monitoring Compliance, and Geophysical Classification for Munitions Response workgroups. She earned a bachelor’s degree in geology from Brigham Young University in Provo, Utah in 1979, and underwent graduate studies in petroleum geology and geophysics at California State University in Long Beach from 1981-1984. Liz is a registered PG with the California Board for Professional Engineers, Land Surveyors and Geologists.</a:t>
            </a:r>
          </a:p>
          <a:p>
            <a:pPr eaLnBrk="1" hangingPunct="1"/>
            <a:r>
              <a:rPr lang="en-US" altLang="en-US" sz="800" b="1" smtClean="0">
                <a:latin typeface="Arial" panose="020B0604020202020204" pitchFamily="34" charset="0"/>
                <a:ea typeface="ＭＳ Ｐゴシック" panose="020B0600070205080204" pitchFamily="34" charset="-128"/>
              </a:rPr>
              <a:t>Randall Ryti</a:t>
            </a:r>
            <a:r>
              <a:rPr lang="en-US" altLang="en-US" sz="800" smtClean="0">
                <a:latin typeface="Arial" panose="020B0604020202020204" pitchFamily="34" charset="0"/>
                <a:ea typeface="ＭＳ Ｐゴシック" panose="020B0600070205080204" pitchFamily="34" charset="-128"/>
              </a:rPr>
              <a:t> is a Senior Scientist with Neptune and Company, Inc. in Los Alamos, New Mexico. Randall was one of the founding partners of Neptune in 1992 and has worked on basic and applied environmental problems, including ecological and human health risk assessment support to the Los Alamos National Laboratory, the Hanford Site, and other clients. These risk assessment projects have addressed environmental contamination including groundwater over large spatial scales with multiple stressors, large and complex databases, and significant involvement of regulators, natural resource trustees, and the public. Randall has also assisted in the planning, decision logic, and statistical design of environmental data collection activities for Environmental Restoration sites at Department of Energy facilities (Hanford, Los Alamos, and Savannah River), Department of Navy Base Realignment and Closure facilities in California, and EPA-lead Superfund sites. Randall has been a member of ITRC teams since 2009 and has been active in the Groundwater Statistics and Monitoring Compliance team starting in 2011. Randall received the Industry Recognition Award from the ITRC in October 2012. Randall earned a bachelor's degree in biology from University of California Los Angeles in 1979 and a PhD in biology from University of California San Diego in 1986. Randall is certified as a Senior Ecologist by the Ecological Society of America. </a:t>
            </a:r>
          </a:p>
        </p:txBody>
      </p:sp>
    </p:spTree>
    <p:extLst>
      <p:ext uri="{BB962C8B-B14F-4D97-AF65-F5344CB8AC3E}">
        <p14:creationId xmlns:p14="http://schemas.microsoft.com/office/powerpoint/2010/main" val="3064569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example site shows a site with a groundwater plume and wells located upgradient (W-1 and W-2), side-gradient (W-7 and W-8) and down-gradient (W-3, W-4, W-5 and W-6) from the plume.  It will be used to show how potential background well data can be evaluated to determine whether the dataset can be used to characterize background.</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888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To identify whether a dataset that would be consistent with background:</a:t>
            </a:r>
          </a:p>
          <a:p>
            <a:r>
              <a:rPr lang="en-US" altLang="en-US" smtClean="0">
                <a:latin typeface="Arial" panose="020B0604020202020204" pitchFamily="34" charset="0"/>
                <a:ea typeface="ＭＳ Ｐゴシック" panose="020B0600070205080204" pitchFamily="34" charset="-128"/>
              </a:rPr>
              <a:t>	Select a potential dataset - evaluate quality, shape and distribution. Outliers? </a:t>
            </a:r>
          </a:p>
          <a:p>
            <a:r>
              <a:rPr lang="en-US" altLang="en-US" smtClean="0">
                <a:latin typeface="Arial" panose="020B0604020202020204" pitchFamily="34" charset="0"/>
                <a:ea typeface="ＭＳ Ｐゴシック" panose="020B0600070205080204" pitchFamily="34" charset="-128"/>
              </a:rPr>
              <a:t>	What are the DQOs - how do they apply to number of samples?</a:t>
            </a:r>
          </a:p>
          <a:p>
            <a:r>
              <a:rPr lang="en-US" altLang="en-US" smtClean="0">
                <a:latin typeface="Arial" panose="020B0604020202020204" pitchFamily="34" charset="0"/>
                <a:ea typeface="ＭＳ Ｐゴシック" panose="020B0600070205080204" pitchFamily="34" charset="-128"/>
              </a:rPr>
              <a:t>	Are there non-detects (in this case, no)?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Both upgradient wells are below the MCL.</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7122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Methods and tools to do preliminary statistical analysis:</a:t>
            </a:r>
          </a:p>
          <a:p>
            <a:r>
              <a:rPr lang="en-US" altLang="en-US" smtClean="0">
                <a:latin typeface="Arial" panose="020B0604020202020204" pitchFamily="34" charset="0"/>
                <a:ea typeface="ＭＳ Ｐゴシック" panose="020B0600070205080204" pitchFamily="34" charset="-128"/>
              </a:rPr>
              <a:t>	Probability Plots (Section 5.1.5), Time Series Plots (Section 5.1.1), Outlier Identification (Section 5.10)</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Interpretation of Results:</a:t>
            </a:r>
          </a:p>
          <a:p>
            <a:r>
              <a:rPr lang="en-US" altLang="en-US" smtClean="0">
                <a:latin typeface="Arial" panose="020B0604020202020204" pitchFamily="34" charset="0"/>
                <a:ea typeface="ＭＳ Ｐゴシック" panose="020B0600070205080204" pitchFamily="34" charset="-128"/>
              </a:rPr>
              <a:t>	Understanding the source of variation (natural or man made, site related or not site related)</a:t>
            </a:r>
          </a:p>
          <a:p>
            <a:r>
              <a:rPr lang="en-US" altLang="en-US" smtClean="0">
                <a:latin typeface="Arial" panose="020B0604020202020204" pitchFamily="34" charset="0"/>
                <a:ea typeface="ＭＳ Ｐゴシック" panose="020B0600070205080204" pitchFamily="34" charset="-128"/>
              </a:rPr>
              <a:t>	Temporal changes</a:t>
            </a:r>
          </a:p>
          <a:p>
            <a:r>
              <a:rPr lang="en-US" altLang="en-US" smtClean="0">
                <a:latin typeface="Arial" panose="020B0604020202020204" pitchFamily="34" charset="0"/>
                <a:ea typeface="ＭＳ Ｐゴシック" panose="020B0600070205080204" pitchFamily="34" charset="-128"/>
              </a:rPr>
              <a:t>	Presence of outliers</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Does your CSM need to be revised? </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97489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No associated notes.</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9681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Two of the 10 questions are directly related to compliance.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Question 4 deals with when a particular criterion will be met, which is not considered in the IBT.  Please refer to the web-based document for more information on Question 4.</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14281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4530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3069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Determined that wells W-1 and W-2 are background wells.  Based on our CSM, wells W-7 and W-8 are side gradient.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For this question, focusing on wells W-3, W-4, W-5 and W-6, within the plume and/or downgradient of the suspected source.</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4330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Although W-3 and W-6 are several times the MCL and W-4 is below the MCL, you may think you might not need statistics. Misconception. There is always uncertainty in the results. </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4924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1679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p:txBody>
      </p:sp>
    </p:spTree>
    <p:extLst>
      <p:ext uri="{BB962C8B-B14F-4D97-AF65-F5344CB8AC3E}">
        <p14:creationId xmlns:p14="http://schemas.microsoft.com/office/powerpoint/2010/main" val="30561419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 associated notes.</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59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Many kinds of confidence intervals</a:t>
            </a:r>
          </a:p>
          <a:p>
            <a:r>
              <a:rPr lang="en-US" altLang="en-US" smtClean="0">
                <a:latin typeface="Arial" panose="020B0604020202020204" pitchFamily="34" charset="0"/>
                <a:ea typeface="ＭＳ Ｐゴシック" panose="020B0600070205080204" pitchFamily="34" charset="-128"/>
              </a:rPr>
              <a:t>Mean (average) is a typical confidence measure. </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541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site is in the State of Washington, and we must use guidance that has been designed by the state. This is one method, and it doesn’t match up with what is in the Unified Guidance. In the web-based document we identify the topic areas where programs are likely to have guidance (see Section 2.2.1)</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What is considered clean is most-often determined by the regulatory program (under law, regulation or guidance). Those requirements may not have a statistical basis.</a:t>
            </a:r>
          </a:p>
          <a:p>
            <a:endParaRPr lang="en-US" altLang="en-US" smtClean="0">
              <a:latin typeface="Arial" panose="020B0604020202020204" pitchFamily="34" charset="0"/>
              <a:ea typeface="ＭＳ Ｐゴシック" panose="020B0600070205080204" pitchFamily="34"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3CEE0D8-97DB-4606-ABEA-7C7FE4A76DF7}" type="slidenum">
              <a:rPr lang="en-US" altLang="en-US" sz="1200">
                <a:solidFill>
                  <a:srgbClr val="000000"/>
                </a:solidFill>
                <a:latin typeface="Tahoma" panose="020B0604030504040204" pitchFamily="34" charset="0"/>
              </a:rPr>
              <a:pPr eaLnBrk="1" hangingPunct="1">
                <a:spcBef>
                  <a:spcPct val="0"/>
                </a:spcBef>
              </a:pPr>
              <a:t>62</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2019550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rPr>
              <a:t>Data from wells W-3, W-6, W-5 and W-4 were evaluated using the State of Washington compliance test:</a:t>
            </a:r>
          </a:p>
          <a:p>
            <a:pPr marL="176387" indent="-176387">
              <a:buFont typeface="Arial" pitchFamily="34" charset="0"/>
              <a:buChar char="•"/>
              <a:defRPr/>
            </a:pPr>
            <a:r>
              <a:rPr lang="en-US" dirty="0" smtClean="0">
                <a:ea typeface="ＭＳ Ｐゴシック" pitchFamily="34" charset="-128"/>
              </a:rPr>
              <a:t>Is the upper 95% CI on mean less than the cleanup standard?</a:t>
            </a:r>
          </a:p>
          <a:p>
            <a:pPr marL="176387" indent="-176387">
              <a:buFont typeface="Arial" pitchFamily="34" charset="0"/>
              <a:buChar char="•"/>
              <a:defRPr/>
            </a:pPr>
            <a:r>
              <a:rPr lang="en-US" dirty="0" smtClean="0">
                <a:ea typeface="ＭＳ Ｐゴシック" pitchFamily="34" charset="-128"/>
              </a:rPr>
              <a:t>Is the maximum data point value less than 2x the cleanup standard?</a:t>
            </a:r>
          </a:p>
          <a:p>
            <a:pPr marL="176387" indent="-176387">
              <a:buFont typeface="Arial" pitchFamily="34" charset="0"/>
              <a:buChar char="•"/>
              <a:defRPr/>
            </a:pPr>
            <a:r>
              <a:rPr lang="en-US" dirty="0" smtClean="0">
                <a:ea typeface="ＭＳ Ｐゴシック" pitchFamily="34" charset="-128"/>
              </a:rPr>
              <a:t>Are 10 Percent of the data above the cleanup standard?</a:t>
            </a:r>
          </a:p>
          <a:p>
            <a:pPr>
              <a:defRPr/>
            </a:pPr>
            <a:endParaRPr lang="en-US" dirty="0" smtClean="0">
              <a:ea typeface="ＭＳ Ｐゴシック" pitchFamily="34" charset="-128"/>
            </a:endParaRPr>
          </a:p>
          <a:p>
            <a:pPr marL="703436" lvl="1" indent="-235182">
              <a:buFont typeface="+mj-lt"/>
              <a:buAutoNum type="arabicPeriod"/>
              <a:defRPr/>
            </a:pPr>
            <a:r>
              <a:rPr lang="en-US" dirty="0" smtClean="0">
                <a:ea typeface="ＭＳ Ｐゴシック" pitchFamily="34" charset="-128"/>
              </a:rPr>
              <a:t>For W-3, that would be no, no and yes, so not clean</a:t>
            </a:r>
          </a:p>
          <a:p>
            <a:pPr marL="703436" lvl="1" indent="-235182">
              <a:buFont typeface="+mj-lt"/>
              <a:buAutoNum type="arabicPeriod"/>
              <a:defRPr/>
            </a:pPr>
            <a:r>
              <a:rPr lang="en-US" dirty="0" smtClean="0">
                <a:ea typeface="ＭＳ Ｐゴシック" pitchFamily="34" charset="-128"/>
              </a:rPr>
              <a:t>For W-6, that would be no, no and yes, so not clean</a:t>
            </a:r>
          </a:p>
          <a:p>
            <a:pPr marL="703436" lvl="1" indent="-235182">
              <a:buFont typeface="+mj-lt"/>
              <a:buAutoNum type="arabicPeriod"/>
              <a:defRPr/>
            </a:pPr>
            <a:r>
              <a:rPr lang="en-US" dirty="0" smtClean="0">
                <a:ea typeface="ＭＳ Ｐゴシック" pitchFamily="34" charset="-128"/>
              </a:rPr>
              <a:t>For W-5, that would be no, yes, and yes, so not clean</a:t>
            </a:r>
          </a:p>
          <a:p>
            <a:pPr marL="703436" lvl="1" indent="-235182">
              <a:buFont typeface="+mj-lt"/>
              <a:buAutoNum type="arabicPeriod"/>
              <a:defRPr/>
            </a:pPr>
            <a:r>
              <a:rPr lang="en-US" dirty="0" smtClean="0">
                <a:ea typeface="ＭＳ Ｐゴシック" pitchFamily="34" charset="-128"/>
              </a:rPr>
              <a:t>For W-4, that would be yes, yes, and no, so clean</a:t>
            </a:r>
          </a:p>
          <a:p>
            <a:pPr marL="235182" indent="-235182">
              <a:buFont typeface="+mj-lt"/>
              <a:buAutoNum type="arabicPeriod"/>
              <a:defRPr/>
            </a:pPr>
            <a:endParaRPr lang="en-US" dirty="0" smtClean="0">
              <a:ea typeface="ＭＳ Ｐゴシック" pitchFamily="34" charset="-128"/>
            </a:endParaRPr>
          </a:p>
          <a:p>
            <a:pPr>
              <a:defRPr/>
            </a:pPr>
            <a:endParaRPr lang="en-US" dirty="0" smtClean="0">
              <a:ea typeface="ＭＳ Ｐゴシック" pitchFamily="34"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42E62A5-98C2-4000-AB7B-5FBF84BC2BC9}" type="slidenum">
              <a:rPr lang="en-US" altLang="en-US" sz="1200">
                <a:latin typeface="Tahoma" panose="020B0604030504040204" pitchFamily="34" charset="0"/>
              </a:rPr>
              <a:pPr eaLnBrk="1" hangingPunct="1">
                <a:spcBef>
                  <a:spcPct val="0"/>
                </a:spcBef>
              </a:pPr>
              <a:t>63</a:t>
            </a:fld>
            <a:endParaRPr lang="en-US" altLang="en-US" sz="1200">
              <a:latin typeface="Tahoma" panose="020B0604030504040204" pitchFamily="34" charset="0"/>
            </a:endParaRPr>
          </a:p>
        </p:txBody>
      </p:sp>
    </p:spTree>
    <p:extLst>
      <p:ext uri="{BB962C8B-B14F-4D97-AF65-F5344CB8AC3E}">
        <p14:creationId xmlns:p14="http://schemas.microsoft.com/office/powerpoint/2010/main" val="1870374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As referenced in the web-based document, when looking at a RCRA situation (based on 40 CFR 264.99), the US EPA’s Unified Guidance document is typically used.   </a:t>
            </a:r>
          </a:p>
          <a:p>
            <a:endParaRPr lang="en-US" altLang="en-US" smtClean="0">
              <a:latin typeface="Arial" panose="020B0604020202020204" pitchFamily="34" charset="0"/>
              <a:ea typeface="ＭＳ Ｐゴシック" panose="020B0600070205080204" pitchFamily="34"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A30B289-1905-4AE4-8417-D6F010C53865}" type="slidenum">
              <a:rPr lang="en-US" altLang="en-US" sz="1200">
                <a:solidFill>
                  <a:srgbClr val="000000"/>
                </a:solidFill>
                <a:latin typeface="Tahoma" panose="020B0604030504040204" pitchFamily="34" charset="0"/>
              </a:rPr>
              <a:pPr eaLnBrk="1" hangingPunct="1">
                <a:spcBef>
                  <a:spcPct val="0"/>
                </a:spcBef>
              </a:pPr>
              <a:t>64</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390840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No associated notes.</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05275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Four of the 10 questions are directly related to trends. Trend analyses are indirectly related to all questions. For example, trend analyses are a component of exploratory data analysis. In addition, one also just consider when trends when establishing or comparing to background or how to optimize monitoring networks. Although trend analyses can be relevant to any of the project life cycle phases, they are most important to remediation, monitoring, and closure.</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Question 8 deals with spatial trends, which are not considered in the IBT. Please refer to section 5.15 of the web-based guidance document for more information on spatial statistical methods.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24638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Figure Source: USEPA. 2009. "Statistical Analysis of Groundwater Monitoring Data at RCRA Facilities." In Unified Guidance EPA 530/R-09-007. Washington DC: United States Environmental Protection Agency. www.epa.gov</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Start with a scatter plot of your data … three years of data from a single well</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scatter plots</a:t>
            </a:r>
          </a:p>
          <a:p>
            <a:r>
              <a:rPr lang="en-US" altLang="en-US" smtClean="0">
                <a:latin typeface="Arial" panose="020B0604020202020204" pitchFamily="34" charset="0"/>
                <a:ea typeface="ＭＳ Ｐゴシック" panose="020B0600070205080204" pitchFamily="34" charset="-128"/>
              </a:rPr>
              <a:t>Graphical representation of multiple observations from a single point used to illustrate the relationship between two or more variables. An example would be concentrations of one chemical on the x-axis and a second chemical on the y-axis. They are a typical exploratory data analysis tool to identify linear versus nonlinear relationships between variables (Unified Guidance).</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3656F38-DE33-4C4C-9BBD-15F84780DE2F}" type="slidenum">
              <a:rPr lang="en-US" altLang="en-US" sz="1200">
                <a:latin typeface="Tahoma" panose="020B0604030504040204" pitchFamily="34" charset="0"/>
              </a:rPr>
              <a:pPr eaLnBrk="1" hangingPunct="1">
                <a:spcBef>
                  <a:spcPct val="0"/>
                </a:spcBef>
              </a:pPr>
              <a:t>67</a:t>
            </a:fld>
            <a:endParaRPr lang="en-US" altLang="en-US" sz="1200">
              <a:latin typeface="Tahoma" panose="020B0604030504040204" pitchFamily="34" charset="0"/>
            </a:endParaRPr>
          </a:p>
        </p:txBody>
      </p:sp>
    </p:spTree>
    <p:extLst>
      <p:ext uri="{BB962C8B-B14F-4D97-AF65-F5344CB8AC3E}">
        <p14:creationId xmlns:p14="http://schemas.microsoft.com/office/powerpoint/2010/main" val="32291434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Figure Source: USEPA. 2009. "Statistical Analysis of Groundwater Monitoring Data at RCRA Facilities." In Unified Guidance EPA 530/R-09-007. Washington DC: United States Environmental Protection Agency. www.epa.gov</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Formal statistical tests answer: </a:t>
            </a:r>
          </a:p>
          <a:p>
            <a:r>
              <a:rPr lang="en-US" altLang="en-US" smtClean="0">
                <a:latin typeface="Arial" panose="020B0604020202020204" pitchFamily="34" charset="0"/>
                <a:ea typeface="ＭＳ Ｐゴシック" panose="020B0600070205080204" pitchFamily="34" charset="-128"/>
              </a:rPr>
              <a:t>1) is there a trend (cyclical, increasing, decreasing)? and/or 2) what is the slope (or rate of change)?</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linear regression analysis</a:t>
            </a:r>
          </a:p>
          <a:p>
            <a:r>
              <a:rPr lang="en-US" altLang="en-US" smtClean="0">
                <a:latin typeface="Arial" panose="020B0604020202020204" pitchFamily="34" charset="0"/>
                <a:ea typeface="ＭＳ Ｐゴシック" panose="020B0600070205080204" pitchFamily="34" charset="-128"/>
              </a:rPr>
              <a:t>A parametric statistical method to measure the linear trend of a data set using data point regression residuals that are based on assumptions of normality, homoscedasticity, and independence (Unified Guidance).</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parametric</a:t>
            </a:r>
          </a:p>
          <a:p>
            <a:r>
              <a:rPr lang="en-US" altLang="en-US" smtClean="0">
                <a:latin typeface="Arial" panose="020B0604020202020204" pitchFamily="34" charset="0"/>
                <a:ea typeface="ＭＳ Ｐゴシック" panose="020B0600070205080204" pitchFamily="34" charset="-128"/>
              </a:rPr>
              <a:t>A statistical test that depends upon or assumes observations from a particular probability distribution or distributions (Unified Guidance).</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3C78C0B-2DE0-408E-A8CB-30137A00CA7B}" type="slidenum">
              <a:rPr lang="en-US" altLang="en-US" sz="1200">
                <a:latin typeface="Tahoma" panose="020B0604030504040204" pitchFamily="34" charset="0"/>
              </a:rPr>
              <a:pPr eaLnBrk="1" hangingPunct="1">
                <a:spcBef>
                  <a:spcPct val="0"/>
                </a:spcBef>
              </a:pPr>
              <a:t>68</a:t>
            </a:fld>
            <a:endParaRPr lang="en-US" altLang="en-US" sz="1200">
              <a:latin typeface="Tahoma" panose="020B0604030504040204" pitchFamily="34" charset="0"/>
            </a:endParaRPr>
          </a:p>
        </p:txBody>
      </p:sp>
    </p:spTree>
    <p:extLst>
      <p:ext uri="{BB962C8B-B14F-4D97-AF65-F5344CB8AC3E}">
        <p14:creationId xmlns:p14="http://schemas.microsoft.com/office/powerpoint/2010/main" val="1798719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Exploratory data analysis applies to all project life cycle phases. Several statistical tests assume that concentrations are stable. For example, the background statistics assume there is no trend in the background well.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Seasonal or cyclical changes in concentrations can appear consistent with transient changes in concentrations. For documenting a release it is important to show changes are steadily increasing by using trend analyses and documenting statistical significance. Trend analyses can support assessment of monitored natural attenuation by estimating a rate of change or a date that a target concentration might be attained.</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529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No associated notes.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180631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Data used to generate the figure are from the EPA’s Unified Guidance, Example 21-7. USEPA. 2009. "Statistical Analysis of Groundwater Monitoring Data at RCRA Facilities." In Unified Guidance EPA 530/R-09-007. Washington DC: United States Environmental Protection Agency. www.epa.gov</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Statistical confidence bands on observed trends can help to establish compliance. The scatterplot graph displays TCE concentrations over time at a monitoring well. Note that first sample result less than the criterion has an upper confidence band on the individual concentrations greater than the criterion. The upper confidence bound for the next result is less than the criterion. The confidence bands are calculated for the predicted values (y-axis, dependent variable, TCE concentration in the well).</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The Theil-Sen test is a nonparametric (no statistical distribution assumed) test that can be used with or without seasonality.</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confidence interval</a:t>
            </a:r>
          </a:p>
          <a:p>
            <a:r>
              <a:rPr lang="en-US" altLang="en-US" smtClean="0">
                <a:latin typeface="Arial" panose="020B0604020202020204" pitchFamily="34" charset="0"/>
                <a:ea typeface="ＭＳ Ｐゴシック" panose="020B0600070205080204" pitchFamily="34" charset="-128"/>
              </a:rPr>
              <a:t>Statistical interval designed to bound the true value of a population parameter such as the mean or an upper percentile (Unified Guidance).</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nonparametric</a:t>
            </a:r>
          </a:p>
          <a:p>
            <a:r>
              <a:rPr lang="en-US" altLang="en-US" smtClean="0">
                <a:latin typeface="Arial" panose="020B0604020202020204" pitchFamily="34" charset="0"/>
                <a:ea typeface="ＭＳ Ｐゴシック" panose="020B0600070205080204" pitchFamily="34" charset="-128"/>
              </a:rPr>
              <a:t>Statistical test that does not depend on knowledge of the distribution of the sampled population (Unified Guidance).</a:t>
            </a:r>
          </a:p>
        </p:txBody>
      </p:sp>
    </p:spTree>
    <p:extLst>
      <p:ext uri="{BB962C8B-B14F-4D97-AF65-F5344CB8AC3E}">
        <p14:creationId xmlns:p14="http://schemas.microsoft.com/office/powerpoint/2010/main" val="40168579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Statistical confidence bands on observed trend models can help to establish compliance. Note that the confidence bands on the model are quite different from those calculated for individual points shown on the previous slide. For this example the projected dates of compliance run from about 2020 to 2075 (off the x-axis scale).</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Extrapolating from current conditions to future mean concentrations leads to wider and wider confidence limits. This is due to extrapolating from the mean x or mean of dates sampled to future conditions. The mean data of the measured data (mean x) is marked by the dashed line. Confidence is greatest at the mean x-value (date) and expands with greater lags. Consider that when one extrapolates to possible future outcomes that there is a mean slope but also a range of possible slopes. We are also familiar with increasing bounds on model predictions based on predicted future storm tracks.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Figure A-11. How long until the compliance goal is met?</a:t>
            </a:r>
          </a:p>
        </p:txBody>
      </p:sp>
    </p:spTree>
    <p:extLst>
      <p:ext uri="{BB962C8B-B14F-4D97-AF65-F5344CB8AC3E}">
        <p14:creationId xmlns:p14="http://schemas.microsoft.com/office/powerpoint/2010/main" val="23362820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No associated notes.</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60907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There are two study questions that deal specifically with optimization or determining the appropriate sampling frequency or well selection.</a:t>
            </a:r>
          </a:p>
        </p:txBody>
      </p:sp>
    </p:spTree>
    <p:extLst>
      <p:ext uri="{BB962C8B-B14F-4D97-AF65-F5344CB8AC3E}">
        <p14:creationId xmlns:p14="http://schemas.microsoft.com/office/powerpoint/2010/main" val="24594971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Clr>
                <a:srgbClr val="008000"/>
              </a:buClr>
              <a:buSzPct val="75000"/>
            </a:pPr>
            <a:r>
              <a:rPr lang="en-US" altLang="en-US" smtClean="0">
                <a:solidFill>
                  <a:srgbClr val="333399"/>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Similar results collected from nearby locations or closely-spaced times may indicate correlation or redundancy</a:t>
            </a:r>
          </a:p>
          <a:p>
            <a:pPr eaLnBrk="1">
              <a:spcBef>
                <a:spcPts val="600"/>
              </a:spcBef>
            </a:pPr>
            <a:r>
              <a:rPr lang="en-US" altLang="en-US" smtClean="0">
                <a:latin typeface="Arial" panose="020B0604020202020204" pitchFamily="34" charset="0"/>
                <a:ea typeface="ＭＳ Ｐゴシック" panose="020B0600070205080204" pitchFamily="34" charset="-128"/>
              </a:rPr>
              <a:t>Optimization can lead to either a larger or smaller number of wells, number of samples, or analytical suites</a:t>
            </a:r>
          </a:p>
          <a:p>
            <a:pPr eaLnBrk="1">
              <a:spcBef>
                <a:spcPts val="600"/>
              </a:spcBef>
            </a:pPr>
            <a:r>
              <a:rPr lang="en-US" altLang="en-US" smtClean="0">
                <a:latin typeface="Arial" panose="020B0604020202020204" pitchFamily="34" charset="0"/>
                <a:ea typeface="ＭＳ Ｐゴシック" panose="020B0600070205080204" pitchFamily="34" charset="-128"/>
              </a:rPr>
              <a:t>Sites at later stages in the project life cycle are more likely to have redundant data and the information necessary to conduct optimization</a:t>
            </a:r>
          </a:p>
          <a:p>
            <a:pPr eaLnBrk="1">
              <a:spcBef>
                <a:spcPts val="600"/>
              </a:spcBef>
            </a:pPr>
            <a:r>
              <a:rPr lang="en-US" altLang="en-US" smtClean="0">
                <a:latin typeface="Arial" panose="020B0604020202020204" pitchFamily="34" charset="0"/>
                <a:ea typeface="ＭＳ Ｐゴシック" panose="020B0600070205080204" pitchFamily="34" charset="-128"/>
              </a:rPr>
              <a:t>Optimization, like any statistical sampling procedure, should be completed with adequate site knowledge based on the conceptual site model.</a:t>
            </a:r>
          </a:p>
          <a:p>
            <a:pPr>
              <a:spcBef>
                <a:spcPts val="600"/>
              </a:spcBef>
              <a:buClr>
                <a:srgbClr val="008000"/>
              </a:buClr>
              <a:buSzPct val="75000"/>
            </a:pPr>
            <a:endParaRPr lang="en-US" altLang="en-US" smtClean="0">
              <a:solidFill>
                <a:srgbClr val="333399"/>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r>
              <a:rPr lang="en-US" altLang="en-US" smtClean="0">
                <a:latin typeface="Arial" panose="020B0604020202020204" pitchFamily="34" charset="0"/>
                <a:ea typeface="ＭＳ Ｐゴシック" panose="020B0600070205080204" pitchFamily="34" charset="-128"/>
              </a:rPr>
              <a:t>Also, note there is a related ITRC team and guidance document </a:t>
            </a:r>
            <a:r>
              <a:rPr lang="en-US" altLang="en-US" u="sng" smtClean="0">
                <a:latin typeface="Arial" panose="020B0604020202020204" pitchFamily="34" charset="0"/>
                <a:ea typeface="ＭＳ Ｐゴシック" panose="020B0600070205080204" pitchFamily="34" charset="-128"/>
              </a:rPr>
              <a:t>http://gro-1.itrcweb.org </a:t>
            </a:r>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 </a:t>
            </a:r>
          </a:p>
          <a:p>
            <a:r>
              <a:rPr lang="en-US" altLang="en-US" b="1" smtClean="0">
                <a:latin typeface="Arial" panose="020B0604020202020204" pitchFamily="34" charset="0"/>
                <a:ea typeface="ＭＳ Ｐゴシック" panose="020B0600070205080204" pitchFamily="34" charset="-128"/>
              </a:rPr>
              <a:t>Geostatistics for Remediation Optimization</a:t>
            </a:r>
            <a:br>
              <a:rPr lang="en-US" altLang="en-US" b="1" smtClean="0">
                <a:latin typeface="Arial" panose="020B0604020202020204" pitchFamily="34" charset="0"/>
                <a:ea typeface="ＭＳ Ｐゴシック" panose="020B0600070205080204" pitchFamily="34" charset="-128"/>
              </a:rPr>
            </a:br>
            <a:r>
              <a:rPr lang="en-US" altLang="en-US" b="1" smtClean="0">
                <a:latin typeface="Arial" panose="020B0604020202020204" pitchFamily="34" charset="0"/>
                <a:ea typeface="ＭＳ Ｐゴシック" panose="020B0600070205080204" pitchFamily="34" charset="-128"/>
              </a:rPr>
              <a:t>Leads: </a:t>
            </a:r>
            <a:r>
              <a:rPr lang="en-US" altLang="en-US" smtClean="0">
                <a:latin typeface="Arial" panose="020B0604020202020204" pitchFamily="34" charset="0"/>
                <a:ea typeface="ＭＳ Ｐゴシック" panose="020B0600070205080204" pitchFamily="34" charset="-128"/>
              </a:rPr>
              <a:t>Ning-Wu Chang (</a:t>
            </a:r>
            <a:r>
              <a:rPr lang="en-US" altLang="en-US" u="sng" smtClean="0">
                <a:latin typeface="Arial" panose="020B0604020202020204" pitchFamily="34" charset="0"/>
                <a:ea typeface="ＭＳ Ｐゴシック" panose="020B0600070205080204" pitchFamily="34" charset="-128"/>
              </a:rPr>
              <a:t>nchang@dtsc.ca.gov</a:t>
            </a:r>
            <a:r>
              <a:rPr lang="en-US" altLang="en-US" smtClean="0">
                <a:latin typeface="Arial" panose="020B0604020202020204" pitchFamily="34" charset="0"/>
                <a:ea typeface="ＭＳ Ｐゴシック" panose="020B0600070205080204" pitchFamily="34" charset="-128"/>
              </a:rPr>
              <a:t>) and Harold Templin (</a:t>
            </a:r>
            <a:r>
              <a:rPr lang="en-US" altLang="en-US" u="sng" smtClean="0">
                <a:latin typeface="Arial" panose="020B0604020202020204" pitchFamily="34" charset="0"/>
                <a:ea typeface="ＭＳ Ｐゴシック" panose="020B0600070205080204" pitchFamily="34" charset="-128"/>
              </a:rPr>
              <a:t>htemplin@idem.in.gov</a:t>
            </a:r>
            <a:r>
              <a:rPr lang="en-US" altLang="en-US" smtClean="0">
                <a:latin typeface="Arial" panose="020B0604020202020204" pitchFamily="34" charset="0"/>
                <a:ea typeface="ＭＳ Ｐゴシック" panose="020B0600070205080204" pitchFamily="34" charset="-128"/>
              </a:rPr>
              <a:t>) </a:t>
            </a:r>
          </a:p>
          <a:p>
            <a:r>
              <a:rPr lang="en-US" altLang="en-US" b="1" smtClean="0">
                <a:latin typeface="Arial" panose="020B0604020202020204" pitchFamily="34" charset="0"/>
                <a:ea typeface="ＭＳ Ｐゴシック" panose="020B0600070205080204" pitchFamily="34" charset="-128"/>
              </a:rPr>
              <a:t>Project: </a:t>
            </a:r>
            <a:r>
              <a:rPr lang="en-US" altLang="en-US" smtClean="0">
                <a:latin typeface="Arial" panose="020B0604020202020204" pitchFamily="34" charset="0"/>
                <a:ea typeface="ＭＳ Ｐゴシック" panose="020B0600070205080204" pitchFamily="34" charset="-128"/>
              </a:rPr>
              <a:t>Remediation optimization can improve performance, increase monitoring efficiency, and justify contaminated site decisions. For complex groundwater cleanup projects, however, optimizing the remediation performance monitoring system is challenging. A simple, deterministic decision flow chart may not adequately account for complex site conditions. Geostatistical approaches can be used as tools to evaluate optimization opportunities to improve groundwater remediation performance and monitoring. Geostatistical approaches for remediation optimization typically use spatial and temporal statistics to estimate correlations and redundancy between sampling locations and events. These approaches also identify areas and periods of high statistical uncertainty in a groundwater monitoring network over time. This project will develop a web-based guidance document and Internet-based training course to help state regulators and project managers understand how to use geostatistical approaches for remediation optimization and make better decisions regarding site cleanup.</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394647E-0D5F-41CC-9E2F-AAB55D3D35DB}" type="slidenum">
              <a:rPr lang="en-US" altLang="en-US" sz="1200">
                <a:latin typeface="Tahoma" panose="020B0604030504040204" pitchFamily="34" charset="0"/>
              </a:rPr>
              <a:pPr eaLnBrk="1" hangingPunct="1">
                <a:spcBef>
                  <a:spcPct val="0"/>
                </a:spcBef>
              </a:pPr>
              <a:t>76</a:t>
            </a:fld>
            <a:endParaRPr lang="en-US" altLang="en-US" sz="1200">
              <a:latin typeface="Tahoma" panose="020B0604030504040204" pitchFamily="34" charset="0"/>
            </a:endParaRPr>
          </a:p>
        </p:txBody>
      </p:sp>
    </p:spTree>
    <p:extLst>
      <p:ext uri="{BB962C8B-B14F-4D97-AF65-F5344CB8AC3E}">
        <p14:creationId xmlns:p14="http://schemas.microsoft.com/office/powerpoint/2010/main" val="34846751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600"/>
              </a:spcBef>
            </a:pPr>
            <a:r>
              <a:rPr lang="en-US" altLang="en-US" smtClean="0">
                <a:latin typeface="Arial" panose="020B0604020202020204" pitchFamily="34" charset="0"/>
                <a:ea typeface="ＭＳ Ｐゴシック" panose="020B0600070205080204" pitchFamily="34" charset="-128"/>
              </a:rPr>
              <a:t>Phased sampling approach typical of many sites—</a:t>
            </a:r>
          </a:p>
          <a:p>
            <a:pPr marL="455613" lvl="1" eaLnBrk="1">
              <a:spcBef>
                <a:spcPts val="600"/>
              </a:spcBef>
              <a:buClr>
                <a:srgbClr val="008000"/>
              </a:buClr>
              <a:buSzPct val="75000"/>
            </a:pPr>
            <a:r>
              <a:rPr lang="en-US" altLang="en-US" smtClean="0">
                <a:solidFill>
                  <a:srgbClr val="333399"/>
                </a:solidFill>
                <a:latin typeface="Arial" panose="020B0604020202020204" pitchFamily="34" charset="0"/>
                <a:ea typeface="ＭＳ Ｐゴシック" panose="020B0600070205080204" pitchFamily="34" charset="-128"/>
              </a:rPr>
              <a:t>Generally sample more frequently in initial project phases</a:t>
            </a:r>
          </a:p>
          <a:p>
            <a:pPr marL="455613" lvl="1" eaLnBrk="1">
              <a:spcBef>
                <a:spcPts val="600"/>
              </a:spcBef>
              <a:buClr>
                <a:srgbClr val="008000"/>
              </a:buClr>
              <a:buSzPct val="75000"/>
            </a:pPr>
            <a:r>
              <a:rPr lang="en-US" altLang="en-US" smtClean="0">
                <a:solidFill>
                  <a:srgbClr val="333399"/>
                </a:solidFill>
                <a:latin typeface="Arial" panose="020B0604020202020204" pitchFamily="34" charset="0"/>
                <a:ea typeface="ＭＳ Ｐゴシック" panose="020B0600070205080204" pitchFamily="34" charset="-128"/>
              </a:rPr>
              <a:t>Reduce frequency once temporal relationships can be established</a:t>
            </a:r>
            <a:endParaRPr lang="en-US" altLang="en-US" smtClean="0">
              <a:latin typeface="Arial" panose="020B0604020202020204" pitchFamily="34" charset="0"/>
              <a:ea typeface="ＭＳ Ｐゴシック" panose="020B0600070205080204" pitchFamily="34" charset="-128"/>
            </a:endParaRPr>
          </a:p>
          <a:p>
            <a:pPr eaLnBrk="1">
              <a:spcBef>
                <a:spcPts val="600"/>
              </a:spcBef>
            </a:pPr>
            <a:endParaRPr lang="en-US" altLang="en-US" smtClean="0">
              <a:latin typeface="Arial" panose="020B0604020202020204" pitchFamily="34" charset="0"/>
              <a:ea typeface="ＭＳ Ｐゴシック" panose="020B0600070205080204" pitchFamily="34" charset="-128"/>
            </a:endParaRPr>
          </a:p>
          <a:p>
            <a:pPr eaLnBrk="1">
              <a:spcBef>
                <a:spcPts val="600"/>
              </a:spcBef>
            </a:pPr>
            <a:r>
              <a:rPr lang="en-US" altLang="en-US" smtClean="0">
                <a:latin typeface="Arial" panose="020B0604020202020204" pitchFamily="34" charset="0"/>
                <a:ea typeface="ＭＳ Ｐゴシック" panose="020B0600070205080204" pitchFamily="34" charset="-128"/>
              </a:rPr>
              <a:t>Common tests to identify temporal correlation (autocorrelation) include sample autocorrelation function (ACF) and rank von Neumann. The web-based document has information on methods to assess autocorrelation, including the example in Appendix A-2 that was discussed in the last section of this training.</a:t>
            </a:r>
          </a:p>
          <a:p>
            <a:pPr marL="455613" lvl="1" eaLnBrk="1">
              <a:spcBef>
                <a:spcPts val="600"/>
              </a:spcBef>
              <a:buClr>
                <a:srgbClr val="008000"/>
              </a:buClr>
              <a:buSzPct val="75000"/>
            </a:pPr>
            <a:endParaRPr lang="en-US" altLang="en-US" smtClean="0">
              <a:solidFill>
                <a:srgbClr val="333399"/>
              </a:solidFill>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autocorrelation</a:t>
            </a:r>
          </a:p>
          <a:p>
            <a:r>
              <a:rPr lang="en-US" altLang="en-US" smtClean="0">
                <a:latin typeface="Arial" panose="020B0604020202020204" pitchFamily="34" charset="0"/>
                <a:ea typeface="ＭＳ Ｐゴシック" panose="020B0600070205080204" pitchFamily="34" charset="-128"/>
              </a:rPr>
              <a:t>Correlation of values of a single variable data set over successive time intervals (Unified Guidance).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FA37D75-2706-4FE7-928E-3A2B6D7E55BE}" type="slidenum">
              <a:rPr lang="en-US" altLang="en-US" sz="1200">
                <a:latin typeface="Tahoma" panose="020B0604030504040204" pitchFamily="34" charset="0"/>
              </a:rPr>
              <a:pPr eaLnBrk="1" hangingPunct="1">
                <a:spcBef>
                  <a:spcPct val="0"/>
                </a:spcBef>
              </a:pPr>
              <a:t>77</a:t>
            </a:fld>
            <a:endParaRPr lang="en-US" altLang="en-US" sz="1200">
              <a:latin typeface="Tahoma" panose="020B0604030504040204" pitchFamily="34" charset="0"/>
            </a:endParaRPr>
          </a:p>
        </p:txBody>
      </p:sp>
    </p:spTree>
    <p:extLst>
      <p:ext uri="{BB962C8B-B14F-4D97-AF65-F5344CB8AC3E}">
        <p14:creationId xmlns:p14="http://schemas.microsoft.com/office/powerpoint/2010/main" val="17909481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Figure A-15. Visual Sampling Plan (VSP) results for concentration (mg/l) from MW-2.</a:t>
            </a:r>
            <a:endParaRPr lang="en-US" altLang="en-US" b="1" smtClean="0">
              <a:latin typeface="Arial" panose="020B0604020202020204" pitchFamily="34" charset="0"/>
              <a:ea typeface="ＭＳ Ｐゴシック" panose="020B0600070205080204" pitchFamily="34" charset="-128"/>
            </a:endParaRPr>
          </a:p>
          <a:p>
            <a:pPr defTabSz="935038"/>
            <a:endParaRPr lang="en-US" altLang="en-US" b="1" smtClean="0">
              <a:latin typeface="Arial" panose="020B0604020202020204" pitchFamily="34" charset="0"/>
              <a:ea typeface="ＭＳ Ｐゴシック" panose="020B0600070205080204" pitchFamily="34" charset="-128"/>
            </a:endParaRPr>
          </a:p>
          <a:p>
            <a:pPr defTabSz="935038"/>
            <a:r>
              <a:rPr lang="en-US" altLang="en-US" b="1" smtClean="0">
                <a:latin typeface="Arial" panose="020B0604020202020204" pitchFamily="34" charset="0"/>
                <a:ea typeface="ＭＳ Ｐゴシック" panose="020B0600070205080204" pitchFamily="34" charset="-128"/>
              </a:rPr>
              <a:t>Iterative thinning method</a:t>
            </a:r>
            <a:r>
              <a:rPr lang="en-US" altLang="en-US" smtClean="0">
                <a:latin typeface="Arial" panose="020B0604020202020204" pitchFamily="34" charset="0"/>
                <a:ea typeface="ＭＳ Ｐゴシック" panose="020B0600070205080204" pitchFamily="34" charset="-128"/>
              </a:rPr>
              <a:t>. Iterative thinning examines whether sampling frequencies can be reduced due to temporal redundancy in the sampling events. This approach identifies redundancy by first estimating a baseline trend using the full data set, after which the trend is repeatedly re-estimated using subsets of the full data to identify the average number of data points needed to accurately reconstruct the baseline. The computations in iterative thinning create a series of ‘what if’ scenarios estimating the nature of the trend that would have been identified if only some of the existing data had been sampled. The overriding principle in iterative thinning is that if a trend can be accurately reconstructed using fewer sampling events, the optimal sampling frequency should be based on this smaller number.</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This example is from Appendix A, A-4 and used the VSP software (see Appendix D.23). The black symbols represent the original quarterly well sample data and the red symbols are the smoothed trend using all data. The blue band is the 90% confidence interval on the trend. According to the VSP output, the optimal sampling frequency for MW-2 would be 227 days. If a semi-annual frequency (180 days) were proposed for future sampling in this well, there would be a 50% reduction in sampling costs with no significant difference in the ability to monitor trends in this well.</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The user selects the following </a:t>
            </a:r>
            <a:r>
              <a:rPr lang="en-US" altLang="en-US" b="1" smtClean="0">
                <a:latin typeface="Arial" panose="020B0604020202020204" pitchFamily="34" charset="0"/>
                <a:ea typeface="ＭＳ Ｐゴシック" panose="020B0600070205080204" pitchFamily="34" charset="-128"/>
              </a:rPr>
              <a:t>Simulation Parameters</a:t>
            </a:r>
            <a:r>
              <a:rPr lang="en-US" altLang="en-US" smtClean="0">
                <a:latin typeface="Arial" panose="020B0604020202020204" pitchFamily="34" charset="0"/>
                <a:ea typeface="ＭＳ Ｐゴシック" panose="020B0600070205080204" pitchFamily="34" charset="-128"/>
              </a:rPr>
              <a:t> in VSP:</a:t>
            </a:r>
          </a:p>
          <a:p>
            <a:pPr defTabSz="935038"/>
            <a:r>
              <a:rPr lang="en-US" altLang="en-US" smtClean="0">
                <a:latin typeface="Arial" panose="020B0604020202020204" pitchFamily="34" charset="0"/>
                <a:ea typeface="ＭＳ Ｐゴシック" panose="020B0600070205080204" pitchFamily="34" charset="-128"/>
              </a:rPr>
              <a:t>Smoothing bandwidth: for example 0.3</a:t>
            </a:r>
          </a:p>
          <a:p>
            <a:pPr defTabSz="935038"/>
            <a:r>
              <a:rPr lang="en-US" altLang="en-US" smtClean="0">
                <a:latin typeface="Arial" panose="020B0604020202020204" pitchFamily="34" charset="0"/>
                <a:ea typeface="ＭＳ Ｐゴシック" panose="020B0600070205080204" pitchFamily="34" charset="-128"/>
              </a:rPr>
              <a:t>Number of simulations: for example 500</a:t>
            </a:r>
          </a:p>
          <a:p>
            <a:pPr defTabSz="935038"/>
            <a:r>
              <a:rPr lang="en-US" altLang="en-US" smtClean="0">
                <a:latin typeface="Arial" panose="020B0604020202020204" pitchFamily="34" charset="0"/>
                <a:ea typeface="ＭＳ Ｐゴシック" panose="020B0600070205080204" pitchFamily="34" charset="-128"/>
              </a:rPr>
              <a:t>Confidence interval (CI) confidence level: 90% [for the smoothed line]</a:t>
            </a:r>
          </a:p>
          <a:p>
            <a:pPr defTabSz="935038"/>
            <a:r>
              <a:rPr lang="en-US" altLang="en-US" smtClean="0">
                <a:latin typeface="Arial" panose="020B0604020202020204" pitchFamily="34" charset="0"/>
                <a:ea typeface="ＭＳ Ｐゴシック" panose="020B0600070205080204" pitchFamily="34" charset="-128"/>
              </a:rPr>
              <a:t>Percent of simulated trend required to be within the CI: for example 75%</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C8AE9C1-3D95-4549-BC56-40F4274EEB8D}" type="slidenum">
              <a:rPr lang="en-US" altLang="en-US" sz="1200">
                <a:latin typeface="Tahoma" panose="020B0604030504040204" pitchFamily="34" charset="0"/>
              </a:rPr>
              <a:pPr eaLnBrk="1" hangingPunct="1">
                <a:spcBef>
                  <a:spcPct val="0"/>
                </a:spcBef>
              </a:pPr>
              <a:t>78</a:t>
            </a:fld>
            <a:endParaRPr lang="en-US" altLang="en-US" sz="1200">
              <a:latin typeface="Tahoma" panose="020B0604030504040204" pitchFamily="34" charset="0"/>
            </a:endParaRPr>
          </a:p>
        </p:txBody>
      </p:sp>
    </p:spTree>
    <p:extLst>
      <p:ext uri="{BB962C8B-B14F-4D97-AF65-F5344CB8AC3E}">
        <p14:creationId xmlns:p14="http://schemas.microsoft.com/office/powerpoint/2010/main" val="12855160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Figure Source: Air Force Civil Engineer Center (AFCEC). 2012. "Monitoring and Remediation Optimization System (MAROS) Software, User's Guide and Technical Manual." In: Air Force Center for Environmental Excellence. http://www.gsi-net.com/en/software/free-software/maros-30.html.</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See Also Ridley, M.N., V.M. Johnson, and R.C. Tuckfield. 1995. Cost-Effective Sampling of Groundwater Monitoring Wells. Vol. UCRL-JC-118909. Livermore, CA: Lawrence Livermore National Laboratory</a:t>
            </a:r>
          </a:p>
          <a:p>
            <a:endParaRPr lang="en-US" altLang="en-US" b="1" smtClean="0">
              <a:latin typeface="Arial" panose="020B0604020202020204" pitchFamily="34" charset="0"/>
              <a:ea typeface="ＭＳ Ｐゴシック" panose="020B0600070205080204" pitchFamily="34" charset="-128"/>
            </a:endParaRPr>
          </a:p>
          <a:p>
            <a:endParaRPr lang="en-US" altLang="en-US" b="1" smtClean="0">
              <a:latin typeface="Arial" panose="020B0604020202020204" pitchFamily="34" charset="0"/>
              <a:ea typeface="ＭＳ Ｐゴシック" panose="020B0600070205080204" pitchFamily="34" charset="-128"/>
            </a:endParaRPr>
          </a:p>
          <a:p>
            <a:r>
              <a:rPr lang="en-US" altLang="en-US" b="1" smtClean="0">
                <a:latin typeface="Arial" panose="020B0604020202020204" pitchFamily="34" charset="0"/>
                <a:ea typeface="ＭＳ Ｐゴシック" panose="020B0600070205080204" pitchFamily="34" charset="-128"/>
              </a:rPr>
              <a:t>Cost-effective sampling method (CES)</a:t>
            </a:r>
            <a:r>
              <a:rPr lang="en-US" altLang="en-US" smtClean="0">
                <a:latin typeface="Arial" panose="020B0604020202020204" pitchFamily="34" charset="0"/>
                <a:ea typeface="ＭＳ Ｐゴシック" panose="020B0600070205080204" pitchFamily="34" charset="-128"/>
              </a:rPr>
              <a:t>. In CES, a linear trend is estimated for each chemical-well pair and then classified according to the slope of the apparent trend as well as how much variation exists around the trend. Trends with relatively ‘flat’ slopes (small rates of change) and low variation are recommended for less frequent sampling, while trends with higher slopes or higher degrees of variation are targeted for more frequent sampling. The overriding principle is to (1) sample more frequently at locations where the apparent changes are more dynamic and associated with the greatest statistical uncertainty, and (2) sample less frequently when the trend is changing little and is statistically more certain (that is, less variable). A high rate is change is 2 times the cleanup goal, medium is equal to the cleanup goal, and low is 50% of the cleanup goal.</a:t>
            </a:r>
          </a:p>
          <a:p>
            <a:endParaRPr lang="en-US" altLang="en-US" smtClean="0">
              <a:latin typeface="Arial" panose="020B0604020202020204" pitchFamily="34" charset="0"/>
              <a:ea typeface="ＭＳ Ｐゴシック" panose="020B0600070205080204" pitchFamily="34"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EE04B6E-F6BA-4AE1-A8B5-B2D69712F9D2}" type="slidenum">
              <a:rPr lang="en-US" altLang="en-US" sz="1200">
                <a:latin typeface="Tahoma" panose="020B0604030504040204" pitchFamily="34" charset="0"/>
              </a:rPr>
              <a:pPr eaLnBrk="1" hangingPunct="1">
                <a:spcBef>
                  <a:spcPct val="0"/>
                </a:spcBef>
              </a:pPr>
              <a:t>79</a:t>
            </a:fld>
            <a:endParaRPr lang="en-US" altLang="en-US" sz="1200">
              <a:latin typeface="Tahoma" panose="020B0604030504040204" pitchFamily="34" charset="0"/>
            </a:endParaRPr>
          </a:p>
        </p:txBody>
      </p:sp>
    </p:spTree>
    <p:extLst>
      <p:ext uri="{BB962C8B-B14F-4D97-AF65-F5344CB8AC3E}">
        <p14:creationId xmlns:p14="http://schemas.microsoft.com/office/powerpoint/2010/main" val="2949389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ts val="600"/>
              </a:spcBef>
            </a:pPr>
            <a:r>
              <a:rPr lang="en-US" altLang="en-US" smtClean="0">
                <a:latin typeface="Arial" panose="020B0604020202020204" pitchFamily="34" charset="0"/>
                <a:ea typeface="ＭＳ Ｐゴシック" panose="020B0600070205080204" pitchFamily="34" charset="-128"/>
              </a:rPr>
              <a:t>Spatial optimization is a challenging objective and an active area for research</a:t>
            </a:r>
          </a:p>
          <a:p>
            <a:pPr marL="455613" lvl="1" eaLnBrk="1">
              <a:spcBef>
                <a:spcPts val="600"/>
              </a:spcBef>
              <a:buClr>
                <a:srgbClr val="008000"/>
              </a:buClr>
              <a:buSzPct val="75000"/>
            </a:pPr>
            <a:r>
              <a:rPr lang="en-US" altLang="en-US" smtClean="0">
                <a:solidFill>
                  <a:srgbClr val="333399"/>
                </a:solidFill>
                <a:latin typeface="Arial" panose="020B0604020202020204" pitchFamily="34" charset="0"/>
                <a:ea typeface="ＭＳ Ｐゴシック" panose="020B0600070205080204" pitchFamily="34" charset="-128"/>
              </a:rPr>
              <a:t>Requires lots of data; broad spatial coverage</a:t>
            </a:r>
          </a:p>
          <a:p>
            <a:pPr marL="455613" lvl="1" eaLnBrk="1">
              <a:spcBef>
                <a:spcPts val="600"/>
              </a:spcBef>
              <a:buClr>
                <a:srgbClr val="008000"/>
              </a:buClr>
              <a:buSzPct val="75000"/>
            </a:pPr>
            <a:r>
              <a:rPr lang="en-US" altLang="en-US" smtClean="0">
                <a:solidFill>
                  <a:srgbClr val="333399"/>
                </a:solidFill>
                <a:latin typeface="Arial" panose="020B0604020202020204" pitchFamily="34" charset="0"/>
                <a:ea typeface="ＭＳ Ｐゴシック" panose="020B0600070205080204" pitchFamily="34" charset="-128"/>
              </a:rPr>
              <a:t>Optimization software results should be checked against what is known or hypothesized about contamination via the CSM (see section 3.2 of the web-based document), and other lines of evidence.</a:t>
            </a:r>
            <a:endParaRPr lang="en-US" altLang="en-US" smtClean="0">
              <a:latin typeface="Arial" panose="020B0604020202020204" pitchFamily="34" charset="0"/>
              <a:ea typeface="ＭＳ Ｐゴシック" panose="020B0600070205080204" pitchFamily="34"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368209D-7BBB-4E8F-80CC-C7637D16164F}" type="slidenum">
              <a:rPr lang="en-US" altLang="en-US" sz="1200">
                <a:latin typeface="Tahoma" panose="020B0604030504040204" pitchFamily="34" charset="0"/>
              </a:rPr>
              <a:pPr eaLnBrk="1" hangingPunct="1">
                <a:spcBef>
                  <a:spcPct val="0"/>
                </a:spcBef>
              </a:pPr>
              <a:t>80</a:t>
            </a:fld>
            <a:endParaRPr lang="en-US" altLang="en-US" sz="1200">
              <a:latin typeface="Tahoma" panose="020B0604030504040204" pitchFamily="34" charset="0"/>
            </a:endParaRPr>
          </a:p>
        </p:txBody>
      </p:sp>
    </p:spTree>
    <p:extLst>
      <p:ext uri="{BB962C8B-B14F-4D97-AF65-F5344CB8AC3E}">
        <p14:creationId xmlns:p14="http://schemas.microsoft.com/office/powerpoint/2010/main" val="3628707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Figure Source: Air Force Civil Engineer Center (AFCEC). 2012. "Monitoring and Remediation Optimization System (MAROS) Software, User's Guide and Technical Manual." In: Air Force Center for Environmental Excellence. http://www.gsi-net.com/en/software/free-software/maros-30.html.</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b="1" smtClean="0">
                <a:latin typeface="Arial" panose="020B0604020202020204" pitchFamily="34" charset="0"/>
                <a:ea typeface="ＭＳ Ｐゴシック" panose="020B0600070205080204" pitchFamily="34" charset="-128"/>
              </a:rPr>
              <a:t>Spatial redundancies</a:t>
            </a:r>
            <a:r>
              <a:rPr lang="en-US" altLang="en-US" smtClean="0">
                <a:latin typeface="Arial" panose="020B0604020202020204" pitchFamily="34" charset="0"/>
                <a:ea typeface="ＭＳ Ｐゴシック" panose="020B0600070205080204" pitchFamily="34" charset="-128"/>
              </a:rPr>
              <a:t> in a monitoring network can be identified, leading to fewer sampling points and more cost-effective monitoring. In this case, multiple tools and approaches exist to answer the question. For instance, nearest neighbor estimation can be combined with leave-one-out cross-validation to generate the slope factors in MAROS. Some approaches remove one well at a time or groups of wells, then try to either reproduce plume maps using the reduced network or minimize the statistical uncertainty of the resulting network</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3TMO uses qualitative evaluation (see Appendix D.1); </a:t>
            </a:r>
          </a:p>
          <a:p>
            <a:pPr defTabSz="935038"/>
            <a:r>
              <a:rPr lang="en-US" altLang="en-US" smtClean="0">
                <a:latin typeface="Arial" panose="020B0604020202020204" pitchFamily="34" charset="0"/>
                <a:ea typeface="ＭＳ Ｐゴシック" panose="020B0600070205080204" pitchFamily="34" charset="-128"/>
              </a:rPr>
              <a:t>GTS uses quasi-genetic algorithm called GTSmart (see Appendix D.6); </a:t>
            </a:r>
          </a:p>
          <a:p>
            <a:pPr defTabSz="935038"/>
            <a:r>
              <a:rPr lang="en-US" altLang="en-US" smtClean="0">
                <a:latin typeface="Arial" panose="020B0604020202020204" pitchFamily="34" charset="0"/>
                <a:ea typeface="ＭＳ Ｐゴシック" panose="020B0600070205080204" pitchFamily="34" charset="-128"/>
              </a:rPr>
              <a:t>Summit Tools uses genetic algorithm (see Appendix D.21); </a:t>
            </a:r>
          </a:p>
          <a:p>
            <a:pPr defTabSz="935038"/>
            <a:r>
              <a:rPr lang="en-US" altLang="en-US" smtClean="0">
                <a:latin typeface="Arial" panose="020B0604020202020204" pitchFamily="34" charset="0"/>
                <a:ea typeface="ＭＳ Ｐゴシック" panose="020B0600070205080204" pitchFamily="34" charset="-128"/>
              </a:rPr>
              <a:t>MAROS uses slope factors (see Appendix D.11); </a:t>
            </a:r>
          </a:p>
          <a:p>
            <a:pPr defTabSz="935038"/>
            <a:r>
              <a:rPr lang="en-US" altLang="en-US" smtClean="0">
                <a:latin typeface="Arial" panose="020B0604020202020204" pitchFamily="34" charset="0"/>
                <a:ea typeface="ＭＳ Ｐゴシック" panose="020B0600070205080204" pitchFamily="34" charset="-128"/>
              </a:rPr>
              <a:t>VSP uses kriging uncertainty (see Appendix D.23)</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3E8CC56-3395-4E06-B3EC-6A9405EC9BFD}" type="slidenum">
              <a:rPr lang="en-US" altLang="en-US" sz="1200">
                <a:latin typeface="Tahoma" panose="020B0604030504040204" pitchFamily="34" charset="0"/>
              </a:rPr>
              <a:pPr eaLnBrk="1" hangingPunct="1">
                <a:spcBef>
                  <a:spcPct val="0"/>
                </a:spcBef>
              </a:pPr>
              <a:t>81</a:t>
            </a:fld>
            <a:endParaRPr lang="en-US" altLang="en-US" sz="1200">
              <a:latin typeface="Tahoma" panose="020B0604030504040204" pitchFamily="34" charset="0"/>
            </a:endParaRPr>
          </a:p>
        </p:txBody>
      </p:sp>
    </p:spTree>
    <p:extLst>
      <p:ext uri="{BB962C8B-B14F-4D97-AF65-F5344CB8AC3E}">
        <p14:creationId xmlns:p14="http://schemas.microsoft.com/office/powerpoint/2010/main" val="68289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No associated notes.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1338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Figure Source: Map of network adequacy evaluation results developed in GTS using example data from the software. Example data courtesy AFCEC 2013.</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The plus symbols locate existing wells. The circles represent current estimates of uncertainty in concentrations. Add wells where uncertainty is high and coverage of existing wells is low. Remove wells is coverage is high and uncertainty is low. The CSM should be considered when making decisions to either add or remove wells from the monitoring network.</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210631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xfrm>
            <a:off x="236538" y="4560888"/>
            <a:ext cx="68421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smtClean="0">
                <a:latin typeface="Arial" panose="020B0604020202020204" pitchFamily="34" charset="0"/>
                <a:ea typeface="ＭＳ Ｐゴシック" panose="020B0600070205080204" pitchFamily="34" charset="-128"/>
              </a:rPr>
              <a:t>Spatial optimization generally relies on geostatistical methods to understand the distance over which sample results are correlated and the strength of such relationships. Temporal optimization relies on estimating trends and the uncertainty associated with those trends.</a:t>
            </a:r>
          </a:p>
          <a:p>
            <a:endParaRPr lang="en-US" altLang="en-US" sz="800" smtClean="0">
              <a:latin typeface="Arial" panose="020B0604020202020204" pitchFamily="34" charset="0"/>
              <a:ea typeface="ＭＳ Ｐゴシック" panose="020B0600070205080204" pitchFamily="34" charset="-128"/>
            </a:endParaRPr>
          </a:p>
          <a:p>
            <a:r>
              <a:rPr lang="en-US" altLang="en-US" sz="800" smtClean="0">
                <a:latin typeface="Arial" panose="020B0604020202020204" pitchFamily="34" charset="0"/>
                <a:ea typeface="ＭＳ Ｐゴシック" panose="020B0600070205080204" pitchFamily="34" charset="-128"/>
              </a:rPr>
              <a:t>3TMO</a:t>
            </a:r>
          </a:p>
          <a:p>
            <a:r>
              <a:rPr lang="en-US" altLang="en-US" sz="800" smtClean="0">
                <a:latin typeface="Arial" panose="020B0604020202020204" pitchFamily="34" charset="0"/>
                <a:ea typeface="ＭＳ Ｐゴシック" panose="020B0600070205080204" pitchFamily="34" charset="-128"/>
              </a:rPr>
              <a:t>The 3-Tiered approach to LTMO is unique when compared to existing LTMO statistical applications because it focuses on qualitative factors that are supported by quantitative statistical analysis. The spatial analysis included in 3TMO is a qualitative evaluation facilitated by the Map Tool; the spatial importance of each well is not quantitatively determined using geostatistics.</a:t>
            </a:r>
          </a:p>
          <a:p>
            <a:endParaRPr lang="en-US" altLang="en-US" sz="800" smtClean="0">
              <a:latin typeface="Arial" panose="020B0604020202020204" pitchFamily="34" charset="0"/>
              <a:ea typeface="ＭＳ Ｐゴシック" panose="020B0600070205080204" pitchFamily="34" charset="-128"/>
            </a:endParaRPr>
          </a:p>
          <a:p>
            <a:r>
              <a:rPr lang="en-US" altLang="en-US" sz="800" smtClean="0">
                <a:latin typeface="Arial" panose="020B0604020202020204" pitchFamily="34" charset="0"/>
                <a:ea typeface="ＭＳ Ｐゴシック" panose="020B0600070205080204" pitchFamily="34" charset="-128"/>
              </a:rPr>
              <a:t>MAROS</a:t>
            </a:r>
          </a:p>
          <a:p>
            <a:r>
              <a:rPr lang="en-US" altLang="en-US" sz="800" smtClean="0">
                <a:latin typeface="Arial" panose="020B0604020202020204" pitchFamily="34" charset="0"/>
                <a:ea typeface="ＭＳ Ｐゴシック" panose="020B0600070205080204" pitchFamily="34" charset="-128"/>
              </a:rPr>
              <a:t>Uses simple statistics and decision frameworks to prioritize data collection efforts and link data to defensible site management decisions. Can use results from this software to develop lines of evidence, which combined with professional judgment, can be used to inform site management decisions for safe and economical long-term monitoring of groundwater plumes. Can use MAROS to help design and calculate remediation performance metrics and as a tool to evaluate progress toward site remedial goals.</a:t>
            </a:r>
          </a:p>
          <a:p>
            <a:endParaRPr lang="en-US" altLang="en-US" sz="800" smtClean="0">
              <a:latin typeface="Arial" panose="020B0604020202020204" pitchFamily="34" charset="0"/>
              <a:ea typeface="ＭＳ Ｐゴシック" panose="020B0600070205080204" pitchFamily="34" charset="-128"/>
            </a:endParaRPr>
          </a:p>
          <a:p>
            <a:r>
              <a:rPr lang="en-US" altLang="en-US" sz="800" smtClean="0">
                <a:latin typeface="Arial" panose="020B0604020202020204" pitchFamily="34" charset="0"/>
                <a:ea typeface="ＭＳ Ｐゴシック" panose="020B0600070205080204" pitchFamily="34" charset="-128"/>
              </a:rPr>
              <a:t>GTS</a:t>
            </a:r>
          </a:p>
          <a:p>
            <a:r>
              <a:rPr lang="en-US" altLang="en-US" sz="800" smtClean="0">
                <a:latin typeface="Arial" panose="020B0604020202020204" pitchFamily="34" charset="0"/>
                <a:ea typeface="ＭＳ Ｐゴシック" panose="020B0600070205080204" pitchFamily="34" charset="-128"/>
              </a:rPr>
              <a:t>GTS has five modular components linked together in a user-friendly interface: Prepare, Explore, Baseline, Optimize, and Predict. The Optimize component runs two distinct types of temporal optimization—iterative thinning and temporal variograms—as well as spatial optimization involving both a search for statistical redundancy and an assessment as to whether and where new wells should be added. Finally, the Predict module focuses on flagging newly imported data that are inconsistent with projected trends and maps.</a:t>
            </a:r>
          </a:p>
          <a:p>
            <a:endParaRPr lang="en-US" altLang="en-US" sz="800" smtClean="0">
              <a:latin typeface="Arial" panose="020B0604020202020204" pitchFamily="34" charset="0"/>
              <a:ea typeface="ＭＳ Ｐゴシック" panose="020B0600070205080204" pitchFamily="34" charset="-128"/>
            </a:endParaRPr>
          </a:p>
          <a:p>
            <a:r>
              <a:rPr lang="en-US" altLang="en-US" sz="800" smtClean="0">
                <a:latin typeface="Arial" panose="020B0604020202020204" pitchFamily="34" charset="0"/>
                <a:ea typeface="ＭＳ Ｐゴシック" panose="020B0600070205080204" pitchFamily="34" charset="-128"/>
              </a:rPr>
              <a:t>Summit Tools</a:t>
            </a:r>
          </a:p>
          <a:p>
            <a:r>
              <a:rPr lang="en-US" altLang="en-US" sz="800" smtClean="0">
                <a:latin typeface="Arial" panose="020B0604020202020204" pitchFamily="34" charset="0"/>
                <a:ea typeface="ＭＳ Ｐゴシック" panose="020B0600070205080204" pitchFamily="34" charset="-128"/>
              </a:rPr>
              <a:t>SampleOptimizer and SampleTracker are tools for both spatial and spatio-temporal analysis for monitoring network optimization. SampleOptimizer applies mathematical optimization to monitoring networks in an easy-to-use desktop software tool. SampleTracker reviews new monitoring data against historical data. </a:t>
            </a:r>
          </a:p>
          <a:p>
            <a:endParaRPr lang="en-US" altLang="en-US" sz="800" smtClean="0">
              <a:latin typeface="Arial" panose="020B0604020202020204" pitchFamily="34" charset="0"/>
              <a:ea typeface="ＭＳ Ｐゴシック" panose="020B0600070205080204" pitchFamily="34" charset="-128"/>
            </a:endParaRPr>
          </a:p>
          <a:p>
            <a:r>
              <a:rPr lang="en-US" altLang="en-US" sz="800" smtClean="0">
                <a:latin typeface="Arial" panose="020B0604020202020204" pitchFamily="34" charset="0"/>
                <a:ea typeface="ＭＳ Ｐゴシック" panose="020B0600070205080204" pitchFamily="34" charset="-128"/>
              </a:rPr>
              <a:t>VSP</a:t>
            </a:r>
          </a:p>
          <a:p>
            <a:r>
              <a:rPr lang="en-US" altLang="en-US" sz="800" smtClean="0">
                <a:latin typeface="Arial" panose="020B0604020202020204" pitchFamily="34" charset="0"/>
                <a:ea typeface="ＭＳ Ｐゴシック" panose="020B0600070205080204" pitchFamily="34" charset="-128"/>
              </a:rPr>
              <a:t>VSP has a module to evaluate redundancy of wells. The well redundancy modules in VSP can identify redundant wells and identify a technically defensible temporal spacing of observations for wells. The redundant well module uses a geospatial analysis based on kriging. VSP also has a module to help with new well placement to reduce estimation uncertainty. The sampling frequency well evaluation is applied on a well-by-well basis and is based on iterative thinning methods.</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1pPr>
            <a:lvl2pPr marL="742950" indent="-28575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2pPr>
            <a:lvl3pPr marL="11430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3pPr>
            <a:lvl4pPr marL="16002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4pPr>
            <a:lvl5pPr marL="2057400" indent="-228600" defTabSz="965200" eaLnBrk="0" hangingPunct="0">
              <a:spcBef>
                <a:spcPct val="30000"/>
              </a:spcBef>
              <a:defRPr sz="10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23CFFAB-6501-4589-8054-26BE93DCE282}" type="slidenum">
              <a:rPr lang="en-US" altLang="en-US" sz="1200">
                <a:latin typeface="Tahoma" panose="020B0604030504040204" pitchFamily="34" charset="0"/>
              </a:rPr>
              <a:pPr eaLnBrk="1" hangingPunct="1">
                <a:spcBef>
                  <a:spcPct val="0"/>
                </a:spcBef>
              </a:pPr>
              <a:t>83</a:t>
            </a:fld>
            <a:endParaRPr lang="en-US" altLang="en-US" sz="1200">
              <a:latin typeface="Tahoma" panose="020B0604030504040204" pitchFamily="34" charset="0"/>
            </a:endParaRPr>
          </a:p>
        </p:txBody>
      </p:sp>
    </p:spTree>
    <p:extLst>
      <p:ext uri="{BB962C8B-B14F-4D97-AF65-F5344CB8AC3E}">
        <p14:creationId xmlns:p14="http://schemas.microsoft.com/office/powerpoint/2010/main" val="1142464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eaLnBrk="1" hangingPunct="1"/>
            <a:r>
              <a:rPr lang="en-US" altLang="en-US" smtClean="0">
                <a:latin typeface="Arial" panose="020B0604020202020204" pitchFamily="34" charset="0"/>
                <a:ea typeface="ＭＳ Ｐゴシック" panose="020B0600070205080204" pitchFamily="34" charset="-128"/>
              </a:rPr>
              <a:t>No associated notes.</a:t>
            </a:r>
          </a:p>
          <a:p>
            <a:pPr defTabSz="935038"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372240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In Section 5 of the web-based document the statistical methods are grouped by their application. </a:t>
            </a:r>
          </a:p>
          <a:p>
            <a:pPr defTabSz="935038"/>
            <a:r>
              <a:rPr lang="en-US" altLang="en-US" smtClean="0">
                <a:latin typeface="Arial" panose="020B0604020202020204" pitchFamily="34" charset="0"/>
                <a:ea typeface="ＭＳ Ｐゴシック" panose="020B0600070205080204" pitchFamily="34" charset="-128"/>
              </a:rPr>
              <a:t>There are references provided for the methods. </a:t>
            </a:r>
          </a:p>
          <a:p>
            <a:pPr defTabSz="935038"/>
            <a:endParaRPr lang="en-US" altLang="en-US" smtClean="0">
              <a:latin typeface="Arial" panose="020B0604020202020204" pitchFamily="34" charset="0"/>
              <a:ea typeface="ＭＳ Ｐゴシック" panose="020B0600070205080204" pitchFamily="34" charset="-128"/>
            </a:endParaRPr>
          </a:p>
          <a:p>
            <a:pPr defTabSz="935038"/>
            <a:r>
              <a:rPr lang="en-US" altLang="en-US" smtClean="0">
                <a:latin typeface="Arial" panose="020B0604020202020204" pitchFamily="34" charset="0"/>
                <a:ea typeface="ＭＳ Ｐゴシック" panose="020B0600070205080204" pitchFamily="34" charset="-128"/>
              </a:rPr>
              <a:t>A lot of practical information about the methods is provided in Section 5.</a:t>
            </a:r>
          </a:p>
        </p:txBody>
      </p:sp>
    </p:spTree>
    <p:extLst>
      <p:ext uri="{BB962C8B-B14F-4D97-AF65-F5344CB8AC3E}">
        <p14:creationId xmlns:p14="http://schemas.microsoft.com/office/powerpoint/2010/main" val="35835269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Appendix D includes summaries of 23 statistical software packages. Table D-1.</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Each summary includes some practical information such as the approximate cost and capabilities.</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You should be sure to carefully review any software to be sure that it is applicable to your needs.</a:t>
            </a:r>
          </a:p>
        </p:txBody>
      </p:sp>
    </p:spTree>
    <p:extLst>
      <p:ext uri="{BB962C8B-B14F-4D97-AF65-F5344CB8AC3E}">
        <p14:creationId xmlns:p14="http://schemas.microsoft.com/office/powerpoint/2010/main" val="11090957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Ratings are none, some capability and full capability. These can be used to determine which software can implement the functions that you are looking for.</a:t>
            </a:r>
          </a:p>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1906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No associated notes.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33660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257300" y="720725"/>
            <a:ext cx="4800600" cy="3600450"/>
          </a:xfrm>
          <a:ln/>
        </p:spPr>
      </p:sp>
      <p:sp>
        <p:nvSpPr>
          <p:cNvPr id="18534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Statistical concepts</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Select appropriate methods and software tools</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Avoid misapplications of statistics at your groundwater sites.</a:t>
            </a:r>
          </a:p>
        </p:txBody>
      </p:sp>
    </p:spTree>
    <p:extLst>
      <p:ext uri="{BB962C8B-B14F-4D97-AF65-F5344CB8AC3E}">
        <p14:creationId xmlns:p14="http://schemas.microsoft.com/office/powerpoint/2010/main" val="12894060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257300" y="720725"/>
            <a:ext cx="4800600" cy="3600450"/>
          </a:xfrm>
          <a:ln/>
        </p:spPr>
      </p:sp>
      <p:sp>
        <p:nvSpPr>
          <p:cNvPr id="186371"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38"/>
            <a:r>
              <a:rPr lang="en-US" altLang="en-US" smtClean="0">
                <a:latin typeface="Arial" panose="020B0604020202020204" pitchFamily="34" charset="0"/>
                <a:ea typeface="ＭＳ Ｐゴシック" panose="020B0600070205080204" pitchFamily="34" charset="-128"/>
              </a:rPr>
              <a:t>No associated notes.</a:t>
            </a:r>
          </a:p>
          <a:p>
            <a:pPr defTabSz="935038"/>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93340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You learned how the Web-based guidance document fits together to give you a resource in evaluating or designing a statistical approach.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This document guides the project manager in using appropriate statistical methods to address common project tasks (such as evaluating whether a groundwater remedy is functioning effectively or whether there is a downward trend which supports a natural attenuation remedy selection) and make better decisions for their projects.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You may also find the GSMC Team as a resource for more information (Appendix G).</a:t>
            </a:r>
          </a:p>
          <a:p>
            <a:endParaRPr lang="en-US" altLang="en-US" sz="80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4253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ln/>
        </p:spPr>
        <p:txBody>
          <a:bodyPr/>
          <a:lstStyle/>
          <a:p>
            <a:pPr>
              <a:defRPr/>
            </a:pPr>
            <a:r>
              <a:rPr lang="en-US" dirty="0"/>
              <a:t>ITRC formed this team in 2011 to develop the ITRC Groundwater Statistics and Monitoring Compliance document and training. </a:t>
            </a:r>
          </a:p>
          <a:p>
            <a:pPr>
              <a:defRPr/>
            </a:pPr>
            <a:r>
              <a:rPr lang="en-US" dirty="0"/>
              <a:t>The team of experts includes </a:t>
            </a:r>
          </a:p>
          <a:p>
            <a:pPr marL="234128" indent="-234128">
              <a:buFont typeface="+mj-lt"/>
              <a:buAutoNum type="arabicPeriod"/>
              <a:defRPr/>
            </a:pPr>
            <a:r>
              <a:rPr lang="en-US" dirty="0"/>
              <a:t>State regulators </a:t>
            </a:r>
          </a:p>
          <a:p>
            <a:pPr marL="234128" indent="-234128">
              <a:buFont typeface="+mj-lt"/>
              <a:buAutoNum type="arabicPeriod"/>
              <a:defRPr/>
            </a:pPr>
            <a:r>
              <a:rPr lang="en-US" dirty="0"/>
              <a:t>Federal partner experts from DOD, DOE and EPA </a:t>
            </a:r>
          </a:p>
          <a:p>
            <a:pPr marL="234128" indent="-234128">
              <a:buFont typeface="+mj-lt"/>
              <a:buAutoNum type="arabicPeriod"/>
              <a:defRPr/>
            </a:pPr>
            <a:r>
              <a:rPr lang="en-US" dirty="0"/>
              <a:t>Consulting community and from industry</a:t>
            </a:r>
          </a:p>
          <a:p>
            <a:pPr>
              <a:defRPr/>
            </a:pPr>
            <a:endParaRPr lang="en-US" dirty="0"/>
          </a:p>
          <a:p>
            <a:pPr eaLnBrk="1" hangingPunct="1">
              <a:defRPr/>
            </a:pPr>
            <a:endParaRPr lang="en-US" dirty="0" smtClean="0">
              <a:ea typeface="ＭＳ Ｐゴシック"/>
              <a:cs typeface="ＭＳ Ｐゴシック"/>
            </a:endParaRPr>
          </a:p>
        </p:txBody>
      </p:sp>
    </p:spTree>
    <p:extLst>
      <p:ext uri="{BB962C8B-B14F-4D97-AF65-F5344CB8AC3E}">
        <p14:creationId xmlns:p14="http://schemas.microsoft.com/office/powerpoint/2010/main" val="37819110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smtClean="0">
                <a:latin typeface="Arial" panose="020B0604020202020204" pitchFamily="34" charset="0"/>
                <a:ea typeface="ＭＳ Ｐゴシック" panose="020B0600070205080204" pitchFamily="34" charset="-128"/>
              </a:rPr>
              <a:t>Links to additional resources: </a:t>
            </a:r>
          </a:p>
          <a:p>
            <a:pPr eaLnBrk="1" hangingPunct="1">
              <a:spcBef>
                <a:spcPct val="20000"/>
              </a:spcBef>
            </a:pPr>
            <a:r>
              <a:rPr lang="en-US" altLang="en-US" smtClean="0">
                <a:latin typeface="Arial" panose="020B0604020202020204" pitchFamily="34" charset="0"/>
                <a:ea typeface="ＭＳ Ｐゴシック" panose="020B0600070205080204" pitchFamily="34" charset="-128"/>
              </a:rPr>
              <a:t>http://www.clu-in.org/conf/itrc/gsmc/resource.cfm</a:t>
            </a:r>
          </a:p>
          <a:p>
            <a:pPr eaLnBrk="1" hangingPunct="1">
              <a:spcBef>
                <a:spcPct val="20000"/>
              </a:spcBef>
            </a:pPr>
            <a:endParaRPr lang="en-US" altLang="en-US" smtClean="0">
              <a:latin typeface="Arial" panose="020B0604020202020204" pitchFamily="34" charset="0"/>
              <a:ea typeface="ＭＳ Ｐゴシック" panose="020B0600070205080204" pitchFamily="34" charset="-128"/>
            </a:endParaRPr>
          </a:p>
          <a:p>
            <a:pPr eaLnBrk="1" hangingPunct="1">
              <a:spcBef>
                <a:spcPct val="20000"/>
              </a:spcBef>
            </a:pPr>
            <a:r>
              <a:rPr lang="en-US" altLang="en-US" smtClean="0">
                <a:latin typeface="Arial" panose="020B0604020202020204" pitchFamily="34" charset="0"/>
                <a:ea typeface="ＭＳ Ｐゴシック" panose="020B0600070205080204" pitchFamily="34" charset="-128"/>
              </a:rPr>
              <a:t>Your feedback is important – please fill out the form at: </a:t>
            </a:r>
          </a:p>
          <a:p>
            <a:pPr eaLnBrk="1" hangingPunct="1">
              <a:spcBef>
                <a:spcPct val="20000"/>
              </a:spcBef>
            </a:pPr>
            <a:r>
              <a:rPr lang="en-US" altLang="en-US" smtClean="0">
                <a:latin typeface="Arial" panose="020B0604020202020204" pitchFamily="34" charset="0"/>
                <a:ea typeface="ＭＳ Ｐゴシック" panose="020B0600070205080204" pitchFamily="34" charset="-128"/>
              </a:rPr>
              <a:t>http://www.clu-in.org/conf/itrc/gsmc/feedback.cfm</a:t>
            </a:r>
          </a:p>
          <a:p>
            <a:pPr eaLnBrk="1" hangingPunct="1">
              <a:spcBef>
                <a:spcPct val="20000"/>
              </a:spcBef>
            </a:pPr>
            <a:endParaRPr lang="en-US" altLang="en-US" smtClean="0">
              <a:latin typeface="Arial" panose="020B0604020202020204" pitchFamily="34" charset="0"/>
              <a:ea typeface="ＭＳ Ｐゴシック" panose="020B0600070205080204" pitchFamily="34" charset="-128"/>
            </a:endParaRPr>
          </a:p>
          <a:p>
            <a:pPr eaLnBrk="1" hangingPunct="1">
              <a:spcBef>
                <a:spcPct val="20000"/>
              </a:spcBef>
            </a:pPr>
            <a:r>
              <a:rPr lang="en-US" altLang="en-US" b="1" smtClean="0">
                <a:latin typeface="Arial" panose="020B0604020202020204" pitchFamily="34" charset="0"/>
                <a:ea typeface="ＭＳ Ｐゴシック" panose="020B0600070205080204" pitchFamily="34" charset="-128"/>
              </a:rPr>
              <a:t>The benefits that ITRC offers to state regulators and technology developers, vendors, and consultants include:</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Helping regulators build their knowledge base and raise their confidence about new environmental technologies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Helping regulators save time and money when evaluating environmental technologies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Guiding technology developers in the collection of performance data to satisfy the requirements of multiple states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Helping technology vendors avoid the time and expense of conducting duplicative and costly demonstrations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Providing a reliable network among members of the environmental community to focus on innovative environmental technologies</a:t>
            </a:r>
          </a:p>
          <a:p>
            <a:pPr eaLnBrk="1" hangingPunct="1">
              <a:spcBef>
                <a:spcPct val="20000"/>
              </a:spcBef>
            </a:pPr>
            <a:endParaRPr lang="en-US" altLang="en-US" smtClean="0">
              <a:latin typeface="Arial" panose="020B0604020202020204" pitchFamily="34" charset="0"/>
              <a:ea typeface="ＭＳ Ｐゴシック" panose="020B0600070205080204" pitchFamily="34" charset="-128"/>
            </a:endParaRPr>
          </a:p>
          <a:p>
            <a:pPr eaLnBrk="1" hangingPunct="1">
              <a:spcBef>
                <a:spcPct val="20000"/>
              </a:spcBef>
            </a:pPr>
            <a:r>
              <a:rPr lang="en-US" altLang="en-US" b="1" smtClean="0">
                <a:latin typeface="Arial" panose="020B0604020202020204" pitchFamily="34" charset="0"/>
                <a:ea typeface="ＭＳ Ｐゴシック" panose="020B0600070205080204" pitchFamily="34" charset="-128"/>
              </a:rPr>
              <a:t>How you can get involved with ITRC:</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Join an ITRC Team – with just 10% of your time you can have a positive impact on the regulatory process and acceptance of innovative technologies and approaches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Sponsor ITRC</a:t>
            </a:r>
            <a:r>
              <a:rPr lang="ja-JP"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s technical team and other activities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Use ITRC products and attend training courses</a:t>
            </a:r>
          </a:p>
          <a:p>
            <a:pPr eaLnBrk="1" hangingPunct="1">
              <a:spcBef>
                <a:spcPct val="20000"/>
              </a:spcBef>
              <a:buFont typeface="Wingdings" panose="05000000000000000000" pitchFamily="2" charset="2"/>
              <a:buChar char="ü"/>
            </a:pPr>
            <a:r>
              <a:rPr lang="en-US" altLang="en-US" smtClean="0">
                <a:latin typeface="Arial" panose="020B0604020202020204" pitchFamily="34" charset="0"/>
                <a:ea typeface="ＭＳ Ｐゴシック" panose="020B0600070205080204" pitchFamily="34" charset="-128"/>
              </a:rPr>
              <a:t>Submit proposals for new technical teams and projects</a:t>
            </a: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268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101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52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524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smtClean="0"/>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2528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9248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169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3" panose="05040102010807070707" pitchFamily="18"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79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36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04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62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337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789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908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473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mtClean="0"/>
          </a:p>
        </p:txBody>
      </p:sp>
      <p:pic>
        <p:nvPicPr>
          <p:cNvPr id="1032" name="Picture 9" descr="ITRClogoCOLOR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mtClean="0"/>
          </a:p>
        </p:txBody>
      </p:sp>
      <p:sp>
        <p:nvSpPr>
          <p:cNvPr id="1034" name="Rectangle 11"/>
          <p:cNvSpPr>
            <a:spLocks noChangeArrowheads="1"/>
          </p:cNvSpPr>
          <p:nvPr/>
        </p:nvSpPr>
        <p:spPr bwMode="auto">
          <a:xfrm>
            <a:off x="-25400" y="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97CF5EB-6493-43BE-99FE-C4216015B9CB}" type="slidenum">
              <a:rPr lang="en-US" altLang="en-US" sz="2000"/>
              <a:pPr eaLnBrk="1" hangingPunct="1"/>
              <a:t>‹#›</a:t>
            </a:fld>
            <a:endParaRPr lang="en-US" altLang="en-US" sz="2000"/>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mtClean="0"/>
          </a:p>
        </p:txBody>
      </p:sp>
      <p:sp>
        <p:nvSpPr>
          <p:cNvPr id="1036" name="Text Box 14"/>
          <p:cNvSpPr txBox="1">
            <a:spLocks noChangeArrowheads="1"/>
          </p:cNvSpPr>
          <p:nvPr/>
        </p:nvSpPr>
        <p:spPr bwMode="auto">
          <a:xfrm>
            <a:off x="1584325" y="5861050"/>
            <a:ext cx="184150" cy="701675"/>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endParaRPr lang="en-US" sz="4000" dirty="0" smtClean="0"/>
          </a:p>
        </p:txBody>
      </p:sp>
      <p:sp>
        <p:nvSpPr>
          <p:cNvPr id="1037" name="Text Box 16"/>
          <p:cNvSpPr txBox="1">
            <a:spLocks noChangeArrowheads="1"/>
          </p:cNvSpPr>
          <p:nvPr/>
        </p:nvSpPr>
        <p:spPr bwMode="auto">
          <a:xfrm>
            <a:off x="1203325" y="5864225"/>
            <a:ext cx="184150" cy="701675"/>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endParaRPr lang="en-US" sz="4000" dirty="0" smtClean="0">
              <a:latin typeface="Times New Roman" charset="0"/>
            </a:endParaRPr>
          </a:p>
        </p:txBody>
      </p:sp>
      <p:sp>
        <p:nvSpPr>
          <p:cNvPr id="1038" name="Rectangle 19"/>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l" rtl="0" eaLnBrk="0" fontAlgn="base" hangingPunct="0">
        <a:lnSpc>
          <a:spcPct val="85000"/>
        </a:lnSpc>
        <a:spcBef>
          <a:spcPct val="0"/>
        </a:spcBef>
        <a:spcAft>
          <a:spcPct val="0"/>
        </a:spcAft>
        <a:defRPr sz="3200" b="1">
          <a:solidFill>
            <a:srgbClr val="008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
        <a:defRPr sz="26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trcweb.org/gsmc-1/" TargetMode="External"/><Relationship Id="rId7" Type="http://schemas.openxmlformats.org/officeDocument/2006/relationships/hyperlink" Target="https://twitter.com/itrcwe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itrcweb/" TargetMode="External"/><Relationship Id="rId10" Type="http://schemas.openxmlformats.org/officeDocument/2006/relationships/image" Target="../media/image4.png"/><Relationship Id="rId4" Type="http://schemas.openxmlformats.org/officeDocument/2006/relationships/hyperlink" Target="http://www.clu-in.org/conf/itrc/gsmc/" TargetMode="External"/><Relationship Id="rId9" Type="http://schemas.openxmlformats.org/officeDocument/2006/relationships/hyperlink" Target="https://www.linkedin.com/company/itrc?trk=top_nav_h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itrcweb.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cluin.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hyperlink" Target="http://www.itrcweb.org/" TargetMode="External"/><Relationship Id="rId7" Type="http://schemas.openxmlformats.org/officeDocument/2006/relationships/image" Target="../media/image8.png"/><Relationship Id="rId12" Type="http://schemas.openxmlformats.org/officeDocument/2006/relationships/hyperlink" Target="https://twitter.com/itrcweb"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hyperlink" Target="https://www.facebook.com/itrcweb/" TargetMode="External"/><Relationship Id="rId4" Type="http://schemas.openxmlformats.org/officeDocument/2006/relationships/hyperlink" Target="http://itrcweb.org/Documents/Policy/ITRC-Usage-Policy-for-ITRC-Materials-Final-11-5-12.pdf" TargetMode="External"/><Relationship Id="rId9" Type="http://schemas.openxmlformats.org/officeDocument/2006/relationships/image" Target="../media/image10.png"/><Relationship Id="rId14" Type="http://schemas.openxmlformats.org/officeDocument/2006/relationships/hyperlink" Target="https://www.linkedin.com/company/itrc?trk=top_nav_hom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linkedin.com/company/itrc?trk=top_nav_home" TargetMode="External"/><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twitter.com/itrcweb" TargetMode="External"/><Relationship Id="rId5" Type="http://schemas.openxmlformats.org/officeDocument/2006/relationships/image" Target="../media/image2.png"/><Relationship Id="rId4" Type="http://schemas.openxmlformats.org/officeDocument/2006/relationships/hyperlink" Target="https://www.facebook.com/itrcweb/" TargetMode="External"/><Relationship Id="rId9"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clu-in.org/conf/itrc/GSM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trcweb.org/gsmc-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3" Type="http://schemas.openxmlformats.org/officeDocument/2006/relationships/hyperlink" Target="http://www.itrcweb.org/gsmc-1/"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s://www.linkedin.com/company/itrc?trk=top_nav_home" TargetMode="External"/><Relationship Id="rId3" Type="http://schemas.openxmlformats.org/officeDocument/2006/relationships/hyperlink" Target="http://www.clu-in.org/conf/itrc/gsmc/resource.cfm" TargetMode="External"/><Relationship Id="rId7" Type="http://schemas.openxmlformats.org/officeDocument/2006/relationships/image" Target="../media/image61.png"/><Relationship Id="rId12"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https://twitter.com/itrcweb" TargetMode="External"/><Relationship Id="rId5" Type="http://schemas.openxmlformats.org/officeDocument/2006/relationships/hyperlink" Target="https://clu-in.org/conf/itrc/GRO/" TargetMode="External"/><Relationship Id="rId10" Type="http://schemas.openxmlformats.org/officeDocument/2006/relationships/image" Target="../media/image2.png"/><Relationship Id="rId4" Type="http://schemas.openxmlformats.org/officeDocument/2006/relationships/hyperlink" Target="http://www.clu-in.org/conf/itrc/gsmc/feedback.cfm" TargetMode="External"/><Relationship Id="rId9" Type="http://schemas.openxmlformats.org/officeDocument/2006/relationships/hyperlink" Target="https://www.facebook.com/itrcweb/" TargetMode="Externa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smtClean="0">
                <a:ea typeface="ＭＳ Ｐゴシック" panose="020B0600070205080204" pitchFamily="34" charset="-128"/>
              </a:rPr>
              <a:t>Starting Soon: Groundwater Statistics for Environmental Project Managers</a:t>
            </a:r>
          </a:p>
        </p:txBody>
      </p:sp>
      <p:sp>
        <p:nvSpPr>
          <p:cNvPr id="2051" name="Content Placeholder 2"/>
          <p:cNvSpPr>
            <a:spLocks noGrp="1"/>
          </p:cNvSpPr>
          <p:nvPr>
            <p:ph idx="1"/>
          </p:nvPr>
        </p:nvSpPr>
        <p:spPr>
          <a:xfrm>
            <a:off x="342900" y="1371600"/>
            <a:ext cx="8039100" cy="4572000"/>
          </a:xfrm>
        </p:spPr>
        <p:txBody>
          <a:bodyPr/>
          <a:lstStyle/>
          <a:p>
            <a:r>
              <a:rPr lang="en-US" altLang="en-US" smtClean="0">
                <a:ea typeface="ＭＳ Ｐゴシック" panose="020B0600070205080204" pitchFamily="34" charset="-128"/>
              </a:rPr>
              <a:t>Technical and Regulatory Web-based Guidance on Groundwater Statistics and Monitoring Compliance (GSMC-1, 2013) at </a:t>
            </a:r>
            <a:r>
              <a:rPr lang="en-US" altLang="en-US" smtClean="0">
                <a:ea typeface="ＭＳ Ｐゴシック" panose="020B0600070205080204" pitchFamily="34" charset="-128"/>
                <a:hlinkClick r:id="rId3"/>
              </a:rPr>
              <a:t>http://www.itrcweb.org/gsmc-1/</a:t>
            </a:r>
            <a:r>
              <a:rPr lang="en-US" altLang="en-US" smtClean="0">
                <a:ea typeface="ＭＳ Ｐゴシック" panose="020B0600070205080204" pitchFamily="34" charset="-128"/>
              </a:rPr>
              <a:t> </a:t>
            </a:r>
          </a:p>
          <a:p>
            <a:r>
              <a:rPr lang="en-US" altLang="en-US" smtClean="0">
                <a:ea typeface="ＭＳ Ｐゴシック" panose="020B0600070205080204" pitchFamily="34" charset="-128"/>
              </a:rPr>
              <a:t>Download PowerPoint file </a:t>
            </a:r>
          </a:p>
          <a:p>
            <a:pPr lvl="1"/>
            <a:r>
              <a:rPr lang="en-US" altLang="en-US" smtClean="0">
                <a:ea typeface="ＭＳ Ｐゴシック" panose="020B0600070205080204" pitchFamily="34" charset="-128"/>
              </a:rPr>
              <a:t>Clu-in training page at </a:t>
            </a:r>
            <a:br>
              <a:rPr lang="en-US" altLang="en-US" smtClean="0">
                <a:ea typeface="ＭＳ Ｐゴシック" panose="020B0600070205080204" pitchFamily="34" charset="-128"/>
              </a:rPr>
            </a:br>
            <a:r>
              <a:rPr lang="en-US" altLang="en-US" smtClean="0">
                <a:ea typeface="ＭＳ Ｐゴシック" panose="020B0600070205080204" pitchFamily="34" charset="-128"/>
                <a:hlinkClick r:id="rId4"/>
              </a:rPr>
              <a:t>http://www.clu-in.org/conf/itrc/gsmc/</a:t>
            </a:r>
            <a:endParaRPr lang="en-US" altLang="en-US" smtClean="0">
              <a:ea typeface="ＭＳ Ｐゴシック" panose="020B0600070205080204" pitchFamily="34" charset="-128"/>
            </a:endParaRPr>
          </a:p>
          <a:p>
            <a:pPr lvl="1"/>
            <a:r>
              <a:rPr lang="en-US" altLang="en-US" smtClean="0">
                <a:ea typeface="ＭＳ Ｐゴシック" panose="020B0600070205080204" pitchFamily="34" charset="-128"/>
              </a:rPr>
              <a:t>Under “Download Training Materials”</a:t>
            </a:r>
          </a:p>
          <a:p>
            <a:r>
              <a:rPr lang="en-US" altLang="en-US" smtClean="0">
                <a:ea typeface="ＭＳ Ｐゴシック" panose="020B0600070205080204" pitchFamily="34" charset="-128"/>
              </a:rPr>
              <a:t>Using Adobe Connect</a:t>
            </a:r>
          </a:p>
          <a:p>
            <a:pPr lvl="1"/>
            <a:r>
              <a:rPr lang="en-US" altLang="en-US" smtClean="0">
                <a:ea typeface="ＭＳ Ｐゴシック" panose="020B0600070205080204" pitchFamily="34" charset="-128"/>
              </a:rPr>
              <a:t>Related Links (on right)</a:t>
            </a:r>
          </a:p>
          <a:p>
            <a:pPr lvl="2"/>
            <a:r>
              <a:rPr lang="en-US" altLang="en-US" smtClean="0">
                <a:ea typeface="ＭＳ Ｐゴシック" panose="020B0600070205080204" pitchFamily="34" charset="-128"/>
              </a:rPr>
              <a:t>Select name of link</a:t>
            </a:r>
          </a:p>
          <a:p>
            <a:pPr lvl="2"/>
            <a:r>
              <a:rPr lang="en-US" altLang="en-US" smtClean="0">
                <a:ea typeface="ＭＳ Ｐゴシック" panose="020B0600070205080204" pitchFamily="34" charset="-128"/>
              </a:rPr>
              <a:t>Click “Browse To”</a:t>
            </a:r>
          </a:p>
          <a:p>
            <a:pPr lvl="1"/>
            <a:r>
              <a:rPr lang="en-US" altLang="en-US" smtClean="0">
                <a:ea typeface="ＭＳ Ｐゴシック" panose="020B0600070205080204" pitchFamily="34" charset="-128"/>
              </a:rPr>
              <a:t>Full Screen button near top of page</a:t>
            </a:r>
          </a:p>
        </p:txBody>
      </p:sp>
      <p:pic>
        <p:nvPicPr>
          <p:cNvPr id="2052" name="Picture 3" descr="Click here to follow on Faceboo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250" y="52371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lick here to follow on Twit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3850" y="52371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Click here to follow on Linkedi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2500" y="52371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19750" y="4799013"/>
            <a:ext cx="2084388" cy="431800"/>
          </a:xfrm>
          <a:prstGeom prst="rect">
            <a:avLst/>
          </a:prstGeom>
        </p:spPr>
        <p:txBody>
          <a:bodyPr wrap="none">
            <a:spAutoFit/>
          </a:bodyPr>
          <a:lstStyle/>
          <a:p>
            <a:pPr marL="342900" indent="-342900" eaLnBrk="0" hangingPunct="0">
              <a:spcBef>
                <a:spcPct val="20000"/>
              </a:spcBef>
              <a:buClr>
                <a:srgbClr val="008000"/>
              </a:buClr>
              <a:buSzPct val="75000"/>
              <a:buFont typeface="Wingdings 3" panose="05040102010807070707" pitchFamily="18" charset="2"/>
              <a:buChar char=""/>
              <a:defRPr/>
            </a:pPr>
            <a:r>
              <a:rPr lang="en-US" altLang="en-US" sz="2200" kern="0" dirty="0">
                <a:solidFill>
                  <a:srgbClr val="333399"/>
                </a:solidFill>
                <a:latin typeface="Arial"/>
              </a:rPr>
              <a:t>Follow ITRC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ea typeface="ＭＳ Ｐゴシック" panose="020B0600070205080204" pitchFamily="34" charset="-128"/>
              </a:rPr>
              <a:t>Regulatory Challenge Example: Meeting a Criterion</a:t>
            </a:r>
          </a:p>
        </p:txBody>
      </p:sp>
      <p:sp>
        <p:nvSpPr>
          <p:cNvPr id="61442" name="Text Placeholder 2"/>
          <p:cNvSpPr>
            <a:spLocks noGrp="1"/>
          </p:cNvSpPr>
          <p:nvPr>
            <p:ph type="body" sz="half" idx="1"/>
          </p:nvPr>
        </p:nvSpPr>
        <p:spPr>
          <a:xfrm>
            <a:off x="228600" y="1600200"/>
            <a:ext cx="3390900" cy="4000500"/>
          </a:xfrm>
        </p:spPr>
        <p:txBody>
          <a:bodyPr/>
          <a:lstStyle/>
          <a:p>
            <a:r>
              <a:rPr lang="en-US" altLang="en-US" sz="2400" smtClean="0">
                <a:ea typeface="ＭＳ Ｐゴシック" panose="020B0600070205080204" pitchFamily="34" charset="-128"/>
              </a:rPr>
              <a:t>Specific standard</a:t>
            </a:r>
          </a:p>
          <a:p>
            <a:pPr lvl="1"/>
            <a:r>
              <a:rPr lang="en-US" altLang="en-US" sz="2000" smtClean="0">
                <a:ea typeface="ＭＳ Ｐゴシック" panose="020B0600070205080204" pitchFamily="34" charset="-128"/>
              </a:rPr>
              <a:t>Established Criterion (0.5 mg/L)</a:t>
            </a:r>
          </a:p>
          <a:p>
            <a:pPr lvl="1"/>
            <a:r>
              <a:rPr lang="en-US" altLang="en-US" sz="2000" smtClean="0">
                <a:ea typeface="ＭＳ Ｐゴシック" panose="020B0600070205080204" pitchFamily="34" charset="-128"/>
              </a:rPr>
              <a:t>Two consecutive values</a:t>
            </a:r>
          </a:p>
          <a:p>
            <a:pPr lvl="1"/>
            <a:r>
              <a:rPr lang="en-US" altLang="en-US" sz="2000" smtClean="0">
                <a:ea typeface="ＭＳ Ｐゴシック" panose="020B0600070205080204" pitchFamily="34" charset="-128"/>
              </a:rPr>
              <a:t>Certainty of decision</a:t>
            </a:r>
          </a:p>
          <a:p>
            <a:r>
              <a:rPr lang="en-US" altLang="en-US" sz="2400" smtClean="0">
                <a:ea typeface="ＭＳ Ｐゴシック" panose="020B0600070205080204" pitchFamily="34" charset="-128"/>
              </a:rPr>
              <a:t>Statistical approach </a:t>
            </a:r>
          </a:p>
          <a:p>
            <a:pPr lvl="1"/>
            <a:r>
              <a:rPr lang="en-US" altLang="en-US" sz="2000" smtClean="0">
                <a:ea typeface="ＭＳ Ｐゴシック" panose="020B0600070205080204" pitchFamily="34" charset="-128"/>
              </a:rPr>
              <a:t>Upper confidence limit (UCL) of the mean (0.689 mg/L) above criterion</a:t>
            </a:r>
            <a:endParaRPr lang="en-US" altLang="en-US" smtClean="0">
              <a:ea typeface="ＭＳ Ｐゴシック" panose="020B0600070205080204" pitchFamily="34" charset="-128"/>
            </a:endParaRPr>
          </a:p>
        </p:txBody>
      </p:sp>
      <p:sp>
        <p:nvSpPr>
          <p:cNvPr id="11268" name="Rectangle 4"/>
          <p:cNvSpPr>
            <a:spLocks noChangeArrowheads="1"/>
          </p:cNvSpPr>
          <p:nvPr/>
        </p:nvSpPr>
        <p:spPr bwMode="auto">
          <a:xfrm>
            <a:off x="0" y="6488113"/>
            <a:ext cx="257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2</a:t>
            </a:r>
          </a:p>
        </p:txBody>
      </p:sp>
      <p:pic>
        <p:nvPicPr>
          <p:cNvPr id="11269" name="Picture 2" descr="C:\Users\Juliana\Desktop\Picture1.jpg"/>
          <p:cNvPicPr>
            <a:picLocks noChangeAspect="1" noChangeArrowheads="1"/>
          </p:cNvPicPr>
          <p:nvPr/>
        </p:nvPicPr>
        <p:blipFill>
          <a:blip r:embed="rId3">
            <a:extLst>
              <a:ext uri="{28A0092B-C50C-407E-A947-70E740481C1C}">
                <a14:useLocalDpi xmlns:a14="http://schemas.microsoft.com/office/drawing/2010/main" val="0"/>
              </a:ext>
            </a:extLst>
          </a:blip>
          <a:srcRect l="11938" t="8199" r="20012" b="11880"/>
          <a:stretch>
            <a:fillRect/>
          </a:stretch>
        </p:blipFill>
        <p:spPr bwMode="auto">
          <a:xfrm>
            <a:off x="4657725" y="2487613"/>
            <a:ext cx="4017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4200525" y="2778125"/>
            <a:ext cx="633413"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600"/>
              </a:lnSpc>
              <a:spcBef>
                <a:spcPct val="0"/>
              </a:spcBef>
              <a:buClrTx/>
              <a:buSzTx/>
              <a:buFontTx/>
              <a:buNone/>
            </a:pPr>
            <a:r>
              <a:rPr lang="en-US" altLang="en-US" sz="1800">
                <a:solidFill>
                  <a:schemeClr val="tx1"/>
                </a:solidFill>
              </a:rPr>
              <a:t>0.80</a:t>
            </a:r>
          </a:p>
          <a:p>
            <a:pPr eaLnBrk="1" hangingPunct="1">
              <a:lnSpc>
                <a:spcPts val="2600"/>
              </a:lnSpc>
              <a:spcBef>
                <a:spcPct val="0"/>
              </a:spcBef>
              <a:buClrTx/>
              <a:buSzTx/>
              <a:buFontTx/>
              <a:buNone/>
            </a:pPr>
            <a:endParaRPr lang="en-US" altLang="en-US" sz="1800">
              <a:solidFill>
                <a:schemeClr val="tx1"/>
              </a:solidFill>
            </a:endParaRPr>
          </a:p>
          <a:p>
            <a:pPr eaLnBrk="1" hangingPunct="1">
              <a:lnSpc>
                <a:spcPts val="2600"/>
              </a:lnSpc>
              <a:spcBef>
                <a:spcPct val="0"/>
              </a:spcBef>
              <a:buClrTx/>
              <a:buSzTx/>
              <a:buFontTx/>
              <a:buNone/>
            </a:pPr>
            <a:r>
              <a:rPr lang="en-US" altLang="en-US" sz="1800">
                <a:solidFill>
                  <a:schemeClr val="tx1"/>
                </a:solidFill>
              </a:rPr>
              <a:t>0.60</a:t>
            </a:r>
          </a:p>
          <a:p>
            <a:pPr eaLnBrk="1" hangingPunct="1">
              <a:lnSpc>
                <a:spcPts val="2600"/>
              </a:lnSpc>
              <a:spcBef>
                <a:spcPct val="0"/>
              </a:spcBef>
              <a:buClrTx/>
              <a:buSzTx/>
              <a:buFontTx/>
              <a:buNone/>
            </a:pPr>
            <a:endParaRPr lang="en-US" altLang="en-US" sz="1800">
              <a:solidFill>
                <a:schemeClr val="tx1"/>
              </a:solidFill>
            </a:endParaRPr>
          </a:p>
          <a:p>
            <a:pPr eaLnBrk="1" hangingPunct="1">
              <a:lnSpc>
                <a:spcPts val="2600"/>
              </a:lnSpc>
              <a:spcBef>
                <a:spcPct val="0"/>
              </a:spcBef>
              <a:buClrTx/>
              <a:buSzTx/>
              <a:buFontTx/>
              <a:buNone/>
            </a:pPr>
            <a:r>
              <a:rPr lang="en-US" altLang="en-US" sz="1800">
                <a:solidFill>
                  <a:schemeClr val="tx1"/>
                </a:solidFill>
              </a:rPr>
              <a:t>0.40</a:t>
            </a:r>
          </a:p>
          <a:p>
            <a:pPr eaLnBrk="1" hangingPunct="1">
              <a:lnSpc>
                <a:spcPts val="2600"/>
              </a:lnSpc>
              <a:spcBef>
                <a:spcPct val="0"/>
              </a:spcBef>
              <a:buClrTx/>
              <a:buSzTx/>
              <a:buFontTx/>
              <a:buNone/>
            </a:pPr>
            <a:endParaRPr lang="en-US" altLang="en-US" sz="1800">
              <a:solidFill>
                <a:schemeClr val="tx1"/>
              </a:solidFill>
            </a:endParaRPr>
          </a:p>
          <a:p>
            <a:pPr eaLnBrk="1" hangingPunct="1">
              <a:lnSpc>
                <a:spcPts val="2600"/>
              </a:lnSpc>
              <a:spcBef>
                <a:spcPct val="0"/>
              </a:spcBef>
              <a:buClrTx/>
              <a:buSzTx/>
              <a:buFontTx/>
              <a:buNone/>
            </a:pPr>
            <a:r>
              <a:rPr lang="en-US" altLang="en-US" sz="1800">
                <a:solidFill>
                  <a:schemeClr val="tx1"/>
                </a:solidFill>
              </a:rPr>
              <a:t>0.20</a:t>
            </a:r>
          </a:p>
          <a:p>
            <a:pPr eaLnBrk="1" hangingPunct="1">
              <a:lnSpc>
                <a:spcPts val="2600"/>
              </a:lnSpc>
              <a:spcBef>
                <a:spcPct val="0"/>
              </a:spcBef>
              <a:buClrTx/>
              <a:buSzTx/>
              <a:buFontTx/>
              <a:buNone/>
            </a:pPr>
            <a:endParaRPr lang="en-US" altLang="en-US" sz="1800">
              <a:solidFill>
                <a:schemeClr val="tx1"/>
              </a:solidFill>
            </a:endParaRPr>
          </a:p>
          <a:p>
            <a:pPr eaLnBrk="1" hangingPunct="1">
              <a:lnSpc>
                <a:spcPts val="2600"/>
              </a:lnSpc>
              <a:spcBef>
                <a:spcPct val="0"/>
              </a:spcBef>
              <a:buClrTx/>
              <a:buSzTx/>
              <a:buFontTx/>
              <a:buNone/>
            </a:pPr>
            <a:r>
              <a:rPr lang="en-US" altLang="en-US" sz="1800">
                <a:solidFill>
                  <a:schemeClr val="tx1"/>
                </a:solidFill>
              </a:rPr>
              <a:t>0.00</a:t>
            </a:r>
          </a:p>
        </p:txBody>
      </p:sp>
      <p:sp>
        <p:nvSpPr>
          <p:cNvPr id="11271" name="TextBox 5"/>
          <p:cNvSpPr txBox="1">
            <a:spLocks noChangeArrowheads="1"/>
          </p:cNvSpPr>
          <p:nvPr/>
        </p:nvSpPr>
        <p:spPr bwMode="auto">
          <a:xfrm rot="-3240000">
            <a:off x="4255294" y="5888832"/>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12/2010</a:t>
            </a:r>
          </a:p>
        </p:txBody>
      </p:sp>
      <p:sp>
        <p:nvSpPr>
          <p:cNvPr id="11272" name="TextBox 9"/>
          <p:cNvSpPr txBox="1">
            <a:spLocks noChangeArrowheads="1"/>
          </p:cNvSpPr>
          <p:nvPr/>
        </p:nvSpPr>
        <p:spPr bwMode="auto">
          <a:xfrm rot="-3240000">
            <a:off x="5212556" y="5842794"/>
            <a:ext cx="87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6/2011</a:t>
            </a:r>
          </a:p>
        </p:txBody>
      </p:sp>
      <p:sp>
        <p:nvSpPr>
          <p:cNvPr id="11273" name="TextBox 10"/>
          <p:cNvSpPr txBox="1">
            <a:spLocks noChangeArrowheads="1"/>
          </p:cNvSpPr>
          <p:nvPr/>
        </p:nvSpPr>
        <p:spPr bwMode="auto">
          <a:xfrm rot="-3240000">
            <a:off x="6134101" y="5930900"/>
            <a:ext cx="1001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12/2011</a:t>
            </a:r>
          </a:p>
        </p:txBody>
      </p:sp>
      <p:sp>
        <p:nvSpPr>
          <p:cNvPr id="11274" name="TextBox 11"/>
          <p:cNvSpPr txBox="1">
            <a:spLocks noChangeArrowheads="1"/>
          </p:cNvSpPr>
          <p:nvPr/>
        </p:nvSpPr>
        <p:spPr bwMode="auto">
          <a:xfrm rot="-3240000">
            <a:off x="7169944" y="5922169"/>
            <a:ext cx="89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6/2012</a:t>
            </a:r>
          </a:p>
        </p:txBody>
      </p:sp>
      <p:sp>
        <p:nvSpPr>
          <p:cNvPr id="11275" name="TextBox 6"/>
          <p:cNvSpPr txBox="1">
            <a:spLocks noChangeArrowheads="1"/>
          </p:cNvSpPr>
          <p:nvPr/>
        </p:nvSpPr>
        <p:spPr bwMode="auto">
          <a:xfrm rot="-5400000">
            <a:off x="2900363" y="4124325"/>
            <a:ext cx="219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Concentration mg/L</a:t>
            </a:r>
          </a:p>
        </p:txBody>
      </p:sp>
      <p:pic>
        <p:nvPicPr>
          <p:cNvPr id="1127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76859" t="31824" r="18253" b="54581"/>
          <a:stretch>
            <a:fillRect/>
          </a:stretch>
        </p:blipFill>
        <p:spPr>
          <a:xfrm>
            <a:off x="7643813" y="1609725"/>
            <a:ext cx="347662" cy="703263"/>
          </a:xfrm>
        </p:spPr>
      </p:pic>
      <p:sp>
        <p:nvSpPr>
          <p:cNvPr id="14349" name="TextBox 8"/>
          <p:cNvSpPr txBox="1">
            <a:spLocks noChangeArrowheads="1"/>
          </p:cNvSpPr>
          <p:nvPr/>
        </p:nvSpPr>
        <p:spPr bwMode="auto">
          <a:xfrm>
            <a:off x="8088313" y="1714500"/>
            <a:ext cx="1057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MW-1</a:t>
            </a:r>
          </a:p>
          <a:p>
            <a:pPr eaLnBrk="1" hangingPunct="1">
              <a:spcBef>
                <a:spcPct val="0"/>
              </a:spcBef>
              <a:buClrTx/>
              <a:buSzTx/>
              <a:buFontTx/>
              <a:buNone/>
            </a:pPr>
            <a:r>
              <a:rPr lang="en-US" altLang="en-US" sz="1800">
                <a:solidFill>
                  <a:schemeClr val="tx1"/>
                </a:solidFill>
              </a:rPr>
              <a:t>Criterion</a:t>
            </a:r>
          </a:p>
          <a:p>
            <a:pPr eaLnBrk="1" hangingPunct="1">
              <a:spcBef>
                <a:spcPct val="0"/>
              </a:spcBef>
              <a:buClrTx/>
              <a:buSzTx/>
              <a:buFontTx/>
              <a:buNone/>
            </a:pPr>
            <a:r>
              <a:rPr lang="en-US" altLang="en-US" sz="1800">
                <a:solidFill>
                  <a:schemeClr val="tx1"/>
                </a:solidFill>
              </a:rPr>
              <a:t>UCL</a:t>
            </a:r>
          </a:p>
        </p:txBody>
      </p:sp>
      <p:sp>
        <p:nvSpPr>
          <p:cNvPr id="11278" name="TextBox 2"/>
          <p:cNvSpPr txBox="1">
            <a:spLocks noChangeArrowheads="1"/>
          </p:cNvSpPr>
          <p:nvPr/>
        </p:nvSpPr>
        <p:spPr bwMode="auto">
          <a:xfrm>
            <a:off x="5257800" y="1485900"/>
            <a:ext cx="269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Post Remediation Data</a:t>
            </a:r>
          </a:p>
        </p:txBody>
      </p:sp>
      <p:cxnSp>
        <p:nvCxnSpPr>
          <p:cNvPr id="11279" name="Straight Connector 23"/>
          <p:cNvCxnSpPr>
            <a:cxnSpLocks noChangeShapeType="1"/>
          </p:cNvCxnSpPr>
          <p:nvPr/>
        </p:nvCxnSpPr>
        <p:spPr bwMode="auto">
          <a:xfrm>
            <a:off x="4800600" y="4000500"/>
            <a:ext cx="3543300" cy="0"/>
          </a:xfrm>
          <a:prstGeom prst="line">
            <a:avLst/>
          </a:prstGeom>
          <a:noFill/>
          <a:ln w="76200">
            <a:solidFill>
              <a:srgbClr val="C00000"/>
            </a:solidFill>
            <a:miter lim="800000"/>
            <a:headEnd/>
            <a:tailEnd/>
          </a:ln>
          <a:extLst>
            <a:ext uri="{909E8E84-426E-40DD-AFC4-6F175D3DCCD1}">
              <a14:hiddenFill xmlns:a14="http://schemas.microsoft.com/office/drawing/2010/main">
                <a:noFill/>
              </a14:hiddenFill>
            </a:ext>
          </a:extLst>
        </p:spPr>
      </p:cxnSp>
      <p:cxnSp>
        <p:nvCxnSpPr>
          <p:cNvPr id="11280" name="Straight Connector 31"/>
          <p:cNvCxnSpPr>
            <a:cxnSpLocks noChangeShapeType="1"/>
          </p:cNvCxnSpPr>
          <p:nvPr/>
        </p:nvCxnSpPr>
        <p:spPr bwMode="auto">
          <a:xfrm>
            <a:off x="7658100" y="2193925"/>
            <a:ext cx="342900" cy="0"/>
          </a:xfrm>
          <a:prstGeom prst="line">
            <a:avLst/>
          </a:prstGeom>
          <a:noFill/>
          <a:ln w="76200">
            <a:solidFill>
              <a:srgbClr val="C00000"/>
            </a:solidFill>
            <a:miter lim="800000"/>
            <a:headEnd/>
            <a:tailEnd/>
          </a:ln>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4800600" y="3429000"/>
            <a:ext cx="3657600" cy="0"/>
          </a:xfrm>
          <a:prstGeom prst="line">
            <a:avLst/>
          </a:prstGeom>
          <a:noFill/>
          <a:ln w="50800">
            <a:solidFill>
              <a:srgbClr val="008000"/>
            </a:solidFill>
            <a:miter lim="800000"/>
            <a:headEnd/>
            <a:tailEn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H="1">
            <a:off x="7658100" y="2422525"/>
            <a:ext cx="342900" cy="0"/>
          </a:xfrm>
          <a:prstGeom prst="line">
            <a:avLst/>
          </a:prstGeom>
          <a:noFill/>
          <a:ln w="50800">
            <a:solidFill>
              <a:srgbClr val="009900"/>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ppt_x"/>
                                          </p:val>
                                        </p:tav>
                                        <p:tav tm="100000">
                                          <p:val>
                                            <p:strVal val="#ppt_x"/>
                                          </p:val>
                                        </p:tav>
                                      </p:tavLst>
                                    </p:anim>
                                    <p:anim calcmode="lin" valueType="num">
                                      <p:cBhvr additive="base">
                                        <p:cTn id="14" dur="1000" fill="hold"/>
                                        <p:tgtEl>
                                          <p:spTgt spid="3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434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uliana\Desktop\Picture2.jpg"/>
          <p:cNvPicPr>
            <a:picLocks noChangeAspect="1" noChangeArrowheads="1"/>
          </p:cNvPicPr>
          <p:nvPr/>
        </p:nvPicPr>
        <p:blipFill>
          <a:blip r:embed="rId3">
            <a:extLst>
              <a:ext uri="{28A0092B-C50C-407E-A947-70E740481C1C}">
                <a14:useLocalDpi xmlns:a14="http://schemas.microsoft.com/office/drawing/2010/main" val="0"/>
              </a:ext>
            </a:extLst>
          </a:blip>
          <a:srcRect l="13232" t="4652" r="2541" b="5774"/>
          <a:stretch>
            <a:fillRect/>
          </a:stretch>
        </p:blipFill>
        <p:spPr bwMode="auto">
          <a:xfrm>
            <a:off x="4800600" y="2743200"/>
            <a:ext cx="41640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r>
              <a:rPr lang="en-US" altLang="en-US" smtClean="0">
                <a:ea typeface="ＭＳ Ｐゴシック" panose="020B0600070205080204" pitchFamily="34" charset="-128"/>
              </a:rPr>
              <a:t>Regulatory Challenge Example: Managing Nondetects/Censored Data</a:t>
            </a:r>
          </a:p>
        </p:txBody>
      </p:sp>
      <p:sp>
        <p:nvSpPr>
          <p:cNvPr id="3" name="Text Placeholder 2"/>
          <p:cNvSpPr>
            <a:spLocks noGrp="1"/>
          </p:cNvSpPr>
          <p:nvPr>
            <p:ph type="body" sz="half" idx="1"/>
          </p:nvPr>
        </p:nvSpPr>
        <p:spPr>
          <a:xfrm>
            <a:off x="609600" y="1828800"/>
            <a:ext cx="3390900" cy="4114800"/>
          </a:xfrm>
        </p:spPr>
        <p:txBody>
          <a:bodyPr/>
          <a:lstStyle/>
          <a:p>
            <a:r>
              <a:rPr lang="en-US" altLang="en-US" smtClean="0">
                <a:ea typeface="ＭＳ Ｐゴシック" panose="020B0600070205080204" pitchFamily="34" charset="-128"/>
              </a:rPr>
              <a:t>Multiple values</a:t>
            </a:r>
          </a:p>
          <a:p>
            <a:r>
              <a:rPr lang="en-US" altLang="en-US" smtClean="0">
                <a:ea typeface="ＭＳ Ｐゴシック" panose="020B0600070205080204" pitchFamily="34" charset="-128"/>
              </a:rPr>
              <a:t>Simple substitution</a:t>
            </a:r>
          </a:p>
          <a:p>
            <a:pPr lvl="1"/>
            <a:r>
              <a:rPr lang="en-US" altLang="en-US" sz="2000" smtClean="0">
                <a:ea typeface="ＭＳ Ｐゴシック" panose="020B0600070205080204" pitchFamily="34" charset="-128"/>
              </a:rPr>
              <a:t>Mean = 0.0078 mg/L</a:t>
            </a:r>
          </a:p>
          <a:p>
            <a:pPr lvl="1"/>
            <a:r>
              <a:rPr lang="en-US" altLang="en-US" sz="2000" smtClean="0">
                <a:ea typeface="ＭＳ Ｐゴシック" panose="020B0600070205080204" pitchFamily="34" charset="-128"/>
              </a:rPr>
              <a:t>UCL = 0.0125 mg/L</a:t>
            </a:r>
          </a:p>
          <a:p>
            <a:r>
              <a:rPr lang="en-US" altLang="en-US" smtClean="0">
                <a:ea typeface="ＭＳ Ｐゴシック" panose="020B0600070205080204" pitchFamily="34" charset="-128"/>
              </a:rPr>
              <a:t>Kaplan-Meier</a:t>
            </a:r>
          </a:p>
          <a:p>
            <a:pPr lvl="1"/>
            <a:r>
              <a:rPr lang="en-US" altLang="en-US" sz="2000" smtClean="0">
                <a:ea typeface="ＭＳ Ｐゴシック" panose="020B0600070205080204" pitchFamily="34" charset="-128"/>
              </a:rPr>
              <a:t>Mean = 0.0022 mg/L</a:t>
            </a:r>
          </a:p>
          <a:p>
            <a:pPr lvl="1"/>
            <a:r>
              <a:rPr lang="en-US" altLang="en-US" sz="2000" smtClean="0">
                <a:ea typeface="ＭＳ Ｐゴシック" panose="020B0600070205080204" pitchFamily="34" charset="-128"/>
              </a:rPr>
              <a:t>UCL = 0.0055 mg/L</a:t>
            </a:r>
          </a:p>
        </p:txBody>
      </p:sp>
      <p:sp>
        <p:nvSpPr>
          <p:cNvPr id="12293" name="Rectangle 4"/>
          <p:cNvSpPr>
            <a:spLocks noChangeArrowheads="1"/>
          </p:cNvSpPr>
          <p:nvPr/>
        </p:nvSpPr>
        <p:spPr bwMode="auto">
          <a:xfrm>
            <a:off x="0" y="6488113"/>
            <a:ext cx="385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2, Section 5.7</a:t>
            </a:r>
          </a:p>
        </p:txBody>
      </p:sp>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72668" t="3638" r="22662" b="89555"/>
          <a:stretch>
            <a:fillRect/>
          </a:stretch>
        </p:blipFill>
        <p:spPr bwMode="auto">
          <a:xfrm>
            <a:off x="7251700" y="2171700"/>
            <a:ext cx="534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6"/>
          <p:cNvSpPr txBox="1">
            <a:spLocks noChangeArrowheads="1"/>
          </p:cNvSpPr>
          <p:nvPr/>
        </p:nvSpPr>
        <p:spPr bwMode="auto">
          <a:xfrm>
            <a:off x="5600700" y="18288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Dissolved Chromium</a:t>
            </a:r>
          </a:p>
        </p:txBody>
      </p:sp>
      <p:sp>
        <p:nvSpPr>
          <p:cNvPr id="12296" name="TextBox 7"/>
          <p:cNvSpPr txBox="1">
            <a:spLocks noChangeArrowheads="1"/>
          </p:cNvSpPr>
          <p:nvPr/>
        </p:nvSpPr>
        <p:spPr bwMode="auto">
          <a:xfrm>
            <a:off x="4281488" y="2754313"/>
            <a:ext cx="633412"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ts val="2100"/>
              </a:lnSpc>
              <a:spcBef>
                <a:spcPct val="0"/>
              </a:spcBef>
              <a:buClrTx/>
              <a:buSzTx/>
              <a:buFontTx/>
              <a:buNone/>
            </a:pPr>
            <a:r>
              <a:rPr lang="en-US" altLang="en-US" sz="1800">
                <a:solidFill>
                  <a:schemeClr val="tx1"/>
                </a:solidFill>
              </a:rPr>
              <a:t>0.1</a:t>
            </a:r>
          </a:p>
          <a:p>
            <a:pPr algn="r" eaLnBrk="1" hangingPunct="1">
              <a:lnSpc>
                <a:spcPts val="2100"/>
              </a:lnSpc>
              <a:spcBef>
                <a:spcPct val="0"/>
              </a:spcBef>
              <a:buClrTx/>
              <a:buSzTx/>
              <a:buFontTx/>
              <a:buNone/>
            </a:pPr>
            <a:endParaRPr lang="en-US" altLang="en-US" sz="1800">
              <a:solidFill>
                <a:schemeClr val="tx1"/>
              </a:solidFill>
            </a:endParaRPr>
          </a:p>
          <a:p>
            <a:pPr algn="r" eaLnBrk="1" hangingPunct="1">
              <a:lnSpc>
                <a:spcPts val="2100"/>
              </a:lnSpc>
              <a:spcBef>
                <a:spcPct val="0"/>
              </a:spcBef>
              <a:buClrTx/>
              <a:buSzTx/>
              <a:buFontTx/>
              <a:buNone/>
            </a:pPr>
            <a:r>
              <a:rPr lang="en-US" altLang="en-US" sz="1800">
                <a:solidFill>
                  <a:schemeClr val="tx1"/>
                </a:solidFill>
              </a:rPr>
              <a:t>0.08</a:t>
            </a:r>
          </a:p>
          <a:p>
            <a:pPr algn="r" eaLnBrk="1" hangingPunct="1">
              <a:lnSpc>
                <a:spcPts val="2100"/>
              </a:lnSpc>
              <a:spcBef>
                <a:spcPct val="0"/>
              </a:spcBef>
              <a:buClrTx/>
              <a:buSzTx/>
              <a:buFontTx/>
              <a:buNone/>
            </a:pPr>
            <a:endParaRPr lang="en-US" altLang="en-US" sz="1800">
              <a:solidFill>
                <a:schemeClr val="tx1"/>
              </a:solidFill>
            </a:endParaRPr>
          </a:p>
          <a:p>
            <a:pPr algn="r" eaLnBrk="1" hangingPunct="1">
              <a:lnSpc>
                <a:spcPts val="2100"/>
              </a:lnSpc>
              <a:spcBef>
                <a:spcPct val="0"/>
              </a:spcBef>
              <a:buClrTx/>
              <a:buSzTx/>
              <a:buFontTx/>
              <a:buNone/>
            </a:pPr>
            <a:r>
              <a:rPr lang="en-US" altLang="en-US" sz="1800">
                <a:solidFill>
                  <a:schemeClr val="tx1"/>
                </a:solidFill>
              </a:rPr>
              <a:t>0.06</a:t>
            </a:r>
          </a:p>
          <a:p>
            <a:pPr algn="r" eaLnBrk="1" hangingPunct="1">
              <a:lnSpc>
                <a:spcPts val="2100"/>
              </a:lnSpc>
              <a:spcBef>
                <a:spcPct val="0"/>
              </a:spcBef>
              <a:buClrTx/>
              <a:buSzTx/>
              <a:buFontTx/>
              <a:buNone/>
            </a:pPr>
            <a:endParaRPr lang="en-US" altLang="en-US" sz="1800">
              <a:solidFill>
                <a:schemeClr val="tx1"/>
              </a:solidFill>
            </a:endParaRPr>
          </a:p>
          <a:p>
            <a:pPr algn="r" eaLnBrk="1" hangingPunct="1">
              <a:lnSpc>
                <a:spcPts val="2100"/>
              </a:lnSpc>
              <a:spcBef>
                <a:spcPct val="0"/>
              </a:spcBef>
              <a:buClrTx/>
              <a:buSzTx/>
              <a:buFontTx/>
              <a:buNone/>
            </a:pPr>
            <a:r>
              <a:rPr lang="en-US" altLang="en-US" sz="1800">
                <a:solidFill>
                  <a:schemeClr val="tx1"/>
                </a:solidFill>
              </a:rPr>
              <a:t>0.04</a:t>
            </a:r>
          </a:p>
          <a:p>
            <a:pPr algn="r" eaLnBrk="1" hangingPunct="1">
              <a:lnSpc>
                <a:spcPts val="2100"/>
              </a:lnSpc>
              <a:spcBef>
                <a:spcPct val="0"/>
              </a:spcBef>
              <a:buClrTx/>
              <a:buSzTx/>
              <a:buFontTx/>
              <a:buNone/>
            </a:pPr>
            <a:endParaRPr lang="en-US" altLang="en-US" sz="1800">
              <a:solidFill>
                <a:schemeClr val="tx1"/>
              </a:solidFill>
            </a:endParaRPr>
          </a:p>
          <a:p>
            <a:pPr algn="r" eaLnBrk="1" hangingPunct="1">
              <a:lnSpc>
                <a:spcPts val="2100"/>
              </a:lnSpc>
              <a:spcBef>
                <a:spcPct val="0"/>
              </a:spcBef>
              <a:buClrTx/>
              <a:buSzTx/>
              <a:buFontTx/>
              <a:buNone/>
            </a:pPr>
            <a:r>
              <a:rPr lang="en-US" altLang="en-US" sz="1800">
                <a:solidFill>
                  <a:schemeClr val="tx1"/>
                </a:solidFill>
              </a:rPr>
              <a:t>0.02</a:t>
            </a:r>
          </a:p>
          <a:p>
            <a:pPr algn="r" eaLnBrk="1" hangingPunct="1">
              <a:lnSpc>
                <a:spcPts val="2100"/>
              </a:lnSpc>
              <a:spcBef>
                <a:spcPct val="0"/>
              </a:spcBef>
              <a:buClrTx/>
              <a:buSzTx/>
              <a:buFontTx/>
              <a:buNone/>
            </a:pPr>
            <a:endParaRPr lang="en-US" altLang="en-US" sz="1800">
              <a:solidFill>
                <a:schemeClr val="tx1"/>
              </a:solidFill>
            </a:endParaRPr>
          </a:p>
          <a:p>
            <a:pPr algn="r" eaLnBrk="1" hangingPunct="1">
              <a:lnSpc>
                <a:spcPts val="2100"/>
              </a:lnSpc>
              <a:spcBef>
                <a:spcPct val="0"/>
              </a:spcBef>
              <a:buClrTx/>
              <a:buSzTx/>
              <a:buFontTx/>
              <a:buNone/>
            </a:pPr>
            <a:r>
              <a:rPr lang="en-US" altLang="en-US" sz="1800">
                <a:solidFill>
                  <a:schemeClr val="tx1"/>
                </a:solidFill>
              </a:rPr>
              <a:t>0</a:t>
            </a:r>
          </a:p>
        </p:txBody>
      </p:sp>
      <p:sp>
        <p:nvSpPr>
          <p:cNvPr id="12297" name="TextBox 8"/>
          <p:cNvSpPr txBox="1">
            <a:spLocks noChangeArrowheads="1"/>
          </p:cNvSpPr>
          <p:nvPr/>
        </p:nvSpPr>
        <p:spPr bwMode="auto">
          <a:xfrm rot="-5400000">
            <a:off x="2928938" y="4206875"/>
            <a:ext cx="219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Concentration mg/L</a:t>
            </a:r>
          </a:p>
        </p:txBody>
      </p:sp>
      <p:sp>
        <p:nvSpPr>
          <p:cNvPr id="12298" name="TextBox 5"/>
          <p:cNvSpPr txBox="1">
            <a:spLocks noChangeArrowheads="1"/>
          </p:cNvSpPr>
          <p:nvPr/>
        </p:nvSpPr>
        <p:spPr bwMode="auto">
          <a:xfrm>
            <a:off x="4686300" y="5749925"/>
            <a:ext cx="439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1996	2000	2004	2008	2012</a:t>
            </a:r>
          </a:p>
        </p:txBody>
      </p:sp>
      <p:sp>
        <p:nvSpPr>
          <p:cNvPr id="15" name="TextBox 14"/>
          <p:cNvSpPr txBox="1">
            <a:spLocks noChangeArrowheads="1"/>
          </p:cNvSpPr>
          <p:nvPr/>
        </p:nvSpPr>
        <p:spPr bwMode="auto">
          <a:xfrm>
            <a:off x="7564438" y="22796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Nondetect</a:t>
            </a:r>
          </a:p>
          <a:p>
            <a:pPr eaLnBrk="1" hangingPunct="1">
              <a:spcBef>
                <a:spcPct val="0"/>
              </a:spcBef>
              <a:buClrTx/>
              <a:buSzTx/>
              <a:buFontTx/>
              <a:buNone/>
            </a:pPr>
            <a:r>
              <a:rPr lang="en-US" altLang="en-US" sz="1800">
                <a:solidFill>
                  <a:schemeClr val="tx1"/>
                </a:solidFill>
              </a:rPr>
              <a:t>Criterion</a:t>
            </a:r>
          </a:p>
        </p:txBody>
      </p:sp>
      <p:cxnSp>
        <p:nvCxnSpPr>
          <p:cNvPr id="13" name="Straight Connector 12"/>
          <p:cNvCxnSpPr>
            <a:cxnSpLocks noChangeShapeType="1"/>
          </p:cNvCxnSpPr>
          <p:nvPr/>
        </p:nvCxnSpPr>
        <p:spPr bwMode="auto">
          <a:xfrm>
            <a:off x="7315200" y="2743200"/>
            <a:ext cx="274638"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4900613" y="5403850"/>
            <a:ext cx="3886200" cy="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sp>
        <p:nvSpPr>
          <p:cNvPr id="12302" name="TextBox 1"/>
          <p:cNvSpPr txBox="1">
            <a:spLocks noChangeArrowheads="1"/>
          </p:cNvSpPr>
          <p:nvPr/>
        </p:nvSpPr>
        <p:spPr bwMode="auto">
          <a:xfrm>
            <a:off x="342900" y="5372100"/>
            <a:ext cx="314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Upper confidence limit (UCL)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down)">
                                      <p:cBhvr>
                                        <p:cTn id="15" dur="500"/>
                                        <p:tgtEl>
                                          <p:spTgt spid="1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ea typeface="ＭＳ Ｐゴシック" panose="020B0600070205080204" pitchFamily="34" charset="-128"/>
              </a:rPr>
              <a:t>ITRC Document is for Environmental Project Managers</a:t>
            </a:r>
          </a:p>
        </p:txBody>
      </p:sp>
      <p:sp>
        <p:nvSpPr>
          <p:cNvPr id="13315" name="Content Placeholder 2"/>
          <p:cNvSpPr>
            <a:spLocks noGrp="1"/>
          </p:cNvSpPr>
          <p:nvPr>
            <p:ph idx="1"/>
          </p:nvPr>
        </p:nvSpPr>
        <p:spPr>
          <a:xfrm>
            <a:off x="609600" y="1828800"/>
            <a:ext cx="7848600" cy="4114800"/>
          </a:xfrm>
        </p:spPr>
        <p:txBody>
          <a:bodyPr/>
          <a:lstStyle/>
          <a:p>
            <a:r>
              <a:rPr lang="en-US" altLang="en-US" smtClean="0">
                <a:ea typeface="ＭＳ Ｐゴシック" panose="020B0600070205080204" pitchFamily="34" charset="-128"/>
              </a:rPr>
              <a:t>You can use the document for a number of project management activities </a:t>
            </a:r>
          </a:p>
          <a:p>
            <a:pPr lvl="1"/>
            <a:r>
              <a:rPr lang="en-US" altLang="en-US" smtClean="0">
                <a:ea typeface="ＭＳ Ｐゴシック" panose="020B0600070205080204" pitchFamily="34" charset="-128"/>
              </a:rPr>
              <a:t>Reviewing or using statistical </a:t>
            </a:r>
            <a:br>
              <a:rPr lang="en-US" altLang="en-US" smtClean="0">
                <a:ea typeface="ＭＳ Ｐゴシック" panose="020B0600070205080204" pitchFamily="34" charset="-128"/>
              </a:rPr>
            </a:br>
            <a:r>
              <a:rPr lang="en-US" altLang="en-US" smtClean="0">
                <a:ea typeface="ＭＳ Ｐゴシック" panose="020B0600070205080204" pitchFamily="34" charset="-128"/>
              </a:rPr>
              <a:t>calculations for reports</a:t>
            </a:r>
          </a:p>
          <a:p>
            <a:pPr lvl="1"/>
            <a:r>
              <a:rPr lang="en-US" altLang="en-US" smtClean="0">
                <a:ea typeface="ＭＳ Ｐゴシック" panose="020B0600070205080204" pitchFamily="34" charset="-128"/>
              </a:rPr>
              <a:t>Making recommendations or decisions </a:t>
            </a:r>
            <a:br>
              <a:rPr lang="en-US" altLang="en-US" smtClean="0">
                <a:ea typeface="ＭＳ Ｐゴシック" panose="020B0600070205080204" pitchFamily="34" charset="-128"/>
              </a:rPr>
            </a:br>
            <a:r>
              <a:rPr lang="en-US" altLang="en-US" smtClean="0">
                <a:ea typeface="ＭＳ Ｐゴシック" panose="020B0600070205080204" pitchFamily="34" charset="-128"/>
              </a:rPr>
              <a:t>based on statistics</a:t>
            </a:r>
          </a:p>
          <a:p>
            <a:pPr lvl="1"/>
            <a:r>
              <a:rPr lang="en-US" altLang="en-US" smtClean="0">
                <a:ea typeface="ＭＳ Ｐゴシック" panose="020B0600070205080204" pitchFamily="34" charset="-128"/>
              </a:rPr>
              <a:t>Demonstrating compliance for </a:t>
            </a:r>
            <a:br>
              <a:rPr lang="en-US" altLang="en-US" smtClean="0">
                <a:ea typeface="ＭＳ Ｐゴシック" panose="020B0600070205080204" pitchFamily="34" charset="-128"/>
              </a:rPr>
            </a:br>
            <a:r>
              <a:rPr lang="en-US" altLang="en-US" smtClean="0">
                <a:ea typeface="ＭＳ Ｐゴシック" panose="020B0600070205080204" pitchFamily="34" charset="-128"/>
              </a:rPr>
              <a:t>groundwater projects</a:t>
            </a:r>
          </a:p>
        </p:txBody>
      </p:sp>
      <p:pic>
        <p:nvPicPr>
          <p:cNvPr id="13316" name="Picture 4" descr="MPj032119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2971800"/>
            <a:ext cx="105886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Documents and Settings\HTEMPLIN\Local Settings\Temporary Internet Files\Content.IE5\4H6JODYF\MC9002171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572000"/>
            <a:ext cx="1485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br>
              <a:rPr lang="en-US" altLang="en-US" smtClean="0">
                <a:ea typeface="ＭＳ Ｐゴシック" panose="020B0600070205080204" pitchFamily="34" charset="-128"/>
              </a:rPr>
            </a:br>
            <a:r>
              <a:rPr lang="en-US" altLang="en-US" smtClean="0">
                <a:ea typeface="ＭＳ Ｐゴシック" panose="020B0600070205080204" pitchFamily="34" charset="-128"/>
              </a:rPr>
              <a:t>What You Will Learn</a:t>
            </a:r>
          </a:p>
        </p:txBody>
      </p:sp>
      <p:sp>
        <p:nvSpPr>
          <p:cNvPr id="14339"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solidFill>
                  <a:srgbClr val="F07B05"/>
                </a:solidFill>
                <a:ea typeface="ＭＳ Ｐゴシック" panose="020B0600070205080204" pitchFamily="34" charset="-128"/>
              </a:rPr>
              <a:t>How to use the GSMC Document</a:t>
            </a:r>
          </a:p>
          <a:p>
            <a:pPr>
              <a:lnSpc>
                <a:spcPct val="80000"/>
              </a:lnSpc>
            </a:pPr>
            <a:r>
              <a:rPr lang="en-US" altLang="en-US" sz="2400" smtClean="0">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2000" smtClean="0">
                <a:ea typeface="ＭＳ Ｐゴシック" panose="020B0600070205080204" pitchFamily="34" charset="-128"/>
              </a:rPr>
              <a:t>Background</a:t>
            </a:r>
          </a:p>
          <a:p>
            <a:pPr lvl="1">
              <a:lnSpc>
                <a:spcPct val="80000"/>
              </a:lnSpc>
            </a:pPr>
            <a:r>
              <a:rPr lang="en-US" altLang="en-US" sz="2000" smtClean="0">
                <a:ea typeface="ＭＳ Ｐゴシック" panose="020B0600070205080204" pitchFamily="34" charset="-128"/>
              </a:rPr>
              <a:t>Compliance</a:t>
            </a:r>
          </a:p>
          <a:p>
            <a:pPr lvl="1">
              <a:lnSpc>
                <a:spcPct val="80000"/>
              </a:lnSpc>
            </a:pPr>
            <a:r>
              <a:rPr lang="en-US" altLang="en-US" sz="2000" smtClean="0">
                <a:ea typeface="ＭＳ Ｐゴシック" panose="020B0600070205080204" pitchFamily="34" charset="-128"/>
              </a:rPr>
              <a:t>Trend Analysis</a:t>
            </a:r>
          </a:p>
          <a:p>
            <a:pPr lvl="1">
              <a:lnSpc>
                <a:spcPct val="80000"/>
              </a:lnSpc>
            </a:pPr>
            <a:r>
              <a:rPr lang="en-US" altLang="en-US" sz="2000" smtClean="0">
                <a:ea typeface="ＭＳ Ｐゴシック" panose="020B0600070205080204" pitchFamily="34" charset="-128"/>
              </a:rPr>
              <a:t>Monitoring Optimization</a:t>
            </a:r>
          </a:p>
          <a:p>
            <a:pPr>
              <a:lnSpc>
                <a:spcPct val="80000"/>
              </a:lnSpc>
            </a:pPr>
            <a:r>
              <a:rPr lang="en-US" altLang="en-US" sz="2400" smtClean="0">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0" y="177165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endParaRPr>
          </a:p>
        </p:txBody>
      </p:sp>
      <p:pic>
        <p:nvPicPr>
          <p:cNvPr id="14343"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800" smtClean="0">
                <a:ea typeface="ＭＳ Ｐゴシック" panose="020B0600070205080204" pitchFamily="34" charset="-128"/>
              </a:rPr>
              <a:t>Groundwater Statistics and Monitoring Compliance (GSMC) Document Framework</a:t>
            </a:r>
          </a:p>
        </p:txBody>
      </p:sp>
      <p:sp>
        <p:nvSpPr>
          <p:cNvPr id="15363" name="Content Placeholder 2"/>
          <p:cNvSpPr>
            <a:spLocks noGrp="1"/>
          </p:cNvSpPr>
          <p:nvPr>
            <p:ph idx="1"/>
          </p:nvPr>
        </p:nvSpPr>
        <p:spPr>
          <a:xfrm>
            <a:off x="4343400" y="1828800"/>
            <a:ext cx="4343400" cy="4114800"/>
          </a:xfrm>
        </p:spPr>
        <p:txBody>
          <a:bodyPr/>
          <a:lstStyle/>
          <a:p>
            <a:pPr>
              <a:spcBef>
                <a:spcPts val="1800"/>
              </a:spcBef>
            </a:pPr>
            <a:r>
              <a:rPr lang="en-US" altLang="en-US" sz="2400" smtClean="0">
                <a:ea typeface="ＭＳ Ｐゴシック" panose="020B0600070205080204" pitchFamily="34" charset="-128"/>
              </a:rPr>
              <a:t>Groundwater statistical methods have applications throughout the life cycle of environmental projects</a:t>
            </a:r>
          </a:p>
          <a:p>
            <a:pPr>
              <a:spcBef>
                <a:spcPts val="1800"/>
              </a:spcBef>
            </a:pPr>
            <a:r>
              <a:rPr lang="en-US" altLang="en-US" sz="2400" smtClean="0">
                <a:ea typeface="ＭＳ Ｐゴシック" panose="020B0600070205080204" pitchFamily="34" charset="-128"/>
              </a:rPr>
              <a:t>Groundwater statistical tests can support decision making, regardless of how the project is defined</a:t>
            </a:r>
          </a:p>
        </p:txBody>
      </p:sp>
      <p:pic>
        <p:nvPicPr>
          <p:cNvPr id="15364" name="Picture 3" descr="WelcomeFig2(9-18-13).png"/>
          <p:cNvPicPr>
            <a:picLocks noChangeAspect="1"/>
          </p:cNvPicPr>
          <p:nvPr/>
        </p:nvPicPr>
        <p:blipFill>
          <a:blip r:embed="rId3">
            <a:extLst>
              <a:ext uri="{28A0092B-C50C-407E-A947-70E740481C1C}">
                <a14:useLocalDpi xmlns:a14="http://schemas.microsoft.com/office/drawing/2010/main" val="0"/>
              </a:ext>
            </a:extLst>
          </a:blip>
          <a:srcRect l="2637" t="3760" r="74242" b="4227"/>
          <a:stretch>
            <a:fillRect/>
          </a:stretch>
        </p:blipFill>
        <p:spPr bwMode="auto">
          <a:xfrm>
            <a:off x="2286000" y="1371600"/>
            <a:ext cx="182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11113" y="6499225"/>
            <a:ext cx="257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ea typeface="ＭＳ Ｐゴシック" panose="020B0600070205080204" pitchFamily="34" charset="-128"/>
              </a:rPr>
              <a:t>Site Problem Statements Take the Form of Study Questions</a:t>
            </a:r>
          </a:p>
        </p:txBody>
      </p:sp>
      <p:pic>
        <p:nvPicPr>
          <p:cNvPr id="16387" name="Picture 3" descr="WelcomeFig2(9-18-13).png"/>
          <p:cNvPicPr>
            <a:picLocks noChangeAspect="1"/>
          </p:cNvPicPr>
          <p:nvPr/>
        </p:nvPicPr>
        <p:blipFill>
          <a:blip r:embed="rId3">
            <a:extLst>
              <a:ext uri="{28A0092B-C50C-407E-A947-70E740481C1C}">
                <a14:useLocalDpi xmlns:a14="http://schemas.microsoft.com/office/drawing/2010/main" val="0"/>
              </a:ext>
            </a:extLst>
          </a:blip>
          <a:srcRect l="1515" t="2161" r="25758" b="2786"/>
          <a:stretch>
            <a:fillRect/>
          </a:stretch>
        </p:blipFill>
        <p:spPr bwMode="auto">
          <a:xfrm>
            <a:off x="685800" y="1371600"/>
            <a:ext cx="55070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2"/>
          <p:cNvSpPr>
            <a:spLocks noGrp="1"/>
          </p:cNvSpPr>
          <p:nvPr>
            <p:ph idx="1"/>
          </p:nvPr>
        </p:nvSpPr>
        <p:spPr>
          <a:xfrm>
            <a:off x="6172200" y="1828800"/>
            <a:ext cx="2743200" cy="4114800"/>
          </a:xfrm>
        </p:spPr>
        <p:txBody>
          <a:bodyPr/>
          <a:lstStyle/>
          <a:p>
            <a:r>
              <a:rPr lang="en-US" altLang="en-US" sz="2000" smtClean="0">
                <a:ea typeface="ＭＳ Ｐゴシック" panose="020B0600070205080204" pitchFamily="34" charset="-128"/>
              </a:rPr>
              <a:t>This document explores some of the common problem statements </a:t>
            </a:r>
            <a:r>
              <a:rPr lang="en-US" altLang="en-US" sz="2000" b="1" smtClean="0">
                <a:solidFill>
                  <a:srgbClr val="008000"/>
                </a:solidFill>
                <a:ea typeface="ＭＳ Ｐゴシック" panose="020B0600070205080204" pitchFamily="34" charset="-128"/>
              </a:rPr>
              <a:t>(Study Questions) </a:t>
            </a:r>
            <a:r>
              <a:rPr lang="en-US" altLang="en-US" sz="2000" smtClean="0">
                <a:ea typeface="ＭＳ Ｐゴシック" panose="020B0600070205080204" pitchFamily="34" charset="-128"/>
              </a:rPr>
              <a:t>that guide decision making throughout environmental projects</a:t>
            </a:r>
          </a:p>
        </p:txBody>
      </p:sp>
      <p:sp>
        <p:nvSpPr>
          <p:cNvPr id="16389" name="Rectangle 4"/>
          <p:cNvSpPr>
            <a:spLocks noChangeArrowheads="1"/>
          </p:cNvSpPr>
          <p:nvPr/>
        </p:nvSpPr>
        <p:spPr bwMode="auto">
          <a:xfrm>
            <a:off x="0" y="6488113"/>
            <a:ext cx="387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4, Appendix C</a:t>
            </a:r>
          </a:p>
        </p:txBody>
      </p:sp>
      <p:sp>
        <p:nvSpPr>
          <p:cNvPr id="6" name="Oval 5"/>
          <p:cNvSpPr>
            <a:spLocks noChangeArrowheads="1"/>
          </p:cNvSpPr>
          <p:nvPr/>
        </p:nvSpPr>
        <p:spPr bwMode="auto">
          <a:xfrm>
            <a:off x="2628900" y="4000500"/>
            <a:ext cx="2286000" cy="457200"/>
          </a:xfrm>
          <a:prstGeom prst="ellipse">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WelcomeFig2(9-18-13).png"/>
          <p:cNvPicPr>
            <a:picLocks noChangeAspect="1"/>
          </p:cNvPicPr>
          <p:nvPr/>
        </p:nvPicPr>
        <p:blipFill>
          <a:blip r:embed="rId3">
            <a:extLst>
              <a:ext uri="{28A0092B-C50C-407E-A947-70E740481C1C}">
                <a14:useLocalDpi xmlns:a14="http://schemas.microsoft.com/office/drawing/2010/main" val="0"/>
              </a:ext>
            </a:extLst>
          </a:blip>
          <a:srcRect l="2525" t="3239" r="2525" b="3146"/>
          <a:stretch>
            <a:fillRect/>
          </a:stretch>
        </p:blipFill>
        <p:spPr bwMode="auto">
          <a:xfrm>
            <a:off x="800100" y="1371600"/>
            <a:ext cx="748665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4"/>
          <p:cNvSpPr>
            <a:spLocks noGrp="1"/>
          </p:cNvSpPr>
          <p:nvPr>
            <p:ph type="title"/>
          </p:nvPr>
        </p:nvSpPr>
        <p:spPr/>
        <p:txBody>
          <a:bodyPr/>
          <a:lstStyle/>
          <a:p>
            <a:r>
              <a:rPr lang="en-US" altLang="en-US" smtClean="0">
                <a:ea typeface="ＭＳ Ｐゴシック" panose="020B0600070205080204" pitchFamily="34" charset="-128"/>
              </a:rPr>
              <a:t>Connect Your Site Questions with Statistical Tests and Methods</a:t>
            </a:r>
          </a:p>
        </p:txBody>
      </p:sp>
      <p:sp>
        <p:nvSpPr>
          <p:cNvPr id="17412" name="Rectangle 4"/>
          <p:cNvSpPr>
            <a:spLocks noChangeArrowheads="1"/>
          </p:cNvSpPr>
          <p:nvPr/>
        </p:nvSpPr>
        <p:spPr bwMode="auto">
          <a:xfrm>
            <a:off x="0" y="6488113"/>
            <a:ext cx="387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4, Appendix 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ltLang="en-US" sz="2800" smtClean="0">
                <a:ea typeface="ＭＳ Ｐゴシック" panose="020B0600070205080204" pitchFamily="34" charset="-128"/>
              </a:rPr>
              <a:t>Use the Document To Support Your Site Decisions at any Project Life Cycle Stage</a:t>
            </a:r>
          </a:p>
        </p:txBody>
      </p:sp>
      <p:sp>
        <p:nvSpPr>
          <p:cNvPr id="18435" name="Rectangle 1"/>
          <p:cNvSpPr>
            <a:spLocks noChangeArrowheads="1"/>
          </p:cNvSpPr>
          <p:nvPr/>
        </p:nvSpPr>
        <p:spPr bwMode="auto">
          <a:xfrm>
            <a:off x="228600" y="6126163"/>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lvl="1" algn="ctr" eaLnBrk="1" hangingPunct="1">
              <a:spcBef>
                <a:spcPct val="0"/>
              </a:spcBef>
              <a:buClrTx/>
              <a:buSzTx/>
              <a:buFontTx/>
              <a:buNone/>
            </a:pPr>
            <a:r>
              <a:rPr lang="en-US" altLang="en-US" sz="1800">
                <a:solidFill>
                  <a:schemeClr val="tx1"/>
                </a:solidFill>
              </a:rPr>
              <a:t>Project Life Cycle Stages (Section 4) Study Questions (Appendix C)</a:t>
            </a:r>
          </a:p>
          <a:p>
            <a:pPr lvl="1" algn="ctr" eaLnBrk="1" hangingPunct="1">
              <a:spcBef>
                <a:spcPct val="0"/>
              </a:spcBef>
              <a:buClrTx/>
              <a:buSzTx/>
              <a:buFontTx/>
              <a:buNone/>
            </a:pPr>
            <a:r>
              <a:rPr lang="en-US" altLang="en-US" sz="1800">
                <a:solidFill>
                  <a:schemeClr val="tx1"/>
                </a:solidFill>
              </a:rPr>
              <a:t>Statistical Methods (Section 5) Software Tools (Appendix D)</a:t>
            </a:r>
          </a:p>
        </p:txBody>
      </p:sp>
      <p:pic>
        <p:nvPicPr>
          <p:cNvPr id="18436" name="Picture 2" descr="C:\nchang\Project\ESU Projects\ITRC\GSMC\GSMC IBT\road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392238"/>
            <a:ext cx="80930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ea typeface="ＭＳ Ｐゴシック" panose="020B0600070205080204" pitchFamily="34" charset="-128"/>
              </a:rPr>
              <a:t>Connects to Other Statistical Resources For Groundwater Data</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Support use of EPA’s March 2009 Statistical Analysis of Groundwater Monitoring Data at RCRA Facilities </a:t>
            </a:r>
            <a:r>
              <a:rPr lang="en-US" altLang="en-US" b="1" smtClean="0">
                <a:ea typeface="ＭＳ Ｐゴシック" panose="020B0600070205080204" pitchFamily="34" charset="-128"/>
              </a:rPr>
              <a:t>(EPA’s Unified Guidance)</a:t>
            </a:r>
          </a:p>
          <a:p>
            <a:r>
              <a:rPr lang="en-US" altLang="en-US" smtClean="0">
                <a:ea typeface="ＭＳ Ｐゴシック" panose="020B0600070205080204" pitchFamily="34" charset="-128"/>
              </a:rPr>
              <a:t>Data Quality Objective (DQO) Process</a:t>
            </a:r>
          </a:p>
          <a:p>
            <a:pPr lvl="1"/>
            <a:r>
              <a:rPr lang="en-US" altLang="en-US" smtClean="0">
                <a:ea typeface="ＭＳ Ｐゴシック" panose="020B0600070205080204" pitchFamily="34" charset="-128"/>
              </a:rPr>
              <a:t>Systematic planning tool based on the scientific method that identifies and defines the type, quality and quantity of data needed to satisfy a specified use</a:t>
            </a:r>
          </a:p>
          <a:p>
            <a:r>
              <a:rPr lang="en-US" altLang="en-US" smtClean="0">
                <a:ea typeface="ＭＳ Ｐゴシック" panose="020B0600070205080204" pitchFamily="34" charset="-128"/>
              </a:rPr>
              <a:t> Other statistics references</a:t>
            </a:r>
          </a:p>
          <a:p>
            <a:endParaRPr lang="en-US" altLang="en-US" smtClean="0">
              <a:ea typeface="ＭＳ Ｐゴシック" panose="020B0600070205080204" pitchFamily="34" charset="-128"/>
            </a:endParaRPr>
          </a:p>
        </p:txBody>
      </p:sp>
      <p:sp>
        <p:nvSpPr>
          <p:cNvPr id="19460" name="Rectangle 4"/>
          <p:cNvSpPr>
            <a:spLocks noChangeArrowheads="1"/>
          </p:cNvSpPr>
          <p:nvPr/>
        </p:nvSpPr>
        <p:spPr bwMode="auto">
          <a:xfrm>
            <a:off x="0" y="6469063"/>
            <a:ext cx="257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p>
        </p:txBody>
      </p:sp>
      <p:sp>
        <p:nvSpPr>
          <p:cNvPr id="20483"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ea typeface="ＭＳ Ｐゴシック" panose="020B0600070205080204" pitchFamily="34" charset="-128"/>
              </a:rPr>
              <a:t>How to use the GSMC Document</a:t>
            </a:r>
          </a:p>
          <a:p>
            <a:pPr>
              <a:lnSpc>
                <a:spcPct val="80000"/>
              </a:lnSpc>
            </a:pPr>
            <a:r>
              <a:rPr lang="en-US" altLang="en-US" sz="2400" smtClean="0">
                <a:solidFill>
                  <a:srgbClr val="F07B05"/>
                </a:solidFill>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2000" smtClean="0">
                <a:ea typeface="ＭＳ Ｐゴシック" panose="020B0600070205080204" pitchFamily="34" charset="-128"/>
              </a:rPr>
              <a:t>Background</a:t>
            </a:r>
          </a:p>
          <a:p>
            <a:pPr lvl="1">
              <a:lnSpc>
                <a:spcPct val="80000"/>
              </a:lnSpc>
            </a:pPr>
            <a:r>
              <a:rPr lang="en-US" altLang="en-US" sz="2000" smtClean="0">
                <a:ea typeface="ＭＳ Ｐゴシック" panose="020B0600070205080204" pitchFamily="34" charset="-128"/>
              </a:rPr>
              <a:t>Compliance</a:t>
            </a:r>
          </a:p>
          <a:p>
            <a:pPr lvl="1">
              <a:lnSpc>
                <a:spcPct val="80000"/>
              </a:lnSpc>
            </a:pPr>
            <a:r>
              <a:rPr lang="en-US" altLang="en-US" sz="2000" smtClean="0">
                <a:ea typeface="ＭＳ Ｐゴシック" panose="020B0600070205080204" pitchFamily="34" charset="-128"/>
              </a:rPr>
              <a:t>Trend Analysis</a:t>
            </a:r>
          </a:p>
          <a:p>
            <a:pPr lvl="1">
              <a:lnSpc>
                <a:spcPct val="80000"/>
              </a:lnSpc>
            </a:pPr>
            <a:r>
              <a:rPr lang="en-US" altLang="en-US" sz="2000" smtClean="0">
                <a:ea typeface="ＭＳ Ｐゴシック" panose="020B0600070205080204" pitchFamily="34" charset="-128"/>
              </a:rPr>
              <a:t>Monitoring Optimization</a:t>
            </a:r>
          </a:p>
          <a:p>
            <a:pPr>
              <a:lnSpc>
                <a:spcPct val="80000"/>
              </a:lnSpc>
            </a:pPr>
            <a:r>
              <a:rPr lang="en-US" altLang="en-US" sz="2400" smtClean="0">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0" y="214884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cs typeface="ＭＳ Ｐゴシック" charset="0"/>
            </a:endParaRPr>
          </a:p>
        </p:txBody>
      </p:sp>
      <p:pic>
        <p:nvPicPr>
          <p:cNvPr id="20487"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71513" y="1571625"/>
            <a:ext cx="7772400" cy="1628775"/>
          </a:xfrm>
          <a:ln w="25400">
            <a:solidFill>
              <a:srgbClr val="333399"/>
            </a:solidFill>
            <a:miter lim="800000"/>
            <a:headEnd/>
            <a:tailEnd/>
          </a:ln>
        </p:spPr>
        <p:txBody>
          <a:bodyPr/>
          <a:lstStyle/>
          <a:p>
            <a:pPr algn="ctr"/>
            <a:r>
              <a:rPr lang="en-US" altLang="en-US" smtClean="0">
                <a:ea typeface="ＭＳ Ｐゴシック" panose="020B0600070205080204" pitchFamily="34" charset="-128"/>
              </a:rPr>
              <a:t>Groundwater Statistics for Environmental Project Managers</a:t>
            </a:r>
          </a:p>
        </p:txBody>
      </p:sp>
      <p:sp>
        <p:nvSpPr>
          <p:cNvPr id="2051" name="Rectangle 5"/>
          <p:cNvSpPr>
            <a:spLocks noGrp="1" noChangeArrowheads="1"/>
          </p:cNvSpPr>
          <p:nvPr>
            <p:ph type="subTitle" idx="1"/>
          </p:nvPr>
        </p:nvSpPr>
        <p:spPr>
          <a:xfrm>
            <a:off x="1343025" y="4683125"/>
            <a:ext cx="6400800" cy="1055688"/>
          </a:xfrm>
        </p:spPr>
        <p:txBody>
          <a:bodyPr>
            <a:normAutofit fontScale="85000" lnSpcReduction="10000"/>
          </a:bodyPr>
          <a:lstStyle/>
          <a:p>
            <a:pPr>
              <a:defRPr/>
            </a:pPr>
            <a:r>
              <a:rPr lang="en-US" dirty="0" smtClean="0">
                <a:ea typeface="+mn-ea"/>
              </a:rPr>
              <a:t>Groundwater Statistics and Monitoring Compliance (GSMC) Technical and Regulatory Guidance Web-Based Document (GSMC-1)</a:t>
            </a:r>
            <a:endParaRPr lang="en-US" dirty="0">
              <a:ea typeface="+mn-ea"/>
            </a:endParaRPr>
          </a:p>
        </p:txBody>
      </p:sp>
      <p:sp>
        <p:nvSpPr>
          <p:cNvPr id="3076" name="Text Box 9"/>
          <p:cNvSpPr txBox="1">
            <a:spLocks noChangeArrowheads="1"/>
          </p:cNvSpPr>
          <p:nvPr/>
        </p:nvSpPr>
        <p:spPr bwMode="auto">
          <a:xfrm>
            <a:off x="228600" y="76200"/>
            <a:ext cx="708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3200">
                <a:solidFill>
                  <a:schemeClr val="tx1"/>
                </a:solidFill>
              </a:rPr>
              <a:t>Welcome – Thanks for joining </a:t>
            </a:r>
          </a:p>
          <a:p>
            <a:pPr algn="ctr" eaLnBrk="1" hangingPunct="1">
              <a:spcBef>
                <a:spcPct val="0"/>
              </a:spcBef>
              <a:buClrTx/>
              <a:buSzTx/>
              <a:buFontTx/>
              <a:buNone/>
            </a:pPr>
            <a:r>
              <a:rPr lang="en-US" altLang="en-US" sz="3200">
                <a:solidFill>
                  <a:schemeClr val="tx1"/>
                </a:solidFill>
              </a:rPr>
              <a:t>this ITRC Training Class</a:t>
            </a:r>
          </a:p>
        </p:txBody>
      </p:sp>
      <p:sp>
        <p:nvSpPr>
          <p:cNvPr id="3077" name="Text Box 10"/>
          <p:cNvSpPr txBox="1">
            <a:spLocks noChangeArrowheads="1"/>
          </p:cNvSpPr>
          <p:nvPr/>
        </p:nvSpPr>
        <p:spPr bwMode="auto">
          <a:xfrm>
            <a:off x="107950" y="597535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Sponsored by: Interstate Technology and Regulatory Council (</a:t>
            </a:r>
            <a:r>
              <a:rPr lang="en-US" altLang="en-US" sz="1800">
                <a:solidFill>
                  <a:schemeClr val="tx1"/>
                </a:solidFill>
                <a:hlinkClick r:id="rId3"/>
              </a:rPr>
              <a:t>www.itrcweb.org</a:t>
            </a:r>
            <a:r>
              <a:rPr lang="en-US" altLang="en-US" sz="1800">
                <a:solidFill>
                  <a:schemeClr val="tx1"/>
                </a:solidFill>
              </a:rPr>
              <a:t>) Hosted by: US EPA Clean Up Information Network (</a:t>
            </a:r>
            <a:r>
              <a:rPr lang="en-US" altLang="en-US" sz="1800">
                <a:solidFill>
                  <a:schemeClr val="tx1"/>
                </a:solidFill>
                <a:hlinkClick r:id="rId4"/>
              </a:rPr>
              <a:t>www.cluin.org</a:t>
            </a:r>
            <a:r>
              <a:rPr lang="en-US" altLang="en-US" sz="1800">
                <a:solidFill>
                  <a:schemeClr val="tx1"/>
                </a:solidFill>
              </a:rPr>
              <a:t>) </a:t>
            </a:r>
          </a:p>
        </p:txBody>
      </p:sp>
      <p:pic>
        <p:nvPicPr>
          <p:cNvPr id="3078" name="Content Placeholder 4" descr="GSMC-070813[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3314700"/>
            <a:ext cx="209391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What Use Is Statistics?</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Statistics is the science of drawing conclusions from data</a:t>
            </a:r>
          </a:p>
          <a:p>
            <a:pPr lvl="1"/>
            <a:r>
              <a:rPr lang="en-US" altLang="en-US" smtClean="0">
                <a:ea typeface="ＭＳ Ｐゴシック" panose="020B0600070205080204" pitchFamily="34" charset="-128"/>
              </a:rPr>
              <a:t>Visualize and understand data</a:t>
            </a:r>
          </a:p>
          <a:p>
            <a:pPr lvl="1"/>
            <a:r>
              <a:rPr lang="en-US" altLang="en-US" smtClean="0">
                <a:ea typeface="ＭＳ Ｐゴシック" panose="020B0600070205080204" pitchFamily="34" charset="-128"/>
              </a:rPr>
              <a:t>Separate signal from noise </a:t>
            </a:r>
          </a:p>
          <a:p>
            <a:pPr lvl="1"/>
            <a:r>
              <a:rPr lang="en-US" altLang="en-US" smtClean="0">
                <a:ea typeface="ＭＳ Ｐゴシック" panose="020B0600070205080204" pitchFamily="34" charset="-128"/>
              </a:rPr>
              <a:t>Summarize large-scale behavior </a:t>
            </a:r>
          </a:p>
          <a:p>
            <a:pPr lvl="1"/>
            <a:r>
              <a:rPr lang="en-US" altLang="en-US" smtClean="0">
                <a:ea typeface="ＭＳ Ｐゴシック" panose="020B0600070205080204" pitchFamily="34" charset="-128"/>
              </a:rPr>
              <a:t>Quantify uncertainty</a:t>
            </a:r>
          </a:p>
          <a:p>
            <a:pPr lvl="1"/>
            <a:r>
              <a:rPr lang="en-US" altLang="en-US" smtClean="0">
                <a:ea typeface="ＭＳ Ｐゴシック" panose="020B0600070205080204" pitchFamily="34" charset="-128"/>
              </a:rPr>
              <a:t>Make better and more defensible decisions</a:t>
            </a:r>
          </a:p>
          <a:p>
            <a:r>
              <a:rPr lang="en-US" altLang="en-US" smtClean="0">
                <a:ea typeface="ＭＳ Ｐゴシック" panose="020B0600070205080204" pitchFamily="34" charset="-128"/>
              </a:rPr>
              <a:t>This section reviews the major elements of the statistical approach applied to groundwater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ea typeface="ＭＳ Ｐゴシック" panose="020B0600070205080204" pitchFamily="34" charset="-128"/>
              </a:rPr>
              <a:t>Hypothesis Testing: Guilty or Not Guilty?</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Crime: Burglary (laptop)</a:t>
            </a:r>
          </a:p>
          <a:p>
            <a:r>
              <a:rPr lang="en-US" altLang="en-US" smtClean="0">
                <a:ea typeface="ＭＳ Ｐゴシック" panose="020B0600070205080204" pitchFamily="34" charset="-128"/>
              </a:rPr>
              <a:t>Defendant: Mr. Ivan M. Shifty</a:t>
            </a:r>
          </a:p>
          <a:p>
            <a:r>
              <a:rPr lang="en-US" altLang="en-US" smtClean="0">
                <a:ea typeface="ＭＳ Ｐゴシック" panose="020B0600070205080204" pitchFamily="34" charset="-128"/>
              </a:rPr>
              <a:t>Assume defendant is not guilty (</a:t>
            </a:r>
            <a:r>
              <a:rPr lang="en-US" altLang="en-US" u="sng" smtClean="0">
                <a:ea typeface="ＭＳ Ｐゴシック" panose="020B0600070205080204" pitchFamily="34" charset="-128"/>
              </a:rPr>
              <a:t>null hypothesis</a:t>
            </a:r>
            <a:r>
              <a:rPr lang="en-US" altLang="en-US" smtClean="0">
                <a:ea typeface="ＭＳ Ｐゴシック" panose="020B0600070205080204" pitchFamily="34" charset="-128"/>
              </a:rPr>
              <a:t>)</a:t>
            </a:r>
          </a:p>
          <a:p>
            <a:r>
              <a:rPr lang="en-US" altLang="en-US" smtClean="0">
                <a:ea typeface="ＭＳ Ｐゴシック" panose="020B0600070205080204" pitchFamily="34" charset="-128"/>
                <a:sym typeface="Wingdings" panose="05000000000000000000" pitchFamily="2" charset="2"/>
              </a:rPr>
              <a:t>Present evidence (fingerprints, stolen goods)</a:t>
            </a:r>
          </a:p>
          <a:p>
            <a:r>
              <a:rPr lang="en-US" altLang="en-US" smtClean="0">
                <a:ea typeface="ＭＳ Ｐゴシック" panose="020B0600070205080204" pitchFamily="34" charset="-128"/>
                <a:sym typeface="Wingdings" panose="05000000000000000000" pitchFamily="2" charset="2"/>
              </a:rPr>
              <a:t>Prove guilt beyond a reasonable doubt?</a:t>
            </a:r>
          </a:p>
          <a:p>
            <a:r>
              <a:rPr lang="en-US" altLang="en-US" smtClean="0">
                <a:ea typeface="ＭＳ Ｐゴシック" panose="020B0600070205080204" pitchFamily="34" charset="-128"/>
                <a:sym typeface="Wingdings" panose="05000000000000000000" pitchFamily="2" charset="2"/>
              </a:rPr>
              <a:t>We want to avoid errors</a:t>
            </a:r>
          </a:p>
          <a:p>
            <a:pPr marL="457200" lvl="1" indent="0">
              <a:buFontTx/>
              <a:buNone/>
            </a:pPr>
            <a:r>
              <a:rPr lang="en-US" altLang="en-US" smtClean="0">
                <a:ea typeface="ＭＳ Ｐゴシック" panose="020B0600070205080204" pitchFamily="34" charset="-128"/>
                <a:sym typeface="Wingdings" panose="05000000000000000000" pitchFamily="2" charset="2"/>
              </a:rPr>
              <a:t>1. Shifty is innocent but goes to jail (</a:t>
            </a:r>
            <a:r>
              <a:rPr lang="en-US" altLang="en-US" u="sng" smtClean="0">
                <a:ea typeface="ＭＳ Ｐゴシック" panose="020B0600070205080204" pitchFamily="34" charset="-128"/>
                <a:sym typeface="Wingdings" panose="05000000000000000000" pitchFamily="2" charset="2"/>
              </a:rPr>
              <a:t>false positive</a:t>
            </a:r>
            <a:r>
              <a:rPr lang="en-US" altLang="en-US" smtClean="0">
                <a:ea typeface="ＭＳ Ｐゴシック" panose="020B0600070205080204" pitchFamily="34" charset="-128"/>
                <a:sym typeface="Wingdings" panose="05000000000000000000" pitchFamily="2" charset="2"/>
              </a:rPr>
              <a:t>)</a:t>
            </a:r>
          </a:p>
          <a:p>
            <a:pPr marL="457200" lvl="1" indent="0">
              <a:buFontTx/>
              <a:buNone/>
            </a:pPr>
            <a:r>
              <a:rPr lang="en-US" altLang="en-US" smtClean="0">
                <a:ea typeface="ＭＳ Ｐゴシック" panose="020B0600070205080204" pitchFamily="34" charset="-128"/>
                <a:sym typeface="Wingdings" panose="05000000000000000000" pitchFamily="2" charset="2"/>
              </a:rPr>
              <a:t>2. Shifty is guilty but goes free (</a:t>
            </a:r>
            <a:r>
              <a:rPr lang="en-US" altLang="en-US" u="sng" smtClean="0">
                <a:ea typeface="ＭＳ Ｐゴシック" panose="020B0600070205080204" pitchFamily="34" charset="-128"/>
                <a:sym typeface="Wingdings" panose="05000000000000000000" pitchFamily="2" charset="2"/>
              </a:rPr>
              <a:t>false negative</a:t>
            </a:r>
            <a:r>
              <a:rPr lang="en-US" altLang="en-US" smtClean="0">
                <a:ea typeface="ＭＳ Ｐゴシック" panose="020B0600070205080204" pitchFamily="34" charset="-128"/>
                <a:sym typeface="Wingdings" panose="05000000000000000000" pitchFamily="2" charset="2"/>
              </a:rPr>
              <a:t>)</a:t>
            </a:r>
          </a:p>
          <a:p>
            <a:endParaRPr lang="en-US" altLang="en-US" smtClean="0">
              <a:ea typeface="ＭＳ Ｐゴシック" panose="020B0600070205080204" pitchFamily="34" charset="-128"/>
            </a:endParaRPr>
          </a:p>
        </p:txBody>
      </p:sp>
      <p:pic>
        <p:nvPicPr>
          <p:cNvPr id="22532" name="Picture 2" descr="C:\Users\cms\AppData\Local\Microsoft\Windows\Temporary Internet Files\Content.IE5\1QGZQFJX\MC90044139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3001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Decision Errors</a:t>
            </a:r>
          </a:p>
        </p:txBody>
      </p:sp>
      <p:sp>
        <p:nvSpPr>
          <p:cNvPr id="23555" name="Rectangle 6"/>
          <p:cNvSpPr>
            <a:spLocks noChangeArrowheads="1"/>
          </p:cNvSpPr>
          <p:nvPr/>
        </p:nvSpPr>
        <p:spPr bwMode="auto">
          <a:xfrm>
            <a:off x="598488" y="2303463"/>
            <a:ext cx="1976437" cy="1247775"/>
          </a:xfrm>
          <a:prstGeom prst="rect">
            <a:avLst/>
          </a:prstGeom>
          <a:gradFill rotWithShape="1">
            <a:gsLst>
              <a:gs pos="0">
                <a:srgbClr val="00003B"/>
              </a:gs>
              <a:gs pos="100000">
                <a:srgbClr val="000080"/>
              </a:gs>
            </a:gsLst>
            <a:lin ang="5400000" scaled="1"/>
          </a:gradFill>
          <a:ln w="9525">
            <a:solidFill>
              <a:schemeClr val="accent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Arial" panose="020B0604020202020204" pitchFamily="34" charset="0"/>
              <a:buNone/>
            </a:pPr>
            <a:endParaRPr lang="en-US" altLang="en-US" sz="1800" b="1">
              <a:solidFill>
                <a:srgbClr val="FFFFCC"/>
              </a:solidFill>
            </a:endParaRPr>
          </a:p>
          <a:p>
            <a:pPr>
              <a:spcBef>
                <a:spcPct val="0"/>
              </a:spcBef>
              <a:buClrTx/>
              <a:buSzTx/>
              <a:buFont typeface="Arial" panose="020B0604020202020204" pitchFamily="34" charset="0"/>
              <a:buNone/>
            </a:pPr>
            <a:endParaRPr lang="en-US" altLang="en-US" sz="1800" b="1">
              <a:solidFill>
                <a:srgbClr val="FFFFCC"/>
              </a:solidFill>
            </a:endParaRPr>
          </a:p>
          <a:p>
            <a:pPr>
              <a:spcBef>
                <a:spcPct val="0"/>
              </a:spcBef>
              <a:buClrTx/>
              <a:buSzTx/>
              <a:buFont typeface="Arial" panose="020B0604020202020204" pitchFamily="34" charset="0"/>
              <a:buNone/>
            </a:pPr>
            <a:r>
              <a:rPr lang="en-US" altLang="en-US" sz="1800" b="1">
                <a:solidFill>
                  <a:srgbClr val="FFFFCC"/>
                </a:solidFill>
              </a:rPr>
              <a:t>True State of Site </a:t>
            </a:r>
          </a:p>
        </p:txBody>
      </p:sp>
      <p:sp>
        <p:nvSpPr>
          <p:cNvPr id="23556" name="Rectangle 7"/>
          <p:cNvSpPr>
            <a:spLocks noChangeArrowheads="1"/>
          </p:cNvSpPr>
          <p:nvPr/>
        </p:nvSpPr>
        <p:spPr bwMode="auto">
          <a:xfrm>
            <a:off x="601663" y="3557588"/>
            <a:ext cx="1976437" cy="1247775"/>
          </a:xfrm>
          <a:prstGeom prst="rect">
            <a:avLst/>
          </a:prstGeom>
          <a:gradFill rotWithShape="1">
            <a:gsLst>
              <a:gs pos="0">
                <a:srgbClr val="00003B"/>
              </a:gs>
              <a:gs pos="100000">
                <a:srgbClr val="000080"/>
              </a:gs>
            </a:gsLst>
            <a:lin ang="5400000" scaled="1"/>
          </a:gradFill>
          <a:ln w="9525">
            <a:solidFill>
              <a:schemeClr val="accent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Arial" panose="020B0604020202020204" pitchFamily="34" charset="0"/>
              <a:buNone/>
            </a:pPr>
            <a:r>
              <a:rPr lang="en-US" altLang="en-US" sz="1800" b="1">
                <a:solidFill>
                  <a:srgbClr val="FFCC00"/>
                </a:solidFill>
              </a:rPr>
              <a:t>Not </a:t>
            </a:r>
          </a:p>
          <a:p>
            <a:pPr>
              <a:spcBef>
                <a:spcPct val="0"/>
              </a:spcBef>
              <a:buClrTx/>
              <a:buSzTx/>
              <a:buFont typeface="Arial" panose="020B0604020202020204" pitchFamily="34" charset="0"/>
              <a:buNone/>
            </a:pPr>
            <a:r>
              <a:rPr lang="en-US" altLang="en-US" sz="1800" b="1">
                <a:solidFill>
                  <a:srgbClr val="FFCC00"/>
                </a:solidFill>
              </a:rPr>
              <a:t>Contaminated</a:t>
            </a:r>
          </a:p>
        </p:txBody>
      </p:sp>
      <p:sp>
        <p:nvSpPr>
          <p:cNvPr id="23557" name="Rectangle 8"/>
          <p:cNvSpPr>
            <a:spLocks noChangeArrowheads="1"/>
          </p:cNvSpPr>
          <p:nvPr/>
        </p:nvSpPr>
        <p:spPr bwMode="auto">
          <a:xfrm>
            <a:off x="608013" y="4797425"/>
            <a:ext cx="1974850" cy="1249363"/>
          </a:xfrm>
          <a:prstGeom prst="rect">
            <a:avLst/>
          </a:prstGeom>
          <a:gradFill rotWithShape="1">
            <a:gsLst>
              <a:gs pos="0">
                <a:srgbClr val="00003B"/>
              </a:gs>
              <a:gs pos="100000">
                <a:srgbClr val="000080"/>
              </a:gs>
            </a:gsLst>
            <a:lin ang="5400000" scaled="1"/>
          </a:gradFill>
          <a:ln w="9525">
            <a:solidFill>
              <a:schemeClr val="accent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Arial" panose="020B0604020202020204" pitchFamily="34" charset="0"/>
              <a:buNone/>
            </a:pPr>
            <a:r>
              <a:rPr lang="en-US" altLang="en-US" sz="1800" b="1">
                <a:solidFill>
                  <a:srgbClr val="FFCC00"/>
                </a:solidFill>
              </a:rPr>
              <a:t>Contaminated</a:t>
            </a:r>
          </a:p>
        </p:txBody>
      </p:sp>
      <p:sp>
        <p:nvSpPr>
          <p:cNvPr id="23558" name="Rectangle 9"/>
          <p:cNvSpPr>
            <a:spLocks noChangeArrowheads="1"/>
          </p:cNvSpPr>
          <p:nvPr/>
        </p:nvSpPr>
        <p:spPr bwMode="auto">
          <a:xfrm>
            <a:off x="2566988" y="3559175"/>
            <a:ext cx="3059112" cy="1246188"/>
          </a:xfrm>
          <a:prstGeom prst="rect">
            <a:avLst/>
          </a:prstGeom>
          <a:solidFill>
            <a:srgbClr val="92D050"/>
          </a:solidFill>
          <a:ln w="12700">
            <a:solidFill>
              <a:schemeClr val="tx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 typeface="Arial" panose="020B0604020202020204" pitchFamily="34" charset="0"/>
              <a:buNone/>
            </a:pPr>
            <a:r>
              <a:rPr lang="en-US" altLang="en-US" sz="1800" b="1">
                <a:solidFill>
                  <a:srgbClr val="000066"/>
                </a:solidFill>
              </a:rPr>
              <a:t>Correct Conclusion </a:t>
            </a:r>
          </a:p>
          <a:p>
            <a:pPr algn="ctr">
              <a:spcBef>
                <a:spcPct val="0"/>
              </a:spcBef>
              <a:buClrTx/>
              <a:buSzTx/>
              <a:buFont typeface="Arial" panose="020B0604020202020204" pitchFamily="34" charset="0"/>
              <a:buNone/>
            </a:pPr>
            <a:r>
              <a:rPr lang="en-US" altLang="en-US" sz="1800">
                <a:solidFill>
                  <a:srgbClr val="000066"/>
                </a:solidFill>
              </a:rPr>
              <a:t>(Probability = 1-</a:t>
            </a:r>
            <a:r>
              <a:rPr lang="en-US" altLang="en-US" sz="1800">
                <a:solidFill>
                  <a:srgbClr val="000066"/>
                </a:solidFill>
                <a:sym typeface="Symbol" panose="05050102010706020507" pitchFamily="18" charset="2"/>
              </a:rPr>
              <a:t></a:t>
            </a:r>
            <a:r>
              <a:rPr lang="en-US" altLang="en-US" sz="1800">
                <a:solidFill>
                  <a:srgbClr val="000066"/>
                </a:solidFill>
              </a:rPr>
              <a:t>)</a:t>
            </a:r>
          </a:p>
        </p:txBody>
      </p:sp>
      <p:sp>
        <p:nvSpPr>
          <p:cNvPr id="23559" name="Rectangle 11"/>
          <p:cNvSpPr>
            <a:spLocks noChangeArrowheads="1"/>
          </p:cNvSpPr>
          <p:nvPr/>
        </p:nvSpPr>
        <p:spPr bwMode="auto">
          <a:xfrm>
            <a:off x="5629275" y="2874963"/>
            <a:ext cx="3167063" cy="676275"/>
          </a:xfrm>
          <a:prstGeom prst="rect">
            <a:avLst/>
          </a:prstGeom>
          <a:gradFill rotWithShape="1">
            <a:gsLst>
              <a:gs pos="0">
                <a:srgbClr val="00003B"/>
              </a:gs>
              <a:gs pos="100000">
                <a:srgbClr val="000080"/>
              </a:gs>
            </a:gsLst>
            <a:lin ang="5400000" scaled="1"/>
          </a:gradFill>
          <a:ln w="9525">
            <a:solidFill>
              <a:schemeClr val="accent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Arial" panose="020B0604020202020204" pitchFamily="34" charset="0"/>
              <a:buNone/>
            </a:pPr>
            <a:r>
              <a:rPr lang="en-US" altLang="en-US" sz="1800" b="1">
                <a:solidFill>
                  <a:srgbClr val="FFCC00"/>
                </a:solidFill>
              </a:rPr>
              <a:t>H</a:t>
            </a:r>
            <a:r>
              <a:rPr lang="en-US" altLang="en-US" sz="1800" b="1" baseline="-25000">
                <a:solidFill>
                  <a:srgbClr val="FFCC00"/>
                </a:solidFill>
              </a:rPr>
              <a:t>A</a:t>
            </a:r>
            <a:r>
              <a:rPr lang="en-US" altLang="en-US" sz="1800" b="1">
                <a:solidFill>
                  <a:srgbClr val="FFCC00"/>
                </a:solidFill>
              </a:rPr>
              <a:t>: Site Is Contaminated</a:t>
            </a:r>
          </a:p>
        </p:txBody>
      </p:sp>
      <p:sp>
        <p:nvSpPr>
          <p:cNvPr id="23560" name="Rectangle 12"/>
          <p:cNvSpPr>
            <a:spLocks noChangeArrowheads="1"/>
          </p:cNvSpPr>
          <p:nvPr/>
        </p:nvSpPr>
        <p:spPr bwMode="auto">
          <a:xfrm>
            <a:off x="2587625" y="2879725"/>
            <a:ext cx="3043238" cy="677863"/>
          </a:xfrm>
          <a:prstGeom prst="rect">
            <a:avLst/>
          </a:prstGeom>
          <a:gradFill rotWithShape="1">
            <a:gsLst>
              <a:gs pos="0">
                <a:srgbClr val="00003B"/>
              </a:gs>
              <a:gs pos="100000">
                <a:srgbClr val="000080"/>
              </a:gs>
            </a:gsLst>
            <a:lin ang="5400000" scaled="1"/>
          </a:gradFill>
          <a:ln w="9525">
            <a:solidFill>
              <a:schemeClr val="accent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 typeface="Arial" panose="020B0604020202020204" pitchFamily="34" charset="0"/>
              <a:buNone/>
            </a:pPr>
            <a:r>
              <a:rPr lang="en-US" altLang="en-US" sz="1800" b="1">
                <a:solidFill>
                  <a:srgbClr val="FFCC00"/>
                </a:solidFill>
              </a:rPr>
              <a:t>H</a:t>
            </a:r>
            <a:r>
              <a:rPr lang="en-US" altLang="en-US" sz="1800" b="1" baseline="-25000">
                <a:solidFill>
                  <a:srgbClr val="FFCC00"/>
                </a:solidFill>
              </a:rPr>
              <a:t>0</a:t>
            </a:r>
            <a:r>
              <a:rPr lang="en-US" altLang="en-US" sz="1800" b="1">
                <a:solidFill>
                  <a:srgbClr val="FFCC00"/>
                </a:solidFill>
              </a:rPr>
              <a:t>: Site Not Contaminated</a:t>
            </a:r>
          </a:p>
        </p:txBody>
      </p:sp>
      <p:sp>
        <p:nvSpPr>
          <p:cNvPr id="23561" name="Rectangle 13"/>
          <p:cNvSpPr>
            <a:spLocks noChangeArrowheads="1"/>
          </p:cNvSpPr>
          <p:nvPr/>
        </p:nvSpPr>
        <p:spPr bwMode="auto">
          <a:xfrm>
            <a:off x="2584450" y="2293938"/>
            <a:ext cx="6202363" cy="581025"/>
          </a:xfrm>
          <a:prstGeom prst="rect">
            <a:avLst/>
          </a:prstGeom>
          <a:gradFill rotWithShape="1">
            <a:gsLst>
              <a:gs pos="0">
                <a:srgbClr val="00003B"/>
              </a:gs>
              <a:gs pos="100000">
                <a:srgbClr val="000080"/>
              </a:gs>
            </a:gsLst>
            <a:lin ang="5400000" scaled="1"/>
          </a:gradFill>
          <a:ln w="9525">
            <a:solidFill>
              <a:schemeClr val="accent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 typeface="Arial" panose="020B0604020202020204" pitchFamily="34" charset="0"/>
              <a:buNone/>
            </a:pPr>
            <a:r>
              <a:rPr lang="en-US" altLang="en-US" sz="1800" b="1">
                <a:solidFill>
                  <a:srgbClr val="FFFFCC"/>
                </a:solidFill>
              </a:rPr>
              <a:t>Decision based on statistical sample</a:t>
            </a:r>
          </a:p>
        </p:txBody>
      </p:sp>
      <p:sp>
        <p:nvSpPr>
          <p:cNvPr id="23562" name="Rectangle 14"/>
          <p:cNvSpPr>
            <a:spLocks noChangeArrowheads="1"/>
          </p:cNvSpPr>
          <p:nvPr/>
        </p:nvSpPr>
        <p:spPr bwMode="auto">
          <a:xfrm>
            <a:off x="5621338" y="3552825"/>
            <a:ext cx="3175000" cy="1225550"/>
          </a:xfrm>
          <a:prstGeom prst="rect">
            <a:avLst/>
          </a:prstGeom>
          <a:solidFill>
            <a:srgbClr val="F0E8CC"/>
          </a:solidFill>
          <a:ln w="12700">
            <a:solidFill>
              <a:schemeClr val="tx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 typeface="Arial" panose="020B0604020202020204" pitchFamily="34" charset="0"/>
              <a:buNone/>
            </a:pPr>
            <a:r>
              <a:rPr lang="en-US" altLang="en-US" sz="1800" b="1">
                <a:solidFill>
                  <a:srgbClr val="000066"/>
                </a:solidFill>
              </a:rPr>
              <a:t>False Positive </a:t>
            </a:r>
          </a:p>
          <a:p>
            <a:pPr algn="ctr">
              <a:spcBef>
                <a:spcPct val="0"/>
              </a:spcBef>
              <a:buClrTx/>
              <a:buSzTx/>
              <a:buFont typeface="Arial" panose="020B0604020202020204" pitchFamily="34" charset="0"/>
              <a:buNone/>
            </a:pPr>
            <a:r>
              <a:rPr lang="en-US" altLang="en-US" sz="1800">
                <a:solidFill>
                  <a:srgbClr val="000066"/>
                </a:solidFill>
              </a:rPr>
              <a:t>(Probability = </a:t>
            </a:r>
            <a:r>
              <a:rPr lang="en-US" altLang="en-US" sz="1800">
                <a:solidFill>
                  <a:srgbClr val="000066"/>
                </a:solidFill>
                <a:sym typeface="Symbol" panose="05050102010706020507" pitchFamily="18" charset="2"/>
              </a:rPr>
              <a:t></a:t>
            </a:r>
            <a:r>
              <a:rPr lang="en-US" altLang="en-US" sz="1800">
                <a:solidFill>
                  <a:srgbClr val="000066"/>
                </a:solidFill>
              </a:rPr>
              <a:t>)</a:t>
            </a:r>
          </a:p>
          <a:p>
            <a:pPr algn="ctr">
              <a:spcBef>
                <a:spcPct val="0"/>
              </a:spcBef>
              <a:buClrTx/>
              <a:buSzTx/>
              <a:buFont typeface="Arial" panose="020B0604020202020204" pitchFamily="34" charset="0"/>
              <a:buNone/>
            </a:pPr>
            <a:r>
              <a:rPr lang="en-US" altLang="en-US" sz="1800" u="sng">
                <a:solidFill>
                  <a:srgbClr val="000066"/>
                </a:solidFill>
              </a:rPr>
              <a:t>Significance</a:t>
            </a:r>
            <a:r>
              <a:rPr lang="en-US" altLang="en-US" sz="1800" u="sng">
                <a:solidFill>
                  <a:srgbClr val="FFFFCC"/>
                </a:solidFill>
              </a:rPr>
              <a:t> </a:t>
            </a:r>
            <a:r>
              <a:rPr lang="en-US" altLang="en-US" sz="1800" u="sng">
                <a:solidFill>
                  <a:srgbClr val="000066"/>
                </a:solidFill>
              </a:rPr>
              <a:t>Level</a:t>
            </a:r>
            <a:endParaRPr lang="en-US" altLang="en-US" sz="1800">
              <a:solidFill>
                <a:srgbClr val="000066"/>
              </a:solidFill>
            </a:endParaRPr>
          </a:p>
        </p:txBody>
      </p:sp>
      <p:sp>
        <p:nvSpPr>
          <p:cNvPr id="23563" name="Rectangle 15"/>
          <p:cNvSpPr>
            <a:spLocks noChangeArrowheads="1"/>
          </p:cNvSpPr>
          <p:nvPr/>
        </p:nvSpPr>
        <p:spPr bwMode="auto">
          <a:xfrm>
            <a:off x="2563813" y="4792663"/>
            <a:ext cx="3057525" cy="1257300"/>
          </a:xfrm>
          <a:prstGeom prst="rect">
            <a:avLst/>
          </a:prstGeom>
          <a:solidFill>
            <a:srgbClr val="F0E8CC"/>
          </a:solidFill>
          <a:ln w="12700">
            <a:solidFill>
              <a:schemeClr val="tx1"/>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 typeface="Arial" panose="020B0604020202020204" pitchFamily="34" charset="0"/>
              <a:buNone/>
            </a:pPr>
            <a:r>
              <a:rPr lang="en-US" altLang="en-US" sz="1800" b="1">
                <a:solidFill>
                  <a:srgbClr val="000066"/>
                </a:solidFill>
              </a:rPr>
              <a:t>False Negative </a:t>
            </a:r>
          </a:p>
          <a:p>
            <a:pPr algn="ctr">
              <a:spcBef>
                <a:spcPct val="0"/>
              </a:spcBef>
              <a:buClrTx/>
              <a:buSzTx/>
              <a:buFont typeface="Arial" panose="020B0604020202020204" pitchFamily="34" charset="0"/>
              <a:buNone/>
            </a:pPr>
            <a:r>
              <a:rPr lang="en-US" altLang="en-US" sz="1800">
                <a:solidFill>
                  <a:srgbClr val="000066"/>
                </a:solidFill>
              </a:rPr>
              <a:t>(Probability = </a:t>
            </a:r>
            <a:r>
              <a:rPr lang="en-US" altLang="en-US" sz="1800">
                <a:solidFill>
                  <a:srgbClr val="000066"/>
                </a:solidFill>
                <a:sym typeface="Symbol" panose="05050102010706020507" pitchFamily="18" charset="2"/>
              </a:rPr>
              <a:t></a:t>
            </a:r>
            <a:r>
              <a:rPr lang="en-US" altLang="en-US" sz="1800">
                <a:solidFill>
                  <a:srgbClr val="000066"/>
                </a:solidFill>
              </a:rPr>
              <a:t>)</a:t>
            </a:r>
          </a:p>
        </p:txBody>
      </p:sp>
      <p:sp>
        <p:nvSpPr>
          <p:cNvPr id="23564" name="Rectangle 16"/>
          <p:cNvSpPr>
            <a:spLocks noChangeArrowheads="1"/>
          </p:cNvSpPr>
          <p:nvPr/>
        </p:nvSpPr>
        <p:spPr bwMode="auto">
          <a:xfrm>
            <a:off x="5626100" y="4775200"/>
            <a:ext cx="3175000" cy="1266825"/>
          </a:xfrm>
          <a:prstGeom prst="rect">
            <a:avLst/>
          </a:prstGeom>
          <a:solidFill>
            <a:srgbClr val="92D050"/>
          </a:solidFill>
          <a:ln w="9525">
            <a:solidFill>
              <a:schemeClr val="tx2"/>
            </a:solidFill>
            <a:miter lim="800000"/>
            <a:headEnd/>
            <a:tailEnd/>
          </a:ln>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 typeface="Arial" panose="020B0604020202020204" pitchFamily="34" charset="0"/>
              <a:buNone/>
            </a:pPr>
            <a:r>
              <a:rPr lang="en-US" altLang="en-US" sz="1800" b="1">
                <a:solidFill>
                  <a:srgbClr val="000066"/>
                </a:solidFill>
              </a:rPr>
              <a:t>Correct Conclusion </a:t>
            </a:r>
          </a:p>
          <a:p>
            <a:pPr algn="ctr">
              <a:spcBef>
                <a:spcPct val="0"/>
              </a:spcBef>
              <a:buClrTx/>
              <a:buSzTx/>
              <a:buFont typeface="Wingdings 3" panose="05040102010807070707" pitchFamily="18" charset="2"/>
              <a:buNone/>
            </a:pPr>
            <a:r>
              <a:rPr lang="en-US" altLang="en-US" sz="1800">
                <a:solidFill>
                  <a:srgbClr val="000066"/>
                </a:solidFill>
              </a:rPr>
              <a:t>(Probability = 1-</a:t>
            </a:r>
            <a:r>
              <a:rPr lang="en-US" altLang="en-US" sz="1800">
                <a:solidFill>
                  <a:srgbClr val="000066"/>
                </a:solidFill>
                <a:sym typeface="Symbol" panose="05050102010706020507" pitchFamily="18" charset="2"/>
              </a:rPr>
              <a:t></a:t>
            </a:r>
            <a:r>
              <a:rPr lang="en-US" altLang="en-US" sz="1800">
                <a:solidFill>
                  <a:srgbClr val="000066"/>
                </a:solidFill>
              </a:rPr>
              <a:t>)</a:t>
            </a:r>
            <a:r>
              <a:rPr lang="en-US" altLang="en-US" sz="1800" b="1">
                <a:solidFill>
                  <a:srgbClr val="000066"/>
                </a:solidFill>
              </a:rPr>
              <a:t> </a:t>
            </a:r>
          </a:p>
          <a:p>
            <a:pPr algn="ctr">
              <a:spcBef>
                <a:spcPct val="0"/>
              </a:spcBef>
              <a:buClrTx/>
              <a:buSzTx/>
              <a:buFont typeface="Wingdings 3" panose="05040102010807070707" pitchFamily="18" charset="2"/>
              <a:buNone/>
            </a:pPr>
            <a:r>
              <a:rPr lang="en-US" altLang="en-US" sz="1800" u="sng">
                <a:solidFill>
                  <a:srgbClr val="000066"/>
                </a:solidFill>
              </a:rPr>
              <a:t>Power</a:t>
            </a:r>
          </a:p>
        </p:txBody>
      </p:sp>
      <p:sp>
        <p:nvSpPr>
          <p:cNvPr id="23565" name="TextBox 19"/>
          <p:cNvSpPr txBox="1">
            <a:spLocks noChangeArrowheads="1"/>
          </p:cNvSpPr>
          <p:nvPr/>
        </p:nvSpPr>
        <p:spPr bwMode="auto">
          <a:xfrm>
            <a:off x="-19050" y="6470650"/>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3.6.1</a:t>
            </a:r>
          </a:p>
        </p:txBody>
      </p:sp>
      <p:sp>
        <p:nvSpPr>
          <p:cNvPr id="3" name="TextBox 2"/>
          <p:cNvSpPr txBox="1"/>
          <p:nvPr/>
        </p:nvSpPr>
        <p:spPr>
          <a:xfrm>
            <a:off x="571500" y="1344613"/>
            <a:ext cx="8394700" cy="831850"/>
          </a:xfrm>
          <a:prstGeom prst="rect">
            <a:avLst/>
          </a:prstGeom>
          <a:noFill/>
        </p:spPr>
        <p:txBody>
          <a:bodyPr wrap="none">
            <a:spAutoFit/>
          </a:bodyPr>
          <a:lstStyle/>
          <a:p>
            <a:pPr>
              <a:defRPr/>
            </a:pPr>
            <a:r>
              <a:rPr lang="en-US" sz="2400" dirty="0">
                <a:solidFill>
                  <a:srgbClr val="333399"/>
                </a:solidFill>
                <a:latin typeface="+mn-lt"/>
                <a:ea typeface="ＭＳ Ｐゴシック" charset="0"/>
                <a:cs typeface="ＭＳ Ｐゴシック" charset="0"/>
              </a:rPr>
              <a:t>Site characterization phase of life cycle</a:t>
            </a:r>
          </a:p>
          <a:p>
            <a:pPr>
              <a:defRPr/>
            </a:pPr>
            <a:r>
              <a:rPr lang="en-US" sz="2400" dirty="0">
                <a:solidFill>
                  <a:srgbClr val="333399"/>
                </a:solidFill>
                <a:latin typeface="+mn-lt"/>
                <a:ea typeface="ＭＳ Ｐゴシック" charset="0"/>
                <a:cs typeface="ＭＳ Ｐゴシック" charset="0"/>
              </a:rPr>
              <a:t>Null hypothesis H</a:t>
            </a:r>
            <a:r>
              <a:rPr lang="en-US" sz="2400" baseline="-25000" dirty="0">
                <a:solidFill>
                  <a:srgbClr val="333399"/>
                </a:solidFill>
                <a:latin typeface="+mn-lt"/>
                <a:ea typeface="ＭＳ Ｐゴシック" charset="0"/>
                <a:cs typeface="ＭＳ Ｐゴシック" charset="0"/>
              </a:rPr>
              <a:t>0</a:t>
            </a:r>
            <a:r>
              <a:rPr lang="en-US" sz="2400" dirty="0">
                <a:solidFill>
                  <a:srgbClr val="333399"/>
                </a:solidFill>
                <a:latin typeface="+mn-lt"/>
                <a:ea typeface="ＭＳ Ｐゴシック" charset="0"/>
                <a:cs typeface="ＭＳ Ｐゴシック" charset="0"/>
              </a:rPr>
              <a:t>: Site groundwater is NOT contaminated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ea typeface="ＭＳ Ｐゴシック" panose="020B0600070205080204" pitchFamily="34" charset="-128"/>
              </a:rPr>
              <a:t>Statistical Decision-Making</a:t>
            </a:r>
          </a:p>
        </p:txBody>
      </p:sp>
      <p:sp>
        <p:nvSpPr>
          <p:cNvPr id="3" name="Content Placeholder 2"/>
          <p:cNvSpPr>
            <a:spLocks noGrp="1"/>
          </p:cNvSpPr>
          <p:nvPr>
            <p:ph idx="1"/>
          </p:nvPr>
        </p:nvSpPr>
        <p:spPr>
          <a:xfrm>
            <a:off x="609600" y="1485900"/>
            <a:ext cx="7772400" cy="4457700"/>
          </a:xfrm>
        </p:spPr>
        <p:txBody>
          <a:bodyPr/>
          <a:lstStyle/>
          <a:p>
            <a:r>
              <a:rPr lang="en-US" altLang="en-US" smtClean="0">
                <a:ea typeface="ＭＳ Ｐゴシック" panose="020B0600070205080204" pitchFamily="34" charset="-128"/>
              </a:rPr>
              <a:t>When making statistical decisions, we should consider both types of errors</a:t>
            </a:r>
          </a:p>
          <a:p>
            <a:pPr lvl="1"/>
            <a:r>
              <a:rPr lang="en-US" altLang="en-US" smtClean="0">
                <a:ea typeface="ＭＳ Ｐゴシック" panose="020B0600070205080204" pitchFamily="34" charset="-128"/>
              </a:rPr>
              <a:t>One error type may be more important to avoid</a:t>
            </a:r>
          </a:p>
          <a:p>
            <a:r>
              <a:rPr lang="en-US" altLang="en-US" smtClean="0">
                <a:ea typeface="ＭＳ Ｐゴシック" panose="020B0600070205080204" pitchFamily="34" charset="-128"/>
              </a:rPr>
              <a:t>“Statistical significance” </a:t>
            </a:r>
          </a:p>
          <a:p>
            <a:pPr lvl="1"/>
            <a:r>
              <a:rPr lang="en-US" altLang="en-US" smtClean="0">
                <a:ea typeface="ＭＳ Ｐゴシック" panose="020B0600070205080204" pitchFamily="34" charset="-128"/>
              </a:rPr>
              <a:t>Small chance that result is a false positive</a:t>
            </a:r>
          </a:p>
          <a:p>
            <a:r>
              <a:rPr lang="en-US" altLang="en-US" smtClean="0">
                <a:ea typeface="ＭＳ Ｐゴシック" panose="020B0600070205080204" pitchFamily="34" charset="-128"/>
              </a:rPr>
              <a:t>Selecting significance level (</a:t>
            </a:r>
            <a:r>
              <a:rPr lang="el-GR" altLang="en-US" smtClean="0">
                <a:ea typeface="ＭＳ Ｐゴシック" panose="020B0600070205080204" pitchFamily="34" charset="-128"/>
              </a:rPr>
              <a:t>α</a:t>
            </a:r>
            <a:r>
              <a:rPr lang="en-US" altLang="en-US" smtClean="0">
                <a:ea typeface="ＭＳ Ｐゴシック" panose="020B0600070205080204" pitchFamily="34" charset="-128"/>
              </a:rPr>
              <a:t>) </a:t>
            </a:r>
          </a:p>
          <a:p>
            <a:pPr lvl="1"/>
            <a:r>
              <a:rPr lang="en-US" altLang="en-US" smtClean="0">
                <a:ea typeface="ＭＳ Ｐゴシック" panose="020B0600070205080204" pitchFamily="34" charset="-128"/>
              </a:rPr>
              <a:t>Medicine:  1 in 20 (5%)  Physics:  1 in 3.5 million</a:t>
            </a:r>
          </a:p>
          <a:p>
            <a:r>
              <a:rPr lang="en-US" altLang="en-US" smtClean="0">
                <a:ea typeface="ＭＳ Ｐゴシック" panose="020B0600070205080204" pitchFamily="34" charset="-128"/>
              </a:rPr>
              <a:t>False negative error (</a:t>
            </a:r>
            <a:r>
              <a:rPr lang="en-US" altLang="en-US" sz="2800" smtClean="0">
                <a:solidFill>
                  <a:srgbClr val="000066"/>
                </a:solidFill>
                <a:ea typeface="ＭＳ Ｐゴシック" panose="020B0600070205080204" pitchFamily="34" charset="-128"/>
                <a:sym typeface="Symbol" panose="05050102010706020507" pitchFamily="18" charset="2"/>
              </a:rPr>
              <a:t></a:t>
            </a:r>
            <a:r>
              <a:rPr lang="en-US" altLang="en-US" smtClean="0">
                <a:ea typeface="ＭＳ Ｐゴシック" panose="020B0600070205080204" pitchFamily="34" charset="-128"/>
              </a:rPr>
              <a:t>) / Power (1-</a:t>
            </a:r>
            <a:r>
              <a:rPr lang="en-US" altLang="en-US" sz="2800" smtClean="0">
                <a:solidFill>
                  <a:srgbClr val="000066"/>
                </a:solidFill>
                <a:ea typeface="ＭＳ Ｐゴシック" panose="020B0600070205080204" pitchFamily="34" charset="-128"/>
                <a:sym typeface="Symbol" panose="05050102010706020507" pitchFamily="18" charset="2"/>
              </a:rPr>
              <a:t></a:t>
            </a:r>
            <a:r>
              <a:rPr lang="en-US" altLang="en-US" smtClean="0">
                <a:ea typeface="ＭＳ Ｐゴシック" panose="020B0600070205080204" pitchFamily="34" charset="-128"/>
              </a:rPr>
              <a:t>)</a:t>
            </a:r>
          </a:p>
          <a:p>
            <a:pPr lvl="1"/>
            <a:r>
              <a:rPr lang="en-US" altLang="en-US" smtClean="0">
                <a:ea typeface="ＭＳ Ｐゴシック" panose="020B0600070205080204" pitchFamily="34" charset="-128"/>
              </a:rPr>
              <a:t>Depends on variability, sample size, effect size</a:t>
            </a:r>
          </a:p>
          <a:p>
            <a:pPr lvl="1"/>
            <a:r>
              <a:rPr lang="en-US" altLang="en-US" smtClean="0">
                <a:ea typeface="ＭＳ Ｐゴシック" panose="020B0600070205080204" pitchFamily="34" charset="-128"/>
              </a:rPr>
              <a:t>Remember to check power if null is not rejected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anose="020B0600070205080204" pitchFamily="34" charset="-128"/>
              </a:rPr>
              <a:t>Key Aspects</a:t>
            </a:r>
          </a:p>
        </p:txBody>
      </p:sp>
      <p:sp>
        <p:nvSpPr>
          <p:cNvPr id="33795" name="Content Placeholder 2"/>
          <p:cNvSpPr>
            <a:spLocks noGrp="1"/>
          </p:cNvSpPr>
          <p:nvPr>
            <p:ph idx="1"/>
          </p:nvPr>
        </p:nvSpPr>
        <p:spPr/>
        <p:txBody>
          <a:bodyPr/>
          <a:lstStyle/>
          <a:p>
            <a:pPr>
              <a:defRPr/>
            </a:pPr>
            <a:r>
              <a:rPr lang="en-US" dirty="0" smtClean="0">
                <a:ea typeface="ＭＳ Ｐゴシック" pitchFamily="34" charset="-128"/>
              </a:rPr>
              <a:t>What are the key </a:t>
            </a:r>
            <a:r>
              <a:rPr lang="en-US" dirty="0">
                <a:ea typeface="ＭＳ Ｐゴシック" pitchFamily="34" charset="-128"/>
              </a:rPr>
              <a:t>aspects</a:t>
            </a:r>
            <a:r>
              <a:rPr lang="en-US" dirty="0" smtClean="0">
                <a:ea typeface="ＭＳ Ｐゴシック" pitchFamily="34" charset="-128"/>
              </a:rPr>
              <a:t> of a statistical approach?</a:t>
            </a:r>
          </a:p>
          <a:p>
            <a:pPr lvl="1" indent="-342900">
              <a:defRPr/>
            </a:pPr>
            <a:r>
              <a:rPr lang="en-US" dirty="0" smtClean="0">
                <a:ea typeface="ＭＳ Ｐゴシック" pitchFamily="34" charset="-128"/>
              </a:rPr>
              <a:t>Develop a conceptual site model</a:t>
            </a:r>
          </a:p>
          <a:p>
            <a:pPr marL="745236" lvl="1" indent="-342900">
              <a:defRPr/>
            </a:pPr>
            <a:r>
              <a:rPr lang="en-US" dirty="0" smtClean="0">
                <a:ea typeface="ＭＳ Ｐゴシック" pitchFamily="34" charset="-128"/>
              </a:rPr>
              <a:t>Conduct exploratory </a:t>
            </a:r>
            <a:r>
              <a:rPr lang="en-US" dirty="0">
                <a:ea typeface="ＭＳ Ｐゴシック" pitchFamily="34" charset="-128"/>
              </a:rPr>
              <a:t>d</a:t>
            </a:r>
            <a:r>
              <a:rPr lang="en-US" dirty="0" smtClean="0">
                <a:ea typeface="ＭＳ Ｐゴシック" pitchFamily="34" charset="-128"/>
              </a:rPr>
              <a:t>ata analysis</a:t>
            </a:r>
          </a:p>
          <a:p>
            <a:pPr lvl="1" indent="-342900">
              <a:defRPr/>
            </a:pPr>
            <a:r>
              <a:rPr lang="en-US" dirty="0" smtClean="0">
                <a:ea typeface="ＭＳ Ｐゴシック" pitchFamily="34" charset="-128"/>
              </a:rPr>
              <a:t>Design statistical sampling plan</a:t>
            </a:r>
            <a:endParaRPr lang="en-US" dirty="0">
              <a:ea typeface="ＭＳ Ｐゴシック" pitchFamily="34" charset="-128"/>
            </a:endParaRPr>
          </a:p>
          <a:p>
            <a:pPr lvl="1" indent="-342900">
              <a:defRPr/>
            </a:pPr>
            <a:r>
              <a:rPr lang="en-US" dirty="0" smtClean="0">
                <a:ea typeface="ＭＳ Ｐゴシック" pitchFamily="34" charset="-128"/>
              </a:rPr>
              <a:t>Evaluate statistical evidence and uncertainty</a:t>
            </a:r>
          </a:p>
          <a:p>
            <a:pPr lvl="1" indent="-342900">
              <a:defRPr/>
            </a:pPr>
            <a:r>
              <a:rPr lang="en-US" dirty="0" smtClean="0">
                <a:ea typeface="ＭＳ Ｐゴシック" pitchFamily="34" charset="-128"/>
              </a:rPr>
              <a:t>Check statistical assumptions</a:t>
            </a:r>
          </a:p>
        </p:txBody>
      </p:sp>
      <p:sp>
        <p:nvSpPr>
          <p:cNvPr id="25604" name="TextBox 3"/>
          <p:cNvSpPr txBox="1">
            <a:spLocks noChangeArrowheads="1"/>
          </p:cNvSpPr>
          <p:nvPr/>
        </p:nvSpPr>
        <p:spPr bwMode="auto">
          <a:xfrm>
            <a:off x="0" y="6488113"/>
            <a:ext cx="277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Develop Conceptual Site Model</a:t>
            </a:r>
          </a:p>
        </p:txBody>
      </p:sp>
      <p:sp>
        <p:nvSpPr>
          <p:cNvPr id="6" name="Rectangle 5"/>
          <p:cNvSpPr/>
          <p:nvPr/>
        </p:nvSpPr>
        <p:spPr>
          <a:xfrm>
            <a:off x="990600" y="1447800"/>
            <a:ext cx="7543800" cy="472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46" name="TextBox 1"/>
          <p:cNvSpPr txBox="1">
            <a:spLocks noChangeArrowheads="1"/>
          </p:cNvSpPr>
          <p:nvPr/>
        </p:nvSpPr>
        <p:spPr bwMode="auto">
          <a:xfrm>
            <a:off x="4616450" y="6484938"/>
            <a:ext cx="4044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Figure Source: Adapted from USEPA 2009</a:t>
            </a:r>
          </a:p>
        </p:txBody>
      </p:sp>
      <p:sp>
        <p:nvSpPr>
          <p:cNvPr id="4" name="Rectangle 3"/>
          <p:cNvSpPr/>
          <p:nvPr/>
        </p:nvSpPr>
        <p:spPr>
          <a:xfrm>
            <a:off x="431800" y="1349375"/>
            <a:ext cx="8712200" cy="461963"/>
          </a:xfrm>
          <a:prstGeom prst="rect">
            <a:avLst/>
          </a:prstGeom>
        </p:spPr>
        <p:txBody>
          <a:bodyPr>
            <a:spAutoFit/>
          </a:bodyPr>
          <a:lstStyle/>
          <a:p>
            <a:pPr>
              <a:defRPr/>
            </a:pPr>
            <a:r>
              <a:rPr lang="en-US" altLang="en-US" sz="2400" dirty="0">
                <a:solidFill>
                  <a:srgbClr val="333399"/>
                </a:solidFill>
                <a:latin typeface="+mn-lt"/>
                <a:ea typeface="ＭＳ Ｐゴシック" charset="0"/>
                <a:cs typeface="ＭＳ Ｐゴシック" charset="0"/>
              </a:rPr>
              <a:t>CSM = Written and graphical expression of site knowledge</a:t>
            </a:r>
          </a:p>
        </p:txBody>
      </p:sp>
      <p:grpSp>
        <p:nvGrpSpPr>
          <p:cNvPr id="2" name="Group 1"/>
          <p:cNvGrpSpPr>
            <a:grpSpLocks/>
          </p:cNvGrpSpPr>
          <p:nvPr/>
        </p:nvGrpSpPr>
        <p:grpSpPr bwMode="auto">
          <a:xfrm>
            <a:off x="431800" y="1862138"/>
            <a:ext cx="8442325" cy="4121150"/>
            <a:chOff x="431800" y="1862138"/>
            <a:chExt cx="8442325" cy="4121150"/>
          </a:xfrm>
        </p:grpSpPr>
        <p:sp>
          <p:nvSpPr>
            <p:cNvPr id="26631" name="Rectangle 6"/>
            <p:cNvSpPr>
              <a:spLocks noChangeArrowheads="1"/>
            </p:cNvSpPr>
            <p:nvPr/>
          </p:nvSpPr>
          <p:spPr bwMode="auto">
            <a:xfrm rot="-3822952">
              <a:off x="3390900" y="2570163"/>
              <a:ext cx="1174750" cy="2209800"/>
            </a:xfrm>
            <a:prstGeom prst="rect">
              <a:avLst/>
            </a:prstGeom>
            <a:gradFill rotWithShape="1">
              <a:gsLst>
                <a:gs pos="0">
                  <a:srgbClr val="008000"/>
                </a:gs>
                <a:gs pos="100000">
                  <a:srgbClr val="CEDBAF"/>
                </a:gs>
              </a:gsLst>
              <a:lin ang="0" scaled="1"/>
            </a:gra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1" name="Flowchart: Summing Junction 10"/>
            <p:cNvSpPr/>
            <p:nvPr/>
          </p:nvSpPr>
          <p:spPr>
            <a:xfrm>
              <a:off x="5659438" y="3552825"/>
              <a:ext cx="228600" cy="228600"/>
            </a:xfrm>
            <a:prstGeom prst="flowChartSummingJunction">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Flowchart: Summing Junction 11"/>
            <p:cNvSpPr/>
            <p:nvPr/>
          </p:nvSpPr>
          <p:spPr>
            <a:xfrm>
              <a:off x="3460750" y="4408488"/>
              <a:ext cx="228600" cy="228600"/>
            </a:xfrm>
            <a:prstGeom prst="flowChartSummingJunction">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lowchart: Summing Junction 12"/>
            <p:cNvSpPr/>
            <p:nvPr/>
          </p:nvSpPr>
          <p:spPr>
            <a:xfrm>
              <a:off x="5430838" y="5578475"/>
              <a:ext cx="228600" cy="228600"/>
            </a:xfrm>
            <a:prstGeom prst="flowChartSummingJunction">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lowchart: Summing Junction 13"/>
            <p:cNvSpPr/>
            <p:nvPr/>
          </p:nvSpPr>
          <p:spPr>
            <a:xfrm>
              <a:off x="5003800" y="5033963"/>
              <a:ext cx="228600" cy="228600"/>
            </a:xfrm>
            <a:prstGeom prst="flowChartSummingJunction">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 name="Straight Arrow Connector 15"/>
            <p:cNvCxnSpPr/>
            <p:nvPr/>
          </p:nvCxnSpPr>
          <p:spPr>
            <a:xfrm>
              <a:off x="1654175" y="2166938"/>
              <a:ext cx="939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65225" y="2687638"/>
              <a:ext cx="939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24075" y="1862138"/>
              <a:ext cx="939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lowchart: Summing Junction 18"/>
            <p:cNvSpPr/>
            <p:nvPr/>
          </p:nvSpPr>
          <p:spPr>
            <a:xfrm>
              <a:off x="1524000" y="2357438"/>
              <a:ext cx="228600" cy="228600"/>
            </a:xfrm>
            <a:prstGeom prst="flowChartSummingJunction">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40" name="TextBox 19"/>
            <p:cNvSpPr txBox="1">
              <a:spLocks noChangeArrowheads="1"/>
            </p:cNvSpPr>
            <p:nvPr/>
          </p:nvSpPr>
          <p:spPr bwMode="auto">
            <a:xfrm>
              <a:off x="1285875" y="25685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150</a:t>
              </a:r>
            </a:p>
          </p:txBody>
        </p:sp>
        <p:sp>
          <p:nvSpPr>
            <p:cNvPr id="21" name="Freeform 20"/>
            <p:cNvSpPr/>
            <p:nvPr/>
          </p:nvSpPr>
          <p:spPr>
            <a:xfrm>
              <a:off x="1704975" y="4740275"/>
              <a:ext cx="5538788" cy="666750"/>
            </a:xfrm>
            <a:custGeom>
              <a:avLst/>
              <a:gdLst>
                <a:gd name="connsiteX0" fmla="*/ 0 w 5539666"/>
                <a:gd name="connsiteY0" fmla="*/ 0 h 665825"/>
                <a:gd name="connsiteX1" fmla="*/ 523782 w 5539666"/>
                <a:gd name="connsiteY1" fmla="*/ 17755 h 665825"/>
                <a:gd name="connsiteX2" fmla="*/ 585926 w 5539666"/>
                <a:gd name="connsiteY2" fmla="*/ 26633 h 665825"/>
                <a:gd name="connsiteX3" fmla="*/ 683580 w 5539666"/>
                <a:gd name="connsiteY3" fmla="*/ 35510 h 665825"/>
                <a:gd name="connsiteX4" fmla="*/ 772357 w 5539666"/>
                <a:gd name="connsiteY4" fmla="*/ 62143 h 665825"/>
                <a:gd name="connsiteX5" fmla="*/ 807868 w 5539666"/>
                <a:gd name="connsiteY5" fmla="*/ 71021 h 665825"/>
                <a:gd name="connsiteX6" fmla="*/ 834501 w 5539666"/>
                <a:gd name="connsiteY6" fmla="*/ 79899 h 665825"/>
                <a:gd name="connsiteX7" fmla="*/ 887767 w 5539666"/>
                <a:gd name="connsiteY7" fmla="*/ 88776 h 665825"/>
                <a:gd name="connsiteX8" fmla="*/ 958788 w 5539666"/>
                <a:gd name="connsiteY8" fmla="*/ 106532 h 665825"/>
                <a:gd name="connsiteX9" fmla="*/ 1074198 w 5539666"/>
                <a:gd name="connsiteY9" fmla="*/ 133165 h 665825"/>
                <a:gd name="connsiteX10" fmla="*/ 1100831 w 5539666"/>
                <a:gd name="connsiteY10" fmla="*/ 142042 h 665825"/>
                <a:gd name="connsiteX11" fmla="*/ 1136341 w 5539666"/>
                <a:gd name="connsiteY11" fmla="*/ 150920 h 665825"/>
                <a:gd name="connsiteX12" fmla="*/ 1189607 w 5539666"/>
                <a:gd name="connsiteY12" fmla="*/ 168675 h 665825"/>
                <a:gd name="connsiteX13" fmla="*/ 1251751 w 5539666"/>
                <a:gd name="connsiteY13" fmla="*/ 186431 h 665825"/>
                <a:gd name="connsiteX14" fmla="*/ 1278384 w 5539666"/>
                <a:gd name="connsiteY14" fmla="*/ 204186 h 665825"/>
                <a:gd name="connsiteX15" fmla="*/ 1313895 w 5539666"/>
                <a:gd name="connsiteY15" fmla="*/ 213064 h 665825"/>
                <a:gd name="connsiteX16" fmla="*/ 1349405 w 5539666"/>
                <a:gd name="connsiteY16" fmla="*/ 230819 h 665825"/>
                <a:gd name="connsiteX17" fmla="*/ 1393794 w 5539666"/>
                <a:gd name="connsiteY17" fmla="*/ 248574 h 665825"/>
                <a:gd name="connsiteX18" fmla="*/ 1429304 w 5539666"/>
                <a:gd name="connsiteY18" fmla="*/ 266330 h 665825"/>
                <a:gd name="connsiteX19" fmla="*/ 1482570 w 5539666"/>
                <a:gd name="connsiteY19" fmla="*/ 284085 h 665825"/>
                <a:gd name="connsiteX20" fmla="*/ 1509204 w 5539666"/>
                <a:gd name="connsiteY20" fmla="*/ 301841 h 665825"/>
                <a:gd name="connsiteX21" fmla="*/ 1562470 w 5539666"/>
                <a:gd name="connsiteY21" fmla="*/ 319596 h 665825"/>
                <a:gd name="connsiteX22" fmla="*/ 1615736 w 5539666"/>
                <a:gd name="connsiteY22" fmla="*/ 346229 h 665825"/>
                <a:gd name="connsiteX23" fmla="*/ 1686757 w 5539666"/>
                <a:gd name="connsiteY23" fmla="*/ 381740 h 665825"/>
                <a:gd name="connsiteX24" fmla="*/ 1740023 w 5539666"/>
                <a:gd name="connsiteY24" fmla="*/ 399495 h 665825"/>
                <a:gd name="connsiteX25" fmla="*/ 1846555 w 5539666"/>
                <a:gd name="connsiteY25" fmla="*/ 435006 h 665825"/>
                <a:gd name="connsiteX26" fmla="*/ 1899821 w 5539666"/>
                <a:gd name="connsiteY26" fmla="*/ 452761 h 665825"/>
                <a:gd name="connsiteX27" fmla="*/ 1970842 w 5539666"/>
                <a:gd name="connsiteY27" fmla="*/ 488272 h 665825"/>
                <a:gd name="connsiteX28" fmla="*/ 2041864 w 5539666"/>
                <a:gd name="connsiteY28" fmla="*/ 506027 h 665825"/>
                <a:gd name="connsiteX29" fmla="*/ 2139518 w 5539666"/>
                <a:gd name="connsiteY29" fmla="*/ 541538 h 665825"/>
                <a:gd name="connsiteX30" fmla="*/ 2183906 w 5539666"/>
                <a:gd name="connsiteY30" fmla="*/ 550415 h 665825"/>
                <a:gd name="connsiteX31" fmla="*/ 2219417 w 5539666"/>
                <a:gd name="connsiteY31" fmla="*/ 568171 h 665825"/>
                <a:gd name="connsiteX32" fmla="*/ 2263805 w 5539666"/>
                <a:gd name="connsiteY32" fmla="*/ 585926 h 665825"/>
                <a:gd name="connsiteX33" fmla="*/ 2290438 w 5539666"/>
                <a:gd name="connsiteY33" fmla="*/ 603681 h 665825"/>
                <a:gd name="connsiteX34" fmla="*/ 2423604 w 5539666"/>
                <a:gd name="connsiteY34" fmla="*/ 621437 h 665825"/>
                <a:gd name="connsiteX35" fmla="*/ 2654423 w 5539666"/>
                <a:gd name="connsiteY35" fmla="*/ 648070 h 665825"/>
                <a:gd name="connsiteX36" fmla="*/ 2911875 w 5539666"/>
                <a:gd name="connsiteY36" fmla="*/ 665825 h 665825"/>
                <a:gd name="connsiteX37" fmla="*/ 4518734 w 5539666"/>
                <a:gd name="connsiteY37" fmla="*/ 656947 h 665825"/>
                <a:gd name="connsiteX38" fmla="*/ 4589755 w 5539666"/>
                <a:gd name="connsiteY38" fmla="*/ 603681 h 665825"/>
                <a:gd name="connsiteX39" fmla="*/ 4616388 w 5539666"/>
                <a:gd name="connsiteY39" fmla="*/ 594804 h 665825"/>
                <a:gd name="connsiteX40" fmla="*/ 4643021 w 5539666"/>
                <a:gd name="connsiteY40" fmla="*/ 577048 h 665825"/>
                <a:gd name="connsiteX41" fmla="*/ 4669654 w 5539666"/>
                <a:gd name="connsiteY41" fmla="*/ 568171 h 665825"/>
                <a:gd name="connsiteX42" fmla="*/ 4705165 w 5539666"/>
                <a:gd name="connsiteY42" fmla="*/ 550415 h 665825"/>
                <a:gd name="connsiteX43" fmla="*/ 4731798 w 5539666"/>
                <a:gd name="connsiteY43" fmla="*/ 532660 h 665825"/>
                <a:gd name="connsiteX44" fmla="*/ 4758431 w 5539666"/>
                <a:gd name="connsiteY44" fmla="*/ 523782 h 665825"/>
                <a:gd name="connsiteX45" fmla="*/ 4811697 w 5539666"/>
                <a:gd name="connsiteY45" fmla="*/ 488272 h 665825"/>
                <a:gd name="connsiteX46" fmla="*/ 4856085 w 5539666"/>
                <a:gd name="connsiteY46" fmla="*/ 452761 h 665825"/>
                <a:gd name="connsiteX47" fmla="*/ 4900473 w 5539666"/>
                <a:gd name="connsiteY47" fmla="*/ 408373 h 665825"/>
                <a:gd name="connsiteX48" fmla="*/ 4944862 w 5539666"/>
                <a:gd name="connsiteY48" fmla="*/ 381740 h 665825"/>
                <a:gd name="connsiteX49" fmla="*/ 4980372 w 5539666"/>
                <a:gd name="connsiteY49" fmla="*/ 355107 h 665825"/>
                <a:gd name="connsiteX50" fmla="*/ 5024761 w 5539666"/>
                <a:gd name="connsiteY50" fmla="*/ 328474 h 665825"/>
                <a:gd name="connsiteX51" fmla="*/ 5078027 w 5539666"/>
                <a:gd name="connsiteY51" fmla="*/ 292963 h 665825"/>
                <a:gd name="connsiteX52" fmla="*/ 5122415 w 5539666"/>
                <a:gd name="connsiteY52" fmla="*/ 266330 h 665825"/>
                <a:gd name="connsiteX53" fmla="*/ 5157926 w 5539666"/>
                <a:gd name="connsiteY53" fmla="*/ 248574 h 665825"/>
                <a:gd name="connsiteX54" fmla="*/ 5246703 w 5539666"/>
                <a:gd name="connsiteY54" fmla="*/ 204186 h 665825"/>
                <a:gd name="connsiteX55" fmla="*/ 5273336 w 5539666"/>
                <a:gd name="connsiteY55" fmla="*/ 177553 h 665825"/>
                <a:gd name="connsiteX56" fmla="*/ 5344357 w 5539666"/>
                <a:gd name="connsiteY56" fmla="*/ 142042 h 665825"/>
                <a:gd name="connsiteX57" fmla="*/ 5379868 w 5539666"/>
                <a:gd name="connsiteY57" fmla="*/ 124287 h 665825"/>
                <a:gd name="connsiteX58" fmla="*/ 5459767 w 5539666"/>
                <a:gd name="connsiteY58" fmla="*/ 79899 h 665825"/>
                <a:gd name="connsiteX59" fmla="*/ 5504155 w 5539666"/>
                <a:gd name="connsiteY59" fmla="*/ 62143 h 665825"/>
                <a:gd name="connsiteX60" fmla="*/ 5539666 w 5539666"/>
                <a:gd name="connsiteY60" fmla="*/ 44388 h 6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39666" h="665825">
                  <a:moveTo>
                    <a:pt x="0" y="0"/>
                  </a:moveTo>
                  <a:cubicBezTo>
                    <a:pt x="143872" y="3425"/>
                    <a:pt x="361995" y="4272"/>
                    <a:pt x="523782" y="17755"/>
                  </a:cubicBezTo>
                  <a:cubicBezTo>
                    <a:pt x="544635" y="19493"/>
                    <a:pt x="565129" y="24322"/>
                    <a:pt x="585926" y="26633"/>
                  </a:cubicBezTo>
                  <a:cubicBezTo>
                    <a:pt x="618412" y="30242"/>
                    <a:pt x="651029" y="32551"/>
                    <a:pt x="683580" y="35510"/>
                  </a:cubicBezTo>
                  <a:cubicBezTo>
                    <a:pt x="765429" y="55973"/>
                    <a:pt x="664288" y="29722"/>
                    <a:pt x="772357" y="62143"/>
                  </a:cubicBezTo>
                  <a:cubicBezTo>
                    <a:pt x="784044" y="65649"/>
                    <a:pt x="796136" y="67669"/>
                    <a:pt x="807868" y="71021"/>
                  </a:cubicBezTo>
                  <a:cubicBezTo>
                    <a:pt x="816866" y="73592"/>
                    <a:pt x="825366" y="77869"/>
                    <a:pt x="834501" y="79899"/>
                  </a:cubicBezTo>
                  <a:cubicBezTo>
                    <a:pt x="852073" y="83804"/>
                    <a:pt x="870166" y="85004"/>
                    <a:pt x="887767" y="88776"/>
                  </a:cubicBezTo>
                  <a:cubicBezTo>
                    <a:pt x="911628" y="93889"/>
                    <a:pt x="934859" y="101747"/>
                    <a:pt x="958788" y="106532"/>
                  </a:cubicBezTo>
                  <a:cubicBezTo>
                    <a:pt x="994010" y="113576"/>
                    <a:pt x="1042059" y="122453"/>
                    <a:pt x="1074198" y="133165"/>
                  </a:cubicBezTo>
                  <a:cubicBezTo>
                    <a:pt x="1083076" y="136124"/>
                    <a:pt x="1091833" y="139471"/>
                    <a:pt x="1100831" y="142042"/>
                  </a:cubicBezTo>
                  <a:cubicBezTo>
                    <a:pt x="1112563" y="145394"/>
                    <a:pt x="1124655" y="147414"/>
                    <a:pt x="1136341" y="150920"/>
                  </a:cubicBezTo>
                  <a:cubicBezTo>
                    <a:pt x="1154267" y="156298"/>
                    <a:pt x="1171450" y="164136"/>
                    <a:pt x="1189607" y="168675"/>
                  </a:cubicBezTo>
                  <a:cubicBezTo>
                    <a:pt x="1200986" y="171520"/>
                    <a:pt x="1239014" y="180062"/>
                    <a:pt x="1251751" y="186431"/>
                  </a:cubicBezTo>
                  <a:cubicBezTo>
                    <a:pt x="1261294" y="191203"/>
                    <a:pt x="1268577" y="199983"/>
                    <a:pt x="1278384" y="204186"/>
                  </a:cubicBezTo>
                  <a:cubicBezTo>
                    <a:pt x="1289599" y="208992"/>
                    <a:pt x="1302471" y="208780"/>
                    <a:pt x="1313895" y="213064"/>
                  </a:cubicBezTo>
                  <a:cubicBezTo>
                    <a:pt x="1326286" y="217711"/>
                    <a:pt x="1337312" y="225444"/>
                    <a:pt x="1349405" y="230819"/>
                  </a:cubicBezTo>
                  <a:cubicBezTo>
                    <a:pt x="1363968" y="237291"/>
                    <a:pt x="1379231" y="242102"/>
                    <a:pt x="1393794" y="248574"/>
                  </a:cubicBezTo>
                  <a:cubicBezTo>
                    <a:pt x="1405887" y="253949"/>
                    <a:pt x="1417017" y="261415"/>
                    <a:pt x="1429304" y="266330"/>
                  </a:cubicBezTo>
                  <a:cubicBezTo>
                    <a:pt x="1446681" y="273281"/>
                    <a:pt x="1466998" y="273703"/>
                    <a:pt x="1482570" y="284085"/>
                  </a:cubicBezTo>
                  <a:cubicBezTo>
                    <a:pt x="1491448" y="290004"/>
                    <a:pt x="1499454" y="297508"/>
                    <a:pt x="1509204" y="301841"/>
                  </a:cubicBezTo>
                  <a:cubicBezTo>
                    <a:pt x="1526307" y="309442"/>
                    <a:pt x="1546897" y="309215"/>
                    <a:pt x="1562470" y="319596"/>
                  </a:cubicBezTo>
                  <a:cubicBezTo>
                    <a:pt x="1638796" y="370479"/>
                    <a:pt x="1542226" y="309474"/>
                    <a:pt x="1615736" y="346229"/>
                  </a:cubicBezTo>
                  <a:cubicBezTo>
                    <a:pt x="1694686" y="385704"/>
                    <a:pt x="1574127" y="340783"/>
                    <a:pt x="1686757" y="381740"/>
                  </a:cubicBezTo>
                  <a:cubicBezTo>
                    <a:pt x="1704346" y="388136"/>
                    <a:pt x="1722268" y="393577"/>
                    <a:pt x="1740023" y="399495"/>
                  </a:cubicBezTo>
                  <a:lnTo>
                    <a:pt x="1846555" y="435006"/>
                  </a:lnTo>
                  <a:cubicBezTo>
                    <a:pt x="1846560" y="435008"/>
                    <a:pt x="1899817" y="452758"/>
                    <a:pt x="1899821" y="452761"/>
                  </a:cubicBezTo>
                  <a:cubicBezTo>
                    <a:pt x="1930364" y="473123"/>
                    <a:pt x="1930512" y="475863"/>
                    <a:pt x="1970842" y="488272"/>
                  </a:cubicBezTo>
                  <a:cubicBezTo>
                    <a:pt x="1994165" y="495448"/>
                    <a:pt x="2019207" y="496964"/>
                    <a:pt x="2041864" y="506027"/>
                  </a:cubicBezTo>
                  <a:cubicBezTo>
                    <a:pt x="2064806" y="515204"/>
                    <a:pt x="2116730" y="536981"/>
                    <a:pt x="2139518" y="541538"/>
                  </a:cubicBezTo>
                  <a:lnTo>
                    <a:pt x="2183906" y="550415"/>
                  </a:lnTo>
                  <a:cubicBezTo>
                    <a:pt x="2195743" y="556334"/>
                    <a:pt x="2207323" y="562796"/>
                    <a:pt x="2219417" y="568171"/>
                  </a:cubicBezTo>
                  <a:cubicBezTo>
                    <a:pt x="2233979" y="574643"/>
                    <a:pt x="2249552" y="578799"/>
                    <a:pt x="2263805" y="585926"/>
                  </a:cubicBezTo>
                  <a:cubicBezTo>
                    <a:pt x="2273348" y="590698"/>
                    <a:pt x="2280448" y="599935"/>
                    <a:pt x="2290438" y="603681"/>
                  </a:cubicBezTo>
                  <a:cubicBezTo>
                    <a:pt x="2317771" y="613931"/>
                    <a:pt x="2410906" y="619850"/>
                    <a:pt x="2423604" y="621437"/>
                  </a:cubicBezTo>
                  <a:cubicBezTo>
                    <a:pt x="2603988" y="643985"/>
                    <a:pt x="2488457" y="635926"/>
                    <a:pt x="2654423" y="648070"/>
                  </a:cubicBezTo>
                  <a:lnTo>
                    <a:pt x="2911875" y="665825"/>
                  </a:lnTo>
                  <a:lnTo>
                    <a:pt x="4518734" y="656947"/>
                  </a:lnTo>
                  <a:cubicBezTo>
                    <a:pt x="4570165" y="655572"/>
                    <a:pt x="4560363" y="621316"/>
                    <a:pt x="4589755" y="603681"/>
                  </a:cubicBezTo>
                  <a:cubicBezTo>
                    <a:pt x="4597779" y="598866"/>
                    <a:pt x="4607510" y="597763"/>
                    <a:pt x="4616388" y="594804"/>
                  </a:cubicBezTo>
                  <a:cubicBezTo>
                    <a:pt x="4625266" y="588885"/>
                    <a:pt x="4633478" y="581820"/>
                    <a:pt x="4643021" y="577048"/>
                  </a:cubicBezTo>
                  <a:cubicBezTo>
                    <a:pt x="4651391" y="572863"/>
                    <a:pt x="4661053" y="571857"/>
                    <a:pt x="4669654" y="568171"/>
                  </a:cubicBezTo>
                  <a:cubicBezTo>
                    <a:pt x="4681818" y="562958"/>
                    <a:pt x="4693674" y="556981"/>
                    <a:pt x="4705165" y="550415"/>
                  </a:cubicBezTo>
                  <a:cubicBezTo>
                    <a:pt x="4714429" y="545121"/>
                    <a:pt x="4722255" y="537432"/>
                    <a:pt x="4731798" y="532660"/>
                  </a:cubicBezTo>
                  <a:cubicBezTo>
                    <a:pt x="4740168" y="528475"/>
                    <a:pt x="4750251" y="528327"/>
                    <a:pt x="4758431" y="523782"/>
                  </a:cubicBezTo>
                  <a:cubicBezTo>
                    <a:pt x="4777085" y="513419"/>
                    <a:pt x="4793942" y="500109"/>
                    <a:pt x="4811697" y="488272"/>
                  </a:cubicBezTo>
                  <a:cubicBezTo>
                    <a:pt x="4857923" y="418932"/>
                    <a:pt x="4798912" y="495641"/>
                    <a:pt x="4856085" y="452761"/>
                  </a:cubicBezTo>
                  <a:cubicBezTo>
                    <a:pt x="4872825" y="440206"/>
                    <a:pt x="4884133" y="421444"/>
                    <a:pt x="4900473" y="408373"/>
                  </a:cubicBezTo>
                  <a:cubicBezTo>
                    <a:pt x="4913947" y="397594"/>
                    <a:pt x="4930505" y="391312"/>
                    <a:pt x="4944862" y="381740"/>
                  </a:cubicBezTo>
                  <a:cubicBezTo>
                    <a:pt x="4957173" y="373533"/>
                    <a:pt x="4968061" y="363314"/>
                    <a:pt x="4980372" y="355107"/>
                  </a:cubicBezTo>
                  <a:cubicBezTo>
                    <a:pt x="4994729" y="345535"/>
                    <a:pt x="5010203" y="337738"/>
                    <a:pt x="5024761" y="328474"/>
                  </a:cubicBezTo>
                  <a:cubicBezTo>
                    <a:pt x="5042764" y="317017"/>
                    <a:pt x="5060024" y="304420"/>
                    <a:pt x="5078027" y="292963"/>
                  </a:cubicBezTo>
                  <a:cubicBezTo>
                    <a:pt x="5092584" y="283699"/>
                    <a:pt x="5107331" y="274710"/>
                    <a:pt x="5122415" y="266330"/>
                  </a:cubicBezTo>
                  <a:cubicBezTo>
                    <a:pt x="5133984" y="259903"/>
                    <a:pt x="5146914" y="255915"/>
                    <a:pt x="5157926" y="248574"/>
                  </a:cubicBezTo>
                  <a:cubicBezTo>
                    <a:pt x="5230145" y="200428"/>
                    <a:pt x="5170954" y="219336"/>
                    <a:pt x="5246703" y="204186"/>
                  </a:cubicBezTo>
                  <a:cubicBezTo>
                    <a:pt x="5255581" y="195308"/>
                    <a:pt x="5262744" y="184293"/>
                    <a:pt x="5273336" y="177553"/>
                  </a:cubicBezTo>
                  <a:cubicBezTo>
                    <a:pt x="5295666" y="163343"/>
                    <a:pt x="5320683" y="153879"/>
                    <a:pt x="5344357" y="142042"/>
                  </a:cubicBezTo>
                  <a:cubicBezTo>
                    <a:pt x="5356194" y="136124"/>
                    <a:pt x="5368857" y="131628"/>
                    <a:pt x="5379868" y="124287"/>
                  </a:cubicBezTo>
                  <a:cubicBezTo>
                    <a:pt x="5415785" y="100343"/>
                    <a:pt x="5410416" y="102332"/>
                    <a:pt x="5459767" y="79899"/>
                  </a:cubicBezTo>
                  <a:cubicBezTo>
                    <a:pt x="5474274" y="73305"/>
                    <a:pt x="5489902" y="69270"/>
                    <a:pt x="5504155" y="62143"/>
                  </a:cubicBezTo>
                  <a:cubicBezTo>
                    <a:pt x="5542947" y="42746"/>
                    <a:pt x="5517429" y="44388"/>
                    <a:pt x="5539666" y="44388"/>
                  </a:cubicBez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21"/>
            <p:cNvSpPr/>
            <p:nvPr/>
          </p:nvSpPr>
          <p:spPr>
            <a:xfrm>
              <a:off x="1838325" y="5578475"/>
              <a:ext cx="6124575" cy="404813"/>
            </a:xfrm>
            <a:custGeom>
              <a:avLst/>
              <a:gdLst>
                <a:gd name="connsiteX0" fmla="*/ 0 w 6125592"/>
                <a:gd name="connsiteY0" fmla="*/ 93946 h 404665"/>
                <a:gd name="connsiteX1" fmla="*/ 44388 w 6125592"/>
                <a:gd name="connsiteY1" fmla="*/ 76191 h 404665"/>
                <a:gd name="connsiteX2" fmla="*/ 861134 w 6125592"/>
                <a:gd name="connsiteY2" fmla="*/ 14047 h 404665"/>
                <a:gd name="connsiteX3" fmla="*/ 994299 w 6125592"/>
                <a:gd name="connsiteY3" fmla="*/ 31802 h 404665"/>
                <a:gd name="connsiteX4" fmla="*/ 1065320 w 6125592"/>
                <a:gd name="connsiteY4" fmla="*/ 40680 h 404665"/>
                <a:gd name="connsiteX5" fmla="*/ 1100831 w 6125592"/>
                <a:gd name="connsiteY5" fmla="*/ 49558 h 404665"/>
                <a:gd name="connsiteX6" fmla="*/ 1127464 w 6125592"/>
                <a:gd name="connsiteY6" fmla="*/ 58435 h 404665"/>
                <a:gd name="connsiteX7" fmla="*/ 1411549 w 6125592"/>
                <a:gd name="connsiteY7" fmla="*/ 76191 h 404665"/>
                <a:gd name="connsiteX8" fmla="*/ 1473693 w 6125592"/>
                <a:gd name="connsiteY8" fmla="*/ 85068 h 404665"/>
                <a:gd name="connsiteX9" fmla="*/ 1500326 w 6125592"/>
                <a:gd name="connsiteY9" fmla="*/ 93946 h 404665"/>
                <a:gd name="connsiteX10" fmla="*/ 1695635 w 6125592"/>
                <a:gd name="connsiteY10" fmla="*/ 111701 h 404665"/>
                <a:gd name="connsiteX11" fmla="*/ 1882066 w 6125592"/>
                <a:gd name="connsiteY11" fmla="*/ 138334 h 404665"/>
                <a:gd name="connsiteX12" fmla="*/ 2006353 w 6125592"/>
                <a:gd name="connsiteY12" fmla="*/ 147212 h 404665"/>
                <a:gd name="connsiteX13" fmla="*/ 2050741 w 6125592"/>
                <a:gd name="connsiteY13" fmla="*/ 156090 h 404665"/>
                <a:gd name="connsiteX14" fmla="*/ 2121763 w 6125592"/>
                <a:gd name="connsiteY14" fmla="*/ 164967 h 404665"/>
                <a:gd name="connsiteX15" fmla="*/ 2175029 w 6125592"/>
                <a:gd name="connsiteY15" fmla="*/ 182723 h 404665"/>
                <a:gd name="connsiteX16" fmla="*/ 2263805 w 6125592"/>
                <a:gd name="connsiteY16" fmla="*/ 200478 h 404665"/>
                <a:gd name="connsiteX17" fmla="*/ 2317072 w 6125592"/>
                <a:gd name="connsiteY17" fmla="*/ 209356 h 404665"/>
                <a:gd name="connsiteX18" fmla="*/ 2343705 w 6125592"/>
                <a:gd name="connsiteY18" fmla="*/ 218233 h 404665"/>
                <a:gd name="connsiteX19" fmla="*/ 2574524 w 6125592"/>
                <a:gd name="connsiteY19" fmla="*/ 227111 h 404665"/>
                <a:gd name="connsiteX20" fmla="*/ 2663301 w 6125592"/>
                <a:gd name="connsiteY20" fmla="*/ 244866 h 404665"/>
                <a:gd name="connsiteX21" fmla="*/ 2707689 w 6125592"/>
                <a:gd name="connsiteY21" fmla="*/ 262622 h 404665"/>
                <a:gd name="connsiteX22" fmla="*/ 2752077 w 6125592"/>
                <a:gd name="connsiteY22" fmla="*/ 271499 h 404665"/>
                <a:gd name="connsiteX23" fmla="*/ 2778710 w 6125592"/>
                <a:gd name="connsiteY23" fmla="*/ 280377 h 404665"/>
                <a:gd name="connsiteX24" fmla="*/ 2894120 w 6125592"/>
                <a:gd name="connsiteY24" fmla="*/ 298132 h 404665"/>
                <a:gd name="connsiteX25" fmla="*/ 2947386 w 6125592"/>
                <a:gd name="connsiteY25" fmla="*/ 307010 h 404665"/>
                <a:gd name="connsiteX26" fmla="*/ 3009530 w 6125592"/>
                <a:gd name="connsiteY26" fmla="*/ 315888 h 404665"/>
                <a:gd name="connsiteX27" fmla="*/ 3116062 w 6125592"/>
                <a:gd name="connsiteY27" fmla="*/ 333643 h 404665"/>
                <a:gd name="connsiteX28" fmla="*/ 3559945 w 6125592"/>
                <a:gd name="connsiteY28" fmla="*/ 360276 h 404665"/>
                <a:gd name="connsiteX29" fmla="*/ 3861786 w 6125592"/>
                <a:gd name="connsiteY29" fmla="*/ 351398 h 404665"/>
                <a:gd name="connsiteX30" fmla="*/ 3941685 w 6125592"/>
                <a:gd name="connsiteY30" fmla="*/ 342521 h 404665"/>
                <a:gd name="connsiteX31" fmla="*/ 4057095 w 6125592"/>
                <a:gd name="connsiteY31" fmla="*/ 324765 h 404665"/>
                <a:gd name="connsiteX32" fmla="*/ 4128116 w 6125592"/>
                <a:gd name="connsiteY32" fmla="*/ 315888 h 404665"/>
                <a:gd name="connsiteX33" fmla="*/ 4208015 w 6125592"/>
                <a:gd name="connsiteY33" fmla="*/ 298132 h 404665"/>
                <a:gd name="connsiteX34" fmla="*/ 4287914 w 6125592"/>
                <a:gd name="connsiteY34" fmla="*/ 289255 h 404665"/>
                <a:gd name="connsiteX35" fmla="*/ 4465468 w 6125592"/>
                <a:gd name="connsiteY35" fmla="*/ 271499 h 404665"/>
                <a:gd name="connsiteX36" fmla="*/ 4492101 w 6125592"/>
                <a:gd name="connsiteY36" fmla="*/ 262622 h 404665"/>
                <a:gd name="connsiteX37" fmla="*/ 4625266 w 6125592"/>
                <a:gd name="connsiteY37" fmla="*/ 244866 h 404665"/>
                <a:gd name="connsiteX38" fmla="*/ 5264458 w 6125592"/>
                <a:gd name="connsiteY38" fmla="*/ 253744 h 404665"/>
                <a:gd name="connsiteX39" fmla="*/ 5335479 w 6125592"/>
                <a:gd name="connsiteY39" fmla="*/ 262622 h 404665"/>
                <a:gd name="connsiteX40" fmla="*/ 5433134 w 6125592"/>
                <a:gd name="connsiteY40" fmla="*/ 271499 h 404665"/>
                <a:gd name="connsiteX41" fmla="*/ 5521910 w 6125592"/>
                <a:gd name="connsiteY41" fmla="*/ 289255 h 404665"/>
                <a:gd name="connsiteX42" fmla="*/ 5557421 w 6125592"/>
                <a:gd name="connsiteY42" fmla="*/ 298132 h 404665"/>
                <a:gd name="connsiteX43" fmla="*/ 5584054 w 6125592"/>
                <a:gd name="connsiteY43" fmla="*/ 307010 h 404665"/>
                <a:gd name="connsiteX44" fmla="*/ 5752730 w 6125592"/>
                <a:gd name="connsiteY44" fmla="*/ 324765 h 404665"/>
                <a:gd name="connsiteX45" fmla="*/ 5823751 w 6125592"/>
                <a:gd name="connsiteY45" fmla="*/ 342521 h 404665"/>
                <a:gd name="connsiteX46" fmla="*/ 5939161 w 6125592"/>
                <a:gd name="connsiteY46" fmla="*/ 360276 h 404665"/>
                <a:gd name="connsiteX47" fmla="*/ 6001305 w 6125592"/>
                <a:gd name="connsiteY47" fmla="*/ 378032 h 404665"/>
                <a:gd name="connsiteX48" fmla="*/ 6027938 w 6125592"/>
                <a:gd name="connsiteY48" fmla="*/ 386909 h 404665"/>
                <a:gd name="connsiteX49" fmla="*/ 6098959 w 6125592"/>
                <a:gd name="connsiteY49" fmla="*/ 395787 h 404665"/>
                <a:gd name="connsiteX50" fmla="*/ 6125592 w 6125592"/>
                <a:gd name="connsiteY50" fmla="*/ 404665 h 40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25592" h="404665">
                  <a:moveTo>
                    <a:pt x="0" y="93946"/>
                  </a:moveTo>
                  <a:cubicBezTo>
                    <a:pt x="14796" y="88028"/>
                    <a:pt x="28928" y="80056"/>
                    <a:pt x="44388" y="76191"/>
                  </a:cubicBezTo>
                  <a:cubicBezTo>
                    <a:pt x="481510" y="-33090"/>
                    <a:pt x="309308" y="4365"/>
                    <a:pt x="861134" y="14047"/>
                  </a:cubicBezTo>
                  <a:cubicBezTo>
                    <a:pt x="1089156" y="36850"/>
                    <a:pt x="857715" y="10790"/>
                    <a:pt x="994299" y="31802"/>
                  </a:cubicBezTo>
                  <a:cubicBezTo>
                    <a:pt x="1017880" y="35430"/>
                    <a:pt x="1041787" y="36758"/>
                    <a:pt x="1065320" y="40680"/>
                  </a:cubicBezTo>
                  <a:cubicBezTo>
                    <a:pt x="1077355" y="42686"/>
                    <a:pt x="1089099" y="46206"/>
                    <a:pt x="1100831" y="49558"/>
                  </a:cubicBezTo>
                  <a:cubicBezTo>
                    <a:pt x="1109829" y="52129"/>
                    <a:pt x="1118257" y="56761"/>
                    <a:pt x="1127464" y="58435"/>
                  </a:cubicBezTo>
                  <a:cubicBezTo>
                    <a:pt x="1211638" y="73739"/>
                    <a:pt x="1345610" y="73443"/>
                    <a:pt x="1411549" y="76191"/>
                  </a:cubicBezTo>
                  <a:cubicBezTo>
                    <a:pt x="1432264" y="79150"/>
                    <a:pt x="1453174" y="80964"/>
                    <a:pt x="1473693" y="85068"/>
                  </a:cubicBezTo>
                  <a:cubicBezTo>
                    <a:pt x="1482869" y="86903"/>
                    <a:pt x="1491035" y="92831"/>
                    <a:pt x="1500326" y="93946"/>
                  </a:cubicBezTo>
                  <a:cubicBezTo>
                    <a:pt x="1565232" y="101735"/>
                    <a:pt x="1695635" y="111701"/>
                    <a:pt x="1695635" y="111701"/>
                  </a:cubicBezTo>
                  <a:cubicBezTo>
                    <a:pt x="1766127" y="125800"/>
                    <a:pt x="1790464" y="131791"/>
                    <a:pt x="1882066" y="138334"/>
                  </a:cubicBezTo>
                  <a:lnTo>
                    <a:pt x="2006353" y="147212"/>
                  </a:lnTo>
                  <a:cubicBezTo>
                    <a:pt x="2021149" y="150171"/>
                    <a:pt x="2035827" y="153796"/>
                    <a:pt x="2050741" y="156090"/>
                  </a:cubicBezTo>
                  <a:cubicBezTo>
                    <a:pt x="2074322" y="159718"/>
                    <a:pt x="2098434" y="159968"/>
                    <a:pt x="2121763" y="164967"/>
                  </a:cubicBezTo>
                  <a:cubicBezTo>
                    <a:pt x="2140063" y="168888"/>
                    <a:pt x="2156568" y="179646"/>
                    <a:pt x="2175029" y="182723"/>
                  </a:cubicBezTo>
                  <a:cubicBezTo>
                    <a:pt x="2357506" y="213134"/>
                    <a:pt x="2131408" y="173998"/>
                    <a:pt x="2263805" y="200478"/>
                  </a:cubicBezTo>
                  <a:cubicBezTo>
                    <a:pt x="2281456" y="204008"/>
                    <a:pt x="2299500" y="205451"/>
                    <a:pt x="2317072" y="209356"/>
                  </a:cubicBezTo>
                  <a:cubicBezTo>
                    <a:pt x="2326207" y="211386"/>
                    <a:pt x="2334369" y="217589"/>
                    <a:pt x="2343705" y="218233"/>
                  </a:cubicBezTo>
                  <a:cubicBezTo>
                    <a:pt x="2420519" y="223530"/>
                    <a:pt x="2497584" y="224152"/>
                    <a:pt x="2574524" y="227111"/>
                  </a:cubicBezTo>
                  <a:cubicBezTo>
                    <a:pt x="2600738" y="231480"/>
                    <a:pt x="2636822" y="236040"/>
                    <a:pt x="2663301" y="244866"/>
                  </a:cubicBezTo>
                  <a:cubicBezTo>
                    <a:pt x="2678419" y="249905"/>
                    <a:pt x="2692425" y="258043"/>
                    <a:pt x="2707689" y="262622"/>
                  </a:cubicBezTo>
                  <a:cubicBezTo>
                    <a:pt x="2722142" y="266958"/>
                    <a:pt x="2737439" y="267839"/>
                    <a:pt x="2752077" y="271499"/>
                  </a:cubicBezTo>
                  <a:cubicBezTo>
                    <a:pt x="2761156" y="273769"/>
                    <a:pt x="2769575" y="278347"/>
                    <a:pt x="2778710" y="280377"/>
                  </a:cubicBezTo>
                  <a:cubicBezTo>
                    <a:pt x="2803637" y="285916"/>
                    <a:pt x="2871094" y="294590"/>
                    <a:pt x="2894120" y="298132"/>
                  </a:cubicBezTo>
                  <a:cubicBezTo>
                    <a:pt x="2911911" y="300869"/>
                    <a:pt x="2929595" y="304273"/>
                    <a:pt x="2947386" y="307010"/>
                  </a:cubicBezTo>
                  <a:cubicBezTo>
                    <a:pt x="2968068" y="310192"/>
                    <a:pt x="2988861" y="312624"/>
                    <a:pt x="3009530" y="315888"/>
                  </a:cubicBezTo>
                  <a:cubicBezTo>
                    <a:pt x="3045090" y="321503"/>
                    <a:pt x="3080147" y="331166"/>
                    <a:pt x="3116062" y="333643"/>
                  </a:cubicBezTo>
                  <a:cubicBezTo>
                    <a:pt x="3435581" y="355678"/>
                    <a:pt x="3287590" y="347306"/>
                    <a:pt x="3559945" y="360276"/>
                  </a:cubicBezTo>
                  <a:lnTo>
                    <a:pt x="3861786" y="351398"/>
                  </a:lnTo>
                  <a:cubicBezTo>
                    <a:pt x="3888554" y="350153"/>
                    <a:pt x="3915095" y="345845"/>
                    <a:pt x="3941685" y="342521"/>
                  </a:cubicBezTo>
                  <a:cubicBezTo>
                    <a:pt x="4056246" y="328201"/>
                    <a:pt x="3953427" y="339575"/>
                    <a:pt x="4057095" y="324765"/>
                  </a:cubicBezTo>
                  <a:cubicBezTo>
                    <a:pt x="4080713" y="321391"/>
                    <a:pt x="4104442" y="318847"/>
                    <a:pt x="4128116" y="315888"/>
                  </a:cubicBezTo>
                  <a:cubicBezTo>
                    <a:pt x="4153960" y="309427"/>
                    <a:pt x="4181721" y="301888"/>
                    <a:pt x="4208015" y="298132"/>
                  </a:cubicBezTo>
                  <a:cubicBezTo>
                    <a:pt x="4234543" y="294342"/>
                    <a:pt x="4261324" y="292579"/>
                    <a:pt x="4287914" y="289255"/>
                  </a:cubicBezTo>
                  <a:cubicBezTo>
                    <a:pt x="4425542" y="272052"/>
                    <a:pt x="4260439" y="287271"/>
                    <a:pt x="4465468" y="271499"/>
                  </a:cubicBezTo>
                  <a:cubicBezTo>
                    <a:pt x="4474346" y="268540"/>
                    <a:pt x="4483023" y="264892"/>
                    <a:pt x="4492101" y="262622"/>
                  </a:cubicBezTo>
                  <a:cubicBezTo>
                    <a:pt x="4541140" y="250363"/>
                    <a:pt x="4569787" y="250414"/>
                    <a:pt x="4625266" y="244866"/>
                  </a:cubicBezTo>
                  <a:lnTo>
                    <a:pt x="5264458" y="253744"/>
                  </a:lnTo>
                  <a:cubicBezTo>
                    <a:pt x="5288308" y="254340"/>
                    <a:pt x="5311752" y="260124"/>
                    <a:pt x="5335479" y="262622"/>
                  </a:cubicBezTo>
                  <a:cubicBezTo>
                    <a:pt x="5367985" y="266044"/>
                    <a:pt x="5400582" y="268540"/>
                    <a:pt x="5433134" y="271499"/>
                  </a:cubicBezTo>
                  <a:cubicBezTo>
                    <a:pt x="5462726" y="277418"/>
                    <a:pt x="5492633" y="281936"/>
                    <a:pt x="5521910" y="289255"/>
                  </a:cubicBezTo>
                  <a:cubicBezTo>
                    <a:pt x="5533747" y="292214"/>
                    <a:pt x="5545689" y="294780"/>
                    <a:pt x="5557421" y="298132"/>
                  </a:cubicBezTo>
                  <a:cubicBezTo>
                    <a:pt x="5566419" y="300703"/>
                    <a:pt x="5574847" y="305336"/>
                    <a:pt x="5584054" y="307010"/>
                  </a:cubicBezTo>
                  <a:cubicBezTo>
                    <a:pt x="5622858" y="314065"/>
                    <a:pt x="5719888" y="321780"/>
                    <a:pt x="5752730" y="324765"/>
                  </a:cubicBezTo>
                  <a:cubicBezTo>
                    <a:pt x="5776404" y="330684"/>
                    <a:pt x="5799681" y="338510"/>
                    <a:pt x="5823751" y="342521"/>
                  </a:cubicBezTo>
                  <a:cubicBezTo>
                    <a:pt x="5897657" y="354838"/>
                    <a:pt x="5859198" y="348852"/>
                    <a:pt x="5939161" y="360276"/>
                  </a:cubicBezTo>
                  <a:cubicBezTo>
                    <a:pt x="6002997" y="381556"/>
                    <a:pt x="5923300" y="355745"/>
                    <a:pt x="6001305" y="378032"/>
                  </a:cubicBezTo>
                  <a:cubicBezTo>
                    <a:pt x="6010303" y="380603"/>
                    <a:pt x="6018731" y="385235"/>
                    <a:pt x="6027938" y="386909"/>
                  </a:cubicBezTo>
                  <a:cubicBezTo>
                    <a:pt x="6051411" y="391177"/>
                    <a:pt x="6075285" y="392828"/>
                    <a:pt x="6098959" y="395787"/>
                  </a:cubicBezTo>
                  <a:lnTo>
                    <a:pt x="6125592" y="404665"/>
                  </a:ln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p:cNvCxnSpPr/>
            <p:nvPr/>
          </p:nvCxnSpPr>
          <p:spPr>
            <a:xfrm flipH="1">
              <a:off x="7091363" y="4946650"/>
              <a:ext cx="985837" cy="1143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99325" y="5688013"/>
              <a:ext cx="96678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645" name="TextBox 24"/>
            <p:cNvSpPr txBox="1">
              <a:spLocks noChangeArrowheads="1"/>
            </p:cNvSpPr>
            <p:nvPr/>
          </p:nvSpPr>
          <p:spPr bwMode="auto">
            <a:xfrm>
              <a:off x="6969125" y="5135563"/>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Tidal Influence</a:t>
              </a:r>
            </a:p>
          </p:txBody>
        </p:sp>
        <p:sp>
          <p:nvSpPr>
            <p:cNvPr id="26646" name="TextBox 27"/>
            <p:cNvSpPr txBox="1">
              <a:spLocks noChangeArrowheads="1"/>
            </p:cNvSpPr>
            <p:nvPr/>
          </p:nvSpPr>
          <p:spPr bwMode="auto">
            <a:xfrm>
              <a:off x="3575050" y="46291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800</a:t>
              </a:r>
            </a:p>
          </p:txBody>
        </p:sp>
        <p:sp>
          <p:nvSpPr>
            <p:cNvPr id="26647" name="TextBox 28"/>
            <p:cNvSpPr txBox="1">
              <a:spLocks noChangeArrowheads="1"/>
            </p:cNvSpPr>
            <p:nvPr/>
          </p:nvSpPr>
          <p:spPr bwMode="auto">
            <a:xfrm>
              <a:off x="5262563" y="4827588"/>
              <a:ext cx="106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10,000</a:t>
              </a:r>
            </a:p>
          </p:txBody>
        </p:sp>
        <p:sp>
          <p:nvSpPr>
            <p:cNvPr id="26648" name="TextBox 29"/>
            <p:cNvSpPr txBox="1">
              <a:spLocks noChangeArrowheads="1"/>
            </p:cNvSpPr>
            <p:nvPr/>
          </p:nvSpPr>
          <p:spPr bwMode="auto">
            <a:xfrm>
              <a:off x="5746750" y="31829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900</a:t>
              </a:r>
            </a:p>
          </p:txBody>
        </p:sp>
        <p:cxnSp>
          <p:nvCxnSpPr>
            <p:cNvPr id="32" name="Straight Arrow Connector 31"/>
            <p:cNvCxnSpPr/>
            <p:nvPr/>
          </p:nvCxnSpPr>
          <p:spPr>
            <a:xfrm>
              <a:off x="1371600" y="4897438"/>
              <a:ext cx="1079500" cy="13493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265238" y="5407025"/>
              <a:ext cx="1090612" cy="8731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651" name="TextBox 33"/>
            <p:cNvSpPr txBox="1">
              <a:spLocks noChangeArrowheads="1"/>
            </p:cNvSpPr>
            <p:nvPr/>
          </p:nvSpPr>
          <p:spPr bwMode="auto">
            <a:xfrm>
              <a:off x="2528888" y="5126038"/>
              <a:ext cx="142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a:solidFill>
                    <a:schemeClr val="accent2"/>
                  </a:solidFill>
                </a:rPr>
                <a:t>River</a:t>
              </a:r>
            </a:p>
          </p:txBody>
        </p:sp>
        <p:sp>
          <p:nvSpPr>
            <p:cNvPr id="26652" name="TextBox 34"/>
            <p:cNvSpPr txBox="1">
              <a:spLocks noChangeArrowheads="1"/>
            </p:cNvSpPr>
            <p:nvPr/>
          </p:nvSpPr>
          <p:spPr bwMode="auto">
            <a:xfrm>
              <a:off x="3886200" y="3744913"/>
              <a:ext cx="166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Landfill</a:t>
              </a:r>
            </a:p>
          </p:txBody>
        </p:sp>
        <p:sp>
          <p:nvSpPr>
            <p:cNvPr id="26653" name="TextBox 2"/>
            <p:cNvSpPr txBox="1">
              <a:spLocks noChangeArrowheads="1"/>
            </p:cNvSpPr>
            <p:nvPr/>
          </p:nvSpPr>
          <p:spPr bwMode="auto">
            <a:xfrm>
              <a:off x="5875338" y="2046288"/>
              <a:ext cx="2608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000">
                  <a:solidFill>
                    <a:schemeClr val="tx1"/>
                  </a:solidFill>
                </a:rPr>
                <a:t>Specific conductance</a:t>
              </a:r>
            </a:p>
            <a:p>
              <a:pPr eaLnBrk="1" hangingPunct="1">
                <a:spcBef>
                  <a:spcPct val="0"/>
                </a:spcBef>
                <a:buClrTx/>
                <a:buSzTx/>
                <a:buFontTx/>
                <a:buNone/>
              </a:pPr>
              <a:r>
                <a:rPr lang="en-US" altLang="en-US" sz="2000">
                  <a:solidFill>
                    <a:schemeClr val="tx1"/>
                  </a:solidFill>
                </a:rPr>
                <a:t>(in µS/cm)</a:t>
              </a:r>
            </a:p>
          </p:txBody>
        </p:sp>
        <p:sp>
          <p:nvSpPr>
            <p:cNvPr id="26654" name="TextBox 30"/>
            <p:cNvSpPr txBox="1">
              <a:spLocks noChangeArrowheads="1"/>
            </p:cNvSpPr>
            <p:nvPr/>
          </p:nvSpPr>
          <p:spPr bwMode="auto">
            <a:xfrm>
              <a:off x="5689600" y="5429250"/>
              <a:ext cx="106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16,000</a:t>
              </a:r>
            </a:p>
          </p:txBody>
        </p:sp>
        <p:sp>
          <p:nvSpPr>
            <p:cNvPr id="26655" name="TextBox 4"/>
            <p:cNvSpPr txBox="1">
              <a:spLocks noChangeArrowheads="1"/>
            </p:cNvSpPr>
            <p:nvPr/>
          </p:nvSpPr>
          <p:spPr bwMode="auto">
            <a:xfrm>
              <a:off x="431800" y="3429000"/>
              <a:ext cx="199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Groundwater flow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anose="020B0600070205080204" pitchFamily="34" charset="-128"/>
              </a:rPr>
              <a:t>CSM: Example</a:t>
            </a:r>
          </a:p>
        </p:txBody>
      </p:sp>
      <p:sp>
        <p:nvSpPr>
          <p:cNvPr id="31747" name="Content Placeholder 2"/>
          <p:cNvSpPr>
            <a:spLocks noGrp="1"/>
          </p:cNvSpPr>
          <p:nvPr>
            <p:ph idx="1"/>
          </p:nvPr>
        </p:nvSpPr>
        <p:spPr/>
        <p:txBody>
          <a:bodyPr/>
          <a:lstStyle/>
          <a:p>
            <a:r>
              <a:rPr lang="en-US" altLang="en-US" smtClean="0">
                <a:ea typeface="ＭＳ Ｐゴシック" panose="020B0600070205080204" pitchFamily="34" charset="-128"/>
              </a:rPr>
              <a:t>Was there a release from the landfill?</a:t>
            </a:r>
          </a:p>
          <a:p>
            <a:r>
              <a:rPr lang="en-US" altLang="en-US" smtClean="0">
                <a:ea typeface="ＭＳ Ｐゴシック" panose="020B0600070205080204" pitchFamily="34" charset="-128"/>
              </a:rPr>
              <a:t>To answer, we statistically evaluate specific conductance (along with other parameters)</a:t>
            </a:r>
          </a:p>
          <a:p>
            <a:r>
              <a:rPr lang="en-US" altLang="en-US" smtClean="0">
                <a:ea typeface="ＭＳ Ｐゴシック" panose="020B0600070205080204" pitchFamily="34" charset="-128"/>
              </a:rPr>
              <a:t>Two possible approaches: </a:t>
            </a:r>
          </a:p>
          <a:p>
            <a:pPr lvl="1"/>
            <a:r>
              <a:rPr lang="en-US" altLang="en-US" u="sng" smtClean="0">
                <a:ea typeface="ＭＳ Ｐゴシック" panose="020B0600070205080204" pitchFamily="34" charset="-128"/>
              </a:rPr>
              <a:t>Interwell testing</a:t>
            </a:r>
            <a:r>
              <a:rPr lang="en-US" altLang="en-US" smtClean="0">
                <a:ea typeface="ＭＳ Ｐゴシック" panose="020B0600070205080204" pitchFamily="34" charset="-128"/>
              </a:rPr>
              <a:t> (compare </a:t>
            </a:r>
            <a:r>
              <a:rPr lang="en-US" altLang="en-US" b="1" smtClean="0">
                <a:ea typeface="ＭＳ Ｐゴシック" panose="020B0600070205080204" pitchFamily="34" charset="-128"/>
              </a:rPr>
              <a:t>multiple site wells</a:t>
            </a:r>
            <a:r>
              <a:rPr lang="en-US" altLang="en-US" smtClean="0">
                <a:ea typeface="ＭＳ Ｐゴシック" panose="020B0600070205080204" pitchFamily="34" charset="-128"/>
              </a:rPr>
              <a:t>, potentially affected vs. background wells)</a:t>
            </a:r>
          </a:p>
          <a:p>
            <a:pPr lvl="1"/>
            <a:r>
              <a:rPr lang="en-US" altLang="en-US" u="sng" smtClean="0">
                <a:ea typeface="ＭＳ Ｐゴシック" panose="020B0600070205080204" pitchFamily="34" charset="-128"/>
              </a:rPr>
              <a:t>Intrawell testing</a:t>
            </a:r>
            <a:r>
              <a:rPr lang="en-US" altLang="en-US" smtClean="0">
                <a:ea typeface="ＭＳ Ｐゴシック" panose="020B0600070205080204" pitchFamily="34" charset="-128"/>
              </a:rPr>
              <a:t> (compare results in </a:t>
            </a:r>
            <a:r>
              <a:rPr lang="en-US" altLang="en-US" b="1" smtClean="0">
                <a:ea typeface="ＭＳ Ｐゴシック" panose="020B0600070205080204" pitchFamily="34" charset="-128"/>
              </a:rPr>
              <a:t>one well </a:t>
            </a:r>
            <a:r>
              <a:rPr lang="en-US" altLang="en-US" smtClean="0">
                <a:ea typeface="ＭＳ Ｐゴシック" panose="020B0600070205080204" pitchFamily="34" charset="-128"/>
              </a:rPr>
              <a:t>over time)</a:t>
            </a:r>
          </a:p>
          <a:p>
            <a:r>
              <a:rPr lang="en-US" altLang="en-US" smtClean="0">
                <a:ea typeface="ＭＳ Ｐゴシック" panose="020B0600070205080204" pitchFamily="34" charset="-128"/>
              </a:rPr>
              <a:t>Based on CSM, one approach might be better</a:t>
            </a:r>
          </a:p>
          <a:p>
            <a:pPr lvl="1"/>
            <a:endParaRPr lang="en-US" altLang="en-US" smtClean="0">
              <a:ea typeface="ＭＳ Ｐゴシック" panose="020B0600070205080204" pitchFamily="34" charset="-128"/>
            </a:endParaRPr>
          </a:p>
        </p:txBody>
      </p:sp>
      <p:sp>
        <p:nvSpPr>
          <p:cNvPr id="27652" name="TextBox 3"/>
          <p:cNvSpPr txBox="1">
            <a:spLocks noChangeArrowheads="1"/>
          </p:cNvSpPr>
          <p:nvPr/>
        </p:nvSpPr>
        <p:spPr bwMode="auto">
          <a:xfrm>
            <a:off x="0" y="647065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altLang="en-US" smtClean="0">
                <a:ea typeface="ＭＳ Ｐゴシック" panose="020B0600070205080204" pitchFamily="34" charset="-128"/>
              </a:rPr>
              <a:t>Conduct Exploratory Data Analysis</a:t>
            </a:r>
          </a:p>
        </p:txBody>
      </p:sp>
      <p:sp>
        <p:nvSpPr>
          <p:cNvPr id="28675" name="Content Placeholder 5"/>
          <p:cNvSpPr>
            <a:spLocks noGrp="1"/>
          </p:cNvSpPr>
          <p:nvPr>
            <p:ph idx="1"/>
          </p:nvPr>
        </p:nvSpPr>
        <p:spPr/>
        <p:txBody>
          <a:bodyPr/>
          <a:lstStyle/>
          <a:p>
            <a:r>
              <a:rPr lang="en-US" altLang="en-US" smtClean="0">
                <a:ea typeface="ＭＳ Ｐゴシック" panose="020B0600070205080204" pitchFamily="34" charset="-128"/>
              </a:rPr>
              <a:t>All data should be plotted!</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The top 5 plots to use:</a:t>
            </a:r>
          </a:p>
          <a:p>
            <a:pPr lvl="1"/>
            <a:r>
              <a:rPr lang="en-US" altLang="en-US" smtClean="0">
                <a:ea typeface="ＭＳ Ｐゴシック" panose="020B0600070205080204" pitchFamily="34" charset="-128"/>
              </a:rPr>
              <a:t>Time series plot – trends, inconsistencies</a:t>
            </a:r>
          </a:p>
          <a:p>
            <a:pPr lvl="1"/>
            <a:r>
              <a:rPr lang="en-US" altLang="en-US" smtClean="0">
                <a:ea typeface="ＭＳ Ｐゴシック" panose="020B0600070205080204" pitchFamily="34" charset="-128"/>
              </a:rPr>
              <a:t>Box plot – comparing groups, distributions, outliers</a:t>
            </a:r>
          </a:p>
          <a:p>
            <a:pPr lvl="1"/>
            <a:r>
              <a:rPr lang="en-US" altLang="en-US" smtClean="0">
                <a:ea typeface="ＭＳ Ｐゴシック" panose="020B0600070205080204" pitchFamily="34" charset="-128"/>
              </a:rPr>
              <a:t>Scatter plot – association between variables</a:t>
            </a:r>
          </a:p>
          <a:p>
            <a:pPr lvl="1"/>
            <a:r>
              <a:rPr lang="en-US" altLang="en-US" smtClean="0">
                <a:ea typeface="ＭＳ Ｐゴシック" panose="020B0600070205080204" pitchFamily="34" charset="-128"/>
              </a:rPr>
              <a:t>Histogram – distribution</a:t>
            </a:r>
          </a:p>
          <a:p>
            <a:pPr lvl="1"/>
            <a:r>
              <a:rPr lang="en-US" altLang="en-US" smtClean="0">
                <a:ea typeface="ＭＳ Ｐゴシック" panose="020B0600070205080204" pitchFamily="34" charset="-128"/>
              </a:rPr>
              <a:t>Probability plot –distribution, outliers</a:t>
            </a:r>
          </a:p>
        </p:txBody>
      </p:sp>
      <p:sp>
        <p:nvSpPr>
          <p:cNvPr id="28676" name="TextBox 3"/>
          <p:cNvSpPr txBox="1">
            <a:spLocks noChangeArrowheads="1"/>
          </p:cNvSpPr>
          <p:nvPr/>
        </p:nvSpPr>
        <p:spPr bwMode="auto">
          <a:xfrm>
            <a:off x="0" y="6503988"/>
            <a:ext cx="296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5.1</a:t>
            </a:r>
          </a:p>
        </p:txBody>
      </p:sp>
      <p:pic>
        <p:nvPicPr>
          <p:cNvPr id="28677" name="Picture 1" descr="boxplot icon_167x12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14500"/>
            <a:ext cx="1590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2" descr="C:\Users\Juliana\Desktop\Pict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717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US" altLang="en-US" smtClean="0">
                <a:ea typeface="ＭＳ Ｐゴシック" panose="020B0600070205080204" pitchFamily="34" charset="-128"/>
              </a:rPr>
              <a:t>Time Series Plots</a:t>
            </a:r>
          </a:p>
        </p:txBody>
      </p:sp>
      <p:sp>
        <p:nvSpPr>
          <p:cNvPr id="29700" name="Content Placeholder 2"/>
          <p:cNvSpPr>
            <a:spLocks noGrp="1"/>
          </p:cNvSpPr>
          <p:nvPr>
            <p:ph idx="1"/>
          </p:nvPr>
        </p:nvSpPr>
        <p:spPr>
          <a:xfrm>
            <a:off x="609600" y="1371600"/>
            <a:ext cx="7772400" cy="2286000"/>
          </a:xfrm>
        </p:spPr>
        <p:txBody>
          <a:bodyPr/>
          <a:lstStyle/>
          <a:p>
            <a:r>
              <a:rPr lang="en-US" altLang="en-US" smtClean="0">
                <a:ea typeface="ＭＳ Ｐゴシック" panose="020B0600070205080204" pitchFamily="34" charset="-128"/>
              </a:rPr>
              <a:t>Plot time series to look for possible trends and outliers</a:t>
            </a:r>
          </a:p>
        </p:txBody>
      </p:sp>
      <p:sp>
        <p:nvSpPr>
          <p:cNvPr id="29701" name="TextBox 4"/>
          <p:cNvSpPr txBox="1">
            <a:spLocks noChangeArrowheads="1"/>
          </p:cNvSpPr>
          <p:nvPr/>
        </p:nvSpPr>
        <p:spPr bwMode="auto">
          <a:xfrm>
            <a:off x="0" y="647065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a:t>
            </a:r>
          </a:p>
        </p:txBody>
      </p:sp>
      <p:sp>
        <p:nvSpPr>
          <p:cNvPr id="29702" name="TextBox 35882"/>
          <p:cNvSpPr txBox="1">
            <a:spLocks noChangeArrowheads="1"/>
          </p:cNvSpPr>
          <p:nvPr/>
        </p:nvSpPr>
        <p:spPr bwMode="auto">
          <a:xfrm rot="-5400000">
            <a:off x="-506413" y="3751263"/>
            <a:ext cx="169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Benzene (ppb)</a:t>
            </a:r>
          </a:p>
        </p:txBody>
      </p:sp>
      <p:sp>
        <p:nvSpPr>
          <p:cNvPr id="29703" name="TextBox 35883"/>
          <p:cNvSpPr txBox="1">
            <a:spLocks noChangeArrowheads="1"/>
          </p:cNvSpPr>
          <p:nvPr/>
        </p:nvSpPr>
        <p:spPr bwMode="auto">
          <a:xfrm>
            <a:off x="512763" y="2813050"/>
            <a:ext cx="4413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ts val="3900"/>
              </a:lnSpc>
              <a:spcBef>
                <a:spcPct val="0"/>
              </a:spcBef>
              <a:buClrTx/>
              <a:buSzTx/>
              <a:buFontTx/>
              <a:buNone/>
            </a:pPr>
            <a:r>
              <a:rPr lang="en-US" altLang="en-US" sz="1800">
                <a:solidFill>
                  <a:schemeClr val="tx1"/>
                </a:solidFill>
              </a:rPr>
              <a:t>15</a:t>
            </a:r>
          </a:p>
          <a:p>
            <a:pPr algn="r" eaLnBrk="1" hangingPunct="1">
              <a:lnSpc>
                <a:spcPts val="3900"/>
              </a:lnSpc>
              <a:spcBef>
                <a:spcPct val="0"/>
              </a:spcBef>
              <a:buClrTx/>
              <a:buSzTx/>
              <a:buFontTx/>
              <a:buNone/>
            </a:pPr>
            <a:endParaRPr lang="en-US" altLang="en-US" sz="1800">
              <a:solidFill>
                <a:schemeClr val="tx1"/>
              </a:solidFill>
            </a:endParaRPr>
          </a:p>
          <a:p>
            <a:pPr algn="r" eaLnBrk="1" hangingPunct="1">
              <a:lnSpc>
                <a:spcPts val="3900"/>
              </a:lnSpc>
              <a:spcBef>
                <a:spcPct val="0"/>
              </a:spcBef>
              <a:buClrTx/>
              <a:buSzTx/>
              <a:buFontTx/>
              <a:buNone/>
            </a:pPr>
            <a:r>
              <a:rPr lang="en-US" altLang="en-US" sz="1800">
                <a:solidFill>
                  <a:schemeClr val="tx1"/>
                </a:solidFill>
              </a:rPr>
              <a:t>10</a:t>
            </a:r>
          </a:p>
          <a:p>
            <a:pPr algn="r" eaLnBrk="1" hangingPunct="1">
              <a:lnSpc>
                <a:spcPts val="3900"/>
              </a:lnSpc>
              <a:spcBef>
                <a:spcPct val="0"/>
              </a:spcBef>
              <a:buClrTx/>
              <a:buSzTx/>
              <a:buFontTx/>
              <a:buNone/>
            </a:pPr>
            <a:endParaRPr lang="en-US" altLang="en-US" sz="1800">
              <a:solidFill>
                <a:schemeClr val="tx1"/>
              </a:solidFill>
            </a:endParaRPr>
          </a:p>
          <a:p>
            <a:pPr algn="r" eaLnBrk="1" hangingPunct="1">
              <a:lnSpc>
                <a:spcPts val="3900"/>
              </a:lnSpc>
              <a:spcBef>
                <a:spcPct val="0"/>
              </a:spcBef>
              <a:buClrTx/>
              <a:buSzTx/>
              <a:buFontTx/>
              <a:buNone/>
            </a:pPr>
            <a:r>
              <a:rPr lang="en-US" altLang="en-US" sz="1800">
                <a:solidFill>
                  <a:schemeClr val="tx1"/>
                </a:solidFill>
              </a:rPr>
              <a:t>5</a:t>
            </a:r>
          </a:p>
        </p:txBody>
      </p:sp>
      <p:sp>
        <p:nvSpPr>
          <p:cNvPr id="29704" name="TextBox 35884"/>
          <p:cNvSpPr txBox="1">
            <a:spLocks noChangeArrowheads="1"/>
          </p:cNvSpPr>
          <p:nvPr/>
        </p:nvSpPr>
        <p:spPr bwMode="auto">
          <a:xfrm>
            <a:off x="2365375" y="5829300"/>
            <a:ext cx="605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770063"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770063"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770063"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770063"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770063"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1995	2000	2005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Juliana\Desktop\Picture6.jpg"/>
          <p:cNvPicPr>
            <a:picLocks noChangeAspect="1" noChangeArrowheads="1"/>
          </p:cNvPicPr>
          <p:nvPr/>
        </p:nvPicPr>
        <p:blipFill>
          <a:blip r:embed="rId3">
            <a:extLst>
              <a:ext uri="{28A0092B-C50C-407E-A947-70E740481C1C}">
                <a14:useLocalDpi xmlns:a14="http://schemas.microsoft.com/office/drawing/2010/main" val="0"/>
              </a:ext>
            </a:extLst>
          </a:blip>
          <a:srcRect l="4225" r="13029" b="6503"/>
          <a:stretch>
            <a:fillRect/>
          </a:stretch>
        </p:blipFill>
        <p:spPr bwMode="auto">
          <a:xfrm>
            <a:off x="739775" y="2149475"/>
            <a:ext cx="7886700"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a:off x="6515100" y="2822575"/>
            <a:ext cx="1579563" cy="720725"/>
          </a:xfrm>
          <a:prstGeom prst="rect">
            <a:avLst/>
          </a:prstGeom>
          <a:solidFill>
            <a:schemeClr val="bg1"/>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30724" name="TextBox 8"/>
          <p:cNvSpPr txBox="1">
            <a:spLocks noChangeArrowheads="1"/>
          </p:cNvSpPr>
          <p:nvPr/>
        </p:nvSpPr>
        <p:spPr bwMode="auto">
          <a:xfrm rot="-5400000">
            <a:off x="-506413" y="3751263"/>
            <a:ext cx="169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Benzene (ppb)</a:t>
            </a:r>
          </a:p>
        </p:txBody>
      </p:sp>
      <p:sp>
        <p:nvSpPr>
          <p:cNvPr id="30725" name="TextBox 9"/>
          <p:cNvSpPr txBox="1">
            <a:spLocks noChangeArrowheads="1"/>
          </p:cNvSpPr>
          <p:nvPr/>
        </p:nvSpPr>
        <p:spPr bwMode="auto">
          <a:xfrm>
            <a:off x="512763" y="2813050"/>
            <a:ext cx="4413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ts val="3900"/>
              </a:lnSpc>
              <a:spcBef>
                <a:spcPct val="0"/>
              </a:spcBef>
              <a:buClrTx/>
              <a:buSzTx/>
              <a:buFontTx/>
              <a:buNone/>
            </a:pPr>
            <a:r>
              <a:rPr lang="en-US" altLang="en-US" sz="1800">
                <a:solidFill>
                  <a:schemeClr val="tx1"/>
                </a:solidFill>
              </a:rPr>
              <a:t>15</a:t>
            </a:r>
          </a:p>
          <a:p>
            <a:pPr algn="r" eaLnBrk="1" hangingPunct="1">
              <a:lnSpc>
                <a:spcPts val="3900"/>
              </a:lnSpc>
              <a:spcBef>
                <a:spcPct val="0"/>
              </a:spcBef>
              <a:buClrTx/>
              <a:buSzTx/>
              <a:buFontTx/>
              <a:buNone/>
            </a:pPr>
            <a:endParaRPr lang="en-US" altLang="en-US" sz="1800">
              <a:solidFill>
                <a:schemeClr val="tx1"/>
              </a:solidFill>
            </a:endParaRPr>
          </a:p>
          <a:p>
            <a:pPr algn="r" eaLnBrk="1" hangingPunct="1">
              <a:lnSpc>
                <a:spcPts val="3900"/>
              </a:lnSpc>
              <a:spcBef>
                <a:spcPct val="0"/>
              </a:spcBef>
              <a:buClrTx/>
              <a:buSzTx/>
              <a:buFontTx/>
              <a:buNone/>
            </a:pPr>
            <a:r>
              <a:rPr lang="en-US" altLang="en-US" sz="1800">
                <a:solidFill>
                  <a:schemeClr val="tx1"/>
                </a:solidFill>
              </a:rPr>
              <a:t>10</a:t>
            </a:r>
          </a:p>
          <a:p>
            <a:pPr algn="r" eaLnBrk="1" hangingPunct="1">
              <a:lnSpc>
                <a:spcPts val="3900"/>
              </a:lnSpc>
              <a:spcBef>
                <a:spcPct val="0"/>
              </a:spcBef>
              <a:buClrTx/>
              <a:buSzTx/>
              <a:buFontTx/>
              <a:buNone/>
            </a:pPr>
            <a:endParaRPr lang="en-US" altLang="en-US" sz="1800">
              <a:solidFill>
                <a:schemeClr val="tx1"/>
              </a:solidFill>
            </a:endParaRPr>
          </a:p>
          <a:p>
            <a:pPr algn="r" eaLnBrk="1" hangingPunct="1">
              <a:lnSpc>
                <a:spcPts val="3900"/>
              </a:lnSpc>
              <a:spcBef>
                <a:spcPct val="0"/>
              </a:spcBef>
              <a:buClrTx/>
              <a:buSzTx/>
              <a:buFontTx/>
              <a:buNone/>
            </a:pPr>
            <a:r>
              <a:rPr lang="en-US" altLang="en-US" sz="1800">
                <a:solidFill>
                  <a:schemeClr val="tx1"/>
                </a:solidFill>
              </a:rPr>
              <a:t>5</a:t>
            </a:r>
          </a:p>
        </p:txBody>
      </p:sp>
      <p:sp>
        <p:nvSpPr>
          <p:cNvPr id="30726" name="TextBox 10"/>
          <p:cNvSpPr txBox="1">
            <a:spLocks noChangeArrowheads="1"/>
          </p:cNvSpPr>
          <p:nvPr/>
        </p:nvSpPr>
        <p:spPr bwMode="auto">
          <a:xfrm>
            <a:off x="2365375" y="5829300"/>
            <a:ext cx="605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770063"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770063"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770063"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770063"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770063"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770063"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1995	2000	2005	2010</a:t>
            </a:r>
          </a:p>
        </p:txBody>
      </p:sp>
      <p:pic>
        <p:nvPicPr>
          <p:cNvPr id="30727" name="Picture 5" descr="badtrend2.pdf"/>
          <p:cNvPicPr>
            <a:picLocks noChangeAspect="1"/>
          </p:cNvPicPr>
          <p:nvPr/>
        </p:nvPicPr>
        <p:blipFill>
          <a:blip r:embed="rId4">
            <a:extLst>
              <a:ext uri="{28A0092B-C50C-407E-A947-70E740481C1C}">
                <a14:useLocalDpi xmlns:a14="http://schemas.microsoft.com/office/drawing/2010/main" val="0"/>
              </a:ext>
            </a:extLst>
          </a:blip>
          <a:srcRect l="86215" t="41882" r="10437" b="43588"/>
          <a:stretch>
            <a:fillRect/>
          </a:stretch>
        </p:blipFill>
        <p:spPr bwMode="auto">
          <a:xfrm>
            <a:off x="6567488" y="2879725"/>
            <a:ext cx="2905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itle 1"/>
          <p:cNvSpPr>
            <a:spLocks noGrp="1"/>
          </p:cNvSpPr>
          <p:nvPr>
            <p:ph type="title"/>
          </p:nvPr>
        </p:nvSpPr>
        <p:spPr/>
        <p:txBody>
          <a:bodyPr/>
          <a:lstStyle/>
          <a:p>
            <a:r>
              <a:rPr lang="en-US" altLang="en-US" smtClean="0">
                <a:ea typeface="ＭＳ Ｐゴシック" panose="020B0600070205080204" pitchFamily="34" charset="-128"/>
              </a:rPr>
              <a:t>Time Series Plots</a:t>
            </a:r>
          </a:p>
        </p:txBody>
      </p:sp>
      <p:sp>
        <p:nvSpPr>
          <p:cNvPr id="30729" name="Content Placeholder 2"/>
          <p:cNvSpPr>
            <a:spLocks noGrp="1"/>
          </p:cNvSpPr>
          <p:nvPr>
            <p:ph idx="1"/>
          </p:nvPr>
        </p:nvSpPr>
        <p:spPr>
          <a:xfrm>
            <a:off x="609600" y="1371600"/>
            <a:ext cx="7772400" cy="4114800"/>
          </a:xfrm>
        </p:spPr>
        <p:txBody>
          <a:bodyPr/>
          <a:lstStyle/>
          <a:p>
            <a:r>
              <a:rPr lang="en-US" altLang="en-US" smtClean="0">
                <a:ea typeface="ＭＳ Ｐゴシック" panose="020B0600070205080204" pitchFamily="34" charset="-128"/>
              </a:rPr>
              <a:t>Remember to distinguish nondetects</a:t>
            </a:r>
          </a:p>
        </p:txBody>
      </p:sp>
      <p:sp>
        <p:nvSpPr>
          <p:cNvPr id="30730" name="TextBox 4"/>
          <p:cNvSpPr txBox="1">
            <a:spLocks noChangeArrowheads="1"/>
          </p:cNvSpPr>
          <p:nvPr/>
        </p:nvSpPr>
        <p:spPr bwMode="auto">
          <a:xfrm>
            <a:off x="1588" y="6488113"/>
            <a:ext cx="405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 Section 5.7</a:t>
            </a:r>
          </a:p>
        </p:txBody>
      </p:sp>
      <p:sp>
        <p:nvSpPr>
          <p:cNvPr id="7" name="TextBox 6"/>
          <p:cNvSpPr txBox="1">
            <a:spLocks noChangeArrowheads="1"/>
          </p:cNvSpPr>
          <p:nvPr/>
        </p:nvSpPr>
        <p:spPr bwMode="auto">
          <a:xfrm>
            <a:off x="1600200" y="4457700"/>
            <a:ext cx="2325688" cy="646113"/>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Detection limits are </a:t>
            </a:r>
          </a:p>
          <a:p>
            <a:pPr eaLnBrk="1" hangingPunct="1">
              <a:spcBef>
                <a:spcPct val="0"/>
              </a:spcBef>
              <a:buClrTx/>
              <a:buSzTx/>
              <a:buFontTx/>
              <a:buNone/>
            </a:pPr>
            <a:r>
              <a:rPr lang="en-US" altLang="en-US" sz="1800">
                <a:solidFill>
                  <a:schemeClr val="tx1"/>
                </a:solidFill>
              </a:rPr>
              <a:t>decreasing over time</a:t>
            </a:r>
          </a:p>
        </p:txBody>
      </p:sp>
      <p:sp>
        <p:nvSpPr>
          <p:cNvPr id="30732" name="TextBox 1"/>
          <p:cNvSpPr txBox="1">
            <a:spLocks noChangeArrowheads="1"/>
          </p:cNvSpPr>
          <p:nvPr/>
        </p:nvSpPr>
        <p:spPr bwMode="auto">
          <a:xfrm>
            <a:off x="6858000" y="2822575"/>
            <a:ext cx="1236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Detect</a:t>
            </a:r>
          </a:p>
          <a:p>
            <a:pPr eaLnBrk="1" hangingPunct="1">
              <a:spcBef>
                <a:spcPct val="0"/>
              </a:spcBef>
              <a:buClrTx/>
              <a:buSzTx/>
              <a:buFontTx/>
              <a:buNone/>
            </a:pPr>
            <a:r>
              <a:rPr lang="en-US" altLang="en-US" sz="1800">
                <a:solidFill>
                  <a:schemeClr val="tx1"/>
                </a:solidFill>
              </a:rPr>
              <a:t>Nondetect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Grp="1" noChangeArrowheads="1"/>
          </p:cNvSpPr>
          <p:nvPr>
            <p:ph type="title"/>
          </p:nvPr>
        </p:nvSpPr>
        <p:spPr/>
        <p:txBody>
          <a:bodyPr/>
          <a:lstStyle/>
          <a:p>
            <a:r>
              <a:rPr lang="en-US" altLang="en-US" smtClean="0">
                <a:ea typeface="ＭＳ Ｐゴシック" panose="020B0600070205080204" pitchFamily="34" charset="-128"/>
              </a:rPr>
              <a:t>Housekeeping 	</a:t>
            </a:r>
          </a:p>
        </p:txBody>
      </p:sp>
      <p:sp>
        <p:nvSpPr>
          <p:cNvPr id="4099" name="Rectangle 20"/>
          <p:cNvSpPr>
            <a:spLocks noGrp="1" noChangeArrowheads="1"/>
          </p:cNvSpPr>
          <p:nvPr>
            <p:ph sz="half" idx="1"/>
          </p:nvPr>
        </p:nvSpPr>
        <p:spPr>
          <a:xfrm>
            <a:off x="304800" y="1447800"/>
            <a:ext cx="3810000" cy="4495800"/>
          </a:xfrm>
        </p:spPr>
        <p:txBody>
          <a:bodyPr/>
          <a:lstStyle/>
          <a:p>
            <a:r>
              <a:rPr lang="en-US" altLang="en-US" sz="2600" smtClean="0">
                <a:ea typeface="ＭＳ Ｐゴシック" panose="020B0600070205080204" pitchFamily="34" charset="-128"/>
              </a:rPr>
              <a:t>Course time is 2¼ hours</a:t>
            </a:r>
          </a:p>
          <a:p>
            <a:r>
              <a:rPr lang="en-US" altLang="en-US" sz="2600" smtClean="0">
                <a:ea typeface="ＭＳ Ｐゴシック" panose="020B0600070205080204" pitchFamily="34" charset="-128"/>
              </a:rPr>
              <a:t>This event is being recorded </a:t>
            </a:r>
          </a:p>
          <a:p>
            <a:r>
              <a:rPr lang="en-US" altLang="en-US" sz="2600" smtClean="0">
                <a:ea typeface="ＭＳ Ｐゴシック" panose="020B0600070205080204" pitchFamily="34" charset="-128"/>
              </a:rPr>
              <a:t>Trainers control slides</a:t>
            </a:r>
          </a:p>
          <a:p>
            <a:pPr lvl="1"/>
            <a:r>
              <a:rPr lang="en-US" altLang="en-US" sz="2200" b="1" smtClean="0">
                <a:ea typeface="ＭＳ Ｐゴシック" panose="020B0600070205080204" pitchFamily="34" charset="-128"/>
              </a:rPr>
              <a:t>Want to control your own slides?</a:t>
            </a:r>
            <a:r>
              <a:rPr lang="en-US" altLang="en-US" sz="2200" smtClean="0">
                <a:ea typeface="ＭＳ Ｐゴシック" panose="020B0600070205080204" pitchFamily="34" charset="-128"/>
              </a:rPr>
              <a:t> You can download presentation file on Clu-in training page</a:t>
            </a:r>
          </a:p>
          <a:p>
            <a:endParaRPr lang="en-US" altLang="en-US" smtClean="0">
              <a:ea typeface="ＭＳ Ｐゴシック" panose="020B0600070205080204" pitchFamily="34" charset="-128"/>
            </a:endParaRPr>
          </a:p>
        </p:txBody>
      </p:sp>
      <p:sp>
        <p:nvSpPr>
          <p:cNvPr id="4100" name="Rectangle 21"/>
          <p:cNvSpPr>
            <a:spLocks noGrp="1" noChangeArrowheads="1"/>
          </p:cNvSpPr>
          <p:nvPr>
            <p:ph sz="half" idx="2"/>
          </p:nvPr>
        </p:nvSpPr>
        <p:spPr>
          <a:xfrm>
            <a:off x="4114800" y="1447800"/>
            <a:ext cx="4800600" cy="4495800"/>
          </a:xfrm>
        </p:spPr>
        <p:txBody>
          <a:bodyPr/>
          <a:lstStyle/>
          <a:p>
            <a:r>
              <a:rPr lang="en-US" altLang="en-US" sz="2600" smtClean="0">
                <a:ea typeface="ＭＳ Ｐゴシック" panose="020B0600070205080204" pitchFamily="34" charset="-128"/>
              </a:rPr>
              <a:t>Questions and feedback</a:t>
            </a:r>
          </a:p>
          <a:p>
            <a:pPr lvl="1"/>
            <a:r>
              <a:rPr lang="en-US" altLang="en-US" sz="2200" b="1" smtClean="0">
                <a:ea typeface="ＭＳ Ｐゴシック" panose="020B0600070205080204" pitchFamily="34" charset="-128"/>
              </a:rPr>
              <a:t>Throughout training: </a:t>
            </a:r>
            <a:br>
              <a:rPr lang="en-US" altLang="en-US" sz="2200" b="1" smtClean="0">
                <a:ea typeface="ＭＳ Ｐゴシック" panose="020B0600070205080204" pitchFamily="34" charset="-128"/>
              </a:rPr>
            </a:br>
            <a:r>
              <a:rPr lang="en-US" altLang="en-US" sz="2200" smtClean="0">
                <a:ea typeface="ＭＳ Ｐゴシック" panose="020B0600070205080204" pitchFamily="34" charset="-128"/>
              </a:rPr>
              <a:t>type in the “Q &amp; A” box</a:t>
            </a:r>
          </a:p>
          <a:p>
            <a:pPr lvl="1"/>
            <a:r>
              <a:rPr lang="en-US" altLang="en-US" sz="2200" b="1" smtClean="0">
                <a:ea typeface="ＭＳ Ｐゴシック" panose="020B0600070205080204" pitchFamily="34" charset="-128"/>
              </a:rPr>
              <a:t>At Q&amp;A breaks: </a:t>
            </a:r>
            <a:r>
              <a:rPr lang="en-US" altLang="en-US" sz="2200" smtClean="0">
                <a:ea typeface="ＭＳ Ｐゴシック" panose="020B0600070205080204" pitchFamily="34" charset="-128"/>
              </a:rPr>
              <a:t>unmute your phone with #6 to ask out loud</a:t>
            </a:r>
          </a:p>
          <a:p>
            <a:pPr lvl="1"/>
            <a:r>
              <a:rPr lang="en-US" altLang="en-US" sz="2200" b="1" smtClean="0">
                <a:ea typeface="ＭＳ Ｐゴシック" panose="020B0600070205080204" pitchFamily="34" charset="-128"/>
              </a:rPr>
              <a:t>At end of class:  </a:t>
            </a:r>
            <a:r>
              <a:rPr lang="en-US" altLang="en-US" sz="2200" smtClean="0">
                <a:ea typeface="ＭＳ Ｐゴシック" panose="020B0600070205080204" pitchFamily="34" charset="-128"/>
              </a:rPr>
              <a:t>Feedback form available from last slide </a:t>
            </a:r>
          </a:p>
          <a:p>
            <a:pPr lvl="2"/>
            <a:r>
              <a:rPr lang="en-US" altLang="en-US" b="1" smtClean="0">
                <a:ea typeface="ＭＳ Ｐゴシック" panose="020B0600070205080204" pitchFamily="34" charset="-128"/>
              </a:rPr>
              <a:t>Need confirmation of your participation today? </a:t>
            </a:r>
            <a:r>
              <a:rPr lang="en-US" altLang="en-US" smtClean="0">
                <a:ea typeface="ＭＳ Ｐゴシック" panose="020B0600070205080204" pitchFamily="34" charset="-128"/>
              </a:rPr>
              <a:t>Fill out the feedback form and check box for confirmation email and certificate</a:t>
            </a:r>
          </a:p>
          <a:p>
            <a:endParaRPr lang="en-US" altLang="en-US" smtClean="0">
              <a:ea typeface="ＭＳ Ｐゴシック" panose="020B0600070205080204" pitchFamily="34" charset="-128"/>
            </a:endParaRPr>
          </a:p>
        </p:txBody>
      </p:sp>
      <p:sp>
        <p:nvSpPr>
          <p:cNvPr id="4101" name="Rectangle 4"/>
          <p:cNvSpPr>
            <a:spLocks noChangeArrowheads="1"/>
          </p:cNvSpPr>
          <p:nvPr/>
        </p:nvSpPr>
        <p:spPr bwMode="auto">
          <a:xfrm>
            <a:off x="990600" y="614045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3" panose="05040102010807070707" pitchFamily="18" charset="2"/>
              <a:buNone/>
            </a:pPr>
            <a:r>
              <a:rPr lang="en-US" altLang="en-US" sz="1800" b="1" dirty="0"/>
              <a:t>Copyright </a:t>
            </a:r>
            <a:r>
              <a:rPr lang="en-US" altLang="en-US" sz="1800" b="1" dirty="0" smtClean="0"/>
              <a:t>2019 </a:t>
            </a:r>
            <a:r>
              <a:rPr lang="en-US" altLang="en-US" sz="1800" b="1" dirty="0"/>
              <a:t>Interstate Technology &amp; Regulatory Council, </a:t>
            </a:r>
            <a:br>
              <a:rPr lang="en-US" altLang="en-US" sz="1800" b="1" dirty="0"/>
            </a:br>
            <a:r>
              <a:rPr lang="en-US" altLang="en-US" sz="1800" b="1" dirty="0"/>
              <a:t>50 F Street, NW, Suite 350, Washington, DC 20001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altLang="en-US" smtClean="0">
                <a:ea typeface="ＭＳ Ｐゴシック" panose="020B0600070205080204" pitchFamily="34" charset="-128"/>
              </a:rPr>
              <a:t>Box Plots Compare Groups</a:t>
            </a:r>
          </a:p>
        </p:txBody>
      </p:sp>
      <p:sp>
        <p:nvSpPr>
          <p:cNvPr id="31747" name="Text Placeholder 8"/>
          <p:cNvSpPr>
            <a:spLocks noGrp="1"/>
          </p:cNvSpPr>
          <p:nvPr>
            <p:ph sz="half" idx="1"/>
          </p:nvPr>
        </p:nvSpPr>
        <p:spPr>
          <a:xfrm>
            <a:off x="609600" y="1828800"/>
            <a:ext cx="3790950" cy="4457700"/>
          </a:xfrm>
        </p:spPr>
        <p:txBody>
          <a:bodyPr/>
          <a:lstStyle/>
          <a:p>
            <a:r>
              <a:rPr lang="en-US" altLang="en-US" sz="2600" smtClean="0">
                <a:ea typeface="ＭＳ Ｐゴシック" panose="020B0600070205080204" pitchFamily="34" charset="-128"/>
              </a:rPr>
              <a:t>Box plot components:</a:t>
            </a:r>
          </a:p>
          <a:p>
            <a:pPr lvl="1"/>
            <a:r>
              <a:rPr lang="en-US" altLang="en-US" sz="2200" smtClean="0">
                <a:ea typeface="ＭＳ Ｐゴシック" panose="020B0600070205080204" pitchFamily="34" charset="-128"/>
              </a:rPr>
              <a:t>Line - median</a:t>
            </a:r>
          </a:p>
          <a:p>
            <a:pPr lvl="1"/>
            <a:r>
              <a:rPr lang="en-US" altLang="en-US" sz="2200" smtClean="0">
                <a:ea typeface="ＭＳ Ｐゴシック" panose="020B0600070205080204" pitchFamily="34" charset="-128"/>
              </a:rPr>
              <a:t>Box - (75%-25%)</a:t>
            </a:r>
          </a:p>
          <a:p>
            <a:pPr lvl="1"/>
            <a:r>
              <a:rPr lang="en-US" altLang="en-US" sz="2200" smtClean="0">
                <a:ea typeface="ＭＳ Ｐゴシック" panose="020B0600070205080204" pitchFamily="34" charset="-128"/>
              </a:rPr>
              <a:t>Whiskers </a:t>
            </a:r>
          </a:p>
          <a:p>
            <a:pPr lvl="1"/>
            <a:r>
              <a:rPr lang="en-US" altLang="en-US" sz="2200" smtClean="0">
                <a:ea typeface="ＭＳ Ｐゴシック" panose="020B0600070205080204" pitchFamily="34" charset="-128"/>
              </a:rPr>
              <a:t>Circles - extreme values</a:t>
            </a:r>
          </a:p>
          <a:p>
            <a:r>
              <a:rPr lang="en-US" altLang="en-US" sz="2600" smtClean="0">
                <a:ea typeface="ＭＳ Ｐゴシック" panose="020B0600070205080204" pitchFamily="34" charset="-128"/>
              </a:rPr>
              <a:t>Shows central tendency, spread, and outliers</a:t>
            </a:r>
          </a:p>
        </p:txBody>
      </p:sp>
      <p:sp>
        <p:nvSpPr>
          <p:cNvPr id="31748" name="Rectangle 5"/>
          <p:cNvSpPr>
            <a:spLocks noChangeArrowheads="1"/>
          </p:cNvSpPr>
          <p:nvPr/>
        </p:nvSpPr>
        <p:spPr bwMode="auto">
          <a:xfrm>
            <a:off x="0" y="6488113"/>
            <a:ext cx="2763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5.1</a:t>
            </a:r>
          </a:p>
        </p:txBody>
      </p:sp>
      <p:pic>
        <p:nvPicPr>
          <p:cNvPr id="31749" name="Picture 48" descr="C:\Users\Juliana\Desktop\Picture1.jpg"/>
          <p:cNvPicPr>
            <a:picLocks noChangeAspect="1" noChangeArrowheads="1"/>
          </p:cNvPicPr>
          <p:nvPr/>
        </p:nvPicPr>
        <p:blipFill>
          <a:blip r:embed="rId3">
            <a:extLst>
              <a:ext uri="{28A0092B-C50C-407E-A947-70E740481C1C}">
                <a14:useLocalDpi xmlns:a14="http://schemas.microsoft.com/office/drawing/2010/main" val="0"/>
              </a:ext>
            </a:extLst>
          </a:blip>
          <a:srcRect l="-2" r="48804" b="42406"/>
          <a:stretch>
            <a:fillRect/>
          </a:stretch>
        </p:blipFill>
        <p:spPr bwMode="auto">
          <a:xfrm>
            <a:off x="4400550" y="2132013"/>
            <a:ext cx="4503738"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1"/>
          <p:cNvSpPr>
            <a:spLocks noChangeArrowheads="1"/>
          </p:cNvSpPr>
          <p:nvPr/>
        </p:nvSpPr>
        <p:spPr bwMode="auto">
          <a:xfrm>
            <a:off x="5440363" y="2368550"/>
            <a:ext cx="3475037" cy="2295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r>
              <a:rPr lang="en-US" altLang="en-US" smtClean="0">
                <a:ea typeface="ＭＳ Ｐゴシック" panose="020B0600070205080204" pitchFamily="34" charset="-128"/>
              </a:rPr>
              <a:t>Scatter Plot</a:t>
            </a:r>
          </a:p>
        </p:txBody>
      </p:sp>
      <p:sp>
        <p:nvSpPr>
          <p:cNvPr id="32771" name="Rectangle 8"/>
          <p:cNvSpPr>
            <a:spLocks noChangeArrowheads="1"/>
          </p:cNvSpPr>
          <p:nvPr/>
        </p:nvSpPr>
        <p:spPr bwMode="auto">
          <a:xfrm>
            <a:off x="0" y="6488113"/>
            <a:ext cx="276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5.1</a:t>
            </a:r>
          </a:p>
        </p:txBody>
      </p:sp>
      <p:sp>
        <p:nvSpPr>
          <p:cNvPr id="2" name="TextBox 1"/>
          <p:cNvSpPr txBox="1"/>
          <p:nvPr/>
        </p:nvSpPr>
        <p:spPr>
          <a:xfrm>
            <a:off x="457200" y="5257800"/>
            <a:ext cx="8178800" cy="830263"/>
          </a:xfrm>
          <a:prstGeom prst="rect">
            <a:avLst/>
          </a:prstGeom>
          <a:noFill/>
        </p:spPr>
        <p:txBody>
          <a:bodyPr wrap="none">
            <a:spAutoFit/>
          </a:bodyPr>
          <a:lstStyle/>
          <a:p>
            <a:pPr>
              <a:defRPr/>
            </a:pPr>
            <a:r>
              <a:rPr lang="en-US" sz="2400" dirty="0">
                <a:solidFill>
                  <a:srgbClr val="008000"/>
                </a:solidFill>
                <a:latin typeface="+mn-lt"/>
                <a:ea typeface="ＭＳ Ｐゴシック" charset="0"/>
                <a:cs typeface="ＭＳ Ｐゴシック"/>
              </a:rPr>
              <a:t>Scatter plots show the relationship between two variables, </a:t>
            </a:r>
          </a:p>
          <a:p>
            <a:pPr>
              <a:defRPr/>
            </a:pPr>
            <a:r>
              <a:rPr lang="en-US" sz="2400" dirty="0">
                <a:solidFill>
                  <a:srgbClr val="008000"/>
                </a:solidFill>
                <a:latin typeface="+mn-lt"/>
                <a:ea typeface="ＭＳ Ｐゴシック" charset="0"/>
                <a:cs typeface="ＭＳ Ｐゴシック"/>
              </a:rPr>
              <a:t>such as concentrations measured in a single well.</a:t>
            </a:r>
          </a:p>
        </p:txBody>
      </p:sp>
      <p:graphicFrame>
        <p:nvGraphicFramePr>
          <p:cNvPr id="23" name="Chart 22"/>
          <p:cNvGraphicFramePr>
            <a:graphicFrameLocks/>
          </p:cNvGraphicFramePr>
          <p:nvPr/>
        </p:nvGraphicFramePr>
        <p:xfrm>
          <a:off x="1381125" y="1371600"/>
          <a:ext cx="5791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2774" name="TextBox 1"/>
          <p:cNvSpPr txBox="1">
            <a:spLocks noChangeArrowheads="1"/>
          </p:cNvSpPr>
          <p:nvPr/>
        </p:nvSpPr>
        <p:spPr bwMode="auto">
          <a:xfrm>
            <a:off x="4616450" y="6484938"/>
            <a:ext cx="4527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Figure Source: Adapted from USEPA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Design Statistical Sampling Plan</a:t>
            </a:r>
          </a:p>
        </p:txBody>
      </p:sp>
      <p:sp>
        <p:nvSpPr>
          <p:cNvPr id="3" name="Content Placeholder 2"/>
          <p:cNvSpPr>
            <a:spLocks noGrp="1"/>
          </p:cNvSpPr>
          <p:nvPr>
            <p:ph idx="1"/>
          </p:nvPr>
        </p:nvSpPr>
        <p:spPr>
          <a:xfrm>
            <a:off x="609600" y="1371600"/>
            <a:ext cx="7505700" cy="2628900"/>
          </a:xfrm>
        </p:spPr>
        <p:txBody>
          <a:bodyPr/>
          <a:lstStyle/>
          <a:p>
            <a:r>
              <a:rPr lang="en-US" altLang="en-US" smtClean="0">
                <a:ea typeface="ＭＳ Ｐゴシック" panose="020B0600070205080204" pitchFamily="34" charset="-128"/>
              </a:rPr>
              <a:t>Planning for statistical decisions </a:t>
            </a:r>
          </a:p>
          <a:p>
            <a:pPr lvl="1"/>
            <a:r>
              <a:rPr lang="en-US" altLang="en-US" smtClean="0">
                <a:ea typeface="ＭＳ Ｐゴシック" panose="020B0600070205080204" pitchFamily="34" charset="-128"/>
              </a:rPr>
              <a:t>Select sampling plan to control decision errors (prior to sampling)</a:t>
            </a:r>
          </a:p>
          <a:p>
            <a:pPr lvl="1"/>
            <a:r>
              <a:rPr lang="en-US" altLang="en-US" smtClean="0">
                <a:ea typeface="ＭＳ Ｐゴシック" panose="020B0600070205080204" pitchFamily="34" charset="-128"/>
              </a:rPr>
              <a:t>Understand statistical power achieved (after sampling)</a:t>
            </a:r>
          </a:p>
          <a:p>
            <a:r>
              <a:rPr lang="en-US" altLang="en-US" smtClean="0">
                <a:ea typeface="ＭＳ Ｐゴシック" panose="020B0600070205080204" pitchFamily="34" charset="-128"/>
              </a:rPr>
              <a:t>Understand design tradeoffs</a:t>
            </a:r>
          </a:p>
          <a:p>
            <a:pPr lvl="1"/>
            <a:endParaRPr lang="en-US" altLang="en-US" smtClean="0">
              <a:ea typeface="ＭＳ Ｐゴシック" panose="020B0600070205080204" pitchFamily="34" charset="-128"/>
            </a:endParaRPr>
          </a:p>
        </p:txBody>
      </p:sp>
      <p:sp>
        <p:nvSpPr>
          <p:cNvPr id="33796" name="TextBox 4"/>
          <p:cNvSpPr txBox="1">
            <a:spLocks noChangeArrowheads="1"/>
          </p:cNvSpPr>
          <p:nvPr/>
        </p:nvSpPr>
        <p:spPr bwMode="auto">
          <a:xfrm>
            <a:off x="0" y="6488113"/>
            <a:ext cx="277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a:t>
            </a:r>
          </a:p>
        </p:txBody>
      </p:sp>
      <p:grpSp>
        <p:nvGrpSpPr>
          <p:cNvPr id="37919" name="Group 37918"/>
          <p:cNvGrpSpPr>
            <a:grpSpLocks/>
          </p:cNvGrpSpPr>
          <p:nvPr/>
        </p:nvGrpSpPr>
        <p:grpSpPr bwMode="auto">
          <a:xfrm>
            <a:off x="1582738" y="4229100"/>
            <a:ext cx="6702425" cy="2114550"/>
            <a:chOff x="1582317" y="4229100"/>
            <a:chExt cx="6703306" cy="2114610"/>
          </a:xfrm>
        </p:grpSpPr>
        <p:sp>
          <p:nvSpPr>
            <p:cNvPr id="33798" name="TextBox 1"/>
            <p:cNvSpPr txBox="1">
              <a:spLocks noChangeArrowheads="1"/>
            </p:cNvSpPr>
            <p:nvPr/>
          </p:nvSpPr>
          <p:spPr bwMode="auto">
            <a:xfrm>
              <a:off x="3882410" y="4229100"/>
              <a:ext cx="1582484" cy="400110"/>
            </a:xfrm>
            <a:prstGeom prst="rect">
              <a:avLst/>
            </a:prstGeom>
            <a:solidFill>
              <a:srgbClr val="FFFF00"/>
            </a:solidFill>
            <a:ln w="9525">
              <a:solidFill>
                <a:schemeClr val="tx1"/>
              </a:solidFill>
              <a:miter lim="800000"/>
              <a:headEnd/>
              <a:tailEnd/>
            </a:ln>
          </p:spPr>
          <p:txBody>
            <a:bodyPr wrap="none">
              <a:spAutoFit/>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lvl="1" eaLnBrk="1" hangingPunct="1">
                <a:spcBef>
                  <a:spcPct val="0"/>
                </a:spcBef>
                <a:buClrTx/>
                <a:buSzTx/>
                <a:buFontTx/>
                <a:buNone/>
              </a:pPr>
              <a:r>
                <a:rPr lang="en-US" altLang="en-US" sz="2000">
                  <a:solidFill>
                    <a:schemeClr val="tx1"/>
                  </a:solidFill>
                </a:rPr>
                <a:t>Sample size</a:t>
              </a:r>
            </a:p>
          </p:txBody>
        </p:sp>
        <p:sp>
          <p:nvSpPr>
            <p:cNvPr id="33799" name="TextBox 6"/>
            <p:cNvSpPr txBox="1">
              <a:spLocks noChangeArrowheads="1"/>
            </p:cNvSpPr>
            <p:nvPr/>
          </p:nvSpPr>
          <p:spPr bwMode="auto">
            <a:xfrm>
              <a:off x="3992921" y="5943600"/>
              <a:ext cx="1361463" cy="400110"/>
            </a:xfrm>
            <a:prstGeom prst="rect">
              <a:avLst/>
            </a:prstGeom>
            <a:solidFill>
              <a:srgbClr val="FFFF00"/>
            </a:solidFill>
            <a:ln w="9525">
              <a:solidFill>
                <a:schemeClr val="tx1"/>
              </a:solidFill>
              <a:miter lim="800000"/>
              <a:headEnd/>
              <a:tailEnd/>
            </a:ln>
          </p:spPr>
          <p:txBody>
            <a:bodyPr wrap="none">
              <a:spAutoFit/>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lvl="1" eaLnBrk="1" hangingPunct="1">
                <a:spcBef>
                  <a:spcPct val="0"/>
                </a:spcBef>
                <a:buClrTx/>
                <a:buSzTx/>
                <a:buFontTx/>
                <a:buNone/>
              </a:pPr>
              <a:r>
                <a:rPr lang="en-US" altLang="en-US" sz="2000">
                  <a:solidFill>
                    <a:schemeClr val="tx1"/>
                  </a:solidFill>
                </a:rPr>
                <a:t>Effect size</a:t>
              </a:r>
            </a:p>
          </p:txBody>
        </p:sp>
        <p:sp>
          <p:nvSpPr>
            <p:cNvPr id="33800" name="TextBox 7"/>
            <p:cNvSpPr txBox="1">
              <a:spLocks noChangeArrowheads="1"/>
            </p:cNvSpPr>
            <p:nvPr/>
          </p:nvSpPr>
          <p:spPr bwMode="auto">
            <a:xfrm>
              <a:off x="1582317" y="4949490"/>
              <a:ext cx="912429" cy="400110"/>
            </a:xfrm>
            <a:prstGeom prst="rect">
              <a:avLst/>
            </a:prstGeom>
            <a:solidFill>
              <a:srgbClr val="FFC000"/>
            </a:solidFill>
            <a:ln w="9525">
              <a:solidFill>
                <a:schemeClr val="tx1"/>
              </a:solidFill>
              <a:miter lim="800000"/>
              <a:headEnd/>
              <a:tailEnd/>
            </a:ln>
          </p:spPr>
          <p:txBody>
            <a:bodyPr wrap="none">
              <a:spAutoFit/>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lvl="1" eaLnBrk="1" hangingPunct="1">
                <a:spcBef>
                  <a:spcPct val="0"/>
                </a:spcBef>
                <a:buClrTx/>
                <a:buSzTx/>
                <a:buFontTx/>
                <a:buNone/>
              </a:pPr>
              <a:r>
                <a:rPr lang="en-US" altLang="en-US" sz="2000">
                  <a:solidFill>
                    <a:schemeClr val="tx1"/>
                  </a:solidFill>
                </a:rPr>
                <a:t>Power</a:t>
              </a:r>
            </a:p>
          </p:txBody>
        </p:sp>
        <p:sp>
          <p:nvSpPr>
            <p:cNvPr id="33801" name="TextBox 8"/>
            <p:cNvSpPr txBox="1">
              <a:spLocks noChangeArrowheads="1"/>
            </p:cNvSpPr>
            <p:nvPr/>
          </p:nvSpPr>
          <p:spPr bwMode="auto">
            <a:xfrm>
              <a:off x="6116439" y="4949490"/>
              <a:ext cx="2169184" cy="400110"/>
            </a:xfrm>
            <a:prstGeom prst="rect">
              <a:avLst/>
            </a:prstGeom>
            <a:solidFill>
              <a:srgbClr val="FFC000"/>
            </a:solidFill>
            <a:ln w="9525">
              <a:solidFill>
                <a:schemeClr val="tx1"/>
              </a:solidFill>
              <a:miter lim="800000"/>
              <a:headEnd/>
              <a:tailEnd/>
            </a:ln>
          </p:spPr>
          <p:txBody>
            <a:bodyPr wrap="none">
              <a:spAutoFit/>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lvl="1" eaLnBrk="1" hangingPunct="1">
                <a:spcBef>
                  <a:spcPct val="0"/>
                </a:spcBef>
                <a:buClrTx/>
                <a:buSzTx/>
                <a:buFontTx/>
                <a:buNone/>
              </a:pPr>
              <a:r>
                <a:rPr lang="en-US" altLang="en-US" sz="2000">
                  <a:solidFill>
                    <a:schemeClr val="tx1"/>
                  </a:solidFill>
                </a:rPr>
                <a:t>Significance level</a:t>
              </a:r>
            </a:p>
          </p:txBody>
        </p:sp>
        <p:cxnSp>
          <p:nvCxnSpPr>
            <p:cNvPr id="33802" name="Straight Arrow Connector 4"/>
            <p:cNvCxnSpPr>
              <a:cxnSpLocks noChangeShapeType="1"/>
              <a:stCxn id="33800" idx="0"/>
              <a:endCxn id="33798" idx="1"/>
            </p:cNvCxnSpPr>
            <p:nvPr/>
          </p:nvCxnSpPr>
          <p:spPr bwMode="auto">
            <a:xfrm flipV="1">
              <a:off x="2038532" y="4429155"/>
              <a:ext cx="1843878" cy="520335"/>
            </a:xfrm>
            <a:prstGeom prst="straightConnector1">
              <a:avLst/>
            </a:prstGeom>
            <a:noFill/>
            <a:ln w="9525">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33803" name="Straight Arrow Connector 9"/>
            <p:cNvCxnSpPr>
              <a:cxnSpLocks noChangeShapeType="1"/>
              <a:stCxn id="33798" idx="3"/>
              <a:endCxn id="33801" idx="0"/>
            </p:cNvCxnSpPr>
            <p:nvPr/>
          </p:nvCxnSpPr>
          <p:spPr bwMode="auto">
            <a:xfrm>
              <a:off x="5464894" y="4429155"/>
              <a:ext cx="1736137" cy="520335"/>
            </a:xfrm>
            <a:prstGeom prst="straightConnector1">
              <a:avLst/>
            </a:prstGeom>
            <a:noFill/>
            <a:ln w="9525">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33804" name="Straight Arrow Connector 11"/>
            <p:cNvCxnSpPr>
              <a:cxnSpLocks noChangeShapeType="1"/>
              <a:stCxn id="33799" idx="3"/>
              <a:endCxn id="33801" idx="2"/>
            </p:cNvCxnSpPr>
            <p:nvPr/>
          </p:nvCxnSpPr>
          <p:spPr bwMode="auto">
            <a:xfrm flipV="1">
              <a:off x="5354384" y="5349600"/>
              <a:ext cx="1846647" cy="794055"/>
            </a:xfrm>
            <a:prstGeom prst="straightConnector1">
              <a:avLst/>
            </a:prstGeom>
            <a:noFill/>
            <a:ln w="9525">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33805" name="Straight Arrow Connector 27"/>
            <p:cNvCxnSpPr>
              <a:cxnSpLocks noChangeShapeType="1"/>
              <a:stCxn id="33800" idx="2"/>
              <a:endCxn id="33799" idx="1"/>
            </p:cNvCxnSpPr>
            <p:nvPr/>
          </p:nvCxnSpPr>
          <p:spPr bwMode="auto">
            <a:xfrm>
              <a:off x="2038532" y="5349600"/>
              <a:ext cx="1954389" cy="794055"/>
            </a:xfrm>
            <a:prstGeom prst="straightConnector1">
              <a:avLst/>
            </a:prstGeom>
            <a:noFill/>
            <a:ln w="9525">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ea typeface="ＭＳ Ｐゴシック" panose="020B0600070205080204" pitchFamily="34" charset="-128"/>
              </a:rPr>
              <a:t>Evaluate Statistical Evidence</a:t>
            </a:r>
          </a:p>
        </p:txBody>
      </p:sp>
      <p:sp>
        <p:nvSpPr>
          <p:cNvPr id="3" name="Content Placeholder 2"/>
          <p:cNvSpPr>
            <a:spLocks noGrp="1"/>
          </p:cNvSpPr>
          <p:nvPr>
            <p:ph idx="1"/>
          </p:nvPr>
        </p:nvSpPr>
        <p:spPr>
          <a:xfrm>
            <a:off x="571500" y="1371600"/>
            <a:ext cx="7658100" cy="4800600"/>
          </a:xfrm>
        </p:spPr>
        <p:txBody>
          <a:bodyPr/>
          <a:lstStyle/>
          <a:p>
            <a:r>
              <a:rPr lang="en-US" altLang="en-US" smtClean="0">
                <a:ea typeface="ＭＳ Ｐゴシック" panose="020B0600070205080204" pitchFamily="34" charset="-128"/>
              </a:rPr>
              <a:t>Hypothesis testing</a:t>
            </a:r>
          </a:p>
          <a:p>
            <a:pPr lvl="1"/>
            <a:r>
              <a:rPr lang="en-US" altLang="en-US" smtClean="0">
                <a:ea typeface="ＭＳ Ｐゴシック" panose="020B0600070205080204" pitchFamily="34" charset="-128"/>
              </a:rPr>
              <a:t>Null hypothesis (e.g., not guilty) versus alternative hypothesis (e.g., guilty)</a:t>
            </a:r>
          </a:p>
          <a:p>
            <a:pPr lvl="1"/>
            <a:r>
              <a:rPr lang="en-US" altLang="en-US" smtClean="0">
                <a:ea typeface="ＭＳ Ｐゴシック" panose="020B0600070205080204" pitchFamily="34" charset="-128"/>
              </a:rPr>
              <a:t>Is there sufficient evidence to reject the null hypothesis (burden of proof)? </a:t>
            </a:r>
          </a:p>
          <a:p>
            <a:r>
              <a:rPr lang="en-US" altLang="en-US" smtClean="0">
                <a:ea typeface="ＭＳ Ｐゴシック" panose="020B0600070205080204" pitchFamily="34" charset="-128"/>
              </a:rPr>
              <a:t>Choice of null hypothesis depends on purpose</a:t>
            </a:r>
          </a:p>
          <a:p>
            <a:pPr lvl="1"/>
            <a:r>
              <a:rPr lang="en-US" altLang="en-US" smtClean="0">
                <a:ea typeface="ＭＳ Ｐゴシック" panose="020B0600070205080204" pitchFamily="34" charset="-128"/>
              </a:rPr>
              <a:t>Do site concentrations exceed background?</a:t>
            </a:r>
          </a:p>
          <a:p>
            <a:pPr lvl="1"/>
            <a:r>
              <a:rPr lang="en-US" altLang="en-US" smtClean="0">
                <a:ea typeface="ＭＳ Ｐゴシック" panose="020B0600070205080204" pitchFamily="34" charset="-128"/>
              </a:rPr>
              <a:t>Have cleanup goals been achieved?</a:t>
            </a:r>
          </a:p>
          <a:p>
            <a:pPr lvl="1"/>
            <a:r>
              <a:rPr lang="en-US" altLang="en-US" smtClean="0">
                <a:ea typeface="ＭＳ Ｐゴシック" panose="020B0600070205080204" pitchFamily="34" charset="-128"/>
              </a:rPr>
              <a:t>Is there a trend in concentrations?</a:t>
            </a:r>
          </a:p>
        </p:txBody>
      </p:sp>
      <p:sp>
        <p:nvSpPr>
          <p:cNvPr id="34820" name="TextBox 3"/>
          <p:cNvSpPr txBox="1">
            <a:spLocks noChangeArrowheads="1"/>
          </p:cNvSpPr>
          <p:nvPr/>
        </p:nvSpPr>
        <p:spPr bwMode="auto">
          <a:xfrm>
            <a:off x="0" y="6470650"/>
            <a:ext cx="303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 5</a:t>
            </a:r>
          </a:p>
        </p:txBody>
      </p:sp>
      <p:pic>
        <p:nvPicPr>
          <p:cNvPr id="34821" name="Picture 2" descr="C:\Users\cms\AppData\Local\Microsoft\Windows\Temporary Internet Files\Content.IE5\1QGZQFJX\MC90044139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25" y="2057400"/>
            <a:ext cx="1050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Hypothesis Testing</a:t>
            </a:r>
          </a:p>
        </p:txBody>
      </p:sp>
      <p:sp>
        <p:nvSpPr>
          <p:cNvPr id="35843" name="Content Placeholder 2"/>
          <p:cNvSpPr>
            <a:spLocks noGrp="1"/>
          </p:cNvSpPr>
          <p:nvPr>
            <p:ph idx="1"/>
          </p:nvPr>
        </p:nvSpPr>
        <p:spPr/>
        <p:txBody>
          <a:bodyPr/>
          <a:lstStyle/>
          <a:p>
            <a:pPr>
              <a:spcBef>
                <a:spcPct val="0"/>
              </a:spcBef>
              <a:buFont typeface="Wingdings" panose="05000000000000000000" pitchFamily="2" charset="2"/>
              <a:buNone/>
            </a:pPr>
            <a:r>
              <a:rPr lang="en-US" altLang="en-US" sz="2400" b="1" u="sng" smtClean="0">
                <a:solidFill>
                  <a:srgbClr val="008000"/>
                </a:solidFill>
                <a:ea typeface="ＭＳ Ｐゴシック" panose="020B0600070205080204" pitchFamily="34" charset="-128"/>
              </a:rPr>
              <a:t>The Steps:</a:t>
            </a:r>
          </a:p>
          <a:p>
            <a:pPr>
              <a:spcBef>
                <a:spcPct val="0"/>
              </a:spcBef>
              <a:buFont typeface="Wingdings" panose="05000000000000000000" pitchFamily="2" charset="2"/>
              <a:buNone/>
            </a:pPr>
            <a:endParaRPr lang="en-US" altLang="en-US" sz="2400" smtClean="0">
              <a:ea typeface="ＭＳ Ｐゴシック" panose="020B0600070205080204" pitchFamily="34" charset="-128"/>
            </a:endParaRPr>
          </a:p>
          <a:p>
            <a:pPr>
              <a:spcBef>
                <a:spcPct val="0"/>
              </a:spcBef>
              <a:spcAft>
                <a:spcPts val="600"/>
              </a:spcAft>
              <a:buFont typeface="Wingdings" panose="05000000000000000000" pitchFamily="2" charset="2"/>
              <a:buNone/>
            </a:pPr>
            <a:r>
              <a:rPr lang="en-US" altLang="en-US" sz="2200" smtClean="0">
                <a:ea typeface="ＭＳ Ｐゴシック" panose="020B0600070205080204" pitchFamily="34" charset="-128"/>
              </a:rPr>
              <a:t>1.</a:t>
            </a:r>
            <a:r>
              <a:rPr lang="en-US" altLang="en-US" sz="2200" smtClean="0">
                <a:ea typeface="ＭＳ Ｐゴシック" panose="020B0600070205080204" pitchFamily="34" charset="-128"/>
                <a:cs typeface="Times New Roman" panose="02020603050405020304" pitchFamily="18" charset="0"/>
              </a:rPr>
              <a:t> Define your hypotheses (null, alternative)</a:t>
            </a:r>
          </a:p>
          <a:p>
            <a:pPr>
              <a:spcBef>
                <a:spcPct val="0"/>
              </a:spcBef>
              <a:spcAft>
                <a:spcPts val="600"/>
              </a:spcAft>
              <a:buFont typeface="Wingdings 3" panose="05040102010807070707" pitchFamily="18" charset="2"/>
              <a:buNone/>
            </a:pPr>
            <a:r>
              <a:rPr lang="en-US" altLang="en-US" sz="2200" smtClean="0">
                <a:ea typeface="ＭＳ Ｐゴシック" panose="020B0600070205080204" pitchFamily="34" charset="-128"/>
                <a:cs typeface="Times New Roman" panose="02020603050405020304" pitchFamily="18" charset="0"/>
              </a:rPr>
              <a:t>2. Compute the test statistic from the data under the assumption that the null is true</a:t>
            </a:r>
          </a:p>
          <a:p>
            <a:pPr>
              <a:spcBef>
                <a:spcPct val="0"/>
              </a:spcBef>
              <a:spcAft>
                <a:spcPts val="600"/>
              </a:spcAft>
              <a:buFont typeface="Wingdings 3" panose="05040102010807070707" pitchFamily="18" charset="2"/>
              <a:buNone/>
            </a:pPr>
            <a:r>
              <a:rPr lang="en-US" altLang="en-US" sz="2200" smtClean="0">
                <a:ea typeface="ＭＳ Ｐゴシック" panose="020B0600070205080204" pitchFamily="34" charset="-128"/>
                <a:cs typeface="Times New Roman" panose="02020603050405020304" pitchFamily="18" charset="0"/>
              </a:rPr>
              <a:t>3. Calculate the probability (p-value) of what was observed if null were true</a:t>
            </a:r>
          </a:p>
          <a:p>
            <a:pPr>
              <a:spcBef>
                <a:spcPct val="0"/>
              </a:spcBef>
              <a:spcAft>
                <a:spcPts val="600"/>
              </a:spcAft>
              <a:buFont typeface="Wingdings 3" panose="05040102010807070707" pitchFamily="18" charset="2"/>
              <a:buNone/>
            </a:pPr>
            <a:r>
              <a:rPr lang="en-US" altLang="en-US" sz="2200" smtClean="0">
                <a:ea typeface="ＭＳ Ｐゴシック" panose="020B0600070205080204" pitchFamily="34" charset="-128"/>
                <a:cs typeface="Times New Roman" panose="02020603050405020304" pitchFamily="18" charset="0"/>
              </a:rPr>
              <a:t>4. Make a decision</a:t>
            </a:r>
          </a:p>
          <a:p>
            <a:pPr lvl="1">
              <a:spcBef>
                <a:spcPct val="0"/>
              </a:spcBef>
              <a:spcAft>
                <a:spcPts val="600"/>
              </a:spcAft>
            </a:pPr>
            <a:r>
              <a:rPr lang="en-US" altLang="en-US" sz="2000" smtClean="0">
                <a:ea typeface="ＭＳ Ｐゴシック" panose="020B0600070205080204" pitchFamily="34" charset="-128"/>
                <a:cs typeface="Times New Roman" panose="02020603050405020304" pitchFamily="18" charset="0"/>
              </a:rPr>
              <a:t>Reject null hypothesis if p-value is less than significance level of test (</a:t>
            </a:r>
            <a:r>
              <a:rPr lang="el-GR" altLang="en-US" sz="2000" smtClean="0">
                <a:ea typeface="ＭＳ Ｐゴシック" panose="020B0600070205080204" pitchFamily="34" charset="-128"/>
                <a:cs typeface="Times New Roman" panose="02020603050405020304" pitchFamily="18" charset="0"/>
              </a:rPr>
              <a:t>α</a:t>
            </a:r>
            <a:r>
              <a:rPr lang="en-US" altLang="en-US" sz="2000" smtClean="0">
                <a:ea typeface="ＭＳ Ｐゴシック" panose="020B0600070205080204" pitchFamily="34" charset="-128"/>
                <a:cs typeface="Times New Roman" panose="02020603050405020304" pitchFamily="18" charset="0"/>
              </a:rPr>
              <a:t>)</a:t>
            </a:r>
          </a:p>
          <a:p>
            <a:pPr lvl="1">
              <a:spcBef>
                <a:spcPct val="0"/>
              </a:spcBef>
              <a:spcAft>
                <a:spcPts val="600"/>
              </a:spcAft>
            </a:pPr>
            <a:r>
              <a:rPr lang="en-US" altLang="en-US" sz="2000" smtClean="0">
                <a:ea typeface="ＭＳ Ｐゴシック" panose="020B0600070205080204" pitchFamily="34" charset="-128"/>
                <a:cs typeface="Times New Roman" panose="02020603050405020304" pitchFamily="18" charset="0"/>
              </a:rPr>
              <a:t>Fail to reject the null and verify power of test</a:t>
            </a:r>
          </a:p>
          <a:p>
            <a:endParaRPr lang="en-US" altLang="en-US" smtClean="0">
              <a:ea typeface="ＭＳ Ｐゴシック" panose="020B0600070205080204" pitchFamily="34" charset="-128"/>
            </a:endParaRPr>
          </a:p>
        </p:txBody>
      </p:sp>
      <p:pic>
        <p:nvPicPr>
          <p:cNvPr id="35844" name="Picture 3" descr="5-6 dist test icon_200x14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1371600"/>
            <a:ext cx="2162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ea typeface="ＭＳ Ｐゴシック" panose="020B0600070205080204" pitchFamily="34" charset="-128"/>
              </a:rPr>
              <a:t>Value of p-values</a:t>
            </a:r>
          </a:p>
        </p:txBody>
      </p:sp>
      <p:sp>
        <p:nvSpPr>
          <p:cNvPr id="36867" name="Content Placeholder 2"/>
          <p:cNvSpPr>
            <a:spLocks noGrp="1"/>
          </p:cNvSpPr>
          <p:nvPr>
            <p:ph idx="1"/>
          </p:nvPr>
        </p:nvSpPr>
        <p:spPr/>
        <p:txBody>
          <a:bodyPr/>
          <a:lstStyle/>
          <a:p>
            <a:r>
              <a:rPr lang="en-US" altLang="en-US" sz="2400" smtClean="0">
                <a:ea typeface="ＭＳ Ｐゴシック" panose="020B0600070205080204" pitchFamily="34" charset="-128"/>
              </a:rPr>
              <a:t>All test statistics (and p-values) measure the discrepancy between what you actually observe and what you’d expect to see if the null is true</a:t>
            </a:r>
          </a:p>
          <a:p>
            <a:r>
              <a:rPr lang="en-US" altLang="en-US" sz="2400" smtClean="0">
                <a:ea typeface="ＭＳ Ｐゴシック" panose="020B0600070205080204" pitchFamily="34" charset="-128"/>
              </a:rPr>
              <a:t>Could </a:t>
            </a:r>
            <a:r>
              <a:rPr lang="en-US" altLang="en-US" sz="2400" smtClean="0">
                <a:solidFill>
                  <a:srgbClr val="FF0000"/>
                </a:solidFill>
                <a:ea typeface="ＭＳ Ｐゴシック" panose="020B0600070205080204" pitchFamily="34" charset="-128"/>
              </a:rPr>
              <a:t>these</a:t>
            </a:r>
            <a:r>
              <a:rPr lang="en-US" altLang="en-US" sz="2400" smtClean="0">
                <a:ea typeface="ＭＳ Ｐゴシック" panose="020B0600070205080204" pitchFamily="34" charset="-128"/>
              </a:rPr>
              <a:t> data have arisen solely due to natural variability? </a:t>
            </a:r>
          </a:p>
          <a:p>
            <a:pPr lvl="1"/>
            <a:r>
              <a:rPr lang="en-US" altLang="en-US" sz="2200" smtClean="0">
                <a:ea typeface="ＭＳ Ｐゴシック" panose="020B0600070205080204" pitchFamily="34" charset="-128"/>
              </a:rPr>
              <a:t>P-value measures the strength of the evidence against the null hypothesis</a:t>
            </a:r>
          </a:p>
          <a:p>
            <a:pPr lvl="1"/>
            <a:r>
              <a:rPr lang="en-US" altLang="en-US" sz="2200" smtClean="0">
                <a:ea typeface="ＭＳ Ｐゴシック" panose="020B0600070205080204" pitchFamily="34" charset="-128"/>
              </a:rPr>
              <a:t>Lower p-values represent stronger evidence (it’s less likely null is true)</a:t>
            </a:r>
          </a:p>
        </p:txBody>
      </p:sp>
      <p:sp>
        <p:nvSpPr>
          <p:cNvPr id="36868" name="TextBox 3"/>
          <p:cNvSpPr txBox="1">
            <a:spLocks noChangeArrowheads="1"/>
          </p:cNvSpPr>
          <p:nvPr/>
        </p:nvSpPr>
        <p:spPr bwMode="auto">
          <a:xfrm>
            <a:off x="0" y="647065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Describing Uncertainty</a:t>
            </a:r>
          </a:p>
        </p:txBody>
      </p:sp>
      <p:sp>
        <p:nvSpPr>
          <p:cNvPr id="3" name="Content Placeholder 2"/>
          <p:cNvSpPr>
            <a:spLocks noGrp="1"/>
          </p:cNvSpPr>
          <p:nvPr>
            <p:ph idx="1"/>
          </p:nvPr>
        </p:nvSpPr>
        <p:spPr>
          <a:xfrm>
            <a:off x="609600" y="2286000"/>
            <a:ext cx="7772400" cy="3657600"/>
          </a:xfrm>
        </p:spPr>
        <p:txBody>
          <a:bodyPr/>
          <a:lstStyle/>
          <a:p>
            <a:r>
              <a:rPr lang="en-US" altLang="en-US" smtClean="0">
                <a:ea typeface="ＭＳ Ｐゴシック" panose="020B0600070205080204" pitchFamily="34" charset="-128"/>
              </a:rPr>
              <a:t>How reliable is this estimate?</a:t>
            </a:r>
          </a:p>
          <a:p>
            <a:r>
              <a:rPr lang="en-US" altLang="en-US" smtClean="0">
                <a:ea typeface="ＭＳ Ｐゴシック" panose="020B0600070205080204" pitchFamily="34" charset="-128"/>
              </a:rPr>
              <a:t>Statistical Intervals</a:t>
            </a:r>
          </a:p>
          <a:p>
            <a:pPr lvl="1"/>
            <a:r>
              <a:rPr lang="en-US" altLang="en-US" smtClean="0">
                <a:ea typeface="ＭＳ Ｐゴシック" panose="020B0600070205080204" pitchFamily="34" charset="-128"/>
              </a:rPr>
              <a:t>Use an interval (“error bars”) to show reliability </a:t>
            </a:r>
          </a:p>
          <a:p>
            <a:pPr lvl="1"/>
            <a:r>
              <a:rPr lang="en-US" altLang="en-US" smtClean="0">
                <a:ea typeface="ＭＳ Ｐゴシック" panose="020B0600070205080204" pitchFamily="34" charset="-128"/>
              </a:rPr>
              <a:t>Types: confidence, prediction, tolerance</a:t>
            </a:r>
          </a:p>
          <a:p>
            <a:r>
              <a:rPr lang="en-US" altLang="en-US" smtClean="0">
                <a:ea typeface="ＭＳ Ｐゴシック" panose="020B0600070205080204" pitchFamily="34" charset="-128"/>
              </a:rPr>
              <a:t>Confidence level (1-</a:t>
            </a:r>
            <a:r>
              <a:rPr lang="el-GR" altLang="en-US" smtClean="0">
                <a:ea typeface="ＭＳ Ｐゴシック" panose="020B0600070205080204" pitchFamily="34" charset="-128"/>
              </a:rPr>
              <a:t>α</a:t>
            </a:r>
            <a:r>
              <a:rPr lang="en-US" altLang="en-US" smtClean="0">
                <a:ea typeface="ＭＳ Ｐゴシック" panose="020B0600070205080204" pitchFamily="34" charset="-128"/>
              </a:rPr>
              <a:t>) of the interval (e.g., 95%)</a:t>
            </a:r>
          </a:p>
          <a:p>
            <a:pPr lvl="1"/>
            <a:r>
              <a:rPr lang="en-US" altLang="en-US" smtClean="0">
                <a:ea typeface="ＭＳ Ｐゴシック" panose="020B0600070205080204" pitchFamily="34" charset="-128"/>
              </a:rPr>
              <a:t>Probability that interval will include the value of interest</a:t>
            </a:r>
          </a:p>
          <a:p>
            <a:pPr lvl="1"/>
            <a:r>
              <a:rPr lang="en-US" altLang="en-US" smtClean="0">
                <a:ea typeface="ＭＳ Ｐゴシック" panose="020B0600070205080204" pitchFamily="34" charset="-128"/>
              </a:rPr>
              <a:t>Hypothesis tests can be formulated using intervals</a:t>
            </a:r>
          </a:p>
          <a:p>
            <a:pPr lvl="1"/>
            <a:endParaRPr lang="en-US" altLang="en-US" smtClean="0">
              <a:ea typeface="ＭＳ Ｐゴシック" panose="020B0600070205080204" pitchFamily="34" charset="-128"/>
            </a:endParaRPr>
          </a:p>
        </p:txBody>
      </p:sp>
      <p:sp>
        <p:nvSpPr>
          <p:cNvPr id="4" name="Rectangle 3"/>
          <p:cNvSpPr/>
          <p:nvPr/>
        </p:nvSpPr>
        <p:spPr>
          <a:xfrm>
            <a:off x="571500" y="1731963"/>
            <a:ext cx="6858000" cy="492125"/>
          </a:xfrm>
          <a:prstGeom prst="rect">
            <a:avLst/>
          </a:prstGeom>
        </p:spPr>
        <p:txBody>
          <a:bodyPr>
            <a:spAutoFit/>
          </a:bodyPr>
          <a:lstStyle/>
          <a:p>
            <a:pPr eaLnBrk="0" hangingPunct="0">
              <a:spcBef>
                <a:spcPct val="20000"/>
              </a:spcBef>
              <a:buClr>
                <a:srgbClr val="008000"/>
              </a:buClr>
              <a:buSzPct val="75000"/>
              <a:defRPr/>
            </a:pPr>
            <a:r>
              <a:rPr lang="en-US" altLang="en-US" sz="2600" b="1" kern="0" dirty="0">
                <a:solidFill>
                  <a:srgbClr val="333399"/>
                </a:solidFill>
                <a:latin typeface="Arial"/>
                <a:ea typeface="ＭＳ Ｐゴシック" charset="0"/>
              </a:rPr>
              <a:t>“The mean concentration is 5.1 mg/L.”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Confidence and Prediction Intervals</a:t>
            </a:r>
          </a:p>
        </p:txBody>
      </p:sp>
      <p:sp>
        <p:nvSpPr>
          <p:cNvPr id="38915" name="Content Placeholder 2"/>
          <p:cNvSpPr>
            <a:spLocks noGrp="1"/>
          </p:cNvSpPr>
          <p:nvPr>
            <p:ph idx="1"/>
          </p:nvPr>
        </p:nvSpPr>
        <p:spPr>
          <a:xfrm>
            <a:off x="571500" y="1371600"/>
            <a:ext cx="7886700" cy="2014538"/>
          </a:xfrm>
        </p:spPr>
        <p:txBody>
          <a:bodyPr/>
          <a:lstStyle/>
          <a:p>
            <a:r>
              <a:rPr lang="en-US" altLang="en-US" sz="2400" u="sng" smtClean="0">
                <a:ea typeface="ＭＳ Ｐゴシック" panose="020B0600070205080204" pitchFamily="34" charset="-128"/>
              </a:rPr>
              <a:t>Confidence intervals </a:t>
            </a:r>
            <a:r>
              <a:rPr lang="en-US" altLang="en-US" sz="2400" smtClean="0">
                <a:ea typeface="ＭＳ Ｐゴシック" panose="020B0600070205080204" pitchFamily="34" charset="-128"/>
              </a:rPr>
              <a:t>show uncertainty in statistics calculated from existing data (means, medians, slopes)</a:t>
            </a:r>
          </a:p>
          <a:p>
            <a:r>
              <a:rPr lang="en-US" altLang="en-US" sz="2400" u="sng" smtClean="0">
                <a:ea typeface="ＭＳ Ｐゴシック" panose="020B0600070205080204" pitchFamily="34" charset="-128"/>
              </a:rPr>
              <a:t>Prediction intervals </a:t>
            </a:r>
            <a:r>
              <a:rPr lang="en-US" altLang="en-US" sz="2400" smtClean="0">
                <a:ea typeface="ＭＳ Ｐゴシック" panose="020B0600070205080204" pitchFamily="34" charset="-128"/>
              </a:rPr>
              <a:t>are used to evaluate how consistent future samples are to existing data</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
        <p:nvSpPr>
          <p:cNvPr id="38916" name="TextBox 3"/>
          <p:cNvSpPr txBox="1">
            <a:spLocks noChangeArrowheads="1"/>
          </p:cNvSpPr>
          <p:nvPr/>
        </p:nvSpPr>
        <p:spPr bwMode="auto">
          <a:xfrm>
            <a:off x="0" y="647700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5</a:t>
            </a:r>
          </a:p>
        </p:txBody>
      </p:sp>
      <p:grpSp>
        <p:nvGrpSpPr>
          <p:cNvPr id="8" name="Group 7"/>
          <p:cNvGrpSpPr>
            <a:grpSpLocks/>
          </p:cNvGrpSpPr>
          <p:nvPr/>
        </p:nvGrpSpPr>
        <p:grpSpPr bwMode="auto">
          <a:xfrm>
            <a:off x="1028700" y="3200400"/>
            <a:ext cx="6048375" cy="3338513"/>
            <a:chOff x="2057400" y="3200400"/>
            <a:chExt cx="5019675" cy="3338513"/>
          </a:xfrm>
        </p:grpSpPr>
        <p:graphicFrame>
          <p:nvGraphicFramePr>
            <p:cNvPr id="9" name="Chart 8"/>
            <p:cNvGraphicFramePr>
              <a:graphicFrameLocks/>
            </p:cNvGraphicFramePr>
            <p:nvPr/>
          </p:nvGraphicFramePr>
          <p:xfrm>
            <a:off x="2057400" y="3314700"/>
            <a:ext cx="5019675" cy="3224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3200400" y="3200400"/>
            <a:ext cx="276224"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1" name="TextBox 10"/>
          <p:cNvSpPr txBox="1">
            <a:spLocks noChangeArrowheads="1"/>
          </p:cNvSpPr>
          <p:nvPr/>
        </p:nvSpPr>
        <p:spPr bwMode="auto">
          <a:xfrm>
            <a:off x="3657600" y="4284663"/>
            <a:ext cx="762000" cy="646112"/>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True</a:t>
            </a:r>
          </a:p>
          <a:p>
            <a:pPr eaLnBrk="1" hangingPunct="1">
              <a:spcBef>
                <a:spcPct val="0"/>
              </a:spcBef>
              <a:buClrTx/>
              <a:buSzTx/>
              <a:buFontTx/>
              <a:buNone/>
            </a:pPr>
            <a:r>
              <a:rPr lang="en-US" altLang="en-US" sz="1800">
                <a:solidFill>
                  <a:schemeClr val="tx1"/>
                </a:solidFill>
              </a:rPr>
              <a:t>Mean</a:t>
            </a:r>
          </a:p>
        </p:txBody>
      </p:sp>
      <p:sp>
        <p:nvSpPr>
          <p:cNvPr id="12" name="TextBox 11"/>
          <p:cNvSpPr txBox="1">
            <a:spLocks noChangeArrowheads="1"/>
          </p:cNvSpPr>
          <p:nvPr/>
        </p:nvSpPr>
        <p:spPr bwMode="auto">
          <a:xfrm>
            <a:off x="5829300" y="4284663"/>
            <a:ext cx="1082675" cy="646112"/>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Future</a:t>
            </a:r>
          </a:p>
          <a:p>
            <a:pPr eaLnBrk="1" hangingPunct="1">
              <a:spcBef>
                <a:spcPct val="0"/>
              </a:spcBef>
              <a:buClrTx/>
              <a:buSzTx/>
              <a:buFontTx/>
              <a:buNone/>
            </a:pPr>
            <a:r>
              <a:rPr lang="en-US" altLang="en-US" sz="1800">
                <a:solidFill>
                  <a:schemeClr val="tx1"/>
                </a:solidFill>
              </a:rPr>
              <a:t>Samples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7429500" cy="1143000"/>
          </a:xfrm>
        </p:spPr>
        <p:txBody>
          <a:bodyPr/>
          <a:lstStyle/>
          <a:p>
            <a:r>
              <a:rPr lang="en-US" altLang="en-US" smtClean="0">
                <a:ea typeface="ＭＳ Ｐゴシック" panose="020B0600070205080204" pitchFamily="34" charset="-128"/>
              </a:rPr>
              <a:t>How to Select and Test the Null Hypothesis</a:t>
            </a:r>
          </a:p>
        </p:txBody>
      </p:sp>
      <p:sp>
        <p:nvSpPr>
          <p:cNvPr id="39939" name="Text Placeholder 5"/>
          <p:cNvSpPr>
            <a:spLocks noGrp="1"/>
          </p:cNvSpPr>
          <p:nvPr>
            <p:ph type="body" idx="1"/>
          </p:nvPr>
        </p:nvSpPr>
        <p:spPr/>
        <p:txBody>
          <a:bodyPr/>
          <a:lstStyle/>
          <a:p>
            <a:r>
              <a:rPr lang="en-US" altLang="en-US" u="sng" smtClean="0">
                <a:ea typeface="ＭＳ Ｐゴシック" panose="020B0600070205080204" pitchFamily="34" charset="-128"/>
              </a:rPr>
              <a:t>Release Detection/ </a:t>
            </a:r>
          </a:p>
          <a:p>
            <a:r>
              <a:rPr lang="en-US" altLang="en-US" u="sng" smtClean="0">
                <a:ea typeface="ＭＳ Ｐゴシック" panose="020B0600070205080204" pitchFamily="34" charset="-128"/>
              </a:rPr>
              <a:t>Site Characterization</a:t>
            </a:r>
          </a:p>
        </p:txBody>
      </p:sp>
      <p:sp>
        <p:nvSpPr>
          <p:cNvPr id="7" name="Content Placeholder 6"/>
          <p:cNvSpPr>
            <a:spLocks noGrp="1"/>
          </p:cNvSpPr>
          <p:nvPr>
            <p:ph sz="half" idx="2"/>
          </p:nvPr>
        </p:nvSpPr>
        <p:spPr/>
        <p:txBody>
          <a:bodyPr/>
          <a:lstStyle/>
          <a:p>
            <a:r>
              <a:rPr lang="en-US" altLang="en-US" smtClean="0">
                <a:ea typeface="ＭＳ Ｐゴシック" panose="020B0600070205080204" pitchFamily="34" charset="-128"/>
              </a:rPr>
              <a:t>Site is assumed to be clean unless proven otherwise</a:t>
            </a:r>
          </a:p>
          <a:p>
            <a:r>
              <a:rPr lang="en-US" altLang="en-US" smtClean="0">
                <a:ea typeface="ＭＳ Ｐゴシック" panose="020B0600070205080204" pitchFamily="34" charset="-128"/>
              </a:rPr>
              <a:t>Hypothesis:</a:t>
            </a:r>
          </a:p>
          <a:p>
            <a:pPr lvl="1"/>
            <a:r>
              <a:rPr lang="en-US" altLang="en-US" smtClean="0">
                <a:ea typeface="ＭＳ Ｐゴシック" panose="020B0600070205080204" pitchFamily="34" charset="-128"/>
              </a:rPr>
              <a:t>Null: Mean ≤ MCL</a:t>
            </a:r>
          </a:p>
          <a:p>
            <a:pPr lvl="1"/>
            <a:r>
              <a:rPr lang="en-US" altLang="en-US" smtClean="0">
                <a:ea typeface="ＭＳ Ｐゴシック" panose="020B0600070205080204" pitchFamily="34" charset="-128"/>
              </a:rPr>
              <a:t>Alt: Mean &gt; MCL</a:t>
            </a:r>
          </a:p>
          <a:p>
            <a:r>
              <a:rPr lang="en-US" altLang="en-US" smtClean="0">
                <a:ea typeface="ＭＳ Ｐゴシック" panose="020B0600070205080204" pitchFamily="34" charset="-128"/>
              </a:rPr>
              <a:t>Confidence interval test:</a:t>
            </a:r>
          </a:p>
          <a:p>
            <a:pPr lvl="1"/>
            <a:r>
              <a:rPr lang="en-US" altLang="en-US" smtClean="0">
                <a:ea typeface="ＭＳ Ｐゴシック" panose="020B0600070205080204" pitchFamily="34" charset="-128"/>
              </a:rPr>
              <a:t>Reject if </a:t>
            </a:r>
            <a:r>
              <a:rPr lang="en-US" altLang="en-US" u="sng" smtClean="0">
                <a:ea typeface="ＭＳ Ｐゴシック" panose="020B0600070205080204" pitchFamily="34" charset="-128"/>
              </a:rPr>
              <a:t>lower</a:t>
            </a:r>
            <a:r>
              <a:rPr lang="en-US" altLang="en-US" smtClean="0">
                <a:ea typeface="ＭＳ Ｐゴシック" panose="020B0600070205080204" pitchFamily="34" charset="-128"/>
              </a:rPr>
              <a:t> confidence limit on mean &gt; MCL</a:t>
            </a:r>
          </a:p>
        </p:txBody>
      </p:sp>
      <p:sp>
        <p:nvSpPr>
          <p:cNvPr id="39941" name="Text Placeholder 7"/>
          <p:cNvSpPr>
            <a:spLocks noGrp="1"/>
          </p:cNvSpPr>
          <p:nvPr>
            <p:ph type="body" sz="quarter" idx="3"/>
          </p:nvPr>
        </p:nvSpPr>
        <p:spPr/>
        <p:txBody>
          <a:bodyPr/>
          <a:lstStyle/>
          <a:p>
            <a:r>
              <a:rPr lang="en-US" altLang="en-US" u="sng" smtClean="0">
                <a:ea typeface="ＭＳ Ｐゴシック" panose="020B0600070205080204" pitchFamily="34" charset="-128"/>
              </a:rPr>
              <a:t>Corrective Action/ Remediation</a:t>
            </a:r>
          </a:p>
        </p:txBody>
      </p:sp>
      <p:sp>
        <p:nvSpPr>
          <p:cNvPr id="9" name="Content Placeholder 8"/>
          <p:cNvSpPr>
            <a:spLocks noGrp="1"/>
          </p:cNvSpPr>
          <p:nvPr>
            <p:ph sz="quarter" idx="4"/>
          </p:nvPr>
        </p:nvSpPr>
        <p:spPr/>
        <p:txBody>
          <a:bodyPr/>
          <a:lstStyle/>
          <a:p>
            <a:r>
              <a:rPr lang="en-US" altLang="en-US" smtClean="0">
                <a:ea typeface="ＭＳ Ｐゴシック" panose="020B0600070205080204" pitchFamily="34" charset="-128"/>
              </a:rPr>
              <a:t>Site is assumed to be contaminated unless proven otherwise</a:t>
            </a:r>
          </a:p>
          <a:p>
            <a:r>
              <a:rPr lang="en-US" altLang="en-US" smtClean="0">
                <a:ea typeface="ＭＳ Ｐゴシック" panose="020B0600070205080204" pitchFamily="34" charset="-128"/>
              </a:rPr>
              <a:t>Hypothesis:</a:t>
            </a:r>
          </a:p>
          <a:p>
            <a:pPr lvl="1"/>
            <a:r>
              <a:rPr lang="en-US" altLang="en-US" smtClean="0">
                <a:ea typeface="ＭＳ Ｐゴシック" panose="020B0600070205080204" pitchFamily="34" charset="-128"/>
              </a:rPr>
              <a:t>Null: Mean ≥ MCL</a:t>
            </a:r>
          </a:p>
          <a:p>
            <a:pPr lvl="1"/>
            <a:r>
              <a:rPr lang="en-US" altLang="en-US" smtClean="0">
                <a:ea typeface="ＭＳ Ｐゴシック" panose="020B0600070205080204" pitchFamily="34" charset="-128"/>
              </a:rPr>
              <a:t>Alt: Mean &lt; MCL</a:t>
            </a:r>
          </a:p>
          <a:p>
            <a:r>
              <a:rPr lang="en-US" altLang="en-US" smtClean="0">
                <a:ea typeface="ＭＳ Ｐゴシック" panose="020B0600070205080204" pitchFamily="34" charset="-128"/>
              </a:rPr>
              <a:t>Confidence interval test</a:t>
            </a:r>
          </a:p>
          <a:p>
            <a:pPr lvl="1"/>
            <a:r>
              <a:rPr lang="en-US" altLang="en-US" smtClean="0">
                <a:ea typeface="ＭＳ Ｐゴシック" panose="020B0600070205080204" pitchFamily="34" charset="-128"/>
              </a:rPr>
              <a:t>Reject if </a:t>
            </a:r>
            <a:r>
              <a:rPr lang="en-US" altLang="en-US" u="sng" smtClean="0">
                <a:ea typeface="ＭＳ Ｐゴシック" panose="020B0600070205080204" pitchFamily="34" charset="-128"/>
              </a:rPr>
              <a:t>upper</a:t>
            </a:r>
            <a:r>
              <a:rPr lang="en-US" altLang="en-US" smtClean="0">
                <a:ea typeface="ＭＳ Ｐゴシック" panose="020B0600070205080204" pitchFamily="34" charset="-128"/>
              </a:rPr>
              <a:t> confidence limit on mean &lt; MCL</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ea typeface="ＭＳ Ｐゴシック" panose="020B0600070205080204" pitchFamily="34" charset="-128"/>
              </a:rPr>
              <a:t>Test Assumptions</a:t>
            </a:r>
          </a:p>
        </p:txBody>
      </p:sp>
      <p:sp>
        <p:nvSpPr>
          <p:cNvPr id="40963" name="Content Placeholder 2"/>
          <p:cNvSpPr>
            <a:spLocks noGrp="1"/>
          </p:cNvSpPr>
          <p:nvPr>
            <p:ph idx="1"/>
          </p:nvPr>
        </p:nvSpPr>
        <p:spPr>
          <a:xfrm>
            <a:off x="152400" y="1981200"/>
            <a:ext cx="3962400" cy="1895475"/>
          </a:xfrm>
        </p:spPr>
        <p:txBody>
          <a:bodyPr/>
          <a:lstStyle/>
          <a:p>
            <a:r>
              <a:rPr lang="en-US" altLang="en-US" smtClean="0">
                <a:ea typeface="ＭＳ Ｐゴシック" panose="020B0600070205080204" pitchFamily="34" charset="-128"/>
              </a:rPr>
              <a:t>Testing for outliers</a:t>
            </a:r>
          </a:p>
          <a:p>
            <a:pPr lvl="1"/>
            <a:r>
              <a:rPr lang="en-US" altLang="en-US" smtClean="0">
                <a:ea typeface="ＭＳ Ｐゴシック" panose="020B0600070205080204" pitchFamily="34" charset="-128"/>
              </a:rPr>
              <a:t>Outliers can dramatically skew statistical limits</a:t>
            </a:r>
          </a:p>
        </p:txBody>
      </p:sp>
      <p:sp>
        <p:nvSpPr>
          <p:cNvPr id="40964" name="TextBox 4"/>
          <p:cNvSpPr txBox="1">
            <a:spLocks noChangeArrowheads="1"/>
          </p:cNvSpPr>
          <p:nvPr/>
        </p:nvSpPr>
        <p:spPr bwMode="auto">
          <a:xfrm>
            <a:off x="0" y="6481763"/>
            <a:ext cx="386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 Section 5</a:t>
            </a:r>
          </a:p>
        </p:txBody>
      </p:sp>
      <p:sp>
        <p:nvSpPr>
          <p:cNvPr id="40965" name="Freeform 144"/>
          <p:cNvSpPr>
            <a:spLocks/>
          </p:cNvSpPr>
          <p:nvPr/>
        </p:nvSpPr>
        <p:spPr bwMode="auto">
          <a:xfrm>
            <a:off x="5449888" y="2652713"/>
            <a:ext cx="3222625" cy="2954337"/>
          </a:xfrm>
          <a:custGeom>
            <a:avLst/>
            <a:gdLst>
              <a:gd name="T0" fmla="*/ 0 w 4267"/>
              <a:gd name="T1" fmla="*/ 2147483647 h 3911"/>
              <a:gd name="T2" fmla="*/ 0 w 4267"/>
              <a:gd name="T3" fmla="*/ 2147483647 h 3911"/>
              <a:gd name="T4" fmla="*/ 2147483647 w 4267"/>
              <a:gd name="T5" fmla="*/ 2147483647 h 3911"/>
              <a:gd name="T6" fmla="*/ 2147483647 w 4267"/>
              <a:gd name="T7" fmla="*/ 2147483647 h 3911"/>
              <a:gd name="T8" fmla="*/ 2147483647 w 4267"/>
              <a:gd name="T9" fmla="*/ 2147483647 h 3911"/>
              <a:gd name="T10" fmla="*/ 2147483647 w 4267"/>
              <a:gd name="T11" fmla="*/ 2147483647 h 3911"/>
              <a:gd name="T12" fmla="*/ 2147483647 w 4267"/>
              <a:gd name="T13" fmla="*/ 2147483647 h 3911"/>
              <a:gd name="T14" fmla="*/ 2147483647 w 4267"/>
              <a:gd name="T15" fmla="*/ 2147483647 h 3911"/>
              <a:gd name="T16" fmla="*/ 2147483647 w 4267"/>
              <a:gd name="T17" fmla="*/ 2147483647 h 3911"/>
              <a:gd name="T18" fmla="*/ 2147483647 w 4267"/>
              <a:gd name="T19" fmla="*/ 2147483647 h 3911"/>
              <a:gd name="T20" fmla="*/ 2147483647 w 4267"/>
              <a:gd name="T21" fmla="*/ 2147483647 h 3911"/>
              <a:gd name="T22" fmla="*/ 2147483647 w 4267"/>
              <a:gd name="T23" fmla="*/ 2147483647 h 3911"/>
              <a:gd name="T24" fmla="*/ 2147483647 w 4267"/>
              <a:gd name="T25" fmla="*/ 2147483647 h 3911"/>
              <a:gd name="T26" fmla="*/ 2147483647 w 4267"/>
              <a:gd name="T27" fmla="*/ 2147483647 h 3911"/>
              <a:gd name="T28" fmla="*/ 2147483647 w 4267"/>
              <a:gd name="T29" fmla="*/ 2147483647 h 3911"/>
              <a:gd name="T30" fmla="*/ 2147483647 w 4267"/>
              <a:gd name="T31" fmla="*/ 2147483647 h 3911"/>
              <a:gd name="T32" fmla="*/ 2147483647 w 4267"/>
              <a:gd name="T33" fmla="*/ 2147483647 h 3911"/>
              <a:gd name="T34" fmla="*/ 2147483647 w 4267"/>
              <a:gd name="T35" fmla="*/ 0 h 3911"/>
              <a:gd name="T36" fmla="*/ 2147483647 w 4267"/>
              <a:gd name="T37" fmla="*/ 2147483647 h 3911"/>
              <a:gd name="T38" fmla="*/ 2147483647 w 4267"/>
              <a:gd name="T39" fmla="*/ 2147483647 h 3911"/>
              <a:gd name="T40" fmla="*/ 2147483647 w 4267"/>
              <a:gd name="T41" fmla="*/ 2147483647 h 3911"/>
              <a:gd name="T42" fmla="*/ 2147483647 w 4267"/>
              <a:gd name="T43" fmla="*/ 2147483647 h 3911"/>
              <a:gd name="T44" fmla="*/ 2147483647 w 4267"/>
              <a:gd name="T45" fmla="*/ 2147483647 h 3911"/>
              <a:gd name="T46" fmla="*/ 2147483647 w 4267"/>
              <a:gd name="T47" fmla="*/ 2147483647 h 3911"/>
              <a:gd name="T48" fmla="*/ 2147483647 w 4267"/>
              <a:gd name="T49" fmla="*/ 2147483647 h 3911"/>
              <a:gd name="T50" fmla="*/ 2147483647 w 4267"/>
              <a:gd name="T51" fmla="*/ 2147483647 h 3911"/>
              <a:gd name="T52" fmla="*/ 2147483647 w 4267"/>
              <a:gd name="T53" fmla="*/ 2147483647 h 3911"/>
              <a:gd name="T54" fmla="*/ 2147483647 w 4267"/>
              <a:gd name="T55" fmla="*/ 2147483647 h 3911"/>
              <a:gd name="T56" fmla="*/ 2147483647 w 4267"/>
              <a:gd name="T57" fmla="*/ 2147483647 h 3911"/>
              <a:gd name="T58" fmla="*/ 2147483647 w 4267"/>
              <a:gd name="T59" fmla="*/ 2147483647 h 3911"/>
              <a:gd name="T60" fmla="*/ 2147483647 w 4267"/>
              <a:gd name="T61" fmla="*/ 2147483647 h 3911"/>
              <a:gd name="T62" fmla="*/ 2147483647 w 4267"/>
              <a:gd name="T63" fmla="*/ 2147483647 h 3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67" h="3911">
                <a:moveTo>
                  <a:pt x="0" y="3757"/>
                </a:moveTo>
                <a:lnTo>
                  <a:pt x="0" y="3757"/>
                </a:lnTo>
                <a:lnTo>
                  <a:pt x="61" y="3843"/>
                </a:lnTo>
                <a:lnTo>
                  <a:pt x="107" y="3843"/>
                </a:lnTo>
                <a:lnTo>
                  <a:pt x="149" y="3843"/>
                </a:lnTo>
                <a:lnTo>
                  <a:pt x="308" y="3843"/>
                </a:lnTo>
                <a:lnTo>
                  <a:pt x="454" y="3843"/>
                </a:lnTo>
                <a:lnTo>
                  <a:pt x="607" y="3843"/>
                </a:lnTo>
                <a:lnTo>
                  <a:pt x="767" y="3843"/>
                </a:lnTo>
                <a:lnTo>
                  <a:pt x="911" y="3843"/>
                </a:lnTo>
                <a:lnTo>
                  <a:pt x="1071" y="3843"/>
                </a:lnTo>
                <a:lnTo>
                  <a:pt x="1217" y="3843"/>
                </a:lnTo>
                <a:lnTo>
                  <a:pt x="1364" y="3843"/>
                </a:lnTo>
                <a:lnTo>
                  <a:pt x="1541" y="3843"/>
                </a:lnTo>
                <a:lnTo>
                  <a:pt x="1687" y="3843"/>
                </a:lnTo>
                <a:lnTo>
                  <a:pt x="1841" y="3843"/>
                </a:lnTo>
                <a:lnTo>
                  <a:pt x="1954" y="3843"/>
                </a:lnTo>
                <a:lnTo>
                  <a:pt x="2122" y="0"/>
                </a:lnTo>
                <a:lnTo>
                  <a:pt x="2269" y="3911"/>
                </a:lnTo>
                <a:lnTo>
                  <a:pt x="2417" y="3843"/>
                </a:lnTo>
                <a:lnTo>
                  <a:pt x="2565" y="3843"/>
                </a:lnTo>
                <a:lnTo>
                  <a:pt x="2740" y="3843"/>
                </a:lnTo>
                <a:lnTo>
                  <a:pt x="2901" y="3843"/>
                </a:lnTo>
                <a:lnTo>
                  <a:pt x="3030" y="3843"/>
                </a:lnTo>
                <a:lnTo>
                  <a:pt x="3199" y="3843"/>
                </a:lnTo>
                <a:lnTo>
                  <a:pt x="3352" y="3843"/>
                </a:lnTo>
                <a:lnTo>
                  <a:pt x="3487" y="3843"/>
                </a:lnTo>
                <a:lnTo>
                  <a:pt x="3650" y="3843"/>
                </a:lnTo>
                <a:lnTo>
                  <a:pt x="3805" y="3843"/>
                </a:lnTo>
                <a:lnTo>
                  <a:pt x="3950" y="3843"/>
                </a:lnTo>
                <a:lnTo>
                  <a:pt x="4114" y="3843"/>
                </a:lnTo>
                <a:lnTo>
                  <a:pt x="4267" y="3843"/>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6" name="Freeform 145"/>
          <p:cNvSpPr>
            <a:spLocks/>
          </p:cNvSpPr>
          <p:nvPr/>
        </p:nvSpPr>
        <p:spPr bwMode="auto">
          <a:xfrm>
            <a:off x="5321300" y="2652713"/>
            <a:ext cx="0" cy="2581275"/>
          </a:xfrm>
          <a:custGeom>
            <a:avLst/>
            <a:gdLst>
              <a:gd name="T0" fmla="*/ 2147483647 h 3416"/>
              <a:gd name="T1" fmla="*/ 2147483647 h 3416"/>
              <a:gd name="T2" fmla="*/ 0 h 3416"/>
              <a:gd name="T3" fmla="*/ 0 60000 65536"/>
              <a:gd name="T4" fmla="*/ 0 60000 65536"/>
              <a:gd name="T5" fmla="*/ 0 60000 65536"/>
            </a:gdLst>
            <a:ahLst/>
            <a:cxnLst>
              <a:cxn ang="T3">
                <a:pos x="0" y="T0"/>
              </a:cxn>
              <a:cxn ang="T4">
                <a:pos x="0" y="T1"/>
              </a:cxn>
              <a:cxn ang="T5">
                <a:pos x="0" y="T2"/>
              </a:cxn>
            </a:cxnLst>
            <a:rect l="0" t="0" r="r" b="b"/>
            <a:pathLst>
              <a:path h="3416">
                <a:moveTo>
                  <a:pt x="0" y="3416"/>
                </a:moveTo>
                <a:lnTo>
                  <a:pt x="0" y="3416"/>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7" name="Freeform 146"/>
          <p:cNvSpPr>
            <a:spLocks/>
          </p:cNvSpPr>
          <p:nvPr/>
        </p:nvSpPr>
        <p:spPr bwMode="auto">
          <a:xfrm>
            <a:off x="5248275" y="5233988"/>
            <a:ext cx="73025"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Freeform 147"/>
          <p:cNvSpPr>
            <a:spLocks/>
          </p:cNvSpPr>
          <p:nvPr/>
        </p:nvSpPr>
        <p:spPr bwMode="auto">
          <a:xfrm>
            <a:off x="5248275" y="4587875"/>
            <a:ext cx="73025"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9" name="Freeform 148"/>
          <p:cNvSpPr>
            <a:spLocks/>
          </p:cNvSpPr>
          <p:nvPr/>
        </p:nvSpPr>
        <p:spPr bwMode="auto">
          <a:xfrm>
            <a:off x="5248275" y="3943350"/>
            <a:ext cx="73025"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0" name="Freeform 149"/>
          <p:cNvSpPr>
            <a:spLocks/>
          </p:cNvSpPr>
          <p:nvPr/>
        </p:nvSpPr>
        <p:spPr bwMode="auto">
          <a:xfrm>
            <a:off x="5248275" y="3297238"/>
            <a:ext cx="73025"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1" name="Freeform 150"/>
          <p:cNvSpPr>
            <a:spLocks/>
          </p:cNvSpPr>
          <p:nvPr/>
        </p:nvSpPr>
        <p:spPr bwMode="auto">
          <a:xfrm>
            <a:off x="5248275" y="2652713"/>
            <a:ext cx="73025"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2" name="Freeform 161"/>
          <p:cNvSpPr>
            <a:spLocks/>
          </p:cNvSpPr>
          <p:nvPr/>
        </p:nvSpPr>
        <p:spPr bwMode="auto">
          <a:xfrm>
            <a:off x="5321300" y="2535238"/>
            <a:ext cx="3479800" cy="3190875"/>
          </a:xfrm>
          <a:custGeom>
            <a:avLst/>
            <a:gdLst>
              <a:gd name="T0" fmla="*/ 0 w 4608"/>
              <a:gd name="T1" fmla="*/ 2147483647 h 4224"/>
              <a:gd name="T2" fmla="*/ 0 w 4608"/>
              <a:gd name="T3" fmla="*/ 2147483647 h 4224"/>
              <a:gd name="T4" fmla="*/ 2147483647 w 4608"/>
              <a:gd name="T5" fmla="*/ 2147483647 h 4224"/>
              <a:gd name="T6" fmla="*/ 2147483647 w 4608"/>
              <a:gd name="T7" fmla="*/ 0 h 4224"/>
              <a:gd name="T8" fmla="*/ 0 w 4608"/>
              <a:gd name="T9" fmla="*/ 0 h 4224"/>
              <a:gd name="T10" fmla="*/ 0 w 4608"/>
              <a:gd name="T11" fmla="*/ 2147483647 h 4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8" h="4224">
                <a:moveTo>
                  <a:pt x="0" y="4224"/>
                </a:moveTo>
                <a:lnTo>
                  <a:pt x="0" y="4224"/>
                </a:lnTo>
                <a:lnTo>
                  <a:pt x="4608" y="4224"/>
                </a:lnTo>
                <a:lnTo>
                  <a:pt x="4608" y="0"/>
                </a:lnTo>
                <a:lnTo>
                  <a:pt x="0" y="0"/>
                </a:lnTo>
                <a:lnTo>
                  <a:pt x="0" y="422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3" name="Freeform 213"/>
          <p:cNvSpPr>
            <a:spLocks/>
          </p:cNvSpPr>
          <p:nvPr/>
        </p:nvSpPr>
        <p:spPr bwMode="auto">
          <a:xfrm>
            <a:off x="5360988" y="5726113"/>
            <a:ext cx="2316162" cy="0"/>
          </a:xfrm>
          <a:custGeom>
            <a:avLst/>
            <a:gdLst>
              <a:gd name="T0" fmla="*/ 0 w 3067"/>
              <a:gd name="T1" fmla="*/ 0 w 3067"/>
              <a:gd name="T2" fmla="*/ 2147483647 w 3067"/>
              <a:gd name="T3" fmla="*/ 0 60000 65536"/>
              <a:gd name="T4" fmla="*/ 0 60000 65536"/>
              <a:gd name="T5" fmla="*/ 0 60000 65536"/>
            </a:gdLst>
            <a:ahLst/>
            <a:cxnLst>
              <a:cxn ang="T3">
                <a:pos x="T0" y="0"/>
              </a:cxn>
              <a:cxn ang="T4">
                <a:pos x="T1" y="0"/>
              </a:cxn>
              <a:cxn ang="T5">
                <a:pos x="T2" y="0"/>
              </a:cxn>
            </a:cxnLst>
            <a:rect l="0" t="0" r="r" b="b"/>
            <a:pathLst>
              <a:path w="3067">
                <a:moveTo>
                  <a:pt x="0" y="0"/>
                </a:moveTo>
                <a:lnTo>
                  <a:pt x="0" y="0"/>
                </a:lnTo>
                <a:lnTo>
                  <a:pt x="3067"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4" name="Freeform 214"/>
          <p:cNvSpPr>
            <a:spLocks/>
          </p:cNvSpPr>
          <p:nvPr/>
        </p:nvSpPr>
        <p:spPr bwMode="auto">
          <a:xfrm>
            <a:off x="5360988" y="5726113"/>
            <a:ext cx="0" cy="73025"/>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5" name="Freeform 215"/>
          <p:cNvSpPr>
            <a:spLocks/>
          </p:cNvSpPr>
          <p:nvPr/>
        </p:nvSpPr>
        <p:spPr bwMode="auto">
          <a:xfrm>
            <a:off x="6519863" y="5726113"/>
            <a:ext cx="0" cy="73025"/>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6" name="Freeform 216"/>
          <p:cNvSpPr>
            <a:spLocks/>
          </p:cNvSpPr>
          <p:nvPr/>
        </p:nvSpPr>
        <p:spPr bwMode="auto">
          <a:xfrm>
            <a:off x="7677150" y="5726113"/>
            <a:ext cx="0" cy="73025"/>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7" name="Freeform 229"/>
          <p:cNvSpPr>
            <a:spLocks/>
          </p:cNvSpPr>
          <p:nvPr/>
        </p:nvSpPr>
        <p:spPr bwMode="auto">
          <a:xfrm>
            <a:off x="5422900" y="5464175"/>
            <a:ext cx="55563"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6"/>
                </a:moveTo>
                <a:lnTo>
                  <a:pt x="0" y="36"/>
                </a:lnTo>
                <a:cubicBezTo>
                  <a:pt x="0" y="55"/>
                  <a:pt x="16" y="71"/>
                  <a:pt x="36" y="71"/>
                </a:cubicBezTo>
                <a:cubicBezTo>
                  <a:pt x="56" y="71"/>
                  <a:pt x="72" y="55"/>
                  <a:pt x="72" y="36"/>
                </a:cubicBezTo>
                <a:cubicBezTo>
                  <a:pt x="72" y="16"/>
                  <a:pt x="56" y="0"/>
                  <a:pt x="36" y="0"/>
                </a:cubicBezTo>
                <a:cubicBezTo>
                  <a:pt x="16" y="0"/>
                  <a:pt x="0" y="16"/>
                  <a:pt x="0" y="36"/>
                </a:cubicBezTo>
                <a:close/>
              </a:path>
            </a:pathLst>
          </a:custGeom>
          <a:solidFill>
            <a:srgbClr val="000000"/>
          </a:solidFill>
          <a:ln w="0">
            <a:solidFill>
              <a:srgbClr val="000000"/>
            </a:solidFill>
            <a:prstDash val="solid"/>
            <a:round/>
            <a:headEnd/>
            <a:tailEnd/>
          </a:ln>
        </p:spPr>
        <p:txBody>
          <a:bodyPr/>
          <a:lstStyle/>
          <a:p>
            <a:endParaRPr lang="en-US"/>
          </a:p>
        </p:txBody>
      </p:sp>
      <p:sp>
        <p:nvSpPr>
          <p:cNvPr id="40978" name="Freeform 230"/>
          <p:cNvSpPr>
            <a:spLocks/>
          </p:cNvSpPr>
          <p:nvPr/>
        </p:nvSpPr>
        <p:spPr bwMode="auto">
          <a:xfrm>
            <a:off x="5468938"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5" y="71"/>
                </a:cubicBezTo>
                <a:cubicBezTo>
                  <a:pt x="55" y="71"/>
                  <a:pt x="71" y="55"/>
                  <a:pt x="71" y="35"/>
                </a:cubicBezTo>
                <a:cubicBezTo>
                  <a:pt x="71" y="16"/>
                  <a:pt x="55" y="0"/>
                  <a:pt x="35" y="0"/>
                </a:cubicBezTo>
                <a:cubicBezTo>
                  <a:pt x="16" y="0"/>
                  <a:pt x="0" y="15"/>
                  <a:pt x="0" y="35"/>
                </a:cubicBezTo>
                <a:close/>
              </a:path>
            </a:pathLst>
          </a:custGeom>
          <a:solidFill>
            <a:srgbClr val="000000"/>
          </a:solidFill>
          <a:ln w="0">
            <a:solidFill>
              <a:srgbClr val="000000"/>
            </a:solidFill>
            <a:prstDash val="solid"/>
            <a:round/>
            <a:headEnd/>
            <a:tailEnd/>
          </a:ln>
        </p:spPr>
        <p:txBody>
          <a:bodyPr/>
          <a:lstStyle/>
          <a:p>
            <a:endParaRPr lang="en-US"/>
          </a:p>
        </p:txBody>
      </p:sp>
      <p:sp>
        <p:nvSpPr>
          <p:cNvPr id="40979" name="Freeform 231"/>
          <p:cNvSpPr>
            <a:spLocks/>
          </p:cNvSpPr>
          <p:nvPr/>
        </p:nvSpPr>
        <p:spPr bwMode="auto">
          <a:xfrm>
            <a:off x="5535613"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solidFill>
            <a:srgbClr val="000000"/>
          </a:solidFill>
          <a:ln w="0">
            <a:solidFill>
              <a:srgbClr val="000000"/>
            </a:solidFill>
            <a:prstDash val="solid"/>
            <a:round/>
            <a:headEnd/>
            <a:tailEnd/>
          </a:ln>
        </p:spPr>
        <p:txBody>
          <a:bodyPr/>
          <a:lstStyle/>
          <a:p>
            <a:endParaRPr lang="en-US"/>
          </a:p>
        </p:txBody>
      </p:sp>
      <p:sp>
        <p:nvSpPr>
          <p:cNvPr id="40980" name="Freeform 232"/>
          <p:cNvSpPr>
            <a:spLocks/>
          </p:cNvSpPr>
          <p:nvPr/>
        </p:nvSpPr>
        <p:spPr bwMode="auto">
          <a:xfrm>
            <a:off x="7137400" y="5580063"/>
            <a:ext cx="52388"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6"/>
                  <a:pt x="0" y="35"/>
                </a:cubicBezTo>
                <a:close/>
              </a:path>
            </a:pathLst>
          </a:custGeom>
          <a:solidFill>
            <a:srgbClr val="000000"/>
          </a:solidFill>
          <a:ln w="0">
            <a:solidFill>
              <a:srgbClr val="000000"/>
            </a:solidFill>
            <a:prstDash val="solid"/>
            <a:round/>
            <a:headEnd/>
            <a:tailEnd/>
          </a:ln>
        </p:spPr>
        <p:txBody>
          <a:bodyPr/>
          <a:lstStyle/>
          <a:p>
            <a:endParaRPr lang="en-US"/>
          </a:p>
        </p:txBody>
      </p:sp>
      <p:sp>
        <p:nvSpPr>
          <p:cNvPr id="40981" name="Freeform 233"/>
          <p:cNvSpPr>
            <a:spLocks/>
          </p:cNvSpPr>
          <p:nvPr/>
        </p:nvSpPr>
        <p:spPr bwMode="auto">
          <a:xfrm>
            <a:off x="5503863"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2" name="Freeform 234"/>
          <p:cNvSpPr>
            <a:spLocks/>
          </p:cNvSpPr>
          <p:nvPr/>
        </p:nvSpPr>
        <p:spPr bwMode="auto">
          <a:xfrm>
            <a:off x="5656263"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3" name="Freeform 235"/>
          <p:cNvSpPr>
            <a:spLocks/>
          </p:cNvSpPr>
          <p:nvPr/>
        </p:nvSpPr>
        <p:spPr bwMode="auto">
          <a:xfrm>
            <a:off x="5765800" y="5529263"/>
            <a:ext cx="55563"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4" name="Freeform 236"/>
          <p:cNvSpPr>
            <a:spLocks/>
          </p:cNvSpPr>
          <p:nvPr/>
        </p:nvSpPr>
        <p:spPr bwMode="auto">
          <a:xfrm>
            <a:off x="5881688"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5" name="Freeform 237"/>
          <p:cNvSpPr>
            <a:spLocks/>
          </p:cNvSpPr>
          <p:nvPr/>
        </p:nvSpPr>
        <p:spPr bwMode="auto">
          <a:xfrm>
            <a:off x="6002338"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6" name="Freeform 238"/>
          <p:cNvSpPr>
            <a:spLocks/>
          </p:cNvSpPr>
          <p:nvPr/>
        </p:nvSpPr>
        <p:spPr bwMode="auto">
          <a:xfrm>
            <a:off x="6111875"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7" name="Freeform 239"/>
          <p:cNvSpPr>
            <a:spLocks/>
          </p:cNvSpPr>
          <p:nvPr/>
        </p:nvSpPr>
        <p:spPr bwMode="auto">
          <a:xfrm>
            <a:off x="6232525"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5" y="71"/>
                </a:cubicBezTo>
                <a:cubicBezTo>
                  <a:pt x="55" y="71"/>
                  <a:pt x="71" y="55"/>
                  <a:pt x="71" y="35"/>
                </a:cubicBezTo>
                <a:cubicBezTo>
                  <a:pt x="71" y="16"/>
                  <a:pt x="55" y="0"/>
                  <a:pt x="35"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8" name="Freeform 240"/>
          <p:cNvSpPr>
            <a:spLocks/>
          </p:cNvSpPr>
          <p:nvPr/>
        </p:nvSpPr>
        <p:spPr bwMode="auto">
          <a:xfrm>
            <a:off x="6343650" y="5529263"/>
            <a:ext cx="52388"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5" y="71"/>
                </a:cubicBezTo>
                <a:cubicBezTo>
                  <a:pt x="55" y="71"/>
                  <a:pt x="71" y="55"/>
                  <a:pt x="71" y="35"/>
                </a:cubicBezTo>
                <a:cubicBezTo>
                  <a:pt x="71" y="16"/>
                  <a:pt x="55" y="0"/>
                  <a:pt x="35"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9" name="Freeform 241"/>
          <p:cNvSpPr>
            <a:spLocks/>
          </p:cNvSpPr>
          <p:nvPr/>
        </p:nvSpPr>
        <p:spPr bwMode="auto">
          <a:xfrm>
            <a:off x="6453188"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5" y="71"/>
                </a:cubicBezTo>
                <a:cubicBezTo>
                  <a:pt x="55" y="71"/>
                  <a:pt x="71" y="55"/>
                  <a:pt x="71" y="35"/>
                </a:cubicBezTo>
                <a:cubicBezTo>
                  <a:pt x="71" y="16"/>
                  <a:pt x="55" y="0"/>
                  <a:pt x="35"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0" name="Freeform 242"/>
          <p:cNvSpPr>
            <a:spLocks/>
          </p:cNvSpPr>
          <p:nvPr/>
        </p:nvSpPr>
        <p:spPr bwMode="auto">
          <a:xfrm>
            <a:off x="6586538"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1" name="Freeform 243"/>
          <p:cNvSpPr>
            <a:spLocks/>
          </p:cNvSpPr>
          <p:nvPr/>
        </p:nvSpPr>
        <p:spPr bwMode="auto">
          <a:xfrm>
            <a:off x="6697663"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2" name="Freeform 244"/>
          <p:cNvSpPr>
            <a:spLocks/>
          </p:cNvSpPr>
          <p:nvPr/>
        </p:nvSpPr>
        <p:spPr bwMode="auto">
          <a:xfrm>
            <a:off x="6813550"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7" y="71"/>
                  <a:pt x="36" y="71"/>
                </a:cubicBezTo>
                <a:cubicBezTo>
                  <a:pt x="56" y="71"/>
                  <a:pt x="72" y="55"/>
                  <a:pt x="72" y="35"/>
                </a:cubicBezTo>
                <a:cubicBezTo>
                  <a:pt x="72" y="16"/>
                  <a:pt x="56" y="0"/>
                  <a:pt x="36" y="0"/>
                </a:cubicBezTo>
                <a:cubicBezTo>
                  <a:pt x="17"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3" name="Freeform 245"/>
          <p:cNvSpPr>
            <a:spLocks/>
          </p:cNvSpPr>
          <p:nvPr/>
        </p:nvSpPr>
        <p:spPr bwMode="auto">
          <a:xfrm>
            <a:off x="6899275"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4" name="Freeform 246"/>
          <p:cNvSpPr>
            <a:spLocks/>
          </p:cNvSpPr>
          <p:nvPr/>
        </p:nvSpPr>
        <p:spPr bwMode="auto">
          <a:xfrm>
            <a:off x="7026275" y="2625725"/>
            <a:ext cx="52388"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6"/>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5" name="Freeform 247"/>
          <p:cNvSpPr>
            <a:spLocks/>
          </p:cNvSpPr>
          <p:nvPr/>
        </p:nvSpPr>
        <p:spPr bwMode="auto">
          <a:xfrm>
            <a:off x="7248525"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6" name="Freeform 248"/>
          <p:cNvSpPr>
            <a:spLocks/>
          </p:cNvSpPr>
          <p:nvPr/>
        </p:nvSpPr>
        <p:spPr bwMode="auto">
          <a:xfrm>
            <a:off x="7359650"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7" name="Freeform 249"/>
          <p:cNvSpPr>
            <a:spLocks/>
          </p:cNvSpPr>
          <p:nvPr/>
        </p:nvSpPr>
        <p:spPr bwMode="auto">
          <a:xfrm>
            <a:off x="7493000" y="5529263"/>
            <a:ext cx="52388"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5" y="71"/>
                </a:cubicBezTo>
                <a:cubicBezTo>
                  <a:pt x="55" y="71"/>
                  <a:pt x="71" y="55"/>
                  <a:pt x="71" y="35"/>
                </a:cubicBezTo>
                <a:cubicBezTo>
                  <a:pt x="71" y="16"/>
                  <a:pt x="55" y="0"/>
                  <a:pt x="35"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8" name="Freeform 250"/>
          <p:cNvSpPr>
            <a:spLocks/>
          </p:cNvSpPr>
          <p:nvPr/>
        </p:nvSpPr>
        <p:spPr bwMode="auto">
          <a:xfrm>
            <a:off x="7613650"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9" name="Freeform 251"/>
          <p:cNvSpPr>
            <a:spLocks/>
          </p:cNvSpPr>
          <p:nvPr/>
        </p:nvSpPr>
        <p:spPr bwMode="auto">
          <a:xfrm>
            <a:off x="7712075"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0" name="Freeform 252"/>
          <p:cNvSpPr>
            <a:spLocks/>
          </p:cNvSpPr>
          <p:nvPr/>
        </p:nvSpPr>
        <p:spPr bwMode="auto">
          <a:xfrm>
            <a:off x="7839075"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1" name="Freeform 253"/>
          <p:cNvSpPr>
            <a:spLocks/>
          </p:cNvSpPr>
          <p:nvPr/>
        </p:nvSpPr>
        <p:spPr bwMode="auto">
          <a:xfrm>
            <a:off x="7954963"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5" y="71"/>
                </a:cubicBezTo>
                <a:cubicBezTo>
                  <a:pt x="55" y="71"/>
                  <a:pt x="71" y="55"/>
                  <a:pt x="71" y="35"/>
                </a:cubicBezTo>
                <a:cubicBezTo>
                  <a:pt x="71" y="16"/>
                  <a:pt x="55" y="0"/>
                  <a:pt x="35"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2" name="Freeform 254"/>
          <p:cNvSpPr>
            <a:spLocks/>
          </p:cNvSpPr>
          <p:nvPr/>
        </p:nvSpPr>
        <p:spPr bwMode="auto">
          <a:xfrm>
            <a:off x="8056563"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3" name="Freeform 255"/>
          <p:cNvSpPr>
            <a:spLocks/>
          </p:cNvSpPr>
          <p:nvPr/>
        </p:nvSpPr>
        <p:spPr bwMode="auto">
          <a:xfrm>
            <a:off x="8180388" y="5529263"/>
            <a:ext cx="52387"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4" name="Freeform 256"/>
          <p:cNvSpPr>
            <a:spLocks/>
          </p:cNvSpPr>
          <p:nvPr/>
        </p:nvSpPr>
        <p:spPr bwMode="auto">
          <a:xfrm>
            <a:off x="8296275"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5" name="Freeform 257"/>
          <p:cNvSpPr>
            <a:spLocks/>
          </p:cNvSpPr>
          <p:nvPr/>
        </p:nvSpPr>
        <p:spPr bwMode="auto">
          <a:xfrm>
            <a:off x="8405813"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6" y="71"/>
                  <a:pt x="72" y="55"/>
                  <a:pt x="72" y="35"/>
                </a:cubicBezTo>
                <a:cubicBezTo>
                  <a:pt x="72" y="16"/>
                  <a:pt x="56"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6" name="Freeform 258"/>
          <p:cNvSpPr>
            <a:spLocks/>
          </p:cNvSpPr>
          <p:nvPr/>
        </p:nvSpPr>
        <p:spPr bwMode="auto">
          <a:xfrm>
            <a:off x="8529638" y="5529263"/>
            <a:ext cx="53975" cy="53975"/>
          </a:xfrm>
          <a:custGeom>
            <a:avLst/>
            <a:gdLst>
              <a:gd name="T0" fmla="*/ 0 w 72"/>
              <a:gd name="T1" fmla="*/ 2147483647 h 71"/>
              <a:gd name="T2" fmla="*/ 0 w 72"/>
              <a:gd name="T3" fmla="*/ 2147483647 h 71"/>
              <a:gd name="T4" fmla="*/ 2147483647 w 72"/>
              <a:gd name="T5" fmla="*/ 2147483647 h 71"/>
              <a:gd name="T6" fmla="*/ 2147483647 w 72"/>
              <a:gd name="T7" fmla="*/ 2147483647 h 71"/>
              <a:gd name="T8" fmla="*/ 2147483647 w 72"/>
              <a:gd name="T9" fmla="*/ 0 h 71"/>
              <a:gd name="T10" fmla="*/ 0 w 72"/>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71">
                <a:moveTo>
                  <a:pt x="0" y="35"/>
                </a:moveTo>
                <a:lnTo>
                  <a:pt x="0" y="35"/>
                </a:lnTo>
                <a:cubicBezTo>
                  <a:pt x="0" y="55"/>
                  <a:pt x="16" y="71"/>
                  <a:pt x="36" y="71"/>
                </a:cubicBezTo>
                <a:cubicBezTo>
                  <a:pt x="55" y="71"/>
                  <a:pt x="72" y="55"/>
                  <a:pt x="72" y="35"/>
                </a:cubicBezTo>
                <a:cubicBezTo>
                  <a:pt x="72"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7" name="Freeform 259"/>
          <p:cNvSpPr>
            <a:spLocks/>
          </p:cNvSpPr>
          <p:nvPr/>
        </p:nvSpPr>
        <p:spPr bwMode="auto">
          <a:xfrm>
            <a:off x="8645525" y="5529263"/>
            <a:ext cx="53975" cy="53975"/>
          </a:xfrm>
          <a:custGeom>
            <a:avLst/>
            <a:gdLst>
              <a:gd name="T0" fmla="*/ 0 w 71"/>
              <a:gd name="T1" fmla="*/ 2147483647 h 71"/>
              <a:gd name="T2" fmla="*/ 0 w 71"/>
              <a:gd name="T3" fmla="*/ 2147483647 h 71"/>
              <a:gd name="T4" fmla="*/ 2147483647 w 71"/>
              <a:gd name="T5" fmla="*/ 2147483647 h 71"/>
              <a:gd name="T6" fmla="*/ 2147483647 w 71"/>
              <a:gd name="T7" fmla="*/ 2147483647 h 71"/>
              <a:gd name="T8" fmla="*/ 2147483647 w 71"/>
              <a:gd name="T9" fmla="*/ 0 h 71"/>
              <a:gd name="T10" fmla="*/ 0 w 71"/>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71">
                <a:moveTo>
                  <a:pt x="0" y="35"/>
                </a:moveTo>
                <a:lnTo>
                  <a:pt x="0" y="35"/>
                </a:lnTo>
                <a:cubicBezTo>
                  <a:pt x="0" y="55"/>
                  <a:pt x="16" y="71"/>
                  <a:pt x="36" y="71"/>
                </a:cubicBezTo>
                <a:cubicBezTo>
                  <a:pt x="55" y="71"/>
                  <a:pt x="71" y="55"/>
                  <a:pt x="71" y="35"/>
                </a:cubicBezTo>
                <a:cubicBezTo>
                  <a:pt x="71" y="16"/>
                  <a:pt x="55" y="0"/>
                  <a:pt x="36" y="0"/>
                </a:cubicBezTo>
                <a:cubicBezTo>
                  <a:pt x="16" y="0"/>
                  <a:pt x="0" y="15"/>
                  <a:pt x="0" y="35"/>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008" name="Group 288"/>
          <p:cNvGrpSpPr>
            <a:grpSpLocks noChangeAspect="1"/>
          </p:cNvGrpSpPr>
          <p:nvPr/>
        </p:nvGrpSpPr>
        <p:grpSpPr bwMode="auto">
          <a:xfrm>
            <a:off x="7558088" y="1963738"/>
            <a:ext cx="123825" cy="382587"/>
            <a:chOff x="3003550" y="5345112"/>
            <a:chExt cx="82550" cy="255588"/>
          </a:xfrm>
        </p:grpSpPr>
        <p:sp>
          <p:nvSpPr>
            <p:cNvPr id="41015" name="Freeform 261"/>
            <p:cNvSpPr>
              <a:spLocks/>
            </p:cNvSpPr>
            <p:nvPr/>
          </p:nvSpPr>
          <p:spPr bwMode="auto">
            <a:xfrm>
              <a:off x="3003550" y="5345112"/>
              <a:ext cx="82550" cy="80963"/>
            </a:xfrm>
            <a:custGeom>
              <a:avLst/>
              <a:gdLst>
                <a:gd name="T0" fmla="*/ 0 w 108"/>
                <a:gd name="T1" fmla="*/ 2147483647 h 107"/>
                <a:gd name="T2" fmla="*/ 0 w 108"/>
                <a:gd name="T3" fmla="*/ 2147483647 h 107"/>
                <a:gd name="T4" fmla="*/ 2147483647 w 108"/>
                <a:gd name="T5" fmla="*/ 2147483647 h 107"/>
                <a:gd name="T6" fmla="*/ 2147483647 w 108"/>
                <a:gd name="T7" fmla="*/ 2147483647 h 107"/>
                <a:gd name="T8" fmla="*/ 2147483647 w 108"/>
                <a:gd name="T9" fmla="*/ 0 h 107"/>
                <a:gd name="T10" fmla="*/ 0 w 108"/>
                <a:gd name="T11" fmla="*/ 2147483647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07">
                  <a:moveTo>
                    <a:pt x="0" y="54"/>
                  </a:moveTo>
                  <a:lnTo>
                    <a:pt x="0" y="54"/>
                  </a:lnTo>
                  <a:cubicBezTo>
                    <a:pt x="0" y="83"/>
                    <a:pt x="25" y="107"/>
                    <a:pt x="54" y="107"/>
                  </a:cubicBezTo>
                  <a:cubicBezTo>
                    <a:pt x="84" y="107"/>
                    <a:pt x="108" y="83"/>
                    <a:pt x="108" y="54"/>
                  </a:cubicBezTo>
                  <a:cubicBezTo>
                    <a:pt x="108" y="24"/>
                    <a:pt x="84" y="0"/>
                    <a:pt x="54" y="0"/>
                  </a:cubicBezTo>
                  <a:cubicBezTo>
                    <a:pt x="25" y="0"/>
                    <a:pt x="0" y="24"/>
                    <a:pt x="0" y="54"/>
                  </a:cubicBezTo>
                  <a:close/>
                </a:path>
              </a:pathLst>
            </a:custGeom>
            <a:solidFill>
              <a:srgbClr val="000000"/>
            </a:solidFill>
            <a:ln w="0">
              <a:solidFill>
                <a:srgbClr val="000000"/>
              </a:solidFill>
              <a:prstDash val="solid"/>
              <a:round/>
              <a:headEnd/>
              <a:tailEnd/>
            </a:ln>
          </p:spPr>
          <p:txBody>
            <a:bodyPr/>
            <a:lstStyle/>
            <a:p>
              <a:endParaRPr lang="en-US"/>
            </a:p>
          </p:txBody>
        </p:sp>
        <p:sp>
          <p:nvSpPr>
            <p:cNvPr id="41016" name="Freeform 262"/>
            <p:cNvSpPr>
              <a:spLocks/>
            </p:cNvSpPr>
            <p:nvPr/>
          </p:nvSpPr>
          <p:spPr bwMode="auto">
            <a:xfrm>
              <a:off x="3003550" y="5519737"/>
              <a:ext cx="82550" cy="80963"/>
            </a:xfrm>
            <a:custGeom>
              <a:avLst/>
              <a:gdLst>
                <a:gd name="T0" fmla="*/ 0 w 108"/>
                <a:gd name="T1" fmla="*/ 2147483647 h 107"/>
                <a:gd name="T2" fmla="*/ 0 w 108"/>
                <a:gd name="T3" fmla="*/ 2147483647 h 107"/>
                <a:gd name="T4" fmla="*/ 2147483647 w 108"/>
                <a:gd name="T5" fmla="*/ 2147483647 h 107"/>
                <a:gd name="T6" fmla="*/ 2147483647 w 108"/>
                <a:gd name="T7" fmla="*/ 2147483647 h 107"/>
                <a:gd name="T8" fmla="*/ 2147483647 w 108"/>
                <a:gd name="T9" fmla="*/ 0 h 107"/>
                <a:gd name="T10" fmla="*/ 0 w 108"/>
                <a:gd name="T11" fmla="*/ 2147483647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07">
                  <a:moveTo>
                    <a:pt x="0" y="53"/>
                  </a:moveTo>
                  <a:lnTo>
                    <a:pt x="0" y="53"/>
                  </a:lnTo>
                  <a:cubicBezTo>
                    <a:pt x="0" y="83"/>
                    <a:pt x="25" y="107"/>
                    <a:pt x="54" y="107"/>
                  </a:cubicBezTo>
                  <a:cubicBezTo>
                    <a:pt x="84" y="107"/>
                    <a:pt x="108" y="83"/>
                    <a:pt x="108" y="53"/>
                  </a:cubicBezTo>
                  <a:cubicBezTo>
                    <a:pt x="108" y="24"/>
                    <a:pt x="84" y="0"/>
                    <a:pt x="54" y="0"/>
                  </a:cubicBezTo>
                  <a:cubicBezTo>
                    <a:pt x="25" y="0"/>
                    <a:pt x="0" y="23"/>
                    <a:pt x="0" y="53"/>
                  </a:cubicBezTo>
                  <a:close/>
                </a:path>
              </a:pathLst>
            </a:custGeom>
            <a:noFill/>
            <a:ln w="79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09" name="TextBox 282"/>
          <p:cNvSpPr txBox="1">
            <a:spLocks noChangeArrowheads="1"/>
          </p:cNvSpPr>
          <p:nvPr/>
        </p:nvSpPr>
        <p:spPr bwMode="auto">
          <a:xfrm>
            <a:off x="5372100" y="1485900"/>
            <a:ext cx="1909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COC = Benzene</a:t>
            </a:r>
          </a:p>
          <a:p>
            <a:pPr eaLnBrk="1" hangingPunct="1">
              <a:spcBef>
                <a:spcPct val="0"/>
              </a:spcBef>
              <a:buClrTx/>
              <a:buSzTx/>
              <a:buFontTx/>
              <a:buNone/>
            </a:pPr>
            <a:r>
              <a:rPr lang="en-US" altLang="en-US" sz="1800" b="1">
                <a:solidFill>
                  <a:schemeClr val="tx1"/>
                </a:solidFill>
              </a:rPr>
              <a:t>Well = GWC-5</a:t>
            </a:r>
          </a:p>
        </p:txBody>
      </p:sp>
      <p:sp>
        <p:nvSpPr>
          <p:cNvPr id="41010" name="TextBox 283"/>
          <p:cNvSpPr txBox="1">
            <a:spLocks noChangeArrowheads="1"/>
          </p:cNvSpPr>
          <p:nvPr/>
        </p:nvSpPr>
        <p:spPr bwMode="auto">
          <a:xfrm rot="-5400000">
            <a:off x="3517900" y="4116388"/>
            <a:ext cx="222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Concentration (ppb)</a:t>
            </a:r>
          </a:p>
        </p:txBody>
      </p:sp>
      <p:sp>
        <p:nvSpPr>
          <p:cNvPr id="41011" name="TextBox 284"/>
          <p:cNvSpPr txBox="1">
            <a:spLocks noChangeArrowheads="1"/>
          </p:cNvSpPr>
          <p:nvPr/>
        </p:nvSpPr>
        <p:spPr bwMode="auto">
          <a:xfrm>
            <a:off x="4851400" y="2241550"/>
            <a:ext cx="44132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5000"/>
              </a:lnSpc>
              <a:spcBef>
                <a:spcPct val="0"/>
              </a:spcBef>
              <a:buClrTx/>
              <a:buSzTx/>
              <a:buFontTx/>
              <a:buNone/>
            </a:pPr>
            <a:r>
              <a:rPr lang="en-US" altLang="en-US" sz="1800">
                <a:solidFill>
                  <a:schemeClr val="tx1"/>
                </a:solidFill>
              </a:rPr>
              <a:t>50</a:t>
            </a:r>
          </a:p>
          <a:p>
            <a:pPr eaLnBrk="1" hangingPunct="1">
              <a:lnSpc>
                <a:spcPts val="5000"/>
              </a:lnSpc>
              <a:spcBef>
                <a:spcPct val="0"/>
              </a:spcBef>
              <a:buClrTx/>
              <a:buSzTx/>
              <a:buFontTx/>
              <a:buNone/>
            </a:pPr>
            <a:r>
              <a:rPr lang="en-US" altLang="en-US" sz="1800">
                <a:solidFill>
                  <a:schemeClr val="tx1"/>
                </a:solidFill>
              </a:rPr>
              <a:t>40</a:t>
            </a:r>
          </a:p>
          <a:p>
            <a:pPr eaLnBrk="1" hangingPunct="1">
              <a:lnSpc>
                <a:spcPts val="5000"/>
              </a:lnSpc>
              <a:spcBef>
                <a:spcPct val="0"/>
              </a:spcBef>
              <a:buClrTx/>
              <a:buSzTx/>
              <a:buFontTx/>
              <a:buNone/>
            </a:pPr>
            <a:r>
              <a:rPr lang="en-US" altLang="en-US" sz="1800">
                <a:solidFill>
                  <a:schemeClr val="tx1"/>
                </a:solidFill>
              </a:rPr>
              <a:t>30</a:t>
            </a:r>
          </a:p>
          <a:p>
            <a:pPr eaLnBrk="1" hangingPunct="1">
              <a:lnSpc>
                <a:spcPts val="5000"/>
              </a:lnSpc>
              <a:spcBef>
                <a:spcPct val="0"/>
              </a:spcBef>
              <a:buClrTx/>
              <a:buSzTx/>
              <a:buFontTx/>
              <a:buNone/>
            </a:pPr>
            <a:r>
              <a:rPr lang="en-US" altLang="en-US" sz="1800">
                <a:solidFill>
                  <a:schemeClr val="tx1"/>
                </a:solidFill>
              </a:rPr>
              <a:t>20</a:t>
            </a:r>
          </a:p>
          <a:p>
            <a:pPr eaLnBrk="1" hangingPunct="1">
              <a:lnSpc>
                <a:spcPts val="5000"/>
              </a:lnSpc>
              <a:spcBef>
                <a:spcPct val="0"/>
              </a:spcBef>
              <a:buClrTx/>
              <a:buSzTx/>
              <a:buFontTx/>
              <a:buNone/>
            </a:pPr>
            <a:r>
              <a:rPr lang="en-US" altLang="en-US" sz="1800">
                <a:solidFill>
                  <a:schemeClr val="tx1"/>
                </a:solidFill>
              </a:rPr>
              <a:t>10</a:t>
            </a:r>
          </a:p>
        </p:txBody>
      </p:sp>
      <p:sp>
        <p:nvSpPr>
          <p:cNvPr id="41012" name="TextBox 286"/>
          <p:cNvSpPr txBox="1">
            <a:spLocks noChangeArrowheads="1"/>
          </p:cNvSpPr>
          <p:nvPr/>
        </p:nvSpPr>
        <p:spPr bwMode="auto">
          <a:xfrm>
            <a:off x="5016500" y="5795963"/>
            <a:ext cx="2998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139825"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139825"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139825"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1398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139825"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139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139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139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139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1995	2000	2005</a:t>
            </a:r>
          </a:p>
        </p:txBody>
      </p:sp>
      <p:sp>
        <p:nvSpPr>
          <p:cNvPr id="41013" name="TextBox 287"/>
          <p:cNvSpPr txBox="1">
            <a:spLocks noChangeArrowheads="1"/>
          </p:cNvSpPr>
          <p:nvPr/>
        </p:nvSpPr>
        <p:spPr bwMode="auto">
          <a:xfrm>
            <a:off x="7646988" y="1825625"/>
            <a:ext cx="135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Detects</a:t>
            </a:r>
          </a:p>
          <a:p>
            <a:pPr eaLnBrk="1" hangingPunct="1">
              <a:spcBef>
                <a:spcPct val="0"/>
              </a:spcBef>
              <a:buClrTx/>
              <a:buSzTx/>
              <a:buFontTx/>
              <a:buNone/>
            </a:pPr>
            <a:r>
              <a:rPr lang="en-US" altLang="en-US" sz="1800">
                <a:solidFill>
                  <a:schemeClr val="tx1"/>
                </a:solidFill>
              </a:rPr>
              <a:t>Nondetects</a:t>
            </a:r>
          </a:p>
        </p:txBody>
      </p:sp>
      <p:sp>
        <p:nvSpPr>
          <p:cNvPr id="41014" name="TextBox 1"/>
          <p:cNvSpPr txBox="1">
            <a:spLocks noChangeArrowheads="1"/>
          </p:cNvSpPr>
          <p:nvPr/>
        </p:nvSpPr>
        <p:spPr bwMode="auto">
          <a:xfrm>
            <a:off x="5268913" y="6510338"/>
            <a:ext cx="3532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Figure Source: Kirk Cameron, Ph.D.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ea typeface="ＭＳ Ｐゴシック" panose="020B0600070205080204" pitchFamily="34" charset="-128"/>
              </a:rPr>
              <a:t>ITRC (</a:t>
            </a:r>
            <a:r>
              <a:rPr lang="en-US" altLang="en-US" u="sng" smtClean="0">
                <a:ea typeface="ＭＳ Ｐゴシック" panose="020B0600070205080204" pitchFamily="34" charset="-128"/>
                <a:hlinkClick r:id="rId3"/>
              </a:rPr>
              <a:t>www.itrcweb.org</a:t>
            </a:r>
            <a:r>
              <a:rPr lang="en-US" altLang="en-US" smtClean="0">
                <a:ea typeface="ＭＳ Ｐゴシック" panose="020B0600070205080204" pitchFamily="34" charset="-128"/>
              </a:rPr>
              <a:t>) – Shaping the Future of Regulatory Acceptance</a:t>
            </a:r>
          </a:p>
        </p:txBody>
      </p:sp>
      <p:sp>
        <p:nvSpPr>
          <p:cNvPr id="5123" name="Rectangle 3"/>
          <p:cNvSpPr>
            <a:spLocks noGrp="1" noChangeArrowheads="1"/>
          </p:cNvSpPr>
          <p:nvPr>
            <p:ph type="body" sz="half" idx="1"/>
          </p:nvPr>
        </p:nvSpPr>
        <p:spPr>
          <a:xfrm>
            <a:off x="609600" y="1524000"/>
            <a:ext cx="3810000" cy="4292600"/>
          </a:xfrm>
        </p:spPr>
        <p:txBody>
          <a:bodyPr/>
          <a:lstStyle/>
          <a:p>
            <a:pPr>
              <a:lnSpc>
                <a:spcPct val="90000"/>
              </a:lnSpc>
            </a:pPr>
            <a:r>
              <a:rPr lang="en-US" altLang="en-US" sz="2000" smtClean="0">
                <a:ea typeface="ＭＳ Ｐゴシック" panose="020B0600070205080204" pitchFamily="34" charset="-128"/>
              </a:rPr>
              <a:t>Host organization</a:t>
            </a:r>
          </a:p>
          <a:p>
            <a:pPr>
              <a:lnSpc>
                <a:spcPct val="90000"/>
              </a:lnSpc>
            </a:pPr>
            <a:r>
              <a:rPr lang="en-US" altLang="en-US" sz="2000" smtClean="0">
                <a:ea typeface="ＭＳ Ｐゴシック" panose="020B0600070205080204" pitchFamily="34" charset="-128"/>
              </a:rPr>
              <a:t>Network</a:t>
            </a:r>
          </a:p>
          <a:p>
            <a:pPr lvl="1">
              <a:lnSpc>
                <a:spcPct val="90000"/>
              </a:lnSpc>
            </a:pPr>
            <a:r>
              <a:rPr lang="en-US" altLang="en-US" sz="2000" smtClean="0">
                <a:ea typeface="ＭＳ Ｐゴシック" panose="020B0600070205080204" pitchFamily="34" charset="-128"/>
              </a:rPr>
              <a:t>State regulators</a:t>
            </a:r>
          </a:p>
          <a:p>
            <a:pPr lvl="2">
              <a:lnSpc>
                <a:spcPct val="90000"/>
              </a:lnSpc>
            </a:pPr>
            <a:r>
              <a:rPr lang="en-US" altLang="en-US" sz="1800" smtClean="0">
                <a:ea typeface="ＭＳ Ｐゴシック" panose="020B0600070205080204" pitchFamily="34" charset="-128"/>
              </a:rPr>
              <a:t>All 50 states, PR, DC</a:t>
            </a:r>
          </a:p>
          <a:p>
            <a:pPr lvl="1">
              <a:lnSpc>
                <a:spcPct val="90000"/>
              </a:lnSpc>
            </a:pPr>
            <a:r>
              <a:rPr lang="en-US" altLang="en-US" sz="2000" smtClean="0">
                <a:ea typeface="ＭＳ Ｐゴシック" panose="020B0600070205080204" pitchFamily="34" charset="-128"/>
              </a:rPr>
              <a:t>Federal partners</a:t>
            </a:r>
          </a:p>
          <a:p>
            <a:pPr lvl="1">
              <a:lnSpc>
                <a:spcPct val="90000"/>
              </a:lnSpc>
            </a:pPr>
            <a:endParaRPr lang="en-US" altLang="en-US" sz="2000" smtClean="0">
              <a:ea typeface="ＭＳ Ｐゴシック" panose="020B0600070205080204" pitchFamily="34" charset="-128"/>
            </a:endParaRPr>
          </a:p>
          <a:p>
            <a:pPr lvl="1">
              <a:lnSpc>
                <a:spcPct val="90000"/>
              </a:lnSpc>
            </a:pPr>
            <a:endParaRPr lang="en-US" altLang="en-US" sz="2000" smtClean="0">
              <a:ea typeface="ＭＳ Ｐゴシック" panose="020B0600070205080204" pitchFamily="34" charset="-128"/>
            </a:endParaRPr>
          </a:p>
          <a:p>
            <a:pPr lvl="1">
              <a:lnSpc>
                <a:spcPct val="90000"/>
              </a:lnSpc>
            </a:pPr>
            <a:endParaRPr lang="en-US" altLang="en-US" sz="2000" smtClean="0">
              <a:ea typeface="ＭＳ Ｐゴシック" panose="020B0600070205080204" pitchFamily="34" charset="-128"/>
            </a:endParaRPr>
          </a:p>
          <a:p>
            <a:pPr lvl="1">
              <a:lnSpc>
                <a:spcPct val="90000"/>
              </a:lnSpc>
            </a:pPr>
            <a:endParaRPr lang="en-US" altLang="en-US" sz="800" smtClean="0">
              <a:ea typeface="ＭＳ Ｐゴシック" panose="020B0600070205080204" pitchFamily="34" charset="-128"/>
            </a:endParaRPr>
          </a:p>
          <a:p>
            <a:pPr lvl="1">
              <a:lnSpc>
                <a:spcPct val="90000"/>
              </a:lnSpc>
            </a:pPr>
            <a:r>
              <a:rPr lang="en-US" altLang="en-US" sz="2000" smtClean="0">
                <a:ea typeface="ＭＳ Ｐゴシック" panose="020B0600070205080204" pitchFamily="34" charset="-128"/>
              </a:rPr>
              <a:t>ITRC Industry Affiliates Program</a:t>
            </a:r>
          </a:p>
          <a:p>
            <a:pPr lvl="1">
              <a:lnSpc>
                <a:spcPct val="90000"/>
              </a:lnSpc>
            </a:pPr>
            <a:endParaRPr lang="en-US" altLang="en-US" sz="2000" smtClean="0">
              <a:ea typeface="ＭＳ Ｐゴシック" panose="020B0600070205080204" pitchFamily="34" charset="-128"/>
            </a:endParaRPr>
          </a:p>
          <a:p>
            <a:pPr lvl="1">
              <a:lnSpc>
                <a:spcPct val="90000"/>
              </a:lnSpc>
            </a:pPr>
            <a:r>
              <a:rPr lang="en-US" altLang="en-US" sz="2000" smtClean="0">
                <a:ea typeface="ＭＳ Ｐゴシック" panose="020B0600070205080204" pitchFamily="34" charset="-128"/>
              </a:rPr>
              <a:t>Academia</a:t>
            </a:r>
          </a:p>
          <a:p>
            <a:pPr lvl="1">
              <a:lnSpc>
                <a:spcPct val="90000"/>
              </a:lnSpc>
            </a:pPr>
            <a:r>
              <a:rPr lang="en-US" altLang="en-US" sz="2000" smtClean="0">
                <a:ea typeface="ＭＳ Ｐゴシック" panose="020B0600070205080204" pitchFamily="34" charset="-128"/>
              </a:rPr>
              <a:t>Community stakeholders</a:t>
            </a:r>
          </a:p>
          <a:p>
            <a:pPr>
              <a:lnSpc>
                <a:spcPct val="90000"/>
              </a:lnSpc>
            </a:pPr>
            <a:r>
              <a:rPr lang="en-US" altLang="en-US" sz="2000" smtClean="0">
                <a:ea typeface="ＭＳ Ｐゴシック" panose="020B0600070205080204" pitchFamily="34" charset="-128"/>
              </a:rPr>
              <a:t>Follow ITRC</a:t>
            </a:r>
          </a:p>
        </p:txBody>
      </p:sp>
      <p:sp>
        <p:nvSpPr>
          <p:cNvPr id="5124" name="Rectangle 4"/>
          <p:cNvSpPr>
            <a:spLocks noGrp="1" noChangeArrowheads="1"/>
          </p:cNvSpPr>
          <p:nvPr>
            <p:ph type="body" sz="half" idx="2"/>
          </p:nvPr>
        </p:nvSpPr>
        <p:spPr>
          <a:xfrm>
            <a:off x="4595813" y="1389063"/>
            <a:ext cx="4191000" cy="4292600"/>
          </a:xfrm>
        </p:spPr>
        <p:txBody>
          <a:bodyPr/>
          <a:lstStyle/>
          <a:p>
            <a:pPr>
              <a:spcBef>
                <a:spcPct val="30000"/>
              </a:spcBef>
            </a:pPr>
            <a:r>
              <a:rPr lang="en-US" altLang="en-US" sz="2000" smtClean="0">
                <a:ea typeface="ＭＳ Ｐゴシック" panose="020B0600070205080204" pitchFamily="34" charset="-128"/>
              </a:rPr>
              <a:t>Disclaimer</a:t>
            </a:r>
          </a:p>
          <a:p>
            <a:pPr lvl="1">
              <a:spcBef>
                <a:spcPct val="30000"/>
              </a:spcBef>
            </a:pPr>
            <a:r>
              <a:rPr lang="en-US" altLang="en-US" sz="1800" smtClean="0">
                <a:ea typeface="ＭＳ Ｐゴシック" panose="020B0600070205080204" pitchFamily="34" charset="-128"/>
              </a:rPr>
              <a:t>Full version in </a:t>
            </a:r>
            <a:r>
              <a:rPr lang="ja-JP" altLang="en-US" sz="1800" smtClean="0">
                <a:ea typeface="ＭＳ Ｐゴシック" panose="020B0600070205080204" pitchFamily="34" charset="-128"/>
              </a:rPr>
              <a:t>“</a:t>
            </a:r>
            <a:r>
              <a:rPr lang="en-US" altLang="ja-JP" sz="1800" smtClean="0">
                <a:ea typeface="ＭＳ Ｐゴシック" panose="020B0600070205080204" pitchFamily="34" charset="-128"/>
              </a:rPr>
              <a:t>Notes</a:t>
            </a:r>
            <a:r>
              <a:rPr lang="ja-JP" altLang="en-US" sz="1800" smtClean="0">
                <a:ea typeface="ＭＳ Ｐゴシック" panose="020B0600070205080204" pitchFamily="34" charset="-128"/>
              </a:rPr>
              <a:t>”</a:t>
            </a:r>
            <a:r>
              <a:rPr lang="en-US" altLang="ja-JP" sz="1800" smtClean="0">
                <a:ea typeface="ＭＳ Ｐゴシック" panose="020B0600070205080204" pitchFamily="34" charset="-128"/>
              </a:rPr>
              <a:t> section</a:t>
            </a:r>
          </a:p>
          <a:p>
            <a:pPr lvl="1">
              <a:spcBef>
                <a:spcPct val="30000"/>
              </a:spcBef>
            </a:pPr>
            <a:r>
              <a:rPr lang="en-US" altLang="en-US" sz="1800" smtClean="0">
                <a:ea typeface="ＭＳ Ｐゴシック" panose="020B0600070205080204" pitchFamily="34" charset="-128"/>
              </a:rPr>
              <a:t>Partially funded by the U.S. government</a:t>
            </a:r>
          </a:p>
          <a:p>
            <a:pPr lvl="2">
              <a:spcBef>
                <a:spcPct val="30000"/>
              </a:spcBef>
            </a:pPr>
            <a:r>
              <a:rPr lang="en-US" altLang="en-US" sz="1800" smtClean="0">
                <a:ea typeface="ＭＳ Ｐゴシック" panose="020B0600070205080204" pitchFamily="34" charset="-128"/>
              </a:rPr>
              <a:t>ITRC nor US government warranty material</a:t>
            </a:r>
          </a:p>
          <a:p>
            <a:pPr lvl="2">
              <a:spcBef>
                <a:spcPct val="30000"/>
              </a:spcBef>
            </a:pPr>
            <a:r>
              <a:rPr lang="en-US" altLang="en-US" sz="1800" smtClean="0">
                <a:ea typeface="ＭＳ Ｐゴシック" panose="020B0600070205080204" pitchFamily="34" charset="-128"/>
              </a:rPr>
              <a:t>ITRC nor US government endorse specific products</a:t>
            </a:r>
          </a:p>
          <a:p>
            <a:pPr>
              <a:spcBef>
                <a:spcPct val="30000"/>
              </a:spcBef>
            </a:pPr>
            <a:r>
              <a:rPr lang="en-US" altLang="en-US" sz="2000" smtClean="0">
                <a:ea typeface="ＭＳ Ｐゴシック" panose="020B0600070205080204" pitchFamily="34" charset="-128"/>
              </a:rPr>
              <a:t>ITRC materials available for your use – see </a:t>
            </a:r>
            <a:r>
              <a:rPr lang="en-US" altLang="en-US" sz="2000" smtClean="0">
                <a:ea typeface="ＭＳ Ｐゴシック" panose="020B0600070205080204" pitchFamily="34" charset="-128"/>
                <a:hlinkClick r:id="rId4"/>
              </a:rPr>
              <a:t>usage policy</a:t>
            </a:r>
            <a:endParaRPr lang="en-US" altLang="en-US" sz="2000" smtClean="0">
              <a:ea typeface="ＭＳ Ｐゴシック" panose="020B0600070205080204" pitchFamily="34" charset="-128"/>
            </a:endParaRPr>
          </a:p>
          <a:p>
            <a:pPr>
              <a:spcBef>
                <a:spcPct val="30000"/>
              </a:spcBef>
            </a:pPr>
            <a:r>
              <a:rPr lang="en-US" altLang="en-US" sz="2000" smtClean="0">
                <a:ea typeface="ＭＳ Ｐゴシック" panose="020B0600070205080204" pitchFamily="34" charset="-128"/>
              </a:rPr>
              <a:t>Available from </a:t>
            </a:r>
            <a:r>
              <a:rPr lang="en-US" altLang="en-US" sz="2000" smtClean="0">
                <a:ea typeface="ＭＳ Ｐゴシック" panose="020B0600070205080204" pitchFamily="34" charset="-128"/>
                <a:hlinkClick r:id="rId3"/>
              </a:rPr>
              <a:t>www.itrcweb.org</a:t>
            </a:r>
            <a:r>
              <a:rPr lang="en-US" altLang="en-US" sz="2000" smtClean="0">
                <a:ea typeface="ＭＳ Ｐゴシック" panose="020B0600070205080204" pitchFamily="34" charset="-128"/>
              </a:rPr>
              <a:t> </a:t>
            </a:r>
          </a:p>
          <a:p>
            <a:pPr lvl="1">
              <a:spcBef>
                <a:spcPct val="30000"/>
              </a:spcBef>
            </a:pPr>
            <a:r>
              <a:rPr lang="en-US" altLang="en-US" sz="1800" smtClean="0">
                <a:ea typeface="ＭＳ Ｐゴシック" panose="020B0600070205080204" pitchFamily="34" charset="-128"/>
              </a:rPr>
              <a:t>Technical and regulatory guidance documents</a:t>
            </a:r>
          </a:p>
          <a:p>
            <a:pPr lvl="1">
              <a:spcBef>
                <a:spcPct val="30000"/>
              </a:spcBef>
            </a:pPr>
            <a:r>
              <a:rPr lang="en-US" altLang="en-US" sz="1800" smtClean="0">
                <a:ea typeface="ＭＳ Ｐゴシック" panose="020B0600070205080204" pitchFamily="34" charset="-128"/>
              </a:rPr>
              <a:t>Online and classroom training schedule</a:t>
            </a:r>
          </a:p>
          <a:p>
            <a:pPr lvl="1">
              <a:spcBef>
                <a:spcPct val="30000"/>
              </a:spcBef>
            </a:pPr>
            <a:r>
              <a:rPr lang="en-US" altLang="en-US" sz="1800" smtClean="0">
                <a:ea typeface="ＭＳ Ｐゴシック" panose="020B0600070205080204" pitchFamily="34" charset="-128"/>
              </a:rPr>
              <a:t>More…</a:t>
            </a:r>
          </a:p>
          <a:p>
            <a:pPr>
              <a:spcBef>
                <a:spcPct val="30000"/>
              </a:spcBef>
            </a:pPr>
            <a:endParaRPr lang="en-US" altLang="en-US" sz="2000" smtClean="0">
              <a:ea typeface="ＭＳ Ｐゴシック" panose="020B0600070205080204" pitchFamily="34" charset="-128"/>
            </a:endParaRPr>
          </a:p>
        </p:txBody>
      </p:sp>
      <p:pic>
        <p:nvPicPr>
          <p:cNvPr id="5125"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3215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200400"/>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3209925"/>
            <a:ext cx="7270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371600"/>
            <a:ext cx="8556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9"/>
          <p:cNvSpPr txBox="1">
            <a:spLocks noChangeArrowheads="1"/>
          </p:cNvSpPr>
          <p:nvPr/>
        </p:nvSpPr>
        <p:spPr bwMode="auto">
          <a:xfrm>
            <a:off x="1679575" y="381793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8000"/>
                </a:solidFill>
              </a:rPr>
              <a:t>DOE</a:t>
            </a:r>
          </a:p>
        </p:txBody>
      </p:sp>
      <p:sp>
        <p:nvSpPr>
          <p:cNvPr id="5130" name="Text Box 10"/>
          <p:cNvSpPr txBox="1">
            <a:spLocks noChangeArrowheads="1"/>
          </p:cNvSpPr>
          <p:nvPr/>
        </p:nvSpPr>
        <p:spPr bwMode="auto">
          <a:xfrm>
            <a:off x="2486025" y="38179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8000"/>
                </a:solidFill>
              </a:rPr>
              <a:t>DOD</a:t>
            </a:r>
          </a:p>
        </p:txBody>
      </p:sp>
      <p:sp>
        <p:nvSpPr>
          <p:cNvPr id="5131" name="Text Box 11"/>
          <p:cNvSpPr txBox="1">
            <a:spLocks noChangeArrowheads="1"/>
          </p:cNvSpPr>
          <p:nvPr/>
        </p:nvSpPr>
        <p:spPr bwMode="auto">
          <a:xfrm>
            <a:off x="3294063" y="38179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8000"/>
                </a:solidFill>
              </a:rPr>
              <a:t>EPA</a:t>
            </a:r>
          </a:p>
        </p:txBody>
      </p:sp>
      <p:pic>
        <p:nvPicPr>
          <p:cNvPr id="5132" name="Picture 12" descr="iaplft"/>
          <p:cNvPicPr>
            <a:picLocks noChangeAspect="1" noChangeArrowheads="1"/>
          </p:cNvPicPr>
          <p:nvPr/>
        </p:nvPicPr>
        <p:blipFill>
          <a:blip r:embed="rId9">
            <a:extLst>
              <a:ext uri="{28A0092B-C50C-407E-A947-70E740481C1C}">
                <a14:useLocalDpi xmlns:a14="http://schemas.microsoft.com/office/drawing/2010/main" val="0"/>
              </a:ext>
            </a:extLst>
          </a:blip>
          <a:srcRect b="23366"/>
          <a:stretch>
            <a:fillRect/>
          </a:stretch>
        </p:blipFill>
        <p:spPr bwMode="auto">
          <a:xfrm>
            <a:off x="2852738" y="4572000"/>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6" descr="Click here to follow on Facebook">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30396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5" descr="Click here to follow on Twitt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30396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4" descr="Click here to follow on Linkedi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9038" y="6303963"/>
            <a:ext cx="400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Testing Distributions</a:t>
            </a:r>
          </a:p>
        </p:txBody>
      </p:sp>
      <p:sp>
        <p:nvSpPr>
          <p:cNvPr id="41987" name="Content Placeholder 2"/>
          <p:cNvSpPr>
            <a:spLocks noGrp="1"/>
          </p:cNvSpPr>
          <p:nvPr>
            <p:ph idx="1"/>
          </p:nvPr>
        </p:nvSpPr>
        <p:spPr>
          <a:xfrm>
            <a:off x="609600" y="1485900"/>
            <a:ext cx="6705600" cy="4457700"/>
          </a:xfrm>
        </p:spPr>
        <p:txBody>
          <a:bodyPr/>
          <a:lstStyle/>
          <a:p>
            <a:r>
              <a:rPr lang="en-US" altLang="en-US" smtClean="0">
                <a:ea typeface="ＭＳ Ｐゴシック" panose="020B0600070205080204" pitchFamily="34" charset="-128"/>
              </a:rPr>
              <a:t>Does the data follow a standard statistical distribution (normal, lognormal, gamma)?</a:t>
            </a:r>
          </a:p>
          <a:p>
            <a:pPr lvl="1"/>
            <a:r>
              <a:rPr lang="en-US" altLang="en-US" smtClean="0">
                <a:ea typeface="ＭＳ Ｐゴシック" panose="020B0600070205080204" pitchFamily="34" charset="-128"/>
              </a:rPr>
              <a:t>If yes, can use parametric methods</a:t>
            </a:r>
          </a:p>
          <a:p>
            <a:pPr lvl="1"/>
            <a:r>
              <a:rPr lang="en-US" altLang="en-US" smtClean="0">
                <a:ea typeface="ＭＳ Ｐゴシック" panose="020B0600070205080204" pitchFamily="34" charset="-128"/>
              </a:rPr>
              <a:t>If no, can use nonparametric methods</a:t>
            </a:r>
          </a:p>
        </p:txBody>
      </p:sp>
      <p:sp>
        <p:nvSpPr>
          <p:cNvPr id="41988" name="TextBox 3"/>
          <p:cNvSpPr txBox="1">
            <a:spLocks noChangeArrowheads="1"/>
          </p:cNvSpPr>
          <p:nvPr/>
        </p:nvSpPr>
        <p:spPr bwMode="auto">
          <a:xfrm>
            <a:off x="0" y="6470650"/>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 Section 5</a:t>
            </a:r>
          </a:p>
        </p:txBody>
      </p:sp>
      <p:pic>
        <p:nvPicPr>
          <p:cNvPr id="41989" name="Picture 2" descr="C:\Users\Juliana\Desktop\Picture7.jpg"/>
          <p:cNvPicPr>
            <a:picLocks noChangeAspect="1" noChangeArrowheads="1"/>
          </p:cNvPicPr>
          <p:nvPr/>
        </p:nvPicPr>
        <p:blipFill>
          <a:blip r:embed="rId3">
            <a:extLst>
              <a:ext uri="{28A0092B-C50C-407E-A947-70E740481C1C}">
                <a14:useLocalDpi xmlns:a14="http://schemas.microsoft.com/office/drawing/2010/main" val="0"/>
              </a:ext>
            </a:extLst>
          </a:blip>
          <a:srcRect l="54868" t="7846" r="7869" b="18770"/>
          <a:stretch>
            <a:fillRect/>
          </a:stretch>
        </p:blipFill>
        <p:spPr bwMode="auto">
          <a:xfrm>
            <a:off x="5600700" y="3613150"/>
            <a:ext cx="30162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descr="C:\Users\Juliana\Desktop\Picture7.jpg"/>
          <p:cNvPicPr>
            <a:picLocks noChangeAspect="1" noChangeArrowheads="1"/>
          </p:cNvPicPr>
          <p:nvPr/>
        </p:nvPicPr>
        <p:blipFill>
          <a:blip r:embed="rId3">
            <a:extLst>
              <a:ext uri="{28A0092B-C50C-407E-A947-70E740481C1C}">
                <a14:useLocalDpi xmlns:a14="http://schemas.microsoft.com/office/drawing/2010/main" val="0"/>
              </a:ext>
            </a:extLst>
          </a:blip>
          <a:srcRect l="11443" t="7846" r="51147" b="18770"/>
          <a:stretch>
            <a:fillRect/>
          </a:stretch>
        </p:blipFill>
        <p:spPr bwMode="auto">
          <a:xfrm>
            <a:off x="1457325" y="3613150"/>
            <a:ext cx="302736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8"/>
          <p:cNvSpPr txBox="1">
            <a:spLocks noChangeArrowheads="1"/>
          </p:cNvSpPr>
          <p:nvPr/>
        </p:nvSpPr>
        <p:spPr bwMode="auto">
          <a:xfrm>
            <a:off x="2352675" y="33147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Histogram</a:t>
            </a:r>
          </a:p>
        </p:txBody>
      </p:sp>
      <p:sp>
        <p:nvSpPr>
          <p:cNvPr id="41992" name="TextBox 9"/>
          <p:cNvSpPr txBox="1">
            <a:spLocks noChangeArrowheads="1"/>
          </p:cNvSpPr>
          <p:nvPr/>
        </p:nvSpPr>
        <p:spPr bwMode="auto">
          <a:xfrm rot="-5400000">
            <a:off x="347663" y="4562475"/>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Frequency</a:t>
            </a:r>
          </a:p>
        </p:txBody>
      </p:sp>
      <p:sp>
        <p:nvSpPr>
          <p:cNvPr id="41993" name="TextBox 10"/>
          <p:cNvSpPr txBox="1">
            <a:spLocks noChangeArrowheads="1"/>
          </p:cNvSpPr>
          <p:nvPr/>
        </p:nvSpPr>
        <p:spPr bwMode="auto">
          <a:xfrm>
            <a:off x="1287463" y="3416300"/>
            <a:ext cx="31273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4000"/>
              </a:lnSpc>
              <a:spcBef>
                <a:spcPct val="0"/>
              </a:spcBef>
              <a:buClrTx/>
              <a:buSzTx/>
              <a:buFontTx/>
              <a:buNone/>
            </a:pPr>
            <a:r>
              <a:rPr lang="en-US" altLang="en-US" sz="1800">
                <a:solidFill>
                  <a:schemeClr val="tx1"/>
                </a:solidFill>
              </a:rPr>
              <a:t>8</a:t>
            </a:r>
          </a:p>
          <a:p>
            <a:pPr eaLnBrk="1" hangingPunct="1">
              <a:lnSpc>
                <a:spcPts val="4000"/>
              </a:lnSpc>
              <a:spcBef>
                <a:spcPct val="0"/>
              </a:spcBef>
              <a:buClrTx/>
              <a:buSzTx/>
              <a:buFontTx/>
              <a:buNone/>
            </a:pPr>
            <a:r>
              <a:rPr lang="en-US" altLang="en-US" sz="1800">
                <a:solidFill>
                  <a:schemeClr val="tx1"/>
                </a:solidFill>
              </a:rPr>
              <a:t>6</a:t>
            </a:r>
          </a:p>
          <a:p>
            <a:pPr eaLnBrk="1" hangingPunct="1">
              <a:lnSpc>
                <a:spcPts val="4000"/>
              </a:lnSpc>
              <a:spcBef>
                <a:spcPct val="0"/>
              </a:spcBef>
              <a:buClrTx/>
              <a:buSzTx/>
              <a:buFontTx/>
              <a:buNone/>
            </a:pPr>
            <a:r>
              <a:rPr lang="en-US" altLang="en-US" sz="1800">
                <a:solidFill>
                  <a:schemeClr val="tx1"/>
                </a:solidFill>
              </a:rPr>
              <a:t>4</a:t>
            </a:r>
          </a:p>
          <a:p>
            <a:pPr eaLnBrk="1" hangingPunct="1">
              <a:lnSpc>
                <a:spcPts val="4000"/>
              </a:lnSpc>
              <a:spcBef>
                <a:spcPct val="0"/>
              </a:spcBef>
              <a:buClrTx/>
              <a:buSzTx/>
              <a:buFontTx/>
              <a:buNone/>
            </a:pPr>
            <a:r>
              <a:rPr lang="en-US" altLang="en-US" sz="1800">
                <a:solidFill>
                  <a:schemeClr val="tx1"/>
                </a:solidFill>
              </a:rPr>
              <a:t>2</a:t>
            </a:r>
          </a:p>
          <a:p>
            <a:pPr eaLnBrk="1" hangingPunct="1">
              <a:lnSpc>
                <a:spcPts val="4000"/>
              </a:lnSpc>
              <a:spcBef>
                <a:spcPct val="0"/>
              </a:spcBef>
              <a:buClrTx/>
              <a:buSzTx/>
              <a:buFontTx/>
              <a:buNone/>
            </a:pPr>
            <a:r>
              <a:rPr lang="en-US" altLang="en-US" sz="1800">
                <a:solidFill>
                  <a:schemeClr val="tx1"/>
                </a:solidFill>
              </a:rPr>
              <a:t>0</a:t>
            </a:r>
          </a:p>
        </p:txBody>
      </p:sp>
      <p:sp>
        <p:nvSpPr>
          <p:cNvPr id="41994" name="TextBox 11"/>
          <p:cNvSpPr txBox="1">
            <a:spLocks noChangeArrowheads="1"/>
          </p:cNvSpPr>
          <p:nvPr/>
        </p:nvSpPr>
        <p:spPr bwMode="auto">
          <a:xfrm>
            <a:off x="1827213" y="6013450"/>
            <a:ext cx="229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Concentration (µg/L)</a:t>
            </a:r>
          </a:p>
        </p:txBody>
      </p:sp>
      <p:sp>
        <p:nvSpPr>
          <p:cNvPr id="41995" name="TextBox 12"/>
          <p:cNvSpPr txBox="1">
            <a:spLocks noChangeArrowheads="1"/>
          </p:cNvSpPr>
          <p:nvPr/>
        </p:nvSpPr>
        <p:spPr bwMode="auto">
          <a:xfrm>
            <a:off x="1379538" y="5759450"/>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8975"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688975"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688975"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6889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88975"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	1	2	3	4</a:t>
            </a:r>
          </a:p>
        </p:txBody>
      </p:sp>
      <p:sp>
        <p:nvSpPr>
          <p:cNvPr id="41996" name="TextBox 13"/>
          <p:cNvSpPr txBox="1">
            <a:spLocks noChangeArrowheads="1"/>
          </p:cNvSpPr>
          <p:nvPr/>
        </p:nvSpPr>
        <p:spPr bwMode="auto">
          <a:xfrm>
            <a:off x="5829300" y="3319463"/>
            <a:ext cx="253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Normal Probability Plot</a:t>
            </a:r>
          </a:p>
        </p:txBody>
      </p:sp>
      <p:sp>
        <p:nvSpPr>
          <p:cNvPr id="41997" name="TextBox 14"/>
          <p:cNvSpPr txBox="1">
            <a:spLocks noChangeArrowheads="1"/>
          </p:cNvSpPr>
          <p:nvPr/>
        </p:nvSpPr>
        <p:spPr bwMode="auto">
          <a:xfrm>
            <a:off x="5951538" y="6073775"/>
            <a:ext cx="248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Concentration In(µg/L)</a:t>
            </a:r>
          </a:p>
        </p:txBody>
      </p:sp>
      <p:sp>
        <p:nvSpPr>
          <p:cNvPr id="41998" name="TextBox 15"/>
          <p:cNvSpPr txBox="1">
            <a:spLocks noChangeArrowheads="1"/>
          </p:cNvSpPr>
          <p:nvPr/>
        </p:nvSpPr>
        <p:spPr bwMode="auto">
          <a:xfrm>
            <a:off x="5591175" y="5759450"/>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8975"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688975"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688975"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6889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88975"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6889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	1	2	3	4</a:t>
            </a:r>
          </a:p>
        </p:txBody>
      </p:sp>
      <p:sp>
        <p:nvSpPr>
          <p:cNvPr id="41999" name="TextBox 16"/>
          <p:cNvSpPr txBox="1">
            <a:spLocks noChangeArrowheads="1"/>
          </p:cNvSpPr>
          <p:nvPr/>
        </p:nvSpPr>
        <p:spPr bwMode="auto">
          <a:xfrm rot="-5400000">
            <a:off x="4354512" y="4516438"/>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Probability</a:t>
            </a:r>
          </a:p>
        </p:txBody>
      </p:sp>
      <p:sp>
        <p:nvSpPr>
          <p:cNvPr id="42000" name="TextBox 17"/>
          <p:cNvSpPr txBox="1">
            <a:spLocks noChangeArrowheads="1"/>
          </p:cNvSpPr>
          <p:nvPr/>
        </p:nvSpPr>
        <p:spPr bwMode="auto">
          <a:xfrm>
            <a:off x="5195888" y="3538538"/>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0.99</a:t>
            </a:r>
          </a:p>
        </p:txBody>
      </p:sp>
      <p:sp>
        <p:nvSpPr>
          <p:cNvPr id="42001" name="TextBox 18"/>
          <p:cNvSpPr txBox="1">
            <a:spLocks noChangeArrowheads="1"/>
          </p:cNvSpPr>
          <p:nvPr/>
        </p:nvSpPr>
        <p:spPr bwMode="auto">
          <a:xfrm>
            <a:off x="5195888" y="3902075"/>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0.95</a:t>
            </a:r>
          </a:p>
        </p:txBody>
      </p:sp>
      <p:sp>
        <p:nvSpPr>
          <p:cNvPr id="42002" name="TextBox 19"/>
          <p:cNvSpPr txBox="1">
            <a:spLocks noChangeArrowheads="1"/>
          </p:cNvSpPr>
          <p:nvPr/>
        </p:nvSpPr>
        <p:spPr bwMode="auto">
          <a:xfrm>
            <a:off x="5195888" y="4273550"/>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0.75</a:t>
            </a:r>
          </a:p>
        </p:txBody>
      </p:sp>
      <p:sp>
        <p:nvSpPr>
          <p:cNvPr id="42003" name="TextBox 20"/>
          <p:cNvSpPr txBox="1">
            <a:spLocks noChangeArrowheads="1"/>
          </p:cNvSpPr>
          <p:nvPr/>
        </p:nvSpPr>
        <p:spPr bwMode="auto">
          <a:xfrm>
            <a:off x="5195888" y="4551363"/>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0.50</a:t>
            </a:r>
          </a:p>
        </p:txBody>
      </p:sp>
      <p:sp>
        <p:nvSpPr>
          <p:cNvPr id="42004" name="TextBox 21"/>
          <p:cNvSpPr txBox="1">
            <a:spLocks noChangeArrowheads="1"/>
          </p:cNvSpPr>
          <p:nvPr/>
        </p:nvSpPr>
        <p:spPr bwMode="auto">
          <a:xfrm>
            <a:off x="5195888" y="4845050"/>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0.25</a:t>
            </a:r>
          </a:p>
        </p:txBody>
      </p:sp>
      <p:sp>
        <p:nvSpPr>
          <p:cNvPr id="42005" name="TextBox 22"/>
          <p:cNvSpPr txBox="1">
            <a:spLocks noChangeArrowheads="1"/>
          </p:cNvSpPr>
          <p:nvPr/>
        </p:nvSpPr>
        <p:spPr bwMode="auto">
          <a:xfrm>
            <a:off x="5195888" y="5530850"/>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0.01</a:t>
            </a:r>
          </a:p>
        </p:txBody>
      </p:sp>
      <p:sp>
        <p:nvSpPr>
          <p:cNvPr id="42006" name="TextBox 23"/>
          <p:cNvSpPr txBox="1">
            <a:spLocks noChangeArrowheads="1"/>
          </p:cNvSpPr>
          <p:nvPr/>
        </p:nvSpPr>
        <p:spPr bwMode="auto">
          <a:xfrm>
            <a:off x="5195888" y="525145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0.05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ea typeface="ＭＳ Ｐゴシック" panose="020B0600070205080204" pitchFamily="34" charset="-128"/>
              </a:rPr>
              <a:t>Other Assumptions</a:t>
            </a:r>
          </a:p>
        </p:txBody>
      </p:sp>
      <p:sp>
        <p:nvSpPr>
          <p:cNvPr id="3" name="Content Placeholder 2"/>
          <p:cNvSpPr>
            <a:spLocks noGrp="1"/>
          </p:cNvSpPr>
          <p:nvPr>
            <p:ph idx="1"/>
          </p:nvPr>
        </p:nvSpPr>
        <p:spPr>
          <a:xfrm>
            <a:off x="609600" y="1371600"/>
            <a:ext cx="7772400" cy="2392363"/>
          </a:xfrm>
        </p:spPr>
        <p:txBody>
          <a:bodyPr/>
          <a:lstStyle/>
          <a:p>
            <a:r>
              <a:rPr lang="en-US" altLang="en-US" smtClean="0">
                <a:ea typeface="ＭＳ Ｐゴシック" panose="020B0600070205080204" pitchFamily="34" charset="-128"/>
              </a:rPr>
              <a:t>Spatial/temporal independence</a:t>
            </a:r>
          </a:p>
          <a:p>
            <a:pPr lvl="1"/>
            <a:r>
              <a:rPr lang="en-US" altLang="en-US" smtClean="0">
                <a:ea typeface="ＭＳ Ｐゴシック" panose="020B0600070205080204" pitchFamily="34" charset="-128"/>
              </a:rPr>
              <a:t>Don’t sample too often!</a:t>
            </a:r>
          </a:p>
          <a:p>
            <a:pPr lvl="1"/>
            <a:r>
              <a:rPr lang="en-US" altLang="en-US" smtClean="0">
                <a:ea typeface="ＭＳ Ｐゴシック" panose="020B0600070205080204" pitchFamily="34" charset="-128"/>
              </a:rPr>
              <a:t>Replicates/duplicates not independent</a:t>
            </a:r>
          </a:p>
          <a:p>
            <a:r>
              <a:rPr lang="en-US" altLang="en-US" smtClean="0">
                <a:ea typeface="ＭＳ Ｐゴシック" panose="020B0600070205080204" pitchFamily="34" charset="-128"/>
              </a:rPr>
              <a:t>Background stability</a:t>
            </a:r>
          </a:p>
          <a:p>
            <a:pPr lvl="1"/>
            <a:r>
              <a:rPr lang="en-US" altLang="en-US" smtClean="0">
                <a:ea typeface="ＭＳ Ｐゴシック" panose="020B0600070205080204" pitchFamily="34" charset="-128"/>
              </a:rPr>
              <a:t>Trends in background rule out standard tests</a:t>
            </a:r>
          </a:p>
        </p:txBody>
      </p:sp>
      <p:sp>
        <p:nvSpPr>
          <p:cNvPr id="43012" name="TextBox 4"/>
          <p:cNvSpPr txBox="1">
            <a:spLocks noChangeArrowheads="1"/>
          </p:cNvSpPr>
          <p:nvPr/>
        </p:nvSpPr>
        <p:spPr bwMode="auto">
          <a:xfrm>
            <a:off x="0" y="647065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3</a:t>
            </a:r>
          </a:p>
        </p:txBody>
      </p:sp>
      <p:grpSp>
        <p:nvGrpSpPr>
          <p:cNvPr id="5" name="Group 4"/>
          <p:cNvGrpSpPr>
            <a:grpSpLocks/>
          </p:cNvGrpSpPr>
          <p:nvPr/>
        </p:nvGrpSpPr>
        <p:grpSpPr bwMode="auto">
          <a:xfrm>
            <a:off x="1573213" y="3314700"/>
            <a:ext cx="6542087" cy="3248025"/>
            <a:chOff x="1573213" y="3429000"/>
            <a:chExt cx="6542087" cy="3248025"/>
          </a:xfrm>
        </p:grpSpPr>
        <p:grpSp>
          <p:nvGrpSpPr>
            <p:cNvPr id="43015" name="Group 3"/>
            <p:cNvGrpSpPr>
              <a:grpSpLocks/>
            </p:cNvGrpSpPr>
            <p:nvPr/>
          </p:nvGrpSpPr>
          <p:grpSpPr bwMode="auto">
            <a:xfrm>
              <a:off x="1573213" y="3763963"/>
              <a:ext cx="6542087" cy="2913062"/>
              <a:chOff x="1573213" y="3763963"/>
              <a:chExt cx="6542087" cy="2913062"/>
            </a:xfrm>
          </p:grpSpPr>
          <p:sp>
            <p:nvSpPr>
              <p:cNvPr id="43017" name="Freeform 5"/>
              <p:cNvSpPr>
                <a:spLocks/>
              </p:cNvSpPr>
              <p:nvPr/>
            </p:nvSpPr>
            <p:spPr bwMode="auto">
              <a:xfrm>
                <a:off x="2946400" y="5173663"/>
                <a:ext cx="76200"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3" y="108"/>
                      <a:pt x="54" y="108"/>
                    </a:cubicBezTo>
                    <a:cubicBezTo>
                      <a:pt x="24" y="108"/>
                      <a:pt x="0" y="84"/>
                      <a:pt x="0" y="54"/>
                    </a:cubicBezTo>
                    <a:cubicBezTo>
                      <a:pt x="0" y="25"/>
                      <a:pt x="24" y="0"/>
                      <a:pt x="54" y="0"/>
                    </a:cubicBezTo>
                    <a:cubicBezTo>
                      <a:pt x="83" y="0"/>
                      <a:pt x="108" y="25"/>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18" name="Freeform 6"/>
              <p:cNvSpPr>
                <a:spLocks/>
              </p:cNvSpPr>
              <p:nvPr/>
            </p:nvSpPr>
            <p:spPr bwMode="auto">
              <a:xfrm>
                <a:off x="3205163" y="5016500"/>
                <a:ext cx="77787"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3" y="108"/>
                      <a:pt x="54" y="108"/>
                    </a:cubicBezTo>
                    <a:cubicBezTo>
                      <a:pt x="24" y="108"/>
                      <a:pt x="0" y="84"/>
                      <a:pt x="0" y="54"/>
                    </a:cubicBezTo>
                    <a:cubicBezTo>
                      <a:pt x="0" y="24"/>
                      <a:pt x="24" y="0"/>
                      <a:pt x="54" y="0"/>
                    </a:cubicBezTo>
                    <a:cubicBezTo>
                      <a:pt x="83"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19" name="Freeform 7"/>
              <p:cNvSpPr>
                <a:spLocks/>
              </p:cNvSpPr>
              <p:nvPr/>
            </p:nvSpPr>
            <p:spPr bwMode="auto">
              <a:xfrm>
                <a:off x="3465513" y="4870450"/>
                <a:ext cx="76200" cy="77788"/>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0" name="Freeform 8"/>
              <p:cNvSpPr>
                <a:spLocks/>
              </p:cNvSpPr>
              <p:nvPr/>
            </p:nvSpPr>
            <p:spPr bwMode="auto">
              <a:xfrm>
                <a:off x="3724275" y="4397375"/>
                <a:ext cx="77788" cy="77788"/>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1" name="Freeform 9"/>
              <p:cNvSpPr>
                <a:spLocks/>
              </p:cNvSpPr>
              <p:nvPr/>
            </p:nvSpPr>
            <p:spPr bwMode="auto">
              <a:xfrm>
                <a:off x="3984625" y="5351463"/>
                <a:ext cx="77788"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3"/>
                      <a:pt x="84" y="108"/>
                      <a:pt x="54" y="108"/>
                    </a:cubicBezTo>
                    <a:cubicBezTo>
                      <a:pt x="24" y="108"/>
                      <a:pt x="0" y="83"/>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2" name="Freeform 10"/>
              <p:cNvSpPr>
                <a:spLocks/>
              </p:cNvSpPr>
              <p:nvPr/>
            </p:nvSpPr>
            <p:spPr bwMode="auto">
              <a:xfrm>
                <a:off x="4244975" y="4978400"/>
                <a:ext cx="76200"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5"/>
                      <a:pt x="24" y="0"/>
                      <a:pt x="54" y="0"/>
                    </a:cubicBezTo>
                    <a:cubicBezTo>
                      <a:pt x="84" y="0"/>
                      <a:pt x="108" y="25"/>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3" name="Freeform 11"/>
              <p:cNvSpPr>
                <a:spLocks/>
              </p:cNvSpPr>
              <p:nvPr/>
            </p:nvSpPr>
            <p:spPr bwMode="auto">
              <a:xfrm>
                <a:off x="4503738" y="5162550"/>
                <a:ext cx="77787"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3"/>
                      <a:pt x="84" y="108"/>
                      <a:pt x="54" y="108"/>
                    </a:cubicBezTo>
                    <a:cubicBezTo>
                      <a:pt x="24" y="108"/>
                      <a:pt x="0" y="83"/>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4" name="Freeform 12"/>
              <p:cNvSpPr>
                <a:spLocks/>
              </p:cNvSpPr>
              <p:nvPr/>
            </p:nvSpPr>
            <p:spPr bwMode="auto">
              <a:xfrm>
                <a:off x="4764088" y="5043488"/>
                <a:ext cx="76200"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5" name="Freeform 13"/>
              <p:cNvSpPr>
                <a:spLocks/>
              </p:cNvSpPr>
              <p:nvPr/>
            </p:nvSpPr>
            <p:spPr bwMode="auto">
              <a:xfrm>
                <a:off x="5022850" y="4899025"/>
                <a:ext cx="77788"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3"/>
                      <a:pt x="84" y="108"/>
                      <a:pt x="54" y="108"/>
                    </a:cubicBezTo>
                    <a:cubicBezTo>
                      <a:pt x="24" y="108"/>
                      <a:pt x="0" y="83"/>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6" name="Freeform 14"/>
              <p:cNvSpPr>
                <a:spLocks/>
              </p:cNvSpPr>
              <p:nvPr/>
            </p:nvSpPr>
            <p:spPr bwMode="auto">
              <a:xfrm>
                <a:off x="5283200" y="4927600"/>
                <a:ext cx="77788"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7" name="Freeform 15"/>
              <p:cNvSpPr>
                <a:spLocks/>
              </p:cNvSpPr>
              <p:nvPr/>
            </p:nvSpPr>
            <p:spPr bwMode="auto">
              <a:xfrm>
                <a:off x="5541963" y="4983163"/>
                <a:ext cx="77787"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5"/>
                      <a:pt x="24" y="0"/>
                      <a:pt x="54" y="0"/>
                    </a:cubicBezTo>
                    <a:cubicBezTo>
                      <a:pt x="84" y="0"/>
                      <a:pt x="108" y="25"/>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8" name="Freeform 16"/>
              <p:cNvSpPr>
                <a:spLocks/>
              </p:cNvSpPr>
              <p:nvPr/>
            </p:nvSpPr>
            <p:spPr bwMode="auto">
              <a:xfrm>
                <a:off x="5802313" y="4814888"/>
                <a:ext cx="77787"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29" name="Freeform 17"/>
              <p:cNvSpPr>
                <a:spLocks/>
              </p:cNvSpPr>
              <p:nvPr/>
            </p:nvSpPr>
            <p:spPr bwMode="auto">
              <a:xfrm>
                <a:off x="6062663" y="4773613"/>
                <a:ext cx="76200"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5"/>
                      <a:pt x="24" y="0"/>
                      <a:pt x="54" y="0"/>
                    </a:cubicBezTo>
                    <a:cubicBezTo>
                      <a:pt x="84" y="0"/>
                      <a:pt x="108" y="25"/>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0" name="Freeform 18"/>
              <p:cNvSpPr>
                <a:spLocks/>
              </p:cNvSpPr>
              <p:nvPr/>
            </p:nvSpPr>
            <p:spPr bwMode="auto">
              <a:xfrm>
                <a:off x="6321425" y="4506913"/>
                <a:ext cx="77788"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1" name="Freeform 19"/>
              <p:cNvSpPr>
                <a:spLocks/>
              </p:cNvSpPr>
              <p:nvPr/>
            </p:nvSpPr>
            <p:spPr bwMode="auto">
              <a:xfrm>
                <a:off x="6581775" y="4530725"/>
                <a:ext cx="76200" cy="76200"/>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3"/>
                      <a:pt x="84" y="108"/>
                      <a:pt x="54" y="108"/>
                    </a:cubicBezTo>
                    <a:cubicBezTo>
                      <a:pt x="24" y="108"/>
                      <a:pt x="0" y="83"/>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2" name="Freeform 20"/>
              <p:cNvSpPr>
                <a:spLocks/>
              </p:cNvSpPr>
              <p:nvPr/>
            </p:nvSpPr>
            <p:spPr bwMode="auto">
              <a:xfrm>
                <a:off x="6840538" y="4840288"/>
                <a:ext cx="77787"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3"/>
                      <a:pt x="84" y="108"/>
                      <a:pt x="54" y="108"/>
                    </a:cubicBezTo>
                    <a:cubicBezTo>
                      <a:pt x="24" y="108"/>
                      <a:pt x="0" y="83"/>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3" name="Freeform 21"/>
              <p:cNvSpPr>
                <a:spLocks/>
              </p:cNvSpPr>
              <p:nvPr/>
            </p:nvSpPr>
            <p:spPr bwMode="auto">
              <a:xfrm>
                <a:off x="7100888" y="5178425"/>
                <a:ext cx="77787" cy="77788"/>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4" name="Freeform 22"/>
              <p:cNvSpPr>
                <a:spLocks/>
              </p:cNvSpPr>
              <p:nvPr/>
            </p:nvSpPr>
            <p:spPr bwMode="auto">
              <a:xfrm>
                <a:off x="7359650" y="4643438"/>
                <a:ext cx="77788"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4" y="108"/>
                      <a:pt x="0" y="84"/>
                      <a:pt x="0" y="54"/>
                    </a:cubicBezTo>
                    <a:cubicBezTo>
                      <a:pt x="0" y="24"/>
                      <a:pt x="24"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5" name="Freeform 23"/>
              <p:cNvSpPr>
                <a:spLocks/>
              </p:cNvSpPr>
              <p:nvPr/>
            </p:nvSpPr>
            <p:spPr bwMode="auto">
              <a:xfrm>
                <a:off x="7620000" y="4579938"/>
                <a:ext cx="77788"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5" y="108"/>
                      <a:pt x="0" y="84"/>
                      <a:pt x="0" y="54"/>
                    </a:cubicBezTo>
                    <a:cubicBezTo>
                      <a:pt x="0" y="24"/>
                      <a:pt x="25"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6" name="Freeform 24"/>
              <p:cNvSpPr>
                <a:spLocks/>
              </p:cNvSpPr>
              <p:nvPr/>
            </p:nvSpPr>
            <p:spPr bwMode="auto">
              <a:xfrm>
                <a:off x="7880350" y="4379913"/>
                <a:ext cx="76200" cy="777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0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08">
                    <a:moveTo>
                      <a:pt x="108" y="54"/>
                    </a:moveTo>
                    <a:lnTo>
                      <a:pt x="108" y="54"/>
                    </a:lnTo>
                    <a:cubicBezTo>
                      <a:pt x="108" y="84"/>
                      <a:pt x="84" y="108"/>
                      <a:pt x="54" y="108"/>
                    </a:cubicBezTo>
                    <a:cubicBezTo>
                      <a:pt x="25" y="108"/>
                      <a:pt x="0" y="84"/>
                      <a:pt x="0" y="54"/>
                    </a:cubicBezTo>
                    <a:cubicBezTo>
                      <a:pt x="0" y="24"/>
                      <a:pt x="25" y="0"/>
                      <a:pt x="54" y="0"/>
                    </a:cubicBezTo>
                    <a:cubicBezTo>
                      <a:pt x="84" y="0"/>
                      <a:pt x="108" y="24"/>
                      <a:pt x="108" y="54"/>
                    </a:cubicBezTo>
                    <a:cubicBezTo>
                      <a:pt x="108" y="54"/>
                      <a:pt x="108" y="54"/>
                      <a:pt x="108" y="54"/>
                    </a:cubicBezTo>
                    <a:close/>
                  </a:path>
                </a:pathLst>
              </a:custGeom>
              <a:solidFill>
                <a:srgbClr val="0000FF"/>
              </a:solidFill>
              <a:ln w="0">
                <a:solidFill>
                  <a:srgbClr val="000000"/>
                </a:solidFill>
                <a:prstDash val="solid"/>
                <a:round/>
                <a:headEnd/>
                <a:tailEnd/>
              </a:ln>
            </p:spPr>
            <p:txBody>
              <a:bodyPr/>
              <a:lstStyle/>
              <a:p>
                <a:endParaRPr lang="en-US"/>
              </a:p>
            </p:txBody>
          </p:sp>
          <p:sp>
            <p:nvSpPr>
              <p:cNvPr id="43037" name="Freeform 25"/>
              <p:cNvSpPr>
                <a:spLocks/>
              </p:cNvSpPr>
              <p:nvPr/>
            </p:nvSpPr>
            <p:spPr bwMode="auto">
              <a:xfrm>
                <a:off x="4022725" y="5981700"/>
                <a:ext cx="3895725" cy="0"/>
              </a:xfrm>
              <a:custGeom>
                <a:avLst/>
                <a:gdLst>
                  <a:gd name="T0" fmla="*/ 0 w 5445"/>
                  <a:gd name="T1" fmla="*/ 0 w 5445"/>
                  <a:gd name="T2" fmla="*/ 2147483647 w 5445"/>
                  <a:gd name="T3" fmla="*/ 0 60000 65536"/>
                  <a:gd name="T4" fmla="*/ 0 60000 65536"/>
                  <a:gd name="T5" fmla="*/ 0 60000 65536"/>
                </a:gdLst>
                <a:ahLst/>
                <a:cxnLst>
                  <a:cxn ang="T3">
                    <a:pos x="T0" y="0"/>
                  </a:cxn>
                  <a:cxn ang="T4">
                    <a:pos x="T1" y="0"/>
                  </a:cxn>
                  <a:cxn ang="T5">
                    <a:pos x="T2" y="0"/>
                  </a:cxn>
                </a:cxnLst>
                <a:rect l="0" t="0" r="r" b="b"/>
                <a:pathLst>
                  <a:path w="5445">
                    <a:moveTo>
                      <a:pt x="0" y="0"/>
                    </a:moveTo>
                    <a:lnTo>
                      <a:pt x="0" y="0"/>
                    </a:lnTo>
                    <a:lnTo>
                      <a:pt x="5445"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8" name="Freeform 26"/>
              <p:cNvSpPr>
                <a:spLocks/>
              </p:cNvSpPr>
              <p:nvPr/>
            </p:nvSpPr>
            <p:spPr bwMode="auto">
              <a:xfrm>
                <a:off x="4022725" y="5981700"/>
                <a:ext cx="0" cy="69850"/>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9" name="Freeform 27"/>
              <p:cNvSpPr>
                <a:spLocks/>
              </p:cNvSpPr>
              <p:nvPr/>
            </p:nvSpPr>
            <p:spPr bwMode="auto">
              <a:xfrm>
                <a:off x="5321300" y="5981700"/>
                <a:ext cx="0" cy="69850"/>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0" name="Freeform 28"/>
              <p:cNvSpPr>
                <a:spLocks/>
              </p:cNvSpPr>
              <p:nvPr/>
            </p:nvSpPr>
            <p:spPr bwMode="auto">
              <a:xfrm>
                <a:off x="6619875" y="5981700"/>
                <a:ext cx="0" cy="69850"/>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1" name="Freeform 29"/>
              <p:cNvSpPr>
                <a:spLocks/>
              </p:cNvSpPr>
              <p:nvPr/>
            </p:nvSpPr>
            <p:spPr bwMode="auto">
              <a:xfrm>
                <a:off x="7918450" y="5981700"/>
                <a:ext cx="0" cy="69850"/>
              </a:xfrm>
              <a:custGeom>
                <a:avLst/>
                <a:gdLst>
                  <a:gd name="T0" fmla="*/ 0 h 96"/>
                  <a:gd name="T1" fmla="*/ 0 h 96"/>
                  <a:gd name="T2" fmla="*/ 2147483647 h 96"/>
                  <a:gd name="T3" fmla="*/ 0 60000 65536"/>
                  <a:gd name="T4" fmla="*/ 0 60000 65536"/>
                  <a:gd name="T5" fmla="*/ 0 60000 65536"/>
                </a:gdLst>
                <a:ahLst/>
                <a:cxnLst>
                  <a:cxn ang="T3">
                    <a:pos x="0" y="T0"/>
                  </a:cxn>
                  <a:cxn ang="T4">
                    <a:pos x="0" y="T1"/>
                  </a:cxn>
                  <a:cxn ang="T5">
                    <a:pos x="0" y="T2"/>
                  </a:cxn>
                </a:cxnLst>
                <a:rect l="0" t="0" r="r" b="b"/>
                <a:pathLst>
                  <a:path h="96">
                    <a:moveTo>
                      <a:pt x="0" y="0"/>
                    </a:moveTo>
                    <a:lnTo>
                      <a:pt x="0" y="0"/>
                    </a:lnTo>
                    <a:lnTo>
                      <a:pt x="0" y="9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2" name="Freeform 34"/>
              <p:cNvSpPr>
                <a:spLocks/>
              </p:cNvSpPr>
              <p:nvPr/>
            </p:nvSpPr>
            <p:spPr bwMode="auto">
              <a:xfrm>
                <a:off x="2787650" y="3890963"/>
                <a:ext cx="0" cy="2011362"/>
              </a:xfrm>
              <a:custGeom>
                <a:avLst/>
                <a:gdLst>
                  <a:gd name="T0" fmla="*/ 2147483647 h 2809"/>
                  <a:gd name="T1" fmla="*/ 2147483647 h 2809"/>
                  <a:gd name="T2" fmla="*/ 0 h 2809"/>
                  <a:gd name="T3" fmla="*/ 0 60000 65536"/>
                  <a:gd name="T4" fmla="*/ 0 60000 65536"/>
                  <a:gd name="T5" fmla="*/ 0 60000 65536"/>
                </a:gdLst>
                <a:ahLst/>
                <a:cxnLst>
                  <a:cxn ang="T3">
                    <a:pos x="0" y="T0"/>
                  </a:cxn>
                  <a:cxn ang="T4">
                    <a:pos x="0" y="T1"/>
                  </a:cxn>
                  <a:cxn ang="T5">
                    <a:pos x="0" y="T2"/>
                  </a:cxn>
                </a:cxnLst>
                <a:rect l="0" t="0" r="r" b="b"/>
                <a:pathLst>
                  <a:path h="2809">
                    <a:moveTo>
                      <a:pt x="0" y="2809"/>
                    </a:moveTo>
                    <a:lnTo>
                      <a:pt x="0" y="2809"/>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3" name="Freeform 35"/>
              <p:cNvSpPr>
                <a:spLocks/>
              </p:cNvSpPr>
              <p:nvPr/>
            </p:nvSpPr>
            <p:spPr bwMode="auto">
              <a:xfrm>
                <a:off x="2717800" y="5902325"/>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4" name="Freeform 36"/>
              <p:cNvSpPr>
                <a:spLocks/>
              </p:cNvSpPr>
              <p:nvPr/>
            </p:nvSpPr>
            <p:spPr bwMode="auto">
              <a:xfrm>
                <a:off x="2717800" y="5567363"/>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5" name="Freeform 37"/>
              <p:cNvSpPr>
                <a:spLocks/>
              </p:cNvSpPr>
              <p:nvPr/>
            </p:nvSpPr>
            <p:spPr bwMode="auto">
              <a:xfrm>
                <a:off x="2717800" y="5232400"/>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6" name="Freeform 38"/>
              <p:cNvSpPr>
                <a:spLocks/>
              </p:cNvSpPr>
              <p:nvPr/>
            </p:nvSpPr>
            <p:spPr bwMode="auto">
              <a:xfrm>
                <a:off x="2717800" y="4897438"/>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7" name="Freeform 39"/>
              <p:cNvSpPr>
                <a:spLocks/>
              </p:cNvSpPr>
              <p:nvPr/>
            </p:nvSpPr>
            <p:spPr bwMode="auto">
              <a:xfrm>
                <a:off x="2717800" y="4560888"/>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8" name="Freeform 40"/>
              <p:cNvSpPr>
                <a:spLocks/>
              </p:cNvSpPr>
              <p:nvPr/>
            </p:nvSpPr>
            <p:spPr bwMode="auto">
              <a:xfrm>
                <a:off x="2717800" y="4225925"/>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9" name="Freeform 41"/>
              <p:cNvSpPr>
                <a:spLocks/>
              </p:cNvSpPr>
              <p:nvPr/>
            </p:nvSpPr>
            <p:spPr bwMode="auto">
              <a:xfrm>
                <a:off x="2717800" y="3890963"/>
                <a:ext cx="69850" cy="0"/>
              </a:xfrm>
              <a:custGeom>
                <a:avLst/>
                <a:gdLst>
                  <a:gd name="T0" fmla="*/ 2147483647 w 96"/>
                  <a:gd name="T1" fmla="*/ 2147483647 w 96"/>
                  <a:gd name="T2" fmla="*/ 0 w 96"/>
                  <a:gd name="T3" fmla="*/ 0 60000 65536"/>
                  <a:gd name="T4" fmla="*/ 0 60000 65536"/>
                  <a:gd name="T5" fmla="*/ 0 60000 65536"/>
                </a:gdLst>
                <a:ahLst/>
                <a:cxnLst>
                  <a:cxn ang="T3">
                    <a:pos x="T0" y="0"/>
                  </a:cxn>
                  <a:cxn ang="T4">
                    <a:pos x="T1" y="0"/>
                  </a:cxn>
                  <a:cxn ang="T5">
                    <a:pos x="T2" y="0"/>
                  </a:cxn>
                </a:cxnLst>
                <a:rect l="0" t="0" r="r" b="b"/>
                <a:pathLst>
                  <a:path w="96">
                    <a:moveTo>
                      <a:pt x="96" y="0"/>
                    </a:moveTo>
                    <a:lnTo>
                      <a:pt x="9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0" name="Freeform 56"/>
              <p:cNvSpPr>
                <a:spLocks/>
              </p:cNvSpPr>
              <p:nvPr/>
            </p:nvSpPr>
            <p:spPr bwMode="auto">
              <a:xfrm>
                <a:off x="2787650" y="3810000"/>
                <a:ext cx="5327650" cy="2171700"/>
              </a:xfrm>
              <a:custGeom>
                <a:avLst/>
                <a:gdLst>
                  <a:gd name="T0" fmla="*/ 0 w 7449"/>
                  <a:gd name="T1" fmla="*/ 2147483647 h 3033"/>
                  <a:gd name="T2" fmla="*/ 0 w 7449"/>
                  <a:gd name="T3" fmla="*/ 2147483647 h 3033"/>
                  <a:gd name="T4" fmla="*/ 2147483647 w 7449"/>
                  <a:gd name="T5" fmla="*/ 2147483647 h 3033"/>
                  <a:gd name="T6" fmla="*/ 2147483647 w 7449"/>
                  <a:gd name="T7" fmla="*/ 0 h 3033"/>
                  <a:gd name="T8" fmla="*/ 0 w 7449"/>
                  <a:gd name="T9" fmla="*/ 0 h 3033"/>
                  <a:gd name="T10" fmla="*/ 0 w 7449"/>
                  <a:gd name="T11" fmla="*/ 2147483647 h 30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9" h="3033">
                    <a:moveTo>
                      <a:pt x="0" y="3033"/>
                    </a:moveTo>
                    <a:lnTo>
                      <a:pt x="0" y="3033"/>
                    </a:lnTo>
                    <a:lnTo>
                      <a:pt x="7449" y="3033"/>
                    </a:lnTo>
                    <a:lnTo>
                      <a:pt x="7449" y="0"/>
                    </a:lnTo>
                    <a:lnTo>
                      <a:pt x="0" y="0"/>
                    </a:lnTo>
                    <a:lnTo>
                      <a:pt x="0" y="3033"/>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1" name="Rectangle 57"/>
              <p:cNvSpPr>
                <a:spLocks noChangeArrowheads="1"/>
              </p:cNvSpPr>
              <p:nvPr/>
            </p:nvSpPr>
            <p:spPr bwMode="auto">
              <a:xfrm>
                <a:off x="4624388" y="6399213"/>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Sampling Event</a:t>
                </a:r>
                <a:endParaRPr lang="en-US" altLang="en-US" sz="1800">
                  <a:solidFill>
                    <a:schemeClr val="tx1"/>
                  </a:solidFill>
                  <a:cs typeface="Arial" panose="020B0604020202020204" pitchFamily="34" charset="0"/>
                </a:endParaRPr>
              </a:p>
            </p:txBody>
          </p:sp>
          <p:sp>
            <p:nvSpPr>
              <p:cNvPr id="43052" name="Freeform 85"/>
              <p:cNvSpPr>
                <a:spLocks/>
              </p:cNvSpPr>
              <p:nvPr/>
            </p:nvSpPr>
            <p:spPr bwMode="auto">
              <a:xfrm>
                <a:off x="2787650" y="4648200"/>
                <a:ext cx="5327650" cy="485775"/>
              </a:xfrm>
              <a:custGeom>
                <a:avLst/>
                <a:gdLst>
                  <a:gd name="T0" fmla="*/ 0 w 7449"/>
                  <a:gd name="T1" fmla="*/ 2147483647 h 678"/>
                  <a:gd name="T2" fmla="*/ 0 w 7449"/>
                  <a:gd name="T3" fmla="*/ 2147483647 h 678"/>
                  <a:gd name="T4" fmla="*/ 2147483647 w 7449"/>
                  <a:gd name="T5" fmla="*/ 0 h 678"/>
                  <a:gd name="T6" fmla="*/ 0 60000 65536"/>
                  <a:gd name="T7" fmla="*/ 0 60000 65536"/>
                  <a:gd name="T8" fmla="*/ 0 60000 65536"/>
                </a:gdLst>
                <a:ahLst/>
                <a:cxnLst>
                  <a:cxn ang="T6">
                    <a:pos x="T0" y="T1"/>
                  </a:cxn>
                  <a:cxn ang="T7">
                    <a:pos x="T2" y="T3"/>
                  </a:cxn>
                  <a:cxn ang="T8">
                    <a:pos x="T4" y="T5"/>
                  </a:cxn>
                </a:cxnLst>
                <a:rect l="0" t="0" r="r" b="b"/>
                <a:pathLst>
                  <a:path w="7449" h="678">
                    <a:moveTo>
                      <a:pt x="0" y="678"/>
                    </a:moveTo>
                    <a:lnTo>
                      <a:pt x="0" y="678"/>
                    </a:lnTo>
                    <a:lnTo>
                      <a:pt x="7449" y="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3" name="TextBox 88"/>
              <p:cNvSpPr txBox="1">
                <a:spLocks noChangeArrowheads="1"/>
              </p:cNvSpPr>
              <p:nvPr/>
            </p:nvSpPr>
            <p:spPr bwMode="auto">
              <a:xfrm rot="-5400000">
                <a:off x="782638" y="4554538"/>
                <a:ext cx="2228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800">
                    <a:solidFill>
                      <a:schemeClr val="tx1"/>
                    </a:solidFill>
                  </a:rPr>
                  <a:t>Toluene Concentration (ppb)</a:t>
                </a:r>
              </a:p>
            </p:txBody>
          </p:sp>
          <p:sp>
            <p:nvSpPr>
              <p:cNvPr id="43054" name="TextBox 89"/>
              <p:cNvSpPr txBox="1">
                <a:spLocks noChangeArrowheads="1"/>
              </p:cNvSpPr>
              <p:nvPr/>
            </p:nvSpPr>
            <p:spPr bwMode="auto">
              <a:xfrm>
                <a:off x="3848100" y="6030913"/>
                <a:ext cx="4256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58888"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258888"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258888"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2588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5888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2588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2588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2588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2588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5	10	15	20</a:t>
                </a:r>
              </a:p>
            </p:txBody>
          </p:sp>
        </p:grpSp>
        <p:sp>
          <p:nvSpPr>
            <p:cNvPr id="43016" name="TextBox 90"/>
            <p:cNvSpPr txBox="1">
              <a:spLocks noChangeArrowheads="1"/>
            </p:cNvSpPr>
            <p:nvPr/>
          </p:nvSpPr>
          <p:spPr bwMode="auto">
            <a:xfrm>
              <a:off x="2330450" y="3429000"/>
              <a:ext cx="44132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5200"/>
                </a:lnSpc>
                <a:spcBef>
                  <a:spcPct val="0"/>
                </a:spcBef>
                <a:buClrTx/>
                <a:buSzTx/>
                <a:buFontTx/>
                <a:buNone/>
              </a:pPr>
              <a:r>
                <a:rPr lang="en-US" altLang="en-US" sz="1800">
                  <a:solidFill>
                    <a:schemeClr val="tx1"/>
                  </a:solidFill>
                </a:rPr>
                <a:t>80</a:t>
              </a:r>
            </a:p>
            <a:p>
              <a:pPr eaLnBrk="1" hangingPunct="1">
                <a:lnSpc>
                  <a:spcPts val="5200"/>
                </a:lnSpc>
                <a:spcBef>
                  <a:spcPct val="0"/>
                </a:spcBef>
                <a:buClrTx/>
                <a:buSzTx/>
                <a:buFontTx/>
                <a:buNone/>
              </a:pPr>
              <a:r>
                <a:rPr lang="en-US" altLang="en-US" sz="1800">
                  <a:solidFill>
                    <a:schemeClr val="tx1"/>
                  </a:solidFill>
                </a:rPr>
                <a:t>70</a:t>
              </a:r>
            </a:p>
            <a:p>
              <a:pPr eaLnBrk="1" hangingPunct="1">
                <a:lnSpc>
                  <a:spcPts val="5200"/>
                </a:lnSpc>
                <a:spcBef>
                  <a:spcPct val="0"/>
                </a:spcBef>
                <a:buClrTx/>
                <a:buSzTx/>
                <a:buFontTx/>
                <a:buNone/>
              </a:pPr>
              <a:r>
                <a:rPr lang="en-US" altLang="en-US" sz="1800">
                  <a:solidFill>
                    <a:schemeClr val="tx1"/>
                  </a:solidFill>
                </a:rPr>
                <a:t>60</a:t>
              </a:r>
            </a:p>
            <a:p>
              <a:pPr eaLnBrk="1" hangingPunct="1">
                <a:lnSpc>
                  <a:spcPts val="5200"/>
                </a:lnSpc>
                <a:spcBef>
                  <a:spcPct val="0"/>
                </a:spcBef>
                <a:buClrTx/>
                <a:buSzTx/>
                <a:buFontTx/>
                <a:buNone/>
              </a:pPr>
              <a:r>
                <a:rPr lang="en-US" altLang="en-US" sz="1800">
                  <a:solidFill>
                    <a:schemeClr val="tx1"/>
                  </a:solidFill>
                </a:rPr>
                <a:t>50</a:t>
              </a:r>
            </a:p>
          </p:txBody>
        </p:sp>
      </p:grpSp>
      <p:sp>
        <p:nvSpPr>
          <p:cNvPr id="46" name="TextBox 1"/>
          <p:cNvSpPr txBox="1">
            <a:spLocks noChangeArrowheads="1"/>
          </p:cNvSpPr>
          <p:nvPr/>
        </p:nvSpPr>
        <p:spPr bwMode="auto">
          <a:xfrm>
            <a:off x="5607050" y="6519863"/>
            <a:ext cx="3530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Figure Source: Kirk Cameron, Ph.D.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ea typeface="ＭＳ Ｐゴシック" panose="020B0600070205080204" pitchFamily="34" charset="-128"/>
              </a:rPr>
              <a:t>Closing Thoughts on Getting Ready to Apply Statistics</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Plot the data</a:t>
            </a:r>
          </a:p>
          <a:p>
            <a:r>
              <a:rPr lang="en-US" altLang="en-US" smtClean="0">
                <a:ea typeface="ＭＳ Ｐゴシック" panose="020B0600070205080204" pitchFamily="34" charset="-128"/>
              </a:rPr>
              <a:t>Are there sufficient data to make a good decision with appropriate error rates? </a:t>
            </a:r>
          </a:p>
          <a:p>
            <a:r>
              <a:rPr lang="en-US" altLang="en-US" smtClean="0">
                <a:ea typeface="ＭＳ Ｐゴシック" panose="020B0600070205080204" pitchFamily="34" charset="-128"/>
              </a:rPr>
              <a:t>Confirm regulatory requirements</a:t>
            </a:r>
          </a:p>
          <a:p>
            <a:r>
              <a:rPr lang="en-US" altLang="en-US" smtClean="0">
                <a:ea typeface="ＭＳ Ｐゴシック" panose="020B0600070205080204" pitchFamily="34" charset="-128"/>
              </a:rPr>
              <a:t>Use results of statistical analyses with other lines of evidence</a:t>
            </a:r>
          </a:p>
          <a:p>
            <a:r>
              <a:rPr lang="en-US" altLang="en-US" smtClean="0">
                <a:ea typeface="ＭＳ Ｐゴシック" panose="020B0600070205080204" pitchFamily="34" charset="-128"/>
              </a:rPr>
              <a:t>“</a:t>
            </a:r>
            <a:r>
              <a:rPr lang="en-US" altLang="ja-JP" smtClean="0">
                <a:ea typeface="ＭＳ Ｐゴシック" panose="020B0600070205080204" pitchFamily="34" charset="-128"/>
              </a:rPr>
              <a:t>If you torture the data long enough, it will confess to anything.</a:t>
            </a:r>
            <a:r>
              <a:rPr lang="en-US" altLang="en-US" smtClean="0">
                <a:ea typeface="ＭＳ Ｐゴシック"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ea typeface="ＭＳ Ｐゴシック" panose="020B0600070205080204" pitchFamily="34" charset="-128"/>
              </a:rPr>
              <a:t>Question &amp; Answer Break</a:t>
            </a:r>
          </a:p>
        </p:txBody>
      </p:sp>
      <p:pic>
        <p:nvPicPr>
          <p:cNvPr id="45059" name="Content Placeholder 4" descr="GSMC-07081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54800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Click here to follow on Faceboo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Click here to follow on Twit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40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Click here to follow on Linke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2663" y="474663"/>
            <a:ext cx="554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6"/>
          <p:cNvSpPr txBox="1">
            <a:spLocks noChangeArrowheads="1"/>
          </p:cNvSpPr>
          <p:nvPr/>
        </p:nvSpPr>
        <p:spPr bwMode="auto">
          <a:xfrm>
            <a:off x="6253163" y="682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Follow ITRC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p>
        </p:txBody>
      </p:sp>
      <p:sp>
        <p:nvSpPr>
          <p:cNvPr id="46083"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ea typeface="ＭＳ Ｐゴシック" panose="020B0600070205080204" pitchFamily="34" charset="-128"/>
              </a:rPr>
              <a:t>How to use the GSMC Document</a:t>
            </a:r>
          </a:p>
          <a:p>
            <a:pPr>
              <a:lnSpc>
                <a:spcPct val="80000"/>
              </a:lnSpc>
            </a:pPr>
            <a:r>
              <a:rPr lang="en-US" altLang="en-US" sz="2400" smtClean="0">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2000" smtClean="0">
                <a:solidFill>
                  <a:srgbClr val="F07B05"/>
                </a:solidFill>
                <a:ea typeface="ＭＳ Ｐゴシック" panose="020B0600070205080204" pitchFamily="34" charset="-128"/>
              </a:rPr>
              <a:t>Background</a:t>
            </a:r>
          </a:p>
          <a:p>
            <a:pPr lvl="1">
              <a:lnSpc>
                <a:spcPct val="80000"/>
              </a:lnSpc>
            </a:pPr>
            <a:r>
              <a:rPr lang="en-US" altLang="en-US" sz="2000" smtClean="0">
                <a:ea typeface="ＭＳ Ｐゴシック" panose="020B0600070205080204" pitchFamily="34" charset="-128"/>
              </a:rPr>
              <a:t>Compliance</a:t>
            </a:r>
          </a:p>
          <a:p>
            <a:pPr lvl="1">
              <a:lnSpc>
                <a:spcPct val="80000"/>
              </a:lnSpc>
            </a:pPr>
            <a:r>
              <a:rPr lang="en-US" altLang="en-US" sz="2000" smtClean="0">
                <a:ea typeface="ＭＳ Ｐゴシック" panose="020B0600070205080204" pitchFamily="34" charset="-128"/>
              </a:rPr>
              <a:t>Trend Analysis</a:t>
            </a:r>
          </a:p>
          <a:p>
            <a:pPr lvl="1">
              <a:lnSpc>
                <a:spcPct val="80000"/>
              </a:lnSpc>
            </a:pPr>
            <a:r>
              <a:rPr lang="en-US" altLang="en-US" sz="2000" smtClean="0">
                <a:ea typeface="ＭＳ Ｐゴシック" panose="020B0600070205080204" pitchFamily="34" charset="-128"/>
              </a:rPr>
              <a:t>Monitoring Optimization</a:t>
            </a:r>
          </a:p>
          <a:p>
            <a:pPr>
              <a:lnSpc>
                <a:spcPct val="80000"/>
              </a:lnSpc>
            </a:pPr>
            <a:r>
              <a:rPr lang="en-US" altLang="en-US" sz="2400" smtClean="0">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0" y="320040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endParaRPr>
          </a:p>
        </p:txBody>
      </p:sp>
      <p:pic>
        <p:nvPicPr>
          <p:cNvPr id="46087"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ea typeface="ＭＳ Ｐゴシック" panose="020B0600070205080204" pitchFamily="34" charset="-128"/>
              </a:rPr>
              <a:t>Connecting Life Cycle Stages and Study Questions</a:t>
            </a:r>
          </a:p>
        </p:txBody>
      </p:sp>
      <p:pic>
        <p:nvPicPr>
          <p:cNvPr id="4710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60071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13"/>
          <p:cNvSpPr txBox="1">
            <a:spLocks noChangeArrowheads="1"/>
          </p:cNvSpPr>
          <p:nvPr/>
        </p:nvSpPr>
        <p:spPr bwMode="auto">
          <a:xfrm>
            <a:off x="0" y="5934075"/>
            <a:ext cx="217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4, Appendix 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ea typeface="ＭＳ Ｐゴシック" panose="020B0600070205080204" pitchFamily="34" charset="-128"/>
              </a:rPr>
              <a:t>Background</a:t>
            </a:r>
          </a:p>
        </p:txBody>
      </p:sp>
      <p:pic>
        <p:nvPicPr>
          <p:cNvPr id="48131" name="Picture 22" descr="WelcomeFig2(9-18-13).png"/>
          <p:cNvPicPr>
            <a:picLocks noChangeAspect="1"/>
          </p:cNvPicPr>
          <p:nvPr/>
        </p:nvPicPr>
        <p:blipFill>
          <a:blip r:embed="rId3">
            <a:extLst>
              <a:ext uri="{28A0092B-C50C-407E-A947-70E740481C1C}">
                <a14:useLocalDpi xmlns:a14="http://schemas.microsoft.com/office/drawing/2010/main" val="0"/>
              </a:ext>
            </a:extLst>
          </a:blip>
          <a:srcRect l="2637" t="3760" r="74242" b="4227"/>
          <a:stretch>
            <a:fillRect/>
          </a:stretch>
        </p:blipFill>
        <p:spPr bwMode="auto">
          <a:xfrm>
            <a:off x="2514600" y="1371600"/>
            <a:ext cx="187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descr="Welcome-panel-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1281113"/>
            <a:ext cx="38862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5-Point Star 13"/>
          <p:cNvSpPr>
            <a:spLocks/>
          </p:cNvSpPr>
          <p:nvPr/>
        </p:nvSpPr>
        <p:spPr bwMode="auto">
          <a:xfrm>
            <a:off x="4800600" y="28575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13" name="5-Point Star 12"/>
          <p:cNvSpPr>
            <a:spLocks/>
          </p:cNvSpPr>
          <p:nvPr/>
        </p:nvSpPr>
        <p:spPr bwMode="auto">
          <a:xfrm>
            <a:off x="4800600" y="25146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48135" name="TextBox 8"/>
          <p:cNvSpPr txBox="1">
            <a:spLocks noChangeArrowheads="1"/>
          </p:cNvSpPr>
          <p:nvPr/>
        </p:nvSpPr>
        <p:spPr bwMode="auto">
          <a:xfrm>
            <a:off x="0" y="5934075"/>
            <a:ext cx="217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4, Appendix 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ea typeface="ＭＳ Ｐゴシック" panose="020B0600070205080204" pitchFamily="34" charset="-128"/>
              </a:rPr>
              <a:t>Background</a:t>
            </a:r>
          </a:p>
        </p:txBody>
      </p:sp>
      <p:sp>
        <p:nvSpPr>
          <p:cNvPr id="53251" name="Content Placeholder 2"/>
          <p:cNvSpPr>
            <a:spLocks noGrp="1"/>
          </p:cNvSpPr>
          <p:nvPr>
            <p:ph idx="1"/>
          </p:nvPr>
        </p:nvSpPr>
        <p:spPr/>
        <p:txBody>
          <a:bodyPr/>
          <a:lstStyle/>
          <a:p>
            <a:pPr>
              <a:defRPr/>
            </a:pPr>
            <a:r>
              <a:rPr lang="en-US" altLang="en-US" dirty="0" smtClean="0">
                <a:ea typeface="ＭＳ Ｐゴシック" pitchFamily="34" charset="-128"/>
              </a:rPr>
              <a:t>What is background?</a:t>
            </a:r>
          </a:p>
          <a:p>
            <a:pPr lvl="1">
              <a:defRPr/>
            </a:pPr>
            <a:r>
              <a:rPr lang="en-US" altLang="en-US" dirty="0" smtClean="0">
                <a:ea typeface="ＭＳ Ｐゴシック" pitchFamily="34" charset="-128"/>
              </a:rPr>
              <a:t>Groundwater not influenced by site</a:t>
            </a:r>
          </a:p>
          <a:p>
            <a:pPr>
              <a:defRPr/>
            </a:pPr>
            <a:r>
              <a:rPr lang="en-US" altLang="en-US" dirty="0" smtClean="0">
                <a:ea typeface="ＭＳ Ｐゴシック" pitchFamily="34" charset="-128"/>
              </a:rPr>
              <a:t>Basis of background </a:t>
            </a:r>
          </a:p>
          <a:p>
            <a:pPr lvl="1">
              <a:defRPr/>
            </a:pPr>
            <a:r>
              <a:rPr lang="en-US" altLang="en-US" dirty="0" smtClean="0">
                <a:ea typeface="ＭＳ Ｐゴシック" pitchFamily="34" charset="-128"/>
              </a:rPr>
              <a:t>Site related vs. not site related</a:t>
            </a:r>
          </a:p>
          <a:p>
            <a:pPr lvl="1">
              <a:defRPr/>
            </a:pPr>
            <a:r>
              <a:rPr lang="en-US" altLang="en-US" dirty="0" smtClean="0">
                <a:ea typeface="ＭＳ Ｐゴシック" pitchFamily="34" charset="-128"/>
              </a:rPr>
              <a:t>Regulatory threshold</a:t>
            </a:r>
          </a:p>
          <a:p>
            <a:pPr lvl="1">
              <a:defRPr/>
            </a:pPr>
            <a:r>
              <a:rPr lang="en-US" altLang="en-US" dirty="0" smtClean="0">
                <a:ea typeface="ＭＳ Ｐゴシック" pitchFamily="34" charset="-128"/>
              </a:rPr>
              <a:t>Published literature</a:t>
            </a:r>
          </a:p>
          <a:p>
            <a:pPr>
              <a:defRPr/>
            </a:pPr>
            <a:r>
              <a:rPr lang="en-US" altLang="en-US" dirty="0" smtClean="0">
                <a:ea typeface="ＭＳ Ｐゴシック" pitchFamily="34" charset="-128"/>
              </a:rPr>
              <a:t>Wells</a:t>
            </a:r>
          </a:p>
          <a:p>
            <a:pPr lvl="1">
              <a:defRPr/>
            </a:pPr>
            <a:r>
              <a:rPr lang="en-US" altLang="en-US" dirty="0" smtClean="0">
                <a:ea typeface="ＭＳ Ｐゴシック" pitchFamily="34" charset="-128"/>
              </a:rPr>
              <a:t>One well many times  </a:t>
            </a:r>
          </a:p>
          <a:p>
            <a:pPr marL="457200" lvl="1" indent="0">
              <a:buFontTx/>
              <a:buNone/>
              <a:defRPr/>
            </a:pPr>
            <a:r>
              <a:rPr lang="en-US" altLang="en-US" dirty="0">
                <a:ea typeface="ＭＳ Ｐゴシック" pitchFamily="34" charset="-128"/>
              </a:rPr>
              <a:t> </a:t>
            </a:r>
            <a:r>
              <a:rPr lang="en-US" altLang="en-US" dirty="0" smtClean="0">
                <a:ea typeface="ＭＳ Ｐゴシック" pitchFamily="34" charset="-128"/>
              </a:rPr>
              <a:t>        - </a:t>
            </a:r>
            <a:r>
              <a:rPr lang="en-US" altLang="en-US" dirty="0" err="1" smtClean="0">
                <a:ea typeface="ＭＳ Ｐゴシック" pitchFamily="34" charset="-128"/>
              </a:rPr>
              <a:t>Intrawell</a:t>
            </a:r>
            <a:endParaRPr lang="en-US" altLang="en-US" dirty="0" smtClean="0">
              <a:ea typeface="ＭＳ Ｐゴシック" pitchFamily="34" charset="-128"/>
            </a:endParaRPr>
          </a:p>
          <a:p>
            <a:pPr lvl="1">
              <a:defRPr/>
            </a:pPr>
            <a:r>
              <a:rPr lang="en-US" altLang="en-US" dirty="0" smtClean="0">
                <a:ea typeface="ＭＳ Ｐゴシック" pitchFamily="34" charset="-128"/>
              </a:rPr>
              <a:t>Many wells - </a:t>
            </a:r>
            <a:r>
              <a:rPr lang="en-US" altLang="en-US" dirty="0" err="1" smtClean="0">
                <a:ea typeface="ＭＳ Ｐゴシック" pitchFamily="34" charset="-128"/>
              </a:rPr>
              <a:t>Interwell</a:t>
            </a:r>
            <a:endParaRPr lang="en-US" altLang="en-US" dirty="0" smtClean="0">
              <a:ea typeface="ＭＳ Ｐゴシック" pitchFamily="34" charset="-128"/>
            </a:endParaRPr>
          </a:p>
        </p:txBody>
      </p:sp>
      <p:sp>
        <p:nvSpPr>
          <p:cNvPr id="49156" name="TextBox 3"/>
          <p:cNvSpPr txBox="1">
            <a:spLocks noChangeArrowheads="1"/>
          </p:cNvSpPr>
          <p:nvPr/>
        </p:nvSpPr>
        <p:spPr bwMode="auto">
          <a:xfrm>
            <a:off x="15875" y="6470650"/>
            <a:ext cx="384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ITRC GSMC-1, Study Question 1, 2</a:t>
            </a:r>
          </a:p>
        </p:txBody>
      </p:sp>
      <p:pic>
        <p:nvPicPr>
          <p:cNvPr id="49157" name="Picture 4" descr="C:\WorkSpace\GIS_Projects\LIZ\newblock.jpg"/>
          <p:cNvPicPr>
            <a:picLocks noChangeAspect="1" noChangeArrowheads="1"/>
          </p:cNvPicPr>
          <p:nvPr/>
        </p:nvPicPr>
        <p:blipFill>
          <a:blip r:embed="rId3">
            <a:extLst>
              <a:ext uri="{28A0092B-C50C-407E-A947-70E740481C1C}">
                <a14:useLocalDpi xmlns:a14="http://schemas.microsoft.com/office/drawing/2010/main" val="0"/>
              </a:ext>
            </a:extLst>
          </a:blip>
          <a:srcRect l="4576" t="22409" r="3197" b="18111"/>
          <a:stretch>
            <a:fillRect/>
          </a:stretch>
        </p:blipFill>
        <p:spPr bwMode="auto">
          <a:xfrm>
            <a:off x="4384675" y="4114800"/>
            <a:ext cx="4597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ea typeface="ＭＳ Ｐゴシック" panose="020B0600070205080204" pitchFamily="34" charset="-128"/>
              </a:rPr>
              <a:t>Considerations for Statistical Analysis of Background</a:t>
            </a:r>
          </a:p>
        </p:txBody>
      </p:sp>
      <p:sp>
        <p:nvSpPr>
          <p:cNvPr id="50179" name="Content Placeholder 2"/>
          <p:cNvSpPr>
            <a:spLocks noGrp="1"/>
          </p:cNvSpPr>
          <p:nvPr>
            <p:ph idx="1"/>
          </p:nvPr>
        </p:nvSpPr>
        <p:spPr>
          <a:xfrm>
            <a:off x="571500" y="1828800"/>
            <a:ext cx="7772400" cy="4114800"/>
          </a:xfrm>
        </p:spPr>
        <p:txBody>
          <a:bodyPr/>
          <a:lstStyle/>
          <a:p>
            <a:r>
              <a:rPr lang="en-US" altLang="en-US" smtClean="0">
                <a:ea typeface="ＭＳ Ｐゴシック" panose="020B0600070205080204" pitchFamily="34" charset="-128"/>
              </a:rPr>
              <a:t>Avoid known sources of site-related contamination</a:t>
            </a:r>
          </a:p>
          <a:p>
            <a:r>
              <a:rPr lang="en-US" altLang="en-US" smtClean="0">
                <a:ea typeface="ＭＳ Ｐゴシック" panose="020B0600070205080204" pitchFamily="34" charset="-128"/>
              </a:rPr>
              <a:t>Distance and direction of selected wells from source</a:t>
            </a:r>
          </a:p>
          <a:p>
            <a:r>
              <a:rPr lang="en-US" altLang="en-US" smtClean="0">
                <a:ea typeface="ＭＳ Ｐゴシック" panose="020B0600070205080204" pitchFamily="34" charset="-128"/>
              </a:rPr>
              <a:t>Review of geologic/hydrogeologic information</a:t>
            </a:r>
          </a:p>
          <a:p>
            <a:r>
              <a:rPr lang="en-US" altLang="en-US" smtClean="0">
                <a:ea typeface="ＭＳ Ｐゴシック" panose="020B0600070205080204" pitchFamily="34" charset="-128"/>
              </a:rPr>
              <a:t>Multiple aquifer characteristics</a:t>
            </a:r>
          </a:p>
          <a:p>
            <a:r>
              <a:rPr lang="en-US" altLang="en-US" smtClean="0">
                <a:ea typeface="ＭＳ Ｐゴシック" panose="020B0600070205080204" pitchFamily="34" charset="-128"/>
              </a:rPr>
              <a:t>Project data quality objectives (DQOs)</a:t>
            </a:r>
          </a:p>
          <a:p>
            <a:pPr lvl="1"/>
            <a:r>
              <a:rPr lang="en-US" altLang="en-US" smtClean="0">
                <a:ea typeface="ＭＳ Ｐゴシック" panose="020B0600070205080204" pitchFamily="34" charset="-128"/>
              </a:rPr>
              <a:t>Sufficient number of samples </a:t>
            </a:r>
          </a:p>
          <a:p>
            <a:pPr lvl="1"/>
            <a:r>
              <a:rPr lang="en-US" altLang="en-US" smtClean="0">
                <a:ea typeface="ＭＳ Ｐゴシック" panose="020B0600070205080204" pitchFamily="34" charset="-128"/>
              </a:rPr>
              <a:t>Quality of the dataset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ea typeface="ＭＳ Ｐゴシック" panose="020B0600070205080204" pitchFamily="34" charset="-128"/>
              </a:rPr>
              <a:t>EDA for Background</a:t>
            </a:r>
          </a:p>
        </p:txBody>
      </p:sp>
      <p:sp>
        <p:nvSpPr>
          <p:cNvPr id="51203" name="Content Placeholder 2"/>
          <p:cNvSpPr>
            <a:spLocks noGrp="1"/>
          </p:cNvSpPr>
          <p:nvPr>
            <p:ph idx="1"/>
          </p:nvPr>
        </p:nvSpPr>
        <p:spPr/>
        <p:txBody>
          <a:bodyPr/>
          <a:lstStyle/>
          <a:p>
            <a:r>
              <a:rPr lang="en-US" altLang="en-US" smtClean="0">
                <a:ea typeface="ＭＳ Ｐゴシック" panose="020B0600070205080204" pitchFamily="34" charset="-128"/>
              </a:rPr>
              <a:t>Use of </a:t>
            </a:r>
            <a:r>
              <a:rPr lang="en-US" altLang="en-US" smtClean="0">
                <a:solidFill>
                  <a:srgbClr val="FF0000"/>
                </a:solidFill>
                <a:ea typeface="ＭＳ Ｐゴシック" panose="020B0600070205080204" pitchFamily="34" charset="-128"/>
              </a:rPr>
              <a:t>EDA (Exploratory Data Analysis) </a:t>
            </a:r>
            <a:r>
              <a:rPr lang="en-US" altLang="en-US" smtClean="0">
                <a:ea typeface="ＭＳ Ｐゴシック" panose="020B0600070205080204" pitchFamily="34" charset="-128"/>
              </a:rPr>
              <a:t>in selection of background wells (section 3.3.3, section 3.5)</a:t>
            </a:r>
          </a:p>
          <a:p>
            <a:pPr lvl="1"/>
            <a:r>
              <a:rPr lang="en-US" altLang="en-US" smtClean="0">
                <a:ea typeface="ＭＳ Ｐゴシック" panose="020B0600070205080204" pitchFamily="34" charset="-128"/>
              </a:rPr>
              <a:t>Inspecting sample data – assess dataset quality</a:t>
            </a:r>
          </a:p>
          <a:p>
            <a:pPr lvl="2"/>
            <a:r>
              <a:rPr lang="en-US" altLang="en-US" sz="1800" smtClean="0">
                <a:ea typeface="ＭＳ Ｐゴシック" panose="020B0600070205080204" pitchFamily="34" charset="-128"/>
              </a:rPr>
              <a:t>Multiple detection limits</a:t>
            </a:r>
          </a:p>
          <a:p>
            <a:pPr lvl="2"/>
            <a:r>
              <a:rPr lang="en-US" altLang="en-US" sz="1800" smtClean="0">
                <a:ea typeface="ＭＳ Ｐゴシック" panose="020B0600070205080204" pitchFamily="34" charset="-128"/>
              </a:rPr>
              <a:t>Analytical methods (e.g., EPA methods 8020, 8021, 8260)</a:t>
            </a:r>
          </a:p>
          <a:p>
            <a:pPr lvl="1"/>
            <a:r>
              <a:rPr lang="en-US" altLang="en-US" smtClean="0">
                <a:ea typeface="ＭＳ Ｐゴシック" panose="020B0600070205080204" pitchFamily="34" charset="-128"/>
              </a:rPr>
              <a:t>Graphical plots of sample data – assess shape of the dataset (section 5.1) </a:t>
            </a:r>
            <a:endParaRPr lang="en-US" altLang="en-US" sz="1800" smtClean="0">
              <a:ea typeface="ＭＳ Ｐゴシック" panose="020B0600070205080204" pitchFamily="34" charset="-128"/>
            </a:endParaRPr>
          </a:p>
          <a:p>
            <a:pPr lvl="1"/>
            <a:r>
              <a:rPr lang="en-US" altLang="en-US" smtClean="0">
                <a:ea typeface="ＭＳ Ｐゴシック" panose="020B0600070205080204" pitchFamily="34" charset="-128"/>
              </a:rPr>
              <a:t>Determine the distribution of the sample data</a:t>
            </a:r>
          </a:p>
          <a:p>
            <a:pPr lvl="2"/>
            <a:r>
              <a:rPr lang="en-US" altLang="en-US" sz="1800" smtClean="0">
                <a:ea typeface="ＭＳ Ｐゴシック" panose="020B0600070205080204" pitchFamily="34" charset="-128"/>
              </a:rPr>
              <a:t>Parametric or non-parametric (section 5.6)</a:t>
            </a:r>
          </a:p>
          <a:p>
            <a:pPr lvl="2"/>
            <a:r>
              <a:rPr lang="en-US" altLang="en-US" sz="1800" smtClean="0">
                <a:ea typeface="ＭＳ Ｐゴシック" panose="020B0600070205080204" pitchFamily="34" charset="-128"/>
              </a:rPr>
              <a:t>Outliers (section 5.10)</a:t>
            </a:r>
          </a:p>
        </p:txBody>
      </p:sp>
      <p:sp>
        <p:nvSpPr>
          <p:cNvPr id="51204" name="TextBox 4"/>
          <p:cNvSpPr txBox="1">
            <a:spLocks noChangeArrowheads="1"/>
          </p:cNvSpPr>
          <p:nvPr/>
        </p:nvSpPr>
        <p:spPr bwMode="auto">
          <a:xfrm>
            <a:off x="15875" y="6470650"/>
            <a:ext cx="303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ITRC GSMC-1, Section 3, 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ltLang="en-US" smtClean="0">
                <a:ea typeface="ＭＳ Ｐゴシック" panose="020B0600070205080204" pitchFamily="34" charset="-128"/>
              </a:rPr>
              <a:t>Meet the ITRC Trainers</a:t>
            </a:r>
          </a:p>
        </p:txBody>
      </p:sp>
      <p:sp>
        <p:nvSpPr>
          <p:cNvPr id="6147" name="Rectangle 5"/>
          <p:cNvSpPr>
            <a:spLocks noGrp="1" noChangeArrowheads="1"/>
          </p:cNvSpPr>
          <p:nvPr>
            <p:ph type="body" sz="half" idx="1"/>
          </p:nvPr>
        </p:nvSpPr>
        <p:spPr>
          <a:xfrm>
            <a:off x="5842000" y="1541463"/>
            <a:ext cx="2743200" cy="1524000"/>
          </a:xfrm>
        </p:spPr>
        <p:txBody>
          <a:bodyPr/>
          <a:lstStyle/>
          <a:p>
            <a:pPr>
              <a:lnSpc>
                <a:spcPct val="80000"/>
              </a:lnSpc>
              <a:buFont typeface="Wingdings 3" panose="05040102010807070707" pitchFamily="18" charset="2"/>
              <a:buNone/>
            </a:pPr>
            <a:r>
              <a:rPr lang="en-US" altLang="en-US" sz="2000" b="1" smtClean="0">
                <a:solidFill>
                  <a:srgbClr val="008000"/>
                </a:solidFill>
                <a:ea typeface="ＭＳ Ｐゴシック" panose="020B0600070205080204" pitchFamily="34" charset="-128"/>
              </a:rPr>
              <a:t>Lizanne Simmons</a:t>
            </a:r>
          </a:p>
          <a:p>
            <a:pPr>
              <a:lnSpc>
                <a:spcPct val="80000"/>
              </a:lnSpc>
              <a:buFont typeface="Wingdings 3" panose="05040102010807070707" pitchFamily="18" charset="2"/>
              <a:buNone/>
            </a:pPr>
            <a:r>
              <a:rPr lang="en-US" altLang="en-US" sz="1800" b="1" smtClean="0">
                <a:ea typeface="ＭＳ Ｐゴシック" panose="020B0600070205080204" pitchFamily="34" charset="-128"/>
              </a:rPr>
              <a:t>Kleinfelder, Inc.</a:t>
            </a:r>
          </a:p>
          <a:p>
            <a:pPr>
              <a:lnSpc>
                <a:spcPct val="80000"/>
              </a:lnSpc>
              <a:buFont typeface="Wingdings 3" panose="05040102010807070707" pitchFamily="18" charset="2"/>
              <a:buNone/>
            </a:pPr>
            <a:r>
              <a:rPr lang="en-US" altLang="en-US" sz="1800" b="1" smtClean="0">
                <a:ea typeface="ＭＳ Ｐゴシック" panose="020B0600070205080204" pitchFamily="34" charset="-128"/>
              </a:rPr>
              <a:t>San Diego, CA</a:t>
            </a:r>
          </a:p>
          <a:p>
            <a:pPr>
              <a:lnSpc>
                <a:spcPct val="80000"/>
              </a:lnSpc>
              <a:buFont typeface="Wingdings 3" panose="05040102010807070707" pitchFamily="18" charset="2"/>
              <a:buNone/>
            </a:pPr>
            <a:r>
              <a:rPr lang="en-US" altLang="en-US" sz="1800" b="1" smtClean="0">
                <a:ea typeface="ＭＳ Ｐゴシック" panose="020B0600070205080204" pitchFamily="34" charset="-128"/>
              </a:rPr>
              <a:t>619-831-4600</a:t>
            </a:r>
          </a:p>
          <a:p>
            <a:pPr>
              <a:lnSpc>
                <a:spcPct val="80000"/>
              </a:lnSpc>
              <a:buFont typeface="Wingdings 3" panose="05040102010807070707" pitchFamily="18" charset="2"/>
              <a:buNone/>
            </a:pPr>
            <a:r>
              <a:rPr lang="en-US" altLang="en-US" sz="1800" b="1" smtClean="0">
                <a:ea typeface="ＭＳ Ｐゴシック" panose="020B0600070205080204" pitchFamily="34" charset="-128"/>
              </a:rPr>
              <a:t>Lsimmons</a:t>
            </a:r>
            <a:br>
              <a:rPr lang="en-US" altLang="en-US" sz="1800" b="1" smtClean="0">
                <a:ea typeface="ＭＳ Ｐゴシック" panose="020B0600070205080204" pitchFamily="34" charset="-128"/>
              </a:rPr>
            </a:br>
            <a:r>
              <a:rPr lang="en-US" altLang="en-US" sz="1800" b="1" smtClean="0">
                <a:ea typeface="ＭＳ Ｐゴシック" panose="020B0600070205080204" pitchFamily="34" charset="-128"/>
              </a:rPr>
              <a:t>@kleinfelder.com</a:t>
            </a:r>
          </a:p>
        </p:txBody>
      </p:sp>
      <p:sp>
        <p:nvSpPr>
          <p:cNvPr id="36869" name="Rectangle 8"/>
          <p:cNvSpPr>
            <a:spLocks noChangeArrowheads="1"/>
          </p:cNvSpPr>
          <p:nvPr/>
        </p:nvSpPr>
        <p:spPr bwMode="auto">
          <a:xfrm>
            <a:off x="1485900" y="1485900"/>
            <a:ext cx="2857500" cy="1662113"/>
          </a:xfrm>
          <a:prstGeom prst="rect">
            <a:avLst/>
          </a:prstGeom>
          <a:noFill/>
          <a:ln w="9525">
            <a:noFill/>
            <a:miter lim="800000"/>
            <a:headEnd/>
            <a:tailEnd/>
          </a:ln>
        </p:spPr>
        <p:txBody>
          <a:bodyPr/>
          <a:lstStyle/>
          <a:p>
            <a:pPr>
              <a:defRPr/>
            </a:pPr>
            <a:r>
              <a:rPr lang="en-US" sz="2000" b="1" dirty="0">
                <a:solidFill>
                  <a:srgbClr val="008000"/>
                </a:solidFill>
                <a:latin typeface="Arial" charset="0"/>
                <a:ea typeface="+mn-ea"/>
                <a:cs typeface="ＭＳ Ｐゴシック"/>
              </a:rPr>
              <a:t>Harold Templin</a:t>
            </a:r>
          </a:p>
          <a:p>
            <a:pPr marL="342900" indent="-342900">
              <a:lnSpc>
                <a:spcPct val="80000"/>
              </a:lnSpc>
              <a:spcBef>
                <a:spcPct val="20000"/>
              </a:spcBef>
              <a:buClr>
                <a:srgbClr val="008000"/>
              </a:buClr>
              <a:buSzPct val="75000"/>
              <a:buFont typeface="Wingdings 3" pitchFamily="18" charset="2"/>
              <a:buNone/>
              <a:defRPr/>
            </a:pPr>
            <a:r>
              <a:rPr lang="en-US" b="1" dirty="0">
                <a:solidFill>
                  <a:srgbClr val="333399"/>
                </a:solidFill>
                <a:latin typeface="Arial" charset="0"/>
                <a:ea typeface="+mn-ea"/>
                <a:cs typeface="ＭＳ Ｐゴシック"/>
              </a:rPr>
              <a:t>Indiana Department of Environmental Management</a:t>
            </a:r>
          </a:p>
          <a:p>
            <a:pPr marL="342900" indent="-342900">
              <a:lnSpc>
                <a:spcPct val="80000"/>
              </a:lnSpc>
              <a:spcBef>
                <a:spcPct val="20000"/>
              </a:spcBef>
              <a:buClr>
                <a:srgbClr val="008000"/>
              </a:buClr>
              <a:buSzPct val="75000"/>
              <a:buFont typeface="Wingdings 3" pitchFamily="18" charset="2"/>
              <a:buNone/>
              <a:defRPr/>
            </a:pPr>
            <a:r>
              <a:rPr lang="en-US" b="1" dirty="0">
                <a:solidFill>
                  <a:srgbClr val="333399"/>
                </a:solidFill>
                <a:latin typeface="Arial" charset="0"/>
                <a:ea typeface="+mn-ea"/>
                <a:cs typeface="ＭＳ Ｐゴシック"/>
              </a:rPr>
              <a:t>Indianapolis, IN</a:t>
            </a:r>
          </a:p>
          <a:p>
            <a:pPr marL="342900" indent="-342900">
              <a:lnSpc>
                <a:spcPct val="80000"/>
              </a:lnSpc>
              <a:spcBef>
                <a:spcPct val="20000"/>
              </a:spcBef>
              <a:buClr>
                <a:srgbClr val="008000"/>
              </a:buClr>
              <a:buSzPct val="75000"/>
              <a:buFont typeface="Wingdings 3" pitchFamily="18" charset="2"/>
              <a:buNone/>
              <a:defRPr/>
            </a:pPr>
            <a:r>
              <a:rPr lang="en-US" b="1" dirty="0">
                <a:solidFill>
                  <a:srgbClr val="333399"/>
                </a:solidFill>
                <a:latin typeface="Arial" charset="0"/>
                <a:ea typeface="+mn-ea"/>
                <a:cs typeface="ＭＳ Ｐゴシック"/>
              </a:rPr>
              <a:t>317-232-8711</a:t>
            </a:r>
          </a:p>
          <a:p>
            <a:pPr marL="342900" indent="-342900">
              <a:lnSpc>
                <a:spcPct val="80000"/>
              </a:lnSpc>
              <a:spcBef>
                <a:spcPct val="20000"/>
              </a:spcBef>
              <a:buClr>
                <a:srgbClr val="008000"/>
              </a:buClr>
              <a:buSzPct val="75000"/>
              <a:buFont typeface="Wingdings 3" pitchFamily="18" charset="2"/>
              <a:buNone/>
              <a:defRPr/>
            </a:pPr>
            <a:r>
              <a:rPr lang="en-US" b="1" dirty="0">
                <a:solidFill>
                  <a:srgbClr val="333399"/>
                </a:solidFill>
                <a:latin typeface="Arial" charset="0"/>
                <a:ea typeface="+mn-ea"/>
                <a:cs typeface="ＭＳ Ｐゴシック"/>
              </a:rPr>
              <a:t>htemplin@idem.IN.gov</a:t>
            </a:r>
          </a:p>
        </p:txBody>
      </p:sp>
      <p:pic>
        <p:nvPicPr>
          <p:cNvPr id="6149" name="Picture 17" descr="l3clobf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85900"/>
            <a:ext cx="13255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5878513" y="4035425"/>
            <a:ext cx="26304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buFont typeface="Wingdings 3" panose="05040102010807070707" pitchFamily="18" charset="2"/>
              <a:buNone/>
            </a:pPr>
            <a:r>
              <a:rPr lang="en-US" altLang="en-US" sz="2000" b="1">
                <a:solidFill>
                  <a:srgbClr val="008000"/>
                </a:solidFill>
              </a:rPr>
              <a:t>Randall Ryti</a:t>
            </a:r>
          </a:p>
          <a:p>
            <a:pPr eaLnBrk="1" hangingPunct="1">
              <a:lnSpc>
                <a:spcPct val="80000"/>
              </a:lnSpc>
              <a:buFont typeface="Wingdings 3" panose="05040102010807070707" pitchFamily="18" charset="2"/>
              <a:buNone/>
            </a:pPr>
            <a:r>
              <a:rPr lang="en-US" altLang="en-US" sz="1800" b="1"/>
              <a:t>Neptune and Company</a:t>
            </a:r>
          </a:p>
          <a:p>
            <a:pPr eaLnBrk="1" hangingPunct="1">
              <a:lnSpc>
                <a:spcPct val="80000"/>
              </a:lnSpc>
              <a:buFont typeface="Wingdings 3" panose="05040102010807070707" pitchFamily="18" charset="2"/>
              <a:buNone/>
            </a:pPr>
            <a:r>
              <a:rPr lang="en-US" altLang="en-US" sz="1800" b="1"/>
              <a:t>Los Alamos, NM</a:t>
            </a:r>
          </a:p>
          <a:p>
            <a:pPr eaLnBrk="1" hangingPunct="1">
              <a:lnSpc>
                <a:spcPct val="80000"/>
              </a:lnSpc>
              <a:buFont typeface="Wingdings 3" panose="05040102010807070707" pitchFamily="18" charset="2"/>
              <a:buNone/>
            </a:pPr>
            <a:r>
              <a:rPr lang="en-US" altLang="en-US" sz="1800" b="1"/>
              <a:t>505-662-0500</a:t>
            </a:r>
          </a:p>
          <a:p>
            <a:pPr eaLnBrk="1" hangingPunct="1">
              <a:lnSpc>
                <a:spcPct val="80000"/>
              </a:lnSpc>
              <a:buFont typeface="Wingdings 3" panose="05040102010807070707" pitchFamily="18" charset="2"/>
              <a:buNone/>
            </a:pPr>
            <a:r>
              <a:rPr lang="en-US" altLang="en-US" sz="1800" b="1"/>
              <a:t>rryti@neptuneinc.org</a:t>
            </a:r>
          </a:p>
        </p:txBody>
      </p:sp>
      <p:pic>
        <p:nvPicPr>
          <p:cNvPr id="6151" name="Picture 2" descr="Liz Simmons 10-20-10_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541463"/>
            <a:ext cx="11811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3" descr="RTR_head_shot.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8500" y="3657600"/>
            <a:ext cx="12573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7"/>
          <p:cNvSpPr>
            <a:spLocks noChangeArrowheads="1"/>
          </p:cNvSpPr>
          <p:nvPr/>
        </p:nvSpPr>
        <p:spPr bwMode="auto">
          <a:xfrm>
            <a:off x="1616075" y="3989388"/>
            <a:ext cx="2857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buFont typeface="Wingdings 3" panose="05040102010807070707" pitchFamily="18" charset="2"/>
              <a:buNone/>
            </a:pPr>
            <a:r>
              <a:rPr lang="en-US" altLang="en-US" sz="2000" b="1">
                <a:solidFill>
                  <a:srgbClr val="008000"/>
                </a:solidFill>
              </a:rPr>
              <a:t>Chris Stubbs</a:t>
            </a:r>
          </a:p>
          <a:p>
            <a:pPr eaLnBrk="1" hangingPunct="1">
              <a:lnSpc>
                <a:spcPct val="80000"/>
              </a:lnSpc>
              <a:buFont typeface="Wingdings 3" panose="05040102010807070707" pitchFamily="18" charset="2"/>
              <a:buNone/>
            </a:pPr>
            <a:r>
              <a:rPr lang="en-US" altLang="en-US" sz="1800" b="1"/>
              <a:t>Ramboll </a:t>
            </a:r>
          </a:p>
          <a:p>
            <a:pPr eaLnBrk="1" hangingPunct="1">
              <a:lnSpc>
                <a:spcPct val="80000"/>
              </a:lnSpc>
              <a:buFont typeface="Wingdings 3" panose="05040102010807070707" pitchFamily="18" charset="2"/>
              <a:buNone/>
            </a:pPr>
            <a:r>
              <a:rPr lang="en-US" altLang="en-US" sz="1800" b="1"/>
              <a:t>Emeryville, CA</a:t>
            </a:r>
          </a:p>
          <a:p>
            <a:pPr eaLnBrk="1" hangingPunct="1">
              <a:lnSpc>
                <a:spcPct val="80000"/>
              </a:lnSpc>
              <a:buFont typeface="Wingdings 3" panose="05040102010807070707" pitchFamily="18" charset="2"/>
              <a:buNone/>
            </a:pPr>
            <a:r>
              <a:rPr lang="en-US" altLang="en-US" sz="1800" b="1"/>
              <a:t>510-420-2552</a:t>
            </a:r>
          </a:p>
          <a:p>
            <a:pPr eaLnBrk="1" hangingPunct="1">
              <a:lnSpc>
                <a:spcPct val="80000"/>
              </a:lnSpc>
              <a:buFont typeface="Wingdings 3" panose="05040102010807070707" pitchFamily="18" charset="2"/>
              <a:buNone/>
            </a:pPr>
            <a:r>
              <a:rPr lang="en-US" altLang="en-US" sz="1800" b="1"/>
              <a:t>cstubbs</a:t>
            </a:r>
            <a:br>
              <a:rPr lang="en-US" altLang="en-US" sz="1800" b="1"/>
            </a:br>
            <a:r>
              <a:rPr lang="en-US" altLang="en-US" sz="1800" b="1"/>
              <a:t>@ramboll.com</a:t>
            </a:r>
          </a:p>
        </p:txBody>
      </p:sp>
      <p:pic>
        <p:nvPicPr>
          <p:cNvPr id="6154" name="Picture 1" descr="image0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 y="3989388"/>
            <a:ext cx="1444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1"/>
          <p:cNvSpPr txBox="1">
            <a:spLocks noChangeArrowheads="1"/>
          </p:cNvSpPr>
          <p:nvPr/>
        </p:nvSpPr>
        <p:spPr bwMode="auto">
          <a:xfrm>
            <a:off x="322263" y="6140450"/>
            <a:ext cx="804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b="1">
                <a:solidFill>
                  <a:schemeClr val="tx1"/>
                </a:solidFill>
              </a:rPr>
              <a:t>Read trainer bios at </a:t>
            </a:r>
            <a:r>
              <a:rPr lang="en-US" altLang="en-US" sz="2400" b="1">
                <a:solidFill>
                  <a:schemeClr val="tx1"/>
                </a:solidFill>
                <a:hlinkClick r:id="rId7"/>
              </a:rPr>
              <a:t>https://clu-in.org/conf/itrc/GSMC/</a:t>
            </a:r>
            <a:r>
              <a:rPr lang="en-US" altLang="en-US" sz="2400" b="1">
                <a:solidFill>
                  <a:schemeClr val="tx1"/>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ea typeface="ＭＳ Ｐゴシック" panose="020B0600070205080204" pitchFamily="34" charset="-128"/>
              </a:rPr>
              <a:t>Background Example</a:t>
            </a:r>
          </a:p>
        </p:txBody>
      </p:sp>
      <p:sp>
        <p:nvSpPr>
          <p:cNvPr id="52227" name="Text Placeholder 2"/>
          <p:cNvSpPr>
            <a:spLocks noGrp="1"/>
          </p:cNvSpPr>
          <p:nvPr>
            <p:ph type="body" sz="half" idx="1"/>
          </p:nvPr>
        </p:nvSpPr>
        <p:spPr>
          <a:xfrm>
            <a:off x="342900" y="1714500"/>
            <a:ext cx="4124325" cy="4141788"/>
          </a:xfrm>
        </p:spPr>
        <p:txBody>
          <a:bodyPr/>
          <a:lstStyle/>
          <a:p>
            <a:r>
              <a:rPr lang="en-US" altLang="en-US" sz="2000" smtClean="0">
                <a:ea typeface="ＭＳ Ｐゴシック" panose="020B0600070205080204" pitchFamily="34" charset="-128"/>
              </a:rPr>
              <a:t>Study Question 1: What are background concentrations?</a:t>
            </a:r>
          </a:p>
          <a:p>
            <a:r>
              <a:rPr lang="en-US" altLang="en-US" sz="2000" smtClean="0">
                <a:ea typeface="ＭＳ Ｐゴシック" panose="020B0600070205080204" pitchFamily="34" charset="-128"/>
              </a:rPr>
              <a:t>Study Question 2: Are concentrations greater than background concentrations?</a:t>
            </a:r>
          </a:p>
          <a:p>
            <a:r>
              <a:rPr lang="en-US" altLang="en-US" sz="2000" smtClean="0">
                <a:ea typeface="ＭＳ Ｐゴシック" panose="020B0600070205080204" pitchFamily="34" charset="-128"/>
              </a:rPr>
              <a:t>Metal recycling facility</a:t>
            </a:r>
          </a:p>
          <a:p>
            <a:pPr lvl="1"/>
            <a:r>
              <a:rPr lang="en-US" altLang="en-US" sz="1800" smtClean="0">
                <a:ea typeface="ＭＳ Ｐゴシック" panose="020B0600070205080204" pitchFamily="34" charset="-128"/>
              </a:rPr>
              <a:t>Arsenic</a:t>
            </a:r>
          </a:p>
          <a:p>
            <a:pPr lvl="1"/>
            <a:r>
              <a:rPr lang="en-US" altLang="en-US" sz="1800" smtClean="0">
                <a:ea typeface="ＭＳ Ｐゴシック" panose="020B0600070205080204" pitchFamily="34" charset="-128"/>
              </a:rPr>
              <a:t>Determine preliminary background wells for evaluation based on CSM</a:t>
            </a:r>
          </a:p>
          <a:p>
            <a:pPr lvl="1"/>
            <a:endParaRPr lang="en-US" altLang="en-US" sz="1800" smtClean="0">
              <a:ea typeface="ＭＳ Ｐゴシック" panose="020B0600070205080204" pitchFamily="34" charset="-128"/>
            </a:endParaRPr>
          </a:p>
        </p:txBody>
      </p:sp>
      <p:pic>
        <p:nvPicPr>
          <p:cNvPr id="52228" name="ClipArt Placeholder 4"/>
          <p:cNvPicPr>
            <a:picLocks noChangeAspect="1"/>
          </p:cNvPicPr>
          <p:nvPr/>
        </p:nvPicPr>
        <p:blipFill>
          <a:blip r:embed="rId3">
            <a:extLst>
              <a:ext uri="{28A0092B-C50C-407E-A947-70E740481C1C}">
                <a14:useLocalDpi xmlns:a14="http://schemas.microsoft.com/office/drawing/2010/main" val="0"/>
              </a:ext>
            </a:extLst>
          </a:blip>
          <a:srcRect l="3944" t="73689" r="88185" b="18707"/>
          <a:stretch>
            <a:fillRect/>
          </a:stretch>
        </p:blipFill>
        <p:spPr bwMode="auto">
          <a:xfrm>
            <a:off x="211138" y="6030913"/>
            <a:ext cx="4746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descr="C:\Users\Juliana\Desktop\Pictur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1371600"/>
            <a:ext cx="4827588"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7"/>
          <p:cNvSpPr txBox="1">
            <a:spLocks noChangeArrowheads="1"/>
          </p:cNvSpPr>
          <p:nvPr/>
        </p:nvSpPr>
        <p:spPr bwMode="auto">
          <a:xfrm>
            <a:off x="5691188" y="2286000"/>
            <a:ext cx="114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chemeClr val="tx1"/>
                </a:solidFill>
              </a:rPr>
              <a:t>Bolt </a:t>
            </a:r>
            <a:br>
              <a:rPr lang="en-US" altLang="en-US" sz="1600">
                <a:solidFill>
                  <a:schemeClr val="tx1"/>
                </a:solidFill>
              </a:rPr>
            </a:br>
            <a:r>
              <a:rPr lang="en-US" altLang="en-US" sz="1600">
                <a:solidFill>
                  <a:schemeClr val="tx1"/>
                </a:solidFill>
              </a:rPr>
              <a:t>metal recycling facility</a:t>
            </a:r>
          </a:p>
        </p:txBody>
      </p:sp>
      <p:sp>
        <p:nvSpPr>
          <p:cNvPr id="52231" name="TextBox 8"/>
          <p:cNvSpPr txBox="1">
            <a:spLocks noChangeArrowheads="1"/>
          </p:cNvSpPr>
          <p:nvPr/>
        </p:nvSpPr>
        <p:spPr bwMode="auto">
          <a:xfrm>
            <a:off x="6826250" y="3194050"/>
            <a:ext cx="717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Office</a:t>
            </a:r>
          </a:p>
        </p:txBody>
      </p:sp>
      <p:sp>
        <p:nvSpPr>
          <p:cNvPr id="52232" name="TextBox 9"/>
          <p:cNvSpPr txBox="1">
            <a:spLocks noChangeArrowheads="1"/>
          </p:cNvSpPr>
          <p:nvPr/>
        </p:nvSpPr>
        <p:spPr bwMode="auto">
          <a:xfrm>
            <a:off x="4914900" y="1801813"/>
            <a:ext cx="60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rPr>
              <a:t>W-1</a:t>
            </a:r>
          </a:p>
        </p:txBody>
      </p:sp>
      <p:sp>
        <p:nvSpPr>
          <p:cNvPr id="52233" name="TextBox 12"/>
          <p:cNvSpPr txBox="1">
            <a:spLocks noChangeArrowheads="1"/>
          </p:cNvSpPr>
          <p:nvPr/>
        </p:nvSpPr>
        <p:spPr bwMode="auto">
          <a:xfrm>
            <a:off x="6961188" y="19939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rPr>
              <a:t>W-2</a:t>
            </a:r>
          </a:p>
        </p:txBody>
      </p:sp>
      <p:sp>
        <p:nvSpPr>
          <p:cNvPr id="52234" name="TextBox 13"/>
          <p:cNvSpPr txBox="1">
            <a:spLocks noChangeArrowheads="1"/>
          </p:cNvSpPr>
          <p:nvPr/>
        </p:nvSpPr>
        <p:spPr bwMode="auto">
          <a:xfrm>
            <a:off x="5911850" y="35433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W-3</a:t>
            </a:r>
          </a:p>
        </p:txBody>
      </p:sp>
      <p:sp>
        <p:nvSpPr>
          <p:cNvPr id="52235" name="TextBox 14"/>
          <p:cNvSpPr txBox="1">
            <a:spLocks noChangeArrowheads="1"/>
          </p:cNvSpPr>
          <p:nvPr/>
        </p:nvSpPr>
        <p:spPr bwMode="auto">
          <a:xfrm>
            <a:off x="7188200" y="6030913"/>
            <a:ext cx="60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W-4</a:t>
            </a:r>
          </a:p>
        </p:txBody>
      </p:sp>
      <p:sp>
        <p:nvSpPr>
          <p:cNvPr id="52236" name="TextBox 15"/>
          <p:cNvSpPr txBox="1">
            <a:spLocks noChangeArrowheads="1"/>
          </p:cNvSpPr>
          <p:nvPr/>
        </p:nvSpPr>
        <p:spPr bwMode="auto">
          <a:xfrm>
            <a:off x="6557963" y="5143500"/>
            <a:ext cx="604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W-5</a:t>
            </a:r>
          </a:p>
        </p:txBody>
      </p:sp>
      <p:sp>
        <p:nvSpPr>
          <p:cNvPr id="52237" name="TextBox 16"/>
          <p:cNvSpPr txBox="1">
            <a:spLocks noChangeArrowheads="1"/>
          </p:cNvSpPr>
          <p:nvPr/>
        </p:nvSpPr>
        <p:spPr bwMode="auto">
          <a:xfrm>
            <a:off x="6735763" y="4343400"/>
            <a:ext cx="604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W-6</a:t>
            </a:r>
          </a:p>
        </p:txBody>
      </p:sp>
      <p:sp>
        <p:nvSpPr>
          <p:cNvPr id="52238" name="TextBox 17"/>
          <p:cNvSpPr txBox="1">
            <a:spLocks noChangeArrowheads="1"/>
          </p:cNvSpPr>
          <p:nvPr/>
        </p:nvSpPr>
        <p:spPr bwMode="auto">
          <a:xfrm>
            <a:off x="4940300" y="40132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W-7</a:t>
            </a:r>
          </a:p>
        </p:txBody>
      </p:sp>
      <p:sp>
        <p:nvSpPr>
          <p:cNvPr id="52239" name="TextBox 18"/>
          <p:cNvSpPr txBox="1">
            <a:spLocks noChangeArrowheads="1"/>
          </p:cNvSpPr>
          <p:nvPr/>
        </p:nvSpPr>
        <p:spPr bwMode="auto">
          <a:xfrm>
            <a:off x="7489825" y="4305300"/>
            <a:ext cx="60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W-8</a:t>
            </a:r>
          </a:p>
        </p:txBody>
      </p:sp>
      <p:sp>
        <p:nvSpPr>
          <p:cNvPr id="52240" name="TextBox 10"/>
          <p:cNvSpPr txBox="1">
            <a:spLocks noChangeArrowheads="1"/>
          </p:cNvSpPr>
          <p:nvPr/>
        </p:nvSpPr>
        <p:spPr bwMode="auto">
          <a:xfrm>
            <a:off x="685800" y="5754688"/>
            <a:ext cx="303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Property boundary</a:t>
            </a:r>
          </a:p>
          <a:p>
            <a:pPr eaLnBrk="1" hangingPunct="1">
              <a:spcBef>
                <a:spcPct val="0"/>
              </a:spcBef>
              <a:buClrTx/>
              <a:buSzTx/>
              <a:buFontTx/>
              <a:buNone/>
            </a:pPr>
            <a:r>
              <a:rPr lang="en-US" altLang="en-US" sz="1800">
                <a:solidFill>
                  <a:schemeClr val="tx1"/>
                </a:solidFill>
              </a:rPr>
              <a:t>Shallow groundwater plume</a:t>
            </a:r>
          </a:p>
          <a:p>
            <a:pPr eaLnBrk="1" hangingPunct="1">
              <a:spcBef>
                <a:spcPct val="0"/>
              </a:spcBef>
              <a:buClrTx/>
              <a:buSzTx/>
              <a:buFontTx/>
              <a:buNone/>
            </a:pPr>
            <a:r>
              <a:rPr lang="en-US" altLang="en-US" sz="1800">
                <a:solidFill>
                  <a:schemeClr val="tx1"/>
                </a:solidFill>
              </a:rPr>
              <a:t>Monitoring well</a:t>
            </a:r>
          </a:p>
        </p:txBody>
      </p:sp>
      <p:sp>
        <p:nvSpPr>
          <p:cNvPr id="52241" name="TextBox 11"/>
          <p:cNvSpPr txBox="1">
            <a:spLocks noChangeArrowheads="1"/>
          </p:cNvSpPr>
          <p:nvPr/>
        </p:nvSpPr>
        <p:spPr bwMode="auto">
          <a:xfrm>
            <a:off x="5484813" y="4000500"/>
            <a:ext cx="18303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500"/>
              </a:lnSpc>
              <a:spcBef>
                <a:spcPct val="0"/>
              </a:spcBef>
              <a:buClrTx/>
              <a:buSzTx/>
              <a:buFontTx/>
              <a:buNone/>
            </a:pPr>
            <a:r>
              <a:rPr lang="en-US" altLang="en-US" sz="1800">
                <a:solidFill>
                  <a:srgbClr val="0066FF"/>
                </a:solidFill>
              </a:rPr>
              <a:t>Groundwater gradient</a:t>
            </a:r>
          </a:p>
        </p:txBody>
      </p:sp>
      <p:pic>
        <p:nvPicPr>
          <p:cNvPr id="52242" name="ClipArt Placeholder 4"/>
          <p:cNvPicPr>
            <a:picLocks noChangeAspect="1"/>
          </p:cNvPicPr>
          <p:nvPr/>
        </p:nvPicPr>
        <p:blipFill>
          <a:blip r:embed="rId3">
            <a:extLst>
              <a:ext uri="{28A0092B-C50C-407E-A947-70E740481C1C}">
                <a14:useLocalDpi xmlns:a14="http://schemas.microsoft.com/office/drawing/2010/main" val="0"/>
              </a:ext>
            </a:extLst>
          </a:blip>
          <a:srcRect l="3944" t="66772" r="88185" b="28958"/>
          <a:stretch>
            <a:fillRect/>
          </a:stretch>
        </p:blipFill>
        <p:spPr bwMode="auto">
          <a:xfrm>
            <a:off x="211138" y="5730875"/>
            <a:ext cx="4746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ea typeface="ＭＳ Ｐゴシック" panose="020B0600070205080204" pitchFamily="34" charset="-128"/>
              </a:rPr>
              <a:t>Background Example Dataset</a:t>
            </a:r>
          </a:p>
        </p:txBody>
      </p:sp>
      <p:sp>
        <p:nvSpPr>
          <p:cNvPr id="53251" name="Content Placeholder 2"/>
          <p:cNvSpPr>
            <a:spLocks noGrp="1"/>
          </p:cNvSpPr>
          <p:nvPr>
            <p:ph type="body" sz="half" idx="1"/>
          </p:nvPr>
        </p:nvSpPr>
        <p:spPr>
          <a:xfrm>
            <a:off x="609600" y="1828800"/>
            <a:ext cx="4305300" cy="4114800"/>
          </a:xfrm>
        </p:spPr>
        <p:txBody>
          <a:bodyPr/>
          <a:lstStyle/>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Identify a dataset</a:t>
            </a:r>
          </a:p>
          <a:p>
            <a:r>
              <a:rPr lang="en-US" altLang="en-US" smtClean="0">
                <a:ea typeface="ＭＳ Ｐゴシック" panose="020B0600070205080204" pitchFamily="34" charset="-128"/>
              </a:rPr>
              <a:t>Number of samples </a:t>
            </a:r>
          </a:p>
          <a:p>
            <a:r>
              <a:rPr lang="en-US" altLang="en-US" smtClean="0">
                <a:ea typeface="ＭＳ Ｐゴシック" panose="020B0600070205080204" pitchFamily="34" charset="-128"/>
              </a:rPr>
              <a:t>Address nondetects </a:t>
            </a:r>
          </a:p>
        </p:txBody>
      </p:sp>
      <p:graphicFrame>
        <p:nvGraphicFramePr>
          <p:cNvPr id="8" name="Table 7"/>
          <p:cNvGraphicFramePr>
            <a:graphicFrameLocks noGrp="1"/>
          </p:cNvGraphicFramePr>
          <p:nvPr/>
        </p:nvGraphicFramePr>
        <p:xfrm>
          <a:off x="4686300" y="1485900"/>
          <a:ext cx="4000500" cy="4800600"/>
        </p:xfrm>
        <a:graphic>
          <a:graphicData uri="http://schemas.openxmlformats.org/drawingml/2006/table">
            <a:tbl>
              <a:tblPr firstRow="1" bandRow="1">
                <a:tableStyleId>{5C22544A-7EE6-4342-B048-85BDC9FD1C3A}</a:tableStyleId>
              </a:tblPr>
              <a:tblGrid>
                <a:gridCol w="1666875"/>
                <a:gridCol w="1166813"/>
                <a:gridCol w="1166813"/>
              </a:tblGrid>
              <a:tr h="377847">
                <a:tc gridSpan="3">
                  <a:txBody>
                    <a:bodyPr/>
                    <a:lstStyle/>
                    <a:p>
                      <a:r>
                        <a:rPr lang="en-US" sz="1800" dirty="0" smtClean="0"/>
                        <a:t>Arsenic (</a:t>
                      </a:r>
                      <a:r>
                        <a:rPr lang="en-US" sz="1800" dirty="0" smtClean="0">
                          <a:latin typeface="Symbol"/>
                        </a:rPr>
                        <a:t>m</a:t>
                      </a:r>
                      <a:r>
                        <a:rPr lang="en-US" sz="1800" dirty="0" smtClean="0"/>
                        <a:t>g/l)</a:t>
                      </a:r>
                      <a:endParaRPr lang="en-US" sz="1800" dirty="0"/>
                    </a:p>
                  </a:txBody>
                  <a:tcPr/>
                </a:tc>
                <a:tc hMerge="1">
                  <a:txBody>
                    <a:bodyPr/>
                    <a:lstStyle/>
                    <a:p>
                      <a:endParaRPr lang="en-US" dirty="0"/>
                    </a:p>
                  </a:txBody>
                  <a:tcPr/>
                </a:tc>
                <a:tc hMerge="1">
                  <a:txBody>
                    <a:bodyPr/>
                    <a:lstStyle/>
                    <a:p>
                      <a:endParaRPr lang="en-US" dirty="0"/>
                    </a:p>
                  </a:txBody>
                  <a:tcPr/>
                </a:tc>
              </a:tr>
              <a:tr h="377847">
                <a:tc>
                  <a:txBody>
                    <a:bodyPr/>
                    <a:lstStyle/>
                    <a:p>
                      <a:r>
                        <a:rPr lang="en-US" sz="1800" dirty="0" smtClean="0"/>
                        <a:t>Date</a:t>
                      </a:r>
                      <a:endParaRPr lang="en-US" sz="1800" dirty="0"/>
                    </a:p>
                  </a:txBody>
                  <a:tcPr/>
                </a:tc>
                <a:tc>
                  <a:txBody>
                    <a:bodyPr/>
                    <a:lstStyle/>
                    <a:p>
                      <a:r>
                        <a:rPr lang="en-US" sz="1800" dirty="0" smtClean="0"/>
                        <a:t>W-1</a:t>
                      </a:r>
                      <a:endParaRPr lang="en-US" sz="1800" dirty="0"/>
                    </a:p>
                  </a:txBody>
                  <a:tcPr/>
                </a:tc>
                <a:tc>
                  <a:txBody>
                    <a:bodyPr/>
                    <a:lstStyle/>
                    <a:p>
                      <a:r>
                        <a:rPr lang="en-US" sz="1800" dirty="0" smtClean="0"/>
                        <a:t>W-2</a:t>
                      </a:r>
                      <a:endParaRPr lang="en-US" sz="1800" dirty="0"/>
                    </a:p>
                  </a:txBody>
                  <a:tcPr/>
                </a:tc>
              </a:tr>
              <a:tr h="377847">
                <a:tc>
                  <a:txBody>
                    <a:bodyPr/>
                    <a:lstStyle/>
                    <a:p>
                      <a:r>
                        <a:rPr lang="en-US" sz="1800" dirty="0" smtClean="0"/>
                        <a:t>1/2009</a:t>
                      </a:r>
                      <a:endParaRPr lang="en-US" sz="1800" dirty="0"/>
                    </a:p>
                  </a:txBody>
                  <a:tcPr/>
                </a:tc>
                <a:tc>
                  <a:txBody>
                    <a:bodyPr/>
                    <a:lstStyle/>
                    <a:p>
                      <a:r>
                        <a:rPr lang="en-US" sz="1800" dirty="0" smtClean="0"/>
                        <a:t>2.9</a:t>
                      </a:r>
                      <a:endParaRPr lang="en-US" sz="1800" dirty="0"/>
                    </a:p>
                  </a:txBody>
                  <a:tcPr/>
                </a:tc>
                <a:tc>
                  <a:txBody>
                    <a:bodyPr/>
                    <a:lstStyle/>
                    <a:p>
                      <a:r>
                        <a:rPr lang="en-US" sz="1800" dirty="0" smtClean="0"/>
                        <a:t>3.1</a:t>
                      </a:r>
                      <a:endParaRPr lang="en-US" sz="1800" dirty="0"/>
                    </a:p>
                  </a:txBody>
                  <a:tcPr/>
                </a:tc>
              </a:tr>
              <a:tr h="377847">
                <a:tc>
                  <a:txBody>
                    <a:bodyPr/>
                    <a:lstStyle/>
                    <a:p>
                      <a:r>
                        <a:rPr lang="en-US" sz="1800" dirty="0" smtClean="0"/>
                        <a:t>4/2009</a:t>
                      </a:r>
                      <a:endParaRPr lang="en-US" sz="1800" dirty="0"/>
                    </a:p>
                  </a:txBody>
                  <a:tcPr/>
                </a:tc>
                <a:tc>
                  <a:txBody>
                    <a:bodyPr/>
                    <a:lstStyle/>
                    <a:p>
                      <a:r>
                        <a:rPr lang="en-US" sz="1800" dirty="0" smtClean="0"/>
                        <a:t>3.1</a:t>
                      </a:r>
                      <a:endParaRPr lang="en-US" sz="1800" dirty="0"/>
                    </a:p>
                  </a:txBody>
                  <a:tcPr/>
                </a:tc>
                <a:tc>
                  <a:txBody>
                    <a:bodyPr/>
                    <a:lstStyle/>
                    <a:p>
                      <a:r>
                        <a:rPr lang="en-US" sz="1800" dirty="0" smtClean="0"/>
                        <a:t>4.9</a:t>
                      </a:r>
                      <a:endParaRPr lang="en-US" sz="1800" dirty="0"/>
                    </a:p>
                  </a:txBody>
                  <a:tcPr/>
                </a:tc>
              </a:tr>
              <a:tr h="377847">
                <a:tc>
                  <a:txBody>
                    <a:bodyPr/>
                    <a:lstStyle/>
                    <a:p>
                      <a:r>
                        <a:rPr lang="en-US" sz="1800" dirty="0" smtClean="0"/>
                        <a:t>7/2009</a:t>
                      </a:r>
                      <a:endParaRPr lang="en-US" sz="1800" dirty="0"/>
                    </a:p>
                  </a:txBody>
                  <a:tcPr/>
                </a:tc>
                <a:tc>
                  <a:txBody>
                    <a:bodyPr/>
                    <a:lstStyle/>
                    <a:p>
                      <a:r>
                        <a:rPr lang="en-US" sz="1800" dirty="0" smtClean="0"/>
                        <a:t>2.6</a:t>
                      </a:r>
                      <a:endParaRPr lang="en-US" sz="1800" dirty="0"/>
                    </a:p>
                  </a:txBody>
                  <a:tcPr/>
                </a:tc>
                <a:tc>
                  <a:txBody>
                    <a:bodyPr/>
                    <a:lstStyle/>
                    <a:p>
                      <a:r>
                        <a:rPr lang="en-US" sz="1800" dirty="0" smtClean="0"/>
                        <a:t>2.6</a:t>
                      </a:r>
                      <a:endParaRPr lang="en-US" sz="1800" dirty="0"/>
                    </a:p>
                  </a:txBody>
                  <a:tcPr/>
                </a:tc>
              </a:tr>
              <a:tr h="377847">
                <a:tc>
                  <a:txBody>
                    <a:bodyPr/>
                    <a:lstStyle/>
                    <a:p>
                      <a:r>
                        <a:rPr lang="en-US" sz="1800" dirty="0" smtClean="0"/>
                        <a:t>10/2009</a:t>
                      </a:r>
                      <a:endParaRPr lang="en-US" sz="1800" dirty="0"/>
                    </a:p>
                  </a:txBody>
                  <a:tcPr/>
                </a:tc>
                <a:tc>
                  <a:txBody>
                    <a:bodyPr/>
                    <a:lstStyle/>
                    <a:p>
                      <a:r>
                        <a:rPr lang="en-US" sz="1800" dirty="0" smtClean="0"/>
                        <a:t>2.4</a:t>
                      </a:r>
                      <a:endParaRPr lang="en-US" sz="1800" dirty="0"/>
                    </a:p>
                  </a:txBody>
                  <a:tcPr/>
                </a:tc>
                <a:tc>
                  <a:txBody>
                    <a:bodyPr/>
                    <a:lstStyle/>
                    <a:p>
                      <a:r>
                        <a:rPr lang="en-US" sz="1800" dirty="0" smtClean="0"/>
                        <a:t>2.5</a:t>
                      </a:r>
                      <a:endParaRPr lang="en-US" sz="1800" dirty="0"/>
                    </a:p>
                  </a:txBody>
                  <a:tcPr/>
                </a:tc>
              </a:tr>
              <a:tr h="377847">
                <a:tc>
                  <a:txBody>
                    <a:bodyPr/>
                    <a:lstStyle/>
                    <a:p>
                      <a:r>
                        <a:rPr lang="en-US" sz="1800" dirty="0" smtClean="0"/>
                        <a:t>1/2010</a:t>
                      </a:r>
                      <a:endParaRPr lang="en-US" sz="1800" dirty="0"/>
                    </a:p>
                  </a:txBody>
                  <a:tcPr/>
                </a:tc>
                <a:tc>
                  <a:txBody>
                    <a:bodyPr/>
                    <a:lstStyle/>
                    <a:p>
                      <a:r>
                        <a:rPr lang="en-US" sz="1800" dirty="0" smtClean="0"/>
                        <a:t>2.7</a:t>
                      </a:r>
                      <a:endParaRPr lang="en-US" sz="1800" dirty="0"/>
                    </a:p>
                  </a:txBody>
                  <a:tcPr/>
                </a:tc>
                <a:tc>
                  <a:txBody>
                    <a:bodyPr/>
                    <a:lstStyle/>
                    <a:p>
                      <a:r>
                        <a:rPr lang="en-US" sz="1800" dirty="0" smtClean="0"/>
                        <a:t>3.2</a:t>
                      </a:r>
                      <a:endParaRPr lang="en-US" sz="1800" dirty="0"/>
                    </a:p>
                  </a:txBody>
                  <a:tcPr/>
                </a:tc>
              </a:tr>
              <a:tr h="377847">
                <a:tc>
                  <a:txBody>
                    <a:bodyPr/>
                    <a:lstStyle/>
                    <a:p>
                      <a:r>
                        <a:rPr lang="en-US" sz="1800" dirty="0" smtClean="0"/>
                        <a:t>4/2010</a:t>
                      </a:r>
                      <a:endParaRPr lang="en-US" sz="1800" dirty="0"/>
                    </a:p>
                  </a:txBody>
                  <a:tcPr/>
                </a:tc>
                <a:tc>
                  <a:txBody>
                    <a:bodyPr/>
                    <a:lstStyle/>
                    <a:p>
                      <a:r>
                        <a:rPr lang="en-US" sz="1800" dirty="0" smtClean="0"/>
                        <a:t>3.0</a:t>
                      </a:r>
                      <a:endParaRPr lang="en-US" sz="1800" dirty="0"/>
                    </a:p>
                  </a:txBody>
                  <a:tcPr/>
                </a:tc>
                <a:tc>
                  <a:txBody>
                    <a:bodyPr/>
                    <a:lstStyle/>
                    <a:p>
                      <a:r>
                        <a:rPr lang="en-US" sz="1800" dirty="0" smtClean="0"/>
                        <a:t>7.5</a:t>
                      </a:r>
                      <a:endParaRPr lang="en-US" sz="1800" dirty="0"/>
                    </a:p>
                  </a:txBody>
                  <a:tcPr/>
                </a:tc>
              </a:tr>
              <a:tr h="377847">
                <a:tc>
                  <a:txBody>
                    <a:bodyPr/>
                    <a:lstStyle/>
                    <a:p>
                      <a:r>
                        <a:rPr lang="en-US" sz="1800" dirty="0" smtClean="0"/>
                        <a:t>7/2010</a:t>
                      </a:r>
                      <a:endParaRPr lang="en-US" sz="1800" dirty="0"/>
                    </a:p>
                  </a:txBody>
                  <a:tcPr/>
                </a:tc>
                <a:tc>
                  <a:txBody>
                    <a:bodyPr/>
                    <a:lstStyle/>
                    <a:p>
                      <a:r>
                        <a:rPr lang="en-US" sz="1800" dirty="0" smtClean="0"/>
                        <a:t>2.6</a:t>
                      </a:r>
                      <a:endParaRPr lang="en-US" sz="1800" dirty="0"/>
                    </a:p>
                  </a:txBody>
                  <a:tcPr/>
                </a:tc>
                <a:tc>
                  <a:txBody>
                    <a:bodyPr/>
                    <a:lstStyle/>
                    <a:p>
                      <a:r>
                        <a:rPr lang="en-US" sz="1800" dirty="0" smtClean="0"/>
                        <a:t>2.8</a:t>
                      </a:r>
                      <a:endParaRPr lang="en-US" sz="1800" dirty="0"/>
                    </a:p>
                  </a:txBody>
                  <a:tcPr/>
                </a:tc>
              </a:tr>
              <a:tr h="377847">
                <a:tc>
                  <a:txBody>
                    <a:bodyPr/>
                    <a:lstStyle/>
                    <a:p>
                      <a:r>
                        <a:rPr lang="en-US" sz="1800" dirty="0" smtClean="0"/>
                        <a:t>10/2010</a:t>
                      </a:r>
                      <a:endParaRPr lang="en-US" sz="1800" dirty="0"/>
                    </a:p>
                  </a:txBody>
                  <a:tcPr/>
                </a:tc>
                <a:tc>
                  <a:txBody>
                    <a:bodyPr/>
                    <a:lstStyle/>
                    <a:p>
                      <a:r>
                        <a:rPr lang="en-US" sz="1800" dirty="0" smtClean="0"/>
                        <a:t>2.5</a:t>
                      </a:r>
                      <a:endParaRPr lang="en-US" sz="1800" dirty="0"/>
                    </a:p>
                  </a:txBody>
                  <a:tcPr/>
                </a:tc>
                <a:tc>
                  <a:txBody>
                    <a:bodyPr/>
                    <a:lstStyle/>
                    <a:p>
                      <a:r>
                        <a:rPr lang="en-US" sz="1800" dirty="0" smtClean="0"/>
                        <a:t>2.8</a:t>
                      </a:r>
                      <a:endParaRPr lang="en-US" sz="1800" dirty="0"/>
                    </a:p>
                  </a:txBody>
                  <a:tcPr/>
                </a:tc>
              </a:tr>
              <a:tr h="377847">
                <a:tc>
                  <a:txBody>
                    <a:bodyPr/>
                    <a:lstStyle/>
                    <a:p>
                      <a:r>
                        <a:rPr lang="en-US" sz="1800" dirty="0" smtClean="0"/>
                        <a:t>1/2011</a:t>
                      </a:r>
                      <a:endParaRPr lang="en-US" sz="1800" dirty="0"/>
                    </a:p>
                  </a:txBody>
                  <a:tcPr/>
                </a:tc>
                <a:tc>
                  <a:txBody>
                    <a:bodyPr/>
                    <a:lstStyle/>
                    <a:p>
                      <a:r>
                        <a:rPr lang="en-US" sz="1800" dirty="0" smtClean="0"/>
                        <a:t>2.7</a:t>
                      </a:r>
                      <a:endParaRPr lang="en-US" sz="1800" dirty="0"/>
                    </a:p>
                  </a:txBody>
                  <a:tcPr/>
                </a:tc>
                <a:tc>
                  <a:txBody>
                    <a:bodyPr/>
                    <a:lstStyle/>
                    <a:p>
                      <a:r>
                        <a:rPr lang="en-US" sz="1800" dirty="0" smtClean="0"/>
                        <a:t>3.5</a:t>
                      </a:r>
                      <a:endParaRPr lang="en-US" sz="1800" dirty="0"/>
                    </a:p>
                  </a:txBody>
                  <a:tcPr/>
                </a:tc>
              </a:tr>
              <a:tr h="644286">
                <a:tc gridSpan="3">
                  <a:txBody>
                    <a:bodyPr/>
                    <a:lstStyle/>
                    <a:p>
                      <a:endParaRPr lang="en-US" sz="1800" dirty="0" smtClean="0"/>
                    </a:p>
                    <a:p>
                      <a:r>
                        <a:rPr lang="en-US" sz="1800" dirty="0" smtClean="0"/>
                        <a:t>EPA Drinking Water MCL = 10 </a:t>
                      </a:r>
                      <a:r>
                        <a:rPr lang="en-US" sz="1800" dirty="0" smtClean="0">
                          <a:latin typeface="Symbol" panose="05050102010706020507" pitchFamily="18" charset="2"/>
                        </a:rPr>
                        <a:t>m</a:t>
                      </a:r>
                      <a:r>
                        <a:rPr lang="en-US" sz="1800" dirty="0" smtClean="0"/>
                        <a:t>g/l</a:t>
                      </a:r>
                      <a:endParaRPr lang="en-US" sz="1800" dirty="0"/>
                    </a:p>
                  </a:txBody>
                  <a:tcPr/>
                </a:tc>
                <a:tc hMerge="1">
                  <a:txBody>
                    <a:bodyPr/>
                    <a:lstStyle/>
                    <a:p>
                      <a:endParaRPr lang="en-US"/>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ea typeface="ＭＳ Ｐゴシック" panose="020B0600070205080204" pitchFamily="34" charset="-128"/>
              </a:rPr>
              <a:t>Background Example Tools</a:t>
            </a:r>
          </a:p>
        </p:txBody>
      </p:sp>
      <p:sp>
        <p:nvSpPr>
          <p:cNvPr id="54275" name="Content Placeholder 2"/>
          <p:cNvSpPr>
            <a:spLocks noGrp="1"/>
          </p:cNvSpPr>
          <p:nvPr>
            <p:ph idx="1"/>
          </p:nvPr>
        </p:nvSpPr>
        <p:spPr>
          <a:xfrm>
            <a:off x="3314700" y="1485900"/>
            <a:ext cx="5067300" cy="4457700"/>
          </a:xfrm>
        </p:spPr>
        <p:txBody>
          <a:bodyPr/>
          <a:lstStyle/>
          <a:p>
            <a:r>
              <a:rPr lang="en-US" altLang="en-US" smtClean="0">
                <a:ea typeface="ＭＳ Ｐゴシック" panose="020B0600070205080204" pitchFamily="34" charset="-128"/>
              </a:rPr>
              <a:t>Statistical analysis of data set</a:t>
            </a:r>
          </a:p>
          <a:p>
            <a:pPr lvl="1"/>
            <a:r>
              <a:rPr lang="en-US" altLang="en-US" smtClean="0">
                <a:ea typeface="ＭＳ Ｐゴシック" panose="020B0600070205080204" pitchFamily="34" charset="-128"/>
              </a:rPr>
              <a:t>Methods and tools</a:t>
            </a:r>
          </a:p>
          <a:p>
            <a:r>
              <a:rPr lang="en-US" altLang="en-US" smtClean="0">
                <a:ea typeface="ＭＳ Ｐゴシック" panose="020B0600070205080204" pitchFamily="34" charset="-128"/>
              </a:rPr>
              <a:t>Interpretation of results</a:t>
            </a:r>
          </a:p>
        </p:txBody>
      </p:sp>
      <p:pic>
        <p:nvPicPr>
          <p:cNvPr id="54276" name="Picture 2" descr="C:\Users\Juliana\Desktop\Pictur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25114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3"/>
          <p:cNvSpPr txBox="1">
            <a:spLocks noChangeArrowheads="1"/>
          </p:cNvSpPr>
          <p:nvPr/>
        </p:nvSpPr>
        <p:spPr bwMode="auto">
          <a:xfrm>
            <a:off x="993775" y="54864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865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6286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62865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6286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2865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W-1	W-2</a:t>
            </a:r>
          </a:p>
        </p:txBody>
      </p:sp>
      <p:sp>
        <p:nvSpPr>
          <p:cNvPr id="54278" name="TextBox 4"/>
          <p:cNvSpPr txBox="1">
            <a:spLocks noChangeArrowheads="1"/>
          </p:cNvSpPr>
          <p:nvPr/>
        </p:nvSpPr>
        <p:spPr bwMode="auto">
          <a:xfrm rot="-5400000">
            <a:off x="-1226343" y="3536156"/>
            <a:ext cx="299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Arsenic concentration (µg/l)</a:t>
            </a:r>
          </a:p>
        </p:txBody>
      </p:sp>
      <p:sp>
        <p:nvSpPr>
          <p:cNvPr id="54279" name="TextBox 6"/>
          <p:cNvSpPr txBox="1">
            <a:spLocks noChangeArrowheads="1"/>
          </p:cNvSpPr>
          <p:nvPr/>
        </p:nvSpPr>
        <p:spPr bwMode="auto">
          <a:xfrm>
            <a:off x="571500" y="1406525"/>
            <a:ext cx="3127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310000"/>
              </a:lnSpc>
              <a:spcBef>
                <a:spcPct val="0"/>
              </a:spcBef>
              <a:buClrTx/>
              <a:buSzTx/>
              <a:buFontTx/>
              <a:buNone/>
            </a:pPr>
            <a:r>
              <a:rPr lang="en-US" altLang="en-US" sz="1800">
                <a:solidFill>
                  <a:schemeClr val="tx1"/>
                </a:solidFill>
              </a:rPr>
              <a:t>8</a:t>
            </a:r>
          </a:p>
          <a:p>
            <a:pPr eaLnBrk="1" hangingPunct="1">
              <a:lnSpc>
                <a:spcPct val="310000"/>
              </a:lnSpc>
              <a:spcBef>
                <a:spcPct val="0"/>
              </a:spcBef>
              <a:buClrTx/>
              <a:buSzTx/>
              <a:buFontTx/>
              <a:buNone/>
            </a:pPr>
            <a:r>
              <a:rPr lang="en-US" altLang="en-US" sz="1800">
                <a:solidFill>
                  <a:schemeClr val="tx1"/>
                </a:solidFill>
              </a:rPr>
              <a:t>6</a:t>
            </a:r>
          </a:p>
          <a:p>
            <a:pPr eaLnBrk="1" hangingPunct="1">
              <a:lnSpc>
                <a:spcPct val="310000"/>
              </a:lnSpc>
              <a:spcBef>
                <a:spcPct val="0"/>
              </a:spcBef>
              <a:buClrTx/>
              <a:buSzTx/>
              <a:buFontTx/>
              <a:buNone/>
            </a:pPr>
            <a:r>
              <a:rPr lang="en-US" altLang="en-US" sz="1800">
                <a:solidFill>
                  <a:schemeClr val="tx1"/>
                </a:solidFill>
              </a:rPr>
              <a:t>4</a:t>
            </a:r>
          </a:p>
          <a:p>
            <a:pPr eaLnBrk="1" hangingPunct="1">
              <a:lnSpc>
                <a:spcPct val="310000"/>
              </a:lnSpc>
              <a:spcBef>
                <a:spcPct val="0"/>
              </a:spcBef>
              <a:buClrTx/>
              <a:buSzTx/>
              <a:buFontTx/>
              <a:buNone/>
            </a:pPr>
            <a:r>
              <a:rPr lang="en-US" altLang="en-US" sz="1800">
                <a:solidFill>
                  <a:schemeClr val="tx1"/>
                </a:solidFill>
              </a:rPr>
              <a:t>2</a:t>
            </a:r>
          </a:p>
          <a:p>
            <a:pPr eaLnBrk="1" hangingPunct="1">
              <a:lnSpc>
                <a:spcPct val="310000"/>
              </a:lnSpc>
              <a:spcBef>
                <a:spcPct val="0"/>
              </a:spcBef>
              <a:buClrTx/>
              <a:buSzTx/>
              <a:buFontTx/>
              <a:buNone/>
            </a:pPr>
            <a:r>
              <a:rPr lang="en-US" altLang="en-US" sz="1800">
                <a:solidFill>
                  <a:schemeClr val="tx1"/>
                </a:solidFill>
              </a:rPr>
              <a:t>0</a:t>
            </a:r>
          </a:p>
        </p:txBody>
      </p:sp>
      <p:pic>
        <p:nvPicPr>
          <p:cNvPr id="54280" name="Picture 3" descr="C:\Users\Juliana\Desktop\Picture10.jpg"/>
          <p:cNvPicPr>
            <a:picLocks noChangeAspect="1" noChangeArrowheads="1"/>
          </p:cNvPicPr>
          <p:nvPr/>
        </p:nvPicPr>
        <p:blipFill>
          <a:blip r:embed="rId4">
            <a:extLst>
              <a:ext uri="{28A0092B-C50C-407E-A947-70E740481C1C}">
                <a14:useLocalDpi xmlns:a14="http://schemas.microsoft.com/office/drawing/2010/main" val="0"/>
              </a:ext>
            </a:extLst>
          </a:blip>
          <a:srcRect l="8159" t="6296" r="12062" b="9814"/>
          <a:stretch>
            <a:fillRect/>
          </a:stretch>
        </p:blipFill>
        <p:spPr bwMode="auto">
          <a:xfrm>
            <a:off x="3886200" y="3221038"/>
            <a:ext cx="45720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Box 12"/>
          <p:cNvSpPr txBox="1">
            <a:spLocks noChangeArrowheads="1"/>
          </p:cNvSpPr>
          <p:nvPr/>
        </p:nvSpPr>
        <p:spPr bwMode="auto">
          <a:xfrm>
            <a:off x="4343400" y="2927350"/>
            <a:ext cx="337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Arsenic in Background Wells</a:t>
            </a:r>
          </a:p>
        </p:txBody>
      </p:sp>
      <p:sp>
        <p:nvSpPr>
          <p:cNvPr id="54282" name="TextBox 17"/>
          <p:cNvSpPr txBox="1">
            <a:spLocks noChangeArrowheads="1"/>
          </p:cNvSpPr>
          <p:nvPr/>
        </p:nvSpPr>
        <p:spPr bwMode="auto">
          <a:xfrm rot="-5400000">
            <a:off x="1975644" y="4426744"/>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Arsenic concentration (µg/l)</a:t>
            </a:r>
          </a:p>
        </p:txBody>
      </p:sp>
      <p:sp>
        <p:nvSpPr>
          <p:cNvPr id="54283" name="TextBox 18"/>
          <p:cNvSpPr txBox="1">
            <a:spLocks noChangeArrowheads="1"/>
          </p:cNvSpPr>
          <p:nvPr/>
        </p:nvSpPr>
        <p:spPr bwMode="auto">
          <a:xfrm>
            <a:off x="3729038" y="3240088"/>
            <a:ext cx="3143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200000"/>
              </a:lnSpc>
              <a:spcBef>
                <a:spcPct val="0"/>
              </a:spcBef>
              <a:buClrTx/>
              <a:buSzTx/>
              <a:buFontTx/>
              <a:buNone/>
            </a:pPr>
            <a:r>
              <a:rPr lang="en-US" altLang="en-US" sz="1800">
                <a:solidFill>
                  <a:schemeClr val="tx1"/>
                </a:solidFill>
              </a:rPr>
              <a:t>8</a:t>
            </a:r>
          </a:p>
          <a:p>
            <a:pPr eaLnBrk="1" hangingPunct="1">
              <a:lnSpc>
                <a:spcPct val="200000"/>
              </a:lnSpc>
              <a:spcBef>
                <a:spcPct val="0"/>
              </a:spcBef>
              <a:buClrTx/>
              <a:buSzTx/>
              <a:buFontTx/>
              <a:buNone/>
            </a:pPr>
            <a:r>
              <a:rPr lang="en-US" altLang="en-US" sz="1800">
                <a:solidFill>
                  <a:schemeClr val="tx1"/>
                </a:solidFill>
              </a:rPr>
              <a:t>6</a:t>
            </a:r>
          </a:p>
          <a:p>
            <a:pPr eaLnBrk="1" hangingPunct="1">
              <a:lnSpc>
                <a:spcPct val="200000"/>
              </a:lnSpc>
              <a:spcBef>
                <a:spcPct val="0"/>
              </a:spcBef>
              <a:buClrTx/>
              <a:buSzTx/>
              <a:buFontTx/>
              <a:buNone/>
            </a:pPr>
            <a:r>
              <a:rPr lang="en-US" altLang="en-US" sz="1800">
                <a:solidFill>
                  <a:schemeClr val="tx1"/>
                </a:solidFill>
              </a:rPr>
              <a:t>4</a:t>
            </a:r>
          </a:p>
          <a:p>
            <a:pPr eaLnBrk="1" hangingPunct="1">
              <a:lnSpc>
                <a:spcPct val="200000"/>
              </a:lnSpc>
              <a:spcBef>
                <a:spcPct val="0"/>
              </a:spcBef>
              <a:buClrTx/>
              <a:buSzTx/>
              <a:buFontTx/>
              <a:buNone/>
            </a:pPr>
            <a:r>
              <a:rPr lang="en-US" altLang="en-US" sz="1800">
                <a:solidFill>
                  <a:schemeClr val="tx1"/>
                </a:solidFill>
              </a:rPr>
              <a:t>2</a:t>
            </a:r>
          </a:p>
          <a:p>
            <a:pPr eaLnBrk="1" hangingPunct="1">
              <a:lnSpc>
                <a:spcPct val="200000"/>
              </a:lnSpc>
              <a:spcBef>
                <a:spcPct val="0"/>
              </a:spcBef>
              <a:buClrTx/>
              <a:buSzTx/>
              <a:buFontTx/>
              <a:buNone/>
            </a:pPr>
            <a:r>
              <a:rPr lang="en-US" altLang="en-US" sz="1800">
                <a:solidFill>
                  <a:schemeClr val="tx1"/>
                </a:solidFill>
              </a:rPr>
              <a:t>0</a:t>
            </a:r>
          </a:p>
        </p:txBody>
      </p:sp>
      <p:sp>
        <p:nvSpPr>
          <p:cNvPr id="54284" name="TextBox 13"/>
          <p:cNvSpPr txBox="1">
            <a:spLocks noChangeArrowheads="1"/>
          </p:cNvSpPr>
          <p:nvPr/>
        </p:nvSpPr>
        <p:spPr bwMode="auto">
          <a:xfrm>
            <a:off x="5029200" y="6488113"/>
            <a:ext cx="222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Quarterly Samples</a:t>
            </a:r>
          </a:p>
        </p:txBody>
      </p:sp>
      <p:sp>
        <p:nvSpPr>
          <p:cNvPr id="54285" name="TextBox 21"/>
          <p:cNvSpPr txBox="1">
            <a:spLocks noChangeArrowheads="1"/>
          </p:cNvSpPr>
          <p:nvPr/>
        </p:nvSpPr>
        <p:spPr bwMode="auto">
          <a:xfrm>
            <a:off x="8315325" y="3354388"/>
            <a:ext cx="6032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865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6286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62865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6286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2865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6286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ClrTx/>
              <a:buSzTx/>
              <a:buFontTx/>
              <a:buNone/>
            </a:pPr>
            <a:r>
              <a:rPr lang="en-US" altLang="en-US" sz="1800">
                <a:solidFill>
                  <a:schemeClr val="tx1"/>
                </a:solidFill>
              </a:rPr>
              <a:t>W-1</a:t>
            </a:r>
          </a:p>
          <a:p>
            <a:pPr eaLnBrk="1" hangingPunct="1">
              <a:lnSpc>
                <a:spcPts val="2500"/>
              </a:lnSpc>
              <a:spcBef>
                <a:spcPct val="0"/>
              </a:spcBef>
              <a:buClrTx/>
              <a:buSzTx/>
              <a:buFontTx/>
              <a:buNone/>
            </a:pPr>
            <a:r>
              <a:rPr lang="en-US" altLang="en-US" sz="1800">
                <a:solidFill>
                  <a:schemeClr val="tx1"/>
                </a:solidFill>
              </a:rPr>
              <a:t>W-2</a:t>
            </a:r>
          </a:p>
        </p:txBody>
      </p:sp>
      <p:pic>
        <p:nvPicPr>
          <p:cNvPr id="54286" name="Picture 7"/>
          <p:cNvPicPr>
            <a:picLocks noChangeAspect="1"/>
          </p:cNvPicPr>
          <p:nvPr/>
        </p:nvPicPr>
        <p:blipFill>
          <a:blip r:embed="rId5">
            <a:extLst>
              <a:ext uri="{28A0092B-C50C-407E-A947-70E740481C1C}">
                <a14:useLocalDpi xmlns:a14="http://schemas.microsoft.com/office/drawing/2010/main" val="0"/>
              </a:ext>
            </a:extLst>
          </a:blip>
          <a:srcRect l="87598" t="43279" r="8350" b="35051"/>
          <a:stretch>
            <a:fillRect/>
          </a:stretch>
        </p:blipFill>
        <p:spPr bwMode="auto">
          <a:xfrm>
            <a:off x="8047038" y="3086100"/>
            <a:ext cx="31273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Rectangle 1"/>
          <p:cNvSpPr>
            <a:spLocks noChangeArrowheads="1"/>
          </p:cNvSpPr>
          <p:nvPr/>
        </p:nvSpPr>
        <p:spPr bwMode="auto">
          <a:xfrm rot="-3240000">
            <a:off x="3536157" y="5918994"/>
            <a:ext cx="88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Jun-08</a:t>
            </a:r>
          </a:p>
        </p:txBody>
      </p:sp>
      <p:sp>
        <p:nvSpPr>
          <p:cNvPr id="54288" name="Rectangle 16"/>
          <p:cNvSpPr>
            <a:spLocks noChangeArrowheads="1"/>
          </p:cNvSpPr>
          <p:nvPr/>
        </p:nvSpPr>
        <p:spPr bwMode="auto">
          <a:xfrm rot="-3240000">
            <a:off x="4303713" y="5934075"/>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Dec-08</a:t>
            </a:r>
          </a:p>
        </p:txBody>
      </p:sp>
      <p:sp>
        <p:nvSpPr>
          <p:cNvPr id="54289" name="Rectangle 19"/>
          <p:cNvSpPr>
            <a:spLocks noChangeArrowheads="1"/>
          </p:cNvSpPr>
          <p:nvPr/>
        </p:nvSpPr>
        <p:spPr bwMode="auto">
          <a:xfrm rot="-3240000">
            <a:off x="5149850" y="5888038"/>
            <a:ext cx="81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Jul-09</a:t>
            </a:r>
          </a:p>
        </p:txBody>
      </p:sp>
      <p:sp>
        <p:nvSpPr>
          <p:cNvPr id="54290" name="Rectangle 20"/>
          <p:cNvSpPr>
            <a:spLocks noChangeArrowheads="1"/>
          </p:cNvSpPr>
          <p:nvPr/>
        </p:nvSpPr>
        <p:spPr bwMode="auto">
          <a:xfrm rot="-3240000">
            <a:off x="5899944" y="5918994"/>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Jan-10</a:t>
            </a:r>
          </a:p>
        </p:txBody>
      </p:sp>
      <p:sp>
        <p:nvSpPr>
          <p:cNvPr id="54291" name="Rectangle 22"/>
          <p:cNvSpPr>
            <a:spLocks noChangeArrowheads="1"/>
          </p:cNvSpPr>
          <p:nvPr/>
        </p:nvSpPr>
        <p:spPr bwMode="auto">
          <a:xfrm rot="-3240000">
            <a:off x="6667500" y="5934075"/>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Aug-10</a:t>
            </a:r>
          </a:p>
        </p:txBody>
      </p:sp>
      <p:sp>
        <p:nvSpPr>
          <p:cNvPr id="54292" name="Rectangle 23"/>
          <p:cNvSpPr>
            <a:spLocks noChangeArrowheads="1"/>
          </p:cNvSpPr>
          <p:nvPr/>
        </p:nvSpPr>
        <p:spPr bwMode="auto">
          <a:xfrm rot="-3240000">
            <a:off x="7470775" y="5922963"/>
            <a:ext cx="89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Feb-11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p>
        </p:txBody>
      </p:sp>
      <p:sp>
        <p:nvSpPr>
          <p:cNvPr id="55299"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ea typeface="ＭＳ Ｐゴシック" panose="020B0600070205080204" pitchFamily="34" charset="-128"/>
              </a:rPr>
              <a:t>How to use the GSMC Document</a:t>
            </a:r>
          </a:p>
          <a:p>
            <a:pPr>
              <a:lnSpc>
                <a:spcPct val="80000"/>
              </a:lnSpc>
            </a:pPr>
            <a:r>
              <a:rPr lang="en-US" altLang="en-US" sz="2400" smtClean="0">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1800" smtClean="0">
                <a:ea typeface="ＭＳ Ｐゴシック" panose="020B0600070205080204" pitchFamily="34" charset="-128"/>
              </a:rPr>
              <a:t>Background</a:t>
            </a:r>
          </a:p>
          <a:p>
            <a:pPr lvl="1">
              <a:lnSpc>
                <a:spcPct val="80000"/>
              </a:lnSpc>
            </a:pPr>
            <a:r>
              <a:rPr lang="en-US" altLang="en-US" sz="2000" smtClean="0">
                <a:solidFill>
                  <a:srgbClr val="F07B05"/>
                </a:solidFill>
                <a:ea typeface="ＭＳ Ｐゴシック" panose="020B0600070205080204" pitchFamily="34" charset="-128"/>
              </a:rPr>
              <a:t>Compliance</a:t>
            </a:r>
          </a:p>
          <a:p>
            <a:pPr lvl="1">
              <a:lnSpc>
                <a:spcPct val="80000"/>
              </a:lnSpc>
            </a:pPr>
            <a:r>
              <a:rPr lang="en-US" altLang="en-US" sz="2000" smtClean="0">
                <a:ea typeface="ＭＳ Ｐゴシック" panose="020B0600070205080204" pitchFamily="34" charset="-128"/>
              </a:rPr>
              <a:t>Trend Analysis</a:t>
            </a:r>
          </a:p>
          <a:p>
            <a:pPr lvl="1">
              <a:lnSpc>
                <a:spcPct val="80000"/>
              </a:lnSpc>
            </a:pPr>
            <a:r>
              <a:rPr lang="en-US" altLang="en-US" sz="2000" smtClean="0">
                <a:ea typeface="ＭＳ Ｐゴシック" panose="020B0600070205080204" pitchFamily="34" charset="-128"/>
              </a:rPr>
              <a:t>Monitoring Optimization</a:t>
            </a:r>
          </a:p>
          <a:p>
            <a:pPr>
              <a:lnSpc>
                <a:spcPct val="80000"/>
              </a:lnSpc>
            </a:pPr>
            <a:r>
              <a:rPr lang="en-US" altLang="en-US" sz="2400" smtClean="0">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36891" y="342900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endParaRPr>
          </a:p>
        </p:txBody>
      </p:sp>
      <p:pic>
        <p:nvPicPr>
          <p:cNvPr id="55303"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ea typeface="ＭＳ Ｐゴシック" panose="020B0600070205080204" pitchFamily="34" charset="-128"/>
              </a:rPr>
              <a:t>Monitoring Compliance</a:t>
            </a:r>
          </a:p>
        </p:txBody>
      </p:sp>
      <p:pic>
        <p:nvPicPr>
          <p:cNvPr id="56323" name="Picture 21" descr="WelcomeFig2(9-18-13).png"/>
          <p:cNvPicPr>
            <a:picLocks noChangeAspect="1"/>
          </p:cNvPicPr>
          <p:nvPr/>
        </p:nvPicPr>
        <p:blipFill>
          <a:blip r:embed="rId3">
            <a:extLst>
              <a:ext uri="{28A0092B-C50C-407E-A947-70E740481C1C}">
                <a14:useLocalDpi xmlns:a14="http://schemas.microsoft.com/office/drawing/2010/main" val="0"/>
              </a:ext>
            </a:extLst>
          </a:blip>
          <a:srcRect l="2637" t="3760" r="74242" b="4227"/>
          <a:stretch>
            <a:fillRect/>
          </a:stretch>
        </p:blipFill>
        <p:spPr bwMode="auto">
          <a:xfrm>
            <a:off x="2743200" y="1319213"/>
            <a:ext cx="19431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2" descr="Welcome-panel-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1281113"/>
            <a:ext cx="38862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5-Point Star 13"/>
          <p:cNvSpPr>
            <a:spLocks/>
          </p:cNvSpPr>
          <p:nvPr/>
        </p:nvSpPr>
        <p:spPr bwMode="auto">
          <a:xfrm>
            <a:off x="4800600" y="35433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13" name="5-Point Star 12"/>
          <p:cNvSpPr>
            <a:spLocks/>
          </p:cNvSpPr>
          <p:nvPr/>
        </p:nvSpPr>
        <p:spPr bwMode="auto">
          <a:xfrm>
            <a:off x="4800600" y="32004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56327" name="TextBox 7"/>
          <p:cNvSpPr txBox="1">
            <a:spLocks noChangeArrowheads="1"/>
          </p:cNvSpPr>
          <p:nvPr/>
        </p:nvSpPr>
        <p:spPr bwMode="auto">
          <a:xfrm>
            <a:off x="0" y="5911850"/>
            <a:ext cx="2171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4, Appendix 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anose="020B0600070205080204" pitchFamily="34" charset="-128"/>
              </a:rPr>
              <a:t>Why Monitoring Compliance?</a:t>
            </a:r>
          </a:p>
        </p:txBody>
      </p:sp>
      <p:sp>
        <p:nvSpPr>
          <p:cNvPr id="47107" name="Content Placeholder 2"/>
          <p:cNvSpPr>
            <a:spLocks noGrp="1"/>
          </p:cNvSpPr>
          <p:nvPr>
            <p:ph idx="1"/>
          </p:nvPr>
        </p:nvSpPr>
        <p:spPr/>
        <p:txBody>
          <a:bodyPr/>
          <a:lstStyle/>
          <a:p>
            <a:pPr>
              <a:defRPr/>
            </a:pPr>
            <a:r>
              <a:rPr lang="en-US" dirty="0" smtClean="0">
                <a:ea typeface="ＭＳ Ｐゴシック" pitchFamily="34" charset="-128"/>
              </a:rPr>
              <a:t>Why monitoring?</a:t>
            </a:r>
          </a:p>
          <a:p>
            <a:pPr lvl="1">
              <a:defRPr/>
            </a:pPr>
            <a:r>
              <a:rPr lang="en-US" dirty="0" smtClean="0">
                <a:ea typeface="ＭＳ Ｐゴシック" pitchFamily="34" charset="-128"/>
              </a:rPr>
              <a:t>Evaluate site characteristics </a:t>
            </a:r>
          </a:p>
          <a:p>
            <a:pPr lvl="1">
              <a:defRPr/>
            </a:pPr>
            <a:r>
              <a:rPr lang="en-US" dirty="0" smtClean="0">
                <a:ea typeface="ＭＳ Ｐゴシック" pitchFamily="34" charset="-128"/>
              </a:rPr>
              <a:t>Evaluate chemical concentrations for </a:t>
            </a:r>
            <a:r>
              <a:rPr lang="en-US" u="sng" dirty="0" smtClean="0">
                <a:ea typeface="ＭＳ Ｐゴシック" pitchFamily="34" charset="-128"/>
              </a:rPr>
              <a:t>compliance</a:t>
            </a:r>
            <a:r>
              <a:rPr lang="en-US" dirty="0" smtClean="0">
                <a:ea typeface="ＭＳ Ｐゴシック" pitchFamily="34" charset="-128"/>
              </a:rPr>
              <a:t> with groundwater protection </a:t>
            </a:r>
            <a:r>
              <a:rPr lang="en-US" dirty="0">
                <a:ea typeface="ＭＳ Ｐゴシック" pitchFamily="34" charset="-128"/>
              </a:rPr>
              <a:t>c</a:t>
            </a:r>
            <a:r>
              <a:rPr lang="en-US" dirty="0" smtClean="0">
                <a:ea typeface="ＭＳ Ｐゴシック" pitchFamily="34" charset="-128"/>
              </a:rPr>
              <a:t>riteria</a:t>
            </a:r>
          </a:p>
          <a:p>
            <a:pPr>
              <a:defRPr/>
            </a:pPr>
            <a:r>
              <a:rPr lang="en-US" dirty="0">
                <a:ea typeface="ＭＳ Ｐゴシック" pitchFamily="34" charset="-128"/>
              </a:rPr>
              <a:t>Monitoring </a:t>
            </a:r>
            <a:r>
              <a:rPr lang="en-US" dirty="0" smtClean="0">
                <a:ea typeface="ＭＳ Ｐゴシック" pitchFamily="34" charset="-128"/>
              </a:rPr>
              <a:t>design</a:t>
            </a:r>
            <a:endParaRPr lang="en-US" dirty="0">
              <a:ea typeface="ＭＳ Ｐゴシック" pitchFamily="34" charset="-128"/>
            </a:endParaRPr>
          </a:p>
          <a:p>
            <a:pPr lvl="1">
              <a:defRPr/>
            </a:pPr>
            <a:r>
              <a:rPr lang="en-US" dirty="0" smtClean="0">
                <a:ea typeface="ＭＳ Ｐゴシック" pitchFamily="34" charset="-128"/>
              </a:rPr>
              <a:t>Evaluate chemicals present over time</a:t>
            </a:r>
            <a:endParaRPr lang="en-US" dirty="0">
              <a:ea typeface="ＭＳ Ｐゴシック" pitchFamily="34" charset="-128"/>
            </a:endParaRPr>
          </a:p>
          <a:p>
            <a:pPr lvl="1">
              <a:defRPr/>
            </a:pPr>
            <a:r>
              <a:rPr lang="en-US" dirty="0" smtClean="0">
                <a:ea typeface="ＭＳ Ｐゴシック" pitchFamily="34" charset="-128"/>
              </a:rPr>
              <a:t>Identifying a release</a:t>
            </a:r>
          </a:p>
          <a:p>
            <a:pPr lvl="1">
              <a:defRPr/>
            </a:pPr>
            <a:r>
              <a:rPr lang="en-US" dirty="0" smtClean="0">
                <a:ea typeface="ＭＳ Ｐゴシック" pitchFamily="34" charset="-128"/>
              </a:rPr>
              <a:t>Develop conceptual site model</a:t>
            </a:r>
            <a:endParaRPr lang="en-US" dirty="0">
              <a:ea typeface="ＭＳ Ｐゴシック" pitchFamily="34" charset="-128"/>
            </a:endParaRPr>
          </a:p>
          <a:p>
            <a:pPr lvl="1">
              <a:defRPr/>
            </a:pPr>
            <a:r>
              <a:rPr lang="en-US" dirty="0" smtClean="0">
                <a:ea typeface="ＭＳ Ｐゴシック" pitchFamily="34" charset="-128"/>
              </a:rPr>
              <a:t>Compliance with regulatory requirements</a:t>
            </a:r>
            <a:endParaRPr lang="en-US" dirty="0">
              <a:ea typeface="ＭＳ Ｐゴシック" pitchFamily="34" charset="-128"/>
            </a:endParaRPr>
          </a:p>
          <a:p>
            <a:pPr marL="457200" lvl="1" indent="0">
              <a:buFontTx/>
              <a:buNone/>
              <a:defRPr/>
            </a:pPr>
            <a:r>
              <a:rPr lang="en-US" dirty="0" smtClean="0">
                <a:ea typeface="ＭＳ Ｐゴシック" pitchFamily="34" charset="-128"/>
              </a:rPr>
              <a:t> </a:t>
            </a:r>
          </a:p>
          <a:p>
            <a:pPr>
              <a:defRPr/>
            </a:pPr>
            <a:endParaRPr lang="en-US" dirty="0" smtClean="0">
              <a:ea typeface="ＭＳ Ｐゴシック" pitchFamily="34" charset="-128"/>
            </a:endParaRPr>
          </a:p>
          <a:p>
            <a:pPr lvl="1">
              <a:defRPr/>
            </a:pPr>
            <a:endParaRPr lang="en-US" dirty="0" smtClean="0">
              <a:ea typeface="ＭＳ Ｐゴシック" pitchFamily="34" charset="-128"/>
            </a:endParaRPr>
          </a:p>
        </p:txBody>
      </p:sp>
      <p:sp>
        <p:nvSpPr>
          <p:cNvPr id="57348" name="TextBox 3"/>
          <p:cNvSpPr txBox="1">
            <a:spLocks noChangeArrowheads="1"/>
          </p:cNvSpPr>
          <p:nvPr/>
        </p:nvSpPr>
        <p:spPr bwMode="auto">
          <a:xfrm>
            <a:off x="0" y="6470650"/>
            <a:ext cx="3582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ea typeface="ＭＳ Ｐゴシック" panose="020B0600070205080204" pitchFamily="34" charset="-128"/>
              </a:rPr>
              <a:t>Basis of Monitoring Compliance</a:t>
            </a:r>
          </a:p>
        </p:txBody>
      </p:sp>
      <p:sp>
        <p:nvSpPr>
          <p:cNvPr id="58371" name="Content Placeholder 2"/>
          <p:cNvSpPr>
            <a:spLocks noGrp="1"/>
          </p:cNvSpPr>
          <p:nvPr>
            <p:ph idx="1"/>
          </p:nvPr>
        </p:nvSpPr>
        <p:spPr>
          <a:xfrm>
            <a:off x="571500" y="1600200"/>
            <a:ext cx="7772400" cy="4114800"/>
          </a:xfrm>
        </p:spPr>
        <p:txBody>
          <a:bodyPr/>
          <a:lstStyle/>
          <a:p>
            <a:r>
              <a:rPr lang="en-US" altLang="en-US" smtClean="0">
                <a:ea typeface="ＭＳ Ｐゴシック" panose="020B0600070205080204" pitchFamily="34" charset="-128"/>
              </a:rPr>
              <a:t> Groundwater criteria compliance</a:t>
            </a:r>
          </a:p>
          <a:p>
            <a:pPr lvl="1"/>
            <a:r>
              <a:rPr lang="en-US" altLang="en-US" smtClean="0">
                <a:ea typeface="ＭＳ Ｐゴシック" panose="020B0600070205080204" pitchFamily="34" charset="-128"/>
              </a:rPr>
              <a:t>MCL</a:t>
            </a:r>
          </a:p>
          <a:p>
            <a:pPr lvl="1"/>
            <a:r>
              <a:rPr lang="en-US" altLang="en-US" smtClean="0">
                <a:ea typeface="ＭＳ Ｐゴシック" panose="020B0600070205080204" pitchFamily="34" charset="-128"/>
              </a:rPr>
              <a:t>Background</a:t>
            </a:r>
          </a:p>
          <a:p>
            <a:pPr lvl="1"/>
            <a:r>
              <a:rPr lang="en-US" altLang="en-US" smtClean="0">
                <a:ea typeface="ＭＳ Ｐゴシック" panose="020B0600070205080204" pitchFamily="34" charset="-128"/>
              </a:rPr>
              <a:t>Risk-based value</a:t>
            </a:r>
          </a:p>
          <a:p>
            <a:pPr lvl="1"/>
            <a:r>
              <a:rPr lang="en-US" altLang="en-US" smtClean="0">
                <a:ea typeface="ＭＳ Ｐゴシック" panose="020B0600070205080204" pitchFamily="34" charset="-128"/>
              </a:rPr>
              <a:t>Ecological protection value</a:t>
            </a:r>
          </a:p>
          <a:p>
            <a:r>
              <a:rPr lang="en-US" altLang="en-US" smtClean="0">
                <a:ea typeface="ＭＳ Ｐゴシック" panose="020B0600070205080204" pitchFamily="34" charset="-128"/>
              </a:rPr>
              <a:t>Basis of compliance</a:t>
            </a:r>
          </a:p>
          <a:p>
            <a:pPr lvl="1"/>
            <a:r>
              <a:rPr lang="en-US" altLang="en-US" smtClean="0">
                <a:ea typeface="ＭＳ Ｐゴシック" panose="020B0600070205080204" pitchFamily="34" charset="-128"/>
              </a:rPr>
              <a:t>Number of samples </a:t>
            </a:r>
          </a:p>
          <a:p>
            <a:pPr lvl="1"/>
            <a:r>
              <a:rPr lang="en-US" altLang="en-US" smtClean="0">
                <a:ea typeface="ＭＳ Ｐゴシック" panose="020B0600070205080204" pitchFamily="34" charset="-128"/>
              </a:rPr>
              <a:t>Distribution</a:t>
            </a:r>
          </a:p>
          <a:p>
            <a:pPr lvl="1"/>
            <a:r>
              <a:rPr lang="en-US" altLang="en-US" smtClean="0">
                <a:ea typeface="ＭＳ Ｐゴシック" panose="020B0600070205080204" pitchFamily="34" charset="-128"/>
              </a:rPr>
              <a:t>Regulatory threshold</a:t>
            </a:r>
          </a:p>
          <a:p>
            <a:pPr lvl="1"/>
            <a:r>
              <a:rPr lang="en-US" altLang="en-US" smtClean="0">
                <a:ea typeface="ＭＳ Ｐゴシック" panose="020B0600070205080204" pitchFamily="34" charset="-128"/>
              </a:rPr>
              <a:t>What is the compliance point?</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ea typeface="ＭＳ Ｐゴシック" panose="020B0600070205080204" pitchFamily="34" charset="-128"/>
              </a:rPr>
              <a:t>Monitoring Compliance Example</a:t>
            </a:r>
          </a:p>
        </p:txBody>
      </p:sp>
      <p:sp>
        <p:nvSpPr>
          <p:cNvPr id="59395" name="Text Placeholder 2"/>
          <p:cNvSpPr>
            <a:spLocks noGrp="1"/>
          </p:cNvSpPr>
          <p:nvPr>
            <p:ph type="body" sz="half" idx="1"/>
          </p:nvPr>
        </p:nvSpPr>
        <p:spPr>
          <a:xfrm>
            <a:off x="228600" y="1828800"/>
            <a:ext cx="3810000" cy="4114800"/>
          </a:xfrm>
        </p:spPr>
        <p:txBody>
          <a:bodyPr/>
          <a:lstStyle/>
          <a:p>
            <a:r>
              <a:rPr lang="en-US" altLang="en-US" smtClean="0">
                <a:ea typeface="ＭＳ Ｐゴシック" panose="020B0600070205080204" pitchFamily="34" charset="-128"/>
              </a:rPr>
              <a:t>Study Question 3: Are concentrations above or below a criterion?</a:t>
            </a:r>
          </a:p>
        </p:txBody>
      </p:sp>
      <p:sp>
        <p:nvSpPr>
          <p:cNvPr id="59396" name="ClipArt Placeholder 3"/>
          <p:cNvSpPr>
            <a:spLocks noGrp="1" noTextEdit="1"/>
          </p:cNvSpPr>
          <p:nvPr>
            <p:ph type="clipArt" sz="half" idx="2"/>
          </p:nvPr>
        </p:nvSpPr>
        <p:spPr>
          <a:xfrm>
            <a:off x="4572000" y="1828800"/>
            <a:ext cx="3771900" cy="4114800"/>
          </a:xfrm>
        </p:spPr>
      </p:sp>
      <p:sp>
        <p:nvSpPr>
          <p:cNvPr id="59397" name="ClipArt Placeholder 3"/>
          <p:cNvSpPr txBox="1">
            <a:spLocks/>
          </p:cNvSpPr>
          <p:nvPr/>
        </p:nvSpPr>
        <p:spPr bwMode="auto">
          <a:xfrm>
            <a:off x="47244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59398" name="ClipArt Placeholder 3"/>
          <p:cNvSpPr txBox="1">
            <a:spLocks/>
          </p:cNvSpPr>
          <p:nvPr/>
        </p:nvSpPr>
        <p:spPr bwMode="auto">
          <a:xfrm>
            <a:off x="4876800" y="2133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59399" name="ClipArt Placeholder 3"/>
          <p:cNvSpPr txBox="1">
            <a:spLocks/>
          </p:cNvSpPr>
          <p:nvPr/>
        </p:nvSpPr>
        <p:spPr bwMode="auto">
          <a:xfrm>
            <a:off x="5029200" y="22860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pic>
        <p:nvPicPr>
          <p:cNvPr id="59400" name="ClipArt Placeholder 4"/>
          <p:cNvPicPr>
            <a:picLocks noChangeAspect="1"/>
          </p:cNvPicPr>
          <p:nvPr/>
        </p:nvPicPr>
        <p:blipFill>
          <a:blip r:embed="rId3">
            <a:extLst>
              <a:ext uri="{28A0092B-C50C-407E-A947-70E740481C1C}">
                <a14:useLocalDpi xmlns:a14="http://schemas.microsoft.com/office/drawing/2010/main" val="0"/>
              </a:ext>
            </a:extLst>
          </a:blip>
          <a:srcRect l="3944" t="73689" r="88185" b="18707"/>
          <a:stretch>
            <a:fillRect/>
          </a:stretch>
        </p:blipFill>
        <p:spPr bwMode="auto">
          <a:xfrm>
            <a:off x="211138" y="6030913"/>
            <a:ext cx="4746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3" descr="C:\Users\Juliana\Desktop\Pictur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1371600"/>
            <a:ext cx="4827588"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TextBox 12"/>
          <p:cNvSpPr txBox="1">
            <a:spLocks noChangeArrowheads="1"/>
          </p:cNvSpPr>
          <p:nvPr/>
        </p:nvSpPr>
        <p:spPr bwMode="auto">
          <a:xfrm>
            <a:off x="5691188" y="2286000"/>
            <a:ext cx="114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600">
                <a:solidFill>
                  <a:schemeClr val="tx1"/>
                </a:solidFill>
              </a:rPr>
              <a:t>Bolt </a:t>
            </a:r>
            <a:br>
              <a:rPr lang="en-US" altLang="en-US" sz="1600">
                <a:solidFill>
                  <a:schemeClr val="tx1"/>
                </a:solidFill>
              </a:rPr>
            </a:br>
            <a:r>
              <a:rPr lang="en-US" altLang="en-US" sz="1600">
                <a:solidFill>
                  <a:schemeClr val="tx1"/>
                </a:solidFill>
              </a:rPr>
              <a:t>metal recycling facility</a:t>
            </a:r>
          </a:p>
        </p:txBody>
      </p:sp>
      <p:sp>
        <p:nvSpPr>
          <p:cNvPr id="59403" name="TextBox 13"/>
          <p:cNvSpPr txBox="1">
            <a:spLocks noChangeArrowheads="1"/>
          </p:cNvSpPr>
          <p:nvPr/>
        </p:nvSpPr>
        <p:spPr bwMode="auto">
          <a:xfrm>
            <a:off x="6826250" y="3194050"/>
            <a:ext cx="717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Office</a:t>
            </a:r>
          </a:p>
        </p:txBody>
      </p:sp>
      <p:sp>
        <p:nvSpPr>
          <p:cNvPr id="59404" name="TextBox 14"/>
          <p:cNvSpPr txBox="1">
            <a:spLocks noChangeArrowheads="1"/>
          </p:cNvSpPr>
          <p:nvPr/>
        </p:nvSpPr>
        <p:spPr bwMode="auto">
          <a:xfrm>
            <a:off x="4914900" y="1801813"/>
            <a:ext cx="60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W-1</a:t>
            </a:r>
          </a:p>
        </p:txBody>
      </p:sp>
      <p:sp>
        <p:nvSpPr>
          <p:cNvPr id="59405" name="TextBox 15"/>
          <p:cNvSpPr txBox="1">
            <a:spLocks noChangeArrowheads="1"/>
          </p:cNvSpPr>
          <p:nvPr/>
        </p:nvSpPr>
        <p:spPr bwMode="auto">
          <a:xfrm>
            <a:off x="6961188" y="19939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W-2</a:t>
            </a:r>
          </a:p>
        </p:txBody>
      </p:sp>
      <p:sp>
        <p:nvSpPr>
          <p:cNvPr id="59406" name="TextBox 16"/>
          <p:cNvSpPr txBox="1">
            <a:spLocks noChangeArrowheads="1"/>
          </p:cNvSpPr>
          <p:nvPr/>
        </p:nvSpPr>
        <p:spPr bwMode="auto">
          <a:xfrm>
            <a:off x="5911850" y="35433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rPr>
              <a:t>W-3</a:t>
            </a:r>
          </a:p>
        </p:txBody>
      </p:sp>
      <p:sp>
        <p:nvSpPr>
          <p:cNvPr id="59407" name="TextBox 17"/>
          <p:cNvSpPr txBox="1">
            <a:spLocks noChangeArrowheads="1"/>
          </p:cNvSpPr>
          <p:nvPr/>
        </p:nvSpPr>
        <p:spPr bwMode="auto">
          <a:xfrm>
            <a:off x="7188200" y="6030913"/>
            <a:ext cx="60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rPr>
              <a:t>W-4</a:t>
            </a:r>
          </a:p>
        </p:txBody>
      </p:sp>
      <p:sp>
        <p:nvSpPr>
          <p:cNvPr id="59408" name="TextBox 18"/>
          <p:cNvSpPr txBox="1">
            <a:spLocks noChangeArrowheads="1"/>
          </p:cNvSpPr>
          <p:nvPr/>
        </p:nvSpPr>
        <p:spPr bwMode="auto">
          <a:xfrm>
            <a:off x="6557963" y="5143500"/>
            <a:ext cx="604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rPr>
              <a:t>W-5</a:t>
            </a:r>
          </a:p>
        </p:txBody>
      </p:sp>
      <p:sp>
        <p:nvSpPr>
          <p:cNvPr id="59409" name="TextBox 19"/>
          <p:cNvSpPr txBox="1">
            <a:spLocks noChangeArrowheads="1"/>
          </p:cNvSpPr>
          <p:nvPr/>
        </p:nvSpPr>
        <p:spPr bwMode="auto">
          <a:xfrm>
            <a:off x="6735763" y="4343400"/>
            <a:ext cx="604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rPr>
              <a:t>W-6</a:t>
            </a:r>
          </a:p>
        </p:txBody>
      </p:sp>
      <p:sp>
        <p:nvSpPr>
          <p:cNvPr id="59410" name="TextBox 20"/>
          <p:cNvSpPr txBox="1">
            <a:spLocks noChangeArrowheads="1"/>
          </p:cNvSpPr>
          <p:nvPr/>
        </p:nvSpPr>
        <p:spPr bwMode="auto">
          <a:xfrm>
            <a:off x="4940300" y="40132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W-7</a:t>
            </a:r>
          </a:p>
        </p:txBody>
      </p:sp>
      <p:sp>
        <p:nvSpPr>
          <p:cNvPr id="59411" name="TextBox 21"/>
          <p:cNvSpPr txBox="1">
            <a:spLocks noChangeArrowheads="1"/>
          </p:cNvSpPr>
          <p:nvPr/>
        </p:nvSpPr>
        <p:spPr bwMode="auto">
          <a:xfrm>
            <a:off x="7489825" y="4305300"/>
            <a:ext cx="60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W-8</a:t>
            </a:r>
          </a:p>
        </p:txBody>
      </p:sp>
      <p:sp>
        <p:nvSpPr>
          <p:cNvPr id="59412" name="TextBox 22"/>
          <p:cNvSpPr txBox="1">
            <a:spLocks noChangeArrowheads="1"/>
          </p:cNvSpPr>
          <p:nvPr/>
        </p:nvSpPr>
        <p:spPr bwMode="auto">
          <a:xfrm>
            <a:off x="685800" y="5754688"/>
            <a:ext cx="303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Property boundary</a:t>
            </a:r>
          </a:p>
          <a:p>
            <a:pPr eaLnBrk="1" hangingPunct="1">
              <a:spcBef>
                <a:spcPct val="0"/>
              </a:spcBef>
              <a:buClrTx/>
              <a:buSzTx/>
              <a:buFontTx/>
              <a:buNone/>
            </a:pPr>
            <a:r>
              <a:rPr lang="en-US" altLang="en-US" sz="1800">
                <a:solidFill>
                  <a:schemeClr val="tx1"/>
                </a:solidFill>
              </a:rPr>
              <a:t>Shallow groundwater plume</a:t>
            </a:r>
          </a:p>
          <a:p>
            <a:pPr eaLnBrk="1" hangingPunct="1">
              <a:spcBef>
                <a:spcPct val="0"/>
              </a:spcBef>
              <a:buClrTx/>
              <a:buSzTx/>
              <a:buFontTx/>
              <a:buNone/>
            </a:pPr>
            <a:r>
              <a:rPr lang="en-US" altLang="en-US" sz="1800">
                <a:solidFill>
                  <a:schemeClr val="tx1"/>
                </a:solidFill>
              </a:rPr>
              <a:t>Monitoring well</a:t>
            </a:r>
          </a:p>
        </p:txBody>
      </p:sp>
      <p:sp>
        <p:nvSpPr>
          <p:cNvPr id="59413" name="TextBox 23"/>
          <p:cNvSpPr txBox="1">
            <a:spLocks noChangeArrowheads="1"/>
          </p:cNvSpPr>
          <p:nvPr/>
        </p:nvSpPr>
        <p:spPr bwMode="auto">
          <a:xfrm>
            <a:off x="5484813" y="4000500"/>
            <a:ext cx="18303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500"/>
              </a:lnSpc>
              <a:spcBef>
                <a:spcPct val="0"/>
              </a:spcBef>
              <a:buClrTx/>
              <a:buSzTx/>
              <a:buFontTx/>
              <a:buNone/>
            </a:pPr>
            <a:r>
              <a:rPr lang="en-US" altLang="en-US" sz="1800">
                <a:solidFill>
                  <a:srgbClr val="0066FF"/>
                </a:solidFill>
              </a:rPr>
              <a:t>Groundwater gradient</a:t>
            </a:r>
          </a:p>
        </p:txBody>
      </p:sp>
      <p:pic>
        <p:nvPicPr>
          <p:cNvPr id="59414" name="ClipArt Placeholder 4"/>
          <p:cNvPicPr>
            <a:picLocks noChangeAspect="1"/>
          </p:cNvPicPr>
          <p:nvPr/>
        </p:nvPicPr>
        <p:blipFill>
          <a:blip r:embed="rId3">
            <a:extLst>
              <a:ext uri="{28A0092B-C50C-407E-A947-70E740481C1C}">
                <a14:useLocalDpi xmlns:a14="http://schemas.microsoft.com/office/drawing/2010/main" val="0"/>
              </a:ext>
            </a:extLst>
          </a:blip>
          <a:srcRect l="3944" t="66772" r="88185" b="28958"/>
          <a:stretch>
            <a:fillRect/>
          </a:stretch>
        </p:blipFill>
        <p:spPr bwMode="auto">
          <a:xfrm>
            <a:off x="211138" y="5730875"/>
            <a:ext cx="4746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ea typeface="ＭＳ Ｐゴシック" panose="020B0600070205080204" pitchFamily="34" charset="-128"/>
              </a:rPr>
              <a:t>Monitoring Compliance Dataset</a:t>
            </a:r>
          </a:p>
        </p:txBody>
      </p:sp>
      <p:sp>
        <p:nvSpPr>
          <p:cNvPr id="60419" name="Content Placeholder 2"/>
          <p:cNvSpPr>
            <a:spLocks noGrp="1"/>
          </p:cNvSpPr>
          <p:nvPr>
            <p:ph idx="1"/>
          </p:nvPr>
        </p:nvSpPr>
        <p:spPr>
          <a:xfrm>
            <a:off x="457200" y="1371600"/>
            <a:ext cx="4686300" cy="4572000"/>
          </a:xfrm>
        </p:spPr>
        <p:txBody>
          <a:bodyPr/>
          <a:lstStyle/>
          <a:p>
            <a:r>
              <a:rPr lang="en-US" altLang="en-US" smtClean="0">
                <a:ea typeface="ＭＳ Ｐゴシック" panose="020B0600070205080204" pitchFamily="34" charset="-128"/>
              </a:rPr>
              <a:t>Is the site in compliance? Are chemical concentrations less than or greater than a criterion?</a:t>
            </a:r>
          </a:p>
          <a:p>
            <a:pPr lvl="1" indent="-342900"/>
            <a:r>
              <a:rPr lang="en-US" altLang="en-US" smtClean="0">
                <a:solidFill>
                  <a:srgbClr val="F07B05"/>
                </a:solidFill>
                <a:ea typeface="ＭＳ Ｐゴシック" panose="020B0600070205080204" pitchFamily="34" charset="-128"/>
              </a:rPr>
              <a:t>Selection of data set </a:t>
            </a:r>
          </a:p>
          <a:p>
            <a:pPr lvl="1" indent="-342900"/>
            <a:r>
              <a:rPr lang="en-US" altLang="en-US" smtClean="0">
                <a:ea typeface="ＭＳ Ｐゴシック" panose="020B0600070205080204" pitchFamily="34" charset="-128"/>
              </a:rPr>
              <a:t>Statistical analysis of data set</a:t>
            </a:r>
          </a:p>
          <a:p>
            <a:pPr lvl="2" indent="-342900"/>
            <a:r>
              <a:rPr lang="en-US" altLang="en-US" smtClean="0">
                <a:ea typeface="ＭＳ Ｐゴシック" panose="020B0600070205080204" pitchFamily="34" charset="-128"/>
              </a:rPr>
              <a:t>Methods and tools</a:t>
            </a:r>
          </a:p>
          <a:p>
            <a:pPr lvl="1" indent="-342900"/>
            <a:r>
              <a:rPr lang="en-US" altLang="en-US" smtClean="0">
                <a:ea typeface="ＭＳ Ｐゴシック" panose="020B0600070205080204" pitchFamily="34" charset="-128"/>
              </a:rPr>
              <a:t>Interpretation of results</a:t>
            </a:r>
          </a:p>
          <a:p>
            <a:pPr lvl="1" indent="-342900"/>
            <a:r>
              <a:rPr lang="en-US" altLang="en-US" smtClean="0">
                <a:ea typeface="ＭＳ Ｐゴシック" panose="020B0600070205080204" pitchFamily="34" charset="-128"/>
              </a:rPr>
              <a:t>Uncertainty</a:t>
            </a:r>
          </a:p>
        </p:txBody>
      </p:sp>
      <p:graphicFrame>
        <p:nvGraphicFramePr>
          <p:cNvPr id="2" name="Table 1"/>
          <p:cNvGraphicFramePr>
            <a:graphicFrameLocks noGrp="1"/>
          </p:cNvGraphicFramePr>
          <p:nvPr/>
        </p:nvGraphicFramePr>
        <p:xfrm>
          <a:off x="5143500" y="1485900"/>
          <a:ext cx="3771900" cy="5146675"/>
        </p:xfrm>
        <a:graphic>
          <a:graphicData uri="http://schemas.openxmlformats.org/drawingml/2006/table">
            <a:tbl>
              <a:tblPr firstRow="1" bandRow="1">
                <a:tableStyleId>{5C22544A-7EE6-4342-B048-85BDC9FD1C3A}</a:tableStyleId>
              </a:tblPr>
              <a:tblGrid>
                <a:gridCol w="1028700"/>
                <a:gridCol w="685800"/>
                <a:gridCol w="685800"/>
                <a:gridCol w="685800"/>
                <a:gridCol w="685800"/>
              </a:tblGrid>
              <a:tr h="365765">
                <a:tc gridSpan="5">
                  <a:txBody>
                    <a:bodyPr/>
                    <a:lstStyle/>
                    <a:p>
                      <a:r>
                        <a:rPr lang="en-US" sz="1800" dirty="0" smtClean="0"/>
                        <a:t>Arsenic (</a:t>
                      </a:r>
                      <a:r>
                        <a:rPr kumimoji="0" lang="en-US" sz="1800" b="1" i="0" u="none" strike="noStrike" kern="1200" cap="none" spc="0" normalizeH="0" baseline="0" noProof="0" dirty="0" smtClean="0">
                          <a:ln>
                            <a:noFill/>
                          </a:ln>
                          <a:solidFill>
                            <a:srgbClr val="FFFFFF"/>
                          </a:solidFill>
                          <a:effectLst/>
                          <a:uLnTx/>
                          <a:uFillTx/>
                          <a:latin typeface="Symbol"/>
                        </a:rPr>
                        <a:t>m</a:t>
                      </a:r>
                      <a:r>
                        <a:rPr lang="en-US" sz="1800" dirty="0" smtClean="0"/>
                        <a:t>g/l)</a:t>
                      </a:r>
                      <a:endParaRPr lang="en-US" sz="1800" dirty="0"/>
                    </a:p>
                  </a:txBody>
                  <a:tcPr marT="45721" marB="45721"/>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434628">
                <a:tc>
                  <a:txBody>
                    <a:bodyPr/>
                    <a:lstStyle/>
                    <a:p>
                      <a:r>
                        <a:rPr lang="en-US" sz="1800" dirty="0" smtClean="0">
                          <a:latin typeface="+mj-lt"/>
                        </a:rPr>
                        <a:t>Date</a:t>
                      </a:r>
                      <a:endParaRPr lang="en-US" sz="1800" dirty="0">
                        <a:latin typeface="+mj-lt"/>
                      </a:endParaRPr>
                    </a:p>
                  </a:txBody>
                  <a:tcPr marT="45721" marB="45721"/>
                </a:tc>
                <a:tc>
                  <a:txBody>
                    <a:bodyPr/>
                    <a:lstStyle/>
                    <a:p>
                      <a:r>
                        <a:rPr lang="en-US" sz="1800" dirty="0" smtClean="0">
                          <a:latin typeface="+mj-lt"/>
                        </a:rPr>
                        <a:t>W-3</a:t>
                      </a:r>
                      <a:endParaRPr lang="en-US" sz="1800" dirty="0">
                        <a:latin typeface="+mj-lt"/>
                      </a:endParaRPr>
                    </a:p>
                  </a:txBody>
                  <a:tcPr marT="45721" marB="45721"/>
                </a:tc>
                <a:tc>
                  <a:txBody>
                    <a:bodyPr/>
                    <a:lstStyle/>
                    <a:p>
                      <a:r>
                        <a:rPr lang="en-US" sz="1800" dirty="0" smtClean="0">
                          <a:latin typeface="+mj-lt"/>
                        </a:rPr>
                        <a:t>W-6</a:t>
                      </a:r>
                      <a:endParaRPr lang="en-US" sz="1800" dirty="0">
                        <a:latin typeface="+mj-lt"/>
                      </a:endParaRPr>
                    </a:p>
                  </a:txBody>
                  <a:tcPr marT="45721" marB="45721"/>
                </a:tc>
                <a:tc>
                  <a:txBody>
                    <a:bodyPr/>
                    <a:lstStyle/>
                    <a:p>
                      <a:r>
                        <a:rPr lang="en-US" sz="1800" dirty="0" smtClean="0">
                          <a:latin typeface="+mj-lt"/>
                        </a:rPr>
                        <a:t>W-5</a:t>
                      </a:r>
                      <a:endParaRPr lang="en-US" sz="1800" dirty="0">
                        <a:latin typeface="+mj-lt"/>
                      </a:endParaRPr>
                    </a:p>
                  </a:txBody>
                  <a:tcPr marT="45721" marB="45721"/>
                </a:tc>
                <a:tc>
                  <a:txBody>
                    <a:bodyPr/>
                    <a:lstStyle/>
                    <a:p>
                      <a:r>
                        <a:rPr lang="en-US" sz="1800" dirty="0" smtClean="0">
                          <a:latin typeface="+mj-lt"/>
                        </a:rPr>
                        <a:t>W-4</a:t>
                      </a:r>
                      <a:endParaRPr lang="en-US" sz="1800" dirty="0">
                        <a:latin typeface="+mj-lt"/>
                      </a:endParaRPr>
                    </a:p>
                  </a:txBody>
                  <a:tcPr marT="45721" marB="45721"/>
                </a:tc>
              </a:tr>
              <a:tr h="434628">
                <a:tc>
                  <a:txBody>
                    <a:bodyPr/>
                    <a:lstStyle/>
                    <a:p>
                      <a:r>
                        <a:rPr lang="en-US" sz="1800" dirty="0" smtClean="0">
                          <a:latin typeface="+mj-lt"/>
                        </a:rPr>
                        <a:t>1/2009</a:t>
                      </a:r>
                      <a:endParaRPr lang="en-US" sz="1800" dirty="0">
                        <a:latin typeface="+mj-lt"/>
                      </a:endParaRPr>
                    </a:p>
                  </a:txBody>
                  <a:tcPr marT="45721" marB="45721"/>
                </a:tc>
                <a:tc>
                  <a:txBody>
                    <a:bodyPr/>
                    <a:lstStyle/>
                    <a:p>
                      <a:r>
                        <a:rPr lang="en-US" sz="1800" dirty="0" smtClean="0">
                          <a:latin typeface="+mj-lt"/>
                        </a:rPr>
                        <a:t>78</a:t>
                      </a:r>
                      <a:endParaRPr lang="en-US" sz="1800" dirty="0">
                        <a:latin typeface="+mj-lt"/>
                      </a:endParaRPr>
                    </a:p>
                  </a:txBody>
                  <a:tcPr marT="45721" marB="45721"/>
                </a:tc>
                <a:tc>
                  <a:txBody>
                    <a:bodyPr/>
                    <a:lstStyle/>
                    <a:p>
                      <a:r>
                        <a:rPr lang="en-US" sz="1800" dirty="0" smtClean="0">
                          <a:latin typeface="+mj-lt"/>
                        </a:rPr>
                        <a:t>23</a:t>
                      </a:r>
                      <a:endParaRPr lang="en-US" sz="1800" dirty="0">
                        <a:latin typeface="+mj-lt"/>
                      </a:endParaRPr>
                    </a:p>
                  </a:txBody>
                  <a:tcPr marT="45721" marB="45721"/>
                </a:tc>
                <a:tc>
                  <a:txBody>
                    <a:bodyPr/>
                    <a:lstStyle/>
                    <a:p>
                      <a:r>
                        <a:rPr lang="en-US" sz="1800" dirty="0" smtClean="0">
                          <a:latin typeface="+mj-lt"/>
                        </a:rPr>
                        <a:t>11.9</a:t>
                      </a:r>
                      <a:endParaRPr lang="en-US" sz="1800" dirty="0">
                        <a:latin typeface="+mj-lt"/>
                      </a:endParaRPr>
                    </a:p>
                  </a:txBody>
                  <a:tcPr marT="45721" marB="45721"/>
                </a:tc>
                <a:tc>
                  <a:txBody>
                    <a:bodyPr/>
                    <a:lstStyle/>
                    <a:p>
                      <a:r>
                        <a:rPr lang="en-US" sz="1800" dirty="0" smtClean="0">
                          <a:latin typeface="+mj-lt"/>
                        </a:rPr>
                        <a:t>2.9</a:t>
                      </a:r>
                      <a:endParaRPr lang="en-US" sz="1800" dirty="0">
                        <a:latin typeface="+mj-lt"/>
                      </a:endParaRPr>
                    </a:p>
                  </a:txBody>
                  <a:tcPr marT="45721" marB="45721"/>
                </a:tc>
              </a:tr>
              <a:tr h="434628">
                <a:tc>
                  <a:txBody>
                    <a:bodyPr/>
                    <a:lstStyle/>
                    <a:p>
                      <a:r>
                        <a:rPr lang="en-US" sz="1800" dirty="0" smtClean="0">
                          <a:latin typeface="+mj-lt"/>
                        </a:rPr>
                        <a:t>4/2009</a:t>
                      </a:r>
                      <a:endParaRPr lang="en-US" sz="1800" dirty="0">
                        <a:latin typeface="+mj-lt"/>
                      </a:endParaRPr>
                    </a:p>
                  </a:txBody>
                  <a:tcPr marT="45721" marB="45721"/>
                </a:tc>
                <a:tc>
                  <a:txBody>
                    <a:bodyPr/>
                    <a:lstStyle/>
                    <a:p>
                      <a:r>
                        <a:rPr lang="en-US" sz="1800" dirty="0" smtClean="0">
                          <a:latin typeface="+mj-lt"/>
                        </a:rPr>
                        <a:t>79</a:t>
                      </a:r>
                      <a:endParaRPr lang="en-US" sz="1800" dirty="0">
                        <a:latin typeface="+mj-lt"/>
                      </a:endParaRPr>
                    </a:p>
                  </a:txBody>
                  <a:tcPr marT="45721" marB="45721"/>
                </a:tc>
                <a:tc>
                  <a:txBody>
                    <a:bodyPr/>
                    <a:lstStyle/>
                    <a:p>
                      <a:r>
                        <a:rPr lang="en-US" sz="1800" dirty="0" smtClean="0">
                          <a:latin typeface="+mj-lt"/>
                        </a:rPr>
                        <a:t>28</a:t>
                      </a:r>
                      <a:endParaRPr lang="en-US" sz="1800" dirty="0">
                        <a:latin typeface="+mj-lt"/>
                      </a:endParaRPr>
                    </a:p>
                  </a:txBody>
                  <a:tcPr marT="45721" marB="45721"/>
                </a:tc>
                <a:tc>
                  <a:txBody>
                    <a:bodyPr/>
                    <a:lstStyle/>
                    <a:p>
                      <a:r>
                        <a:rPr lang="en-US" sz="1800" dirty="0" smtClean="0">
                          <a:latin typeface="+mj-lt"/>
                        </a:rPr>
                        <a:t>10.9</a:t>
                      </a:r>
                      <a:endParaRPr lang="en-US" sz="1800" dirty="0">
                        <a:latin typeface="+mj-lt"/>
                      </a:endParaRPr>
                    </a:p>
                  </a:txBody>
                  <a:tcPr marT="45721" marB="45721"/>
                </a:tc>
                <a:tc>
                  <a:txBody>
                    <a:bodyPr/>
                    <a:lstStyle/>
                    <a:p>
                      <a:r>
                        <a:rPr lang="en-US" sz="1800" dirty="0" smtClean="0">
                          <a:latin typeface="+mj-lt"/>
                        </a:rPr>
                        <a:t>3.0</a:t>
                      </a:r>
                      <a:endParaRPr lang="en-US" sz="1800" dirty="0">
                        <a:latin typeface="+mj-lt"/>
                      </a:endParaRPr>
                    </a:p>
                  </a:txBody>
                  <a:tcPr marT="45721" marB="45721"/>
                </a:tc>
              </a:tr>
              <a:tr h="434628">
                <a:tc>
                  <a:txBody>
                    <a:bodyPr/>
                    <a:lstStyle/>
                    <a:p>
                      <a:r>
                        <a:rPr lang="en-US" sz="1800" dirty="0" smtClean="0">
                          <a:latin typeface="+mj-lt"/>
                        </a:rPr>
                        <a:t>7/2009</a:t>
                      </a:r>
                      <a:endParaRPr lang="en-US" sz="1800" dirty="0">
                        <a:latin typeface="+mj-lt"/>
                      </a:endParaRPr>
                    </a:p>
                  </a:txBody>
                  <a:tcPr marT="45721" marB="45721"/>
                </a:tc>
                <a:tc>
                  <a:txBody>
                    <a:bodyPr/>
                    <a:lstStyle/>
                    <a:p>
                      <a:r>
                        <a:rPr lang="en-US" sz="1800" dirty="0" smtClean="0">
                          <a:latin typeface="+mj-lt"/>
                        </a:rPr>
                        <a:t>66</a:t>
                      </a:r>
                      <a:endParaRPr lang="en-US" sz="1800" dirty="0">
                        <a:latin typeface="+mj-lt"/>
                      </a:endParaRPr>
                    </a:p>
                  </a:txBody>
                  <a:tcPr marT="45721" marB="45721"/>
                </a:tc>
                <a:tc>
                  <a:txBody>
                    <a:bodyPr/>
                    <a:lstStyle/>
                    <a:p>
                      <a:r>
                        <a:rPr lang="en-US" sz="1800" dirty="0" smtClean="0">
                          <a:latin typeface="+mj-lt"/>
                        </a:rPr>
                        <a:t>22</a:t>
                      </a:r>
                      <a:endParaRPr lang="en-US" sz="1800" dirty="0">
                        <a:latin typeface="+mj-lt"/>
                      </a:endParaRPr>
                    </a:p>
                  </a:txBody>
                  <a:tcPr marT="45721" marB="45721"/>
                </a:tc>
                <a:tc>
                  <a:txBody>
                    <a:bodyPr/>
                    <a:lstStyle/>
                    <a:p>
                      <a:r>
                        <a:rPr lang="en-US" sz="1800" dirty="0" smtClean="0">
                          <a:latin typeface="+mj-lt"/>
                        </a:rPr>
                        <a:t>9.1</a:t>
                      </a:r>
                      <a:endParaRPr lang="en-US" sz="1800" dirty="0">
                        <a:latin typeface="+mj-lt"/>
                      </a:endParaRPr>
                    </a:p>
                  </a:txBody>
                  <a:tcPr marT="45721" marB="45721"/>
                </a:tc>
                <a:tc>
                  <a:txBody>
                    <a:bodyPr/>
                    <a:lstStyle/>
                    <a:p>
                      <a:r>
                        <a:rPr lang="en-US" sz="1800" dirty="0" smtClean="0">
                          <a:latin typeface="+mj-lt"/>
                        </a:rPr>
                        <a:t>2.7</a:t>
                      </a:r>
                      <a:endParaRPr lang="en-US" sz="1800" dirty="0">
                        <a:latin typeface="+mj-lt"/>
                      </a:endParaRPr>
                    </a:p>
                  </a:txBody>
                  <a:tcPr marT="45721" marB="45721"/>
                </a:tc>
              </a:tr>
              <a:tr h="434628">
                <a:tc>
                  <a:txBody>
                    <a:bodyPr/>
                    <a:lstStyle/>
                    <a:p>
                      <a:r>
                        <a:rPr lang="en-US" sz="1800" dirty="0" smtClean="0">
                          <a:latin typeface="+mj-lt"/>
                        </a:rPr>
                        <a:t>10/2009</a:t>
                      </a:r>
                      <a:endParaRPr lang="en-US" sz="1800" dirty="0">
                        <a:latin typeface="+mj-lt"/>
                      </a:endParaRPr>
                    </a:p>
                  </a:txBody>
                  <a:tcPr marT="45721" marB="45721"/>
                </a:tc>
                <a:tc>
                  <a:txBody>
                    <a:bodyPr/>
                    <a:lstStyle/>
                    <a:p>
                      <a:r>
                        <a:rPr lang="en-US" sz="1800" dirty="0" smtClean="0">
                          <a:latin typeface="+mj-lt"/>
                        </a:rPr>
                        <a:t>67</a:t>
                      </a:r>
                      <a:endParaRPr lang="en-US" sz="1800" dirty="0">
                        <a:latin typeface="+mj-lt"/>
                      </a:endParaRPr>
                    </a:p>
                  </a:txBody>
                  <a:tcPr marT="45721" marB="45721"/>
                </a:tc>
                <a:tc>
                  <a:txBody>
                    <a:bodyPr/>
                    <a:lstStyle/>
                    <a:p>
                      <a:r>
                        <a:rPr lang="en-US" sz="1800" dirty="0" smtClean="0">
                          <a:latin typeface="+mj-lt"/>
                        </a:rPr>
                        <a:t>21</a:t>
                      </a:r>
                      <a:endParaRPr lang="en-US" sz="1800" dirty="0">
                        <a:latin typeface="+mj-lt"/>
                      </a:endParaRPr>
                    </a:p>
                  </a:txBody>
                  <a:tcPr marT="45721" marB="45721"/>
                </a:tc>
                <a:tc>
                  <a:txBody>
                    <a:bodyPr/>
                    <a:lstStyle/>
                    <a:p>
                      <a:r>
                        <a:rPr lang="en-US" sz="1800" dirty="0" smtClean="0">
                          <a:latin typeface="+mj-lt"/>
                        </a:rPr>
                        <a:t>8.5</a:t>
                      </a:r>
                      <a:endParaRPr lang="en-US" sz="1800" dirty="0">
                        <a:latin typeface="+mj-lt"/>
                      </a:endParaRPr>
                    </a:p>
                  </a:txBody>
                  <a:tcPr marT="45721" marB="45721"/>
                </a:tc>
                <a:tc>
                  <a:txBody>
                    <a:bodyPr/>
                    <a:lstStyle/>
                    <a:p>
                      <a:r>
                        <a:rPr lang="en-US" sz="1800" dirty="0" smtClean="0">
                          <a:latin typeface="+mj-lt"/>
                        </a:rPr>
                        <a:t>2.6</a:t>
                      </a:r>
                      <a:endParaRPr lang="en-US" sz="1800" dirty="0">
                        <a:latin typeface="+mj-lt"/>
                      </a:endParaRPr>
                    </a:p>
                  </a:txBody>
                  <a:tcPr marT="45721" marB="45721"/>
                </a:tc>
              </a:tr>
              <a:tr h="434628">
                <a:tc>
                  <a:txBody>
                    <a:bodyPr/>
                    <a:lstStyle/>
                    <a:p>
                      <a:r>
                        <a:rPr lang="en-US" sz="1800" dirty="0" smtClean="0">
                          <a:latin typeface="+mj-lt"/>
                        </a:rPr>
                        <a:t>1/2010</a:t>
                      </a:r>
                      <a:endParaRPr lang="en-US" sz="1800" dirty="0">
                        <a:latin typeface="+mj-lt"/>
                      </a:endParaRPr>
                    </a:p>
                  </a:txBody>
                  <a:tcPr marT="45721" marB="45721"/>
                </a:tc>
                <a:tc>
                  <a:txBody>
                    <a:bodyPr/>
                    <a:lstStyle/>
                    <a:p>
                      <a:r>
                        <a:rPr lang="en-US" sz="1800" dirty="0" smtClean="0">
                          <a:latin typeface="+mj-lt"/>
                        </a:rPr>
                        <a:t>90</a:t>
                      </a:r>
                      <a:endParaRPr lang="en-US" sz="1800" dirty="0">
                        <a:latin typeface="+mj-lt"/>
                      </a:endParaRPr>
                    </a:p>
                  </a:txBody>
                  <a:tcPr marT="45721" marB="45721"/>
                </a:tc>
                <a:tc>
                  <a:txBody>
                    <a:bodyPr/>
                    <a:lstStyle/>
                    <a:p>
                      <a:r>
                        <a:rPr lang="en-US" sz="1800" dirty="0" smtClean="0">
                          <a:latin typeface="+mj-lt"/>
                        </a:rPr>
                        <a:t>26</a:t>
                      </a:r>
                      <a:endParaRPr lang="en-US" sz="1800" dirty="0">
                        <a:latin typeface="+mj-lt"/>
                      </a:endParaRPr>
                    </a:p>
                  </a:txBody>
                  <a:tcPr marT="45721" marB="45721"/>
                </a:tc>
                <a:tc>
                  <a:txBody>
                    <a:bodyPr/>
                    <a:lstStyle/>
                    <a:p>
                      <a:r>
                        <a:rPr lang="en-US" sz="1800" dirty="0" smtClean="0">
                          <a:latin typeface="+mj-lt"/>
                        </a:rPr>
                        <a:t>11.1</a:t>
                      </a:r>
                      <a:endParaRPr lang="en-US" sz="1800" dirty="0">
                        <a:latin typeface="+mj-lt"/>
                      </a:endParaRPr>
                    </a:p>
                  </a:txBody>
                  <a:tcPr marT="45721" marB="45721"/>
                </a:tc>
                <a:tc>
                  <a:txBody>
                    <a:bodyPr/>
                    <a:lstStyle/>
                    <a:p>
                      <a:r>
                        <a:rPr lang="en-US" sz="1800" dirty="0" smtClean="0">
                          <a:latin typeface="+mj-lt"/>
                        </a:rPr>
                        <a:t>2.7</a:t>
                      </a:r>
                      <a:endParaRPr lang="en-US" sz="1800" dirty="0">
                        <a:latin typeface="+mj-lt"/>
                      </a:endParaRPr>
                    </a:p>
                  </a:txBody>
                  <a:tcPr marT="45721" marB="45721"/>
                </a:tc>
              </a:tr>
              <a:tr h="434628">
                <a:tc>
                  <a:txBody>
                    <a:bodyPr/>
                    <a:lstStyle/>
                    <a:p>
                      <a:r>
                        <a:rPr lang="en-US" sz="1800" dirty="0" smtClean="0">
                          <a:latin typeface="+mj-lt"/>
                        </a:rPr>
                        <a:t>4/2010</a:t>
                      </a:r>
                      <a:endParaRPr lang="en-US" sz="1800" dirty="0">
                        <a:latin typeface="+mj-lt"/>
                      </a:endParaRPr>
                    </a:p>
                  </a:txBody>
                  <a:tcPr marT="45721" marB="45721"/>
                </a:tc>
                <a:tc>
                  <a:txBody>
                    <a:bodyPr/>
                    <a:lstStyle/>
                    <a:p>
                      <a:r>
                        <a:rPr lang="en-US" sz="1800" dirty="0" smtClean="0">
                          <a:latin typeface="+mj-lt"/>
                        </a:rPr>
                        <a:t>89</a:t>
                      </a:r>
                      <a:endParaRPr lang="en-US" sz="1800" dirty="0">
                        <a:latin typeface="+mj-lt"/>
                      </a:endParaRPr>
                    </a:p>
                  </a:txBody>
                  <a:tcPr marT="45721" marB="45721"/>
                </a:tc>
                <a:tc>
                  <a:txBody>
                    <a:bodyPr/>
                    <a:lstStyle/>
                    <a:p>
                      <a:r>
                        <a:rPr lang="en-US" sz="1800" dirty="0" smtClean="0">
                          <a:latin typeface="+mj-lt"/>
                        </a:rPr>
                        <a:t>27</a:t>
                      </a:r>
                      <a:endParaRPr lang="en-US" sz="1800" dirty="0">
                        <a:latin typeface="+mj-lt"/>
                      </a:endParaRPr>
                    </a:p>
                  </a:txBody>
                  <a:tcPr marT="45721" marB="45721"/>
                </a:tc>
                <a:tc>
                  <a:txBody>
                    <a:bodyPr/>
                    <a:lstStyle/>
                    <a:p>
                      <a:r>
                        <a:rPr lang="en-US" sz="1800" dirty="0" smtClean="0">
                          <a:latin typeface="+mj-lt"/>
                        </a:rPr>
                        <a:t>11.4</a:t>
                      </a:r>
                      <a:endParaRPr lang="en-US" sz="1800" dirty="0">
                        <a:latin typeface="+mj-lt"/>
                      </a:endParaRPr>
                    </a:p>
                  </a:txBody>
                  <a:tcPr marT="45721" marB="45721"/>
                </a:tc>
                <a:tc>
                  <a:txBody>
                    <a:bodyPr/>
                    <a:lstStyle/>
                    <a:p>
                      <a:r>
                        <a:rPr lang="en-US" sz="1800" dirty="0" smtClean="0">
                          <a:latin typeface="+mj-lt"/>
                        </a:rPr>
                        <a:t>2.8</a:t>
                      </a:r>
                      <a:endParaRPr lang="en-US" sz="1800" dirty="0">
                        <a:latin typeface="+mj-lt"/>
                      </a:endParaRPr>
                    </a:p>
                  </a:txBody>
                  <a:tcPr marT="45721" marB="45721"/>
                </a:tc>
              </a:tr>
              <a:tr h="434628">
                <a:tc>
                  <a:txBody>
                    <a:bodyPr/>
                    <a:lstStyle/>
                    <a:p>
                      <a:r>
                        <a:rPr lang="en-US" sz="1800" dirty="0" smtClean="0">
                          <a:latin typeface="+mj-lt"/>
                        </a:rPr>
                        <a:t>7/2010</a:t>
                      </a:r>
                      <a:endParaRPr lang="en-US" sz="1800" dirty="0">
                        <a:latin typeface="+mj-lt"/>
                      </a:endParaRPr>
                    </a:p>
                  </a:txBody>
                  <a:tcPr marT="45721" marB="45721"/>
                </a:tc>
                <a:tc>
                  <a:txBody>
                    <a:bodyPr/>
                    <a:lstStyle/>
                    <a:p>
                      <a:r>
                        <a:rPr lang="en-US" sz="1800" dirty="0" smtClean="0">
                          <a:latin typeface="+mj-lt"/>
                        </a:rPr>
                        <a:t>73</a:t>
                      </a:r>
                      <a:endParaRPr lang="en-US" sz="1800" dirty="0">
                        <a:latin typeface="+mj-lt"/>
                      </a:endParaRPr>
                    </a:p>
                  </a:txBody>
                  <a:tcPr marT="45721" marB="45721"/>
                </a:tc>
                <a:tc>
                  <a:txBody>
                    <a:bodyPr/>
                    <a:lstStyle/>
                    <a:p>
                      <a:r>
                        <a:rPr lang="en-US" sz="1800" dirty="0" smtClean="0">
                          <a:latin typeface="+mj-lt"/>
                        </a:rPr>
                        <a:t>25</a:t>
                      </a:r>
                      <a:endParaRPr lang="en-US" sz="1800" dirty="0">
                        <a:latin typeface="+mj-lt"/>
                      </a:endParaRPr>
                    </a:p>
                  </a:txBody>
                  <a:tcPr marT="45721" marB="45721"/>
                </a:tc>
                <a:tc>
                  <a:txBody>
                    <a:bodyPr/>
                    <a:lstStyle/>
                    <a:p>
                      <a:r>
                        <a:rPr lang="en-US" sz="1800" dirty="0" smtClean="0">
                          <a:latin typeface="+mj-lt"/>
                        </a:rPr>
                        <a:t>9.4</a:t>
                      </a:r>
                      <a:endParaRPr lang="en-US" sz="1800" dirty="0">
                        <a:latin typeface="+mj-lt"/>
                      </a:endParaRPr>
                    </a:p>
                  </a:txBody>
                  <a:tcPr marT="45721" marB="45721"/>
                </a:tc>
                <a:tc>
                  <a:txBody>
                    <a:bodyPr/>
                    <a:lstStyle/>
                    <a:p>
                      <a:r>
                        <a:rPr lang="en-US" sz="1800" dirty="0" smtClean="0">
                          <a:latin typeface="+mj-lt"/>
                        </a:rPr>
                        <a:t>2.4</a:t>
                      </a:r>
                      <a:endParaRPr lang="en-US" sz="1800" dirty="0">
                        <a:latin typeface="+mj-lt"/>
                      </a:endParaRPr>
                    </a:p>
                  </a:txBody>
                  <a:tcPr marT="45721" marB="45721"/>
                </a:tc>
              </a:tr>
              <a:tr h="434628">
                <a:tc>
                  <a:txBody>
                    <a:bodyPr/>
                    <a:lstStyle/>
                    <a:p>
                      <a:r>
                        <a:rPr lang="en-US" sz="1800" dirty="0" smtClean="0">
                          <a:latin typeface="+mj-lt"/>
                        </a:rPr>
                        <a:t>10/2010</a:t>
                      </a:r>
                      <a:endParaRPr lang="en-US" sz="1800" dirty="0">
                        <a:latin typeface="+mj-lt"/>
                      </a:endParaRPr>
                    </a:p>
                  </a:txBody>
                  <a:tcPr marT="45721" marB="45721"/>
                </a:tc>
                <a:tc>
                  <a:txBody>
                    <a:bodyPr/>
                    <a:lstStyle/>
                    <a:p>
                      <a:r>
                        <a:rPr lang="en-US" sz="1800" dirty="0" smtClean="0">
                          <a:latin typeface="+mj-lt"/>
                        </a:rPr>
                        <a:t>70</a:t>
                      </a:r>
                      <a:endParaRPr lang="en-US" sz="1800" dirty="0">
                        <a:latin typeface="+mj-lt"/>
                      </a:endParaRPr>
                    </a:p>
                  </a:txBody>
                  <a:tcPr marT="45721" marB="45721"/>
                </a:tc>
                <a:tc>
                  <a:txBody>
                    <a:bodyPr/>
                    <a:lstStyle/>
                    <a:p>
                      <a:r>
                        <a:rPr lang="en-US" sz="1800" dirty="0" smtClean="0">
                          <a:latin typeface="+mj-lt"/>
                        </a:rPr>
                        <a:t>24</a:t>
                      </a:r>
                      <a:endParaRPr lang="en-US" sz="1800" dirty="0">
                        <a:latin typeface="+mj-lt"/>
                      </a:endParaRPr>
                    </a:p>
                  </a:txBody>
                  <a:tcPr marT="45721" marB="45721"/>
                </a:tc>
                <a:tc>
                  <a:txBody>
                    <a:bodyPr/>
                    <a:lstStyle/>
                    <a:p>
                      <a:r>
                        <a:rPr lang="en-US" sz="1800" dirty="0" smtClean="0">
                          <a:latin typeface="+mj-lt"/>
                        </a:rPr>
                        <a:t>9.2</a:t>
                      </a:r>
                      <a:endParaRPr lang="en-US" sz="1800" dirty="0">
                        <a:latin typeface="+mj-lt"/>
                      </a:endParaRPr>
                    </a:p>
                  </a:txBody>
                  <a:tcPr marT="45721" marB="45721"/>
                </a:tc>
                <a:tc>
                  <a:txBody>
                    <a:bodyPr/>
                    <a:lstStyle/>
                    <a:p>
                      <a:r>
                        <a:rPr lang="en-US" sz="1800" dirty="0" smtClean="0">
                          <a:latin typeface="+mj-lt"/>
                        </a:rPr>
                        <a:t>2.3</a:t>
                      </a:r>
                      <a:endParaRPr lang="en-US" sz="1800" dirty="0">
                        <a:latin typeface="+mj-lt"/>
                      </a:endParaRPr>
                    </a:p>
                  </a:txBody>
                  <a:tcPr marT="45721" marB="45721"/>
                </a:tc>
              </a:tr>
              <a:tr h="434628">
                <a:tc>
                  <a:txBody>
                    <a:bodyPr/>
                    <a:lstStyle/>
                    <a:p>
                      <a:r>
                        <a:rPr lang="en-US" sz="1800" dirty="0" smtClean="0">
                          <a:latin typeface="+mj-lt"/>
                        </a:rPr>
                        <a:t>1/2011</a:t>
                      </a:r>
                      <a:endParaRPr lang="en-US" sz="1800" dirty="0">
                        <a:latin typeface="+mj-lt"/>
                      </a:endParaRPr>
                    </a:p>
                  </a:txBody>
                  <a:tcPr marT="45721" marB="45721"/>
                </a:tc>
                <a:tc>
                  <a:txBody>
                    <a:bodyPr/>
                    <a:lstStyle/>
                    <a:p>
                      <a:r>
                        <a:rPr lang="en-US" sz="1800" dirty="0" smtClean="0">
                          <a:latin typeface="+mj-lt"/>
                        </a:rPr>
                        <a:t>72</a:t>
                      </a:r>
                      <a:endParaRPr lang="en-US" sz="1800" dirty="0">
                        <a:latin typeface="+mj-lt"/>
                      </a:endParaRPr>
                    </a:p>
                  </a:txBody>
                  <a:tcPr marT="45721" marB="45721"/>
                </a:tc>
                <a:tc>
                  <a:txBody>
                    <a:bodyPr/>
                    <a:lstStyle/>
                    <a:p>
                      <a:r>
                        <a:rPr lang="en-US" sz="1800" dirty="0" smtClean="0">
                          <a:latin typeface="+mj-lt"/>
                        </a:rPr>
                        <a:t>26</a:t>
                      </a:r>
                      <a:endParaRPr lang="en-US" sz="1800" dirty="0">
                        <a:latin typeface="+mj-lt"/>
                      </a:endParaRPr>
                    </a:p>
                  </a:txBody>
                  <a:tcPr marT="45721" marB="45721"/>
                </a:tc>
                <a:tc>
                  <a:txBody>
                    <a:bodyPr/>
                    <a:lstStyle/>
                    <a:p>
                      <a:r>
                        <a:rPr lang="en-US" sz="1800" dirty="0" smtClean="0">
                          <a:latin typeface="+mj-lt"/>
                        </a:rPr>
                        <a:t>10.8</a:t>
                      </a:r>
                      <a:endParaRPr lang="en-US" sz="1800" dirty="0">
                        <a:latin typeface="+mj-lt"/>
                      </a:endParaRPr>
                    </a:p>
                  </a:txBody>
                  <a:tcPr marT="45721" marB="45721"/>
                </a:tc>
                <a:tc>
                  <a:txBody>
                    <a:bodyPr/>
                    <a:lstStyle/>
                    <a:p>
                      <a:r>
                        <a:rPr lang="en-US" sz="1800" dirty="0" smtClean="0">
                          <a:latin typeface="+mj-lt"/>
                        </a:rPr>
                        <a:t>2.6</a:t>
                      </a:r>
                      <a:endParaRPr lang="en-US" sz="1800" dirty="0">
                        <a:latin typeface="+mj-lt"/>
                      </a:endParaRPr>
                    </a:p>
                  </a:txBody>
                  <a:tcPr marT="45721" marB="45721"/>
                </a:tc>
              </a:tr>
              <a:tr h="434628">
                <a:tc gridSpan="5">
                  <a:txBody>
                    <a:bodyPr/>
                    <a:lstStyle/>
                    <a:p>
                      <a:r>
                        <a:rPr lang="en-US" sz="1800" dirty="0" smtClean="0">
                          <a:latin typeface="+mj-lt"/>
                        </a:rPr>
                        <a:t>EPA Drinking Water MCL = 10 </a:t>
                      </a:r>
                      <a:r>
                        <a:rPr kumimoji="0" lang="en-US" sz="1800" b="0" i="0" u="none" strike="noStrike" kern="1200" cap="none" spc="0" normalizeH="0" baseline="0" noProof="0" dirty="0" smtClean="0">
                          <a:ln>
                            <a:noFill/>
                          </a:ln>
                          <a:solidFill>
                            <a:srgbClr val="000000"/>
                          </a:solidFill>
                          <a:effectLst/>
                          <a:uLnTx/>
                          <a:uFillTx/>
                          <a:latin typeface="Symbol" pitchFamily="18" charset="2"/>
                        </a:rPr>
                        <a:t>m</a:t>
                      </a:r>
                      <a:r>
                        <a:rPr lang="en-US" sz="1800" dirty="0" smtClean="0">
                          <a:latin typeface="+mj-lt"/>
                        </a:rPr>
                        <a:t>g/l</a:t>
                      </a:r>
                      <a:endParaRPr lang="en-US" sz="1800" dirty="0">
                        <a:latin typeface="+mj-lt"/>
                      </a:endParaRPr>
                    </a:p>
                  </a:txBody>
                  <a:tcPr marT="45721" marB="45721"/>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ea typeface="ＭＳ Ｐゴシック" panose="020B0600070205080204" pitchFamily="34" charset="-128"/>
              </a:rPr>
              <a:t>Monitoring Compliance Dataset</a:t>
            </a:r>
          </a:p>
        </p:txBody>
      </p:sp>
      <p:sp>
        <p:nvSpPr>
          <p:cNvPr id="61443" name="Content Placeholder 2"/>
          <p:cNvSpPr>
            <a:spLocks noGrp="1"/>
          </p:cNvSpPr>
          <p:nvPr>
            <p:ph idx="1"/>
          </p:nvPr>
        </p:nvSpPr>
        <p:spPr>
          <a:xfrm>
            <a:off x="457200" y="1371600"/>
            <a:ext cx="4686300" cy="4572000"/>
          </a:xfrm>
        </p:spPr>
        <p:txBody>
          <a:bodyPr/>
          <a:lstStyle/>
          <a:p>
            <a:r>
              <a:rPr lang="en-US" altLang="en-US" smtClean="0">
                <a:ea typeface="ＭＳ Ｐゴシック" panose="020B0600070205080204" pitchFamily="34" charset="-128"/>
              </a:rPr>
              <a:t>Is the site in compliance? Are chemical concentrations less than or greater than a criterion?</a:t>
            </a:r>
          </a:p>
          <a:p>
            <a:pPr lvl="1" indent="-342900"/>
            <a:r>
              <a:rPr lang="en-US" altLang="en-US" smtClean="0">
                <a:ea typeface="ＭＳ Ｐゴシック" panose="020B0600070205080204" pitchFamily="34" charset="-128"/>
              </a:rPr>
              <a:t>Selection of data set </a:t>
            </a:r>
          </a:p>
          <a:p>
            <a:pPr lvl="1" indent="-342900"/>
            <a:r>
              <a:rPr lang="en-US" altLang="en-US" smtClean="0">
                <a:solidFill>
                  <a:srgbClr val="F07B05"/>
                </a:solidFill>
                <a:ea typeface="ＭＳ Ｐゴシック" panose="020B0600070205080204" pitchFamily="34" charset="-128"/>
              </a:rPr>
              <a:t>Statistical analysis of data set</a:t>
            </a:r>
          </a:p>
          <a:p>
            <a:pPr lvl="2" indent="-342900"/>
            <a:r>
              <a:rPr lang="en-US" altLang="en-US" smtClean="0">
                <a:ea typeface="ＭＳ Ｐゴシック" panose="020B0600070205080204" pitchFamily="34" charset="-128"/>
              </a:rPr>
              <a:t>Methods and tools</a:t>
            </a:r>
          </a:p>
          <a:p>
            <a:pPr lvl="1" indent="-342900"/>
            <a:r>
              <a:rPr lang="en-US" altLang="en-US" smtClean="0">
                <a:ea typeface="ＭＳ Ｐゴシック" panose="020B0600070205080204" pitchFamily="34" charset="-128"/>
              </a:rPr>
              <a:t>Interpretation of results</a:t>
            </a:r>
          </a:p>
          <a:p>
            <a:pPr lvl="1" indent="-342900"/>
            <a:r>
              <a:rPr lang="en-US" altLang="en-US" smtClean="0">
                <a:ea typeface="ＭＳ Ｐゴシック" panose="020B0600070205080204" pitchFamily="34" charset="-128"/>
              </a:rPr>
              <a:t>Uncertainty</a:t>
            </a:r>
          </a:p>
        </p:txBody>
      </p:sp>
      <p:graphicFrame>
        <p:nvGraphicFramePr>
          <p:cNvPr id="2" name="Table 1"/>
          <p:cNvGraphicFramePr>
            <a:graphicFrameLocks noGrp="1"/>
          </p:cNvGraphicFramePr>
          <p:nvPr/>
        </p:nvGraphicFramePr>
        <p:xfrm>
          <a:off x="5143500" y="1600200"/>
          <a:ext cx="3733800" cy="4778375"/>
        </p:xfrm>
        <a:graphic>
          <a:graphicData uri="http://schemas.openxmlformats.org/drawingml/2006/table">
            <a:tbl>
              <a:tblPr firstRow="1" bandRow="1">
                <a:tableStyleId>{5C22544A-7EE6-4342-B048-85BDC9FD1C3A}</a:tableStyleId>
              </a:tblPr>
              <a:tblGrid>
                <a:gridCol w="1028700"/>
                <a:gridCol w="685800"/>
                <a:gridCol w="685800"/>
                <a:gridCol w="685800"/>
                <a:gridCol w="647700"/>
              </a:tblGrid>
              <a:tr h="377243">
                <a:tc gridSpan="5">
                  <a:txBody>
                    <a:bodyPr/>
                    <a:lstStyle/>
                    <a:p>
                      <a:r>
                        <a:rPr lang="en-US" sz="1800" dirty="0" smtClean="0"/>
                        <a:t>Arsenic (</a:t>
                      </a:r>
                      <a:r>
                        <a:rPr kumimoji="0" lang="en-US" sz="1800" b="1" i="0" u="none" strike="noStrike" kern="1200" cap="none" spc="0" normalizeH="0" baseline="0" noProof="0" dirty="0" smtClean="0">
                          <a:ln>
                            <a:noFill/>
                          </a:ln>
                          <a:solidFill>
                            <a:srgbClr val="FFFFFF"/>
                          </a:solidFill>
                          <a:effectLst/>
                          <a:uLnTx/>
                          <a:uFillTx/>
                          <a:latin typeface="Symbol"/>
                        </a:rPr>
                        <a:t>m</a:t>
                      </a:r>
                      <a:r>
                        <a:rPr lang="en-US" sz="1800" dirty="0" smtClean="0"/>
                        <a:t>g/l)</a:t>
                      </a:r>
                      <a:endParaRPr lang="en-US" sz="1800" dirty="0"/>
                    </a:p>
                  </a:txBody>
                  <a:tcPr marT="45725" marB="45725"/>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7243">
                <a:tc>
                  <a:txBody>
                    <a:bodyPr/>
                    <a:lstStyle/>
                    <a:p>
                      <a:r>
                        <a:rPr lang="en-US" sz="1800" dirty="0" smtClean="0"/>
                        <a:t>Date</a:t>
                      </a:r>
                      <a:endParaRPr lang="en-US" sz="1800" dirty="0"/>
                    </a:p>
                  </a:txBody>
                  <a:tcPr marT="45725" marB="45725"/>
                </a:tc>
                <a:tc>
                  <a:txBody>
                    <a:bodyPr/>
                    <a:lstStyle/>
                    <a:p>
                      <a:r>
                        <a:rPr lang="en-US" sz="1800" dirty="0" smtClean="0"/>
                        <a:t>W-3</a:t>
                      </a:r>
                      <a:endParaRPr lang="en-US" sz="1800" dirty="0"/>
                    </a:p>
                  </a:txBody>
                  <a:tcPr marT="45725" marB="45725">
                    <a:solidFill>
                      <a:srgbClr val="F07B05"/>
                    </a:solidFill>
                  </a:tcPr>
                </a:tc>
                <a:tc>
                  <a:txBody>
                    <a:bodyPr/>
                    <a:lstStyle/>
                    <a:p>
                      <a:r>
                        <a:rPr lang="en-US" sz="1800" dirty="0" smtClean="0"/>
                        <a:t>W-6</a:t>
                      </a:r>
                      <a:endParaRPr lang="en-US" sz="1800" dirty="0"/>
                    </a:p>
                  </a:txBody>
                  <a:tcPr marT="45725" marB="45725">
                    <a:solidFill>
                      <a:srgbClr val="F07B05"/>
                    </a:solidFill>
                  </a:tcPr>
                </a:tc>
                <a:tc>
                  <a:txBody>
                    <a:bodyPr/>
                    <a:lstStyle/>
                    <a:p>
                      <a:r>
                        <a:rPr lang="en-US" sz="1800" dirty="0" smtClean="0"/>
                        <a:t>W-5</a:t>
                      </a:r>
                      <a:endParaRPr lang="en-US" sz="1800" dirty="0"/>
                    </a:p>
                  </a:txBody>
                  <a:tcPr marT="45725" marB="45725"/>
                </a:tc>
                <a:tc>
                  <a:txBody>
                    <a:bodyPr/>
                    <a:lstStyle/>
                    <a:p>
                      <a:r>
                        <a:rPr lang="en-US" sz="1800" dirty="0" smtClean="0">
                          <a:latin typeface="+mj-lt"/>
                        </a:rPr>
                        <a:t>W-4</a:t>
                      </a:r>
                      <a:endParaRPr lang="en-US" sz="1800" dirty="0">
                        <a:latin typeface="+mj-lt"/>
                      </a:endParaRPr>
                    </a:p>
                  </a:txBody>
                  <a:tcPr marT="45721" marB="45721">
                    <a:solidFill>
                      <a:schemeClr val="accent5">
                        <a:lumMod val="60000"/>
                        <a:lumOff val="40000"/>
                      </a:schemeClr>
                    </a:solidFill>
                  </a:tcPr>
                </a:tc>
              </a:tr>
              <a:tr h="377243">
                <a:tc>
                  <a:txBody>
                    <a:bodyPr/>
                    <a:lstStyle/>
                    <a:p>
                      <a:r>
                        <a:rPr lang="en-US" sz="1800" dirty="0" smtClean="0"/>
                        <a:t>1/2009</a:t>
                      </a:r>
                      <a:endParaRPr lang="en-US" sz="1800" dirty="0"/>
                    </a:p>
                  </a:txBody>
                  <a:tcPr marT="45725" marB="45725"/>
                </a:tc>
                <a:tc>
                  <a:txBody>
                    <a:bodyPr/>
                    <a:lstStyle/>
                    <a:p>
                      <a:r>
                        <a:rPr lang="en-US" sz="1800" dirty="0" smtClean="0"/>
                        <a:t>78</a:t>
                      </a:r>
                      <a:endParaRPr lang="en-US" sz="1800" dirty="0"/>
                    </a:p>
                  </a:txBody>
                  <a:tcPr marT="45725" marB="45725">
                    <a:solidFill>
                      <a:srgbClr val="FACA3E"/>
                    </a:solidFill>
                  </a:tcPr>
                </a:tc>
                <a:tc>
                  <a:txBody>
                    <a:bodyPr/>
                    <a:lstStyle/>
                    <a:p>
                      <a:r>
                        <a:rPr lang="en-US" sz="1800" dirty="0" smtClean="0"/>
                        <a:t>23</a:t>
                      </a:r>
                      <a:endParaRPr lang="en-US" sz="1800" dirty="0"/>
                    </a:p>
                  </a:txBody>
                  <a:tcPr marT="45725" marB="45725">
                    <a:solidFill>
                      <a:srgbClr val="FACA3E"/>
                    </a:solidFill>
                  </a:tcPr>
                </a:tc>
                <a:tc>
                  <a:txBody>
                    <a:bodyPr/>
                    <a:lstStyle/>
                    <a:p>
                      <a:r>
                        <a:rPr lang="en-US" sz="1800" dirty="0" smtClean="0"/>
                        <a:t>11.9</a:t>
                      </a:r>
                      <a:endParaRPr lang="en-US" sz="1800" dirty="0"/>
                    </a:p>
                  </a:txBody>
                  <a:tcPr marT="45725" marB="45725"/>
                </a:tc>
                <a:tc>
                  <a:txBody>
                    <a:bodyPr/>
                    <a:lstStyle/>
                    <a:p>
                      <a:r>
                        <a:rPr lang="en-US" sz="1800" dirty="0" smtClean="0">
                          <a:latin typeface="+mj-lt"/>
                        </a:rPr>
                        <a:t>2.9</a:t>
                      </a:r>
                      <a:endParaRPr lang="en-US" sz="1800" dirty="0">
                        <a:latin typeface="+mj-lt"/>
                      </a:endParaRPr>
                    </a:p>
                  </a:txBody>
                  <a:tcPr marT="45721" marB="45721">
                    <a:solidFill>
                      <a:schemeClr val="accent5">
                        <a:lumMod val="20000"/>
                        <a:lumOff val="80000"/>
                      </a:schemeClr>
                    </a:solidFill>
                  </a:tcPr>
                </a:tc>
              </a:tr>
              <a:tr h="377243">
                <a:tc>
                  <a:txBody>
                    <a:bodyPr/>
                    <a:lstStyle/>
                    <a:p>
                      <a:r>
                        <a:rPr lang="en-US" sz="1800" dirty="0" smtClean="0"/>
                        <a:t>4/2009</a:t>
                      </a:r>
                      <a:endParaRPr lang="en-US" sz="1800" dirty="0"/>
                    </a:p>
                  </a:txBody>
                  <a:tcPr marT="45725" marB="45725"/>
                </a:tc>
                <a:tc>
                  <a:txBody>
                    <a:bodyPr/>
                    <a:lstStyle/>
                    <a:p>
                      <a:r>
                        <a:rPr lang="en-US" sz="1800" dirty="0" smtClean="0"/>
                        <a:t>79</a:t>
                      </a:r>
                      <a:endParaRPr lang="en-US" sz="1800" dirty="0"/>
                    </a:p>
                  </a:txBody>
                  <a:tcPr marT="45725" marB="45725">
                    <a:solidFill>
                      <a:srgbClr val="F07B05"/>
                    </a:solidFill>
                  </a:tcPr>
                </a:tc>
                <a:tc>
                  <a:txBody>
                    <a:bodyPr/>
                    <a:lstStyle/>
                    <a:p>
                      <a:r>
                        <a:rPr lang="en-US" sz="1800" dirty="0" smtClean="0"/>
                        <a:t>28</a:t>
                      </a:r>
                      <a:endParaRPr lang="en-US" sz="1800" dirty="0"/>
                    </a:p>
                  </a:txBody>
                  <a:tcPr marT="45725" marB="45725">
                    <a:solidFill>
                      <a:srgbClr val="F07B05"/>
                    </a:solidFill>
                  </a:tcPr>
                </a:tc>
                <a:tc>
                  <a:txBody>
                    <a:bodyPr/>
                    <a:lstStyle/>
                    <a:p>
                      <a:r>
                        <a:rPr lang="en-US" sz="1800" dirty="0" smtClean="0"/>
                        <a:t>10.9</a:t>
                      </a:r>
                      <a:endParaRPr lang="en-US" sz="1800" dirty="0"/>
                    </a:p>
                  </a:txBody>
                  <a:tcPr marT="45725" marB="45725"/>
                </a:tc>
                <a:tc>
                  <a:txBody>
                    <a:bodyPr/>
                    <a:lstStyle/>
                    <a:p>
                      <a:r>
                        <a:rPr lang="en-US" sz="1800" dirty="0" smtClean="0">
                          <a:latin typeface="+mj-lt"/>
                        </a:rPr>
                        <a:t>3.0</a:t>
                      </a:r>
                      <a:endParaRPr lang="en-US" sz="1800" dirty="0">
                        <a:latin typeface="+mj-lt"/>
                      </a:endParaRPr>
                    </a:p>
                  </a:txBody>
                  <a:tcPr marT="45721" marB="45721">
                    <a:solidFill>
                      <a:schemeClr val="accent5">
                        <a:lumMod val="60000"/>
                        <a:lumOff val="40000"/>
                      </a:schemeClr>
                    </a:solidFill>
                  </a:tcPr>
                </a:tc>
              </a:tr>
              <a:tr h="377243">
                <a:tc>
                  <a:txBody>
                    <a:bodyPr/>
                    <a:lstStyle/>
                    <a:p>
                      <a:r>
                        <a:rPr lang="en-US" sz="1800" dirty="0" smtClean="0"/>
                        <a:t>7/2009</a:t>
                      </a:r>
                      <a:endParaRPr lang="en-US" sz="1800" dirty="0"/>
                    </a:p>
                  </a:txBody>
                  <a:tcPr marT="45725" marB="45725"/>
                </a:tc>
                <a:tc>
                  <a:txBody>
                    <a:bodyPr/>
                    <a:lstStyle/>
                    <a:p>
                      <a:r>
                        <a:rPr lang="en-US" sz="1800" dirty="0" smtClean="0"/>
                        <a:t>66</a:t>
                      </a:r>
                      <a:endParaRPr lang="en-US" sz="1800" dirty="0"/>
                    </a:p>
                  </a:txBody>
                  <a:tcPr marT="45725" marB="45725">
                    <a:solidFill>
                      <a:srgbClr val="FACA3E"/>
                    </a:solidFill>
                  </a:tcPr>
                </a:tc>
                <a:tc>
                  <a:txBody>
                    <a:bodyPr/>
                    <a:lstStyle/>
                    <a:p>
                      <a:r>
                        <a:rPr lang="en-US" sz="1800" dirty="0" smtClean="0"/>
                        <a:t>22</a:t>
                      </a:r>
                      <a:endParaRPr lang="en-US" sz="1800" dirty="0"/>
                    </a:p>
                  </a:txBody>
                  <a:tcPr marT="45725" marB="45725">
                    <a:solidFill>
                      <a:srgbClr val="FACA3E"/>
                    </a:solidFill>
                  </a:tcPr>
                </a:tc>
                <a:tc>
                  <a:txBody>
                    <a:bodyPr/>
                    <a:lstStyle/>
                    <a:p>
                      <a:r>
                        <a:rPr lang="en-US" sz="1800" dirty="0" smtClean="0"/>
                        <a:t>9.1</a:t>
                      </a:r>
                      <a:endParaRPr lang="en-US" sz="1800" dirty="0"/>
                    </a:p>
                  </a:txBody>
                  <a:tcPr marT="45725" marB="45725"/>
                </a:tc>
                <a:tc>
                  <a:txBody>
                    <a:bodyPr/>
                    <a:lstStyle/>
                    <a:p>
                      <a:r>
                        <a:rPr lang="en-US" sz="1800" dirty="0" smtClean="0">
                          <a:latin typeface="+mj-lt"/>
                        </a:rPr>
                        <a:t>2.7</a:t>
                      </a:r>
                      <a:endParaRPr lang="en-US" sz="1800" dirty="0">
                        <a:latin typeface="+mj-lt"/>
                      </a:endParaRPr>
                    </a:p>
                  </a:txBody>
                  <a:tcPr marT="45721" marB="45721">
                    <a:solidFill>
                      <a:schemeClr val="accent5">
                        <a:lumMod val="20000"/>
                        <a:lumOff val="80000"/>
                      </a:schemeClr>
                    </a:solidFill>
                  </a:tcPr>
                </a:tc>
              </a:tr>
              <a:tr h="377243">
                <a:tc>
                  <a:txBody>
                    <a:bodyPr/>
                    <a:lstStyle/>
                    <a:p>
                      <a:r>
                        <a:rPr lang="en-US" sz="1800" dirty="0" smtClean="0"/>
                        <a:t>10/2009</a:t>
                      </a:r>
                      <a:endParaRPr lang="en-US" sz="1800" dirty="0"/>
                    </a:p>
                  </a:txBody>
                  <a:tcPr marT="45725" marB="45725"/>
                </a:tc>
                <a:tc>
                  <a:txBody>
                    <a:bodyPr/>
                    <a:lstStyle/>
                    <a:p>
                      <a:r>
                        <a:rPr lang="en-US" sz="1800" dirty="0" smtClean="0"/>
                        <a:t>67</a:t>
                      </a:r>
                      <a:endParaRPr lang="en-US" sz="1800" dirty="0"/>
                    </a:p>
                  </a:txBody>
                  <a:tcPr marT="45725" marB="45725">
                    <a:solidFill>
                      <a:srgbClr val="F07B05"/>
                    </a:solidFill>
                  </a:tcPr>
                </a:tc>
                <a:tc>
                  <a:txBody>
                    <a:bodyPr/>
                    <a:lstStyle/>
                    <a:p>
                      <a:r>
                        <a:rPr lang="en-US" sz="1800" dirty="0" smtClean="0"/>
                        <a:t>21</a:t>
                      </a:r>
                      <a:endParaRPr lang="en-US" sz="1800" dirty="0"/>
                    </a:p>
                  </a:txBody>
                  <a:tcPr marT="45725" marB="45725">
                    <a:solidFill>
                      <a:srgbClr val="F07B05"/>
                    </a:solidFill>
                  </a:tcPr>
                </a:tc>
                <a:tc>
                  <a:txBody>
                    <a:bodyPr/>
                    <a:lstStyle/>
                    <a:p>
                      <a:r>
                        <a:rPr lang="en-US" sz="1800" dirty="0" smtClean="0"/>
                        <a:t>8.5</a:t>
                      </a:r>
                      <a:endParaRPr lang="en-US" sz="1800" dirty="0"/>
                    </a:p>
                  </a:txBody>
                  <a:tcPr marT="45725" marB="45725"/>
                </a:tc>
                <a:tc>
                  <a:txBody>
                    <a:bodyPr/>
                    <a:lstStyle/>
                    <a:p>
                      <a:r>
                        <a:rPr lang="en-US" sz="1800" dirty="0" smtClean="0">
                          <a:latin typeface="+mj-lt"/>
                        </a:rPr>
                        <a:t>2.6</a:t>
                      </a:r>
                      <a:endParaRPr lang="en-US" sz="1800" dirty="0">
                        <a:latin typeface="+mj-lt"/>
                      </a:endParaRPr>
                    </a:p>
                  </a:txBody>
                  <a:tcPr marT="45721" marB="45721">
                    <a:solidFill>
                      <a:schemeClr val="accent5">
                        <a:lumMod val="60000"/>
                        <a:lumOff val="40000"/>
                      </a:schemeClr>
                    </a:solidFill>
                  </a:tcPr>
                </a:tc>
              </a:tr>
              <a:tr h="377243">
                <a:tc>
                  <a:txBody>
                    <a:bodyPr/>
                    <a:lstStyle/>
                    <a:p>
                      <a:r>
                        <a:rPr lang="en-US" sz="1800" dirty="0" smtClean="0"/>
                        <a:t>1/2010</a:t>
                      </a:r>
                      <a:endParaRPr lang="en-US" sz="1800" dirty="0"/>
                    </a:p>
                  </a:txBody>
                  <a:tcPr marT="45725" marB="45725"/>
                </a:tc>
                <a:tc>
                  <a:txBody>
                    <a:bodyPr/>
                    <a:lstStyle/>
                    <a:p>
                      <a:r>
                        <a:rPr lang="en-US" sz="1800" dirty="0" smtClean="0"/>
                        <a:t>90</a:t>
                      </a:r>
                      <a:endParaRPr lang="en-US" sz="1800" dirty="0"/>
                    </a:p>
                  </a:txBody>
                  <a:tcPr marT="45725" marB="45725">
                    <a:solidFill>
                      <a:srgbClr val="FACA3E"/>
                    </a:solidFill>
                  </a:tcPr>
                </a:tc>
                <a:tc>
                  <a:txBody>
                    <a:bodyPr/>
                    <a:lstStyle/>
                    <a:p>
                      <a:r>
                        <a:rPr lang="en-US" sz="1800" dirty="0" smtClean="0"/>
                        <a:t>26</a:t>
                      </a:r>
                      <a:endParaRPr lang="en-US" sz="1800" dirty="0"/>
                    </a:p>
                  </a:txBody>
                  <a:tcPr marT="45725" marB="45725">
                    <a:solidFill>
                      <a:srgbClr val="FACA3E"/>
                    </a:solidFill>
                  </a:tcPr>
                </a:tc>
                <a:tc>
                  <a:txBody>
                    <a:bodyPr/>
                    <a:lstStyle/>
                    <a:p>
                      <a:r>
                        <a:rPr lang="en-US" sz="1800" dirty="0" smtClean="0"/>
                        <a:t>11.1</a:t>
                      </a:r>
                      <a:endParaRPr lang="en-US" sz="1800" dirty="0"/>
                    </a:p>
                  </a:txBody>
                  <a:tcPr marT="45725" marB="45725"/>
                </a:tc>
                <a:tc>
                  <a:txBody>
                    <a:bodyPr/>
                    <a:lstStyle/>
                    <a:p>
                      <a:r>
                        <a:rPr lang="en-US" sz="1800" dirty="0" smtClean="0">
                          <a:latin typeface="+mj-lt"/>
                        </a:rPr>
                        <a:t>2.7</a:t>
                      </a:r>
                      <a:endParaRPr lang="en-US" sz="1800" dirty="0">
                        <a:latin typeface="+mj-lt"/>
                      </a:endParaRPr>
                    </a:p>
                  </a:txBody>
                  <a:tcPr marT="45721" marB="45721">
                    <a:solidFill>
                      <a:schemeClr val="accent5">
                        <a:lumMod val="20000"/>
                        <a:lumOff val="80000"/>
                      </a:schemeClr>
                    </a:solidFill>
                  </a:tcPr>
                </a:tc>
              </a:tr>
              <a:tr h="365799">
                <a:tc>
                  <a:txBody>
                    <a:bodyPr/>
                    <a:lstStyle/>
                    <a:p>
                      <a:r>
                        <a:rPr lang="en-US" sz="1800" dirty="0" smtClean="0"/>
                        <a:t>4/2010</a:t>
                      </a:r>
                      <a:endParaRPr lang="en-US" sz="1800" dirty="0"/>
                    </a:p>
                  </a:txBody>
                  <a:tcPr marT="45725" marB="45725"/>
                </a:tc>
                <a:tc>
                  <a:txBody>
                    <a:bodyPr/>
                    <a:lstStyle/>
                    <a:p>
                      <a:r>
                        <a:rPr lang="en-US" sz="1800" dirty="0" smtClean="0"/>
                        <a:t>89</a:t>
                      </a:r>
                      <a:endParaRPr lang="en-US" sz="1800" dirty="0"/>
                    </a:p>
                  </a:txBody>
                  <a:tcPr marT="45725" marB="45725">
                    <a:solidFill>
                      <a:srgbClr val="F07B05"/>
                    </a:solidFill>
                  </a:tcPr>
                </a:tc>
                <a:tc>
                  <a:txBody>
                    <a:bodyPr/>
                    <a:lstStyle/>
                    <a:p>
                      <a:r>
                        <a:rPr lang="en-US" sz="1800" dirty="0" smtClean="0"/>
                        <a:t>27</a:t>
                      </a:r>
                      <a:endParaRPr lang="en-US" sz="1800" dirty="0"/>
                    </a:p>
                  </a:txBody>
                  <a:tcPr marT="45725" marB="45725">
                    <a:solidFill>
                      <a:srgbClr val="F07B05"/>
                    </a:solidFill>
                  </a:tcPr>
                </a:tc>
                <a:tc>
                  <a:txBody>
                    <a:bodyPr/>
                    <a:lstStyle/>
                    <a:p>
                      <a:r>
                        <a:rPr lang="en-US" sz="1800" dirty="0" smtClean="0"/>
                        <a:t>11.4</a:t>
                      </a:r>
                      <a:endParaRPr lang="en-US" sz="1800" dirty="0"/>
                    </a:p>
                  </a:txBody>
                  <a:tcPr marT="45725" marB="45725"/>
                </a:tc>
                <a:tc>
                  <a:txBody>
                    <a:bodyPr/>
                    <a:lstStyle/>
                    <a:p>
                      <a:r>
                        <a:rPr lang="en-US" sz="1800" dirty="0" smtClean="0">
                          <a:latin typeface="+mj-lt"/>
                        </a:rPr>
                        <a:t>2.8</a:t>
                      </a:r>
                      <a:endParaRPr lang="en-US" sz="1800" dirty="0">
                        <a:latin typeface="+mj-lt"/>
                      </a:endParaRPr>
                    </a:p>
                  </a:txBody>
                  <a:tcPr marT="45721" marB="45721">
                    <a:solidFill>
                      <a:schemeClr val="accent5">
                        <a:lumMod val="60000"/>
                        <a:lumOff val="40000"/>
                      </a:schemeClr>
                    </a:solidFill>
                  </a:tcPr>
                </a:tc>
              </a:tr>
              <a:tr h="377243">
                <a:tc>
                  <a:txBody>
                    <a:bodyPr/>
                    <a:lstStyle/>
                    <a:p>
                      <a:r>
                        <a:rPr lang="en-US" sz="1800" dirty="0" smtClean="0"/>
                        <a:t>7/2010</a:t>
                      </a:r>
                      <a:endParaRPr lang="en-US" sz="1800" dirty="0"/>
                    </a:p>
                  </a:txBody>
                  <a:tcPr marT="45725" marB="45725"/>
                </a:tc>
                <a:tc>
                  <a:txBody>
                    <a:bodyPr/>
                    <a:lstStyle/>
                    <a:p>
                      <a:r>
                        <a:rPr lang="en-US" sz="1800" dirty="0" smtClean="0"/>
                        <a:t>73</a:t>
                      </a:r>
                      <a:endParaRPr lang="en-US" sz="1800" dirty="0"/>
                    </a:p>
                  </a:txBody>
                  <a:tcPr marT="45725" marB="45725">
                    <a:solidFill>
                      <a:srgbClr val="FACA3E"/>
                    </a:solidFill>
                  </a:tcPr>
                </a:tc>
                <a:tc>
                  <a:txBody>
                    <a:bodyPr/>
                    <a:lstStyle/>
                    <a:p>
                      <a:r>
                        <a:rPr lang="en-US" sz="1800" dirty="0" smtClean="0"/>
                        <a:t>25</a:t>
                      </a:r>
                      <a:endParaRPr lang="en-US" sz="1800" dirty="0"/>
                    </a:p>
                  </a:txBody>
                  <a:tcPr marT="45725" marB="45725">
                    <a:solidFill>
                      <a:srgbClr val="FACA3E"/>
                    </a:solidFill>
                  </a:tcPr>
                </a:tc>
                <a:tc>
                  <a:txBody>
                    <a:bodyPr/>
                    <a:lstStyle/>
                    <a:p>
                      <a:r>
                        <a:rPr lang="en-US" sz="1800" dirty="0" smtClean="0"/>
                        <a:t>9.4</a:t>
                      </a:r>
                      <a:endParaRPr lang="en-US" sz="1800" dirty="0"/>
                    </a:p>
                  </a:txBody>
                  <a:tcPr marT="45725" marB="45725"/>
                </a:tc>
                <a:tc>
                  <a:txBody>
                    <a:bodyPr/>
                    <a:lstStyle/>
                    <a:p>
                      <a:r>
                        <a:rPr lang="en-US" sz="1800" dirty="0" smtClean="0">
                          <a:latin typeface="+mj-lt"/>
                        </a:rPr>
                        <a:t>2.4</a:t>
                      </a:r>
                      <a:endParaRPr lang="en-US" sz="1800" dirty="0">
                        <a:latin typeface="+mj-lt"/>
                      </a:endParaRPr>
                    </a:p>
                  </a:txBody>
                  <a:tcPr marT="45721" marB="45721">
                    <a:solidFill>
                      <a:schemeClr val="accent5">
                        <a:lumMod val="20000"/>
                        <a:lumOff val="80000"/>
                      </a:schemeClr>
                    </a:solidFill>
                  </a:tcPr>
                </a:tc>
              </a:tr>
              <a:tr h="377243">
                <a:tc>
                  <a:txBody>
                    <a:bodyPr/>
                    <a:lstStyle/>
                    <a:p>
                      <a:r>
                        <a:rPr lang="en-US" sz="1800" dirty="0" smtClean="0"/>
                        <a:t>10/2010</a:t>
                      </a:r>
                      <a:endParaRPr lang="en-US" sz="1800" dirty="0"/>
                    </a:p>
                  </a:txBody>
                  <a:tcPr marT="45725" marB="45725"/>
                </a:tc>
                <a:tc>
                  <a:txBody>
                    <a:bodyPr/>
                    <a:lstStyle/>
                    <a:p>
                      <a:r>
                        <a:rPr lang="en-US" sz="1800" dirty="0" smtClean="0"/>
                        <a:t>70</a:t>
                      </a:r>
                      <a:endParaRPr lang="en-US" sz="1800" dirty="0"/>
                    </a:p>
                  </a:txBody>
                  <a:tcPr marT="45725" marB="45725">
                    <a:solidFill>
                      <a:srgbClr val="F07B05"/>
                    </a:solidFill>
                  </a:tcPr>
                </a:tc>
                <a:tc>
                  <a:txBody>
                    <a:bodyPr/>
                    <a:lstStyle/>
                    <a:p>
                      <a:r>
                        <a:rPr lang="en-US" sz="1800" dirty="0" smtClean="0"/>
                        <a:t>24</a:t>
                      </a:r>
                      <a:endParaRPr lang="en-US" sz="1800" dirty="0"/>
                    </a:p>
                  </a:txBody>
                  <a:tcPr marT="45725" marB="45725">
                    <a:solidFill>
                      <a:srgbClr val="F07B05"/>
                    </a:solidFill>
                  </a:tcPr>
                </a:tc>
                <a:tc>
                  <a:txBody>
                    <a:bodyPr/>
                    <a:lstStyle/>
                    <a:p>
                      <a:r>
                        <a:rPr lang="en-US" sz="1800" dirty="0" smtClean="0"/>
                        <a:t>9.2</a:t>
                      </a:r>
                      <a:endParaRPr lang="en-US" sz="1800" dirty="0"/>
                    </a:p>
                  </a:txBody>
                  <a:tcPr marT="45725" marB="45725"/>
                </a:tc>
                <a:tc>
                  <a:txBody>
                    <a:bodyPr/>
                    <a:lstStyle/>
                    <a:p>
                      <a:r>
                        <a:rPr lang="en-US" sz="1800" dirty="0" smtClean="0">
                          <a:latin typeface="+mj-lt"/>
                        </a:rPr>
                        <a:t>2.3</a:t>
                      </a:r>
                      <a:endParaRPr lang="en-US" sz="1800" dirty="0">
                        <a:latin typeface="+mj-lt"/>
                      </a:endParaRPr>
                    </a:p>
                  </a:txBody>
                  <a:tcPr marT="45721" marB="45721">
                    <a:solidFill>
                      <a:schemeClr val="accent5">
                        <a:lumMod val="60000"/>
                        <a:lumOff val="40000"/>
                      </a:schemeClr>
                    </a:solidFill>
                  </a:tcPr>
                </a:tc>
              </a:tr>
              <a:tr h="377243">
                <a:tc>
                  <a:txBody>
                    <a:bodyPr/>
                    <a:lstStyle/>
                    <a:p>
                      <a:r>
                        <a:rPr lang="en-US" sz="1800" dirty="0" smtClean="0"/>
                        <a:t>1/2011</a:t>
                      </a:r>
                      <a:endParaRPr lang="en-US" sz="1800" dirty="0"/>
                    </a:p>
                  </a:txBody>
                  <a:tcPr marT="45725" marB="45725"/>
                </a:tc>
                <a:tc>
                  <a:txBody>
                    <a:bodyPr/>
                    <a:lstStyle/>
                    <a:p>
                      <a:r>
                        <a:rPr lang="en-US" sz="1800" dirty="0" smtClean="0"/>
                        <a:t>72</a:t>
                      </a:r>
                      <a:endParaRPr lang="en-US" sz="1800" dirty="0"/>
                    </a:p>
                  </a:txBody>
                  <a:tcPr marT="45725" marB="45725">
                    <a:solidFill>
                      <a:srgbClr val="FACA3E"/>
                    </a:solidFill>
                  </a:tcPr>
                </a:tc>
                <a:tc>
                  <a:txBody>
                    <a:bodyPr/>
                    <a:lstStyle/>
                    <a:p>
                      <a:r>
                        <a:rPr lang="en-US" sz="1800" dirty="0" smtClean="0"/>
                        <a:t>26</a:t>
                      </a:r>
                      <a:endParaRPr lang="en-US" sz="1800" dirty="0"/>
                    </a:p>
                  </a:txBody>
                  <a:tcPr marT="45725" marB="45725">
                    <a:solidFill>
                      <a:srgbClr val="FACA3E"/>
                    </a:solidFill>
                  </a:tcPr>
                </a:tc>
                <a:tc>
                  <a:txBody>
                    <a:bodyPr/>
                    <a:lstStyle/>
                    <a:p>
                      <a:r>
                        <a:rPr lang="en-US" sz="1800" dirty="0" smtClean="0"/>
                        <a:t>10.8</a:t>
                      </a:r>
                      <a:endParaRPr lang="en-US" sz="1800" dirty="0"/>
                    </a:p>
                  </a:txBody>
                  <a:tcPr marT="45725" marB="45725"/>
                </a:tc>
                <a:tc>
                  <a:txBody>
                    <a:bodyPr/>
                    <a:lstStyle/>
                    <a:p>
                      <a:r>
                        <a:rPr lang="en-US" sz="1800" dirty="0" smtClean="0">
                          <a:latin typeface="+mj-lt"/>
                        </a:rPr>
                        <a:t>2.6</a:t>
                      </a:r>
                      <a:endParaRPr lang="en-US" sz="1800" dirty="0">
                        <a:latin typeface="+mj-lt"/>
                      </a:endParaRPr>
                    </a:p>
                  </a:txBody>
                  <a:tcPr marT="45721" marB="45721">
                    <a:solidFill>
                      <a:schemeClr val="accent5">
                        <a:lumMod val="20000"/>
                        <a:lumOff val="80000"/>
                      </a:schemeClr>
                    </a:solidFill>
                  </a:tcPr>
                </a:tc>
              </a:tr>
              <a:tr h="640149">
                <a:tc gridSpan="5">
                  <a:txBody>
                    <a:bodyPr/>
                    <a:lstStyle/>
                    <a:p>
                      <a:r>
                        <a:rPr lang="en-US" sz="1800" dirty="0" smtClean="0"/>
                        <a:t>EPA Drinking Water MCL = 10 </a:t>
                      </a:r>
                      <a:r>
                        <a:rPr lang="en-US" sz="1800" b="0" i="0" u="none" strike="noStrike" dirty="0" smtClean="0">
                          <a:solidFill>
                            <a:srgbClr val="000000"/>
                          </a:solidFill>
                          <a:effectLst/>
                          <a:latin typeface="Symbol" pitchFamily="18" charset="2"/>
                        </a:rPr>
                        <a:t>m</a:t>
                      </a:r>
                      <a:r>
                        <a:rPr lang="en-US" sz="1800" dirty="0" smtClean="0"/>
                        <a:t>g/l</a:t>
                      </a:r>
                    </a:p>
                    <a:p>
                      <a:r>
                        <a:rPr lang="en-US" sz="1800" dirty="0" smtClean="0"/>
                        <a:t>Data are measured values</a:t>
                      </a:r>
                      <a:endParaRPr lang="en-US" sz="1800" dirty="0"/>
                    </a:p>
                  </a:txBody>
                  <a:tcPr marT="45725" marB="45725"/>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ea typeface="ＭＳ Ｐゴシック" panose="020B0600070205080204" pitchFamily="34" charset="-128"/>
              </a:rPr>
              <a:t>Are You Drowning in Groundwater Data From Your Sites?</a:t>
            </a:r>
          </a:p>
        </p:txBody>
      </p:sp>
      <p:sp>
        <p:nvSpPr>
          <p:cNvPr id="3" name="Content Placeholder 2"/>
          <p:cNvSpPr>
            <a:spLocks noGrp="1"/>
          </p:cNvSpPr>
          <p:nvPr>
            <p:ph sz="half" idx="1"/>
          </p:nvPr>
        </p:nvSpPr>
        <p:spPr/>
        <p:txBody>
          <a:bodyPr/>
          <a:lstStyle/>
          <a:p>
            <a:pPr>
              <a:spcBef>
                <a:spcPts val="1800"/>
              </a:spcBef>
            </a:pPr>
            <a:r>
              <a:rPr lang="en-US" altLang="en-US" sz="2400" smtClean="0">
                <a:ea typeface="ＭＳ Ｐゴシック" panose="020B0600070205080204" pitchFamily="34" charset="-128"/>
              </a:rPr>
              <a:t>What data should you use? </a:t>
            </a:r>
          </a:p>
          <a:p>
            <a:pPr>
              <a:spcBef>
                <a:spcPts val="1800"/>
              </a:spcBef>
            </a:pPr>
            <a:r>
              <a:rPr lang="en-US" altLang="en-US" sz="2400" smtClean="0">
                <a:ea typeface="ＭＳ Ｐゴシック" panose="020B0600070205080204" pitchFamily="34" charset="-128"/>
              </a:rPr>
              <a:t>Where do you start? </a:t>
            </a:r>
          </a:p>
          <a:p>
            <a:pPr>
              <a:spcBef>
                <a:spcPts val="1800"/>
              </a:spcBef>
            </a:pPr>
            <a:r>
              <a:rPr lang="en-US" altLang="en-US" sz="2400" smtClean="0">
                <a:ea typeface="ＭＳ Ｐゴシック" panose="020B0600070205080204" pitchFamily="34" charset="-128"/>
              </a:rPr>
              <a:t>What are the data telling you?</a:t>
            </a:r>
          </a:p>
          <a:p>
            <a:pPr>
              <a:spcBef>
                <a:spcPts val="1800"/>
              </a:spcBef>
            </a:pPr>
            <a:r>
              <a:rPr lang="en-US" altLang="en-US" sz="2400" smtClean="0">
                <a:ea typeface="ＭＳ Ｐゴシック" panose="020B0600070205080204" pitchFamily="34" charset="-128"/>
              </a:rPr>
              <a:t>How do you make the best use of your data?</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8800"/>
            <a:ext cx="4659313"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ea typeface="ＭＳ Ｐゴシック" panose="020B0600070205080204" pitchFamily="34" charset="-128"/>
              </a:rPr>
              <a:t>Monitoring Compliance Dataset</a:t>
            </a:r>
          </a:p>
        </p:txBody>
      </p:sp>
      <p:sp>
        <p:nvSpPr>
          <p:cNvPr id="62467" name="Content Placeholder 2"/>
          <p:cNvSpPr>
            <a:spLocks noGrp="1"/>
          </p:cNvSpPr>
          <p:nvPr>
            <p:ph idx="1"/>
          </p:nvPr>
        </p:nvSpPr>
        <p:spPr>
          <a:xfrm>
            <a:off x="457200" y="1371600"/>
            <a:ext cx="4686300" cy="4572000"/>
          </a:xfrm>
        </p:spPr>
        <p:txBody>
          <a:bodyPr/>
          <a:lstStyle/>
          <a:p>
            <a:r>
              <a:rPr lang="en-US" altLang="en-US" smtClean="0">
                <a:ea typeface="ＭＳ Ｐゴシック" panose="020B0600070205080204" pitchFamily="34" charset="-128"/>
              </a:rPr>
              <a:t>Is the site in compliance? Are chemical concentrations less than or greater than a criterion?</a:t>
            </a:r>
          </a:p>
          <a:p>
            <a:pPr lvl="1" indent="-342900"/>
            <a:r>
              <a:rPr lang="en-US" altLang="en-US" smtClean="0">
                <a:ea typeface="ＭＳ Ｐゴシック" panose="020B0600070205080204" pitchFamily="34" charset="-128"/>
              </a:rPr>
              <a:t>Selection of data set </a:t>
            </a:r>
          </a:p>
          <a:p>
            <a:pPr lvl="1" indent="-342900"/>
            <a:r>
              <a:rPr lang="en-US" altLang="en-US" smtClean="0">
                <a:ea typeface="ＭＳ Ｐゴシック" panose="020B0600070205080204" pitchFamily="34" charset="-128"/>
              </a:rPr>
              <a:t>Statistical analysis of data set</a:t>
            </a:r>
          </a:p>
          <a:p>
            <a:pPr lvl="2" indent="-342900"/>
            <a:r>
              <a:rPr lang="en-US" altLang="en-US" smtClean="0">
                <a:ea typeface="ＭＳ Ｐゴシック" panose="020B0600070205080204" pitchFamily="34" charset="-128"/>
              </a:rPr>
              <a:t>Methods and tools</a:t>
            </a:r>
          </a:p>
          <a:p>
            <a:pPr lvl="1" indent="-342900"/>
            <a:r>
              <a:rPr lang="en-US" altLang="en-US" smtClean="0">
                <a:solidFill>
                  <a:srgbClr val="F07B05"/>
                </a:solidFill>
                <a:ea typeface="ＭＳ Ｐゴシック" panose="020B0600070205080204" pitchFamily="34" charset="-128"/>
              </a:rPr>
              <a:t>Interpretation of results</a:t>
            </a:r>
          </a:p>
          <a:p>
            <a:pPr lvl="1" indent="-342900"/>
            <a:r>
              <a:rPr lang="en-US" altLang="en-US" smtClean="0">
                <a:solidFill>
                  <a:srgbClr val="F07B05"/>
                </a:solidFill>
                <a:ea typeface="ＭＳ Ｐゴシック" panose="020B0600070205080204" pitchFamily="34" charset="-128"/>
              </a:rPr>
              <a:t>Uncertainty</a:t>
            </a:r>
          </a:p>
        </p:txBody>
      </p:sp>
      <p:graphicFrame>
        <p:nvGraphicFramePr>
          <p:cNvPr id="2" name="Table 1"/>
          <p:cNvGraphicFramePr>
            <a:graphicFrameLocks noGrp="1"/>
          </p:cNvGraphicFramePr>
          <p:nvPr/>
        </p:nvGraphicFramePr>
        <p:xfrm>
          <a:off x="5143500" y="1600200"/>
          <a:ext cx="3733800" cy="4511675"/>
        </p:xfrm>
        <a:graphic>
          <a:graphicData uri="http://schemas.openxmlformats.org/drawingml/2006/table">
            <a:tbl>
              <a:tblPr firstRow="1" bandRow="1">
                <a:tableStyleId>{5C22544A-7EE6-4342-B048-85BDC9FD1C3A}</a:tableStyleId>
              </a:tblPr>
              <a:tblGrid>
                <a:gridCol w="1028700"/>
                <a:gridCol w="685800"/>
                <a:gridCol w="685800"/>
                <a:gridCol w="685800"/>
                <a:gridCol w="647700"/>
              </a:tblGrid>
              <a:tr h="377254">
                <a:tc gridSpan="5">
                  <a:txBody>
                    <a:bodyPr/>
                    <a:lstStyle/>
                    <a:p>
                      <a:r>
                        <a:rPr lang="en-US" sz="1800" dirty="0" smtClean="0"/>
                        <a:t>Arsenic (</a:t>
                      </a:r>
                      <a:r>
                        <a:rPr kumimoji="0" lang="en-US" sz="1800" b="1" i="0" u="none" strike="noStrike" kern="1200" cap="none" spc="0" normalizeH="0" baseline="0" noProof="0" dirty="0" smtClean="0">
                          <a:ln>
                            <a:noFill/>
                          </a:ln>
                          <a:solidFill>
                            <a:srgbClr val="FFFFFF"/>
                          </a:solidFill>
                          <a:effectLst/>
                          <a:uLnTx/>
                          <a:uFillTx/>
                          <a:latin typeface="Symbol"/>
                        </a:rPr>
                        <a:t>m</a:t>
                      </a:r>
                      <a:r>
                        <a:rPr lang="en-US" sz="1800" dirty="0" smtClean="0"/>
                        <a:t>g/l)</a:t>
                      </a:r>
                      <a:endParaRPr lang="en-US" sz="1800" dirty="0"/>
                    </a:p>
                  </a:txBody>
                  <a:tcPr marT="45726" marB="4572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7254">
                <a:tc>
                  <a:txBody>
                    <a:bodyPr/>
                    <a:lstStyle/>
                    <a:p>
                      <a:r>
                        <a:rPr lang="en-US" sz="1800" dirty="0" smtClean="0"/>
                        <a:t>Date</a:t>
                      </a:r>
                      <a:endParaRPr lang="en-US" sz="1800" dirty="0"/>
                    </a:p>
                  </a:txBody>
                  <a:tcPr marT="45726" marB="45726"/>
                </a:tc>
                <a:tc>
                  <a:txBody>
                    <a:bodyPr/>
                    <a:lstStyle/>
                    <a:p>
                      <a:r>
                        <a:rPr lang="en-US" sz="1800" dirty="0" smtClean="0"/>
                        <a:t>W-3</a:t>
                      </a:r>
                      <a:endParaRPr lang="en-US" sz="1800" dirty="0"/>
                    </a:p>
                  </a:txBody>
                  <a:tcPr marT="45726" marB="45726"/>
                </a:tc>
                <a:tc>
                  <a:txBody>
                    <a:bodyPr/>
                    <a:lstStyle/>
                    <a:p>
                      <a:r>
                        <a:rPr lang="en-US" sz="1800" dirty="0" smtClean="0"/>
                        <a:t>W-6</a:t>
                      </a:r>
                      <a:endParaRPr lang="en-US" sz="1800" dirty="0"/>
                    </a:p>
                  </a:txBody>
                  <a:tcPr marT="45726" marB="45726">
                    <a:solidFill>
                      <a:schemeClr val="accent5">
                        <a:lumMod val="60000"/>
                        <a:lumOff val="40000"/>
                      </a:schemeClr>
                    </a:solidFill>
                  </a:tcPr>
                </a:tc>
                <a:tc>
                  <a:txBody>
                    <a:bodyPr/>
                    <a:lstStyle/>
                    <a:p>
                      <a:r>
                        <a:rPr lang="en-US" sz="1800" dirty="0" smtClean="0"/>
                        <a:t>W-5</a:t>
                      </a:r>
                      <a:endParaRPr lang="en-US" sz="1800" dirty="0"/>
                    </a:p>
                  </a:txBody>
                  <a:tcPr marT="45726" marB="45726">
                    <a:solidFill>
                      <a:srgbClr val="F07B05"/>
                    </a:solidFill>
                  </a:tcPr>
                </a:tc>
                <a:tc>
                  <a:txBody>
                    <a:bodyPr/>
                    <a:lstStyle/>
                    <a:p>
                      <a:r>
                        <a:rPr lang="en-US" sz="1800" dirty="0" smtClean="0">
                          <a:latin typeface="+mj-lt"/>
                        </a:rPr>
                        <a:t>W-4</a:t>
                      </a:r>
                      <a:endParaRPr lang="en-US" sz="1800" dirty="0">
                        <a:latin typeface="+mj-lt"/>
                      </a:endParaRPr>
                    </a:p>
                  </a:txBody>
                  <a:tcPr marT="45721" marB="45721">
                    <a:solidFill>
                      <a:srgbClr val="F07B05"/>
                    </a:solidFill>
                  </a:tcPr>
                </a:tc>
              </a:tr>
              <a:tr h="377254">
                <a:tc>
                  <a:txBody>
                    <a:bodyPr/>
                    <a:lstStyle/>
                    <a:p>
                      <a:r>
                        <a:rPr lang="en-US" sz="1800" dirty="0" smtClean="0"/>
                        <a:t>1/2009</a:t>
                      </a:r>
                      <a:endParaRPr lang="en-US" sz="1800" dirty="0"/>
                    </a:p>
                  </a:txBody>
                  <a:tcPr marT="45726" marB="45726"/>
                </a:tc>
                <a:tc>
                  <a:txBody>
                    <a:bodyPr/>
                    <a:lstStyle/>
                    <a:p>
                      <a:r>
                        <a:rPr lang="en-US" sz="1800" dirty="0" smtClean="0"/>
                        <a:t>78</a:t>
                      </a:r>
                      <a:endParaRPr lang="en-US" sz="1800" dirty="0"/>
                    </a:p>
                  </a:txBody>
                  <a:tcPr marT="45726" marB="45726"/>
                </a:tc>
                <a:tc>
                  <a:txBody>
                    <a:bodyPr/>
                    <a:lstStyle/>
                    <a:p>
                      <a:r>
                        <a:rPr lang="en-US" sz="1800" dirty="0" smtClean="0"/>
                        <a:t>23</a:t>
                      </a:r>
                      <a:endParaRPr lang="en-US" sz="1800" dirty="0"/>
                    </a:p>
                  </a:txBody>
                  <a:tcPr marT="45726" marB="45726">
                    <a:solidFill>
                      <a:schemeClr val="accent5">
                        <a:lumMod val="20000"/>
                        <a:lumOff val="80000"/>
                      </a:schemeClr>
                    </a:solidFill>
                  </a:tcPr>
                </a:tc>
                <a:tc>
                  <a:txBody>
                    <a:bodyPr/>
                    <a:lstStyle/>
                    <a:p>
                      <a:r>
                        <a:rPr lang="en-US" sz="1800" dirty="0" smtClean="0"/>
                        <a:t>11.9</a:t>
                      </a:r>
                      <a:endParaRPr lang="en-US" sz="1800" dirty="0"/>
                    </a:p>
                  </a:txBody>
                  <a:tcPr marT="45726" marB="45726">
                    <a:solidFill>
                      <a:srgbClr val="FACA3E"/>
                    </a:solidFill>
                  </a:tcPr>
                </a:tc>
                <a:tc>
                  <a:txBody>
                    <a:bodyPr/>
                    <a:lstStyle/>
                    <a:p>
                      <a:r>
                        <a:rPr lang="en-US" sz="1800" dirty="0" smtClean="0">
                          <a:latin typeface="+mj-lt"/>
                        </a:rPr>
                        <a:t>2.9</a:t>
                      </a:r>
                      <a:endParaRPr lang="en-US" sz="1800" dirty="0">
                        <a:latin typeface="+mj-lt"/>
                      </a:endParaRPr>
                    </a:p>
                  </a:txBody>
                  <a:tcPr marT="45721" marB="45721">
                    <a:solidFill>
                      <a:srgbClr val="FACA3E"/>
                    </a:solidFill>
                  </a:tcPr>
                </a:tc>
              </a:tr>
              <a:tr h="377254">
                <a:tc>
                  <a:txBody>
                    <a:bodyPr/>
                    <a:lstStyle/>
                    <a:p>
                      <a:r>
                        <a:rPr lang="en-US" sz="1800" dirty="0" smtClean="0"/>
                        <a:t>4/2009</a:t>
                      </a:r>
                      <a:endParaRPr lang="en-US" sz="1800" dirty="0"/>
                    </a:p>
                  </a:txBody>
                  <a:tcPr marT="45726" marB="45726"/>
                </a:tc>
                <a:tc>
                  <a:txBody>
                    <a:bodyPr/>
                    <a:lstStyle/>
                    <a:p>
                      <a:r>
                        <a:rPr lang="en-US" sz="1800" dirty="0" smtClean="0"/>
                        <a:t>79</a:t>
                      </a:r>
                      <a:endParaRPr lang="en-US" sz="1800" dirty="0"/>
                    </a:p>
                  </a:txBody>
                  <a:tcPr marT="45726" marB="45726"/>
                </a:tc>
                <a:tc>
                  <a:txBody>
                    <a:bodyPr/>
                    <a:lstStyle/>
                    <a:p>
                      <a:r>
                        <a:rPr lang="en-US" sz="1800" dirty="0" smtClean="0"/>
                        <a:t>28</a:t>
                      </a:r>
                      <a:endParaRPr lang="en-US" sz="1800" dirty="0"/>
                    </a:p>
                  </a:txBody>
                  <a:tcPr marT="45726" marB="45726">
                    <a:solidFill>
                      <a:schemeClr val="accent5">
                        <a:lumMod val="60000"/>
                        <a:lumOff val="40000"/>
                      </a:schemeClr>
                    </a:solidFill>
                  </a:tcPr>
                </a:tc>
                <a:tc>
                  <a:txBody>
                    <a:bodyPr/>
                    <a:lstStyle/>
                    <a:p>
                      <a:r>
                        <a:rPr lang="en-US" sz="1800" dirty="0" smtClean="0"/>
                        <a:t>10.9</a:t>
                      </a:r>
                      <a:endParaRPr lang="en-US" sz="1800" dirty="0"/>
                    </a:p>
                  </a:txBody>
                  <a:tcPr marT="45726" marB="45726">
                    <a:solidFill>
                      <a:srgbClr val="F07B05"/>
                    </a:solidFill>
                  </a:tcPr>
                </a:tc>
                <a:tc>
                  <a:txBody>
                    <a:bodyPr/>
                    <a:lstStyle/>
                    <a:p>
                      <a:r>
                        <a:rPr lang="en-US" sz="1800" dirty="0" smtClean="0">
                          <a:latin typeface="+mj-lt"/>
                        </a:rPr>
                        <a:t>3.0</a:t>
                      </a:r>
                      <a:endParaRPr lang="en-US" sz="1800" dirty="0">
                        <a:latin typeface="+mj-lt"/>
                      </a:endParaRPr>
                    </a:p>
                  </a:txBody>
                  <a:tcPr marT="45721" marB="45721">
                    <a:solidFill>
                      <a:srgbClr val="F07B05"/>
                    </a:solidFill>
                  </a:tcPr>
                </a:tc>
              </a:tr>
              <a:tr h="377254">
                <a:tc>
                  <a:txBody>
                    <a:bodyPr/>
                    <a:lstStyle/>
                    <a:p>
                      <a:r>
                        <a:rPr lang="en-US" sz="1800" dirty="0" smtClean="0"/>
                        <a:t>7/2009</a:t>
                      </a:r>
                      <a:endParaRPr lang="en-US" sz="1800" dirty="0"/>
                    </a:p>
                  </a:txBody>
                  <a:tcPr marT="45726" marB="45726"/>
                </a:tc>
                <a:tc>
                  <a:txBody>
                    <a:bodyPr/>
                    <a:lstStyle/>
                    <a:p>
                      <a:r>
                        <a:rPr lang="en-US" sz="1800" dirty="0" smtClean="0"/>
                        <a:t>66</a:t>
                      </a:r>
                      <a:endParaRPr lang="en-US" sz="1800" dirty="0"/>
                    </a:p>
                  </a:txBody>
                  <a:tcPr marT="45726" marB="45726"/>
                </a:tc>
                <a:tc>
                  <a:txBody>
                    <a:bodyPr/>
                    <a:lstStyle/>
                    <a:p>
                      <a:r>
                        <a:rPr lang="en-US" sz="1800" dirty="0" smtClean="0"/>
                        <a:t>22</a:t>
                      </a:r>
                      <a:endParaRPr lang="en-US" sz="1800" dirty="0"/>
                    </a:p>
                  </a:txBody>
                  <a:tcPr marT="45726" marB="45726">
                    <a:solidFill>
                      <a:schemeClr val="accent5">
                        <a:lumMod val="20000"/>
                        <a:lumOff val="80000"/>
                      </a:schemeClr>
                    </a:solidFill>
                  </a:tcPr>
                </a:tc>
                <a:tc>
                  <a:txBody>
                    <a:bodyPr/>
                    <a:lstStyle/>
                    <a:p>
                      <a:r>
                        <a:rPr lang="en-US" sz="1800" dirty="0" smtClean="0"/>
                        <a:t>9.1</a:t>
                      </a:r>
                      <a:endParaRPr lang="en-US" sz="1800" dirty="0"/>
                    </a:p>
                  </a:txBody>
                  <a:tcPr marT="45726" marB="45726">
                    <a:solidFill>
                      <a:srgbClr val="FACA3E"/>
                    </a:solidFill>
                  </a:tcPr>
                </a:tc>
                <a:tc>
                  <a:txBody>
                    <a:bodyPr/>
                    <a:lstStyle/>
                    <a:p>
                      <a:r>
                        <a:rPr lang="en-US" sz="1800" dirty="0" smtClean="0">
                          <a:latin typeface="+mj-lt"/>
                        </a:rPr>
                        <a:t>2.7</a:t>
                      </a:r>
                      <a:endParaRPr lang="en-US" sz="1800" dirty="0">
                        <a:latin typeface="+mj-lt"/>
                      </a:endParaRPr>
                    </a:p>
                  </a:txBody>
                  <a:tcPr marT="45721" marB="45721">
                    <a:solidFill>
                      <a:srgbClr val="FACA3E"/>
                    </a:solidFill>
                  </a:tcPr>
                </a:tc>
              </a:tr>
              <a:tr h="377254">
                <a:tc>
                  <a:txBody>
                    <a:bodyPr/>
                    <a:lstStyle/>
                    <a:p>
                      <a:r>
                        <a:rPr lang="en-US" sz="1800" dirty="0" smtClean="0"/>
                        <a:t>10/2009</a:t>
                      </a:r>
                      <a:endParaRPr lang="en-US" sz="1800" dirty="0"/>
                    </a:p>
                  </a:txBody>
                  <a:tcPr marT="45726" marB="45726"/>
                </a:tc>
                <a:tc>
                  <a:txBody>
                    <a:bodyPr/>
                    <a:lstStyle/>
                    <a:p>
                      <a:r>
                        <a:rPr lang="en-US" sz="1800" dirty="0" smtClean="0"/>
                        <a:t>67</a:t>
                      </a:r>
                      <a:endParaRPr lang="en-US" sz="1800" dirty="0"/>
                    </a:p>
                  </a:txBody>
                  <a:tcPr marT="45726" marB="45726"/>
                </a:tc>
                <a:tc>
                  <a:txBody>
                    <a:bodyPr/>
                    <a:lstStyle/>
                    <a:p>
                      <a:r>
                        <a:rPr lang="en-US" sz="1800" dirty="0" smtClean="0"/>
                        <a:t>21</a:t>
                      </a:r>
                      <a:endParaRPr lang="en-US" sz="1800" dirty="0"/>
                    </a:p>
                  </a:txBody>
                  <a:tcPr marT="45726" marB="45726">
                    <a:solidFill>
                      <a:schemeClr val="accent5">
                        <a:lumMod val="60000"/>
                        <a:lumOff val="40000"/>
                      </a:schemeClr>
                    </a:solidFill>
                  </a:tcPr>
                </a:tc>
                <a:tc>
                  <a:txBody>
                    <a:bodyPr/>
                    <a:lstStyle/>
                    <a:p>
                      <a:r>
                        <a:rPr lang="en-US" sz="1800" dirty="0" smtClean="0"/>
                        <a:t>8.5</a:t>
                      </a:r>
                      <a:endParaRPr lang="en-US" sz="1800" dirty="0"/>
                    </a:p>
                  </a:txBody>
                  <a:tcPr marT="45726" marB="45726">
                    <a:solidFill>
                      <a:srgbClr val="F07B05"/>
                    </a:solidFill>
                  </a:tcPr>
                </a:tc>
                <a:tc>
                  <a:txBody>
                    <a:bodyPr/>
                    <a:lstStyle/>
                    <a:p>
                      <a:r>
                        <a:rPr lang="en-US" sz="1800" dirty="0" smtClean="0">
                          <a:latin typeface="+mj-lt"/>
                        </a:rPr>
                        <a:t>2.6</a:t>
                      </a:r>
                      <a:endParaRPr lang="en-US" sz="1800" dirty="0">
                        <a:latin typeface="+mj-lt"/>
                      </a:endParaRPr>
                    </a:p>
                  </a:txBody>
                  <a:tcPr marT="45721" marB="45721">
                    <a:solidFill>
                      <a:srgbClr val="F07B05"/>
                    </a:solidFill>
                  </a:tcPr>
                </a:tc>
              </a:tr>
              <a:tr h="377254">
                <a:tc>
                  <a:txBody>
                    <a:bodyPr/>
                    <a:lstStyle/>
                    <a:p>
                      <a:r>
                        <a:rPr lang="en-US" sz="1800" dirty="0" smtClean="0"/>
                        <a:t>1/2010</a:t>
                      </a:r>
                      <a:endParaRPr lang="en-US" sz="1800" dirty="0"/>
                    </a:p>
                  </a:txBody>
                  <a:tcPr marT="45726" marB="45726"/>
                </a:tc>
                <a:tc>
                  <a:txBody>
                    <a:bodyPr/>
                    <a:lstStyle/>
                    <a:p>
                      <a:r>
                        <a:rPr lang="en-US" sz="1800" dirty="0" smtClean="0"/>
                        <a:t>90</a:t>
                      </a:r>
                      <a:endParaRPr lang="en-US" sz="1800" dirty="0"/>
                    </a:p>
                  </a:txBody>
                  <a:tcPr marT="45726" marB="45726"/>
                </a:tc>
                <a:tc>
                  <a:txBody>
                    <a:bodyPr/>
                    <a:lstStyle/>
                    <a:p>
                      <a:r>
                        <a:rPr lang="en-US" sz="1800" dirty="0" smtClean="0"/>
                        <a:t>26</a:t>
                      </a:r>
                      <a:endParaRPr lang="en-US" sz="1800" dirty="0"/>
                    </a:p>
                  </a:txBody>
                  <a:tcPr marT="45726" marB="45726">
                    <a:solidFill>
                      <a:schemeClr val="accent5">
                        <a:lumMod val="20000"/>
                        <a:lumOff val="80000"/>
                      </a:schemeClr>
                    </a:solidFill>
                  </a:tcPr>
                </a:tc>
                <a:tc>
                  <a:txBody>
                    <a:bodyPr/>
                    <a:lstStyle/>
                    <a:p>
                      <a:r>
                        <a:rPr lang="en-US" sz="1800" dirty="0" smtClean="0"/>
                        <a:t>11.1</a:t>
                      </a:r>
                      <a:endParaRPr lang="en-US" sz="1800" dirty="0"/>
                    </a:p>
                  </a:txBody>
                  <a:tcPr marT="45726" marB="45726">
                    <a:solidFill>
                      <a:srgbClr val="FACA3E"/>
                    </a:solidFill>
                  </a:tcPr>
                </a:tc>
                <a:tc>
                  <a:txBody>
                    <a:bodyPr/>
                    <a:lstStyle/>
                    <a:p>
                      <a:r>
                        <a:rPr lang="en-US" sz="1800" dirty="0" smtClean="0">
                          <a:latin typeface="+mj-lt"/>
                        </a:rPr>
                        <a:t>2.7</a:t>
                      </a:r>
                      <a:endParaRPr lang="en-US" sz="1800" dirty="0">
                        <a:latin typeface="+mj-lt"/>
                      </a:endParaRPr>
                    </a:p>
                  </a:txBody>
                  <a:tcPr marT="45721" marB="45721">
                    <a:solidFill>
                      <a:srgbClr val="FACA3E"/>
                    </a:solidFill>
                  </a:tcPr>
                </a:tc>
              </a:tr>
              <a:tr h="365810">
                <a:tc>
                  <a:txBody>
                    <a:bodyPr/>
                    <a:lstStyle/>
                    <a:p>
                      <a:r>
                        <a:rPr lang="en-US" sz="1800" dirty="0" smtClean="0"/>
                        <a:t>4/2010</a:t>
                      </a:r>
                      <a:endParaRPr lang="en-US" sz="1800" dirty="0"/>
                    </a:p>
                  </a:txBody>
                  <a:tcPr marT="45726" marB="45726"/>
                </a:tc>
                <a:tc>
                  <a:txBody>
                    <a:bodyPr/>
                    <a:lstStyle/>
                    <a:p>
                      <a:r>
                        <a:rPr lang="en-US" sz="1800" dirty="0" smtClean="0"/>
                        <a:t>89</a:t>
                      </a:r>
                      <a:endParaRPr lang="en-US" sz="1800" dirty="0"/>
                    </a:p>
                  </a:txBody>
                  <a:tcPr marT="45726" marB="45726"/>
                </a:tc>
                <a:tc>
                  <a:txBody>
                    <a:bodyPr/>
                    <a:lstStyle/>
                    <a:p>
                      <a:r>
                        <a:rPr lang="en-US" sz="1800" dirty="0" smtClean="0"/>
                        <a:t>27</a:t>
                      </a:r>
                      <a:endParaRPr lang="en-US" sz="1800" dirty="0"/>
                    </a:p>
                  </a:txBody>
                  <a:tcPr marT="45726" marB="45726">
                    <a:solidFill>
                      <a:schemeClr val="accent5">
                        <a:lumMod val="60000"/>
                        <a:lumOff val="40000"/>
                      </a:schemeClr>
                    </a:solidFill>
                  </a:tcPr>
                </a:tc>
                <a:tc>
                  <a:txBody>
                    <a:bodyPr/>
                    <a:lstStyle/>
                    <a:p>
                      <a:r>
                        <a:rPr lang="en-US" sz="1800" dirty="0" smtClean="0"/>
                        <a:t>11.4</a:t>
                      </a:r>
                      <a:endParaRPr lang="en-US" sz="1800" dirty="0"/>
                    </a:p>
                  </a:txBody>
                  <a:tcPr marT="45726" marB="45726">
                    <a:solidFill>
                      <a:srgbClr val="F07B05"/>
                    </a:solidFill>
                  </a:tcPr>
                </a:tc>
                <a:tc>
                  <a:txBody>
                    <a:bodyPr/>
                    <a:lstStyle/>
                    <a:p>
                      <a:r>
                        <a:rPr lang="en-US" sz="1800" dirty="0" smtClean="0">
                          <a:latin typeface="+mj-lt"/>
                        </a:rPr>
                        <a:t>2.8</a:t>
                      </a:r>
                      <a:endParaRPr lang="en-US" sz="1800" dirty="0">
                        <a:latin typeface="+mj-lt"/>
                      </a:endParaRPr>
                    </a:p>
                  </a:txBody>
                  <a:tcPr marT="45721" marB="45721">
                    <a:solidFill>
                      <a:srgbClr val="F07B05"/>
                    </a:solidFill>
                  </a:tcPr>
                </a:tc>
              </a:tr>
              <a:tr h="377254">
                <a:tc>
                  <a:txBody>
                    <a:bodyPr/>
                    <a:lstStyle/>
                    <a:p>
                      <a:r>
                        <a:rPr lang="en-US" sz="1800" dirty="0" smtClean="0"/>
                        <a:t>7/2010</a:t>
                      </a:r>
                      <a:endParaRPr lang="en-US" sz="1800" dirty="0"/>
                    </a:p>
                  </a:txBody>
                  <a:tcPr marT="45726" marB="45726"/>
                </a:tc>
                <a:tc>
                  <a:txBody>
                    <a:bodyPr/>
                    <a:lstStyle/>
                    <a:p>
                      <a:r>
                        <a:rPr lang="en-US" sz="1800" dirty="0" smtClean="0"/>
                        <a:t>73</a:t>
                      </a:r>
                      <a:endParaRPr lang="en-US" sz="1800" dirty="0"/>
                    </a:p>
                  </a:txBody>
                  <a:tcPr marT="45726" marB="45726"/>
                </a:tc>
                <a:tc>
                  <a:txBody>
                    <a:bodyPr/>
                    <a:lstStyle/>
                    <a:p>
                      <a:r>
                        <a:rPr lang="en-US" sz="1800" dirty="0" smtClean="0"/>
                        <a:t>25</a:t>
                      </a:r>
                      <a:endParaRPr lang="en-US" sz="1800" dirty="0"/>
                    </a:p>
                  </a:txBody>
                  <a:tcPr marT="45726" marB="45726">
                    <a:solidFill>
                      <a:schemeClr val="accent5">
                        <a:lumMod val="20000"/>
                        <a:lumOff val="80000"/>
                      </a:schemeClr>
                    </a:solidFill>
                  </a:tcPr>
                </a:tc>
                <a:tc>
                  <a:txBody>
                    <a:bodyPr/>
                    <a:lstStyle/>
                    <a:p>
                      <a:r>
                        <a:rPr lang="en-US" sz="1800" dirty="0" smtClean="0"/>
                        <a:t>9.4</a:t>
                      </a:r>
                      <a:endParaRPr lang="en-US" sz="1800" dirty="0"/>
                    </a:p>
                  </a:txBody>
                  <a:tcPr marT="45726" marB="45726">
                    <a:solidFill>
                      <a:srgbClr val="FACA3E"/>
                    </a:solidFill>
                  </a:tcPr>
                </a:tc>
                <a:tc>
                  <a:txBody>
                    <a:bodyPr/>
                    <a:lstStyle/>
                    <a:p>
                      <a:r>
                        <a:rPr lang="en-US" sz="1800" dirty="0" smtClean="0">
                          <a:latin typeface="+mj-lt"/>
                        </a:rPr>
                        <a:t>2.4</a:t>
                      </a:r>
                      <a:endParaRPr lang="en-US" sz="1800" dirty="0">
                        <a:latin typeface="+mj-lt"/>
                      </a:endParaRPr>
                    </a:p>
                  </a:txBody>
                  <a:tcPr marT="45721" marB="45721">
                    <a:solidFill>
                      <a:srgbClr val="FACA3E"/>
                    </a:solidFill>
                  </a:tcPr>
                </a:tc>
              </a:tr>
              <a:tr h="377254">
                <a:tc>
                  <a:txBody>
                    <a:bodyPr/>
                    <a:lstStyle/>
                    <a:p>
                      <a:r>
                        <a:rPr lang="en-US" sz="1800" dirty="0" smtClean="0"/>
                        <a:t>10/2010</a:t>
                      </a:r>
                      <a:endParaRPr lang="en-US" sz="1800" dirty="0"/>
                    </a:p>
                  </a:txBody>
                  <a:tcPr marT="45726" marB="45726"/>
                </a:tc>
                <a:tc>
                  <a:txBody>
                    <a:bodyPr/>
                    <a:lstStyle/>
                    <a:p>
                      <a:r>
                        <a:rPr lang="en-US" sz="1800" dirty="0" smtClean="0"/>
                        <a:t>70</a:t>
                      </a:r>
                      <a:endParaRPr lang="en-US" sz="1800" dirty="0"/>
                    </a:p>
                  </a:txBody>
                  <a:tcPr marT="45726" marB="45726"/>
                </a:tc>
                <a:tc>
                  <a:txBody>
                    <a:bodyPr/>
                    <a:lstStyle/>
                    <a:p>
                      <a:r>
                        <a:rPr lang="en-US" sz="1800" dirty="0" smtClean="0"/>
                        <a:t>24</a:t>
                      </a:r>
                      <a:endParaRPr lang="en-US" sz="1800" dirty="0"/>
                    </a:p>
                  </a:txBody>
                  <a:tcPr marT="45726" marB="45726">
                    <a:solidFill>
                      <a:schemeClr val="accent5">
                        <a:lumMod val="60000"/>
                        <a:lumOff val="40000"/>
                      </a:schemeClr>
                    </a:solidFill>
                  </a:tcPr>
                </a:tc>
                <a:tc>
                  <a:txBody>
                    <a:bodyPr/>
                    <a:lstStyle/>
                    <a:p>
                      <a:r>
                        <a:rPr lang="en-US" sz="1800" dirty="0" smtClean="0"/>
                        <a:t>9.2</a:t>
                      </a:r>
                      <a:endParaRPr lang="en-US" sz="1800" dirty="0"/>
                    </a:p>
                  </a:txBody>
                  <a:tcPr marT="45726" marB="45726">
                    <a:solidFill>
                      <a:srgbClr val="F07B05"/>
                    </a:solidFill>
                  </a:tcPr>
                </a:tc>
                <a:tc>
                  <a:txBody>
                    <a:bodyPr/>
                    <a:lstStyle/>
                    <a:p>
                      <a:r>
                        <a:rPr lang="en-US" sz="1800" dirty="0" smtClean="0">
                          <a:latin typeface="+mj-lt"/>
                        </a:rPr>
                        <a:t>2.3</a:t>
                      </a:r>
                      <a:endParaRPr lang="en-US" sz="1800" dirty="0">
                        <a:latin typeface="+mj-lt"/>
                      </a:endParaRPr>
                    </a:p>
                  </a:txBody>
                  <a:tcPr marT="45721" marB="45721">
                    <a:solidFill>
                      <a:srgbClr val="F07B05"/>
                    </a:solidFill>
                  </a:tcPr>
                </a:tc>
              </a:tr>
              <a:tr h="377254">
                <a:tc>
                  <a:txBody>
                    <a:bodyPr/>
                    <a:lstStyle/>
                    <a:p>
                      <a:r>
                        <a:rPr lang="en-US" sz="1800" dirty="0" smtClean="0"/>
                        <a:t>1/2011</a:t>
                      </a:r>
                      <a:endParaRPr lang="en-US" sz="1800" dirty="0"/>
                    </a:p>
                  </a:txBody>
                  <a:tcPr marT="45726" marB="45726"/>
                </a:tc>
                <a:tc>
                  <a:txBody>
                    <a:bodyPr/>
                    <a:lstStyle/>
                    <a:p>
                      <a:r>
                        <a:rPr lang="en-US" sz="1800" dirty="0" smtClean="0"/>
                        <a:t>72</a:t>
                      </a:r>
                      <a:endParaRPr lang="en-US" sz="1800" dirty="0"/>
                    </a:p>
                  </a:txBody>
                  <a:tcPr marT="45726" marB="45726"/>
                </a:tc>
                <a:tc>
                  <a:txBody>
                    <a:bodyPr/>
                    <a:lstStyle/>
                    <a:p>
                      <a:r>
                        <a:rPr lang="en-US" sz="1800" dirty="0" smtClean="0"/>
                        <a:t>26</a:t>
                      </a:r>
                      <a:endParaRPr lang="en-US" sz="1800" dirty="0"/>
                    </a:p>
                  </a:txBody>
                  <a:tcPr marT="45726" marB="45726">
                    <a:solidFill>
                      <a:schemeClr val="accent5">
                        <a:lumMod val="20000"/>
                        <a:lumOff val="80000"/>
                      </a:schemeClr>
                    </a:solidFill>
                  </a:tcPr>
                </a:tc>
                <a:tc>
                  <a:txBody>
                    <a:bodyPr/>
                    <a:lstStyle/>
                    <a:p>
                      <a:r>
                        <a:rPr lang="en-US" sz="1800" dirty="0" smtClean="0"/>
                        <a:t>10.8</a:t>
                      </a:r>
                      <a:endParaRPr lang="en-US" sz="1800" dirty="0"/>
                    </a:p>
                  </a:txBody>
                  <a:tcPr marT="45726" marB="45726">
                    <a:solidFill>
                      <a:srgbClr val="FACA3E"/>
                    </a:solidFill>
                  </a:tcPr>
                </a:tc>
                <a:tc>
                  <a:txBody>
                    <a:bodyPr/>
                    <a:lstStyle/>
                    <a:p>
                      <a:r>
                        <a:rPr lang="en-US" sz="1800" dirty="0" smtClean="0">
                          <a:latin typeface="+mj-lt"/>
                        </a:rPr>
                        <a:t>2.6</a:t>
                      </a:r>
                      <a:endParaRPr lang="en-US" sz="1800" dirty="0">
                        <a:latin typeface="+mj-lt"/>
                      </a:endParaRPr>
                    </a:p>
                  </a:txBody>
                  <a:tcPr marT="45721" marB="45721">
                    <a:solidFill>
                      <a:srgbClr val="FACA3E"/>
                    </a:solidFill>
                  </a:tcPr>
                </a:tc>
              </a:tr>
              <a:tr h="373324">
                <a:tc gridSpan="5">
                  <a:txBody>
                    <a:bodyPr/>
                    <a:lstStyle/>
                    <a:p>
                      <a:r>
                        <a:rPr lang="en-US" sz="1800" dirty="0" smtClean="0"/>
                        <a:t>EPA Drinking Water MCL = 10 </a:t>
                      </a:r>
                      <a:r>
                        <a:rPr lang="en-US" sz="1800" b="0" i="0" u="none" strike="noStrike" dirty="0" smtClean="0">
                          <a:solidFill>
                            <a:srgbClr val="000000"/>
                          </a:solidFill>
                          <a:effectLst/>
                          <a:latin typeface="Symbol" pitchFamily="18" charset="2"/>
                        </a:rPr>
                        <a:t>m</a:t>
                      </a:r>
                      <a:r>
                        <a:rPr lang="en-US" sz="1800" dirty="0" smtClean="0"/>
                        <a:t>g/l</a:t>
                      </a:r>
                      <a:endParaRPr lang="en-US" sz="1800" dirty="0"/>
                    </a:p>
                  </a:txBody>
                  <a:tcPr marT="45726" marB="4572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3" descr="C:\WorkSpace\GIS_Projects\LIZ\GRAPH021314.jpg"/>
          <p:cNvPicPr>
            <a:picLocks noChangeAspect="1" noChangeArrowheads="1"/>
          </p:cNvPicPr>
          <p:nvPr/>
        </p:nvPicPr>
        <p:blipFill>
          <a:blip r:embed="rId3">
            <a:extLst>
              <a:ext uri="{28A0092B-C50C-407E-A947-70E740481C1C}">
                <a14:useLocalDpi xmlns:a14="http://schemas.microsoft.com/office/drawing/2010/main" val="0"/>
              </a:ext>
            </a:extLst>
          </a:blip>
          <a:srcRect t="38055" r="36925"/>
          <a:stretch>
            <a:fillRect/>
          </a:stretch>
        </p:blipFill>
        <p:spPr bwMode="auto">
          <a:xfrm>
            <a:off x="4368800" y="1824038"/>
            <a:ext cx="4581525"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1"/>
          <p:cNvSpPr>
            <a:spLocks noGrp="1"/>
          </p:cNvSpPr>
          <p:nvPr>
            <p:ph type="title"/>
          </p:nvPr>
        </p:nvSpPr>
        <p:spPr/>
        <p:txBody>
          <a:bodyPr/>
          <a:lstStyle/>
          <a:p>
            <a:r>
              <a:rPr lang="en-US" altLang="en-US" smtClean="0">
                <a:ea typeface="ＭＳ Ｐゴシック" panose="020B0600070205080204" pitchFamily="34" charset="-128"/>
              </a:rPr>
              <a:t>Confidence Intervals in Compliance</a:t>
            </a:r>
          </a:p>
        </p:txBody>
      </p:sp>
      <p:sp>
        <p:nvSpPr>
          <p:cNvPr id="63492" name="Content Placeholder 2"/>
          <p:cNvSpPr>
            <a:spLocks noGrp="1"/>
          </p:cNvSpPr>
          <p:nvPr>
            <p:ph sz="half" idx="1"/>
          </p:nvPr>
        </p:nvSpPr>
        <p:spPr>
          <a:xfrm>
            <a:off x="342900" y="1828800"/>
            <a:ext cx="3810000" cy="4114800"/>
          </a:xfrm>
        </p:spPr>
        <p:txBody>
          <a:bodyPr/>
          <a:lstStyle/>
          <a:p>
            <a:r>
              <a:rPr lang="en-US" altLang="en-US" smtClean="0">
                <a:ea typeface="ＭＳ Ｐゴシック" panose="020B0600070205080204" pitchFamily="34" charset="-128"/>
              </a:rPr>
              <a:t>Important concept – confidence intervals</a:t>
            </a:r>
          </a:p>
          <a:p>
            <a:pPr lvl="1"/>
            <a:r>
              <a:rPr lang="en-US" altLang="en-US" smtClean="0">
                <a:ea typeface="ＭＳ Ｐゴシック" panose="020B0600070205080204" pitchFamily="34" charset="-128"/>
              </a:rPr>
              <a:t>Mean</a:t>
            </a:r>
          </a:p>
          <a:p>
            <a:pPr lvl="1"/>
            <a:r>
              <a:rPr lang="en-US" altLang="en-US" smtClean="0">
                <a:ea typeface="ＭＳ Ｐゴシック" panose="020B0600070205080204" pitchFamily="34" charset="-128"/>
              </a:rPr>
              <a:t>Percentile</a:t>
            </a:r>
          </a:p>
          <a:p>
            <a:pPr lvl="1"/>
            <a:r>
              <a:rPr lang="en-US" altLang="en-US" smtClean="0">
                <a:ea typeface="ＭＳ Ｐゴシック" panose="020B0600070205080204" pitchFamily="34" charset="-128"/>
              </a:rPr>
              <a:t>Variability</a:t>
            </a:r>
          </a:p>
          <a:p>
            <a:pPr lvl="1"/>
            <a:r>
              <a:rPr lang="en-US" altLang="en-US" smtClean="0">
                <a:ea typeface="ＭＳ Ｐゴシック" panose="020B0600070205080204" pitchFamily="34" charset="-128"/>
              </a:rPr>
              <a:t>Parametric vs. Nonparametric</a:t>
            </a:r>
          </a:p>
        </p:txBody>
      </p:sp>
      <p:sp>
        <p:nvSpPr>
          <p:cNvPr id="63493" name="Rectangle 1"/>
          <p:cNvSpPr>
            <a:spLocks noChangeArrowheads="1"/>
          </p:cNvSpPr>
          <p:nvPr/>
        </p:nvSpPr>
        <p:spPr bwMode="auto">
          <a:xfrm>
            <a:off x="6224588" y="2286000"/>
            <a:ext cx="265112" cy="145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endParaRPr>
          </a:p>
        </p:txBody>
      </p:sp>
      <p:sp>
        <p:nvSpPr>
          <p:cNvPr id="63494" name="TextBox 2"/>
          <p:cNvSpPr txBox="1">
            <a:spLocks noChangeArrowheads="1"/>
          </p:cNvSpPr>
          <p:nvPr/>
        </p:nvSpPr>
        <p:spPr bwMode="auto">
          <a:xfrm>
            <a:off x="6526213" y="2387600"/>
            <a:ext cx="17145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200">
              <a:solidFill>
                <a:srgbClr val="000000"/>
              </a:solidFill>
            </a:endParaRPr>
          </a:p>
        </p:txBody>
      </p:sp>
      <p:sp>
        <p:nvSpPr>
          <p:cNvPr id="63495" name="Rectangle 13"/>
          <p:cNvSpPr>
            <a:spLocks noChangeArrowheads="1"/>
          </p:cNvSpPr>
          <p:nvPr/>
        </p:nvSpPr>
        <p:spPr bwMode="auto">
          <a:xfrm>
            <a:off x="6970713" y="2286000"/>
            <a:ext cx="266700" cy="145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endParaRPr>
          </a:p>
        </p:txBody>
      </p:sp>
      <p:sp>
        <p:nvSpPr>
          <p:cNvPr id="63496" name="TextBox 9"/>
          <p:cNvSpPr txBox="1">
            <a:spLocks noChangeArrowheads="1"/>
          </p:cNvSpPr>
          <p:nvPr/>
        </p:nvSpPr>
        <p:spPr bwMode="auto">
          <a:xfrm>
            <a:off x="7383463" y="4430713"/>
            <a:ext cx="879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800">
                <a:solidFill>
                  <a:srgbClr val="000000"/>
                </a:solidFill>
              </a:rPr>
              <a:t>Mean</a:t>
            </a:r>
          </a:p>
        </p:txBody>
      </p:sp>
      <p:sp>
        <p:nvSpPr>
          <p:cNvPr id="63497" name="TextBox 10"/>
          <p:cNvSpPr txBox="1">
            <a:spLocks noChangeArrowheads="1"/>
          </p:cNvSpPr>
          <p:nvPr/>
        </p:nvSpPr>
        <p:spPr bwMode="auto">
          <a:xfrm>
            <a:off x="6153150" y="2827338"/>
            <a:ext cx="2741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Confidence Interval</a:t>
            </a:r>
          </a:p>
        </p:txBody>
      </p:sp>
      <p:sp>
        <p:nvSpPr>
          <p:cNvPr id="63498" name="TextBox 3"/>
          <p:cNvSpPr txBox="1">
            <a:spLocks noChangeArrowheads="1"/>
          </p:cNvSpPr>
          <p:nvPr/>
        </p:nvSpPr>
        <p:spPr bwMode="auto">
          <a:xfrm>
            <a:off x="4505325" y="1485900"/>
            <a:ext cx="523875" cy="457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4572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270000"/>
              </a:lnSpc>
              <a:spcBef>
                <a:spcPct val="0"/>
              </a:spcBef>
              <a:buClrTx/>
              <a:buSzTx/>
              <a:buFontTx/>
              <a:buNone/>
            </a:pPr>
            <a:r>
              <a:rPr lang="en-US" altLang="en-US" sz="1800">
                <a:solidFill>
                  <a:srgbClr val="000000"/>
                </a:solidFill>
              </a:rPr>
              <a:t>100</a:t>
            </a:r>
          </a:p>
          <a:p>
            <a:pPr algn="r" eaLnBrk="1" hangingPunct="1">
              <a:lnSpc>
                <a:spcPct val="270000"/>
              </a:lnSpc>
              <a:spcBef>
                <a:spcPct val="0"/>
              </a:spcBef>
              <a:buClrTx/>
              <a:buSzTx/>
              <a:buFontTx/>
              <a:buNone/>
            </a:pPr>
            <a:r>
              <a:rPr lang="en-US" altLang="en-US" sz="1800">
                <a:solidFill>
                  <a:srgbClr val="000000"/>
                </a:solidFill>
              </a:rPr>
              <a:t>80</a:t>
            </a:r>
          </a:p>
          <a:p>
            <a:pPr algn="r" eaLnBrk="1" hangingPunct="1">
              <a:lnSpc>
                <a:spcPct val="270000"/>
              </a:lnSpc>
              <a:spcBef>
                <a:spcPct val="0"/>
              </a:spcBef>
              <a:buClrTx/>
              <a:buSzTx/>
              <a:buFontTx/>
              <a:buNone/>
            </a:pPr>
            <a:r>
              <a:rPr lang="en-US" altLang="en-US" sz="1800">
                <a:solidFill>
                  <a:srgbClr val="000000"/>
                </a:solidFill>
              </a:rPr>
              <a:t>60</a:t>
            </a:r>
          </a:p>
          <a:p>
            <a:pPr algn="r" eaLnBrk="1" hangingPunct="1">
              <a:lnSpc>
                <a:spcPct val="270000"/>
              </a:lnSpc>
              <a:spcBef>
                <a:spcPct val="0"/>
              </a:spcBef>
              <a:buClrTx/>
              <a:buSzTx/>
              <a:buFontTx/>
              <a:buNone/>
            </a:pPr>
            <a:r>
              <a:rPr lang="en-US" altLang="en-US" sz="1800">
                <a:solidFill>
                  <a:srgbClr val="000000"/>
                </a:solidFill>
              </a:rPr>
              <a:t>40</a:t>
            </a:r>
          </a:p>
          <a:p>
            <a:pPr algn="r" eaLnBrk="1" hangingPunct="1">
              <a:lnSpc>
                <a:spcPct val="270000"/>
              </a:lnSpc>
              <a:spcBef>
                <a:spcPct val="0"/>
              </a:spcBef>
              <a:buClrTx/>
              <a:buSzTx/>
              <a:buFontTx/>
              <a:buNone/>
            </a:pPr>
            <a:r>
              <a:rPr lang="en-US" altLang="en-US" sz="1800">
                <a:solidFill>
                  <a:srgbClr val="000000"/>
                </a:solidFill>
              </a:rPr>
              <a:t>20</a:t>
            </a:r>
          </a:p>
          <a:p>
            <a:pPr algn="r" eaLnBrk="1" hangingPunct="1">
              <a:lnSpc>
                <a:spcPct val="270000"/>
              </a:lnSpc>
              <a:spcBef>
                <a:spcPct val="0"/>
              </a:spcBef>
              <a:buClrTx/>
              <a:buSzTx/>
              <a:buFontTx/>
              <a:buNone/>
            </a:pPr>
            <a:r>
              <a:rPr lang="en-US" altLang="en-US" sz="1800">
                <a:solidFill>
                  <a:srgbClr val="000000"/>
                </a:solidFill>
              </a:rPr>
              <a:t>0</a:t>
            </a:r>
          </a:p>
        </p:txBody>
      </p:sp>
      <p:sp>
        <p:nvSpPr>
          <p:cNvPr id="63499" name="TextBox 5"/>
          <p:cNvSpPr txBox="1">
            <a:spLocks noChangeArrowheads="1"/>
          </p:cNvSpPr>
          <p:nvPr/>
        </p:nvSpPr>
        <p:spPr bwMode="auto">
          <a:xfrm>
            <a:off x="5454650" y="5829300"/>
            <a:ext cx="35655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W-3       W-6	 W-5	 W-4</a:t>
            </a:r>
          </a:p>
        </p:txBody>
      </p:sp>
      <p:sp>
        <p:nvSpPr>
          <p:cNvPr id="13" name="TextBox 12"/>
          <p:cNvSpPr txBox="1"/>
          <p:nvPr/>
        </p:nvSpPr>
        <p:spPr>
          <a:xfrm>
            <a:off x="4229100" y="2609199"/>
            <a:ext cx="461665" cy="2543069"/>
          </a:xfrm>
          <a:prstGeom prst="rect">
            <a:avLst/>
          </a:prstGeom>
          <a:noFill/>
        </p:spPr>
        <p:txBody>
          <a:bodyPr vert="vert270">
            <a:spAutoFit/>
          </a:bodyPr>
          <a:lstStyle/>
          <a:p>
            <a:pPr>
              <a:defRPr/>
            </a:pPr>
            <a:r>
              <a:rPr lang="en-US" dirty="0">
                <a:solidFill>
                  <a:srgbClr val="000000"/>
                </a:solidFill>
                <a:latin typeface="Arial" charset="0"/>
                <a:ea typeface="ＭＳ Ｐゴシック"/>
                <a:cs typeface="ＭＳ Ｐゴシック"/>
              </a:rPr>
              <a:t>Concentration, µg/l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ea typeface="ＭＳ Ｐゴシック" panose="020B0600070205080204" pitchFamily="34" charset="-128"/>
              </a:rPr>
              <a:t>Monitoring Compliance State Guidance Example</a:t>
            </a:r>
          </a:p>
        </p:txBody>
      </p:sp>
      <p:sp>
        <p:nvSpPr>
          <p:cNvPr id="64515" name="Content Placeholder 2"/>
          <p:cNvSpPr>
            <a:spLocks noGrp="1"/>
          </p:cNvSpPr>
          <p:nvPr>
            <p:ph sz="half" idx="1"/>
          </p:nvPr>
        </p:nvSpPr>
        <p:spPr>
          <a:xfrm>
            <a:off x="228600" y="1828800"/>
            <a:ext cx="3733800" cy="4114800"/>
          </a:xfrm>
        </p:spPr>
        <p:txBody>
          <a:bodyPr/>
          <a:lstStyle/>
          <a:p>
            <a:r>
              <a:rPr lang="en-US" altLang="en-US" smtClean="0">
                <a:ea typeface="ＭＳ Ｐゴシック" panose="020B0600070205080204" pitchFamily="34" charset="-128"/>
              </a:rPr>
              <a:t>What is clean? </a:t>
            </a:r>
          </a:p>
          <a:p>
            <a:pPr lvl="1"/>
            <a:r>
              <a:rPr lang="en-US" altLang="en-US" smtClean="0">
                <a:ea typeface="ＭＳ Ｐゴシック" panose="020B0600070205080204" pitchFamily="34" charset="-128"/>
              </a:rPr>
              <a:t>95UCL W-6 = 25.4</a:t>
            </a:r>
          </a:p>
          <a:p>
            <a:pPr lvl="1"/>
            <a:r>
              <a:rPr lang="en-US" altLang="en-US" smtClean="0">
                <a:ea typeface="ＭＳ Ｐゴシック" panose="020B0600070205080204" pitchFamily="34" charset="-128"/>
              </a:rPr>
              <a:t>95UCL W-5 = 12.7</a:t>
            </a:r>
          </a:p>
          <a:p>
            <a:pPr lvl="1"/>
            <a:r>
              <a:rPr lang="en-US" altLang="en-US" smtClean="0">
                <a:ea typeface="ＭＳ Ｐゴシック" panose="020B0600070205080204" pitchFamily="34" charset="-128"/>
              </a:rPr>
              <a:t>95UCL W-4 = 3.1</a:t>
            </a:r>
          </a:p>
          <a:p>
            <a:r>
              <a:rPr lang="en-US" altLang="en-US" smtClean="0">
                <a:ea typeface="ＭＳ Ｐゴシック" panose="020B0600070205080204" pitchFamily="34" charset="-128"/>
              </a:rPr>
              <a:t>The consequence of the limit</a:t>
            </a:r>
          </a:p>
          <a:p>
            <a:r>
              <a:rPr lang="en-US" altLang="en-US" smtClean="0">
                <a:ea typeface="ＭＳ Ｐゴシック" panose="020B0600070205080204" pitchFamily="34" charset="-128"/>
              </a:rPr>
              <a:t>The consequence of the distribution</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4516" name="TextBox 1"/>
          <p:cNvSpPr txBox="1">
            <a:spLocks noChangeArrowheads="1"/>
          </p:cNvSpPr>
          <p:nvPr/>
        </p:nvSpPr>
        <p:spPr bwMode="auto">
          <a:xfrm>
            <a:off x="5140325" y="2111375"/>
            <a:ext cx="237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rPr>
              <a:t>Comparison to MCL</a:t>
            </a:r>
          </a:p>
        </p:txBody>
      </p:sp>
      <p:sp>
        <p:nvSpPr>
          <p:cNvPr id="64517" name="TextBox 2"/>
          <p:cNvSpPr txBox="1">
            <a:spLocks noChangeArrowheads="1"/>
          </p:cNvSpPr>
          <p:nvPr/>
        </p:nvSpPr>
        <p:spPr bwMode="auto">
          <a:xfrm rot="-5400000">
            <a:off x="2759869" y="3652044"/>
            <a:ext cx="307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Arsenic Concentration (</a:t>
            </a:r>
            <a:r>
              <a:rPr lang="en-US" altLang="en-US" sz="1800">
                <a:solidFill>
                  <a:srgbClr val="000000"/>
                </a:solidFill>
                <a:cs typeface="Arial" panose="020B0604020202020204" pitchFamily="34" charset="0"/>
              </a:rPr>
              <a:t>µg/l)</a:t>
            </a:r>
          </a:p>
        </p:txBody>
      </p:sp>
      <p:sp>
        <p:nvSpPr>
          <p:cNvPr id="64518" name="TextBox 3"/>
          <p:cNvSpPr txBox="1">
            <a:spLocks noChangeArrowheads="1"/>
          </p:cNvSpPr>
          <p:nvPr/>
        </p:nvSpPr>
        <p:spPr bwMode="auto">
          <a:xfrm>
            <a:off x="4421188" y="2593975"/>
            <a:ext cx="43973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spcBef>
                <a:spcPct val="0"/>
              </a:spcBef>
              <a:buClrTx/>
              <a:buSzTx/>
              <a:buFontTx/>
              <a:buNone/>
            </a:pPr>
            <a:r>
              <a:rPr lang="en-US" altLang="en-US" sz="1800">
                <a:solidFill>
                  <a:srgbClr val="000000"/>
                </a:solidFill>
              </a:rPr>
              <a:t>30</a:t>
            </a:r>
          </a:p>
          <a:p>
            <a:pPr eaLnBrk="1" hangingPunct="1">
              <a:lnSpc>
                <a:spcPts val="2800"/>
              </a:lnSpc>
              <a:spcBef>
                <a:spcPct val="0"/>
              </a:spcBef>
              <a:buClrTx/>
              <a:buSzTx/>
              <a:buFontTx/>
              <a:buNone/>
            </a:pPr>
            <a:endParaRPr lang="en-US" altLang="en-US" sz="1800">
              <a:solidFill>
                <a:srgbClr val="000000"/>
              </a:solidFill>
            </a:endParaRPr>
          </a:p>
          <a:p>
            <a:pPr eaLnBrk="1" hangingPunct="1">
              <a:lnSpc>
                <a:spcPts val="2800"/>
              </a:lnSpc>
              <a:spcBef>
                <a:spcPct val="0"/>
              </a:spcBef>
              <a:buClrTx/>
              <a:buSzTx/>
              <a:buFontTx/>
              <a:buNone/>
            </a:pPr>
            <a:r>
              <a:rPr lang="en-US" altLang="en-US" sz="1800">
                <a:solidFill>
                  <a:srgbClr val="000000"/>
                </a:solidFill>
              </a:rPr>
              <a:t>20</a:t>
            </a:r>
          </a:p>
          <a:p>
            <a:pPr eaLnBrk="1" hangingPunct="1">
              <a:lnSpc>
                <a:spcPts val="2800"/>
              </a:lnSpc>
              <a:spcBef>
                <a:spcPct val="0"/>
              </a:spcBef>
              <a:buClrTx/>
              <a:buSzTx/>
              <a:buFontTx/>
              <a:buNone/>
            </a:pPr>
            <a:endParaRPr lang="en-US" altLang="en-US" sz="1800">
              <a:solidFill>
                <a:srgbClr val="000000"/>
              </a:solidFill>
            </a:endParaRPr>
          </a:p>
          <a:p>
            <a:pPr eaLnBrk="1" hangingPunct="1">
              <a:lnSpc>
                <a:spcPts val="2800"/>
              </a:lnSpc>
              <a:spcBef>
                <a:spcPct val="0"/>
              </a:spcBef>
              <a:buClrTx/>
              <a:buSzTx/>
              <a:buFontTx/>
              <a:buNone/>
            </a:pPr>
            <a:r>
              <a:rPr lang="en-US" altLang="en-US" sz="1800">
                <a:solidFill>
                  <a:srgbClr val="000000"/>
                </a:solidFill>
              </a:rPr>
              <a:t>10</a:t>
            </a:r>
          </a:p>
          <a:p>
            <a:pPr eaLnBrk="1" hangingPunct="1">
              <a:lnSpc>
                <a:spcPts val="2800"/>
              </a:lnSpc>
              <a:spcBef>
                <a:spcPct val="0"/>
              </a:spcBef>
              <a:buClrTx/>
              <a:buSzTx/>
              <a:buFontTx/>
              <a:buNone/>
            </a:pPr>
            <a:endParaRPr lang="en-US" altLang="en-US" sz="1800">
              <a:solidFill>
                <a:srgbClr val="000000"/>
              </a:solidFill>
            </a:endParaRPr>
          </a:p>
          <a:p>
            <a:pPr eaLnBrk="1" hangingPunct="1">
              <a:lnSpc>
                <a:spcPts val="2800"/>
              </a:lnSpc>
              <a:spcBef>
                <a:spcPct val="0"/>
              </a:spcBef>
              <a:buClrTx/>
              <a:buSzTx/>
              <a:buFontTx/>
              <a:buNone/>
            </a:pPr>
            <a:r>
              <a:rPr lang="en-US" altLang="en-US" sz="1800">
                <a:solidFill>
                  <a:srgbClr val="000000"/>
                </a:solidFill>
              </a:rPr>
              <a:t>0</a:t>
            </a:r>
          </a:p>
        </p:txBody>
      </p:sp>
      <p:sp>
        <p:nvSpPr>
          <p:cNvPr id="64519" name="TextBox 5"/>
          <p:cNvSpPr txBox="1">
            <a:spLocks noChangeArrowheads="1"/>
          </p:cNvSpPr>
          <p:nvPr/>
        </p:nvSpPr>
        <p:spPr bwMode="auto">
          <a:xfrm>
            <a:off x="5422900" y="573087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Quarterly Samples</a:t>
            </a:r>
          </a:p>
        </p:txBody>
      </p:sp>
      <p:sp>
        <p:nvSpPr>
          <p:cNvPr id="64520" name="TextBox 7"/>
          <p:cNvSpPr txBox="1">
            <a:spLocks noChangeArrowheads="1"/>
          </p:cNvSpPr>
          <p:nvPr/>
        </p:nvSpPr>
        <p:spPr bwMode="auto">
          <a:xfrm rot="-3215443">
            <a:off x="4196556" y="5117307"/>
            <a:ext cx="890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Jan-09</a:t>
            </a:r>
          </a:p>
        </p:txBody>
      </p:sp>
      <p:sp>
        <p:nvSpPr>
          <p:cNvPr id="64521" name="TextBox 12"/>
          <p:cNvSpPr txBox="1">
            <a:spLocks noChangeArrowheads="1"/>
          </p:cNvSpPr>
          <p:nvPr/>
        </p:nvSpPr>
        <p:spPr bwMode="auto">
          <a:xfrm rot="-3215443">
            <a:off x="4694238" y="5176838"/>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May-09</a:t>
            </a:r>
          </a:p>
        </p:txBody>
      </p:sp>
      <p:sp>
        <p:nvSpPr>
          <p:cNvPr id="64522" name="TextBox 13"/>
          <p:cNvSpPr txBox="1">
            <a:spLocks noChangeArrowheads="1"/>
          </p:cNvSpPr>
          <p:nvPr/>
        </p:nvSpPr>
        <p:spPr bwMode="auto">
          <a:xfrm rot="-3215443">
            <a:off x="5235575" y="5153025"/>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Sep-09</a:t>
            </a:r>
          </a:p>
        </p:txBody>
      </p:sp>
      <p:sp>
        <p:nvSpPr>
          <p:cNvPr id="64523" name="TextBox 14"/>
          <p:cNvSpPr txBox="1">
            <a:spLocks noChangeArrowheads="1"/>
          </p:cNvSpPr>
          <p:nvPr/>
        </p:nvSpPr>
        <p:spPr bwMode="auto">
          <a:xfrm rot="-3215443">
            <a:off x="5784056" y="5150644"/>
            <a:ext cx="89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Jan-10</a:t>
            </a:r>
          </a:p>
        </p:txBody>
      </p:sp>
      <p:sp>
        <p:nvSpPr>
          <p:cNvPr id="64524" name="TextBox 15"/>
          <p:cNvSpPr txBox="1">
            <a:spLocks noChangeArrowheads="1"/>
          </p:cNvSpPr>
          <p:nvPr/>
        </p:nvSpPr>
        <p:spPr bwMode="auto">
          <a:xfrm rot="-3215443">
            <a:off x="6281738" y="5164138"/>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May-10</a:t>
            </a:r>
          </a:p>
        </p:txBody>
      </p:sp>
      <p:sp>
        <p:nvSpPr>
          <p:cNvPr id="64525" name="TextBox 16"/>
          <p:cNvSpPr txBox="1">
            <a:spLocks noChangeArrowheads="1"/>
          </p:cNvSpPr>
          <p:nvPr/>
        </p:nvSpPr>
        <p:spPr bwMode="auto">
          <a:xfrm rot="-3215443">
            <a:off x="6823075" y="5153025"/>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Sep-10</a:t>
            </a:r>
          </a:p>
        </p:txBody>
      </p:sp>
      <p:sp>
        <p:nvSpPr>
          <p:cNvPr id="64526" name="TextBox 17"/>
          <p:cNvSpPr txBox="1">
            <a:spLocks noChangeArrowheads="1"/>
          </p:cNvSpPr>
          <p:nvPr/>
        </p:nvSpPr>
        <p:spPr bwMode="auto">
          <a:xfrm rot="-3215443">
            <a:off x="7381081" y="5110957"/>
            <a:ext cx="871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Jan-11</a:t>
            </a:r>
          </a:p>
        </p:txBody>
      </p:sp>
      <p:sp>
        <p:nvSpPr>
          <p:cNvPr id="64527" name="TextBox 8"/>
          <p:cNvSpPr txBox="1">
            <a:spLocks noChangeArrowheads="1"/>
          </p:cNvSpPr>
          <p:nvPr/>
        </p:nvSpPr>
        <p:spPr bwMode="auto">
          <a:xfrm>
            <a:off x="8115300" y="400050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MCL</a:t>
            </a:r>
          </a:p>
        </p:txBody>
      </p:sp>
      <p:pic>
        <p:nvPicPr>
          <p:cNvPr id="64528" name="Picture 22"/>
          <p:cNvPicPr>
            <a:picLocks noChangeAspect="1" noChangeArrowheads="1"/>
          </p:cNvPicPr>
          <p:nvPr/>
        </p:nvPicPr>
        <p:blipFill>
          <a:blip r:embed="rId3">
            <a:extLst>
              <a:ext uri="{28A0092B-C50C-407E-A947-70E740481C1C}">
                <a14:useLocalDpi xmlns:a14="http://schemas.microsoft.com/office/drawing/2010/main" val="0"/>
              </a:ext>
            </a:extLst>
          </a:blip>
          <a:srcRect l="63956" t="33092" r="30560" b="55521"/>
          <a:stretch>
            <a:fillRect/>
          </a:stretch>
        </p:blipFill>
        <p:spPr bwMode="auto">
          <a:xfrm>
            <a:off x="8115300" y="1516063"/>
            <a:ext cx="863600" cy="112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5" name="Picture 23"/>
          <p:cNvPicPr>
            <a:picLocks noChangeAspect="1" noChangeArrowheads="1"/>
          </p:cNvPicPr>
          <p:nvPr/>
        </p:nvPicPr>
        <p:blipFill>
          <a:blip r:embed="rId4"/>
          <a:srcRect l="14362" t="10172" r="17262" b="30725"/>
          <a:stretch>
            <a:fillRect/>
          </a:stretch>
        </p:blipFill>
        <p:spPr bwMode="auto">
          <a:xfrm>
            <a:off x="4757738" y="2638425"/>
            <a:ext cx="3465512"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ea typeface="ＭＳ Ｐゴシック" panose="020B0600070205080204" pitchFamily="34" charset="-128"/>
              </a:rPr>
              <a:t>Monitoring Compliance State Guidance Example</a:t>
            </a:r>
          </a:p>
        </p:txBody>
      </p:sp>
      <p:sp>
        <p:nvSpPr>
          <p:cNvPr id="65539" name="Content Placeholder 2"/>
          <p:cNvSpPr>
            <a:spLocks noGrp="1"/>
          </p:cNvSpPr>
          <p:nvPr>
            <p:ph sz="half" idx="1"/>
          </p:nvPr>
        </p:nvSpPr>
        <p:spPr>
          <a:xfrm>
            <a:off x="457200" y="2743200"/>
            <a:ext cx="3733800" cy="3200400"/>
          </a:xfrm>
        </p:spPr>
        <p:txBody>
          <a:bodyPr/>
          <a:lstStyle/>
          <a:p>
            <a:r>
              <a:rPr lang="en-US" altLang="en-US" smtClean="0">
                <a:ea typeface="ＭＳ Ｐゴシック" panose="020B0600070205080204" pitchFamily="34" charset="-128"/>
              </a:rPr>
              <a:t>95UCL of mean</a:t>
            </a:r>
            <a:br>
              <a:rPr lang="en-US" altLang="en-US" smtClean="0">
                <a:ea typeface="ＭＳ Ｐゴシック" panose="020B0600070205080204" pitchFamily="34" charset="-128"/>
              </a:rPr>
            </a:br>
            <a:r>
              <a:rPr lang="en-US" altLang="en-US" smtClean="0">
                <a:ea typeface="ＭＳ Ｐゴシック" panose="020B0600070205080204" pitchFamily="34" charset="-128"/>
              </a:rPr>
              <a:t>&lt; MCL? </a:t>
            </a:r>
          </a:p>
          <a:p>
            <a:r>
              <a:rPr lang="en-US" altLang="en-US" smtClean="0">
                <a:ea typeface="ＭＳ Ｐゴシック" panose="020B0600070205080204" pitchFamily="34" charset="-128"/>
              </a:rPr>
              <a:t>Max data value</a:t>
            </a:r>
            <a:br>
              <a:rPr lang="en-US" altLang="en-US" smtClean="0">
                <a:ea typeface="ＭＳ Ｐゴシック" panose="020B0600070205080204" pitchFamily="34" charset="-128"/>
              </a:rPr>
            </a:br>
            <a:r>
              <a:rPr lang="en-US" altLang="en-US" smtClean="0">
                <a:ea typeface="ＭＳ Ｐゴシック" panose="020B0600070205080204" pitchFamily="34" charset="-128"/>
              </a:rPr>
              <a:t>&lt; 2X MCL</a:t>
            </a:r>
          </a:p>
          <a:p>
            <a:r>
              <a:rPr lang="en-US" altLang="en-US" smtClean="0">
                <a:ea typeface="ＭＳ Ｐゴシック" panose="020B0600070205080204" pitchFamily="34" charset="-128"/>
              </a:rPr>
              <a:t>Are 10% of the data &gt; MCL?</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5540" name="TextBox 11"/>
          <p:cNvSpPr txBox="1">
            <a:spLocks noChangeArrowheads="1"/>
          </p:cNvSpPr>
          <p:nvPr/>
        </p:nvSpPr>
        <p:spPr bwMode="auto">
          <a:xfrm>
            <a:off x="5829300" y="5257800"/>
            <a:ext cx="273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In = In Compliance</a:t>
            </a:r>
          </a:p>
          <a:p>
            <a:pPr eaLnBrk="1" hangingPunct="1">
              <a:spcBef>
                <a:spcPct val="0"/>
              </a:spcBef>
              <a:buClrTx/>
              <a:buSzTx/>
              <a:buFontTx/>
              <a:buNone/>
            </a:pPr>
            <a:r>
              <a:rPr lang="en-US" altLang="en-US" sz="1800">
                <a:solidFill>
                  <a:schemeClr val="tx1"/>
                </a:solidFill>
              </a:rPr>
              <a:t>Out = Out of Compliance</a:t>
            </a:r>
          </a:p>
        </p:txBody>
      </p:sp>
      <p:graphicFrame>
        <p:nvGraphicFramePr>
          <p:cNvPr id="19" name="Table 18"/>
          <p:cNvGraphicFramePr>
            <a:graphicFrameLocks noGrp="1"/>
          </p:cNvGraphicFramePr>
          <p:nvPr/>
        </p:nvGraphicFramePr>
        <p:xfrm>
          <a:off x="3657600" y="1600200"/>
          <a:ext cx="5054600" cy="3022600"/>
        </p:xfrm>
        <a:graphic>
          <a:graphicData uri="http://schemas.openxmlformats.org/drawingml/2006/table">
            <a:tbl>
              <a:tblPr/>
              <a:tblGrid>
                <a:gridCol w="2211247"/>
                <a:gridCol w="573530"/>
                <a:gridCol w="717558"/>
                <a:gridCol w="776133"/>
                <a:gridCol w="776133"/>
              </a:tblGrid>
              <a:tr h="355600">
                <a:tc>
                  <a:txBody>
                    <a:bodyPr/>
                    <a:lstStyle/>
                    <a:p>
                      <a:pPr algn="l" rtl="0" fontAlgn="ctr"/>
                      <a:r>
                        <a:rPr lang="en-US" sz="1800" b="1" i="0" u="none" strike="noStrike" dirty="0" smtClean="0">
                          <a:solidFill>
                            <a:srgbClr val="FFFFFF"/>
                          </a:solidFill>
                          <a:effectLst/>
                          <a:latin typeface="Arial"/>
                        </a:rPr>
                        <a:t>Arsenic (</a:t>
                      </a:r>
                      <a:r>
                        <a:rPr lang="en-US" sz="1800" b="0" i="0" u="none" strike="noStrike" baseline="0" dirty="0" smtClean="0">
                          <a:solidFill>
                            <a:schemeClr val="bg1"/>
                          </a:solidFill>
                          <a:effectLst/>
                          <a:latin typeface="Symbol" pitchFamily="18" charset="2"/>
                        </a:rPr>
                        <a:t>m</a:t>
                      </a:r>
                      <a:r>
                        <a:rPr lang="en-US" sz="1800" b="0" i="0" u="none" strike="noStrike" baseline="0" dirty="0" smtClean="0">
                          <a:solidFill>
                            <a:schemeClr val="bg1"/>
                          </a:solidFill>
                          <a:effectLst/>
                          <a:latin typeface="+mn-lt"/>
                        </a:rPr>
                        <a:t>g/l</a:t>
                      </a:r>
                      <a:r>
                        <a:rPr lang="en-US" sz="1800" b="1" i="0" u="none" strike="noStrike" baseline="0" dirty="0" smtClean="0">
                          <a:solidFill>
                            <a:schemeClr val="bg1"/>
                          </a:solidFill>
                          <a:effectLst/>
                          <a:latin typeface="+mn-lt"/>
                        </a:rPr>
                        <a:t>)</a:t>
                      </a:r>
                      <a:endParaRPr lang="en-US" sz="1800" b="1" i="0" u="none" strike="noStrike" baseline="0" dirty="0">
                        <a:solidFill>
                          <a:schemeClr val="bg1"/>
                        </a:solidFill>
                        <a:effectLst/>
                        <a:latin typeface="+mn-lt"/>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a:solidFill>
                            <a:srgbClr val="000000"/>
                          </a:solidFill>
                          <a:effectLst/>
                          <a:latin typeface="Arial"/>
                        </a:rPr>
                        <a:t>W-3</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smtClean="0">
                          <a:solidFill>
                            <a:srgbClr val="000000"/>
                          </a:solidFill>
                          <a:effectLst/>
                          <a:latin typeface="Arial"/>
                        </a:rPr>
                        <a:t>W-6</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a:solidFill>
                            <a:srgbClr val="000000"/>
                          </a:solidFill>
                          <a:effectLst/>
                          <a:latin typeface="Arial"/>
                        </a:rPr>
                        <a:t>W-5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smtClean="0">
                          <a:solidFill>
                            <a:srgbClr val="000000"/>
                          </a:solidFill>
                          <a:effectLst/>
                          <a:latin typeface="Arial"/>
                        </a:rPr>
                        <a:t>W-4</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r>
              <a:tr h="366713">
                <a:tc>
                  <a:txBody>
                    <a:bodyPr/>
                    <a:lstStyle/>
                    <a:p>
                      <a:pPr algn="l" rtl="0" fontAlgn="ctr"/>
                      <a:r>
                        <a:rPr lang="en-US" sz="1800" b="0" i="0" u="none" strike="noStrike" dirty="0">
                          <a:solidFill>
                            <a:srgbClr val="000000"/>
                          </a:solidFill>
                          <a:effectLst/>
                          <a:latin typeface="Arial"/>
                        </a:rPr>
                        <a:t>SD</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8.8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2.4</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1.2</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0.2</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r>
                        <a:rPr lang="en-US" sz="1800" b="0" i="0" u="none" strike="noStrike" dirty="0">
                          <a:solidFill>
                            <a:srgbClr val="000000"/>
                          </a:solidFill>
                          <a:effectLst/>
                          <a:latin typeface="Arial"/>
                        </a:rPr>
                        <a:t>Mean</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76.0</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24.7</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10.3</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2.7</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r>
              <a:tr h="522287">
                <a:tc>
                  <a:txBody>
                    <a:bodyPr/>
                    <a:lstStyle/>
                    <a:p>
                      <a:pPr algn="l" rtl="0" fontAlgn="ctr"/>
                      <a:r>
                        <a:rPr lang="en-US" sz="1800" b="0" i="0" u="none" strike="noStrike" dirty="0">
                          <a:solidFill>
                            <a:srgbClr val="000000"/>
                          </a:solidFill>
                          <a:effectLst/>
                          <a:latin typeface="Arial"/>
                        </a:rPr>
                        <a:t>Confidence (0.05)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5.8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1.5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0.8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0.2</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r>
                        <a:rPr lang="en-US" sz="1800" b="0" i="0" u="none" strike="noStrike" dirty="0">
                          <a:solidFill>
                            <a:srgbClr val="000000"/>
                          </a:solidFill>
                          <a:effectLst/>
                          <a:latin typeface="Arial"/>
                        </a:rPr>
                        <a:t>UCL</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83.8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25.4</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12.7</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3.1</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r>
              <a:tr h="355600">
                <a:tc>
                  <a:txBody>
                    <a:bodyPr/>
                    <a:lstStyle/>
                    <a:p>
                      <a:pPr algn="l" rtl="0" fontAlgn="ctr"/>
                      <a:r>
                        <a:rPr lang="en-US" sz="1800" b="0" i="0" u="none" strike="noStrike" dirty="0" smtClean="0">
                          <a:solidFill>
                            <a:srgbClr val="000000"/>
                          </a:solidFill>
                          <a:effectLst/>
                          <a:latin typeface="Arial"/>
                        </a:rPr>
                        <a:t>Max</a:t>
                      </a:r>
                      <a:r>
                        <a:rPr lang="en-US" sz="1800" b="0" i="0" u="none" strike="noStrike" baseline="0" dirty="0" smtClean="0">
                          <a:solidFill>
                            <a:srgbClr val="000000"/>
                          </a:solidFill>
                          <a:effectLst/>
                          <a:latin typeface="Arial"/>
                        </a:rPr>
                        <a:t> Data Value</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90</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28</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11.9</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3.0</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r>
                        <a:rPr lang="en-US" sz="1800" b="0" i="0" u="none" strike="noStrike" dirty="0" smtClean="0">
                          <a:solidFill>
                            <a:srgbClr val="000000"/>
                          </a:solidFill>
                          <a:effectLst/>
                          <a:latin typeface="Arial"/>
                        </a:rPr>
                        <a:t>10% Data &gt;MCL</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Yes</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Yes</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Yes</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smtClean="0">
                          <a:solidFill>
                            <a:srgbClr val="000000"/>
                          </a:solidFill>
                          <a:effectLst/>
                          <a:latin typeface="Arial"/>
                        </a:rPr>
                        <a:t>No</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0" u="none" strike="noStrike" dirty="0">
                          <a:solidFill>
                            <a:srgbClr val="000000"/>
                          </a:solidFill>
                          <a:effectLst/>
                          <a:latin typeface="Arial"/>
                        </a:rPr>
                        <a:t>OUT</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0" u="none" strike="noStrike" dirty="0" smtClean="0">
                          <a:solidFill>
                            <a:srgbClr val="000000"/>
                          </a:solidFill>
                          <a:effectLst/>
                          <a:latin typeface="Arial"/>
                        </a:rPr>
                        <a:t>OUT</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0" u="none" strike="noStrike" dirty="0" smtClean="0">
                          <a:solidFill>
                            <a:srgbClr val="000000"/>
                          </a:solidFill>
                          <a:effectLst/>
                          <a:latin typeface="Arial"/>
                        </a:rPr>
                        <a:t>OUT</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1" u="none" strike="noStrike" dirty="0" smtClean="0">
                          <a:solidFill>
                            <a:srgbClr val="000000"/>
                          </a:solidFill>
                          <a:effectLst/>
                          <a:latin typeface="Arial"/>
                        </a:rPr>
                        <a:t>IN</a:t>
                      </a:r>
                      <a:endParaRPr lang="en-US" sz="1800" b="0" i="1"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bl>
          </a:graphicData>
        </a:graphic>
      </p:graphicFrame>
      <p:sp>
        <p:nvSpPr>
          <p:cNvPr id="65597" name="TextBox 6"/>
          <p:cNvSpPr txBox="1">
            <a:spLocks noChangeArrowheads="1"/>
          </p:cNvSpPr>
          <p:nvPr/>
        </p:nvSpPr>
        <p:spPr bwMode="auto">
          <a:xfrm>
            <a:off x="7200900" y="4800600"/>
            <a:ext cx="142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MCL 10 </a:t>
            </a:r>
            <a:r>
              <a:rPr lang="en-US" altLang="en-US" sz="1800">
                <a:solidFill>
                  <a:srgbClr val="000000"/>
                </a:solidFill>
                <a:latin typeface="Symbol" panose="05050102010706020507" pitchFamily="18" charset="2"/>
              </a:rPr>
              <a:t>m</a:t>
            </a:r>
            <a:r>
              <a:rPr lang="en-US" altLang="en-US" sz="1800">
                <a:solidFill>
                  <a:srgbClr val="000000"/>
                </a:solidFill>
              </a:rPr>
              <a:t>g/l</a:t>
            </a:r>
          </a:p>
        </p:txBody>
      </p:sp>
      <p:sp>
        <p:nvSpPr>
          <p:cNvPr id="3" name="Rectangle 2"/>
          <p:cNvSpPr/>
          <p:nvPr/>
        </p:nvSpPr>
        <p:spPr>
          <a:xfrm>
            <a:off x="342900" y="1714500"/>
            <a:ext cx="3314700" cy="954088"/>
          </a:xfrm>
          <a:prstGeom prst="rect">
            <a:avLst/>
          </a:prstGeom>
        </p:spPr>
        <p:txBody>
          <a:bodyPr>
            <a:spAutoFit/>
          </a:bodyPr>
          <a:lstStyle/>
          <a:p>
            <a:pPr eaLnBrk="0" hangingPunct="0">
              <a:spcBef>
                <a:spcPct val="20000"/>
              </a:spcBef>
              <a:buClr>
                <a:srgbClr val="008000"/>
              </a:buClr>
              <a:buSzPct val="75000"/>
              <a:defRPr/>
            </a:pPr>
            <a:r>
              <a:rPr lang="en-US" altLang="en-US" sz="2800" kern="0" dirty="0">
                <a:solidFill>
                  <a:srgbClr val="333399"/>
                </a:solidFill>
                <a:latin typeface="Arial"/>
              </a:rPr>
              <a:t>State of WA Guidance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ea typeface="ＭＳ Ｐゴシック" panose="020B0600070205080204" pitchFamily="34" charset="-128"/>
              </a:rPr>
              <a:t>Monitoring Compliance RCRA Example</a:t>
            </a:r>
          </a:p>
        </p:txBody>
      </p:sp>
      <p:sp>
        <p:nvSpPr>
          <p:cNvPr id="66563" name="Content Placeholder 2"/>
          <p:cNvSpPr>
            <a:spLocks noGrp="1"/>
          </p:cNvSpPr>
          <p:nvPr>
            <p:ph sz="half" idx="1"/>
          </p:nvPr>
        </p:nvSpPr>
        <p:spPr>
          <a:xfrm>
            <a:off x="609600" y="1828800"/>
            <a:ext cx="7277100" cy="1028700"/>
          </a:xfrm>
        </p:spPr>
        <p:txBody>
          <a:bodyPr/>
          <a:lstStyle/>
          <a:p>
            <a:r>
              <a:rPr lang="en-US" altLang="en-US" sz="2000" smtClean="0">
                <a:ea typeface="ＭＳ Ｐゴシック" panose="020B0600070205080204" pitchFamily="34" charset="-128"/>
              </a:rPr>
              <a:t>40 CFR 264.99 evaluation using </a:t>
            </a:r>
            <a:r>
              <a:rPr lang="en-US" altLang="en-US" sz="2000" smtClean="0">
                <a:ea typeface="ＭＳ Ｐゴシック" panose="020B0600070205080204" pitchFamily="34" charset="-128"/>
                <a:cs typeface="Times New Roman" panose="02020603050405020304" pitchFamily="18" charset="0"/>
              </a:rPr>
              <a:t>USEPA’s </a:t>
            </a:r>
            <a:r>
              <a:rPr lang="en-US" altLang="en-US" sz="2000" i="1" smtClean="0">
                <a:ea typeface="ＭＳ Ｐゴシック" panose="020B0600070205080204" pitchFamily="34" charset="-128"/>
                <a:cs typeface="Times New Roman" panose="02020603050405020304" pitchFamily="18" charset="0"/>
              </a:rPr>
              <a:t>Statistical Analysis of Groundwater Monitoring Data at RCRA Facilities, Unified Guidance</a:t>
            </a:r>
            <a:r>
              <a:rPr lang="en-US" altLang="en-US" sz="2000" smtClean="0">
                <a:ea typeface="ＭＳ Ｐゴシック" panose="020B0600070205080204" pitchFamily="34" charset="-128"/>
                <a:cs typeface="Times New Roman" panose="02020603050405020304" pitchFamily="18" charset="0"/>
              </a:rPr>
              <a:t> (2009)</a:t>
            </a:r>
            <a:endParaRPr lang="en-US" altLang="en-US" sz="2000" smtClean="0">
              <a:ea typeface="ＭＳ Ｐゴシック" panose="020B0600070205080204" pitchFamily="34" charset="-128"/>
            </a:endParaRP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graphicFrame>
        <p:nvGraphicFramePr>
          <p:cNvPr id="3" name="Table 2"/>
          <p:cNvGraphicFramePr>
            <a:graphicFrameLocks noGrp="1"/>
          </p:cNvGraphicFramePr>
          <p:nvPr/>
        </p:nvGraphicFramePr>
        <p:xfrm>
          <a:off x="2057400" y="2857500"/>
          <a:ext cx="5054600" cy="2667000"/>
        </p:xfrm>
        <a:graphic>
          <a:graphicData uri="http://schemas.openxmlformats.org/drawingml/2006/table">
            <a:tbl>
              <a:tblPr/>
              <a:tblGrid>
                <a:gridCol w="2211247"/>
                <a:gridCol w="573530"/>
                <a:gridCol w="717558"/>
                <a:gridCol w="776133"/>
                <a:gridCol w="776133"/>
              </a:tblGrid>
              <a:tr h="355600">
                <a:tc>
                  <a:txBody>
                    <a:bodyPr/>
                    <a:lstStyle/>
                    <a:p>
                      <a:pPr algn="l" rtl="0" fontAlgn="ctr"/>
                      <a:r>
                        <a:rPr lang="en-US" sz="1800" b="1" i="0" u="none" strike="noStrike" dirty="0" smtClean="0">
                          <a:solidFill>
                            <a:srgbClr val="FFFFFF"/>
                          </a:solidFill>
                          <a:effectLst/>
                          <a:latin typeface="Arial"/>
                        </a:rPr>
                        <a:t>Arsenic (</a:t>
                      </a:r>
                      <a:r>
                        <a:rPr lang="en-US" sz="1800" b="0" i="0" u="none" strike="noStrike" baseline="0" dirty="0" smtClean="0">
                          <a:solidFill>
                            <a:schemeClr val="bg1"/>
                          </a:solidFill>
                          <a:effectLst/>
                          <a:latin typeface="Symbol" pitchFamily="18" charset="2"/>
                        </a:rPr>
                        <a:t>m</a:t>
                      </a:r>
                      <a:r>
                        <a:rPr lang="en-US" sz="1800" b="0" i="0" u="none" strike="noStrike" baseline="0" dirty="0" smtClean="0">
                          <a:solidFill>
                            <a:schemeClr val="bg1"/>
                          </a:solidFill>
                          <a:effectLst/>
                          <a:latin typeface="+mn-lt"/>
                        </a:rPr>
                        <a:t>g/l</a:t>
                      </a:r>
                      <a:r>
                        <a:rPr lang="en-US" sz="1800" b="1" i="0" u="none" strike="noStrike" baseline="0" dirty="0" smtClean="0">
                          <a:solidFill>
                            <a:schemeClr val="bg1"/>
                          </a:solidFill>
                          <a:effectLst/>
                          <a:latin typeface="+mn-lt"/>
                        </a:rPr>
                        <a:t>)</a:t>
                      </a:r>
                      <a:endParaRPr lang="en-US" sz="1800" b="1" i="0" u="none" strike="noStrike" baseline="0" dirty="0">
                        <a:solidFill>
                          <a:schemeClr val="bg1"/>
                        </a:solidFill>
                        <a:effectLst/>
                        <a:latin typeface="+mn-lt"/>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a:solidFill>
                            <a:srgbClr val="000000"/>
                          </a:solidFill>
                          <a:effectLst/>
                          <a:latin typeface="Arial"/>
                        </a:rPr>
                        <a:t>W-3</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a:solidFill>
                            <a:srgbClr val="000000"/>
                          </a:solidFill>
                          <a:effectLst/>
                          <a:latin typeface="Arial"/>
                        </a:rPr>
                        <a:t>W-6</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a:solidFill>
                            <a:srgbClr val="000000"/>
                          </a:solidFill>
                          <a:effectLst/>
                          <a:latin typeface="Arial"/>
                        </a:rPr>
                        <a:t>W-5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c>
                  <a:txBody>
                    <a:bodyPr/>
                    <a:lstStyle/>
                    <a:p>
                      <a:pPr algn="ctr" rtl="0" fontAlgn="ctr"/>
                      <a:r>
                        <a:rPr lang="en-US" sz="1800" b="0" i="0" u="none" strike="noStrike" dirty="0">
                          <a:solidFill>
                            <a:srgbClr val="000000"/>
                          </a:solidFill>
                          <a:effectLst/>
                          <a:latin typeface="Arial"/>
                        </a:rPr>
                        <a:t>W-4</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CC99"/>
                    </a:solidFill>
                  </a:tcPr>
                </a:tc>
              </a:tr>
              <a:tr h="366713">
                <a:tc>
                  <a:txBody>
                    <a:bodyPr/>
                    <a:lstStyle/>
                    <a:p>
                      <a:pPr algn="l" rtl="0" fontAlgn="ctr"/>
                      <a:r>
                        <a:rPr lang="en-US" sz="1800" b="0" i="0" u="none" strike="noStrike" dirty="0">
                          <a:solidFill>
                            <a:srgbClr val="000000"/>
                          </a:solidFill>
                          <a:effectLst/>
                          <a:latin typeface="Arial"/>
                        </a:rPr>
                        <a:t>SD</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8.8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2.4</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1.2</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0.2</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r>
                        <a:rPr lang="en-US" sz="1800" b="0" i="0" u="none" strike="noStrike" dirty="0">
                          <a:solidFill>
                            <a:srgbClr val="000000"/>
                          </a:solidFill>
                          <a:effectLst/>
                          <a:latin typeface="Arial"/>
                        </a:rPr>
                        <a:t>Mean</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76.0</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24.7</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10.3</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2.7</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r>
              <a:tr h="522287">
                <a:tc>
                  <a:txBody>
                    <a:bodyPr/>
                    <a:lstStyle/>
                    <a:p>
                      <a:pPr algn="l" rtl="0" fontAlgn="ctr"/>
                      <a:r>
                        <a:rPr lang="en-US" sz="1800" b="0" i="0" u="none" strike="noStrike" dirty="0">
                          <a:solidFill>
                            <a:srgbClr val="000000"/>
                          </a:solidFill>
                          <a:effectLst/>
                          <a:latin typeface="Arial"/>
                        </a:rPr>
                        <a:t>Confidence (0.05)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5.8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1.5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0.8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0.2</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r>
                        <a:rPr lang="en-US" sz="1800" b="0" i="0" u="none" strike="noStrike" dirty="0">
                          <a:solidFill>
                            <a:srgbClr val="000000"/>
                          </a:solidFill>
                          <a:effectLst/>
                          <a:latin typeface="Arial"/>
                        </a:rPr>
                        <a:t>UCL</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83.8</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smtClean="0">
                          <a:solidFill>
                            <a:srgbClr val="000000"/>
                          </a:solidFill>
                          <a:effectLst/>
                          <a:latin typeface="Arial"/>
                        </a:rPr>
                        <a:t>25.4</a:t>
                      </a: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12.7</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en-US" sz="1800" b="0" i="0" u="none" strike="noStrike" dirty="0">
                          <a:solidFill>
                            <a:srgbClr val="000000"/>
                          </a:solidFill>
                          <a:effectLst/>
                          <a:latin typeface="Arial"/>
                        </a:rPr>
                        <a:t>3.1</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r>
              <a:tr h="355600">
                <a:tc>
                  <a:txBody>
                    <a:bodyPr/>
                    <a:lstStyle/>
                    <a:p>
                      <a:pPr algn="l" rtl="0" fontAlgn="ctr"/>
                      <a:r>
                        <a:rPr lang="en-US" sz="1800" b="0" i="0" u="none" strike="noStrike" dirty="0">
                          <a:solidFill>
                            <a:srgbClr val="000000"/>
                          </a:solidFill>
                          <a:effectLst/>
                          <a:latin typeface="Arial"/>
                        </a:rPr>
                        <a:t>LCL</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70.2</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23.1</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9.5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c>
                  <a:txBody>
                    <a:bodyPr/>
                    <a:lstStyle/>
                    <a:p>
                      <a:pPr algn="ctr" rtl="0" fontAlgn="ctr"/>
                      <a:r>
                        <a:rPr lang="en-US" sz="1800" b="0" i="0" u="none" strike="noStrike" dirty="0">
                          <a:solidFill>
                            <a:srgbClr val="000000"/>
                          </a:solidFill>
                          <a:effectLst/>
                          <a:latin typeface="Arial"/>
                        </a:rPr>
                        <a:t>2.5</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CDE"/>
                    </a:solidFill>
                  </a:tcPr>
                </a:tc>
              </a:tr>
              <a:tr h="355600">
                <a:tc>
                  <a:txBody>
                    <a:bodyPr/>
                    <a:lstStyle/>
                    <a:p>
                      <a:pPr algn="l" rtl="0" fontAlgn="ctr"/>
                      <a:endParaRPr lang="en-US" sz="1800" b="0" i="0" u="none" strike="noStrike" dirty="0">
                        <a:solidFill>
                          <a:srgbClr val="000000"/>
                        </a:solidFill>
                        <a:effectLst/>
                        <a:latin typeface="Arial"/>
                      </a:endParaRP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0" u="none" strike="noStrike" dirty="0">
                          <a:solidFill>
                            <a:srgbClr val="000000"/>
                          </a:solidFill>
                          <a:effectLst/>
                          <a:latin typeface="Arial"/>
                        </a:rPr>
                        <a:t>OUT</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0" u="none" strike="noStrike" dirty="0">
                          <a:solidFill>
                            <a:srgbClr val="000000"/>
                          </a:solidFill>
                          <a:effectLst/>
                          <a:latin typeface="Arial"/>
                        </a:rPr>
                        <a:t>OUT</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1" u="none" strike="noStrike" dirty="0">
                          <a:solidFill>
                            <a:srgbClr val="000000"/>
                          </a:solidFill>
                          <a:effectLst/>
                          <a:latin typeface="Arial"/>
                        </a:rPr>
                        <a:t>IN</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800" b="0" i="1" u="none" strike="noStrike" dirty="0">
                          <a:solidFill>
                            <a:srgbClr val="000000"/>
                          </a:solidFill>
                          <a:effectLst/>
                          <a:latin typeface="Arial"/>
                        </a:rPr>
                        <a:t>IN</a:t>
                      </a:r>
                    </a:p>
                  </a:txBody>
                  <a:tcPr marL="9524" marR="952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bl>
          </a:graphicData>
        </a:graphic>
      </p:graphicFrame>
      <p:pic>
        <p:nvPicPr>
          <p:cNvPr id="70710" name="Picture 54"/>
          <p:cNvPicPr>
            <a:picLocks noChangeAspect="1" noChangeArrowheads="1"/>
          </p:cNvPicPr>
          <p:nvPr/>
        </p:nvPicPr>
        <p:blipFill>
          <a:blip r:embed="rId3"/>
          <a:srcRect/>
          <a:stretch>
            <a:fillRect/>
          </a:stretch>
        </p:blipFill>
        <p:spPr bwMode="auto">
          <a:xfrm>
            <a:off x="4343400" y="5715000"/>
            <a:ext cx="28225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6615" name="TextBox 5"/>
          <p:cNvSpPr txBox="1">
            <a:spLocks noChangeArrowheads="1"/>
          </p:cNvSpPr>
          <p:nvPr/>
        </p:nvSpPr>
        <p:spPr bwMode="auto">
          <a:xfrm>
            <a:off x="2057400" y="5715000"/>
            <a:ext cx="142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MCL 10 </a:t>
            </a:r>
            <a:r>
              <a:rPr lang="en-US" altLang="en-US" sz="1800">
                <a:solidFill>
                  <a:srgbClr val="000000"/>
                </a:solidFill>
                <a:latin typeface="Symbol" panose="05050102010706020507" pitchFamily="18" charset="2"/>
              </a:rPr>
              <a:t>m</a:t>
            </a:r>
            <a:r>
              <a:rPr lang="en-US" altLang="en-US" sz="1800">
                <a:solidFill>
                  <a:srgbClr val="000000"/>
                </a:solidFill>
              </a:rPr>
              <a:t>g/l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p>
        </p:txBody>
      </p:sp>
      <p:sp>
        <p:nvSpPr>
          <p:cNvPr id="67587"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ea typeface="ＭＳ Ｐゴシック" panose="020B0600070205080204" pitchFamily="34" charset="-128"/>
              </a:rPr>
              <a:t>How to use the GSMC Document</a:t>
            </a:r>
          </a:p>
          <a:p>
            <a:pPr>
              <a:lnSpc>
                <a:spcPct val="80000"/>
              </a:lnSpc>
            </a:pPr>
            <a:r>
              <a:rPr lang="en-US" altLang="en-US" sz="2400" smtClean="0">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2000" smtClean="0">
                <a:ea typeface="ＭＳ Ｐゴシック" panose="020B0600070205080204" pitchFamily="34" charset="-128"/>
              </a:rPr>
              <a:t>Background</a:t>
            </a:r>
          </a:p>
          <a:p>
            <a:pPr lvl="1">
              <a:lnSpc>
                <a:spcPct val="80000"/>
              </a:lnSpc>
            </a:pPr>
            <a:r>
              <a:rPr lang="en-US" altLang="en-US" sz="2000" smtClean="0">
                <a:ea typeface="ＭＳ Ｐゴシック" panose="020B0600070205080204" pitchFamily="34" charset="-128"/>
              </a:rPr>
              <a:t>Compliance</a:t>
            </a:r>
          </a:p>
          <a:p>
            <a:pPr lvl="1">
              <a:lnSpc>
                <a:spcPct val="80000"/>
              </a:lnSpc>
            </a:pPr>
            <a:r>
              <a:rPr lang="en-US" altLang="en-US" sz="2000" smtClean="0">
                <a:solidFill>
                  <a:srgbClr val="F07B05"/>
                </a:solidFill>
                <a:ea typeface="ＭＳ Ｐゴシック" panose="020B0600070205080204" pitchFamily="34" charset="-128"/>
              </a:rPr>
              <a:t>Trend Analysis</a:t>
            </a:r>
          </a:p>
          <a:p>
            <a:pPr lvl="1">
              <a:lnSpc>
                <a:spcPct val="80000"/>
              </a:lnSpc>
            </a:pPr>
            <a:r>
              <a:rPr lang="en-US" altLang="en-US" sz="2000" smtClean="0">
                <a:ea typeface="ＭＳ Ｐゴシック" panose="020B0600070205080204" pitchFamily="34" charset="-128"/>
              </a:rPr>
              <a:t>Monitoring Optimization</a:t>
            </a:r>
          </a:p>
          <a:p>
            <a:pPr>
              <a:lnSpc>
                <a:spcPct val="80000"/>
              </a:lnSpc>
            </a:pPr>
            <a:r>
              <a:rPr lang="en-US" altLang="en-US" sz="2400" smtClean="0">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0" y="377190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endParaRPr>
          </a:p>
        </p:txBody>
      </p:sp>
      <p:pic>
        <p:nvPicPr>
          <p:cNvPr id="67591"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4" descr="Welcome-panel-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81113"/>
            <a:ext cx="38862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p:txBody>
          <a:bodyPr/>
          <a:lstStyle/>
          <a:p>
            <a:r>
              <a:rPr lang="en-US" altLang="en-US" smtClean="0">
                <a:ea typeface="ＭＳ Ｐゴシック" panose="020B0600070205080204" pitchFamily="34" charset="-128"/>
              </a:rPr>
              <a:t>Trends</a:t>
            </a:r>
          </a:p>
        </p:txBody>
      </p:sp>
      <p:sp>
        <p:nvSpPr>
          <p:cNvPr id="13" name="5-Point Star 12"/>
          <p:cNvSpPr>
            <a:spLocks/>
          </p:cNvSpPr>
          <p:nvPr/>
        </p:nvSpPr>
        <p:spPr bwMode="auto">
          <a:xfrm>
            <a:off x="4686300" y="37719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chemeClr val="tx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14" name="5-Point Star 13"/>
          <p:cNvSpPr>
            <a:spLocks/>
          </p:cNvSpPr>
          <p:nvPr/>
        </p:nvSpPr>
        <p:spPr bwMode="auto">
          <a:xfrm>
            <a:off x="4686300" y="41148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chemeClr val="tx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22" name="5-Point Star 21"/>
          <p:cNvSpPr>
            <a:spLocks/>
          </p:cNvSpPr>
          <p:nvPr/>
        </p:nvSpPr>
        <p:spPr bwMode="auto">
          <a:xfrm>
            <a:off x="4686300" y="44577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chemeClr val="tx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23" name="5-Point Star 22"/>
          <p:cNvSpPr>
            <a:spLocks/>
          </p:cNvSpPr>
          <p:nvPr/>
        </p:nvSpPr>
        <p:spPr bwMode="auto">
          <a:xfrm>
            <a:off x="4686300" y="4800600"/>
            <a:ext cx="414338" cy="385763"/>
          </a:xfrm>
          <a:custGeom>
            <a:avLst/>
            <a:gdLst>
              <a:gd name="T0" fmla="*/ 0 w 414338"/>
              <a:gd name="T1" fmla="*/ 147348 h 385763"/>
              <a:gd name="T2" fmla="*/ 158264 w 414338"/>
              <a:gd name="T3" fmla="*/ 147349 h 385763"/>
              <a:gd name="T4" fmla="*/ 207169 w 414338"/>
              <a:gd name="T5" fmla="*/ 0 h 385763"/>
              <a:gd name="T6" fmla="*/ 256074 w 414338"/>
              <a:gd name="T7" fmla="*/ 147349 h 385763"/>
              <a:gd name="T8" fmla="*/ 414338 w 414338"/>
              <a:gd name="T9" fmla="*/ 147348 h 385763"/>
              <a:gd name="T10" fmla="*/ 286299 w 414338"/>
              <a:gd name="T11" fmla="*/ 238414 h 385763"/>
              <a:gd name="T12" fmla="*/ 335206 w 414338"/>
              <a:gd name="T13" fmla="*/ 385762 h 385763"/>
              <a:gd name="T14" fmla="*/ 207169 w 414338"/>
              <a:gd name="T15" fmla="*/ 294695 h 385763"/>
              <a:gd name="T16" fmla="*/ 79132 w 414338"/>
              <a:gd name="T17" fmla="*/ 385762 h 385763"/>
              <a:gd name="T18" fmla="*/ 128039 w 414338"/>
              <a:gd name="T19" fmla="*/ 238414 h 385763"/>
              <a:gd name="T20" fmla="*/ 0 w 414338"/>
              <a:gd name="T21" fmla="*/ 147348 h 385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5763">
                <a:moveTo>
                  <a:pt x="0" y="147348"/>
                </a:moveTo>
                <a:lnTo>
                  <a:pt x="158264" y="147349"/>
                </a:lnTo>
                <a:lnTo>
                  <a:pt x="207169" y="0"/>
                </a:lnTo>
                <a:lnTo>
                  <a:pt x="256074" y="147349"/>
                </a:lnTo>
                <a:lnTo>
                  <a:pt x="414338" y="147348"/>
                </a:lnTo>
                <a:lnTo>
                  <a:pt x="286299" y="238414"/>
                </a:lnTo>
                <a:lnTo>
                  <a:pt x="335206" y="385762"/>
                </a:lnTo>
                <a:lnTo>
                  <a:pt x="207169" y="294695"/>
                </a:lnTo>
                <a:lnTo>
                  <a:pt x="79132" y="385762"/>
                </a:lnTo>
                <a:lnTo>
                  <a:pt x="128039" y="238414"/>
                </a:lnTo>
                <a:lnTo>
                  <a:pt x="0" y="147348"/>
                </a:lnTo>
                <a:close/>
              </a:path>
            </a:pathLst>
          </a:custGeom>
          <a:solidFill>
            <a:srgbClr val="F07B05"/>
          </a:solidFill>
          <a:ln w="9525" cap="flat" cmpd="sng">
            <a:solidFill>
              <a:schemeClr val="tx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pic>
        <p:nvPicPr>
          <p:cNvPr id="68616" name="Picture 23" descr="WelcomeFig2(9-18-13).png"/>
          <p:cNvPicPr>
            <a:picLocks noChangeAspect="1"/>
          </p:cNvPicPr>
          <p:nvPr/>
        </p:nvPicPr>
        <p:blipFill>
          <a:blip r:embed="rId4">
            <a:extLst>
              <a:ext uri="{28A0092B-C50C-407E-A947-70E740481C1C}">
                <a14:useLocalDpi xmlns:a14="http://schemas.microsoft.com/office/drawing/2010/main" val="0"/>
              </a:ext>
            </a:extLst>
          </a:blip>
          <a:srcRect l="2637" t="3760" r="74242" b="4227"/>
          <a:stretch>
            <a:fillRect/>
          </a:stretch>
        </p:blipFill>
        <p:spPr bwMode="auto">
          <a:xfrm>
            <a:off x="2628900" y="1371600"/>
            <a:ext cx="196215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TextBox 25"/>
          <p:cNvSpPr txBox="1">
            <a:spLocks noChangeArrowheads="1"/>
          </p:cNvSpPr>
          <p:nvPr/>
        </p:nvSpPr>
        <p:spPr bwMode="auto">
          <a:xfrm>
            <a:off x="0" y="6488113"/>
            <a:ext cx="277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ea typeface="ＭＳ Ｐゴシック" panose="020B0600070205080204" pitchFamily="34" charset="-128"/>
              </a:rPr>
              <a:t>Trend Basics: A Picture Is Worth a Thousand Words…</a:t>
            </a:r>
          </a:p>
        </p:txBody>
      </p:sp>
      <p:sp>
        <p:nvSpPr>
          <p:cNvPr id="69635" name="Freeform 7"/>
          <p:cNvSpPr>
            <a:spLocks/>
          </p:cNvSpPr>
          <p:nvPr/>
        </p:nvSpPr>
        <p:spPr bwMode="auto">
          <a:xfrm>
            <a:off x="188436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6" name="Freeform 8"/>
          <p:cNvSpPr>
            <a:spLocks/>
          </p:cNvSpPr>
          <p:nvPr/>
        </p:nvSpPr>
        <p:spPr bwMode="auto">
          <a:xfrm>
            <a:off x="206057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7" name="Freeform 9"/>
          <p:cNvSpPr>
            <a:spLocks/>
          </p:cNvSpPr>
          <p:nvPr/>
        </p:nvSpPr>
        <p:spPr bwMode="auto">
          <a:xfrm>
            <a:off x="224948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8" name="Freeform 10"/>
          <p:cNvSpPr>
            <a:spLocks/>
          </p:cNvSpPr>
          <p:nvPr/>
        </p:nvSpPr>
        <p:spPr bwMode="auto">
          <a:xfrm>
            <a:off x="242570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9" name="Freeform 11"/>
          <p:cNvSpPr>
            <a:spLocks/>
          </p:cNvSpPr>
          <p:nvPr/>
        </p:nvSpPr>
        <p:spPr bwMode="auto">
          <a:xfrm>
            <a:off x="260191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0" name="Freeform 12"/>
          <p:cNvSpPr>
            <a:spLocks/>
          </p:cNvSpPr>
          <p:nvPr/>
        </p:nvSpPr>
        <p:spPr bwMode="auto">
          <a:xfrm>
            <a:off x="277812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1" name="Freeform 13"/>
          <p:cNvSpPr>
            <a:spLocks/>
          </p:cNvSpPr>
          <p:nvPr/>
        </p:nvSpPr>
        <p:spPr bwMode="auto">
          <a:xfrm>
            <a:off x="295275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2" name="Freeform 14"/>
          <p:cNvSpPr>
            <a:spLocks/>
          </p:cNvSpPr>
          <p:nvPr/>
        </p:nvSpPr>
        <p:spPr bwMode="auto">
          <a:xfrm>
            <a:off x="312896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3" name="Freeform 15"/>
          <p:cNvSpPr>
            <a:spLocks/>
          </p:cNvSpPr>
          <p:nvPr/>
        </p:nvSpPr>
        <p:spPr bwMode="auto">
          <a:xfrm>
            <a:off x="330517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4" name="Freeform 16"/>
          <p:cNvSpPr>
            <a:spLocks/>
          </p:cNvSpPr>
          <p:nvPr/>
        </p:nvSpPr>
        <p:spPr bwMode="auto">
          <a:xfrm>
            <a:off x="348138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5" name="Freeform 17"/>
          <p:cNvSpPr>
            <a:spLocks/>
          </p:cNvSpPr>
          <p:nvPr/>
        </p:nvSpPr>
        <p:spPr bwMode="auto">
          <a:xfrm>
            <a:off x="365601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6" name="Freeform 18"/>
          <p:cNvSpPr>
            <a:spLocks/>
          </p:cNvSpPr>
          <p:nvPr/>
        </p:nvSpPr>
        <p:spPr bwMode="auto">
          <a:xfrm>
            <a:off x="383222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7" name="Freeform 19"/>
          <p:cNvSpPr>
            <a:spLocks/>
          </p:cNvSpPr>
          <p:nvPr/>
        </p:nvSpPr>
        <p:spPr bwMode="auto">
          <a:xfrm>
            <a:off x="400843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8" name="Freeform 20"/>
          <p:cNvSpPr>
            <a:spLocks/>
          </p:cNvSpPr>
          <p:nvPr/>
        </p:nvSpPr>
        <p:spPr bwMode="auto">
          <a:xfrm>
            <a:off x="418465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9" name="Freeform 21"/>
          <p:cNvSpPr>
            <a:spLocks/>
          </p:cNvSpPr>
          <p:nvPr/>
        </p:nvSpPr>
        <p:spPr bwMode="auto">
          <a:xfrm>
            <a:off x="435927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0" name="Freeform 22"/>
          <p:cNvSpPr>
            <a:spLocks/>
          </p:cNvSpPr>
          <p:nvPr/>
        </p:nvSpPr>
        <p:spPr bwMode="auto">
          <a:xfrm>
            <a:off x="453548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1" name="Freeform 23"/>
          <p:cNvSpPr>
            <a:spLocks/>
          </p:cNvSpPr>
          <p:nvPr/>
        </p:nvSpPr>
        <p:spPr bwMode="auto">
          <a:xfrm>
            <a:off x="471170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2" name="Freeform 24"/>
          <p:cNvSpPr>
            <a:spLocks/>
          </p:cNvSpPr>
          <p:nvPr/>
        </p:nvSpPr>
        <p:spPr bwMode="auto">
          <a:xfrm>
            <a:off x="488791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3" name="Freeform 25"/>
          <p:cNvSpPr>
            <a:spLocks/>
          </p:cNvSpPr>
          <p:nvPr/>
        </p:nvSpPr>
        <p:spPr bwMode="auto">
          <a:xfrm>
            <a:off x="507841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4" name="Freeform 26"/>
          <p:cNvSpPr>
            <a:spLocks/>
          </p:cNvSpPr>
          <p:nvPr/>
        </p:nvSpPr>
        <p:spPr bwMode="auto">
          <a:xfrm>
            <a:off x="525303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5" name="Freeform 27"/>
          <p:cNvSpPr>
            <a:spLocks/>
          </p:cNvSpPr>
          <p:nvPr/>
        </p:nvSpPr>
        <p:spPr bwMode="auto">
          <a:xfrm>
            <a:off x="542925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6" name="Freeform 28"/>
          <p:cNvSpPr>
            <a:spLocks/>
          </p:cNvSpPr>
          <p:nvPr/>
        </p:nvSpPr>
        <p:spPr bwMode="auto">
          <a:xfrm>
            <a:off x="560546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7" name="Freeform 29"/>
          <p:cNvSpPr>
            <a:spLocks/>
          </p:cNvSpPr>
          <p:nvPr/>
        </p:nvSpPr>
        <p:spPr bwMode="auto">
          <a:xfrm>
            <a:off x="578167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8" name="Freeform 30"/>
          <p:cNvSpPr>
            <a:spLocks/>
          </p:cNvSpPr>
          <p:nvPr/>
        </p:nvSpPr>
        <p:spPr bwMode="auto">
          <a:xfrm>
            <a:off x="595630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9" name="Freeform 31"/>
          <p:cNvSpPr>
            <a:spLocks/>
          </p:cNvSpPr>
          <p:nvPr/>
        </p:nvSpPr>
        <p:spPr bwMode="auto">
          <a:xfrm>
            <a:off x="613251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0" name="Freeform 32"/>
          <p:cNvSpPr>
            <a:spLocks/>
          </p:cNvSpPr>
          <p:nvPr/>
        </p:nvSpPr>
        <p:spPr bwMode="auto">
          <a:xfrm>
            <a:off x="630872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1" name="Freeform 33"/>
          <p:cNvSpPr>
            <a:spLocks/>
          </p:cNvSpPr>
          <p:nvPr/>
        </p:nvSpPr>
        <p:spPr bwMode="auto">
          <a:xfrm>
            <a:off x="648493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2" name="Freeform 34"/>
          <p:cNvSpPr>
            <a:spLocks/>
          </p:cNvSpPr>
          <p:nvPr/>
        </p:nvSpPr>
        <p:spPr bwMode="auto">
          <a:xfrm>
            <a:off x="6659563"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3" name="Freeform 35"/>
          <p:cNvSpPr>
            <a:spLocks/>
          </p:cNvSpPr>
          <p:nvPr/>
        </p:nvSpPr>
        <p:spPr bwMode="auto">
          <a:xfrm>
            <a:off x="683577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4" name="Freeform 36"/>
          <p:cNvSpPr>
            <a:spLocks/>
          </p:cNvSpPr>
          <p:nvPr/>
        </p:nvSpPr>
        <p:spPr bwMode="auto">
          <a:xfrm>
            <a:off x="701198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5" name="Freeform 37"/>
          <p:cNvSpPr>
            <a:spLocks/>
          </p:cNvSpPr>
          <p:nvPr/>
        </p:nvSpPr>
        <p:spPr bwMode="auto">
          <a:xfrm>
            <a:off x="718820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6" name="Freeform 38"/>
          <p:cNvSpPr>
            <a:spLocks/>
          </p:cNvSpPr>
          <p:nvPr/>
        </p:nvSpPr>
        <p:spPr bwMode="auto">
          <a:xfrm>
            <a:off x="736282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7" name="Freeform 39"/>
          <p:cNvSpPr>
            <a:spLocks/>
          </p:cNvSpPr>
          <p:nvPr/>
        </p:nvSpPr>
        <p:spPr bwMode="auto">
          <a:xfrm>
            <a:off x="7539038"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8" name="Freeform 40"/>
          <p:cNvSpPr>
            <a:spLocks/>
          </p:cNvSpPr>
          <p:nvPr/>
        </p:nvSpPr>
        <p:spPr bwMode="auto">
          <a:xfrm>
            <a:off x="771525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9" name="Freeform 41"/>
          <p:cNvSpPr>
            <a:spLocks/>
          </p:cNvSpPr>
          <p:nvPr/>
        </p:nvSpPr>
        <p:spPr bwMode="auto">
          <a:xfrm>
            <a:off x="7905750"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0" name="Freeform 42"/>
          <p:cNvSpPr>
            <a:spLocks/>
          </p:cNvSpPr>
          <p:nvPr/>
        </p:nvSpPr>
        <p:spPr bwMode="auto">
          <a:xfrm>
            <a:off x="8080375" y="5608638"/>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1" name="Freeform 43"/>
          <p:cNvSpPr>
            <a:spLocks/>
          </p:cNvSpPr>
          <p:nvPr/>
        </p:nvSpPr>
        <p:spPr bwMode="auto">
          <a:xfrm>
            <a:off x="1803400" y="5616575"/>
            <a:ext cx="6373813" cy="0"/>
          </a:xfrm>
          <a:custGeom>
            <a:avLst/>
            <a:gdLst>
              <a:gd name="T0" fmla="*/ 0 w 7332"/>
              <a:gd name="T1" fmla="*/ 0 w 7332"/>
              <a:gd name="T2" fmla="*/ 2147483647 w 7332"/>
              <a:gd name="T3" fmla="*/ 0 60000 65536"/>
              <a:gd name="T4" fmla="*/ 0 60000 65536"/>
              <a:gd name="T5" fmla="*/ 0 60000 65536"/>
            </a:gdLst>
            <a:ahLst/>
            <a:cxnLst>
              <a:cxn ang="T3">
                <a:pos x="T0" y="0"/>
              </a:cxn>
              <a:cxn ang="T4">
                <a:pos x="T1" y="0"/>
              </a:cxn>
              <a:cxn ang="T5">
                <a:pos x="T2" y="0"/>
              </a:cxn>
            </a:cxnLst>
            <a:rect l="0" t="0" r="r" b="b"/>
            <a:pathLst>
              <a:path w="7332">
                <a:moveTo>
                  <a:pt x="0" y="0"/>
                </a:moveTo>
                <a:lnTo>
                  <a:pt x="0" y="0"/>
                </a:lnTo>
                <a:lnTo>
                  <a:pt x="7332"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2" name="Rectangle 44"/>
          <p:cNvSpPr>
            <a:spLocks noChangeArrowheads="1"/>
          </p:cNvSpPr>
          <p:nvPr/>
        </p:nvSpPr>
        <p:spPr bwMode="auto">
          <a:xfrm>
            <a:off x="1292225" y="5451475"/>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1.95</a:t>
            </a:r>
            <a:endParaRPr lang="en-US" altLang="en-US" sz="1800">
              <a:solidFill>
                <a:schemeClr val="tx1"/>
              </a:solidFill>
              <a:cs typeface="Arial" panose="020B0604020202020204" pitchFamily="34" charset="0"/>
            </a:endParaRPr>
          </a:p>
        </p:txBody>
      </p:sp>
      <p:sp>
        <p:nvSpPr>
          <p:cNvPr id="69673" name="Rectangle 46"/>
          <p:cNvSpPr>
            <a:spLocks noChangeArrowheads="1"/>
          </p:cNvSpPr>
          <p:nvPr/>
        </p:nvSpPr>
        <p:spPr bwMode="auto">
          <a:xfrm>
            <a:off x="1292225" y="4740275"/>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2.05</a:t>
            </a:r>
            <a:endParaRPr lang="en-US" altLang="en-US" sz="1800">
              <a:solidFill>
                <a:schemeClr val="tx1"/>
              </a:solidFill>
              <a:cs typeface="Arial" panose="020B0604020202020204" pitchFamily="34" charset="0"/>
            </a:endParaRPr>
          </a:p>
        </p:txBody>
      </p:sp>
      <p:sp>
        <p:nvSpPr>
          <p:cNvPr id="69674" name="Rectangle 48"/>
          <p:cNvSpPr>
            <a:spLocks noChangeArrowheads="1"/>
          </p:cNvSpPr>
          <p:nvPr/>
        </p:nvSpPr>
        <p:spPr bwMode="auto">
          <a:xfrm>
            <a:off x="1292225" y="3922713"/>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2.15</a:t>
            </a:r>
            <a:endParaRPr lang="en-US" altLang="en-US" sz="1800">
              <a:solidFill>
                <a:schemeClr val="tx1"/>
              </a:solidFill>
              <a:cs typeface="Arial" panose="020B0604020202020204" pitchFamily="34" charset="0"/>
            </a:endParaRPr>
          </a:p>
        </p:txBody>
      </p:sp>
      <p:sp>
        <p:nvSpPr>
          <p:cNvPr id="69675" name="Rectangle 50"/>
          <p:cNvSpPr>
            <a:spLocks noChangeArrowheads="1"/>
          </p:cNvSpPr>
          <p:nvPr/>
        </p:nvSpPr>
        <p:spPr bwMode="auto">
          <a:xfrm>
            <a:off x="1292225" y="3105150"/>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2.25</a:t>
            </a:r>
            <a:endParaRPr lang="en-US" altLang="en-US" sz="1800">
              <a:solidFill>
                <a:schemeClr val="tx1"/>
              </a:solidFill>
              <a:cs typeface="Arial" panose="020B0604020202020204" pitchFamily="34" charset="0"/>
            </a:endParaRPr>
          </a:p>
        </p:txBody>
      </p:sp>
      <p:sp>
        <p:nvSpPr>
          <p:cNvPr id="69676" name="Rectangle 52"/>
          <p:cNvSpPr>
            <a:spLocks noChangeArrowheads="1"/>
          </p:cNvSpPr>
          <p:nvPr/>
        </p:nvSpPr>
        <p:spPr bwMode="auto">
          <a:xfrm>
            <a:off x="1292225" y="2286000"/>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2.35</a:t>
            </a:r>
            <a:endParaRPr lang="en-US" altLang="en-US" sz="1800">
              <a:solidFill>
                <a:schemeClr val="tx1"/>
              </a:solidFill>
              <a:cs typeface="Arial" panose="020B0604020202020204" pitchFamily="34" charset="0"/>
            </a:endParaRPr>
          </a:p>
        </p:txBody>
      </p:sp>
      <p:sp>
        <p:nvSpPr>
          <p:cNvPr id="69677" name="Freeform 53"/>
          <p:cNvSpPr>
            <a:spLocks/>
          </p:cNvSpPr>
          <p:nvPr/>
        </p:nvSpPr>
        <p:spPr bwMode="auto">
          <a:xfrm>
            <a:off x="1758950" y="5616575"/>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8" name="Freeform 54"/>
          <p:cNvSpPr>
            <a:spLocks/>
          </p:cNvSpPr>
          <p:nvPr/>
        </p:nvSpPr>
        <p:spPr bwMode="auto">
          <a:xfrm>
            <a:off x="1773238" y="553085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9" name="Freeform 55"/>
          <p:cNvSpPr>
            <a:spLocks/>
          </p:cNvSpPr>
          <p:nvPr/>
        </p:nvSpPr>
        <p:spPr bwMode="auto">
          <a:xfrm>
            <a:off x="1773238" y="544512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0" name="Freeform 56"/>
          <p:cNvSpPr>
            <a:spLocks/>
          </p:cNvSpPr>
          <p:nvPr/>
        </p:nvSpPr>
        <p:spPr bwMode="auto">
          <a:xfrm>
            <a:off x="1773238" y="53721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1" name="Freeform 57"/>
          <p:cNvSpPr>
            <a:spLocks/>
          </p:cNvSpPr>
          <p:nvPr/>
        </p:nvSpPr>
        <p:spPr bwMode="auto">
          <a:xfrm>
            <a:off x="1773238" y="52863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2" name="Freeform 58"/>
          <p:cNvSpPr>
            <a:spLocks/>
          </p:cNvSpPr>
          <p:nvPr/>
        </p:nvSpPr>
        <p:spPr bwMode="auto">
          <a:xfrm>
            <a:off x="1758950" y="5200650"/>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3" name="Freeform 59"/>
          <p:cNvSpPr>
            <a:spLocks/>
          </p:cNvSpPr>
          <p:nvPr/>
        </p:nvSpPr>
        <p:spPr bwMode="auto">
          <a:xfrm>
            <a:off x="1773238" y="51133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4" name="Freeform 60"/>
          <p:cNvSpPr>
            <a:spLocks/>
          </p:cNvSpPr>
          <p:nvPr/>
        </p:nvSpPr>
        <p:spPr bwMode="auto">
          <a:xfrm>
            <a:off x="1773238" y="50419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5" name="Freeform 61"/>
          <p:cNvSpPr>
            <a:spLocks/>
          </p:cNvSpPr>
          <p:nvPr/>
        </p:nvSpPr>
        <p:spPr bwMode="auto">
          <a:xfrm>
            <a:off x="1773238" y="49561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6" name="Freeform 62"/>
          <p:cNvSpPr>
            <a:spLocks/>
          </p:cNvSpPr>
          <p:nvPr/>
        </p:nvSpPr>
        <p:spPr bwMode="auto">
          <a:xfrm>
            <a:off x="1773238" y="48847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7" name="Freeform 63"/>
          <p:cNvSpPr>
            <a:spLocks/>
          </p:cNvSpPr>
          <p:nvPr/>
        </p:nvSpPr>
        <p:spPr bwMode="auto">
          <a:xfrm>
            <a:off x="1758950" y="4799013"/>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8" name="Freeform 64"/>
          <p:cNvSpPr>
            <a:spLocks/>
          </p:cNvSpPr>
          <p:nvPr/>
        </p:nvSpPr>
        <p:spPr bwMode="auto">
          <a:xfrm>
            <a:off x="1773238" y="471328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9" name="Freeform 65"/>
          <p:cNvSpPr>
            <a:spLocks/>
          </p:cNvSpPr>
          <p:nvPr/>
        </p:nvSpPr>
        <p:spPr bwMode="auto">
          <a:xfrm>
            <a:off x="1773238" y="46259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0" name="Freeform 66"/>
          <p:cNvSpPr>
            <a:spLocks/>
          </p:cNvSpPr>
          <p:nvPr/>
        </p:nvSpPr>
        <p:spPr bwMode="auto">
          <a:xfrm>
            <a:off x="1773238" y="45545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1" name="Freeform 67"/>
          <p:cNvSpPr>
            <a:spLocks/>
          </p:cNvSpPr>
          <p:nvPr/>
        </p:nvSpPr>
        <p:spPr bwMode="auto">
          <a:xfrm>
            <a:off x="1773238" y="44688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2" name="Freeform 68"/>
          <p:cNvSpPr>
            <a:spLocks/>
          </p:cNvSpPr>
          <p:nvPr/>
        </p:nvSpPr>
        <p:spPr bwMode="auto">
          <a:xfrm>
            <a:off x="1758950" y="4381500"/>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3" name="Freeform 69"/>
          <p:cNvSpPr>
            <a:spLocks/>
          </p:cNvSpPr>
          <p:nvPr/>
        </p:nvSpPr>
        <p:spPr bwMode="auto">
          <a:xfrm>
            <a:off x="1773238" y="42957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4" name="Freeform 70"/>
          <p:cNvSpPr>
            <a:spLocks/>
          </p:cNvSpPr>
          <p:nvPr/>
        </p:nvSpPr>
        <p:spPr bwMode="auto">
          <a:xfrm>
            <a:off x="1773238" y="42243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5" name="Freeform 71"/>
          <p:cNvSpPr>
            <a:spLocks/>
          </p:cNvSpPr>
          <p:nvPr/>
        </p:nvSpPr>
        <p:spPr bwMode="auto">
          <a:xfrm>
            <a:off x="1773238" y="41386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6" name="Freeform 72"/>
          <p:cNvSpPr>
            <a:spLocks/>
          </p:cNvSpPr>
          <p:nvPr/>
        </p:nvSpPr>
        <p:spPr bwMode="auto">
          <a:xfrm>
            <a:off x="1773238" y="405288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7" name="Freeform 73"/>
          <p:cNvSpPr>
            <a:spLocks/>
          </p:cNvSpPr>
          <p:nvPr/>
        </p:nvSpPr>
        <p:spPr bwMode="auto">
          <a:xfrm>
            <a:off x="1758950" y="3979863"/>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8" name="Freeform 74"/>
          <p:cNvSpPr>
            <a:spLocks/>
          </p:cNvSpPr>
          <p:nvPr/>
        </p:nvSpPr>
        <p:spPr bwMode="auto">
          <a:xfrm>
            <a:off x="1773238" y="38941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9" name="Freeform 75"/>
          <p:cNvSpPr>
            <a:spLocks/>
          </p:cNvSpPr>
          <p:nvPr/>
        </p:nvSpPr>
        <p:spPr bwMode="auto">
          <a:xfrm>
            <a:off x="1773238" y="38227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0" name="Freeform 76"/>
          <p:cNvSpPr>
            <a:spLocks/>
          </p:cNvSpPr>
          <p:nvPr/>
        </p:nvSpPr>
        <p:spPr bwMode="auto">
          <a:xfrm>
            <a:off x="1773238" y="37369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1" name="Freeform 77"/>
          <p:cNvSpPr>
            <a:spLocks/>
          </p:cNvSpPr>
          <p:nvPr/>
        </p:nvSpPr>
        <p:spPr bwMode="auto">
          <a:xfrm>
            <a:off x="1773238" y="364966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2" name="Freeform 78"/>
          <p:cNvSpPr>
            <a:spLocks/>
          </p:cNvSpPr>
          <p:nvPr/>
        </p:nvSpPr>
        <p:spPr bwMode="auto">
          <a:xfrm>
            <a:off x="1758950" y="3563938"/>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3" name="Freeform 79"/>
          <p:cNvSpPr>
            <a:spLocks/>
          </p:cNvSpPr>
          <p:nvPr/>
        </p:nvSpPr>
        <p:spPr bwMode="auto">
          <a:xfrm>
            <a:off x="1773238" y="34925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4" name="Freeform 80"/>
          <p:cNvSpPr>
            <a:spLocks/>
          </p:cNvSpPr>
          <p:nvPr/>
        </p:nvSpPr>
        <p:spPr bwMode="auto">
          <a:xfrm>
            <a:off x="1773238" y="34067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5" name="Freeform 81"/>
          <p:cNvSpPr>
            <a:spLocks/>
          </p:cNvSpPr>
          <p:nvPr/>
        </p:nvSpPr>
        <p:spPr bwMode="auto">
          <a:xfrm>
            <a:off x="1773238" y="332105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6" name="Freeform 82"/>
          <p:cNvSpPr>
            <a:spLocks/>
          </p:cNvSpPr>
          <p:nvPr/>
        </p:nvSpPr>
        <p:spPr bwMode="auto">
          <a:xfrm>
            <a:off x="1773238" y="32337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7" name="Freeform 83"/>
          <p:cNvSpPr>
            <a:spLocks/>
          </p:cNvSpPr>
          <p:nvPr/>
        </p:nvSpPr>
        <p:spPr bwMode="auto">
          <a:xfrm>
            <a:off x="1758950" y="3162300"/>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8" name="Freeform 84"/>
          <p:cNvSpPr>
            <a:spLocks/>
          </p:cNvSpPr>
          <p:nvPr/>
        </p:nvSpPr>
        <p:spPr bwMode="auto">
          <a:xfrm>
            <a:off x="1773238" y="307498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9" name="Freeform 85"/>
          <p:cNvSpPr>
            <a:spLocks/>
          </p:cNvSpPr>
          <p:nvPr/>
        </p:nvSpPr>
        <p:spPr bwMode="auto">
          <a:xfrm>
            <a:off x="1773238" y="30051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0" name="Freeform 86"/>
          <p:cNvSpPr>
            <a:spLocks/>
          </p:cNvSpPr>
          <p:nvPr/>
        </p:nvSpPr>
        <p:spPr bwMode="auto">
          <a:xfrm>
            <a:off x="1773238" y="291782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1" name="Freeform 87"/>
          <p:cNvSpPr>
            <a:spLocks/>
          </p:cNvSpPr>
          <p:nvPr/>
        </p:nvSpPr>
        <p:spPr bwMode="auto">
          <a:xfrm>
            <a:off x="1773238" y="28321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2" name="Freeform 88"/>
          <p:cNvSpPr>
            <a:spLocks/>
          </p:cNvSpPr>
          <p:nvPr/>
        </p:nvSpPr>
        <p:spPr bwMode="auto">
          <a:xfrm>
            <a:off x="1758950" y="2746375"/>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3" name="Freeform 89"/>
          <p:cNvSpPr>
            <a:spLocks/>
          </p:cNvSpPr>
          <p:nvPr/>
        </p:nvSpPr>
        <p:spPr bwMode="auto">
          <a:xfrm>
            <a:off x="1773238" y="267335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4" name="Freeform 90"/>
          <p:cNvSpPr>
            <a:spLocks/>
          </p:cNvSpPr>
          <p:nvPr/>
        </p:nvSpPr>
        <p:spPr bwMode="auto">
          <a:xfrm>
            <a:off x="1773238" y="258762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5" name="Freeform 91"/>
          <p:cNvSpPr>
            <a:spLocks/>
          </p:cNvSpPr>
          <p:nvPr/>
        </p:nvSpPr>
        <p:spPr bwMode="auto">
          <a:xfrm>
            <a:off x="1773238" y="25019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6" name="Freeform 92"/>
          <p:cNvSpPr>
            <a:spLocks/>
          </p:cNvSpPr>
          <p:nvPr/>
        </p:nvSpPr>
        <p:spPr bwMode="auto">
          <a:xfrm>
            <a:off x="1773238" y="24161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7" name="Freeform 93"/>
          <p:cNvSpPr>
            <a:spLocks/>
          </p:cNvSpPr>
          <p:nvPr/>
        </p:nvSpPr>
        <p:spPr bwMode="auto">
          <a:xfrm>
            <a:off x="1758950" y="2343150"/>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8" name="Freeform 94"/>
          <p:cNvSpPr>
            <a:spLocks/>
          </p:cNvSpPr>
          <p:nvPr/>
        </p:nvSpPr>
        <p:spPr bwMode="auto">
          <a:xfrm>
            <a:off x="1809750" y="2336800"/>
            <a:ext cx="0" cy="3287713"/>
          </a:xfrm>
          <a:custGeom>
            <a:avLst/>
            <a:gdLst>
              <a:gd name="T0" fmla="*/ 0 h 3777"/>
              <a:gd name="T1" fmla="*/ 0 h 3777"/>
              <a:gd name="T2" fmla="*/ 2147483647 h 3777"/>
              <a:gd name="T3" fmla="*/ 0 60000 65536"/>
              <a:gd name="T4" fmla="*/ 0 60000 65536"/>
              <a:gd name="T5" fmla="*/ 0 60000 65536"/>
            </a:gdLst>
            <a:ahLst/>
            <a:cxnLst>
              <a:cxn ang="T3">
                <a:pos x="0" y="T0"/>
              </a:cxn>
              <a:cxn ang="T4">
                <a:pos x="0" y="T1"/>
              </a:cxn>
              <a:cxn ang="T5">
                <a:pos x="0" y="T2"/>
              </a:cxn>
            </a:cxnLst>
            <a:rect l="0" t="0" r="r" b="b"/>
            <a:pathLst>
              <a:path h="3777">
                <a:moveTo>
                  <a:pt x="0" y="0"/>
                </a:moveTo>
                <a:lnTo>
                  <a:pt x="0" y="0"/>
                </a:lnTo>
                <a:lnTo>
                  <a:pt x="0" y="3777"/>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9" name="Freeform 95"/>
          <p:cNvSpPr>
            <a:spLocks/>
          </p:cNvSpPr>
          <p:nvPr/>
        </p:nvSpPr>
        <p:spPr bwMode="auto">
          <a:xfrm>
            <a:off x="1809750" y="2363788"/>
            <a:ext cx="6359525" cy="3259137"/>
          </a:xfrm>
          <a:custGeom>
            <a:avLst/>
            <a:gdLst>
              <a:gd name="T0" fmla="*/ 0 w 7315"/>
              <a:gd name="T1" fmla="*/ 0 h 3744"/>
              <a:gd name="T2" fmla="*/ 0 w 7315"/>
              <a:gd name="T3" fmla="*/ 0 h 3744"/>
              <a:gd name="T4" fmla="*/ 2147483647 w 7315"/>
              <a:gd name="T5" fmla="*/ 0 h 3744"/>
              <a:gd name="T6" fmla="*/ 2147483647 w 7315"/>
              <a:gd name="T7" fmla="*/ 2147483647 h 3744"/>
              <a:gd name="T8" fmla="*/ 0 w 7315"/>
              <a:gd name="T9" fmla="*/ 2147483647 h 3744"/>
              <a:gd name="T10" fmla="*/ 0 w 7315"/>
              <a:gd name="T11" fmla="*/ 0 h 3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5" h="3744">
                <a:moveTo>
                  <a:pt x="0" y="0"/>
                </a:moveTo>
                <a:lnTo>
                  <a:pt x="0" y="0"/>
                </a:lnTo>
                <a:lnTo>
                  <a:pt x="7315" y="0"/>
                </a:lnTo>
                <a:lnTo>
                  <a:pt x="7315" y="3744"/>
                </a:lnTo>
                <a:lnTo>
                  <a:pt x="0" y="3744"/>
                </a:lnTo>
                <a:lnTo>
                  <a:pt x="0" y="0"/>
                </a:lnTo>
                <a:close/>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0" name="Freeform 145"/>
          <p:cNvSpPr>
            <a:spLocks noChangeAspect="1"/>
          </p:cNvSpPr>
          <p:nvPr/>
        </p:nvSpPr>
        <p:spPr bwMode="auto">
          <a:xfrm>
            <a:off x="4675188" y="4138613"/>
            <a:ext cx="95250" cy="0"/>
          </a:xfrm>
          <a:custGeom>
            <a:avLst/>
            <a:gdLst>
              <a:gd name="T0" fmla="*/ 0 w 101"/>
              <a:gd name="T1" fmla="*/ 0 w 101"/>
              <a:gd name="T2" fmla="*/ 2147483647 w 101"/>
              <a:gd name="T3" fmla="*/ 0 60000 65536"/>
              <a:gd name="T4" fmla="*/ 0 60000 65536"/>
              <a:gd name="T5" fmla="*/ 0 60000 65536"/>
            </a:gdLst>
            <a:ahLst/>
            <a:cxnLst>
              <a:cxn ang="T3">
                <a:pos x="T0" y="0"/>
              </a:cxn>
              <a:cxn ang="T4">
                <a:pos x="T1" y="0"/>
              </a:cxn>
              <a:cxn ang="T5">
                <a:pos x="T2" y="0"/>
              </a:cxn>
            </a:cxnLst>
            <a:rect l="0" t="0" r="r" b="b"/>
            <a:pathLst>
              <a:path w="101">
                <a:moveTo>
                  <a:pt x="0" y="0"/>
                </a:moveTo>
                <a:lnTo>
                  <a:pt x="0" y="0"/>
                </a:lnTo>
                <a:lnTo>
                  <a:pt x="10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1" name="Freeform 146"/>
          <p:cNvSpPr>
            <a:spLocks noChangeAspect="1"/>
          </p:cNvSpPr>
          <p:nvPr/>
        </p:nvSpPr>
        <p:spPr bwMode="auto">
          <a:xfrm>
            <a:off x="4711700" y="4102100"/>
            <a:ext cx="0" cy="77788"/>
          </a:xfrm>
          <a:custGeom>
            <a:avLst/>
            <a:gdLst>
              <a:gd name="T0" fmla="*/ 0 h 82"/>
              <a:gd name="T1" fmla="*/ 0 h 82"/>
              <a:gd name="T2" fmla="*/ 2147483647 h 82"/>
              <a:gd name="T3" fmla="*/ 0 60000 65536"/>
              <a:gd name="T4" fmla="*/ 0 60000 65536"/>
              <a:gd name="T5" fmla="*/ 0 60000 65536"/>
            </a:gdLst>
            <a:ahLst/>
            <a:cxnLst>
              <a:cxn ang="T3">
                <a:pos x="0" y="T0"/>
              </a:cxn>
              <a:cxn ang="T4">
                <a:pos x="0" y="T1"/>
              </a:cxn>
              <a:cxn ang="T5">
                <a:pos x="0" y="T2"/>
              </a:cxn>
            </a:cxnLst>
            <a:rect l="0" t="0" r="r" b="b"/>
            <a:pathLst>
              <a:path h="82">
                <a:moveTo>
                  <a:pt x="0" y="0"/>
                </a:moveTo>
                <a:lnTo>
                  <a:pt x="0" y="0"/>
                </a:lnTo>
                <a:lnTo>
                  <a:pt x="0" y="82"/>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2" name="Freeform 204"/>
          <p:cNvSpPr>
            <a:spLocks noChangeAspect="1"/>
          </p:cNvSpPr>
          <p:nvPr/>
        </p:nvSpPr>
        <p:spPr bwMode="auto">
          <a:xfrm>
            <a:off x="1862138" y="5265738"/>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23" name="Freeform 206"/>
          <p:cNvSpPr>
            <a:spLocks/>
          </p:cNvSpPr>
          <p:nvPr/>
        </p:nvSpPr>
        <p:spPr bwMode="auto">
          <a:xfrm>
            <a:off x="1870075" y="5272088"/>
            <a:ext cx="42863" cy="28575"/>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4" name="Freeform 208"/>
          <p:cNvSpPr>
            <a:spLocks noChangeAspect="1"/>
          </p:cNvSpPr>
          <p:nvPr/>
        </p:nvSpPr>
        <p:spPr bwMode="auto">
          <a:xfrm>
            <a:off x="2038350" y="4360863"/>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25" name="Freeform 209"/>
          <p:cNvSpPr>
            <a:spLocks noChangeAspect="1"/>
          </p:cNvSpPr>
          <p:nvPr/>
        </p:nvSpPr>
        <p:spPr bwMode="auto">
          <a:xfrm>
            <a:off x="2044700" y="436880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6" name="Freeform 211"/>
          <p:cNvSpPr>
            <a:spLocks noChangeAspect="1"/>
          </p:cNvSpPr>
          <p:nvPr/>
        </p:nvSpPr>
        <p:spPr bwMode="auto">
          <a:xfrm>
            <a:off x="2212975" y="4202113"/>
            <a:ext cx="63500" cy="49212"/>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27" name="Freeform 212"/>
          <p:cNvSpPr>
            <a:spLocks noChangeAspect="1"/>
          </p:cNvSpPr>
          <p:nvPr/>
        </p:nvSpPr>
        <p:spPr bwMode="auto">
          <a:xfrm>
            <a:off x="2220913" y="421005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8" name="Freeform 214"/>
          <p:cNvSpPr>
            <a:spLocks noChangeAspect="1"/>
          </p:cNvSpPr>
          <p:nvPr/>
        </p:nvSpPr>
        <p:spPr bwMode="auto">
          <a:xfrm>
            <a:off x="2389188" y="4202113"/>
            <a:ext cx="63500" cy="49212"/>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29" name="Freeform 215"/>
          <p:cNvSpPr>
            <a:spLocks noChangeAspect="1"/>
          </p:cNvSpPr>
          <p:nvPr/>
        </p:nvSpPr>
        <p:spPr bwMode="auto">
          <a:xfrm>
            <a:off x="2397125" y="4210050"/>
            <a:ext cx="46038"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0" name="Freeform 217"/>
          <p:cNvSpPr>
            <a:spLocks noChangeAspect="1"/>
          </p:cNvSpPr>
          <p:nvPr/>
        </p:nvSpPr>
        <p:spPr bwMode="auto">
          <a:xfrm>
            <a:off x="2565400" y="4273550"/>
            <a:ext cx="63500" cy="49213"/>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31" name="Freeform 218"/>
          <p:cNvSpPr>
            <a:spLocks noChangeAspect="1"/>
          </p:cNvSpPr>
          <p:nvPr/>
        </p:nvSpPr>
        <p:spPr bwMode="auto">
          <a:xfrm>
            <a:off x="2573338" y="4281488"/>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2" name="Freeform 220"/>
          <p:cNvSpPr>
            <a:spLocks noChangeAspect="1"/>
          </p:cNvSpPr>
          <p:nvPr/>
        </p:nvSpPr>
        <p:spPr bwMode="auto">
          <a:xfrm>
            <a:off x="2741613" y="3944938"/>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33" name="Freeform 221"/>
          <p:cNvSpPr>
            <a:spLocks noChangeAspect="1"/>
          </p:cNvSpPr>
          <p:nvPr/>
        </p:nvSpPr>
        <p:spPr bwMode="auto">
          <a:xfrm>
            <a:off x="2747963" y="3951288"/>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4" name="Freeform 223"/>
          <p:cNvSpPr>
            <a:spLocks noChangeAspect="1"/>
          </p:cNvSpPr>
          <p:nvPr/>
        </p:nvSpPr>
        <p:spPr bwMode="auto">
          <a:xfrm>
            <a:off x="2916238" y="3629025"/>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35" name="Freeform 224"/>
          <p:cNvSpPr>
            <a:spLocks noChangeAspect="1"/>
          </p:cNvSpPr>
          <p:nvPr/>
        </p:nvSpPr>
        <p:spPr bwMode="auto">
          <a:xfrm>
            <a:off x="2924175" y="3636963"/>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6" name="Freeform 226"/>
          <p:cNvSpPr>
            <a:spLocks noChangeAspect="1"/>
          </p:cNvSpPr>
          <p:nvPr/>
        </p:nvSpPr>
        <p:spPr bwMode="auto">
          <a:xfrm>
            <a:off x="3092450" y="3700463"/>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37" name="Freeform 227"/>
          <p:cNvSpPr>
            <a:spLocks noChangeAspect="1"/>
          </p:cNvSpPr>
          <p:nvPr/>
        </p:nvSpPr>
        <p:spPr bwMode="auto">
          <a:xfrm>
            <a:off x="3100388" y="3708400"/>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8" name="Freeform 229"/>
          <p:cNvSpPr>
            <a:spLocks noChangeAspect="1"/>
          </p:cNvSpPr>
          <p:nvPr/>
        </p:nvSpPr>
        <p:spPr bwMode="auto">
          <a:xfrm>
            <a:off x="3268663" y="3873500"/>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39" name="Freeform 230"/>
          <p:cNvSpPr>
            <a:spLocks noChangeAspect="1"/>
          </p:cNvSpPr>
          <p:nvPr/>
        </p:nvSpPr>
        <p:spPr bwMode="auto">
          <a:xfrm>
            <a:off x="3276600" y="3879850"/>
            <a:ext cx="46038"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40" name="Freeform 232"/>
          <p:cNvSpPr>
            <a:spLocks noChangeAspect="1"/>
          </p:cNvSpPr>
          <p:nvPr/>
        </p:nvSpPr>
        <p:spPr bwMode="auto">
          <a:xfrm>
            <a:off x="3459163" y="4532313"/>
            <a:ext cx="47625" cy="49212"/>
          </a:xfrm>
          <a:custGeom>
            <a:avLst/>
            <a:gdLst>
              <a:gd name="T0" fmla="*/ 0 w 50"/>
              <a:gd name="T1" fmla="*/ 0 h 50"/>
              <a:gd name="T2" fmla="*/ 0 w 50"/>
              <a:gd name="T3" fmla="*/ 0 h 50"/>
              <a:gd name="T4" fmla="*/ 2147483647 w 50"/>
              <a:gd name="T5" fmla="*/ 0 h 50"/>
              <a:gd name="T6" fmla="*/ 2147483647 w 50"/>
              <a:gd name="T7" fmla="*/ 2147483647 h 50"/>
              <a:gd name="T8" fmla="*/ 0 w 50"/>
              <a:gd name="T9" fmla="*/ 2147483647 h 50"/>
              <a:gd name="T10" fmla="*/ 0 w 5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0">
                <a:moveTo>
                  <a:pt x="0" y="0"/>
                </a:moveTo>
                <a:lnTo>
                  <a:pt x="0" y="0"/>
                </a:lnTo>
                <a:lnTo>
                  <a:pt x="50" y="0"/>
                </a:lnTo>
                <a:lnTo>
                  <a:pt x="50"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41" name="Freeform 233"/>
          <p:cNvSpPr>
            <a:spLocks noChangeAspect="1"/>
          </p:cNvSpPr>
          <p:nvPr/>
        </p:nvSpPr>
        <p:spPr bwMode="auto">
          <a:xfrm>
            <a:off x="3467100" y="4540250"/>
            <a:ext cx="30163"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42" name="Freeform 235"/>
          <p:cNvSpPr>
            <a:spLocks noChangeAspect="1"/>
          </p:cNvSpPr>
          <p:nvPr/>
        </p:nvSpPr>
        <p:spPr bwMode="auto">
          <a:xfrm>
            <a:off x="3635375" y="4762500"/>
            <a:ext cx="46038" cy="47625"/>
          </a:xfrm>
          <a:custGeom>
            <a:avLst/>
            <a:gdLst>
              <a:gd name="T0" fmla="*/ 0 w 50"/>
              <a:gd name="T1" fmla="*/ 0 h 50"/>
              <a:gd name="T2" fmla="*/ 0 w 50"/>
              <a:gd name="T3" fmla="*/ 0 h 50"/>
              <a:gd name="T4" fmla="*/ 2147483647 w 50"/>
              <a:gd name="T5" fmla="*/ 0 h 50"/>
              <a:gd name="T6" fmla="*/ 2147483647 w 50"/>
              <a:gd name="T7" fmla="*/ 2147483647 h 50"/>
              <a:gd name="T8" fmla="*/ 0 w 50"/>
              <a:gd name="T9" fmla="*/ 2147483647 h 50"/>
              <a:gd name="T10" fmla="*/ 0 w 5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0">
                <a:moveTo>
                  <a:pt x="0" y="0"/>
                </a:moveTo>
                <a:lnTo>
                  <a:pt x="0" y="0"/>
                </a:lnTo>
                <a:lnTo>
                  <a:pt x="50" y="0"/>
                </a:lnTo>
                <a:lnTo>
                  <a:pt x="50"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43" name="Freeform 236"/>
          <p:cNvSpPr>
            <a:spLocks noChangeAspect="1"/>
          </p:cNvSpPr>
          <p:nvPr/>
        </p:nvSpPr>
        <p:spPr bwMode="auto">
          <a:xfrm>
            <a:off x="3641725" y="4770438"/>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44" name="Freeform 238"/>
          <p:cNvSpPr>
            <a:spLocks noChangeAspect="1"/>
          </p:cNvSpPr>
          <p:nvPr/>
        </p:nvSpPr>
        <p:spPr bwMode="auto">
          <a:xfrm>
            <a:off x="3810000" y="4532313"/>
            <a:ext cx="47625" cy="49212"/>
          </a:xfrm>
          <a:custGeom>
            <a:avLst/>
            <a:gdLst>
              <a:gd name="T0" fmla="*/ 0 w 51"/>
              <a:gd name="T1" fmla="*/ 0 h 50"/>
              <a:gd name="T2" fmla="*/ 0 w 51"/>
              <a:gd name="T3" fmla="*/ 0 h 50"/>
              <a:gd name="T4" fmla="*/ 2147483647 w 51"/>
              <a:gd name="T5" fmla="*/ 0 h 50"/>
              <a:gd name="T6" fmla="*/ 2147483647 w 51"/>
              <a:gd name="T7" fmla="*/ 2147483647 h 50"/>
              <a:gd name="T8" fmla="*/ 0 w 51"/>
              <a:gd name="T9" fmla="*/ 2147483647 h 50"/>
              <a:gd name="T10" fmla="*/ 0 w 51"/>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50">
                <a:moveTo>
                  <a:pt x="0" y="0"/>
                </a:moveTo>
                <a:lnTo>
                  <a:pt x="0" y="0"/>
                </a:lnTo>
                <a:lnTo>
                  <a:pt x="51" y="0"/>
                </a:lnTo>
                <a:lnTo>
                  <a:pt x="51"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45" name="Freeform 239"/>
          <p:cNvSpPr>
            <a:spLocks noChangeAspect="1"/>
          </p:cNvSpPr>
          <p:nvPr/>
        </p:nvSpPr>
        <p:spPr bwMode="auto">
          <a:xfrm>
            <a:off x="3817938" y="4540250"/>
            <a:ext cx="30162"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46" name="Freeform 241"/>
          <p:cNvSpPr>
            <a:spLocks noChangeAspect="1"/>
          </p:cNvSpPr>
          <p:nvPr/>
        </p:nvSpPr>
        <p:spPr bwMode="auto">
          <a:xfrm>
            <a:off x="3986213" y="5092700"/>
            <a:ext cx="47625" cy="47625"/>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47" name="Freeform 242"/>
          <p:cNvSpPr>
            <a:spLocks/>
          </p:cNvSpPr>
          <p:nvPr/>
        </p:nvSpPr>
        <p:spPr bwMode="auto">
          <a:xfrm>
            <a:off x="3994150" y="5100638"/>
            <a:ext cx="28575" cy="28575"/>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48" name="Freeform 244"/>
          <p:cNvSpPr>
            <a:spLocks noChangeAspect="1"/>
          </p:cNvSpPr>
          <p:nvPr/>
        </p:nvSpPr>
        <p:spPr bwMode="auto">
          <a:xfrm>
            <a:off x="4162425" y="4360863"/>
            <a:ext cx="46038" cy="47625"/>
          </a:xfrm>
          <a:custGeom>
            <a:avLst/>
            <a:gdLst>
              <a:gd name="T0" fmla="*/ 0 w 50"/>
              <a:gd name="T1" fmla="*/ 0 h 50"/>
              <a:gd name="T2" fmla="*/ 0 w 50"/>
              <a:gd name="T3" fmla="*/ 0 h 50"/>
              <a:gd name="T4" fmla="*/ 2147483647 w 50"/>
              <a:gd name="T5" fmla="*/ 0 h 50"/>
              <a:gd name="T6" fmla="*/ 2147483647 w 50"/>
              <a:gd name="T7" fmla="*/ 2147483647 h 50"/>
              <a:gd name="T8" fmla="*/ 0 w 50"/>
              <a:gd name="T9" fmla="*/ 2147483647 h 50"/>
              <a:gd name="T10" fmla="*/ 0 w 5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0">
                <a:moveTo>
                  <a:pt x="0" y="0"/>
                </a:moveTo>
                <a:lnTo>
                  <a:pt x="0" y="0"/>
                </a:lnTo>
                <a:lnTo>
                  <a:pt x="50" y="0"/>
                </a:lnTo>
                <a:lnTo>
                  <a:pt x="50"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49" name="Freeform 245"/>
          <p:cNvSpPr>
            <a:spLocks noChangeAspect="1"/>
          </p:cNvSpPr>
          <p:nvPr/>
        </p:nvSpPr>
        <p:spPr bwMode="auto">
          <a:xfrm>
            <a:off x="4168775" y="4368800"/>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50" name="Freeform 247"/>
          <p:cNvSpPr>
            <a:spLocks noChangeAspect="1"/>
          </p:cNvSpPr>
          <p:nvPr/>
        </p:nvSpPr>
        <p:spPr bwMode="auto">
          <a:xfrm>
            <a:off x="4338638" y="3786188"/>
            <a:ext cx="46037"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51" name="Freeform 248"/>
          <p:cNvSpPr>
            <a:spLocks noChangeAspect="1"/>
          </p:cNvSpPr>
          <p:nvPr/>
        </p:nvSpPr>
        <p:spPr bwMode="auto">
          <a:xfrm>
            <a:off x="4344988" y="3794125"/>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52" name="Freeform 250"/>
          <p:cNvSpPr>
            <a:spLocks noChangeAspect="1"/>
          </p:cNvSpPr>
          <p:nvPr/>
        </p:nvSpPr>
        <p:spPr bwMode="auto">
          <a:xfrm>
            <a:off x="4513263" y="4116388"/>
            <a:ext cx="47625" cy="49212"/>
          </a:xfrm>
          <a:custGeom>
            <a:avLst/>
            <a:gdLst>
              <a:gd name="T0" fmla="*/ 0 w 51"/>
              <a:gd name="T1" fmla="*/ 0 h 50"/>
              <a:gd name="T2" fmla="*/ 0 w 51"/>
              <a:gd name="T3" fmla="*/ 0 h 50"/>
              <a:gd name="T4" fmla="*/ 2147483647 w 51"/>
              <a:gd name="T5" fmla="*/ 0 h 50"/>
              <a:gd name="T6" fmla="*/ 2147483647 w 51"/>
              <a:gd name="T7" fmla="*/ 2147483647 h 50"/>
              <a:gd name="T8" fmla="*/ 0 w 51"/>
              <a:gd name="T9" fmla="*/ 2147483647 h 50"/>
              <a:gd name="T10" fmla="*/ 0 w 51"/>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50">
                <a:moveTo>
                  <a:pt x="0" y="0"/>
                </a:moveTo>
                <a:lnTo>
                  <a:pt x="0" y="0"/>
                </a:lnTo>
                <a:lnTo>
                  <a:pt x="51" y="0"/>
                </a:lnTo>
                <a:lnTo>
                  <a:pt x="51"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53" name="Freeform 251"/>
          <p:cNvSpPr>
            <a:spLocks noChangeAspect="1"/>
          </p:cNvSpPr>
          <p:nvPr/>
        </p:nvSpPr>
        <p:spPr bwMode="auto">
          <a:xfrm>
            <a:off x="4521200" y="4124325"/>
            <a:ext cx="30163"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54" name="Freeform 253"/>
          <p:cNvSpPr>
            <a:spLocks noChangeAspect="1"/>
          </p:cNvSpPr>
          <p:nvPr/>
        </p:nvSpPr>
        <p:spPr bwMode="auto">
          <a:xfrm>
            <a:off x="4689475" y="4116388"/>
            <a:ext cx="63500" cy="49212"/>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55" name="Freeform 254"/>
          <p:cNvSpPr>
            <a:spLocks noChangeAspect="1"/>
          </p:cNvSpPr>
          <p:nvPr/>
        </p:nvSpPr>
        <p:spPr bwMode="auto">
          <a:xfrm>
            <a:off x="4697413" y="4124325"/>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56" name="Freeform 256"/>
          <p:cNvSpPr>
            <a:spLocks noChangeAspect="1"/>
          </p:cNvSpPr>
          <p:nvPr/>
        </p:nvSpPr>
        <p:spPr bwMode="auto">
          <a:xfrm>
            <a:off x="4865688" y="3700463"/>
            <a:ext cx="63500" cy="47625"/>
          </a:xfrm>
          <a:custGeom>
            <a:avLst/>
            <a:gdLst>
              <a:gd name="T0" fmla="*/ 0 w 67"/>
              <a:gd name="T1" fmla="*/ 0 h 49"/>
              <a:gd name="T2" fmla="*/ 0 w 67"/>
              <a:gd name="T3" fmla="*/ 0 h 49"/>
              <a:gd name="T4" fmla="*/ 2147483647 w 67"/>
              <a:gd name="T5" fmla="*/ 0 h 49"/>
              <a:gd name="T6" fmla="*/ 2147483647 w 67"/>
              <a:gd name="T7" fmla="*/ 2147483647 h 49"/>
              <a:gd name="T8" fmla="*/ 0 w 67"/>
              <a:gd name="T9" fmla="*/ 2147483647 h 49"/>
              <a:gd name="T10" fmla="*/ 0 w 6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0" y="0"/>
                </a:moveTo>
                <a:lnTo>
                  <a:pt x="0" y="0"/>
                </a:lnTo>
                <a:lnTo>
                  <a:pt x="67" y="0"/>
                </a:lnTo>
                <a:lnTo>
                  <a:pt x="67"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57" name="Freeform 257"/>
          <p:cNvSpPr>
            <a:spLocks noChangeAspect="1"/>
          </p:cNvSpPr>
          <p:nvPr/>
        </p:nvSpPr>
        <p:spPr bwMode="auto">
          <a:xfrm>
            <a:off x="4872038" y="370840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58" name="Freeform 259"/>
          <p:cNvSpPr>
            <a:spLocks noChangeAspect="1"/>
          </p:cNvSpPr>
          <p:nvPr/>
        </p:nvSpPr>
        <p:spPr bwMode="auto">
          <a:xfrm>
            <a:off x="5041900" y="3141663"/>
            <a:ext cx="61913" cy="46037"/>
          </a:xfrm>
          <a:custGeom>
            <a:avLst/>
            <a:gdLst>
              <a:gd name="T0" fmla="*/ 0 w 67"/>
              <a:gd name="T1" fmla="*/ 0 h 49"/>
              <a:gd name="T2" fmla="*/ 0 w 67"/>
              <a:gd name="T3" fmla="*/ 0 h 49"/>
              <a:gd name="T4" fmla="*/ 2147483647 w 67"/>
              <a:gd name="T5" fmla="*/ 0 h 49"/>
              <a:gd name="T6" fmla="*/ 2147483647 w 67"/>
              <a:gd name="T7" fmla="*/ 2147483647 h 49"/>
              <a:gd name="T8" fmla="*/ 0 w 67"/>
              <a:gd name="T9" fmla="*/ 2147483647 h 49"/>
              <a:gd name="T10" fmla="*/ 0 w 6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0" y="0"/>
                </a:moveTo>
                <a:lnTo>
                  <a:pt x="0" y="0"/>
                </a:lnTo>
                <a:lnTo>
                  <a:pt x="67" y="0"/>
                </a:lnTo>
                <a:lnTo>
                  <a:pt x="67"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59" name="Freeform 260"/>
          <p:cNvSpPr>
            <a:spLocks noChangeAspect="1"/>
          </p:cNvSpPr>
          <p:nvPr/>
        </p:nvSpPr>
        <p:spPr bwMode="auto">
          <a:xfrm>
            <a:off x="5048250" y="3148013"/>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60" name="Freeform 262"/>
          <p:cNvSpPr>
            <a:spLocks noChangeAspect="1"/>
          </p:cNvSpPr>
          <p:nvPr/>
        </p:nvSpPr>
        <p:spPr bwMode="auto">
          <a:xfrm>
            <a:off x="5216525" y="3213100"/>
            <a:ext cx="65088" cy="46038"/>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61" name="Freeform 263"/>
          <p:cNvSpPr>
            <a:spLocks noChangeAspect="1"/>
          </p:cNvSpPr>
          <p:nvPr/>
        </p:nvSpPr>
        <p:spPr bwMode="auto">
          <a:xfrm>
            <a:off x="5224463" y="3219450"/>
            <a:ext cx="47625"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62" name="Freeform 265"/>
          <p:cNvSpPr>
            <a:spLocks noChangeAspect="1"/>
          </p:cNvSpPr>
          <p:nvPr/>
        </p:nvSpPr>
        <p:spPr bwMode="auto">
          <a:xfrm>
            <a:off x="5392738" y="3384550"/>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63" name="Freeform 266"/>
          <p:cNvSpPr>
            <a:spLocks noChangeAspect="1"/>
          </p:cNvSpPr>
          <p:nvPr/>
        </p:nvSpPr>
        <p:spPr bwMode="auto">
          <a:xfrm>
            <a:off x="5400675" y="3390900"/>
            <a:ext cx="46038" cy="33338"/>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64" name="Freeform 268"/>
          <p:cNvSpPr>
            <a:spLocks noChangeAspect="1"/>
          </p:cNvSpPr>
          <p:nvPr/>
        </p:nvSpPr>
        <p:spPr bwMode="auto">
          <a:xfrm>
            <a:off x="5568950" y="4116388"/>
            <a:ext cx="63500" cy="49212"/>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65" name="Freeform 269"/>
          <p:cNvSpPr>
            <a:spLocks noChangeAspect="1"/>
          </p:cNvSpPr>
          <p:nvPr/>
        </p:nvSpPr>
        <p:spPr bwMode="auto">
          <a:xfrm>
            <a:off x="5575300" y="4124325"/>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66" name="Freeform 271"/>
          <p:cNvSpPr>
            <a:spLocks noChangeAspect="1"/>
          </p:cNvSpPr>
          <p:nvPr/>
        </p:nvSpPr>
        <p:spPr bwMode="auto">
          <a:xfrm>
            <a:off x="5745163" y="4532313"/>
            <a:ext cx="61912" cy="49212"/>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67" name="Freeform 272"/>
          <p:cNvSpPr>
            <a:spLocks noChangeAspect="1"/>
          </p:cNvSpPr>
          <p:nvPr/>
        </p:nvSpPr>
        <p:spPr bwMode="auto">
          <a:xfrm>
            <a:off x="5751513" y="454025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68" name="Freeform 274"/>
          <p:cNvSpPr>
            <a:spLocks noChangeAspect="1"/>
          </p:cNvSpPr>
          <p:nvPr/>
        </p:nvSpPr>
        <p:spPr bwMode="auto">
          <a:xfrm>
            <a:off x="5919788" y="3873500"/>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69" name="Freeform 275"/>
          <p:cNvSpPr>
            <a:spLocks noChangeAspect="1"/>
          </p:cNvSpPr>
          <p:nvPr/>
        </p:nvSpPr>
        <p:spPr bwMode="auto">
          <a:xfrm>
            <a:off x="5927725" y="3879850"/>
            <a:ext cx="47625"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70" name="Freeform 277"/>
          <p:cNvSpPr>
            <a:spLocks noChangeAspect="1"/>
          </p:cNvSpPr>
          <p:nvPr/>
        </p:nvSpPr>
        <p:spPr bwMode="auto">
          <a:xfrm>
            <a:off x="6096000" y="3944938"/>
            <a:ext cx="63500" cy="47625"/>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71" name="Freeform 278"/>
          <p:cNvSpPr>
            <a:spLocks noChangeAspect="1"/>
          </p:cNvSpPr>
          <p:nvPr/>
        </p:nvSpPr>
        <p:spPr bwMode="auto">
          <a:xfrm>
            <a:off x="6103938" y="3951288"/>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72" name="Freeform 280"/>
          <p:cNvSpPr>
            <a:spLocks noChangeAspect="1"/>
          </p:cNvSpPr>
          <p:nvPr/>
        </p:nvSpPr>
        <p:spPr bwMode="auto">
          <a:xfrm>
            <a:off x="6286500" y="3786188"/>
            <a:ext cx="47625"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73" name="Freeform 281"/>
          <p:cNvSpPr>
            <a:spLocks noChangeAspect="1"/>
          </p:cNvSpPr>
          <p:nvPr/>
        </p:nvSpPr>
        <p:spPr bwMode="auto">
          <a:xfrm>
            <a:off x="6294438" y="3794125"/>
            <a:ext cx="30162"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74" name="Freeform 283"/>
          <p:cNvSpPr>
            <a:spLocks noChangeAspect="1"/>
          </p:cNvSpPr>
          <p:nvPr/>
        </p:nvSpPr>
        <p:spPr bwMode="auto">
          <a:xfrm>
            <a:off x="6462713" y="2968625"/>
            <a:ext cx="46037"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75" name="Freeform 284"/>
          <p:cNvSpPr>
            <a:spLocks noChangeAspect="1"/>
          </p:cNvSpPr>
          <p:nvPr/>
        </p:nvSpPr>
        <p:spPr bwMode="auto">
          <a:xfrm>
            <a:off x="6469063" y="2974975"/>
            <a:ext cx="31750" cy="33338"/>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76" name="Freeform 286"/>
          <p:cNvSpPr>
            <a:spLocks noChangeAspect="1"/>
          </p:cNvSpPr>
          <p:nvPr/>
        </p:nvSpPr>
        <p:spPr bwMode="auto">
          <a:xfrm>
            <a:off x="6638925" y="3298825"/>
            <a:ext cx="46038" cy="47625"/>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77" name="Freeform 287"/>
          <p:cNvSpPr>
            <a:spLocks noChangeAspect="1"/>
          </p:cNvSpPr>
          <p:nvPr/>
        </p:nvSpPr>
        <p:spPr bwMode="auto">
          <a:xfrm>
            <a:off x="6645275" y="3305175"/>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78" name="Freeform 289"/>
          <p:cNvSpPr>
            <a:spLocks noChangeAspect="1"/>
          </p:cNvSpPr>
          <p:nvPr/>
        </p:nvSpPr>
        <p:spPr bwMode="auto">
          <a:xfrm>
            <a:off x="6813550" y="3213100"/>
            <a:ext cx="47625" cy="46038"/>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79" name="Freeform 290"/>
          <p:cNvSpPr>
            <a:spLocks noChangeAspect="1"/>
          </p:cNvSpPr>
          <p:nvPr/>
        </p:nvSpPr>
        <p:spPr bwMode="auto">
          <a:xfrm>
            <a:off x="6821488" y="3219450"/>
            <a:ext cx="30162"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80" name="Freeform 292"/>
          <p:cNvSpPr>
            <a:spLocks noChangeAspect="1"/>
          </p:cNvSpPr>
          <p:nvPr/>
        </p:nvSpPr>
        <p:spPr bwMode="auto">
          <a:xfrm>
            <a:off x="6989763" y="3054350"/>
            <a:ext cx="47625"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81" name="Freeform 293"/>
          <p:cNvSpPr>
            <a:spLocks noChangeAspect="1"/>
          </p:cNvSpPr>
          <p:nvPr/>
        </p:nvSpPr>
        <p:spPr bwMode="auto">
          <a:xfrm>
            <a:off x="6997700" y="3062288"/>
            <a:ext cx="30163"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82" name="Freeform 295"/>
          <p:cNvSpPr>
            <a:spLocks noChangeAspect="1"/>
          </p:cNvSpPr>
          <p:nvPr/>
        </p:nvSpPr>
        <p:spPr bwMode="auto">
          <a:xfrm>
            <a:off x="7165975" y="2652713"/>
            <a:ext cx="46038"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83" name="Freeform 296"/>
          <p:cNvSpPr>
            <a:spLocks noChangeAspect="1"/>
          </p:cNvSpPr>
          <p:nvPr/>
        </p:nvSpPr>
        <p:spPr bwMode="auto">
          <a:xfrm>
            <a:off x="7172325" y="2659063"/>
            <a:ext cx="31750" cy="33337"/>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84" name="Freeform 298"/>
          <p:cNvSpPr>
            <a:spLocks noChangeAspect="1"/>
          </p:cNvSpPr>
          <p:nvPr/>
        </p:nvSpPr>
        <p:spPr bwMode="auto">
          <a:xfrm>
            <a:off x="7340600" y="2566988"/>
            <a:ext cx="47625" cy="47625"/>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85" name="Freeform 299"/>
          <p:cNvSpPr>
            <a:spLocks noChangeAspect="1"/>
          </p:cNvSpPr>
          <p:nvPr/>
        </p:nvSpPr>
        <p:spPr bwMode="auto">
          <a:xfrm>
            <a:off x="7348538" y="2573338"/>
            <a:ext cx="30162"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86" name="Freeform 301"/>
          <p:cNvSpPr>
            <a:spLocks noChangeAspect="1"/>
          </p:cNvSpPr>
          <p:nvPr/>
        </p:nvSpPr>
        <p:spPr bwMode="auto">
          <a:xfrm>
            <a:off x="7516813" y="2882900"/>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87" name="Freeform 302"/>
          <p:cNvSpPr>
            <a:spLocks noChangeAspect="1"/>
          </p:cNvSpPr>
          <p:nvPr/>
        </p:nvSpPr>
        <p:spPr bwMode="auto">
          <a:xfrm>
            <a:off x="7524750" y="2889250"/>
            <a:ext cx="46038"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88" name="Freeform 304"/>
          <p:cNvSpPr>
            <a:spLocks noChangeAspect="1"/>
          </p:cNvSpPr>
          <p:nvPr/>
        </p:nvSpPr>
        <p:spPr bwMode="auto">
          <a:xfrm>
            <a:off x="7693025" y="3384550"/>
            <a:ext cx="63500" cy="47625"/>
          </a:xfrm>
          <a:custGeom>
            <a:avLst/>
            <a:gdLst>
              <a:gd name="T0" fmla="*/ 0 w 67"/>
              <a:gd name="T1" fmla="*/ 0 h 49"/>
              <a:gd name="T2" fmla="*/ 0 w 67"/>
              <a:gd name="T3" fmla="*/ 0 h 49"/>
              <a:gd name="T4" fmla="*/ 2147483647 w 67"/>
              <a:gd name="T5" fmla="*/ 0 h 49"/>
              <a:gd name="T6" fmla="*/ 2147483647 w 67"/>
              <a:gd name="T7" fmla="*/ 2147483647 h 49"/>
              <a:gd name="T8" fmla="*/ 0 w 67"/>
              <a:gd name="T9" fmla="*/ 2147483647 h 49"/>
              <a:gd name="T10" fmla="*/ 0 w 6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0" y="0"/>
                </a:moveTo>
                <a:lnTo>
                  <a:pt x="0" y="0"/>
                </a:lnTo>
                <a:lnTo>
                  <a:pt x="67" y="0"/>
                </a:lnTo>
                <a:lnTo>
                  <a:pt x="67"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89" name="Freeform 305"/>
          <p:cNvSpPr>
            <a:spLocks noChangeAspect="1"/>
          </p:cNvSpPr>
          <p:nvPr/>
        </p:nvSpPr>
        <p:spPr bwMode="auto">
          <a:xfrm>
            <a:off x="7700963" y="3390900"/>
            <a:ext cx="47625" cy="33338"/>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90" name="Freeform 307"/>
          <p:cNvSpPr>
            <a:spLocks noChangeAspect="1"/>
          </p:cNvSpPr>
          <p:nvPr/>
        </p:nvSpPr>
        <p:spPr bwMode="auto">
          <a:xfrm>
            <a:off x="7869238" y="3629025"/>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91" name="Freeform 308"/>
          <p:cNvSpPr>
            <a:spLocks noChangeAspect="1"/>
          </p:cNvSpPr>
          <p:nvPr/>
        </p:nvSpPr>
        <p:spPr bwMode="auto">
          <a:xfrm>
            <a:off x="7875588" y="3636963"/>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92" name="Freeform 309"/>
          <p:cNvSpPr>
            <a:spLocks noChangeAspect="1"/>
          </p:cNvSpPr>
          <p:nvPr/>
        </p:nvSpPr>
        <p:spPr bwMode="auto">
          <a:xfrm>
            <a:off x="8043863" y="3384550"/>
            <a:ext cx="65087"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793" name="Freeform 310"/>
          <p:cNvSpPr>
            <a:spLocks noChangeAspect="1"/>
          </p:cNvSpPr>
          <p:nvPr/>
        </p:nvSpPr>
        <p:spPr bwMode="auto">
          <a:xfrm>
            <a:off x="8051800" y="3390900"/>
            <a:ext cx="47625" cy="33338"/>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94" name="Rectangle 311"/>
          <p:cNvSpPr>
            <a:spLocks noChangeArrowheads="1"/>
          </p:cNvSpPr>
          <p:nvPr/>
        </p:nvSpPr>
        <p:spPr bwMode="auto">
          <a:xfrm>
            <a:off x="1730375" y="5673725"/>
            <a:ext cx="73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Jan-03</a:t>
            </a:r>
            <a:endParaRPr lang="en-US" altLang="en-US" sz="1800">
              <a:solidFill>
                <a:schemeClr val="tx1"/>
              </a:solidFill>
              <a:cs typeface="Arial" panose="020B0604020202020204" pitchFamily="34" charset="0"/>
            </a:endParaRPr>
          </a:p>
        </p:txBody>
      </p:sp>
      <p:sp>
        <p:nvSpPr>
          <p:cNvPr id="69795" name="Rectangle 314"/>
          <p:cNvSpPr>
            <a:spLocks noChangeArrowheads="1"/>
          </p:cNvSpPr>
          <p:nvPr/>
        </p:nvSpPr>
        <p:spPr bwMode="auto">
          <a:xfrm>
            <a:off x="3122613" y="5673725"/>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Sep-03</a:t>
            </a:r>
            <a:endParaRPr lang="en-US" altLang="en-US" sz="1800">
              <a:solidFill>
                <a:schemeClr val="tx1"/>
              </a:solidFill>
              <a:cs typeface="Arial" panose="020B0604020202020204" pitchFamily="34" charset="0"/>
            </a:endParaRPr>
          </a:p>
        </p:txBody>
      </p:sp>
      <p:sp>
        <p:nvSpPr>
          <p:cNvPr id="69796" name="Rectangle 320"/>
          <p:cNvSpPr>
            <a:spLocks noChangeArrowheads="1"/>
          </p:cNvSpPr>
          <p:nvPr/>
        </p:nvSpPr>
        <p:spPr bwMode="auto">
          <a:xfrm>
            <a:off x="5921375" y="5673725"/>
            <a:ext cx="73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Jan-05</a:t>
            </a:r>
            <a:endParaRPr lang="en-US" altLang="en-US" sz="1800">
              <a:solidFill>
                <a:schemeClr val="tx1"/>
              </a:solidFill>
              <a:cs typeface="Arial" panose="020B0604020202020204" pitchFamily="34" charset="0"/>
            </a:endParaRPr>
          </a:p>
        </p:txBody>
      </p:sp>
      <p:sp>
        <p:nvSpPr>
          <p:cNvPr id="69797" name="Rectangle 322"/>
          <p:cNvSpPr>
            <a:spLocks noChangeArrowheads="1"/>
          </p:cNvSpPr>
          <p:nvPr/>
        </p:nvSpPr>
        <p:spPr bwMode="auto">
          <a:xfrm>
            <a:off x="4456113" y="5673725"/>
            <a:ext cx="782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May-04</a:t>
            </a:r>
            <a:endParaRPr lang="en-US" altLang="en-US" sz="1800">
              <a:solidFill>
                <a:schemeClr val="tx1"/>
              </a:solidFill>
              <a:cs typeface="Arial" panose="020B0604020202020204" pitchFamily="34" charset="0"/>
            </a:endParaRPr>
          </a:p>
        </p:txBody>
      </p:sp>
      <p:sp>
        <p:nvSpPr>
          <p:cNvPr id="69798" name="Rectangle 328"/>
          <p:cNvSpPr>
            <a:spLocks noChangeArrowheads="1"/>
          </p:cNvSpPr>
          <p:nvPr/>
        </p:nvSpPr>
        <p:spPr bwMode="auto">
          <a:xfrm>
            <a:off x="7342188" y="5673725"/>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Sep-05</a:t>
            </a:r>
            <a:endParaRPr lang="en-US" altLang="en-US" sz="1800">
              <a:solidFill>
                <a:schemeClr val="tx1"/>
              </a:solidFill>
              <a:cs typeface="Arial" panose="020B0604020202020204" pitchFamily="34" charset="0"/>
            </a:endParaRPr>
          </a:p>
        </p:txBody>
      </p:sp>
      <p:sp>
        <p:nvSpPr>
          <p:cNvPr id="69799" name="TextBox 376"/>
          <p:cNvSpPr txBox="1">
            <a:spLocks noChangeArrowheads="1"/>
          </p:cNvSpPr>
          <p:nvPr/>
        </p:nvSpPr>
        <p:spPr bwMode="auto">
          <a:xfrm rot="-5400000">
            <a:off x="-663575" y="3781426"/>
            <a:ext cx="318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Analyte Concentration (mg/L)</a:t>
            </a:r>
          </a:p>
        </p:txBody>
      </p:sp>
      <p:sp>
        <p:nvSpPr>
          <p:cNvPr id="69800" name="TextBox 267"/>
          <p:cNvSpPr txBox="1">
            <a:spLocks noChangeArrowheads="1"/>
          </p:cNvSpPr>
          <p:nvPr/>
        </p:nvSpPr>
        <p:spPr bwMode="auto">
          <a:xfrm>
            <a:off x="7938" y="6488113"/>
            <a:ext cx="417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5</a:t>
            </a:r>
          </a:p>
        </p:txBody>
      </p:sp>
      <p:sp>
        <p:nvSpPr>
          <p:cNvPr id="69801" name="Freeform 336"/>
          <p:cNvSpPr>
            <a:spLocks noChangeAspect="1"/>
          </p:cNvSpPr>
          <p:nvPr/>
        </p:nvSpPr>
        <p:spPr bwMode="auto">
          <a:xfrm>
            <a:off x="6845300" y="1749425"/>
            <a:ext cx="66675"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9802" name="Freeform 337"/>
          <p:cNvSpPr>
            <a:spLocks noChangeAspect="1"/>
          </p:cNvSpPr>
          <p:nvPr/>
        </p:nvSpPr>
        <p:spPr bwMode="auto">
          <a:xfrm>
            <a:off x="6853238" y="1755775"/>
            <a:ext cx="49212"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803" name="Rectangle 370"/>
          <p:cNvSpPr>
            <a:spLocks noChangeArrowheads="1"/>
          </p:cNvSpPr>
          <p:nvPr/>
        </p:nvSpPr>
        <p:spPr bwMode="auto">
          <a:xfrm>
            <a:off x="7007225" y="1666875"/>
            <a:ext cx="15255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Detected </a:t>
            </a:r>
          </a:p>
          <a:p>
            <a:pPr eaLnBrk="1" hangingPunct="1">
              <a:spcBef>
                <a:spcPct val="0"/>
              </a:spcBef>
              <a:buClrTx/>
              <a:buSzTx/>
              <a:buFontTx/>
              <a:buNone/>
            </a:pPr>
            <a:r>
              <a:rPr lang="en-US" altLang="en-US" sz="1800">
                <a:solidFill>
                  <a:srgbClr val="000000"/>
                </a:solidFill>
                <a:cs typeface="Arial" panose="020B0604020202020204" pitchFamily="34" charset="0"/>
              </a:rPr>
              <a:t>Measurements</a:t>
            </a:r>
            <a:endParaRPr lang="en-US" altLang="en-US" sz="1800">
              <a:solidFill>
                <a:schemeClr val="tx1"/>
              </a:solidFill>
              <a:cs typeface="Arial" panose="020B0604020202020204" pitchFamily="34" charset="0"/>
            </a:endParaRPr>
          </a:p>
        </p:txBody>
      </p:sp>
      <p:sp>
        <p:nvSpPr>
          <p:cNvPr id="69804" name="TextBox 1"/>
          <p:cNvSpPr txBox="1">
            <a:spLocks noChangeArrowheads="1"/>
          </p:cNvSpPr>
          <p:nvPr/>
        </p:nvSpPr>
        <p:spPr bwMode="auto">
          <a:xfrm>
            <a:off x="4984750" y="6484938"/>
            <a:ext cx="4044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Figure Source: Adapted from USEPA 2009</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ea typeface="ＭＳ Ｐゴシック" panose="020B0600070205080204" pitchFamily="34" charset="-128"/>
              </a:rPr>
              <a:t>...But Formal Statistical Analyses Are Essential</a:t>
            </a:r>
          </a:p>
        </p:txBody>
      </p:sp>
      <p:sp>
        <p:nvSpPr>
          <p:cNvPr id="70659" name="Freeform 339"/>
          <p:cNvSpPr>
            <a:spLocks/>
          </p:cNvSpPr>
          <p:nvPr/>
        </p:nvSpPr>
        <p:spPr bwMode="auto">
          <a:xfrm>
            <a:off x="6515100" y="2147888"/>
            <a:ext cx="352425" cy="46037"/>
          </a:xfrm>
          <a:custGeom>
            <a:avLst/>
            <a:gdLst>
              <a:gd name="T0" fmla="*/ 0 w 607"/>
              <a:gd name="T1" fmla="*/ 0 h 45719"/>
              <a:gd name="T2" fmla="*/ 0 w 607"/>
              <a:gd name="T3" fmla="*/ 0 h 45719"/>
              <a:gd name="T4" fmla="*/ 2147483647 w 607"/>
              <a:gd name="T5" fmla="*/ 0 h 45719"/>
              <a:gd name="T6" fmla="*/ 0 60000 65536"/>
              <a:gd name="T7" fmla="*/ 0 60000 65536"/>
              <a:gd name="T8" fmla="*/ 0 60000 65536"/>
            </a:gdLst>
            <a:ahLst/>
            <a:cxnLst>
              <a:cxn ang="T6">
                <a:pos x="T0" y="T1"/>
              </a:cxn>
              <a:cxn ang="T7">
                <a:pos x="T2" y="T3"/>
              </a:cxn>
              <a:cxn ang="T8">
                <a:pos x="T4" y="T5"/>
              </a:cxn>
            </a:cxnLst>
            <a:rect l="0" t="0" r="r" b="b"/>
            <a:pathLst>
              <a:path w="607" h="45719">
                <a:moveTo>
                  <a:pt x="0" y="0"/>
                </a:moveTo>
                <a:lnTo>
                  <a:pt x="0" y="0"/>
                </a:lnTo>
                <a:lnTo>
                  <a:pt x="607" y="0"/>
                </a:lnTo>
              </a:path>
            </a:pathLst>
          </a:custGeom>
          <a:noFill/>
          <a:ln w="28575"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0" name="Rectangle 372"/>
          <p:cNvSpPr>
            <a:spLocks noChangeArrowheads="1"/>
          </p:cNvSpPr>
          <p:nvPr/>
        </p:nvSpPr>
        <p:spPr bwMode="auto">
          <a:xfrm>
            <a:off x="6875463" y="2009775"/>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Linear Regression</a:t>
            </a:r>
            <a:endParaRPr lang="en-US" altLang="en-US" sz="1800">
              <a:solidFill>
                <a:schemeClr val="tx1"/>
              </a:solidFill>
              <a:cs typeface="Arial" panose="020B0604020202020204" pitchFamily="34" charset="0"/>
            </a:endParaRPr>
          </a:p>
        </p:txBody>
      </p:sp>
      <p:sp>
        <p:nvSpPr>
          <p:cNvPr id="70661" name="Freeform 7"/>
          <p:cNvSpPr>
            <a:spLocks/>
          </p:cNvSpPr>
          <p:nvPr/>
        </p:nvSpPr>
        <p:spPr bwMode="auto">
          <a:xfrm>
            <a:off x="188436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2" name="Freeform 8"/>
          <p:cNvSpPr>
            <a:spLocks/>
          </p:cNvSpPr>
          <p:nvPr/>
        </p:nvSpPr>
        <p:spPr bwMode="auto">
          <a:xfrm>
            <a:off x="206057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3" name="Freeform 9"/>
          <p:cNvSpPr>
            <a:spLocks/>
          </p:cNvSpPr>
          <p:nvPr/>
        </p:nvSpPr>
        <p:spPr bwMode="auto">
          <a:xfrm>
            <a:off x="224948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4" name="Freeform 10"/>
          <p:cNvSpPr>
            <a:spLocks/>
          </p:cNvSpPr>
          <p:nvPr/>
        </p:nvSpPr>
        <p:spPr bwMode="auto">
          <a:xfrm>
            <a:off x="242570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5" name="Freeform 11"/>
          <p:cNvSpPr>
            <a:spLocks/>
          </p:cNvSpPr>
          <p:nvPr/>
        </p:nvSpPr>
        <p:spPr bwMode="auto">
          <a:xfrm>
            <a:off x="260191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6" name="Freeform 12"/>
          <p:cNvSpPr>
            <a:spLocks/>
          </p:cNvSpPr>
          <p:nvPr/>
        </p:nvSpPr>
        <p:spPr bwMode="auto">
          <a:xfrm>
            <a:off x="277812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7" name="Freeform 13"/>
          <p:cNvSpPr>
            <a:spLocks/>
          </p:cNvSpPr>
          <p:nvPr/>
        </p:nvSpPr>
        <p:spPr bwMode="auto">
          <a:xfrm>
            <a:off x="295275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8" name="Freeform 14"/>
          <p:cNvSpPr>
            <a:spLocks/>
          </p:cNvSpPr>
          <p:nvPr/>
        </p:nvSpPr>
        <p:spPr bwMode="auto">
          <a:xfrm>
            <a:off x="312896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9" name="Freeform 15"/>
          <p:cNvSpPr>
            <a:spLocks/>
          </p:cNvSpPr>
          <p:nvPr/>
        </p:nvSpPr>
        <p:spPr bwMode="auto">
          <a:xfrm>
            <a:off x="330517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0" name="Freeform 16"/>
          <p:cNvSpPr>
            <a:spLocks/>
          </p:cNvSpPr>
          <p:nvPr/>
        </p:nvSpPr>
        <p:spPr bwMode="auto">
          <a:xfrm>
            <a:off x="348138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1" name="Freeform 17"/>
          <p:cNvSpPr>
            <a:spLocks/>
          </p:cNvSpPr>
          <p:nvPr/>
        </p:nvSpPr>
        <p:spPr bwMode="auto">
          <a:xfrm>
            <a:off x="365601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2" name="Freeform 18"/>
          <p:cNvSpPr>
            <a:spLocks/>
          </p:cNvSpPr>
          <p:nvPr/>
        </p:nvSpPr>
        <p:spPr bwMode="auto">
          <a:xfrm>
            <a:off x="383222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3" name="Freeform 19"/>
          <p:cNvSpPr>
            <a:spLocks/>
          </p:cNvSpPr>
          <p:nvPr/>
        </p:nvSpPr>
        <p:spPr bwMode="auto">
          <a:xfrm>
            <a:off x="400843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4" name="Freeform 20"/>
          <p:cNvSpPr>
            <a:spLocks/>
          </p:cNvSpPr>
          <p:nvPr/>
        </p:nvSpPr>
        <p:spPr bwMode="auto">
          <a:xfrm>
            <a:off x="418465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5" name="Freeform 21"/>
          <p:cNvSpPr>
            <a:spLocks/>
          </p:cNvSpPr>
          <p:nvPr/>
        </p:nvSpPr>
        <p:spPr bwMode="auto">
          <a:xfrm>
            <a:off x="435927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6" name="Freeform 22"/>
          <p:cNvSpPr>
            <a:spLocks/>
          </p:cNvSpPr>
          <p:nvPr/>
        </p:nvSpPr>
        <p:spPr bwMode="auto">
          <a:xfrm>
            <a:off x="453548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7" name="Freeform 23"/>
          <p:cNvSpPr>
            <a:spLocks/>
          </p:cNvSpPr>
          <p:nvPr/>
        </p:nvSpPr>
        <p:spPr bwMode="auto">
          <a:xfrm>
            <a:off x="471170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8" name="Freeform 24"/>
          <p:cNvSpPr>
            <a:spLocks/>
          </p:cNvSpPr>
          <p:nvPr/>
        </p:nvSpPr>
        <p:spPr bwMode="auto">
          <a:xfrm>
            <a:off x="488791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9" name="Freeform 25"/>
          <p:cNvSpPr>
            <a:spLocks/>
          </p:cNvSpPr>
          <p:nvPr/>
        </p:nvSpPr>
        <p:spPr bwMode="auto">
          <a:xfrm>
            <a:off x="507841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0" name="Freeform 26"/>
          <p:cNvSpPr>
            <a:spLocks/>
          </p:cNvSpPr>
          <p:nvPr/>
        </p:nvSpPr>
        <p:spPr bwMode="auto">
          <a:xfrm>
            <a:off x="525303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1" name="Freeform 27"/>
          <p:cNvSpPr>
            <a:spLocks/>
          </p:cNvSpPr>
          <p:nvPr/>
        </p:nvSpPr>
        <p:spPr bwMode="auto">
          <a:xfrm>
            <a:off x="542925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2" name="Freeform 28"/>
          <p:cNvSpPr>
            <a:spLocks/>
          </p:cNvSpPr>
          <p:nvPr/>
        </p:nvSpPr>
        <p:spPr bwMode="auto">
          <a:xfrm>
            <a:off x="560546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3" name="Freeform 29"/>
          <p:cNvSpPr>
            <a:spLocks/>
          </p:cNvSpPr>
          <p:nvPr/>
        </p:nvSpPr>
        <p:spPr bwMode="auto">
          <a:xfrm>
            <a:off x="578167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4" name="Freeform 30"/>
          <p:cNvSpPr>
            <a:spLocks/>
          </p:cNvSpPr>
          <p:nvPr/>
        </p:nvSpPr>
        <p:spPr bwMode="auto">
          <a:xfrm>
            <a:off x="595630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5" name="Freeform 31"/>
          <p:cNvSpPr>
            <a:spLocks/>
          </p:cNvSpPr>
          <p:nvPr/>
        </p:nvSpPr>
        <p:spPr bwMode="auto">
          <a:xfrm>
            <a:off x="613251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6" name="Freeform 32"/>
          <p:cNvSpPr>
            <a:spLocks/>
          </p:cNvSpPr>
          <p:nvPr/>
        </p:nvSpPr>
        <p:spPr bwMode="auto">
          <a:xfrm>
            <a:off x="630872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33"/>
          <p:cNvSpPr>
            <a:spLocks/>
          </p:cNvSpPr>
          <p:nvPr/>
        </p:nvSpPr>
        <p:spPr bwMode="auto">
          <a:xfrm>
            <a:off x="648493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8" name="Freeform 34"/>
          <p:cNvSpPr>
            <a:spLocks/>
          </p:cNvSpPr>
          <p:nvPr/>
        </p:nvSpPr>
        <p:spPr bwMode="auto">
          <a:xfrm>
            <a:off x="6659563"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9" name="Freeform 35"/>
          <p:cNvSpPr>
            <a:spLocks/>
          </p:cNvSpPr>
          <p:nvPr/>
        </p:nvSpPr>
        <p:spPr bwMode="auto">
          <a:xfrm>
            <a:off x="683577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0" name="Freeform 36"/>
          <p:cNvSpPr>
            <a:spLocks/>
          </p:cNvSpPr>
          <p:nvPr/>
        </p:nvSpPr>
        <p:spPr bwMode="auto">
          <a:xfrm>
            <a:off x="701198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1" name="Freeform 37"/>
          <p:cNvSpPr>
            <a:spLocks/>
          </p:cNvSpPr>
          <p:nvPr/>
        </p:nvSpPr>
        <p:spPr bwMode="auto">
          <a:xfrm>
            <a:off x="718820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2" name="Freeform 38"/>
          <p:cNvSpPr>
            <a:spLocks/>
          </p:cNvSpPr>
          <p:nvPr/>
        </p:nvSpPr>
        <p:spPr bwMode="auto">
          <a:xfrm>
            <a:off x="736282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3" name="Freeform 39"/>
          <p:cNvSpPr>
            <a:spLocks/>
          </p:cNvSpPr>
          <p:nvPr/>
        </p:nvSpPr>
        <p:spPr bwMode="auto">
          <a:xfrm>
            <a:off x="7539038"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4" name="Freeform 40"/>
          <p:cNvSpPr>
            <a:spLocks/>
          </p:cNvSpPr>
          <p:nvPr/>
        </p:nvSpPr>
        <p:spPr bwMode="auto">
          <a:xfrm>
            <a:off x="771525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5" name="Freeform 41"/>
          <p:cNvSpPr>
            <a:spLocks/>
          </p:cNvSpPr>
          <p:nvPr/>
        </p:nvSpPr>
        <p:spPr bwMode="auto">
          <a:xfrm>
            <a:off x="7905750"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6" name="Freeform 42"/>
          <p:cNvSpPr>
            <a:spLocks/>
          </p:cNvSpPr>
          <p:nvPr/>
        </p:nvSpPr>
        <p:spPr bwMode="auto">
          <a:xfrm>
            <a:off x="8080375" y="5641975"/>
            <a:ext cx="0" cy="44450"/>
          </a:xfrm>
          <a:custGeom>
            <a:avLst/>
            <a:gdLst>
              <a:gd name="T0" fmla="*/ 0 h 50"/>
              <a:gd name="T1" fmla="*/ 0 h 50"/>
              <a:gd name="T2" fmla="*/ 2147483647 h 50"/>
              <a:gd name="T3" fmla="*/ 0 60000 65536"/>
              <a:gd name="T4" fmla="*/ 0 60000 65536"/>
              <a:gd name="T5" fmla="*/ 0 60000 65536"/>
            </a:gdLst>
            <a:ahLst/>
            <a:cxnLst>
              <a:cxn ang="T3">
                <a:pos x="0" y="T0"/>
              </a:cxn>
              <a:cxn ang="T4">
                <a:pos x="0" y="T1"/>
              </a:cxn>
              <a:cxn ang="T5">
                <a:pos x="0" y="T2"/>
              </a:cxn>
            </a:cxnLst>
            <a:rect l="0" t="0" r="r" b="b"/>
            <a:pathLst>
              <a:path h="50">
                <a:moveTo>
                  <a:pt x="0" y="0"/>
                </a:moveTo>
                <a:lnTo>
                  <a:pt x="0" y="0"/>
                </a:lnTo>
                <a:lnTo>
                  <a:pt x="0" y="5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7" name="Freeform 43"/>
          <p:cNvSpPr>
            <a:spLocks/>
          </p:cNvSpPr>
          <p:nvPr/>
        </p:nvSpPr>
        <p:spPr bwMode="auto">
          <a:xfrm>
            <a:off x="1803400" y="5649913"/>
            <a:ext cx="6373813" cy="0"/>
          </a:xfrm>
          <a:custGeom>
            <a:avLst/>
            <a:gdLst>
              <a:gd name="T0" fmla="*/ 0 w 7332"/>
              <a:gd name="T1" fmla="*/ 0 w 7332"/>
              <a:gd name="T2" fmla="*/ 2147483647 w 7332"/>
              <a:gd name="T3" fmla="*/ 0 60000 65536"/>
              <a:gd name="T4" fmla="*/ 0 60000 65536"/>
              <a:gd name="T5" fmla="*/ 0 60000 65536"/>
            </a:gdLst>
            <a:ahLst/>
            <a:cxnLst>
              <a:cxn ang="T3">
                <a:pos x="T0" y="0"/>
              </a:cxn>
              <a:cxn ang="T4">
                <a:pos x="T1" y="0"/>
              </a:cxn>
              <a:cxn ang="T5">
                <a:pos x="T2" y="0"/>
              </a:cxn>
            </a:cxnLst>
            <a:rect l="0" t="0" r="r" b="b"/>
            <a:pathLst>
              <a:path w="7332">
                <a:moveTo>
                  <a:pt x="0" y="0"/>
                </a:moveTo>
                <a:lnTo>
                  <a:pt x="0" y="0"/>
                </a:lnTo>
                <a:lnTo>
                  <a:pt x="7332"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8" name="Rectangle 44"/>
          <p:cNvSpPr>
            <a:spLocks noChangeArrowheads="1"/>
          </p:cNvSpPr>
          <p:nvPr/>
        </p:nvSpPr>
        <p:spPr bwMode="auto">
          <a:xfrm>
            <a:off x="1292225" y="5484813"/>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1.95</a:t>
            </a:r>
            <a:endParaRPr lang="en-US" altLang="en-US" sz="1800">
              <a:solidFill>
                <a:schemeClr val="tx1"/>
              </a:solidFill>
              <a:cs typeface="Arial" panose="020B0604020202020204" pitchFamily="34" charset="0"/>
            </a:endParaRPr>
          </a:p>
        </p:txBody>
      </p:sp>
      <p:sp>
        <p:nvSpPr>
          <p:cNvPr id="70699" name="Rectangle 46"/>
          <p:cNvSpPr>
            <a:spLocks noChangeArrowheads="1"/>
          </p:cNvSpPr>
          <p:nvPr/>
        </p:nvSpPr>
        <p:spPr bwMode="auto">
          <a:xfrm>
            <a:off x="1292225" y="4773613"/>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2.05</a:t>
            </a:r>
            <a:endParaRPr lang="en-US" altLang="en-US" sz="1800">
              <a:solidFill>
                <a:schemeClr val="tx1"/>
              </a:solidFill>
              <a:cs typeface="Arial" panose="020B0604020202020204" pitchFamily="34" charset="0"/>
            </a:endParaRPr>
          </a:p>
        </p:txBody>
      </p:sp>
      <p:sp>
        <p:nvSpPr>
          <p:cNvPr id="70700" name="Rectangle 48"/>
          <p:cNvSpPr>
            <a:spLocks noChangeArrowheads="1"/>
          </p:cNvSpPr>
          <p:nvPr/>
        </p:nvSpPr>
        <p:spPr bwMode="auto">
          <a:xfrm>
            <a:off x="1292225" y="3956050"/>
            <a:ext cx="449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2.15</a:t>
            </a:r>
            <a:endParaRPr lang="en-US" altLang="en-US" sz="1800">
              <a:solidFill>
                <a:schemeClr val="tx1"/>
              </a:solidFill>
              <a:cs typeface="Arial" panose="020B0604020202020204" pitchFamily="34" charset="0"/>
            </a:endParaRPr>
          </a:p>
        </p:txBody>
      </p:sp>
      <p:sp>
        <p:nvSpPr>
          <p:cNvPr id="70701" name="Rectangle 50"/>
          <p:cNvSpPr>
            <a:spLocks noChangeArrowheads="1"/>
          </p:cNvSpPr>
          <p:nvPr/>
        </p:nvSpPr>
        <p:spPr bwMode="auto">
          <a:xfrm>
            <a:off x="1292225" y="31384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2.25</a:t>
            </a:r>
            <a:endParaRPr lang="en-US" altLang="en-US" sz="1800">
              <a:solidFill>
                <a:schemeClr val="tx1"/>
              </a:solidFill>
              <a:cs typeface="Arial" panose="020B0604020202020204" pitchFamily="34" charset="0"/>
            </a:endParaRPr>
          </a:p>
        </p:txBody>
      </p:sp>
      <p:sp>
        <p:nvSpPr>
          <p:cNvPr id="70702" name="Rectangle 52"/>
          <p:cNvSpPr>
            <a:spLocks noChangeArrowheads="1"/>
          </p:cNvSpPr>
          <p:nvPr/>
        </p:nvSpPr>
        <p:spPr bwMode="auto">
          <a:xfrm>
            <a:off x="1292225" y="231933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2.35</a:t>
            </a:r>
            <a:endParaRPr lang="en-US" altLang="en-US" sz="1800">
              <a:solidFill>
                <a:schemeClr val="tx1"/>
              </a:solidFill>
              <a:cs typeface="Arial" panose="020B0604020202020204" pitchFamily="34" charset="0"/>
            </a:endParaRPr>
          </a:p>
        </p:txBody>
      </p:sp>
      <p:sp>
        <p:nvSpPr>
          <p:cNvPr id="70703" name="Freeform 53"/>
          <p:cNvSpPr>
            <a:spLocks/>
          </p:cNvSpPr>
          <p:nvPr/>
        </p:nvSpPr>
        <p:spPr bwMode="auto">
          <a:xfrm>
            <a:off x="1758950" y="5649913"/>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4" name="Freeform 54"/>
          <p:cNvSpPr>
            <a:spLocks/>
          </p:cNvSpPr>
          <p:nvPr/>
        </p:nvSpPr>
        <p:spPr bwMode="auto">
          <a:xfrm>
            <a:off x="1773238" y="556418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5" name="Freeform 55"/>
          <p:cNvSpPr>
            <a:spLocks/>
          </p:cNvSpPr>
          <p:nvPr/>
        </p:nvSpPr>
        <p:spPr bwMode="auto">
          <a:xfrm>
            <a:off x="1773238" y="547846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6" name="Freeform 56"/>
          <p:cNvSpPr>
            <a:spLocks/>
          </p:cNvSpPr>
          <p:nvPr/>
        </p:nvSpPr>
        <p:spPr bwMode="auto">
          <a:xfrm>
            <a:off x="1773238" y="54054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7" name="Freeform 57"/>
          <p:cNvSpPr>
            <a:spLocks/>
          </p:cNvSpPr>
          <p:nvPr/>
        </p:nvSpPr>
        <p:spPr bwMode="auto">
          <a:xfrm>
            <a:off x="1773238" y="53197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8" name="Freeform 58"/>
          <p:cNvSpPr>
            <a:spLocks/>
          </p:cNvSpPr>
          <p:nvPr/>
        </p:nvSpPr>
        <p:spPr bwMode="auto">
          <a:xfrm>
            <a:off x="1758950" y="5233988"/>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9" name="Freeform 59"/>
          <p:cNvSpPr>
            <a:spLocks/>
          </p:cNvSpPr>
          <p:nvPr/>
        </p:nvSpPr>
        <p:spPr bwMode="auto">
          <a:xfrm>
            <a:off x="1773238" y="51466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0" name="Freeform 60"/>
          <p:cNvSpPr>
            <a:spLocks/>
          </p:cNvSpPr>
          <p:nvPr/>
        </p:nvSpPr>
        <p:spPr bwMode="auto">
          <a:xfrm>
            <a:off x="1773238" y="50752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1" name="Freeform 61"/>
          <p:cNvSpPr>
            <a:spLocks/>
          </p:cNvSpPr>
          <p:nvPr/>
        </p:nvSpPr>
        <p:spPr bwMode="auto">
          <a:xfrm>
            <a:off x="1773238" y="49895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2" name="Freeform 62"/>
          <p:cNvSpPr>
            <a:spLocks/>
          </p:cNvSpPr>
          <p:nvPr/>
        </p:nvSpPr>
        <p:spPr bwMode="auto">
          <a:xfrm>
            <a:off x="1773238" y="49180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3" name="Freeform 63"/>
          <p:cNvSpPr>
            <a:spLocks/>
          </p:cNvSpPr>
          <p:nvPr/>
        </p:nvSpPr>
        <p:spPr bwMode="auto">
          <a:xfrm>
            <a:off x="1758950" y="4832350"/>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4" name="Freeform 64"/>
          <p:cNvSpPr>
            <a:spLocks/>
          </p:cNvSpPr>
          <p:nvPr/>
        </p:nvSpPr>
        <p:spPr bwMode="auto">
          <a:xfrm>
            <a:off x="1773238" y="474662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5" name="Freeform 65"/>
          <p:cNvSpPr>
            <a:spLocks/>
          </p:cNvSpPr>
          <p:nvPr/>
        </p:nvSpPr>
        <p:spPr bwMode="auto">
          <a:xfrm>
            <a:off x="1773238" y="46593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6" name="Freeform 66"/>
          <p:cNvSpPr>
            <a:spLocks/>
          </p:cNvSpPr>
          <p:nvPr/>
        </p:nvSpPr>
        <p:spPr bwMode="auto">
          <a:xfrm>
            <a:off x="1773238" y="45878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7" name="Freeform 67"/>
          <p:cNvSpPr>
            <a:spLocks/>
          </p:cNvSpPr>
          <p:nvPr/>
        </p:nvSpPr>
        <p:spPr bwMode="auto">
          <a:xfrm>
            <a:off x="1773238" y="450215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8" name="Freeform 68"/>
          <p:cNvSpPr>
            <a:spLocks/>
          </p:cNvSpPr>
          <p:nvPr/>
        </p:nvSpPr>
        <p:spPr bwMode="auto">
          <a:xfrm>
            <a:off x="1758950" y="4414838"/>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9" name="Freeform 69"/>
          <p:cNvSpPr>
            <a:spLocks/>
          </p:cNvSpPr>
          <p:nvPr/>
        </p:nvSpPr>
        <p:spPr bwMode="auto">
          <a:xfrm>
            <a:off x="1773238" y="43291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0" name="Freeform 70"/>
          <p:cNvSpPr>
            <a:spLocks/>
          </p:cNvSpPr>
          <p:nvPr/>
        </p:nvSpPr>
        <p:spPr bwMode="auto">
          <a:xfrm>
            <a:off x="1773238" y="42576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1" name="Freeform 71"/>
          <p:cNvSpPr>
            <a:spLocks/>
          </p:cNvSpPr>
          <p:nvPr/>
        </p:nvSpPr>
        <p:spPr bwMode="auto">
          <a:xfrm>
            <a:off x="1773238" y="417195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2" name="Freeform 72"/>
          <p:cNvSpPr>
            <a:spLocks/>
          </p:cNvSpPr>
          <p:nvPr/>
        </p:nvSpPr>
        <p:spPr bwMode="auto">
          <a:xfrm>
            <a:off x="1773238" y="408622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3" name="Freeform 73"/>
          <p:cNvSpPr>
            <a:spLocks/>
          </p:cNvSpPr>
          <p:nvPr/>
        </p:nvSpPr>
        <p:spPr bwMode="auto">
          <a:xfrm>
            <a:off x="1758950" y="4013200"/>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4" name="Freeform 74"/>
          <p:cNvSpPr>
            <a:spLocks/>
          </p:cNvSpPr>
          <p:nvPr/>
        </p:nvSpPr>
        <p:spPr bwMode="auto">
          <a:xfrm>
            <a:off x="1773238" y="39274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5" name="Freeform 75"/>
          <p:cNvSpPr>
            <a:spLocks/>
          </p:cNvSpPr>
          <p:nvPr/>
        </p:nvSpPr>
        <p:spPr bwMode="auto">
          <a:xfrm>
            <a:off x="1773238" y="38560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6" name="Freeform 76"/>
          <p:cNvSpPr>
            <a:spLocks/>
          </p:cNvSpPr>
          <p:nvPr/>
        </p:nvSpPr>
        <p:spPr bwMode="auto">
          <a:xfrm>
            <a:off x="1773238" y="37703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7" name="Freeform 77"/>
          <p:cNvSpPr>
            <a:spLocks/>
          </p:cNvSpPr>
          <p:nvPr/>
        </p:nvSpPr>
        <p:spPr bwMode="auto">
          <a:xfrm>
            <a:off x="1773238" y="3683000"/>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8" name="Freeform 78"/>
          <p:cNvSpPr>
            <a:spLocks/>
          </p:cNvSpPr>
          <p:nvPr/>
        </p:nvSpPr>
        <p:spPr bwMode="auto">
          <a:xfrm>
            <a:off x="1758950" y="3597275"/>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9" name="Freeform 79"/>
          <p:cNvSpPr>
            <a:spLocks/>
          </p:cNvSpPr>
          <p:nvPr/>
        </p:nvSpPr>
        <p:spPr bwMode="auto">
          <a:xfrm>
            <a:off x="1773238" y="35258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0" name="Freeform 80"/>
          <p:cNvSpPr>
            <a:spLocks/>
          </p:cNvSpPr>
          <p:nvPr/>
        </p:nvSpPr>
        <p:spPr bwMode="auto">
          <a:xfrm>
            <a:off x="1773238" y="34401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1" name="Freeform 81"/>
          <p:cNvSpPr>
            <a:spLocks/>
          </p:cNvSpPr>
          <p:nvPr/>
        </p:nvSpPr>
        <p:spPr bwMode="auto">
          <a:xfrm>
            <a:off x="1773238" y="335438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2" name="Freeform 82"/>
          <p:cNvSpPr>
            <a:spLocks/>
          </p:cNvSpPr>
          <p:nvPr/>
        </p:nvSpPr>
        <p:spPr bwMode="auto">
          <a:xfrm>
            <a:off x="1773238" y="32670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3" name="Freeform 83"/>
          <p:cNvSpPr>
            <a:spLocks/>
          </p:cNvSpPr>
          <p:nvPr/>
        </p:nvSpPr>
        <p:spPr bwMode="auto">
          <a:xfrm>
            <a:off x="1758950" y="3195638"/>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4" name="Freeform 84"/>
          <p:cNvSpPr>
            <a:spLocks/>
          </p:cNvSpPr>
          <p:nvPr/>
        </p:nvSpPr>
        <p:spPr bwMode="auto">
          <a:xfrm>
            <a:off x="1773238" y="310832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5" name="Freeform 85"/>
          <p:cNvSpPr>
            <a:spLocks/>
          </p:cNvSpPr>
          <p:nvPr/>
        </p:nvSpPr>
        <p:spPr bwMode="auto">
          <a:xfrm>
            <a:off x="1773238" y="3038475"/>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6" name="Freeform 86"/>
          <p:cNvSpPr>
            <a:spLocks/>
          </p:cNvSpPr>
          <p:nvPr/>
        </p:nvSpPr>
        <p:spPr bwMode="auto">
          <a:xfrm>
            <a:off x="1773238" y="295116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7" name="Freeform 87"/>
          <p:cNvSpPr>
            <a:spLocks/>
          </p:cNvSpPr>
          <p:nvPr/>
        </p:nvSpPr>
        <p:spPr bwMode="auto">
          <a:xfrm>
            <a:off x="1773238" y="28654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8" name="Freeform 88"/>
          <p:cNvSpPr>
            <a:spLocks/>
          </p:cNvSpPr>
          <p:nvPr/>
        </p:nvSpPr>
        <p:spPr bwMode="auto">
          <a:xfrm>
            <a:off x="1758950" y="2779713"/>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9" name="Freeform 89"/>
          <p:cNvSpPr>
            <a:spLocks/>
          </p:cNvSpPr>
          <p:nvPr/>
        </p:nvSpPr>
        <p:spPr bwMode="auto">
          <a:xfrm>
            <a:off x="1773238" y="270668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0" name="Freeform 90"/>
          <p:cNvSpPr>
            <a:spLocks/>
          </p:cNvSpPr>
          <p:nvPr/>
        </p:nvSpPr>
        <p:spPr bwMode="auto">
          <a:xfrm>
            <a:off x="1773238" y="262096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1" name="Freeform 91"/>
          <p:cNvSpPr>
            <a:spLocks/>
          </p:cNvSpPr>
          <p:nvPr/>
        </p:nvSpPr>
        <p:spPr bwMode="auto">
          <a:xfrm>
            <a:off x="1773238" y="2535238"/>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2" name="Freeform 92"/>
          <p:cNvSpPr>
            <a:spLocks/>
          </p:cNvSpPr>
          <p:nvPr/>
        </p:nvSpPr>
        <p:spPr bwMode="auto">
          <a:xfrm>
            <a:off x="1773238" y="2449513"/>
            <a:ext cx="44450" cy="0"/>
          </a:xfrm>
          <a:custGeom>
            <a:avLst/>
            <a:gdLst>
              <a:gd name="T0" fmla="*/ 0 w 51"/>
              <a:gd name="T1" fmla="*/ 0 w 51"/>
              <a:gd name="T2" fmla="*/ 2147483647 w 51"/>
              <a:gd name="T3" fmla="*/ 0 60000 65536"/>
              <a:gd name="T4" fmla="*/ 0 60000 65536"/>
              <a:gd name="T5" fmla="*/ 0 60000 65536"/>
            </a:gdLst>
            <a:ahLst/>
            <a:cxnLst>
              <a:cxn ang="T3">
                <a:pos x="T0" y="0"/>
              </a:cxn>
              <a:cxn ang="T4">
                <a:pos x="T1" y="0"/>
              </a:cxn>
              <a:cxn ang="T5">
                <a:pos x="T2" y="0"/>
              </a:cxn>
            </a:cxnLst>
            <a:rect l="0" t="0" r="r" b="b"/>
            <a:pathLst>
              <a:path w="51">
                <a:moveTo>
                  <a:pt x="0" y="0"/>
                </a:moveTo>
                <a:lnTo>
                  <a:pt x="0" y="0"/>
                </a:lnTo>
                <a:lnTo>
                  <a:pt x="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3" name="Freeform 93"/>
          <p:cNvSpPr>
            <a:spLocks/>
          </p:cNvSpPr>
          <p:nvPr/>
        </p:nvSpPr>
        <p:spPr bwMode="auto">
          <a:xfrm>
            <a:off x="1758950" y="2376488"/>
            <a:ext cx="58738" cy="0"/>
          </a:xfrm>
          <a:custGeom>
            <a:avLst/>
            <a:gdLst>
              <a:gd name="T0" fmla="*/ 0 w 68"/>
              <a:gd name="T1" fmla="*/ 0 w 68"/>
              <a:gd name="T2" fmla="*/ 2147483647 w 68"/>
              <a:gd name="T3" fmla="*/ 0 60000 65536"/>
              <a:gd name="T4" fmla="*/ 0 60000 65536"/>
              <a:gd name="T5" fmla="*/ 0 60000 65536"/>
            </a:gdLst>
            <a:ahLst/>
            <a:cxnLst>
              <a:cxn ang="T3">
                <a:pos x="T0" y="0"/>
              </a:cxn>
              <a:cxn ang="T4">
                <a:pos x="T1" y="0"/>
              </a:cxn>
              <a:cxn ang="T5">
                <a:pos x="T2" y="0"/>
              </a:cxn>
            </a:cxnLst>
            <a:rect l="0" t="0" r="r" b="b"/>
            <a:pathLst>
              <a:path w="68">
                <a:moveTo>
                  <a:pt x="0" y="0"/>
                </a:moveTo>
                <a:lnTo>
                  <a:pt x="0" y="0"/>
                </a:lnTo>
                <a:lnTo>
                  <a:pt x="6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4" name="Freeform 94"/>
          <p:cNvSpPr>
            <a:spLocks/>
          </p:cNvSpPr>
          <p:nvPr/>
        </p:nvSpPr>
        <p:spPr bwMode="auto">
          <a:xfrm>
            <a:off x="1809750" y="2370138"/>
            <a:ext cx="0" cy="3287712"/>
          </a:xfrm>
          <a:custGeom>
            <a:avLst/>
            <a:gdLst>
              <a:gd name="T0" fmla="*/ 0 h 3777"/>
              <a:gd name="T1" fmla="*/ 0 h 3777"/>
              <a:gd name="T2" fmla="*/ 2147483647 h 3777"/>
              <a:gd name="T3" fmla="*/ 0 60000 65536"/>
              <a:gd name="T4" fmla="*/ 0 60000 65536"/>
              <a:gd name="T5" fmla="*/ 0 60000 65536"/>
            </a:gdLst>
            <a:ahLst/>
            <a:cxnLst>
              <a:cxn ang="T3">
                <a:pos x="0" y="T0"/>
              </a:cxn>
              <a:cxn ang="T4">
                <a:pos x="0" y="T1"/>
              </a:cxn>
              <a:cxn ang="T5">
                <a:pos x="0" y="T2"/>
              </a:cxn>
            </a:cxnLst>
            <a:rect l="0" t="0" r="r" b="b"/>
            <a:pathLst>
              <a:path h="3777">
                <a:moveTo>
                  <a:pt x="0" y="0"/>
                </a:moveTo>
                <a:lnTo>
                  <a:pt x="0" y="0"/>
                </a:lnTo>
                <a:lnTo>
                  <a:pt x="0" y="3777"/>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5" name="Freeform 95"/>
          <p:cNvSpPr>
            <a:spLocks/>
          </p:cNvSpPr>
          <p:nvPr/>
        </p:nvSpPr>
        <p:spPr bwMode="auto">
          <a:xfrm>
            <a:off x="1809750" y="2397125"/>
            <a:ext cx="6359525" cy="3259138"/>
          </a:xfrm>
          <a:custGeom>
            <a:avLst/>
            <a:gdLst>
              <a:gd name="T0" fmla="*/ 0 w 7315"/>
              <a:gd name="T1" fmla="*/ 0 h 3744"/>
              <a:gd name="T2" fmla="*/ 0 w 7315"/>
              <a:gd name="T3" fmla="*/ 0 h 3744"/>
              <a:gd name="T4" fmla="*/ 2147483647 w 7315"/>
              <a:gd name="T5" fmla="*/ 0 h 3744"/>
              <a:gd name="T6" fmla="*/ 2147483647 w 7315"/>
              <a:gd name="T7" fmla="*/ 2147483647 h 3744"/>
              <a:gd name="T8" fmla="*/ 0 w 7315"/>
              <a:gd name="T9" fmla="*/ 2147483647 h 3744"/>
              <a:gd name="T10" fmla="*/ 0 w 7315"/>
              <a:gd name="T11" fmla="*/ 0 h 3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5" h="3744">
                <a:moveTo>
                  <a:pt x="0" y="0"/>
                </a:moveTo>
                <a:lnTo>
                  <a:pt x="0" y="0"/>
                </a:lnTo>
                <a:lnTo>
                  <a:pt x="7315" y="0"/>
                </a:lnTo>
                <a:lnTo>
                  <a:pt x="7315" y="3744"/>
                </a:lnTo>
                <a:lnTo>
                  <a:pt x="0" y="3744"/>
                </a:lnTo>
                <a:lnTo>
                  <a:pt x="0" y="0"/>
                </a:lnTo>
                <a:close/>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6" name="Freeform 145"/>
          <p:cNvSpPr>
            <a:spLocks noChangeAspect="1"/>
          </p:cNvSpPr>
          <p:nvPr/>
        </p:nvSpPr>
        <p:spPr bwMode="auto">
          <a:xfrm>
            <a:off x="4675188" y="4171950"/>
            <a:ext cx="95250" cy="0"/>
          </a:xfrm>
          <a:custGeom>
            <a:avLst/>
            <a:gdLst>
              <a:gd name="T0" fmla="*/ 0 w 101"/>
              <a:gd name="T1" fmla="*/ 0 w 101"/>
              <a:gd name="T2" fmla="*/ 2147483647 w 101"/>
              <a:gd name="T3" fmla="*/ 0 60000 65536"/>
              <a:gd name="T4" fmla="*/ 0 60000 65536"/>
              <a:gd name="T5" fmla="*/ 0 60000 65536"/>
            </a:gdLst>
            <a:ahLst/>
            <a:cxnLst>
              <a:cxn ang="T3">
                <a:pos x="T0" y="0"/>
              </a:cxn>
              <a:cxn ang="T4">
                <a:pos x="T1" y="0"/>
              </a:cxn>
              <a:cxn ang="T5">
                <a:pos x="T2" y="0"/>
              </a:cxn>
            </a:cxnLst>
            <a:rect l="0" t="0" r="r" b="b"/>
            <a:pathLst>
              <a:path w="101">
                <a:moveTo>
                  <a:pt x="0" y="0"/>
                </a:moveTo>
                <a:lnTo>
                  <a:pt x="0" y="0"/>
                </a:lnTo>
                <a:lnTo>
                  <a:pt x="10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7" name="Freeform 146"/>
          <p:cNvSpPr>
            <a:spLocks noChangeAspect="1"/>
          </p:cNvSpPr>
          <p:nvPr/>
        </p:nvSpPr>
        <p:spPr bwMode="auto">
          <a:xfrm>
            <a:off x="4711700" y="4135438"/>
            <a:ext cx="0" cy="79375"/>
          </a:xfrm>
          <a:custGeom>
            <a:avLst/>
            <a:gdLst>
              <a:gd name="T0" fmla="*/ 0 h 82"/>
              <a:gd name="T1" fmla="*/ 0 h 82"/>
              <a:gd name="T2" fmla="*/ 2147483647 h 82"/>
              <a:gd name="T3" fmla="*/ 0 60000 65536"/>
              <a:gd name="T4" fmla="*/ 0 60000 65536"/>
              <a:gd name="T5" fmla="*/ 0 60000 65536"/>
            </a:gdLst>
            <a:ahLst/>
            <a:cxnLst>
              <a:cxn ang="T3">
                <a:pos x="0" y="T0"/>
              </a:cxn>
              <a:cxn ang="T4">
                <a:pos x="0" y="T1"/>
              </a:cxn>
              <a:cxn ang="T5">
                <a:pos x="0" y="T2"/>
              </a:cxn>
            </a:cxnLst>
            <a:rect l="0" t="0" r="r" b="b"/>
            <a:pathLst>
              <a:path h="82">
                <a:moveTo>
                  <a:pt x="0" y="0"/>
                </a:moveTo>
                <a:lnTo>
                  <a:pt x="0" y="0"/>
                </a:lnTo>
                <a:lnTo>
                  <a:pt x="0" y="82"/>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8" name="Freeform 204"/>
          <p:cNvSpPr>
            <a:spLocks noChangeAspect="1"/>
          </p:cNvSpPr>
          <p:nvPr/>
        </p:nvSpPr>
        <p:spPr bwMode="auto">
          <a:xfrm>
            <a:off x="1862138" y="5299075"/>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49" name="Freeform 206"/>
          <p:cNvSpPr>
            <a:spLocks/>
          </p:cNvSpPr>
          <p:nvPr/>
        </p:nvSpPr>
        <p:spPr bwMode="auto">
          <a:xfrm>
            <a:off x="1870075" y="5305425"/>
            <a:ext cx="42863" cy="28575"/>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0" name="Freeform 208"/>
          <p:cNvSpPr>
            <a:spLocks noChangeAspect="1"/>
          </p:cNvSpPr>
          <p:nvPr/>
        </p:nvSpPr>
        <p:spPr bwMode="auto">
          <a:xfrm>
            <a:off x="2038350" y="4394200"/>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51" name="Freeform 209"/>
          <p:cNvSpPr>
            <a:spLocks noChangeAspect="1"/>
          </p:cNvSpPr>
          <p:nvPr/>
        </p:nvSpPr>
        <p:spPr bwMode="auto">
          <a:xfrm>
            <a:off x="2044700" y="4402138"/>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2" name="Freeform 211"/>
          <p:cNvSpPr>
            <a:spLocks noChangeAspect="1"/>
          </p:cNvSpPr>
          <p:nvPr/>
        </p:nvSpPr>
        <p:spPr bwMode="auto">
          <a:xfrm>
            <a:off x="2212975" y="4235450"/>
            <a:ext cx="63500" cy="49213"/>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53" name="Freeform 212"/>
          <p:cNvSpPr>
            <a:spLocks noChangeAspect="1"/>
          </p:cNvSpPr>
          <p:nvPr/>
        </p:nvSpPr>
        <p:spPr bwMode="auto">
          <a:xfrm>
            <a:off x="2220913" y="4243388"/>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4" name="Freeform 214"/>
          <p:cNvSpPr>
            <a:spLocks noChangeAspect="1"/>
          </p:cNvSpPr>
          <p:nvPr/>
        </p:nvSpPr>
        <p:spPr bwMode="auto">
          <a:xfrm>
            <a:off x="2389188" y="4235450"/>
            <a:ext cx="63500" cy="49213"/>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55" name="Freeform 215"/>
          <p:cNvSpPr>
            <a:spLocks noChangeAspect="1"/>
          </p:cNvSpPr>
          <p:nvPr/>
        </p:nvSpPr>
        <p:spPr bwMode="auto">
          <a:xfrm>
            <a:off x="2397125" y="4243388"/>
            <a:ext cx="46038"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6" name="Freeform 217"/>
          <p:cNvSpPr>
            <a:spLocks noChangeAspect="1"/>
          </p:cNvSpPr>
          <p:nvPr/>
        </p:nvSpPr>
        <p:spPr bwMode="auto">
          <a:xfrm>
            <a:off x="2565400" y="4306888"/>
            <a:ext cx="63500" cy="49212"/>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57" name="Freeform 218"/>
          <p:cNvSpPr>
            <a:spLocks noChangeAspect="1"/>
          </p:cNvSpPr>
          <p:nvPr/>
        </p:nvSpPr>
        <p:spPr bwMode="auto">
          <a:xfrm>
            <a:off x="2573338" y="4314825"/>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8" name="Freeform 220"/>
          <p:cNvSpPr>
            <a:spLocks noChangeAspect="1"/>
          </p:cNvSpPr>
          <p:nvPr/>
        </p:nvSpPr>
        <p:spPr bwMode="auto">
          <a:xfrm>
            <a:off x="2741613" y="3978275"/>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59" name="Freeform 221"/>
          <p:cNvSpPr>
            <a:spLocks noChangeAspect="1"/>
          </p:cNvSpPr>
          <p:nvPr/>
        </p:nvSpPr>
        <p:spPr bwMode="auto">
          <a:xfrm>
            <a:off x="2747963" y="3984625"/>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0" name="Freeform 223"/>
          <p:cNvSpPr>
            <a:spLocks noChangeAspect="1"/>
          </p:cNvSpPr>
          <p:nvPr/>
        </p:nvSpPr>
        <p:spPr bwMode="auto">
          <a:xfrm>
            <a:off x="2916238" y="3662363"/>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61" name="Freeform 224"/>
          <p:cNvSpPr>
            <a:spLocks noChangeAspect="1"/>
          </p:cNvSpPr>
          <p:nvPr/>
        </p:nvSpPr>
        <p:spPr bwMode="auto">
          <a:xfrm>
            <a:off x="2924175" y="367030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2" name="Freeform 226"/>
          <p:cNvSpPr>
            <a:spLocks noChangeAspect="1"/>
          </p:cNvSpPr>
          <p:nvPr/>
        </p:nvSpPr>
        <p:spPr bwMode="auto">
          <a:xfrm>
            <a:off x="3092450" y="3733800"/>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63" name="Freeform 227"/>
          <p:cNvSpPr>
            <a:spLocks noChangeAspect="1"/>
          </p:cNvSpPr>
          <p:nvPr/>
        </p:nvSpPr>
        <p:spPr bwMode="auto">
          <a:xfrm>
            <a:off x="3100388" y="3741738"/>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4" name="Freeform 229"/>
          <p:cNvSpPr>
            <a:spLocks noChangeAspect="1"/>
          </p:cNvSpPr>
          <p:nvPr/>
        </p:nvSpPr>
        <p:spPr bwMode="auto">
          <a:xfrm>
            <a:off x="3268663" y="3906838"/>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65" name="Freeform 230"/>
          <p:cNvSpPr>
            <a:spLocks noChangeAspect="1"/>
          </p:cNvSpPr>
          <p:nvPr/>
        </p:nvSpPr>
        <p:spPr bwMode="auto">
          <a:xfrm>
            <a:off x="3276600" y="3913188"/>
            <a:ext cx="46038"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6" name="Freeform 232"/>
          <p:cNvSpPr>
            <a:spLocks noChangeAspect="1"/>
          </p:cNvSpPr>
          <p:nvPr/>
        </p:nvSpPr>
        <p:spPr bwMode="auto">
          <a:xfrm>
            <a:off x="3459163" y="4565650"/>
            <a:ext cx="47625" cy="49213"/>
          </a:xfrm>
          <a:custGeom>
            <a:avLst/>
            <a:gdLst>
              <a:gd name="T0" fmla="*/ 0 w 50"/>
              <a:gd name="T1" fmla="*/ 0 h 50"/>
              <a:gd name="T2" fmla="*/ 0 w 50"/>
              <a:gd name="T3" fmla="*/ 0 h 50"/>
              <a:gd name="T4" fmla="*/ 2147483647 w 50"/>
              <a:gd name="T5" fmla="*/ 0 h 50"/>
              <a:gd name="T6" fmla="*/ 2147483647 w 50"/>
              <a:gd name="T7" fmla="*/ 2147483647 h 50"/>
              <a:gd name="T8" fmla="*/ 0 w 50"/>
              <a:gd name="T9" fmla="*/ 2147483647 h 50"/>
              <a:gd name="T10" fmla="*/ 0 w 5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0">
                <a:moveTo>
                  <a:pt x="0" y="0"/>
                </a:moveTo>
                <a:lnTo>
                  <a:pt x="0" y="0"/>
                </a:lnTo>
                <a:lnTo>
                  <a:pt x="50" y="0"/>
                </a:lnTo>
                <a:lnTo>
                  <a:pt x="50"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67" name="Freeform 233"/>
          <p:cNvSpPr>
            <a:spLocks noChangeAspect="1"/>
          </p:cNvSpPr>
          <p:nvPr/>
        </p:nvSpPr>
        <p:spPr bwMode="auto">
          <a:xfrm>
            <a:off x="3467100" y="4573588"/>
            <a:ext cx="30163"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8" name="Freeform 235"/>
          <p:cNvSpPr>
            <a:spLocks noChangeAspect="1"/>
          </p:cNvSpPr>
          <p:nvPr/>
        </p:nvSpPr>
        <p:spPr bwMode="auto">
          <a:xfrm>
            <a:off x="3635375" y="4795838"/>
            <a:ext cx="46038" cy="47625"/>
          </a:xfrm>
          <a:custGeom>
            <a:avLst/>
            <a:gdLst>
              <a:gd name="T0" fmla="*/ 0 w 50"/>
              <a:gd name="T1" fmla="*/ 0 h 50"/>
              <a:gd name="T2" fmla="*/ 0 w 50"/>
              <a:gd name="T3" fmla="*/ 0 h 50"/>
              <a:gd name="T4" fmla="*/ 2147483647 w 50"/>
              <a:gd name="T5" fmla="*/ 0 h 50"/>
              <a:gd name="T6" fmla="*/ 2147483647 w 50"/>
              <a:gd name="T7" fmla="*/ 2147483647 h 50"/>
              <a:gd name="T8" fmla="*/ 0 w 50"/>
              <a:gd name="T9" fmla="*/ 2147483647 h 50"/>
              <a:gd name="T10" fmla="*/ 0 w 5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0">
                <a:moveTo>
                  <a:pt x="0" y="0"/>
                </a:moveTo>
                <a:lnTo>
                  <a:pt x="0" y="0"/>
                </a:lnTo>
                <a:lnTo>
                  <a:pt x="50" y="0"/>
                </a:lnTo>
                <a:lnTo>
                  <a:pt x="50"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69" name="Freeform 236"/>
          <p:cNvSpPr>
            <a:spLocks noChangeAspect="1"/>
          </p:cNvSpPr>
          <p:nvPr/>
        </p:nvSpPr>
        <p:spPr bwMode="auto">
          <a:xfrm>
            <a:off x="3641725" y="4803775"/>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0" name="Freeform 238"/>
          <p:cNvSpPr>
            <a:spLocks noChangeAspect="1"/>
          </p:cNvSpPr>
          <p:nvPr/>
        </p:nvSpPr>
        <p:spPr bwMode="auto">
          <a:xfrm>
            <a:off x="3810000" y="4565650"/>
            <a:ext cx="47625" cy="49213"/>
          </a:xfrm>
          <a:custGeom>
            <a:avLst/>
            <a:gdLst>
              <a:gd name="T0" fmla="*/ 0 w 51"/>
              <a:gd name="T1" fmla="*/ 0 h 50"/>
              <a:gd name="T2" fmla="*/ 0 w 51"/>
              <a:gd name="T3" fmla="*/ 0 h 50"/>
              <a:gd name="T4" fmla="*/ 2147483647 w 51"/>
              <a:gd name="T5" fmla="*/ 0 h 50"/>
              <a:gd name="T6" fmla="*/ 2147483647 w 51"/>
              <a:gd name="T7" fmla="*/ 2147483647 h 50"/>
              <a:gd name="T8" fmla="*/ 0 w 51"/>
              <a:gd name="T9" fmla="*/ 2147483647 h 50"/>
              <a:gd name="T10" fmla="*/ 0 w 51"/>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50">
                <a:moveTo>
                  <a:pt x="0" y="0"/>
                </a:moveTo>
                <a:lnTo>
                  <a:pt x="0" y="0"/>
                </a:lnTo>
                <a:lnTo>
                  <a:pt x="51" y="0"/>
                </a:lnTo>
                <a:lnTo>
                  <a:pt x="51"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71" name="Freeform 239"/>
          <p:cNvSpPr>
            <a:spLocks noChangeAspect="1"/>
          </p:cNvSpPr>
          <p:nvPr/>
        </p:nvSpPr>
        <p:spPr bwMode="auto">
          <a:xfrm>
            <a:off x="3817938" y="4573588"/>
            <a:ext cx="30162"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2" name="Freeform 241"/>
          <p:cNvSpPr>
            <a:spLocks noChangeAspect="1"/>
          </p:cNvSpPr>
          <p:nvPr/>
        </p:nvSpPr>
        <p:spPr bwMode="auto">
          <a:xfrm>
            <a:off x="3986213" y="5126038"/>
            <a:ext cx="47625" cy="47625"/>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73" name="Freeform 242"/>
          <p:cNvSpPr>
            <a:spLocks/>
          </p:cNvSpPr>
          <p:nvPr/>
        </p:nvSpPr>
        <p:spPr bwMode="auto">
          <a:xfrm>
            <a:off x="3994150" y="5133975"/>
            <a:ext cx="28575" cy="28575"/>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4" name="Freeform 244"/>
          <p:cNvSpPr>
            <a:spLocks noChangeAspect="1"/>
          </p:cNvSpPr>
          <p:nvPr/>
        </p:nvSpPr>
        <p:spPr bwMode="auto">
          <a:xfrm>
            <a:off x="4162425" y="4394200"/>
            <a:ext cx="46038" cy="47625"/>
          </a:xfrm>
          <a:custGeom>
            <a:avLst/>
            <a:gdLst>
              <a:gd name="T0" fmla="*/ 0 w 50"/>
              <a:gd name="T1" fmla="*/ 0 h 50"/>
              <a:gd name="T2" fmla="*/ 0 w 50"/>
              <a:gd name="T3" fmla="*/ 0 h 50"/>
              <a:gd name="T4" fmla="*/ 2147483647 w 50"/>
              <a:gd name="T5" fmla="*/ 0 h 50"/>
              <a:gd name="T6" fmla="*/ 2147483647 w 50"/>
              <a:gd name="T7" fmla="*/ 2147483647 h 50"/>
              <a:gd name="T8" fmla="*/ 0 w 50"/>
              <a:gd name="T9" fmla="*/ 2147483647 h 50"/>
              <a:gd name="T10" fmla="*/ 0 w 5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50">
                <a:moveTo>
                  <a:pt x="0" y="0"/>
                </a:moveTo>
                <a:lnTo>
                  <a:pt x="0" y="0"/>
                </a:lnTo>
                <a:lnTo>
                  <a:pt x="50" y="0"/>
                </a:lnTo>
                <a:lnTo>
                  <a:pt x="50"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75" name="Freeform 245"/>
          <p:cNvSpPr>
            <a:spLocks noChangeAspect="1"/>
          </p:cNvSpPr>
          <p:nvPr/>
        </p:nvSpPr>
        <p:spPr bwMode="auto">
          <a:xfrm>
            <a:off x="4168775" y="4402138"/>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6" name="Freeform 247"/>
          <p:cNvSpPr>
            <a:spLocks noChangeAspect="1"/>
          </p:cNvSpPr>
          <p:nvPr/>
        </p:nvSpPr>
        <p:spPr bwMode="auto">
          <a:xfrm>
            <a:off x="4338638" y="3819525"/>
            <a:ext cx="46037"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77" name="Freeform 248"/>
          <p:cNvSpPr>
            <a:spLocks noChangeAspect="1"/>
          </p:cNvSpPr>
          <p:nvPr/>
        </p:nvSpPr>
        <p:spPr bwMode="auto">
          <a:xfrm>
            <a:off x="4344988" y="3827463"/>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8" name="Freeform 250"/>
          <p:cNvSpPr>
            <a:spLocks noChangeAspect="1"/>
          </p:cNvSpPr>
          <p:nvPr/>
        </p:nvSpPr>
        <p:spPr bwMode="auto">
          <a:xfrm>
            <a:off x="4513263" y="4149725"/>
            <a:ext cx="47625" cy="49213"/>
          </a:xfrm>
          <a:custGeom>
            <a:avLst/>
            <a:gdLst>
              <a:gd name="T0" fmla="*/ 0 w 51"/>
              <a:gd name="T1" fmla="*/ 0 h 50"/>
              <a:gd name="T2" fmla="*/ 0 w 51"/>
              <a:gd name="T3" fmla="*/ 0 h 50"/>
              <a:gd name="T4" fmla="*/ 2147483647 w 51"/>
              <a:gd name="T5" fmla="*/ 0 h 50"/>
              <a:gd name="T6" fmla="*/ 2147483647 w 51"/>
              <a:gd name="T7" fmla="*/ 2147483647 h 50"/>
              <a:gd name="T8" fmla="*/ 0 w 51"/>
              <a:gd name="T9" fmla="*/ 2147483647 h 50"/>
              <a:gd name="T10" fmla="*/ 0 w 51"/>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50">
                <a:moveTo>
                  <a:pt x="0" y="0"/>
                </a:moveTo>
                <a:lnTo>
                  <a:pt x="0" y="0"/>
                </a:lnTo>
                <a:lnTo>
                  <a:pt x="51" y="0"/>
                </a:lnTo>
                <a:lnTo>
                  <a:pt x="51"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79" name="Freeform 251"/>
          <p:cNvSpPr>
            <a:spLocks noChangeAspect="1"/>
          </p:cNvSpPr>
          <p:nvPr/>
        </p:nvSpPr>
        <p:spPr bwMode="auto">
          <a:xfrm>
            <a:off x="4521200" y="4157663"/>
            <a:ext cx="30163"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0" name="Freeform 253"/>
          <p:cNvSpPr>
            <a:spLocks noChangeAspect="1"/>
          </p:cNvSpPr>
          <p:nvPr/>
        </p:nvSpPr>
        <p:spPr bwMode="auto">
          <a:xfrm>
            <a:off x="4689475" y="4149725"/>
            <a:ext cx="63500" cy="49213"/>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81" name="Freeform 254"/>
          <p:cNvSpPr>
            <a:spLocks noChangeAspect="1"/>
          </p:cNvSpPr>
          <p:nvPr/>
        </p:nvSpPr>
        <p:spPr bwMode="auto">
          <a:xfrm>
            <a:off x="4697413" y="4157663"/>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2" name="Freeform 256"/>
          <p:cNvSpPr>
            <a:spLocks noChangeAspect="1"/>
          </p:cNvSpPr>
          <p:nvPr/>
        </p:nvSpPr>
        <p:spPr bwMode="auto">
          <a:xfrm>
            <a:off x="4865688" y="3733800"/>
            <a:ext cx="63500" cy="47625"/>
          </a:xfrm>
          <a:custGeom>
            <a:avLst/>
            <a:gdLst>
              <a:gd name="T0" fmla="*/ 0 w 67"/>
              <a:gd name="T1" fmla="*/ 0 h 49"/>
              <a:gd name="T2" fmla="*/ 0 w 67"/>
              <a:gd name="T3" fmla="*/ 0 h 49"/>
              <a:gd name="T4" fmla="*/ 2147483647 w 67"/>
              <a:gd name="T5" fmla="*/ 0 h 49"/>
              <a:gd name="T6" fmla="*/ 2147483647 w 67"/>
              <a:gd name="T7" fmla="*/ 2147483647 h 49"/>
              <a:gd name="T8" fmla="*/ 0 w 67"/>
              <a:gd name="T9" fmla="*/ 2147483647 h 49"/>
              <a:gd name="T10" fmla="*/ 0 w 6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0" y="0"/>
                </a:moveTo>
                <a:lnTo>
                  <a:pt x="0" y="0"/>
                </a:lnTo>
                <a:lnTo>
                  <a:pt x="67" y="0"/>
                </a:lnTo>
                <a:lnTo>
                  <a:pt x="67"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83" name="Freeform 257"/>
          <p:cNvSpPr>
            <a:spLocks noChangeAspect="1"/>
          </p:cNvSpPr>
          <p:nvPr/>
        </p:nvSpPr>
        <p:spPr bwMode="auto">
          <a:xfrm>
            <a:off x="4872038" y="3741738"/>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4" name="Freeform 259"/>
          <p:cNvSpPr>
            <a:spLocks noChangeAspect="1"/>
          </p:cNvSpPr>
          <p:nvPr/>
        </p:nvSpPr>
        <p:spPr bwMode="auto">
          <a:xfrm>
            <a:off x="5041900" y="3175000"/>
            <a:ext cx="61913" cy="46038"/>
          </a:xfrm>
          <a:custGeom>
            <a:avLst/>
            <a:gdLst>
              <a:gd name="T0" fmla="*/ 0 w 67"/>
              <a:gd name="T1" fmla="*/ 0 h 49"/>
              <a:gd name="T2" fmla="*/ 0 w 67"/>
              <a:gd name="T3" fmla="*/ 0 h 49"/>
              <a:gd name="T4" fmla="*/ 2147483647 w 67"/>
              <a:gd name="T5" fmla="*/ 0 h 49"/>
              <a:gd name="T6" fmla="*/ 2147483647 w 67"/>
              <a:gd name="T7" fmla="*/ 2147483647 h 49"/>
              <a:gd name="T8" fmla="*/ 0 w 67"/>
              <a:gd name="T9" fmla="*/ 2147483647 h 49"/>
              <a:gd name="T10" fmla="*/ 0 w 6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0" y="0"/>
                </a:moveTo>
                <a:lnTo>
                  <a:pt x="0" y="0"/>
                </a:lnTo>
                <a:lnTo>
                  <a:pt x="67" y="0"/>
                </a:lnTo>
                <a:lnTo>
                  <a:pt x="67"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85" name="Freeform 260"/>
          <p:cNvSpPr>
            <a:spLocks noChangeAspect="1"/>
          </p:cNvSpPr>
          <p:nvPr/>
        </p:nvSpPr>
        <p:spPr bwMode="auto">
          <a:xfrm>
            <a:off x="5048250" y="318135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6" name="Freeform 262"/>
          <p:cNvSpPr>
            <a:spLocks noChangeAspect="1"/>
          </p:cNvSpPr>
          <p:nvPr/>
        </p:nvSpPr>
        <p:spPr bwMode="auto">
          <a:xfrm>
            <a:off x="5216525" y="3246438"/>
            <a:ext cx="65088" cy="46037"/>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87" name="Freeform 263"/>
          <p:cNvSpPr>
            <a:spLocks noChangeAspect="1"/>
          </p:cNvSpPr>
          <p:nvPr/>
        </p:nvSpPr>
        <p:spPr bwMode="auto">
          <a:xfrm>
            <a:off x="5224463" y="3252788"/>
            <a:ext cx="47625"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8" name="Freeform 265"/>
          <p:cNvSpPr>
            <a:spLocks noChangeAspect="1"/>
          </p:cNvSpPr>
          <p:nvPr/>
        </p:nvSpPr>
        <p:spPr bwMode="auto">
          <a:xfrm>
            <a:off x="5392738" y="3417888"/>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89" name="Freeform 266"/>
          <p:cNvSpPr>
            <a:spLocks noChangeAspect="1"/>
          </p:cNvSpPr>
          <p:nvPr/>
        </p:nvSpPr>
        <p:spPr bwMode="auto">
          <a:xfrm>
            <a:off x="5400675" y="3424238"/>
            <a:ext cx="46038" cy="33337"/>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0" name="Freeform 268"/>
          <p:cNvSpPr>
            <a:spLocks noChangeAspect="1"/>
          </p:cNvSpPr>
          <p:nvPr/>
        </p:nvSpPr>
        <p:spPr bwMode="auto">
          <a:xfrm>
            <a:off x="5568950" y="4149725"/>
            <a:ext cx="63500" cy="49213"/>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91" name="Freeform 269"/>
          <p:cNvSpPr>
            <a:spLocks noChangeAspect="1"/>
          </p:cNvSpPr>
          <p:nvPr/>
        </p:nvSpPr>
        <p:spPr bwMode="auto">
          <a:xfrm>
            <a:off x="5575300" y="4157663"/>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2" name="Freeform 271"/>
          <p:cNvSpPr>
            <a:spLocks noChangeAspect="1"/>
          </p:cNvSpPr>
          <p:nvPr/>
        </p:nvSpPr>
        <p:spPr bwMode="auto">
          <a:xfrm>
            <a:off x="5745163" y="4565650"/>
            <a:ext cx="61912" cy="49213"/>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93" name="Freeform 272"/>
          <p:cNvSpPr>
            <a:spLocks noChangeAspect="1"/>
          </p:cNvSpPr>
          <p:nvPr/>
        </p:nvSpPr>
        <p:spPr bwMode="auto">
          <a:xfrm>
            <a:off x="5751513" y="4573588"/>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4" name="Freeform 274"/>
          <p:cNvSpPr>
            <a:spLocks noChangeAspect="1"/>
          </p:cNvSpPr>
          <p:nvPr/>
        </p:nvSpPr>
        <p:spPr bwMode="auto">
          <a:xfrm>
            <a:off x="5919788" y="3906838"/>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95" name="Freeform 275"/>
          <p:cNvSpPr>
            <a:spLocks noChangeAspect="1"/>
          </p:cNvSpPr>
          <p:nvPr/>
        </p:nvSpPr>
        <p:spPr bwMode="auto">
          <a:xfrm>
            <a:off x="5927725" y="3913188"/>
            <a:ext cx="47625"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6" name="Freeform 277"/>
          <p:cNvSpPr>
            <a:spLocks noChangeAspect="1"/>
          </p:cNvSpPr>
          <p:nvPr/>
        </p:nvSpPr>
        <p:spPr bwMode="auto">
          <a:xfrm>
            <a:off x="6096000" y="3978275"/>
            <a:ext cx="63500" cy="47625"/>
          </a:xfrm>
          <a:custGeom>
            <a:avLst/>
            <a:gdLst>
              <a:gd name="T0" fmla="*/ 0 w 68"/>
              <a:gd name="T1" fmla="*/ 0 h 50"/>
              <a:gd name="T2" fmla="*/ 0 w 68"/>
              <a:gd name="T3" fmla="*/ 0 h 50"/>
              <a:gd name="T4" fmla="*/ 2147483647 w 68"/>
              <a:gd name="T5" fmla="*/ 0 h 50"/>
              <a:gd name="T6" fmla="*/ 2147483647 w 68"/>
              <a:gd name="T7" fmla="*/ 2147483647 h 50"/>
              <a:gd name="T8" fmla="*/ 0 w 68"/>
              <a:gd name="T9" fmla="*/ 2147483647 h 50"/>
              <a:gd name="T10" fmla="*/ 0 w 68"/>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50">
                <a:moveTo>
                  <a:pt x="0" y="0"/>
                </a:moveTo>
                <a:lnTo>
                  <a:pt x="0" y="0"/>
                </a:lnTo>
                <a:lnTo>
                  <a:pt x="68" y="0"/>
                </a:lnTo>
                <a:lnTo>
                  <a:pt x="68"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97" name="Freeform 278"/>
          <p:cNvSpPr>
            <a:spLocks noChangeAspect="1"/>
          </p:cNvSpPr>
          <p:nvPr/>
        </p:nvSpPr>
        <p:spPr bwMode="auto">
          <a:xfrm>
            <a:off x="6103938" y="3984625"/>
            <a:ext cx="46037"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8" name="Freeform 280"/>
          <p:cNvSpPr>
            <a:spLocks noChangeAspect="1"/>
          </p:cNvSpPr>
          <p:nvPr/>
        </p:nvSpPr>
        <p:spPr bwMode="auto">
          <a:xfrm>
            <a:off x="6286500" y="3819525"/>
            <a:ext cx="47625"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799" name="Freeform 281"/>
          <p:cNvSpPr>
            <a:spLocks noChangeAspect="1"/>
          </p:cNvSpPr>
          <p:nvPr/>
        </p:nvSpPr>
        <p:spPr bwMode="auto">
          <a:xfrm>
            <a:off x="6294438" y="3827463"/>
            <a:ext cx="30162"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0" name="Freeform 283"/>
          <p:cNvSpPr>
            <a:spLocks noChangeAspect="1"/>
          </p:cNvSpPr>
          <p:nvPr/>
        </p:nvSpPr>
        <p:spPr bwMode="auto">
          <a:xfrm>
            <a:off x="6462713" y="3001963"/>
            <a:ext cx="46037"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01" name="Freeform 284"/>
          <p:cNvSpPr>
            <a:spLocks noChangeAspect="1"/>
          </p:cNvSpPr>
          <p:nvPr/>
        </p:nvSpPr>
        <p:spPr bwMode="auto">
          <a:xfrm>
            <a:off x="6469063" y="3008313"/>
            <a:ext cx="31750" cy="33337"/>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2" name="Freeform 286"/>
          <p:cNvSpPr>
            <a:spLocks noChangeAspect="1"/>
          </p:cNvSpPr>
          <p:nvPr/>
        </p:nvSpPr>
        <p:spPr bwMode="auto">
          <a:xfrm>
            <a:off x="6638925" y="3332163"/>
            <a:ext cx="46038" cy="47625"/>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03" name="Freeform 287"/>
          <p:cNvSpPr>
            <a:spLocks noChangeAspect="1"/>
          </p:cNvSpPr>
          <p:nvPr/>
        </p:nvSpPr>
        <p:spPr bwMode="auto">
          <a:xfrm>
            <a:off x="6645275" y="3338513"/>
            <a:ext cx="31750"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4" name="Freeform 289"/>
          <p:cNvSpPr>
            <a:spLocks noChangeAspect="1"/>
          </p:cNvSpPr>
          <p:nvPr/>
        </p:nvSpPr>
        <p:spPr bwMode="auto">
          <a:xfrm>
            <a:off x="6813550" y="3246438"/>
            <a:ext cx="47625" cy="46037"/>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05" name="Freeform 290"/>
          <p:cNvSpPr>
            <a:spLocks noChangeAspect="1"/>
          </p:cNvSpPr>
          <p:nvPr/>
        </p:nvSpPr>
        <p:spPr bwMode="auto">
          <a:xfrm>
            <a:off x="6821488" y="3252788"/>
            <a:ext cx="30162"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6" name="Freeform 292"/>
          <p:cNvSpPr>
            <a:spLocks noChangeAspect="1"/>
          </p:cNvSpPr>
          <p:nvPr/>
        </p:nvSpPr>
        <p:spPr bwMode="auto">
          <a:xfrm>
            <a:off x="6989763" y="3087688"/>
            <a:ext cx="47625"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07" name="Freeform 293"/>
          <p:cNvSpPr>
            <a:spLocks noChangeAspect="1"/>
          </p:cNvSpPr>
          <p:nvPr/>
        </p:nvSpPr>
        <p:spPr bwMode="auto">
          <a:xfrm>
            <a:off x="6997700" y="3095625"/>
            <a:ext cx="30163" cy="31750"/>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8" name="Freeform 295"/>
          <p:cNvSpPr>
            <a:spLocks noChangeAspect="1"/>
          </p:cNvSpPr>
          <p:nvPr/>
        </p:nvSpPr>
        <p:spPr bwMode="auto">
          <a:xfrm>
            <a:off x="7165975" y="2686050"/>
            <a:ext cx="46038" cy="47625"/>
          </a:xfrm>
          <a:custGeom>
            <a:avLst/>
            <a:gdLst>
              <a:gd name="T0" fmla="*/ 0 w 50"/>
              <a:gd name="T1" fmla="*/ 0 h 49"/>
              <a:gd name="T2" fmla="*/ 0 w 50"/>
              <a:gd name="T3" fmla="*/ 0 h 49"/>
              <a:gd name="T4" fmla="*/ 2147483647 w 50"/>
              <a:gd name="T5" fmla="*/ 0 h 49"/>
              <a:gd name="T6" fmla="*/ 2147483647 w 50"/>
              <a:gd name="T7" fmla="*/ 2147483647 h 49"/>
              <a:gd name="T8" fmla="*/ 0 w 50"/>
              <a:gd name="T9" fmla="*/ 2147483647 h 49"/>
              <a:gd name="T10" fmla="*/ 0 w 50"/>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9">
                <a:moveTo>
                  <a:pt x="0" y="0"/>
                </a:moveTo>
                <a:lnTo>
                  <a:pt x="0" y="0"/>
                </a:lnTo>
                <a:lnTo>
                  <a:pt x="50" y="0"/>
                </a:lnTo>
                <a:lnTo>
                  <a:pt x="50"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09" name="Freeform 296"/>
          <p:cNvSpPr>
            <a:spLocks noChangeAspect="1"/>
          </p:cNvSpPr>
          <p:nvPr/>
        </p:nvSpPr>
        <p:spPr bwMode="auto">
          <a:xfrm>
            <a:off x="7172325" y="2692400"/>
            <a:ext cx="31750" cy="33338"/>
          </a:xfrm>
          <a:custGeom>
            <a:avLst/>
            <a:gdLst>
              <a:gd name="T0" fmla="*/ 0 w 34"/>
              <a:gd name="T1" fmla="*/ 0 h 33"/>
              <a:gd name="T2" fmla="*/ 0 w 34"/>
              <a:gd name="T3" fmla="*/ 0 h 33"/>
              <a:gd name="T4" fmla="*/ 2147483647 w 34"/>
              <a:gd name="T5" fmla="*/ 0 h 33"/>
              <a:gd name="T6" fmla="*/ 2147483647 w 34"/>
              <a:gd name="T7" fmla="*/ 2147483647 h 33"/>
              <a:gd name="T8" fmla="*/ 0 w 34"/>
              <a:gd name="T9" fmla="*/ 2147483647 h 33"/>
              <a:gd name="T10" fmla="*/ 0 w 3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0" y="0"/>
                </a:moveTo>
                <a:lnTo>
                  <a:pt x="0" y="0"/>
                </a:lnTo>
                <a:lnTo>
                  <a:pt x="34" y="0"/>
                </a:lnTo>
                <a:lnTo>
                  <a:pt x="34"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0" name="Freeform 298"/>
          <p:cNvSpPr>
            <a:spLocks noChangeAspect="1"/>
          </p:cNvSpPr>
          <p:nvPr/>
        </p:nvSpPr>
        <p:spPr bwMode="auto">
          <a:xfrm>
            <a:off x="7340600" y="2600325"/>
            <a:ext cx="47625" cy="47625"/>
          </a:xfrm>
          <a:custGeom>
            <a:avLst/>
            <a:gdLst>
              <a:gd name="T0" fmla="*/ 0 w 51"/>
              <a:gd name="T1" fmla="*/ 0 h 49"/>
              <a:gd name="T2" fmla="*/ 0 w 51"/>
              <a:gd name="T3" fmla="*/ 0 h 49"/>
              <a:gd name="T4" fmla="*/ 2147483647 w 51"/>
              <a:gd name="T5" fmla="*/ 0 h 49"/>
              <a:gd name="T6" fmla="*/ 2147483647 w 51"/>
              <a:gd name="T7" fmla="*/ 2147483647 h 49"/>
              <a:gd name="T8" fmla="*/ 0 w 51"/>
              <a:gd name="T9" fmla="*/ 2147483647 h 49"/>
              <a:gd name="T10" fmla="*/ 0 w 51"/>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9">
                <a:moveTo>
                  <a:pt x="0" y="0"/>
                </a:moveTo>
                <a:lnTo>
                  <a:pt x="0" y="0"/>
                </a:lnTo>
                <a:lnTo>
                  <a:pt x="51" y="0"/>
                </a:lnTo>
                <a:lnTo>
                  <a:pt x="51"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11" name="Freeform 299"/>
          <p:cNvSpPr>
            <a:spLocks noChangeAspect="1"/>
          </p:cNvSpPr>
          <p:nvPr/>
        </p:nvSpPr>
        <p:spPr bwMode="auto">
          <a:xfrm>
            <a:off x="7348538" y="2606675"/>
            <a:ext cx="30162" cy="31750"/>
          </a:xfrm>
          <a:custGeom>
            <a:avLst/>
            <a:gdLst>
              <a:gd name="T0" fmla="*/ 0 w 33"/>
              <a:gd name="T1" fmla="*/ 0 h 33"/>
              <a:gd name="T2" fmla="*/ 0 w 33"/>
              <a:gd name="T3" fmla="*/ 0 h 33"/>
              <a:gd name="T4" fmla="*/ 2147483647 w 33"/>
              <a:gd name="T5" fmla="*/ 0 h 33"/>
              <a:gd name="T6" fmla="*/ 2147483647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0"/>
                </a:moveTo>
                <a:lnTo>
                  <a:pt x="0" y="0"/>
                </a:lnTo>
                <a:lnTo>
                  <a:pt x="33" y="0"/>
                </a:lnTo>
                <a:lnTo>
                  <a:pt x="33"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2" name="Freeform 301"/>
          <p:cNvSpPr>
            <a:spLocks noChangeAspect="1"/>
          </p:cNvSpPr>
          <p:nvPr/>
        </p:nvSpPr>
        <p:spPr bwMode="auto">
          <a:xfrm>
            <a:off x="7516813" y="2916238"/>
            <a:ext cx="63500"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13" name="Freeform 302"/>
          <p:cNvSpPr>
            <a:spLocks noChangeAspect="1"/>
          </p:cNvSpPr>
          <p:nvPr/>
        </p:nvSpPr>
        <p:spPr bwMode="auto">
          <a:xfrm>
            <a:off x="7524750" y="2922588"/>
            <a:ext cx="46038"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4" name="Freeform 304"/>
          <p:cNvSpPr>
            <a:spLocks noChangeAspect="1"/>
          </p:cNvSpPr>
          <p:nvPr/>
        </p:nvSpPr>
        <p:spPr bwMode="auto">
          <a:xfrm>
            <a:off x="7693025" y="3417888"/>
            <a:ext cx="63500" cy="47625"/>
          </a:xfrm>
          <a:custGeom>
            <a:avLst/>
            <a:gdLst>
              <a:gd name="T0" fmla="*/ 0 w 67"/>
              <a:gd name="T1" fmla="*/ 0 h 49"/>
              <a:gd name="T2" fmla="*/ 0 w 67"/>
              <a:gd name="T3" fmla="*/ 0 h 49"/>
              <a:gd name="T4" fmla="*/ 2147483647 w 67"/>
              <a:gd name="T5" fmla="*/ 0 h 49"/>
              <a:gd name="T6" fmla="*/ 2147483647 w 67"/>
              <a:gd name="T7" fmla="*/ 2147483647 h 49"/>
              <a:gd name="T8" fmla="*/ 0 w 67"/>
              <a:gd name="T9" fmla="*/ 2147483647 h 49"/>
              <a:gd name="T10" fmla="*/ 0 w 6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0" y="0"/>
                </a:moveTo>
                <a:lnTo>
                  <a:pt x="0" y="0"/>
                </a:lnTo>
                <a:lnTo>
                  <a:pt x="67" y="0"/>
                </a:lnTo>
                <a:lnTo>
                  <a:pt x="67"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15" name="Freeform 305"/>
          <p:cNvSpPr>
            <a:spLocks noChangeAspect="1"/>
          </p:cNvSpPr>
          <p:nvPr/>
        </p:nvSpPr>
        <p:spPr bwMode="auto">
          <a:xfrm>
            <a:off x="7700963" y="3424238"/>
            <a:ext cx="47625" cy="33337"/>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6" name="Freeform 307"/>
          <p:cNvSpPr>
            <a:spLocks noChangeAspect="1"/>
          </p:cNvSpPr>
          <p:nvPr/>
        </p:nvSpPr>
        <p:spPr bwMode="auto">
          <a:xfrm>
            <a:off x="7869238" y="3662363"/>
            <a:ext cx="63500" cy="47625"/>
          </a:xfrm>
          <a:custGeom>
            <a:avLst/>
            <a:gdLst>
              <a:gd name="T0" fmla="*/ 0 w 67"/>
              <a:gd name="T1" fmla="*/ 0 h 50"/>
              <a:gd name="T2" fmla="*/ 0 w 67"/>
              <a:gd name="T3" fmla="*/ 0 h 50"/>
              <a:gd name="T4" fmla="*/ 2147483647 w 67"/>
              <a:gd name="T5" fmla="*/ 0 h 50"/>
              <a:gd name="T6" fmla="*/ 2147483647 w 67"/>
              <a:gd name="T7" fmla="*/ 2147483647 h 50"/>
              <a:gd name="T8" fmla="*/ 0 w 67"/>
              <a:gd name="T9" fmla="*/ 2147483647 h 50"/>
              <a:gd name="T10" fmla="*/ 0 w 6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0">
                <a:moveTo>
                  <a:pt x="0" y="0"/>
                </a:moveTo>
                <a:lnTo>
                  <a:pt x="0" y="0"/>
                </a:lnTo>
                <a:lnTo>
                  <a:pt x="67" y="0"/>
                </a:lnTo>
                <a:lnTo>
                  <a:pt x="67" y="50"/>
                </a:lnTo>
                <a:lnTo>
                  <a:pt x="0" y="5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17" name="Freeform 308"/>
          <p:cNvSpPr>
            <a:spLocks noChangeAspect="1"/>
          </p:cNvSpPr>
          <p:nvPr/>
        </p:nvSpPr>
        <p:spPr bwMode="auto">
          <a:xfrm>
            <a:off x="7875588" y="3670300"/>
            <a:ext cx="47625" cy="31750"/>
          </a:xfrm>
          <a:custGeom>
            <a:avLst/>
            <a:gdLst>
              <a:gd name="T0" fmla="*/ 0 w 51"/>
              <a:gd name="T1" fmla="*/ 0 h 33"/>
              <a:gd name="T2" fmla="*/ 0 w 51"/>
              <a:gd name="T3" fmla="*/ 0 h 33"/>
              <a:gd name="T4" fmla="*/ 2147483647 w 51"/>
              <a:gd name="T5" fmla="*/ 0 h 33"/>
              <a:gd name="T6" fmla="*/ 2147483647 w 51"/>
              <a:gd name="T7" fmla="*/ 2147483647 h 33"/>
              <a:gd name="T8" fmla="*/ 0 w 51"/>
              <a:gd name="T9" fmla="*/ 2147483647 h 33"/>
              <a:gd name="T10" fmla="*/ 0 w 51"/>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0" y="0"/>
                </a:moveTo>
                <a:lnTo>
                  <a:pt x="0" y="0"/>
                </a:lnTo>
                <a:lnTo>
                  <a:pt x="51" y="0"/>
                </a:lnTo>
                <a:lnTo>
                  <a:pt x="51"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8" name="Freeform 309"/>
          <p:cNvSpPr>
            <a:spLocks noChangeAspect="1"/>
          </p:cNvSpPr>
          <p:nvPr/>
        </p:nvSpPr>
        <p:spPr bwMode="auto">
          <a:xfrm>
            <a:off x="8043863" y="3417888"/>
            <a:ext cx="65087"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19" name="Freeform 310"/>
          <p:cNvSpPr>
            <a:spLocks noChangeAspect="1"/>
          </p:cNvSpPr>
          <p:nvPr/>
        </p:nvSpPr>
        <p:spPr bwMode="auto">
          <a:xfrm>
            <a:off x="8051800" y="3424238"/>
            <a:ext cx="47625" cy="33337"/>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0" name="Rectangle 311"/>
          <p:cNvSpPr>
            <a:spLocks noChangeArrowheads="1"/>
          </p:cNvSpPr>
          <p:nvPr/>
        </p:nvSpPr>
        <p:spPr bwMode="auto">
          <a:xfrm>
            <a:off x="1730375" y="5707063"/>
            <a:ext cx="730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Jan-03</a:t>
            </a:r>
            <a:endParaRPr lang="en-US" altLang="en-US" sz="1800">
              <a:solidFill>
                <a:schemeClr val="tx1"/>
              </a:solidFill>
              <a:cs typeface="Arial" panose="020B0604020202020204" pitchFamily="34" charset="0"/>
            </a:endParaRPr>
          </a:p>
        </p:txBody>
      </p:sp>
      <p:sp>
        <p:nvSpPr>
          <p:cNvPr id="70821" name="Rectangle 314"/>
          <p:cNvSpPr>
            <a:spLocks noChangeArrowheads="1"/>
          </p:cNvSpPr>
          <p:nvPr/>
        </p:nvSpPr>
        <p:spPr bwMode="auto">
          <a:xfrm>
            <a:off x="3122613" y="5707063"/>
            <a:ext cx="755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Sep-03</a:t>
            </a:r>
            <a:endParaRPr lang="en-US" altLang="en-US" sz="1800">
              <a:solidFill>
                <a:schemeClr val="tx1"/>
              </a:solidFill>
              <a:cs typeface="Arial" panose="020B0604020202020204" pitchFamily="34" charset="0"/>
            </a:endParaRPr>
          </a:p>
        </p:txBody>
      </p:sp>
      <p:sp>
        <p:nvSpPr>
          <p:cNvPr id="70822" name="Rectangle 320"/>
          <p:cNvSpPr>
            <a:spLocks noChangeArrowheads="1"/>
          </p:cNvSpPr>
          <p:nvPr/>
        </p:nvSpPr>
        <p:spPr bwMode="auto">
          <a:xfrm>
            <a:off x="5921375" y="5707063"/>
            <a:ext cx="730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Jan-05</a:t>
            </a:r>
            <a:endParaRPr lang="en-US" altLang="en-US" sz="1800">
              <a:solidFill>
                <a:schemeClr val="tx1"/>
              </a:solidFill>
              <a:cs typeface="Arial" panose="020B0604020202020204" pitchFamily="34" charset="0"/>
            </a:endParaRPr>
          </a:p>
        </p:txBody>
      </p:sp>
      <p:sp>
        <p:nvSpPr>
          <p:cNvPr id="70823" name="Rectangle 322"/>
          <p:cNvSpPr>
            <a:spLocks noChangeArrowheads="1"/>
          </p:cNvSpPr>
          <p:nvPr/>
        </p:nvSpPr>
        <p:spPr bwMode="auto">
          <a:xfrm>
            <a:off x="4456113" y="5707063"/>
            <a:ext cx="782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May-04</a:t>
            </a:r>
            <a:endParaRPr lang="en-US" altLang="en-US" sz="1800">
              <a:solidFill>
                <a:schemeClr val="tx1"/>
              </a:solidFill>
              <a:cs typeface="Arial" panose="020B0604020202020204" pitchFamily="34" charset="0"/>
            </a:endParaRPr>
          </a:p>
        </p:txBody>
      </p:sp>
      <p:sp>
        <p:nvSpPr>
          <p:cNvPr id="70824" name="Rectangle 328"/>
          <p:cNvSpPr>
            <a:spLocks noChangeArrowheads="1"/>
          </p:cNvSpPr>
          <p:nvPr/>
        </p:nvSpPr>
        <p:spPr bwMode="auto">
          <a:xfrm>
            <a:off x="7342188" y="5707063"/>
            <a:ext cx="755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000000"/>
                </a:solidFill>
                <a:cs typeface="Arial" panose="020B0604020202020204" pitchFamily="34" charset="0"/>
              </a:rPr>
              <a:t>Sep-05</a:t>
            </a:r>
            <a:endParaRPr lang="en-US" altLang="en-US" sz="1800">
              <a:solidFill>
                <a:schemeClr val="tx1"/>
              </a:solidFill>
              <a:cs typeface="Arial" panose="020B0604020202020204" pitchFamily="34" charset="0"/>
            </a:endParaRPr>
          </a:p>
        </p:txBody>
      </p:sp>
      <p:sp>
        <p:nvSpPr>
          <p:cNvPr id="70825" name="TextBox 562"/>
          <p:cNvSpPr txBox="1">
            <a:spLocks noChangeArrowheads="1"/>
          </p:cNvSpPr>
          <p:nvPr/>
        </p:nvSpPr>
        <p:spPr bwMode="auto">
          <a:xfrm rot="-5400000">
            <a:off x="-664369" y="3815557"/>
            <a:ext cx="318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Analyte Concentration (mg/L)</a:t>
            </a:r>
          </a:p>
        </p:txBody>
      </p:sp>
      <p:sp>
        <p:nvSpPr>
          <p:cNvPr id="70826" name="Freeform 336"/>
          <p:cNvSpPr>
            <a:spLocks noChangeAspect="1"/>
          </p:cNvSpPr>
          <p:nvPr/>
        </p:nvSpPr>
        <p:spPr bwMode="auto">
          <a:xfrm>
            <a:off x="6845300" y="1520825"/>
            <a:ext cx="66675" cy="47625"/>
          </a:xfrm>
          <a:custGeom>
            <a:avLst/>
            <a:gdLst>
              <a:gd name="T0" fmla="*/ 0 w 68"/>
              <a:gd name="T1" fmla="*/ 0 h 49"/>
              <a:gd name="T2" fmla="*/ 0 w 68"/>
              <a:gd name="T3" fmla="*/ 0 h 49"/>
              <a:gd name="T4" fmla="*/ 2147483647 w 68"/>
              <a:gd name="T5" fmla="*/ 0 h 49"/>
              <a:gd name="T6" fmla="*/ 2147483647 w 68"/>
              <a:gd name="T7" fmla="*/ 2147483647 h 49"/>
              <a:gd name="T8" fmla="*/ 0 w 68"/>
              <a:gd name="T9" fmla="*/ 2147483647 h 49"/>
              <a:gd name="T10" fmla="*/ 0 w 68"/>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9">
                <a:moveTo>
                  <a:pt x="0" y="0"/>
                </a:moveTo>
                <a:lnTo>
                  <a:pt x="0" y="0"/>
                </a:lnTo>
                <a:lnTo>
                  <a:pt x="68" y="0"/>
                </a:lnTo>
                <a:lnTo>
                  <a:pt x="68" y="49"/>
                </a:lnTo>
                <a:lnTo>
                  <a:pt x="0" y="49"/>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70827" name="Freeform 337"/>
          <p:cNvSpPr>
            <a:spLocks noChangeAspect="1"/>
          </p:cNvSpPr>
          <p:nvPr/>
        </p:nvSpPr>
        <p:spPr bwMode="auto">
          <a:xfrm>
            <a:off x="6853238" y="1527175"/>
            <a:ext cx="49212" cy="31750"/>
          </a:xfrm>
          <a:custGeom>
            <a:avLst/>
            <a:gdLst>
              <a:gd name="T0" fmla="*/ 0 w 50"/>
              <a:gd name="T1" fmla="*/ 0 h 33"/>
              <a:gd name="T2" fmla="*/ 0 w 50"/>
              <a:gd name="T3" fmla="*/ 0 h 33"/>
              <a:gd name="T4" fmla="*/ 2147483647 w 50"/>
              <a:gd name="T5" fmla="*/ 0 h 33"/>
              <a:gd name="T6" fmla="*/ 2147483647 w 50"/>
              <a:gd name="T7" fmla="*/ 2147483647 h 33"/>
              <a:gd name="T8" fmla="*/ 0 w 50"/>
              <a:gd name="T9" fmla="*/ 2147483647 h 33"/>
              <a:gd name="T10" fmla="*/ 0 w 50"/>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3">
                <a:moveTo>
                  <a:pt x="0" y="0"/>
                </a:moveTo>
                <a:lnTo>
                  <a:pt x="0" y="0"/>
                </a:lnTo>
                <a:lnTo>
                  <a:pt x="50" y="0"/>
                </a:lnTo>
                <a:lnTo>
                  <a:pt x="50" y="33"/>
                </a:lnTo>
                <a:lnTo>
                  <a:pt x="0" y="33"/>
                </a:lnTo>
                <a:lnTo>
                  <a:pt x="0" y="0"/>
                </a:lnTo>
                <a:close/>
              </a:path>
            </a:pathLst>
          </a:custGeom>
          <a:noFill/>
          <a:ln w="9" cap="flat">
            <a:solidFill>
              <a:srgbClr val="0000D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8" name="Rectangle 370"/>
          <p:cNvSpPr>
            <a:spLocks noChangeArrowheads="1"/>
          </p:cNvSpPr>
          <p:nvPr/>
        </p:nvSpPr>
        <p:spPr bwMode="auto">
          <a:xfrm>
            <a:off x="7007225" y="1438275"/>
            <a:ext cx="15255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Detected</a:t>
            </a:r>
          </a:p>
          <a:p>
            <a:pPr eaLnBrk="1" hangingPunct="1">
              <a:spcBef>
                <a:spcPct val="0"/>
              </a:spcBef>
              <a:buClrTx/>
              <a:buSzTx/>
              <a:buFontTx/>
              <a:buNone/>
            </a:pPr>
            <a:r>
              <a:rPr lang="en-US" altLang="en-US" sz="1800">
                <a:solidFill>
                  <a:srgbClr val="000000"/>
                </a:solidFill>
                <a:cs typeface="Arial" panose="020B0604020202020204" pitchFamily="34" charset="0"/>
              </a:rPr>
              <a:t>Measurements</a:t>
            </a:r>
            <a:endParaRPr lang="en-US" altLang="en-US" sz="1800">
              <a:solidFill>
                <a:schemeClr val="tx1"/>
              </a:solidFill>
              <a:cs typeface="Arial" panose="020B0604020202020204" pitchFamily="34" charset="0"/>
            </a:endParaRPr>
          </a:p>
        </p:txBody>
      </p:sp>
      <p:cxnSp>
        <p:nvCxnSpPr>
          <p:cNvPr id="70829" name="Straight Connector 3"/>
          <p:cNvCxnSpPr>
            <a:cxnSpLocks noChangeShapeType="1"/>
          </p:cNvCxnSpPr>
          <p:nvPr/>
        </p:nvCxnSpPr>
        <p:spPr bwMode="auto">
          <a:xfrm flipH="1">
            <a:off x="1828800" y="2857500"/>
            <a:ext cx="6286500" cy="2057400"/>
          </a:xfrm>
          <a:prstGeom prst="line">
            <a:avLst/>
          </a:prstGeom>
          <a:noFill/>
          <a:ln w="63500">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70830" name="TextBox 1"/>
          <p:cNvSpPr txBox="1">
            <a:spLocks noChangeArrowheads="1"/>
          </p:cNvSpPr>
          <p:nvPr/>
        </p:nvSpPr>
        <p:spPr bwMode="auto">
          <a:xfrm>
            <a:off x="4870450" y="6484938"/>
            <a:ext cx="4044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Figure Source: Adapted from USEPA 2009</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ea typeface="ＭＳ Ｐゴシック" panose="020B0600070205080204" pitchFamily="34" charset="-128"/>
              </a:rPr>
              <a:t>Trend Applications</a:t>
            </a:r>
          </a:p>
        </p:txBody>
      </p:sp>
      <p:sp>
        <p:nvSpPr>
          <p:cNvPr id="71683" name="Content Placeholder 2"/>
          <p:cNvSpPr>
            <a:spLocks noGrp="1"/>
          </p:cNvSpPr>
          <p:nvPr>
            <p:ph idx="1"/>
          </p:nvPr>
        </p:nvSpPr>
        <p:spPr/>
        <p:txBody>
          <a:bodyPr/>
          <a:lstStyle/>
          <a:p>
            <a:r>
              <a:rPr lang="en-US" altLang="en-US" smtClean="0">
                <a:ea typeface="ＭＳ Ｐゴシック" panose="020B0600070205080204" pitchFamily="34" charset="-128"/>
              </a:rPr>
              <a:t>All project life cycle phases</a:t>
            </a:r>
          </a:p>
          <a:p>
            <a:pPr lvl="1"/>
            <a:r>
              <a:rPr lang="en-US" altLang="en-US" smtClean="0">
                <a:ea typeface="ＭＳ Ｐゴシック" panose="020B0600070205080204" pitchFamily="34" charset="-128"/>
              </a:rPr>
              <a:t>Exploratory Data Analysis (EDA Section 3.3.3) — are background levels stable?</a:t>
            </a:r>
          </a:p>
          <a:p>
            <a:r>
              <a:rPr lang="en-US" altLang="en-US" smtClean="0">
                <a:ea typeface="ＭＳ Ｐゴシック" panose="020B0600070205080204" pitchFamily="34" charset="-128"/>
              </a:rPr>
              <a:t>Specific project life cycle phases</a:t>
            </a:r>
          </a:p>
          <a:p>
            <a:pPr lvl="1"/>
            <a:r>
              <a:rPr lang="en-US" altLang="en-US" smtClean="0">
                <a:ea typeface="ＭＳ Ｐゴシック" panose="020B0600070205080204" pitchFamily="34" charset="-128"/>
              </a:rPr>
              <a:t>Release detection (Section 4.2) — are concentrations steadily increasing?</a:t>
            </a:r>
          </a:p>
          <a:p>
            <a:pPr lvl="1"/>
            <a:r>
              <a:rPr lang="en-US" altLang="en-US" smtClean="0">
                <a:ea typeface="ＭＳ Ｐゴシック" panose="020B0600070205080204" pitchFamily="34" charset="-128"/>
              </a:rPr>
              <a:t>Assessing compliance (Section 4.6) — is monitored natural attenuation feasible/realistic?</a:t>
            </a:r>
          </a:p>
          <a:p>
            <a:pPr lvl="1"/>
            <a:r>
              <a:rPr lang="en-US" altLang="en-US" smtClean="0">
                <a:ea typeface="ＭＳ Ｐゴシック" panose="020B0600070205080204" pitchFamily="34" charset="-128"/>
              </a:rPr>
              <a:t>Optimization (Section 4.5) — is the sampling effort appropriate?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US" altLang="en-US" smtClean="0">
                <a:ea typeface="ＭＳ Ｐゴシック" panose="020B0600070205080204" pitchFamily="34" charset="-128"/>
              </a:rPr>
              <a:t>Can a Statistical Approach Help to Manage My Groundwater Data?</a:t>
            </a:r>
          </a:p>
        </p:txBody>
      </p:sp>
      <p:sp>
        <p:nvSpPr>
          <p:cNvPr id="6" name="Content Placeholder 5"/>
          <p:cNvSpPr>
            <a:spLocks noGrp="1"/>
          </p:cNvSpPr>
          <p:nvPr>
            <p:ph idx="1"/>
          </p:nvPr>
        </p:nvSpPr>
        <p:spPr>
          <a:xfrm>
            <a:off x="342900" y="1600200"/>
            <a:ext cx="6172200" cy="4114800"/>
          </a:xfrm>
        </p:spPr>
        <p:txBody>
          <a:bodyPr/>
          <a:lstStyle/>
          <a:p>
            <a:pPr>
              <a:spcBef>
                <a:spcPct val="0"/>
              </a:spcBef>
              <a:spcAft>
                <a:spcPts val="1200"/>
              </a:spcAft>
            </a:pPr>
            <a:r>
              <a:rPr lang="en-US" altLang="en-US" sz="2800" smtClean="0">
                <a:ea typeface="ＭＳ Ｐゴシック" panose="020B0600070205080204" pitchFamily="34" charset="-128"/>
              </a:rPr>
              <a:t>If you are not a statistician</a:t>
            </a:r>
          </a:p>
          <a:p>
            <a:pPr lvl="1">
              <a:spcBef>
                <a:spcPct val="0"/>
              </a:spcBef>
              <a:spcAft>
                <a:spcPts val="1200"/>
              </a:spcAft>
            </a:pPr>
            <a:r>
              <a:rPr lang="en-US" altLang="en-US" smtClean="0">
                <a:ea typeface="ＭＳ Ｐゴシック" panose="020B0600070205080204" pitchFamily="34" charset="-128"/>
              </a:rPr>
              <a:t>More informed consumer of statistics</a:t>
            </a:r>
          </a:p>
          <a:p>
            <a:pPr lvl="1">
              <a:spcBef>
                <a:spcPct val="0"/>
              </a:spcBef>
              <a:spcAft>
                <a:spcPts val="1200"/>
              </a:spcAft>
            </a:pPr>
            <a:r>
              <a:rPr lang="en-US" altLang="en-US" smtClean="0">
                <a:ea typeface="ＭＳ Ｐゴシック" panose="020B0600070205080204" pitchFamily="34" charset="-128"/>
              </a:rPr>
              <a:t>Confidence to spot misapplications and mistakes</a:t>
            </a:r>
          </a:p>
          <a:p>
            <a:pPr lvl="1">
              <a:spcBef>
                <a:spcPct val="0"/>
              </a:spcBef>
              <a:spcAft>
                <a:spcPts val="1200"/>
              </a:spcAft>
            </a:pPr>
            <a:r>
              <a:rPr lang="en-US" altLang="en-US" smtClean="0">
                <a:ea typeface="ＭＳ Ｐゴシック" panose="020B0600070205080204" pitchFamily="34" charset="-128"/>
              </a:rPr>
              <a:t>Review selection of tests</a:t>
            </a:r>
          </a:p>
          <a:p>
            <a:pPr lvl="1">
              <a:spcBef>
                <a:spcPct val="0"/>
              </a:spcBef>
              <a:spcAft>
                <a:spcPts val="1200"/>
              </a:spcAft>
            </a:pPr>
            <a:r>
              <a:rPr lang="en-US" altLang="en-US" smtClean="0">
                <a:ea typeface="ＭＳ Ｐゴシック" panose="020B0600070205080204" pitchFamily="34" charset="-128"/>
              </a:rPr>
              <a:t>Understand language of statistics</a:t>
            </a:r>
          </a:p>
          <a:p>
            <a:pPr>
              <a:spcBef>
                <a:spcPct val="0"/>
              </a:spcBef>
              <a:spcAft>
                <a:spcPts val="1200"/>
              </a:spcAft>
            </a:pPr>
            <a:r>
              <a:rPr lang="en-US" altLang="en-US" sz="2800" smtClean="0">
                <a:ea typeface="ＭＳ Ｐゴシック" panose="020B0600070205080204" pitchFamily="34" charset="-128"/>
              </a:rPr>
              <a:t>If you are a statistician </a:t>
            </a:r>
          </a:p>
          <a:p>
            <a:pPr lvl="1">
              <a:spcBef>
                <a:spcPct val="0"/>
              </a:spcBef>
              <a:spcAft>
                <a:spcPts val="1200"/>
              </a:spcAft>
            </a:pPr>
            <a:r>
              <a:rPr lang="en-US" altLang="en-US" smtClean="0">
                <a:ea typeface="ＭＳ Ｐゴシック" panose="020B0600070205080204" pitchFamily="34" charset="-128"/>
              </a:rPr>
              <a:t>Help make your work and conclusions understandable to a general audience</a:t>
            </a:r>
          </a:p>
        </p:txBody>
      </p:sp>
      <p:pic>
        <p:nvPicPr>
          <p:cNvPr id="8196" name="Picture 7" descr="MPj0321197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00800" y="1714500"/>
            <a:ext cx="2090738" cy="2930525"/>
          </a:xfrm>
        </p:spPr>
      </p:pic>
      <p:sp>
        <p:nvSpPr>
          <p:cNvPr id="8197" name="Rectangle 7"/>
          <p:cNvSpPr>
            <a:spLocks noChangeArrowheads="1"/>
          </p:cNvSpPr>
          <p:nvPr/>
        </p:nvSpPr>
        <p:spPr bwMode="auto">
          <a:xfrm>
            <a:off x="0" y="6470650"/>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down)">
                                      <p:cBhvr>
                                        <p:cTn id="7" dur="500"/>
                                        <p:tgtEl>
                                          <p:spTgt spid="6">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wipe(down)">
                                      <p:cBhvr>
                                        <p:cTn id="1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4738"/>
            <a:ext cx="3657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1171575"/>
            <a:ext cx="6810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076575"/>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6"/>
          <p:cNvSpPr txBox="1">
            <a:spLocks noChangeArrowheads="1"/>
          </p:cNvSpPr>
          <p:nvPr/>
        </p:nvSpPr>
        <p:spPr bwMode="auto">
          <a:xfrm>
            <a:off x="4522788" y="1171575"/>
            <a:ext cx="40814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To adjust for seasonality, take the </a:t>
            </a:r>
            <a:r>
              <a:rPr lang="en-US" altLang="en-US" sz="2800" u="sng"/>
              <a:t>value</a:t>
            </a:r>
            <a:r>
              <a:rPr lang="en-US" altLang="en-US" sz="2800"/>
              <a:t> minus the </a:t>
            </a:r>
            <a:r>
              <a:rPr lang="en-US" altLang="en-US" sz="2800" u="sng"/>
              <a:t>season mean</a:t>
            </a:r>
            <a:r>
              <a:rPr lang="en-US" altLang="en-US" sz="2800"/>
              <a:t> plus the </a:t>
            </a:r>
            <a:r>
              <a:rPr lang="en-US" altLang="en-US" sz="2800" u="sng"/>
              <a:t>overall mean</a:t>
            </a:r>
            <a:r>
              <a:rPr lang="en-US" altLang="en-US" sz="2800"/>
              <a:t>.</a:t>
            </a:r>
          </a:p>
        </p:txBody>
      </p:sp>
      <p:sp>
        <p:nvSpPr>
          <p:cNvPr id="8" name="TextBox 7"/>
          <p:cNvSpPr txBox="1"/>
          <p:nvPr/>
        </p:nvSpPr>
        <p:spPr>
          <a:xfrm>
            <a:off x="301625" y="-74613"/>
            <a:ext cx="7553325" cy="647701"/>
          </a:xfrm>
          <a:prstGeom prst="rect">
            <a:avLst/>
          </a:prstGeom>
          <a:noFill/>
        </p:spPr>
        <p:txBody>
          <a:bodyPr>
            <a:spAutoFit/>
          </a:bodyPr>
          <a:lstStyle/>
          <a:p>
            <a:pPr>
              <a:defRPr/>
            </a:pPr>
            <a:r>
              <a:rPr lang="en-US" altLang="en-US" sz="3600" b="1" kern="0" dirty="0">
                <a:solidFill>
                  <a:srgbClr val="008000"/>
                </a:solidFill>
                <a:latin typeface="Arial" charset="0"/>
              </a:rPr>
              <a:t>Trend Example </a:t>
            </a:r>
            <a:r>
              <a:rPr lang="en-US" altLang="en-US" sz="3600" b="1" kern="0" dirty="0">
                <a:solidFill>
                  <a:srgbClr val="008000"/>
                </a:solidFill>
                <a:latin typeface="Arial" charset="0"/>
              </a:rPr>
              <a:t>Seasonality</a:t>
            </a:r>
            <a:endParaRPr lang="en-US" altLang="en-US" sz="3600" b="1" kern="0" dirty="0">
              <a:solidFill>
                <a:srgbClr val="008000"/>
              </a:solidFill>
              <a:latin typeface="Arial" charset="0"/>
            </a:endParaRPr>
          </a:p>
        </p:txBody>
      </p:sp>
      <p:sp>
        <p:nvSpPr>
          <p:cNvPr id="9" name="Oval 8"/>
          <p:cNvSpPr/>
          <p:nvPr/>
        </p:nvSpPr>
        <p:spPr>
          <a:xfrm>
            <a:off x="7978775" y="3413125"/>
            <a:ext cx="100013" cy="1746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7978775" y="3995738"/>
            <a:ext cx="100013" cy="1746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6186488" y="5654675"/>
            <a:ext cx="101600" cy="17462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6186488" y="6045200"/>
            <a:ext cx="101600" cy="1793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a:spLocks noChangeArrowheads="1"/>
          </p:cNvSpPr>
          <p:nvPr/>
        </p:nvSpPr>
        <p:spPr bwMode="auto">
          <a:xfrm>
            <a:off x="6643688" y="5748338"/>
            <a:ext cx="468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-0.2</a:t>
            </a:r>
          </a:p>
        </p:txBody>
      </p:sp>
      <p:sp>
        <p:nvSpPr>
          <p:cNvPr id="25" name="TextBox 24"/>
          <p:cNvSpPr txBox="1">
            <a:spLocks noChangeArrowheads="1"/>
          </p:cNvSpPr>
          <p:nvPr/>
        </p:nvSpPr>
        <p:spPr bwMode="auto">
          <a:xfrm>
            <a:off x="7407275" y="3570288"/>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+0.3</a:t>
            </a:r>
          </a:p>
        </p:txBody>
      </p:sp>
      <p:grpSp>
        <p:nvGrpSpPr>
          <p:cNvPr id="11" name="Group 10"/>
          <p:cNvGrpSpPr>
            <a:grpSpLocks/>
          </p:cNvGrpSpPr>
          <p:nvPr/>
        </p:nvGrpSpPr>
        <p:grpSpPr bwMode="auto">
          <a:xfrm>
            <a:off x="5732463" y="4684713"/>
            <a:ext cx="590550" cy="307975"/>
            <a:chOff x="2741233" y="5748162"/>
            <a:chExt cx="591213" cy="307777"/>
          </a:xfrm>
        </p:grpSpPr>
        <p:sp>
          <p:nvSpPr>
            <p:cNvPr id="13" name="Oval 12"/>
            <p:cNvSpPr/>
            <p:nvPr/>
          </p:nvSpPr>
          <p:spPr>
            <a:xfrm>
              <a:off x="3211661" y="5816380"/>
              <a:ext cx="101714" cy="1761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72726" name="TextBox 26"/>
            <p:cNvSpPr txBox="1">
              <a:spLocks noChangeArrowheads="1"/>
            </p:cNvSpPr>
            <p:nvPr/>
          </p:nvSpPr>
          <p:spPr bwMode="auto">
            <a:xfrm>
              <a:off x="2741233" y="5748162"/>
              <a:ext cx="591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0.94</a:t>
              </a:r>
            </a:p>
          </p:txBody>
        </p:sp>
      </p:grpSp>
      <p:sp>
        <p:nvSpPr>
          <p:cNvPr id="72718" name="Rectangle 27"/>
          <p:cNvSpPr>
            <a:spLocks noChangeArrowheads="1"/>
          </p:cNvSpPr>
          <p:nvPr/>
        </p:nvSpPr>
        <p:spPr bwMode="auto">
          <a:xfrm>
            <a:off x="373063" y="4794250"/>
            <a:ext cx="40020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8000"/>
                </a:solidFill>
              </a:rPr>
              <a:t>Data from Appendix A, Table A-2</a:t>
            </a:r>
            <a:endParaRPr lang="en-US" altLang="en-US" sz="1600"/>
          </a:p>
          <a:p>
            <a:pPr eaLnBrk="1" hangingPunct="1"/>
            <a:r>
              <a:rPr lang="en-US" altLang="en-US" sz="1600"/>
              <a:t>log(concentration) = 2.99 - 6.37e-10*Date, </a:t>
            </a:r>
          </a:p>
          <a:p>
            <a:pPr eaLnBrk="1" hangingPunct="1"/>
            <a:r>
              <a:rPr lang="en-US" altLang="en-US" sz="1600"/>
              <a:t>r</a:t>
            </a:r>
            <a:r>
              <a:rPr lang="en-US" altLang="en-US" sz="1600" baseline="30000"/>
              <a:t>2</a:t>
            </a:r>
            <a:r>
              <a:rPr lang="en-US" altLang="en-US" sz="1600"/>
              <a:t>=0.045</a:t>
            </a:r>
          </a:p>
          <a:p>
            <a:pPr eaLnBrk="1" hangingPunct="1"/>
            <a:r>
              <a:rPr lang="en-US" altLang="en-US" sz="1600"/>
              <a:t>Grand mean 0.94</a:t>
            </a:r>
          </a:p>
          <a:p>
            <a:pPr eaLnBrk="1" hangingPunct="1"/>
            <a:r>
              <a:rPr lang="en-US" altLang="en-US" sz="1600"/>
              <a:t>Winter mean 0.97</a:t>
            </a:r>
          </a:p>
          <a:p>
            <a:pPr eaLnBrk="1" hangingPunct="1"/>
            <a:r>
              <a:rPr lang="en-US" altLang="en-US" sz="1600"/>
              <a:t>Spring mean 0.50</a:t>
            </a:r>
          </a:p>
          <a:p>
            <a:pPr eaLnBrk="1" hangingPunct="1"/>
            <a:r>
              <a:rPr lang="en-US" altLang="en-US" sz="1600"/>
              <a:t>Summer mean 0.99</a:t>
            </a:r>
          </a:p>
          <a:p>
            <a:pPr eaLnBrk="1" hangingPunct="1"/>
            <a:r>
              <a:rPr lang="en-US" altLang="en-US" sz="1600"/>
              <a:t>Fall mean 1.32</a:t>
            </a:r>
          </a:p>
        </p:txBody>
      </p:sp>
      <p:cxnSp>
        <p:nvCxnSpPr>
          <p:cNvPr id="18" name="Straight Connector 17"/>
          <p:cNvCxnSpPr/>
          <p:nvPr/>
        </p:nvCxnSpPr>
        <p:spPr>
          <a:xfrm>
            <a:off x="8029575" y="3587750"/>
            <a:ext cx="0" cy="403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4"/>
            <a:endCxn id="16" idx="0"/>
          </p:cNvCxnSpPr>
          <p:nvPr/>
        </p:nvCxnSpPr>
        <p:spPr>
          <a:xfrm>
            <a:off x="6237288" y="5829300"/>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a:grpSpLocks/>
          </p:cNvGrpSpPr>
          <p:nvPr/>
        </p:nvGrpSpPr>
        <p:grpSpPr bwMode="auto">
          <a:xfrm>
            <a:off x="7513638" y="4676775"/>
            <a:ext cx="592137" cy="307975"/>
            <a:chOff x="2741233" y="5748162"/>
            <a:chExt cx="591213" cy="307777"/>
          </a:xfrm>
        </p:grpSpPr>
        <p:sp>
          <p:nvSpPr>
            <p:cNvPr id="33" name="Oval 32"/>
            <p:cNvSpPr/>
            <p:nvPr/>
          </p:nvSpPr>
          <p:spPr>
            <a:xfrm>
              <a:off x="3211984" y="5816381"/>
              <a:ext cx="101441" cy="17609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72724" name="TextBox 33"/>
            <p:cNvSpPr txBox="1">
              <a:spLocks noChangeArrowheads="1"/>
            </p:cNvSpPr>
            <p:nvPr/>
          </p:nvSpPr>
          <p:spPr bwMode="auto">
            <a:xfrm>
              <a:off x="2741233" y="5748162"/>
              <a:ext cx="591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0.94</a:t>
              </a:r>
            </a:p>
          </p:txBody>
        </p:sp>
      </p:grpSp>
      <p:sp>
        <p:nvSpPr>
          <p:cNvPr id="23" name="Content Placeholder 2"/>
          <p:cNvSpPr txBox="1">
            <a:spLocks/>
          </p:cNvSpPr>
          <p:nvPr/>
        </p:nvSpPr>
        <p:spPr>
          <a:xfrm>
            <a:off x="96838" y="588963"/>
            <a:ext cx="7658100" cy="571500"/>
          </a:xfrm>
          <a:prstGeom prst="rect">
            <a:avLst/>
          </a:prstGeom>
        </p:spPr>
        <p:txBody>
          <a:bodyPr>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3100" dirty="0">
                <a:solidFill>
                  <a:srgbClr val="333399"/>
                </a:solidFill>
                <a:ea typeface="ＭＳ Ｐゴシック" charset="0"/>
                <a:cs typeface="ＭＳ Ｐゴシック" charset="0"/>
              </a:rPr>
              <a:t>Study Q6 (Appendix C) – Is there</a:t>
            </a:r>
            <a:r>
              <a:rPr lang="en-US" dirty="0" smtClean="0"/>
              <a:t> </a:t>
            </a:r>
            <a:r>
              <a:rPr lang="en-US" sz="3100" dirty="0">
                <a:solidFill>
                  <a:srgbClr val="333399"/>
                </a:solidFill>
                <a:ea typeface="ＭＳ Ｐゴシック" charset="0"/>
                <a:cs typeface="ＭＳ Ｐゴシック" charset="0"/>
              </a:rPr>
              <a:t>seasonality?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24" grpId="0"/>
      <p:bldP spid="2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342900" y="161925"/>
            <a:ext cx="871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008000"/>
                </a:solidFill>
              </a:rPr>
              <a:t>Trend Example Seasonality - Adjusted Data</a:t>
            </a:r>
          </a:p>
        </p:txBody>
      </p:sp>
      <p:sp>
        <p:nvSpPr>
          <p:cNvPr id="73731" name="Rectangle 4"/>
          <p:cNvSpPr>
            <a:spLocks noChangeArrowheads="1"/>
          </p:cNvSpPr>
          <p:nvPr/>
        </p:nvSpPr>
        <p:spPr bwMode="auto">
          <a:xfrm>
            <a:off x="407988" y="5102225"/>
            <a:ext cx="465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8000"/>
                </a:solidFill>
              </a:rPr>
              <a:t>Data from Appendix A, Table A-2</a:t>
            </a:r>
            <a:endParaRPr lang="en-US" altLang="en-US"/>
          </a:p>
          <a:p>
            <a:pPr eaLnBrk="1" hangingPunct="1"/>
            <a:r>
              <a:rPr lang="en-US" altLang="en-US"/>
              <a:t>log(concentration) = 3.40 – 7.63e-10*Date, </a:t>
            </a:r>
          </a:p>
          <a:p>
            <a:pPr eaLnBrk="1" hangingPunct="1"/>
            <a:r>
              <a:rPr lang="en-US" altLang="en-US"/>
              <a:t>r</a:t>
            </a:r>
            <a:r>
              <a:rPr lang="en-US" altLang="en-US" baseline="30000"/>
              <a:t>2</a:t>
            </a:r>
            <a:r>
              <a:rPr lang="en-US" altLang="en-US"/>
              <a:t>=0.323</a:t>
            </a:r>
          </a:p>
        </p:txBody>
      </p:sp>
      <p:pic>
        <p:nvPicPr>
          <p:cNvPr id="737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2732088"/>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322388"/>
            <a:ext cx="3657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763" y="1463675"/>
            <a:ext cx="6794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Box 8"/>
          <p:cNvSpPr txBox="1">
            <a:spLocks noChangeArrowheads="1"/>
          </p:cNvSpPr>
          <p:nvPr/>
        </p:nvSpPr>
        <p:spPr bwMode="auto">
          <a:xfrm>
            <a:off x="4451350" y="1330325"/>
            <a:ext cx="4303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t>Adjusted data have similar slope but substantially more significant trend (compare r</a:t>
            </a:r>
            <a:r>
              <a:rPr lang="en-US" altLang="en-US" sz="2400" baseline="30000"/>
              <a:t>2</a:t>
            </a:r>
            <a:r>
              <a:rPr lang="en-US" altLang="en-US" sz="2400"/>
              <a:t> values)</a:t>
            </a:r>
          </a:p>
        </p:txBody>
      </p:sp>
      <p:sp>
        <p:nvSpPr>
          <p:cNvPr id="2" name="Rectangle 1"/>
          <p:cNvSpPr>
            <a:spLocks noChangeArrowheads="1"/>
          </p:cNvSpPr>
          <p:nvPr/>
        </p:nvSpPr>
        <p:spPr bwMode="auto">
          <a:xfrm>
            <a:off x="407988" y="6078538"/>
            <a:ext cx="2771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Recall that the unadjusted r</a:t>
            </a:r>
            <a:r>
              <a:rPr lang="en-US" altLang="en-US" baseline="30000"/>
              <a:t>2</a:t>
            </a:r>
            <a:r>
              <a:rPr lang="en-US" altLang="en-US"/>
              <a:t>=0.045</a:t>
            </a:r>
          </a:p>
        </p:txBody>
      </p:sp>
      <p:sp>
        <p:nvSpPr>
          <p:cNvPr id="10" name="Content Placeholder 2"/>
          <p:cNvSpPr txBox="1">
            <a:spLocks/>
          </p:cNvSpPr>
          <p:nvPr/>
        </p:nvSpPr>
        <p:spPr>
          <a:xfrm>
            <a:off x="150813" y="660400"/>
            <a:ext cx="7658100" cy="571500"/>
          </a:xfrm>
          <a:prstGeom prst="rect">
            <a:avLst/>
          </a:prstGeom>
        </p:spPr>
        <p:txBody>
          <a:bodyPr>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3100" dirty="0">
                <a:solidFill>
                  <a:srgbClr val="333399"/>
                </a:solidFill>
                <a:ea typeface="ＭＳ Ｐゴシック" charset="0"/>
                <a:cs typeface="ＭＳ Ｐゴシック" charset="0"/>
              </a:rPr>
              <a:t>Study Q6 (Appendix C) – Is there</a:t>
            </a:r>
            <a:r>
              <a:rPr lang="en-US" dirty="0" smtClean="0"/>
              <a:t> </a:t>
            </a:r>
            <a:r>
              <a:rPr lang="en-US" sz="3100" dirty="0">
                <a:solidFill>
                  <a:srgbClr val="333399"/>
                </a:solidFill>
                <a:ea typeface="ＭＳ Ｐゴシック" charset="0"/>
                <a:cs typeface="ＭＳ Ｐゴシック" charset="0"/>
              </a:rPr>
              <a:t>seasonality?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ea typeface="ＭＳ Ｐゴシック" panose="020B0600070205080204" pitchFamily="34" charset="-128"/>
              </a:rPr>
              <a:t>Trend Example</a:t>
            </a:r>
            <a:br>
              <a:rPr lang="en-US" altLang="en-US" smtClean="0">
                <a:ea typeface="ＭＳ Ｐゴシック" panose="020B0600070205080204" pitchFamily="34" charset="-128"/>
              </a:rPr>
            </a:br>
            <a:r>
              <a:rPr lang="en-US" altLang="en-US" smtClean="0">
                <a:ea typeface="ＭＳ Ｐゴシック" panose="020B0600070205080204" pitchFamily="34" charset="-128"/>
              </a:rPr>
              <a:t>Attenuation</a:t>
            </a:r>
          </a:p>
        </p:txBody>
      </p:sp>
      <p:sp>
        <p:nvSpPr>
          <p:cNvPr id="74755" name="Content Placeholder 2"/>
          <p:cNvSpPr>
            <a:spLocks noGrp="1"/>
          </p:cNvSpPr>
          <p:nvPr>
            <p:ph idx="1"/>
          </p:nvPr>
        </p:nvSpPr>
        <p:spPr>
          <a:xfrm>
            <a:off x="12700" y="1371600"/>
            <a:ext cx="2844800" cy="5181600"/>
          </a:xfrm>
        </p:spPr>
        <p:txBody>
          <a:bodyPr/>
          <a:lstStyle/>
          <a:p>
            <a:r>
              <a:rPr lang="en-US" altLang="en-US" sz="2000" smtClean="0">
                <a:ea typeface="ＭＳ Ｐゴシック" panose="020B0600070205080204" pitchFamily="34" charset="-128"/>
              </a:rPr>
              <a:t>Study Q7 (Appendix C) – What is the attenuation rate?</a:t>
            </a:r>
          </a:p>
          <a:p>
            <a:pPr lvl="1"/>
            <a:r>
              <a:rPr lang="en-US" altLang="en-US" sz="1800" smtClean="0">
                <a:ea typeface="ＭＳ Ｐゴシック" panose="020B0600070205080204" pitchFamily="34" charset="-128"/>
              </a:rPr>
              <a:t>Combine trend with confidence band to test against criterion</a:t>
            </a:r>
          </a:p>
        </p:txBody>
      </p:sp>
      <p:sp>
        <p:nvSpPr>
          <p:cNvPr id="74756" name="TextBox 8"/>
          <p:cNvSpPr txBox="1">
            <a:spLocks noChangeArrowheads="1"/>
          </p:cNvSpPr>
          <p:nvPr/>
        </p:nvSpPr>
        <p:spPr bwMode="auto">
          <a:xfrm rot="-5400000">
            <a:off x="1932781" y="3869532"/>
            <a:ext cx="124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TCE (ppb)</a:t>
            </a:r>
          </a:p>
        </p:txBody>
      </p:sp>
      <p:sp>
        <p:nvSpPr>
          <p:cNvPr id="74757" name="TextBox 9"/>
          <p:cNvSpPr txBox="1">
            <a:spLocks noChangeArrowheads="1"/>
          </p:cNvSpPr>
          <p:nvPr/>
        </p:nvSpPr>
        <p:spPr bwMode="auto">
          <a:xfrm>
            <a:off x="0" y="6465888"/>
            <a:ext cx="400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7</a:t>
            </a:r>
          </a:p>
        </p:txBody>
      </p:sp>
      <p:sp>
        <p:nvSpPr>
          <p:cNvPr id="74758" name="TextBox 10"/>
          <p:cNvSpPr txBox="1">
            <a:spLocks noChangeArrowheads="1"/>
          </p:cNvSpPr>
          <p:nvPr/>
        </p:nvSpPr>
        <p:spPr bwMode="auto">
          <a:xfrm>
            <a:off x="2768600" y="1787525"/>
            <a:ext cx="4413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7500"/>
              </a:lnSpc>
              <a:spcBef>
                <a:spcPct val="0"/>
              </a:spcBef>
              <a:buClrTx/>
              <a:buSzTx/>
              <a:buFontTx/>
              <a:buNone/>
            </a:pPr>
            <a:r>
              <a:rPr lang="en-US" altLang="en-US" sz="1800">
                <a:solidFill>
                  <a:schemeClr val="tx1"/>
                </a:solidFill>
              </a:rPr>
              <a:t>60</a:t>
            </a:r>
          </a:p>
          <a:p>
            <a:pPr eaLnBrk="1" hangingPunct="1">
              <a:lnSpc>
                <a:spcPts val="7500"/>
              </a:lnSpc>
              <a:spcBef>
                <a:spcPct val="0"/>
              </a:spcBef>
              <a:buClrTx/>
              <a:buSzTx/>
              <a:buFontTx/>
              <a:buNone/>
            </a:pPr>
            <a:r>
              <a:rPr lang="en-US" altLang="en-US" sz="1800">
                <a:solidFill>
                  <a:schemeClr val="tx1"/>
                </a:solidFill>
              </a:rPr>
              <a:t>40</a:t>
            </a:r>
          </a:p>
          <a:p>
            <a:pPr eaLnBrk="1" hangingPunct="1">
              <a:lnSpc>
                <a:spcPts val="7500"/>
              </a:lnSpc>
              <a:spcBef>
                <a:spcPct val="0"/>
              </a:spcBef>
              <a:buClrTx/>
              <a:buSzTx/>
              <a:buFontTx/>
              <a:buNone/>
            </a:pPr>
            <a:r>
              <a:rPr lang="en-US" altLang="en-US" sz="1800">
                <a:solidFill>
                  <a:schemeClr val="tx1"/>
                </a:solidFill>
              </a:rPr>
              <a:t>20</a:t>
            </a:r>
          </a:p>
          <a:p>
            <a:pPr eaLnBrk="1" hangingPunct="1">
              <a:lnSpc>
                <a:spcPts val="7500"/>
              </a:lnSpc>
              <a:spcBef>
                <a:spcPct val="0"/>
              </a:spcBef>
              <a:buClrTx/>
              <a:buSzTx/>
              <a:buFontTx/>
              <a:buNone/>
            </a:pPr>
            <a:r>
              <a:rPr lang="en-US" altLang="en-US" sz="1800">
                <a:solidFill>
                  <a:schemeClr val="tx1"/>
                </a:solidFill>
              </a:rPr>
              <a:t> 0</a:t>
            </a:r>
          </a:p>
        </p:txBody>
      </p:sp>
      <p:sp>
        <p:nvSpPr>
          <p:cNvPr id="74759" name="TextBox 5"/>
          <p:cNvSpPr txBox="1">
            <a:spLocks noChangeArrowheads="1"/>
          </p:cNvSpPr>
          <p:nvPr/>
        </p:nvSpPr>
        <p:spPr bwMode="auto">
          <a:xfrm>
            <a:off x="5600700" y="584200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Month</a:t>
            </a:r>
          </a:p>
        </p:txBody>
      </p:sp>
      <p:sp>
        <p:nvSpPr>
          <p:cNvPr id="74760" name="TextBox 11"/>
          <p:cNvSpPr txBox="1">
            <a:spLocks noChangeArrowheads="1"/>
          </p:cNvSpPr>
          <p:nvPr/>
        </p:nvSpPr>
        <p:spPr bwMode="auto">
          <a:xfrm>
            <a:off x="3854450" y="5497513"/>
            <a:ext cx="532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66788"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966788"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966788"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9667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5	10	15	20	25	30</a:t>
            </a:r>
          </a:p>
        </p:txBody>
      </p:sp>
      <p:sp>
        <p:nvSpPr>
          <p:cNvPr id="74761" name="Freeform 6"/>
          <p:cNvSpPr>
            <a:spLocks/>
          </p:cNvSpPr>
          <p:nvPr/>
        </p:nvSpPr>
        <p:spPr bwMode="auto">
          <a:xfrm>
            <a:off x="3433763" y="2919413"/>
            <a:ext cx="5324475" cy="2235200"/>
          </a:xfrm>
          <a:custGeom>
            <a:avLst/>
            <a:gdLst>
              <a:gd name="T0" fmla="*/ 0 w 5205"/>
              <a:gd name="T1" fmla="*/ 0 h 2185"/>
              <a:gd name="T2" fmla="*/ 2147483647 w 5205"/>
              <a:gd name="T3" fmla="*/ 2147483647 h 2185"/>
              <a:gd name="T4" fmla="*/ 2147483647 w 5205"/>
              <a:gd name="T5" fmla="*/ 2147483647 h 2185"/>
              <a:gd name="T6" fmla="*/ 2147483647 w 5205"/>
              <a:gd name="T7" fmla="*/ 2147483647 h 2185"/>
              <a:gd name="T8" fmla="*/ 2147483647 w 5205"/>
              <a:gd name="T9" fmla="*/ 2147483647 h 2185"/>
              <a:gd name="T10" fmla="*/ 2147483647 w 5205"/>
              <a:gd name="T11" fmla="*/ 2147483647 h 2185"/>
              <a:gd name="T12" fmla="*/ 2147483647 w 5205"/>
              <a:gd name="T13" fmla="*/ 2147483647 h 2185"/>
              <a:gd name="T14" fmla="*/ 2147483647 w 5205"/>
              <a:gd name="T15" fmla="*/ 2147483647 h 2185"/>
              <a:gd name="T16" fmla="*/ 2147483647 w 5205"/>
              <a:gd name="T17" fmla="*/ 2147483647 h 2185"/>
              <a:gd name="T18" fmla="*/ 2147483647 w 5205"/>
              <a:gd name="T19" fmla="*/ 2147483647 h 2185"/>
              <a:gd name="T20" fmla="*/ 2147483647 w 5205"/>
              <a:gd name="T21" fmla="*/ 2147483647 h 2185"/>
              <a:gd name="T22" fmla="*/ 2147483647 w 5205"/>
              <a:gd name="T23" fmla="*/ 2147483647 h 2185"/>
              <a:gd name="T24" fmla="*/ 2147483647 w 5205"/>
              <a:gd name="T25" fmla="*/ 2147483647 h 2185"/>
              <a:gd name="T26" fmla="*/ 2147483647 w 5205"/>
              <a:gd name="T27" fmla="*/ 2147483647 h 2185"/>
              <a:gd name="T28" fmla="*/ 2147483647 w 5205"/>
              <a:gd name="T29" fmla="*/ 2147483647 h 2185"/>
              <a:gd name="T30" fmla="*/ 2147483647 w 5205"/>
              <a:gd name="T31" fmla="*/ 2147483647 h 2185"/>
              <a:gd name="T32" fmla="*/ 2147483647 w 5205"/>
              <a:gd name="T33" fmla="*/ 2147483647 h 2185"/>
              <a:gd name="T34" fmla="*/ 2147483647 w 5205"/>
              <a:gd name="T35" fmla="*/ 2147483647 h 2185"/>
              <a:gd name="T36" fmla="*/ 2147483647 w 5205"/>
              <a:gd name="T37" fmla="*/ 2147483647 h 2185"/>
              <a:gd name="T38" fmla="*/ 2147483647 w 5205"/>
              <a:gd name="T39" fmla="*/ 2147483647 h 2185"/>
              <a:gd name="T40" fmla="*/ 2147483647 w 5205"/>
              <a:gd name="T41" fmla="*/ 2147483647 h 2185"/>
              <a:gd name="T42" fmla="*/ 2147483647 w 5205"/>
              <a:gd name="T43" fmla="*/ 2147483647 h 2185"/>
              <a:gd name="T44" fmla="*/ 2147483647 w 5205"/>
              <a:gd name="T45" fmla="*/ 2147483647 h 2185"/>
              <a:gd name="T46" fmla="*/ 2147483647 w 5205"/>
              <a:gd name="T47" fmla="*/ 2147483647 h 2185"/>
              <a:gd name="T48" fmla="*/ 2147483647 w 5205"/>
              <a:gd name="T49" fmla="*/ 2147483647 h 2185"/>
              <a:gd name="T50" fmla="*/ 2147483647 w 5205"/>
              <a:gd name="T51" fmla="*/ 2147483647 h 2185"/>
              <a:gd name="T52" fmla="*/ 2147483647 w 5205"/>
              <a:gd name="T53" fmla="*/ 2147483647 h 2185"/>
              <a:gd name="T54" fmla="*/ 2147483647 w 5205"/>
              <a:gd name="T55" fmla="*/ 2147483647 h 2185"/>
              <a:gd name="T56" fmla="*/ 2147483647 w 5205"/>
              <a:gd name="T57" fmla="*/ 2147483647 h 2185"/>
              <a:gd name="T58" fmla="*/ 2147483647 w 5205"/>
              <a:gd name="T59" fmla="*/ 2147483647 h 2185"/>
              <a:gd name="T60" fmla="*/ 2147483647 w 5205"/>
              <a:gd name="T61" fmla="*/ 2147483647 h 2185"/>
              <a:gd name="T62" fmla="*/ 2147483647 w 5205"/>
              <a:gd name="T63" fmla="*/ 2147483647 h 2185"/>
              <a:gd name="T64" fmla="*/ 2147483647 w 5205"/>
              <a:gd name="T65" fmla="*/ 2147483647 h 2185"/>
              <a:gd name="T66" fmla="*/ 2147483647 w 5205"/>
              <a:gd name="T67" fmla="*/ 2147483647 h 2185"/>
              <a:gd name="T68" fmla="*/ 2147483647 w 5205"/>
              <a:gd name="T69" fmla="*/ 2147483647 h 2185"/>
              <a:gd name="T70" fmla="*/ 2147483647 w 5205"/>
              <a:gd name="T71" fmla="*/ 2147483647 h 2185"/>
              <a:gd name="T72" fmla="*/ 2147483647 w 5205"/>
              <a:gd name="T73" fmla="*/ 2147483647 h 2185"/>
              <a:gd name="T74" fmla="*/ 2147483647 w 5205"/>
              <a:gd name="T75" fmla="*/ 2147483647 h 2185"/>
              <a:gd name="T76" fmla="*/ 2147483647 w 5205"/>
              <a:gd name="T77" fmla="*/ 2147483647 h 2185"/>
              <a:gd name="T78" fmla="*/ 2147483647 w 5205"/>
              <a:gd name="T79" fmla="*/ 2147483647 h 2185"/>
              <a:gd name="T80" fmla="*/ 2147483647 w 5205"/>
              <a:gd name="T81" fmla="*/ 2147483647 h 2185"/>
              <a:gd name="T82" fmla="*/ 2147483647 w 5205"/>
              <a:gd name="T83" fmla="*/ 2147483647 h 2185"/>
              <a:gd name="T84" fmla="*/ 2147483647 w 5205"/>
              <a:gd name="T85" fmla="*/ 2147483647 h 2185"/>
              <a:gd name="T86" fmla="*/ 2147483647 w 5205"/>
              <a:gd name="T87" fmla="*/ 2147483647 h 2185"/>
              <a:gd name="T88" fmla="*/ 2147483647 w 5205"/>
              <a:gd name="T89" fmla="*/ 2147483647 h 2185"/>
              <a:gd name="T90" fmla="*/ 2147483647 w 5205"/>
              <a:gd name="T91" fmla="*/ 2147483647 h 2185"/>
              <a:gd name="T92" fmla="*/ 2147483647 w 5205"/>
              <a:gd name="T93" fmla="*/ 2147483647 h 2185"/>
              <a:gd name="T94" fmla="*/ 2147483647 w 5205"/>
              <a:gd name="T95" fmla="*/ 2147483647 h 2185"/>
              <a:gd name="T96" fmla="*/ 2147483647 w 5205"/>
              <a:gd name="T97" fmla="*/ 2147483647 h 2185"/>
              <a:gd name="T98" fmla="*/ 2147483647 w 5205"/>
              <a:gd name="T99" fmla="*/ 2147483647 h 2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05" h="2185">
                <a:moveTo>
                  <a:pt x="0" y="0"/>
                </a:moveTo>
                <a:lnTo>
                  <a:pt x="0" y="0"/>
                </a:lnTo>
                <a:lnTo>
                  <a:pt x="53" y="22"/>
                </a:lnTo>
                <a:lnTo>
                  <a:pt x="105" y="44"/>
                </a:lnTo>
                <a:lnTo>
                  <a:pt x="158" y="66"/>
                </a:lnTo>
                <a:lnTo>
                  <a:pt x="211" y="88"/>
                </a:lnTo>
                <a:lnTo>
                  <a:pt x="263" y="110"/>
                </a:lnTo>
                <a:lnTo>
                  <a:pt x="316" y="132"/>
                </a:lnTo>
                <a:lnTo>
                  <a:pt x="368" y="154"/>
                </a:lnTo>
                <a:lnTo>
                  <a:pt x="421" y="176"/>
                </a:lnTo>
                <a:lnTo>
                  <a:pt x="473" y="199"/>
                </a:lnTo>
                <a:lnTo>
                  <a:pt x="526" y="221"/>
                </a:lnTo>
                <a:lnTo>
                  <a:pt x="579" y="243"/>
                </a:lnTo>
                <a:lnTo>
                  <a:pt x="631" y="265"/>
                </a:lnTo>
                <a:lnTo>
                  <a:pt x="684" y="287"/>
                </a:lnTo>
                <a:lnTo>
                  <a:pt x="736" y="309"/>
                </a:lnTo>
                <a:lnTo>
                  <a:pt x="789" y="331"/>
                </a:lnTo>
                <a:lnTo>
                  <a:pt x="842" y="353"/>
                </a:lnTo>
                <a:lnTo>
                  <a:pt x="894" y="375"/>
                </a:lnTo>
                <a:lnTo>
                  <a:pt x="947" y="397"/>
                </a:lnTo>
                <a:lnTo>
                  <a:pt x="999" y="419"/>
                </a:lnTo>
                <a:lnTo>
                  <a:pt x="1052" y="441"/>
                </a:lnTo>
                <a:lnTo>
                  <a:pt x="1104" y="463"/>
                </a:lnTo>
                <a:lnTo>
                  <a:pt x="1157" y="485"/>
                </a:lnTo>
                <a:lnTo>
                  <a:pt x="1210" y="508"/>
                </a:lnTo>
                <a:lnTo>
                  <a:pt x="1262" y="530"/>
                </a:lnTo>
                <a:lnTo>
                  <a:pt x="1315" y="552"/>
                </a:lnTo>
                <a:lnTo>
                  <a:pt x="1367" y="574"/>
                </a:lnTo>
                <a:lnTo>
                  <a:pt x="1420" y="596"/>
                </a:lnTo>
                <a:lnTo>
                  <a:pt x="1472" y="618"/>
                </a:lnTo>
                <a:lnTo>
                  <a:pt x="1525" y="640"/>
                </a:lnTo>
                <a:lnTo>
                  <a:pt x="1578" y="662"/>
                </a:lnTo>
                <a:lnTo>
                  <a:pt x="1630" y="684"/>
                </a:lnTo>
                <a:lnTo>
                  <a:pt x="1683" y="706"/>
                </a:lnTo>
                <a:lnTo>
                  <a:pt x="1735" y="728"/>
                </a:lnTo>
                <a:lnTo>
                  <a:pt x="1788" y="750"/>
                </a:lnTo>
                <a:lnTo>
                  <a:pt x="1840" y="772"/>
                </a:lnTo>
                <a:lnTo>
                  <a:pt x="1893" y="794"/>
                </a:lnTo>
                <a:lnTo>
                  <a:pt x="1946" y="817"/>
                </a:lnTo>
                <a:lnTo>
                  <a:pt x="1998" y="839"/>
                </a:lnTo>
                <a:lnTo>
                  <a:pt x="2051" y="861"/>
                </a:lnTo>
                <a:lnTo>
                  <a:pt x="2103" y="883"/>
                </a:lnTo>
                <a:lnTo>
                  <a:pt x="2156" y="905"/>
                </a:lnTo>
                <a:lnTo>
                  <a:pt x="2209" y="927"/>
                </a:lnTo>
                <a:lnTo>
                  <a:pt x="2261" y="949"/>
                </a:lnTo>
                <a:lnTo>
                  <a:pt x="2314" y="971"/>
                </a:lnTo>
                <a:lnTo>
                  <a:pt x="2366" y="993"/>
                </a:lnTo>
                <a:lnTo>
                  <a:pt x="2419" y="1015"/>
                </a:lnTo>
                <a:lnTo>
                  <a:pt x="2471" y="1037"/>
                </a:lnTo>
                <a:lnTo>
                  <a:pt x="2524" y="1059"/>
                </a:lnTo>
                <a:lnTo>
                  <a:pt x="2577" y="1081"/>
                </a:lnTo>
                <a:lnTo>
                  <a:pt x="2629" y="1104"/>
                </a:lnTo>
                <a:lnTo>
                  <a:pt x="2682" y="1126"/>
                </a:lnTo>
                <a:lnTo>
                  <a:pt x="2734" y="1148"/>
                </a:lnTo>
                <a:lnTo>
                  <a:pt x="2787" y="1170"/>
                </a:lnTo>
                <a:lnTo>
                  <a:pt x="2839" y="1192"/>
                </a:lnTo>
                <a:lnTo>
                  <a:pt x="2892" y="1214"/>
                </a:lnTo>
                <a:lnTo>
                  <a:pt x="2945" y="1236"/>
                </a:lnTo>
                <a:lnTo>
                  <a:pt x="2997" y="1258"/>
                </a:lnTo>
                <a:lnTo>
                  <a:pt x="3050" y="1280"/>
                </a:lnTo>
                <a:lnTo>
                  <a:pt x="3102" y="1302"/>
                </a:lnTo>
                <a:lnTo>
                  <a:pt x="3155" y="1324"/>
                </a:lnTo>
                <a:lnTo>
                  <a:pt x="3208" y="1346"/>
                </a:lnTo>
                <a:lnTo>
                  <a:pt x="3260" y="1368"/>
                </a:lnTo>
                <a:lnTo>
                  <a:pt x="3313" y="1390"/>
                </a:lnTo>
                <a:lnTo>
                  <a:pt x="3365" y="1413"/>
                </a:lnTo>
                <a:lnTo>
                  <a:pt x="3418" y="1435"/>
                </a:lnTo>
                <a:lnTo>
                  <a:pt x="3470" y="1457"/>
                </a:lnTo>
                <a:lnTo>
                  <a:pt x="3523" y="1479"/>
                </a:lnTo>
                <a:lnTo>
                  <a:pt x="3576" y="1501"/>
                </a:lnTo>
                <a:lnTo>
                  <a:pt x="3628" y="1523"/>
                </a:lnTo>
                <a:lnTo>
                  <a:pt x="3681" y="1545"/>
                </a:lnTo>
                <a:lnTo>
                  <a:pt x="3733" y="1567"/>
                </a:lnTo>
                <a:lnTo>
                  <a:pt x="3786" y="1589"/>
                </a:lnTo>
                <a:lnTo>
                  <a:pt x="3838" y="1611"/>
                </a:lnTo>
                <a:lnTo>
                  <a:pt x="3891" y="1633"/>
                </a:lnTo>
                <a:lnTo>
                  <a:pt x="3944" y="1655"/>
                </a:lnTo>
                <a:lnTo>
                  <a:pt x="3996" y="1677"/>
                </a:lnTo>
                <a:lnTo>
                  <a:pt x="4049" y="1700"/>
                </a:lnTo>
                <a:lnTo>
                  <a:pt x="4101" y="1722"/>
                </a:lnTo>
                <a:lnTo>
                  <a:pt x="4154" y="1744"/>
                </a:lnTo>
                <a:lnTo>
                  <a:pt x="4206" y="1766"/>
                </a:lnTo>
                <a:lnTo>
                  <a:pt x="4259" y="1788"/>
                </a:lnTo>
                <a:lnTo>
                  <a:pt x="4312" y="1810"/>
                </a:lnTo>
                <a:lnTo>
                  <a:pt x="4364" y="1832"/>
                </a:lnTo>
                <a:lnTo>
                  <a:pt x="4417" y="1854"/>
                </a:lnTo>
                <a:lnTo>
                  <a:pt x="4469" y="1876"/>
                </a:lnTo>
                <a:lnTo>
                  <a:pt x="4522" y="1898"/>
                </a:lnTo>
                <a:lnTo>
                  <a:pt x="4575" y="1920"/>
                </a:lnTo>
                <a:lnTo>
                  <a:pt x="4627" y="1942"/>
                </a:lnTo>
                <a:lnTo>
                  <a:pt x="4680" y="1964"/>
                </a:lnTo>
                <a:lnTo>
                  <a:pt x="4732" y="1986"/>
                </a:lnTo>
                <a:lnTo>
                  <a:pt x="4785" y="2009"/>
                </a:lnTo>
                <a:lnTo>
                  <a:pt x="4837" y="2031"/>
                </a:lnTo>
                <a:lnTo>
                  <a:pt x="4890" y="2053"/>
                </a:lnTo>
                <a:lnTo>
                  <a:pt x="4943" y="2075"/>
                </a:lnTo>
                <a:lnTo>
                  <a:pt x="4995" y="2097"/>
                </a:lnTo>
                <a:lnTo>
                  <a:pt x="5048" y="2119"/>
                </a:lnTo>
                <a:lnTo>
                  <a:pt x="5100" y="2141"/>
                </a:lnTo>
                <a:lnTo>
                  <a:pt x="5153" y="2163"/>
                </a:lnTo>
                <a:lnTo>
                  <a:pt x="5205" y="2185"/>
                </a:lnTo>
              </a:path>
            </a:pathLst>
          </a:custGeom>
          <a:noFill/>
          <a:ln w="19050" cap="rnd">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2" name="Freeform 7"/>
          <p:cNvSpPr>
            <a:spLocks/>
          </p:cNvSpPr>
          <p:nvPr/>
        </p:nvSpPr>
        <p:spPr bwMode="auto">
          <a:xfrm>
            <a:off x="8758238" y="5154613"/>
            <a:ext cx="53975" cy="22225"/>
          </a:xfrm>
          <a:custGeom>
            <a:avLst/>
            <a:gdLst>
              <a:gd name="T0" fmla="*/ 0 w 53"/>
              <a:gd name="T1" fmla="*/ 0 h 22"/>
              <a:gd name="T2" fmla="*/ 0 w 53"/>
              <a:gd name="T3" fmla="*/ 0 h 22"/>
              <a:gd name="T4" fmla="*/ 2147483647 w 53"/>
              <a:gd name="T5" fmla="*/ 2147483647 h 22"/>
              <a:gd name="T6" fmla="*/ 0 60000 65536"/>
              <a:gd name="T7" fmla="*/ 0 60000 65536"/>
              <a:gd name="T8" fmla="*/ 0 60000 65536"/>
            </a:gdLst>
            <a:ahLst/>
            <a:cxnLst>
              <a:cxn ang="T6">
                <a:pos x="T0" y="T1"/>
              </a:cxn>
              <a:cxn ang="T7">
                <a:pos x="T2" y="T3"/>
              </a:cxn>
              <a:cxn ang="T8">
                <a:pos x="T4" y="T5"/>
              </a:cxn>
            </a:cxnLst>
            <a:rect l="0" t="0" r="r" b="b"/>
            <a:pathLst>
              <a:path w="53" h="22">
                <a:moveTo>
                  <a:pt x="0" y="0"/>
                </a:moveTo>
                <a:lnTo>
                  <a:pt x="0" y="0"/>
                </a:lnTo>
                <a:lnTo>
                  <a:pt x="53" y="22"/>
                </a:lnTo>
              </a:path>
            </a:pathLst>
          </a:custGeom>
          <a:noFill/>
          <a:ln w="8" cap="rnd">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3" name="Freeform 8"/>
          <p:cNvSpPr>
            <a:spLocks/>
          </p:cNvSpPr>
          <p:nvPr/>
        </p:nvSpPr>
        <p:spPr bwMode="auto">
          <a:xfrm>
            <a:off x="4010025" y="5441950"/>
            <a:ext cx="4802188" cy="0"/>
          </a:xfrm>
          <a:custGeom>
            <a:avLst/>
            <a:gdLst>
              <a:gd name="T0" fmla="*/ 0 w 4694"/>
              <a:gd name="T1" fmla="*/ 0 w 4694"/>
              <a:gd name="T2" fmla="*/ 2147483647 w 4694"/>
              <a:gd name="T3" fmla="*/ 0 60000 65536"/>
              <a:gd name="T4" fmla="*/ 0 60000 65536"/>
              <a:gd name="T5" fmla="*/ 0 60000 65536"/>
            </a:gdLst>
            <a:ahLst/>
            <a:cxnLst>
              <a:cxn ang="T3">
                <a:pos x="T0" y="0"/>
              </a:cxn>
              <a:cxn ang="T4">
                <a:pos x="T1" y="0"/>
              </a:cxn>
              <a:cxn ang="T5">
                <a:pos x="T2" y="0"/>
              </a:cxn>
            </a:cxnLst>
            <a:rect l="0" t="0" r="r" b="b"/>
            <a:pathLst>
              <a:path w="4694">
                <a:moveTo>
                  <a:pt x="0" y="0"/>
                </a:moveTo>
                <a:lnTo>
                  <a:pt x="0" y="0"/>
                </a:lnTo>
                <a:lnTo>
                  <a:pt x="4694"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4" name="Freeform 9"/>
          <p:cNvSpPr>
            <a:spLocks/>
          </p:cNvSpPr>
          <p:nvPr/>
        </p:nvSpPr>
        <p:spPr bwMode="auto">
          <a:xfrm>
            <a:off x="4010025" y="5441950"/>
            <a:ext cx="0" cy="85725"/>
          </a:xfrm>
          <a:custGeom>
            <a:avLst/>
            <a:gdLst>
              <a:gd name="T0" fmla="*/ 0 h 84"/>
              <a:gd name="T1" fmla="*/ 0 h 84"/>
              <a:gd name="T2" fmla="*/ 2147483647 h 84"/>
              <a:gd name="T3" fmla="*/ 0 60000 65536"/>
              <a:gd name="T4" fmla="*/ 0 60000 65536"/>
              <a:gd name="T5" fmla="*/ 0 60000 65536"/>
            </a:gdLst>
            <a:ahLst/>
            <a:cxnLst>
              <a:cxn ang="T3">
                <a:pos x="0" y="T0"/>
              </a:cxn>
              <a:cxn ang="T4">
                <a:pos x="0" y="T1"/>
              </a:cxn>
              <a:cxn ang="T5">
                <a:pos x="0" y="T2"/>
              </a:cxn>
            </a:cxnLst>
            <a:rect l="0" t="0" r="r" b="b"/>
            <a:pathLst>
              <a:path h="84">
                <a:moveTo>
                  <a:pt x="0" y="0"/>
                </a:moveTo>
                <a:lnTo>
                  <a:pt x="0" y="0"/>
                </a:lnTo>
                <a:lnTo>
                  <a:pt x="0" y="84"/>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5" name="Freeform 10"/>
          <p:cNvSpPr>
            <a:spLocks/>
          </p:cNvSpPr>
          <p:nvPr/>
        </p:nvSpPr>
        <p:spPr bwMode="auto">
          <a:xfrm>
            <a:off x="4970463" y="5441950"/>
            <a:ext cx="0" cy="85725"/>
          </a:xfrm>
          <a:custGeom>
            <a:avLst/>
            <a:gdLst>
              <a:gd name="T0" fmla="*/ 0 h 84"/>
              <a:gd name="T1" fmla="*/ 0 h 84"/>
              <a:gd name="T2" fmla="*/ 2147483647 h 84"/>
              <a:gd name="T3" fmla="*/ 0 60000 65536"/>
              <a:gd name="T4" fmla="*/ 0 60000 65536"/>
              <a:gd name="T5" fmla="*/ 0 60000 65536"/>
            </a:gdLst>
            <a:ahLst/>
            <a:cxnLst>
              <a:cxn ang="T3">
                <a:pos x="0" y="T0"/>
              </a:cxn>
              <a:cxn ang="T4">
                <a:pos x="0" y="T1"/>
              </a:cxn>
              <a:cxn ang="T5">
                <a:pos x="0" y="T2"/>
              </a:cxn>
            </a:cxnLst>
            <a:rect l="0" t="0" r="r" b="b"/>
            <a:pathLst>
              <a:path h="84">
                <a:moveTo>
                  <a:pt x="0" y="0"/>
                </a:moveTo>
                <a:lnTo>
                  <a:pt x="0" y="0"/>
                </a:lnTo>
                <a:lnTo>
                  <a:pt x="0" y="84"/>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6" name="Freeform 11"/>
          <p:cNvSpPr>
            <a:spLocks/>
          </p:cNvSpPr>
          <p:nvPr/>
        </p:nvSpPr>
        <p:spPr bwMode="auto">
          <a:xfrm>
            <a:off x="5930900" y="5441950"/>
            <a:ext cx="0" cy="85725"/>
          </a:xfrm>
          <a:custGeom>
            <a:avLst/>
            <a:gdLst>
              <a:gd name="T0" fmla="*/ 0 h 84"/>
              <a:gd name="T1" fmla="*/ 0 h 84"/>
              <a:gd name="T2" fmla="*/ 2147483647 h 84"/>
              <a:gd name="T3" fmla="*/ 0 60000 65536"/>
              <a:gd name="T4" fmla="*/ 0 60000 65536"/>
              <a:gd name="T5" fmla="*/ 0 60000 65536"/>
            </a:gdLst>
            <a:ahLst/>
            <a:cxnLst>
              <a:cxn ang="T3">
                <a:pos x="0" y="T0"/>
              </a:cxn>
              <a:cxn ang="T4">
                <a:pos x="0" y="T1"/>
              </a:cxn>
              <a:cxn ang="T5">
                <a:pos x="0" y="T2"/>
              </a:cxn>
            </a:cxnLst>
            <a:rect l="0" t="0" r="r" b="b"/>
            <a:pathLst>
              <a:path h="84">
                <a:moveTo>
                  <a:pt x="0" y="0"/>
                </a:moveTo>
                <a:lnTo>
                  <a:pt x="0" y="0"/>
                </a:lnTo>
                <a:lnTo>
                  <a:pt x="0" y="84"/>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7" name="Freeform 12"/>
          <p:cNvSpPr>
            <a:spLocks/>
          </p:cNvSpPr>
          <p:nvPr/>
        </p:nvSpPr>
        <p:spPr bwMode="auto">
          <a:xfrm>
            <a:off x="6891338" y="5441950"/>
            <a:ext cx="0" cy="85725"/>
          </a:xfrm>
          <a:custGeom>
            <a:avLst/>
            <a:gdLst>
              <a:gd name="T0" fmla="*/ 0 h 84"/>
              <a:gd name="T1" fmla="*/ 0 h 84"/>
              <a:gd name="T2" fmla="*/ 2147483647 h 84"/>
              <a:gd name="T3" fmla="*/ 0 60000 65536"/>
              <a:gd name="T4" fmla="*/ 0 60000 65536"/>
              <a:gd name="T5" fmla="*/ 0 60000 65536"/>
            </a:gdLst>
            <a:ahLst/>
            <a:cxnLst>
              <a:cxn ang="T3">
                <a:pos x="0" y="T0"/>
              </a:cxn>
              <a:cxn ang="T4">
                <a:pos x="0" y="T1"/>
              </a:cxn>
              <a:cxn ang="T5">
                <a:pos x="0" y="T2"/>
              </a:cxn>
            </a:cxnLst>
            <a:rect l="0" t="0" r="r" b="b"/>
            <a:pathLst>
              <a:path h="84">
                <a:moveTo>
                  <a:pt x="0" y="0"/>
                </a:moveTo>
                <a:lnTo>
                  <a:pt x="0" y="0"/>
                </a:lnTo>
                <a:lnTo>
                  <a:pt x="0" y="84"/>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8" name="Freeform 13"/>
          <p:cNvSpPr>
            <a:spLocks/>
          </p:cNvSpPr>
          <p:nvPr/>
        </p:nvSpPr>
        <p:spPr bwMode="auto">
          <a:xfrm>
            <a:off x="7851775" y="5441950"/>
            <a:ext cx="0" cy="85725"/>
          </a:xfrm>
          <a:custGeom>
            <a:avLst/>
            <a:gdLst>
              <a:gd name="T0" fmla="*/ 0 h 84"/>
              <a:gd name="T1" fmla="*/ 0 h 84"/>
              <a:gd name="T2" fmla="*/ 2147483647 h 84"/>
              <a:gd name="T3" fmla="*/ 0 60000 65536"/>
              <a:gd name="T4" fmla="*/ 0 60000 65536"/>
              <a:gd name="T5" fmla="*/ 0 60000 65536"/>
            </a:gdLst>
            <a:ahLst/>
            <a:cxnLst>
              <a:cxn ang="T3">
                <a:pos x="0" y="T0"/>
              </a:cxn>
              <a:cxn ang="T4">
                <a:pos x="0" y="T1"/>
              </a:cxn>
              <a:cxn ang="T5">
                <a:pos x="0" y="T2"/>
              </a:cxn>
            </a:cxnLst>
            <a:rect l="0" t="0" r="r" b="b"/>
            <a:pathLst>
              <a:path h="84">
                <a:moveTo>
                  <a:pt x="0" y="0"/>
                </a:moveTo>
                <a:lnTo>
                  <a:pt x="0" y="0"/>
                </a:lnTo>
                <a:lnTo>
                  <a:pt x="0" y="84"/>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9" name="Freeform 14"/>
          <p:cNvSpPr>
            <a:spLocks/>
          </p:cNvSpPr>
          <p:nvPr/>
        </p:nvSpPr>
        <p:spPr bwMode="auto">
          <a:xfrm>
            <a:off x="8812213" y="5441950"/>
            <a:ext cx="0" cy="85725"/>
          </a:xfrm>
          <a:custGeom>
            <a:avLst/>
            <a:gdLst>
              <a:gd name="T0" fmla="*/ 0 h 84"/>
              <a:gd name="T1" fmla="*/ 0 h 84"/>
              <a:gd name="T2" fmla="*/ 2147483647 h 84"/>
              <a:gd name="T3" fmla="*/ 0 60000 65536"/>
              <a:gd name="T4" fmla="*/ 0 60000 65536"/>
              <a:gd name="T5" fmla="*/ 0 60000 65536"/>
            </a:gdLst>
            <a:ahLst/>
            <a:cxnLst>
              <a:cxn ang="T3">
                <a:pos x="0" y="T0"/>
              </a:cxn>
              <a:cxn ang="T4">
                <a:pos x="0" y="T1"/>
              </a:cxn>
              <a:cxn ang="T5">
                <a:pos x="0" y="T2"/>
              </a:cxn>
            </a:cxnLst>
            <a:rect l="0" t="0" r="r" b="b"/>
            <a:pathLst>
              <a:path h="84">
                <a:moveTo>
                  <a:pt x="0" y="0"/>
                </a:moveTo>
                <a:lnTo>
                  <a:pt x="0" y="0"/>
                </a:lnTo>
                <a:lnTo>
                  <a:pt x="0" y="84"/>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0" name="Freeform 21"/>
          <p:cNvSpPr>
            <a:spLocks/>
          </p:cNvSpPr>
          <p:nvPr/>
        </p:nvSpPr>
        <p:spPr bwMode="auto">
          <a:xfrm>
            <a:off x="3219450" y="2000250"/>
            <a:ext cx="0" cy="3309938"/>
          </a:xfrm>
          <a:custGeom>
            <a:avLst/>
            <a:gdLst>
              <a:gd name="T0" fmla="*/ 2147483647 h 3235"/>
              <a:gd name="T1" fmla="*/ 2147483647 h 3235"/>
              <a:gd name="T2" fmla="*/ 0 h 3235"/>
              <a:gd name="T3" fmla="*/ 0 60000 65536"/>
              <a:gd name="T4" fmla="*/ 0 60000 65536"/>
              <a:gd name="T5" fmla="*/ 0 60000 65536"/>
            </a:gdLst>
            <a:ahLst/>
            <a:cxnLst>
              <a:cxn ang="T3">
                <a:pos x="0" y="T0"/>
              </a:cxn>
              <a:cxn ang="T4">
                <a:pos x="0" y="T1"/>
              </a:cxn>
              <a:cxn ang="T5">
                <a:pos x="0" y="T2"/>
              </a:cxn>
            </a:cxnLst>
            <a:rect l="0" t="0" r="r" b="b"/>
            <a:pathLst>
              <a:path h="3235">
                <a:moveTo>
                  <a:pt x="0" y="3235"/>
                </a:moveTo>
                <a:lnTo>
                  <a:pt x="0" y="3235"/>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1" name="Freeform 22"/>
          <p:cNvSpPr>
            <a:spLocks/>
          </p:cNvSpPr>
          <p:nvPr/>
        </p:nvSpPr>
        <p:spPr bwMode="auto">
          <a:xfrm>
            <a:off x="3133725" y="5310188"/>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2" name="Freeform 23"/>
          <p:cNvSpPr>
            <a:spLocks/>
          </p:cNvSpPr>
          <p:nvPr/>
        </p:nvSpPr>
        <p:spPr bwMode="auto">
          <a:xfrm>
            <a:off x="3133725" y="4837113"/>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3" name="Freeform 24"/>
          <p:cNvSpPr>
            <a:spLocks/>
          </p:cNvSpPr>
          <p:nvPr/>
        </p:nvSpPr>
        <p:spPr bwMode="auto">
          <a:xfrm>
            <a:off x="3133725" y="4364038"/>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4" name="Freeform 25"/>
          <p:cNvSpPr>
            <a:spLocks/>
          </p:cNvSpPr>
          <p:nvPr/>
        </p:nvSpPr>
        <p:spPr bwMode="auto">
          <a:xfrm>
            <a:off x="3133725" y="3892550"/>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5" name="Freeform 26"/>
          <p:cNvSpPr>
            <a:spLocks/>
          </p:cNvSpPr>
          <p:nvPr/>
        </p:nvSpPr>
        <p:spPr bwMode="auto">
          <a:xfrm>
            <a:off x="3133725" y="3417888"/>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6" name="Freeform 27"/>
          <p:cNvSpPr>
            <a:spLocks/>
          </p:cNvSpPr>
          <p:nvPr/>
        </p:nvSpPr>
        <p:spPr bwMode="auto">
          <a:xfrm>
            <a:off x="3133725" y="2946400"/>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7" name="Freeform 28"/>
          <p:cNvSpPr>
            <a:spLocks/>
          </p:cNvSpPr>
          <p:nvPr/>
        </p:nvSpPr>
        <p:spPr bwMode="auto">
          <a:xfrm>
            <a:off x="3133725" y="2473325"/>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8" name="Freeform 29"/>
          <p:cNvSpPr>
            <a:spLocks/>
          </p:cNvSpPr>
          <p:nvPr/>
        </p:nvSpPr>
        <p:spPr bwMode="auto">
          <a:xfrm>
            <a:off x="3133725" y="2000250"/>
            <a:ext cx="85725" cy="0"/>
          </a:xfrm>
          <a:custGeom>
            <a:avLst/>
            <a:gdLst>
              <a:gd name="T0" fmla="*/ 2147483647 w 84"/>
              <a:gd name="T1" fmla="*/ 2147483647 w 84"/>
              <a:gd name="T2" fmla="*/ 0 w 84"/>
              <a:gd name="T3" fmla="*/ 0 60000 65536"/>
              <a:gd name="T4" fmla="*/ 0 60000 65536"/>
              <a:gd name="T5" fmla="*/ 0 60000 65536"/>
            </a:gdLst>
            <a:ahLst/>
            <a:cxnLst>
              <a:cxn ang="T3">
                <a:pos x="T0" y="0"/>
              </a:cxn>
              <a:cxn ang="T4">
                <a:pos x="T1" y="0"/>
              </a:cxn>
              <a:cxn ang="T5">
                <a:pos x="T2" y="0"/>
              </a:cxn>
            </a:cxnLst>
            <a:rect l="0" t="0" r="r" b="b"/>
            <a:pathLst>
              <a:path w="84">
                <a:moveTo>
                  <a:pt x="84" y="0"/>
                </a:moveTo>
                <a:lnTo>
                  <a:pt x="84" y="0"/>
                </a:lnTo>
                <a:lnTo>
                  <a:pt x="0" y="0"/>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9" name="Freeform 45"/>
          <p:cNvSpPr>
            <a:spLocks/>
          </p:cNvSpPr>
          <p:nvPr/>
        </p:nvSpPr>
        <p:spPr bwMode="auto">
          <a:xfrm>
            <a:off x="3219450" y="1868488"/>
            <a:ext cx="5807075" cy="3573462"/>
          </a:xfrm>
          <a:custGeom>
            <a:avLst/>
            <a:gdLst>
              <a:gd name="T0" fmla="*/ 0 w 5678"/>
              <a:gd name="T1" fmla="*/ 2147483647 h 3495"/>
              <a:gd name="T2" fmla="*/ 0 w 5678"/>
              <a:gd name="T3" fmla="*/ 2147483647 h 3495"/>
              <a:gd name="T4" fmla="*/ 2147483647 w 5678"/>
              <a:gd name="T5" fmla="*/ 2147483647 h 3495"/>
              <a:gd name="T6" fmla="*/ 2147483647 w 5678"/>
              <a:gd name="T7" fmla="*/ 0 h 3495"/>
              <a:gd name="T8" fmla="*/ 0 w 5678"/>
              <a:gd name="T9" fmla="*/ 0 h 3495"/>
              <a:gd name="T10" fmla="*/ 0 w 5678"/>
              <a:gd name="T11" fmla="*/ 2147483647 h 3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8" h="3495">
                <a:moveTo>
                  <a:pt x="0" y="3495"/>
                </a:moveTo>
                <a:lnTo>
                  <a:pt x="0" y="3495"/>
                </a:lnTo>
                <a:lnTo>
                  <a:pt x="5678" y="3495"/>
                </a:lnTo>
                <a:lnTo>
                  <a:pt x="5678" y="0"/>
                </a:lnTo>
                <a:lnTo>
                  <a:pt x="0" y="0"/>
                </a:lnTo>
                <a:lnTo>
                  <a:pt x="0" y="3495"/>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0" name="Freeform 70"/>
          <p:cNvSpPr>
            <a:spLocks noEditPoints="1"/>
          </p:cNvSpPr>
          <p:nvPr/>
        </p:nvSpPr>
        <p:spPr bwMode="auto">
          <a:xfrm>
            <a:off x="3433763" y="2747963"/>
            <a:ext cx="5378450" cy="2368550"/>
          </a:xfrm>
          <a:custGeom>
            <a:avLst/>
            <a:gdLst>
              <a:gd name="T0" fmla="*/ 2147483647 w 5258"/>
              <a:gd name="T1" fmla="*/ 2147483647 h 2316"/>
              <a:gd name="T2" fmla="*/ 2147483647 w 5258"/>
              <a:gd name="T3" fmla="*/ 2147483647 h 2316"/>
              <a:gd name="T4" fmla="*/ 2147483647 w 5258"/>
              <a:gd name="T5" fmla="*/ 2147483647 h 2316"/>
              <a:gd name="T6" fmla="*/ 2147483647 w 5258"/>
              <a:gd name="T7" fmla="*/ 2147483647 h 2316"/>
              <a:gd name="T8" fmla="*/ 2147483647 w 5258"/>
              <a:gd name="T9" fmla="*/ 2147483647 h 2316"/>
              <a:gd name="T10" fmla="*/ 2147483647 w 5258"/>
              <a:gd name="T11" fmla="*/ 2147483647 h 2316"/>
              <a:gd name="T12" fmla="*/ 2147483647 w 5258"/>
              <a:gd name="T13" fmla="*/ 2147483647 h 2316"/>
              <a:gd name="T14" fmla="*/ 2147483647 w 5258"/>
              <a:gd name="T15" fmla="*/ 2147483647 h 2316"/>
              <a:gd name="T16" fmla="*/ 2147483647 w 5258"/>
              <a:gd name="T17" fmla="*/ 2147483647 h 2316"/>
              <a:gd name="T18" fmla="*/ 2147483647 w 5258"/>
              <a:gd name="T19" fmla="*/ 2147483647 h 2316"/>
              <a:gd name="T20" fmla="*/ 2147483647 w 5258"/>
              <a:gd name="T21" fmla="*/ 2147483647 h 2316"/>
              <a:gd name="T22" fmla="*/ 2147483647 w 5258"/>
              <a:gd name="T23" fmla="*/ 2147483647 h 2316"/>
              <a:gd name="T24" fmla="*/ 2147483647 w 5258"/>
              <a:gd name="T25" fmla="*/ 2147483647 h 2316"/>
              <a:gd name="T26" fmla="*/ 2147483647 w 5258"/>
              <a:gd name="T27" fmla="*/ 2147483647 h 2316"/>
              <a:gd name="T28" fmla="*/ 2147483647 w 5258"/>
              <a:gd name="T29" fmla="*/ 2147483647 h 2316"/>
              <a:gd name="T30" fmla="*/ 2147483647 w 5258"/>
              <a:gd name="T31" fmla="*/ 2147483647 h 2316"/>
              <a:gd name="T32" fmla="*/ 2147483647 w 5258"/>
              <a:gd name="T33" fmla="*/ 2147483647 h 2316"/>
              <a:gd name="T34" fmla="*/ 2147483647 w 5258"/>
              <a:gd name="T35" fmla="*/ 2147483647 h 2316"/>
              <a:gd name="T36" fmla="*/ 2147483647 w 5258"/>
              <a:gd name="T37" fmla="*/ 2147483647 h 2316"/>
              <a:gd name="T38" fmla="*/ 2147483647 w 5258"/>
              <a:gd name="T39" fmla="*/ 2147483647 h 2316"/>
              <a:gd name="T40" fmla="*/ 2147483647 w 5258"/>
              <a:gd name="T41" fmla="*/ 2147483647 h 2316"/>
              <a:gd name="T42" fmla="*/ 2147483647 w 5258"/>
              <a:gd name="T43" fmla="*/ 2147483647 h 2316"/>
              <a:gd name="T44" fmla="*/ 2147483647 w 5258"/>
              <a:gd name="T45" fmla="*/ 2147483647 h 2316"/>
              <a:gd name="T46" fmla="*/ 2147483647 w 5258"/>
              <a:gd name="T47" fmla="*/ 2147483647 h 2316"/>
              <a:gd name="T48" fmla="*/ 2147483647 w 5258"/>
              <a:gd name="T49" fmla="*/ 2147483647 h 2316"/>
              <a:gd name="T50" fmla="*/ 2147483647 w 5258"/>
              <a:gd name="T51" fmla="*/ 2147483647 h 2316"/>
              <a:gd name="T52" fmla="*/ 2147483647 w 5258"/>
              <a:gd name="T53" fmla="*/ 2147483647 h 2316"/>
              <a:gd name="T54" fmla="*/ 2147483647 w 5258"/>
              <a:gd name="T55" fmla="*/ 2147483647 h 2316"/>
              <a:gd name="T56" fmla="*/ 2147483647 w 5258"/>
              <a:gd name="T57" fmla="*/ 2147483647 h 2316"/>
              <a:gd name="T58" fmla="*/ 2147483647 w 5258"/>
              <a:gd name="T59" fmla="*/ 2147483647 h 2316"/>
              <a:gd name="T60" fmla="*/ 2147483647 w 5258"/>
              <a:gd name="T61" fmla="*/ 2147483647 h 2316"/>
              <a:gd name="T62" fmla="*/ 2147483647 w 5258"/>
              <a:gd name="T63" fmla="*/ 2147483647 h 2316"/>
              <a:gd name="T64" fmla="*/ 2147483647 w 5258"/>
              <a:gd name="T65" fmla="*/ 2147483647 h 2316"/>
              <a:gd name="T66" fmla="*/ 2147483647 w 5258"/>
              <a:gd name="T67" fmla="*/ 2147483647 h 2316"/>
              <a:gd name="T68" fmla="*/ 2147483647 w 5258"/>
              <a:gd name="T69" fmla="*/ 2147483647 h 2316"/>
              <a:gd name="T70" fmla="*/ 2147483647 w 5258"/>
              <a:gd name="T71" fmla="*/ 2147483647 h 2316"/>
              <a:gd name="T72" fmla="*/ 2147483647 w 5258"/>
              <a:gd name="T73" fmla="*/ 2147483647 h 2316"/>
              <a:gd name="T74" fmla="*/ 2147483647 w 5258"/>
              <a:gd name="T75" fmla="*/ 2147483647 h 2316"/>
              <a:gd name="T76" fmla="*/ 2147483647 w 5258"/>
              <a:gd name="T77" fmla="*/ 2147483647 h 2316"/>
              <a:gd name="T78" fmla="*/ 2147483647 w 5258"/>
              <a:gd name="T79" fmla="*/ 2147483647 h 2316"/>
              <a:gd name="T80" fmla="*/ 2147483647 w 5258"/>
              <a:gd name="T81" fmla="*/ 2147483647 h 2316"/>
              <a:gd name="T82" fmla="*/ 2147483647 w 5258"/>
              <a:gd name="T83" fmla="*/ 2147483647 h 2316"/>
              <a:gd name="T84" fmla="*/ 2147483647 w 5258"/>
              <a:gd name="T85" fmla="*/ 2147483647 h 2316"/>
              <a:gd name="T86" fmla="*/ 2147483647 w 5258"/>
              <a:gd name="T87" fmla="*/ 2147483647 h 2316"/>
              <a:gd name="T88" fmla="*/ 2147483647 w 5258"/>
              <a:gd name="T89" fmla="*/ 2147483647 h 2316"/>
              <a:gd name="T90" fmla="*/ 2147483647 w 5258"/>
              <a:gd name="T91" fmla="*/ 2147483647 h 2316"/>
              <a:gd name="T92" fmla="*/ 2147483647 w 5258"/>
              <a:gd name="T93" fmla="*/ 2147483647 h 2316"/>
              <a:gd name="T94" fmla="*/ 2147483647 w 5258"/>
              <a:gd name="T95" fmla="*/ 2147483647 h 2316"/>
              <a:gd name="T96" fmla="*/ 2147483647 w 5258"/>
              <a:gd name="T97" fmla="*/ 2147483647 h 2316"/>
              <a:gd name="T98" fmla="*/ 2147483647 w 5258"/>
              <a:gd name="T99" fmla="*/ 2147483647 h 2316"/>
              <a:gd name="T100" fmla="*/ 2147483647 w 5258"/>
              <a:gd name="T101" fmla="*/ 2147483647 h 23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258" h="2316">
                <a:moveTo>
                  <a:pt x="0" y="0"/>
                </a:moveTo>
                <a:lnTo>
                  <a:pt x="0" y="0"/>
                </a:lnTo>
                <a:lnTo>
                  <a:pt x="30" y="36"/>
                </a:lnTo>
                <a:moveTo>
                  <a:pt x="59" y="72"/>
                </a:moveTo>
                <a:lnTo>
                  <a:pt x="59" y="72"/>
                </a:lnTo>
                <a:lnTo>
                  <a:pt x="89" y="108"/>
                </a:lnTo>
                <a:moveTo>
                  <a:pt x="119" y="144"/>
                </a:moveTo>
                <a:lnTo>
                  <a:pt x="119" y="144"/>
                </a:lnTo>
                <a:lnTo>
                  <a:pt x="148" y="180"/>
                </a:lnTo>
                <a:moveTo>
                  <a:pt x="178" y="216"/>
                </a:moveTo>
                <a:lnTo>
                  <a:pt x="178" y="216"/>
                </a:lnTo>
                <a:lnTo>
                  <a:pt x="208" y="253"/>
                </a:lnTo>
                <a:moveTo>
                  <a:pt x="237" y="289"/>
                </a:moveTo>
                <a:lnTo>
                  <a:pt x="237" y="289"/>
                </a:lnTo>
                <a:lnTo>
                  <a:pt x="267" y="325"/>
                </a:lnTo>
                <a:moveTo>
                  <a:pt x="296" y="361"/>
                </a:moveTo>
                <a:lnTo>
                  <a:pt x="296" y="361"/>
                </a:lnTo>
                <a:lnTo>
                  <a:pt x="326" y="397"/>
                </a:lnTo>
                <a:moveTo>
                  <a:pt x="356" y="433"/>
                </a:moveTo>
                <a:lnTo>
                  <a:pt x="356" y="433"/>
                </a:lnTo>
                <a:lnTo>
                  <a:pt x="376" y="458"/>
                </a:lnTo>
                <a:lnTo>
                  <a:pt x="390" y="457"/>
                </a:lnTo>
                <a:moveTo>
                  <a:pt x="437" y="453"/>
                </a:moveTo>
                <a:lnTo>
                  <a:pt x="437" y="453"/>
                </a:lnTo>
                <a:lnTo>
                  <a:pt x="484" y="450"/>
                </a:lnTo>
                <a:moveTo>
                  <a:pt x="530" y="447"/>
                </a:moveTo>
                <a:lnTo>
                  <a:pt x="530" y="447"/>
                </a:lnTo>
                <a:lnTo>
                  <a:pt x="577" y="444"/>
                </a:lnTo>
                <a:moveTo>
                  <a:pt x="623" y="441"/>
                </a:moveTo>
                <a:lnTo>
                  <a:pt x="623" y="441"/>
                </a:lnTo>
                <a:lnTo>
                  <a:pt x="670" y="438"/>
                </a:lnTo>
                <a:moveTo>
                  <a:pt x="716" y="435"/>
                </a:moveTo>
                <a:lnTo>
                  <a:pt x="716" y="435"/>
                </a:lnTo>
                <a:lnTo>
                  <a:pt x="763" y="431"/>
                </a:lnTo>
                <a:moveTo>
                  <a:pt x="810" y="428"/>
                </a:moveTo>
                <a:lnTo>
                  <a:pt x="810" y="428"/>
                </a:lnTo>
                <a:lnTo>
                  <a:pt x="856" y="425"/>
                </a:lnTo>
                <a:moveTo>
                  <a:pt x="903" y="422"/>
                </a:moveTo>
                <a:lnTo>
                  <a:pt x="903" y="422"/>
                </a:lnTo>
                <a:lnTo>
                  <a:pt x="949" y="419"/>
                </a:lnTo>
                <a:moveTo>
                  <a:pt x="996" y="416"/>
                </a:moveTo>
                <a:lnTo>
                  <a:pt x="996" y="416"/>
                </a:lnTo>
                <a:lnTo>
                  <a:pt x="1042" y="413"/>
                </a:lnTo>
                <a:moveTo>
                  <a:pt x="1089" y="409"/>
                </a:moveTo>
                <a:lnTo>
                  <a:pt x="1089" y="409"/>
                </a:lnTo>
                <a:lnTo>
                  <a:pt x="1127" y="407"/>
                </a:lnTo>
                <a:lnTo>
                  <a:pt x="1134" y="411"/>
                </a:lnTo>
                <a:moveTo>
                  <a:pt x="1175" y="435"/>
                </a:moveTo>
                <a:lnTo>
                  <a:pt x="1175" y="435"/>
                </a:lnTo>
                <a:lnTo>
                  <a:pt x="1215" y="458"/>
                </a:lnTo>
                <a:moveTo>
                  <a:pt x="1255" y="482"/>
                </a:moveTo>
                <a:lnTo>
                  <a:pt x="1255" y="482"/>
                </a:lnTo>
                <a:lnTo>
                  <a:pt x="1296" y="505"/>
                </a:lnTo>
                <a:moveTo>
                  <a:pt x="1336" y="529"/>
                </a:moveTo>
                <a:lnTo>
                  <a:pt x="1336" y="529"/>
                </a:lnTo>
                <a:lnTo>
                  <a:pt x="1376" y="552"/>
                </a:lnTo>
                <a:moveTo>
                  <a:pt x="1417" y="576"/>
                </a:moveTo>
                <a:lnTo>
                  <a:pt x="1417" y="576"/>
                </a:lnTo>
                <a:lnTo>
                  <a:pt x="1457" y="599"/>
                </a:lnTo>
                <a:moveTo>
                  <a:pt x="1497" y="622"/>
                </a:moveTo>
                <a:lnTo>
                  <a:pt x="1497" y="622"/>
                </a:lnTo>
                <a:lnTo>
                  <a:pt x="1538" y="646"/>
                </a:lnTo>
                <a:moveTo>
                  <a:pt x="1578" y="669"/>
                </a:moveTo>
                <a:lnTo>
                  <a:pt x="1578" y="669"/>
                </a:lnTo>
                <a:lnTo>
                  <a:pt x="1618" y="693"/>
                </a:lnTo>
                <a:moveTo>
                  <a:pt x="1659" y="716"/>
                </a:moveTo>
                <a:lnTo>
                  <a:pt x="1659" y="716"/>
                </a:lnTo>
                <a:lnTo>
                  <a:pt x="1690" y="735"/>
                </a:lnTo>
                <a:lnTo>
                  <a:pt x="1696" y="743"/>
                </a:lnTo>
                <a:moveTo>
                  <a:pt x="1723" y="781"/>
                </a:moveTo>
                <a:lnTo>
                  <a:pt x="1723" y="781"/>
                </a:lnTo>
                <a:lnTo>
                  <a:pt x="1751" y="819"/>
                </a:lnTo>
                <a:moveTo>
                  <a:pt x="1778" y="856"/>
                </a:moveTo>
                <a:lnTo>
                  <a:pt x="1778" y="856"/>
                </a:lnTo>
                <a:lnTo>
                  <a:pt x="1806" y="894"/>
                </a:lnTo>
                <a:moveTo>
                  <a:pt x="1833" y="932"/>
                </a:moveTo>
                <a:lnTo>
                  <a:pt x="1833" y="932"/>
                </a:lnTo>
                <a:lnTo>
                  <a:pt x="1861" y="970"/>
                </a:lnTo>
                <a:moveTo>
                  <a:pt x="1888" y="1007"/>
                </a:moveTo>
                <a:lnTo>
                  <a:pt x="1888" y="1007"/>
                </a:lnTo>
                <a:lnTo>
                  <a:pt x="1915" y="1045"/>
                </a:lnTo>
                <a:moveTo>
                  <a:pt x="1943" y="1083"/>
                </a:moveTo>
                <a:lnTo>
                  <a:pt x="1943" y="1083"/>
                </a:lnTo>
                <a:lnTo>
                  <a:pt x="1970" y="1121"/>
                </a:lnTo>
                <a:moveTo>
                  <a:pt x="1998" y="1158"/>
                </a:moveTo>
                <a:lnTo>
                  <a:pt x="1998" y="1158"/>
                </a:lnTo>
                <a:lnTo>
                  <a:pt x="2025" y="1196"/>
                </a:lnTo>
                <a:moveTo>
                  <a:pt x="2052" y="1234"/>
                </a:moveTo>
                <a:lnTo>
                  <a:pt x="2052" y="1234"/>
                </a:lnTo>
                <a:lnTo>
                  <a:pt x="2066" y="1253"/>
                </a:lnTo>
                <a:lnTo>
                  <a:pt x="2089" y="1247"/>
                </a:lnTo>
                <a:moveTo>
                  <a:pt x="2134" y="1235"/>
                </a:moveTo>
                <a:lnTo>
                  <a:pt x="2134" y="1235"/>
                </a:lnTo>
                <a:lnTo>
                  <a:pt x="2179" y="1224"/>
                </a:lnTo>
                <a:moveTo>
                  <a:pt x="2224" y="1212"/>
                </a:moveTo>
                <a:lnTo>
                  <a:pt x="2224" y="1212"/>
                </a:lnTo>
                <a:lnTo>
                  <a:pt x="2270" y="1201"/>
                </a:lnTo>
                <a:moveTo>
                  <a:pt x="2315" y="1189"/>
                </a:moveTo>
                <a:lnTo>
                  <a:pt x="2315" y="1189"/>
                </a:lnTo>
                <a:lnTo>
                  <a:pt x="2360" y="1178"/>
                </a:lnTo>
                <a:moveTo>
                  <a:pt x="2405" y="1166"/>
                </a:moveTo>
                <a:lnTo>
                  <a:pt x="2405" y="1166"/>
                </a:lnTo>
                <a:lnTo>
                  <a:pt x="2451" y="1155"/>
                </a:lnTo>
                <a:moveTo>
                  <a:pt x="2496" y="1143"/>
                </a:moveTo>
                <a:lnTo>
                  <a:pt x="2496" y="1143"/>
                </a:lnTo>
                <a:lnTo>
                  <a:pt x="2541" y="1132"/>
                </a:lnTo>
                <a:moveTo>
                  <a:pt x="2586" y="1120"/>
                </a:moveTo>
                <a:lnTo>
                  <a:pt x="2586" y="1120"/>
                </a:lnTo>
                <a:lnTo>
                  <a:pt x="2629" y="1109"/>
                </a:lnTo>
                <a:lnTo>
                  <a:pt x="2632" y="1110"/>
                </a:lnTo>
                <a:moveTo>
                  <a:pt x="2678" y="1115"/>
                </a:moveTo>
                <a:lnTo>
                  <a:pt x="2678" y="1115"/>
                </a:lnTo>
                <a:lnTo>
                  <a:pt x="2724" y="1120"/>
                </a:lnTo>
                <a:moveTo>
                  <a:pt x="2771" y="1126"/>
                </a:moveTo>
                <a:lnTo>
                  <a:pt x="2771" y="1126"/>
                </a:lnTo>
                <a:lnTo>
                  <a:pt x="2817" y="1131"/>
                </a:lnTo>
                <a:moveTo>
                  <a:pt x="2863" y="1137"/>
                </a:moveTo>
                <a:lnTo>
                  <a:pt x="2863" y="1137"/>
                </a:lnTo>
                <a:lnTo>
                  <a:pt x="2910" y="1142"/>
                </a:lnTo>
                <a:moveTo>
                  <a:pt x="2956" y="1148"/>
                </a:moveTo>
                <a:lnTo>
                  <a:pt x="2956" y="1148"/>
                </a:lnTo>
                <a:lnTo>
                  <a:pt x="3002" y="1153"/>
                </a:lnTo>
                <a:moveTo>
                  <a:pt x="3049" y="1158"/>
                </a:moveTo>
                <a:lnTo>
                  <a:pt x="3049" y="1158"/>
                </a:lnTo>
                <a:lnTo>
                  <a:pt x="3095" y="1164"/>
                </a:lnTo>
                <a:moveTo>
                  <a:pt x="3141" y="1169"/>
                </a:moveTo>
                <a:lnTo>
                  <a:pt x="3141" y="1169"/>
                </a:lnTo>
                <a:lnTo>
                  <a:pt x="3188" y="1175"/>
                </a:lnTo>
                <a:moveTo>
                  <a:pt x="3234" y="1180"/>
                </a:moveTo>
                <a:lnTo>
                  <a:pt x="3234" y="1180"/>
                </a:lnTo>
                <a:lnTo>
                  <a:pt x="3280" y="1186"/>
                </a:lnTo>
                <a:moveTo>
                  <a:pt x="3327" y="1191"/>
                </a:moveTo>
                <a:lnTo>
                  <a:pt x="3327" y="1191"/>
                </a:lnTo>
                <a:lnTo>
                  <a:pt x="3373" y="1196"/>
                </a:lnTo>
                <a:moveTo>
                  <a:pt x="3410" y="1223"/>
                </a:moveTo>
                <a:lnTo>
                  <a:pt x="3410" y="1223"/>
                </a:lnTo>
                <a:lnTo>
                  <a:pt x="3445" y="1254"/>
                </a:lnTo>
                <a:moveTo>
                  <a:pt x="3480" y="1285"/>
                </a:moveTo>
                <a:lnTo>
                  <a:pt x="3480" y="1285"/>
                </a:lnTo>
                <a:lnTo>
                  <a:pt x="3515" y="1316"/>
                </a:lnTo>
                <a:moveTo>
                  <a:pt x="3550" y="1346"/>
                </a:moveTo>
                <a:lnTo>
                  <a:pt x="3550" y="1346"/>
                </a:lnTo>
                <a:lnTo>
                  <a:pt x="3585" y="1377"/>
                </a:lnTo>
                <a:moveTo>
                  <a:pt x="3620" y="1408"/>
                </a:moveTo>
                <a:lnTo>
                  <a:pt x="3620" y="1408"/>
                </a:lnTo>
                <a:lnTo>
                  <a:pt x="3655" y="1439"/>
                </a:lnTo>
                <a:moveTo>
                  <a:pt x="3691" y="1470"/>
                </a:moveTo>
                <a:lnTo>
                  <a:pt x="3691" y="1470"/>
                </a:lnTo>
                <a:lnTo>
                  <a:pt x="3726" y="1500"/>
                </a:lnTo>
                <a:moveTo>
                  <a:pt x="3761" y="1531"/>
                </a:moveTo>
                <a:lnTo>
                  <a:pt x="3761" y="1531"/>
                </a:lnTo>
                <a:lnTo>
                  <a:pt x="3796" y="1562"/>
                </a:lnTo>
                <a:moveTo>
                  <a:pt x="3831" y="1593"/>
                </a:moveTo>
                <a:lnTo>
                  <a:pt x="3831" y="1593"/>
                </a:lnTo>
                <a:lnTo>
                  <a:pt x="3866" y="1624"/>
                </a:lnTo>
                <a:moveTo>
                  <a:pt x="3901" y="1654"/>
                </a:moveTo>
                <a:lnTo>
                  <a:pt x="3901" y="1654"/>
                </a:lnTo>
                <a:lnTo>
                  <a:pt x="3936" y="1685"/>
                </a:lnTo>
                <a:moveTo>
                  <a:pt x="3979" y="1700"/>
                </a:moveTo>
                <a:lnTo>
                  <a:pt x="3979" y="1700"/>
                </a:lnTo>
                <a:lnTo>
                  <a:pt x="4025" y="1711"/>
                </a:lnTo>
                <a:moveTo>
                  <a:pt x="4070" y="1722"/>
                </a:moveTo>
                <a:lnTo>
                  <a:pt x="4070" y="1722"/>
                </a:lnTo>
                <a:lnTo>
                  <a:pt x="4115" y="1733"/>
                </a:lnTo>
                <a:moveTo>
                  <a:pt x="4161" y="1743"/>
                </a:moveTo>
                <a:lnTo>
                  <a:pt x="4161" y="1743"/>
                </a:lnTo>
                <a:lnTo>
                  <a:pt x="4206" y="1754"/>
                </a:lnTo>
                <a:moveTo>
                  <a:pt x="4252" y="1765"/>
                </a:moveTo>
                <a:lnTo>
                  <a:pt x="4252" y="1765"/>
                </a:lnTo>
                <a:lnTo>
                  <a:pt x="4297" y="1776"/>
                </a:lnTo>
                <a:moveTo>
                  <a:pt x="4342" y="1787"/>
                </a:moveTo>
                <a:lnTo>
                  <a:pt x="4342" y="1787"/>
                </a:lnTo>
                <a:lnTo>
                  <a:pt x="4388" y="1797"/>
                </a:lnTo>
                <a:moveTo>
                  <a:pt x="4433" y="1808"/>
                </a:moveTo>
                <a:lnTo>
                  <a:pt x="4433" y="1808"/>
                </a:lnTo>
                <a:lnTo>
                  <a:pt x="4479" y="1819"/>
                </a:lnTo>
                <a:moveTo>
                  <a:pt x="4522" y="1835"/>
                </a:moveTo>
                <a:lnTo>
                  <a:pt x="4522" y="1835"/>
                </a:lnTo>
                <a:lnTo>
                  <a:pt x="4561" y="1861"/>
                </a:lnTo>
                <a:moveTo>
                  <a:pt x="4600" y="1886"/>
                </a:moveTo>
                <a:lnTo>
                  <a:pt x="4600" y="1886"/>
                </a:lnTo>
                <a:lnTo>
                  <a:pt x="4639" y="1912"/>
                </a:lnTo>
                <a:moveTo>
                  <a:pt x="4678" y="1937"/>
                </a:moveTo>
                <a:lnTo>
                  <a:pt x="4678" y="1937"/>
                </a:lnTo>
                <a:lnTo>
                  <a:pt x="4717" y="1963"/>
                </a:lnTo>
                <a:moveTo>
                  <a:pt x="4756" y="1988"/>
                </a:moveTo>
                <a:lnTo>
                  <a:pt x="4756" y="1988"/>
                </a:lnTo>
                <a:lnTo>
                  <a:pt x="4795" y="2014"/>
                </a:lnTo>
                <a:moveTo>
                  <a:pt x="4834" y="2039"/>
                </a:moveTo>
                <a:lnTo>
                  <a:pt x="4834" y="2039"/>
                </a:lnTo>
                <a:lnTo>
                  <a:pt x="4873" y="2065"/>
                </a:lnTo>
                <a:moveTo>
                  <a:pt x="4912" y="2090"/>
                </a:moveTo>
                <a:lnTo>
                  <a:pt x="4912" y="2090"/>
                </a:lnTo>
                <a:lnTo>
                  <a:pt x="4952" y="2116"/>
                </a:lnTo>
                <a:moveTo>
                  <a:pt x="4991" y="2141"/>
                </a:moveTo>
                <a:lnTo>
                  <a:pt x="4991" y="2141"/>
                </a:lnTo>
                <a:lnTo>
                  <a:pt x="5030" y="2167"/>
                </a:lnTo>
                <a:moveTo>
                  <a:pt x="5069" y="2192"/>
                </a:moveTo>
                <a:lnTo>
                  <a:pt x="5069" y="2192"/>
                </a:lnTo>
                <a:lnTo>
                  <a:pt x="5108" y="2218"/>
                </a:lnTo>
                <a:moveTo>
                  <a:pt x="5147" y="2243"/>
                </a:moveTo>
                <a:lnTo>
                  <a:pt x="5147" y="2243"/>
                </a:lnTo>
                <a:lnTo>
                  <a:pt x="5186" y="2269"/>
                </a:lnTo>
                <a:moveTo>
                  <a:pt x="5225" y="2294"/>
                </a:moveTo>
                <a:lnTo>
                  <a:pt x="5225" y="2294"/>
                </a:lnTo>
                <a:lnTo>
                  <a:pt x="5258" y="2316"/>
                </a:lnTo>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1" name="Freeform 71"/>
          <p:cNvSpPr>
            <a:spLocks/>
          </p:cNvSpPr>
          <p:nvPr/>
        </p:nvSpPr>
        <p:spPr bwMode="auto">
          <a:xfrm>
            <a:off x="3386138" y="2698750"/>
            <a:ext cx="96837" cy="96838"/>
          </a:xfrm>
          <a:custGeom>
            <a:avLst/>
            <a:gdLst>
              <a:gd name="T0" fmla="*/ 2147483647 w 95"/>
              <a:gd name="T1" fmla="*/ 2147483647 h 94"/>
              <a:gd name="T2" fmla="*/ 2147483647 w 95"/>
              <a:gd name="T3" fmla="*/ 2147483647 h 94"/>
              <a:gd name="T4" fmla="*/ 2147483647 w 95"/>
              <a:gd name="T5" fmla="*/ 2147483647 h 94"/>
              <a:gd name="T6" fmla="*/ 2147483647 w 95"/>
              <a:gd name="T7" fmla="*/ 2147483647 h 94"/>
              <a:gd name="T8" fmla="*/ 0 w 95"/>
              <a:gd name="T9" fmla="*/ 2147483647 h 94"/>
              <a:gd name="T10" fmla="*/ 2147483647 w 95"/>
              <a:gd name="T11" fmla="*/ 0 h 94"/>
              <a:gd name="T12" fmla="*/ 2147483647 w 95"/>
              <a:gd name="T13" fmla="*/ 2147483647 h 94"/>
              <a:gd name="T14" fmla="*/ 2147483647 w 95"/>
              <a:gd name="T15" fmla="*/ 2147483647 h 94"/>
              <a:gd name="T16" fmla="*/ 2147483647 w 95"/>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4">
                <a:moveTo>
                  <a:pt x="95" y="47"/>
                </a:moveTo>
                <a:lnTo>
                  <a:pt x="95" y="47"/>
                </a:lnTo>
                <a:cubicBezTo>
                  <a:pt x="95" y="73"/>
                  <a:pt x="73" y="94"/>
                  <a:pt x="47" y="94"/>
                </a:cubicBezTo>
                <a:cubicBezTo>
                  <a:pt x="21" y="94"/>
                  <a:pt x="0" y="73"/>
                  <a:pt x="0" y="47"/>
                </a:cubicBezTo>
                <a:cubicBezTo>
                  <a:pt x="0" y="21"/>
                  <a:pt x="21" y="0"/>
                  <a:pt x="47" y="0"/>
                </a:cubicBezTo>
                <a:cubicBezTo>
                  <a:pt x="73" y="0"/>
                  <a:pt x="95" y="21"/>
                  <a:pt x="95" y="47"/>
                </a:cubicBezTo>
                <a:cubicBezTo>
                  <a:pt x="95" y="47"/>
                  <a:pt x="95" y="47"/>
                  <a:pt x="95"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82" name="Freeform 72"/>
          <p:cNvSpPr>
            <a:spLocks/>
          </p:cNvSpPr>
          <p:nvPr/>
        </p:nvSpPr>
        <p:spPr bwMode="auto">
          <a:xfrm>
            <a:off x="3770313" y="3167063"/>
            <a:ext cx="96837" cy="96837"/>
          </a:xfrm>
          <a:custGeom>
            <a:avLst/>
            <a:gdLst>
              <a:gd name="T0" fmla="*/ 2147483647 w 94"/>
              <a:gd name="T1" fmla="*/ 2147483647 h 95"/>
              <a:gd name="T2" fmla="*/ 2147483647 w 94"/>
              <a:gd name="T3" fmla="*/ 2147483647 h 95"/>
              <a:gd name="T4" fmla="*/ 2147483647 w 94"/>
              <a:gd name="T5" fmla="*/ 2147483647 h 95"/>
              <a:gd name="T6" fmla="*/ 2147483647 w 94"/>
              <a:gd name="T7" fmla="*/ 2147483647 h 95"/>
              <a:gd name="T8" fmla="*/ 0 w 94"/>
              <a:gd name="T9" fmla="*/ 2147483647 h 95"/>
              <a:gd name="T10" fmla="*/ 2147483647 w 94"/>
              <a:gd name="T11" fmla="*/ 0 h 95"/>
              <a:gd name="T12" fmla="*/ 2147483647 w 94"/>
              <a:gd name="T13" fmla="*/ 2147483647 h 95"/>
              <a:gd name="T14" fmla="*/ 2147483647 w 94"/>
              <a:gd name="T15" fmla="*/ 2147483647 h 95"/>
              <a:gd name="T16" fmla="*/ 2147483647 w 94"/>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5">
                <a:moveTo>
                  <a:pt x="94" y="48"/>
                </a:moveTo>
                <a:lnTo>
                  <a:pt x="94" y="48"/>
                </a:lnTo>
                <a:cubicBezTo>
                  <a:pt x="94" y="74"/>
                  <a:pt x="73" y="95"/>
                  <a:pt x="47" y="95"/>
                </a:cubicBezTo>
                <a:cubicBezTo>
                  <a:pt x="21" y="95"/>
                  <a:pt x="0" y="74"/>
                  <a:pt x="0" y="48"/>
                </a:cubicBezTo>
                <a:cubicBezTo>
                  <a:pt x="0" y="22"/>
                  <a:pt x="21" y="0"/>
                  <a:pt x="47" y="0"/>
                </a:cubicBezTo>
                <a:cubicBezTo>
                  <a:pt x="73" y="0"/>
                  <a:pt x="94" y="22"/>
                  <a:pt x="94" y="48"/>
                </a:cubicBezTo>
                <a:cubicBezTo>
                  <a:pt x="94" y="48"/>
                  <a:pt x="94" y="48"/>
                  <a:pt x="94" y="48"/>
                </a:cubicBezTo>
                <a:close/>
              </a:path>
            </a:pathLst>
          </a:custGeom>
          <a:solidFill>
            <a:srgbClr val="000000"/>
          </a:solidFill>
          <a:ln w="0">
            <a:solidFill>
              <a:srgbClr val="000000"/>
            </a:solidFill>
            <a:prstDash val="solid"/>
            <a:round/>
            <a:headEnd/>
            <a:tailEnd/>
          </a:ln>
        </p:spPr>
        <p:txBody>
          <a:bodyPr/>
          <a:lstStyle/>
          <a:p>
            <a:endParaRPr lang="en-US"/>
          </a:p>
        </p:txBody>
      </p:sp>
      <p:sp>
        <p:nvSpPr>
          <p:cNvPr id="74783" name="Freeform 73"/>
          <p:cNvSpPr>
            <a:spLocks/>
          </p:cNvSpPr>
          <p:nvPr/>
        </p:nvSpPr>
        <p:spPr bwMode="auto">
          <a:xfrm>
            <a:off x="4538663" y="3116263"/>
            <a:ext cx="96837" cy="95250"/>
          </a:xfrm>
          <a:custGeom>
            <a:avLst/>
            <a:gdLst>
              <a:gd name="T0" fmla="*/ 2147483647 w 94"/>
              <a:gd name="T1" fmla="*/ 2147483647 h 94"/>
              <a:gd name="T2" fmla="*/ 2147483647 w 94"/>
              <a:gd name="T3" fmla="*/ 2147483647 h 94"/>
              <a:gd name="T4" fmla="*/ 2147483647 w 94"/>
              <a:gd name="T5" fmla="*/ 2147483647 h 94"/>
              <a:gd name="T6" fmla="*/ 2147483647 w 94"/>
              <a:gd name="T7" fmla="*/ 2147483647 h 94"/>
              <a:gd name="T8" fmla="*/ 0 w 94"/>
              <a:gd name="T9" fmla="*/ 2147483647 h 94"/>
              <a:gd name="T10" fmla="*/ 2147483647 w 94"/>
              <a:gd name="T11" fmla="*/ 0 h 94"/>
              <a:gd name="T12" fmla="*/ 2147483647 w 94"/>
              <a:gd name="T13" fmla="*/ 2147483647 h 94"/>
              <a:gd name="T14" fmla="*/ 2147483647 w 94"/>
              <a:gd name="T15" fmla="*/ 2147483647 h 94"/>
              <a:gd name="T16" fmla="*/ 2147483647 w 94"/>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4">
                <a:moveTo>
                  <a:pt x="94" y="47"/>
                </a:moveTo>
                <a:lnTo>
                  <a:pt x="94" y="47"/>
                </a:lnTo>
                <a:cubicBezTo>
                  <a:pt x="94" y="73"/>
                  <a:pt x="73" y="94"/>
                  <a:pt x="47" y="94"/>
                </a:cubicBezTo>
                <a:cubicBezTo>
                  <a:pt x="21" y="94"/>
                  <a:pt x="0" y="73"/>
                  <a:pt x="0" y="47"/>
                </a:cubicBezTo>
                <a:cubicBezTo>
                  <a:pt x="0" y="21"/>
                  <a:pt x="21" y="0"/>
                  <a:pt x="47" y="0"/>
                </a:cubicBezTo>
                <a:cubicBezTo>
                  <a:pt x="73" y="0"/>
                  <a:pt x="94" y="21"/>
                  <a:pt x="94" y="47"/>
                </a:cubicBezTo>
                <a:cubicBezTo>
                  <a:pt x="94" y="47"/>
                  <a:pt x="94" y="47"/>
                  <a:pt x="94"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84" name="Freeform 74"/>
          <p:cNvSpPr>
            <a:spLocks/>
          </p:cNvSpPr>
          <p:nvPr/>
        </p:nvSpPr>
        <p:spPr bwMode="auto">
          <a:xfrm>
            <a:off x="5114925" y="3451225"/>
            <a:ext cx="96838" cy="95250"/>
          </a:xfrm>
          <a:custGeom>
            <a:avLst/>
            <a:gdLst>
              <a:gd name="T0" fmla="*/ 2147483647 w 95"/>
              <a:gd name="T1" fmla="*/ 2147483647 h 94"/>
              <a:gd name="T2" fmla="*/ 2147483647 w 95"/>
              <a:gd name="T3" fmla="*/ 2147483647 h 94"/>
              <a:gd name="T4" fmla="*/ 2147483647 w 95"/>
              <a:gd name="T5" fmla="*/ 2147483647 h 94"/>
              <a:gd name="T6" fmla="*/ 2147483647 w 95"/>
              <a:gd name="T7" fmla="*/ 2147483647 h 94"/>
              <a:gd name="T8" fmla="*/ 0 w 95"/>
              <a:gd name="T9" fmla="*/ 2147483647 h 94"/>
              <a:gd name="T10" fmla="*/ 2147483647 w 95"/>
              <a:gd name="T11" fmla="*/ 0 h 94"/>
              <a:gd name="T12" fmla="*/ 2147483647 w 95"/>
              <a:gd name="T13" fmla="*/ 2147483647 h 94"/>
              <a:gd name="T14" fmla="*/ 2147483647 w 95"/>
              <a:gd name="T15" fmla="*/ 2147483647 h 94"/>
              <a:gd name="T16" fmla="*/ 2147483647 w 95"/>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4">
                <a:moveTo>
                  <a:pt x="95" y="47"/>
                </a:moveTo>
                <a:lnTo>
                  <a:pt x="95" y="47"/>
                </a:lnTo>
                <a:cubicBezTo>
                  <a:pt x="95" y="73"/>
                  <a:pt x="73" y="94"/>
                  <a:pt x="47" y="94"/>
                </a:cubicBezTo>
                <a:cubicBezTo>
                  <a:pt x="21" y="94"/>
                  <a:pt x="0" y="73"/>
                  <a:pt x="0" y="47"/>
                </a:cubicBezTo>
                <a:cubicBezTo>
                  <a:pt x="0" y="21"/>
                  <a:pt x="21" y="0"/>
                  <a:pt x="47" y="0"/>
                </a:cubicBezTo>
                <a:cubicBezTo>
                  <a:pt x="73" y="0"/>
                  <a:pt x="95" y="21"/>
                  <a:pt x="95" y="47"/>
                </a:cubicBezTo>
                <a:cubicBezTo>
                  <a:pt x="95" y="47"/>
                  <a:pt x="95" y="47"/>
                  <a:pt x="95"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85" name="Freeform 75"/>
          <p:cNvSpPr>
            <a:spLocks/>
          </p:cNvSpPr>
          <p:nvPr/>
        </p:nvSpPr>
        <p:spPr bwMode="auto">
          <a:xfrm>
            <a:off x="5499100" y="3979863"/>
            <a:ext cx="96838" cy="96837"/>
          </a:xfrm>
          <a:custGeom>
            <a:avLst/>
            <a:gdLst>
              <a:gd name="T0" fmla="*/ 2147483647 w 94"/>
              <a:gd name="T1" fmla="*/ 2147483647 h 95"/>
              <a:gd name="T2" fmla="*/ 2147483647 w 94"/>
              <a:gd name="T3" fmla="*/ 2147483647 h 95"/>
              <a:gd name="T4" fmla="*/ 2147483647 w 94"/>
              <a:gd name="T5" fmla="*/ 2147483647 h 95"/>
              <a:gd name="T6" fmla="*/ 2147483647 w 94"/>
              <a:gd name="T7" fmla="*/ 2147483647 h 95"/>
              <a:gd name="T8" fmla="*/ 0 w 94"/>
              <a:gd name="T9" fmla="*/ 2147483647 h 95"/>
              <a:gd name="T10" fmla="*/ 2147483647 w 94"/>
              <a:gd name="T11" fmla="*/ 0 h 95"/>
              <a:gd name="T12" fmla="*/ 2147483647 w 94"/>
              <a:gd name="T13" fmla="*/ 2147483647 h 95"/>
              <a:gd name="T14" fmla="*/ 2147483647 w 94"/>
              <a:gd name="T15" fmla="*/ 2147483647 h 95"/>
              <a:gd name="T16" fmla="*/ 2147483647 w 94"/>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5">
                <a:moveTo>
                  <a:pt x="94" y="48"/>
                </a:moveTo>
                <a:lnTo>
                  <a:pt x="94" y="48"/>
                </a:lnTo>
                <a:cubicBezTo>
                  <a:pt x="94" y="74"/>
                  <a:pt x="73" y="95"/>
                  <a:pt x="47" y="95"/>
                </a:cubicBezTo>
                <a:cubicBezTo>
                  <a:pt x="21" y="95"/>
                  <a:pt x="0" y="74"/>
                  <a:pt x="0" y="48"/>
                </a:cubicBezTo>
                <a:cubicBezTo>
                  <a:pt x="0" y="22"/>
                  <a:pt x="21" y="0"/>
                  <a:pt x="47" y="0"/>
                </a:cubicBezTo>
                <a:cubicBezTo>
                  <a:pt x="73" y="0"/>
                  <a:pt x="94" y="22"/>
                  <a:pt x="94" y="48"/>
                </a:cubicBezTo>
                <a:cubicBezTo>
                  <a:pt x="94" y="48"/>
                  <a:pt x="94" y="48"/>
                  <a:pt x="94" y="48"/>
                </a:cubicBezTo>
                <a:close/>
              </a:path>
            </a:pathLst>
          </a:custGeom>
          <a:solidFill>
            <a:srgbClr val="000000"/>
          </a:solidFill>
          <a:ln w="0">
            <a:solidFill>
              <a:srgbClr val="000000"/>
            </a:solidFill>
            <a:prstDash val="solid"/>
            <a:round/>
            <a:headEnd/>
            <a:tailEnd/>
          </a:ln>
        </p:spPr>
        <p:txBody>
          <a:bodyPr/>
          <a:lstStyle/>
          <a:p>
            <a:endParaRPr lang="en-US"/>
          </a:p>
        </p:txBody>
      </p:sp>
      <p:sp>
        <p:nvSpPr>
          <p:cNvPr id="74786" name="Freeform 76"/>
          <p:cNvSpPr>
            <a:spLocks/>
          </p:cNvSpPr>
          <p:nvPr/>
        </p:nvSpPr>
        <p:spPr bwMode="auto">
          <a:xfrm>
            <a:off x="6075363" y="3833813"/>
            <a:ext cx="95250" cy="96837"/>
          </a:xfrm>
          <a:custGeom>
            <a:avLst/>
            <a:gdLst>
              <a:gd name="T0" fmla="*/ 2147483647 w 94"/>
              <a:gd name="T1" fmla="*/ 2147483647 h 95"/>
              <a:gd name="T2" fmla="*/ 2147483647 w 94"/>
              <a:gd name="T3" fmla="*/ 2147483647 h 95"/>
              <a:gd name="T4" fmla="*/ 2147483647 w 94"/>
              <a:gd name="T5" fmla="*/ 2147483647 h 95"/>
              <a:gd name="T6" fmla="*/ 2147483647 w 94"/>
              <a:gd name="T7" fmla="*/ 2147483647 h 95"/>
              <a:gd name="T8" fmla="*/ 0 w 94"/>
              <a:gd name="T9" fmla="*/ 2147483647 h 95"/>
              <a:gd name="T10" fmla="*/ 2147483647 w 94"/>
              <a:gd name="T11" fmla="*/ 0 h 95"/>
              <a:gd name="T12" fmla="*/ 2147483647 w 94"/>
              <a:gd name="T13" fmla="*/ 2147483647 h 95"/>
              <a:gd name="T14" fmla="*/ 2147483647 w 94"/>
              <a:gd name="T15" fmla="*/ 2147483647 h 95"/>
              <a:gd name="T16" fmla="*/ 2147483647 w 94"/>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5">
                <a:moveTo>
                  <a:pt x="94" y="47"/>
                </a:moveTo>
                <a:lnTo>
                  <a:pt x="94" y="47"/>
                </a:lnTo>
                <a:cubicBezTo>
                  <a:pt x="94" y="73"/>
                  <a:pt x="73" y="95"/>
                  <a:pt x="47" y="95"/>
                </a:cubicBezTo>
                <a:cubicBezTo>
                  <a:pt x="21" y="95"/>
                  <a:pt x="0" y="73"/>
                  <a:pt x="0" y="47"/>
                </a:cubicBezTo>
                <a:cubicBezTo>
                  <a:pt x="0" y="21"/>
                  <a:pt x="21" y="0"/>
                  <a:pt x="47" y="0"/>
                </a:cubicBezTo>
                <a:cubicBezTo>
                  <a:pt x="73" y="0"/>
                  <a:pt x="94" y="21"/>
                  <a:pt x="94" y="47"/>
                </a:cubicBezTo>
                <a:cubicBezTo>
                  <a:pt x="94" y="47"/>
                  <a:pt x="94" y="47"/>
                  <a:pt x="94"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87" name="Freeform 77"/>
          <p:cNvSpPr>
            <a:spLocks/>
          </p:cNvSpPr>
          <p:nvPr/>
        </p:nvSpPr>
        <p:spPr bwMode="auto">
          <a:xfrm>
            <a:off x="6843713" y="3924300"/>
            <a:ext cx="96837" cy="95250"/>
          </a:xfrm>
          <a:custGeom>
            <a:avLst/>
            <a:gdLst>
              <a:gd name="T0" fmla="*/ 2147483647 w 95"/>
              <a:gd name="T1" fmla="*/ 2147483647 h 94"/>
              <a:gd name="T2" fmla="*/ 2147483647 w 95"/>
              <a:gd name="T3" fmla="*/ 2147483647 h 94"/>
              <a:gd name="T4" fmla="*/ 2147483647 w 95"/>
              <a:gd name="T5" fmla="*/ 2147483647 h 94"/>
              <a:gd name="T6" fmla="*/ 2147483647 w 95"/>
              <a:gd name="T7" fmla="*/ 2147483647 h 94"/>
              <a:gd name="T8" fmla="*/ 0 w 95"/>
              <a:gd name="T9" fmla="*/ 2147483647 h 94"/>
              <a:gd name="T10" fmla="*/ 2147483647 w 95"/>
              <a:gd name="T11" fmla="*/ 0 h 94"/>
              <a:gd name="T12" fmla="*/ 2147483647 w 95"/>
              <a:gd name="T13" fmla="*/ 2147483647 h 94"/>
              <a:gd name="T14" fmla="*/ 2147483647 w 95"/>
              <a:gd name="T15" fmla="*/ 2147483647 h 94"/>
              <a:gd name="T16" fmla="*/ 2147483647 w 95"/>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4">
                <a:moveTo>
                  <a:pt x="95" y="47"/>
                </a:moveTo>
                <a:lnTo>
                  <a:pt x="95" y="47"/>
                </a:lnTo>
                <a:cubicBezTo>
                  <a:pt x="95" y="73"/>
                  <a:pt x="73" y="94"/>
                  <a:pt x="47" y="94"/>
                </a:cubicBezTo>
                <a:cubicBezTo>
                  <a:pt x="21" y="94"/>
                  <a:pt x="0" y="73"/>
                  <a:pt x="0" y="47"/>
                </a:cubicBezTo>
                <a:cubicBezTo>
                  <a:pt x="0" y="21"/>
                  <a:pt x="21" y="0"/>
                  <a:pt x="47" y="0"/>
                </a:cubicBezTo>
                <a:cubicBezTo>
                  <a:pt x="73" y="0"/>
                  <a:pt x="95" y="21"/>
                  <a:pt x="95" y="47"/>
                </a:cubicBezTo>
                <a:cubicBezTo>
                  <a:pt x="95" y="47"/>
                  <a:pt x="95" y="47"/>
                  <a:pt x="95"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88" name="Freeform 78"/>
          <p:cNvSpPr>
            <a:spLocks/>
          </p:cNvSpPr>
          <p:nvPr/>
        </p:nvSpPr>
        <p:spPr bwMode="auto">
          <a:xfrm>
            <a:off x="7418388" y="4429125"/>
            <a:ext cx="98425" cy="96838"/>
          </a:xfrm>
          <a:custGeom>
            <a:avLst/>
            <a:gdLst>
              <a:gd name="T0" fmla="*/ 2147483647 w 95"/>
              <a:gd name="T1" fmla="*/ 2147483647 h 94"/>
              <a:gd name="T2" fmla="*/ 2147483647 w 95"/>
              <a:gd name="T3" fmla="*/ 2147483647 h 94"/>
              <a:gd name="T4" fmla="*/ 2147483647 w 95"/>
              <a:gd name="T5" fmla="*/ 2147483647 h 94"/>
              <a:gd name="T6" fmla="*/ 2147483647 w 95"/>
              <a:gd name="T7" fmla="*/ 2147483647 h 94"/>
              <a:gd name="T8" fmla="*/ 0 w 95"/>
              <a:gd name="T9" fmla="*/ 2147483647 h 94"/>
              <a:gd name="T10" fmla="*/ 2147483647 w 95"/>
              <a:gd name="T11" fmla="*/ 0 h 94"/>
              <a:gd name="T12" fmla="*/ 2147483647 w 95"/>
              <a:gd name="T13" fmla="*/ 2147483647 h 94"/>
              <a:gd name="T14" fmla="*/ 2147483647 w 95"/>
              <a:gd name="T15" fmla="*/ 2147483647 h 94"/>
              <a:gd name="T16" fmla="*/ 2147483647 w 95"/>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4">
                <a:moveTo>
                  <a:pt x="95" y="47"/>
                </a:moveTo>
                <a:lnTo>
                  <a:pt x="95" y="47"/>
                </a:lnTo>
                <a:cubicBezTo>
                  <a:pt x="95" y="73"/>
                  <a:pt x="74" y="94"/>
                  <a:pt x="48" y="94"/>
                </a:cubicBezTo>
                <a:cubicBezTo>
                  <a:pt x="22" y="94"/>
                  <a:pt x="0" y="73"/>
                  <a:pt x="0" y="47"/>
                </a:cubicBezTo>
                <a:cubicBezTo>
                  <a:pt x="0" y="21"/>
                  <a:pt x="22" y="0"/>
                  <a:pt x="48" y="0"/>
                </a:cubicBezTo>
                <a:cubicBezTo>
                  <a:pt x="74" y="0"/>
                  <a:pt x="95" y="21"/>
                  <a:pt x="95" y="47"/>
                </a:cubicBezTo>
                <a:cubicBezTo>
                  <a:pt x="95" y="47"/>
                  <a:pt x="95" y="47"/>
                  <a:pt x="95"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89" name="Freeform 79"/>
          <p:cNvSpPr>
            <a:spLocks/>
          </p:cNvSpPr>
          <p:nvPr/>
        </p:nvSpPr>
        <p:spPr bwMode="auto">
          <a:xfrm>
            <a:off x="7996238" y="4567238"/>
            <a:ext cx="95250" cy="95250"/>
          </a:xfrm>
          <a:custGeom>
            <a:avLst/>
            <a:gdLst>
              <a:gd name="T0" fmla="*/ 2147483647 w 94"/>
              <a:gd name="T1" fmla="*/ 2147483647 h 94"/>
              <a:gd name="T2" fmla="*/ 2147483647 w 94"/>
              <a:gd name="T3" fmla="*/ 2147483647 h 94"/>
              <a:gd name="T4" fmla="*/ 2147483647 w 94"/>
              <a:gd name="T5" fmla="*/ 2147483647 h 94"/>
              <a:gd name="T6" fmla="*/ 2147483647 w 94"/>
              <a:gd name="T7" fmla="*/ 2147483647 h 94"/>
              <a:gd name="T8" fmla="*/ 0 w 94"/>
              <a:gd name="T9" fmla="*/ 2147483647 h 94"/>
              <a:gd name="T10" fmla="*/ 2147483647 w 94"/>
              <a:gd name="T11" fmla="*/ 0 h 94"/>
              <a:gd name="T12" fmla="*/ 2147483647 w 94"/>
              <a:gd name="T13" fmla="*/ 2147483647 h 94"/>
              <a:gd name="T14" fmla="*/ 2147483647 w 94"/>
              <a:gd name="T15" fmla="*/ 2147483647 h 94"/>
              <a:gd name="T16" fmla="*/ 2147483647 w 94"/>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4">
                <a:moveTo>
                  <a:pt x="94" y="47"/>
                </a:moveTo>
                <a:lnTo>
                  <a:pt x="94" y="47"/>
                </a:lnTo>
                <a:cubicBezTo>
                  <a:pt x="94" y="73"/>
                  <a:pt x="73" y="94"/>
                  <a:pt x="47" y="94"/>
                </a:cubicBezTo>
                <a:cubicBezTo>
                  <a:pt x="21" y="94"/>
                  <a:pt x="0" y="73"/>
                  <a:pt x="0" y="47"/>
                </a:cubicBezTo>
                <a:cubicBezTo>
                  <a:pt x="0" y="21"/>
                  <a:pt x="21" y="0"/>
                  <a:pt x="47" y="0"/>
                </a:cubicBezTo>
                <a:cubicBezTo>
                  <a:pt x="73" y="0"/>
                  <a:pt x="94" y="21"/>
                  <a:pt x="94" y="47"/>
                </a:cubicBezTo>
                <a:cubicBezTo>
                  <a:pt x="94" y="47"/>
                  <a:pt x="94" y="47"/>
                  <a:pt x="94"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90" name="Freeform 80"/>
          <p:cNvSpPr>
            <a:spLocks/>
          </p:cNvSpPr>
          <p:nvPr/>
        </p:nvSpPr>
        <p:spPr bwMode="auto">
          <a:xfrm>
            <a:off x="8764588" y="5067300"/>
            <a:ext cx="95250" cy="96838"/>
          </a:xfrm>
          <a:custGeom>
            <a:avLst/>
            <a:gdLst>
              <a:gd name="T0" fmla="*/ 2147483647 w 94"/>
              <a:gd name="T1" fmla="*/ 2147483647 h 94"/>
              <a:gd name="T2" fmla="*/ 2147483647 w 94"/>
              <a:gd name="T3" fmla="*/ 2147483647 h 94"/>
              <a:gd name="T4" fmla="*/ 2147483647 w 94"/>
              <a:gd name="T5" fmla="*/ 2147483647 h 94"/>
              <a:gd name="T6" fmla="*/ 2147483647 w 94"/>
              <a:gd name="T7" fmla="*/ 2147483647 h 94"/>
              <a:gd name="T8" fmla="*/ 0 w 94"/>
              <a:gd name="T9" fmla="*/ 2147483647 h 94"/>
              <a:gd name="T10" fmla="*/ 2147483647 w 94"/>
              <a:gd name="T11" fmla="*/ 0 h 94"/>
              <a:gd name="T12" fmla="*/ 2147483647 w 94"/>
              <a:gd name="T13" fmla="*/ 2147483647 h 94"/>
              <a:gd name="T14" fmla="*/ 2147483647 w 94"/>
              <a:gd name="T15" fmla="*/ 2147483647 h 94"/>
              <a:gd name="T16" fmla="*/ 2147483647 w 94"/>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4">
                <a:moveTo>
                  <a:pt x="94" y="47"/>
                </a:moveTo>
                <a:lnTo>
                  <a:pt x="94" y="47"/>
                </a:lnTo>
                <a:cubicBezTo>
                  <a:pt x="94" y="73"/>
                  <a:pt x="73" y="94"/>
                  <a:pt x="47" y="94"/>
                </a:cubicBezTo>
                <a:cubicBezTo>
                  <a:pt x="21" y="94"/>
                  <a:pt x="0" y="73"/>
                  <a:pt x="0" y="47"/>
                </a:cubicBezTo>
                <a:cubicBezTo>
                  <a:pt x="0" y="21"/>
                  <a:pt x="21" y="0"/>
                  <a:pt x="47" y="0"/>
                </a:cubicBezTo>
                <a:cubicBezTo>
                  <a:pt x="73" y="0"/>
                  <a:pt x="94" y="21"/>
                  <a:pt x="94" y="47"/>
                </a:cubicBezTo>
                <a:cubicBezTo>
                  <a:pt x="94" y="47"/>
                  <a:pt x="94" y="47"/>
                  <a:pt x="94"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791" name="Freeform 81"/>
          <p:cNvSpPr>
            <a:spLocks noEditPoints="1"/>
          </p:cNvSpPr>
          <p:nvPr/>
        </p:nvSpPr>
        <p:spPr bwMode="auto">
          <a:xfrm>
            <a:off x="3433763" y="2563813"/>
            <a:ext cx="5324475" cy="2160587"/>
          </a:xfrm>
          <a:custGeom>
            <a:avLst/>
            <a:gdLst>
              <a:gd name="T0" fmla="*/ 2147483647 w 5205"/>
              <a:gd name="T1" fmla="*/ 2147483647 h 2113"/>
              <a:gd name="T2" fmla="*/ 2147483647 w 5205"/>
              <a:gd name="T3" fmla="*/ 2147483647 h 2113"/>
              <a:gd name="T4" fmla="*/ 2147483647 w 5205"/>
              <a:gd name="T5" fmla="*/ 2147483647 h 2113"/>
              <a:gd name="T6" fmla="*/ 2147483647 w 5205"/>
              <a:gd name="T7" fmla="*/ 2147483647 h 2113"/>
              <a:gd name="T8" fmla="*/ 2147483647 w 5205"/>
              <a:gd name="T9" fmla="*/ 2147483647 h 2113"/>
              <a:gd name="T10" fmla="*/ 2147483647 w 5205"/>
              <a:gd name="T11" fmla="*/ 2147483647 h 2113"/>
              <a:gd name="T12" fmla="*/ 2147483647 w 5205"/>
              <a:gd name="T13" fmla="*/ 2147483647 h 2113"/>
              <a:gd name="T14" fmla="*/ 2147483647 w 5205"/>
              <a:gd name="T15" fmla="*/ 2147483647 h 2113"/>
              <a:gd name="T16" fmla="*/ 2147483647 w 5205"/>
              <a:gd name="T17" fmla="*/ 2147483647 h 2113"/>
              <a:gd name="T18" fmla="*/ 2147483647 w 5205"/>
              <a:gd name="T19" fmla="*/ 2147483647 h 2113"/>
              <a:gd name="T20" fmla="*/ 2147483647 w 5205"/>
              <a:gd name="T21" fmla="*/ 2147483647 h 2113"/>
              <a:gd name="T22" fmla="*/ 2147483647 w 5205"/>
              <a:gd name="T23" fmla="*/ 2147483647 h 2113"/>
              <a:gd name="T24" fmla="*/ 2147483647 w 5205"/>
              <a:gd name="T25" fmla="*/ 2147483647 h 2113"/>
              <a:gd name="T26" fmla="*/ 2147483647 w 5205"/>
              <a:gd name="T27" fmla="*/ 2147483647 h 2113"/>
              <a:gd name="T28" fmla="*/ 2147483647 w 5205"/>
              <a:gd name="T29" fmla="*/ 2147483647 h 2113"/>
              <a:gd name="T30" fmla="*/ 2147483647 w 5205"/>
              <a:gd name="T31" fmla="*/ 2147483647 h 2113"/>
              <a:gd name="T32" fmla="*/ 2147483647 w 5205"/>
              <a:gd name="T33" fmla="*/ 2147483647 h 2113"/>
              <a:gd name="T34" fmla="*/ 2147483647 w 5205"/>
              <a:gd name="T35" fmla="*/ 2147483647 h 2113"/>
              <a:gd name="T36" fmla="*/ 2147483647 w 5205"/>
              <a:gd name="T37" fmla="*/ 2147483647 h 2113"/>
              <a:gd name="T38" fmla="*/ 2147483647 w 5205"/>
              <a:gd name="T39" fmla="*/ 2147483647 h 2113"/>
              <a:gd name="T40" fmla="*/ 2147483647 w 5205"/>
              <a:gd name="T41" fmla="*/ 2147483647 h 2113"/>
              <a:gd name="T42" fmla="*/ 2147483647 w 5205"/>
              <a:gd name="T43" fmla="*/ 2147483647 h 2113"/>
              <a:gd name="T44" fmla="*/ 2147483647 w 5205"/>
              <a:gd name="T45" fmla="*/ 2147483647 h 2113"/>
              <a:gd name="T46" fmla="*/ 2147483647 w 5205"/>
              <a:gd name="T47" fmla="*/ 2147483647 h 2113"/>
              <a:gd name="T48" fmla="*/ 2147483647 w 5205"/>
              <a:gd name="T49" fmla="*/ 2147483647 h 2113"/>
              <a:gd name="T50" fmla="*/ 2147483647 w 5205"/>
              <a:gd name="T51" fmla="*/ 2147483647 h 2113"/>
              <a:gd name="T52" fmla="*/ 2147483647 w 5205"/>
              <a:gd name="T53" fmla="*/ 2147483647 h 2113"/>
              <a:gd name="T54" fmla="*/ 2147483647 w 5205"/>
              <a:gd name="T55" fmla="*/ 2147483647 h 2113"/>
              <a:gd name="T56" fmla="*/ 2147483647 w 5205"/>
              <a:gd name="T57" fmla="*/ 2147483647 h 2113"/>
              <a:gd name="T58" fmla="*/ 2147483647 w 5205"/>
              <a:gd name="T59" fmla="*/ 2147483647 h 2113"/>
              <a:gd name="T60" fmla="*/ 2147483647 w 5205"/>
              <a:gd name="T61" fmla="*/ 2147483647 h 2113"/>
              <a:gd name="T62" fmla="*/ 2147483647 w 5205"/>
              <a:gd name="T63" fmla="*/ 2147483647 h 2113"/>
              <a:gd name="T64" fmla="*/ 2147483647 w 5205"/>
              <a:gd name="T65" fmla="*/ 2147483647 h 2113"/>
              <a:gd name="T66" fmla="*/ 2147483647 w 5205"/>
              <a:gd name="T67" fmla="*/ 2147483647 h 2113"/>
              <a:gd name="T68" fmla="*/ 2147483647 w 5205"/>
              <a:gd name="T69" fmla="*/ 2147483647 h 2113"/>
              <a:gd name="T70" fmla="*/ 2147483647 w 5205"/>
              <a:gd name="T71" fmla="*/ 2147483647 h 2113"/>
              <a:gd name="T72" fmla="*/ 2147483647 w 5205"/>
              <a:gd name="T73" fmla="*/ 2147483647 h 2113"/>
              <a:gd name="T74" fmla="*/ 2147483647 w 5205"/>
              <a:gd name="T75" fmla="*/ 2147483647 h 2113"/>
              <a:gd name="T76" fmla="*/ 2147483647 w 5205"/>
              <a:gd name="T77" fmla="*/ 2147483647 h 2113"/>
              <a:gd name="T78" fmla="*/ 2147483647 w 5205"/>
              <a:gd name="T79" fmla="*/ 2147483647 h 2113"/>
              <a:gd name="T80" fmla="*/ 2147483647 w 5205"/>
              <a:gd name="T81" fmla="*/ 2147483647 h 2113"/>
              <a:gd name="T82" fmla="*/ 2147483647 w 5205"/>
              <a:gd name="T83" fmla="*/ 2147483647 h 2113"/>
              <a:gd name="T84" fmla="*/ 2147483647 w 5205"/>
              <a:gd name="T85" fmla="*/ 2147483647 h 2113"/>
              <a:gd name="T86" fmla="*/ 2147483647 w 5205"/>
              <a:gd name="T87" fmla="*/ 2147483647 h 2113"/>
              <a:gd name="T88" fmla="*/ 2147483647 w 5205"/>
              <a:gd name="T89" fmla="*/ 2147483647 h 2113"/>
              <a:gd name="T90" fmla="*/ 2147483647 w 5205"/>
              <a:gd name="T91" fmla="*/ 2147483647 h 2113"/>
              <a:gd name="T92" fmla="*/ 2147483647 w 5205"/>
              <a:gd name="T93" fmla="*/ 2147483647 h 2113"/>
              <a:gd name="T94" fmla="*/ 2147483647 w 5205"/>
              <a:gd name="T95" fmla="*/ 2147483647 h 2113"/>
              <a:gd name="T96" fmla="*/ 2147483647 w 5205"/>
              <a:gd name="T97" fmla="*/ 2147483647 h 2113"/>
              <a:gd name="T98" fmla="*/ 2147483647 w 5205"/>
              <a:gd name="T99" fmla="*/ 2147483647 h 2113"/>
              <a:gd name="T100" fmla="*/ 2147483647 w 5205"/>
              <a:gd name="T101" fmla="*/ 2147483647 h 2113"/>
              <a:gd name="T102" fmla="*/ 2147483647 w 5205"/>
              <a:gd name="T103" fmla="*/ 2147483647 h 2113"/>
              <a:gd name="T104" fmla="*/ 2147483647 w 5205"/>
              <a:gd name="T105" fmla="*/ 2147483647 h 2113"/>
              <a:gd name="T106" fmla="*/ 2147483647 w 5205"/>
              <a:gd name="T107" fmla="*/ 2147483647 h 2113"/>
              <a:gd name="T108" fmla="*/ 2147483647 w 5205"/>
              <a:gd name="T109" fmla="*/ 2147483647 h 2113"/>
              <a:gd name="T110" fmla="*/ 2147483647 w 5205"/>
              <a:gd name="T111" fmla="*/ 2147483647 h 2113"/>
              <a:gd name="T112" fmla="*/ 2147483647 w 5205"/>
              <a:gd name="T113" fmla="*/ 2147483647 h 2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5" h="2113">
                <a:moveTo>
                  <a:pt x="0" y="0"/>
                </a:moveTo>
                <a:lnTo>
                  <a:pt x="0" y="0"/>
                </a:lnTo>
                <a:lnTo>
                  <a:pt x="12" y="5"/>
                </a:lnTo>
                <a:moveTo>
                  <a:pt x="48" y="22"/>
                </a:moveTo>
                <a:lnTo>
                  <a:pt x="48" y="22"/>
                </a:lnTo>
                <a:lnTo>
                  <a:pt x="53" y="25"/>
                </a:lnTo>
                <a:lnTo>
                  <a:pt x="60" y="28"/>
                </a:lnTo>
                <a:moveTo>
                  <a:pt x="95" y="44"/>
                </a:moveTo>
                <a:lnTo>
                  <a:pt x="95" y="44"/>
                </a:lnTo>
                <a:lnTo>
                  <a:pt x="105" y="49"/>
                </a:lnTo>
                <a:lnTo>
                  <a:pt x="107" y="50"/>
                </a:lnTo>
                <a:moveTo>
                  <a:pt x="143" y="65"/>
                </a:moveTo>
                <a:lnTo>
                  <a:pt x="143" y="65"/>
                </a:lnTo>
                <a:lnTo>
                  <a:pt x="155" y="71"/>
                </a:lnTo>
                <a:moveTo>
                  <a:pt x="191" y="87"/>
                </a:moveTo>
                <a:lnTo>
                  <a:pt x="191" y="87"/>
                </a:lnTo>
                <a:lnTo>
                  <a:pt x="203" y="92"/>
                </a:lnTo>
                <a:moveTo>
                  <a:pt x="239" y="108"/>
                </a:moveTo>
                <a:lnTo>
                  <a:pt x="239" y="108"/>
                </a:lnTo>
                <a:lnTo>
                  <a:pt x="251" y="113"/>
                </a:lnTo>
                <a:moveTo>
                  <a:pt x="287" y="129"/>
                </a:moveTo>
                <a:lnTo>
                  <a:pt x="287" y="129"/>
                </a:lnTo>
                <a:lnTo>
                  <a:pt x="300" y="134"/>
                </a:lnTo>
                <a:moveTo>
                  <a:pt x="336" y="150"/>
                </a:moveTo>
                <a:lnTo>
                  <a:pt x="336" y="150"/>
                </a:lnTo>
                <a:lnTo>
                  <a:pt x="348" y="156"/>
                </a:lnTo>
                <a:moveTo>
                  <a:pt x="384" y="171"/>
                </a:moveTo>
                <a:lnTo>
                  <a:pt x="384" y="171"/>
                </a:lnTo>
                <a:lnTo>
                  <a:pt x="396" y="177"/>
                </a:lnTo>
                <a:moveTo>
                  <a:pt x="432" y="193"/>
                </a:moveTo>
                <a:lnTo>
                  <a:pt x="432" y="193"/>
                </a:lnTo>
                <a:lnTo>
                  <a:pt x="444" y="198"/>
                </a:lnTo>
                <a:moveTo>
                  <a:pt x="479" y="214"/>
                </a:moveTo>
                <a:lnTo>
                  <a:pt x="479" y="214"/>
                </a:lnTo>
                <a:lnTo>
                  <a:pt x="491" y="220"/>
                </a:lnTo>
                <a:moveTo>
                  <a:pt x="527" y="236"/>
                </a:moveTo>
                <a:lnTo>
                  <a:pt x="527" y="236"/>
                </a:lnTo>
                <a:lnTo>
                  <a:pt x="539" y="241"/>
                </a:lnTo>
                <a:moveTo>
                  <a:pt x="575" y="257"/>
                </a:moveTo>
                <a:lnTo>
                  <a:pt x="575" y="257"/>
                </a:lnTo>
                <a:lnTo>
                  <a:pt x="579" y="258"/>
                </a:lnTo>
                <a:lnTo>
                  <a:pt x="587" y="262"/>
                </a:lnTo>
                <a:moveTo>
                  <a:pt x="623" y="278"/>
                </a:moveTo>
                <a:lnTo>
                  <a:pt x="623" y="278"/>
                </a:lnTo>
                <a:lnTo>
                  <a:pt x="631" y="282"/>
                </a:lnTo>
                <a:lnTo>
                  <a:pt x="635" y="283"/>
                </a:lnTo>
                <a:moveTo>
                  <a:pt x="671" y="299"/>
                </a:moveTo>
                <a:lnTo>
                  <a:pt x="671" y="299"/>
                </a:lnTo>
                <a:lnTo>
                  <a:pt x="683" y="305"/>
                </a:lnTo>
                <a:moveTo>
                  <a:pt x="719" y="321"/>
                </a:moveTo>
                <a:lnTo>
                  <a:pt x="719" y="321"/>
                </a:lnTo>
                <a:lnTo>
                  <a:pt x="731" y="326"/>
                </a:lnTo>
                <a:moveTo>
                  <a:pt x="767" y="342"/>
                </a:moveTo>
                <a:lnTo>
                  <a:pt x="767" y="342"/>
                </a:lnTo>
                <a:lnTo>
                  <a:pt x="779" y="347"/>
                </a:lnTo>
                <a:moveTo>
                  <a:pt x="815" y="363"/>
                </a:moveTo>
                <a:lnTo>
                  <a:pt x="815" y="363"/>
                </a:lnTo>
                <a:lnTo>
                  <a:pt x="827" y="369"/>
                </a:lnTo>
                <a:moveTo>
                  <a:pt x="863" y="384"/>
                </a:moveTo>
                <a:lnTo>
                  <a:pt x="863" y="384"/>
                </a:lnTo>
                <a:lnTo>
                  <a:pt x="875" y="390"/>
                </a:lnTo>
                <a:moveTo>
                  <a:pt x="911" y="406"/>
                </a:moveTo>
                <a:lnTo>
                  <a:pt x="911" y="406"/>
                </a:lnTo>
                <a:lnTo>
                  <a:pt x="924" y="411"/>
                </a:lnTo>
                <a:moveTo>
                  <a:pt x="960" y="426"/>
                </a:moveTo>
                <a:lnTo>
                  <a:pt x="960" y="426"/>
                </a:lnTo>
                <a:lnTo>
                  <a:pt x="972" y="431"/>
                </a:lnTo>
                <a:moveTo>
                  <a:pt x="1009" y="445"/>
                </a:moveTo>
                <a:lnTo>
                  <a:pt x="1009" y="445"/>
                </a:lnTo>
                <a:lnTo>
                  <a:pt x="1021" y="450"/>
                </a:lnTo>
                <a:moveTo>
                  <a:pt x="1057" y="465"/>
                </a:moveTo>
                <a:lnTo>
                  <a:pt x="1057" y="465"/>
                </a:lnTo>
                <a:lnTo>
                  <a:pt x="1069" y="470"/>
                </a:lnTo>
                <a:moveTo>
                  <a:pt x="1105" y="486"/>
                </a:moveTo>
                <a:lnTo>
                  <a:pt x="1105" y="486"/>
                </a:lnTo>
                <a:lnTo>
                  <a:pt x="1117" y="491"/>
                </a:lnTo>
                <a:moveTo>
                  <a:pt x="1153" y="508"/>
                </a:moveTo>
                <a:lnTo>
                  <a:pt x="1153" y="508"/>
                </a:lnTo>
                <a:lnTo>
                  <a:pt x="1157" y="509"/>
                </a:lnTo>
                <a:lnTo>
                  <a:pt x="1165" y="513"/>
                </a:lnTo>
                <a:moveTo>
                  <a:pt x="1201" y="530"/>
                </a:moveTo>
                <a:lnTo>
                  <a:pt x="1201" y="530"/>
                </a:lnTo>
                <a:lnTo>
                  <a:pt x="1210" y="533"/>
                </a:lnTo>
                <a:lnTo>
                  <a:pt x="1213" y="535"/>
                </a:lnTo>
                <a:moveTo>
                  <a:pt x="1249" y="551"/>
                </a:moveTo>
                <a:lnTo>
                  <a:pt x="1249" y="551"/>
                </a:lnTo>
                <a:lnTo>
                  <a:pt x="1261" y="557"/>
                </a:lnTo>
                <a:moveTo>
                  <a:pt x="1297" y="573"/>
                </a:moveTo>
                <a:lnTo>
                  <a:pt x="1297" y="573"/>
                </a:lnTo>
                <a:lnTo>
                  <a:pt x="1308" y="579"/>
                </a:lnTo>
                <a:moveTo>
                  <a:pt x="1344" y="595"/>
                </a:moveTo>
                <a:lnTo>
                  <a:pt x="1344" y="595"/>
                </a:lnTo>
                <a:lnTo>
                  <a:pt x="1356" y="600"/>
                </a:lnTo>
                <a:moveTo>
                  <a:pt x="1392" y="617"/>
                </a:moveTo>
                <a:lnTo>
                  <a:pt x="1392" y="617"/>
                </a:lnTo>
                <a:lnTo>
                  <a:pt x="1404" y="622"/>
                </a:lnTo>
                <a:moveTo>
                  <a:pt x="1440" y="638"/>
                </a:moveTo>
                <a:lnTo>
                  <a:pt x="1440" y="638"/>
                </a:lnTo>
                <a:lnTo>
                  <a:pt x="1452" y="643"/>
                </a:lnTo>
                <a:moveTo>
                  <a:pt x="1489" y="657"/>
                </a:moveTo>
                <a:lnTo>
                  <a:pt x="1489" y="657"/>
                </a:lnTo>
                <a:lnTo>
                  <a:pt x="1501" y="662"/>
                </a:lnTo>
                <a:moveTo>
                  <a:pt x="1538" y="676"/>
                </a:moveTo>
                <a:lnTo>
                  <a:pt x="1538" y="676"/>
                </a:lnTo>
                <a:lnTo>
                  <a:pt x="1550" y="681"/>
                </a:lnTo>
                <a:moveTo>
                  <a:pt x="1587" y="695"/>
                </a:moveTo>
                <a:lnTo>
                  <a:pt x="1587" y="695"/>
                </a:lnTo>
                <a:lnTo>
                  <a:pt x="1599" y="699"/>
                </a:lnTo>
                <a:moveTo>
                  <a:pt x="1636" y="713"/>
                </a:moveTo>
                <a:lnTo>
                  <a:pt x="1636" y="713"/>
                </a:lnTo>
                <a:lnTo>
                  <a:pt x="1648" y="718"/>
                </a:lnTo>
                <a:moveTo>
                  <a:pt x="1685" y="732"/>
                </a:moveTo>
                <a:lnTo>
                  <a:pt x="1685" y="732"/>
                </a:lnTo>
                <a:lnTo>
                  <a:pt x="1697" y="737"/>
                </a:lnTo>
                <a:moveTo>
                  <a:pt x="1734" y="751"/>
                </a:moveTo>
                <a:lnTo>
                  <a:pt x="1734" y="751"/>
                </a:lnTo>
                <a:lnTo>
                  <a:pt x="1735" y="751"/>
                </a:lnTo>
                <a:lnTo>
                  <a:pt x="1746" y="755"/>
                </a:lnTo>
                <a:moveTo>
                  <a:pt x="1783" y="769"/>
                </a:moveTo>
                <a:lnTo>
                  <a:pt x="1783" y="769"/>
                </a:lnTo>
                <a:lnTo>
                  <a:pt x="1788" y="771"/>
                </a:lnTo>
                <a:lnTo>
                  <a:pt x="1795" y="774"/>
                </a:lnTo>
                <a:moveTo>
                  <a:pt x="1832" y="790"/>
                </a:moveTo>
                <a:lnTo>
                  <a:pt x="1832" y="790"/>
                </a:lnTo>
                <a:lnTo>
                  <a:pt x="1840" y="793"/>
                </a:lnTo>
                <a:lnTo>
                  <a:pt x="1844" y="795"/>
                </a:lnTo>
                <a:moveTo>
                  <a:pt x="1880" y="811"/>
                </a:moveTo>
                <a:lnTo>
                  <a:pt x="1880" y="811"/>
                </a:lnTo>
                <a:lnTo>
                  <a:pt x="1892" y="816"/>
                </a:lnTo>
                <a:moveTo>
                  <a:pt x="1927" y="833"/>
                </a:moveTo>
                <a:lnTo>
                  <a:pt x="1927" y="833"/>
                </a:lnTo>
                <a:lnTo>
                  <a:pt x="1939" y="838"/>
                </a:lnTo>
                <a:moveTo>
                  <a:pt x="1975" y="854"/>
                </a:moveTo>
                <a:lnTo>
                  <a:pt x="1975" y="854"/>
                </a:lnTo>
                <a:lnTo>
                  <a:pt x="1987" y="860"/>
                </a:lnTo>
                <a:moveTo>
                  <a:pt x="2023" y="876"/>
                </a:moveTo>
                <a:lnTo>
                  <a:pt x="2023" y="876"/>
                </a:lnTo>
                <a:lnTo>
                  <a:pt x="2035" y="881"/>
                </a:lnTo>
                <a:moveTo>
                  <a:pt x="2071" y="897"/>
                </a:moveTo>
                <a:lnTo>
                  <a:pt x="2071" y="897"/>
                </a:lnTo>
                <a:lnTo>
                  <a:pt x="2083" y="902"/>
                </a:lnTo>
                <a:moveTo>
                  <a:pt x="2120" y="916"/>
                </a:moveTo>
                <a:lnTo>
                  <a:pt x="2120" y="916"/>
                </a:lnTo>
                <a:lnTo>
                  <a:pt x="2132" y="921"/>
                </a:lnTo>
                <a:moveTo>
                  <a:pt x="2169" y="935"/>
                </a:moveTo>
                <a:lnTo>
                  <a:pt x="2169" y="935"/>
                </a:lnTo>
                <a:lnTo>
                  <a:pt x="2181" y="940"/>
                </a:lnTo>
                <a:moveTo>
                  <a:pt x="2218" y="954"/>
                </a:moveTo>
                <a:lnTo>
                  <a:pt x="2218" y="954"/>
                </a:lnTo>
                <a:lnTo>
                  <a:pt x="2230" y="959"/>
                </a:lnTo>
                <a:moveTo>
                  <a:pt x="2267" y="974"/>
                </a:moveTo>
                <a:lnTo>
                  <a:pt x="2267" y="974"/>
                </a:lnTo>
                <a:lnTo>
                  <a:pt x="2279" y="978"/>
                </a:lnTo>
                <a:moveTo>
                  <a:pt x="2315" y="993"/>
                </a:moveTo>
                <a:lnTo>
                  <a:pt x="2315" y="993"/>
                </a:lnTo>
                <a:lnTo>
                  <a:pt x="2327" y="999"/>
                </a:lnTo>
                <a:moveTo>
                  <a:pt x="2363" y="1015"/>
                </a:moveTo>
                <a:lnTo>
                  <a:pt x="2363" y="1015"/>
                </a:lnTo>
                <a:lnTo>
                  <a:pt x="2366" y="1016"/>
                </a:lnTo>
                <a:lnTo>
                  <a:pt x="2375" y="1020"/>
                </a:lnTo>
                <a:moveTo>
                  <a:pt x="2412" y="1034"/>
                </a:moveTo>
                <a:lnTo>
                  <a:pt x="2412" y="1034"/>
                </a:lnTo>
                <a:lnTo>
                  <a:pt x="2419" y="1036"/>
                </a:lnTo>
                <a:lnTo>
                  <a:pt x="2424" y="1038"/>
                </a:lnTo>
                <a:moveTo>
                  <a:pt x="2462" y="1052"/>
                </a:moveTo>
                <a:lnTo>
                  <a:pt x="2462" y="1052"/>
                </a:lnTo>
                <a:lnTo>
                  <a:pt x="2471" y="1055"/>
                </a:lnTo>
                <a:lnTo>
                  <a:pt x="2474" y="1056"/>
                </a:lnTo>
                <a:moveTo>
                  <a:pt x="2511" y="1069"/>
                </a:moveTo>
                <a:lnTo>
                  <a:pt x="2511" y="1069"/>
                </a:lnTo>
                <a:lnTo>
                  <a:pt x="2523" y="1074"/>
                </a:lnTo>
                <a:moveTo>
                  <a:pt x="2560" y="1087"/>
                </a:moveTo>
                <a:lnTo>
                  <a:pt x="2560" y="1087"/>
                </a:lnTo>
                <a:lnTo>
                  <a:pt x="2573" y="1092"/>
                </a:lnTo>
                <a:moveTo>
                  <a:pt x="2610" y="1105"/>
                </a:moveTo>
                <a:lnTo>
                  <a:pt x="2610" y="1105"/>
                </a:lnTo>
                <a:lnTo>
                  <a:pt x="2622" y="1110"/>
                </a:lnTo>
                <a:moveTo>
                  <a:pt x="2658" y="1125"/>
                </a:moveTo>
                <a:lnTo>
                  <a:pt x="2658" y="1125"/>
                </a:lnTo>
                <a:lnTo>
                  <a:pt x="2670" y="1130"/>
                </a:lnTo>
                <a:moveTo>
                  <a:pt x="2707" y="1145"/>
                </a:moveTo>
                <a:lnTo>
                  <a:pt x="2707" y="1145"/>
                </a:lnTo>
                <a:lnTo>
                  <a:pt x="2719" y="1150"/>
                </a:lnTo>
                <a:moveTo>
                  <a:pt x="2755" y="1165"/>
                </a:moveTo>
                <a:lnTo>
                  <a:pt x="2755" y="1165"/>
                </a:lnTo>
                <a:lnTo>
                  <a:pt x="2767" y="1170"/>
                </a:lnTo>
                <a:moveTo>
                  <a:pt x="2803" y="1186"/>
                </a:moveTo>
                <a:lnTo>
                  <a:pt x="2803" y="1186"/>
                </a:lnTo>
                <a:lnTo>
                  <a:pt x="2815" y="1191"/>
                </a:lnTo>
                <a:moveTo>
                  <a:pt x="2852" y="1207"/>
                </a:moveTo>
                <a:lnTo>
                  <a:pt x="2852" y="1207"/>
                </a:lnTo>
                <a:lnTo>
                  <a:pt x="2864" y="1212"/>
                </a:lnTo>
                <a:moveTo>
                  <a:pt x="2900" y="1227"/>
                </a:moveTo>
                <a:lnTo>
                  <a:pt x="2900" y="1227"/>
                </a:lnTo>
                <a:lnTo>
                  <a:pt x="2912" y="1232"/>
                </a:lnTo>
                <a:moveTo>
                  <a:pt x="2949" y="1245"/>
                </a:moveTo>
                <a:lnTo>
                  <a:pt x="2949" y="1245"/>
                </a:lnTo>
                <a:lnTo>
                  <a:pt x="2962" y="1250"/>
                </a:lnTo>
                <a:moveTo>
                  <a:pt x="2998" y="1264"/>
                </a:moveTo>
                <a:lnTo>
                  <a:pt x="2998" y="1264"/>
                </a:lnTo>
                <a:lnTo>
                  <a:pt x="3011" y="1268"/>
                </a:lnTo>
                <a:moveTo>
                  <a:pt x="3048" y="1282"/>
                </a:moveTo>
                <a:lnTo>
                  <a:pt x="3048" y="1282"/>
                </a:lnTo>
                <a:lnTo>
                  <a:pt x="3050" y="1283"/>
                </a:lnTo>
                <a:lnTo>
                  <a:pt x="3060" y="1287"/>
                </a:lnTo>
                <a:moveTo>
                  <a:pt x="3096" y="1303"/>
                </a:moveTo>
                <a:lnTo>
                  <a:pt x="3096" y="1303"/>
                </a:lnTo>
                <a:lnTo>
                  <a:pt x="3102" y="1306"/>
                </a:lnTo>
                <a:lnTo>
                  <a:pt x="3108" y="1308"/>
                </a:lnTo>
                <a:moveTo>
                  <a:pt x="3145" y="1321"/>
                </a:moveTo>
                <a:lnTo>
                  <a:pt x="3145" y="1321"/>
                </a:lnTo>
                <a:lnTo>
                  <a:pt x="3155" y="1325"/>
                </a:lnTo>
                <a:lnTo>
                  <a:pt x="3157" y="1326"/>
                </a:lnTo>
                <a:moveTo>
                  <a:pt x="3194" y="1339"/>
                </a:moveTo>
                <a:lnTo>
                  <a:pt x="3194" y="1339"/>
                </a:lnTo>
                <a:lnTo>
                  <a:pt x="3207" y="1343"/>
                </a:lnTo>
                <a:moveTo>
                  <a:pt x="3244" y="1357"/>
                </a:moveTo>
                <a:lnTo>
                  <a:pt x="3244" y="1357"/>
                </a:lnTo>
                <a:lnTo>
                  <a:pt x="3256" y="1361"/>
                </a:lnTo>
                <a:moveTo>
                  <a:pt x="3293" y="1374"/>
                </a:moveTo>
                <a:lnTo>
                  <a:pt x="3293" y="1374"/>
                </a:lnTo>
                <a:lnTo>
                  <a:pt x="3306" y="1378"/>
                </a:lnTo>
                <a:moveTo>
                  <a:pt x="3343" y="1392"/>
                </a:moveTo>
                <a:lnTo>
                  <a:pt x="3343" y="1392"/>
                </a:lnTo>
                <a:lnTo>
                  <a:pt x="3355" y="1396"/>
                </a:lnTo>
                <a:moveTo>
                  <a:pt x="3392" y="1411"/>
                </a:moveTo>
                <a:lnTo>
                  <a:pt x="3392" y="1411"/>
                </a:lnTo>
                <a:lnTo>
                  <a:pt x="3404" y="1416"/>
                </a:lnTo>
                <a:moveTo>
                  <a:pt x="3440" y="1431"/>
                </a:moveTo>
                <a:lnTo>
                  <a:pt x="3440" y="1431"/>
                </a:lnTo>
                <a:lnTo>
                  <a:pt x="3452" y="1437"/>
                </a:lnTo>
                <a:moveTo>
                  <a:pt x="3488" y="1453"/>
                </a:moveTo>
                <a:lnTo>
                  <a:pt x="3488" y="1453"/>
                </a:lnTo>
                <a:lnTo>
                  <a:pt x="3500" y="1458"/>
                </a:lnTo>
                <a:moveTo>
                  <a:pt x="3536" y="1474"/>
                </a:moveTo>
                <a:lnTo>
                  <a:pt x="3536" y="1474"/>
                </a:lnTo>
                <a:lnTo>
                  <a:pt x="3548" y="1479"/>
                </a:lnTo>
                <a:moveTo>
                  <a:pt x="3584" y="1495"/>
                </a:moveTo>
                <a:lnTo>
                  <a:pt x="3584" y="1495"/>
                </a:lnTo>
                <a:lnTo>
                  <a:pt x="3596" y="1500"/>
                </a:lnTo>
                <a:moveTo>
                  <a:pt x="3632" y="1516"/>
                </a:moveTo>
                <a:lnTo>
                  <a:pt x="3632" y="1516"/>
                </a:lnTo>
                <a:lnTo>
                  <a:pt x="3645" y="1520"/>
                </a:lnTo>
                <a:moveTo>
                  <a:pt x="3681" y="1534"/>
                </a:moveTo>
                <a:lnTo>
                  <a:pt x="3681" y="1534"/>
                </a:lnTo>
                <a:lnTo>
                  <a:pt x="3694" y="1539"/>
                </a:lnTo>
                <a:moveTo>
                  <a:pt x="3731" y="1552"/>
                </a:moveTo>
                <a:lnTo>
                  <a:pt x="3731" y="1552"/>
                </a:lnTo>
                <a:lnTo>
                  <a:pt x="3733" y="1553"/>
                </a:lnTo>
                <a:lnTo>
                  <a:pt x="3743" y="1557"/>
                </a:lnTo>
                <a:moveTo>
                  <a:pt x="3780" y="1570"/>
                </a:moveTo>
                <a:lnTo>
                  <a:pt x="3780" y="1570"/>
                </a:lnTo>
                <a:lnTo>
                  <a:pt x="3786" y="1572"/>
                </a:lnTo>
                <a:lnTo>
                  <a:pt x="3792" y="1575"/>
                </a:lnTo>
                <a:moveTo>
                  <a:pt x="3830" y="1588"/>
                </a:moveTo>
                <a:lnTo>
                  <a:pt x="3830" y="1588"/>
                </a:lnTo>
                <a:lnTo>
                  <a:pt x="3838" y="1591"/>
                </a:lnTo>
                <a:lnTo>
                  <a:pt x="3842" y="1593"/>
                </a:lnTo>
                <a:moveTo>
                  <a:pt x="3878" y="1608"/>
                </a:moveTo>
                <a:lnTo>
                  <a:pt x="3878" y="1608"/>
                </a:lnTo>
                <a:lnTo>
                  <a:pt x="3890" y="1613"/>
                </a:lnTo>
                <a:moveTo>
                  <a:pt x="3926" y="1629"/>
                </a:moveTo>
                <a:lnTo>
                  <a:pt x="3926" y="1629"/>
                </a:lnTo>
                <a:lnTo>
                  <a:pt x="3938" y="1635"/>
                </a:lnTo>
                <a:moveTo>
                  <a:pt x="3974" y="1650"/>
                </a:moveTo>
                <a:lnTo>
                  <a:pt x="3974" y="1650"/>
                </a:lnTo>
                <a:lnTo>
                  <a:pt x="3986" y="1655"/>
                </a:lnTo>
                <a:moveTo>
                  <a:pt x="4022" y="1671"/>
                </a:moveTo>
                <a:lnTo>
                  <a:pt x="4022" y="1671"/>
                </a:lnTo>
                <a:lnTo>
                  <a:pt x="4034" y="1676"/>
                </a:lnTo>
                <a:moveTo>
                  <a:pt x="4071" y="1690"/>
                </a:moveTo>
                <a:lnTo>
                  <a:pt x="4071" y="1690"/>
                </a:lnTo>
                <a:lnTo>
                  <a:pt x="4084" y="1695"/>
                </a:lnTo>
                <a:moveTo>
                  <a:pt x="4121" y="1708"/>
                </a:moveTo>
                <a:lnTo>
                  <a:pt x="4121" y="1708"/>
                </a:lnTo>
                <a:lnTo>
                  <a:pt x="4133" y="1712"/>
                </a:lnTo>
                <a:moveTo>
                  <a:pt x="4170" y="1727"/>
                </a:moveTo>
                <a:lnTo>
                  <a:pt x="4170" y="1727"/>
                </a:lnTo>
                <a:lnTo>
                  <a:pt x="4182" y="1732"/>
                </a:lnTo>
                <a:moveTo>
                  <a:pt x="4218" y="1747"/>
                </a:moveTo>
                <a:lnTo>
                  <a:pt x="4218" y="1747"/>
                </a:lnTo>
                <a:lnTo>
                  <a:pt x="4230" y="1752"/>
                </a:lnTo>
                <a:moveTo>
                  <a:pt x="4267" y="1766"/>
                </a:moveTo>
                <a:lnTo>
                  <a:pt x="4267" y="1766"/>
                </a:lnTo>
                <a:lnTo>
                  <a:pt x="4279" y="1771"/>
                </a:lnTo>
                <a:moveTo>
                  <a:pt x="4315" y="1786"/>
                </a:moveTo>
                <a:lnTo>
                  <a:pt x="4315" y="1786"/>
                </a:lnTo>
                <a:lnTo>
                  <a:pt x="4328" y="1791"/>
                </a:lnTo>
                <a:moveTo>
                  <a:pt x="4364" y="1805"/>
                </a:moveTo>
                <a:lnTo>
                  <a:pt x="4364" y="1805"/>
                </a:lnTo>
                <a:lnTo>
                  <a:pt x="4377" y="1810"/>
                </a:lnTo>
                <a:moveTo>
                  <a:pt x="4413" y="1824"/>
                </a:moveTo>
                <a:lnTo>
                  <a:pt x="4413" y="1824"/>
                </a:lnTo>
                <a:lnTo>
                  <a:pt x="4417" y="1825"/>
                </a:lnTo>
                <a:lnTo>
                  <a:pt x="4426" y="1828"/>
                </a:lnTo>
                <a:moveTo>
                  <a:pt x="4463" y="1842"/>
                </a:moveTo>
                <a:lnTo>
                  <a:pt x="4463" y="1842"/>
                </a:lnTo>
                <a:lnTo>
                  <a:pt x="4469" y="1844"/>
                </a:lnTo>
                <a:lnTo>
                  <a:pt x="4475" y="1847"/>
                </a:lnTo>
                <a:moveTo>
                  <a:pt x="4511" y="1861"/>
                </a:moveTo>
                <a:lnTo>
                  <a:pt x="4511" y="1861"/>
                </a:lnTo>
                <a:lnTo>
                  <a:pt x="4522" y="1865"/>
                </a:lnTo>
                <a:lnTo>
                  <a:pt x="4524" y="1866"/>
                </a:lnTo>
                <a:moveTo>
                  <a:pt x="4561" y="1879"/>
                </a:moveTo>
                <a:lnTo>
                  <a:pt x="4561" y="1879"/>
                </a:lnTo>
                <a:lnTo>
                  <a:pt x="4573" y="1883"/>
                </a:lnTo>
                <a:moveTo>
                  <a:pt x="4610" y="1896"/>
                </a:moveTo>
                <a:lnTo>
                  <a:pt x="4610" y="1896"/>
                </a:lnTo>
                <a:lnTo>
                  <a:pt x="4623" y="1901"/>
                </a:lnTo>
                <a:moveTo>
                  <a:pt x="4660" y="1915"/>
                </a:moveTo>
                <a:lnTo>
                  <a:pt x="4660" y="1915"/>
                </a:lnTo>
                <a:lnTo>
                  <a:pt x="4672" y="1920"/>
                </a:lnTo>
                <a:moveTo>
                  <a:pt x="4708" y="1935"/>
                </a:moveTo>
                <a:lnTo>
                  <a:pt x="4708" y="1935"/>
                </a:lnTo>
                <a:lnTo>
                  <a:pt x="4720" y="1940"/>
                </a:lnTo>
                <a:moveTo>
                  <a:pt x="4757" y="1954"/>
                </a:moveTo>
                <a:lnTo>
                  <a:pt x="4757" y="1954"/>
                </a:lnTo>
                <a:lnTo>
                  <a:pt x="4769" y="1958"/>
                </a:lnTo>
                <a:moveTo>
                  <a:pt x="4806" y="1971"/>
                </a:moveTo>
                <a:lnTo>
                  <a:pt x="4806" y="1971"/>
                </a:lnTo>
                <a:lnTo>
                  <a:pt x="4819" y="1976"/>
                </a:lnTo>
                <a:moveTo>
                  <a:pt x="4856" y="1989"/>
                </a:moveTo>
                <a:lnTo>
                  <a:pt x="4856" y="1989"/>
                </a:lnTo>
                <a:lnTo>
                  <a:pt x="4868" y="1993"/>
                </a:lnTo>
                <a:moveTo>
                  <a:pt x="4905" y="2006"/>
                </a:moveTo>
                <a:lnTo>
                  <a:pt x="4905" y="2006"/>
                </a:lnTo>
                <a:lnTo>
                  <a:pt x="4918" y="2011"/>
                </a:lnTo>
                <a:moveTo>
                  <a:pt x="4955" y="2024"/>
                </a:moveTo>
                <a:lnTo>
                  <a:pt x="4955" y="2024"/>
                </a:lnTo>
                <a:lnTo>
                  <a:pt x="4967" y="2028"/>
                </a:lnTo>
                <a:moveTo>
                  <a:pt x="5004" y="2041"/>
                </a:moveTo>
                <a:lnTo>
                  <a:pt x="5004" y="2041"/>
                </a:lnTo>
                <a:lnTo>
                  <a:pt x="5017" y="2046"/>
                </a:lnTo>
                <a:moveTo>
                  <a:pt x="5054" y="2059"/>
                </a:moveTo>
                <a:lnTo>
                  <a:pt x="5054" y="2059"/>
                </a:lnTo>
                <a:lnTo>
                  <a:pt x="5066" y="2063"/>
                </a:lnTo>
                <a:moveTo>
                  <a:pt x="5103" y="2077"/>
                </a:moveTo>
                <a:lnTo>
                  <a:pt x="5103" y="2077"/>
                </a:lnTo>
                <a:lnTo>
                  <a:pt x="5116" y="2081"/>
                </a:lnTo>
                <a:moveTo>
                  <a:pt x="5153" y="2095"/>
                </a:moveTo>
                <a:lnTo>
                  <a:pt x="5153" y="2095"/>
                </a:lnTo>
                <a:lnTo>
                  <a:pt x="5165" y="2099"/>
                </a:lnTo>
                <a:moveTo>
                  <a:pt x="5202" y="2112"/>
                </a:moveTo>
                <a:lnTo>
                  <a:pt x="5202" y="2112"/>
                </a:lnTo>
                <a:lnTo>
                  <a:pt x="5205" y="2113"/>
                </a:lnTo>
              </a:path>
            </a:pathLst>
          </a:custGeom>
          <a:noFill/>
          <a:ln w="190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2" name="Freeform 82"/>
          <p:cNvSpPr>
            <a:spLocks noEditPoints="1"/>
          </p:cNvSpPr>
          <p:nvPr/>
        </p:nvSpPr>
        <p:spPr bwMode="auto">
          <a:xfrm>
            <a:off x="8758238" y="4724400"/>
            <a:ext cx="53975" cy="19050"/>
          </a:xfrm>
          <a:custGeom>
            <a:avLst/>
            <a:gdLst>
              <a:gd name="T0" fmla="*/ 0 w 53"/>
              <a:gd name="T1" fmla="*/ 0 h 18"/>
              <a:gd name="T2" fmla="*/ 0 w 53"/>
              <a:gd name="T3" fmla="*/ 0 h 18"/>
              <a:gd name="T4" fmla="*/ 2147483647 w 53"/>
              <a:gd name="T5" fmla="*/ 2147483647 h 18"/>
              <a:gd name="T6" fmla="*/ 2147483647 w 53"/>
              <a:gd name="T7" fmla="*/ 2147483647 h 18"/>
              <a:gd name="T8" fmla="*/ 2147483647 w 53"/>
              <a:gd name="T9" fmla="*/ 2147483647 h 18"/>
              <a:gd name="T10" fmla="*/ 2147483647 w 53"/>
              <a:gd name="T11" fmla="*/ 214748364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8">
                <a:moveTo>
                  <a:pt x="0" y="0"/>
                </a:moveTo>
                <a:lnTo>
                  <a:pt x="0" y="0"/>
                </a:lnTo>
                <a:lnTo>
                  <a:pt x="13" y="4"/>
                </a:lnTo>
                <a:moveTo>
                  <a:pt x="50" y="17"/>
                </a:moveTo>
                <a:lnTo>
                  <a:pt x="50" y="17"/>
                </a:lnTo>
                <a:lnTo>
                  <a:pt x="53" y="18"/>
                </a:lnTo>
              </a:path>
            </a:pathLst>
          </a:custGeom>
          <a:noFill/>
          <a:ln w="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3" name="Freeform 83"/>
          <p:cNvSpPr>
            <a:spLocks noEditPoints="1"/>
          </p:cNvSpPr>
          <p:nvPr/>
        </p:nvSpPr>
        <p:spPr bwMode="auto">
          <a:xfrm>
            <a:off x="3433763" y="3170238"/>
            <a:ext cx="5324475" cy="2160587"/>
          </a:xfrm>
          <a:custGeom>
            <a:avLst/>
            <a:gdLst>
              <a:gd name="T0" fmla="*/ 2147483647 w 5205"/>
              <a:gd name="T1" fmla="*/ 2147483647 h 2113"/>
              <a:gd name="T2" fmla="*/ 2147483647 w 5205"/>
              <a:gd name="T3" fmla="*/ 2147483647 h 2113"/>
              <a:gd name="T4" fmla="*/ 2147483647 w 5205"/>
              <a:gd name="T5" fmla="*/ 2147483647 h 2113"/>
              <a:gd name="T6" fmla="*/ 2147483647 w 5205"/>
              <a:gd name="T7" fmla="*/ 2147483647 h 2113"/>
              <a:gd name="T8" fmla="*/ 2147483647 w 5205"/>
              <a:gd name="T9" fmla="*/ 2147483647 h 2113"/>
              <a:gd name="T10" fmla="*/ 2147483647 w 5205"/>
              <a:gd name="T11" fmla="*/ 2147483647 h 2113"/>
              <a:gd name="T12" fmla="*/ 2147483647 w 5205"/>
              <a:gd name="T13" fmla="*/ 2147483647 h 2113"/>
              <a:gd name="T14" fmla="*/ 2147483647 w 5205"/>
              <a:gd name="T15" fmla="*/ 2147483647 h 2113"/>
              <a:gd name="T16" fmla="*/ 2147483647 w 5205"/>
              <a:gd name="T17" fmla="*/ 2147483647 h 2113"/>
              <a:gd name="T18" fmla="*/ 2147483647 w 5205"/>
              <a:gd name="T19" fmla="*/ 2147483647 h 2113"/>
              <a:gd name="T20" fmla="*/ 2147483647 w 5205"/>
              <a:gd name="T21" fmla="*/ 2147483647 h 2113"/>
              <a:gd name="T22" fmla="*/ 2147483647 w 5205"/>
              <a:gd name="T23" fmla="*/ 2147483647 h 2113"/>
              <a:gd name="T24" fmla="*/ 2147483647 w 5205"/>
              <a:gd name="T25" fmla="*/ 2147483647 h 2113"/>
              <a:gd name="T26" fmla="*/ 2147483647 w 5205"/>
              <a:gd name="T27" fmla="*/ 2147483647 h 2113"/>
              <a:gd name="T28" fmla="*/ 2147483647 w 5205"/>
              <a:gd name="T29" fmla="*/ 2147483647 h 2113"/>
              <a:gd name="T30" fmla="*/ 2147483647 w 5205"/>
              <a:gd name="T31" fmla="*/ 2147483647 h 2113"/>
              <a:gd name="T32" fmla="*/ 2147483647 w 5205"/>
              <a:gd name="T33" fmla="*/ 2147483647 h 2113"/>
              <a:gd name="T34" fmla="*/ 2147483647 w 5205"/>
              <a:gd name="T35" fmla="*/ 2147483647 h 2113"/>
              <a:gd name="T36" fmla="*/ 2147483647 w 5205"/>
              <a:gd name="T37" fmla="*/ 2147483647 h 2113"/>
              <a:gd name="T38" fmla="*/ 2147483647 w 5205"/>
              <a:gd name="T39" fmla="*/ 2147483647 h 2113"/>
              <a:gd name="T40" fmla="*/ 2147483647 w 5205"/>
              <a:gd name="T41" fmla="*/ 2147483647 h 2113"/>
              <a:gd name="T42" fmla="*/ 2147483647 w 5205"/>
              <a:gd name="T43" fmla="*/ 2147483647 h 2113"/>
              <a:gd name="T44" fmla="*/ 2147483647 w 5205"/>
              <a:gd name="T45" fmla="*/ 2147483647 h 2113"/>
              <a:gd name="T46" fmla="*/ 2147483647 w 5205"/>
              <a:gd name="T47" fmla="*/ 2147483647 h 2113"/>
              <a:gd name="T48" fmla="*/ 2147483647 w 5205"/>
              <a:gd name="T49" fmla="*/ 2147483647 h 2113"/>
              <a:gd name="T50" fmla="*/ 2147483647 w 5205"/>
              <a:gd name="T51" fmla="*/ 2147483647 h 2113"/>
              <a:gd name="T52" fmla="*/ 2147483647 w 5205"/>
              <a:gd name="T53" fmla="*/ 2147483647 h 2113"/>
              <a:gd name="T54" fmla="*/ 2147483647 w 5205"/>
              <a:gd name="T55" fmla="*/ 2147483647 h 2113"/>
              <a:gd name="T56" fmla="*/ 2147483647 w 5205"/>
              <a:gd name="T57" fmla="*/ 2147483647 h 2113"/>
              <a:gd name="T58" fmla="*/ 2147483647 w 5205"/>
              <a:gd name="T59" fmla="*/ 2147483647 h 2113"/>
              <a:gd name="T60" fmla="*/ 2147483647 w 5205"/>
              <a:gd name="T61" fmla="*/ 2147483647 h 2113"/>
              <a:gd name="T62" fmla="*/ 2147483647 w 5205"/>
              <a:gd name="T63" fmla="*/ 2147483647 h 2113"/>
              <a:gd name="T64" fmla="*/ 2147483647 w 5205"/>
              <a:gd name="T65" fmla="*/ 2147483647 h 2113"/>
              <a:gd name="T66" fmla="*/ 2147483647 w 5205"/>
              <a:gd name="T67" fmla="*/ 2147483647 h 2113"/>
              <a:gd name="T68" fmla="*/ 2147483647 w 5205"/>
              <a:gd name="T69" fmla="*/ 2147483647 h 2113"/>
              <a:gd name="T70" fmla="*/ 2147483647 w 5205"/>
              <a:gd name="T71" fmla="*/ 2147483647 h 2113"/>
              <a:gd name="T72" fmla="*/ 2147483647 w 5205"/>
              <a:gd name="T73" fmla="*/ 2147483647 h 2113"/>
              <a:gd name="T74" fmla="*/ 2147483647 w 5205"/>
              <a:gd name="T75" fmla="*/ 2147483647 h 2113"/>
              <a:gd name="T76" fmla="*/ 2147483647 w 5205"/>
              <a:gd name="T77" fmla="*/ 2147483647 h 2113"/>
              <a:gd name="T78" fmla="*/ 2147483647 w 5205"/>
              <a:gd name="T79" fmla="*/ 2147483647 h 2113"/>
              <a:gd name="T80" fmla="*/ 2147483647 w 5205"/>
              <a:gd name="T81" fmla="*/ 2147483647 h 2113"/>
              <a:gd name="T82" fmla="*/ 2147483647 w 5205"/>
              <a:gd name="T83" fmla="*/ 2147483647 h 2113"/>
              <a:gd name="T84" fmla="*/ 2147483647 w 5205"/>
              <a:gd name="T85" fmla="*/ 2147483647 h 2113"/>
              <a:gd name="T86" fmla="*/ 2147483647 w 5205"/>
              <a:gd name="T87" fmla="*/ 2147483647 h 2113"/>
              <a:gd name="T88" fmla="*/ 2147483647 w 5205"/>
              <a:gd name="T89" fmla="*/ 2147483647 h 2113"/>
              <a:gd name="T90" fmla="*/ 2147483647 w 5205"/>
              <a:gd name="T91" fmla="*/ 2147483647 h 2113"/>
              <a:gd name="T92" fmla="*/ 2147483647 w 5205"/>
              <a:gd name="T93" fmla="*/ 2147483647 h 2113"/>
              <a:gd name="T94" fmla="*/ 2147483647 w 5205"/>
              <a:gd name="T95" fmla="*/ 2147483647 h 2113"/>
              <a:gd name="T96" fmla="*/ 2147483647 w 5205"/>
              <a:gd name="T97" fmla="*/ 2147483647 h 2113"/>
              <a:gd name="T98" fmla="*/ 2147483647 w 5205"/>
              <a:gd name="T99" fmla="*/ 2147483647 h 2113"/>
              <a:gd name="T100" fmla="*/ 2147483647 w 5205"/>
              <a:gd name="T101" fmla="*/ 2147483647 h 2113"/>
              <a:gd name="T102" fmla="*/ 2147483647 w 5205"/>
              <a:gd name="T103" fmla="*/ 2147483647 h 2113"/>
              <a:gd name="T104" fmla="*/ 2147483647 w 5205"/>
              <a:gd name="T105" fmla="*/ 2147483647 h 2113"/>
              <a:gd name="T106" fmla="*/ 2147483647 w 5205"/>
              <a:gd name="T107" fmla="*/ 2147483647 h 2113"/>
              <a:gd name="T108" fmla="*/ 2147483647 w 5205"/>
              <a:gd name="T109" fmla="*/ 2147483647 h 2113"/>
              <a:gd name="T110" fmla="*/ 2147483647 w 5205"/>
              <a:gd name="T111" fmla="*/ 2147483647 h 2113"/>
              <a:gd name="T112" fmla="*/ 2147483647 w 5205"/>
              <a:gd name="T113" fmla="*/ 2147483647 h 2113"/>
              <a:gd name="T114" fmla="*/ 2147483647 w 5205"/>
              <a:gd name="T115" fmla="*/ 2147483647 h 2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05" h="2113">
                <a:moveTo>
                  <a:pt x="0" y="0"/>
                </a:moveTo>
                <a:lnTo>
                  <a:pt x="0" y="0"/>
                </a:lnTo>
                <a:lnTo>
                  <a:pt x="13" y="5"/>
                </a:lnTo>
                <a:moveTo>
                  <a:pt x="49" y="19"/>
                </a:moveTo>
                <a:lnTo>
                  <a:pt x="49" y="19"/>
                </a:lnTo>
                <a:lnTo>
                  <a:pt x="53" y="21"/>
                </a:lnTo>
                <a:lnTo>
                  <a:pt x="62" y="24"/>
                </a:lnTo>
                <a:moveTo>
                  <a:pt x="98" y="38"/>
                </a:moveTo>
                <a:lnTo>
                  <a:pt x="98" y="38"/>
                </a:lnTo>
                <a:lnTo>
                  <a:pt x="105" y="40"/>
                </a:lnTo>
                <a:lnTo>
                  <a:pt x="111" y="42"/>
                </a:lnTo>
                <a:moveTo>
                  <a:pt x="148" y="55"/>
                </a:moveTo>
                <a:lnTo>
                  <a:pt x="148" y="55"/>
                </a:lnTo>
                <a:lnTo>
                  <a:pt x="158" y="59"/>
                </a:lnTo>
                <a:lnTo>
                  <a:pt x="160" y="60"/>
                </a:lnTo>
                <a:moveTo>
                  <a:pt x="197" y="73"/>
                </a:moveTo>
                <a:lnTo>
                  <a:pt x="197" y="73"/>
                </a:lnTo>
                <a:lnTo>
                  <a:pt x="210" y="78"/>
                </a:lnTo>
                <a:moveTo>
                  <a:pt x="246" y="92"/>
                </a:moveTo>
                <a:lnTo>
                  <a:pt x="246" y="92"/>
                </a:lnTo>
                <a:lnTo>
                  <a:pt x="259" y="96"/>
                </a:lnTo>
                <a:moveTo>
                  <a:pt x="295" y="110"/>
                </a:moveTo>
                <a:lnTo>
                  <a:pt x="295" y="110"/>
                </a:lnTo>
                <a:lnTo>
                  <a:pt x="308" y="115"/>
                </a:lnTo>
                <a:moveTo>
                  <a:pt x="345" y="129"/>
                </a:moveTo>
                <a:lnTo>
                  <a:pt x="345" y="129"/>
                </a:lnTo>
                <a:lnTo>
                  <a:pt x="357" y="134"/>
                </a:lnTo>
                <a:moveTo>
                  <a:pt x="394" y="147"/>
                </a:moveTo>
                <a:lnTo>
                  <a:pt x="394" y="147"/>
                </a:lnTo>
                <a:lnTo>
                  <a:pt x="406" y="151"/>
                </a:lnTo>
                <a:moveTo>
                  <a:pt x="443" y="165"/>
                </a:moveTo>
                <a:lnTo>
                  <a:pt x="443" y="165"/>
                </a:lnTo>
                <a:lnTo>
                  <a:pt x="456" y="169"/>
                </a:lnTo>
                <a:moveTo>
                  <a:pt x="492" y="183"/>
                </a:moveTo>
                <a:lnTo>
                  <a:pt x="492" y="183"/>
                </a:lnTo>
                <a:lnTo>
                  <a:pt x="505" y="188"/>
                </a:lnTo>
                <a:moveTo>
                  <a:pt x="541" y="202"/>
                </a:moveTo>
                <a:lnTo>
                  <a:pt x="541" y="202"/>
                </a:lnTo>
                <a:lnTo>
                  <a:pt x="554" y="207"/>
                </a:lnTo>
                <a:moveTo>
                  <a:pt x="590" y="221"/>
                </a:moveTo>
                <a:lnTo>
                  <a:pt x="590" y="221"/>
                </a:lnTo>
                <a:lnTo>
                  <a:pt x="603" y="226"/>
                </a:lnTo>
                <a:moveTo>
                  <a:pt x="639" y="240"/>
                </a:moveTo>
                <a:lnTo>
                  <a:pt x="639" y="240"/>
                </a:lnTo>
                <a:lnTo>
                  <a:pt x="652" y="245"/>
                </a:lnTo>
                <a:moveTo>
                  <a:pt x="689" y="258"/>
                </a:moveTo>
                <a:lnTo>
                  <a:pt x="689" y="258"/>
                </a:lnTo>
                <a:lnTo>
                  <a:pt x="701" y="263"/>
                </a:lnTo>
                <a:moveTo>
                  <a:pt x="738" y="276"/>
                </a:moveTo>
                <a:lnTo>
                  <a:pt x="738" y="276"/>
                </a:lnTo>
                <a:lnTo>
                  <a:pt x="750" y="281"/>
                </a:lnTo>
                <a:moveTo>
                  <a:pt x="786" y="296"/>
                </a:moveTo>
                <a:lnTo>
                  <a:pt x="786" y="296"/>
                </a:lnTo>
                <a:lnTo>
                  <a:pt x="789" y="297"/>
                </a:lnTo>
                <a:lnTo>
                  <a:pt x="799" y="301"/>
                </a:lnTo>
                <a:moveTo>
                  <a:pt x="835" y="316"/>
                </a:moveTo>
                <a:lnTo>
                  <a:pt x="835" y="316"/>
                </a:lnTo>
                <a:lnTo>
                  <a:pt x="842" y="318"/>
                </a:lnTo>
                <a:lnTo>
                  <a:pt x="847" y="321"/>
                </a:lnTo>
                <a:moveTo>
                  <a:pt x="884" y="335"/>
                </a:moveTo>
                <a:lnTo>
                  <a:pt x="884" y="335"/>
                </a:lnTo>
                <a:lnTo>
                  <a:pt x="894" y="340"/>
                </a:lnTo>
                <a:lnTo>
                  <a:pt x="896" y="340"/>
                </a:lnTo>
                <a:moveTo>
                  <a:pt x="932" y="356"/>
                </a:moveTo>
                <a:lnTo>
                  <a:pt x="932" y="356"/>
                </a:lnTo>
                <a:lnTo>
                  <a:pt x="944" y="361"/>
                </a:lnTo>
                <a:moveTo>
                  <a:pt x="980" y="376"/>
                </a:moveTo>
                <a:lnTo>
                  <a:pt x="980" y="376"/>
                </a:lnTo>
                <a:lnTo>
                  <a:pt x="993" y="382"/>
                </a:lnTo>
                <a:moveTo>
                  <a:pt x="1029" y="396"/>
                </a:moveTo>
                <a:lnTo>
                  <a:pt x="1029" y="396"/>
                </a:lnTo>
                <a:lnTo>
                  <a:pt x="1041" y="401"/>
                </a:lnTo>
                <a:moveTo>
                  <a:pt x="1078" y="415"/>
                </a:moveTo>
                <a:lnTo>
                  <a:pt x="1078" y="415"/>
                </a:lnTo>
                <a:lnTo>
                  <a:pt x="1090" y="419"/>
                </a:lnTo>
                <a:moveTo>
                  <a:pt x="1127" y="433"/>
                </a:moveTo>
                <a:lnTo>
                  <a:pt x="1127" y="433"/>
                </a:lnTo>
                <a:lnTo>
                  <a:pt x="1140" y="438"/>
                </a:lnTo>
                <a:moveTo>
                  <a:pt x="1176" y="452"/>
                </a:moveTo>
                <a:lnTo>
                  <a:pt x="1176" y="452"/>
                </a:lnTo>
                <a:lnTo>
                  <a:pt x="1189" y="456"/>
                </a:lnTo>
                <a:moveTo>
                  <a:pt x="1225" y="471"/>
                </a:moveTo>
                <a:lnTo>
                  <a:pt x="1225" y="471"/>
                </a:lnTo>
                <a:lnTo>
                  <a:pt x="1238" y="476"/>
                </a:lnTo>
                <a:moveTo>
                  <a:pt x="1274" y="491"/>
                </a:moveTo>
                <a:lnTo>
                  <a:pt x="1274" y="491"/>
                </a:lnTo>
                <a:lnTo>
                  <a:pt x="1286" y="496"/>
                </a:lnTo>
                <a:moveTo>
                  <a:pt x="1323" y="510"/>
                </a:moveTo>
                <a:lnTo>
                  <a:pt x="1323" y="510"/>
                </a:lnTo>
                <a:lnTo>
                  <a:pt x="1335" y="516"/>
                </a:lnTo>
                <a:moveTo>
                  <a:pt x="1371" y="532"/>
                </a:moveTo>
                <a:lnTo>
                  <a:pt x="1371" y="532"/>
                </a:lnTo>
                <a:lnTo>
                  <a:pt x="1383" y="537"/>
                </a:lnTo>
                <a:moveTo>
                  <a:pt x="1419" y="553"/>
                </a:moveTo>
                <a:lnTo>
                  <a:pt x="1419" y="553"/>
                </a:lnTo>
                <a:lnTo>
                  <a:pt x="1420" y="553"/>
                </a:lnTo>
                <a:lnTo>
                  <a:pt x="1431" y="557"/>
                </a:lnTo>
                <a:moveTo>
                  <a:pt x="1469" y="568"/>
                </a:moveTo>
                <a:lnTo>
                  <a:pt x="1469" y="568"/>
                </a:lnTo>
                <a:lnTo>
                  <a:pt x="1472" y="569"/>
                </a:lnTo>
                <a:lnTo>
                  <a:pt x="1481" y="573"/>
                </a:lnTo>
                <a:moveTo>
                  <a:pt x="1518" y="588"/>
                </a:moveTo>
                <a:lnTo>
                  <a:pt x="1518" y="588"/>
                </a:lnTo>
                <a:lnTo>
                  <a:pt x="1525" y="591"/>
                </a:lnTo>
                <a:lnTo>
                  <a:pt x="1530" y="593"/>
                </a:lnTo>
                <a:moveTo>
                  <a:pt x="1567" y="607"/>
                </a:moveTo>
                <a:lnTo>
                  <a:pt x="1567" y="607"/>
                </a:lnTo>
                <a:lnTo>
                  <a:pt x="1578" y="611"/>
                </a:lnTo>
                <a:lnTo>
                  <a:pt x="1579" y="611"/>
                </a:lnTo>
                <a:moveTo>
                  <a:pt x="1615" y="627"/>
                </a:moveTo>
                <a:lnTo>
                  <a:pt x="1615" y="627"/>
                </a:lnTo>
                <a:lnTo>
                  <a:pt x="1627" y="632"/>
                </a:lnTo>
                <a:moveTo>
                  <a:pt x="1664" y="645"/>
                </a:moveTo>
                <a:lnTo>
                  <a:pt x="1664" y="645"/>
                </a:lnTo>
                <a:lnTo>
                  <a:pt x="1677" y="649"/>
                </a:lnTo>
                <a:moveTo>
                  <a:pt x="1713" y="664"/>
                </a:moveTo>
                <a:lnTo>
                  <a:pt x="1713" y="664"/>
                </a:lnTo>
                <a:lnTo>
                  <a:pt x="1725" y="669"/>
                </a:lnTo>
                <a:moveTo>
                  <a:pt x="1762" y="684"/>
                </a:moveTo>
                <a:lnTo>
                  <a:pt x="1762" y="684"/>
                </a:lnTo>
                <a:lnTo>
                  <a:pt x="1774" y="689"/>
                </a:lnTo>
                <a:moveTo>
                  <a:pt x="1810" y="704"/>
                </a:moveTo>
                <a:lnTo>
                  <a:pt x="1810" y="704"/>
                </a:lnTo>
                <a:lnTo>
                  <a:pt x="1822" y="709"/>
                </a:lnTo>
                <a:moveTo>
                  <a:pt x="1859" y="724"/>
                </a:moveTo>
                <a:lnTo>
                  <a:pt x="1859" y="724"/>
                </a:lnTo>
                <a:lnTo>
                  <a:pt x="1871" y="729"/>
                </a:lnTo>
                <a:moveTo>
                  <a:pt x="1907" y="745"/>
                </a:moveTo>
                <a:lnTo>
                  <a:pt x="1907" y="745"/>
                </a:lnTo>
                <a:lnTo>
                  <a:pt x="1919" y="750"/>
                </a:lnTo>
                <a:moveTo>
                  <a:pt x="1955" y="765"/>
                </a:moveTo>
                <a:lnTo>
                  <a:pt x="1955" y="765"/>
                </a:lnTo>
                <a:lnTo>
                  <a:pt x="1967" y="770"/>
                </a:lnTo>
                <a:moveTo>
                  <a:pt x="2004" y="786"/>
                </a:moveTo>
                <a:lnTo>
                  <a:pt x="2004" y="786"/>
                </a:lnTo>
                <a:lnTo>
                  <a:pt x="2016" y="791"/>
                </a:lnTo>
                <a:moveTo>
                  <a:pt x="2052" y="806"/>
                </a:moveTo>
                <a:lnTo>
                  <a:pt x="2052" y="806"/>
                </a:lnTo>
                <a:lnTo>
                  <a:pt x="2064" y="811"/>
                </a:lnTo>
                <a:moveTo>
                  <a:pt x="2101" y="825"/>
                </a:moveTo>
                <a:lnTo>
                  <a:pt x="2101" y="825"/>
                </a:lnTo>
                <a:lnTo>
                  <a:pt x="2103" y="826"/>
                </a:lnTo>
                <a:lnTo>
                  <a:pt x="2113" y="830"/>
                </a:lnTo>
                <a:moveTo>
                  <a:pt x="2150" y="844"/>
                </a:moveTo>
                <a:lnTo>
                  <a:pt x="2150" y="844"/>
                </a:lnTo>
                <a:lnTo>
                  <a:pt x="2156" y="846"/>
                </a:lnTo>
                <a:lnTo>
                  <a:pt x="2162" y="849"/>
                </a:lnTo>
                <a:moveTo>
                  <a:pt x="2199" y="863"/>
                </a:moveTo>
                <a:lnTo>
                  <a:pt x="2199" y="863"/>
                </a:lnTo>
                <a:lnTo>
                  <a:pt x="2209" y="866"/>
                </a:lnTo>
                <a:lnTo>
                  <a:pt x="2211" y="867"/>
                </a:lnTo>
                <a:moveTo>
                  <a:pt x="2249" y="879"/>
                </a:moveTo>
                <a:lnTo>
                  <a:pt x="2249" y="879"/>
                </a:lnTo>
                <a:lnTo>
                  <a:pt x="2261" y="882"/>
                </a:lnTo>
                <a:lnTo>
                  <a:pt x="2262" y="883"/>
                </a:lnTo>
                <a:moveTo>
                  <a:pt x="2299" y="895"/>
                </a:moveTo>
                <a:lnTo>
                  <a:pt x="2299" y="895"/>
                </a:lnTo>
                <a:lnTo>
                  <a:pt x="2311" y="899"/>
                </a:lnTo>
                <a:moveTo>
                  <a:pt x="2348" y="914"/>
                </a:moveTo>
                <a:lnTo>
                  <a:pt x="2348" y="914"/>
                </a:lnTo>
                <a:lnTo>
                  <a:pt x="2360" y="919"/>
                </a:lnTo>
                <a:moveTo>
                  <a:pt x="2397" y="933"/>
                </a:moveTo>
                <a:lnTo>
                  <a:pt x="2397" y="933"/>
                </a:lnTo>
                <a:lnTo>
                  <a:pt x="2409" y="938"/>
                </a:lnTo>
                <a:moveTo>
                  <a:pt x="2445" y="954"/>
                </a:moveTo>
                <a:lnTo>
                  <a:pt x="2445" y="954"/>
                </a:lnTo>
                <a:lnTo>
                  <a:pt x="2457" y="960"/>
                </a:lnTo>
                <a:moveTo>
                  <a:pt x="2493" y="975"/>
                </a:moveTo>
                <a:lnTo>
                  <a:pt x="2493" y="975"/>
                </a:lnTo>
                <a:lnTo>
                  <a:pt x="2505" y="979"/>
                </a:lnTo>
                <a:moveTo>
                  <a:pt x="2542" y="993"/>
                </a:moveTo>
                <a:lnTo>
                  <a:pt x="2542" y="993"/>
                </a:lnTo>
                <a:lnTo>
                  <a:pt x="2554" y="998"/>
                </a:lnTo>
                <a:moveTo>
                  <a:pt x="2591" y="1012"/>
                </a:moveTo>
                <a:lnTo>
                  <a:pt x="2591" y="1012"/>
                </a:lnTo>
                <a:lnTo>
                  <a:pt x="2603" y="1017"/>
                </a:lnTo>
                <a:moveTo>
                  <a:pt x="2640" y="1031"/>
                </a:moveTo>
                <a:lnTo>
                  <a:pt x="2640" y="1031"/>
                </a:lnTo>
                <a:lnTo>
                  <a:pt x="2652" y="1036"/>
                </a:lnTo>
                <a:moveTo>
                  <a:pt x="2689" y="1050"/>
                </a:moveTo>
                <a:lnTo>
                  <a:pt x="2689" y="1050"/>
                </a:lnTo>
                <a:lnTo>
                  <a:pt x="2701" y="1056"/>
                </a:lnTo>
                <a:moveTo>
                  <a:pt x="2737" y="1071"/>
                </a:moveTo>
                <a:lnTo>
                  <a:pt x="2737" y="1071"/>
                </a:lnTo>
                <a:lnTo>
                  <a:pt x="2749" y="1076"/>
                </a:lnTo>
                <a:moveTo>
                  <a:pt x="2786" y="1091"/>
                </a:moveTo>
                <a:lnTo>
                  <a:pt x="2786" y="1091"/>
                </a:lnTo>
                <a:lnTo>
                  <a:pt x="2787" y="1092"/>
                </a:lnTo>
                <a:lnTo>
                  <a:pt x="2798" y="1097"/>
                </a:lnTo>
                <a:moveTo>
                  <a:pt x="2834" y="1112"/>
                </a:moveTo>
                <a:lnTo>
                  <a:pt x="2834" y="1112"/>
                </a:lnTo>
                <a:lnTo>
                  <a:pt x="2839" y="1114"/>
                </a:lnTo>
                <a:lnTo>
                  <a:pt x="2846" y="1117"/>
                </a:lnTo>
                <a:moveTo>
                  <a:pt x="2882" y="1132"/>
                </a:moveTo>
                <a:lnTo>
                  <a:pt x="2882" y="1132"/>
                </a:lnTo>
                <a:lnTo>
                  <a:pt x="2892" y="1137"/>
                </a:lnTo>
                <a:lnTo>
                  <a:pt x="2894" y="1137"/>
                </a:lnTo>
                <a:moveTo>
                  <a:pt x="2931" y="1152"/>
                </a:moveTo>
                <a:lnTo>
                  <a:pt x="2931" y="1152"/>
                </a:lnTo>
                <a:lnTo>
                  <a:pt x="2943" y="1157"/>
                </a:lnTo>
                <a:moveTo>
                  <a:pt x="2980" y="1171"/>
                </a:moveTo>
                <a:lnTo>
                  <a:pt x="2980" y="1171"/>
                </a:lnTo>
                <a:lnTo>
                  <a:pt x="2992" y="1176"/>
                </a:lnTo>
                <a:moveTo>
                  <a:pt x="3028" y="1192"/>
                </a:moveTo>
                <a:lnTo>
                  <a:pt x="3028" y="1192"/>
                </a:lnTo>
                <a:lnTo>
                  <a:pt x="3040" y="1197"/>
                </a:lnTo>
                <a:moveTo>
                  <a:pt x="3076" y="1213"/>
                </a:moveTo>
                <a:lnTo>
                  <a:pt x="3076" y="1213"/>
                </a:lnTo>
                <a:lnTo>
                  <a:pt x="3088" y="1218"/>
                </a:lnTo>
                <a:moveTo>
                  <a:pt x="3124" y="1234"/>
                </a:moveTo>
                <a:lnTo>
                  <a:pt x="3124" y="1234"/>
                </a:lnTo>
                <a:lnTo>
                  <a:pt x="3136" y="1240"/>
                </a:lnTo>
                <a:moveTo>
                  <a:pt x="3172" y="1255"/>
                </a:moveTo>
                <a:lnTo>
                  <a:pt x="3172" y="1255"/>
                </a:lnTo>
                <a:lnTo>
                  <a:pt x="3184" y="1261"/>
                </a:lnTo>
                <a:moveTo>
                  <a:pt x="3220" y="1276"/>
                </a:moveTo>
                <a:lnTo>
                  <a:pt x="3220" y="1276"/>
                </a:lnTo>
                <a:lnTo>
                  <a:pt x="3232" y="1282"/>
                </a:lnTo>
                <a:moveTo>
                  <a:pt x="3269" y="1297"/>
                </a:moveTo>
                <a:lnTo>
                  <a:pt x="3269" y="1297"/>
                </a:lnTo>
                <a:lnTo>
                  <a:pt x="3281" y="1302"/>
                </a:lnTo>
                <a:moveTo>
                  <a:pt x="3318" y="1316"/>
                </a:moveTo>
                <a:lnTo>
                  <a:pt x="3318" y="1316"/>
                </a:lnTo>
                <a:lnTo>
                  <a:pt x="3330" y="1321"/>
                </a:lnTo>
                <a:moveTo>
                  <a:pt x="3367" y="1335"/>
                </a:moveTo>
                <a:lnTo>
                  <a:pt x="3367" y="1335"/>
                </a:lnTo>
                <a:lnTo>
                  <a:pt x="3379" y="1339"/>
                </a:lnTo>
                <a:moveTo>
                  <a:pt x="3416" y="1353"/>
                </a:moveTo>
                <a:lnTo>
                  <a:pt x="3416" y="1353"/>
                </a:lnTo>
                <a:lnTo>
                  <a:pt x="3418" y="1354"/>
                </a:lnTo>
                <a:lnTo>
                  <a:pt x="3428" y="1358"/>
                </a:lnTo>
                <a:moveTo>
                  <a:pt x="3465" y="1372"/>
                </a:moveTo>
                <a:lnTo>
                  <a:pt x="3465" y="1372"/>
                </a:lnTo>
                <a:lnTo>
                  <a:pt x="3470" y="1374"/>
                </a:lnTo>
                <a:lnTo>
                  <a:pt x="3477" y="1377"/>
                </a:lnTo>
                <a:moveTo>
                  <a:pt x="3514" y="1391"/>
                </a:moveTo>
                <a:lnTo>
                  <a:pt x="3514" y="1391"/>
                </a:lnTo>
                <a:lnTo>
                  <a:pt x="3523" y="1394"/>
                </a:lnTo>
                <a:lnTo>
                  <a:pt x="3526" y="1395"/>
                </a:lnTo>
                <a:moveTo>
                  <a:pt x="3562" y="1411"/>
                </a:moveTo>
                <a:lnTo>
                  <a:pt x="3562" y="1411"/>
                </a:lnTo>
                <a:lnTo>
                  <a:pt x="3575" y="1416"/>
                </a:lnTo>
                <a:moveTo>
                  <a:pt x="3611" y="1431"/>
                </a:moveTo>
                <a:lnTo>
                  <a:pt x="3611" y="1431"/>
                </a:lnTo>
                <a:lnTo>
                  <a:pt x="3623" y="1436"/>
                </a:lnTo>
                <a:moveTo>
                  <a:pt x="3659" y="1451"/>
                </a:moveTo>
                <a:lnTo>
                  <a:pt x="3659" y="1451"/>
                </a:lnTo>
                <a:lnTo>
                  <a:pt x="3671" y="1456"/>
                </a:lnTo>
                <a:moveTo>
                  <a:pt x="3708" y="1472"/>
                </a:moveTo>
                <a:lnTo>
                  <a:pt x="3708" y="1472"/>
                </a:lnTo>
                <a:lnTo>
                  <a:pt x="3720" y="1477"/>
                </a:lnTo>
                <a:moveTo>
                  <a:pt x="3756" y="1492"/>
                </a:moveTo>
                <a:lnTo>
                  <a:pt x="3756" y="1492"/>
                </a:lnTo>
                <a:lnTo>
                  <a:pt x="3768" y="1497"/>
                </a:lnTo>
                <a:moveTo>
                  <a:pt x="3804" y="1512"/>
                </a:moveTo>
                <a:lnTo>
                  <a:pt x="3804" y="1512"/>
                </a:lnTo>
                <a:lnTo>
                  <a:pt x="3817" y="1517"/>
                </a:lnTo>
                <a:moveTo>
                  <a:pt x="3853" y="1532"/>
                </a:moveTo>
                <a:lnTo>
                  <a:pt x="3853" y="1532"/>
                </a:lnTo>
                <a:lnTo>
                  <a:pt x="3865" y="1538"/>
                </a:lnTo>
                <a:moveTo>
                  <a:pt x="3901" y="1553"/>
                </a:moveTo>
                <a:lnTo>
                  <a:pt x="3901" y="1553"/>
                </a:lnTo>
                <a:lnTo>
                  <a:pt x="3913" y="1559"/>
                </a:lnTo>
                <a:moveTo>
                  <a:pt x="3949" y="1575"/>
                </a:moveTo>
                <a:lnTo>
                  <a:pt x="3949" y="1575"/>
                </a:lnTo>
                <a:lnTo>
                  <a:pt x="3961" y="1580"/>
                </a:lnTo>
                <a:moveTo>
                  <a:pt x="3997" y="1595"/>
                </a:moveTo>
                <a:lnTo>
                  <a:pt x="3997" y="1595"/>
                </a:lnTo>
                <a:lnTo>
                  <a:pt x="4009" y="1601"/>
                </a:lnTo>
                <a:moveTo>
                  <a:pt x="4045" y="1616"/>
                </a:moveTo>
                <a:lnTo>
                  <a:pt x="4045" y="1616"/>
                </a:lnTo>
                <a:lnTo>
                  <a:pt x="4049" y="1618"/>
                </a:lnTo>
                <a:lnTo>
                  <a:pt x="4058" y="1621"/>
                </a:lnTo>
                <a:moveTo>
                  <a:pt x="4094" y="1637"/>
                </a:moveTo>
                <a:lnTo>
                  <a:pt x="4094" y="1637"/>
                </a:lnTo>
                <a:lnTo>
                  <a:pt x="4101" y="1640"/>
                </a:lnTo>
                <a:lnTo>
                  <a:pt x="4106" y="1642"/>
                </a:lnTo>
                <a:moveTo>
                  <a:pt x="4142" y="1658"/>
                </a:moveTo>
                <a:lnTo>
                  <a:pt x="4142" y="1658"/>
                </a:lnTo>
                <a:lnTo>
                  <a:pt x="4154" y="1663"/>
                </a:lnTo>
                <a:moveTo>
                  <a:pt x="4190" y="1678"/>
                </a:moveTo>
                <a:lnTo>
                  <a:pt x="4190" y="1678"/>
                </a:lnTo>
                <a:lnTo>
                  <a:pt x="4202" y="1683"/>
                </a:lnTo>
                <a:moveTo>
                  <a:pt x="4238" y="1699"/>
                </a:moveTo>
                <a:lnTo>
                  <a:pt x="4238" y="1699"/>
                </a:lnTo>
                <a:lnTo>
                  <a:pt x="4251" y="1704"/>
                </a:lnTo>
                <a:moveTo>
                  <a:pt x="4287" y="1720"/>
                </a:moveTo>
                <a:lnTo>
                  <a:pt x="4287" y="1720"/>
                </a:lnTo>
                <a:lnTo>
                  <a:pt x="4299" y="1725"/>
                </a:lnTo>
                <a:moveTo>
                  <a:pt x="4335" y="1740"/>
                </a:moveTo>
                <a:lnTo>
                  <a:pt x="4335" y="1740"/>
                </a:lnTo>
                <a:lnTo>
                  <a:pt x="4347" y="1745"/>
                </a:lnTo>
                <a:moveTo>
                  <a:pt x="4383" y="1761"/>
                </a:moveTo>
                <a:lnTo>
                  <a:pt x="4383" y="1761"/>
                </a:lnTo>
                <a:lnTo>
                  <a:pt x="4395" y="1766"/>
                </a:lnTo>
                <a:moveTo>
                  <a:pt x="4432" y="1782"/>
                </a:moveTo>
                <a:lnTo>
                  <a:pt x="4432" y="1782"/>
                </a:lnTo>
                <a:lnTo>
                  <a:pt x="4444" y="1787"/>
                </a:lnTo>
                <a:moveTo>
                  <a:pt x="4480" y="1802"/>
                </a:moveTo>
                <a:lnTo>
                  <a:pt x="4480" y="1802"/>
                </a:lnTo>
                <a:lnTo>
                  <a:pt x="4492" y="1807"/>
                </a:lnTo>
                <a:moveTo>
                  <a:pt x="4528" y="1822"/>
                </a:moveTo>
                <a:lnTo>
                  <a:pt x="4528" y="1822"/>
                </a:lnTo>
                <a:lnTo>
                  <a:pt x="4541" y="1827"/>
                </a:lnTo>
                <a:moveTo>
                  <a:pt x="4577" y="1842"/>
                </a:moveTo>
                <a:lnTo>
                  <a:pt x="4577" y="1842"/>
                </a:lnTo>
                <a:lnTo>
                  <a:pt x="4589" y="1847"/>
                </a:lnTo>
                <a:moveTo>
                  <a:pt x="4625" y="1864"/>
                </a:moveTo>
                <a:lnTo>
                  <a:pt x="4625" y="1864"/>
                </a:lnTo>
                <a:lnTo>
                  <a:pt x="4627" y="1865"/>
                </a:lnTo>
                <a:lnTo>
                  <a:pt x="4637" y="1869"/>
                </a:lnTo>
                <a:moveTo>
                  <a:pt x="4673" y="1885"/>
                </a:moveTo>
                <a:lnTo>
                  <a:pt x="4673" y="1885"/>
                </a:lnTo>
                <a:lnTo>
                  <a:pt x="4680" y="1888"/>
                </a:lnTo>
                <a:lnTo>
                  <a:pt x="4685" y="1890"/>
                </a:lnTo>
                <a:moveTo>
                  <a:pt x="4721" y="1906"/>
                </a:moveTo>
                <a:lnTo>
                  <a:pt x="4721" y="1906"/>
                </a:lnTo>
                <a:lnTo>
                  <a:pt x="4732" y="1911"/>
                </a:lnTo>
                <a:lnTo>
                  <a:pt x="4733" y="1912"/>
                </a:lnTo>
                <a:moveTo>
                  <a:pt x="4769" y="1927"/>
                </a:moveTo>
                <a:lnTo>
                  <a:pt x="4769" y="1927"/>
                </a:lnTo>
                <a:lnTo>
                  <a:pt x="4781" y="1932"/>
                </a:lnTo>
                <a:moveTo>
                  <a:pt x="4818" y="1947"/>
                </a:moveTo>
                <a:lnTo>
                  <a:pt x="4818" y="1947"/>
                </a:lnTo>
                <a:lnTo>
                  <a:pt x="4830" y="1952"/>
                </a:lnTo>
                <a:moveTo>
                  <a:pt x="4866" y="1968"/>
                </a:moveTo>
                <a:lnTo>
                  <a:pt x="4866" y="1968"/>
                </a:lnTo>
                <a:lnTo>
                  <a:pt x="4878" y="1973"/>
                </a:lnTo>
                <a:moveTo>
                  <a:pt x="4914" y="1988"/>
                </a:moveTo>
                <a:lnTo>
                  <a:pt x="4914" y="1988"/>
                </a:lnTo>
                <a:lnTo>
                  <a:pt x="4926" y="1994"/>
                </a:lnTo>
                <a:moveTo>
                  <a:pt x="4962" y="2009"/>
                </a:moveTo>
                <a:lnTo>
                  <a:pt x="4962" y="2009"/>
                </a:lnTo>
                <a:lnTo>
                  <a:pt x="4974" y="2014"/>
                </a:lnTo>
                <a:moveTo>
                  <a:pt x="5011" y="2030"/>
                </a:moveTo>
                <a:lnTo>
                  <a:pt x="5011" y="2030"/>
                </a:lnTo>
                <a:lnTo>
                  <a:pt x="5023" y="2035"/>
                </a:lnTo>
                <a:moveTo>
                  <a:pt x="5059" y="2051"/>
                </a:moveTo>
                <a:lnTo>
                  <a:pt x="5059" y="2051"/>
                </a:lnTo>
                <a:lnTo>
                  <a:pt x="5071" y="2056"/>
                </a:lnTo>
                <a:moveTo>
                  <a:pt x="5107" y="2072"/>
                </a:moveTo>
                <a:lnTo>
                  <a:pt x="5107" y="2072"/>
                </a:lnTo>
                <a:lnTo>
                  <a:pt x="5119" y="2077"/>
                </a:lnTo>
                <a:moveTo>
                  <a:pt x="5155" y="2092"/>
                </a:moveTo>
                <a:lnTo>
                  <a:pt x="5155" y="2092"/>
                </a:lnTo>
                <a:lnTo>
                  <a:pt x="5167" y="2097"/>
                </a:lnTo>
                <a:moveTo>
                  <a:pt x="5204" y="2112"/>
                </a:moveTo>
                <a:lnTo>
                  <a:pt x="5204" y="2112"/>
                </a:lnTo>
                <a:lnTo>
                  <a:pt x="5205" y="2113"/>
                </a:lnTo>
              </a:path>
            </a:pathLst>
          </a:custGeom>
          <a:noFill/>
          <a:ln w="190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4" name="Freeform 84"/>
          <p:cNvSpPr>
            <a:spLocks noEditPoints="1"/>
          </p:cNvSpPr>
          <p:nvPr/>
        </p:nvSpPr>
        <p:spPr bwMode="auto">
          <a:xfrm>
            <a:off x="8758238" y="5330825"/>
            <a:ext cx="53975" cy="23813"/>
          </a:xfrm>
          <a:custGeom>
            <a:avLst/>
            <a:gdLst>
              <a:gd name="T0" fmla="*/ 0 w 53"/>
              <a:gd name="T1" fmla="*/ 0 h 23"/>
              <a:gd name="T2" fmla="*/ 0 w 53"/>
              <a:gd name="T3" fmla="*/ 0 h 23"/>
              <a:gd name="T4" fmla="*/ 2147483647 w 53"/>
              <a:gd name="T5" fmla="*/ 2147483647 h 23"/>
              <a:gd name="T6" fmla="*/ 2147483647 w 53"/>
              <a:gd name="T7" fmla="*/ 2147483647 h 23"/>
              <a:gd name="T8" fmla="*/ 2147483647 w 53"/>
              <a:gd name="T9" fmla="*/ 2147483647 h 23"/>
              <a:gd name="T10" fmla="*/ 2147483647 w 53"/>
              <a:gd name="T11" fmla="*/ 214748364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3">
                <a:moveTo>
                  <a:pt x="0" y="0"/>
                </a:moveTo>
                <a:lnTo>
                  <a:pt x="0" y="0"/>
                </a:lnTo>
                <a:lnTo>
                  <a:pt x="13" y="5"/>
                </a:lnTo>
                <a:moveTo>
                  <a:pt x="49" y="21"/>
                </a:moveTo>
                <a:lnTo>
                  <a:pt x="49" y="21"/>
                </a:lnTo>
                <a:lnTo>
                  <a:pt x="53" y="23"/>
                </a:lnTo>
              </a:path>
            </a:pathLst>
          </a:custGeom>
          <a:noFill/>
          <a:ln w="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5" name="Freeform 85"/>
          <p:cNvSpPr>
            <a:spLocks/>
          </p:cNvSpPr>
          <p:nvPr/>
        </p:nvSpPr>
        <p:spPr bwMode="auto">
          <a:xfrm>
            <a:off x="3219450" y="4364038"/>
            <a:ext cx="5807075" cy="0"/>
          </a:xfrm>
          <a:custGeom>
            <a:avLst/>
            <a:gdLst>
              <a:gd name="T0" fmla="*/ 0 w 5678"/>
              <a:gd name="T1" fmla="*/ 0 w 5678"/>
              <a:gd name="T2" fmla="*/ 2147483647 w 5678"/>
              <a:gd name="T3" fmla="*/ 0 60000 65536"/>
              <a:gd name="T4" fmla="*/ 0 60000 65536"/>
              <a:gd name="T5" fmla="*/ 0 60000 65536"/>
            </a:gdLst>
            <a:ahLst/>
            <a:cxnLst>
              <a:cxn ang="T3">
                <a:pos x="T0" y="0"/>
              </a:cxn>
              <a:cxn ang="T4">
                <a:pos x="T1" y="0"/>
              </a:cxn>
              <a:cxn ang="T5">
                <a:pos x="T2" y="0"/>
              </a:cxn>
            </a:cxnLst>
            <a:rect l="0" t="0" r="r" b="b"/>
            <a:pathLst>
              <a:path w="5678">
                <a:moveTo>
                  <a:pt x="0" y="0"/>
                </a:moveTo>
                <a:lnTo>
                  <a:pt x="0" y="0"/>
                </a:lnTo>
                <a:lnTo>
                  <a:pt x="5678" y="0"/>
                </a:lnTo>
              </a:path>
            </a:pathLst>
          </a:custGeom>
          <a:noFill/>
          <a:ln w="38100"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6" name="Freeform 86"/>
          <p:cNvSpPr>
            <a:spLocks/>
          </p:cNvSpPr>
          <p:nvPr/>
        </p:nvSpPr>
        <p:spPr bwMode="auto">
          <a:xfrm>
            <a:off x="6588125" y="1879600"/>
            <a:ext cx="2439988" cy="1295400"/>
          </a:xfrm>
          <a:custGeom>
            <a:avLst/>
            <a:gdLst>
              <a:gd name="T0" fmla="*/ 0 w 1798"/>
              <a:gd name="T1" fmla="*/ 0 h 1008"/>
              <a:gd name="T2" fmla="*/ 0 w 1798"/>
              <a:gd name="T3" fmla="*/ 0 h 1008"/>
              <a:gd name="T4" fmla="*/ 2147483647 w 1798"/>
              <a:gd name="T5" fmla="*/ 0 h 1008"/>
              <a:gd name="T6" fmla="*/ 2147483647 w 1798"/>
              <a:gd name="T7" fmla="*/ 2147483647 h 1008"/>
              <a:gd name="T8" fmla="*/ 0 w 1798"/>
              <a:gd name="T9" fmla="*/ 2147483647 h 1008"/>
              <a:gd name="T10" fmla="*/ 0 w 1798"/>
              <a:gd name="T11" fmla="*/ 0 h 10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8" h="1008">
                <a:moveTo>
                  <a:pt x="0" y="0"/>
                </a:moveTo>
                <a:lnTo>
                  <a:pt x="0" y="0"/>
                </a:lnTo>
                <a:lnTo>
                  <a:pt x="1798" y="0"/>
                </a:lnTo>
                <a:lnTo>
                  <a:pt x="1798" y="1008"/>
                </a:lnTo>
                <a:lnTo>
                  <a:pt x="0" y="1008"/>
                </a:lnTo>
                <a:lnTo>
                  <a:pt x="0"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7" name="Freeform 87"/>
          <p:cNvSpPr>
            <a:spLocks/>
          </p:cNvSpPr>
          <p:nvPr/>
        </p:nvSpPr>
        <p:spPr bwMode="auto">
          <a:xfrm>
            <a:off x="6702425" y="2959100"/>
            <a:ext cx="309563" cy="0"/>
          </a:xfrm>
          <a:custGeom>
            <a:avLst/>
            <a:gdLst>
              <a:gd name="T0" fmla="*/ 0 w 302"/>
              <a:gd name="T1" fmla="*/ 0 w 302"/>
              <a:gd name="T2" fmla="*/ 2147483647 w 302"/>
              <a:gd name="T3" fmla="*/ 0 60000 65536"/>
              <a:gd name="T4" fmla="*/ 0 60000 65536"/>
              <a:gd name="T5" fmla="*/ 0 60000 65536"/>
            </a:gdLst>
            <a:ahLst/>
            <a:cxnLst>
              <a:cxn ang="T3">
                <a:pos x="T0" y="0"/>
              </a:cxn>
              <a:cxn ang="T4">
                <a:pos x="T1" y="0"/>
              </a:cxn>
              <a:cxn ang="T5">
                <a:pos x="T2" y="0"/>
              </a:cxn>
            </a:cxnLst>
            <a:rect l="0" t="0" r="r" b="b"/>
            <a:pathLst>
              <a:path w="302">
                <a:moveTo>
                  <a:pt x="0" y="0"/>
                </a:moveTo>
                <a:lnTo>
                  <a:pt x="0" y="0"/>
                </a:lnTo>
                <a:lnTo>
                  <a:pt x="302" y="0"/>
                </a:lnTo>
              </a:path>
            </a:pathLst>
          </a:custGeom>
          <a:noFill/>
          <a:ln w="38100"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8" name="Freeform 88"/>
          <p:cNvSpPr>
            <a:spLocks noEditPoints="1"/>
          </p:cNvSpPr>
          <p:nvPr/>
        </p:nvSpPr>
        <p:spPr bwMode="auto">
          <a:xfrm>
            <a:off x="6702425" y="2298700"/>
            <a:ext cx="268288" cy="0"/>
          </a:xfrm>
          <a:custGeom>
            <a:avLst/>
            <a:gdLst>
              <a:gd name="T0" fmla="*/ 0 w 262"/>
              <a:gd name="T1" fmla="*/ 0 w 262"/>
              <a:gd name="T2" fmla="*/ 2147483647 w 262"/>
              <a:gd name="T3" fmla="*/ 2147483647 w 262"/>
              <a:gd name="T4" fmla="*/ 2147483647 w 262"/>
              <a:gd name="T5" fmla="*/ 2147483647 w 262"/>
              <a:gd name="T6" fmla="*/ 2147483647 w 262"/>
              <a:gd name="T7" fmla="*/ 2147483647 w 262"/>
              <a:gd name="T8" fmla="*/ 2147483647 w 26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62">
                <a:moveTo>
                  <a:pt x="0" y="0"/>
                </a:moveTo>
                <a:lnTo>
                  <a:pt x="0" y="0"/>
                </a:lnTo>
                <a:lnTo>
                  <a:pt x="52" y="0"/>
                </a:lnTo>
                <a:moveTo>
                  <a:pt x="105" y="0"/>
                </a:moveTo>
                <a:lnTo>
                  <a:pt x="105" y="0"/>
                </a:lnTo>
                <a:lnTo>
                  <a:pt x="157" y="0"/>
                </a:lnTo>
                <a:moveTo>
                  <a:pt x="210" y="0"/>
                </a:moveTo>
                <a:lnTo>
                  <a:pt x="210" y="0"/>
                </a:lnTo>
                <a:lnTo>
                  <a:pt x="262" y="0"/>
                </a:lnTo>
              </a:path>
            </a:pathLst>
          </a:custGeom>
          <a:noFill/>
          <a:ln w="19050" cap="rnd">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99" name="Freeform 89"/>
          <p:cNvSpPr>
            <a:spLocks/>
          </p:cNvSpPr>
          <p:nvPr/>
        </p:nvSpPr>
        <p:spPr bwMode="auto">
          <a:xfrm>
            <a:off x="6702425" y="2606675"/>
            <a:ext cx="309563" cy="0"/>
          </a:xfrm>
          <a:custGeom>
            <a:avLst/>
            <a:gdLst>
              <a:gd name="T0" fmla="*/ 0 w 302"/>
              <a:gd name="T1" fmla="*/ 0 w 302"/>
              <a:gd name="T2" fmla="*/ 2147483647 w 302"/>
              <a:gd name="T3" fmla="*/ 0 60000 65536"/>
              <a:gd name="T4" fmla="*/ 0 60000 65536"/>
              <a:gd name="T5" fmla="*/ 0 60000 65536"/>
            </a:gdLst>
            <a:ahLst/>
            <a:cxnLst>
              <a:cxn ang="T3">
                <a:pos x="T0" y="0"/>
              </a:cxn>
              <a:cxn ang="T4">
                <a:pos x="T1" y="0"/>
              </a:cxn>
              <a:cxn ang="T5">
                <a:pos x="T2" y="0"/>
              </a:cxn>
            </a:cxnLst>
            <a:rect l="0" t="0" r="r" b="b"/>
            <a:pathLst>
              <a:path w="302">
                <a:moveTo>
                  <a:pt x="0" y="0"/>
                </a:moveTo>
                <a:lnTo>
                  <a:pt x="0" y="0"/>
                </a:lnTo>
                <a:lnTo>
                  <a:pt x="302" y="0"/>
                </a:lnTo>
              </a:path>
            </a:pathLst>
          </a:custGeom>
          <a:noFill/>
          <a:ln w="19050" cap="rnd">
            <a:solidFill>
              <a:srgbClr val="A9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00" name="Freeform 90"/>
          <p:cNvSpPr>
            <a:spLocks/>
          </p:cNvSpPr>
          <p:nvPr/>
        </p:nvSpPr>
        <p:spPr bwMode="auto">
          <a:xfrm>
            <a:off x="6810375" y="2041525"/>
            <a:ext cx="95250" cy="96838"/>
          </a:xfrm>
          <a:custGeom>
            <a:avLst/>
            <a:gdLst>
              <a:gd name="T0" fmla="*/ 2147483647 w 94"/>
              <a:gd name="T1" fmla="*/ 2147483647 h 94"/>
              <a:gd name="T2" fmla="*/ 2147483647 w 94"/>
              <a:gd name="T3" fmla="*/ 2147483647 h 94"/>
              <a:gd name="T4" fmla="*/ 2147483647 w 94"/>
              <a:gd name="T5" fmla="*/ 2147483647 h 94"/>
              <a:gd name="T6" fmla="*/ 2147483647 w 94"/>
              <a:gd name="T7" fmla="*/ 2147483647 h 94"/>
              <a:gd name="T8" fmla="*/ 0 w 94"/>
              <a:gd name="T9" fmla="*/ 2147483647 h 94"/>
              <a:gd name="T10" fmla="*/ 2147483647 w 94"/>
              <a:gd name="T11" fmla="*/ 0 h 94"/>
              <a:gd name="T12" fmla="*/ 2147483647 w 94"/>
              <a:gd name="T13" fmla="*/ 2147483647 h 94"/>
              <a:gd name="T14" fmla="*/ 2147483647 w 94"/>
              <a:gd name="T15" fmla="*/ 2147483647 h 94"/>
              <a:gd name="T16" fmla="*/ 2147483647 w 94"/>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4">
                <a:moveTo>
                  <a:pt x="94" y="47"/>
                </a:moveTo>
                <a:lnTo>
                  <a:pt x="94" y="47"/>
                </a:lnTo>
                <a:cubicBezTo>
                  <a:pt x="94" y="73"/>
                  <a:pt x="73" y="94"/>
                  <a:pt x="47" y="94"/>
                </a:cubicBezTo>
                <a:cubicBezTo>
                  <a:pt x="21" y="94"/>
                  <a:pt x="0" y="73"/>
                  <a:pt x="0" y="47"/>
                </a:cubicBezTo>
                <a:cubicBezTo>
                  <a:pt x="0" y="21"/>
                  <a:pt x="21" y="0"/>
                  <a:pt x="47" y="0"/>
                </a:cubicBezTo>
                <a:cubicBezTo>
                  <a:pt x="73" y="0"/>
                  <a:pt x="94" y="21"/>
                  <a:pt x="94" y="47"/>
                </a:cubicBezTo>
                <a:cubicBezTo>
                  <a:pt x="94" y="47"/>
                  <a:pt x="94" y="47"/>
                  <a:pt x="94" y="47"/>
                </a:cubicBezTo>
                <a:close/>
              </a:path>
            </a:pathLst>
          </a:custGeom>
          <a:solidFill>
            <a:srgbClr val="000000"/>
          </a:solidFill>
          <a:ln w="0">
            <a:solidFill>
              <a:srgbClr val="000000"/>
            </a:solidFill>
            <a:prstDash val="solid"/>
            <a:round/>
            <a:headEnd/>
            <a:tailEnd/>
          </a:ln>
        </p:spPr>
        <p:txBody>
          <a:bodyPr/>
          <a:lstStyle/>
          <a:p>
            <a:endParaRPr lang="en-US"/>
          </a:p>
        </p:txBody>
      </p:sp>
      <p:sp>
        <p:nvSpPr>
          <p:cNvPr id="74801" name="Rectangle 91"/>
          <p:cNvSpPr>
            <a:spLocks noChangeArrowheads="1"/>
          </p:cNvSpPr>
          <p:nvPr/>
        </p:nvSpPr>
        <p:spPr bwMode="auto">
          <a:xfrm>
            <a:off x="7134225" y="2809875"/>
            <a:ext cx="166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Clean-Up Goal </a:t>
            </a:r>
            <a:endParaRPr lang="en-US" altLang="en-US" sz="1800">
              <a:solidFill>
                <a:schemeClr val="tx1"/>
              </a:solidFill>
              <a:cs typeface="Arial" panose="020B0604020202020204" pitchFamily="34" charset="0"/>
            </a:endParaRPr>
          </a:p>
        </p:txBody>
      </p:sp>
      <p:sp>
        <p:nvSpPr>
          <p:cNvPr id="74802" name="Rectangle 92"/>
          <p:cNvSpPr>
            <a:spLocks noChangeArrowheads="1"/>
          </p:cNvSpPr>
          <p:nvPr/>
        </p:nvSpPr>
        <p:spPr bwMode="auto">
          <a:xfrm>
            <a:off x="7158038" y="2195513"/>
            <a:ext cx="1868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90% Conf. Band</a:t>
            </a:r>
            <a:endParaRPr lang="en-US" altLang="en-US" sz="1800">
              <a:solidFill>
                <a:schemeClr val="tx1"/>
              </a:solidFill>
              <a:cs typeface="Arial" panose="020B0604020202020204" pitchFamily="34" charset="0"/>
            </a:endParaRPr>
          </a:p>
        </p:txBody>
      </p:sp>
      <p:sp>
        <p:nvSpPr>
          <p:cNvPr id="74803" name="Rectangle 93"/>
          <p:cNvSpPr>
            <a:spLocks noChangeArrowheads="1"/>
          </p:cNvSpPr>
          <p:nvPr/>
        </p:nvSpPr>
        <p:spPr bwMode="auto">
          <a:xfrm>
            <a:off x="7148513" y="2514600"/>
            <a:ext cx="160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Theil-Sen Line</a:t>
            </a:r>
            <a:endParaRPr lang="en-US" altLang="en-US" sz="1800">
              <a:solidFill>
                <a:schemeClr val="tx1"/>
              </a:solidFill>
              <a:cs typeface="Arial" panose="020B0604020202020204" pitchFamily="34" charset="0"/>
            </a:endParaRPr>
          </a:p>
        </p:txBody>
      </p:sp>
      <p:sp>
        <p:nvSpPr>
          <p:cNvPr id="74804" name="Rectangle 94"/>
          <p:cNvSpPr>
            <a:spLocks noChangeArrowheads="1"/>
          </p:cNvSpPr>
          <p:nvPr/>
        </p:nvSpPr>
        <p:spPr bwMode="auto">
          <a:xfrm>
            <a:off x="7159625" y="1931988"/>
            <a:ext cx="776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cs typeface="Arial" panose="020B0604020202020204" pitchFamily="34" charset="0"/>
              </a:rPr>
              <a:t>TCE</a:t>
            </a:r>
            <a:endParaRPr lang="en-US" altLang="en-US" sz="1800">
              <a:solidFill>
                <a:schemeClr val="tx1"/>
              </a:solidFill>
              <a:cs typeface="Arial" panose="020B0604020202020204" pitchFamily="34" charset="0"/>
            </a:endParaRPr>
          </a:p>
        </p:txBody>
      </p:sp>
      <p:cxnSp>
        <p:nvCxnSpPr>
          <p:cNvPr id="7" name="Straight Arrow Connector 6"/>
          <p:cNvCxnSpPr>
            <a:cxnSpLocks noChangeShapeType="1"/>
          </p:cNvCxnSpPr>
          <p:nvPr/>
        </p:nvCxnSpPr>
        <p:spPr bwMode="auto">
          <a:xfrm>
            <a:off x="7454900" y="3495675"/>
            <a:ext cx="0" cy="669925"/>
          </a:xfrm>
          <a:prstGeom prst="straightConnector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8027988" y="3552825"/>
            <a:ext cx="0" cy="900113"/>
          </a:xfrm>
          <a:prstGeom prst="straightConnector1">
            <a:avLst/>
          </a:prstGeom>
          <a:noFill/>
          <a:ln w="63500">
            <a:solidFill>
              <a:schemeClr val="tx1"/>
            </a:solidFill>
            <a:prstDash val="sysDot"/>
            <a:miter lim="800000"/>
            <a:headEnd/>
            <a:tailEnd type="arrow" w="med" len="med"/>
          </a:ln>
          <a:extLst>
            <a:ext uri="{909E8E84-426E-40DD-AFC4-6F175D3DCCD1}">
              <a14:hiddenFill xmlns:a14="http://schemas.microsoft.com/office/drawing/2010/main">
                <a:noFill/>
              </a14:hiddenFill>
            </a:ext>
          </a:extLst>
        </p:spPr>
      </p:cxnSp>
      <p:sp>
        <p:nvSpPr>
          <p:cNvPr id="74807" name="TextBox 1"/>
          <p:cNvSpPr txBox="1">
            <a:spLocks noChangeArrowheads="1"/>
          </p:cNvSpPr>
          <p:nvPr/>
        </p:nvSpPr>
        <p:spPr bwMode="auto">
          <a:xfrm>
            <a:off x="5607050" y="6519863"/>
            <a:ext cx="3530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Figure Source: Kirk Cameron, Ph.D.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Juliana\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600200"/>
            <a:ext cx="60229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Figure A-11.png"/>
          <p:cNvPicPr>
            <a:picLocks noChangeAspect="1"/>
          </p:cNvPicPr>
          <p:nvPr/>
        </p:nvPicPr>
        <p:blipFill>
          <a:blip r:embed="rId4">
            <a:extLst>
              <a:ext uri="{28A0092B-C50C-407E-A947-70E740481C1C}">
                <a14:useLocalDpi xmlns:a14="http://schemas.microsoft.com/office/drawing/2010/main" val="0"/>
              </a:ext>
            </a:extLst>
          </a:blip>
          <a:srcRect l="54060" t="9869" r="40778" b="77325"/>
          <a:stretch>
            <a:fillRect/>
          </a:stretch>
        </p:blipFill>
        <p:spPr bwMode="auto">
          <a:xfrm>
            <a:off x="5062538" y="1943100"/>
            <a:ext cx="3873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itle 1"/>
          <p:cNvSpPr>
            <a:spLocks noGrp="1"/>
          </p:cNvSpPr>
          <p:nvPr>
            <p:ph type="title"/>
          </p:nvPr>
        </p:nvSpPr>
        <p:spPr/>
        <p:txBody>
          <a:bodyPr/>
          <a:lstStyle/>
          <a:p>
            <a:r>
              <a:rPr lang="en-US" altLang="en-US" smtClean="0">
                <a:ea typeface="ＭＳ Ｐゴシック" panose="020B0600070205080204" pitchFamily="34" charset="-128"/>
              </a:rPr>
              <a:t>Trend Example</a:t>
            </a:r>
            <a:br>
              <a:rPr lang="en-US" altLang="en-US" smtClean="0">
                <a:ea typeface="ＭＳ Ｐゴシック" panose="020B0600070205080204" pitchFamily="34" charset="-128"/>
              </a:rPr>
            </a:br>
            <a:r>
              <a:rPr lang="en-US" altLang="en-US" smtClean="0">
                <a:ea typeface="ＭＳ Ｐゴシック" panose="020B0600070205080204" pitchFamily="34" charset="-128"/>
              </a:rPr>
              <a:t>Projecting Concentrations</a:t>
            </a:r>
          </a:p>
        </p:txBody>
      </p:sp>
      <p:sp>
        <p:nvSpPr>
          <p:cNvPr id="75781" name="Content Placeholder 2"/>
          <p:cNvSpPr>
            <a:spLocks noGrp="1"/>
          </p:cNvSpPr>
          <p:nvPr>
            <p:ph idx="1"/>
          </p:nvPr>
        </p:nvSpPr>
        <p:spPr>
          <a:xfrm>
            <a:off x="0" y="1371600"/>
            <a:ext cx="2514600" cy="5181600"/>
          </a:xfrm>
        </p:spPr>
        <p:txBody>
          <a:bodyPr/>
          <a:lstStyle/>
          <a:p>
            <a:r>
              <a:rPr lang="en-US" altLang="en-US" sz="2000" smtClean="0">
                <a:ea typeface="ＭＳ Ｐゴシック" panose="020B0600070205080204" pitchFamily="34" charset="-128"/>
              </a:rPr>
              <a:t>When will the extrapolated mean concentration reach a criterion?</a:t>
            </a:r>
          </a:p>
          <a:p>
            <a:pPr lvl="1"/>
            <a:r>
              <a:rPr lang="en-US" altLang="en-US" sz="1800" smtClean="0">
                <a:ea typeface="ＭＳ Ｐゴシック" panose="020B0600070205080204" pitchFamily="34" charset="-128"/>
              </a:rPr>
              <a:t>Example A.2 from Appendix A</a:t>
            </a:r>
          </a:p>
          <a:p>
            <a:pPr lvl="1"/>
            <a:r>
              <a:rPr lang="en-US" altLang="en-US" sz="1800" smtClean="0">
                <a:ea typeface="ＭＳ Ｐゴシック" panose="020B0600070205080204" pitchFamily="34" charset="-128"/>
              </a:rPr>
              <a:t>Project future concentrations using past trends</a:t>
            </a:r>
          </a:p>
        </p:txBody>
      </p:sp>
      <p:sp>
        <p:nvSpPr>
          <p:cNvPr id="75782" name="TextBox 4"/>
          <p:cNvSpPr txBox="1">
            <a:spLocks noChangeArrowheads="1"/>
          </p:cNvSpPr>
          <p:nvPr/>
        </p:nvSpPr>
        <p:spPr bwMode="auto">
          <a:xfrm>
            <a:off x="0" y="6211888"/>
            <a:ext cx="1943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4</a:t>
            </a:r>
          </a:p>
        </p:txBody>
      </p:sp>
      <p:sp>
        <p:nvSpPr>
          <p:cNvPr id="75783" name="TextBox 6"/>
          <p:cNvSpPr txBox="1">
            <a:spLocks noChangeArrowheads="1"/>
          </p:cNvSpPr>
          <p:nvPr/>
        </p:nvSpPr>
        <p:spPr bwMode="auto">
          <a:xfrm rot="-5400000">
            <a:off x="368300" y="3656013"/>
            <a:ext cx="420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Concentration (µg/L) [logarithmic scale]</a:t>
            </a:r>
          </a:p>
        </p:txBody>
      </p:sp>
      <p:sp>
        <p:nvSpPr>
          <p:cNvPr id="75784" name="TextBox 7"/>
          <p:cNvSpPr txBox="1">
            <a:spLocks noChangeArrowheads="1"/>
          </p:cNvSpPr>
          <p:nvPr/>
        </p:nvSpPr>
        <p:spPr bwMode="auto">
          <a:xfrm>
            <a:off x="2628900" y="1085850"/>
            <a:ext cx="504825"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6000"/>
              </a:lnSpc>
              <a:spcBef>
                <a:spcPct val="0"/>
              </a:spcBef>
              <a:buClrTx/>
              <a:buSzTx/>
              <a:buFontTx/>
              <a:buNone/>
            </a:pPr>
            <a:r>
              <a:rPr lang="en-US" altLang="en-US" sz="1800">
                <a:solidFill>
                  <a:schemeClr val="tx1"/>
                </a:solidFill>
              </a:rPr>
              <a:t>20</a:t>
            </a:r>
          </a:p>
          <a:p>
            <a:pPr eaLnBrk="1" hangingPunct="1">
              <a:lnSpc>
                <a:spcPts val="6000"/>
              </a:lnSpc>
              <a:spcBef>
                <a:spcPct val="0"/>
              </a:spcBef>
              <a:buClrTx/>
              <a:buSzTx/>
              <a:buFontTx/>
              <a:buNone/>
            </a:pPr>
            <a:endParaRPr lang="en-US" altLang="en-US" sz="1800">
              <a:solidFill>
                <a:schemeClr val="tx1"/>
              </a:solidFill>
            </a:endParaRPr>
          </a:p>
          <a:p>
            <a:pPr eaLnBrk="1" hangingPunct="1">
              <a:lnSpc>
                <a:spcPts val="6000"/>
              </a:lnSpc>
              <a:spcBef>
                <a:spcPct val="0"/>
              </a:spcBef>
              <a:buClrTx/>
              <a:buSzTx/>
              <a:buFontTx/>
              <a:buNone/>
            </a:pPr>
            <a:r>
              <a:rPr lang="en-US" altLang="en-US" sz="1800">
                <a:solidFill>
                  <a:schemeClr val="tx1"/>
                </a:solidFill>
              </a:rPr>
              <a:t>7.4</a:t>
            </a:r>
          </a:p>
          <a:p>
            <a:pPr eaLnBrk="1" hangingPunct="1">
              <a:lnSpc>
                <a:spcPts val="6000"/>
              </a:lnSpc>
              <a:spcBef>
                <a:spcPct val="0"/>
              </a:spcBef>
              <a:buClrTx/>
              <a:buSzTx/>
              <a:buFontTx/>
              <a:buNone/>
            </a:pPr>
            <a:endParaRPr lang="en-US" altLang="en-US" sz="1800">
              <a:solidFill>
                <a:schemeClr val="tx1"/>
              </a:solidFill>
            </a:endParaRPr>
          </a:p>
          <a:p>
            <a:pPr eaLnBrk="1" hangingPunct="1">
              <a:lnSpc>
                <a:spcPts val="6000"/>
              </a:lnSpc>
              <a:spcBef>
                <a:spcPct val="0"/>
              </a:spcBef>
              <a:buClrTx/>
              <a:buSzTx/>
              <a:buFontTx/>
              <a:buNone/>
            </a:pPr>
            <a:r>
              <a:rPr lang="en-US" altLang="en-US" sz="1800">
                <a:solidFill>
                  <a:schemeClr val="tx1"/>
                </a:solidFill>
              </a:rPr>
              <a:t>2.7</a:t>
            </a:r>
          </a:p>
          <a:p>
            <a:pPr eaLnBrk="1" hangingPunct="1">
              <a:lnSpc>
                <a:spcPts val="6000"/>
              </a:lnSpc>
              <a:spcBef>
                <a:spcPct val="0"/>
              </a:spcBef>
              <a:buClrTx/>
              <a:buSzTx/>
              <a:buFontTx/>
              <a:buNone/>
            </a:pPr>
            <a:endParaRPr lang="en-US" altLang="en-US" sz="1800">
              <a:solidFill>
                <a:schemeClr val="tx1"/>
              </a:solidFill>
            </a:endParaRPr>
          </a:p>
          <a:p>
            <a:pPr eaLnBrk="1" hangingPunct="1">
              <a:lnSpc>
                <a:spcPts val="6000"/>
              </a:lnSpc>
              <a:spcBef>
                <a:spcPct val="0"/>
              </a:spcBef>
              <a:buClrTx/>
              <a:buSzTx/>
              <a:buFontTx/>
              <a:buNone/>
            </a:pPr>
            <a:endParaRPr lang="en-US" altLang="en-US" sz="1800">
              <a:solidFill>
                <a:schemeClr val="tx1"/>
              </a:solidFill>
            </a:endParaRPr>
          </a:p>
        </p:txBody>
      </p:sp>
      <p:sp>
        <p:nvSpPr>
          <p:cNvPr id="75785" name="TextBox 3"/>
          <p:cNvSpPr txBox="1">
            <a:spLocks noChangeArrowheads="1"/>
          </p:cNvSpPr>
          <p:nvPr/>
        </p:nvSpPr>
        <p:spPr bwMode="auto">
          <a:xfrm>
            <a:off x="2860675" y="6259513"/>
            <a:ext cx="639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881188"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881188"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881188"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8811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88118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8811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8811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8811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88118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2000	2020	2040	2060</a:t>
            </a:r>
          </a:p>
        </p:txBody>
      </p:sp>
      <p:sp>
        <p:nvSpPr>
          <p:cNvPr id="75786" name="TextBox 9"/>
          <p:cNvSpPr txBox="1">
            <a:spLocks noChangeArrowheads="1"/>
          </p:cNvSpPr>
          <p:nvPr/>
        </p:nvSpPr>
        <p:spPr bwMode="auto">
          <a:xfrm>
            <a:off x="5013325" y="1806575"/>
            <a:ext cx="37877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0"/>
              </a:spcBef>
              <a:buClrTx/>
              <a:buSzTx/>
              <a:buFontTx/>
              <a:buNone/>
            </a:pPr>
            <a:r>
              <a:rPr lang="en-US" altLang="en-US" sz="1800">
                <a:solidFill>
                  <a:schemeClr val="tx1"/>
                </a:solidFill>
              </a:rPr>
              <a:t>Observations</a:t>
            </a:r>
          </a:p>
          <a:p>
            <a:pPr lvl="1" eaLnBrk="1" hangingPunct="1">
              <a:spcBef>
                <a:spcPct val="0"/>
              </a:spcBef>
              <a:buClrTx/>
              <a:buSzTx/>
              <a:buFontTx/>
              <a:buNone/>
            </a:pPr>
            <a:r>
              <a:rPr lang="en-US" altLang="en-US" sz="1800">
                <a:solidFill>
                  <a:schemeClr val="tx1"/>
                </a:solidFill>
              </a:rPr>
              <a:t>Estimated Mean Concentration</a:t>
            </a:r>
          </a:p>
          <a:p>
            <a:pPr lvl="1" eaLnBrk="1" hangingPunct="1">
              <a:spcBef>
                <a:spcPct val="0"/>
              </a:spcBef>
              <a:buClrTx/>
              <a:buSzTx/>
              <a:buFontTx/>
              <a:buNone/>
            </a:pPr>
            <a:r>
              <a:rPr lang="en-US" altLang="en-US" sz="1800">
                <a:solidFill>
                  <a:schemeClr val="tx1"/>
                </a:solidFill>
              </a:rPr>
              <a:t>Confidence Limits</a:t>
            </a:r>
          </a:p>
          <a:p>
            <a:pPr lvl="1" eaLnBrk="1" hangingPunct="1">
              <a:spcBef>
                <a:spcPct val="0"/>
              </a:spcBef>
              <a:buClrTx/>
              <a:buSzTx/>
              <a:buFontTx/>
              <a:buNone/>
            </a:pPr>
            <a:r>
              <a:rPr lang="en-US" altLang="en-US" sz="1800">
                <a:solidFill>
                  <a:schemeClr val="tx1"/>
                </a:solidFill>
              </a:rPr>
              <a:t>Criterion, 2 µg/l</a:t>
            </a:r>
          </a:p>
        </p:txBody>
      </p:sp>
      <p:sp>
        <p:nvSpPr>
          <p:cNvPr id="75787" name="Freeform 85"/>
          <p:cNvSpPr>
            <a:spLocks/>
          </p:cNvSpPr>
          <p:nvPr/>
        </p:nvSpPr>
        <p:spPr bwMode="auto">
          <a:xfrm>
            <a:off x="3155950" y="5216525"/>
            <a:ext cx="5807075" cy="0"/>
          </a:xfrm>
          <a:custGeom>
            <a:avLst/>
            <a:gdLst>
              <a:gd name="T0" fmla="*/ 0 w 5678"/>
              <a:gd name="T1" fmla="*/ 0 w 5678"/>
              <a:gd name="T2" fmla="*/ 2147483647 w 5678"/>
              <a:gd name="T3" fmla="*/ 0 60000 65536"/>
              <a:gd name="T4" fmla="*/ 0 60000 65536"/>
              <a:gd name="T5" fmla="*/ 0 60000 65536"/>
            </a:gdLst>
            <a:ahLst/>
            <a:cxnLst>
              <a:cxn ang="T3">
                <a:pos x="T0" y="0"/>
              </a:cxn>
              <a:cxn ang="T4">
                <a:pos x="T1" y="0"/>
              </a:cxn>
              <a:cxn ang="T5">
                <a:pos x="T2" y="0"/>
              </a:cxn>
            </a:cxnLst>
            <a:rect l="0" t="0" r="r" b="b"/>
            <a:pathLst>
              <a:path w="5678">
                <a:moveTo>
                  <a:pt x="0" y="0"/>
                </a:moveTo>
                <a:lnTo>
                  <a:pt x="0" y="0"/>
                </a:lnTo>
                <a:lnTo>
                  <a:pt x="5678" y="0"/>
                </a:lnTo>
              </a:path>
            </a:pathLst>
          </a:custGeom>
          <a:noFill/>
          <a:ln w="38100"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8" name="Freeform 87"/>
          <p:cNvSpPr>
            <a:spLocks/>
          </p:cNvSpPr>
          <p:nvPr/>
        </p:nvSpPr>
        <p:spPr bwMode="auto">
          <a:xfrm flipV="1">
            <a:off x="5083175" y="2743200"/>
            <a:ext cx="366713" cy="46038"/>
          </a:xfrm>
          <a:custGeom>
            <a:avLst/>
            <a:gdLst>
              <a:gd name="T0" fmla="*/ 0 w 302"/>
              <a:gd name="T1" fmla="*/ 0 h 45719"/>
              <a:gd name="T2" fmla="*/ 0 w 302"/>
              <a:gd name="T3" fmla="*/ 0 h 45719"/>
              <a:gd name="T4" fmla="*/ 2147483647 w 302"/>
              <a:gd name="T5" fmla="*/ 0 h 45719"/>
              <a:gd name="T6" fmla="*/ 0 60000 65536"/>
              <a:gd name="T7" fmla="*/ 0 60000 65536"/>
              <a:gd name="T8" fmla="*/ 0 60000 65536"/>
            </a:gdLst>
            <a:ahLst/>
            <a:cxnLst>
              <a:cxn ang="T6">
                <a:pos x="T0" y="T1"/>
              </a:cxn>
              <a:cxn ang="T7">
                <a:pos x="T2" y="T3"/>
              </a:cxn>
              <a:cxn ang="T8">
                <a:pos x="T4" y="T5"/>
              </a:cxn>
            </a:cxnLst>
            <a:rect l="0" t="0" r="r" b="b"/>
            <a:pathLst>
              <a:path w="302" h="45719">
                <a:moveTo>
                  <a:pt x="0" y="0"/>
                </a:moveTo>
                <a:lnTo>
                  <a:pt x="0" y="0"/>
                </a:lnTo>
                <a:lnTo>
                  <a:pt x="302" y="0"/>
                </a:lnTo>
              </a:path>
            </a:pathLst>
          </a:custGeom>
          <a:noFill/>
          <a:ln w="38100" cap="rnd">
            <a:solidFill>
              <a:srgbClr val="92D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5" name="Straight Arrow Connector 14"/>
          <p:cNvCxnSpPr>
            <a:cxnSpLocks noChangeShapeType="1"/>
          </p:cNvCxnSpPr>
          <p:nvPr/>
        </p:nvCxnSpPr>
        <p:spPr bwMode="auto">
          <a:xfrm flipV="1">
            <a:off x="3771900" y="1714500"/>
            <a:ext cx="0" cy="4519613"/>
          </a:xfrm>
          <a:prstGeom prst="straightConnector1">
            <a:avLst/>
          </a:prstGeom>
          <a:noFill/>
          <a:ln w="63500">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5241925" y="4489450"/>
            <a:ext cx="0" cy="668338"/>
          </a:xfrm>
          <a:prstGeom prst="straightConnector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8950325" y="4062413"/>
            <a:ext cx="0" cy="668337"/>
          </a:xfrm>
          <a:prstGeom prst="straightConnector1">
            <a:avLst/>
          </a:prstGeom>
          <a:noFill/>
          <a:ln w="63500">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p>
        </p:txBody>
      </p:sp>
      <p:sp>
        <p:nvSpPr>
          <p:cNvPr id="76803"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ea typeface="ＭＳ Ｐゴシック" panose="020B0600070205080204" pitchFamily="34" charset="-128"/>
              </a:rPr>
              <a:t>How to use the GSMC Document</a:t>
            </a:r>
          </a:p>
          <a:p>
            <a:pPr>
              <a:lnSpc>
                <a:spcPct val="80000"/>
              </a:lnSpc>
            </a:pPr>
            <a:r>
              <a:rPr lang="en-US" altLang="en-US" sz="2400" smtClean="0">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2000" smtClean="0">
                <a:ea typeface="ＭＳ Ｐゴシック" panose="020B0600070205080204" pitchFamily="34" charset="-128"/>
              </a:rPr>
              <a:t>Background</a:t>
            </a:r>
          </a:p>
          <a:p>
            <a:pPr lvl="1">
              <a:lnSpc>
                <a:spcPct val="80000"/>
              </a:lnSpc>
            </a:pPr>
            <a:r>
              <a:rPr lang="en-US" altLang="en-US" sz="2000" smtClean="0">
                <a:ea typeface="ＭＳ Ｐゴシック" panose="020B0600070205080204" pitchFamily="34" charset="-128"/>
              </a:rPr>
              <a:t>Compliance</a:t>
            </a:r>
          </a:p>
          <a:p>
            <a:pPr lvl="1">
              <a:lnSpc>
                <a:spcPct val="80000"/>
              </a:lnSpc>
            </a:pPr>
            <a:r>
              <a:rPr lang="en-US" altLang="en-US" sz="2000" smtClean="0">
                <a:ea typeface="ＭＳ Ｐゴシック" panose="020B0600070205080204" pitchFamily="34" charset="-128"/>
              </a:rPr>
              <a:t>Trend Analysis</a:t>
            </a:r>
          </a:p>
          <a:p>
            <a:pPr lvl="1">
              <a:lnSpc>
                <a:spcPct val="80000"/>
              </a:lnSpc>
            </a:pPr>
            <a:r>
              <a:rPr lang="en-US" altLang="en-US" sz="2000" smtClean="0">
                <a:solidFill>
                  <a:srgbClr val="F07B05"/>
                </a:solidFill>
                <a:ea typeface="ＭＳ Ｐゴシック" panose="020B0600070205080204" pitchFamily="34" charset="-128"/>
              </a:rPr>
              <a:t>Monitoring Optimization</a:t>
            </a:r>
          </a:p>
          <a:p>
            <a:pPr>
              <a:lnSpc>
                <a:spcPct val="80000"/>
              </a:lnSpc>
            </a:pPr>
            <a:r>
              <a:rPr lang="en-US" altLang="en-US" sz="2400" smtClean="0">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0" y="411480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endParaRPr>
          </a:p>
        </p:txBody>
      </p:sp>
      <p:pic>
        <p:nvPicPr>
          <p:cNvPr id="76807"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ea typeface="ＭＳ Ｐゴシック" panose="020B0600070205080204" pitchFamily="34" charset="-128"/>
              </a:rPr>
              <a:t>Optimization</a:t>
            </a:r>
          </a:p>
        </p:txBody>
      </p:sp>
      <p:pic>
        <p:nvPicPr>
          <p:cNvPr id="77827" name="Picture 21" descr="WelcomeFig2(9-18-13).png"/>
          <p:cNvPicPr>
            <a:picLocks noChangeAspect="1"/>
          </p:cNvPicPr>
          <p:nvPr/>
        </p:nvPicPr>
        <p:blipFill>
          <a:blip r:embed="rId3">
            <a:extLst>
              <a:ext uri="{28A0092B-C50C-407E-A947-70E740481C1C}">
                <a14:useLocalDpi xmlns:a14="http://schemas.microsoft.com/office/drawing/2010/main" val="0"/>
              </a:ext>
            </a:extLst>
          </a:blip>
          <a:srcRect l="2637" t="3760" r="74242" b="4227"/>
          <a:stretch>
            <a:fillRect/>
          </a:stretch>
        </p:blipFill>
        <p:spPr bwMode="auto">
          <a:xfrm>
            <a:off x="2514600" y="1371600"/>
            <a:ext cx="19240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22" descr="Welcome-panel-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281113"/>
            <a:ext cx="38862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5-Point Star 13"/>
          <p:cNvSpPr>
            <a:spLocks/>
          </p:cNvSpPr>
          <p:nvPr/>
        </p:nvSpPr>
        <p:spPr bwMode="auto">
          <a:xfrm>
            <a:off x="4572000" y="5489575"/>
            <a:ext cx="414338" cy="387350"/>
          </a:xfrm>
          <a:custGeom>
            <a:avLst/>
            <a:gdLst>
              <a:gd name="T0" fmla="*/ 0 w 414338"/>
              <a:gd name="T1" fmla="*/ 147954 h 387350"/>
              <a:gd name="T2" fmla="*/ 158264 w 414338"/>
              <a:gd name="T3" fmla="*/ 147955 h 387350"/>
              <a:gd name="T4" fmla="*/ 207169 w 414338"/>
              <a:gd name="T5" fmla="*/ 0 h 387350"/>
              <a:gd name="T6" fmla="*/ 256074 w 414338"/>
              <a:gd name="T7" fmla="*/ 147955 h 387350"/>
              <a:gd name="T8" fmla="*/ 414338 w 414338"/>
              <a:gd name="T9" fmla="*/ 147954 h 387350"/>
              <a:gd name="T10" fmla="*/ 286299 w 414338"/>
              <a:gd name="T11" fmla="*/ 239394 h 387350"/>
              <a:gd name="T12" fmla="*/ 335206 w 414338"/>
              <a:gd name="T13" fmla="*/ 387349 h 387350"/>
              <a:gd name="T14" fmla="*/ 207169 w 414338"/>
              <a:gd name="T15" fmla="*/ 295907 h 387350"/>
              <a:gd name="T16" fmla="*/ 79132 w 414338"/>
              <a:gd name="T17" fmla="*/ 387349 h 387350"/>
              <a:gd name="T18" fmla="*/ 128039 w 414338"/>
              <a:gd name="T19" fmla="*/ 239394 h 387350"/>
              <a:gd name="T20" fmla="*/ 0 w 414338"/>
              <a:gd name="T21" fmla="*/ 147954 h 387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7350">
                <a:moveTo>
                  <a:pt x="0" y="147954"/>
                </a:moveTo>
                <a:lnTo>
                  <a:pt x="158264" y="147955"/>
                </a:lnTo>
                <a:lnTo>
                  <a:pt x="207169" y="0"/>
                </a:lnTo>
                <a:lnTo>
                  <a:pt x="256074" y="147955"/>
                </a:lnTo>
                <a:lnTo>
                  <a:pt x="414338" y="147954"/>
                </a:lnTo>
                <a:lnTo>
                  <a:pt x="286299" y="239394"/>
                </a:lnTo>
                <a:lnTo>
                  <a:pt x="335206" y="387349"/>
                </a:lnTo>
                <a:lnTo>
                  <a:pt x="207169" y="295907"/>
                </a:lnTo>
                <a:lnTo>
                  <a:pt x="79132" y="387349"/>
                </a:lnTo>
                <a:lnTo>
                  <a:pt x="128039" y="239394"/>
                </a:lnTo>
                <a:lnTo>
                  <a:pt x="0" y="147954"/>
                </a:lnTo>
                <a:close/>
              </a:path>
            </a:pathLst>
          </a:custGeom>
          <a:solidFill>
            <a:srgbClr val="F07B05"/>
          </a:solidFill>
          <a:ln w="9525" cap="flat" cmpd="sng">
            <a:solidFill>
              <a:schemeClr val="tx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13" name="5-Point Star 12"/>
          <p:cNvSpPr>
            <a:spLocks/>
          </p:cNvSpPr>
          <p:nvPr/>
        </p:nvSpPr>
        <p:spPr bwMode="auto">
          <a:xfrm>
            <a:off x="4572000" y="5146675"/>
            <a:ext cx="414338" cy="387350"/>
          </a:xfrm>
          <a:custGeom>
            <a:avLst/>
            <a:gdLst>
              <a:gd name="T0" fmla="*/ 0 w 414338"/>
              <a:gd name="T1" fmla="*/ 147954 h 387350"/>
              <a:gd name="T2" fmla="*/ 158264 w 414338"/>
              <a:gd name="T3" fmla="*/ 147955 h 387350"/>
              <a:gd name="T4" fmla="*/ 207169 w 414338"/>
              <a:gd name="T5" fmla="*/ 0 h 387350"/>
              <a:gd name="T6" fmla="*/ 256074 w 414338"/>
              <a:gd name="T7" fmla="*/ 147955 h 387350"/>
              <a:gd name="T8" fmla="*/ 414338 w 414338"/>
              <a:gd name="T9" fmla="*/ 147954 h 387350"/>
              <a:gd name="T10" fmla="*/ 286299 w 414338"/>
              <a:gd name="T11" fmla="*/ 239394 h 387350"/>
              <a:gd name="T12" fmla="*/ 335206 w 414338"/>
              <a:gd name="T13" fmla="*/ 387349 h 387350"/>
              <a:gd name="T14" fmla="*/ 207169 w 414338"/>
              <a:gd name="T15" fmla="*/ 295907 h 387350"/>
              <a:gd name="T16" fmla="*/ 79132 w 414338"/>
              <a:gd name="T17" fmla="*/ 387349 h 387350"/>
              <a:gd name="T18" fmla="*/ 128039 w 414338"/>
              <a:gd name="T19" fmla="*/ 239394 h 387350"/>
              <a:gd name="T20" fmla="*/ 0 w 414338"/>
              <a:gd name="T21" fmla="*/ 147954 h 387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338" h="387350">
                <a:moveTo>
                  <a:pt x="0" y="147954"/>
                </a:moveTo>
                <a:lnTo>
                  <a:pt x="158264" y="147955"/>
                </a:lnTo>
                <a:lnTo>
                  <a:pt x="207169" y="0"/>
                </a:lnTo>
                <a:lnTo>
                  <a:pt x="256074" y="147955"/>
                </a:lnTo>
                <a:lnTo>
                  <a:pt x="414338" y="147954"/>
                </a:lnTo>
                <a:lnTo>
                  <a:pt x="286299" y="239394"/>
                </a:lnTo>
                <a:lnTo>
                  <a:pt x="335206" y="387349"/>
                </a:lnTo>
                <a:lnTo>
                  <a:pt x="207169" y="295907"/>
                </a:lnTo>
                <a:lnTo>
                  <a:pt x="79132" y="387349"/>
                </a:lnTo>
                <a:lnTo>
                  <a:pt x="128039" y="239394"/>
                </a:lnTo>
                <a:lnTo>
                  <a:pt x="0" y="147954"/>
                </a:lnTo>
                <a:close/>
              </a:path>
            </a:pathLst>
          </a:custGeom>
          <a:solidFill>
            <a:srgbClr val="F07B05"/>
          </a:solidFill>
          <a:ln w="9525" cap="flat" cmpd="sng">
            <a:solidFill>
              <a:schemeClr val="tx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77831" name="TextBox 23"/>
          <p:cNvSpPr txBox="1">
            <a:spLocks noChangeArrowheads="1"/>
          </p:cNvSpPr>
          <p:nvPr/>
        </p:nvSpPr>
        <p:spPr bwMode="auto">
          <a:xfrm>
            <a:off x="0" y="648335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4</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ea typeface="ＭＳ Ｐゴシック" panose="020B0600070205080204" pitchFamily="34" charset="-128"/>
              </a:rPr>
              <a:t>Optimization</a:t>
            </a:r>
          </a:p>
        </p:txBody>
      </p:sp>
      <p:sp>
        <p:nvSpPr>
          <p:cNvPr id="78851" name="Content Placeholder 4"/>
          <p:cNvSpPr>
            <a:spLocks noGrp="1"/>
          </p:cNvSpPr>
          <p:nvPr>
            <p:ph idx="1"/>
          </p:nvPr>
        </p:nvSpPr>
        <p:spPr/>
        <p:txBody>
          <a:bodyPr/>
          <a:lstStyle/>
          <a:p>
            <a:r>
              <a:rPr lang="en-US" altLang="en-US" smtClean="0">
                <a:ea typeface="ＭＳ Ｐゴシック" panose="020B0600070205080204" pitchFamily="34" charset="-128"/>
              </a:rPr>
              <a:t>Optimization entails efficient data collection – collecting the right amount of data for the decisions (Section 4.5.3)</a:t>
            </a:r>
          </a:p>
          <a:p>
            <a:r>
              <a:rPr lang="en-US" altLang="en-US" smtClean="0">
                <a:ea typeface="ＭＳ Ｐゴシック" panose="020B0600070205080204" pitchFamily="34" charset="-128"/>
              </a:rPr>
              <a:t>Sampling design optimized for any site when</a:t>
            </a:r>
          </a:p>
          <a:p>
            <a:pPr lvl="1"/>
            <a:r>
              <a:rPr lang="en-US" altLang="en-US" smtClean="0">
                <a:ea typeface="ＭＳ Ｐゴシック" panose="020B0600070205080204" pitchFamily="34" charset="-128"/>
              </a:rPr>
              <a:t>Little statistical correlation or redundancy in sample results, AND</a:t>
            </a:r>
          </a:p>
          <a:p>
            <a:pPr lvl="1"/>
            <a:r>
              <a:rPr lang="en-US" altLang="en-US" smtClean="0">
                <a:ea typeface="ＭＳ Ｐゴシック" panose="020B0600070205080204" pitchFamily="34" charset="-128"/>
              </a:rPr>
              <a:t>Adequate data collected for accurate decisions</a:t>
            </a:r>
          </a:p>
        </p:txBody>
      </p:sp>
      <p:sp>
        <p:nvSpPr>
          <p:cNvPr id="78852" name="TextBox 3"/>
          <p:cNvSpPr txBox="1">
            <a:spLocks noChangeArrowheads="1"/>
          </p:cNvSpPr>
          <p:nvPr/>
        </p:nvSpPr>
        <p:spPr bwMode="auto">
          <a:xfrm>
            <a:off x="0" y="6470650"/>
            <a:ext cx="408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Questions 9, 10</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ea typeface="ＭＳ Ｐゴシック" panose="020B0600070205080204" pitchFamily="34" charset="-128"/>
              </a:rPr>
              <a:t>Temporal Optimization</a:t>
            </a:r>
          </a:p>
        </p:txBody>
      </p:sp>
      <p:sp>
        <p:nvSpPr>
          <p:cNvPr id="3" name="Content Placeholder 2"/>
          <p:cNvSpPr>
            <a:spLocks noGrp="1"/>
          </p:cNvSpPr>
          <p:nvPr>
            <p:ph idx="1"/>
          </p:nvPr>
        </p:nvSpPr>
        <p:spPr/>
        <p:txBody>
          <a:bodyPr/>
          <a:lstStyle/>
          <a:p>
            <a:pPr>
              <a:defRPr/>
            </a:pPr>
            <a:r>
              <a:rPr lang="en-US" dirty="0" smtClean="0"/>
              <a:t>Goal: optimize sampling frequencies</a:t>
            </a:r>
          </a:p>
          <a:p>
            <a:pPr lvl="1">
              <a:defRPr/>
            </a:pPr>
            <a:r>
              <a:rPr lang="en-US" dirty="0" smtClean="0"/>
              <a:t>Are consecutive sampling events redundant?</a:t>
            </a:r>
          </a:p>
          <a:p>
            <a:pPr marL="457200" lvl="1" indent="0">
              <a:buFontTx/>
              <a:buNone/>
              <a:defRPr/>
            </a:pPr>
            <a:r>
              <a:rPr lang="en-US" dirty="0" smtClean="0"/>
              <a:t>Or using statistical terminology --</a:t>
            </a:r>
          </a:p>
          <a:p>
            <a:pPr lvl="1">
              <a:defRPr/>
            </a:pPr>
            <a:r>
              <a:rPr lang="en-US" dirty="0" smtClean="0"/>
              <a:t>Is autocorrelation present?</a:t>
            </a:r>
          </a:p>
          <a:p>
            <a:pPr>
              <a:defRPr/>
            </a:pPr>
            <a:r>
              <a:rPr lang="en-US" dirty="0" smtClean="0"/>
              <a:t>Strategy: adjust frequency to minimize correlation while still capturing trends</a:t>
            </a:r>
            <a:endParaRPr lang="en-US" dirty="0"/>
          </a:p>
        </p:txBody>
      </p:sp>
      <p:sp>
        <p:nvSpPr>
          <p:cNvPr id="79876" name="TextBox 3"/>
          <p:cNvSpPr txBox="1">
            <a:spLocks noChangeArrowheads="1"/>
          </p:cNvSpPr>
          <p:nvPr/>
        </p:nvSpPr>
        <p:spPr bwMode="auto">
          <a:xfrm>
            <a:off x="0" y="6473825"/>
            <a:ext cx="3582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9</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ea typeface="ＭＳ Ｐゴシック" panose="020B0600070205080204" pitchFamily="34" charset="-128"/>
              </a:rPr>
              <a:t>Temporal Approaches: </a:t>
            </a:r>
            <a:br>
              <a:rPr lang="en-US" altLang="en-US" smtClean="0">
                <a:ea typeface="ＭＳ Ｐゴシック" panose="020B0600070205080204" pitchFamily="34" charset="-128"/>
              </a:rPr>
            </a:br>
            <a:r>
              <a:rPr lang="en-US" altLang="en-US" smtClean="0">
                <a:ea typeface="ＭＳ Ｐゴシック" panose="020B0600070205080204" pitchFamily="34" charset="-128"/>
              </a:rPr>
              <a:t>Iterative Thinning</a:t>
            </a:r>
          </a:p>
        </p:txBody>
      </p:sp>
      <p:sp>
        <p:nvSpPr>
          <p:cNvPr id="80899" name="TextBox 5"/>
          <p:cNvSpPr txBox="1">
            <a:spLocks noChangeArrowheads="1"/>
          </p:cNvSpPr>
          <p:nvPr/>
        </p:nvSpPr>
        <p:spPr bwMode="auto">
          <a:xfrm>
            <a:off x="0" y="6519863"/>
            <a:ext cx="315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5.8.7</a:t>
            </a:r>
          </a:p>
        </p:txBody>
      </p:sp>
      <p:sp>
        <p:nvSpPr>
          <p:cNvPr id="80900" name="Rectangle 4"/>
          <p:cNvSpPr>
            <a:spLocks noChangeArrowheads="1"/>
          </p:cNvSpPr>
          <p:nvPr/>
        </p:nvSpPr>
        <p:spPr bwMode="auto">
          <a:xfrm>
            <a:off x="4686300" y="825500"/>
            <a:ext cx="331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Example A.4 from Appendix A</a:t>
            </a:r>
          </a:p>
        </p:txBody>
      </p:sp>
      <p:pic>
        <p:nvPicPr>
          <p:cNvPr id="80901" name="Picture 2" descr="C:\Users\Juliana\Desktop\Picture1.png"/>
          <p:cNvPicPr>
            <a:picLocks noChangeAspect="1" noChangeArrowheads="1"/>
          </p:cNvPicPr>
          <p:nvPr/>
        </p:nvPicPr>
        <p:blipFill>
          <a:blip r:embed="rId3">
            <a:extLst>
              <a:ext uri="{28A0092B-C50C-407E-A947-70E740481C1C}">
                <a14:useLocalDpi xmlns:a14="http://schemas.microsoft.com/office/drawing/2010/main" val="0"/>
              </a:ext>
            </a:extLst>
          </a:blip>
          <a:srcRect l="8557" t="7831" r="4404" b="16467"/>
          <a:stretch>
            <a:fillRect/>
          </a:stretch>
        </p:blipFill>
        <p:spPr bwMode="auto">
          <a:xfrm>
            <a:off x="890588" y="1555750"/>
            <a:ext cx="71342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2"/>
          <p:cNvSpPr txBox="1">
            <a:spLocks noChangeArrowheads="1"/>
          </p:cNvSpPr>
          <p:nvPr/>
        </p:nvSpPr>
        <p:spPr bwMode="auto">
          <a:xfrm>
            <a:off x="569913" y="1438275"/>
            <a:ext cx="441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SzTx/>
              <a:buFontTx/>
              <a:buNone/>
            </a:pPr>
            <a:r>
              <a:rPr lang="en-US" altLang="en-US" sz="1800">
                <a:solidFill>
                  <a:schemeClr val="tx1"/>
                </a:solidFill>
              </a:rPr>
              <a:t>34</a:t>
            </a:r>
          </a:p>
          <a:p>
            <a:pPr eaLnBrk="1" hangingPunct="1">
              <a:lnSpc>
                <a:spcPct val="150000"/>
              </a:lnSpc>
              <a:spcBef>
                <a:spcPct val="0"/>
              </a:spcBef>
              <a:buClrTx/>
              <a:buSzTx/>
              <a:buFontTx/>
              <a:buNone/>
            </a:pPr>
            <a:r>
              <a:rPr lang="en-US" altLang="en-US" sz="1800">
                <a:solidFill>
                  <a:schemeClr val="tx1"/>
                </a:solidFill>
              </a:rPr>
              <a:t>32</a:t>
            </a:r>
          </a:p>
          <a:p>
            <a:pPr eaLnBrk="1" hangingPunct="1">
              <a:lnSpc>
                <a:spcPct val="150000"/>
              </a:lnSpc>
              <a:spcBef>
                <a:spcPct val="0"/>
              </a:spcBef>
              <a:buClrTx/>
              <a:buSzTx/>
              <a:buFontTx/>
              <a:buNone/>
            </a:pPr>
            <a:r>
              <a:rPr lang="en-US" altLang="en-US" sz="1800">
                <a:solidFill>
                  <a:schemeClr val="tx1"/>
                </a:solidFill>
              </a:rPr>
              <a:t>30</a:t>
            </a:r>
          </a:p>
          <a:p>
            <a:pPr eaLnBrk="1" hangingPunct="1">
              <a:lnSpc>
                <a:spcPct val="150000"/>
              </a:lnSpc>
              <a:spcBef>
                <a:spcPct val="0"/>
              </a:spcBef>
              <a:buClrTx/>
              <a:buSzTx/>
              <a:buFontTx/>
              <a:buNone/>
            </a:pPr>
            <a:r>
              <a:rPr lang="en-US" altLang="en-US" sz="1800">
                <a:solidFill>
                  <a:schemeClr val="tx1"/>
                </a:solidFill>
              </a:rPr>
              <a:t>28</a:t>
            </a:r>
          </a:p>
          <a:p>
            <a:pPr eaLnBrk="1" hangingPunct="1">
              <a:lnSpc>
                <a:spcPct val="150000"/>
              </a:lnSpc>
              <a:spcBef>
                <a:spcPct val="0"/>
              </a:spcBef>
              <a:buClrTx/>
              <a:buSzTx/>
              <a:buFontTx/>
              <a:buNone/>
            </a:pPr>
            <a:r>
              <a:rPr lang="en-US" altLang="en-US" sz="1800">
                <a:solidFill>
                  <a:schemeClr val="tx1"/>
                </a:solidFill>
              </a:rPr>
              <a:t>26</a:t>
            </a:r>
          </a:p>
          <a:p>
            <a:pPr eaLnBrk="1" hangingPunct="1">
              <a:lnSpc>
                <a:spcPct val="150000"/>
              </a:lnSpc>
              <a:spcBef>
                <a:spcPct val="0"/>
              </a:spcBef>
              <a:buClrTx/>
              <a:buSzTx/>
              <a:buFontTx/>
              <a:buNone/>
            </a:pPr>
            <a:r>
              <a:rPr lang="en-US" altLang="en-US" sz="1800">
                <a:solidFill>
                  <a:schemeClr val="tx1"/>
                </a:solidFill>
              </a:rPr>
              <a:t>24</a:t>
            </a:r>
          </a:p>
          <a:p>
            <a:pPr eaLnBrk="1" hangingPunct="1">
              <a:lnSpc>
                <a:spcPct val="150000"/>
              </a:lnSpc>
              <a:spcBef>
                <a:spcPct val="0"/>
              </a:spcBef>
              <a:buClrTx/>
              <a:buSzTx/>
              <a:buFontTx/>
              <a:buNone/>
            </a:pPr>
            <a:r>
              <a:rPr lang="en-US" altLang="en-US" sz="1800">
                <a:solidFill>
                  <a:schemeClr val="tx1"/>
                </a:solidFill>
              </a:rPr>
              <a:t>22</a:t>
            </a:r>
          </a:p>
          <a:p>
            <a:pPr eaLnBrk="1" hangingPunct="1">
              <a:lnSpc>
                <a:spcPct val="150000"/>
              </a:lnSpc>
              <a:spcBef>
                <a:spcPct val="0"/>
              </a:spcBef>
              <a:buClrTx/>
              <a:buSzTx/>
              <a:buFontTx/>
              <a:buNone/>
            </a:pPr>
            <a:r>
              <a:rPr lang="en-US" altLang="en-US" sz="1800">
                <a:solidFill>
                  <a:schemeClr val="tx1"/>
                </a:solidFill>
              </a:rPr>
              <a:t>20</a:t>
            </a:r>
          </a:p>
          <a:p>
            <a:pPr eaLnBrk="1" hangingPunct="1">
              <a:lnSpc>
                <a:spcPct val="150000"/>
              </a:lnSpc>
              <a:spcBef>
                <a:spcPct val="0"/>
              </a:spcBef>
              <a:buClrTx/>
              <a:buSzTx/>
              <a:buFontTx/>
              <a:buNone/>
            </a:pPr>
            <a:r>
              <a:rPr lang="en-US" altLang="en-US" sz="1800">
                <a:solidFill>
                  <a:schemeClr val="tx1"/>
                </a:solidFill>
              </a:rPr>
              <a:t>18</a:t>
            </a:r>
          </a:p>
          <a:p>
            <a:pPr eaLnBrk="1" hangingPunct="1">
              <a:lnSpc>
                <a:spcPct val="150000"/>
              </a:lnSpc>
              <a:spcBef>
                <a:spcPct val="0"/>
              </a:spcBef>
              <a:buClrTx/>
              <a:buSzTx/>
              <a:buFontTx/>
              <a:buNone/>
            </a:pPr>
            <a:r>
              <a:rPr lang="en-US" altLang="en-US" sz="1800">
                <a:solidFill>
                  <a:schemeClr val="tx1"/>
                </a:solidFill>
              </a:rPr>
              <a:t>16</a:t>
            </a:r>
          </a:p>
        </p:txBody>
      </p:sp>
      <p:sp>
        <p:nvSpPr>
          <p:cNvPr id="80903" name="TextBox 6"/>
          <p:cNvSpPr txBox="1">
            <a:spLocks noChangeArrowheads="1"/>
          </p:cNvSpPr>
          <p:nvPr/>
        </p:nvSpPr>
        <p:spPr bwMode="auto">
          <a:xfrm rot="-5400000">
            <a:off x="-582613" y="3290888"/>
            <a:ext cx="190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Chromium (total)</a:t>
            </a:r>
          </a:p>
        </p:txBody>
      </p:sp>
      <p:sp>
        <p:nvSpPr>
          <p:cNvPr id="80904" name="TextBox 7"/>
          <p:cNvSpPr txBox="1">
            <a:spLocks noChangeArrowheads="1"/>
          </p:cNvSpPr>
          <p:nvPr/>
        </p:nvSpPr>
        <p:spPr bwMode="auto">
          <a:xfrm>
            <a:off x="661988" y="5486400"/>
            <a:ext cx="691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287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02870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0287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0287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0287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0287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0287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0287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0287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1999	2001	2003	2005	2007	2009	2011</a:t>
            </a:r>
          </a:p>
        </p:txBody>
      </p:sp>
      <p:sp>
        <p:nvSpPr>
          <p:cNvPr id="80905" name="TextBox 8"/>
          <p:cNvSpPr txBox="1">
            <a:spLocks noChangeArrowheads="1"/>
          </p:cNvSpPr>
          <p:nvPr/>
        </p:nvSpPr>
        <p:spPr bwMode="auto">
          <a:xfrm>
            <a:off x="3719513" y="1371600"/>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chemeClr val="tx1"/>
                </a:solidFill>
              </a:rPr>
              <a:t>MW-2</a:t>
            </a:r>
          </a:p>
        </p:txBody>
      </p:sp>
      <p:sp>
        <p:nvSpPr>
          <p:cNvPr id="80906" name="TextBox 9"/>
          <p:cNvSpPr txBox="1">
            <a:spLocks noChangeArrowheads="1"/>
          </p:cNvSpPr>
          <p:nvPr/>
        </p:nvSpPr>
        <p:spPr bwMode="auto">
          <a:xfrm>
            <a:off x="6473825" y="5921375"/>
            <a:ext cx="2700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Original data</a:t>
            </a:r>
          </a:p>
          <a:p>
            <a:pPr eaLnBrk="1" hangingPunct="1">
              <a:spcBef>
                <a:spcPct val="0"/>
              </a:spcBef>
              <a:buClrTx/>
              <a:buSzTx/>
              <a:buFontTx/>
              <a:buNone/>
            </a:pPr>
            <a:r>
              <a:rPr lang="en-US" altLang="en-US" sz="1800">
                <a:solidFill>
                  <a:schemeClr val="tx1"/>
                </a:solidFill>
              </a:rPr>
              <a:t>Smoothed data</a:t>
            </a:r>
          </a:p>
          <a:p>
            <a:pPr eaLnBrk="1" hangingPunct="1">
              <a:spcBef>
                <a:spcPct val="0"/>
              </a:spcBef>
              <a:buClrTx/>
              <a:buSzTx/>
              <a:buFontTx/>
              <a:buNone/>
            </a:pPr>
            <a:r>
              <a:rPr lang="en-US" altLang="en-US" sz="1800">
                <a:solidFill>
                  <a:schemeClr val="tx1"/>
                </a:solidFill>
              </a:rPr>
              <a:t>90% Confidence Interval</a:t>
            </a:r>
          </a:p>
        </p:txBody>
      </p:sp>
      <p:sp>
        <p:nvSpPr>
          <p:cNvPr id="80907" name="Oval 10"/>
          <p:cNvSpPr>
            <a:spLocks noChangeAspect="1"/>
          </p:cNvSpPr>
          <p:nvPr/>
        </p:nvSpPr>
        <p:spPr bwMode="auto">
          <a:xfrm>
            <a:off x="6378575" y="6046788"/>
            <a:ext cx="90488" cy="85725"/>
          </a:xfrm>
          <a:prstGeom prst="ellipse">
            <a:avLst/>
          </a:prstGeom>
          <a:solidFill>
            <a:schemeClr val="tx1"/>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0908" name="Oval 12"/>
          <p:cNvSpPr>
            <a:spLocks noChangeArrowheads="1"/>
          </p:cNvSpPr>
          <p:nvPr/>
        </p:nvSpPr>
        <p:spPr bwMode="auto">
          <a:xfrm>
            <a:off x="6354763" y="6308725"/>
            <a:ext cx="119062" cy="1143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cxnSp>
        <p:nvCxnSpPr>
          <p:cNvPr id="80909" name="Straight Connector 13"/>
          <p:cNvCxnSpPr>
            <a:cxnSpLocks noChangeShapeType="1"/>
          </p:cNvCxnSpPr>
          <p:nvPr/>
        </p:nvCxnSpPr>
        <p:spPr bwMode="auto">
          <a:xfrm>
            <a:off x="6126163" y="6646863"/>
            <a:ext cx="347662" cy="0"/>
          </a:xfrm>
          <a:prstGeom prst="line">
            <a:avLst/>
          </a:prstGeom>
          <a:noFill/>
          <a:ln w="28575">
            <a:solidFill>
              <a:schemeClr val="accent2"/>
            </a:solidFill>
            <a:miter lim="800000"/>
            <a:headEnd/>
            <a:tailEnd/>
          </a:ln>
          <a:extLst>
            <a:ext uri="{909E8E84-426E-40DD-AFC4-6F175D3DCCD1}">
              <a14:hiddenFill xmlns:a14="http://schemas.microsoft.com/office/drawing/2010/main">
                <a:noFill/>
              </a14:hiddenFill>
            </a:ext>
          </a:extLst>
        </p:spPr>
      </p:cxnSp>
      <p:sp>
        <p:nvSpPr>
          <p:cNvPr id="80910" name="Rectangle 1"/>
          <p:cNvSpPr>
            <a:spLocks noChangeArrowheads="1"/>
          </p:cNvSpPr>
          <p:nvPr/>
        </p:nvSpPr>
        <p:spPr bwMode="auto">
          <a:xfrm>
            <a:off x="0" y="6111875"/>
            <a:ext cx="5427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Example worked using Visual Sampling Plan (VSP)</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ea typeface="ＭＳ Ｐゴシック" panose="020B0600070205080204" pitchFamily="34" charset="-128"/>
              </a:rPr>
              <a:t>Temporal Approaches:</a:t>
            </a:r>
            <a:br>
              <a:rPr lang="en-US" altLang="en-US" smtClean="0">
                <a:ea typeface="ＭＳ Ｐゴシック" panose="020B0600070205080204" pitchFamily="34" charset="-128"/>
              </a:rPr>
            </a:br>
            <a:r>
              <a:rPr lang="en-US" altLang="en-US" smtClean="0">
                <a:ea typeface="ＭＳ Ｐゴシック" panose="020B0600070205080204" pitchFamily="34" charset="-128"/>
              </a:rPr>
              <a:t>Cost Effective Sampling (CES)</a:t>
            </a:r>
          </a:p>
        </p:txBody>
      </p:sp>
      <p:sp>
        <p:nvSpPr>
          <p:cNvPr id="81923" name="Rectangle 46"/>
          <p:cNvSpPr>
            <a:spLocks noChangeArrowheads="1"/>
          </p:cNvSpPr>
          <p:nvPr/>
        </p:nvSpPr>
        <p:spPr bwMode="auto">
          <a:xfrm>
            <a:off x="3046413" y="1866900"/>
            <a:ext cx="5983287" cy="3549650"/>
          </a:xfrm>
          <a:prstGeom prst="rect">
            <a:avLst/>
          </a:prstGeom>
          <a:solidFill>
            <a:srgbClr val="191966"/>
          </a:solidFill>
          <a:ln w="28575">
            <a:solidFill>
              <a:srgbClr val="FFCC00"/>
            </a:solidFill>
            <a:miter lim="800000"/>
            <a:headEnd/>
            <a:tailEnd/>
          </a:ln>
          <a:effectLst>
            <a:outerShdw dist="101600" sx="999" sy="999" algn="ctr" rotWithShape="0">
              <a:srgbClr val="003366"/>
            </a:outerShdw>
          </a:effectLst>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81924" name="Freeform 3"/>
          <p:cNvSpPr>
            <a:spLocks/>
          </p:cNvSpPr>
          <p:nvPr/>
        </p:nvSpPr>
        <p:spPr bwMode="auto">
          <a:xfrm>
            <a:off x="287338" y="2057400"/>
            <a:ext cx="2403475" cy="1779588"/>
          </a:xfrm>
          <a:custGeom>
            <a:avLst/>
            <a:gdLst>
              <a:gd name="T0" fmla="*/ 0 w 1666"/>
              <a:gd name="T1" fmla="*/ 0 h 953"/>
              <a:gd name="T2" fmla="*/ 2147483647 w 1666"/>
              <a:gd name="T3" fmla="*/ 0 h 953"/>
              <a:gd name="T4" fmla="*/ 2147483647 w 1666"/>
              <a:gd name="T5" fmla="*/ 2147483647 h 953"/>
              <a:gd name="T6" fmla="*/ 0 w 1666"/>
              <a:gd name="T7" fmla="*/ 2147483647 h 953"/>
              <a:gd name="T8" fmla="*/ 0 w 1666"/>
              <a:gd name="T9" fmla="*/ 0 h 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953">
                <a:moveTo>
                  <a:pt x="0" y="0"/>
                </a:moveTo>
                <a:lnTo>
                  <a:pt x="1665" y="0"/>
                </a:lnTo>
                <a:lnTo>
                  <a:pt x="1665" y="952"/>
                </a:lnTo>
                <a:lnTo>
                  <a:pt x="0" y="952"/>
                </a:lnTo>
                <a:lnTo>
                  <a:pt x="0" y="0"/>
                </a:lnTo>
              </a:path>
            </a:pathLst>
          </a:custGeom>
          <a:noFill/>
          <a:ln w="19050" cap="rnd" cmpd="sng">
            <a:solidFill>
              <a:srgbClr val="FFFF66"/>
            </a:solidFill>
            <a:round/>
            <a:headEnd/>
            <a:tailEnd/>
          </a:ln>
          <a:effectLst>
            <a:outerShdw dist="91581" dir="3378596" algn="ctr" rotWithShape="0">
              <a:srgbClr val="003366"/>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21" name="Line 4"/>
          <p:cNvSpPr>
            <a:spLocks noChangeShapeType="1"/>
          </p:cNvSpPr>
          <p:nvPr/>
        </p:nvSpPr>
        <p:spPr bwMode="auto">
          <a:xfrm flipV="1">
            <a:off x="349250" y="2717800"/>
            <a:ext cx="1908175" cy="19050"/>
          </a:xfrm>
          <a:prstGeom prst="line">
            <a:avLst/>
          </a:prstGeom>
          <a:noFill/>
          <a:ln w="25400">
            <a:solidFill>
              <a:srgbClr val="FFFF66"/>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latin typeface="Arial" charset="0"/>
              <a:ea typeface="ＭＳ Ｐゴシック" charset="0"/>
              <a:cs typeface="ＭＳ Ｐゴシック" charset="0"/>
            </a:endParaRPr>
          </a:p>
        </p:txBody>
      </p:sp>
      <p:sp>
        <p:nvSpPr>
          <p:cNvPr id="81926" name="Rectangle 5"/>
          <p:cNvSpPr>
            <a:spLocks noChangeArrowheads="1"/>
          </p:cNvSpPr>
          <p:nvPr/>
        </p:nvSpPr>
        <p:spPr bwMode="auto">
          <a:xfrm>
            <a:off x="300038" y="2840038"/>
            <a:ext cx="2009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50000"/>
              </a:lnSpc>
              <a:spcBef>
                <a:spcPct val="50000"/>
              </a:spcBef>
              <a:buClrTx/>
              <a:buSzTx/>
              <a:buFontTx/>
              <a:buNone/>
            </a:pPr>
            <a:r>
              <a:rPr lang="en-US" altLang="en-US" sz="2400" b="1">
                <a:solidFill>
                  <a:srgbClr val="FF0000"/>
                </a:solidFill>
              </a:rPr>
              <a:t>Q</a:t>
            </a:r>
            <a:r>
              <a:rPr lang="en-US" altLang="en-US" sz="2000" b="1">
                <a:solidFill>
                  <a:srgbClr val="000000"/>
                </a:solidFill>
              </a:rPr>
              <a:t>: Quarterly</a:t>
            </a:r>
          </a:p>
          <a:p>
            <a:pPr>
              <a:lnSpc>
                <a:spcPct val="50000"/>
              </a:lnSpc>
              <a:spcBef>
                <a:spcPct val="50000"/>
              </a:spcBef>
              <a:buClrTx/>
              <a:buSzTx/>
              <a:buFontTx/>
              <a:buNone/>
            </a:pPr>
            <a:r>
              <a:rPr lang="en-US" altLang="en-US" sz="2400" b="1">
                <a:solidFill>
                  <a:srgbClr val="000000"/>
                </a:solidFill>
              </a:rPr>
              <a:t>S</a:t>
            </a:r>
            <a:r>
              <a:rPr lang="en-US" altLang="en-US" sz="2000" b="1">
                <a:solidFill>
                  <a:srgbClr val="000000"/>
                </a:solidFill>
              </a:rPr>
              <a:t>: Semiannual</a:t>
            </a:r>
          </a:p>
          <a:p>
            <a:pPr>
              <a:lnSpc>
                <a:spcPct val="50000"/>
              </a:lnSpc>
              <a:spcBef>
                <a:spcPct val="50000"/>
              </a:spcBef>
              <a:buClrTx/>
              <a:buSzTx/>
              <a:buFontTx/>
              <a:buNone/>
            </a:pPr>
            <a:r>
              <a:rPr lang="en-US" altLang="en-US" sz="2400" b="1">
                <a:solidFill>
                  <a:srgbClr val="32946A"/>
                </a:solidFill>
              </a:rPr>
              <a:t>A</a:t>
            </a:r>
            <a:r>
              <a:rPr lang="en-US" altLang="en-US" sz="2000" b="1">
                <a:solidFill>
                  <a:srgbClr val="000000"/>
                </a:solidFill>
              </a:rPr>
              <a:t>: Annual</a:t>
            </a:r>
          </a:p>
        </p:txBody>
      </p:sp>
      <p:sp>
        <p:nvSpPr>
          <p:cNvPr id="81927" name="Rectangle 6"/>
          <p:cNvSpPr>
            <a:spLocks noChangeArrowheads="1"/>
          </p:cNvSpPr>
          <p:nvPr/>
        </p:nvSpPr>
        <p:spPr bwMode="auto">
          <a:xfrm>
            <a:off x="287338" y="2087563"/>
            <a:ext cx="21351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50000"/>
              </a:spcBef>
              <a:buClrTx/>
              <a:buSzTx/>
              <a:buFontTx/>
              <a:buNone/>
            </a:pPr>
            <a:r>
              <a:rPr lang="en-US" altLang="en-US" sz="2000" b="1">
                <a:solidFill>
                  <a:srgbClr val="000000"/>
                </a:solidFill>
              </a:rPr>
              <a:t>Sampling Frequency</a:t>
            </a:r>
          </a:p>
        </p:txBody>
      </p:sp>
      <p:grpSp>
        <p:nvGrpSpPr>
          <p:cNvPr id="81928" name="Group 7"/>
          <p:cNvGrpSpPr>
            <a:grpSpLocks/>
          </p:cNvGrpSpPr>
          <p:nvPr/>
        </p:nvGrpSpPr>
        <p:grpSpPr bwMode="auto">
          <a:xfrm>
            <a:off x="3246438" y="1943100"/>
            <a:ext cx="5292725" cy="3224213"/>
            <a:chOff x="2470" y="1232"/>
            <a:chExt cx="3432" cy="2107"/>
          </a:xfrm>
        </p:grpSpPr>
        <p:sp>
          <p:nvSpPr>
            <p:cNvPr id="81933" name="Rectangle 8"/>
            <p:cNvSpPr>
              <a:spLocks noChangeArrowheads="1"/>
            </p:cNvSpPr>
            <p:nvPr/>
          </p:nvSpPr>
          <p:spPr bwMode="auto">
            <a:xfrm>
              <a:off x="3530" y="1650"/>
              <a:ext cx="2351" cy="168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400">
                <a:solidFill>
                  <a:srgbClr val="FFFFFF"/>
                </a:solidFill>
                <a:latin typeface="Times New Roman" panose="02020603050405020304" pitchFamily="18" charset="0"/>
              </a:endParaRPr>
            </a:p>
          </p:txBody>
        </p:sp>
        <p:sp>
          <p:nvSpPr>
            <p:cNvPr id="81934" name="Rectangle 9"/>
            <p:cNvSpPr>
              <a:spLocks noChangeArrowheads="1"/>
            </p:cNvSpPr>
            <p:nvPr/>
          </p:nvSpPr>
          <p:spPr bwMode="auto">
            <a:xfrm>
              <a:off x="4905" y="1662"/>
              <a:ext cx="967" cy="79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rgbClr val="FFFFFF"/>
                </a:solidFill>
              </a:endParaRPr>
            </a:p>
          </p:txBody>
        </p:sp>
        <p:sp>
          <p:nvSpPr>
            <p:cNvPr id="81935" name="Rectangle 10"/>
            <p:cNvSpPr>
              <a:spLocks noChangeArrowheads="1"/>
            </p:cNvSpPr>
            <p:nvPr/>
          </p:nvSpPr>
          <p:spPr bwMode="auto">
            <a:xfrm>
              <a:off x="3081" y="2213"/>
              <a:ext cx="451" cy="1121"/>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rgbClr val="FFFFFF"/>
                </a:solidFill>
              </a:endParaRPr>
            </a:p>
          </p:txBody>
        </p:sp>
        <p:sp>
          <p:nvSpPr>
            <p:cNvPr id="81936" name="Rectangle 11"/>
            <p:cNvSpPr>
              <a:spLocks noChangeArrowheads="1"/>
            </p:cNvSpPr>
            <p:nvPr/>
          </p:nvSpPr>
          <p:spPr bwMode="auto">
            <a:xfrm>
              <a:off x="3064" y="1660"/>
              <a:ext cx="923" cy="8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400">
                <a:solidFill>
                  <a:srgbClr val="FFFFFF"/>
                </a:solidFill>
                <a:latin typeface="Times New Roman" panose="02020603050405020304" pitchFamily="18" charset="0"/>
              </a:endParaRPr>
            </a:p>
          </p:txBody>
        </p:sp>
        <p:sp>
          <p:nvSpPr>
            <p:cNvPr id="81937" name="Rectangle 12"/>
            <p:cNvSpPr>
              <a:spLocks noChangeArrowheads="1"/>
            </p:cNvSpPr>
            <p:nvPr/>
          </p:nvSpPr>
          <p:spPr bwMode="auto">
            <a:xfrm>
              <a:off x="4448" y="2452"/>
              <a:ext cx="1433" cy="86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rgbClr val="FFFFFF"/>
                </a:solidFill>
              </a:endParaRPr>
            </a:p>
          </p:txBody>
        </p:sp>
        <p:sp>
          <p:nvSpPr>
            <p:cNvPr id="81938" name="Line 13"/>
            <p:cNvSpPr>
              <a:spLocks noChangeShapeType="1"/>
            </p:cNvSpPr>
            <p:nvPr/>
          </p:nvSpPr>
          <p:spPr bwMode="auto">
            <a:xfrm>
              <a:off x="3081" y="1436"/>
              <a:ext cx="2774"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9" name="Rectangle 14"/>
            <p:cNvSpPr>
              <a:spLocks noChangeArrowheads="1"/>
            </p:cNvSpPr>
            <p:nvPr/>
          </p:nvSpPr>
          <p:spPr bwMode="auto">
            <a:xfrm>
              <a:off x="3203" y="1232"/>
              <a:ext cx="24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FFFFFF"/>
                  </a:solidFill>
                </a:rPr>
                <a:t>Rate of Change (Linear Regression)</a:t>
              </a:r>
            </a:p>
          </p:txBody>
        </p:sp>
        <p:sp>
          <p:nvSpPr>
            <p:cNvPr id="81940" name="Rectangle 15"/>
            <p:cNvSpPr>
              <a:spLocks noChangeArrowheads="1"/>
            </p:cNvSpPr>
            <p:nvPr/>
          </p:nvSpPr>
          <p:spPr bwMode="auto">
            <a:xfrm rot="-5400000">
              <a:off x="1865" y="2373"/>
              <a:ext cx="1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a:solidFill>
                    <a:srgbClr val="FFFFFF"/>
                  </a:solidFill>
                </a:rPr>
                <a:t>Mann-Kendall Trend</a:t>
              </a:r>
            </a:p>
          </p:txBody>
        </p:sp>
        <p:sp>
          <p:nvSpPr>
            <p:cNvPr id="81941" name="Line 16"/>
            <p:cNvSpPr>
              <a:spLocks noChangeShapeType="1"/>
            </p:cNvSpPr>
            <p:nvPr/>
          </p:nvSpPr>
          <p:spPr bwMode="auto">
            <a:xfrm flipV="1">
              <a:off x="2718" y="1668"/>
              <a:ext cx="2" cy="1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2" name="Line 17"/>
            <p:cNvSpPr>
              <a:spLocks noChangeShapeType="1"/>
            </p:cNvSpPr>
            <p:nvPr/>
          </p:nvSpPr>
          <p:spPr bwMode="auto">
            <a:xfrm>
              <a:off x="3064" y="1927"/>
              <a:ext cx="2838" cy="0"/>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43" name="Line 18"/>
            <p:cNvSpPr>
              <a:spLocks noChangeShapeType="1"/>
            </p:cNvSpPr>
            <p:nvPr/>
          </p:nvSpPr>
          <p:spPr bwMode="auto">
            <a:xfrm flipV="1">
              <a:off x="3064" y="2190"/>
              <a:ext cx="2812" cy="5"/>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44" name="Line 19"/>
            <p:cNvSpPr>
              <a:spLocks noChangeShapeType="1"/>
            </p:cNvSpPr>
            <p:nvPr/>
          </p:nvSpPr>
          <p:spPr bwMode="auto">
            <a:xfrm>
              <a:off x="3064" y="2456"/>
              <a:ext cx="2820" cy="0"/>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45" name="Rectangle 20"/>
            <p:cNvSpPr>
              <a:spLocks noChangeArrowheads="1"/>
            </p:cNvSpPr>
            <p:nvPr/>
          </p:nvSpPr>
          <p:spPr bwMode="auto">
            <a:xfrm>
              <a:off x="3064" y="1652"/>
              <a:ext cx="2817" cy="167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rgbClr val="FFFFFF"/>
                </a:solidFill>
              </a:endParaRPr>
            </a:p>
          </p:txBody>
        </p:sp>
        <p:sp>
          <p:nvSpPr>
            <p:cNvPr id="81946" name="Line 21"/>
            <p:cNvSpPr>
              <a:spLocks noChangeShapeType="1"/>
            </p:cNvSpPr>
            <p:nvPr/>
          </p:nvSpPr>
          <p:spPr bwMode="auto">
            <a:xfrm flipH="1">
              <a:off x="4902" y="1650"/>
              <a:ext cx="6" cy="1689"/>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47" name="Line 22"/>
            <p:cNvSpPr>
              <a:spLocks noChangeShapeType="1"/>
            </p:cNvSpPr>
            <p:nvPr/>
          </p:nvSpPr>
          <p:spPr bwMode="auto">
            <a:xfrm>
              <a:off x="3535" y="1650"/>
              <a:ext cx="0" cy="1650"/>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48" name="Line 23"/>
            <p:cNvSpPr>
              <a:spLocks noChangeShapeType="1"/>
            </p:cNvSpPr>
            <p:nvPr/>
          </p:nvSpPr>
          <p:spPr bwMode="auto">
            <a:xfrm>
              <a:off x="3981" y="1650"/>
              <a:ext cx="6" cy="1674"/>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Line 24"/>
            <p:cNvSpPr>
              <a:spLocks noChangeShapeType="1"/>
            </p:cNvSpPr>
            <p:nvPr/>
          </p:nvSpPr>
          <p:spPr bwMode="auto">
            <a:xfrm>
              <a:off x="4445" y="1650"/>
              <a:ext cx="0" cy="1679"/>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50" name="Line 25"/>
            <p:cNvSpPr>
              <a:spLocks noChangeShapeType="1"/>
            </p:cNvSpPr>
            <p:nvPr/>
          </p:nvSpPr>
          <p:spPr bwMode="auto">
            <a:xfrm>
              <a:off x="3064" y="2740"/>
              <a:ext cx="2828" cy="0"/>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6047" name="Text Box 26"/>
            <p:cNvSpPr txBox="1">
              <a:spLocks noChangeArrowheads="1"/>
            </p:cNvSpPr>
            <p:nvPr/>
          </p:nvSpPr>
          <p:spPr bwMode="auto">
            <a:xfrm>
              <a:off x="3247" y="1846"/>
              <a:ext cx="390" cy="48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defRPr/>
              </a:pPr>
              <a:r>
                <a:rPr lang="en-US" sz="4400" b="1" smtClean="0">
                  <a:solidFill>
                    <a:srgbClr val="FFFFFF"/>
                  </a:solidFill>
                </a:rPr>
                <a:t>Q</a:t>
              </a:r>
              <a:endParaRPr lang="en-US" sz="4000" b="1" smtClean="0">
                <a:solidFill>
                  <a:srgbClr val="FFFFFF"/>
                </a:solidFill>
              </a:endParaRPr>
            </a:p>
          </p:txBody>
        </p:sp>
        <p:sp>
          <p:nvSpPr>
            <p:cNvPr id="86048" name="Text Box 27"/>
            <p:cNvSpPr txBox="1">
              <a:spLocks noChangeArrowheads="1"/>
            </p:cNvSpPr>
            <p:nvPr/>
          </p:nvSpPr>
          <p:spPr bwMode="auto">
            <a:xfrm>
              <a:off x="5075" y="2470"/>
              <a:ext cx="382" cy="480"/>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defRPr/>
              </a:pPr>
              <a:r>
                <a:rPr lang="en-US" sz="4400" b="1" smtClean="0">
                  <a:solidFill>
                    <a:srgbClr val="FFFFFF"/>
                  </a:solidFill>
                </a:rPr>
                <a:t>A</a:t>
              </a:r>
              <a:endParaRPr lang="en-US" sz="4000" b="1" smtClean="0">
                <a:solidFill>
                  <a:srgbClr val="FFFFFF"/>
                </a:solidFill>
              </a:endParaRPr>
            </a:p>
          </p:txBody>
        </p:sp>
        <p:sp>
          <p:nvSpPr>
            <p:cNvPr id="86049" name="Text Box 28"/>
            <p:cNvSpPr txBox="1">
              <a:spLocks noChangeArrowheads="1"/>
            </p:cNvSpPr>
            <p:nvPr/>
          </p:nvSpPr>
          <p:spPr bwMode="auto">
            <a:xfrm>
              <a:off x="4075" y="2121"/>
              <a:ext cx="364" cy="50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defRPr/>
              </a:pPr>
              <a:r>
                <a:rPr lang="en-US" sz="4400" b="1" smtClean="0">
                  <a:solidFill>
                    <a:schemeClr val="tx1"/>
                  </a:solidFill>
                </a:rPr>
                <a:t>S</a:t>
              </a:r>
              <a:endParaRPr lang="en-US" sz="4000" b="1" smtClean="0">
                <a:solidFill>
                  <a:schemeClr val="tx1"/>
                </a:solidFill>
              </a:endParaRPr>
            </a:p>
          </p:txBody>
        </p:sp>
        <p:sp>
          <p:nvSpPr>
            <p:cNvPr id="81954" name="Line 29"/>
            <p:cNvSpPr>
              <a:spLocks noChangeShapeType="1"/>
            </p:cNvSpPr>
            <p:nvPr/>
          </p:nvSpPr>
          <p:spPr bwMode="auto">
            <a:xfrm flipV="1">
              <a:off x="3072" y="3029"/>
              <a:ext cx="2808" cy="9"/>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55" name="Text Box 30"/>
            <p:cNvSpPr txBox="1">
              <a:spLocks noChangeArrowheads="1"/>
            </p:cNvSpPr>
            <p:nvPr/>
          </p:nvSpPr>
          <p:spPr bwMode="auto">
            <a:xfrm>
              <a:off x="3316" y="1438"/>
              <a:ext cx="4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High</a:t>
              </a:r>
            </a:p>
          </p:txBody>
        </p:sp>
        <p:sp>
          <p:nvSpPr>
            <p:cNvPr id="81956" name="Text Box 31"/>
            <p:cNvSpPr txBox="1">
              <a:spLocks noChangeArrowheads="1"/>
            </p:cNvSpPr>
            <p:nvPr/>
          </p:nvSpPr>
          <p:spPr bwMode="auto">
            <a:xfrm>
              <a:off x="4119" y="1445"/>
              <a:ext cx="6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Medium</a:t>
              </a:r>
            </a:p>
          </p:txBody>
        </p:sp>
        <p:sp>
          <p:nvSpPr>
            <p:cNvPr id="81957" name="Text Box 32"/>
            <p:cNvSpPr txBox="1">
              <a:spLocks noChangeArrowheads="1"/>
            </p:cNvSpPr>
            <p:nvPr/>
          </p:nvSpPr>
          <p:spPr bwMode="auto">
            <a:xfrm>
              <a:off x="4771" y="1446"/>
              <a:ext cx="3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LM</a:t>
              </a:r>
            </a:p>
          </p:txBody>
        </p:sp>
        <p:sp>
          <p:nvSpPr>
            <p:cNvPr id="81958" name="Text Box 33"/>
            <p:cNvSpPr txBox="1">
              <a:spLocks noChangeArrowheads="1"/>
            </p:cNvSpPr>
            <p:nvPr/>
          </p:nvSpPr>
          <p:spPr bwMode="auto">
            <a:xfrm>
              <a:off x="5196" y="1448"/>
              <a:ext cx="3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Low</a:t>
              </a:r>
            </a:p>
          </p:txBody>
        </p:sp>
        <p:sp>
          <p:nvSpPr>
            <p:cNvPr id="81959" name="Text Box 34"/>
            <p:cNvSpPr txBox="1">
              <a:spLocks noChangeArrowheads="1"/>
            </p:cNvSpPr>
            <p:nvPr/>
          </p:nvSpPr>
          <p:spPr bwMode="auto">
            <a:xfrm>
              <a:off x="3761" y="1446"/>
              <a:ext cx="3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MH</a:t>
              </a:r>
            </a:p>
          </p:txBody>
        </p:sp>
        <p:sp>
          <p:nvSpPr>
            <p:cNvPr id="81960" name="Line 35"/>
            <p:cNvSpPr>
              <a:spLocks noChangeShapeType="1"/>
            </p:cNvSpPr>
            <p:nvPr/>
          </p:nvSpPr>
          <p:spPr bwMode="auto">
            <a:xfrm>
              <a:off x="5391" y="1681"/>
              <a:ext cx="0" cy="1636"/>
            </a:xfrm>
            <a:prstGeom prst="line">
              <a:avLst/>
            </a:prstGeom>
            <a:noFill/>
            <a:ln w="1905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1961" name="Group 36"/>
            <p:cNvGrpSpPr>
              <a:grpSpLocks/>
            </p:cNvGrpSpPr>
            <p:nvPr/>
          </p:nvGrpSpPr>
          <p:grpSpPr bwMode="auto">
            <a:xfrm>
              <a:off x="2733" y="1673"/>
              <a:ext cx="294" cy="1630"/>
              <a:chOff x="2455" y="2227"/>
              <a:chExt cx="267" cy="1667"/>
            </a:xfrm>
          </p:grpSpPr>
          <p:sp>
            <p:nvSpPr>
              <p:cNvPr id="81962" name="Text Box 37"/>
              <p:cNvSpPr txBox="1">
                <a:spLocks noChangeArrowheads="1"/>
              </p:cNvSpPr>
              <p:nvPr/>
            </p:nvSpPr>
            <p:spPr bwMode="auto">
              <a:xfrm>
                <a:off x="2505" y="2227"/>
                <a:ext cx="15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I</a:t>
                </a:r>
              </a:p>
            </p:txBody>
          </p:sp>
          <p:sp>
            <p:nvSpPr>
              <p:cNvPr id="81963" name="Text Box 38"/>
              <p:cNvSpPr txBox="1">
                <a:spLocks noChangeArrowheads="1"/>
              </p:cNvSpPr>
              <p:nvPr/>
            </p:nvSpPr>
            <p:spPr bwMode="auto">
              <a:xfrm>
                <a:off x="2466" y="2518"/>
                <a:ext cx="22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PI</a:t>
                </a:r>
              </a:p>
            </p:txBody>
          </p:sp>
          <p:sp>
            <p:nvSpPr>
              <p:cNvPr id="81964" name="Text Box 39"/>
              <p:cNvSpPr txBox="1">
                <a:spLocks noChangeArrowheads="1"/>
              </p:cNvSpPr>
              <p:nvPr/>
            </p:nvSpPr>
            <p:spPr bwMode="auto">
              <a:xfrm>
                <a:off x="2491" y="3082"/>
                <a:ext cx="17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S</a:t>
                </a:r>
              </a:p>
            </p:txBody>
          </p:sp>
          <p:sp>
            <p:nvSpPr>
              <p:cNvPr id="81965" name="Text Box 40"/>
              <p:cNvSpPr txBox="1">
                <a:spLocks noChangeArrowheads="1"/>
              </p:cNvSpPr>
              <p:nvPr/>
            </p:nvSpPr>
            <p:spPr bwMode="auto">
              <a:xfrm>
                <a:off x="2457" y="3363"/>
                <a:ext cx="26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PD</a:t>
                </a:r>
              </a:p>
            </p:txBody>
          </p:sp>
          <p:sp>
            <p:nvSpPr>
              <p:cNvPr id="81966" name="Text Box 41"/>
              <p:cNvSpPr txBox="1">
                <a:spLocks noChangeArrowheads="1"/>
              </p:cNvSpPr>
              <p:nvPr/>
            </p:nvSpPr>
            <p:spPr bwMode="auto">
              <a:xfrm>
                <a:off x="2493" y="3677"/>
                <a:ext cx="189"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D</a:t>
                </a:r>
              </a:p>
            </p:txBody>
          </p:sp>
          <p:sp>
            <p:nvSpPr>
              <p:cNvPr id="81967" name="Text Box 42"/>
              <p:cNvSpPr txBox="1">
                <a:spLocks noChangeArrowheads="1"/>
              </p:cNvSpPr>
              <p:nvPr/>
            </p:nvSpPr>
            <p:spPr bwMode="auto">
              <a:xfrm>
                <a:off x="2455" y="2819"/>
                <a:ext cx="26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solidFill>
                      <a:srgbClr val="FFFFFF"/>
                    </a:solidFill>
                    <a:latin typeface="Times New Roman" panose="02020603050405020304" pitchFamily="18" charset="0"/>
                  </a:rPr>
                  <a:t>NT</a:t>
                </a:r>
              </a:p>
            </p:txBody>
          </p:sp>
        </p:grpSp>
      </p:grpSp>
      <p:sp>
        <p:nvSpPr>
          <p:cNvPr id="81929" name="TextBox 58"/>
          <p:cNvSpPr txBox="1">
            <a:spLocks noChangeArrowheads="1"/>
          </p:cNvSpPr>
          <p:nvPr/>
        </p:nvSpPr>
        <p:spPr bwMode="auto">
          <a:xfrm>
            <a:off x="3379788" y="5457825"/>
            <a:ext cx="519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000000"/>
                </a:solidFill>
              </a:rPr>
              <a:t>Rate of change relative to cleanup goal vs. trend.</a:t>
            </a:r>
          </a:p>
        </p:txBody>
      </p:sp>
      <p:sp>
        <p:nvSpPr>
          <p:cNvPr id="81930" name="TextBox 59"/>
          <p:cNvSpPr txBox="1">
            <a:spLocks noChangeArrowheads="1"/>
          </p:cNvSpPr>
          <p:nvPr/>
        </p:nvSpPr>
        <p:spPr bwMode="auto">
          <a:xfrm>
            <a:off x="0" y="6445250"/>
            <a:ext cx="481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Section 5.8.7, Appendix C.9</a:t>
            </a:r>
          </a:p>
        </p:txBody>
      </p:sp>
      <p:sp>
        <p:nvSpPr>
          <p:cNvPr id="81931" name="Rectangle 60"/>
          <p:cNvSpPr>
            <a:spLocks noChangeArrowheads="1"/>
          </p:cNvSpPr>
          <p:nvPr/>
        </p:nvSpPr>
        <p:spPr bwMode="auto">
          <a:xfrm>
            <a:off x="5803900" y="6445250"/>
            <a:ext cx="310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Figure Source: AFCEC 2012</a:t>
            </a:r>
          </a:p>
        </p:txBody>
      </p:sp>
      <p:sp>
        <p:nvSpPr>
          <p:cNvPr id="81932" name="TextBox 61"/>
          <p:cNvSpPr txBox="1">
            <a:spLocks noChangeArrowheads="1"/>
          </p:cNvSpPr>
          <p:nvPr/>
        </p:nvSpPr>
        <p:spPr bwMode="auto">
          <a:xfrm>
            <a:off x="287338" y="4049713"/>
            <a:ext cx="2670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03225"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403225"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403225"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4032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03225"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032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032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032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032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a:solidFill>
                  <a:schemeClr val="tx1"/>
                </a:solidFill>
              </a:rPr>
              <a:t>I 	= Increasing</a:t>
            </a:r>
          </a:p>
          <a:p>
            <a:pPr eaLnBrk="1" hangingPunct="1">
              <a:spcBef>
                <a:spcPct val="0"/>
              </a:spcBef>
              <a:buClrTx/>
              <a:buSzTx/>
              <a:buFontTx/>
              <a:buNone/>
            </a:pPr>
            <a:r>
              <a:rPr lang="en-US" altLang="en-US" sz="1600">
                <a:solidFill>
                  <a:schemeClr val="tx1"/>
                </a:solidFill>
              </a:rPr>
              <a:t>PI 	= Probably Increasing</a:t>
            </a:r>
          </a:p>
          <a:p>
            <a:pPr eaLnBrk="1" hangingPunct="1">
              <a:spcBef>
                <a:spcPct val="0"/>
              </a:spcBef>
              <a:buClrTx/>
              <a:buSzTx/>
              <a:buFontTx/>
              <a:buNone/>
            </a:pPr>
            <a:r>
              <a:rPr lang="en-US" altLang="en-US" sz="1600">
                <a:solidFill>
                  <a:schemeClr val="tx1"/>
                </a:solidFill>
              </a:rPr>
              <a:t>NT	= No Trend</a:t>
            </a:r>
          </a:p>
          <a:p>
            <a:pPr eaLnBrk="1" hangingPunct="1">
              <a:spcBef>
                <a:spcPct val="0"/>
              </a:spcBef>
              <a:buClrTx/>
              <a:buSzTx/>
              <a:buFontTx/>
              <a:buNone/>
            </a:pPr>
            <a:r>
              <a:rPr lang="en-US" altLang="en-US" sz="1600">
                <a:solidFill>
                  <a:schemeClr val="tx1"/>
                </a:solidFill>
              </a:rPr>
              <a:t>S 	= Stable</a:t>
            </a:r>
          </a:p>
          <a:p>
            <a:pPr eaLnBrk="1" hangingPunct="1">
              <a:spcBef>
                <a:spcPct val="0"/>
              </a:spcBef>
              <a:buClrTx/>
              <a:buSzTx/>
              <a:buFontTx/>
              <a:buNone/>
            </a:pPr>
            <a:r>
              <a:rPr lang="en-US" altLang="en-US" sz="1600">
                <a:solidFill>
                  <a:schemeClr val="tx1"/>
                </a:solidFill>
              </a:rPr>
              <a:t>PD	= Probably Decreasing</a:t>
            </a:r>
          </a:p>
          <a:p>
            <a:pPr eaLnBrk="1" hangingPunct="1">
              <a:spcBef>
                <a:spcPct val="0"/>
              </a:spcBef>
              <a:buClrTx/>
              <a:buSzTx/>
              <a:buFontTx/>
              <a:buNone/>
            </a:pPr>
            <a:r>
              <a:rPr lang="en-US" altLang="en-US" sz="1600">
                <a:solidFill>
                  <a:schemeClr val="tx1"/>
                </a:solidFill>
              </a:rPr>
              <a:t>D 	= Decreasing</a:t>
            </a:r>
          </a:p>
          <a:p>
            <a:pPr eaLnBrk="1" hangingPunct="1">
              <a:spcBef>
                <a:spcPct val="0"/>
              </a:spcBef>
              <a:buClrTx/>
              <a:buSzTx/>
              <a:buFontTx/>
              <a:buNone/>
            </a:pPr>
            <a:endParaRPr lang="en-US" altLang="en-US" sz="1600">
              <a:solidFill>
                <a:schemeClr val="tx1"/>
              </a:solidFill>
            </a:endParaRPr>
          </a:p>
          <a:p>
            <a:pPr eaLnBrk="1" hangingPunct="1">
              <a:spcBef>
                <a:spcPct val="0"/>
              </a:spcBef>
              <a:buClrTx/>
              <a:buSzTx/>
              <a:buFontTx/>
              <a:buNone/>
            </a:pPr>
            <a:r>
              <a:rPr lang="en-US" altLang="en-US" sz="1600">
                <a:solidFill>
                  <a:schemeClr val="tx1"/>
                </a:solidFill>
              </a:rPr>
              <a:t>MH	= Medium High</a:t>
            </a:r>
          </a:p>
          <a:p>
            <a:pPr eaLnBrk="1" hangingPunct="1">
              <a:spcBef>
                <a:spcPct val="0"/>
              </a:spcBef>
              <a:buClrTx/>
              <a:buSzTx/>
              <a:buFontTx/>
              <a:buNone/>
            </a:pPr>
            <a:r>
              <a:rPr lang="en-US" altLang="en-US" sz="1600">
                <a:solidFill>
                  <a:schemeClr val="tx1"/>
                </a:solidFill>
              </a:rPr>
              <a:t>LM	= Medium Low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anose="020B0600070205080204" pitchFamily="34" charset="-128"/>
              </a:rPr>
              <a:t>ITRC Solution</a:t>
            </a:r>
            <a:endParaRPr lang="en-US" altLang="en-US" i="1" smtClean="0">
              <a:ea typeface="ＭＳ Ｐゴシック" panose="020B0600070205080204" pitchFamily="34" charset="-128"/>
            </a:endParaRPr>
          </a:p>
        </p:txBody>
      </p:sp>
      <p:sp>
        <p:nvSpPr>
          <p:cNvPr id="5" name="Content Placeholder 2"/>
          <p:cNvSpPr txBox="1">
            <a:spLocks/>
          </p:cNvSpPr>
          <p:nvPr/>
        </p:nvSpPr>
        <p:spPr>
          <a:xfrm>
            <a:off x="457200" y="1943100"/>
            <a:ext cx="8115300" cy="1333500"/>
          </a:xfrm>
          <a:prstGeom prst="rect">
            <a:avLst/>
          </a:prstGeom>
        </p:spPr>
        <p:txBody>
          <a:bodyPr/>
          <a:lstStyle/>
          <a:p>
            <a:pPr marL="342900" indent="-342900" eaLnBrk="0" hangingPunct="0">
              <a:spcBef>
                <a:spcPts val="300"/>
              </a:spcBef>
              <a:buClr>
                <a:srgbClr val="008000"/>
              </a:buClr>
              <a:buSzPct val="75000"/>
              <a:buFont typeface="Wingdings 3" panose="05040102010807070707" pitchFamily="18" charset="2"/>
              <a:buChar char=""/>
              <a:defRPr/>
            </a:pPr>
            <a:r>
              <a:rPr lang="en-US" sz="2400" kern="0" dirty="0">
                <a:solidFill>
                  <a:srgbClr val="333399"/>
                </a:solidFill>
                <a:latin typeface="Arial" charset="0"/>
                <a:ea typeface="ＭＳ Ｐゴシック" charset="0"/>
                <a:cs typeface="ＭＳ Ｐゴシック" charset="0"/>
              </a:rPr>
              <a:t>Ask the right questions to apply statistics</a:t>
            </a:r>
          </a:p>
          <a:p>
            <a:pPr marL="342900" indent="-342900" eaLnBrk="0" hangingPunct="0">
              <a:spcBef>
                <a:spcPts val="300"/>
              </a:spcBef>
              <a:buClr>
                <a:srgbClr val="008000"/>
              </a:buClr>
              <a:buSzPct val="75000"/>
              <a:buFont typeface="Wingdings 3" panose="05040102010807070707" pitchFamily="18" charset="2"/>
              <a:buChar char=""/>
              <a:defRPr/>
            </a:pPr>
            <a:r>
              <a:rPr lang="en-US" sz="2400" kern="0" dirty="0">
                <a:solidFill>
                  <a:srgbClr val="333399"/>
                </a:solidFill>
                <a:latin typeface="Arial" charset="0"/>
                <a:ea typeface="ＭＳ Ｐゴシック" charset="0"/>
                <a:cs typeface="ＭＳ Ｐゴシック" charset="0"/>
              </a:rPr>
              <a:t>Direct you to an appropriate statistical method</a:t>
            </a:r>
          </a:p>
          <a:p>
            <a:pPr marL="342900" indent="-342900" eaLnBrk="0" hangingPunct="0">
              <a:spcBef>
                <a:spcPts val="300"/>
              </a:spcBef>
              <a:buClr>
                <a:srgbClr val="008000"/>
              </a:buClr>
              <a:buSzPct val="75000"/>
              <a:buFont typeface="Wingdings 3" panose="05040102010807070707" pitchFamily="18" charset="2"/>
              <a:buChar char=""/>
              <a:defRPr/>
            </a:pPr>
            <a:r>
              <a:rPr lang="en-US" sz="2400" kern="0" dirty="0">
                <a:solidFill>
                  <a:srgbClr val="333399"/>
                </a:solidFill>
                <a:latin typeface="Arial" charset="0"/>
                <a:ea typeface="ＭＳ Ｐゴシック" charset="0"/>
                <a:cs typeface="ＭＳ Ｐゴシック" charset="0"/>
              </a:rPr>
              <a:t>Maximize the value of the data</a:t>
            </a:r>
          </a:p>
        </p:txBody>
      </p:sp>
      <p:sp>
        <p:nvSpPr>
          <p:cNvPr id="9220" name="TextBox 2"/>
          <p:cNvSpPr txBox="1">
            <a:spLocks noChangeArrowheads="1"/>
          </p:cNvSpPr>
          <p:nvPr/>
        </p:nvSpPr>
        <p:spPr bwMode="auto">
          <a:xfrm>
            <a:off x="571500" y="1257300"/>
            <a:ext cx="834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000" b="1" i="1">
                <a:solidFill>
                  <a:schemeClr val="tx1"/>
                </a:solidFill>
              </a:rPr>
              <a:t>Groundwater Statistics and Monitoring Compliance, Statistical Tools for the Project Life Cycle</a:t>
            </a:r>
          </a:p>
        </p:txBody>
      </p:sp>
      <p:sp>
        <p:nvSpPr>
          <p:cNvPr id="9221" name="TextBox 3"/>
          <p:cNvSpPr txBox="1">
            <a:spLocks noChangeArrowheads="1"/>
          </p:cNvSpPr>
          <p:nvPr/>
        </p:nvSpPr>
        <p:spPr bwMode="auto">
          <a:xfrm>
            <a:off x="1925638" y="6396038"/>
            <a:ext cx="490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b="1">
                <a:solidFill>
                  <a:schemeClr val="tx1"/>
                </a:solidFill>
                <a:hlinkClick r:id="rId3"/>
              </a:rPr>
              <a:t>http://www.itrcweb.org/gsmc-1/</a:t>
            </a:r>
            <a:r>
              <a:rPr lang="en-US" altLang="en-US" sz="2400" b="1">
                <a:solidFill>
                  <a:schemeClr val="tx1"/>
                </a:solidFill>
              </a:rPr>
              <a:t>  </a:t>
            </a:r>
          </a:p>
        </p:txBody>
      </p:sp>
      <p:pic>
        <p:nvPicPr>
          <p:cNvPr id="9222" name="Picture 8" descr="C:\Users\Juliana\Desktop\GSM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3200400"/>
            <a:ext cx="5029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ea typeface="ＭＳ Ｐゴシック" panose="020B0600070205080204" pitchFamily="34" charset="-128"/>
              </a:rPr>
              <a:t>Spatial Optimization</a:t>
            </a:r>
          </a:p>
        </p:txBody>
      </p:sp>
      <p:sp>
        <p:nvSpPr>
          <p:cNvPr id="82947" name="Content Placeholder 2"/>
          <p:cNvSpPr>
            <a:spLocks noGrp="1"/>
          </p:cNvSpPr>
          <p:nvPr>
            <p:ph idx="1"/>
          </p:nvPr>
        </p:nvSpPr>
        <p:spPr/>
        <p:txBody>
          <a:bodyPr/>
          <a:lstStyle/>
          <a:p>
            <a:r>
              <a:rPr lang="en-US" altLang="en-US" smtClean="0">
                <a:ea typeface="ＭＳ Ｐゴシック" panose="020B0600070205080204" pitchFamily="34" charset="-128"/>
              </a:rPr>
              <a:t>Goal: optimize number and/or placement of well locations</a:t>
            </a:r>
          </a:p>
          <a:p>
            <a:pPr lvl="1"/>
            <a:r>
              <a:rPr lang="en-US" altLang="en-US" smtClean="0">
                <a:ea typeface="ＭＳ Ｐゴシック" panose="020B0600070205080204" pitchFamily="34" charset="-128"/>
              </a:rPr>
              <a:t>Are any wells redundant?</a:t>
            </a:r>
          </a:p>
          <a:p>
            <a:pPr lvl="1"/>
            <a:r>
              <a:rPr lang="en-US" altLang="en-US" smtClean="0">
                <a:ea typeface="ＭＳ Ｐゴシック" panose="020B0600070205080204" pitchFamily="34" charset="-128"/>
              </a:rPr>
              <a:t>Should new wells be added and where?</a:t>
            </a:r>
          </a:p>
          <a:p>
            <a:r>
              <a:rPr lang="en-US" altLang="en-US" smtClean="0">
                <a:ea typeface="ＭＳ Ｐゴシック" panose="020B0600070205080204" pitchFamily="34" charset="-128"/>
              </a:rPr>
              <a:t>Strategy: assess spatial uncertainty either by</a:t>
            </a:r>
          </a:p>
          <a:p>
            <a:pPr lvl="1"/>
            <a:r>
              <a:rPr lang="en-US" altLang="en-US" smtClean="0">
                <a:ea typeface="ＭＳ Ｐゴシック" panose="020B0600070205080204" pitchFamily="34" charset="-128"/>
              </a:rPr>
              <a:t>Removing specific wells or groups of wells</a:t>
            </a:r>
          </a:p>
          <a:p>
            <a:pPr lvl="1"/>
            <a:r>
              <a:rPr lang="en-US" altLang="en-US" smtClean="0">
                <a:ea typeface="ＭＳ Ｐゴシック" panose="020B0600070205080204" pitchFamily="34" charset="-128"/>
              </a:rPr>
              <a:t>Locating areas with highly uncertain concentrations and few or no wells</a:t>
            </a:r>
          </a:p>
        </p:txBody>
      </p:sp>
      <p:sp>
        <p:nvSpPr>
          <p:cNvPr id="82948" name="TextBox 3"/>
          <p:cNvSpPr txBox="1">
            <a:spLocks noChangeArrowheads="1"/>
          </p:cNvSpPr>
          <p:nvPr/>
        </p:nvSpPr>
        <p:spPr bwMode="auto">
          <a:xfrm>
            <a:off x="0" y="6470650"/>
            <a:ext cx="371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10</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ea typeface="ＭＳ Ｐゴシック" panose="020B0600070205080204" pitchFamily="34" charset="-128"/>
              </a:rPr>
              <a:t>Spatial Approaches</a:t>
            </a:r>
          </a:p>
        </p:txBody>
      </p:sp>
      <p:sp>
        <p:nvSpPr>
          <p:cNvPr id="83971" name="Content Placeholder 2"/>
          <p:cNvSpPr>
            <a:spLocks noGrp="1"/>
          </p:cNvSpPr>
          <p:nvPr>
            <p:ph idx="1"/>
          </p:nvPr>
        </p:nvSpPr>
        <p:spPr>
          <a:xfrm>
            <a:off x="228600" y="1600200"/>
            <a:ext cx="7772400" cy="685800"/>
          </a:xfrm>
        </p:spPr>
        <p:txBody>
          <a:bodyPr/>
          <a:lstStyle/>
          <a:p>
            <a:r>
              <a:rPr lang="en-US" altLang="en-US" smtClean="0">
                <a:ea typeface="ＭＳ Ｐゴシック" panose="020B0600070205080204" pitchFamily="34" charset="-128"/>
              </a:rPr>
              <a:t>Identify spatial redundancy (well removal)</a:t>
            </a:r>
          </a:p>
        </p:txBody>
      </p:sp>
      <p:sp>
        <p:nvSpPr>
          <p:cNvPr id="83972" name="Rectangle 26"/>
          <p:cNvSpPr>
            <a:spLocks noChangeArrowheads="1"/>
          </p:cNvSpPr>
          <p:nvPr/>
        </p:nvSpPr>
        <p:spPr bwMode="auto">
          <a:xfrm>
            <a:off x="3086100" y="2238375"/>
            <a:ext cx="5692775" cy="40005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grpSp>
        <p:nvGrpSpPr>
          <p:cNvPr id="83973" name="Group 27"/>
          <p:cNvGrpSpPr>
            <a:grpSpLocks/>
          </p:cNvGrpSpPr>
          <p:nvPr/>
        </p:nvGrpSpPr>
        <p:grpSpPr bwMode="auto">
          <a:xfrm>
            <a:off x="4476750" y="2989263"/>
            <a:ext cx="2249488" cy="2311400"/>
            <a:chOff x="4845" y="11172"/>
            <a:chExt cx="1938" cy="2109"/>
          </a:xfrm>
        </p:grpSpPr>
        <p:sp>
          <p:nvSpPr>
            <p:cNvPr id="88138" name="Text Box 28"/>
            <p:cNvSpPr txBox="1">
              <a:spLocks noChangeArrowheads="1"/>
            </p:cNvSpPr>
            <p:nvPr/>
          </p:nvSpPr>
          <p:spPr bwMode="auto">
            <a:xfrm>
              <a:off x="6099" y="11172"/>
              <a:ext cx="284"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smtClean="0">
                  <a:solidFill>
                    <a:srgbClr val="000000"/>
                  </a:solidFill>
                </a:rPr>
                <a:t>d</a:t>
              </a:r>
              <a:r>
                <a:rPr lang="en-US" sz="1800" baseline="-25000" smtClean="0">
                  <a:solidFill>
                    <a:srgbClr val="000000"/>
                  </a:solidFill>
                </a:rPr>
                <a:t>02</a:t>
              </a:r>
              <a:endParaRPr lang="en-US" sz="1800" smtClean="0">
                <a:solidFill>
                  <a:schemeClr val="tx1"/>
                </a:solidFill>
              </a:endParaRPr>
            </a:p>
          </p:txBody>
        </p:sp>
        <p:sp>
          <p:nvSpPr>
            <p:cNvPr id="88139" name="Text Box 29"/>
            <p:cNvSpPr txBox="1">
              <a:spLocks noChangeArrowheads="1"/>
            </p:cNvSpPr>
            <p:nvPr/>
          </p:nvSpPr>
          <p:spPr bwMode="auto">
            <a:xfrm>
              <a:off x="6270" y="12939"/>
              <a:ext cx="284"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smtClean="0">
                  <a:solidFill>
                    <a:srgbClr val="000000"/>
                  </a:solidFill>
                </a:rPr>
                <a:t>d</a:t>
              </a:r>
              <a:r>
                <a:rPr lang="en-US" sz="1800" baseline="-25000" smtClean="0">
                  <a:solidFill>
                    <a:srgbClr val="000000"/>
                  </a:solidFill>
                </a:rPr>
                <a:t>05</a:t>
              </a:r>
              <a:endParaRPr lang="en-US" sz="1800" smtClean="0">
                <a:solidFill>
                  <a:schemeClr val="tx1"/>
                </a:solidFill>
              </a:endParaRPr>
            </a:p>
          </p:txBody>
        </p:sp>
        <p:sp>
          <p:nvSpPr>
            <p:cNvPr id="88140" name="Text Box 30"/>
            <p:cNvSpPr txBox="1">
              <a:spLocks noChangeArrowheads="1"/>
            </p:cNvSpPr>
            <p:nvPr/>
          </p:nvSpPr>
          <p:spPr bwMode="auto">
            <a:xfrm>
              <a:off x="4845" y="12312"/>
              <a:ext cx="284"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smtClean="0">
                  <a:solidFill>
                    <a:srgbClr val="000000"/>
                  </a:solidFill>
                </a:rPr>
                <a:t>d</a:t>
              </a:r>
              <a:r>
                <a:rPr lang="en-US" sz="1800" baseline="-25000" smtClean="0">
                  <a:solidFill>
                    <a:srgbClr val="000000"/>
                  </a:solidFill>
                </a:rPr>
                <a:t>04</a:t>
              </a:r>
              <a:endParaRPr lang="en-US" sz="1800" smtClean="0">
                <a:solidFill>
                  <a:schemeClr val="tx1"/>
                </a:solidFill>
              </a:endParaRPr>
            </a:p>
          </p:txBody>
        </p:sp>
        <p:sp>
          <p:nvSpPr>
            <p:cNvPr id="88141" name="Text Box 31"/>
            <p:cNvSpPr txBox="1">
              <a:spLocks noChangeArrowheads="1"/>
            </p:cNvSpPr>
            <p:nvPr/>
          </p:nvSpPr>
          <p:spPr bwMode="auto">
            <a:xfrm>
              <a:off x="4959" y="11399"/>
              <a:ext cx="286" cy="34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smtClean="0">
                  <a:solidFill>
                    <a:srgbClr val="000000"/>
                  </a:solidFill>
                </a:rPr>
                <a:t>d</a:t>
              </a:r>
              <a:r>
                <a:rPr lang="en-US" sz="1800" baseline="-25000" smtClean="0">
                  <a:solidFill>
                    <a:srgbClr val="000000"/>
                  </a:solidFill>
                </a:rPr>
                <a:t>03</a:t>
              </a:r>
              <a:endParaRPr lang="en-US" sz="1800" smtClean="0">
                <a:solidFill>
                  <a:schemeClr val="tx1"/>
                </a:solidFill>
              </a:endParaRPr>
            </a:p>
          </p:txBody>
        </p:sp>
        <p:sp>
          <p:nvSpPr>
            <p:cNvPr id="88142" name="Text Box 32"/>
            <p:cNvSpPr txBox="1">
              <a:spLocks noChangeArrowheads="1"/>
            </p:cNvSpPr>
            <p:nvPr/>
          </p:nvSpPr>
          <p:spPr bwMode="auto">
            <a:xfrm>
              <a:off x="6499" y="12255"/>
              <a:ext cx="284"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smtClean="0">
                  <a:solidFill>
                    <a:srgbClr val="000000"/>
                  </a:solidFill>
                </a:rPr>
                <a:t>d</a:t>
              </a:r>
              <a:r>
                <a:rPr lang="en-US" sz="1800" baseline="-25000" smtClean="0">
                  <a:solidFill>
                    <a:srgbClr val="000000"/>
                  </a:solidFill>
                </a:rPr>
                <a:t>01</a:t>
              </a:r>
              <a:endParaRPr lang="en-US" sz="1800" smtClean="0">
                <a:solidFill>
                  <a:schemeClr val="tx1"/>
                </a:solidFill>
              </a:endParaRPr>
            </a:p>
          </p:txBody>
        </p:sp>
      </p:grpSp>
      <p:grpSp>
        <p:nvGrpSpPr>
          <p:cNvPr id="83974" name="Group 33"/>
          <p:cNvGrpSpPr>
            <a:grpSpLocks/>
          </p:cNvGrpSpPr>
          <p:nvPr/>
        </p:nvGrpSpPr>
        <p:grpSpPr bwMode="auto">
          <a:xfrm>
            <a:off x="3616325" y="2425700"/>
            <a:ext cx="4103688" cy="3375025"/>
            <a:chOff x="4446" y="10887"/>
            <a:chExt cx="3534" cy="3078"/>
          </a:xfrm>
        </p:grpSpPr>
        <p:grpSp>
          <p:nvGrpSpPr>
            <p:cNvPr id="84001" name="Group 34"/>
            <p:cNvGrpSpPr>
              <a:grpSpLocks/>
            </p:cNvGrpSpPr>
            <p:nvPr/>
          </p:nvGrpSpPr>
          <p:grpSpPr bwMode="auto">
            <a:xfrm>
              <a:off x="4446" y="10887"/>
              <a:ext cx="3534" cy="3078"/>
              <a:chOff x="3990" y="10773"/>
              <a:chExt cx="3078" cy="2622"/>
            </a:xfrm>
          </p:grpSpPr>
          <p:grpSp>
            <p:nvGrpSpPr>
              <p:cNvPr id="84010" name="Group 35"/>
              <p:cNvGrpSpPr>
                <a:grpSpLocks/>
              </p:cNvGrpSpPr>
              <p:nvPr/>
            </p:nvGrpSpPr>
            <p:grpSpPr bwMode="auto">
              <a:xfrm>
                <a:off x="4161" y="10944"/>
                <a:ext cx="2907" cy="2451"/>
                <a:chOff x="4161" y="10944"/>
                <a:chExt cx="2907" cy="2451"/>
              </a:xfrm>
            </p:grpSpPr>
            <p:grpSp>
              <p:nvGrpSpPr>
                <p:cNvPr id="84024" name="Group 36"/>
                <p:cNvGrpSpPr>
                  <a:grpSpLocks/>
                </p:cNvGrpSpPr>
                <p:nvPr/>
              </p:nvGrpSpPr>
              <p:grpSpPr bwMode="auto">
                <a:xfrm>
                  <a:off x="4161" y="10944"/>
                  <a:ext cx="2907" cy="2451"/>
                  <a:chOff x="4161" y="10944"/>
                  <a:chExt cx="2907" cy="2451"/>
                </a:xfrm>
              </p:grpSpPr>
              <p:sp>
                <p:nvSpPr>
                  <p:cNvPr id="84036" name="AutoShape 37"/>
                  <p:cNvSpPr>
                    <a:spLocks noChangeArrowheads="1"/>
                  </p:cNvSpPr>
                  <p:nvPr/>
                </p:nvSpPr>
                <p:spPr bwMode="auto">
                  <a:xfrm>
                    <a:off x="5586" y="12084"/>
                    <a:ext cx="114" cy="114"/>
                  </a:xfrm>
                  <a:prstGeom prst="flowChartConnector">
                    <a:avLst/>
                  </a:prstGeom>
                  <a:solidFill>
                    <a:srgbClr val="FFFFFF"/>
                  </a:solidFill>
                  <a:ln w="9525">
                    <a:solidFill>
                      <a:srgbClr val="000000"/>
                    </a:solidFill>
                    <a:round/>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84037" name="AutoShape 38"/>
                  <p:cNvSpPr>
                    <a:spLocks noChangeArrowheads="1"/>
                  </p:cNvSpPr>
                  <p:nvPr/>
                </p:nvSpPr>
                <p:spPr bwMode="auto">
                  <a:xfrm>
                    <a:off x="4503" y="11115"/>
                    <a:ext cx="114" cy="114"/>
                  </a:xfrm>
                  <a:prstGeom prst="flowChartConnector">
                    <a:avLst/>
                  </a:prstGeom>
                  <a:solidFill>
                    <a:srgbClr val="FFFFFF"/>
                  </a:solidFill>
                  <a:ln w="9525">
                    <a:solidFill>
                      <a:srgbClr val="000000"/>
                    </a:solidFill>
                    <a:round/>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84038" name="AutoShape 39"/>
                  <p:cNvSpPr>
                    <a:spLocks noChangeArrowheads="1"/>
                  </p:cNvSpPr>
                  <p:nvPr/>
                </p:nvSpPr>
                <p:spPr bwMode="auto">
                  <a:xfrm>
                    <a:off x="6099" y="10944"/>
                    <a:ext cx="114" cy="114"/>
                  </a:xfrm>
                  <a:prstGeom prst="flowChartConnector">
                    <a:avLst/>
                  </a:prstGeom>
                  <a:solidFill>
                    <a:srgbClr val="FFFFFF"/>
                  </a:solidFill>
                  <a:ln w="9525">
                    <a:solidFill>
                      <a:srgbClr val="000000"/>
                    </a:solidFill>
                    <a:round/>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84039" name="AutoShape 40"/>
                  <p:cNvSpPr>
                    <a:spLocks noChangeArrowheads="1"/>
                  </p:cNvSpPr>
                  <p:nvPr/>
                </p:nvSpPr>
                <p:spPr bwMode="auto">
                  <a:xfrm>
                    <a:off x="6954" y="12084"/>
                    <a:ext cx="114" cy="114"/>
                  </a:xfrm>
                  <a:prstGeom prst="flowChartConnector">
                    <a:avLst/>
                  </a:prstGeom>
                  <a:solidFill>
                    <a:srgbClr val="FFFFFF"/>
                  </a:solidFill>
                  <a:ln w="9525">
                    <a:solidFill>
                      <a:srgbClr val="000000"/>
                    </a:solidFill>
                    <a:round/>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84040" name="AutoShape 41"/>
                  <p:cNvSpPr>
                    <a:spLocks noChangeArrowheads="1"/>
                  </p:cNvSpPr>
                  <p:nvPr/>
                </p:nvSpPr>
                <p:spPr bwMode="auto">
                  <a:xfrm>
                    <a:off x="5871" y="13281"/>
                    <a:ext cx="114" cy="114"/>
                  </a:xfrm>
                  <a:prstGeom prst="flowChartConnector">
                    <a:avLst/>
                  </a:prstGeom>
                  <a:solidFill>
                    <a:srgbClr val="FFFFFF"/>
                  </a:solidFill>
                  <a:ln w="9525">
                    <a:solidFill>
                      <a:srgbClr val="000000"/>
                    </a:solidFill>
                    <a:round/>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sp>
                <p:nvSpPr>
                  <p:cNvPr id="84041" name="AutoShape 42"/>
                  <p:cNvSpPr>
                    <a:spLocks noChangeArrowheads="1"/>
                  </p:cNvSpPr>
                  <p:nvPr/>
                </p:nvSpPr>
                <p:spPr bwMode="auto">
                  <a:xfrm>
                    <a:off x="4161" y="12597"/>
                    <a:ext cx="114" cy="114"/>
                  </a:xfrm>
                  <a:prstGeom prst="flowChartConnector">
                    <a:avLst/>
                  </a:prstGeom>
                  <a:solidFill>
                    <a:srgbClr val="FFFFFF"/>
                  </a:solidFill>
                  <a:ln w="9525">
                    <a:solidFill>
                      <a:srgbClr val="000000"/>
                    </a:solidFill>
                    <a:round/>
                    <a:headEnd/>
                    <a:tailEnd/>
                  </a:ln>
                </p:spPr>
                <p:txBody>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solidFill>
                        <a:schemeClr val="tx1"/>
                      </a:solidFill>
                    </a:endParaRPr>
                  </a:p>
                </p:txBody>
              </p:sp>
            </p:grpSp>
            <p:grpSp>
              <p:nvGrpSpPr>
                <p:cNvPr id="84025" name="Group 43"/>
                <p:cNvGrpSpPr>
                  <a:grpSpLocks/>
                </p:cNvGrpSpPr>
                <p:nvPr/>
              </p:nvGrpSpPr>
              <p:grpSpPr bwMode="auto">
                <a:xfrm>
                  <a:off x="4218" y="11001"/>
                  <a:ext cx="2736" cy="2337"/>
                  <a:chOff x="4218" y="11001"/>
                  <a:chExt cx="2736" cy="2337"/>
                </a:xfrm>
              </p:grpSpPr>
              <p:sp>
                <p:nvSpPr>
                  <p:cNvPr id="84026" name="Line 44"/>
                  <p:cNvSpPr>
                    <a:spLocks noChangeShapeType="1"/>
                  </p:cNvSpPr>
                  <p:nvPr/>
                </p:nvSpPr>
                <p:spPr bwMode="auto">
                  <a:xfrm>
                    <a:off x="4617" y="11229"/>
                    <a:ext cx="969" cy="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7" name="Line 45"/>
                  <p:cNvSpPr>
                    <a:spLocks noChangeShapeType="1"/>
                  </p:cNvSpPr>
                  <p:nvPr/>
                </p:nvSpPr>
                <p:spPr bwMode="auto">
                  <a:xfrm flipV="1">
                    <a:off x="4275" y="12198"/>
                    <a:ext cx="1311" cy="4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8" name="Line 46"/>
                  <p:cNvSpPr>
                    <a:spLocks noChangeShapeType="1"/>
                  </p:cNvSpPr>
                  <p:nvPr/>
                </p:nvSpPr>
                <p:spPr bwMode="auto">
                  <a:xfrm>
                    <a:off x="5700" y="12198"/>
                    <a:ext cx="228" cy="10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9" name="Line 47"/>
                  <p:cNvSpPr>
                    <a:spLocks noChangeShapeType="1"/>
                  </p:cNvSpPr>
                  <p:nvPr/>
                </p:nvSpPr>
                <p:spPr bwMode="auto">
                  <a:xfrm>
                    <a:off x="5700" y="12141"/>
                    <a:ext cx="12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0" name="Line 48"/>
                  <p:cNvSpPr>
                    <a:spLocks noChangeShapeType="1"/>
                  </p:cNvSpPr>
                  <p:nvPr/>
                </p:nvSpPr>
                <p:spPr bwMode="auto">
                  <a:xfrm flipV="1">
                    <a:off x="5643" y="11058"/>
                    <a:ext cx="513" cy="10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1" name="Line 49"/>
                  <p:cNvSpPr>
                    <a:spLocks noChangeShapeType="1"/>
                  </p:cNvSpPr>
                  <p:nvPr/>
                </p:nvSpPr>
                <p:spPr bwMode="auto">
                  <a:xfrm>
                    <a:off x="4275" y="12711"/>
                    <a:ext cx="1596" cy="6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2" name="Line 50"/>
                  <p:cNvSpPr>
                    <a:spLocks noChangeShapeType="1"/>
                  </p:cNvSpPr>
                  <p:nvPr/>
                </p:nvSpPr>
                <p:spPr bwMode="auto">
                  <a:xfrm flipH="1">
                    <a:off x="4218" y="11229"/>
                    <a:ext cx="285" cy="13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3" name="Line 51"/>
                  <p:cNvSpPr>
                    <a:spLocks noChangeShapeType="1"/>
                  </p:cNvSpPr>
                  <p:nvPr/>
                </p:nvSpPr>
                <p:spPr bwMode="auto">
                  <a:xfrm flipV="1">
                    <a:off x="4617" y="11001"/>
                    <a:ext cx="1482" cy="1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4" name="Line 52"/>
                  <p:cNvSpPr>
                    <a:spLocks noChangeShapeType="1"/>
                  </p:cNvSpPr>
                  <p:nvPr/>
                </p:nvSpPr>
                <p:spPr bwMode="auto">
                  <a:xfrm>
                    <a:off x="6213" y="11058"/>
                    <a:ext cx="741" cy="10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5" name="Line 53"/>
                  <p:cNvSpPr>
                    <a:spLocks noChangeShapeType="1"/>
                  </p:cNvSpPr>
                  <p:nvPr/>
                </p:nvSpPr>
                <p:spPr bwMode="auto">
                  <a:xfrm flipH="1">
                    <a:off x="5985" y="12198"/>
                    <a:ext cx="969" cy="11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4011" name="Group 54"/>
              <p:cNvGrpSpPr>
                <a:grpSpLocks/>
              </p:cNvGrpSpPr>
              <p:nvPr/>
            </p:nvGrpSpPr>
            <p:grpSpPr bwMode="auto">
              <a:xfrm>
                <a:off x="3990" y="10773"/>
                <a:ext cx="2964" cy="2565"/>
                <a:chOff x="3990" y="10773"/>
                <a:chExt cx="2964" cy="2565"/>
              </a:xfrm>
            </p:grpSpPr>
            <p:grpSp>
              <p:nvGrpSpPr>
                <p:cNvPr id="84012" name="Group 55"/>
                <p:cNvGrpSpPr>
                  <a:grpSpLocks/>
                </p:cNvGrpSpPr>
                <p:nvPr/>
              </p:nvGrpSpPr>
              <p:grpSpPr bwMode="auto">
                <a:xfrm>
                  <a:off x="4845" y="11400"/>
                  <a:ext cx="1539" cy="1425"/>
                  <a:chOff x="4845" y="11400"/>
                  <a:chExt cx="1539" cy="1425"/>
                </a:xfrm>
              </p:grpSpPr>
              <p:sp>
                <p:nvSpPr>
                  <p:cNvPr id="84019" name="Line 56"/>
                  <p:cNvSpPr>
                    <a:spLocks noChangeShapeType="1"/>
                  </p:cNvSpPr>
                  <p:nvPr/>
                </p:nvSpPr>
                <p:spPr bwMode="auto">
                  <a:xfrm flipH="1">
                    <a:off x="4845" y="11400"/>
                    <a:ext cx="627" cy="57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20" name="Line 57"/>
                  <p:cNvSpPr>
                    <a:spLocks noChangeShapeType="1"/>
                  </p:cNvSpPr>
                  <p:nvPr/>
                </p:nvSpPr>
                <p:spPr bwMode="auto">
                  <a:xfrm>
                    <a:off x="5472" y="11400"/>
                    <a:ext cx="855" cy="399"/>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21" name="Line 58"/>
                  <p:cNvSpPr>
                    <a:spLocks noChangeShapeType="1"/>
                  </p:cNvSpPr>
                  <p:nvPr/>
                </p:nvSpPr>
                <p:spPr bwMode="auto">
                  <a:xfrm>
                    <a:off x="6384" y="11856"/>
                    <a:ext cx="0" cy="684"/>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22" name="Line 59"/>
                  <p:cNvSpPr>
                    <a:spLocks noChangeShapeType="1"/>
                  </p:cNvSpPr>
                  <p:nvPr/>
                </p:nvSpPr>
                <p:spPr bwMode="auto">
                  <a:xfrm flipV="1">
                    <a:off x="5244" y="12540"/>
                    <a:ext cx="1140" cy="228"/>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23" name="Line 60"/>
                  <p:cNvSpPr>
                    <a:spLocks noChangeShapeType="1"/>
                  </p:cNvSpPr>
                  <p:nvPr/>
                </p:nvSpPr>
                <p:spPr bwMode="auto">
                  <a:xfrm>
                    <a:off x="4845" y="11970"/>
                    <a:ext cx="399" cy="855"/>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4013" name="Group 61"/>
                <p:cNvGrpSpPr>
                  <a:grpSpLocks/>
                </p:cNvGrpSpPr>
                <p:nvPr/>
              </p:nvGrpSpPr>
              <p:grpSpPr bwMode="auto">
                <a:xfrm>
                  <a:off x="3990" y="10773"/>
                  <a:ext cx="2964" cy="2565"/>
                  <a:chOff x="3990" y="10773"/>
                  <a:chExt cx="2964" cy="2565"/>
                </a:xfrm>
              </p:grpSpPr>
              <p:sp>
                <p:nvSpPr>
                  <p:cNvPr id="84014" name="Line 62"/>
                  <p:cNvSpPr>
                    <a:spLocks noChangeShapeType="1"/>
                  </p:cNvSpPr>
                  <p:nvPr/>
                </p:nvSpPr>
                <p:spPr bwMode="auto">
                  <a:xfrm flipV="1">
                    <a:off x="6384" y="11514"/>
                    <a:ext cx="570" cy="342"/>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15" name="Line 63"/>
                  <p:cNvSpPr>
                    <a:spLocks noChangeShapeType="1"/>
                  </p:cNvSpPr>
                  <p:nvPr/>
                </p:nvSpPr>
                <p:spPr bwMode="auto">
                  <a:xfrm>
                    <a:off x="6384" y="12540"/>
                    <a:ext cx="456" cy="342"/>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16" name="Line 64"/>
                  <p:cNvSpPr>
                    <a:spLocks noChangeShapeType="1"/>
                  </p:cNvSpPr>
                  <p:nvPr/>
                </p:nvSpPr>
                <p:spPr bwMode="auto">
                  <a:xfrm flipH="1">
                    <a:off x="5016" y="12768"/>
                    <a:ext cx="228" cy="57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17" name="Line 65"/>
                  <p:cNvSpPr>
                    <a:spLocks noChangeShapeType="1"/>
                  </p:cNvSpPr>
                  <p:nvPr/>
                </p:nvSpPr>
                <p:spPr bwMode="auto">
                  <a:xfrm flipH="1" flipV="1">
                    <a:off x="3990" y="11799"/>
                    <a:ext cx="855" cy="171"/>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018" name="Line 66"/>
                  <p:cNvSpPr>
                    <a:spLocks noChangeShapeType="1"/>
                  </p:cNvSpPr>
                  <p:nvPr/>
                </p:nvSpPr>
                <p:spPr bwMode="auto">
                  <a:xfrm flipH="1" flipV="1">
                    <a:off x="5358" y="10773"/>
                    <a:ext cx="114" cy="627"/>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84002" name="Group 67"/>
            <p:cNvGrpSpPr>
              <a:grpSpLocks/>
            </p:cNvGrpSpPr>
            <p:nvPr/>
          </p:nvGrpSpPr>
          <p:grpSpPr bwMode="auto">
            <a:xfrm>
              <a:off x="6441" y="11286"/>
              <a:ext cx="1197" cy="1197"/>
              <a:chOff x="6099" y="11058"/>
              <a:chExt cx="1197" cy="1197"/>
            </a:xfrm>
          </p:grpSpPr>
          <p:sp>
            <p:nvSpPr>
              <p:cNvPr id="84003" name="Line 68"/>
              <p:cNvSpPr>
                <a:spLocks noChangeShapeType="1"/>
              </p:cNvSpPr>
              <p:nvPr/>
            </p:nvSpPr>
            <p:spPr bwMode="auto">
              <a:xfrm>
                <a:off x="6099" y="11970"/>
                <a:ext cx="114" cy="2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4" name="Line 69"/>
              <p:cNvSpPr>
                <a:spLocks noChangeShapeType="1"/>
              </p:cNvSpPr>
              <p:nvPr/>
            </p:nvSpPr>
            <p:spPr bwMode="auto">
              <a:xfrm>
                <a:off x="6213" y="11742"/>
                <a:ext cx="228"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5" name="Line 70"/>
              <p:cNvSpPr>
                <a:spLocks noChangeShapeType="1"/>
              </p:cNvSpPr>
              <p:nvPr/>
            </p:nvSpPr>
            <p:spPr bwMode="auto">
              <a:xfrm>
                <a:off x="6327" y="11514"/>
                <a:ext cx="285" cy="7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6" name="Line 71"/>
              <p:cNvSpPr>
                <a:spLocks noChangeShapeType="1"/>
              </p:cNvSpPr>
              <p:nvPr/>
            </p:nvSpPr>
            <p:spPr bwMode="auto">
              <a:xfrm>
                <a:off x="6441" y="11286"/>
                <a:ext cx="342" cy="9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7" name="Line 72"/>
              <p:cNvSpPr>
                <a:spLocks noChangeShapeType="1"/>
              </p:cNvSpPr>
              <p:nvPr/>
            </p:nvSpPr>
            <p:spPr bwMode="auto">
              <a:xfrm>
                <a:off x="6555" y="11058"/>
                <a:ext cx="399" cy="11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8" name="Line 73"/>
              <p:cNvSpPr>
                <a:spLocks noChangeShapeType="1"/>
              </p:cNvSpPr>
              <p:nvPr/>
            </p:nvSpPr>
            <p:spPr bwMode="auto">
              <a:xfrm>
                <a:off x="6726" y="11115"/>
                <a:ext cx="399" cy="11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9" name="Line 74"/>
              <p:cNvSpPr>
                <a:spLocks noChangeShapeType="1"/>
              </p:cNvSpPr>
              <p:nvPr/>
            </p:nvSpPr>
            <p:spPr bwMode="auto">
              <a:xfrm>
                <a:off x="7068" y="11571"/>
                <a:ext cx="228" cy="6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3975" name="Group 75"/>
          <p:cNvGrpSpPr>
            <a:grpSpLocks/>
          </p:cNvGrpSpPr>
          <p:nvPr/>
        </p:nvGrpSpPr>
        <p:grpSpPr bwMode="auto">
          <a:xfrm>
            <a:off x="3482975" y="2425700"/>
            <a:ext cx="5122863" cy="3562350"/>
            <a:chOff x="3990" y="10659"/>
            <a:chExt cx="4411" cy="3249"/>
          </a:xfrm>
        </p:grpSpPr>
        <p:sp>
          <p:nvSpPr>
            <p:cNvPr id="88093" name="Text Box 76"/>
            <p:cNvSpPr txBox="1">
              <a:spLocks noChangeArrowheads="1"/>
            </p:cNvSpPr>
            <p:nvPr/>
          </p:nvSpPr>
          <p:spPr bwMode="auto">
            <a:xfrm>
              <a:off x="7410" y="10659"/>
              <a:ext cx="991" cy="51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Delaunay triangle</a:t>
              </a:r>
              <a:endParaRPr lang="en-US" sz="1800" smtClean="0">
                <a:solidFill>
                  <a:schemeClr val="tx1"/>
                </a:solidFill>
              </a:endParaRPr>
            </a:p>
          </p:txBody>
        </p:sp>
        <p:sp>
          <p:nvSpPr>
            <p:cNvPr id="88094" name="Text Box 77"/>
            <p:cNvSpPr txBox="1">
              <a:spLocks noChangeArrowheads="1"/>
            </p:cNvSpPr>
            <p:nvPr/>
          </p:nvSpPr>
          <p:spPr bwMode="auto">
            <a:xfrm>
              <a:off x="3990" y="13452"/>
              <a:ext cx="856" cy="456"/>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Voronoi diagram</a:t>
              </a:r>
              <a:endParaRPr lang="en-US" sz="1800" smtClean="0">
                <a:solidFill>
                  <a:schemeClr val="tx1"/>
                </a:solidFill>
              </a:endParaRPr>
            </a:p>
          </p:txBody>
        </p:sp>
        <p:sp>
          <p:nvSpPr>
            <p:cNvPr id="83999" name="Line 78"/>
            <p:cNvSpPr>
              <a:spLocks noChangeShapeType="1"/>
            </p:cNvSpPr>
            <p:nvPr/>
          </p:nvSpPr>
          <p:spPr bwMode="auto">
            <a:xfrm flipV="1">
              <a:off x="4731" y="12882"/>
              <a:ext cx="684" cy="684"/>
            </a:xfrm>
            <a:prstGeom prst="line">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88096" name="Line 79"/>
            <p:cNvSpPr>
              <a:spLocks noChangeShapeType="1"/>
            </p:cNvSpPr>
            <p:nvPr/>
          </p:nvSpPr>
          <p:spPr bwMode="auto">
            <a:xfrm flipH="1">
              <a:off x="6783" y="11172"/>
              <a:ext cx="627" cy="514"/>
            </a:xfrm>
            <a:prstGeom prst="line">
              <a:avLst/>
            </a:prstGeom>
            <a:noFill/>
            <a:ln w="9525">
              <a:solidFill>
                <a:srgbClr val="0000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grpSp>
        <p:nvGrpSpPr>
          <p:cNvPr id="83976" name="Group 80"/>
          <p:cNvGrpSpPr>
            <a:grpSpLocks/>
          </p:cNvGrpSpPr>
          <p:nvPr/>
        </p:nvGrpSpPr>
        <p:grpSpPr bwMode="auto">
          <a:xfrm>
            <a:off x="3549650" y="2487613"/>
            <a:ext cx="4500563" cy="3438525"/>
            <a:chOff x="4161" y="8664"/>
            <a:chExt cx="3876" cy="3135"/>
          </a:xfrm>
        </p:grpSpPr>
        <p:grpSp>
          <p:nvGrpSpPr>
            <p:cNvPr id="83990" name="Group 81"/>
            <p:cNvGrpSpPr>
              <a:grpSpLocks/>
            </p:cNvGrpSpPr>
            <p:nvPr/>
          </p:nvGrpSpPr>
          <p:grpSpPr bwMode="auto">
            <a:xfrm>
              <a:off x="4161" y="8664"/>
              <a:ext cx="3876" cy="3135"/>
              <a:chOff x="4047" y="10716"/>
              <a:chExt cx="3876" cy="3135"/>
            </a:xfrm>
          </p:grpSpPr>
          <p:sp>
            <p:nvSpPr>
              <p:cNvPr id="88088" name="Text Box 82"/>
              <p:cNvSpPr txBox="1">
                <a:spLocks noChangeArrowheads="1"/>
              </p:cNvSpPr>
              <p:nvPr/>
            </p:nvSpPr>
            <p:spPr bwMode="auto">
              <a:xfrm>
                <a:off x="7695" y="12142"/>
                <a:ext cx="228" cy="34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N</a:t>
                </a:r>
                <a:r>
                  <a:rPr lang="en-US" sz="1800" b="1" baseline="-25000" smtClean="0">
                    <a:solidFill>
                      <a:srgbClr val="000000"/>
                    </a:solidFill>
                  </a:rPr>
                  <a:t>1</a:t>
                </a:r>
                <a:endParaRPr lang="en-US" sz="1800" smtClean="0">
                  <a:solidFill>
                    <a:schemeClr val="tx1"/>
                  </a:solidFill>
                </a:endParaRPr>
              </a:p>
            </p:txBody>
          </p:sp>
          <p:sp>
            <p:nvSpPr>
              <p:cNvPr id="88089" name="Text Box 83"/>
              <p:cNvSpPr txBox="1">
                <a:spLocks noChangeArrowheads="1"/>
              </p:cNvSpPr>
              <p:nvPr/>
            </p:nvSpPr>
            <p:spPr bwMode="auto">
              <a:xfrm>
                <a:off x="6725" y="10716"/>
                <a:ext cx="228"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N</a:t>
                </a:r>
                <a:r>
                  <a:rPr lang="en-US" sz="1800" b="1" baseline="-25000" smtClean="0">
                    <a:solidFill>
                      <a:srgbClr val="000000"/>
                    </a:solidFill>
                  </a:rPr>
                  <a:t>2</a:t>
                </a:r>
                <a:endParaRPr lang="en-US" sz="1800" smtClean="0">
                  <a:solidFill>
                    <a:schemeClr val="tx1"/>
                  </a:solidFill>
                </a:endParaRPr>
              </a:p>
            </p:txBody>
          </p:sp>
          <p:sp>
            <p:nvSpPr>
              <p:cNvPr id="88090" name="Text Box 84"/>
              <p:cNvSpPr txBox="1">
                <a:spLocks noChangeArrowheads="1"/>
              </p:cNvSpPr>
              <p:nvPr/>
            </p:nvSpPr>
            <p:spPr bwMode="auto">
              <a:xfrm>
                <a:off x="4389" y="10887"/>
                <a:ext cx="228"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N</a:t>
                </a:r>
                <a:r>
                  <a:rPr lang="en-US" sz="1800" b="1" baseline="-25000" smtClean="0">
                    <a:solidFill>
                      <a:srgbClr val="000000"/>
                    </a:solidFill>
                  </a:rPr>
                  <a:t>3</a:t>
                </a:r>
                <a:endParaRPr lang="en-US" sz="1800" smtClean="0">
                  <a:solidFill>
                    <a:schemeClr val="tx1"/>
                  </a:solidFill>
                </a:endParaRPr>
              </a:p>
            </p:txBody>
          </p:sp>
          <p:sp>
            <p:nvSpPr>
              <p:cNvPr id="88091" name="Text Box 85"/>
              <p:cNvSpPr txBox="1">
                <a:spLocks noChangeArrowheads="1"/>
              </p:cNvSpPr>
              <p:nvPr/>
            </p:nvSpPr>
            <p:spPr bwMode="auto">
              <a:xfrm>
                <a:off x="6498" y="13509"/>
                <a:ext cx="227"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N</a:t>
                </a:r>
                <a:r>
                  <a:rPr lang="en-US" sz="1800" b="1" baseline="-25000" smtClean="0">
                    <a:solidFill>
                      <a:srgbClr val="000000"/>
                    </a:solidFill>
                  </a:rPr>
                  <a:t>5</a:t>
                </a:r>
                <a:endParaRPr lang="en-US" sz="1800" smtClean="0">
                  <a:solidFill>
                    <a:schemeClr val="tx1"/>
                  </a:solidFill>
                </a:endParaRPr>
              </a:p>
            </p:txBody>
          </p:sp>
          <p:sp>
            <p:nvSpPr>
              <p:cNvPr id="88092" name="Text Box 86"/>
              <p:cNvSpPr txBox="1">
                <a:spLocks noChangeArrowheads="1"/>
              </p:cNvSpPr>
              <p:nvPr/>
            </p:nvSpPr>
            <p:spPr bwMode="auto">
              <a:xfrm>
                <a:off x="4047" y="12710"/>
                <a:ext cx="228" cy="34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N</a:t>
                </a:r>
                <a:r>
                  <a:rPr lang="en-US" sz="1800" b="1" baseline="-25000" smtClean="0">
                    <a:solidFill>
                      <a:srgbClr val="000000"/>
                    </a:solidFill>
                  </a:rPr>
                  <a:t>4</a:t>
                </a:r>
                <a:endParaRPr lang="en-US" sz="1800" smtClean="0">
                  <a:solidFill>
                    <a:schemeClr val="tx1"/>
                  </a:solidFill>
                </a:endParaRPr>
              </a:p>
            </p:txBody>
          </p:sp>
        </p:grpSp>
        <p:sp>
          <p:nvSpPr>
            <p:cNvPr id="88087" name="Text Box 87"/>
            <p:cNvSpPr txBox="1">
              <a:spLocks noChangeArrowheads="1"/>
            </p:cNvSpPr>
            <p:nvPr/>
          </p:nvSpPr>
          <p:spPr bwMode="auto">
            <a:xfrm>
              <a:off x="5757" y="10032"/>
              <a:ext cx="228" cy="34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71842" dir="2700000" algn="ctr" rotWithShape="0">
                      <a:srgbClr val="000000">
                        <a:alpha val="74998"/>
                      </a:srgbClr>
                    </a:outerShdw>
                  </a:effectLst>
                </a14:hiddenEffects>
              </a:ext>
            </a:extLst>
          </p:spPr>
          <p:txBody>
            <a:bodyPr lIns="0" tIns="0" rIns="0" bIns="0"/>
            <a:lstStyle>
              <a:lvl1pPr>
                <a:defRPr sz="2600">
                  <a:solidFill>
                    <a:srgbClr val="333399"/>
                  </a:solidFill>
                  <a:latin typeface="Arial" charset="0"/>
                  <a:ea typeface="ＭＳ Ｐゴシック" charset="0"/>
                  <a:cs typeface="ＭＳ Ｐゴシック" charset="0"/>
                </a:defRPr>
              </a:lvl1pPr>
              <a:lvl2pPr>
                <a:defRPr sz="2400">
                  <a:solidFill>
                    <a:srgbClr val="008000"/>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spcBef>
                  <a:spcPts val="300"/>
                </a:spcBef>
                <a:spcAft>
                  <a:spcPts val="300"/>
                </a:spcAft>
                <a:defRPr/>
              </a:pPr>
              <a:r>
                <a:rPr lang="en-US" sz="1800" b="1" smtClean="0">
                  <a:solidFill>
                    <a:srgbClr val="000000"/>
                  </a:solidFill>
                </a:rPr>
                <a:t>N</a:t>
              </a:r>
              <a:r>
                <a:rPr lang="en-US" sz="1800" b="1" baseline="-25000" smtClean="0">
                  <a:solidFill>
                    <a:srgbClr val="000000"/>
                  </a:solidFill>
                </a:rPr>
                <a:t>0</a:t>
              </a:r>
              <a:endParaRPr lang="en-US" sz="1800" smtClean="0">
                <a:solidFill>
                  <a:schemeClr val="tx1"/>
                </a:solidFill>
              </a:endParaRPr>
            </a:p>
          </p:txBody>
        </p:sp>
      </p:grpSp>
      <p:sp>
        <p:nvSpPr>
          <p:cNvPr id="83977" name="TextBox 68"/>
          <p:cNvSpPr txBox="1">
            <a:spLocks noChangeArrowheads="1"/>
          </p:cNvSpPr>
          <p:nvPr/>
        </p:nvSpPr>
        <p:spPr bwMode="auto">
          <a:xfrm>
            <a:off x="-12700" y="6475413"/>
            <a:ext cx="3582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Study Question 9</a:t>
            </a:r>
          </a:p>
        </p:txBody>
      </p:sp>
      <p:sp>
        <p:nvSpPr>
          <p:cNvPr id="83978" name="Content Placeholder 2"/>
          <p:cNvSpPr txBox="1">
            <a:spLocks/>
          </p:cNvSpPr>
          <p:nvPr/>
        </p:nvSpPr>
        <p:spPr bwMode="auto">
          <a:xfrm>
            <a:off x="-228600" y="1828800"/>
            <a:ext cx="30861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buFont typeface="Wingdings 3" panose="05040102010807070707" pitchFamily="18" charset="2"/>
              <a:buChar char="u"/>
            </a:pPr>
            <a:endParaRPr lang="en-US" altLang="en-US"/>
          </a:p>
          <a:p>
            <a:pPr lvl="1"/>
            <a:r>
              <a:rPr lang="en-US" altLang="en-US"/>
              <a:t>Tools</a:t>
            </a:r>
          </a:p>
          <a:p>
            <a:pPr lvl="2"/>
            <a:r>
              <a:rPr lang="en-US" altLang="en-US"/>
              <a:t>Genetic algorithms</a:t>
            </a:r>
          </a:p>
          <a:p>
            <a:pPr lvl="2"/>
            <a:r>
              <a:rPr lang="en-US" altLang="en-US"/>
              <a:t>GTSmart</a:t>
            </a:r>
          </a:p>
          <a:p>
            <a:pPr lvl="2"/>
            <a:r>
              <a:rPr lang="en-US" altLang="en-US"/>
              <a:t>Slope factors/ relative errors</a:t>
            </a:r>
          </a:p>
          <a:p>
            <a:pPr lvl="2"/>
            <a:r>
              <a:rPr lang="en-US" altLang="en-US"/>
              <a:t>Kriging uncertainty</a:t>
            </a:r>
          </a:p>
          <a:p>
            <a:pPr lvl="2"/>
            <a:r>
              <a:rPr lang="en-US" altLang="en-US"/>
              <a:t>Qualitative evaluation</a:t>
            </a:r>
          </a:p>
        </p:txBody>
      </p:sp>
      <p:sp>
        <p:nvSpPr>
          <p:cNvPr id="83979" name="Oval 66"/>
          <p:cNvSpPr>
            <a:spLocks noChangeArrowheads="1"/>
          </p:cNvSpPr>
          <p:nvPr/>
        </p:nvSpPr>
        <p:spPr bwMode="auto">
          <a:xfrm>
            <a:off x="4273550" y="2851150"/>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grpSp>
        <p:nvGrpSpPr>
          <p:cNvPr id="83980" name="Group 72"/>
          <p:cNvGrpSpPr>
            <a:grpSpLocks/>
          </p:cNvGrpSpPr>
          <p:nvPr/>
        </p:nvGrpSpPr>
        <p:grpSpPr bwMode="auto">
          <a:xfrm>
            <a:off x="7493000" y="6286500"/>
            <a:ext cx="1301750" cy="508000"/>
            <a:chOff x="317500" y="5794375"/>
            <a:chExt cx="1301750" cy="508000"/>
          </a:xfrm>
        </p:grpSpPr>
        <p:sp>
          <p:nvSpPr>
            <p:cNvPr id="83987" name="Oval 70"/>
            <p:cNvSpPr>
              <a:spLocks noChangeArrowheads="1"/>
            </p:cNvSpPr>
            <p:nvPr/>
          </p:nvSpPr>
          <p:spPr bwMode="auto">
            <a:xfrm>
              <a:off x="457200" y="5943600"/>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3988" name="TextBox 67"/>
            <p:cNvSpPr txBox="1">
              <a:spLocks noChangeArrowheads="1"/>
            </p:cNvSpPr>
            <p:nvPr/>
          </p:nvSpPr>
          <p:spPr bwMode="auto">
            <a:xfrm>
              <a:off x="685800" y="5853668"/>
              <a:ext cx="744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Wells</a:t>
              </a:r>
            </a:p>
          </p:txBody>
        </p:sp>
        <p:sp>
          <p:nvSpPr>
            <p:cNvPr id="83989" name="Rectangle 71"/>
            <p:cNvSpPr>
              <a:spLocks noChangeArrowheads="1"/>
            </p:cNvSpPr>
            <p:nvPr/>
          </p:nvSpPr>
          <p:spPr bwMode="auto">
            <a:xfrm>
              <a:off x="317500" y="5794375"/>
              <a:ext cx="1301750" cy="50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grpSp>
      <p:sp>
        <p:nvSpPr>
          <p:cNvPr id="83981" name="Oval 73"/>
          <p:cNvSpPr>
            <a:spLocks noChangeArrowheads="1"/>
          </p:cNvSpPr>
          <p:nvPr/>
        </p:nvSpPr>
        <p:spPr bwMode="auto">
          <a:xfrm>
            <a:off x="6410325" y="2606675"/>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3982" name="Oval 74"/>
          <p:cNvSpPr>
            <a:spLocks noChangeArrowheads="1"/>
          </p:cNvSpPr>
          <p:nvPr/>
        </p:nvSpPr>
        <p:spPr bwMode="auto">
          <a:xfrm>
            <a:off x="3822700" y="4733925"/>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3983" name="Oval 75"/>
          <p:cNvSpPr>
            <a:spLocks noChangeArrowheads="1"/>
          </p:cNvSpPr>
          <p:nvPr/>
        </p:nvSpPr>
        <p:spPr bwMode="auto">
          <a:xfrm>
            <a:off x="5711825" y="4051300"/>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3984" name="Oval 76"/>
          <p:cNvSpPr>
            <a:spLocks noChangeArrowheads="1"/>
          </p:cNvSpPr>
          <p:nvPr/>
        </p:nvSpPr>
        <p:spPr bwMode="auto">
          <a:xfrm>
            <a:off x="7537450" y="4098925"/>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3985" name="Oval 77"/>
          <p:cNvSpPr>
            <a:spLocks noChangeArrowheads="1"/>
          </p:cNvSpPr>
          <p:nvPr/>
        </p:nvSpPr>
        <p:spPr bwMode="auto">
          <a:xfrm>
            <a:off x="6076950" y="5622925"/>
            <a:ext cx="228600" cy="228600"/>
          </a:xfrm>
          <a:prstGeom prst="ellipse">
            <a:avLst/>
          </a:prstGeom>
          <a:solidFill>
            <a:srgbClr val="C00000"/>
          </a:solidFill>
          <a:ln w="9525">
            <a:solidFill>
              <a:schemeClr val="tx1"/>
            </a:solidFill>
            <a:miter lim="800000"/>
            <a:headEnd/>
            <a:tailEnd/>
          </a:ln>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83986" name="TextBox 78"/>
          <p:cNvSpPr txBox="1">
            <a:spLocks noChangeArrowheads="1"/>
          </p:cNvSpPr>
          <p:nvPr/>
        </p:nvSpPr>
        <p:spPr bwMode="auto">
          <a:xfrm>
            <a:off x="4000500" y="6488113"/>
            <a:ext cx="310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Figure Source: AFCEC 2012</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descr="Screen shot 2010-03-16 at 10.58.39 AM.png"/>
          <p:cNvPicPr>
            <a:picLocks noChangeAspect="1"/>
          </p:cNvPicPr>
          <p:nvPr/>
        </p:nvPicPr>
        <p:blipFill>
          <a:blip r:embed="rId3">
            <a:extLst>
              <a:ext uri="{28A0092B-C50C-407E-A947-70E740481C1C}">
                <a14:useLocalDpi xmlns:a14="http://schemas.microsoft.com/office/drawing/2010/main" val="0"/>
              </a:ext>
            </a:extLst>
          </a:blip>
          <a:srcRect l="14394" t="17754" r="35699" b="19801"/>
          <a:stretch>
            <a:fillRect/>
          </a:stretch>
        </p:blipFill>
        <p:spPr bwMode="auto">
          <a:xfrm>
            <a:off x="2971800" y="1473200"/>
            <a:ext cx="60579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p:cNvSpPr>
            <a:spLocks noGrp="1"/>
          </p:cNvSpPr>
          <p:nvPr>
            <p:ph type="title"/>
          </p:nvPr>
        </p:nvSpPr>
        <p:spPr/>
        <p:txBody>
          <a:bodyPr/>
          <a:lstStyle/>
          <a:p>
            <a:r>
              <a:rPr lang="en-US" altLang="en-US" sz="2800" smtClean="0">
                <a:ea typeface="ＭＳ Ｐゴシック" panose="020B0600070205080204" pitchFamily="34" charset="-128"/>
              </a:rPr>
              <a:t>Spatial Approaches: Network Adequacy/Sufficiency (Add New Wells)</a:t>
            </a:r>
          </a:p>
        </p:txBody>
      </p:sp>
      <p:sp>
        <p:nvSpPr>
          <p:cNvPr id="84996" name="Content Placeholder 2"/>
          <p:cNvSpPr>
            <a:spLocks noGrp="1"/>
          </p:cNvSpPr>
          <p:nvPr>
            <p:ph idx="1"/>
          </p:nvPr>
        </p:nvSpPr>
        <p:spPr>
          <a:xfrm>
            <a:off x="169863" y="1600200"/>
            <a:ext cx="2857500" cy="3924300"/>
          </a:xfrm>
        </p:spPr>
        <p:txBody>
          <a:bodyPr/>
          <a:lstStyle/>
          <a:p>
            <a:r>
              <a:rPr lang="en-US" altLang="en-US" smtClean="0">
                <a:ea typeface="ＭＳ Ｐゴシック" panose="020B0600070205080204" pitchFamily="34" charset="-128"/>
              </a:rPr>
              <a:t>Locate areas with high uncertainty and low spatial coverage</a:t>
            </a:r>
          </a:p>
        </p:txBody>
      </p:sp>
      <p:pic>
        <p:nvPicPr>
          <p:cNvPr id="84997" name="Picture 8" descr="Screen shot 2010-03-16 at 10.58.39 AM.png"/>
          <p:cNvPicPr>
            <a:picLocks noChangeAspect="1"/>
          </p:cNvPicPr>
          <p:nvPr/>
        </p:nvPicPr>
        <p:blipFill>
          <a:blip r:embed="rId3">
            <a:extLst>
              <a:ext uri="{28A0092B-C50C-407E-A947-70E740481C1C}">
                <a14:useLocalDpi xmlns:a14="http://schemas.microsoft.com/office/drawing/2010/main" val="0"/>
              </a:ext>
            </a:extLst>
          </a:blip>
          <a:srcRect l="75122" t="31927" r="23035" b="65469"/>
          <a:stretch>
            <a:fillRect/>
          </a:stretch>
        </p:blipFill>
        <p:spPr bwMode="auto">
          <a:xfrm>
            <a:off x="590550" y="4568825"/>
            <a:ext cx="322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9" descr="Screen shot 2010-03-16 at 10.58.39 AM.png"/>
          <p:cNvPicPr>
            <a:picLocks noChangeAspect="1"/>
          </p:cNvPicPr>
          <p:nvPr/>
        </p:nvPicPr>
        <p:blipFill>
          <a:blip r:embed="rId3">
            <a:extLst>
              <a:ext uri="{28A0092B-C50C-407E-A947-70E740481C1C}">
                <a14:useLocalDpi xmlns:a14="http://schemas.microsoft.com/office/drawing/2010/main" val="0"/>
              </a:ext>
            </a:extLst>
          </a:blip>
          <a:srcRect l="74869" t="25659" r="22926" b="71754"/>
          <a:stretch>
            <a:fillRect/>
          </a:stretch>
        </p:blipFill>
        <p:spPr bwMode="auto">
          <a:xfrm>
            <a:off x="514350" y="4206875"/>
            <a:ext cx="44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Box 10"/>
          <p:cNvSpPr txBox="1">
            <a:spLocks noChangeArrowheads="1"/>
          </p:cNvSpPr>
          <p:nvPr/>
        </p:nvSpPr>
        <p:spPr bwMode="auto">
          <a:xfrm>
            <a:off x="885825" y="4206875"/>
            <a:ext cx="25304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ClrTx/>
              <a:buSzTx/>
              <a:buFontTx/>
              <a:buNone/>
            </a:pPr>
            <a:r>
              <a:rPr lang="en-US" altLang="en-US" sz="1800" b="1">
                <a:solidFill>
                  <a:schemeClr val="tx1"/>
                </a:solidFill>
              </a:rPr>
              <a:t>Existing well location</a:t>
            </a:r>
          </a:p>
          <a:p>
            <a:pPr eaLnBrk="1" hangingPunct="1">
              <a:lnSpc>
                <a:spcPts val="2500"/>
              </a:lnSpc>
              <a:spcBef>
                <a:spcPct val="0"/>
              </a:spcBef>
              <a:buClrTx/>
              <a:buSzTx/>
              <a:buFontTx/>
              <a:buNone/>
            </a:pPr>
            <a:r>
              <a:rPr lang="en-US" altLang="en-US" sz="1800" b="1">
                <a:solidFill>
                  <a:schemeClr val="tx1"/>
                </a:solidFill>
              </a:rPr>
              <a:t>Coeff. variation</a:t>
            </a:r>
          </a:p>
        </p:txBody>
      </p:sp>
      <p:cxnSp>
        <p:nvCxnSpPr>
          <p:cNvPr id="85000" name="Straight Connector 12"/>
          <p:cNvCxnSpPr>
            <a:cxnSpLocks noChangeShapeType="1"/>
          </p:cNvCxnSpPr>
          <p:nvPr/>
        </p:nvCxnSpPr>
        <p:spPr bwMode="auto">
          <a:xfrm>
            <a:off x="7475538" y="2181225"/>
            <a:ext cx="1485900" cy="0"/>
          </a:xfrm>
          <a:prstGeom prst="line">
            <a:avLst/>
          </a:prstGeom>
          <a:noFill/>
          <a:ln w="9525">
            <a:solidFill>
              <a:schemeClr val="tx1"/>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85001" name="TextBox 13"/>
          <p:cNvSpPr txBox="1">
            <a:spLocks noChangeArrowheads="1"/>
          </p:cNvSpPr>
          <p:nvPr/>
        </p:nvSpPr>
        <p:spPr bwMode="auto">
          <a:xfrm>
            <a:off x="7893050" y="1887538"/>
            <a:ext cx="8080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5km</a:t>
            </a:r>
          </a:p>
        </p:txBody>
      </p:sp>
      <p:sp>
        <p:nvSpPr>
          <p:cNvPr id="85002" name="Rectangle 11"/>
          <p:cNvSpPr>
            <a:spLocks noChangeArrowheads="1"/>
          </p:cNvSpPr>
          <p:nvPr/>
        </p:nvSpPr>
        <p:spPr bwMode="auto">
          <a:xfrm>
            <a:off x="141288" y="6286500"/>
            <a:ext cx="4033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Example Data Courtesy AFCEC 2013</a:t>
            </a:r>
          </a:p>
        </p:txBody>
      </p:sp>
      <p:sp>
        <p:nvSpPr>
          <p:cNvPr id="85003" name="Rectangle 1"/>
          <p:cNvSpPr>
            <a:spLocks noChangeArrowheads="1"/>
          </p:cNvSpPr>
          <p:nvPr/>
        </p:nvSpPr>
        <p:spPr bwMode="auto">
          <a:xfrm>
            <a:off x="123825" y="55197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Geostatistical Temporal-Spatial Software (GTS, Appendix D.6)</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ea typeface="ＭＳ Ｐゴシック" panose="020B0600070205080204" pitchFamily="34" charset="-128"/>
              </a:rPr>
              <a:t>Optimization Software</a:t>
            </a:r>
          </a:p>
        </p:txBody>
      </p:sp>
      <p:sp>
        <p:nvSpPr>
          <p:cNvPr id="86019" name="Content Placeholder 2"/>
          <p:cNvSpPr>
            <a:spLocks noGrp="1"/>
          </p:cNvSpPr>
          <p:nvPr>
            <p:ph idx="1"/>
          </p:nvPr>
        </p:nvSpPr>
        <p:spPr>
          <a:xfrm>
            <a:off x="609600" y="1828800"/>
            <a:ext cx="7848600" cy="4457700"/>
          </a:xfrm>
        </p:spPr>
        <p:txBody>
          <a:bodyPr/>
          <a:lstStyle/>
          <a:p>
            <a:r>
              <a:rPr lang="en-US" altLang="en-US" smtClean="0">
                <a:ea typeface="ＭＳ Ｐゴシック" panose="020B0600070205080204" pitchFamily="34" charset="-128"/>
              </a:rPr>
              <a:t>Temporal and spatial optimization tools</a:t>
            </a:r>
          </a:p>
          <a:p>
            <a:pPr lvl="1"/>
            <a:r>
              <a:rPr lang="en-US" altLang="en-US" smtClean="0">
                <a:ea typeface="ＭＳ Ｐゴシック" panose="020B0600070205080204" pitchFamily="34" charset="-128"/>
              </a:rPr>
              <a:t>3-Tiered Monitoring and Optimization Tool (3TMO, Appendix D.1)</a:t>
            </a:r>
          </a:p>
          <a:p>
            <a:pPr lvl="1"/>
            <a:r>
              <a:rPr lang="en-US" altLang="en-US" smtClean="0">
                <a:ea typeface="ＭＳ Ｐゴシック" panose="020B0600070205080204" pitchFamily="34" charset="-128"/>
              </a:rPr>
              <a:t>Monitoring and Remediation Optimization Software (MAROS, Appendix D.11)</a:t>
            </a:r>
          </a:p>
          <a:p>
            <a:pPr lvl="1"/>
            <a:r>
              <a:rPr lang="en-US" altLang="en-US" smtClean="0">
                <a:ea typeface="ＭＳ Ｐゴシック" panose="020B0600070205080204" pitchFamily="34" charset="-128"/>
              </a:rPr>
              <a:t>Summit Tools (Appendix D.21)</a:t>
            </a:r>
          </a:p>
          <a:p>
            <a:pPr lvl="1"/>
            <a:r>
              <a:rPr lang="en-US" altLang="en-US" smtClean="0">
                <a:ea typeface="ＭＳ Ｐゴシック" panose="020B0600070205080204" pitchFamily="34" charset="-128"/>
              </a:rPr>
              <a:t>Visual Sample Plan (VSP, Appendix D.23)</a:t>
            </a:r>
          </a:p>
          <a:p>
            <a:pPr lvl="1"/>
            <a:r>
              <a:rPr lang="en-US" altLang="en-US" smtClean="0">
                <a:ea typeface="ＭＳ Ｐゴシック" panose="020B0600070205080204" pitchFamily="34" charset="-128"/>
              </a:rPr>
              <a:t>Geostatistical Temporal-Spatial Software (GTS, Appendix D.6)</a:t>
            </a:r>
          </a:p>
        </p:txBody>
      </p:sp>
      <p:sp>
        <p:nvSpPr>
          <p:cNvPr id="86020" name="TextBox 3"/>
          <p:cNvSpPr txBox="1">
            <a:spLocks noChangeArrowheads="1"/>
          </p:cNvSpPr>
          <p:nvPr/>
        </p:nvSpPr>
        <p:spPr bwMode="auto">
          <a:xfrm>
            <a:off x="0" y="6470650"/>
            <a:ext cx="299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GSMC-1, Appendix 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ea typeface="ＭＳ Ｐゴシック" panose="020B0600070205080204" pitchFamily="34" charset="-128"/>
              </a:rPr>
              <a:t>Training Roadmap</a:t>
            </a:r>
          </a:p>
        </p:txBody>
      </p:sp>
      <p:sp>
        <p:nvSpPr>
          <p:cNvPr id="87043" name="Rectangle 3"/>
          <p:cNvSpPr>
            <a:spLocks noGrp="1" noChangeArrowheads="1"/>
          </p:cNvSpPr>
          <p:nvPr>
            <p:ph type="body" sz="half" idx="1"/>
          </p:nvPr>
        </p:nvSpPr>
        <p:spPr>
          <a:xfrm>
            <a:off x="685800" y="1828800"/>
            <a:ext cx="7505700" cy="4724400"/>
          </a:xfrm>
        </p:spPr>
        <p:txBody>
          <a:bodyPr/>
          <a:lstStyle/>
          <a:p>
            <a:pPr>
              <a:lnSpc>
                <a:spcPct val="80000"/>
              </a:lnSpc>
            </a:pPr>
            <a:r>
              <a:rPr lang="en-US" altLang="en-US" sz="2400" smtClean="0">
                <a:ea typeface="ＭＳ Ｐゴシック" panose="020B0600070205080204" pitchFamily="34" charset="-128"/>
              </a:rPr>
              <a:t>How to use the GSMC Document</a:t>
            </a:r>
          </a:p>
          <a:p>
            <a:pPr>
              <a:lnSpc>
                <a:spcPct val="80000"/>
              </a:lnSpc>
            </a:pPr>
            <a:r>
              <a:rPr lang="en-US" altLang="en-US" sz="2400" smtClean="0">
                <a:ea typeface="ＭＳ Ｐゴシック" panose="020B0600070205080204" pitchFamily="34" charset="-128"/>
              </a:rPr>
              <a:t>Getting Ready to Apply Statistics</a:t>
            </a:r>
          </a:p>
          <a:p>
            <a:pPr>
              <a:lnSpc>
                <a:spcPct val="80000"/>
              </a:lnSpc>
            </a:pPr>
            <a:r>
              <a:rPr lang="en-US" altLang="en-US" sz="2400" smtClean="0">
                <a:ea typeface="ＭＳ Ｐゴシック" panose="020B0600070205080204" pitchFamily="34" charset="-128"/>
              </a:rPr>
              <a:t>Question &amp; Answer Break</a:t>
            </a:r>
          </a:p>
          <a:p>
            <a:pPr>
              <a:lnSpc>
                <a:spcPct val="80000"/>
              </a:lnSpc>
            </a:pPr>
            <a:r>
              <a:rPr lang="en-US" altLang="en-US" sz="2400" smtClean="0">
                <a:ea typeface="ＭＳ Ｐゴシック" panose="020B0600070205080204" pitchFamily="34" charset="-128"/>
              </a:rPr>
              <a:t>How to Apply Study Questions for</a:t>
            </a:r>
          </a:p>
          <a:p>
            <a:pPr lvl="1">
              <a:lnSpc>
                <a:spcPct val="80000"/>
              </a:lnSpc>
            </a:pPr>
            <a:r>
              <a:rPr lang="en-US" altLang="en-US" sz="2000" smtClean="0">
                <a:ea typeface="ＭＳ Ｐゴシック" panose="020B0600070205080204" pitchFamily="34" charset="-128"/>
              </a:rPr>
              <a:t>Background</a:t>
            </a:r>
          </a:p>
          <a:p>
            <a:pPr lvl="1">
              <a:lnSpc>
                <a:spcPct val="80000"/>
              </a:lnSpc>
            </a:pPr>
            <a:r>
              <a:rPr lang="en-US" altLang="en-US" sz="2000" smtClean="0">
                <a:ea typeface="ＭＳ Ｐゴシック" panose="020B0600070205080204" pitchFamily="34" charset="-128"/>
              </a:rPr>
              <a:t>Compliance</a:t>
            </a:r>
          </a:p>
          <a:p>
            <a:pPr lvl="1">
              <a:lnSpc>
                <a:spcPct val="80000"/>
              </a:lnSpc>
            </a:pPr>
            <a:r>
              <a:rPr lang="en-US" altLang="en-US" sz="2000" smtClean="0">
                <a:ea typeface="ＭＳ Ｐゴシック" panose="020B0600070205080204" pitchFamily="34" charset="-128"/>
              </a:rPr>
              <a:t>Trend Analysis</a:t>
            </a:r>
          </a:p>
          <a:p>
            <a:pPr lvl="1">
              <a:lnSpc>
                <a:spcPct val="80000"/>
              </a:lnSpc>
            </a:pPr>
            <a:r>
              <a:rPr lang="en-US" altLang="en-US" sz="2000" smtClean="0">
                <a:ea typeface="ＭＳ Ｐゴシック" panose="020B0600070205080204" pitchFamily="34" charset="-128"/>
              </a:rPr>
              <a:t>Monitoring Optimization</a:t>
            </a:r>
          </a:p>
          <a:p>
            <a:pPr>
              <a:lnSpc>
                <a:spcPct val="80000"/>
              </a:lnSpc>
            </a:pPr>
            <a:r>
              <a:rPr lang="en-US" altLang="en-US" sz="2400" smtClean="0">
                <a:solidFill>
                  <a:srgbClr val="F07B05"/>
                </a:solidFill>
                <a:ea typeface="ＭＳ Ｐゴシック" panose="020B0600070205080204" pitchFamily="34" charset="-128"/>
              </a:rPr>
              <a:t>Summary</a:t>
            </a:r>
          </a:p>
          <a:p>
            <a:pPr>
              <a:lnSpc>
                <a:spcPct val="80000"/>
              </a:lnSpc>
            </a:pPr>
            <a:r>
              <a:rPr lang="en-US" altLang="en-US" sz="2400" smtClean="0">
                <a:ea typeface="ＭＳ Ｐゴシック" panose="020B0600070205080204" pitchFamily="34" charset="-128"/>
              </a:rPr>
              <a:t>Question &amp; Answer Break</a:t>
            </a:r>
          </a:p>
          <a:p>
            <a:pPr>
              <a:lnSpc>
                <a:spcPct val="80000"/>
              </a:lnSpc>
              <a:buFont typeface="Wingdings 3" panose="05040102010807070707" pitchFamily="18" charset="2"/>
              <a:buNone/>
            </a:pPr>
            <a:endParaRPr lang="en-US" altLang="en-US" sz="2000" smtClean="0">
              <a:ea typeface="ＭＳ Ｐゴシック" panose="020B0600070205080204" pitchFamily="34" charset="-128"/>
            </a:endParaRPr>
          </a:p>
        </p:txBody>
      </p:sp>
      <p:sp>
        <p:nvSpPr>
          <p:cNvPr id="20" name="Right Arrow 19"/>
          <p:cNvSpPr/>
          <p:nvPr/>
        </p:nvSpPr>
        <p:spPr bwMode="auto">
          <a:xfrm>
            <a:off x="0" y="4446270"/>
            <a:ext cx="978408" cy="484632"/>
          </a:xfrm>
          <a:prstGeom prst="rightArrow">
            <a:avLst/>
          </a:prstGeom>
          <a:gradFill flip="none" rotWithShape="1">
            <a:gsLst>
              <a:gs pos="30000">
                <a:srgbClr val="FFF200">
                  <a:alpha val="70000"/>
                </a:srgbClr>
              </a:gs>
              <a:gs pos="45000">
                <a:srgbClr val="FF7A00"/>
              </a:gs>
              <a:gs pos="70000">
                <a:srgbClr val="FF0300"/>
              </a:gs>
              <a:gs pos="100000">
                <a:srgbClr val="4D0808"/>
              </a:gs>
            </a:gsLst>
            <a:lin ang="0" scaled="0"/>
            <a:tileRect/>
          </a:gradFill>
          <a:ln w="9525" cap="flat" cmpd="sng" algn="ctr">
            <a:solidFill>
              <a:schemeClr val="tx1"/>
            </a:solidFill>
            <a:prstDash val="solid"/>
            <a:miter lim="800000"/>
            <a:headEnd type="none" w="med" len="med"/>
            <a:tailEnd type="none" w="med" len="med"/>
          </a:ln>
          <a:effectLst/>
        </p:spPr>
        <p:txBody>
          <a:bodyPr wrap="none"/>
          <a:lstStyle/>
          <a:p>
            <a:pPr eaLnBrk="0" hangingPunct="0">
              <a:defRPr/>
            </a:pPr>
            <a:endParaRPr lang="en-US" dirty="0">
              <a:latin typeface="Arial" charset="0"/>
              <a:ea typeface="ＭＳ Ｐゴシック" charset="-128"/>
            </a:endParaRPr>
          </a:p>
        </p:txBody>
      </p:sp>
      <p:pic>
        <p:nvPicPr>
          <p:cNvPr id="87047" name="Content Placeholder 4" descr="GSMC-070813[1].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4343400"/>
            <a:ext cx="3794125" cy="2295525"/>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ea typeface="ＭＳ Ｐゴシック" panose="020B0600070205080204" pitchFamily="34" charset="-128"/>
              </a:rPr>
              <a:t>Statistical Methods/Tests</a:t>
            </a:r>
          </a:p>
        </p:txBody>
      </p:sp>
      <p:sp>
        <p:nvSpPr>
          <p:cNvPr id="88067" name="Content Placeholder 2"/>
          <p:cNvSpPr>
            <a:spLocks noGrp="1"/>
          </p:cNvSpPr>
          <p:nvPr>
            <p:ph sz="half" idx="1"/>
          </p:nvPr>
        </p:nvSpPr>
        <p:spPr>
          <a:xfrm>
            <a:off x="609600" y="1485900"/>
            <a:ext cx="3810000" cy="4457700"/>
          </a:xfrm>
        </p:spPr>
        <p:txBody>
          <a:bodyPr/>
          <a:lstStyle/>
          <a:p>
            <a:r>
              <a:rPr lang="en-US" altLang="en-US" sz="2400" smtClean="0">
                <a:ea typeface="ＭＳ Ｐゴシック" panose="020B0600070205080204" pitchFamily="34" charset="-128"/>
              </a:rPr>
              <a:t>14 groups of methods</a:t>
            </a:r>
          </a:p>
          <a:p>
            <a:pPr lvl="1"/>
            <a:r>
              <a:rPr lang="en-US" altLang="en-US" sz="2000" smtClean="0">
                <a:ea typeface="ＭＳ Ｐゴシック" panose="020B0600070205080204" pitchFamily="34" charset="-128"/>
              </a:rPr>
              <a:t>Grouped based type and application</a:t>
            </a:r>
          </a:p>
          <a:p>
            <a:pPr lvl="1"/>
            <a:r>
              <a:rPr lang="en-US" altLang="en-US" sz="2000" smtClean="0">
                <a:ea typeface="ＭＳ Ｐゴシック" panose="020B0600070205080204" pitchFamily="34" charset="-128"/>
              </a:rPr>
              <a:t>Examples</a:t>
            </a:r>
          </a:p>
          <a:p>
            <a:pPr lvl="2"/>
            <a:r>
              <a:rPr lang="en-US" altLang="en-US" sz="1800" smtClean="0">
                <a:ea typeface="ＭＳ Ｐゴシック" panose="020B0600070205080204" pitchFamily="34" charset="-128"/>
              </a:rPr>
              <a:t>5.1 Graphical methods</a:t>
            </a:r>
          </a:p>
          <a:p>
            <a:pPr lvl="2"/>
            <a:r>
              <a:rPr lang="en-US" altLang="en-US" sz="1800" smtClean="0">
                <a:ea typeface="ＭＳ Ｐゴシック" panose="020B0600070205080204" pitchFamily="34" charset="-128"/>
              </a:rPr>
              <a:t>5.2 Confidence limits</a:t>
            </a:r>
          </a:p>
          <a:p>
            <a:pPr lvl="2"/>
            <a:r>
              <a:rPr lang="en-US" altLang="en-US" sz="1800" smtClean="0">
                <a:ea typeface="ＭＳ Ｐゴシック" panose="020B0600070205080204" pitchFamily="34" charset="-128"/>
              </a:rPr>
              <a:t>5.5 Trends</a:t>
            </a:r>
          </a:p>
          <a:p>
            <a:pPr lvl="2"/>
            <a:r>
              <a:rPr lang="en-US" altLang="en-US" sz="1800" smtClean="0">
                <a:ea typeface="ＭＳ Ｐゴシック" panose="020B0600070205080204" pitchFamily="34" charset="-128"/>
              </a:rPr>
              <a:t>5.7 Nondetects</a:t>
            </a:r>
          </a:p>
          <a:p>
            <a:r>
              <a:rPr lang="en-US" altLang="en-US" sz="2400" smtClean="0">
                <a:ea typeface="ＭＳ Ｐゴシック" panose="020B0600070205080204" pitchFamily="34" charset="-128"/>
              </a:rPr>
              <a:t>References provided, including references to EPA’s Unified Guidance</a:t>
            </a:r>
          </a:p>
        </p:txBody>
      </p:sp>
      <p:sp>
        <p:nvSpPr>
          <p:cNvPr id="88068" name="Content Placeholder 1"/>
          <p:cNvSpPr>
            <a:spLocks noGrp="1"/>
          </p:cNvSpPr>
          <p:nvPr>
            <p:ph sz="half" idx="2"/>
          </p:nvPr>
        </p:nvSpPr>
        <p:spPr>
          <a:xfrm>
            <a:off x="4572000" y="1485900"/>
            <a:ext cx="3810000" cy="4457700"/>
          </a:xfrm>
        </p:spPr>
        <p:txBody>
          <a:bodyPr/>
          <a:lstStyle/>
          <a:p>
            <a:r>
              <a:rPr lang="en-US" altLang="en-US" sz="2400" smtClean="0">
                <a:ea typeface="ＭＳ Ｐゴシック" panose="020B0600070205080204" pitchFamily="34" charset="-128"/>
              </a:rPr>
              <a:t>Details for each</a:t>
            </a:r>
          </a:p>
          <a:p>
            <a:pPr lvl="1"/>
            <a:r>
              <a:rPr lang="en-US" altLang="en-US" sz="2000" smtClean="0">
                <a:ea typeface="ＭＳ Ｐゴシック" panose="020B0600070205080204" pitchFamily="34" charset="-128"/>
              </a:rPr>
              <a:t>Applications and relevant study questions are linked</a:t>
            </a:r>
          </a:p>
          <a:p>
            <a:pPr lvl="1"/>
            <a:r>
              <a:rPr lang="en-US" altLang="en-US" sz="2000" smtClean="0">
                <a:ea typeface="ＭＳ Ｐゴシック" panose="020B0600070205080204" pitchFamily="34" charset="-128"/>
              </a:rPr>
              <a:t>Assumptions</a:t>
            </a:r>
          </a:p>
          <a:p>
            <a:pPr lvl="1"/>
            <a:r>
              <a:rPr lang="en-US" altLang="en-US" sz="2000" smtClean="0">
                <a:ea typeface="ＭＳ Ｐゴシック" panose="020B0600070205080204" pitchFamily="34" charset="-128"/>
              </a:rPr>
              <a:t>Requirements and tips</a:t>
            </a:r>
          </a:p>
          <a:p>
            <a:pPr lvl="1"/>
            <a:r>
              <a:rPr lang="en-US" altLang="en-US" sz="2000" smtClean="0">
                <a:ea typeface="ＭＳ Ｐゴシック" panose="020B0600070205080204" pitchFamily="34" charset="-128"/>
              </a:rPr>
              <a:t>Strengths and weaknesses</a:t>
            </a:r>
          </a:p>
          <a:p>
            <a:pPr lvl="1"/>
            <a:r>
              <a:rPr lang="en-US" altLang="en-US" sz="2000" smtClean="0">
                <a:ea typeface="ＭＳ Ｐゴシック" panose="020B0600070205080204" pitchFamily="34" charset="-128"/>
              </a:rPr>
              <a:t>Further information</a:t>
            </a:r>
          </a:p>
          <a:p>
            <a:pPr lvl="1"/>
            <a:r>
              <a:rPr lang="en-US" altLang="en-US" sz="2000" smtClean="0">
                <a:ea typeface="ＭＳ Ｐゴシック" panose="020B0600070205080204" pitchFamily="34" charset="-128"/>
              </a:rPr>
              <a:t>Not intended as a “how to,” but a resource</a:t>
            </a:r>
          </a:p>
        </p:txBody>
      </p:sp>
      <p:sp>
        <p:nvSpPr>
          <p:cNvPr id="88069" name="TextBox 3"/>
          <p:cNvSpPr txBox="1">
            <a:spLocks noChangeArrowheads="1"/>
          </p:cNvSpPr>
          <p:nvPr/>
        </p:nvSpPr>
        <p:spPr bwMode="auto">
          <a:xfrm>
            <a:off x="0" y="6472238"/>
            <a:ext cx="2570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5</a:t>
            </a:r>
          </a:p>
        </p:txBody>
      </p:sp>
      <p:sp>
        <p:nvSpPr>
          <p:cNvPr id="88070" name="TextBox 9"/>
          <p:cNvSpPr txBox="1">
            <a:spLocks noChangeArrowheads="1"/>
          </p:cNvSpPr>
          <p:nvPr/>
        </p:nvSpPr>
        <p:spPr bwMode="auto">
          <a:xfrm>
            <a:off x="7978775" y="2286000"/>
            <a:ext cx="115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7" name="Oval 6"/>
          <p:cNvSpPr>
            <a:spLocks noChangeArrowheads="1"/>
          </p:cNvSpPr>
          <p:nvPr/>
        </p:nvSpPr>
        <p:spPr bwMode="auto">
          <a:xfrm>
            <a:off x="1485900" y="3543300"/>
            <a:ext cx="1828800" cy="457200"/>
          </a:xfrm>
          <a:prstGeom prst="ellipse">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z="2800" smtClean="0">
                <a:ea typeface="ＭＳ Ｐゴシック" panose="020B0600070205080204" pitchFamily="34" charset="-128"/>
              </a:rPr>
              <a:t>Appendix D: Software Tools and Packages</a:t>
            </a:r>
          </a:p>
        </p:txBody>
      </p:sp>
      <p:sp>
        <p:nvSpPr>
          <p:cNvPr id="89091" name="Content Placeholder 2"/>
          <p:cNvSpPr>
            <a:spLocks noGrp="1"/>
          </p:cNvSpPr>
          <p:nvPr>
            <p:ph sz="half" idx="1"/>
          </p:nvPr>
        </p:nvSpPr>
        <p:spPr>
          <a:xfrm>
            <a:off x="457200" y="1600200"/>
            <a:ext cx="3810000" cy="4114800"/>
          </a:xfrm>
        </p:spPr>
        <p:txBody>
          <a:bodyPr/>
          <a:lstStyle/>
          <a:p>
            <a:r>
              <a:rPr lang="en-US" altLang="en-US" sz="2000" smtClean="0">
                <a:ea typeface="ＭＳ Ｐゴシック" panose="020B0600070205080204" pitchFamily="34" charset="-128"/>
              </a:rPr>
              <a:t>Brief summaries included for widely available software packages – 23 included</a:t>
            </a:r>
          </a:p>
          <a:p>
            <a:r>
              <a:rPr lang="en-US" altLang="en-US" sz="2000" smtClean="0">
                <a:ea typeface="ＭＳ Ｐゴシック" panose="020B0600070205080204" pitchFamily="34" charset="-128"/>
              </a:rPr>
              <a:t>Based on survey results and team input</a:t>
            </a:r>
          </a:p>
          <a:p>
            <a:r>
              <a:rPr lang="en-US" altLang="en-US" sz="2000" smtClean="0">
                <a:ea typeface="ＭＳ Ｐゴシック" panose="020B0600070205080204" pitchFamily="34" charset="-128"/>
              </a:rPr>
              <a:t>Information included</a:t>
            </a:r>
          </a:p>
          <a:p>
            <a:pPr lvl="1"/>
            <a:r>
              <a:rPr lang="en-US" altLang="en-US" sz="1800" smtClean="0">
                <a:ea typeface="ＭＳ Ｐゴシック" panose="020B0600070205080204" pitchFamily="34" charset="-128"/>
              </a:rPr>
              <a:t>Approximate cost</a:t>
            </a:r>
          </a:p>
          <a:p>
            <a:pPr lvl="1"/>
            <a:r>
              <a:rPr lang="en-US" altLang="en-US" sz="1800" smtClean="0">
                <a:ea typeface="ＭＳ Ｐゴシック" panose="020B0600070205080204" pitchFamily="34" charset="-128"/>
              </a:rPr>
              <a:t>Operating system requirements</a:t>
            </a:r>
          </a:p>
          <a:p>
            <a:pPr lvl="1"/>
            <a:r>
              <a:rPr lang="en-US" altLang="en-US" sz="1800" smtClean="0">
                <a:ea typeface="ＭＳ Ｐゴシック" panose="020B0600070205080204" pitchFamily="34" charset="-128"/>
              </a:rPr>
              <a:t>Ease of use</a:t>
            </a:r>
          </a:p>
          <a:p>
            <a:pPr lvl="1"/>
            <a:r>
              <a:rPr lang="en-US" altLang="en-US" sz="1800" smtClean="0">
                <a:ea typeface="ＭＳ Ｐゴシック" panose="020B0600070205080204" pitchFamily="34" charset="-128"/>
              </a:rPr>
              <a:t>Data Import</a:t>
            </a:r>
          </a:p>
          <a:p>
            <a:pPr lvl="1"/>
            <a:r>
              <a:rPr lang="en-US" altLang="en-US" sz="1800" smtClean="0">
                <a:ea typeface="ＭＳ Ｐゴシック" panose="020B0600070205080204" pitchFamily="34" charset="-128"/>
              </a:rPr>
              <a:t>Capabilities</a:t>
            </a:r>
          </a:p>
          <a:p>
            <a:pPr lvl="1"/>
            <a:r>
              <a:rPr lang="en-US" altLang="en-US" sz="1800" smtClean="0">
                <a:ea typeface="ＭＳ Ｐゴシック" panose="020B0600070205080204" pitchFamily="34" charset="-128"/>
              </a:rPr>
              <a:t>Benefits and Limitations</a:t>
            </a:r>
          </a:p>
          <a:p>
            <a:pPr lvl="1"/>
            <a:r>
              <a:rPr lang="en-US" altLang="en-US" sz="1800" smtClean="0">
                <a:ea typeface="ＭＳ Ｐゴシック" panose="020B0600070205080204" pitchFamily="34" charset="-128"/>
              </a:rPr>
              <a:t>References</a:t>
            </a:r>
          </a:p>
          <a:p>
            <a:pPr lvl="1"/>
            <a:endParaRPr lang="en-US" altLang="en-US" sz="1800" smtClean="0">
              <a:ea typeface="ＭＳ Ｐゴシック" panose="020B0600070205080204" pitchFamily="34" charset="-128"/>
            </a:endParaRPr>
          </a:p>
        </p:txBody>
      </p:sp>
      <p:sp>
        <p:nvSpPr>
          <p:cNvPr id="89092" name="TextBox 3"/>
          <p:cNvSpPr txBox="1">
            <a:spLocks noChangeArrowheads="1"/>
          </p:cNvSpPr>
          <p:nvPr/>
        </p:nvSpPr>
        <p:spPr bwMode="auto">
          <a:xfrm>
            <a:off x="0" y="6473825"/>
            <a:ext cx="271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Appendix D</a:t>
            </a:r>
          </a:p>
        </p:txBody>
      </p:sp>
      <p:graphicFrame>
        <p:nvGraphicFramePr>
          <p:cNvPr id="12" name="Content Placeholder 11"/>
          <p:cNvGraphicFramePr>
            <a:graphicFrameLocks noGrp="1"/>
          </p:cNvGraphicFramePr>
          <p:nvPr>
            <p:ph sz="half" idx="2"/>
          </p:nvPr>
        </p:nvGraphicFramePr>
        <p:xfrm>
          <a:off x="4343400" y="1714500"/>
          <a:ext cx="4457700" cy="4352925"/>
        </p:xfrm>
        <a:graphic>
          <a:graphicData uri="http://schemas.openxmlformats.org/drawingml/2006/table">
            <a:tbl>
              <a:tblPr/>
              <a:tblGrid>
                <a:gridCol w="2119313"/>
                <a:gridCol w="2338387"/>
              </a:tblGrid>
              <a:tr h="428625">
                <a:tc gridSpan="2">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pitchFamily="34" charset="0"/>
                          <a:ea typeface="ＭＳ Ｐゴシック" pitchFamily="34" charset="-128"/>
                        </a:rPr>
                        <a:t>Software Packages</a:t>
                      </a:r>
                    </a:p>
                  </a:txBody>
                  <a:tcPr marL="7480" marR="7480" marT="74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 3TMO</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D.13 PAM</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D.2 CARStat</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D.14 Pro-UCL</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D.3 ChemStat</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D.15 R for Statistics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D.4 DUMPStat</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D.16 Sanitas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D.5 Excel</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D.17 SAS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D.6 GTS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D.18 Scout</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D.7 GWSDAT</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D.19 SPSS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D.8 JMP</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D.20 Statistica</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D.9 MATLAB</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D.21 Summit Tools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D.10 MINITAB</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D.22 SYSTAT</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D.11 MAROS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D.23 VSP</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D.12 NCSS</a:t>
                      </a:r>
                    </a:p>
                  </a:txBody>
                  <a:tcPr marL="7480" marR="7480" marT="748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eaLnBrk="0" hangingPunct="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eaLnBrk="0" hangingPunct="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rPr>
                        <a:t> </a:t>
                      </a:r>
                    </a:p>
                  </a:txBody>
                  <a:tcPr marL="7480" marR="7480" marT="74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Oval 5"/>
          <p:cNvSpPr>
            <a:spLocks noChangeArrowheads="1"/>
          </p:cNvSpPr>
          <p:nvPr/>
        </p:nvSpPr>
        <p:spPr bwMode="auto">
          <a:xfrm>
            <a:off x="6400800" y="3086100"/>
            <a:ext cx="1600200" cy="457200"/>
          </a:xfrm>
          <a:prstGeom prst="ellipse">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7"/>
          <p:cNvSpPr>
            <a:spLocks noGrp="1"/>
          </p:cNvSpPr>
          <p:nvPr>
            <p:ph type="title"/>
          </p:nvPr>
        </p:nvSpPr>
        <p:spPr/>
        <p:txBody>
          <a:bodyPr/>
          <a:lstStyle/>
          <a:p>
            <a:r>
              <a:rPr lang="en-US" altLang="en-US" smtClean="0">
                <a:ea typeface="ＭＳ Ｐゴシック" panose="020B0600070205080204" pitchFamily="34" charset="-128"/>
              </a:rPr>
              <a:t>Appendix D: Software Packages Capabilities Table</a:t>
            </a:r>
          </a:p>
        </p:txBody>
      </p:sp>
      <p:sp>
        <p:nvSpPr>
          <p:cNvPr id="90115" name="Rectangle 5"/>
          <p:cNvSpPr>
            <a:spLocks noChangeArrowheads="1"/>
          </p:cNvSpPr>
          <p:nvPr/>
        </p:nvSpPr>
        <p:spPr bwMode="auto">
          <a:xfrm>
            <a:off x="114300" y="6400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ITRC GSMC Appendix D</a:t>
            </a:r>
          </a:p>
        </p:txBody>
      </p:sp>
      <p:pic>
        <p:nvPicPr>
          <p:cNvPr id="90116" name="Picture 2" descr="GSMCSlideAppDTable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1371600"/>
            <a:ext cx="72755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ea typeface="ＭＳ Ｐゴシック" panose="020B0600070205080204" pitchFamily="34" charset="-128"/>
              </a:rPr>
              <a:t>The Big Challenge</a:t>
            </a:r>
            <a:br>
              <a:rPr lang="en-US" altLang="en-US" smtClean="0">
                <a:ea typeface="ＭＳ Ｐゴシック" panose="020B0600070205080204" pitchFamily="34" charset="-128"/>
              </a:rPr>
            </a:br>
            <a:r>
              <a:rPr lang="en-US" altLang="en-US" smtClean="0">
                <a:ea typeface="ＭＳ Ｐゴシック" panose="020B0600070205080204" pitchFamily="34" charset="-128"/>
              </a:rPr>
              <a:t>Groundwater Data Management</a:t>
            </a:r>
          </a:p>
        </p:txBody>
      </p:sp>
      <p:sp>
        <p:nvSpPr>
          <p:cNvPr id="91139" name="Content Placeholder 5"/>
          <p:cNvSpPr>
            <a:spLocks noGrp="1"/>
          </p:cNvSpPr>
          <p:nvPr>
            <p:ph idx="1"/>
          </p:nvPr>
        </p:nvSpPr>
        <p:spPr/>
        <p:txBody>
          <a:bodyPr/>
          <a:lstStyle/>
          <a:p>
            <a:r>
              <a:rPr lang="en-US" altLang="en-US" sz="2400" smtClean="0">
                <a:ea typeface="ＭＳ Ｐゴシック" panose="020B0600070205080204" pitchFamily="34" charset="-128"/>
              </a:rPr>
              <a:t>Based on data quality objective (DQO) procedures</a:t>
            </a:r>
          </a:p>
          <a:p>
            <a:r>
              <a:rPr lang="en-US" altLang="en-US" sz="2400" smtClean="0">
                <a:ea typeface="ＭＳ Ｐゴシック" panose="020B0600070205080204" pitchFamily="34" charset="-128"/>
              </a:rPr>
              <a:t>Large site databases</a:t>
            </a:r>
          </a:p>
          <a:p>
            <a:pPr lvl="1"/>
            <a:r>
              <a:rPr lang="en-US" altLang="en-US" sz="2000" smtClean="0">
                <a:ea typeface="ＭＳ Ｐゴシック" panose="020B0600070205080204" pitchFamily="34" charset="-128"/>
              </a:rPr>
              <a:t>Environmental Restoration Information System (ERIS) </a:t>
            </a:r>
          </a:p>
          <a:p>
            <a:pPr lvl="1"/>
            <a:r>
              <a:rPr lang="en-US" altLang="en-US" sz="2000" smtClean="0">
                <a:ea typeface="ＭＳ Ｐゴシック" panose="020B0600070205080204" pitchFamily="34" charset="-128"/>
              </a:rPr>
              <a:t>Navy Installation Restoration Information Solution (NIRIS)</a:t>
            </a:r>
          </a:p>
          <a:p>
            <a:pPr lvl="1"/>
            <a:r>
              <a:rPr lang="en-US" altLang="en-US" sz="2000" smtClean="0">
                <a:ea typeface="ＭＳ Ｐゴシック" panose="020B0600070205080204" pitchFamily="34" charset="-128"/>
              </a:rPr>
              <a:t>Staged Electronic Data Deliverable (SEDD)</a:t>
            </a:r>
          </a:p>
          <a:p>
            <a:r>
              <a:rPr lang="en-US" altLang="en-US" sz="2400" smtClean="0">
                <a:ea typeface="ＭＳ Ｐゴシック" panose="020B0600070205080204" pitchFamily="34" charset="-128"/>
              </a:rPr>
              <a:t>Good practices</a:t>
            </a:r>
          </a:p>
          <a:p>
            <a:pPr lvl="1"/>
            <a:r>
              <a:rPr lang="en-US" altLang="en-US" sz="2000" smtClean="0">
                <a:ea typeface="ＭＳ Ｐゴシック" panose="020B0600070205080204" pitchFamily="34" charset="-128"/>
              </a:rPr>
              <a:t>Streamline data analysis </a:t>
            </a:r>
          </a:p>
          <a:p>
            <a:pPr lvl="1"/>
            <a:r>
              <a:rPr lang="en-US" altLang="en-US" sz="2000" smtClean="0">
                <a:ea typeface="ＭＳ Ｐゴシック" panose="020B0600070205080204" pitchFamily="34" charset="-128"/>
              </a:rPr>
              <a:t>Provide a basic structure</a:t>
            </a:r>
          </a:p>
        </p:txBody>
      </p:sp>
      <p:sp>
        <p:nvSpPr>
          <p:cNvPr id="91140" name="Rectangle 6"/>
          <p:cNvSpPr>
            <a:spLocks noChangeArrowheads="1"/>
          </p:cNvSpPr>
          <p:nvPr/>
        </p:nvSpPr>
        <p:spPr bwMode="auto">
          <a:xfrm>
            <a:off x="0" y="6464300"/>
            <a:ext cx="2570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6</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a:xfrm>
            <a:off x="457200" y="0"/>
            <a:ext cx="8229600" cy="1143000"/>
          </a:xfrm>
        </p:spPr>
        <p:txBody>
          <a:bodyPr/>
          <a:lstStyle/>
          <a:p>
            <a:r>
              <a:rPr lang="en-US" altLang="en-US" smtClean="0">
                <a:ea typeface="ＭＳ Ｐゴシック" panose="020B0600070205080204" pitchFamily="34" charset="-128"/>
              </a:rPr>
              <a:t>Overall Course Summary</a:t>
            </a:r>
            <a:br>
              <a:rPr lang="en-US" altLang="en-US" smtClean="0">
                <a:ea typeface="ＭＳ Ｐゴシック" panose="020B0600070205080204" pitchFamily="34" charset="-128"/>
              </a:rPr>
            </a:br>
            <a:r>
              <a:rPr lang="en-US" altLang="en-US" smtClean="0">
                <a:ea typeface="ＭＳ Ｐゴシック" panose="020B0600070205080204" pitchFamily="34" charset="-128"/>
              </a:rPr>
              <a:t>Statistical Information</a:t>
            </a:r>
          </a:p>
        </p:txBody>
      </p:sp>
      <p:sp>
        <p:nvSpPr>
          <p:cNvPr id="92163" name="Text Placeholder 6"/>
          <p:cNvSpPr>
            <a:spLocks noGrp="1"/>
          </p:cNvSpPr>
          <p:nvPr>
            <p:ph type="body" idx="1"/>
          </p:nvPr>
        </p:nvSpPr>
        <p:spPr/>
        <p:txBody>
          <a:bodyPr/>
          <a:lstStyle/>
          <a:p>
            <a:r>
              <a:rPr lang="en-US" altLang="en-US" smtClean="0">
                <a:ea typeface="ＭＳ Ｐゴシック" panose="020B0600070205080204" pitchFamily="34" charset="-128"/>
              </a:rPr>
              <a:t>What You Have Learned</a:t>
            </a:r>
          </a:p>
        </p:txBody>
      </p:sp>
      <p:sp>
        <p:nvSpPr>
          <p:cNvPr id="92164" name="Content Placeholder 7"/>
          <p:cNvSpPr>
            <a:spLocks noGrp="1"/>
          </p:cNvSpPr>
          <p:nvPr>
            <p:ph sz="half" idx="2"/>
          </p:nvPr>
        </p:nvSpPr>
        <p:spPr>
          <a:xfrm>
            <a:off x="457200" y="2171700"/>
            <a:ext cx="4040188" cy="3951288"/>
          </a:xfrm>
        </p:spPr>
        <p:txBody>
          <a:bodyPr/>
          <a:lstStyle/>
          <a:p>
            <a:r>
              <a:rPr lang="en-US" altLang="en-US" smtClean="0">
                <a:ea typeface="ＭＳ Ｐゴシック" panose="020B0600070205080204" pitchFamily="34" charset="-128"/>
              </a:rPr>
              <a:t>More confident with statistical concepts</a:t>
            </a:r>
          </a:p>
          <a:p>
            <a:r>
              <a:rPr lang="en-US" altLang="en-US" smtClean="0">
                <a:ea typeface="ＭＳ Ｐゴシック" panose="020B0600070205080204" pitchFamily="34" charset="-128"/>
              </a:rPr>
              <a:t>Better able to select appropriate statistical methods for your project</a:t>
            </a:r>
          </a:p>
          <a:p>
            <a:r>
              <a:rPr lang="en-US" altLang="en-US" smtClean="0">
                <a:ea typeface="ＭＳ Ｐゴシック" panose="020B0600070205080204" pitchFamily="34" charset="-128"/>
              </a:rPr>
              <a:t>Appropriate software tools for your project</a:t>
            </a:r>
          </a:p>
        </p:txBody>
      </p:sp>
      <p:sp>
        <p:nvSpPr>
          <p:cNvPr id="92165" name="Text Placeholder 8"/>
          <p:cNvSpPr>
            <a:spLocks noGrp="1"/>
          </p:cNvSpPr>
          <p:nvPr>
            <p:ph type="body" sz="quarter" idx="3"/>
          </p:nvPr>
        </p:nvSpPr>
        <p:spPr/>
        <p:txBody>
          <a:bodyPr/>
          <a:lstStyle/>
          <a:p>
            <a:r>
              <a:rPr lang="en-US" altLang="en-US" smtClean="0">
                <a:ea typeface="ＭＳ Ｐゴシック" panose="020B0600070205080204" pitchFamily="34" charset="-128"/>
              </a:rPr>
              <a:t>Statistics…</a:t>
            </a:r>
          </a:p>
        </p:txBody>
      </p:sp>
      <p:pic>
        <p:nvPicPr>
          <p:cNvPr id="9216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2514600"/>
            <a:ext cx="4041775" cy="1984375"/>
          </a:xfrm>
        </p:spPr>
      </p:pic>
      <p:sp>
        <p:nvSpPr>
          <p:cNvPr id="92167" name="Rectangle 6"/>
          <p:cNvSpPr>
            <a:spLocks noChangeArrowheads="1"/>
          </p:cNvSpPr>
          <p:nvPr/>
        </p:nvSpPr>
        <p:spPr bwMode="auto">
          <a:xfrm>
            <a:off x="0" y="6473825"/>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ea typeface="ＭＳ Ｐゴシック" panose="020B0600070205080204" pitchFamily="34" charset="-128"/>
              </a:rPr>
              <a:t>Groundwater Statistics and Monitoring Compliance Team</a:t>
            </a:r>
          </a:p>
        </p:txBody>
      </p:sp>
      <p:sp>
        <p:nvSpPr>
          <p:cNvPr id="10243" name="Rectangle 9"/>
          <p:cNvSpPr>
            <a:spLocks noGrp="1" noChangeArrowheads="1"/>
          </p:cNvSpPr>
          <p:nvPr>
            <p:ph type="body" sz="half" idx="1"/>
          </p:nvPr>
        </p:nvSpPr>
        <p:spPr>
          <a:xfrm>
            <a:off x="342900" y="1828800"/>
            <a:ext cx="2933700" cy="4191000"/>
          </a:xfrm>
        </p:spPr>
        <p:txBody>
          <a:bodyPr/>
          <a:lstStyle/>
          <a:p>
            <a:pPr>
              <a:spcBef>
                <a:spcPct val="0"/>
              </a:spcBef>
              <a:spcAft>
                <a:spcPts val="1200"/>
              </a:spcAft>
            </a:pPr>
            <a:r>
              <a:rPr lang="en-US" altLang="en-US" sz="2400" smtClean="0">
                <a:ea typeface="ＭＳ Ｐゴシック" panose="020B0600070205080204" pitchFamily="34" charset="-128"/>
              </a:rPr>
              <a:t>Team formed in 2011</a:t>
            </a:r>
          </a:p>
          <a:p>
            <a:pPr>
              <a:spcBef>
                <a:spcPct val="0"/>
              </a:spcBef>
              <a:spcAft>
                <a:spcPts val="1200"/>
              </a:spcAft>
            </a:pPr>
            <a:r>
              <a:rPr lang="en-US" altLang="en-US" sz="2400" smtClean="0">
                <a:ea typeface="ＭＳ Ｐゴシック" panose="020B0600070205080204" pitchFamily="34" charset="-128"/>
              </a:rPr>
              <a:t>Experts from DOD, EPA, DOE, industry, states, consulting</a:t>
            </a:r>
          </a:p>
        </p:txBody>
      </p:sp>
      <p:sp>
        <p:nvSpPr>
          <p:cNvPr id="10244" name="Rectangle 4"/>
          <p:cNvSpPr>
            <a:spLocks noChangeArrowheads="1"/>
          </p:cNvSpPr>
          <p:nvPr/>
        </p:nvSpPr>
        <p:spPr bwMode="auto">
          <a:xfrm>
            <a:off x="0" y="6470650"/>
            <a:ext cx="512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GSMC-1, Acknowledgements, Appendix G</a:t>
            </a:r>
          </a:p>
        </p:txBody>
      </p:sp>
      <p:pic>
        <p:nvPicPr>
          <p:cNvPr id="13317" name="Picture 2"/>
          <p:cNvPicPr>
            <a:picLocks noChangeAspect="1" noChangeArrowheads="1"/>
          </p:cNvPicPr>
          <p:nvPr/>
        </p:nvPicPr>
        <p:blipFill>
          <a:blip r:embed="rId3"/>
          <a:srcRect l="11012" t="1921" r="22581" b="6467"/>
          <a:stretch>
            <a:fillRect/>
          </a:stretch>
        </p:blipFill>
        <p:spPr bwMode="auto">
          <a:xfrm>
            <a:off x="3595688" y="1600200"/>
            <a:ext cx="5265737"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p:txBody>
          <a:bodyPr/>
          <a:lstStyle/>
          <a:p>
            <a:r>
              <a:rPr lang="en-US" altLang="en-US" smtClean="0">
                <a:ea typeface="ＭＳ Ｐゴシック" panose="020B0600070205080204" pitchFamily="34" charset="-128"/>
              </a:rPr>
              <a:t>Overall Course Summary</a:t>
            </a:r>
            <a:br>
              <a:rPr lang="en-US" altLang="en-US" smtClean="0">
                <a:ea typeface="ＭＳ Ｐゴシック" panose="020B0600070205080204" pitchFamily="34" charset="-128"/>
              </a:rPr>
            </a:br>
            <a:r>
              <a:rPr lang="en-US" altLang="en-US" smtClean="0">
                <a:ea typeface="ＭＳ Ｐゴシック" panose="020B0600070205080204" pitchFamily="34" charset="-128"/>
              </a:rPr>
              <a:t>Practical Applications</a:t>
            </a:r>
          </a:p>
        </p:txBody>
      </p:sp>
      <p:sp>
        <p:nvSpPr>
          <p:cNvPr id="28674" name="Content Placeholder 3"/>
          <p:cNvSpPr>
            <a:spLocks noGrp="1"/>
          </p:cNvSpPr>
          <p:nvPr>
            <p:ph sz="half" idx="1"/>
          </p:nvPr>
        </p:nvSpPr>
        <p:spPr>
          <a:xfrm>
            <a:off x="609600" y="1828800"/>
            <a:ext cx="3962400" cy="4114800"/>
          </a:xfrm>
        </p:spPr>
        <p:txBody>
          <a:bodyPr/>
          <a:lstStyle/>
          <a:p>
            <a:r>
              <a:rPr lang="en-US" altLang="en-US" smtClean="0">
                <a:ea typeface="ＭＳ Ｐゴシック" panose="020B0600070205080204" pitchFamily="34" charset="-128"/>
              </a:rPr>
              <a:t>Ready for practical application of statistics in four key areas:</a:t>
            </a:r>
          </a:p>
          <a:p>
            <a:pPr lvl="1"/>
            <a:r>
              <a:rPr lang="en-US" altLang="en-US" sz="2200" smtClean="0">
                <a:ea typeface="ＭＳ Ｐゴシック" panose="020B0600070205080204" pitchFamily="34" charset="-128"/>
              </a:rPr>
              <a:t>Background</a:t>
            </a:r>
          </a:p>
          <a:p>
            <a:pPr lvl="1"/>
            <a:r>
              <a:rPr lang="en-US" altLang="en-US" sz="2200" smtClean="0">
                <a:ea typeface="ＭＳ Ｐゴシック" panose="020B0600070205080204" pitchFamily="34" charset="-128"/>
              </a:rPr>
              <a:t>Compliance</a:t>
            </a:r>
          </a:p>
          <a:p>
            <a:pPr lvl="1"/>
            <a:r>
              <a:rPr lang="en-US" altLang="en-US" sz="2200" smtClean="0">
                <a:ea typeface="ＭＳ Ｐゴシック" panose="020B0600070205080204" pitchFamily="34" charset="-128"/>
              </a:rPr>
              <a:t>Trend analysis</a:t>
            </a:r>
          </a:p>
          <a:p>
            <a:pPr lvl="1"/>
            <a:r>
              <a:rPr lang="en-US" altLang="en-US" sz="2200" smtClean="0">
                <a:ea typeface="ＭＳ Ｐゴシック" panose="020B0600070205080204" pitchFamily="34" charset="-128"/>
              </a:rPr>
              <a:t>Monitoring optimization</a:t>
            </a:r>
          </a:p>
          <a:p>
            <a:pPr>
              <a:buFont typeface="Wingdings 3" panose="05040102010807070707" pitchFamily="18" charset="2"/>
              <a:buNone/>
            </a:pPr>
            <a:endParaRPr lang="en-US" altLang="en-US" sz="2000" smtClean="0">
              <a:ea typeface="ＭＳ Ｐゴシック" panose="020B0600070205080204" pitchFamily="34" charset="-128"/>
            </a:endParaRPr>
          </a:p>
        </p:txBody>
      </p:sp>
      <p:pic>
        <p:nvPicPr>
          <p:cNvPr id="9318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14900" y="4343400"/>
            <a:ext cx="2514600" cy="1866900"/>
          </a:xfrm>
        </p:spPr>
      </p:pic>
      <p:pic>
        <p:nvPicPr>
          <p:cNvPr id="931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714500"/>
            <a:ext cx="3017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5"/>
          <p:cNvSpPr>
            <a:spLocks noChangeArrowheads="1"/>
          </p:cNvSpPr>
          <p:nvPr/>
        </p:nvSpPr>
        <p:spPr bwMode="auto">
          <a:xfrm>
            <a:off x="-14288" y="6464300"/>
            <a:ext cx="27876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Appendix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 calcmode="lin" valueType="num">
                                      <p:cBhvr additive="base">
                                        <p:cTn id="7" dur="500" fill="hold"/>
                                        <p:tgtEl>
                                          <p:spTgt spid="2867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anim calcmode="lin" valueType="num">
                                      <p:cBhvr additive="base">
                                        <p:cTn id="19" dur="500" fill="hold"/>
                                        <p:tgtEl>
                                          <p:spTgt spid="2867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8674">
                                            <p:txEl>
                                              <p:pRg st="4" end="4"/>
                                            </p:txEl>
                                          </p:spTgt>
                                        </p:tgtEl>
                                        <p:attrNameLst>
                                          <p:attrName>style.visibility</p:attrName>
                                        </p:attrNameLst>
                                      </p:cBhvr>
                                      <p:to>
                                        <p:strVal val="visible"/>
                                      </p:to>
                                    </p:set>
                                    <p:anim calcmode="lin" valueType="num">
                                      <p:cBhvr additive="base">
                                        <p:cTn id="25" dur="500" fill="hold"/>
                                        <p:tgtEl>
                                          <p:spTgt spid="2867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p:cNvSpPr>
            <a:spLocks noGrp="1"/>
          </p:cNvSpPr>
          <p:nvPr>
            <p:ph type="title"/>
          </p:nvPr>
        </p:nvSpPr>
        <p:spPr/>
        <p:txBody>
          <a:bodyPr/>
          <a:lstStyle/>
          <a:p>
            <a:r>
              <a:rPr lang="en-US" altLang="en-US" smtClean="0">
                <a:ea typeface="ＭＳ Ｐゴシック" panose="020B0600070205080204" pitchFamily="34" charset="-128"/>
              </a:rPr>
              <a:t>Overall Course Summary</a:t>
            </a:r>
            <a:br>
              <a:rPr lang="en-US" altLang="en-US" smtClean="0">
                <a:ea typeface="ＭＳ Ｐゴシック" panose="020B0600070205080204" pitchFamily="34" charset="-128"/>
              </a:rPr>
            </a:br>
            <a:r>
              <a:rPr lang="en-US" altLang="en-US" sz="2400" smtClean="0">
                <a:ea typeface="ＭＳ Ｐゴシック" panose="020B0600070205080204" pitchFamily="34" charset="-128"/>
              </a:rPr>
              <a:t>Navigating the ITRC GSMC Guidance Document</a:t>
            </a:r>
          </a:p>
        </p:txBody>
      </p:sp>
      <p:sp>
        <p:nvSpPr>
          <p:cNvPr id="94211" name="Rectangle 8"/>
          <p:cNvSpPr>
            <a:spLocks noChangeArrowheads="1"/>
          </p:cNvSpPr>
          <p:nvPr/>
        </p:nvSpPr>
        <p:spPr bwMode="auto">
          <a:xfrm>
            <a:off x="342900" y="13716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chemeClr val="tx1"/>
                </a:solidFill>
              </a:rPr>
              <a:t>ITRC GSMC Guidance Document</a:t>
            </a:r>
            <a:br>
              <a:rPr lang="en-US" altLang="en-US" sz="2000">
                <a:solidFill>
                  <a:schemeClr val="tx1"/>
                </a:solidFill>
              </a:rPr>
            </a:br>
            <a:r>
              <a:rPr lang="en-US" altLang="en-US" sz="2000" b="1">
                <a:solidFill>
                  <a:schemeClr val="tx1"/>
                </a:solidFill>
                <a:hlinkClick r:id="rId3"/>
              </a:rPr>
              <a:t>http://www.itrcweb.org/gsmc-1/</a:t>
            </a:r>
            <a:r>
              <a:rPr lang="en-US" altLang="en-US" sz="2000" b="1">
                <a:solidFill>
                  <a:schemeClr val="tx1"/>
                </a:solidFill>
              </a:rPr>
              <a:t> </a:t>
            </a:r>
          </a:p>
        </p:txBody>
      </p:sp>
      <p:sp>
        <p:nvSpPr>
          <p:cNvPr id="94212" name="Rectangle 15"/>
          <p:cNvSpPr>
            <a:spLocks noChangeArrowheads="1"/>
          </p:cNvSpPr>
          <p:nvPr/>
        </p:nvSpPr>
        <p:spPr bwMode="auto">
          <a:xfrm>
            <a:off x="5372100" y="1485900"/>
            <a:ext cx="329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chemeClr val="tx1"/>
                </a:solidFill>
              </a:rPr>
              <a:t>Access to meet your needs</a:t>
            </a:r>
          </a:p>
        </p:txBody>
      </p:sp>
      <p:sp>
        <p:nvSpPr>
          <p:cNvPr id="94213" name="Rectangle 6"/>
          <p:cNvSpPr>
            <a:spLocks noChangeArrowheads="1"/>
          </p:cNvSpPr>
          <p:nvPr/>
        </p:nvSpPr>
        <p:spPr bwMode="auto">
          <a:xfrm>
            <a:off x="0" y="6470650"/>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ITRC GSMC, Section 1</a:t>
            </a:r>
          </a:p>
        </p:txBody>
      </p:sp>
      <p:pic>
        <p:nvPicPr>
          <p:cNvPr id="98310" name="Picture 2" descr="C:\nchang\Project\ESU Projects\ITRC\GSMC\GSMC IBT\road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400300"/>
            <a:ext cx="620871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mtClean="0">
                <a:ea typeface="ＭＳ Ｐゴシック" panose="020B0600070205080204" pitchFamily="34" charset="-128"/>
              </a:rPr>
              <a:t>Thank You</a:t>
            </a:r>
          </a:p>
        </p:txBody>
      </p:sp>
      <p:sp>
        <p:nvSpPr>
          <p:cNvPr id="95235" name="Rectangle 3"/>
          <p:cNvSpPr>
            <a:spLocks noGrp="1" noChangeArrowheads="1"/>
          </p:cNvSpPr>
          <p:nvPr>
            <p:ph type="body" idx="1"/>
          </p:nvPr>
        </p:nvSpPr>
        <p:spPr>
          <a:xfrm>
            <a:off x="342900" y="1371600"/>
            <a:ext cx="8686800" cy="2628900"/>
          </a:xfrm>
        </p:spPr>
        <p:txBody>
          <a:bodyPr/>
          <a:lstStyle/>
          <a:p>
            <a:pPr>
              <a:spcBef>
                <a:spcPct val="40000"/>
              </a:spcBef>
            </a:pPr>
            <a:r>
              <a:rPr lang="en-US" altLang="en-US" sz="2200" b="1" smtClean="0">
                <a:ea typeface="ＭＳ Ｐゴシック" panose="020B0600070205080204" pitchFamily="34" charset="-128"/>
              </a:rPr>
              <a:t>2nd question and answer break </a:t>
            </a:r>
          </a:p>
          <a:p>
            <a:pPr>
              <a:spcBef>
                <a:spcPct val="40000"/>
              </a:spcBef>
            </a:pPr>
            <a:r>
              <a:rPr lang="en-US" altLang="en-US" sz="2200" b="1" smtClean="0">
                <a:ea typeface="ＭＳ Ｐゴシック" panose="020B0600070205080204" pitchFamily="34" charset="-128"/>
              </a:rPr>
              <a:t>Links to additional resources</a:t>
            </a:r>
          </a:p>
          <a:p>
            <a:pPr lvl="1"/>
            <a:r>
              <a:rPr lang="en-US" altLang="en-US" sz="1800" u="sng" smtClean="0">
                <a:ea typeface="ＭＳ Ｐゴシック" panose="020B0600070205080204" pitchFamily="34" charset="-128"/>
                <a:hlinkClick r:id="rId3"/>
              </a:rPr>
              <a:t>http://www.clu-in.org/conf/itrc/gsmc/resource.cfm</a:t>
            </a:r>
            <a:r>
              <a:rPr lang="en-US" altLang="en-US" sz="1800" u="sng" smtClean="0">
                <a:ea typeface="ＭＳ Ｐゴシック" panose="020B0600070205080204" pitchFamily="34" charset="-128"/>
              </a:rPr>
              <a:t> </a:t>
            </a:r>
            <a:endParaRPr lang="en-US" altLang="en-US" sz="1800" b="1" u="sng" smtClean="0">
              <a:ea typeface="ＭＳ Ｐゴシック" panose="020B0600070205080204" pitchFamily="34" charset="-128"/>
            </a:endParaRPr>
          </a:p>
          <a:p>
            <a:pPr>
              <a:spcBef>
                <a:spcPct val="40000"/>
              </a:spcBef>
            </a:pPr>
            <a:r>
              <a:rPr lang="en-US" altLang="en-US" sz="2200" b="1" smtClean="0">
                <a:ea typeface="ＭＳ Ｐゴシック" panose="020B0600070205080204" pitchFamily="34" charset="-128"/>
              </a:rPr>
              <a:t>Feedback form – </a:t>
            </a:r>
            <a:r>
              <a:rPr lang="en-US" altLang="en-US" sz="2200" b="1" i="1" smtClean="0">
                <a:ea typeface="ＭＳ Ｐゴシック" panose="020B0600070205080204" pitchFamily="34" charset="-128"/>
              </a:rPr>
              <a:t>please</a:t>
            </a:r>
            <a:r>
              <a:rPr lang="en-US" altLang="en-US" sz="2200" b="1" smtClean="0">
                <a:ea typeface="ＭＳ Ｐゴシック" panose="020B0600070205080204" pitchFamily="34" charset="-128"/>
              </a:rPr>
              <a:t> complete</a:t>
            </a:r>
          </a:p>
          <a:p>
            <a:pPr lvl="1">
              <a:spcBef>
                <a:spcPct val="40000"/>
              </a:spcBef>
            </a:pPr>
            <a:r>
              <a:rPr lang="en-US" altLang="en-US" sz="1800" u="sng" smtClean="0">
                <a:ea typeface="ＭＳ Ｐゴシック" panose="020B0600070205080204" pitchFamily="34" charset="-128"/>
                <a:hlinkClick r:id="rId4"/>
              </a:rPr>
              <a:t>http://www.clu-in.org/conf/itrc/gsmc/feedback.cfm</a:t>
            </a:r>
            <a:r>
              <a:rPr lang="en-US" altLang="en-US" sz="1800" u="sng" smtClean="0">
                <a:ea typeface="ＭＳ Ｐゴシック" panose="020B0600070205080204" pitchFamily="34" charset="-128"/>
              </a:rPr>
              <a:t> </a:t>
            </a:r>
          </a:p>
          <a:p>
            <a:pPr>
              <a:spcBef>
                <a:spcPct val="40000"/>
              </a:spcBef>
            </a:pPr>
            <a:r>
              <a:rPr lang="en-US" altLang="en-US" sz="2000" b="1" smtClean="0">
                <a:ea typeface="ＭＳ Ｐゴシック" panose="020B0600070205080204" pitchFamily="34" charset="-128"/>
              </a:rPr>
              <a:t>Register for “Geospatial Analysis for Optimization at Environmental Sites” training at </a:t>
            </a:r>
            <a:r>
              <a:rPr lang="en-US" altLang="en-US" sz="2000" b="1" smtClean="0">
                <a:ea typeface="ＭＳ Ｐゴシック" panose="020B0600070205080204" pitchFamily="34" charset="-128"/>
                <a:hlinkClick r:id="rId5"/>
              </a:rPr>
              <a:t>https://clu-in.org/conf/itrc/GRO/</a:t>
            </a:r>
            <a:r>
              <a:rPr lang="en-US" altLang="en-US" sz="2000" b="1" smtClean="0">
                <a:ea typeface="ＭＳ Ｐゴシック" panose="020B0600070205080204" pitchFamily="34" charset="-128"/>
              </a:rPr>
              <a:t> </a:t>
            </a:r>
          </a:p>
          <a:p>
            <a:pPr>
              <a:spcBef>
                <a:spcPct val="40000"/>
              </a:spcBef>
              <a:buFont typeface="Wingdings 3" panose="05040102010807070707" pitchFamily="18" charset="2"/>
              <a:buNone/>
            </a:pPr>
            <a:endParaRPr lang="en-US" altLang="en-US" sz="2000" b="1" smtClean="0">
              <a:ea typeface="ＭＳ Ｐゴシック" panose="020B0600070205080204" pitchFamily="34" charset="-128"/>
            </a:endParaRPr>
          </a:p>
        </p:txBody>
      </p:sp>
      <p:pic>
        <p:nvPicPr>
          <p:cNvPr id="9523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6375" y="4572000"/>
            <a:ext cx="25876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7"/>
          <p:cNvPicPr>
            <a:picLocks noChangeAspect="1" noChangeArrowheads="1"/>
          </p:cNvPicPr>
          <p:nvPr/>
        </p:nvPicPr>
        <p:blipFill>
          <a:blip r:embed="rId7">
            <a:extLst>
              <a:ext uri="{28A0092B-C50C-407E-A947-70E740481C1C}">
                <a14:useLocalDpi xmlns:a14="http://schemas.microsoft.com/office/drawing/2010/main" val="0"/>
              </a:ext>
            </a:extLst>
          </a:blip>
          <a:srcRect r="8005"/>
          <a:stretch>
            <a:fillRect/>
          </a:stretch>
        </p:blipFill>
        <p:spPr bwMode="auto">
          <a:xfrm>
            <a:off x="228600" y="4343400"/>
            <a:ext cx="3584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 Box 8"/>
          <p:cNvSpPr txBox="1">
            <a:spLocks noChangeArrowheads="1"/>
          </p:cNvSpPr>
          <p:nvPr/>
        </p:nvSpPr>
        <p:spPr bwMode="auto">
          <a:xfrm>
            <a:off x="3813175" y="5303838"/>
            <a:ext cx="5330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000">
                <a:solidFill>
                  <a:schemeClr val="tx1"/>
                </a:solidFill>
              </a:rPr>
              <a:t>Need confirmation of </a:t>
            </a:r>
            <a:br>
              <a:rPr lang="en-US" altLang="en-US" sz="2000">
                <a:solidFill>
                  <a:schemeClr val="tx1"/>
                </a:solidFill>
              </a:rPr>
            </a:br>
            <a:r>
              <a:rPr lang="en-US" altLang="en-US" sz="2000">
                <a:solidFill>
                  <a:schemeClr val="tx1"/>
                </a:solidFill>
              </a:rPr>
              <a:t>your participation today?</a:t>
            </a:r>
          </a:p>
          <a:p>
            <a:pPr eaLnBrk="1" hangingPunct="1">
              <a:spcBef>
                <a:spcPct val="50000"/>
              </a:spcBef>
              <a:buClrTx/>
              <a:buSzTx/>
              <a:buFontTx/>
              <a:buNone/>
            </a:pPr>
            <a:r>
              <a:rPr lang="en-US" altLang="en-US" sz="2000">
                <a:solidFill>
                  <a:schemeClr val="tx1"/>
                </a:solidFill>
              </a:rPr>
              <a:t>Fill out the feedback form and check box for confirmation email and certificate.</a:t>
            </a:r>
          </a:p>
        </p:txBody>
      </p:sp>
      <p:pic>
        <p:nvPicPr>
          <p:cNvPr id="95239"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550" y="5514975"/>
            <a:ext cx="30956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1903413" y="5611813"/>
            <a:ext cx="1887537" cy="81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41" name="Line 9"/>
          <p:cNvSpPr>
            <a:spLocks noChangeShapeType="1"/>
          </p:cNvSpPr>
          <p:nvPr/>
        </p:nvSpPr>
        <p:spPr bwMode="auto">
          <a:xfrm flipH="1" flipV="1">
            <a:off x="2265363" y="6018213"/>
            <a:ext cx="1547812" cy="23812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95242" name="Picture 6" descr="Click here to follow on Facebook">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3" name="Picture 5" descr="Click here to follow on Twitte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4" name="Picture 4" descr="Click here to follow on Linkedin">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TextBox 13"/>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chemeClr val="tx1"/>
                </a:solidFill>
              </a:rPr>
              <a:t>Follow ITRC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RC-EPA Region 7 - 112403">
  <a:themeElements>
    <a:clrScheme name="Cust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solidFill>
            <a:schemeClr val="tx1"/>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C6533555E14489EA4BDE408F8000C" ma:contentTypeVersion="13" ma:contentTypeDescription="Create a new document." ma:contentTypeScope="" ma:versionID="5ff61dd07508fe83c75c5efe9651fe40">
  <xsd:schema xmlns:xsd="http://www.w3.org/2001/XMLSchema" xmlns:xs="http://www.w3.org/2001/XMLSchema" xmlns:p="http://schemas.microsoft.com/office/2006/metadata/properties" targetNamespace="http://schemas.microsoft.com/office/2006/metadata/properties" ma:root="true" ma:fieldsID="5ec1ea515212f1ce9787f92e960606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he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493A80-FB24-48A1-851E-8643AB040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E46E2D2-1407-4902-9123-7C067C7900A5}">
  <ds:schemaRefs>
    <ds:schemaRef ds:uri="http://schemas.microsoft.com/sharepoint/v3/contenttype/forms"/>
  </ds:schemaRefs>
</ds:datastoreItem>
</file>

<file path=customXml/itemProps3.xml><?xml version="1.0" encoding="utf-8"?>
<ds:datastoreItem xmlns:ds="http://schemas.openxmlformats.org/officeDocument/2006/customXml" ds:itemID="{2E75648E-7BB3-4485-BC78-9E29199F197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21623</TotalTime>
  <Words>10974</Words>
  <Application>Microsoft Office PowerPoint</Application>
  <PresentationFormat>On-screen Show (4:3)</PresentationFormat>
  <Paragraphs>1626</Paragraphs>
  <Slides>92</Slides>
  <Notes>90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Arial</vt:lpstr>
      <vt:lpstr>ＭＳ Ｐゴシック</vt:lpstr>
      <vt:lpstr>Wingdings 3</vt:lpstr>
      <vt:lpstr>Wingdings</vt:lpstr>
      <vt:lpstr>Times New Roman</vt:lpstr>
      <vt:lpstr>Tahoma</vt:lpstr>
      <vt:lpstr>Symbol</vt:lpstr>
      <vt:lpstr>Calibri</vt:lpstr>
      <vt:lpstr>ITRC-EPA Region 7 - 112403</vt:lpstr>
      <vt:lpstr>Starting Soon: Groundwater Statistics for Environmental Project Managers</vt:lpstr>
      <vt:lpstr>Groundwater Statistics for Environmental Project Managers</vt:lpstr>
      <vt:lpstr>Housekeeping  </vt:lpstr>
      <vt:lpstr>ITRC (www.itrcweb.org) – Shaping the Future of Regulatory Acceptance</vt:lpstr>
      <vt:lpstr>Meet the ITRC Trainers</vt:lpstr>
      <vt:lpstr>Are You Drowning in Groundwater Data From Your Sites?</vt:lpstr>
      <vt:lpstr>Can a Statistical Approach Help to Manage My Groundwater Data?</vt:lpstr>
      <vt:lpstr>ITRC Solution</vt:lpstr>
      <vt:lpstr>Groundwater Statistics and Monitoring Compliance Team</vt:lpstr>
      <vt:lpstr>Regulatory Challenge Example: Meeting a Criterion</vt:lpstr>
      <vt:lpstr>Regulatory Challenge Example: Managing Nondetects/Censored Data</vt:lpstr>
      <vt:lpstr>ITRC Document is for Environmental Project Managers</vt:lpstr>
      <vt:lpstr>Training Roadmap What You Will Learn</vt:lpstr>
      <vt:lpstr>Groundwater Statistics and Monitoring Compliance (GSMC) Document Framework</vt:lpstr>
      <vt:lpstr>Site Problem Statements Take the Form of Study Questions</vt:lpstr>
      <vt:lpstr>Connect Your Site Questions with Statistical Tests and Methods</vt:lpstr>
      <vt:lpstr>Use the Document To Support Your Site Decisions at any Project Life Cycle Stage</vt:lpstr>
      <vt:lpstr>Connects to Other Statistical Resources For Groundwater Data</vt:lpstr>
      <vt:lpstr>Training Roadmap</vt:lpstr>
      <vt:lpstr>What Use Is Statistics?</vt:lpstr>
      <vt:lpstr>Hypothesis Testing: Guilty or Not Guilty?</vt:lpstr>
      <vt:lpstr>Decision Errors</vt:lpstr>
      <vt:lpstr>Statistical Decision-Making</vt:lpstr>
      <vt:lpstr>Key Aspects</vt:lpstr>
      <vt:lpstr>Develop Conceptual Site Model</vt:lpstr>
      <vt:lpstr>CSM: Example</vt:lpstr>
      <vt:lpstr>Conduct Exploratory Data Analysis</vt:lpstr>
      <vt:lpstr>Time Series Plots</vt:lpstr>
      <vt:lpstr>Time Series Plots</vt:lpstr>
      <vt:lpstr>Box Plots Compare Groups</vt:lpstr>
      <vt:lpstr>Scatter Plot</vt:lpstr>
      <vt:lpstr>Design Statistical Sampling Plan</vt:lpstr>
      <vt:lpstr>Evaluate Statistical Evidence</vt:lpstr>
      <vt:lpstr>Hypothesis Testing</vt:lpstr>
      <vt:lpstr>Value of p-values</vt:lpstr>
      <vt:lpstr>Describing Uncertainty</vt:lpstr>
      <vt:lpstr>Confidence and Prediction Intervals</vt:lpstr>
      <vt:lpstr>How to Select and Test the Null Hypothesis</vt:lpstr>
      <vt:lpstr>Test Assumptions</vt:lpstr>
      <vt:lpstr>Testing Distributions</vt:lpstr>
      <vt:lpstr>Other Assumptions</vt:lpstr>
      <vt:lpstr>Closing Thoughts on Getting Ready to Apply Statistics</vt:lpstr>
      <vt:lpstr>Question &amp; Answer Break</vt:lpstr>
      <vt:lpstr>Training Roadmap</vt:lpstr>
      <vt:lpstr>Connecting Life Cycle Stages and Study Questions</vt:lpstr>
      <vt:lpstr>Background</vt:lpstr>
      <vt:lpstr>Background</vt:lpstr>
      <vt:lpstr>Considerations for Statistical Analysis of Background</vt:lpstr>
      <vt:lpstr>EDA for Background</vt:lpstr>
      <vt:lpstr>Background Example</vt:lpstr>
      <vt:lpstr>Background Example Dataset</vt:lpstr>
      <vt:lpstr>Background Example Tools</vt:lpstr>
      <vt:lpstr>Training Roadmap</vt:lpstr>
      <vt:lpstr>Monitoring Compliance</vt:lpstr>
      <vt:lpstr>Why Monitoring Compliance?</vt:lpstr>
      <vt:lpstr>Basis of Monitoring Compliance</vt:lpstr>
      <vt:lpstr>Monitoring Compliance Example</vt:lpstr>
      <vt:lpstr>Monitoring Compliance Dataset</vt:lpstr>
      <vt:lpstr>Monitoring Compliance Dataset</vt:lpstr>
      <vt:lpstr>Monitoring Compliance Dataset</vt:lpstr>
      <vt:lpstr>Confidence Intervals in Compliance</vt:lpstr>
      <vt:lpstr>Monitoring Compliance State Guidance Example</vt:lpstr>
      <vt:lpstr>Monitoring Compliance State Guidance Example</vt:lpstr>
      <vt:lpstr>Monitoring Compliance RCRA Example</vt:lpstr>
      <vt:lpstr>Training Roadmap</vt:lpstr>
      <vt:lpstr>Trends</vt:lpstr>
      <vt:lpstr>Trend Basics: A Picture Is Worth a Thousand Words…</vt:lpstr>
      <vt:lpstr>...But Formal Statistical Analyses Are Essential</vt:lpstr>
      <vt:lpstr>Trend Applications</vt:lpstr>
      <vt:lpstr>PowerPoint Presentation</vt:lpstr>
      <vt:lpstr>PowerPoint Presentation</vt:lpstr>
      <vt:lpstr>Trend Example Attenuation</vt:lpstr>
      <vt:lpstr>Trend Example Projecting Concentrations</vt:lpstr>
      <vt:lpstr>Training Roadmap</vt:lpstr>
      <vt:lpstr>Optimization</vt:lpstr>
      <vt:lpstr>Optimization</vt:lpstr>
      <vt:lpstr>Temporal Optimization</vt:lpstr>
      <vt:lpstr>Temporal Approaches:  Iterative Thinning</vt:lpstr>
      <vt:lpstr>Temporal Approaches: Cost Effective Sampling (CES)</vt:lpstr>
      <vt:lpstr>Spatial Optimization</vt:lpstr>
      <vt:lpstr>Spatial Approaches</vt:lpstr>
      <vt:lpstr>Spatial Approaches: Network Adequacy/Sufficiency (Add New Wells)</vt:lpstr>
      <vt:lpstr>Optimization Software</vt:lpstr>
      <vt:lpstr>Training Roadmap</vt:lpstr>
      <vt:lpstr>Statistical Methods/Tests</vt:lpstr>
      <vt:lpstr>Appendix D: Software Tools and Packages</vt:lpstr>
      <vt:lpstr>Appendix D: Software Packages Capabilities Table</vt:lpstr>
      <vt:lpstr>The Big Challenge Groundwater Data Management</vt:lpstr>
      <vt:lpstr>Overall Course Summary Statistical Information</vt:lpstr>
      <vt:lpstr>Overall Course Summary Practical Applications</vt:lpstr>
      <vt:lpstr>Overall Course Summary Navigating the ITRC GSMC Guidance Document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ITRC Internet Training</dc:title>
  <dc:creator>Mary Yelken</dc:creator>
  <cp:lastModifiedBy>Mary Yelken</cp:lastModifiedBy>
  <cp:revision>1027</cp:revision>
  <cp:lastPrinted>2014-01-09T00:56:23Z</cp:lastPrinted>
  <dcterms:created xsi:type="dcterms:W3CDTF">2001-12-07T19:17:40Z</dcterms:created>
  <dcterms:modified xsi:type="dcterms:W3CDTF">2019-02-05T18:53:04Z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0x010100E96C6533555E14489EA4BDE408F8000C</vt:lpwstr>
  </property>
</Properties>
</file>