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96" r:id="rId2"/>
    <p:sldMasterId id="2147483806" r:id="rId3"/>
    <p:sldMasterId id="2147483821" r:id="rId4"/>
    <p:sldMasterId id="2147483836" r:id="rId5"/>
    <p:sldMasterId id="2147483866" r:id="rId6"/>
    <p:sldMasterId id="2147483881" r:id="rId7"/>
  </p:sldMasterIdLst>
  <p:notesMasterIdLst>
    <p:notesMasterId r:id="rId119"/>
  </p:notesMasterIdLst>
  <p:handoutMasterIdLst>
    <p:handoutMasterId r:id="rId120"/>
  </p:handoutMasterIdLst>
  <p:sldIdLst>
    <p:sldId id="1646" r:id="rId8"/>
    <p:sldId id="1384" r:id="rId9"/>
    <p:sldId id="1385" r:id="rId10"/>
    <p:sldId id="1386" r:id="rId11"/>
    <p:sldId id="1654" r:id="rId12"/>
    <p:sldId id="1387" r:id="rId13"/>
    <p:sldId id="1388" r:id="rId14"/>
    <p:sldId id="1551" r:id="rId15"/>
    <p:sldId id="1390" r:id="rId16"/>
    <p:sldId id="1396" r:id="rId17"/>
    <p:sldId id="1528" r:id="rId18"/>
    <p:sldId id="1530" r:id="rId19"/>
    <p:sldId id="1649" r:id="rId20"/>
    <p:sldId id="1532" r:id="rId21"/>
    <p:sldId id="1533" r:id="rId22"/>
    <p:sldId id="1534" r:id="rId23"/>
    <p:sldId id="1535" r:id="rId24"/>
    <p:sldId id="1536" r:id="rId25"/>
    <p:sldId id="1537" r:id="rId26"/>
    <p:sldId id="1538" r:id="rId27"/>
    <p:sldId id="1539" r:id="rId28"/>
    <p:sldId id="1540" r:id="rId29"/>
    <p:sldId id="1541" r:id="rId30"/>
    <p:sldId id="1542" r:id="rId31"/>
    <p:sldId id="1543" r:id="rId32"/>
    <p:sldId id="1544" r:id="rId33"/>
    <p:sldId id="1545" r:id="rId34"/>
    <p:sldId id="1546" r:id="rId35"/>
    <p:sldId id="1547" r:id="rId36"/>
    <p:sldId id="1548" r:id="rId37"/>
    <p:sldId id="1549" r:id="rId38"/>
    <p:sldId id="1550" r:id="rId39"/>
    <p:sldId id="1684" r:id="rId40"/>
    <p:sldId id="1686" r:id="rId41"/>
    <p:sldId id="1687" r:id="rId42"/>
    <p:sldId id="1688" r:id="rId43"/>
    <p:sldId id="1689" r:id="rId44"/>
    <p:sldId id="1690" r:id="rId45"/>
    <p:sldId id="1691" r:id="rId46"/>
    <p:sldId id="1692" r:id="rId47"/>
    <p:sldId id="1693" r:id="rId48"/>
    <p:sldId id="1694" r:id="rId49"/>
    <p:sldId id="1696" r:id="rId50"/>
    <p:sldId id="1660" r:id="rId51"/>
    <p:sldId id="1661" r:id="rId52"/>
    <p:sldId id="1662" r:id="rId53"/>
    <p:sldId id="1663" r:id="rId54"/>
    <p:sldId id="1664" r:id="rId55"/>
    <p:sldId id="1665" r:id="rId56"/>
    <p:sldId id="1666" r:id="rId57"/>
    <p:sldId id="1667" r:id="rId58"/>
    <p:sldId id="1668" r:id="rId59"/>
    <p:sldId id="1669" r:id="rId60"/>
    <p:sldId id="1670" r:id="rId61"/>
    <p:sldId id="1671" r:id="rId62"/>
    <p:sldId id="1672" r:id="rId63"/>
    <p:sldId id="1673" r:id="rId64"/>
    <p:sldId id="1674" r:id="rId65"/>
    <p:sldId id="1675" r:id="rId66"/>
    <p:sldId id="1676" r:id="rId67"/>
    <p:sldId id="1677" r:id="rId68"/>
    <p:sldId id="1678" r:id="rId69"/>
    <p:sldId id="1679" r:id="rId70"/>
    <p:sldId id="1680" r:id="rId71"/>
    <p:sldId id="1681" r:id="rId72"/>
    <p:sldId id="1682" r:id="rId73"/>
    <p:sldId id="1683" r:id="rId74"/>
    <p:sldId id="1398" r:id="rId75"/>
    <p:sldId id="1600" r:id="rId76"/>
    <p:sldId id="1601" r:id="rId77"/>
    <p:sldId id="1602" r:id="rId78"/>
    <p:sldId id="1603" r:id="rId79"/>
    <p:sldId id="1604" r:id="rId80"/>
    <p:sldId id="1609" r:id="rId81"/>
    <p:sldId id="1657" r:id="rId82"/>
    <p:sldId id="1659" r:id="rId83"/>
    <p:sldId id="1613" r:id="rId84"/>
    <p:sldId id="1614" r:id="rId85"/>
    <p:sldId id="1615" r:id="rId86"/>
    <p:sldId id="1616" r:id="rId87"/>
    <p:sldId id="1617" r:id="rId88"/>
    <p:sldId id="1618" r:id="rId89"/>
    <p:sldId id="1619" r:id="rId90"/>
    <p:sldId id="1620" r:id="rId91"/>
    <p:sldId id="1655" r:id="rId92"/>
    <p:sldId id="1622" r:id="rId93"/>
    <p:sldId id="1623" r:id="rId94"/>
    <p:sldId id="1624" r:id="rId95"/>
    <p:sldId id="1625" r:id="rId96"/>
    <p:sldId id="1626" r:id="rId97"/>
    <p:sldId id="1627" r:id="rId98"/>
    <p:sldId id="1628" r:id="rId99"/>
    <p:sldId id="1629" r:id="rId100"/>
    <p:sldId id="1631" r:id="rId101"/>
    <p:sldId id="1630" r:id="rId102"/>
    <p:sldId id="1632" r:id="rId103"/>
    <p:sldId id="1633" r:id="rId104"/>
    <p:sldId id="1634" r:id="rId105"/>
    <p:sldId id="1635" r:id="rId106"/>
    <p:sldId id="1636" r:id="rId107"/>
    <p:sldId id="1656" r:id="rId108"/>
    <p:sldId id="1637" r:id="rId109"/>
    <p:sldId id="1638" r:id="rId110"/>
    <p:sldId id="1640" r:id="rId111"/>
    <p:sldId id="1641" r:id="rId112"/>
    <p:sldId id="1642" r:id="rId113"/>
    <p:sldId id="1643" r:id="rId114"/>
    <p:sldId id="1644" r:id="rId115"/>
    <p:sldId id="1645" r:id="rId116"/>
    <p:sldId id="1527" r:id="rId117"/>
    <p:sldId id="1653" r:id="rId118"/>
  </p:sldIdLst>
  <p:sldSz cx="9144000" cy="6858000" type="screen4x3"/>
  <p:notesSz cx="7315200" cy="9601200"/>
  <p:custDataLst>
    <p:tags r:id="rId121"/>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1296">
          <p15:clr>
            <a:srgbClr val="A4A3A4"/>
          </p15:clr>
        </p15:guide>
        <p15:guide id="2" pos="480">
          <p15:clr>
            <a:srgbClr val="A4A3A4"/>
          </p15:clr>
        </p15:guide>
      </p15:sldGuideLst>
    </p:ext>
    <p:ext uri="{2D200454-40CA-4A62-9FC3-DE9A4176ACB9}">
      <p15:notesGuideLst xmlns:p15="http://schemas.microsoft.com/office/powerpoint/2012/main" xmlns="">
        <p15:guide id="1" orient="horz" pos="3025">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rkman, Andrew" initials="KA" lastIdx="3" clrIdx="0"/>
  <p:cmAuthor id="1" name="Palaia, Tom/DEN" initials="PT"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006600"/>
    <a:srgbClr val="50647A"/>
    <a:srgbClr val="8F969A"/>
    <a:srgbClr val="83A5BF"/>
    <a:srgbClr val="E5EAED"/>
    <a:srgbClr val="3333FF"/>
    <a:srgbClr val="008000"/>
    <a:srgbClr val="0099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68" autoAdjust="0"/>
    <p:restoredTop sz="84787" autoAdjust="0"/>
  </p:normalViewPr>
  <p:slideViewPr>
    <p:cSldViewPr snapToGrid="0">
      <p:cViewPr varScale="1">
        <p:scale>
          <a:sx n="79" d="100"/>
          <a:sy n="79" d="100"/>
        </p:scale>
        <p:origin x="-360" y="-90"/>
      </p:cViewPr>
      <p:guideLst>
        <p:guide orient="horz" pos="1296"/>
        <p:guide pos="4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3" d="100"/>
          <a:sy n="83" d="100"/>
        </p:scale>
        <p:origin x="-3708" y="-78"/>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slide" Target="slides/slide111.xml"/><Relationship Id="rId12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handoutMaster" Target="handoutMasters/handoutMaster1.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63207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68650" cy="479425"/>
          </a:xfrm>
          <a:prstGeom prst="rect">
            <a:avLst/>
          </a:prstGeom>
          <a:noFill/>
          <a:ln w="9525">
            <a:noFill/>
            <a:miter lim="800000"/>
            <a:headEnd/>
            <a:tailEnd/>
          </a:ln>
          <a:effectLst/>
        </p:spPr>
        <p:txBody>
          <a:bodyPr vert="horz" wrap="square" lIns="96635" tIns="48318" rIns="96635" bIns="48318" numCol="1" anchor="t" anchorCtr="0" compatLnSpc="1">
            <a:prstTxWarp prst="textNoShape">
              <a:avLst/>
            </a:prstTxWarp>
          </a:bodyPr>
          <a:lstStyle>
            <a:lvl1pPr algn="l" defTabSz="965076" eaLnBrk="1" hangingPunct="1">
              <a:defRPr sz="1200">
                <a:latin typeface="Arial" charset="0"/>
                <a:cs typeface="+mn-cs"/>
              </a:defRPr>
            </a:lvl1pPr>
          </a:lstStyle>
          <a:p>
            <a:pPr>
              <a:defRPr/>
            </a:pPr>
            <a:endParaRPr lang="en-US" dirty="0"/>
          </a:p>
        </p:txBody>
      </p:sp>
      <p:sp>
        <p:nvSpPr>
          <p:cNvPr id="5123" name="Rectangle 3"/>
          <p:cNvSpPr>
            <a:spLocks noGrp="1" noChangeArrowheads="1"/>
          </p:cNvSpPr>
          <p:nvPr>
            <p:ph type="dt" idx="1"/>
          </p:nvPr>
        </p:nvSpPr>
        <p:spPr bwMode="auto">
          <a:xfrm>
            <a:off x="4144963" y="0"/>
            <a:ext cx="3168650" cy="479425"/>
          </a:xfrm>
          <a:prstGeom prst="rect">
            <a:avLst/>
          </a:prstGeom>
          <a:noFill/>
          <a:ln w="9525">
            <a:noFill/>
            <a:miter lim="800000"/>
            <a:headEnd/>
            <a:tailEnd/>
          </a:ln>
          <a:effectLst/>
        </p:spPr>
        <p:txBody>
          <a:bodyPr vert="horz" wrap="square" lIns="96635" tIns="48318" rIns="96635" bIns="48318" numCol="1" anchor="t" anchorCtr="0" compatLnSpc="1">
            <a:prstTxWarp prst="textNoShape">
              <a:avLst/>
            </a:prstTxWarp>
          </a:bodyPr>
          <a:lstStyle>
            <a:lvl1pPr algn="r" defTabSz="965076" eaLnBrk="1" hangingPunct="1">
              <a:defRPr sz="1200">
                <a:latin typeface="Arial" charset="0"/>
                <a:cs typeface="+mn-cs"/>
              </a:defRPr>
            </a:lvl1pPr>
          </a:lstStyle>
          <a:p>
            <a:pPr>
              <a:defRPr/>
            </a:pPr>
            <a:endParaRPr lang="en-US" dirty="0"/>
          </a:p>
        </p:txBody>
      </p:sp>
      <p:sp>
        <p:nvSpPr>
          <p:cNvPr id="27652"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30250" y="4560888"/>
            <a:ext cx="5854700" cy="4321175"/>
          </a:xfrm>
          <a:prstGeom prst="rect">
            <a:avLst/>
          </a:prstGeom>
          <a:noFill/>
          <a:ln w="9525">
            <a:noFill/>
            <a:miter lim="800000"/>
            <a:headEnd/>
            <a:tailEnd/>
          </a:ln>
          <a:effectLst/>
        </p:spPr>
        <p:txBody>
          <a:bodyPr vert="horz" wrap="square" lIns="96635" tIns="48318" rIns="96635" bIns="4831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9120188"/>
            <a:ext cx="3168650" cy="479425"/>
          </a:xfrm>
          <a:prstGeom prst="rect">
            <a:avLst/>
          </a:prstGeom>
          <a:noFill/>
          <a:ln w="9525">
            <a:noFill/>
            <a:miter lim="800000"/>
            <a:headEnd/>
            <a:tailEnd/>
          </a:ln>
          <a:effectLst/>
        </p:spPr>
        <p:txBody>
          <a:bodyPr vert="horz" wrap="square" lIns="96635" tIns="48318" rIns="96635" bIns="48318" numCol="1" anchor="b" anchorCtr="0" compatLnSpc="1">
            <a:prstTxWarp prst="textNoShape">
              <a:avLst/>
            </a:prstTxWarp>
          </a:bodyPr>
          <a:lstStyle>
            <a:lvl1pPr algn="l" defTabSz="965076" eaLnBrk="1" hangingPunct="1">
              <a:defRPr sz="1200">
                <a:latin typeface="Arial" charset="0"/>
                <a:cs typeface="+mn-cs"/>
              </a:defRPr>
            </a:lvl1pPr>
          </a:lstStyle>
          <a:p>
            <a:pPr>
              <a:defRPr/>
            </a:pPr>
            <a:endParaRPr lang="en-US" dirty="0"/>
          </a:p>
        </p:txBody>
      </p:sp>
      <p:sp>
        <p:nvSpPr>
          <p:cNvPr id="5127" name="Rectangle 7"/>
          <p:cNvSpPr>
            <a:spLocks noGrp="1" noChangeArrowheads="1"/>
          </p:cNvSpPr>
          <p:nvPr>
            <p:ph type="sldNum" sz="quarter" idx="5"/>
          </p:nvPr>
        </p:nvSpPr>
        <p:spPr bwMode="auto">
          <a:xfrm>
            <a:off x="4144963" y="9120188"/>
            <a:ext cx="3168650" cy="479425"/>
          </a:xfrm>
          <a:prstGeom prst="rect">
            <a:avLst/>
          </a:prstGeom>
          <a:noFill/>
          <a:ln w="9525">
            <a:noFill/>
            <a:miter lim="800000"/>
            <a:headEnd/>
            <a:tailEnd/>
          </a:ln>
          <a:effectLst/>
        </p:spPr>
        <p:txBody>
          <a:bodyPr vert="horz" wrap="square" lIns="96635" tIns="48318" rIns="96635" bIns="48318" numCol="1" anchor="b" anchorCtr="0" compatLnSpc="1">
            <a:prstTxWarp prst="textNoShape">
              <a:avLst/>
            </a:prstTxWarp>
          </a:bodyPr>
          <a:lstStyle>
            <a:lvl1pPr algn="r" defTabSz="965076" eaLnBrk="1" hangingPunct="1">
              <a:defRPr sz="1200">
                <a:latin typeface="Arial" charset="0"/>
                <a:cs typeface="+mn-cs"/>
              </a:defRPr>
            </a:lvl1pPr>
          </a:lstStyle>
          <a:p>
            <a:pPr>
              <a:defRPr/>
            </a:pPr>
            <a:fld id="{65911416-C989-4E38-8DE2-3D8B9A485A1A}" type="slidenum">
              <a:rPr lang="en-US"/>
              <a:pPr>
                <a:defRPr/>
              </a:pPr>
              <a:t>‹#›</a:t>
            </a:fld>
            <a:endParaRPr lang="en-US" dirty="0"/>
          </a:p>
        </p:txBody>
      </p:sp>
    </p:spTree>
    <p:extLst>
      <p:ext uri="{BB962C8B-B14F-4D97-AF65-F5344CB8AC3E}">
        <p14:creationId xmlns:p14="http://schemas.microsoft.com/office/powerpoint/2010/main" val="1407436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457200" algn="l" rtl="0" eaLnBrk="0" fontAlgn="base" hangingPunct="0">
      <a:spcBef>
        <a:spcPct val="30000"/>
      </a:spcBef>
      <a:spcAft>
        <a:spcPct val="0"/>
      </a:spcAft>
      <a:defRPr sz="1000" kern="1200">
        <a:solidFill>
          <a:schemeClr val="tx1"/>
        </a:solidFill>
        <a:latin typeface="Arial" charset="0"/>
        <a:ea typeface="+mn-ea"/>
        <a:cs typeface="+mn-cs"/>
      </a:defRPr>
    </a:lvl2pPr>
    <a:lvl3pPr marL="914400" algn="l" rtl="0" eaLnBrk="0" fontAlgn="base" hangingPunct="0">
      <a:spcBef>
        <a:spcPct val="30000"/>
      </a:spcBef>
      <a:spcAft>
        <a:spcPct val="0"/>
      </a:spcAft>
      <a:defRPr sz="1000" kern="1200">
        <a:solidFill>
          <a:schemeClr val="tx1"/>
        </a:solidFill>
        <a:latin typeface="Arial" charset="0"/>
        <a:ea typeface="+mn-ea"/>
        <a:cs typeface="+mn-cs"/>
      </a:defRPr>
    </a:lvl3pPr>
    <a:lvl4pPr marL="1371600" algn="l" rtl="0" eaLnBrk="0" fontAlgn="base" hangingPunct="0">
      <a:spcBef>
        <a:spcPct val="30000"/>
      </a:spcBef>
      <a:spcAft>
        <a:spcPct val="0"/>
      </a:spcAft>
      <a:defRPr sz="1000" kern="1200">
        <a:solidFill>
          <a:schemeClr val="tx1"/>
        </a:solidFill>
        <a:latin typeface="Arial" charset="0"/>
        <a:ea typeface="+mn-ea"/>
        <a:cs typeface="+mn-cs"/>
      </a:defRPr>
    </a:lvl4pPr>
    <a:lvl5pPr marL="1828800" algn="l" rtl="0" eaLnBrk="0" fontAlgn="base" hangingPunct="0">
      <a:spcBef>
        <a:spcPct val="3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_ENREF_97"/><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_ENREF_53"/><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xmlns="" id="{2AEE9BC9-1E44-4C7B-AA12-2EC5B6D0F321}"/>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xmlns="" id="{1C166249-9422-43FF-B4B4-4A83F4F687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How many different LNAPL remedial technologies have you APPLIED/USED at your sites?</a:t>
            </a:r>
          </a:p>
          <a:p>
            <a:pPr marL="914400" lvl="1" indent="-457200">
              <a:buFont typeface="+mj-lt"/>
              <a:buAutoNum type="alphaUcPeriod"/>
            </a:pPr>
            <a:r>
              <a:rPr lang="en-US" dirty="0"/>
              <a:t>1-4</a:t>
            </a:r>
          </a:p>
          <a:p>
            <a:pPr marL="914400" lvl="1" indent="-457200">
              <a:buFont typeface="+mj-lt"/>
              <a:buAutoNum type="alphaUcPeriod"/>
            </a:pPr>
            <a:r>
              <a:rPr lang="en-US" dirty="0"/>
              <a:t>5-8</a:t>
            </a:r>
          </a:p>
          <a:p>
            <a:pPr marL="914400" lvl="1" indent="-457200">
              <a:buFont typeface="+mj-lt"/>
              <a:buAutoNum type="alphaUcPeriod"/>
            </a:pPr>
            <a:r>
              <a:rPr lang="en-US" dirty="0"/>
              <a:t>9-12</a:t>
            </a:r>
          </a:p>
          <a:p>
            <a:pPr marL="914400" lvl="1" indent="-457200">
              <a:buFont typeface="+mj-lt"/>
              <a:buAutoNum type="alphaUcPeriod"/>
            </a:pPr>
            <a:r>
              <a:rPr lang="en-US" dirty="0"/>
              <a:t>13-16</a:t>
            </a:r>
          </a:p>
          <a:p>
            <a:pPr marL="914400" lvl="1" indent="-457200">
              <a:buFont typeface="+mj-lt"/>
              <a:buAutoNum type="alphaUcPeriod"/>
            </a:pPr>
            <a:r>
              <a:rPr lang="en-US" dirty="0"/>
              <a:t>17 or more</a:t>
            </a:r>
          </a:p>
          <a:p>
            <a:endParaRPr lang="en-US" dirty="0"/>
          </a:p>
        </p:txBody>
      </p:sp>
      <p:sp>
        <p:nvSpPr>
          <p:cNvPr id="4" name="Rectangle 7">
            <a:extLst>
              <a:ext uri="{FF2B5EF4-FFF2-40B4-BE49-F238E27FC236}">
                <a16:creationId xmlns:a16="http://schemas.microsoft.com/office/drawing/2014/main" xmlns="" id="{ECD4BA86-500F-4A2F-9103-88A1A5BE81A7}"/>
              </a:ext>
            </a:extLst>
          </p:cNvPr>
          <p:cNvSpPr>
            <a:spLocks noGrp="1" noChangeArrowheads="1"/>
          </p:cNvSpPr>
          <p:nvPr>
            <p:ph type="sldNum" sz="quarter" idx="5"/>
          </p:nvPr>
        </p:nvSpPr>
        <p:spPr>
          <a:xfrm>
            <a:off x="4136671" y="9159617"/>
            <a:ext cx="3162181" cy="48217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539">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62009" indent="-293080" defTabSz="965539">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72322" indent="-234465" defTabSz="965539">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41251" indent="-234465" defTabSz="965539">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110180" indent="-234465" defTabSz="965539">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79108" indent="-234465" defTabSz="96553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3048038" indent="-234465" defTabSz="96553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516967" indent="-234465" defTabSz="96553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985896" indent="-234465" defTabSz="96553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fld id="{D9C55E7B-5DD4-4F6A-BDF0-0039524B51C7}" type="slidenum">
              <a:rPr lang="en-US" altLang="en-US" smtClean="0">
                <a:solidFill>
                  <a:prstClr val="black"/>
                </a:solidFill>
                <a:latin typeface="Tahoma" panose="020B0604030504040204" pitchFamily="34" charset="0"/>
              </a:rPr>
              <a:pPr/>
              <a:t>1</a:t>
            </a:fld>
            <a:endParaRPr lang="en-US" altLang="en-US" dirty="0">
              <a:solidFill>
                <a:prstClr val="black"/>
              </a:solidFill>
              <a:latin typeface="Tahoma" panose="020B0604030504040204" pitchFamily="34" charset="0"/>
            </a:endParaRPr>
          </a:p>
        </p:txBody>
      </p:sp>
    </p:spTree>
    <p:extLst>
      <p:ext uri="{BB962C8B-B14F-4D97-AF65-F5344CB8AC3E}">
        <p14:creationId xmlns:p14="http://schemas.microsoft.com/office/powerpoint/2010/main" val="1061161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to link it back to the</a:t>
            </a:r>
            <a:r>
              <a:rPr lang="en-US" baseline="0" dirty="0" smtClean="0"/>
              <a:t> main framework flow chart from the document, here is Figure 1-1 and the associated content covered in each part of the training. </a:t>
            </a:r>
            <a:endParaRPr lang="en-US" dirty="0"/>
          </a:p>
        </p:txBody>
      </p:sp>
    </p:spTree>
    <p:extLst>
      <p:ext uri="{BB962C8B-B14F-4D97-AF65-F5344CB8AC3E}">
        <p14:creationId xmlns:p14="http://schemas.microsoft.com/office/powerpoint/2010/main" val="3631483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478" tIns="48239" rIns="96478" bIns="48239" anchor="b"/>
          <a:lstStyle/>
          <a:p>
            <a:pPr algn="r" defTabSz="965200"/>
            <a:fld id="{AAABDB34-F805-49A5-93F4-2D5017B49AF1}" type="slidenum">
              <a:rPr lang="en-US" sz="1300">
                <a:solidFill>
                  <a:prstClr val="black"/>
                </a:solidFill>
                <a:cs typeface="+mn-cs"/>
              </a:rPr>
              <a:pPr algn="r" defTabSz="965200"/>
              <a:t>100</a:t>
            </a:fld>
            <a:endParaRPr lang="en-US" sz="1300" dirty="0">
              <a:solidFill>
                <a:prstClr val="black"/>
              </a:solidFill>
              <a:cs typeface="+mn-cs"/>
            </a:endParaRPr>
          </a:p>
        </p:txBody>
      </p:sp>
      <p:sp>
        <p:nvSpPr>
          <p:cNvPr id="58371" name="Rectangle 6"/>
          <p:cNvSpPr>
            <a:spLocks noGrp="1" noRot="1" noChangeAspect="1" noChangeArrowheads="1" noTextEdit="1"/>
          </p:cNvSpPr>
          <p:nvPr>
            <p:ph type="sldImg"/>
          </p:nvPr>
        </p:nvSpPr>
        <p:spPr>
          <a:xfrm>
            <a:off x="1258888" y="720725"/>
            <a:ext cx="4797425" cy="3598863"/>
          </a:xfrm>
          <a:ln/>
        </p:spPr>
      </p:sp>
      <p:sp>
        <p:nvSpPr>
          <p:cNvPr id="58372" name="Rectangle 7"/>
          <p:cNvSpPr>
            <a:spLocks noGrp="1" noChangeArrowheads="1"/>
          </p:cNvSpPr>
          <p:nvPr>
            <p:ph type="body" idx="1"/>
          </p:nvPr>
        </p:nvSpPr>
        <p:spPr>
          <a:noFill/>
          <a:ln/>
        </p:spPr>
        <p:txBody>
          <a:bodyPr/>
          <a:lstStyle/>
          <a:p>
            <a:r>
              <a:rPr lang="en-US" dirty="0"/>
              <a:t>[Regulator]</a:t>
            </a:r>
          </a:p>
          <a:p>
            <a:r>
              <a:rPr lang="en-US" dirty="0"/>
              <a:t>Let’s look at an example of the design and performance metrics from the C-series Table for MPE.  Examples of design metrics include number of extraction wells and conveyance piping. Examples of performance metrics include GW and LNAPL recovery rates and volumes. Information related to these data requirements and metrics should be part of the LCSM since these will need to be part of the full-scale design and then measured to show MPE was successful.  Was it necessary for you to update your LCSM for MPE to still be considered?</a:t>
            </a:r>
          </a:p>
        </p:txBody>
      </p:sp>
      <p:sp>
        <p:nvSpPr>
          <p:cNvPr id="58373"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460" tIns="48230" rIns="96460" bIns="48230" anchor="b"/>
          <a:lstStyle/>
          <a:p>
            <a:pPr algn="r" defTabSz="965200"/>
            <a:fld id="{B7DA5ED6-CCD5-4352-A6E8-650CC4F77080}" type="slidenum">
              <a:rPr lang="en-US" sz="1300">
                <a:solidFill>
                  <a:prstClr val="black"/>
                </a:solidFill>
                <a:cs typeface="+mn-cs"/>
              </a:rPr>
              <a:pPr algn="r" defTabSz="965200"/>
              <a:t>100</a:t>
            </a:fld>
            <a:endParaRPr lang="en-US" sz="1300" dirty="0">
              <a:solidFill>
                <a:prstClr val="black"/>
              </a:solidFill>
              <a:cs typeface="+mn-cs"/>
            </a:endParaRPr>
          </a:p>
        </p:txBody>
      </p:sp>
    </p:spTree>
    <p:extLst>
      <p:ext uri="{BB962C8B-B14F-4D97-AF65-F5344CB8AC3E}">
        <p14:creationId xmlns:p14="http://schemas.microsoft.com/office/powerpoint/2010/main" val="198680939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478" tIns="48239" rIns="96478" bIns="48239" anchor="b"/>
          <a:lstStyle/>
          <a:p>
            <a:pPr algn="r" defTabSz="965200"/>
            <a:fld id="{AAABDB34-F805-49A5-93F4-2D5017B49AF1}" type="slidenum">
              <a:rPr lang="en-US" sz="1300">
                <a:solidFill>
                  <a:prstClr val="black"/>
                </a:solidFill>
                <a:cs typeface="+mn-cs"/>
              </a:rPr>
              <a:pPr algn="r" defTabSz="965200"/>
              <a:t>101</a:t>
            </a:fld>
            <a:endParaRPr lang="en-US" sz="1300" dirty="0">
              <a:solidFill>
                <a:prstClr val="black"/>
              </a:solidFill>
              <a:cs typeface="+mn-cs"/>
            </a:endParaRPr>
          </a:p>
        </p:txBody>
      </p:sp>
      <p:sp>
        <p:nvSpPr>
          <p:cNvPr id="58371" name="Rectangle 6"/>
          <p:cNvSpPr>
            <a:spLocks noGrp="1" noRot="1" noChangeAspect="1" noChangeArrowheads="1" noTextEdit="1"/>
          </p:cNvSpPr>
          <p:nvPr>
            <p:ph type="sldImg"/>
          </p:nvPr>
        </p:nvSpPr>
        <p:spPr>
          <a:xfrm>
            <a:off x="1258888" y="720725"/>
            <a:ext cx="4797425" cy="3598863"/>
          </a:xfrm>
          <a:ln/>
        </p:spPr>
      </p:sp>
      <p:sp>
        <p:nvSpPr>
          <p:cNvPr id="58372" name="Rectangle 7"/>
          <p:cNvSpPr>
            <a:spLocks noGrp="1" noChangeArrowheads="1"/>
          </p:cNvSpPr>
          <p:nvPr>
            <p:ph type="body" idx="1"/>
          </p:nvPr>
        </p:nvSpPr>
        <p:spPr>
          <a:noFill/>
          <a:ln/>
        </p:spPr>
        <p:txBody>
          <a:bodyPr/>
          <a:lstStyle/>
          <a:p>
            <a:r>
              <a:rPr lang="en-US" dirty="0"/>
              <a:t>[Consultant]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i="0" kern="1200" dirty="0">
                <a:solidFill>
                  <a:schemeClr val="tx1"/>
                </a:solidFill>
                <a:effectLst/>
                <a:latin typeface="Arial" charset="0"/>
                <a:ea typeface="+mn-ea"/>
                <a:cs typeface="+mn-cs"/>
              </a:rPr>
              <a:t>This was a good time to refer to the design and performance LCSM questions in Section 6.4.1 to help us review our LCSM. </a:t>
            </a:r>
            <a:r>
              <a:rPr lang="en-US" sz="1000" i="1" kern="1200" dirty="0">
                <a:solidFill>
                  <a:schemeClr val="tx1"/>
                </a:solidFill>
                <a:effectLst/>
                <a:latin typeface="Arial" charset="0"/>
                <a:ea typeface="+mn-ea"/>
                <a:cs typeface="+mn-cs"/>
              </a:rPr>
              <a:t>By answering these questions, the metrics and endpoints will be on their way to SMART. </a:t>
            </a:r>
            <a:endParaRPr lang="en-US" sz="1000" i="0" kern="1200" dirty="0">
              <a:solidFill>
                <a:schemeClr val="tx1"/>
              </a:solidFill>
              <a:effectLst/>
              <a:latin typeface="Arial" charset="0"/>
              <a:ea typeface="+mn-ea"/>
              <a:cs typeface="+mn-cs"/>
            </a:endParaRPr>
          </a:p>
          <a:p>
            <a:pPr marL="0" indent="0">
              <a:buNone/>
            </a:pPr>
            <a:r>
              <a:rPr lang="en-US" sz="1000" b="0" i="1" kern="1200" dirty="0">
                <a:solidFill>
                  <a:schemeClr val="tx1"/>
                </a:solidFill>
                <a:effectLst/>
                <a:latin typeface="Arial" charset="0"/>
                <a:ea typeface="+mn-ea"/>
                <a:cs typeface="+mn-cs"/>
              </a:rPr>
              <a:t>1. What are the conditions…  </a:t>
            </a:r>
            <a:r>
              <a:rPr lang="en-US" sz="1000" b="1" i="1" kern="1200" dirty="0">
                <a:solidFill>
                  <a:schemeClr val="tx1"/>
                </a:solidFill>
                <a:effectLst/>
                <a:latin typeface="Arial" charset="0"/>
                <a:ea typeface="+mn-ea"/>
                <a:cs typeface="+mn-cs"/>
              </a:rPr>
              <a:t>  </a:t>
            </a:r>
            <a:r>
              <a:rPr lang="en-US" sz="1000" b="0" i="0" kern="1200" dirty="0">
                <a:solidFill>
                  <a:schemeClr val="tx1"/>
                </a:solidFill>
                <a:effectLst/>
                <a:latin typeface="Arial" charset="0"/>
                <a:ea typeface="+mn-ea"/>
                <a:cs typeface="+mn-cs"/>
              </a:rPr>
              <a:t>Lowering the water table was one condition.  </a:t>
            </a:r>
          </a:p>
          <a:p>
            <a:r>
              <a:rPr lang="en-US" sz="1000" b="0" i="1" kern="1200" dirty="0">
                <a:solidFill>
                  <a:schemeClr val="tx1"/>
                </a:solidFill>
                <a:effectLst/>
                <a:latin typeface="Arial" charset="0"/>
                <a:ea typeface="+mn-ea"/>
                <a:cs typeface="+mn-cs"/>
              </a:rPr>
              <a:t>2. What conditions will demonstrate…   </a:t>
            </a:r>
            <a:r>
              <a:rPr lang="en-US" sz="1000" i="0" kern="1200" dirty="0">
                <a:solidFill>
                  <a:schemeClr val="tx1"/>
                </a:solidFill>
                <a:effectLst/>
                <a:latin typeface="Arial" charset="0"/>
                <a:ea typeface="+mn-ea"/>
                <a:cs typeface="+mn-cs"/>
              </a:rPr>
              <a:t>Considering our endpoints for technology implementation was important here. In this case, our endpoints included reduced LNAPL occurrence and declining groundwater concentrations.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i="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i="0" kern="1200" dirty="0">
                <a:solidFill>
                  <a:schemeClr val="tx1"/>
                </a:solidFill>
                <a:effectLst/>
                <a:latin typeface="Arial" charset="0"/>
                <a:ea typeface="+mn-ea"/>
                <a:cs typeface="+mn-cs"/>
              </a:rPr>
              <a:t>We had a lot of site information at this point that was necessary for implementation, such as depth to the bottom of NAPL zone, that was the target for dewatering. However, we did need to update our LCSM with information such as the ROI of dewatering and vacuum extraction.  </a:t>
            </a:r>
            <a:endParaRPr lang="en-US" sz="1000" kern="1200" dirty="0">
              <a:solidFill>
                <a:schemeClr val="tx1"/>
              </a:solidFill>
              <a:effectLst/>
              <a:latin typeface="Arial" charset="0"/>
              <a:ea typeface="+mn-ea"/>
              <a:cs typeface="+mn-cs"/>
            </a:endParaRPr>
          </a:p>
        </p:txBody>
      </p:sp>
      <p:sp>
        <p:nvSpPr>
          <p:cNvPr id="58373"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460" tIns="48230" rIns="96460" bIns="48230" anchor="b"/>
          <a:lstStyle/>
          <a:p>
            <a:pPr algn="r" defTabSz="965200"/>
            <a:fld id="{B7DA5ED6-CCD5-4352-A6E8-650CC4F77080}" type="slidenum">
              <a:rPr lang="en-US" sz="1300">
                <a:solidFill>
                  <a:prstClr val="black"/>
                </a:solidFill>
                <a:cs typeface="+mn-cs"/>
              </a:rPr>
              <a:pPr algn="r" defTabSz="965200"/>
              <a:t>101</a:t>
            </a:fld>
            <a:endParaRPr lang="en-US" sz="1300" dirty="0">
              <a:solidFill>
                <a:prstClr val="black"/>
              </a:solidFill>
              <a:cs typeface="+mn-cs"/>
            </a:endParaRPr>
          </a:p>
        </p:txBody>
      </p:sp>
    </p:spTree>
    <p:extLst>
      <p:ext uri="{BB962C8B-B14F-4D97-AF65-F5344CB8AC3E}">
        <p14:creationId xmlns:p14="http://schemas.microsoft.com/office/powerpoint/2010/main" val="29841298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476" tIns="48237" rIns="96476" bIns="48237" anchor="b"/>
          <a:lstStyle/>
          <a:p>
            <a:pPr algn="r" defTabSz="963613"/>
            <a:fld id="{07C5CCE0-EED0-485F-8E7A-1E2974538A12}" type="slidenum">
              <a:rPr lang="en-US" sz="1400">
                <a:solidFill>
                  <a:prstClr val="black"/>
                </a:solidFill>
                <a:cs typeface="+mn-cs"/>
              </a:rPr>
              <a:pPr algn="r" defTabSz="963613"/>
              <a:t>102</a:t>
            </a:fld>
            <a:endParaRPr lang="en-US" sz="1400" dirty="0">
              <a:solidFill>
                <a:prstClr val="black"/>
              </a:solidFill>
              <a:cs typeface="+mn-cs"/>
            </a:endParaRPr>
          </a:p>
        </p:txBody>
      </p:sp>
      <p:sp>
        <p:nvSpPr>
          <p:cNvPr id="25603" name="Rectangle 6"/>
          <p:cNvSpPr>
            <a:spLocks noGrp="1" noRot="1" noChangeAspect="1" noChangeArrowheads="1" noTextEdit="1"/>
          </p:cNvSpPr>
          <p:nvPr>
            <p:ph type="sldImg"/>
          </p:nvPr>
        </p:nvSpPr>
        <p:spPr>
          <a:xfrm>
            <a:off x="1258888" y="720725"/>
            <a:ext cx="4797425" cy="3598863"/>
          </a:xfrm>
          <a:noFill/>
          <a:ln/>
        </p:spPr>
      </p:sp>
      <p:sp>
        <p:nvSpPr>
          <p:cNvPr id="25604" name="Rectangle 7"/>
          <p:cNvSpPr>
            <a:spLocks noGrp="1" noChangeArrowheads="1"/>
          </p:cNvSpPr>
          <p:nvPr>
            <p:ph type="body" idx="1"/>
          </p:nvPr>
        </p:nvSpPr>
        <p:spPr>
          <a:noFill/>
          <a:ln/>
        </p:spPr>
        <p:txBody>
          <a:bodyPr/>
          <a:lstStyle/>
          <a:p>
            <a:r>
              <a:rPr lang="en-US" dirty="0"/>
              <a:t>[Regulator]</a:t>
            </a:r>
          </a:p>
          <a:p>
            <a:r>
              <a:rPr lang="en-US" dirty="0"/>
              <a:t>The next step in the process is to review the minimum data requirements and the critical technology evaluation needed for any remaining technologies using the C-series tables in Appendix A. </a:t>
            </a:r>
          </a:p>
        </p:txBody>
      </p:sp>
      <p:sp>
        <p:nvSpPr>
          <p:cNvPr id="25605"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458" tIns="48229" rIns="96458" bIns="48229" anchor="b"/>
          <a:lstStyle/>
          <a:p>
            <a:pPr algn="r" defTabSz="963613"/>
            <a:fld id="{29147CE1-018E-4C71-A6DD-3C70DA4C9001}" type="slidenum">
              <a:rPr lang="en-US" sz="1400">
                <a:solidFill>
                  <a:prstClr val="black"/>
                </a:solidFill>
                <a:cs typeface="+mn-cs"/>
              </a:rPr>
              <a:pPr algn="r" defTabSz="963613"/>
              <a:t>102</a:t>
            </a:fld>
            <a:endParaRPr lang="en-US" sz="1400" dirty="0">
              <a:solidFill>
                <a:prstClr val="black"/>
              </a:solidFill>
              <a:cs typeface="+mn-cs"/>
            </a:endParaRPr>
          </a:p>
        </p:txBody>
      </p:sp>
    </p:spTree>
    <p:extLst>
      <p:ext uri="{BB962C8B-B14F-4D97-AF65-F5344CB8AC3E}">
        <p14:creationId xmlns:p14="http://schemas.microsoft.com/office/powerpoint/2010/main" val="8331783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Grp="1" noRot="1" noChangeAspect="1" noChangeArrowheads="1" noTextEdit="1"/>
          </p:cNvSpPr>
          <p:nvPr>
            <p:ph type="sldImg"/>
          </p:nvPr>
        </p:nvSpPr>
        <p:spPr>
          <a:xfrm>
            <a:off x="1258888" y="720725"/>
            <a:ext cx="4797425" cy="3598863"/>
          </a:xfrm>
          <a:ln/>
        </p:spPr>
      </p:sp>
      <p:sp>
        <p:nvSpPr>
          <p:cNvPr id="65539" name="Rectangle 5"/>
          <p:cNvSpPr>
            <a:spLocks noGrp="1" noChangeArrowheads="1"/>
          </p:cNvSpPr>
          <p:nvPr>
            <p:ph type="body" idx="1"/>
          </p:nvPr>
        </p:nvSpPr>
        <p:spPr>
          <a:noFill/>
          <a:ln/>
        </p:spPr>
        <p:txBody>
          <a:bodyPr/>
          <a:lstStyle/>
          <a:p>
            <a:r>
              <a:rPr lang="en-US" dirty="0"/>
              <a:t>[Regulator] Here’s an example of the C-series Table for multi-phase extraction. </a:t>
            </a:r>
            <a:r>
              <a:rPr lang="en-US" b="1" dirty="0"/>
              <a:t>[CLICK] </a:t>
            </a:r>
            <a:r>
              <a:rPr lang="en-US" dirty="0"/>
              <a:t>Examples of minimum data requirements for MPE include determining hydraulic conductivity and transmissivity, LNAPL conductivity and transmissivity, and LNAPL characteristics. Critical technology evaluation information </a:t>
            </a:r>
            <a:r>
              <a:rPr lang="en-US" b="1" dirty="0"/>
              <a:t>[CLICK]</a:t>
            </a:r>
            <a:r>
              <a:rPr lang="en-US" dirty="0"/>
              <a:t> includes necessary bench tests and pilot tests. All of this information can be considered to further evaluate the technologies. </a:t>
            </a:r>
            <a:r>
              <a:rPr lang="en-US" b="1" dirty="0"/>
              <a:t>[CLICK]  </a:t>
            </a:r>
            <a:r>
              <a:rPr lang="en-US" dirty="0"/>
              <a:t>If no technology is left after further evaluation, the objectives and goals should be reevaluated.  </a:t>
            </a:r>
          </a:p>
          <a:p>
            <a:endParaRPr lang="en-US" dirty="0"/>
          </a:p>
          <a:p>
            <a:r>
              <a:rPr lang="en-US" dirty="0"/>
              <a:t>For this case study we’re discussing, there was only 1 technology left prior to reviewing the C-series table, MPE. What did you do at this point?</a:t>
            </a:r>
          </a:p>
          <a:p>
            <a:endParaRPr lang="en-US" dirty="0"/>
          </a:p>
        </p:txBody>
      </p:sp>
    </p:spTree>
    <p:extLst>
      <p:ext uri="{BB962C8B-B14F-4D97-AF65-F5344CB8AC3E}">
        <p14:creationId xmlns:p14="http://schemas.microsoft.com/office/powerpoint/2010/main" val="69228113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Rot="1" noChangeAspect="1" noChangeArrowheads="1" noTextEdit="1"/>
          </p:cNvSpPr>
          <p:nvPr>
            <p:ph type="sldImg"/>
          </p:nvPr>
        </p:nvSpPr>
        <p:spPr>
          <a:xfrm>
            <a:off x="1258888" y="720725"/>
            <a:ext cx="4797425" cy="3598863"/>
          </a:xfrm>
          <a:ln/>
        </p:spPr>
      </p:sp>
      <p:sp>
        <p:nvSpPr>
          <p:cNvPr id="67587" name="Rectangle 5"/>
          <p:cNvSpPr>
            <a:spLocks noGrp="1" noChangeArrowheads="1"/>
          </p:cNvSpPr>
          <p:nvPr>
            <p:ph type="body" idx="1"/>
          </p:nvPr>
        </p:nvSpPr>
        <p:spPr>
          <a:noFill/>
          <a:ln/>
        </p:spPr>
        <p:txBody>
          <a:bodyPr/>
          <a:lstStyle/>
          <a:p>
            <a:r>
              <a:rPr lang="en-US" dirty="0"/>
              <a:t>[Consultant]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Next, we conducted</a:t>
            </a:r>
            <a:r>
              <a:rPr lang="en-US" b="1" dirty="0"/>
              <a:t> </a:t>
            </a:r>
            <a:r>
              <a:rPr lang="en-US" dirty="0"/>
              <a:t>a pilot test to gather additional data as shown in MPE’s C-series Table and to update our LCSM. This included determining ROI and recovery rates, which would also indicate how well MPE would work at the site and the number of wells needed. We had to work with the city to have 3-phase power installed for the pilot test, but this did show that MPE should be successful at this site.</a:t>
            </a:r>
          </a:p>
          <a:p>
            <a:endParaRPr lang="en-US" dirty="0"/>
          </a:p>
        </p:txBody>
      </p:sp>
    </p:spTree>
    <p:extLst>
      <p:ext uri="{BB962C8B-B14F-4D97-AF65-F5344CB8AC3E}">
        <p14:creationId xmlns:p14="http://schemas.microsoft.com/office/powerpoint/2010/main" val="2431212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476" tIns="48237" rIns="96476" bIns="48237" anchor="b"/>
          <a:lstStyle/>
          <a:p>
            <a:pPr algn="r" defTabSz="963613"/>
            <a:fld id="{07C5CCE0-EED0-485F-8E7A-1E2974538A12}" type="slidenum">
              <a:rPr lang="en-US" sz="1400">
                <a:solidFill>
                  <a:prstClr val="black"/>
                </a:solidFill>
                <a:cs typeface="+mn-cs"/>
              </a:rPr>
              <a:pPr algn="r" defTabSz="963613"/>
              <a:t>105</a:t>
            </a:fld>
            <a:endParaRPr lang="en-US" sz="1400" dirty="0">
              <a:solidFill>
                <a:prstClr val="black"/>
              </a:solidFill>
              <a:cs typeface="+mn-cs"/>
            </a:endParaRPr>
          </a:p>
        </p:txBody>
      </p:sp>
      <p:sp>
        <p:nvSpPr>
          <p:cNvPr id="25603" name="Rectangle 6"/>
          <p:cNvSpPr>
            <a:spLocks noGrp="1" noRot="1" noChangeAspect="1" noChangeArrowheads="1" noTextEdit="1"/>
          </p:cNvSpPr>
          <p:nvPr>
            <p:ph type="sldImg"/>
          </p:nvPr>
        </p:nvSpPr>
        <p:spPr>
          <a:xfrm>
            <a:off x="1258888" y="720725"/>
            <a:ext cx="4797425" cy="3598863"/>
          </a:xfrm>
          <a:noFill/>
          <a:ln/>
        </p:spPr>
      </p:sp>
      <p:sp>
        <p:nvSpPr>
          <p:cNvPr id="25604" name="Rectangle 7"/>
          <p:cNvSpPr>
            <a:spLocks noGrp="1" noChangeArrowheads="1"/>
          </p:cNvSpPr>
          <p:nvPr>
            <p:ph type="body" idx="1"/>
          </p:nvPr>
        </p:nvSpPr>
        <p:spPr>
          <a:noFill/>
          <a:ln/>
        </p:spPr>
        <p:txBody>
          <a:bodyPr/>
          <a:lstStyle/>
          <a:p>
            <a:r>
              <a:rPr lang="en-US" dirty="0"/>
              <a:t>[Regulator]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Before implementing a technology, this Guidance recommends establishing SMART objectives and performance metrics. This Guidance recommended starting to think about this end process when reviewing and updating the LCSM for design and performance.  It’s also important to monitor the remediation technology and constantly assess performance during implementation and then to demonstrate that the objectives are met.  How were you going to determine performance and success at your site?</a:t>
            </a:r>
          </a:p>
          <a:p>
            <a:endParaRPr lang="en-US" dirty="0"/>
          </a:p>
        </p:txBody>
      </p:sp>
      <p:sp>
        <p:nvSpPr>
          <p:cNvPr id="25605"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458" tIns="48229" rIns="96458" bIns="48229" anchor="b"/>
          <a:lstStyle/>
          <a:p>
            <a:pPr algn="r" defTabSz="963613"/>
            <a:fld id="{29147CE1-018E-4C71-A6DD-3C70DA4C9001}" type="slidenum">
              <a:rPr lang="en-US" sz="1400">
                <a:solidFill>
                  <a:prstClr val="black"/>
                </a:solidFill>
                <a:cs typeface="+mn-cs"/>
              </a:rPr>
              <a:pPr algn="r" defTabSz="963613"/>
              <a:t>105</a:t>
            </a:fld>
            <a:endParaRPr lang="en-US" sz="1400" dirty="0">
              <a:solidFill>
                <a:prstClr val="black"/>
              </a:solidFill>
              <a:cs typeface="+mn-cs"/>
            </a:endParaRPr>
          </a:p>
        </p:txBody>
      </p:sp>
    </p:spTree>
    <p:extLst>
      <p:ext uri="{BB962C8B-B14F-4D97-AF65-F5344CB8AC3E}">
        <p14:creationId xmlns:p14="http://schemas.microsoft.com/office/powerpoint/2010/main" val="22096055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Rot="1" noChangeAspect="1" noChangeArrowheads="1" noTextEdit="1"/>
          </p:cNvSpPr>
          <p:nvPr>
            <p:ph type="sldImg"/>
          </p:nvPr>
        </p:nvSpPr>
        <p:spPr>
          <a:xfrm>
            <a:off x="1258888" y="720725"/>
            <a:ext cx="4797425" cy="3598863"/>
          </a:xfrm>
          <a:ln/>
        </p:spPr>
      </p:sp>
      <p:sp>
        <p:nvSpPr>
          <p:cNvPr id="68611" name="Rectangle 5"/>
          <p:cNvSpPr>
            <a:spLocks noGrp="1" noChangeArrowheads="1"/>
          </p:cNvSpPr>
          <p:nvPr>
            <p:ph type="body" idx="1"/>
          </p:nvPr>
        </p:nvSpPr>
        <p:spPr>
          <a:noFill/>
          <a:ln/>
        </p:spPr>
        <p:txBody>
          <a:bodyPr/>
          <a:lstStyle/>
          <a:p>
            <a:r>
              <a:rPr lang="en-US" dirty="0"/>
              <a:t>[Consultant]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Before we implemented MPE, we knew system sampling would be necessary to monitor system performance. To show that objectives had been met, </a:t>
            </a:r>
            <a:r>
              <a:rPr lang="en-US" u="none" dirty="0"/>
              <a:t>m</a:t>
            </a:r>
            <a:r>
              <a:rPr lang="en-US" dirty="0"/>
              <a:t>etrics were established including decline curve analysis and groundwater contaminant concentration decline.  Since the site was small, the LNAPL body was relatively small and time was of the essence for cleanup, we decided to run a mobile MPE system instead of installing a full-scale MPE system. We knew the best option for discharge water was to treat it and discharge to a nearby storm drain, so an NPDES permit would need to be obtained. We also knew we would not be remediating all of the LNAPL at the site, so our treatment train would include natural source zone depletion (NSZD) to treat LNAPL contamination remaining at the site.</a:t>
            </a:r>
          </a:p>
          <a:p>
            <a:pPr marL="0" indent="0">
              <a:buFontTx/>
              <a:buNone/>
            </a:pPr>
            <a:endParaRPr lang="en-US" dirty="0"/>
          </a:p>
          <a:p>
            <a:pPr marL="0" indent="0">
              <a:buFontTx/>
              <a:buNone/>
            </a:pPr>
            <a:endParaRPr lang="en-US" dirty="0"/>
          </a:p>
        </p:txBody>
      </p:sp>
    </p:spTree>
    <p:extLst>
      <p:ext uri="{BB962C8B-B14F-4D97-AF65-F5344CB8AC3E}">
        <p14:creationId xmlns:p14="http://schemas.microsoft.com/office/powerpoint/2010/main" val="83686759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4"/>
          <p:cNvSpPr>
            <a:spLocks noGrp="1" noRot="1" noChangeAspect="1" noChangeArrowheads="1" noTextEdit="1"/>
          </p:cNvSpPr>
          <p:nvPr>
            <p:ph type="sldImg"/>
          </p:nvPr>
        </p:nvSpPr>
        <p:spPr>
          <a:xfrm>
            <a:off x="1258888" y="720725"/>
            <a:ext cx="4797425" cy="3598863"/>
          </a:xfrm>
          <a:ln/>
        </p:spPr>
      </p:sp>
      <p:sp>
        <p:nvSpPr>
          <p:cNvPr id="68611" name="Rectangle 5"/>
          <p:cNvSpPr>
            <a:spLocks noGrp="1" noChangeArrowheads="1"/>
          </p:cNvSpPr>
          <p:nvPr>
            <p:ph type="body" idx="1"/>
          </p:nvPr>
        </p:nvSpPr>
        <p:spPr>
          <a:noFill/>
          <a:ln/>
        </p:spPr>
        <p:txBody>
          <a:bodyPr/>
          <a:lstStyle/>
          <a:p>
            <a:r>
              <a:rPr lang="en-US" dirty="0"/>
              <a:t>[Consultant]</a:t>
            </a:r>
          </a:p>
          <a:p>
            <a:r>
              <a:rPr lang="en-US" sz="1000" kern="1200" dirty="0">
                <a:solidFill>
                  <a:schemeClr val="tx1"/>
                </a:solidFill>
                <a:effectLst/>
                <a:latin typeface="Arial" charset="0"/>
                <a:ea typeface="+mn-ea"/>
                <a:cs typeface="+mn-cs"/>
              </a:rPr>
              <a:t>Once operation began, we conducted monthly system site visits so we could monitor system performance and collect system operation samples.  LNAPL was no longer observed in MW1 or MW4</a:t>
            </a:r>
            <a:r>
              <a:rPr lang="en-US" sz="1000" u="none" kern="1200" dirty="0">
                <a:solidFill>
                  <a:schemeClr val="tx1"/>
                </a:solidFill>
                <a:effectLst/>
                <a:latin typeface="Arial" charset="0"/>
                <a:ea typeface="+mn-ea"/>
                <a:cs typeface="+mn-cs"/>
              </a:rPr>
              <a:t>, which is one of the endpoints we set prior to implementation. </a:t>
            </a:r>
          </a:p>
          <a:p>
            <a:endParaRPr lang="en-US" sz="1000" kern="1200" dirty="0">
              <a:solidFill>
                <a:schemeClr val="tx1"/>
              </a:solidFill>
              <a:effectLst/>
              <a:latin typeface="Arial" charset="0"/>
              <a:ea typeface="+mn-ea"/>
              <a:cs typeface="+mn-cs"/>
            </a:endParaRPr>
          </a:p>
          <a:p>
            <a:r>
              <a:rPr lang="en-US" sz="1000" kern="1200" dirty="0">
                <a:solidFill>
                  <a:schemeClr val="tx1"/>
                </a:solidFill>
                <a:effectLst/>
                <a:latin typeface="Arial" charset="0"/>
                <a:ea typeface="+mn-ea"/>
                <a:cs typeface="+mn-cs"/>
              </a:rPr>
              <a:t>The graph shows how dissolved phase GRO contamination increased after LNAPL had migrated to the well. Once decline curve analysis indicated the system was no longer removing contamination efficiently, the system was shut down. After system shutdown, groundwater monitoring continued for 2 years, which showed a decrease in dissolved-phase GRO concentrations and the regulatory agency closed the site. </a:t>
            </a:r>
          </a:p>
          <a:p>
            <a:pPr marL="0" indent="0">
              <a:buFontTx/>
              <a:buNone/>
            </a:pPr>
            <a:endParaRPr lang="en-US" dirty="0"/>
          </a:p>
          <a:p>
            <a:pPr marL="0" indent="0">
              <a:buFontTx/>
              <a:buNone/>
            </a:pPr>
            <a:r>
              <a:rPr lang="en-US" dirty="0"/>
              <a:t>[Regulator]</a:t>
            </a:r>
          </a:p>
          <a:p>
            <a:pPr marL="0" indent="0">
              <a:buFontTx/>
              <a:buNone/>
            </a:pPr>
            <a:r>
              <a:rPr lang="en-US" b="0" dirty="0">
                <a:solidFill>
                  <a:srgbClr val="FF0000"/>
                </a:solidFill>
              </a:rPr>
              <a:t>Thanks</a:t>
            </a:r>
            <a:r>
              <a:rPr lang="en-US" b="0" baseline="0" dirty="0">
                <a:solidFill>
                  <a:srgbClr val="FF0000"/>
                </a:solidFill>
              </a:rPr>
              <a:t> for running through the case study and showing how the LNAPL guidance document can be applied at a real site.  </a:t>
            </a:r>
            <a:endParaRPr lang="en-US" b="1" dirty="0">
              <a:solidFill>
                <a:srgbClr val="FF0000"/>
              </a:solidFill>
            </a:endParaRPr>
          </a:p>
        </p:txBody>
      </p:sp>
    </p:spTree>
    <p:extLst>
      <p:ext uri="{BB962C8B-B14F-4D97-AF65-F5344CB8AC3E}">
        <p14:creationId xmlns:p14="http://schemas.microsoft.com/office/powerpoint/2010/main" val="14809835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[Regulator] </a:t>
            </a:r>
          </a:p>
          <a:p>
            <a:r>
              <a:rPr lang="en-US" dirty="0"/>
              <a:t>Here are the Take Aways from the Technology Selection Process:</a:t>
            </a:r>
          </a:p>
          <a:p>
            <a:pPr>
              <a:lnSpc>
                <a:spcPct val="150000"/>
              </a:lnSpc>
            </a:pPr>
            <a:r>
              <a:rPr lang="en-US" sz="1000" dirty="0"/>
              <a:t> - Need a robust LCSM</a:t>
            </a:r>
          </a:p>
          <a:p>
            <a:pPr>
              <a:lnSpc>
                <a:spcPct val="150000"/>
              </a:lnSpc>
            </a:pPr>
            <a:r>
              <a:rPr lang="en-US" sz="1000" dirty="0"/>
              <a:t> - Decide concerns/goals upfront</a:t>
            </a:r>
          </a:p>
          <a:p>
            <a:pPr>
              <a:lnSpc>
                <a:spcPct val="150000"/>
              </a:lnSpc>
            </a:pPr>
            <a:r>
              <a:rPr lang="en-US" sz="1000" dirty="0"/>
              <a:t> - The technology selection framework is systematic</a:t>
            </a:r>
          </a:p>
          <a:p>
            <a:pPr>
              <a:lnSpc>
                <a:spcPct val="150000"/>
              </a:lnSpc>
            </a:pPr>
            <a:r>
              <a:rPr lang="en-US" sz="1000" dirty="0"/>
              <a:t> - Repeat process for each concern/goal</a:t>
            </a:r>
          </a:p>
          <a:p>
            <a:pPr>
              <a:lnSpc>
                <a:spcPct val="150000"/>
              </a:lnSpc>
            </a:pPr>
            <a:r>
              <a:rPr lang="en-US" sz="1000" dirty="0"/>
              <a:t> - Use technology that overlaps with multiple concerns/goals</a:t>
            </a:r>
          </a:p>
          <a:p>
            <a:pPr>
              <a:lnSpc>
                <a:spcPct val="150000"/>
              </a:lnSpc>
            </a:pPr>
            <a:r>
              <a:rPr lang="en-US" sz="1000" dirty="0"/>
              <a:t> - Sequence the technologies as appropriate</a:t>
            </a:r>
          </a:p>
          <a:p>
            <a:pPr>
              <a:lnSpc>
                <a:spcPct val="150000"/>
              </a:lnSpc>
            </a:pPr>
            <a:r>
              <a:rPr lang="en-US" sz="1000" dirty="0"/>
              <a:t> - Establish performance metrics to know success</a:t>
            </a:r>
            <a:endParaRPr lang="en-US" sz="1000" u="sng" dirty="0"/>
          </a:p>
          <a:p>
            <a:endParaRPr lang="en-US" dirty="0"/>
          </a:p>
        </p:txBody>
      </p:sp>
      <p:sp>
        <p:nvSpPr>
          <p:cNvPr id="4" name="Slide Number Placeholder 3"/>
          <p:cNvSpPr>
            <a:spLocks noGrp="1"/>
          </p:cNvSpPr>
          <p:nvPr>
            <p:ph type="sldNum" sz="quarter" idx="10"/>
          </p:nvPr>
        </p:nvSpPr>
        <p:spPr/>
        <p:txBody>
          <a:bodyPr/>
          <a:lstStyle/>
          <a:p>
            <a:pPr>
              <a:defRPr/>
            </a:pPr>
            <a:fld id="{9711567C-3197-4819-8721-4E90EB18F057}" type="slidenum">
              <a:rPr lang="en-US" smtClean="0">
                <a:solidFill>
                  <a:prstClr val="black"/>
                </a:solidFill>
              </a:rPr>
              <a:pPr>
                <a:defRPr/>
              </a:pPr>
              <a:t>108</a:t>
            </a:fld>
            <a:endParaRPr lang="en-US" dirty="0">
              <a:solidFill>
                <a:prstClr val="black"/>
              </a:solidFill>
            </a:endParaRPr>
          </a:p>
        </p:txBody>
      </p:sp>
    </p:spTree>
    <p:extLst>
      <p:ext uri="{BB962C8B-B14F-4D97-AF65-F5344CB8AC3E}">
        <p14:creationId xmlns:p14="http://schemas.microsoft.com/office/powerpoint/2010/main" val="24226888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[Regulator]</a:t>
            </a:r>
          </a:p>
        </p:txBody>
      </p:sp>
      <p:sp>
        <p:nvSpPr>
          <p:cNvPr id="4" name="Slide Number Placeholder 3"/>
          <p:cNvSpPr>
            <a:spLocks noGrp="1"/>
          </p:cNvSpPr>
          <p:nvPr>
            <p:ph type="sldNum" sz="quarter" idx="10"/>
          </p:nvPr>
        </p:nvSpPr>
        <p:spPr/>
        <p:txBody>
          <a:bodyPr/>
          <a:lstStyle/>
          <a:p>
            <a:pPr>
              <a:defRPr/>
            </a:pPr>
            <a:fld id="{9711567C-3197-4819-8721-4E90EB18F057}" type="slidenum">
              <a:rPr lang="en-US" smtClean="0">
                <a:solidFill>
                  <a:prstClr val="black"/>
                </a:solidFill>
              </a:rPr>
              <a:pPr>
                <a:defRPr/>
              </a:pPr>
              <a:t>109</a:t>
            </a:fld>
            <a:endParaRPr lang="en-US" dirty="0">
              <a:solidFill>
                <a:prstClr val="black"/>
              </a:solidFill>
            </a:endParaRPr>
          </a:p>
        </p:txBody>
      </p:sp>
    </p:spTree>
    <p:extLst>
      <p:ext uri="{BB962C8B-B14F-4D97-AF65-F5344CB8AC3E}">
        <p14:creationId xmlns:p14="http://schemas.microsoft.com/office/powerpoint/2010/main" val="3365466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different LNAPL remedial technologies have you APPLIED/USED at your sites?</a:t>
            </a:r>
          </a:p>
          <a:p>
            <a:pPr marL="914400" lvl="1" indent="-457200">
              <a:buFont typeface="+mj-lt"/>
              <a:buAutoNum type="alphaUcPeriod"/>
            </a:pPr>
            <a:r>
              <a:rPr lang="en-US" dirty="0"/>
              <a:t>1-4</a:t>
            </a:r>
          </a:p>
          <a:p>
            <a:pPr marL="914400" lvl="1" indent="-457200">
              <a:buFont typeface="+mj-lt"/>
              <a:buAutoNum type="alphaUcPeriod"/>
            </a:pPr>
            <a:r>
              <a:rPr lang="en-US" dirty="0"/>
              <a:t>5-8</a:t>
            </a:r>
          </a:p>
          <a:p>
            <a:pPr marL="914400" lvl="1" indent="-457200">
              <a:buFont typeface="+mj-lt"/>
              <a:buAutoNum type="alphaUcPeriod"/>
            </a:pPr>
            <a:r>
              <a:rPr lang="en-US" dirty="0"/>
              <a:t>9-12</a:t>
            </a:r>
          </a:p>
          <a:p>
            <a:pPr marL="914400" lvl="1" indent="-457200">
              <a:buFont typeface="+mj-lt"/>
              <a:buAutoNum type="alphaUcPeriod"/>
            </a:pPr>
            <a:r>
              <a:rPr lang="en-US" dirty="0"/>
              <a:t>13-16</a:t>
            </a:r>
          </a:p>
          <a:p>
            <a:pPr marL="914400" lvl="1" indent="-457200">
              <a:buFont typeface="+mj-lt"/>
              <a:buAutoNum type="alphaUcPeriod"/>
            </a:pPr>
            <a:r>
              <a:rPr lang="en-US" dirty="0"/>
              <a:t>17 or more</a:t>
            </a:r>
          </a:p>
          <a:p>
            <a:endParaRPr lang="en-US"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165233024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1460" y="4560888"/>
            <a:ext cx="6709410" cy="4321175"/>
          </a:xfrm>
        </p:spPr>
        <p:txBody>
          <a:bodyPr/>
          <a:lstStyle/>
          <a:p>
            <a:r>
              <a:rPr lang="en-US" sz="600" dirty="0"/>
              <a:t>Part 1: An Improved Understanding of LNAPL Behavior in the Subsurface - Connecting the Science to Managing Sites </a:t>
            </a:r>
          </a:p>
          <a:p>
            <a:r>
              <a:rPr lang="en-US" sz="600" dirty="0"/>
              <a:t>- Explains how LNAPL behaves in the subsurface</a:t>
            </a:r>
          </a:p>
          <a:p>
            <a:r>
              <a:rPr lang="en-US" sz="600" dirty="0"/>
              <a:t>- Examines what controls their behavior</a:t>
            </a:r>
          </a:p>
          <a:p>
            <a:r>
              <a:rPr lang="en-US" sz="600" dirty="0"/>
              <a:t>- Explains what LNAPL data can tell you about the LNAPL and site conditions</a:t>
            </a:r>
          </a:p>
          <a:p>
            <a:pPr marL="175856" indent="-175856">
              <a:buFontTx/>
              <a:buChar char="-"/>
            </a:pPr>
            <a:r>
              <a:rPr lang="en-US" sz="600" dirty="0"/>
              <a:t>Relevant and practical examples are used to illustrate key concepts</a:t>
            </a:r>
          </a:p>
          <a:p>
            <a:r>
              <a:rPr lang="en-US" sz="600" dirty="0"/>
              <a:t>Part 1 explains how LNAPLs behave in the subsurface and examines what controls their behavior. Part 1 also explains what LNAPL data can tell you about the LNAPL and site conditions. Relevant and practical examples are used to illustrate key concepts.</a:t>
            </a:r>
          </a:p>
          <a:p>
            <a:endParaRPr lang="en-US" sz="600" dirty="0"/>
          </a:p>
          <a:p>
            <a:r>
              <a:rPr lang="en-US" sz="600" dirty="0"/>
              <a:t> Part 2: LNAPL Conceptual Site Models and Remedial Decision Framework - Do you know where the LNAPL is and how to address LNAPL concerns?</a:t>
            </a:r>
          </a:p>
          <a:p>
            <a:pPr>
              <a:lnSpc>
                <a:spcPct val="112000"/>
              </a:lnSpc>
              <a:buClr>
                <a:srgbClr val="008000"/>
              </a:buClr>
              <a:buFont typeface="Arial" panose="020B0604020202020204" pitchFamily="34" charset="0"/>
              <a:buChar char="•"/>
            </a:pPr>
            <a:r>
              <a:rPr lang="en-US" altLang="en-US" sz="600" dirty="0">
                <a:solidFill>
                  <a:srgbClr val="333399"/>
                </a:solidFill>
              </a:rPr>
              <a:t>Addresses LNAPL conceptual site model (LCSM) development and the overall framework for making LNAPL remediation and management decisions</a:t>
            </a:r>
          </a:p>
          <a:p>
            <a:pPr lvl="1">
              <a:lnSpc>
                <a:spcPct val="112000"/>
              </a:lnSpc>
              <a:buClr>
                <a:srgbClr val="333399"/>
              </a:buClr>
              <a:buFont typeface="Arial" panose="020B0604020202020204" pitchFamily="34" charset="0"/>
              <a:buChar char="•"/>
            </a:pPr>
            <a:r>
              <a:rPr lang="en-US" altLang="en-US" sz="600" dirty="0">
                <a:solidFill>
                  <a:srgbClr val="008000"/>
                </a:solidFill>
              </a:rPr>
              <a:t>Discusses key LNAPL and site data</a:t>
            </a:r>
          </a:p>
          <a:p>
            <a:pPr lvl="1">
              <a:lnSpc>
                <a:spcPct val="112000"/>
              </a:lnSpc>
              <a:buClr>
                <a:srgbClr val="333399"/>
              </a:buClr>
              <a:buFont typeface="Arial" panose="020B0604020202020204" pitchFamily="34" charset="0"/>
              <a:buChar char="•"/>
            </a:pPr>
            <a:r>
              <a:rPr lang="en-US" altLang="en-US" sz="600" dirty="0">
                <a:solidFill>
                  <a:srgbClr val="008000"/>
                </a:solidFill>
              </a:rPr>
              <a:t>When and why those data may be important</a:t>
            </a:r>
          </a:p>
          <a:p>
            <a:pPr lvl="1">
              <a:lnSpc>
                <a:spcPct val="112000"/>
              </a:lnSpc>
              <a:buClr>
                <a:srgbClr val="333399"/>
              </a:buClr>
              <a:buFont typeface="Arial" panose="020B0604020202020204" pitchFamily="34" charset="0"/>
              <a:buChar char="•"/>
            </a:pPr>
            <a:r>
              <a:rPr lang="en-US" altLang="en-US" sz="600" dirty="0">
                <a:solidFill>
                  <a:srgbClr val="008000"/>
                </a:solidFill>
              </a:rPr>
              <a:t>How to effectively organize the data into an LCSM </a:t>
            </a:r>
          </a:p>
          <a:p>
            <a:pPr>
              <a:lnSpc>
                <a:spcPct val="112000"/>
              </a:lnSpc>
              <a:buClr>
                <a:srgbClr val="008000"/>
              </a:buClr>
              <a:buFont typeface="Arial" panose="020B0604020202020204" pitchFamily="34" charset="0"/>
              <a:buChar char="•"/>
            </a:pPr>
            <a:r>
              <a:rPr lang="en-US" altLang="en-US" sz="600" dirty="0">
                <a:solidFill>
                  <a:srgbClr val="333399"/>
                </a:solidFill>
              </a:rPr>
              <a:t>Discusses how to resolve LNAPL concerns by selecting appropriate goals and objectives, choosing applicable technologies, and assigning remedial performance metrics and endpoints</a:t>
            </a:r>
          </a:p>
          <a:p>
            <a:pPr>
              <a:lnSpc>
                <a:spcPct val="112000"/>
              </a:lnSpc>
              <a:buClr>
                <a:srgbClr val="008000"/>
              </a:buClr>
              <a:buFont typeface="Arial" panose="020B0604020202020204" pitchFamily="34" charset="0"/>
              <a:buChar char="•"/>
            </a:pPr>
            <a:r>
              <a:rPr lang="en-US" altLang="en-US" sz="600" dirty="0">
                <a:solidFill>
                  <a:srgbClr val="333399"/>
                </a:solidFill>
              </a:rPr>
              <a:t>Concludes with a special focus on LNAPL Transmissivity and how it may be used to improve LNAPL decision making</a:t>
            </a:r>
          </a:p>
          <a:p>
            <a:r>
              <a:rPr lang="en-US" sz="600" dirty="0"/>
              <a:t>Part 2 addresses LNAPL conceptual site model (LCSM) development as well as the overall 	framework for making LNAPL remediation and management decisions. Part 2: </a:t>
            </a:r>
          </a:p>
          <a:p>
            <a:r>
              <a:rPr lang="en-US" sz="600" dirty="0"/>
              <a:t>discusses key LNAPL and site data</a:t>
            </a:r>
          </a:p>
          <a:p>
            <a:r>
              <a:rPr lang="en-US" sz="600" dirty="0"/>
              <a:t>when and why those data may be important, and </a:t>
            </a:r>
          </a:p>
          <a:p>
            <a:r>
              <a:rPr lang="en-US" sz="600" dirty="0"/>
              <a:t>how to effectively organize the data into an LCSM. </a:t>
            </a:r>
          </a:p>
          <a:p>
            <a:r>
              <a:rPr lang="en-US" sz="600" dirty="0"/>
              <a:t> </a:t>
            </a:r>
          </a:p>
          <a:p>
            <a:r>
              <a:rPr lang="en-US" sz="600" dirty="0"/>
              <a:t>Part 2 also discusses how to resolve LNAPL concerns by selecting appropriate goals and 	objectives, choosing applicable technologies, and assigning remedial performance metrics and 	endpoints. Part 2 concludes with a special focus on LNAPL Transmissivity and how it may be 	used to improve LNAPL decision making. </a:t>
            </a:r>
          </a:p>
          <a:p>
            <a:endParaRPr lang="en-US" sz="600" dirty="0"/>
          </a:p>
          <a:p>
            <a:r>
              <a:rPr lang="en-US" sz="600" dirty="0"/>
              <a:t>Part 3: Using LNAPL Science, the LCSM, and LNAPL Goals to Select an LNAPL Remedial Technology</a:t>
            </a:r>
          </a:p>
          <a:p>
            <a:pPr>
              <a:buFont typeface="Arial" panose="020B0604020202020204" pitchFamily="34" charset="0"/>
              <a:buChar char="•"/>
              <a:defRPr/>
            </a:pPr>
            <a:r>
              <a:rPr lang="en-US" sz="600" dirty="0"/>
              <a:t>Fosters informed remedial technology selection and appropriate technology application. Part 3:</a:t>
            </a:r>
          </a:p>
          <a:p>
            <a:pPr marL="1175632" lvl="3" indent="-351713">
              <a:buClr>
                <a:srgbClr val="008000"/>
              </a:buClr>
              <a:buFont typeface="Arial" panose="020B0604020202020204" pitchFamily="34" charset="0"/>
              <a:buChar char="•"/>
              <a:defRPr/>
            </a:pPr>
            <a:r>
              <a:rPr lang="en-US" sz="600" kern="1200" dirty="0">
                <a:solidFill>
                  <a:srgbClr val="333399"/>
                </a:solidFill>
              </a:rPr>
              <a:t>Discusses remedial technology groups</a:t>
            </a:r>
          </a:p>
          <a:p>
            <a:pPr marL="1175632" lvl="3" indent="-351713">
              <a:buClr>
                <a:srgbClr val="008000"/>
              </a:buClr>
              <a:buFont typeface="Arial" panose="020B0604020202020204" pitchFamily="34" charset="0"/>
              <a:buChar char="•"/>
              <a:defRPr/>
            </a:pPr>
            <a:r>
              <a:rPr lang="en-US" sz="600" kern="1200" dirty="0">
                <a:solidFill>
                  <a:srgbClr val="333399"/>
                </a:solidFill>
              </a:rPr>
              <a:t>Introduces specific remedial technologies</a:t>
            </a:r>
          </a:p>
          <a:p>
            <a:pPr marL="1175632" lvl="3" indent="-351713">
              <a:buClr>
                <a:srgbClr val="008000"/>
              </a:buClr>
              <a:buFont typeface="Arial" panose="020B0604020202020204" pitchFamily="34" charset="0"/>
              <a:buChar char="•"/>
              <a:defRPr/>
            </a:pPr>
            <a:r>
              <a:rPr lang="en-US" sz="600" kern="1200" dirty="0">
                <a:solidFill>
                  <a:srgbClr val="333399"/>
                </a:solidFill>
              </a:rPr>
              <a:t>Provides a framework for technology selection</a:t>
            </a:r>
          </a:p>
          <a:p>
            <a:pPr marL="1175632" lvl="3" indent="-351713">
              <a:buClr>
                <a:srgbClr val="008000"/>
              </a:buClr>
              <a:buFont typeface="Arial" panose="020B0604020202020204" pitchFamily="34" charset="0"/>
              <a:buChar char="•"/>
              <a:defRPr/>
            </a:pPr>
            <a:r>
              <a:rPr lang="en-US" sz="600" kern="1200" dirty="0">
                <a:solidFill>
                  <a:srgbClr val="333399"/>
                </a:solidFill>
              </a:rPr>
              <a:t>Introduces a series of tools to screen the several remedial technologies addressed in the updated ITRC document</a:t>
            </a:r>
          </a:p>
          <a:p>
            <a:pPr>
              <a:buFont typeface="Arial" panose="020B0604020202020204" pitchFamily="34" charset="0"/>
              <a:buChar char="•"/>
              <a:defRPr/>
            </a:pPr>
            <a:r>
              <a:rPr lang="en-US" sz="600" dirty="0"/>
              <a:t>A case study demonstrates the use of these tools for remedial technology selection, implementation, and demonstration of successful remediation</a:t>
            </a:r>
          </a:p>
          <a:p>
            <a:endParaRPr lang="en-US" sz="600" dirty="0"/>
          </a:p>
          <a:p>
            <a:pPr>
              <a:defRPr/>
            </a:pPr>
            <a:r>
              <a:rPr lang="en-US" sz="600" dirty="0"/>
              <a:t>Part 3 of the training fosters informed remedial technology selection and appropriate technology 	application. Part 3:</a:t>
            </a:r>
          </a:p>
          <a:p>
            <a:pPr marL="1582706" lvl="3" indent="-175856">
              <a:buFont typeface="Arial" panose="020B0604020202020204" pitchFamily="34" charset="0"/>
              <a:buChar char="•"/>
              <a:defRPr/>
            </a:pPr>
            <a:r>
              <a:rPr lang="en-US" sz="600" dirty="0"/>
              <a:t>discusses remedial technology groups,</a:t>
            </a:r>
          </a:p>
          <a:p>
            <a:pPr marL="1582706" lvl="3" indent="-175856">
              <a:buFont typeface="Arial" panose="020B0604020202020204" pitchFamily="34" charset="0"/>
              <a:buChar char="•"/>
              <a:defRPr/>
            </a:pPr>
            <a:r>
              <a:rPr lang="en-US" sz="600" dirty="0"/>
              <a:t>introduces specific remedial technologies, </a:t>
            </a:r>
          </a:p>
          <a:p>
            <a:pPr marL="1582706" lvl="3" indent="-175856">
              <a:buFont typeface="Arial" panose="020B0604020202020204" pitchFamily="34" charset="0"/>
              <a:buChar char="•"/>
              <a:defRPr/>
            </a:pPr>
            <a:r>
              <a:rPr lang="en-US" sz="600" dirty="0"/>
              <a:t>provides a framework for technology selection, and</a:t>
            </a:r>
          </a:p>
          <a:p>
            <a:pPr marL="1582706" lvl="3" indent="-175856">
              <a:buFont typeface="Arial" panose="020B0604020202020204" pitchFamily="34" charset="0"/>
              <a:buChar char="•"/>
              <a:defRPr/>
            </a:pPr>
            <a:r>
              <a:rPr lang="en-US" sz="600" dirty="0"/>
              <a:t>introduces a series of tools to screen the several remedial technologies addressed in the updated ITRC document.</a:t>
            </a:r>
          </a:p>
          <a:p>
            <a:pPr>
              <a:defRPr/>
            </a:pPr>
            <a:r>
              <a:rPr lang="en-US" sz="600" dirty="0"/>
              <a:t> </a:t>
            </a:r>
          </a:p>
          <a:p>
            <a:pPr>
              <a:defRPr/>
            </a:pPr>
            <a:r>
              <a:rPr lang="en-US" sz="600" dirty="0"/>
              <a:t>	A case study demonstrates the use of these tools for remedial technology selection, 	implementation, and demonstration of successful remediation.</a:t>
            </a:r>
          </a:p>
          <a:p>
            <a:endParaRPr lang="en-US" sz="600" dirty="0"/>
          </a:p>
        </p:txBody>
      </p:sp>
      <p:sp>
        <p:nvSpPr>
          <p:cNvPr id="4" name="Slide Number Placeholder 3"/>
          <p:cNvSpPr>
            <a:spLocks noGrp="1"/>
          </p:cNvSpPr>
          <p:nvPr>
            <p:ph type="sldNum" sz="quarter" idx="10"/>
          </p:nvPr>
        </p:nvSpPr>
        <p:spPr/>
        <p:txBody>
          <a:bodyPr/>
          <a:lstStyle/>
          <a:p>
            <a:pPr>
              <a:defRPr/>
            </a:pPr>
            <a:fld id="{05F4F61C-AE0C-4F18-82FD-53E4E4CB63F5}" type="slidenum">
              <a:rPr lang="en-US" altLang="en-US" smtClean="0">
                <a:solidFill>
                  <a:prstClr val="black"/>
                </a:solidFill>
              </a:rPr>
              <a:pPr>
                <a:defRPr/>
              </a:pPr>
              <a:t>110</a:t>
            </a:fld>
            <a:endParaRPr lang="en-US" altLang="en-US" dirty="0">
              <a:solidFill>
                <a:prstClr val="black"/>
              </a:solidFill>
            </a:endParaRPr>
          </a:p>
        </p:txBody>
      </p:sp>
    </p:spTree>
    <p:extLst>
      <p:ext uri="{BB962C8B-B14F-4D97-AF65-F5344CB8AC3E}">
        <p14:creationId xmlns:p14="http://schemas.microsoft.com/office/powerpoint/2010/main" val="128992900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539">
              <a:defRPr>
                <a:solidFill>
                  <a:schemeClr val="tx1"/>
                </a:solidFill>
                <a:latin typeface="Arial" panose="020B0604020202020204" pitchFamily="34" charset="0"/>
              </a:defRPr>
            </a:lvl1pPr>
            <a:lvl2pPr marL="760382" indent="-291453" defTabSz="965539">
              <a:defRPr>
                <a:solidFill>
                  <a:schemeClr val="tx1"/>
                </a:solidFill>
                <a:latin typeface="Arial" panose="020B0604020202020204" pitchFamily="34" charset="0"/>
              </a:defRPr>
            </a:lvl2pPr>
            <a:lvl3pPr marL="1170694" indent="-232837" defTabSz="965539">
              <a:defRPr>
                <a:solidFill>
                  <a:schemeClr val="tx1"/>
                </a:solidFill>
                <a:latin typeface="Arial" panose="020B0604020202020204" pitchFamily="34" charset="0"/>
              </a:defRPr>
            </a:lvl3pPr>
            <a:lvl4pPr marL="1639623" indent="-232837" defTabSz="965539">
              <a:defRPr>
                <a:solidFill>
                  <a:schemeClr val="tx1"/>
                </a:solidFill>
                <a:latin typeface="Arial" panose="020B0604020202020204" pitchFamily="34" charset="0"/>
              </a:defRPr>
            </a:lvl4pPr>
            <a:lvl5pPr marL="2108553" indent="-232837" defTabSz="965539">
              <a:defRPr>
                <a:solidFill>
                  <a:schemeClr val="tx1"/>
                </a:solidFill>
                <a:latin typeface="Arial" panose="020B0604020202020204" pitchFamily="34" charset="0"/>
              </a:defRPr>
            </a:lvl5pPr>
            <a:lvl6pPr marL="2577481" indent="-232837" defTabSz="965539" eaLnBrk="0" fontAlgn="base" hangingPunct="0">
              <a:spcBef>
                <a:spcPct val="0"/>
              </a:spcBef>
              <a:spcAft>
                <a:spcPct val="0"/>
              </a:spcAft>
              <a:defRPr>
                <a:solidFill>
                  <a:schemeClr val="tx1"/>
                </a:solidFill>
                <a:latin typeface="Arial" panose="020B0604020202020204" pitchFamily="34" charset="0"/>
              </a:defRPr>
            </a:lvl6pPr>
            <a:lvl7pPr marL="3046410" indent="-232837" defTabSz="965539" eaLnBrk="0" fontAlgn="base" hangingPunct="0">
              <a:spcBef>
                <a:spcPct val="0"/>
              </a:spcBef>
              <a:spcAft>
                <a:spcPct val="0"/>
              </a:spcAft>
              <a:defRPr>
                <a:solidFill>
                  <a:schemeClr val="tx1"/>
                </a:solidFill>
                <a:latin typeface="Arial" panose="020B0604020202020204" pitchFamily="34" charset="0"/>
              </a:defRPr>
            </a:lvl7pPr>
            <a:lvl8pPr marL="3515339" indent="-232837" defTabSz="965539" eaLnBrk="0" fontAlgn="base" hangingPunct="0">
              <a:spcBef>
                <a:spcPct val="0"/>
              </a:spcBef>
              <a:spcAft>
                <a:spcPct val="0"/>
              </a:spcAft>
              <a:defRPr>
                <a:solidFill>
                  <a:schemeClr val="tx1"/>
                </a:solidFill>
                <a:latin typeface="Arial" panose="020B0604020202020204" pitchFamily="34" charset="0"/>
              </a:defRPr>
            </a:lvl8pPr>
            <a:lvl9pPr marL="3984267" indent="-232837" defTabSz="965539" eaLnBrk="0" fontAlgn="base" hangingPunct="0">
              <a:spcBef>
                <a:spcPct val="0"/>
              </a:spcBef>
              <a:spcAft>
                <a:spcPct val="0"/>
              </a:spcAft>
              <a:defRPr>
                <a:solidFill>
                  <a:schemeClr val="tx1"/>
                </a:solidFill>
                <a:latin typeface="Arial" panose="020B0604020202020204" pitchFamily="34" charset="0"/>
              </a:defRPr>
            </a:lvl9pPr>
          </a:lstStyle>
          <a:p>
            <a:fld id="{DD8F3A01-7A3B-48CD-8112-63D61BD87C03}" type="slidenum">
              <a:rPr lang="en-US" altLang="en-US" smtClean="0">
                <a:solidFill>
                  <a:prstClr val="black"/>
                </a:solidFill>
                <a:latin typeface="Tahoma" panose="020B0604030504040204" pitchFamily="34" charset="0"/>
                <a:ea typeface="ＭＳ Ｐゴシック" panose="020B0600070205080204" pitchFamily="34" charset="-128"/>
              </a:rPr>
              <a:pPr/>
              <a:t>111</a:t>
            </a:fld>
            <a:endParaRPr lang="en-US" altLang="en-US" dirty="0">
              <a:solidFill>
                <a:prstClr val="black"/>
              </a:solidFill>
              <a:latin typeface="Tahoma" panose="020B0604030504040204" pitchFamily="34" charset="0"/>
              <a:ea typeface="ＭＳ Ｐゴシック" panose="020B0600070205080204" pitchFamily="34" charset="-128"/>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20000"/>
              </a:spcBef>
            </a:pPr>
            <a:r>
              <a:rPr lang="en-US" altLang="en-US" dirty="0">
                <a:latin typeface="Arial" panose="020B0604020202020204" pitchFamily="34" charset="0"/>
              </a:rPr>
              <a:t>Links to additional resources: </a:t>
            </a:r>
          </a:p>
          <a:p>
            <a:pPr eaLnBrk="1" hangingPunct="1">
              <a:spcBef>
                <a:spcPct val="20000"/>
              </a:spcBef>
            </a:pPr>
            <a:r>
              <a:rPr lang="en-US" altLang="en-US" dirty="0">
                <a:latin typeface="Arial" panose="020B0604020202020204" pitchFamily="34" charset="0"/>
              </a:rPr>
              <a:t>http://www.clu-in.org/conf/itrc/LNAPL-3/resource.cfm </a:t>
            </a:r>
          </a:p>
          <a:p>
            <a:pPr eaLnBrk="1" hangingPunct="1">
              <a:spcBef>
                <a:spcPct val="20000"/>
              </a:spcBef>
            </a:pPr>
            <a:endParaRPr lang="en-US" altLang="en-US" dirty="0">
              <a:latin typeface="Arial" panose="020B0604020202020204" pitchFamily="34" charset="0"/>
            </a:endParaRPr>
          </a:p>
          <a:p>
            <a:pPr eaLnBrk="1" hangingPunct="1">
              <a:spcBef>
                <a:spcPct val="20000"/>
              </a:spcBef>
            </a:pPr>
            <a:r>
              <a:rPr lang="en-US" altLang="en-US" dirty="0">
                <a:latin typeface="Arial" panose="020B0604020202020204" pitchFamily="34" charset="0"/>
              </a:rPr>
              <a:t>Your feedback is important – please fill out the form at: </a:t>
            </a:r>
          </a:p>
          <a:p>
            <a:pPr eaLnBrk="1" hangingPunct="1">
              <a:spcBef>
                <a:spcPct val="20000"/>
              </a:spcBef>
            </a:pPr>
            <a:r>
              <a:rPr lang="en-US" altLang="en-US" dirty="0">
                <a:latin typeface="Arial" panose="020B0604020202020204" pitchFamily="34" charset="0"/>
              </a:rPr>
              <a:t>http://www.clu-in.org/conf/itrc/LNAPL-3/feedback.cfm </a:t>
            </a:r>
          </a:p>
          <a:p>
            <a:pPr eaLnBrk="1" hangingPunct="1">
              <a:spcBef>
                <a:spcPct val="20000"/>
              </a:spcBef>
            </a:pPr>
            <a:endParaRPr lang="en-US" altLang="en-US" dirty="0">
              <a:latin typeface="Arial" panose="020B0604020202020204" pitchFamily="34" charset="0"/>
            </a:endParaRPr>
          </a:p>
          <a:p>
            <a:pPr eaLnBrk="1" hangingPunct="1">
              <a:spcBef>
                <a:spcPct val="20000"/>
              </a:spcBef>
            </a:pPr>
            <a:r>
              <a:rPr lang="en-US" altLang="en-US" b="1" dirty="0">
                <a:latin typeface="Arial" panose="020B0604020202020204" pitchFamily="34" charset="0"/>
              </a:rPr>
              <a:t>The benefits that ITRC offers to state regulators and technology developers, vendors, and consultants include:</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Helping regulators build their knowledge base and raise their confidence about new environmental technologies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Helping regulators save time and money when evaluating environmental technologies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Guiding technology developers in the collection of performance data to satisfy the requirements of multiple states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Helping technology vendors avoid the time and expense of conducting duplicative and costly demonstrations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Providing a reliable network among members of the environmental community to focus on innovative environmental technologies</a:t>
            </a:r>
          </a:p>
          <a:p>
            <a:pPr eaLnBrk="1" hangingPunct="1">
              <a:spcBef>
                <a:spcPct val="20000"/>
              </a:spcBef>
            </a:pPr>
            <a:endParaRPr lang="en-US" altLang="en-US" dirty="0">
              <a:latin typeface="Arial" panose="020B0604020202020204" pitchFamily="34" charset="0"/>
            </a:endParaRPr>
          </a:p>
          <a:p>
            <a:pPr eaLnBrk="1" hangingPunct="1">
              <a:spcBef>
                <a:spcPct val="20000"/>
              </a:spcBef>
            </a:pPr>
            <a:r>
              <a:rPr lang="en-US" altLang="en-US" b="1" dirty="0">
                <a:latin typeface="Arial" panose="020B0604020202020204" pitchFamily="34" charset="0"/>
              </a:rPr>
              <a:t>How you can get involved with ITRC:</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Join an ITRC Team – with just 10% of your time you can have a positive impact on the regulatory process and acceptance of innovative technologies and approaches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Sponsor ITRC’s technical team and other activities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Use ITRC products and attend training courses</a:t>
            </a:r>
          </a:p>
          <a:p>
            <a:pPr eaLnBrk="1" hangingPunct="1">
              <a:spcBef>
                <a:spcPct val="20000"/>
              </a:spcBef>
              <a:buFont typeface="Wingdings" panose="05000000000000000000" pitchFamily="2" charset="2"/>
              <a:buChar char="ü"/>
            </a:pPr>
            <a:r>
              <a:rPr lang="en-US" altLang="en-US" dirty="0">
                <a:latin typeface="Arial" panose="020B0604020202020204" pitchFamily="34" charset="0"/>
              </a:rPr>
              <a:t>Submit proposals for new technical teams and projects</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672108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648" tIns="48325" rIns="96648" bIns="48325" anchor="b"/>
          <a:lstStyle/>
          <a:p>
            <a:pPr algn="r" defTabSz="966664"/>
            <a:fld id="{24EB8478-7CCA-4972-9F78-D5A4307510C3}" type="slidenum">
              <a:rPr lang="en-US" sz="1300">
                <a:solidFill>
                  <a:prstClr val="black"/>
                </a:solidFill>
                <a:cs typeface="+mn-cs"/>
              </a:rPr>
              <a:pPr algn="r" defTabSz="966664"/>
              <a:t>12</a:t>
            </a:fld>
            <a:endParaRPr lang="en-US" sz="1300" dirty="0">
              <a:solidFill>
                <a:prstClr val="black"/>
              </a:solidFill>
              <a:cs typeface="+mn-cs"/>
            </a:endParaRPr>
          </a:p>
        </p:txBody>
      </p:sp>
      <p:sp>
        <p:nvSpPr>
          <p:cNvPr id="80899" name="Slide Image Placeholder 1"/>
          <p:cNvSpPr>
            <a:spLocks noGrp="1" noRot="1" noChangeAspect="1" noTextEdit="1"/>
          </p:cNvSpPr>
          <p:nvPr>
            <p:ph type="sldImg"/>
          </p:nvPr>
        </p:nvSpPr>
        <p:spPr>
          <a:ln w="12700"/>
        </p:spPr>
      </p:sp>
      <p:sp>
        <p:nvSpPr>
          <p:cNvPr id="80900" name="Notes Placeholder 2"/>
          <p:cNvSpPr>
            <a:spLocks noGrp="1"/>
          </p:cNvSpPr>
          <p:nvPr>
            <p:ph type="body" idx="1"/>
          </p:nvPr>
        </p:nvSpPr>
        <p:spPr>
          <a:noFill/>
          <a:ln/>
        </p:spPr>
        <p:txBody>
          <a:bodyPr lIns="96631" tIns="48315" rIns="96631" bIns="48315"/>
          <a:lstStyle/>
          <a:p>
            <a:pPr eaLnBrk="1" hangingPunct="1">
              <a:buFontTx/>
              <a:buChar char="-"/>
            </a:pPr>
            <a:r>
              <a:rPr lang="en-US" dirty="0"/>
              <a:t>The LNAPL Technical and Regulatory Guidance includes 21 different remedial technologies.</a:t>
            </a:r>
          </a:p>
          <a:p>
            <a:pPr eaLnBrk="1" hangingPunct="1">
              <a:buFontTx/>
              <a:buChar char="-"/>
            </a:pPr>
            <a:r>
              <a:rPr lang="en-US" dirty="0"/>
              <a:t>These vary from the relatively simple and straightforward such as excavation </a:t>
            </a:r>
          </a:p>
          <a:p>
            <a:pPr eaLnBrk="1" hangingPunct="1">
              <a:buFontTx/>
              <a:buChar char="-"/>
            </a:pPr>
            <a:r>
              <a:rPr lang="en-US" dirty="0"/>
              <a:t>To more complex technologies such as electrical heating.</a:t>
            </a:r>
          </a:p>
          <a:p>
            <a:pPr eaLnBrk="1" hangingPunct="1">
              <a:buFontTx/>
              <a:buChar char="-"/>
            </a:pPr>
            <a:r>
              <a:rPr lang="en-US" dirty="0"/>
              <a:t>So how do you know what technology is appropriate for a particular site and objective? </a:t>
            </a:r>
          </a:p>
        </p:txBody>
      </p:sp>
      <p:sp>
        <p:nvSpPr>
          <p:cNvPr id="80901"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631" tIns="48315" rIns="96631" bIns="48315" anchor="b"/>
          <a:lstStyle/>
          <a:p>
            <a:pPr algn="r" defTabSz="966664"/>
            <a:fld id="{0FC45190-E8B2-4122-A9EC-82ECC681B2F5}" type="slidenum">
              <a:rPr lang="en-US" sz="1300">
                <a:solidFill>
                  <a:prstClr val="black"/>
                </a:solidFill>
                <a:cs typeface="+mn-cs"/>
              </a:rPr>
              <a:pPr algn="r" defTabSz="966664"/>
              <a:t>12</a:t>
            </a:fld>
            <a:endParaRPr lang="en-US" sz="1300" dirty="0">
              <a:solidFill>
                <a:prstClr val="black"/>
              </a:solidFill>
              <a:cs typeface="+mn-cs"/>
            </a:endParaRPr>
          </a:p>
        </p:txBody>
      </p:sp>
    </p:spTree>
    <p:extLst>
      <p:ext uri="{BB962C8B-B14F-4D97-AF65-F5344CB8AC3E}">
        <p14:creationId xmlns:p14="http://schemas.microsoft.com/office/powerpoint/2010/main" val="822937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 intensive LNAPL recovery technologies such as the use of adsorbent socks, manual bailing, passive skimmers, or (periodic, short-term) vacuum trucks are not included in the technology tables. These methods generally are not considered to be very effective to recover a significant amount of LNAPL. However, depending on local regulations, aesthetic concerns or emergency response action ( which are not covered in this document) they may very well end up being used at a site.</a:t>
            </a:r>
          </a:p>
          <a:p>
            <a:endParaRPr lang="en-US" dirty="0"/>
          </a:p>
        </p:txBody>
      </p:sp>
    </p:spTree>
    <p:extLst>
      <p:ext uri="{BB962C8B-B14F-4D97-AF65-F5344CB8AC3E}">
        <p14:creationId xmlns:p14="http://schemas.microsoft.com/office/powerpoint/2010/main" val="4018066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A series table screens</a:t>
            </a:r>
            <a:r>
              <a:rPr lang="en-US" baseline="0" dirty="0"/>
              <a:t> the technologies based on the geologic factors, the B series table will give specific impacts of nine factors for each technology, and the C series table is to determine minimum data requirements which soil permeability or determining LNAPL characteristics.</a:t>
            </a:r>
            <a:endParaRPr lang="en-US" dirty="0"/>
          </a:p>
          <a:p>
            <a:r>
              <a:rPr lang="en-US" dirty="0"/>
              <a:t>Technology descriptions </a:t>
            </a:r>
            <a:r>
              <a:rPr lang="en-US" baseline="0" dirty="0"/>
              <a:t> in guidance</a:t>
            </a:r>
            <a:r>
              <a:rPr lang="en-US" dirty="0"/>
              <a:t> are written</a:t>
            </a:r>
            <a:r>
              <a:rPr lang="en-US" baseline="0" dirty="0"/>
              <a:t> for generalized conditions. </a:t>
            </a:r>
          </a:p>
          <a:p>
            <a:pPr>
              <a:buFontTx/>
              <a:buChar char="-"/>
            </a:pPr>
            <a:r>
              <a:rPr lang="en-US" baseline="0" dirty="0"/>
              <a:t> </a:t>
            </a:r>
            <a:r>
              <a:rPr lang="en-US" sz="1300" dirty="0">
                <a:solidFill>
                  <a:srgbClr val="000000"/>
                </a:solidFill>
              </a:rPr>
              <a:t>After considering your experience in terms of what you’ve learned here </a:t>
            </a:r>
            <a:r>
              <a:rPr lang="en-US" sz="1300" dirty="0"/>
              <a:t>u</a:t>
            </a:r>
            <a:r>
              <a:rPr lang="en-US" baseline="0" dirty="0"/>
              <a:t>se experience with local geology and technology applications in the same area to augment the technology information in the LNAPL document. </a:t>
            </a:r>
          </a:p>
          <a:p>
            <a:pPr>
              <a:buFontTx/>
              <a:buChar char="-"/>
            </a:pPr>
            <a:r>
              <a:rPr lang="en-US" baseline="0" dirty="0"/>
              <a:t> Make sure you have confidence in the LCSM and it’s consistent with what you have learned.</a:t>
            </a:r>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582147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648" tIns="48325" rIns="96648" bIns="48325" anchor="b"/>
          <a:lstStyle/>
          <a:p>
            <a:pPr algn="r" defTabSz="966664"/>
            <a:fld id="{A0D4F731-6441-4EEE-B7B5-19CB55BFBF79}" type="slidenum">
              <a:rPr lang="en-US" sz="1300">
                <a:solidFill>
                  <a:prstClr val="black"/>
                </a:solidFill>
                <a:cs typeface="+mn-cs"/>
              </a:rPr>
              <a:pPr algn="r" defTabSz="966664"/>
              <a:t>15</a:t>
            </a:fld>
            <a:endParaRPr lang="en-US" sz="1300" dirty="0">
              <a:solidFill>
                <a:prstClr val="black"/>
              </a:solidFill>
              <a:cs typeface="+mn-cs"/>
            </a:endParaRPr>
          </a:p>
        </p:txBody>
      </p:sp>
      <p:sp>
        <p:nvSpPr>
          <p:cNvPr id="83971" name="Slide Image Placeholder 1"/>
          <p:cNvSpPr>
            <a:spLocks noGrp="1" noRot="1" noChangeAspect="1" noTextEdit="1"/>
          </p:cNvSpPr>
          <p:nvPr>
            <p:ph type="sldImg"/>
          </p:nvPr>
        </p:nvSpPr>
        <p:spPr>
          <a:ln w="12700"/>
        </p:spPr>
      </p:sp>
      <p:sp>
        <p:nvSpPr>
          <p:cNvPr id="83972" name="Notes Placeholder 2"/>
          <p:cNvSpPr>
            <a:spLocks noGrp="1"/>
          </p:cNvSpPr>
          <p:nvPr>
            <p:ph type="body" idx="1"/>
          </p:nvPr>
        </p:nvSpPr>
        <p:spPr>
          <a:noFill/>
          <a:ln/>
        </p:spPr>
        <p:txBody>
          <a:bodyPr lIns="96631" tIns="48315" rIns="96631" bIns="48315"/>
          <a:lstStyle/>
          <a:p>
            <a:pPr eaLnBrk="1" hangingPunct="1"/>
            <a:r>
              <a:rPr lang="en-CA" dirty="0"/>
              <a:t>The linkages between different remediation Goals and primary remediation objectives is summarized. </a:t>
            </a:r>
          </a:p>
          <a:p>
            <a:pPr eaLnBrk="1" hangingPunct="1"/>
            <a:endParaRPr lang="en-CA" dirty="0"/>
          </a:p>
          <a:p>
            <a:pPr eaLnBrk="1" hangingPunct="1"/>
            <a:r>
              <a:rPr lang="en-CA" dirty="0"/>
              <a:t>The saturation goal would be achieved by recovering or controlling LNAPL.</a:t>
            </a:r>
          </a:p>
          <a:p>
            <a:pPr eaLnBrk="1" hangingPunct="1"/>
            <a:r>
              <a:rPr lang="en-CA" dirty="0"/>
              <a:t> </a:t>
            </a:r>
          </a:p>
          <a:p>
            <a:pPr eaLnBrk="1" hangingPunct="1"/>
            <a:r>
              <a:rPr lang="en-CA" dirty="0"/>
              <a:t>An example of recovery would be skimming which is a mass recovery technology. Containment which is a saturation based goal is achieved through LNAPL mass control technologies, a common example being a slurry wall. </a:t>
            </a:r>
          </a:p>
          <a:p>
            <a:pPr eaLnBrk="1" hangingPunct="1"/>
            <a:endParaRPr lang="en-CA" dirty="0"/>
          </a:p>
          <a:p>
            <a:pPr eaLnBrk="1" hangingPunct="1"/>
            <a:r>
              <a:rPr lang="en-CA" dirty="0"/>
              <a:t>A composition or concentration goal would be achieved primarily through phase change technology, an example being air sparging and soil vapor extraction. </a:t>
            </a:r>
          </a:p>
          <a:p>
            <a:pPr eaLnBrk="1" hangingPunct="1"/>
            <a:endParaRPr lang="en-CA" dirty="0"/>
          </a:p>
          <a:p>
            <a:pPr eaLnBrk="1" hangingPunct="1"/>
            <a:r>
              <a:rPr lang="en-CA" dirty="0"/>
              <a:t>Aesthetic goals can include both a saturation goal for LNAPL mass recovery/control or a composition goal and example being an odor based concern.</a:t>
            </a:r>
          </a:p>
        </p:txBody>
      </p:sp>
      <p:sp>
        <p:nvSpPr>
          <p:cNvPr id="83973"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631" tIns="48315" rIns="96631" bIns="48315" anchor="b"/>
          <a:lstStyle/>
          <a:p>
            <a:pPr algn="r" defTabSz="966664"/>
            <a:fld id="{2B9535E2-08D3-4B25-B81F-9979188F4049}" type="slidenum">
              <a:rPr lang="en-US" sz="1300">
                <a:solidFill>
                  <a:prstClr val="black"/>
                </a:solidFill>
                <a:cs typeface="+mn-cs"/>
              </a:rPr>
              <a:pPr algn="r" defTabSz="966664"/>
              <a:t>15</a:t>
            </a:fld>
            <a:endParaRPr lang="en-US" sz="1300" dirty="0">
              <a:solidFill>
                <a:prstClr val="black"/>
              </a:solidFill>
              <a:cs typeface="+mn-cs"/>
            </a:endParaRPr>
          </a:p>
        </p:txBody>
      </p:sp>
    </p:spTree>
    <p:extLst>
      <p:ext uri="{BB962C8B-B14F-4D97-AF65-F5344CB8AC3E}">
        <p14:creationId xmlns:p14="http://schemas.microsoft.com/office/powerpoint/2010/main" val="151659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discussed in more detail</a:t>
            </a:r>
            <a:r>
              <a:rPr lang="en-US" baseline="0" dirty="0"/>
              <a:t> in part 2 but I wanted to remind everyone that by following the LNAPL management process your objectives become SMART –Specific Measurable Attainable Relevant and Timely. As we continue to progress through this third training and end with a case study you will see how we continually circle back to define your objectives through the establishment of metrics and remedial endpoints. These SMART objectives are important especially in selecting a specific technology as your remedy.   </a:t>
            </a:r>
            <a:endParaRPr lang="en-US"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2124886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dirty="0"/>
              <a:t>This slide shows the first cut of how to think about technologies</a:t>
            </a:r>
            <a:r>
              <a:rPr lang="en-US" baseline="0" dirty="0"/>
              <a:t> and what they do. </a:t>
            </a:r>
            <a:r>
              <a:rPr lang="en-US" dirty="0"/>
              <a:t>In the LNAPL document, this is also referred to as the “primary mechanism” in section 5 of the document by which LNAPL remediation takes place.</a:t>
            </a:r>
          </a:p>
          <a:p>
            <a:endParaRPr lang="en-US" dirty="0"/>
          </a:p>
          <a:p>
            <a:r>
              <a:rPr lang="en-US" dirty="0"/>
              <a:t>In addition to the primary mechanism, most technologies also act in other ways. These “multiple actions” of a technology can be simply represented by the ternary diagram. The dot in the ternary diagram shows</a:t>
            </a:r>
            <a:r>
              <a:rPr lang="en-US" baseline="0" dirty="0"/>
              <a:t> where the technology fits in the remedial tech groups. </a:t>
            </a:r>
          </a:p>
          <a:p>
            <a:endParaRPr lang="en-US" dirty="0"/>
          </a:p>
          <a:p>
            <a:r>
              <a:rPr lang="en-US" dirty="0"/>
              <a:t>Clicks</a:t>
            </a:r>
            <a:r>
              <a:rPr lang="en-US" baseline="0" dirty="0"/>
              <a:t> notice the dot is in the mass control corner of the ternary diagram click. </a:t>
            </a:r>
            <a:endParaRPr lang="en-US" dirty="0"/>
          </a:p>
        </p:txBody>
      </p:sp>
      <p:sp>
        <p:nvSpPr>
          <p:cNvPr id="81924" name="Slide Number Placeholder 3"/>
          <p:cNvSpPr>
            <a:spLocks noGrp="1"/>
          </p:cNvSpPr>
          <p:nvPr>
            <p:ph type="sldNum" sz="quarter" idx="5"/>
          </p:nvPr>
        </p:nvSpPr>
        <p:spPr>
          <a:noFill/>
        </p:spPr>
        <p:txBody>
          <a:bodyPr/>
          <a:lstStyle/>
          <a:p>
            <a:fld id="{0E618938-B638-4D5C-83CC-D7ACA0EB230C}"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526400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noFill/>
          <a:ln w="12700"/>
        </p:spPr>
      </p:sp>
      <p:sp>
        <p:nvSpPr>
          <p:cNvPr id="84995" name="Notes Placeholder 2"/>
          <p:cNvSpPr>
            <a:spLocks noGrp="1"/>
          </p:cNvSpPr>
          <p:nvPr>
            <p:ph type="body" idx="1"/>
          </p:nvPr>
        </p:nvSpPr>
        <p:spPr>
          <a:noFill/>
          <a:ln/>
        </p:spPr>
        <p:txBody>
          <a:bodyPr/>
          <a:lstStyle/>
          <a:p>
            <a:r>
              <a:rPr lang="en-US" dirty="0"/>
              <a:t>Mass Control and Mass Recovery is only used when LNAPL saturation</a:t>
            </a:r>
            <a:r>
              <a:rPr lang="en-US" baseline="0" dirty="0"/>
              <a:t> is greater than residual:</a:t>
            </a:r>
          </a:p>
          <a:p>
            <a:r>
              <a:rPr lang="en-US" baseline="0" dirty="0"/>
              <a:t>- Mass control is used when there is an LNAPL migration risk – So in very high saturation conditions</a:t>
            </a:r>
          </a:p>
          <a:p>
            <a:r>
              <a:rPr lang="en-US" dirty="0"/>
              <a:t>- Mass</a:t>
            </a:r>
            <a:r>
              <a:rPr lang="en-US" baseline="0" dirty="0"/>
              <a:t> recovery is used when LNAPL is mobile and practicably recoverable - &gt; Sr</a:t>
            </a:r>
          </a:p>
          <a:p>
            <a:pPr marL="179337" indent="-179337">
              <a:buFontTx/>
              <a:buChar char="-"/>
            </a:pPr>
            <a:r>
              <a:rPr lang="en-US" dirty="0"/>
              <a:t>When</a:t>
            </a:r>
            <a:r>
              <a:rPr lang="en-US" baseline="0" dirty="0"/>
              <a:t> LNAPL is less than saturation, only phase change technologies will work. Phase change technologies can also be applied to mobile and even migrating LNAPL.</a:t>
            </a:r>
          </a:p>
          <a:p>
            <a:pPr marL="179337" indent="-179337">
              <a:buFontTx/>
              <a:buChar char="-"/>
            </a:pPr>
            <a:r>
              <a:rPr lang="en-US" baseline="0" dirty="0"/>
              <a:t>Also the recoverability is represented here by the transmissivity number and as you can see mass recovery is ineffective below .1 ft2/day</a:t>
            </a:r>
            <a:endParaRPr lang="en-US" dirty="0"/>
          </a:p>
        </p:txBody>
      </p:sp>
      <p:sp>
        <p:nvSpPr>
          <p:cNvPr id="84996" name="Slide Number Placeholder 3"/>
          <p:cNvSpPr>
            <a:spLocks noGrp="1"/>
          </p:cNvSpPr>
          <p:nvPr>
            <p:ph type="sldNum" sz="quarter" idx="5"/>
          </p:nvPr>
        </p:nvSpPr>
        <p:spPr>
          <a:noFill/>
        </p:spPr>
        <p:txBody>
          <a:bodyPr/>
          <a:lstStyle/>
          <a:p>
            <a:fld id="{18F721B2-D73F-4832-B397-05B55948DEE9}"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781399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noFill/>
          <a:ln w="12700"/>
        </p:spPr>
      </p:sp>
      <p:sp>
        <p:nvSpPr>
          <p:cNvPr id="87043" name="Notes Placeholder 2"/>
          <p:cNvSpPr>
            <a:spLocks noGrp="1"/>
          </p:cNvSpPr>
          <p:nvPr>
            <p:ph type="body" idx="1"/>
          </p:nvPr>
        </p:nvSpPr>
        <p:spPr>
          <a:noFill/>
          <a:ln/>
        </p:spPr>
        <p:txBody>
          <a:bodyPr/>
          <a:lstStyle/>
          <a:p>
            <a:pPr defTabSz="914282">
              <a:defRPr/>
            </a:pPr>
            <a:r>
              <a:rPr lang="en-CA" dirty="0"/>
              <a:t>When selecting technologies consider multiple treatment technologies or treatment trains. For example, you may begin with a slurry wall (click) to control the migration of the LNAPL and then move to dual pump liquid extraction (click) to recover mobile LNAPL. Air sparging and soil vapor extraction (click) may then be used to further remove LNAPL mass and potentially address vapor and groundwater risks,</a:t>
            </a:r>
            <a:r>
              <a:rPr lang="en-CA" baseline="0" dirty="0"/>
              <a:t> notice we are on the phase chance train car</a:t>
            </a:r>
            <a:r>
              <a:rPr lang="en-CA" dirty="0"/>
              <a:t>. The final treatment technology may be natural source zone depletion (click). </a:t>
            </a:r>
            <a:endParaRPr lang="en-US" dirty="0"/>
          </a:p>
        </p:txBody>
      </p:sp>
      <p:sp>
        <p:nvSpPr>
          <p:cNvPr id="87044" name="Slide Number Placeholder 3"/>
          <p:cNvSpPr>
            <a:spLocks noGrp="1"/>
          </p:cNvSpPr>
          <p:nvPr>
            <p:ph type="sldNum" sz="quarter" idx="5"/>
          </p:nvPr>
        </p:nvSpPr>
        <p:spPr>
          <a:noFill/>
        </p:spPr>
        <p:txBody>
          <a:bodyPr/>
          <a:lstStyle/>
          <a:p>
            <a:fld id="{94428F51-88D2-45A7-9819-E9C9426EEFC0}"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880574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xmlns="" id="{4F638D99-C4E7-4B78-A6C3-3A19AE4B03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7209">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62044" indent="-293094" defTabSz="967209">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72375" indent="-234475" defTabSz="967209">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41325" indent="-234475" defTabSz="967209">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110275" indent="-234475" defTabSz="967209">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79225" indent="-234475" defTabSz="96720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3048175" indent="-234475" defTabSz="96720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517125" indent="-234475" defTabSz="96720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986075" indent="-234475" defTabSz="967209"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fld id="{2E2D22CB-4B1B-4043-82AB-B793B05E75A9}" type="slidenum">
              <a:rPr lang="en-US" altLang="en-US" smtClean="0">
                <a:latin typeface="Tahoma" panose="020B0604030504040204" pitchFamily="34" charset="0"/>
              </a:rPr>
              <a:pPr/>
              <a:t>2</a:t>
            </a:fld>
            <a:endParaRPr lang="en-US" altLang="en-US" dirty="0">
              <a:latin typeface="Tahoma" panose="020B0604030504040204" pitchFamily="34" charset="0"/>
            </a:endParaRPr>
          </a:p>
        </p:txBody>
      </p:sp>
      <p:sp>
        <p:nvSpPr>
          <p:cNvPr id="7171" name="Rectangle 2">
            <a:extLst>
              <a:ext uri="{FF2B5EF4-FFF2-40B4-BE49-F238E27FC236}">
                <a16:creationId xmlns:a16="http://schemas.microsoft.com/office/drawing/2014/main" xmlns="" id="{D23B6998-59C2-4DB7-9DA0-51BBEEFCE3B1}"/>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xmlns="" id="{29BC8251-6A1C-4CD0-873A-493160D76529}"/>
              </a:ext>
            </a:extLst>
          </p:cNvPr>
          <p:cNvSpPr>
            <a:spLocks noGrp="1" noChangeArrowheads="1"/>
          </p:cNvSpPr>
          <p:nvPr>
            <p:ph type="body" idx="1"/>
          </p:nvPr>
        </p:nvSpPr>
        <p:spPr>
          <a:xfrm>
            <a:off x="171450" y="4560888"/>
            <a:ext cx="691515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600" dirty="0"/>
              <a:t>The newly updated LNAPLs (Light Non-Aqueous Phase Liquids) training courses help users set appropriate LNAPL remedial goals in the context of a site-specific LNAPL conceptual site model, provide tools to screen LNAPL remedial technologies to identify an optimal LNAPL remedial technology to achieve the goals, and provide example performance metrics that would be set to gauge remedial effectiveness and demonstrate achievement of the goals. </a:t>
            </a:r>
          </a:p>
          <a:p>
            <a:pPr>
              <a:defRPr/>
            </a:pPr>
            <a:endParaRPr lang="en-US" sz="600" dirty="0"/>
          </a:p>
          <a:p>
            <a:pPr marL="175856" indent="-175856">
              <a:buFont typeface="Arial" panose="020B0604020202020204" pitchFamily="34" charset="0"/>
              <a:buChar char="•"/>
              <a:defRPr/>
            </a:pPr>
            <a:r>
              <a:rPr lang="en-US" sz="600" dirty="0"/>
              <a:t>A sound LNAPL understanding is necessary to effectively characterize and assess LNAPL conditions and potential risks, as well as to evaluate potential remedial technologies or alternatives. The ITRC LNAPLs Team’s updated training courses provide:</a:t>
            </a:r>
          </a:p>
          <a:p>
            <a:pPr marL="175856" indent="-175856">
              <a:buFont typeface="Arial" panose="020B0604020202020204" pitchFamily="34" charset="0"/>
              <a:buChar char="•"/>
              <a:defRPr/>
            </a:pPr>
            <a:r>
              <a:rPr lang="en-US" sz="600" dirty="0"/>
              <a:t>a technical understanding of LNAPL key concepts and behavior in the subsurface</a:t>
            </a:r>
          </a:p>
          <a:p>
            <a:pPr marL="175856" indent="-175856">
              <a:buFont typeface="Arial" panose="020B0604020202020204" pitchFamily="34" charset="0"/>
              <a:buChar char="•"/>
              <a:defRPr/>
            </a:pPr>
            <a:r>
              <a:rPr lang="en-US" sz="600" dirty="0"/>
              <a:t>LNAPL conceptual site model (LCSM) development</a:t>
            </a:r>
          </a:p>
          <a:p>
            <a:pPr marL="175856" indent="-175856">
              <a:buFont typeface="Arial" panose="020B0604020202020204" pitchFamily="34" charset="0"/>
              <a:buChar char="•"/>
              <a:defRPr/>
            </a:pPr>
            <a:r>
              <a:rPr lang="en-US" sz="600" dirty="0"/>
              <a:t>framework for making LNAPL remediation and management decisions</a:t>
            </a:r>
          </a:p>
          <a:p>
            <a:pPr marL="175856" indent="-175856">
              <a:buFont typeface="Arial" panose="020B0604020202020204" pitchFamily="34" charset="0"/>
              <a:buChar char="•"/>
              <a:defRPr/>
            </a:pPr>
            <a:r>
              <a:rPr lang="en-US" sz="600" dirty="0"/>
              <a:t>informed remedial technology selection and appropriate technology application</a:t>
            </a:r>
          </a:p>
          <a:p>
            <a:pPr marL="175856" indent="-175856">
              <a:buFont typeface="Arial" panose="020B0604020202020204" pitchFamily="34" charset="0"/>
              <a:buChar char="•"/>
              <a:defRPr/>
            </a:pPr>
            <a:endParaRPr lang="en-US" sz="600" dirty="0"/>
          </a:p>
          <a:p>
            <a:pPr>
              <a:defRPr/>
            </a:pPr>
            <a:r>
              <a:rPr lang="en-US" sz="600" b="1" dirty="0"/>
              <a:t>LNAPL Training Part 1: </a:t>
            </a:r>
            <a:r>
              <a:rPr lang="en-US" sz="600" dirty="0"/>
              <a:t>An Improved Understanding of LNAPL Behavior in the Subsurface - Connecting the Science to Managing Sites </a:t>
            </a:r>
          </a:p>
          <a:p>
            <a:pPr>
              <a:defRPr/>
            </a:pPr>
            <a:r>
              <a:rPr lang="en-US" sz="600" dirty="0"/>
              <a:t>	Part 1 explains how LNAPLs behave in the subsurface and examines what controls their 	behavior. Part 1 also explains what LNAPL data can tell you about the LNAPL and site conditions. 	Relevant and practical examples are used to illustrate key concepts.</a:t>
            </a:r>
          </a:p>
          <a:p>
            <a:pPr>
              <a:defRPr/>
            </a:pPr>
            <a:r>
              <a:rPr lang="en-US" sz="600" dirty="0"/>
              <a:t> </a:t>
            </a:r>
          </a:p>
          <a:p>
            <a:pPr>
              <a:defRPr/>
            </a:pPr>
            <a:r>
              <a:rPr lang="en-US" sz="600" b="1" dirty="0"/>
              <a:t>LNAPL Training Part 2: </a:t>
            </a:r>
            <a:r>
              <a:rPr lang="en-US" sz="600" dirty="0"/>
              <a:t>LNAPL Conceptual Site Models and Remedial Decision Framework - Do you know where the LNAPL is and how to address LNAPL concerns?</a:t>
            </a:r>
          </a:p>
          <a:p>
            <a:pPr>
              <a:defRPr/>
            </a:pPr>
            <a:r>
              <a:rPr lang="en-US" sz="600" dirty="0"/>
              <a:t>	Part 2 addresses LNAPL conceptual site model (LCSM) development as well as the overall 	framework for making LNAPL remediation and management decisions. Part 2: </a:t>
            </a:r>
          </a:p>
          <a:p>
            <a:pPr marL="1582706" lvl="3" indent="-175856">
              <a:buFont typeface="Arial" panose="020B0604020202020204" pitchFamily="34" charset="0"/>
              <a:buChar char="•"/>
              <a:defRPr/>
            </a:pPr>
            <a:r>
              <a:rPr lang="en-US" sz="600" dirty="0"/>
              <a:t>discusses key LNAPL and site data</a:t>
            </a:r>
          </a:p>
          <a:p>
            <a:pPr marL="1582706" lvl="3" indent="-175856">
              <a:buFont typeface="Arial" panose="020B0604020202020204" pitchFamily="34" charset="0"/>
              <a:buChar char="•"/>
              <a:defRPr/>
            </a:pPr>
            <a:r>
              <a:rPr lang="en-US" sz="600" dirty="0"/>
              <a:t>when and why those data may be important, and </a:t>
            </a:r>
          </a:p>
          <a:p>
            <a:pPr marL="1582706" lvl="3" indent="-175856">
              <a:buFont typeface="Arial" panose="020B0604020202020204" pitchFamily="34" charset="0"/>
              <a:buChar char="•"/>
              <a:defRPr/>
            </a:pPr>
            <a:r>
              <a:rPr lang="en-US" sz="600" dirty="0"/>
              <a:t>how to effectively organize the data into an LCSM. </a:t>
            </a:r>
          </a:p>
          <a:p>
            <a:pPr>
              <a:defRPr/>
            </a:pPr>
            <a:r>
              <a:rPr lang="en-US" sz="600" dirty="0"/>
              <a:t> </a:t>
            </a:r>
          </a:p>
          <a:p>
            <a:pPr>
              <a:defRPr/>
            </a:pPr>
            <a:r>
              <a:rPr lang="en-US" sz="600" dirty="0"/>
              <a:t>	Part 2 also discusses how to resolve LNAPL concerns by selecting appropriate goals and 	objectives, choosing applicable technologies, and assigning remedial performance metrics and 	endpoints. Part 2 concludes with a special focus on LNAPL Transmissivity and how it may be 	used to improve LNAPL decision making.  </a:t>
            </a:r>
          </a:p>
          <a:p>
            <a:pPr>
              <a:defRPr/>
            </a:pPr>
            <a:r>
              <a:rPr lang="en-US" sz="600" dirty="0"/>
              <a:t> </a:t>
            </a:r>
          </a:p>
          <a:p>
            <a:pPr>
              <a:defRPr/>
            </a:pPr>
            <a:r>
              <a:rPr lang="en-US" sz="600" b="1" dirty="0"/>
              <a:t>LNAPL Training Part 3: </a:t>
            </a:r>
            <a:r>
              <a:rPr lang="en-US" sz="600" dirty="0"/>
              <a:t>Using LNAPL Science, the LCSM, and LNAPL Goals to Select an LNAPL Remedial Technology</a:t>
            </a:r>
          </a:p>
          <a:p>
            <a:pPr>
              <a:defRPr/>
            </a:pPr>
            <a:r>
              <a:rPr lang="en-US" sz="600" dirty="0"/>
              <a:t> </a:t>
            </a:r>
          </a:p>
          <a:p>
            <a:pPr>
              <a:defRPr/>
            </a:pPr>
            <a:r>
              <a:rPr lang="en-US" sz="600" dirty="0"/>
              <a:t>	Part 3 of the training fosters informed remedial technology selection and appropriate technology 	application. Part 3:</a:t>
            </a:r>
          </a:p>
          <a:p>
            <a:pPr marL="1582706" lvl="3" indent="-175856">
              <a:buFont typeface="Arial" panose="020B0604020202020204" pitchFamily="34" charset="0"/>
              <a:buChar char="•"/>
              <a:defRPr/>
            </a:pPr>
            <a:r>
              <a:rPr lang="en-US" sz="600" dirty="0"/>
              <a:t>discusses remedial technology groups,</a:t>
            </a:r>
          </a:p>
          <a:p>
            <a:pPr marL="1582706" lvl="3" indent="-175856">
              <a:buFont typeface="Arial" panose="020B0604020202020204" pitchFamily="34" charset="0"/>
              <a:buChar char="•"/>
              <a:defRPr/>
            </a:pPr>
            <a:r>
              <a:rPr lang="en-US" sz="600" dirty="0"/>
              <a:t>introduces specific remedial technologies, </a:t>
            </a:r>
          </a:p>
          <a:p>
            <a:pPr marL="1582706" lvl="3" indent="-175856">
              <a:buFont typeface="Arial" panose="020B0604020202020204" pitchFamily="34" charset="0"/>
              <a:buChar char="•"/>
              <a:defRPr/>
            </a:pPr>
            <a:r>
              <a:rPr lang="en-US" sz="600" dirty="0"/>
              <a:t>provides a framework for technology selection, and</a:t>
            </a:r>
          </a:p>
          <a:p>
            <a:pPr marL="1582706" lvl="3" indent="-175856">
              <a:buFont typeface="Arial" panose="020B0604020202020204" pitchFamily="34" charset="0"/>
              <a:buChar char="•"/>
              <a:defRPr/>
            </a:pPr>
            <a:r>
              <a:rPr lang="en-US" sz="600" dirty="0"/>
              <a:t>introduces a series of tools to screen the several remedial technologies addressed in the updated ITRC document.</a:t>
            </a:r>
          </a:p>
          <a:p>
            <a:pPr>
              <a:defRPr/>
            </a:pPr>
            <a:r>
              <a:rPr lang="en-US" sz="600" dirty="0"/>
              <a:t> </a:t>
            </a:r>
          </a:p>
          <a:p>
            <a:pPr>
              <a:defRPr/>
            </a:pPr>
            <a:r>
              <a:rPr lang="en-US" sz="600" dirty="0"/>
              <a:t>	A case study demonstrates the use of these tools for remedial technology selection, 	implementation, and demonstration of successful remediation.</a:t>
            </a:r>
          </a:p>
          <a:p>
            <a:pPr>
              <a:buFont typeface="Arial" panose="020B0604020202020204" pitchFamily="34" charset="0"/>
              <a:buNone/>
              <a:defRPr/>
            </a:pPr>
            <a:endParaRPr lang="en-US" sz="600" dirty="0"/>
          </a:p>
          <a:p>
            <a:pPr>
              <a:buFont typeface="Arial" panose="020B0604020202020204" pitchFamily="34" charset="0"/>
              <a:buNone/>
              <a:defRPr/>
            </a:pPr>
            <a:r>
              <a:rPr lang="en-US" sz="600" dirty="0"/>
              <a:t>ITRC (Interstate Technology and Regulatory Council) www.itrcweb.org </a:t>
            </a:r>
          </a:p>
          <a:p>
            <a:pPr>
              <a:buFont typeface="Arial" panose="020B0604020202020204" pitchFamily="34" charset="0"/>
              <a:buNone/>
              <a:defRPr/>
            </a:pPr>
            <a:r>
              <a:rPr lang="en-US" sz="600" dirty="0"/>
              <a:t>Training Co-Sponsored by: US EPA Technology Innovation and Field Services Division (TIFSD) (www.clu-in.org) </a:t>
            </a:r>
          </a:p>
          <a:p>
            <a:pPr>
              <a:buFont typeface="Arial" panose="020B0604020202020204" pitchFamily="34" charset="0"/>
              <a:buNone/>
              <a:defRPr/>
            </a:pPr>
            <a:r>
              <a:rPr lang="en-US" sz="600" dirty="0"/>
              <a:t>ITRC Training Program: training@itrcweb.org; Phone: 402-201-2419</a:t>
            </a:r>
          </a:p>
        </p:txBody>
      </p:sp>
    </p:spTree>
    <p:extLst>
      <p:ext uri="{BB962C8B-B14F-4D97-AF65-F5344CB8AC3E}">
        <p14:creationId xmlns:p14="http://schemas.microsoft.com/office/powerpoint/2010/main" val="2305845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465" tIns="48233" rIns="96465" bIns="48233" anchor="b"/>
          <a:lstStyle/>
          <a:p>
            <a:pPr algn="r"/>
            <a:fld id="{7E503769-A65B-4F19-A86F-8B333753BDEC}" type="slidenum">
              <a:rPr lang="en-US" sz="1300">
                <a:solidFill>
                  <a:prstClr val="black"/>
                </a:solidFill>
                <a:cs typeface="+mn-cs"/>
              </a:rPr>
              <a:pPr algn="r"/>
              <a:t>20</a:t>
            </a:fld>
            <a:endParaRPr lang="en-US" sz="1300" dirty="0">
              <a:solidFill>
                <a:prstClr val="black"/>
              </a:solidFill>
              <a:cs typeface="+mn-cs"/>
            </a:endParaRPr>
          </a:p>
        </p:txBody>
      </p:sp>
      <p:sp>
        <p:nvSpPr>
          <p:cNvPr id="88067" name="Rectangle 6"/>
          <p:cNvSpPr>
            <a:spLocks noGrp="1" noRot="1" noChangeAspect="1" noChangeArrowheads="1" noTextEdit="1"/>
          </p:cNvSpPr>
          <p:nvPr>
            <p:ph type="sldImg"/>
          </p:nvPr>
        </p:nvSpPr>
        <p:spPr>
          <a:ln/>
        </p:spPr>
      </p:sp>
      <p:sp>
        <p:nvSpPr>
          <p:cNvPr id="88068" name="Rectangle 7"/>
          <p:cNvSpPr>
            <a:spLocks noGrp="1" noChangeArrowheads="1"/>
          </p:cNvSpPr>
          <p:nvPr>
            <p:ph type="body" idx="1"/>
          </p:nvPr>
        </p:nvSpPr>
        <p:spPr>
          <a:noFill/>
          <a:ln/>
        </p:spPr>
        <p:txBody>
          <a:bodyPr/>
          <a:lstStyle/>
          <a:p>
            <a:r>
              <a:rPr lang="en-US" dirty="0"/>
              <a:t>You want to have the right tool for the job. A </a:t>
            </a:r>
            <a:r>
              <a:rPr lang="en-US" baseline="0" dirty="0"/>
              <a:t>Phillips head screw driver works fine but not for a flat head screw. </a:t>
            </a:r>
            <a:endParaRPr lang="en-US" dirty="0"/>
          </a:p>
        </p:txBody>
      </p:sp>
      <p:sp>
        <p:nvSpPr>
          <p:cNvPr id="88069"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447" tIns="48224" rIns="96447" bIns="48224" anchor="b"/>
          <a:lstStyle/>
          <a:p>
            <a:pPr algn="r"/>
            <a:fld id="{F776A06F-E383-44A6-AB66-A5E68703F716}" type="slidenum">
              <a:rPr lang="en-US" sz="1300">
                <a:solidFill>
                  <a:prstClr val="black"/>
                </a:solidFill>
                <a:cs typeface="+mn-cs"/>
              </a:rPr>
              <a:pPr algn="r"/>
              <a:t>20</a:t>
            </a:fld>
            <a:endParaRPr lang="en-US" sz="1300" dirty="0">
              <a:solidFill>
                <a:prstClr val="black"/>
              </a:solidFill>
              <a:cs typeface="+mn-cs"/>
            </a:endParaRPr>
          </a:p>
        </p:txBody>
      </p:sp>
    </p:spTree>
    <p:extLst>
      <p:ext uri="{BB962C8B-B14F-4D97-AF65-F5344CB8AC3E}">
        <p14:creationId xmlns:p14="http://schemas.microsoft.com/office/powerpoint/2010/main" val="4054408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Aesthetic concerns such as odors, stains or sheens</a:t>
            </a:r>
            <a:r>
              <a:rPr lang="en-US" baseline="0" dirty="0"/>
              <a:t> maybe an LNAPL concern that has to be taken into account. Ask yourself a few questions.</a:t>
            </a:r>
            <a:endParaRPr lang="en-US" dirty="0"/>
          </a:p>
          <a:p>
            <a:pPr lvl="0"/>
            <a:r>
              <a:rPr lang="en-US" sz="1300" dirty="0"/>
              <a:t>Are non-risk odors or surficial stains from the LNAPL a potential nuisance?</a:t>
            </a:r>
          </a:p>
          <a:p>
            <a:pPr lvl="0"/>
            <a:r>
              <a:rPr lang="en-US" sz="1300" dirty="0"/>
              <a:t>Is stakeholder perception of the occurrence of LNAPL a concern?</a:t>
            </a:r>
          </a:p>
          <a:p>
            <a:endParaRPr lang="en-US" dirty="0"/>
          </a:p>
          <a:p>
            <a:r>
              <a:rPr lang="en-US" sz="1300" dirty="0"/>
              <a:t>Not all LNAPL concerns will need remediation, therefore not all LNAPL concerns will generate LNAPL remedial goals and objectives.</a:t>
            </a:r>
            <a:endParaRPr lang="en-US"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2863300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0688AC9A-1D78-436A-A420-007F3D4BF27F}" type="slidenum">
              <a:rPr lang="en-US" smtClean="0">
                <a:solidFill>
                  <a:prstClr val="black"/>
                </a:solidFill>
              </a:rPr>
              <a:pPr/>
              <a:t>22</a:t>
            </a:fld>
            <a:endParaRPr lang="en-US" dirty="0">
              <a:solidFill>
                <a:prstClr val="black"/>
              </a:solidFill>
            </a:endParaRPr>
          </a:p>
        </p:txBody>
      </p:sp>
      <p:sp>
        <p:nvSpPr>
          <p:cNvPr id="89091" name="Rectangle 8"/>
          <p:cNvSpPr>
            <a:spLocks noGrp="1" noRot="1" noChangeAspect="1" noChangeArrowheads="1" noTextEdit="1"/>
          </p:cNvSpPr>
          <p:nvPr>
            <p:ph type="sldImg"/>
          </p:nvPr>
        </p:nvSpPr>
        <p:spPr>
          <a:ln/>
        </p:spPr>
      </p:sp>
      <p:sp>
        <p:nvSpPr>
          <p:cNvPr id="89092" name="Rectangle 9"/>
          <p:cNvSpPr>
            <a:spLocks noGrp="1" noChangeArrowheads="1"/>
          </p:cNvSpPr>
          <p:nvPr>
            <p:ph type="body" idx="1"/>
          </p:nvPr>
        </p:nvSpPr>
        <p:spPr>
          <a:noFill/>
          <a:ln/>
        </p:spPr>
        <p:txBody>
          <a:bodyPr/>
          <a:lstStyle/>
          <a:p>
            <a:r>
              <a:rPr lang="en-US" dirty="0"/>
              <a:t>Let’s dive a little deeper into the categories of remedial technologies.</a:t>
            </a:r>
          </a:p>
          <a:p>
            <a:endParaRPr lang="en-US" dirty="0"/>
          </a:p>
          <a:p>
            <a:r>
              <a:rPr lang="en-US" dirty="0"/>
              <a:t>When you have excess</a:t>
            </a:r>
            <a:r>
              <a:rPr lang="en-US" baseline="0" dirty="0"/>
              <a:t> saturation as a remedial goal and are concerned about migration</a:t>
            </a:r>
          </a:p>
          <a:p>
            <a:endParaRPr lang="en-US" dirty="0"/>
          </a:p>
          <a:p>
            <a:r>
              <a:rPr lang="en-US" dirty="0"/>
              <a:t>LNAPL Mass Control technologies may be used. These technologies function by blocking the effects of the LNAPL from reaching somewhere else. Like a dam across a river holds back the water. </a:t>
            </a:r>
          </a:p>
          <a:p>
            <a:endParaRPr lang="en-US" dirty="0"/>
          </a:p>
          <a:p>
            <a:r>
              <a:rPr lang="en-US" dirty="0"/>
              <a:t>Note the ternary diagram in the lower right. The dot is placed at the Mass Control (MC) corner.</a:t>
            </a:r>
          </a:p>
        </p:txBody>
      </p:sp>
    </p:spTree>
    <p:extLst>
      <p:ext uri="{BB962C8B-B14F-4D97-AF65-F5344CB8AC3E}">
        <p14:creationId xmlns:p14="http://schemas.microsoft.com/office/powerpoint/2010/main" val="4126551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460" tIns="48229" rIns="96460" bIns="48229" anchor="b"/>
          <a:lstStyle/>
          <a:p>
            <a:pPr algn="r" defTabSz="965076"/>
            <a:fld id="{1843975C-1717-40CD-B868-1D5C32312778}" type="slidenum">
              <a:rPr lang="en-US" sz="1400">
                <a:solidFill>
                  <a:prstClr val="black"/>
                </a:solidFill>
                <a:cs typeface="+mn-cs"/>
              </a:rPr>
              <a:pPr algn="r" defTabSz="965076"/>
              <a:t>23</a:t>
            </a:fld>
            <a:endParaRPr lang="en-US" sz="1400" dirty="0">
              <a:solidFill>
                <a:prstClr val="black"/>
              </a:solidFill>
              <a:cs typeface="+mn-cs"/>
            </a:endParaRPr>
          </a:p>
        </p:txBody>
      </p:sp>
      <p:sp>
        <p:nvSpPr>
          <p:cNvPr id="92163" name="Slide Image Placeholder 1"/>
          <p:cNvSpPr>
            <a:spLocks noGrp="1" noRot="1" noChangeAspect="1" noTextEdit="1"/>
          </p:cNvSpPr>
          <p:nvPr>
            <p:ph type="sldImg"/>
          </p:nvPr>
        </p:nvSpPr>
        <p:spPr>
          <a:xfrm>
            <a:off x="1258888" y="720725"/>
            <a:ext cx="4797425" cy="3598863"/>
          </a:xfrm>
          <a:ln w="12700"/>
        </p:spPr>
      </p:sp>
      <p:sp>
        <p:nvSpPr>
          <p:cNvPr id="92164" name="Notes Placeholder 2"/>
          <p:cNvSpPr>
            <a:spLocks noGrp="1"/>
          </p:cNvSpPr>
          <p:nvPr>
            <p:ph type="body" idx="1"/>
          </p:nvPr>
        </p:nvSpPr>
        <p:spPr>
          <a:xfrm>
            <a:off x="1219200" y="4559301"/>
            <a:ext cx="4876800" cy="4321175"/>
          </a:xfrm>
          <a:noFill/>
          <a:ln/>
        </p:spPr>
        <p:txBody>
          <a:bodyPr lIns="96442" tIns="48221" rIns="96442" bIns="48221"/>
          <a:lstStyle/>
          <a:p>
            <a:pPr eaLnBrk="1" hangingPunct="1">
              <a:buFontTx/>
              <a:buNone/>
            </a:pPr>
            <a:r>
              <a:rPr lang="en-US" dirty="0"/>
              <a:t>This</a:t>
            </a:r>
            <a:r>
              <a:rPr lang="en-US" baseline="0" dirty="0"/>
              <a:t> slide links concerns, goals, and objectives. The LNAPL concern here is migration which is linked to a saturation-based goal which is to terminate the LNAPL body migration and reduce the potential for LNAPL migration and then linking that goal to a remediation objective which is to stop LNAPL with a physical barrier. This migration concern can be addressed by a Mass Control technology.</a:t>
            </a:r>
            <a:endParaRPr lang="en-US" dirty="0"/>
          </a:p>
        </p:txBody>
      </p:sp>
      <p:sp>
        <p:nvSpPr>
          <p:cNvPr id="92165"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442" tIns="48221" rIns="96442" bIns="48221" anchor="b"/>
          <a:lstStyle/>
          <a:p>
            <a:pPr algn="r" defTabSz="965076"/>
            <a:fld id="{E318A532-6DF9-452F-BD59-5F5EDC7D6B4F}" type="slidenum">
              <a:rPr lang="en-US" sz="1400">
                <a:solidFill>
                  <a:prstClr val="black"/>
                </a:solidFill>
                <a:cs typeface="+mn-cs"/>
              </a:rPr>
              <a:pPr algn="r" defTabSz="965076"/>
              <a:t>23</a:t>
            </a:fld>
            <a:endParaRPr lang="en-US" sz="1400" dirty="0">
              <a:solidFill>
                <a:prstClr val="black"/>
              </a:solidFill>
              <a:cs typeface="+mn-cs"/>
            </a:endParaRPr>
          </a:p>
        </p:txBody>
      </p:sp>
    </p:spTree>
    <p:extLst>
      <p:ext uri="{BB962C8B-B14F-4D97-AF65-F5344CB8AC3E}">
        <p14:creationId xmlns:p14="http://schemas.microsoft.com/office/powerpoint/2010/main" val="19247505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8B6C78B-4A9F-4185-8C7E-C64D931F72D1}" type="slidenum">
              <a:rPr lang="en-US" smtClean="0">
                <a:solidFill>
                  <a:prstClr val="black"/>
                </a:solidFill>
              </a:rPr>
              <a:pPr/>
              <a:t>24</a:t>
            </a:fld>
            <a:endParaRPr lang="en-US" dirty="0">
              <a:solidFill>
                <a:prstClr val="black"/>
              </a:solidFill>
            </a:endParaRPr>
          </a:p>
        </p:txBody>
      </p:sp>
      <p:sp>
        <p:nvSpPr>
          <p:cNvPr id="90115" name="Rectangle 8"/>
          <p:cNvSpPr>
            <a:spLocks noGrp="1" noRot="1" noChangeAspect="1" noChangeArrowheads="1" noTextEdit="1"/>
          </p:cNvSpPr>
          <p:nvPr>
            <p:ph type="sldImg"/>
          </p:nvPr>
        </p:nvSpPr>
        <p:spPr>
          <a:ln/>
        </p:spPr>
      </p:sp>
      <p:sp>
        <p:nvSpPr>
          <p:cNvPr id="90116" name="Rectangle 9"/>
          <p:cNvSpPr>
            <a:spLocks noGrp="1" noChangeArrowheads="1"/>
          </p:cNvSpPr>
          <p:nvPr>
            <p:ph type="body" idx="1"/>
          </p:nvPr>
        </p:nvSpPr>
        <p:spPr>
          <a:noFill/>
          <a:ln/>
        </p:spPr>
        <p:txBody>
          <a:bodyPr/>
          <a:lstStyle/>
          <a:p>
            <a:r>
              <a:rPr lang="en-US" dirty="0"/>
              <a:t>In the top panel, you can see the uncontrolled migration of LNAPL away from the point of initial release and highest LNAPL saturation.</a:t>
            </a:r>
          </a:p>
          <a:p>
            <a:endParaRPr lang="en-US" dirty="0"/>
          </a:p>
          <a:p>
            <a:r>
              <a:rPr lang="en-US" dirty="0"/>
              <a:t>Think of this type of technology as containing</a:t>
            </a:r>
            <a:r>
              <a:rPr lang="en-US" baseline="0" dirty="0"/>
              <a:t> LNAPL migration due to high saturation. </a:t>
            </a:r>
            <a:endParaRPr lang="en-US" dirty="0"/>
          </a:p>
          <a:p>
            <a:endParaRPr lang="en-US" dirty="0"/>
          </a:p>
          <a:p>
            <a:r>
              <a:rPr lang="en-US" dirty="0"/>
              <a:t>In the bottom panel, you can see that these effects can be mitigated by putting a barrier across the path of LNAPL</a:t>
            </a:r>
            <a:r>
              <a:rPr lang="en-US" baseline="0" dirty="0"/>
              <a:t> </a:t>
            </a:r>
            <a:r>
              <a:rPr lang="en-US" dirty="0"/>
              <a:t>migration. This is mass control. LNAPL is not removed, just controlled in place. A</a:t>
            </a:r>
            <a:r>
              <a:rPr lang="en-US" baseline="0" dirty="0"/>
              <a:t>n example of this type of mass control technology is a slurry wall. </a:t>
            </a:r>
            <a:endParaRPr lang="en-US" dirty="0"/>
          </a:p>
        </p:txBody>
      </p:sp>
    </p:spTree>
    <p:extLst>
      <p:ext uri="{BB962C8B-B14F-4D97-AF65-F5344CB8AC3E}">
        <p14:creationId xmlns:p14="http://schemas.microsoft.com/office/powerpoint/2010/main" val="1904893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648" tIns="48325" rIns="96648" bIns="48325" anchor="b"/>
          <a:lstStyle/>
          <a:p>
            <a:pPr algn="r" defTabSz="966664"/>
            <a:fld id="{8C346DD6-95C3-41A1-983C-BC1C2934BE8A}" type="slidenum">
              <a:rPr lang="en-US" sz="1300">
                <a:solidFill>
                  <a:prstClr val="black"/>
                </a:solidFill>
                <a:cs typeface="+mn-cs"/>
              </a:rPr>
              <a:pPr algn="r" defTabSz="966664"/>
              <a:t>25</a:t>
            </a:fld>
            <a:endParaRPr lang="en-US" sz="1300" dirty="0">
              <a:solidFill>
                <a:prstClr val="black"/>
              </a:solidFill>
              <a:cs typeface="+mn-cs"/>
            </a:endParaRPr>
          </a:p>
        </p:txBody>
      </p:sp>
      <p:sp>
        <p:nvSpPr>
          <p:cNvPr id="91139" name="Slide Image Placeholder 1"/>
          <p:cNvSpPr>
            <a:spLocks noGrp="1" noRot="1" noChangeAspect="1" noTextEdit="1"/>
          </p:cNvSpPr>
          <p:nvPr>
            <p:ph type="sldImg"/>
          </p:nvPr>
        </p:nvSpPr>
        <p:spPr>
          <a:ln w="12700"/>
        </p:spPr>
      </p:sp>
      <p:sp>
        <p:nvSpPr>
          <p:cNvPr id="91140" name="Notes Placeholder 2"/>
          <p:cNvSpPr>
            <a:spLocks noGrp="1"/>
          </p:cNvSpPr>
          <p:nvPr>
            <p:ph type="body" idx="1"/>
          </p:nvPr>
        </p:nvSpPr>
        <p:spPr>
          <a:noFill/>
          <a:ln/>
        </p:spPr>
        <p:txBody>
          <a:bodyPr lIns="96631" tIns="48315" rIns="96631" bIns="48315"/>
          <a:lstStyle/>
          <a:p>
            <a:pPr eaLnBrk="1" hangingPunct="1"/>
            <a:r>
              <a:rPr lang="en-CA" dirty="0"/>
              <a:t>The next category of remedial technologies to describe is LNAPL Mass Recovery.</a:t>
            </a:r>
          </a:p>
          <a:p>
            <a:pPr eaLnBrk="1" hangingPunct="1"/>
            <a:endParaRPr lang="en-CA" dirty="0"/>
          </a:p>
          <a:p>
            <a:pPr eaLnBrk="1" hangingPunct="1"/>
            <a:r>
              <a:rPr lang="en-CA" dirty="0"/>
              <a:t>A conceptual example is vacuuming up a spill. In this example, water is being removed (recovered) from the footprint of the spill.</a:t>
            </a:r>
          </a:p>
          <a:p>
            <a:pPr eaLnBrk="1" hangingPunct="1"/>
            <a:endParaRPr lang="en-CA" dirty="0"/>
          </a:p>
          <a:p>
            <a:pPr eaLnBrk="1" hangingPunct="1"/>
            <a:r>
              <a:rPr lang="en-CA" dirty="0"/>
              <a:t>This is a good analogy for mass recovery. Will the shop vac get all the water up? No, but it will remove enough to keep it from spreading further. The shop vac would recover less of the spilled water if the floor was carpet (finer-grained soil) instead of concrete (coarser-grained soil). Recovery will also allow for faster natural drying so the life cycle of the spill is reduced. </a:t>
            </a:r>
          </a:p>
          <a:p>
            <a:pPr eaLnBrk="1" hangingPunct="1"/>
            <a:endParaRPr lang="en-CA" dirty="0"/>
          </a:p>
          <a:p>
            <a:pPr eaLnBrk="1" hangingPunct="1"/>
            <a:r>
              <a:rPr lang="en-CA" dirty="0"/>
              <a:t>Note that on the ternary diagram the dot is now in the Mass Recovery (MC) corner.</a:t>
            </a:r>
          </a:p>
        </p:txBody>
      </p:sp>
      <p:sp>
        <p:nvSpPr>
          <p:cNvPr id="91141"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631" tIns="48315" rIns="96631" bIns="48315" anchor="b"/>
          <a:lstStyle/>
          <a:p>
            <a:pPr algn="r" defTabSz="966664"/>
            <a:fld id="{EFC62494-41FB-4587-916E-9D81124488F8}" type="slidenum">
              <a:rPr lang="en-US" sz="1300">
                <a:solidFill>
                  <a:prstClr val="black"/>
                </a:solidFill>
                <a:cs typeface="+mn-cs"/>
              </a:rPr>
              <a:pPr algn="r" defTabSz="966664"/>
              <a:t>25</a:t>
            </a:fld>
            <a:endParaRPr lang="en-US" sz="1300" dirty="0">
              <a:solidFill>
                <a:prstClr val="black"/>
              </a:solidFill>
              <a:cs typeface="+mn-cs"/>
            </a:endParaRPr>
          </a:p>
        </p:txBody>
      </p:sp>
    </p:spTree>
    <p:extLst>
      <p:ext uri="{BB962C8B-B14F-4D97-AF65-F5344CB8AC3E}">
        <p14:creationId xmlns:p14="http://schemas.microsoft.com/office/powerpoint/2010/main" val="11328133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460" tIns="48229" rIns="96460" bIns="48229" anchor="b"/>
          <a:lstStyle/>
          <a:p>
            <a:pPr algn="r" defTabSz="965076"/>
            <a:fld id="{1843975C-1717-40CD-B868-1D5C32312778}" type="slidenum">
              <a:rPr lang="en-US" sz="1400">
                <a:solidFill>
                  <a:prstClr val="black"/>
                </a:solidFill>
                <a:cs typeface="+mn-cs"/>
              </a:rPr>
              <a:pPr algn="r" defTabSz="965076"/>
              <a:t>26</a:t>
            </a:fld>
            <a:endParaRPr lang="en-US" sz="1400" dirty="0">
              <a:solidFill>
                <a:prstClr val="black"/>
              </a:solidFill>
              <a:cs typeface="+mn-cs"/>
            </a:endParaRPr>
          </a:p>
        </p:txBody>
      </p:sp>
      <p:sp>
        <p:nvSpPr>
          <p:cNvPr id="92163" name="Slide Image Placeholder 1"/>
          <p:cNvSpPr>
            <a:spLocks noGrp="1" noRot="1" noChangeAspect="1" noTextEdit="1"/>
          </p:cNvSpPr>
          <p:nvPr>
            <p:ph type="sldImg"/>
          </p:nvPr>
        </p:nvSpPr>
        <p:spPr>
          <a:xfrm>
            <a:off x="1258888" y="720725"/>
            <a:ext cx="4797425" cy="3598863"/>
          </a:xfrm>
          <a:ln w="12700"/>
        </p:spPr>
      </p:sp>
      <p:sp>
        <p:nvSpPr>
          <p:cNvPr id="92164" name="Notes Placeholder 2"/>
          <p:cNvSpPr>
            <a:spLocks noGrp="1"/>
          </p:cNvSpPr>
          <p:nvPr>
            <p:ph type="body" idx="1"/>
          </p:nvPr>
        </p:nvSpPr>
        <p:spPr>
          <a:xfrm>
            <a:off x="1219200" y="4559301"/>
            <a:ext cx="4876800" cy="4321175"/>
          </a:xfrm>
          <a:noFill/>
          <a:ln/>
        </p:spPr>
        <p:txBody>
          <a:bodyPr lIns="96442" tIns="48221" rIns="96442" bIns="48221"/>
          <a:lstStyle/>
          <a:p>
            <a:pPr eaLnBrk="1" hangingPunct="1">
              <a:buFontTx/>
              <a:buNone/>
            </a:pPr>
            <a:r>
              <a:rPr lang="en-US" dirty="0"/>
              <a:t>This</a:t>
            </a:r>
            <a:r>
              <a:rPr lang="en-US" baseline="0" dirty="0"/>
              <a:t> slide links the LNAPL concern of LNAPL occurrence in wells to a saturation-based goal of reducing LNAPL when LNAPL is above the residual range and the remediation objective of recovering LNAPL to the maximum extent practicable. </a:t>
            </a:r>
            <a:endParaRPr lang="en-US" dirty="0"/>
          </a:p>
          <a:p>
            <a:pPr eaLnBrk="1" hangingPunct="1">
              <a:buFontTx/>
              <a:buChar char="•"/>
            </a:pPr>
            <a:r>
              <a:rPr lang="en-US" dirty="0"/>
              <a:t>You can achieve this goal by recovering enough LNAPL to reduce LNAPL saturation,</a:t>
            </a:r>
            <a:r>
              <a:rPr lang="en-US" baseline="0" dirty="0"/>
              <a:t> mobility, and gradient</a:t>
            </a:r>
            <a:r>
              <a:rPr lang="en-US" dirty="0"/>
              <a:t>. This</a:t>
            </a:r>
            <a:r>
              <a:rPr lang="en-US" baseline="0" dirty="0"/>
              <a:t> concern, goal, and objective would be addressed through the mass recovery technology group. </a:t>
            </a:r>
            <a:endParaRPr lang="en-US" dirty="0"/>
          </a:p>
        </p:txBody>
      </p:sp>
      <p:sp>
        <p:nvSpPr>
          <p:cNvPr id="92165"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442" tIns="48221" rIns="96442" bIns="48221" anchor="b"/>
          <a:lstStyle/>
          <a:p>
            <a:pPr algn="r" defTabSz="965076"/>
            <a:fld id="{E318A532-6DF9-452F-BD59-5F5EDC7D6B4F}" type="slidenum">
              <a:rPr lang="en-US" sz="1400">
                <a:solidFill>
                  <a:prstClr val="black"/>
                </a:solidFill>
                <a:cs typeface="+mn-cs"/>
              </a:rPr>
              <a:pPr algn="r" defTabSz="965076"/>
              <a:t>26</a:t>
            </a:fld>
            <a:endParaRPr lang="en-US" sz="1400" dirty="0">
              <a:solidFill>
                <a:prstClr val="black"/>
              </a:solidFill>
              <a:cs typeface="+mn-cs"/>
            </a:endParaRPr>
          </a:p>
        </p:txBody>
      </p:sp>
    </p:spTree>
    <p:extLst>
      <p:ext uri="{BB962C8B-B14F-4D97-AF65-F5344CB8AC3E}">
        <p14:creationId xmlns:p14="http://schemas.microsoft.com/office/powerpoint/2010/main" val="169845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648" tIns="48325" rIns="96648" bIns="48325" anchor="b"/>
          <a:lstStyle/>
          <a:p>
            <a:pPr algn="r" defTabSz="966664"/>
            <a:fld id="{A64140DD-4143-47AA-90B7-EDDDBAB029EC}" type="slidenum">
              <a:rPr lang="en-US" sz="1300">
                <a:solidFill>
                  <a:prstClr val="black"/>
                </a:solidFill>
                <a:cs typeface="+mn-cs"/>
              </a:rPr>
              <a:pPr algn="r" defTabSz="966664"/>
              <a:t>27</a:t>
            </a:fld>
            <a:endParaRPr lang="en-US" sz="1300" dirty="0">
              <a:solidFill>
                <a:prstClr val="black"/>
              </a:solidFill>
              <a:cs typeface="+mn-cs"/>
            </a:endParaRPr>
          </a:p>
        </p:txBody>
      </p:sp>
      <p:sp>
        <p:nvSpPr>
          <p:cNvPr id="94211" name="Slide Image Placeholder 1"/>
          <p:cNvSpPr>
            <a:spLocks noGrp="1" noRot="1" noChangeAspect="1" noTextEdit="1"/>
          </p:cNvSpPr>
          <p:nvPr>
            <p:ph type="sldImg"/>
          </p:nvPr>
        </p:nvSpPr>
        <p:spPr>
          <a:ln w="12700"/>
        </p:spPr>
      </p:sp>
      <p:sp>
        <p:nvSpPr>
          <p:cNvPr id="94212" name="Notes Placeholder 2"/>
          <p:cNvSpPr>
            <a:spLocks noGrp="1"/>
          </p:cNvSpPr>
          <p:nvPr>
            <p:ph type="body" idx="1"/>
          </p:nvPr>
        </p:nvSpPr>
        <p:spPr>
          <a:noFill/>
          <a:ln/>
        </p:spPr>
        <p:txBody>
          <a:bodyPr lIns="96631" tIns="48315" rIns="96631" bIns="48315"/>
          <a:lstStyle/>
          <a:p>
            <a:pPr eaLnBrk="1" hangingPunct="1"/>
            <a:r>
              <a:rPr lang="en-CA" dirty="0"/>
              <a:t>No it’s not time for a coffee break, it’s time for a phase change.</a:t>
            </a:r>
          </a:p>
          <a:p>
            <a:pPr eaLnBrk="1" hangingPunct="1"/>
            <a:endParaRPr lang="en-CA" dirty="0"/>
          </a:p>
          <a:p>
            <a:pPr eaLnBrk="1" hangingPunct="1"/>
            <a:r>
              <a:rPr lang="en-CA" dirty="0"/>
              <a:t>Note dot on ternary diagram is at the Phase Change (PC) corner</a:t>
            </a:r>
          </a:p>
        </p:txBody>
      </p:sp>
      <p:sp>
        <p:nvSpPr>
          <p:cNvPr id="94213"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631" tIns="48315" rIns="96631" bIns="48315" anchor="b"/>
          <a:lstStyle/>
          <a:p>
            <a:pPr algn="r" defTabSz="966664"/>
            <a:fld id="{4CF30A95-F0CD-40C3-BE4C-D3FA2B748A88}" type="slidenum">
              <a:rPr lang="en-US" sz="1300">
                <a:solidFill>
                  <a:prstClr val="black"/>
                </a:solidFill>
                <a:cs typeface="+mn-cs"/>
              </a:rPr>
              <a:pPr algn="r" defTabSz="966664"/>
              <a:t>27</a:t>
            </a:fld>
            <a:endParaRPr lang="en-US" sz="1300" dirty="0">
              <a:solidFill>
                <a:prstClr val="black"/>
              </a:solidFill>
              <a:cs typeface="+mn-cs"/>
            </a:endParaRPr>
          </a:p>
        </p:txBody>
      </p:sp>
    </p:spTree>
    <p:extLst>
      <p:ext uri="{BB962C8B-B14F-4D97-AF65-F5344CB8AC3E}">
        <p14:creationId xmlns:p14="http://schemas.microsoft.com/office/powerpoint/2010/main" val="2226540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4143375" y="9120189"/>
            <a:ext cx="3170238" cy="479425"/>
          </a:xfrm>
          <a:prstGeom prst="rect">
            <a:avLst/>
          </a:prstGeom>
          <a:noFill/>
          <a:ln w="9525">
            <a:noFill/>
            <a:miter lim="800000"/>
            <a:headEnd/>
            <a:tailEnd/>
          </a:ln>
        </p:spPr>
        <p:txBody>
          <a:bodyPr lIns="96460" tIns="48229" rIns="96460" bIns="48229" anchor="b"/>
          <a:lstStyle/>
          <a:p>
            <a:pPr algn="r" defTabSz="965076"/>
            <a:fld id="{66270078-CAD4-48D8-B921-B4138B7E9DAC}" type="slidenum">
              <a:rPr lang="en-US" sz="1400">
                <a:solidFill>
                  <a:prstClr val="black"/>
                </a:solidFill>
                <a:cs typeface="+mn-cs"/>
              </a:rPr>
              <a:pPr algn="r" defTabSz="965076"/>
              <a:t>28</a:t>
            </a:fld>
            <a:endParaRPr lang="en-US" sz="1400" dirty="0">
              <a:solidFill>
                <a:prstClr val="black"/>
              </a:solidFill>
              <a:cs typeface="+mn-cs"/>
            </a:endParaRPr>
          </a:p>
        </p:txBody>
      </p:sp>
      <p:sp>
        <p:nvSpPr>
          <p:cNvPr id="95235" name="Slide Image Placeholder 1"/>
          <p:cNvSpPr>
            <a:spLocks noGrp="1" noRot="1" noChangeAspect="1" noTextEdit="1"/>
          </p:cNvSpPr>
          <p:nvPr>
            <p:ph type="sldImg"/>
          </p:nvPr>
        </p:nvSpPr>
        <p:spPr>
          <a:xfrm>
            <a:off x="1258888" y="720725"/>
            <a:ext cx="4797425" cy="3598863"/>
          </a:xfrm>
          <a:ln w="12700"/>
        </p:spPr>
      </p:sp>
      <p:sp>
        <p:nvSpPr>
          <p:cNvPr id="95236" name="Notes Placeholder 2"/>
          <p:cNvSpPr>
            <a:spLocks noGrp="1"/>
          </p:cNvSpPr>
          <p:nvPr>
            <p:ph type="body" idx="1"/>
          </p:nvPr>
        </p:nvSpPr>
        <p:spPr>
          <a:xfrm>
            <a:off x="1219200" y="4559301"/>
            <a:ext cx="4876800" cy="4321175"/>
          </a:xfrm>
          <a:noFill/>
          <a:ln/>
        </p:spPr>
        <p:txBody>
          <a:bodyPr lIns="96442" tIns="48221" rIns="96442" bIns="48221"/>
          <a:lstStyle/>
          <a:p>
            <a:pPr eaLnBrk="1" hangingPunct="1">
              <a:buFontTx/>
              <a:buNone/>
            </a:pPr>
            <a:r>
              <a:rPr lang="en-US" dirty="0"/>
              <a:t>The LNAPL concern here is risk of petroleum vapor intrusion overlying an</a:t>
            </a:r>
            <a:r>
              <a:rPr lang="en-US" baseline="0" dirty="0"/>
              <a:t> LNAPL source. This is a compositional based goal to reduce the constituent concentrations in soil vapor and/or the dissolved phase from an LNAPL source. The remediation objective would then be to abate the unacceptable vapor accumulation by depleting the volatile constituents in LNAPL. This concern, goal, and remediation objective would then be addressed by a technology in the phase change group. </a:t>
            </a:r>
            <a:endParaRPr lang="en-US" dirty="0"/>
          </a:p>
        </p:txBody>
      </p:sp>
      <p:sp>
        <p:nvSpPr>
          <p:cNvPr id="95237"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442" tIns="48221" rIns="96442" bIns="48221" anchor="b"/>
          <a:lstStyle/>
          <a:p>
            <a:pPr algn="r" defTabSz="965076"/>
            <a:fld id="{C83B718E-4057-4DDF-B7B2-47B2499BBE30}" type="slidenum">
              <a:rPr lang="en-US" sz="1400">
                <a:solidFill>
                  <a:prstClr val="black"/>
                </a:solidFill>
                <a:cs typeface="+mn-cs"/>
              </a:rPr>
              <a:pPr algn="r" defTabSz="965076"/>
              <a:t>28</a:t>
            </a:fld>
            <a:endParaRPr lang="en-US" sz="1400" dirty="0">
              <a:solidFill>
                <a:prstClr val="black"/>
              </a:solidFill>
              <a:cs typeface="+mn-cs"/>
            </a:endParaRPr>
          </a:p>
        </p:txBody>
      </p:sp>
    </p:spTree>
    <p:extLst>
      <p:ext uri="{BB962C8B-B14F-4D97-AF65-F5344CB8AC3E}">
        <p14:creationId xmlns:p14="http://schemas.microsoft.com/office/powerpoint/2010/main" val="33286553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1257300" y="720725"/>
            <a:ext cx="4802188" cy="3600450"/>
          </a:xfrm>
          <a:ln/>
        </p:spPr>
      </p:sp>
      <p:sp>
        <p:nvSpPr>
          <p:cNvPr id="96259" name="Rectangle 3"/>
          <p:cNvSpPr>
            <a:spLocks noGrp="1" noChangeArrowheads="1"/>
          </p:cNvSpPr>
          <p:nvPr>
            <p:ph type="body" idx="1"/>
          </p:nvPr>
        </p:nvSpPr>
        <p:spPr>
          <a:xfrm>
            <a:off x="730251" y="4560888"/>
            <a:ext cx="5854700" cy="4321175"/>
          </a:xfrm>
          <a:noFill/>
          <a:ln/>
        </p:spPr>
        <p:txBody>
          <a:bodyPr/>
          <a:lstStyle/>
          <a:p>
            <a:r>
              <a:rPr lang="en-US" dirty="0"/>
              <a:t>How does phase change modify the LNAPL composition</a:t>
            </a:r>
          </a:p>
          <a:p>
            <a:pPr>
              <a:buFontTx/>
              <a:buChar char="-"/>
            </a:pPr>
            <a:r>
              <a:rPr lang="en-US" dirty="0"/>
              <a:t>increases rate of volatilization</a:t>
            </a:r>
          </a:p>
          <a:p>
            <a:pPr>
              <a:buFontTx/>
              <a:buChar char="-"/>
            </a:pPr>
            <a:r>
              <a:rPr lang="en-US" dirty="0"/>
              <a:t>Increases rate of dissolution</a:t>
            </a:r>
          </a:p>
          <a:p>
            <a:endParaRPr lang="en-US" dirty="0"/>
          </a:p>
          <a:p>
            <a:r>
              <a:rPr lang="en-US" dirty="0"/>
              <a:t>Vapor technologies, increase the vapor gradient between LNAPL and the native environment, increase the rate of volatilization out of the LNAPL and changing the LNAPL composition to a low volatile content. These technologies may leave LNAPL in place, but can reduce or eliminate other pathway concerns such as explosive vapor accumulations, inhalation of toxic vapors, or ingestion of dissolved compounds.</a:t>
            </a:r>
          </a:p>
          <a:p>
            <a:endParaRPr lang="en-US" dirty="0"/>
          </a:p>
          <a:p>
            <a:r>
              <a:rPr lang="en-US" dirty="0"/>
              <a:t>For example steam injection, increases the volatility, changing the composition by reducing the composition of the volatile fraction of the LNAPL composition.</a:t>
            </a:r>
          </a:p>
          <a:p>
            <a:endParaRPr lang="en-US" dirty="0"/>
          </a:p>
          <a:p>
            <a:endParaRPr lang="en-US" dirty="0"/>
          </a:p>
        </p:txBody>
      </p:sp>
    </p:spTree>
    <p:extLst>
      <p:ext uri="{BB962C8B-B14F-4D97-AF65-F5344CB8AC3E}">
        <p14:creationId xmlns:p14="http://schemas.microsoft.com/office/powerpoint/2010/main" val="1177884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xmlns="" id="{DA6E2FB4-806B-4A4A-92A1-CB5790196A15}"/>
              </a:ext>
            </a:extLst>
          </p:cNvPr>
          <p:cNvSpPr txBox="1">
            <a:spLocks noGrp="1" noChangeArrowheads="1"/>
          </p:cNvSpPr>
          <p:nvPr/>
        </p:nvSpPr>
        <p:spPr bwMode="auto">
          <a:xfrm>
            <a:off x="4136669" y="9161240"/>
            <a:ext cx="3162181" cy="48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2" tIns="48310" rIns="96622" bIns="48310" anchor="b"/>
          <a:lstStyle>
            <a:lvl1pPr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defTabSz="942975">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lgn="r" eaLnBrk="1" hangingPunct="1"/>
            <a:fld id="{721F38E1-E852-4055-B87C-B05E4E4AAEBE}" type="slidenum">
              <a:rPr lang="en-US" altLang="en-US" sz="1200">
                <a:latin typeface="Tahoma" panose="020B0604030504040204" pitchFamily="34" charset="0"/>
              </a:rPr>
              <a:pPr algn="r" eaLnBrk="1" hangingPunct="1"/>
              <a:t>3</a:t>
            </a:fld>
            <a:endParaRPr lang="en-US" altLang="en-US" sz="1200" dirty="0">
              <a:latin typeface="Tahoma" panose="020B0604030504040204" pitchFamily="34" charset="0"/>
            </a:endParaRPr>
          </a:p>
        </p:txBody>
      </p:sp>
      <p:sp>
        <p:nvSpPr>
          <p:cNvPr id="9219" name="Rectangle 2">
            <a:extLst>
              <a:ext uri="{FF2B5EF4-FFF2-40B4-BE49-F238E27FC236}">
                <a16:creationId xmlns:a16="http://schemas.microsoft.com/office/drawing/2014/main" xmlns="" id="{955E5AE2-26CF-4FEF-8162-782E24A36450}"/>
              </a:ext>
            </a:extLst>
          </p:cNvPr>
          <p:cNvSpPr>
            <a:spLocks noGrp="1" noRot="1" noChangeAspect="1" noChangeArrowheads="1" noTextEdit="1"/>
          </p:cNvSpPr>
          <p:nvPr>
            <p:ph type="sldImg"/>
          </p:nvPr>
        </p:nvSpPr>
        <p:spPr>
          <a:xfrm>
            <a:off x="1238250" y="723900"/>
            <a:ext cx="4821238" cy="3616325"/>
          </a:xfrm>
          <a:ln/>
        </p:spPr>
      </p:sp>
      <p:sp>
        <p:nvSpPr>
          <p:cNvPr id="9220" name="Rectangle 3">
            <a:extLst>
              <a:ext uri="{FF2B5EF4-FFF2-40B4-BE49-F238E27FC236}">
                <a16:creationId xmlns:a16="http://schemas.microsoft.com/office/drawing/2014/main" xmlns="" id="{DEB1CC35-FC9E-477D-8D08-5749D02B5D89}"/>
              </a:ext>
            </a:extLst>
          </p:cNvPr>
          <p:cNvSpPr>
            <a:spLocks noGrp="1" noChangeArrowheads="1"/>
          </p:cNvSpPr>
          <p:nvPr>
            <p:ph type="body" idx="1"/>
          </p:nvPr>
        </p:nvSpPr>
        <p:spPr>
          <a:xfrm>
            <a:off x="730867" y="4579809"/>
            <a:ext cx="5837118" cy="43379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Notes:</a:t>
            </a:r>
          </a:p>
          <a:p>
            <a:pPr eaLnBrk="1" hangingPunct="1"/>
            <a:r>
              <a:rPr lang="en-US" altLang="en-US" dirty="0">
                <a:latin typeface="Arial" panose="020B0604020202020204" pitchFamily="34" charset="0"/>
              </a:rPr>
              <a:t>We have started the seminar with all phone lines muted to prevent background noise. Please keep your phone lines muted during the seminar to minimize disruption and background noise. During the question and answer break, press #6 to unmute your lines to ask a question (note: *6 to mute again). Also, please do NOT put this call on hold as this may bring unwanted background music over the lines and interrupt the seminar.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Use the “Q&amp;A” box to ask questions, make comments, or report technical problems any time. For questions and comments provided out loud, please hold until the designated Q&amp;A breaks.</a:t>
            </a:r>
          </a:p>
          <a:p>
            <a:pPr eaLnBrk="1" hangingPunct="1"/>
            <a:endParaRPr lang="en-US" altLang="en-US" dirty="0">
              <a:latin typeface="Arial" panose="020B0604020202020204" pitchFamily="34" charset="0"/>
            </a:endParaRPr>
          </a:p>
          <a:p>
            <a:pPr eaLnBrk="1" hangingPunct="1"/>
            <a:r>
              <a:rPr lang="en-US" altLang="en-US" b="1" i="1" dirty="0">
                <a:latin typeface="Arial" panose="020B0604020202020204" pitchFamily="34" charset="0"/>
              </a:rPr>
              <a:t>Everyone</a:t>
            </a:r>
            <a:r>
              <a:rPr lang="en-US" altLang="en-US" dirty="0">
                <a:latin typeface="Arial" panose="020B0604020202020204" pitchFamily="34" charset="0"/>
              </a:rPr>
              <a:t> – please complete the feedback form before you leave the training website. Link to feedback form is available on last slide.</a:t>
            </a:r>
          </a:p>
        </p:txBody>
      </p:sp>
    </p:spTree>
    <p:extLst>
      <p:ext uri="{BB962C8B-B14F-4D97-AF65-F5344CB8AC3E}">
        <p14:creationId xmlns:p14="http://schemas.microsoft.com/office/powerpoint/2010/main" val="1379577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pPr eaLnBrk="1" hangingPunct="1"/>
            <a:r>
              <a:rPr lang="en-US" dirty="0"/>
              <a:t>Why is composition change important? It is a more effective way to target constituents of concern that are a small fraction of the total LNAPL, for example, benzene is just one of many hydrocarbons that makes up gasoline, but in many cases it’s the only component driving risk. So using a phase change technology to reduce the benzene concentration in the gasoline (A to C) is going to be more effective than recovering some, but not all, of the bulk gasoline (A to B).</a:t>
            </a:r>
          </a:p>
          <a:p>
            <a:pPr eaLnBrk="1" hangingPunct="1"/>
            <a:endParaRPr lang="en-US" dirty="0"/>
          </a:p>
          <a:p>
            <a:pPr eaLnBrk="1" hangingPunct="1"/>
            <a:r>
              <a:rPr lang="en-US" dirty="0"/>
              <a:t>The composition and saturation goals are conceptually compared. The first scenario from A to B shows how a 50% reduction in saturation has little effect on the dissolved benzene concentration. In contrast a 50% reduction in the mole fraction of benzene from A to C has a corresponding 50% reduction in benzene concentration. The key point is that the dissolved benzene concentration is dependent on the change in composition and mole fraction. Research has shown that a reduction in saturation has little affect on the dissolved concentration unless almost all the LNAPL from a source zone is removed (e.g., see API LNAST model, publications by David Huntley)</a:t>
            </a:r>
          </a:p>
          <a:p>
            <a:pPr eaLnBrk="1" hangingPunct="1"/>
            <a:endParaRPr lang="en-US" dirty="0"/>
          </a:p>
        </p:txBody>
      </p:sp>
      <p:sp>
        <p:nvSpPr>
          <p:cNvPr id="97284" name="Slide Number Placeholder 3"/>
          <p:cNvSpPr txBox="1">
            <a:spLocks noGrp="1"/>
          </p:cNvSpPr>
          <p:nvPr/>
        </p:nvSpPr>
        <p:spPr bwMode="auto">
          <a:xfrm>
            <a:off x="4143375" y="9120189"/>
            <a:ext cx="3170238" cy="479425"/>
          </a:xfrm>
          <a:prstGeom prst="rect">
            <a:avLst/>
          </a:prstGeom>
          <a:noFill/>
          <a:ln w="9525">
            <a:noFill/>
            <a:miter lim="800000"/>
            <a:headEnd/>
            <a:tailEnd/>
          </a:ln>
        </p:spPr>
        <p:txBody>
          <a:bodyPr lIns="96648" tIns="48325" rIns="96648" bIns="48325" anchor="b"/>
          <a:lstStyle/>
          <a:p>
            <a:pPr algn="r" defTabSz="966664"/>
            <a:fld id="{14029E76-ADC1-435B-9317-6519AA79928E}" type="slidenum">
              <a:rPr lang="en-US" sz="1300">
                <a:solidFill>
                  <a:prstClr val="black"/>
                </a:solidFill>
                <a:cs typeface="+mn-cs"/>
              </a:rPr>
              <a:pPr algn="r" defTabSz="966664"/>
              <a:t>30</a:t>
            </a:fld>
            <a:endParaRPr lang="en-US" sz="1300" dirty="0">
              <a:solidFill>
                <a:prstClr val="black"/>
              </a:solidFill>
              <a:cs typeface="+mn-cs"/>
            </a:endParaRPr>
          </a:p>
        </p:txBody>
      </p:sp>
    </p:spTree>
    <p:extLst>
      <p:ext uri="{BB962C8B-B14F-4D97-AF65-F5344CB8AC3E}">
        <p14:creationId xmlns:p14="http://schemas.microsoft.com/office/powerpoint/2010/main" val="1221604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associated notes. </a:t>
            </a:r>
            <a:endParaRPr lang="en-US" dirty="0"/>
          </a:p>
        </p:txBody>
      </p:sp>
    </p:spTree>
    <p:extLst>
      <p:ext uri="{BB962C8B-B14F-4D97-AF65-F5344CB8AC3E}">
        <p14:creationId xmlns:p14="http://schemas.microsoft.com/office/powerpoint/2010/main" val="482754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No associated notes. </a:t>
            </a:r>
          </a:p>
          <a:p>
            <a:endParaRPr lang="en-US" dirty="0"/>
          </a:p>
        </p:txBody>
      </p:sp>
      <p:sp>
        <p:nvSpPr>
          <p:cNvPr id="4" name="Slide Number Placeholder 3"/>
          <p:cNvSpPr>
            <a:spLocks noGrp="1"/>
          </p:cNvSpPr>
          <p:nvPr>
            <p:ph type="sldNum" sz="quarter" idx="10"/>
          </p:nvPr>
        </p:nvSpPr>
        <p:spPr/>
        <p:txBody>
          <a:bodyPr/>
          <a:lstStyle/>
          <a:p>
            <a:pPr>
              <a:defRPr/>
            </a:pPr>
            <a:fld id="{9711567C-3197-4819-8721-4E90EB18F057}" type="slidenum">
              <a:rPr lang="en-US" smtClean="0">
                <a:solidFill>
                  <a:prstClr val="black"/>
                </a:solidFill>
              </a:rPr>
              <a:pPr>
                <a:defRPr/>
              </a:pPr>
              <a:t>32</a:t>
            </a:fld>
            <a:endParaRPr lang="en-US" dirty="0">
              <a:solidFill>
                <a:prstClr val="black"/>
              </a:solidFill>
            </a:endParaRPr>
          </a:p>
        </p:txBody>
      </p:sp>
    </p:spTree>
    <p:extLst>
      <p:ext uri="{BB962C8B-B14F-4D97-AF65-F5344CB8AC3E}">
        <p14:creationId xmlns:p14="http://schemas.microsoft.com/office/powerpoint/2010/main" val="2609961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a:t>“</a:t>
            </a:r>
            <a:r>
              <a:rPr lang="en-US" sz="1000" dirty="0" smtClean="0"/>
              <a:t>Thanks. </a:t>
            </a:r>
            <a:r>
              <a:rPr lang="en-US" sz="1000" dirty="0"/>
              <a:t>Let’s spend a little additional time on the</a:t>
            </a:r>
            <a:r>
              <a:rPr lang="en-US" sz="1000" baseline="0" dirty="0"/>
              <a:t> NSZD remedial technology, dive into the understanding of NSZD, and how to estimate its rates.”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aseline="0" dirty="0"/>
              <a:t>It is an important part of </a:t>
            </a:r>
            <a:r>
              <a:rPr lang="en-US" sz="1000" dirty="0"/>
              <a:t>most LCSMs</a:t>
            </a:r>
            <a:r>
              <a:rPr lang="en-US" sz="1000" baseline="0" dirty="0"/>
              <a:t> and </a:t>
            </a:r>
            <a:r>
              <a:rPr lang="en-US" sz="1000" dirty="0"/>
              <a:t>LNAPL remedial technology evaluations.</a:t>
            </a:r>
            <a:r>
              <a:rPr lang="en-US" sz="1000" b="0" i="0" u="none" strike="noStrike" kern="1200" baseline="0" dirty="0">
                <a:solidFill>
                  <a:schemeClr val="tx1"/>
                </a:solidFill>
                <a:latin typeface="Arial" charset="0"/>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0" i="0" u="none" strike="noStrike" kern="1200" baseline="0" dirty="0">
                <a:solidFill>
                  <a:schemeClr val="tx1"/>
                </a:solidFill>
                <a:latin typeface="Arial" charset="0"/>
                <a:ea typeface="+mn-ea"/>
                <a:cs typeface="+mn-cs"/>
              </a:rPr>
              <a:t>It is also of significance because engineered remedial actions typically do not always completely remediate soils and NSZD may be useful to address the residual hydrocarbon</a:t>
            </a:r>
            <a:r>
              <a:rPr lang="en-US" sz="1000" b="0" i="0" u="none" strike="noStrike" kern="1200" baseline="0" dirty="0" smtClean="0">
                <a:solidFill>
                  <a:schemeClr val="tx1"/>
                </a:solidFill>
                <a:latin typeface="Arial" charset="0"/>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0" i="0" u="none" strike="noStrike" kern="1200" baseline="0" dirty="0" smtClean="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solidFill>
                  <a:srgbClr val="FF0000"/>
                </a:solidFill>
              </a:rPr>
              <a:t>Initial Poll: Starting Knowledge Level</a:t>
            </a:r>
            <a:endParaRPr lang="en-US" sz="1000" b="1" i="0" u="none" strike="noStrike" kern="1200" baseline="0" dirty="0" smtClean="0">
              <a:solidFill>
                <a:srgbClr val="FF0000"/>
              </a:solidFill>
              <a:latin typeface="Arial" charset="0"/>
              <a:ea typeface="+mn-ea"/>
              <a:cs typeface="+mn-cs"/>
            </a:endParaRPr>
          </a:p>
          <a:p>
            <a:r>
              <a:rPr lang="en-US" dirty="0" smtClean="0">
                <a:solidFill>
                  <a:srgbClr val="FF0000"/>
                </a:solidFill>
              </a:rPr>
              <a:t>Have you measured NSZD rates and incorporated into it into your LCSM and/or </a:t>
            </a:r>
            <a:br>
              <a:rPr lang="en-US" dirty="0" smtClean="0">
                <a:solidFill>
                  <a:srgbClr val="FF0000"/>
                </a:solidFill>
              </a:rPr>
            </a:br>
            <a:r>
              <a:rPr lang="en-US" dirty="0" smtClean="0">
                <a:solidFill>
                  <a:srgbClr val="FF0000"/>
                </a:solidFill>
              </a:rPr>
              <a:t>used NSZD for remediation decision making?</a:t>
            </a:r>
          </a:p>
          <a:p>
            <a:pPr lvl="1"/>
            <a:r>
              <a:rPr lang="en-US" dirty="0" smtClean="0"/>
              <a:t>Yes</a:t>
            </a:r>
          </a:p>
          <a:p>
            <a:pPr lvl="1"/>
            <a:r>
              <a:rPr lang="en-US" dirty="0" smtClean="0"/>
              <a:t>No</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p>
          <a:p>
            <a:r>
              <a:rPr lang="en-US" dirty="0" smtClean="0"/>
              <a:t>Quick poll</a:t>
            </a:r>
            <a:r>
              <a:rPr lang="en-US" baseline="0" dirty="0" smtClean="0"/>
              <a:t> to assess our collective starting knowledge position.</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To reiterate what was said about NSZD – “</a:t>
            </a:r>
            <a:r>
              <a:rPr lang="en-US" sz="1000" kern="1200" dirty="0" smtClean="0">
                <a:solidFill>
                  <a:schemeClr val="tx1"/>
                </a:solidFill>
                <a:effectLst/>
                <a:latin typeface="Arial" charset="0"/>
                <a:ea typeface="+mn-ea"/>
                <a:cs typeface="+mn-cs"/>
              </a:rPr>
              <a:t>People want to know more about NSZD, it has its own appendix, and people are still</a:t>
            </a:r>
            <a:r>
              <a:rPr lang="en-US" sz="1000" kern="1200" baseline="0" dirty="0" smtClean="0">
                <a:solidFill>
                  <a:schemeClr val="tx1"/>
                </a:solidFill>
                <a:effectLst/>
                <a:latin typeface="Arial" charset="0"/>
                <a:ea typeface="+mn-ea"/>
                <a:cs typeface="+mn-cs"/>
              </a:rPr>
              <a:t> learning about </a:t>
            </a:r>
            <a:r>
              <a:rPr lang="en-US" sz="1000" kern="1200" dirty="0" smtClean="0">
                <a:solidFill>
                  <a:schemeClr val="tx1"/>
                </a:solidFill>
                <a:effectLst/>
                <a:latin typeface="Arial" charset="0"/>
                <a:ea typeface="+mn-ea"/>
                <a:cs typeface="+mn-cs"/>
              </a:rPr>
              <a:t>NSZD. Also, NSZD is not like the other techs because it’s already happening (at some rate) and my opinion is you can’t fully develop a remedial strategy unless you understand the natural processes at your site.”</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smtClean="0"/>
              <a:t>Note that the discussion will include a summary of old (ITRC, 2009) and new information that is presented on NSZD. LNAPL-1 was really only about the saturated zone and soil gas profiling</a:t>
            </a:r>
            <a:r>
              <a:rPr lang="en-US" sz="1000" baseline="0" dirty="0" smtClean="0"/>
              <a:t> and the gradient method; new methods have emerged. </a:t>
            </a:r>
            <a:r>
              <a:rPr lang="en-US" sz="1000" dirty="0" smtClean="0"/>
              <a:t>Detailed n</a:t>
            </a:r>
            <a:r>
              <a:rPr lang="en-US" sz="1000" baseline="0" dirty="0" smtClean="0"/>
              <a:t>ew information on NSZD is presented in Appendix B of LNAPL-3.</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p>
        </p:txBody>
      </p:sp>
      <p:sp>
        <p:nvSpPr>
          <p:cNvPr id="101380" name="Slide Number Placeholder 3"/>
          <p:cNvSpPr>
            <a:spLocks noGrp="1"/>
          </p:cNvSpPr>
          <p:nvPr>
            <p:ph type="sldNum" sz="quarter" idx="5"/>
          </p:nvPr>
        </p:nvSpPr>
        <p:spPr>
          <a:noFill/>
        </p:spPr>
        <p:txBody>
          <a:bodyPr/>
          <a:lstStyle/>
          <a:p>
            <a:pPr defTabSz="963613"/>
            <a:fld id="{6A4090B6-9185-4C12-8597-BEBCD866AB9B}" type="slidenum">
              <a:rPr lang="en-US" smtClean="0"/>
              <a:pPr defTabSz="963613"/>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First,</a:t>
            </a:r>
            <a:r>
              <a:rPr lang="en-US" sz="1000" baseline="0" dirty="0"/>
              <a:t> w</a:t>
            </a:r>
            <a:r>
              <a:rPr lang="en-US" sz="1000" dirty="0"/>
              <a:t>e’ll cover the details</a:t>
            </a:r>
            <a:r>
              <a:rPr lang="en-US" sz="1000" baseline="0" dirty="0"/>
              <a:t> of LNAPL biodegradation</a:t>
            </a:r>
            <a:endParaRPr lang="en-US" sz="1000" dirty="0"/>
          </a:p>
          <a:p>
            <a:endParaRPr lang="en-US" sz="1000" dirty="0"/>
          </a:p>
          <a:p>
            <a:r>
              <a:rPr lang="en-US" sz="1000" dirty="0"/>
              <a:t>Next we’ll discuss</a:t>
            </a:r>
            <a:r>
              <a:rPr lang="en-US" sz="1000" baseline="0" dirty="0"/>
              <a:t> </a:t>
            </a:r>
            <a:r>
              <a:rPr lang="en-US" sz="1000" dirty="0"/>
              <a:t>NSZD as a component of the LCSM</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00" dirty="0"/>
              <a:t>Initial - natural degradation processes, stability</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00" dirty="0"/>
              <a:t>Remedy selection - phase change technology option</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1000" dirty="0"/>
              <a:t>Design and performance - </a:t>
            </a:r>
            <a:r>
              <a:rPr lang="en-US" sz="1000" baseline="0" dirty="0"/>
              <a:t>rate used as a performance metric</a:t>
            </a:r>
          </a:p>
          <a:p>
            <a:endParaRPr lang="en-US" sz="1000" dirty="0"/>
          </a:p>
          <a:p>
            <a:r>
              <a:rPr lang="en-US" sz="1000" dirty="0"/>
              <a:t>Finally,</a:t>
            </a:r>
            <a:r>
              <a:rPr lang="en-US" sz="1000" baseline="0" dirty="0"/>
              <a:t> </a:t>
            </a:r>
            <a:r>
              <a:rPr lang="en-US" sz="1000" dirty="0"/>
              <a:t>NSZD is a remedial technology option and </a:t>
            </a:r>
            <a:r>
              <a:rPr lang="en-US" sz="1000" b="0" i="0" u="none" strike="noStrike" kern="1200" baseline="0" dirty="0">
                <a:solidFill>
                  <a:schemeClr val="tx1"/>
                </a:solidFill>
                <a:latin typeface="Arial" charset="0"/>
                <a:ea typeface="+mn-ea"/>
                <a:cs typeface="+mn-cs"/>
              </a:rPr>
              <a:t>is of significance because it occupies a position in the spectrum of remediation options that can be used as a basis for comparing the performance and relative benefit of other remediation options.</a:t>
            </a:r>
          </a:p>
          <a:p>
            <a:endParaRPr lang="en-US" sz="1000" b="0" i="0" u="none" strike="noStrike" kern="1200" baseline="0" dirty="0">
              <a:solidFill>
                <a:schemeClr val="tx1"/>
              </a:solidFill>
              <a:latin typeface="Arial" charset="0"/>
              <a:ea typeface="+mn-ea"/>
              <a:cs typeface="+mn-cs"/>
            </a:endParaRPr>
          </a:p>
          <a:p>
            <a:r>
              <a:rPr lang="en-US" sz="1000" dirty="0"/>
              <a:t>It is a phase change technology – addresses composition and saturation objectives. It</a:t>
            </a:r>
            <a:r>
              <a:rPr lang="en-US" sz="1000" baseline="0" dirty="0"/>
              <a:t> can be used as a s</a:t>
            </a:r>
            <a:r>
              <a:rPr lang="en-US" sz="1000" dirty="0"/>
              <a:t>tand-alone technology</a:t>
            </a:r>
            <a:r>
              <a:rPr lang="en-US" sz="1000" baseline="0" dirty="0"/>
              <a:t> </a:t>
            </a:r>
            <a:r>
              <a:rPr lang="en-US" sz="1000" dirty="0"/>
              <a:t>or and option for treatment train transition.</a:t>
            </a:r>
          </a:p>
          <a:p>
            <a:endParaRPr lang="en-US" sz="1000" dirty="0"/>
          </a:p>
          <a:p>
            <a:r>
              <a:rPr lang="en-US" sz="1000" dirty="0"/>
              <a:t>NSZD</a:t>
            </a:r>
            <a:r>
              <a:rPr lang="en-US" sz="1000" baseline="0" dirty="0"/>
              <a:t> is a</a:t>
            </a:r>
            <a:r>
              <a:rPr lang="en-US" sz="1000" dirty="0"/>
              <a:t>pplicable to risk-based closure and low threat sites, and long-term management.</a:t>
            </a:r>
          </a:p>
          <a:p>
            <a:endParaRPr lang="en-US" sz="1000"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pPr>
                <a:defRPr/>
              </a:pPr>
              <a:t>34</a:t>
            </a:fld>
            <a:endParaRPr lang="en-US" dirty="0"/>
          </a:p>
        </p:txBody>
      </p:sp>
    </p:spTree>
    <p:extLst>
      <p:ext uri="{BB962C8B-B14F-4D97-AF65-F5344CB8AC3E}">
        <p14:creationId xmlns:p14="http://schemas.microsoft.com/office/powerpoint/2010/main" val="1237689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conceptualization</a:t>
            </a:r>
            <a:r>
              <a:rPr lang="en-US" baseline="0" dirty="0"/>
              <a:t> from prior monitored natural attenuation (MNA)-based version that focused on saturated zone and aqueous manifestations of NSZD. This is all about the LNAPL source zone, an extension of dissolved phase MNA.</a:t>
            </a:r>
            <a:endParaRPr lang="en-US" dirty="0"/>
          </a:p>
          <a:p>
            <a:endParaRPr lang="en-US" dirty="0"/>
          </a:p>
          <a:p>
            <a:pPr marL="228600" indent="-228600">
              <a:buFont typeface="+mj-lt"/>
              <a:buAutoNum type="arabicPeriod"/>
            </a:pPr>
            <a:r>
              <a:rPr lang="en-US" dirty="0"/>
              <a:t>NSZD is biodegradation throughout the source zone – saturated</a:t>
            </a:r>
            <a:r>
              <a:rPr lang="en-US" baseline="0" dirty="0"/>
              <a:t> and vadose. At many sites, it is typically about the </a:t>
            </a:r>
            <a:r>
              <a:rPr lang="en-US" sz="1200" b="0" i="0" u="none" strike="noStrike" kern="1200" baseline="0" dirty="0">
                <a:solidFill>
                  <a:schemeClr val="tx1"/>
                </a:solidFill>
                <a:latin typeface="Arial" charset="0"/>
                <a:ea typeface="+mn-ea"/>
                <a:cs typeface="+mn-cs"/>
              </a:rPr>
              <a:t>residual LNAPL mass that is left behind in the saturated zone</a:t>
            </a:r>
            <a:endParaRPr lang="en-US" dirty="0"/>
          </a:p>
          <a:p>
            <a:pPr marL="228600" indent="-228600">
              <a:buFont typeface="+mj-lt"/>
              <a:buAutoNum type="arabicPeriod"/>
            </a:pPr>
            <a:r>
              <a:rPr lang="en-US" dirty="0"/>
              <a:t>Methanogenesis typically dominates</a:t>
            </a:r>
          </a:p>
          <a:p>
            <a:pPr marL="228600" indent="-228600">
              <a:buFont typeface="+mj-lt"/>
              <a:buAutoNum type="arabicPeriod"/>
            </a:pPr>
            <a:r>
              <a:rPr lang="en-US" dirty="0"/>
              <a:t>Produces significant gases that are</a:t>
            </a:r>
            <a:r>
              <a:rPr lang="en-US" baseline="0" dirty="0"/>
              <a:t> transported into the vadose zone</a:t>
            </a:r>
            <a:endParaRPr lang="en-US" dirty="0"/>
          </a:p>
          <a:p>
            <a:pPr marL="228600" indent="-228600">
              <a:buFont typeface="+mj-lt"/>
              <a:buAutoNum type="arabicPeriod"/>
            </a:pPr>
            <a:r>
              <a:rPr lang="en-US" dirty="0"/>
              <a:t>The gaseous expression can be used to estimate mass losses</a:t>
            </a:r>
          </a:p>
          <a:p>
            <a:pPr marL="228600" indent="-228600">
              <a:buFont typeface="+mj-lt"/>
              <a:buAutoNum type="arabicPeriod"/>
            </a:pPr>
            <a:r>
              <a:rPr lang="en-US" dirty="0"/>
              <a:t>Vapor-based losses &gt;&gt; aqueous-based losses (at most sites)</a:t>
            </a:r>
          </a:p>
          <a:p>
            <a:endParaRPr lang="en-US" dirty="0"/>
          </a:p>
          <a:p>
            <a:r>
              <a:rPr lang="en-US" u="sng" dirty="0"/>
              <a:t>Key Elements of LCSM</a:t>
            </a:r>
            <a:r>
              <a:rPr lang="en-US" u="sng" baseline="0" dirty="0"/>
              <a:t> for NSZD</a:t>
            </a:r>
            <a:r>
              <a:rPr lang="en-US" baseline="0" dirty="0"/>
              <a:t>:</a:t>
            </a:r>
          </a:p>
          <a:p>
            <a:pPr marL="171450" indent="-171450">
              <a:buFont typeface="Courier New" panose="02070309020205020404" pitchFamily="49" charset="0"/>
              <a:buChar char="o"/>
            </a:pPr>
            <a:r>
              <a:rPr lang="en-US" dirty="0"/>
              <a:t>Ambient temperature clime - warmer temperatures, higher NSZD rates</a:t>
            </a:r>
          </a:p>
          <a:p>
            <a:pPr marL="171450" indent="-171450">
              <a:buFont typeface="Courier New" panose="02070309020205020404" pitchFamily="49" charset="0"/>
              <a:buChar char="o"/>
            </a:pPr>
            <a:r>
              <a:rPr lang="en-US" dirty="0"/>
              <a:t>Soil type and moisture - fine-grained, high-moisture limit NSZD</a:t>
            </a:r>
          </a:p>
          <a:p>
            <a:pPr marL="171450" indent="-171450">
              <a:buFont typeface="Courier New" panose="02070309020205020404" pitchFamily="49" charset="0"/>
              <a:buChar char="o"/>
            </a:pPr>
            <a:r>
              <a:rPr lang="en-US" dirty="0"/>
              <a:t>Ground cover and permeability -</a:t>
            </a:r>
            <a:r>
              <a:rPr lang="en-US" baseline="0" dirty="0"/>
              <a:t> i</a:t>
            </a:r>
            <a:r>
              <a:rPr lang="en-US" dirty="0"/>
              <a:t>mpervious ground cover may results in methane in shallow soil gas</a:t>
            </a:r>
          </a:p>
          <a:p>
            <a:pPr marL="171450" indent="-171450">
              <a:buFont typeface="Courier New" panose="02070309020205020404" pitchFamily="49" charset="0"/>
              <a:buChar char="o"/>
            </a:pPr>
            <a:r>
              <a:rPr lang="en-US" dirty="0"/>
              <a:t>LNAPL distribution (unconfined, confined, or perched) - effects bio processes and gas expression patterns</a:t>
            </a:r>
          </a:p>
          <a:p>
            <a:pPr marL="0" indent="0">
              <a:buFontTx/>
              <a:buNone/>
            </a:pPr>
            <a:endParaRPr lang="en-US" b="0" dirty="0"/>
          </a:p>
          <a:p>
            <a:pPr marL="0" indent="0">
              <a:buFontTx/>
              <a:buNone/>
            </a:pPr>
            <a:r>
              <a:rPr lang="en-US" sz="1200" b="0" kern="1200" dirty="0">
                <a:solidFill>
                  <a:schemeClr val="tx1"/>
                </a:solidFill>
                <a:effectLst/>
                <a:latin typeface="Arial" charset="0"/>
                <a:ea typeface="+mn-ea"/>
                <a:cs typeface="+mn-cs"/>
              </a:rPr>
              <a:t>WRT to concerns with distances to nearby structures, if NSZD is to used as a remedial strategy, then see Figure 3-5 of the ITRC Petroleum Vapor Intrusion</a:t>
            </a:r>
            <a:r>
              <a:rPr lang="en-US" sz="1200" b="0" kern="1200" baseline="0" dirty="0">
                <a:solidFill>
                  <a:schemeClr val="tx1"/>
                </a:solidFill>
                <a:effectLst/>
                <a:latin typeface="Arial" charset="0"/>
                <a:ea typeface="+mn-ea"/>
                <a:cs typeface="+mn-cs"/>
              </a:rPr>
              <a:t> (PVI)</a:t>
            </a:r>
            <a:r>
              <a:rPr lang="en-US" sz="1200" b="0" kern="1200" dirty="0">
                <a:solidFill>
                  <a:schemeClr val="tx1"/>
                </a:solidFill>
                <a:effectLst/>
                <a:latin typeface="Arial" charset="0"/>
                <a:ea typeface="+mn-ea"/>
                <a:cs typeface="+mn-cs"/>
              </a:rPr>
              <a:t> guidance (2014).</a:t>
            </a:r>
            <a:endParaRPr lang="en-US" b="0"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pPr>
                <a:defRPr/>
              </a:pPr>
              <a:t>35</a:t>
            </a:fld>
            <a:endParaRPr lang="en-US" dirty="0"/>
          </a:p>
        </p:txBody>
      </p:sp>
    </p:spTree>
    <p:extLst>
      <p:ext uri="{BB962C8B-B14F-4D97-AF65-F5344CB8AC3E}">
        <p14:creationId xmlns:p14="http://schemas.microsoft.com/office/powerpoint/2010/main" val="7672122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As</a:t>
            </a:r>
            <a:r>
              <a:rPr lang="en-US" sz="1200" kern="1200" baseline="0" dirty="0">
                <a:solidFill>
                  <a:schemeClr val="tx1"/>
                </a:solidFill>
                <a:effectLst/>
                <a:latin typeface="Arial" charset="0"/>
                <a:ea typeface="+mn-ea"/>
                <a:cs typeface="+mn-cs"/>
              </a:rPr>
              <a:t> measured, NSZD rates are in units of total petroleum hydrocarbons (TPH), not chemical-specific (yet). Granted, while the knowledge of the science is still young, we see little change in rates over time. Of note, estimation of remedial timeframe via NSZD are a work-in-progress, new models are being developed to update the fundamentals and improve predictions.</a:t>
            </a:r>
            <a:endParaRPr lang="en-US" sz="1200"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 biodegradation processes of NSZD do not reduce LNAPL mass solely via dissolution into the aqueous phase. LNAPL mass may also be depleted by direct oil contact biodegradation. </a:t>
            </a:r>
            <a:r>
              <a:rPr lang="en-US" dirty="0"/>
              <a:t>This is a significant improvement in understanding of</a:t>
            </a:r>
            <a:r>
              <a:rPr lang="en-US" baseline="0" dirty="0"/>
              <a:t> NSZD.</a:t>
            </a:r>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Direct-contact biodegradation occurs within the pores in the immediate proximity to the LNAPL. The image (bottom-left)</a:t>
            </a:r>
            <a:r>
              <a:rPr lang="en-US" baseline="0" dirty="0"/>
              <a:t> shows LNAPL inclusion into bacteria cells via microscope. </a:t>
            </a:r>
            <a:r>
              <a:rPr lang="en-US" dirty="0"/>
              <a:t>By-product gases from this reaction are directly outgassed to the vadose zone.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net</a:t>
            </a:r>
            <a:r>
              <a:rPr lang="en-US" baseline="0" dirty="0"/>
              <a:t> effect of the NSZD processes is degradation of all hydrocarbons in the LNAPL, not just the short chain or more soluble components. In fact, at Bemidji, as shown on the figure, they saw more significant degradation of longer-chain compounds.</a:t>
            </a:r>
            <a:endParaRPr lang="en-US" dirty="0"/>
          </a:p>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pPr>
                <a:defRPr/>
              </a:pPr>
              <a:t>36</a:t>
            </a:fld>
            <a:endParaRPr lang="en-US" dirty="0"/>
          </a:p>
        </p:txBody>
      </p:sp>
    </p:spTree>
    <p:extLst>
      <p:ext uri="{BB962C8B-B14F-4D97-AF65-F5344CB8AC3E}">
        <p14:creationId xmlns:p14="http://schemas.microsoft.com/office/powerpoint/2010/main" val="24508202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LNAPL</a:t>
            </a:r>
            <a:r>
              <a:rPr lang="en-US" baseline="0" dirty="0"/>
              <a:t> body as a glacier. Processes of melting and evaporation are analogous to NSZD; they are loss mechanisms acting on the body. Where losses exceed rates of glacier (or LNAPL) advance, recession results. This explains the common observation of monitoring wells without in-well LNAPL installed in boreholes with stained soil beyond the leading edge of the LNAPL. This is direct evidence of the former presence of the LNAPL body at this location, and occurrence of NSZD which has reduced the LNAPL saturation to a residual/stained condition. These processes are on-going, and at sites without an on-going release, will ultimately lead to the “residualization” of the entire body.</a:t>
            </a:r>
            <a:endParaRPr lang="en-US"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pPr>
                <a:defRPr/>
              </a:pPr>
              <a:t>37</a:t>
            </a:fld>
            <a:endParaRPr lang="en-US" dirty="0"/>
          </a:p>
        </p:txBody>
      </p:sp>
    </p:spTree>
    <p:extLst>
      <p:ext uri="{BB962C8B-B14F-4D97-AF65-F5344CB8AC3E}">
        <p14:creationId xmlns:p14="http://schemas.microsoft.com/office/powerpoint/2010/main" val="3923550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Garg et al., 2017 – “…the overall sitewide averages…, with the middle 50% of sites falling between 700 and 2800 gallons/acre/year for the 25 sites, giving a representative median NSZD rate of about 1700 gallons/acre/year.”</a:t>
            </a:r>
          </a:p>
          <a:p>
            <a:endParaRPr lang="en-US" dirty="0"/>
          </a:p>
          <a:p>
            <a:r>
              <a:rPr lang="en-US" dirty="0"/>
              <a:t>Palaia,</a:t>
            </a:r>
            <a:r>
              <a:rPr lang="en-US" baseline="0" dirty="0"/>
              <a:t> 2016 – “…included active remediation mass removal rate data from 29 different systems ranging from LNAPL skimming to multiphase extraction [at various diverse sites].”</a:t>
            </a:r>
            <a:endParaRPr lang="en-US" dirty="0"/>
          </a:p>
          <a:p>
            <a:endParaRPr lang="en-US" dirty="0"/>
          </a:p>
          <a:p>
            <a:r>
              <a:rPr lang="en-US" dirty="0"/>
              <a:t>It should be</a:t>
            </a:r>
            <a:r>
              <a:rPr lang="en-US" baseline="0" dirty="0"/>
              <a:t> noted that implementation of active remediation via aeration changes the subsurface conditions significantly and disrupts NSZD as we’ve described it (i.e., methanogenic). As shown on the figure, a transition to aerobic conditions can enhance mass losses over NSZD. Other technologies, such as LNAPL skimming would not and in this case, NSZD mass losses would be additive to those from skimming. It’s important to  account for this.</a:t>
            </a:r>
            <a:endParaRPr lang="en-US"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pPr>
                <a:defRPr/>
              </a:pPr>
              <a:t>38</a:t>
            </a:fld>
            <a:endParaRPr lang="en-US" dirty="0"/>
          </a:p>
        </p:txBody>
      </p:sp>
    </p:spTree>
    <p:extLst>
      <p:ext uri="{BB962C8B-B14F-4D97-AF65-F5344CB8AC3E}">
        <p14:creationId xmlns:p14="http://schemas.microsoft.com/office/powerpoint/2010/main" val="38226190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Measurement</a:t>
            </a:r>
            <a:r>
              <a:rPr lang="en-US" baseline="0" dirty="0"/>
              <a:t> method d</a:t>
            </a:r>
            <a:r>
              <a:rPr lang="en-US" dirty="0"/>
              <a:t>etails (how-to) are provided</a:t>
            </a:r>
            <a:r>
              <a:rPr lang="en-US" baseline="0" dirty="0"/>
              <a:t> in the LNAPL-3 guidance Appendix B, Sections 4.1 through 4.4.</a:t>
            </a:r>
          </a:p>
          <a:p>
            <a:endParaRPr lang="en-US" baseline="0" dirty="0"/>
          </a:p>
          <a:p>
            <a:r>
              <a:rPr lang="en-US" dirty="0"/>
              <a:t>Important</a:t>
            </a:r>
            <a:r>
              <a:rPr lang="en-US" baseline="0" dirty="0"/>
              <a:t> note before c</a:t>
            </a:r>
            <a:r>
              <a:rPr lang="en-US" dirty="0"/>
              <a:t>losing the methods</a:t>
            </a:r>
            <a:r>
              <a:rPr lang="en-US" baseline="0" dirty="0"/>
              <a:t> discussion, a</a:t>
            </a:r>
            <a:r>
              <a:rPr lang="en-US" dirty="0"/>
              <a:t>s</a:t>
            </a:r>
            <a:r>
              <a:rPr lang="en-US" baseline="0" dirty="0"/>
              <a:t> with any environmental monitoring, QA/QC is important – </a:t>
            </a:r>
          </a:p>
          <a:p>
            <a:r>
              <a:rPr lang="en-US" dirty="0"/>
              <a:t>Background correction</a:t>
            </a:r>
          </a:p>
          <a:p>
            <a:pPr lvl="1"/>
            <a:r>
              <a:rPr lang="en-US" dirty="0"/>
              <a:t>Use </a:t>
            </a:r>
            <a:r>
              <a:rPr lang="en-US" baseline="30000" dirty="0"/>
              <a:t>14</a:t>
            </a:r>
            <a:r>
              <a:rPr lang="en-US" dirty="0"/>
              <a:t>C for best accuracy</a:t>
            </a:r>
          </a:p>
          <a:p>
            <a:r>
              <a:rPr lang="en-US" dirty="0"/>
              <a:t>Standard means:</a:t>
            </a:r>
          </a:p>
          <a:p>
            <a:pPr lvl="1"/>
            <a:r>
              <a:rPr lang="en-US" dirty="0"/>
              <a:t>Calibrate field instruments</a:t>
            </a:r>
          </a:p>
          <a:p>
            <a:pPr lvl="1"/>
            <a:r>
              <a:rPr lang="en-US" dirty="0"/>
              <a:t>Field and/or trip blanks</a:t>
            </a:r>
          </a:p>
          <a:p>
            <a:pPr lvl="1"/>
            <a:r>
              <a:rPr lang="en-US" dirty="0"/>
              <a:t>Duplicates - results can be variable</a:t>
            </a:r>
          </a:p>
          <a:p>
            <a:r>
              <a:rPr lang="en-US" dirty="0"/>
              <a:t>Measurement confirmation with added method</a:t>
            </a:r>
          </a:p>
        </p:txBody>
      </p:sp>
      <p:sp>
        <p:nvSpPr>
          <p:cNvPr id="4" name="Slide Number Placeholder 3"/>
          <p:cNvSpPr>
            <a:spLocks noGrp="1"/>
          </p:cNvSpPr>
          <p:nvPr>
            <p:ph type="sldNum" sz="quarter" idx="10"/>
          </p:nvPr>
        </p:nvSpPr>
        <p:spPr/>
        <p:txBody>
          <a:bodyPr/>
          <a:lstStyle/>
          <a:p>
            <a:fld id="{B5F8569C-0816-9148-9CE0-9839040A8AB5}" type="slidenum">
              <a:rPr lang="en-US" smtClean="0"/>
              <a:pPr/>
              <a:t>39</a:t>
            </a:fld>
            <a:endParaRPr lang="en-US" dirty="0"/>
          </a:p>
        </p:txBody>
      </p:sp>
    </p:spTree>
    <p:extLst>
      <p:ext uri="{BB962C8B-B14F-4D97-AF65-F5344CB8AC3E}">
        <p14:creationId xmlns:p14="http://schemas.microsoft.com/office/powerpoint/2010/main" val="2586993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xmlns="" id="{D2845DAC-8B5D-47C9-ABAC-A473E9799E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837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62044" indent="-293094" defTabSz="98837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2pPr>
            <a:lvl3pPr marL="1172375" indent="-234475" defTabSz="98837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41325" indent="-234475" defTabSz="98837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110275" indent="-234475" defTabSz="988378">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79225" indent="-234475" defTabSz="98837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3048175" indent="-234475" defTabSz="98837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517125" indent="-234475" defTabSz="98837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986075" indent="-234475" defTabSz="98837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fld id="{A5F964D5-FB61-44C7-AFAF-39F5F71DF61A}" type="slidenum">
              <a:rPr lang="en-US" altLang="en-US" smtClean="0">
                <a:latin typeface="Tahoma" panose="020B0604030504040204" pitchFamily="34" charset="0"/>
              </a:rPr>
              <a:pPr/>
              <a:t>4</a:t>
            </a:fld>
            <a:endParaRPr lang="en-US" altLang="en-US" dirty="0">
              <a:latin typeface="Tahoma" panose="020B0604030504040204" pitchFamily="34" charset="0"/>
            </a:endParaRPr>
          </a:p>
        </p:txBody>
      </p:sp>
      <p:sp>
        <p:nvSpPr>
          <p:cNvPr id="11267" name="Rectangle 2">
            <a:extLst>
              <a:ext uri="{FF2B5EF4-FFF2-40B4-BE49-F238E27FC236}">
                <a16:creationId xmlns:a16="http://schemas.microsoft.com/office/drawing/2014/main" xmlns="" id="{76B45072-268C-4D43-9F5C-34655AFC82D5}"/>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xmlns="" id="{4B60803F-0691-4B9A-8B4D-F354AB903699}"/>
              </a:ext>
            </a:extLst>
          </p:cNvPr>
          <p:cNvSpPr>
            <a:spLocks noGrp="1" noChangeArrowheads="1"/>
          </p:cNvSpPr>
          <p:nvPr>
            <p:ph type="body" idx="1"/>
          </p:nvPr>
        </p:nvSpPr>
        <p:spPr>
          <a:xfrm>
            <a:off x="243622" y="4683711"/>
            <a:ext cx="7030702" cy="44385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800" dirty="0">
                <a:latin typeface="Arial" panose="020B0604020202020204" pitchFamily="34" charset="0"/>
              </a:rPr>
              <a:t>Notes: </a:t>
            </a:r>
          </a:p>
          <a:p>
            <a:pPr eaLnBrk="1" hangingPunct="1"/>
            <a:r>
              <a:rPr lang="en-US" altLang="en-US" sz="800" dirty="0">
                <a:latin typeface="Arial" panose="020B0604020202020204" pitchFamily="34" charset="0"/>
              </a:rPr>
              <a:t>The Interstate Technology and Regulatory Council (ITRC) is a state-led coalition of regulators, industry experts, citizen stakeholders, academia and federal partners that work to achieve regulatory acceptance of environmental technologies and innovative approaches. ITRC consists of all 50 states (and Puerto Rico and the District of Columbia) that work to break down barriers and reduce compliance costs, making it easier to use new technologies and helping states maximize resources. ITRC brings together a diverse mix of environmental experts and stakeholders from both the public and private sectors to broaden and deepen technical knowledge and advance the regulatory acceptance of environmental technologies. Together, we</a:t>
            </a:r>
            <a:r>
              <a:rPr lang="ja-JP" altLang="en-US" sz="800" dirty="0">
                <a:latin typeface="Arial" panose="020B0604020202020204" pitchFamily="34" charset="0"/>
              </a:rPr>
              <a:t>’</a:t>
            </a:r>
            <a:r>
              <a:rPr lang="en-US" altLang="ja-JP" sz="800" dirty="0">
                <a:latin typeface="Arial" panose="020B0604020202020204" pitchFamily="34" charset="0"/>
              </a:rPr>
              <a:t>re building the environmental community</a:t>
            </a:r>
            <a:r>
              <a:rPr lang="ja-JP" altLang="en-US" sz="800" dirty="0">
                <a:latin typeface="Arial" panose="020B0604020202020204" pitchFamily="34" charset="0"/>
              </a:rPr>
              <a:t>’</a:t>
            </a:r>
            <a:r>
              <a:rPr lang="en-US" altLang="ja-JP" sz="800" dirty="0">
                <a:latin typeface="Arial" panose="020B0604020202020204" pitchFamily="34" charset="0"/>
              </a:rPr>
              <a:t>s ability to expedite quality decision making while protecting human health and the environment. With our network of organizations and individuals throughout the environmental community, ITRC is a unique catalyst for dialogue between regulators and the regulated community.</a:t>
            </a:r>
          </a:p>
          <a:p>
            <a:pPr eaLnBrk="1" hangingPunct="1"/>
            <a:r>
              <a:rPr lang="en-US" altLang="en-US" sz="800" dirty="0">
                <a:latin typeface="Arial" panose="020B0604020202020204" pitchFamily="34" charset="0"/>
              </a:rPr>
              <a:t>For a state to be a member of ITRC their environmental agency must designate a State Point of Contact. To find out who your State POC is check out the </a:t>
            </a:r>
            <a:r>
              <a:rPr lang="ja-JP" altLang="en-US" sz="800" dirty="0">
                <a:latin typeface="Arial" panose="020B0604020202020204" pitchFamily="34" charset="0"/>
              </a:rPr>
              <a:t>“</a:t>
            </a:r>
            <a:r>
              <a:rPr lang="en-US" altLang="ja-JP" sz="800" dirty="0">
                <a:latin typeface="Arial" panose="020B0604020202020204" pitchFamily="34" charset="0"/>
              </a:rPr>
              <a:t>contacts</a:t>
            </a:r>
            <a:r>
              <a:rPr lang="ja-JP" altLang="en-US" sz="800" dirty="0">
                <a:latin typeface="Arial" panose="020B0604020202020204" pitchFamily="34" charset="0"/>
              </a:rPr>
              <a:t>”</a:t>
            </a:r>
            <a:r>
              <a:rPr lang="en-US" altLang="ja-JP" sz="800" dirty="0">
                <a:latin typeface="Arial" panose="020B0604020202020204" pitchFamily="34" charset="0"/>
              </a:rPr>
              <a:t> section at www.itrcweb.org. Also, click on </a:t>
            </a:r>
            <a:r>
              <a:rPr lang="ja-JP" altLang="en-US" sz="800" dirty="0">
                <a:latin typeface="Arial" panose="020B0604020202020204" pitchFamily="34" charset="0"/>
              </a:rPr>
              <a:t>“</a:t>
            </a:r>
            <a:r>
              <a:rPr lang="en-US" altLang="ja-JP" sz="800" dirty="0">
                <a:latin typeface="Arial" panose="020B0604020202020204" pitchFamily="34" charset="0"/>
              </a:rPr>
              <a:t>membership</a:t>
            </a:r>
            <a:r>
              <a:rPr lang="ja-JP" altLang="en-US" sz="800" dirty="0">
                <a:latin typeface="Arial" panose="020B0604020202020204" pitchFamily="34" charset="0"/>
              </a:rPr>
              <a:t>”</a:t>
            </a:r>
            <a:r>
              <a:rPr lang="en-US" altLang="ja-JP" sz="800" dirty="0">
                <a:latin typeface="Arial" panose="020B0604020202020204" pitchFamily="34" charset="0"/>
              </a:rPr>
              <a:t> to learn how you can become a member of an ITRC Technical Team.</a:t>
            </a:r>
          </a:p>
          <a:p>
            <a:pPr eaLnBrk="1" hangingPunct="1"/>
            <a:endParaRPr lang="en-US" altLang="en-US" sz="800" dirty="0">
              <a:latin typeface="Arial" panose="020B0604020202020204" pitchFamily="34" charset="0"/>
            </a:endParaRPr>
          </a:p>
          <a:p>
            <a:r>
              <a:rPr lang="en-US" altLang="en-US" sz="800" dirty="0">
                <a:latin typeface="Arial" panose="020B0604020202020204" pitchFamily="34" charset="0"/>
              </a:rPr>
              <a:t>Disclaimer: This material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 and no official endorsement should be inferred.</a:t>
            </a:r>
          </a:p>
          <a:p>
            <a:r>
              <a:rPr lang="en-US" altLang="en-US" sz="800" dirty="0">
                <a:latin typeface="Arial" panose="020B0604020202020204" pitchFamily="34" charset="0"/>
              </a:rPr>
              <a:t> The information provided in documents, training curricula, and other print or electronic materials created by the Interstate Technology and Regulatory Council (</a:t>
            </a:r>
            <a:r>
              <a:rPr lang="ja-JP" altLang="en-US" sz="800" dirty="0">
                <a:latin typeface="Arial" panose="020B0604020202020204" pitchFamily="34" charset="0"/>
              </a:rPr>
              <a:t>“</a:t>
            </a:r>
            <a:r>
              <a:rPr lang="en-US" altLang="ja-JP" sz="800" dirty="0">
                <a:latin typeface="Arial" panose="020B0604020202020204" pitchFamily="34" charset="0"/>
              </a:rPr>
              <a:t>ITRC</a:t>
            </a:r>
            <a:r>
              <a:rPr lang="ja-JP" altLang="en-US" sz="800" dirty="0">
                <a:latin typeface="Arial" panose="020B0604020202020204" pitchFamily="34" charset="0"/>
              </a:rPr>
              <a:t>”</a:t>
            </a:r>
            <a:r>
              <a:rPr lang="en-US" altLang="ja-JP" sz="800" dirty="0">
                <a:latin typeface="Arial" panose="020B0604020202020204" pitchFamily="34" charset="0"/>
              </a:rPr>
              <a:t> and such materials are referred to as </a:t>
            </a:r>
            <a:r>
              <a:rPr lang="ja-JP" altLang="en-US" sz="800" dirty="0">
                <a:latin typeface="Arial" panose="020B0604020202020204" pitchFamily="34" charset="0"/>
              </a:rPr>
              <a:t>“</a:t>
            </a:r>
            <a:r>
              <a:rPr lang="en-US" altLang="ja-JP" sz="800" dirty="0">
                <a:latin typeface="Arial" panose="020B0604020202020204" pitchFamily="34" charset="0"/>
              </a:rPr>
              <a:t>ITRC Materials</a:t>
            </a:r>
            <a:r>
              <a:rPr lang="ja-JP" altLang="en-US" sz="800" dirty="0">
                <a:latin typeface="Arial" panose="020B0604020202020204" pitchFamily="34" charset="0"/>
              </a:rPr>
              <a:t>”</a:t>
            </a:r>
            <a:r>
              <a:rPr lang="en-US" altLang="ja-JP" sz="800" dirty="0">
                <a:latin typeface="Arial" panose="020B0604020202020204" pitchFamily="34" charset="0"/>
              </a:rPr>
              <a:t>) is intended as a general reference to help regulators and others develop a consistent approach to their evaluation, regulatory approval, and deployment of environmental technologies. The information in ITRC Materials was formulated to be reliable and accurate. However, the information is provided "as is" and use of this information is at the users</a:t>
            </a:r>
            <a:r>
              <a:rPr lang="ja-JP" altLang="en-US" sz="800" dirty="0">
                <a:latin typeface="Arial" panose="020B0604020202020204" pitchFamily="34" charset="0"/>
              </a:rPr>
              <a:t>’</a:t>
            </a:r>
            <a:r>
              <a:rPr lang="en-US" altLang="ja-JP" sz="800" dirty="0">
                <a:latin typeface="Arial" panose="020B0604020202020204" pitchFamily="34" charset="0"/>
              </a:rPr>
              <a:t> own risk. </a:t>
            </a:r>
          </a:p>
          <a:p>
            <a:r>
              <a:rPr lang="en-US" altLang="en-US" sz="800" dirty="0">
                <a:latin typeface="Arial" panose="020B0604020202020204" pitchFamily="34" charset="0"/>
              </a:rPr>
              <a:t> ITRC Materials do not necessarily address all applicable health and safety risks and precautions with respect to particular materials, conditions, or procedures in specific applications of any technology. Consequently, ITRC recommends consulting applicable standards, laws, regulations, suppliers of materials, and material safety data sheets for information concerning safety and health risks and precautions and compliance with then-applicable laws and regulations. ITRC, ERIS and ECOS shall not be liable in the event of any conflict between information in ITRC Materials and such laws, regulations, and/or other ordinances. The content in ITRC Materials may be revised or withdrawn at any time without prior notice.</a:t>
            </a:r>
          </a:p>
          <a:p>
            <a:r>
              <a:rPr lang="en-US" altLang="en-US" sz="800" dirty="0">
                <a:latin typeface="Arial" panose="020B0604020202020204" pitchFamily="34" charset="0"/>
              </a:rPr>
              <a:t> ITRC, ERIS, and ECOS make no representations or warranties, express or implied, with respect to information in ITRC Materials and specifically disclaim all warranties to the fullest extent permitted by law (including, but not limited to, merchantability or fitness for a particular purpose). ITRC, ERIS, and ECOS will not accept liability for damages of any kind that result from acting upon or using this information. </a:t>
            </a:r>
          </a:p>
          <a:p>
            <a:r>
              <a:rPr lang="en-US" altLang="en-US" sz="800" dirty="0">
                <a:latin typeface="Arial" panose="020B0604020202020204" pitchFamily="34" charset="0"/>
              </a:rPr>
              <a:t> ITRC, ERIS, and ECOS do not endorse or recommend the use of specific technology or technology provider through ITRC Materials. Reference to technologies, products, or services offered by other parties does not constitute a guarantee by ITRC, ERIS, and ECOS of the quality or value of those technologies, products, or services. Information in ITRC Materials is for general reference only; it should not be construed as definitive guidance for any specific site and is not a substitute for consultation with qualified professional advisors.</a:t>
            </a:r>
          </a:p>
          <a:p>
            <a:pPr eaLnBrk="1" hangingPunct="1"/>
            <a:endParaRPr lang="en-US" altLang="en-US" sz="800" dirty="0">
              <a:latin typeface="Arial" panose="020B0604020202020204" pitchFamily="34" charset="0"/>
            </a:endParaRPr>
          </a:p>
          <a:p>
            <a:pPr eaLnBrk="1" hangingPunct="1"/>
            <a:endParaRPr lang="en-US" altLang="en-US" sz="800" dirty="0">
              <a:latin typeface="Arial" panose="020B0604020202020204" pitchFamily="34" charset="0"/>
            </a:endParaRPr>
          </a:p>
          <a:p>
            <a:pPr eaLnBrk="1" hangingPunct="1"/>
            <a:endParaRPr lang="en-US" altLang="en-US" sz="800" dirty="0">
              <a:latin typeface="Arial" panose="020B0604020202020204" pitchFamily="34" charset="0"/>
            </a:endParaRPr>
          </a:p>
        </p:txBody>
      </p:sp>
    </p:spTree>
    <p:extLst>
      <p:ext uri="{BB962C8B-B14F-4D97-AF65-F5344CB8AC3E}">
        <p14:creationId xmlns:p14="http://schemas.microsoft.com/office/powerpoint/2010/main" val="29930375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Case</a:t>
            </a:r>
            <a:r>
              <a:rPr lang="en-US" sz="1200" kern="1200" baseline="0" dirty="0">
                <a:solidFill>
                  <a:schemeClr val="tx1"/>
                </a:solidFill>
                <a:effectLst/>
                <a:latin typeface="Arial" charset="0"/>
                <a:ea typeface="+mn-ea"/>
                <a:cs typeface="+mn-cs"/>
              </a:rPr>
              <a:t> study to demonstrate that m</a:t>
            </a:r>
            <a:r>
              <a:rPr lang="en-US" sz="1200" kern="1200" dirty="0">
                <a:solidFill>
                  <a:schemeClr val="tx1"/>
                </a:solidFill>
                <a:effectLst/>
                <a:latin typeface="Arial" charset="0"/>
                <a:ea typeface="+mn-ea"/>
                <a:cs typeface="+mn-cs"/>
              </a:rPr>
              <a:t>any remedial technologies will progress to relatively low mass removal rates that are insignificant;</a:t>
            </a:r>
            <a:r>
              <a:rPr lang="en-US" sz="1200" kern="1200" baseline="0" dirty="0">
                <a:solidFill>
                  <a:schemeClr val="tx1"/>
                </a:solidFill>
                <a:effectLst/>
                <a:latin typeface="Arial" charset="0"/>
                <a:ea typeface="+mn-ea"/>
                <a:cs typeface="+mn-cs"/>
              </a:rPr>
              <a:t> c</a:t>
            </a:r>
            <a:r>
              <a:rPr lang="en-US" sz="1200" kern="1200" dirty="0">
                <a:solidFill>
                  <a:schemeClr val="tx1"/>
                </a:solidFill>
                <a:effectLst/>
                <a:latin typeface="Arial" charset="0"/>
                <a:ea typeface="+mn-ea"/>
                <a:cs typeface="+mn-cs"/>
              </a:rPr>
              <a:t>ontinued operation will not provide commensurate value in terms of increased environmental protection and/or risk reduction. The practical endpoint of the engineered mass removal technology will have been achieved.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the appropriate point for transition. Here</a:t>
            </a:r>
            <a:r>
              <a:rPr lang="en-US" sz="1200" kern="1200" baseline="0" dirty="0">
                <a:solidFill>
                  <a:schemeClr val="tx1"/>
                </a:solidFill>
                <a:effectLst/>
                <a:latin typeface="Arial" charset="0"/>
                <a:ea typeface="+mn-ea"/>
                <a:cs typeface="+mn-cs"/>
              </a:rPr>
              <a:t> is </a:t>
            </a:r>
            <a:r>
              <a:rPr lang="en-US" sz="1200" kern="1200" dirty="0">
                <a:solidFill>
                  <a:schemeClr val="tx1"/>
                </a:solidFill>
                <a:effectLst/>
                <a:latin typeface="Arial" charset="0"/>
                <a:ea typeface="+mn-ea"/>
                <a:cs typeface="+mn-cs"/>
              </a:rPr>
              <a:t>a case study to help demonstrate how to use NSZD for site remediation</a:t>
            </a:r>
            <a:r>
              <a:rPr lang="en-US" sz="1200" kern="1200" baseline="0" dirty="0">
                <a:solidFill>
                  <a:schemeClr val="tx1"/>
                </a:solidFill>
                <a:effectLst/>
                <a:latin typeface="Arial" charset="0"/>
                <a:ea typeface="+mn-ea"/>
                <a:cs typeface="+mn-cs"/>
              </a:rPr>
              <a:t> decision making.</a:t>
            </a:r>
            <a:r>
              <a:rPr lang="en-US" sz="1200" kern="1200" dirty="0">
                <a:solidFill>
                  <a:schemeClr val="tx1"/>
                </a:solidFill>
                <a:effectLst/>
                <a:latin typeface="Arial" charset="0"/>
                <a:ea typeface="+mn-ea"/>
                <a:cs typeface="+mn-cs"/>
              </a:rPr>
              <a:t> Here are the steps you might take to move from inefficient</a:t>
            </a:r>
            <a:r>
              <a:rPr lang="en-US" sz="1200" kern="1200" baseline="0" dirty="0">
                <a:solidFill>
                  <a:schemeClr val="tx1"/>
                </a:solidFill>
                <a:effectLst/>
                <a:latin typeface="Arial" charset="0"/>
                <a:ea typeface="+mn-ea"/>
                <a:cs typeface="+mn-cs"/>
              </a:rPr>
              <a:t> active remedy to NSZD. As detailed in LNAPL-3, Appendix B, it includes use of a multiple lines-of-evidence approach to support the transition decision.</a:t>
            </a:r>
          </a:p>
          <a:p>
            <a:endParaRPr lang="en-US" sz="1200" kern="1200" baseline="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charset="0"/>
                <a:ea typeface="+mn-ea"/>
                <a:cs typeface="+mn-cs"/>
              </a:rPr>
              <a:t>WRT to concerns with distances to nearby structures, if NSZD is to used as a remedial strategy, then see Figure 3-5 of the ITRC PVI guidance (2014).</a:t>
            </a:r>
            <a:endParaRPr lang="en-US" b="0"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pPr>
                <a:defRPr/>
              </a:pPr>
              <a:t>40</a:t>
            </a:fld>
            <a:endParaRPr lang="en-US" dirty="0"/>
          </a:p>
        </p:txBody>
      </p:sp>
    </p:spTree>
    <p:extLst>
      <p:ext uri="{BB962C8B-B14F-4D97-AF65-F5344CB8AC3E}">
        <p14:creationId xmlns:p14="http://schemas.microsoft.com/office/powerpoint/2010/main" val="42812026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Define a regulatory</a:t>
            </a:r>
            <a:r>
              <a:rPr lang="en-US" baseline="0" dirty="0"/>
              <a:t> pathway first</a:t>
            </a:r>
          </a:p>
          <a:p>
            <a:endParaRPr lang="en-US" dirty="0"/>
          </a:p>
          <a:p>
            <a:r>
              <a:rPr lang="en-US" dirty="0"/>
              <a:t>Note the multiple lines-of-evidence approach - </a:t>
            </a:r>
            <a:r>
              <a:rPr lang="en-US" sz="1200" kern="1200" dirty="0">
                <a:solidFill>
                  <a:schemeClr val="tx1"/>
                </a:solidFill>
                <a:effectLst/>
                <a:latin typeface="Arial" charset="0"/>
                <a:ea typeface="+mn-ea"/>
                <a:cs typeface="+mn-cs"/>
              </a:rPr>
              <a:t>practice has evolved to use multiple lines-of-evidence to justify transition. For example, the (</a:t>
            </a:r>
            <a:r>
              <a:rPr lang="en-US" sz="1200" u="none" strike="noStrike" kern="1200" dirty="0">
                <a:solidFill>
                  <a:schemeClr val="tx1"/>
                </a:solidFill>
                <a:effectLst/>
                <a:latin typeface="Arial" charset="0"/>
                <a:ea typeface="+mn-ea"/>
                <a:cs typeface="+mn-cs"/>
                <a:hlinkClick r:id="rId3" action="ppaction://hlinkfile" tooltip="NRC, 2013 #117"/>
              </a:rPr>
              <a:t>NRC 2013</a:t>
            </a:r>
            <a:r>
              <a:rPr lang="en-US" sz="1200" kern="1200" dirty="0">
                <a:solidFill>
                  <a:schemeClr val="tx1"/>
                </a:solidFill>
                <a:effectLst/>
                <a:latin typeface="Arial" charset="0"/>
                <a:ea typeface="+mn-ea"/>
                <a:cs typeface="+mn-cs"/>
              </a:rPr>
              <a:t>) proposes taking:</a:t>
            </a:r>
          </a:p>
          <a:p>
            <a:pPr marL="228600" indent="-228600">
              <a:buAutoNum type="arabicPeriod"/>
            </a:pPr>
            <a:r>
              <a:rPr lang="en-US" sz="1200" kern="1200" dirty="0">
                <a:solidFill>
                  <a:schemeClr val="tx1"/>
                </a:solidFill>
                <a:effectLst/>
                <a:latin typeface="Arial" charset="0"/>
                <a:ea typeface="+mn-ea"/>
                <a:cs typeface="+mn-cs"/>
              </a:rPr>
              <a:t>risk reduction, </a:t>
            </a:r>
          </a:p>
          <a:p>
            <a:pPr marL="228600" indent="-228600">
              <a:buAutoNum type="arabicPeriod"/>
            </a:pPr>
            <a:r>
              <a:rPr lang="en-US" sz="1200" kern="1200" dirty="0">
                <a:solidFill>
                  <a:schemeClr val="tx1"/>
                </a:solidFill>
                <a:effectLst/>
                <a:latin typeface="Arial" charset="0"/>
                <a:ea typeface="+mn-ea"/>
                <a:cs typeface="+mn-cs"/>
              </a:rPr>
              <a:t>life-cycle costs, and </a:t>
            </a:r>
          </a:p>
          <a:p>
            <a:pPr marL="228600" indent="-228600">
              <a:buAutoNum type="arabicPeriod"/>
            </a:pPr>
            <a:r>
              <a:rPr lang="en-US" sz="1200" kern="1200" dirty="0">
                <a:solidFill>
                  <a:schemeClr val="tx1"/>
                </a:solidFill>
                <a:effectLst/>
                <a:latin typeface="Arial" charset="0"/>
                <a:ea typeface="+mn-ea"/>
                <a:cs typeface="+mn-cs"/>
              </a:rPr>
              <a:t>technical feasibility </a:t>
            </a:r>
          </a:p>
          <a:p>
            <a:pPr marL="0" indent="0">
              <a:buNone/>
            </a:pPr>
            <a:r>
              <a:rPr lang="en-US" sz="1200" kern="1200" dirty="0">
                <a:solidFill>
                  <a:schemeClr val="tx1"/>
                </a:solidFill>
                <a:effectLst/>
                <a:latin typeface="Arial" charset="0"/>
                <a:ea typeface="+mn-ea"/>
                <a:cs typeface="+mn-cs"/>
              </a:rPr>
              <a:t>into account during a transition process that is transparent, reduces long-term risks to an acceptable level, and is practical and cost effective. Based on these considerations, transition to NSZD as the final remediation component will merit consideration at many sites</a:t>
            </a:r>
            <a:endParaRPr lang="en-US"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pPr>
                <a:defRPr/>
              </a:pPr>
              <a:t>41</a:t>
            </a:fld>
            <a:endParaRPr lang="en-US" dirty="0"/>
          </a:p>
        </p:txBody>
      </p:sp>
    </p:spTree>
    <p:extLst>
      <p:ext uri="{BB962C8B-B14F-4D97-AF65-F5344CB8AC3E}">
        <p14:creationId xmlns:p14="http://schemas.microsoft.com/office/powerpoint/2010/main" val="1555874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0" dirty="0"/>
              <a:t>Using a multiple lines-of-evidence approach:</a:t>
            </a:r>
          </a:p>
          <a:p>
            <a:r>
              <a:rPr lang="en-US" kern="0" dirty="0"/>
              <a:t>LNAPL and dissolved</a:t>
            </a:r>
            <a:r>
              <a:rPr lang="en-US" kern="0" baseline="0" dirty="0"/>
              <a:t> phase plumes are</a:t>
            </a:r>
            <a:r>
              <a:rPr lang="en-US" kern="0" dirty="0"/>
              <a:t> stable</a:t>
            </a:r>
          </a:p>
          <a:p>
            <a:r>
              <a:rPr lang="en-US" kern="0" dirty="0"/>
              <a:t>Land use is industrial, within a utility R.O.W.</a:t>
            </a:r>
          </a:p>
          <a:p>
            <a:r>
              <a:rPr lang="en-US" kern="0" dirty="0"/>
              <a:t>Non-potable aquifer and groundwater rights are strictly legally controlled</a:t>
            </a:r>
          </a:p>
          <a:p>
            <a:pPr lvl="1"/>
            <a:r>
              <a:rPr lang="en-US" kern="0" dirty="0"/>
              <a:t>Nearest use for refinery process, municipal supply ½ mile upgradient, 300-ft deeper</a:t>
            </a:r>
          </a:p>
          <a:p>
            <a:r>
              <a:rPr lang="en-US" kern="0" dirty="0"/>
              <a:t>No current or future unacceptable exposure risk</a:t>
            </a:r>
          </a:p>
          <a:p>
            <a:r>
              <a:rPr lang="en-US" kern="0" dirty="0"/>
              <a:t>No indoor or ambient health risks identified</a:t>
            </a:r>
          </a:p>
          <a:p>
            <a:endParaRPr lang="en-US" dirty="0"/>
          </a:p>
          <a:p>
            <a:r>
              <a:rPr lang="en-US" dirty="0"/>
              <a:t>Biogeochemical mass budgeting shows 9-12 gallons per year of LNAPL depletion. CO</a:t>
            </a:r>
            <a:r>
              <a:rPr lang="en-US" baseline="-25000" dirty="0"/>
              <a:t>2</a:t>
            </a:r>
            <a:r>
              <a:rPr lang="en-US" dirty="0"/>
              <a:t> efflux monitoring showed an additional 700-1,300 gallons per year of LNAPL mass losses via NSZD.</a:t>
            </a:r>
          </a:p>
          <a:p>
            <a:endParaRPr lang="en-US" kern="0" dirty="0"/>
          </a:p>
          <a:p>
            <a:r>
              <a:rPr lang="en-US" kern="0" dirty="0"/>
              <a:t>Evaluation results were presented</a:t>
            </a:r>
            <a:r>
              <a:rPr lang="en-US" kern="0" baseline="0" dirty="0"/>
              <a:t> to the regulatory agency and the agency agreed. Remedial action </a:t>
            </a:r>
            <a:r>
              <a:rPr lang="en-US" kern="0" dirty="0"/>
              <a:t>transitions</a:t>
            </a:r>
            <a:r>
              <a:rPr lang="en-US" kern="0" baseline="0" dirty="0"/>
              <a:t> to NSZD with annual monitoring using the biogenic heat method.</a:t>
            </a:r>
          </a:p>
          <a:p>
            <a:endParaRPr lang="en-US" kern="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Emphasize:</a:t>
            </a:r>
            <a:r>
              <a:rPr lang="en-US" dirty="0"/>
              <a:t> NSZD is not a walk-away</a:t>
            </a:r>
            <a:r>
              <a:rPr lang="en-US" baseline="0" dirty="0"/>
              <a:t> technology – alike MNA, monitoring will be performed and often include contingency t</a:t>
            </a:r>
            <a:r>
              <a:rPr lang="en-US" sz="1200" kern="1200" dirty="0">
                <a:solidFill>
                  <a:schemeClr val="tx1"/>
                </a:solidFill>
                <a:effectLst/>
                <a:latin typeface="Arial" charset="0"/>
                <a:ea typeface="+mn-ea"/>
                <a:cs typeface="+mn-cs"/>
              </a:rPr>
              <a:t>o provide an appropriate level of protectiveness and ensure NSZD remedy performance. If the performance of NSZD is not adequate, and the monitoring data indicates that the remedy fails to meet one of the performance metrics, then the remedy must be adjusted or optimized to achieve remedial goals. (</a:t>
            </a:r>
            <a:r>
              <a:rPr lang="en-US" sz="1200" u="none" strike="noStrike" kern="1200" dirty="0">
                <a:solidFill>
                  <a:schemeClr val="tx1"/>
                </a:solidFill>
                <a:effectLst/>
                <a:latin typeface="Arial" charset="0"/>
                <a:ea typeface="+mn-ea"/>
                <a:cs typeface="+mn-cs"/>
                <a:hlinkClick r:id="rId3" action="ppaction://hlinkfile" tooltip="ITRC, 2006 #118"/>
              </a:rPr>
              <a:t>ITRC 2006</a:t>
            </a:r>
            <a:r>
              <a:rPr lang="en-US" sz="1200" kern="1200" dirty="0">
                <a:solidFill>
                  <a:schemeClr val="tx1"/>
                </a:solidFill>
                <a:effectLst/>
                <a:latin typeface="Arial" charset="0"/>
                <a:ea typeface="+mn-ea"/>
                <a:cs typeface="+mn-cs"/>
              </a:rPr>
              <a:t>) prescribes decision logic for optimization and contingency planning to achieve the stated performance monitoring objectives.</a:t>
            </a:r>
            <a:endParaRPr lang="en-US" dirty="0"/>
          </a:p>
          <a:p>
            <a:endParaRPr lang="en-US" kern="0" dirty="0"/>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pPr>
                <a:defRPr/>
              </a:pPr>
              <a:t>42</a:t>
            </a:fld>
            <a:endParaRPr lang="en-US" dirty="0"/>
          </a:p>
        </p:txBody>
      </p:sp>
    </p:spTree>
    <p:extLst>
      <p:ext uri="{BB962C8B-B14F-4D97-AF65-F5344CB8AC3E}">
        <p14:creationId xmlns:p14="http://schemas.microsoft.com/office/powerpoint/2010/main" val="7004260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Exit Poll: NSZD Data Use</a:t>
            </a:r>
          </a:p>
          <a:p>
            <a:pPr marL="0" indent="0">
              <a:buNone/>
            </a:pPr>
            <a:r>
              <a:rPr lang="en-US" i="1" dirty="0" smtClean="0"/>
              <a:t>Why is it important to understand NSZD at a petroleum remediation site?</a:t>
            </a:r>
          </a:p>
          <a:p>
            <a:pPr marL="914400" lvl="1" indent="-514350">
              <a:buFont typeface="+mj-lt"/>
              <a:buAutoNum type="alphaLcPeriod"/>
            </a:pPr>
            <a:r>
              <a:rPr lang="en-US" i="1" dirty="0" smtClean="0"/>
              <a:t>Key fundamental component of the LCSM</a:t>
            </a:r>
          </a:p>
          <a:p>
            <a:pPr marL="914400" lvl="1" indent="-514350">
              <a:buFont typeface="+mj-lt"/>
              <a:buAutoNum type="alphaLcPeriod"/>
            </a:pPr>
            <a:r>
              <a:rPr lang="en-US" i="1" dirty="0" smtClean="0"/>
              <a:t>Establish a benchmark for remedial decision making</a:t>
            </a:r>
          </a:p>
          <a:p>
            <a:pPr marL="914400" lvl="1" indent="-514350">
              <a:buFont typeface="+mj-lt"/>
              <a:buAutoNum type="alphaLcPeriod"/>
            </a:pPr>
            <a:r>
              <a:rPr lang="en-US" i="1" dirty="0" smtClean="0"/>
              <a:t>Support system optimization of active systems</a:t>
            </a:r>
          </a:p>
          <a:p>
            <a:pPr marL="914400" lvl="1" indent="-514350">
              <a:buFont typeface="+mj-lt"/>
              <a:buAutoNum type="alphaLcPeriod"/>
            </a:pPr>
            <a:r>
              <a:rPr lang="en-US" i="1" dirty="0" smtClean="0"/>
              <a:t>All of the above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NSZD </a:t>
            </a:r>
            <a:r>
              <a:rPr lang="en-US" baseline="0" dirty="0"/>
              <a:t>biodegrades LNAPL. Within the ITRC remedial decision making framework presented in this training, i</a:t>
            </a:r>
            <a:r>
              <a:rPr lang="en-US" dirty="0"/>
              <a:t>t is a phase change technology – addresses both composition and saturation objectives.</a:t>
            </a:r>
          </a:p>
          <a:p>
            <a:endParaRPr lang="en-US" dirty="0"/>
          </a:p>
          <a:p>
            <a:r>
              <a:rPr lang="en-US" dirty="0"/>
              <a:t>NSZD is a valuable component of the LCSM:</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dirty="0"/>
              <a:t>Initial - natural degradation processes, stability</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dirty="0"/>
              <a:t>Remedy selection - phase change technology option</a:t>
            </a: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dirty="0"/>
              <a:t>Design and performance - </a:t>
            </a:r>
            <a:r>
              <a:rPr lang="en-US" baseline="0" dirty="0"/>
              <a:t>rate used as a performance metric</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Four different methods are available</a:t>
            </a:r>
            <a:r>
              <a:rPr lang="en-US" baseline="0" dirty="0"/>
              <a:t> to measure the rates of NSZD at your site. Selection depends on site conditions and data objectives.</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NSZD</a:t>
            </a:r>
            <a:r>
              <a:rPr lang="en-US" baseline="0" dirty="0"/>
              <a:t> is a</a:t>
            </a:r>
            <a:r>
              <a:rPr lang="en-US" dirty="0"/>
              <a:t>pplicable to risk-based closure and low threat sites, and long-term management. It</a:t>
            </a:r>
            <a:r>
              <a:rPr lang="en-US" baseline="0" dirty="0"/>
              <a:t> can be used as a s</a:t>
            </a:r>
            <a:r>
              <a:rPr lang="en-US" dirty="0"/>
              <a:t>tand-alone technology</a:t>
            </a:r>
            <a:r>
              <a:rPr lang="en-US" baseline="0" dirty="0"/>
              <a:t> </a:t>
            </a:r>
            <a:r>
              <a:rPr lang="en-US" dirty="0"/>
              <a:t>or and option for treatment train transition</a:t>
            </a:r>
          </a:p>
          <a:p>
            <a:endParaRPr lang="en-US" dirty="0"/>
          </a:p>
          <a:p>
            <a:r>
              <a:rPr lang="en-US" dirty="0"/>
              <a:t>“Now I’ll turn it over to Lloyd Dunlap of TriHydro Corporation to describe</a:t>
            </a:r>
            <a:r>
              <a:rPr lang="en-US" baseline="0" dirty="0"/>
              <a:t> the plethora of </a:t>
            </a:r>
            <a:r>
              <a:rPr lang="en-US" dirty="0"/>
              <a:t>additional remedial</a:t>
            </a:r>
            <a:r>
              <a:rPr lang="en-US" baseline="0" dirty="0"/>
              <a:t> technologies available to address LNAPL concerns.</a:t>
            </a:r>
            <a:r>
              <a:rPr lang="en-US" dirty="0"/>
              <a:t> Lloyd……”</a:t>
            </a:r>
          </a:p>
        </p:txBody>
      </p:sp>
      <p:sp>
        <p:nvSpPr>
          <p:cNvPr id="4" name="Slide Number Placeholder 3"/>
          <p:cNvSpPr>
            <a:spLocks noGrp="1"/>
          </p:cNvSpPr>
          <p:nvPr>
            <p:ph type="sldNum" sz="quarter" idx="10"/>
          </p:nvPr>
        </p:nvSpPr>
        <p:spPr/>
        <p:txBody>
          <a:bodyPr/>
          <a:lstStyle/>
          <a:p>
            <a:pPr>
              <a:defRPr/>
            </a:pPr>
            <a:fld id="{7DA8378E-2AEF-4EEA-9099-F96ABE34663C}" type="slidenum">
              <a:rPr lang="en-US" smtClean="0"/>
              <a:pPr>
                <a:defRPr/>
              </a:pPr>
              <a:t>43</a:t>
            </a:fld>
            <a:endParaRPr lang="en-US" dirty="0"/>
          </a:p>
        </p:txBody>
      </p:sp>
    </p:spTree>
    <p:extLst>
      <p:ext uri="{BB962C8B-B14F-4D97-AF65-F5344CB8AC3E}">
        <p14:creationId xmlns:p14="http://schemas.microsoft.com/office/powerpoint/2010/main" val="2647051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pPr defTabSz="956462" eaLnBrk="1" fontAlgn="auto" hangingPunct="1">
              <a:spcBef>
                <a:spcPts val="0"/>
              </a:spcBef>
              <a:spcAft>
                <a:spcPts val="0"/>
              </a:spcAft>
              <a:defRPr/>
            </a:pPr>
            <a:r>
              <a:rPr lang="en-US" sz="800" dirty="0"/>
              <a:t>As </a:t>
            </a:r>
            <a:r>
              <a:rPr lang="en-US" sz="800" dirty="0" smtClean="0"/>
              <a:t>was mentioned </a:t>
            </a:r>
            <a:r>
              <a:rPr lang="en-US" sz="800" dirty="0"/>
              <a:t>earlier, technologies are broadly grouped in the document by how they address LNAPL concerns. We use this triangular diagram to help identify how a technology can address a concern.</a:t>
            </a:r>
          </a:p>
          <a:p>
            <a:pPr defTabSz="956462" eaLnBrk="1" fontAlgn="auto" hangingPunct="1">
              <a:spcBef>
                <a:spcPts val="0"/>
              </a:spcBef>
              <a:spcAft>
                <a:spcPts val="0"/>
              </a:spcAft>
              <a:defRPr/>
            </a:pPr>
            <a:r>
              <a:rPr lang="en-US" sz="800" dirty="0"/>
              <a:t>For example, if LNAPL migration is a concern, Mass Control technologies are probably your first group of technologies to look at</a:t>
            </a:r>
            <a:r>
              <a:rPr lang="en-US" sz="800" dirty="0" smtClean="0"/>
              <a:t>.  Your GOAL could be to “contain LNAPL</a:t>
            </a:r>
            <a:r>
              <a:rPr lang="en-US" sz="800" baseline="0" dirty="0" smtClean="0"/>
              <a:t> at a defined boundary”. </a:t>
            </a:r>
            <a:r>
              <a:rPr lang="en-US" sz="800" dirty="0" smtClean="0"/>
              <a:t> </a:t>
            </a:r>
            <a:r>
              <a:rPr lang="en-US" sz="800" dirty="0"/>
              <a:t>If LNAPL saturation is a concern, focus on Mass Recovery </a:t>
            </a:r>
            <a:r>
              <a:rPr lang="en-US" sz="800" dirty="0" smtClean="0"/>
              <a:t>technologies.  Your GOAL</a:t>
            </a:r>
            <a:r>
              <a:rPr lang="en-US" sz="800" baseline="0" dirty="0" smtClean="0"/>
              <a:t> could be “abate LNAPL migration by removal of LNAPL mass.  A</a:t>
            </a:r>
            <a:r>
              <a:rPr lang="en-US" sz="800" dirty="0" smtClean="0"/>
              <a:t>nd </a:t>
            </a:r>
            <a:r>
              <a:rPr lang="en-US" sz="800" dirty="0"/>
              <a:t>if you have LNAPL residual/compositional effects, then focus on Phase Change technologies</a:t>
            </a:r>
            <a:r>
              <a:rPr lang="en-US" sz="800" dirty="0" smtClean="0"/>
              <a:t>.  Your GOAL could</a:t>
            </a:r>
            <a:r>
              <a:rPr lang="en-US" sz="800" baseline="0" dirty="0" smtClean="0"/>
              <a:t> be “Abate contaminants emanating from the LNAPL source”.</a:t>
            </a:r>
            <a:endParaRPr lang="en-US" sz="800" dirty="0"/>
          </a:p>
          <a:p>
            <a:pPr defTabSz="956462" eaLnBrk="1" fontAlgn="auto" hangingPunct="1">
              <a:spcBef>
                <a:spcPts val="0"/>
              </a:spcBef>
              <a:spcAft>
                <a:spcPts val="0"/>
              </a:spcAft>
              <a:defRPr/>
            </a:pPr>
            <a:r>
              <a:rPr lang="en-US" sz="800" dirty="0"/>
              <a:t>Technology groupings can overlap.  This means some technologies can serve within more than one group. This is good, because they can address several LNAPL states at one time. Technologies that don’t overlap may be useful in treatment trains or in combination with other technologies to enhance or accelerate cleanup.</a:t>
            </a:r>
          </a:p>
          <a:p>
            <a:pPr defTabSz="956462" eaLnBrk="1" fontAlgn="auto" hangingPunct="1">
              <a:spcBef>
                <a:spcPts val="0"/>
              </a:spcBef>
              <a:spcAft>
                <a:spcPts val="0"/>
              </a:spcAft>
              <a:defRPr/>
            </a:pPr>
            <a:r>
              <a:rPr lang="en-US" sz="800" dirty="0"/>
              <a:t>As Justin discussed, we can use these technologies as a treatment train, or even combine them together.  </a:t>
            </a:r>
          </a:p>
          <a:p>
            <a:pPr defTabSz="956462" eaLnBrk="1" fontAlgn="auto" hangingPunct="1">
              <a:spcBef>
                <a:spcPts val="0"/>
              </a:spcBef>
              <a:spcAft>
                <a:spcPts val="0"/>
              </a:spcAft>
              <a:defRPr/>
            </a:pPr>
            <a:endParaRPr lang="en-US" sz="800" dirty="0"/>
          </a:p>
        </p:txBody>
      </p:sp>
      <p:sp>
        <p:nvSpPr>
          <p:cNvPr id="107524" name="Slide Number Placeholder 3"/>
          <p:cNvSpPr>
            <a:spLocks noGrp="1"/>
          </p:cNvSpPr>
          <p:nvPr>
            <p:ph type="sldNum" sz="quarter" idx="5"/>
          </p:nvPr>
        </p:nvSpPr>
        <p:spPr>
          <a:noFill/>
        </p:spPr>
        <p:txBody>
          <a:bodyPr/>
          <a:lstStyle/>
          <a:p>
            <a:pPr defTabSz="1007939"/>
            <a:fld id="{F234A312-2E5B-448C-B46E-4D812BDB76F0}" type="slidenum">
              <a:rPr lang="en-US" smtClean="0">
                <a:solidFill>
                  <a:prstClr val="black"/>
                </a:solidFill>
              </a:rPr>
              <a:pPr defTabSz="1007939"/>
              <a:t>44</a:t>
            </a:fld>
            <a:endParaRPr lang="en-US" dirty="0">
              <a:solidFill>
                <a:prstClr val="black"/>
              </a:solidFill>
            </a:endParaRPr>
          </a:p>
        </p:txBody>
      </p:sp>
    </p:spTree>
    <p:extLst>
      <p:ext uri="{BB962C8B-B14F-4D97-AF65-F5344CB8AC3E}">
        <p14:creationId xmlns:p14="http://schemas.microsoft.com/office/powerpoint/2010/main" val="1513124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new technologies were added (green</a:t>
            </a:r>
            <a:r>
              <a:rPr lang="en-US" dirty="0" smtClean="0"/>
              <a:t>) in</a:t>
            </a:r>
            <a:r>
              <a:rPr lang="en-US" baseline="0" dirty="0" smtClean="0"/>
              <a:t> today’s guidance</a:t>
            </a:r>
            <a:r>
              <a:rPr lang="en-US" dirty="0" smtClean="0"/>
              <a:t>.  Four technologies</a:t>
            </a:r>
            <a:r>
              <a:rPr lang="en-US" baseline="0" dirty="0" smtClean="0"/>
              <a:t> in blue had their name changed.  </a:t>
            </a:r>
            <a:r>
              <a:rPr lang="en-US" dirty="0" smtClean="0"/>
              <a:t>These</a:t>
            </a:r>
            <a:r>
              <a:rPr lang="en-US" baseline="0" dirty="0" smtClean="0"/>
              <a:t> </a:t>
            </a:r>
            <a:r>
              <a:rPr lang="en-US" baseline="0" dirty="0"/>
              <a:t>are now the technologies we have in today’s guidance document.  </a:t>
            </a:r>
            <a:r>
              <a:rPr lang="en-US" baseline="0" dirty="0" smtClean="0"/>
              <a:t>I am going to talk more about these added technologies a bit later on.  </a:t>
            </a:r>
          </a:p>
          <a:p>
            <a:endParaRPr lang="en-US" baseline="0" dirty="0"/>
          </a:p>
        </p:txBody>
      </p:sp>
      <p:sp>
        <p:nvSpPr>
          <p:cNvPr id="4" name="Slide Number Placeholder 3"/>
          <p:cNvSpPr>
            <a:spLocks noGrp="1"/>
          </p:cNvSpPr>
          <p:nvPr>
            <p:ph type="sldNum" sz="quarter" idx="10"/>
          </p:nvPr>
        </p:nvSpPr>
        <p:spPr/>
        <p:txBody>
          <a:bodyPr/>
          <a:lstStyle/>
          <a:p>
            <a:pPr>
              <a:defRPr/>
            </a:pPr>
            <a:fld id="{54448B27-C77E-47A1-8EA3-6E5A5B86479A}" type="slidenum">
              <a:rPr lang="en-US" smtClean="0">
                <a:solidFill>
                  <a:prstClr val="black"/>
                </a:solidFill>
              </a:rPr>
              <a:pPr>
                <a:defRPr/>
              </a:pPr>
              <a:t>45</a:t>
            </a:fld>
            <a:endParaRPr lang="en-US" dirty="0">
              <a:solidFill>
                <a:prstClr val="black"/>
              </a:solidFill>
            </a:endParaRPr>
          </a:p>
        </p:txBody>
      </p:sp>
    </p:spTree>
    <p:extLst>
      <p:ext uri="{BB962C8B-B14F-4D97-AF65-F5344CB8AC3E}">
        <p14:creationId xmlns:p14="http://schemas.microsoft.com/office/powerpoint/2010/main" val="17733444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Here is another</a:t>
            </a:r>
            <a:r>
              <a:rPr lang="en-US" baseline="0" dirty="0" smtClean="0"/>
              <a:t> way to list the technologies within their groups of </a:t>
            </a:r>
            <a:r>
              <a:rPr lang="en-US" u="sng" baseline="0" dirty="0" smtClean="0"/>
              <a:t>Phase Change </a:t>
            </a:r>
            <a:r>
              <a:rPr lang="en-US" baseline="0" dirty="0" smtClean="0"/>
              <a:t>on the top, </a:t>
            </a:r>
            <a:r>
              <a:rPr lang="en-US" u="sng" baseline="0" dirty="0" smtClean="0"/>
              <a:t>Mass Control </a:t>
            </a:r>
            <a:r>
              <a:rPr lang="en-US" baseline="0" dirty="0" smtClean="0"/>
              <a:t>on the right and </a:t>
            </a:r>
            <a:r>
              <a:rPr lang="en-US" u="sng" baseline="0" dirty="0" smtClean="0"/>
              <a:t>Mass Recovery</a:t>
            </a:r>
            <a:r>
              <a:rPr lang="en-US" baseline="0" dirty="0" smtClean="0"/>
              <a:t> on the lower left.  As we said some technologies fit within more than one group.  An example is Phytotechnology and activated carbon with can fit within both Phase Change and Mass Control.   </a:t>
            </a:r>
            <a:endParaRPr lang="en-US" dirty="0" smtClean="0"/>
          </a:p>
          <a:p>
            <a:endParaRPr lang="en-US" dirty="0"/>
          </a:p>
        </p:txBody>
      </p:sp>
    </p:spTree>
    <p:extLst>
      <p:ext uri="{BB962C8B-B14F-4D97-AF65-F5344CB8AC3E}">
        <p14:creationId xmlns:p14="http://schemas.microsoft.com/office/powerpoint/2010/main" val="1589273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pPr defTabSz="956462" eaLnBrk="1" fontAlgn="auto" hangingPunct="1">
              <a:spcBef>
                <a:spcPts val="0"/>
              </a:spcBef>
              <a:spcAft>
                <a:spcPts val="0"/>
              </a:spcAft>
              <a:defRPr/>
            </a:pPr>
            <a:r>
              <a:rPr lang="en-US" sz="1300" dirty="0"/>
              <a:t>We are first going to talk about Mass Control technologies.  Mass Control technologies typically “contains” LNAPL at a defined </a:t>
            </a:r>
            <a:r>
              <a:rPr lang="en-US" sz="1300" dirty="0" smtClean="0"/>
              <a:t>boundary.</a:t>
            </a:r>
            <a:r>
              <a:rPr lang="en-US" sz="1300" baseline="0" dirty="0" smtClean="0"/>
              <a:t>  </a:t>
            </a:r>
            <a:endParaRPr lang="en-US" dirty="0"/>
          </a:p>
        </p:txBody>
      </p:sp>
      <p:sp>
        <p:nvSpPr>
          <p:cNvPr id="107524" name="Slide Number Placeholder 3"/>
          <p:cNvSpPr>
            <a:spLocks noGrp="1"/>
          </p:cNvSpPr>
          <p:nvPr>
            <p:ph type="sldNum" sz="quarter" idx="5"/>
          </p:nvPr>
        </p:nvSpPr>
        <p:spPr>
          <a:noFill/>
        </p:spPr>
        <p:txBody>
          <a:bodyPr/>
          <a:lstStyle/>
          <a:p>
            <a:pPr defTabSz="1007939"/>
            <a:fld id="{F234A312-2E5B-448C-B46E-4D812BDB76F0}" type="slidenum">
              <a:rPr lang="en-US" smtClean="0">
                <a:solidFill>
                  <a:prstClr val="black"/>
                </a:solidFill>
              </a:rPr>
              <a:pPr defTabSz="1007939"/>
              <a:t>47</a:t>
            </a:fld>
            <a:endParaRPr lang="en-US" dirty="0">
              <a:solidFill>
                <a:prstClr val="black"/>
              </a:solidFill>
            </a:endParaRPr>
          </a:p>
        </p:txBody>
      </p:sp>
    </p:spTree>
    <p:extLst>
      <p:ext uri="{BB962C8B-B14F-4D97-AF65-F5344CB8AC3E}">
        <p14:creationId xmlns:p14="http://schemas.microsoft.com/office/powerpoint/2010/main" val="1546218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Mass Control technologies are typicall</a:t>
            </a:r>
            <a:r>
              <a:rPr lang="en-US" baseline="0" dirty="0"/>
              <a:t>y physical containment or hydraulic containment.  You can see some examples here that you likely recognize.  Another Mass Control technology is In Situ soil mixing, or stabilization. But other technologies that can be used as Mass Control are listed here also.  </a:t>
            </a:r>
          </a:p>
          <a:p>
            <a:r>
              <a:rPr lang="en-US" baseline="0" dirty="0"/>
              <a:t>We will refer to the ternary diagram on the lower right to demonstrate what remedial objectives are being used for each technology.  The dot in the lower right shows the remedial objective is MC or Mass Control.  </a:t>
            </a:r>
          </a:p>
          <a:p>
            <a:r>
              <a:rPr lang="en-US" baseline="0" dirty="0"/>
              <a:t>To learn more about these technologies, refer to Tables 6.1, 6.2, 6.3 and appendix A.</a:t>
            </a:r>
            <a:endParaRPr lang="en-US" dirty="0"/>
          </a:p>
        </p:txBody>
      </p:sp>
      <p:sp>
        <p:nvSpPr>
          <p:cNvPr id="4" name="Slide Number Placeholder 3"/>
          <p:cNvSpPr>
            <a:spLocks noGrp="1"/>
          </p:cNvSpPr>
          <p:nvPr>
            <p:ph type="sldNum" sz="quarter" idx="10"/>
          </p:nvPr>
        </p:nvSpPr>
        <p:spPr/>
        <p:txBody>
          <a:bodyPr/>
          <a:lstStyle/>
          <a:p>
            <a:pPr>
              <a:defRPr/>
            </a:pPr>
            <a:fld id="{54448B27-C77E-47A1-8EA3-6E5A5B86479A}" type="slidenum">
              <a:rPr lang="en-US" smtClean="0">
                <a:solidFill>
                  <a:prstClr val="black"/>
                </a:solidFill>
              </a:rPr>
              <a:pPr>
                <a:defRPr/>
              </a:pPr>
              <a:t>48</a:t>
            </a:fld>
            <a:endParaRPr lang="en-US" dirty="0">
              <a:solidFill>
                <a:prstClr val="black"/>
              </a:solidFill>
            </a:endParaRPr>
          </a:p>
        </p:txBody>
      </p:sp>
    </p:spTree>
    <p:extLst>
      <p:ext uri="{BB962C8B-B14F-4D97-AF65-F5344CB8AC3E}">
        <p14:creationId xmlns:p14="http://schemas.microsoft.com/office/powerpoint/2010/main" val="4486450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 performance metrics for Mass</a:t>
            </a:r>
            <a:r>
              <a:rPr lang="en-US" baseline="0" dirty="0"/>
              <a:t> Control</a:t>
            </a:r>
            <a:r>
              <a:rPr lang="en-US" dirty="0"/>
              <a:t> Technologies</a:t>
            </a:r>
            <a:r>
              <a:rPr lang="en-US" baseline="0" dirty="0"/>
              <a:t>:</a:t>
            </a:r>
          </a:p>
          <a:p>
            <a:r>
              <a:rPr lang="en-US" dirty="0"/>
              <a:t>You do not detect</a:t>
            </a:r>
            <a:r>
              <a:rPr lang="en-US" baseline="0" dirty="0"/>
              <a:t> LNAPL in a downgradient well, or the LNAPL body has stabilized.  </a:t>
            </a:r>
          </a:p>
          <a:p>
            <a:r>
              <a:rPr lang="en-US" baseline="0" dirty="0"/>
              <a:t>Other metrics are found in Tables 5.2 and 6.3.</a:t>
            </a:r>
          </a:p>
          <a:p>
            <a:endParaRPr lang="en-US" dirty="0"/>
          </a:p>
        </p:txBody>
      </p:sp>
      <p:sp>
        <p:nvSpPr>
          <p:cNvPr id="4" name="Slide Number Placeholder 3"/>
          <p:cNvSpPr>
            <a:spLocks noGrp="1"/>
          </p:cNvSpPr>
          <p:nvPr>
            <p:ph type="sldNum" sz="quarter" idx="10"/>
          </p:nvPr>
        </p:nvSpPr>
        <p:spPr/>
        <p:txBody>
          <a:bodyPr/>
          <a:lstStyle/>
          <a:p>
            <a:pPr>
              <a:defRPr/>
            </a:pPr>
            <a:fld id="{54448B27-C77E-47A1-8EA3-6E5A5B86479A}" type="slidenum">
              <a:rPr lang="en-US" smtClean="0">
                <a:solidFill>
                  <a:prstClr val="black"/>
                </a:solidFill>
              </a:rPr>
              <a:pPr>
                <a:defRPr/>
              </a:pPr>
              <a:t>49</a:t>
            </a:fld>
            <a:endParaRPr lang="en-US" dirty="0">
              <a:solidFill>
                <a:prstClr val="black"/>
              </a:solidFill>
            </a:endParaRPr>
          </a:p>
        </p:txBody>
      </p:sp>
    </p:spTree>
    <p:extLst>
      <p:ext uri="{BB962C8B-B14F-4D97-AF65-F5344CB8AC3E}">
        <p14:creationId xmlns:p14="http://schemas.microsoft.com/office/powerpoint/2010/main" val="28674930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400550"/>
            <a:ext cx="7006590" cy="4481513"/>
          </a:xfrm>
        </p:spPr>
        <p:txBody>
          <a:bodyPr/>
          <a:lstStyle/>
          <a:p>
            <a:r>
              <a:rPr lang="en-US" sz="800" b="1" dirty="0" smtClean="0"/>
              <a:t>Tom Fox</a:t>
            </a:r>
            <a:r>
              <a:rPr lang="en-US" sz="800" dirty="0" smtClean="0"/>
              <a:t> is an Environmental Protection Specialist in the Division of Oil and Public Safety (OPS) within the Colorado Department of Labor and Employment in Denver, Colorado. Tom has worked with the OPS since 2007. General duties include reviewing site characterization reports and corrective action plans; and providing guidance to optimize technical and economic feasibility of corrective actions, implementation/operation of systems, and reimbursement via the state fund. In addition, Tom has been involved in special projects such as developing electronic reporting formats, assessing the success of carbon injection for petroleum cleanups, and modifying Colorado's policy on LNAPL recovery. Prior to joining OPS, Tom was a petroleum geologist with ARCO from 1982-1986 doing exploration in the western US, and an environmental consultant on petroleum projects for several companies during 1986-2007. Tom has authored several articles, papers and presentations on assessment and corrective action techniques. Tom earned a bachelor's degree in earth science (geology) from Millersville State College (Pennsylvania) in 1980 and a master's degree in geology from Michigan State University in 1982. He maintains a license as a Professional Geologist in Wyoming. </a:t>
            </a:r>
          </a:p>
          <a:p>
            <a:r>
              <a:rPr lang="en-US" sz="800" b="1" dirty="0" smtClean="0"/>
              <a:t>Tom </a:t>
            </a:r>
            <a:r>
              <a:rPr lang="en-US" sz="800" b="1" dirty="0"/>
              <a:t>Palaia </a:t>
            </a:r>
            <a:r>
              <a:rPr lang="en-US" sz="800" dirty="0"/>
              <a:t>is a Principal Technologist at Jacobs Engineering in Denver, Colorado. Since 1992, Tom has worked at Jacobs/CH2M specializing in characterization and remediation of petroleum non-aqueous phase liquids (NAPL). As the Petroleum NAPL Community of Practice leader for Jacobs, Tom's central role for the firm is focused on quality control and ensuring that state-of-the-practice remediation approaches are implemented on projects world-wide. Additionally, he is responsible for participating in technical workgroups, conducting seminars, and presenting new technology applications to site owners and regulatory agencies. Tom has dedicated a large part of his career to facilitating application of best practice and technology transfer, and training of many practitioners within CH2M/Jacobs. Tom is passionate about the future direction of advanced technology for remediation and is working hard to expedite the advance and practical use of new science. Tom is new to ITRC's training team, active in the ITRC LNAPL Update Team since 2016. Tom earned a bachelor's degree in civil engineering from the Lafayette College in Easton, Pennsylvania in 1990 and a master's in environmental engineering from the University of Massachusetts in Amherst, Massachusetts in 1992. Tom is a registered Professional Engineer in the State of Colorado and Province of Alberta, Canada. </a:t>
            </a:r>
          </a:p>
          <a:p>
            <a:r>
              <a:rPr lang="en-US" sz="800" b="1" dirty="0" smtClean="0"/>
              <a:t>Lloyd </a:t>
            </a:r>
            <a:r>
              <a:rPr lang="en-US" sz="800" b="1" dirty="0"/>
              <a:t>E. Dunlap </a:t>
            </a:r>
            <a:r>
              <a:rPr lang="en-US" sz="800" dirty="0"/>
              <a:t>is a Senior Geologist with Trihydro in Ponca City, Oklahoma. Lloyd has worked for Trihydro since 2015. Lloyd works on special projects in the hydrocarbon remediation area. He has experience in environmental, energy, and regulatory issues, plus RCRA Corrective Action and Strategic Planning for complex sites. Lloyd worked in multiple environmental positions at BP from 1982 until 2012. He managed projects under the jurisdiction of Resource Conservation and Recovery Act (RCRA), Comprehensive Environmental Response, Compensation, and Liability Act (CERCLA), the European Union, administrative orders on consent, and state programs in nearly every state. He has authored numerous publications and often speaks at environmental conferences about regulatory issues and trends. Since 2015, Lloyd has been a member of the ITRC Light Non-aqueous Phase Liquids (LNAPL) and serves as an ITRC trainer. Lloyd earned a bachelor's degree in Geology from the University of Kansas in Lawrence, Kansas, in 1975 and a Master of Science in Geology/Hydrogeology from Kansas State University in Manhattan, Kansas, in 1977. Lloyd is a Professional Geologist in the State of Florida.</a:t>
            </a:r>
          </a:p>
          <a:p>
            <a:r>
              <a:rPr lang="en-US" sz="800" b="1" dirty="0" smtClean="0"/>
              <a:t>Joann </a:t>
            </a:r>
            <a:r>
              <a:rPr lang="en-US" sz="800" b="1" dirty="0"/>
              <a:t>Dyson</a:t>
            </a:r>
            <a:r>
              <a:rPr lang="en-US" sz="800" b="0" dirty="0"/>
              <a:t>,</a:t>
            </a:r>
            <a:r>
              <a:rPr lang="en-US" sz="800" b="1" dirty="0"/>
              <a:t> </a:t>
            </a:r>
            <a:r>
              <a:rPr lang="en-US" sz="800" dirty="0"/>
              <a:t>Ph.D., is a Senior Project Manager with West Central Environmental Consultants (WCEC) based in Morris, Minnesota. She is located in Cary, North Carolina. Joann has worked with WCEC since 1999 and specializes in LNAPL-contaminated site investigation and remediation. She has also been involved with special projects such as international LIF investigations; state terrorism preparedness - determining environmental and logistical issues associated with potential WMD event debris for Minnesota’s largest cities; providing emergency response ICS training for cities, counties, and government agencies such as the Air National Guard and the Minnesota Pollution Control Agency (MPCA); and assisting the MPCA with Ebola response preparation. Joann has presented at a variety of environmental and physics conferences. Joann has been active in the ITRC since 2016 as a member of the LNAPL Update team and the Implementing Advanced Site Characterization Tools team. She received the 2017 Industry Affiliates Program Award for contributions to the LNAPL Update team. Prior to environmental consulting, Joann was an Assistant Professor of Physics at Beloit College (1996-1998) and Gettysburg College (1994-1996). Joann earned a Bachelor of Science degree in physics from Wake Forest University in Winston-Salem, North Carolina in 1988 and a Ph.D. in physics from the University of Georgia in Athens, Georgia in 1994. </a:t>
            </a:r>
          </a:p>
          <a:p>
            <a:endParaRPr lang="en-US" sz="800" dirty="0"/>
          </a:p>
        </p:txBody>
      </p:sp>
    </p:spTree>
    <p:extLst>
      <p:ext uri="{BB962C8B-B14F-4D97-AF65-F5344CB8AC3E}">
        <p14:creationId xmlns:p14="http://schemas.microsoft.com/office/powerpoint/2010/main" val="30341189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462">
              <a:defRPr/>
            </a:pPr>
            <a:r>
              <a:rPr lang="en-US" dirty="0"/>
              <a:t>Here is an example of how to select a technology. </a:t>
            </a:r>
            <a:r>
              <a:rPr lang="en-US" baseline="0" dirty="0"/>
              <a:t> Let’s say you have a site where LNAPL is migrating toward a river.  From the process we learned in Session 2, our CONCERN can be labeled as LNAPL migrating into a river.  This process is found in Table 5.1 of the Guidance Document.  Our GOAL is LNAPL saturation based, we want to stop the LNAPL migration.  We use the Remedy LCSM to review or update the LCSM to select a remedy. </a:t>
            </a:r>
            <a:r>
              <a:rPr lang="en-US" baseline="0" dirty="0" smtClean="0"/>
              <a:t>What might you need to know?  T</a:t>
            </a:r>
            <a:r>
              <a:rPr lang="en-US" altLang="en-US" dirty="0" smtClean="0">
                <a:latin typeface="Arial" panose="020B0604020202020204" pitchFamily="34" charset="0"/>
                <a:ea typeface="ＭＳ Ｐゴシック" panose="020B0600070205080204" pitchFamily="34" charset="-128"/>
              </a:rPr>
              <a:t>here </a:t>
            </a:r>
            <a:r>
              <a:rPr lang="en-US" altLang="en-US" dirty="0">
                <a:latin typeface="Arial" panose="020B0604020202020204" pitchFamily="34" charset="0"/>
                <a:ea typeface="ＭＳ Ｐゴシック" panose="020B0600070205080204" pitchFamily="34" charset="-128"/>
              </a:rPr>
              <a:t>may be other considerations that influence the LNAPL conceptual site model and remedy selection, such as results of testing or modeling, </a:t>
            </a:r>
            <a:r>
              <a:rPr lang="en-US" altLang="en-US" dirty="0" smtClean="0">
                <a:latin typeface="Arial" panose="020B0604020202020204" pitchFamily="34" charset="0"/>
                <a:ea typeface="ＭＳ Ｐゴシック" panose="020B0600070205080204" pitchFamily="34" charset="-128"/>
              </a:rPr>
              <a:t>or </a:t>
            </a:r>
            <a:r>
              <a:rPr lang="en-US" altLang="en-US" dirty="0">
                <a:latin typeface="Arial" panose="020B0604020202020204" pitchFamily="34" charset="0"/>
                <a:ea typeface="ＭＳ Ｐゴシック" panose="020B0600070205080204" pitchFamily="34" charset="-128"/>
              </a:rPr>
              <a:t>other factors, including cost and liability concerns. </a:t>
            </a:r>
            <a:r>
              <a:rPr lang="en-US" altLang="en-US" dirty="0" smtClean="0">
                <a:latin typeface="Arial" panose="020B0604020202020204" pitchFamily="34" charset="0"/>
                <a:ea typeface="ＭＳ Ｐゴシック" panose="020B0600070205080204" pitchFamily="34" charset="-128"/>
              </a:rPr>
              <a:t>  More about this is found in Section</a:t>
            </a:r>
            <a:r>
              <a:rPr lang="en-US" altLang="en-US" baseline="0" dirty="0" smtClean="0">
                <a:latin typeface="Arial" panose="020B0604020202020204" pitchFamily="34" charset="0"/>
                <a:ea typeface="ＭＳ Ｐゴシック" panose="020B0600070205080204" pitchFamily="34" charset="-128"/>
              </a:rPr>
              <a:t> 4.4.  </a:t>
            </a:r>
            <a:endParaRPr lang="en-US" altLang="en-US"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pPr>
              <a:defRPr/>
            </a:pPr>
            <a:fld id="{54448B27-C77E-47A1-8EA3-6E5A5B86479A}" type="slidenum">
              <a:rPr lang="en-US" smtClean="0">
                <a:solidFill>
                  <a:prstClr val="black"/>
                </a:solidFill>
              </a:rPr>
              <a:pPr>
                <a:defRPr/>
              </a:pPr>
              <a:t>50</a:t>
            </a:fld>
            <a:endParaRPr lang="en-US" dirty="0">
              <a:solidFill>
                <a:prstClr val="black"/>
              </a:solidFill>
            </a:endParaRPr>
          </a:p>
        </p:txBody>
      </p:sp>
    </p:spTree>
    <p:extLst>
      <p:ext uri="{BB962C8B-B14F-4D97-AF65-F5344CB8AC3E}">
        <p14:creationId xmlns:p14="http://schemas.microsoft.com/office/powerpoint/2010/main" val="13998345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462">
              <a:defRPr/>
            </a:pPr>
            <a:r>
              <a:rPr lang="en-US" baseline="0" dirty="0"/>
              <a:t>Our SMART OBJECTIVE is to use a physical barrier to stop the migration. </a:t>
            </a:r>
            <a:r>
              <a:rPr lang="en-US" sz="1300" dirty="0">
                <a:solidFill>
                  <a:srgbClr val="FF0000"/>
                </a:solidFill>
              </a:rPr>
              <a:t>A “SMART” objective is (Specific, Measurable, Attainable, Relevant and Timely). </a:t>
            </a:r>
            <a:r>
              <a:rPr lang="en-US" sz="1300" dirty="0" smtClean="0">
                <a:solidFill>
                  <a:srgbClr val="FF0000"/>
                </a:solidFill>
              </a:rPr>
              <a:t>  More about this can be found in Table 5.1 and Sections 5.3 and 5.6</a:t>
            </a:r>
            <a:endParaRPr lang="en-US" sz="1300" dirty="0">
              <a:solidFill>
                <a:srgbClr val="FF0000"/>
              </a:solidFill>
            </a:endParaRPr>
          </a:p>
          <a:p>
            <a:endParaRPr lang="en-US" dirty="0"/>
          </a:p>
          <a:p>
            <a:pPr defTabSz="956462">
              <a:defRPr/>
            </a:pPr>
            <a:r>
              <a:rPr lang="en-US" baseline="0" dirty="0"/>
              <a:t>We select a Technology Group that provides Mass Control.   The list of technologies within Mass Control are physical or hydraulic containment; other technologies are listed also.  You next align your technology with the site conditions using Table 6.3.  Appendix A gives you more details about the technology. </a:t>
            </a:r>
            <a:endParaRPr lang="en-US" baseline="0" dirty="0" smtClean="0"/>
          </a:p>
          <a:p>
            <a:pPr defTabSz="956462">
              <a:defRPr/>
            </a:pPr>
            <a:endParaRPr lang="en-US" baseline="0" dirty="0" smtClean="0"/>
          </a:p>
          <a:p>
            <a:pPr defTabSz="956462">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54448B27-C77E-47A1-8EA3-6E5A5B86479A}" type="slidenum">
              <a:rPr lang="en-US" smtClean="0">
                <a:solidFill>
                  <a:prstClr val="black"/>
                </a:solidFill>
              </a:rPr>
              <a:pPr>
                <a:defRPr/>
              </a:pPr>
              <a:t>51</a:t>
            </a:fld>
            <a:endParaRPr lang="en-US" dirty="0">
              <a:solidFill>
                <a:prstClr val="black"/>
              </a:solidFill>
            </a:endParaRPr>
          </a:p>
        </p:txBody>
      </p:sp>
    </p:spTree>
    <p:extLst>
      <p:ext uri="{BB962C8B-B14F-4D97-AF65-F5344CB8AC3E}">
        <p14:creationId xmlns:p14="http://schemas.microsoft.com/office/powerpoint/2010/main" val="7030824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462">
              <a:defRPr/>
            </a:pPr>
            <a:r>
              <a:rPr lang="en-US" baseline="0" dirty="0"/>
              <a:t>We then go to the Design and Performance LCSM.  We design and engineer the technology to meet the goals.  Then we evaluate the performance and set metrics.  Some </a:t>
            </a:r>
            <a:r>
              <a:rPr lang="en-US" baseline="0" dirty="0" smtClean="0"/>
              <a:t>SMART metrics </a:t>
            </a:r>
            <a:r>
              <a:rPr lang="en-US" baseline="0" dirty="0"/>
              <a:t>for this example could be </a:t>
            </a:r>
          </a:p>
          <a:p>
            <a:pPr marL="298895" indent="-298895">
              <a:buFont typeface="Arial" panose="020B0604020202020204" pitchFamily="34" charset="0"/>
              <a:buChar char="•"/>
            </a:pPr>
            <a:r>
              <a:rPr lang="en-US" sz="1300" spc="-21" dirty="0">
                <a:solidFill>
                  <a:schemeClr val="bg1"/>
                </a:solidFill>
              </a:rPr>
              <a:t>No first LNAPL occurrence in down gradient well or</a:t>
            </a:r>
          </a:p>
          <a:p>
            <a:pPr marL="298895" indent="-298895">
              <a:buFont typeface="Arial" panose="020B0604020202020204" pitchFamily="34" charset="0"/>
              <a:buChar char="•"/>
            </a:pPr>
            <a:r>
              <a:rPr lang="en-US" sz="1300" spc="-21" dirty="0">
                <a:solidFill>
                  <a:schemeClr val="bg1"/>
                </a:solidFill>
              </a:rPr>
              <a:t>No sheens detected in river</a:t>
            </a:r>
          </a:p>
          <a:p>
            <a:pPr defTabSz="956462">
              <a:defRPr/>
            </a:pPr>
            <a:r>
              <a:rPr lang="en-US" sz="1300" dirty="0">
                <a:solidFill>
                  <a:srgbClr val="FF0000"/>
                </a:solidFill>
              </a:rPr>
              <a:t>Other metrics can be found in the Guidance Document in Tables 5.2 and </a:t>
            </a:r>
            <a:r>
              <a:rPr lang="en-US" sz="1300" dirty="0" smtClean="0">
                <a:solidFill>
                  <a:srgbClr val="FF0000"/>
                </a:solidFill>
              </a:rPr>
              <a:t>6.3.  </a:t>
            </a:r>
            <a:endParaRPr lang="en-US" sz="1300" dirty="0">
              <a:solidFill>
                <a:srgbClr val="FF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Justin and Joanne will outline a case study in a few minutes that will give further details on these concepts.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4448B27-C77E-47A1-8EA3-6E5A5B86479A}" type="slidenum">
              <a:rPr lang="en-US" smtClean="0">
                <a:solidFill>
                  <a:prstClr val="black"/>
                </a:solidFill>
              </a:rPr>
              <a:pPr>
                <a:defRPr/>
              </a:pPr>
              <a:t>52</a:t>
            </a:fld>
            <a:endParaRPr lang="en-US" dirty="0">
              <a:solidFill>
                <a:prstClr val="black"/>
              </a:solidFill>
            </a:endParaRPr>
          </a:p>
        </p:txBody>
      </p:sp>
    </p:spTree>
    <p:extLst>
      <p:ext uri="{BB962C8B-B14F-4D97-AF65-F5344CB8AC3E}">
        <p14:creationId xmlns:p14="http://schemas.microsoft.com/office/powerpoint/2010/main" val="40406857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 will next talk about Mass Recovery</a:t>
            </a:r>
            <a:r>
              <a:rPr lang="en-US" baseline="0" dirty="0" smtClean="0"/>
              <a:t> technologies.  The most familiar technologies to you are likely skimming, excavation, SESR or water flooding.  But as you can see some technologies like Total Liquid Extraction are both Mass Recovery and Mass Control.   </a:t>
            </a:r>
            <a:endParaRPr lang="en-US" dirty="0" smtClean="0"/>
          </a:p>
          <a:p>
            <a:endParaRPr lang="en-US" dirty="0"/>
          </a:p>
        </p:txBody>
      </p:sp>
    </p:spTree>
    <p:extLst>
      <p:ext uri="{BB962C8B-B14F-4D97-AF65-F5344CB8AC3E}">
        <p14:creationId xmlns:p14="http://schemas.microsoft.com/office/powerpoint/2010/main" val="31860023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pPr defTabSz="956462" eaLnBrk="1" fontAlgn="auto" hangingPunct="1">
              <a:spcBef>
                <a:spcPts val="0"/>
              </a:spcBef>
              <a:spcAft>
                <a:spcPts val="0"/>
              </a:spcAft>
              <a:defRPr/>
            </a:pPr>
            <a:r>
              <a:rPr lang="en-US" dirty="0"/>
              <a:t>Here</a:t>
            </a:r>
            <a:r>
              <a:rPr lang="en-US" baseline="0" dirty="0"/>
              <a:t> </a:t>
            </a:r>
            <a:r>
              <a:rPr lang="en-US" baseline="0" dirty="0" smtClean="0"/>
              <a:t>are two examples </a:t>
            </a:r>
            <a:r>
              <a:rPr lang="en-US" baseline="0" dirty="0"/>
              <a:t>of a </a:t>
            </a:r>
            <a:r>
              <a:rPr lang="en-US" dirty="0"/>
              <a:t>Mass Recovery SMART objective.  With Mass Recovery, we “recover” the LNAPL body migration</a:t>
            </a:r>
            <a:r>
              <a:rPr lang="en-US" baseline="0" dirty="0"/>
              <a:t> by removal of the LNAPL mass.  </a:t>
            </a:r>
          </a:p>
          <a:p>
            <a:pPr marL="179337" indent="-179337" defTabSz="956462" eaLnBrk="1" fontAlgn="auto" hangingPunct="1">
              <a:spcBef>
                <a:spcPts val="0"/>
              </a:spcBef>
              <a:spcAft>
                <a:spcPts val="0"/>
              </a:spcAft>
              <a:buFont typeface="Arial" panose="020B0604020202020204" pitchFamily="34" charset="0"/>
              <a:buChar char="•"/>
              <a:defRPr/>
            </a:pPr>
            <a:endParaRPr lang="en-US" baseline="0" dirty="0"/>
          </a:p>
          <a:p>
            <a:pPr defTabSz="956462" eaLnBrk="1" fontAlgn="auto" hangingPunct="1">
              <a:spcBef>
                <a:spcPts val="0"/>
              </a:spcBef>
              <a:spcAft>
                <a:spcPts val="0"/>
              </a:spcAft>
              <a:defRPr/>
            </a:pPr>
            <a:r>
              <a:rPr lang="en-US" baseline="0" dirty="0"/>
              <a:t>With Mass Recovery, we address saturation-based LNAPL remediation goals.  These technologies recover LNAPL via physical removal such as excavation of LNAPL saturated soils or fluid recovery like LNAPL pumping or skimming.  </a:t>
            </a:r>
          </a:p>
          <a:p>
            <a:endParaRPr lang="en-US" dirty="0"/>
          </a:p>
        </p:txBody>
      </p:sp>
      <p:sp>
        <p:nvSpPr>
          <p:cNvPr id="107524" name="Slide Number Placeholder 3"/>
          <p:cNvSpPr>
            <a:spLocks noGrp="1"/>
          </p:cNvSpPr>
          <p:nvPr>
            <p:ph type="sldNum" sz="quarter" idx="5"/>
          </p:nvPr>
        </p:nvSpPr>
        <p:spPr>
          <a:noFill/>
        </p:spPr>
        <p:txBody>
          <a:bodyPr/>
          <a:lstStyle/>
          <a:p>
            <a:pPr defTabSz="1007939"/>
            <a:fld id="{F234A312-2E5B-448C-B46E-4D812BDB76F0}" type="slidenum">
              <a:rPr lang="en-US" smtClean="0">
                <a:solidFill>
                  <a:prstClr val="black"/>
                </a:solidFill>
              </a:rPr>
              <a:pPr defTabSz="1007939"/>
              <a:t>54</a:t>
            </a:fld>
            <a:endParaRPr lang="en-US" dirty="0">
              <a:solidFill>
                <a:prstClr val="black"/>
              </a:solidFill>
            </a:endParaRPr>
          </a:p>
        </p:txBody>
      </p:sp>
    </p:spTree>
    <p:extLst>
      <p:ext uri="{BB962C8B-B14F-4D97-AF65-F5344CB8AC3E}">
        <p14:creationId xmlns:p14="http://schemas.microsoft.com/office/powerpoint/2010/main" val="5607253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is our ternary diagram on the lower left.  The dot indicates we are talking about Mass Recovery Technologies.  Here</a:t>
            </a:r>
            <a:r>
              <a:rPr lang="en-US" baseline="0" dirty="0"/>
              <a:t> are four examples of “</a:t>
            </a:r>
            <a:r>
              <a:rPr lang="en-US" dirty="0"/>
              <a:t>simple” Fluid</a:t>
            </a:r>
            <a:r>
              <a:rPr lang="en-US" baseline="0" dirty="0"/>
              <a:t> Recovery technologies.  Skimming, Total Liquid Extraction, Vacuum enhanced skimming, or multi-phase extraction.   </a:t>
            </a:r>
            <a:r>
              <a:rPr lang="en-US" baseline="0" dirty="0" smtClean="0"/>
              <a:t>As we have shown, technologies like Total Liquid Extraction, Vacuum enhanced skimming and MPE can also overlap into other groups such as Mass Control or Phase Change.  You </a:t>
            </a:r>
            <a:r>
              <a:rPr lang="en-US" baseline="0" dirty="0"/>
              <a:t>can refer to Tables 6.1 through 6.3 and Appendix A to learn more about these technologies.  </a:t>
            </a:r>
          </a:p>
          <a:p>
            <a:endParaRPr lang="en-US" sz="1300" dirty="0"/>
          </a:p>
          <a:p>
            <a:r>
              <a:rPr lang="en-US" dirty="0"/>
              <a:t>We</a:t>
            </a:r>
            <a:r>
              <a:rPr lang="en-US" baseline="0" dirty="0"/>
              <a:t> all know what excavation is.  Excavation can also remove residuals.  It is limited by what you can reach. </a:t>
            </a:r>
            <a:endParaRPr lang="en-US" dirty="0"/>
          </a:p>
        </p:txBody>
      </p:sp>
      <p:sp>
        <p:nvSpPr>
          <p:cNvPr id="4" name="Slide Number Placeholder 3"/>
          <p:cNvSpPr>
            <a:spLocks noGrp="1"/>
          </p:cNvSpPr>
          <p:nvPr>
            <p:ph type="sldNum" sz="quarter" idx="10"/>
          </p:nvPr>
        </p:nvSpPr>
        <p:spPr/>
        <p:txBody>
          <a:bodyPr/>
          <a:lstStyle/>
          <a:p>
            <a:pPr>
              <a:defRPr/>
            </a:pPr>
            <a:fld id="{54448B27-C77E-47A1-8EA3-6E5A5B86479A}" type="slidenum">
              <a:rPr lang="en-US" smtClean="0">
                <a:solidFill>
                  <a:prstClr val="black"/>
                </a:solidFill>
              </a:rPr>
              <a:pPr>
                <a:defRPr/>
              </a:pPr>
              <a:t>55</a:t>
            </a:fld>
            <a:endParaRPr lang="en-US" dirty="0">
              <a:solidFill>
                <a:prstClr val="black"/>
              </a:solidFill>
            </a:endParaRPr>
          </a:p>
        </p:txBody>
      </p:sp>
    </p:spTree>
    <p:extLst>
      <p:ext uri="{BB962C8B-B14F-4D97-AF65-F5344CB8AC3E}">
        <p14:creationId xmlns:p14="http://schemas.microsoft.com/office/powerpoint/2010/main" val="38074164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r>
              <a:rPr lang="en-US" dirty="0"/>
              <a:t>I</a:t>
            </a:r>
            <a:r>
              <a:rPr lang="en-US" baseline="0" dirty="0"/>
              <a:t> will give you some high level examples of the mass recovery technologies</a:t>
            </a:r>
            <a:endParaRPr lang="en-US" dirty="0"/>
          </a:p>
          <a:p>
            <a:r>
              <a:rPr lang="en-US" dirty="0"/>
              <a:t>Water flooding without</a:t>
            </a:r>
            <a:r>
              <a:rPr lang="en-US" baseline="0" dirty="0"/>
              <a:t> using hot water</a:t>
            </a:r>
            <a:r>
              <a:rPr lang="en-US" dirty="0"/>
              <a:t> only</a:t>
            </a:r>
            <a:r>
              <a:rPr lang="en-US" baseline="0" dirty="0"/>
              <a:t> increases the </a:t>
            </a:r>
            <a:r>
              <a:rPr lang="en-US" dirty="0"/>
              <a:t>gradient</a:t>
            </a:r>
          </a:p>
          <a:p>
            <a:r>
              <a:rPr lang="en-US" dirty="0"/>
              <a:t>But Hot water flooding: also reduces the viscosity</a:t>
            </a:r>
          </a:p>
          <a:p>
            <a:endParaRPr lang="en-US" dirty="0"/>
          </a:p>
          <a:p>
            <a:r>
              <a:rPr lang="en-US" dirty="0"/>
              <a:t>Image source: http://www.frtr.gov/matrix2/section4/D01-4-38.gif</a:t>
            </a:r>
          </a:p>
        </p:txBody>
      </p:sp>
      <p:sp>
        <p:nvSpPr>
          <p:cNvPr id="47108" name="Slide Number Placeholder 3"/>
          <p:cNvSpPr>
            <a:spLocks noGrp="1"/>
          </p:cNvSpPr>
          <p:nvPr>
            <p:ph type="sldNum" sz="quarter" idx="5"/>
          </p:nvPr>
        </p:nvSpPr>
        <p:spPr>
          <a:noFill/>
        </p:spPr>
        <p:txBody>
          <a:bodyPr/>
          <a:lstStyle/>
          <a:p>
            <a:fld id="{E158E3C3-3701-45DE-909B-75C40D9A7910}"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20761095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is </a:t>
            </a:r>
            <a:r>
              <a:rPr lang="en-US" dirty="0" smtClean="0"/>
              <a:t>(Surfactant Enhanced Subsurface Remediation) SESR </a:t>
            </a:r>
            <a:r>
              <a:rPr lang="en-US" dirty="0"/>
              <a:t>and Cosolvent flushing.  These</a:t>
            </a:r>
            <a:r>
              <a:rPr lang="en-US" baseline="0" dirty="0"/>
              <a:t> are chemical processes.  </a:t>
            </a:r>
            <a:r>
              <a:rPr lang="en-US" baseline="0" dirty="0" smtClean="0"/>
              <a:t>You can see here the advantages, disadvantages and engineering requirements.   </a:t>
            </a:r>
            <a:endParaRPr lang="en-US" dirty="0"/>
          </a:p>
          <a:p>
            <a:r>
              <a:rPr lang="en-US" dirty="0"/>
              <a:t>Graphic shows surfactant injection followed by EFR/MPE </a:t>
            </a:r>
            <a:r>
              <a:rPr lang="en-US" dirty="0" smtClean="0"/>
              <a:t>type </a:t>
            </a:r>
            <a:r>
              <a:rPr lang="en-US" dirty="0"/>
              <a:t>recovery in same well</a:t>
            </a:r>
          </a:p>
          <a:p>
            <a:r>
              <a:rPr lang="en-US" dirty="0" smtClean="0"/>
              <a:t>Gold </a:t>
            </a:r>
            <a:r>
              <a:rPr lang="en-US" dirty="0"/>
              <a:t>Crew Release.</a:t>
            </a:r>
          </a:p>
        </p:txBody>
      </p:sp>
      <p:sp>
        <p:nvSpPr>
          <p:cNvPr id="46084" name="Slide Number Placeholder 3"/>
          <p:cNvSpPr>
            <a:spLocks noGrp="1"/>
          </p:cNvSpPr>
          <p:nvPr>
            <p:ph type="sldNum" sz="quarter" idx="5"/>
          </p:nvPr>
        </p:nvSpPr>
        <p:spPr>
          <a:noFill/>
        </p:spPr>
        <p:txBody>
          <a:bodyPr/>
          <a:lstStyle/>
          <a:p>
            <a:fld id="{36FA89FC-705A-4C9E-8811-4D3E814C2CCC}"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25960976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txBox="1">
            <a:spLocks noGrp="1" noChangeArrowheads="1"/>
          </p:cNvSpPr>
          <p:nvPr/>
        </p:nvSpPr>
        <p:spPr bwMode="auto">
          <a:xfrm>
            <a:off x="4419600" y="9401551"/>
            <a:ext cx="3381587" cy="49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916" tIns="50458" rIns="100916" bIns="50458" anchor="b"/>
          <a:lstStyle>
            <a:lvl1pPr defTabSz="965200" eaLnBrk="0" hangingPunct="0">
              <a:spcBef>
                <a:spcPct val="30000"/>
              </a:spcBef>
              <a:defRPr sz="1000">
                <a:solidFill>
                  <a:schemeClr val="tx1"/>
                </a:solidFill>
                <a:latin typeface="Arial" panose="020B0604020202020204" pitchFamily="34" charset="0"/>
                <a:ea typeface="ＭＳ Ｐゴシック" panose="020B0600070205080204" pitchFamily="34" charset="-128"/>
              </a:defRPr>
            </a:lvl1pPr>
            <a:lvl2pPr marL="37931725" indent="-37474525" defTabSz="965200" eaLnBrk="0" hangingPunct="0">
              <a:spcBef>
                <a:spcPct val="30000"/>
              </a:spcBef>
              <a:defRPr sz="1000">
                <a:solidFill>
                  <a:schemeClr val="tx1"/>
                </a:solidFill>
                <a:latin typeface="Arial" panose="020B0604020202020204" pitchFamily="34" charset="0"/>
                <a:ea typeface="ＭＳ Ｐゴシック" panose="020B0600070205080204" pitchFamily="34" charset="-128"/>
              </a:defRPr>
            </a:lvl2pPr>
            <a:lvl3pPr marL="1143000" indent="-228600" defTabSz="965200" eaLnBrk="0" hangingPunct="0">
              <a:spcBef>
                <a:spcPct val="30000"/>
              </a:spcBef>
              <a:defRPr sz="1000">
                <a:solidFill>
                  <a:schemeClr val="tx1"/>
                </a:solidFill>
                <a:latin typeface="Arial" panose="020B0604020202020204" pitchFamily="34" charset="0"/>
                <a:ea typeface="ＭＳ Ｐゴシック" panose="020B0600070205080204" pitchFamily="34" charset="-128"/>
              </a:defRPr>
            </a:lvl3pPr>
            <a:lvl4pPr marL="1600200" indent="-228600" defTabSz="965200" eaLnBrk="0" hangingPunct="0">
              <a:spcBef>
                <a:spcPct val="30000"/>
              </a:spcBef>
              <a:defRPr sz="1000">
                <a:solidFill>
                  <a:schemeClr val="tx1"/>
                </a:solidFill>
                <a:latin typeface="Arial" panose="020B0604020202020204" pitchFamily="34" charset="0"/>
                <a:ea typeface="ＭＳ Ｐゴシック" panose="020B0600070205080204" pitchFamily="34" charset="-128"/>
              </a:defRPr>
            </a:lvl4pPr>
            <a:lvl5pPr marL="2057400" indent="-228600" defTabSz="965200" eaLnBrk="0" hangingPunct="0">
              <a:spcBef>
                <a:spcPct val="30000"/>
              </a:spcBef>
              <a:defRPr sz="1000">
                <a:solidFill>
                  <a:schemeClr val="tx1"/>
                </a:solidFill>
                <a:latin typeface="Arial" panose="020B0604020202020204" pitchFamily="34" charset="0"/>
                <a:ea typeface="ＭＳ Ｐゴシック" panose="020B0600070205080204" pitchFamily="34" charset="-128"/>
              </a:defRPr>
            </a:lvl5pPr>
            <a:lvl6pPr marL="2514600" indent="-228600" defTabSz="965200" eaLnBrk="0" fontAlgn="base" hangingPunct="0">
              <a:spcBef>
                <a:spcPct val="3000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defTabSz="965200" eaLnBrk="0" fontAlgn="base" hangingPunct="0">
              <a:spcBef>
                <a:spcPct val="3000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defTabSz="965200" eaLnBrk="0" fontAlgn="base" hangingPunct="0">
              <a:spcBef>
                <a:spcPct val="3000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defTabSz="965200" eaLnBrk="0" fontAlgn="base" hangingPunct="0">
              <a:spcBef>
                <a:spcPct val="3000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AA2AF6FE-B8AF-4476-9547-D4BD8016F646}" type="slidenum">
              <a:rPr lang="en-US" altLang="en-US" sz="1400">
                <a:solidFill>
                  <a:prstClr val="black"/>
                </a:solidFill>
                <a:cs typeface="+mn-cs"/>
              </a:rPr>
              <a:pPr algn="r" eaLnBrk="1" hangingPunct="1">
                <a:spcBef>
                  <a:spcPct val="0"/>
                </a:spcBef>
              </a:pPr>
              <a:t>58</a:t>
            </a:fld>
            <a:endParaRPr lang="en-US" altLang="en-US" sz="1400" dirty="0">
              <a:solidFill>
                <a:prstClr val="black"/>
              </a:solidFill>
              <a:cs typeface="+mn-cs"/>
            </a:endParaRPr>
          </a:p>
        </p:txBody>
      </p:sp>
      <p:sp>
        <p:nvSpPr>
          <p:cNvPr id="176131" name="Rectangle 6"/>
          <p:cNvSpPr>
            <a:spLocks noGrp="1" noRot="1" noChangeAspect="1" noChangeArrowheads="1" noTextEdit="1"/>
          </p:cNvSpPr>
          <p:nvPr>
            <p:ph type="sldImg"/>
          </p:nvPr>
        </p:nvSpPr>
        <p:spPr>
          <a:xfrm>
            <a:off x="1427163" y="742950"/>
            <a:ext cx="4948237" cy="3709988"/>
          </a:xfrm>
          <a:ln/>
        </p:spPr>
      </p:sp>
      <p:sp>
        <p:nvSpPr>
          <p:cNvPr id="176132" name="Rectangle 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Example metrics are all about when a system has met its technological endpoint.</a:t>
            </a:r>
          </a:p>
          <a:p>
            <a:endParaRPr lang="en-US" altLang="en-US" dirty="0">
              <a:latin typeface="Arial" panose="020B0604020202020204" pitchFamily="34" charset="0"/>
              <a:ea typeface="ＭＳ Ｐゴシック" panose="020B0600070205080204" pitchFamily="34" charset="-128"/>
            </a:endParaRPr>
          </a:p>
          <a:p>
            <a:r>
              <a:rPr lang="en-US" baseline="0" dirty="0"/>
              <a:t>Here are some examples of performance metrics; Others are found in Table 5.2 and 6.3 in the Guidance Document</a:t>
            </a:r>
          </a:p>
          <a:p>
            <a:pPr marL="179337" indent="-179337" defTabSz="956462">
              <a:buFont typeface="Arial" panose="020B0604020202020204" pitchFamily="34" charset="0"/>
              <a:buChar char="•"/>
              <a:defRPr/>
            </a:pPr>
            <a:r>
              <a:rPr lang="en-US" baseline="0" dirty="0"/>
              <a:t>The LNAPL transmissivity is low, making recovery ineffective</a:t>
            </a:r>
          </a:p>
          <a:p>
            <a:pPr marL="179337" indent="-179337">
              <a:buFont typeface="Arial" panose="020B0604020202020204" pitchFamily="34" charset="0"/>
              <a:buChar char="•"/>
            </a:pPr>
            <a:r>
              <a:rPr lang="en-US" baseline="0" dirty="0"/>
              <a:t>You can use a decline curve analysis to indicate whether </a:t>
            </a:r>
            <a:r>
              <a:rPr lang="en-US" baseline="0" dirty="0" smtClean="0"/>
              <a:t>the system </a:t>
            </a:r>
            <a:r>
              <a:rPr lang="en-US" baseline="0" dirty="0"/>
              <a:t>has reached its effectiveness.</a:t>
            </a:r>
          </a:p>
          <a:p>
            <a:pPr marL="179337" indent="-179337" defTabSz="956462">
              <a:buFont typeface="Arial" panose="020B0604020202020204" pitchFamily="34" charset="0"/>
              <a:buChar char="•"/>
              <a:defRPr/>
            </a:pPr>
            <a:r>
              <a:rPr lang="en-US" baseline="0" dirty="0"/>
              <a:t>The unit cost of incremental mass removal can be a metric.  The cost may outweighs the benefits of the amount of LNAPL recovered. </a:t>
            </a:r>
            <a:r>
              <a:rPr lang="en-US" altLang="en-US" dirty="0">
                <a:latin typeface="Arial" panose="020B0604020202020204" pitchFamily="34" charset="0"/>
                <a:ea typeface="ＭＳ Ｐゴシック" panose="020B0600070205080204" pitchFamily="34" charset="-128"/>
              </a:rPr>
              <a:t> Graphic: Shows a $/gallon or LNAPL removed metric. As systems approach their endpoint, less LNAPL is recovered, while O&amp;M costs may remain at a constant level, increasing the cost of LNAPL removing as measured as $/gallon.</a:t>
            </a:r>
          </a:p>
          <a:p>
            <a:pPr marL="179337" indent="-179337">
              <a:buFont typeface="Arial" panose="020B0604020202020204" pitchFamily="34" charset="0"/>
              <a:buChar char="•"/>
            </a:pPr>
            <a:endParaRPr lang="en-US" baseline="0" dirty="0"/>
          </a:p>
          <a:p>
            <a:endParaRPr lang="en-US" altLang="en-US" dirty="0">
              <a:latin typeface="Arial" panose="020B0604020202020204" pitchFamily="34" charset="0"/>
              <a:ea typeface="ＭＳ Ｐゴシック" panose="020B0600070205080204" pitchFamily="34" charset="-128"/>
            </a:endParaRPr>
          </a:p>
        </p:txBody>
      </p:sp>
      <p:sp>
        <p:nvSpPr>
          <p:cNvPr id="176133" name="Slide Number Placeholder 3"/>
          <p:cNvSpPr txBox="1">
            <a:spLocks noGrp="1"/>
          </p:cNvSpPr>
          <p:nvPr/>
        </p:nvSpPr>
        <p:spPr bwMode="auto">
          <a:xfrm>
            <a:off x="4419600" y="9403186"/>
            <a:ext cx="3381587" cy="49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897" tIns="50449" rIns="100897" bIns="50449" anchor="b"/>
          <a:lstStyle>
            <a:lvl1pPr defTabSz="965200" eaLnBrk="0" hangingPunct="0">
              <a:spcBef>
                <a:spcPct val="30000"/>
              </a:spcBef>
              <a:defRPr sz="1000">
                <a:solidFill>
                  <a:schemeClr val="tx1"/>
                </a:solidFill>
                <a:latin typeface="Arial" panose="020B0604020202020204" pitchFamily="34" charset="0"/>
                <a:ea typeface="ＭＳ Ｐゴシック" panose="020B0600070205080204" pitchFamily="34" charset="-128"/>
              </a:defRPr>
            </a:lvl1pPr>
            <a:lvl2pPr marL="37931725" indent="-37474525" defTabSz="965200" eaLnBrk="0" hangingPunct="0">
              <a:spcBef>
                <a:spcPct val="30000"/>
              </a:spcBef>
              <a:defRPr sz="1000">
                <a:solidFill>
                  <a:schemeClr val="tx1"/>
                </a:solidFill>
                <a:latin typeface="Arial" panose="020B0604020202020204" pitchFamily="34" charset="0"/>
                <a:ea typeface="ＭＳ Ｐゴシック" panose="020B0600070205080204" pitchFamily="34" charset="-128"/>
              </a:defRPr>
            </a:lvl2pPr>
            <a:lvl3pPr marL="1143000" indent="-228600" defTabSz="965200" eaLnBrk="0" hangingPunct="0">
              <a:spcBef>
                <a:spcPct val="30000"/>
              </a:spcBef>
              <a:defRPr sz="1000">
                <a:solidFill>
                  <a:schemeClr val="tx1"/>
                </a:solidFill>
                <a:latin typeface="Arial" panose="020B0604020202020204" pitchFamily="34" charset="0"/>
                <a:ea typeface="ＭＳ Ｐゴシック" panose="020B0600070205080204" pitchFamily="34" charset="-128"/>
              </a:defRPr>
            </a:lvl3pPr>
            <a:lvl4pPr marL="1600200" indent="-228600" defTabSz="965200" eaLnBrk="0" hangingPunct="0">
              <a:spcBef>
                <a:spcPct val="30000"/>
              </a:spcBef>
              <a:defRPr sz="1000">
                <a:solidFill>
                  <a:schemeClr val="tx1"/>
                </a:solidFill>
                <a:latin typeface="Arial" panose="020B0604020202020204" pitchFamily="34" charset="0"/>
                <a:ea typeface="ＭＳ Ｐゴシック" panose="020B0600070205080204" pitchFamily="34" charset="-128"/>
              </a:defRPr>
            </a:lvl4pPr>
            <a:lvl5pPr marL="2057400" indent="-228600" defTabSz="965200" eaLnBrk="0" hangingPunct="0">
              <a:spcBef>
                <a:spcPct val="30000"/>
              </a:spcBef>
              <a:defRPr sz="1000">
                <a:solidFill>
                  <a:schemeClr val="tx1"/>
                </a:solidFill>
                <a:latin typeface="Arial" panose="020B0604020202020204" pitchFamily="34" charset="0"/>
                <a:ea typeface="ＭＳ Ｐゴシック" panose="020B0600070205080204" pitchFamily="34" charset="-128"/>
              </a:defRPr>
            </a:lvl5pPr>
            <a:lvl6pPr marL="2514600" indent="-228600" defTabSz="965200" eaLnBrk="0" fontAlgn="base" hangingPunct="0">
              <a:spcBef>
                <a:spcPct val="30000"/>
              </a:spcBef>
              <a:spcAft>
                <a:spcPct val="0"/>
              </a:spcAft>
              <a:defRPr sz="1000">
                <a:solidFill>
                  <a:schemeClr val="tx1"/>
                </a:solidFill>
                <a:latin typeface="Arial" panose="020B0604020202020204" pitchFamily="34" charset="0"/>
                <a:ea typeface="ＭＳ Ｐゴシック" panose="020B0600070205080204" pitchFamily="34" charset="-128"/>
              </a:defRPr>
            </a:lvl6pPr>
            <a:lvl7pPr marL="2971800" indent="-228600" defTabSz="965200" eaLnBrk="0" fontAlgn="base" hangingPunct="0">
              <a:spcBef>
                <a:spcPct val="30000"/>
              </a:spcBef>
              <a:spcAft>
                <a:spcPct val="0"/>
              </a:spcAft>
              <a:defRPr sz="1000">
                <a:solidFill>
                  <a:schemeClr val="tx1"/>
                </a:solidFill>
                <a:latin typeface="Arial" panose="020B0604020202020204" pitchFamily="34" charset="0"/>
                <a:ea typeface="ＭＳ Ｐゴシック" panose="020B0600070205080204" pitchFamily="34" charset="-128"/>
              </a:defRPr>
            </a:lvl7pPr>
            <a:lvl8pPr marL="3429000" indent="-228600" defTabSz="965200" eaLnBrk="0" fontAlgn="base" hangingPunct="0">
              <a:spcBef>
                <a:spcPct val="30000"/>
              </a:spcBef>
              <a:spcAft>
                <a:spcPct val="0"/>
              </a:spcAft>
              <a:defRPr sz="1000">
                <a:solidFill>
                  <a:schemeClr val="tx1"/>
                </a:solidFill>
                <a:latin typeface="Arial" panose="020B0604020202020204" pitchFamily="34" charset="0"/>
                <a:ea typeface="ＭＳ Ｐゴシック" panose="020B0600070205080204" pitchFamily="34" charset="-128"/>
              </a:defRPr>
            </a:lvl8pPr>
            <a:lvl9pPr marL="3886200" indent="-228600" defTabSz="965200" eaLnBrk="0" fontAlgn="base" hangingPunct="0">
              <a:spcBef>
                <a:spcPct val="30000"/>
              </a:spcBef>
              <a:spcAft>
                <a:spcPct val="0"/>
              </a:spcAft>
              <a:defRPr sz="1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1A67340E-09E1-41A3-A7AE-D2C930093DE7}" type="slidenum">
              <a:rPr lang="en-US" altLang="en-US" sz="1400">
                <a:solidFill>
                  <a:prstClr val="black"/>
                </a:solidFill>
                <a:cs typeface="+mn-cs"/>
              </a:rPr>
              <a:pPr algn="r" eaLnBrk="1" hangingPunct="1">
                <a:spcBef>
                  <a:spcPct val="0"/>
                </a:spcBef>
              </a:pPr>
              <a:t>58</a:t>
            </a:fld>
            <a:endParaRPr lang="en-US" altLang="en-US" sz="1400" dirty="0">
              <a:solidFill>
                <a:prstClr val="black"/>
              </a:solidFill>
              <a:cs typeface="+mn-cs"/>
            </a:endParaRPr>
          </a:p>
        </p:txBody>
      </p:sp>
    </p:spTree>
    <p:extLst>
      <p:ext uri="{BB962C8B-B14F-4D97-AF65-F5344CB8AC3E}">
        <p14:creationId xmlns:p14="http://schemas.microsoft.com/office/powerpoint/2010/main" val="19735575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 will</a:t>
            </a:r>
            <a:r>
              <a:rPr lang="en-US" baseline="0" dirty="0" smtClean="0"/>
              <a:t> next talk about Phase Change Technologies.  As we said some technologies fit within more than one group.  An example is Phytotechnology and activated carbon with can fit within both Phase Change and Mass Control.   MPE is a technology that fits into all three Groups.  This is why it is often a successful technology. </a:t>
            </a:r>
            <a:endParaRPr lang="en-US" dirty="0" smtClean="0"/>
          </a:p>
          <a:p>
            <a:endParaRPr lang="en-US" dirty="0"/>
          </a:p>
        </p:txBody>
      </p:sp>
    </p:spTree>
    <p:extLst>
      <p:ext uri="{BB962C8B-B14F-4D97-AF65-F5344CB8AC3E}">
        <p14:creationId xmlns:p14="http://schemas.microsoft.com/office/powerpoint/2010/main" val="3273652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Part three of our ITRC LNAPL training series.</a:t>
            </a:r>
            <a:r>
              <a:rPr lang="en-US" baseline="0" dirty="0"/>
              <a:t> We assume everyone attended Part 1 and 2 and we will quickly move into our Part 3 </a:t>
            </a:r>
            <a:r>
              <a:rPr lang="en-US" baseline="0" dirty="0" smtClean="0"/>
              <a:t>content.</a:t>
            </a:r>
          </a:p>
          <a:p>
            <a:endParaRPr lang="en-US" baseline="0" dirty="0" smtClean="0"/>
          </a:p>
          <a:p>
            <a:r>
              <a:rPr lang="en-US" baseline="0" dirty="0" smtClean="0"/>
              <a:t>As a reminder, the ITRC LNAPL-3 document in on the web-site (link provided on the slide). The updated included the expansion of key concepts, a completely new LCSM section, a focus on SMART goals, and expanded content on Tn and NSZD. We encourage you to use the document. </a:t>
            </a:r>
            <a:endParaRPr lang="en-US" dirty="0"/>
          </a:p>
        </p:txBody>
      </p:sp>
      <p:sp>
        <p:nvSpPr>
          <p:cNvPr id="4" name="Slide Number Placeholder 3"/>
          <p:cNvSpPr>
            <a:spLocks noGrp="1"/>
          </p:cNvSpPr>
          <p:nvPr>
            <p:ph type="sldNum" sz="quarter" idx="10"/>
          </p:nvPr>
        </p:nvSpPr>
        <p:spPr/>
        <p:txBody>
          <a:bodyPr/>
          <a:lstStyle/>
          <a:p>
            <a:pPr>
              <a:defRPr/>
            </a:pPr>
            <a:fld id="{05F4F61C-AE0C-4F18-82FD-53E4E4CB63F5}" type="slidenum">
              <a:rPr lang="en-US" altLang="en-US" smtClean="0"/>
              <a:pPr>
                <a:defRPr/>
              </a:pPr>
              <a:t>6</a:t>
            </a:fld>
            <a:endParaRPr lang="en-US" altLang="en-US" dirty="0"/>
          </a:p>
        </p:txBody>
      </p:sp>
    </p:spTree>
    <p:extLst>
      <p:ext uri="{BB962C8B-B14F-4D97-AF65-F5344CB8AC3E}">
        <p14:creationId xmlns:p14="http://schemas.microsoft.com/office/powerpoint/2010/main" val="8866158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pPr defTabSz="956462" eaLnBrk="1" fontAlgn="auto" hangingPunct="1">
              <a:spcBef>
                <a:spcPts val="0"/>
              </a:spcBef>
              <a:spcAft>
                <a:spcPts val="0"/>
              </a:spcAft>
              <a:defRPr/>
            </a:pPr>
            <a:r>
              <a:rPr lang="en-US" dirty="0"/>
              <a:t>Phase</a:t>
            </a:r>
            <a:r>
              <a:rPr lang="en-US" baseline="0" dirty="0"/>
              <a:t> Change</a:t>
            </a:r>
            <a:r>
              <a:rPr lang="en-US" dirty="0"/>
              <a:t> technologies</a:t>
            </a:r>
            <a:r>
              <a:rPr lang="en-US" baseline="0" dirty="0"/>
              <a:t> do not directly remove LNAPL as do the mass recovery technologies.  Instead, LNAPL phase change technologies change LNAPL to other phases.  It does this by increasing the rates of volatilization, dissolution or degradation of the LNAPL constituents.  </a:t>
            </a:r>
          </a:p>
          <a:p>
            <a:pPr defTabSz="956462" eaLnBrk="1" fontAlgn="auto" hangingPunct="1">
              <a:spcBef>
                <a:spcPts val="0"/>
              </a:spcBef>
              <a:spcAft>
                <a:spcPts val="0"/>
              </a:spcAft>
              <a:defRPr/>
            </a:pPr>
            <a:endParaRPr lang="en-US" baseline="0" dirty="0"/>
          </a:p>
          <a:p>
            <a:pPr defTabSz="956462" eaLnBrk="1" fontAlgn="auto" hangingPunct="1">
              <a:spcBef>
                <a:spcPts val="0"/>
              </a:spcBef>
              <a:spcAft>
                <a:spcPts val="0"/>
              </a:spcAft>
              <a:defRPr/>
            </a:pPr>
            <a:r>
              <a:rPr lang="en-US" baseline="0" dirty="0"/>
              <a:t>In Phase Change technologies, an example of a Goal can be </a:t>
            </a:r>
            <a:r>
              <a:rPr lang="en-US" dirty="0"/>
              <a:t> </a:t>
            </a:r>
          </a:p>
          <a:p>
            <a:pPr marL="179337" indent="-179337" defTabSz="956462" eaLnBrk="1" fontAlgn="auto" hangingPunct="1">
              <a:spcBef>
                <a:spcPts val="0"/>
              </a:spcBef>
              <a:spcAft>
                <a:spcPts val="0"/>
              </a:spcAft>
              <a:buFont typeface="Arial" panose="020B0604020202020204" pitchFamily="34" charset="0"/>
              <a:buChar char="•"/>
              <a:defRPr/>
            </a:pPr>
            <a:r>
              <a:rPr lang="en-US" dirty="0"/>
              <a:t>abate vapor concentrations in</a:t>
            </a:r>
            <a:r>
              <a:rPr lang="en-US" baseline="0" dirty="0"/>
              <a:t> the soil or vapor intruding into a building </a:t>
            </a:r>
            <a:r>
              <a:rPr lang="en-US" dirty="0"/>
              <a:t>by depleting</a:t>
            </a:r>
            <a:r>
              <a:rPr lang="en-US" baseline="0" dirty="0"/>
              <a:t> volatile constituents in the LNAPL.  </a:t>
            </a:r>
          </a:p>
          <a:p>
            <a:pPr marL="179337" indent="-179337" defTabSz="956462" eaLnBrk="1" fontAlgn="auto" hangingPunct="1">
              <a:spcBef>
                <a:spcPts val="0"/>
              </a:spcBef>
              <a:spcAft>
                <a:spcPts val="0"/>
              </a:spcAft>
              <a:buFont typeface="Arial" panose="020B0604020202020204" pitchFamily="34" charset="0"/>
              <a:buChar char="•"/>
              <a:defRPr/>
            </a:pPr>
            <a:r>
              <a:rPr lang="en-US" baseline="0" dirty="0"/>
              <a:t>Or you reduce groundwater dissolved concentrations at a point of compliance by removing soluble constituents from the LNAPL.  An example is reducing benzene in the LNAPL to reduce the benzene concentrations moving into the groundwater.</a:t>
            </a:r>
          </a:p>
          <a:p>
            <a:pPr defTabSz="956462" eaLnBrk="1" fontAlgn="auto" hangingPunct="1">
              <a:spcBef>
                <a:spcPts val="0"/>
              </a:spcBef>
              <a:spcAft>
                <a:spcPts val="0"/>
              </a:spcAft>
              <a:defRPr/>
            </a:pPr>
            <a:endParaRPr lang="en-US" dirty="0"/>
          </a:p>
          <a:p>
            <a:endParaRPr lang="en-US" dirty="0"/>
          </a:p>
        </p:txBody>
      </p:sp>
      <p:sp>
        <p:nvSpPr>
          <p:cNvPr id="107524" name="Slide Number Placeholder 3"/>
          <p:cNvSpPr>
            <a:spLocks noGrp="1"/>
          </p:cNvSpPr>
          <p:nvPr>
            <p:ph type="sldNum" sz="quarter" idx="5"/>
          </p:nvPr>
        </p:nvSpPr>
        <p:spPr>
          <a:noFill/>
        </p:spPr>
        <p:txBody>
          <a:bodyPr/>
          <a:lstStyle/>
          <a:p>
            <a:pPr defTabSz="1007939"/>
            <a:fld id="{F234A312-2E5B-448C-B46E-4D812BDB76F0}" type="slidenum">
              <a:rPr lang="en-US" smtClean="0">
                <a:solidFill>
                  <a:prstClr val="black"/>
                </a:solidFill>
              </a:rPr>
              <a:pPr defTabSz="1007939"/>
              <a:t>60</a:t>
            </a:fld>
            <a:endParaRPr lang="en-US" dirty="0">
              <a:solidFill>
                <a:prstClr val="black"/>
              </a:solidFill>
            </a:endParaRPr>
          </a:p>
        </p:txBody>
      </p:sp>
    </p:spTree>
    <p:extLst>
      <p:ext uri="{BB962C8B-B14F-4D97-AF65-F5344CB8AC3E}">
        <p14:creationId xmlns:p14="http://schemas.microsoft.com/office/powerpoint/2010/main" val="32022444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r>
              <a:rPr lang="en-US" dirty="0"/>
              <a:t>We will</a:t>
            </a:r>
            <a:r>
              <a:rPr lang="en-US" baseline="0" dirty="0"/>
              <a:t> now talk about </a:t>
            </a:r>
            <a:r>
              <a:rPr lang="en-US" u="sng" dirty="0"/>
              <a:t>ambient</a:t>
            </a:r>
            <a:r>
              <a:rPr lang="en-US" dirty="0"/>
              <a:t> phase change technologies.  LNAPL</a:t>
            </a:r>
            <a:r>
              <a:rPr lang="en-US" baseline="0" dirty="0"/>
              <a:t> phase change technologies are primarily applicable to composition-based LNAPL remediation goals.  The composition of the LNAPL is changed by loss of constituents that readily degrade, volatilize or dissolve from the LNAPL. Notice the dot in the ternary is now at the top, indicating Phase Change or PC.</a:t>
            </a:r>
            <a:endParaRPr lang="en-US" dirty="0"/>
          </a:p>
          <a:p>
            <a:endParaRPr lang="en-US" dirty="0"/>
          </a:p>
          <a:p>
            <a:r>
              <a:rPr lang="en-US" dirty="0"/>
              <a:t>The ambient technologies are NSZD, Air sparge and SVE, Biosparging.</a:t>
            </a:r>
            <a:r>
              <a:rPr lang="en-US" baseline="0" dirty="0"/>
              <a:t>  MPE and Phytotechnologies can also be a phase change </a:t>
            </a:r>
            <a:r>
              <a:rPr lang="en-US" baseline="0" dirty="0" smtClean="0"/>
              <a:t>technology </a:t>
            </a:r>
          </a:p>
          <a:p>
            <a:r>
              <a:rPr lang="en-US" baseline="0" dirty="0" smtClean="0"/>
              <a:t>photo source: BP</a:t>
            </a:r>
            <a:endParaRPr lang="en-US" dirty="0"/>
          </a:p>
        </p:txBody>
      </p:sp>
      <p:sp>
        <p:nvSpPr>
          <p:cNvPr id="54276" name="Slide Number Placeholder 3"/>
          <p:cNvSpPr>
            <a:spLocks noGrp="1"/>
          </p:cNvSpPr>
          <p:nvPr>
            <p:ph type="sldNum" sz="quarter" idx="5"/>
          </p:nvPr>
        </p:nvSpPr>
        <p:spPr>
          <a:noFill/>
        </p:spPr>
        <p:txBody>
          <a:bodyPr/>
          <a:lstStyle/>
          <a:p>
            <a:fld id="{E8426217-0649-4560-8EC4-E0C30F2C691D}" type="slidenum">
              <a:rPr lang="en-US" smtClean="0">
                <a:solidFill>
                  <a:prstClr val="black"/>
                </a:solidFill>
              </a:rPr>
              <a:pPr/>
              <a:t>61</a:t>
            </a:fld>
            <a:endParaRPr lang="en-US" dirty="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4419600" y="9401551"/>
            <a:ext cx="3381587" cy="494215"/>
          </a:xfrm>
          <a:prstGeom prst="rect">
            <a:avLst/>
          </a:prstGeom>
          <a:noFill/>
          <a:ln w="9525">
            <a:noFill/>
            <a:miter lim="800000"/>
            <a:headEnd/>
            <a:tailEnd/>
          </a:ln>
        </p:spPr>
        <p:txBody>
          <a:bodyPr lIns="101107" tIns="50554" rIns="101107" bIns="50554" anchor="b"/>
          <a:lstStyle/>
          <a:p>
            <a:pPr algn="r" defTabSz="1011260"/>
            <a:fld id="{00BC45D5-7128-4CD7-9390-E4A25B03D361}" type="slidenum">
              <a:rPr lang="en-US" sz="1400">
                <a:solidFill>
                  <a:prstClr val="black"/>
                </a:solidFill>
                <a:cs typeface="+mn-cs"/>
              </a:rPr>
              <a:pPr algn="r" defTabSz="1011260"/>
              <a:t>62</a:t>
            </a:fld>
            <a:endParaRPr lang="en-US" sz="1400" dirty="0">
              <a:solidFill>
                <a:prstClr val="black"/>
              </a:solidFill>
              <a:cs typeface="+mn-cs"/>
            </a:endParaRPr>
          </a:p>
        </p:txBody>
      </p:sp>
      <p:sp>
        <p:nvSpPr>
          <p:cNvPr id="55299" name="Slide Image Placeholder 1"/>
          <p:cNvSpPr>
            <a:spLocks noGrp="1" noRot="1" noChangeAspect="1" noTextEdit="1"/>
          </p:cNvSpPr>
          <p:nvPr>
            <p:ph type="sldImg"/>
          </p:nvPr>
        </p:nvSpPr>
        <p:spPr>
          <a:ln w="12700"/>
        </p:spPr>
      </p:sp>
      <p:sp>
        <p:nvSpPr>
          <p:cNvPr id="55300" name="Notes Placeholder 2"/>
          <p:cNvSpPr>
            <a:spLocks noGrp="1"/>
          </p:cNvSpPr>
          <p:nvPr>
            <p:ph type="body" idx="1"/>
          </p:nvPr>
        </p:nvSpPr>
        <p:spPr>
          <a:noFill/>
          <a:ln/>
        </p:spPr>
        <p:txBody>
          <a:bodyPr lIns="101089" tIns="50544" rIns="101089" bIns="50544"/>
          <a:lstStyle/>
          <a:p>
            <a:pPr eaLnBrk="1" hangingPunct="1"/>
            <a:r>
              <a:rPr lang="en-US" dirty="0"/>
              <a:t>Here is the example of air sparging and soil vapor extraction</a:t>
            </a:r>
          </a:p>
          <a:p>
            <a:pPr eaLnBrk="1" hangingPunct="1"/>
            <a:r>
              <a:rPr lang="en-US" dirty="0"/>
              <a:t>Above the water table LNAPL, is removed through soil vapor extraction while below the water table air sparging removes LNAPL.  Since soil vapor extraction relies on soil gas flow to remove hydrocarbon constituents that are volatilized, the permeability and the moisture content of the soil are important, since this will affect rate at which pore flushings </a:t>
            </a:r>
            <a:r>
              <a:rPr lang="en-CA" dirty="0"/>
              <a:t>and hydrocarbon removal </a:t>
            </a:r>
            <a:r>
              <a:rPr lang="en-US" dirty="0"/>
              <a:t>will occur. The volatility of LNAPL is another important factor. Volatile products such as gasoline will be removed much faster than for example diesel, for which a significant fraction is non-volatile and will not be removed by soil vapor extraction. </a:t>
            </a:r>
          </a:p>
        </p:txBody>
      </p:sp>
      <p:sp>
        <p:nvSpPr>
          <p:cNvPr id="55301" name="Slide Number Placeholder 3"/>
          <p:cNvSpPr txBox="1">
            <a:spLocks noGrp="1"/>
          </p:cNvSpPr>
          <p:nvPr/>
        </p:nvSpPr>
        <p:spPr bwMode="auto">
          <a:xfrm>
            <a:off x="4419600" y="9403186"/>
            <a:ext cx="3381587" cy="492580"/>
          </a:xfrm>
          <a:prstGeom prst="rect">
            <a:avLst/>
          </a:prstGeom>
          <a:noFill/>
          <a:ln w="9525">
            <a:noFill/>
            <a:miter lim="800000"/>
            <a:headEnd/>
            <a:tailEnd/>
          </a:ln>
        </p:spPr>
        <p:txBody>
          <a:bodyPr lIns="101089" tIns="50544" rIns="101089" bIns="50544" anchor="b"/>
          <a:lstStyle/>
          <a:p>
            <a:pPr algn="r" defTabSz="1011260"/>
            <a:fld id="{C4407283-C93C-454C-A1B1-272CD1ED1E1A}" type="slidenum">
              <a:rPr lang="en-US" sz="1400">
                <a:solidFill>
                  <a:prstClr val="black"/>
                </a:solidFill>
                <a:cs typeface="+mn-cs"/>
              </a:rPr>
              <a:pPr algn="r" defTabSz="1011260"/>
              <a:t>62</a:t>
            </a:fld>
            <a:endParaRPr lang="en-US" sz="1400" dirty="0">
              <a:solidFill>
                <a:prstClr val="black"/>
              </a:solidFill>
              <a:cs typeface="+mn-cs"/>
            </a:endParaRPr>
          </a:p>
        </p:txBody>
      </p:sp>
    </p:spTree>
    <p:extLst>
      <p:ext uri="{BB962C8B-B14F-4D97-AF65-F5344CB8AC3E}">
        <p14:creationId xmlns:p14="http://schemas.microsoft.com/office/powerpoint/2010/main" val="15176230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a:t>
            </a:r>
            <a:r>
              <a:rPr lang="en-US" dirty="0" smtClean="0"/>
              <a:t>example SMART </a:t>
            </a:r>
            <a:r>
              <a:rPr lang="en-US" dirty="0"/>
              <a:t>performance metrics for Phase Change Technologies</a:t>
            </a:r>
            <a:r>
              <a:rPr lang="en-US" baseline="0" dirty="0"/>
              <a:t>:</a:t>
            </a:r>
          </a:p>
          <a:p>
            <a:pPr marL="179337" indent="-179337">
              <a:buFont typeface="Arial" panose="020B0604020202020204" pitchFamily="34" charset="0"/>
              <a:buChar char="•"/>
            </a:pPr>
            <a:r>
              <a:rPr lang="en-US" baseline="0" dirty="0"/>
              <a:t>The dissolved phase concentration is stable or decreasing</a:t>
            </a:r>
          </a:p>
          <a:p>
            <a:pPr marL="179337" indent="-179337">
              <a:buFont typeface="Arial" panose="020B0604020202020204" pitchFamily="34" charset="0"/>
              <a:buChar char="•"/>
            </a:pPr>
            <a:r>
              <a:rPr lang="en-US" baseline="0" dirty="0"/>
              <a:t>The soil concentrations are stable or decreasing</a:t>
            </a:r>
          </a:p>
          <a:p>
            <a:pPr marL="179337" indent="-179337">
              <a:buFont typeface="Arial" panose="020B0604020202020204" pitchFamily="34" charset="0"/>
              <a:buChar char="•"/>
            </a:pPr>
            <a:r>
              <a:rPr lang="en-US" baseline="0" dirty="0" smtClean="0"/>
              <a:t>you </a:t>
            </a:r>
            <a:r>
              <a:rPr lang="en-US" baseline="0" dirty="0"/>
              <a:t>see an asymptotic performance of the recovery </a:t>
            </a:r>
            <a:r>
              <a:rPr lang="en-US" baseline="0" dirty="0" smtClean="0"/>
              <a:t>system</a:t>
            </a:r>
          </a:p>
          <a:p>
            <a:pPr marL="179337" indent="-179337">
              <a:buFont typeface="Arial" panose="020B0604020202020204" pitchFamily="34" charset="0"/>
              <a:buChar char="•"/>
            </a:pPr>
            <a:r>
              <a:rPr lang="en-US" sz="1000" kern="1200" dirty="0" smtClean="0">
                <a:solidFill>
                  <a:schemeClr val="tx1"/>
                </a:solidFill>
                <a:effectLst/>
                <a:latin typeface="Arial" charset="0"/>
                <a:ea typeface="+mn-ea"/>
                <a:cs typeface="+mn-cs"/>
              </a:rPr>
              <a:t>volatile or soluble constituents of concern are reduced to risk-based regulatory standards in media of concern</a:t>
            </a:r>
            <a:endParaRPr lang="en-US" baseline="0" dirty="0"/>
          </a:p>
          <a:p>
            <a:r>
              <a:rPr lang="en-US" baseline="0" dirty="0"/>
              <a:t>Other </a:t>
            </a:r>
            <a:r>
              <a:rPr lang="en-US" baseline="0" dirty="0" smtClean="0"/>
              <a:t>possible metrics </a:t>
            </a:r>
            <a:r>
              <a:rPr lang="en-US" baseline="0" dirty="0"/>
              <a:t>are suggested in Tables 5.2 and 6.3</a:t>
            </a:r>
          </a:p>
          <a:p>
            <a:endParaRPr lang="en-US" dirty="0"/>
          </a:p>
        </p:txBody>
      </p:sp>
      <p:sp>
        <p:nvSpPr>
          <p:cNvPr id="4" name="Slide Number Placeholder 3"/>
          <p:cNvSpPr>
            <a:spLocks noGrp="1"/>
          </p:cNvSpPr>
          <p:nvPr>
            <p:ph type="sldNum" sz="quarter" idx="10"/>
          </p:nvPr>
        </p:nvSpPr>
        <p:spPr/>
        <p:txBody>
          <a:bodyPr/>
          <a:lstStyle/>
          <a:p>
            <a:pPr>
              <a:defRPr/>
            </a:pPr>
            <a:fld id="{54448B27-C77E-47A1-8EA3-6E5A5B86479A}" type="slidenum">
              <a:rPr lang="en-US" smtClean="0">
                <a:solidFill>
                  <a:prstClr val="black"/>
                </a:solidFill>
              </a:rPr>
              <a:pPr>
                <a:defRPr/>
              </a:pPr>
              <a:t>63</a:t>
            </a:fld>
            <a:endParaRPr lang="en-US" dirty="0">
              <a:solidFill>
                <a:prstClr val="black"/>
              </a:solidFill>
            </a:endParaRPr>
          </a:p>
        </p:txBody>
      </p:sp>
    </p:spTree>
    <p:extLst>
      <p:ext uri="{BB962C8B-B14F-4D97-AF65-F5344CB8AC3E}">
        <p14:creationId xmlns:p14="http://schemas.microsoft.com/office/powerpoint/2010/main" val="23671263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dirty="0"/>
              <a:t>Finally, we will next talk about In Situ Thermal technologies.</a:t>
            </a:r>
          </a:p>
          <a:p>
            <a:r>
              <a:rPr lang="en-US" dirty="0"/>
              <a:t>These</a:t>
            </a:r>
            <a:r>
              <a:rPr lang="en-US" baseline="0" dirty="0"/>
              <a:t> are both mass recovery and phase change technologies. </a:t>
            </a:r>
            <a:endParaRPr lang="en-US" dirty="0"/>
          </a:p>
        </p:txBody>
      </p:sp>
      <p:sp>
        <p:nvSpPr>
          <p:cNvPr id="53252" name="Slide Number Placeholder 3"/>
          <p:cNvSpPr>
            <a:spLocks noGrp="1"/>
          </p:cNvSpPr>
          <p:nvPr>
            <p:ph type="sldNum" sz="quarter" idx="5"/>
          </p:nvPr>
        </p:nvSpPr>
        <p:spPr>
          <a:noFill/>
        </p:spPr>
        <p:txBody>
          <a:bodyPr/>
          <a:lstStyle/>
          <a:p>
            <a:pPr defTabSz="963489"/>
            <a:fld id="{FBFF00EA-7212-440A-899D-CE4A6CC31B0E}" type="slidenum">
              <a:rPr lang="en-US" smtClean="0">
                <a:solidFill>
                  <a:prstClr val="black"/>
                </a:solidFill>
              </a:rPr>
              <a:pPr defTabSz="963489"/>
              <a:t>64</a:t>
            </a:fld>
            <a:endParaRPr lang="en-US" dirty="0">
              <a:solidFill>
                <a:prstClr val="black"/>
              </a:solidFill>
            </a:endParaRPr>
          </a:p>
        </p:txBody>
      </p:sp>
    </p:spTree>
    <p:extLst>
      <p:ext uri="{BB962C8B-B14F-4D97-AF65-F5344CB8AC3E}">
        <p14:creationId xmlns:p14="http://schemas.microsoft.com/office/powerpoint/2010/main" val="16896737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dirty="0"/>
              <a:t>The photo</a:t>
            </a:r>
            <a:r>
              <a:rPr lang="en-US" baseline="0" dirty="0"/>
              <a:t> is an example of Steam or Hot Air </a:t>
            </a:r>
            <a:r>
              <a:rPr lang="en-US" baseline="0" dirty="0" smtClean="0"/>
              <a:t>injection.  Another technology is In </a:t>
            </a:r>
            <a:r>
              <a:rPr lang="en-US" baseline="0" dirty="0"/>
              <a:t>Situ </a:t>
            </a:r>
            <a:r>
              <a:rPr lang="en-US" baseline="0" dirty="0" smtClean="0"/>
              <a:t>smoldering, which is primarily a combustion process.  </a:t>
            </a:r>
          </a:p>
          <a:p>
            <a:r>
              <a:rPr lang="en-US" baseline="0" dirty="0" smtClean="0"/>
              <a:t>Others are thermal </a:t>
            </a:r>
            <a:r>
              <a:rPr lang="en-US" baseline="0" dirty="0"/>
              <a:t>conduction </a:t>
            </a:r>
            <a:r>
              <a:rPr lang="en-US" baseline="0" dirty="0" smtClean="0"/>
              <a:t>heating </a:t>
            </a:r>
            <a:r>
              <a:rPr lang="en-US" baseline="0" dirty="0"/>
              <a:t>and electrical resistance heating.  </a:t>
            </a:r>
            <a:endParaRPr lang="en-US" dirty="0"/>
          </a:p>
          <a:p>
            <a:endParaRPr lang="en-US" dirty="0"/>
          </a:p>
          <a:p>
            <a:r>
              <a:rPr lang="en-US" dirty="0"/>
              <a:t>Image source: http://hillafb.hgl.com/steam_cartoon.gif</a:t>
            </a:r>
          </a:p>
        </p:txBody>
      </p:sp>
      <p:sp>
        <p:nvSpPr>
          <p:cNvPr id="61444" name="Slide Number Placeholder 3"/>
          <p:cNvSpPr>
            <a:spLocks noGrp="1"/>
          </p:cNvSpPr>
          <p:nvPr>
            <p:ph type="sldNum" sz="quarter" idx="5"/>
          </p:nvPr>
        </p:nvSpPr>
        <p:spPr>
          <a:noFill/>
        </p:spPr>
        <p:txBody>
          <a:bodyPr/>
          <a:lstStyle/>
          <a:p>
            <a:fld id="{CD282D0A-6574-4600-A196-2E53278CC19E}"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20900612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r>
              <a:rPr lang="en-US" sz="1300" dirty="0"/>
              <a:t>These </a:t>
            </a:r>
            <a:r>
              <a:rPr lang="en-US" sz="1300" dirty="0" smtClean="0"/>
              <a:t>In</a:t>
            </a:r>
            <a:r>
              <a:rPr lang="en-US" sz="1300" baseline="0" dirty="0" smtClean="0"/>
              <a:t> Situ </a:t>
            </a:r>
            <a:r>
              <a:rPr lang="en-US" sz="1300" dirty="0" smtClean="0"/>
              <a:t>heating </a:t>
            </a:r>
            <a:r>
              <a:rPr lang="en-US" sz="1300" dirty="0"/>
              <a:t>technologies increase the LNAPL volatility and reduces the viscosity.  For these technologies, both SVE for volatilized LNAPL and hydraulic recovery is likely needed.  And they are better in low groundwater velocity settings. </a:t>
            </a:r>
          </a:p>
          <a:p>
            <a:endParaRPr lang="en-US" sz="1300" dirty="0"/>
          </a:p>
          <a:p>
            <a:r>
              <a:rPr lang="en-US" sz="1300" dirty="0"/>
              <a:t>So now you have a snapshot of the 21 technologies, their groupings and how to select them.  </a:t>
            </a:r>
            <a:r>
              <a:rPr lang="en-US" baseline="0" dirty="0"/>
              <a:t>You can find more about all of these technologies in the Guidance Document.</a:t>
            </a:r>
            <a:endParaRPr lang="en-US" sz="1300" dirty="0"/>
          </a:p>
          <a:p>
            <a:r>
              <a:rPr lang="en-US" sz="1300" dirty="0"/>
              <a:t>Next I will turn it over to Justin Meredith and Joann Dyson. </a:t>
            </a:r>
            <a:endParaRPr lang="en-US" dirty="0"/>
          </a:p>
        </p:txBody>
      </p:sp>
      <p:sp>
        <p:nvSpPr>
          <p:cNvPr id="60420" name="Slide Number Placeholder 3"/>
          <p:cNvSpPr>
            <a:spLocks noGrp="1"/>
          </p:cNvSpPr>
          <p:nvPr>
            <p:ph type="sldNum" sz="quarter" idx="5"/>
          </p:nvPr>
        </p:nvSpPr>
        <p:spPr>
          <a:noFill/>
        </p:spPr>
        <p:txBody>
          <a:bodyPr/>
          <a:lstStyle/>
          <a:p>
            <a:fld id="{E729D049-3FCD-4AF2-9E52-54D35C2FC943}" type="slidenum">
              <a:rPr lang="en-US" smtClean="0">
                <a:solidFill>
                  <a:prstClr val="black"/>
                </a:solidFill>
              </a:rPr>
              <a:pPr/>
              <a:t>66</a:t>
            </a:fld>
            <a:endParaRPr lang="en-US" dirty="0">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sz="1300" dirty="0" smtClean="0"/>
          </a:p>
          <a:p>
            <a:r>
              <a:rPr lang="en-US" sz="1300" dirty="0" smtClean="0"/>
              <a:t>Here are some example metrics for In Situ Thermal Technologies.  They are similar to other technologies. </a:t>
            </a:r>
            <a:r>
              <a:rPr lang="en-US" sz="1300" baseline="0" dirty="0" smtClean="0"/>
              <a:t> LNAPL transmissivity is a good one.  You can have</a:t>
            </a:r>
            <a:r>
              <a:rPr lang="en-US" sz="1300" dirty="0" smtClean="0"/>
              <a:t> soil concentrations or dissolved phase concentrations  at regulatory standards.</a:t>
            </a:r>
            <a:r>
              <a:rPr lang="en-US" sz="1300" baseline="0" dirty="0" smtClean="0"/>
              <a:t>  And also like we have discussed:  Cost per unit volume removed and asymptotic curve for mass removal.  Just make sure and refer to Tables 5.2 and 6.3 in the guidance document. </a:t>
            </a:r>
          </a:p>
          <a:p>
            <a:endParaRPr lang="en-US" sz="1300" dirty="0" smtClean="0"/>
          </a:p>
          <a:p>
            <a:r>
              <a:rPr lang="en-US" sz="1300" dirty="0" smtClean="0"/>
              <a:t>So </a:t>
            </a:r>
            <a:r>
              <a:rPr lang="en-US" sz="1300" dirty="0"/>
              <a:t>now you have a snapshot of the 21 technologies, their groupings and how to select them.  </a:t>
            </a:r>
            <a:r>
              <a:rPr lang="en-US" baseline="0" dirty="0"/>
              <a:t>You can find more about all of these technologies in the Guidance Document.</a:t>
            </a:r>
            <a:endParaRPr lang="en-US" sz="1300" dirty="0"/>
          </a:p>
          <a:p>
            <a:r>
              <a:rPr lang="en-US" sz="1300" dirty="0" smtClean="0"/>
              <a:t>Next</a:t>
            </a:r>
            <a:r>
              <a:rPr lang="en-US" sz="1300" baseline="0" dirty="0" smtClean="0"/>
              <a:t> we will have a Q&amp;A.  Then we will turn it over to </a:t>
            </a:r>
            <a:r>
              <a:rPr lang="en-US" sz="1300" dirty="0" smtClean="0"/>
              <a:t>Justin </a:t>
            </a:r>
            <a:r>
              <a:rPr lang="en-US" sz="1300" dirty="0"/>
              <a:t>Meredith </a:t>
            </a:r>
            <a:r>
              <a:rPr lang="en-US" sz="1300" dirty="0" smtClean="0"/>
              <a:t>of the Tennessee Department</a:t>
            </a:r>
            <a:r>
              <a:rPr lang="en-US" sz="1300" baseline="0" dirty="0" smtClean="0"/>
              <a:t> of Environment and Conservation </a:t>
            </a:r>
            <a:r>
              <a:rPr lang="en-US" sz="1300" dirty="0" smtClean="0"/>
              <a:t>and </a:t>
            </a:r>
            <a:r>
              <a:rPr lang="en-US" sz="1300" dirty="0"/>
              <a:t>Joann </a:t>
            </a:r>
            <a:r>
              <a:rPr lang="en-US" sz="1300" dirty="0" smtClean="0"/>
              <a:t>Dyson of West Central Environmental Consultants. </a:t>
            </a:r>
            <a:endParaRPr lang="en-US" dirty="0"/>
          </a:p>
        </p:txBody>
      </p:sp>
      <p:sp>
        <p:nvSpPr>
          <p:cNvPr id="60420" name="Slide Number Placeholder 3"/>
          <p:cNvSpPr>
            <a:spLocks noGrp="1"/>
          </p:cNvSpPr>
          <p:nvPr>
            <p:ph type="sldNum" sz="quarter" idx="5"/>
          </p:nvPr>
        </p:nvSpPr>
        <p:spPr>
          <a:noFill/>
        </p:spPr>
        <p:txBody>
          <a:bodyPr/>
          <a:lstStyle/>
          <a:p>
            <a:fld id="{E729D049-3FCD-4AF2-9E52-54D35C2FC943}"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27802407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xfrm>
            <a:off x="1258888" y="720725"/>
            <a:ext cx="4797425" cy="3598863"/>
          </a:xfrm>
          <a:prstGeom prst="rect">
            <a:avLst/>
          </a:prstGeom>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No associated notes.</a:t>
            </a:r>
          </a:p>
          <a:p>
            <a:endParaRPr lang="en-US" altLang="en-US" dirty="0">
              <a:latin typeface="Arial" panose="020B0604020202020204" pitchFamily="34"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7209">
              <a:defRPr>
                <a:solidFill>
                  <a:schemeClr val="tx1"/>
                </a:solidFill>
                <a:latin typeface="Arial" panose="020B0604020202020204" pitchFamily="34" charset="0"/>
              </a:defRPr>
            </a:lvl1pPr>
            <a:lvl2pPr marL="762044" indent="-293094" defTabSz="967209">
              <a:defRPr>
                <a:solidFill>
                  <a:schemeClr val="tx1"/>
                </a:solidFill>
                <a:latin typeface="Arial" panose="020B0604020202020204" pitchFamily="34" charset="0"/>
              </a:defRPr>
            </a:lvl2pPr>
            <a:lvl3pPr marL="1172375" indent="-234475" defTabSz="967209">
              <a:defRPr>
                <a:solidFill>
                  <a:schemeClr val="tx1"/>
                </a:solidFill>
                <a:latin typeface="Arial" panose="020B0604020202020204" pitchFamily="34" charset="0"/>
              </a:defRPr>
            </a:lvl3pPr>
            <a:lvl4pPr marL="1641325" indent="-234475" defTabSz="967209">
              <a:defRPr>
                <a:solidFill>
                  <a:schemeClr val="tx1"/>
                </a:solidFill>
                <a:latin typeface="Arial" panose="020B0604020202020204" pitchFamily="34" charset="0"/>
              </a:defRPr>
            </a:lvl4pPr>
            <a:lvl5pPr marL="2110275" indent="-234475" defTabSz="967209">
              <a:defRPr>
                <a:solidFill>
                  <a:schemeClr val="tx1"/>
                </a:solidFill>
                <a:latin typeface="Arial" panose="020B0604020202020204" pitchFamily="34" charset="0"/>
              </a:defRPr>
            </a:lvl5pPr>
            <a:lvl6pPr marL="2579225" indent="-234475" defTabSz="967209" eaLnBrk="0" fontAlgn="base" hangingPunct="0">
              <a:spcBef>
                <a:spcPct val="0"/>
              </a:spcBef>
              <a:spcAft>
                <a:spcPct val="0"/>
              </a:spcAft>
              <a:defRPr>
                <a:solidFill>
                  <a:schemeClr val="tx1"/>
                </a:solidFill>
                <a:latin typeface="Arial" panose="020B0604020202020204" pitchFamily="34" charset="0"/>
              </a:defRPr>
            </a:lvl6pPr>
            <a:lvl7pPr marL="3048175" indent="-234475" defTabSz="967209" eaLnBrk="0" fontAlgn="base" hangingPunct="0">
              <a:spcBef>
                <a:spcPct val="0"/>
              </a:spcBef>
              <a:spcAft>
                <a:spcPct val="0"/>
              </a:spcAft>
              <a:defRPr>
                <a:solidFill>
                  <a:schemeClr val="tx1"/>
                </a:solidFill>
                <a:latin typeface="Arial" panose="020B0604020202020204" pitchFamily="34" charset="0"/>
              </a:defRPr>
            </a:lvl7pPr>
            <a:lvl8pPr marL="3517125" indent="-234475" defTabSz="967209" eaLnBrk="0" fontAlgn="base" hangingPunct="0">
              <a:spcBef>
                <a:spcPct val="0"/>
              </a:spcBef>
              <a:spcAft>
                <a:spcPct val="0"/>
              </a:spcAft>
              <a:defRPr>
                <a:solidFill>
                  <a:schemeClr val="tx1"/>
                </a:solidFill>
                <a:latin typeface="Arial" panose="020B0604020202020204" pitchFamily="34" charset="0"/>
              </a:defRPr>
            </a:lvl8pPr>
            <a:lvl9pPr marL="3986075" indent="-234475" defTabSz="967209" eaLnBrk="0" fontAlgn="base" hangingPunct="0">
              <a:spcBef>
                <a:spcPct val="0"/>
              </a:spcBef>
              <a:spcAft>
                <a:spcPct val="0"/>
              </a:spcAft>
              <a:defRPr>
                <a:solidFill>
                  <a:schemeClr val="tx1"/>
                </a:solidFill>
                <a:latin typeface="Arial" panose="020B0604020202020204" pitchFamily="34" charset="0"/>
              </a:defRPr>
            </a:lvl9pPr>
          </a:lstStyle>
          <a:p>
            <a:fld id="{793147F2-51EF-4CAB-9D3A-15BD1814E66E}" type="slidenum">
              <a:rPr lang="en-US" altLang="en-US" smtClean="0">
                <a:solidFill>
                  <a:prstClr val="black"/>
                </a:solidFill>
                <a:latin typeface="Tahoma" panose="020B0604030504040204" pitchFamily="34" charset="0"/>
              </a:rPr>
              <a:pPr/>
              <a:t>68</a:t>
            </a:fld>
            <a:endParaRPr lang="en-US" altLang="en-US" dirty="0">
              <a:solidFill>
                <a:prstClr val="black"/>
              </a:solidFill>
              <a:latin typeface="Tahoma" panose="020B0604030504040204" pitchFamily="34" charset="0"/>
            </a:endParaRPr>
          </a:p>
        </p:txBody>
      </p:sp>
    </p:spTree>
    <p:extLst>
      <p:ext uri="{BB962C8B-B14F-4D97-AF65-F5344CB8AC3E}">
        <p14:creationId xmlns:p14="http://schemas.microsoft.com/office/powerpoint/2010/main" val="8383201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478" tIns="48239" rIns="96478" bIns="48239" anchor="b"/>
          <a:lstStyle/>
          <a:p>
            <a:pPr algn="r" defTabSz="965200"/>
            <a:fld id="{78203757-67FC-4AB5-9EA4-F99433A7DAFA}" type="slidenum">
              <a:rPr lang="en-US" sz="1300">
                <a:solidFill>
                  <a:prstClr val="black"/>
                </a:solidFill>
                <a:cs typeface="+mn-cs"/>
              </a:rPr>
              <a:pPr algn="r" defTabSz="965200"/>
              <a:t>69</a:t>
            </a:fld>
            <a:endParaRPr lang="en-US" sz="1300" dirty="0">
              <a:solidFill>
                <a:prstClr val="black"/>
              </a:solidFill>
              <a:cs typeface="+mn-cs"/>
            </a:endParaRPr>
          </a:p>
        </p:txBody>
      </p:sp>
      <p:sp>
        <p:nvSpPr>
          <p:cNvPr id="39939" name="Rectangle 6"/>
          <p:cNvSpPr>
            <a:spLocks noGrp="1" noRot="1" noChangeAspect="1" noChangeArrowheads="1" noTextEdit="1"/>
          </p:cNvSpPr>
          <p:nvPr>
            <p:ph type="sldImg"/>
          </p:nvPr>
        </p:nvSpPr>
        <p:spPr>
          <a:xfrm>
            <a:off x="1258888" y="720725"/>
            <a:ext cx="4797425" cy="3598863"/>
          </a:xfrm>
          <a:ln/>
        </p:spPr>
      </p:sp>
      <p:sp>
        <p:nvSpPr>
          <p:cNvPr id="39940" name="Rectangle 7"/>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[Regulator]</a:t>
            </a:r>
          </a:p>
          <a:p>
            <a:r>
              <a:rPr lang="en-US" dirty="0"/>
              <a:t>Let’s take another look at this flow chart to remind us where we are in the LNAPL management strategy presented in the Guidance document. </a:t>
            </a:r>
          </a:p>
          <a:p>
            <a:endParaRPr lang="en-US" dirty="0"/>
          </a:p>
          <a:p>
            <a:r>
              <a:rPr lang="en-US" b="1" dirty="0">
                <a:solidFill>
                  <a:srgbClr val="FF0000"/>
                </a:solidFill>
                <a:highlight>
                  <a:srgbClr val="FFFF00"/>
                </a:highlight>
              </a:rPr>
              <a:t>[CLICK] </a:t>
            </a:r>
            <a:r>
              <a:rPr lang="en-US" dirty="0"/>
              <a:t>The previous two training sessions covered how to determine “what you have” and “what needs to be done”. </a:t>
            </a:r>
            <a:r>
              <a:rPr lang="en-US" b="1" dirty="0"/>
              <a:t>[CLICK]</a:t>
            </a:r>
            <a:r>
              <a:rPr lang="en-US" dirty="0"/>
              <a:t> Now we can start making informed decisions about remedial technology selection to address it.</a:t>
            </a:r>
          </a:p>
        </p:txBody>
      </p:sp>
      <p:sp>
        <p:nvSpPr>
          <p:cNvPr id="39941"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460" tIns="48230" rIns="96460" bIns="48230" anchor="b"/>
          <a:lstStyle/>
          <a:p>
            <a:pPr algn="r" defTabSz="965200"/>
            <a:fld id="{09307628-F427-4E35-B620-711EA006FF38}" type="slidenum">
              <a:rPr lang="en-US" sz="1300">
                <a:solidFill>
                  <a:prstClr val="black"/>
                </a:solidFill>
                <a:cs typeface="+mn-cs"/>
              </a:rPr>
              <a:pPr algn="r" defTabSz="965200"/>
              <a:t>69</a:t>
            </a:fld>
            <a:endParaRPr lang="en-US" sz="1300" dirty="0">
              <a:solidFill>
                <a:prstClr val="black"/>
              </a:solidFill>
              <a:cs typeface="+mn-cs"/>
            </a:endParaRPr>
          </a:p>
        </p:txBody>
      </p:sp>
    </p:spTree>
    <p:extLst>
      <p:ext uri="{BB962C8B-B14F-4D97-AF65-F5344CB8AC3E}">
        <p14:creationId xmlns:p14="http://schemas.microsoft.com/office/powerpoint/2010/main" val="970662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main take away</a:t>
            </a:r>
            <a:r>
              <a:rPr lang="en-US" baseline="0" dirty="0"/>
              <a:t> from Parts 1 and 2 is that you need to </a:t>
            </a:r>
            <a:r>
              <a:rPr lang="en-US" sz="1000" dirty="0">
                <a:solidFill>
                  <a:schemeClr val="accent6">
                    <a:lumMod val="75000"/>
                  </a:schemeClr>
                </a:solidFill>
              </a:rPr>
              <a:t>Use LNAPL science and its application to make good decisions at your site. And use that information to </a:t>
            </a:r>
            <a:r>
              <a:rPr lang="en-US" sz="1000" dirty="0"/>
              <a:t>Develop a LCSM for LNAPL concern identification and establish appropriate LNAPL remedial goals and objectives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dirty="0">
              <a:solidFill>
                <a:schemeClr val="accent6">
                  <a:lumMod val="75000"/>
                </a:schemeClr>
              </a:solidFill>
            </a:endParaRPr>
          </a:p>
          <a:p>
            <a:endParaRPr lang="en-US" dirty="0"/>
          </a:p>
        </p:txBody>
      </p:sp>
      <p:sp>
        <p:nvSpPr>
          <p:cNvPr id="4" name="Slide Number Placeholder 3"/>
          <p:cNvSpPr>
            <a:spLocks noGrp="1"/>
          </p:cNvSpPr>
          <p:nvPr>
            <p:ph type="sldNum" sz="quarter" idx="10"/>
          </p:nvPr>
        </p:nvSpPr>
        <p:spPr/>
        <p:txBody>
          <a:bodyPr/>
          <a:lstStyle/>
          <a:p>
            <a:pPr>
              <a:defRPr/>
            </a:pPr>
            <a:fld id="{05F4F61C-AE0C-4F18-82FD-53E4E4CB63F5}" type="slidenum">
              <a:rPr lang="en-US" altLang="en-US" smtClean="0"/>
              <a:pPr>
                <a:defRPr/>
              </a:pPr>
              <a:t>7</a:t>
            </a:fld>
            <a:endParaRPr lang="en-US" altLang="en-US" dirty="0"/>
          </a:p>
        </p:txBody>
      </p:sp>
    </p:spTree>
    <p:extLst>
      <p:ext uri="{BB962C8B-B14F-4D97-AF65-F5344CB8AC3E}">
        <p14:creationId xmlns:p14="http://schemas.microsoft.com/office/powerpoint/2010/main" val="7982871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[Regulator]</a:t>
            </a:r>
          </a:p>
          <a:p>
            <a:r>
              <a:rPr lang="en-US" dirty="0"/>
              <a:t>The objectives for this portion of the training are to learn the technology selection process and, ultimately, to be able to apply the Guidance from start to finish to a real site, which incorporates all three trainings. </a:t>
            </a:r>
          </a:p>
          <a:p>
            <a:endParaRPr lang="en-US" dirty="0"/>
          </a:p>
          <a:p>
            <a:r>
              <a:rPr lang="en-US" b="1" dirty="0">
                <a:solidFill>
                  <a:srgbClr val="FF0000"/>
                </a:solidFill>
              </a:rPr>
              <a:t>[CLICK] </a:t>
            </a:r>
            <a:r>
              <a:rPr lang="en-US" dirty="0"/>
              <a:t> We’re going to start with an overview of the technology selection process.</a:t>
            </a:r>
          </a:p>
        </p:txBody>
      </p:sp>
      <p:sp>
        <p:nvSpPr>
          <p:cNvPr id="4" name="Slide Number Placeholder 3"/>
          <p:cNvSpPr>
            <a:spLocks noGrp="1"/>
          </p:cNvSpPr>
          <p:nvPr>
            <p:ph type="sldNum" sz="quarter" idx="10"/>
          </p:nvPr>
        </p:nvSpPr>
        <p:spPr/>
        <p:txBody>
          <a:bodyPr/>
          <a:lstStyle/>
          <a:p>
            <a:pPr>
              <a:defRPr/>
            </a:pPr>
            <a:fld id="{9711567C-3197-4819-8721-4E90EB18F057}" type="slidenum">
              <a:rPr lang="en-US" smtClean="0">
                <a:solidFill>
                  <a:prstClr val="black"/>
                </a:solidFill>
              </a:rPr>
              <a:pPr>
                <a:defRPr/>
              </a:pPr>
              <a:t>70</a:t>
            </a:fld>
            <a:endParaRPr lang="en-US" dirty="0">
              <a:solidFill>
                <a:prstClr val="black"/>
              </a:solidFill>
            </a:endParaRPr>
          </a:p>
        </p:txBody>
      </p:sp>
    </p:spTree>
    <p:extLst>
      <p:ext uri="{BB962C8B-B14F-4D97-AF65-F5344CB8AC3E}">
        <p14:creationId xmlns:p14="http://schemas.microsoft.com/office/powerpoint/2010/main" val="42472739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476" tIns="48237" rIns="96476" bIns="48237" anchor="b"/>
          <a:lstStyle/>
          <a:p>
            <a:pPr algn="r" defTabSz="963613"/>
            <a:fld id="{07C5CCE0-EED0-485F-8E7A-1E2974538A12}" type="slidenum">
              <a:rPr lang="en-US" sz="1400">
                <a:solidFill>
                  <a:prstClr val="black"/>
                </a:solidFill>
                <a:cs typeface="+mn-cs"/>
              </a:rPr>
              <a:pPr algn="r" defTabSz="963613"/>
              <a:t>71</a:t>
            </a:fld>
            <a:endParaRPr lang="en-US" sz="1400" dirty="0">
              <a:solidFill>
                <a:prstClr val="black"/>
              </a:solidFill>
              <a:cs typeface="+mn-cs"/>
            </a:endParaRPr>
          </a:p>
        </p:txBody>
      </p:sp>
      <p:sp>
        <p:nvSpPr>
          <p:cNvPr id="25603" name="Rectangle 6"/>
          <p:cNvSpPr>
            <a:spLocks noGrp="1" noRot="1" noChangeAspect="1" noChangeArrowheads="1" noTextEdit="1"/>
          </p:cNvSpPr>
          <p:nvPr>
            <p:ph type="sldImg"/>
          </p:nvPr>
        </p:nvSpPr>
        <p:spPr>
          <a:xfrm>
            <a:off x="1258888" y="720725"/>
            <a:ext cx="4797425" cy="3598863"/>
          </a:xfrm>
          <a:noFill/>
          <a:ln/>
        </p:spPr>
      </p:sp>
      <p:sp>
        <p:nvSpPr>
          <p:cNvPr id="25604" name="Rectangle 7"/>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[Regulator]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Trainings 1 &amp; 2 covered topics in this portion of the Guidance Process Flow Diagram.</a:t>
            </a:r>
          </a:p>
        </p:txBody>
      </p:sp>
      <p:sp>
        <p:nvSpPr>
          <p:cNvPr id="25605"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458" tIns="48229" rIns="96458" bIns="48229" anchor="b"/>
          <a:lstStyle/>
          <a:p>
            <a:pPr algn="r" defTabSz="963613"/>
            <a:fld id="{29147CE1-018E-4C71-A6DD-3C70DA4C9001}" type="slidenum">
              <a:rPr lang="en-US" sz="1400">
                <a:solidFill>
                  <a:prstClr val="black"/>
                </a:solidFill>
                <a:cs typeface="+mn-cs"/>
              </a:rPr>
              <a:pPr algn="r" defTabSz="963613"/>
              <a:t>71</a:t>
            </a:fld>
            <a:endParaRPr lang="en-US" sz="1400" dirty="0">
              <a:solidFill>
                <a:prstClr val="black"/>
              </a:solidFill>
              <a:cs typeface="+mn-cs"/>
            </a:endParaRPr>
          </a:p>
        </p:txBody>
      </p:sp>
    </p:spTree>
    <p:extLst>
      <p:ext uri="{BB962C8B-B14F-4D97-AF65-F5344CB8AC3E}">
        <p14:creationId xmlns:p14="http://schemas.microsoft.com/office/powerpoint/2010/main" val="33925236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476" tIns="48237" rIns="96476" bIns="48237" anchor="b"/>
          <a:lstStyle/>
          <a:p>
            <a:pPr algn="r" defTabSz="963613"/>
            <a:fld id="{07C5CCE0-EED0-485F-8E7A-1E2974538A12}" type="slidenum">
              <a:rPr lang="en-US" sz="1400">
                <a:solidFill>
                  <a:prstClr val="black"/>
                </a:solidFill>
                <a:cs typeface="+mn-cs"/>
              </a:rPr>
              <a:pPr algn="r" defTabSz="963613"/>
              <a:t>72</a:t>
            </a:fld>
            <a:endParaRPr lang="en-US" sz="1400" dirty="0">
              <a:solidFill>
                <a:prstClr val="black"/>
              </a:solidFill>
              <a:cs typeface="+mn-cs"/>
            </a:endParaRPr>
          </a:p>
        </p:txBody>
      </p:sp>
      <p:sp>
        <p:nvSpPr>
          <p:cNvPr id="25603" name="Rectangle 6"/>
          <p:cNvSpPr>
            <a:spLocks noGrp="1" noRot="1" noChangeAspect="1" noChangeArrowheads="1" noTextEdit="1"/>
          </p:cNvSpPr>
          <p:nvPr>
            <p:ph type="sldImg"/>
          </p:nvPr>
        </p:nvSpPr>
        <p:spPr>
          <a:xfrm>
            <a:off x="1258888" y="720725"/>
            <a:ext cx="4797425" cy="3598863"/>
          </a:xfrm>
          <a:noFill/>
          <a:ln/>
        </p:spPr>
      </p:sp>
      <p:sp>
        <p:nvSpPr>
          <p:cNvPr id="25604" name="Rectangle 7"/>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[Regulator]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Training 3, we will cover topics in this portion of the Guidance Process Flow Diagram, but you will see that we will be using the knowledge gained from Trainings 1 &amp; 2.</a:t>
            </a:r>
          </a:p>
        </p:txBody>
      </p:sp>
      <p:sp>
        <p:nvSpPr>
          <p:cNvPr id="25605"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458" tIns="48229" rIns="96458" bIns="48229" anchor="b"/>
          <a:lstStyle/>
          <a:p>
            <a:pPr algn="r" defTabSz="963613"/>
            <a:fld id="{29147CE1-018E-4C71-A6DD-3C70DA4C9001}" type="slidenum">
              <a:rPr lang="en-US" sz="1400">
                <a:solidFill>
                  <a:prstClr val="black"/>
                </a:solidFill>
                <a:cs typeface="+mn-cs"/>
              </a:rPr>
              <a:pPr algn="r" defTabSz="963613"/>
              <a:t>72</a:t>
            </a:fld>
            <a:endParaRPr lang="en-US" sz="1400" dirty="0">
              <a:solidFill>
                <a:prstClr val="black"/>
              </a:solidFill>
              <a:cs typeface="+mn-cs"/>
            </a:endParaRPr>
          </a:p>
        </p:txBody>
      </p:sp>
    </p:spTree>
    <p:extLst>
      <p:ext uri="{BB962C8B-B14F-4D97-AF65-F5344CB8AC3E}">
        <p14:creationId xmlns:p14="http://schemas.microsoft.com/office/powerpoint/2010/main" val="32105495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476" tIns="48237" rIns="96476" bIns="48237" anchor="b"/>
          <a:lstStyle/>
          <a:p>
            <a:pPr algn="r" defTabSz="963613"/>
            <a:fld id="{07C5CCE0-EED0-485F-8E7A-1E2974538A12}" type="slidenum">
              <a:rPr lang="en-US" sz="1400">
                <a:solidFill>
                  <a:prstClr val="black"/>
                </a:solidFill>
                <a:cs typeface="+mn-cs"/>
              </a:rPr>
              <a:pPr algn="r" defTabSz="963613"/>
              <a:t>73</a:t>
            </a:fld>
            <a:endParaRPr lang="en-US" sz="1400" dirty="0">
              <a:solidFill>
                <a:prstClr val="black"/>
              </a:solidFill>
              <a:cs typeface="+mn-cs"/>
            </a:endParaRPr>
          </a:p>
        </p:txBody>
      </p:sp>
      <p:sp>
        <p:nvSpPr>
          <p:cNvPr id="25603" name="Rectangle 6"/>
          <p:cNvSpPr>
            <a:spLocks noGrp="1" noRot="1" noChangeAspect="1" noChangeArrowheads="1" noTextEdit="1"/>
          </p:cNvSpPr>
          <p:nvPr>
            <p:ph type="sldImg"/>
          </p:nvPr>
        </p:nvSpPr>
        <p:spPr>
          <a:xfrm>
            <a:off x="1258888" y="720725"/>
            <a:ext cx="4797425" cy="3598863"/>
          </a:xfrm>
          <a:noFill/>
          <a:ln/>
        </p:spPr>
      </p:sp>
      <p:sp>
        <p:nvSpPr>
          <p:cNvPr id="25604" name="Rectangle 7"/>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[Regulator]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Here’s a portion of the process flow diagram with details added to show you that each box in the diagram can represent more than one action. This is Figure 6-1 in the LNAPL Guidance.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remedial technology selection process involves a </a:t>
            </a:r>
            <a:r>
              <a:rPr lang="en-US" b="1" dirty="0"/>
              <a:t>[CLICK]</a:t>
            </a:r>
            <a:r>
              <a:rPr lang="en-US" dirty="0"/>
              <a:t> preliminary screening, which screens the technologies for effectiveness. The goal of Step 1 is to identify all possible LNAPL technologies for your site from the list of 21 technologies presented in this Guidance.  Step 1 uses your site-specific LNAPL concerns, remedial goals and remediation objectives along with Table 6-3 to determine a subset of technologies that fit your site.  So all of the information from the three training classes comes together when it’s time to determine a remedial technology.  In step 2, you reevaluate your LCSM </a:t>
            </a:r>
            <a:r>
              <a:rPr lang="en-US" sz="1000" kern="0" dirty="0"/>
              <a:t>based on your list of technologies from Step 1 </a:t>
            </a:r>
            <a:r>
              <a:rPr lang="en-US" dirty="0"/>
              <a:t>and determine whether it needs updating. This may include collecting additional data or f</a:t>
            </a:r>
            <a:r>
              <a:rPr lang="en-US" sz="1000" kern="0" dirty="0"/>
              <a:t>urther evaluating goals &amp; objectives.  </a:t>
            </a:r>
            <a:r>
              <a:rPr lang="en-US" dirty="0"/>
              <a:t>In Step 3, you further screen the technologies in your list based on site-specific geologic factors and information found in the A-series tables in Appendix A.  This completes the preliminary screening, leaving a short list of possible technologies to further consider for your site.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initial screening is followed by </a:t>
            </a:r>
            <a:r>
              <a:rPr lang="en-US" b="1" dirty="0"/>
              <a:t>[CLICK]</a:t>
            </a:r>
            <a:r>
              <a:rPr lang="en-US" dirty="0"/>
              <a:t> an evaluation of the technologies in your short list for implementability using factors found in the B-series tables in Appendix A. </a:t>
            </a:r>
            <a:r>
              <a:rPr lang="en-US" b="1" dirty="0"/>
              <a:t>[CLICK]</a:t>
            </a:r>
            <a:r>
              <a:rPr lang="en-US" dirty="0"/>
              <a:t> The remaining steps evaluate the technologies for implementation using the C-series tables in Appendix A. Keep in mind that at several points throughout the technology selection process, you should reevaluate your LCSM and update it, if necessary.</a:t>
            </a:r>
          </a:p>
        </p:txBody>
      </p:sp>
      <p:sp>
        <p:nvSpPr>
          <p:cNvPr id="25605"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458" tIns="48229" rIns="96458" bIns="48229" anchor="b"/>
          <a:lstStyle/>
          <a:p>
            <a:pPr algn="r" defTabSz="963613"/>
            <a:fld id="{29147CE1-018E-4C71-A6DD-3C70DA4C9001}" type="slidenum">
              <a:rPr lang="en-US" sz="1400">
                <a:solidFill>
                  <a:prstClr val="black"/>
                </a:solidFill>
                <a:cs typeface="+mn-cs"/>
              </a:rPr>
              <a:pPr algn="r" defTabSz="963613"/>
              <a:t>73</a:t>
            </a:fld>
            <a:endParaRPr lang="en-US" sz="1400" dirty="0">
              <a:solidFill>
                <a:prstClr val="black"/>
              </a:solidFill>
              <a:cs typeface="+mn-cs"/>
            </a:endParaRPr>
          </a:p>
        </p:txBody>
      </p:sp>
    </p:spTree>
    <p:extLst>
      <p:ext uri="{BB962C8B-B14F-4D97-AF65-F5344CB8AC3E}">
        <p14:creationId xmlns:p14="http://schemas.microsoft.com/office/powerpoint/2010/main" val="10728122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[Regulator]</a:t>
            </a:r>
          </a:p>
          <a:p>
            <a:r>
              <a:rPr lang="en-US" dirty="0"/>
              <a:t>I’m going to take a minute here to discuss Appendix A.  Appendix A contains three different types of tables for each technology. These three tables are called the A-, B-, and C-series tables. The A-series table contains </a:t>
            </a:r>
            <a:r>
              <a:rPr lang="en-CA" kern="0" dirty="0">
                <a:solidFill>
                  <a:srgbClr val="008000"/>
                </a:solidFill>
                <a:latin typeface="Arial"/>
              </a:rPr>
              <a:t>general information about a technology and geologic conditions</a:t>
            </a:r>
            <a:r>
              <a:rPr lang="en-US" dirty="0"/>
              <a:t> under which the technology is applicable. The B-series table lists more detailed factors to use in evaluating a technology for your site. And the C-series table will contain technical information to consider before implementation.</a:t>
            </a:r>
          </a:p>
          <a:p>
            <a:endParaRPr lang="en-US" dirty="0"/>
          </a:p>
          <a:p>
            <a:r>
              <a:rPr lang="en-US" dirty="0"/>
              <a:t>These tables are a good place to start if you want to learn about a specific technology, but we will show you how to use the information during the remedy selection process to help narrow the list of possible technologies.</a:t>
            </a:r>
          </a:p>
        </p:txBody>
      </p:sp>
      <p:sp>
        <p:nvSpPr>
          <p:cNvPr id="4" name="Slide Number Placeholder 3"/>
          <p:cNvSpPr>
            <a:spLocks noGrp="1"/>
          </p:cNvSpPr>
          <p:nvPr>
            <p:ph type="sldNum" sz="quarter" idx="10"/>
          </p:nvPr>
        </p:nvSpPr>
        <p:spPr/>
        <p:txBody>
          <a:bodyPr/>
          <a:lstStyle/>
          <a:p>
            <a:pPr defTabSz="965200">
              <a:defRPr/>
            </a:pPr>
            <a:fld id="{9711567C-3197-4819-8721-4E90EB18F057}" type="slidenum">
              <a:rPr lang="en-US" sz="1300" smtClean="0">
                <a:solidFill>
                  <a:srgbClr val="000000"/>
                </a:solidFill>
              </a:rPr>
              <a:pPr defTabSz="965200">
                <a:defRPr/>
              </a:pPr>
              <a:t>74</a:t>
            </a:fld>
            <a:endParaRPr lang="en-US" sz="1300" dirty="0">
              <a:solidFill>
                <a:srgbClr val="000000"/>
              </a:solidFill>
            </a:endParaRPr>
          </a:p>
        </p:txBody>
      </p:sp>
    </p:spTree>
    <p:extLst>
      <p:ext uri="{BB962C8B-B14F-4D97-AF65-F5344CB8AC3E}">
        <p14:creationId xmlns:p14="http://schemas.microsoft.com/office/powerpoint/2010/main" val="21897320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[Regulator]</a:t>
            </a:r>
          </a:p>
          <a:p>
            <a:r>
              <a:rPr lang="en-US" dirty="0"/>
              <a:t>That was a quick overview of the technology selection process. Now we’ll go through a case study so we can show you how to apply the document to a real site and the details of each of those steps. Here to help </a:t>
            </a:r>
            <a:r>
              <a:rPr lang="en-US" b="0" dirty="0"/>
              <a:t>me is…..[Consultant]. </a:t>
            </a:r>
          </a:p>
          <a:p>
            <a:endParaRPr lang="en-US" b="0" dirty="0"/>
          </a:p>
          <a:p>
            <a:r>
              <a:rPr lang="en-US" b="0" dirty="0"/>
              <a:t>I’m a </a:t>
            </a:r>
            <a:r>
              <a:rPr lang="en-US" dirty="0"/>
              <a:t>regulator and I’m interested in knowing more about this LNAPL site that you remediated and how you used this LNAPL process as a consultant. Can you tell me about it?</a:t>
            </a:r>
          </a:p>
        </p:txBody>
      </p:sp>
      <p:sp>
        <p:nvSpPr>
          <p:cNvPr id="4" name="Slide Number Placeholder 3"/>
          <p:cNvSpPr>
            <a:spLocks noGrp="1"/>
          </p:cNvSpPr>
          <p:nvPr>
            <p:ph type="sldNum" sz="quarter" idx="10"/>
          </p:nvPr>
        </p:nvSpPr>
        <p:spPr/>
        <p:txBody>
          <a:bodyPr/>
          <a:lstStyle/>
          <a:p>
            <a:pPr>
              <a:defRPr/>
            </a:pPr>
            <a:fld id="{9711567C-3197-4819-8721-4E90EB18F057}" type="slidenum">
              <a:rPr lang="en-US" smtClean="0">
                <a:solidFill>
                  <a:prstClr val="black"/>
                </a:solidFill>
              </a:rPr>
              <a:pPr>
                <a:defRPr/>
              </a:pPr>
              <a:t>75</a:t>
            </a:fld>
            <a:endParaRPr lang="en-US" dirty="0">
              <a:solidFill>
                <a:prstClr val="black"/>
              </a:solidFill>
            </a:endParaRPr>
          </a:p>
        </p:txBody>
      </p:sp>
    </p:spTree>
    <p:extLst>
      <p:ext uri="{BB962C8B-B14F-4D97-AF65-F5344CB8AC3E}">
        <p14:creationId xmlns:p14="http://schemas.microsoft.com/office/powerpoint/2010/main" val="41241202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Rot="1" noChangeAspect="1" noChangeArrowheads="1" noTextEdit="1"/>
          </p:cNvSpPr>
          <p:nvPr>
            <p:ph type="sldImg"/>
          </p:nvPr>
        </p:nvSpPr>
        <p:spPr>
          <a:xfrm>
            <a:off x="1258888" y="720725"/>
            <a:ext cx="4797425" cy="3598863"/>
          </a:xfrm>
          <a:ln/>
        </p:spPr>
      </p:sp>
      <p:sp>
        <p:nvSpPr>
          <p:cNvPr id="48131" name="Rectangle 5"/>
          <p:cNvSpPr>
            <a:spLocks noGrp="1" noChangeArrowheads="1"/>
          </p:cNvSpPr>
          <p:nvPr>
            <p:ph type="body" idx="1"/>
          </p:nvPr>
        </p:nvSpPr>
        <p:spPr>
          <a:xfrm>
            <a:off x="468630" y="4559300"/>
            <a:ext cx="6697980" cy="4321175"/>
          </a:xfrm>
          <a:noFill/>
          <a:ln/>
        </p:spPr>
        <p:txBody>
          <a:bodyPr/>
          <a:lstStyle/>
          <a:p>
            <a:r>
              <a:rPr lang="en-US" dirty="0"/>
              <a:t>[Consultant]</a:t>
            </a:r>
            <a:endParaRPr lang="en-US" b="1" dirty="0"/>
          </a:p>
          <a:p>
            <a:r>
              <a:rPr lang="en-US" sz="1000" kern="1200" dirty="0">
                <a:solidFill>
                  <a:schemeClr val="tx1"/>
                </a:solidFill>
                <a:effectLst/>
                <a:latin typeface="Arial" charset="0"/>
                <a:ea typeface="+mn-ea"/>
                <a:cs typeface="+mn-cs"/>
              </a:rPr>
              <a:t>I’d be happy to discuss this project with you. First I’ll tell you about the site. This was an active filling station with a small convenience store. In 2000 </a:t>
            </a:r>
            <a:r>
              <a:rPr lang="en-US" sz="1000" b="1" kern="1200" dirty="0">
                <a:solidFill>
                  <a:schemeClr val="tx1"/>
                </a:solidFill>
                <a:effectLst/>
                <a:latin typeface="Arial" charset="0"/>
                <a:ea typeface="+mn-ea"/>
                <a:cs typeface="+mn-cs"/>
              </a:rPr>
              <a:t>[CLICK]</a:t>
            </a:r>
            <a:r>
              <a:rPr lang="en-US" sz="1000" kern="1200" dirty="0">
                <a:solidFill>
                  <a:schemeClr val="tx1"/>
                </a:solidFill>
                <a:effectLst/>
                <a:latin typeface="Arial" charset="0"/>
                <a:ea typeface="+mn-ea"/>
                <a:cs typeface="+mn-cs"/>
              </a:rPr>
              <a:t>, a leak was discovered that was determined to be a piping leak from a gasoline underground storage tank. Through groundwater monitoring over several years, we knew the water table </a:t>
            </a:r>
            <a:r>
              <a:rPr lang="en-US" sz="1000" b="1" kern="1200" dirty="0">
                <a:solidFill>
                  <a:schemeClr val="tx1"/>
                </a:solidFill>
                <a:effectLst/>
                <a:latin typeface="Arial" charset="0"/>
                <a:ea typeface="+mn-ea"/>
                <a:cs typeface="+mn-cs"/>
              </a:rPr>
              <a:t>[CLICK]</a:t>
            </a:r>
            <a:r>
              <a:rPr lang="en-US" sz="1000" kern="1200" dirty="0">
                <a:solidFill>
                  <a:schemeClr val="tx1"/>
                </a:solidFill>
                <a:effectLst/>
                <a:latin typeface="Arial" charset="0"/>
                <a:ea typeface="+mn-ea"/>
                <a:cs typeface="+mn-cs"/>
              </a:rPr>
              <a:t> was typically 5-6 feet below surface grade, but fluctuated seasonally as much as 2.5 feet above and below this level. Groundwater flow was observed to the E and SE the majority of the time </a:t>
            </a:r>
            <a:r>
              <a:rPr lang="en-US" sz="1000" b="1" kern="1200" dirty="0">
                <a:solidFill>
                  <a:schemeClr val="tx1"/>
                </a:solidFill>
                <a:effectLst/>
                <a:latin typeface="Arial" charset="0"/>
                <a:ea typeface="+mn-ea"/>
                <a:cs typeface="+mn-cs"/>
              </a:rPr>
              <a:t>[CLICK]</a:t>
            </a:r>
            <a:r>
              <a:rPr lang="en-US" sz="1000" kern="1200" dirty="0">
                <a:solidFill>
                  <a:schemeClr val="tx1"/>
                </a:solidFill>
                <a:effectLst/>
                <a:latin typeface="Arial" charset="0"/>
                <a:ea typeface="+mn-ea"/>
                <a:cs typeface="+mn-cs"/>
              </a:rPr>
              <a:t>, but was also observed to the NE. The dissolved-phase contaminants of concern </a:t>
            </a:r>
            <a:r>
              <a:rPr lang="en-US" sz="1000" b="1" kern="1200" dirty="0">
                <a:solidFill>
                  <a:schemeClr val="tx1"/>
                </a:solidFill>
                <a:effectLst/>
                <a:latin typeface="Arial" charset="0"/>
                <a:ea typeface="+mn-ea"/>
                <a:cs typeface="+mn-cs"/>
              </a:rPr>
              <a:t>[CLICK]</a:t>
            </a:r>
            <a:r>
              <a:rPr lang="en-US" sz="1000" kern="1200" dirty="0">
                <a:solidFill>
                  <a:schemeClr val="tx1"/>
                </a:solidFill>
                <a:effectLst/>
                <a:latin typeface="Arial" charset="0"/>
                <a:ea typeface="+mn-ea"/>
                <a:cs typeface="+mn-cs"/>
              </a:rPr>
              <a:t> above regulatory limits were BTEX compounds, MTBE, and 1,2 </a:t>
            </a:r>
            <a:r>
              <a:rPr lang="en-US" sz="1000" kern="1200" dirty="0" smtClean="0">
                <a:solidFill>
                  <a:schemeClr val="tx1"/>
                </a:solidFill>
                <a:effectLst/>
                <a:latin typeface="Arial" charset="0"/>
                <a:ea typeface="+mn-ea"/>
                <a:cs typeface="+mn-cs"/>
              </a:rPr>
              <a:t>dichloroethane </a:t>
            </a:r>
            <a:r>
              <a:rPr lang="en-US" sz="1000" kern="1200" dirty="0">
                <a:solidFill>
                  <a:schemeClr val="tx1"/>
                </a:solidFill>
                <a:effectLst/>
                <a:latin typeface="Arial" charset="0"/>
                <a:ea typeface="+mn-ea"/>
                <a:cs typeface="+mn-cs"/>
              </a:rPr>
              <a:t>(or 1,2-DCA).  There were apartments and residences surrounding the station, and the residences all have basements and sump pumps, and there’s an alley that runs between the site and apartments with a utility corridor. </a:t>
            </a:r>
          </a:p>
          <a:p>
            <a:endParaRPr lang="en-US" sz="1000" kern="1200" dirty="0">
              <a:solidFill>
                <a:schemeClr val="tx1"/>
              </a:solidFill>
              <a:effectLst/>
              <a:latin typeface="Arial" charset="0"/>
              <a:ea typeface="+mn-ea"/>
              <a:cs typeface="+mn-cs"/>
            </a:endParaRPr>
          </a:p>
          <a:p>
            <a:r>
              <a:rPr lang="en-US" sz="1000" kern="1200" dirty="0">
                <a:solidFill>
                  <a:schemeClr val="tx1"/>
                </a:solidFill>
                <a:effectLst/>
                <a:latin typeface="Arial" charset="0"/>
                <a:ea typeface="+mn-ea"/>
                <a:cs typeface="+mn-cs"/>
              </a:rPr>
              <a:t>All of this information was used to build our initial LCSM for the site. Section 4 of the LNAPL Guidance discusses the evolution of the LCSM through corrective action. Section 4.2 provides key questions to guide the development of the initial LCSM, such as…”is the source and extent of the LNAPL known”, “are dissolved or vapor plumes characterized”, and “are exposure pathways complete”? </a:t>
            </a:r>
          </a:p>
          <a:p>
            <a:endParaRPr lang="en-US" sz="1000" kern="1200" dirty="0">
              <a:solidFill>
                <a:schemeClr val="tx1"/>
              </a:solidFill>
              <a:effectLst/>
              <a:latin typeface="Arial" charset="0"/>
              <a:ea typeface="+mn-ea"/>
              <a:cs typeface="+mn-cs"/>
            </a:endParaRPr>
          </a:p>
          <a:p>
            <a:r>
              <a:rPr lang="en-US" sz="1000" kern="1200" dirty="0">
                <a:solidFill>
                  <a:schemeClr val="tx1"/>
                </a:solidFill>
                <a:effectLst/>
                <a:latin typeface="Arial" charset="0"/>
                <a:ea typeface="+mn-ea"/>
                <a:cs typeface="+mn-cs"/>
              </a:rPr>
              <a:t>At this point in our investigation, the source appeared to be limited to the tank basin area, and we had characterized the dissolved phase plume. The source area was likely larger at one time based on the size of the dissolved-phase plume. Since vapors were a concern, we referred to the ITRC Petroleum Vapor Intrusion (or PVI) document. Section 3.3 shows we would need a vertical separation of at least 5 feet between the building foundation and the water table due to the dissolved phase plume to say we have an incomplete pathway with no further investigation needed. At this site, our water table was typically 5-6 feet bsg, but fluctuated, so the vertical separation was too small to discount vapor intrusion, especially since the basements are approximately 6 feet bsg. Since we needed to learn more about the exposure pathways, we started monitoring the vapors below the apartment building and soil gas near the downgradient residences.</a:t>
            </a:r>
          </a:p>
        </p:txBody>
      </p:sp>
    </p:spTree>
    <p:extLst>
      <p:ext uri="{BB962C8B-B14F-4D97-AF65-F5344CB8AC3E}">
        <p14:creationId xmlns:p14="http://schemas.microsoft.com/office/powerpoint/2010/main" val="9709554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Rot="1" noChangeAspect="1" noChangeArrowheads="1" noTextEdit="1"/>
          </p:cNvSpPr>
          <p:nvPr>
            <p:ph type="sldImg"/>
          </p:nvPr>
        </p:nvSpPr>
        <p:spPr>
          <a:xfrm>
            <a:off x="1258888" y="720725"/>
            <a:ext cx="4797425" cy="3598863"/>
          </a:xfrm>
          <a:ln/>
        </p:spPr>
      </p:sp>
      <p:sp>
        <p:nvSpPr>
          <p:cNvPr id="48131" name="Rectangle 5"/>
          <p:cNvSpPr>
            <a:spLocks noGrp="1" noChangeArrowheads="1"/>
          </p:cNvSpPr>
          <p:nvPr>
            <p:ph type="body" idx="1"/>
          </p:nvPr>
        </p:nvSpPr>
        <p:spPr>
          <a:xfrm>
            <a:off x="1219200" y="4559300"/>
            <a:ext cx="4876800" cy="4321175"/>
          </a:xfrm>
          <a:noFill/>
          <a:ln/>
        </p:spPr>
        <p:txBody>
          <a:bodyPr/>
          <a:lstStyle/>
          <a:p>
            <a:r>
              <a:rPr lang="en-US" dirty="0"/>
              <a:t>[Consultant] </a:t>
            </a:r>
          </a:p>
          <a:p>
            <a:r>
              <a:rPr lang="en-US" sz="1000" kern="1200" dirty="0">
                <a:solidFill>
                  <a:schemeClr val="tx1"/>
                </a:solidFill>
                <a:effectLst/>
                <a:latin typeface="Arial" charset="0"/>
                <a:ea typeface="+mn-ea"/>
                <a:cs typeface="+mn-cs"/>
              </a:rPr>
              <a:t>After about 3 years of groundwater monitoring, LNAPL appeared in monitoring well MW1 with thicknesses always less than 1/2 foot.  With this new observation, we clearly needed to define the extent of LNAPL outside the tank basin and re-develop our LCSM. An LIF investigation was performed to delineate the source and determine the extent of LNAPL. This investigation indicated a gasoline LNAPL body around MW1 </a:t>
            </a:r>
            <a:r>
              <a:rPr lang="en-US" sz="1000" b="1" kern="1200" dirty="0">
                <a:solidFill>
                  <a:schemeClr val="tx1"/>
                </a:solidFill>
                <a:effectLst/>
                <a:latin typeface="Arial" charset="0"/>
                <a:ea typeface="+mn-ea"/>
                <a:cs typeface="+mn-cs"/>
              </a:rPr>
              <a:t>[CLICK] </a:t>
            </a:r>
            <a:r>
              <a:rPr lang="en-US" sz="1000" kern="1200" dirty="0">
                <a:solidFill>
                  <a:schemeClr val="tx1"/>
                </a:solidFill>
                <a:effectLst/>
                <a:latin typeface="Arial" charset="0"/>
                <a:ea typeface="+mn-ea"/>
                <a:cs typeface="+mn-cs"/>
              </a:rPr>
              <a:t>and to the SE toward the alley, with LNAPL at a depth of approximately 8 feet bsg. </a:t>
            </a:r>
          </a:p>
          <a:p>
            <a:endParaRPr lang="en-US" sz="1000" kern="1200" dirty="0">
              <a:solidFill>
                <a:schemeClr val="tx1"/>
              </a:solidFill>
              <a:effectLst/>
              <a:latin typeface="Arial" charset="0"/>
              <a:ea typeface="+mn-ea"/>
              <a:cs typeface="+mn-cs"/>
            </a:endParaRPr>
          </a:p>
          <a:p>
            <a:r>
              <a:rPr lang="en-US" sz="1000" kern="1200" dirty="0">
                <a:solidFill>
                  <a:schemeClr val="tx1"/>
                </a:solidFill>
                <a:effectLst/>
                <a:latin typeface="Arial" charset="0"/>
                <a:ea typeface="+mn-ea"/>
                <a:cs typeface="+mn-cs"/>
              </a:rPr>
              <a:t>About 8 </a:t>
            </a:r>
            <a:r>
              <a:rPr lang="en-US" sz="1000" kern="1200" dirty="0" smtClean="0">
                <a:solidFill>
                  <a:schemeClr val="tx1"/>
                </a:solidFill>
                <a:effectLst/>
                <a:latin typeface="Arial" charset="0"/>
                <a:ea typeface="+mn-ea"/>
                <a:cs typeface="+mn-cs"/>
              </a:rPr>
              <a:t>yrs. </a:t>
            </a:r>
            <a:r>
              <a:rPr lang="en-US" sz="1000" kern="1200" dirty="0">
                <a:solidFill>
                  <a:schemeClr val="tx1"/>
                </a:solidFill>
                <a:effectLst/>
                <a:latin typeface="Arial" charset="0"/>
                <a:ea typeface="+mn-ea"/>
                <a:cs typeface="+mn-cs"/>
              </a:rPr>
              <a:t>after the release, </a:t>
            </a:r>
            <a:r>
              <a:rPr lang="en-US" sz="1000" b="1" kern="1200" dirty="0">
                <a:solidFill>
                  <a:schemeClr val="tx1"/>
                </a:solidFill>
                <a:effectLst/>
                <a:latin typeface="Arial" charset="0"/>
                <a:ea typeface="+mn-ea"/>
                <a:cs typeface="+mn-cs"/>
              </a:rPr>
              <a:t>[CLICK] </a:t>
            </a:r>
            <a:r>
              <a:rPr lang="en-US" sz="1000" kern="1200" dirty="0">
                <a:solidFill>
                  <a:schemeClr val="tx1"/>
                </a:solidFill>
                <a:effectLst/>
                <a:latin typeface="Arial" charset="0"/>
                <a:ea typeface="+mn-ea"/>
                <a:cs typeface="+mn-cs"/>
              </a:rPr>
              <a:t>LNAPL was observed in the downgradient offsite well MW4 at thicknesses up to 0.8 feet. We noticed this occurred when the water table at the site dropped 3-5 feet. An additional LIF investigation was conducted, to see if we could </a:t>
            </a:r>
            <a:r>
              <a:rPr lang="en-US" sz="1000" i="0" kern="1200" dirty="0">
                <a:solidFill>
                  <a:schemeClr val="tx1"/>
                </a:solidFill>
                <a:effectLst/>
                <a:latin typeface="Arial" charset="0"/>
                <a:ea typeface="+mn-ea"/>
                <a:cs typeface="+mn-cs"/>
              </a:rPr>
              <a:t>determine if LNAPL had migrated in the past from MW1 to MW4 and was now exposed by the dropping water table, </a:t>
            </a:r>
            <a:r>
              <a:rPr lang="en-US" sz="1000" i="0" u="none" kern="1200" dirty="0">
                <a:solidFill>
                  <a:schemeClr val="tx1"/>
                </a:solidFill>
                <a:effectLst/>
                <a:latin typeface="Arial" charset="0"/>
                <a:ea typeface="+mn-ea"/>
                <a:cs typeface="+mn-cs"/>
              </a:rPr>
              <a:t>or </a:t>
            </a:r>
            <a:r>
              <a:rPr lang="en-US" sz="1000" i="0" kern="1200" dirty="0">
                <a:solidFill>
                  <a:schemeClr val="tx1"/>
                </a:solidFill>
                <a:effectLst/>
                <a:latin typeface="Arial" charset="0"/>
                <a:ea typeface="+mn-ea"/>
                <a:cs typeface="+mn-cs"/>
              </a:rPr>
              <a:t>if </a:t>
            </a:r>
            <a:r>
              <a:rPr lang="en-US" sz="1000" kern="1200" dirty="0">
                <a:solidFill>
                  <a:schemeClr val="tx1"/>
                </a:solidFill>
                <a:effectLst/>
                <a:latin typeface="Arial" charset="0"/>
                <a:ea typeface="+mn-ea"/>
                <a:cs typeface="+mn-cs"/>
              </a:rPr>
              <a:t>LNAPL was migrating during current low water table conditions.</a:t>
            </a:r>
          </a:p>
        </p:txBody>
      </p:sp>
    </p:spTree>
    <p:extLst>
      <p:ext uri="{BB962C8B-B14F-4D97-AF65-F5344CB8AC3E}">
        <p14:creationId xmlns:p14="http://schemas.microsoft.com/office/powerpoint/2010/main" val="20421124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Rot="1" noChangeAspect="1" noChangeArrowheads="1" noTextEdit="1"/>
          </p:cNvSpPr>
          <p:nvPr>
            <p:ph type="sldImg"/>
          </p:nvPr>
        </p:nvSpPr>
        <p:spPr>
          <a:xfrm>
            <a:off x="1258888" y="720725"/>
            <a:ext cx="4797425" cy="3598863"/>
          </a:xfrm>
          <a:ln/>
        </p:spPr>
      </p:sp>
      <p:sp>
        <p:nvSpPr>
          <p:cNvPr id="48131" name="Rectangle 5"/>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[Consultant]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effectLst/>
                <a:latin typeface="Arial" charset="0"/>
                <a:ea typeface="+mn-ea"/>
                <a:cs typeface="+mn-cs"/>
              </a:rPr>
              <a:t>This additional LIF investigation showed LNAPL along the path from MW1 to MW4 that was previously not observed, indicating LNAPL had migrated under the current low water table from the area around MW1 to the residential property to the SE. </a:t>
            </a:r>
            <a:r>
              <a:rPr lang="en-US" sz="1000" b="1" kern="1200" dirty="0">
                <a:solidFill>
                  <a:schemeClr val="tx1"/>
                </a:solidFill>
                <a:effectLst/>
                <a:latin typeface="Arial" charset="0"/>
                <a:ea typeface="+mn-ea"/>
                <a:cs typeface="+mn-cs"/>
              </a:rPr>
              <a:t>[CLICK] </a:t>
            </a:r>
            <a:r>
              <a:rPr lang="en-US" sz="1000" kern="1200" dirty="0">
                <a:solidFill>
                  <a:schemeClr val="tx1"/>
                </a:solidFill>
                <a:effectLst/>
                <a:latin typeface="Arial" charset="0"/>
                <a:ea typeface="+mn-ea"/>
                <a:cs typeface="+mn-cs"/>
              </a:rPr>
              <a:t>We already knew there were potential </a:t>
            </a:r>
            <a:r>
              <a:rPr lang="en-US" sz="1000" u="sng" kern="1200" dirty="0">
                <a:solidFill>
                  <a:schemeClr val="tx1"/>
                </a:solidFill>
                <a:effectLst/>
                <a:latin typeface="Arial" charset="0"/>
                <a:ea typeface="+mn-ea"/>
                <a:cs typeface="+mn-cs"/>
              </a:rPr>
              <a:t>vapor intrusion</a:t>
            </a:r>
            <a:r>
              <a:rPr lang="en-US" sz="1000" kern="1200" dirty="0">
                <a:solidFill>
                  <a:schemeClr val="tx1"/>
                </a:solidFill>
                <a:effectLst/>
                <a:latin typeface="Arial" charset="0"/>
                <a:ea typeface="+mn-ea"/>
                <a:cs typeface="+mn-cs"/>
              </a:rPr>
              <a:t> risks at the adjacent apartments and nearby residences due to dissolved-phase contamination, but now there was a potential risk of LNAPL in basements or sumps of downgradient residences if migration continued. Referring back to the question in Section 4.2 of the Guidance about the LNAPL source and extent – we now knew the LNAPL body was not stable, but migrating to the SE, so the extent was unknown. </a:t>
            </a:r>
          </a:p>
        </p:txBody>
      </p:sp>
    </p:spTree>
    <p:extLst>
      <p:ext uri="{BB962C8B-B14F-4D97-AF65-F5344CB8AC3E}">
        <p14:creationId xmlns:p14="http://schemas.microsoft.com/office/powerpoint/2010/main" val="4697634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Rot="1" noChangeAspect="1" noChangeArrowheads="1" noTextEdit="1"/>
          </p:cNvSpPr>
          <p:nvPr>
            <p:ph type="sldImg"/>
          </p:nvPr>
        </p:nvSpPr>
        <p:spPr>
          <a:xfrm>
            <a:off x="1258888" y="720725"/>
            <a:ext cx="4797425" cy="3598863"/>
          </a:xfrm>
          <a:ln/>
        </p:spPr>
      </p:sp>
      <p:sp>
        <p:nvSpPr>
          <p:cNvPr id="48131" name="Rectangle 5"/>
          <p:cNvSpPr>
            <a:spLocks noGrp="1" noChangeArrowheads="1"/>
          </p:cNvSpPr>
          <p:nvPr>
            <p:ph type="body" idx="1"/>
          </p:nvPr>
        </p:nvSpPr>
        <p:spPr>
          <a:noFill/>
          <a:ln/>
        </p:spPr>
        <p:txBody>
          <a:bodyPr/>
          <a:lstStyle/>
          <a:p>
            <a:r>
              <a:rPr lang="en-US" dirty="0"/>
              <a:t>[Consultant]</a:t>
            </a:r>
          </a:p>
          <a:p>
            <a:r>
              <a:rPr lang="en-US" sz="1000" kern="1200" dirty="0">
                <a:solidFill>
                  <a:schemeClr val="tx1"/>
                </a:solidFill>
                <a:effectLst/>
                <a:latin typeface="Arial" charset="0"/>
                <a:ea typeface="+mn-ea"/>
                <a:cs typeface="+mn-cs"/>
              </a:rPr>
              <a:t>This plan view shows the LNAPL plume determined from the LIF investigations, with the red indicating the most saturated area. Next, we’ll look at two cross-sections where we can see the site heterogeneity and the vertical distribution of the LNAPL  </a:t>
            </a:r>
            <a:r>
              <a:rPr lang="en-US" sz="1000" b="1" kern="1200" dirty="0">
                <a:solidFill>
                  <a:schemeClr val="tx1"/>
                </a:solidFill>
                <a:effectLst/>
                <a:latin typeface="Arial" charset="0"/>
                <a:ea typeface="+mn-ea"/>
                <a:cs typeface="+mn-cs"/>
              </a:rPr>
              <a:t>{CLICK} </a:t>
            </a:r>
            <a:r>
              <a:rPr lang="en-US" sz="1000" kern="1200" dirty="0">
                <a:solidFill>
                  <a:schemeClr val="tx1"/>
                </a:solidFill>
                <a:effectLst/>
                <a:latin typeface="Arial" charset="0"/>
                <a:ea typeface="+mn-ea"/>
                <a:cs typeface="+mn-cs"/>
              </a:rPr>
              <a:t>Cross-section A-A’ runs west to east across the site and includes the tank basin area and the apartments. </a:t>
            </a:r>
            <a:r>
              <a:rPr lang="en-US" sz="1000" b="1" kern="1200" dirty="0">
                <a:solidFill>
                  <a:schemeClr val="tx1"/>
                </a:solidFill>
                <a:effectLst/>
                <a:latin typeface="Arial" charset="0"/>
                <a:ea typeface="+mn-ea"/>
                <a:cs typeface="+mn-cs"/>
              </a:rPr>
              <a:t>[CLICK]</a:t>
            </a:r>
            <a:r>
              <a:rPr lang="en-US" sz="1000" kern="1200" dirty="0">
                <a:solidFill>
                  <a:schemeClr val="tx1"/>
                </a:solidFill>
                <a:effectLst/>
                <a:latin typeface="Arial" charset="0"/>
                <a:ea typeface="+mn-ea"/>
                <a:cs typeface="+mn-cs"/>
              </a:rPr>
              <a:t> Cross-section B-B’ runs northwest to southeast and includes the LNAPL migration path from MW1 to MW4.</a:t>
            </a:r>
          </a:p>
        </p:txBody>
      </p:sp>
    </p:spTree>
    <p:extLst>
      <p:ext uri="{BB962C8B-B14F-4D97-AF65-F5344CB8AC3E}">
        <p14:creationId xmlns:p14="http://schemas.microsoft.com/office/powerpoint/2010/main" val="779106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dirty="0" smtClean="0">
                <a:latin typeface="Arial" panose="020B0604020202020204" pitchFamily="34" charset="0"/>
                <a:cs typeface="Arial" panose="020B0604020202020204" pitchFamily="34" charset="0"/>
              </a:rPr>
              <a:t>As noted in the previous parts of</a:t>
            </a:r>
            <a:r>
              <a:rPr lang="en-US" altLang="en-US" sz="1000" baseline="0" dirty="0" smtClean="0">
                <a:latin typeface="Arial" panose="020B0604020202020204" pitchFamily="34" charset="0"/>
                <a:cs typeface="Arial" panose="020B0604020202020204" pitchFamily="34" charset="0"/>
              </a:rPr>
              <a:t> the training, o</a:t>
            </a:r>
            <a:r>
              <a:rPr lang="en-US" altLang="en-US" sz="1000" dirty="0" smtClean="0">
                <a:latin typeface="Arial" panose="020B0604020202020204" pitchFamily="34" charset="0"/>
                <a:cs typeface="Arial" panose="020B0604020202020204" pitchFamily="34" charset="0"/>
              </a:rPr>
              <a:t>ur </a:t>
            </a:r>
            <a:r>
              <a:rPr lang="en-US" altLang="en-US" sz="1000" dirty="0">
                <a:latin typeface="Arial" panose="020B0604020202020204" pitchFamily="34" charset="0"/>
                <a:cs typeface="Arial" panose="020B0604020202020204" pitchFamily="34" charset="0"/>
              </a:rPr>
              <a:t>3-part training series provides you with the knowledge and skills so you can apply the newest ITRC LNAPL guidance at your sites (and for the case of you regulators, potentially help you integrate LNAPL science into your own state guidance).</a:t>
            </a:r>
          </a:p>
          <a:p>
            <a:endParaRPr lang="en-US" altLang="en-US" sz="1000" dirty="0">
              <a:latin typeface="Arial" panose="020B0604020202020204" pitchFamily="34" charset="0"/>
              <a:cs typeface="Arial" panose="020B0604020202020204" pitchFamily="34" charset="0"/>
            </a:endParaRPr>
          </a:p>
          <a:p>
            <a:r>
              <a:rPr lang="en-US" altLang="en-US" sz="1000" dirty="0" smtClean="0">
                <a:latin typeface="Arial" panose="020B0604020202020204" pitchFamily="34" charset="0"/>
                <a:cs typeface="Arial" panose="020B0604020202020204" pitchFamily="34" charset="0"/>
              </a:rPr>
              <a:t>Our </a:t>
            </a:r>
            <a:r>
              <a:rPr lang="en-US" altLang="en-US" sz="1000" dirty="0">
                <a:latin typeface="Arial" panose="020B0604020202020204" pitchFamily="34" charset="0"/>
                <a:cs typeface="Arial" panose="020B0604020202020204" pitchFamily="34" charset="0"/>
              </a:rPr>
              <a:t>learning objectives for this 3-part series.</a:t>
            </a:r>
          </a:p>
          <a:p>
            <a:endParaRPr lang="en-US" altLang="en-US" sz="1000"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000" dirty="0">
                <a:latin typeface="Arial" panose="020B0604020202020204" pitchFamily="34" charset="0"/>
                <a:cs typeface="Arial" panose="020B0604020202020204" pitchFamily="34" charset="0"/>
              </a:rPr>
              <a:t>Part 1 we covered </a:t>
            </a:r>
            <a:r>
              <a:rPr lang="en-US" altLang="en-US" sz="1000" dirty="0" smtClean="0">
                <a:latin typeface="Arial" charset="0"/>
                <a:cs typeface="+mn-cs"/>
              </a:rPr>
              <a:t>key</a:t>
            </a:r>
            <a:r>
              <a:rPr lang="en-US" altLang="en-US" sz="1000" baseline="0" dirty="0" smtClean="0">
                <a:latin typeface="Arial" charset="0"/>
                <a:cs typeface="+mn-cs"/>
              </a:rPr>
              <a:t> concepts to help you understand </a:t>
            </a:r>
            <a:r>
              <a:rPr lang="en-US" sz="1000" dirty="0" smtClean="0"/>
              <a:t>LNAPL </a:t>
            </a:r>
            <a:r>
              <a:rPr lang="en-US" sz="1000" dirty="0"/>
              <a:t>science </a:t>
            </a:r>
            <a:r>
              <a:rPr lang="en-US" sz="1000" dirty="0" smtClean="0"/>
              <a:t>and how it can be applied</a:t>
            </a:r>
            <a:r>
              <a:rPr lang="en-US" sz="1000" baseline="0" dirty="0" smtClean="0"/>
              <a:t> </a:t>
            </a:r>
            <a:r>
              <a:rPr lang="en-US" sz="1000" dirty="0" smtClean="0"/>
              <a:t>to </a:t>
            </a:r>
            <a:r>
              <a:rPr lang="en-US" sz="1000" dirty="0"/>
              <a:t>your advantage </a:t>
            </a:r>
            <a:r>
              <a:rPr lang="en-US" sz="1000" dirty="0" smtClean="0"/>
              <a:t>at </a:t>
            </a:r>
            <a:r>
              <a:rPr lang="en-US" sz="1000" dirty="0"/>
              <a:t>your </a:t>
            </a:r>
            <a:r>
              <a:rPr lang="en-US" sz="1000" dirty="0" smtClean="0"/>
              <a:t>sites.</a:t>
            </a:r>
            <a:endParaRPr lang="en-US" sz="1000" dirty="0"/>
          </a:p>
          <a:p>
            <a:endParaRPr lang="en-US" altLang="en-US" sz="1000" dirty="0">
              <a:latin typeface="Arial" panose="020B0604020202020204" pitchFamily="34" charset="0"/>
              <a:cs typeface="Arial" panose="020B0604020202020204" pitchFamily="34" charset="0"/>
            </a:endParaRPr>
          </a:p>
          <a:p>
            <a:r>
              <a:rPr lang="en-US" altLang="en-US" sz="1000" dirty="0">
                <a:latin typeface="Arial" panose="020B0604020202020204" pitchFamily="34" charset="0"/>
                <a:cs typeface="Arial" panose="020B0604020202020204" pitchFamily="34" charset="0"/>
              </a:rPr>
              <a:t>Last week in Part 2 we covered</a:t>
            </a:r>
          </a:p>
          <a:p>
            <a:pPr marL="236761" indent="-236761">
              <a:buFont typeface="+mj-lt"/>
              <a:buAutoNum type="arabicPeriod"/>
            </a:pPr>
            <a:r>
              <a:rPr lang="en-US" altLang="en-US" sz="1000" dirty="0">
                <a:latin typeface="Arial" panose="020B0604020202020204" pitchFamily="34" charset="0"/>
                <a:cs typeface="Arial" panose="020B0604020202020204" pitchFamily="34" charset="0"/>
              </a:rPr>
              <a:t>Develop a comprehensive LCSM for the purpose of identifying specific LNAPL concerns.</a:t>
            </a:r>
          </a:p>
          <a:p>
            <a:pPr marL="236761" indent="-236761">
              <a:buFont typeface="+mj-lt"/>
              <a:buAutoNum type="arabicPeriod"/>
            </a:pPr>
            <a:r>
              <a:rPr lang="en-US" altLang="en-US" sz="1000" dirty="0">
                <a:latin typeface="Arial" panose="020B0604020202020204" pitchFamily="34" charset="0"/>
                <a:cs typeface="Arial" panose="020B0604020202020204" pitchFamily="34" charset="0"/>
              </a:rPr>
              <a:t>From that, establish appropriate LNAPL remedial goals and specific, measurable, attainable, relevant, and time-bound (or </a:t>
            </a:r>
            <a:r>
              <a:rPr lang="en-US" altLang="en-US" sz="1000" u="sng" dirty="0">
                <a:latin typeface="Arial" panose="020B0604020202020204" pitchFamily="34" charset="0"/>
                <a:cs typeface="Arial" panose="020B0604020202020204" pitchFamily="34" charset="0"/>
              </a:rPr>
              <a:t>SMART</a:t>
            </a:r>
            <a:r>
              <a:rPr lang="en-US" altLang="en-US" sz="1000" dirty="0">
                <a:latin typeface="Arial" panose="020B0604020202020204" pitchFamily="34" charset="0"/>
                <a:cs typeface="Arial" panose="020B0604020202020204" pitchFamily="34" charset="0"/>
              </a:rPr>
              <a:t>) objectives for these concerns.</a:t>
            </a:r>
          </a:p>
          <a:p>
            <a:pPr marL="236761" indent="-236761" defTabSz="947044">
              <a:buFont typeface="+mj-lt"/>
              <a:buAutoNum type="arabicPeriod"/>
              <a:defRPr/>
            </a:pPr>
            <a:r>
              <a:rPr lang="en-US" altLang="en-US" sz="1000" dirty="0">
                <a:solidFill>
                  <a:srgbClr val="000000"/>
                </a:solidFill>
                <a:latin typeface="Arial" panose="020B0604020202020204" pitchFamily="34" charset="0"/>
                <a:cs typeface="Arial" panose="020B0604020202020204" pitchFamily="34" charset="0"/>
              </a:rPr>
              <a:t>Inform stakeholders of the capability and limitations of various LNAPL remedial technologies.</a:t>
            </a:r>
          </a:p>
          <a:p>
            <a:endParaRPr lang="en-US" altLang="en-US" sz="1000" dirty="0">
              <a:latin typeface="Arial" panose="020B0604020202020204" pitchFamily="34" charset="0"/>
              <a:cs typeface="Arial" panose="020B0604020202020204" pitchFamily="34" charset="0"/>
            </a:endParaRPr>
          </a:p>
          <a:p>
            <a:r>
              <a:rPr lang="en-US" altLang="en-US" sz="1000" dirty="0">
                <a:latin typeface="Arial" panose="020B0604020202020204" pitchFamily="34" charset="0"/>
                <a:cs typeface="Arial" panose="020B0604020202020204" pitchFamily="34" charset="0"/>
              </a:rPr>
              <a:t>Part 3 (today)</a:t>
            </a:r>
          </a:p>
          <a:p>
            <a:pPr marL="236761" indent="-236761">
              <a:buFont typeface="+mj-lt"/>
              <a:buAutoNum type="arabicPeriod"/>
            </a:pPr>
            <a:r>
              <a:rPr lang="en-US" altLang="en-US" sz="1000" dirty="0">
                <a:latin typeface="Arial" panose="020B0604020202020204" pitchFamily="34" charset="0"/>
                <a:cs typeface="Arial" panose="020B0604020202020204" pitchFamily="34" charset="0"/>
              </a:rPr>
              <a:t>Select remedial technologies that will best achieve the overall remedial goals for a site.</a:t>
            </a:r>
          </a:p>
          <a:p>
            <a:pPr marL="236761" indent="-236761">
              <a:buFont typeface="+mj-lt"/>
              <a:buAutoNum type="arabicPeriod"/>
            </a:pPr>
            <a:r>
              <a:rPr lang="en-US" altLang="en-US" sz="1000" dirty="0">
                <a:latin typeface="Arial" panose="020B0604020202020204" pitchFamily="34" charset="0"/>
                <a:cs typeface="Arial" panose="020B0604020202020204" pitchFamily="34" charset="0"/>
              </a:rPr>
              <a:t>Describe the process to transition between LNAPL strategies or technologies as the site moves through investigation, cleanup, and beyond.  </a:t>
            </a:r>
          </a:p>
          <a:p>
            <a:pPr marL="236761" indent="-236761">
              <a:buFont typeface="+mj-lt"/>
              <a:buAutoNum type="arabicPeriod"/>
            </a:pPr>
            <a:r>
              <a:rPr lang="en-US" altLang="en-US" sz="1000" dirty="0">
                <a:latin typeface="Arial" panose="020B0604020202020204" pitchFamily="34" charset="0"/>
                <a:cs typeface="Arial" panose="020B0604020202020204" pitchFamily="34" charset="0"/>
              </a:rPr>
              <a:t>Evaluate the implemented remedial technologies to measure progress toward an identified technology specific endpoint.</a:t>
            </a:r>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defRPr>
            </a:lvl1pPr>
            <a:lvl2pPr marL="742950" indent="-285750" defTabSz="942975">
              <a:defRPr>
                <a:solidFill>
                  <a:schemeClr val="tx1"/>
                </a:solidFill>
                <a:latin typeface="Arial" panose="020B0604020202020204" pitchFamily="34" charset="0"/>
              </a:defRPr>
            </a:lvl2pPr>
            <a:lvl3pPr marL="1143000" indent="-228600" defTabSz="942975">
              <a:defRPr>
                <a:solidFill>
                  <a:schemeClr val="tx1"/>
                </a:solidFill>
                <a:latin typeface="Arial" panose="020B0604020202020204" pitchFamily="34" charset="0"/>
              </a:defRPr>
            </a:lvl3pPr>
            <a:lvl4pPr marL="1600200" indent="-228600" defTabSz="942975">
              <a:defRPr>
                <a:solidFill>
                  <a:schemeClr val="tx1"/>
                </a:solidFill>
                <a:latin typeface="Arial" panose="020B0604020202020204" pitchFamily="34" charset="0"/>
              </a:defRPr>
            </a:lvl4pPr>
            <a:lvl5pPr marL="2057400" indent="-228600" defTabSz="942975">
              <a:defRPr>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defRPr>
            </a:lvl9pPr>
          </a:lstStyle>
          <a:p>
            <a:fld id="{B10283E9-FF08-4611-B89E-51D55D5AB702}" type="slidenum">
              <a:rPr lang="en-US" altLang="en-US" smtClean="0">
                <a:latin typeface="Tahoma" panose="020B0604030504040204" pitchFamily="34" charset="0"/>
              </a:rPr>
              <a:pPr/>
              <a:t>8</a:t>
            </a:fld>
            <a:endParaRPr lang="en-US" altLang="en-US" dirty="0">
              <a:latin typeface="Tahoma" panose="020B0604030504040204" pitchFamily="34" charset="0"/>
            </a:endParaRPr>
          </a:p>
        </p:txBody>
      </p:sp>
    </p:spTree>
    <p:extLst>
      <p:ext uri="{BB962C8B-B14F-4D97-AF65-F5344CB8AC3E}">
        <p14:creationId xmlns:p14="http://schemas.microsoft.com/office/powerpoint/2010/main" val="25224436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Rot="1" noChangeAspect="1" noChangeArrowheads="1" noTextEdit="1"/>
          </p:cNvSpPr>
          <p:nvPr>
            <p:ph type="sldImg"/>
          </p:nvPr>
        </p:nvSpPr>
        <p:spPr>
          <a:xfrm>
            <a:off x="1258888" y="720725"/>
            <a:ext cx="4797425" cy="3598863"/>
          </a:xfrm>
          <a:ln/>
        </p:spPr>
      </p:sp>
      <p:sp>
        <p:nvSpPr>
          <p:cNvPr id="49155" name="Rectangle 5"/>
          <p:cNvSpPr>
            <a:spLocks noGrp="1" noChangeArrowheads="1"/>
          </p:cNvSpPr>
          <p:nvPr>
            <p:ph type="body" idx="1"/>
          </p:nvPr>
        </p:nvSpPr>
        <p:spPr>
          <a:noFill/>
          <a:ln/>
        </p:spPr>
        <p:txBody>
          <a:bodyPr/>
          <a:lstStyle/>
          <a:p>
            <a:r>
              <a:rPr lang="en-US" dirty="0"/>
              <a:t>[Consultant]</a:t>
            </a:r>
          </a:p>
          <a:p>
            <a:r>
              <a:rPr lang="en-US" sz="1000" kern="1200" dirty="0">
                <a:solidFill>
                  <a:schemeClr val="tx1"/>
                </a:solidFill>
                <a:effectLst/>
                <a:latin typeface="Arial" charset="0"/>
                <a:ea typeface="+mn-ea"/>
                <a:cs typeface="+mn-cs"/>
              </a:rPr>
              <a:t>Cross Section A-A’ shows that the</a:t>
            </a:r>
          </a:p>
          <a:p>
            <a:r>
              <a:rPr lang="en-US" sz="1000" kern="1200" dirty="0">
                <a:solidFill>
                  <a:schemeClr val="tx1"/>
                </a:solidFill>
                <a:effectLst/>
                <a:latin typeface="Arial" charset="0"/>
                <a:ea typeface="+mn-ea"/>
                <a:cs typeface="+mn-cs"/>
              </a:rPr>
              <a:t>- Native soil is mainly clay-rich till. There are sand lenses from 4 inches to 5 ft thick located throughout at depths of 5-26’ bsg.</a:t>
            </a:r>
          </a:p>
          <a:p>
            <a:r>
              <a:rPr lang="en-US" sz="1000" kern="1200" dirty="0">
                <a:solidFill>
                  <a:schemeClr val="tx1"/>
                </a:solidFill>
                <a:effectLst/>
                <a:latin typeface="Arial" charset="0"/>
                <a:ea typeface="+mn-ea"/>
                <a:cs typeface="+mn-cs"/>
              </a:rPr>
              <a:t>- High water table is shown by the blue line.  Low water table is shown by the red line.</a:t>
            </a:r>
          </a:p>
          <a:p>
            <a:r>
              <a:rPr lang="en-US" sz="1000" kern="1200" dirty="0">
                <a:solidFill>
                  <a:schemeClr val="tx1"/>
                </a:solidFill>
                <a:effectLst/>
                <a:latin typeface="Arial" charset="0"/>
                <a:ea typeface="+mn-ea"/>
                <a:cs typeface="+mn-cs"/>
              </a:rPr>
              <a:t>- LNAPL body below MW1 is labeled.</a:t>
            </a:r>
            <a:endParaRPr lang="en-US" dirty="0"/>
          </a:p>
          <a:p>
            <a:pPr>
              <a:buFontTx/>
              <a:buChar char="-"/>
            </a:pPr>
            <a:endParaRPr lang="en-US" dirty="0"/>
          </a:p>
        </p:txBody>
      </p:sp>
    </p:spTree>
    <p:extLst>
      <p:ext uri="{BB962C8B-B14F-4D97-AF65-F5344CB8AC3E}">
        <p14:creationId xmlns:p14="http://schemas.microsoft.com/office/powerpoint/2010/main" val="913901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Grp="1" noRot="1" noChangeAspect="1" noChangeArrowheads="1" noTextEdit="1"/>
          </p:cNvSpPr>
          <p:nvPr>
            <p:ph type="sldImg"/>
          </p:nvPr>
        </p:nvSpPr>
        <p:spPr>
          <a:xfrm>
            <a:off x="1258888" y="720725"/>
            <a:ext cx="4797425" cy="3598863"/>
          </a:xfrm>
          <a:ln/>
        </p:spPr>
      </p:sp>
      <p:sp>
        <p:nvSpPr>
          <p:cNvPr id="49155" name="Rectangle 5"/>
          <p:cNvSpPr>
            <a:spLocks noGrp="1" noChangeArrowheads="1"/>
          </p:cNvSpPr>
          <p:nvPr>
            <p:ph type="body" idx="1"/>
          </p:nvPr>
        </p:nvSpPr>
        <p:spPr>
          <a:noFill/>
          <a:ln/>
        </p:spPr>
        <p:txBody>
          <a:bodyPr/>
          <a:lstStyle/>
          <a:p>
            <a:r>
              <a:rPr lang="en-US" dirty="0"/>
              <a:t>[Consultant]</a:t>
            </a:r>
          </a:p>
          <a:p>
            <a:r>
              <a:rPr lang="en-US" sz="1000" kern="1200" dirty="0">
                <a:solidFill>
                  <a:schemeClr val="tx1"/>
                </a:solidFill>
                <a:effectLst/>
                <a:latin typeface="Arial" charset="0"/>
                <a:ea typeface="+mn-ea"/>
                <a:cs typeface="+mn-cs"/>
              </a:rPr>
              <a:t>Cross Section B-B’ includes MW1 and MW4:</a:t>
            </a:r>
          </a:p>
          <a:p>
            <a:pPr lvl="0"/>
            <a:r>
              <a:rPr lang="en-US" sz="1000" kern="1200" dirty="0">
                <a:solidFill>
                  <a:schemeClr val="tx1"/>
                </a:solidFill>
                <a:effectLst/>
                <a:latin typeface="Arial" charset="0"/>
                <a:ea typeface="+mn-ea"/>
                <a:cs typeface="+mn-cs"/>
              </a:rPr>
              <a:t>Again, the high water table and low water table.</a:t>
            </a:r>
          </a:p>
          <a:p>
            <a:pPr lvl="0"/>
            <a:r>
              <a:rPr lang="en-US" sz="1000" kern="1200" dirty="0">
                <a:solidFill>
                  <a:schemeClr val="tx1"/>
                </a:solidFill>
                <a:effectLst/>
                <a:latin typeface="Arial" charset="0"/>
                <a:ea typeface="+mn-ea"/>
                <a:cs typeface="+mn-cs"/>
              </a:rPr>
              <a:t> And the LNAPL body can be seen below MW1 and MW4; the smear zone around MW4 is only in the lower half of the fluctuating water zone. </a:t>
            </a:r>
          </a:p>
          <a:p>
            <a:r>
              <a:rPr lang="en-US" sz="1000" kern="1200" dirty="0">
                <a:solidFill>
                  <a:schemeClr val="tx1"/>
                </a:solidFill>
                <a:effectLst/>
                <a:latin typeface="Arial" charset="0"/>
                <a:ea typeface="+mn-ea"/>
                <a:cs typeface="+mn-cs"/>
              </a:rPr>
              <a:t>(No apparent permeable sand lenses observed in the upper depths.).</a:t>
            </a:r>
          </a:p>
        </p:txBody>
      </p:sp>
    </p:spTree>
    <p:extLst>
      <p:ext uri="{BB962C8B-B14F-4D97-AF65-F5344CB8AC3E}">
        <p14:creationId xmlns:p14="http://schemas.microsoft.com/office/powerpoint/2010/main" val="2668395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6"/>
          <p:cNvSpPr>
            <a:spLocks noGrp="1" noRot="1" noChangeAspect="1" noChangeArrowheads="1" noTextEdit="1"/>
          </p:cNvSpPr>
          <p:nvPr>
            <p:ph type="sldImg"/>
          </p:nvPr>
        </p:nvSpPr>
        <p:spPr>
          <a:xfrm>
            <a:off x="1258888" y="720725"/>
            <a:ext cx="4797425" cy="3598863"/>
          </a:xfrm>
          <a:noFill/>
          <a:ln/>
        </p:spPr>
      </p:sp>
      <p:sp>
        <p:nvSpPr>
          <p:cNvPr id="25604" name="Rectangle 7"/>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[Regulator]</a:t>
            </a:r>
          </a:p>
          <a:p>
            <a:r>
              <a:rPr lang="en-US" dirty="0"/>
              <a:t>It looks like you developed a thorough LCSM for this site. I know the first step in remediation selection is to determine remedial goals and remediation objectives based on site concerns, and use those along with Table 6-3 to develop a sub-set of possible technologies. So this step uses concepts that were developed in Trainings 1 &amp; 2. From a Regulator perspective it looks like there are a lot of concerns for this site involving the protection of human health and the environment. Can you take me through this first screening step for your site?</a:t>
            </a:r>
          </a:p>
        </p:txBody>
      </p:sp>
    </p:spTree>
    <p:extLst>
      <p:ext uri="{BB962C8B-B14F-4D97-AF65-F5344CB8AC3E}">
        <p14:creationId xmlns:p14="http://schemas.microsoft.com/office/powerpoint/2010/main" val="24505842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Rot="1" noChangeAspect="1" noChangeArrowheads="1" noTextEdit="1"/>
          </p:cNvSpPr>
          <p:nvPr>
            <p:ph type="sldImg"/>
          </p:nvPr>
        </p:nvSpPr>
        <p:spPr>
          <a:xfrm>
            <a:off x="1258888" y="720725"/>
            <a:ext cx="4797425" cy="3598863"/>
          </a:xfrm>
          <a:ln/>
        </p:spPr>
      </p:sp>
      <p:sp>
        <p:nvSpPr>
          <p:cNvPr id="50179" name="Rectangle 5"/>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[Consultant]</a:t>
            </a:r>
          </a:p>
          <a:p>
            <a:r>
              <a:rPr lang="en-US" sz="1000" kern="1200" dirty="0">
                <a:solidFill>
                  <a:schemeClr val="tx1"/>
                </a:solidFill>
                <a:effectLst/>
                <a:latin typeface="Arial" charset="0"/>
                <a:ea typeface="+mn-ea"/>
                <a:cs typeface="+mn-cs"/>
              </a:rPr>
              <a:t>There were several concerns at this site – mobile LNAPL migrating to the SE during periods of low groundwater; dissolved-phase contamination above regulatory limits; and potential vapor intrusion issues.  Although not a concern, an additional factor we did have to consider was that the site was added to “aggressive site cleanup” status by the regulatory agency. </a:t>
            </a:r>
          </a:p>
        </p:txBody>
      </p:sp>
    </p:spTree>
    <p:extLst>
      <p:ext uri="{BB962C8B-B14F-4D97-AF65-F5344CB8AC3E}">
        <p14:creationId xmlns:p14="http://schemas.microsoft.com/office/powerpoint/2010/main" val="85228771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[Regulator]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Let’s do a poll (knowledge check) question.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Results…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Joann what did you decide for this site?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9711567C-3197-4819-8721-4E90EB18F057}" type="slidenum">
              <a:rPr lang="en-US" smtClean="0">
                <a:solidFill>
                  <a:prstClr val="black"/>
                </a:solidFill>
              </a:rPr>
              <a:pPr>
                <a:defRPr/>
              </a:pPr>
              <a:t>84</a:t>
            </a:fld>
            <a:endParaRPr lang="en-US" dirty="0">
              <a:solidFill>
                <a:prstClr val="black"/>
              </a:solidFill>
            </a:endParaRPr>
          </a:p>
        </p:txBody>
      </p:sp>
    </p:spTree>
    <p:extLst>
      <p:ext uri="{BB962C8B-B14F-4D97-AF65-F5344CB8AC3E}">
        <p14:creationId xmlns:p14="http://schemas.microsoft.com/office/powerpoint/2010/main" val="29417020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4"/>
          <p:cNvSpPr>
            <a:spLocks noGrp="1" noRot="1" noChangeAspect="1" noChangeArrowheads="1" noTextEdit="1"/>
          </p:cNvSpPr>
          <p:nvPr>
            <p:ph type="sldImg"/>
          </p:nvPr>
        </p:nvSpPr>
        <p:spPr>
          <a:xfrm>
            <a:off x="1258888" y="720725"/>
            <a:ext cx="4797425" cy="3598863"/>
          </a:xfrm>
          <a:ln/>
        </p:spPr>
      </p:sp>
      <p:sp>
        <p:nvSpPr>
          <p:cNvPr id="50179" name="Rectangle 5"/>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[Consultant]</a:t>
            </a:r>
          </a:p>
          <a:p>
            <a:r>
              <a:rPr lang="en-US" dirty="0"/>
              <a:t>We decided to concentrate on the migrating LNAPL, knowing that in addition to the risk of the LNAPL itself entering a basement or sump, this could create higher dissolved-phase and vapor intrusion risks at the downgradient residences if migration continued.  We also realized that it may be possible to address more than one concern with the right technology.</a:t>
            </a:r>
          </a:p>
        </p:txBody>
      </p:sp>
    </p:spTree>
    <p:extLst>
      <p:ext uri="{BB962C8B-B14F-4D97-AF65-F5344CB8AC3E}">
        <p14:creationId xmlns:p14="http://schemas.microsoft.com/office/powerpoint/2010/main" val="18989744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258888" y="720725"/>
            <a:ext cx="4797425" cy="3598863"/>
          </a:xfrm>
          <a:ln/>
        </p:spPr>
      </p:sp>
      <p:sp>
        <p:nvSpPr>
          <p:cNvPr id="45059" name="Rectangle 3"/>
          <p:cNvSpPr>
            <a:spLocks noGrp="1" noChangeArrowheads="1"/>
          </p:cNvSpPr>
          <p:nvPr>
            <p:ph type="body" idx="1"/>
          </p:nvPr>
        </p:nvSpPr>
        <p:spPr>
          <a:noFill/>
          <a:ln/>
        </p:spPr>
        <p:txBody>
          <a:bodyPr/>
          <a:lstStyle/>
          <a:p>
            <a:r>
              <a:rPr lang="en-US" dirty="0"/>
              <a:t>[Consultant]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Step 1 of the screening process, we needed to identify a goal and objective to remediate our migrating LNAPL concern. Here’s a Section of Table 6-3. The columns are…remedial goals, remediation objectives, technology groups, possible technologies, and applicable site conditions. The full table includes an additional column after site conditions with examples of performance metrics that we will discuss later.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Step 1, we determined that the LNAPL remedial goal from Table 6-3 </a:t>
            </a:r>
            <a:r>
              <a:rPr lang="en-US" b="1" dirty="0"/>
              <a:t>[CLICK]</a:t>
            </a:r>
            <a:r>
              <a:rPr lang="en-US" dirty="0"/>
              <a:t> that corresponded to our concern was “Terminate LNAPL…”.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remediation objective we selected </a:t>
            </a:r>
            <a:r>
              <a:rPr lang="en-US" b="1" dirty="0"/>
              <a:t>[CLICK] </a:t>
            </a:r>
            <a:r>
              <a:rPr lang="en-US" dirty="0"/>
              <a:t>to accomplish our goal was “Abate LNAPL…”.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achieve this objective, we would use technologies </a:t>
            </a:r>
            <a:r>
              <a:rPr lang="en-US" b="1" dirty="0"/>
              <a:t>[CLICK] </a:t>
            </a:r>
            <a:r>
              <a:rPr lang="en-US" dirty="0"/>
              <a:t>in the LNAPL mass recovery technology group, which includes </a:t>
            </a:r>
            <a:r>
              <a:rPr lang="en-US" b="1" dirty="0"/>
              <a:t>[CLICK] </a:t>
            </a:r>
            <a:r>
              <a:rPr lang="en-US" dirty="0"/>
              <a:t>these 5 LNAPL technologies:</a:t>
            </a:r>
            <a:r>
              <a:rPr lang="en-US" b="1" dirty="0"/>
              <a:t> “</a:t>
            </a:r>
            <a:r>
              <a:rPr lang="en-US" dirty="0"/>
              <a:t>Excavation, Skimming….”   So these are the technologies we initially considered.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32491947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478" tIns="48239" rIns="96478" bIns="48239" anchor="b"/>
          <a:lstStyle/>
          <a:p>
            <a:pPr algn="r" defTabSz="965200"/>
            <a:fld id="{5E362D2B-F24A-402F-9B05-6A5A78654F4A}" type="slidenum">
              <a:rPr lang="en-US" sz="1300">
                <a:solidFill>
                  <a:prstClr val="black"/>
                </a:solidFill>
                <a:cs typeface="+mn-cs"/>
              </a:rPr>
              <a:pPr algn="r" defTabSz="965200"/>
              <a:t>87</a:t>
            </a:fld>
            <a:endParaRPr lang="en-US" sz="1300" dirty="0">
              <a:solidFill>
                <a:prstClr val="black"/>
              </a:solidFill>
              <a:cs typeface="+mn-cs"/>
            </a:endParaRPr>
          </a:p>
        </p:txBody>
      </p:sp>
      <p:sp>
        <p:nvSpPr>
          <p:cNvPr id="46083" name="Rectangle 6"/>
          <p:cNvSpPr>
            <a:spLocks noGrp="1" noRot="1" noChangeAspect="1" noChangeArrowheads="1" noTextEdit="1"/>
          </p:cNvSpPr>
          <p:nvPr>
            <p:ph type="sldImg"/>
          </p:nvPr>
        </p:nvSpPr>
        <p:spPr>
          <a:xfrm>
            <a:off x="1258888" y="720725"/>
            <a:ext cx="4797425" cy="3598863"/>
          </a:xfrm>
          <a:ln/>
        </p:spPr>
      </p:sp>
      <p:sp>
        <p:nvSpPr>
          <p:cNvPr id="46084" name="Rectangle 7"/>
          <p:cNvSpPr>
            <a:spLocks noGrp="1" noChangeArrowheads="1"/>
          </p:cNvSpPr>
          <p:nvPr>
            <p:ph type="body" idx="1"/>
          </p:nvPr>
        </p:nvSpPr>
        <p:spPr>
          <a:noFill/>
          <a:ln/>
        </p:spPr>
        <p:txBody>
          <a:bodyPr/>
          <a:lstStyle/>
          <a:p>
            <a:r>
              <a:rPr lang="en-US" dirty="0"/>
              <a:t>[Consultant]</a:t>
            </a:r>
          </a:p>
          <a:p>
            <a:r>
              <a:rPr lang="en-US" dirty="0"/>
              <a:t>Even though the full list of geologic factors and detailed information can be found in the A-series Tables in Appendix A, Table 6-3 summarizes three factors </a:t>
            </a:r>
            <a:r>
              <a:rPr lang="en-US" b="1" dirty="0"/>
              <a:t>[CLICK]</a:t>
            </a:r>
            <a:r>
              <a:rPr lang="en-US" dirty="0"/>
              <a:t> for each of the technologies listed, providing an additional screening of the technologies. The geologic factors on Table 6-3 include:</a:t>
            </a:r>
          </a:p>
          <a:p>
            <a:r>
              <a:rPr lang="en-US" dirty="0"/>
              <a:t>- geology – whether the soils at the site are fine or coarse grained;  </a:t>
            </a:r>
          </a:p>
          <a:p>
            <a:r>
              <a:rPr lang="en-US" dirty="0"/>
              <a:t>- the impacted zone – is LNAPL in the saturated or unsaturated zone;</a:t>
            </a:r>
          </a:p>
          <a:p>
            <a:pPr marL="171450" indent="-171450">
              <a:buFontTx/>
              <a:buChar char="-"/>
            </a:pPr>
            <a:r>
              <a:rPr lang="en-US" dirty="0"/>
              <a:t>and the LNAPL type – whether you have low volatility and solubility or high volatility and solubility.</a:t>
            </a:r>
          </a:p>
          <a:p>
            <a:pPr marL="171450" indent="-171450">
              <a:buFontTx/>
              <a:buChar char="-"/>
            </a:pPr>
            <a:endParaRPr lang="en-US" dirty="0"/>
          </a:p>
          <a:p>
            <a:pPr marL="0" indent="0">
              <a:buFontTx/>
              <a:buNone/>
            </a:pPr>
            <a:r>
              <a:rPr lang="en-US" dirty="0"/>
              <a:t>Since our site was mainly fine grained, </a:t>
            </a:r>
            <a:r>
              <a:rPr lang="en-US" b="1" dirty="0"/>
              <a:t>[CLICK]</a:t>
            </a:r>
            <a:r>
              <a:rPr lang="en-US" dirty="0"/>
              <a:t> we were able to eliminate skimming and total liquid extraction since these technologies are most successful when applied to sites with coarse grained soils.</a:t>
            </a:r>
          </a:p>
        </p:txBody>
      </p:sp>
      <p:sp>
        <p:nvSpPr>
          <p:cNvPr id="46085"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460" tIns="48230" rIns="96460" bIns="48230" anchor="b"/>
          <a:lstStyle/>
          <a:p>
            <a:pPr algn="r" defTabSz="965200"/>
            <a:fld id="{9E274A2B-D261-4053-BE25-4B73E585DACC}" type="slidenum">
              <a:rPr lang="en-US" sz="1300">
                <a:solidFill>
                  <a:prstClr val="black"/>
                </a:solidFill>
                <a:cs typeface="+mn-cs"/>
              </a:rPr>
              <a:pPr algn="r" defTabSz="965200"/>
              <a:t>87</a:t>
            </a:fld>
            <a:endParaRPr lang="en-US" sz="1300" dirty="0">
              <a:solidFill>
                <a:prstClr val="black"/>
              </a:solidFill>
              <a:cs typeface="+mn-cs"/>
            </a:endParaRPr>
          </a:p>
        </p:txBody>
      </p:sp>
    </p:spTree>
    <p:extLst>
      <p:ext uri="{BB962C8B-B14F-4D97-AF65-F5344CB8AC3E}">
        <p14:creationId xmlns:p14="http://schemas.microsoft.com/office/powerpoint/2010/main" val="42481377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476" tIns="48237" rIns="96476" bIns="48237" anchor="b"/>
          <a:lstStyle/>
          <a:p>
            <a:pPr algn="r" defTabSz="963613"/>
            <a:fld id="{07C5CCE0-EED0-485F-8E7A-1E2974538A12}" type="slidenum">
              <a:rPr lang="en-US" sz="1400">
                <a:solidFill>
                  <a:prstClr val="black"/>
                </a:solidFill>
                <a:cs typeface="+mn-cs"/>
              </a:rPr>
              <a:pPr algn="r" defTabSz="963613"/>
              <a:t>88</a:t>
            </a:fld>
            <a:endParaRPr lang="en-US" sz="1400" dirty="0">
              <a:solidFill>
                <a:prstClr val="black"/>
              </a:solidFill>
              <a:cs typeface="+mn-cs"/>
            </a:endParaRPr>
          </a:p>
        </p:txBody>
      </p:sp>
      <p:sp>
        <p:nvSpPr>
          <p:cNvPr id="25603" name="Rectangle 6"/>
          <p:cNvSpPr>
            <a:spLocks noGrp="1" noRot="1" noChangeAspect="1" noChangeArrowheads="1" noTextEdit="1"/>
          </p:cNvSpPr>
          <p:nvPr>
            <p:ph type="sldImg"/>
          </p:nvPr>
        </p:nvSpPr>
        <p:spPr>
          <a:xfrm>
            <a:off x="1258888" y="720725"/>
            <a:ext cx="4797425" cy="3598863"/>
          </a:xfrm>
          <a:noFill/>
          <a:ln/>
        </p:spPr>
      </p:sp>
      <p:sp>
        <p:nvSpPr>
          <p:cNvPr id="25604" name="Rectangle 7"/>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[Regulator]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 sounds like you made a good decision to eliminate skimming and total liquid extraction.   I’m assuming you reevaluated your LCSM at this stage. We</a:t>
            </a:r>
            <a:r>
              <a:rPr lang="en-US" baseline="0" dirty="0"/>
              <a:t> certainly don’t want to get too far ahead of ourselves and doing this adds an extra layer of comfort to ensure the protection of human health and the environment. So this is </a:t>
            </a:r>
            <a:r>
              <a:rPr lang="en-US" dirty="0"/>
              <a:t>the next step in the technology screening process. Was your LCSM thorough enough to move forward with the three remaining remediation technologies in your list? </a:t>
            </a:r>
          </a:p>
        </p:txBody>
      </p:sp>
      <p:sp>
        <p:nvSpPr>
          <p:cNvPr id="25605"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458" tIns="48229" rIns="96458" bIns="48229" anchor="b"/>
          <a:lstStyle/>
          <a:p>
            <a:pPr algn="r" defTabSz="963613"/>
            <a:fld id="{29147CE1-018E-4C71-A6DD-3C70DA4C9001}" type="slidenum">
              <a:rPr lang="en-US" sz="1400">
                <a:solidFill>
                  <a:prstClr val="black"/>
                </a:solidFill>
                <a:cs typeface="+mn-cs"/>
              </a:rPr>
              <a:pPr algn="r" defTabSz="963613"/>
              <a:t>88</a:t>
            </a:fld>
            <a:endParaRPr lang="en-US" sz="1400" dirty="0">
              <a:solidFill>
                <a:prstClr val="black"/>
              </a:solidFill>
              <a:cs typeface="+mn-cs"/>
            </a:endParaRPr>
          </a:p>
        </p:txBody>
      </p:sp>
    </p:spTree>
    <p:extLst>
      <p:ext uri="{BB962C8B-B14F-4D97-AF65-F5344CB8AC3E}">
        <p14:creationId xmlns:p14="http://schemas.microsoft.com/office/powerpoint/2010/main" val="37802219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Rot="1" noChangeAspect="1" noChangeArrowheads="1" noTextEdit="1"/>
          </p:cNvSpPr>
          <p:nvPr>
            <p:ph type="sldImg"/>
          </p:nvPr>
        </p:nvSpPr>
        <p:spPr>
          <a:xfrm>
            <a:off x="1258888" y="720725"/>
            <a:ext cx="4797425" cy="3598863"/>
          </a:xfrm>
          <a:ln/>
        </p:spPr>
      </p:sp>
      <p:sp>
        <p:nvSpPr>
          <p:cNvPr id="48131" name="Rectangle 5"/>
          <p:cNvSpPr>
            <a:spLocks noGrp="1" noChangeArrowheads="1"/>
          </p:cNvSpPr>
          <p:nvPr>
            <p:ph type="body" idx="1"/>
          </p:nvPr>
        </p:nvSpPr>
        <p:spPr>
          <a:noFill/>
          <a:ln/>
        </p:spPr>
        <p:txBody>
          <a:bodyPr/>
          <a:lstStyle/>
          <a:p>
            <a:r>
              <a:rPr lang="en-US" b="0" dirty="0"/>
              <a:t>[</a:t>
            </a:r>
            <a:r>
              <a:rPr lang="en-US" dirty="0"/>
              <a:t>Consultant</a:t>
            </a:r>
            <a:r>
              <a:rPr lang="en-US" b="0" dirty="0"/>
              <a:t>]</a:t>
            </a:r>
          </a:p>
          <a:p>
            <a:r>
              <a:rPr lang="en-US" sz="1000" kern="1200" dirty="0">
                <a:solidFill>
                  <a:schemeClr val="tx1"/>
                </a:solidFill>
                <a:effectLst/>
                <a:latin typeface="Arial" charset="0"/>
                <a:ea typeface="+mn-ea"/>
                <a:cs typeface="+mn-cs"/>
              </a:rPr>
              <a:t>Section 4.4 of the LNAPL Guidance has key questions for developing the Remedy Selection LCSM, which range from general topics to more LNAPL specific topics. Some questions focus on the source, such as “where is it” and “how is it distributed above and below the water table”, and includes others such as, “what’s achievable for a given technology”. </a:t>
            </a:r>
          </a:p>
          <a:p>
            <a:endParaRPr lang="en-US" sz="1000" kern="1200" dirty="0">
              <a:solidFill>
                <a:schemeClr val="tx1"/>
              </a:solidFill>
              <a:effectLst/>
              <a:latin typeface="Arial" charset="0"/>
              <a:ea typeface="+mn-ea"/>
              <a:cs typeface="+mn-cs"/>
            </a:endParaRPr>
          </a:p>
          <a:p>
            <a:r>
              <a:rPr lang="en-US" sz="1000" kern="1200" dirty="0">
                <a:solidFill>
                  <a:schemeClr val="tx1"/>
                </a:solidFill>
                <a:effectLst/>
                <a:latin typeface="Arial" charset="0"/>
                <a:ea typeface="+mn-ea"/>
                <a:cs typeface="+mn-cs"/>
              </a:rPr>
              <a:t>After reviewing these topics, we determined that we did not have to collect any additional field data to move forward; we had already completed two LIF investigations in addition to other investigations, and we had the data we needed. Some of the elements of the LCSM that were important for remedy selection included…knowing the permeability was low and that the source was submerged below the water table.</a:t>
            </a:r>
          </a:p>
        </p:txBody>
      </p:sp>
    </p:spTree>
    <p:extLst>
      <p:ext uri="{BB962C8B-B14F-4D97-AF65-F5344CB8AC3E}">
        <p14:creationId xmlns:p14="http://schemas.microsoft.com/office/powerpoint/2010/main" val="946777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8730" y="560705"/>
            <a:ext cx="4802188" cy="3600450"/>
          </a:xfrm>
        </p:spPr>
      </p:sp>
      <p:sp>
        <p:nvSpPr>
          <p:cNvPr id="3" name="Notes Placeholder 2"/>
          <p:cNvSpPr>
            <a:spLocks noGrp="1"/>
          </p:cNvSpPr>
          <p:nvPr>
            <p:ph type="body" idx="1"/>
          </p:nvPr>
        </p:nvSpPr>
        <p:spPr>
          <a:xfrm>
            <a:off x="400050" y="4400868"/>
            <a:ext cx="6812280" cy="4321175"/>
          </a:xfrm>
        </p:spPr>
        <p:txBody>
          <a:bodyPr/>
          <a:lstStyle/>
          <a:p>
            <a:r>
              <a:rPr lang="en-US" sz="600" dirty="0"/>
              <a:t>Our 3-part</a:t>
            </a:r>
            <a:r>
              <a:rPr lang="en-US" sz="600" baseline="0" dirty="0"/>
              <a:t> training series focuses on helping you:</a:t>
            </a:r>
          </a:p>
          <a:p>
            <a:pPr marL="175856" indent="-175856">
              <a:buFontTx/>
              <a:buChar char="-"/>
            </a:pPr>
            <a:r>
              <a:rPr lang="en-US" sz="600" baseline="0" dirty="0"/>
              <a:t>Connect Science to LNAPL Site Management</a:t>
            </a:r>
          </a:p>
          <a:p>
            <a:pPr marL="175856" indent="-175856">
              <a:buFontTx/>
              <a:buChar char="-"/>
            </a:pPr>
            <a:r>
              <a:rPr lang="en-US" sz="600" baseline="0" dirty="0"/>
              <a:t>Build your LNAPL Conceptual Site Model</a:t>
            </a:r>
          </a:p>
          <a:p>
            <a:pPr marL="175856" indent="-175856">
              <a:buFontTx/>
              <a:buChar char="-"/>
            </a:pPr>
            <a:r>
              <a:rPr lang="en-US" sz="600" baseline="0" dirty="0"/>
              <a:t>*CLICK* Select/Implement LNAPL Remedies</a:t>
            </a:r>
          </a:p>
          <a:p>
            <a:r>
              <a:rPr lang="en-US" sz="600" baseline="0" dirty="0"/>
              <a:t>After this training the expectation is that you will have the skills and knowledge to use the ITRC science-based resources improve decision making at your LNAPL </a:t>
            </a:r>
            <a:r>
              <a:rPr lang="en-US" sz="600" baseline="0" dirty="0" smtClean="0"/>
              <a:t>sites.</a:t>
            </a:r>
          </a:p>
          <a:p>
            <a:r>
              <a:rPr lang="en-US" sz="600" baseline="0" dirty="0" smtClean="0"/>
              <a:t>Also, the sections from the document that are covered under each part of the training is provided on the slide. </a:t>
            </a:r>
            <a:endParaRPr lang="en-US" sz="600" dirty="0"/>
          </a:p>
          <a:p>
            <a:r>
              <a:rPr lang="en-US" sz="600" dirty="0" smtClean="0"/>
              <a:t>Part </a:t>
            </a:r>
            <a:r>
              <a:rPr lang="en-US" sz="600" dirty="0"/>
              <a:t>1: An Improved Understanding of LNAPL Behavior in the Subsurface - Connecting the Science to Managing Sites </a:t>
            </a:r>
          </a:p>
          <a:p>
            <a:r>
              <a:rPr lang="en-US" sz="600" dirty="0"/>
              <a:t>- Explains how LNAPL behaves in the subsurface</a:t>
            </a:r>
          </a:p>
          <a:p>
            <a:r>
              <a:rPr lang="en-US" sz="600" dirty="0"/>
              <a:t>- Examines what controls their behavior</a:t>
            </a:r>
          </a:p>
          <a:p>
            <a:r>
              <a:rPr lang="en-US" sz="600" dirty="0"/>
              <a:t>- Explains what LNAPL data can tell you about the LNAPL and site conditions</a:t>
            </a:r>
          </a:p>
          <a:p>
            <a:pPr marL="175856" indent="-175856">
              <a:buFontTx/>
              <a:buChar char="-"/>
            </a:pPr>
            <a:r>
              <a:rPr lang="en-US" sz="600" dirty="0"/>
              <a:t>Relevant and practical examples are used to illustrate key concepts</a:t>
            </a:r>
          </a:p>
          <a:p>
            <a:r>
              <a:rPr lang="en-US" sz="600" dirty="0"/>
              <a:t>Part 1 explains how LNAPLs behave in the subsurface and examines what controls their behavior. Part 1 also explains what LNAPL data can tell you about the LNAPL and site conditions. Relevant and practical examples are used to illustrate key concepts.</a:t>
            </a:r>
          </a:p>
          <a:p>
            <a:r>
              <a:rPr lang="en-US" sz="600" dirty="0"/>
              <a:t> Part 2: LNAPL Conceptual Site Models and Remedial Decision Framework - Do you know where the LNAPL is and how to address LNAPL concerns?</a:t>
            </a:r>
          </a:p>
          <a:p>
            <a:pPr>
              <a:lnSpc>
                <a:spcPct val="112000"/>
              </a:lnSpc>
              <a:buClr>
                <a:srgbClr val="008000"/>
              </a:buClr>
              <a:buFont typeface="Arial" panose="020B0604020202020204" pitchFamily="34" charset="0"/>
              <a:buChar char="•"/>
            </a:pPr>
            <a:r>
              <a:rPr lang="en-US" altLang="en-US" sz="600" dirty="0">
                <a:solidFill>
                  <a:srgbClr val="333399"/>
                </a:solidFill>
              </a:rPr>
              <a:t>Addresses LNAPL conceptual site model (LCSM) development and the overall framework for making LNAPL remediation and management decisions</a:t>
            </a:r>
          </a:p>
          <a:p>
            <a:pPr lvl="1">
              <a:lnSpc>
                <a:spcPct val="112000"/>
              </a:lnSpc>
              <a:buClr>
                <a:srgbClr val="333399"/>
              </a:buClr>
              <a:buFont typeface="Arial" panose="020B0604020202020204" pitchFamily="34" charset="0"/>
              <a:buChar char="•"/>
            </a:pPr>
            <a:r>
              <a:rPr lang="en-US" altLang="en-US" sz="600" dirty="0">
                <a:solidFill>
                  <a:srgbClr val="008000"/>
                </a:solidFill>
              </a:rPr>
              <a:t>Discusses key LNAPL and site data</a:t>
            </a:r>
          </a:p>
          <a:p>
            <a:pPr lvl="1">
              <a:lnSpc>
                <a:spcPct val="112000"/>
              </a:lnSpc>
              <a:buClr>
                <a:srgbClr val="333399"/>
              </a:buClr>
              <a:buFont typeface="Arial" panose="020B0604020202020204" pitchFamily="34" charset="0"/>
              <a:buChar char="•"/>
            </a:pPr>
            <a:r>
              <a:rPr lang="en-US" altLang="en-US" sz="600" dirty="0">
                <a:solidFill>
                  <a:srgbClr val="008000"/>
                </a:solidFill>
              </a:rPr>
              <a:t>When and why those data may be important</a:t>
            </a:r>
          </a:p>
          <a:p>
            <a:pPr lvl="1">
              <a:lnSpc>
                <a:spcPct val="112000"/>
              </a:lnSpc>
              <a:buClr>
                <a:srgbClr val="333399"/>
              </a:buClr>
              <a:buFont typeface="Arial" panose="020B0604020202020204" pitchFamily="34" charset="0"/>
              <a:buChar char="•"/>
            </a:pPr>
            <a:r>
              <a:rPr lang="en-US" altLang="en-US" sz="600" dirty="0">
                <a:solidFill>
                  <a:srgbClr val="008000"/>
                </a:solidFill>
              </a:rPr>
              <a:t>How to effectively organize the data into an LCSM </a:t>
            </a:r>
          </a:p>
          <a:p>
            <a:pPr>
              <a:lnSpc>
                <a:spcPct val="112000"/>
              </a:lnSpc>
              <a:buClr>
                <a:srgbClr val="008000"/>
              </a:buClr>
              <a:buFont typeface="Arial" panose="020B0604020202020204" pitchFamily="34" charset="0"/>
              <a:buChar char="•"/>
            </a:pPr>
            <a:r>
              <a:rPr lang="en-US" altLang="en-US" sz="600" dirty="0">
                <a:solidFill>
                  <a:srgbClr val="333399"/>
                </a:solidFill>
              </a:rPr>
              <a:t>Discusses how to resolve LNAPL concerns by selecting appropriate goals and objectives, choosing applicable technologies, and assigning remedial performance metrics and endpoints</a:t>
            </a:r>
          </a:p>
          <a:p>
            <a:pPr>
              <a:lnSpc>
                <a:spcPct val="112000"/>
              </a:lnSpc>
              <a:buClr>
                <a:srgbClr val="008000"/>
              </a:buClr>
              <a:buFont typeface="Arial" panose="020B0604020202020204" pitchFamily="34" charset="0"/>
              <a:buChar char="•"/>
            </a:pPr>
            <a:r>
              <a:rPr lang="en-US" altLang="en-US" sz="600" dirty="0">
                <a:solidFill>
                  <a:srgbClr val="333399"/>
                </a:solidFill>
              </a:rPr>
              <a:t>Concludes with a special focus on LNAPL Transmissivity and how it may be used to improve LNAPL decision making</a:t>
            </a:r>
          </a:p>
          <a:p>
            <a:r>
              <a:rPr lang="en-US" sz="600" dirty="0"/>
              <a:t>Part 2 addresses LNAPL conceptual site model (LCSM) development as well as the overall 	framework for making LNAPL remediation and management decisions. Part 2: </a:t>
            </a:r>
          </a:p>
          <a:p>
            <a:r>
              <a:rPr lang="en-US" sz="600" dirty="0"/>
              <a:t>discusses key LNAPL and site data</a:t>
            </a:r>
          </a:p>
          <a:p>
            <a:r>
              <a:rPr lang="en-US" sz="600" dirty="0"/>
              <a:t>when and why those data may be important, and </a:t>
            </a:r>
          </a:p>
          <a:p>
            <a:r>
              <a:rPr lang="en-US" sz="600" dirty="0"/>
              <a:t>how to effectively organize the data into an LCSM. </a:t>
            </a:r>
          </a:p>
          <a:p>
            <a:r>
              <a:rPr lang="en-US" sz="600" dirty="0"/>
              <a:t> </a:t>
            </a:r>
            <a:r>
              <a:rPr lang="en-US" sz="600" dirty="0" smtClean="0"/>
              <a:t>Part </a:t>
            </a:r>
            <a:r>
              <a:rPr lang="en-US" sz="600" dirty="0"/>
              <a:t>2 also discusses how to resolve LNAPL concerns by selecting appropriate goals and 	objectives, choosing applicable technologies, and assigning remedial performance metrics and 	endpoints. Part 2 concludes with a special focus on LNAPL Transmissivity and how it may be 	used to improve LNAPL decision making. </a:t>
            </a:r>
          </a:p>
          <a:p>
            <a:r>
              <a:rPr lang="en-US" sz="600" dirty="0" smtClean="0"/>
              <a:t>Part </a:t>
            </a:r>
            <a:r>
              <a:rPr lang="en-US" sz="600" dirty="0"/>
              <a:t>3: Using LNAPL Science, the LCSM, and LNAPL Goals to Select an LNAPL Remedial Technology</a:t>
            </a:r>
          </a:p>
          <a:p>
            <a:pPr>
              <a:buFont typeface="Arial" panose="020B0604020202020204" pitchFamily="34" charset="0"/>
              <a:buChar char="•"/>
              <a:defRPr/>
            </a:pPr>
            <a:r>
              <a:rPr lang="en-US" sz="600" dirty="0"/>
              <a:t>Fosters informed remedial technology selection and appropriate technology application. Part 3:</a:t>
            </a:r>
          </a:p>
          <a:p>
            <a:pPr marL="1175632" lvl="3" indent="-351713">
              <a:buClr>
                <a:srgbClr val="008000"/>
              </a:buClr>
              <a:buFont typeface="Arial" panose="020B0604020202020204" pitchFamily="34" charset="0"/>
              <a:buChar char="•"/>
              <a:defRPr/>
            </a:pPr>
            <a:r>
              <a:rPr lang="en-US" sz="600" kern="1200" dirty="0">
                <a:solidFill>
                  <a:srgbClr val="333399"/>
                </a:solidFill>
              </a:rPr>
              <a:t>Discusses remedial technology groups</a:t>
            </a:r>
          </a:p>
          <a:p>
            <a:pPr marL="1175632" lvl="3" indent="-351713">
              <a:buClr>
                <a:srgbClr val="008000"/>
              </a:buClr>
              <a:buFont typeface="Arial" panose="020B0604020202020204" pitchFamily="34" charset="0"/>
              <a:buChar char="•"/>
              <a:defRPr/>
            </a:pPr>
            <a:r>
              <a:rPr lang="en-US" sz="600" kern="1200" dirty="0">
                <a:solidFill>
                  <a:srgbClr val="333399"/>
                </a:solidFill>
              </a:rPr>
              <a:t>Introduces specific remedial technologies</a:t>
            </a:r>
          </a:p>
          <a:p>
            <a:pPr marL="1175632" lvl="3" indent="-351713">
              <a:buClr>
                <a:srgbClr val="008000"/>
              </a:buClr>
              <a:buFont typeface="Arial" panose="020B0604020202020204" pitchFamily="34" charset="0"/>
              <a:buChar char="•"/>
              <a:defRPr/>
            </a:pPr>
            <a:r>
              <a:rPr lang="en-US" sz="600" kern="1200" dirty="0">
                <a:solidFill>
                  <a:srgbClr val="333399"/>
                </a:solidFill>
              </a:rPr>
              <a:t>Provides a framework for technology selection</a:t>
            </a:r>
          </a:p>
          <a:p>
            <a:pPr marL="1175632" lvl="3" indent="-351713">
              <a:buClr>
                <a:srgbClr val="008000"/>
              </a:buClr>
              <a:buFont typeface="Arial" panose="020B0604020202020204" pitchFamily="34" charset="0"/>
              <a:buChar char="•"/>
              <a:defRPr/>
            </a:pPr>
            <a:r>
              <a:rPr lang="en-US" sz="600" kern="1200" dirty="0">
                <a:solidFill>
                  <a:srgbClr val="333399"/>
                </a:solidFill>
              </a:rPr>
              <a:t>Introduces a series of tools to screen the several remedial technologies addressed in the updated ITRC document</a:t>
            </a:r>
          </a:p>
          <a:p>
            <a:pPr>
              <a:buFont typeface="Arial" panose="020B0604020202020204" pitchFamily="34" charset="0"/>
              <a:buChar char="•"/>
              <a:defRPr/>
            </a:pPr>
            <a:r>
              <a:rPr lang="en-US" sz="600" dirty="0"/>
              <a:t>A case study demonstrates the use of these tools for remedial technology selection, implementation, and demonstration of successful remediation</a:t>
            </a:r>
          </a:p>
          <a:p>
            <a:endParaRPr lang="en-US" sz="600" dirty="0"/>
          </a:p>
          <a:p>
            <a:pPr>
              <a:defRPr/>
            </a:pPr>
            <a:r>
              <a:rPr lang="en-US" sz="600" dirty="0"/>
              <a:t>Part 3 of the training fosters informed remedial technology selection and appropriate technology 	application. Part 3:</a:t>
            </a:r>
          </a:p>
          <a:p>
            <a:pPr marL="1582706" lvl="3" indent="-175856">
              <a:buFont typeface="Arial" panose="020B0604020202020204" pitchFamily="34" charset="0"/>
              <a:buChar char="•"/>
              <a:defRPr/>
            </a:pPr>
            <a:r>
              <a:rPr lang="en-US" sz="600" dirty="0"/>
              <a:t>discusses remedial technology groups,</a:t>
            </a:r>
          </a:p>
          <a:p>
            <a:pPr marL="1582706" lvl="3" indent="-175856">
              <a:buFont typeface="Arial" panose="020B0604020202020204" pitchFamily="34" charset="0"/>
              <a:buChar char="•"/>
              <a:defRPr/>
            </a:pPr>
            <a:r>
              <a:rPr lang="en-US" sz="600" dirty="0"/>
              <a:t>introduces specific remedial technologies, </a:t>
            </a:r>
          </a:p>
          <a:p>
            <a:pPr marL="1582706" lvl="3" indent="-175856">
              <a:buFont typeface="Arial" panose="020B0604020202020204" pitchFamily="34" charset="0"/>
              <a:buChar char="•"/>
              <a:defRPr/>
            </a:pPr>
            <a:r>
              <a:rPr lang="en-US" sz="600" dirty="0"/>
              <a:t>provides a framework for technology selection, and</a:t>
            </a:r>
          </a:p>
          <a:p>
            <a:pPr marL="1582706" lvl="3" indent="-175856">
              <a:buFont typeface="Arial" panose="020B0604020202020204" pitchFamily="34" charset="0"/>
              <a:buChar char="•"/>
              <a:defRPr/>
            </a:pPr>
            <a:r>
              <a:rPr lang="en-US" sz="600" dirty="0"/>
              <a:t>introduces a series of tools to screen the several remedial technologies addressed in the updated ITRC document.</a:t>
            </a:r>
          </a:p>
          <a:p>
            <a:pPr>
              <a:defRPr/>
            </a:pPr>
            <a:r>
              <a:rPr lang="en-US" sz="600" dirty="0"/>
              <a:t> </a:t>
            </a:r>
          </a:p>
          <a:p>
            <a:pPr>
              <a:defRPr/>
            </a:pPr>
            <a:r>
              <a:rPr lang="en-US" sz="600" dirty="0"/>
              <a:t>	A case study demonstrates the use of these tools for remedial technology selection, 	implementation, and demonstration of successful remediation.</a:t>
            </a:r>
          </a:p>
          <a:p>
            <a:endParaRPr lang="en-US" sz="600" dirty="0"/>
          </a:p>
        </p:txBody>
      </p:sp>
      <p:sp>
        <p:nvSpPr>
          <p:cNvPr id="4" name="Slide Number Placeholder 3"/>
          <p:cNvSpPr>
            <a:spLocks noGrp="1"/>
          </p:cNvSpPr>
          <p:nvPr>
            <p:ph type="sldNum" sz="quarter" idx="10"/>
          </p:nvPr>
        </p:nvSpPr>
        <p:spPr/>
        <p:txBody>
          <a:bodyPr/>
          <a:lstStyle/>
          <a:p>
            <a:pPr>
              <a:defRPr/>
            </a:pPr>
            <a:fld id="{05F4F61C-AE0C-4F18-82FD-53E4E4CB63F5}" type="slidenum">
              <a:rPr lang="en-US" altLang="en-US" smtClean="0"/>
              <a:pPr>
                <a:defRPr/>
              </a:pPr>
              <a:t>9</a:t>
            </a:fld>
            <a:endParaRPr lang="en-US" altLang="en-US" dirty="0"/>
          </a:p>
        </p:txBody>
      </p:sp>
    </p:spTree>
    <p:extLst>
      <p:ext uri="{BB962C8B-B14F-4D97-AF65-F5344CB8AC3E}">
        <p14:creationId xmlns:p14="http://schemas.microsoft.com/office/powerpoint/2010/main" val="12899290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476" tIns="48237" rIns="96476" bIns="48237" anchor="b"/>
          <a:lstStyle/>
          <a:p>
            <a:pPr algn="r" defTabSz="963613"/>
            <a:fld id="{07C5CCE0-EED0-485F-8E7A-1E2974538A12}" type="slidenum">
              <a:rPr lang="en-US" sz="1400">
                <a:solidFill>
                  <a:prstClr val="black"/>
                </a:solidFill>
                <a:cs typeface="+mn-cs"/>
              </a:rPr>
              <a:pPr algn="r" defTabSz="963613"/>
              <a:t>90</a:t>
            </a:fld>
            <a:endParaRPr lang="en-US" sz="1400" dirty="0">
              <a:solidFill>
                <a:prstClr val="black"/>
              </a:solidFill>
              <a:cs typeface="+mn-cs"/>
            </a:endParaRPr>
          </a:p>
        </p:txBody>
      </p:sp>
      <p:sp>
        <p:nvSpPr>
          <p:cNvPr id="25603" name="Rectangle 6"/>
          <p:cNvSpPr>
            <a:spLocks noGrp="1" noRot="1" noChangeAspect="1" noChangeArrowheads="1" noTextEdit="1"/>
          </p:cNvSpPr>
          <p:nvPr>
            <p:ph type="sldImg"/>
          </p:nvPr>
        </p:nvSpPr>
        <p:spPr>
          <a:xfrm>
            <a:off x="1258888" y="720725"/>
            <a:ext cx="4797425" cy="3598863"/>
          </a:xfrm>
          <a:noFill/>
          <a:ln/>
        </p:spPr>
      </p:sp>
      <p:sp>
        <p:nvSpPr>
          <p:cNvPr id="25604" name="Rectangle 7"/>
          <p:cNvSpPr>
            <a:spLocks noGrp="1" noChangeArrowheads="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[Regulator]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Ok. Now Step 3 of the selection process would be to screen the remaining possible technologies from Step 1 using geologic factors and the A-series tables in Appendix A. Were you able to narrow down your list of three technologies based on additional site geologic factors? </a:t>
            </a:r>
          </a:p>
        </p:txBody>
      </p:sp>
      <p:sp>
        <p:nvSpPr>
          <p:cNvPr id="25605"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458" tIns="48229" rIns="96458" bIns="48229" anchor="b"/>
          <a:lstStyle/>
          <a:p>
            <a:pPr algn="r" defTabSz="963613"/>
            <a:fld id="{29147CE1-018E-4C71-A6DD-3C70DA4C9001}" type="slidenum">
              <a:rPr lang="en-US" sz="1400">
                <a:solidFill>
                  <a:prstClr val="black"/>
                </a:solidFill>
                <a:cs typeface="+mn-cs"/>
              </a:rPr>
              <a:pPr algn="r" defTabSz="963613"/>
              <a:t>90</a:t>
            </a:fld>
            <a:endParaRPr lang="en-US" sz="1400" dirty="0">
              <a:solidFill>
                <a:prstClr val="black"/>
              </a:solidFill>
              <a:cs typeface="+mn-cs"/>
            </a:endParaRPr>
          </a:p>
        </p:txBody>
      </p:sp>
    </p:spTree>
    <p:extLst>
      <p:ext uri="{BB962C8B-B14F-4D97-AF65-F5344CB8AC3E}">
        <p14:creationId xmlns:p14="http://schemas.microsoft.com/office/powerpoint/2010/main" val="24907604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Rot="1" noChangeAspect="1" noChangeArrowheads="1" noTextEdit="1"/>
          </p:cNvSpPr>
          <p:nvPr>
            <p:ph type="sldImg"/>
          </p:nvPr>
        </p:nvSpPr>
        <p:spPr>
          <a:xfrm>
            <a:off x="1258888" y="720725"/>
            <a:ext cx="4797425" cy="3598863"/>
          </a:xfrm>
          <a:ln/>
        </p:spPr>
      </p:sp>
      <p:sp>
        <p:nvSpPr>
          <p:cNvPr id="53251" name="Rectangle 5"/>
          <p:cNvSpPr>
            <a:spLocks noGrp="1" noChangeArrowheads="1"/>
          </p:cNvSpPr>
          <p:nvPr>
            <p:ph type="body" idx="1"/>
          </p:nvPr>
        </p:nvSpPr>
        <p:spPr>
          <a:noFill/>
          <a:ln/>
        </p:spPr>
        <p:txBody>
          <a:bodyPr/>
          <a:lstStyle/>
          <a:p>
            <a:r>
              <a:rPr lang="en-US" dirty="0"/>
              <a:t>[Consultant]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Those tables were helpful. In addition to geologic factors, the A-series tables have some general information about the technologies. For example, h</a:t>
            </a:r>
            <a:r>
              <a:rPr lang="en-US" sz="1050" dirty="0">
                <a:solidFill>
                  <a:srgbClr val="FF0000"/>
                </a:solidFill>
              </a:rPr>
              <a:t>ere’s the A-series table for vacuum-enhanced skimming. The top is condensed here for easier reading, but you can see there is a </a:t>
            </a:r>
            <a:r>
              <a:rPr lang="en-US" sz="1050" b="1" dirty="0"/>
              <a:t>[CLICK]</a:t>
            </a:r>
            <a:r>
              <a:rPr lang="en-US" sz="1050" dirty="0"/>
              <a:t> </a:t>
            </a:r>
            <a:r>
              <a:rPr lang="en-US" sz="1050" dirty="0">
                <a:solidFill>
                  <a:srgbClr val="FF0000"/>
                </a:solidFill>
              </a:rPr>
              <a:t>description of the technology, the remediation process, objective applicability and applicable LNAPL type. </a:t>
            </a:r>
            <a:r>
              <a:rPr lang="en-US" sz="1050" b="1" dirty="0"/>
              <a:t>[CLICK]</a:t>
            </a:r>
            <a:r>
              <a:rPr lang="en-US" sz="1050" dirty="0"/>
              <a:t> </a:t>
            </a:r>
            <a:r>
              <a:rPr lang="en-US" sz="1050" dirty="0">
                <a:solidFill>
                  <a:srgbClr val="FF0000"/>
                </a:solidFill>
              </a:rPr>
              <a:t>Geologic factors are at the bottom and include information</a:t>
            </a:r>
            <a:r>
              <a:rPr lang="en-US" sz="1050" dirty="0"/>
              <a:t> </a:t>
            </a:r>
            <a:r>
              <a:rPr lang="en-US" sz="1050" kern="0" dirty="0">
                <a:solidFill>
                  <a:srgbClr val="0000A2"/>
                </a:solidFill>
              </a:rPr>
              <a:t>for both</a:t>
            </a:r>
            <a:r>
              <a:rPr lang="en-US" sz="1050" dirty="0"/>
              <a:t> </a:t>
            </a:r>
            <a:r>
              <a:rPr lang="en-US" sz="1050" b="1" dirty="0"/>
              <a:t>[CLICK]</a:t>
            </a:r>
            <a:r>
              <a:rPr lang="en-US" sz="1050" dirty="0"/>
              <a:t> the unsaturated and saturated zones, including </a:t>
            </a:r>
            <a:r>
              <a:rPr lang="en-US" sz="1050" b="1" dirty="0"/>
              <a:t>[CLICK] </a:t>
            </a:r>
            <a:r>
              <a:rPr lang="en-US" sz="1050" dirty="0"/>
              <a:t>p</a:t>
            </a:r>
            <a:r>
              <a:rPr lang="en-US" sz="1000" kern="0" dirty="0">
                <a:solidFill>
                  <a:srgbClr val="0000A2"/>
                </a:solidFill>
              </a:rPr>
              <a:t>ermeability, grain size, heterogeneity and consolidation for both zones.  In particular, the information about saturated zone permeability was beneficial to our screening process. </a:t>
            </a:r>
          </a:p>
        </p:txBody>
      </p:sp>
    </p:spTree>
    <p:extLst>
      <p:ext uri="{BB962C8B-B14F-4D97-AF65-F5344CB8AC3E}">
        <p14:creationId xmlns:p14="http://schemas.microsoft.com/office/powerpoint/2010/main" val="15552881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Rot="1" noChangeAspect="1" noChangeArrowheads="1" noTextEdit="1"/>
          </p:cNvSpPr>
          <p:nvPr>
            <p:ph type="sldImg"/>
          </p:nvPr>
        </p:nvSpPr>
        <p:spPr>
          <a:xfrm>
            <a:off x="1258888" y="720725"/>
            <a:ext cx="4797425" cy="3598863"/>
          </a:xfrm>
          <a:ln/>
        </p:spPr>
      </p:sp>
      <p:sp>
        <p:nvSpPr>
          <p:cNvPr id="54275" name="Rectangle 5"/>
          <p:cNvSpPr>
            <a:spLocks noGrp="1" noChangeArrowheads="1"/>
          </p:cNvSpPr>
          <p:nvPr>
            <p:ph type="body" idx="1"/>
          </p:nvPr>
        </p:nvSpPr>
        <p:spPr>
          <a:noFill/>
          <a:ln/>
        </p:spPr>
        <p:txBody>
          <a:bodyPr/>
          <a:lstStyle/>
          <a:p>
            <a:r>
              <a:rPr lang="en-US" dirty="0"/>
              <a:t>[Consultant]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FF0000"/>
                </a:solidFill>
              </a:rPr>
              <a:t>The permeability description told us that vacuum enhanced skimming would be more successful in higher permeability soils. Although LNAPL at the site is in higher permeable lenses, most of the site has lower permeability soil. </a:t>
            </a:r>
            <a:r>
              <a:rPr lang="en-US" b="1" dirty="0"/>
              <a:t>[CLICK] </a:t>
            </a:r>
            <a:r>
              <a:rPr lang="en-US" dirty="0">
                <a:solidFill>
                  <a:srgbClr val="FF0000"/>
                </a:solidFill>
              </a:rPr>
              <a:t>Based on this, we determined that vacuum enhanced skimming was not a good fit for this site. </a:t>
            </a:r>
            <a:r>
              <a:rPr lang="en-US" dirty="0"/>
              <a:t>We repeated this geologic screening for the other two technologies on the short list</a:t>
            </a:r>
            <a:r>
              <a:rPr lang="en-US" b="1" dirty="0"/>
              <a:t> </a:t>
            </a:r>
            <a:r>
              <a:rPr lang="en-US" dirty="0"/>
              <a:t>and decided they were both applicable to this site. So after the preliminary screening process, we had 2 technologies remaining in our short list. </a:t>
            </a:r>
          </a:p>
        </p:txBody>
      </p:sp>
    </p:spTree>
    <p:extLst>
      <p:ext uri="{BB962C8B-B14F-4D97-AF65-F5344CB8AC3E}">
        <p14:creationId xmlns:p14="http://schemas.microsoft.com/office/powerpoint/2010/main" val="25516672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476" tIns="48237" rIns="96476" bIns="48237" anchor="b"/>
          <a:lstStyle/>
          <a:p>
            <a:pPr algn="r" defTabSz="963613"/>
            <a:fld id="{07C5CCE0-EED0-485F-8E7A-1E2974538A12}" type="slidenum">
              <a:rPr lang="en-US" sz="1400">
                <a:solidFill>
                  <a:prstClr val="black"/>
                </a:solidFill>
                <a:cs typeface="+mn-cs"/>
              </a:rPr>
              <a:pPr algn="r" defTabSz="963613"/>
              <a:t>93</a:t>
            </a:fld>
            <a:endParaRPr lang="en-US" sz="1400" dirty="0">
              <a:solidFill>
                <a:prstClr val="black"/>
              </a:solidFill>
              <a:cs typeface="+mn-cs"/>
            </a:endParaRPr>
          </a:p>
        </p:txBody>
      </p:sp>
      <p:sp>
        <p:nvSpPr>
          <p:cNvPr id="25603" name="Rectangle 6"/>
          <p:cNvSpPr>
            <a:spLocks noGrp="1" noRot="1" noChangeAspect="1" noChangeArrowheads="1" noTextEdit="1"/>
          </p:cNvSpPr>
          <p:nvPr>
            <p:ph type="sldImg"/>
          </p:nvPr>
        </p:nvSpPr>
        <p:spPr>
          <a:xfrm>
            <a:off x="1258888" y="720725"/>
            <a:ext cx="4797425" cy="3598863"/>
          </a:xfrm>
          <a:noFill/>
          <a:ln/>
        </p:spPr>
      </p:sp>
      <p:sp>
        <p:nvSpPr>
          <p:cNvPr id="25604" name="Rectangle 7"/>
          <p:cNvSpPr>
            <a:spLocks noGrp="1" noChangeArrowheads="1"/>
          </p:cNvSpPr>
          <p:nvPr>
            <p:ph type="body" idx="1"/>
          </p:nvPr>
        </p:nvSpPr>
        <p:spPr>
          <a:noFill/>
          <a:ln/>
        </p:spPr>
        <p:txBody>
          <a:bodyPr/>
          <a:lstStyle/>
          <a:p>
            <a:r>
              <a:rPr lang="en-US" dirty="0"/>
              <a:t>[Regulator]</a:t>
            </a:r>
          </a:p>
          <a:p>
            <a:pPr marL="0" indent="0">
              <a:buFontTx/>
              <a:buNone/>
            </a:pPr>
            <a:r>
              <a:rPr lang="en-US" b="0" dirty="0"/>
              <a:t>If only </a:t>
            </a:r>
            <a:r>
              <a:rPr lang="en-US" dirty="0"/>
              <a:t>one technology had been left </a:t>
            </a:r>
            <a:r>
              <a:rPr lang="en-US" b="0" dirty="0"/>
              <a:t>a</a:t>
            </a:r>
            <a:r>
              <a:rPr lang="en-US" dirty="0"/>
              <a:t>fter the preliminary screening process,</a:t>
            </a:r>
            <a:r>
              <a:rPr lang="en-US" b="0" dirty="0"/>
              <a:t> you would have needed to reevaluate site goals or objectives. If you still had only one technology, this next evaluation </a:t>
            </a:r>
            <a:r>
              <a:rPr lang="en-US" b="1" dirty="0"/>
              <a:t>[CLICK] </a:t>
            </a:r>
            <a:r>
              <a:rPr lang="en-US" b="0" dirty="0"/>
              <a:t>might </a:t>
            </a:r>
            <a:r>
              <a:rPr lang="en-US" dirty="0"/>
              <a:t>be used to identify any “show stopper” concerns before moving forward with that technology. This step involves further evaluation of the technologies remaining in your short list using evaluation factors on Table 6-4 and the B-series tables. </a:t>
            </a:r>
          </a:p>
        </p:txBody>
      </p:sp>
      <p:sp>
        <p:nvSpPr>
          <p:cNvPr id="25605"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458" tIns="48229" rIns="96458" bIns="48229" anchor="b"/>
          <a:lstStyle/>
          <a:p>
            <a:pPr algn="r" defTabSz="963613"/>
            <a:fld id="{29147CE1-018E-4C71-A6DD-3C70DA4C9001}" type="slidenum">
              <a:rPr lang="en-US" sz="1400">
                <a:solidFill>
                  <a:prstClr val="black"/>
                </a:solidFill>
                <a:cs typeface="+mn-cs"/>
              </a:rPr>
              <a:pPr algn="r" defTabSz="963613"/>
              <a:t>93</a:t>
            </a:fld>
            <a:endParaRPr lang="en-US" sz="1400" dirty="0">
              <a:solidFill>
                <a:prstClr val="black"/>
              </a:solidFill>
              <a:cs typeface="+mn-cs"/>
            </a:endParaRPr>
          </a:p>
        </p:txBody>
      </p:sp>
    </p:spTree>
    <p:extLst>
      <p:ext uri="{BB962C8B-B14F-4D97-AF65-F5344CB8AC3E}">
        <p14:creationId xmlns:p14="http://schemas.microsoft.com/office/powerpoint/2010/main" val="25639129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478" tIns="48239" rIns="96478" bIns="48239" anchor="b"/>
          <a:lstStyle/>
          <a:p>
            <a:pPr algn="r" defTabSz="965200"/>
            <a:fld id="{B2619BFE-6CA3-492E-8578-E78B4F2216CB}" type="slidenum">
              <a:rPr lang="en-US" sz="1300">
                <a:solidFill>
                  <a:prstClr val="black"/>
                </a:solidFill>
                <a:cs typeface="+mn-cs"/>
              </a:rPr>
              <a:pPr algn="r" defTabSz="965200"/>
              <a:t>94</a:t>
            </a:fld>
            <a:endParaRPr lang="en-US" sz="1300" dirty="0">
              <a:solidFill>
                <a:prstClr val="black"/>
              </a:solidFill>
              <a:cs typeface="+mn-cs"/>
            </a:endParaRPr>
          </a:p>
        </p:txBody>
      </p:sp>
      <p:sp>
        <p:nvSpPr>
          <p:cNvPr id="59395" name="Rectangle 6"/>
          <p:cNvSpPr>
            <a:spLocks noGrp="1" noRot="1" noChangeAspect="1" noChangeArrowheads="1" noTextEdit="1"/>
          </p:cNvSpPr>
          <p:nvPr>
            <p:ph type="sldImg"/>
          </p:nvPr>
        </p:nvSpPr>
        <p:spPr>
          <a:xfrm>
            <a:off x="1258888" y="720725"/>
            <a:ext cx="4797425" cy="3598863"/>
          </a:xfrm>
          <a:ln/>
        </p:spPr>
      </p:sp>
      <p:sp>
        <p:nvSpPr>
          <p:cNvPr id="59396" name="Rectangle 7"/>
          <p:cNvSpPr>
            <a:spLocks noGrp="1" noChangeArrowheads="1"/>
          </p:cNvSpPr>
          <p:nvPr>
            <p:ph type="body" idx="1"/>
          </p:nvPr>
        </p:nvSpPr>
        <p:spPr>
          <a:noFill/>
          <a:ln/>
        </p:spPr>
        <p:txBody>
          <a:bodyPr/>
          <a:lstStyle/>
          <a:p>
            <a:r>
              <a:rPr lang="en-US" dirty="0"/>
              <a:t>[Regulator]</a:t>
            </a:r>
          </a:p>
          <a:p>
            <a:r>
              <a:rPr lang="en-US" dirty="0"/>
              <a:t>Here are the nine evaluation factors included in Table 6-4.  The next step in the process involves reviewing these evaluation factors and ranking the top 4-6 of these based on your site considerations, then using the B-series tables to compare the technologies. </a:t>
            </a:r>
          </a:p>
        </p:txBody>
      </p:sp>
      <p:sp>
        <p:nvSpPr>
          <p:cNvPr id="59397"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460" tIns="48230" rIns="96460" bIns="48230" anchor="b"/>
          <a:lstStyle/>
          <a:p>
            <a:pPr algn="r" defTabSz="965200"/>
            <a:fld id="{21E11447-5AF5-42C6-B801-FE6BE37B6E9A}" type="slidenum">
              <a:rPr lang="en-US" sz="1300">
                <a:solidFill>
                  <a:prstClr val="black"/>
                </a:solidFill>
                <a:cs typeface="+mn-cs"/>
              </a:rPr>
              <a:pPr algn="r" defTabSz="965200"/>
              <a:t>94</a:t>
            </a:fld>
            <a:endParaRPr lang="en-US" sz="1300" dirty="0">
              <a:solidFill>
                <a:prstClr val="black"/>
              </a:solidFill>
              <a:cs typeface="+mn-cs"/>
            </a:endParaRPr>
          </a:p>
        </p:txBody>
      </p:sp>
    </p:spTree>
    <p:extLst>
      <p:ext uri="{BB962C8B-B14F-4D97-AF65-F5344CB8AC3E}">
        <p14:creationId xmlns:p14="http://schemas.microsoft.com/office/powerpoint/2010/main" val="15874885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478" tIns="48239" rIns="96478" bIns="48239" anchor="b"/>
          <a:lstStyle/>
          <a:p>
            <a:pPr algn="r" defTabSz="965200"/>
            <a:fld id="{AAABDB34-F805-49A5-93F4-2D5017B49AF1}" type="slidenum">
              <a:rPr lang="en-US" sz="1300">
                <a:solidFill>
                  <a:prstClr val="black"/>
                </a:solidFill>
                <a:cs typeface="+mn-cs"/>
              </a:rPr>
              <a:pPr algn="r" defTabSz="965200"/>
              <a:t>95</a:t>
            </a:fld>
            <a:endParaRPr lang="en-US" sz="1300" dirty="0">
              <a:solidFill>
                <a:prstClr val="black"/>
              </a:solidFill>
              <a:cs typeface="+mn-cs"/>
            </a:endParaRPr>
          </a:p>
        </p:txBody>
      </p:sp>
      <p:sp>
        <p:nvSpPr>
          <p:cNvPr id="58371" name="Rectangle 6"/>
          <p:cNvSpPr>
            <a:spLocks noGrp="1" noRot="1" noChangeAspect="1" noChangeArrowheads="1" noTextEdit="1"/>
          </p:cNvSpPr>
          <p:nvPr>
            <p:ph type="sldImg"/>
          </p:nvPr>
        </p:nvSpPr>
        <p:spPr>
          <a:xfrm>
            <a:off x="1258888" y="720725"/>
            <a:ext cx="4797425" cy="3598863"/>
          </a:xfrm>
          <a:ln/>
        </p:spPr>
      </p:sp>
      <p:sp>
        <p:nvSpPr>
          <p:cNvPr id="58372" name="Rectangle 7"/>
          <p:cNvSpPr>
            <a:spLocks noGrp="1" noChangeArrowheads="1"/>
          </p:cNvSpPr>
          <p:nvPr>
            <p:ph type="body" idx="1"/>
          </p:nvPr>
        </p:nvSpPr>
        <p:spPr>
          <a:noFill/>
          <a:ln/>
        </p:spPr>
        <p:txBody>
          <a:bodyPr/>
          <a:lstStyle/>
          <a:p>
            <a:r>
              <a:rPr lang="en-US" dirty="0"/>
              <a:t>[Regulator]</a:t>
            </a:r>
          </a:p>
          <a:p>
            <a:r>
              <a:rPr lang="en-US" dirty="0"/>
              <a:t>Here’s an example from Table 6-4 for Site Restrictions. Table 6.4 </a:t>
            </a:r>
            <a:r>
              <a:rPr lang="en-US" u="none" dirty="0"/>
              <a:t>defines</a:t>
            </a:r>
            <a:r>
              <a:rPr lang="en-US" dirty="0"/>
              <a:t> each evaluation factor and gives general examples of possible impacts to selecting a technology.    What evaluation factors were important for this site?</a:t>
            </a:r>
          </a:p>
          <a:p>
            <a:endParaRPr lang="en-US" dirty="0"/>
          </a:p>
          <a:p>
            <a:endParaRPr lang="en-US" dirty="0"/>
          </a:p>
        </p:txBody>
      </p:sp>
      <p:sp>
        <p:nvSpPr>
          <p:cNvPr id="58373"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460" tIns="48230" rIns="96460" bIns="48230" anchor="b"/>
          <a:lstStyle/>
          <a:p>
            <a:pPr algn="r" defTabSz="965200"/>
            <a:fld id="{B7DA5ED6-CCD5-4352-A6E8-650CC4F77080}" type="slidenum">
              <a:rPr lang="en-US" sz="1300">
                <a:solidFill>
                  <a:prstClr val="black"/>
                </a:solidFill>
                <a:cs typeface="+mn-cs"/>
              </a:rPr>
              <a:pPr algn="r" defTabSz="965200"/>
              <a:t>95</a:t>
            </a:fld>
            <a:endParaRPr lang="en-US" sz="1300" dirty="0">
              <a:solidFill>
                <a:prstClr val="black"/>
              </a:solidFill>
              <a:cs typeface="+mn-cs"/>
            </a:endParaRPr>
          </a:p>
        </p:txBody>
      </p:sp>
    </p:spTree>
    <p:extLst>
      <p:ext uri="{BB962C8B-B14F-4D97-AF65-F5344CB8AC3E}">
        <p14:creationId xmlns:p14="http://schemas.microsoft.com/office/powerpoint/2010/main" val="12424111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Grp="1" noRot="1" noChangeAspect="1" noChangeArrowheads="1" noTextEdit="1"/>
          </p:cNvSpPr>
          <p:nvPr>
            <p:ph type="sldImg"/>
          </p:nvPr>
        </p:nvSpPr>
        <p:spPr>
          <a:xfrm>
            <a:off x="1258888" y="720725"/>
            <a:ext cx="4797425" cy="3598863"/>
          </a:xfrm>
          <a:ln/>
        </p:spPr>
      </p:sp>
      <p:sp>
        <p:nvSpPr>
          <p:cNvPr id="61443" name="Rectangle 5"/>
          <p:cNvSpPr>
            <a:spLocks noGrp="1" noChangeArrowheads="1"/>
          </p:cNvSpPr>
          <p:nvPr>
            <p:ph type="body" idx="1"/>
          </p:nvPr>
        </p:nvSpPr>
        <p:spPr>
          <a:noFill/>
          <a:ln/>
        </p:spPr>
        <p:txBody>
          <a:bodyPr/>
          <a:lstStyle/>
          <a:p>
            <a:r>
              <a:rPr lang="en-US" dirty="0"/>
              <a:t>[Consultant]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 decided these four factors were the most important for this site…remedial time frame, safety, waste stream generation and management, and site restrictions, with this priority.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Remedial time frame </a:t>
            </a:r>
            <a:r>
              <a:rPr lang="en-US" b="1" dirty="0"/>
              <a:t>[CLICK] </a:t>
            </a:r>
            <a:r>
              <a:rPr lang="en-US" dirty="0"/>
              <a:t>was the most important factor and needed to be short, because the regulatory agency had placed the site on the priority cleanup list. </a:t>
            </a:r>
            <a:r>
              <a:rPr lang="en-US" b="1" dirty="0"/>
              <a:t>[CLICK]  </a:t>
            </a:r>
            <a:r>
              <a:rPr lang="en-US" dirty="0"/>
              <a:t>Site restrictions included no sewer connections, no 3-phase power nearby, and many underground utilities. </a:t>
            </a:r>
            <a:r>
              <a:rPr lang="en-US" b="1" dirty="0"/>
              <a:t>[CLICK]</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Waste stream management was a factor because this would be necessary for any of the technologies being considered. Vapors and noise mitigation were doable, but the site could not easily handle a large volume of waste water. </a:t>
            </a:r>
            <a:r>
              <a:rPr lang="en-US" b="1" dirty="0"/>
              <a:t>[CLICK]   </a:t>
            </a:r>
            <a:r>
              <a:rPr lang="en-US" dirty="0"/>
              <a:t>Safety was a concern because the site is small, it’s an active station, and it’s located near a highway and residential area, so there’s also foot traffic. </a:t>
            </a:r>
          </a:p>
        </p:txBody>
      </p:sp>
    </p:spTree>
    <p:extLst>
      <p:ext uri="{BB962C8B-B14F-4D97-AF65-F5344CB8AC3E}">
        <p14:creationId xmlns:p14="http://schemas.microsoft.com/office/powerpoint/2010/main" val="40428187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Rot="1" noChangeAspect="1" noChangeArrowheads="1" noTextEdit="1"/>
          </p:cNvSpPr>
          <p:nvPr>
            <p:ph type="sldImg"/>
          </p:nvPr>
        </p:nvSpPr>
        <p:spPr>
          <a:xfrm>
            <a:off x="1258888" y="720725"/>
            <a:ext cx="4797425" cy="3598863"/>
          </a:xfrm>
          <a:ln/>
        </p:spPr>
      </p:sp>
      <p:sp>
        <p:nvSpPr>
          <p:cNvPr id="60419" name="Rectangle 5"/>
          <p:cNvSpPr>
            <a:spLocks noGrp="1" noChangeArrowheads="1"/>
          </p:cNvSpPr>
          <p:nvPr>
            <p:ph type="body" idx="1"/>
          </p:nvPr>
        </p:nvSpPr>
        <p:spPr>
          <a:noFill/>
          <a:ln/>
        </p:spPr>
        <p:txBody>
          <a:bodyPr/>
          <a:lstStyle/>
          <a:p>
            <a:r>
              <a:rPr lang="en-US" dirty="0"/>
              <a:t>[Regulator]</a:t>
            </a:r>
          </a:p>
          <a:p>
            <a:r>
              <a:rPr lang="en-US" dirty="0"/>
              <a:t>The B-series Table in Appendix A </a:t>
            </a:r>
            <a:r>
              <a:rPr lang="en-US" u="none" dirty="0"/>
              <a:t>gives specific impacts of each of the nine evaluation factors </a:t>
            </a:r>
            <a:r>
              <a:rPr lang="en-US" dirty="0"/>
              <a:t>for each remedial technology. In this example for excavation, we see that </a:t>
            </a:r>
            <a:r>
              <a:rPr lang="en-US" u="none" dirty="0"/>
              <a:t>site restrictions </a:t>
            </a:r>
            <a:r>
              <a:rPr lang="en-US" dirty="0"/>
              <a:t>is a high concern </a:t>
            </a:r>
            <a:r>
              <a:rPr lang="en-US" b="1" dirty="0"/>
              <a:t>[CLICK]</a:t>
            </a:r>
            <a:r>
              <a:rPr lang="en-US" dirty="0"/>
              <a:t>, and there’s a discussion giving details to consider. </a:t>
            </a:r>
          </a:p>
        </p:txBody>
      </p:sp>
    </p:spTree>
    <p:extLst>
      <p:ext uri="{BB962C8B-B14F-4D97-AF65-F5344CB8AC3E}">
        <p14:creationId xmlns:p14="http://schemas.microsoft.com/office/powerpoint/2010/main" val="39416307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Rot="1" noChangeAspect="1" noChangeArrowheads="1" noTextEdit="1"/>
          </p:cNvSpPr>
          <p:nvPr>
            <p:ph type="sldImg"/>
          </p:nvPr>
        </p:nvSpPr>
        <p:spPr>
          <a:xfrm>
            <a:off x="1258888" y="720725"/>
            <a:ext cx="4797425" cy="3598863"/>
          </a:xfrm>
          <a:ln/>
        </p:spPr>
      </p:sp>
      <p:sp>
        <p:nvSpPr>
          <p:cNvPr id="62467" name="Rectangle 5"/>
          <p:cNvSpPr>
            <a:spLocks noGrp="1" noChangeArrowheads="1"/>
          </p:cNvSpPr>
          <p:nvPr>
            <p:ph type="body" idx="1"/>
          </p:nvPr>
        </p:nvSpPr>
        <p:spPr>
          <a:noFill/>
          <a:ln/>
        </p:spPr>
        <p:txBody>
          <a:bodyPr/>
          <a:lstStyle/>
          <a:p>
            <a:r>
              <a:rPr lang="en-US" dirty="0"/>
              <a:t>[Consultant]</a:t>
            </a:r>
          </a:p>
          <a:p>
            <a:r>
              <a:rPr lang="en-US" strike="noStrike" dirty="0"/>
              <a:t>We created a table to compare the evaluation factors for the two technologies still being considered. The four evaluation factors are on the left side and our two remaining technologies are along the top. We then referred to the B-series tables to add the concern level for each factor. </a:t>
            </a:r>
          </a:p>
          <a:p>
            <a:endParaRPr lang="en-US" strike="noStrike" dirty="0"/>
          </a:p>
          <a:p>
            <a:r>
              <a:rPr lang="en-US" strike="noStrike" dirty="0"/>
              <a:t>We started </a:t>
            </a:r>
            <a:r>
              <a:rPr lang="en-US" b="1" strike="noStrike" dirty="0"/>
              <a:t>[CLICK] </a:t>
            </a:r>
            <a:r>
              <a:rPr lang="en-US" strike="noStrike" dirty="0"/>
              <a:t>by noting the high </a:t>
            </a:r>
            <a:r>
              <a:rPr lang="en-US" b="0" strike="noStrike" dirty="0"/>
              <a:t>concerns, which were for site restrictions and waste stream management. This site was heavy in infrastructure in the area of concern such as the active tank basin, apartment building, the alley with utility corridor and an offsite garage. So even though the remedial </a:t>
            </a:r>
            <a:r>
              <a:rPr lang="en-US" strike="noStrike" dirty="0"/>
              <a:t>time frame for excavation was low </a:t>
            </a:r>
            <a:r>
              <a:rPr lang="en-US" b="1" strike="noStrike" dirty="0"/>
              <a:t>[CLICK]</a:t>
            </a:r>
            <a:r>
              <a:rPr lang="en-US" strike="noStrike" dirty="0"/>
              <a:t>, which was a priority, there were too many high concerns </a:t>
            </a:r>
            <a:r>
              <a:rPr lang="en-US" b="1" strike="noStrike" dirty="0"/>
              <a:t>[CLICK],</a:t>
            </a:r>
            <a:r>
              <a:rPr lang="en-US" strike="noStrike" dirty="0"/>
              <a:t> so excavation was eliminated. There were no high concerns for MPE, so </a:t>
            </a:r>
            <a:r>
              <a:rPr lang="en-US" b="1" strike="noStrike" dirty="0"/>
              <a:t>[CLICK] </a:t>
            </a:r>
            <a:r>
              <a:rPr lang="en-US" strike="noStrike" dirty="0"/>
              <a:t>it was retained for further consideration. </a:t>
            </a:r>
          </a:p>
          <a:p>
            <a:endParaRPr lang="en-US" strike="noStrike" dirty="0"/>
          </a:p>
        </p:txBody>
      </p:sp>
    </p:spTree>
    <p:extLst>
      <p:ext uri="{BB962C8B-B14F-4D97-AF65-F5344CB8AC3E}">
        <p14:creationId xmlns:p14="http://schemas.microsoft.com/office/powerpoint/2010/main" val="3420271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4143375" y="9120188"/>
            <a:ext cx="3170238" cy="479425"/>
          </a:xfrm>
          <a:prstGeom prst="rect">
            <a:avLst/>
          </a:prstGeom>
          <a:noFill/>
          <a:ln w="9525">
            <a:noFill/>
            <a:miter lim="800000"/>
            <a:headEnd/>
            <a:tailEnd/>
          </a:ln>
        </p:spPr>
        <p:txBody>
          <a:bodyPr lIns="96476" tIns="48237" rIns="96476" bIns="48237" anchor="b"/>
          <a:lstStyle/>
          <a:p>
            <a:pPr algn="r" defTabSz="963613"/>
            <a:fld id="{07C5CCE0-EED0-485F-8E7A-1E2974538A12}" type="slidenum">
              <a:rPr lang="en-US" sz="1400">
                <a:solidFill>
                  <a:prstClr val="black"/>
                </a:solidFill>
                <a:cs typeface="+mn-cs"/>
              </a:rPr>
              <a:pPr algn="r" defTabSz="963613"/>
              <a:t>99</a:t>
            </a:fld>
            <a:endParaRPr lang="en-US" sz="1400" dirty="0">
              <a:solidFill>
                <a:prstClr val="black"/>
              </a:solidFill>
              <a:cs typeface="+mn-cs"/>
            </a:endParaRPr>
          </a:p>
        </p:txBody>
      </p:sp>
      <p:sp>
        <p:nvSpPr>
          <p:cNvPr id="25603" name="Rectangle 6"/>
          <p:cNvSpPr>
            <a:spLocks noGrp="1" noRot="1" noChangeAspect="1" noChangeArrowheads="1" noTextEdit="1"/>
          </p:cNvSpPr>
          <p:nvPr>
            <p:ph type="sldImg"/>
          </p:nvPr>
        </p:nvSpPr>
        <p:spPr>
          <a:xfrm>
            <a:off x="1258888" y="720725"/>
            <a:ext cx="4797425" cy="3598863"/>
          </a:xfrm>
          <a:noFill/>
          <a:ln/>
        </p:spPr>
      </p:sp>
      <p:sp>
        <p:nvSpPr>
          <p:cNvPr id="25604" name="Rectangle 7"/>
          <p:cNvSpPr>
            <a:spLocks noGrp="1" noChangeArrowheads="1"/>
          </p:cNvSpPr>
          <p:nvPr>
            <p:ph type="body" idx="1"/>
          </p:nvPr>
        </p:nvSpPr>
        <p:spPr>
          <a:noFill/>
          <a:ln/>
        </p:spPr>
        <p:txBody>
          <a:bodyPr/>
          <a:lstStyle/>
          <a:p>
            <a:r>
              <a:rPr lang="en-US" dirty="0"/>
              <a:t>[Regulator]</a:t>
            </a:r>
          </a:p>
          <a:p>
            <a:r>
              <a:rPr lang="en-US" dirty="0"/>
              <a:t>The next step is to review the LCSM based on the design and performance metrics provided in the C-series Tables for the technologies that are still being considered. The LCSM for a site must include knowledge related to these metrics if the technology is to be employed at the site. </a:t>
            </a:r>
          </a:p>
          <a:p>
            <a:endParaRPr lang="en-US" dirty="0"/>
          </a:p>
        </p:txBody>
      </p:sp>
      <p:sp>
        <p:nvSpPr>
          <p:cNvPr id="25605" name="Slide Number Placeholder 3"/>
          <p:cNvSpPr txBox="1">
            <a:spLocks noGrp="1"/>
          </p:cNvSpPr>
          <p:nvPr/>
        </p:nvSpPr>
        <p:spPr bwMode="auto">
          <a:xfrm>
            <a:off x="4143375" y="9121775"/>
            <a:ext cx="3170238" cy="477838"/>
          </a:xfrm>
          <a:prstGeom prst="rect">
            <a:avLst/>
          </a:prstGeom>
          <a:noFill/>
          <a:ln w="9525">
            <a:noFill/>
            <a:miter lim="800000"/>
            <a:headEnd/>
            <a:tailEnd/>
          </a:ln>
        </p:spPr>
        <p:txBody>
          <a:bodyPr lIns="96458" tIns="48229" rIns="96458" bIns="48229" anchor="b"/>
          <a:lstStyle/>
          <a:p>
            <a:pPr algn="r" defTabSz="963613"/>
            <a:fld id="{29147CE1-018E-4C71-A6DD-3C70DA4C9001}" type="slidenum">
              <a:rPr lang="en-US" sz="1400">
                <a:solidFill>
                  <a:prstClr val="black"/>
                </a:solidFill>
                <a:cs typeface="+mn-cs"/>
              </a:rPr>
              <a:pPr algn="r" defTabSz="963613"/>
              <a:t>99</a:t>
            </a:fld>
            <a:endParaRPr lang="en-US" sz="1400" dirty="0">
              <a:solidFill>
                <a:prstClr val="black"/>
              </a:solidFill>
              <a:cs typeface="+mn-cs"/>
            </a:endParaRPr>
          </a:p>
        </p:txBody>
      </p:sp>
    </p:spTree>
    <p:extLst>
      <p:ext uri="{BB962C8B-B14F-4D97-AF65-F5344CB8AC3E}">
        <p14:creationId xmlns:p14="http://schemas.microsoft.com/office/powerpoint/2010/main" val="3286311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78216499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871593424"/>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267993712"/>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07026075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76238" y="92075"/>
            <a:ext cx="7588250" cy="1050925"/>
          </a:xfrm>
        </p:spPr>
        <p:txBody>
          <a:bodyPr/>
          <a:lstStyle/>
          <a:p>
            <a:r>
              <a:rPr lang="en-US"/>
              <a:t>Click to edit Master title style</a:t>
            </a:r>
          </a:p>
        </p:txBody>
      </p:sp>
      <p:sp>
        <p:nvSpPr>
          <p:cNvPr id="3" name="Content Placeholder 2"/>
          <p:cNvSpPr>
            <a:spLocks noGrp="1"/>
          </p:cNvSpPr>
          <p:nvPr>
            <p:ph sz="quarter" idx="1"/>
          </p:nvPr>
        </p:nvSpPr>
        <p:spPr>
          <a:xfrm>
            <a:off x="6096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5720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969272853"/>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Content Placeholder 2"/>
          <p:cNvSpPr>
            <a:spLocks noGrp="1"/>
          </p:cNvSpPr>
          <p:nvPr>
            <p:ph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422499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92075"/>
            <a:ext cx="20002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6238" y="92075"/>
            <a:ext cx="5853112"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96582923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86441679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69446895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able Placeholder 2"/>
          <p:cNvSpPr>
            <a:spLocks noGrp="1"/>
          </p:cNvSpPr>
          <p:nvPr>
            <p:ph type="tbl" idx="1"/>
          </p:nvPr>
        </p:nvSpPr>
        <p:spPr>
          <a:xfrm>
            <a:off x="609600" y="1828800"/>
            <a:ext cx="7772400" cy="4114800"/>
          </a:xfrm>
        </p:spPr>
        <p:txBody>
          <a:bodyPr/>
          <a:lstStyle/>
          <a:p>
            <a:pPr lvl="0"/>
            <a:endParaRPr lang="en-US" noProof="0" dirty="0"/>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426976328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5" name="Line 4"/>
          <p:cNvSpPr>
            <a:spLocks noChangeShapeType="1"/>
          </p:cNvSpPr>
          <p:nvPr/>
        </p:nvSpPr>
        <p:spPr bwMode="auto">
          <a:xfrm flipV="1">
            <a:off x="454025" y="1168400"/>
            <a:ext cx="8029575" cy="3175"/>
          </a:xfrm>
          <a:prstGeom prst="line">
            <a:avLst/>
          </a:prstGeom>
          <a:noFill/>
          <a:ln w="57150">
            <a:solidFill>
              <a:srgbClr val="000099"/>
            </a:solidFill>
            <a:round/>
            <a:headEnd/>
            <a:tailEnd/>
          </a:ln>
          <a:effectLst/>
        </p:spPr>
        <p:txBody>
          <a:bodyPr wrap="none" anchor="ctr"/>
          <a:lstStyle/>
          <a:p>
            <a:pPr eaLnBrk="0" hangingPunct="0">
              <a:defRPr/>
            </a:pPr>
            <a:endParaRPr lang="en-US" sz="1800" dirty="0">
              <a:cs typeface="+mn-cs"/>
            </a:endParaRPr>
          </a:p>
        </p:txBody>
      </p:sp>
      <p:sp>
        <p:nvSpPr>
          <p:cNvPr id="6" name="Line 5"/>
          <p:cNvSpPr>
            <a:spLocks noChangeShapeType="1"/>
          </p:cNvSpPr>
          <p:nvPr/>
        </p:nvSpPr>
        <p:spPr bwMode="auto">
          <a:xfrm>
            <a:off x="436563" y="1270000"/>
            <a:ext cx="7829550" cy="1588"/>
          </a:xfrm>
          <a:prstGeom prst="line">
            <a:avLst/>
          </a:prstGeom>
          <a:noFill/>
          <a:ln w="25400">
            <a:solidFill>
              <a:srgbClr val="008000"/>
            </a:solidFill>
            <a:round/>
            <a:headEnd/>
            <a:tailEnd/>
          </a:ln>
          <a:effectLst/>
        </p:spPr>
        <p:txBody>
          <a:bodyPr wrap="none" anchor="ctr"/>
          <a:lstStyle/>
          <a:p>
            <a:pPr eaLnBrk="0" hangingPunct="0">
              <a:defRPr/>
            </a:pPr>
            <a:endParaRPr lang="en-US" sz="1800" dirty="0">
              <a:cs typeface="+mn-cs"/>
            </a:endParaRPr>
          </a:p>
        </p:txBody>
      </p:sp>
      <p:sp>
        <p:nvSpPr>
          <p:cNvPr id="7" name="Rectangle 7"/>
          <p:cNvSpPr>
            <a:spLocks noChangeArrowheads="1"/>
          </p:cNvSpPr>
          <p:nvPr/>
        </p:nvSpPr>
        <p:spPr bwMode="auto">
          <a:xfrm>
            <a:off x="4262438" y="3119438"/>
            <a:ext cx="9144000" cy="0"/>
          </a:xfrm>
          <a:prstGeom prst="rect">
            <a:avLst/>
          </a:prstGeom>
          <a:noFill/>
          <a:ln w="9525">
            <a:noFill/>
            <a:miter lim="800000"/>
            <a:headEnd/>
            <a:tailEnd/>
          </a:ln>
          <a:effectLst/>
        </p:spPr>
        <p:txBody>
          <a:bodyPr>
            <a:spAutoFit/>
          </a:bodyPr>
          <a:lstStyle/>
          <a:p>
            <a:pPr eaLnBrk="0" hangingPunct="0">
              <a:defRPr/>
            </a:pPr>
            <a:endParaRPr lang="en-US" sz="1800" dirty="0"/>
          </a:p>
        </p:txBody>
      </p:sp>
      <p:pic>
        <p:nvPicPr>
          <p:cNvPr id="8" name="Picture 8" descr="ITRClogoCOLOR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2263" y="0"/>
            <a:ext cx="1201737" cy="1298575"/>
          </a:xfrm>
          <a:prstGeom prst="rect">
            <a:avLst/>
          </a:prstGeom>
          <a:noFill/>
          <a:ln w="9525">
            <a:noFill/>
            <a:miter lim="800000"/>
            <a:headEnd/>
            <a:tailEnd/>
          </a:ln>
        </p:spPr>
      </p:pic>
      <p:sp>
        <p:nvSpPr>
          <p:cNvPr id="9" name="Rectangle 9"/>
          <p:cNvSpPr>
            <a:spLocks noChangeArrowheads="1"/>
          </p:cNvSpPr>
          <p:nvPr/>
        </p:nvSpPr>
        <p:spPr bwMode="auto">
          <a:xfrm>
            <a:off x="4114800" y="2971800"/>
            <a:ext cx="9144000" cy="0"/>
          </a:xfrm>
          <a:prstGeom prst="rect">
            <a:avLst/>
          </a:prstGeom>
          <a:noFill/>
          <a:ln w="9525">
            <a:noFill/>
            <a:miter lim="800000"/>
            <a:headEnd/>
            <a:tailEnd/>
          </a:ln>
          <a:effectLst/>
        </p:spPr>
        <p:txBody>
          <a:bodyPr>
            <a:spAutoFit/>
          </a:bodyPr>
          <a:lstStyle/>
          <a:p>
            <a:pPr eaLnBrk="0" hangingPunct="0">
              <a:defRPr/>
            </a:pPr>
            <a:endParaRPr lang="en-US" sz="1800" dirty="0"/>
          </a:p>
        </p:txBody>
      </p:sp>
      <p:sp>
        <p:nvSpPr>
          <p:cNvPr id="10" name="Rectangle 10"/>
          <p:cNvSpPr>
            <a:spLocks noChangeArrowheads="1"/>
          </p:cNvSpPr>
          <p:nvPr/>
        </p:nvSpPr>
        <p:spPr bwMode="auto">
          <a:xfrm>
            <a:off x="-25400" y="0"/>
            <a:ext cx="493713" cy="396875"/>
          </a:xfrm>
          <a:prstGeom prst="rect">
            <a:avLst/>
          </a:prstGeom>
          <a:noFill/>
          <a:ln w="9525">
            <a:noFill/>
            <a:miter lim="800000"/>
            <a:headEnd/>
            <a:tailEnd/>
          </a:ln>
          <a:effectLst/>
        </p:spPr>
        <p:txBody>
          <a:bodyPr wrap="none">
            <a:spAutoFit/>
          </a:bodyPr>
          <a:lstStyle/>
          <a:p>
            <a:pPr>
              <a:defRPr/>
            </a:pPr>
            <a:fld id="{8A3B57B9-8840-4F11-A9BA-D33B912F935F}" type="slidenum">
              <a:rPr lang="en-US" sz="2000"/>
              <a:pPr>
                <a:defRPr/>
              </a:pPr>
              <a:t>‹#›</a:t>
            </a:fld>
            <a:endParaRPr lang="en-US" sz="2000" dirty="0"/>
          </a:p>
        </p:txBody>
      </p:sp>
      <p:sp>
        <p:nvSpPr>
          <p:cNvPr id="11" name="Rectangle 11"/>
          <p:cNvSpPr>
            <a:spLocks noChangeArrowheads="1"/>
          </p:cNvSpPr>
          <p:nvPr/>
        </p:nvSpPr>
        <p:spPr bwMode="auto">
          <a:xfrm>
            <a:off x="4205288" y="3057525"/>
            <a:ext cx="9144000" cy="0"/>
          </a:xfrm>
          <a:prstGeom prst="rect">
            <a:avLst/>
          </a:prstGeom>
          <a:noFill/>
          <a:ln w="9525">
            <a:noFill/>
            <a:miter lim="800000"/>
            <a:headEnd/>
            <a:tailEnd/>
          </a:ln>
          <a:effectLst/>
        </p:spPr>
        <p:txBody>
          <a:bodyPr>
            <a:spAutoFit/>
          </a:bodyPr>
          <a:lstStyle/>
          <a:p>
            <a:pPr eaLnBrk="0" hangingPunct="0">
              <a:defRPr/>
            </a:pPr>
            <a:endParaRPr lang="en-US" sz="1800" dirty="0"/>
          </a:p>
        </p:txBody>
      </p:sp>
      <p:sp>
        <p:nvSpPr>
          <p:cNvPr id="12" name="Text Box 12"/>
          <p:cNvSpPr txBox="1">
            <a:spLocks noChangeArrowheads="1"/>
          </p:cNvSpPr>
          <p:nvPr/>
        </p:nvSpPr>
        <p:spPr bwMode="auto">
          <a:xfrm>
            <a:off x="1584325" y="5861050"/>
            <a:ext cx="184150" cy="701675"/>
          </a:xfrm>
          <a:prstGeom prst="rect">
            <a:avLst/>
          </a:prstGeom>
          <a:noFill/>
          <a:ln w="9525">
            <a:noFill/>
            <a:miter lim="800000"/>
            <a:headEnd/>
            <a:tailEnd/>
          </a:ln>
          <a:effectLst/>
        </p:spPr>
        <p:txBody>
          <a:bodyPr wrap="none">
            <a:spAutoFit/>
          </a:bodyPr>
          <a:lstStyle/>
          <a:p>
            <a:pPr eaLnBrk="0" hangingPunct="0">
              <a:defRPr/>
            </a:pPr>
            <a:endParaRPr lang="en-CA" sz="4000" dirty="0"/>
          </a:p>
        </p:txBody>
      </p:sp>
      <p:sp>
        <p:nvSpPr>
          <p:cNvPr id="13" name="Text Box 13"/>
          <p:cNvSpPr txBox="1">
            <a:spLocks noChangeArrowheads="1"/>
          </p:cNvSpPr>
          <p:nvPr/>
        </p:nvSpPr>
        <p:spPr bwMode="auto">
          <a:xfrm>
            <a:off x="1203325" y="5864225"/>
            <a:ext cx="184150" cy="701675"/>
          </a:xfrm>
          <a:prstGeom prst="rect">
            <a:avLst/>
          </a:prstGeom>
          <a:noFill/>
          <a:ln w="9525">
            <a:noFill/>
            <a:miter lim="800000"/>
            <a:headEnd/>
            <a:tailEnd/>
          </a:ln>
          <a:effectLst/>
        </p:spPr>
        <p:txBody>
          <a:bodyPr wrap="none">
            <a:spAutoFit/>
          </a:bodyPr>
          <a:lstStyle/>
          <a:p>
            <a:pPr eaLnBrk="0" hangingPunct="0">
              <a:defRPr/>
            </a:pPr>
            <a:endParaRPr lang="en-CA" sz="4000" dirty="0">
              <a:latin typeface="Times New Roman" pitchFamily="18" charset="0"/>
            </a:endParaRPr>
          </a:p>
        </p:txBody>
      </p:sp>
      <p:sp>
        <p:nvSpPr>
          <p:cNvPr id="14" name="Rectangle 14"/>
          <p:cNvSpPr>
            <a:spLocks noChangeArrowheads="1"/>
          </p:cNvSpPr>
          <p:nvPr/>
        </p:nvSpPr>
        <p:spPr bwMode="auto">
          <a:xfrm>
            <a:off x="0" y="0"/>
            <a:ext cx="9144000" cy="6858000"/>
          </a:xfrm>
          <a:prstGeom prst="rect">
            <a:avLst/>
          </a:prstGeom>
          <a:noFill/>
          <a:ln w="25400">
            <a:solidFill>
              <a:schemeClr val="tx1"/>
            </a:solidFill>
            <a:miter lim="800000"/>
            <a:headEnd/>
            <a:tailEnd/>
          </a:ln>
          <a:effectLst/>
        </p:spPr>
        <p:txBody>
          <a:bodyPr wrap="none" anchor="ctr"/>
          <a:lstStyle/>
          <a:p>
            <a:pPr eaLnBrk="0" hangingPunct="0">
              <a:defRPr/>
            </a:pPr>
            <a:endParaRPr lang="en-US" sz="1800" dirty="0"/>
          </a:p>
        </p:txBody>
      </p:sp>
      <p:sp>
        <p:nvSpPr>
          <p:cNvPr id="2" name="Title 1"/>
          <p:cNvSpPr>
            <a:spLocks noGrp="1"/>
          </p:cNvSpPr>
          <p:nvPr>
            <p:ph type="title"/>
          </p:nvPr>
        </p:nvSpPr>
        <p:spPr>
          <a:xfrm>
            <a:off x="665163" y="190500"/>
            <a:ext cx="7772400" cy="674688"/>
          </a:xfrm>
        </p:spPr>
        <p:txBody>
          <a:bodyPr/>
          <a:lstStyle/>
          <a:p>
            <a:r>
              <a:rPr lang="en-US"/>
              <a:t>Click to edit Master title style</a:t>
            </a:r>
          </a:p>
        </p:txBody>
      </p:sp>
      <p:sp>
        <p:nvSpPr>
          <p:cNvPr id="3" name="ClipArt Placeholder 2"/>
          <p:cNvSpPr>
            <a:spLocks noGrp="1"/>
          </p:cNvSpPr>
          <p:nvPr>
            <p:ph type="clipArt" sz="half" idx="1"/>
          </p:nvPr>
        </p:nvSpPr>
        <p:spPr>
          <a:xfrm>
            <a:off x="685800" y="1346200"/>
            <a:ext cx="3810000" cy="5187950"/>
          </a:xfrm>
        </p:spPr>
        <p:txBody>
          <a:bodyPr/>
          <a:lstStyle/>
          <a:p>
            <a:pPr lvl="0"/>
            <a:endParaRPr lang="en-US" noProof="0" dirty="0"/>
          </a:p>
        </p:txBody>
      </p:sp>
      <p:sp>
        <p:nvSpPr>
          <p:cNvPr id="4" name="Text Placeholder 3"/>
          <p:cNvSpPr>
            <a:spLocks noGrp="1"/>
          </p:cNvSpPr>
          <p:nvPr>
            <p:ph type="body" sz="half" idx="2"/>
          </p:nvPr>
        </p:nvSpPr>
        <p:spPr>
          <a:xfrm>
            <a:off x="4648200" y="1346200"/>
            <a:ext cx="3810000" cy="518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p:cNvSpPr>
            <a:spLocks noGrp="1"/>
          </p:cNvSpPr>
          <p:nvPr>
            <p:ph type="sldNum" sz="quarter" idx="10"/>
          </p:nvPr>
        </p:nvSpPr>
        <p:spPr>
          <a:xfrm>
            <a:off x="8804275" y="0"/>
            <a:ext cx="339725" cy="276225"/>
          </a:xfrm>
          <a:prstGeom prst="rect">
            <a:avLst/>
          </a:prstGeom>
        </p:spPr>
        <p:txBody>
          <a:bodyPr/>
          <a:lstStyle>
            <a:lvl1pPr>
              <a:defRPr sz="1800">
                <a:latin typeface="Arial" charset="0"/>
                <a:cs typeface="Arial" charset="0"/>
              </a:defRPr>
            </a:lvl1pPr>
          </a:lstStyle>
          <a:p>
            <a:pPr>
              <a:defRPr/>
            </a:pPr>
            <a:fld id="{7ACB7243-5A93-4DD2-B4C7-EE5BC6DB4A12}" type="slidenum">
              <a:rPr lang="en-US"/>
              <a:pPr>
                <a:defRPr/>
              </a:pPr>
              <a:t>‹#›</a:t>
            </a:fld>
            <a:endParaRPr lang="en-US" dirty="0"/>
          </a:p>
        </p:txBody>
      </p:sp>
    </p:spTree>
    <p:extLst>
      <p:ext uri="{BB962C8B-B14F-4D97-AF65-F5344CB8AC3E}">
        <p14:creationId xmlns:p14="http://schemas.microsoft.com/office/powerpoint/2010/main" val="697575780"/>
      </p:ext>
    </p:extLst>
  </p:cSld>
  <p:clrMapOvr>
    <a:masterClrMapping/>
  </p:clrMapOvr>
  <p:transition>
    <p:cover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43966126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75406679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84624009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8311" y="1670756"/>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60711" y="1682044"/>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45015931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39652591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429477306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05193500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85878928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59929849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96336234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19357025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92075"/>
            <a:ext cx="20002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6238" y="92075"/>
            <a:ext cx="5853112"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40884737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932467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33969832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able Placeholder 2"/>
          <p:cNvSpPr>
            <a:spLocks noGrp="1"/>
          </p:cNvSpPr>
          <p:nvPr>
            <p:ph type="tbl" idx="1"/>
          </p:nvPr>
        </p:nvSpPr>
        <p:spPr>
          <a:xfrm>
            <a:off x="609600" y="1828800"/>
            <a:ext cx="7772400" cy="4114800"/>
          </a:xfrm>
        </p:spPr>
        <p:txBody>
          <a:bodyPr/>
          <a:lstStyle/>
          <a:p>
            <a:pPr lvl="0"/>
            <a:endParaRPr lang="en-US" noProof="0" dirty="0"/>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53722095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33295293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5" name="Line 4"/>
          <p:cNvSpPr>
            <a:spLocks noChangeShapeType="1"/>
          </p:cNvSpPr>
          <p:nvPr/>
        </p:nvSpPr>
        <p:spPr bwMode="auto">
          <a:xfrm flipV="1">
            <a:off x="454025" y="1168400"/>
            <a:ext cx="8029575" cy="3175"/>
          </a:xfrm>
          <a:prstGeom prst="line">
            <a:avLst/>
          </a:prstGeom>
          <a:noFill/>
          <a:ln w="57150">
            <a:solidFill>
              <a:srgbClr val="000099"/>
            </a:solidFill>
            <a:round/>
            <a:headEnd/>
            <a:tailEnd/>
          </a:ln>
          <a:effectLst/>
        </p:spPr>
        <p:txBody>
          <a:bodyPr wrap="none" anchor="ctr"/>
          <a:lstStyle/>
          <a:p>
            <a:pPr eaLnBrk="0" hangingPunct="0">
              <a:defRPr/>
            </a:pPr>
            <a:endParaRPr lang="en-US" dirty="0">
              <a:solidFill>
                <a:srgbClr val="000000"/>
              </a:solidFill>
            </a:endParaRPr>
          </a:p>
        </p:txBody>
      </p:sp>
      <p:sp>
        <p:nvSpPr>
          <p:cNvPr id="6" name="Line 5"/>
          <p:cNvSpPr>
            <a:spLocks noChangeShapeType="1"/>
          </p:cNvSpPr>
          <p:nvPr/>
        </p:nvSpPr>
        <p:spPr bwMode="auto">
          <a:xfrm>
            <a:off x="436563" y="1270000"/>
            <a:ext cx="7829550" cy="1588"/>
          </a:xfrm>
          <a:prstGeom prst="line">
            <a:avLst/>
          </a:prstGeom>
          <a:noFill/>
          <a:ln w="25400">
            <a:solidFill>
              <a:srgbClr val="008000"/>
            </a:solidFill>
            <a:round/>
            <a:headEnd/>
            <a:tailEnd/>
          </a:ln>
          <a:effectLst/>
        </p:spPr>
        <p:txBody>
          <a:bodyPr wrap="none" anchor="ctr"/>
          <a:lstStyle/>
          <a:p>
            <a:pPr eaLnBrk="0" hangingPunct="0">
              <a:defRPr/>
            </a:pPr>
            <a:endParaRPr lang="en-US" dirty="0">
              <a:solidFill>
                <a:srgbClr val="000000"/>
              </a:solidFill>
            </a:endParaRPr>
          </a:p>
        </p:txBody>
      </p:sp>
      <p:sp>
        <p:nvSpPr>
          <p:cNvPr id="7" name="Rectangle 7"/>
          <p:cNvSpPr>
            <a:spLocks noChangeArrowheads="1"/>
          </p:cNvSpPr>
          <p:nvPr/>
        </p:nvSpPr>
        <p:spPr bwMode="auto">
          <a:xfrm>
            <a:off x="4262438" y="3119438"/>
            <a:ext cx="9144000" cy="0"/>
          </a:xfrm>
          <a:prstGeom prst="rect">
            <a:avLst/>
          </a:prstGeom>
          <a:noFill/>
          <a:ln w="9525">
            <a:noFill/>
            <a:miter lim="800000"/>
            <a:headEnd/>
            <a:tailEnd/>
          </a:ln>
          <a:effectLst/>
        </p:spPr>
        <p:txBody>
          <a:bodyPr>
            <a:spAutoFit/>
          </a:bodyPr>
          <a:lstStyle/>
          <a:p>
            <a:pPr eaLnBrk="0" hangingPunct="0">
              <a:defRPr/>
            </a:pPr>
            <a:endParaRPr lang="en-US" dirty="0">
              <a:solidFill>
                <a:srgbClr val="000000"/>
              </a:solidFill>
            </a:endParaRPr>
          </a:p>
        </p:txBody>
      </p:sp>
      <p:pic>
        <p:nvPicPr>
          <p:cNvPr id="8" name="Picture 8" descr="ITRClogoCOLOR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2263" y="0"/>
            <a:ext cx="1201737" cy="1298575"/>
          </a:xfrm>
          <a:prstGeom prst="rect">
            <a:avLst/>
          </a:prstGeom>
          <a:noFill/>
          <a:ln w="9525">
            <a:noFill/>
            <a:miter lim="800000"/>
            <a:headEnd/>
            <a:tailEnd/>
          </a:ln>
        </p:spPr>
      </p:pic>
      <p:sp>
        <p:nvSpPr>
          <p:cNvPr id="9" name="Rectangle 9"/>
          <p:cNvSpPr>
            <a:spLocks noChangeArrowheads="1"/>
          </p:cNvSpPr>
          <p:nvPr/>
        </p:nvSpPr>
        <p:spPr bwMode="auto">
          <a:xfrm>
            <a:off x="4114800" y="2971800"/>
            <a:ext cx="9144000" cy="0"/>
          </a:xfrm>
          <a:prstGeom prst="rect">
            <a:avLst/>
          </a:prstGeom>
          <a:noFill/>
          <a:ln w="9525">
            <a:noFill/>
            <a:miter lim="800000"/>
            <a:headEnd/>
            <a:tailEnd/>
          </a:ln>
          <a:effectLst/>
        </p:spPr>
        <p:txBody>
          <a:bodyPr>
            <a:spAutoFit/>
          </a:bodyPr>
          <a:lstStyle/>
          <a:p>
            <a:pPr eaLnBrk="0" hangingPunct="0">
              <a:defRPr/>
            </a:pPr>
            <a:endParaRPr lang="en-US" dirty="0">
              <a:solidFill>
                <a:srgbClr val="000000"/>
              </a:solidFill>
            </a:endParaRPr>
          </a:p>
        </p:txBody>
      </p:sp>
      <p:sp>
        <p:nvSpPr>
          <p:cNvPr id="10" name="Rectangle 10"/>
          <p:cNvSpPr>
            <a:spLocks noChangeArrowheads="1"/>
          </p:cNvSpPr>
          <p:nvPr/>
        </p:nvSpPr>
        <p:spPr bwMode="auto">
          <a:xfrm>
            <a:off x="-25400" y="0"/>
            <a:ext cx="493713" cy="396875"/>
          </a:xfrm>
          <a:prstGeom prst="rect">
            <a:avLst/>
          </a:prstGeom>
          <a:noFill/>
          <a:ln w="9525">
            <a:noFill/>
            <a:miter lim="800000"/>
            <a:headEnd/>
            <a:tailEnd/>
          </a:ln>
          <a:effectLst/>
        </p:spPr>
        <p:txBody>
          <a:bodyPr wrap="none">
            <a:spAutoFit/>
          </a:bodyPr>
          <a:lstStyle/>
          <a:p>
            <a:pPr>
              <a:defRPr/>
            </a:pPr>
            <a:fld id="{8A3B57B9-8840-4F11-A9BA-D33B912F935F}" type="slidenum">
              <a:rPr lang="en-US" sz="2000">
                <a:solidFill>
                  <a:srgbClr val="000000"/>
                </a:solidFill>
              </a:rPr>
              <a:pPr>
                <a:defRPr/>
              </a:pPr>
              <a:t>‹#›</a:t>
            </a:fld>
            <a:endParaRPr lang="en-US" sz="2000" dirty="0">
              <a:solidFill>
                <a:srgbClr val="000000"/>
              </a:solidFill>
            </a:endParaRPr>
          </a:p>
        </p:txBody>
      </p:sp>
      <p:sp>
        <p:nvSpPr>
          <p:cNvPr id="11" name="Rectangle 11"/>
          <p:cNvSpPr>
            <a:spLocks noChangeArrowheads="1"/>
          </p:cNvSpPr>
          <p:nvPr/>
        </p:nvSpPr>
        <p:spPr bwMode="auto">
          <a:xfrm>
            <a:off x="4205288" y="3057525"/>
            <a:ext cx="9144000" cy="0"/>
          </a:xfrm>
          <a:prstGeom prst="rect">
            <a:avLst/>
          </a:prstGeom>
          <a:noFill/>
          <a:ln w="9525">
            <a:noFill/>
            <a:miter lim="800000"/>
            <a:headEnd/>
            <a:tailEnd/>
          </a:ln>
          <a:effectLst/>
        </p:spPr>
        <p:txBody>
          <a:bodyPr>
            <a:spAutoFit/>
          </a:bodyPr>
          <a:lstStyle/>
          <a:p>
            <a:pPr eaLnBrk="0" hangingPunct="0">
              <a:defRPr/>
            </a:pPr>
            <a:endParaRPr lang="en-US" dirty="0">
              <a:solidFill>
                <a:srgbClr val="000000"/>
              </a:solidFill>
            </a:endParaRPr>
          </a:p>
        </p:txBody>
      </p:sp>
      <p:sp>
        <p:nvSpPr>
          <p:cNvPr id="12" name="Text Box 12"/>
          <p:cNvSpPr txBox="1">
            <a:spLocks noChangeArrowheads="1"/>
          </p:cNvSpPr>
          <p:nvPr/>
        </p:nvSpPr>
        <p:spPr bwMode="auto">
          <a:xfrm>
            <a:off x="1584325" y="5861050"/>
            <a:ext cx="184150" cy="701675"/>
          </a:xfrm>
          <a:prstGeom prst="rect">
            <a:avLst/>
          </a:prstGeom>
          <a:noFill/>
          <a:ln w="9525">
            <a:noFill/>
            <a:miter lim="800000"/>
            <a:headEnd/>
            <a:tailEnd/>
          </a:ln>
          <a:effectLst/>
        </p:spPr>
        <p:txBody>
          <a:bodyPr wrap="none">
            <a:spAutoFit/>
          </a:bodyPr>
          <a:lstStyle/>
          <a:p>
            <a:pPr eaLnBrk="0" hangingPunct="0">
              <a:defRPr/>
            </a:pPr>
            <a:endParaRPr lang="en-CA" sz="4000" dirty="0">
              <a:solidFill>
                <a:srgbClr val="000000"/>
              </a:solidFill>
            </a:endParaRPr>
          </a:p>
        </p:txBody>
      </p:sp>
      <p:sp>
        <p:nvSpPr>
          <p:cNvPr id="13" name="Text Box 13"/>
          <p:cNvSpPr txBox="1">
            <a:spLocks noChangeArrowheads="1"/>
          </p:cNvSpPr>
          <p:nvPr/>
        </p:nvSpPr>
        <p:spPr bwMode="auto">
          <a:xfrm>
            <a:off x="1203325" y="5864225"/>
            <a:ext cx="184150" cy="701675"/>
          </a:xfrm>
          <a:prstGeom prst="rect">
            <a:avLst/>
          </a:prstGeom>
          <a:noFill/>
          <a:ln w="9525">
            <a:noFill/>
            <a:miter lim="800000"/>
            <a:headEnd/>
            <a:tailEnd/>
          </a:ln>
          <a:effectLst/>
        </p:spPr>
        <p:txBody>
          <a:bodyPr wrap="none">
            <a:spAutoFit/>
          </a:bodyPr>
          <a:lstStyle/>
          <a:p>
            <a:pPr eaLnBrk="0" hangingPunct="0">
              <a:defRPr/>
            </a:pPr>
            <a:endParaRPr lang="en-CA" sz="4000" dirty="0">
              <a:solidFill>
                <a:srgbClr val="000000"/>
              </a:solidFill>
              <a:latin typeface="Times New Roman" pitchFamily="18" charset="0"/>
            </a:endParaRPr>
          </a:p>
        </p:txBody>
      </p:sp>
      <p:sp>
        <p:nvSpPr>
          <p:cNvPr id="14" name="Rectangle 14"/>
          <p:cNvSpPr>
            <a:spLocks noChangeArrowheads="1"/>
          </p:cNvSpPr>
          <p:nvPr/>
        </p:nvSpPr>
        <p:spPr bwMode="auto">
          <a:xfrm>
            <a:off x="0" y="0"/>
            <a:ext cx="9144000" cy="6858000"/>
          </a:xfrm>
          <a:prstGeom prst="rect">
            <a:avLst/>
          </a:prstGeom>
          <a:noFill/>
          <a:ln w="25400">
            <a:solidFill>
              <a:schemeClr val="tx1"/>
            </a:solidFill>
            <a:miter lim="800000"/>
            <a:headEnd/>
            <a:tailEnd/>
          </a:ln>
          <a:effectLst/>
        </p:spPr>
        <p:txBody>
          <a:bodyPr wrap="none" anchor="ctr"/>
          <a:lstStyle/>
          <a:p>
            <a:pPr eaLnBrk="0" hangingPunct="0">
              <a:defRPr/>
            </a:pPr>
            <a:endParaRPr lang="en-US" dirty="0">
              <a:solidFill>
                <a:srgbClr val="000000"/>
              </a:solidFill>
            </a:endParaRPr>
          </a:p>
        </p:txBody>
      </p:sp>
      <p:sp>
        <p:nvSpPr>
          <p:cNvPr id="2" name="Title 1"/>
          <p:cNvSpPr>
            <a:spLocks noGrp="1"/>
          </p:cNvSpPr>
          <p:nvPr>
            <p:ph type="title"/>
          </p:nvPr>
        </p:nvSpPr>
        <p:spPr>
          <a:xfrm>
            <a:off x="665163" y="190500"/>
            <a:ext cx="7772400" cy="674688"/>
          </a:xfrm>
        </p:spPr>
        <p:txBody>
          <a:bodyPr/>
          <a:lstStyle/>
          <a:p>
            <a:r>
              <a:rPr lang="en-US"/>
              <a:t>Click to edit Master title style</a:t>
            </a:r>
          </a:p>
        </p:txBody>
      </p:sp>
      <p:sp>
        <p:nvSpPr>
          <p:cNvPr id="3" name="ClipArt Placeholder 2"/>
          <p:cNvSpPr>
            <a:spLocks noGrp="1"/>
          </p:cNvSpPr>
          <p:nvPr>
            <p:ph type="clipArt" sz="half" idx="1"/>
          </p:nvPr>
        </p:nvSpPr>
        <p:spPr>
          <a:xfrm>
            <a:off x="685800" y="1346200"/>
            <a:ext cx="3810000" cy="5187950"/>
          </a:xfrm>
        </p:spPr>
        <p:txBody>
          <a:bodyPr/>
          <a:lstStyle/>
          <a:p>
            <a:pPr lvl="0"/>
            <a:endParaRPr lang="en-US" noProof="0" dirty="0"/>
          </a:p>
        </p:txBody>
      </p:sp>
      <p:sp>
        <p:nvSpPr>
          <p:cNvPr id="4" name="Text Placeholder 3"/>
          <p:cNvSpPr>
            <a:spLocks noGrp="1"/>
          </p:cNvSpPr>
          <p:nvPr>
            <p:ph type="body" sz="half" idx="2"/>
          </p:nvPr>
        </p:nvSpPr>
        <p:spPr>
          <a:xfrm>
            <a:off x="4648200" y="1346200"/>
            <a:ext cx="3810000" cy="5187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4"/>
          <p:cNvSpPr>
            <a:spLocks noGrp="1"/>
          </p:cNvSpPr>
          <p:nvPr>
            <p:ph type="sldNum" sz="quarter" idx="10"/>
          </p:nvPr>
        </p:nvSpPr>
        <p:spPr>
          <a:xfrm>
            <a:off x="8804275" y="0"/>
            <a:ext cx="339725" cy="276225"/>
          </a:xfrm>
          <a:prstGeom prst="rect">
            <a:avLst/>
          </a:prstGeom>
        </p:spPr>
        <p:txBody>
          <a:bodyPr/>
          <a:lstStyle>
            <a:lvl1pPr>
              <a:defRPr sz="1800">
                <a:latin typeface="Arial" charset="0"/>
                <a:cs typeface="Arial" charset="0"/>
              </a:defRPr>
            </a:lvl1pPr>
          </a:lstStyle>
          <a:p>
            <a:pPr>
              <a:defRPr/>
            </a:pPr>
            <a:fld id="{7ACB7243-5A93-4DD2-B4C7-EE5BC6DB4A1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50873811"/>
      </p:ext>
    </p:extLst>
  </p:cSld>
  <p:clrMapOvr>
    <a:masterClrMapping/>
  </p:clrMapOvr>
  <p:transition>
    <p:cover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76238" y="92075"/>
            <a:ext cx="7588250" cy="1050925"/>
          </a:xfrm>
        </p:spPr>
        <p:txBody>
          <a:bodyPr/>
          <a:lstStyle/>
          <a:p>
            <a:r>
              <a:rPr lang="en-US"/>
              <a:t>Click to edit Master title style</a:t>
            </a:r>
          </a:p>
        </p:txBody>
      </p:sp>
      <p:sp>
        <p:nvSpPr>
          <p:cNvPr id="3" name="Content Placeholder 2"/>
          <p:cNvSpPr>
            <a:spLocks noGrp="1"/>
          </p:cNvSpPr>
          <p:nvPr>
            <p:ph sz="quarter" idx="1"/>
          </p:nvPr>
        </p:nvSpPr>
        <p:spPr>
          <a:xfrm>
            <a:off x="6096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5720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414726887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Content Placeholder 2"/>
          <p:cNvSpPr>
            <a:spLocks noGrp="1"/>
          </p:cNvSpPr>
          <p:nvPr>
            <p:ph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6203860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53292314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68880914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51088874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5516"/>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61367" y="162678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75520111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35230007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405427913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23682753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98311" y="1670756"/>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60711" y="1682044"/>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51952192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72096348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18467198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39385202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92075"/>
            <a:ext cx="20002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6238" y="92075"/>
            <a:ext cx="5853112"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71510526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757094608"/>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98497747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76238" y="92075"/>
            <a:ext cx="7588250" cy="1050925"/>
          </a:xfrm>
        </p:spPr>
        <p:txBody>
          <a:bodyPr/>
          <a:lstStyle/>
          <a:p>
            <a:r>
              <a:rPr lang="en-US"/>
              <a:t>Click to edit Master title style</a:t>
            </a:r>
          </a:p>
        </p:txBody>
      </p:sp>
      <p:sp>
        <p:nvSpPr>
          <p:cNvPr id="3" name="Content Placeholder 2"/>
          <p:cNvSpPr>
            <a:spLocks noGrp="1"/>
          </p:cNvSpPr>
          <p:nvPr>
            <p:ph sz="quarter" idx="1"/>
          </p:nvPr>
        </p:nvSpPr>
        <p:spPr>
          <a:xfrm>
            <a:off x="6096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5720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64973642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80016595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33918752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27103243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388236296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16149"/>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82633" y="1605516"/>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43481990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78897466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77098830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24678127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86354099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91051538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60024835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92075"/>
            <a:ext cx="20002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6238" y="92075"/>
            <a:ext cx="5853112"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80495810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16561807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624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83265080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85908965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Content Placeholder 2"/>
          <p:cNvSpPr>
            <a:spLocks noGrp="1"/>
          </p:cNvSpPr>
          <p:nvPr>
            <p:ph sz="half" idx="1"/>
          </p:nvPr>
        </p:nvSpPr>
        <p:spPr>
          <a:xfrm>
            <a:off x="609600" y="1828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624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61906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42077381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19260234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76817339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16149"/>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82633" y="1605516"/>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38991348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8905807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81344231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83475373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92291447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49876185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973686387"/>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90508725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92075"/>
            <a:ext cx="20002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6238" y="92075"/>
            <a:ext cx="5853112"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42220809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57236207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624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84955469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Content Placeholder 2"/>
          <p:cNvSpPr>
            <a:spLocks noGrp="1"/>
          </p:cNvSpPr>
          <p:nvPr>
            <p:ph sz="half" idx="1"/>
          </p:nvPr>
        </p:nvSpPr>
        <p:spPr>
          <a:xfrm>
            <a:off x="609600" y="1828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624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6698532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71550005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3879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39924331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85813576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31511848"/>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5879609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2831162171"/>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547971930"/>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4185826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504331277"/>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86175993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42825967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92075"/>
            <a:ext cx="20002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6238" y="92075"/>
            <a:ext cx="5853112"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409150663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55589311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624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28406609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Content Placeholder 2"/>
          <p:cNvSpPr>
            <a:spLocks noGrp="1"/>
          </p:cNvSpPr>
          <p:nvPr>
            <p:ph sz="half" idx="1"/>
          </p:nvPr>
        </p:nvSpPr>
        <p:spPr>
          <a:xfrm>
            <a:off x="609600" y="1828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39624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33083977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4742692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149386497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404285616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10013356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5516"/>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61367" y="1626781"/>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860466671"/>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64179578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71095199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351419775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1070167850"/>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402920861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207929038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92075"/>
            <a:ext cx="20002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6238" y="92075"/>
            <a:ext cx="5853112"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dirty="0">
              <a:solidFill>
                <a:srgbClr val="000000"/>
              </a:solidFill>
            </a:endParaRPr>
          </a:p>
        </p:txBody>
      </p:sp>
    </p:spTree>
    <p:extLst>
      <p:ext uri="{BB962C8B-B14F-4D97-AF65-F5344CB8AC3E}">
        <p14:creationId xmlns:p14="http://schemas.microsoft.com/office/powerpoint/2010/main" val="70188323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2.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2.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3.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6" Type="http://schemas.openxmlformats.org/officeDocument/2006/relationships/image" Target="../media/image2.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4.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2.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image" Target="../media/image2.png"/><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6.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2.png"/><Relationship Id="rId2" Type="http://schemas.openxmlformats.org/officeDocument/2006/relationships/slideLayout" Target="../slideLayouts/slideLayout90.xml"/><Relationship Id="rId16" Type="http://schemas.openxmlformats.org/officeDocument/2006/relationships/theme" Target="../theme/theme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body" idx="1"/>
          </p:nvPr>
        </p:nvSpPr>
        <p:spPr bwMode="auto">
          <a:xfrm>
            <a:off x="619125" y="1485900"/>
            <a:ext cx="7772400" cy="4867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79" name="Rectangle 3"/>
          <p:cNvSpPr>
            <a:spLocks noGrp="1" noChangeArrowheads="1"/>
          </p:cNvSpPr>
          <p:nvPr>
            <p:ph type="title"/>
          </p:nvPr>
        </p:nvSpPr>
        <p:spPr bwMode="auto">
          <a:xfrm>
            <a:off x="376238" y="92075"/>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Master title</a:t>
            </a:r>
          </a:p>
        </p:txBody>
      </p:sp>
      <p:sp>
        <p:nvSpPr>
          <p:cNvPr id="132100" name="Line 4"/>
          <p:cNvSpPr>
            <a:spLocks noChangeShapeType="1"/>
          </p:cNvSpPr>
          <p:nvPr/>
        </p:nvSpPr>
        <p:spPr bwMode="auto">
          <a:xfrm flipV="1">
            <a:off x="454025" y="1168400"/>
            <a:ext cx="8029575" cy="3175"/>
          </a:xfrm>
          <a:prstGeom prst="line">
            <a:avLst/>
          </a:prstGeom>
          <a:noFill/>
          <a:ln w="57150">
            <a:solidFill>
              <a:srgbClr val="000099"/>
            </a:solidFill>
            <a:round/>
            <a:headEnd/>
            <a:tailEnd/>
          </a:ln>
          <a:effectLst/>
        </p:spPr>
        <p:txBody>
          <a:bodyPr wrap="none" anchor="ctr"/>
          <a:lstStyle/>
          <a:p>
            <a:pPr eaLnBrk="0" hangingPunct="0">
              <a:defRPr/>
            </a:pPr>
            <a:endParaRPr lang="en-US" sz="1800" dirty="0">
              <a:cs typeface="+mn-cs"/>
            </a:endParaRPr>
          </a:p>
        </p:txBody>
      </p:sp>
      <p:sp>
        <p:nvSpPr>
          <p:cNvPr id="132101" name="Line 5"/>
          <p:cNvSpPr>
            <a:spLocks noChangeShapeType="1"/>
          </p:cNvSpPr>
          <p:nvPr/>
        </p:nvSpPr>
        <p:spPr bwMode="auto">
          <a:xfrm>
            <a:off x="436563" y="1270000"/>
            <a:ext cx="7829550" cy="1588"/>
          </a:xfrm>
          <a:prstGeom prst="line">
            <a:avLst/>
          </a:prstGeom>
          <a:noFill/>
          <a:ln w="25400">
            <a:solidFill>
              <a:srgbClr val="008000"/>
            </a:solidFill>
            <a:round/>
            <a:headEnd/>
            <a:tailEnd/>
          </a:ln>
          <a:effectLst/>
        </p:spPr>
        <p:txBody>
          <a:bodyPr wrap="none" anchor="ctr"/>
          <a:lstStyle/>
          <a:p>
            <a:pPr eaLnBrk="0" hangingPunct="0">
              <a:defRPr/>
            </a:pPr>
            <a:endParaRPr lang="en-US" sz="1800" dirty="0">
              <a:cs typeface="+mn-cs"/>
            </a:endParaRPr>
          </a:p>
        </p:txBody>
      </p:sp>
      <p:sp>
        <p:nvSpPr>
          <p:cNvPr id="132102" name="Rectangle 6"/>
          <p:cNvSpPr>
            <a:spLocks noGrp="1" noChangeArrowheads="1"/>
          </p:cNvSpPr>
          <p:nvPr>
            <p:ph type="ftr" sz="quarter" idx="3"/>
          </p:nvPr>
        </p:nvSpPr>
        <p:spPr bwMode="auto">
          <a:xfrm>
            <a:off x="3124200" y="6388100"/>
            <a:ext cx="2895600" cy="317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Arial" charset="0"/>
              </a:defRPr>
            </a:lvl1pPr>
          </a:lstStyle>
          <a:p>
            <a:pPr>
              <a:defRPr/>
            </a:pPr>
            <a:endParaRPr lang="en-US" dirty="0"/>
          </a:p>
        </p:txBody>
      </p:sp>
      <p:pic>
        <p:nvPicPr>
          <p:cNvPr id="152583" name="Picture 8" descr="ITRClogoCOLOR0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42263" y="0"/>
            <a:ext cx="1201737" cy="1298575"/>
          </a:xfrm>
          <a:prstGeom prst="rect">
            <a:avLst/>
          </a:prstGeom>
          <a:noFill/>
          <a:ln w="9525">
            <a:noFill/>
            <a:miter lim="800000"/>
            <a:headEnd/>
            <a:tailEnd/>
          </a:ln>
        </p:spPr>
      </p:pic>
      <p:sp>
        <p:nvSpPr>
          <p:cNvPr id="132106" name="Rectangle 10"/>
          <p:cNvSpPr>
            <a:spLocks noChangeArrowheads="1"/>
          </p:cNvSpPr>
          <p:nvPr/>
        </p:nvSpPr>
        <p:spPr bwMode="auto">
          <a:xfrm>
            <a:off x="-25400" y="0"/>
            <a:ext cx="497252" cy="400110"/>
          </a:xfrm>
          <a:prstGeom prst="rect">
            <a:avLst/>
          </a:prstGeom>
          <a:noFill/>
          <a:ln w="9525">
            <a:noFill/>
            <a:miter lim="800000"/>
            <a:headEnd/>
            <a:tailEnd/>
          </a:ln>
          <a:effectLst/>
        </p:spPr>
        <p:txBody>
          <a:bodyPr wrap="none">
            <a:spAutoFit/>
          </a:bodyPr>
          <a:lstStyle/>
          <a:p>
            <a:pPr>
              <a:defRPr/>
            </a:pPr>
            <a:fld id="{2549E887-D8DA-4092-B6F8-718E584D1FAA}" type="slidenum">
              <a:rPr lang="en-US" sz="2000"/>
              <a:pPr>
                <a:defRPr/>
              </a:pPr>
              <a:t>‹#›</a:t>
            </a:fld>
            <a:endParaRPr lang="en-US" sz="2000" dirty="0"/>
          </a:p>
        </p:txBody>
      </p:sp>
      <p:sp>
        <p:nvSpPr>
          <p:cNvPr id="132110" name="Rectangle 14"/>
          <p:cNvSpPr>
            <a:spLocks noChangeArrowheads="1"/>
          </p:cNvSpPr>
          <p:nvPr/>
        </p:nvSpPr>
        <p:spPr bwMode="auto">
          <a:xfrm>
            <a:off x="0" y="0"/>
            <a:ext cx="9144000" cy="6858000"/>
          </a:xfrm>
          <a:prstGeom prst="rect">
            <a:avLst/>
          </a:prstGeom>
          <a:noFill/>
          <a:ln w="25400">
            <a:solidFill>
              <a:schemeClr val="tx1"/>
            </a:solidFill>
            <a:miter lim="800000"/>
            <a:headEnd/>
            <a:tailEnd/>
          </a:ln>
          <a:effectLst/>
        </p:spPr>
        <p:txBody>
          <a:bodyPr wrap="none" anchor="ctr"/>
          <a:lstStyle/>
          <a:p>
            <a:pPr eaLnBrk="0" hangingPunct="0">
              <a:defRPr/>
            </a:pPr>
            <a:endParaRPr lang="en-US" sz="1400" dirty="0"/>
          </a:p>
        </p:txBody>
      </p:sp>
    </p:spTree>
    <p:extLst>
      <p:ext uri="{BB962C8B-B14F-4D97-AF65-F5344CB8AC3E}">
        <p14:creationId xmlns:p14="http://schemas.microsoft.com/office/powerpoint/2010/main" val="144180471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ransition/>
  <p:txStyles>
    <p:title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body" idx="1"/>
          </p:nvPr>
        </p:nvSpPr>
        <p:spPr bwMode="auto">
          <a:xfrm>
            <a:off x="619125" y="1485900"/>
            <a:ext cx="7772400" cy="4867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79" name="Rectangle 3"/>
          <p:cNvSpPr>
            <a:spLocks noGrp="1" noChangeArrowheads="1"/>
          </p:cNvSpPr>
          <p:nvPr>
            <p:ph type="title"/>
          </p:nvPr>
        </p:nvSpPr>
        <p:spPr bwMode="auto">
          <a:xfrm>
            <a:off x="376238" y="92075"/>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Master title</a:t>
            </a:r>
          </a:p>
        </p:txBody>
      </p:sp>
      <p:sp>
        <p:nvSpPr>
          <p:cNvPr id="132100" name="Line 4"/>
          <p:cNvSpPr>
            <a:spLocks noChangeShapeType="1"/>
          </p:cNvSpPr>
          <p:nvPr/>
        </p:nvSpPr>
        <p:spPr bwMode="auto">
          <a:xfrm flipV="1">
            <a:off x="454025" y="1168400"/>
            <a:ext cx="8029575" cy="3175"/>
          </a:xfrm>
          <a:prstGeom prst="line">
            <a:avLst/>
          </a:prstGeom>
          <a:noFill/>
          <a:ln w="57150">
            <a:solidFill>
              <a:srgbClr val="000099"/>
            </a:solidFill>
            <a:round/>
            <a:headEnd/>
            <a:tailEnd/>
          </a:ln>
          <a:effectLst/>
        </p:spPr>
        <p:txBody>
          <a:bodyPr wrap="none" anchor="ctr"/>
          <a:lstStyle/>
          <a:p>
            <a:pPr eaLnBrk="0" hangingPunct="0">
              <a:defRPr/>
            </a:pPr>
            <a:endParaRPr lang="en-US" dirty="0">
              <a:solidFill>
                <a:srgbClr val="000000"/>
              </a:solidFill>
            </a:endParaRPr>
          </a:p>
        </p:txBody>
      </p:sp>
      <p:sp>
        <p:nvSpPr>
          <p:cNvPr id="132101" name="Line 5"/>
          <p:cNvSpPr>
            <a:spLocks noChangeShapeType="1"/>
          </p:cNvSpPr>
          <p:nvPr/>
        </p:nvSpPr>
        <p:spPr bwMode="auto">
          <a:xfrm>
            <a:off x="436563" y="1270000"/>
            <a:ext cx="7829550" cy="1588"/>
          </a:xfrm>
          <a:prstGeom prst="line">
            <a:avLst/>
          </a:prstGeom>
          <a:noFill/>
          <a:ln w="25400">
            <a:solidFill>
              <a:srgbClr val="008000"/>
            </a:solidFill>
            <a:round/>
            <a:headEnd/>
            <a:tailEnd/>
          </a:ln>
          <a:effectLst/>
        </p:spPr>
        <p:txBody>
          <a:bodyPr wrap="none" anchor="ctr"/>
          <a:lstStyle/>
          <a:p>
            <a:pPr eaLnBrk="0" hangingPunct="0">
              <a:defRPr/>
            </a:pPr>
            <a:endParaRPr lang="en-US" dirty="0">
              <a:solidFill>
                <a:srgbClr val="000000"/>
              </a:solidFill>
            </a:endParaRPr>
          </a:p>
        </p:txBody>
      </p:sp>
      <p:sp>
        <p:nvSpPr>
          <p:cNvPr id="132102" name="Rectangle 6"/>
          <p:cNvSpPr>
            <a:spLocks noGrp="1" noChangeArrowheads="1"/>
          </p:cNvSpPr>
          <p:nvPr>
            <p:ph type="ftr" sz="quarter" idx="3"/>
          </p:nvPr>
        </p:nvSpPr>
        <p:spPr bwMode="auto">
          <a:xfrm>
            <a:off x="3124200" y="6388100"/>
            <a:ext cx="2895600" cy="317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Arial" charset="0"/>
              </a:defRPr>
            </a:lvl1pPr>
          </a:lstStyle>
          <a:p>
            <a:pPr>
              <a:defRPr/>
            </a:pPr>
            <a:endParaRPr lang="en-US" dirty="0">
              <a:solidFill>
                <a:srgbClr val="000000"/>
              </a:solidFill>
            </a:endParaRPr>
          </a:p>
        </p:txBody>
      </p:sp>
      <p:pic>
        <p:nvPicPr>
          <p:cNvPr id="152583" name="Picture 8" descr="ITRClogoCOLOR0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942263" y="0"/>
            <a:ext cx="1201737" cy="1298575"/>
          </a:xfrm>
          <a:prstGeom prst="rect">
            <a:avLst/>
          </a:prstGeom>
          <a:noFill/>
          <a:ln w="9525">
            <a:noFill/>
            <a:miter lim="800000"/>
            <a:headEnd/>
            <a:tailEnd/>
          </a:ln>
        </p:spPr>
      </p:pic>
      <p:sp>
        <p:nvSpPr>
          <p:cNvPr id="132106" name="Rectangle 10"/>
          <p:cNvSpPr>
            <a:spLocks noChangeArrowheads="1"/>
          </p:cNvSpPr>
          <p:nvPr/>
        </p:nvSpPr>
        <p:spPr bwMode="auto">
          <a:xfrm>
            <a:off x="-25400" y="8238"/>
            <a:ext cx="497252" cy="400110"/>
          </a:xfrm>
          <a:prstGeom prst="rect">
            <a:avLst/>
          </a:prstGeom>
          <a:noFill/>
          <a:ln w="9525">
            <a:noFill/>
            <a:miter lim="800000"/>
            <a:headEnd/>
            <a:tailEnd/>
          </a:ln>
          <a:effectLst/>
        </p:spPr>
        <p:txBody>
          <a:bodyPr wrap="none">
            <a:spAutoFit/>
          </a:bodyPr>
          <a:lstStyle/>
          <a:p>
            <a:pPr>
              <a:defRPr/>
            </a:pPr>
            <a:fld id="{2549E887-D8DA-4092-B6F8-718E584D1FAA}" type="slidenum">
              <a:rPr lang="en-US" sz="2000">
                <a:solidFill>
                  <a:srgbClr val="000000"/>
                </a:solidFill>
              </a:rPr>
              <a:pPr>
                <a:defRPr/>
              </a:pPr>
              <a:t>‹#›</a:t>
            </a:fld>
            <a:endParaRPr lang="en-US" sz="2000" dirty="0">
              <a:solidFill>
                <a:srgbClr val="000000"/>
              </a:solidFill>
            </a:endParaRPr>
          </a:p>
        </p:txBody>
      </p:sp>
      <p:sp>
        <p:nvSpPr>
          <p:cNvPr id="132110" name="Rectangle 14"/>
          <p:cNvSpPr>
            <a:spLocks noChangeArrowheads="1"/>
          </p:cNvSpPr>
          <p:nvPr/>
        </p:nvSpPr>
        <p:spPr bwMode="auto">
          <a:xfrm>
            <a:off x="0" y="0"/>
            <a:ext cx="9144000" cy="6858000"/>
          </a:xfrm>
          <a:prstGeom prst="rect">
            <a:avLst/>
          </a:prstGeom>
          <a:noFill/>
          <a:ln w="25400">
            <a:solidFill>
              <a:schemeClr val="tx1"/>
            </a:solidFill>
            <a:miter lim="800000"/>
            <a:headEnd/>
            <a:tailEnd/>
          </a:ln>
          <a:effectLst/>
        </p:spPr>
        <p:txBody>
          <a:bodyPr wrap="none" anchor="ctr"/>
          <a:lstStyle/>
          <a:p>
            <a:pPr eaLnBrk="0" hangingPunct="0">
              <a:defRPr/>
            </a:pPr>
            <a:endParaRPr lang="en-US" sz="1400" dirty="0">
              <a:solidFill>
                <a:srgbClr val="000000"/>
              </a:solidFill>
            </a:endParaRPr>
          </a:p>
        </p:txBody>
      </p:sp>
    </p:spTree>
    <p:extLst>
      <p:ext uri="{BB962C8B-B14F-4D97-AF65-F5344CB8AC3E}">
        <p14:creationId xmlns:p14="http://schemas.microsoft.com/office/powerpoint/2010/main" val="21927807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ransition/>
  <p:hf sldNum="0" hdr="0" ftr="0" dt="0"/>
  <p:txStyles>
    <p:title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598488" y="1498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3"/>
          <p:cNvSpPr>
            <a:spLocks noGrp="1" noChangeArrowheads="1"/>
          </p:cNvSpPr>
          <p:nvPr>
            <p:ph type="title"/>
          </p:nvPr>
        </p:nvSpPr>
        <p:spPr bwMode="auto">
          <a:xfrm>
            <a:off x="376238" y="92075"/>
            <a:ext cx="75882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title</a:t>
            </a:r>
          </a:p>
        </p:txBody>
      </p:sp>
      <p:sp>
        <p:nvSpPr>
          <p:cNvPr id="1028" name="Line 4"/>
          <p:cNvSpPr>
            <a:spLocks noChangeShapeType="1"/>
          </p:cNvSpPr>
          <p:nvPr/>
        </p:nvSpPr>
        <p:spPr bwMode="auto">
          <a:xfrm flipV="1">
            <a:off x="454025" y="1168400"/>
            <a:ext cx="8029575" cy="3175"/>
          </a:xfrm>
          <a:prstGeom prst="line">
            <a:avLst/>
          </a:prstGeom>
          <a:noFill/>
          <a:ln w="57150">
            <a:solidFill>
              <a:srgbClr val="000099"/>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srgbClr val="000000"/>
              </a:solidFill>
            </a:endParaRPr>
          </a:p>
        </p:txBody>
      </p:sp>
      <p:sp>
        <p:nvSpPr>
          <p:cNvPr id="1029" name="Line 5"/>
          <p:cNvSpPr>
            <a:spLocks noChangeShapeType="1"/>
          </p:cNvSpPr>
          <p:nvPr/>
        </p:nvSpPr>
        <p:spPr bwMode="auto">
          <a:xfrm>
            <a:off x="436563" y="1270000"/>
            <a:ext cx="7829550" cy="1588"/>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srgbClr val="000000"/>
              </a:solidFill>
            </a:endParaRPr>
          </a:p>
        </p:txBody>
      </p:sp>
      <p:sp>
        <p:nvSpPr>
          <p:cNvPr id="132102" name="Rectangle 6"/>
          <p:cNvSpPr>
            <a:spLocks noGrp="1" noChangeArrowheads="1"/>
          </p:cNvSpPr>
          <p:nvPr>
            <p:ph type="ftr" sz="quarter" idx="3"/>
          </p:nvPr>
        </p:nvSpPr>
        <p:spPr bwMode="auto">
          <a:xfrm>
            <a:off x="3124200" y="6465888"/>
            <a:ext cx="2895600"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mn-cs"/>
              </a:defRPr>
            </a:lvl1pPr>
          </a:lstStyle>
          <a:p>
            <a:pPr>
              <a:defRPr/>
            </a:pPr>
            <a:endParaRPr lang="en-US" dirty="0">
              <a:solidFill>
                <a:srgbClr val="000000"/>
              </a:solidFill>
            </a:endParaRPr>
          </a:p>
        </p:txBody>
      </p:sp>
      <p:pic>
        <p:nvPicPr>
          <p:cNvPr id="1031" name="Picture 8" descr="ITRClogoCOLOR0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42263" y="0"/>
            <a:ext cx="1201737"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0"/>
          <p:cNvSpPr>
            <a:spLocks noChangeArrowheads="1"/>
          </p:cNvSpPr>
          <p:nvPr/>
        </p:nvSpPr>
        <p:spPr bwMode="auto">
          <a:xfrm>
            <a:off x="-25400" y="0"/>
            <a:ext cx="4972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685FBFAC-AE08-4B91-848F-BC06383A15A2}" type="slidenum">
              <a:rPr lang="en-US" altLang="en-US" sz="2000" smtClean="0">
                <a:solidFill>
                  <a:srgbClr val="000000"/>
                </a:solidFill>
              </a:rPr>
              <a:pPr eaLnBrk="1" hangingPunct="1">
                <a:defRPr/>
              </a:pPr>
              <a:t>‹#›</a:t>
            </a:fld>
            <a:endParaRPr lang="en-US" altLang="en-US" sz="2000" dirty="0">
              <a:solidFill>
                <a:srgbClr val="000000"/>
              </a:solidFill>
            </a:endParaRPr>
          </a:p>
        </p:txBody>
      </p:sp>
      <p:sp>
        <p:nvSpPr>
          <p:cNvPr id="1033" name="Rectangle 14"/>
          <p:cNvSpPr>
            <a:spLocks noChangeArrowheads="1"/>
          </p:cNvSpPr>
          <p:nvPr/>
        </p:nvSpPr>
        <p:spPr bwMode="auto">
          <a:xfrm>
            <a:off x="0" y="0"/>
            <a:ext cx="9144000" cy="685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endParaRPr lang="en-US" altLang="en-US" dirty="0">
              <a:solidFill>
                <a:srgbClr val="000000"/>
              </a:solidFill>
            </a:endParaRPr>
          </a:p>
        </p:txBody>
      </p:sp>
    </p:spTree>
    <p:extLst>
      <p:ext uri="{BB962C8B-B14F-4D97-AF65-F5344CB8AC3E}">
        <p14:creationId xmlns:p14="http://schemas.microsoft.com/office/powerpoint/2010/main" val="732288108"/>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Lst>
  <p:transition/>
  <p:hf sldNum="0" hdr="0" ftr="0" dt="0"/>
  <p:txStyles>
    <p:title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p:titleStyle>
    <p:bodyStyle>
      <a:lvl1pPr marL="342900" indent="-342900" algn="l" rtl="0" eaLnBrk="0" fontAlgn="base" hangingPunct="0">
        <a:spcBef>
          <a:spcPts val="12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ts val="12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ts val="12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ts val="1200"/>
        </a:spcBef>
        <a:spcAft>
          <a:spcPct val="0"/>
        </a:spcAft>
        <a:buChar char="–"/>
        <a:defRPr sz="2000">
          <a:solidFill>
            <a:schemeClr val="tx1"/>
          </a:solidFill>
          <a:latin typeface="+mn-lt"/>
        </a:defRPr>
      </a:lvl4pPr>
      <a:lvl5pPr marL="2057400" indent="-228600" algn="l" rtl="0" eaLnBrk="0" fontAlgn="base" hangingPunct="0">
        <a:spcBef>
          <a:spcPts val="12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609600" y="1595438"/>
            <a:ext cx="7772400" cy="477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3"/>
          <p:cNvSpPr>
            <a:spLocks noGrp="1" noChangeArrowheads="1"/>
          </p:cNvSpPr>
          <p:nvPr>
            <p:ph type="title"/>
          </p:nvPr>
        </p:nvSpPr>
        <p:spPr bwMode="auto">
          <a:xfrm>
            <a:off x="376238" y="92075"/>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Master title</a:t>
            </a:r>
          </a:p>
        </p:txBody>
      </p:sp>
      <p:sp>
        <p:nvSpPr>
          <p:cNvPr id="1028" name="Line 4"/>
          <p:cNvSpPr>
            <a:spLocks noChangeShapeType="1"/>
          </p:cNvSpPr>
          <p:nvPr/>
        </p:nvSpPr>
        <p:spPr bwMode="auto">
          <a:xfrm flipV="1">
            <a:off x="454025" y="1168400"/>
            <a:ext cx="8029575" cy="3175"/>
          </a:xfrm>
          <a:prstGeom prst="line">
            <a:avLst/>
          </a:prstGeom>
          <a:noFill/>
          <a:ln w="57150">
            <a:solidFill>
              <a:srgbClr val="000099"/>
            </a:solidFill>
            <a:round/>
            <a:headEnd/>
            <a:tailEnd/>
          </a:ln>
        </p:spPr>
        <p:txBody>
          <a:bodyPr wrap="none" anchor="ctr"/>
          <a:lstStyle/>
          <a:p>
            <a:pPr>
              <a:defRPr/>
            </a:pPr>
            <a:endParaRPr lang="en-US" dirty="0">
              <a:solidFill>
                <a:srgbClr val="000000"/>
              </a:solidFill>
              <a:cs typeface="+mn-cs"/>
            </a:endParaRPr>
          </a:p>
        </p:txBody>
      </p:sp>
      <p:sp>
        <p:nvSpPr>
          <p:cNvPr id="1029" name="Line 5"/>
          <p:cNvSpPr>
            <a:spLocks noChangeShapeType="1"/>
          </p:cNvSpPr>
          <p:nvPr/>
        </p:nvSpPr>
        <p:spPr bwMode="auto">
          <a:xfrm>
            <a:off x="436563" y="1270000"/>
            <a:ext cx="7829550" cy="1588"/>
          </a:xfrm>
          <a:prstGeom prst="line">
            <a:avLst/>
          </a:prstGeom>
          <a:noFill/>
          <a:ln w="25400">
            <a:solidFill>
              <a:srgbClr val="008000"/>
            </a:solidFill>
            <a:round/>
            <a:headEnd/>
            <a:tailEnd/>
          </a:ln>
        </p:spPr>
        <p:txBody>
          <a:bodyPr wrap="none" anchor="ctr"/>
          <a:lstStyle/>
          <a:p>
            <a:pPr>
              <a:defRPr/>
            </a:pPr>
            <a:endParaRPr lang="en-US" dirty="0">
              <a:solidFill>
                <a:srgbClr val="000000"/>
              </a:solidFill>
              <a:cs typeface="+mn-cs"/>
            </a:endParaRPr>
          </a:p>
        </p:txBody>
      </p:sp>
      <p:sp>
        <p:nvSpPr>
          <p:cNvPr id="13210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dirty="0">
              <a:solidFill>
                <a:srgbClr val="000000"/>
              </a:solidFill>
              <a:cs typeface="+mn-cs"/>
            </a:endParaRPr>
          </a:p>
        </p:txBody>
      </p:sp>
      <p:pic>
        <p:nvPicPr>
          <p:cNvPr id="1031" name="Picture 8" descr="ITRClogoCOLOR0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42263" y="0"/>
            <a:ext cx="1201737" cy="1298575"/>
          </a:xfrm>
          <a:prstGeom prst="rect">
            <a:avLst/>
          </a:prstGeom>
          <a:noFill/>
          <a:ln w="9525">
            <a:noFill/>
            <a:miter lim="800000"/>
            <a:headEnd/>
            <a:tailEnd/>
          </a:ln>
        </p:spPr>
      </p:pic>
      <p:sp>
        <p:nvSpPr>
          <p:cNvPr id="1032" name="Rectangle 10"/>
          <p:cNvSpPr>
            <a:spLocks noChangeArrowheads="1"/>
          </p:cNvSpPr>
          <p:nvPr/>
        </p:nvSpPr>
        <p:spPr bwMode="auto">
          <a:xfrm>
            <a:off x="-25400" y="0"/>
            <a:ext cx="497252" cy="400110"/>
          </a:xfrm>
          <a:prstGeom prst="rect">
            <a:avLst/>
          </a:prstGeom>
          <a:noFill/>
          <a:ln w="9525">
            <a:noFill/>
            <a:miter lim="800000"/>
            <a:headEnd/>
            <a:tailEnd/>
          </a:ln>
        </p:spPr>
        <p:txBody>
          <a:bodyPr wrap="none">
            <a:spAutoFit/>
          </a:bodyPr>
          <a:lstStyle/>
          <a:p>
            <a:pPr>
              <a:defRPr/>
            </a:pPr>
            <a:fld id="{C38EA6CE-2272-43B3-BAF1-1B0EAA810683}" type="slidenum">
              <a:rPr lang="en-US" sz="2000">
                <a:solidFill>
                  <a:srgbClr val="000000"/>
                </a:solidFill>
                <a:cs typeface="+mn-cs"/>
              </a:rPr>
              <a:pPr>
                <a:defRPr/>
              </a:pPr>
              <a:t>‹#›</a:t>
            </a:fld>
            <a:endParaRPr lang="en-US" sz="2000" dirty="0">
              <a:solidFill>
                <a:srgbClr val="000000"/>
              </a:solidFill>
              <a:cs typeface="+mn-cs"/>
            </a:endParaRPr>
          </a:p>
        </p:txBody>
      </p:sp>
      <p:sp>
        <p:nvSpPr>
          <p:cNvPr id="1033" name="Rectangle 14"/>
          <p:cNvSpPr>
            <a:spLocks noChangeArrowheads="1"/>
          </p:cNvSpPr>
          <p:nvPr/>
        </p:nvSpPr>
        <p:spPr bwMode="auto">
          <a:xfrm>
            <a:off x="0" y="0"/>
            <a:ext cx="9144000" cy="6858000"/>
          </a:xfrm>
          <a:prstGeom prst="rect">
            <a:avLst/>
          </a:prstGeom>
          <a:noFill/>
          <a:ln w="25400">
            <a:solidFill>
              <a:schemeClr val="tx1"/>
            </a:solidFill>
            <a:miter lim="800000"/>
            <a:headEnd/>
            <a:tailEnd/>
          </a:ln>
        </p:spPr>
        <p:txBody>
          <a:bodyPr wrap="none" anchor="ctr"/>
          <a:lstStyle/>
          <a:p>
            <a:pPr eaLnBrk="0" hangingPunct="0">
              <a:defRPr/>
            </a:pPr>
            <a:endParaRPr lang="en-US" dirty="0">
              <a:solidFill>
                <a:srgbClr val="000000"/>
              </a:solidFill>
              <a:cs typeface="+mn-cs"/>
            </a:endParaRPr>
          </a:p>
        </p:txBody>
      </p:sp>
    </p:spTree>
    <p:extLst>
      <p:ext uri="{BB962C8B-B14F-4D97-AF65-F5344CB8AC3E}">
        <p14:creationId xmlns:p14="http://schemas.microsoft.com/office/powerpoint/2010/main" val="209711086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Lst>
  <p:transition/>
  <p:txStyles>
    <p:title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609600" y="1595438"/>
            <a:ext cx="7772400" cy="4775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3"/>
          <p:cNvSpPr>
            <a:spLocks noGrp="1" noChangeArrowheads="1"/>
          </p:cNvSpPr>
          <p:nvPr>
            <p:ph type="title"/>
          </p:nvPr>
        </p:nvSpPr>
        <p:spPr bwMode="auto">
          <a:xfrm>
            <a:off x="376238" y="92075"/>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Master title</a:t>
            </a:r>
          </a:p>
        </p:txBody>
      </p:sp>
      <p:sp>
        <p:nvSpPr>
          <p:cNvPr id="1028" name="Line 4"/>
          <p:cNvSpPr>
            <a:spLocks noChangeShapeType="1"/>
          </p:cNvSpPr>
          <p:nvPr/>
        </p:nvSpPr>
        <p:spPr bwMode="auto">
          <a:xfrm flipV="1">
            <a:off x="454025" y="1168400"/>
            <a:ext cx="8029575" cy="3175"/>
          </a:xfrm>
          <a:prstGeom prst="line">
            <a:avLst/>
          </a:prstGeom>
          <a:noFill/>
          <a:ln w="57150">
            <a:solidFill>
              <a:srgbClr val="000099"/>
            </a:solidFill>
            <a:round/>
            <a:headEnd/>
            <a:tailEnd/>
          </a:ln>
        </p:spPr>
        <p:txBody>
          <a:bodyPr wrap="none" anchor="ctr"/>
          <a:lstStyle/>
          <a:p>
            <a:pPr>
              <a:defRPr/>
            </a:pPr>
            <a:endParaRPr lang="en-US" dirty="0">
              <a:solidFill>
                <a:srgbClr val="000000"/>
              </a:solidFill>
              <a:cs typeface="+mn-cs"/>
            </a:endParaRPr>
          </a:p>
        </p:txBody>
      </p:sp>
      <p:sp>
        <p:nvSpPr>
          <p:cNvPr id="1029" name="Line 5"/>
          <p:cNvSpPr>
            <a:spLocks noChangeShapeType="1"/>
          </p:cNvSpPr>
          <p:nvPr/>
        </p:nvSpPr>
        <p:spPr bwMode="auto">
          <a:xfrm>
            <a:off x="436563" y="1270000"/>
            <a:ext cx="7829550" cy="1588"/>
          </a:xfrm>
          <a:prstGeom prst="line">
            <a:avLst/>
          </a:prstGeom>
          <a:noFill/>
          <a:ln w="25400">
            <a:solidFill>
              <a:srgbClr val="008000"/>
            </a:solidFill>
            <a:round/>
            <a:headEnd/>
            <a:tailEnd/>
          </a:ln>
        </p:spPr>
        <p:txBody>
          <a:bodyPr wrap="none" anchor="ctr"/>
          <a:lstStyle/>
          <a:p>
            <a:pPr>
              <a:defRPr/>
            </a:pPr>
            <a:endParaRPr lang="en-US" dirty="0">
              <a:solidFill>
                <a:srgbClr val="000000"/>
              </a:solidFill>
              <a:cs typeface="+mn-cs"/>
            </a:endParaRPr>
          </a:p>
        </p:txBody>
      </p:sp>
      <p:sp>
        <p:nvSpPr>
          <p:cNvPr id="13210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dirty="0">
              <a:solidFill>
                <a:srgbClr val="000000"/>
              </a:solidFill>
              <a:cs typeface="+mn-cs"/>
            </a:endParaRPr>
          </a:p>
        </p:txBody>
      </p:sp>
      <p:pic>
        <p:nvPicPr>
          <p:cNvPr id="1031" name="Picture 8" descr="ITRClogoCOLOR0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42263" y="0"/>
            <a:ext cx="1201737" cy="1298575"/>
          </a:xfrm>
          <a:prstGeom prst="rect">
            <a:avLst/>
          </a:prstGeom>
          <a:noFill/>
          <a:ln w="9525">
            <a:noFill/>
            <a:miter lim="800000"/>
            <a:headEnd/>
            <a:tailEnd/>
          </a:ln>
        </p:spPr>
      </p:pic>
      <p:sp>
        <p:nvSpPr>
          <p:cNvPr id="1032" name="Rectangle 10"/>
          <p:cNvSpPr>
            <a:spLocks noChangeArrowheads="1"/>
          </p:cNvSpPr>
          <p:nvPr/>
        </p:nvSpPr>
        <p:spPr bwMode="auto">
          <a:xfrm>
            <a:off x="-25400" y="0"/>
            <a:ext cx="497252" cy="400110"/>
          </a:xfrm>
          <a:prstGeom prst="rect">
            <a:avLst/>
          </a:prstGeom>
          <a:noFill/>
          <a:ln w="9525">
            <a:noFill/>
            <a:miter lim="800000"/>
            <a:headEnd/>
            <a:tailEnd/>
          </a:ln>
        </p:spPr>
        <p:txBody>
          <a:bodyPr wrap="none">
            <a:spAutoFit/>
          </a:bodyPr>
          <a:lstStyle/>
          <a:p>
            <a:pPr>
              <a:defRPr/>
            </a:pPr>
            <a:fld id="{C38EA6CE-2272-43B3-BAF1-1B0EAA810683}" type="slidenum">
              <a:rPr lang="en-US" sz="2000">
                <a:solidFill>
                  <a:srgbClr val="000000"/>
                </a:solidFill>
                <a:cs typeface="+mn-cs"/>
              </a:rPr>
              <a:pPr>
                <a:defRPr/>
              </a:pPr>
              <a:t>‹#›</a:t>
            </a:fld>
            <a:endParaRPr lang="en-US" sz="2000" dirty="0">
              <a:solidFill>
                <a:srgbClr val="000000"/>
              </a:solidFill>
              <a:cs typeface="+mn-cs"/>
            </a:endParaRPr>
          </a:p>
        </p:txBody>
      </p:sp>
      <p:sp>
        <p:nvSpPr>
          <p:cNvPr id="1033" name="Rectangle 14"/>
          <p:cNvSpPr>
            <a:spLocks noChangeArrowheads="1"/>
          </p:cNvSpPr>
          <p:nvPr/>
        </p:nvSpPr>
        <p:spPr bwMode="auto">
          <a:xfrm>
            <a:off x="0" y="0"/>
            <a:ext cx="9144000" cy="6858000"/>
          </a:xfrm>
          <a:prstGeom prst="rect">
            <a:avLst/>
          </a:prstGeom>
          <a:noFill/>
          <a:ln w="25400">
            <a:solidFill>
              <a:schemeClr val="tx1"/>
            </a:solidFill>
            <a:miter lim="800000"/>
            <a:headEnd/>
            <a:tailEnd/>
          </a:ln>
        </p:spPr>
        <p:txBody>
          <a:bodyPr wrap="none" anchor="ctr"/>
          <a:lstStyle/>
          <a:p>
            <a:pPr eaLnBrk="0" hangingPunct="0">
              <a:defRPr/>
            </a:pPr>
            <a:endParaRPr lang="en-US" dirty="0">
              <a:solidFill>
                <a:srgbClr val="000000"/>
              </a:solidFill>
              <a:cs typeface="+mn-cs"/>
            </a:endParaRPr>
          </a:p>
        </p:txBody>
      </p:sp>
    </p:spTree>
    <p:extLst>
      <p:ext uri="{BB962C8B-B14F-4D97-AF65-F5344CB8AC3E}">
        <p14:creationId xmlns:p14="http://schemas.microsoft.com/office/powerpoint/2010/main" val="426774819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Lst>
  <p:transition/>
  <p:txStyles>
    <p:title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609600" y="1828800"/>
            <a:ext cx="7772400" cy="4683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3"/>
          <p:cNvSpPr>
            <a:spLocks noGrp="1" noChangeArrowheads="1"/>
          </p:cNvSpPr>
          <p:nvPr>
            <p:ph type="title"/>
          </p:nvPr>
        </p:nvSpPr>
        <p:spPr bwMode="auto">
          <a:xfrm>
            <a:off x="376238" y="92075"/>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Master title</a:t>
            </a:r>
          </a:p>
        </p:txBody>
      </p:sp>
      <p:sp>
        <p:nvSpPr>
          <p:cNvPr id="1028" name="Line 4"/>
          <p:cNvSpPr>
            <a:spLocks noChangeShapeType="1"/>
          </p:cNvSpPr>
          <p:nvPr/>
        </p:nvSpPr>
        <p:spPr bwMode="auto">
          <a:xfrm flipV="1">
            <a:off x="454025" y="1168400"/>
            <a:ext cx="8029575" cy="3175"/>
          </a:xfrm>
          <a:prstGeom prst="line">
            <a:avLst/>
          </a:prstGeom>
          <a:noFill/>
          <a:ln w="57150">
            <a:solidFill>
              <a:srgbClr val="000099"/>
            </a:solidFill>
            <a:round/>
            <a:headEnd/>
            <a:tailEnd/>
          </a:ln>
        </p:spPr>
        <p:txBody>
          <a:bodyPr wrap="none" anchor="ctr"/>
          <a:lstStyle/>
          <a:p>
            <a:endParaRPr lang="en-US" dirty="0">
              <a:solidFill>
                <a:srgbClr val="000000"/>
              </a:solidFill>
              <a:cs typeface="+mn-cs"/>
            </a:endParaRPr>
          </a:p>
        </p:txBody>
      </p:sp>
      <p:sp>
        <p:nvSpPr>
          <p:cNvPr id="1029" name="Line 5"/>
          <p:cNvSpPr>
            <a:spLocks noChangeShapeType="1"/>
          </p:cNvSpPr>
          <p:nvPr/>
        </p:nvSpPr>
        <p:spPr bwMode="auto">
          <a:xfrm>
            <a:off x="436563" y="1270000"/>
            <a:ext cx="7829550" cy="1588"/>
          </a:xfrm>
          <a:prstGeom prst="line">
            <a:avLst/>
          </a:prstGeom>
          <a:noFill/>
          <a:ln w="25400">
            <a:solidFill>
              <a:srgbClr val="008000"/>
            </a:solidFill>
            <a:round/>
            <a:headEnd/>
            <a:tailEnd/>
          </a:ln>
        </p:spPr>
        <p:txBody>
          <a:bodyPr wrap="none" anchor="ctr"/>
          <a:lstStyle/>
          <a:p>
            <a:endParaRPr lang="en-US" dirty="0">
              <a:solidFill>
                <a:srgbClr val="000000"/>
              </a:solidFill>
              <a:cs typeface="+mn-cs"/>
            </a:endParaRPr>
          </a:p>
        </p:txBody>
      </p:sp>
      <p:sp>
        <p:nvSpPr>
          <p:cNvPr id="13210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a:defRPr/>
            </a:pPr>
            <a:endParaRPr lang="en-US" dirty="0">
              <a:solidFill>
                <a:srgbClr val="000000"/>
              </a:solidFill>
              <a:cs typeface="+mn-cs"/>
            </a:endParaRPr>
          </a:p>
        </p:txBody>
      </p:sp>
      <p:pic>
        <p:nvPicPr>
          <p:cNvPr id="1031" name="Picture 8" descr="ITRClogoCOLOR0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42263" y="0"/>
            <a:ext cx="1201737" cy="1298575"/>
          </a:xfrm>
          <a:prstGeom prst="rect">
            <a:avLst/>
          </a:prstGeom>
          <a:noFill/>
          <a:ln w="9525">
            <a:noFill/>
            <a:miter lim="800000"/>
            <a:headEnd/>
            <a:tailEnd/>
          </a:ln>
        </p:spPr>
      </p:pic>
      <p:sp>
        <p:nvSpPr>
          <p:cNvPr id="1032" name="Rectangle 10"/>
          <p:cNvSpPr>
            <a:spLocks noChangeArrowheads="1"/>
          </p:cNvSpPr>
          <p:nvPr/>
        </p:nvSpPr>
        <p:spPr bwMode="auto">
          <a:xfrm>
            <a:off x="-25400" y="0"/>
            <a:ext cx="497252" cy="400110"/>
          </a:xfrm>
          <a:prstGeom prst="rect">
            <a:avLst/>
          </a:prstGeom>
          <a:noFill/>
          <a:ln w="9525">
            <a:noFill/>
            <a:miter lim="800000"/>
            <a:headEnd/>
            <a:tailEnd/>
          </a:ln>
        </p:spPr>
        <p:txBody>
          <a:bodyPr wrap="none">
            <a:spAutoFit/>
          </a:bodyPr>
          <a:lstStyle/>
          <a:p>
            <a:fld id="{7A67CC64-9C27-4B9F-81A8-E8B0A9A01C46}" type="slidenum">
              <a:rPr lang="en-US" sz="2000">
                <a:solidFill>
                  <a:srgbClr val="000000"/>
                </a:solidFill>
                <a:cs typeface="+mn-cs"/>
              </a:rPr>
              <a:pPr/>
              <a:t>‹#›</a:t>
            </a:fld>
            <a:endParaRPr lang="en-US" sz="2000" dirty="0">
              <a:solidFill>
                <a:srgbClr val="000000"/>
              </a:solidFill>
              <a:cs typeface="+mn-cs"/>
            </a:endParaRPr>
          </a:p>
        </p:txBody>
      </p:sp>
      <p:sp>
        <p:nvSpPr>
          <p:cNvPr id="1033" name="Rectangle 14"/>
          <p:cNvSpPr>
            <a:spLocks noChangeArrowheads="1"/>
          </p:cNvSpPr>
          <p:nvPr/>
        </p:nvSpPr>
        <p:spPr bwMode="auto">
          <a:xfrm>
            <a:off x="0" y="0"/>
            <a:ext cx="9144000" cy="6858000"/>
          </a:xfrm>
          <a:prstGeom prst="rect">
            <a:avLst/>
          </a:prstGeom>
          <a:noFill/>
          <a:ln w="25400">
            <a:solidFill>
              <a:schemeClr val="tx1"/>
            </a:solidFill>
            <a:miter lim="800000"/>
            <a:headEnd/>
            <a:tailEnd/>
          </a:ln>
        </p:spPr>
        <p:txBody>
          <a:bodyPr wrap="none" anchor="ctr"/>
          <a:lstStyle/>
          <a:p>
            <a:pPr eaLnBrk="0" hangingPunct="0"/>
            <a:endParaRPr lang="en-US" dirty="0">
              <a:solidFill>
                <a:srgbClr val="000000"/>
              </a:solidFill>
              <a:cs typeface="+mn-cs"/>
            </a:endParaRPr>
          </a:p>
        </p:txBody>
      </p:sp>
    </p:spTree>
    <p:extLst>
      <p:ext uri="{BB962C8B-B14F-4D97-AF65-F5344CB8AC3E}">
        <p14:creationId xmlns:p14="http://schemas.microsoft.com/office/powerpoint/2010/main" val="36335612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Lst>
  <p:transition/>
  <p:txStyles>
    <p:title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598488" y="1498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7" name="Rectangle 3"/>
          <p:cNvSpPr>
            <a:spLocks noGrp="1" noChangeArrowheads="1"/>
          </p:cNvSpPr>
          <p:nvPr>
            <p:ph type="title"/>
          </p:nvPr>
        </p:nvSpPr>
        <p:spPr bwMode="auto">
          <a:xfrm>
            <a:off x="376238" y="92075"/>
            <a:ext cx="75882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title</a:t>
            </a:r>
          </a:p>
        </p:txBody>
      </p:sp>
      <p:sp>
        <p:nvSpPr>
          <p:cNvPr id="1028" name="Line 4"/>
          <p:cNvSpPr>
            <a:spLocks noChangeShapeType="1"/>
          </p:cNvSpPr>
          <p:nvPr/>
        </p:nvSpPr>
        <p:spPr bwMode="auto">
          <a:xfrm flipV="1">
            <a:off x="454025" y="1168400"/>
            <a:ext cx="8029575" cy="3175"/>
          </a:xfrm>
          <a:prstGeom prst="line">
            <a:avLst/>
          </a:prstGeom>
          <a:noFill/>
          <a:ln w="57150">
            <a:solidFill>
              <a:srgbClr val="000099"/>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srgbClr val="000000"/>
              </a:solidFill>
              <a:cs typeface="+mn-cs"/>
            </a:endParaRPr>
          </a:p>
        </p:txBody>
      </p:sp>
      <p:sp>
        <p:nvSpPr>
          <p:cNvPr id="1029" name="Line 5"/>
          <p:cNvSpPr>
            <a:spLocks noChangeShapeType="1"/>
          </p:cNvSpPr>
          <p:nvPr/>
        </p:nvSpPr>
        <p:spPr bwMode="auto">
          <a:xfrm>
            <a:off x="436563" y="1270000"/>
            <a:ext cx="7829550" cy="1588"/>
          </a:xfrm>
          <a:prstGeom prst="line">
            <a:avLst/>
          </a:prstGeom>
          <a:noFill/>
          <a:ln w="25400">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dirty="0">
              <a:solidFill>
                <a:srgbClr val="000000"/>
              </a:solidFill>
              <a:cs typeface="+mn-cs"/>
            </a:endParaRPr>
          </a:p>
        </p:txBody>
      </p:sp>
      <p:sp>
        <p:nvSpPr>
          <p:cNvPr id="132102" name="Rectangle 6"/>
          <p:cNvSpPr>
            <a:spLocks noGrp="1" noChangeArrowheads="1"/>
          </p:cNvSpPr>
          <p:nvPr>
            <p:ph type="ftr" sz="quarter" idx="3"/>
          </p:nvPr>
        </p:nvSpPr>
        <p:spPr bwMode="auto">
          <a:xfrm>
            <a:off x="3124200" y="6465888"/>
            <a:ext cx="2895600" cy="239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mn-cs"/>
              </a:defRPr>
            </a:lvl1pPr>
          </a:lstStyle>
          <a:p>
            <a:pPr>
              <a:defRPr/>
            </a:pPr>
            <a:endParaRPr lang="en-US" dirty="0">
              <a:solidFill>
                <a:srgbClr val="000000"/>
              </a:solidFill>
            </a:endParaRPr>
          </a:p>
        </p:txBody>
      </p:sp>
      <p:pic>
        <p:nvPicPr>
          <p:cNvPr id="1031" name="Picture 8" descr="ITRClogoCOLOR0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42263" y="0"/>
            <a:ext cx="1201737"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0"/>
          <p:cNvSpPr>
            <a:spLocks noChangeArrowheads="1"/>
          </p:cNvSpPr>
          <p:nvPr/>
        </p:nvSpPr>
        <p:spPr bwMode="auto">
          <a:xfrm>
            <a:off x="-25400" y="0"/>
            <a:ext cx="4972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fld id="{685FBFAC-AE08-4B91-848F-BC06383A15A2}" type="slidenum">
              <a:rPr lang="en-US" altLang="en-US" sz="2000" smtClean="0">
                <a:solidFill>
                  <a:srgbClr val="000000"/>
                </a:solidFill>
              </a:rPr>
              <a:pPr eaLnBrk="1" hangingPunct="1">
                <a:defRPr/>
              </a:pPr>
              <a:t>‹#›</a:t>
            </a:fld>
            <a:endParaRPr lang="en-US" altLang="en-US" sz="2000" dirty="0">
              <a:solidFill>
                <a:srgbClr val="000000"/>
              </a:solidFill>
            </a:endParaRPr>
          </a:p>
        </p:txBody>
      </p:sp>
      <p:sp>
        <p:nvSpPr>
          <p:cNvPr id="1033" name="Rectangle 14"/>
          <p:cNvSpPr>
            <a:spLocks noChangeArrowheads="1"/>
          </p:cNvSpPr>
          <p:nvPr/>
        </p:nvSpPr>
        <p:spPr bwMode="auto">
          <a:xfrm>
            <a:off x="0" y="0"/>
            <a:ext cx="9144000" cy="685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defRPr/>
            </a:pPr>
            <a:endParaRPr lang="en-US" altLang="en-US" dirty="0">
              <a:solidFill>
                <a:srgbClr val="000000"/>
              </a:solidFill>
            </a:endParaRPr>
          </a:p>
        </p:txBody>
      </p:sp>
    </p:spTree>
    <p:extLst>
      <p:ext uri="{BB962C8B-B14F-4D97-AF65-F5344CB8AC3E}">
        <p14:creationId xmlns:p14="http://schemas.microsoft.com/office/powerpoint/2010/main" val="211894670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Lst>
  <p:transition/>
  <p:hf sldNum="0" hdr="0" ftr="0" dt="0"/>
  <p:txStyles>
    <p:title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p:titleStyle>
    <p:bodyStyle>
      <a:lvl1pPr marL="342900" indent="-342900" algn="l" rtl="0" eaLnBrk="0" fontAlgn="base" hangingPunct="0">
        <a:spcBef>
          <a:spcPts val="12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ts val="12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ts val="12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ts val="1200"/>
        </a:spcBef>
        <a:spcAft>
          <a:spcPct val="0"/>
        </a:spcAft>
        <a:buChar char="–"/>
        <a:defRPr sz="2000">
          <a:solidFill>
            <a:schemeClr val="tx1"/>
          </a:solidFill>
          <a:latin typeface="+mn-lt"/>
        </a:defRPr>
      </a:lvl4pPr>
      <a:lvl5pPr marL="2057400" indent="-228600" algn="l" rtl="0" eaLnBrk="0" fontAlgn="base" hangingPunct="0">
        <a:spcBef>
          <a:spcPts val="12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twitter.com/itrcweb" TargetMode="External"/><Relationship Id="rId3" Type="http://schemas.openxmlformats.org/officeDocument/2006/relationships/hyperlink" Target="https://lnapl-3.itrcweb.org/"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facebook.com/itrcweb/" TargetMode="External"/><Relationship Id="rId11" Type="http://schemas.openxmlformats.org/officeDocument/2006/relationships/image" Target="../media/image5.png"/><Relationship Id="rId5" Type="http://schemas.openxmlformats.org/officeDocument/2006/relationships/hyperlink" Target="https://clu-in.org/conf/itrc/lnapl-3/ITRC_LNAPL_Online_TrainingResources-March_2018.pdf" TargetMode="External"/><Relationship Id="rId10" Type="http://schemas.openxmlformats.org/officeDocument/2006/relationships/hyperlink" Target="https://www.linkedin.com/company/itrc?trk=top_nav_home" TargetMode="External"/><Relationship Id="rId4" Type="http://schemas.openxmlformats.org/officeDocument/2006/relationships/hyperlink" Target="https://clu-in.org/conf/itrc/LNAPL-3/" TargetMode="Externa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00.xml"/><Relationship Id="rId1" Type="http://schemas.openxmlformats.org/officeDocument/2006/relationships/slideLayout" Target="../slideLayouts/slideLayout81.xml"/><Relationship Id="rId5" Type="http://schemas.openxmlformats.org/officeDocument/2006/relationships/image" Target="../media/image110.emf"/><Relationship Id="rId4" Type="http://schemas.openxmlformats.org/officeDocument/2006/relationships/hyperlink" Target="https://lnapl-3.itrcweb.org/wp-content/uploads/2018/02/a_1_c.pdf"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8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2.xml"/><Relationship Id="rId1" Type="http://schemas.openxmlformats.org/officeDocument/2006/relationships/slideLayout" Target="../slideLayouts/slideLayout8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6.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4.xml"/><Relationship Id="rId1" Type="http://schemas.openxmlformats.org/officeDocument/2006/relationships/slideLayout" Target="../slideLayouts/slideLayout7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5.xml"/><Relationship Id="rId1" Type="http://schemas.openxmlformats.org/officeDocument/2006/relationships/slideLayout" Target="../slideLayouts/slideLayout8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106.xml"/><Relationship Id="rId1" Type="http://schemas.openxmlformats.org/officeDocument/2006/relationships/slideLayout" Target="../slideLayouts/slideLayout81.xml"/><Relationship Id="rId5" Type="http://schemas.openxmlformats.org/officeDocument/2006/relationships/image" Target="../media/image114.jpeg"/><Relationship Id="rId4" Type="http://schemas.openxmlformats.org/officeDocument/2006/relationships/image" Target="../media/image113.emf"/></Relationships>
</file>

<file path=ppt/slides/_rels/slide107.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107.xml"/><Relationship Id="rId1" Type="http://schemas.openxmlformats.org/officeDocument/2006/relationships/slideLayout" Target="../slideLayouts/slideLayout81.xml"/><Relationship Id="rId5" Type="http://schemas.openxmlformats.org/officeDocument/2006/relationships/image" Target="../media/image116.png"/><Relationship Id="rId4" Type="http://schemas.openxmlformats.org/officeDocument/2006/relationships/image" Target="../media/image115.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10.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2ahUKEwjz6ujriLvZAhUoTd8KHd4HBTEQjRx6BAgAEAY&amp;url=http://citywise.net/news/detroits-project-green-light-aiming-to-stop-crime-at-gas-stations&amp;psig=AOvVaw1DE77waC3dm76ceZgImo_H&amp;ust=1519442013963199" TargetMode="External"/><Relationship Id="rId2" Type="http://schemas.openxmlformats.org/officeDocument/2006/relationships/notesSlide" Target="../notesSlides/notesSlide110.xml"/><Relationship Id="rId1" Type="http://schemas.openxmlformats.org/officeDocument/2006/relationships/slideLayout" Target="../slideLayouts/slideLayout38.xml"/><Relationship Id="rId5" Type="http://schemas.microsoft.com/office/2007/relationships/hdphoto" Target="../media/hdphoto2.wdp"/><Relationship Id="rId4" Type="http://schemas.openxmlformats.org/officeDocument/2006/relationships/image" Target="../media/image117.jpeg"/></Relationships>
</file>

<file path=ppt/slides/_rels/slide111.xml.rels><?xml version="1.0" encoding="UTF-8" standalone="yes"?>
<Relationships xmlns="http://schemas.openxmlformats.org/package/2006/relationships"><Relationship Id="rId8" Type="http://schemas.openxmlformats.org/officeDocument/2006/relationships/hyperlink" Target="https://www.facebook.com/itrcweb/" TargetMode="External"/><Relationship Id="rId13" Type="http://schemas.openxmlformats.org/officeDocument/2006/relationships/image" Target="../media/image5.png"/><Relationship Id="rId3" Type="http://schemas.openxmlformats.org/officeDocument/2006/relationships/image" Target="../media/image118.png"/><Relationship Id="rId7" Type="http://schemas.openxmlformats.org/officeDocument/2006/relationships/image" Target="../media/image120.png"/><Relationship Id="rId12" Type="http://schemas.openxmlformats.org/officeDocument/2006/relationships/hyperlink" Target="https://www.linkedin.com/company/itrc?trk=top_nav_home" TargetMode="External"/><Relationship Id="rId2" Type="http://schemas.openxmlformats.org/officeDocument/2006/relationships/notesSlide" Target="../notesSlides/notesSlide111.xml"/><Relationship Id="rId1" Type="http://schemas.openxmlformats.org/officeDocument/2006/relationships/slideLayout" Target="../slideLayouts/slideLayout34.xml"/><Relationship Id="rId6" Type="http://schemas.openxmlformats.org/officeDocument/2006/relationships/image" Target="../media/image119.png"/><Relationship Id="rId11" Type="http://schemas.openxmlformats.org/officeDocument/2006/relationships/image" Target="../media/image4.png"/><Relationship Id="rId5" Type="http://schemas.openxmlformats.org/officeDocument/2006/relationships/hyperlink" Target="http://www.clu-in.org/conf/itrc/LNAPL-3/feedback.cfm" TargetMode="External"/><Relationship Id="rId10" Type="http://schemas.openxmlformats.org/officeDocument/2006/relationships/hyperlink" Target="https://twitter.com/itrcweb" TargetMode="External"/><Relationship Id="rId4" Type="http://schemas.openxmlformats.org/officeDocument/2006/relationships/hyperlink" Target="http://www.clu-in.org/conf/itrc/LNAPL-3/resource.cfm" TargetMode="Externa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s://lnapl-3.itrcweb.org/6-lnapl-remedial-technology-selection/" TargetMode="External"/><Relationship Id="rId2" Type="http://schemas.openxmlformats.org/officeDocument/2006/relationships/notesSlide" Target="../notesSlides/notesSlide12.xml"/><Relationship Id="rId1" Type="http://schemas.openxmlformats.org/officeDocument/2006/relationships/slideLayout" Target="../slideLayouts/slideLayout53.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hyperlink" Target="https://lnapl-3.itrcweb.org/appendix-a-lnapl-technologies-appendix/" TargetMode="External"/><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5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5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3.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www.cluin.org/" TargetMode="External"/><Relationship Id="rId4" Type="http://schemas.openxmlformats.org/officeDocument/2006/relationships/hyperlink" Target="http://www.itrcweb.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8.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48.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48.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48.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0.xml"/><Relationship Id="rId1" Type="http://schemas.openxmlformats.org/officeDocument/2006/relationships/slideLayout" Target="../slideLayouts/slideLayout48.xml"/><Relationship Id="rId5" Type="http://schemas.openxmlformats.org/officeDocument/2006/relationships/image" Target="../media/image52.pn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53.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5.xml"/><Relationship Id="rId1" Type="http://schemas.openxmlformats.org/officeDocument/2006/relationships/slideLayout" Target="../slideLayouts/slideLayout48.xml"/><Relationship Id="rId4" Type="http://schemas.openxmlformats.org/officeDocument/2006/relationships/hyperlink" Target="http://www.techstreet.com/standards/api-publ-4784?product_id=1984357"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48.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hyperlink" Target="http://www.techstreet.com/standards/api-publ-4784?product_id=1984357" TargetMode="External"/><Relationship Id="rId2" Type="http://schemas.openxmlformats.org/officeDocument/2006/relationships/notesSlide" Target="../notesSlides/notesSlide39.xml"/><Relationship Id="rId1" Type="http://schemas.openxmlformats.org/officeDocument/2006/relationships/slideLayout" Target="../slideLayouts/slideLayout4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hyperlink" Target="http://soilgasflux.com/main/home.php"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png"/><Relationship Id="rId3" Type="http://schemas.openxmlformats.org/officeDocument/2006/relationships/hyperlink" Target="http://www.itrcweb.org/" TargetMode="External"/><Relationship Id="rId7" Type="http://schemas.openxmlformats.org/officeDocument/2006/relationships/image" Target="../media/image9.png"/><Relationship Id="rId12" Type="http://schemas.openxmlformats.org/officeDocument/2006/relationships/hyperlink" Target="https://twitter.com/itrcweb"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7.png"/><Relationship Id="rId15" Type="http://schemas.openxmlformats.org/officeDocument/2006/relationships/image" Target="../media/image5.png"/><Relationship Id="rId10" Type="http://schemas.openxmlformats.org/officeDocument/2006/relationships/hyperlink" Target="https://www.facebook.com/itrcweb/" TargetMode="External"/><Relationship Id="rId4" Type="http://schemas.openxmlformats.org/officeDocument/2006/relationships/hyperlink" Target="http://itrcweb.org/Documents/Policy/ITRC-Usage-Policy-for-ITRC-Materials-Final-11-5-12.pdf" TargetMode="External"/><Relationship Id="rId9" Type="http://schemas.openxmlformats.org/officeDocument/2006/relationships/image" Target="../media/image11.png"/><Relationship Id="rId14" Type="http://schemas.openxmlformats.org/officeDocument/2006/relationships/hyperlink" Target="https://www.linkedin.com/company/itrc?trk=top_nav_hom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48.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48.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48.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www.google.com/url?sa=i&amp;rct=j&amp;q=&amp;esrc=s&amp;source=images&amp;cd=&amp;cad=rja&amp;uact=8&amp;ved=2ahUKEwiHz8-cg7XZAhUQnOAKHQzVBBYQjRx6BAgAEAY&amp;url=https://www.4cconference.com/speakers/lloyd-dunlap/&amp;psig=AOvVaw3p7HEZgdkbz5X9mgfl0dS6&amp;ust=1519234368748748" TargetMode="External"/><Relationship Id="rId7" Type="http://schemas.openxmlformats.org/officeDocument/2006/relationships/hyperlink" Target="https://clu-in.org/conf/itrc/LNAPL-3/"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66.xml"/><Relationship Id="rId5" Type="http://schemas.openxmlformats.org/officeDocument/2006/relationships/image" Target="../media/image77.png"/><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66.xml"/><Relationship Id="rId6" Type="http://schemas.openxmlformats.org/officeDocument/2006/relationships/image" Target="../media/image76.png"/><Relationship Id="rId5" Type="http://schemas.openxmlformats.org/officeDocument/2006/relationships/image" Target="../media/image80.pn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66.xml"/><Relationship Id="rId6" Type="http://schemas.openxmlformats.org/officeDocument/2006/relationships/image" Target="../media/image79.png"/><Relationship Id="rId5" Type="http://schemas.openxmlformats.org/officeDocument/2006/relationships/image" Target="../media/image76.png"/><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7.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5.xml"/><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7.xml"/><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hyperlink" Target="https://lnapl-3.itrcweb.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7.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4.xml"/><Relationship Id="rId1" Type="http://schemas.openxmlformats.org/officeDocument/2006/relationships/slideLayout" Target="../slideLayouts/slideLayout67.xml"/><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5.xml"/><Relationship Id="rId1" Type="http://schemas.openxmlformats.org/officeDocument/2006/relationships/slideLayout" Target="../slideLayouts/slideLayout62.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6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2.xml"/></Relationships>
</file>

<file path=ppt/slides/_rels/slide6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facebook.com/itrcweb/" TargetMode="External"/><Relationship Id="rId7" Type="http://schemas.openxmlformats.org/officeDocument/2006/relationships/hyperlink" Target="https://www.linkedin.com/company/itrc?trk=top_nav_home" TargetMode="External"/><Relationship Id="rId2" Type="http://schemas.openxmlformats.org/officeDocument/2006/relationships/notesSlide" Target="../notesSlides/notesSlide68.xml"/><Relationship Id="rId1" Type="http://schemas.openxmlformats.org/officeDocument/2006/relationships/slideLayout" Target="../slideLayouts/slideLayout32.xml"/><Relationship Id="rId6" Type="http://schemas.openxmlformats.org/officeDocument/2006/relationships/image" Target="../media/image4.png"/><Relationship Id="rId5" Type="http://schemas.openxmlformats.org/officeDocument/2006/relationships/hyperlink" Target="https://twitter.com/itrcweb" TargetMode="External"/><Relationship Id="rId4" Type="http://schemas.openxmlformats.org/officeDocument/2006/relationships/image" Target="../media/image3.png"/><Relationship Id="rId9"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6.xml"/></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1.xml"/><Relationship Id="rId1" Type="http://schemas.openxmlformats.org/officeDocument/2006/relationships/slideLayout" Target="../slideLayouts/slideLayout81.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2.xml"/><Relationship Id="rId1" Type="http://schemas.openxmlformats.org/officeDocument/2006/relationships/slideLayout" Target="../slideLayouts/slideLayout81.xml"/></Relationships>
</file>

<file path=ppt/slides/_rels/slide73.xml.rels><?xml version="1.0" encoding="UTF-8" standalone="yes"?>
<Relationships xmlns="http://schemas.openxmlformats.org/package/2006/relationships"><Relationship Id="rId3" Type="http://schemas.openxmlformats.org/officeDocument/2006/relationships/hyperlink" Target="https://lnapl-3.itrcweb.org/6-lnapl-remedial-technology-selection/" TargetMode="External"/><Relationship Id="rId2" Type="http://schemas.openxmlformats.org/officeDocument/2006/relationships/notesSlide" Target="../notesSlides/notesSlide73.xml"/><Relationship Id="rId1" Type="http://schemas.openxmlformats.org/officeDocument/2006/relationships/slideLayout" Target="../slideLayouts/slideLayout81.xml"/><Relationship Id="rId4" Type="http://schemas.openxmlformats.org/officeDocument/2006/relationships/image" Target="../media/image94.png"/></Relationships>
</file>

<file path=ppt/slides/_rels/slide74.xml.rels><?xml version="1.0" encoding="UTF-8" standalone="yes"?>
<Relationships xmlns="http://schemas.openxmlformats.org/package/2006/relationships"><Relationship Id="rId3" Type="http://schemas.openxmlformats.org/officeDocument/2006/relationships/hyperlink" Target="https://lnapl-3.itrcweb.org/appendix-a-lnapl-technologies-appendix/" TargetMode="External"/><Relationship Id="rId2" Type="http://schemas.openxmlformats.org/officeDocument/2006/relationships/notesSlide" Target="../notesSlides/notesSlide74.xml"/><Relationship Id="rId1" Type="http://schemas.openxmlformats.org/officeDocument/2006/relationships/slideLayout" Target="../slideLayouts/slideLayout81.xm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5.xml"/><Relationship Id="rId1" Type="http://schemas.openxmlformats.org/officeDocument/2006/relationships/slideLayout" Target="../slideLayouts/slideLayout76.xml"/></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6.xml"/><Relationship Id="rId1" Type="http://schemas.openxmlformats.org/officeDocument/2006/relationships/slideLayout" Target="../slideLayouts/slideLayout81.xml"/></Relationships>
</file>

<file path=ppt/slides/_rels/slide77.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77.xml"/><Relationship Id="rId1" Type="http://schemas.openxmlformats.org/officeDocument/2006/relationships/slideLayout" Target="../slideLayouts/slideLayout81.xml"/></Relationships>
</file>

<file path=ppt/slides/_rels/slide78.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78.xml"/><Relationship Id="rId1" Type="http://schemas.openxmlformats.org/officeDocument/2006/relationships/slideLayout" Target="../slideLayouts/slideLayout81.xml"/></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9.xml"/><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80.xml"/><Relationship Id="rId1" Type="http://schemas.openxmlformats.org/officeDocument/2006/relationships/slideLayout" Target="../slideLayouts/slideLayout81.xml"/></Relationships>
</file>

<file path=ppt/slides/_rels/slide81.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81.xml"/><Relationship Id="rId1" Type="http://schemas.openxmlformats.org/officeDocument/2006/relationships/slideLayout" Target="../slideLayouts/slideLayout81.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2.xml"/><Relationship Id="rId1" Type="http://schemas.openxmlformats.org/officeDocument/2006/relationships/slideLayout" Target="../slideLayouts/slideLayout81.xml"/><Relationship Id="rId4" Type="http://schemas.openxmlformats.org/officeDocument/2006/relationships/hyperlink" Target="https://lnapl-3.itrcweb.org/wp-content/uploads/2018/02/table_6_3.pdf"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81.xml"/></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6.xml"/><Relationship Id="rId1" Type="http://schemas.openxmlformats.org/officeDocument/2006/relationships/slideLayout" Target="../slideLayouts/slideLayout76.xml"/><Relationship Id="rId5" Type="http://schemas.openxmlformats.org/officeDocument/2006/relationships/image" Target="../media/image102.wmf"/><Relationship Id="rId4" Type="http://schemas.openxmlformats.org/officeDocument/2006/relationships/hyperlink" Target="https://lnapl-3.itrcweb.org/wp-content/uploads/2018/02/table_6_3.pdf" TargetMode="External"/></Relationships>
</file>

<file path=ppt/slides/_rels/slide87.xml.rels><?xml version="1.0" encoding="UTF-8" standalone="yes"?>
<Relationships xmlns="http://schemas.openxmlformats.org/package/2006/relationships"><Relationship Id="rId3" Type="http://schemas.openxmlformats.org/officeDocument/2006/relationships/hyperlink" Target="https://lnapl-3.itrcweb.org/wp-content/uploads/2018/02/table_6_3.pdf" TargetMode="External"/><Relationship Id="rId2" Type="http://schemas.openxmlformats.org/officeDocument/2006/relationships/notesSlide" Target="../notesSlides/notesSlide87.xml"/><Relationship Id="rId1" Type="http://schemas.openxmlformats.org/officeDocument/2006/relationships/slideLayout" Target="../slideLayouts/slideLayout81.xml"/><Relationship Id="rId4" Type="http://schemas.openxmlformats.org/officeDocument/2006/relationships/image" Target="../media/image103.png"/></Relationships>
</file>

<file path=ppt/slides/_rels/slide8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8.xml"/><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9.xm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2ahUKEwjz6ujriLvZAhUoTd8KHd4HBTEQjRx6BAgAEAY&amp;url=http://citywise.net/news/detroits-project-green-light-aiming-to-stop-crime-at-gas-stations&amp;psig=AOvVaw1DE77waC3dm76ceZgImo_H&amp;ust=1519442013963199"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0.xml"/><Relationship Id="rId1" Type="http://schemas.openxmlformats.org/officeDocument/2006/relationships/slideLayout" Target="../slideLayouts/slideLayout81.xml"/><Relationship Id="rId4" Type="http://schemas.openxmlformats.org/officeDocument/2006/relationships/hyperlink" Target="https://lnapl-3.itrcweb.org/appendix-a-lnapl-technologies-appendix/"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91.xml"/><Relationship Id="rId1" Type="http://schemas.openxmlformats.org/officeDocument/2006/relationships/slideLayout" Target="../slideLayouts/slideLayout8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1.xml"/></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3.xml"/><Relationship Id="rId1" Type="http://schemas.openxmlformats.org/officeDocument/2006/relationships/slideLayout" Target="../slideLayouts/slideLayout8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6.xml"/></Relationships>
</file>

<file path=ppt/slides/_rels/slide9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7.xml"/><Relationship Id="rId1" Type="http://schemas.openxmlformats.org/officeDocument/2006/relationships/slideLayout" Target="../slideLayouts/slideLayout81.xml"/></Relationships>
</file>

<file path=ppt/slides/_rels/slide9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8.xml"/><Relationship Id="rId1" Type="http://schemas.openxmlformats.org/officeDocument/2006/relationships/slideLayout" Target="../slideLayouts/slideLayout76.xml"/></Relationships>
</file>

<file path=ppt/slides/_rels/slide9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9.xml"/><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xmlns="" id="{97B1491D-B959-49B9-BFA5-66E14FA987EF}"/>
              </a:ext>
            </a:extLst>
          </p:cNvPr>
          <p:cNvSpPr>
            <a:spLocks noGrp="1" noChangeArrowheads="1"/>
          </p:cNvSpPr>
          <p:nvPr>
            <p:ph type="title"/>
          </p:nvPr>
        </p:nvSpPr>
        <p:spPr/>
        <p:txBody>
          <a:bodyPr/>
          <a:lstStyle/>
          <a:p>
            <a:r>
              <a:rPr lang="en-US" altLang="en-US" sz="2800" i="1" dirty="0"/>
              <a:t>Starting Soon</a:t>
            </a:r>
            <a:r>
              <a:rPr lang="en-US" altLang="en-US" sz="2800" dirty="0"/>
              <a:t>: </a:t>
            </a:r>
            <a:br>
              <a:rPr lang="en-US" altLang="en-US" sz="2800" dirty="0"/>
            </a:br>
            <a:r>
              <a:rPr lang="en-US" altLang="en-US" sz="2800" dirty="0"/>
              <a:t>LNAPLs Training – Part 3 of 3</a:t>
            </a:r>
          </a:p>
        </p:txBody>
      </p:sp>
      <p:sp>
        <p:nvSpPr>
          <p:cNvPr id="4099" name="Content Placeholder 2">
            <a:extLst>
              <a:ext uri="{FF2B5EF4-FFF2-40B4-BE49-F238E27FC236}">
                <a16:creationId xmlns:a16="http://schemas.microsoft.com/office/drawing/2014/main" xmlns="" id="{91D525D0-A490-469C-8E39-E0B5680660C2}"/>
              </a:ext>
            </a:extLst>
          </p:cNvPr>
          <p:cNvSpPr>
            <a:spLocks noGrp="1" noChangeArrowheads="1"/>
          </p:cNvSpPr>
          <p:nvPr>
            <p:ph idx="1"/>
          </p:nvPr>
        </p:nvSpPr>
        <p:spPr>
          <a:xfrm>
            <a:off x="457200" y="1447800"/>
            <a:ext cx="8458200" cy="5029200"/>
          </a:xfrm>
        </p:spPr>
        <p:txBody>
          <a:bodyPr/>
          <a:lstStyle/>
          <a:p>
            <a:r>
              <a:rPr lang="en-US" altLang="en-US" sz="2300" dirty="0"/>
              <a:t>Light Non-Aqueous Phase Liquid (LNAPL) </a:t>
            </a:r>
            <a:r>
              <a:rPr lang="en-US" sz="2300" dirty="0"/>
              <a:t>Site Management: LCSM Evolution, Decision Process, and Remedial Technologies</a:t>
            </a:r>
            <a:r>
              <a:rPr lang="en-US" altLang="en-US" sz="2300" dirty="0"/>
              <a:t> (LNAPL-3, 2018) - </a:t>
            </a:r>
            <a:r>
              <a:rPr lang="en-US" sz="2300" u="sng" dirty="0">
                <a:hlinkClick r:id="rId3"/>
              </a:rPr>
              <a:t>https://lnapl-3.itrcweb.org/</a:t>
            </a:r>
            <a:endParaRPr lang="en-US" altLang="en-US" sz="2300" dirty="0"/>
          </a:p>
          <a:p>
            <a:r>
              <a:rPr lang="en-US" altLang="en-US" sz="2300" dirty="0"/>
              <a:t>Download PowerPoint file</a:t>
            </a:r>
          </a:p>
          <a:p>
            <a:pPr lvl="1"/>
            <a:r>
              <a:rPr lang="en-US" altLang="en-US" sz="2000" dirty="0"/>
              <a:t>Clu-in training page at </a:t>
            </a:r>
            <a:r>
              <a:rPr lang="en-US" sz="2000" u="sng" dirty="0">
                <a:hlinkClick r:id="rId4"/>
              </a:rPr>
              <a:t>https://clu-in.org/conf/itrc/LNAPL-3/</a:t>
            </a:r>
            <a:r>
              <a:rPr lang="en-US" sz="2000" dirty="0"/>
              <a:t> </a:t>
            </a:r>
          </a:p>
          <a:p>
            <a:pPr lvl="1"/>
            <a:r>
              <a:rPr lang="en-US" altLang="en-US" sz="2000" dirty="0"/>
              <a:t>Under “Download Training Materials”</a:t>
            </a:r>
          </a:p>
          <a:p>
            <a:r>
              <a:rPr lang="en-US" altLang="en-US" sz="2300" dirty="0"/>
              <a:t>Download information for reference during class</a:t>
            </a:r>
          </a:p>
          <a:p>
            <a:pPr lvl="1"/>
            <a:r>
              <a:rPr lang="en-US" altLang="en-US" sz="2200" dirty="0">
                <a:hlinkClick r:id="rId5"/>
              </a:rPr>
              <a:t>Figure 1.1 (from the LNAPL-3 guidance document)</a:t>
            </a:r>
            <a:endParaRPr lang="en-US" altLang="en-US" sz="2200" dirty="0"/>
          </a:p>
          <a:p>
            <a:r>
              <a:rPr lang="en-US" altLang="en-US" sz="2300" dirty="0"/>
              <a:t>Using Adobe Connect</a:t>
            </a:r>
          </a:p>
          <a:p>
            <a:pPr lvl="1"/>
            <a:r>
              <a:rPr lang="en-US" altLang="en-US" sz="2200" dirty="0"/>
              <a:t>Related Links (on right)</a:t>
            </a:r>
          </a:p>
          <a:p>
            <a:pPr lvl="2"/>
            <a:r>
              <a:rPr lang="en-US" altLang="en-US" sz="1800" dirty="0"/>
              <a:t>Select name of link</a:t>
            </a:r>
          </a:p>
          <a:p>
            <a:pPr lvl="2"/>
            <a:r>
              <a:rPr lang="en-US" altLang="en-US" sz="1800" dirty="0"/>
              <a:t>Click “Browse To”</a:t>
            </a:r>
          </a:p>
          <a:p>
            <a:pPr lvl="1"/>
            <a:r>
              <a:rPr lang="en-US" altLang="en-US" sz="2200" dirty="0"/>
              <a:t>Full Screen button near top of page</a:t>
            </a:r>
          </a:p>
        </p:txBody>
      </p:sp>
      <p:pic>
        <p:nvPicPr>
          <p:cNvPr id="4100" name="Picture 3" descr="Click here to follow on Facebook">
            <a:hlinkClick r:id="rId6"/>
            <a:extLst>
              <a:ext uri="{FF2B5EF4-FFF2-40B4-BE49-F238E27FC236}">
                <a16:creationId xmlns:a16="http://schemas.microsoft.com/office/drawing/2014/main" xmlns="" id="{27D6A563-8628-4C5C-882C-4606A76964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6444" y="5952271"/>
            <a:ext cx="552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Click here to follow on Twitter">
            <a:hlinkClick r:id="rId8"/>
            <a:extLst>
              <a:ext uri="{FF2B5EF4-FFF2-40B4-BE49-F238E27FC236}">
                <a16:creationId xmlns:a16="http://schemas.microsoft.com/office/drawing/2014/main" xmlns="" id="{CDAF8A6F-B74F-442D-8281-A00F307380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6044" y="5952271"/>
            <a:ext cx="552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descr="Click here to follow on Linkedin">
            <a:hlinkClick r:id="rId10"/>
            <a:extLst>
              <a:ext uri="{FF2B5EF4-FFF2-40B4-BE49-F238E27FC236}">
                <a16:creationId xmlns:a16="http://schemas.microsoft.com/office/drawing/2014/main" xmlns="" id="{213F93A1-5AEE-4D61-868A-C25948D9FA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44694" y="5952271"/>
            <a:ext cx="554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xmlns="" id="{E6F5594B-6302-4DCF-94E9-379C26F00F76}"/>
              </a:ext>
            </a:extLst>
          </p:cNvPr>
          <p:cNvSpPr/>
          <p:nvPr/>
        </p:nvSpPr>
        <p:spPr>
          <a:xfrm>
            <a:off x="6661944" y="5514121"/>
            <a:ext cx="2084388" cy="431800"/>
          </a:xfrm>
          <a:prstGeom prst="rect">
            <a:avLst/>
          </a:prstGeom>
        </p:spPr>
        <p:txBody>
          <a:bodyPr wrap="none">
            <a:spAutoFit/>
          </a:bodyPr>
          <a:lstStyle/>
          <a:p>
            <a:pPr marL="342900" indent="-342900" eaLnBrk="0" hangingPunct="0">
              <a:spcBef>
                <a:spcPct val="20000"/>
              </a:spcBef>
              <a:buClr>
                <a:srgbClr val="008000"/>
              </a:buClr>
              <a:buSzPct val="75000"/>
              <a:buFont typeface="Wingdings 3" pitchFamily="18" charset="2"/>
              <a:buChar char="u"/>
              <a:defRPr/>
            </a:pPr>
            <a:r>
              <a:rPr lang="en-US" altLang="en-US" sz="2200" kern="0" dirty="0">
                <a:solidFill>
                  <a:srgbClr val="333399"/>
                </a:solidFill>
                <a:latin typeface="Arial"/>
              </a:rPr>
              <a:t>Follow ITRC</a:t>
            </a:r>
          </a:p>
        </p:txBody>
      </p:sp>
      <p:sp>
        <p:nvSpPr>
          <p:cNvPr id="13" name="TextBox 9">
            <a:extLst/>
          </p:cNvPr>
          <p:cNvSpPr txBox="1">
            <a:spLocks noChangeArrowheads="1"/>
          </p:cNvSpPr>
          <p:nvPr/>
        </p:nvSpPr>
        <p:spPr bwMode="auto">
          <a:xfrm rot="16200000">
            <a:off x="-2601117" y="3887272"/>
            <a:ext cx="5572125" cy="369332"/>
          </a:xfrm>
          <a:prstGeom prst="rect">
            <a:avLst/>
          </a:prstGeom>
          <a:solidFill>
            <a:srgbClr val="FF9900"/>
          </a:solidFill>
          <a:ln w="9525">
            <a:noFill/>
            <a:miter lim="800000"/>
            <a:headEnd/>
            <a:tailEnd/>
          </a:ln>
          <a:scene3d>
            <a:camera prst="orthographicFront"/>
            <a:lightRig rig="threePt" dir="t"/>
          </a:scene3d>
          <a:sp3d>
            <a:bevelT w="152400" h="50800"/>
          </a:sp3d>
        </p:spPr>
        <p:txBody>
          <a:bodyPr>
            <a:spAutoFit/>
          </a:bodyPr>
          <a:lstStyle/>
          <a:p>
            <a:pPr algn="ctr" eaLnBrk="0" hangingPunct="0">
              <a:defRPr/>
            </a:pPr>
            <a:r>
              <a:rPr lang="en-US" dirty="0">
                <a:solidFill>
                  <a:srgbClr val="FFFFFF"/>
                </a:solidFill>
                <a:ea typeface="ＭＳ Ｐゴシック" charset="0"/>
              </a:rPr>
              <a:t>Poll Question</a:t>
            </a:r>
          </a:p>
        </p:txBody>
      </p:sp>
    </p:spTree>
    <p:extLst>
      <p:ext uri="{BB962C8B-B14F-4D97-AF65-F5344CB8AC3E}">
        <p14:creationId xmlns:p14="http://schemas.microsoft.com/office/powerpoint/2010/main" val="368252268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600" dirty="0"/>
              <a:t>LNAPL Remediation Process and Evolution of the LCSM – Related to the Training Courses </a:t>
            </a:r>
            <a:endParaRPr lang="en-US" sz="2600" dirty="0"/>
          </a:p>
        </p:txBody>
      </p:sp>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82566" y="1299482"/>
            <a:ext cx="8814477" cy="5166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6570" y="1886177"/>
            <a:ext cx="7819039" cy="217623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26570" y="3610202"/>
            <a:ext cx="7819039" cy="259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26571" y="1812943"/>
            <a:ext cx="1475802" cy="74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240641" y="6428406"/>
            <a:ext cx="2903359" cy="369332"/>
          </a:xfrm>
          <a:prstGeom prst="rect">
            <a:avLst/>
          </a:prstGeom>
        </p:spPr>
        <p:txBody>
          <a:bodyPr wrap="none">
            <a:spAutoFit/>
          </a:bodyPr>
          <a:lstStyle/>
          <a:p>
            <a:r>
              <a:rPr lang="en-US" dirty="0">
                <a:solidFill>
                  <a:srgbClr val="000000"/>
                </a:solidFill>
              </a:rPr>
              <a:t>ITRC LNAPL-3, </a:t>
            </a:r>
            <a:r>
              <a:rPr lang="en-US" dirty="0" smtClean="0">
                <a:solidFill>
                  <a:srgbClr val="000000"/>
                </a:solidFill>
              </a:rPr>
              <a:t>Figure 1-1</a:t>
            </a:r>
            <a:endParaRPr lang="en-US" dirty="0">
              <a:solidFill>
                <a:srgbClr val="000000"/>
              </a:solidFill>
            </a:endParaRPr>
          </a:p>
        </p:txBody>
      </p:sp>
      <p:sp>
        <p:nvSpPr>
          <p:cNvPr id="8" name="TextBox 40"/>
          <p:cNvSpPr txBox="1">
            <a:spLocks noChangeArrowheads="1"/>
          </p:cNvSpPr>
          <p:nvPr/>
        </p:nvSpPr>
        <p:spPr bwMode="auto">
          <a:xfrm>
            <a:off x="6946106" y="1377883"/>
            <a:ext cx="2005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8000"/>
              </a:buClr>
              <a:buSzPct val="75000"/>
              <a:buFont typeface="Wingdings 3" pitchFamily="18" charset="2"/>
              <a:buChar char=""/>
              <a:defRPr sz="2600">
                <a:solidFill>
                  <a:srgbClr val="333399"/>
                </a:solidFill>
                <a:latin typeface="Arial" pitchFamily="34" charset="0"/>
              </a:defRPr>
            </a:lvl1pPr>
            <a:lvl2pPr marL="742950" indent="-285750" eaLnBrk="0" hangingPunct="0">
              <a:spcBef>
                <a:spcPct val="20000"/>
              </a:spcBef>
              <a:buClr>
                <a:srgbClr val="333399"/>
              </a:buClr>
              <a:buSzPct val="115000"/>
              <a:buChar char="•"/>
              <a:defRPr sz="2400">
                <a:solidFill>
                  <a:srgbClr val="008000"/>
                </a:solidFill>
                <a:latin typeface="Arial" pitchFamily="34" charset="0"/>
              </a:defRPr>
            </a:lvl2pPr>
            <a:lvl3pPr marL="1143000" indent="-228600" eaLnBrk="0" hangingPunct="0">
              <a:spcBef>
                <a:spcPct val="20000"/>
              </a:spcBef>
              <a:buClr>
                <a:srgbClr val="333399"/>
              </a:buClr>
              <a:buSzPct val="90000"/>
              <a:buFont typeface="Wingdings" pitchFamily="2" charset="2"/>
              <a:buChar char="§"/>
              <a:defRPr sz="22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a:solidFill>
                  <a:schemeClr val="tx1"/>
                </a:solidFill>
                <a:latin typeface="Arial" pitchFamily="34" charset="0"/>
              </a:defRPr>
            </a:lvl5pPr>
            <a:lvl6pPr marL="2514600" indent="-228600" eaLnBrk="0" fontAlgn="base" hangingPunct="0">
              <a:spcBef>
                <a:spcPct val="20000"/>
              </a:spcBef>
              <a:spcAft>
                <a:spcPct val="0"/>
              </a:spcAft>
              <a:buChar char="»"/>
              <a:defRPr>
                <a:solidFill>
                  <a:schemeClr val="tx1"/>
                </a:solidFill>
                <a:latin typeface="Arial" pitchFamily="34" charset="0"/>
              </a:defRPr>
            </a:lvl6pPr>
            <a:lvl7pPr marL="2971800" indent="-228600" eaLnBrk="0" fontAlgn="base" hangingPunct="0">
              <a:spcBef>
                <a:spcPct val="20000"/>
              </a:spcBef>
              <a:spcAft>
                <a:spcPct val="0"/>
              </a:spcAft>
              <a:buChar char="»"/>
              <a:defRPr>
                <a:solidFill>
                  <a:schemeClr val="tx1"/>
                </a:solidFill>
                <a:latin typeface="Arial" pitchFamily="34" charset="0"/>
              </a:defRPr>
            </a:lvl7pPr>
            <a:lvl8pPr marL="3429000" indent="-228600" eaLnBrk="0" fontAlgn="base" hangingPunct="0">
              <a:spcBef>
                <a:spcPct val="20000"/>
              </a:spcBef>
              <a:spcAft>
                <a:spcPct val="0"/>
              </a:spcAft>
              <a:buChar char="»"/>
              <a:defRPr>
                <a:solidFill>
                  <a:schemeClr val="tx1"/>
                </a:solidFill>
                <a:latin typeface="Arial" pitchFamily="34" charset="0"/>
              </a:defRPr>
            </a:lvl8pPr>
            <a:lvl9pPr marL="3886200" indent="-228600" eaLnBrk="0" fontAlgn="base" hangingPunct="0">
              <a:spcBef>
                <a:spcPct val="20000"/>
              </a:spcBef>
              <a:spcAft>
                <a:spcPct val="0"/>
              </a:spcAft>
              <a:buChar char="»"/>
              <a:defRPr>
                <a:solidFill>
                  <a:schemeClr val="tx1"/>
                </a:solidFill>
                <a:latin typeface="Arial" pitchFamily="34" charset="0"/>
              </a:defRPr>
            </a:lvl9pPr>
          </a:lstStyle>
          <a:p>
            <a:pPr eaLnBrk="1" hangingPunct="1">
              <a:spcBef>
                <a:spcPct val="0"/>
              </a:spcBef>
              <a:buClrTx/>
              <a:buSzTx/>
              <a:buFontTx/>
              <a:buNone/>
            </a:pPr>
            <a:r>
              <a:rPr lang="en-US" altLang="en-US" sz="1800" i="1" dirty="0">
                <a:solidFill>
                  <a:schemeClr val="tx1"/>
                </a:solidFill>
              </a:rPr>
              <a:t>Handout provided</a:t>
            </a:r>
          </a:p>
        </p:txBody>
      </p:sp>
    </p:spTree>
    <p:extLst>
      <p:ext uri="{BB962C8B-B14F-4D97-AF65-F5344CB8AC3E}">
        <p14:creationId xmlns:p14="http://schemas.microsoft.com/office/powerpoint/2010/main" val="206819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19BB1F0-BEF6-4E20-891E-E51428B584EF}"/>
              </a:ext>
            </a:extLst>
          </p:cNvPr>
          <p:cNvPicPr>
            <a:picLocks noChangeAspect="1"/>
          </p:cNvPicPr>
          <p:nvPr/>
        </p:nvPicPr>
        <p:blipFill>
          <a:blip r:embed="rId3"/>
          <a:stretch>
            <a:fillRect/>
          </a:stretch>
        </p:blipFill>
        <p:spPr>
          <a:xfrm>
            <a:off x="472245" y="4544292"/>
            <a:ext cx="8511417" cy="2221634"/>
          </a:xfrm>
          <a:prstGeom prst="rect">
            <a:avLst/>
          </a:prstGeom>
        </p:spPr>
      </p:pic>
      <p:sp>
        <p:nvSpPr>
          <p:cNvPr id="23554" name="Rectangle 2"/>
          <p:cNvSpPr>
            <a:spLocks noGrp="1" noChangeArrowheads="1"/>
          </p:cNvSpPr>
          <p:nvPr>
            <p:ph type="title" idx="4294967295"/>
          </p:nvPr>
        </p:nvSpPr>
        <p:spPr/>
        <p:txBody>
          <a:bodyPr/>
          <a:lstStyle/>
          <a:p>
            <a:r>
              <a:rPr lang="en-US" dirty="0"/>
              <a:t>Case Study: </a:t>
            </a:r>
            <a:r>
              <a:rPr lang="en-US" dirty="0">
                <a:solidFill>
                  <a:srgbClr val="333399"/>
                </a:solidFill>
              </a:rPr>
              <a:t>Design and Performance LCSM Update</a:t>
            </a:r>
          </a:p>
        </p:txBody>
      </p:sp>
      <p:sp>
        <p:nvSpPr>
          <p:cNvPr id="8" name="TextBox 9">
            <a:extLst>
              <a:ext uri="{FF2B5EF4-FFF2-40B4-BE49-F238E27FC236}">
                <a16:creationId xmlns:a16="http://schemas.microsoft.com/office/drawing/2014/main" xmlns="" id="{FA4B427A-6AF2-4A0B-9FD2-B8C0BB7B87F1}"/>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LCSM Update</a:t>
            </a:r>
          </a:p>
        </p:txBody>
      </p:sp>
      <p:sp>
        <p:nvSpPr>
          <p:cNvPr id="12" name="TextBox 11">
            <a:extLst>
              <a:ext uri="{FF2B5EF4-FFF2-40B4-BE49-F238E27FC236}">
                <a16:creationId xmlns:a16="http://schemas.microsoft.com/office/drawing/2014/main" xmlns="" id="{30211C02-3296-4709-A85A-61A89EE54ADA}"/>
              </a:ext>
            </a:extLst>
          </p:cNvPr>
          <p:cNvSpPr txBox="1"/>
          <p:nvPr/>
        </p:nvSpPr>
        <p:spPr>
          <a:xfrm>
            <a:off x="647836" y="1467051"/>
            <a:ext cx="7797840" cy="400110"/>
          </a:xfrm>
          <a:prstGeom prst="rect">
            <a:avLst/>
          </a:prstGeom>
          <a:noFill/>
        </p:spPr>
        <p:txBody>
          <a:bodyPr wrap="none" rtlCol="0">
            <a:spAutoFit/>
          </a:bodyPr>
          <a:lstStyle/>
          <a:p>
            <a:pPr algn="ctr"/>
            <a:r>
              <a:rPr lang="en-US" sz="2000" b="1" dirty="0">
                <a:solidFill>
                  <a:srgbClr val="000000"/>
                </a:solidFill>
                <a:cs typeface="Times New Roman" pitchFamily="18" charset="0"/>
                <a:hlinkClick r:id="rId4"/>
              </a:rPr>
              <a:t>Table A-5-C </a:t>
            </a:r>
            <a:r>
              <a:rPr lang="en-US" sz="2000" b="1" dirty="0">
                <a:solidFill>
                  <a:srgbClr val="000000"/>
                </a:solidFill>
                <a:cs typeface="Times New Roman" pitchFamily="18" charset="0"/>
              </a:rPr>
              <a:t>Technical implementation considerations for MPE</a:t>
            </a:r>
            <a:endParaRPr lang="en-US" sz="2000" dirty="0">
              <a:solidFill>
                <a:srgbClr val="000000"/>
              </a:solidFill>
              <a:highlight>
                <a:srgbClr val="FFFF00"/>
              </a:highlight>
              <a:cs typeface="Times New Roman" pitchFamily="18" charset="0"/>
            </a:endParaRPr>
          </a:p>
        </p:txBody>
      </p:sp>
      <p:pic>
        <p:nvPicPr>
          <p:cNvPr id="7" name="Picture 6">
            <a:extLst>
              <a:ext uri="{FF2B5EF4-FFF2-40B4-BE49-F238E27FC236}">
                <a16:creationId xmlns:a16="http://schemas.microsoft.com/office/drawing/2014/main" xmlns="" id="{0737DE7F-05FF-4CE0-B858-D191547BC189}"/>
              </a:ext>
            </a:extLst>
          </p:cNvPr>
          <p:cNvPicPr>
            <a:picLocks noChangeAspect="1"/>
          </p:cNvPicPr>
          <p:nvPr/>
        </p:nvPicPr>
        <p:blipFill>
          <a:blip r:embed="rId5"/>
          <a:stretch>
            <a:fillRect/>
          </a:stretch>
        </p:blipFill>
        <p:spPr>
          <a:xfrm>
            <a:off x="472893" y="2114884"/>
            <a:ext cx="8510770" cy="2350246"/>
          </a:xfrm>
          <a:prstGeom prst="rect">
            <a:avLst/>
          </a:prstGeom>
        </p:spPr>
      </p:pic>
    </p:spTree>
    <p:extLst>
      <p:ext uri="{BB962C8B-B14F-4D97-AF65-F5344CB8AC3E}">
        <p14:creationId xmlns:p14="http://schemas.microsoft.com/office/powerpoint/2010/main" val="2691525347"/>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p:txBody>
          <a:bodyPr/>
          <a:lstStyle/>
          <a:p>
            <a:r>
              <a:rPr lang="en-US" dirty="0"/>
              <a:t>Case Study: </a:t>
            </a:r>
            <a:r>
              <a:rPr lang="en-US" dirty="0">
                <a:solidFill>
                  <a:srgbClr val="333399"/>
                </a:solidFill>
              </a:rPr>
              <a:t>Design and Performance LCSM Update</a:t>
            </a:r>
          </a:p>
        </p:txBody>
      </p:sp>
      <p:sp>
        <p:nvSpPr>
          <p:cNvPr id="8" name="TextBox 9">
            <a:extLst>
              <a:ext uri="{FF2B5EF4-FFF2-40B4-BE49-F238E27FC236}">
                <a16:creationId xmlns:a16="http://schemas.microsoft.com/office/drawing/2014/main" xmlns="" id="{FA4B427A-6AF2-4A0B-9FD2-B8C0BB7B87F1}"/>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Case Study – LCSM Update</a:t>
            </a:r>
          </a:p>
        </p:txBody>
      </p:sp>
      <p:sp>
        <p:nvSpPr>
          <p:cNvPr id="12" name="TextBox 11">
            <a:extLst>
              <a:ext uri="{FF2B5EF4-FFF2-40B4-BE49-F238E27FC236}">
                <a16:creationId xmlns:a16="http://schemas.microsoft.com/office/drawing/2014/main" xmlns="" id="{30211C02-3296-4709-A85A-61A89EE54ADA}"/>
              </a:ext>
            </a:extLst>
          </p:cNvPr>
          <p:cNvSpPr txBox="1"/>
          <p:nvPr/>
        </p:nvSpPr>
        <p:spPr>
          <a:xfrm>
            <a:off x="575033" y="2917776"/>
            <a:ext cx="8371003" cy="1938992"/>
          </a:xfrm>
          <a:prstGeom prst="rect">
            <a:avLst/>
          </a:prstGeom>
          <a:noFill/>
          <a:ln w="57150">
            <a:solidFill>
              <a:srgbClr val="006600"/>
            </a:solidFill>
          </a:ln>
        </p:spPr>
        <p:txBody>
          <a:bodyPr wrap="square" rtlCol="0">
            <a:spAutoFit/>
          </a:bodyPr>
          <a:lstStyle/>
          <a:p>
            <a:pPr marL="457200" indent="-457200">
              <a:buAutoNum type="arabicPeriod"/>
            </a:pPr>
            <a:r>
              <a:rPr lang="en-US" sz="2400" dirty="0"/>
              <a:t>What are the conditions to be created by the selected technology(s) that will accelerate LNAPL depletion?</a:t>
            </a:r>
          </a:p>
          <a:p>
            <a:endParaRPr lang="en-US" sz="2400" dirty="0"/>
          </a:p>
          <a:p>
            <a:pPr marL="457200" indent="-457200">
              <a:buFont typeface="+mj-lt"/>
              <a:buAutoNum type="arabicPeriod" startAt="2"/>
            </a:pPr>
            <a:r>
              <a:rPr lang="en-US" sz="2400" dirty="0"/>
              <a:t>What conditions will demonstrate the desired LNAPL changes? </a:t>
            </a:r>
          </a:p>
        </p:txBody>
      </p:sp>
      <p:sp>
        <p:nvSpPr>
          <p:cNvPr id="9" name="TextBox 8">
            <a:extLst>
              <a:ext uri="{FF2B5EF4-FFF2-40B4-BE49-F238E27FC236}">
                <a16:creationId xmlns:a16="http://schemas.microsoft.com/office/drawing/2014/main" xmlns="" id="{B2D9751D-05DB-41D9-A794-113F5387D3E0}"/>
              </a:ext>
            </a:extLst>
          </p:cNvPr>
          <p:cNvSpPr txBox="1"/>
          <p:nvPr/>
        </p:nvSpPr>
        <p:spPr>
          <a:xfrm>
            <a:off x="575034" y="2189255"/>
            <a:ext cx="8154188" cy="492443"/>
          </a:xfrm>
          <a:prstGeom prst="rect">
            <a:avLst/>
          </a:prstGeom>
          <a:noFill/>
        </p:spPr>
        <p:txBody>
          <a:bodyPr wrap="square" rtlCol="0">
            <a:spAutoFit/>
          </a:bodyPr>
          <a:lstStyle/>
          <a:p>
            <a:r>
              <a:rPr lang="en-US" sz="2600" b="1" dirty="0">
                <a:solidFill>
                  <a:srgbClr val="006600"/>
                </a:solidFill>
              </a:rPr>
              <a:t>Section</a:t>
            </a:r>
            <a:r>
              <a:rPr lang="en-US" sz="2600" b="1" dirty="0">
                <a:solidFill>
                  <a:srgbClr val="006600"/>
                </a:solidFill>
                <a:highlight>
                  <a:srgbClr val="FFFF00"/>
                </a:highlight>
                <a:cs typeface="Times New Roman" pitchFamily="18" charset="0"/>
              </a:rPr>
              <a:t> </a:t>
            </a:r>
            <a:r>
              <a:rPr lang="en-US" sz="2600" b="1" dirty="0">
                <a:solidFill>
                  <a:srgbClr val="006600"/>
                </a:solidFill>
              </a:rPr>
              <a:t>6.4.1</a:t>
            </a:r>
            <a:r>
              <a:rPr lang="en-US" sz="2600" b="1" dirty="0">
                <a:solidFill>
                  <a:srgbClr val="006600"/>
                </a:solidFill>
                <a:cs typeface="Times New Roman" pitchFamily="18" charset="0"/>
              </a:rPr>
              <a:t> </a:t>
            </a:r>
            <a:r>
              <a:rPr lang="en-US" sz="2600" b="1" dirty="0">
                <a:solidFill>
                  <a:srgbClr val="006600"/>
                </a:solidFill>
              </a:rPr>
              <a:t>Design and Performance LCSM</a:t>
            </a:r>
            <a:endParaRPr lang="en-US" sz="2600" b="1" dirty="0">
              <a:solidFill>
                <a:srgbClr val="006600"/>
              </a:solidFill>
              <a:cs typeface="Times New Roman" pitchFamily="18" charset="0"/>
            </a:endParaRPr>
          </a:p>
        </p:txBody>
      </p:sp>
    </p:spTree>
    <p:extLst>
      <p:ext uri="{BB962C8B-B14F-4D97-AF65-F5344CB8AC3E}">
        <p14:creationId xmlns:p14="http://schemas.microsoft.com/office/powerpoint/2010/main" val="2988969609"/>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a:extLst>
              <a:ext uri="{FF2B5EF4-FFF2-40B4-BE49-F238E27FC236}">
                <a16:creationId xmlns:a16="http://schemas.microsoft.com/office/drawing/2014/main" xmlns="" id="{9EA0F66F-02AB-476F-835A-837ACABEBBF8}"/>
              </a:ext>
            </a:extLst>
          </p:cNvPr>
          <p:cNvSpPr txBox="1">
            <a:spLocks noChangeArrowheads="1"/>
          </p:cNvSpPr>
          <p:nvPr/>
        </p:nvSpPr>
        <p:spPr bwMode="auto">
          <a:xfrm>
            <a:off x="425777" y="107156"/>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dirty="0"/>
              <a:t>Case Study:</a:t>
            </a:r>
            <a:r>
              <a:rPr lang="en-US" dirty="0">
                <a:solidFill>
                  <a:srgbClr val="0000A2"/>
                </a:solidFill>
              </a:rPr>
              <a:t> Data Requirements</a:t>
            </a:r>
            <a:endParaRPr lang="en-US" kern="0" dirty="0">
              <a:solidFill>
                <a:srgbClr val="000099"/>
              </a:solidFill>
            </a:endParaRPr>
          </a:p>
        </p:txBody>
      </p:sp>
      <p:sp>
        <p:nvSpPr>
          <p:cNvPr id="4162" name="Text Box 70"/>
          <p:cNvSpPr txBox="1">
            <a:spLocks noChangeArrowheads="1"/>
          </p:cNvSpPr>
          <p:nvPr/>
        </p:nvSpPr>
        <p:spPr bwMode="auto">
          <a:xfrm>
            <a:off x="6169980" y="6488112"/>
            <a:ext cx="2974019" cy="353943"/>
          </a:xfrm>
          <a:prstGeom prst="rect">
            <a:avLst/>
          </a:prstGeom>
          <a:noFill/>
          <a:ln w="9525">
            <a:noFill/>
            <a:miter lim="800000"/>
            <a:headEnd/>
            <a:tailEnd/>
          </a:ln>
        </p:spPr>
        <p:txBody>
          <a:bodyPr wrap="square">
            <a:spAutoFit/>
          </a:bodyPr>
          <a:lstStyle/>
          <a:p>
            <a:pPr>
              <a:spcBef>
                <a:spcPct val="50000"/>
              </a:spcBef>
            </a:pPr>
            <a:r>
              <a:rPr lang="en-US" sz="1700" dirty="0">
                <a:solidFill>
                  <a:srgbClr val="000000"/>
                </a:solidFill>
                <a:cs typeface="+mn-cs"/>
              </a:rPr>
              <a:t>ITRC LNAPL-3, Section 6.4</a:t>
            </a:r>
          </a:p>
        </p:txBody>
      </p:sp>
      <p:pic>
        <p:nvPicPr>
          <p:cNvPr id="6232" name="Picture 6231">
            <a:extLst>
              <a:ext uri="{FF2B5EF4-FFF2-40B4-BE49-F238E27FC236}">
                <a16:creationId xmlns:a16="http://schemas.microsoft.com/office/drawing/2014/main" xmlns="" id="{046518E0-B5CB-426C-BA6F-EFCE47EA326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25776" y="1521510"/>
            <a:ext cx="8649643" cy="4902355"/>
          </a:xfrm>
          <a:prstGeom prst="rect">
            <a:avLst/>
          </a:prstGeom>
        </p:spPr>
      </p:pic>
      <p:sp>
        <p:nvSpPr>
          <p:cNvPr id="11" name="Rectangle 10">
            <a:extLst>
              <a:ext uri="{FF2B5EF4-FFF2-40B4-BE49-F238E27FC236}">
                <a16:creationId xmlns:a16="http://schemas.microsoft.com/office/drawing/2014/main" xmlns="" id="{9E233364-F150-47CF-9F35-2A75852C2AAA}"/>
              </a:ext>
            </a:extLst>
          </p:cNvPr>
          <p:cNvSpPr/>
          <p:nvPr/>
        </p:nvSpPr>
        <p:spPr>
          <a:xfrm>
            <a:off x="2298718" y="4819591"/>
            <a:ext cx="2273282" cy="720075"/>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extBox 9">
            <a:extLst>
              <a:ext uri="{FF2B5EF4-FFF2-40B4-BE49-F238E27FC236}">
                <a16:creationId xmlns:a16="http://schemas.microsoft.com/office/drawing/2014/main" xmlns="" id="{8CB06F9B-9352-40E1-B1CA-25AA6737757B}"/>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Data Requirements</a:t>
            </a:r>
          </a:p>
        </p:txBody>
      </p:sp>
      <p:sp>
        <p:nvSpPr>
          <p:cNvPr id="13" name="Rectangle 12">
            <a:extLst>
              <a:ext uri="{FF2B5EF4-FFF2-40B4-BE49-F238E27FC236}">
                <a16:creationId xmlns:a16="http://schemas.microsoft.com/office/drawing/2014/main" xmlns="" id="{F2982078-F9D6-49F5-8605-45D257E134F2}"/>
              </a:ext>
            </a:extLst>
          </p:cNvPr>
          <p:cNvSpPr/>
          <p:nvPr/>
        </p:nvSpPr>
        <p:spPr>
          <a:xfrm>
            <a:off x="5100590" y="3996437"/>
            <a:ext cx="3931920" cy="469031"/>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ectangle 3">
            <a:extLst>
              <a:ext uri="{FF2B5EF4-FFF2-40B4-BE49-F238E27FC236}">
                <a16:creationId xmlns:a16="http://schemas.microsoft.com/office/drawing/2014/main" xmlns="" id="{21C1775E-A937-48C2-A44E-25BA664F6FDF}"/>
              </a:ext>
            </a:extLst>
          </p:cNvPr>
          <p:cNvSpPr txBox="1">
            <a:spLocks noChangeArrowheads="1"/>
          </p:cNvSpPr>
          <p:nvPr/>
        </p:nvSpPr>
        <p:spPr>
          <a:xfrm>
            <a:off x="566903" y="1521510"/>
            <a:ext cx="8367387" cy="1340053"/>
          </a:xfrm>
          <a:prstGeom prst="rect">
            <a:avLst/>
          </a:prstGeom>
          <a:solidFill>
            <a:schemeClr val="bg1"/>
          </a:solidFill>
          <a:ln w="38100">
            <a:solidFill>
              <a:srgbClr val="FF0000"/>
            </a:solidFill>
          </a:ln>
        </p:spPr>
        <p:txBody>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spcBef>
                <a:spcPts val="0"/>
              </a:spcBef>
              <a:buFont typeface="Wingdings 3" pitchFamily="18" charset="2"/>
              <a:buNone/>
            </a:pPr>
            <a:r>
              <a:rPr lang="en-US" sz="2400" kern="0" dirty="0"/>
              <a:t>  Further Evaluation:</a:t>
            </a:r>
          </a:p>
          <a:p>
            <a:pPr marL="685800" lvl="1"/>
            <a:r>
              <a:rPr lang="en-US" sz="2200" kern="0" dirty="0">
                <a:cs typeface="+mn-cs"/>
              </a:rPr>
              <a:t>Minimum data requirements &amp; critical technology evaluation</a:t>
            </a:r>
            <a:endParaRPr lang="en-US" sz="2200" dirty="0">
              <a:cs typeface="+mn-cs"/>
            </a:endParaRPr>
          </a:p>
          <a:p>
            <a:pPr marL="685800" lvl="1"/>
            <a:r>
              <a:rPr lang="en-US" sz="2200" dirty="0">
                <a:cs typeface="+mn-cs"/>
              </a:rPr>
              <a:t>C-series tables</a:t>
            </a:r>
          </a:p>
        </p:txBody>
      </p:sp>
    </p:spTree>
    <p:extLst>
      <p:ext uri="{BB962C8B-B14F-4D97-AF65-F5344CB8AC3E}">
        <p14:creationId xmlns:p14="http://schemas.microsoft.com/office/powerpoint/2010/main" val="3413317969"/>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z="2400" dirty="0"/>
              <a:t>Section 6 – Minimum Data Requirements and Critical Considerations For Technology Evaluation</a:t>
            </a:r>
          </a:p>
        </p:txBody>
      </p:sp>
      <p:sp>
        <p:nvSpPr>
          <p:cNvPr id="30723" name="Rectangle 3"/>
          <p:cNvSpPr>
            <a:spLocks noGrp="1" noChangeArrowheads="1"/>
          </p:cNvSpPr>
          <p:nvPr>
            <p:ph idx="1"/>
          </p:nvPr>
        </p:nvSpPr>
        <p:spPr>
          <a:xfrm>
            <a:off x="962638" y="5398361"/>
            <a:ext cx="8032069" cy="1936473"/>
          </a:xfrm>
        </p:spPr>
        <p:txBody>
          <a:bodyPr/>
          <a:lstStyle/>
          <a:p>
            <a:pPr>
              <a:lnSpc>
                <a:spcPct val="90000"/>
              </a:lnSpc>
            </a:pPr>
            <a:r>
              <a:rPr lang="en-US" sz="2000" dirty="0">
                <a:solidFill>
                  <a:srgbClr val="008000"/>
                </a:solidFill>
              </a:rPr>
              <a:t>Determine minimum data requirements</a:t>
            </a:r>
          </a:p>
          <a:p>
            <a:pPr>
              <a:lnSpc>
                <a:spcPct val="90000"/>
              </a:lnSpc>
            </a:pPr>
            <a:r>
              <a:rPr lang="en-US" sz="2000" dirty="0">
                <a:solidFill>
                  <a:srgbClr val="008000"/>
                </a:solidFill>
              </a:rPr>
              <a:t>Further evaluate considering critical technology evaluation </a:t>
            </a:r>
          </a:p>
          <a:p>
            <a:pPr>
              <a:lnSpc>
                <a:spcPct val="90000"/>
              </a:lnSpc>
            </a:pPr>
            <a:r>
              <a:rPr lang="en-US" sz="2000" dirty="0"/>
              <a:t>If no technology can be determined, reevaluate the objectives or goals.</a:t>
            </a:r>
          </a:p>
        </p:txBody>
      </p:sp>
      <p:graphicFrame>
        <p:nvGraphicFramePr>
          <p:cNvPr id="11" name="Table 10">
            <a:extLst>
              <a:ext uri="{FF2B5EF4-FFF2-40B4-BE49-F238E27FC236}">
                <a16:creationId xmlns:a16="http://schemas.microsoft.com/office/drawing/2014/main" xmlns="" id="{D3F9E082-67CC-4FCE-ADDC-DF5F2FE77259}"/>
              </a:ext>
            </a:extLst>
          </p:cNvPr>
          <p:cNvGraphicFramePr>
            <a:graphicFrameLocks noGrp="1"/>
          </p:cNvGraphicFramePr>
          <p:nvPr>
            <p:extLst>
              <p:ext uri="{D42A27DB-BD31-4B8C-83A1-F6EECF244321}">
                <p14:modId xmlns:p14="http://schemas.microsoft.com/office/powerpoint/2010/main" val="561069309"/>
              </p:ext>
            </p:extLst>
          </p:nvPr>
        </p:nvGraphicFramePr>
        <p:xfrm>
          <a:off x="472350" y="1325207"/>
          <a:ext cx="8595360" cy="3838616"/>
        </p:xfrm>
        <a:graphic>
          <a:graphicData uri="http://schemas.openxmlformats.org/drawingml/2006/table">
            <a:tbl>
              <a:tblPr/>
              <a:tblGrid>
                <a:gridCol w="1381849">
                  <a:extLst>
                    <a:ext uri="{9D8B030D-6E8A-4147-A177-3AD203B41FA5}">
                      <a16:colId xmlns:a16="http://schemas.microsoft.com/office/drawing/2014/main" xmlns="" val="20000"/>
                    </a:ext>
                  </a:extLst>
                </a:gridCol>
                <a:gridCol w="1981201">
                  <a:extLst>
                    <a:ext uri="{9D8B030D-6E8A-4147-A177-3AD203B41FA5}">
                      <a16:colId xmlns:a16="http://schemas.microsoft.com/office/drawing/2014/main" xmlns="" val="20001"/>
                    </a:ext>
                  </a:extLst>
                </a:gridCol>
                <a:gridCol w="5232310">
                  <a:extLst>
                    <a:ext uri="{9D8B030D-6E8A-4147-A177-3AD203B41FA5}">
                      <a16:colId xmlns:a16="http://schemas.microsoft.com/office/drawing/2014/main" xmlns="" val="20002"/>
                    </a:ext>
                  </a:extLst>
                </a:gridCol>
              </a:tblGrid>
              <a:tr h="422108">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1" kern="1200" dirty="0">
                          <a:solidFill>
                            <a:srgbClr val="000000"/>
                          </a:solidFill>
                          <a:latin typeface="+mn-lt"/>
                          <a:ea typeface="+mn-ea"/>
                          <a:cs typeface="Times New Roman" pitchFamily="18" charset="0"/>
                        </a:rPr>
                        <a:t>Table A-5-C. </a:t>
                      </a:r>
                      <a:r>
                        <a:rPr lang="en-US" sz="2000" b="1" dirty="0">
                          <a:solidFill>
                            <a:srgbClr val="000000"/>
                          </a:solidFill>
                          <a:cs typeface="Times New Roman" pitchFamily="18" charset="0"/>
                        </a:rPr>
                        <a:t>Technical implementation considerations for MPE</a:t>
                      </a: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w="28575" cap="flat" cmpd="dbl"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a:noFill/>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xmlns="" val="10000"/>
                  </a:ext>
                </a:extLst>
              </a:tr>
              <a:tr h="888620">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Data requirements</a:t>
                      </a:r>
                    </a:p>
                  </a:txBody>
                  <a:tcPr marL="49427" marR="49427" marT="0" marB="0" horzOverflow="overflow">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Site-Specific data for technology evaluation</a:t>
                      </a:r>
                    </a:p>
                  </a:txBody>
                  <a:tcPr marL="49427" marR="4942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Hydraulic conductivity/transmissivity; LNAPL conductivity/transmissivity; LNAPL characteristics, power availability… </a:t>
                      </a:r>
                    </a:p>
                  </a:txBody>
                  <a:tcPr marL="49427" marR="49427"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54398">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Bench-scale testing</a:t>
                      </a:r>
                    </a:p>
                  </a:txBody>
                  <a:tcPr marL="49427" marR="4942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N/A</a:t>
                      </a:r>
                    </a:p>
                  </a:txBody>
                  <a:tcPr marL="49427" marR="49427"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889328102"/>
                  </a:ext>
                </a:extLst>
              </a:tr>
              <a:tr h="660400">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Pilot-scale testing</a:t>
                      </a:r>
                    </a:p>
                  </a:txBody>
                  <a:tcPr marL="49427" marR="4942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GW and LNAPL ROC; GW and LNAPL recovery rate, volume &amp; influent concentrations; vacuum and flow...</a:t>
                      </a:r>
                    </a:p>
                  </a:txBody>
                  <a:tcPr marL="49427" marR="49427"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578551842"/>
                  </a:ext>
                </a:extLst>
              </a:tr>
              <a:tr h="728133">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Full-scale design</a:t>
                      </a:r>
                    </a:p>
                  </a:txBody>
                  <a:tcPr marL="49427" marR="4942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Number of extraction wells; conveyance piping; GW and LNAPL ROC; and LNAPL emulsification issues.</a:t>
                      </a:r>
                    </a:p>
                  </a:txBody>
                  <a:tcPr marL="49427" marR="49427"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392631816"/>
                  </a:ext>
                </a:extLst>
              </a:tr>
              <a:tr h="684957">
                <a:tc vMerge="1">
                  <a:txBody>
                    <a:bodyPr/>
                    <a:lstStyle/>
                    <a:p>
                      <a:endParaRPr lang="en-US"/>
                    </a:p>
                  </a:txBody>
                  <a:tcPr>
                    <a:lnT w="28575" cap="flat" cmpd="dbl" algn="ctr">
                      <a:solidFill>
                        <a:srgbClr val="000000"/>
                      </a:solidFill>
                      <a:prstDash val="solid"/>
                      <a:round/>
                      <a:headEnd type="none" w="med" len="med"/>
                      <a:tailEnd type="none" w="med" len="med"/>
                    </a:lnT>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Performance metrics</a:t>
                      </a:r>
                    </a:p>
                  </a:txBody>
                  <a:tcPr marL="49427" marR="49427" marT="0" marB="0"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GW/LNAPL recovery rates and volumes; system uptime vs downtime; cumulative GW/LNAPL recovery…</a:t>
                      </a:r>
                    </a:p>
                  </a:txBody>
                  <a:tcPr marL="49427" marR="49427"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17" name="Rectangle 8">
            <a:extLst>
              <a:ext uri="{FF2B5EF4-FFF2-40B4-BE49-F238E27FC236}">
                <a16:creationId xmlns:a16="http://schemas.microsoft.com/office/drawing/2014/main" xmlns="" id="{94E1A44E-E559-45C1-A946-3EC294C9485E}"/>
              </a:ext>
            </a:extLst>
          </p:cNvPr>
          <p:cNvSpPr>
            <a:spLocks noChangeArrowheads="1"/>
          </p:cNvSpPr>
          <p:nvPr/>
        </p:nvSpPr>
        <p:spPr bwMode="auto">
          <a:xfrm>
            <a:off x="1820333" y="1733065"/>
            <a:ext cx="2023534" cy="891602"/>
          </a:xfrm>
          <a:prstGeom prst="rect">
            <a:avLst/>
          </a:prstGeom>
          <a:noFill/>
          <a:ln w="38100">
            <a:solidFill>
              <a:schemeClr val="accent6"/>
            </a:solidFill>
            <a:miter lim="800000"/>
            <a:headEnd/>
            <a:tailEnd/>
          </a:ln>
        </p:spPr>
        <p:txBody>
          <a:bodyPr wrap="none" anchor="ctr"/>
          <a:lstStyle/>
          <a:p>
            <a:endParaRPr lang="en-US" dirty="0">
              <a:solidFill>
                <a:srgbClr val="000000"/>
              </a:solidFill>
              <a:cs typeface="+mn-cs"/>
            </a:endParaRPr>
          </a:p>
        </p:txBody>
      </p:sp>
      <p:sp>
        <p:nvSpPr>
          <p:cNvPr id="18" name="Rectangle 8">
            <a:extLst>
              <a:ext uri="{FF2B5EF4-FFF2-40B4-BE49-F238E27FC236}">
                <a16:creationId xmlns:a16="http://schemas.microsoft.com/office/drawing/2014/main" xmlns="" id="{4EA954DC-00F0-494D-AD4C-29E4F37F9E97}"/>
              </a:ext>
            </a:extLst>
          </p:cNvPr>
          <p:cNvSpPr>
            <a:spLocks noChangeArrowheads="1"/>
          </p:cNvSpPr>
          <p:nvPr/>
        </p:nvSpPr>
        <p:spPr bwMode="auto">
          <a:xfrm>
            <a:off x="1820333" y="2624667"/>
            <a:ext cx="2023534" cy="1143769"/>
          </a:xfrm>
          <a:prstGeom prst="rect">
            <a:avLst/>
          </a:prstGeom>
          <a:noFill/>
          <a:ln w="38100">
            <a:solidFill>
              <a:schemeClr val="accent6"/>
            </a:solidFill>
            <a:miter lim="800000"/>
            <a:headEnd/>
            <a:tailEnd/>
          </a:ln>
        </p:spPr>
        <p:txBody>
          <a:bodyPr wrap="none" anchor="ctr"/>
          <a:lstStyle/>
          <a:p>
            <a:endParaRPr lang="en-US" dirty="0">
              <a:solidFill>
                <a:srgbClr val="000000"/>
              </a:solidFill>
              <a:cs typeface="+mn-cs"/>
            </a:endParaRPr>
          </a:p>
        </p:txBody>
      </p:sp>
      <p:sp>
        <p:nvSpPr>
          <p:cNvPr id="19" name="Rectangle 8">
            <a:extLst>
              <a:ext uri="{FF2B5EF4-FFF2-40B4-BE49-F238E27FC236}">
                <a16:creationId xmlns:a16="http://schemas.microsoft.com/office/drawing/2014/main" xmlns="" id="{04FEA0FF-3075-4D47-9780-BBFAB2AB0B6D}"/>
              </a:ext>
            </a:extLst>
          </p:cNvPr>
          <p:cNvSpPr>
            <a:spLocks noChangeArrowheads="1"/>
          </p:cNvSpPr>
          <p:nvPr/>
        </p:nvSpPr>
        <p:spPr bwMode="auto">
          <a:xfrm>
            <a:off x="962637" y="6053667"/>
            <a:ext cx="7732629" cy="635000"/>
          </a:xfrm>
          <a:prstGeom prst="rect">
            <a:avLst/>
          </a:prstGeom>
          <a:noFill/>
          <a:ln w="38100">
            <a:solidFill>
              <a:schemeClr val="accent6"/>
            </a:solidFill>
            <a:miter lim="800000"/>
            <a:headEnd/>
            <a:tailEnd/>
          </a:ln>
        </p:spPr>
        <p:txBody>
          <a:bodyPr wrap="none" anchor="ctr"/>
          <a:lstStyle/>
          <a:p>
            <a:endParaRPr lang="en-US" dirty="0">
              <a:solidFill>
                <a:srgbClr val="000000"/>
              </a:solidFill>
              <a:cs typeface="+mn-cs"/>
            </a:endParaRPr>
          </a:p>
        </p:txBody>
      </p:sp>
      <p:sp>
        <p:nvSpPr>
          <p:cNvPr id="10" name="TextBox 9">
            <a:extLst>
              <a:ext uri="{FF2B5EF4-FFF2-40B4-BE49-F238E27FC236}">
                <a16:creationId xmlns:a16="http://schemas.microsoft.com/office/drawing/2014/main" xmlns="" id="{79E27A09-4CAB-42A0-B6FC-804A14620E1B}"/>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Data Requirements</a:t>
            </a:r>
          </a:p>
        </p:txBody>
      </p:sp>
    </p:spTree>
    <p:extLst>
      <p:ext uri="{BB962C8B-B14F-4D97-AF65-F5344CB8AC3E}">
        <p14:creationId xmlns:p14="http://schemas.microsoft.com/office/powerpoint/2010/main" val="3690651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6"/>
          <p:cNvSpPr>
            <a:spLocks noGrp="1"/>
          </p:cNvSpPr>
          <p:nvPr>
            <p:ph type="title"/>
          </p:nvPr>
        </p:nvSpPr>
        <p:spPr/>
        <p:txBody>
          <a:bodyPr/>
          <a:lstStyle/>
          <a:p>
            <a:r>
              <a:rPr lang="en-US" dirty="0"/>
              <a:t>Case Study: </a:t>
            </a:r>
            <a:r>
              <a:rPr lang="en-US" dirty="0">
                <a:solidFill>
                  <a:srgbClr val="333399"/>
                </a:solidFill>
              </a:rPr>
              <a:t>Implementation Consideration</a:t>
            </a:r>
            <a:endParaRPr lang="en-US" dirty="0"/>
          </a:p>
        </p:txBody>
      </p:sp>
      <p:pic>
        <p:nvPicPr>
          <p:cNvPr id="10" name="Picture 9">
            <a:extLst>
              <a:ext uri="{FF2B5EF4-FFF2-40B4-BE49-F238E27FC236}">
                <a16:creationId xmlns:a16="http://schemas.microsoft.com/office/drawing/2014/main" xmlns="" id="{7FAE3AB1-E3C2-4409-88B2-84BC758B8FE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506556" y="2052870"/>
            <a:ext cx="4429594" cy="2613234"/>
          </a:xfrm>
          <a:prstGeom prst="rect">
            <a:avLst/>
          </a:prstGeom>
        </p:spPr>
      </p:pic>
      <p:sp>
        <p:nvSpPr>
          <p:cNvPr id="12" name="TextBox 7">
            <a:extLst>
              <a:ext uri="{FF2B5EF4-FFF2-40B4-BE49-F238E27FC236}">
                <a16:creationId xmlns:a16="http://schemas.microsoft.com/office/drawing/2014/main" xmlns="" id="{F0BC76F5-5291-4AB7-AE8A-7BC57CB93658}"/>
              </a:ext>
            </a:extLst>
          </p:cNvPr>
          <p:cNvSpPr txBox="1">
            <a:spLocks noChangeArrowheads="1"/>
          </p:cNvSpPr>
          <p:nvPr/>
        </p:nvSpPr>
        <p:spPr bwMode="auto">
          <a:xfrm>
            <a:off x="7575131" y="4729830"/>
            <a:ext cx="1460656" cy="338554"/>
          </a:xfrm>
          <a:prstGeom prst="rect">
            <a:avLst/>
          </a:prstGeom>
          <a:noFill/>
          <a:ln w="9525">
            <a:noFill/>
            <a:miter lim="800000"/>
            <a:headEnd/>
            <a:tailEnd/>
          </a:ln>
        </p:spPr>
        <p:txBody>
          <a:bodyPr wrap="none">
            <a:spAutoFit/>
          </a:bodyPr>
          <a:lstStyle/>
          <a:p>
            <a:r>
              <a:rPr lang="en-US" sz="1600" dirty="0">
                <a:solidFill>
                  <a:srgbClr val="000000"/>
                </a:solidFill>
                <a:cs typeface="+mn-cs"/>
              </a:rPr>
              <a:t>Photo: WCEC</a:t>
            </a:r>
          </a:p>
        </p:txBody>
      </p:sp>
      <p:graphicFrame>
        <p:nvGraphicFramePr>
          <p:cNvPr id="17" name="Table 16">
            <a:extLst>
              <a:ext uri="{FF2B5EF4-FFF2-40B4-BE49-F238E27FC236}">
                <a16:creationId xmlns:a16="http://schemas.microsoft.com/office/drawing/2014/main" xmlns="" id="{4FA9EBA2-9F8C-4DA6-A319-A436C249A1F2}"/>
              </a:ext>
            </a:extLst>
          </p:cNvPr>
          <p:cNvGraphicFramePr>
            <a:graphicFrameLocks noGrp="1"/>
          </p:cNvGraphicFramePr>
          <p:nvPr>
            <p:extLst>
              <p:ext uri="{D42A27DB-BD31-4B8C-83A1-F6EECF244321}">
                <p14:modId xmlns:p14="http://schemas.microsoft.com/office/powerpoint/2010/main" val="1906169458"/>
              </p:ext>
            </p:extLst>
          </p:nvPr>
        </p:nvGraphicFramePr>
        <p:xfrm>
          <a:off x="472673" y="1376735"/>
          <a:ext cx="3931098" cy="5269121"/>
        </p:xfrm>
        <a:graphic>
          <a:graphicData uri="http://schemas.openxmlformats.org/drawingml/2006/table">
            <a:tbl>
              <a:tblPr firstRow="1" bandRow="1">
                <a:tableStyleId>{5C22544A-7EE6-4342-B048-85BDC9FD1C3A}</a:tableStyleId>
              </a:tblPr>
              <a:tblGrid>
                <a:gridCol w="1676300">
                  <a:extLst>
                    <a:ext uri="{9D8B030D-6E8A-4147-A177-3AD203B41FA5}">
                      <a16:colId xmlns:a16="http://schemas.microsoft.com/office/drawing/2014/main" xmlns="" val="20000"/>
                    </a:ext>
                  </a:extLst>
                </a:gridCol>
                <a:gridCol w="2254798">
                  <a:extLst>
                    <a:ext uri="{9D8B030D-6E8A-4147-A177-3AD203B41FA5}">
                      <a16:colId xmlns:a16="http://schemas.microsoft.com/office/drawing/2014/main" xmlns="" val="20005"/>
                    </a:ext>
                  </a:extLst>
                </a:gridCol>
              </a:tblGrid>
              <a:tr h="1370661">
                <a:tc>
                  <a:txBody>
                    <a:bodyPr/>
                    <a:lstStyle/>
                    <a:p>
                      <a:pPr algn="ctr"/>
                      <a:endParaRPr lang="en-US" sz="18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cap="none" normalizeH="0" baseline="0" dirty="0">
                        <a:ln>
                          <a:noFill/>
                        </a:ln>
                        <a:solidFill>
                          <a:schemeClr val="tx1"/>
                        </a:solidFill>
                        <a:effectLst/>
                        <a:latin typeface="Arial" charset="0"/>
                        <a:ea typeface="Times New Roman" pitchFamily="18" charset="0"/>
                        <a:cs typeface="Arial" charset="0"/>
                      </a:endParaRPr>
                    </a:p>
                  </a:txBody>
                  <a:tcPr marT="45714" marB="45714"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1800" dirty="0"/>
                        <a:t>Multi-Phase Extraction</a:t>
                      </a:r>
                      <a:br>
                        <a:rPr lang="en-US" sz="1800" dirty="0"/>
                      </a:br>
                      <a:r>
                        <a:rPr lang="en-US" sz="1800" dirty="0"/>
                        <a:t>(A-5.C)</a:t>
                      </a:r>
                    </a:p>
                  </a:txBody>
                  <a:tcPr marT="45714" marB="45714"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solidFill>
                  </a:tcPr>
                </a:tc>
                <a:extLst>
                  <a:ext uri="{0D108BD9-81ED-4DB2-BD59-A6C34878D82A}">
                    <a16:rowId xmlns:a16="http://schemas.microsoft.com/office/drawing/2014/main" xmlns="" val="10000"/>
                  </a:ext>
                </a:extLst>
              </a:tr>
              <a:tr h="1735771">
                <a:tc>
                  <a:txBody>
                    <a:bodyPr/>
                    <a:lstStyle/>
                    <a:p>
                      <a:pPr marL="0" marR="0" lvl="0" indent="4763"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Times New Roman" pitchFamily="18" charset="0"/>
                          <a:cs typeface="Arial" charset="0"/>
                        </a:rPr>
                        <a:t>Site Specific Data for Technology</a:t>
                      </a:r>
                    </a:p>
                    <a:p>
                      <a:pPr marL="342900" marR="0" lvl="0" indent="-34290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Times New Roman" pitchFamily="18" charset="0"/>
                          <a:cs typeface="Arial" charset="0"/>
                        </a:rPr>
                        <a:t>Evaluation</a:t>
                      </a:r>
                      <a:endParaRPr kumimoji="0" lang="en-US" sz="1800" b="0" i="0" u="none" strike="noStrike" cap="none" normalizeH="0" baseline="0" dirty="0">
                        <a:ln>
                          <a:noFill/>
                        </a:ln>
                        <a:solidFill>
                          <a:schemeClr val="bg1"/>
                        </a:solidFill>
                        <a:effectLst/>
                        <a:latin typeface="Arial" charset="0"/>
                        <a:ea typeface="Times New Roman" pitchFamily="18" charset="0"/>
                        <a:cs typeface="Arial" charset="0"/>
                      </a:endParaRPr>
                    </a:p>
                  </a:txBody>
                  <a:tcPr marT="45714" marB="45714" anchor="ctr">
                    <a:lnL w="12700" cap="flat" cmpd="sng" algn="ctr">
                      <a:solidFill>
                        <a:schemeClr val="tx1"/>
                      </a:solidFill>
                      <a:prstDash val="solid"/>
                      <a:round/>
                      <a:headEnd type="none" w="med" len="med"/>
                      <a:tailEnd type="none" w="med" len="med"/>
                    </a:lnL>
                    <a:solidFill>
                      <a:srgbClr val="7030A0"/>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Times New Roman" pitchFamily="18" charset="0"/>
                        </a:rPr>
                        <a:t>Hydraulic conductivity/ transmissivity, LNAPL conductivity/ transmissivity, power availability</a:t>
                      </a:r>
                    </a:p>
                  </a:txBody>
                  <a:tcPr marT="45714" marB="45714" anchor="ctr">
                    <a:lnR w="12700" cap="flat" cmpd="sng" algn="ctr">
                      <a:solidFill>
                        <a:schemeClr val="tx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xmlns="" val="10001"/>
                  </a:ext>
                </a:extLst>
              </a:tr>
              <a:tr h="1023505">
                <a:tc>
                  <a:txBody>
                    <a:bodyPr/>
                    <a:lstStyle/>
                    <a:p>
                      <a:pPr marL="342900" marR="0" lvl="0" indent="-34290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Times New Roman" pitchFamily="18" charset="0"/>
                          <a:cs typeface="Arial" charset="0"/>
                        </a:rPr>
                        <a:t>Pilot Testing</a:t>
                      </a:r>
                      <a:endParaRPr kumimoji="0" lang="en-US" sz="1800" b="0" i="0" u="none" strike="noStrike" cap="none" normalizeH="0" baseline="0" dirty="0">
                        <a:ln>
                          <a:noFill/>
                        </a:ln>
                        <a:solidFill>
                          <a:schemeClr val="bg1"/>
                        </a:solidFill>
                        <a:effectLst/>
                        <a:latin typeface="Arial" charset="0"/>
                        <a:ea typeface="Times New Roman" pitchFamily="18" charset="0"/>
                        <a:cs typeface="Arial" charset="0"/>
                      </a:endParaRPr>
                    </a:p>
                  </a:txBody>
                  <a:tcPr marT="45714" marB="45714" anchor="ctr">
                    <a:lnL w="12700" cap="flat" cmpd="sng" algn="ctr">
                      <a:solidFill>
                        <a:schemeClr val="tx1"/>
                      </a:solidFill>
                      <a:prstDash val="solid"/>
                      <a:round/>
                      <a:headEnd type="none" w="med" len="med"/>
                      <a:tailEnd type="none" w="med" len="med"/>
                    </a:lnL>
                    <a:solidFill>
                      <a:srgbClr val="7030A0"/>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Times New Roman" pitchFamily="18" charset="0"/>
                        </a:rPr>
                        <a:t>GW &amp; LNAPL radius of influence (ROI), recovery rates</a:t>
                      </a:r>
                      <a:endParaRPr kumimoji="0" lang="en-US" sz="1800" b="0" i="0" u="none" strike="noStrike" cap="none" normalizeH="0" baseline="-25000" dirty="0">
                        <a:ln>
                          <a:noFill/>
                        </a:ln>
                        <a:solidFill>
                          <a:schemeClr val="tx1"/>
                        </a:solidFill>
                        <a:effectLst/>
                        <a:latin typeface="Arial" charset="0"/>
                        <a:cs typeface="Times New Roman" pitchFamily="18" charset="0"/>
                      </a:endParaRPr>
                    </a:p>
                  </a:txBody>
                  <a:tcPr marT="45714" marB="45714" anchor="ctr">
                    <a:lnR w="12700" cap="flat" cmpd="sng" algn="ctr">
                      <a:solidFill>
                        <a:schemeClr val="tx1"/>
                      </a:solidFill>
                      <a:prstDash val="solid"/>
                      <a:round/>
                      <a:headEnd type="none" w="med" len="med"/>
                      <a:tailEnd type="none" w="med" len="med"/>
                    </a:lnR>
                    <a:solidFill>
                      <a:schemeClr val="accent2">
                        <a:lumMod val="20000"/>
                        <a:lumOff val="80000"/>
                      </a:schemeClr>
                    </a:solidFill>
                  </a:tcPr>
                </a:tc>
                <a:extLst>
                  <a:ext uri="{0D108BD9-81ED-4DB2-BD59-A6C34878D82A}">
                    <a16:rowId xmlns:a16="http://schemas.microsoft.com/office/drawing/2014/main" xmlns="" val="10002"/>
                  </a:ext>
                </a:extLst>
              </a:tr>
              <a:tr h="1083709">
                <a:tc>
                  <a:txBody>
                    <a:bodyPr/>
                    <a:lstStyle/>
                    <a:p>
                      <a:pPr marL="342900" marR="0" lvl="0" indent="-34290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Times New Roman" pitchFamily="18" charset="0"/>
                          <a:cs typeface="Arial" charset="0"/>
                        </a:rPr>
                        <a:t>Full-Scale</a:t>
                      </a:r>
                    </a:p>
                    <a:p>
                      <a:pPr marL="342900" marR="0" lvl="0" indent="-342900" algn="l" defTabSz="914400" rtl="0" eaLnBrk="0" fontAlgn="base" latinLnBrk="0" hangingPunct="0">
                        <a:lnSpc>
                          <a:spcPct val="9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charset="0"/>
                          <a:ea typeface="Times New Roman" pitchFamily="18" charset="0"/>
                          <a:cs typeface="Arial" charset="0"/>
                        </a:rPr>
                        <a:t>Design</a:t>
                      </a:r>
                    </a:p>
                  </a:txBody>
                  <a:tcPr marT="45714" marB="45714"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cs typeface="Times New Roman" pitchFamily="18" charset="0"/>
                        </a:rPr>
                        <a:t>Number of extraction wells, conveyance piping</a:t>
                      </a:r>
                    </a:p>
                  </a:txBody>
                  <a:tcPr marT="45714" marB="45714"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3"/>
                  </a:ext>
                </a:extLst>
              </a:tr>
            </a:tbl>
          </a:graphicData>
        </a:graphic>
      </p:graphicFrame>
      <p:sp>
        <p:nvSpPr>
          <p:cNvPr id="13" name="TextBox 9">
            <a:extLst>
              <a:ext uri="{FF2B5EF4-FFF2-40B4-BE49-F238E27FC236}">
                <a16:creationId xmlns:a16="http://schemas.microsoft.com/office/drawing/2014/main" xmlns="" id="{B585DC7F-D6E0-41CF-8847-F272C1A1DBB0}"/>
              </a:ext>
            </a:extLst>
          </p:cNvPr>
          <p:cNvSpPr txBox="1">
            <a:spLocks noChangeArrowheads="1"/>
          </p:cNvSpPr>
          <p:nvPr/>
        </p:nvSpPr>
        <p:spPr bwMode="auto">
          <a:xfrm rot="162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Pilot Test </a:t>
            </a:r>
          </a:p>
        </p:txBody>
      </p:sp>
    </p:spTree>
    <p:extLst>
      <p:ext uri="{BB962C8B-B14F-4D97-AF65-F5344CB8AC3E}">
        <p14:creationId xmlns:p14="http://schemas.microsoft.com/office/powerpoint/2010/main" val="1285013531"/>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a:extLst>
              <a:ext uri="{FF2B5EF4-FFF2-40B4-BE49-F238E27FC236}">
                <a16:creationId xmlns:a16="http://schemas.microsoft.com/office/drawing/2014/main" xmlns="" id="{9EA0F66F-02AB-476F-835A-837ACABEBBF8}"/>
              </a:ext>
            </a:extLst>
          </p:cNvPr>
          <p:cNvSpPr txBox="1">
            <a:spLocks noChangeArrowheads="1"/>
          </p:cNvSpPr>
          <p:nvPr/>
        </p:nvSpPr>
        <p:spPr bwMode="auto">
          <a:xfrm>
            <a:off x="425777" y="107156"/>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dirty="0"/>
              <a:t>Case Study: </a:t>
            </a:r>
            <a:r>
              <a:rPr lang="en-US" dirty="0">
                <a:solidFill>
                  <a:srgbClr val="0000A2"/>
                </a:solidFill>
              </a:rPr>
              <a:t>Implement Remediation and Monitor Performance</a:t>
            </a:r>
            <a:endParaRPr lang="en-US" kern="0" dirty="0">
              <a:solidFill>
                <a:srgbClr val="000099"/>
              </a:solidFill>
            </a:endParaRPr>
          </a:p>
        </p:txBody>
      </p:sp>
      <p:sp>
        <p:nvSpPr>
          <p:cNvPr id="4162" name="Text Box 70"/>
          <p:cNvSpPr txBox="1">
            <a:spLocks noChangeArrowheads="1"/>
          </p:cNvSpPr>
          <p:nvPr/>
        </p:nvSpPr>
        <p:spPr bwMode="auto">
          <a:xfrm>
            <a:off x="6169980" y="6488112"/>
            <a:ext cx="2974019" cy="353943"/>
          </a:xfrm>
          <a:prstGeom prst="rect">
            <a:avLst/>
          </a:prstGeom>
          <a:noFill/>
          <a:ln w="9525">
            <a:noFill/>
            <a:miter lim="800000"/>
            <a:headEnd/>
            <a:tailEnd/>
          </a:ln>
        </p:spPr>
        <p:txBody>
          <a:bodyPr wrap="square">
            <a:spAutoFit/>
          </a:bodyPr>
          <a:lstStyle/>
          <a:p>
            <a:pPr>
              <a:spcBef>
                <a:spcPct val="50000"/>
              </a:spcBef>
            </a:pPr>
            <a:r>
              <a:rPr lang="en-US" sz="1700" dirty="0">
                <a:solidFill>
                  <a:srgbClr val="000000"/>
                </a:solidFill>
                <a:cs typeface="+mn-cs"/>
              </a:rPr>
              <a:t>ITRC LNAPL-3, Section 6.4</a:t>
            </a:r>
          </a:p>
        </p:txBody>
      </p:sp>
      <p:pic>
        <p:nvPicPr>
          <p:cNvPr id="6232" name="Picture 6231">
            <a:extLst>
              <a:ext uri="{FF2B5EF4-FFF2-40B4-BE49-F238E27FC236}">
                <a16:creationId xmlns:a16="http://schemas.microsoft.com/office/drawing/2014/main" xmlns="" id="{046518E0-B5CB-426C-BA6F-EFCE47EA326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25776" y="1521510"/>
            <a:ext cx="8649643" cy="4902355"/>
          </a:xfrm>
          <a:prstGeom prst="rect">
            <a:avLst/>
          </a:prstGeom>
        </p:spPr>
      </p:pic>
      <p:sp>
        <p:nvSpPr>
          <p:cNvPr id="11" name="Rectangle 10">
            <a:extLst>
              <a:ext uri="{FF2B5EF4-FFF2-40B4-BE49-F238E27FC236}">
                <a16:creationId xmlns:a16="http://schemas.microsoft.com/office/drawing/2014/main" xmlns="" id="{9E233364-F150-47CF-9F35-2A75852C2AAA}"/>
              </a:ext>
            </a:extLst>
          </p:cNvPr>
          <p:cNvSpPr/>
          <p:nvPr/>
        </p:nvSpPr>
        <p:spPr>
          <a:xfrm>
            <a:off x="2308194" y="5816982"/>
            <a:ext cx="4687410" cy="512797"/>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extBox 9">
            <a:extLst>
              <a:ext uri="{FF2B5EF4-FFF2-40B4-BE49-F238E27FC236}">
                <a16:creationId xmlns:a16="http://schemas.microsoft.com/office/drawing/2014/main" xmlns="" id="{8CB06F9B-9352-40E1-B1CA-25AA6737757B}"/>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Remedy Implementation</a:t>
            </a:r>
          </a:p>
        </p:txBody>
      </p:sp>
      <p:sp>
        <p:nvSpPr>
          <p:cNvPr id="13" name="Rectangle 12">
            <a:extLst>
              <a:ext uri="{FF2B5EF4-FFF2-40B4-BE49-F238E27FC236}">
                <a16:creationId xmlns:a16="http://schemas.microsoft.com/office/drawing/2014/main" xmlns="" id="{F2982078-F9D6-49F5-8605-45D257E134F2}"/>
              </a:ext>
            </a:extLst>
          </p:cNvPr>
          <p:cNvSpPr/>
          <p:nvPr/>
        </p:nvSpPr>
        <p:spPr>
          <a:xfrm>
            <a:off x="5100590" y="4451928"/>
            <a:ext cx="3931920" cy="1300808"/>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37752090"/>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eaLnBrk="0" hangingPunct="0">
              <a:lnSpc>
                <a:spcPct val="85000"/>
              </a:lnSpc>
              <a:defRPr/>
            </a:pPr>
            <a:r>
              <a:rPr lang="en-US" sz="3200" b="1" kern="0" dirty="0">
                <a:solidFill>
                  <a:srgbClr val="008000"/>
                </a:solidFill>
                <a:latin typeface="Arial"/>
                <a:cs typeface="+mn-cs"/>
              </a:rPr>
              <a:t>Case Study: </a:t>
            </a:r>
            <a:r>
              <a:rPr lang="en-US" sz="3200" b="1" kern="0" dirty="0">
                <a:solidFill>
                  <a:srgbClr val="333399"/>
                </a:solidFill>
                <a:latin typeface="Arial"/>
                <a:cs typeface="+mn-cs"/>
              </a:rPr>
              <a:t>Implementation and Performance Metrics</a:t>
            </a:r>
          </a:p>
        </p:txBody>
      </p:sp>
      <p:sp>
        <p:nvSpPr>
          <p:cNvPr id="5" name="TextBox 9"/>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Implementation</a:t>
            </a:r>
          </a:p>
        </p:txBody>
      </p:sp>
      <p:pic>
        <p:nvPicPr>
          <p:cNvPr id="7" name="Picture 6">
            <a:extLst>
              <a:ext uri="{FF2B5EF4-FFF2-40B4-BE49-F238E27FC236}">
                <a16:creationId xmlns:a16="http://schemas.microsoft.com/office/drawing/2014/main" xmlns="" id="{5913D5EE-36EB-4314-9340-81937C2EE67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560975" y="3423500"/>
            <a:ext cx="22050" cy="11000"/>
          </a:xfrm>
          <a:prstGeom prst="rect">
            <a:avLst/>
          </a:prstGeom>
        </p:spPr>
      </p:pic>
      <p:sp>
        <p:nvSpPr>
          <p:cNvPr id="12" name="TextBox 11">
            <a:extLst>
              <a:ext uri="{FF2B5EF4-FFF2-40B4-BE49-F238E27FC236}">
                <a16:creationId xmlns:a16="http://schemas.microsoft.com/office/drawing/2014/main" xmlns="" id="{F46F8ECD-15B7-4169-AEBA-6F07C00952EF}"/>
              </a:ext>
            </a:extLst>
          </p:cNvPr>
          <p:cNvSpPr txBox="1"/>
          <p:nvPr/>
        </p:nvSpPr>
        <p:spPr>
          <a:xfrm rot="21263392">
            <a:off x="8363836" y="2431818"/>
            <a:ext cx="358070" cy="185703"/>
          </a:xfrm>
          <a:prstGeom prst="rect">
            <a:avLst/>
          </a:prstGeom>
          <a:solidFill>
            <a:schemeClr val="bg2">
              <a:lumMod val="20000"/>
              <a:lumOff val="80000"/>
            </a:schemeClr>
          </a:solidFill>
        </p:spPr>
        <p:txBody>
          <a:bodyPr wrap="square" rtlCol="0">
            <a:spAutoFit/>
          </a:bodyPr>
          <a:lstStyle/>
          <a:p>
            <a:endParaRPr lang="en-US" dirty="0">
              <a:solidFill>
                <a:srgbClr val="000000"/>
              </a:solidFill>
              <a:cs typeface="+mn-cs"/>
            </a:endParaRPr>
          </a:p>
        </p:txBody>
      </p:sp>
      <p:sp>
        <p:nvSpPr>
          <p:cNvPr id="13" name="Star: 5 Points 12">
            <a:extLst>
              <a:ext uri="{FF2B5EF4-FFF2-40B4-BE49-F238E27FC236}">
                <a16:creationId xmlns:a16="http://schemas.microsoft.com/office/drawing/2014/main" xmlns="" id="{CBA627CA-59C6-44FF-A478-3AEF81CFEB99}"/>
              </a:ext>
            </a:extLst>
          </p:cNvPr>
          <p:cNvSpPr/>
          <p:nvPr/>
        </p:nvSpPr>
        <p:spPr>
          <a:xfrm>
            <a:off x="4170363" y="6109190"/>
            <a:ext cx="180670" cy="179399"/>
          </a:xfrm>
          <a:prstGeom prst="star5">
            <a:avLst/>
          </a:prstGeom>
          <a:solidFill>
            <a:srgbClr val="0000A2"/>
          </a:solidFill>
          <a:ln>
            <a:solidFill>
              <a:srgbClr val="0000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Star: 5 Points 13">
            <a:extLst>
              <a:ext uri="{FF2B5EF4-FFF2-40B4-BE49-F238E27FC236}">
                <a16:creationId xmlns:a16="http://schemas.microsoft.com/office/drawing/2014/main" xmlns="" id="{94316CD2-0AAF-49F5-AD48-2F5E59FC40FF}"/>
              </a:ext>
            </a:extLst>
          </p:cNvPr>
          <p:cNvSpPr/>
          <p:nvPr/>
        </p:nvSpPr>
        <p:spPr>
          <a:xfrm>
            <a:off x="4153852" y="5659478"/>
            <a:ext cx="180670" cy="179399"/>
          </a:xfrm>
          <a:prstGeom prst="star5">
            <a:avLst/>
          </a:prstGeom>
          <a:solidFill>
            <a:srgbClr val="0000A2"/>
          </a:solidFill>
          <a:ln>
            <a:solidFill>
              <a:srgbClr val="0000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5" name="Star: 5 Points 14">
            <a:extLst>
              <a:ext uri="{FF2B5EF4-FFF2-40B4-BE49-F238E27FC236}">
                <a16:creationId xmlns:a16="http://schemas.microsoft.com/office/drawing/2014/main" xmlns="" id="{2663887E-DB42-48E3-A78A-A14E09ECCD1E}"/>
              </a:ext>
            </a:extLst>
          </p:cNvPr>
          <p:cNvSpPr/>
          <p:nvPr/>
        </p:nvSpPr>
        <p:spPr>
          <a:xfrm>
            <a:off x="3144588" y="4583956"/>
            <a:ext cx="180670" cy="179399"/>
          </a:xfrm>
          <a:prstGeom prst="star5">
            <a:avLst/>
          </a:prstGeom>
          <a:solidFill>
            <a:srgbClr val="0000A2"/>
          </a:solidFill>
          <a:ln>
            <a:solidFill>
              <a:srgbClr val="0000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Star: 5 Points 15">
            <a:extLst>
              <a:ext uri="{FF2B5EF4-FFF2-40B4-BE49-F238E27FC236}">
                <a16:creationId xmlns:a16="http://schemas.microsoft.com/office/drawing/2014/main" xmlns="" id="{25EF571A-E63B-4908-BD67-0E68A059F17A}"/>
              </a:ext>
            </a:extLst>
          </p:cNvPr>
          <p:cNvSpPr/>
          <p:nvPr/>
        </p:nvSpPr>
        <p:spPr>
          <a:xfrm>
            <a:off x="3149283" y="4068272"/>
            <a:ext cx="180670" cy="179399"/>
          </a:xfrm>
          <a:prstGeom prst="star5">
            <a:avLst/>
          </a:prstGeom>
          <a:solidFill>
            <a:srgbClr val="0000A2"/>
          </a:solidFill>
          <a:ln>
            <a:solidFill>
              <a:srgbClr val="0000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2" name="Group 1">
            <a:extLst>
              <a:ext uri="{FF2B5EF4-FFF2-40B4-BE49-F238E27FC236}">
                <a16:creationId xmlns:a16="http://schemas.microsoft.com/office/drawing/2014/main" xmlns="" id="{6BCD5697-8A4F-4792-A67B-27D0C2607931}"/>
              </a:ext>
            </a:extLst>
          </p:cNvPr>
          <p:cNvGrpSpPr/>
          <p:nvPr/>
        </p:nvGrpSpPr>
        <p:grpSpPr>
          <a:xfrm>
            <a:off x="376238" y="2831995"/>
            <a:ext cx="6309360" cy="3933930"/>
            <a:chOff x="376238" y="2831995"/>
            <a:chExt cx="6309360" cy="3933930"/>
          </a:xfrm>
        </p:grpSpPr>
        <p:pic>
          <p:nvPicPr>
            <p:cNvPr id="9" name="Picture 8">
              <a:extLst>
                <a:ext uri="{FF2B5EF4-FFF2-40B4-BE49-F238E27FC236}">
                  <a16:creationId xmlns:a16="http://schemas.microsoft.com/office/drawing/2014/main" xmlns="" id="{1DEC55BB-071D-4C95-A1DD-6512F4FFD62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6857" t="1030" r="9663" b="10305"/>
            <a:stretch/>
          </p:blipFill>
          <p:spPr>
            <a:xfrm>
              <a:off x="376238" y="2831995"/>
              <a:ext cx="6309360" cy="3933930"/>
            </a:xfrm>
            <a:prstGeom prst="rect">
              <a:avLst/>
            </a:prstGeom>
          </p:spPr>
        </p:pic>
        <p:sp>
          <p:nvSpPr>
            <p:cNvPr id="17" name="Freeform: Shape 16">
              <a:extLst>
                <a:ext uri="{FF2B5EF4-FFF2-40B4-BE49-F238E27FC236}">
                  <a16:creationId xmlns:a16="http://schemas.microsoft.com/office/drawing/2014/main" xmlns="" id="{8E3C1A5B-A4D6-4A92-93E9-F42B28DB4893}"/>
                </a:ext>
              </a:extLst>
            </p:cNvPr>
            <p:cNvSpPr/>
            <p:nvPr/>
          </p:nvSpPr>
          <p:spPr>
            <a:xfrm>
              <a:off x="2728351" y="3853685"/>
              <a:ext cx="1827843" cy="2600579"/>
            </a:xfrm>
            <a:custGeom>
              <a:avLst/>
              <a:gdLst>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60120 w 1569720"/>
                <a:gd name="connsiteY67" fmla="*/ 1600200 h 1950720"/>
                <a:gd name="connsiteX68" fmla="*/ 952500 w 1569720"/>
                <a:gd name="connsiteY68" fmla="*/ 1577340 h 1950720"/>
                <a:gd name="connsiteX69" fmla="*/ 944880 w 1569720"/>
                <a:gd name="connsiteY69" fmla="*/ 1554480 h 1950720"/>
                <a:gd name="connsiteX70" fmla="*/ 914400 w 1569720"/>
                <a:gd name="connsiteY70" fmla="*/ 1508760 h 1950720"/>
                <a:gd name="connsiteX71" fmla="*/ 899160 w 1569720"/>
                <a:gd name="connsiteY71" fmla="*/ 1485900 h 1950720"/>
                <a:gd name="connsiteX72" fmla="*/ 876300 w 1569720"/>
                <a:gd name="connsiteY72" fmla="*/ 1463040 h 1950720"/>
                <a:gd name="connsiteX73" fmla="*/ 845820 w 1569720"/>
                <a:gd name="connsiteY73" fmla="*/ 1424940 h 1950720"/>
                <a:gd name="connsiteX74" fmla="*/ 807720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60120 w 1569720"/>
                <a:gd name="connsiteY67" fmla="*/ 1600200 h 1950720"/>
                <a:gd name="connsiteX68" fmla="*/ 952500 w 1569720"/>
                <a:gd name="connsiteY68" fmla="*/ 1577340 h 1950720"/>
                <a:gd name="connsiteX69" fmla="*/ 913305 w 1569720"/>
                <a:gd name="connsiteY69" fmla="*/ 1571599 h 1950720"/>
                <a:gd name="connsiteX70" fmla="*/ 914400 w 1569720"/>
                <a:gd name="connsiteY70" fmla="*/ 1508760 h 1950720"/>
                <a:gd name="connsiteX71" fmla="*/ 899160 w 1569720"/>
                <a:gd name="connsiteY71" fmla="*/ 1485900 h 1950720"/>
                <a:gd name="connsiteX72" fmla="*/ 876300 w 1569720"/>
                <a:gd name="connsiteY72" fmla="*/ 1463040 h 1950720"/>
                <a:gd name="connsiteX73" fmla="*/ 845820 w 1569720"/>
                <a:gd name="connsiteY73" fmla="*/ 1424940 h 1950720"/>
                <a:gd name="connsiteX74" fmla="*/ 807720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60120 w 1569720"/>
                <a:gd name="connsiteY67" fmla="*/ 1600200 h 1950720"/>
                <a:gd name="connsiteX68" fmla="*/ 937700 w 1569720"/>
                <a:gd name="connsiteY68" fmla="*/ 1605586 h 1950720"/>
                <a:gd name="connsiteX69" fmla="*/ 913305 w 1569720"/>
                <a:gd name="connsiteY69" fmla="*/ 1571599 h 1950720"/>
                <a:gd name="connsiteX70" fmla="*/ 914400 w 1569720"/>
                <a:gd name="connsiteY70" fmla="*/ 1508760 h 1950720"/>
                <a:gd name="connsiteX71" fmla="*/ 899160 w 1569720"/>
                <a:gd name="connsiteY71" fmla="*/ 1485900 h 1950720"/>
                <a:gd name="connsiteX72" fmla="*/ 876300 w 1569720"/>
                <a:gd name="connsiteY72" fmla="*/ 1463040 h 1950720"/>
                <a:gd name="connsiteX73" fmla="*/ 845820 w 1569720"/>
                <a:gd name="connsiteY73" fmla="*/ 1424940 h 1950720"/>
                <a:gd name="connsiteX74" fmla="*/ 807720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60120 w 1569720"/>
                <a:gd name="connsiteY67" fmla="*/ 1600200 h 1950720"/>
                <a:gd name="connsiteX68" fmla="*/ 937700 w 1569720"/>
                <a:gd name="connsiteY68" fmla="*/ 1605586 h 1950720"/>
                <a:gd name="connsiteX69" fmla="*/ 913305 w 1569720"/>
                <a:gd name="connsiteY69" fmla="*/ 1571599 h 1950720"/>
                <a:gd name="connsiteX70" fmla="*/ 893680 w 1569720"/>
                <a:gd name="connsiteY70" fmla="*/ 1513896 h 1950720"/>
                <a:gd name="connsiteX71" fmla="*/ 899160 w 1569720"/>
                <a:gd name="connsiteY71" fmla="*/ 1485900 h 1950720"/>
                <a:gd name="connsiteX72" fmla="*/ 876300 w 1569720"/>
                <a:gd name="connsiteY72" fmla="*/ 1463040 h 1950720"/>
                <a:gd name="connsiteX73" fmla="*/ 845820 w 1569720"/>
                <a:gd name="connsiteY73" fmla="*/ 1424940 h 1950720"/>
                <a:gd name="connsiteX74" fmla="*/ 807720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60120 w 1569720"/>
                <a:gd name="connsiteY67" fmla="*/ 1600200 h 1950720"/>
                <a:gd name="connsiteX68" fmla="*/ 937700 w 1569720"/>
                <a:gd name="connsiteY68" fmla="*/ 1605586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76300 w 1569720"/>
                <a:gd name="connsiteY72" fmla="*/ 1463040 h 1950720"/>
                <a:gd name="connsiteX73" fmla="*/ 845820 w 1569720"/>
                <a:gd name="connsiteY73" fmla="*/ 1424940 h 1950720"/>
                <a:gd name="connsiteX74" fmla="*/ 807720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60120 w 1569720"/>
                <a:gd name="connsiteY67" fmla="*/ 1600200 h 1950720"/>
                <a:gd name="connsiteX68" fmla="*/ 937700 w 1569720"/>
                <a:gd name="connsiteY68" fmla="*/ 1605586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45820 w 1569720"/>
                <a:gd name="connsiteY73" fmla="*/ 1424940 h 1950720"/>
                <a:gd name="connsiteX74" fmla="*/ 807720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60120 w 1569720"/>
                <a:gd name="connsiteY67" fmla="*/ 1600200 h 1950720"/>
                <a:gd name="connsiteX68" fmla="*/ 937700 w 1569720"/>
                <a:gd name="connsiteY68" fmla="*/ 1605586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22140 w 1569720"/>
                <a:gd name="connsiteY73" fmla="*/ 1427508 h 1950720"/>
                <a:gd name="connsiteX74" fmla="*/ 807720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60120 w 1569720"/>
                <a:gd name="connsiteY67" fmla="*/ 1600200 h 1950720"/>
                <a:gd name="connsiteX68" fmla="*/ 937700 w 1569720"/>
                <a:gd name="connsiteY68" fmla="*/ 1605586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22140 w 1569720"/>
                <a:gd name="connsiteY73" fmla="*/ 1427508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60120 w 1569720"/>
                <a:gd name="connsiteY67" fmla="*/ 1600200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22140 w 1569720"/>
                <a:gd name="connsiteY73" fmla="*/ 1427508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57160 w 1569720"/>
                <a:gd name="connsiteY67" fmla="*/ 1618175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22140 w 1569720"/>
                <a:gd name="connsiteY73" fmla="*/ 1427508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90600 w 1569720"/>
                <a:gd name="connsiteY66" fmla="*/ 1706880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22140 w 1569720"/>
                <a:gd name="connsiteY73" fmla="*/ 1427508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84679 w 1569720"/>
                <a:gd name="connsiteY66" fmla="*/ 1676066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22140 w 1569720"/>
                <a:gd name="connsiteY73" fmla="*/ 1427508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1080 w 1569720"/>
                <a:gd name="connsiteY65" fmla="*/ 1775460 h 1950720"/>
                <a:gd name="connsiteX66" fmla="*/ 984679 w 1569720"/>
                <a:gd name="connsiteY66" fmla="*/ 1676066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22140 w 1569720"/>
                <a:gd name="connsiteY73" fmla="*/ 1427508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9960 w 1569720"/>
                <a:gd name="connsiteY65" fmla="*/ 1765188 h 1950720"/>
                <a:gd name="connsiteX66" fmla="*/ 984679 w 1569720"/>
                <a:gd name="connsiteY66" fmla="*/ 1676066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22140 w 1569720"/>
                <a:gd name="connsiteY73" fmla="*/ 1427508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27760 w 1569720"/>
                <a:gd name="connsiteY60" fmla="*/ 1927860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9960 w 1569720"/>
                <a:gd name="connsiteY65" fmla="*/ 1765188 h 1950720"/>
                <a:gd name="connsiteX66" fmla="*/ 984679 w 1569720"/>
                <a:gd name="connsiteY66" fmla="*/ 1676066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19180 w 1569720"/>
                <a:gd name="connsiteY73" fmla="*/ 1430076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50620 w 1569720"/>
                <a:gd name="connsiteY59" fmla="*/ 1935480 h 1950720"/>
                <a:gd name="connsiteX60" fmla="*/ 1154401 w 1569720"/>
                <a:gd name="connsiteY60" fmla="*/ 1912453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9960 w 1569720"/>
                <a:gd name="connsiteY65" fmla="*/ 1765188 h 1950720"/>
                <a:gd name="connsiteX66" fmla="*/ 984679 w 1569720"/>
                <a:gd name="connsiteY66" fmla="*/ 1676066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19180 w 1569720"/>
                <a:gd name="connsiteY73" fmla="*/ 1430076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86140 w 1569720"/>
                <a:gd name="connsiteY59" fmla="*/ 1927776 h 1950720"/>
                <a:gd name="connsiteX60" fmla="*/ 1154401 w 1569720"/>
                <a:gd name="connsiteY60" fmla="*/ 1912453 h 1950720"/>
                <a:gd name="connsiteX61" fmla="*/ 1112520 w 1569720"/>
                <a:gd name="connsiteY61" fmla="*/ 1905000 h 1950720"/>
                <a:gd name="connsiteX62" fmla="*/ 1089660 w 1569720"/>
                <a:gd name="connsiteY62" fmla="*/ 1882140 h 1950720"/>
                <a:gd name="connsiteX63" fmla="*/ 1059180 w 1569720"/>
                <a:gd name="connsiteY63" fmla="*/ 1844040 h 1950720"/>
                <a:gd name="connsiteX64" fmla="*/ 1051560 w 1569720"/>
                <a:gd name="connsiteY64" fmla="*/ 1821180 h 1950720"/>
                <a:gd name="connsiteX65" fmla="*/ 1029960 w 1569720"/>
                <a:gd name="connsiteY65" fmla="*/ 1765188 h 1950720"/>
                <a:gd name="connsiteX66" fmla="*/ 984679 w 1569720"/>
                <a:gd name="connsiteY66" fmla="*/ 1676066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19180 w 1569720"/>
                <a:gd name="connsiteY73" fmla="*/ 1430076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86140 w 1569720"/>
                <a:gd name="connsiteY59" fmla="*/ 1927776 h 1950720"/>
                <a:gd name="connsiteX60" fmla="*/ 1154401 w 1569720"/>
                <a:gd name="connsiteY60" fmla="*/ 1912453 h 1950720"/>
                <a:gd name="connsiteX61" fmla="*/ 1112520 w 1569720"/>
                <a:gd name="connsiteY61" fmla="*/ 1905000 h 1950720"/>
                <a:gd name="connsiteX62" fmla="*/ 1089660 w 1569720"/>
                <a:gd name="connsiteY62" fmla="*/ 1869301 h 1950720"/>
                <a:gd name="connsiteX63" fmla="*/ 1059180 w 1569720"/>
                <a:gd name="connsiteY63" fmla="*/ 1844040 h 1950720"/>
                <a:gd name="connsiteX64" fmla="*/ 1051560 w 1569720"/>
                <a:gd name="connsiteY64" fmla="*/ 1821180 h 1950720"/>
                <a:gd name="connsiteX65" fmla="*/ 1029960 w 1569720"/>
                <a:gd name="connsiteY65" fmla="*/ 1765188 h 1950720"/>
                <a:gd name="connsiteX66" fmla="*/ 984679 w 1569720"/>
                <a:gd name="connsiteY66" fmla="*/ 1676066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19180 w 1569720"/>
                <a:gd name="connsiteY73" fmla="*/ 1430076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86140 w 1569720"/>
                <a:gd name="connsiteY59" fmla="*/ 1927776 h 1950720"/>
                <a:gd name="connsiteX60" fmla="*/ 1154401 w 1569720"/>
                <a:gd name="connsiteY60" fmla="*/ 1912453 h 1950720"/>
                <a:gd name="connsiteX61" fmla="*/ 1112520 w 1569720"/>
                <a:gd name="connsiteY61" fmla="*/ 1905000 h 1950720"/>
                <a:gd name="connsiteX62" fmla="*/ 1089660 w 1569720"/>
                <a:gd name="connsiteY62" fmla="*/ 1869301 h 1950720"/>
                <a:gd name="connsiteX63" fmla="*/ 1056221 w 1569720"/>
                <a:gd name="connsiteY63" fmla="*/ 1826065 h 1950720"/>
                <a:gd name="connsiteX64" fmla="*/ 1051560 w 1569720"/>
                <a:gd name="connsiteY64" fmla="*/ 1821180 h 1950720"/>
                <a:gd name="connsiteX65" fmla="*/ 1029960 w 1569720"/>
                <a:gd name="connsiteY65" fmla="*/ 1765188 h 1950720"/>
                <a:gd name="connsiteX66" fmla="*/ 984679 w 1569720"/>
                <a:gd name="connsiteY66" fmla="*/ 1676066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19180 w 1569720"/>
                <a:gd name="connsiteY73" fmla="*/ 1430076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86140 w 1569720"/>
                <a:gd name="connsiteY59" fmla="*/ 1927776 h 1950720"/>
                <a:gd name="connsiteX60" fmla="*/ 1154401 w 1569720"/>
                <a:gd name="connsiteY60" fmla="*/ 1912453 h 1950720"/>
                <a:gd name="connsiteX61" fmla="*/ 1112520 w 1569720"/>
                <a:gd name="connsiteY61" fmla="*/ 1905000 h 1950720"/>
                <a:gd name="connsiteX62" fmla="*/ 1089660 w 1569720"/>
                <a:gd name="connsiteY62" fmla="*/ 1869301 h 1950720"/>
                <a:gd name="connsiteX63" fmla="*/ 1056221 w 1569720"/>
                <a:gd name="connsiteY63" fmla="*/ 1826065 h 1950720"/>
                <a:gd name="connsiteX64" fmla="*/ 1048599 w 1569720"/>
                <a:gd name="connsiteY64" fmla="*/ 1803205 h 1950720"/>
                <a:gd name="connsiteX65" fmla="*/ 1029960 w 1569720"/>
                <a:gd name="connsiteY65" fmla="*/ 1765188 h 1950720"/>
                <a:gd name="connsiteX66" fmla="*/ 984679 w 1569720"/>
                <a:gd name="connsiteY66" fmla="*/ 1676066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19180 w 1569720"/>
                <a:gd name="connsiteY73" fmla="*/ 1430076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86140 w 1569720"/>
                <a:gd name="connsiteY59" fmla="*/ 1927776 h 1950720"/>
                <a:gd name="connsiteX60" fmla="*/ 1154401 w 1569720"/>
                <a:gd name="connsiteY60" fmla="*/ 1912453 h 1950720"/>
                <a:gd name="connsiteX61" fmla="*/ 1112520 w 1569720"/>
                <a:gd name="connsiteY61" fmla="*/ 1905000 h 1950720"/>
                <a:gd name="connsiteX62" fmla="*/ 1089660 w 1569720"/>
                <a:gd name="connsiteY62" fmla="*/ 1869301 h 1950720"/>
                <a:gd name="connsiteX63" fmla="*/ 1056221 w 1569720"/>
                <a:gd name="connsiteY63" fmla="*/ 1826065 h 1950720"/>
                <a:gd name="connsiteX64" fmla="*/ 1051560 w 1569720"/>
                <a:gd name="connsiteY64" fmla="*/ 1803205 h 1950720"/>
                <a:gd name="connsiteX65" fmla="*/ 1029960 w 1569720"/>
                <a:gd name="connsiteY65" fmla="*/ 1765188 h 1950720"/>
                <a:gd name="connsiteX66" fmla="*/ 984679 w 1569720"/>
                <a:gd name="connsiteY66" fmla="*/ 1676066 h 1950720"/>
                <a:gd name="connsiteX67" fmla="*/ 960120 w 1569720"/>
                <a:gd name="connsiteY67" fmla="*/ 1638718 h 1950720"/>
                <a:gd name="connsiteX68" fmla="*/ 928821 w 1569720"/>
                <a:gd name="connsiteY68" fmla="*/ 1595314 h 1950720"/>
                <a:gd name="connsiteX69" fmla="*/ 913305 w 1569720"/>
                <a:gd name="connsiteY69" fmla="*/ 1571599 h 1950720"/>
                <a:gd name="connsiteX70" fmla="*/ 893680 w 1569720"/>
                <a:gd name="connsiteY70" fmla="*/ 1513896 h 1950720"/>
                <a:gd name="connsiteX71" fmla="*/ 875479 w 1569720"/>
                <a:gd name="connsiteY71" fmla="*/ 1491035 h 1950720"/>
                <a:gd name="connsiteX72" fmla="*/ 858539 w 1569720"/>
                <a:gd name="connsiteY72" fmla="*/ 1473311 h 1950720"/>
                <a:gd name="connsiteX73" fmla="*/ 819180 w 1569720"/>
                <a:gd name="connsiteY73" fmla="*/ 1430076 h 1950720"/>
                <a:gd name="connsiteX74" fmla="*/ 798839 w 1569720"/>
                <a:gd name="connsiteY74" fmla="*/ 1386840 h 1950720"/>
                <a:gd name="connsiteX75" fmla="*/ 769620 w 1569720"/>
                <a:gd name="connsiteY75" fmla="*/ 1341120 h 1950720"/>
                <a:gd name="connsiteX76" fmla="*/ 739140 w 1569720"/>
                <a:gd name="connsiteY76" fmla="*/ 1295400 h 1950720"/>
                <a:gd name="connsiteX77" fmla="*/ 723900 w 1569720"/>
                <a:gd name="connsiteY77" fmla="*/ 1272540 h 1950720"/>
                <a:gd name="connsiteX78" fmla="*/ 701040 w 1569720"/>
                <a:gd name="connsiteY78" fmla="*/ 1249680 h 1950720"/>
                <a:gd name="connsiteX79" fmla="*/ 693420 w 1569720"/>
                <a:gd name="connsiteY79" fmla="*/ 1226820 h 1950720"/>
                <a:gd name="connsiteX80" fmla="*/ 655320 w 1569720"/>
                <a:gd name="connsiteY80" fmla="*/ 1181100 h 1950720"/>
                <a:gd name="connsiteX81" fmla="*/ 617220 w 1569720"/>
                <a:gd name="connsiteY81" fmla="*/ 1112520 h 1950720"/>
                <a:gd name="connsiteX82" fmla="*/ 601980 w 1569720"/>
                <a:gd name="connsiteY82" fmla="*/ 1089660 h 1950720"/>
                <a:gd name="connsiteX83" fmla="*/ 579120 w 1569720"/>
                <a:gd name="connsiteY83" fmla="*/ 1074420 h 1950720"/>
                <a:gd name="connsiteX84" fmla="*/ 525780 w 1569720"/>
                <a:gd name="connsiteY84" fmla="*/ 1021080 h 1950720"/>
                <a:gd name="connsiteX85" fmla="*/ 487680 w 1569720"/>
                <a:gd name="connsiteY85" fmla="*/ 982980 h 1950720"/>
                <a:gd name="connsiteX86" fmla="*/ 449580 w 1569720"/>
                <a:gd name="connsiteY86" fmla="*/ 944880 h 1950720"/>
                <a:gd name="connsiteX87" fmla="*/ 411480 w 1569720"/>
                <a:gd name="connsiteY87" fmla="*/ 906780 h 1950720"/>
                <a:gd name="connsiteX88" fmla="*/ 373380 w 1569720"/>
                <a:gd name="connsiteY88" fmla="*/ 876300 h 1950720"/>
                <a:gd name="connsiteX89" fmla="*/ 335280 w 1569720"/>
                <a:gd name="connsiteY89" fmla="*/ 830580 h 1950720"/>
                <a:gd name="connsiteX90" fmla="*/ 320040 w 1569720"/>
                <a:gd name="connsiteY90" fmla="*/ 807720 h 1950720"/>
                <a:gd name="connsiteX91" fmla="*/ 297180 w 1569720"/>
                <a:gd name="connsiteY91" fmla="*/ 784860 h 1950720"/>
                <a:gd name="connsiteX92" fmla="*/ 281940 w 1569720"/>
                <a:gd name="connsiteY92" fmla="*/ 762000 h 1950720"/>
                <a:gd name="connsiteX93" fmla="*/ 259080 w 1569720"/>
                <a:gd name="connsiteY93" fmla="*/ 739140 h 1950720"/>
                <a:gd name="connsiteX94" fmla="*/ 236220 w 1569720"/>
                <a:gd name="connsiteY94" fmla="*/ 693420 h 1950720"/>
                <a:gd name="connsiteX95" fmla="*/ 205740 w 1569720"/>
                <a:gd name="connsiteY95" fmla="*/ 647700 h 1950720"/>
                <a:gd name="connsiteX96" fmla="*/ 190500 w 1569720"/>
                <a:gd name="connsiteY96" fmla="*/ 624840 h 1950720"/>
                <a:gd name="connsiteX97" fmla="*/ 167640 w 1569720"/>
                <a:gd name="connsiteY97" fmla="*/ 601980 h 1950720"/>
                <a:gd name="connsiteX98" fmla="*/ 129540 w 1569720"/>
                <a:gd name="connsiteY98" fmla="*/ 533400 h 1950720"/>
                <a:gd name="connsiteX99" fmla="*/ 114300 w 1569720"/>
                <a:gd name="connsiteY99" fmla="*/ 510540 h 1950720"/>
                <a:gd name="connsiteX100" fmla="*/ 91440 w 1569720"/>
                <a:gd name="connsiteY100" fmla="*/ 464820 h 1950720"/>
                <a:gd name="connsiteX101" fmla="*/ 53340 w 1569720"/>
                <a:gd name="connsiteY101" fmla="*/ 396240 h 1950720"/>
                <a:gd name="connsiteX102" fmla="*/ 38100 w 1569720"/>
                <a:gd name="connsiteY102" fmla="*/ 350520 h 1950720"/>
                <a:gd name="connsiteX103" fmla="*/ 22860 w 1569720"/>
                <a:gd name="connsiteY103" fmla="*/ 327660 h 1950720"/>
                <a:gd name="connsiteX104" fmla="*/ 7620 w 1569720"/>
                <a:gd name="connsiteY104" fmla="*/ 281940 h 1950720"/>
                <a:gd name="connsiteX105" fmla="*/ 0 w 1569720"/>
                <a:gd name="connsiteY105" fmla="*/ 259080 h 1950720"/>
                <a:gd name="connsiteX106" fmla="*/ 22860 w 1569720"/>
                <a:gd name="connsiteY106" fmla="*/ 167640 h 1950720"/>
                <a:gd name="connsiteX107" fmla="*/ 68580 w 1569720"/>
                <a:gd name="connsiteY107" fmla="*/ 129540 h 1950720"/>
                <a:gd name="connsiteX108" fmla="*/ 137160 w 1569720"/>
                <a:gd name="connsiteY108" fmla="*/ 76200 h 1950720"/>
                <a:gd name="connsiteX109" fmla="*/ 205740 w 1569720"/>
                <a:gd name="connsiteY109" fmla="*/ 53340 h 1950720"/>
                <a:gd name="connsiteX110" fmla="*/ 228600 w 1569720"/>
                <a:gd name="connsiteY110" fmla="*/ 45720 h 1950720"/>
                <a:gd name="connsiteX111" fmla="*/ 312420 w 1569720"/>
                <a:gd name="connsiteY111" fmla="*/ 30480 h 1950720"/>
                <a:gd name="connsiteX112" fmla="*/ 335280 w 1569720"/>
                <a:gd name="connsiteY112" fmla="*/ 38100 h 1950720"/>
                <a:gd name="connsiteX113" fmla="*/ 365760 w 1569720"/>
                <a:gd name="connsiteY113"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86140 w 1569720"/>
                <a:gd name="connsiteY59" fmla="*/ 1927776 h 1950720"/>
                <a:gd name="connsiteX60" fmla="*/ 1154401 w 1569720"/>
                <a:gd name="connsiteY60" fmla="*/ 1912453 h 1950720"/>
                <a:gd name="connsiteX61" fmla="*/ 1112520 w 1569720"/>
                <a:gd name="connsiteY61" fmla="*/ 1905000 h 1950720"/>
                <a:gd name="connsiteX62" fmla="*/ 1089660 w 1569720"/>
                <a:gd name="connsiteY62" fmla="*/ 1869301 h 1950720"/>
                <a:gd name="connsiteX63" fmla="*/ 1077056 w 1569720"/>
                <a:gd name="connsiteY63" fmla="*/ 1846889 h 1950720"/>
                <a:gd name="connsiteX64" fmla="*/ 1056221 w 1569720"/>
                <a:gd name="connsiteY64" fmla="*/ 1826065 h 1950720"/>
                <a:gd name="connsiteX65" fmla="*/ 1051560 w 1569720"/>
                <a:gd name="connsiteY65" fmla="*/ 1803205 h 1950720"/>
                <a:gd name="connsiteX66" fmla="*/ 1029960 w 1569720"/>
                <a:gd name="connsiteY66" fmla="*/ 1765188 h 1950720"/>
                <a:gd name="connsiteX67" fmla="*/ 984679 w 1569720"/>
                <a:gd name="connsiteY67" fmla="*/ 1676066 h 1950720"/>
                <a:gd name="connsiteX68" fmla="*/ 960120 w 1569720"/>
                <a:gd name="connsiteY68" fmla="*/ 1638718 h 1950720"/>
                <a:gd name="connsiteX69" fmla="*/ 928821 w 1569720"/>
                <a:gd name="connsiteY69" fmla="*/ 1595314 h 1950720"/>
                <a:gd name="connsiteX70" fmla="*/ 913305 w 1569720"/>
                <a:gd name="connsiteY70" fmla="*/ 1571599 h 1950720"/>
                <a:gd name="connsiteX71" fmla="*/ 893680 w 1569720"/>
                <a:gd name="connsiteY71" fmla="*/ 1513896 h 1950720"/>
                <a:gd name="connsiteX72" fmla="*/ 875479 w 1569720"/>
                <a:gd name="connsiteY72" fmla="*/ 1491035 h 1950720"/>
                <a:gd name="connsiteX73" fmla="*/ 858539 w 1569720"/>
                <a:gd name="connsiteY73" fmla="*/ 1473311 h 1950720"/>
                <a:gd name="connsiteX74" fmla="*/ 819180 w 1569720"/>
                <a:gd name="connsiteY74" fmla="*/ 1430076 h 1950720"/>
                <a:gd name="connsiteX75" fmla="*/ 798839 w 1569720"/>
                <a:gd name="connsiteY75" fmla="*/ 1386840 h 1950720"/>
                <a:gd name="connsiteX76" fmla="*/ 769620 w 1569720"/>
                <a:gd name="connsiteY76" fmla="*/ 1341120 h 1950720"/>
                <a:gd name="connsiteX77" fmla="*/ 739140 w 1569720"/>
                <a:gd name="connsiteY77" fmla="*/ 1295400 h 1950720"/>
                <a:gd name="connsiteX78" fmla="*/ 723900 w 1569720"/>
                <a:gd name="connsiteY78" fmla="*/ 1272540 h 1950720"/>
                <a:gd name="connsiteX79" fmla="*/ 701040 w 1569720"/>
                <a:gd name="connsiteY79" fmla="*/ 1249680 h 1950720"/>
                <a:gd name="connsiteX80" fmla="*/ 693420 w 1569720"/>
                <a:gd name="connsiteY80" fmla="*/ 1226820 h 1950720"/>
                <a:gd name="connsiteX81" fmla="*/ 655320 w 1569720"/>
                <a:gd name="connsiteY81" fmla="*/ 1181100 h 1950720"/>
                <a:gd name="connsiteX82" fmla="*/ 617220 w 1569720"/>
                <a:gd name="connsiteY82" fmla="*/ 1112520 h 1950720"/>
                <a:gd name="connsiteX83" fmla="*/ 601980 w 1569720"/>
                <a:gd name="connsiteY83" fmla="*/ 1089660 h 1950720"/>
                <a:gd name="connsiteX84" fmla="*/ 579120 w 1569720"/>
                <a:gd name="connsiteY84" fmla="*/ 1074420 h 1950720"/>
                <a:gd name="connsiteX85" fmla="*/ 525780 w 1569720"/>
                <a:gd name="connsiteY85" fmla="*/ 1021080 h 1950720"/>
                <a:gd name="connsiteX86" fmla="*/ 487680 w 1569720"/>
                <a:gd name="connsiteY86" fmla="*/ 982980 h 1950720"/>
                <a:gd name="connsiteX87" fmla="*/ 449580 w 1569720"/>
                <a:gd name="connsiteY87" fmla="*/ 944880 h 1950720"/>
                <a:gd name="connsiteX88" fmla="*/ 411480 w 1569720"/>
                <a:gd name="connsiteY88" fmla="*/ 906780 h 1950720"/>
                <a:gd name="connsiteX89" fmla="*/ 373380 w 1569720"/>
                <a:gd name="connsiteY89" fmla="*/ 876300 h 1950720"/>
                <a:gd name="connsiteX90" fmla="*/ 335280 w 1569720"/>
                <a:gd name="connsiteY90" fmla="*/ 830580 h 1950720"/>
                <a:gd name="connsiteX91" fmla="*/ 320040 w 1569720"/>
                <a:gd name="connsiteY91" fmla="*/ 807720 h 1950720"/>
                <a:gd name="connsiteX92" fmla="*/ 297180 w 1569720"/>
                <a:gd name="connsiteY92" fmla="*/ 784860 h 1950720"/>
                <a:gd name="connsiteX93" fmla="*/ 281940 w 1569720"/>
                <a:gd name="connsiteY93" fmla="*/ 762000 h 1950720"/>
                <a:gd name="connsiteX94" fmla="*/ 259080 w 1569720"/>
                <a:gd name="connsiteY94" fmla="*/ 739140 h 1950720"/>
                <a:gd name="connsiteX95" fmla="*/ 236220 w 1569720"/>
                <a:gd name="connsiteY95" fmla="*/ 693420 h 1950720"/>
                <a:gd name="connsiteX96" fmla="*/ 205740 w 1569720"/>
                <a:gd name="connsiteY96" fmla="*/ 647700 h 1950720"/>
                <a:gd name="connsiteX97" fmla="*/ 190500 w 1569720"/>
                <a:gd name="connsiteY97" fmla="*/ 624840 h 1950720"/>
                <a:gd name="connsiteX98" fmla="*/ 167640 w 1569720"/>
                <a:gd name="connsiteY98" fmla="*/ 601980 h 1950720"/>
                <a:gd name="connsiteX99" fmla="*/ 129540 w 1569720"/>
                <a:gd name="connsiteY99" fmla="*/ 533400 h 1950720"/>
                <a:gd name="connsiteX100" fmla="*/ 114300 w 1569720"/>
                <a:gd name="connsiteY100" fmla="*/ 510540 h 1950720"/>
                <a:gd name="connsiteX101" fmla="*/ 91440 w 1569720"/>
                <a:gd name="connsiteY101" fmla="*/ 464820 h 1950720"/>
                <a:gd name="connsiteX102" fmla="*/ 53340 w 1569720"/>
                <a:gd name="connsiteY102" fmla="*/ 396240 h 1950720"/>
                <a:gd name="connsiteX103" fmla="*/ 38100 w 1569720"/>
                <a:gd name="connsiteY103" fmla="*/ 350520 h 1950720"/>
                <a:gd name="connsiteX104" fmla="*/ 22860 w 1569720"/>
                <a:gd name="connsiteY104" fmla="*/ 327660 h 1950720"/>
                <a:gd name="connsiteX105" fmla="*/ 7620 w 1569720"/>
                <a:gd name="connsiteY105" fmla="*/ 281940 h 1950720"/>
                <a:gd name="connsiteX106" fmla="*/ 0 w 1569720"/>
                <a:gd name="connsiteY106" fmla="*/ 259080 h 1950720"/>
                <a:gd name="connsiteX107" fmla="*/ 22860 w 1569720"/>
                <a:gd name="connsiteY107" fmla="*/ 167640 h 1950720"/>
                <a:gd name="connsiteX108" fmla="*/ 68580 w 1569720"/>
                <a:gd name="connsiteY108" fmla="*/ 129540 h 1950720"/>
                <a:gd name="connsiteX109" fmla="*/ 137160 w 1569720"/>
                <a:gd name="connsiteY109" fmla="*/ 76200 h 1950720"/>
                <a:gd name="connsiteX110" fmla="*/ 205740 w 1569720"/>
                <a:gd name="connsiteY110" fmla="*/ 53340 h 1950720"/>
                <a:gd name="connsiteX111" fmla="*/ 228600 w 1569720"/>
                <a:gd name="connsiteY111" fmla="*/ 45720 h 1950720"/>
                <a:gd name="connsiteX112" fmla="*/ 312420 w 1569720"/>
                <a:gd name="connsiteY112" fmla="*/ 30480 h 1950720"/>
                <a:gd name="connsiteX113" fmla="*/ 335280 w 1569720"/>
                <a:gd name="connsiteY113" fmla="*/ 38100 h 1950720"/>
                <a:gd name="connsiteX114" fmla="*/ 365760 w 1569720"/>
                <a:gd name="connsiteY114"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86140 w 1569720"/>
                <a:gd name="connsiteY59" fmla="*/ 1927776 h 1950720"/>
                <a:gd name="connsiteX60" fmla="*/ 1154401 w 1569720"/>
                <a:gd name="connsiteY60" fmla="*/ 1912453 h 1950720"/>
                <a:gd name="connsiteX61" fmla="*/ 1130281 w 1569720"/>
                <a:gd name="connsiteY61" fmla="*/ 1899864 h 1950720"/>
                <a:gd name="connsiteX62" fmla="*/ 1089660 w 1569720"/>
                <a:gd name="connsiteY62" fmla="*/ 1869301 h 1950720"/>
                <a:gd name="connsiteX63" fmla="*/ 1077056 w 1569720"/>
                <a:gd name="connsiteY63" fmla="*/ 1846889 h 1950720"/>
                <a:gd name="connsiteX64" fmla="*/ 1056221 w 1569720"/>
                <a:gd name="connsiteY64" fmla="*/ 1826065 h 1950720"/>
                <a:gd name="connsiteX65" fmla="*/ 1051560 w 1569720"/>
                <a:gd name="connsiteY65" fmla="*/ 1803205 h 1950720"/>
                <a:gd name="connsiteX66" fmla="*/ 1029960 w 1569720"/>
                <a:gd name="connsiteY66" fmla="*/ 1765188 h 1950720"/>
                <a:gd name="connsiteX67" fmla="*/ 984679 w 1569720"/>
                <a:gd name="connsiteY67" fmla="*/ 1676066 h 1950720"/>
                <a:gd name="connsiteX68" fmla="*/ 960120 w 1569720"/>
                <a:gd name="connsiteY68" fmla="*/ 1638718 h 1950720"/>
                <a:gd name="connsiteX69" fmla="*/ 928821 w 1569720"/>
                <a:gd name="connsiteY69" fmla="*/ 1595314 h 1950720"/>
                <a:gd name="connsiteX70" fmla="*/ 913305 w 1569720"/>
                <a:gd name="connsiteY70" fmla="*/ 1571599 h 1950720"/>
                <a:gd name="connsiteX71" fmla="*/ 893680 w 1569720"/>
                <a:gd name="connsiteY71" fmla="*/ 1513896 h 1950720"/>
                <a:gd name="connsiteX72" fmla="*/ 875479 w 1569720"/>
                <a:gd name="connsiteY72" fmla="*/ 1491035 h 1950720"/>
                <a:gd name="connsiteX73" fmla="*/ 858539 w 1569720"/>
                <a:gd name="connsiteY73" fmla="*/ 1473311 h 1950720"/>
                <a:gd name="connsiteX74" fmla="*/ 819180 w 1569720"/>
                <a:gd name="connsiteY74" fmla="*/ 1430076 h 1950720"/>
                <a:gd name="connsiteX75" fmla="*/ 798839 w 1569720"/>
                <a:gd name="connsiteY75" fmla="*/ 1386840 h 1950720"/>
                <a:gd name="connsiteX76" fmla="*/ 769620 w 1569720"/>
                <a:gd name="connsiteY76" fmla="*/ 1341120 h 1950720"/>
                <a:gd name="connsiteX77" fmla="*/ 739140 w 1569720"/>
                <a:gd name="connsiteY77" fmla="*/ 1295400 h 1950720"/>
                <a:gd name="connsiteX78" fmla="*/ 723900 w 1569720"/>
                <a:gd name="connsiteY78" fmla="*/ 1272540 h 1950720"/>
                <a:gd name="connsiteX79" fmla="*/ 701040 w 1569720"/>
                <a:gd name="connsiteY79" fmla="*/ 1249680 h 1950720"/>
                <a:gd name="connsiteX80" fmla="*/ 693420 w 1569720"/>
                <a:gd name="connsiteY80" fmla="*/ 1226820 h 1950720"/>
                <a:gd name="connsiteX81" fmla="*/ 655320 w 1569720"/>
                <a:gd name="connsiteY81" fmla="*/ 1181100 h 1950720"/>
                <a:gd name="connsiteX82" fmla="*/ 617220 w 1569720"/>
                <a:gd name="connsiteY82" fmla="*/ 1112520 h 1950720"/>
                <a:gd name="connsiteX83" fmla="*/ 601980 w 1569720"/>
                <a:gd name="connsiteY83" fmla="*/ 1089660 h 1950720"/>
                <a:gd name="connsiteX84" fmla="*/ 579120 w 1569720"/>
                <a:gd name="connsiteY84" fmla="*/ 1074420 h 1950720"/>
                <a:gd name="connsiteX85" fmla="*/ 525780 w 1569720"/>
                <a:gd name="connsiteY85" fmla="*/ 1021080 h 1950720"/>
                <a:gd name="connsiteX86" fmla="*/ 487680 w 1569720"/>
                <a:gd name="connsiteY86" fmla="*/ 982980 h 1950720"/>
                <a:gd name="connsiteX87" fmla="*/ 449580 w 1569720"/>
                <a:gd name="connsiteY87" fmla="*/ 944880 h 1950720"/>
                <a:gd name="connsiteX88" fmla="*/ 411480 w 1569720"/>
                <a:gd name="connsiteY88" fmla="*/ 906780 h 1950720"/>
                <a:gd name="connsiteX89" fmla="*/ 373380 w 1569720"/>
                <a:gd name="connsiteY89" fmla="*/ 876300 h 1950720"/>
                <a:gd name="connsiteX90" fmla="*/ 335280 w 1569720"/>
                <a:gd name="connsiteY90" fmla="*/ 830580 h 1950720"/>
                <a:gd name="connsiteX91" fmla="*/ 320040 w 1569720"/>
                <a:gd name="connsiteY91" fmla="*/ 807720 h 1950720"/>
                <a:gd name="connsiteX92" fmla="*/ 297180 w 1569720"/>
                <a:gd name="connsiteY92" fmla="*/ 784860 h 1950720"/>
                <a:gd name="connsiteX93" fmla="*/ 281940 w 1569720"/>
                <a:gd name="connsiteY93" fmla="*/ 762000 h 1950720"/>
                <a:gd name="connsiteX94" fmla="*/ 259080 w 1569720"/>
                <a:gd name="connsiteY94" fmla="*/ 739140 h 1950720"/>
                <a:gd name="connsiteX95" fmla="*/ 236220 w 1569720"/>
                <a:gd name="connsiteY95" fmla="*/ 693420 h 1950720"/>
                <a:gd name="connsiteX96" fmla="*/ 205740 w 1569720"/>
                <a:gd name="connsiteY96" fmla="*/ 647700 h 1950720"/>
                <a:gd name="connsiteX97" fmla="*/ 190500 w 1569720"/>
                <a:gd name="connsiteY97" fmla="*/ 624840 h 1950720"/>
                <a:gd name="connsiteX98" fmla="*/ 167640 w 1569720"/>
                <a:gd name="connsiteY98" fmla="*/ 601980 h 1950720"/>
                <a:gd name="connsiteX99" fmla="*/ 129540 w 1569720"/>
                <a:gd name="connsiteY99" fmla="*/ 533400 h 1950720"/>
                <a:gd name="connsiteX100" fmla="*/ 114300 w 1569720"/>
                <a:gd name="connsiteY100" fmla="*/ 510540 h 1950720"/>
                <a:gd name="connsiteX101" fmla="*/ 91440 w 1569720"/>
                <a:gd name="connsiteY101" fmla="*/ 464820 h 1950720"/>
                <a:gd name="connsiteX102" fmla="*/ 53340 w 1569720"/>
                <a:gd name="connsiteY102" fmla="*/ 396240 h 1950720"/>
                <a:gd name="connsiteX103" fmla="*/ 38100 w 1569720"/>
                <a:gd name="connsiteY103" fmla="*/ 350520 h 1950720"/>
                <a:gd name="connsiteX104" fmla="*/ 22860 w 1569720"/>
                <a:gd name="connsiteY104" fmla="*/ 327660 h 1950720"/>
                <a:gd name="connsiteX105" fmla="*/ 7620 w 1569720"/>
                <a:gd name="connsiteY105" fmla="*/ 281940 h 1950720"/>
                <a:gd name="connsiteX106" fmla="*/ 0 w 1569720"/>
                <a:gd name="connsiteY106" fmla="*/ 259080 h 1950720"/>
                <a:gd name="connsiteX107" fmla="*/ 22860 w 1569720"/>
                <a:gd name="connsiteY107" fmla="*/ 167640 h 1950720"/>
                <a:gd name="connsiteX108" fmla="*/ 68580 w 1569720"/>
                <a:gd name="connsiteY108" fmla="*/ 129540 h 1950720"/>
                <a:gd name="connsiteX109" fmla="*/ 137160 w 1569720"/>
                <a:gd name="connsiteY109" fmla="*/ 76200 h 1950720"/>
                <a:gd name="connsiteX110" fmla="*/ 205740 w 1569720"/>
                <a:gd name="connsiteY110" fmla="*/ 53340 h 1950720"/>
                <a:gd name="connsiteX111" fmla="*/ 228600 w 1569720"/>
                <a:gd name="connsiteY111" fmla="*/ 45720 h 1950720"/>
                <a:gd name="connsiteX112" fmla="*/ 312420 w 1569720"/>
                <a:gd name="connsiteY112" fmla="*/ 30480 h 1950720"/>
                <a:gd name="connsiteX113" fmla="*/ 335280 w 1569720"/>
                <a:gd name="connsiteY113" fmla="*/ 38100 h 1950720"/>
                <a:gd name="connsiteX114" fmla="*/ 365760 w 1569720"/>
                <a:gd name="connsiteY114"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86140 w 1569720"/>
                <a:gd name="connsiteY59" fmla="*/ 1927776 h 1950720"/>
                <a:gd name="connsiteX60" fmla="*/ 1154401 w 1569720"/>
                <a:gd name="connsiteY60" fmla="*/ 1912453 h 1950720"/>
                <a:gd name="connsiteX61" fmla="*/ 1130281 w 1569720"/>
                <a:gd name="connsiteY61" fmla="*/ 1899864 h 1950720"/>
                <a:gd name="connsiteX62" fmla="*/ 1098541 w 1569720"/>
                <a:gd name="connsiteY62" fmla="*/ 1866733 h 1950720"/>
                <a:gd name="connsiteX63" fmla="*/ 1077056 w 1569720"/>
                <a:gd name="connsiteY63" fmla="*/ 1846889 h 1950720"/>
                <a:gd name="connsiteX64" fmla="*/ 1056221 w 1569720"/>
                <a:gd name="connsiteY64" fmla="*/ 1826065 h 1950720"/>
                <a:gd name="connsiteX65" fmla="*/ 1051560 w 1569720"/>
                <a:gd name="connsiteY65" fmla="*/ 1803205 h 1950720"/>
                <a:gd name="connsiteX66" fmla="*/ 1029960 w 1569720"/>
                <a:gd name="connsiteY66" fmla="*/ 1765188 h 1950720"/>
                <a:gd name="connsiteX67" fmla="*/ 984679 w 1569720"/>
                <a:gd name="connsiteY67" fmla="*/ 1676066 h 1950720"/>
                <a:gd name="connsiteX68" fmla="*/ 960120 w 1569720"/>
                <a:gd name="connsiteY68" fmla="*/ 1638718 h 1950720"/>
                <a:gd name="connsiteX69" fmla="*/ 928821 w 1569720"/>
                <a:gd name="connsiteY69" fmla="*/ 1595314 h 1950720"/>
                <a:gd name="connsiteX70" fmla="*/ 913305 w 1569720"/>
                <a:gd name="connsiteY70" fmla="*/ 1571599 h 1950720"/>
                <a:gd name="connsiteX71" fmla="*/ 893680 w 1569720"/>
                <a:gd name="connsiteY71" fmla="*/ 1513896 h 1950720"/>
                <a:gd name="connsiteX72" fmla="*/ 875479 w 1569720"/>
                <a:gd name="connsiteY72" fmla="*/ 1491035 h 1950720"/>
                <a:gd name="connsiteX73" fmla="*/ 858539 w 1569720"/>
                <a:gd name="connsiteY73" fmla="*/ 1473311 h 1950720"/>
                <a:gd name="connsiteX74" fmla="*/ 819180 w 1569720"/>
                <a:gd name="connsiteY74" fmla="*/ 1430076 h 1950720"/>
                <a:gd name="connsiteX75" fmla="*/ 798839 w 1569720"/>
                <a:gd name="connsiteY75" fmla="*/ 1386840 h 1950720"/>
                <a:gd name="connsiteX76" fmla="*/ 769620 w 1569720"/>
                <a:gd name="connsiteY76" fmla="*/ 1341120 h 1950720"/>
                <a:gd name="connsiteX77" fmla="*/ 739140 w 1569720"/>
                <a:gd name="connsiteY77" fmla="*/ 1295400 h 1950720"/>
                <a:gd name="connsiteX78" fmla="*/ 723900 w 1569720"/>
                <a:gd name="connsiteY78" fmla="*/ 1272540 h 1950720"/>
                <a:gd name="connsiteX79" fmla="*/ 701040 w 1569720"/>
                <a:gd name="connsiteY79" fmla="*/ 1249680 h 1950720"/>
                <a:gd name="connsiteX80" fmla="*/ 693420 w 1569720"/>
                <a:gd name="connsiteY80" fmla="*/ 1226820 h 1950720"/>
                <a:gd name="connsiteX81" fmla="*/ 655320 w 1569720"/>
                <a:gd name="connsiteY81" fmla="*/ 1181100 h 1950720"/>
                <a:gd name="connsiteX82" fmla="*/ 617220 w 1569720"/>
                <a:gd name="connsiteY82" fmla="*/ 1112520 h 1950720"/>
                <a:gd name="connsiteX83" fmla="*/ 601980 w 1569720"/>
                <a:gd name="connsiteY83" fmla="*/ 1089660 h 1950720"/>
                <a:gd name="connsiteX84" fmla="*/ 579120 w 1569720"/>
                <a:gd name="connsiteY84" fmla="*/ 1074420 h 1950720"/>
                <a:gd name="connsiteX85" fmla="*/ 525780 w 1569720"/>
                <a:gd name="connsiteY85" fmla="*/ 1021080 h 1950720"/>
                <a:gd name="connsiteX86" fmla="*/ 487680 w 1569720"/>
                <a:gd name="connsiteY86" fmla="*/ 982980 h 1950720"/>
                <a:gd name="connsiteX87" fmla="*/ 449580 w 1569720"/>
                <a:gd name="connsiteY87" fmla="*/ 944880 h 1950720"/>
                <a:gd name="connsiteX88" fmla="*/ 411480 w 1569720"/>
                <a:gd name="connsiteY88" fmla="*/ 906780 h 1950720"/>
                <a:gd name="connsiteX89" fmla="*/ 373380 w 1569720"/>
                <a:gd name="connsiteY89" fmla="*/ 876300 h 1950720"/>
                <a:gd name="connsiteX90" fmla="*/ 335280 w 1569720"/>
                <a:gd name="connsiteY90" fmla="*/ 830580 h 1950720"/>
                <a:gd name="connsiteX91" fmla="*/ 320040 w 1569720"/>
                <a:gd name="connsiteY91" fmla="*/ 807720 h 1950720"/>
                <a:gd name="connsiteX92" fmla="*/ 297180 w 1569720"/>
                <a:gd name="connsiteY92" fmla="*/ 784860 h 1950720"/>
                <a:gd name="connsiteX93" fmla="*/ 281940 w 1569720"/>
                <a:gd name="connsiteY93" fmla="*/ 762000 h 1950720"/>
                <a:gd name="connsiteX94" fmla="*/ 259080 w 1569720"/>
                <a:gd name="connsiteY94" fmla="*/ 739140 h 1950720"/>
                <a:gd name="connsiteX95" fmla="*/ 236220 w 1569720"/>
                <a:gd name="connsiteY95" fmla="*/ 693420 h 1950720"/>
                <a:gd name="connsiteX96" fmla="*/ 205740 w 1569720"/>
                <a:gd name="connsiteY96" fmla="*/ 647700 h 1950720"/>
                <a:gd name="connsiteX97" fmla="*/ 190500 w 1569720"/>
                <a:gd name="connsiteY97" fmla="*/ 624840 h 1950720"/>
                <a:gd name="connsiteX98" fmla="*/ 167640 w 1569720"/>
                <a:gd name="connsiteY98" fmla="*/ 601980 h 1950720"/>
                <a:gd name="connsiteX99" fmla="*/ 129540 w 1569720"/>
                <a:gd name="connsiteY99" fmla="*/ 533400 h 1950720"/>
                <a:gd name="connsiteX100" fmla="*/ 114300 w 1569720"/>
                <a:gd name="connsiteY100" fmla="*/ 510540 h 1950720"/>
                <a:gd name="connsiteX101" fmla="*/ 91440 w 1569720"/>
                <a:gd name="connsiteY101" fmla="*/ 464820 h 1950720"/>
                <a:gd name="connsiteX102" fmla="*/ 53340 w 1569720"/>
                <a:gd name="connsiteY102" fmla="*/ 396240 h 1950720"/>
                <a:gd name="connsiteX103" fmla="*/ 38100 w 1569720"/>
                <a:gd name="connsiteY103" fmla="*/ 350520 h 1950720"/>
                <a:gd name="connsiteX104" fmla="*/ 22860 w 1569720"/>
                <a:gd name="connsiteY104" fmla="*/ 327660 h 1950720"/>
                <a:gd name="connsiteX105" fmla="*/ 7620 w 1569720"/>
                <a:gd name="connsiteY105" fmla="*/ 281940 h 1950720"/>
                <a:gd name="connsiteX106" fmla="*/ 0 w 1569720"/>
                <a:gd name="connsiteY106" fmla="*/ 259080 h 1950720"/>
                <a:gd name="connsiteX107" fmla="*/ 22860 w 1569720"/>
                <a:gd name="connsiteY107" fmla="*/ 167640 h 1950720"/>
                <a:gd name="connsiteX108" fmla="*/ 68580 w 1569720"/>
                <a:gd name="connsiteY108" fmla="*/ 129540 h 1950720"/>
                <a:gd name="connsiteX109" fmla="*/ 137160 w 1569720"/>
                <a:gd name="connsiteY109" fmla="*/ 76200 h 1950720"/>
                <a:gd name="connsiteX110" fmla="*/ 205740 w 1569720"/>
                <a:gd name="connsiteY110" fmla="*/ 53340 h 1950720"/>
                <a:gd name="connsiteX111" fmla="*/ 228600 w 1569720"/>
                <a:gd name="connsiteY111" fmla="*/ 45720 h 1950720"/>
                <a:gd name="connsiteX112" fmla="*/ 312420 w 1569720"/>
                <a:gd name="connsiteY112" fmla="*/ 30480 h 1950720"/>
                <a:gd name="connsiteX113" fmla="*/ 335280 w 1569720"/>
                <a:gd name="connsiteY113" fmla="*/ 38100 h 1950720"/>
                <a:gd name="connsiteX114" fmla="*/ 365760 w 1569720"/>
                <a:gd name="connsiteY114" fmla="*/ 68580 h 1950720"/>
                <a:gd name="connsiteX0" fmla="*/ 243840 w 1569720"/>
                <a:gd name="connsiteY0" fmla="*/ 0 h 1950720"/>
                <a:gd name="connsiteX1" fmla="*/ 281940 w 1569720"/>
                <a:gd name="connsiteY1" fmla="*/ 7620 h 1950720"/>
                <a:gd name="connsiteX2" fmla="*/ 327660 w 1569720"/>
                <a:gd name="connsiteY2" fmla="*/ 22860 h 1950720"/>
                <a:gd name="connsiteX3" fmla="*/ 419100 w 1569720"/>
                <a:gd name="connsiteY3" fmla="*/ 30480 h 1950720"/>
                <a:gd name="connsiteX4" fmla="*/ 525780 w 1569720"/>
                <a:gd name="connsiteY4" fmla="*/ 45720 h 1950720"/>
                <a:gd name="connsiteX5" fmla="*/ 594360 w 1569720"/>
                <a:gd name="connsiteY5" fmla="*/ 53340 h 1950720"/>
                <a:gd name="connsiteX6" fmla="*/ 617220 w 1569720"/>
                <a:gd name="connsiteY6" fmla="*/ 60960 h 1950720"/>
                <a:gd name="connsiteX7" fmla="*/ 647700 w 1569720"/>
                <a:gd name="connsiteY7" fmla="*/ 68580 h 1950720"/>
                <a:gd name="connsiteX8" fmla="*/ 670560 w 1569720"/>
                <a:gd name="connsiteY8" fmla="*/ 83820 h 1950720"/>
                <a:gd name="connsiteX9" fmla="*/ 693420 w 1569720"/>
                <a:gd name="connsiteY9" fmla="*/ 91440 h 1950720"/>
                <a:gd name="connsiteX10" fmla="*/ 739140 w 1569720"/>
                <a:gd name="connsiteY10" fmla="*/ 121920 h 1950720"/>
                <a:gd name="connsiteX11" fmla="*/ 762000 w 1569720"/>
                <a:gd name="connsiteY11" fmla="*/ 137160 h 1950720"/>
                <a:gd name="connsiteX12" fmla="*/ 784860 w 1569720"/>
                <a:gd name="connsiteY12" fmla="*/ 152400 h 1950720"/>
                <a:gd name="connsiteX13" fmla="*/ 800100 w 1569720"/>
                <a:gd name="connsiteY13" fmla="*/ 175260 h 1950720"/>
                <a:gd name="connsiteX14" fmla="*/ 838200 w 1569720"/>
                <a:gd name="connsiteY14" fmla="*/ 213360 h 1950720"/>
                <a:gd name="connsiteX15" fmla="*/ 845820 w 1569720"/>
                <a:gd name="connsiteY15" fmla="*/ 236220 h 1950720"/>
                <a:gd name="connsiteX16" fmla="*/ 861060 w 1569720"/>
                <a:gd name="connsiteY16" fmla="*/ 259080 h 1950720"/>
                <a:gd name="connsiteX17" fmla="*/ 883920 w 1569720"/>
                <a:gd name="connsiteY17" fmla="*/ 304800 h 1950720"/>
                <a:gd name="connsiteX18" fmla="*/ 906780 w 1569720"/>
                <a:gd name="connsiteY18" fmla="*/ 381000 h 1950720"/>
                <a:gd name="connsiteX19" fmla="*/ 914400 w 1569720"/>
                <a:gd name="connsiteY19" fmla="*/ 403860 h 1950720"/>
                <a:gd name="connsiteX20" fmla="*/ 929640 w 1569720"/>
                <a:gd name="connsiteY20" fmla="*/ 426720 h 1950720"/>
                <a:gd name="connsiteX21" fmla="*/ 944880 w 1569720"/>
                <a:gd name="connsiteY21" fmla="*/ 472440 h 1950720"/>
                <a:gd name="connsiteX22" fmla="*/ 960120 w 1569720"/>
                <a:gd name="connsiteY22" fmla="*/ 495300 h 1950720"/>
                <a:gd name="connsiteX23" fmla="*/ 975360 w 1569720"/>
                <a:gd name="connsiteY23" fmla="*/ 541020 h 1950720"/>
                <a:gd name="connsiteX24" fmla="*/ 990600 w 1569720"/>
                <a:gd name="connsiteY24" fmla="*/ 563880 h 1950720"/>
                <a:gd name="connsiteX25" fmla="*/ 1013460 w 1569720"/>
                <a:gd name="connsiteY25" fmla="*/ 632460 h 1950720"/>
                <a:gd name="connsiteX26" fmla="*/ 1021080 w 1569720"/>
                <a:gd name="connsiteY26" fmla="*/ 655320 h 1950720"/>
                <a:gd name="connsiteX27" fmla="*/ 1036320 w 1569720"/>
                <a:gd name="connsiteY27" fmla="*/ 678180 h 1950720"/>
                <a:gd name="connsiteX28" fmla="*/ 1059180 w 1569720"/>
                <a:gd name="connsiteY28" fmla="*/ 754380 h 1950720"/>
                <a:gd name="connsiteX29" fmla="*/ 1066800 w 1569720"/>
                <a:gd name="connsiteY29" fmla="*/ 777240 h 1950720"/>
                <a:gd name="connsiteX30" fmla="*/ 1074420 w 1569720"/>
                <a:gd name="connsiteY30" fmla="*/ 800100 h 1950720"/>
                <a:gd name="connsiteX31" fmla="*/ 1089660 w 1569720"/>
                <a:gd name="connsiteY31" fmla="*/ 822960 h 1950720"/>
                <a:gd name="connsiteX32" fmla="*/ 1097280 w 1569720"/>
                <a:gd name="connsiteY32" fmla="*/ 845820 h 1950720"/>
                <a:gd name="connsiteX33" fmla="*/ 1127760 w 1569720"/>
                <a:gd name="connsiteY33" fmla="*/ 891540 h 1950720"/>
                <a:gd name="connsiteX34" fmla="*/ 1143000 w 1569720"/>
                <a:gd name="connsiteY34" fmla="*/ 914400 h 1950720"/>
                <a:gd name="connsiteX35" fmla="*/ 1165860 w 1569720"/>
                <a:gd name="connsiteY35" fmla="*/ 960120 h 1950720"/>
                <a:gd name="connsiteX36" fmla="*/ 1173480 w 1569720"/>
                <a:gd name="connsiteY36" fmla="*/ 982980 h 1950720"/>
                <a:gd name="connsiteX37" fmla="*/ 1203960 w 1569720"/>
                <a:gd name="connsiteY37" fmla="*/ 1028700 h 1950720"/>
                <a:gd name="connsiteX38" fmla="*/ 1211580 w 1569720"/>
                <a:gd name="connsiteY38" fmla="*/ 1051560 h 1950720"/>
                <a:gd name="connsiteX39" fmla="*/ 1234440 w 1569720"/>
                <a:gd name="connsiteY39" fmla="*/ 1082040 h 1950720"/>
                <a:gd name="connsiteX40" fmla="*/ 1264920 w 1569720"/>
                <a:gd name="connsiteY40" fmla="*/ 1127760 h 1950720"/>
                <a:gd name="connsiteX41" fmla="*/ 1280160 w 1569720"/>
                <a:gd name="connsiteY41" fmla="*/ 1150620 h 1950720"/>
                <a:gd name="connsiteX42" fmla="*/ 1318260 w 1569720"/>
                <a:gd name="connsiteY42" fmla="*/ 1226820 h 1950720"/>
                <a:gd name="connsiteX43" fmla="*/ 1371600 w 1569720"/>
                <a:gd name="connsiteY43" fmla="*/ 1310640 h 1950720"/>
                <a:gd name="connsiteX44" fmla="*/ 1402080 w 1569720"/>
                <a:gd name="connsiteY44" fmla="*/ 1379220 h 1950720"/>
                <a:gd name="connsiteX45" fmla="*/ 1409700 w 1569720"/>
                <a:gd name="connsiteY45" fmla="*/ 1402080 h 1950720"/>
                <a:gd name="connsiteX46" fmla="*/ 1440180 w 1569720"/>
                <a:gd name="connsiteY46" fmla="*/ 1447800 h 1950720"/>
                <a:gd name="connsiteX47" fmla="*/ 1463040 w 1569720"/>
                <a:gd name="connsiteY47" fmla="*/ 1501140 h 1950720"/>
                <a:gd name="connsiteX48" fmla="*/ 1493520 w 1569720"/>
                <a:gd name="connsiteY48" fmla="*/ 1546860 h 1950720"/>
                <a:gd name="connsiteX49" fmla="*/ 1508760 w 1569720"/>
                <a:gd name="connsiteY49" fmla="*/ 1569720 h 1950720"/>
                <a:gd name="connsiteX50" fmla="*/ 1524000 w 1569720"/>
                <a:gd name="connsiteY50" fmla="*/ 1592580 h 1950720"/>
                <a:gd name="connsiteX51" fmla="*/ 1546860 w 1569720"/>
                <a:gd name="connsiteY51" fmla="*/ 1661160 h 1950720"/>
                <a:gd name="connsiteX52" fmla="*/ 1554480 w 1569720"/>
                <a:gd name="connsiteY52" fmla="*/ 1684020 h 1950720"/>
                <a:gd name="connsiteX53" fmla="*/ 1569720 w 1569720"/>
                <a:gd name="connsiteY53" fmla="*/ 1783080 h 1950720"/>
                <a:gd name="connsiteX54" fmla="*/ 1562100 w 1569720"/>
                <a:gd name="connsiteY54" fmla="*/ 1866900 h 1950720"/>
                <a:gd name="connsiteX55" fmla="*/ 1539240 w 1569720"/>
                <a:gd name="connsiteY55" fmla="*/ 1912620 h 1950720"/>
                <a:gd name="connsiteX56" fmla="*/ 1493520 w 1569720"/>
                <a:gd name="connsiteY56" fmla="*/ 1927860 h 1950720"/>
                <a:gd name="connsiteX57" fmla="*/ 1470660 w 1569720"/>
                <a:gd name="connsiteY57" fmla="*/ 1935480 h 1950720"/>
                <a:gd name="connsiteX58" fmla="*/ 1386840 w 1569720"/>
                <a:gd name="connsiteY58" fmla="*/ 1950720 h 1950720"/>
                <a:gd name="connsiteX59" fmla="*/ 1186140 w 1569720"/>
                <a:gd name="connsiteY59" fmla="*/ 1927776 h 1950720"/>
                <a:gd name="connsiteX60" fmla="*/ 1154401 w 1569720"/>
                <a:gd name="connsiteY60" fmla="*/ 1912453 h 1950720"/>
                <a:gd name="connsiteX61" fmla="*/ 1130281 w 1569720"/>
                <a:gd name="connsiteY61" fmla="*/ 1899864 h 1950720"/>
                <a:gd name="connsiteX62" fmla="*/ 1098541 w 1569720"/>
                <a:gd name="connsiteY62" fmla="*/ 1866733 h 1950720"/>
                <a:gd name="connsiteX63" fmla="*/ 1077056 w 1569720"/>
                <a:gd name="connsiteY63" fmla="*/ 1846889 h 1950720"/>
                <a:gd name="connsiteX64" fmla="*/ 1056221 w 1569720"/>
                <a:gd name="connsiteY64" fmla="*/ 1826065 h 1950720"/>
                <a:gd name="connsiteX65" fmla="*/ 1051560 w 1569720"/>
                <a:gd name="connsiteY65" fmla="*/ 1803205 h 1950720"/>
                <a:gd name="connsiteX66" fmla="*/ 1029960 w 1569720"/>
                <a:gd name="connsiteY66" fmla="*/ 1765188 h 1950720"/>
                <a:gd name="connsiteX67" fmla="*/ 984679 w 1569720"/>
                <a:gd name="connsiteY67" fmla="*/ 1676066 h 1950720"/>
                <a:gd name="connsiteX68" fmla="*/ 960120 w 1569720"/>
                <a:gd name="connsiteY68" fmla="*/ 1638718 h 1950720"/>
                <a:gd name="connsiteX69" fmla="*/ 928821 w 1569720"/>
                <a:gd name="connsiteY69" fmla="*/ 1595314 h 1950720"/>
                <a:gd name="connsiteX70" fmla="*/ 913305 w 1569720"/>
                <a:gd name="connsiteY70" fmla="*/ 1571599 h 1950720"/>
                <a:gd name="connsiteX71" fmla="*/ 893680 w 1569720"/>
                <a:gd name="connsiteY71" fmla="*/ 1513896 h 1950720"/>
                <a:gd name="connsiteX72" fmla="*/ 875479 w 1569720"/>
                <a:gd name="connsiteY72" fmla="*/ 1491035 h 1950720"/>
                <a:gd name="connsiteX73" fmla="*/ 858539 w 1569720"/>
                <a:gd name="connsiteY73" fmla="*/ 1473311 h 1950720"/>
                <a:gd name="connsiteX74" fmla="*/ 819180 w 1569720"/>
                <a:gd name="connsiteY74" fmla="*/ 1430076 h 1950720"/>
                <a:gd name="connsiteX75" fmla="*/ 798839 w 1569720"/>
                <a:gd name="connsiteY75" fmla="*/ 1386840 h 1950720"/>
                <a:gd name="connsiteX76" fmla="*/ 769620 w 1569720"/>
                <a:gd name="connsiteY76" fmla="*/ 1341120 h 1950720"/>
                <a:gd name="connsiteX77" fmla="*/ 739140 w 1569720"/>
                <a:gd name="connsiteY77" fmla="*/ 1295400 h 1950720"/>
                <a:gd name="connsiteX78" fmla="*/ 723900 w 1569720"/>
                <a:gd name="connsiteY78" fmla="*/ 1272540 h 1950720"/>
                <a:gd name="connsiteX79" fmla="*/ 701040 w 1569720"/>
                <a:gd name="connsiteY79" fmla="*/ 1249680 h 1950720"/>
                <a:gd name="connsiteX80" fmla="*/ 693420 w 1569720"/>
                <a:gd name="connsiteY80" fmla="*/ 1226820 h 1950720"/>
                <a:gd name="connsiteX81" fmla="*/ 655320 w 1569720"/>
                <a:gd name="connsiteY81" fmla="*/ 1181100 h 1950720"/>
                <a:gd name="connsiteX82" fmla="*/ 617220 w 1569720"/>
                <a:gd name="connsiteY82" fmla="*/ 1112520 h 1950720"/>
                <a:gd name="connsiteX83" fmla="*/ 601980 w 1569720"/>
                <a:gd name="connsiteY83" fmla="*/ 1089660 h 1950720"/>
                <a:gd name="connsiteX84" fmla="*/ 579120 w 1569720"/>
                <a:gd name="connsiteY84" fmla="*/ 1074420 h 1950720"/>
                <a:gd name="connsiteX85" fmla="*/ 553123 w 1569720"/>
                <a:gd name="connsiteY85" fmla="*/ 1056001 h 1950720"/>
                <a:gd name="connsiteX86" fmla="*/ 525780 w 1569720"/>
                <a:gd name="connsiteY86" fmla="*/ 1021080 h 1950720"/>
                <a:gd name="connsiteX87" fmla="*/ 487680 w 1569720"/>
                <a:gd name="connsiteY87" fmla="*/ 982980 h 1950720"/>
                <a:gd name="connsiteX88" fmla="*/ 449580 w 1569720"/>
                <a:gd name="connsiteY88" fmla="*/ 944880 h 1950720"/>
                <a:gd name="connsiteX89" fmla="*/ 411480 w 1569720"/>
                <a:gd name="connsiteY89" fmla="*/ 906780 h 1950720"/>
                <a:gd name="connsiteX90" fmla="*/ 373380 w 1569720"/>
                <a:gd name="connsiteY90" fmla="*/ 876300 h 1950720"/>
                <a:gd name="connsiteX91" fmla="*/ 335280 w 1569720"/>
                <a:gd name="connsiteY91" fmla="*/ 830580 h 1950720"/>
                <a:gd name="connsiteX92" fmla="*/ 320040 w 1569720"/>
                <a:gd name="connsiteY92" fmla="*/ 807720 h 1950720"/>
                <a:gd name="connsiteX93" fmla="*/ 297180 w 1569720"/>
                <a:gd name="connsiteY93" fmla="*/ 784860 h 1950720"/>
                <a:gd name="connsiteX94" fmla="*/ 281940 w 1569720"/>
                <a:gd name="connsiteY94" fmla="*/ 762000 h 1950720"/>
                <a:gd name="connsiteX95" fmla="*/ 259080 w 1569720"/>
                <a:gd name="connsiteY95" fmla="*/ 739140 h 1950720"/>
                <a:gd name="connsiteX96" fmla="*/ 236220 w 1569720"/>
                <a:gd name="connsiteY96" fmla="*/ 693420 h 1950720"/>
                <a:gd name="connsiteX97" fmla="*/ 205740 w 1569720"/>
                <a:gd name="connsiteY97" fmla="*/ 647700 h 1950720"/>
                <a:gd name="connsiteX98" fmla="*/ 190500 w 1569720"/>
                <a:gd name="connsiteY98" fmla="*/ 624840 h 1950720"/>
                <a:gd name="connsiteX99" fmla="*/ 167640 w 1569720"/>
                <a:gd name="connsiteY99" fmla="*/ 601980 h 1950720"/>
                <a:gd name="connsiteX100" fmla="*/ 129540 w 1569720"/>
                <a:gd name="connsiteY100" fmla="*/ 533400 h 1950720"/>
                <a:gd name="connsiteX101" fmla="*/ 114300 w 1569720"/>
                <a:gd name="connsiteY101" fmla="*/ 510540 h 1950720"/>
                <a:gd name="connsiteX102" fmla="*/ 91440 w 1569720"/>
                <a:gd name="connsiteY102" fmla="*/ 464820 h 1950720"/>
                <a:gd name="connsiteX103" fmla="*/ 53340 w 1569720"/>
                <a:gd name="connsiteY103" fmla="*/ 396240 h 1950720"/>
                <a:gd name="connsiteX104" fmla="*/ 38100 w 1569720"/>
                <a:gd name="connsiteY104" fmla="*/ 350520 h 1950720"/>
                <a:gd name="connsiteX105" fmla="*/ 22860 w 1569720"/>
                <a:gd name="connsiteY105" fmla="*/ 327660 h 1950720"/>
                <a:gd name="connsiteX106" fmla="*/ 7620 w 1569720"/>
                <a:gd name="connsiteY106" fmla="*/ 281940 h 1950720"/>
                <a:gd name="connsiteX107" fmla="*/ 0 w 1569720"/>
                <a:gd name="connsiteY107" fmla="*/ 259080 h 1950720"/>
                <a:gd name="connsiteX108" fmla="*/ 22860 w 1569720"/>
                <a:gd name="connsiteY108" fmla="*/ 167640 h 1950720"/>
                <a:gd name="connsiteX109" fmla="*/ 68580 w 1569720"/>
                <a:gd name="connsiteY109" fmla="*/ 129540 h 1950720"/>
                <a:gd name="connsiteX110" fmla="*/ 137160 w 1569720"/>
                <a:gd name="connsiteY110" fmla="*/ 76200 h 1950720"/>
                <a:gd name="connsiteX111" fmla="*/ 205740 w 1569720"/>
                <a:gd name="connsiteY111" fmla="*/ 53340 h 1950720"/>
                <a:gd name="connsiteX112" fmla="*/ 228600 w 1569720"/>
                <a:gd name="connsiteY112" fmla="*/ 45720 h 1950720"/>
                <a:gd name="connsiteX113" fmla="*/ 312420 w 1569720"/>
                <a:gd name="connsiteY113" fmla="*/ 30480 h 1950720"/>
                <a:gd name="connsiteX114" fmla="*/ 335280 w 1569720"/>
                <a:gd name="connsiteY114" fmla="*/ 38100 h 1950720"/>
                <a:gd name="connsiteX115" fmla="*/ 365760 w 1569720"/>
                <a:gd name="connsiteY115" fmla="*/ 68580 h 1950720"/>
                <a:gd name="connsiteX0" fmla="*/ 236220 w 1562100"/>
                <a:gd name="connsiteY0" fmla="*/ 0 h 1950720"/>
                <a:gd name="connsiteX1" fmla="*/ 274320 w 1562100"/>
                <a:gd name="connsiteY1" fmla="*/ 7620 h 1950720"/>
                <a:gd name="connsiteX2" fmla="*/ 320040 w 1562100"/>
                <a:gd name="connsiteY2" fmla="*/ 22860 h 1950720"/>
                <a:gd name="connsiteX3" fmla="*/ 411480 w 1562100"/>
                <a:gd name="connsiteY3" fmla="*/ 30480 h 1950720"/>
                <a:gd name="connsiteX4" fmla="*/ 518160 w 1562100"/>
                <a:gd name="connsiteY4" fmla="*/ 45720 h 1950720"/>
                <a:gd name="connsiteX5" fmla="*/ 586740 w 1562100"/>
                <a:gd name="connsiteY5" fmla="*/ 53340 h 1950720"/>
                <a:gd name="connsiteX6" fmla="*/ 609600 w 1562100"/>
                <a:gd name="connsiteY6" fmla="*/ 60960 h 1950720"/>
                <a:gd name="connsiteX7" fmla="*/ 640080 w 1562100"/>
                <a:gd name="connsiteY7" fmla="*/ 68580 h 1950720"/>
                <a:gd name="connsiteX8" fmla="*/ 662940 w 1562100"/>
                <a:gd name="connsiteY8" fmla="*/ 83820 h 1950720"/>
                <a:gd name="connsiteX9" fmla="*/ 685800 w 1562100"/>
                <a:gd name="connsiteY9" fmla="*/ 91440 h 1950720"/>
                <a:gd name="connsiteX10" fmla="*/ 731520 w 1562100"/>
                <a:gd name="connsiteY10" fmla="*/ 121920 h 1950720"/>
                <a:gd name="connsiteX11" fmla="*/ 754380 w 1562100"/>
                <a:gd name="connsiteY11" fmla="*/ 137160 h 1950720"/>
                <a:gd name="connsiteX12" fmla="*/ 777240 w 1562100"/>
                <a:gd name="connsiteY12" fmla="*/ 152400 h 1950720"/>
                <a:gd name="connsiteX13" fmla="*/ 792480 w 1562100"/>
                <a:gd name="connsiteY13" fmla="*/ 175260 h 1950720"/>
                <a:gd name="connsiteX14" fmla="*/ 830580 w 1562100"/>
                <a:gd name="connsiteY14" fmla="*/ 213360 h 1950720"/>
                <a:gd name="connsiteX15" fmla="*/ 838200 w 1562100"/>
                <a:gd name="connsiteY15" fmla="*/ 236220 h 1950720"/>
                <a:gd name="connsiteX16" fmla="*/ 853440 w 1562100"/>
                <a:gd name="connsiteY16" fmla="*/ 259080 h 1950720"/>
                <a:gd name="connsiteX17" fmla="*/ 876300 w 1562100"/>
                <a:gd name="connsiteY17" fmla="*/ 304800 h 1950720"/>
                <a:gd name="connsiteX18" fmla="*/ 899160 w 1562100"/>
                <a:gd name="connsiteY18" fmla="*/ 381000 h 1950720"/>
                <a:gd name="connsiteX19" fmla="*/ 906780 w 1562100"/>
                <a:gd name="connsiteY19" fmla="*/ 403860 h 1950720"/>
                <a:gd name="connsiteX20" fmla="*/ 922020 w 1562100"/>
                <a:gd name="connsiteY20" fmla="*/ 426720 h 1950720"/>
                <a:gd name="connsiteX21" fmla="*/ 937260 w 1562100"/>
                <a:gd name="connsiteY21" fmla="*/ 472440 h 1950720"/>
                <a:gd name="connsiteX22" fmla="*/ 952500 w 1562100"/>
                <a:gd name="connsiteY22" fmla="*/ 495300 h 1950720"/>
                <a:gd name="connsiteX23" fmla="*/ 967740 w 1562100"/>
                <a:gd name="connsiteY23" fmla="*/ 541020 h 1950720"/>
                <a:gd name="connsiteX24" fmla="*/ 982980 w 1562100"/>
                <a:gd name="connsiteY24" fmla="*/ 563880 h 1950720"/>
                <a:gd name="connsiteX25" fmla="*/ 1005840 w 1562100"/>
                <a:gd name="connsiteY25" fmla="*/ 632460 h 1950720"/>
                <a:gd name="connsiteX26" fmla="*/ 1013460 w 1562100"/>
                <a:gd name="connsiteY26" fmla="*/ 655320 h 1950720"/>
                <a:gd name="connsiteX27" fmla="*/ 1028700 w 1562100"/>
                <a:gd name="connsiteY27" fmla="*/ 678180 h 1950720"/>
                <a:gd name="connsiteX28" fmla="*/ 1051560 w 1562100"/>
                <a:gd name="connsiteY28" fmla="*/ 754380 h 1950720"/>
                <a:gd name="connsiteX29" fmla="*/ 1059180 w 1562100"/>
                <a:gd name="connsiteY29" fmla="*/ 777240 h 1950720"/>
                <a:gd name="connsiteX30" fmla="*/ 1066800 w 1562100"/>
                <a:gd name="connsiteY30" fmla="*/ 800100 h 1950720"/>
                <a:gd name="connsiteX31" fmla="*/ 1082040 w 1562100"/>
                <a:gd name="connsiteY31" fmla="*/ 822960 h 1950720"/>
                <a:gd name="connsiteX32" fmla="*/ 1089660 w 1562100"/>
                <a:gd name="connsiteY32" fmla="*/ 845820 h 1950720"/>
                <a:gd name="connsiteX33" fmla="*/ 1120140 w 1562100"/>
                <a:gd name="connsiteY33" fmla="*/ 891540 h 1950720"/>
                <a:gd name="connsiteX34" fmla="*/ 1135380 w 1562100"/>
                <a:gd name="connsiteY34" fmla="*/ 914400 h 1950720"/>
                <a:gd name="connsiteX35" fmla="*/ 1158240 w 1562100"/>
                <a:gd name="connsiteY35" fmla="*/ 960120 h 1950720"/>
                <a:gd name="connsiteX36" fmla="*/ 1165860 w 1562100"/>
                <a:gd name="connsiteY36" fmla="*/ 982980 h 1950720"/>
                <a:gd name="connsiteX37" fmla="*/ 1196340 w 1562100"/>
                <a:gd name="connsiteY37" fmla="*/ 1028700 h 1950720"/>
                <a:gd name="connsiteX38" fmla="*/ 1203960 w 1562100"/>
                <a:gd name="connsiteY38" fmla="*/ 1051560 h 1950720"/>
                <a:gd name="connsiteX39" fmla="*/ 1226820 w 1562100"/>
                <a:gd name="connsiteY39" fmla="*/ 1082040 h 1950720"/>
                <a:gd name="connsiteX40" fmla="*/ 1257300 w 1562100"/>
                <a:gd name="connsiteY40" fmla="*/ 1127760 h 1950720"/>
                <a:gd name="connsiteX41" fmla="*/ 1272540 w 1562100"/>
                <a:gd name="connsiteY41" fmla="*/ 1150620 h 1950720"/>
                <a:gd name="connsiteX42" fmla="*/ 1310640 w 1562100"/>
                <a:gd name="connsiteY42" fmla="*/ 1226820 h 1950720"/>
                <a:gd name="connsiteX43" fmla="*/ 1363980 w 1562100"/>
                <a:gd name="connsiteY43" fmla="*/ 1310640 h 1950720"/>
                <a:gd name="connsiteX44" fmla="*/ 1394460 w 1562100"/>
                <a:gd name="connsiteY44" fmla="*/ 1379220 h 1950720"/>
                <a:gd name="connsiteX45" fmla="*/ 1402080 w 1562100"/>
                <a:gd name="connsiteY45" fmla="*/ 1402080 h 1950720"/>
                <a:gd name="connsiteX46" fmla="*/ 1432560 w 1562100"/>
                <a:gd name="connsiteY46" fmla="*/ 1447800 h 1950720"/>
                <a:gd name="connsiteX47" fmla="*/ 1455420 w 1562100"/>
                <a:gd name="connsiteY47" fmla="*/ 1501140 h 1950720"/>
                <a:gd name="connsiteX48" fmla="*/ 1485900 w 1562100"/>
                <a:gd name="connsiteY48" fmla="*/ 1546860 h 1950720"/>
                <a:gd name="connsiteX49" fmla="*/ 1501140 w 1562100"/>
                <a:gd name="connsiteY49" fmla="*/ 1569720 h 1950720"/>
                <a:gd name="connsiteX50" fmla="*/ 1516380 w 1562100"/>
                <a:gd name="connsiteY50" fmla="*/ 1592580 h 1950720"/>
                <a:gd name="connsiteX51" fmla="*/ 1539240 w 1562100"/>
                <a:gd name="connsiteY51" fmla="*/ 1661160 h 1950720"/>
                <a:gd name="connsiteX52" fmla="*/ 1546860 w 1562100"/>
                <a:gd name="connsiteY52" fmla="*/ 1684020 h 1950720"/>
                <a:gd name="connsiteX53" fmla="*/ 1562100 w 1562100"/>
                <a:gd name="connsiteY53" fmla="*/ 1783080 h 1950720"/>
                <a:gd name="connsiteX54" fmla="*/ 1554480 w 1562100"/>
                <a:gd name="connsiteY54" fmla="*/ 1866900 h 1950720"/>
                <a:gd name="connsiteX55" fmla="*/ 1531620 w 1562100"/>
                <a:gd name="connsiteY55" fmla="*/ 1912620 h 1950720"/>
                <a:gd name="connsiteX56" fmla="*/ 1485900 w 1562100"/>
                <a:gd name="connsiteY56" fmla="*/ 1927860 h 1950720"/>
                <a:gd name="connsiteX57" fmla="*/ 1463040 w 1562100"/>
                <a:gd name="connsiteY57" fmla="*/ 1935480 h 1950720"/>
                <a:gd name="connsiteX58" fmla="*/ 1379220 w 1562100"/>
                <a:gd name="connsiteY58" fmla="*/ 1950720 h 1950720"/>
                <a:gd name="connsiteX59" fmla="*/ 1178520 w 1562100"/>
                <a:gd name="connsiteY59" fmla="*/ 1927776 h 1950720"/>
                <a:gd name="connsiteX60" fmla="*/ 1146781 w 1562100"/>
                <a:gd name="connsiteY60" fmla="*/ 1912453 h 1950720"/>
                <a:gd name="connsiteX61" fmla="*/ 1122661 w 1562100"/>
                <a:gd name="connsiteY61" fmla="*/ 1899864 h 1950720"/>
                <a:gd name="connsiteX62" fmla="*/ 1090921 w 1562100"/>
                <a:gd name="connsiteY62" fmla="*/ 1866733 h 1950720"/>
                <a:gd name="connsiteX63" fmla="*/ 1069436 w 1562100"/>
                <a:gd name="connsiteY63" fmla="*/ 1846889 h 1950720"/>
                <a:gd name="connsiteX64" fmla="*/ 1048601 w 1562100"/>
                <a:gd name="connsiteY64" fmla="*/ 1826065 h 1950720"/>
                <a:gd name="connsiteX65" fmla="*/ 1043940 w 1562100"/>
                <a:gd name="connsiteY65" fmla="*/ 1803205 h 1950720"/>
                <a:gd name="connsiteX66" fmla="*/ 1022340 w 1562100"/>
                <a:gd name="connsiteY66" fmla="*/ 1765188 h 1950720"/>
                <a:gd name="connsiteX67" fmla="*/ 977059 w 1562100"/>
                <a:gd name="connsiteY67" fmla="*/ 1676066 h 1950720"/>
                <a:gd name="connsiteX68" fmla="*/ 952500 w 1562100"/>
                <a:gd name="connsiteY68" fmla="*/ 1638718 h 1950720"/>
                <a:gd name="connsiteX69" fmla="*/ 921201 w 1562100"/>
                <a:gd name="connsiteY69" fmla="*/ 1595314 h 1950720"/>
                <a:gd name="connsiteX70" fmla="*/ 905685 w 1562100"/>
                <a:gd name="connsiteY70" fmla="*/ 1571599 h 1950720"/>
                <a:gd name="connsiteX71" fmla="*/ 886060 w 1562100"/>
                <a:gd name="connsiteY71" fmla="*/ 1513896 h 1950720"/>
                <a:gd name="connsiteX72" fmla="*/ 867859 w 1562100"/>
                <a:gd name="connsiteY72" fmla="*/ 1491035 h 1950720"/>
                <a:gd name="connsiteX73" fmla="*/ 850919 w 1562100"/>
                <a:gd name="connsiteY73" fmla="*/ 1473311 h 1950720"/>
                <a:gd name="connsiteX74" fmla="*/ 811560 w 1562100"/>
                <a:gd name="connsiteY74" fmla="*/ 1430076 h 1950720"/>
                <a:gd name="connsiteX75" fmla="*/ 791219 w 1562100"/>
                <a:gd name="connsiteY75" fmla="*/ 1386840 h 1950720"/>
                <a:gd name="connsiteX76" fmla="*/ 762000 w 1562100"/>
                <a:gd name="connsiteY76" fmla="*/ 1341120 h 1950720"/>
                <a:gd name="connsiteX77" fmla="*/ 731520 w 1562100"/>
                <a:gd name="connsiteY77" fmla="*/ 1295400 h 1950720"/>
                <a:gd name="connsiteX78" fmla="*/ 716280 w 1562100"/>
                <a:gd name="connsiteY78" fmla="*/ 1272540 h 1950720"/>
                <a:gd name="connsiteX79" fmla="*/ 693420 w 1562100"/>
                <a:gd name="connsiteY79" fmla="*/ 1249680 h 1950720"/>
                <a:gd name="connsiteX80" fmla="*/ 685800 w 1562100"/>
                <a:gd name="connsiteY80" fmla="*/ 1226820 h 1950720"/>
                <a:gd name="connsiteX81" fmla="*/ 647700 w 1562100"/>
                <a:gd name="connsiteY81" fmla="*/ 1181100 h 1950720"/>
                <a:gd name="connsiteX82" fmla="*/ 609600 w 1562100"/>
                <a:gd name="connsiteY82" fmla="*/ 1112520 h 1950720"/>
                <a:gd name="connsiteX83" fmla="*/ 594360 w 1562100"/>
                <a:gd name="connsiteY83" fmla="*/ 1089660 h 1950720"/>
                <a:gd name="connsiteX84" fmla="*/ 571500 w 1562100"/>
                <a:gd name="connsiteY84" fmla="*/ 1074420 h 1950720"/>
                <a:gd name="connsiteX85" fmla="*/ 545503 w 1562100"/>
                <a:gd name="connsiteY85" fmla="*/ 1056001 h 1950720"/>
                <a:gd name="connsiteX86" fmla="*/ 518160 w 1562100"/>
                <a:gd name="connsiteY86" fmla="*/ 1021080 h 1950720"/>
                <a:gd name="connsiteX87" fmla="*/ 480060 w 1562100"/>
                <a:gd name="connsiteY87" fmla="*/ 982980 h 1950720"/>
                <a:gd name="connsiteX88" fmla="*/ 441960 w 1562100"/>
                <a:gd name="connsiteY88" fmla="*/ 944880 h 1950720"/>
                <a:gd name="connsiteX89" fmla="*/ 403860 w 1562100"/>
                <a:gd name="connsiteY89" fmla="*/ 906780 h 1950720"/>
                <a:gd name="connsiteX90" fmla="*/ 365760 w 1562100"/>
                <a:gd name="connsiteY90" fmla="*/ 876300 h 1950720"/>
                <a:gd name="connsiteX91" fmla="*/ 327660 w 1562100"/>
                <a:gd name="connsiteY91" fmla="*/ 830580 h 1950720"/>
                <a:gd name="connsiteX92" fmla="*/ 312420 w 1562100"/>
                <a:gd name="connsiteY92" fmla="*/ 807720 h 1950720"/>
                <a:gd name="connsiteX93" fmla="*/ 289560 w 1562100"/>
                <a:gd name="connsiteY93" fmla="*/ 784860 h 1950720"/>
                <a:gd name="connsiteX94" fmla="*/ 274320 w 1562100"/>
                <a:gd name="connsiteY94" fmla="*/ 762000 h 1950720"/>
                <a:gd name="connsiteX95" fmla="*/ 251460 w 1562100"/>
                <a:gd name="connsiteY95" fmla="*/ 739140 h 1950720"/>
                <a:gd name="connsiteX96" fmla="*/ 228600 w 1562100"/>
                <a:gd name="connsiteY96" fmla="*/ 693420 h 1950720"/>
                <a:gd name="connsiteX97" fmla="*/ 198120 w 1562100"/>
                <a:gd name="connsiteY97" fmla="*/ 647700 h 1950720"/>
                <a:gd name="connsiteX98" fmla="*/ 182880 w 1562100"/>
                <a:gd name="connsiteY98" fmla="*/ 624840 h 1950720"/>
                <a:gd name="connsiteX99" fmla="*/ 160020 w 1562100"/>
                <a:gd name="connsiteY99" fmla="*/ 601980 h 1950720"/>
                <a:gd name="connsiteX100" fmla="*/ 121920 w 1562100"/>
                <a:gd name="connsiteY100" fmla="*/ 533400 h 1950720"/>
                <a:gd name="connsiteX101" fmla="*/ 106680 w 1562100"/>
                <a:gd name="connsiteY101" fmla="*/ 510540 h 1950720"/>
                <a:gd name="connsiteX102" fmla="*/ 83820 w 1562100"/>
                <a:gd name="connsiteY102" fmla="*/ 464820 h 1950720"/>
                <a:gd name="connsiteX103" fmla="*/ 45720 w 1562100"/>
                <a:gd name="connsiteY103" fmla="*/ 396240 h 1950720"/>
                <a:gd name="connsiteX104" fmla="*/ 30480 w 1562100"/>
                <a:gd name="connsiteY104" fmla="*/ 350520 h 1950720"/>
                <a:gd name="connsiteX105" fmla="*/ 15240 w 1562100"/>
                <a:gd name="connsiteY105" fmla="*/ 327660 h 1950720"/>
                <a:gd name="connsiteX106" fmla="*/ 0 w 1562100"/>
                <a:gd name="connsiteY106" fmla="*/ 281940 h 1950720"/>
                <a:gd name="connsiteX107" fmla="*/ 1260 w 1562100"/>
                <a:gd name="connsiteY107" fmla="*/ 256512 h 1950720"/>
                <a:gd name="connsiteX108" fmla="*/ 15240 w 1562100"/>
                <a:gd name="connsiteY108" fmla="*/ 167640 h 1950720"/>
                <a:gd name="connsiteX109" fmla="*/ 60960 w 1562100"/>
                <a:gd name="connsiteY109" fmla="*/ 129540 h 1950720"/>
                <a:gd name="connsiteX110" fmla="*/ 129540 w 1562100"/>
                <a:gd name="connsiteY110" fmla="*/ 76200 h 1950720"/>
                <a:gd name="connsiteX111" fmla="*/ 198120 w 1562100"/>
                <a:gd name="connsiteY111" fmla="*/ 53340 h 1950720"/>
                <a:gd name="connsiteX112" fmla="*/ 220980 w 1562100"/>
                <a:gd name="connsiteY112" fmla="*/ 45720 h 1950720"/>
                <a:gd name="connsiteX113" fmla="*/ 304800 w 1562100"/>
                <a:gd name="connsiteY113" fmla="*/ 30480 h 1950720"/>
                <a:gd name="connsiteX114" fmla="*/ 327660 w 1562100"/>
                <a:gd name="connsiteY114" fmla="*/ 38100 h 1950720"/>
                <a:gd name="connsiteX115" fmla="*/ 358140 w 1562100"/>
                <a:gd name="connsiteY115" fmla="*/ 68580 h 1950720"/>
                <a:gd name="connsiteX0" fmla="*/ 242140 w 1562100"/>
                <a:gd name="connsiteY0" fmla="*/ 23275 h 1943182"/>
                <a:gd name="connsiteX1" fmla="*/ 274320 w 1562100"/>
                <a:gd name="connsiteY1" fmla="*/ 82 h 1943182"/>
                <a:gd name="connsiteX2" fmla="*/ 320040 w 1562100"/>
                <a:gd name="connsiteY2" fmla="*/ 15322 h 1943182"/>
                <a:gd name="connsiteX3" fmla="*/ 411480 w 1562100"/>
                <a:gd name="connsiteY3" fmla="*/ 22942 h 1943182"/>
                <a:gd name="connsiteX4" fmla="*/ 518160 w 1562100"/>
                <a:gd name="connsiteY4" fmla="*/ 38182 h 1943182"/>
                <a:gd name="connsiteX5" fmla="*/ 586740 w 1562100"/>
                <a:gd name="connsiteY5" fmla="*/ 45802 h 1943182"/>
                <a:gd name="connsiteX6" fmla="*/ 609600 w 1562100"/>
                <a:gd name="connsiteY6" fmla="*/ 53422 h 1943182"/>
                <a:gd name="connsiteX7" fmla="*/ 640080 w 1562100"/>
                <a:gd name="connsiteY7" fmla="*/ 61042 h 1943182"/>
                <a:gd name="connsiteX8" fmla="*/ 662940 w 1562100"/>
                <a:gd name="connsiteY8" fmla="*/ 76282 h 1943182"/>
                <a:gd name="connsiteX9" fmla="*/ 685800 w 1562100"/>
                <a:gd name="connsiteY9" fmla="*/ 83902 h 1943182"/>
                <a:gd name="connsiteX10" fmla="*/ 731520 w 1562100"/>
                <a:gd name="connsiteY10" fmla="*/ 114382 h 1943182"/>
                <a:gd name="connsiteX11" fmla="*/ 754380 w 1562100"/>
                <a:gd name="connsiteY11" fmla="*/ 129622 h 1943182"/>
                <a:gd name="connsiteX12" fmla="*/ 777240 w 1562100"/>
                <a:gd name="connsiteY12" fmla="*/ 144862 h 1943182"/>
                <a:gd name="connsiteX13" fmla="*/ 792480 w 1562100"/>
                <a:gd name="connsiteY13" fmla="*/ 167722 h 1943182"/>
                <a:gd name="connsiteX14" fmla="*/ 830580 w 1562100"/>
                <a:gd name="connsiteY14" fmla="*/ 205822 h 1943182"/>
                <a:gd name="connsiteX15" fmla="*/ 838200 w 1562100"/>
                <a:gd name="connsiteY15" fmla="*/ 228682 h 1943182"/>
                <a:gd name="connsiteX16" fmla="*/ 853440 w 1562100"/>
                <a:gd name="connsiteY16" fmla="*/ 251542 h 1943182"/>
                <a:gd name="connsiteX17" fmla="*/ 876300 w 1562100"/>
                <a:gd name="connsiteY17" fmla="*/ 297262 h 1943182"/>
                <a:gd name="connsiteX18" fmla="*/ 899160 w 1562100"/>
                <a:gd name="connsiteY18" fmla="*/ 373462 h 1943182"/>
                <a:gd name="connsiteX19" fmla="*/ 906780 w 1562100"/>
                <a:gd name="connsiteY19" fmla="*/ 396322 h 1943182"/>
                <a:gd name="connsiteX20" fmla="*/ 922020 w 1562100"/>
                <a:gd name="connsiteY20" fmla="*/ 419182 h 1943182"/>
                <a:gd name="connsiteX21" fmla="*/ 937260 w 1562100"/>
                <a:gd name="connsiteY21" fmla="*/ 464902 h 1943182"/>
                <a:gd name="connsiteX22" fmla="*/ 952500 w 1562100"/>
                <a:gd name="connsiteY22" fmla="*/ 487762 h 1943182"/>
                <a:gd name="connsiteX23" fmla="*/ 967740 w 1562100"/>
                <a:gd name="connsiteY23" fmla="*/ 533482 h 1943182"/>
                <a:gd name="connsiteX24" fmla="*/ 982980 w 1562100"/>
                <a:gd name="connsiteY24" fmla="*/ 556342 h 1943182"/>
                <a:gd name="connsiteX25" fmla="*/ 1005840 w 1562100"/>
                <a:gd name="connsiteY25" fmla="*/ 624922 h 1943182"/>
                <a:gd name="connsiteX26" fmla="*/ 1013460 w 1562100"/>
                <a:gd name="connsiteY26" fmla="*/ 647782 h 1943182"/>
                <a:gd name="connsiteX27" fmla="*/ 1028700 w 1562100"/>
                <a:gd name="connsiteY27" fmla="*/ 670642 h 1943182"/>
                <a:gd name="connsiteX28" fmla="*/ 1051560 w 1562100"/>
                <a:gd name="connsiteY28" fmla="*/ 746842 h 1943182"/>
                <a:gd name="connsiteX29" fmla="*/ 1059180 w 1562100"/>
                <a:gd name="connsiteY29" fmla="*/ 769702 h 1943182"/>
                <a:gd name="connsiteX30" fmla="*/ 1066800 w 1562100"/>
                <a:gd name="connsiteY30" fmla="*/ 792562 h 1943182"/>
                <a:gd name="connsiteX31" fmla="*/ 1082040 w 1562100"/>
                <a:gd name="connsiteY31" fmla="*/ 815422 h 1943182"/>
                <a:gd name="connsiteX32" fmla="*/ 1089660 w 1562100"/>
                <a:gd name="connsiteY32" fmla="*/ 838282 h 1943182"/>
                <a:gd name="connsiteX33" fmla="*/ 1120140 w 1562100"/>
                <a:gd name="connsiteY33" fmla="*/ 884002 h 1943182"/>
                <a:gd name="connsiteX34" fmla="*/ 1135380 w 1562100"/>
                <a:gd name="connsiteY34" fmla="*/ 906862 h 1943182"/>
                <a:gd name="connsiteX35" fmla="*/ 1158240 w 1562100"/>
                <a:gd name="connsiteY35" fmla="*/ 952582 h 1943182"/>
                <a:gd name="connsiteX36" fmla="*/ 1165860 w 1562100"/>
                <a:gd name="connsiteY36" fmla="*/ 975442 h 1943182"/>
                <a:gd name="connsiteX37" fmla="*/ 1196340 w 1562100"/>
                <a:gd name="connsiteY37" fmla="*/ 1021162 h 1943182"/>
                <a:gd name="connsiteX38" fmla="*/ 1203960 w 1562100"/>
                <a:gd name="connsiteY38" fmla="*/ 1044022 h 1943182"/>
                <a:gd name="connsiteX39" fmla="*/ 1226820 w 1562100"/>
                <a:gd name="connsiteY39" fmla="*/ 1074502 h 1943182"/>
                <a:gd name="connsiteX40" fmla="*/ 1257300 w 1562100"/>
                <a:gd name="connsiteY40" fmla="*/ 1120222 h 1943182"/>
                <a:gd name="connsiteX41" fmla="*/ 1272540 w 1562100"/>
                <a:gd name="connsiteY41" fmla="*/ 1143082 h 1943182"/>
                <a:gd name="connsiteX42" fmla="*/ 1310640 w 1562100"/>
                <a:gd name="connsiteY42" fmla="*/ 1219282 h 1943182"/>
                <a:gd name="connsiteX43" fmla="*/ 1363980 w 1562100"/>
                <a:gd name="connsiteY43" fmla="*/ 1303102 h 1943182"/>
                <a:gd name="connsiteX44" fmla="*/ 1394460 w 1562100"/>
                <a:gd name="connsiteY44" fmla="*/ 1371682 h 1943182"/>
                <a:gd name="connsiteX45" fmla="*/ 1402080 w 1562100"/>
                <a:gd name="connsiteY45" fmla="*/ 1394542 h 1943182"/>
                <a:gd name="connsiteX46" fmla="*/ 1432560 w 1562100"/>
                <a:gd name="connsiteY46" fmla="*/ 1440262 h 1943182"/>
                <a:gd name="connsiteX47" fmla="*/ 1455420 w 1562100"/>
                <a:gd name="connsiteY47" fmla="*/ 1493602 h 1943182"/>
                <a:gd name="connsiteX48" fmla="*/ 1485900 w 1562100"/>
                <a:gd name="connsiteY48" fmla="*/ 1539322 h 1943182"/>
                <a:gd name="connsiteX49" fmla="*/ 1501140 w 1562100"/>
                <a:gd name="connsiteY49" fmla="*/ 1562182 h 1943182"/>
                <a:gd name="connsiteX50" fmla="*/ 1516380 w 1562100"/>
                <a:gd name="connsiteY50" fmla="*/ 1585042 h 1943182"/>
                <a:gd name="connsiteX51" fmla="*/ 1539240 w 1562100"/>
                <a:gd name="connsiteY51" fmla="*/ 1653622 h 1943182"/>
                <a:gd name="connsiteX52" fmla="*/ 1546860 w 1562100"/>
                <a:gd name="connsiteY52" fmla="*/ 1676482 h 1943182"/>
                <a:gd name="connsiteX53" fmla="*/ 1562100 w 1562100"/>
                <a:gd name="connsiteY53" fmla="*/ 1775542 h 1943182"/>
                <a:gd name="connsiteX54" fmla="*/ 1554480 w 1562100"/>
                <a:gd name="connsiteY54" fmla="*/ 1859362 h 1943182"/>
                <a:gd name="connsiteX55" fmla="*/ 1531620 w 1562100"/>
                <a:gd name="connsiteY55" fmla="*/ 1905082 h 1943182"/>
                <a:gd name="connsiteX56" fmla="*/ 1485900 w 1562100"/>
                <a:gd name="connsiteY56" fmla="*/ 1920322 h 1943182"/>
                <a:gd name="connsiteX57" fmla="*/ 1463040 w 1562100"/>
                <a:gd name="connsiteY57" fmla="*/ 1927942 h 1943182"/>
                <a:gd name="connsiteX58" fmla="*/ 1379220 w 1562100"/>
                <a:gd name="connsiteY58" fmla="*/ 1943182 h 1943182"/>
                <a:gd name="connsiteX59" fmla="*/ 1178520 w 1562100"/>
                <a:gd name="connsiteY59" fmla="*/ 1920238 h 1943182"/>
                <a:gd name="connsiteX60" fmla="*/ 1146781 w 1562100"/>
                <a:gd name="connsiteY60" fmla="*/ 1904915 h 1943182"/>
                <a:gd name="connsiteX61" fmla="*/ 1122661 w 1562100"/>
                <a:gd name="connsiteY61" fmla="*/ 1892326 h 1943182"/>
                <a:gd name="connsiteX62" fmla="*/ 1090921 w 1562100"/>
                <a:gd name="connsiteY62" fmla="*/ 1859195 h 1943182"/>
                <a:gd name="connsiteX63" fmla="*/ 1069436 w 1562100"/>
                <a:gd name="connsiteY63" fmla="*/ 1839351 h 1943182"/>
                <a:gd name="connsiteX64" fmla="*/ 1048601 w 1562100"/>
                <a:gd name="connsiteY64" fmla="*/ 1818527 h 1943182"/>
                <a:gd name="connsiteX65" fmla="*/ 1043940 w 1562100"/>
                <a:gd name="connsiteY65" fmla="*/ 1795667 h 1943182"/>
                <a:gd name="connsiteX66" fmla="*/ 1022340 w 1562100"/>
                <a:gd name="connsiteY66" fmla="*/ 1757650 h 1943182"/>
                <a:gd name="connsiteX67" fmla="*/ 977059 w 1562100"/>
                <a:gd name="connsiteY67" fmla="*/ 1668528 h 1943182"/>
                <a:gd name="connsiteX68" fmla="*/ 952500 w 1562100"/>
                <a:gd name="connsiteY68" fmla="*/ 1631180 h 1943182"/>
                <a:gd name="connsiteX69" fmla="*/ 921201 w 1562100"/>
                <a:gd name="connsiteY69" fmla="*/ 1587776 h 1943182"/>
                <a:gd name="connsiteX70" fmla="*/ 905685 w 1562100"/>
                <a:gd name="connsiteY70" fmla="*/ 1564061 h 1943182"/>
                <a:gd name="connsiteX71" fmla="*/ 886060 w 1562100"/>
                <a:gd name="connsiteY71" fmla="*/ 1506358 h 1943182"/>
                <a:gd name="connsiteX72" fmla="*/ 867859 w 1562100"/>
                <a:gd name="connsiteY72" fmla="*/ 1483497 h 1943182"/>
                <a:gd name="connsiteX73" fmla="*/ 850919 w 1562100"/>
                <a:gd name="connsiteY73" fmla="*/ 1465773 h 1943182"/>
                <a:gd name="connsiteX74" fmla="*/ 811560 w 1562100"/>
                <a:gd name="connsiteY74" fmla="*/ 1422538 h 1943182"/>
                <a:gd name="connsiteX75" fmla="*/ 791219 w 1562100"/>
                <a:gd name="connsiteY75" fmla="*/ 1379302 h 1943182"/>
                <a:gd name="connsiteX76" fmla="*/ 762000 w 1562100"/>
                <a:gd name="connsiteY76" fmla="*/ 1333582 h 1943182"/>
                <a:gd name="connsiteX77" fmla="*/ 731520 w 1562100"/>
                <a:gd name="connsiteY77" fmla="*/ 1287862 h 1943182"/>
                <a:gd name="connsiteX78" fmla="*/ 716280 w 1562100"/>
                <a:gd name="connsiteY78" fmla="*/ 1265002 h 1943182"/>
                <a:gd name="connsiteX79" fmla="*/ 693420 w 1562100"/>
                <a:gd name="connsiteY79" fmla="*/ 1242142 h 1943182"/>
                <a:gd name="connsiteX80" fmla="*/ 685800 w 1562100"/>
                <a:gd name="connsiteY80" fmla="*/ 1219282 h 1943182"/>
                <a:gd name="connsiteX81" fmla="*/ 647700 w 1562100"/>
                <a:gd name="connsiteY81" fmla="*/ 1173562 h 1943182"/>
                <a:gd name="connsiteX82" fmla="*/ 609600 w 1562100"/>
                <a:gd name="connsiteY82" fmla="*/ 1104982 h 1943182"/>
                <a:gd name="connsiteX83" fmla="*/ 594360 w 1562100"/>
                <a:gd name="connsiteY83" fmla="*/ 1082122 h 1943182"/>
                <a:gd name="connsiteX84" fmla="*/ 571500 w 1562100"/>
                <a:gd name="connsiteY84" fmla="*/ 1066882 h 1943182"/>
                <a:gd name="connsiteX85" fmla="*/ 545503 w 1562100"/>
                <a:gd name="connsiteY85" fmla="*/ 1048463 h 1943182"/>
                <a:gd name="connsiteX86" fmla="*/ 518160 w 1562100"/>
                <a:gd name="connsiteY86" fmla="*/ 1013542 h 1943182"/>
                <a:gd name="connsiteX87" fmla="*/ 480060 w 1562100"/>
                <a:gd name="connsiteY87" fmla="*/ 975442 h 1943182"/>
                <a:gd name="connsiteX88" fmla="*/ 441960 w 1562100"/>
                <a:gd name="connsiteY88" fmla="*/ 937342 h 1943182"/>
                <a:gd name="connsiteX89" fmla="*/ 403860 w 1562100"/>
                <a:gd name="connsiteY89" fmla="*/ 899242 h 1943182"/>
                <a:gd name="connsiteX90" fmla="*/ 365760 w 1562100"/>
                <a:gd name="connsiteY90" fmla="*/ 868762 h 1943182"/>
                <a:gd name="connsiteX91" fmla="*/ 327660 w 1562100"/>
                <a:gd name="connsiteY91" fmla="*/ 823042 h 1943182"/>
                <a:gd name="connsiteX92" fmla="*/ 312420 w 1562100"/>
                <a:gd name="connsiteY92" fmla="*/ 800182 h 1943182"/>
                <a:gd name="connsiteX93" fmla="*/ 289560 w 1562100"/>
                <a:gd name="connsiteY93" fmla="*/ 777322 h 1943182"/>
                <a:gd name="connsiteX94" fmla="*/ 274320 w 1562100"/>
                <a:gd name="connsiteY94" fmla="*/ 754462 h 1943182"/>
                <a:gd name="connsiteX95" fmla="*/ 251460 w 1562100"/>
                <a:gd name="connsiteY95" fmla="*/ 731602 h 1943182"/>
                <a:gd name="connsiteX96" fmla="*/ 228600 w 1562100"/>
                <a:gd name="connsiteY96" fmla="*/ 685882 h 1943182"/>
                <a:gd name="connsiteX97" fmla="*/ 198120 w 1562100"/>
                <a:gd name="connsiteY97" fmla="*/ 640162 h 1943182"/>
                <a:gd name="connsiteX98" fmla="*/ 182880 w 1562100"/>
                <a:gd name="connsiteY98" fmla="*/ 617302 h 1943182"/>
                <a:gd name="connsiteX99" fmla="*/ 160020 w 1562100"/>
                <a:gd name="connsiteY99" fmla="*/ 594442 h 1943182"/>
                <a:gd name="connsiteX100" fmla="*/ 121920 w 1562100"/>
                <a:gd name="connsiteY100" fmla="*/ 525862 h 1943182"/>
                <a:gd name="connsiteX101" fmla="*/ 106680 w 1562100"/>
                <a:gd name="connsiteY101" fmla="*/ 503002 h 1943182"/>
                <a:gd name="connsiteX102" fmla="*/ 83820 w 1562100"/>
                <a:gd name="connsiteY102" fmla="*/ 457282 h 1943182"/>
                <a:gd name="connsiteX103" fmla="*/ 45720 w 1562100"/>
                <a:gd name="connsiteY103" fmla="*/ 388702 h 1943182"/>
                <a:gd name="connsiteX104" fmla="*/ 30480 w 1562100"/>
                <a:gd name="connsiteY104" fmla="*/ 342982 h 1943182"/>
                <a:gd name="connsiteX105" fmla="*/ 15240 w 1562100"/>
                <a:gd name="connsiteY105" fmla="*/ 320122 h 1943182"/>
                <a:gd name="connsiteX106" fmla="*/ 0 w 1562100"/>
                <a:gd name="connsiteY106" fmla="*/ 274402 h 1943182"/>
                <a:gd name="connsiteX107" fmla="*/ 1260 w 1562100"/>
                <a:gd name="connsiteY107" fmla="*/ 248974 h 1943182"/>
                <a:gd name="connsiteX108" fmla="*/ 15240 w 1562100"/>
                <a:gd name="connsiteY108" fmla="*/ 160102 h 1943182"/>
                <a:gd name="connsiteX109" fmla="*/ 60960 w 1562100"/>
                <a:gd name="connsiteY109" fmla="*/ 122002 h 1943182"/>
                <a:gd name="connsiteX110" fmla="*/ 129540 w 1562100"/>
                <a:gd name="connsiteY110" fmla="*/ 68662 h 1943182"/>
                <a:gd name="connsiteX111" fmla="*/ 198120 w 1562100"/>
                <a:gd name="connsiteY111" fmla="*/ 45802 h 1943182"/>
                <a:gd name="connsiteX112" fmla="*/ 220980 w 1562100"/>
                <a:gd name="connsiteY112" fmla="*/ 38182 h 1943182"/>
                <a:gd name="connsiteX113" fmla="*/ 304800 w 1562100"/>
                <a:gd name="connsiteY113" fmla="*/ 22942 h 1943182"/>
                <a:gd name="connsiteX114" fmla="*/ 327660 w 1562100"/>
                <a:gd name="connsiteY114" fmla="*/ 30562 h 1943182"/>
                <a:gd name="connsiteX115" fmla="*/ 358140 w 1562100"/>
                <a:gd name="connsiteY115" fmla="*/ 61042 h 1943182"/>
                <a:gd name="connsiteX0" fmla="*/ 242140 w 1562100"/>
                <a:gd name="connsiteY0" fmla="*/ 8167 h 1928074"/>
                <a:gd name="connsiteX1" fmla="*/ 274320 w 1562100"/>
                <a:gd name="connsiteY1" fmla="*/ 5517 h 1928074"/>
                <a:gd name="connsiteX2" fmla="*/ 320040 w 1562100"/>
                <a:gd name="connsiteY2" fmla="*/ 214 h 1928074"/>
                <a:gd name="connsiteX3" fmla="*/ 411480 w 1562100"/>
                <a:gd name="connsiteY3" fmla="*/ 7834 h 1928074"/>
                <a:gd name="connsiteX4" fmla="*/ 518160 w 1562100"/>
                <a:gd name="connsiteY4" fmla="*/ 23074 h 1928074"/>
                <a:gd name="connsiteX5" fmla="*/ 586740 w 1562100"/>
                <a:gd name="connsiteY5" fmla="*/ 30694 h 1928074"/>
                <a:gd name="connsiteX6" fmla="*/ 609600 w 1562100"/>
                <a:gd name="connsiteY6" fmla="*/ 38314 h 1928074"/>
                <a:gd name="connsiteX7" fmla="*/ 640080 w 1562100"/>
                <a:gd name="connsiteY7" fmla="*/ 45934 h 1928074"/>
                <a:gd name="connsiteX8" fmla="*/ 662940 w 1562100"/>
                <a:gd name="connsiteY8" fmla="*/ 61174 h 1928074"/>
                <a:gd name="connsiteX9" fmla="*/ 685800 w 1562100"/>
                <a:gd name="connsiteY9" fmla="*/ 68794 h 1928074"/>
                <a:gd name="connsiteX10" fmla="*/ 731520 w 1562100"/>
                <a:gd name="connsiteY10" fmla="*/ 99274 h 1928074"/>
                <a:gd name="connsiteX11" fmla="*/ 754380 w 1562100"/>
                <a:gd name="connsiteY11" fmla="*/ 114514 h 1928074"/>
                <a:gd name="connsiteX12" fmla="*/ 777240 w 1562100"/>
                <a:gd name="connsiteY12" fmla="*/ 129754 h 1928074"/>
                <a:gd name="connsiteX13" fmla="*/ 792480 w 1562100"/>
                <a:gd name="connsiteY13" fmla="*/ 152614 h 1928074"/>
                <a:gd name="connsiteX14" fmla="*/ 830580 w 1562100"/>
                <a:gd name="connsiteY14" fmla="*/ 190714 h 1928074"/>
                <a:gd name="connsiteX15" fmla="*/ 838200 w 1562100"/>
                <a:gd name="connsiteY15" fmla="*/ 213574 h 1928074"/>
                <a:gd name="connsiteX16" fmla="*/ 853440 w 1562100"/>
                <a:gd name="connsiteY16" fmla="*/ 236434 h 1928074"/>
                <a:gd name="connsiteX17" fmla="*/ 876300 w 1562100"/>
                <a:gd name="connsiteY17" fmla="*/ 282154 h 1928074"/>
                <a:gd name="connsiteX18" fmla="*/ 899160 w 1562100"/>
                <a:gd name="connsiteY18" fmla="*/ 358354 h 1928074"/>
                <a:gd name="connsiteX19" fmla="*/ 906780 w 1562100"/>
                <a:gd name="connsiteY19" fmla="*/ 381214 h 1928074"/>
                <a:gd name="connsiteX20" fmla="*/ 922020 w 1562100"/>
                <a:gd name="connsiteY20" fmla="*/ 404074 h 1928074"/>
                <a:gd name="connsiteX21" fmla="*/ 937260 w 1562100"/>
                <a:gd name="connsiteY21" fmla="*/ 449794 h 1928074"/>
                <a:gd name="connsiteX22" fmla="*/ 952500 w 1562100"/>
                <a:gd name="connsiteY22" fmla="*/ 472654 h 1928074"/>
                <a:gd name="connsiteX23" fmla="*/ 967740 w 1562100"/>
                <a:gd name="connsiteY23" fmla="*/ 518374 h 1928074"/>
                <a:gd name="connsiteX24" fmla="*/ 982980 w 1562100"/>
                <a:gd name="connsiteY24" fmla="*/ 541234 h 1928074"/>
                <a:gd name="connsiteX25" fmla="*/ 1005840 w 1562100"/>
                <a:gd name="connsiteY25" fmla="*/ 609814 h 1928074"/>
                <a:gd name="connsiteX26" fmla="*/ 1013460 w 1562100"/>
                <a:gd name="connsiteY26" fmla="*/ 632674 h 1928074"/>
                <a:gd name="connsiteX27" fmla="*/ 1028700 w 1562100"/>
                <a:gd name="connsiteY27" fmla="*/ 655534 h 1928074"/>
                <a:gd name="connsiteX28" fmla="*/ 1051560 w 1562100"/>
                <a:gd name="connsiteY28" fmla="*/ 731734 h 1928074"/>
                <a:gd name="connsiteX29" fmla="*/ 1059180 w 1562100"/>
                <a:gd name="connsiteY29" fmla="*/ 754594 h 1928074"/>
                <a:gd name="connsiteX30" fmla="*/ 1066800 w 1562100"/>
                <a:gd name="connsiteY30" fmla="*/ 777454 h 1928074"/>
                <a:gd name="connsiteX31" fmla="*/ 1082040 w 1562100"/>
                <a:gd name="connsiteY31" fmla="*/ 800314 h 1928074"/>
                <a:gd name="connsiteX32" fmla="*/ 1089660 w 1562100"/>
                <a:gd name="connsiteY32" fmla="*/ 823174 h 1928074"/>
                <a:gd name="connsiteX33" fmla="*/ 1120140 w 1562100"/>
                <a:gd name="connsiteY33" fmla="*/ 868894 h 1928074"/>
                <a:gd name="connsiteX34" fmla="*/ 1135380 w 1562100"/>
                <a:gd name="connsiteY34" fmla="*/ 891754 h 1928074"/>
                <a:gd name="connsiteX35" fmla="*/ 1158240 w 1562100"/>
                <a:gd name="connsiteY35" fmla="*/ 937474 h 1928074"/>
                <a:gd name="connsiteX36" fmla="*/ 1165860 w 1562100"/>
                <a:gd name="connsiteY36" fmla="*/ 960334 h 1928074"/>
                <a:gd name="connsiteX37" fmla="*/ 1196340 w 1562100"/>
                <a:gd name="connsiteY37" fmla="*/ 1006054 h 1928074"/>
                <a:gd name="connsiteX38" fmla="*/ 1203960 w 1562100"/>
                <a:gd name="connsiteY38" fmla="*/ 1028914 h 1928074"/>
                <a:gd name="connsiteX39" fmla="*/ 1226820 w 1562100"/>
                <a:gd name="connsiteY39" fmla="*/ 1059394 h 1928074"/>
                <a:gd name="connsiteX40" fmla="*/ 1257300 w 1562100"/>
                <a:gd name="connsiteY40" fmla="*/ 1105114 h 1928074"/>
                <a:gd name="connsiteX41" fmla="*/ 1272540 w 1562100"/>
                <a:gd name="connsiteY41" fmla="*/ 1127974 h 1928074"/>
                <a:gd name="connsiteX42" fmla="*/ 1310640 w 1562100"/>
                <a:gd name="connsiteY42" fmla="*/ 1204174 h 1928074"/>
                <a:gd name="connsiteX43" fmla="*/ 1363980 w 1562100"/>
                <a:gd name="connsiteY43" fmla="*/ 1287994 h 1928074"/>
                <a:gd name="connsiteX44" fmla="*/ 1394460 w 1562100"/>
                <a:gd name="connsiteY44" fmla="*/ 1356574 h 1928074"/>
                <a:gd name="connsiteX45" fmla="*/ 1402080 w 1562100"/>
                <a:gd name="connsiteY45" fmla="*/ 1379434 h 1928074"/>
                <a:gd name="connsiteX46" fmla="*/ 1432560 w 1562100"/>
                <a:gd name="connsiteY46" fmla="*/ 1425154 h 1928074"/>
                <a:gd name="connsiteX47" fmla="*/ 1455420 w 1562100"/>
                <a:gd name="connsiteY47" fmla="*/ 1478494 h 1928074"/>
                <a:gd name="connsiteX48" fmla="*/ 1485900 w 1562100"/>
                <a:gd name="connsiteY48" fmla="*/ 1524214 h 1928074"/>
                <a:gd name="connsiteX49" fmla="*/ 1501140 w 1562100"/>
                <a:gd name="connsiteY49" fmla="*/ 1547074 h 1928074"/>
                <a:gd name="connsiteX50" fmla="*/ 1516380 w 1562100"/>
                <a:gd name="connsiteY50" fmla="*/ 1569934 h 1928074"/>
                <a:gd name="connsiteX51" fmla="*/ 1539240 w 1562100"/>
                <a:gd name="connsiteY51" fmla="*/ 1638514 h 1928074"/>
                <a:gd name="connsiteX52" fmla="*/ 1546860 w 1562100"/>
                <a:gd name="connsiteY52" fmla="*/ 1661374 h 1928074"/>
                <a:gd name="connsiteX53" fmla="*/ 1562100 w 1562100"/>
                <a:gd name="connsiteY53" fmla="*/ 1760434 h 1928074"/>
                <a:gd name="connsiteX54" fmla="*/ 1554480 w 1562100"/>
                <a:gd name="connsiteY54" fmla="*/ 1844254 h 1928074"/>
                <a:gd name="connsiteX55" fmla="*/ 1531620 w 1562100"/>
                <a:gd name="connsiteY55" fmla="*/ 1889974 h 1928074"/>
                <a:gd name="connsiteX56" fmla="*/ 1485900 w 1562100"/>
                <a:gd name="connsiteY56" fmla="*/ 1905214 h 1928074"/>
                <a:gd name="connsiteX57" fmla="*/ 1463040 w 1562100"/>
                <a:gd name="connsiteY57" fmla="*/ 1912834 h 1928074"/>
                <a:gd name="connsiteX58" fmla="*/ 1379220 w 1562100"/>
                <a:gd name="connsiteY58" fmla="*/ 1928074 h 1928074"/>
                <a:gd name="connsiteX59" fmla="*/ 1178520 w 1562100"/>
                <a:gd name="connsiteY59" fmla="*/ 1905130 h 1928074"/>
                <a:gd name="connsiteX60" fmla="*/ 1146781 w 1562100"/>
                <a:gd name="connsiteY60" fmla="*/ 1889807 h 1928074"/>
                <a:gd name="connsiteX61" fmla="*/ 1122661 w 1562100"/>
                <a:gd name="connsiteY61" fmla="*/ 1877218 h 1928074"/>
                <a:gd name="connsiteX62" fmla="*/ 1090921 w 1562100"/>
                <a:gd name="connsiteY62" fmla="*/ 1844087 h 1928074"/>
                <a:gd name="connsiteX63" fmla="*/ 1069436 w 1562100"/>
                <a:gd name="connsiteY63" fmla="*/ 1824243 h 1928074"/>
                <a:gd name="connsiteX64" fmla="*/ 1048601 w 1562100"/>
                <a:gd name="connsiteY64" fmla="*/ 1803419 h 1928074"/>
                <a:gd name="connsiteX65" fmla="*/ 1043940 w 1562100"/>
                <a:gd name="connsiteY65" fmla="*/ 1780559 h 1928074"/>
                <a:gd name="connsiteX66" fmla="*/ 1022340 w 1562100"/>
                <a:gd name="connsiteY66" fmla="*/ 1742542 h 1928074"/>
                <a:gd name="connsiteX67" fmla="*/ 977059 w 1562100"/>
                <a:gd name="connsiteY67" fmla="*/ 1653420 h 1928074"/>
                <a:gd name="connsiteX68" fmla="*/ 952500 w 1562100"/>
                <a:gd name="connsiteY68" fmla="*/ 1616072 h 1928074"/>
                <a:gd name="connsiteX69" fmla="*/ 921201 w 1562100"/>
                <a:gd name="connsiteY69" fmla="*/ 1572668 h 1928074"/>
                <a:gd name="connsiteX70" fmla="*/ 905685 w 1562100"/>
                <a:gd name="connsiteY70" fmla="*/ 1548953 h 1928074"/>
                <a:gd name="connsiteX71" fmla="*/ 886060 w 1562100"/>
                <a:gd name="connsiteY71" fmla="*/ 1491250 h 1928074"/>
                <a:gd name="connsiteX72" fmla="*/ 867859 w 1562100"/>
                <a:gd name="connsiteY72" fmla="*/ 1468389 h 1928074"/>
                <a:gd name="connsiteX73" fmla="*/ 850919 w 1562100"/>
                <a:gd name="connsiteY73" fmla="*/ 1450665 h 1928074"/>
                <a:gd name="connsiteX74" fmla="*/ 811560 w 1562100"/>
                <a:gd name="connsiteY74" fmla="*/ 1407430 h 1928074"/>
                <a:gd name="connsiteX75" fmla="*/ 791219 w 1562100"/>
                <a:gd name="connsiteY75" fmla="*/ 1364194 h 1928074"/>
                <a:gd name="connsiteX76" fmla="*/ 762000 w 1562100"/>
                <a:gd name="connsiteY76" fmla="*/ 1318474 h 1928074"/>
                <a:gd name="connsiteX77" fmla="*/ 731520 w 1562100"/>
                <a:gd name="connsiteY77" fmla="*/ 1272754 h 1928074"/>
                <a:gd name="connsiteX78" fmla="*/ 716280 w 1562100"/>
                <a:gd name="connsiteY78" fmla="*/ 1249894 h 1928074"/>
                <a:gd name="connsiteX79" fmla="*/ 693420 w 1562100"/>
                <a:gd name="connsiteY79" fmla="*/ 1227034 h 1928074"/>
                <a:gd name="connsiteX80" fmla="*/ 685800 w 1562100"/>
                <a:gd name="connsiteY80" fmla="*/ 1204174 h 1928074"/>
                <a:gd name="connsiteX81" fmla="*/ 647700 w 1562100"/>
                <a:gd name="connsiteY81" fmla="*/ 1158454 h 1928074"/>
                <a:gd name="connsiteX82" fmla="*/ 609600 w 1562100"/>
                <a:gd name="connsiteY82" fmla="*/ 1089874 h 1928074"/>
                <a:gd name="connsiteX83" fmla="*/ 594360 w 1562100"/>
                <a:gd name="connsiteY83" fmla="*/ 1067014 h 1928074"/>
                <a:gd name="connsiteX84" fmla="*/ 571500 w 1562100"/>
                <a:gd name="connsiteY84" fmla="*/ 1051774 h 1928074"/>
                <a:gd name="connsiteX85" fmla="*/ 545503 w 1562100"/>
                <a:gd name="connsiteY85" fmla="*/ 1033355 h 1928074"/>
                <a:gd name="connsiteX86" fmla="*/ 518160 w 1562100"/>
                <a:gd name="connsiteY86" fmla="*/ 998434 h 1928074"/>
                <a:gd name="connsiteX87" fmla="*/ 480060 w 1562100"/>
                <a:gd name="connsiteY87" fmla="*/ 960334 h 1928074"/>
                <a:gd name="connsiteX88" fmla="*/ 441960 w 1562100"/>
                <a:gd name="connsiteY88" fmla="*/ 922234 h 1928074"/>
                <a:gd name="connsiteX89" fmla="*/ 403860 w 1562100"/>
                <a:gd name="connsiteY89" fmla="*/ 884134 h 1928074"/>
                <a:gd name="connsiteX90" fmla="*/ 365760 w 1562100"/>
                <a:gd name="connsiteY90" fmla="*/ 853654 h 1928074"/>
                <a:gd name="connsiteX91" fmla="*/ 327660 w 1562100"/>
                <a:gd name="connsiteY91" fmla="*/ 807934 h 1928074"/>
                <a:gd name="connsiteX92" fmla="*/ 312420 w 1562100"/>
                <a:gd name="connsiteY92" fmla="*/ 785074 h 1928074"/>
                <a:gd name="connsiteX93" fmla="*/ 289560 w 1562100"/>
                <a:gd name="connsiteY93" fmla="*/ 762214 h 1928074"/>
                <a:gd name="connsiteX94" fmla="*/ 274320 w 1562100"/>
                <a:gd name="connsiteY94" fmla="*/ 739354 h 1928074"/>
                <a:gd name="connsiteX95" fmla="*/ 251460 w 1562100"/>
                <a:gd name="connsiteY95" fmla="*/ 716494 h 1928074"/>
                <a:gd name="connsiteX96" fmla="*/ 228600 w 1562100"/>
                <a:gd name="connsiteY96" fmla="*/ 670774 h 1928074"/>
                <a:gd name="connsiteX97" fmla="*/ 198120 w 1562100"/>
                <a:gd name="connsiteY97" fmla="*/ 625054 h 1928074"/>
                <a:gd name="connsiteX98" fmla="*/ 182880 w 1562100"/>
                <a:gd name="connsiteY98" fmla="*/ 602194 h 1928074"/>
                <a:gd name="connsiteX99" fmla="*/ 160020 w 1562100"/>
                <a:gd name="connsiteY99" fmla="*/ 579334 h 1928074"/>
                <a:gd name="connsiteX100" fmla="*/ 121920 w 1562100"/>
                <a:gd name="connsiteY100" fmla="*/ 510754 h 1928074"/>
                <a:gd name="connsiteX101" fmla="*/ 106680 w 1562100"/>
                <a:gd name="connsiteY101" fmla="*/ 487894 h 1928074"/>
                <a:gd name="connsiteX102" fmla="*/ 83820 w 1562100"/>
                <a:gd name="connsiteY102" fmla="*/ 442174 h 1928074"/>
                <a:gd name="connsiteX103" fmla="*/ 45720 w 1562100"/>
                <a:gd name="connsiteY103" fmla="*/ 373594 h 1928074"/>
                <a:gd name="connsiteX104" fmla="*/ 30480 w 1562100"/>
                <a:gd name="connsiteY104" fmla="*/ 327874 h 1928074"/>
                <a:gd name="connsiteX105" fmla="*/ 15240 w 1562100"/>
                <a:gd name="connsiteY105" fmla="*/ 305014 h 1928074"/>
                <a:gd name="connsiteX106" fmla="*/ 0 w 1562100"/>
                <a:gd name="connsiteY106" fmla="*/ 259294 h 1928074"/>
                <a:gd name="connsiteX107" fmla="*/ 1260 w 1562100"/>
                <a:gd name="connsiteY107" fmla="*/ 233866 h 1928074"/>
                <a:gd name="connsiteX108" fmla="*/ 15240 w 1562100"/>
                <a:gd name="connsiteY108" fmla="*/ 144994 h 1928074"/>
                <a:gd name="connsiteX109" fmla="*/ 60960 w 1562100"/>
                <a:gd name="connsiteY109" fmla="*/ 106894 h 1928074"/>
                <a:gd name="connsiteX110" fmla="*/ 129540 w 1562100"/>
                <a:gd name="connsiteY110" fmla="*/ 53554 h 1928074"/>
                <a:gd name="connsiteX111" fmla="*/ 198120 w 1562100"/>
                <a:gd name="connsiteY111" fmla="*/ 30694 h 1928074"/>
                <a:gd name="connsiteX112" fmla="*/ 220980 w 1562100"/>
                <a:gd name="connsiteY112" fmla="*/ 23074 h 1928074"/>
                <a:gd name="connsiteX113" fmla="*/ 304800 w 1562100"/>
                <a:gd name="connsiteY113" fmla="*/ 7834 h 1928074"/>
                <a:gd name="connsiteX114" fmla="*/ 327660 w 1562100"/>
                <a:gd name="connsiteY114" fmla="*/ 15454 h 1928074"/>
                <a:gd name="connsiteX115" fmla="*/ 358140 w 1562100"/>
                <a:gd name="connsiteY115" fmla="*/ 45934 h 1928074"/>
                <a:gd name="connsiteX0" fmla="*/ 242140 w 1562100"/>
                <a:gd name="connsiteY0" fmla="*/ 8167 h 1928074"/>
                <a:gd name="connsiteX1" fmla="*/ 274320 w 1562100"/>
                <a:gd name="connsiteY1" fmla="*/ 5517 h 1928074"/>
                <a:gd name="connsiteX2" fmla="*/ 320040 w 1562100"/>
                <a:gd name="connsiteY2" fmla="*/ 214 h 1928074"/>
                <a:gd name="connsiteX3" fmla="*/ 411480 w 1562100"/>
                <a:gd name="connsiteY3" fmla="*/ 7834 h 1928074"/>
                <a:gd name="connsiteX4" fmla="*/ 518160 w 1562100"/>
                <a:gd name="connsiteY4" fmla="*/ 23074 h 1928074"/>
                <a:gd name="connsiteX5" fmla="*/ 586740 w 1562100"/>
                <a:gd name="connsiteY5" fmla="*/ 30694 h 1928074"/>
                <a:gd name="connsiteX6" fmla="*/ 609600 w 1562100"/>
                <a:gd name="connsiteY6" fmla="*/ 38314 h 1928074"/>
                <a:gd name="connsiteX7" fmla="*/ 640080 w 1562100"/>
                <a:gd name="connsiteY7" fmla="*/ 45934 h 1928074"/>
                <a:gd name="connsiteX8" fmla="*/ 662940 w 1562100"/>
                <a:gd name="connsiteY8" fmla="*/ 61174 h 1928074"/>
                <a:gd name="connsiteX9" fmla="*/ 685800 w 1562100"/>
                <a:gd name="connsiteY9" fmla="*/ 68794 h 1928074"/>
                <a:gd name="connsiteX10" fmla="*/ 731520 w 1562100"/>
                <a:gd name="connsiteY10" fmla="*/ 99274 h 1928074"/>
                <a:gd name="connsiteX11" fmla="*/ 754380 w 1562100"/>
                <a:gd name="connsiteY11" fmla="*/ 114514 h 1928074"/>
                <a:gd name="connsiteX12" fmla="*/ 777240 w 1562100"/>
                <a:gd name="connsiteY12" fmla="*/ 129754 h 1928074"/>
                <a:gd name="connsiteX13" fmla="*/ 792480 w 1562100"/>
                <a:gd name="connsiteY13" fmla="*/ 152614 h 1928074"/>
                <a:gd name="connsiteX14" fmla="*/ 830580 w 1562100"/>
                <a:gd name="connsiteY14" fmla="*/ 190714 h 1928074"/>
                <a:gd name="connsiteX15" fmla="*/ 838200 w 1562100"/>
                <a:gd name="connsiteY15" fmla="*/ 213574 h 1928074"/>
                <a:gd name="connsiteX16" fmla="*/ 853440 w 1562100"/>
                <a:gd name="connsiteY16" fmla="*/ 236434 h 1928074"/>
                <a:gd name="connsiteX17" fmla="*/ 876300 w 1562100"/>
                <a:gd name="connsiteY17" fmla="*/ 282154 h 1928074"/>
                <a:gd name="connsiteX18" fmla="*/ 899160 w 1562100"/>
                <a:gd name="connsiteY18" fmla="*/ 358354 h 1928074"/>
                <a:gd name="connsiteX19" fmla="*/ 906780 w 1562100"/>
                <a:gd name="connsiteY19" fmla="*/ 381214 h 1928074"/>
                <a:gd name="connsiteX20" fmla="*/ 922020 w 1562100"/>
                <a:gd name="connsiteY20" fmla="*/ 404074 h 1928074"/>
                <a:gd name="connsiteX21" fmla="*/ 937260 w 1562100"/>
                <a:gd name="connsiteY21" fmla="*/ 449794 h 1928074"/>
                <a:gd name="connsiteX22" fmla="*/ 952500 w 1562100"/>
                <a:gd name="connsiteY22" fmla="*/ 472654 h 1928074"/>
                <a:gd name="connsiteX23" fmla="*/ 967740 w 1562100"/>
                <a:gd name="connsiteY23" fmla="*/ 518374 h 1928074"/>
                <a:gd name="connsiteX24" fmla="*/ 982980 w 1562100"/>
                <a:gd name="connsiteY24" fmla="*/ 541234 h 1928074"/>
                <a:gd name="connsiteX25" fmla="*/ 1005840 w 1562100"/>
                <a:gd name="connsiteY25" fmla="*/ 609814 h 1928074"/>
                <a:gd name="connsiteX26" fmla="*/ 1013460 w 1562100"/>
                <a:gd name="connsiteY26" fmla="*/ 632674 h 1928074"/>
                <a:gd name="connsiteX27" fmla="*/ 1028700 w 1562100"/>
                <a:gd name="connsiteY27" fmla="*/ 655534 h 1928074"/>
                <a:gd name="connsiteX28" fmla="*/ 1051560 w 1562100"/>
                <a:gd name="connsiteY28" fmla="*/ 731734 h 1928074"/>
                <a:gd name="connsiteX29" fmla="*/ 1059180 w 1562100"/>
                <a:gd name="connsiteY29" fmla="*/ 754594 h 1928074"/>
                <a:gd name="connsiteX30" fmla="*/ 1066800 w 1562100"/>
                <a:gd name="connsiteY30" fmla="*/ 777454 h 1928074"/>
                <a:gd name="connsiteX31" fmla="*/ 1082040 w 1562100"/>
                <a:gd name="connsiteY31" fmla="*/ 800314 h 1928074"/>
                <a:gd name="connsiteX32" fmla="*/ 1089660 w 1562100"/>
                <a:gd name="connsiteY32" fmla="*/ 823174 h 1928074"/>
                <a:gd name="connsiteX33" fmla="*/ 1120140 w 1562100"/>
                <a:gd name="connsiteY33" fmla="*/ 868894 h 1928074"/>
                <a:gd name="connsiteX34" fmla="*/ 1135380 w 1562100"/>
                <a:gd name="connsiteY34" fmla="*/ 891754 h 1928074"/>
                <a:gd name="connsiteX35" fmla="*/ 1158240 w 1562100"/>
                <a:gd name="connsiteY35" fmla="*/ 937474 h 1928074"/>
                <a:gd name="connsiteX36" fmla="*/ 1165860 w 1562100"/>
                <a:gd name="connsiteY36" fmla="*/ 960334 h 1928074"/>
                <a:gd name="connsiteX37" fmla="*/ 1196340 w 1562100"/>
                <a:gd name="connsiteY37" fmla="*/ 1006054 h 1928074"/>
                <a:gd name="connsiteX38" fmla="*/ 1203960 w 1562100"/>
                <a:gd name="connsiteY38" fmla="*/ 1028914 h 1928074"/>
                <a:gd name="connsiteX39" fmla="*/ 1226820 w 1562100"/>
                <a:gd name="connsiteY39" fmla="*/ 1059394 h 1928074"/>
                <a:gd name="connsiteX40" fmla="*/ 1257300 w 1562100"/>
                <a:gd name="connsiteY40" fmla="*/ 1105114 h 1928074"/>
                <a:gd name="connsiteX41" fmla="*/ 1272540 w 1562100"/>
                <a:gd name="connsiteY41" fmla="*/ 1127974 h 1928074"/>
                <a:gd name="connsiteX42" fmla="*/ 1310640 w 1562100"/>
                <a:gd name="connsiteY42" fmla="*/ 1204174 h 1928074"/>
                <a:gd name="connsiteX43" fmla="*/ 1363980 w 1562100"/>
                <a:gd name="connsiteY43" fmla="*/ 1287994 h 1928074"/>
                <a:gd name="connsiteX44" fmla="*/ 1394460 w 1562100"/>
                <a:gd name="connsiteY44" fmla="*/ 1356574 h 1928074"/>
                <a:gd name="connsiteX45" fmla="*/ 1402080 w 1562100"/>
                <a:gd name="connsiteY45" fmla="*/ 1379434 h 1928074"/>
                <a:gd name="connsiteX46" fmla="*/ 1432560 w 1562100"/>
                <a:gd name="connsiteY46" fmla="*/ 1425154 h 1928074"/>
                <a:gd name="connsiteX47" fmla="*/ 1455420 w 1562100"/>
                <a:gd name="connsiteY47" fmla="*/ 1478494 h 1928074"/>
                <a:gd name="connsiteX48" fmla="*/ 1485900 w 1562100"/>
                <a:gd name="connsiteY48" fmla="*/ 1524214 h 1928074"/>
                <a:gd name="connsiteX49" fmla="*/ 1501140 w 1562100"/>
                <a:gd name="connsiteY49" fmla="*/ 1547074 h 1928074"/>
                <a:gd name="connsiteX50" fmla="*/ 1516380 w 1562100"/>
                <a:gd name="connsiteY50" fmla="*/ 1569934 h 1928074"/>
                <a:gd name="connsiteX51" fmla="*/ 1539240 w 1562100"/>
                <a:gd name="connsiteY51" fmla="*/ 1638514 h 1928074"/>
                <a:gd name="connsiteX52" fmla="*/ 1546860 w 1562100"/>
                <a:gd name="connsiteY52" fmla="*/ 1661374 h 1928074"/>
                <a:gd name="connsiteX53" fmla="*/ 1562100 w 1562100"/>
                <a:gd name="connsiteY53" fmla="*/ 1760434 h 1928074"/>
                <a:gd name="connsiteX54" fmla="*/ 1554480 w 1562100"/>
                <a:gd name="connsiteY54" fmla="*/ 1844254 h 1928074"/>
                <a:gd name="connsiteX55" fmla="*/ 1531620 w 1562100"/>
                <a:gd name="connsiteY55" fmla="*/ 1889974 h 1928074"/>
                <a:gd name="connsiteX56" fmla="*/ 1485900 w 1562100"/>
                <a:gd name="connsiteY56" fmla="*/ 1905214 h 1928074"/>
                <a:gd name="connsiteX57" fmla="*/ 1463040 w 1562100"/>
                <a:gd name="connsiteY57" fmla="*/ 1912834 h 1928074"/>
                <a:gd name="connsiteX58" fmla="*/ 1379220 w 1562100"/>
                <a:gd name="connsiteY58" fmla="*/ 1928074 h 1928074"/>
                <a:gd name="connsiteX59" fmla="*/ 1178520 w 1562100"/>
                <a:gd name="connsiteY59" fmla="*/ 1905130 h 1928074"/>
                <a:gd name="connsiteX60" fmla="*/ 1146781 w 1562100"/>
                <a:gd name="connsiteY60" fmla="*/ 1889807 h 1928074"/>
                <a:gd name="connsiteX61" fmla="*/ 1122661 w 1562100"/>
                <a:gd name="connsiteY61" fmla="*/ 1877218 h 1928074"/>
                <a:gd name="connsiteX62" fmla="*/ 1090921 w 1562100"/>
                <a:gd name="connsiteY62" fmla="*/ 1844087 h 1928074"/>
                <a:gd name="connsiteX63" fmla="*/ 1069436 w 1562100"/>
                <a:gd name="connsiteY63" fmla="*/ 1824243 h 1928074"/>
                <a:gd name="connsiteX64" fmla="*/ 1048601 w 1562100"/>
                <a:gd name="connsiteY64" fmla="*/ 1803419 h 1928074"/>
                <a:gd name="connsiteX65" fmla="*/ 1043940 w 1562100"/>
                <a:gd name="connsiteY65" fmla="*/ 1780559 h 1928074"/>
                <a:gd name="connsiteX66" fmla="*/ 1022340 w 1562100"/>
                <a:gd name="connsiteY66" fmla="*/ 1742542 h 1928074"/>
                <a:gd name="connsiteX67" fmla="*/ 977059 w 1562100"/>
                <a:gd name="connsiteY67" fmla="*/ 1653420 h 1928074"/>
                <a:gd name="connsiteX68" fmla="*/ 952500 w 1562100"/>
                <a:gd name="connsiteY68" fmla="*/ 1616072 h 1928074"/>
                <a:gd name="connsiteX69" fmla="*/ 921201 w 1562100"/>
                <a:gd name="connsiteY69" fmla="*/ 1572668 h 1928074"/>
                <a:gd name="connsiteX70" fmla="*/ 905685 w 1562100"/>
                <a:gd name="connsiteY70" fmla="*/ 1548953 h 1928074"/>
                <a:gd name="connsiteX71" fmla="*/ 886060 w 1562100"/>
                <a:gd name="connsiteY71" fmla="*/ 1491250 h 1928074"/>
                <a:gd name="connsiteX72" fmla="*/ 867859 w 1562100"/>
                <a:gd name="connsiteY72" fmla="*/ 1468389 h 1928074"/>
                <a:gd name="connsiteX73" fmla="*/ 850919 w 1562100"/>
                <a:gd name="connsiteY73" fmla="*/ 1450665 h 1928074"/>
                <a:gd name="connsiteX74" fmla="*/ 811560 w 1562100"/>
                <a:gd name="connsiteY74" fmla="*/ 1407430 h 1928074"/>
                <a:gd name="connsiteX75" fmla="*/ 791219 w 1562100"/>
                <a:gd name="connsiteY75" fmla="*/ 1364194 h 1928074"/>
                <a:gd name="connsiteX76" fmla="*/ 762000 w 1562100"/>
                <a:gd name="connsiteY76" fmla="*/ 1318474 h 1928074"/>
                <a:gd name="connsiteX77" fmla="*/ 731520 w 1562100"/>
                <a:gd name="connsiteY77" fmla="*/ 1272754 h 1928074"/>
                <a:gd name="connsiteX78" fmla="*/ 716280 w 1562100"/>
                <a:gd name="connsiteY78" fmla="*/ 1249894 h 1928074"/>
                <a:gd name="connsiteX79" fmla="*/ 693420 w 1562100"/>
                <a:gd name="connsiteY79" fmla="*/ 1227034 h 1928074"/>
                <a:gd name="connsiteX80" fmla="*/ 685800 w 1562100"/>
                <a:gd name="connsiteY80" fmla="*/ 1204174 h 1928074"/>
                <a:gd name="connsiteX81" fmla="*/ 647700 w 1562100"/>
                <a:gd name="connsiteY81" fmla="*/ 1158454 h 1928074"/>
                <a:gd name="connsiteX82" fmla="*/ 609600 w 1562100"/>
                <a:gd name="connsiteY82" fmla="*/ 1089874 h 1928074"/>
                <a:gd name="connsiteX83" fmla="*/ 594360 w 1562100"/>
                <a:gd name="connsiteY83" fmla="*/ 1067014 h 1928074"/>
                <a:gd name="connsiteX84" fmla="*/ 571500 w 1562100"/>
                <a:gd name="connsiteY84" fmla="*/ 1051774 h 1928074"/>
                <a:gd name="connsiteX85" fmla="*/ 545503 w 1562100"/>
                <a:gd name="connsiteY85" fmla="*/ 1033355 h 1928074"/>
                <a:gd name="connsiteX86" fmla="*/ 518160 w 1562100"/>
                <a:gd name="connsiteY86" fmla="*/ 998434 h 1928074"/>
                <a:gd name="connsiteX87" fmla="*/ 480060 w 1562100"/>
                <a:gd name="connsiteY87" fmla="*/ 960334 h 1928074"/>
                <a:gd name="connsiteX88" fmla="*/ 441960 w 1562100"/>
                <a:gd name="connsiteY88" fmla="*/ 922234 h 1928074"/>
                <a:gd name="connsiteX89" fmla="*/ 403860 w 1562100"/>
                <a:gd name="connsiteY89" fmla="*/ 884134 h 1928074"/>
                <a:gd name="connsiteX90" fmla="*/ 365760 w 1562100"/>
                <a:gd name="connsiteY90" fmla="*/ 853654 h 1928074"/>
                <a:gd name="connsiteX91" fmla="*/ 327660 w 1562100"/>
                <a:gd name="connsiteY91" fmla="*/ 807934 h 1928074"/>
                <a:gd name="connsiteX92" fmla="*/ 312420 w 1562100"/>
                <a:gd name="connsiteY92" fmla="*/ 785074 h 1928074"/>
                <a:gd name="connsiteX93" fmla="*/ 289560 w 1562100"/>
                <a:gd name="connsiteY93" fmla="*/ 762214 h 1928074"/>
                <a:gd name="connsiteX94" fmla="*/ 274320 w 1562100"/>
                <a:gd name="connsiteY94" fmla="*/ 739354 h 1928074"/>
                <a:gd name="connsiteX95" fmla="*/ 251460 w 1562100"/>
                <a:gd name="connsiteY95" fmla="*/ 716494 h 1928074"/>
                <a:gd name="connsiteX96" fmla="*/ 228600 w 1562100"/>
                <a:gd name="connsiteY96" fmla="*/ 670774 h 1928074"/>
                <a:gd name="connsiteX97" fmla="*/ 198120 w 1562100"/>
                <a:gd name="connsiteY97" fmla="*/ 625054 h 1928074"/>
                <a:gd name="connsiteX98" fmla="*/ 182880 w 1562100"/>
                <a:gd name="connsiteY98" fmla="*/ 602194 h 1928074"/>
                <a:gd name="connsiteX99" fmla="*/ 160020 w 1562100"/>
                <a:gd name="connsiteY99" fmla="*/ 579334 h 1928074"/>
                <a:gd name="connsiteX100" fmla="*/ 121920 w 1562100"/>
                <a:gd name="connsiteY100" fmla="*/ 510754 h 1928074"/>
                <a:gd name="connsiteX101" fmla="*/ 106680 w 1562100"/>
                <a:gd name="connsiteY101" fmla="*/ 487894 h 1928074"/>
                <a:gd name="connsiteX102" fmla="*/ 83820 w 1562100"/>
                <a:gd name="connsiteY102" fmla="*/ 442174 h 1928074"/>
                <a:gd name="connsiteX103" fmla="*/ 45720 w 1562100"/>
                <a:gd name="connsiteY103" fmla="*/ 373594 h 1928074"/>
                <a:gd name="connsiteX104" fmla="*/ 30480 w 1562100"/>
                <a:gd name="connsiteY104" fmla="*/ 327874 h 1928074"/>
                <a:gd name="connsiteX105" fmla="*/ 15240 w 1562100"/>
                <a:gd name="connsiteY105" fmla="*/ 305014 h 1928074"/>
                <a:gd name="connsiteX106" fmla="*/ 0 w 1562100"/>
                <a:gd name="connsiteY106" fmla="*/ 259294 h 1928074"/>
                <a:gd name="connsiteX107" fmla="*/ 1260 w 1562100"/>
                <a:gd name="connsiteY107" fmla="*/ 233866 h 1928074"/>
                <a:gd name="connsiteX108" fmla="*/ 15240 w 1562100"/>
                <a:gd name="connsiteY108" fmla="*/ 144994 h 1928074"/>
                <a:gd name="connsiteX109" fmla="*/ 60960 w 1562100"/>
                <a:gd name="connsiteY109" fmla="*/ 106894 h 1928074"/>
                <a:gd name="connsiteX110" fmla="*/ 129540 w 1562100"/>
                <a:gd name="connsiteY110" fmla="*/ 53554 h 1928074"/>
                <a:gd name="connsiteX111" fmla="*/ 198120 w 1562100"/>
                <a:gd name="connsiteY111" fmla="*/ 30694 h 1928074"/>
                <a:gd name="connsiteX112" fmla="*/ 220980 w 1562100"/>
                <a:gd name="connsiteY112" fmla="*/ 23074 h 1928074"/>
                <a:gd name="connsiteX113" fmla="*/ 304800 w 1562100"/>
                <a:gd name="connsiteY113" fmla="*/ 7834 h 1928074"/>
                <a:gd name="connsiteX114" fmla="*/ 327660 w 1562100"/>
                <a:gd name="connsiteY114" fmla="*/ 15454 h 1928074"/>
                <a:gd name="connsiteX115" fmla="*/ 361099 w 1562100"/>
                <a:gd name="connsiteY115" fmla="*/ 15120 h 1928074"/>
                <a:gd name="connsiteX0" fmla="*/ 242140 w 1562100"/>
                <a:gd name="connsiteY0" fmla="*/ 8167 h 1928074"/>
                <a:gd name="connsiteX1" fmla="*/ 274320 w 1562100"/>
                <a:gd name="connsiteY1" fmla="*/ 5517 h 1928074"/>
                <a:gd name="connsiteX2" fmla="*/ 320040 w 1562100"/>
                <a:gd name="connsiteY2" fmla="*/ 214 h 1928074"/>
                <a:gd name="connsiteX3" fmla="*/ 411480 w 1562100"/>
                <a:gd name="connsiteY3" fmla="*/ 7834 h 1928074"/>
                <a:gd name="connsiteX4" fmla="*/ 518160 w 1562100"/>
                <a:gd name="connsiteY4" fmla="*/ 23074 h 1928074"/>
                <a:gd name="connsiteX5" fmla="*/ 586740 w 1562100"/>
                <a:gd name="connsiteY5" fmla="*/ 30694 h 1928074"/>
                <a:gd name="connsiteX6" fmla="*/ 609600 w 1562100"/>
                <a:gd name="connsiteY6" fmla="*/ 38314 h 1928074"/>
                <a:gd name="connsiteX7" fmla="*/ 640080 w 1562100"/>
                <a:gd name="connsiteY7" fmla="*/ 45934 h 1928074"/>
                <a:gd name="connsiteX8" fmla="*/ 662940 w 1562100"/>
                <a:gd name="connsiteY8" fmla="*/ 61174 h 1928074"/>
                <a:gd name="connsiteX9" fmla="*/ 685800 w 1562100"/>
                <a:gd name="connsiteY9" fmla="*/ 68794 h 1928074"/>
                <a:gd name="connsiteX10" fmla="*/ 731520 w 1562100"/>
                <a:gd name="connsiteY10" fmla="*/ 99274 h 1928074"/>
                <a:gd name="connsiteX11" fmla="*/ 754380 w 1562100"/>
                <a:gd name="connsiteY11" fmla="*/ 114514 h 1928074"/>
                <a:gd name="connsiteX12" fmla="*/ 777240 w 1562100"/>
                <a:gd name="connsiteY12" fmla="*/ 129754 h 1928074"/>
                <a:gd name="connsiteX13" fmla="*/ 792480 w 1562100"/>
                <a:gd name="connsiteY13" fmla="*/ 152614 h 1928074"/>
                <a:gd name="connsiteX14" fmla="*/ 830580 w 1562100"/>
                <a:gd name="connsiteY14" fmla="*/ 190714 h 1928074"/>
                <a:gd name="connsiteX15" fmla="*/ 838200 w 1562100"/>
                <a:gd name="connsiteY15" fmla="*/ 213574 h 1928074"/>
                <a:gd name="connsiteX16" fmla="*/ 853440 w 1562100"/>
                <a:gd name="connsiteY16" fmla="*/ 236434 h 1928074"/>
                <a:gd name="connsiteX17" fmla="*/ 876300 w 1562100"/>
                <a:gd name="connsiteY17" fmla="*/ 282154 h 1928074"/>
                <a:gd name="connsiteX18" fmla="*/ 899160 w 1562100"/>
                <a:gd name="connsiteY18" fmla="*/ 358354 h 1928074"/>
                <a:gd name="connsiteX19" fmla="*/ 906780 w 1562100"/>
                <a:gd name="connsiteY19" fmla="*/ 381214 h 1928074"/>
                <a:gd name="connsiteX20" fmla="*/ 922020 w 1562100"/>
                <a:gd name="connsiteY20" fmla="*/ 404074 h 1928074"/>
                <a:gd name="connsiteX21" fmla="*/ 937260 w 1562100"/>
                <a:gd name="connsiteY21" fmla="*/ 449794 h 1928074"/>
                <a:gd name="connsiteX22" fmla="*/ 952500 w 1562100"/>
                <a:gd name="connsiteY22" fmla="*/ 472654 h 1928074"/>
                <a:gd name="connsiteX23" fmla="*/ 967740 w 1562100"/>
                <a:gd name="connsiteY23" fmla="*/ 518374 h 1928074"/>
                <a:gd name="connsiteX24" fmla="*/ 982980 w 1562100"/>
                <a:gd name="connsiteY24" fmla="*/ 541234 h 1928074"/>
                <a:gd name="connsiteX25" fmla="*/ 1005840 w 1562100"/>
                <a:gd name="connsiteY25" fmla="*/ 609814 h 1928074"/>
                <a:gd name="connsiteX26" fmla="*/ 1013460 w 1562100"/>
                <a:gd name="connsiteY26" fmla="*/ 632674 h 1928074"/>
                <a:gd name="connsiteX27" fmla="*/ 1028700 w 1562100"/>
                <a:gd name="connsiteY27" fmla="*/ 655534 h 1928074"/>
                <a:gd name="connsiteX28" fmla="*/ 1051560 w 1562100"/>
                <a:gd name="connsiteY28" fmla="*/ 731734 h 1928074"/>
                <a:gd name="connsiteX29" fmla="*/ 1059180 w 1562100"/>
                <a:gd name="connsiteY29" fmla="*/ 754594 h 1928074"/>
                <a:gd name="connsiteX30" fmla="*/ 1066800 w 1562100"/>
                <a:gd name="connsiteY30" fmla="*/ 777454 h 1928074"/>
                <a:gd name="connsiteX31" fmla="*/ 1082040 w 1562100"/>
                <a:gd name="connsiteY31" fmla="*/ 800314 h 1928074"/>
                <a:gd name="connsiteX32" fmla="*/ 1089660 w 1562100"/>
                <a:gd name="connsiteY32" fmla="*/ 823174 h 1928074"/>
                <a:gd name="connsiteX33" fmla="*/ 1120140 w 1562100"/>
                <a:gd name="connsiteY33" fmla="*/ 868894 h 1928074"/>
                <a:gd name="connsiteX34" fmla="*/ 1135380 w 1562100"/>
                <a:gd name="connsiteY34" fmla="*/ 891754 h 1928074"/>
                <a:gd name="connsiteX35" fmla="*/ 1158240 w 1562100"/>
                <a:gd name="connsiteY35" fmla="*/ 937474 h 1928074"/>
                <a:gd name="connsiteX36" fmla="*/ 1165860 w 1562100"/>
                <a:gd name="connsiteY36" fmla="*/ 960334 h 1928074"/>
                <a:gd name="connsiteX37" fmla="*/ 1196340 w 1562100"/>
                <a:gd name="connsiteY37" fmla="*/ 1006054 h 1928074"/>
                <a:gd name="connsiteX38" fmla="*/ 1203960 w 1562100"/>
                <a:gd name="connsiteY38" fmla="*/ 1028914 h 1928074"/>
                <a:gd name="connsiteX39" fmla="*/ 1226820 w 1562100"/>
                <a:gd name="connsiteY39" fmla="*/ 1059394 h 1928074"/>
                <a:gd name="connsiteX40" fmla="*/ 1257300 w 1562100"/>
                <a:gd name="connsiteY40" fmla="*/ 1105114 h 1928074"/>
                <a:gd name="connsiteX41" fmla="*/ 1272540 w 1562100"/>
                <a:gd name="connsiteY41" fmla="*/ 1127974 h 1928074"/>
                <a:gd name="connsiteX42" fmla="*/ 1310640 w 1562100"/>
                <a:gd name="connsiteY42" fmla="*/ 1204174 h 1928074"/>
                <a:gd name="connsiteX43" fmla="*/ 1363980 w 1562100"/>
                <a:gd name="connsiteY43" fmla="*/ 1287994 h 1928074"/>
                <a:gd name="connsiteX44" fmla="*/ 1394460 w 1562100"/>
                <a:gd name="connsiteY44" fmla="*/ 1356574 h 1928074"/>
                <a:gd name="connsiteX45" fmla="*/ 1402080 w 1562100"/>
                <a:gd name="connsiteY45" fmla="*/ 1379434 h 1928074"/>
                <a:gd name="connsiteX46" fmla="*/ 1432560 w 1562100"/>
                <a:gd name="connsiteY46" fmla="*/ 1425154 h 1928074"/>
                <a:gd name="connsiteX47" fmla="*/ 1455420 w 1562100"/>
                <a:gd name="connsiteY47" fmla="*/ 1478494 h 1928074"/>
                <a:gd name="connsiteX48" fmla="*/ 1485900 w 1562100"/>
                <a:gd name="connsiteY48" fmla="*/ 1524214 h 1928074"/>
                <a:gd name="connsiteX49" fmla="*/ 1501140 w 1562100"/>
                <a:gd name="connsiteY49" fmla="*/ 1547074 h 1928074"/>
                <a:gd name="connsiteX50" fmla="*/ 1516380 w 1562100"/>
                <a:gd name="connsiteY50" fmla="*/ 1569934 h 1928074"/>
                <a:gd name="connsiteX51" fmla="*/ 1539240 w 1562100"/>
                <a:gd name="connsiteY51" fmla="*/ 1638514 h 1928074"/>
                <a:gd name="connsiteX52" fmla="*/ 1546860 w 1562100"/>
                <a:gd name="connsiteY52" fmla="*/ 1661374 h 1928074"/>
                <a:gd name="connsiteX53" fmla="*/ 1562100 w 1562100"/>
                <a:gd name="connsiteY53" fmla="*/ 1760434 h 1928074"/>
                <a:gd name="connsiteX54" fmla="*/ 1554480 w 1562100"/>
                <a:gd name="connsiteY54" fmla="*/ 1844254 h 1928074"/>
                <a:gd name="connsiteX55" fmla="*/ 1531620 w 1562100"/>
                <a:gd name="connsiteY55" fmla="*/ 1889974 h 1928074"/>
                <a:gd name="connsiteX56" fmla="*/ 1485900 w 1562100"/>
                <a:gd name="connsiteY56" fmla="*/ 1905214 h 1928074"/>
                <a:gd name="connsiteX57" fmla="*/ 1463040 w 1562100"/>
                <a:gd name="connsiteY57" fmla="*/ 1912834 h 1928074"/>
                <a:gd name="connsiteX58" fmla="*/ 1379220 w 1562100"/>
                <a:gd name="connsiteY58" fmla="*/ 1928074 h 1928074"/>
                <a:gd name="connsiteX59" fmla="*/ 1178520 w 1562100"/>
                <a:gd name="connsiteY59" fmla="*/ 1905130 h 1928074"/>
                <a:gd name="connsiteX60" fmla="*/ 1146781 w 1562100"/>
                <a:gd name="connsiteY60" fmla="*/ 1889807 h 1928074"/>
                <a:gd name="connsiteX61" fmla="*/ 1122661 w 1562100"/>
                <a:gd name="connsiteY61" fmla="*/ 1877218 h 1928074"/>
                <a:gd name="connsiteX62" fmla="*/ 1090921 w 1562100"/>
                <a:gd name="connsiteY62" fmla="*/ 1844087 h 1928074"/>
                <a:gd name="connsiteX63" fmla="*/ 1069436 w 1562100"/>
                <a:gd name="connsiteY63" fmla="*/ 1824243 h 1928074"/>
                <a:gd name="connsiteX64" fmla="*/ 1048601 w 1562100"/>
                <a:gd name="connsiteY64" fmla="*/ 1803419 h 1928074"/>
                <a:gd name="connsiteX65" fmla="*/ 1043940 w 1562100"/>
                <a:gd name="connsiteY65" fmla="*/ 1780559 h 1928074"/>
                <a:gd name="connsiteX66" fmla="*/ 1022340 w 1562100"/>
                <a:gd name="connsiteY66" fmla="*/ 1742542 h 1928074"/>
                <a:gd name="connsiteX67" fmla="*/ 977059 w 1562100"/>
                <a:gd name="connsiteY67" fmla="*/ 1653420 h 1928074"/>
                <a:gd name="connsiteX68" fmla="*/ 952500 w 1562100"/>
                <a:gd name="connsiteY68" fmla="*/ 1616072 h 1928074"/>
                <a:gd name="connsiteX69" fmla="*/ 921201 w 1562100"/>
                <a:gd name="connsiteY69" fmla="*/ 1572668 h 1928074"/>
                <a:gd name="connsiteX70" fmla="*/ 905685 w 1562100"/>
                <a:gd name="connsiteY70" fmla="*/ 1548953 h 1928074"/>
                <a:gd name="connsiteX71" fmla="*/ 886060 w 1562100"/>
                <a:gd name="connsiteY71" fmla="*/ 1491250 h 1928074"/>
                <a:gd name="connsiteX72" fmla="*/ 867859 w 1562100"/>
                <a:gd name="connsiteY72" fmla="*/ 1468389 h 1928074"/>
                <a:gd name="connsiteX73" fmla="*/ 850919 w 1562100"/>
                <a:gd name="connsiteY73" fmla="*/ 1450665 h 1928074"/>
                <a:gd name="connsiteX74" fmla="*/ 811560 w 1562100"/>
                <a:gd name="connsiteY74" fmla="*/ 1407430 h 1928074"/>
                <a:gd name="connsiteX75" fmla="*/ 791219 w 1562100"/>
                <a:gd name="connsiteY75" fmla="*/ 1364194 h 1928074"/>
                <a:gd name="connsiteX76" fmla="*/ 762000 w 1562100"/>
                <a:gd name="connsiteY76" fmla="*/ 1318474 h 1928074"/>
                <a:gd name="connsiteX77" fmla="*/ 731520 w 1562100"/>
                <a:gd name="connsiteY77" fmla="*/ 1272754 h 1928074"/>
                <a:gd name="connsiteX78" fmla="*/ 716280 w 1562100"/>
                <a:gd name="connsiteY78" fmla="*/ 1249894 h 1928074"/>
                <a:gd name="connsiteX79" fmla="*/ 693420 w 1562100"/>
                <a:gd name="connsiteY79" fmla="*/ 1227034 h 1928074"/>
                <a:gd name="connsiteX80" fmla="*/ 685800 w 1562100"/>
                <a:gd name="connsiteY80" fmla="*/ 1204174 h 1928074"/>
                <a:gd name="connsiteX81" fmla="*/ 647700 w 1562100"/>
                <a:gd name="connsiteY81" fmla="*/ 1158454 h 1928074"/>
                <a:gd name="connsiteX82" fmla="*/ 609600 w 1562100"/>
                <a:gd name="connsiteY82" fmla="*/ 1089874 h 1928074"/>
                <a:gd name="connsiteX83" fmla="*/ 594360 w 1562100"/>
                <a:gd name="connsiteY83" fmla="*/ 1067014 h 1928074"/>
                <a:gd name="connsiteX84" fmla="*/ 571500 w 1562100"/>
                <a:gd name="connsiteY84" fmla="*/ 1051774 h 1928074"/>
                <a:gd name="connsiteX85" fmla="*/ 545503 w 1562100"/>
                <a:gd name="connsiteY85" fmla="*/ 1033355 h 1928074"/>
                <a:gd name="connsiteX86" fmla="*/ 518160 w 1562100"/>
                <a:gd name="connsiteY86" fmla="*/ 998434 h 1928074"/>
                <a:gd name="connsiteX87" fmla="*/ 480060 w 1562100"/>
                <a:gd name="connsiteY87" fmla="*/ 960334 h 1928074"/>
                <a:gd name="connsiteX88" fmla="*/ 441960 w 1562100"/>
                <a:gd name="connsiteY88" fmla="*/ 922234 h 1928074"/>
                <a:gd name="connsiteX89" fmla="*/ 403860 w 1562100"/>
                <a:gd name="connsiteY89" fmla="*/ 884134 h 1928074"/>
                <a:gd name="connsiteX90" fmla="*/ 365760 w 1562100"/>
                <a:gd name="connsiteY90" fmla="*/ 853654 h 1928074"/>
                <a:gd name="connsiteX91" fmla="*/ 327660 w 1562100"/>
                <a:gd name="connsiteY91" fmla="*/ 807934 h 1928074"/>
                <a:gd name="connsiteX92" fmla="*/ 312420 w 1562100"/>
                <a:gd name="connsiteY92" fmla="*/ 785074 h 1928074"/>
                <a:gd name="connsiteX93" fmla="*/ 289560 w 1562100"/>
                <a:gd name="connsiteY93" fmla="*/ 762214 h 1928074"/>
                <a:gd name="connsiteX94" fmla="*/ 274320 w 1562100"/>
                <a:gd name="connsiteY94" fmla="*/ 739354 h 1928074"/>
                <a:gd name="connsiteX95" fmla="*/ 251460 w 1562100"/>
                <a:gd name="connsiteY95" fmla="*/ 716494 h 1928074"/>
                <a:gd name="connsiteX96" fmla="*/ 228600 w 1562100"/>
                <a:gd name="connsiteY96" fmla="*/ 670774 h 1928074"/>
                <a:gd name="connsiteX97" fmla="*/ 198120 w 1562100"/>
                <a:gd name="connsiteY97" fmla="*/ 625054 h 1928074"/>
                <a:gd name="connsiteX98" fmla="*/ 182880 w 1562100"/>
                <a:gd name="connsiteY98" fmla="*/ 602194 h 1928074"/>
                <a:gd name="connsiteX99" fmla="*/ 160020 w 1562100"/>
                <a:gd name="connsiteY99" fmla="*/ 579334 h 1928074"/>
                <a:gd name="connsiteX100" fmla="*/ 121920 w 1562100"/>
                <a:gd name="connsiteY100" fmla="*/ 510754 h 1928074"/>
                <a:gd name="connsiteX101" fmla="*/ 106680 w 1562100"/>
                <a:gd name="connsiteY101" fmla="*/ 487894 h 1928074"/>
                <a:gd name="connsiteX102" fmla="*/ 83820 w 1562100"/>
                <a:gd name="connsiteY102" fmla="*/ 442174 h 1928074"/>
                <a:gd name="connsiteX103" fmla="*/ 45720 w 1562100"/>
                <a:gd name="connsiteY103" fmla="*/ 373594 h 1928074"/>
                <a:gd name="connsiteX104" fmla="*/ 30480 w 1562100"/>
                <a:gd name="connsiteY104" fmla="*/ 327874 h 1928074"/>
                <a:gd name="connsiteX105" fmla="*/ 15240 w 1562100"/>
                <a:gd name="connsiteY105" fmla="*/ 305014 h 1928074"/>
                <a:gd name="connsiteX106" fmla="*/ 0 w 1562100"/>
                <a:gd name="connsiteY106" fmla="*/ 259294 h 1928074"/>
                <a:gd name="connsiteX107" fmla="*/ 1260 w 1562100"/>
                <a:gd name="connsiteY107" fmla="*/ 233866 h 1928074"/>
                <a:gd name="connsiteX108" fmla="*/ 15240 w 1562100"/>
                <a:gd name="connsiteY108" fmla="*/ 144994 h 1928074"/>
                <a:gd name="connsiteX109" fmla="*/ 60960 w 1562100"/>
                <a:gd name="connsiteY109" fmla="*/ 106894 h 1928074"/>
                <a:gd name="connsiteX110" fmla="*/ 129540 w 1562100"/>
                <a:gd name="connsiteY110" fmla="*/ 53554 h 1928074"/>
                <a:gd name="connsiteX111" fmla="*/ 198120 w 1562100"/>
                <a:gd name="connsiteY111" fmla="*/ 30694 h 1928074"/>
                <a:gd name="connsiteX112" fmla="*/ 220980 w 1562100"/>
                <a:gd name="connsiteY112" fmla="*/ 23074 h 1928074"/>
                <a:gd name="connsiteX113" fmla="*/ 304800 w 1562100"/>
                <a:gd name="connsiteY113" fmla="*/ 7834 h 1928074"/>
                <a:gd name="connsiteX114" fmla="*/ 327660 w 1562100"/>
                <a:gd name="connsiteY114" fmla="*/ 15454 h 1928074"/>
                <a:gd name="connsiteX115" fmla="*/ 364059 w 1562100"/>
                <a:gd name="connsiteY115" fmla="*/ 7417 h 1928074"/>
                <a:gd name="connsiteX0" fmla="*/ 242140 w 1562100"/>
                <a:gd name="connsiteY0" fmla="*/ 8071 h 1927978"/>
                <a:gd name="connsiteX1" fmla="*/ 274320 w 1562100"/>
                <a:gd name="connsiteY1" fmla="*/ 10557 h 1927978"/>
                <a:gd name="connsiteX2" fmla="*/ 320040 w 1562100"/>
                <a:gd name="connsiteY2" fmla="*/ 118 h 1927978"/>
                <a:gd name="connsiteX3" fmla="*/ 411480 w 1562100"/>
                <a:gd name="connsiteY3" fmla="*/ 7738 h 1927978"/>
                <a:gd name="connsiteX4" fmla="*/ 518160 w 1562100"/>
                <a:gd name="connsiteY4" fmla="*/ 22978 h 1927978"/>
                <a:gd name="connsiteX5" fmla="*/ 586740 w 1562100"/>
                <a:gd name="connsiteY5" fmla="*/ 30598 h 1927978"/>
                <a:gd name="connsiteX6" fmla="*/ 609600 w 1562100"/>
                <a:gd name="connsiteY6" fmla="*/ 38218 h 1927978"/>
                <a:gd name="connsiteX7" fmla="*/ 640080 w 1562100"/>
                <a:gd name="connsiteY7" fmla="*/ 45838 h 1927978"/>
                <a:gd name="connsiteX8" fmla="*/ 662940 w 1562100"/>
                <a:gd name="connsiteY8" fmla="*/ 61078 h 1927978"/>
                <a:gd name="connsiteX9" fmla="*/ 685800 w 1562100"/>
                <a:gd name="connsiteY9" fmla="*/ 68698 h 1927978"/>
                <a:gd name="connsiteX10" fmla="*/ 731520 w 1562100"/>
                <a:gd name="connsiteY10" fmla="*/ 99178 h 1927978"/>
                <a:gd name="connsiteX11" fmla="*/ 754380 w 1562100"/>
                <a:gd name="connsiteY11" fmla="*/ 114418 h 1927978"/>
                <a:gd name="connsiteX12" fmla="*/ 777240 w 1562100"/>
                <a:gd name="connsiteY12" fmla="*/ 129658 h 1927978"/>
                <a:gd name="connsiteX13" fmla="*/ 792480 w 1562100"/>
                <a:gd name="connsiteY13" fmla="*/ 152518 h 1927978"/>
                <a:gd name="connsiteX14" fmla="*/ 830580 w 1562100"/>
                <a:gd name="connsiteY14" fmla="*/ 190618 h 1927978"/>
                <a:gd name="connsiteX15" fmla="*/ 838200 w 1562100"/>
                <a:gd name="connsiteY15" fmla="*/ 213478 h 1927978"/>
                <a:gd name="connsiteX16" fmla="*/ 853440 w 1562100"/>
                <a:gd name="connsiteY16" fmla="*/ 236338 h 1927978"/>
                <a:gd name="connsiteX17" fmla="*/ 876300 w 1562100"/>
                <a:gd name="connsiteY17" fmla="*/ 282058 h 1927978"/>
                <a:gd name="connsiteX18" fmla="*/ 899160 w 1562100"/>
                <a:gd name="connsiteY18" fmla="*/ 358258 h 1927978"/>
                <a:gd name="connsiteX19" fmla="*/ 906780 w 1562100"/>
                <a:gd name="connsiteY19" fmla="*/ 381118 h 1927978"/>
                <a:gd name="connsiteX20" fmla="*/ 922020 w 1562100"/>
                <a:gd name="connsiteY20" fmla="*/ 403978 h 1927978"/>
                <a:gd name="connsiteX21" fmla="*/ 937260 w 1562100"/>
                <a:gd name="connsiteY21" fmla="*/ 449698 h 1927978"/>
                <a:gd name="connsiteX22" fmla="*/ 952500 w 1562100"/>
                <a:gd name="connsiteY22" fmla="*/ 472558 h 1927978"/>
                <a:gd name="connsiteX23" fmla="*/ 967740 w 1562100"/>
                <a:gd name="connsiteY23" fmla="*/ 518278 h 1927978"/>
                <a:gd name="connsiteX24" fmla="*/ 982980 w 1562100"/>
                <a:gd name="connsiteY24" fmla="*/ 541138 h 1927978"/>
                <a:gd name="connsiteX25" fmla="*/ 1005840 w 1562100"/>
                <a:gd name="connsiteY25" fmla="*/ 609718 h 1927978"/>
                <a:gd name="connsiteX26" fmla="*/ 1013460 w 1562100"/>
                <a:gd name="connsiteY26" fmla="*/ 632578 h 1927978"/>
                <a:gd name="connsiteX27" fmla="*/ 1028700 w 1562100"/>
                <a:gd name="connsiteY27" fmla="*/ 655438 h 1927978"/>
                <a:gd name="connsiteX28" fmla="*/ 1051560 w 1562100"/>
                <a:gd name="connsiteY28" fmla="*/ 731638 h 1927978"/>
                <a:gd name="connsiteX29" fmla="*/ 1059180 w 1562100"/>
                <a:gd name="connsiteY29" fmla="*/ 754498 h 1927978"/>
                <a:gd name="connsiteX30" fmla="*/ 1066800 w 1562100"/>
                <a:gd name="connsiteY30" fmla="*/ 777358 h 1927978"/>
                <a:gd name="connsiteX31" fmla="*/ 1082040 w 1562100"/>
                <a:gd name="connsiteY31" fmla="*/ 800218 h 1927978"/>
                <a:gd name="connsiteX32" fmla="*/ 1089660 w 1562100"/>
                <a:gd name="connsiteY32" fmla="*/ 823078 h 1927978"/>
                <a:gd name="connsiteX33" fmla="*/ 1120140 w 1562100"/>
                <a:gd name="connsiteY33" fmla="*/ 868798 h 1927978"/>
                <a:gd name="connsiteX34" fmla="*/ 1135380 w 1562100"/>
                <a:gd name="connsiteY34" fmla="*/ 891658 h 1927978"/>
                <a:gd name="connsiteX35" fmla="*/ 1158240 w 1562100"/>
                <a:gd name="connsiteY35" fmla="*/ 937378 h 1927978"/>
                <a:gd name="connsiteX36" fmla="*/ 1165860 w 1562100"/>
                <a:gd name="connsiteY36" fmla="*/ 960238 h 1927978"/>
                <a:gd name="connsiteX37" fmla="*/ 1196340 w 1562100"/>
                <a:gd name="connsiteY37" fmla="*/ 1005958 h 1927978"/>
                <a:gd name="connsiteX38" fmla="*/ 1203960 w 1562100"/>
                <a:gd name="connsiteY38" fmla="*/ 1028818 h 1927978"/>
                <a:gd name="connsiteX39" fmla="*/ 1226820 w 1562100"/>
                <a:gd name="connsiteY39" fmla="*/ 1059298 h 1927978"/>
                <a:gd name="connsiteX40" fmla="*/ 1257300 w 1562100"/>
                <a:gd name="connsiteY40" fmla="*/ 1105018 h 1927978"/>
                <a:gd name="connsiteX41" fmla="*/ 1272540 w 1562100"/>
                <a:gd name="connsiteY41" fmla="*/ 1127878 h 1927978"/>
                <a:gd name="connsiteX42" fmla="*/ 1310640 w 1562100"/>
                <a:gd name="connsiteY42" fmla="*/ 1204078 h 1927978"/>
                <a:gd name="connsiteX43" fmla="*/ 1363980 w 1562100"/>
                <a:gd name="connsiteY43" fmla="*/ 1287898 h 1927978"/>
                <a:gd name="connsiteX44" fmla="*/ 1394460 w 1562100"/>
                <a:gd name="connsiteY44" fmla="*/ 1356478 h 1927978"/>
                <a:gd name="connsiteX45" fmla="*/ 1402080 w 1562100"/>
                <a:gd name="connsiteY45" fmla="*/ 1379338 h 1927978"/>
                <a:gd name="connsiteX46" fmla="*/ 1432560 w 1562100"/>
                <a:gd name="connsiteY46" fmla="*/ 1425058 h 1927978"/>
                <a:gd name="connsiteX47" fmla="*/ 1455420 w 1562100"/>
                <a:gd name="connsiteY47" fmla="*/ 1478398 h 1927978"/>
                <a:gd name="connsiteX48" fmla="*/ 1485900 w 1562100"/>
                <a:gd name="connsiteY48" fmla="*/ 1524118 h 1927978"/>
                <a:gd name="connsiteX49" fmla="*/ 1501140 w 1562100"/>
                <a:gd name="connsiteY49" fmla="*/ 1546978 h 1927978"/>
                <a:gd name="connsiteX50" fmla="*/ 1516380 w 1562100"/>
                <a:gd name="connsiteY50" fmla="*/ 1569838 h 1927978"/>
                <a:gd name="connsiteX51" fmla="*/ 1539240 w 1562100"/>
                <a:gd name="connsiteY51" fmla="*/ 1638418 h 1927978"/>
                <a:gd name="connsiteX52" fmla="*/ 1546860 w 1562100"/>
                <a:gd name="connsiteY52" fmla="*/ 1661278 h 1927978"/>
                <a:gd name="connsiteX53" fmla="*/ 1562100 w 1562100"/>
                <a:gd name="connsiteY53" fmla="*/ 1760338 h 1927978"/>
                <a:gd name="connsiteX54" fmla="*/ 1554480 w 1562100"/>
                <a:gd name="connsiteY54" fmla="*/ 1844158 h 1927978"/>
                <a:gd name="connsiteX55" fmla="*/ 1531620 w 1562100"/>
                <a:gd name="connsiteY55" fmla="*/ 1889878 h 1927978"/>
                <a:gd name="connsiteX56" fmla="*/ 1485900 w 1562100"/>
                <a:gd name="connsiteY56" fmla="*/ 1905118 h 1927978"/>
                <a:gd name="connsiteX57" fmla="*/ 1463040 w 1562100"/>
                <a:gd name="connsiteY57" fmla="*/ 1912738 h 1927978"/>
                <a:gd name="connsiteX58" fmla="*/ 1379220 w 1562100"/>
                <a:gd name="connsiteY58" fmla="*/ 1927978 h 1927978"/>
                <a:gd name="connsiteX59" fmla="*/ 1178520 w 1562100"/>
                <a:gd name="connsiteY59" fmla="*/ 1905034 h 1927978"/>
                <a:gd name="connsiteX60" fmla="*/ 1146781 w 1562100"/>
                <a:gd name="connsiteY60" fmla="*/ 1889711 h 1927978"/>
                <a:gd name="connsiteX61" fmla="*/ 1122661 w 1562100"/>
                <a:gd name="connsiteY61" fmla="*/ 1877122 h 1927978"/>
                <a:gd name="connsiteX62" fmla="*/ 1090921 w 1562100"/>
                <a:gd name="connsiteY62" fmla="*/ 1843991 h 1927978"/>
                <a:gd name="connsiteX63" fmla="*/ 1069436 w 1562100"/>
                <a:gd name="connsiteY63" fmla="*/ 1824147 h 1927978"/>
                <a:gd name="connsiteX64" fmla="*/ 1048601 w 1562100"/>
                <a:gd name="connsiteY64" fmla="*/ 1803323 h 1927978"/>
                <a:gd name="connsiteX65" fmla="*/ 1043940 w 1562100"/>
                <a:gd name="connsiteY65" fmla="*/ 1780463 h 1927978"/>
                <a:gd name="connsiteX66" fmla="*/ 1022340 w 1562100"/>
                <a:gd name="connsiteY66" fmla="*/ 1742446 h 1927978"/>
                <a:gd name="connsiteX67" fmla="*/ 977059 w 1562100"/>
                <a:gd name="connsiteY67" fmla="*/ 1653324 h 1927978"/>
                <a:gd name="connsiteX68" fmla="*/ 952500 w 1562100"/>
                <a:gd name="connsiteY68" fmla="*/ 1615976 h 1927978"/>
                <a:gd name="connsiteX69" fmla="*/ 921201 w 1562100"/>
                <a:gd name="connsiteY69" fmla="*/ 1572572 h 1927978"/>
                <a:gd name="connsiteX70" fmla="*/ 905685 w 1562100"/>
                <a:gd name="connsiteY70" fmla="*/ 1548857 h 1927978"/>
                <a:gd name="connsiteX71" fmla="*/ 886060 w 1562100"/>
                <a:gd name="connsiteY71" fmla="*/ 1491154 h 1927978"/>
                <a:gd name="connsiteX72" fmla="*/ 867859 w 1562100"/>
                <a:gd name="connsiteY72" fmla="*/ 1468293 h 1927978"/>
                <a:gd name="connsiteX73" fmla="*/ 850919 w 1562100"/>
                <a:gd name="connsiteY73" fmla="*/ 1450569 h 1927978"/>
                <a:gd name="connsiteX74" fmla="*/ 811560 w 1562100"/>
                <a:gd name="connsiteY74" fmla="*/ 1407334 h 1927978"/>
                <a:gd name="connsiteX75" fmla="*/ 791219 w 1562100"/>
                <a:gd name="connsiteY75" fmla="*/ 1364098 h 1927978"/>
                <a:gd name="connsiteX76" fmla="*/ 762000 w 1562100"/>
                <a:gd name="connsiteY76" fmla="*/ 1318378 h 1927978"/>
                <a:gd name="connsiteX77" fmla="*/ 731520 w 1562100"/>
                <a:gd name="connsiteY77" fmla="*/ 1272658 h 1927978"/>
                <a:gd name="connsiteX78" fmla="*/ 716280 w 1562100"/>
                <a:gd name="connsiteY78" fmla="*/ 1249798 h 1927978"/>
                <a:gd name="connsiteX79" fmla="*/ 693420 w 1562100"/>
                <a:gd name="connsiteY79" fmla="*/ 1226938 h 1927978"/>
                <a:gd name="connsiteX80" fmla="*/ 685800 w 1562100"/>
                <a:gd name="connsiteY80" fmla="*/ 1204078 h 1927978"/>
                <a:gd name="connsiteX81" fmla="*/ 647700 w 1562100"/>
                <a:gd name="connsiteY81" fmla="*/ 1158358 h 1927978"/>
                <a:gd name="connsiteX82" fmla="*/ 609600 w 1562100"/>
                <a:gd name="connsiteY82" fmla="*/ 1089778 h 1927978"/>
                <a:gd name="connsiteX83" fmla="*/ 594360 w 1562100"/>
                <a:gd name="connsiteY83" fmla="*/ 1066918 h 1927978"/>
                <a:gd name="connsiteX84" fmla="*/ 571500 w 1562100"/>
                <a:gd name="connsiteY84" fmla="*/ 1051678 h 1927978"/>
                <a:gd name="connsiteX85" fmla="*/ 545503 w 1562100"/>
                <a:gd name="connsiteY85" fmla="*/ 1033259 h 1927978"/>
                <a:gd name="connsiteX86" fmla="*/ 518160 w 1562100"/>
                <a:gd name="connsiteY86" fmla="*/ 998338 h 1927978"/>
                <a:gd name="connsiteX87" fmla="*/ 480060 w 1562100"/>
                <a:gd name="connsiteY87" fmla="*/ 960238 h 1927978"/>
                <a:gd name="connsiteX88" fmla="*/ 441960 w 1562100"/>
                <a:gd name="connsiteY88" fmla="*/ 922138 h 1927978"/>
                <a:gd name="connsiteX89" fmla="*/ 403860 w 1562100"/>
                <a:gd name="connsiteY89" fmla="*/ 884038 h 1927978"/>
                <a:gd name="connsiteX90" fmla="*/ 365760 w 1562100"/>
                <a:gd name="connsiteY90" fmla="*/ 853558 h 1927978"/>
                <a:gd name="connsiteX91" fmla="*/ 327660 w 1562100"/>
                <a:gd name="connsiteY91" fmla="*/ 807838 h 1927978"/>
                <a:gd name="connsiteX92" fmla="*/ 312420 w 1562100"/>
                <a:gd name="connsiteY92" fmla="*/ 784978 h 1927978"/>
                <a:gd name="connsiteX93" fmla="*/ 289560 w 1562100"/>
                <a:gd name="connsiteY93" fmla="*/ 762118 h 1927978"/>
                <a:gd name="connsiteX94" fmla="*/ 274320 w 1562100"/>
                <a:gd name="connsiteY94" fmla="*/ 739258 h 1927978"/>
                <a:gd name="connsiteX95" fmla="*/ 251460 w 1562100"/>
                <a:gd name="connsiteY95" fmla="*/ 716398 h 1927978"/>
                <a:gd name="connsiteX96" fmla="*/ 228600 w 1562100"/>
                <a:gd name="connsiteY96" fmla="*/ 670678 h 1927978"/>
                <a:gd name="connsiteX97" fmla="*/ 198120 w 1562100"/>
                <a:gd name="connsiteY97" fmla="*/ 624958 h 1927978"/>
                <a:gd name="connsiteX98" fmla="*/ 182880 w 1562100"/>
                <a:gd name="connsiteY98" fmla="*/ 602098 h 1927978"/>
                <a:gd name="connsiteX99" fmla="*/ 160020 w 1562100"/>
                <a:gd name="connsiteY99" fmla="*/ 579238 h 1927978"/>
                <a:gd name="connsiteX100" fmla="*/ 121920 w 1562100"/>
                <a:gd name="connsiteY100" fmla="*/ 510658 h 1927978"/>
                <a:gd name="connsiteX101" fmla="*/ 106680 w 1562100"/>
                <a:gd name="connsiteY101" fmla="*/ 487798 h 1927978"/>
                <a:gd name="connsiteX102" fmla="*/ 83820 w 1562100"/>
                <a:gd name="connsiteY102" fmla="*/ 442078 h 1927978"/>
                <a:gd name="connsiteX103" fmla="*/ 45720 w 1562100"/>
                <a:gd name="connsiteY103" fmla="*/ 373498 h 1927978"/>
                <a:gd name="connsiteX104" fmla="*/ 30480 w 1562100"/>
                <a:gd name="connsiteY104" fmla="*/ 327778 h 1927978"/>
                <a:gd name="connsiteX105" fmla="*/ 15240 w 1562100"/>
                <a:gd name="connsiteY105" fmla="*/ 304918 h 1927978"/>
                <a:gd name="connsiteX106" fmla="*/ 0 w 1562100"/>
                <a:gd name="connsiteY106" fmla="*/ 259198 h 1927978"/>
                <a:gd name="connsiteX107" fmla="*/ 1260 w 1562100"/>
                <a:gd name="connsiteY107" fmla="*/ 233770 h 1927978"/>
                <a:gd name="connsiteX108" fmla="*/ 15240 w 1562100"/>
                <a:gd name="connsiteY108" fmla="*/ 144898 h 1927978"/>
                <a:gd name="connsiteX109" fmla="*/ 60960 w 1562100"/>
                <a:gd name="connsiteY109" fmla="*/ 106798 h 1927978"/>
                <a:gd name="connsiteX110" fmla="*/ 129540 w 1562100"/>
                <a:gd name="connsiteY110" fmla="*/ 53458 h 1927978"/>
                <a:gd name="connsiteX111" fmla="*/ 198120 w 1562100"/>
                <a:gd name="connsiteY111" fmla="*/ 30598 h 1927978"/>
                <a:gd name="connsiteX112" fmla="*/ 220980 w 1562100"/>
                <a:gd name="connsiteY112" fmla="*/ 22978 h 1927978"/>
                <a:gd name="connsiteX113" fmla="*/ 304800 w 1562100"/>
                <a:gd name="connsiteY113" fmla="*/ 7738 h 1927978"/>
                <a:gd name="connsiteX114" fmla="*/ 327660 w 1562100"/>
                <a:gd name="connsiteY114" fmla="*/ 15358 h 1927978"/>
                <a:gd name="connsiteX115" fmla="*/ 364059 w 1562100"/>
                <a:gd name="connsiteY115" fmla="*/ 7321 h 1927978"/>
                <a:gd name="connsiteX0" fmla="*/ 242140 w 1562100"/>
                <a:gd name="connsiteY0" fmla="*/ 8071 h 1927978"/>
                <a:gd name="connsiteX1" fmla="*/ 274320 w 1562100"/>
                <a:gd name="connsiteY1" fmla="*/ 10557 h 1927978"/>
                <a:gd name="connsiteX2" fmla="*/ 320040 w 1562100"/>
                <a:gd name="connsiteY2" fmla="*/ 118 h 1927978"/>
                <a:gd name="connsiteX3" fmla="*/ 411480 w 1562100"/>
                <a:gd name="connsiteY3" fmla="*/ 7738 h 1927978"/>
                <a:gd name="connsiteX4" fmla="*/ 518160 w 1562100"/>
                <a:gd name="connsiteY4" fmla="*/ 22978 h 1927978"/>
                <a:gd name="connsiteX5" fmla="*/ 586740 w 1562100"/>
                <a:gd name="connsiteY5" fmla="*/ 30598 h 1927978"/>
                <a:gd name="connsiteX6" fmla="*/ 609600 w 1562100"/>
                <a:gd name="connsiteY6" fmla="*/ 38218 h 1927978"/>
                <a:gd name="connsiteX7" fmla="*/ 640080 w 1562100"/>
                <a:gd name="connsiteY7" fmla="*/ 45838 h 1927978"/>
                <a:gd name="connsiteX8" fmla="*/ 662940 w 1562100"/>
                <a:gd name="connsiteY8" fmla="*/ 61078 h 1927978"/>
                <a:gd name="connsiteX9" fmla="*/ 685800 w 1562100"/>
                <a:gd name="connsiteY9" fmla="*/ 68698 h 1927978"/>
                <a:gd name="connsiteX10" fmla="*/ 731520 w 1562100"/>
                <a:gd name="connsiteY10" fmla="*/ 99178 h 1927978"/>
                <a:gd name="connsiteX11" fmla="*/ 754380 w 1562100"/>
                <a:gd name="connsiteY11" fmla="*/ 114418 h 1927978"/>
                <a:gd name="connsiteX12" fmla="*/ 777240 w 1562100"/>
                <a:gd name="connsiteY12" fmla="*/ 129658 h 1927978"/>
                <a:gd name="connsiteX13" fmla="*/ 792480 w 1562100"/>
                <a:gd name="connsiteY13" fmla="*/ 152518 h 1927978"/>
                <a:gd name="connsiteX14" fmla="*/ 830580 w 1562100"/>
                <a:gd name="connsiteY14" fmla="*/ 190618 h 1927978"/>
                <a:gd name="connsiteX15" fmla="*/ 838200 w 1562100"/>
                <a:gd name="connsiteY15" fmla="*/ 213478 h 1927978"/>
                <a:gd name="connsiteX16" fmla="*/ 853440 w 1562100"/>
                <a:gd name="connsiteY16" fmla="*/ 236338 h 1927978"/>
                <a:gd name="connsiteX17" fmla="*/ 876300 w 1562100"/>
                <a:gd name="connsiteY17" fmla="*/ 282058 h 1927978"/>
                <a:gd name="connsiteX18" fmla="*/ 899160 w 1562100"/>
                <a:gd name="connsiteY18" fmla="*/ 358258 h 1927978"/>
                <a:gd name="connsiteX19" fmla="*/ 906780 w 1562100"/>
                <a:gd name="connsiteY19" fmla="*/ 381118 h 1927978"/>
                <a:gd name="connsiteX20" fmla="*/ 922020 w 1562100"/>
                <a:gd name="connsiteY20" fmla="*/ 403978 h 1927978"/>
                <a:gd name="connsiteX21" fmla="*/ 937260 w 1562100"/>
                <a:gd name="connsiteY21" fmla="*/ 449698 h 1927978"/>
                <a:gd name="connsiteX22" fmla="*/ 952500 w 1562100"/>
                <a:gd name="connsiteY22" fmla="*/ 472558 h 1927978"/>
                <a:gd name="connsiteX23" fmla="*/ 967740 w 1562100"/>
                <a:gd name="connsiteY23" fmla="*/ 518278 h 1927978"/>
                <a:gd name="connsiteX24" fmla="*/ 982980 w 1562100"/>
                <a:gd name="connsiteY24" fmla="*/ 541138 h 1927978"/>
                <a:gd name="connsiteX25" fmla="*/ 1005840 w 1562100"/>
                <a:gd name="connsiteY25" fmla="*/ 609718 h 1927978"/>
                <a:gd name="connsiteX26" fmla="*/ 1013460 w 1562100"/>
                <a:gd name="connsiteY26" fmla="*/ 632578 h 1927978"/>
                <a:gd name="connsiteX27" fmla="*/ 1028700 w 1562100"/>
                <a:gd name="connsiteY27" fmla="*/ 655438 h 1927978"/>
                <a:gd name="connsiteX28" fmla="*/ 1051560 w 1562100"/>
                <a:gd name="connsiteY28" fmla="*/ 731638 h 1927978"/>
                <a:gd name="connsiteX29" fmla="*/ 1059180 w 1562100"/>
                <a:gd name="connsiteY29" fmla="*/ 754498 h 1927978"/>
                <a:gd name="connsiteX30" fmla="*/ 1066800 w 1562100"/>
                <a:gd name="connsiteY30" fmla="*/ 777358 h 1927978"/>
                <a:gd name="connsiteX31" fmla="*/ 1082040 w 1562100"/>
                <a:gd name="connsiteY31" fmla="*/ 800218 h 1927978"/>
                <a:gd name="connsiteX32" fmla="*/ 1089660 w 1562100"/>
                <a:gd name="connsiteY32" fmla="*/ 823078 h 1927978"/>
                <a:gd name="connsiteX33" fmla="*/ 1120140 w 1562100"/>
                <a:gd name="connsiteY33" fmla="*/ 868798 h 1927978"/>
                <a:gd name="connsiteX34" fmla="*/ 1135380 w 1562100"/>
                <a:gd name="connsiteY34" fmla="*/ 891658 h 1927978"/>
                <a:gd name="connsiteX35" fmla="*/ 1158240 w 1562100"/>
                <a:gd name="connsiteY35" fmla="*/ 937378 h 1927978"/>
                <a:gd name="connsiteX36" fmla="*/ 1165860 w 1562100"/>
                <a:gd name="connsiteY36" fmla="*/ 960238 h 1927978"/>
                <a:gd name="connsiteX37" fmla="*/ 1196340 w 1562100"/>
                <a:gd name="connsiteY37" fmla="*/ 1005958 h 1927978"/>
                <a:gd name="connsiteX38" fmla="*/ 1203960 w 1562100"/>
                <a:gd name="connsiteY38" fmla="*/ 1028818 h 1927978"/>
                <a:gd name="connsiteX39" fmla="*/ 1226820 w 1562100"/>
                <a:gd name="connsiteY39" fmla="*/ 1059298 h 1927978"/>
                <a:gd name="connsiteX40" fmla="*/ 1257300 w 1562100"/>
                <a:gd name="connsiteY40" fmla="*/ 1105018 h 1927978"/>
                <a:gd name="connsiteX41" fmla="*/ 1272540 w 1562100"/>
                <a:gd name="connsiteY41" fmla="*/ 1127878 h 1927978"/>
                <a:gd name="connsiteX42" fmla="*/ 1310640 w 1562100"/>
                <a:gd name="connsiteY42" fmla="*/ 1204078 h 1927978"/>
                <a:gd name="connsiteX43" fmla="*/ 1363980 w 1562100"/>
                <a:gd name="connsiteY43" fmla="*/ 1287898 h 1927978"/>
                <a:gd name="connsiteX44" fmla="*/ 1394460 w 1562100"/>
                <a:gd name="connsiteY44" fmla="*/ 1356478 h 1927978"/>
                <a:gd name="connsiteX45" fmla="*/ 1402080 w 1562100"/>
                <a:gd name="connsiteY45" fmla="*/ 1379338 h 1927978"/>
                <a:gd name="connsiteX46" fmla="*/ 1432560 w 1562100"/>
                <a:gd name="connsiteY46" fmla="*/ 1425058 h 1927978"/>
                <a:gd name="connsiteX47" fmla="*/ 1455420 w 1562100"/>
                <a:gd name="connsiteY47" fmla="*/ 1478398 h 1927978"/>
                <a:gd name="connsiteX48" fmla="*/ 1485900 w 1562100"/>
                <a:gd name="connsiteY48" fmla="*/ 1524118 h 1927978"/>
                <a:gd name="connsiteX49" fmla="*/ 1501140 w 1562100"/>
                <a:gd name="connsiteY49" fmla="*/ 1546978 h 1927978"/>
                <a:gd name="connsiteX50" fmla="*/ 1516380 w 1562100"/>
                <a:gd name="connsiteY50" fmla="*/ 1569838 h 1927978"/>
                <a:gd name="connsiteX51" fmla="*/ 1539240 w 1562100"/>
                <a:gd name="connsiteY51" fmla="*/ 1638418 h 1927978"/>
                <a:gd name="connsiteX52" fmla="*/ 1546860 w 1562100"/>
                <a:gd name="connsiteY52" fmla="*/ 1661278 h 1927978"/>
                <a:gd name="connsiteX53" fmla="*/ 1562100 w 1562100"/>
                <a:gd name="connsiteY53" fmla="*/ 1760338 h 1927978"/>
                <a:gd name="connsiteX54" fmla="*/ 1554480 w 1562100"/>
                <a:gd name="connsiteY54" fmla="*/ 1844158 h 1927978"/>
                <a:gd name="connsiteX55" fmla="*/ 1531620 w 1562100"/>
                <a:gd name="connsiteY55" fmla="*/ 1889878 h 1927978"/>
                <a:gd name="connsiteX56" fmla="*/ 1485900 w 1562100"/>
                <a:gd name="connsiteY56" fmla="*/ 1905118 h 1927978"/>
                <a:gd name="connsiteX57" fmla="*/ 1463040 w 1562100"/>
                <a:gd name="connsiteY57" fmla="*/ 1912738 h 1927978"/>
                <a:gd name="connsiteX58" fmla="*/ 1379220 w 1562100"/>
                <a:gd name="connsiteY58" fmla="*/ 1927978 h 1927978"/>
                <a:gd name="connsiteX59" fmla="*/ 1178520 w 1562100"/>
                <a:gd name="connsiteY59" fmla="*/ 1905034 h 1927978"/>
                <a:gd name="connsiteX60" fmla="*/ 1146781 w 1562100"/>
                <a:gd name="connsiteY60" fmla="*/ 1889711 h 1927978"/>
                <a:gd name="connsiteX61" fmla="*/ 1122661 w 1562100"/>
                <a:gd name="connsiteY61" fmla="*/ 1877122 h 1927978"/>
                <a:gd name="connsiteX62" fmla="*/ 1090921 w 1562100"/>
                <a:gd name="connsiteY62" fmla="*/ 1843991 h 1927978"/>
                <a:gd name="connsiteX63" fmla="*/ 1069436 w 1562100"/>
                <a:gd name="connsiteY63" fmla="*/ 1824147 h 1927978"/>
                <a:gd name="connsiteX64" fmla="*/ 1048601 w 1562100"/>
                <a:gd name="connsiteY64" fmla="*/ 1803323 h 1927978"/>
                <a:gd name="connsiteX65" fmla="*/ 1043940 w 1562100"/>
                <a:gd name="connsiteY65" fmla="*/ 1780463 h 1927978"/>
                <a:gd name="connsiteX66" fmla="*/ 1022340 w 1562100"/>
                <a:gd name="connsiteY66" fmla="*/ 1742446 h 1927978"/>
                <a:gd name="connsiteX67" fmla="*/ 977059 w 1562100"/>
                <a:gd name="connsiteY67" fmla="*/ 1653324 h 1927978"/>
                <a:gd name="connsiteX68" fmla="*/ 952500 w 1562100"/>
                <a:gd name="connsiteY68" fmla="*/ 1615976 h 1927978"/>
                <a:gd name="connsiteX69" fmla="*/ 921201 w 1562100"/>
                <a:gd name="connsiteY69" fmla="*/ 1572572 h 1927978"/>
                <a:gd name="connsiteX70" fmla="*/ 905685 w 1562100"/>
                <a:gd name="connsiteY70" fmla="*/ 1548857 h 1927978"/>
                <a:gd name="connsiteX71" fmla="*/ 886060 w 1562100"/>
                <a:gd name="connsiteY71" fmla="*/ 1491154 h 1927978"/>
                <a:gd name="connsiteX72" fmla="*/ 867859 w 1562100"/>
                <a:gd name="connsiteY72" fmla="*/ 1468293 h 1927978"/>
                <a:gd name="connsiteX73" fmla="*/ 850919 w 1562100"/>
                <a:gd name="connsiteY73" fmla="*/ 1450569 h 1927978"/>
                <a:gd name="connsiteX74" fmla="*/ 811560 w 1562100"/>
                <a:gd name="connsiteY74" fmla="*/ 1407334 h 1927978"/>
                <a:gd name="connsiteX75" fmla="*/ 791219 w 1562100"/>
                <a:gd name="connsiteY75" fmla="*/ 1364098 h 1927978"/>
                <a:gd name="connsiteX76" fmla="*/ 762000 w 1562100"/>
                <a:gd name="connsiteY76" fmla="*/ 1318378 h 1927978"/>
                <a:gd name="connsiteX77" fmla="*/ 731520 w 1562100"/>
                <a:gd name="connsiteY77" fmla="*/ 1272658 h 1927978"/>
                <a:gd name="connsiteX78" fmla="*/ 716280 w 1562100"/>
                <a:gd name="connsiteY78" fmla="*/ 1249798 h 1927978"/>
                <a:gd name="connsiteX79" fmla="*/ 693420 w 1562100"/>
                <a:gd name="connsiteY79" fmla="*/ 1226938 h 1927978"/>
                <a:gd name="connsiteX80" fmla="*/ 685800 w 1562100"/>
                <a:gd name="connsiteY80" fmla="*/ 1204078 h 1927978"/>
                <a:gd name="connsiteX81" fmla="*/ 647700 w 1562100"/>
                <a:gd name="connsiteY81" fmla="*/ 1158358 h 1927978"/>
                <a:gd name="connsiteX82" fmla="*/ 609600 w 1562100"/>
                <a:gd name="connsiteY82" fmla="*/ 1089778 h 1927978"/>
                <a:gd name="connsiteX83" fmla="*/ 594360 w 1562100"/>
                <a:gd name="connsiteY83" fmla="*/ 1066918 h 1927978"/>
                <a:gd name="connsiteX84" fmla="*/ 571500 w 1562100"/>
                <a:gd name="connsiteY84" fmla="*/ 1051678 h 1927978"/>
                <a:gd name="connsiteX85" fmla="*/ 545503 w 1562100"/>
                <a:gd name="connsiteY85" fmla="*/ 1033259 h 1927978"/>
                <a:gd name="connsiteX86" fmla="*/ 518160 w 1562100"/>
                <a:gd name="connsiteY86" fmla="*/ 998338 h 1927978"/>
                <a:gd name="connsiteX87" fmla="*/ 480060 w 1562100"/>
                <a:gd name="connsiteY87" fmla="*/ 960238 h 1927978"/>
                <a:gd name="connsiteX88" fmla="*/ 441960 w 1562100"/>
                <a:gd name="connsiteY88" fmla="*/ 922138 h 1927978"/>
                <a:gd name="connsiteX89" fmla="*/ 403860 w 1562100"/>
                <a:gd name="connsiteY89" fmla="*/ 884038 h 1927978"/>
                <a:gd name="connsiteX90" fmla="*/ 365760 w 1562100"/>
                <a:gd name="connsiteY90" fmla="*/ 853558 h 1927978"/>
                <a:gd name="connsiteX91" fmla="*/ 327660 w 1562100"/>
                <a:gd name="connsiteY91" fmla="*/ 807838 h 1927978"/>
                <a:gd name="connsiteX92" fmla="*/ 312420 w 1562100"/>
                <a:gd name="connsiteY92" fmla="*/ 784978 h 1927978"/>
                <a:gd name="connsiteX93" fmla="*/ 289560 w 1562100"/>
                <a:gd name="connsiteY93" fmla="*/ 762118 h 1927978"/>
                <a:gd name="connsiteX94" fmla="*/ 274320 w 1562100"/>
                <a:gd name="connsiteY94" fmla="*/ 739258 h 1927978"/>
                <a:gd name="connsiteX95" fmla="*/ 251460 w 1562100"/>
                <a:gd name="connsiteY95" fmla="*/ 716398 h 1927978"/>
                <a:gd name="connsiteX96" fmla="*/ 228600 w 1562100"/>
                <a:gd name="connsiteY96" fmla="*/ 670678 h 1927978"/>
                <a:gd name="connsiteX97" fmla="*/ 198120 w 1562100"/>
                <a:gd name="connsiteY97" fmla="*/ 624958 h 1927978"/>
                <a:gd name="connsiteX98" fmla="*/ 182880 w 1562100"/>
                <a:gd name="connsiteY98" fmla="*/ 602098 h 1927978"/>
                <a:gd name="connsiteX99" fmla="*/ 160020 w 1562100"/>
                <a:gd name="connsiteY99" fmla="*/ 579238 h 1927978"/>
                <a:gd name="connsiteX100" fmla="*/ 121920 w 1562100"/>
                <a:gd name="connsiteY100" fmla="*/ 510658 h 1927978"/>
                <a:gd name="connsiteX101" fmla="*/ 106680 w 1562100"/>
                <a:gd name="connsiteY101" fmla="*/ 487798 h 1927978"/>
                <a:gd name="connsiteX102" fmla="*/ 83820 w 1562100"/>
                <a:gd name="connsiteY102" fmla="*/ 442078 h 1927978"/>
                <a:gd name="connsiteX103" fmla="*/ 45720 w 1562100"/>
                <a:gd name="connsiteY103" fmla="*/ 373498 h 1927978"/>
                <a:gd name="connsiteX104" fmla="*/ 30480 w 1562100"/>
                <a:gd name="connsiteY104" fmla="*/ 327778 h 1927978"/>
                <a:gd name="connsiteX105" fmla="*/ 15240 w 1562100"/>
                <a:gd name="connsiteY105" fmla="*/ 304918 h 1927978"/>
                <a:gd name="connsiteX106" fmla="*/ 0 w 1562100"/>
                <a:gd name="connsiteY106" fmla="*/ 259198 h 1927978"/>
                <a:gd name="connsiteX107" fmla="*/ 1260 w 1562100"/>
                <a:gd name="connsiteY107" fmla="*/ 233770 h 1927978"/>
                <a:gd name="connsiteX108" fmla="*/ 24121 w 1562100"/>
                <a:gd name="connsiteY108" fmla="*/ 150034 h 1927978"/>
                <a:gd name="connsiteX109" fmla="*/ 60960 w 1562100"/>
                <a:gd name="connsiteY109" fmla="*/ 106798 h 1927978"/>
                <a:gd name="connsiteX110" fmla="*/ 129540 w 1562100"/>
                <a:gd name="connsiteY110" fmla="*/ 53458 h 1927978"/>
                <a:gd name="connsiteX111" fmla="*/ 198120 w 1562100"/>
                <a:gd name="connsiteY111" fmla="*/ 30598 h 1927978"/>
                <a:gd name="connsiteX112" fmla="*/ 220980 w 1562100"/>
                <a:gd name="connsiteY112" fmla="*/ 22978 h 1927978"/>
                <a:gd name="connsiteX113" fmla="*/ 304800 w 1562100"/>
                <a:gd name="connsiteY113" fmla="*/ 7738 h 1927978"/>
                <a:gd name="connsiteX114" fmla="*/ 327660 w 1562100"/>
                <a:gd name="connsiteY114" fmla="*/ 15358 h 1927978"/>
                <a:gd name="connsiteX115" fmla="*/ 364059 w 1562100"/>
                <a:gd name="connsiteY115" fmla="*/ 7321 h 1927978"/>
                <a:gd name="connsiteX0" fmla="*/ 242140 w 1562100"/>
                <a:gd name="connsiteY0" fmla="*/ 8071 h 1927978"/>
                <a:gd name="connsiteX1" fmla="*/ 274320 w 1562100"/>
                <a:gd name="connsiteY1" fmla="*/ 10557 h 1927978"/>
                <a:gd name="connsiteX2" fmla="*/ 320040 w 1562100"/>
                <a:gd name="connsiteY2" fmla="*/ 118 h 1927978"/>
                <a:gd name="connsiteX3" fmla="*/ 411480 w 1562100"/>
                <a:gd name="connsiteY3" fmla="*/ 7738 h 1927978"/>
                <a:gd name="connsiteX4" fmla="*/ 518160 w 1562100"/>
                <a:gd name="connsiteY4" fmla="*/ 22978 h 1927978"/>
                <a:gd name="connsiteX5" fmla="*/ 586740 w 1562100"/>
                <a:gd name="connsiteY5" fmla="*/ 30598 h 1927978"/>
                <a:gd name="connsiteX6" fmla="*/ 609600 w 1562100"/>
                <a:gd name="connsiteY6" fmla="*/ 38218 h 1927978"/>
                <a:gd name="connsiteX7" fmla="*/ 640080 w 1562100"/>
                <a:gd name="connsiteY7" fmla="*/ 45838 h 1927978"/>
                <a:gd name="connsiteX8" fmla="*/ 662940 w 1562100"/>
                <a:gd name="connsiteY8" fmla="*/ 61078 h 1927978"/>
                <a:gd name="connsiteX9" fmla="*/ 685800 w 1562100"/>
                <a:gd name="connsiteY9" fmla="*/ 68698 h 1927978"/>
                <a:gd name="connsiteX10" fmla="*/ 731520 w 1562100"/>
                <a:gd name="connsiteY10" fmla="*/ 99178 h 1927978"/>
                <a:gd name="connsiteX11" fmla="*/ 754380 w 1562100"/>
                <a:gd name="connsiteY11" fmla="*/ 114418 h 1927978"/>
                <a:gd name="connsiteX12" fmla="*/ 777240 w 1562100"/>
                <a:gd name="connsiteY12" fmla="*/ 129658 h 1927978"/>
                <a:gd name="connsiteX13" fmla="*/ 792480 w 1562100"/>
                <a:gd name="connsiteY13" fmla="*/ 152518 h 1927978"/>
                <a:gd name="connsiteX14" fmla="*/ 830580 w 1562100"/>
                <a:gd name="connsiteY14" fmla="*/ 190618 h 1927978"/>
                <a:gd name="connsiteX15" fmla="*/ 838200 w 1562100"/>
                <a:gd name="connsiteY15" fmla="*/ 213478 h 1927978"/>
                <a:gd name="connsiteX16" fmla="*/ 853440 w 1562100"/>
                <a:gd name="connsiteY16" fmla="*/ 236338 h 1927978"/>
                <a:gd name="connsiteX17" fmla="*/ 876300 w 1562100"/>
                <a:gd name="connsiteY17" fmla="*/ 282058 h 1927978"/>
                <a:gd name="connsiteX18" fmla="*/ 899160 w 1562100"/>
                <a:gd name="connsiteY18" fmla="*/ 358258 h 1927978"/>
                <a:gd name="connsiteX19" fmla="*/ 906780 w 1562100"/>
                <a:gd name="connsiteY19" fmla="*/ 381118 h 1927978"/>
                <a:gd name="connsiteX20" fmla="*/ 922020 w 1562100"/>
                <a:gd name="connsiteY20" fmla="*/ 403978 h 1927978"/>
                <a:gd name="connsiteX21" fmla="*/ 937260 w 1562100"/>
                <a:gd name="connsiteY21" fmla="*/ 449698 h 1927978"/>
                <a:gd name="connsiteX22" fmla="*/ 952500 w 1562100"/>
                <a:gd name="connsiteY22" fmla="*/ 472558 h 1927978"/>
                <a:gd name="connsiteX23" fmla="*/ 967740 w 1562100"/>
                <a:gd name="connsiteY23" fmla="*/ 518278 h 1927978"/>
                <a:gd name="connsiteX24" fmla="*/ 982980 w 1562100"/>
                <a:gd name="connsiteY24" fmla="*/ 541138 h 1927978"/>
                <a:gd name="connsiteX25" fmla="*/ 1005840 w 1562100"/>
                <a:gd name="connsiteY25" fmla="*/ 609718 h 1927978"/>
                <a:gd name="connsiteX26" fmla="*/ 1013460 w 1562100"/>
                <a:gd name="connsiteY26" fmla="*/ 632578 h 1927978"/>
                <a:gd name="connsiteX27" fmla="*/ 1028700 w 1562100"/>
                <a:gd name="connsiteY27" fmla="*/ 655438 h 1927978"/>
                <a:gd name="connsiteX28" fmla="*/ 1051560 w 1562100"/>
                <a:gd name="connsiteY28" fmla="*/ 731638 h 1927978"/>
                <a:gd name="connsiteX29" fmla="*/ 1059180 w 1562100"/>
                <a:gd name="connsiteY29" fmla="*/ 754498 h 1927978"/>
                <a:gd name="connsiteX30" fmla="*/ 1066800 w 1562100"/>
                <a:gd name="connsiteY30" fmla="*/ 777358 h 1927978"/>
                <a:gd name="connsiteX31" fmla="*/ 1082040 w 1562100"/>
                <a:gd name="connsiteY31" fmla="*/ 800218 h 1927978"/>
                <a:gd name="connsiteX32" fmla="*/ 1089660 w 1562100"/>
                <a:gd name="connsiteY32" fmla="*/ 823078 h 1927978"/>
                <a:gd name="connsiteX33" fmla="*/ 1120140 w 1562100"/>
                <a:gd name="connsiteY33" fmla="*/ 868798 h 1927978"/>
                <a:gd name="connsiteX34" fmla="*/ 1135380 w 1562100"/>
                <a:gd name="connsiteY34" fmla="*/ 891658 h 1927978"/>
                <a:gd name="connsiteX35" fmla="*/ 1158240 w 1562100"/>
                <a:gd name="connsiteY35" fmla="*/ 937378 h 1927978"/>
                <a:gd name="connsiteX36" fmla="*/ 1165860 w 1562100"/>
                <a:gd name="connsiteY36" fmla="*/ 960238 h 1927978"/>
                <a:gd name="connsiteX37" fmla="*/ 1196340 w 1562100"/>
                <a:gd name="connsiteY37" fmla="*/ 1005958 h 1927978"/>
                <a:gd name="connsiteX38" fmla="*/ 1203960 w 1562100"/>
                <a:gd name="connsiteY38" fmla="*/ 1028818 h 1927978"/>
                <a:gd name="connsiteX39" fmla="*/ 1226820 w 1562100"/>
                <a:gd name="connsiteY39" fmla="*/ 1059298 h 1927978"/>
                <a:gd name="connsiteX40" fmla="*/ 1257300 w 1562100"/>
                <a:gd name="connsiteY40" fmla="*/ 1105018 h 1927978"/>
                <a:gd name="connsiteX41" fmla="*/ 1272540 w 1562100"/>
                <a:gd name="connsiteY41" fmla="*/ 1127878 h 1927978"/>
                <a:gd name="connsiteX42" fmla="*/ 1310640 w 1562100"/>
                <a:gd name="connsiteY42" fmla="*/ 1204078 h 1927978"/>
                <a:gd name="connsiteX43" fmla="*/ 1363980 w 1562100"/>
                <a:gd name="connsiteY43" fmla="*/ 1287898 h 1927978"/>
                <a:gd name="connsiteX44" fmla="*/ 1394460 w 1562100"/>
                <a:gd name="connsiteY44" fmla="*/ 1356478 h 1927978"/>
                <a:gd name="connsiteX45" fmla="*/ 1402080 w 1562100"/>
                <a:gd name="connsiteY45" fmla="*/ 1379338 h 1927978"/>
                <a:gd name="connsiteX46" fmla="*/ 1432560 w 1562100"/>
                <a:gd name="connsiteY46" fmla="*/ 1425058 h 1927978"/>
                <a:gd name="connsiteX47" fmla="*/ 1455420 w 1562100"/>
                <a:gd name="connsiteY47" fmla="*/ 1478398 h 1927978"/>
                <a:gd name="connsiteX48" fmla="*/ 1485900 w 1562100"/>
                <a:gd name="connsiteY48" fmla="*/ 1524118 h 1927978"/>
                <a:gd name="connsiteX49" fmla="*/ 1501140 w 1562100"/>
                <a:gd name="connsiteY49" fmla="*/ 1546978 h 1927978"/>
                <a:gd name="connsiteX50" fmla="*/ 1516380 w 1562100"/>
                <a:gd name="connsiteY50" fmla="*/ 1569838 h 1927978"/>
                <a:gd name="connsiteX51" fmla="*/ 1539240 w 1562100"/>
                <a:gd name="connsiteY51" fmla="*/ 1638418 h 1927978"/>
                <a:gd name="connsiteX52" fmla="*/ 1546860 w 1562100"/>
                <a:gd name="connsiteY52" fmla="*/ 1661278 h 1927978"/>
                <a:gd name="connsiteX53" fmla="*/ 1562100 w 1562100"/>
                <a:gd name="connsiteY53" fmla="*/ 1760338 h 1927978"/>
                <a:gd name="connsiteX54" fmla="*/ 1554480 w 1562100"/>
                <a:gd name="connsiteY54" fmla="*/ 1844158 h 1927978"/>
                <a:gd name="connsiteX55" fmla="*/ 1531620 w 1562100"/>
                <a:gd name="connsiteY55" fmla="*/ 1889878 h 1927978"/>
                <a:gd name="connsiteX56" fmla="*/ 1485900 w 1562100"/>
                <a:gd name="connsiteY56" fmla="*/ 1905118 h 1927978"/>
                <a:gd name="connsiteX57" fmla="*/ 1463040 w 1562100"/>
                <a:gd name="connsiteY57" fmla="*/ 1912738 h 1927978"/>
                <a:gd name="connsiteX58" fmla="*/ 1379220 w 1562100"/>
                <a:gd name="connsiteY58" fmla="*/ 1927978 h 1927978"/>
                <a:gd name="connsiteX59" fmla="*/ 1178520 w 1562100"/>
                <a:gd name="connsiteY59" fmla="*/ 1905034 h 1927978"/>
                <a:gd name="connsiteX60" fmla="*/ 1146781 w 1562100"/>
                <a:gd name="connsiteY60" fmla="*/ 1889711 h 1927978"/>
                <a:gd name="connsiteX61" fmla="*/ 1122661 w 1562100"/>
                <a:gd name="connsiteY61" fmla="*/ 1877122 h 1927978"/>
                <a:gd name="connsiteX62" fmla="*/ 1090921 w 1562100"/>
                <a:gd name="connsiteY62" fmla="*/ 1843991 h 1927978"/>
                <a:gd name="connsiteX63" fmla="*/ 1069436 w 1562100"/>
                <a:gd name="connsiteY63" fmla="*/ 1824147 h 1927978"/>
                <a:gd name="connsiteX64" fmla="*/ 1048601 w 1562100"/>
                <a:gd name="connsiteY64" fmla="*/ 1803323 h 1927978"/>
                <a:gd name="connsiteX65" fmla="*/ 1043940 w 1562100"/>
                <a:gd name="connsiteY65" fmla="*/ 1780463 h 1927978"/>
                <a:gd name="connsiteX66" fmla="*/ 1022340 w 1562100"/>
                <a:gd name="connsiteY66" fmla="*/ 1742446 h 1927978"/>
                <a:gd name="connsiteX67" fmla="*/ 977059 w 1562100"/>
                <a:gd name="connsiteY67" fmla="*/ 1653324 h 1927978"/>
                <a:gd name="connsiteX68" fmla="*/ 952500 w 1562100"/>
                <a:gd name="connsiteY68" fmla="*/ 1615976 h 1927978"/>
                <a:gd name="connsiteX69" fmla="*/ 921201 w 1562100"/>
                <a:gd name="connsiteY69" fmla="*/ 1572572 h 1927978"/>
                <a:gd name="connsiteX70" fmla="*/ 905685 w 1562100"/>
                <a:gd name="connsiteY70" fmla="*/ 1548857 h 1927978"/>
                <a:gd name="connsiteX71" fmla="*/ 886060 w 1562100"/>
                <a:gd name="connsiteY71" fmla="*/ 1491154 h 1927978"/>
                <a:gd name="connsiteX72" fmla="*/ 867859 w 1562100"/>
                <a:gd name="connsiteY72" fmla="*/ 1468293 h 1927978"/>
                <a:gd name="connsiteX73" fmla="*/ 850919 w 1562100"/>
                <a:gd name="connsiteY73" fmla="*/ 1450569 h 1927978"/>
                <a:gd name="connsiteX74" fmla="*/ 808600 w 1562100"/>
                <a:gd name="connsiteY74" fmla="*/ 1386791 h 1927978"/>
                <a:gd name="connsiteX75" fmla="*/ 791219 w 1562100"/>
                <a:gd name="connsiteY75" fmla="*/ 1364098 h 1927978"/>
                <a:gd name="connsiteX76" fmla="*/ 762000 w 1562100"/>
                <a:gd name="connsiteY76" fmla="*/ 1318378 h 1927978"/>
                <a:gd name="connsiteX77" fmla="*/ 731520 w 1562100"/>
                <a:gd name="connsiteY77" fmla="*/ 1272658 h 1927978"/>
                <a:gd name="connsiteX78" fmla="*/ 716280 w 1562100"/>
                <a:gd name="connsiteY78" fmla="*/ 1249798 h 1927978"/>
                <a:gd name="connsiteX79" fmla="*/ 693420 w 1562100"/>
                <a:gd name="connsiteY79" fmla="*/ 1226938 h 1927978"/>
                <a:gd name="connsiteX80" fmla="*/ 685800 w 1562100"/>
                <a:gd name="connsiteY80" fmla="*/ 1204078 h 1927978"/>
                <a:gd name="connsiteX81" fmla="*/ 647700 w 1562100"/>
                <a:gd name="connsiteY81" fmla="*/ 1158358 h 1927978"/>
                <a:gd name="connsiteX82" fmla="*/ 609600 w 1562100"/>
                <a:gd name="connsiteY82" fmla="*/ 1089778 h 1927978"/>
                <a:gd name="connsiteX83" fmla="*/ 594360 w 1562100"/>
                <a:gd name="connsiteY83" fmla="*/ 1066918 h 1927978"/>
                <a:gd name="connsiteX84" fmla="*/ 571500 w 1562100"/>
                <a:gd name="connsiteY84" fmla="*/ 1051678 h 1927978"/>
                <a:gd name="connsiteX85" fmla="*/ 545503 w 1562100"/>
                <a:gd name="connsiteY85" fmla="*/ 1033259 h 1927978"/>
                <a:gd name="connsiteX86" fmla="*/ 518160 w 1562100"/>
                <a:gd name="connsiteY86" fmla="*/ 998338 h 1927978"/>
                <a:gd name="connsiteX87" fmla="*/ 480060 w 1562100"/>
                <a:gd name="connsiteY87" fmla="*/ 960238 h 1927978"/>
                <a:gd name="connsiteX88" fmla="*/ 441960 w 1562100"/>
                <a:gd name="connsiteY88" fmla="*/ 922138 h 1927978"/>
                <a:gd name="connsiteX89" fmla="*/ 403860 w 1562100"/>
                <a:gd name="connsiteY89" fmla="*/ 884038 h 1927978"/>
                <a:gd name="connsiteX90" fmla="*/ 365760 w 1562100"/>
                <a:gd name="connsiteY90" fmla="*/ 853558 h 1927978"/>
                <a:gd name="connsiteX91" fmla="*/ 327660 w 1562100"/>
                <a:gd name="connsiteY91" fmla="*/ 807838 h 1927978"/>
                <a:gd name="connsiteX92" fmla="*/ 312420 w 1562100"/>
                <a:gd name="connsiteY92" fmla="*/ 784978 h 1927978"/>
                <a:gd name="connsiteX93" fmla="*/ 289560 w 1562100"/>
                <a:gd name="connsiteY93" fmla="*/ 762118 h 1927978"/>
                <a:gd name="connsiteX94" fmla="*/ 274320 w 1562100"/>
                <a:gd name="connsiteY94" fmla="*/ 739258 h 1927978"/>
                <a:gd name="connsiteX95" fmla="*/ 251460 w 1562100"/>
                <a:gd name="connsiteY95" fmla="*/ 716398 h 1927978"/>
                <a:gd name="connsiteX96" fmla="*/ 228600 w 1562100"/>
                <a:gd name="connsiteY96" fmla="*/ 670678 h 1927978"/>
                <a:gd name="connsiteX97" fmla="*/ 198120 w 1562100"/>
                <a:gd name="connsiteY97" fmla="*/ 624958 h 1927978"/>
                <a:gd name="connsiteX98" fmla="*/ 182880 w 1562100"/>
                <a:gd name="connsiteY98" fmla="*/ 602098 h 1927978"/>
                <a:gd name="connsiteX99" fmla="*/ 160020 w 1562100"/>
                <a:gd name="connsiteY99" fmla="*/ 579238 h 1927978"/>
                <a:gd name="connsiteX100" fmla="*/ 121920 w 1562100"/>
                <a:gd name="connsiteY100" fmla="*/ 510658 h 1927978"/>
                <a:gd name="connsiteX101" fmla="*/ 106680 w 1562100"/>
                <a:gd name="connsiteY101" fmla="*/ 487798 h 1927978"/>
                <a:gd name="connsiteX102" fmla="*/ 83820 w 1562100"/>
                <a:gd name="connsiteY102" fmla="*/ 442078 h 1927978"/>
                <a:gd name="connsiteX103" fmla="*/ 45720 w 1562100"/>
                <a:gd name="connsiteY103" fmla="*/ 373498 h 1927978"/>
                <a:gd name="connsiteX104" fmla="*/ 30480 w 1562100"/>
                <a:gd name="connsiteY104" fmla="*/ 327778 h 1927978"/>
                <a:gd name="connsiteX105" fmla="*/ 15240 w 1562100"/>
                <a:gd name="connsiteY105" fmla="*/ 304918 h 1927978"/>
                <a:gd name="connsiteX106" fmla="*/ 0 w 1562100"/>
                <a:gd name="connsiteY106" fmla="*/ 259198 h 1927978"/>
                <a:gd name="connsiteX107" fmla="*/ 1260 w 1562100"/>
                <a:gd name="connsiteY107" fmla="*/ 233770 h 1927978"/>
                <a:gd name="connsiteX108" fmla="*/ 24121 w 1562100"/>
                <a:gd name="connsiteY108" fmla="*/ 150034 h 1927978"/>
                <a:gd name="connsiteX109" fmla="*/ 60960 w 1562100"/>
                <a:gd name="connsiteY109" fmla="*/ 106798 h 1927978"/>
                <a:gd name="connsiteX110" fmla="*/ 129540 w 1562100"/>
                <a:gd name="connsiteY110" fmla="*/ 53458 h 1927978"/>
                <a:gd name="connsiteX111" fmla="*/ 198120 w 1562100"/>
                <a:gd name="connsiteY111" fmla="*/ 30598 h 1927978"/>
                <a:gd name="connsiteX112" fmla="*/ 220980 w 1562100"/>
                <a:gd name="connsiteY112" fmla="*/ 22978 h 1927978"/>
                <a:gd name="connsiteX113" fmla="*/ 304800 w 1562100"/>
                <a:gd name="connsiteY113" fmla="*/ 7738 h 1927978"/>
                <a:gd name="connsiteX114" fmla="*/ 327660 w 1562100"/>
                <a:gd name="connsiteY114" fmla="*/ 15358 h 1927978"/>
                <a:gd name="connsiteX115" fmla="*/ 364059 w 1562100"/>
                <a:gd name="connsiteY115" fmla="*/ 7321 h 1927978"/>
                <a:gd name="connsiteX0" fmla="*/ 242140 w 1562100"/>
                <a:gd name="connsiteY0" fmla="*/ 8071 h 1927978"/>
                <a:gd name="connsiteX1" fmla="*/ 274320 w 1562100"/>
                <a:gd name="connsiteY1" fmla="*/ 10557 h 1927978"/>
                <a:gd name="connsiteX2" fmla="*/ 320040 w 1562100"/>
                <a:gd name="connsiteY2" fmla="*/ 118 h 1927978"/>
                <a:gd name="connsiteX3" fmla="*/ 411480 w 1562100"/>
                <a:gd name="connsiteY3" fmla="*/ 7738 h 1927978"/>
                <a:gd name="connsiteX4" fmla="*/ 518160 w 1562100"/>
                <a:gd name="connsiteY4" fmla="*/ 22978 h 1927978"/>
                <a:gd name="connsiteX5" fmla="*/ 586740 w 1562100"/>
                <a:gd name="connsiteY5" fmla="*/ 30598 h 1927978"/>
                <a:gd name="connsiteX6" fmla="*/ 609600 w 1562100"/>
                <a:gd name="connsiteY6" fmla="*/ 38218 h 1927978"/>
                <a:gd name="connsiteX7" fmla="*/ 640080 w 1562100"/>
                <a:gd name="connsiteY7" fmla="*/ 45838 h 1927978"/>
                <a:gd name="connsiteX8" fmla="*/ 662940 w 1562100"/>
                <a:gd name="connsiteY8" fmla="*/ 61078 h 1927978"/>
                <a:gd name="connsiteX9" fmla="*/ 685800 w 1562100"/>
                <a:gd name="connsiteY9" fmla="*/ 68698 h 1927978"/>
                <a:gd name="connsiteX10" fmla="*/ 731520 w 1562100"/>
                <a:gd name="connsiteY10" fmla="*/ 99178 h 1927978"/>
                <a:gd name="connsiteX11" fmla="*/ 754380 w 1562100"/>
                <a:gd name="connsiteY11" fmla="*/ 114418 h 1927978"/>
                <a:gd name="connsiteX12" fmla="*/ 777240 w 1562100"/>
                <a:gd name="connsiteY12" fmla="*/ 129658 h 1927978"/>
                <a:gd name="connsiteX13" fmla="*/ 792480 w 1562100"/>
                <a:gd name="connsiteY13" fmla="*/ 152518 h 1927978"/>
                <a:gd name="connsiteX14" fmla="*/ 830580 w 1562100"/>
                <a:gd name="connsiteY14" fmla="*/ 190618 h 1927978"/>
                <a:gd name="connsiteX15" fmla="*/ 838200 w 1562100"/>
                <a:gd name="connsiteY15" fmla="*/ 213478 h 1927978"/>
                <a:gd name="connsiteX16" fmla="*/ 853440 w 1562100"/>
                <a:gd name="connsiteY16" fmla="*/ 236338 h 1927978"/>
                <a:gd name="connsiteX17" fmla="*/ 876300 w 1562100"/>
                <a:gd name="connsiteY17" fmla="*/ 282058 h 1927978"/>
                <a:gd name="connsiteX18" fmla="*/ 899160 w 1562100"/>
                <a:gd name="connsiteY18" fmla="*/ 358258 h 1927978"/>
                <a:gd name="connsiteX19" fmla="*/ 906780 w 1562100"/>
                <a:gd name="connsiteY19" fmla="*/ 381118 h 1927978"/>
                <a:gd name="connsiteX20" fmla="*/ 922020 w 1562100"/>
                <a:gd name="connsiteY20" fmla="*/ 403978 h 1927978"/>
                <a:gd name="connsiteX21" fmla="*/ 937260 w 1562100"/>
                <a:gd name="connsiteY21" fmla="*/ 449698 h 1927978"/>
                <a:gd name="connsiteX22" fmla="*/ 952500 w 1562100"/>
                <a:gd name="connsiteY22" fmla="*/ 472558 h 1927978"/>
                <a:gd name="connsiteX23" fmla="*/ 967740 w 1562100"/>
                <a:gd name="connsiteY23" fmla="*/ 518278 h 1927978"/>
                <a:gd name="connsiteX24" fmla="*/ 982980 w 1562100"/>
                <a:gd name="connsiteY24" fmla="*/ 541138 h 1927978"/>
                <a:gd name="connsiteX25" fmla="*/ 1005840 w 1562100"/>
                <a:gd name="connsiteY25" fmla="*/ 609718 h 1927978"/>
                <a:gd name="connsiteX26" fmla="*/ 1013460 w 1562100"/>
                <a:gd name="connsiteY26" fmla="*/ 632578 h 1927978"/>
                <a:gd name="connsiteX27" fmla="*/ 1028700 w 1562100"/>
                <a:gd name="connsiteY27" fmla="*/ 655438 h 1927978"/>
                <a:gd name="connsiteX28" fmla="*/ 1051560 w 1562100"/>
                <a:gd name="connsiteY28" fmla="*/ 731638 h 1927978"/>
                <a:gd name="connsiteX29" fmla="*/ 1059180 w 1562100"/>
                <a:gd name="connsiteY29" fmla="*/ 754498 h 1927978"/>
                <a:gd name="connsiteX30" fmla="*/ 1066800 w 1562100"/>
                <a:gd name="connsiteY30" fmla="*/ 777358 h 1927978"/>
                <a:gd name="connsiteX31" fmla="*/ 1082040 w 1562100"/>
                <a:gd name="connsiteY31" fmla="*/ 800218 h 1927978"/>
                <a:gd name="connsiteX32" fmla="*/ 1089660 w 1562100"/>
                <a:gd name="connsiteY32" fmla="*/ 823078 h 1927978"/>
                <a:gd name="connsiteX33" fmla="*/ 1120140 w 1562100"/>
                <a:gd name="connsiteY33" fmla="*/ 868798 h 1927978"/>
                <a:gd name="connsiteX34" fmla="*/ 1135380 w 1562100"/>
                <a:gd name="connsiteY34" fmla="*/ 891658 h 1927978"/>
                <a:gd name="connsiteX35" fmla="*/ 1158240 w 1562100"/>
                <a:gd name="connsiteY35" fmla="*/ 937378 h 1927978"/>
                <a:gd name="connsiteX36" fmla="*/ 1165860 w 1562100"/>
                <a:gd name="connsiteY36" fmla="*/ 960238 h 1927978"/>
                <a:gd name="connsiteX37" fmla="*/ 1196340 w 1562100"/>
                <a:gd name="connsiteY37" fmla="*/ 1005958 h 1927978"/>
                <a:gd name="connsiteX38" fmla="*/ 1203960 w 1562100"/>
                <a:gd name="connsiteY38" fmla="*/ 1028818 h 1927978"/>
                <a:gd name="connsiteX39" fmla="*/ 1226820 w 1562100"/>
                <a:gd name="connsiteY39" fmla="*/ 1059298 h 1927978"/>
                <a:gd name="connsiteX40" fmla="*/ 1257300 w 1562100"/>
                <a:gd name="connsiteY40" fmla="*/ 1105018 h 1927978"/>
                <a:gd name="connsiteX41" fmla="*/ 1272540 w 1562100"/>
                <a:gd name="connsiteY41" fmla="*/ 1127878 h 1927978"/>
                <a:gd name="connsiteX42" fmla="*/ 1310640 w 1562100"/>
                <a:gd name="connsiteY42" fmla="*/ 1204078 h 1927978"/>
                <a:gd name="connsiteX43" fmla="*/ 1363980 w 1562100"/>
                <a:gd name="connsiteY43" fmla="*/ 1287898 h 1927978"/>
                <a:gd name="connsiteX44" fmla="*/ 1394460 w 1562100"/>
                <a:gd name="connsiteY44" fmla="*/ 1356478 h 1927978"/>
                <a:gd name="connsiteX45" fmla="*/ 1402080 w 1562100"/>
                <a:gd name="connsiteY45" fmla="*/ 1379338 h 1927978"/>
                <a:gd name="connsiteX46" fmla="*/ 1432560 w 1562100"/>
                <a:gd name="connsiteY46" fmla="*/ 1425058 h 1927978"/>
                <a:gd name="connsiteX47" fmla="*/ 1455420 w 1562100"/>
                <a:gd name="connsiteY47" fmla="*/ 1478398 h 1927978"/>
                <a:gd name="connsiteX48" fmla="*/ 1485900 w 1562100"/>
                <a:gd name="connsiteY48" fmla="*/ 1524118 h 1927978"/>
                <a:gd name="connsiteX49" fmla="*/ 1501140 w 1562100"/>
                <a:gd name="connsiteY49" fmla="*/ 1546978 h 1927978"/>
                <a:gd name="connsiteX50" fmla="*/ 1516380 w 1562100"/>
                <a:gd name="connsiteY50" fmla="*/ 1569838 h 1927978"/>
                <a:gd name="connsiteX51" fmla="*/ 1539240 w 1562100"/>
                <a:gd name="connsiteY51" fmla="*/ 1638418 h 1927978"/>
                <a:gd name="connsiteX52" fmla="*/ 1546860 w 1562100"/>
                <a:gd name="connsiteY52" fmla="*/ 1661278 h 1927978"/>
                <a:gd name="connsiteX53" fmla="*/ 1562100 w 1562100"/>
                <a:gd name="connsiteY53" fmla="*/ 1760338 h 1927978"/>
                <a:gd name="connsiteX54" fmla="*/ 1554480 w 1562100"/>
                <a:gd name="connsiteY54" fmla="*/ 1844158 h 1927978"/>
                <a:gd name="connsiteX55" fmla="*/ 1531620 w 1562100"/>
                <a:gd name="connsiteY55" fmla="*/ 1889878 h 1927978"/>
                <a:gd name="connsiteX56" fmla="*/ 1485900 w 1562100"/>
                <a:gd name="connsiteY56" fmla="*/ 1905118 h 1927978"/>
                <a:gd name="connsiteX57" fmla="*/ 1463040 w 1562100"/>
                <a:gd name="connsiteY57" fmla="*/ 1912738 h 1927978"/>
                <a:gd name="connsiteX58" fmla="*/ 1379220 w 1562100"/>
                <a:gd name="connsiteY58" fmla="*/ 1927978 h 1927978"/>
                <a:gd name="connsiteX59" fmla="*/ 1178520 w 1562100"/>
                <a:gd name="connsiteY59" fmla="*/ 1905034 h 1927978"/>
                <a:gd name="connsiteX60" fmla="*/ 1146781 w 1562100"/>
                <a:gd name="connsiteY60" fmla="*/ 1889711 h 1927978"/>
                <a:gd name="connsiteX61" fmla="*/ 1122661 w 1562100"/>
                <a:gd name="connsiteY61" fmla="*/ 1877122 h 1927978"/>
                <a:gd name="connsiteX62" fmla="*/ 1090921 w 1562100"/>
                <a:gd name="connsiteY62" fmla="*/ 1843991 h 1927978"/>
                <a:gd name="connsiteX63" fmla="*/ 1069436 w 1562100"/>
                <a:gd name="connsiteY63" fmla="*/ 1824147 h 1927978"/>
                <a:gd name="connsiteX64" fmla="*/ 1048601 w 1562100"/>
                <a:gd name="connsiteY64" fmla="*/ 1803323 h 1927978"/>
                <a:gd name="connsiteX65" fmla="*/ 1043940 w 1562100"/>
                <a:gd name="connsiteY65" fmla="*/ 1780463 h 1927978"/>
                <a:gd name="connsiteX66" fmla="*/ 1022340 w 1562100"/>
                <a:gd name="connsiteY66" fmla="*/ 1742446 h 1927978"/>
                <a:gd name="connsiteX67" fmla="*/ 977059 w 1562100"/>
                <a:gd name="connsiteY67" fmla="*/ 1653324 h 1927978"/>
                <a:gd name="connsiteX68" fmla="*/ 952500 w 1562100"/>
                <a:gd name="connsiteY68" fmla="*/ 1615976 h 1927978"/>
                <a:gd name="connsiteX69" fmla="*/ 921201 w 1562100"/>
                <a:gd name="connsiteY69" fmla="*/ 1572572 h 1927978"/>
                <a:gd name="connsiteX70" fmla="*/ 905685 w 1562100"/>
                <a:gd name="connsiteY70" fmla="*/ 1548857 h 1927978"/>
                <a:gd name="connsiteX71" fmla="*/ 886060 w 1562100"/>
                <a:gd name="connsiteY71" fmla="*/ 1491154 h 1927978"/>
                <a:gd name="connsiteX72" fmla="*/ 867859 w 1562100"/>
                <a:gd name="connsiteY72" fmla="*/ 1468293 h 1927978"/>
                <a:gd name="connsiteX73" fmla="*/ 850919 w 1562100"/>
                <a:gd name="connsiteY73" fmla="*/ 1450569 h 1927978"/>
                <a:gd name="connsiteX74" fmla="*/ 808600 w 1562100"/>
                <a:gd name="connsiteY74" fmla="*/ 1386791 h 1927978"/>
                <a:gd name="connsiteX75" fmla="*/ 791219 w 1562100"/>
                <a:gd name="connsiteY75" fmla="*/ 1364098 h 1927978"/>
                <a:gd name="connsiteX76" fmla="*/ 762000 w 1562100"/>
                <a:gd name="connsiteY76" fmla="*/ 1318378 h 1927978"/>
                <a:gd name="connsiteX77" fmla="*/ 731520 w 1562100"/>
                <a:gd name="connsiteY77" fmla="*/ 1272658 h 1927978"/>
                <a:gd name="connsiteX78" fmla="*/ 716280 w 1562100"/>
                <a:gd name="connsiteY78" fmla="*/ 1249798 h 1927978"/>
                <a:gd name="connsiteX79" fmla="*/ 693420 w 1562100"/>
                <a:gd name="connsiteY79" fmla="*/ 1226938 h 1927978"/>
                <a:gd name="connsiteX80" fmla="*/ 685800 w 1562100"/>
                <a:gd name="connsiteY80" fmla="*/ 1204078 h 1927978"/>
                <a:gd name="connsiteX81" fmla="*/ 647700 w 1562100"/>
                <a:gd name="connsiteY81" fmla="*/ 1158358 h 1927978"/>
                <a:gd name="connsiteX82" fmla="*/ 609600 w 1562100"/>
                <a:gd name="connsiteY82" fmla="*/ 1089778 h 1927978"/>
                <a:gd name="connsiteX83" fmla="*/ 594360 w 1562100"/>
                <a:gd name="connsiteY83" fmla="*/ 1066918 h 1927978"/>
                <a:gd name="connsiteX84" fmla="*/ 571500 w 1562100"/>
                <a:gd name="connsiteY84" fmla="*/ 1051678 h 1927978"/>
                <a:gd name="connsiteX85" fmla="*/ 545503 w 1562100"/>
                <a:gd name="connsiteY85" fmla="*/ 1033259 h 1927978"/>
                <a:gd name="connsiteX86" fmla="*/ 518160 w 1562100"/>
                <a:gd name="connsiteY86" fmla="*/ 998338 h 1927978"/>
                <a:gd name="connsiteX87" fmla="*/ 480060 w 1562100"/>
                <a:gd name="connsiteY87" fmla="*/ 960238 h 1927978"/>
                <a:gd name="connsiteX88" fmla="*/ 441960 w 1562100"/>
                <a:gd name="connsiteY88" fmla="*/ 922138 h 1927978"/>
                <a:gd name="connsiteX89" fmla="*/ 403860 w 1562100"/>
                <a:gd name="connsiteY89" fmla="*/ 884038 h 1927978"/>
                <a:gd name="connsiteX90" fmla="*/ 365760 w 1562100"/>
                <a:gd name="connsiteY90" fmla="*/ 853558 h 1927978"/>
                <a:gd name="connsiteX91" fmla="*/ 327660 w 1562100"/>
                <a:gd name="connsiteY91" fmla="*/ 807838 h 1927978"/>
                <a:gd name="connsiteX92" fmla="*/ 312420 w 1562100"/>
                <a:gd name="connsiteY92" fmla="*/ 784978 h 1927978"/>
                <a:gd name="connsiteX93" fmla="*/ 289560 w 1562100"/>
                <a:gd name="connsiteY93" fmla="*/ 762118 h 1927978"/>
                <a:gd name="connsiteX94" fmla="*/ 274320 w 1562100"/>
                <a:gd name="connsiteY94" fmla="*/ 739258 h 1927978"/>
                <a:gd name="connsiteX95" fmla="*/ 251460 w 1562100"/>
                <a:gd name="connsiteY95" fmla="*/ 716398 h 1927978"/>
                <a:gd name="connsiteX96" fmla="*/ 228600 w 1562100"/>
                <a:gd name="connsiteY96" fmla="*/ 670678 h 1927978"/>
                <a:gd name="connsiteX97" fmla="*/ 198120 w 1562100"/>
                <a:gd name="connsiteY97" fmla="*/ 624958 h 1927978"/>
                <a:gd name="connsiteX98" fmla="*/ 182880 w 1562100"/>
                <a:gd name="connsiteY98" fmla="*/ 602098 h 1927978"/>
                <a:gd name="connsiteX99" fmla="*/ 160020 w 1562100"/>
                <a:gd name="connsiteY99" fmla="*/ 579238 h 1927978"/>
                <a:gd name="connsiteX100" fmla="*/ 121920 w 1562100"/>
                <a:gd name="connsiteY100" fmla="*/ 510658 h 1927978"/>
                <a:gd name="connsiteX101" fmla="*/ 106680 w 1562100"/>
                <a:gd name="connsiteY101" fmla="*/ 487798 h 1927978"/>
                <a:gd name="connsiteX102" fmla="*/ 83820 w 1562100"/>
                <a:gd name="connsiteY102" fmla="*/ 442078 h 1927978"/>
                <a:gd name="connsiteX103" fmla="*/ 45720 w 1562100"/>
                <a:gd name="connsiteY103" fmla="*/ 373498 h 1927978"/>
                <a:gd name="connsiteX104" fmla="*/ 30480 w 1562100"/>
                <a:gd name="connsiteY104" fmla="*/ 327778 h 1927978"/>
                <a:gd name="connsiteX105" fmla="*/ 15240 w 1562100"/>
                <a:gd name="connsiteY105" fmla="*/ 304918 h 1927978"/>
                <a:gd name="connsiteX106" fmla="*/ 0 w 1562100"/>
                <a:gd name="connsiteY106" fmla="*/ 259198 h 1927978"/>
                <a:gd name="connsiteX107" fmla="*/ 1260 w 1562100"/>
                <a:gd name="connsiteY107" fmla="*/ 226067 h 1927978"/>
                <a:gd name="connsiteX108" fmla="*/ 24121 w 1562100"/>
                <a:gd name="connsiteY108" fmla="*/ 150034 h 1927978"/>
                <a:gd name="connsiteX109" fmla="*/ 60960 w 1562100"/>
                <a:gd name="connsiteY109" fmla="*/ 106798 h 1927978"/>
                <a:gd name="connsiteX110" fmla="*/ 129540 w 1562100"/>
                <a:gd name="connsiteY110" fmla="*/ 53458 h 1927978"/>
                <a:gd name="connsiteX111" fmla="*/ 198120 w 1562100"/>
                <a:gd name="connsiteY111" fmla="*/ 30598 h 1927978"/>
                <a:gd name="connsiteX112" fmla="*/ 220980 w 1562100"/>
                <a:gd name="connsiteY112" fmla="*/ 22978 h 1927978"/>
                <a:gd name="connsiteX113" fmla="*/ 304800 w 1562100"/>
                <a:gd name="connsiteY113" fmla="*/ 7738 h 1927978"/>
                <a:gd name="connsiteX114" fmla="*/ 327660 w 1562100"/>
                <a:gd name="connsiteY114" fmla="*/ 15358 h 1927978"/>
                <a:gd name="connsiteX115" fmla="*/ 364059 w 1562100"/>
                <a:gd name="connsiteY115" fmla="*/ 7321 h 1927978"/>
                <a:gd name="connsiteX0" fmla="*/ 242140 w 1562100"/>
                <a:gd name="connsiteY0" fmla="*/ 8071 h 1927978"/>
                <a:gd name="connsiteX1" fmla="*/ 274320 w 1562100"/>
                <a:gd name="connsiteY1" fmla="*/ 10557 h 1927978"/>
                <a:gd name="connsiteX2" fmla="*/ 320040 w 1562100"/>
                <a:gd name="connsiteY2" fmla="*/ 118 h 1927978"/>
                <a:gd name="connsiteX3" fmla="*/ 411480 w 1562100"/>
                <a:gd name="connsiteY3" fmla="*/ 7738 h 1927978"/>
                <a:gd name="connsiteX4" fmla="*/ 518160 w 1562100"/>
                <a:gd name="connsiteY4" fmla="*/ 22978 h 1927978"/>
                <a:gd name="connsiteX5" fmla="*/ 586740 w 1562100"/>
                <a:gd name="connsiteY5" fmla="*/ 30598 h 1927978"/>
                <a:gd name="connsiteX6" fmla="*/ 609600 w 1562100"/>
                <a:gd name="connsiteY6" fmla="*/ 38218 h 1927978"/>
                <a:gd name="connsiteX7" fmla="*/ 640080 w 1562100"/>
                <a:gd name="connsiteY7" fmla="*/ 45838 h 1927978"/>
                <a:gd name="connsiteX8" fmla="*/ 662940 w 1562100"/>
                <a:gd name="connsiteY8" fmla="*/ 61078 h 1927978"/>
                <a:gd name="connsiteX9" fmla="*/ 685800 w 1562100"/>
                <a:gd name="connsiteY9" fmla="*/ 68698 h 1927978"/>
                <a:gd name="connsiteX10" fmla="*/ 731520 w 1562100"/>
                <a:gd name="connsiteY10" fmla="*/ 99178 h 1927978"/>
                <a:gd name="connsiteX11" fmla="*/ 754380 w 1562100"/>
                <a:gd name="connsiteY11" fmla="*/ 114418 h 1927978"/>
                <a:gd name="connsiteX12" fmla="*/ 777240 w 1562100"/>
                <a:gd name="connsiteY12" fmla="*/ 129658 h 1927978"/>
                <a:gd name="connsiteX13" fmla="*/ 792480 w 1562100"/>
                <a:gd name="connsiteY13" fmla="*/ 152518 h 1927978"/>
                <a:gd name="connsiteX14" fmla="*/ 830580 w 1562100"/>
                <a:gd name="connsiteY14" fmla="*/ 190618 h 1927978"/>
                <a:gd name="connsiteX15" fmla="*/ 838200 w 1562100"/>
                <a:gd name="connsiteY15" fmla="*/ 213478 h 1927978"/>
                <a:gd name="connsiteX16" fmla="*/ 853440 w 1562100"/>
                <a:gd name="connsiteY16" fmla="*/ 236338 h 1927978"/>
                <a:gd name="connsiteX17" fmla="*/ 876300 w 1562100"/>
                <a:gd name="connsiteY17" fmla="*/ 282058 h 1927978"/>
                <a:gd name="connsiteX18" fmla="*/ 899160 w 1562100"/>
                <a:gd name="connsiteY18" fmla="*/ 358258 h 1927978"/>
                <a:gd name="connsiteX19" fmla="*/ 906780 w 1562100"/>
                <a:gd name="connsiteY19" fmla="*/ 381118 h 1927978"/>
                <a:gd name="connsiteX20" fmla="*/ 922020 w 1562100"/>
                <a:gd name="connsiteY20" fmla="*/ 403978 h 1927978"/>
                <a:gd name="connsiteX21" fmla="*/ 937260 w 1562100"/>
                <a:gd name="connsiteY21" fmla="*/ 449698 h 1927978"/>
                <a:gd name="connsiteX22" fmla="*/ 952500 w 1562100"/>
                <a:gd name="connsiteY22" fmla="*/ 472558 h 1927978"/>
                <a:gd name="connsiteX23" fmla="*/ 967740 w 1562100"/>
                <a:gd name="connsiteY23" fmla="*/ 518278 h 1927978"/>
                <a:gd name="connsiteX24" fmla="*/ 982980 w 1562100"/>
                <a:gd name="connsiteY24" fmla="*/ 541138 h 1927978"/>
                <a:gd name="connsiteX25" fmla="*/ 1005840 w 1562100"/>
                <a:gd name="connsiteY25" fmla="*/ 609718 h 1927978"/>
                <a:gd name="connsiteX26" fmla="*/ 1013460 w 1562100"/>
                <a:gd name="connsiteY26" fmla="*/ 632578 h 1927978"/>
                <a:gd name="connsiteX27" fmla="*/ 1028700 w 1562100"/>
                <a:gd name="connsiteY27" fmla="*/ 655438 h 1927978"/>
                <a:gd name="connsiteX28" fmla="*/ 1051560 w 1562100"/>
                <a:gd name="connsiteY28" fmla="*/ 731638 h 1927978"/>
                <a:gd name="connsiteX29" fmla="*/ 1059180 w 1562100"/>
                <a:gd name="connsiteY29" fmla="*/ 754498 h 1927978"/>
                <a:gd name="connsiteX30" fmla="*/ 1066800 w 1562100"/>
                <a:gd name="connsiteY30" fmla="*/ 777358 h 1927978"/>
                <a:gd name="connsiteX31" fmla="*/ 1082040 w 1562100"/>
                <a:gd name="connsiteY31" fmla="*/ 800218 h 1927978"/>
                <a:gd name="connsiteX32" fmla="*/ 1089660 w 1562100"/>
                <a:gd name="connsiteY32" fmla="*/ 823078 h 1927978"/>
                <a:gd name="connsiteX33" fmla="*/ 1120140 w 1562100"/>
                <a:gd name="connsiteY33" fmla="*/ 868798 h 1927978"/>
                <a:gd name="connsiteX34" fmla="*/ 1135380 w 1562100"/>
                <a:gd name="connsiteY34" fmla="*/ 891658 h 1927978"/>
                <a:gd name="connsiteX35" fmla="*/ 1158240 w 1562100"/>
                <a:gd name="connsiteY35" fmla="*/ 937378 h 1927978"/>
                <a:gd name="connsiteX36" fmla="*/ 1165860 w 1562100"/>
                <a:gd name="connsiteY36" fmla="*/ 960238 h 1927978"/>
                <a:gd name="connsiteX37" fmla="*/ 1196340 w 1562100"/>
                <a:gd name="connsiteY37" fmla="*/ 1005958 h 1927978"/>
                <a:gd name="connsiteX38" fmla="*/ 1203960 w 1562100"/>
                <a:gd name="connsiteY38" fmla="*/ 1028818 h 1927978"/>
                <a:gd name="connsiteX39" fmla="*/ 1226820 w 1562100"/>
                <a:gd name="connsiteY39" fmla="*/ 1059298 h 1927978"/>
                <a:gd name="connsiteX40" fmla="*/ 1257300 w 1562100"/>
                <a:gd name="connsiteY40" fmla="*/ 1105018 h 1927978"/>
                <a:gd name="connsiteX41" fmla="*/ 1272540 w 1562100"/>
                <a:gd name="connsiteY41" fmla="*/ 1127878 h 1927978"/>
                <a:gd name="connsiteX42" fmla="*/ 1310640 w 1562100"/>
                <a:gd name="connsiteY42" fmla="*/ 1204078 h 1927978"/>
                <a:gd name="connsiteX43" fmla="*/ 1363980 w 1562100"/>
                <a:gd name="connsiteY43" fmla="*/ 1287898 h 1927978"/>
                <a:gd name="connsiteX44" fmla="*/ 1394460 w 1562100"/>
                <a:gd name="connsiteY44" fmla="*/ 1356478 h 1927978"/>
                <a:gd name="connsiteX45" fmla="*/ 1402080 w 1562100"/>
                <a:gd name="connsiteY45" fmla="*/ 1379338 h 1927978"/>
                <a:gd name="connsiteX46" fmla="*/ 1432560 w 1562100"/>
                <a:gd name="connsiteY46" fmla="*/ 1425058 h 1927978"/>
                <a:gd name="connsiteX47" fmla="*/ 1455420 w 1562100"/>
                <a:gd name="connsiteY47" fmla="*/ 1478398 h 1927978"/>
                <a:gd name="connsiteX48" fmla="*/ 1485900 w 1562100"/>
                <a:gd name="connsiteY48" fmla="*/ 1524118 h 1927978"/>
                <a:gd name="connsiteX49" fmla="*/ 1501140 w 1562100"/>
                <a:gd name="connsiteY49" fmla="*/ 1546978 h 1927978"/>
                <a:gd name="connsiteX50" fmla="*/ 1516380 w 1562100"/>
                <a:gd name="connsiteY50" fmla="*/ 1569838 h 1927978"/>
                <a:gd name="connsiteX51" fmla="*/ 1539240 w 1562100"/>
                <a:gd name="connsiteY51" fmla="*/ 1638418 h 1927978"/>
                <a:gd name="connsiteX52" fmla="*/ 1546860 w 1562100"/>
                <a:gd name="connsiteY52" fmla="*/ 1661278 h 1927978"/>
                <a:gd name="connsiteX53" fmla="*/ 1562100 w 1562100"/>
                <a:gd name="connsiteY53" fmla="*/ 1760338 h 1927978"/>
                <a:gd name="connsiteX54" fmla="*/ 1554480 w 1562100"/>
                <a:gd name="connsiteY54" fmla="*/ 1844158 h 1927978"/>
                <a:gd name="connsiteX55" fmla="*/ 1531620 w 1562100"/>
                <a:gd name="connsiteY55" fmla="*/ 1889878 h 1927978"/>
                <a:gd name="connsiteX56" fmla="*/ 1485900 w 1562100"/>
                <a:gd name="connsiteY56" fmla="*/ 1905118 h 1927978"/>
                <a:gd name="connsiteX57" fmla="*/ 1463040 w 1562100"/>
                <a:gd name="connsiteY57" fmla="*/ 1912738 h 1927978"/>
                <a:gd name="connsiteX58" fmla="*/ 1379220 w 1562100"/>
                <a:gd name="connsiteY58" fmla="*/ 1927978 h 1927978"/>
                <a:gd name="connsiteX59" fmla="*/ 1178520 w 1562100"/>
                <a:gd name="connsiteY59" fmla="*/ 1905034 h 1927978"/>
                <a:gd name="connsiteX60" fmla="*/ 1146781 w 1562100"/>
                <a:gd name="connsiteY60" fmla="*/ 1889711 h 1927978"/>
                <a:gd name="connsiteX61" fmla="*/ 1122661 w 1562100"/>
                <a:gd name="connsiteY61" fmla="*/ 1877122 h 1927978"/>
                <a:gd name="connsiteX62" fmla="*/ 1090921 w 1562100"/>
                <a:gd name="connsiteY62" fmla="*/ 1843991 h 1927978"/>
                <a:gd name="connsiteX63" fmla="*/ 1069436 w 1562100"/>
                <a:gd name="connsiteY63" fmla="*/ 1824147 h 1927978"/>
                <a:gd name="connsiteX64" fmla="*/ 1048601 w 1562100"/>
                <a:gd name="connsiteY64" fmla="*/ 1803323 h 1927978"/>
                <a:gd name="connsiteX65" fmla="*/ 1043940 w 1562100"/>
                <a:gd name="connsiteY65" fmla="*/ 1780463 h 1927978"/>
                <a:gd name="connsiteX66" fmla="*/ 1022340 w 1562100"/>
                <a:gd name="connsiteY66" fmla="*/ 1742446 h 1927978"/>
                <a:gd name="connsiteX67" fmla="*/ 977059 w 1562100"/>
                <a:gd name="connsiteY67" fmla="*/ 1653324 h 1927978"/>
                <a:gd name="connsiteX68" fmla="*/ 952500 w 1562100"/>
                <a:gd name="connsiteY68" fmla="*/ 1615976 h 1927978"/>
                <a:gd name="connsiteX69" fmla="*/ 921201 w 1562100"/>
                <a:gd name="connsiteY69" fmla="*/ 1572572 h 1927978"/>
                <a:gd name="connsiteX70" fmla="*/ 905685 w 1562100"/>
                <a:gd name="connsiteY70" fmla="*/ 1548857 h 1927978"/>
                <a:gd name="connsiteX71" fmla="*/ 886060 w 1562100"/>
                <a:gd name="connsiteY71" fmla="*/ 1491154 h 1927978"/>
                <a:gd name="connsiteX72" fmla="*/ 867859 w 1562100"/>
                <a:gd name="connsiteY72" fmla="*/ 1468293 h 1927978"/>
                <a:gd name="connsiteX73" fmla="*/ 850919 w 1562100"/>
                <a:gd name="connsiteY73" fmla="*/ 1450569 h 1927978"/>
                <a:gd name="connsiteX74" fmla="*/ 808600 w 1562100"/>
                <a:gd name="connsiteY74" fmla="*/ 1386791 h 1927978"/>
                <a:gd name="connsiteX75" fmla="*/ 791219 w 1562100"/>
                <a:gd name="connsiteY75" fmla="*/ 1364098 h 1927978"/>
                <a:gd name="connsiteX76" fmla="*/ 762000 w 1562100"/>
                <a:gd name="connsiteY76" fmla="*/ 1318378 h 1927978"/>
                <a:gd name="connsiteX77" fmla="*/ 731520 w 1562100"/>
                <a:gd name="connsiteY77" fmla="*/ 1272658 h 1927978"/>
                <a:gd name="connsiteX78" fmla="*/ 716280 w 1562100"/>
                <a:gd name="connsiteY78" fmla="*/ 1249798 h 1927978"/>
                <a:gd name="connsiteX79" fmla="*/ 693420 w 1562100"/>
                <a:gd name="connsiteY79" fmla="*/ 1226938 h 1927978"/>
                <a:gd name="connsiteX80" fmla="*/ 685800 w 1562100"/>
                <a:gd name="connsiteY80" fmla="*/ 1204078 h 1927978"/>
                <a:gd name="connsiteX81" fmla="*/ 647700 w 1562100"/>
                <a:gd name="connsiteY81" fmla="*/ 1158358 h 1927978"/>
                <a:gd name="connsiteX82" fmla="*/ 618481 w 1562100"/>
                <a:gd name="connsiteY82" fmla="*/ 1100049 h 1927978"/>
                <a:gd name="connsiteX83" fmla="*/ 594360 w 1562100"/>
                <a:gd name="connsiteY83" fmla="*/ 1066918 h 1927978"/>
                <a:gd name="connsiteX84" fmla="*/ 571500 w 1562100"/>
                <a:gd name="connsiteY84" fmla="*/ 1051678 h 1927978"/>
                <a:gd name="connsiteX85" fmla="*/ 545503 w 1562100"/>
                <a:gd name="connsiteY85" fmla="*/ 1033259 h 1927978"/>
                <a:gd name="connsiteX86" fmla="*/ 518160 w 1562100"/>
                <a:gd name="connsiteY86" fmla="*/ 998338 h 1927978"/>
                <a:gd name="connsiteX87" fmla="*/ 480060 w 1562100"/>
                <a:gd name="connsiteY87" fmla="*/ 960238 h 1927978"/>
                <a:gd name="connsiteX88" fmla="*/ 441960 w 1562100"/>
                <a:gd name="connsiteY88" fmla="*/ 922138 h 1927978"/>
                <a:gd name="connsiteX89" fmla="*/ 403860 w 1562100"/>
                <a:gd name="connsiteY89" fmla="*/ 884038 h 1927978"/>
                <a:gd name="connsiteX90" fmla="*/ 365760 w 1562100"/>
                <a:gd name="connsiteY90" fmla="*/ 853558 h 1927978"/>
                <a:gd name="connsiteX91" fmla="*/ 327660 w 1562100"/>
                <a:gd name="connsiteY91" fmla="*/ 807838 h 1927978"/>
                <a:gd name="connsiteX92" fmla="*/ 312420 w 1562100"/>
                <a:gd name="connsiteY92" fmla="*/ 784978 h 1927978"/>
                <a:gd name="connsiteX93" fmla="*/ 289560 w 1562100"/>
                <a:gd name="connsiteY93" fmla="*/ 762118 h 1927978"/>
                <a:gd name="connsiteX94" fmla="*/ 274320 w 1562100"/>
                <a:gd name="connsiteY94" fmla="*/ 739258 h 1927978"/>
                <a:gd name="connsiteX95" fmla="*/ 251460 w 1562100"/>
                <a:gd name="connsiteY95" fmla="*/ 716398 h 1927978"/>
                <a:gd name="connsiteX96" fmla="*/ 228600 w 1562100"/>
                <a:gd name="connsiteY96" fmla="*/ 670678 h 1927978"/>
                <a:gd name="connsiteX97" fmla="*/ 198120 w 1562100"/>
                <a:gd name="connsiteY97" fmla="*/ 624958 h 1927978"/>
                <a:gd name="connsiteX98" fmla="*/ 182880 w 1562100"/>
                <a:gd name="connsiteY98" fmla="*/ 602098 h 1927978"/>
                <a:gd name="connsiteX99" fmla="*/ 160020 w 1562100"/>
                <a:gd name="connsiteY99" fmla="*/ 579238 h 1927978"/>
                <a:gd name="connsiteX100" fmla="*/ 121920 w 1562100"/>
                <a:gd name="connsiteY100" fmla="*/ 510658 h 1927978"/>
                <a:gd name="connsiteX101" fmla="*/ 106680 w 1562100"/>
                <a:gd name="connsiteY101" fmla="*/ 487798 h 1927978"/>
                <a:gd name="connsiteX102" fmla="*/ 83820 w 1562100"/>
                <a:gd name="connsiteY102" fmla="*/ 442078 h 1927978"/>
                <a:gd name="connsiteX103" fmla="*/ 45720 w 1562100"/>
                <a:gd name="connsiteY103" fmla="*/ 373498 h 1927978"/>
                <a:gd name="connsiteX104" fmla="*/ 30480 w 1562100"/>
                <a:gd name="connsiteY104" fmla="*/ 327778 h 1927978"/>
                <a:gd name="connsiteX105" fmla="*/ 15240 w 1562100"/>
                <a:gd name="connsiteY105" fmla="*/ 304918 h 1927978"/>
                <a:gd name="connsiteX106" fmla="*/ 0 w 1562100"/>
                <a:gd name="connsiteY106" fmla="*/ 259198 h 1927978"/>
                <a:gd name="connsiteX107" fmla="*/ 1260 w 1562100"/>
                <a:gd name="connsiteY107" fmla="*/ 226067 h 1927978"/>
                <a:gd name="connsiteX108" fmla="*/ 24121 w 1562100"/>
                <a:gd name="connsiteY108" fmla="*/ 150034 h 1927978"/>
                <a:gd name="connsiteX109" fmla="*/ 60960 w 1562100"/>
                <a:gd name="connsiteY109" fmla="*/ 106798 h 1927978"/>
                <a:gd name="connsiteX110" fmla="*/ 129540 w 1562100"/>
                <a:gd name="connsiteY110" fmla="*/ 53458 h 1927978"/>
                <a:gd name="connsiteX111" fmla="*/ 198120 w 1562100"/>
                <a:gd name="connsiteY111" fmla="*/ 30598 h 1927978"/>
                <a:gd name="connsiteX112" fmla="*/ 220980 w 1562100"/>
                <a:gd name="connsiteY112" fmla="*/ 22978 h 1927978"/>
                <a:gd name="connsiteX113" fmla="*/ 304800 w 1562100"/>
                <a:gd name="connsiteY113" fmla="*/ 7738 h 1927978"/>
                <a:gd name="connsiteX114" fmla="*/ 327660 w 1562100"/>
                <a:gd name="connsiteY114" fmla="*/ 15358 h 1927978"/>
                <a:gd name="connsiteX115" fmla="*/ 364059 w 1562100"/>
                <a:gd name="connsiteY115" fmla="*/ 7321 h 192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62100" h="1927978">
                  <a:moveTo>
                    <a:pt x="242140" y="8071"/>
                  </a:moveTo>
                  <a:cubicBezTo>
                    <a:pt x="254840" y="10611"/>
                    <a:pt x="261337" y="11883"/>
                    <a:pt x="274320" y="10557"/>
                  </a:cubicBezTo>
                  <a:cubicBezTo>
                    <a:pt x="287303" y="9231"/>
                    <a:pt x="304031" y="-1216"/>
                    <a:pt x="320040" y="118"/>
                  </a:cubicBezTo>
                  <a:lnTo>
                    <a:pt x="411480" y="7738"/>
                  </a:lnTo>
                  <a:cubicBezTo>
                    <a:pt x="517924" y="18382"/>
                    <a:pt x="429491" y="11155"/>
                    <a:pt x="518160" y="22978"/>
                  </a:cubicBezTo>
                  <a:cubicBezTo>
                    <a:pt x="540959" y="26018"/>
                    <a:pt x="563880" y="28058"/>
                    <a:pt x="586740" y="30598"/>
                  </a:cubicBezTo>
                  <a:cubicBezTo>
                    <a:pt x="594360" y="33138"/>
                    <a:pt x="601877" y="36011"/>
                    <a:pt x="609600" y="38218"/>
                  </a:cubicBezTo>
                  <a:cubicBezTo>
                    <a:pt x="619670" y="41095"/>
                    <a:pt x="630454" y="41713"/>
                    <a:pt x="640080" y="45838"/>
                  </a:cubicBezTo>
                  <a:cubicBezTo>
                    <a:pt x="648498" y="49446"/>
                    <a:pt x="654749" y="56982"/>
                    <a:pt x="662940" y="61078"/>
                  </a:cubicBezTo>
                  <a:cubicBezTo>
                    <a:pt x="670124" y="64670"/>
                    <a:pt x="678779" y="64797"/>
                    <a:pt x="685800" y="68698"/>
                  </a:cubicBezTo>
                  <a:cubicBezTo>
                    <a:pt x="701811" y="77593"/>
                    <a:pt x="716280" y="89018"/>
                    <a:pt x="731520" y="99178"/>
                  </a:cubicBezTo>
                  <a:lnTo>
                    <a:pt x="754380" y="114418"/>
                  </a:lnTo>
                  <a:lnTo>
                    <a:pt x="777240" y="129658"/>
                  </a:lnTo>
                  <a:cubicBezTo>
                    <a:pt x="782320" y="137278"/>
                    <a:pt x="786004" y="146042"/>
                    <a:pt x="792480" y="152518"/>
                  </a:cubicBezTo>
                  <a:cubicBezTo>
                    <a:pt x="822960" y="182998"/>
                    <a:pt x="810260" y="149978"/>
                    <a:pt x="830580" y="190618"/>
                  </a:cubicBezTo>
                  <a:cubicBezTo>
                    <a:pt x="834172" y="197802"/>
                    <a:pt x="834608" y="206294"/>
                    <a:pt x="838200" y="213478"/>
                  </a:cubicBezTo>
                  <a:cubicBezTo>
                    <a:pt x="842296" y="221669"/>
                    <a:pt x="849344" y="228147"/>
                    <a:pt x="853440" y="236338"/>
                  </a:cubicBezTo>
                  <a:cubicBezTo>
                    <a:pt x="884988" y="299434"/>
                    <a:pt x="832624" y="216544"/>
                    <a:pt x="876300" y="282058"/>
                  </a:cubicBezTo>
                  <a:cubicBezTo>
                    <a:pt x="887816" y="328123"/>
                    <a:pt x="880608" y="302603"/>
                    <a:pt x="899160" y="358258"/>
                  </a:cubicBezTo>
                  <a:cubicBezTo>
                    <a:pt x="901700" y="365878"/>
                    <a:pt x="902325" y="374435"/>
                    <a:pt x="906780" y="381118"/>
                  </a:cubicBezTo>
                  <a:cubicBezTo>
                    <a:pt x="911860" y="388738"/>
                    <a:pt x="918301" y="395609"/>
                    <a:pt x="922020" y="403978"/>
                  </a:cubicBezTo>
                  <a:cubicBezTo>
                    <a:pt x="928544" y="418658"/>
                    <a:pt x="928349" y="436332"/>
                    <a:pt x="937260" y="449698"/>
                  </a:cubicBezTo>
                  <a:cubicBezTo>
                    <a:pt x="942340" y="457318"/>
                    <a:pt x="948781" y="464189"/>
                    <a:pt x="952500" y="472558"/>
                  </a:cubicBezTo>
                  <a:cubicBezTo>
                    <a:pt x="959024" y="487238"/>
                    <a:pt x="958829" y="504912"/>
                    <a:pt x="967740" y="518278"/>
                  </a:cubicBezTo>
                  <a:cubicBezTo>
                    <a:pt x="972820" y="525898"/>
                    <a:pt x="979261" y="532769"/>
                    <a:pt x="982980" y="541138"/>
                  </a:cubicBezTo>
                  <a:lnTo>
                    <a:pt x="1005840" y="609718"/>
                  </a:lnTo>
                  <a:cubicBezTo>
                    <a:pt x="1008380" y="617338"/>
                    <a:pt x="1009005" y="625895"/>
                    <a:pt x="1013460" y="632578"/>
                  </a:cubicBezTo>
                  <a:lnTo>
                    <a:pt x="1028700" y="655438"/>
                  </a:lnTo>
                  <a:cubicBezTo>
                    <a:pt x="1040216" y="701503"/>
                    <a:pt x="1033008" y="675983"/>
                    <a:pt x="1051560" y="731638"/>
                  </a:cubicBezTo>
                  <a:lnTo>
                    <a:pt x="1059180" y="754498"/>
                  </a:lnTo>
                  <a:cubicBezTo>
                    <a:pt x="1061720" y="762118"/>
                    <a:pt x="1062345" y="770675"/>
                    <a:pt x="1066800" y="777358"/>
                  </a:cubicBezTo>
                  <a:cubicBezTo>
                    <a:pt x="1071880" y="784978"/>
                    <a:pt x="1077944" y="792027"/>
                    <a:pt x="1082040" y="800218"/>
                  </a:cubicBezTo>
                  <a:cubicBezTo>
                    <a:pt x="1085632" y="807402"/>
                    <a:pt x="1085759" y="816057"/>
                    <a:pt x="1089660" y="823078"/>
                  </a:cubicBezTo>
                  <a:cubicBezTo>
                    <a:pt x="1098555" y="839089"/>
                    <a:pt x="1109980" y="853558"/>
                    <a:pt x="1120140" y="868798"/>
                  </a:cubicBezTo>
                  <a:cubicBezTo>
                    <a:pt x="1125220" y="876418"/>
                    <a:pt x="1132484" y="882970"/>
                    <a:pt x="1135380" y="891658"/>
                  </a:cubicBezTo>
                  <a:cubicBezTo>
                    <a:pt x="1154533" y="949117"/>
                    <a:pt x="1128697" y="878292"/>
                    <a:pt x="1158240" y="937378"/>
                  </a:cubicBezTo>
                  <a:cubicBezTo>
                    <a:pt x="1161832" y="944562"/>
                    <a:pt x="1161959" y="953217"/>
                    <a:pt x="1165860" y="960238"/>
                  </a:cubicBezTo>
                  <a:cubicBezTo>
                    <a:pt x="1174755" y="976249"/>
                    <a:pt x="1190548" y="988582"/>
                    <a:pt x="1196340" y="1005958"/>
                  </a:cubicBezTo>
                  <a:cubicBezTo>
                    <a:pt x="1198880" y="1013578"/>
                    <a:pt x="1199975" y="1021844"/>
                    <a:pt x="1203960" y="1028818"/>
                  </a:cubicBezTo>
                  <a:cubicBezTo>
                    <a:pt x="1210261" y="1039845"/>
                    <a:pt x="1219537" y="1048894"/>
                    <a:pt x="1226820" y="1059298"/>
                  </a:cubicBezTo>
                  <a:cubicBezTo>
                    <a:pt x="1237324" y="1074303"/>
                    <a:pt x="1247140" y="1089778"/>
                    <a:pt x="1257300" y="1105018"/>
                  </a:cubicBezTo>
                  <a:cubicBezTo>
                    <a:pt x="1262380" y="1112638"/>
                    <a:pt x="1269644" y="1119190"/>
                    <a:pt x="1272540" y="1127878"/>
                  </a:cubicBezTo>
                  <a:cubicBezTo>
                    <a:pt x="1303976" y="1222187"/>
                    <a:pt x="1268512" y="1131859"/>
                    <a:pt x="1310640" y="1204078"/>
                  </a:cubicBezTo>
                  <a:cubicBezTo>
                    <a:pt x="1360059" y="1288796"/>
                    <a:pt x="1318358" y="1242276"/>
                    <a:pt x="1363980" y="1287898"/>
                  </a:cubicBezTo>
                  <a:cubicBezTo>
                    <a:pt x="1403298" y="1405851"/>
                    <a:pt x="1358234" y="1284025"/>
                    <a:pt x="1394460" y="1356478"/>
                  </a:cubicBezTo>
                  <a:cubicBezTo>
                    <a:pt x="1398052" y="1363662"/>
                    <a:pt x="1398179" y="1372317"/>
                    <a:pt x="1402080" y="1379338"/>
                  </a:cubicBezTo>
                  <a:cubicBezTo>
                    <a:pt x="1410975" y="1395349"/>
                    <a:pt x="1426768" y="1407682"/>
                    <a:pt x="1432560" y="1425058"/>
                  </a:cubicBezTo>
                  <a:cubicBezTo>
                    <a:pt x="1440443" y="1448707"/>
                    <a:pt x="1441296" y="1454858"/>
                    <a:pt x="1455420" y="1478398"/>
                  </a:cubicBezTo>
                  <a:cubicBezTo>
                    <a:pt x="1464844" y="1494104"/>
                    <a:pt x="1475740" y="1508878"/>
                    <a:pt x="1485900" y="1524118"/>
                  </a:cubicBezTo>
                  <a:lnTo>
                    <a:pt x="1501140" y="1546978"/>
                  </a:lnTo>
                  <a:cubicBezTo>
                    <a:pt x="1506220" y="1554598"/>
                    <a:pt x="1513484" y="1561150"/>
                    <a:pt x="1516380" y="1569838"/>
                  </a:cubicBezTo>
                  <a:lnTo>
                    <a:pt x="1539240" y="1638418"/>
                  </a:lnTo>
                  <a:cubicBezTo>
                    <a:pt x="1541780" y="1646038"/>
                    <a:pt x="1545540" y="1653355"/>
                    <a:pt x="1546860" y="1661278"/>
                  </a:cubicBezTo>
                  <a:cubicBezTo>
                    <a:pt x="1557433" y="1724714"/>
                    <a:pt x="1552295" y="1691703"/>
                    <a:pt x="1562100" y="1760338"/>
                  </a:cubicBezTo>
                  <a:cubicBezTo>
                    <a:pt x="1559560" y="1788278"/>
                    <a:pt x="1558448" y="1816385"/>
                    <a:pt x="1554480" y="1844158"/>
                  </a:cubicBezTo>
                  <a:cubicBezTo>
                    <a:pt x="1552933" y="1854986"/>
                    <a:pt x="1541089" y="1883960"/>
                    <a:pt x="1531620" y="1889878"/>
                  </a:cubicBezTo>
                  <a:cubicBezTo>
                    <a:pt x="1517997" y="1898392"/>
                    <a:pt x="1501140" y="1900038"/>
                    <a:pt x="1485900" y="1905118"/>
                  </a:cubicBezTo>
                  <a:cubicBezTo>
                    <a:pt x="1478280" y="1907658"/>
                    <a:pt x="1470963" y="1911418"/>
                    <a:pt x="1463040" y="1912738"/>
                  </a:cubicBezTo>
                  <a:cubicBezTo>
                    <a:pt x="1404545" y="1922487"/>
                    <a:pt x="1432470" y="1917328"/>
                    <a:pt x="1379220" y="1927978"/>
                  </a:cubicBezTo>
                  <a:cubicBezTo>
                    <a:pt x="1300480" y="1922898"/>
                    <a:pt x="1217260" y="1911412"/>
                    <a:pt x="1178520" y="1905034"/>
                  </a:cubicBezTo>
                  <a:cubicBezTo>
                    <a:pt x="1139780" y="1898656"/>
                    <a:pt x="1156091" y="1894363"/>
                    <a:pt x="1146781" y="1889711"/>
                  </a:cubicBezTo>
                  <a:cubicBezTo>
                    <a:pt x="1137471" y="1885059"/>
                    <a:pt x="1131971" y="1884742"/>
                    <a:pt x="1122661" y="1877122"/>
                  </a:cubicBezTo>
                  <a:cubicBezTo>
                    <a:pt x="1113351" y="1869502"/>
                    <a:pt x="1095845" y="1854104"/>
                    <a:pt x="1090921" y="1843991"/>
                  </a:cubicBezTo>
                  <a:cubicBezTo>
                    <a:pt x="1085997" y="1833878"/>
                    <a:pt x="1075009" y="1831353"/>
                    <a:pt x="1069436" y="1824147"/>
                  </a:cubicBezTo>
                  <a:cubicBezTo>
                    <a:pt x="1063863" y="1816941"/>
                    <a:pt x="1052850" y="1810604"/>
                    <a:pt x="1048601" y="1803323"/>
                  </a:cubicBezTo>
                  <a:cubicBezTo>
                    <a:pt x="1044352" y="1796042"/>
                    <a:pt x="1048317" y="1790609"/>
                    <a:pt x="1043940" y="1780463"/>
                  </a:cubicBezTo>
                  <a:cubicBezTo>
                    <a:pt x="1039563" y="1770317"/>
                    <a:pt x="1033487" y="1763636"/>
                    <a:pt x="1022340" y="1742446"/>
                  </a:cubicBezTo>
                  <a:cubicBezTo>
                    <a:pt x="1011193" y="1721256"/>
                    <a:pt x="998250" y="1702390"/>
                    <a:pt x="977059" y="1653324"/>
                  </a:cubicBezTo>
                  <a:cubicBezTo>
                    <a:pt x="957923" y="1576779"/>
                    <a:pt x="974364" y="1681567"/>
                    <a:pt x="952500" y="1615976"/>
                  </a:cubicBezTo>
                  <a:lnTo>
                    <a:pt x="921201" y="1572572"/>
                  </a:lnTo>
                  <a:cubicBezTo>
                    <a:pt x="918661" y="1564952"/>
                    <a:pt x="910140" y="1555540"/>
                    <a:pt x="905685" y="1548857"/>
                  </a:cubicBezTo>
                  <a:cubicBezTo>
                    <a:pt x="895525" y="1533617"/>
                    <a:pt x="896220" y="1506394"/>
                    <a:pt x="886060" y="1491154"/>
                  </a:cubicBezTo>
                  <a:cubicBezTo>
                    <a:pt x="880980" y="1483534"/>
                    <a:pt x="874335" y="1474769"/>
                    <a:pt x="867859" y="1468293"/>
                  </a:cubicBezTo>
                  <a:cubicBezTo>
                    <a:pt x="868133" y="1458961"/>
                    <a:pt x="850645" y="1459901"/>
                    <a:pt x="850919" y="1450569"/>
                  </a:cubicBezTo>
                  <a:cubicBezTo>
                    <a:pt x="836084" y="1406065"/>
                    <a:pt x="818550" y="1401203"/>
                    <a:pt x="808600" y="1386791"/>
                  </a:cubicBezTo>
                  <a:cubicBezTo>
                    <a:pt x="798650" y="1372379"/>
                    <a:pt x="852179" y="1404738"/>
                    <a:pt x="791219" y="1364098"/>
                  </a:cubicBezTo>
                  <a:cubicBezTo>
                    <a:pt x="736761" y="1282410"/>
                    <a:pt x="771950" y="1333618"/>
                    <a:pt x="762000" y="1318378"/>
                  </a:cubicBezTo>
                  <a:cubicBezTo>
                    <a:pt x="752050" y="1303138"/>
                    <a:pt x="741680" y="1287898"/>
                    <a:pt x="731520" y="1272658"/>
                  </a:cubicBezTo>
                  <a:cubicBezTo>
                    <a:pt x="726440" y="1265038"/>
                    <a:pt x="722756" y="1256274"/>
                    <a:pt x="716280" y="1249798"/>
                  </a:cubicBezTo>
                  <a:lnTo>
                    <a:pt x="693420" y="1226938"/>
                  </a:lnTo>
                  <a:cubicBezTo>
                    <a:pt x="690880" y="1219318"/>
                    <a:pt x="689392" y="1211262"/>
                    <a:pt x="685800" y="1204078"/>
                  </a:cubicBezTo>
                  <a:cubicBezTo>
                    <a:pt x="675191" y="1182860"/>
                    <a:pt x="664552" y="1175210"/>
                    <a:pt x="647700" y="1158358"/>
                  </a:cubicBezTo>
                  <a:cubicBezTo>
                    <a:pt x="634288" y="1118122"/>
                    <a:pt x="653416" y="1152452"/>
                    <a:pt x="618481" y="1100049"/>
                  </a:cubicBezTo>
                  <a:cubicBezTo>
                    <a:pt x="613401" y="1092429"/>
                    <a:pt x="601980" y="1071998"/>
                    <a:pt x="594360" y="1066918"/>
                  </a:cubicBezTo>
                  <a:lnTo>
                    <a:pt x="571500" y="1051678"/>
                  </a:lnTo>
                  <a:cubicBezTo>
                    <a:pt x="563357" y="1043928"/>
                    <a:pt x="554393" y="1042149"/>
                    <a:pt x="545503" y="1033259"/>
                  </a:cubicBezTo>
                  <a:cubicBezTo>
                    <a:pt x="536613" y="1024369"/>
                    <a:pt x="529067" y="1008368"/>
                    <a:pt x="518160" y="998338"/>
                  </a:cubicBezTo>
                  <a:cubicBezTo>
                    <a:pt x="477520" y="937378"/>
                    <a:pt x="530860" y="1011038"/>
                    <a:pt x="480060" y="960238"/>
                  </a:cubicBezTo>
                  <a:cubicBezTo>
                    <a:pt x="429260" y="909438"/>
                    <a:pt x="502920" y="962778"/>
                    <a:pt x="441960" y="922138"/>
                  </a:cubicBezTo>
                  <a:cubicBezTo>
                    <a:pt x="401320" y="861178"/>
                    <a:pt x="454660" y="934838"/>
                    <a:pt x="403860" y="884038"/>
                  </a:cubicBezTo>
                  <a:cubicBezTo>
                    <a:pt x="369393" y="849571"/>
                    <a:pt x="410264" y="868393"/>
                    <a:pt x="365760" y="853558"/>
                  </a:cubicBezTo>
                  <a:cubicBezTo>
                    <a:pt x="333065" y="788168"/>
                    <a:pt x="370742" y="850920"/>
                    <a:pt x="327660" y="807838"/>
                  </a:cubicBezTo>
                  <a:cubicBezTo>
                    <a:pt x="321184" y="801362"/>
                    <a:pt x="318283" y="792013"/>
                    <a:pt x="312420" y="784978"/>
                  </a:cubicBezTo>
                  <a:cubicBezTo>
                    <a:pt x="305521" y="776699"/>
                    <a:pt x="296459" y="770397"/>
                    <a:pt x="289560" y="762118"/>
                  </a:cubicBezTo>
                  <a:cubicBezTo>
                    <a:pt x="283697" y="755083"/>
                    <a:pt x="280183" y="746293"/>
                    <a:pt x="274320" y="739258"/>
                  </a:cubicBezTo>
                  <a:cubicBezTo>
                    <a:pt x="267421" y="730979"/>
                    <a:pt x="258359" y="724677"/>
                    <a:pt x="251460" y="716398"/>
                  </a:cubicBezTo>
                  <a:cubicBezTo>
                    <a:pt x="217632" y="675804"/>
                    <a:pt x="251511" y="711918"/>
                    <a:pt x="228600" y="670678"/>
                  </a:cubicBezTo>
                  <a:cubicBezTo>
                    <a:pt x="219705" y="654667"/>
                    <a:pt x="208280" y="640198"/>
                    <a:pt x="198120" y="624958"/>
                  </a:cubicBezTo>
                  <a:cubicBezTo>
                    <a:pt x="193040" y="617338"/>
                    <a:pt x="189356" y="608574"/>
                    <a:pt x="182880" y="602098"/>
                  </a:cubicBezTo>
                  <a:lnTo>
                    <a:pt x="160020" y="579238"/>
                  </a:lnTo>
                  <a:cubicBezTo>
                    <a:pt x="146608" y="539002"/>
                    <a:pt x="156855" y="563061"/>
                    <a:pt x="121920" y="510658"/>
                  </a:cubicBezTo>
                  <a:cubicBezTo>
                    <a:pt x="116840" y="503038"/>
                    <a:pt x="109576" y="496486"/>
                    <a:pt x="106680" y="487798"/>
                  </a:cubicBezTo>
                  <a:cubicBezTo>
                    <a:pt x="78890" y="404428"/>
                    <a:pt x="123211" y="530708"/>
                    <a:pt x="83820" y="442078"/>
                  </a:cubicBezTo>
                  <a:cubicBezTo>
                    <a:pt x="53984" y="374946"/>
                    <a:pt x="87445" y="415223"/>
                    <a:pt x="45720" y="373498"/>
                  </a:cubicBezTo>
                  <a:cubicBezTo>
                    <a:pt x="40640" y="358258"/>
                    <a:pt x="39391" y="341144"/>
                    <a:pt x="30480" y="327778"/>
                  </a:cubicBezTo>
                  <a:cubicBezTo>
                    <a:pt x="25400" y="320158"/>
                    <a:pt x="18959" y="313287"/>
                    <a:pt x="15240" y="304918"/>
                  </a:cubicBezTo>
                  <a:cubicBezTo>
                    <a:pt x="8716" y="290238"/>
                    <a:pt x="5080" y="274438"/>
                    <a:pt x="0" y="259198"/>
                  </a:cubicBezTo>
                  <a:lnTo>
                    <a:pt x="1260" y="226067"/>
                  </a:lnTo>
                  <a:cubicBezTo>
                    <a:pt x="3778" y="210956"/>
                    <a:pt x="14171" y="169912"/>
                    <a:pt x="24121" y="150034"/>
                  </a:cubicBezTo>
                  <a:cubicBezTo>
                    <a:pt x="34071" y="130156"/>
                    <a:pt x="43390" y="122894"/>
                    <a:pt x="60960" y="106798"/>
                  </a:cubicBezTo>
                  <a:cubicBezTo>
                    <a:pt x="78530" y="90702"/>
                    <a:pt x="91022" y="66297"/>
                    <a:pt x="129540" y="53458"/>
                  </a:cubicBezTo>
                  <a:lnTo>
                    <a:pt x="198120" y="30598"/>
                  </a:lnTo>
                  <a:cubicBezTo>
                    <a:pt x="205740" y="28058"/>
                    <a:pt x="213057" y="24298"/>
                    <a:pt x="220980" y="22978"/>
                  </a:cubicBezTo>
                  <a:cubicBezTo>
                    <a:pt x="279475" y="13229"/>
                    <a:pt x="251550" y="18388"/>
                    <a:pt x="304800" y="7738"/>
                  </a:cubicBezTo>
                  <a:cubicBezTo>
                    <a:pt x="312420" y="10278"/>
                    <a:pt x="321124" y="10689"/>
                    <a:pt x="327660" y="15358"/>
                  </a:cubicBezTo>
                  <a:cubicBezTo>
                    <a:pt x="339352" y="23709"/>
                    <a:pt x="364059" y="7321"/>
                    <a:pt x="364059" y="732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TextBox 17">
              <a:extLst>
                <a:ext uri="{FF2B5EF4-FFF2-40B4-BE49-F238E27FC236}">
                  <a16:creationId xmlns:a16="http://schemas.microsoft.com/office/drawing/2014/main" xmlns="" id="{79C8A59D-F378-4BEC-B7C9-647A7D7AB338}"/>
                </a:ext>
              </a:extLst>
            </p:cNvPr>
            <p:cNvSpPr txBox="1"/>
            <p:nvPr/>
          </p:nvSpPr>
          <p:spPr>
            <a:xfrm>
              <a:off x="4682835" y="4373652"/>
              <a:ext cx="1487055" cy="369332"/>
            </a:xfrm>
            <a:prstGeom prst="rect">
              <a:avLst/>
            </a:prstGeom>
            <a:solidFill>
              <a:schemeClr val="bg1"/>
            </a:solidFill>
            <a:ln w="25400">
              <a:noFill/>
            </a:ln>
          </p:spPr>
          <p:txBody>
            <a:bodyPr wrap="square" rtlCol="0">
              <a:spAutoFit/>
            </a:bodyPr>
            <a:lstStyle/>
            <a:p>
              <a:pPr algn="ctr"/>
              <a:r>
                <a:rPr lang="en-US" dirty="0">
                  <a:solidFill>
                    <a:srgbClr val="FEA300"/>
                  </a:solidFill>
                  <a:cs typeface="+mn-cs"/>
                </a:rPr>
                <a:t>Apartments</a:t>
              </a:r>
            </a:p>
          </p:txBody>
        </p:sp>
        <p:sp>
          <p:nvSpPr>
            <p:cNvPr id="19" name="TextBox 18">
              <a:extLst>
                <a:ext uri="{FF2B5EF4-FFF2-40B4-BE49-F238E27FC236}">
                  <a16:creationId xmlns:a16="http://schemas.microsoft.com/office/drawing/2014/main" xmlns="" id="{6A037D28-E5CB-41E2-9467-11B8DBC1F311}"/>
                </a:ext>
              </a:extLst>
            </p:cNvPr>
            <p:cNvSpPr txBox="1"/>
            <p:nvPr/>
          </p:nvSpPr>
          <p:spPr>
            <a:xfrm>
              <a:off x="442249" y="5343471"/>
              <a:ext cx="1206441" cy="646331"/>
            </a:xfrm>
            <a:prstGeom prst="rect">
              <a:avLst/>
            </a:prstGeom>
            <a:solidFill>
              <a:schemeClr val="bg1"/>
            </a:solidFill>
            <a:ln w="25400">
              <a:noFill/>
            </a:ln>
          </p:spPr>
          <p:txBody>
            <a:bodyPr wrap="square" rtlCol="0">
              <a:spAutoFit/>
            </a:bodyPr>
            <a:lstStyle/>
            <a:p>
              <a:pPr algn="ctr"/>
              <a:r>
                <a:rPr lang="en-US" dirty="0">
                  <a:solidFill>
                    <a:srgbClr val="FEA300"/>
                  </a:solidFill>
                  <a:cs typeface="+mn-cs"/>
                </a:rPr>
                <a:t>Station/</a:t>
              </a:r>
            </a:p>
            <a:p>
              <a:pPr algn="ctr"/>
              <a:r>
                <a:rPr lang="en-US" dirty="0">
                  <a:solidFill>
                    <a:srgbClr val="FEA300"/>
                  </a:solidFill>
                  <a:cs typeface="+mn-cs"/>
                </a:rPr>
                <a:t>C-store</a:t>
              </a:r>
            </a:p>
          </p:txBody>
        </p:sp>
      </p:grpSp>
      <p:grpSp>
        <p:nvGrpSpPr>
          <p:cNvPr id="33" name="Group 32">
            <a:extLst>
              <a:ext uri="{FF2B5EF4-FFF2-40B4-BE49-F238E27FC236}">
                <a16:creationId xmlns:a16="http://schemas.microsoft.com/office/drawing/2014/main" xmlns="" id="{294692F9-9635-41D8-8131-B5C26A6045EF}"/>
              </a:ext>
            </a:extLst>
          </p:cNvPr>
          <p:cNvGrpSpPr/>
          <p:nvPr/>
        </p:nvGrpSpPr>
        <p:grpSpPr>
          <a:xfrm>
            <a:off x="1343777" y="1802831"/>
            <a:ext cx="2363222" cy="646331"/>
            <a:chOff x="1343777" y="1802831"/>
            <a:chExt cx="2363222" cy="646331"/>
          </a:xfrm>
        </p:grpSpPr>
        <p:grpSp>
          <p:nvGrpSpPr>
            <p:cNvPr id="26" name="Group 25">
              <a:extLst>
                <a:ext uri="{FF2B5EF4-FFF2-40B4-BE49-F238E27FC236}">
                  <a16:creationId xmlns:a16="http://schemas.microsoft.com/office/drawing/2014/main" xmlns="" id="{1AF3A493-105A-4E69-BD5A-0ACE5D0C0403}"/>
                </a:ext>
              </a:extLst>
            </p:cNvPr>
            <p:cNvGrpSpPr/>
            <p:nvPr/>
          </p:nvGrpSpPr>
          <p:grpSpPr>
            <a:xfrm>
              <a:off x="1343777" y="1802831"/>
              <a:ext cx="2363222" cy="646331"/>
              <a:chOff x="886690" y="1884218"/>
              <a:chExt cx="2363222" cy="646331"/>
            </a:xfrm>
          </p:grpSpPr>
          <p:sp>
            <p:nvSpPr>
              <p:cNvPr id="24" name="TextBox 23">
                <a:extLst>
                  <a:ext uri="{FF2B5EF4-FFF2-40B4-BE49-F238E27FC236}">
                    <a16:creationId xmlns:a16="http://schemas.microsoft.com/office/drawing/2014/main" xmlns="" id="{D3E59047-C384-4045-8871-F16BB3962D54}"/>
                  </a:ext>
                </a:extLst>
              </p:cNvPr>
              <p:cNvSpPr txBox="1"/>
              <p:nvPr/>
            </p:nvSpPr>
            <p:spPr>
              <a:xfrm>
                <a:off x="886690" y="1884218"/>
                <a:ext cx="2363222" cy="646331"/>
              </a:xfrm>
              <a:prstGeom prst="rect">
                <a:avLst/>
              </a:prstGeom>
              <a:noFill/>
            </p:spPr>
            <p:txBody>
              <a:bodyPr wrap="square" rtlCol="0">
                <a:spAutoFit/>
              </a:bodyPr>
              <a:lstStyle/>
              <a:p>
                <a:r>
                  <a:rPr lang="en-US" dirty="0">
                    <a:solidFill>
                      <a:srgbClr val="000000"/>
                    </a:solidFill>
                    <a:cs typeface="+mn-cs"/>
                  </a:rPr>
                  <a:t>    MPE wells</a:t>
                </a:r>
              </a:p>
              <a:p>
                <a:r>
                  <a:rPr lang="en-US" dirty="0">
                    <a:solidFill>
                      <a:srgbClr val="000000"/>
                    </a:solidFill>
                    <a:cs typeface="+mn-cs"/>
                  </a:rPr>
                  <a:t>    Migrating LNAPL</a:t>
                </a:r>
              </a:p>
            </p:txBody>
          </p:sp>
          <p:sp>
            <p:nvSpPr>
              <p:cNvPr id="25" name="Star: 5 Points 24">
                <a:extLst>
                  <a:ext uri="{FF2B5EF4-FFF2-40B4-BE49-F238E27FC236}">
                    <a16:creationId xmlns:a16="http://schemas.microsoft.com/office/drawing/2014/main" xmlns="" id="{55E25328-0EBD-4017-B90A-D65085C20A2B}"/>
                  </a:ext>
                </a:extLst>
              </p:cNvPr>
              <p:cNvSpPr/>
              <p:nvPr/>
            </p:nvSpPr>
            <p:spPr>
              <a:xfrm>
                <a:off x="952785" y="1978091"/>
                <a:ext cx="180670" cy="179399"/>
              </a:xfrm>
              <a:prstGeom prst="star5">
                <a:avLst/>
              </a:prstGeom>
              <a:solidFill>
                <a:srgbClr val="0000A2"/>
              </a:solidFill>
              <a:ln>
                <a:solidFill>
                  <a:srgbClr val="0000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cxnSp>
          <p:nvCxnSpPr>
            <p:cNvPr id="28" name="Straight Connector 27">
              <a:extLst>
                <a:ext uri="{FF2B5EF4-FFF2-40B4-BE49-F238E27FC236}">
                  <a16:creationId xmlns:a16="http://schemas.microsoft.com/office/drawing/2014/main" xmlns="" id="{E1A0C1EE-E084-4C8A-8179-8B79C7FBE948}"/>
                </a:ext>
              </a:extLst>
            </p:cNvPr>
            <p:cNvCxnSpPr>
              <a:cxnSpLocks/>
            </p:cNvCxnSpPr>
            <p:nvPr/>
          </p:nvCxnSpPr>
          <p:spPr>
            <a:xfrm>
              <a:off x="1343777" y="2272147"/>
              <a:ext cx="281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xmlns="" id="{5601270B-1450-49E1-81F6-2CE6F29621EF}"/>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962843" y="1406575"/>
            <a:ext cx="4061460" cy="2027925"/>
          </a:xfrm>
          <a:prstGeom prst="rect">
            <a:avLst/>
          </a:prstGeom>
        </p:spPr>
      </p:pic>
      <p:sp>
        <p:nvSpPr>
          <p:cNvPr id="21" name="Star: 5 Points 20">
            <a:extLst>
              <a:ext uri="{FF2B5EF4-FFF2-40B4-BE49-F238E27FC236}">
                <a16:creationId xmlns:a16="http://schemas.microsoft.com/office/drawing/2014/main" xmlns="" id="{431FC007-13F0-4F6B-9C4E-490C66750148}"/>
              </a:ext>
            </a:extLst>
          </p:cNvPr>
          <p:cNvSpPr/>
          <p:nvPr/>
        </p:nvSpPr>
        <p:spPr>
          <a:xfrm>
            <a:off x="3126117" y="4045790"/>
            <a:ext cx="180669" cy="179398"/>
          </a:xfrm>
          <a:prstGeom prst="star5">
            <a:avLst/>
          </a:prstGeom>
          <a:solidFill>
            <a:srgbClr val="0000A2"/>
          </a:solidFill>
          <a:ln>
            <a:solidFill>
              <a:srgbClr val="0000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Star: 5 Points 22">
            <a:extLst>
              <a:ext uri="{FF2B5EF4-FFF2-40B4-BE49-F238E27FC236}">
                <a16:creationId xmlns:a16="http://schemas.microsoft.com/office/drawing/2014/main" xmlns="" id="{77486FED-933F-4C5E-9F9B-382DFCC50B7D}"/>
              </a:ext>
            </a:extLst>
          </p:cNvPr>
          <p:cNvSpPr/>
          <p:nvPr/>
        </p:nvSpPr>
        <p:spPr>
          <a:xfrm>
            <a:off x="3117575" y="4583957"/>
            <a:ext cx="180669" cy="179398"/>
          </a:xfrm>
          <a:prstGeom prst="star5">
            <a:avLst/>
          </a:prstGeom>
          <a:solidFill>
            <a:srgbClr val="0000A2"/>
          </a:solidFill>
          <a:ln>
            <a:solidFill>
              <a:srgbClr val="0000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Star: 5 Points 26">
            <a:extLst>
              <a:ext uri="{FF2B5EF4-FFF2-40B4-BE49-F238E27FC236}">
                <a16:creationId xmlns:a16="http://schemas.microsoft.com/office/drawing/2014/main" xmlns="" id="{C0B1DAB2-DD78-4841-88D9-4BCCF04BDBB7}"/>
              </a:ext>
            </a:extLst>
          </p:cNvPr>
          <p:cNvSpPr/>
          <p:nvPr/>
        </p:nvSpPr>
        <p:spPr>
          <a:xfrm>
            <a:off x="4177269" y="6132011"/>
            <a:ext cx="180669" cy="179398"/>
          </a:xfrm>
          <a:prstGeom prst="star5">
            <a:avLst/>
          </a:prstGeom>
          <a:solidFill>
            <a:srgbClr val="0000A2"/>
          </a:solidFill>
          <a:ln>
            <a:solidFill>
              <a:srgbClr val="0000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35047551"/>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eaLnBrk="0" hangingPunct="0">
              <a:lnSpc>
                <a:spcPct val="85000"/>
              </a:lnSpc>
              <a:defRPr/>
            </a:pPr>
            <a:r>
              <a:rPr lang="en-US" sz="3200" b="1" kern="0" dirty="0">
                <a:solidFill>
                  <a:srgbClr val="008000"/>
                </a:solidFill>
                <a:latin typeface="Arial"/>
                <a:cs typeface="+mn-cs"/>
              </a:rPr>
              <a:t>Case Study: </a:t>
            </a:r>
            <a:r>
              <a:rPr lang="en-US" sz="3200" b="1" kern="0" dirty="0">
                <a:solidFill>
                  <a:srgbClr val="333399"/>
                </a:solidFill>
                <a:latin typeface="Arial"/>
                <a:cs typeface="+mn-cs"/>
              </a:rPr>
              <a:t>Performance Evaluation</a:t>
            </a:r>
          </a:p>
        </p:txBody>
      </p:sp>
      <p:sp>
        <p:nvSpPr>
          <p:cNvPr id="5" name="TextBox 9"/>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System Performance</a:t>
            </a:r>
          </a:p>
        </p:txBody>
      </p:sp>
      <p:pic>
        <p:nvPicPr>
          <p:cNvPr id="7" name="Picture 6">
            <a:extLst>
              <a:ext uri="{FF2B5EF4-FFF2-40B4-BE49-F238E27FC236}">
                <a16:creationId xmlns:a16="http://schemas.microsoft.com/office/drawing/2014/main" xmlns="" id="{5913D5EE-36EB-4314-9340-81937C2EE67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560975" y="3423500"/>
            <a:ext cx="22050" cy="11000"/>
          </a:xfrm>
          <a:prstGeom prst="rect">
            <a:avLst/>
          </a:prstGeom>
        </p:spPr>
      </p:pic>
      <p:sp>
        <p:nvSpPr>
          <p:cNvPr id="12" name="TextBox 11">
            <a:extLst>
              <a:ext uri="{FF2B5EF4-FFF2-40B4-BE49-F238E27FC236}">
                <a16:creationId xmlns:a16="http://schemas.microsoft.com/office/drawing/2014/main" xmlns="" id="{F46F8ECD-15B7-4169-AEBA-6F07C00952EF}"/>
              </a:ext>
            </a:extLst>
          </p:cNvPr>
          <p:cNvSpPr txBox="1"/>
          <p:nvPr/>
        </p:nvSpPr>
        <p:spPr>
          <a:xfrm>
            <a:off x="8351520" y="2446020"/>
            <a:ext cx="373380" cy="152400"/>
          </a:xfrm>
          <a:prstGeom prst="rect">
            <a:avLst/>
          </a:prstGeom>
          <a:solidFill>
            <a:schemeClr val="bg2">
              <a:lumMod val="20000"/>
              <a:lumOff val="80000"/>
            </a:schemeClr>
          </a:solidFill>
        </p:spPr>
        <p:txBody>
          <a:bodyPr wrap="square" rtlCol="0">
            <a:spAutoFit/>
          </a:bodyPr>
          <a:lstStyle/>
          <a:p>
            <a:endParaRPr lang="en-US" dirty="0">
              <a:solidFill>
                <a:srgbClr val="000000"/>
              </a:solidFill>
              <a:cs typeface="+mn-cs"/>
            </a:endParaRPr>
          </a:p>
        </p:txBody>
      </p:sp>
      <p:grpSp>
        <p:nvGrpSpPr>
          <p:cNvPr id="48" name="Group 47">
            <a:extLst>
              <a:ext uri="{FF2B5EF4-FFF2-40B4-BE49-F238E27FC236}">
                <a16:creationId xmlns:a16="http://schemas.microsoft.com/office/drawing/2014/main" xmlns="" id="{D9ABB496-427C-4FBC-AC12-056C157FCDB1}"/>
              </a:ext>
            </a:extLst>
          </p:cNvPr>
          <p:cNvGrpSpPr/>
          <p:nvPr/>
        </p:nvGrpSpPr>
        <p:grpSpPr>
          <a:xfrm>
            <a:off x="4757087" y="2446020"/>
            <a:ext cx="4288220" cy="3053517"/>
            <a:chOff x="4779875" y="3509144"/>
            <a:chExt cx="4288220" cy="3053517"/>
          </a:xfrm>
        </p:grpSpPr>
        <p:pic>
          <p:nvPicPr>
            <p:cNvPr id="8" name="Picture 7">
              <a:extLst>
                <a:ext uri="{FF2B5EF4-FFF2-40B4-BE49-F238E27FC236}">
                  <a16:creationId xmlns:a16="http://schemas.microsoft.com/office/drawing/2014/main" xmlns="" id="{3B198C42-FD75-4868-A2C9-DC3007F06D7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779875" y="3509144"/>
              <a:ext cx="4288220" cy="3053517"/>
            </a:xfrm>
            <a:prstGeom prst="rect">
              <a:avLst/>
            </a:prstGeom>
          </p:spPr>
        </p:pic>
        <p:sp>
          <p:nvSpPr>
            <p:cNvPr id="26" name="TextBox 25">
              <a:extLst>
                <a:ext uri="{FF2B5EF4-FFF2-40B4-BE49-F238E27FC236}">
                  <a16:creationId xmlns:a16="http://schemas.microsoft.com/office/drawing/2014/main" xmlns="" id="{8818E52D-65C5-4581-AC8F-33E470056893}"/>
                </a:ext>
              </a:extLst>
            </p:cNvPr>
            <p:cNvSpPr txBox="1"/>
            <p:nvPr/>
          </p:nvSpPr>
          <p:spPr>
            <a:xfrm>
              <a:off x="8051515" y="3682555"/>
              <a:ext cx="548640" cy="822960"/>
            </a:xfrm>
            <a:prstGeom prst="rect">
              <a:avLst/>
            </a:prstGeom>
            <a:solidFill>
              <a:schemeClr val="bg1"/>
            </a:solidFill>
            <a:ln>
              <a:solidFill>
                <a:srgbClr val="FF0000"/>
              </a:solidFill>
            </a:ln>
          </p:spPr>
          <p:txBody>
            <a:bodyPr vert="vert270" wrap="square" rtlCol="0" anchor="ctr">
              <a:spAutoFit/>
            </a:bodyPr>
            <a:lstStyle/>
            <a:p>
              <a:r>
                <a:rPr lang="en-US" sz="1350" dirty="0">
                  <a:solidFill>
                    <a:srgbClr val="000000"/>
                  </a:solidFill>
                  <a:cs typeface="+mn-cs"/>
                </a:rPr>
                <a:t>System operation</a:t>
              </a:r>
            </a:p>
          </p:txBody>
        </p:sp>
        <p:cxnSp>
          <p:nvCxnSpPr>
            <p:cNvPr id="27" name="Straight Arrow Connector 26">
              <a:extLst>
                <a:ext uri="{FF2B5EF4-FFF2-40B4-BE49-F238E27FC236}">
                  <a16:creationId xmlns:a16="http://schemas.microsoft.com/office/drawing/2014/main" xmlns="" id="{726CC895-28FF-4741-91B2-E8B88EF97812}"/>
                </a:ext>
              </a:extLst>
            </p:cNvPr>
            <p:cNvCxnSpPr>
              <a:cxnSpLocks/>
            </p:cNvCxnSpPr>
            <p:nvPr/>
          </p:nvCxnSpPr>
          <p:spPr>
            <a:xfrm>
              <a:off x="8106127" y="4509135"/>
              <a:ext cx="0" cy="129520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52AA9FB5-B0AD-4A3C-8292-12B60481D526}"/>
                </a:ext>
              </a:extLst>
            </p:cNvPr>
            <p:cNvCxnSpPr>
              <a:cxnSpLocks/>
            </p:cNvCxnSpPr>
            <p:nvPr/>
          </p:nvCxnSpPr>
          <p:spPr>
            <a:xfrm>
              <a:off x="8282176" y="4509135"/>
              <a:ext cx="0" cy="129782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EFFB9DE1-20BF-46C7-8790-80F7FAC0B619}"/>
                </a:ext>
              </a:extLst>
            </p:cNvPr>
            <p:cNvSpPr txBox="1"/>
            <p:nvPr/>
          </p:nvSpPr>
          <p:spPr>
            <a:xfrm>
              <a:off x="7294073" y="5534222"/>
              <a:ext cx="731520" cy="237744"/>
            </a:xfrm>
            <a:prstGeom prst="rect">
              <a:avLst/>
            </a:prstGeom>
            <a:solidFill>
              <a:schemeClr val="bg1"/>
            </a:solidFill>
            <a:ln>
              <a:noFill/>
            </a:ln>
          </p:spPr>
          <p:txBody>
            <a:bodyPr vert="horz" wrap="square" rtlCol="0" anchor="ctr">
              <a:spAutoFit/>
            </a:bodyPr>
            <a:lstStyle/>
            <a:p>
              <a:r>
                <a:rPr lang="en-US" sz="1350" dirty="0">
                  <a:solidFill>
                    <a:srgbClr val="000000"/>
                  </a:solidFill>
                  <a:cs typeface="+mn-cs"/>
                </a:rPr>
                <a:t>LNAPL</a:t>
              </a:r>
            </a:p>
          </p:txBody>
        </p:sp>
        <p:cxnSp>
          <p:nvCxnSpPr>
            <p:cNvPr id="32" name="Straight Arrow Connector 31">
              <a:extLst>
                <a:ext uri="{FF2B5EF4-FFF2-40B4-BE49-F238E27FC236}">
                  <a16:creationId xmlns:a16="http://schemas.microsoft.com/office/drawing/2014/main" xmlns="" id="{E6AE3A95-3C38-4F37-9A6B-4769841A28F3}"/>
                </a:ext>
              </a:extLst>
            </p:cNvPr>
            <p:cNvCxnSpPr>
              <a:cxnSpLocks/>
            </p:cNvCxnSpPr>
            <p:nvPr/>
          </p:nvCxnSpPr>
          <p:spPr>
            <a:xfrm flipH="1">
              <a:off x="7068748" y="5660524"/>
              <a:ext cx="271421"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34A87F02-8ED0-4D34-A04F-9543DA4D5F7A}"/>
                </a:ext>
              </a:extLst>
            </p:cNvPr>
            <p:cNvCxnSpPr>
              <a:cxnSpLocks/>
            </p:cNvCxnSpPr>
            <p:nvPr/>
          </p:nvCxnSpPr>
          <p:spPr>
            <a:xfrm>
              <a:off x="7937156" y="5653190"/>
              <a:ext cx="181701"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xmlns="" id="{01A2DF32-F078-4E90-BDC3-F477AA747BD6}"/>
              </a:ext>
            </a:extLst>
          </p:cNvPr>
          <p:cNvGrpSpPr/>
          <p:nvPr/>
        </p:nvGrpSpPr>
        <p:grpSpPr>
          <a:xfrm>
            <a:off x="419100" y="2446020"/>
            <a:ext cx="4288220" cy="3053517"/>
            <a:chOff x="419101" y="3509143"/>
            <a:chExt cx="4288220" cy="3053517"/>
          </a:xfrm>
        </p:grpSpPr>
        <p:pic>
          <p:nvPicPr>
            <p:cNvPr id="6" name="Picture 5">
              <a:extLst>
                <a:ext uri="{FF2B5EF4-FFF2-40B4-BE49-F238E27FC236}">
                  <a16:creationId xmlns:a16="http://schemas.microsoft.com/office/drawing/2014/main" xmlns="" id="{9E47F4B2-DEC7-47C3-BBBB-6FA57701598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19101" y="3509143"/>
              <a:ext cx="4288220" cy="3053517"/>
            </a:xfrm>
            <a:prstGeom prst="rect">
              <a:avLst/>
            </a:prstGeom>
          </p:spPr>
        </p:pic>
        <p:sp>
          <p:nvSpPr>
            <p:cNvPr id="19" name="TextBox 18">
              <a:extLst>
                <a:ext uri="{FF2B5EF4-FFF2-40B4-BE49-F238E27FC236}">
                  <a16:creationId xmlns:a16="http://schemas.microsoft.com/office/drawing/2014/main" xmlns="" id="{96194D80-FC06-4471-8D7D-97C6ACB16D85}"/>
                </a:ext>
              </a:extLst>
            </p:cNvPr>
            <p:cNvSpPr txBox="1"/>
            <p:nvPr/>
          </p:nvSpPr>
          <p:spPr>
            <a:xfrm>
              <a:off x="3778373" y="3976108"/>
              <a:ext cx="457200" cy="822960"/>
            </a:xfrm>
            <a:prstGeom prst="rect">
              <a:avLst/>
            </a:prstGeom>
            <a:solidFill>
              <a:schemeClr val="bg1"/>
            </a:solidFill>
            <a:ln>
              <a:solidFill>
                <a:srgbClr val="FF0000"/>
              </a:solidFill>
            </a:ln>
          </p:spPr>
          <p:txBody>
            <a:bodyPr vert="vert270" wrap="square" rtlCol="0" anchor="ctr">
              <a:spAutoFit/>
            </a:bodyPr>
            <a:lstStyle/>
            <a:p>
              <a:r>
                <a:rPr lang="en-US" sz="1350" dirty="0">
                  <a:solidFill>
                    <a:srgbClr val="000000"/>
                  </a:solidFill>
                  <a:cs typeface="+mn-cs"/>
                </a:rPr>
                <a:t>System operation</a:t>
              </a:r>
            </a:p>
          </p:txBody>
        </p:sp>
        <p:cxnSp>
          <p:nvCxnSpPr>
            <p:cNvPr id="21" name="Straight Arrow Connector 20">
              <a:extLst>
                <a:ext uri="{FF2B5EF4-FFF2-40B4-BE49-F238E27FC236}">
                  <a16:creationId xmlns:a16="http://schemas.microsoft.com/office/drawing/2014/main" xmlns="" id="{59A0AC64-A3A2-4C82-BA9D-78342385A842}"/>
                </a:ext>
              </a:extLst>
            </p:cNvPr>
            <p:cNvCxnSpPr>
              <a:cxnSpLocks/>
            </p:cNvCxnSpPr>
            <p:nvPr/>
          </p:nvCxnSpPr>
          <p:spPr>
            <a:xfrm>
              <a:off x="3957145" y="4799068"/>
              <a:ext cx="0" cy="91593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AA420C12-228A-4B64-8422-D9257D87E842}"/>
                </a:ext>
              </a:extLst>
            </p:cNvPr>
            <p:cNvCxnSpPr>
              <a:cxnSpLocks/>
            </p:cNvCxnSpPr>
            <p:nvPr/>
          </p:nvCxnSpPr>
          <p:spPr>
            <a:xfrm>
              <a:off x="4062248" y="4798413"/>
              <a:ext cx="0" cy="91789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6AB1CAA6-0C46-41DC-A973-D4DC35DC74A7}"/>
                </a:ext>
              </a:extLst>
            </p:cNvPr>
            <p:cNvSpPr txBox="1"/>
            <p:nvPr/>
          </p:nvSpPr>
          <p:spPr>
            <a:xfrm>
              <a:off x="2616995" y="5403444"/>
              <a:ext cx="713654" cy="237744"/>
            </a:xfrm>
            <a:prstGeom prst="rect">
              <a:avLst/>
            </a:prstGeom>
            <a:solidFill>
              <a:schemeClr val="bg1"/>
            </a:solidFill>
            <a:ln>
              <a:noFill/>
            </a:ln>
          </p:spPr>
          <p:txBody>
            <a:bodyPr vert="horz" wrap="square" rtlCol="0" anchor="ctr">
              <a:spAutoFit/>
            </a:bodyPr>
            <a:lstStyle/>
            <a:p>
              <a:r>
                <a:rPr lang="en-US" sz="1300" dirty="0">
                  <a:solidFill>
                    <a:srgbClr val="000000"/>
                  </a:solidFill>
                  <a:cs typeface="+mn-cs"/>
                </a:rPr>
                <a:t>LNAPL</a:t>
              </a:r>
            </a:p>
          </p:txBody>
        </p:sp>
        <p:cxnSp>
          <p:nvCxnSpPr>
            <p:cNvPr id="36" name="Straight Arrow Connector 35">
              <a:extLst>
                <a:ext uri="{FF2B5EF4-FFF2-40B4-BE49-F238E27FC236}">
                  <a16:creationId xmlns:a16="http://schemas.microsoft.com/office/drawing/2014/main" xmlns="" id="{4B83B6B7-177D-4FC7-B2AC-2AD749139758}"/>
                </a:ext>
              </a:extLst>
            </p:cNvPr>
            <p:cNvCxnSpPr>
              <a:cxnSpLocks/>
              <a:stCxn id="35" idx="1"/>
            </p:cNvCxnSpPr>
            <p:nvPr/>
          </p:nvCxnSpPr>
          <p:spPr>
            <a:xfrm flipH="1">
              <a:off x="1976969" y="5522316"/>
              <a:ext cx="640026" cy="218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D3C342C0-AEC8-45B1-9767-77384E5DC7FC}"/>
                </a:ext>
              </a:extLst>
            </p:cNvPr>
            <p:cNvCxnSpPr>
              <a:cxnSpLocks/>
              <a:stCxn id="35" idx="3"/>
            </p:cNvCxnSpPr>
            <p:nvPr/>
          </p:nvCxnSpPr>
          <p:spPr>
            <a:xfrm>
              <a:off x="3330649" y="5522316"/>
              <a:ext cx="626496"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xmlns="" id="{309CDC02-BEA7-468F-BFA6-A6BB8A42737F}"/>
              </a:ext>
            </a:extLst>
          </p:cNvPr>
          <p:cNvSpPr txBox="1"/>
          <p:nvPr/>
        </p:nvSpPr>
        <p:spPr>
          <a:xfrm>
            <a:off x="1162615" y="1655313"/>
            <a:ext cx="7140432" cy="461665"/>
          </a:xfrm>
          <a:prstGeom prst="rect">
            <a:avLst/>
          </a:prstGeom>
          <a:noFill/>
        </p:spPr>
        <p:txBody>
          <a:bodyPr wrap="square" rtlCol="0">
            <a:spAutoFit/>
          </a:bodyPr>
          <a:lstStyle/>
          <a:p>
            <a:r>
              <a:rPr lang="en-US" sz="2400" b="1" dirty="0"/>
              <a:t>Gasoline range organics (GRO) concentrations</a:t>
            </a:r>
          </a:p>
        </p:txBody>
      </p:sp>
    </p:spTree>
    <p:extLst>
      <p:ext uri="{BB962C8B-B14F-4D97-AF65-F5344CB8AC3E}">
        <p14:creationId xmlns:p14="http://schemas.microsoft.com/office/powerpoint/2010/main" val="493149580"/>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t>Technology Selection - Take Aways</a:t>
            </a:r>
          </a:p>
        </p:txBody>
      </p:sp>
      <p:sp>
        <p:nvSpPr>
          <p:cNvPr id="35843" name="Content Placeholder 2"/>
          <p:cNvSpPr>
            <a:spLocks noGrp="1"/>
          </p:cNvSpPr>
          <p:nvPr>
            <p:ph idx="1"/>
          </p:nvPr>
        </p:nvSpPr>
        <p:spPr/>
        <p:txBody>
          <a:bodyPr/>
          <a:lstStyle/>
          <a:p>
            <a:pPr>
              <a:spcBef>
                <a:spcPts val="1800"/>
              </a:spcBef>
            </a:pPr>
            <a:r>
              <a:rPr lang="en-US" sz="2400" dirty="0"/>
              <a:t>Need a robust LCSM</a:t>
            </a:r>
          </a:p>
          <a:p>
            <a:pPr>
              <a:spcBef>
                <a:spcPts val="1800"/>
              </a:spcBef>
            </a:pPr>
            <a:r>
              <a:rPr lang="en-US" sz="2400" dirty="0"/>
              <a:t>Decide concerns/goals upfront</a:t>
            </a:r>
          </a:p>
          <a:p>
            <a:pPr>
              <a:spcBef>
                <a:spcPts val="1800"/>
              </a:spcBef>
            </a:pPr>
            <a:r>
              <a:rPr lang="en-US" sz="2400" dirty="0"/>
              <a:t>The technology selection framework is systematic</a:t>
            </a:r>
          </a:p>
          <a:p>
            <a:pPr>
              <a:spcBef>
                <a:spcPts val="1800"/>
              </a:spcBef>
            </a:pPr>
            <a:r>
              <a:rPr lang="en-US" sz="2400" dirty="0"/>
              <a:t>Repeat process for each concern/goal</a:t>
            </a:r>
          </a:p>
          <a:p>
            <a:pPr>
              <a:spcBef>
                <a:spcPts val="1800"/>
              </a:spcBef>
            </a:pPr>
            <a:r>
              <a:rPr lang="en-US" sz="2400" dirty="0"/>
              <a:t>Use technology that overlaps with multiple concerns/goals</a:t>
            </a:r>
          </a:p>
          <a:p>
            <a:pPr>
              <a:spcBef>
                <a:spcPts val="1800"/>
              </a:spcBef>
            </a:pPr>
            <a:r>
              <a:rPr lang="en-US" sz="2400" dirty="0"/>
              <a:t>Sequence the technologies as appropriate</a:t>
            </a:r>
          </a:p>
          <a:p>
            <a:pPr>
              <a:spcBef>
                <a:spcPts val="1800"/>
              </a:spcBef>
            </a:pPr>
            <a:r>
              <a:rPr lang="en-US" sz="2400" dirty="0"/>
              <a:t>Establish performance metrics to know success</a:t>
            </a:r>
          </a:p>
        </p:txBody>
      </p:sp>
      <p:sp>
        <p:nvSpPr>
          <p:cNvPr id="4" name="TextBox 9"/>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Remedy Selection Take Aways</a:t>
            </a:r>
          </a:p>
        </p:txBody>
      </p:sp>
    </p:spTree>
    <p:extLst>
      <p:ext uri="{BB962C8B-B14F-4D97-AF65-F5344CB8AC3E}">
        <p14:creationId xmlns:p14="http://schemas.microsoft.com/office/powerpoint/2010/main" val="461188416"/>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dirty="0"/>
              <a:t>Knowledge Check</a:t>
            </a:r>
          </a:p>
        </p:txBody>
      </p:sp>
      <p:sp>
        <p:nvSpPr>
          <p:cNvPr id="59395" name="Content Placeholder 2"/>
          <p:cNvSpPr>
            <a:spLocks noGrp="1"/>
          </p:cNvSpPr>
          <p:nvPr>
            <p:ph idx="1"/>
          </p:nvPr>
        </p:nvSpPr>
        <p:spPr>
          <a:xfrm>
            <a:off x="598488" y="1535176"/>
            <a:ext cx="8277498" cy="4195064"/>
          </a:xfrm>
        </p:spPr>
        <p:txBody>
          <a:bodyPr/>
          <a:lstStyle/>
          <a:p>
            <a:r>
              <a:rPr lang="en-US" sz="2800" dirty="0"/>
              <a:t>During the technology remediation selection process, when should the LCSM be reevaluated? (Chose all that apply.)</a:t>
            </a:r>
            <a:endParaRPr lang="en-US" altLang="en-US" dirty="0"/>
          </a:p>
          <a:p>
            <a:pPr marL="1200150" lvl="1" indent="-506413">
              <a:buSzPct val="100000"/>
              <a:buAutoNum type="alphaUcPeriod"/>
            </a:pPr>
            <a:r>
              <a:rPr lang="en-US" dirty="0"/>
              <a:t>An LCSM should be developed prior to starting the remedy selection process</a:t>
            </a:r>
          </a:p>
          <a:p>
            <a:pPr marL="1200150" lvl="1" indent="-506413">
              <a:buSzPct val="100000"/>
              <a:buAutoNum type="alphaUcPeriod"/>
            </a:pPr>
            <a:r>
              <a:rPr lang="en-US" dirty="0"/>
              <a:t>During the preliminary screening process</a:t>
            </a:r>
          </a:p>
          <a:p>
            <a:pPr marL="1200150" lvl="1" indent="-506413">
              <a:buSzPct val="100000"/>
              <a:buAutoNum type="alphaUcPeriod"/>
            </a:pPr>
            <a:r>
              <a:rPr lang="en-US" dirty="0"/>
              <a:t>After further screening with the evaluation factors</a:t>
            </a:r>
          </a:p>
          <a:p>
            <a:pPr marL="1200150" lvl="1" indent="-506413">
              <a:buSzPct val="100000"/>
              <a:buAutoNum type="alphaUcPeriod"/>
            </a:pPr>
            <a:r>
              <a:rPr lang="en-US" dirty="0"/>
              <a:t>After remediation, if unsuccessful</a:t>
            </a:r>
          </a:p>
        </p:txBody>
      </p:sp>
      <p:sp>
        <p:nvSpPr>
          <p:cNvPr id="4" name="TextBox 9">
            <a:extLst/>
          </p:cNvPr>
          <p:cNvSpPr txBox="1">
            <a:spLocks noChangeArrowheads="1"/>
          </p:cNvSpPr>
          <p:nvPr/>
        </p:nvSpPr>
        <p:spPr bwMode="auto">
          <a:xfrm rot="16200000">
            <a:off x="-2601117" y="3887272"/>
            <a:ext cx="5572125" cy="369332"/>
          </a:xfrm>
          <a:prstGeom prst="rect">
            <a:avLst/>
          </a:prstGeom>
          <a:solidFill>
            <a:srgbClr val="FF9900"/>
          </a:solidFill>
          <a:ln w="9525">
            <a:noFill/>
            <a:miter lim="800000"/>
            <a:headEnd/>
            <a:tailEnd/>
          </a:ln>
          <a:scene3d>
            <a:camera prst="orthographicFront"/>
            <a:lightRig rig="threePt" dir="t"/>
          </a:scene3d>
          <a:sp3d>
            <a:bevelT w="152400" h="50800"/>
          </a:sp3d>
        </p:spPr>
        <p:txBody>
          <a:bodyPr>
            <a:spAutoFit/>
          </a:bodyPr>
          <a:lstStyle/>
          <a:p>
            <a:pPr algn="ctr">
              <a:defRPr/>
            </a:pPr>
            <a:r>
              <a:rPr lang="en-US" dirty="0">
                <a:solidFill>
                  <a:srgbClr val="FFFFFF"/>
                </a:solidFill>
                <a:ea typeface="ＭＳ Ｐゴシック" charset="0"/>
              </a:rPr>
              <a:t>Poll Question</a:t>
            </a:r>
          </a:p>
        </p:txBody>
      </p:sp>
    </p:spTree>
    <p:extLst>
      <p:ext uri="{BB962C8B-B14F-4D97-AF65-F5344CB8AC3E}">
        <p14:creationId xmlns:p14="http://schemas.microsoft.com/office/powerpoint/2010/main" val="120831995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a:t>LNAPL Remediation Technology Groups</a:t>
            </a:r>
          </a:p>
        </p:txBody>
      </p:sp>
      <p:sp>
        <p:nvSpPr>
          <p:cNvPr id="7171" name="Content Placeholder 2"/>
          <p:cNvSpPr>
            <a:spLocks noGrp="1"/>
          </p:cNvSpPr>
          <p:nvPr>
            <p:ph idx="1"/>
          </p:nvPr>
        </p:nvSpPr>
        <p:spPr>
          <a:xfrm>
            <a:off x="609600" y="1595438"/>
            <a:ext cx="4133850" cy="4775200"/>
          </a:xfrm>
        </p:spPr>
        <p:txBody>
          <a:bodyPr/>
          <a:lstStyle/>
          <a:p>
            <a:r>
              <a:rPr lang="en-US" b="1" dirty="0"/>
              <a:t>Learning Objective:</a:t>
            </a:r>
            <a:br>
              <a:rPr lang="en-US" b="1" dirty="0"/>
            </a:br>
            <a:r>
              <a:rPr lang="en-US" dirty="0">
                <a:solidFill>
                  <a:srgbClr val="008000"/>
                </a:solidFill>
              </a:rPr>
              <a:t>Understand:</a:t>
            </a:r>
          </a:p>
          <a:p>
            <a:pPr lvl="1"/>
            <a:r>
              <a:rPr lang="en-US" dirty="0"/>
              <a:t>What the LNAPL remediation technology groups are, </a:t>
            </a:r>
          </a:p>
          <a:p>
            <a:pPr lvl="1"/>
            <a:r>
              <a:rPr lang="en-US" dirty="0"/>
              <a:t>Why they’ve been grouped, and </a:t>
            </a:r>
          </a:p>
          <a:p>
            <a:pPr lvl="1"/>
            <a:r>
              <a:rPr lang="en-US" dirty="0"/>
              <a:t>How site goals and objectives influence the selection of a technology group</a:t>
            </a:r>
          </a:p>
        </p:txBody>
      </p:sp>
      <p:sp>
        <p:nvSpPr>
          <p:cNvPr id="7" name="Rounded Rectangle 6"/>
          <p:cNvSpPr/>
          <p:nvPr/>
        </p:nvSpPr>
        <p:spPr>
          <a:xfrm>
            <a:off x="4915962" y="1957089"/>
            <a:ext cx="3998794" cy="4326340"/>
          </a:xfrm>
          <a:prstGeom prst="roundRect">
            <a:avLst/>
          </a:prstGeom>
          <a:gradFill>
            <a:gsLst>
              <a:gs pos="0">
                <a:srgbClr val="DDEBCF"/>
              </a:gs>
              <a:gs pos="50000">
                <a:srgbClr val="9CB86E"/>
              </a:gs>
              <a:gs pos="100000">
                <a:srgbClr val="156B13"/>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anchor="ctr"/>
          <a:lstStyle/>
          <a:p>
            <a:pPr algn="ctr">
              <a:defRPr/>
            </a:pPr>
            <a:endParaRPr lang="en-US" dirty="0">
              <a:solidFill>
                <a:srgbClr val="000000"/>
              </a:solidFill>
            </a:endParaRPr>
          </a:p>
        </p:txBody>
      </p:sp>
      <p:sp>
        <p:nvSpPr>
          <p:cNvPr id="10251" name="AutoShape 9"/>
          <p:cNvSpPr>
            <a:spLocks noChangeArrowheads="1"/>
          </p:cNvSpPr>
          <p:nvPr/>
        </p:nvSpPr>
        <p:spPr bwMode="auto">
          <a:xfrm>
            <a:off x="6638385" y="2023731"/>
            <a:ext cx="2293937" cy="1247775"/>
          </a:xfrm>
          <a:prstGeom prst="cloudCallout">
            <a:avLst>
              <a:gd name="adj1" fmla="val -47028"/>
              <a:gd name="adj2" fmla="val 82954"/>
            </a:avLst>
          </a:prstGeom>
          <a:solidFill>
            <a:schemeClr val="bg1"/>
          </a:solidFill>
          <a:ln w="9525">
            <a:solidFill>
              <a:schemeClr val="tx1"/>
            </a:solidFill>
            <a:round/>
            <a:headEnd/>
            <a:tailEnd/>
          </a:ln>
          <a:scene3d>
            <a:camera prst="orthographicFront"/>
            <a:lightRig rig="threePt" dir="t"/>
          </a:scene3d>
          <a:sp3d>
            <a:bevelT/>
          </a:sp3d>
        </p:spPr>
        <p:txBody>
          <a:bodyPr/>
          <a:lstStyle/>
          <a:p>
            <a:pPr algn="ctr">
              <a:defRPr/>
            </a:pPr>
            <a:r>
              <a:rPr lang="en-US" dirty="0">
                <a:solidFill>
                  <a:srgbClr val="000000"/>
                </a:solidFill>
                <a:cs typeface="+mn-cs"/>
              </a:rPr>
              <a:t>Phase Change?</a:t>
            </a:r>
          </a:p>
        </p:txBody>
      </p:sp>
      <p:grpSp>
        <p:nvGrpSpPr>
          <p:cNvPr id="2" name="Group 19"/>
          <p:cNvGrpSpPr>
            <a:grpSpLocks/>
          </p:cNvGrpSpPr>
          <p:nvPr/>
        </p:nvGrpSpPr>
        <p:grpSpPr bwMode="auto">
          <a:xfrm>
            <a:off x="5208298" y="2422270"/>
            <a:ext cx="1801508" cy="3780429"/>
            <a:chOff x="3703" y="810"/>
            <a:chExt cx="579" cy="1453"/>
          </a:xfrm>
          <a:solidFill>
            <a:srgbClr val="660033"/>
          </a:solidFill>
          <a:scene3d>
            <a:camera prst="orthographicFront"/>
            <a:lightRig rig="threePt" dir="t"/>
          </a:scene3d>
        </p:grpSpPr>
        <p:sp>
          <p:nvSpPr>
            <p:cNvPr id="9" name="Freeform 13"/>
            <p:cNvSpPr>
              <a:spLocks/>
            </p:cNvSpPr>
            <p:nvPr/>
          </p:nvSpPr>
          <p:spPr bwMode="auto">
            <a:xfrm>
              <a:off x="3851" y="867"/>
              <a:ext cx="339" cy="332"/>
            </a:xfrm>
            <a:custGeom>
              <a:avLst/>
              <a:gdLst/>
              <a:ahLst/>
              <a:cxnLst>
                <a:cxn ang="0">
                  <a:pos x="207" y="280"/>
                </a:cxn>
                <a:cxn ang="0">
                  <a:pos x="266" y="191"/>
                </a:cxn>
                <a:cxn ang="0">
                  <a:pos x="332" y="125"/>
                </a:cxn>
                <a:cxn ang="0">
                  <a:pos x="399" y="44"/>
                </a:cxn>
                <a:cxn ang="0">
                  <a:pos x="480" y="7"/>
                </a:cxn>
                <a:cxn ang="0">
                  <a:pos x="546" y="0"/>
                </a:cxn>
                <a:cxn ang="0">
                  <a:pos x="613" y="21"/>
                </a:cxn>
                <a:cxn ang="0">
                  <a:pos x="650" y="73"/>
                </a:cxn>
                <a:cxn ang="0">
                  <a:pos x="679" y="170"/>
                </a:cxn>
                <a:cxn ang="0">
                  <a:pos x="671" y="272"/>
                </a:cxn>
                <a:cxn ang="0">
                  <a:pos x="642" y="361"/>
                </a:cxn>
                <a:cxn ang="0">
                  <a:pos x="569" y="465"/>
                </a:cxn>
                <a:cxn ang="0">
                  <a:pos x="488" y="539"/>
                </a:cxn>
                <a:cxn ang="0">
                  <a:pos x="399" y="605"/>
                </a:cxn>
                <a:cxn ang="0">
                  <a:pos x="303" y="649"/>
                </a:cxn>
                <a:cxn ang="0">
                  <a:pos x="222" y="664"/>
                </a:cxn>
                <a:cxn ang="0">
                  <a:pos x="185" y="643"/>
                </a:cxn>
                <a:cxn ang="0">
                  <a:pos x="155" y="554"/>
                </a:cxn>
                <a:cxn ang="0">
                  <a:pos x="162" y="436"/>
                </a:cxn>
                <a:cxn ang="0">
                  <a:pos x="22" y="442"/>
                </a:cxn>
                <a:cxn ang="0">
                  <a:pos x="0" y="421"/>
                </a:cxn>
                <a:cxn ang="0">
                  <a:pos x="22" y="376"/>
                </a:cxn>
                <a:cxn ang="0">
                  <a:pos x="170" y="369"/>
                </a:cxn>
                <a:cxn ang="0">
                  <a:pos x="207" y="280"/>
                </a:cxn>
              </a:cxnLst>
              <a:rect l="0" t="0" r="r" b="b"/>
              <a:pathLst>
                <a:path w="679" h="664">
                  <a:moveTo>
                    <a:pt x="207" y="280"/>
                  </a:moveTo>
                  <a:lnTo>
                    <a:pt x="266" y="191"/>
                  </a:lnTo>
                  <a:lnTo>
                    <a:pt x="332" y="125"/>
                  </a:lnTo>
                  <a:lnTo>
                    <a:pt x="399" y="44"/>
                  </a:lnTo>
                  <a:lnTo>
                    <a:pt x="480" y="7"/>
                  </a:lnTo>
                  <a:lnTo>
                    <a:pt x="546" y="0"/>
                  </a:lnTo>
                  <a:lnTo>
                    <a:pt x="613" y="21"/>
                  </a:lnTo>
                  <a:lnTo>
                    <a:pt x="650" y="73"/>
                  </a:lnTo>
                  <a:lnTo>
                    <a:pt x="679" y="170"/>
                  </a:lnTo>
                  <a:lnTo>
                    <a:pt x="671" y="272"/>
                  </a:lnTo>
                  <a:lnTo>
                    <a:pt x="642" y="361"/>
                  </a:lnTo>
                  <a:lnTo>
                    <a:pt x="569" y="465"/>
                  </a:lnTo>
                  <a:lnTo>
                    <a:pt x="488" y="539"/>
                  </a:lnTo>
                  <a:lnTo>
                    <a:pt x="399" y="605"/>
                  </a:lnTo>
                  <a:lnTo>
                    <a:pt x="303" y="649"/>
                  </a:lnTo>
                  <a:lnTo>
                    <a:pt x="222" y="664"/>
                  </a:lnTo>
                  <a:lnTo>
                    <a:pt x="185" y="643"/>
                  </a:lnTo>
                  <a:lnTo>
                    <a:pt x="155" y="554"/>
                  </a:lnTo>
                  <a:lnTo>
                    <a:pt x="162" y="436"/>
                  </a:lnTo>
                  <a:lnTo>
                    <a:pt x="22" y="442"/>
                  </a:lnTo>
                  <a:lnTo>
                    <a:pt x="0" y="421"/>
                  </a:lnTo>
                  <a:lnTo>
                    <a:pt x="22" y="376"/>
                  </a:lnTo>
                  <a:lnTo>
                    <a:pt x="170" y="369"/>
                  </a:lnTo>
                  <a:lnTo>
                    <a:pt x="207" y="280"/>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0" name="Freeform 14"/>
            <p:cNvSpPr>
              <a:spLocks/>
            </p:cNvSpPr>
            <p:nvPr/>
          </p:nvSpPr>
          <p:spPr bwMode="auto">
            <a:xfrm>
              <a:off x="3832" y="1217"/>
              <a:ext cx="236" cy="488"/>
            </a:xfrm>
            <a:custGeom>
              <a:avLst/>
              <a:gdLst/>
              <a:ahLst/>
              <a:cxnLst>
                <a:cxn ang="0">
                  <a:pos x="133" y="82"/>
                </a:cxn>
                <a:cxn ang="0">
                  <a:pos x="199" y="23"/>
                </a:cxn>
                <a:cxn ang="0">
                  <a:pos x="302" y="0"/>
                </a:cxn>
                <a:cxn ang="0">
                  <a:pos x="391" y="15"/>
                </a:cxn>
                <a:cxn ang="0">
                  <a:pos x="456" y="75"/>
                </a:cxn>
                <a:cxn ang="0">
                  <a:pos x="472" y="119"/>
                </a:cxn>
                <a:cxn ang="0">
                  <a:pos x="472" y="177"/>
                </a:cxn>
                <a:cxn ang="0">
                  <a:pos x="442" y="229"/>
                </a:cxn>
                <a:cxn ang="0">
                  <a:pos x="391" y="318"/>
                </a:cxn>
                <a:cxn ang="0">
                  <a:pos x="369" y="422"/>
                </a:cxn>
                <a:cxn ang="0">
                  <a:pos x="361" y="510"/>
                </a:cxn>
                <a:cxn ang="0">
                  <a:pos x="383" y="606"/>
                </a:cxn>
                <a:cxn ang="0">
                  <a:pos x="442" y="695"/>
                </a:cxn>
                <a:cxn ang="0">
                  <a:pos x="464" y="784"/>
                </a:cxn>
                <a:cxn ang="0">
                  <a:pos x="456" y="865"/>
                </a:cxn>
                <a:cxn ang="0">
                  <a:pos x="413" y="932"/>
                </a:cxn>
                <a:cxn ang="0">
                  <a:pos x="354" y="969"/>
                </a:cxn>
                <a:cxn ang="0">
                  <a:pos x="280" y="977"/>
                </a:cxn>
                <a:cxn ang="0">
                  <a:pos x="192" y="977"/>
                </a:cxn>
                <a:cxn ang="0">
                  <a:pos x="126" y="938"/>
                </a:cxn>
                <a:cxn ang="0">
                  <a:pos x="59" y="828"/>
                </a:cxn>
                <a:cxn ang="0">
                  <a:pos x="16" y="732"/>
                </a:cxn>
                <a:cxn ang="0">
                  <a:pos x="0" y="585"/>
                </a:cxn>
                <a:cxn ang="0">
                  <a:pos x="16" y="451"/>
                </a:cxn>
                <a:cxn ang="0">
                  <a:pos x="45" y="311"/>
                </a:cxn>
                <a:cxn ang="0">
                  <a:pos x="89" y="170"/>
                </a:cxn>
                <a:cxn ang="0">
                  <a:pos x="133" y="82"/>
                </a:cxn>
              </a:cxnLst>
              <a:rect l="0" t="0" r="r" b="b"/>
              <a:pathLst>
                <a:path w="472" h="977">
                  <a:moveTo>
                    <a:pt x="133" y="82"/>
                  </a:moveTo>
                  <a:lnTo>
                    <a:pt x="199" y="23"/>
                  </a:lnTo>
                  <a:lnTo>
                    <a:pt x="302" y="0"/>
                  </a:lnTo>
                  <a:lnTo>
                    <a:pt x="391" y="15"/>
                  </a:lnTo>
                  <a:lnTo>
                    <a:pt x="456" y="75"/>
                  </a:lnTo>
                  <a:lnTo>
                    <a:pt x="472" y="119"/>
                  </a:lnTo>
                  <a:lnTo>
                    <a:pt x="472" y="177"/>
                  </a:lnTo>
                  <a:lnTo>
                    <a:pt x="442" y="229"/>
                  </a:lnTo>
                  <a:lnTo>
                    <a:pt x="391" y="318"/>
                  </a:lnTo>
                  <a:lnTo>
                    <a:pt x="369" y="422"/>
                  </a:lnTo>
                  <a:lnTo>
                    <a:pt x="361" y="510"/>
                  </a:lnTo>
                  <a:lnTo>
                    <a:pt x="383" y="606"/>
                  </a:lnTo>
                  <a:lnTo>
                    <a:pt x="442" y="695"/>
                  </a:lnTo>
                  <a:lnTo>
                    <a:pt x="464" y="784"/>
                  </a:lnTo>
                  <a:lnTo>
                    <a:pt x="456" y="865"/>
                  </a:lnTo>
                  <a:lnTo>
                    <a:pt x="413" y="932"/>
                  </a:lnTo>
                  <a:lnTo>
                    <a:pt x="354" y="969"/>
                  </a:lnTo>
                  <a:lnTo>
                    <a:pt x="280" y="977"/>
                  </a:lnTo>
                  <a:lnTo>
                    <a:pt x="192" y="977"/>
                  </a:lnTo>
                  <a:lnTo>
                    <a:pt x="126" y="938"/>
                  </a:lnTo>
                  <a:lnTo>
                    <a:pt x="59" y="828"/>
                  </a:lnTo>
                  <a:lnTo>
                    <a:pt x="16" y="732"/>
                  </a:lnTo>
                  <a:lnTo>
                    <a:pt x="0" y="585"/>
                  </a:lnTo>
                  <a:lnTo>
                    <a:pt x="16" y="451"/>
                  </a:lnTo>
                  <a:lnTo>
                    <a:pt x="45" y="311"/>
                  </a:lnTo>
                  <a:lnTo>
                    <a:pt x="89" y="170"/>
                  </a:lnTo>
                  <a:lnTo>
                    <a:pt x="133" y="82"/>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1" name="Freeform 15"/>
            <p:cNvSpPr>
              <a:spLocks/>
            </p:cNvSpPr>
            <p:nvPr/>
          </p:nvSpPr>
          <p:spPr bwMode="auto">
            <a:xfrm>
              <a:off x="4020" y="1233"/>
              <a:ext cx="262" cy="439"/>
            </a:xfrm>
            <a:custGeom>
              <a:avLst/>
              <a:gdLst/>
              <a:ahLst/>
              <a:cxnLst>
                <a:cxn ang="0">
                  <a:pos x="0" y="43"/>
                </a:cxn>
                <a:cxn ang="0">
                  <a:pos x="6" y="6"/>
                </a:cxn>
                <a:cxn ang="0">
                  <a:pos x="87" y="0"/>
                </a:cxn>
                <a:cxn ang="0">
                  <a:pos x="131" y="36"/>
                </a:cxn>
                <a:cxn ang="0">
                  <a:pos x="198" y="132"/>
                </a:cxn>
                <a:cxn ang="0">
                  <a:pos x="286" y="257"/>
                </a:cxn>
                <a:cxn ang="0">
                  <a:pos x="367" y="346"/>
                </a:cxn>
                <a:cxn ang="0">
                  <a:pos x="515" y="508"/>
                </a:cxn>
                <a:cxn ang="0">
                  <a:pos x="523" y="545"/>
                </a:cxn>
                <a:cxn ang="0">
                  <a:pos x="492" y="568"/>
                </a:cxn>
                <a:cxn ang="0">
                  <a:pos x="419" y="597"/>
                </a:cxn>
                <a:cxn ang="0">
                  <a:pos x="316" y="620"/>
                </a:cxn>
                <a:cxn ang="0">
                  <a:pos x="191" y="627"/>
                </a:cxn>
                <a:cxn ang="0">
                  <a:pos x="147" y="634"/>
                </a:cxn>
                <a:cxn ang="0">
                  <a:pos x="131" y="664"/>
                </a:cxn>
                <a:cxn ang="0">
                  <a:pos x="160" y="715"/>
                </a:cxn>
                <a:cxn ang="0">
                  <a:pos x="264" y="804"/>
                </a:cxn>
                <a:cxn ang="0">
                  <a:pos x="338" y="827"/>
                </a:cxn>
                <a:cxn ang="0">
                  <a:pos x="353" y="856"/>
                </a:cxn>
                <a:cxn ang="0">
                  <a:pos x="323" y="879"/>
                </a:cxn>
                <a:cxn ang="0">
                  <a:pos x="257" y="879"/>
                </a:cxn>
                <a:cxn ang="0">
                  <a:pos x="168" y="827"/>
                </a:cxn>
                <a:cxn ang="0">
                  <a:pos x="95" y="753"/>
                </a:cxn>
                <a:cxn ang="0">
                  <a:pos x="50" y="686"/>
                </a:cxn>
                <a:cxn ang="0">
                  <a:pos x="50" y="634"/>
                </a:cxn>
                <a:cxn ang="0">
                  <a:pos x="79" y="597"/>
                </a:cxn>
                <a:cxn ang="0">
                  <a:pos x="124" y="583"/>
                </a:cxn>
                <a:cxn ang="0">
                  <a:pos x="191" y="575"/>
                </a:cxn>
                <a:cxn ang="0">
                  <a:pos x="264" y="575"/>
                </a:cxn>
                <a:cxn ang="0">
                  <a:pos x="353" y="560"/>
                </a:cxn>
                <a:cxn ang="0">
                  <a:pos x="397" y="545"/>
                </a:cxn>
                <a:cxn ang="0">
                  <a:pos x="419" y="523"/>
                </a:cxn>
                <a:cxn ang="0">
                  <a:pos x="411" y="502"/>
                </a:cxn>
                <a:cxn ang="0">
                  <a:pos x="345" y="442"/>
                </a:cxn>
                <a:cxn ang="0">
                  <a:pos x="242" y="338"/>
                </a:cxn>
                <a:cxn ang="0">
                  <a:pos x="147" y="251"/>
                </a:cxn>
                <a:cxn ang="0">
                  <a:pos x="43" y="154"/>
                </a:cxn>
                <a:cxn ang="0">
                  <a:pos x="6" y="87"/>
                </a:cxn>
                <a:cxn ang="0">
                  <a:pos x="0" y="43"/>
                </a:cxn>
              </a:cxnLst>
              <a:rect l="0" t="0" r="r" b="b"/>
              <a:pathLst>
                <a:path w="523" h="879">
                  <a:moveTo>
                    <a:pt x="0" y="43"/>
                  </a:moveTo>
                  <a:lnTo>
                    <a:pt x="6" y="6"/>
                  </a:lnTo>
                  <a:lnTo>
                    <a:pt x="87" y="0"/>
                  </a:lnTo>
                  <a:lnTo>
                    <a:pt x="131" y="36"/>
                  </a:lnTo>
                  <a:lnTo>
                    <a:pt x="198" y="132"/>
                  </a:lnTo>
                  <a:lnTo>
                    <a:pt x="286" y="257"/>
                  </a:lnTo>
                  <a:lnTo>
                    <a:pt x="367" y="346"/>
                  </a:lnTo>
                  <a:lnTo>
                    <a:pt x="515" y="508"/>
                  </a:lnTo>
                  <a:lnTo>
                    <a:pt x="523" y="545"/>
                  </a:lnTo>
                  <a:lnTo>
                    <a:pt x="492" y="568"/>
                  </a:lnTo>
                  <a:lnTo>
                    <a:pt x="419" y="597"/>
                  </a:lnTo>
                  <a:lnTo>
                    <a:pt x="316" y="620"/>
                  </a:lnTo>
                  <a:lnTo>
                    <a:pt x="191" y="627"/>
                  </a:lnTo>
                  <a:lnTo>
                    <a:pt x="147" y="634"/>
                  </a:lnTo>
                  <a:lnTo>
                    <a:pt x="131" y="664"/>
                  </a:lnTo>
                  <a:lnTo>
                    <a:pt x="160" y="715"/>
                  </a:lnTo>
                  <a:lnTo>
                    <a:pt x="264" y="804"/>
                  </a:lnTo>
                  <a:lnTo>
                    <a:pt x="338" y="827"/>
                  </a:lnTo>
                  <a:lnTo>
                    <a:pt x="353" y="856"/>
                  </a:lnTo>
                  <a:lnTo>
                    <a:pt x="323" y="879"/>
                  </a:lnTo>
                  <a:lnTo>
                    <a:pt x="257" y="879"/>
                  </a:lnTo>
                  <a:lnTo>
                    <a:pt x="168" y="827"/>
                  </a:lnTo>
                  <a:lnTo>
                    <a:pt x="95" y="753"/>
                  </a:lnTo>
                  <a:lnTo>
                    <a:pt x="50" y="686"/>
                  </a:lnTo>
                  <a:lnTo>
                    <a:pt x="50" y="634"/>
                  </a:lnTo>
                  <a:lnTo>
                    <a:pt x="79" y="597"/>
                  </a:lnTo>
                  <a:lnTo>
                    <a:pt x="124" y="583"/>
                  </a:lnTo>
                  <a:lnTo>
                    <a:pt x="191" y="575"/>
                  </a:lnTo>
                  <a:lnTo>
                    <a:pt x="264" y="575"/>
                  </a:lnTo>
                  <a:lnTo>
                    <a:pt x="353" y="560"/>
                  </a:lnTo>
                  <a:lnTo>
                    <a:pt x="397" y="545"/>
                  </a:lnTo>
                  <a:lnTo>
                    <a:pt x="419" y="523"/>
                  </a:lnTo>
                  <a:lnTo>
                    <a:pt x="411" y="502"/>
                  </a:lnTo>
                  <a:lnTo>
                    <a:pt x="345" y="442"/>
                  </a:lnTo>
                  <a:lnTo>
                    <a:pt x="242" y="338"/>
                  </a:lnTo>
                  <a:lnTo>
                    <a:pt x="147" y="251"/>
                  </a:lnTo>
                  <a:lnTo>
                    <a:pt x="43" y="154"/>
                  </a:lnTo>
                  <a:lnTo>
                    <a:pt x="6" y="87"/>
                  </a:lnTo>
                  <a:lnTo>
                    <a:pt x="0" y="43"/>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2" name="Freeform 16"/>
            <p:cNvSpPr>
              <a:spLocks/>
            </p:cNvSpPr>
            <p:nvPr/>
          </p:nvSpPr>
          <p:spPr bwMode="auto">
            <a:xfrm>
              <a:off x="3851" y="1601"/>
              <a:ext cx="283" cy="662"/>
            </a:xfrm>
            <a:custGeom>
              <a:avLst/>
              <a:gdLst/>
              <a:ahLst/>
              <a:cxnLst>
                <a:cxn ang="0">
                  <a:pos x="280" y="0"/>
                </a:cxn>
                <a:cxn ang="0">
                  <a:pos x="361" y="15"/>
                </a:cxn>
                <a:cxn ang="0">
                  <a:pos x="398" y="74"/>
                </a:cxn>
                <a:cxn ang="0">
                  <a:pos x="390" y="214"/>
                </a:cxn>
                <a:cxn ang="0">
                  <a:pos x="376" y="362"/>
                </a:cxn>
                <a:cxn ang="0">
                  <a:pos x="376" y="517"/>
                </a:cxn>
                <a:cxn ang="0">
                  <a:pos x="450" y="702"/>
                </a:cxn>
                <a:cxn ang="0">
                  <a:pos x="508" y="835"/>
                </a:cxn>
                <a:cxn ang="0">
                  <a:pos x="538" y="969"/>
                </a:cxn>
                <a:cxn ang="0">
                  <a:pos x="531" y="1087"/>
                </a:cxn>
                <a:cxn ang="0">
                  <a:pos x="531" y="1131"/>
                </a:cxn>
                <a:cxn ang="0">
                  <a:pos x="560" y="1175"/>
                </a:cxn>
                <a:cxn ang="0">
                  <a:pos x="568" y="1220"/>
                </a:cxn>
                <a:cxn ang="0">
                  <a:pos x="546" y="1241"/>
                </a:cxn>
                <a:cxn ang="0">
                  <a:pos x="487" y="1227"/>
                </a:cxn>
                <a:cxn ang="0">
                  <a:pos x="376" y="1212"/>
                </a:cxn>
                <a:cxn ang="0">
                  <a:pos x="243" y="1241"/>
                </a:cxn>
                <a:cxn ang="0">
                  <a:pos x="155" y="1293"/>
                </a:cxn>
                <a:cxn ang="0">
                  <a:pos x="110" y="1324"/>
                </a:cxn>
                <a:cxn ang="0">
                  <a:pos x="66" y="1324"/>
                </a:cxn>
                <a:cxn ang="0">
                  <a:pos x="0" y="1227"/>
                </a:cxn>
                <a:cxn ang="0">
                  <a:pos x="8" y="1212"/>
                </a:cxn>
                <a:cxn ang="0">
                  <a:pos x="141" y="1168"/>
                </a:cxn>
                <a:cxn ang="0">
                  <a:pos x="295" y="1146"/>
                </a:cxn>
                <a:cxn ang="0">
                  <a:pos x="405" y="1139"/>
                </a:cxn>
                <a:cxn ang="0">
                  <a:pos x="471" y="1139"/>
                </a:cxn>
                <a:cxn ang="0">
                  <a:pos x="487" y="1094"/>
                </a:cxn>
                <a:cxn ang="0">
                  <a:pos x="465" y="969"/>
                </a:cxn>
                <a:cxn ang="0">
                  <a:pos x="413" y="835"/>
                </a:cxn>
                <a:cxn ang="0">
                  <a:pos x="332" y="665"/>
                </a:cxn>
                <a:cxn ang="0">
                  <a:pos x="265" y="517"/>
                </a:cxn>
                <a:cxn ang="0">
                  <a:pos x="236" y="384"/>
                </a:cxn>
                <a:cxn ang="0">
                  <a:pos x="228" y="237"/>
                </a:cxn>
                <a:cxn ang="0">
                  <a:pos x="228" y="96"/>
                </a:cxn>
                <a:cxn ang="0">
                  <a:pos x="259" y="38"/>
                </a:cxn>
                <a:cxn ang="0">
                  <a:pos x="280" y="0"/>
                </a:cxn>
              </a:cxnLst>
              <a:rect l="0" t="0" r="r" b="b"/>
              <a:pathLst>
                <a:path w="568" h="1324">
                  <a:moveTo>
                    <a:pt x="280" y="0"/>
                  </a:moveTo>
                  <a:lnTo>
                    <a:pt x="361" y="15"/>
                  </a:lnTo>
                  <a:lnTo>
                    <a:pt x="398" y="74"/>
                  </a:lnTo>
                  <a:lnTo>
                    <a:pt x="390" y="214"/>
                  </a:lnTo>
                  <a:lnTo>
                    <a:pt x="376" y="362"/>
                  </a:lnTo>
                  <a:lnTo>
                    <a:pt x="376" y="517"/>
                  </a:lnTo>
                  <a:lnTo>
                    <a:pt x="450" y="702"/>
                  </a:lnTo>
                  <a:lnTo>
                    <a:pt x="508" y="835"/>
                  </a:lnTo>
                  <a:lnTo>
                    <a:pt x="538" y="969"/>
                  </a:lnTo>
                  <a:lnTo>
                    <a:pt x="531" y="1087"/>
                  </a:lnTo>
                  <a:lnTo>
                    <a:pt x="531" y="1131"/>
                  </a:lnTo>
                  <a:lnTo>
                    <a:pt x="560" y="1175"/>
                  </a:lnTo>
                  <a:lnTo>
                    <a:pt x="568" y="1220"/>
                  </a:lnTo>
                  <a:lnTo>
                    <a:pt x="546" y="1241"/>
                  </a:lnTo>
                  <a:lnTo>
                    <a:pt x="487" y="1227"/>
                  </a:lnTo>
                  <a:lnTo>
                    <a:pt x="376" y="1212"/>
                  </a:lnTo>
                  <a:lnTo>
                    <a:pt x="243" y="1241"/>
                  </a:lnTo>
                  <a:lnTo>
                    <a:pt x="155" y="1293"/>
                  </a:lnTo>
                  <a:lnTo>
                    <a:pt x="110" y="1324"/>
                  </a:lnTo>
                  <a:lnTo>
                    <a:pt x="66" y="1324"/>
                  </a:lnTo>
                  <a:lnTo>
                    <a:pt x="0" y="1227"/>
                  </a:lnTo>
                  <a:lnTo>
                    <a:pt x="8" y="1212"/>
                  </a:lnTo>
                  <a:lnTo>
                    <a:pt x="141" y="1168"/>
                  </a:lnTo>
                  <a:lnTo>
                    <a:pt x="295" y="1146"/>
                  </a:lnTo>
                  <a:lnTo>
                    <a:pt x="405" y="1139"/>
                  </a:lnTo>
                  <a:lnTo>
                    <a:pt x="471" y="1139"/>
                  </a:lnTo>
                  <a:lnTo>
                    <a:pt x="487" y="1094"/>
                  </a:lnTo>
                  <a:lnTo>
                    <a:pt x="465" y="969"/>
                  </a:lnTo>
                  <a:lnTo>
                    <a:pt x="413" y="835"/>
                  </a:lnTo>
                  <a:lnTo>
                    <a:pt x="332" y="665"/>
                  </a:lnTo>
                  <a:lnTo>
                    <a:pt x="265" y="517"/>
                  </a:lnTo>
                  <a:lnTo>
                    <a:pt x="236" y="384"/>
                  </a:lnTo>
                  <a:lnTo>
                    <a:pt x="228" y="237"/>
                  </a:lnTo>
                  <a:lnTo>
                    <a:pt x="228" y="96"/>
                  </a:lnTo>
                  <a:lnTo>
                    <a:pt x="259" y="38"/>
                  </a:lnTo>
                  <a:lnTo>
                    <a:pt x="280" y="0"/>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3" name="Freeform 17"/>
            <p:cNvSpPr>
              <a:spLocks/>
            </p:cNvSpPr>
            <p:nvPr/>
          </p:nvSpPr>
          <p:spPr bwMode="auto">
            <a:xfrm>
              <a:off x="3711" y="1620"/>
              <a:ext cx="235" cy="551"/>
            </a:xfrm>
            <a:custGeom>
              <a:avLst/>
              <a:gdLst/>
              <a:ahLst/>
              <a:cxnLst>
                <a:cxn ang="0">
                  <a:pos x="354" y="0"/>
                </a:cxn>
                <a:cxn ang="0">
                  <a:pos x="419" y="0"/>
                </a:cxn>
                <a:cxn ang="0">
                  <a:pos x="442" y="44"/>
                </a:cxn>
                <a:cxn ang="0">
                  <a:pos x="456" y="140"/>
                </a:cxn>
                <a:cxn ang="0">
                  <a:pos x="442" y="243"/>
                </a:cxn>
                <a:cxn ang="0">
                  <a:pos x="406" y="450"/>
                </a:cxn>
                <a:cxn ang="0">
                  <a:pos x="412" y="539"/>
                </a:cxn>
                <a:cxn ang="0">
                  <a:pos x="456" y="716"/>
                </a:cxn>
                <a:cxn ang="0">
                  <a:pos x="471" y="842"/>
                </a:cxn>
                <a:cxn ang="0">
                  <a:pos x="471" y="938"/>
                </a:cxn>
                <a:cxn ang="0">
                  <a:pos x="450" y="960"/>
                </a:cxn>
                <a:cxn ang="0">
                  <a:pos x="383" y="975"/>
                </a:cxn>
                <a:cxn ang="0">
                  <a:pos x="294" y="997"/>
                </a:cxn>
                <a:cxn ang="0">
                  <a:pos x="207" y="1041"/>
                </a:cxn>
                <a:cxn ang="0">
                  <a:pos x="118" y="1101"/>
                </a:cxn>
                <a:cxn ang="0">
                  <a:pos x="81" y="1101"/>
                </a:cxn>
                <a:cxn ang="0">
                  <a:pos x="0" y="1035"/>
                </a:cxn>
                <a:cxn ang="0">
                  <a:pos x="8" y="1004"/>
                </a:cxn>
                <a:cxn ang="0">
                  <a:pos x="110" y="960"/>
                </a:cxn>
                <a:cxn ang="0">
                  <a:pos x="288" y="915"/>
                </a:cxn>
                <a:cxn ang="0">
                  <a:pos x="369" y="886"/>
                </a:cxn>
                <a:cxn ang="0">
                  <a:pos x="383" y="857"/>
                </a:cxn>
                <a:cxn ang="0">
                  <a:pos x="383" y="731"/>
                </a:cxn>
                <a:cxn ang="0">
                  <a:pos x="354" y="569"/>
                </a:cxn>
                <a:cxn ang="0">
                  <a:pos x="338" y="465"/>
                </a:cxn>
                <a:cxn ang="0">
                  <a:pos x="324" y="303"/>
                </a:cxn>
                <a:cxn ang="0">
                  <a:pos x="317" y="125"/>
                </a:cxn>
                <a:cxn ang="0">
                  <a:pos x="324" y="44"/>
                </a:cxn>
                <a:cxn ang="0">
                  <a:pos x="354" y="0"/>
                </a:cxn>
              </a:cxnLst>
              <a:rect l="0" t="0" r="r" b="b"/>
              <a:pathLst>
                <a:path w="471" h="1101">
                  <a:moveTo>
                    <a:pt x="354" y="0"/>
                  </a:moveTo>
                  <a:lnTo>
                    <a:pt x="419" y="0"/>
                  </a:lnTo>
                  <a:lnTo>
                    <a:pt x="442" y="44"/>
                  </a:lnTo>
                  <a:lnTo>
                    <a:pt x="456" y="140"/>
                  </a:lnTo>
                  <a:lnTo>
                    <a:pt x="442" y="243"/>
                  </a:lnTo>
                  <a:lnTo>
                    <a:pt x="406" y="450"/>
                  </a:lnTo>
                  <a:lnTo>
                    <a:pt x="412" y="539"/>
                  </a:lnTo>
                  <a:lnTo>
                    <a:pt x="456" y="716"/>
                  </a:lnTo>
                  <a:lnTo>
                    <a:pt x="471" y="842"/>
                  </a:lnTo>
                  <a:lnTo>
                    <a:pt x="471" y="938"/>
                  </a:lnTo>
                  <a:lnTo>
                    <a:pt x="450" y="960"/>
                  </a:lnTo>
                  <a:lnTo>
                    <a:pt x="383" y="975"/>
                  </a:lnTo>
                  <a:lnTo>
                    <a:pt x="294" y="997"/>
                  </a:lnTo>
                  <a:lnTo>
                    <a:pt x="207" y="1041"/>
                  </a:lnTo>
                  <a:lnTo>
                    <a:pt x="118" y="1101"/>
                  </a:lnTo>
                  <a:lnTo>
                    <a:pt x="81" y="1101"/>
                  </a:lnTo>
                  <a:lnTo>
                    <a:pt x="0" y="1035"/>
                  </a:lnTo>
                  <a:lnTo>
                    <a:pt x="8" y="1004"/>
                  </a:lnTo>
                  <a:lnTo>
                    <a:pt x="110" y="960"/>
                  </a:lnTo>
                  <a:lnTo>
                    <a:pt x="288" y="915"/>
                  </a:lnTo>
                  <a:lnTo>
                    <a:pt x="369" y="886"/>
                  </a:lnTo>
                  <a:lnTo>
                    <a:pt x="383" y="857"/>
                  </a:lnTo>
                  <a:lnTo>
                    <a:pt x="383" y="731"/>
                  </a:lnTo>
                  <a:lnTo>
                    <a:pt x="354" y="569"/>
                  </a:lnTo>
                  <a:lnTo>
                    <a:pt x="338" y="465"/>
                  </a:lnTo>
                  <a:lnTo>
                    <a:pt x="324" y="303"/>
                  </a:lnTo>
                  <a:lnTo>
                    <a:pt x="317" y="125"/>
                  </a:lnTo>
                  <a:lnTo>
                    <a:pt x="324" y="44"/>
                  </a:lnTo>
                  <a:lnTo>
                    <a:pt x="354" y="0"/>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4" name="Freeform 18"/>
            <p:cNvSpPr>
              <a:spLocks/>
            </p:cNvSpPr>
            <p:nvPr/>
          </p:nvSpPr>
          <p:spPr bwMode="auto">
            <a:xfrm>
              <a:off x="3703" y="810"/>
              <a:ext cx="387" cy="491"/>
            </a:xfrm>
            <a:custGeom>
              <a:avLst/>
              <a:gdLst/>
              <a:ahLst/>
              <a:cxnLst>
                <a:cxn ang="0">
                  <a:pos x="412" y="981"/>
                </a:cxn>
                <a:cxn ang="0">
                  <a:pos x="448" y="937"/>
                </a:cxn>
                <a:cxn ang="0">
                  <a:pos x="434" y="871"/>
                </a:cxn>
                <a:cxn ang="0">
                  <a:pos x="405" y="782"/>
                </a:cxn>
                <a:cxn ang="0">
                  <a:pos x="294" y="678"/>
                </a:cxn>
                <a:cxn ang="0">
                  <a:pos x="184" y="583"/>
                </a:cxn>
                <a:cxn ang="0">
                  <a:pos x="132" y="479"/>
                </a:cxn>
                <a:cxn ang="0">
                  <a:pos x="110" y="317"/>
                </a:cxn>
                <a:cxn ang="0">
                  <a:pos x="236" y="272"/>
                </a:cxn>
                <a:cxn ang="0">
                  <a:pos x="434" y="251"/>
                </a:cxn>
                <a:cxn ang="0">
                  <a:pos x="516" y="258"/>
                </a:cxn>
                <a:cxn ang="0">
                  <a:pos x="537" y="280"/>
                </a:cxn>
                <a:cxn ang="0">
                  <a:pos x="574" y="243"/>
                </a:cxn>
                <a:cxn ang="0">
                  <a:pos x="560" y="206"/>
                </a:cxn>
                <a:cxn ang="0">
                  <a:pos x="581" y="140"/>
                </a:cxn>
                <a:cxn ang="0">
                  <a:pos x="641" y="81"/>
                </a:cxn>
                <a:cxn ang="0">
                  <a:pos x="685" y="66"/>
                </a:cxn>
                <a:cxn ang="0">
                  <a:pos x="744" y="102"/>
                </a:cxn>
                <a:cxn ang="0">
                  <a:pos x="774" y="66"/>
                </a:cxn>
                <a:cxn ang="0">
                  <a:pos x="722" y="0"/>
                </a:cxn>
                <a:cxn ang="0">
                  <a:pos x="655" y="0"/>
                </a:cxn>
                <a:cxn ang="0">
                  <a:pos x="574" y="36"/>
                </a:cxn>
                <a:cxn ang="0">
                  <a:pos x="523" y="133"/>
                </a:cxn>
                <a:cxn ang="0">
                  <a:pos x="456" y="177"/>
                </a:cxn>
                <a:cxn ang="0">
                  <a:pos x="353" y="191"/>
                </a:cxn>
                <a:cxn ang="0">
                  <a:pos x="168" y="214"/>
                </a:cxn>
                <a:cxn ang="0">
                  <a:pos x="22" y="258"/>
                </a:cxn>
                <a:cxn ang="0">
                  <a:pos x="0" y="295"/>
                </a:cxn>
                <a:cxn ang="0">
                  <a:pos x="14" y="413"/>
                </a:cxn>
                <a:cxn ang="0">
                  <a:pos x="66" y="575"/>
                </a:cxn>
                <a:cxn ang="0">
                  <a:pos x="139" y="709"/>
                </a:cxn>
                <a:cxn ang="0">
                  <a:pos x="213" y="827"/>
                </a:cxn>
                <a:cxn ang="0">
                  <a:pos x="280" y="908"/>
                </a:cxn>
                <a:cxn ang="0">
                  <a:pos x="346" y="966"/>
                </a:cxn>
                <a:cxn ang="0">
                  <a:pos x="412" y="981"/>
                </a:cxn>
              </a:cxnLst>
              <a:rect l="0" t="0" r="r" b="b"/>
              <a:pathLst>
                <a:path w="774" h="981">
                  <a:moveTo>
                    <a:pt x="412" y="981"/>
                  </a:moveTo>
                  <a:lnTo>
                    <a:pt x="448" y="937"/>
                  </a:lnTo>
                  <a:lnTo>
                    <a:pt x="434" y="871"/>
                  </a:lnTo>
                  <a:lnTo>
                    <a:pt x="405" y="782"/>
                  </a:lnTo>
                  <a:lnTo>
                    <a:pt x="294" y="678"/>
                  </a:lnTo>
                  <a:lnTo>
                    <a:pt x="184" y="583"/>
                  </a:lnTo>
                  <a:lnTo>
                    <a:pt x="132" y="479"/>
                  </a:lnTo>
                  <a:lnTo>
                    <a:pt x="110" y="317"/>
                  </a:lnTo>
                  <a:lnTo>
                    <a:pt x="236" y="272"/>
                  </a:lnTo>
                  <a:lnTo>
                    <a:pt x="434" y="251"/>
                  </a:lnTo>
                  <a:lnTo>
                    <a:pt x="516" y="258"/>
                  </a:lnTo>
                  <a:lnTo>
                    <a:pt x="537" y="280"/>
                  </a:lnTo>
                  <a:lnTo>
                    <a:pt x="574" y="243"/>
                  </a:lnTo>
                  <a:lnTo>
                    <a:pt x="560" y="206"/>
                  </a:lnTo>
                  <a:lnTo>
                    <a:pt x="581" y="140"/>
                  </a:lnTo>
                  <a:lnTo>
                    <a:pt x="641" y="81"/>
                  </a:lnTo>
                  <a:lnTo>
                    <a:pt x="685" y="66"/>
                  </a:lnTo>
                  <a:lnTo>
                    <a:pt x="744" y="102"/>
                  </a:lnTo>
                  <a:lnTo>
                    <a:pt x="774" y="66"/>
                  </a:lnTo>
                  <a:lnTo>
                    <a:pt x="722" y="0"/>
                  </a:lnTo>
                  <a:lnTo>
                    <a:pt x="655" y="0"/>
                  </a:lnTo>
                  <a:lnTo>
                    <a:pt x="574" y="36"/>
                  </a:lnTo>
                  <a:lnTo>
                    <a:pt x="523" y="133"/>
                  </a:lnTo>
                  <a:lnTo>
                    <a:pt x="456" y="177"/>
                  </a:lnTo>
                  <a:lnTo>
                    <a:pt x="353" y="191"/>
                  </a:lnTo>
                  <a:lnTo>
                    <a:pt x="168" y="214"/>
                  </a:lnTo>
                  <a:lnTo>
                    <a:pt x="22" y="258"/>
                  </a:lnTo>
                  <a:lnTo>
                    <a:pt x="0" y="295"/>
                  </a:lnTo>
                  <a:lnTo>
                    <a:pt x="14" y="413"/>
                  </a:lnTo>
                  <a:lnTo>
                    <a:pt x="66" y="575"/>
                  </a:lnTo>
                  <a:lnTo>
                    <a:pt x="139" y="709"/>
                  </a:lnTo>
                  <a:lnTo>
                    <a:pt x="213" y="827"/>
                  </a:lnTo>
                  <a:lnTo>
                    <a:pt x="280" y="908"/>
                  </a:lnTo>
                  <a:lnTo>
                    <a:pt x="346" y="966"/>
                  </a:lnTo>
                  <a:lnTo>
                    <a:pt x="412" y="981"/>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grpSp>
      <p:sp>
        <p:nvSpPr>
          <p:cNvPr id="15" name="TextBox 9"/>
          <p:cNvSpPr txBox="1">
            <a:spLocks noChangeArrowheads="1"/>
          </p:cNvSpPr>
          <p:nvPr/>
        </p:nvSpPr>
        <p:spPr bwMode="auto">
          <a:xfrm rot="162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Technology Groups</a:t>
            </a:r>
          </a:p>
        </p:txBody>
      </p:sp>
      <p:sp>
        <p:nvSpPr>
          <p:cNvPr id="16" name="TextBox 9">
            <a:extLst/>
          </p:cNvPr>
          <p:cNvSpPr txBox="1">
            <a:spLocks noChangeArrowheads="1"/>
          </p:cNvSpPr>
          <p:nvPr/>
        </p:nvSpPr>
        <p:spPr bwMode="auto">
          <a:xfrm rot="16200000">
            <a:off x="-2601117" y="3887272"/>
            <a:ext cx="5572125" cy="369332"/>
          </a:xfrm>
          <a:prstGeom prst="rect">
            <a:avLst/>
          </a:prstGeom>
          <a:solidFill>
            <a:srgbClr val="FF9900"/>
          </a:solidFill>
          <a:ln w="9525">
            <a:noFill/>
            <a:miter lim="800000"/>
            <a:headEnd/>
            <a:tailEnd/>
          </a:ln>
          <a:scene3d>
            <a:camera prst="orthographicFront"/>
            <a:lightRig rig="threePt" dir="t"/>
          </a:scene3d>
          <a:sp3d>
            <a:bevelT w="152400" h="50800"/>
          </a:sp3d>
        </p:spPr>
        <p:txBody>
          <a:bodyPr>
            <a:spAutoFit/>
          </a:bodyPr>
          <a:lstStyle/>
          <a:p>
            <a:pPr algn="ctr">
              <a:defRPr/>
            </a:pPr>
            <a:r>
              <a:rPr lang="en-US" dirty="0">
                <a:solidFill>
                  <a:schemeClr val="bg1"/>
                </a:solidFill>
                <a:latin typeface="Arial" charset="0"/>
                <a:ea typeface="ＭＳ Ｐゴシック" charset="0"/>
              </a:rPr>
              <a:t>Poll Question</a:t>
            </a:r>
          </a:p>
        </p:txBody>
      </p:sp>
    </p:spTree>
    <p:extLst>
      <p:ext uri="{BB962C8B-B14F-4D97-AF65-F5344CB8AC3E}">
        <p14:creationId xmlns:p14="http://schemas.microsoft.com/office/powerpoint/2010/main" val="448368107"/>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Related image">
            <a:hlinkClick r:id="rId3"/>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65000"/>
                    </a14:imgEffect>
                  </a14:imgLayer>
                </a14:imgProps>
              </a:ext>
              <a:ext uri="{28A0092B-C50C-407E-A947-70E740481C1C}">
                <a14:useLocalDpi xmlns:a14="http://schemas.microsoft.com/office/drawing/2010/main" val="0"/>
              </a:ext>
            </a:extLst>
          </a:blip>
          <a:srcRect/>
          <a:stretch/>
        </p:blipFill>
        <p:spPr bwMode="auto">
          <a:xfrm>
            <a:off x="-23574" y="1371600"/>
            <a:ext cx="9200912" cy="5486400"/>
          </a:xfrm>
          <a:prstGeom prst="rect">
            <a:avLst/>
          </a:prstGeom>
          <a:noFill/>
          <a:extLst>
            <a:ext uri="{909E8E84-426E-40DD-AFC4-6F175D3DCCD1}">
              <a14:hiddenFill xmlns:a14="http://schemas.microsoft.com/office/drawing/2010/main">
                <a:solidFill>
                  <a:srgbClr val="FFFFFF"/>
                </a:solidFill>
              </a14:hiddenFill>
            </a:ext>
          </a:extLst>
        </p:spPr>
      </p:pic>
      <p:sp>
        <p:nvSpPr>
          <p:cNvPr id="31747" name="Title 1"/>
          <p:cNvSpPr>
            <a:spLocks noGrp="1"/>
          </p:cNvSpPr>
          <p:nvPr>
            <p:ph type="title"/>
          </p:nvPr>
        </p:nvSpPr>
        <p:spPr>
          <a:xfrm>
            <a:off x="376238" y="92075"/>
            <a:ext cx="5643562" cy="1050925"/>
          </a:xfrm>
        </p:spPr>
        <p:txBody>
          <a:bodyPr/>
          <a:lstStyle/>
          <a:p>
            <a:r>
              <a:rPr lang="en-US" altLang="en-US" dirty="0"/>
              <a:t>ITRC 3-Part Online Training Leads to YOUR Action</a:t>
            </a:r>
          </a:p>
        </p:txBody>
      </p:sp>
      <p:grpSp>
        <p:nvGrpSpPr>
          <p:cNvPr id="13" name="Group 12"/>
          <p:cNvGrpSpPr>
            <a:grpSpLocks/>
          </p:cNvGrpSpPr>
          <p:nvPr/>
        </p:nvGrpSpPr>
        <p:grpSpPr bwMode="auto">
          <a:xfrm>
            <a:off x="82550" y="2133600"/>
            <a:ext cx="2600325" cy="3581400"/>
            <a:chOff x="83105" y="2133602"/>
            <a:chExt cx="2599397" cy="3581397"/>
          </a:xfrm>
        </p:grpSpPr>
        <p:sp>
          <p:nvSpPr>
            <p:cNvPr id="3" name="Chevron 1"/>
            <p:cNvSpPr>
              <a:spLocks noChangeAspect="1"/>
            </p:cNvSpPr>
            <p:nvPr/>
          </p:nvSpPr>
          <p:spPr>
            <a:xfrm>
              <a:off x="83105" y="2133602"/>
              <a:ext cx="2599397" cy="3581397"/>
            </a:xfrm>
            <a:prstGeom prst="chevron">
              <a:avLst>
                <a:gd name="adj" fmla="val 24163"/>
              </a:avLst>
            </a:prstGeom>
            <a:solidFill>
              <a:srgbClr val="23236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0" anchor="ctr"/>
            <a:lstStyle/>
            <a:p>
              <a:pPr algn="ctr">
                <a:defRPr/>
              </a:pPr>
              <a:endParaRPr lang="en-US" sz="2000" dirty="0">
                <a:solidFill>
                  <a:srgbClr val="FFFFFF"/>
                </a:solidFill>
              </a:endParaRPr>
            </a:p>
          </p:txBody>
        </p:sp>
        <p:sp>
          <p:nvSpPr>
            <p:cNvPr id="31764" name="TextBox 7"/>
            <p:cNvSpPr txBox="1">
              <a:spLocks noChangeArrowheads="1"/>
            </p:cNvSpPr>
            <p:nvPr/>
          </p:nvSpPr>
          <p:spPr bwMode="auto">
            <a:xfrm>
              <a:off x="661202" y="2800135"/>
              <a:ext cx="1801678" cy="221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2400" b="1" dirty="0">
                  <a:solidFill>
                    <a:srgbClr val="FFFFFF"/>
                  </a:solidFill>
                </a:rPr>
                <a:t>Part 1:</a:t>
              </a:r>
            </a:p>
            <a:p>
              <a:pPr algn="ctr">
                <a:spcBef>
                  <a:spcPct val="0"/>
                </a:spcBef>
                <a:buClrTx/>
                <a:buSzTx/>
                <a:buFontTx/>
                <a:buNone/>
              </a:pPr>
              <a:r>
                <a:rPr lang="en-US" altLang="en-US" sz="2000" b="1" dirty="0">
                  <a:solidFill>
                    <a:srgbClr val="FFFFFF"/>
                  </a:solidFill>
                </a:rPr>
                <a:t>Connect Science to LNAPL Site Management</a:t>
              </a:r>
            </a:p>
            <a:p>
              <a:pPr algn="ctr">
                <a:spcBef>
                  <a:spcPct val="0"/>
                </a:spcBef>
                <a:buClrTx/>
                <a:buSzTx/>
                <a:buFontTx/>
                <a:buNone/>
              </a:pPr>
              <a:r>
                <a:rPr lang="en-US" altLang="en-US" sz="1000" b="1" dirty="0">
                  <a:solidFill>
                    <a:srgbClr val="FFFFFF"/>
                  </a:solidFill>
                </a:rPr>
                <a:t> </a:t>
              </a:r>
              <a:endParaRPr lang="en-US" altLang="en-US" sz="900" b="1" dirty="0">
                <a:solidFill>
                  <a:srgbClr val="FFFFFF"/>
                </a:solidFill>
              </a:endParaRPr>
            </a:p>
            <a:p>
              <a:pPr algn="ctr">
                <a:spcBef>
                  <a:spcPct val="0"/>
                </a:spcBef>
                <a:buClrTx/>
                <a:buSzTx/>
                <a:buFontTx/>
                <a:buNone/>
              </a:pPr>
              <a:r>
                <a:rPr lang="en-US" altLang="en-US" sz="2000" b="1" i="1" dirty="0">
                  <a:solidFill>
                    <a:srgbClr val="FFFFFF"/>
                  </a:solidFill>
                </a:rPr>
                <a:t>(Section 3)</a:t>
              </a:r>
            </a:p>
          </p:txBody>
        </p:sp>
      </p:grpSp>
      <p:grpSp>
        <p:nvGrpSpPr>
          <p:cNvPr id="14" name="Group 13"/>
          <p:cNvGrpSpPr>
            <a:grpSpLocks/>
          </p:cNvGrpSpPr>
          <p:nvPr/>
        </p:nvGrpSpPr>
        <p:grpSpPr bwMode="auto">
          <a:xfrm>
            <a:off x="2233613" y="2122488"/>
            <a:ext cx="2616200" cy="3581400"/>
            <a:chOff x="2233382" y="2123270"/>
            <a:chExt cx="2616518" cy="3581397"/>
          </a:xfrm>
        </p:grpSpPr>
        <p:sp>
          <p:nvSpPr>
            <p:cNvPr id="4" name="Chevron 6"/>
            <p:cNvSpPr>
              <a:spLocks noChangeAspect="1"/>
            </p:cNvSpPr>
            <p:nvPr/>
          </p:nvSpPr>
          <p:spPr>
            <a:xfrm>
              <a:off x="2233382" y="2123270"/>
              <a:ext cx="2616518" cy="3581397"/>
            </a:xfrm>
            <a:prstGeom prst="chevron">
              <a:avLst>
                <a:gd name="adj" fmla="val 24163"/>
              </a:avLst>
            </a:prstGeom>
            <a:solidFill>
              <a:srgbClr val="27277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0" anchor="ctr"/>
            <a:lstStyle/>
            <a:p>
              <a:pPr algn="ctr">
                <a:defRPr/>
              </a:pPr>
              <a:endParaRPr lang="en-US" sz="2000" dirty="0">
                <a:solidFill>
                  <a:srgbClr val="FFFFFF"/>
                </a:solidFill>
              </a:endParaRPr>
            </a:p>
          </p:txBody>
        </p:sp>
        <p:sp>
          <p:nvSpPr>
            <p:cNvPr id="31762" name="TextBox 8"/>
            <p:cNvSpPr txBox="1">
              <a:spLocks noChangeArrowheads="1"/>
            </p:cNvSpPr>
            <p:nvPr/>
          </p:nvSpPr>
          <p:spPr bwMode="auto">
            <a:xfrm>
              <a:off x="2798161" y="2800915"/>
              <a:ext cx="1801678" cy="249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2400" b="1" dirty="0">
                  <a:solidFill>
                    <a:srgbClr val="FFFFFF"/>
                  </a:solidFill>
                </a:rPr>
                <a:t>Part 2:</a:t>
              </a:r>
            </a:p>
            <a:p>
              <a:pPr algn="ctr">
                <a:spcBef>
                  <a:spcPct val="0"/>
                </a:spcBef>
                <a:buClrTx/>
                <a:buSzTx/>
                <a:buFontTx/>
                <a:buNone/>
              </a:pPr>
              <a:r>
                <a:rPr lang="en-US" altLang="en-US" sz="2000" b="1" dirty="0">
                  <a:solidFill>
                    <a:srgbClr val="FFFFFF"/>
                  </a:solidFill>
                </a:rPr>
                <a:t>Build Your LNAPL Conceptual Site Model</a:t>
              </a:r>
            </a:p>
            <a:p>
              <a:pPr algn="ctr">
                <a:spcBef>
                  <a:spcPct val="0"/>
                </a:spcBef>
                <a:buClrTx/>
                <a:buSzTx/>
                <a:buFontTx/>
                <a:buNone/>
              </a:pPr>
              <a:r>
                <a:rPr lang="en-US" altLang="en-US" sz="900" b="1" dirty="0">
                  <a:solidFill>
                    <a:srgbClr val="FFFFFF"/>
                  </a:solidFill>
                </a:rPr>
                <a:t> </a:t>
              </a:r>
            </a:p>
            <a:p>
              <a:pPr algn="ctr">
                <a:spcBef>
                  <a:spcPct val="0"/>
                </a:spcBef>
                <a:buClrTx/>
                <a:buSzTx/>
                <a:buFontTx/>
                <a:buNone/>
              </a:pPr>
              <a:r>
                <a:rPr lang="en-US" altLang="en-US" sz="2000" b="1" i="1" dirty="0">
                  <a:solidFill>
                    <a:srgbClr val="FFFFFF"/>
                  </a:solidFill>
                </a:rPr>
                <a:t>(Sections 4 and 5)</a:t>
              </a:r>
            </a:p>
          </p:txBody>
        </p:sp>
      </p:grpSp>
      <p:grpSp>
        <p:nvGrpSpPr>
          <p:cNvPr id="15" name="Group 14"/>
          <p:cNvGrpSpPr>
            <a:grpSpLocks/>
          </p:cNvGrpSpPr>
          <p:nvPr/>
        </p:nvGrpSpPr>
        <p:grpSpPr bwMode="auto">
          <a:xfrm>
            <a:off x="4382366" y="2128838"/>
            <a:ext cx="2590800" cy="3581400"/>
            <a:chOff x="4410785" y="2128436"/>
            <a:chExt cx="2589392" cy="3581397"/>
          </a:xfrm>
        </p:grpSpPr>
        <p:sp>
          <p:nvSpPr>
            <p:cNvPr id="5" name="Chevron 7"/>
            <p:cNvSpPr>
              <a:spLocks noChangeAspect="1"/>
            </p:cNvSpPr>
            <p:nvPr/>
          </p:nvSpPr>
          <p:spPr>
            <a:xfrm>
              <a:off x="4410785" y="2128436"/>
              <a:ext cx="2589392" cy="3581397"/>
            </a:xfrm>
            <a:prstGeom prst="chevron">
              <a:avLst>
                <a:gd name="adj" fmla="val 24163"/>
              </a:avLst>
            </a:prstGeom>
            <a:solidFill>
              <a:srgbClr val="3838A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0" anchor="ctr"/>
            <a:lstStyle/>
            <a:p>
              <a:pPr algn="ctr">
                <a:defRPr/>
              </a:pPr>
              <a:endParaRPr lang="en-US" sz="2000" dirty="0">
                <a:solidFill>
                  <a:srgbClr val="FFFFFF"/>
                </a:solidFill>
              </a:endParaRPr>
            </a:p>
          </p:txBody>
        </p:sp>
        <p:sp>
          <p:nvSpPr>
            <p:cNvPr id="31760" name="TextBox 9"/>
            <p:cNvSpPr txBox="1">
              <a:spLocks noChangeArrowheads="1"/>
            </p:cNvSpPr>
            <p:nvPr/>
          </p:nvSpPr>
          <p:spPr bwMode="auto">
            <a:xfrm>
              <a:off x="4929854" y="2800915"/>
              <a:ext cx="1801678" cy="213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2400" b="1" dirty="0">
                  <a:solidFill>
                    <a:srgbClr val="FFFFFF"/>
                  </a:solidFill>
                </a:rPr>
                <a:t>Part 3:</a:t>
              </a:r>
            </a:p>
            <a:p>
              <a:pPr algn="ctr">
                <a:spcBef>
                  <a:spcPct val="0"/>
                </a:spcBef>
                <a:buClrTx/>
                <a:buSzTx/>
                <a:buFontTx/>
                <a:buNone/>
              </a:pPr>
              <a:r>
                <a:rPr lang="en-US" altLang="en-US" sz="2000" b="1" dirty="0">
                  <a:solidFill>
                    <a:srgbClr val="FFFFFF"/>
                  </a:solidFill>
                </a:rPr>
                <a:t>Select / Implement LNAPL Remedies</a:t>
              </a:r>
            </a:p>
            <a:p>
              <a:pPr algn="ctr">
                <a:spcBef>
                  <a:spcPct val="0"/>
                </a:spcBef>
                <a:buClrTx/>
                <a:buSzTx/>
                <a:buFontTx/>
                <a:buNone/>
              </a:pPr>
              <a:r>
                <a:rPr lang="en-US" altLang="en-US" sz="900" b="1" dirty="0">
                  <a:solidFill>
                    <a:srgbClr val="FFFFFF"/>
                  </a:solidFill>
                </a:rPr>
                <a:t> </a:t>
              </a:r>
            </a:p>
            <a:p>
              <a:pPr algn="ctr">
                <a:spcBef>
                  <a:spcPct val="0"/>
                </a:spcBef>
                <a:buClrTx/>
                <a:buSzTx/>
                <a:buFontTx/>
                <a:buNone/>
              </a:pPr>
              <a:r>
                <a:rPr lang="en-US" altLang="en-US" sz="2000" b="1" i="1" dirty="0">
                  <a:solidFill>
                    <a:srgbClr val="FFFFFF"/>
                  </a:solidFill>
                </a:rPr>
                <a:t>(Section 6)</a:t>
              </a:r>
            </a:p>
          </p:txBody>
        </p:sp>
      </p:grpSp>
      <p:grpSp>
        <p:nvGrpSpPr>
          <p:cNvPr id="16" name="Group 15"/>
          <p:cNvGrpSpPr>
            <a:grpSpLocks/>
          </p:cNvGrpSpPr>
          <p:nvPr/>
        </p:nvGrpSpPr>
        <p:grpSpPr bwMode="auto">
          <a:xfrm>
            <a:off x="6575425" y="2133600"/>
            <a:ext cx="2601913" cy="3581400"/>
            <a:chOff x="6575600" y="2133602"/>
            <a:chExt cx="2601980" cy="3581397"/>
          </a:xfrm>
        </p:grpSpPr>
        <p:sp>
          <p:nvSpPr>
            <p:cNvPr id="6" name="Chevron 8"/>
            <p:cNvSpPr>
              <a:spLocks noChangeAspect="1"/>
            </p:cNvSpPr>
            <p:nvPr/>
          </p:nvSpPr>
          <p:spPr>
            <a:xfrm>
              <a:off x="6575600" y="2133602"/>
              <a:ext cx="2601980" cy="3581397"/>
            </a:xfrm>
            <a:prstGeom prst="chevron">
              <a:avLst>
                <a:gd name="adj" fmla="val 24163"/>
              </a:avLst>
            </a:prstGeom>
            <a:solidFill>
              <a:srgbClr val="008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0" anchor="ctr"/>
            <a:lstStyle/>
            <a:p>
              <a:pPr algn="ctr">
                <a:defRPr/>
              </a:pPr>
              <a:endParaRPr lang="en-US" sz="2000" dirty="0">
                <a:solidFill>
                  <a:srgbClr val="FFFFFF"/>
                </a:solidFill>
              </a:endParaRPr>
            </a:p>
          </p:txBody>
        </p:sp>
        <p:sp>
          <p:nvSpPr>
            <p:cNvPr id="31758" name="TextBox 10"/>
            <p:cNvSpPr txBox="1">
              <a:spLocks noChangeArrowheads="1"/>
            </p:cNvSpPr>
            <p:nvPr/>
          </p:nvSpPr>
          <p:spPr bwMode="auto">
            <a:xfrm>
              <a:off x="7161493" y="2777915"/>
              <a:ext cx="1647231" cy="200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2400" b="1" dirty="0">
                  <a:solidFill>
                    <a:srgbClr val="FFFFFF"/>
                  </a:solidFill>
                </a:rPr>
                <a:t>YOU</a:t>
              </a:r>
            </a:p>
            <a:p>
              <a:pPr algn="ctr">
                <a:spcBef>
                  <a:spcPct val="0"/>
                </a:spcBef>
                <a:buClrTx/>
                <a:buSzTx/>
                <a:buFontTx/>
                <a:buNone/>
              </a:pPr>
              <a:r>
                <a:rPr lang="en-US" altLang="en-US" sz="2000" b="1" dirty="0">
                  <a:solidFill>
                    <a:srgbClr val="FFFFFF"/>
                  </a:solidFill>
                </a:rPr>
                <a:t> Apply knowledge at your LNAPL sites</a:t>
              </a:r>
            </a:p>
          </p:txBody>
        </p:sp>
      </p:grpSp>
      <p:grpSp>
        <p:nvGrpSpPr>
          <p:cNvPr id="2" name="Group 1"/>
          <p:cNvGrpSpPr/>
          <p:nvPr/>
        </p:nvGrpSpPr>
        <p:grpSpPr>
          <a:xfrm>
            <a:off x="6552257" y="2119411"/>
            <a:ext cx="2609850" cy="3602037"/>
            <a:chOff x="4488692" y="2153277"/>
            <a:chExt cx="2609850" cy="3602037"/>
          </a:xfrm>
        </p:grpSpPr>
        <p:sp>
          <p:nvSpPr>
            <p:cNvPr id="18" name="Freeform 17"/>
            <p:cNvSpPr>
              <a:spLocks/>
            </p:cNvSpPr>
            <p:nvPr/>
          </p:nvSpPr>
          <p:spPr bwMode="auto">
            <a:xfrm>
              <a:off x="4488692" y="2153277"/>
              <a:ext cx="2609850" cy="3602037"/>
            </a:xfrm>
            <a:custGeom>
              <a:avLst/>
              <a:gdLst>
                <a:gd name="T0" fmla="*/ 19050 w 2609850"/>
                <a:gd name="T1" fmla="*/ 0 h 3600450"/>
                <a:gd name="T2" fmla="*/ 19050 w 2609850"/>
                <a:gd name="T3" fmla="*/ 0 h 3600450"/>
                <a:gd name="T4" fmla="*/ 933450 w 2609850"/>
                <a:gd name="T5" fmla="*/ 9531 h 3600450"/>
                <a:gd name="T6" fmla="*/ 1133475 w 2609850"/>
                <a:gd name="T7" fmla="*/ 19062 h 3600450"/>
                <a:gd name="T8" fmla="*/ 1514475 w 2609850"/>
                <a:gd name="T9" fmla="*/ 28594 h 3600450"/>
                <a:gd name="T10" fmla="*/ 1990725 w 2609850"/>
                <a:gd name="T11" fmla="*/ 19062 h 3600450"/>
                <a:gd name="T12" fmla="*/ 2609850 w 2609850"/>
                <a:gd name="T13" fmla="*/ 1801422 h 3600450"/>
                <a:gd name="T14" fmla="*/ 1962150 w 2609850"/>
                <a:gd name="T15" fmla="*/ 3602842 h 3600450"/>
                <a:gd name="T16" fmla="*/ 0 w 2609850"/>
                <a:gd name="T17" fmla="*/ 3593311 h 3600450"/>
                <a:gd name="T18" fmla="*/ 657225 w 2609850"/>
                <a:gd name="T19" fmla="*/ 1820484 h 3600450"/>
                <a:gd name="T20" fmla="*/ 19050 w 2609850"/>
                <a:gd name="T21" fmla="*/ 0 h 3600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09850" h="3600450">
                  <a:moveTo>
                    <a:pt x="19050" y="0"/>
                  </a:moveTo>
                  <a:lnTo>
                    <a:pt x="19050" y="0"/>
                  </a:lnTo>
                  <a:lnTo>
                    <a:pt x="933450" y="9525"/>
                  </a:lnTo>
                  <a:cubicBezTo>
                    <a:pt x="1000191" y="10666"/>
                    <a:pt x="1066760" y="16863"/>
                    <a:pt x="1133475" y="19050"/>
                  </a:cubicBezTo>
                  <a:lnTo>
                    <a:pt x="1514475" y="28575"/>
                  </a:lnTo>
                  <a:lnTo>
                    <a:pt x="1990725" y="19050"/>
                  </a:lnTo>
                  <a:lnTo>
                    <a:pt x="2609850" y="1800225"/>
                  </a:lnTo>
                  <a:lnTo>
                    <a:pt x="1962150" y="3600450"/>
                  </a:lnTo>
                  <a:lnTo>
                    <a:pt x="0" y="3590925"/>
                  </a:lnTo>
                  <a:lnTo>
                    <a:pt x="657225" y="1819275"/>
                  </a:lnTo>
                  <a:lnTo>
                    <a:pt x="19050" y="0"/>
                  </a:lnTo>
                  <a:close/>
                </a:path>
              </a:pathLst>
            </a:custGeom>
            <a:noFill/>
            <a:ln w="57150" cap="flat" cmpd="sng" algn="ctr">
              <a:solidFill>
                <a:srgbClr val="FF99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en-US" dirty="0">
                <a:solidFill>
                  <a:srgbClr val="000000"/>
                </a:solidFill>
              </a:endParaRPr>
            </a:p>
          </p:txBody>
        </p:sp>
        <p:sp>
          <p:nvSpPr>
            <p:cNvPr id="19" name="TextBox 18"/>
            <p:cNvSpPr txBox="1">
              <a:spLocks noChangeArrowheads="1"/>
            </p:cNvSpPr>
            <p:nvPr/>
          </p:nvSpPr>
          <p:spPr bwMode="auto">
            <a:xfrm>
              <a:off x="4927708" y="2227005"/>
              <a:ext cx="12795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ClrTx/>
                <a:buSzTx/>
                <a:buFontTx/>
                <a:buNone/>
              </a:pPr>
              <a:r>
                <a:rPr lang="en-US" altLang="en-US" sz="3200" b="1" dirty="0">
                  <a:solidFill>
                    <a:srgbClr val="FF9900"/>
                  </a:solidFill>
                </a:rPr>
                <a:t>NEXT</a:t>
              </a:r>
            </a:p>
          </p:txBody>
        </p:sp>
      </p:grpSp>
      <p:sp>
        <p:nvSpPr>
          <p:cNvPr id="21" name="TextBox 20"/>
          <p:cNvSpPr txBox="1">
            <a:spLocks noChangeArrowheads="1"/>
          </p:cNvSpPr>
          <p:nvPr/>
        </p:nvSpPr>
        <p:spPr bwMode="auto">
          <a:xfrm>
            <a:off x="141193" y="5892800"/>
            <a:ext cx="87866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1800" b="1" dirty="0">
                <a:solidFill>
                  <a:srgbClr val="23236B"/>
                </a:solidFill>
              </a:rPr>
              <a:t>Based on the ITRC LNAPL-3 Document:  </a:t>
            </a:r>
            <a:r>
              <a:rPr lang="en-US" altLang="en-US" sz="1800" b="1" dirty="0">
                <a:solidFill>
                  <a:srgbClr val="FFFFFF"/>
                </a:solidFill>
              </a:rPr>
              <a:t>LNAPL </a:t>
            </a:r>
            <a:r>
              <a:rPr lang="en-US" sz="1800" b="1" dirty="0">
                <a:solidFill>
                  <a:srgbClr val="FFFFFF"/>
                </a:solidFill>
              </a:rPr>
              <a:t>Site Management: LCSM Evolution, Decision Process, and Remedial Technologies</a:t>
            </a:r>
            <a:r>
              <a:rPr lang="en-US" altLang="en-US" sz="1800" b="1" dirty="0">
                <a:solidFill>
                  <a:srgbClr val="FFFFFF"/>
                </a:solidFill>
              </a:rPr>
              <a:t> </a:t>
            </a:r>
          </a:p>
        </p:txBody>
      </p:sp>
    </p:spTree>
    <p:extLst>
      <p:ext uri="{BB962C8B-B14F-4D97-AF65-F5344CB8AC3E}">
        <p14:creationId xmlns:p14="http://schemas.microsoft.com/office/powerpoint/2010/main" val="1202445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56275" y="3886200"/>
            <a:ext cx="326072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2"/>
          <p:cNvSpPr>
            <a:spLocks noGrp="1" noChangeArrowheads="1"/>
          </p:cNvSpPr>
          <p:nvPr>
            <p:ph type="title"/>
          </p:nvPr>
        </p:nvSpPr>
        <p:spPr/>
        <p:txBody>
          <a:bodyPr/>
          <a:lstStyle/>
          <a:p>
            <a:r>
              <a:rPr lang="en-US" altLang="en-US" dirty="0"/>
              <a:t>Thank You 	</a:t>
            </a:r>
            <a:endParaRPr lang="en-US" altLang="en-US" sz="2000" dirty="0">
              <a:solidFill>
                <a:schemeClr val="tx1"/>
              </a:solidFill>
            </a:endParaRPr>
          </a:p>
        </p:txBody>
      </p:sp>
      <p:sp>
        <p:nvSpPr>
          <p:cNvPr id="93188" name="Rectangle 3"/>
          <p:cNvSpPr>
            <a:spLocks noGrp="1" noChangeArrowheads="1"/>
          </p:cNvSpPr>
          <p:nvPr>
            <p:ph type="body" idx="1"/>
          </p:nvPr>
        </p:nvSpPr>
        <p:spPr>
          <a:xfrm>
            <a:off x="609600" y="1600200"/>
            <a:ext cx="8077200" cy="4953000"/>
          </a:xfrm>
        </p:spPr>
        <p:txBody>
          <a:bodyPr/>
          <a:lstStyle/>
          <a:p>
            <a:pPr>
              <a:spcBef>
                <a:spcPct val="40000"/>
              </a:spcBef>
            </a:pPr>
            <a:r>
              <a:rPr lang="en-US" altLang="en-US" b="1" dirty="0"/>
              <a:t>2nd question and answer break </a:t>
            </a:r>
          </a:p>
          <a:p>
            <a:pPr>
              <a:spcBef>
                <a:spcPct val="40000"/>
              </a:spcBef>
            </a:pPr>
            <a:r>
              <a:rPr lang="en-US" altLang="en-US" b="1" dirty="0"/>
              <a:t>Links to additional resources</a:t>
            </a:r>
          </a:p>
          <a:p>
            <a:pPr lvl="1"/>
            <a:r>
              <a:rPr lang="en-US" altLang="en-US" sz="2000" u="sng" dirty="0">
                <a:hlinkClick r:id="rId4"/>
              </a:rPr>
              <a:t>http://www.clu-in.org/conf/itrc/LNAPL-3/resource.cfm</a:t>
            </a:r>
            <a:r>
              <a:rPr lang="en-US" altLang="en-US" sz="2000" u="sng" dirty="0"/>
              <a:t> </a:t>
            </a:r>
            <a:endParaRPr lang="en-US" altLang="en-US" sz="2000" b="1" u="sng" dirty="0"/>
          </a:p>
          <a:p>
            <a:pPr>
              <a:spcBef>
                <a:spcPct val="40000"/>
              </a:spcBef>
            </a:pPr>
            <a:r>
              <a:rPr lang="en-US" altLang="en-US" b="1" dirty="0"/>
              <a:t>Feedback form – </a:t>
            </a:r>
            <a:r>
              <a:rPr lang="en-US" altLang="en-US" b="1" i="1" dirty="0"/>
              <a:t>please</a:t>
            </a:r>
            <a:r>
              <a:rPr lang="en-US" altLang="en-US" b="1" dirty="0"/>
              <a:t> complete</a:t>
            </a:r>
          </a:p>
          <a:p>
            <a:pPr lvl="1">
              <a:spcBef>
                <a:spcPct val="40000"/>
              </a:spcBef>
            </a:pPr>
            <a:r>
              <a:rPr lang="en-US" altLang="en-US" sz="2000" u="sng" dirty="0">
                <a:hlinkClick r:id="rId5"/>
              </a:rPr>
              <a:t>http://www.clu-in.org/conf/itrc/LNAPL-3/feedback.cfm</a:t>
            </a:r>
            <a:r>
              <a:rPr lang="en-US" altLang="en-US" sz="2000" u="sng" dirty="0"/>
              <a:t> </a:t>
            </a:r>
            <a:endParaRPr lang="en-US" altLang="en-US" b="1" dirty="0"/>
          </a:p>
        </p:txBody>
      </p:sp>
      <p:pic>
        <p:nvPicPr>
          <p:cNvPr id="93189" name="Picture 7"/>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33400" y="4175125"/>
            <a:ext cx="358457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ext Box 8"/>
          <p:cNvSpPr txBox="1">
            <a:spLocks noChangeArrowheads="1"/>
          </p:cNvSpPr>
          <p:nvPr/>
        </p:nvSpPr>
        <p:spPr bwMode="auto">
          <a:xfrm>
            <a:off x="4270375" y="5303838"/>
            <a:ext cx="487362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50000"/>
              </a:spcBef>
              <a:buClrTx/>
              <a:buSzTx/>
              <a:buFontTx/>
              <a:buNone/>
            </a:pPr>
            <a:r>
              <a:rPr lang="en-US" altLang="en-US" sz="2000" dirty="0">
                <a:solidFill>
                  <a:srgbClr val="000000"/>
                </a:solidFill>
                <a:ea typeface="ＭＳ Ｐゴシック" panose="020B0600070205080204" pitchFamily="34" charset="-128"/>
              </a:rPr>
              <a:t>Need confirmation of your participation today?</a:t>
            </a:r>
          </a:p>
          <a:p>
            <a:pPr>
              <a:spcBef>
                <a:spcPct val="50000"/>
              </a:spcBef>
              <a:buClrTx/>
              <a:buSzTx/>
              <a:buFontTx/>
              <a:buNone/>
            </a:pPr>
            <a:r>
              <a:rPr lang="en-US" altLang="en-US" sz="2000" dirty="0">
                <a:solidFill>
                  <a:srgbClr val="000000"/>
                </a:solidFill>
                <a:ea typeface="ＭＳ Ｐゴシック" panose="020B0600070205080204" pitchFamily="34" charset="-128"/>
              </a:rPr>
              <a:t>Fill out the feedback form and check box for confirmation email and certificate.</a:t>
            </a:r>
          </a:p>
        </p:txBody>
      </p:sp>
      <p:sp>
        <p:nvSpPr>
          <p:cNvPr id="9" name="TextBox 9"/>
          <p:cNvSpPr txBox="1">
            <a:spLocks noChangeArrowheads="1"/>
          </p:cNvSpPr>
          <p:nvPr/>
        </p:nvSpPr>
        <p:spPr bwMode="auto">
          <a:xfrm rot="16200000">
            <a:off x="-2601118" y="3886994"/>
            <a:ext cx="5572125" cy="369888"/>
          </a:xfrm>
          <a:prstGeom prst="rect">
            <a:avLst/>
          </a:prstGeom>
          <a:solidFill>
            <a:srgbClr val="FF9900"/>
          </a:solidFill>
          <a:ln w="9525">
            <a:noFill/>
            <a:miter lim="800000"/>
            <a:headEnd/>
            <a:tailEnd/>
          </a:ln>
          <a:scene3d>
            <a:camera prst="orthographicFront"/>
            <a:lightRig rig="threePt" dir="t"/>
          </a:scene3d>
          <a:sp3d>
            <a:bevelT/>
          </a:sp3d>
        </p:spPr>
        <p:txBody>
          <a:bodyPr>
            <a:spAutoFit/>
          </a:bodyPr>
          <a:lstStyle/>
          <a:p>
            <a:pPr algn="ctr" eaLnBrk="0" hangingPunct="0">
              <a:defRPr/>
            </a:pPr>
            <a:r>
              <a:rPr lang="en-US" dirty="0">
                <a:solidFill>
                  <a:srgbClr val="FFFFFF"/>
                </a:solidFill>
              </a:rPr>
              <a:t>Poll Question</a:t>
            </a:r>
          </a:p>
        </p:txBody>
      </p:sp>
      <p:pic>
        <p:nvPicPr>
          <p:cNvPr id="93194" name="Picture 6"/>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022350" y="5346700"/>
            <a:ext cx="30956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2208213" y="5443538"/>
            <a:ext cx="1887537" cy="8143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93196" name="Line 9"/>
          <p:cNvSpPr>
            <a:spLocks noChangeShapeType="1"/>
          </p:cNvSpPr>
          <p:nvPr/>
        </p:nvSpPr>
        <p:spPr bwMode="auto">
          <a:xfrm flipH="1" flipV="1">
            <a:off x="2570163" y="5849938"/>
            <a:ext cx="1700212" cy="474662"/>
          </a:xfrm>
          <a:prstGeom prst="line">
            <a:avLst/>
          </a:prstGeom>
          <a:noFill/>
          <a:ln w="2857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eaLnBrk="0" hangingPunct="0"/>
            <a:endParaRPr lang="en-US" dirty="0">
              <a:solidFill>
                <a:srgbClr val="000000"/>
              </a:solidFill>
              <a:latin typeface="Arial" panose="020B0604020202020204" pitchFamily="34" charset="0"/>
            </a:endParaRPr>
          </a:p>
        </p:txBody>
      </p:sp>
      <p:pic>
        <p:nvPicPr>
          <p:cNvPr id="93197" name="Picture 6" descr="Click here to follow on Facebook">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0575" y="474663"/>
            <a:ext cx="554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8" name="Picture 5" descr="Click here to follow on Twitter">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80175" y="474663"/>
            <a:ext cx="554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9" name="Picture 4" descr="Click here to follow on Linkedin">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10413" y="474663"/>
            <a:ext cx="552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0" name="Rectangle 5"/>
          <p:cNvSpPr>
            <a:spLocks noChangeArrowheads="1"/>
          </p:cNvSpPr>
          <p:nvPr/>
        </p:nvSpPr>
        <p:spPr bwMode="auto">
          <a:xfrm>
            <a:off x="0" y="771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0" hangingPunct="0">
              <a:spcBef>
                <a:spcPct val="0"/>
              </a:spcBef>
              <a:buClrTx/>
              <a:buSzTx/>
              <a:buFontTx/>
              <a:buNone/>
            </a:pPr>
            <a:endParaRPr lang="en-US" altLang="en-US" sz="1800" dirty="0">
              <a:solidFill>
                <a:srgbClr val="000000"/>
              </a:solidFill>
            </a:endParaRPr>
          </a:p>
        </p:txBody>
      </p:sp>
      <p:sp>
        <p:nvSpPr>
          <p:cNvPr id="93201" name="Rectangle 6"/>
          <p:cNvSpPr>
            <a:spLocks noChangeArrowheads="1"/>
          </p:cNvSpPr>
          <p:nvPr/>
        </p:nvSpPr>
        <p:spPr bwMode="auto">
          <a:xfrm>
            <a:off x="0" y="1085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0" hangingPunct="0">
              <a:spcBef>
                <a:spcPct val="0"/>
              </a:spcBef>
              <a:buClrTx/>
              <a:buSzTx/>
              <a:buFontTx/>
              <a:buNone/>
            </a:pPr>
            <a:endParaRPr lang="en-US" altLang="en-US" sz="1800" dirty="0">
              <a:solidFill>
                <a:srgbClr val="000000"/>
              </a:solidFill>
            </a:endParaRPr>
          </a:p>
        </p:txBody>
      </p:sp>
      <p:sp>
        <p:nvSpPr>
          <p:cNvPr id="93202" name="TextBox 1"/>
          <p:cNvSpPr txBox="1">
            <a:spLocks noChangeArrowheads="1"/>
          </p:cNvSpPr>
          <p:nvPr/>
        </p:nvSpPr>
        <p:spPr bwMode="auto">
          <a:xfrm>
            <a:off x="6029325" y="68263"/>
            <a:ext cx="145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0" hangingPunct="0">
              <a:spcBef>
                <a:spcPct val="0"/>
              </a:spcBef>
              <a:buClrTx/>
              <a:buSzTx/>
              <a:buFontTx/>
              <a:buNone/>
            </a:pPr>
            <a:r>
              <a:rPr lang="en-US" altLang="en-US" sz="1800" dirty="0">
                <a:solidFill>
                  <a:srgbClr val="000000"/>
                </a:solidFill>
              </a:rPr>
              <a:t>Follow ITRC</a:t>
            </a:r>
          </a:p>
        </p:txBody>
      </p:sp>
    </p:spTree>
    <p:extLst>
      <p:ext uri="{BB962C8B-B14F-4D97-AF65-F5344CB8AC3E}">
        <p14:creationId xmlns:p14="http://schemas.microsoft.com/office/powerpoint/2010/main" val="87672810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r>
              <a:rPr lang="en-US" dirty="0"/>
              <a:t>Many Technologies Available</a:t>
            </a:r>
            <a:br>
              <a:rPr lang="en-US" dirty="0"/>
            </a:br>
            <a:r>
              <a:rPr lang="en-US" sz="2400" dirty="0">
                <a:hlinkClick r:id="rId3"/>
              </a:rPr>
              <a:t>(ITRC LNAPL-3 Guidance Table 6.1)</a:t>
            </a:r>
            <a:endParaRPr lang="en-US" sz="2400" dirty="0"/>
          </a:p>
        </p:txBody>
      </p:sp>
      <p:sp>
        <p:nvSpPr>
          <p:cNvPr id="8195" name="Rectangle 3"/>
          <p:cNvSpPr>
            <a:spLocks noGrp="1" noChangeArrowheads="1"/>
          </p:cNvSpPr>
          <p:nvPr>
            <p:ph type="body" sz="half" idx="4294967295"/>
          </p:nvPr>
        </p:nvSpPr>
        <p:spPr>
          <a:xfrm>
            <a:off x="531784" y="1687579"/>
            <a:ext cx="4724400" cy="4434346"/>
          </a:xfrm>
        </p:spPr>
        <p:txBody>
          <a:bodyPr/>
          <a:lstStyle/>
          <a:p>
            <a:pPr>
              <a:lnSpc>
                <a:spcPct val="90000"/>
              </a:lnSpc>
            </a:pPr>
            <a:r>
              <a:rPr lang="en-US" sz="2000" dirty="0"/>
              <a:t>Excavation</a:t>
            </a:r>
          </a:p>
          <a:p>
            <a:pPr>
              <a:lnSpc>
                <a:spcPct val="90000"/>
              </a:lnSpc>
            </a:pPr>
            <a:r>
              <a:rPr lang="en-US" sz="2000" dirty="0"/>
              <a:t>Skimming</a:t>
            </a:r>
          </a:p>
          <a:p>
            <a:pPr>
              <a:lnSpc>
                <a:spcPct val="90000"/>
              </a:lnSpc>
            </a:pPr>
            <a:r>
              <a:rPr lang="en-US" sz="2000" dirty="0"/>
              <a:t>Vacuum Enhanced Skimming</a:t>
            </a:r>
          </a:p>
          <a:p>
            <a:pPr>
              <a:lnSpc>
                <a:spcPct val="90000"/>
              </a:lnSpc>
            </a:pPr>
            <a:r>
              <a:rPr lang="en-US" sz="2000" dirty="0"/>
              <a:t>Total Liquid Extraction</a:t>
            </a:r>
          </a:p>
          <a:p>
            <a:pPr>
              <a:lnSpc>
                <a:spcPct val="90000"/>
              </a:lnSpc>
            </a:pPr>
            <a:r>
              <a:rPr lang="en-US" sz="2000" dirty="0"/>
              <a:t>Multi-Phase Extraction</a:t>
            </a:r>
          </a:p>
          <a:p>
            <a:pPr>
              <a:lnSpc>
                <a:spcPct val="90000"/>
              </a:lnSpc>
            </a:pPr>
            <a:r>
              <a:rPr lang="en-US" sz="2000" dirty="0"/>
              <a:t>Water/hot water flooding</a:t>
            </a:r>
          </a:p>
          <a:p>
            <a:pPr>
              <a:lnSpc>
                <a:spcPct val="90000"/>
              </a:lnSpc>
            </a:pPr>
            <a:r>
              <a:rPr lang="en-US" sz="2000" dirty="0"/>
              <a:t>Surfactant-enhanced subsurface remediation</a:t>
            </a:r>
          </a:p>
          <a:p>
            <a:pPr>
              <a:lnSpc>
                <a:spcPct val="90000"/>
              </a:lnSpc>
            </a:pPr>
            <a:r>
              <a:rPr lang="en-US" sz="2000" dirty="0"/>
              <a:t>Cosolvent flushing</a:t>
            </a:r>
          </a:p>
          <a:p>
            <a:pPr>
              <a:lnSpc>
                <a:spcPct val="90000"/>
              </a:lnSpc>
            </a:pPr>
            <a:r>
              <a:rPr lang="en-US" sz="2000" dirty="0"/>
              <a:t>Steam Injection</a:t>
            </a:r>
          </a:p>
          <a:p>
            <a:pPr>
              <a:lnSpc>
                <a:spcPct val="90000"/>
              </a:lnSpc>
            </a:pPr>
            <a:r>
              <a:rPr lang="en-US" sz="2000" dirty="0"/>
              <a:t>Thermal conduction heating</a:t>
            </a:r>
          </a:p>
          <a:p>
            <a:pPr>
              <a:lnSpc>
                <a:spcPct val="90000"/>
              </a:lnSpc>
            </a:pPr>
            <a:r>
              <a:rPr lang="en-US" sz="2000" dirty="0"/>
              <a:t>Electrical resistance heating</a:t>
            </a:r>
          </a:p>
          <a:p>
            <a:pPr>
              <a:lnSpc>
                <a:spcPct val="90000"/>
              </a:lnSpc>
            </a:pPr>
            <a:r>
              <a:rPr lang="en-US" sz="2000" dirty="0"/>
              <a:t>In-situ smoldering </a:t>
            </a:r>
          </a:p>
          <a:p>
            <a:pPr marL="0" indent="0">
              <a:lnSpc>
                <a:spcPct val="90000"/>
              </a:lnSpc>
              <a:buNone/>
            </a:pPr>
            <a:endParaRPr lang="en-US" sz="2000" dirty="0"/>
          </a:p>
          <a:p>
            <a:pPr>
              <a:lnSpc>
                <a:spcPct val="90000"/>
              </a:lnSpc>
            </a:pPr>
            <a:endParaRPr lang="en-US" sz="2000" dirty="0"/>
          </a:p>
        </p:txBody>
      </p:sp>
      <p:sp>
        <p:nvSpPr>
          <p:cNvPr id="8196" name="Rectangle 4"/>
          <p:cNvSpPr>
            <a:spLocks noGrp="1" noChangeArrowheads="1"/>
          </p:cNvSpPr>
          <p:nvPr>
            <p:ph type="body" sz="half" idx="4294967295"/>
          </p:nvPr>
        </p:nvSpPr>
        <p:spPr>
          <a:xfrm>
            <a:off x="4876800" y="1588631"/>
            <a:ext cx="4078014" cy="4354969"/>
          </a:xfrm>
        </p:spPr>
        <p:txBody>
          <a:bodyPr/>
          <a:lstStyle/>
          <a:p>
            <a:r>
              <a:rPr lang="en-US" sz="2000" dirty="0"/>
              <a:t>Air sparging/ soil vapor extraction</a:t>
            </a:r>
          </a:p>
          <a:p>
            <a:r>
              <a:rPr lang="en-US" sz="2000" dirty="0"/>
              <a:t>Biosparging/bioventing</a:t>
            </a:r>
          </a:p>
          <a:p>
            <a:r>
              <a:rPr lang="en-US" sz="2000" dirty="0"/>
              <a:t>In-situ chemical oxidation</a:t>
            </a:r>
          </a:p>
          <a:p>
            <a:r>
              <a:rPr lang="en-US" sz="2000" dirty="0"/>
              <a:t>Enhanced anaerobic biodegradation</a:t>
            </a:r>
          </a:p>
          <a:p>
            <a:r>
              <a:rPr lang="en-US" sz="2000" dirty="0"/>
              <a:t>Natural source zone depletion</a:t>
            </a:r>
          </a:p>
          <a:p>
            <a:r>
              <a:rPr lang="en-US" sz="2000" dirty="0"/>
              <a:t>Activated carbon</a:t>
            </a:r>
          </a:p>
          <a:p>
            <a:r>
              <a:rPr lang="en-US" sz="2000" dirty="0"/>
              <a:t>Phytotechnology</a:t>
            </a:r>
          </a:p>
          <a:p>
            <a:r>
              <a:rPr lang="en-US" sz="2000" dirty="0"/>
              <a:t>Physical or hydraulic containment</a:t>
            </a:r>
          </a:p>
          <a:p>
            <a:r>
              <a:rPr lang="en-US" sz="2000" dirty="0"/>
              <a:t>In-situ soil mixing (stabilization)</a:t>
            </a:r>
          </a:p>
        </p:txBody>
      </p:sp>
      <p:sp>
        <p:nvSpPr>
          <p:cNvPr id="8197" name="Rectangle 7"/>
          <p:cNvSpPr>
            <a:spLocks noChangeArrowheads="1"/>
          </p:cNvSpPr>
          <p:nvPr/>
        </p:nvSpPr>
        <p:spPr bwMode="auto">
          <a:xfrm>
            <a:off x="1524000" y="1285872"/>
            <a:ext cx="6163610" cy="430887"/>
          </a:xfrm>
          <a:prstGeom prst="rect">
            <a:avLst/>
          </a:prstGeom>
          <a:noFill/>
          <a:ln w="9525">
            <a:noFill/>
            <a:miter lim="800000"/>
            <a:headEnd/>
            <a:tailEnd/>
          </a:ln>
        </p:spPr>
        <p:txBody>
          <a:bodyPr wrap="none">
            <a:spAutoFit/>
          </a:bodyPr>
          <a:lstStyle/>
          <a:p>
            <a:pPr eaLnBrk="0" hangingPunct="0">
              <a:spcBef>
                <a:spcPct val="20000"/>
              </a:spcBef>
              <a:buClr>
                <a:srgbClr val="008000"/>
              </a:buClr>
              <a:buSzPct val="75000"/>
              <a:buFont typeface="Wingdings 3" pitchFamily="18" charset="2"/>
              <a:buNone/>
            </a:pPr>
            <a:r>
              <a:rPr lang="en-US" sz="2200" b="1" dirty="0">
                <a:solidFill>
                  <a:srgbClr val="333399"/>
                </a:solidFill>
                <a:cs typeface="+mn-cs"/>
              </a:rPr>
              <a:t>21 LNAPL remedial technologies addressed:</a:t>
            </a:r>
          </a:p>
        </p:txBody>
      </p:sp>
      <p:sp>
        <p:nvSpPr>
          <p:cNvPr id="8198" name="TextBox 10"/>
          <p:cNvSpPr txBox="1">
            <a:spLocks noChangeArrowheads="1"/>
          </p:cNvSpPr>
          <p:nvPr/>
        </p:nvSpPr>
        <p:spPr bwMode="auto">
          <a:xfrm>
            <a:off x="1524000" y="6134100"/>
            <a:ext cx="5937250" cy="396875"/>
          </a:xfrm>
          <a:prstGeom prst="rect">
            <a:avLst/>
          </a:prstGeom>
          <a:noFill/>
          <a:ln w="9525">
            <a:noFill/>
            <a:miter lim="800000"/>
            <a:headEnd/>
            <a:tailEnd/>
          </a:ln>
        </p:spPr>
        <p:txBody>
          <a:bodyPr>
            <a:spAutoFit/>
          </a:bodyPr>
          <a:lstStyle/>
          <a:p>
            <a:pPr algn="ctr"/>
            <a:r>
              <a:rPr lang="en-US" sz="2000" b="1" dirty="0">
                <a:solidFill>
                  <a:srgbClr val="333399"/>
                </a:solidFill>
                <a:cs typeface="+mn-cs"/>
              </a:rPr>
              <a:t>Key Point</a:t>
            </a:r>
            <a:r>
              <a:rPr lang="en-US" sz="2000" dirty="0">
                <a:solidFill>
                  <a:srgbClr val="000000"/>
                </a:solidFill>
                <a:cs typeface="+mn-cs"/>
              </a:rPr>
              <a:t>: Who ya gonna call?</a:t>
            </a:r>
          </a:p>
        </p:txBody>
      </p:sp>
      <p:pic>
        <p:nvPicPr>
          <p:cNvPr id="8199" name="Picture 8"/>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584731" y="5819776"/>
            <a:ext cx="1444263" cy="1038225"/>
          </a:xfrm>
          <a:prstGeom prst="rect">
            <a:avLst/>
          </a:prstGeom>
          <a:noFill/>
          <a:ln w="9525">
            <a:noFill/>
            <a:miter lim="800000"/>
            <a:headEnd/>
            <a:tailEnd/>
          </a:ln>
        </p:spPr>
      </p:pic>
      <p:sp>
        <p:nvSpPr>
          <p:cNvPr id="11"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Technology Groups</a:t>
            </a:r>
          </a:p>
        </p:txBody>
      </p:sp>
    </p:spTree>
    <p:extLst>
      <p:ext uri="{BB962C8B-B14F-4D97-AF65-F5344CB8AC3E}">
        <p14:creationId xmlns:p14="http://schemas.microsoft.com/office/powerpoint/2010/main" val="196569464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 Included in Technology Tables</a:t>
            </a:r>
          </a:p>
        </p:txBody>
      </p:sp>
      <p:sp>
        <p:nvSpPr>
          <p:cNvPr id="3" name="Content Placeholder 2"/>
          <p:cNvSpPr>
            <a:spLocks noGrp="1"/>
          </p:cNvSpPr>
          <p:nvPr>
            <p:ph idx="1"/>
          </p:nvPr>
        </p:nvSpPr>
        <p:spPr>
          <a:xfrm>
            <a:off x="609600" y="1595438"/>
            <a:ext cx="4538133" cy="4775200"/>
          </a:xfrm>
        </p:spPr>
        <p:txBody>
          <a:bodyPr/>
          <a:lstStyle/>
          <a:p>
            <a:pPr>
              <a:spcBef>
                <a:spcPts val="1800"/>
              </a:spcBef>
            </a:pPr>
            <a:r>
              <a:rPr lang="en-US" dirty="0"/>
              <a:t>Manual Bailing</a:t>
            </a:r>
          </a:p>
          <a:p>
            <a:pPr>
              <a:spcBef>
                <a:spcPts val="1800"/>
              </a:spcBef>
            </a:pPr>
            <a:r>
              <a:rPr lang="en-US" dirty="0"/>
              <a:t>Absorbent Socks</a:t>
            </a:r>
          </a:p>
          <a:p>
            <a:pPr>
              <a:spcBef>
                <a:spcPts val="1800"/>
              </a:spcBef>
            </a:pPr>
            <a:r>
              <a:rPr lang="en-US" dirty="0"/>
              <a:t>Periodic or Short-term Vacuum Truck Events</a:t>
            </a:r>
          </a:p>
          <a:p>
            <a:pPr>
              <a:spcBef>
                <a:spcPts val="1800"/>
              </a:spcBef>
            </a:pPr>
            <a:r>
              <a:rPr lang="en-US" dirty="0"/>
              <a:t>Passive Skimmers</a:t>
            </a:r>
          </a:p>
          <a:p>
            <a:endParaRPr lang="en-US" dirty="0"/>
          </a:p>
        </p:txBody>
      </p:sp>
      <p:sp>
        <p:nvSpPr>
          <p:cNvPr id="4"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Technology Groups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7733" y="1489558"/>
            <a:ext cx="3718882" cy="4986960"/>
          </a:xfrm>
          <a:prstGeom prst="rect">
            <a:avLst/>
          </a:prstGeom>
        </p:spPr>
      </p:pic>
    </p:spTree>
    <p:extLst>
      <p:ext uri="{BB962C8B-B14F-4D97-AF65-F5344CB8AC3E}">
        <p14:creationId xmlns:p14="http://schemas.microsoft.com/office/powerpoint/2010/main" val="285097742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eaLnBrk="0" hangingPunct="0">
              <a:lnSpc>
                <a:spcPct val="85000"/>
              </a:lnSpc>
              <a:defRPr/>
            </a:pPr>
            <a:r>
              <a:rPr lang="en-US" sz="3200" b="1" kern="0" dirty="0">
                <a:solidFill>
                  <a:srgbClr val="008000"/>
                </a:solidFill>
                <a:latin typeface="Arial"/>
                <a:cs typeface="+mn-cs"/>
              </a:rPr>
              <a:t>Guidance Technology Series Tables</a:t>
            </a:r>
            <a:endParaRPr lang="en-US" sz="2400" b="1" kern="0" dirty="0">
              <a:solidFill>
                <a:srgbClr val="008000"/>
              </a:solidFill>
              <a:latin typeface="Arial"/>
              <a:cs typeface="+mn-cs"/>
            </a:endParaRPr>
          </a:p>
        </p:txBody>
      </p:sp>
      <p:sp>
        <p:nvSpPr>
          <p:cNvPr id="4" name="Content Placeholder 4"/>
          <p:cNvSpPr txBox="1">
            <a:spLocks/>
          </p:cNvSpPr>
          <p:nvPr/>
        </p:nvSpPr>
        <p:spPr>
          <a:xfrm>
            <a:off x="783020" y="1450428"/>
            <a:ext cx="8045669" cy="4920210"/>
          </a:xfrm>
          <a:prstGeom prst="rect">
            <a:avLst/>
          </a:prstGeom>
        </p:spPr>
        <p:txBody>
          <a:bodyPr/>
          <a:lstStyle/>
          <a:p>
            <a:pPr marL="342900" indent="-342900" eaLnBrk="0" hangingPunct="0">
              <a:spcBef>
                <a:spcPct val="20000"/>
              </a:spcBef>
              <a:buClr>
                <a:srgbClr val="008000"/>
              </a:buClr>
              <a:buSzPct val="75000"/>
              <a:buFont typeface="Wingdings 3" pitchFamily="18" charset="2"/>
              <a:buChar char="u"/>
              <a:defRPr/>
            </a:pPr>
            <a:r>
              <a:rPr lang="en-US" sz="2600" kern="0" dirty="0">
                <a:solidFill>
                  <a:srgbClr val="333399"/>
                </a:solidFill>
                <a:latin typeface="Arial"/>
                <a:cs typeface="+mn-cs"/>
              </a:rPr>
              <a:t>Guidance </a:t>
            </a:r>
            <a:r>
              <a:rPr lang="en-US" sz="2600" kern="0" dirty="0">
                <a:solidFill>
                  <a:srgbClr val="333399"/>
                </a:solidFill>
                <a:latin typeface="Arial"/>
                <a:cs typeface="+mn-cs"/>
                <a:hlinkClick r:id="rId3"/>
              </a:rPr>
              <a:t>Appendix A</a:t>
            </a:r>
            <a:endParaRPr lang="en-US" sz="2400" kern="0" dirty="0">
              <a:solidFill>
                <a:srgbClr val="008000"/>
              </a:solidFill>
              <a:latin typeface="Arial"/>
              <a:cs typeface="+mn-cs"/>
            </a:endParaRPr>
          </a:p>
          <a:p>
            <a:pPr marL="342900" indent="-342900" eaLnBrk="0" hangingPunct="0">
              <a:spcBef>
                <a:spcPct val="20000"/>
              </a:spcBef>
              <a:buClr>
                <a:srgbClr val="008000"/>
              </a:buClr>
              <a:buSzPct val="75000"/>
              <a:buFont typeface="Wingdings 3" pitchFamily="18" charset="2"/>
              <a:buChar char="u"/>
              <a:defRPr/>
            </a:pPr>
            <a:r>
              <a:rPr lang="en-US" sz="2600" kern="0" dirty="0">
                <a:solidFill>
                  <a:srgbClr val="333399"/>
                </a:solidFill>
                <a:latin typeface="Arial"/>
                <a:cs typeface="+mn-cs"/>
              </a:rPr>
              <a:t>A table series (Tables A, B, and C) for each of the 21 LNAPL remediation technologies</a:t>
            </a:r>
          </a:p>
          <a:p>
            <a:pPr marL="852488" lvl="1" indent="-285750" eaLnBrk="0" hangingPunct="0">
              <a:spcBef>
                <a:spcPct val="20000"/>
              </a:spcBef>
              <a:buClr>
                <a:srgbClr val="333399"/>
              </a:buClr>
              <a:buSzPct val="115000"/>
              <a:buFontTx/>
              <a:buChar char="•"/>
              <a:defRPr/>
            </a:pPr>
            <a:r>
              <a:rPr lang="en-CA" sz="2400" kern="0" dirty="0">
                <a:solidFill>
                  <a:srgbClr val="008000"/>
                </a:solidFill>
                <a:latin typeface="Arial"/>
                <a:cs typeface="+mn-cs"/>
              </a:rPr>
              <a:t>A-series – general technology information</a:t>
            </a:r>
          </a:p>
          <a:p>
            <a:pPr marL="852488" lvl="1" indent="-285750" eaLnBrk="0" hangingPunct="0">
              <a:spcBef>
                <a:spcPct val="20000"/>
              </a:spcBef>
              <a:buClr>
                <a:srgbClr val="333399"/>
              </a:buClr>
              <a:buSzPct val="115000"/>
              <a:buFontTx/>
              <a:buChar char="•"/>
              <a:defRPr/>
            </a:pPr>
            <a:r>
              <a:rPr lang="en-US" sz="2400" kern="0" dirty="0">
                <a:solidFill>
                  <a:srgbClr val="008000"/>
                </a:solidFill>
                <a:latin typeface="Arial"/>
                <a:cs typeface="+mn-cs"/>
              </a:rPr>
              <a:t>B-series – evaluation factors</a:t>
            </a:r>
          </a:p>
          <a:p>
            <a:pPr marL="852488" lvl="1" indent="-285750" eaLnBrk="0" hangingPunct="0">
              <a:spcBef>
                <a:spcPct val="20000"/>
              </a:spcBef>
              <a:buClr>
                <a:srgbClr val="333399"/>
              </a:buClr>
              <a:buSzPct val="115000"/>
              <a:buFontTx/>
              <a:buChar char="•"/>
              <a:defRPr/>
            </a:pPr>
            <a:r>
              <a:rPr lang="en-US" sz="2400" kern="0" dirty="0">
                <a:solidFill>
                  <a:srgbClr val="008000"/>
                </a:solidFill>
                <a:latin typeface="Arial"/>
                <a:cs typeface="+mn-cs"/>
              </a:rPr>
              <a:t>C-series – technical implementation considerations</a:t>
            </a:r>
            <a:endParaRPr lang="en-US" sz="2600" kern="0" dirty="0">
              <a:solidFill>
                <a:srgbClr val="333399"/>
              </a:solidFill>
              <a:latin typeface="Arial"/>
              <a:cs typeface="+mn-cs"/>
            </a:endParaRPr>
          </a:p>
          <a:p>
            <a:pPr marL="342900" indent="-342900" eaLnBrk="0" hangingPunct="0">
              <a:spcBef>
                <a:spcPct val="20000"/>
              </a:spcBef>
              <a:buClr>
                <a:srgbClr val="008000"/>
              </a:buClr>
              <a:buSzPct val="75000"/>
              <a:buFont typeface="Wingdings 3" pitchFamily="18" charset="2"/>
              <a:buChar char="u"/>
              <a:defRPr/>
            </a:pPr>
            <a:r>
              <a:rPr lang="en-CA" sz="2600" kern="0" dirty="0">
                <a:solidFill>
                  <a:srgbClr val="333399"/>
                </a:solidFill>
                <a:latin typeface="Arial"/>
                <a:cs typeface="+mn-cs"/>
              </a:rPr>
              <a:t>For a technology, the A, B, and C tables are presented on consecutive pages</a:t>
            </a:r>
          </a:p>
          <a:p>
            <a:pPr marL="342900" indent="-342900" eaLnBrk="0" hangingPunct="0">
              <a:spcBef>
                <a:spcPct val="20000"/>
              </a:spcBef>
              <a:buClr>
                <a:srgbClr val="008000"/>
              </a:buClr>
              <a:buSzPct val="75000"/>
              <a:buFont typeface="Wingdings 3" pitchFamily="18" charset="2"/>
              <a:buChar char="u"/>
              <a:defRPr/>
            </a:pPr>
            <a:r>
              <a:rPr lang="en-US" sz="2600" kern="0" dirty="0">
                <a:solidFill>
                  <a:srgbClr val="333399"/>
                </a:solidFill>
                <a:latin typeface="Arial"/>
                <a:cs typeface="+mn-cs"/>
              </a:rPr>
              <a:t>Key literature references presented in the tables</a:t>
            </a:r>
            <a:endParaRPr lang="en-US" sz="2400" kern="0" dirty="0">
              <a:solidFill>
                <a:srgbClr val="333399"/>
              </a:solidFill>
              <a:latin typeface="Arial"/>
              <a:cs typeface="+mn-cs"/>
            </a:endParaRPr>
          </a:p>
        </p:txBody>
      </p:sp>
      <p:sp>
        <p:nvSpPr>
          <p:cNvPr id="9220" name="TextBox 10"/>
          <p:cNvSpPr txBox="1">
            <a:spLocks noChangeArrowheads="1"/>
          </p:cNvSpPr>
          <p:nvPr/>
        </p:nvSpPr>
        <p:spPr bwMode="auto">
          <a:xfrm>
            <a:off x="369888" y="5676900"/>
            <a:ext cx="8774112" cy="1016000"/>
          </a:xfrm>
          <a:prstGeom prst="rect">
            <a:avLst/>
          </a:prstGeom>
          <a:noFill/>
          <a:ln w="9525">
            <a:noFill/>
            <a:miter lim="800000"/>
            <a:headEnd/>
            <a:tailEnd/>
          </a:ln>
        </p:spPr>
        <p:txBody>
          <a:bodyPr wrap="square">
            <a:spAutoFit/>
          </a:bodyPr>
          <a:lstStyle/>
          <a:p>
            <a:pPr algn="ctr"/>
            <a:r>
              <a:rPr lang="en-US" sz="2000" b="1" dirty="0">
                <a:solidFill>
                  <a:srgbClr val="333399"/>
                </a:solidFill>
                <a:cs typeface="+mn-cs"/>
              </a:rPr>
              <a:t>Key Point</a:t>
            </a:r>
            <a:r>
              <a:rPr lang="en-US" sz="2000" dirty="0">
                <a:solidFill>
                  <a:srgbClr val="000000"/>
                </a:solidFill>
                <a:cs typeface="+mn-cs"/>
              </a:rPr>
              <a:t>: Appendix A presents typical technology applicability to site conditions as concluded by the LNAPL Team.  This doesn’t mean you can’t apply the technology in a setting different than what is presented.</a:t>
            </a:r>
          </a:p>
        </p:txBody>
      </p:sp>
      <p:sp>
        <p:nvSpPr>
          <p:cNvPr id="5"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Technology Groups</a:t>
            </a:r>
          </a:p>
        </p:txBody>
      </p:sp>
    </p:spTree>
    <p:extLst>
      <p:ext uri="{BB962C8B-B14F-4D97-AF65-F5344CB8AC3E}">
        <p14:creationId xmlns:p14="http://schemas.microsoft.com/office/powerpoint/2010/main" val="220918131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dirty="0"/>
              <a:t>Linkage Between Remedial Goals and Remedial Objectives</a:t>
            </a:r>
          </a:p>
        </p:txBody>
      </p:sp>
      <p:sp>
        <p:nvSpPr>
          <p:cNvPr id="12291" name="Rectangle 3"/>
          <p:cNvSpPr>
            <a:spLocks noGrp="1" noChangeArrowheads="1"/>
          </p:cNvSpPr>
          <p:nvPr>
            <p:ph idx="1"/>
          </p:nvPr>
        </p:nvSpPr>
        <p:spPr/>
        <p:txBody>
          <a:bodyPr/>
          <a:lstStyle/>
          <a:p>
            <a:r>
              <a:rPr lang="en-US" dirty="0"/>
              <a:t>“Saturation Goal” – LNAPL mass recovery/control Objective</a:t>
            </a:r>
          </a:p>
          <a:p>
            <a:pPr lvl="1"/>
            <a:r>
              <a:rPr lang="en-US" b="1" i="1" dirty="0"/>
              <a:t>Reduce</a:t>
            </a:r>
            <a:r>
              <a:rPr lang="en-US" dirty="0"/>
              <a:t> LNAPL saturation by recovering LNAPL</a:t>
            </a:r>
          </a:p>
          <a:p>
            <a:pPr lvl="1"/>
            <a:r>
              <a:rPr lang="en-US" b="1" i="1" dirty="0"/>
              <a:t>Stop</a:t>
            </a:r>
            <a:r>
              <a:rPr lang="en-US" dirty="0"/>
              <a:t> LNAPL migration by containing LNAPL</a:t>
            </a:r>
          </a:p>
          <a:p>
            <a:r>
              <a:rPr lang="en-CA" dirty="0"/>
              <a:t>“Composition Goal” – LNAPL phase change Objective</a:t>
            </a:r>
          </a:p>
          <a:p>
            <a:pPr lvl="1"/>
            <a:r>
              <a:rPr lang="en-CA" b="1" i="1" dirty="0"/>
              <a:t>Change</a:t>
            </a:r>
            <a:r>
              <a:rPr lang="en-CA" dirty="0"/>
              <a:t> LNAPL characteristics by phase change</a:t>
            </a:r>
          </a:p>
          <a:p>
            <a:pPr lvl="0"/>
            <a:r>
              <a:rPr lang="en-CA" dirty="0"/>
              <a:t>“Aesthetic Goal” – LNAPL Saturation or Composition goals</a:t>
            </a:r>
            <a:endParaRPr lang="en-US" dirty="0"/>
          </a:p>
        </p:txBody>
      </p:sp>
      <p:pic>
        <p:nvPicPr>
          <p:cNvPr id="12292" name="Picture 4" descr="j029717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65588" y="5042725"/>
            <a:ext cx="1798637" cy="1555750"/>
          </a:xfrm>
          <a:prstGeom prst="rect">
            <a:avLst/>
          </a:prstGeom>
          <a:noFill/>
          <a:ln w="9525">
            <a:noFill/>
            <a:miter lim="800000"/>
            <a:headEnd/>
            <a:tailEnd/>
          </a:ln>
        </p:spPr>
      </p:pic>
      <p:sp>
        <p:nvSpPr>
          <p:cNvPr id="5"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Technology Groups</a:t>
            </a:r>
          </a:p>
        </p:txBody>
      </p:sp>
    </p:spTree>
    <p:extLst>
      <p:ext uri="{BB962C8B-B14F-4D97-AF65-F5344CB8AC3E}">
        <p14:creationId xmlns:p14="http://schemas.microsoft.com/office/powerpoint/2010/main" val="217817383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7993" y="1324304"/>
            <a:ext cx="8181092" cy="5533696"/>
          </a:xfrm>
          <a:prstGeom prst="rect">
            <a:avLst/>
          </a:prstGeom>
        </p:spPr>
      </p:pic>
      <p:sp>
        <p:nvSpPr>
          <p:cNvPr id="3" name="TextBox 2"/>
          <p:cNvSpPr txBox="1"/>
          <p:nvPr/>
        </p:nvSpPr>
        <p:spPr>
          <a:xfrm>
            <a:off x="709448" y="504497"/>
            <a:ext cx="184731" cy="369332"/>
          </a:xfrm>
          <a:prstGeom prst="rect">
            <a:avLst/>
          </a:prstGeom>
          <a:noFill/>
        </p:spPr>
        <p:txBody>
          <a:bodyPr wrap="none" rtlCol="0">
            <a:spAutoFit/>
          </a:bodyPr>
          <a:lstStyle/>
          <a:p>
            <a:endParaRPr lang="en-US" dirty="0">
              <a:solidFill>
                <a:srgbClr val="000000"/>
              </a:solidFill>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763" y="262125"/>
            <a:ext cx="72183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Technology Groups</a:t>
            </a:r>
          </a:p>
        </p:txBody>
      </p:sp>
      <p:sp>
        <p:nvSpPr>
          <p:cNvPr id="6" name="Text Box 70">
            <a:extLst>
              <a:ext uri="{FF2B5EF4-FFF2-40B4-BE49-F238E27FC236}">
                <a16:creationId xmlns:a16="http://schemas.microsoft.com/office/drawing/2014/main" xmlns="" id="{F3EFD491-AE18-4127-AAC2-AD11BCCA1FA0}"/>
              </a:ext>
            </a:extLst>
          </p:cNvPr>
          <p:cNvSpPr txBox="1">
            <a:spLocks noChangeArrowheads="1"/>
          </p:cNvSpPr>
          <p:nvPr/>
        </p:nvSpPr>
        <p:spPr bwMode="auto">
          <a:xfrm>
            <a:off x="6967395" y="1340071"/>
            <a:ext cx="2018950" cy="615553"/>
          </a:xfrm>
          <a:prstGeom prst="rect">
            <a:avLst/>
          </a:prstGeom>
          <a:noFill/>
          <a:ln w="9525">
            <a:noFill/>
            <a:miter lim="800000"/>
            <a:headEnd/>
            <a:tailEnd/>
          </a:ln>
        </p:spPr>
        <p:txBody>
          <a:bodyPr wrap="square">
            <a:spAutoFit/>
          </a:bodyPr>
          <a:lstStyle/>
          <a:p>
            <a:pPr algn="r">
              <a:spcBef>
                <a:spcPct val="50000"/>
              </a:spcBef>
            </a:pPr>
            <a:r>
              <a:rPr lang="en-US" sz="1700" dirty="0">
                <a:solidFill>
                  <a:srgbClr val="000000"/>
                </a:solidFill>
                <a:cs typeface="+mn-cs"/>
              </a:rPr>
              <a:t>ITRC LNAPL-3, Figure 5-2</a:t>
            </a:r>
            <a:endParaRPr lang="en-US" sz="1700" dirty="0">
              <a:solidFill>
                <a:srgbClr val="000000"/>
              </a:solidFill>
              <a:highlight>
                <a:srgbClr val="FFFF00"/>
              </a:highlight>
              <a:cs typeface="+mn-cs"/>
            </a:endParaRPr>
          </a:p>
        </p:txBody>
      </p:sp>
    </p:spTree>
    <p:extLst>
      <p:ext uri="{BB962C8B-B14F-4D97-AF65-F5344CB8AC3E}">
        <p14:creationId xmlns:p14="http://schemas.microsoft.com/office/powerpoint/2010/main" val="59933991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Remedial Technology Groups</a:t>
            </a:r>
          </a:p>
        </p:txBody>
      </p:sp>
      <p:sp>
        <p:nvSpPr>
          <p:cNvPr id="10243" name="Content Placeholder 2"/>
          <p:cNvSpPr>
            <a:spLocks noGrp="1"/>
          </p:cNvSpPr>
          <p:nvPr>
            <p:ph idx="1"/>
          </p:nvPr>
        </p:nvSpPr>
        <p:spPr>
          <a:xfrm>
            <a:off x="740978" y="1686720"/>
            <a:ext cx="7641021" cy="4683918"/>
          </a:xfrm>
        </p:spPr>
        <p:txBody>
          <a:bodyPr/>
          <a:lstStyle/>
          <a:p>
            <a:pPr marL="457200" indent="-457200"/>
            <a:r>
              <a:rPr lang="en-US" sz="3400" b="1" dirty="0"/>
              <a:t>Mass Control</a:t>
            </a:r>
            <a:r>
              <a:rPr lang="en-US" sz="2400" dirty="0"/>
              <a:t/>
            </a:r>
            <a:br>
              <a:rPr lang="en-US" sz="2400" dirty="0"/>
            </a:br>
            <a:endParaRPr lang="en-US" sz="2400" dirty="0"/>
          </a:p>
          <a:p>
            <a:pPr marL="457200" indent="-457200"/>
            <a:r>
              <a:rPr lang="en-US" sz="3400" b="1" dirty="0"/>
              <a:t>Mass Recovery</a:t>
            </a:r>
            <a:r>
              <a:rPr lang="en-US" sz="2400" dirty="0"/>
              <a:t/>
            </a:r>
            <a:br>
              <a:rPr lang="en-US" sz="2400" dirty="0"/>
            </a:br>
            <a:endParaRPr lang="en-US" sz="2400" dirty="0"/>
          </a:p>
          <a:p>
            <a:pPr marL="457200" indent="-457200"/>
            <a:r>
              <a:rPr lang="en-US" sz="3400" b="1" dirty="0"/>
              <a:t>Phase Change</a:t>
            </a:r>
          </a:p>
        </p:txBody>
      </p:sp>
      <p:sp>
        <p:nvSpPr>
          <p:cNvPr id="5" name="Isosceles Triangle 4"/>
          <p:cNvSpPr/>
          <p:nvPr/>
        </p:nvSpPr>
        <p:spPr>
          <a:xfrm>
            <a:off x="5894388" y="1958975"/>
            <a:ext cx="2133600" cy="18288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0245" name="TextBox 4"/>
          <p:cNvSpPr txBox="1">
            <a:spLocks noChangeArrowheads="1"/>
          </p:cNvSpPr>
          <p:nvPr/>
        </p:nvSpPr>
        <p:spPr bwMode="auto">
          <a:xfrm>
            <a:off x="7494588" y="3863975"/>
            <a:ext cx="1544637" cy="369888"/>
          </a:xfrm>
          <a:prstGeom prst="rect">
            <a:avLst/>
          </a:prstGeom>
          <a:noFill/>
          <a:ln w="9525">
            <a:noFill/>
            <a:miter lim="800000"/>
            <a:headEnd/>
            <a:tailEnd/>
          </a:ln>
        </p:spPr>
        <p:txBody>
          <a:bodyPr wrap="none">
            <a:spAutoFit/>
          </a:bodyPr>
          <a:lstStyle/>
          <a:p>
            <a:r>
              <a:rPr lang="en-US" dirty="0">
                <a:solidFill>
                  <a:srgbClr val="000000"/>
                </a:solidFill>
                <a:cs typeface="+mn-cs"/>
              </a:rPr>
              <a:t>Mass Control</a:t>
            </a:r>
          </a:p>
        </p:txBody>
      </p:sp>
      <p:sp>
        <p:nvSpPr>
          <p:cNvPr id="10246" name="TextBox 6"/>
          <p:cNvSpPr txBox="1">
            <a:spLocks noChangeArrowheads="1"/>
          </p:cNvSpPr>
          <p:nvPr/>
        </p:nvSpPr>
        <p:spPr bwMode="auto">
          <a:xfrm>
            <a:off x="4827588" y="3863975"/>
            <a:ext cx="1774825" cy="369888"/>
          </a:xfrm>
          <a:prstGeom prst="rect">
            <a:avLst/>
          </a:prstGeom>
          <a:noFill/>
          <a:ln w="9525">
            <a:noFill/>
            <a:miter lim="800000"/>
            <a:headEnd/>
            <a:tailEnd/>
          </a:ln>
        </p:spPr>
        <p:txBody>
          <a:bodyPr wrap="none">
            <a:spAutoFit/>
          </a:bodyPr>
          <a:lstStyle/>
          <a:p>
            <a:r>
              <a:rPr lang="en-US" dirty="0">
                <a:solidFill>
                  <a:srgbClr val="000000"/>
                </a:solidFill>
                <a:cs typeface="+mn-cs"/>
              </a:rPr>
              <a:t>Mass Recovery</a:t>
            </a:r>
          </a:p>
        </p:txBody>
      </p:sp>
      <p:sp>
        <p:nvSpPr>
          <p:cNvPr id="10247" name="TextBox 7"/>
          <p:cNvSpPr txBox="1">
            <a:spLocks noChangeArrowheads="1"/>
          </p:cNvSpPr>
          <p:nvPr/>
        </p:nvSpPr>
        <p:spPr bwMode="auto">
          <a:xfrm>
            <a:off x="6122988" y="1501775"/>
            <a:ext cx="1711325" cy="369888"/>
          </a:xfrm>
          <a:prstGeom prst="rect">
            <a:avLst/>
          </a:prstGeom>
          <a:noFill/>
          <a:ln w="9525">
            <a:noFill/>
            <a:miter lim="800000"/>
            <a:headEnd/>
            <a:tailEnd/>
          </a:ln>
        </p:spPr>
        <p:txBody>
          <a:bodyPr wrap="none">
            <a:spAutoFit/>
          </a:bodyPr>
          <a:lstStyle/>
          <a:p>
            <a:r>
              <a:rPr lang="en-US" dirty="0">
                <a:solidFill>
                  <a:srgbClr val="000000"/>
                </a:solidFill>
                <a:cs typeface="+mn-cs"/>
              </a:rPr>
              <a:t>Phase Change</a:t>
            </a:r>
          </a:p>
        </p:txBody>
      </p:sp>
      <p:sp>
        <p:nvSpPr>
          <p:cNvPr id="9" name="Oval 8"/>
          <p:cNvSpPr/>
          <p:nvPr/>
        </p:nvSpPr>
        <p:spPr>
          <a:xfrm>
            <a:off x="7577138" y="3455687"/>
            <a:ext cx="304800" cy="304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0249" name="TextBox 10"/>
          <p:cNvSpPr txBox="1">
            <a:spLocks noChangeArrowheads="1"/>
          </p:cNvSpPr>
          <p:nvPr/>
        </p:nvSpPr>
        <p:spPr bwMode="auto">
          <a:xfrm>
            <a:off x="1213945" y="5306696"/>
            <a:ext cx="6620367" cy="461665"/>
          </a:xfrm>
          <a:prstGeom prst="rect">
            <a:avLst/>
          </a:prstGeom>
          <a:noFill/>
          <a:ln w="9525">
            <a:noFill/>
            <a:miter lim="800000"/>
            <a:headEnd/>
            <a:tailEnd/>
          </a:ln>
        </p:spPr>
        <p:txBody>
          <a:bodyPr wrap="square">
            <a:spAutoFit/>
          </a:bodyPr>
          <a:lstStyle/>
          <a:p>
            <a:pPr algn="ctr"/>
            <a:r>
              <a:rPr lang="en-US" sz="2400" b="1" dirty="0">
                <a:solidFill>
                  <a:srgbClr val="333399"/>
                </a:solidFill>
                <a:cs typeface="+mn-cs"/>
              </a:rPr>
              <a:t>Key Point</a:t>
            </a:r>
            <a:r>
              <a:rPr lang="en-US" sz="2400" dirty="0">
                <a:solidFill>
                  <a:srgbClr val="000000"/>
                </a:solidFill>
                <a:cs typeface="+mn-cs"/>
              </a:rPr>
              <a:t>: Simplify the selection of technology</a:t>
            </a:r>
          </a:p>
        </p:txBody>
      </p:sp>
      <p:sp>
        <p:nvSpPr>
          <p:cNvPr id="12" name="TextBox 9"/>
          <p:cNvSpPr txBox="1">
            <a:spLocks noChangeArrowheads="1"/>
          </p:cNvSpPr>
          <p:nvPr/>
        </p:nvSpPr>
        <p:spPr bwMode="auto">
          <a:xfrm rot="-54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Technology Groups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544" y="3420351"/>
            <a:ext cx="3286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881" y="2170824"/>
            <a:ext cx="3286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0288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0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p:cNvSpPr txBox="1">
            <a:spLocks/>
          </p:cNvSpPr>
          <p:nvPr/>
        </p:nvSpPr>
        <p:spPr>
          <a:xfrm>
            <a:off x="415925" y="182563"/>
            <a:ext cx="7588250" cy="922337"/>
          </a:xfrm>
          <a:prstGeom prst="rect">
            <a:avLst/>
          </a:prstGeom>
        </p:spPr>
        <p:txBody>
          <a:bodyPr/>
          <a:lstStyle/>
          <a:p>
            <a:pPr eaLnBrk="0" hangingPunct="0">
              <a:lnSpc>
                <a:spcPct val="85000"/>
              </a:lnSpc>
              <a:defRPr/>
            </a:pPr>
            <a:r>
              <a:rPr lang="en-US" sz="3200" b="1" kern="0" dirty="0">
                <a:solidFill>
                  <a:srgbClr val="008000"/>
                </a:solidFill>
                <a:latin typeface="Arial"/>
                <a:cs typeface="+mn-cs"/>
              </a:rPr>
              <a:t>The Name Game &amp; General Technology Group Applicability</a:t>
            </a: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54925"/>
            <a:ext cx="8854358" cy="294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24303" y="4051738"/>
            <a:ext cx="7031421" cy="8513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624" y="4250613"/>
            <a:ext cx="6761163" cy="81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3429" y="4409364"/>
            <a:ext cx="59690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3223" y="5038179"/>
            <a:ext cx="3255963"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9461" y="6504057"/>
            <a:ext cx="2992684" cy="353943"/>
          </a:xfrm>
          <a:prstGeom prst="rect">
            <a:avLst/>
          </a:prstGeom>
          <a:noFill/>
        </p:spPr>
        <p:txBody>
          <a:bodyPr wrap="square" rtlCol="0">
            <a:spAutoFit/>
          </a:bodyPr>
          <a:lstStyle/>
          <a:p>
            <a:r>
              <a:rPr lang="en-US" sz="1700" dirty="0">
                <a:solidFill>
                  <a:srgbClr val="000000"/>
                </a:solidFill>
                <a:cs typeface="+mn-cs"/>
              </a:rPr>
              <a:t>ITRC LNAPL-3, Figure 5-3</a:t>
            </a:r>
          </a:p>
        </p:txBody>
      </p:sp>
    </p:spTree>
    <p:extLst>
      <p:ext uri="{BB962C8B-B14F-4D97-AF65-F5344CB8AC3E}">
        <p14:creationId xmlns:p14="http://schemas.microsoft.com/office/powerpoint/2010/main" val="189070481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p:cNvSpPr txBox="1">
            <a:spLocks/>
          </p:cNvSpPr>
          <p:nvPr/>
        </p:nvSpPr>
        <p:spPr>
          <a:xfrm>
            <a:off x="415925" y="182563"/>
            <a:ext cx="7588250" cy="922337"/>
          </a:xfrm>
          <a:prstGeom prst="rect">
            <a:avLst/>
          </a:prstGeom>
        </p:spPr>
        <p:txBody>
          <a:bodyPr/>
          <a:lstStyle/>
          <a:p>
            <a:pPr eaLnBrk="0" hangingPunct="0">
              <a:lnSpc>
                <a:spcPct val="85000"/>
              </a:lnSpc>
              <a:defRPr/>
            </a:pPr>
            <a:r>
              <a:rPr lang="en-US" sz="3200" b="1" kern="0" dirty="0">
                <a:solidFill>
                  <a:srgbClr val="008000"/>
                </a:solidFill>
                <a:latin typeface="Arial"/>
                <a:cs typeface="+mn-cs"/>
              </a:rPr>
              <a:t>Sequenced Technology Deployment - “Treatment Train”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1455999"/>
            <a:ext cx="8776902" cy="3640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62062" y="3988676"/>
            <a:ext cx="7106272" cy="11077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9" name="Group 38"/>
          <p:cNvGrpSpPr>
            <a:grpSpLocks/>
          </p:cNvGrpSpPr>
          <p:nvPr/>
        </p:nvGrpSpPr>
        <p:grpSpPr bwMode="auto">
          <a:xfrm>
            <a:off x="-75473" y="4622265"/>
            <a:ext cx="2714625" cy="1389062"/>
            <a:chOff x="0" y="5468983"/>
            <a:chExt cx="2714625" cy="1389017"/>
          </a:xfrm>
        </p:grpSpPr>
        <p:sp>
          <p:nvSpPr>
            <p:cNvPr id="15400" name="TextBox 7"/>
            <p:cNvSpPr txBox="1">
              <a:spLocks noChangeArrowheads="1"/>
            </p:cNvSpPr>
            <p:nvPr/>
          </p:nvSpPr>
          <p:spPr bwMode="auto">
            <a:xfrm>
              <a:off x="0" y="6270625"/>
              <a:ext cx="2714625" cy="587375"/>
            </a:xfrm>
            <a:prstGeom prst="rect">
              <a:avLst/>
            </a:prstGeom>
            <a:noFill/>
            <a:ln w="9525">
              <a:noFill/>
              <a:miter lim="800000"/>
              <a:headEnd/>
              <a:tailEnd/>
            </a:ln>
          </p:spPr>
          <p:txBody>
            <a:bodyPr>
              <a:spAutoFit/>
            </a:bodyPr>
            <a:lstStyle/>
            <a:p>
              <a:pPr algn="ctr">
                <a:lnSpc>
                  <a:spcPct val="90000"/>
                </a:lnSpc>
              </a:pPr>
              <a:r>
                <a:rPr lang="en-US" b="1" dirty="0">
                  <a:solidFill>
                    <a:srgbClr val="000000"/>
                  </a:solidFill>
                  <a:cs typeface="+mn-cs"/>
                </a:rPr>
                <a:t> 4. Natural Source Zone Depletion</a:t>
              </a:r>
            </a:p>
          </p:txBody>
        </p:sp>
        <p:pic>
          <p:nvPicPr>
            <p:cNvPr id="15401"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2665" y="5468983"/>
              <a:ext cx="2263521" cy="818563"/>
            </a:xfrm>
            <a:prstGeom prst="rect">
              <a:avLst/>
            </a:prstGeom>
            <a:noFill/>
            <a:ln w="9525">
              <a:noFill/>
              <a:miter lim="800000"/>
              <a:headEnd/>
              <a:tailEnd/>
            </a:ln>
          </p:spPr>
        </p:pic>
      </p:grpSp>
      <p:grpSp>
        <p:nvGrpSpPr>
          <p:cNvPr id="11" name="Group 44"/>
          <p:cNvGrpSpPr>
            <a:grpSpLocks/>
          </p:cNvGrpSpPr>
          <p:nvPr/>
        </p:nvGrpSpPr>
        <p:grpSpPr bwMode="auto">
          <a:xfrm>
            <a:off x="6841264" y="4612649"/>
            <a:ext cx="2374900" cy="1211262"/>
            <a:chOff x="5029135" y="5464628"/>
            <a:chExt cx="2374965" cy="1210810"/>
          </a:xfrm>
        </p:grpSpPr>
        <p:pic>
          <p:nvPicPr>
            <p:cNvPr id="1539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29135" y="5464628"/>
              <a:ext cx="2261754" cy="817924"/>
            </a:xfrm>
            <a:prstGeom prst="rect">
              <a:avLst/>
            </a:prstGeom>
            <a:noFill/>
            <a:ln w="9525">
              <a:noFill/>
              <a:miter lim="800000"/>
              <a:headEnd/>
              <a:tailEnd/>
            </a:ln>
          </p:spPr>
        </p:pic>
        <p:sp>
          <p:nvSpPr>
            <p:cNvPr id="15397" name="Rectangle 7"/>
            <p:cNvSpPr>
              <a:spLocks noChangeArrowheads="1"/>
            </p:cNvSpPr>
            <p:nvPr/>
          </p:nvSpPr>
          <p:spPr bwMode="auto">
            <a:xfrm>
              <a:off x="5253038" y="6334125"/>
              <a:ext cx="2151062" cy="341313"/>
            </a:xfrm>
            <a:prstGeom prst="rect">
              <a:avLst/>
            </a:prstGeom>
            <a:noFill/>
            <a:ln w="9525">
              <a:noFill/>
              <a:miter lim="800000"/>
              <a:headEnd/>
              <a:tailEnd/>
            </a:ln>
          </p:spPr>
          <p:txBody>
            <a:bodyPr>
              <a:spAutoFit/>
            </a:bodyPr>
            <a:lstStyle/>
            <a:p>
              <a:pPr algn="ctr">
                <a:lnSpc>
                  <a:spcPct val="90000"/>
                </a:lnSpc>
              </a:pPr>
              <a:r>
                <a:rPr lang="en-US" b="1" dirty="0">
                  <a:solidFill>
                    <a:srgbClr val="000000"/>
                  </a:solidFill>
                  <a:cs typeface="+mn-cs"/>
                </a:rPr>
                <a:t>1. Mass Control</a:t>
              </a:r>
            </a:p>
          </p:txBody>
        </p:sp>
      </p:grpSp>
      <p:grpSp>
        <p:nvGrpSpPr>
          <p:cNvPr id="8" name="Group 35"/>
          <p:cNvGrpSpPr>
            <a:grpSpLocks/>
          </p:cNvGrpSpPr>
          <p:nvPr/>
        </p:nvGrpSpPr>
        <p:grpSpPr bwMode="auto">
          <a:xfrm>
            <a:off x="4560026" y="4622265"/>
            <a:ext cx="2281238" cy="1209675"/>
            <a:chOff x="4928840" y="5466062"/>
            <a:chExt cx="2281873" cy="1209376"/>
          </a:xfrm>
        </p:grpSpPr>
        <p:pic>
          <p:nvPicPr>
            <p:cNvPr id="1540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28840" y="5466062"/>
              <a:ext cx="2281873" cy="825200"/>
            </a:xfrm>
            <a:prstGeom prst="rect">
              <a:avLst/>
            </a:prstGeom>
            <a:noFill/>
            <a:ln w="9525">
              <a:noFill/>
              <a:miter lim="800000"/>
              <a:headEnd/>
              <a:tailEnd/>
            </a:ln>
          </p:spPr>
        </p:pic>
        <p:sp>
          <p:nvSpPr>
            <p:cNvPr id="15403" name="Rectangle 7"/>
            <p:cNvSpPr>
              <a:spLocks noChangeArrowheads="1"/>
            </p:cNvSpPr>
            <p:nvPr/>
          </p:nvSpPr>
          <p:spPr bwMode="auto">
            <a:xfrm>
              <a:off x="5044033" y="6334125"/>
              <a:ext cx="2151062" cy="341313"/>
            </a:xfrm>
            <a:prstGeom prst="rect">
              <a:avLst/>
            </a:prstGeom>
            <a:solidFill>
              <a:schemeClr val="bg1"/>
            </a:solidFill>
            <a:ln w="9525">
              <a:noFill/>
              <a:miter lim="800000"/>
              <a:headEnd/>
              <a:tailEnd/>
            </a:ln>
          </p:spPr>
          <p:txBody>
            <a:bodyPr>
              <a:spAutoFit/>
            </a:bodyPr>
            <a:lstStyle/>
            <a:p>
              <a:pPr algn="ctr">
                <a:lnSpc>
                  <a:spcPct val="90000"/>
                </a:lnSpc>
              </a:pPr>
              <a:r>
                <a:rPr lang="en-US" b="1" dirty="0">
                  <a:solidFill>
                    <a:srgbClr val="000000"/>
                  </a:solidFill>
                  <a:cs typeface="+mn-cs"/>
                </a:rPr>
                <a:t>2. Mass Recovery</a:t>
              </a:r>
            </a:p>
          </p:txBody>
        </p:sp>
      </p:grpSp>
      <p:grpSp>
        <p:nvGrpSpPr>
          <p:cNvPr id="10" name="Group 41"/>
          <p:cNvGrpSpPr>
            <a:grpSpLocks/>
          </p:cNvGrpSpPr>
          <p:nvPr/>
        </p:nvGrpSpPr>
        <p:grpSpPr bwMode="auto">
          <a:xfrm>
            <a:off x="2247617" y="4625463"/>
            <a:ext cx="2365375" cy="1190625"/>
            <a:chOff x="2486025" y="5472789"/>
            <a:chExt cx="2365375" cy="1189949"/>
          </a:xfrm>
        </p:grpSpPr>
        <p:sp>
          <p:nvSpPr>
            <p:cNvPr id="15398" name="Rectangle 6"/>
            <p:cNvSpPr>
              <a:spLocks noChangeArrowheads="1"/>
            </p:cNvSpPr>
            <p:nvPr/>
          </p:nvSpPr>
          <p:spPr bwMode="auto">
            <a:xfrm>
              <a:off x="2486025" y="6321425"/>
              <a:ext cx="2365375" cy="341313"/>
            </a:xfrm>
            <a:prstGeom prst="rect">
              <a:avLst/>
            </a:prstGeom>
            <a:noFill/>
            <a:ln w="9525">
              <a:noFill/>
              <a:miter lim="800000"/>
              <a:headEnd/>
              <a:tailEnd/>
            </a:ln>
          </p:spPr>
          <p:txBody>
            <a:bodyPr>
              <a:spAutoFit/>
            </a:bodyPr>
            <a:lstStyle/>
            <a:p>
              <a:pPr algn="ctr">
                <a:lnSpc>
                  <a:spcPct val="90000"/>
                </a:lnSpc>
              </a:pPr>
              <a:r>
                <a:rPr lang="en-US" b="1" dirty="0">
                  <a:solidFill>
                    <a:srgbClr val="000000"/>
                  </a:solidFill>
                  <a:cs typeface="+mn-cs"/>
                </a:rPr>
                <a:t>3. Phase Change</a:t>
              </a:r>
            </a:p>
          </p:txBody>
        </p:sp>
        <p:pic>
          <p:nvPicPr>
            <p:cNvPr id="15399"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35159" y="5472789"/>
              <a:ext cx="2263275" cy="818474"/>
            </a:xfrm>
            <a:prstGeom prst="rect">
              <a:avLst/>
            </a:prstGeom>
            <a:noFill/>
            <a:ln w="9525">
              <a:noFill/>
              <a:miter lim="800000"/>
              <a:headEnd/>
              <a:tailEnd/>
            </a:ln>
          </p:spPr>
        </p:pic>
      </p:grpSp>
      <p:sp>
        <p:nvSpPr>
          <p:cNvPr id="19" name="TextBox 18"/>
          <p:cNvSpPr txBox="1"/>
          <p:nvPr/>
        </p:nvSpPr>
        <p:spPr>
          <a:xfrm>
            <a:off x="-39158" y="6504057"/>
            <a:ext cx="2992684" cy="353943"/>
          </a:xfrm>
          <a:prstGeom prst="rect">
            <a:avLst/>
          </a:prstGeom>
          <a:noFill/>
        </p:spPr>
        <p:txBody>
          <a:bodyPr wrap="square" rtlCol="0">
            <a:spAutoFit/>
          </a:bodyPr>
          <a:lstStyle/>
          <a:p>
            <a:r>
              <a:rPr lang="en-US" sz="1700" dirty="0">
                <a:solidFill>
                  <a:srgbClr val="000000"/>
                </a:solidFill>
                <a:cs typeface="+mn-cs"/>
              </a:rPr>
              <a:t>ITRC LNAPL-3, Figure 5-3</a:t>
            </a:r>
          </a:p>
        </p:txBody>
      </p:sp>
    </p:spTree>
    <p:extLst>
      <p:ext uri="{BB962C8B-B14F-4D97-AF65-F5344CB8AC3E}">
        <p14:creationId xmlns:p14="http://schemas.microsoft.com/office/powerpoint/2010/main" val="3068918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4693" y="3274728"/>
            <a:ext cx="2643059" cy="235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4">
            <a:extLst>
              <a:ext uri="{FF2B5EF4-FFF2-40B4-BE49-F238E27FC236}">
                <a16:creationId xmlns:a16="http://schemas.microsoft.com/office/drawing/2014/main" xmlns="" id="{79140937-4B8E-4F4D-994A-D984B53EA4EB}"/>
              </a:ext>
            </a:extLst>
          </p:cNvPr>
          <p:cNvSpPr>
            <a:spLocks noGrp="1" noChangeArrowheads="1"/>
          </p:cNvSpPr>
          <p:nvPr>
            <p:ph type="ctrTitle"/>
          </p:nvPr>
        </p:nvSpPr>
        <p:spPr>
          <a:xfrm>
            <a:off x="3153507" y="2943083"/>
            <a:ext cx="5867400" cy="916727"/>
          </a:xfrm>
          <a:noFill/>
          <a:ln w="25400">
            <a:noFill/>
            <a:miter lim="800000"/>
            <a:headEnd/>
            <a:tailEnd/>
          </a:ln>
        </p:spPr>
        <p:txBody>
          <a:bodyPr/>
          <a:lstStyle/>
          <a:p>
            <a:pPr>
              <a:lnSpc>
                <a:spcPct val="100000"/>
              </a:lnSpc>
              <a:spcBef>
                <a:spcPts val="0"/>
              </a:spcBef>
            </a:pPr>
            <a:r>
              <a:rPr lang="en-US" altLang="en-US" sz="2100" b="0" dirty="0">
                <a:solidFill>
                  <a:srgbClr val="3838AA"/>
                </a:solidFill>
              </a:rPr>
              <a:t>Part 1: </a:t>
            </a:r>
            <a:r>
              <a:rPr lang="en-US" altLang="en-US" sz="2100" b="0" dirty="0"/>
              <a:t>Understanding LNAPL Behavior in the Subsurface</a:t>
            </a:r>
            <a:endParaRPr lang="en-US" altLang="en-US" sz="2100" dirty="0"/>
          </a:p>
        </p:txBody>
      </p:sp>
      <p:sp>
        <p:nvSpPr>
          <p:cNvPr id="6148" name="Rectangle 5">
            <a:extLst>
              <a:ext uri="{FF2B5EF4-FFF2-40B4-BE49-F238E27FC236}">
                <a16:creationId xmlns:a16="http://schemas.microsoft.com/office/drawing/2014/main" xmlns="" id="{24F46803-4907-4B31-937D-A4C825371CD3}"/>
              </a:ext>
            </a:extLst>
          </p:cNvPr>
          <p:cNvSpPr>
            <a:spLocks noGrp="1" noChangeArrowheads="1"/>
          </p:cNvSpPr>
          <p:nvPr>
            <p:ph type="subTitle" idx="1"/>
          </p:nvPr>
        </p:nvSpPr>
        <p:spPr>
          <a:xfrm>
            <a:off x="75955" y="1234009"/>
            <a:ext cx="9087094" cy="1055688"/>
          </a:xfrm>
        </p:spPr>
        <p:txBody>
          <a:bodyPr/>
          <a:lstStyle/>
          <a:p>
            <a:pPr>
              <a:spcBef>
                <a:spcPts val="0"/>
              </a:spcBef>
            </a:pPr>
            <a:r>
              <a:rPr lang="en-US" altLang="en-US" sz="2400" dirty="0"/>
              <a:t>Based on ITRC Guidance Document:</a:t>
            </a:r>
          </a:p>
          <a:p>
            <a:pPr>
              <a:spcBef>
                <a:spcPts val="0"/>
              </a:spcBef>
            </a:pPr>
            <a:r>
              <a:rPr lang="en-US" altLang="en-US" sz="2100" dirty="0"/>
              <a:t>Light Non-Aqueous Phase Liquid (LNAPL) </a:t>
            </a:r>
            <a:r>
              <a:rPr lang="en-US" sz="2100" dirty="0"/>
              <a:t>Site Management: LCSM Evolution, Decision Process, and Remedial Technologies </a:t>
            </a:r>
            <a:r>
              <a:rPr lang="en-US" altLang="en-US" sz="2100" dirty="0"/>
              <a:t>(LNAPL-3, 2018)</a:t>
            </a:r>
          </a:p>
        </p:txBody>
      </p:sp>
      <p:sp>
        <p:nvSpPr>
          <p:cNvPr id="6149" name="Text Box 9">
            <a:extLst>
              <a:ext uri="{FF2B5EF4-FFF2-40B4-BE49-F238E27FC236}">
                <a16:creationId xmlns:a16="http://schemas.microsoft.com/office/drawing/2014/main" xmlns="" id="{746BBFCE-9C5B-41F2-80DE-35461B8DAEAA}"/>
              </a:ext>
            </a:extLst>
          </p:cNvPr>
          <p:cNvSpPr txBox="1">
            <a:spLocks noChangeArrowheads="1"/>
          </p:cNvSpPr>
          <p:nvPr/>
        </p:nvSpPr>
        <p:spPr bwMode="auto">
          <a:xfrm>
            <a:off x="1183305" y="76200"/>
            <a:ext cx="579472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lgn="ctr">
              <a:spcBef>
                <a:spcPct val="0"/>
              </a:spcBef>
              <a:buClrTx/>
              <a:buSzTx/>
              <a:buFontTx/>
              <a:buNone/>
            </a:pPr>
            <a:r>
              <a:rPr lang="en-US" altLang="en-US" sz="3200" dirty="0">
                <a:solidFill>
                  <a:schemeClr val="tx1"/>
                </a:solidFill>
              </a:rPr>
              <a:t>Welcome – Thanks for Joining </a:t>
            </a:r>
          </a:p>
          <a:p>
            <a:pPr algn="ctr">
              <a:spcBef>
                <a:spcPct val="0"/>
              </a:spcBef>
              <a:buClrTx/>
              <a:buSzTx/>
              <a:buFontTx/>
              <a:buNone/>
            </a:pPr>
            <a:r>
              <a:rPr lang="en-US" altLang="en-US" sz="3200" dirty="0">
                <a:solidFill>
                  <a:schemeClr val="tx1"/>
                </a:solidFill>
              </a:rPr>
              <a:t>this ITRC Training Class</a:t>
            </a:r>
          </a:p>
        </p:txBody>
      </p:sp>
      <p:sp>
        <p:nvSpPr>
          <p:cNvPr id="6150" name="Text Box 10">
            <a:extLst>
              <a:ext uri="{FF2B5EF4-FFF2-40B4-BE49-F238E27FC236}">
                <a16:creationId xmlns:a16="http://schemas.microsoft.com/office/drawing/2014/main" xmlns="" id="{53F3E161-607F-42CC-A52B-F3A817689410}"/>
              </a:ext>
            </a:extLst>
          </p:cNvPr>
          <p:cNvSpPr txBox="1">
            <a:spLocks noChangeArrowheads="1"/>
          </p:cNvSpPr>
          <p:nvPr/>
        </p:nvSpPr>
        <p:spPr bwMode="auto">
          <a:xfrm>
            <a:off x="433555" y="6070661"/>
            <a:ext cx="82677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lgn="ctr">
              <a:spcBef>
                <a:spcPct val="0"/>
              </a:spcBef>
              <a:buClrTx/>
              <a:buSzTx/>
              <a:buFontTx/>
              <a:buNone/>
            </a:pPr>
            <a:r>
              <a:rPr lang="en-US" altLang="en-US" sz="1800" dirty="0">
                <a:solidFill>
                  <a:schemeClr val="tx1"/>
                </a:solidFill>
              </a:rPr>
              <a:t>Sponsored by: Interstate Technology and Regulatory Council (</a:t>
            </a:r>
            <a:r>
              <a:rPr lang="en-US" altLang="en-US" sz="1800" dirty="0">
                <a:solidFill>
                  <a:schemeClr val="tx1"/>
                </a:solidFill>
                <a:hlinkClick r:id="rId4"/>
              </a:rPr>
              <a:t>www.itrcweb.org</a:t>
            </a:r>
            <a:r>
              <a:rPr lang="en-US" altLang="en-US" sz="1800" dirty="0">
                <a:solidFill>
                  <a:schemeClr val="tx1"/>
                </a:solidFill>
              </a:rPr>
              <a:t>) Hosted by: USEPA Clean Up Information Network (</a:t>
            </a:r>
            <a:r>
              <a:rPr lang="en-US" altLang="en-US" sz="1800" dirty="0">
                <a:solidFill>
                  <a:schemeClr val="tx1"/>
                </a:solidFill>
                <a:hlinkClick r:id="rId5"/>
              </a:rPr>
              <a:t>www.cluin.org</a:t>
            </a:r>
            <a:r>
              <a:rPr lang="en-US" altLang="en-US" sz="1800" dirty="0">
                <a:solidFill>
                  <a:schemeClr val="tx1"/>
                </a:solidFill>
              </a:rPr>
              <a:t>) </a:t>
            </a:r>
          </a:p>
        </p:txBody>
      </p:sp>
      <p:sp>
        <p:nvSpPr>
          <p:cNvPr id="3" name="Rectangle 2"/>
          <p:cNvSpPr/>
          <p:nvPr/>
        </p:nvSpPr>
        <p:spPr bwMode="auto">
          <a:xfrm>
            <a:off x="3196735" y="4853110"/>
            <a:ext cx="5704743" cy="1028016"/>
          </a:xfrm>
          <a:prstGeom prst="rect">
            <a:avLst/>
          </a:prstGeom>
          <a:noFill/>
          <a:ln w="63500" cap="flat" cmpd="sng" algn="ctr">
            <a:solidFill>
              <a:srgbClr val="FF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0" name="Rectangle 4">
            <a:extLst>
              <a:ext uri="{FF2B5EF4-FFF2-40B4-BE49-F238E27FC236}">
                <a16:creationId xmlns:a16="http://schemas.microsoft.com/office/drawing/2014/main" xmlns="" id="{79140937-4B8E-4F4D-994A-D984B53EA4EB}"/>
              </a:ext>
            </a:extLst>
          </p:cNvPr>
          <p:cNvSpPr txBox="1">
            <a:spLocks noChangeArrowheads="1"/>
          </p:cNvSpPr>
          <p:nvPr/>
        </p:nvSpPr>
        <p:spPr bwMode="auto">
          <a:xfrm>
            <a:off x="3196735" y="4728034"/>
            <a:ext cx="5867400" cy="1278167"/>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pPr>
              <a:lnSpc>
                <a:spcPct val="100000"/>
              </a:lnSpc>
              <a:spcBef>
                <a:spcPts val="0"/>
              </a:spcBef>
            </a:pPr>
            <a:r>
              <a:rPr lang="en-US" altLang="en-US" sz="2100" b="0" kern="0" dirty="0">
                <a:solidFill>
                  <a:srgbClr val="3838AA"/>
                </a:solidFill>
              </a:rPr>
              <a:t>Part 3: </a:t>
            </a:r>
            <a:r>
              <a:rPr lang="en-US" altLang="en-US" sz="2100" b="0" kern="0" dirty="0"/>
              <a:t>Using LNAPL Science, the LCSM, and LNAPL Goals to Select an LNAPL Remedial Technology</a:t>
            </a:r>
            <a:endParaRPr lang="en-US" altLang="en-US" sz="2100" kern="0" dirty="0"/>
          </a:p>
        </p:txBody>
      </p:sp>
      <p:sp>
        <p:nvSpPr>
          <p:cNvPr id="11" name="Rectangle 4">
            <a:extLst>
              <a:ext uri="{FF2B5EF4-FFF2-40B4-BE49-F238E27FC236}">
                <a16:creationId xmlns:a16="http://schemas.microsoft.com/office/drawing/2014/main" xmlns="" id="{79140937-4B8E-4F4D-994A-D984B53EA4EB}"/>
              </a:ext>
            </a:extLst>
          </p:cNvPr>
          <p:cNvSpPr txBox="1">
            <a:spLocks noChangeArrowheads="1"/>
          </p:cNvSpPr>
          <p:nvPr/>
        </p:nvSpPr>
        <p:spPr bwMode="auto">
          <a:xfrm>
            <a:off x="3134457" y="3733408"/>
            <a:ext cx="5867400" cy="1028016"/>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pPr>
              <a:lnSpc>
                <a:spcPct val="100000"/>
              </a:lnSpc>
              <a:spcBef>
                <a:spcPts val="0"/>
              </a:spcBef>
            </a:pPr>
            <a:r>
              <a:rPr lang="en-US" altLang="en-US" sz="2100" b="0" kern="0" dirty="0">
                <a:solidFill>
                  <a:srgbClr val="3838AA"/>
                </a:solidFill>
              </a:rPr>
              <a:t>Part 2: </a:t>
            </a:r>
            <a:r>
              <a:rPr lang="en-US" altLang="en-US" sz="2100" b="0" kern="0" dirty="0"/>
              <a:t>LNAPL Conceptual Site Models and the LNAPL Decision Process</a:t>
            </a:r>
            <a:endParaRPr lang="en-US" altLang="en-US" sz="2100" kern="0" dirty="0"/>
          </a:p>
        </p:txBody>
      </p:sp>
      <p:sp>
        <p:nvSpPr>
          <p:cNvPr id="12" name="Rectangle 4">
            <a:extLst>
              <a:ext uri="{FF2B5EF4-FFF2-40B4-BE49-F238E27FC236}">
                <a16:creationId xmlns:a16="http://schemas.microsoft.com/office/drawing/2014/main" xmlns="" id="{79140937-4B8E-4F4D-994A-D984B53EA4EB}"/>
              </a:ext>
            </a:extLst>
          </p:cNvPr>
          <p:cNvSpPr txBox="1">
            <a:spLocks noChangeArrowheads="1"/>
          </p:cNvSpPr>
          <p:nvPr/>
        </p:nvSpPr>
        <p:spPr bwMode="auto">
          <a:xfrm>
            <a:off x="126233" y="2389602"/>
            <a:ext cx="8856574" cy="466548"/>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pPr>
              <a:lnSpc>
                <a:spcPct val="100000"/>
              </a:lnSpc>
              <a:spcBef>
                <a:spcPts val="0"/>
              </a:spcBef>
            </a:pPr>
            <a:r>
              <a:rPr lang="en-US" altLang="en-US" sz="2100" kern="0" dirty="0">
                <a:solidFill>
                  <a:srgbClr val="3838AA"/>
                </a:solidFill>
              </a:rPr>
              <a:t>3-Part Training Series: </a:t>
            </a:r>
            <a:r>
              <a:rPr lang="en-US" altLang="en-US" sz="2200" kern="0" dirty="0"/>
              <a:t>Connecting the Science to Managing Sites</a:t>
            </a:r>
          </a:p>
        </p:txBody>
      </p:sp>
    </p:spTree>
    <p:extLst>
      <p:ext uri="{BB962C8B-B14F-4D97-AF65-F5344CB8AC3E}">
        <p14:creationId xmlns:p14="http://schemas.microsoft.com/office/powerpoint/2010/main" val="213052040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p:txBody>
          <a:bodyPr/>
          <a:lstStyle/>
          <a:p>
            <a:r>
              <a:rPr lang="en-US" dirty="0"/>
              <a:t>Treatment Trains</a:t>
            </a:r>
          </a:p>
        </p:txBody>
      </p:sp>
      <p:pic>
        <p:nvPicPr>
          <p:cNvPr id="1638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572" y="5714206"/>
            <a:ext cx="7872413" cy="849313"/>
          </a:xfrm>
          <a:prstGeom prst="rect">
            <a:avLst/>
          </a:prstGeom>
          <a:noFill/>
          <a:ln w="9525">
            <a:noFill/>
            <a:miter lim="800000"/>
            <a:headEnd/>
            <a:tailEnd/>
          </a:ln>
        </p:spPr>
      </p:pic>
      <p:sp>
        <p:nvSpPr>
          <p:cNvPr id="8" name="Rectangle 3"/>
          <p:cNvSpPr txBox="1">
            <a:spLocks noChangeArrowheads="1"/>
          </p:cNvSpPr>
          <p:nvPr/>
        </p:nvSpPr>
        <p:spPr>
          <a:xfrm>
            <a:off x="835571" y="1481959"/>
            <a:ext cx="7740869" cy="4888679"/>
          </a:xfrm>
          <a:prstGeom prst="rect">
            <a:avLst/>
          </a:prstGeom>
        </p:spPr>
        <p:txBody>
          <a:bodyPr/>
          <a:lstStyle/>
          <a:p>
            <a:pPr marL="342900" indent="-342900" eaLnBrk="0" hangingPunct="0">
              <a:spcBef>
                <a:spcPts val="1800"/>
              </a:spcBef>
              <a:buClr>
                <a:srgbClr val="008000"/>
              </a:buClr>
              <a:buSzPct val="75000"/>
              <a:defRPr/>
            </a:pPr>
            <a:r>
              <a:rPr lang="en-CA" sz="2400" b="1" kern="0" dirty="0">
                <a:solidFill>
                  <a:srgbClr val="008000"/>
                </a:solidFill>
                <a:latin typeface="Arial"/>
                <a:cs typeface="+mn-cs"/>
              </a:rPr>
              <a:t>Good</a:t>
            </a:r>
          </a:p>
          <a:p>
            <a:pPr marL="342900" indent="-342900" eaLnBrk="0" hangingPunct="0">
              <a:spcBef>
                <a:spcPts val="1200"/>
              </a:spcBef>
              <a:buClr>
                <a:srgbClr val="008000"/>
              </a:buClr>
              <a:buSzPct val="75000"/>
              <a:buFont typeface="Wingdings 3" pitchFamily="18" charset="2"/>
              <a:buChar char="u"/>
              <a:defRPr/>
            </a:pPr>
            <a:r>
              <a:rPr lang="en-CA" sz="2400" kern="0" dirty="0">
                <a:solidFill>
                  <a:srgbClr val="333399"/>
                </a:solidFill>
                <a:latin typeface="Arial"/>
                <a:cs typeface="+mn-cs"/>
              </a:rPr>
              <a:t>When planned with SMART objectives, metrics for transition, and endpoints</a:t>
            </a:r>
          </a:p>
          <a:p>
            <a:pPr marL="342900" indent="-342900" eaLnBrk="0" hangingPunct="0">
              <a:spcBef>
                <a:spcPts val="1200"/>
              </a:spcBef>
              <a:buClr>
                <a:srgbClr val="008000"/>
              </a:buClr>
              <a:buSzPct val="75000"/>
              <a:buFont typeface="Wingdings 3" pitchFamily="18" charset="2"/>
              <a:buChar char="u"/>
              <a:defRPr/>
            </a:pPr>
            <a:r>
              <a:rPr lang="en-CA" sz="2400" kern="0" dirty="0">
                <a:solidFill>
                  <a:srgbClr val="333399"/>
                </a:solidFill>
                <a:latin typeface="Arial"/>
                <a:cs typeface="+mn-cs"/>
              </a:rPr>
              <a:t>Orderly implementation</a:t>
            </a:r>
            <a:endParaRPr lang="en-US" sz="2400" kern="0" dirty="0">
              <a:solidFill>
                <a:srgbClr val="333399"/>
              </a:solidFill>
              <a:latin typeface="Arial"/>
              <a:cs typeface="+mn-cs"/>
            </a:endParaRPr>
          </a:p>
          <a:p>
            <a:pPr marL="342900" indent="-342900" eaLnBrk="0" hangingPunct="0">
              <a:spcBef>
                <a:spcPts val="1800"/>
              </a:spcBef>
              <a:buClr>
                <a:srgbClr val="008000"/>
              </a:buClr>
              <a:buSzPct val="75000"/>
              <a:defRPr/>
            </a:pPr>
            <a:r>
              <a:rPr lang="en-US" sz="2400" b="1" kern="0" dirty="0">
                <a:solidFill>
                  <a:srgbClr val="008000"/>
                </a:solidFill>
                <a:latin typeface="Arial"/>
                <a:cs typeface="+mn-cs"/>
              </a:rPr>
              <a:t>Bad</a:t>
            </a:r>
            <a:r>
              <a:rPr lang="en-US" sz="2400" kern="0" dirty="0">
                <a:solidFill>
                  <a:srgbClr val="333399"/>
                </a:solidFill>
                <a:latin typeface="Arial"/>
                <a:cs typeface="+mn-cs"/>
              </a:rPr>
              <a:t> </a:t>
            </a:r>
          </a:p>
          <a:p>
            <a:pPr marL="342900" indent="-342900" eaLnBrk="0" hangingPunct="0">
              <a:spcBef>
                <a:spcPts val="1200"/>
              </a:spcBef>
              <a:buClr>
                <a:srgbClr val="008000"/>
              </a:buClr>
              <a:buSzPct val="75000"/>
              <a:buFont typeface="Wingdings 3" pitchFamily="18" charset="2"/>
              <a:buChar char="u"/>
              <a:defRPr/>
            </a:pPr>
            <a:r>
              <a:rPr lang="en-CA" sz="2400" kern="0" dirty="0">
                <a:solidFill>
                  <a:srgbClr val="333399"/>
                </a:solidFill>
                <a:latin typeface="Arial"/>
                <a:cs typeface="+mn-cs"/>
              </a:rPr>
              <a:t>Unplanned, lack specific SMART objectives, metrics for transition, and endpoints</a:t>
            </a:r>
          </a:p>
          <a:p>
            <a:pPr marL="342900" indent="-342900" eaLnBrk="0" hangingPunct="0">
              <a:spcBef>
                <a:spcPts val="1200"/>
              </a:spcBef>
              <a:buClr>
                <a:srgbClr val="008000"/>
              </a:buClr>
              <a:buSzPct val="75000"/>
              <a:buFont typeface="Wingdings 3" pitchFamily="18" charset="2"/>
              <a:buChar char="u"/>
              <a:defRPr/>
            </a:pPr>
            <a:r>
              <a:rPr lang="en-CA" sz="2400" kern="0" dirty="0">
                <a:solidFill>
                  <a:srgbClr val="333399"/>
                </a:solidFill>
                <a:latin typeface="Arial"/>
                <a:cs typeface="+mn-cs"/>
              </a:rPr>
              <a:t>“Throwing” more technologies at the problem</a:t>
            </a:r>
          </a:p>
          <a:p>
            <a:pPr marL="1143000" lvl="2" indent="-228600" eaLnBrk="0" hangingPunct="0">
              <a:spcBef>
                <a:spcPts val="1800"/>
              </a:spcBef>
              <a:buClr>
                <a:srgbClr val="009900"/>
              </a:buClr>
              <a:buSzPct val="90000"/>
              <a:defRPr/>
            </a:pPr>
            <a:endParaRPr lang="en-US" sz="2200" kern="0" dirty="0">
              <a:solidFill>
                <a:srgbClr val="000000"/>
              </a:solidFill>
              <a:latin typeface="Arial"/>
              <a:cs typeface="+mn-cs"/>
            </a:endParaRPr>
          </a:p>
        </p:txBody>
      </p:sp>
      <p:sp>
        <p:nvSpPr>
          <p:cNvPr id="6" name="TextBox 9"/>
          <p:cNvSpPr txBox="1">
            <a:spLocks noChangeArrowheads="1"/>
          </p:cNvSpPr>
          <p:nvPr/>
        </p:nvSpPr>
        <p:spPr bwMode="auto">
          <a:xfrm rot="-54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Technology Groups</a:t>
            </a:r>
          </a:p>
        </p:txBody>
      </p:sp>
    </p:spTree>
    <p:extLst>
      <p:ext uri="{BB962C8B-B14F-4D97-AF65-F5344CB8AC3E}">
        <p14:creationId xmlns:p14="http://schemas.microsoft.com/office/powerpoint/2010/main" val="393414727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9227" y="346117"/>
            <a:ext cx="6854762" cy="584775"/>
          </a:xfrm>
          <a:prstGeom prst="rect">
            <a:avLst/>
          </a:prstGeom>
        </p:spPr>
        <p:txBody>
          <a:bodyPr wrap="none">
            <a:spAutoFit/>
          </a:bodyPr>
          <a:lstStyle/>
          <a:p>
            <a:r>
              <a:rPr lang="en-US" sz="3200" b="1" kern="0" dirty="0">
                <a:solidFill>
                  <a:srgbClr val="008000"/>
                </a:solidFill>
                <a:latin typeface="Arial"/>
                <a:cs typeface="+mn-cs"/>
              </a:rPr>
              <a:t>LNAPL Aesthetic (or combination)</a:t>
            </a:r>
            <a:endParaRPr lang="en-US" dirty="0">
              <a:solidFill>
                <a:srgbClr val="000000"/>
              </a:solidFill>
              <a:cs typeface="+mn-cs"/>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70688" y="1466193"/>
            <a:ext cx="5155325" cy="4209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9"/>
          <p:cNvSpPr txBox="1">
            <a:spLocks noChangeArrowheads="1"/>
          </p:cNvSpPr>
          <p:nvPr/>
        </p:nvSpPr>
        <p:spPr bwMode="auto">
          <a:xfrm rot="-54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Technology Groups</a:t>
            </a:r>
          </a:p>
        </p:txBody>
      </p:sp>
      <p:sp>
        <p:nvSpPr>
          <p:cNvPr id="5" name="TextBox 4"/>
          <p:cNvSpPr txBox="1"/>
          <p:nvPr/>
        </p:nvSpPr>
        <p:spPr>
          <a:xfrm>
            <a:off x="369888" y="6504057"/>
            <a:ext cx="3090615" cy="353943"/>
          </a:xfrm>
          <a:prstGeom prst="rect">
            <a:avLst/>
          </a:prstGeom>
          <a:noFill/>
        </p:spPr>
        <p:txBody>
          <a:bodyPr wrap="square" rtlCol="0">
            <a:spAutoFit/>
          </a:bodyPr>
          <a:lstStyle/>
          <a:p>
            <a:r>
              <a:rPr lang="en-US" sz="1700" dirty="0">
                <a:solidFill>
                  <a:srgbClr val="000000"/>
                </a:solidFill>
                <a:cs typeface="+mn-cs"/>
              </a:rPr>
              <a:t>ITRC LNAPL-3, Figure S-1</a:t>
            </a:r>
          </a:p>
        </p:txBody>
      </p:sp>
    </p:spTree>
    <p:extLst>
      <p:ext uri="{BB962C8B-B14F-4D97-AF65-F5344CB8AC3E}">
        <p14:creationId xmlns:p14="http://schemas.microsoft.com/office/powerpoint/2010/main" val="245554754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1"/>
          <p:cNvSpPr>
            <a:spLocks noGrp="1" noChangeArrowheads="1"/>
          </p:cNvSpPr>
          <p:nvPr>
            <p:ph type="title"/>
          </p:nvPr>
        </p:nvSpPr>
        <p:spPr/>
        <p:txBody>
          <a:bodyPr/>
          <a:lstStyle/>
          <a:p>
            <a:r>
              <a:rPr lang="en-US" dirty="0"/>
              <a:t>LNAPL Mass Control</a:t>
            </a:r>
          </a:p>
        </p:txBody>
      </p:sp>
      <p:pic>
        <p:nvPicPr>
          <p:cNvPr id="174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174" y="1949450"/>
            <a:ext cx="9013825" cy="4030663"/>
          </a:xfrm>
          <a:prstGeom prst="rect">
            <a:avLst/>
          </a:prstGeom>
          <a:noFill/>
          <a:ln w="9525">
            <a:noFill/>
            <a:miter lim="800000"/>
            <a:headEnd/>
            <a:tailEnd/>
          </a:ln>
        </p:spPr>
      </p:pic>
      <p:sp>
        <p:nvSpPr>
          <p:cNvPr id="17412" name="Rectangle 3"/>
          <p:cNvSpPr txBox="1">
            <a:spLocks noChangeArrowheads="1"/>
          </p:cNvSpPr>
          <p:nvPr/>
        </p:nvSpPr>
        <p:spPr bwMode="auto">
          <a:xfrm>
            <a:off x="381000" y="1435100"/>
            <a:ext cx="8382000" cy="498475"/>
          </a:xfrm>
          <a:prstGeom prst="rect">
            <a:avLst/>
          </a:prstGeom>
          <a:noFill/>
          <a:ln w="9525">
            <a:noFill/>
            <a:miter lim="800000"/>
            <a:headEnd/>
            <a:tailEnd/>
          </a:ln>
        </p:spPr>
        <p:txBody>
          <a:bodyPr/>
          <a:lstStyle/>
          <a:p>
            <a:pPr marL="342900" indent="-342900" algn="ctr" eaLnBrk="0" hangingPunct="0">
              <a:spcBef>
                <a:spcPct val="20000"/>
              </a:spcBef>
              <a:buClr>
                <a:srgbClr val="008000"/>
              </a:buClr>
              <a:buSzPct val="75000"/>
              <a:buFont typeface="Wingdings 3" pitchFamily="18" charset="2"/>
              <a:buNone/>
            </a:pPr>
            <a:r>
              <a:rPr lang="en-CA" sz="2600" dirty="0">
                <a:solidFill>
                  <a:srgbClr val="333399"/>
                </a:solidFill>
                <a:cs typeface="+mn-cs"/>
              </a:rPr>
              <a:t>Dam the LNAPL!</a:t>
            </a:r>
            <a:br>
              <a:rPr lang="en-CA" sz="2600" dirty="0">
                <a:solidFill>
                  <a:srgbClr val="333399"/>
                </a:solidFill>
                <a:cs typeface="+mn-cs"/>
              </a:rPr>
            </a:br>
            <a:endParaRPr lang="en-US" sz="2200" dirty="0">
              <a:solidFill>
                <a:srgbClr val="000000"/>
              </a:solidFill>
              <a:cs typeface="+mn-cs"/>
            </a:endParaRPr>
          </a:p>
        </p:txBody>
      </p:sp>
      <p:sp>
        <p:nvSpPr>
          <p:cNvPr id="5" name="Isosceles Triangle 4"/>
          <p:cNvSpPr/>
          <p:nvPr/>
        </p:nvSpPr>
        <p:spPr>
          <a:xfrm>
            <a:off x="7842250" y="5711825"/>
            <a:ext cx="1046163" cy="9144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7414" name="TextBox 4"/>
          <p:cNvSpPr txBox="1">
            <a:spLocks noChangeArrowheads="1"/>
          </p:cNvSpPr>
          <p:nvPr/>
        </p:nvSpPr>
        <p:spPr bwMode="auto">
          <a:xfrm>
            <a:off x="86804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17415" name="TextBox 6"/>
          <p:cNvSpPr txBox="1">
            <a:spLocks noChangeArrowheads="1"/>
          </p:cNvSpPr>
          <p:nvPr/>
        </p:nvSpPr>
        <p:spPr bwMode="auto">
          <a:xfrm>
            <a:off x="76136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17416" name="TextBox 7"/>
          <p:cNvSpPr txBox="1">
            <a:spLocks noChangeArrowheads="1"/>
          </p:cNvSpPr>
          <p:nvPr/>
        </p:nvSpPr>
        <p:spPr bwMode="auto">
          <a:xfrm>
            <a:off x="8147050" y="5483225"/>
            <a:ext cx="501650" cy="366713"/>
          </a:xfrm>
          <a:prstGeom prst="rect">
            <a:avLst/>
          </a:prstGeom>
          <a:noFill/>
          <a:ln w="9525">
            <a:noFill/>
            <a:miter lim="800000"/>
            <a:headEnd/>
            <a:tailEnd/>
          </a:ln>
        </p:spPr>
        <p:txBody>
          <a:bodyPr wrap="none">
            <a:spAutoFit/>
          </a:bodyPr>
          <a:lstStyle/>
          <a:p>
            <a:r>
              <a:rPr lang="en-US" b="1" dirty="0">
                <a:solidFill>
                  <a:srgbClr val="FFFFFF"/>
                </a:solidFill>
                <a:cs typeface="+mn-cs"/>
              </a:rPr>
              <a:t>PC</a:t>
            </a:r>
          </a:p>
        </p:txBody>
      </p:sp>
      <p:sp>
        <p:nvSpPr>
          <p:cNvPr id="9" name="Oval 8"/>
          <p:cNvSpPr/>
          <p:nvPr/>
        </p:nvSpPr>
        <p:spPr>
          <a:xfrm>
            <a:off x="8674100" y="6469063"/>
            <a:ext cx="131763" cy="1365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0"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Control Concept</a:t>
            </a:r>
          </a:p>
        </p:txBody>
      </p:sp>
    </p:spTree>
    <p:extLst>
      <p:ext uri="{BB962C8B-B14F-4D97-AF65-F5344CB8AC3E}">
        <p14:creationId xmlns:p14="http://schemas.microsoft.com/office/powerpoint/2010/main" val="65088287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sym typeface="Wingdings" pitchFamily="2" charset="2"/>
              </a:rPr>
              <a:t>Saturation </a:t>
            </a:r>
            <a:r>
              <a:rPr lang="en-US" dirty="0"/>
              <a:t>Goal</a:t>
            </a:r>
          </a:p>
        </p:txBody>
      </p:sp>
      <p:sp>
        <p:nvSpPr>
          <p:cNvPr id="16387" name="Text Box 4"/>
          <p:cNvSpPr txBox="1">
            <a:spLocks noChangeArrowheads="1"/>
          </p:cNvSpPr>
          <p:nvPr/>
        </p:nvSpPr>
        <p:spPr bwMode="auto">
          <a:xfrm>
            <a:off x="3706813" y="1262062"/>
            <a:ext cx="1716088" cy="1200329"/>
          </a:xfrm>
          <a:prstGeom prst="rect">
            <a:avLst/>
          </a:prstGeom>
          <a:noFill/>
          <a:ln w="9525">
            <a:noFill/>
            <a:miter lim="800000"/>
            <a:headEnd/>
            <a:tailEnd/>
          </a:ln>
          <a:scene3d>
            <a:camera prst="orthographicFront"/>
            <a:lightRig rig="threePt" dir="t"/>
          </a:scene3d>
          <a:sp3d>
            <a:bevelT/>
          </a:sp3d>
        </p:spPr>
        <p:txBody>
          <a:bodyPr>
            <a:spAutoFit/>
          </a:bodyPr>
          <a:lstStyle/>
          <a:p>
            <a:pPr algn="ctr">
              <a:defRPr/>
            </a:pPr>
            <a:r>
              <a:rPr lang="en-US" sz="2400" b="1" dirty="0">
                <a:solidFill>
                  <a:srgbClr val="333399"/>
                </a:solidFill>
              </a:rPr>
              <a:t>LNAPL Remedial Goal</a:t>
            </a:r>
          </a:p>
        </p:txBody>
      </p:sp>
      <p:sp>
        <p:nvSpPr>
          <p:cNvPr id="20486" name="Text Box 4"/>
          <p:cNvSpPr txBox="1">
            <a:spLocks noChangeArrowheads="1"/>
          </p:cNvSpPr>
          <p:nvPr/>
        </p:nvSpPr>
        <p:spPr bwMode="auto">
          <a:xfrm>
            <a:off x="6242050" y="1479550"/>
            <a:ext cx="2413000" cy="830997"/>
          </a:xfrm>
          <a:prstGeom prst="rect">
            <a:avLst/>
          </a:prstGeom>
          <a:noFill/>
          <a:ln w="9525">
            <a:noFill/>
            <a:miter lim="800000"/>
            <a:headEnd/>
            <a:tailEnd/>
          </a:ln>
        </p:spPr>
        <p:txBody>
          <a:bodyPr>
            <a:spAutoFit/>
          </a:bodyPr>
          <a:lstStyle/>
          <a:p>
            <a:pPr algn="ctr"/>
            <a:r>
              <a:rPr lang="en-US" sz="2400" b="1" dirty="0">
                <a:solidFill>
                  <a:srgbClr val="333399"/>
                </a:solidFill>
              </a:rPr>
              <a:t>Remediation</a:t>
            </a:r>
            <a:br>
              <a:rPr lang="en-US" sz="2400" b="1" dirty="0">
                <a:solidFill>
                  <a:srgbClr val="333399"/>
                </a:solidFill>
              </a:rPr>
            </a:br>
            <a:r>
              <a:rPr lang="en-US" sz="2400" b="1" dirty="0">
                <a:solidFill>
                  <a:srgbClr val="333399"/>
                </a:solidFill>
              </a:rPr>
              <a:t>Objective</a:t>
            </a:r>
          </a:p>
        </p:txBody>
      </p:sp>
      <p:cxnSp>
        <p:nvCxnSpPr>
          <p:cNvPr id="20487" name="Straight Connector 14"/>
          <p:cNvCxnSpPr>
            <a:cxnSpLocks noChangeShapeType="1"/>
          </p:cNvCxnSpPr>
          <p:nvPr/>
        </p:nvCxnSpPr>
        <p:spPr bwMode="auto">
          <a:xfrm>
            <a:off x="377825" y="2452688"/>
            <a:ext cx="8229600" cy="14287"/>
          </a:xfrm>
          <a:prstGeom prst="line">
            <a:avLst/>
          </a:prstGeom>
          <a:noFill/>
          <a:ln w="15875" algn="ctr">
            <a:solidFill>
              <a:schemeClr val="tx1"/>
            </a:solidFill>
            <a:miter lim="800000"/>
            <a:headEnd/>
            <a:tailEnd/>
          </a:ln>
        </p:spPr>
      </p:cxnSp>
      <p:pic>
        <p:nvPicPr>
          <p:cNvPr id="20488" name="AutoShape 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5013" y="2882900"/>
            <a:ext cx="3163887" cy="2695575"/>
          </a:xfrm>
          <a:prstGeom prst="rect">
            <a:avLst/>
          </a:prstGeom>
          <a:noFill/>
          <a:ln w="9525">
            <a:noFill/>
            <a:miter lim="800000"/>
            <a:headEnd/>
            <a:tailEnd/>
          </a:ln>
        </p:spPr>
      </p:pic>
      <p:sp>
        <p:nvSpPr>
          <p:cNvPr id="20489" name="Text Box 9"/>
          <p:cNvSpPr txBox="1">
            <a:spLocks noChangeArrowheads="1"/>
          </p:cNvSpPr>
          <p:nvPr/>
        </p:nvSpPr>
        <p:spPr bwMode="auto">
          <a:xfrm>
            <a:off x="5834063" y="3248025"/>
            <a:ext cx="2841625" cy="1970088"/>
          </a:xfrm>
          <a:prstGeom prst="rect">
            <a:avLst/>
          </a:prstGeom>
          <a:noFill/>
          <a:ln w="9525">
            <a:noFill/>
            <a:miter lim="800000"/>
            <a:headEnd/>
            <a:tailEnd/>
          </a:ln>
        </p:spPr>
        <p:txBody>
          <a:bodyPr rIns="274320" anchor="ctr"/>
          <a:lstStyle/>
          <a:p>
            <a:pPr marL="111125" eaLnBrk="0" hangingPunct="0"/>
            <a:r>
              <a:rPr lang="en-US" sz="2000" b="1" dirty="0">
                <a:solidFill>
                  <a:srgbClr val="000000"/>
                </a:solidFill>
                <a:cs typeface="+mn-cs"/>
              </a:rPr>
              <a:t>Stop LNAPL migration by physical barrier</a:t>
            </a:r>
          </a:p>
        </p:txBody>
      </p:sp>
      <p:sp>
        <p:nvSpPr>
          <p:cNvPr id="20490" name="Text Box 4"/>
          <p:cNvSpPr txBox="1">
            <a:spLocks noChangeArrowheads="1"/>
          </p:cNvSpPr>
          <p:nvPr/>
        </p:nvSpPr>
        <p:spPr bwMode="auto">
          <a:xfrm>
            <a:off x="517525" y="1517650"/>
            <a:ext cx="1846263" cy="822325"/>
          </a:xfrm>
          <a:prstGeom prst="rect">
            <a:avLst/>
          </a:prstGeom>
          <a:noFill/>
          <a:ln w="9525">
            <a:noFill/>
            <a:miter lim="800000"/>
            <a:headEnd/>
            <a:tailEnd/>
          </a:ln>
        </p:spPr>
        <p:txBody>
          <a:bodyPr>
            <a:spAutoFit/>
          </a:bodyPr>
          <a:lstStyle/>
          <a:p>
            <a:pPr algn="ctr"/>
            <a:r>
              <a:rPr lang="en-US" sz="2400" b="1" dirty="0">
                <a:solidFill>
                  <a:srgbClr val="333399"/>
                </a:solidFill>
              </a:rPr>
              <a:t>LNAPL Concern</a:t>
            </a:r>
          </a:p>
        </p:txBody>
      </p:sp>
      <p:pic>
        <p:nvPicPr>
          <p:cNvPr id="20491" name="AutoShape 1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0563" y="3200400"/>
            <a:ext cx="2487612" cy="2030413"/>
          </a:xfrm>
          <a:prstGeom prst="rect">
            <a:avLst/>
          </a:prstGeom>
          <a:noFill/>
          <a:ln w="9525">
            <a:noFill/>
            <a:miter lim="800000"/>
            <a:headEnd/>
            <a:tailEnd/>
          </a:ln>
        </p:spPr>
      </p:pic>
      <p:sp>
        <p:nvSpPr>
          <p:cNvPr id="20492" name="Text Box 13"/>
          <p:cNvSpPr txBox="1">
            <a:spLocks noChangeArrowheads="1"/>
          </p:cNvSpPr>
          <p:nvPr/>
        </p:nvSpPr>
        <p:spPr bwMode="auto">
          <a:xfrm>
            <a:off x="3646488" y="3436883"/>
            <a:ext cx="1792287" cy="1545019"/>
          </a:xfrm>
          <a:prstGeom prst="rect">
            <a:avLst/>
          </a:prstGeom>
          <a:solidFill>
            <a:srgbClr val="000099"/>
          </a:solidFill>
          <a:ln w="9525">
            <a:noFill/>
            <a:miter lim="800000"/>
            <a:headEnd/>
            <a:tailEnd/>
          </a:ln>
        </p:spPr>
        <p:txBody>
          <a:bodyPr anchor="ctr"/>
          <a:lstStyle/>
          <a:p>
            <a:pPr algn="ctr" eaLnBrk="0" hangingPunct="0"/>
            <a:r>
              <a:rPr lang="en-US" sz="2400" b="1" dirty="0">
                <a:solidFill>
                  <a:srgbClr val="FFFFFF"/>
                </a:solidFill>
                <a:cs typeface="+mn-cs"/>
              </a:rPr>
              <a:t>Terminate LNAPL body migration</a:t>
            </a:r>
            <a:endParaRPr lang="en-US" sz="2400" dirty="0">
              <a:solidFill>
                <a:srgbClr val="FFFFFF"/>
              </a:solidFill>
              <a:cs typeface="+mn-cs"/>
            </a:endParaRPr>
          </a:p>
        </p:txBody>
      </p:sp>
      <p:pic>
        <p:nvPicPr>
          <p:cNvPr id="20493" name="AutoShape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500" y="2882900"/>
            <a:ext cx="2863850" cy="2695575"/>
          </a:xfrm>
          <a:prstGeom prst="rect">
            <a:avLst/>
          </a:prstGeom>
          <a:noFill/>
          <a:ln w="9525">
            <a:noFill/>
            <a:miter lim="800000"/>
            <a:headEnd/>
            <a:tailEnd/>
          </a:ln>
        </p:spPr>
      </p:pic>
      <p:sp>
        <p:nvSpPr>
          <p:cNvPr id="20494" name="Text Box 16"/>
          <p:cNvSpPr txBox="1">
            <a:spLocks noChangeArrowheads="1"/>
          </p:cNvSpPr>
          <p:nvPr/>
        </p:nvSpPr>
        <p:spPr bwMode="auto">
          <a:xfrm>
            <a:off x="582613" y="3833813"/>
            <a:ext cx="1920875" cy="688975"/>
          </a:xfrm>
          <a:prstGeom prst="rect">
            <a:avLst/>
          </a:prstGeom>
          <a:solidFill>
            <a:srgbClr val="008000"/>
          </a:solidFill>
          <a:ln w="9525">
            <a:noFill/>
            <a:miter lim="800000"/>
            <a:headEnd/>
            <a:tailEnd/>
          </a:ln>
        </p:spPr>
        <p:txBody>
          <a:bodyPr rIns="274320" anchor="ctr"/>
          <a:lstStyle/>
          <a:p>
            <a:pPr algn="ctr" eaLnBrk="0" hangingPunct="0"/>
            <a:r>
              <a:rPr lang="en-US" sz="2400" b="1" dirty="0">
                <a:solidFill>
                  <a:srgbClr val="FFFFFF"/>
                </a:solidFill>
                <a:cs typeface="+mn-cs"/>
              </a:rPr>
              <a:t>Migration</a:t>
            </a:r>
            <a:endParaRPr lang="en-US" sz="2400" dirty="0">
              <a:solidFill>
                <a:srgbClr val="FFFFFF"/>
              </a:solidFill>
              <a:cs typeface="+mn-cs"/>
            </a:endParaRPr>
          </a:p>
        </p:txBody>
      </p:sp>
      <p:sp>
        <p:nvSpPr>
          <p:cNvPr id="11"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Control Concept</a:t>
            </a:r>
          </a:p>
        </p:txBody>
      </p:sp>
      <p:sp>
        <p:nvSpPr>
          <p:cNvPr id="20498" name="TextBox 11"/>
          <p:cNvSpPr txBox="1">
            <a:spLocks noChangeArrowheads="1"/>
          </p:cNvSpPr>
          <p:nvPr/>
        </p:nvSpPr>
        <p:spPr bwMode="auto">
          <a:xfrm>
            <a:off x="944531" y="5775881"/>
            <a:ext cx="7469579" cy="707886"/>
          </a:xfrm>
          <a:prstGeom prst="rect">
            <a:avLst/>
          </a:prstGeom>
          <a:noFill/>
          <a:ln w="9525">
            <a:noFill/>
            <a:miter lim="800000"/>
            <a:headEnd/>
            <a:tailEnd/>
          </a:ln>
        </p:spPr>
        <p:txBody>
          <a:bodyPr wrap="square">
            <a:spAutoFit/>
          </a:bodyPr>
          <a:lstStyle/>
          <a:p>
            <a:pPr algn="ctr"/>
            <a:r>
              <a:rPr lang="en-US" sz="2000" b="1" dirty="0">
                <a:solidFill>
                  <a:srgbClr val="333399"/>
                </a:solidFill>
                <a:cs typeface="+mn-cs"/>
              </a:rPr>
              <a:t>Key Point</a:t>
            </a:r>
            <a:r>
              <a:rPr lang="en-US" sz="2000" dirty="0">
                <a:solidFill>
                  <a:srgbClr val="000000"/>
                </a:solidFill>
                <a:cs typeface="+mn-cs"/>
              </a:rPr>
              <a:t>: Limit mobility or eliminate migration through physical barriers (binding or containment) </a:t>
            </a:r>
          </a:p>
        </p:txBody>
      </p:sp>
    </p:spTree>
    <p:extLst>
      <p:ext uri="{BB962C8B-B14F-4D97-AF65-F5344CB8AC3E}">
        <p14:creationId xmlns:p14="http://schemas.microsoft.com/office/powerpoint/2010/main" val="199262388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60" descr="Pictu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4825" y="1800225"/>
            <a:ext cx="5340350" cy="1790700"/>
          </a:xfrm>
          <a:prstGeom prst="rect">
            <a:avLst/>
          </a:prstGeom>
          <a:noFill/>
          <a:ln w="9525">
            <a:noFill/>
            <a:miter lim="800000"/>
            <a:headEnd/>
            <a:tailEnd/>
          </a:ln>
        </p:spPr>
      </p:pic>
      <p:sp>
        <p:nvSpPr>
          <p:cNvPr id="18436" name="Rectangle 61"/>
          <p:cNvSpPr>
            <a:spLocks noGrp="1" noChangeArrowheads="1"/>
          </p:cNvSpPr>
          <p:nvPr>
            <p:ph type="title"/>
          </p:nvPr>
        </p:nvSpPr>
        <p:spPr/>
        <p:txBody>
          <a:bodyPr/>
          <a:lstStyle/>
          <a:p>
            <a:r>
              <a:rPr lang="en-US" dirty="0"/>
              <a:t>Think Barriers</a:t>
            </a:r>
          </a:p>
        </p:txBody>
      </p:sp>
      <p:sp>
        <p:nvSpPr>
          <p:cNvPr id="18437" name="AutoShape 3"/>
          <p:cNvSpPr>
            <a:spLocks noChangeArrowheads="1"/>
          </p:cNvSpPr>
          <p:nvPr/>
        </p:nvSpPr>
        <p:spPr bwMode="auto">
          <a:xfrm>
            <a:off x="2822575" y="1346200"/>
            <a:ext cx="933450" cy="552450"/>
          </a:xfrm>
          <a:prstGeom prst="can">
            <a:avLst>
              <a:gd name="adj" fmla="val 25000"/>
            </a:avLst>
          </a:prstGeom>
          <a:gradFill rotWithShape="0">
            <a:gsLst>
              <a:gs pos="0">
                <a:srgbClr val="595959"/>
              </a:gs>
              <a:gs pos="50000">
                <a:srgbClr val="C0C0C0"/>
              </a:gs>
              <a:gs pos="100000">
                <a:srgbClr val="595959"/>
              </a:gs>
            </a:gsLst>
            <a:lin ang="0" scaled="1"/>
          </a:gradFill>
          <a:ln w="9525">
            <a:solidFill>
              <a:schemeClr val="tx1"/>
            </a:solidFill>
            <a:round/>
            <a:headEnd/>
            <a:tailEnd/>
          </a:ln>
        </p:spPr>
        <p:txBody>
          <a:bodyPr wrap="none" anchor="ctr"/>
          <a:lstStyle/>
          <a:p>
            <a:endParaRPr lang="en-US" dirty="0">
              <a:solidFill>
                <a:srgbClr val="000000"/>
              </a:solidFill>
              <a:cs typeface="+mn-cs"/>
            </a:endParaRPr>
          </a:p>
        </p:txBody>
      </p:sp>
      <p:sp>
        <p:nvSpPr>
          <p:cNvPr id="18438" name="Text Box 59"/>
          <p:cNvSpPr txBox="1">
            <a:spLocks noChangeArrowheads="1"/>
          </p:cNvSpPr>
          <p:nvPr/>
        </p:nvSpPr>
        <p:spPr bwMode="auto">
          <a:xfrm>
            <a:off x="338138" y="2563813"/>
            <a:ext cx="1714500" cy="369887"/>
          </a:xfrm>
          <a:prstGeom prst="rect">
            <a:avLst/>
          </a:prstGeom>
          <a:noFill/>
          <a:ln w="9525">
            <a:noFill/>
            <a:miter lim="800000"/>
            <a:headEnd/>
            <a:tailEnd/>
          </a:ln>
        </p:spPr>
        <p:txBody>
          <a:bodyPr>
            <a:spAutoFit/>
          </a:bodyPr>
          <a:lstStyle/>
          <a:p>
            <a:pPr>
              <a:spcBef>
                <a:spcPct val="50000"/>
              </a:spcBef>
            </a:pPr>
            <a:r>
              <a:rPr lang="en-CA" dirty="0">
                <a:solidFill>
                  <a:srgbClr val="000000"/>
                </a:solidFill>
                <a:cs typeface="+mn-cs"/>
              </a:rPr>
              <a:t>Uncontrolled</a:t>
            </a:r>
          </a:p>
        </p:txBody>
      </p:sp>
      <p:sp>
        <p:nvSpPr>
          <p:cNvPr id="18439" name="Text Box 60"/>
          <p:cNvSpPr txBox="1">
            <a:spLocks noChangeArrowheads="1"/>
          </p:cNvSpPr>
          <p:nvPr/>
        </p:nvSpPr>
        <p:spPr bwMode="auto">
          <a:xfrm>
            <a:off x="523875" y="4430713"/>
            <a:ext cx="1292225" cy="369887"/>
          </a:xfrm>
          <a:prstGeom prst="rect">
            <a:avLst/>
          </a:prstGeom>
          <a:noFill/>
          <a:ln w="9525">
            <a:noFill/>
            <a:miter lim="800000"/>
            <a:headEnd/>
            <a:tailEnd/>
          </a:ln>
        </p:spPr>
        <p:txBody>
          <a:bodyPr>
            <a:spAutoFit/>
          </a:bodyPr>
          <a:lstStyle/>
          <a:p>
            <a:pPr>
              <a:spcBef>
                <a:spcPct val="50000"/>
              </a:spcBef>
            </a:pPr>
            <a:r>
              <a:rPr lang="en-CA" dirty="0">
                <a:solidFill>
                  <a:srgbClr val="000000"/>
                </a:solidFill>
                <a:cs typeface="+mn-cs"/>
              </a:rPr>
              <a:t>Controlled</a:t>
            </a:r>
          </a:p>
        </p:txBody>
      </p:sp>
      <p:grpSp>
        <p:nvGrpSpPr>
          <p:cNvPr id="5" name="Group 4"/>
          <p:cNvGrpSpPr/>
          <p:nvPr/>
        </p:nvGrpSpPr>
        <p:grpSpPr>
          <a:xfrm>
            <a:off x="7451725" y="4240212"/>
            <a:ext cx="1606550" cy="1433513"/>
            <a:chOff x="7470775" y="4689475"/>
            <a:chExt cx="1606550" cy="1433513"/>
          </a:xfrm>
        </p:grpSpPr>
        <p:sp>
          <p:nvSpPr>
            <p:cNvPr id="42" name="Isosceles Triangle 41"/>
            <p:cNvSpPr/>
            <p:nvPr/>
          </p:nvSpPr>
          <p:spPr>
            <a:xfrm>
              <a:off x="7699375" y="4918075"/>
              <a:ext cx="1046163" cy="9144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8454" name="TextBox 4"/>
            <p:cNvSpPr txBox="1">
              <a:spLocks noChangeArrowheads="1"/>
            </p:cNvSpPr>
            <p:nvPr/>
          </p:nvSpPr>
          <p:spPr bwMode="auto">
            <a:xfrm>
              <a:off x="8537575" y="575627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18455" name="TextBox 6"/>
            <p:cNvSpPr txBox="1">
              <a:spLocks noChangeArrowheads="1"/>
            </p:cNvSpPr>
            <p:nvPr/>
          </p:nvSpPr>
          <p:spPr bwMode="auto">
            <a:xfrm>
              <a:off x="7470775" y="575627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18456" name="TextBox 7"/>
            <p:cNvSpPr txBox="1">
              <a:spLocks noChangeArrowheads="1"/>
            </p:cNvSpPr>
            <p:nvPr/>
          </p:nvSpPr>
          <p:spPr bwMode="auto">
            <a:xfrm>
              <a:off x="8004175" y="4689475"/>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46" name="Oval 45"/>
            <p:cNvSpPr/>
            <p:nvPr/>
          </p:nvSpPr>
          <p:spPr>
            <a:xfrm>
              <a:off x="8531225" y="5673725"/>
              <a:ext cx="131763" cy="1365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5" y="3793331"/>
            <a:ext cx="5340350"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Control Concept</a:t>
            </a:r>
          </a:p>
        </p:txBody>
      </p:sp>
      <p:sp>
        <p:nvSpPr>
          <p:cNvPr id="18461" name="TextBox 49"/>
          <p:cNvSpPr txBox="1">
            <a:spLocks noChangeArrowheads="1"/>
          </p:cNvSpPr>
          <p:nvPr/>
        </p:nvSpPr>
        <p:spPr bwMode="auto">
          <a:xfrm>
            <a:off x="952391" y="5828956"/>
            <a:ext cx="7251015" cy="707886"/>
          </a:xfrm>
          <a:prstGeom prst="rect">
            <a:avLst/>
          </a:prstGeom>
          <a:noFill/>
          <a:ln w="9525">
            <a:noFill/>
            <a:miter lim="800000"/>
            <a:headEnd/>
            <a:tailEnd/>
          </a:ln>
        </p:spPr>
        <p:txBody>
          <a:bodyPr wrap="square">
            <a:spAutoFit/>
          </a:bodyPr>
          <a:lstStyle/>
          <a:p>
            <a:pPr algn="ctr"/>
            <a:r>
              <a:rPr lang="en-US" sz="2000" b="1" dirty="0">
                <a:solidFill>
                  <a:srgbClr val="333399"/>
                </a:solidFill>
                <a:cs typeface="+mn-cs"/>
              </a:rPr>
              <a:t>Key Point</a:t>
            </a:r>
            <a:r>
              <a:rPr lang="en-US" sz="2000" dirty="0">
                <a:solidFill>
                  <a:srgbClr val="000000"/>
                </a:solidFill>
                <a:cs typeface="+mn-cs"/>
              </a:rPr>
              <a:t>: Mass control technologies block LNAPL from affecting the surrounding soil, groundwater and/or surface</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8668" y="3921124"/>
            <a:ext cx="1341437"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3811" y="3830008"/>
            <a:ext cx="74136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845555" y="4290136"/>
            <a:ext cx="168741" cy="94456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Rectangle 2"/>
          <p:cNvSpPr/>
          <p:nvPr/>
        </p:nvSpPr>
        <p:spPr>
          <a:xfrm>
            <a:off x="5093592" y="4800601"/>
            <a:ext cx="670718" cy="479342"/>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90907371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a:t>LNAPL Mass Recovery</a:t>
            </a:r>
          </a:p>
        </p:txBody>
      </p:sp>
      <p:grpSp>
        <p:nvGrpSpPr>
          <p:cNvPr id="2" name="Group 1"/>
          <p:cNvGrpSpPr/>
          <p:nvPr/>
        </p:nvGrpSpPr>
        <p:grpSpPr>
          <a:xfrm>
            <a:off x="779462" y="1458273"/>
            <a:ext cx="8364538" cy="5295581"/>
            <a:chOff x="855662" y="1621157"/>
            <a:chExt cx="8364538" cy="5295581"/>
          </a:xfrm>
        </p:grpSpPr>
        <p:pic>
          <p:nvPicPr>
            <p:cNvPr id="1945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662" y="1621157"/>
              <a:ext cx="6986588" cy="4614862"/>
            </a:xfrm>
            <a:prstGeom prst="rect">
              <a:avLst/>
            </a:prstGeom>
            <a:noFill/>
            <a:ln w="9525">
              <a:noFill/>
              <a:miter lim="800000"/>
              <a:headEnd/>
              <a:tailEnd/>
            </a:ln>
          </p:spPr>
        </p:pic>
        <p:sp>
          <p:nvSpPr>
            <p:cNvPr id="5" name="Isosceles Triangle 4"/>
            <p:cNvSpPr/>
            <p:nvPr/>
          </p:nvSpPr>
          <p:spPr>
            <a:xfrm>
              <a:off x="7842250" y="5711825"/>
              <a:ext cx="1046163" cy="9144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9461" name="TextBox 4"/>
            <p:cNvSpPr txBox="1">
              <a:spLocks noChangeArrowheads="1"/>
            </p:cNvSpPr>
            <p:nvPr/>
          </p:nvSpPr>
          <p:spPr bwMode="auto">
            <a:xfrm>
              <a:off x="86804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19462" name="TextBox 6"/>
            <p:cNvSpPr txBox="1">
              <a:spLocks noChangeArrowheads="1"/>
            </p:cNvSpPr>
            <p:nvPr/>
          </p:nvSpPr>
          <p:spPr bwMode="auto">
            <a:xfrm>
              <a:off x="76136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19463" name="TextBox 7"/>
            <p:cNvSpPr txBox="1">
              <a:spLocks noChangeArrowheads="1"/>
            </p:cNvSpPr>
            <p:nvPr/>
          </p:nvSpPr>
          <p:spPr bwMode="auto">
            <a:xfrm>
              <a:off x="8147050" y="5483225"/>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9" name="Oval 8"/>
            <p:cNvSpPr/>
            <p:nvPr/>
          </p:nvSpPr>
          <p:spPr>
            <a:xfrm>
              <a:off x="7924800" y="6469063"/>
              <a:ext cx="131763" cy="1365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sp>
        <p:nvSpPr>
          <p:cNvPr id="11"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Recovery Concept</a:t>
            </a:r>
          </a:p>
        </p:txBody>
      </p:sp>
      <p:sp>
        <p:nvSpPr>
          <p:cNvPr id="19468" name="TextBox 9"/>
          <p:cNvSpPr txBox="1">
            <a:spLocks noChangeArrowheads="1"/>
          </p:cNvSpPr>
          <p:nvPr/>
        </p:nvSpPr>
        <p:spPr bwMode="auto">
          <a:xfrm>
            <a:off x="2144110" y="6171697"/>
            <a:ext cx="4461642" cy="430887"/>
          </a:xfrm>
          <a:prstGeom prst="rect">
            <a:avLst/>
          </a:prstGeom>
          <a:noFill/>
          <a:ln w="9525">
            <a:noFill/>
            <a:miter lim="800000"/>
            <a:headEnd/>
            <a:tailEnd/>
          </a:ln>
        </p:spPr>
        <p:txBody>
          <a:bodyPr wrap="square">
            <a:spAutoFit/>
          </a:bodyPr>
          <a:lstStyle/>
          <a:p>
            <a:r>
              <a:rPr lang="en-US" sz="2200" dirty="0">
                <a:solidFill>
                  <a:srgbClr val="000000"/>
                </a:solidFill>
                <a:cs typeface="+mn-cs"/>
              </a:rPr>
              <a:t>Think removal as bulk liquid…</a:t>
            </a:r>
          </a:p>
        </p:txBody>
      </p:sp>
    </p:spTree>
    <p:extLst>
      <p:ext uri="{BB962C8B-B14F-4D97-AF65-F5344CB8AC3E}">
        <p14:creationId xmlns:p14="http://schemas.microsoft.com/office/powerpoint/2010/main" val="343479141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a:sym typeface="Wingdings" pitchFamily="2" charset="2"/>
              </a:rPr>
              <a:t>Saturation </a:t>
            </a:r>
            <a:r>
              <a:rPr lang="en-US" dirty="0"/>
              <a:t>Goal</a:t>
            </a:r>
          </a:p>
        </p:txBody>
      </p:sp>
      <p:sp>
        <p:nvSpPr>
          <p:cNvPr id="16387" name="Text Box 4"/>
          <p:cNvSpPr txBox="1">
            <a:spLocks noChangeArrowheads="1"/>
          </p:cNvSpPr>
          <p:nvPr/>
        </p:nvSpPr>
        <p:spPr bwMode="auto">
          <a:xfrm>
            <a:off x="3706813" y="1262062"/>
            <a:ext cx="1716088" cy="1200329"/>
          </a:xfrm>
          <a:prstGeom prst="rect">
            <a:avLst/>
          </a:prstGeom>
          <a:noFill/>
          <a:ln w="9525">
            <a:noFill/>
            <a:miter lim="800000"/>
            <a:headEnd/>
            <a:tailEnd/>
          </a:ln>
          <a:scene3d>
            <a:camera prst="orthographicFront"/>
            <a:lightRig rig="threePt" dir="t"/>
          </a:scene3d>
          <a:sp3d>
            <a:bevelT/>
          </a:sp3d>
        </p:spPr>
        <p:txBody>
          <a:bodyPr>
            <a:spAutoFit/>
          </a:bodyPr>
          <a:lstStyle/>
          <a:p>
            <a:pPr algn="ctr">
              <a:defRPr/>
            </a:pPr>
            <a:r>
              <a:rPr lang="en-US" sz="2400" b="1" dirty="0">
                <a:solidFill>
                  <a:srgbClr val="333399"/>
                </a:solidFill>
              </a:rPr>
              <a:t>LNAPL Remedial Goal</a:t>
            </a:r>
          </a:p>
        </p:txBody>
      </p:sp>
      <p:sp>
        <p:nvSpPr>
          <p:cNvPr id="20486" name="Text Box 4"/>
          <p:cNvSpPr txBox="1">
            <a:spLocks noChangeArrowheads="1"/>
          </p:cNvSpPr>
          <p:nvPr/>
        </p:nvSpPr>
        <p:spPr bwMode="auto">
          <a:xfrm>
            <a:off x="6242050" y="1479550"/>
            <a:ext cx="2413000" cy="830997"/>
          </a:xfrm>
          <a:prstGeom prst="rect">
            <a:avLst/>
          </a:prstGeom>
          <a:noFill/>
          <a:ln w="9525">
            <a:noFill/>
            <a:miter lim="800000"/>
            <a:headEnd/>
            <a:tailEnd/>
          </a:ln>
        </p:spPr>
        <p:txBody>
          <a:bodyPr>
            <a:spAutoFit/>
          </a:bodyPr>
          <a:lstStyle/>
          <a:p>
            <a:pPr algn="ctr"/>
            <a:r>
              <a:rPr lang="en-US" sz="2400" b="1" dirty="0">
                <a:solidFill>
                  <a:srgbClr val="333399"/>
                </a:solidFill>
              </a:rPr>
              <a:t>Remediation</a:t>
            </a:r>
            <a:br>
              <a:rPr lang="en-US" sz="2400" b="1" dirty="0">
                <a:solidFill>
                  <a:srgbClr val="333399"/>
                </a:solidFill>
              </a:rPr>
            </a:br>
            <a:r>
              <a:rPr lang="en-US" sz="2400" b="1" dirty="0">
                <a:solidFill>
                  <a:srgbClr val="333399"/>
                </a:solidFill>
              </a:rPr>
              <a:t>Objective</a:t>
            </a:r>
          </a:p>
        </p:txBody>
      </p:sp>
      <p:cxnSp>
        <p:nvCxnSpPr>
          <p:cNvPr id="20487" name="Straight Connector 14"/>
          <p:cNvCxnSpPr>
            <a:cxnSpLocks noChangeShapeType="1"/>
          </p:cNvCxnSpPr>
          <p:nvPr/>
        </p:nvCxnSpPr>
        <p:spPr bwMode="auto">
          <a:xfrm>
            <a:off x="377825" y="2452688"/>
            <a:ext cx="8229600" cy="14287"/>
          </a:xfrm>
          <a:prstGeom prst="line">
            <a:avLst/>
          </a:prstGeom>
          <a:noFill/>
          <a:ln w="15875" algn="ctr">
            <a:solidFill>
              <a:schemeClr val="tx1"/>
            </a:solidFill>
            <a:miter lim="800000"/>
            <a:headEnd/>
            <a:tailEnd/>
          </a:ln>
        </p:spPr>
      </p:cxnSp>
      <p:pic>
        <p:nvPicPr>
          <p:cNvPr id="20488" name="AutoShape 8"/>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5013" y="2882900"/>
            <a:ext cx="3163887" cy="2695575"/>
          </a:xfrm>
          <a:prstGeom prst="rect">
            <a:avLst/>
          </a:prstGeom>
          <a:noFill/>
          <a:ln w="9525">
            <a:noFill/>
            <a:miter lim="800000"/>
            <a:headEnd/>
            <a:tailEnd/>
          </a:ln>
        </p:spPr>
      </p:pic>
      <p:sp>
        <p:nvSpPr>
          <p:cNvPr id="20489" name="Text Box 9"/>
          <p:cNvSpPr txBox="1">
            <a:spLocks noChangeArrowheads="1"/>
          </p:cNvSpPr>
          <p:nvPr/>
        </p:nvSpPr>
        <p:spPr bwMode="auto">
          <a:xfrm>
            <a:off x="5834063" y="3248025"/>
            <a:ext cx="2841625" cy="1970088"/>
          </a:xfrm>
          <a:prstGeom prst="rect">
            <a:avLst/>
          </a:prstGeom>
          <a:noFill/>
          <a:ln w="9525">
            <a:noFill/>
            <a:miter lim="800000"/>
            <a:headEnd/>
            <a:tailEnd/>
          </a:ln>
        </p:spPr>
        <p:txBody>
          <a:bodyPr rIns="274320" anchor="ctr"/>
          <a:lstStyle/>
          <a:p>
            <a:pPr marL="111125" eaLnBrk="0" hangingPunct="0"/>
            <a:r>
              <a:rPr lang="en-US" sz="2000" b="1" dirty="0">
                <a:solidFill>
                  <a:srgbClr val="000000"/>
                </a:solidFill>
                <a:cs typeface="+mn-cs"/>
              </a:rPr>
              <a:t>Recover LNAPL to Maximum Extent Practicable</a:t>
            </a:r>
          </a:p>
        </p:txBody>
      </p:sp>
      <p:sp>
        <p:nvSpPr>
          <p:cNvPr id="20490" name="Text Box 4"/>
          <p:cNvSpPr txBox="1">
            <a:spLocks noChangeArrowheads="1"/>
          </p:cNvSpPr>
          <p:nvPr/>
        </p:nvSpPr>
        <p:spPr bwMode="auto">
          <a:xfrm>
            <a:off x="517525" y="1517650"/>
            <a:ext cx="1846263" cy="822325"/>
          </a:xfrm>
          <a:prstGeom prst="rect">
            <a:avLst/>
          </a:prstGeom>
          <a:noFill/>
          <a:ln w="9525">
            <a:noFill/>
            <a:miter lim="800000"/>
            <a:headEnd/>
            <a:tailEnd/>
          </a:ln>
        </p:spPr>
        <p:txBody>
          <a:bodyPr>
            <a:spAutoFit/>
          </a:bodyPr>
          <a:lstStyle/>
          <a:p>
            <a:pPr algn="ctr"/>
            <a:r>
              <a:rPr lang="en-US" sz="2400" b="1" dirty="0">
                <a:solidFill>
                  <a:srgbClr val="333399"/>
                </a:solidFill>
              </a:rPr>
              <a:t>LNAPL Concern</a:t>
            </a:r>
          </a:p>
        </p:txBody>
      </p:sp>
      <p:pic>
        <p:nvPicPr>
          <p:cNvPr id="20491" name="AutoShape 1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0563" y="3200400"/>
            <a:ext cx="2487612" cy="2030413"/>
          </a:xfrm>
          <a:prstGeom prst="rect">
            <a:avLst/>
          </a:prstGeom>
          <a:noFill/>
          <a:ln w="9525">
            <a:noFill/>
            <a:miter lim="800000"/>
            <a:headEnd/>
            <a:tailEnd/>
          </a:ln>
        </p:spPr>
      </p:pic>
      <p:sp>
        <p:nvSpPr>
          <p:cNvPr id="20492" name="Text Box 13"/>
          <p:cNvSpPr txBox="1">
            <a:spLocks noChangeArrowheads="1"/>
          </p:cNvSpPr>
          <p:nvPr/>
        </p:nvSpPr>
        <p:spPr bwMode="auto">
          <a:xfrm>
            <a:off x="3355017" y="3342481"/>
            <a:ext cx="2238703" cy="1781175"/>
          </a:xfrm>
          <a:prstGeom prst="rect">
            <a:avLst/>
          </a:prstGeom>
          <a:solidFill>
            <a:srgbClr val="000099"/>
          </a:solidFill>
          <a:ln w="9525">
            <a:noFill/>
            <a:miter lim="800000"/>
            <a:headEnd/>
            <a:tailEnd/>
          </a:ln>
        </p:spPr>
        <p:txBody>
          <a:bodyPr anchor="ctr"/>
          <a:lstStyle/>
          <a:p>
            <a:pPr algn="ctr" eaLnBrk="0" hangingPunct="0"/>
            <a:r>
              <a:rPr lang="en-US" sz="2400" b="1" dirty="0">
                <a:solidFill>
                  <a:srgbClr val="FFFFFF"/>
                </a:solidFill>
                <a:cs typeface="+mn-cs"/>
              </a:rPr>
              <a:t>Reduce LNAPL when above residual range</a:t>
            </a:r>
            <a:endParaRPr lang="en-US" sz="2400" dirty="0">
              <a:solidFill>
                <a:srgbClr val="FFFFFF"/>
              </a:solidFill>
              <a:cs typeface="+mn-cs"/>
            </a:endParaRPr>
          </a:p>
        </p:txBody>
      </p:sp>
      <p:pic>
        <p:nvPicPr>
          <p:cNvPr id="20493" name="AutoShape 1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500" y="2882900"/>
            <a:ext cx="2863850" cy="2695575"/>
          </a:xfrm>
          <a:prstGeom prst="rect">
            <a:avLst/>
          </a:prstGeom>
          <a:noFill/>
          <a:ln w="9525">
            <a:noFill/>
            <a:miter lim="800000"/>
            <a:headEnd/>
            <a:tailEnd/>
          </a:ln>
        </p:spPr>
      </p:pic>
      <p:sp>
        <p:nvSpPr>
          <p:cNvPr id="20494" name="Text Box 16"/>
          <p:cNvSpPr txBox="1">
            <a:spLocks noChangeArrowheads="1"/>
          </p:cNvSpPr>
          <p:nvPr/>
        </p:nvSpPr>
        <p:spPr bwMode="auto">
          <a:xfrm>
            <a:off x="582613" y="3531477"/>
            <a:ext cx="2144821" cy="1308538"/>
          </a:xfrm>
          <a:prstGeom prst="rect">
            <a:avLst/>
          </a:prstGeom>
          <a:solidFill>
            <a:srgbClr val="008000"/>
          </a:solidFill>
          <a:ln w="9525">
            <a:noFill/>
            <a:miter lim="800000"/>
            <a:headEnd/>
            <a:tailEnd/>
          </a:ln>
        </p:spPr>
        <p:txBody>
          <a:bodyPr rIns="274320" anchor="ctr"/>
          <a:lstStyle/>
          <a:p>
            <a:pPr algn="ctr" eaLnBrk="0" hangingPunct="0"/>
            <a:r>
              <a:rPr lang="en-US" sz="2400" b="1" dirty="0">
                <a:solidFill>
                  <a:srgbClr val="FFFFFF"/>
                </a:solidFill>
                <a:cs typeface="+mn-cs"/>
              </a:rPr>
              <a:t>LNAPL occurrence in wells</a:t>
            </a:r>
            <a:endParaRPr lang="en-US" sz="2400" dirty="0">
              <a:solidFill>
                <a:srgbClr val="FFFFFF"/>
              </a:solidFill>
              <a:cs typeface="+mn-cs"/>
            </a:endParaRPr>
          </a:p>
        </p:txBody>
      </p:sp>
      <p:sp>
        <p:nvSpPr>
          <p:cNvPr id="11"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Recovery Concept</a:t>
            </a:r>
          </a:p>
        </p:txBody>
      </p:sp>
      <p:sp>
        <p:nvSpPr>
          <p:cNvPr id="20498" name="TextBox 11"/>
          <p:cNvSpPr txBox="1">
            <a:spLocks noChangeArrowheads="1"/>
          </p:cNvSpPr>
          <p:nvPr/>
        </p:nvSpPr>
        <p:spPr bwMode="auto">
          <a:xfrm>
            <a:off x="837210" y="5780913"/>
            <a:ext cx="7469579" cy="707886"/>
          </a:xfrm>
          <a:prstGeom prst="rect">
            <a:avLst/>
          </a:prstGeom>
          <a:noFill/>
          <a:ln w="9525">
            <a:noFill/>
            <a:miter lim="800000"/>
            <a:headEnd/>
            <a:tailEnd/>
          </a:ln>
        </p:spPr>
        <p:txBody>
          <a:bodyPr wrap="square">
            <a:spAutoFit/>
          </a:bodyPr>
          <a:lstStyle/>
          <a:p>
            <a:pPr algn="ctr"/>
            <a:r>
              <a:rPr lang="en-US" sz="2000" b="1" dirty="0">
                <a:solidFill>
                  <a:srgbClr val="333399"/>
                </a:solidFill>
                <a:cs typeface="+mn-cs"/>
              </a:rPr>
              <a:t>Key Point</a:t>
            </a:r>
            <a:r>
              <a:rPr lang="en-US" sz="2000" dirty="0">
                <a:solidFill>
                  <a:srgbClr val="000000"/>
                </a:solidFill>
                <a:cs typeface="+mn-cs"/>
              </a:rPr>
              <a:t>: Reduce mobility and potential for migration by changing LNAPL saturation through mass recovery</a:t>
            </a:r>
          </a:p>
        </p:txBody>
      </p:sp>
    </p:spTree>
    <p:extLst>
      <p:ext uri="{BB962C8B-B14F-4D97-AF65-F5344CB8AC3E}">
        <p14:creationId xmlns:p14="http://schemas.microsoft.com/office/powerpoint/2010/main" val="159985312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dirty="0"/>
              <a:t>LNAPL Phase Change</a:t>
            </a:r>
          </a:p>
        </p:txBody>
      </p:sp>
      <p:pic>
        <p:nvPicPr>
          <p:cNvPr id="21507"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155224" y="1446212"/>
            <a:ext cx="4549775" cy="5103813"/>
          </a:xfrm>
          <a:prstGeom prst="rect">
            <a:avLst/>
          </a:prstGeom>
          <a:noFill/>
          <a:ln w="9525">
            <a:noFill/>
            <a:miter lim="800000"/>
            <a:headEnd/>
            <a:tailEnd/>
          </a:ln>
          <a:effectLst>
            <a:softEdge rad="63500"/>
          </a:effectLst>
        </p:spPr>
      </p:pic>
      <p:sp>
        <p:nvSpPr>
          <p:cNvPr id="4" name="Isosceles Triangle 3"/>
          <p:cNvSpPr/>
          <p:nvPr/>
        </p:nvSpPr>
        <p:spPr>
          <a:xfrm>
            <a:off x="7634287" y="5548941"/>
            <a:ext cx="1046163" cy="9144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2533" name="TextBox 4"/>
          <p:cNvSpPr txBox="1">
            <a:spLocks noChangeArrowheads="1"/>
          </p:cNvSpPr>
          <p:nvPr/>
        </p:nvSpPr>
        <p:spPr bwMode="auto">
          <a:xfrm>
            <a:off x="8472487" y="6387141"/>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22534" name="TextBox 6"/>
          <p:cNvSpPr txBox="1">
            <a:spLocks noChangeArrowheads="1"/>
          </p:cNvSpPr>
          <p:nvPr/>
        </p:nvSpPr>
        <p:spPr bwMode="auto">
          <a:xfrm>
            <a:off x="7405687" y="6387141"/>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22535" name="TextBox 7"/>
          <p:cNvSpPr txBox="1">
            <a:spLocks noChangeArrowheads="1"/>
          </p:cNvSpPr>
          <p:nvPr/>
        </p:nvSpPr>
        <p:spPr bwMode="auto">
          <a:xfrm>
            <a:off x="7939087" y="5320341"/>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8" name="Oval 7"/>
          <p:cNvSpPr/>
          <p:nvPr/>
        </p:nvSpPr>
        <p:spPr>
          <a:xfrm>
            <a:off x="8091487" y="5631491"/>
            <a:ext cx="131763" cy="1365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9"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Phase Change</a:t>
            </a:r>
          </a:p>
        </p:txBody>
      </p:sp>
    </p:spTree>
    <p:extLst>
      <p:ext uri="{BB962C8B-B14F-4D97-AF65-F5344CB8AC3E}">
        <p14:creationId xmlns:p14="http://schemas.microsoft.com/office/powerpoint/2010/main" val="392917492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dirty="0">
                <a:sym typeface="Wingdings" pitchFamily="2" charset="2"/>
              </a:rPr>
              <a:t>Composition </a:t>
            </a:r>
            <a:r>
              <a:rPr lang="en-US" dirty="0"/>
              <a:t>Goal</a:t>
            </a:r>
          </a:p>
        </p:txBody>
      </p:sp>
      <p:sp>
        <p:nvSpPr>
          <p:cNvPr id="23555" name="Text Box 4"/>
          <p:cNvSpPr txBox="1">
            <a:spLocks noChangeArrowheads="1"/>
          </p:cNvSpPr>
          <p:nvPr/>
        </p:nvSpPr>
        <p:spPr bwMode="auto">
          <a:xfrm>
            <a:off x="3576638" y="1265238"/>
            <a:ext cx="1716087" cy="1200329"/>
          </a:xfrm>
          <a:prstGeom prst="rect">
            <a:avLst/>
          </a:prstGeom>
          <a:noFill/>
          <a:ln w="9525">
            <a:noFill/>
            <a:miter lim="800000"/>
            <a:headEnd/>
            <a:tailEnd/>
          </a:ln>
        </p:spPr>
        <p:txBody>
          <a:bodyPr>
            <a:spAutoFit/>
          </a:bodyPr>
          <a:lstStyle/>
          <a:p>
            <a:pPr algn="ctr"/>
            <a:r>
              <a:rPr lang="en-US" sz="2400" b="1" dirty="0">
                <a:solidFill>
                  <a:srgbClr val="333399"/>
                </a:solidFill>
              </a:rPr>
              <a:t>LNAPL Remedial Goal</a:t>
            </a:r>
          </a:p>
        </p:txBody>
      </p:sp>
      <p:sp>
        <p:nvSpPr>
          <p:cNvPr id="23556" name="Text Box 4"/>
          <p:cNvSpPr txBox="1">
            <a:spLocks noChangeArrowheads="1"/>
          </p:cNvSpPr>
          <p:nvPr/>
        </p:nvSpPr>
        <p:spPr bwMode="auto">
          <a:xfrm>
            <a:off x="5743575" y="1466850"/>
            <a:ext cx="2413000" cy="830997"/>
          </a:xfrm>
          <a:prstGeom prst="rect">
            <a:avLst/>
          </a:prstGeom>
          <a:noFill/>
          <a:ln w="9525">
            <a:noFill/>
            <a:miter lim="800000"/>
            <a:headEnd/>
            <a:tailEnd/>
          </a:ln>
        </p:spPr>
        <p:txBody>
          <a:bodyPr>
            <a:spAutoFit/>
          </a:bodyPr>
          <a:lstStyle/>
          <a:p>
            <a:pPr algn="ctr"/>
            <a:r>
              <a:rPr lang="en-US" sz="2400" b="1" dirty="0">
                <a:solidFill>
                  <a:srgbClr val="333399"/>
                </a:solidFill>
              </a:rPr>
              <a:t>Remediation</a:t>
            </a:r>
            <a:br>
              <a:rPr lang="en-US" sz="2400" b="1" dirty="0">
                <a:solidFill>
                  <a:srgbClr val="333399"/>
                </a:solidFill>
              </a:rPr>
            </a:br>
            <a:r>
              <a:rPr lang="en-US" sz="2400" b="1" dirty="0">
                <a:solidFill>
                  <a:srgbClr val="333399"/>
                </a:solidFill>
              </a:rPr>
              <a:t>Objective</a:t>
            </a:r>
          </a:p>
        </p:txBody>
      </p:sp>
      <p:cxnSp>
        <p:nvCxnSpPr>
          <p:cNvPr id="23557" name="Straight Connector 14"/>
          <p:cNvCxnSpPr>
            <a:cxnSpLocks noChangeShapeType="1"/>
          </p:cNvCxnSpPr>
          <p:nvPr/>
        </p:nvCxnSpPr>
        <p:spPr bwMode="auto">
          <a:xfrm>
            <a:off x="377825" y="2452688"/>
            <a:ext cx="8229600" cy="14287"/>
          </a:xfrm>
          <a:prstGeom prst="line">
            <a:avLst/>
          </a:prstGeom>
          <a:noFill/>
          <a:ln w="15875" algn="ctr">
            <a:solidFill>
              <a:schemeClr val="tx1"/>
            </a:solidFill>
            <a:miter lim="800000"/>
            <a:headEnd/>
            <a:tailEnd/>
          </a:ln>
        </p:spPr>
      </p:cxnSp>
      <p:pic>
        <p:nvPicPr>
          <p:cNvPr id="23558" name="AutoShape 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8338" y="2457450"/>
            <a:ext cx="3230562" cy="3657600"/>
          </a:xfrm>
          <a:prstGeom prst="rect">
            <a:avLst/>
          </a:prstGeom>
          <a:noFill/>
          <a:ln w="9525">
            <a:noFill/>
            <a:miter lim="800000"/>
            <a:headEnd/>
            <a:tailEnd/>
          </a:ln>
        </p:spPr>
      </p:pic>
      <p:sp>
        <p:nvSpPr>
          <p:cNvPr id="23559" name="Text Box 7"/>
          <p:cNvSpPr txBox="1">
            <a:spLocks noChangeArrowheads="1"/>
          </p:cNvSpPr>
          <p:nvPr/>
        </p:nvSpPr>
        <p:spPr bwMode="auto">
          <a:xfrm>
            <a:off x="5767388" y="3052730"/>
            <a:ext cx="3142696" cy="2684463"/>
          </a:xfrm>
          <a:prstGeom prst="rect">
            <a:avLst/>
          </a:prstGeom>
          <a:noFill/>
          <a:ln w="9525">
            <a:noFill/>
            <a:miter lim="800000"/>
            <a:headEnd/>
            <a:tailEnd/>
          </a:ln>
        </p:spPr>
        <p:txBody>
          <a:bodyPr rIns="274320" anchor="ctr"/>
          <a:lstStyle/>
          <a:p>
            <a:pPr marL="111125" eaLnBrk="0" hangingPunct="0"/>
            <a:r>
              <a:rPr lang="en-US" sz="2000" b="1" dirty="0">
                <a:solidFill>
                  <a:srgbClr val="000000"/>
                </a:solidFill>
                <a:cs typeface="+mn-cs"/>
              </a:rPr>
              <a:t>Deplete volatile or soluble constituent concentration in LNAPL</a:t>
            </a:r>
          </a:p>
          <a:p>
            <a:pPr marL="230188" indent="-230188" eaLnBrk="0" hangingPunct="0"/>
            <a:endParaRPr lang="en-US" sz="2000" b="1" dirty="0">
              <a:solidFill>
                <a:srgbClr val="000000"/>
              </a:solidFill>
              <a:cs typeface="+mn-cs"/>
            </a:endParaRPr>
          </a:p>
        </p:txBody>
      </p:sp>
      <p:sp>
        <p:nvSpPr>
          <p:cNvPr id="23560" name="Text Box 4"/>
          <p:cNvSpPr txBox="1">
            <a:spLocks noChangeArrowheads="1"/>
          </p:cNvSpPr>
          <p:nvPr/>
        </p:nvSpPr>
        <p:spPr bwMode="auto">
          <a:xfrm>
            <a:off x="696913" y="1422400"/>
            <a:ext cx="1846262" cy="830263"/>
          </a:xfrm>
          <a:prstGeom prst="rect">
            <a:avLst/>
          </a:prstGeom>
          <a:noFill/>
          <a:ln w="9525">
            <a:noFill/>
            <a:miter lim="800000"/>
            <a:headEnd/>
            <a:tailEnd/>
          </a:ln>
        </p:spPr>
        <p:txBody>
          <a:bodyPr>
            <a:spAutoFit/>
          </a:bodyPr>
          <a:lstStyle/>
          <a:p>
            <a:pPr algn="ctr"/>
            <a:r>
              <a:rPr lang="en-US" sz="2400" b="1" dirty="0">
                <a:solidFill>
                  <a:srgbClr val="333399"/>
                </a:solidFill>
              </a:rPr>
              <a:t>LNAPL Concern</a:t>
            </a:r>
          </a:p>
        </p:txBody>
      </p:sp>
      <p:pic>
        <p:nvPicPr>
          <p:cNvPr id="23561" name="AutoShape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0238" y="3273425"/>
            <a:ext cx="2487612" cy="2030413"/>
          </a:xfrm>
          <a:prstGeom prst="rect">
            <a:avLst/>
          </a:prstGeom>
          <a:noFill/>
          <a:ln w="9525">
            <a:noFill/>
            <a:miter lim="800000"/>
            <a:headEnd/>
            <a:tailEnd/>
          </a:ln>
        </p:spPr>
      </p:pic>
      <p:sp>
        <p:nvSpPr>
          <p:cNvPr id="23562" name="Text Box 11"/>
          <p:cNvSpPr txBox="1">
            <a:spLocks noChangeArrowheads="1"/>
          </p:cNvSpPr>
          <p:nvPr/>
        </p:nvSpPr>
        <p:spPr bwMode="auto">
          <a:xfrm>
            <a:off x="3181350" y="3638550"/>
            <a:ext cx="2476500" cy="1264526"/>
          </a:xfrm>
          <a:prstGeom prst="rect">
            <a:avLst/>
          </a:prstGeom>
          <a:solidFill>
            <a:srgbClr val="000099"/>
          </a:solidFill>
          <a:ln w="9525">
            <a:noFill/>
            <a:miter lim="800000"/>
            <a:headEnd/>
            <a:tailEnd/>
          </a:ln>
        </p:spPr>
        <p:txBody>
          <a:bodyPr anchor="ctr"/>
          <a:lstStyle/>
          <a:p>
            <a:pPr algn="ctr" eaLnBrk="0" hangingPunct="0"/>
            <a:r>
              <a:rPr lang="en-US" sz="2400" b="1" dirty="0">
                <a:solidFill>
                  <a:srgbClr val="FFFFFF"/>
                </a:solidFill>
                <a:cs typeface="+mn-cs"/>
              </a:rPr>
              <a:t>Reduce concentrations</a:t>
            </a:r>
          </a:p>
        </p:txBody>
      </p:sp>
      <p:pic>
        <p:nvPicPr>
          <p:cNvPr id="23563" name="AutoShape 10"/>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500" y="2822575"/>
            <a:ext cx="2863850" cy="2693988"/>
          </a:xfrm>
          <a:prstGeom prst="rect">
            <a:avLst/>
          </a:prstGeom>
          <a:noFill/>
          <a:ln w="9525">
            <a:noFill/>
            <a:miter lim="800000"/>
            <a:headEnd/>
            <a:tailEnd/>
          </a:ln>
        </p:spPr>
      </p:pic>
      <p:sp>
        <p:nvSpPr>
          <p:cNvPr id="23564" name="Text Box 14"/>
          <p:cNvSpPr txBox="1">
            <a:spLocks noChangeArrowheads="1"/>
          </p:cNvSpPr>
          <p:nvPr/>
        </p:nvSpPr>
        <p:spPr bwMode="auto">
          <a:xfrm>
            <a:off x="471488" y="3346450"/>
            <a:ext cx="1938337" cy="1706563"/>
          </a:xfrm>
          <a:prstGeom prst="rect">
            <a:avLst/>
          </a:prstGeom>
          <a:solidFill>
            <a:srgbClr val="008000"/>
          </a:solidFill>
          <a:ln w="9525">
            <a:noFill/>
            <a:miter lim="800000"/>
            <a:headEnd/>
            <a:tailEnd/>
          </a:ln>
        </p:spPr>
        <p:txBody>
          <a:bodyPr rIns="274320" anchor="ctr"/>
          <a:lstStyle/>
          <a:p>
            <a:pPr algn="ctr" eaLnBrk="0" hangingPunct="0"/>
            <a:r>
              <a:rPr lang="en-US" sz="2400" b="1" dirty="0">
                <a:solidFill>
                  <a:srgbClr val="FFFFFF"/>
                </a:solidFill>
                <a:cs typeface="+mn-cs"/>
              </a:rPr>
              <a:t>Risk via Vapor Intrusion</a:t>
            </a:r>
            <a:endParaRPr lang="en-US" sz="2400" dirty="0">
              <a:solidFill>
                <a:srgbClr val="FFFFFF"/>
              </a:solidFill>
              <a:cs typeface="+mn-cs"/>
            </a:endParaRPr>
          </a:p>
        </p:txBody>
      </p:sp>
      <p:sp>
        <p:nvSpPr>
          <p:cNvPr id="11"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Phase Change</a:t>
            </a:r>
          </a:p>
        </p:txBody>
      </p:sp>
      <p:sp>
        <p:nvSpPr>
          <p:cNvPr id="23568" name="TextBox 11"/>
          <p:cNvSpPr txBox="1">
            <a:spLocks noChangeArrowheads="1"/>
          </p:cNvSpPr>
          <p:nvPr/>
        </p:nvSpPr>
        <p:spPr bwMode="auto">
          <a:xfrm>
            <a:off x="1079315" y="5871466"/>
            <a:ext cx="6826619" cy="707886"/>
          </a:xfrm>
          <a:prstGeom prst="rect">
            <a:avLst/>
          </a:prstGeom>
          <a:noFill/>
          <a:ln w="9525">
            <a:noFill/>
            <a:miter lim="800000"/>
            <a:headEnd/>
            <a:tailEnd/>
          </a:ln>
        </p:spPr>
        <p:txBody>
          <a:bodyPr wrap="square">
            <a:spAutoFit/>
          </a:bodyPr>
          <a:lstStyle/>
          <a:p>
            <a:pPr algn="ctr"/>
            <a:r>
              <a:rPr lang="en-US" sz="2000" b="1" dirty="0">
                <a:solidFill>
                  <a:srgbClr val="333399"/>
                </a:solidFill>
                <a:cs typeface="+mn-cs"/>
              </a:rPr>
              <a:t>Key Point</a:t>
            </a:r>
            <a:r>
              <a:rPr lang="en-US" sz="2000" dirty="0">
                <a:solidFill>
                  <a:srgbClr val="000000"/>
                </a:solidFill>
                <a:cs typeface="+mn-cs"/>
              </a:rPr>
              <a:t>: Reduce soil vapor or groundwater risk by removing risk-driving constituent(s) from LNAPL</a:t>
            </a:r>
          </a:p>
        </p:txBody>
      </p:sp>
    </p:spTree>
    <p:extLst>
      <p:ext uri="{BB962C8B-B14F-4D97-AF65-F5344CB8AC3E}">
        <p14:creationId xmlns:p14="http://schemas.microsoft.com/office/powerpoint/2010/main" val="265518363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a:t>LNAPL Composition</a:t>
            </a:r>
          </a:p>
        </p:txBody>
      </p:sp>
      <p:sp>
        <p:nvSpPr>
          <p:cNvPr id="24579" name="Rectangle 3"/>
          <p:cNvSpPr>
            <a:spLocks noGrp="1" noChangeArrowheads="1"/>
          </p:cNvSpPr>
          <p:nvPr>
            <p:ph idx="1"/>
          </p:nvPr>
        </p:nvSpPr>
        <p:spPr/>
        <p:txBody>
          <a:bodyPr/>
          <a:lstStyle/>
          <a:p>
            <a:pPr>
              <a:spcAft>
                <a:spcPts val="300"/>
              </a:spcAft>
            </a:pPr>
            <a:r>
              <a:rPr lang="en-US" sz="2200" dirty="0"/>
              <a:t>Modified by increasing rates of volatilization and dissolution from LNAPL body – phase change from liquid to vapor phase or liquid to dissolved phase</a:t>
            </a:r>
          </a:p>
          <a:p>
            <a:pPr>
              <a:spcAft>
                <a:spcPts val="300"/>
              </a:spcAft>
            </a:pPr>
            <a:r>
              <a:rPr lang="en-US" sz="2200" dirty="0"/>
              <a:t>Example technologies</a:t>
            </a:r>
          </a:p>
          <a:p>
            <a:pPr lvl="1">
              <a:spcAft>
                <a:spcPts val="300"/>
              </a:spcAft>
            </a:pPr>
            <a:r>
              <a:rPr lang="en-US" sz="2000" dirty="0"/>
              <a:t>Soil vapor extraction, </a:t>
            </a:r>
            <a:br>
              <a:rPr lang="en-US" sz="2000" dirty="0"/>
            </a:br>
            <a:r>
              <a:rPr lang="en-US" sz="2000" dirty="0"/>
              <a:t>or in combination:</a:t>
            </a:r>
          </a:p>
          <a:p>
            <a:pPr marL="1190625" lvl="2">
              <a:spcAft>
                <a:spcPts val="300"/>
              </a:spcAft>
            </a:pPr>
            <a:r>
              <a:rPr lang="en-US" sz="2000" dirty="0"/>
              <a:t>Air sparging</a:t>
            </a:r>
          </a:p>
          <a:p>
            <a:pPr marL="1190625" lvl="2">
              <a:spcAft>
                <a:spcPts val="300"/>
              </a:spcAft>
            </a:pPr>
            <a:r>
              <a:rPr lang="en-US" sz="2000" dirty="0"/>
              <a:t>Heating</a:t>
            </a:r>
          </a:p>
          <a:p>
            <a:pPr marL="1190625" lvl="2">
              <a:spcAft>
                <a:spcPts val="300"/>
              </a:spcAft>
            </a:pPr>
            <a:r>
              <a:rPr lang="en-US" sz="2000" dirty="0"/>
              <a:t>Steam injection</a:t>
            </a:r>
          </a:p>
          <a:p>
            <a:pPr lvl="1">
              <a:spcAft>
                <a:spcPts val="300"/>
              </a:spcAft>
            </a:pPr>
            <a:r>
              <a:rPr lang="en-US" sz="2000" dirty="0"/>
              <a:t>Enhanced aerobic biodegradation</a:t>
            </a:r>
          </a:p>
          <a:p>
            <a:pPr lvl="1">
              <a:spcAft>
                <a:spcPts val="300"/>
              </a:spcAft>
            </a:pPr>
            <a:r>
              <a:rPr lang="en-US" sz="2000" dirty="0"/>
              <a:t>Enhanced anaerobic biodegradation</a:t>
            </a:r>
          </a:p>
          <a:p>
            <a:pPr lvl="1">
              <a:spcAft>
                <a:spcPts val="300"/>
              </a:spcAft>
            </a:pPr>
            <a:r>
              <a:rPr lang="en-US" sz="2000" dirty="0"/>
              <a:t>In-situ chemical oxidation</a:t>
            </a:r>
          </a:p>
        </p:txBody>
      </p:sp>
      <p:pic>
        <p:nvPicPr>
          <p:cNvPr id="24580" name="Picture 4" descr="j032115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3260725"/>
            <a:ext cx="2120900" cy="2971800"/>
          </a:xfrm>
          <a:prstGeom prst="rect">
            <a:avLst/>
          </a:prstGeom>
          <a:noFill/>
          <a:ln w="9525">
            <a:noFill/>
            <a:miter lim="800000"/>
            <a:headEnd/>
            <a:tailEnd/>
          </a:ln>
        </p:spPr>
      </p:pic>
      <p:sp>
        <p:nvSpPr>
          <p:cNvPr id="5"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Phase Change</a:t>
            </a:r>
          </a:p>
        </p:txBody>
      </p:sp>
    </p:spTree>
    <p:extLst>
      <p:ext uri="{BB962C8B-B14F-4D97-AF65-F5344CB8AC3E}">
        <p14:creationId xmlns:p14="http://schemas.microsoft.com/office/powerpoint/2010/main" val="171555826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9">
            <a:extLst>
              <a:ext uri="{FF2B5EF4-FFF2-40B4-BE49-F238E27FC236}">
                <a16:creationId xmlns:a16="http://schemas.microsoft.com/office/drawing/2014/main" xmlns="" id="{1A36CFB7-42CE-46B3-98EB-EAA475806CFD}"/>
              </a:ext>
            </a:extLst>
          </p:cNvPr>
          <p:cNvSpPr>
            <a:spLocks noGrp="1" noChangeArrowheads="1"/>
          </p:cNvSpPr>
          <p:nvPr>
            <p:ph type="title"/>
          </p:nvPr>
        </p:nvSpPr>
        <p:spPr/>
        <p:txBody>
          <a:bodyPr/>
          <a:lstStyle/>
          <a:p>
            <a:r>
              <a:rPr lang="en-US" altLang="en-US" dirty="0"/>
              <a:t>Housekeeping 	</a:t>
            </a:r>
          </a:p>
        </p:txBody>
      </p:sp>
      <p:sp>
        <p:nvSpPr>
          <p:cNvPr id="8195" name="Rectangle 20">
            <a:extLst>
              <a:ext uri="{FF2B5EF4-FFF2-40B4-BE49-F238E27FC236}">
                <a16:creationId xmlns:a16="http://schemas.microsoft.com/office/drawing/2014/main" xmlns="" id="{D29A7C79-6FDD-46AC-8362-2C7977CF3DAD}"/>
              </a:ext>
            </a:extLst>
          </p:cNvPr>
          <p:cNvSpPr>
            <a:spLocks noGrp="1" noChangeArrowheads="1"/>
          </p:cNvSpPr>
          <p:nvPr>
            <p:ph sz="half" idx="1"/>
          </p:nvPr>
        </p:nvSpPr>
        <p:spPr>
          <a:xfrm>
            <a:off x="304800" y="1447800"/>
            <a:ext cx="3810000" cy="4495800"/>
          </a:xfrm>
        </p:spPr>
        <p:txBody>
          <a:bodyPr/>
          <a:lstStyle/>
          <a:p>
            <a:r>
              <a:rPr lang="en-US" altLang="en-US" sz="2600" dirty="0"/>
              <a:t>Course time is 2¼ hours</a:t>
            </a:r>
          </a:p>
          <a:p>
            <a:r>
              <a:rPr lang="en-US" altLang="en-US" sz="2600" dirty="0"/>
              <a:t>This event is being recorded </a:t>
            </a:r>
          </a:p>
          <a:p>
            <a:r>
              <a:rPr lang="en-US" altLang="en-US" sz="2600" dirty="0"/>
              <a:t>Trainers control slides</a:t>
            </a:r>
          </a:p>
          <a:p>
            <a:pPr lvl="1"/>
            <a:r>
              <a:rPr lang="en-US" altLang="en-US" sz="2200" b="1" dirty="0"/>
              <a:t>Want to control your own slides?</a:t>
            </a:r>
            <a:r>
              <a:rPr lang="en-US" altLang="en-US" sz="2200" dirty="0"/>
              <a:t> You can download presentation file on Clu-in training page</a:t>
            </a:r>
          </a:p>
          <a:p>
            <a:endParaRPr lang="en-US" altLang="en-US" dirty="0"/>
          </a:p>
        </p:txBody>
      </p:sp>
      <p:sp>
        <p:nvSpPr>
          <p:cNvPr id="8196" name="Rectangle 21">
            <a:extLst>
              <a:ext uri="{FF2B5EF4-FFF2-40B4-BE49-F238E27FC236}">
                <a16:creationId xmlns:a16="http://schemas.microsoft.com/office/drawing/2014/main" xmlns="" id="{74922688-1376-4D2E-A450-826E46F46A6B}"/>
              </a:ext>
            </a:extLst>
          </p:cNvPr>
          <p:cNvSpPr>
            <a:spLocks noGrp="1" noChangeArrowheads="1"/>
          </p:cNvSpPr>
          <p:nvPr>
            <p:ph sz="half" idx="2"/>
          </p:nvPr>
        </p:nvSpPr>
        <p:spPr>
          <a:xfrm>
            <a:off x="4114800" y="1447800"/>
            <a:ext cx="4800600" cy="4495800"/>
          </a:xfrm>
        </p:spPr>
        <p:txBody>
          <a:bodyPr/>
          <a:lstStyle/>
          <a:p>
            <a:r>
              <a:rPr lang="en-US" altLang="en-US" sz="2600" dirty="0"/>
              <a:t>Questions and feedback</a:t>
            </a:r>
          </a:p>
          <a:p>
            <a:pPr lvl="1"/>
            <a:r>
              <a:rPr lang="en-US" altLang="en-US" sz="2200" b="1" dirty="0"/>
              <a:t>Throughout training: </a:t>
            </a:r>
            <a:br>
              <a:rPr lang="en-US" altLang="en-US" sz="2200" b="1" dirty="0"/>
            </a:br>
            <a:r>
              <a:rPr lang="en-US" altLang="en-US" sz="2200" dirty="0"/>
              <a:t>type in the “Q &amp; A” box</a:t>
            </a:r>
          </a:p>
          <a:p>
            <a:pPr lvl="1"/>
            <a:r>
              <a:rPr lang="en-US" altLang="en-US" sz="2200" b="1" dirty="0"/>
              <a:t>At Q&amp;A breaks: </a:t>
            </a:r>
            <a:r>
              <a:rPr lang="en-US" altLang="en-US" sz="2200" dirty="0"/>
              <a:t>unmute your phone with #6 to ask out loud</a:t>
            </a:r>
          </a:p>
          <a:p>
            <a:pPr lvl="1"/>
            <a:r>
              <a:rPr lang="en-US" altLang="en-US" sz="2200" b="1" dirty="0"/>
              <a:t>At end of class: </a:t>
            </a:r>
            <a:r>
              <a:rPr lang="en-US" altLang="en-US" sz="2200" dirty="0"/>
              <a:t>Feedback form available from last slide </a:t>
            </a:r>
          </a:p>
          <a:p>
            <a:pPr lvl="2"/>
            <a:r>
              <a:rPr lang="en-US" altLang="en-US" b="1" dirty="0"/>
              <a:t>Need confirmation of your participation today? </a:t>
            </a:r>
            <a:r>
              <a:rPr lang="en-US" altLang="en-US" dirty="0"/>
              <a:t>Fill out the feedback form and check box for confirmation email and certificate</a:t>
            </a:r>
          </a:p>
          <a:p>
            <a:endParaRPr lang="en-US" altLang="en-US" dirty="0"/>
          </a:p>
        </p:txBody>
      </p:sp>
      <p:sp>
        <p:nvSpPr>
          <p:cNvPr id="8197" name="Rectangle 4">
            <a:extLst>
              <a:ext uri="{FF2B5EF4-FFF2-40B4-BE49-F238E27FC236}">
                <a16:creationId xmlns:a16="http://schemas.microsoft.com/office/drawing/2014/main" xmlns="" id="{222BD5EE-C009-4598-8D8B-0366AF653AC0}"/>
              </a:ext>
            </a:extLst>
          </p:cNvPr>
          <p:cNvSpPr>
            <a:spLocks noChangeArrowheads="1"/>
          </p:cNvSpPr>
          <p:nvPr/>
        </p:nvSpPr>
        <p:spPr bwMode="auto">
          <a:xfrm>
            <a:off x="990600" y="6140450"/>
            <a:ext cx="7162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algn="ctr" eaLnBrk="1" hangingPunct="1">
              <a:buFont typeface="Wingdings 3" panose="05040102010807070707" pitchFamily="18" charset="2"/>
              <a:buNone/>
            </a:pPr>
            <a:r>
              <a:rPr lang="en-US" altLang="en-US" sz="1800" b="1" dirty="0"/>
              <a:t>Copyright 2018 Interstate Technology &amp; Regulatory Council, </a:t>
            </a:r>
            <a:br>
              <a:rPr lang="en-US" altLang="en-US" sz="1800" b="1" dirty="0"/>
            </a:br>
            <a:r>
              <a:rPr lang="en-US" altLang="en-US" sz="1800" b="1" dirty="0"/>
              <a:t>50 F Street, NW, Suite 350, Washington, DC 20001</a:t>
            </a:r>
          </a:p>
        </p:txBody>
      </p:sp>
    </p:spTree>
    <p:extLst>
      <p:ext uri="{BB962C8B-B14F-4D97-AF65-F5344CB8AC3E}">
        <p14:creationId xmlns:p14="http://schemas.microsoft.com/office/powerpoint/2010/main" val="362446633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a:t>Contrast Between Composition And Saturation Goals</a:t>
            </a:r>
          </a:p>
        </p:txBody>
      </p:sp>
      <p:pic>
        <p:nvPicPr>
          <p:cNvPr id="25604" name="Picture 102"/>
          <p:cNvPicPr>
            <a:picLocks noChangeAspect="1" noChangeArrowheads="1"/>
          </p:cNvPicPr>
          <p:nvPr/>
        </p:nvPicPr>
        <p:blipFill>
          <a:blip r:embed="rId3" cstate="screen">
            <a:extLst>
              <a:ext uri="{28A0092B-C50C-407E-A947-70E740481C1C}">
                <a14:useLocalDpi xmlns:a14="http://schemas.microsoft.com/office/drawing/2010/main" val="0"/>
              </a:ext>
            </a:extLst>
          </a:blip>
          <a:srcRect l="87154"/>
          <a:stretch>
            <a:fillRect/>
          </a:stretch>
        </p:blipFill>
        <p:spPr bwMode="auto">
          <a:xfrm>
            <a:off x="5584825" y="1676400"/>
            <a:ext cx="822325" cy="3767138"/>
          </a:xfrm>
          <a:prstGeom prst="rect">
            <a:avLst/>
          </a:prstGeom>
          <a:solidFill>
            <a:schemeClr val="bg1"/>
          </a:solidFill>
          <a:ln w="9525">
            <a:noFill/>
            <a:miter lim="800000"/>
            <a:headEnd/>
            <a:tailEnd/>
          </a:ln>
        </p:spPr>
      </p:pic>
      <p:sp>
        <p:nvSpPr>
          <p:cNvPr id="25605" name="Right Arrow 7"/>
          <p:cNvSpPr>
            <a:spLocks noChangeArrowheads="1"/>
          </p:cNvSpPr>
          <p:nvPr/>
        </p:nvSpPr>
        <p:spPr bwMode="auto">
          <a:xfrm rot="10800000">
            <a:off x="7162800" y="2667000"/>
            <a:ext cx="346075" cy="225425"/>
          </a:xfrm>
          <a:prstGeom prst="rightArrow">
            <a:avLst>
              <a:gd name="adj1" fmla="val 50000"/>
              <a:gd name="adj2" fmla="val 50193"/>
            </a:avLst>
          </a:prstGeom>
          <a:solidFill>
            <a:srgbClr val="FF0000">
              <a:alpha val="39999"/>
            </a:srgbClr>
          </a:solidFill>
          <a:ln w="9525" algn="ctr">
            <a:solidFill>
              <a:schemeClr val="tx1"/>
            </a:solidFill>
            <a:miter lim="800000"/>
            <a:headEnd/>
            <a:tailEnd/>
          </a:ln>
        </p:spPr>
        <p:txBody>
          <a:bodyPr rot="10800000" wrap="none"/>
          <a:lstStyle/>
          <a:p>
            <a:pPr eaLnBrk="0" hangingPunct="0"/>
            <a:endParaRPr lang="en-US" dirty="0">
              <a:solidFill>
                <a:srgbClr val="000000"/>
              </a:solidFill>
              <a:cs typeface="+mn-cs"/>
            </a:endParaRPr>
          </a:p>
        </p:txBody>
      </p:sp>
      <p:sp>
        <p:nvSpPr>
          <p:cNvPr id="20486" name="Right Arrow 8"/>
          <p:cNvSpPr>
            <a:spLocks noChangeArrowheads="1"/>
          </p:cNvSpPr>
          <p:nvPr/>
        </p:nvSpPr>
        <p:spPr bwMode="auto">
          <a:xfrm rot="8117903">
            <a:off x="7162800" y="3352800"/>
            <a:ext cx="344488" cy="225425"/>
          </a:xfrm>
          <a:prstGeom prst="rightArrow">
            <a:avLst>
              <a:gd name="adj1" fmla="val 50000"/>
              <a:gd name="adj2" fmla="val 49963"/>
            </a:avLst>
          </a:prstGeom>
          <a:solidFill>
            <a:schemeClr val="accent2">
              <a:lumMod val="50000"/>
              <a:alpha val="39999"/>
            </a:schemeClr>
          </a:solidFill>
          <a:ln w="9525" algn="ctr">
            <a:solidFill>
              <a:schemeClr val="tx1"/>
            </a:solidFill>
            <a:miter lim="800000"/>
            <a:headEnd/>
            <a:tailEnd/>
          </a:ln>
        </p:spPr>
        <p:txBody>
          <a:bodyPr rot="10800000" wrap="none"/>
          <a:lstStyle/>
          <a:p>
            <a:pPr eaLnBrk="0" hangingPunct="0">
              <a:defRPr/>
            </a:pPr>
            <a:endParaRPr lang="en-US" dirty="0">
              <a:solidFill>
                <a:srgbClr val="000000"/>
              </a:solidFill>
              <a:cs typeface="+mn-cs"/>
            </a:endParaRPr>
          </a:p>
        </p:txBody>
      </p:sp>
      <p:sp>
        <p:nvSpPr>
          <p:cNvPr id="25607" name="Text Box 7"/>
          <p:cNvSpPr txBox="1">
            <a:spLocks noChangeArrowheads="1"/>
          </p:cNvSpPr>
          <p:nvPr/>
        </p:nvSpPr>
        <p:spPr bwMode="auto">
          <a:xfrm>
            <a:off x="6477000" y="1676400"/>
            <a:ext cx="1766888" cy="915988"/>
          </a:xfrm>
          <a:prstGeom prst="rect">
            <a:avLst/>
          </a:prstGeom>
          <a:noFill/>
          <a:ln w="9525">
            <a:noFill/>
            <a:miter lim="800000"/>
            <a:headEnd/>
            <a:tailEnd/>
          </a:ln>
        </p:spPr>
        <p:txBody>
          <a:bodyPr>
            <a:spAutoFit/>
          </a:bodyPr>
          <a:lstStyle/>
          <a:p>
            <a:pPr algn="ctr">
              <a:spcBef>
                <a:spcPct val="50000"/>
              </a:spcBef>
            </a:pPr>
            <a:r>
              <a:rPr lang="en-US" b="1" dirty="0">
                <a:solidFill>
                  <a:srgbClr val="CC3300"/>
                </a:solidFill>
                <a:cs typeface="+mn-cs"/>
              </a:rPr>
              <a:t>Reduced saturation (less LNAPL)</a:t>
            </a:r>
          </a:p>
        </p:txBody>
      </p:sp>
      <p:sp>
        <p:nvSpPr>
          <p:cNvPr id="25608" name="Text Box 8"/>
          <p:cNvSpPr txBox="1">
            <a:spLocks noChangeArrowheads="1"/>
          </p:cNvSpPr>
          <p:nvPr/>
        </p:nvSpPr>
        <p:spPr bwMode="auto">
          <a:xfrm>
            <a:off x="6629400" y="3810000"/>
            <a:ext cx="1639888" cy="641350"/>
          </a:xfrm>
          <a:prstGeom prst="rect">
            <a:avLst/>
          </a:prstGeom>
          <a:noFill/>
          <a:ln w="9525">
            <a:noFill/>
            <a:miter lim="800000"/>
            <a:headEnd/>
            <a:tailEnd/>
          </a:ln>
        </p:spPr>
        <p:txBody>
          <a:bodyPr>
            <a:spAutoFit/>
          </a:bodyPr>
          <a:lstStyle/>
          <a:p>
            <a:pPr algn="ctr">
              <a:spcBef>
                <a:spcPct val="50000"/>
              </a:spcBef>
            </a:pPr>
            <a:r>
              <a:rPr lang="en-US" b="1" dirty="0">
                <a:solidFill>
                  <a:srgbClr val="7030A0"/>
                </a:solidFill>
                <a:cs typeface="+mn-cs"/>
              </a:rPr>
              <a:t>Changed composition</a:t>
            </a:r>
          </a:p>
        </p:txBody>
      </p:sp>
      <p:pic>
        <p:nvPicPr>
          <p:cNvPr id="25609" name="Picture 10"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9875" y="1903413"/>
            <a:ext cx="3970338" cy="2784475"/>
          </a:xfrm>
          <a:prstGeom prst="rect">
            <a:avLst/>
          </a:prstGeom>
          <a:noFill/>
          <a:ln>
            <a:noFill/>
          </a:ln>
        </p:spPr>
      </p:pic>
      <p:sp>
        <p:nvSpPr>
          <p:cNvPr id="25610" name="Text Box 11"/>
          <p:cNvSpPr txBox="1">
            <a:spLocks noChangeArrowheads="1"/>
          </p:cNvSpPr>
          <p:nvPr/>
        </p:nvSpPr>
        <p:spPr bwMode="auto">
          <a:xfrm rot="-5400000">
            <a:off x="-594518" y="2904694"/>
            <a:ext cx="2879725" cy="877163"/>
          </a:xfrm>
          <a:prstGeom prst="rect">
            <a:avLst/>
          </a:prstGeom>
          <a:noFill/>
          <a:ln w="9525">
            <a:noFill/>
            <a:miter lim="800000"/>
            <a:headEnd/>
            <a:tailEnd/>
          </a:ln>
        </p:spPr>
        <p:txBody>
          <a:bodyPr wrap="square">
            <a:spAutoFit/>
          </a:bodyPr>
          <a:lstStyle/>
          <a:p>
            <a:pPr algn="ctr"/>
            <a:r>
              <a:rPr lang="en-US" sz="1700" b="1" dirty="0">
                <a:solidFill>
                  <a:srgbClr val="000000"/>
                </a:solidFill>
                <a:cs typeface="+mn-cs"/>
              </a:rPr>
              <a:t>Benzene </a:t>
            </a:r>
            <a:br>
              <a:rPr lang="en-US" sz="1700" b="1" dirty="0">
                <a:solidFill>
                  <a:srgbClr val="000000"/>
                </a:solidFill>
                <a:cs typeface="+mn-cs"/>
              </a:rPr>
            </a:br>
            <a:r>
              <a:rPr lang="en-US" sz="1700" b="1" dirty="0">
                <a:solidFill>
                  <a:srgbClr val="000000"/>
                </a:solidFill>
                <a:cs typeface="+mn-cs"/>
              </a:rPr>
              <a:t>Equilibrium Groundwater Concentration (mg/L)</a:t>
            </a:r>
          </a:p>
        </p:txBody>
      </p:sp>
      <p:sp>
        <p:nvSpPr>
          <p:cNvPr id="25611" name="Text Box 12"/>
          <p:cNvSpPr txBox="1">
            <a:spLocks noChangeArrowheads="1"/>
          </p:cNvSpPr>
          <p:nvPr/>
        </p:nvSpPr>
        <p:spPr bwMode="auto">
          <a:xfrm>
            <a:off x="1154113" y="1209675"/>
            <a:ext cx="438150" cy="3717925"/>
          </a:xfrm>
          <a:prstGeom prst="rect">
            <a:avLst/>
          </a:prstGeom>
          <a:noFill/>
          <a:ln w="9525">
            <a:noFill/>
            <a:miter lim="800000"/>
            <a:headEnd/>
            <a:tailEnd/>
          </a:ln>
        </p:spPr>
        <p:txBody>
          <a:bodyPr wrap="none">
            <a:spAutoFit/>
          </a:bodyPr>
          <a:lstStyle/>
          <a:p>
            <a:pPr algn="r">
              <a:lnSpc>
                <a:spcPct val="330000"/>
              </a:lnSpc>
            </a:pPr>
            <a:r>
              <a:rPr lang="en-US" dirty="0">
                <a:solidFill>
                  <a:srgbClr val="000000"/>
                </a:solidFill>
                <a:cs typeface="+mn-cs"/>
              </a:rPr>
              <a:t>12</a:t>
            </a:r>
          </a:p>
          <a:p>
            <a:pPr algn="r">
              <a:lnSpc>
                <a:spcPct val="330000"/>
              </a:lnSpc>
            </a:pPr>
            <a:r>
              <a:rPr lang="en-US" dirty="0">
                <a:solidFill>
                  <a:srgbClr val="000000"/>
                </a:solidFill>
                <a:cs typeface="+mn-cs"/>
              </a:rPr>
              <a:t>8</a:t>
            </a:r>
          </a:p>
          <a:p>
            <a:pPr algn="r">
              <a:lnSpc>
                <a:spcPct val="330000"/>
              </a:lnSpc>
            </a:pPr>
            <a:r>
              <a:rPr lang="en-US" dirty="0">
                <a:solidFill>
                  <a:srgbClr val="000000"/>
                </a:solidFill>
                <a:cs typeface="+mn-cs"/>
              </a:rPr>
              <a:t>4</a:t>
            </a:r>
          </a:p>
          <a:p>
            <a:pPr algn="r">
              <a:lnSpc>
                <a:spcPct val="330000"/>
              </a:lnSpc>
            </a:pPr>
            <a:r>
              <a:rPr lang="en-US" dirty="0">
                <a:solidFill>
                  <a:srgbClr val="000000"/>
                </a:solidFill>
                <a:cs typeface="+mn-cs"/>
              </a:rPr>
              <a:t>0</a:t>
            </a:r>
          </a:p>
        </p:txBody>
      </p:sp>
      <p:sp>
        <p:nvSpPr>
          <p:cNvPr id="25612" name="Text Box 13"/>
          <p:cNvSpPr txBox="1">
            <a:spLocks noChangeArrowheads="1"/>
          </p:cNvSpPr>
          <p:nvPr/>
        </p:nvSpPr>
        <p:spPr bwMode="auto">
          <a:xfrm>
            <a:off x="1438275" y="4667250"/>
            <a:ext cx="4286250" cy="366713"/>
          </a:xfrm>
          <a:prstGeom prst="rect">
            <a:avLst/>
          </a:prstGeom>
          <a:noFill/>
          <a:ln w="9525">
            <a:noFill/>
            <a:miter lim="800000"/>
            <a:headEnd/>
            <a:tailEnd/>
          </a:ln>
        </p:spPr>
        <p:txBody>
          <a:bodyPr wrap="none">
            <a:spAutoFit/>
          </a:bodyPr>
          <a:lstStyle/>
          <a:p>
            <a:pPr defTabSz="1828800"/>
            <a:r>
              <a:rPr lang="en-US" dirty="0">
                <a:solidFill>
                  <a:srgbClr val="000000"/>
                </a:solidFill>
                <a:cs typeface="+mn-cs"/>
              </a:rPr>
              <a:t>0	0.2	  0.4</a:t>
            </a:r>
          </a:p>
        </p:txBody>
      </p:sp>
      <p:sp>
        <p:nvSpPr>
          <p:cNvPr id="25613" name="Text Box 14"/>
          <p:cNvSpPr txBox="1">
            <a:spLocks noChangeArrowheads="1"/>
          </p:cNvSpPr>
          <p:nvPr/>
        </p:nvSpPr>
        <p:spPr bwMode="auto">
          <a:xfrm>
            <a:off x="2557463" y="5087938"/>
            <a:ext cx="2046651" cy="353943"/>
          </a:xfrm>
          <a:prstGeom prst="rect">
            <a:avLst/>
          </a:prstGeom>
          <a:noFill/>
          <a:ln w="9525">
            <a:noFill/>
            <a:miter lim="800000"/>
            <a:headEnd/>
            <a:tailEnd/>
          </a:ln>
        </p:spPr>
        <p:txBody>
          <a:bodyPr wrap="none">
            <a:spAutoFit/>
          </a:bodyPr>
          <a:lstStyle/>
          <a:p>
            <a:r>
              <a:rPr lang="en-US" sz="1700" b="1" dirty="0">
                <a:solidFill>
                  <a:srgbClr val="000000"/>
                </a:solidFill>
                <a:cs typeface="+mn-cs"/>
              </a:rPr>
              <a:t>LNAPL Saturation</a:t>
            </a:r>
          </a:p>
        </p:txBody>
      </p:sp>
      <p:pic>
        <p:nvPicPr>
          <p:cNvPr id="25614" name="Picture 15" descr="Picture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1828800"/>
            <a:ext cx="857250" cy="1768475"/>
          </a:xfrm>
          <a:prstGeom prst="rect">
            <a:avLst/>
          </a:prstGeom>
          <a:noFill/>
          <a:ln w="9525">
            <a:noFill/>
            <a:miter lim="800000"/>
            <a:headEnd/>
            <a:tailEnd/>
          </a:ln>
        </p:spPr>
      </p:pic>
      <p:sp>
        <p:nvSpPr>
          <p:cNvPr id="25615" name="Rectangle 16"/>
          <p:cNvSpPr>
            <a:spLocks noChangeArrowheads="1"/>
          </p:cNvSpPr>
          <p:nvPr/>
        </p:nvSpPr>
        <p:spPr bwMode="auto">
          <a:xfrm>
            <a:off x="5995987" y="4952124"/>
            <a:ext cx="2938463" cy="353943"/>
          </a:xfrm>
          <a:prstGeom prst="rect">
            <a:avLst/>
          </a:prstGeom>
          <a:noFill/>
          <a:ln w="9525">
            <a:noFill/>
            <a:miter lim="800000"/>
            <a:headEnd/>
            <a:tailEnd/>
          </a:ln>
        </p:spPr>
        <p:txBody>
          <a:bodyPr wrap="square">
            <a:spAutoFit/>
          </a:bodyPr>
          <a:lstStyle/>
          <a:p>
            <a:r>
              <a:rPr lang="en-US" sz="1700" b="1" dirty="0">
                <a:solidFill>
                  <a:srgbClr val="000000"/>
                </a:solidFill>
                <a:cs typeface="+mn-cs"/>
              </a:rPr>
              <a:t>ITRCLNAPL-3, Figure 3-5</a:t>
            </a:r>
          </a:p>
        </p:txBody>
      </p:sp>
      <p:sp>
        <p:nvSpPr>
          <p:cNvPr id="20497" name="Right Arrow 7"/>
          <p:cNvSpPr>
            <a:spLocks noChangeArrowheads="1"/>
          </p:cNvSpPr>
          <p:nvPr/>
        </p:nvSpPr>
        <p:spPr bwMode="auto">
          <a:xfrm rot="5400000">
            <a:off x="4398963" y="2727325"/>
            <a:ext cx="346075" cy="225425"/>
          </a:xfrm>
          <a:prstGeom prst="rightArrow">
            <a:avLst>
              <a:gd name="adj1" fmla="val 50000"/>
              <a:gd name="adj2" fmla="val 50193"/>
            </a:avLst>
          </a:prstGeom>
          <a:solidFill>
            <a:schemeClr val="accent2">
              <a:lumMod val="50000"/>
              <a:alpha val="39999"/>
            </a:schemeClr>
          </a:solidFill>
          <a:ln w="9525" algn="ctr">
            <a:solidFill>
              <a:schemeClr val="tx1"/>
            </a:solidFill>
            <a:miter lim="800000"/>
            <a:headEnd/>
            <a:tailEnd/>
          </a:ln>
        </p:spPr>
        <p:txBody>
          <a:bodyPr rot="10800000" wrap="none"/>
          <a:lstStyle/>
          <a:p>
            <a:pPr eaLnBrk="0" hangingPunct="0">
              <a:defRPr/>
            </a:pPr>
            <a:endParaRPr lang="en-US" dirty="0">
              <a:solidFill>
                <a:srgbClr val="000000"/>
              </a:solidFill>
              <a:cs typeface="+mn-cs"/>
            </a:endParaRPr>
          </a:p>
        </p:txBody>
      </p:sp>
      <p:sp>
        <p:nvSpPr>
          <p:cNvPr id="25617" name="Right Arrow 7"/>
          <p:cNvSpPr>
            <a:spLocks noChangeArrowheads="1"/>
          </p:cNvSpPr>
          <p:nvPr/>
        </p:nvSpPr>
        <p:spPr bwMode="auto">
          <a:xfrm rot="10800000">
            <a:off x="3603625" y="2132013"/>
            <a:ext cx="346075" cy="225425"/>
          </a:xfrm>
          <a:prstGeom prst="rightArrow">
            <a:avLst>
              <a:gd name="adj1" fmla="val 50000"/>
              <a:gd name="adj2" fmla="val 50193"/>
            </a:avLst>
          </a:prstGeom>
          <a:solidFill>
            <a:srgbClr val="FF0000">
              <a:alpha val="39999"/>
            </a:srgbClr>
          </a:solidFill>
          <a:ln w="9525" algn="ctr">
            <a:solidFill>
              <a:schemeClr val="tx1"/>
            </a:solidFill>
            <a:miter lim="800000"/>
            <a:headEnd/>
            <a:tailEnd/>
          </a:ln>
        </p:spPr>
        <p:txBody>
          <a:bodyPr rot="10800000" wrap="none"/>
          <a:lstStyle/>
          <a:p>
            <a:pPr eaLnBrk="0" hangingPunct="0"/>
            <a:endParaRPr lang="en-US" dirty="0">
              <a:solidFill>
                <a:srgbClr val="000000"/>
              </a:solidFill>
              <a:cs typeface="+mn-cs"/>
            </a:endParaRPr>
          </a:p>
        </p:txBody>
      </p:sp>
      <p:sp>
        <p:nvSpPr>
          <p:cNvPr id="25618" name="TextBox 18"/>
          <p:cNvSpPr txBox="1">
            <a:spLocks noChangeArrowheads="1"/>
          </p:cNvSpPr>
          <p:nvPr/>
        </p:nvSpPr>
        <p:spPr bwMode="auto">
          <a:xfrm>
            <a:off x="1109663" y="5534025"/>
            <a:ext cx="7216775" cy="1016000"/>
          </a:xfrm>
          <a:prstGeom prst="rect">
            <a:avLst/>
          </a:prstGeom>
          <a:noFill/>
          <a:ln w="9525">
            <a:noFill/>
            <a:miter lim="800000"/>
            <a:headEnd/>
            <a:tailEnd/>
          </a:ln>
        </p:spPr>
        <p:txBody>
          <a:bodyPr>
            <a:spAutoFit/>
          </a:bodyPr>
          <a:lstStyle/>
          <a:p>
            <a:pPr algn="ctr"/>
            <a:r>
              <a:rPr lang="en-US" sz="2000" b="1" dirty="0">
                <a:solidFill>
                  <a:srgbClr val="333399"/>
                </a:solidFill>
                <a:cs typeface="+mn-cs"/>
              </a:rPr>
              <a:t>Key Point</a:t>
            </a:r>
            <a:r>
              <a:rPr lang="en-US" sz="2000" dirty="0">
                <a:solidFill>
                  <a:srgbClr val="000000"/>
                </a:solidFill>
                <a:cs typeface="+mn-cs"/>
              </a:rPr>
              <a:t>: Abatement of dissolved or vapor concentration is dependent on change in composition (mole fraction) and not saturation (unless almost all LNAPL is removed)</a:t>
            </a:r>
          </a:p>
        </p:txBody>
      </p:sp>
      <p:sp>
        <p:nvSpPr>
          <p:cNvPr id="20" name="TextBox 9"/>
          <p:cNvSpPr txBox="1">
            <a:spLocks noChangeArrowheads="1"/>
          </p:cNvSpPr>
          <p:nvPr/>
        </p:nvSpPr>
        <p:spPr bwMode="auto">
          <a:xfrm rot="-54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Saturation vs Composition</a:t>
            </a:r>
          </a:p>
        </p:txBody>
      </p:sp>
      <p:sp>
        <p:nvSpPr>
          <p:cNvPr id="25622" name="TextBox 20"/>
          <p:cNvSpPr txBox="1">
            <a:spLocks noChangeArrowheads="1"/>
          </p:cNvSpPr>
          <p:nvPr/>
        </p:nvSpPr>
        <p:spPr bwMode="auto">
          <a:xfrm>
            <a:off x="3187700" y="1308100"/>
            <a:ext cx="1435100" cy="646113"/>
          </a:xfrm>
          <a:prstGeom prst="rect">
            <a:avLst/>
          </a:prstGeom>
          <a:noFill/>
          <a:ln w="9525">
            <a:noFill/>
            <a:miter lim="800000"/>
            <a:headEnd/>
            <a:tailEnd/>
          </a:ln>
        </p:spPr>
        <p:txBody>
          <a:bodyPr>
            <a:spAutoFit/>
          </a:bodyPr>
          <a:lstStyle/>
          <a:p>
            <a:pPr algn="ctr"/>
            <a:r>
              <a:rPr lang="en-US" dirty="0">
                <a:solidFill>
                  <a:srgbClr val="CC3300"/>
                </a:solidFill>
                <a:cs typeface="+mn-cs"/>
              </a:rPr>
              <a:t>Reduces </a:t>
            </a:r>
          </a:p>
          <a:p>
            <a:pPr algn="ctr"/>
            <a:r>
              <a:rPr lang="en-US" dirty="0">
                <a:solidFill>
                  <a:srgbClr val="CC3300"/>
                </a:solidFill>
                <a:cs typeface="+mn-cs"/>
              </a:rPr>
              <a:t>Persistence</a:t>
            </a:r>
          </a:p>
        </p:txBody>
      </p:sp>
      <p:sp>
        <p:nvSpPr>
          <p:cNvPr id="25623" name="TextBox 21"/>
          <p:cNvSpPr txBox="1">
            <a:spLocks noChangeArrowheads="1"/>
          </p:cNvSpPr>
          <p:nvPr/>
        </p:nvSpPr>
        <p:spPr bwMode="auto">
          <a:xfrm>
            <a:off x="2959100" y="2552700"/>
            <a:ext cx="1612900" cy="646113"/>
          </a:xfrm>
          <a:prstGeom prst="rect">
            <a:avLst/>
          </a:prstGeom>
          <a:noFill/>
          <a:ln w="9525">
            <a:noFill/>
            <a:miter lim="800000"/>
            <a:headEnd/>
            <a:tailEnd/>
          </a:ln>
        </p:spPr>
        <p:txBody>
          <a:bodyPr>
            <a:spAutoFit/>
          </a:bodyPr>
          <a:lstStyle/>
          <a:p>
            <a:pPr algn="ctr">
              <a:spcBef>
                <a:spcPct val="50000"/>
              </a:spcBef>
            </a:pPr>
            <a:r>
              <a:rPr lang="en-US" dirty="0">
                <a:solidFill>
                  <a:srgbClr val="7030A0"/>
                </a:solidFill>
                <a:cs typeface="+mn-cs"/>
              </a:rPr>
              <a:t>Reduces Concentration</a:t>
            </a:r>
          </a:p>
        </p:txBody>
      </p:sp>
    </p:spTree>
    <p:extLst>
      <p:ext uri="{BB962C8B-B14F-4D97-AF65-F5344CB8AC3E}">
        <p14:creationId xmlns:p14="http://schemas.microsoft.com/office/powerpoint/2010/main" val="18860312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895350">
              <a:defRPr/>
            </a:pPr>
            <a:r>
              <a:rPr lang="en-US" altLang="en-US" kern="1200" dirty="0">
                <a:ea typeface="+mn-ea"/>
                <a:cs typeface="Arial" charset="0"/>
              </a:rPr>
              <a:t>Knowledge Check</a:t>
            </a:r>
          </a:p>
        </p:txBody>
      </p:sp>
      <p:sp>
        <p:nvSpPr>
          <p:cNvPr id="3" name="Content Placeholder 2"/>
          <p:cNvSpPr>
            <a:spLocks noGrp="1"/>
          </p:cNvSpPr>
          <p:nvPr>
            <p:ph idx="1"/>
          </p:nvPr>
        </p:nvSpPr>
        <p:spPr>
          <a:xfrm>
            <a:off x="597875" y="2450123"/>
            <a:ext cx="7772400" cy="3732945"/>
          </a:xfrm>
        </p:spPr>
        <p:txBody>
          <a:bodyPr/>
          <a:lstStyle/>
          <a:p>
            <a:pPr marL="1025525" indent="-568325">
              <a:buSzPct val="100000"/>
              <a:buFont typeface="+mj-lt"/>
              <a:buAutoNum type="alphaUcPeriod"/>
            </a:pPr>
            <a:r>
              <a:rPr lang="en-US" sz="2400" dirty="0" smtClean="0"/>
              <a:t>Unconfined</a:t>
            </a:r>
            <a:r>
              <a:rPr lang="en-US" sz="2400" dirty="0"/>
              <a:t>, Perched, and Confined</a:t>
            </a:r>
          </a:p>
          <a:p>
            <a:pPr marL="1025525" indent="-568325">
              <a:buSzPct val="100000"/>
              <a:buFont typeface="+mj-lt"/>
              <a:buAutoNum type="alphaUcPeriod"/>
            </a:pPr>
            <a:r>
              <a:rPr lang="en-US" sz="2400" dirty="0"/>
              <a:t>Mass Control, Mass Recovery, and Phase 	    Change</a:t>
            </a:r>
          </a:p>
          <a:p>
            <a:pPr marL="1025525" indent="-568325">
              <a:buSzPct val="100000"/>
              <a:buFont typeface="+mj-lt"/>
              <a:buAutoNum type="alphaUcPeriod"/>
            </a:pPr>
            <a:r>
              <a:rPr lang="en-US" sz="2400" dirty="0"/>
              <a:t>Air Sparging, Skimming, and Excavation</a:t>
            </a:r>
          </a:p>
          <a:p>
            <a:pPr marL="1025525" indent="-568325">
              <a:buSzPct val="100000"/>
              <a:buFont typeface="+mj-lt"/>
              <a:buAutoNum type="alphaUcPeriod"/>
            </a:pPr>
            <a:r>
              <a:rPr lang="en-US" sz="2400" dirty="0"/>
              <a:t>Aesthetics, Saturation, and Composition</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9363"/>
            <a:ext cx="536575" cy="560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043352" y="1827600"/>
            <a:ext cx="6811109" cy="507831"/>
          </a:xfrm>
          <a:prstGeom prst="rect">
            <a:avLst/>
          </a:prstGeom>
        </p:spPr>
        <p:txBody>
          <a:bodyPr wrap="square">
            <a:spAutoFit/>
          </a:bodyPr>
          <a:lstStyle/>
          <a:p>
            <a:pPr lvl="0" eaLnBrk="0" hangingPunct="0">
              <a:spcBef>
                <a:spcPct val="20000"/>
              </a:spcBef>
              <a:buClr>
                <a:srgbClr val="008000"/>
              </a:buClr>
              <a:buSzPct val="75000"/>
            </a:pPr>
            <a:r>
              <a:rPr lang="en-US" sz="2700" kern="0" dirty="0">
                <a:solidFill>
                  <a:srgbClr val="333399"/>
                </a:solidFill>
                <a:latin typeface="Arial"/>
              </a:rPr>
              <a:t>What are the three technology groups?</a:t>
            </a:r>
            <a:endParaRPr lang="en-US" sz="2700" kern="0" dirty="0">
              <a:solidFill>
                <a:srgbClr val="333399"/>
              </a:solidFill>
              <a:latin typeface="Arial"/>
            </a:endParaRPr>
          </a:p>
        </p:txBody>
      </p:sp>
    </p:spTree>
    <p:extLst>
      <p:ext uri="{BB962C8B-B14F-4D97-AF65-F5344CB8AC3E}">
        <p14:creationId xmlns:p14="http://schemas.microsoft.com/office/powerpoint/2010/main" val="170807021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t>Technology Groups Overview </a:t>
            </a:r>
            <a:br>
              <a:rPr lang="en-US" dirty="0"/>
            </a:br>
            <a:r>
              <a:rPr lang="en-US" dirty="0"/>
              <a:t>Takeaways</a:t>
            </a:r>
            <a:endParaRPr lang="en-US" dirty="0">
              <a:highlight>
                <a:srgbClr val="FFFF00"/>
              </a:highlight>
            </a:endParaRPr>
          </a:p>
        </p:txBody>
      </p:sp>
      <p:sp>
        <p:nvSpPr>
          <p:cNvPr id="35843" name="Content Placeholder 2"/>
          <p:cNvSpPr>
            <a:spLocks noGrp="1"/>
          </p:cNvSpPr>
          <p:nvPr>
            <p:ph idx="1"/>
          </p:nvPr>
        </p:nvSpPr>
        <p:spPr>
          <a:xfrm>
            <a:off x="685800" y="1554480"/>
            <a:ext cx="7772400" cy="4578306"/>
          </a:xfrm>
        </p:spPr>
        <p:txBody>
          <a:bodyPr/>
          <a:lstStyle/>
          <a:p>
            <a:r>
              <a:rPr lang="en-US" sz="2400" dirty="0"/>
              <a:t>Select your Remedial Goals - Saturation or Composition based</a:t>
            </a:r>
          </a:p>
          <a:p>
            <a:r>
              <a:rPr lang="en-US" sz="2400" dirty="0"/>
              <a:t>Determine your Remedial Objectives (vapor abatement, remove mobile LNAPL)   </a:t>
            </a:r>
          </a:p>
          <a:p>
            <a:r>
              <a:rPr lang="en-US" sz="2400" dirty="0"/>
              <a:t>Select your technology from the 3 technology groups</a:t>
            </a:r>
          </a:p>
          <a:p>
            <a:r>
              <a:rPr lang="en-US" sz="2400" dirty="0"/>
              <a:t>The 3 groups are:</a:t>
            </a:r>
          </a:p>
          <a:p>
            <a:pPr lvl="1"/>
            <a:r>
              <a:rPr lang="en-US" sz="2200" dirty="0"/>
              <a:t>Mass Control</a:t>
            </a:r>
          </a:p>
          <a:p>
            <a:pPr lvl="1"/>
            <a:r>
              <a:rPr lang="en-US" sz="2200" dirty="0"/>
              <a:t>Mass Recovery</a:t>
            </a:r>
          </a:p>
          <a:p>
            <a:pPr lvl="1"/>
            <a:r>
              <a:rPr lang="en-US" sz="2200" dirty="0"/>
              <a:t>Phase Change</a:t>
            </a:r>
          </a:p>
          <a:p>
            <a:r>
              <a:rPr lang="en-US" sz="2400" dirty="0"/>
              <a:t>Sequence your technology deployment and use the “treatment train”</a:t>
            </a:r>
          </a:p>
        </p:txBody>
      </p:sp>
      <p:sp>
        <p:nvSpPr>
          <p:cNvPr id="4" name="TextBox 9"/>
          <p:cNvSpPr txBox="1">
            <a:spLocks noChangeArrowheads="1"/>
          </p:cNvSpPr>
          <p:nvPr/>
        </p:nvSpPr>
        <p:spPr bwMode="auto">
          <a:xfrm rot="-54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Technology Groups</a:t>
            </a:r>
          </a:p>
        </p:txBody>
      </p:sp>
    </p:spTree>
    <p:extLst>
      <p:ext uri="{BB962C8B-B14F-4D97-AF65-F5344CB8AC3E}">
        <p14:creationId xmlns:p14="http://schemas.microsoft.com/office/powerpoint/2010/main" val="17337693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idx="4294967295"/>
          </p:nvPr>
        </p:nvSpPr>
        <p:spPr>
          <a:xfrm>
            <a:off x="698500" y="1393825"/>
            <a:ext cx="7772400" cy="1463675"/>
          </a:xfrm>
        </p:spPr>
        <p:txBody>
          <a:bodyPr/>
          <a:lstStyle/>
          <a:p>
            <a:pPr>
              <a:defRPr/>
            </a:pPr>
            <a:r>
              <a:rPr lang="en-US" sz="4000" dirty="0" smtClean="0">
                <a:solidFill>
                  <a:srgbClr val="333399"/>
                </a:solidFill>
                <a:cs typeface="+mn-cs"/>
              </a:rPr>
              <a:t>Natural </a:t>
            </a:r>
            <a:r>
              <a:rPr lang="en-US" sz="4000" dirty="0">
                <a:solidFill>
                  <a:srgbClr val="333399"/>
                </a:solidFill>
                <a:cs typeface="+mn-cs"/>
              </a:rPr>
              <a:t>Source Zone Depletion</a:t>
            </a:r>
            <a:r>
              <a:rPr lang="en-US" dirty="0">
                <a:solidFill>
                  <a:srgbClr val="333399"/>
                </a:solidFill>
                <a:cs typeface="+mn-cs"/>
              </a:rPr>
              <a:t/>
            </a:r>
            <a:br>
              <a:rPr lang="en-US" dirty="0">
                <a:solidFill>
                  <a:srgbClr val="333399"/>
                </a:solidFill>
                <a:cs typeface="+mn-cs"/>
              </a:rPr>
            </a:br>
            <a:endParaRPr lang="en-US" dirty="0">
              <a:solidFill>
                <a:srgbClr val="333399"/>
              </a:solidFill>
            </a:endParaRPr>
          </a:p>
        </p:txBody>
      </p:sp>
      <p:sp>
        <p:nvSpPr>
          <p:cNvPr id="4"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a:lnSpc>
                <a:spcPct val="85000"/>
              </a:lnSpc>
              <a:defRPr/>
            </a:pPr>
            <a:endParaRPr lang="en-US" sz="3200" b="1" kern="0" dirty="0">
              <a:solidFill>
                <a:srgbClr val="008000"/>
              </a:solidFill>
            </a:endParaRPr>
          </a:p>
        </p:txBody>
      </p:sp>
      <p:sp>
        <p:nvSpPr>
          <p:cNvPr id="6" name="Rectangle 4"/>
          <p:cNvSpPr txBox="1">
            <a:spLocks noChangeArrowheads="1"/>
          </p:cNvSpPr>
          <p:nvPr/>
        </p:nvSpPr>
        <p:spPr bwMode="auto">
          <a:xfrm>
            <a:off x="4931229" y="3103562"/>
            <a:ext cx="3788228" cy="1900238"/>
          </a:xfrm>
          <a:prstGeom prst="rect">
            <a:avLst/>
          </a:prstGeom>
          <a:noFill/>
          <a:ln w="9525">
            <a:noFill/>
            <a:miter lim="800000"/>
            <a:headEnd/>
            <a:tailEnd/>
          </a:ln>
        </p:spPr>
        <p:txBody>
          <a:bodyPr anchor="ctr"/>
          <a:lstStyle/>
          <a:p>
            <a:pPr marL="114300" indent="-114300" eaLnBrk="0" hangingPunct="0">
              <a:lnSpc>
                <a:spcPct val="85000"/>
              </a:lnSpc>
              <a:spcBef>
                <a:spcPts val="1200"/>
              </a:spcBef>
              <a:buFont typeface="Arial" pitchFamily="34" charset="0"/>
              <a:buChar char="•"/>
              <a:defRPr/>
            </a:pPr>
            <a:endParaRPr lang="en-US" sz="3200" b="1" kern="0" dirty="0" smtClean="0">
              <a:solidFill>
                <a:schemeClr val="bg1">
                  <a:lumMod val="65000"/>
                </a:schemeClr>
              </a:solidFill>
              <a:latin typeface="+mj-lt"/>
              <a:ea typeface="+mj-ea"/>
              <a:cs typeface="+mj-cs"/>
            </a:endParaRPr>
          </a:p>
          <a:p>
            <a:pPr marL="457200" lvl="0" indent="-457200" eaLnBrk="0" hangingPunct="0">
              <a:spcBef>
                <a:spcPts val="1200"/>
              </a:spcBef>
              <a:buClr>
                <a:srgbClr val="008000"/>
              </a:buClr>
              <a:buSzPct val="75000"/>
              <a:buFont typeface="Wingdings 3" pitchFamily="18" charset="2"/>
              <a:buChar char="u"/>
            </a:pPr>
            <a:r>
              <a:rPr lang="en-US" sz="3200" b="1" kern="0" dirty="0" smtClean="0">
                <a:solidFill>
                  <a:schemeClr val="bg1">
                    <a:lumMod val="65000"/>
                  </a:schemeClr>
                </a:solidFill>
                <a:latin typeface="+mj-lt"/>
                <a:ea typeface="+mj-ea"/>
                <a:cs typeface="+mj-cs"/>
              </a:rPr>
              <a:t>Mass Control</a:t>
            </a:r>
          </a:p>
          <a:p>
            <a:pPr marL="457200" lvl="0" indent="-457200" eaLnBrk="0" hangingPunct="0">
              <a:spcBef>
                <a:spcPts val="1200"/>
              </a:spcBef>
              <a:buClr>
                <a:srgbClr val="008000"/>
              </a:buClr>
              <a:buSzPct val="75000"/>
              <a:buFont typeface="Wingdings 3" pitchFamily="18" charset="2"/>
              <a:buChar char="u"/>
            </a:pPr>
            <a:r>
              <a:rPr lang="en-US" sz="3200" b="1" kern="0" dirty="0" smtClean="0">
                <a:solidFill>
                  <a:schemeClr val="bg1">
                    <a:lumMod val="65000"/>
                  </a:schemeClr>
                </a:solidFill>
                <a:latin typeface="+mj-lt"/>
                <a:ea typeface="+mj-ea"/>
                <a:cs typeface="+mj-cs"/>
              </a:rPr>
              <a:t>Mass Recovery</a:t>
            </a:r>
          </a:p>
          <a:p>
            <a:pPr marL="457200" lvl="0" indent="-457200" eaLnBrk="0" hangingPunct="0">
              <a:spcBef>
                <a:spcPts val="1200"/>
              </a:spcBef>
              <a:buClr>
                <a:srgbClr val="008000"/>
              </a:buClr>
              <a:buSzPct val="75000"/>
              <a:buFont typeface="Wingdings 3" pitchFamily="18" charset="2"/>
              <a:buChar char="u"/>
            </a:pPr>
            <a:r>
              <a:rPr lang="en-US" sz="3200" b="1" kern="0" dirty="0" smtClean="0">
                <a:solidFill>
                  <a:srgbClr val="000099"/>
                </a:solidFill>
                <a:latin typeface="+mj-lt"/>
                <a:ea typeface="+mj-ea"/>
                <a:cs typeface="+mj-cs"/>
              </a:rPr>
              <a:t>Phase Change</a:t>
            </a:r>
          </a:p>
          <a:p>
            <a:pPr marL="1028700" lvl="1" indent="-342900" eaLnBrk="0" hangingPunct="0">
              <a:spcBef>
                <a:spcPts val="600"/>
              </a:spcBef>
              <a:buClr>
                <a:srgbClr val="008000"/>
              </a:buClr>
              <a:buSzPct val="90000"/>
              <a:buFont typeface="Wingdings" panose="05000000000000000000" pitchFamily="2" charset="2"/>
              <a:buChar char="§"/>
            </a:pPr>
            <a:r>
              <a:rPr lang="en-US" sz="3000" b="1" kern="0" dirty="0" smtClean="0">
                <a:solidFill>
                  <a:srgbClr val="000099"/>
                </a:solidFill>
                <a:latin typeface="+mj-lt"/>
                <a:ea typeface="+mj-ea"/>
                <a:cs typeface="+mj-cs"/>
              </a:rPr>
              <a:t>NSZD</a:t>
            </a:r>
            <a:endParaRPr lang="en-US" sz="3000" b="1" kern="0" dirty="0">
              <a:solidFill>
                <a:srgbClr val="000099"/>
              </a:solidFill>
              <a:latin typeface="+mj-lt"/>
              <a:ea typeface="+mj-ea"/>
              <a:cs typeface="+mj-cs"/>
            </a:endParaRPr>
          </a:p>
        </p:txBody>
      </p:sp>
      <p:sp>
        <p:nvSpPr>
          <p:cNvPr id="29702" name="Rectangle 7"/>
          <p:cNvSpPr>
            <a:spLocks noChangeArrowheads="1"/>
          </p:cNvSpPr>
          <p:nvPr/>
        </p:nvSpPr>
        <p:spPr bwMode="auto">
          <a:xfrm>
            <a:off x="4931227" y="4413250"/>
            <a:ext cx="3592285" cy="1181100"/>
          </a:xfrm>
          <a:prstGeom prst="rect">
            <a:avLst/>
          </a:prstGeom>
          <a:noFill/>
          <a:ln w="25400">
            <a:solidFill>
              <a:srgbClr val="FF0000"/>
            </a:solidFill>
            <a:miter lim="800000"/>
            <a:headEnd/>
            <a:tailEnd/>
          </a:ln>
        </p:spPr>
        <p:txBody>
          <a:bodyPr wrap="none" anchor="ctr"/>
          <a:lstStyle/>
          <a:p>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9363"/>
            <a:ext cx="536575" cy="560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964657" y="2644113"/>
            <a:ext cx="3346085" cy="31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53975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EE0C09-BA54-4A5D-A39D-1E8BD12DE16D}"/>
              </a:ext>
            </a:extLst>
          </p:cNvPr>
          <p:cNvSpPr>
            <a:spLocks noGrp="1"/>
          </p:cNvSpPr>
          <p:nvPr>
            <p:ph type="title"/>
          </p:nvPr>
        </p:nvSpPr>
        <p:spPr/>
        <p:txBody>
          <a:bodyPr/>
          <a:lstStyle/>
          <a:p>
            <a:r>
              <a:rPr lang="en-US" dirty="0"/>
              <a:t>NSZD Learning Objectives</a:t>
            </a:r>
          </a:p>
        </p:txBody>
      </p:sp>
      <p:sp>
        <p:nvSpPr>
          <p:cNvPr id="3" name="Content Placeholder 2">
            <a:extLst>
              <a:ext uri="{FF2B5EF4-FFF2-40B4-BE49-F238E27FC236}">
                <a16:creationId xmlns="" xmlns:a16="http://schemas.microsoft.com/office/drawing/2014/main" id="{C2999BD6-95BF-4350-A9F9-E26F6379E05A}"/>
              </a:ext>
            </a:extLst>
          </p:cNvPr>
          <p:cNvSpPr>
            <a:spLocks noGrp="1"/>
          </p:cNvSpPr>
          <p:nvPr>
            <p:ph idx="1"/>
          </p:nvPr>
        </p:nvSpPr>
        <p:spPr>
          <a:xfrm>
            <a:off x="609600" y="1595438"/>
            <a:ext cx="5805089" cy="4775200"/>
          </a:xfrm>
        </p:spPr>
        <p:txBody>
          <a:bodyPr/>
          <a:lstStyle/>
          <a:p>
            <a:r>
              <a:rPr lang="en-US" sz="2400" dirty="0"/>
              <a:t>NSZD processes and importance</a:t>
            </a:r>
          </a:p>
          <a:p>
            <a:pPr lvl="1"/>
            <a:r>
              <a:rPr lang="en-US" sz="2200" dirty="0"/>
              <a:t>It occurs subsurface at most sites and </a:t>
            </a:r>
            <a:r>
              <a:rPr lang="en-US" dirty="0"/>
              <a:t>results in LNAPL mass losses</a:t>
            </a:r>
            <a:endParaRPr lang="en-US" sz="2200" dirty="0"/>
          </a:p>
          <a:p>
            <a:r>
              <a:rPr lang="en-US" sz="2400" dirty="0"/>
              <a:t>Incorporate natural source zone depletion (NSZD) into your LCSM</a:t>
            </a:r>
          </a:p>
          <a:p>
            <a:pPr lvl="1"/>
            <a:r>
              <a:rPr lang="en-US" sz="2200" dirty="0"/>
              <a:t>There are various measurement methods to suit varied site conditions</a:t>
            </a:r>
          </a:p>
          <a:p>
            <a:r>
              <a:rPr lang="en-US" sz="2400" dirty="0"/>
              <a:t>Consider NSZD as a remediation alternative</a:t>
            </a:r>
          </a:p>
          <a:p>
            <a:pPr lvl="1"/>
            <a:r>
              <a:rPr lang="en-US" sz="2200" dirty="0"/>
              <a:t>It is an effective, accepted, and sustainable option for </a:t>
            </a:r>
            <a:r>
              <a:rPr lang="en-US" sz="2200" u="sng" dirty="0"/>
              <a:t>low</a:t>
            </a:r>
            <a:r>
              <a:rPr lang="en-US" sz="2200" dirty="0"/>
              <a:t> risk sites</a:t>
            </a:r>
          </a:p>
        </p:txBody>
      </p:sp>
      <p:pic>
        <p:nvPicPr>
          <p:cNvPr id="4" name="Picture 3"/>
          <p:cNvPicPr>
            <a:picLocks noChangeAspect="1"/>
          </p:cNvPicPr>
          <p:nvPr/>
        </p:nvPicPr>
        <p:blipFill>
          <a:blip r:embed="rId3"/>
          <a:stretch>
            <a:fillRect/>
          </a:stretch>
        </p:blipFill>
        <p:spPr>
          <a:xfrm>
            <a:off x="6136528" y="1720850"/>
            <a:ext cx="2842372" cy="2825750"/>
          </a:xfrm>
          <a:prstGeom prst="rect">
            <a:avLst/>
          </a:prstGeom>
        </p:spPr>
      </p:pic>
      <p:sp>
        <p:nvSpPr>
          <p:cNvPr id="5" name="TextBox 9"/>
          <p:cNvSpPr txBox="1">
            <a:spLocks noChangeArrowheads="1"/>
          </p:cNvSpPr>
          <p:nvPr/>
        </p:nvSpPr>
        <p:spPr bwMode="auto">
          <a:xfrm rot="-54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smtClean="0">
                <a:solidFill>
                  <a:srgbClr val="FFFFFF"/>
                </a:solidFill>
                <a:latin typeface="Arial" pitchFamily="34" charset="0"/>
                <a:cs typeface="Arial" pitchFamily="34" charset="0"/>
              </a:rPr>
              <a:t>Natural Source Zone Depletion</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97351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Conceptualization of NSZD</a:t>
            </a:r>
          </a:p>
        </p:txBody>
      </p:sp>
      <p:pic>
        <p:nvPicPr>
          <p:cNvPr id="7" name="Picture 6">
            <a:extLst>
              <a:ext uri="{FF2B5EF4-FFF2-40B4-BE49-F238E27FC236}">
                <a16:creationId xmlns="" xmlns:a16="http://schemas.microsoft.com/office/drawing/2014/main" id="{35BE4B4B-B63D-4CDF-AD4F-B7A4B0F6C2F1}"/>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20201" y="837343"/>
            <a:ext cx="7523647" cy="5483028"/>
          </a:xfrm>
          <a:prstGeom prst="rect">
            <a:avLst/>
          </a:prstGeom>
        </p:spPr>
      </p:pic>
      <p:sp>
        <p:nvSpPr>
          <p:cNvPr id="5" name="TextBox 4"/>
          <p:cNvSpPr txBox="1"/>
          <p:nvPr/>
        </p:nvSpPr>
        <p:spPr>
          <a:xfrm>
            <a:off x="1080658" y="6320371"/>
            <a:ext cx="6989108" cy="246221"/>
          </a:xfrm>
          <a:prstGeom prst="rect">
            <a:avLst/>
          </a:prstGeom>
          <a:noFill/>
        </p:spPr>
        <p:txBody>
          <a:bodyPr wrap="square" rtlCol="0">
            <a:spAutoFit/>
          </a:bodyPr>
          <a:lstStyle/>
          <a:p>
            <a:r>
              <a:rPr lang="en-US" sz="1000" dirty="0"/>
              <a:t>(with permission from API, 2017, </a:t>
            </a:r>
            <a:r>
              <a:rPr lang="en-US" sz="1000" dirty="0">
                <a:hlinkClick r:id="rId4"/>
              </a:rPr>
              <a:t>http://www.techstreet.com/standards/api-publ-4784?product_id=1984357</a:t>
            </a:r>
            <a:r>
              <a:rPr lang="en-US" sz="1000" dirty="0"/>
              <a:t>)</a:t>
            </a:r>
          </a:p>
        </p:txBody>
      </p:sp>
      <p:sp>
        <p:nvSpPr>
          <p:cNvPr id="11" name="TextBox 10"/>
          <p:cNvSpPr txBox="1"/>
          <p:nvPr/>
        </p:nvSpPr>
        <p:spPr>
          <a:xfrm>
            <a:off x="6035040" y="6550223"/>
            <a:ext cx="3108960" cy="307777"/>
          </a:xfrm>
          <a:prstGeom prst="rect">
            <a:avLst/>
          </a:prstGeom>
          <a:noFill/>
        </p:spPr>
        <p:txBody>
          <a:bodyPr wrap="square" rtlCol="0">
            <a:spAutoFit/>
          </a:bodyPr>
          <a:lstStyle/>
          <a:p>
            <a:r>
              <a:rPr lang="en-US" sz="1400" b="1" dirty="0"/>
              <a:t>LNAPL-3, Appendix B, Section 2</a:t>
            </a:r>
          </a:p>
        </p:txBody>
      </p:sp>
      <p:sp>
        <p:nvSpPr>
          <p:cNvPr id="6" name="TextBox 9"/>
          <p:cNvSpPr txBox="1">
            <a:spLocks noChangeArrowheads="1"/>
          </p:cNvSpPr>
          <p:nvPr/>
        </p:nvSpPr>
        <p:spPr bwMode="auto">
          <a:xfrm rot="-54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smtClean="0">
                <a:solidFill>
                  <a:srgbClr val="FFFFFF"/>
                </a:solidFill>
                <a:latin typeface="Arial" pitchFamily="34" charset="0"/>
                <a:cs typeface="Arial" pitchFamily="34" charset="0"/>
              </a:rPr>
              <a:t>Natural Source Zone Depletion</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04110769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t="7982"/>
          <a:stretch/>
        </p:blipFill>
        <p:spPr>
          <a:xfrm>
            <a:off x="5054525" y="1352076"/>
            <a:ext cx="3985957" cy="3542926"/>
          </a:xfrm>
          <a:prstGeom prst="rect">
            <a:avLst/>
          </a:prstGeom>
        </p:spPr>
      </p:pic>
      <p:sp>
        <p:nvSpPr>
          <p:cNvPr id="2" name="Title 1"/>
          <p:cNvSpPr>
            <a:spLocks noGrp="1"/>
          </p:cNvSpPr>
          <p:nvPr>
            <p:ph type="title"/>
          </p:nvPr>
        </p:nvSpPr>
        <p:spPr/>
        <p:txBody>
          <a:bodyPr/>
          <a:lstStyle/>
          <a:p>
            <a:r>
              <a:rPr lang="en-US" dirty="0"/>
              <a:t>Key Aspects of NSZD</a:t>
            </a:r>
          </a:p>
        </p:txBody>
      </p:sp>
      <p:sp>
        <p:nvSpPr>
          <p:cNvPr id="3" name="Content Placeholder 2"/>
          <p:cNvSpPr>
            <a:spLocks noGrp="1"/>
          </p:cNvSpPr>
          <p:nvPr>
            <p:ph idx="1"/>
          </p:nvPr>
        </p:nvSpPr>
        <p:spPr>
          <a:xfrm>
            <a:off x="536546" y="1519238"/>
            <a:ext cx="7772400" cy="4775200"/>
          </a:xfrm>
        </p:spPr>
        <p:txBody>
          <a:bodyPr/>
          <a:lstStyle/>
          <a:p>
            <a:r>
              <a:rPr lang="en-US" dirty="0"/>
              <a:t>Rates are a bulk measure</a:t>
            </a:r>
          </a:p>
          <a:p>
            <a:pPr lvl="1"/>
            <a:r>
              <a:rPr lang="en-US" dirty="0"/>
              <a:t>Appear to be zero-order </a:t>
            </a:r>
            <a:br>
              <a:rPr lang="en-US" dirty="0"/>
            </a:br>
            <a:r>
              <a:rPr lang="en-US" dirty="0"/>
              <a:t>(constant)</a:t>
            </a:r>
          </a:p>
          <a:p>
            <a:r>
              <a:rPr lang="en-US" dirty="0"/>
              <a:t>Direct biodegradation</a:t>
            </a:r>
          </a:p>
          <a:p>
            <a:pPr lvl="1"/>
            <a:r>
              <a:rPr lang="en-US" dirty="0"/>
              <a:t>Oil-contact microbiology</a:t>
            </a:r>
          </a:p>
          <a:p>
            <a:pPr lvl="1"/>
            <a:r>
              <a:rPr lang="en-US" dirty="0"/>
              <a:t>Observing significant losses </a:t>
            </a:r>
            <a:br>
              <a:rPr lang="en-US" dirty="0"/>
            </a:br>
            <a:r>
              <a:rPr lang="en-US" dirty="0"/>
              <a:t>of longer chain compounds</a:t>
            </a:r>
          </a:p>
          <a:p>
            <a:endParaRPr lang="en-US" dirty="0"/>
          </a:p>
        </p:txBody>
      </p:sp>
      <p:sp>
        <p:nvSpPr>
          <p:cNvPr id="5" name="TextBox 4"/>
          <p:cNvSpPr txBox="1"/>
          <p:nvPr/>
        </p:nvSpPr>
        <p:spPr>
          <a:xfrm>
            <a:off x="7218519" y="4845729"/>
            <a:ext cx="1925481" cy="276999"/>
          </a:xfrm>
          <a:prstGeom prst="rect">
            <a:avLst/>
          </a:prstGeom>
          <a:noFill/>
        </p:spPr>
        <p:txBody>
          <a:bodyPr wrap="square" rtlCol="0">
            <a:spAutoFit/>
          </a:bodyPr>
          <a:lstStyle/>
          <a:p>
            <a:r>
              <a:rPr lang="en-US" sz="1200" dirty="0"/>
              <a:t>(Warren et. al., 2014)</a:t>
            </a:r>
          </a:p>
        </p:txBody>
      </p:sp>
      <p:grpSp>
        <p:nvGrpSpPr>
          <p:cNvPr id="11" name="Group 10"/>
          <p:cNvGrpSpPr/>
          <p:nvPr/>
        </p:nvGrpSpPr>
        <p:grpSpPr>
          <a:xfrm>
            <a:off x="536546" y="4649710"/>
            <a:ext cx="7007253" cy="2132346"/>
            <a:chOff x="1288797" y="4666963"/>
            <a:chExt cx="7007253" cy="2132346"/>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9784" y="4666963"/>
              <a:ext cx="1969862" cy="1898112"/>
            </a:xfrm>
            <a:prstGeom prst="rect">
              <a:avLst/>
            </a:prstGeom>
          </p:spPr>
        </p:pic>
        <p:sp>
          <p:nvSpPr>
            <p:cNvPr id="7" name="TextBox 6"/>
            <p:cNvSpPr txBox="1"/>
            <p:nvPr/>
          </p:nvSpPr>
          <p:spPr bwMode="auto">
            <a:xfrm>
              <a:off x="5558025" y="5318966"/>
              <a:ext cx="2738025" cy="553998"/>
            </a:xfrm>
            <a:prstGeom prst="rect">
              <a:avLst/>
            </a:prstGeom>
            <a:noFill/>
            <a:ln w="9525" algn="ctr">
              <a:noFill/>
              <a:miter lim="800000"/>
              <a:headEnd/>
              <a:tailEnd/>
            </a:ln>
          </p:spPr>
          <p:txBody>
            <a:bodyPr vert="horz" wrap="square" lIns="0" tIns="0" rIns="0" bIns="0" numCol="1" rtlCol="0" anchor="t" anchorCtr="0" compatLnSpc="1">
              <a:prstTxWarp prst="textNoShape">
                <a:avLst/>
              </a:prstTxWarp>
              <a:spAutoFit/>
            </a:bodyPr>
            <a:lstStyle/>
            <a:p>
              <a:pPr defTabSz="357708">
                <a:buClr>
                  <a:schemeClr val="accent2"/>
                </a:buClr>
                <a:buSzPct val="85000"/>
              </a:pPr>
              <a:r>
                <a:rPr lang="en-US" i="1" dirty="0">
                  <a:solidFill>
                    <a:srgbClr val="DD1D21"/>
                  </a:solidFill>
                </a:rPr>
                <a:t>Intracellular n-octadecane inclusions</a:t>
              </a:r>
            </a:p>
          </p:txBody>
        </p:sp>
        <p:sp>
          <p:nvSpPr>
            <p:cNvPr id="8" name="TextBox 7"/>
            <p:cNvSpPr txBox="1"/>
            <p:nvPr/>
          </p:nvSpPr>
          <p:spPr bwMode="auto">
            <a:xfrm>
              <a:off x="1288797" y="5363756"/>
              <a:ext cx="1474763" cy="343427"/>
            </a:xfrm>
            <a:prstGeom prst="rect">
              <a:avLst/>
            </a:prstGeom>
            <a:noFill/>
            <a:ln w="9525" algn="ctr">
              <a:noFill/>
              <a:miter lim="800000"/>
              <a:headEnd/>
              <a:tailEnd/>
            </a:ln>
          </p:spPr>
          <p:txBody>
            <a:bodyPr vert="horz" wrap="none" lIns="0" tIns="0" rIns="0" bIns="0" numCol="1" rtlCol="0" anchor="t" anchorCtr="0" compatLnSpc="1">
              <a:prstTxWarp prst="textNoShape">
                <a:avLst/>
              </a:prstTxWarp>
              <a:spAutoFit/>
            </a:bodyPr>
            <a:lstStyle/>
            <a:p>
              <a:pPr defTabSz="357708">
                <a:lnSpc>
                  <a:spcPct val="140000"/>
                </a:lnSpc>
                <a:buClr>
                  <a:schemeClr val="accent2"/>
                </a:buClr>
                <a:buSzPct val="85000"/>
              </a:pPr>
              <a:r>
                <a:rPr lang="en-US" i="1" dirty="0"/>
                <a:t>Pseudomonas</a:t>
              </a:r>
            </a:p>
          </p:txBody>
        </p:sp>
        <p:cxnSp>
          <p:nvCxnSpPr>
            <p:cNvPr id="9" name="Straight Arrow Connector 8"/>
            <p:cNvCxnSpPr/>
            <p:nvPr/>
          </p:nvCxnSpPr>
          <p:spPr>
            <a:xfrm flipH="1" flipV="1">
              <a:off x="4170363" y="4912255"/>
              <a:ext cx="1347905" cy="611355"/>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293704" y="5574642"/>
              <a:ext cx="1224564" cy="17776"/>
            </a:xfrm>
            <a:prstGeom prst="straightConnector1">
              <a:avLst/>
            </a:prstGeom>
            <a:ln w="349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907627" y="6522310"/>
              <a:ext cx="4359724" cy="276999"/>
            </a:xfrm>
            <a:prstGeom prst="rect">
              <a:avLst/>
            </a:prstGeom>
            <a:noFill/>
          </p:spPr>
          <p:txBody>
            <a:bodyPr wrap="square" rtlCol="0">
              <a:spAutoFit/>
            </a:bodyPr>
            <a:lstStyle/>
            <a:p>
              <a:r>
                <a:rPr lang="en-US" sz="1200" dirty="0"/>
                <a:t>(Transmission electron microscopy from Hua et. al., 2014)</a:t>
              </a:r>
            </a:p>
          </p:txBody>
        </p:sp>
        <p:cxnSp>
          <p:nvCxnSpPr>
            <p:cNvPr id="17" name="Straight Arrow Connector 16"/>
            <p:cNvCxnSpPr>
              <a:stCxn id="8" idx="3"/>
            </p:cNvCxnSpPr>
            <p:nvPr/>
          </p:nvCxnSpPr>
          <p:spPr>
            <a:xfrm flipV="1">
              <a:off x="2763560" y="5139981"/>
              <a:ext cx="847662" cy="395489"/>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763560" y="5592418"/>
              <a:ext cx="1096354" cy="156843"/>
            </a:xfrm>
            <a:prstGeom prst="straightConnector1">
              <a:avLst/>
            </a:prstGeom>
            <a:ln w="254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9"/>
          <p:cNvSpPr txBox="1">
            <a:spLocks noChangeArrowheads="1"/>
          </p:cNvSpPr>
          <p:nvPr/>
        </p:nvSpPr>
        <p:spPr bwMode="auto">
          <a:xfrm rot="162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smtClean="0">
                <a:solidFill>
                  <a:srgbClr val="FFFFFF"/>
                </a:solidFill>
                <a:latin typeface="Arial" pitchFamily="34" charset="0"/>
                <a:cs typeface="Arial" pitchFamily="34" charset="0"/>
              </a:rPr>
              <a:t>Natural Source Zone Depletion</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8931596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NSZD for Decision Making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2178212"/>
            <a:ext cx="6861810" cy="4679788"/>
          </a:xfrm>
          <a:prstGeom prst="rect">
            <a:avLst/>
          </a:prstGeom>
        </p:spPr>
      </p:pic>
      <p:sp>
        <p:nvSpPr>
          <p:cNvPr id="3" name="Content Placeholder 2"/>
          <p:cNvSpPr>
            <a:spLocks noGrp="1"/>
          </p:cNvSpPr>
          <p:nvPr>
            <p:ph idx="1"/>
          </p:nvPr>
        </p:nvSpPr>
        <p:spPr/>
        <p:txBody>
          <a:bodyPr/>
          <a:lstStyle/>
          <a:p>
            <a:r>
              <a:rPr lang="en-US" dirty="0"/>
              <a:t>LNAPL body </a:t>
            </a:r>
            <a:r>
              <a:rPr lang="en-US" dirty="0" smtClean="0"/>
              <a:t>stability evaluation</a:t>
            </a:r>
            <a:endParaRPr lang="en-US" dirty="0"/>
          </a:p>
        </p:txBody>
      </p:sp>
      <p:sp>
        <p:nvSpPr>
          <p:cNvPr id="7" name="TextBox 6"/>
          <p:cNvSpPr txBox="1"/>
          <p:nvPr/>
        </p:nvSpPr>
        <p:spPr>
          <a:xfrm>
            <a:off x="506731" y="6550223"/>
            <a:ext cx="3108960" cy="307777"/>
          </a:xfrm>
          <a:prstGeom prst="rect">
            <a:avLst/>
          </a:prstGeom>
          <a:noFill/>
        </p:spPr>
        <p:txBody>
          <a:bodyPr wrap="square" rtlCol="0">
            <a:spAutoFit/>
          </a:bodyPr>
          <a:lstStyle/>
          <a:p>
            <a:r>
              <a:rPr lang="en-US" sz="1400" b="1" dirty="0"/>
              <a:t>LNAPL-3, Appendix B, Section 5.3</a:t>
            </a:r>
          </a:p>
        </p:txBody>
      </p:sp>
      <p:sp>
        <p:nvSpPr>
          <p:cNvPr id="6" name="TextBox 9"/>
          <p:cNvSpPr txBox="1">
            <a:spLocks noChangeArrowheads="1"/>
          </p:cNvSpPr>
          <p:nvPr/>
        </p:nvSpPr>
        <p:spPr bwMode="auto">
          <a:xfrm rot="162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smtClean="0">
                <a:solidFill>
                  <a:srgbClr val="FFFFFF"/>
                </a:solidFill>
                <a:latin typeface="Arial" pitchFamily="34" charset="0"/>
                <a:cs typeface="Arial" pitchFamily="34" charset="0"/>
              </a:rPr>
              <a:t>Natural Source Zone Depletion</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37351692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NSZD for Decision Making</a:t>
            </a:r>
          </a:p>
        </p:txBody>
      </p:sp>
      <p:sp>
        <p:nvSpPr>
          <p:cNvPr id="3" name="Content Placeholder 2"/>
          <p:cNvSpPr>
            <a:spLocks noGrp="1"/>
          </p:cNvSpPr>
          <p:nvPr>
            <p:ph idx="1"/>
          </p:nvPr>
        </p:nvSpPr>
        <p:spPr/>
        <p:txBody>
          <a:bodyPr/>
          <a:lstStyle/>
          <a:p>
            <a:r>
              <a:rPr lang="en-US" dirty="0"/>
              <a:t>Practicability of recovery</a:t>
            </a:r>
          </a:p>
          <a:p>
            <a:r>
              <a:rPr lang="en-US" dirty="0"/>
              <a:t>Endpoint metric for active </a:t>
            </a:r>
            <a:br>
              <a:rPr lang="en-US" dirty="0"/>
            </a:br>
            <a:r>
              <a:rPr lang="en-US" dirty="0"/>
              <a:t>LNAPL remediation</a:t>
            </a:r>
          </a:p>
          <a:p>
            <a:endParaRPr lang="en-US" dirty="0"/>
          </a:p>
          <a:p>
            <a:r>
              <a:rPr lang="en-US" dirty="0"/>
              <a:t>Benchmark for enhanced-</a:t>
            </a:r>
            <a:br>
              <a:rPr lang="en-US" dirty="0"/>
            </a:br>
            <a:r>
              <a:rPr lang="en-US" dirty="0"/>
              <a:t>NSZD remedy design</a:t>
            </a:r>
          </a:p>
          <a:p>
            <a:pPr lvl="1"/>
            <a:r>
              <a:rPr lang="en-US" dirty="0"/>
              <a:t>Aeration</a:t>
            </a:r>
          </a:p>
          <a:p>
            <a:pPr lvl="1"/>
            <a:r>
              <a:rPr lang="en-US" dirty="0"/>
              <a:t>Enhanced anaerobic</a:t>
            </a:r>
          </a:p>
          <a:p>
            <a:pPr lvl="1"/>
            <a:r>
              <a:rPr lang="en-US" dirty="0"/>
              <a:t>Heating</a:t>
            </a:r>
          </a:p>
        </p:txBody>
      </p:sp>
      <p:sp>
        <p:nvSpPr>
          <p:cNvPr id="7" name="TextBox 6"/>
          <p:cNvSpPr txBox="1"/>
          <p:nvPr/>
        </p:nvSpPr>
        <p:spPr>
          <a:xfrm>
            <a:off x="369888" y="6560425"/>
            <a:ext cx="3108960" cy="307777"/>
          </a:xfrm>
          <a:prstGeom prst="rect">
            <a:avLst/>
          </a:prstGeom>
          <a:noFill/>
        </p:spPr>
        <p:txBody>
          <a:bodyPr wrap="square" rtlCol="0">
            <a:spAutoFit/>
          </a:bodyPr>
          <a:lstStyle/>
          <a:p>
            <a:r>
              <a:rPr lang="en-US" sz="1400" b="1" dirty="0"/>
              <a:t>LNAPL-3, Appendix B, Section 5.3</a:t>
            </a:r>
          </a:p>
        </p:txBody>
      </p:sp>
      <p:grpSp>
        <p:nvGrpSpPr>
          <p:cNvPr id="4" name="Group 3"/>
          <p:cNvGrpSpPr/>
          <p:nvPr/>
        </p:nvGrpSpPr>
        <p:grpSpPr>
          <a:xfrm>
            <a:off x="4918398" y="1361253"/>
            <a:ext cx="3985889" cy="5355997"/>
            <a:chOff x="4918398" y="1361253"/>
            <a:chExt cx="3985889" cy="5355997"/>
          </a:xfrm>
        </p:grpSpPr>
        <p:sp>
          <p:nvSpPr>
            <p:cNvPr id="6" name="TextBox 5"/>
            <p:cNvSpPr txBox="1"/>
            <p:nvPr/>
          </p:nvSpPr>
          <p:spPr>
            <a:xfrm>
              <a:off x="4926743" y="5886253"/>
              <a:ext cx="3977543" cy="830997"/>
            </a:xfrm>
            <a:prstGeom prst="rect">
              <a:avLst/>
            </a:prstGeom>
            <a:noFill/>
          </p:spPr>
          <p:txBody>
            <a:bodyPr wrap="square" rtlCol="0">
              <a:spAutoFit/>
            </a:bodyPr>
            <a:lstStyle/>
            <a:p>
              <a:r>
                <a:rPr lang="en-US" sz="1000" dirty="0"/>
                <a:t>(</a:t>
              </a:r>
              <a:r>
                <a:rPr lang="en-US" sz="1200" dirty="0"/>
                <a:t>Median NSZD rate from Garg et al., 2017. System data modified from Palaia, T. 2016. Natural source zone depletion rate assessment. Applied NAPL Science Review 6.)</a:t>
              </a:r>
            </a:p>
          </p:txBody>
        </p:sp>
        <p:pic>
          <p:nvPicPr>
            <p:cNvPr id="8" name="Picture 7"/>
            <p:cNvPicPr>
              <a:picLocks noChangeAspect="1"/>
            </p:cNvPicPr>
            <p:nvPr/>
          </p:nvPicPr>
          <p:blipFill>
            <a:blip r:embed="rId3"/>
            <a:stretch>
              <a:fillRect/>
            </a:stretch>
          </p:blipFill>
          <p:spPr>
            <a:xfrm>
              <a:off x="4918398" y="1361253"/>
              <a:ext cx="3985889" cy="4525000"/>
            </a:xfrm>
            <a:prstGeom prst="rect">
              <a:avLst/>
            </a:prstGeom>
          </p:spPr>
        </p:pic>
      </p:grpSp>
      <p:sp>
        <p:nvSpPr>
          <p:cNvPr id="9" name="TextBox 9"/>
          <p:cNvSpPr txBox="1">
            <a:spLocks noChangeArrowheads="1"/>
          </p:cNvSpPr>
          <p:nvPr/>
        </p:nvSpPr>
        <p:spPr bwMode="auto">
          <a:xfrm rot="162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smtClean="0">
                <a:solidFill>
                  <a:srgbClr val="FFFFFF"/>
                </a:solidFill>
                <a:latin typeface="Arial" pitchFamily="34" charset="0"/>
                <a:cs typeface="Arial" pitchFamily="34" charset="0"/>
              </a:rPr>
              <a:t>Natural Source Zone Depletion</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260584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972064" y="4815894"/>
            <a:ext cx="891777" cy="1037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itle 1"/>
          <p:cNvSpPr>
            <a:spLocks noGrp="1"/>
          </p:cNvSpPr>
          <p:nvPr>
            <p:ph type="title"/>
          </p:nvPr>
        </p:nvSpPr>
        <p:spPr>
          <a:xfrm>
            <a:off x="376238" y="92075"/>
            <a:ext cx="7588250" cy="1050925"/>
          </a:xfrm>
        </p:spPr>
        <p:txBody>
          <a:bodyPr/>
          <a:lstStyle/>
          <a:p>
            <a:r>
              <a:rPr lang="en-US" dirty="0"/>
              <a:t>Four Methods to Measure NSZD</a:t>
            </a:r>
          </a:p>
        </p:txBody>
      </p:sp>
      <p:grpSp>
        <p:nvGrpSpPr>
          <p:cNvPr id="2" name="Group 1"/>
          <p:cNvGrpSpPr/>
          <p:nvPr/>
        </p:nvGrpSpPr>
        <p:grpSpPr>
          <a:xfrm>
            <a:off x="439766" y="1678867"/>
            <a:ext cx="1729666" cy="4754467"/>
            <a:chOff x="321280" y="1725100"/>
            <a:chExt cx="1729666" cy="4754467"/>
          </a:xfrm>
        </p:grpSpPr>
        <p:pic>
          <p:nvPicPr>
            <p:cNvPr id="22" name="Picture 21">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51806" y="1942336"/>
              <a:ext cx="1699140" cy="4537231"/>
            </a:xfrm>
            <a:prstGeom prst="rect">
              <a:avLst/>
            </a:prstGeom>
          </p:spPr>
        </p:pic>
        <p:sp>
          <p:nvSpPr>
            <p:cNvPr id="23" name="TextBox 22"/>
            <p:cNvSpPr txBox="1"/>
            <p:nvPr/>
          </p:nvSpPr>
          <p:spPr>
            <a:xfrm>
              <a:off x="321280" y="1725100"/>
              <a:ext cx="1714868" cy="246221"/>
            </a:xfrm>
            <a:prstGeom prst="rect">
              <a:avLst/>
            </a:prstGeom>
            <a:noFill/>
          </p:spPr>
          <p:txBody>
            <a:bodyPr wrap="square" lIns="0" tIns="0" rIns="0" bIns="0" rtlCol="0">
              <a:spAutoFit/>
            </a:bodyPr>
            <a:lstStyle/>
            <a:p>
              <a:pPr algn="ctr"/>
              <a:r>
                <a:rPr lang="en-US" sz="1600" b="1" u="sng" dirty="0">
                  <a:latin typeface="Calibri" panose="020F0502020204030204"/>
                </a:rPr>
                <a:t>1. Gradient Method</a:t>
              </a:r>
            </a:p>
          </p:txBody>
        </p:sp>
        <p:cxnSp>
          <p:nvCxnSpPr>
            <p:cNvPr id="5" name="Straight Connector 4"/>
            <p:cNvCxnSpPr/>
            <p:nvPr/>
          </p:nvCxnSpPr>
          <p:spPr>
            <a:xfrm>
              <a:off x="453667" y="2035523"/>
              <a:ext cx="15308" cy="3090984"/>
            </a:xfrm>
            <a:prstGeom prst="line">
              <a:avLst/>
            </a:prstGeom>
            <a:ln w="19050"/>
          </p:spPr>
          <p:style>
            <a:lnRef idx="1">
              <a:schemeClr val="dk1"/>
            </a:lnRef>
            <a:fillRef idx="0">
              <a:schemeClr val="dk1"/>
            </a:fillRef>
            <a:effectRef idx="0">
              <a:schemeClr val="dk1"/>
            </a:effectRef>
            <a:fontRef idx="minor">
              <a:schemeClr val="tx1"/>
            </a:fontRef>
          </p:style>
        </p:cxnSp>
        <p:sp>
          <p:nvSpPr>
            <p:cNvPr id="6" name="Rectangle 5"/>
            <p:cNvSpPr/>
            <p:nvPr/>
          </p:nvSpPr>
          <p:spPr>
            <a:xfrm>
              <a:off x="430817" y="5126507"/>
              <a:ext cx="96864" cy="3000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a:off x="526631" y="2035523"/>
              <a:ext cx="15331" cy="2277087"/>
            </a:xfrm>
            <a:prstGeom prst="line">
              <a:avLst/>
            </a:prstGeom>
            <a:ln w="19050"/>
          </p:spPr>
          <p:style>
            <a:lnRef idx="1">
              <a:schemeClr val="dk1"/>
            </a:lnRef>
            <a:fillRef idx="0">
              <a:schemeClr val="dk1"/>
            </a:fillRef>
            <a:effectRef idx="0">
              <a:schemeClr val="dk1"/>
            </a:effectRef>
            <a:fontRef idx="minor">
              <a:schemeClr val="tx1"/>
            </a:fontRef>
          </p:style>
        </p:cxnSp>
        <p:sp>
          <p:nvSpPr>
            <p:cNvPr id="27" name="Rectangle 26"/>
            <p:cNvSpPr/>
            <p:nvPr/>
          </p:nvSpPr>
          <p:spPr>
            <a:xfrm>
              <a:off x="503804" y="4312610"/>
              <a:ext cx="96864" cy="3000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p:cNvCxnSpPr/>
            <p:nvPr/>
          </p:nvCxnSpPr>
          <p:spPr>
            <a:xfrm>
              <a:off x="616547" y="2035523"/>
              <a:ext cx="1" cy="1340345"/>
            </a:xfrm>
            <a:prstGeom prst="line">
              <a:avLst/>
            </a:prstGeom>
            <a:ln w="19050"/>
          </p:spPr>
          <p:style>
            <a:lnRef idx="1">
              <a:schemeClr val="dk1"/>
            </a:lnRef>
            <a:fillRef idx="0">
              <a:schemeClr val="dk1"/>
            </a:fillRef>
            <a:effectRef idx="0">
              <a:schemeClr val="dk1"/>
            </a:effectRef>
            <a:fontRef idx="minor">
              <a:schemeClr val="tx1"/>
            </a:fontRef>
          </p:style>
        </p:cxnSp>
        <p:sp>
          <p:nvSpPr>
            <p:cNvPr id="33" name="Rectangle 32"/>
            <p:cNvSpPr/>
            <p:nvPr/>
          </p:nvSpPr>
          <p:spPr>
            <a:xfrm>
              <a:off x="573383" y="3354029"/>
              <a:ext cx="96864" cy="3000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Straight Connector 34"/>
            <p:cNvCxnSpPr/>
            <p:nvPr/>
          </p:nvCxnSpPr>
          <p:spPr>
            <a:xfrm>
              <a:off x="698374" y="2035523"/>
              <a:ext cx="1" cy="700211"/>
            </a:xfrm>
            <a:prstGeom prst="line">
              <a:avLst/>
            </a:prstGeom>
            <a:ln w="19050"/>
          </p:spPr>
          <p:style>
            <a:lnRef idx="1">
              <a:schemeClr val="dk1"/>
            </a:lnRef>
            <a:fillRef idx="0">
              <a:schemeClr val="dk1"/>
            </a:fillRef>
            <a:effectRef idx="0">
              <a:schemeClr val="dk1"/>
            </a:effectRef>
            <a:fontRef idx="minor">
              <a:schemeClr val="tx1"/>
            </a:fontRef>
          </p:style>
        </p:cxnSp>
        <p:sp>
          <p:nvSpPr>
            <p:cNvPr id="36" name="Rectangle 35"/>
            <p:cNvSpPr/>
            <p:nvPr/>
          </p:nvSpPr>
          <p:spPr>
            <a:xfrm>
              <a:off x="644702" y="2555647"/>
              <a:ext cx="96864" cy="3000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7" name="Picture 36" descr="X:\IDRC\E-Flux\E-Flux\Website\7.20.2015 update\howEfluxWorks.png"/>
          <p:cNvPicPr/>
          <p:nvPr/>
        </p:nvPicPr>
        <p:blipFill rotWithShape="1">
          <a:blip r:embed="rId4" cstate="screen">
            <a:extLst>
              <a:ext uri="{28A0092B-C50C-407E-A947-70E740481C1C}">
                <a14:useLocalDpi xmlns:a14="http://schemas.microsoft.com/office/drawing/2010/main" val="0"/>
              </a:ext>
            </a:extLst>
          </a:blip>
          <a:srcRect/>
          <a:stretch/>
        </p:blipFill>
        <p:spPr bwMode="auto">
          <a:xfrm>
            <a:off x="2398473" y="1737681"/>
            <a:ext cx="1646424" cy="1780144"/>
          </a:xfrm>
          <a:prstGeom prst="rect">
            <a:avLst/>
          </a:prstGeom>
          <a:noFill/>
          <a:ln w="6350">
            <a:solidFill>
              <a:schemeClr val="tx1"/>
            </a:solidFill>
          </a:ln>
          <a:extLst/>
        </p:spPr>
      </p:pic>
      <p:pic>
        <p:nvPicPr>
          <p:cNvPr id="39" name="Picture 38"/>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398472" y="3518373"/>
            <a:ext cx="1646425" cy="1870536"/>
          </a:xfrm>
          <a:prstGeom prst="rect">
            <a:avLst/>
          </a:prstGeom>
          <a:ln w="6350">
            <a:solidFill>
              <a:schemeClr val="tx1"/>
            </a:solidFill>
          </a:ln>
        </p:spPr>
      </p:pic>
      <p:sp>
        <p:nvSpPr>
          <p:cNvPr id="42" name="TextBox 41"/>
          <p:cNvSpPr txBox="1"/>
          <p:nvPr/>
        </p:nvSpPr>
        <p:spPr>
          <a:xfrm>
            <a:off x="2375763" y="1405147"/>
            <a:ext cx="1714322" cy="246221"/>
          </a:xfrm>
          <a:prstGeom prst="rect">
            <a:avLst/>
          </a:prstGeom>
          <a:noFill/>
        </p:spPr>
        <p:txBody>
          <a:bodyPr wrap="square" lIns="0" tIns="0" rIns="0" bIns="0" rtlCol="0">
            <a:spAutoFit/>
          </a:bodyPr>
          <a:lstStyle/>
          <a:p>
            <a:pPr algn="ctr"/>
            <a:r>
              <a:rPr lang="en-US" sz="1600" b="1" u="sng" dirty="0">
                <a:latin typeface="Calibri" panose="020F0502020204030204"/>
              </a:rPr>
              <a:t>2. Passive Flux Trap</a:t>
            </a:r>
          </a:p>
        </p:txBody>
      </p:sp>
      <p:pic>
        <p:nvPicPr>
          <p:cNvPr id="43" name="Picture 42">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532176" y="1620702"/>
            <a:ext cx="4160992" cy="2241854"/>
          </a:xfrm>
          <a:prstGeom prst="rect">
            <a:avLst/>
          </a:prstGeom>
        </p:spPr>
      </p:pic>
      <p:sp>
        <p:nvSpPr>
          <p:cNvPr id="44" name="TextBox 43"/>
          <p:cNvSpPr txBox="1"/>
          <p:nvPr/>
        </p:nvSpPr>
        <p:spPr>
          <a:xfrm>
            <a:off x="470292" y="6419097"/>
            <a:ext cx="4360129" cy="400110"/>
          </a:xfrm>
          <a:prstGeom prst="rect">
            <a:avLst/>
          </a:prstGeom>
          <a:noFill/>
        </p:spPr>
        <p:txBody>
          <a:bodyPr wrap="square" rtlCol="0">
            <a:spAutoFit/>
          </a:bodyPr>
          <a:lstStyle/>
          <a:p>
            <a:r>
              <a:rPr lang="en-US" sz="1000" dirty="0"/>
              <a:t>(from API, 2017, </a:t>
            </a:r>
            <a:br>
              <a:rPr lang="en-US" sz="1000" dirty="0"/>
            </a:br>
            <a:r>
              <a:rPr lang="en-US" sz="1000" dirty="0">
                <a:hlinkClick r:id="rId7"/>
              </a:rPr>
              <a:t>http://www.techstreet.com/standards/api-publ-4784?product_id=1984357</a:t>
            </a:r>
            <a:r>
              <a:rPr lang="en-US" sz="1000" dirty="0"/>
              <a:t>)</a:t>
            </a:r>
          </a:p>
        </p:txBody>
      </p:sp>
      <p:cxnSp>
        <p:nvCxnSpPr>
          <p:cNvPr id="45" name="Straight Arrow Connector 44"/>
          <p:cNvCxnSpPr/>
          <p:nvPr/>
        </p:nvCxnSpPr>
        <p:spPr>
          <a:xfrm flipV="1">
            <a:off x="5453154" y="2897340"/>
            <a:ext cx="0" cy="2767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5737979" y="2830657"/>
            <a:ext cx="0" cy="2767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5181214" y="2847731"/>
            <a:ext cx="0" cy="2767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740530" y="5324428"/>
            <a:ext cx="974558" cy="184666"/>
          </a:xfrm>
          <a:prstGeom prst="rect">
            <a:avLst/>
          </a:prstGeom>
          <a:solidFill>
            <a:schemeClr val="bg1"/>
          </a:solidFill>
          <a:ln w="6350">
            <a:solidFill>
              <a:schemeClr val="tx1"/>
            </a:solidFill>
          </a:ln>
        </p:spPr>
        <p:txBody>
          <a:bodyPr wrap="square" lIns="0" tIns="0" rIns="0" bIns="0" rtlCol="0">
            <a:spAutoFit/>
          </a:bodyPr>
          <a:lstStyle/>
          <a:p>
            <a:pPr algn="ctr"/>
            <a:r>
              <a:rPr lang="en-US" sz="1200" b="1" dirty="0"/>
              <a:t>CO</a:t>
            </a:r>
            <a:r>
              <a:rPr lang="en-US" sz="1200" b="1" baseline="-25000" dirty="0"/>
              <a:t>2</a:t>
            </a:r>
            <a:r>
              <a:rPr lang="en-US" sz="1200" b="1" dirty="0"/>
              <a:t> EFFLUX</a:t>
            </a:r>
          </a:p>
        </p:txBody>
      </p:sp>
      <p:sp>
        <p:nvSpPr>
          <p:cNvPr id="50" name="TextBox 49"/>
          <p:cNvSpPr txBox="1"/>
          <p:nvPr/>
        </p:nvSpPr>
        <p:spPr>
          <a:xfrm>
            <a:off x="5415978" y="1349767"/>
            <a:ext cx="2393387" cy="246221"/>
          </a:xfrm>
          <a:prstGeom prst="rect">
            <a:avLst/>
          </a:prstGeom>
          <a:noFill/>
        </p:spPr>
        <p:txBody>
          <a:bodyPr wrap="square" lIns="0" tIns="0" rIns="0" bIns="0" rtlCol="0">
            <a:spAutoFit/>
          </a:bodyPr>
          <a:lstStyle/>
          <a:p>
            <a:pPr algn="ctr"/>
            <a:r>
              <a:rPr lang="en-US" sz="1600" b="1" u="sng" dirty="0">
                <a:latin typeface="Calibri" panose="020F0502020204030204"/>
              </a:rPr>
              <a:t>3. Dynamic Closed Chamber</a:t>
            </a:r>
          </a:p>
        </p:txBody>
      </p:sp>
      <p:cxnSp>
        <p:nvCxnSpPr>
          <p:cNvPr id="51" name="Straight Arrow Connector 50"/>
          <p:cNvCxnSpPr/>
          <p:nvPr/>
        </p:nvCxnSpPr>
        <p:spPr>
          <a:xfrm flipV="1">
            <a:off x="3240484" y="5024131"/>
            <a:ext cx="0" cy="2767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3468060" y="4922839"/>
            <a:ext cx="0" cy="2767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2985437" y="4948628"/>
            <a:ext cx="0" cy="2767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4" name="Content Placeholder 3" descr="Z:\Technical Resources\ITRC LNAPL Update\NSZD\For LNAPL Team Review\Figure for 4.4.png">
            <a:extLst/>
          </p:cNvPr>
          <p:cNvPicPr>
            <a:picLocks noGrp="1"/>
          </p:cNvPicPr>
          <p:nvPr>
            <p:ph idx="1"/>
          </p:nvPr>
        </p:nvPicPr>
        <p:blipFill rotWithShape="1">
          <a:blip r:embed="rId8" cstate="screen">
            <a:extLst>
              <a:ext uri="{28A0092B-C50C-407E-A947-70E740481C1C}">
                <a14:useLocalDpi xmlns:a14="http://schemas.microsoft.com/office/drawing/2010/main" val="0"/>
              </a:ext>
            </a:extLst>
          </a:blip>
          <a:srcRect b="3007"/>
          <a:stretch/>
        </p:blipFill>
        <p:spPr bwMode="auto">
          <a:xfrm>
            <a:off x="4527519" y="4435475"/>
            <a:ext cx="4435917" cy="2325803"/>
          </a:xfrm>
          <a:prstGeom prst="rect">
            <a:avLst/>
          </a:prstGeom>
          <a:noFill/>
          <a:ln>
            <a:noFill/>
          </a:ln>
        </p:spPr>
      </p:pic>
      <p:sp>
        <p:nvSpPr>
          <p:cNvPr id="55" name="TextBox 54"/>
          <p:cNvSpPr txBox="1"/>
          <p:nvPr/>
        </p:nvSpPr>
        <p:spPr>
          <a:xfrm>
            <a:off x="5386783" y="4219742"/>
            <a:ext cx="2284206" cy="246221"/>
          </a:xfrm>
          <a:prstGeom prst="rect">
            <a:avLst/>
          </a:prstGeom>
          <a:noFill/>
        </p:spPr>
        <p:txBody>
          <a:bodyPr wrap="square" lIns="0" tIns="0" rIns="0" bIns="0" rtlCol="0">
            <a:spAutoFit/>
          </a:bodyPr>
          <a:lstStyle/>
          <a:p>
            <a:pPr algn="ctr"/>
            <a:r>
              <a:rPr lang="en-US" sz="1600" b="1" u="sng" dirty="0">
                <a:latin typeface="Calibri" panose="020F0502020204030204"/>
              </a:rPr>
              <a:t>4. Biogenic Heat</a:t>
            </a:r>
          </a:p>
        </p:txBody>
      </p:sp>
      <p:sp>
        <p:nvSpPr>
          <p:cNvPr id="56" name="TextBox 55"/>
          <p:cNvSpPr txBox="1"/>
          <p:nvPr/>
        </p:nvSpPr>
        <p:spPr>
          <a:xfrm>
            <a:off x="2166830" y="5512877"/>
            <a:ext cx="2340142" cy="400110"/>
          </a:xfrm>
          <a:prstGeom prst="rect">
            <a:avLst/>
          </a:prstGeom>
          <a:noFill/>
        </p:spPr>
        <p:txBody>
          <a:bodyPr wrap="square" rtlCol="0">
            <a:spAutoFit/>
          </a:bodyPr>
          <a:lstStyle/>
          <a:p>
            <a:r>
              <a:rPr lang="en-US" sz="1000" dirty="0"/>
              <a:t>(from E-Flux, LLC, 2017, </a:t>
            </a:r>
            <a:r>
              <a:rPr lang="en-US" sz="1000" dirty="0">
                <a:hlinkClick r:id="rId9"/>
              </a:rPr>
              <a:t>http://soilgasflux.com/main/home.php</a:t>
            </a:r>
            <a:r>
              <a:rPr lang="en-US" sz="1000" dirty="0"/>
              <a:t>) </a:t>
            </a:r>
          </a:p>
        </p:txBody>
      </p:sp>
      <p:sp>
        <p:nvSpPr>
          <p:cNvPr id="57" name="TextBox 56"/>
          <p:cNvSpPr txBox="1"/>
          <p:nvPr/>
        </p:nvSpPr>
        <p:spPr>
          <a:xfrm>
            <a:off x="4472264" y="3776913"/>
            <a:ext cx="4360129" cy="400110"/>
          </a:xfrm>
          <a:prstGeom prst="rect">
            <a:avLst/>
          </a:prstGeom>
          <a:noFill/>
        </p:spPr>
        <p:txBody>
          <a:bodyPr wrap="square" rtlCol="0">
            <a:spAutoFit/>
          </a:bodyPr>
          <a:lstStyle/>
          <a:p>
            <a:r>
              <a:rPr lang="en-US" sz="1000" dirty="0"/>
              <a:t>(from API, 2017, </a:t>
            </a:r>
            <a:br>
              <a:rPr lang="en-US" sz="1000" dirty="0"/>
            </a:br>
            <a:r>
              <a:rPr lang="en-US" sz="1000" dirty="0">
                <a:hlinkClick r:id="rId7"/>
              </a:rPr>
              <a:t>http://www.techstreet.com/standards/api-publ-4784?product_id=1984357</a:t>
            </a:r>
            <a:r>
              <a:rPr lang="en-US" sz="1000" dirty="0"/>
              <a:t>)</a:t>
            </a:r>
          </a:p>
        </p:txBody>
      </p:sp>
      <p:sp>
        <p:nvSpPr>
          <p:cNvPr id="34" name="TextBox 9"/>
          <p:cNvSpPr txBox="1">
            <a:spLocks noChangeArrowheads="1"/>
          </p:cNvSpPr>
          <p:nvPr/>
        </p:nvSpPr>
        <p:spPr bwMode="auto">
          <a:xfrm rot="162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smtClean="0">
                <a:solidFill>
                  <a:srgbClr val="FFFFFF"/>
                </a:solidFill>
                <a:latin typeface="Arial" pitchFamily="34" charset="0"/>
                <a:cs typeface="Arial" pitchFamily="34" charset="0"/>
              </a:rPr>
              <a:t>Natural Source Zone Depletion</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604395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2" grpId="0"/>
      <p:bldP spid="44" grpId="0"/>
      <p:bldP spid="49" grpId="0" animBg="1"/>
      <p:bldP spid="50" grpId="0"/>
      <p:bldP spid="55" grpId="0"/>
      <p:bldP spid="56" grpId="0"/>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xmlns="" id="{97D52717-D064-4F42-9054-E26F59B202B3}"/>
              </a:ext>
            </a:extLst>
          </p:cNvPr>
          <p:cNvSpPr>
            <a:spLocks noGrp="1" noChangeArrowheads="1"/>
          </p:cNvSpPr>
          <p:nvPr>
            <p:ph type="title"/>
          </p:nvPr>
        </p:nvSpPr>
        <p:spPr/>
        <p:txBody>
          <a:bodyPr/>
          <a:lstStyle/>
          <a:p>
            <a:r>
              <a:rPr lang="en-US" altLang="en-US" dirty="0"/>
              <a:t>ITRC (</a:t>
            </a:r>
            <a:r>
              <a:rPr lang="en-US" altLang="en-US" u="sng" dirty="0">
                <a:solidFill>
                  <a:srgbClr val="333399"/>
                </a:solidFill>
                <a:hlinkClick r:id="rId3"/>
              </a:rPr>
              <a:t>www.itrcweb.org</a:t>
            </a:r>
            <a:r>
              <a:rPr lang="en-US" altLang="en-US" dirty="0"/>
              <a:t>) – Shaping the Future of Regulatory Acceptance</a:t>
            </a:r>
          </a:p>
        </p:txBody>
      </p:sp>
      <p:sp>
        <p:nvSpPr>
          <p:cNvPr id="10243" name="Rectangle 3">
            <a:extLst>
              <a:ext uri="{FF2B5EF4-FFF2-40B4-BE49-F238E27FC236}">
                <a16:creationId xmlns:a16="http://schemas.microsoft.com/office/drawing/2014/main" xmlns="" id="{88DB1CEE-6B5A-43BE-BE35-F3C450B54B4E}"/>
              </a:ext>
            </a:extLst>
          </p:cNvPr>
          <p:cNvSpPr>
            <a:spLocks noGrp="1" noChangeArrowheads="1"/>
          </p:cNvSpPr>
          <p:nvPr>
            <p:ph type="body" sz="half" idx="1"/>
          </p:nvPr>
        </p:nvSpPr>
        <p:spPr>
          <a:xfrm>
            <a:off x="609600" y="1524000"/>
            <a:ext cx="3810000" cy="4292600"/>
          </a:xfrm>
        </p:spPr>
        <p:txBody>
          <a:bodyPr/>
          <a:lstStyle/>
          <a:p>
            <a:pPr>
              <a:lnSpc>
                <a:spcPct val="90000"/>
              </a:lnSpc>
            </a:pPr>
            <a:r>
              <a:rPr lang="en-US" altLang="en-US" sz="2000" dirty="0"/>
              <a:t>Host organization</a:t>
            </a:r>
          </a:p>
          <a:p>
            <a:pPr>
              <a:lnSpc>
                <a:spcPct val="90000"/>
              </a:lnSpc>
            </a:pPr>
            <a:r>
              <a:rPr lang="en-US" altLang="en-US" sz="2000" dirty="0"/>
              <a:t>Network</a:t>
            </a:r>
          </a:p>
          <a:p>
            <a:pPr lvl="1">
              <a:lnSpc>
                <a:spcPct val="90000"/>
              </a:lnSpc>
            </a:pPr>
            <a:r>
              <a:rPr lang="en-US" altLang="en-US" sz="2000" dirty="0"/>
              <a:t>State regulators</a:t>
            </a:r>
          </a:p>
          <a:p>
            <a:pPr lvl="2">
              <a:lnSpc>
                <a:spcPct val="90000"/>
              </a:lnSpc>
            </a:pPr>
            <a:r>
              <a:rPr lang="en-US" altLang="en-US" sz="1800" dirty="0"/>
              <a:t>All 50 states, PR, DC</a:t>
            </a:r>
          </a:p>
          <a:p>
            <a:pPr lvl="1">
              <a:lnSpc>
                <a:spcPct val="90000"/>
              </a:lnSpc>
            </a:pPr>
            <a:r>
              <a:rPr lang="en-US" altLang="en-US" sz="2000" dirty="0"/>
              <a:t>Federal partners</a:t>
            </a:r>
          </a:p>
          <a:p>
            <a:pPr lvl="1">
              <a:lnSpc>
                <a:spcPct val="90000"/>
              </a:lnSpc>
            </a:pPr>
            <a:endParaRPr lang="en-US" altLang="en-US" sz="2000" dirty="0"/>
          </a:p>
          <a:p>
            <a:pPr lvl="1">
              <a:lnSpc>
                <a:spcPct val="90000"/>
              </a:lnSpc>
            </a:pPr>
            <a:endParaRPr lang="en-US" altLang="en-US" sz="2000" dirty="0"/>
          </a:p>
          <a:p>
            <a:pPr lvl="1">
              <a:lnSpc>
                <a:spcPct val="90000"/>
              </a:lnSpc>
            </a:pPr>
            <a:endParaRPr lang="en-US" altLang="en-US" sz="2000" dirty="0"/>
          </a:p>
          <a:p>
            <a:pPr lvl="1">
              <a:lnSpc>
                <a:spcPct val="90000"/>
              </a:lnSpc>
            </a:pPr>
            <a:endParaRPr lang="en-US" altLang="en-US" sz="800" dirty="0"/>
          </a:p>
          <a:p>
            <a:pPr lvl="1">
              <a:lnSpc>
                <a:spcPct val="90000"/>
              </a:lnSpc>
            </a:pPr>
            <a:r>
              <a:rPr lang="en-US" altLang="en-US" sz="2000" dirty="0"/>
              <a:t>ITRC Industry Affiliates Program</a:t>
            </a:r>
          </a:p>
          <a:p>
            <a:pPr lvl="1">
              <a:lnSpc>
                <a:spcPct val="90000"/>
              </a:lnSpc>
            </a:pPr>
            <a:endParaRPr lang="en-US" altLang="en-US" sz="2000" dirty="0"/>
          </a:p>
          <a:p>
            <a:pPr lvl="1">
              <a:lnSpc>
                <a:spcPct val="90000"/>
              </a:lnSpc>
            </a:pPr>
            <a:r>
              <a:rPr lang="en-US" altLang="en-US" sz="2000" dirty="0"/>
              <a:t>Academia</a:t>
            </a:r>
          </a:p>
          <a:p>
            <a:pPr lvl="1">
              <a:lnSpc>
                <a:spcPct val="90000"/>
              </a:lnSpc>
            </a:pPr>
            <a:r>
              <a:rPr lang="en-US" altLang="en-US" sz="2000" dirty="0"/>
              <a:t>Community stakeholders</a:t>
            </a:r>
          </a:p>
          <a:p>
            <a:pPr>
              <a:lnSpc>
                <a:spcPct val="90000"/>
              </a:lnSpc>
            </a:pPr>
            <a:r>
              <a:rPr lang="en-US" altLang="en-US" sz="2000" dirty="0"/>
              <a:t>Follow ITRC</a:t>
            </a:r>
          </a:p>
        </p:txBody>
      </p:sp>
      <p:sp>
        <p:nvSpPr>
          <p:cNvPr id="10244" name="Rectangle 4">
            <a:extLst>
              <a:ext uri="{FF2B5EF4-FFF2-40B4-BE49-F238E27FC236}">
                <a16:creationId xmlns:a16="http://schemas.microsoft.com/office/drawing/2014/main" xmlns="" id="{CFF92136-3598-43A6-94C2-8E07FCE835D3}"/>
              </a:ext>
            </a:extLst>
          </p:cNvPr>
          <p:cNvSpPr>
            <a:spLocks noGrp="1" noChangeArrowheads="1"/>
          </p:cNvSpPr>
          <p:nvPr>
            <p:ph type="body" sz="half" idx="2"/>
          </p:nvPr>
        </p:nvSpPr>
        <p:spPr>
          <a:xfrm>
            <a:off x="4595813" y="1389063"/>
            <a:ext cx="4191000" cy="4292600"/>
          </a:xfrm>
        </p:spPr>
        <p:txBody>
          <a:bodyPr/>
          <a:lstStyle/>
          <a:p>
            <a:pPr>
              <a:spcBef>
                <a:spcPct val="30000"/>
              </a:spcBef>
            </a:pPr>
            <a:r>
              <a:rPr lang="en-US" altLang="en-US" sz="2000" dirty="0"/>
              <a:t>Disclaimer</a:t>
            </a:r>
          </a:p>
          <a:p>
            <a:pPr lvl="1">
              <a:spcBef>
                <a:spcPct val="30000"/>
              </a:spcBef>
            </a:pPr>
            <a:r>
              <a:rPr lang="en-US" altLang="en-US" sz="1800" dirty="0"/>
              <a:t>Full version in </a:t>
            </a:r>
            <a:r>
              <a:rPr lang="ja-JP" altLang="en-US" sz="1800" dirty="0"/>
              <a:t>“</a:t>
            </a:r>
            <a:r>
              <a:rPr lang="en-US" altLang="ja-JP" sz="1800" dirty="0"/>
              <a:t>Notes</a:t>
            </a:r>
            <a:r>
              <a:rPr lang="ja-JP" altLang="en-US" sz="1800" dirty="0"/>
              <a:t>”</a:t>
            </a:r>
            <a:r>
              <a:rPr lang="en-US" altLang="ja-JP" sz="1800" dirty="0"/>
              <a:t> section</a:t>
            </a:r>
          </a:p>
          <a:p>
            <a:pPr lvl="1">
              <a:spcBef>
                <a:spcPct val="30000"/>
              </a:spcBef>
            </a:pPr>
            <a:r>
              <a:rPr lang="en-US" altLang="en-US" sz="1800" dirty="0"/>
              <a:t>Partially funded by the U.S. government</a:t>
            </a:r>
          </a:p>
          <a:p>
            <a:pPr lvl="2">
              <a:spcBef>
                <a:spcPct val="30000"/>
              </a:spcBef>
            </a:pPr>
            <a:r>
              <a:rPr lang="en-US" altLang="en-US" sz="1800" dirty="0"/>
              <a:t>ITRC nor US government warranty material</a:t>
            </a:r>
          </a:p>
          <a:p>
            <a:pPr lvl="2">
              <a:spcBef>
                <a:spcPct val="30000"/>
              </a:spcBef>
            </a:pPr>
            <a:r>
              <a:rPr lang="en-US" altLang="en-US" sz="1800" dirty="0"/>
              <a:t>ITRC nor US government endorse specific products</a:t>
            </a:r>
          </a:p>
          <a:p>
            <a:pPr>
              <a:spcBef>
                <a:spcPct val="30000"/>
              </a:spcBef>
            </a:pPr>
            <a:r>
              <a:rPr lang="en-US" altLang="en-US" sz="2000" dirty="0"/>
              <a:t>ITRC materials available for your use – see </a:t>
            </a:r>
            <a:r>
              <a:rPr lang="en-US" altLang="en-US" sz="2000" dirty="0">
                <a:hlinkClick r:id="rId4"/>
              </a:rPr>
              <a:t>usage policy</a:t>
            </a:r>
            <a:endParaRPr lang="en-US" altLang="en-US" sz="2000" dirty="0"/>
          </a:p>
          <a:p>
            <a:pPr>
              <a:spcBef>
                <a:spcPct val="30000"/>
              </a:spcBef>
            </a:pPr>
            <a:r>
              <a:rPr lang="en-US" altLang="en-US" sz="2000" dirty="0"/>
              <a:t>Available from </a:t>
            </a:r>
            <a:r>
              <a:rPr lang="en-US" altLang="en-US" sz="2000" dirty="0">
                <a:hlinkClick r:id="rId3"/>
              </a:rPr>
              <a:t>www.itrcweb.org</a:t>
            </a:r>
            <a:r>
              <a:rPr lang="en-US" altLang="en-US" sz="2000" dirty="0"/>
              <a:t> </a:t>
            </a:r>
          </a:p>
          <a:p>
            <a:pPr lvl="1">
              <a:spcBef>
                <a:spcPct val="30000"/>
              </a:spcBef>
            </a:pPr>
            <a:r>
              <a:rPr lang="en-US" altLang="en-US" sz="1800" dirty="0"/>
              <a:t>Technical and regulatory guidance documents</a:t>
            </a:r>
          </a:p>
          <a:p>
            <a:pPr lvl="1">
              <a:spcBef>
                <a:spcPct val="30000"/>
              </a:spcBef>
            </a:pPr>
            <a:r>
              <a:rPr lang="en-US" altLang="en-US" sz="1800" dirty="0"/>
              <a:t>Online and classroom training schedule</a:t>
            </a:r>
          </a:p>
          <a:p>
            <a:pPr lvl="1">
              <a:spcBef>
                <a:spcPct val="30000"/>
              </a:spcBef>
            </a:pPr>
            <a:r>
              <a:rPr lang="en-US" altLang="en-US" sz="1800" dirty="0"/>
              <a:t>More…</a:t>
            </a:r>
          </a:p>
          <a:p>
            <a:pPr>
              <a:spcBef>
                <a:spcPct val="30000"/>
              </a:spcBef>
            </a:pPr>
            <a:endParaRPr lang="en-US" altLang="en-US" sz="2000" dirty="0"/>
          </a:p>
        </p:txBody>
      </p:sp>
      <p:pic>
        <p:nvPicPr>
          <p:cNvPr id="10245" name="Picture 5">
            <a:extLst>
              <a:ext uri="{FF2B5EF4-FFF2-40B4-BE49-F238E27FC236}">
                <a16:creationId xmlns:a16="http://schemas.microsoft.com/office/drawing/2014/main" xmlns="" id="{E4D88292-0F85-40C6-A376-65C8C7581FCC}"/>
              </a:ext>
            </a:extLst>
          </p:cNvPr>
          <p:cNvPicPr>
            <a:picLocks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676400" y="3232150"/>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6">
            <a:extLst>
              <a:ext uri="{FF2B5EF4-FFF2-40B4-BE49-F238E27FC236}">
                <a16:creationId xmlns:a16="http://schemas.microsoft.com/office/drawing/2014/main" xmlns="" id="{C0C46516-9637-429F-B8BF-399C16C7D6E4}"/>
              </a:ext>
            </a:extLst>
          </p:cNvPr>
          <p:cNvPicPr>
            <a:picLocks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276600" y="3200400"/>
            <a:ext cx="6858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7">
            <a:extLst>
              <a:ext uri="{FF2B5EF4-FFF2-40B4-BE49-F238E27FC236}">
                <a16:creationId xmlns:a16="http://schemas.microsoft.com/office/drawing/2014/main" xmlns="" id="{61EFE4FE-FDDF-47B0-9214-33E63FA1FB9A}"/>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8563" y="3209925"/>
            <a:ext cx="72707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8">
            <a:extLst>
              <a:ext uri="{FF2B5EF4-FFF2-40B4-BE49-F238E27FC236}">
                <a16:creationId xmlns:a16="http://schemas.microsoft.com/office/drawing/2014/main" xmlns="" id="{116BF57E-D189-4C20-8035-20B5E1322C02}"/>
              </a:ext>
            </a:extLst>
          </p:cNvPr>
          <p:cNvPicPr>
            <a:picLocks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352800" y="1371600"/>
            <a:ext cx="85566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9">
            <a:extLst>
              <a:ext uri="{FF2B5EF4-FFF2-40B4-BE49-F238E27FC236}">
                <a16:creationId xmlns:a16="http://schemas.microsoft.com/office/drawing/2014/main" xmlns="" id="{5F152D94-9551-4462-98E6-759BA2E58E1E}"/>
              </a:ext>
            </a:extLst>
          </p:cNvPr>
          <p:cNvSpPr txBox="1">
            <a:spLocks noChangeArrowheads="1"/>
          </p:cNvSpPr>
          <p:nvPr/>
        </p:nvSpPr>
        <p:spPr bwMode="auto">
          <a:xfrm>
            <a:off x="1679575" y="3817938"/>
            <a:ext cx="679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eaLnBrk="1" hangingPunct="1">
              <a:spcBef>
                <a:spcPct val="0"/>
              </a:spcBef>
              <a:buClrTx/>
              <a:buSzTx/>
              <a:buFontTx/>
              <a:buNone/>
            </a:pPr>
            <a:r>
              <a:rPr lang="en-US" altLang="en-US" sz="1800" b="1" dirty="0">
                <a:solidFill>
                  <a:srgbClr val="008000"/>
                </a:solidFill>
              </a:rPr>
              <a:t>DOE</a:t>
            </a:r>
          </a:p>
        </p:txBody>
      </p:sp>
      <p:sp>
        <p:nvSpPr>
          <p:cNvPr id="10250" name="Text Box 10">
            <a:extLst>
              <a:ext uri="{FF2B5EF4-FFF2-40B4-BE49-F238E27FC236}">
                <a16:creationId xmlns:a16="http://schemas.microsoft.com/office/drawing/2014/main" xmlns="" id="{A69564A6-3ACA-4F6B-AC6B-CC747350EC24}"/>
              </a:ext>
            </a:extLst>
          </p:cNvPr>
          <p:cNvSpPr txBox="1">
            <a:spLocks noChangeArrowheads="1"/>
          </p:cNvSpPr>
          <p:nvPr/>
        </p:nvSpPr>
        <p:spPr bwMode="auto">
          <a:xfrm>
            <a:off x="2486025" y="3817938"/>
            <a:ext cx="69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eaLnBrk="1" hangingPunct="1">
              <a:spcBef>
                <a:spcPct val="0"/>
              </a:spcBef>
              <a:buClrTx/>
              <a:buSzTx/>
              <a:buFontTx/>
              <a:buNone/>
            </a:pPr>
            <a:r>
              <a:rPr lang="en-US" altLang="en-US" sz="1800" b="1" dirty="0">
                <a:solidFill>
                  <a:srgbClr val="008000"/>
                </a:solidFill>
              </a:rPr>
              <a:t>DOD</a:t>
            </a:r>
          </a:p>
        </p:txBody>
      </p:sp>
      <p:sp>
        <p:nvSpPr>
          <p:cNvPr id="10251" name="Text Box 11">
            <a:extLst>
              <a:ext uri="{FF2B5EF4-FFF2-40B4-BE49-F238E27FC236}">
                <a16:creationId xmlns:a16="http://schemas.microsoft.com/office/drawing/2014/main" xmlns="" id="{D90011F6-6C19-4C33-869E-B822197A2BDC}"/>
              </a:ext>
            </a:extLst>
          </p:cNvPr>
          <p:cNvSpPr txBox="1">
            <a:spLocks noChangeArrowheads="1"/>
          </p:cNvSpPr>
          <p:nvPr/>
        </p:nvSpPr>
        <p:spPr bwMode="auto">
          <a:xfrm>
            <a:off x="3294063" y="3817938"/>
            <a:ext cx="65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MS PGothic" panose="020B0600070205080204" pitchFamily="34" charset="-128"/>
                <a:cs typeface="MS PGothic"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MS PGothic" panose="020B0600070205080204" pitchFamily="34" charset="-128"/>
                <a:cs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MS PGothic"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MS PGothic" panose="020B0600070205080204" pitchFamily="34" charset="-128"/>
                <a:cs typeface="MS PGothic" panose="020B0600070205080204" pitchFamily="34" charset="-128"/>
              </a:defRPr>
            </a:lvl9pPr>
          </a:lstStyle>
          <a:p>
            <a:pPr eaLnBrk="1" hangingPunct="1">
              <a:spcBef>
                <a:spcPct val="0"/>
              </a:spcBef>
              <a:buClrTx/>
              <a:buSzTx/>
              <a:buFontTx/>
              <a:buNone/>
            </a:pPr>
            <a:r>
              <a:rPr lang="en-US" altLang="en-US" sz="1800" b="1" dirty="0">
                <a:solidFill>
                  <a:srgbClr val="008000"/>
                </a:solidFill>
              </a:rPr>
              <a:t>EPA</a:t>
            </a:r>
          </a:p>
        </p:txBody>
      </p:sp>
      <p:pic>
        <p:nvPicPr>
          <p:cNvPr id="10252" name="Picture 12" descr="iaplft">
            <a:extLst>
              <a:ext uri="{FF2B5EF4-FFF2-40B4-BE49-F238E27FC236}">
                <a16:creationId xmlns:a16="http://schemas.microsoft.com/office/drawing/2014/main" xmlns="" id="{5FE89A9A-A068-4296-9535-771261C65AD7}"/>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b="23366"/>
          <a:stretch>
            <a:fillRect/>
          </a:stretch>
        </p:blipFill>
        <p:spPr bwMode="auto">
          <a:xfrm>
            <a:off x="2852738" y="4572000"/>
            <a:ext cx="1000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3" name="Picture 6" descr="Click here to follow on Facebook">
            <a:hlinkClick r:id="rId10"/>
            <a:extLst>
              <a:ext uri="{FF2B5EF4-FFF2-40B4-BE49-F238E27FC236}">
                <a16:creationId xmlns:a16="http://schemas.microsoft.com/office/drawing/2014/main" xmlns="" id="{0AB16455-77E7-4102-B477-7FEC7305CE4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9200" y="6303963"/>
            <a:ext cx="4016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5" descr="Click here to follow on Twitter">
            <a:hlinkClick r:id="rId12"/>
            <a:extLst>
              <a:ext uri="{FF2B5EF4-FFF2-40B4-BE49-F238E27FC236}">
                <a16:creationId xmlns:a16="http://schemas.microsoft.com/office/drawing/2014/main" xmlns="" id="{EF967CDE-D74C-42BC-B26D-B8349538D0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28800" y="6303963"/>
            <a:ext cx="4016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5" name="Picture 4" descr="Click here to follow on Linkedin">
            <a:hlinkClick r:id="rId14"/>
            <a:extLst>
              <a:ext uri="{FF2B5EF4-FFF2-40B4-BE49-F238E27FC236}">
                <a16:creationId xmlns:a16="http://schemas.microsoft.com/office/drawing/2014/main" xmlns="" id="{C9AEE44B-0AA6-4DBE-B10D-AFAB815BC0F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59038" y="6303963"/>
            <a:ext cx="4000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58242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 Transition from LNAPL Fluid Recovery to NSZD</a:t>
            </a:r>
          </a:p>
        </p:txBody>
      </p:sp>
      <p:sp>
        <p:nvSpPr>
          <p:cNvPr id="3" name="Content Placeholder 2"/>
          <p:cNvSpPr>
            <a:spLocks noGrp="1"/>
          </p:cNvSpPr>
          <p:nvPr>
            <p:ph idx="1"/>
          </p:nvPr>
        </p:nvSpPr>
        <p:spPr/>
        <p:txBody>
          <a:bodyPr/>
          <a:lstStyle/>
          <a:p>
            <a:r>
              <a:rPr lang="en-US" dirty="0"/>
              <a:t>Jet fuel pipeline release</a:t>
            </a:r>
          </a:p>
          <a:p>
            <a:r>
              <a:rPr lang="en-US" dirty="0"/>
              <a:t>Silt and clay overly silty, </a:t>
            </a:r>
            <a:br>
              <a:rPr lang="en-US" dirty="0"/>
            </a:br>
            <a:r>
              <a:rPr lang="en-US" dirty="0"/>
              <a:t>fine-grained sand</a:t>
            </a:r>
          </a:p>
          <a:p>
            <a:r>
              <a:rPr lang="en-US" dirty="0"/>
              <a:t>Submerged LNAPL</a:t>
            </a:r>
          </a:p>
          <a:p>
            <a:r>
              <a:rPr lang="en-US" dirty="0"/>
              <a:t>Historical remedial actions</a:t>
            </a:r>
          </a:p>
          <a:p>
            <a:pPr lvl="1"/>
            <a:r>
              <a:rPr lang="en-US" dirty="0"/>
              <a:t>Partial source excavation</a:t>
            </a:r>
          </a:p>
          <a:p>
            <a:pPr lvl="1"/>
            <a:r>
              <a:rPr lang="en-US" dirty="0"/>
              <a:t>LNAPL skimming</a:t>
            </a:r>
          </a:p>
          <a:p>
            <a:pPr lvl="2"/>
            <a:r>
              <a:rPr lang="en-US" dirty="0"/>
              <a:t>10,000 gals removed </a:t>
            </a:r>
            <a:br>
              <a:rPr lang="en-US" dirty="0"/>
            </a:br>
            <a:r>
              <a:rPr lang="en-US" dirty="0"/>
              <a:t>(~10 yrs), &lt;100 gallons/yr</a:t>
            </a:r>
          </a:p>
          <a:p>
            <a:pPr lvl="1"/>
            <a:r>
              <a:rPr lang="en-US" dirty="0"/>
              <a:t>SVE system</a:t>
            </a:r>
          </a:p>
          <a:p>
            <a:pPr lvl="2"/>
            <a:r>
              <a:rPr lang="en-US" dirty="0"/>
              <a:t>9,600 gallons removed (~5 yrs)</a:t>
            </a:r>
          </a:p>
          <a:p>
            <a:endParaRPr lang="en-US" dirty="0"/>
          </a:p>
        </p:txBody>
      </p:sp>
      <p:sp>
        <p:nvSpPr>
          <p:cNvPr id="5" name="TextBox 4"/>
          <p:cNvSpPr txBox="1"/>
          <p:nvPr/>
        </p:nvSpPr>
        <p:spPr>
          <a:xfrm>
            <a:off x="525780" y="6472324"/>
            <a:ext cx="3474719" cy="307777"/>
          </a:xfrm>
          <a:prstGeom prst="rect">
            <a:avLst/>
          </a:prstGeom>
          <a:noFill/>
        </p:spPr>
        <p:txBody>
          <a:bodyPr wrap="square" rtlCol="0">
            <a:spAutoFit/>
          </a:bodyPr>
          <a:lstStyle/>
          <a:p>
            <a:r>
              <a:rPr lang="en-US" sz="1400" b="1" dirty="0"/>
              <a:t>LNAPL-3, Appendix B, Section 5.3.1</a:t>
            </a:r>
          </a:p>
        </p:txBody>
      </p:sp>
      <p:grpSp>
        <p:nvGrpSpPr>
          <p:cNvPr id="33" name="Group 32"/>
          <p:cNvGrpSpPr/>
          <p:nvPr/>
        </p:nvGrpSpPr>
        <p:grpSpPr>
          <a:xfrm>
            <a:off x="5126365" y="1371784"/>
            <a:ext cx="3842658" cy="5408317"/>
            <a:chOff x="5148943" y="1405651"/>
            <a:chExt cx="3842658" cy="5408317"/>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4493" t="23264" r="44359" b="36507"/>
            <a:stretch/>
          </p:blipFill>
          <p:spPr>
            <a:xfrm>
              <a:off x="5148943" y="1405651"/>
              <a:ext cx="3842658" cy="3834147"/>
            </a:xfrm>
            <a:prstGeom prst="rect">
              <a:avLst/>
            </a:prstGeom>
            <a:ln w="6350">
              <a:solidFill>
                <a:schemeClr val="tx1"/>
              </a:solidFill>
            </a:ln>
          </p:spPr>
        </p:pic>
        <p:sp>
          <p:nvSpPr>
            <p:cNvPr id="4" name="TextBox 3"/>
            <p:cNvSpPr txBox="1"/>
            <p:nvPr/>
          </p:nvSpPr>
          <p:spPr>
            <a:xfrm>
              <a:off x="8057610" y="3176026"/>
              <a:ext cx="612257" cy="123111"/>
            </a:xfrm>
            <a:prstGeom prst="rect">
              <a:avLst/>
            </a:prstGeom>
            <a:solidFill>
              <a:schemeClr val="bg1"/>
            </a:solidFill>
          </p:spPr>
          <p:txBody>
            <a:bodyPr wrap="square" lIns="0" tIns="0" rIns="0" bIns="0" rtlCol="0">
              <a:spAutoFit/>
            </a:bodyPr>
            <a:lstStyle/>
            <a:p>
              <a:r>
                <a:rPr lang="en-US" sz="800" dirty="0"/>
                <a:t>O</a:t>
              </a:r>
              <a:r>
                <a:rPr lang="en-US" sz="800" baseline="-25000" dirty="0"/>
                <a:t>2</a:t>
              </a:r>
              <a:r>
                <a:rPr lang="en-US" sz="800" dirty="0"/>
                <a:t> Transport</a:t>
              </a:r>
            </a:p>
          </p:txBody>
        </p:sp>
        <p:sp>
          <p:nvSpPr>
            <p:cNvPr id="7" name="TextBox 6"/>
            <p:cNvSpPr txBox="1"/>
            <p:nvPr/>
          </p:nvSpPr>
          <p:spPr>
            <a:xfrm>
              <a:off x="8393289" y="1781849"/>
              <a:ext cx="513646" cy="123111"/>
            </a:xfrm>
            <a:prstGeom prst="rect">
              <a:avLst/>
            </a:prstGeom>
            <a:solidFill>
              <a:schemeClr val="bg1"/>
            </a:solidFill>
          </p:spPr>
          <p:txBody>
            <a:bodyPr wrap="square" lIns="0" tIns="0" rIns="0" bIns="0" rtlCol="0">
              <a:spAutoFit/>
            </a:bodyPr>
            <a:lstStyle/>
            <a:p>
              <a:pPr algn="ctr"/>
              <a:r>
                <a:rPr lang="en-US" sz="800" dirty="0"/>
                <a:t>Building</a:t>
              </a:r>
            </a:p>
          </p:txBody>
        </p:sp>
        <p:sp>
          <p:nvSpPr>
            <p:cNvPr id="8" name="TextBox 7"/>
            <p:cNvSpPr txBox="1"/>
            <p:nvPr/>
          </p:nvSpPr>
          <p:spPr>
            <a:xfrm>
              <a:off x="7157156" y="1418926"/>
              <a:ext cx="598311" cy="123111"/>
            </a:xfrm>
            <a:prstGeom prst="rect">
              <a:avLst/>
            </a:prstGeom>
            <a:solidFill>
              <a:schemeClr val="bg1"/>
            </a:solidFill>
          </p:spPr>
          <p:txBody>
            <a:bodyPr wrap="square" lIns="0" tIns="0" rIns="0" bIns="0" rtlCol="0">
              <a:spAutoFit/>
            </a:bodyPr>
            <a:lstStyle/>
            <a:p>
              <a:pPr algn="ctr"/>
              <a:r>
                <a:rPr lang="en-US" sz="800" dirty="0"/>
                <a:t>Right of Way</a:t>
              </a:r>
            </a:p>
          </p:txBody>
        </p:sp>
        <p:sp>
          <p:nvSpPr>
            <p:cNvPr id="9" name="TextBox 8"/>
            <p:cNvSpPr txBox="1"/>
            <p:nvPr/>
          </p:nvSpPr>
          <p:spPr>
            <a:xfrm>
              <a:off x="7297103" y="2209912"/>
              <a:ext cx="1372764" cy="169277"/>
            </a:xfrm>
            <a:prstGeom prst="rect">
              <a:avLst/>
            </a:prstGeom>
            <a:solidFill>
              <a:schemeClr val="bg1"/>
            </a:solidFill>
          </p:spPr>
          <p:txBody>
            <a:bodyPr wrap="square" lIns="0" tIns="0" rIns="0" bIns="0" rtlCol="0">
              <a:spAutoFit/>
            </a:bodyPr>
            <a:lstStyle/>
            <a:p>
              <a:r>
                <a:rPr lang="en-US" sz="1100" dirty="0"/>
                <a:t>10” pipeline (release)</a:t>
              </a:r>
            </a:p>
          </p:txBody>
        </p:sp>
        <p:sp>
          <p:nvSpPr>
            <p:cNvPr id="10" name="TextBox 9"/>
            <p:cNvSpPr txBox="1"/>
            <p:nvPr/>
          </p:nvSpPr>
          <p:spPr>
            <a:xfrm>
              <a:off x="7297103" y="2488666"/>
              <a:ext cx="943786" cy="169277"/>
            </a:xfrm>
            <a:prstGeom prst="rect">
              <a:avLst/>
            </a:prstGeom>
            <a:solidFill>
              <a:schemeClr val="bg1"/>
            </a:solidFill>
          </p:spPr>
          <p:txBody>
            <a:bodyPr wrap="square" lIns="0" tIns="0" rIns="0" bIns="0" rtlCol="0">
              <a:spAutoFit/>
            </a:bodyPr>
            <a:lstStyle/>
            <a:p>
              <a:r>
                <a:rPr lang="en-US" sz="1100" dirty="0"/>
                <a:t>Soil excavation</a:t>
              </a:r>
            </a:p>
          </p:txBody>
        </p:sp>
        <p:sp>
          <p:nvSpPr>
            <p:cNvPr id="11" name="TextBox 10"/>
            <p:cNvSpPr txBox="1"/>
            <p:nvPr/>
          </p:nvSpPr>
          <p:spPr>
            <a:xfrm>
              <a:off x="7294116" y="3535089"/>
              <a:ext cx="574240" cy="122511"/>
            </a:xfrm>
            <a:prstGeom prst="rect">
              <a:avLst/>
            </a:prstGeom>
            <a:solidFill>
              <a:schemeClr val="bg1"/>
            </a:solidFill>
          </p:spPr>
          <p:txBody>
            <a:bodyPr wrap="square" lIns="0" tIns="0" rIns="0" bIns="0" rtlCol="0">
              <a:spAutoFit/>
            </a:bodyPr>
            <a:lstStyle/>
            <a:p>
              <a:r>
                <a:rPr lang="en-US" sz="800" dirty="0"/>
                <a:t>Volatilization</a:t>
              </a:r>
            </a:p>
          </p:txBody>
        </p:sp>
        <p:sp>
          <p:nvSpPr>
            <p:cNvPr id="12" name="TextBox 11"/>
            <p:cNvSpPr txBox="1"/>
            <p:nvPr/>
          </p:nvSpPr>
          <p:spPr>
            <a:xfrm>
              <a:off x="6558844" y="3439966"/>
              <a:ext cx="699911" cy="123111"/>
            </a:xfrm>
            <a:prstGeom prst="rect">
              <a:avLst/>
            </a:prstGeom>
            <a:solidFill>
              <a:schemeClr val="bg1"/>
            </a:solidFill>
          </p:spPr>
          <p:txBody>
            <a:bodyPr wrap="square" lIns="0" tIns="0" rIns="0" bIns="0" rtlCol="0">
              <a:spAutoFit/>
            </a:bodyPr>
            <a:lstStyle/>
            <a:p>
              <a:r>
                <a:rPr lang="en-US" sz="800" dirty="0"/>
                <a:t>Biodegradation</a:t>
              </a:r>
            </a:p>
          </p:txBody>
        </p:sp>
        <p:sp>
          <p:nvSpPr>
            <p:cNvPr id="13" name="TextBox 12"/>
            <p:cNvSpPr txBox="1"/>
            <p:nvPr/>
          </p:nvSpPr>
          <p:spPr>
            <a:xfrm>
              <a:off x="6934648" y="4934660"/>
              <a:ext cx="1471424" cy="123111"/>
            </a:xfrm>
            <a:prstGeom prst="rect">
              <a:avLst/>
            </a:prstGeom>
            <a:solidFill>
              <a:schemeClr val="bg1"/>
            </a:solidFill>
          </p:spPr>
          <p:txBody>
            <a:bodyPr wrap="square" lIns="0" tIns="0" rIns="0" bIns="0" rtlCol="0">
              <a:spAutoFit/>
            </a:bodyPr>
            <a:lstStyle/>
            <a:p>
              <a:r>
                <a:rPr lang="en-US" sz="800" dirty="0"/>
                <a:t>Submerged LNAPL source zone</a:t>
              </a:r>
            </a:p>
          </p:txBody>
        </p:sp>
        <p:sp>
          <p:nvSpPr>
            <p:cNvPr id="14" name="TextBox 13"/>
            <p:cNvSpPr txBox="1"/>
            <p:nvPr/>
          </p:nvSpPr>
          <p:spPr>
            <a:xfrm>
              <a:off x="7213601" y="4773409"/>
              <a:ext cx="688622" cy="123111"/>
            </a:xfrm>
            <a:prstGeom prst="rect">
              <a:avLst/>
            </a:prstGeom>
            <a:solidFill>
              <a:schemeClr val="bg1"/>
            </a:solidFill>
          </p:spPr>
          <p:txBody>
            <a:bodyPr wrap="square" lIns="0" tIns="0" rIns="0" bIns="0" rtlCol="0">
              <a:spAutoFit/>
            </a:bodyPr>
            <a:lstStyle/>
            <a:p>
              <a:r>
                <a:rPr lang="en-US" sz="800" dirty="0"/>
                <a:t>Mobile LNAPL</a:t>
              </a:r>
            </a:p>
          </p:txBody>
        </p:sp>
        <p:sp>
          <p:nvSpPr>
            <p:cNvPr id="15" name="TextBox 14"/>
            <p:cNvSpPr txBox="1"/>
            <p:nvPr/>
          </p:nvSpPr>
          <p:spPr>
            <a:xfrm>
              <a:off x="7755467" y="4613388"/>
              <a:ext cx="699911" cy="123111"/>
            </a:xfrm>
            <a:prstGeom prst="rect">
              <a:avLst/>
            </a:prstGeom>
            <a:solidFill>
              <a:schemeClr val="bg1"/>
            </a:solidFill>
          </p:spPr>
          <p:txBody>
            <a:bodyPr wrap="square" lIns="0" tIns="0" rIns="0" bIns="0" rtlCol="0">
              <a:spAutoFit/>
            </a:bodyPr>
            <a:lstStyle/>
            <a:p>
              <a:r>
                <a:rPr lang="en-US" sz="800" dirty="0"/>
                <a:t>Biodegradation</a:t>
              </a:r>
            </a:p>
          </p:txBody>
        </p:sp>
        <p:sp>
          <p:nvSpPr>
            <p:cNvPr id="16" name="TextBox 15"/>
            <p:cNvSpPr txBox="1"/>
            <p:nvPr/>
          </p:nvSpPr>
          <p:spPr>
            <a:xfrm>
              <a:off x="5182809" y="4303566"/>
              <a:ext cx="699911" cy="123111"/>
            </a:xfrm>
            <a:prstGeom prst="rect">
              <a:avLst/>
            </a:prstGeom>
            <a:solidFill>
              <a:schemeClr val="bg1"/>
            </a:solidFill>
          </p:spPr>
          <p:txBody>
            <a:bodyPr wrap="square" lIns="0" tIns="0" rIns="0" bIns="0" rtlCol="0">
              <a:spAutoFit/>
            </a:bodyPr>
            <a:lstStyle/>
            <a:p>
              <a:r>
                <a:rPr lang="en-US" sz="800" dirty="0"/>
                <a:t>Biodegradation</a:t>
              </a:r>
            </a:p>
          </p:txBody>
        </p:sp>
        <p:sp>
          <p:nvSpPr>
            <p:cNvPr id="17" name="TextBox 16"/>
            <p:cNvSpPr txBox="1"/>
            <p:nvPr/>
          </p:nvSpPr>
          <p:spPr>
            <a:xfrm>
              <a:off x="6628072" y="4272188"/>
              <a:ext cx="699911" cy="123111"/>
            </a:xfrm>
            <a:prstGeom prst="rect">
              <a:avLst/>
            </a:prstGeom>
            <a:solidFill>
              <a:schemeClr val="bg1"/>
            </a:solidFill>
          </p:spPr>
          <p:txBody>
            <a:bodyPr wrap="square" lIns="0" tIns="0" rIns="0" bIns="0" rtlCol="0">
              <a:spAutoFit/>
            </a:bodyPr>
            <a:lstStyle/>
            <a:p>
              <a:r>
                <a:rPr lang="en-US" sz="800" dirty="0"/>
                <a:t>Biodegradation</a:t>
              </a:r>
            </a:p>
          </p:txBody>
        </p:sp>
        <p:sp>
          <p:nvSpPr>
            <p:cNvPr id="18" name="TextBox 17"/>
            <p:cNvSpPr txBox="1"/>
            <p:nvPr/>
          </p:nvSpPr>
          <p:spPr>
            <a:xfrm>
              <a:off x="5205387" y="3393800"/>
              <a:ext cx="930125" cy="338554"/>
            </a:xfrm>
            <a:prstGeom prst="rect">
              <a:avLst/>
            </a:prstGeom>
            <a:solidFill>
              <a:schemeClr val="bg1"/>
            </a:solidFill>
          </p:spPr>
          <p:txBody>
            <a:bodyPr wrap="square" lIns="0" tIns="0" rIns="0" bIns="0" rtlCol="0">
              <a:spAutoFit/>
            </a:bodyPr>
            <a:lstStyle/>
            <a:p>
              <a:r>
                <a:rPr lang="en-US" sz="1100" dirty="0"/>
                <a:t>SVE treatment limits</a:t>
              </a:r>
            </a:p>
          </p:txBody>
        </p:sp>
        <p:cxnSp>
          <p:nvCxnSpPr>
            <p:cNvPr id="20" name="Straight Arrow Connector 19"/>
            <p:cNvCxnSpPr/>
            <p:nvPr/>
          </p:nvCxnSpPr>
          <p:spPr>
            <a:xfrm>
              <a:off x="5532764" y="3657600"/>
              <a:ext cx="602748" cy="7475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8190372" y="3949616"/>
              <a:ext cx="778651" cy="246221"/>
            </a:xfrm>
            <a:prstGeom prst="rect">
              <a:avLst/>
            </a:prstGeom>
            <a:solidFill>
              <a:schemeClr val="bg1"/>
            </a:solidFill>
          </p:spPr>
          <p:txBody>
            <a:bodyPr wrap="square" lIns="0" tIns="0" rIns="0" bIns="0" rtlCol="0">
              <a:spAutoFit/>
            </a:bodyPr>
            <a:lstStyle/>
            <a:p>
              <a:r>
                <a:rPr lang="en-US" sz="800" dirty="0"/>
                <a:t>Dissolved-phase hydrocarbons</a:t>
              </a:r>
            </a:p>
          </p:txBody>
        </p:sp>
        <p:sp>
          <p:nvSpPr>
            <p:cNvPr id="22" name="TextBox 21"/>
            <p:cNvSpPr txBox="1"/>
            <p:nvPr/>
          </p:nvSpPr>
          <p:spPr>
            <a:xfrm>
              <a:off x="6865138" y="1742186"/>
              <a:ext cx="303307" cy="123111"/>
            </a:xfrm>
            <a:prstGeom prst="rect">
              <a:avLst/>
            </a:prstGeom>
            <a:solidFill>
              <a:schemeClr val="bg1"/>
            </a:solidFill>
          </p:spPr>
          <p:txBody>
            <a:bodyPr wrap="square" lIns="0" tIns="0" rIns="0" bIns="0" rtlCol="0">
              <a:spAutoFit/>
            </a:bodyPr>
            <a:lstStyle/>
            <a:p>
              <a:pPr algn="ctr"/>
              <a:r>
                <a:rPr lang="en-US" sz="800" dirty="0"/>
                <a:t>Street</a:t>
              </a:r>
            </a:p>
          </p:txBody>
        </p:sp>
        <p:sp>
          <p:nvSpPr>
            <p:cNvPr id="23" name="TextBox 22"/>
            <p:cNvSpPr txBox="1"/>
            <p:nvPr/>
          </p:nvSpPr>
          <p:spPr>
            <a:xfrm>
              <a:off x="5813778" y="1882910"/>
              <a:ext cx="1021360" cy="169277"/>
            </a:xfrm>
            <a:prstGeom prst="rect">
              <a:avLst/>
            </a:prstGeom>
            <a:solidFill>
              <a:schemeClr val="bg1"/>
            </a:solidFill>
          </p:spPr>
          <p:txBody>
            <a:bodyPr wrap="square" lIns="0" tIns="0" rIns="0" bIns="0" rtlCol="0">
              <a:spAutoFit/>
            </a:bodyPr>
            <a:lstStyle/>
            <a:p>
              <a:r>
                <a:rPr lang="en-US" sz="1100" dirty="0"/>
                <a:t>LNAPL recovery</a:t>
              </a:r>
            </a:p>
          </p:txBody>
        </p:sp>
        <p:cxnSp>
          <p:nvCxnSpPr>
            <p:cNvPr id="25" name="Straight Arrow Connector 24"/>
            <p:cNvCxnSpPr/>
            <p:nvPr/>
          </p:nvCxnSpPr>
          <p:spPr>
            <a:xfrm flipV="1">
              <a:off x="6526472" y="2022855"/>
              <a:ext cx="0" cy="3289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190371" y="4233067"/>
              <a:ext cx="778651" cy="123111"/>
            </a:xfrm>
            <a:prstGeom prst="rect">
              <a:avLst/>
            </a:prstGeom>
            <a:solidFill>
              <a:schemeClr val="bg1"/>
            </a:solidFill>
          </p:spPr>
          <p:txBody>
            <a:bodyPr wrap="square" lIns="0" tIns="0" rIns="0" bIns="0" rtlCol="0">
              <a:spAutoFit/>
            </a:bodyPr>
            <a:lstStyle/>
            <a:p>
              <a:r>
                <a:rPr lang="en-US" sz="800" dirty="0"/>
                <a:t>Residual LNAPL</a:t>
              </a:r>
            </a:p>
          </p:txBody>
        </p:sp>
        <p:pic>
          <p:nvPicPr>
            <p:cNvPr id="28" name="Picture 27"/>
            <p:cNvPicPr>
              <a:picLocks noChangeAspect="1"/>
            </p:cNvPicPr>
            <p:nvPr/>
          </p:nvPicPr>
          <p:blipFill>
            <a:blip r:embed="rId4"/>
            <a:stretch>
              <a:fillRect/>
            </a:stretch>
          </p:blipFill>
          <p:spPr>
            <a:xfrm>
              <a:off x="6540583" y="5072126"/>
              <a:ext cx="1612817" cy="1741842"/>
            </a:xfrm>
            <a:prstGeom prst="rect">
              <a:avLst/>
            </a:prstGeom>
            <a:ln w="3175">
              <a:noFill/>
            </a:ln>
          </p:spPr>
        </p:pic>
        <p:cxnSp>
          <p:nvCxnSpPr>
            <p:cNvPr id="30" name="Straight Connector 29"/>
            <p:cNvCxnSpPr/>
            <p:nvPr/>
          </p:nvCxnSpPr>
          <p:spPr>
            <a:xfrm flipH="1">
              <a:off x="6284736" y="5475111"/>
              <a:ext cx="26281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284736" y="5239798"/>
              <a:ext cx="0" cy="23531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9"/>
          <p:cNvSpPr txBox="1">
            <a:spLocks noChangeArrowheads="1"/>
          </p:cNvSpPr>
          <p:nvPr/>
        </p:nvSpPr>
        <p:spPr bwMode="auto">
          <a:xfrm rot="162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smtClean="0">
                <a:solidFill>
                  <a:srgbClr val="FFFFFF"/>
                </a:solidFill>
                <a:latin typeface="Arial" pitchFamily="34" charset="0"/>
                <a:cs typeface="Arial" pitchFamily="34" charset="0"/>
              </a:rPr>
              <a:t>Natural Source Zone Depletion</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9587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1537" y="6576721"/>
            <a:ext cx="3474719" cy="307777"/>
          </a:xfrm>
          <a:prstGeom prst="rect">
            <a:avLst/>
          </a:prstGeom>
          <a:noFill/>
        </p:spPr>
        <p:txBody>
          <a:bodyPr wrap="square" rtlCol="0">
            <a:spAutoFit/>
          </a:bodyPr>
          <a:lstStyle/>
          <a:p>
            <a:r>
              <a:rPr lang="en-US" sz="1400" b="1" dirty="0"/>
              <a:t>LNAPL-3, Appendix B, Figure NSZD-15</a:t>
            </a:r>
          </a:p>
        </p:txBody>
      </p:sp>
      <p:sp>
        <p:nvSpPr>
          <p:cNvPr id="2" name="Title 1"/>
          <p:cNvSpPr>
            <a:spLocks noGrp="1"/>
          </p:cNvSpPr>
          <p:nvPr>
            <p:ph type="title"/>
          </p:nvPr>
        </p:nvSpPr>
        <p:spPr/>
        <p:txBody>
          <a:bodyPr/>
          <a:lstStyle/>
          <a:p>
            <a:r>
              <a:rPr lang="en-US" dirty="0" smtClean="0"/>
              <a:t>Transition Decision </a:t>
            </a:r>
            <a:r>
              <a:rPr lang="en-US" dirty="0"/>
              <a:t>Logic</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l="10579" t="5797" r="13864" b="20773"/>
          <a:stretch/>
        </p:blipFill>
        <p:spPr>
          <a:xfrm>
            <a:off x="461537" y="1309441"/>
            <a:ext cx="6953445" cy="5221955"/>
          </a:xfrm>
          <a:prstGeom prst="rect">
            <a:avLst/>
          </a:prstGeom>
        </p:spPr>
      </p:pic>
      <p:sp>
        <p:nvSpPr>
          <p:cNvPr id="7" name="Thought Bubble: Cloud 6"/>
          <p:cNvSpPr/>
          <p:nvPr/>
        </p:nvSpPr>
        <p:spPr>
          <a:xfrm>
            <a:off x="5204590" y="2946399"/>
            <a:ext cx="3815806" cy="1139783"/>
          </a:xfrm>
          <a:prstGeom prst="cloudCallout">
            <a:avLst/>
          </a:prstGeom>
          <a:solidFill>
            <a:srgbClr val="EE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b="1" dirty="0">
                <a:solidFill>
                  <a:schemeClr val="tx1"/>
                </a:solidFill>
              </a:rPr>
              <a:t>Compile lines-of-evidence to form basis of decision</a:t>
            </a:r>
          </a:p>
        </p:txBody>
      </p:sp>
      <p:sp>
        <p:nvSpPr>
          <p:cNvPr id="8" name="TextBox 9"/>
          <p:cNvSpPr txBox="1">
            <a:spLocks noChangeArrowheads="1"/>
          </p:cNvSpPr>
          <p:nvPr/>
        </p:nvSpPr>
        <p:spPr bwMode="auto">
          <a:xfrm rot="16200000">
            <a:off x="-2601119" y="3900942"/>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smtClean="0">
                <a:solidFill>
                  <a:srgbClr val="FFFFFF"/>
                </a:solidFill>
                <a:latin typeface="Arial" pitchFamily="34" charset="0"/>
                <a:cs typeface="Arial" pitchFamily="34" charset="0"/>
              </a:rPr>
              <a:t>Natural Source Zone Depletion</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3036956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 Decision Logic to NSZD</a:t>
            </a:r>
          </a:p>
        </p:txBody>
      </p:sp>
      <p:pic>
        <p:nvPicPr>
          <p:cNvPr id="6" name="Picture 5"/>
          <p:cNvPicPr>
            <a:picLocks noChangeAspect="1"/>
          </p:cNvPicPr>
          <p:nvPr/>
        </p:nvPicPr>
        <p:blipFill>
          <a:blip r:embed="rId3"/>
          <a:stretch>
            <a:fillRect/>
          </a:stretch>
        </p:blipFill>
        <p:spPr>
          <a:xfrm>
            <a:off x="1537898" y="1397317"/>
            <a:ext cx="6695620" cy="3744874"/>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096112" y="4511040"/>
            <a:ext cx="2339579" cy="2257694"/>
          </a:xfrm>
          <a:prstGeom prst="rect">
            <a:avLst/>
          </a:prstGeom>
          <a:ln w="6350">
            <a:solidFill>
              <a:schemeClr val="tx1"/>
            </a:solidFill>
          </a:ln>
        </p:spPr>
      </p:pic>
      <p:sp>
        <p:nvSpPr>
          <p:cNvPr id="7" name="TextBox 6"/>
          <p:cNvSpPr txBox="1"/>
          <p:nvPr/>
        </p:nvSpPr>
        <p:spPr>
          <a:xfrm>
            <a:off x="6248400" y="6517552"/>
            <a:ext cx="1985118" cy="230832"/>
          </a:xfrm>
          <a:prstGeom prst="rect">
            <a:avLst/>
          </a:prstGeom>
          <a:noFill/>
        </p:spPr>
        <p:txBody>
          <a:bodyPr wrap="square" lIns="0" tIns="0" rIns="0" bIns="0" rtlCol="0">
            <a:spAutoFit/>
          </a:bodyPr>
          <a:lstStyle/>
          <a:p>
            <a:pPr algn="ctr"/>
            <a:r>
              <a:rPr lang="en-US" sz="1500" b="1" dirty="0">
                <a:solidFill>
                  <a:schemeClr val="bg1"/>
                </a:solidFill>
                <a:latin typeface="Arial" pitchFamily="34" charset="0"/>
                <a:cs typeface="Arial" pitchFamily="34" charset="0"/>
              </a:rPr>
              <a:t>Chamber Method Use</a:t>
            </a:r>
          </a:p>
        </p:txBody>
      </p:sp>
      <p:pic>
        <p:nvPicPr>
          <p:cNvPr id="9" name="Picture 8"/>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54376" y="4511040"/>
            <a:ext cx="3446380" cy="2259873"/>
          </a:xfrm>
          <a:prstGeom prst="rect">
            <a:avLst/>
          </a:prstGeom>
          <a:ln w="6350">
            <a:solidFill>
              <a:schemeClr val="tx1"/>
            </a:solidFill>
          </a:ln>
        </p:spPr>
      </p:pic>
      <p:sp>
        <p:nvSpPr>
          <p:cNvPr id="10" name="TextBox 9"/>
          <p:cNvSpPr txBox="1"/>
          <p:nvPr/>
        </p:nvSpPr>
        <p:spPr>
          <a:xfrm>
            <a:off x="393725" y="6528438"/>
            <a:ext cx="2911054" cy="230832"/>
          </a:xfrm>
          <a:prstGeom prst="rect">
            <a:avLst/>
          </a:prstGeom>
          <a:noFill/>
        </p:spPr>
        <p:txBody>
          <a:bodyPr wrap="square" lIns="0" tIns="0" rIns="0" bIns="0" rtlCol="0">
            <a:spAutoFit/>
          </a:bodyPr>
          <a:lstStyle/>
          <a:p>
            <a:pPr algn="ctr"/>
            <a:r>
              <a:rPr lang="en-US" sz="1500" b="1" dirty="0">
                <a:solidFill>
                  <a:schemeClr val="bg1"/>
                </a:solidFill>
                <a:latin typeface="Arial" pitchFamily="34" charset="0"/>
                <a:cs typeface="Arial" pitchFamily="34" charset="0"/>
              </a:rPr>
              <a:t>Passive Flux Trap Method Use</a:t>
            </a: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14708" t="11394" r="15234" b="18021"/>
          <a:stretch/>
        </p:blipFill>
        <p:spPr>
          <a:xfrm>
            <a:off x="4086344" y="5233096"/>
            <a:ext cx="1524179" cy="1535638"/>
          </a:xfrm>
          <a:prstGeom prst="rect">
            <a:avLst/>
          </a:prstGeom>
        </p:spPr>
      </p:pic>
    </p:spTree>
    <p:extLst>
      <p:ext uri="{BB962C8B-B14F-4D97-AF65-F5344CB8AC3E}">
        <p14:creationId xmlns:p14="http://schemas.microsoft.com/office/powerpoint/2010/main" val="412512476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AC2A0C-2B7D-4349-A11F-20E0EC89724E}"/>
              </a:ext>
            </a:extLst>
          </p:cNvPr>
          <p:cNvSpPr>
            <a:spLocks noGrp="1"/>
          </p:cNvSpPr>
          <p:nvPr>
            <p:ph type="title"/>
          </p:nvPr>
        </p:nvSpPr>
        <p:spPr/>
        <p:txBody>
          <a:bodyPr/>
          <a:lstStyle/>
          <a:p>
            <a:r>
              <a:rPr lang="en-US" dirty="0"/>
              <a:t>NSZD - Summary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0903" y="3483841"/>
            <a:ext cx="3255999" cy="3241527"/>
          </a:xfrm>
          <a:prstGeom prst="rect">
            <a:avLst/>
          </a:prstGeom>
        </p:spPr>
      </p:pic>
      <p:sp>
        <p:nvSpPr>
          <p:cNvPr id="5" name="TextBox 4"/>
          <p:cNvSpPr txBox="1"/>
          <p:nvPr/>
        </p:nvSpPr>
        <p:spPr>
          <a:xfrm>
            <a:off x="7331744" y="3789078"/>
            <a:ext cx="1076791" cy="1107996"/>
          </a:xfrm>
          <a:prstGeom prst="rect">
            <a:avLst/>
          </a:prstGeom>
          <a:solidFill>
            <a:schemeClr val="bg1"/>
          </a:solidFill>
        </p:spPr>
        <p:txBody>
          <a:bodyPr wrap="square" lIns="0" tIns="0" rIns="0" bIns="0" rtlCol="0">
            <a:spAutoFit/>
          </a:bodyPr>
          <a:lstStyle/>
          <a:p>
            <a:pPr algn="ctr"/>
            <a:r>
              <a:rPr lang="en-US" sz="1200" dirty="0"/>
              <a:t>What’s naturally degrading and what’s my system really doing?</a:t>
            </a:r>
          </a:p>
        </p:txBody>
      </p:sp>
      <p:sp>
        <p:nvSpPr>
          <p:cNvPr id="3" name="Content Placeholder 2">
            <a:extLst>
              <a:ext uri="{FF2B5EF4-FFF2-40B4-BE49-F238E27FC236}">
                <a16:creationId xmlns="" xmlns:a16="http://schemas.microsoft.com/office/drawing/2014/main" id="{87F0AF50-41E8-4088-9E03-ECC4C83739B0}"/>
              </a:ext>
            </a:extLst>
          </p:cNvPr>
          <p:cNvSpPr>
            <a:spLocks noGrp="1"/>
          </p:cNvSpPr>
          <p:nvPr>
            <p:ph idx="1"/>
          </p:nvPr>
        </p:nvSpPr>
        <p:spPr/>
        <p:txBody>
          <a:bodyPr>
            <a:normAutofit/>
          </a:bodyPr>
          <a:lstStyle/>
          <a:p>
            <a:r>
              <a:rPr lang="en-US" sz="2400" dirty="0"/>
              <a:t>Natural source zone depletion (NSZD) occurs subsurface at most sites</a:t>
            </a:r>
          </a:p>
          <a:p>
            <a:pPr lvl="1"/>
            <a:r>
              <a:rPr lang="en-US" sz="2200" dirty="0"/>
              <a:t>Changes LNAPL composition and reduces saturation</a:t>
            </a:r>
          </a:p>
          <a:p>
            <a:pPr lvl="1"/>
            <a:r>
              <a:rPr lang="en-US" sz="2200" dirty="0"/>
              <a:t>Incorporate it into your LCSM</a:t>
            </a:r>
          </a:p>
          <a:p>
            <a:r>
              <a:rPr lang="en-US" sz="2400" dirty="0"/>
              <a:t>There are various measurement methods to </a:t>
            </a:r>
            <a:br>
              <a:rPr lang="en-US" sz="2400" dirty="0"/>
            </a:br>
            <a:r>
              <a:rPr lang="en-US" sz="2400" dirty="0"/>
              <a:t>suit varied site conditions</a:t>
            </a:r>
          </a:p>
          <a:p>
            <a:r>
              <a:rPr lang="en-US" sz="2400" dirty="0"/>
              <a:t>It is an effective, accepted, and </a:t>
            </a:r>
            <a:br>
              <a:rPr lang="en-US" sz="2400" dirty="0"/>
            </a:br>
            <a:r>
              <a:rPr lang="en-US" sz="2400" dirty="0"/>
              <a:t>sustainable option for </a:t>
            </a:r>
            <a:r>
              <a:rPr lang="en-US" sz="2400" u="sng" dirty="0"/>
              <a:t>low</a:t>
            </a:r>
            <a:r>
              <a:rPr lang="en-US" sz="2400" dirty="0"/>
              <a:t> risk sites</a:t>
            </a:r>
          </a:p>
          <a:p>
            <a:r>
              <a:rPr lang="en-US" sz="2400" dirty="0"/>
              <a:t>It is a viable remedial alternative </a:t>
            </a:r>
            <a:br>
              <a:rPr lang="en-US" sz="2400" dirty="0"/>
            </a:br>
            <a:r>
              <a:rPr lang="en-US" sz="2400" dirty="0"/>
              <a:t>as a stand-alone or transition</a:t>
            </a:r>
            <a:br>
              <a:rPr lang="en-US" sz="2400" dirty="0"/>
            </a:br>
            <a:r>
              <a:rPr lang="en-US" sz="2400" dirty="0"/>
              <a:t>remedy</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49363"/>
            <a:ext cx="536575" cy="560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52759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idx="4294967295"/>
          </p:nvPr>
        </p:nvSpPr>
        <p:spPr>
          <a:xfrm>
            <a:off x="633413" y="1419225"/>
            <a:ext cx="7772400" cy="932089"/>
          </a:xfrm>
        </p:spPr>
        <p:txBody>
          <a:bodyPr/>
          <a:lstStyle/>
          <a:p>
            <a:pPr>
              <a:defRPr/>
            </a:pPr>
            <a:r>
              <a:rPr lang="en-US" dirty="0">
                <a:solidFill>
                  <a:srgbClr val="000099"/>
                </a:solidFill>
                <a:cs typeface="+mn-cs"/>
              </a:rPr>
              <a:t/>
            </a:r>
            <a:br>
              <a:rPr lang="en-US" dirty="0">
                <a:solidFill>
                  <a:srgbClr val="000099"/>
                </a:solidFill>
                <a:cs typeface="+mn-cs"/>
              </a:rPr>
            </a:br>
            <a:endParaRPr lang="en-US" dirty="0">
              <a:solidFill>
                <a:srgbClr val="000099"/>
              </a:solidFill>
            </a:endParaRPr>
          </a:p>
        </p:txBody>
      </p:sp>
      <p:sp>
        <p:nvSpPr>
          <p:cNvPr id="4"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a:lnSpc>
                <a:spcPct val="85000"/>
              </a:lnSpc>
              <a:defRPr/>
            </a:pPr>
            <a:r>
              <a:rPr lang="en-US" sz="3400" b="1" dirty="0">
                <a:solidFill>
                  <a:srgbClr val="000099"/>
                </a:solidFill>
                <a:cs typeface="+mn-cs"/>
              </a:rPr>
              <a:t>LNAPL Remedial Technology</a:t>
            </a:r>
          </a:p>
          <a:p>
            <a:pPr>
              <a:lnSpc>
                <a:spcPct val="85000"/>
              </a:lnSpc>
              <a:defRPr/>
            </a:pPr>
            <a:r>
              <a:rPr lang="en-US" sz="3400" b="1" dirty="0" smtClean="0">
                <a:solidFill>
                  <a:srgbClr val="000099"/>
                </a:solidFill>
                <a:cs typeface="+mn-cs"/>
              </a:rPr>
              <a:t>Groups</a:t>
            </a:r>
            <a:endParaRPr lang="en-US" sz="3400" b="1" kern="0" dirty="0">
              <a:solidFill>
                <a:srgbClr val="008000"/>
              </a:solidFill>
              <a:cs typeface="+mn-cs"/>
            </a:endParaRPr>
          </a:p>
        </p:txBody>
      </p:sp>
      <p:sp>
        <p:nvSpPr>
          <p:cNvPr id="5" name="Rectangle 4"/>
          <p:cNvSpPr txBox="1">
            <a:spLocks noChangeArrowheads="1"/>
          </p:cNvSpPr>
          <p:nvPr/>
        </p:nvSpPr>
        <p:spPr bwMode="auto">
          <a:xfrm>
            <a:off x="548640" y="1419225"/>
            <a:ext cx="7415847" cy="3722914"/>
          </a:xfrm>
          <a:prstGeom prst="rect">
            <a:avLst/>
          </a:prstGeom>
          <a:noFill/>
          <a:ln w="9525">
            <a:noFill/>
            <a:miter lim="800000"/>
            <a:headEnd/>
            <a:tailEnd/>
          </a:ln>
        </p:spPr>
        <p:txBody>
          <a:bodyPr anchor="ctr"/>
          <a:lstStyle/>
          <a:p>
            <a:pPr marL="457200" indent="-457200" eaLnBrk="0" hangingPunct="0">
              <a:lnSpc>
                <a:spcPct val="85000"/>
              </a:lnSpc>
              <a:buFont typeface="Wingdings" panose="05000000000000000000" pitchFamily="2" charset="2"/>
              <a:buChar char="§"/>
              <a:defRPr/>
            </a:pPr>
            <a:r>
              <a:rPr lang="en-US" sz="2800" b="1" u="sng" kern="0" dirty="0">
                <a:solidFill>
                  <a:srgbClr val="000099"/>
                </a:solidFill>
                <a:latin typeface="Arial"/>
                <a:cs typeface="+mn-cs"/>
              </a:rPr>
              <a:t>Mass Control</a:t>
            </a:r>
            <a:r>
              <a:rPr lang="en-US" sz="2800" b="1" kern="0" dirty="0">
                <a:solidFill>
                  <a:srgbClr val="000099"/>
                </a:solidFill>
                <a:latin typeface="Arial"/>
                <a:cs typeface="+mn-cs"/>
              </a:rPr>
              <a:t> -</a:t>
            </a:r>
            <a:r>
              <a:rPr lang="en-US" sz="2400" b="1" kern="0" dirty="0">
                <a:solidFill>
                  <a:srgbClr val="000099"/>
                </a:solidFill>
                <a:latin typeface="Arial"/>
                <a:cs typeface="+mn-cs"/>
              </a:rPr>
              <a:t> </a:t>
            </a:r>
            <a:r>
              <a:rPr lang="en-US" sz="2400" b="1" kern="0" dirty="0">
                <a:solidFill>
                  <a:srgbClr val="008000"/>
                </a:solidFill>
                <a:latin typeface="Arial"/>
                <a:cs typeface="+mn-cs"/>
              </a:rPr>
              <a:t>Contain LNAPL at a defined boundary (e.g. to protect a receptor)</a:t>
            </a:r>
          </a:p>
          <a:p>
            <a:pPr marL="800100" lvl="1" indent="-342900" eaLnBrk="0" hangingPunct="0">
              <a:lnSpc>
                <a:spcPct val="85000"/>
              </a:lnSpc>
              <a:buFont typeface="Wingdings" panose="05000000000000000000" pitchFamily="2" charset="2"/>
              <a:buChar char="§"/>
              <a:defRPr/>
            </a:pPr>
            <a:endParaRPr lang="en-US" sz="2400" b="1" kern="0" dirty="0">
              <a:solidFill>
                <a:srgbClr val="008000"/>
              </a:solidFill>
              <a:latin typeface="Arial"/>
              <a:cs typeface="+mn-cs"/>
            </a:endParaRPr>
          </a:p>
          <a:p>
            <a:pPr marL="457200" indent="-457200" eaLnBrk="0" hangingPunct="0">
              <a:lnSpc>
                <a:spcPct val="85000"/>
              </a:lnSpc>
              <a:buFont typeface="Wingdings" panose="05000000000000000000" pitchFamily="2" charset="2"/>
              <a:buChar char="§"/>
              <a:defRPr/>
            </a:pPr>
            <a:r>
              <a:rPr lang="en-US" sz="2800" b="1" u="sng" kern="0" dirty="0">
                <a:solidFill>
                  <a:srgbClr val="3333CC">
                    <a:lumMod val="75000"/>
                  </a:srgbClr>
                </a:solidFill>
                <a:latin typeface="Arial"/>
                <a:cs typeface="+mn-cs"/>
              </a:rPr>
              <a:t>Mass Recovery</a:t>
            </a:r>
            <a:r>
              <a:rPr lang="en-US" sz="2800" b="1" kern="0" dirty="0">
                <a:solidFill>
                  <a:srgbClr val="3333CC">
                    <a:lumMod val="75000"/>
                  </a:srgbClr>
                </a:solidFill>
                <a:latin typeface="Arial"/>
                <a:cs typeface="+mn-cs"/>
              </a:rPr>
              <a:t> </a:t>
            </a:r>
            <a:r>
              <a:rPr lang="en-US" sz="2400" b="1" kern="0" dirty="0">
                <a:solidFill>
                  <a:srgbClr val="3333CC">
                    <a:lumMod val="75000"/>
                  </a:srgbClr>
                </a:solidFill>
                <a:latin typeface="Arial"/>
                <a:cs typeface="+mn-cs"/>
              </a:rPr>
              <a:t>- </a:t>
            </a:r>
            <a:r>
              <a:rPr lang="en-US" sz="2400" b="1" kern="0" dirty="0">
                <a:solidFill>
                  <a:srgbClr val="008000"/>
                </a:solidFill>
                <a:latin typeface="Arial"/>
                <a:cs typeface="+mn-cs"/>
              </a:rPr>
              <a:t>Abate LNAPL body migration / mobility by removal of LNAPL mass</a:t>
            </a:r>
          </a:p>
          <a:p>
            <a:pPr marL="342900" indent="-342900" eaLnBrk="0" hangingPunct="0">
              <a:lnSpc>
                <a:spcPct val="85000"/>
              </a:lnSpc>
              <a:buFont typeface="Wingdings" panose="05000000000000000000" pitchFamily="2" charset="2"/>
              <a:buChar char="§"/>
              <a:defRPr/>
            </a:pPr>
            <a:endParaRPr lang="en-US" sz="2400" b="1" kern="0" dirty="0">
              <a:solidFill>
                <a:srgbClr val="3333CC">
                  <a:lumMod val="75000"/>
                </a:srgbClr>
              </a:solidFill>
              <a:latin typeface="Arial"/>
              <a:cs typeface="+mn-cs"/>
            </a:endParaRPr>
          </a:p>
          <a:p>
            <a:pPr marL="457200" indent="-457200" eaLnBrk="0" hangingPunct="0">
              <a:lnSpc>
                <a:spcPct val="85000"/>
              </a:lnSpc>
              <a:buFont typeface="Wingdings" panose="05000000000000000000" pitchFamily="2" charset="2"/>
              <a:buChar char="§"/>
              <a:defRPr/>
            </a:pPr>
            <a:r>
              <a:rPr lang="en-US" sz="2800" b="1" u="sng" kern="0" dirty="0">
                <a:solidFill>
                  <a:srgbClr val="3333CC">
                    <a:lumMod val="75000"/>
                  </a:srgbClr>
                </a:solidFill>
                <a:latin typeface="Arial"/>
                <a:cs typeface="+mn-cs"/>
              </a:rPr>
              <a:t>Phase Change</a:t>
            </a:r>
            <a:r>
              <a:rPr lang="en-US" sz="2800" b="1" kern="0" dirty="0">
                <a:solidFill>
                  <a:srgbClr val="3333CC">
                    <a:lumMod val="75000"/>
                  </a:srgbClr>
                </a:solidFill>
                <a:latin typeface="Arial"/>
                <a:cs typeface="+mn-cs"/>
              </a:rPr>
              <a:t> </a:t>
            </a:r>
            <a:r>
              <a:rPr lang="en-US" sz="2400" b="1" kern="0" dirty="0">
                <a:solidFill>
                  <a:srgbClr val="3333CC">
                    <a:lumMod val="75000"/>
                  </a:srgbClr>
                </a:solidFill>
                <a:latin typeface="Arial"/>
                <a:cs typeface="+mn-cs"/>
              </a:rPr>
              <a:t>-  </a:t>
            </a:r>
            <a:r>
              <a:rPr lang="en-US" sz="2400" b="1" kern="0" dirty="0">
                <a:solidFill>
                  <a:srgbClr val="008000"/>
                </a:solidFill>
                <a:latin typeface="Arial"/>
                <a:cs typeface="+mn-cs"/>
              </a:rPr>
              <a:t>Abate unacceptable contaminants emanating from the LNAPL source</a:t>
            </a:r>
          </a:p>
        </p:txBody>
      </p:sp>
      <p:pic>
        <p:nvPicPr>
          <p:cNvPr id="2" name="Picture 1"/>
          <p:cNvPicPr>
            <a:picLocks noChangeAspect="1"/>
          </p:cNvPicPr>
          <p:nvPr/>
        </p:nvPicPr>
        <p:blipFill>
          <a:blip r:embed="rId3"/>
          <a:stretch>
            <a:fillRect/>
          </a:stretch>
        </p:blipFill>
        <p:spPr>
          <a:xfrm>
            <a:off x="6453751" y="4591042"/>
            <a:ext cx="2224471" cy="1905008"/>
          </a:xfrm>
          <a:prstGeom prst="rect">
            <a:avLst/>
          </a:prstGeom>
        </p:spPr>
      </p:pic>
      <p:sp>
        <p:nvSpPr>
          <p:cNvPr id="3" name="TextBox 2"/>
          <p:cNvSpPr txBox="1"/>
          <p:nvPr/>
        </p:nvSpPr>
        <p:spPr>
          <a:xfrm>
            <a:off x="839971" y="5142139"/>
            <a:ext cx="5387407" cy="769441"/>
          </a:xfrm>
          <a:prstGeom prst="rect">
            <a:avLst/>
          </a:prstGeom>
          <a:noFill/>
        </p:spPr>
        <p:txBody>
          <a:bodyPr wrap="square" rtlCol="0">
            <a:spAutoFit/>
          </a:bodyPr>
          <a:lstStyle/>
          <a:p>
            <a:pPr marL="173038"/>
            <a:r>
              <a:rPr lang="en-US" sz="2200" b="1" dirty="0" smtClean="0">
                <a:solidFill>
                  <a:srgbClr val="000000"/>
                </a:solidFill>
                <a:cs typeface="+mn-cs"/>
              </a:rPr>
              <a:t>Technologies </a:t>
            </a:r>
            <a:r>
              <a:rPr lang="en-US" sz="2200" b="1" dirty="0">
                <a:solidFill>
                  <a:srgbClr val="000000"/>
                </a:solidFill>
                <a:cs typeface="+mn-cs"/>
              </a:rPr>
              <a:t>(i.e. processes) sometimes overlap into two groups. </a:t>
            </a:r>
          </a:p>
        </p:txBody>
      </p:sp>
      <p:sp>
        <p:nvSpPr>
          <p:cNvPr id="8" name="Oval 7"/>
          <p:cNvSpPr/>
          <p:nvPr/>
        </p:nvSpPr>
        <p:spPr bwMode="auto">
          <a:xfrm rot="1620000">
            <a:off x="7213576" y="5171169"/>
            <a:ext cx="131888" cy="684244"/>
          </a:xfrm>
          <a:prstGeom prst="ellipse">
            <a:avLst/>
          </a:prstGeom>
          <a:ln>
            <a:headEnd/>
            <a:tailEnd/>
          </a:ln>
        </p:spPr>
        <p:style>
          <a:lnRef idx="2">
            <a:schemeClr val="dk1">
              <a:shade val="50000"/>
            </a:schemeClr>
          </a:lnRef>
          <a:fillRef idx="1">
            <a:schemeClr val="dk1"/>
          </a:fillRef>
          <a:effectRef idx="0">
            <a:schemeClr val="dk1"/>
          </a:effectRef>
          <a:fontRef idx="minor">
            <a:schemeClr val="lt1"/>
          </a:fontRef>
        </p:style>
        <p:txBody>
          <a:bodyPr rtlCol="0" anchor="ctr">
            <a:spAutoFit/>
          </a:bodyPr>
          <a:lstStyle/>
          <a:p>
            <a:pPr algn="ctr" eaLnBrk="0" hangingPunct="0"/>
            <a:endParaRPr lang="en-US" dirty="0">
              <a:ln>
                <a:solidFill>
                  <a:srgbClr val="000000"/>
                </a:solidFill>
              </a:ln>
              <a:solidFill>
                <a:srgbClr val="FFFFFF"/>
              </a:solidFill>
            </a:endParaRPr>
          </a:p>
        </p:txBody>
      </p:sp>
      <p:sp>
        <p:nvSpPr>
          <p:cNvPr id="9"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a:t>
            </a:r>
            <a:r>
              <a:rPr lang="en-US" dirty="0" smtClean="0">
                <a:solidFill>
                  <a:srgbClr val="FFFFFF"/>
                </a:solidFill>
                <a:latin typeface="Arial" pitchFamily="34" charset="0"/>
                <a:cs typeface="Arial" pitchFamily="34" charset="0"/>
              </a:rPr>
              <a:t>Remedial Technologies</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395248939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21 Technologies (2018</a:t>
            </a:r>
            <a:r>
              <a:rPr lang="en-US" dirty="0" smtClean="0"/>
              <a:t>) – </a:t>
            </a:r>
            <a:br>
              <a:rPr lang="en-US" dirty="0" smtClean="0"/>
            </a:br>
            <a:r>
              <a:rPr lang="en-US" dirty="0" smtClean="0">
                <a:solidFill>
                  <a:schemeClr val="accent2">
                    <a:lumMod val="60000"/>
                    <a:lumOff val="40000"/>
                  </a:schemeClr>
                </a:solidFill>
              </a:rPr>
              <a:t>Name Change </a:t>
            </a:r>
            <a:r>
              <a:rPr lang="en-US" dirty="0" smtClean="0"/>
              <a:t>and </a:t>
            </a:r>
            <a:r>
              <a:rPr lang="en-US" dirty="0" smtClean="0">
                <a:solidFill>
                  <a:srgbClr val="00B050"/>
                </a:solidFill>
              </a:rPr>
              <a:t>Added </a:t>
            </a:r>
            <a:endParaRPr lang="en-US" dirty="0">
              <a:solidFill>
                <a:srgbClr val="00B050"/>
              </a:solidFill>
            </a:endParaRPr>
          </a:p>
        </p:txBody>
      </p:sp>
      <p:sp>
        <p:nvSpPr>
          <p:cNvPr id="4"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a:t>
            </a:r>
            <a:r>
              <a:rPr lang="en-US" dirty="0" smtClean="0">
                <a:solidFill>
                  <a:srgbClr val="FFFFFF"/>
                </a:solidFill>
                <a:latin typeface="Arial" pitchFamily="34" charset="0"/>
                <a:cs typeface="Arial" pitchFamily="34" charset="0"/>
              </a:rPr>
              <a:t>Remedial Technologies</a:t>
            </a:r>
            <a:endParaRPr lang="en-US" dirty="0">
              <a:solidFill>
                <a:srgbClr val="FFFFFF"/>
              </a:solidFill>
              <a:latin typeface="Arial" pitchFamily="34" charset="0"/>
              <a:cs typeface="Arial" pitchFamily="34" charset="0"/>
            </a:endParaRPr>
          </a:p>
        </p:txBody>
      </p:sp>
      <p:sp>
        <p:nvSpPr>
          <p:cNvPr id="7" name="Rectangle 6"/>
          <p:cNvSpPr/>
          <p:nvPr/>
        </p:nvSpPr>
        <p:spPr>
          <a:xfrm>
            <a:off x="587215" y="1420944"/>
            <a:ext cx="3981156" cy="5758499"/>
          </a:xfrm>
          <a:prstGeom prst="rect">
            <a:avLst/>
          </a:prstGeom>
        </p:spPr>
        <p:txBody>
          <a:bodyPr wrap="square">
            <a:spAutoFit/>
          </a:bodyPr>
          <a:lstStyle/>
          <a:p>
            <a:pPr marL="393700" indent="-393700" eaLnBrk="0" hangingPunct="0">
              <a:spcBef>
                <a:spcPct val="20000"/>
              </a:spcBef>
              <a:buClr>
                <a:srgbClr val="008000"/>
              </a:buClr>
              <a:buSzPct val="100000"/>
              <a:buFont typeface="+mj-lt"/>
              <a:buAutoNum type="arabicPeriod"/>
            </a:pPr>
            <a:r>
              <a:rPr lang="en-US" sz="1900" kern="0" dirty="0" smtClean="0">
                <a:solidFill>
                  <a:srgbClr val="333399"/>
                </a:solidFill>
                <a:latin typeface="Arial"/>
                <a:cs typeface="+mn-cs"/>
              </a:rPr>
              <a:t>Excavation</a:t>
            </a:r>
          </a:p>
          <a:p>
            <a:pPr marL="393700" indent="-393700" eaLnBrk="0" hangingPunct="0">
              <a:spcBef>
                <a:spcPct val="20000"/>
              </a:spcBef>
              <a:buClr>
                <a:srgbClr val="008000"/>
              </a:buClr>
              <a:buSzPct val="100000"/>
              <a:buFont typeface="+mj-lt"/>
              <a:buAutoNum type="arabicPeriod"/>
            </a:pPr>
            <a:r>
              <a:rPr lang="en-US" sz="1900" kern="0" dirty="0" smtClean="0">
                <a:solidFill>
                  <a:srgbClr val="333399"/>
                </a:solidFill>
                <a:latin typeface="Arial"/>
                <a:cs typeface="+mn-cs"/>
              </a:rPr>
              <a:t>Skimming</a:t>
            </a:r>
          </a:p>
          <a:p>
            <a:pPr marL="393700" indent="-393700" eaLnBrk="0" hangingPunct="0">
              <a:spcBef>
                <a:spcPct val="20000"/>
              </a:spcBef>
              <a:buClr>
                <a:srgbClr val="008000"/>
              </a:buClr>
              <a:buSzPct val="100000"/>
              <a:buFont typeface="+mj-lt"/>
              <a:buAutoNum type="arabicPeriod"/>
            </a:pPr>
            <a:r>
              <a:rPr lang="en-US" sz="1900" kern="0" dirty="0" smtClean="0">
                <a:solidFill>
                  <a:srgbClr val="333399"/>
                </a:solidFill>
                <a:latin typeface="Arial"/>
                <a:cs typeface="+mn-cs"/>
              </a:rPr>
              <a:t>Vacuum enhanced skimming (LNAPL &amp; vapor)</a:t>
            </a:r>
          </a:p>
          <a:p>
            <a:pPr marL="393700" indent="-393700" eaLnBrk="0" hangingPunct="0">
              <a:spcBef>
                <a:spcPct val="20000"/>
              </a:spcBef>
              <a:buClr>
                <a:srgbClr val="008000"/>
              </a:buClr>
              <a:buSzPct val="100000"/>
              <a:buFont typeface="+mj-lt"/>
              <a:buAutoNum type="arabicPeriod"/>
            </a:pPr>
            <a:r>
              <a:rPr lang="en-US" sz="1900" kern="0" dirty="0" smtClean="0">
                <a:solidFill>
                  <a:srgbClr val="333399"/>
                </a:solidFill>
                <a:latin typeface="Arial"/>
                <a:cs typeface="+mn-cs"/>
              </a:rPr>
              <a:t>Total liquid extraction (LNAPL &amp; water)</a:t>
            </a:r>
          </a:p>
          <a:p>
            <a:pPr marL="393700" indent="-393700" eaLnBrk="0" hangingPunct="0">
              <a:spcBef>
                <a:spcPct val="20000"/>
              </a:spcBef>
              <a:buClr>
                <a:srgbClr val="008000"/>
              </a:buClr>
              <a:buSzPct val="100000"/>
              <a:buFont typeface="+mj-lt"/>
              <a:buAutoNum type="arabicPeriod"/>
            </a:pPr>
            <a:r>
              <a:rPr lang="en-US" sz="1900" kern="0" dirty="0" smtClean="0">
                <a:solidFill>
                  <a:srgbClr val="333399"/>
                </a:solidFill>
                <a:latin typeface="Arial"/>
                <a:cs typeface="+mn-cs"/>
              </a:rPr>
              <a:t>Multi-phase extraction (LNAPL, water, &amp; vapor)</a:t>
            </a:r>
          </a:p>
          <a:p>
            <a:pPr marL="393700" indent="-393700" eaLnBrk="0" hangingPunct="0">
              <a:spcBef>
                <a:spcPct val="20000"/>
              </a:spcBef>
              <a:buClr>
                <a:srgbClr val="008000"/>
              </a:buClr>
              <a:buSzPct val="100000"/>
              <a:buFont typeface="+mj-lt"/>
              <a:buAutoNum type="arabicPeriod"/>
            </a:pPr>
            <a:r>
              <a:rPr lang="en-US" sz="1900" kern="0" dirty="0" smtClean="0">
                <a:solidFill>
                  <a:srgbClr val="333399"/>
                </a:solidFill>
                <a:latin typeface="Arial"/>
                <a:cs typeface="+mn-cs"/>
              </a:rPr>
              <a:t>Water/hot water flooding</a:t>
            </a:r>
          </a:p>
          <a:p>
            <a:pPr marL="393700" indent="-393700" eaLnBrk="0" hangingPunct="0">
              <a:spcBef>
                <a:spcPct val="20000"/>
              </a:spcBef>
              <a:buClr>
                <a:srgbClr val="008000"/>
              </a:buClr>
              <a:buSzPct val="100000"/>
              <a:buFont typeface="+mj-lt"/>
              <a:buAutoNum type="arabicPeriod"/>
            </a:pPr>
            <a:r>
              <a:rPr lang="en-US" sz="1900" kern="0" dirty="0" smtClean="0">
                <a:solidFill>
                  <a:srgbClr val="333399"/>
                </a:solidFill>
                <a:latin typeface="Arial"/>
                <a:cs typeface="+mn-cs"/>
              </a:rPr>
              <a:t>Surfactant-enhanced subsurface remediation</a:t>
            </a:r>
          </a:p>
          <a:p>
            <a:pPr marL="393700" indent="-393700" eaLnBrk="0" hangingPunct="0">
              <a:spcBef>
                <a:spcPct val="20000"/>
              </a:spcBef>
              <a:buClr>
                <a:srgbClr val="008000"/>
              </a:buClr>
              <a:buSzPct val="100000"/>
              <a:buFont typeface="+mj-lt"/>
              <a:buAutoNum type="arabicPeriod"/>
            </a:pPr>
            <a:r>
              <a:rPr lang="en-US" sz="1900" kern="0" dirty="0" smtClean="0">
                <a:solidFill>
                  <a:srgbClr val="333399"/>
                </a:solidFill>
                <a:latin typeface="Arial"/>
                <a:cs typeface="+mn-cs"/>
              </a:rPr>
              <a:t>Cosolvent flushing</a:t>
            </a:r>
          </a:p>
          <a:p>
            <a:pPr marL="393700" indent="-393700" eaLnBrk="0" hangingPunct="0">
              <a:spcBef>
                <a:spcPct val="20000"/>
              </a:spcBef>
              <a:buClr>
                <a:srgbClr val="008000"/>
              </a:buClr>
              <a:buSzPct val="100000"/>
              <a:buFont typeface="+mj-lt"/>
              <a:buAutoNum type="arabicPeriod"/>
            </a:pPr>
            <a:r>
              <a:rPr lang="en-US" sz="1900" kern="0" dirty="0" smtClean="0">
                <a:solidFill>
                  <a:srgbClr val="333399"/>
                </a:solidFill>
                <a:latin typeface="Arial"/>
                <a:cs typeface="+mn-cs"/>
              </a:rPr>
              <a:t>Steam injection</a:t>
            </a:r>
          </a:p>
          <a:p>
            <a:pPr marL="393700" indent="-393700" eaLnBrk="0" hangingPunct="0">
              <a:spcBef>
                <a:spcPct val="20000"/>
              </a:spcBef>
              <a:buClr>
                <a:srgbClr val="008000"/>
              </a:buClr>
              <a:buSzPct val="100000"/>
              <a:buFont typeface="+mj-lt"/>
              <a:buAutoNum type="arabicPeriod"/>
            </a:pPr>
            <a:r>
              <a:rPr lang="en-US" sz="1900" kern="0" dirty="0" smtClean="0">
                <a:solidFill>
                  <a:srgbClr val="333399"/>
                </a:solidFill>
                <a:latin typeface="Arial"/>
                <a:cs typeface="+mn-cs"/>
              </a:rPr>
              <a:t>Electrical resistance heating  </a:t>
            </a:r>
          </a:p>
          <a:p>
            <a:pPr marL="393700" indent="-393700" eaLnBrk="0" hangingPunct="0">
              <a:spcBef>
                <a:spcPct val="20000"/>
              </a:spcBef>
              <a:buClr>
                <a:srgbClr val="008000"/>
              </a:buClr>
              <a:buSzPct val="100000"/>
              <a:buFont typeface="+mj-lt"/>
              <a:buAutoNum type="arabicPeriod"/>
            </a:pPr>
            <a:r>
              <a:rPr lang="en-US" sz="1900" kern="0" dirty="0" smtClean="0">
                <a:solidFill>
                  <a:schemeClr val="accent2">
                    <a:lumMod val="75000"/>
                  </a:schemeClr>
                </a:solidFill>
                <a:latin typeface="Arial"/>
                <a:cs typeface="+mn-cs"/>
              </a:rPr>
              <a:t>Air </a:t>
            </a:r>
            <a:r>
              <a:rPr lang="en-US" sz="2000" dirty="0" smtClean="0">
                <a:solidFill>
                  <a:schemeClr val="accent2">
                    <a:lumMod val="75000"/>
                  </a:schemeClr>
                </a:solidFill>
              </a:rPr>
              <a:t>sparging/soil </a:t>
            </a:r>
            <a:r>
              <a:rPr lang="en-US" sz="2000" dirty="0">
                <a:solidFill>
                  <a:schemeClr val="accent2">
                    <a:lumMod val="75000"/>
                  </a:schemeClr>
                </a:solidFill>
              </a:rPr>
              <a:t>vapor extraction </a:t>
            </a:r>
            <a:r>
              <a:rPr lang="en-US" sz="1900" kern="0" dirty="0">
                <a:solidFill>
                  <a:schemeClr val="accent2">
                    <a:lumMod val="75000"/>
                  </a:schemeClr>
                </a:solidFill>
                <a:latin typeface="Arial"/>
                <a:cs typeface="+mn-cs"/>
              </a:rPr>
              <a:t>(</a:t>
            </a:r>
            <a:r>
              <a:rPr lang="en-US" sz="1900" kern="0" dirty="0" smtClean="0">
                <a:solidFill>
                  <a:schemeClr val="accent2">
                    <a:lumMod val="75000"/>
                  </a:schemeClr>
                </a:solidFill>
                <a:latin typeface="Arial"/>
                <a:cs typeface="+mn-cs"/>
              </a:rPr>
              <a:t>AS/SVE)</a:t>
            </a:r>
          </a:p>
          <a:p>
            <a:pPr marL="338138" indent="-338138" eaLnBrk="0" hangingPunct="0">
              <a:spcBef>
                <a:spcPct val="20000"/>
              </a:spcBef>
              <a:buClr>
                <a:srgbClr val="008000"/>
              </a:buClr>
              <a:buSzPct val="100000"/>
              <a:buFont typeface="+mj-lt"/>
              <a:buAutoNum type="arabicPeriod"/>
            </a:pPr>
            <a:endParaRPr lang="en-US" sz="2000" kern="0" dirty="0">
              <a:solidFill>
                <a:srgbClr val="333399"/>
              </a:solidFill>
              <a:latin typeface="Arial"/>
              <a:cs typeface="+mn-cs"/>
            </a:endParaRPr>
          </a:p>
        </p:txBody>
      </p:sp>
      <p:sp>
        <p:nvSpPr>
          <p:cNvPr id="3" name="Rectangle 2"/>
          <p:cNvSpPr/>
          <p:nvPr/>
        </p:nvSpPr>
        <p:spPr>
          <a:xfrm>
            <a:off x="4795815" y="1429433"/>
            <a:ext cx="3923288" cy="4745915"/>
          </a:xfrm>
          <a:prstGeom prst="rect">
            <a:avLst/>
          </a:prstGeom>
        </p:spPr>
        <p:txBody>
          <a:bodyPr wrap="square">
            <a:spAutoFit/>
          </a:bodyPr>
          <a:lstStyle/>
          <a:p>
            <a:pPr marL="465138" indent="-465138" eaLnBrk="0" hangingPunct="0">
              <a:spcBef>
                <a:spcPct val="20000"/>
              </a:spcBef>
              <a:buClr>
                <a:srgbClr val="008000"/>
              </a:buClr>
              <a:buSzPct val="100000"/>
              <a:buFont typeface="+mj-lt"/>
              <a:buAutoNum type="arabicPeriod" startAt="12"/>
            </a:pPr>
            <a:r>
              <a:rPr lang="en-US" sz="1900" kern="0" dirty="0">
                <a:solidFill>
                  <a:srgbClr val="333399"/>
                </a:solidFill>
                <a:latin typeface="Arial"/>
                <a:cs typeface="+mn-cs"/>
              </a:rPr>
              <a:t>In-situ chemical oxidation</a:t>
            </a:r>
          </a:p>
          <a:p>
            <a:pPr marL="465138" indent="-465138" eaLnBrk="0" hangingPunct="0">
              <a:spcBef>
                <a:spcPct val="20000"/>
              </a:spcBef>
              <a:buClr>
                <a:srgbClr val="008000"/>
              </a:buClr>
              <a:buSzPct val="100000"/>
              <a:buFont typeface="+mj-lt"/>
              <a:buAutoNum type="arabicPeriod" startAt="12"/>
            </a:pPr>
            <a:r>
              <a:rPr lang="en-US" sz="2000" dirty="0">
                <a:solidFill>
                  <a:schemeClr val="accent2">
                    <a:lumMod val="75000"/>
                  </a:schemeClr>
                </a:solidFill>
              </a:rPr>
              <a:t>Natural source zone </a:t>
            </a:r>
            <a:r>
              <a:rPr lang="en-US" sz="2000" dirty="0" smtClean="0">
                <a:solidFill>
                  <a:schemeClr val="accent2">
                    <a:lumMod val="75000"/>
                  </a:schemeClr>
                </a:solidFill>
              </a:rPr>
              <a:t>depletion (</a:t>
            </a:r>
            <a:r>
              <a:rPr lang="en-US" sz="1900" kern="0" dirty="0" smtClean="0">
                <a:solidFill>
                  <a:schemeClr val="accent2">
                    <a:lumMod val="75000"/>
                  </a:schemeClr>
                </a:solidFill>
                <a:latin typeface="Arial"/>
                <a:cs typeface="+mn-cs"/>
              </a:rPr>
              <a:t>NSZD)</a:t>
            </a:r>
            <a:endParaRPr lang="en-US" sz="1900" kern="0" dirty="0">
              <a:solidFill>
                <a:schemeClr val="accent2">
                  <a:lumMod val="75000"/>
                </a:schemeClr>
              </a:solidFill>
              <a:latin typeface="Arial"/>
              <a:cs typeface="+mn-cs"/>
            </a:endParaRPr>
          </a:p>
          <a:p>
            <a:pPr marL="465138" indent="-465138" eaLnBrk="0" hangingPunct="0">
              <a:spcBef>
                <a:spcPct val="20000"/>
              </a:spcBef>
              <a:buClr>
                <a:srgbClr val="008000"/>
              </a:buClr>
              <a:buSzPct val="100000"/>
              <a:buFont typeface="+mj-lt"/>
              <a:buAutoNum type="arabicPeriod" startAt="12"/>
            </a:pPr>
            <a:r>
              <a:rPr lang="en-US" sz="1900" kern="0" dirty="0">
                <a:solidFill>
                  <a:srgbClr val="333399"/>
                </a:solidFill>
                <a:latin typeface="Arial"/>
                <a:cs typeface="+mn-cs"/>
              </a:rPr>
              <a:t>Physical or hydraulic containment</a:t>
            </a:r>
          </a:p>
          <a:p>
            <a:pPr marL="465138" indent="-465138" eaLnBrk="0" hangingPunct="0">
              <a:spcBef>
                <a:spcPct val="20000"/>
              </a:spcBef>
              <a:buClr>
                <a:srgbClr val="008000"/>
              </a:buClr>
              <a:buSzPct val="100000"/>
              <a:buFont typeface="+mj-lt"/>
              <a:buAutoNum type="arabicPeriod" startAt="12"/>
            </a:pPr>
            <a:r>
              <a:rPr lang="en-US" sz="1900" kern="0" dirty="0">
                <a:solidFill>
                  <a:srgbClr val="333399"/>
                </a:solidFill>
                <a:latin typeface="Arial"/>
                <a:cs typeface="+mn-cs"/>
              </a:rPr>
              <a:t>In-situ soil mixing (stabilization</a:t>
            </a:r>
            <a:r>
              <a:rPr lang="en-US" sz="1900" kern="0" dirty="0" smtClean="0">
                <a:solidFill>
                  <a:srgbClr val="333399"/>
                </a:solidFill>
                <a:latin typeface="Arial"/>
                <a:cs typeface="+mn-cs"/>
              </a:rPr>
              <a:t>)</a:t>
            </a:r>
          </a:p>
          <a:p>
            <a:pPr marL="465138" indent="-465138" eaLnBrk="0" hangingPunct="0">
              <a:spcBef>
                <a:spcPct val="20000"/>
              </a:spcBef>
              <a:buClr>
                <a:srgbClr val="008000"/>
              </a:buClr>
              <a:buSzPct val="100000"/>
              <a:buFont typeface="+mj-lt"/>
              <a:buAutoNum type="arabicPeriod" startAt="12"/>
            </a:pPr>
            <a:r>
              <a:rPr lang="en-US" sz="1900" kern="0" dirty="0" smtClean="0">
                <a:solidFill>
                  <a:srgbClr val="333399"/>
                </a:solidFill>
                <a:latin typeface="Arial"/>
                <a:cs typeface="+mn-cs"/>
              </a:rPr>
              <a:t>Thermal conduction heating</a:t>
            </a:r>
          </a:p>
          <a:p>
            <a:pPr marL="465138" indent="-465138" eaLnBrk="0" hangingPunct="0">
              <a:spcBef>
                <a:spcPct val="20000"/>
              </a:spcBef>
              <a:buClr>
                <a:srgbClr val="008000"/>
              </a:buClr>
              <a:buSzPct val="100000"/>
              <a:buFont typeface="+mj-lt"/>
              <a:buAutoNum type="arabicPeriod" startAt="12"/>
            </a:pPr>
            <a:r>
              <a:rPr lang="en-US" sz="1900" kern="0" dirty="0" smtClean="0">
                <a:solidFill>
                  <a:srgbClr val="333399"/>
                </a:solidFill>
                <a:latin typeface="Arial"/>
                <a:cs typeface="+mn-cs"/>
              </a:rPr>
              <a:t>In-situ smoldering </a:t>
            </a:r>
          </a:p>
          <a:p>
            <a:pPr marL="465138" indent="-465138" eaLnBrk="0" hangingPunct="0">
              <a:spcBef>
                <a:spcPct val="20000"/>
              </a:spcBef>
              <a:buClr>
                <a:srgbClr val="008000"/>
              </a:buClr>
              <a:buSzPct val="100000"/>
              <a:buFont typeface="+mj-lt"/>
              <a:buAutoNum type="arabicPeriod" startAt="12"/>
            </a:pPr>
            <a:r>
              <a:rPr lang="en-US" sz="1900" kern="0" dirty="0" smtClean="0">
                <a:solidFill>
                  <a:srgbClr val="333399"/>
                </a:solidFill>
                <a:latin typeface="Arial"/>
                <a:cs typeface="+mn-cs"/>
              </a:rPr>
              <a:t>Biosparging/bioventing </a:t>
            </a:r>
          </a:p>
          <a:p>
            <a:pPr marL="465138" indent="-465138" eaLnBrk="0" hangingPunct="0">
              <a:spcBef>
                <a:spcPct val="20000"/>
              </a:spcBef>
              <a:buClr>
                <a:srgbClr val="008000"/>
              </a:buClr>
              <a:buSzPct val="100000"/>
              <a:buFont typeface="+mj-lt"/>
              <a:buAutoNum type="arabicPeriod" startAt="12"/>
            </a:pPr>
            <a:r>
              <a:rPr lang="en-US" sz="1900" kern="0" dirty="0" smtClean="0">
                <a:solidFill>
                  <a:srgbClr val="333399"/>
                </a:solidFill>
                <a:latin typeface="Arial"/>
                <a:cs typeface="+mn-cs"/>
              </a:rPr>
              <a:t>Enhanced anaerobic biodegradation </a:t>
            </a:r>
          </a:p>
          <a:p>
            <a:pPr marL="465138" indent="-465138" eaLnBrk="0" hangingPunct="0">
              <a:spcBef>
                <a:spcPct val="20000"/>
              </a:spcBef>
              <a:buClr>
                <a:srgbClr val="008000"/>
              </a:buClr>
              <a:buSzPct val="100000"/>
              <a:buFont typeface="+mj-lt"/>
              <a:buAutoNum type="arabicPeriod" startAt="12"/>
            </a:pPr>
            <a:r>
              <a:rPr lang="en-US" sz="1900" kern="0" dirty="0" smtClean="0">
                <a:solidFill>
                  <a:srgbClr val="333399"/>
                </a:solidFill>
                <a:latin typeface="Arial"/>
                <a:cs typeface="+mn-cs"/>
              </a:rPr>
              <a:t>Activated carbon</a:t>
            </a:r>
          </a:p>
          <a:p>
            <a:pPr marL="465138" indent="-465138" eaLnBrk="0" hangingPunct="0">
              <a:spcBef>
                <a:spcPct val="20000"/>
              </a:spcBef>
              <a:buClr>
                <a:srgbClr val="008000"/>
              </a:buClr>
              <a:buSzPct val="100000"/>
              <a:buFont typeface="+mj-lt"/>
              <a:buAutoNum type="arabicPeriod" startAt="12"/>
            </a:pPr>
            <a:r>
              <a:rPr lang="en-US" sz="1900" kern="0" dirty="0" smtClean="0">
                <a:solidFill>
                  <a:srgbClr val="333399"/>
                </a:solidFill>
                <a:latin typeface="Arial"/>
                <a:cs typeface="+mn-cs"/>
              </a:rPr>
              <a:t>Phytotechnology </a:t>
            </a:r>
            <a:endParaRPr lang="en-US" sz="1900" kern="0" dirty="0">
              <a:solidFill>
                <a:srgbClr val="333399"/>
              </a:solidFill>
              <a:latin typeface="Arial"/>
              <a:cs typeface="+mn-cs"/>
            </a:endParaRPr>
          </a:p>
        </p:txBody>
      </p:sp>
      <p:sp>
        <p:nvSpPr>
          <p:cNvPr id="5" name="Rectangle 4"/>
          <p:cNvSpPr/>
          <p:nvPr/>
        </p:nvSpPr>
        <p:spPr bwMode="auto">
          <a:xfrm>
            <a:off x="590844" y="2130723"/>
            <a:ext cx="3981156" cy="646981"/>
          </a:xfrm>
          <a:prstGeom prst="rect">
            <a:avLst/>
          </a:prstGeom>
          <a:solidFill>
            <a:srgbClr val="002060">
              <a:alpha val="16000"/>
            </a:srgbClr>
          </a:solidFill>
          <a:ln w="12700">
            <a:solidFill>
              <a:schemeClr val="tx1"/>
            </a:solid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11" name="Rectangle 10"/>
          <p:cNvSpPr/>
          <p:nvPr/>
        </p:nvSpPr>
        <p:spPr bwMode="auto">
          <a:xfrm>
            <a:off x="590844" y="2777704"/>
            <a:ext cx="3981156" cy="646981"/>
          </a:xfrm>
          <a:prstGeom prst="rect">
            <a:avLst/>
          </a:prstGeom>
          <a:solidFill>
            <a:srgbClr val="002060">
              <a:alpha val="16000"/>
            </a:srgbClr>
          </a:solidFill>
          <a:ln w="12700">
            <a:solidFill>
              <a:schemeClr val="tx1"/>
            </a:solid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12" name="Rectangle 11"/>
          <p:cNvSpPr/>
          <p:nvPr/>
        </p:nvSpPr>
        <p:spPr bwMode="auto">
          <a:xfrm>
            <a:off x="590844" y="3424685"/>
            <a:ext cx="3981156" cy="646981"/>
          </a:xfrm>
          <a:prstGeom prst="rect">
            <a:avLst/>
          </a:prstGeom>
          <a:solidFill>
            <a:srgbClr val="002060">
              <a:alpha val="16000"/>
            </a:srgbClr>
          </a:solidFill>
          <a:ln w="12700">
            <a:solidFill>
              <a:schemeClr val="tx1"/>
            </a:solid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10" name="Rectangle 9"/>
          <p:cNvSpPr/>
          <p:nvPr/>
        </p:nvSpPr>
        <p:spPr bwMode="auto">
          <a:xfrm>
            <a:off x="590844" y="5365630"/>
            <a:ext cx="3981156" cy="414068"/>
          </a:xfrm>
          <a:prstGeom prst="rect">
            <a:avLst/>
          </a:prstGeom>
          <a:solidFill>
            <a:srgbClr val="002060">
              <a:alpha val="16000"/>
            </a:srgbClr>
          </a:solidFill>
          <a:ln w="12700">
            <a:solidFill>
              <a:schemeClr val="tx1"/>
            </a:solid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15" name="Rectangle 14"/>
          <p:cNvSpPr/>
          <p:nvPr/>
        </p:nvSpPr>
        <p:spPr bwMode="auto">
          <a:xfrm>
            <a:off x="4572000" y="3721929"/>
            <a:ext cx="4374546" cy="394900"/>
          </a:xfrm>
          <a:prstGeom prst="rect">
            <a:avLst/>
          </a:prstGeom>
          <a:solidFill>
            <a:srgbClr val="008000">
              <a:alpha val="34000"/>
            </a:srgbClr>
          </a:solidFill>
          <a:ln w="12700">
            <a:solidFill>
              <a:schemeClr val="tx1"/>
            </a:solidFill>
            <a:miter lim="800000"/>
            <a:headEnd/>
            <a:tailEnd/>
          </a:ln>
        </p:spPr>
        <p:txBody>
          <a:bodyPr wrap="square" rtlCol="0" anchor="ctr">
            <a:spAutoFit/>
          </a:bodyPr>
          <a:lstStyle/>
          <a:p>
            <a:pPr algn="ctr" eaLnBrk="0" hangingPunct="0"/>
            <a:endParaRPr lang="en-US" dirty="0">
              <a:solidFill>
                <a:srgbClr val="000000"/>
              </a:solidFill>
              <a:cs typeface="+mn-cs"/>
            </a:endParaRPr>
          </a:p>
        </p:txBody>
      </p:sp>
      <p:sp>
        <p:nvSpPr>
          <p:cNvPr id="18" name="Rectangle 17"/>
          <p:cNvSpPr/>
          <p:nvPr/>
        </p:nvSpPr>
        <p:spPr bwMode="auto">
          <a:xfrm>
            <a:off x="4572000" y="4116829"/>
            <a:ext cx="4374546" cy="333168"/>
          </a:xfrm>
          <a:prstGeom prst="rect">
            <a:avLst/>
          </a:prstGeom>
          <a:solidFill>
            <a:srgbClr val="008000">
              <a:alpha val="34000"/>
            </a:srgbClr>
          </a:solidFill>
          <a:ln w="12700">
            <a:solidFill>
              <a:schemeClr val="tx1"/>
            </a:solidFill>
            <a:miter lim="800000"/>
            <a:headEnd/>
            <a:tailEnd/>
          </a:ln>
        </p:spPr>
        <p:txBody>
          <a:bodyPr wrap="square" rtlCol="0" anchor="ctr">
            <a:spAutoFit/>
          </a:bodyPr>
          <a:lstStyle/>
          <a:p>
            <a:pPr algn="ctr" eaLnBrk="0" hangingPunct="0"/>
            <a:endParaRPr lang="en-US" dirty="0">
              <a:solidFill>
                <a:srgbClr val="000000"/>
              </a:solidFill>
              <a:cs typeface="+mn-cs"/>
            </a:endParaRPr>
          </a:p>
        </p:txBody>
      </p:sp>
      <p:sp>
        <p:nvSpPr>
          <p:cNvPr id="19" name="Rectangle 18"/>
          <p:cNvSpPr/>
          <p:nvPr/>
        </p:nvSpPr>
        <p:spPr bwMode="auto">
          <a:xfrm>
            <a:off x="4572000" y="4449997"/>
            <a:ext cx="4374546" cy="301577"/>
          </a:xfrm>
          <a:prstGeom prst="rect">
            <a:avLst/>
          </a:prstGeom>
          <a:solidFill>
            <a:srgbClr val="008000">
              <a:alpha val="34000"/>
            </a:srgbClr>
          </a:solidFill>
          <a:ln w="12700">
            <a:solidFill>
              <a:schemeClr val="tx1"/>
            </a:solidFill>
            <a:miter lim="800000"/>
            <a:headEnd/>
            <a:tailEnd/>
          </a:ln>
        </p:spPr>
        <p:txBody>
          <a:bodyPr wrap="square" rtlCol="0" anchor="ctr">
            <a:spAutoFit/>
          </a:bodyPr>
          <a:lstStyle/>
          <a:p>
            <a:pPr algn="ctr" eaLnBrk="0" hangingPunct="0"/>
            <a:endParaRPr lang="en-US" dirty="0">
              <a:solidFill>
                <a:srgbClr val="000000"/>
              </a:solidFill>
              <a:cs typeface="+mn-cs"/>
            </a:endParaRPr>
          </a:p>
        </p:txBody>
      </p:sp>
      <p:sp>
        <p:nvSpPr>
          <p:cNvPr id="20" name="Rectangle 19"/>
          <p:cNvSpPr/>
          <p:nvPr/>
        </p:nvSpPr>
        <p:spPr bwMode="auto">
          <a:xfrm>
            <a:off x="4572000" y="4751574"/>
            <a:ext cx="4374546" cy="619125"/>
          </a:xfrm>
          <a:prstGeom prst="rect">
            <a:avLst/>
          </a:prstGeom>
          <a:solidFill>
            <a:srgbClr val="008000">
              <a:alpha val="34000"/>
            </a:srgbClr>
          </a:solidFill>
          <a:ln w="12700">
            <a:solidFill>
              <a:schemeClr val="tx1"/>
            </a:solidFill>
            <a:miter lim="800000"/>
            <a:headEnd/>
            <a:tailEnd/>
          </a:ln>
        </p:spPr>
        <p:txBody>
          <a:bodyPr wrap="square" rtlCol="0" anchor="ctr">
            <a:spAutoFit/>
          </a:bodyPr>
          <a:lstStyle/>
          <a:p>
            <a:pPr algn="ctr" eaLnBrk="0" hangingPunct="0"/>
            <a:endParaRPr lang="en-US" dirty="0">
              <a:solidFill>
                <a:srgbClr val="000000"/>
              </a:solidFill>
              <a:cs typeface="+mn-cs"/>
            </a:endParaRPr>
          </a:p>
        </p:txBody>
      </p:sp>
      <p:sp>
        <p:nvSpPr>
          <p:cNvPr id="21" name="Rectangle 20"/>
          <p:cNvSpPr/>
          <p:nvPr/>
        </p:nvSpPr>
        <p:spPr bwMode="auto">
          <a:xfrm>
            <a:off x="4572000" y="5370699"/>
            <a:ext cx="4374546" cy="408999"/>
          </a:xfrm>
          <a:prstGeom prst="rect">
            <a:avLst/>
          </a:prstGeom>
          <a:solidFill>
            <a:srgbClr val="008000">
              <a:alpha val="34000"/>
            </a:srgbClr>
          </a:solidFill>
          <a:ln w="12700">
            <a:solidFill>
              <a:schemeClr val="tx1"/>
            </a:solidFill>
            <a:miter lim="800000"/>
            <a:headEnd/>
            <a:tailEnd/>
          </a:ln>
        </p:spPr>
        <p:txBody>
          <a:bodyPr wrap="square" rtlCol="0" anchor="ctr">
            <a:spAutoFit/>
          </a:bodyPr>
          <a:lstStyle/>
          <a:p>
            <a:pPr algn="ctr" eaLnBrk="0" hangingPunct="0"/>
            <a:endParaRPr lang="en-US" dirty="0">
              <a:solidFill>
                <a:srgbClr val="000000"/>
              </a:solidFill>
              <a:cs typeface="+mn-cs"/>
            </a:endParaRPr>
          </a:p>
        </p:txBody>
      </p:sp>
      <p:sp>
        <p:nvSpPr>
          <p:cNvPr id="22" name="Rectangle 21"/>
          <p:cNvSpPr/>
          <p:nvPr/>
        </p:nvSpPr>
        <p:spPr bwMode="auto">
          <a:xfrm>
            <a:off x="4571999" y="5779698"/>
            <a:ext cx="4374547" cy="395650"/>
          </a:xfrm>
          <a:prstGeom prst="rect">
            <a:avLst/>
          </a:prstGeom>
          <a:solidFill>
            <a:srgbClr val="008000">
              <a:alpha val="34000"/>
            </a:srgbClr>
          </a:solidFill>
          <a:ln w="12700">
            <a:solidFill>
              <a:schemeClr val="tx1"/>
            </a:solidFill>
            <a:miter lim="800000"/>
            <a:headEnd/>
            <a:tailEnd/>
          </a:ln>
        </p:spPr>
        <p:txBody>
          <a:bodyPr wrap="square" rtlCol="0" anchor="ctr">
            <a:spAutoFit/>
          </a:bodyPr>
          <a:lstStyle/>
          <a:p>
            <a:pPr algn="ctr" eaLnBrk="0" hangingPunct="0"/>
            <a:endParaRPr lang="en-US" dirty="0">
              <a:solidFill>
                <a:srgbClr val="000000"/>
              </a:solidFill>
              <a:cs typeface="+mn-cs"/>
            </a:endParaRPr>
          </a:p>
        </p:txBody>
      </p:sp>
    </p:spTree>
    <p:extLst>
      <p:ext uri="{BB962C8B-B14F-4D97-AF65-F5344CB8AC3E}">
        <p14:creationId xmlns:p14="http://schemas.microsoft.com/office/powerpoint/2010/main" val="2619176446"/>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344618" y="142710"/>
            <a:ext cx="7594277" cy="1475075"/>
          </a:xfrm>
          <a:prstGeom prst="rect">
            <a:avLst/>
          </a:prstGeom>
          <a:solidFill>
            <a:schemeClr val="bg1"/>
          </a:solidFill>
          <a:ln w="12700">
            <a:noFill/>
            <a:miter lim="800000"/>
            <a:headEnd/>
            <a:tailEnd/>
          </a:ln>
        </p:spPr>
        <p:txBody>
          <a:bodyPr rtlCol="0" anchor="ctr">
            <a:spAutoFit/>
          </a:bodyPr>
          <a:lstStyle/>
          <a:p>
            <a:pPr algn="ctr" eaLnBrk="0" hangingPunct="0"/>
            <a:endParaRPr lang="en-US" dirty="0"/>
          </a:p>
        </p:txBody>
      </p:sp>
      <p:grpSp>
        <p:nvGrpSpPr>
          <p:cNvPr id="4" name="Group 3"/>
          <p:cNvGrpSpPr/>
          <p:nvPr/>
        </p:nvGrpSpPr>
        <p:grpSpPr>
          <a:xfrm>
            <a:off x="344618" y="277317"/>
            <a:ext cx="8294032" cy="6532880"/>
            <a:chOff x="280922" y="314960"/>
            <a:chExt cx="8551563" cy="6532880"/>
          </a:xfrm>
        </p:grpSpPr>
        <p:sp>
          <p:nvSpPr>
            <p:cNvPr id="5" name="Oval 4">
              <a:extLst>
                <a:ext uri="{FF2B5EF4-FFF2-40B4-BE49-F238E27FC236}">
                  <a16:creationId xmlns="" xmlns:a16="http://schemas.microsoft.com/office/drawing/2014/main" id="{B52CBA40-1A13-4B44-A9C6-8841A70406BD}"/>
                </a:ext>
              </a:extLst>
            </p:cNvPr>
            <p:cNvSpPr/>
            <p:nvPr/>
          </p:nvSpPr>
          <p:spPr bwMode="auto">
            <a:xfrm>
              <a:off x="1717040" y="314960"/>
              <a:ext cx="5567680" cy="4688840"/>
            </a:xfrm>
            <a:prstGeom prst="ellipse">
              <a:avLst/>
            </a:prstGeom>
            <a:solidFill>
              <a:schemeClr val="accent2">
                <a:lumMod val="75000"/>
                <a:alpha val="16078"/>
              </a:schemeClr>
            </a:solidFill>
            <a:ln w="12700">
              <a:no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6" name="Oval 5">
              <a:extLst>
                <a:ext uri="{FF2B5EF4-FFF2-40B4-BE49-F238E27FC236}">
                  <a16:creationId xmlns="" xmlns:a16="http://schemas.microsoft.com/office/drawing/2014/main" id="{367C461E-1A7A-45E1-A4FD-9F49CDCE0B63}"/>
                </a:ext>
              </a:extLst>
            </p:cNvPr>
            <p:cNvSpPr/>
            <p:nvPr/>
          </p:nvSpPr>
          <p:spPr bwMode="auto">
            <a:xfrm>
              <a:off x="3603355" y="2159000"/>
              <a:ext cx="5229130" cy="4688840"/>
            </a:xfrm>
            <a:prstGeom prst="ellipse">
              <a:avLst/>
            </a:prstGeom>
            <a:solidFill>
              <a:schemeClr val="bg2">
                <a:alpha val="16078"/>
              </a:schemeClr>
            </a:solidFill>
            <a:ln w="12700">
              <a:no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7" name="Oval 6">
              <a:extLst>
                <a:ext uri="{FF2B5EF4-FFF2-40B4-BE49-F238E27FC236}">
                  <a16:creationId xmlns="" xmlns:a16="http://schemas.microsoft.com/office/drawing/2014/main" id="{5A8806B0-C9D7-46A8-AF4B-B5BAEC80D09F}"/>
                </a:ext>
              </a:extLst>
            </p:cNvPr>
            <p:cNvSpPr/>
            <p:nvPr/>
          </p:nvSpPr>
          <p:spPr bwMode="auto">
            <a:xfrm>
              <a:off x="306347" y="2159000"/>
              <a:ext cx="5229130" cy="4688840"/>
            </a:xfrm>
            <a:prstGeom prst="ellipse">
              <a:avLst/>
            </a:prstGeom>
            <a:solidFill>
              <a:schemeClr val="accent1">
                <a:lumMod val="50000"/>
                <a:alpha val="16078"/>
              </a:schemeClr>
            </a:solidFill>
            <a:ln w="12700">
              <a:no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8" name="TextBox 7">
              <a:extLst>
                <a:ext uri="{FF2B5EF4-FFF2-40B4-BE49-F238E27FC236}">
                  <a16:creationId xmlns="" xmlns:a16="http://schemas.microsoft.com/office/drawing/2014/main" id="{CF50686B-7B4D-4416-BCA0-8D55D08CCABF}"/>
                </a:ext>
              </a:extLst>
            </p:cNvPr>
            <p:cNvSpPr txBox="1"/>
            <p:nvPr/>
          </p:nvSpPr>
          <p:spPr>
            <a:xfrm>
              <a:off x="2754083" y="495987"/>
              <a:ext cx="3647440" cy="1913344"/>
            </a:xfrm>
            <a:prstGeom prst="rect">
              <a:avLst/>
            </a:prstGeom>
            <a:noFill/>
          </p:spPr>
          <p:txBody>
            <a:bodyPr wrap="square" rtlCol="0">
              <a:spAutoFit/>
            </a:bodyPr>
            <a:lstStyle/>
            <a:p>
              <a:pPr algn="ctr">
                <a:spcBef>
                  <a:spcPts val="100"/>
                </a:spcBef>
                <a:spcAft>
                  <a:spcPts val="100"/>
                </a:spcAft>
              </a:pPr>
              <a:r>
                <a:rPr lang="en-US" sz="2000" b="1" cap="all" dirty="0">
                  <a:solidFill>
                    <a:srgbClr val="3333CC"/>
                  </a:solidFill>
                  <a:cs typeface="+mn-cs"/>
                </a:rPr>
                <a:t>Phase Change</a:t>
              </a:r>
            </a:p>
            <a:p>
              <a:pPr algn="ctr">
                <a:spcBef>
                  <a:spcPts val="100"/>
                </a:spcBef>
                <a:spcAft>
                  <a:spcPts val="100"/>
                </a:spcAft>
              </a:pPr>
              <a:r>
                <a:rPr lang="en-US" dirty="0">
                  <a:solidFill>
                    <a:srgbClr val="000000"/>
                  </a:solidFill>
                  <a:cs typeface="+mn-cs"/>
                </a:rPr>
                <a:t>Biosparge/Biovent</a:t>
              </a:r>
            </a:p>
            <a:p>
              <a:pPr algn="ctr">
                <a:spcBef>
                  <a:spcPts val="100"/>
                </a:spcBef>
                <a:spcAft>
                  <a:spcPts val="100"/>
                </a:spcAft>
              </a:pPr>
              <a:r>
                <a:rPr lang="en-US" dirty="0">
                  <a:solidFill>
                    <a:srgbClr val="000000"/>
                  </a:solidFill>
                  <a:cs typeface="+mn-cs"/>
                </a:rPr>
                <a:t>NSZD</a:t>
              </a:r>
            </a:p>
            <a:p>
              <a:pPr algn="ctr">
                <a:spcBef>
                  <a:spcPts val="100"/>
                </a:spcBef>
                <a:spcAft>
                  <a:spcPts val="100"/>
                </a:spcAft>
              </a:pPr>
              <a:r>
                <a:rPr lang="en-US" dirty="0">
                  <a:solidFill>
                    <a:srgbClr val="000000"/>
                  </a:solidFill>
                  <a:cs typeface="+mn-cs"/>
                </a:rPr>
                <a:t>ISCO</a:t>
              </a:r>
            </a:p>
            <a:p>
              <a:pPr algn="ctr">
                <a:spcBef>
                  <a:spcPts val="100"/>
                </a:spcBef>
                <a:spcAft>
                  <a:spcPts val="100"/>
                </a:spcAft>
              </a:pPr>
              <a:r>
                <a:rPr lang="en-US" dirty="0">
                  <a:solidFill>
                    <a:srgbClr val="000000"/>
                  </a:solidFill>
                  <a:cs typeface="+mn-cs"/>
                </a:rPr>
                <a:t>Enhanced Anaerobic Degradation</a:t>
              </a:r>
            </a:p>
            <a:p>
              <a:pPr algn="ctr">
                <a:spcBef>
                  <a:spcPts val="100"/>
                </a:spcBef>
                <a:spcAft>
                  <a:spcPts val="100"/>
                </a:spcAft>
              </a:pPr>
              <a:r>
                <a:rPr lang="en-US" dirty="0">
                  <a:solidFill>
                    <a:srgbClr val="000000"/>
                  </a:solidFill>
                  <a:cs typeface="+mn-cs"/>
                </a:rPr>
                <a:t>AS/SVE</a:t>
              </a:r>
            </a:p>
          </p:txBody>
        </p:sp>
        <p:sp>
          <p:nvSpPr>
            <p:cNvPr id="9" name="TextBox 8">
              <a:extLst>
                <a:ext uri="{FF2B5EF4-FFF2-40B4-BE49-F238E27FC236}">
                  <a16:creationId xmlns="" xmlns:a16="http://schemas.microsoft.com/office/drawing/2014/main" id="{E6DB4C98-6AAB-475C-9A72-82D8034D6D13}"/>
                </a:ext>
              </a:extLst>
            </p:cNvPr>
            <p:cNvSpPr txBox="1"/>
            <p:nvPr/>
          </p:nvSpPr>
          <p:spPr>
            <a:xfrm>
              <a:off x="710891" y="4315359"/>
              <a:ext cx="2210020" cy="1918474"/>
            </a:xfrm>
            <a:prstGeom prst="rect">
              <a:avLst/>
            </a:prstGeom>
            <a:noFill/>
          </p:spPr>
          <p:txBody>
            <a:bodyPr wrap="square" rtlCol="0">
              <a:spAutoFit/>
            </a:bodyPr>
            <a:lstStyle/>
            <a:p>
              <a:pPr algn="ctr">
                <a:spcBef>
                  <a:spcPts val="100"/>
                </a:spcBef>
                <a:spcAft>
                  <a:spcPts val="100"/>
                </a:spcAft>
              </a:pPr>
              <a:r>
                <a:rPr lang="en-US" sz="2000" b="1" cap="all" dirty="0">
                  <a:solidFill>
                    <a:srgbClr val="00CC99"/>
                  </a:solidFill>
                  <a:cs typeface="+mn-cs"/>
                </a:rPr>
                <a:t>Mass Recovery</a:t>
              </a:r>
            </a:p>
            <a:p>
              <a:pPr algn="ctr">
                <a:spcBef>
                  <a:spcPts val="100"/>
                </a:spcBef>
                <a:spcAft>
                  <a:spcPts val="100"/>
                </a:spcAft>
              </a:pPr>
              <a:r>
                <a:rPr lang="en-US" dirty="0">
                  <a:solidFill>
                    <a:srgbClr val="000000"/>
                  </a:solidFill>
                  <a:cs typeface="+mn-cs"/>
                </a:rPr>
                <a:t>Skimming</a:t>
              </a:r>
            </a:p>
            <a:p>
              <a:pPr algn="ctr">
                <a:spcBef>
                  <a:spcPts val="100"/>
                </a:spcBef>
                <a:spcAft>
                  <a:spcPts val="100"/>
                </a:spcAft>
              </a:pPr>
              <a:r>
                <a:rPr lang="en-US" dirty="0">
                  <a:solidFill>
                    <a:srgbClr val="000000"/>
                  </a:solidFill>
                  <a:cs typeface="+mn-cs"/>
                </a:rPr>
                <a:t>Excavation</a:t>
              </a:r>
            </a:p>
            <a:p>
              <a:pPr algn="ctr">
                <a:spcBef>
                  <a:spcPts val="100"/>
                </a:spcBef>
                <a:spcAft>
                  <a:spcPts val="100"/>
                </a:spcAft>
              </a:pPr>
              <a:r>
                <a:rPr lang="en-US" dirty="0">
                  <a:solidFill>
                    <a:srgbClr val="000000"/>
                  </a:solidFill>
                  <a:cs typeface="+mn-cs"/>
                </a:rPr>
                <a:t>SESR</a:t>
              </a:r>
            </a:p>
            <a:p>
              <a:pPr algn="ctr">
                <a:spcBef>
                  <a:spcPts val="100"/>
                </a:spcBef>
                <a:spcAft>
                  <a:spcPts val="100"/>
                </a:spcAft>
              </a:pPr>
              <a:r>
                <a:rPr lang="en-US" dirty="0">
                  <a:solidFill>
                    <a:srgbClr val="000000"/>
                  </a:solidFill>
                  <a:cs typeface="+mn-cs"/>
                </a:rPr>
                <a:t>Water flood</a:t>
              </a:r>
            </a:p>
          </p:txBody>
        </p:sp>
        <p:sp>
          <p:nvSpPr>
            <p:cNvPr id="10" name="TextBox 9">
              <a:extLst>
                <a:ext uri="{FF2B5EF4-FFF2-40B4-BE49-F238E27FC236}">
                  <a16:creationId xmlns="" xmlns:a16="http://schemas.microsoft.com/office/drawing/2014/main" id="{88C137EE-5D06-49BB-A827-5FBBA797403B}"/>
                </a:ext>
              </a:extLst>
            </p:cNvPr>
            <p:cNvSpPr txBox="1"/>
            <p:nvPr/>
          </p:nvSpPr>
          <p:spPr>
            <a:xfrm>
              <a:off x="6217920" y="4531876"/>
              <a:ext cx="2464524" cy="1282402"/>
            </a:xfrm>
            <a:prstGeom prst="rect">
              <a:avLst/>
            </a:prstGeom>
            <a:noFill/>
          </p:spPr>
          <p:txBody>
            <a:bodyPr wrap="square" rtlCol="0">
              <a:spAutoFit/>
            </a:bodyPr>
            <a:lstStyle/>
            <a:p>
              <a:pPr algn="ctr">
                <a:spcBef>
                  <a:spcPts val="100"/>
                </a:spcBef>
                <a:spcAft>
                  <a:spcPts val="100"/>
                </a:spcAft>
              </a:pPr>
              <a:r>
                <a:rPr lang="en-US" sz="2000" b="1" cap="all" dirty="0">
                  <a:solidFill>
                    <a:srgbClr val="FF0000"/>
                  </a:solidFill>
                  <a:cs typeface="+mn-cs"/>
                </a:rPr>
                <a:t>Mass Control</a:t>
              </a:r>
            </a:p>
            <a:p>
              <a:pPr algn="ctr">
                <a:spcBef>
                  <a:spcPts val="100"/>
                </a:spcBef>
                <a:spcAft>
                  <a:spcPts val="100"/>
                </a:spcAft>
              </a:pPr>
              <a:r>
                <a:rPr lang="en-US" dirty="0">
                  <a:solidFill>
                    <a:srgbClr val="FF0000"/>
                  </a:solidFill>
                  <a:cs typeface="+mn-cs"/>
                </a:rPr>
                <a:t>Physical or Hydraulic Containment; </a:t>
              </a:r>
            </a:p>
            <a:p>
              <a:pPr algn="ctr">
                <a:spcBef>
                  <a:spcPts val="100"/>
                </a:spcBef>
                <a:spcAft>
                  <a:spcPts val="100"/>
                </a:spcAft>
              </a:pPr>
              <a:r>
                <a:rPr lang="en-US" dirty="0">
                  <a:solidFill>
                    <a:srgbClr val="FF0000"/>
                  </a:solidFill>
                  <a:cs typeface="+mn-cs"/>
                </a:rPr>
                <a:t>In Situ Soil Mixing</a:t>
              </a:r>
            </a:p>
          </p:txBody>
        </p:sp>
        <p:sp>
          <p:nvSpPr>
            <p:cNvPr id="11" name="TextBox 10">
              <a:extLst>
                <a:ext uri="{FF2B5EF4-FFF2-40B4-BE49-F238E27FC236}">
                  <a16:creationId xmlns="" xmlns:a16="http://schemas.microsoft.com/office/drawing/2014/main" id="{BFB1C23E-4EF2-4899-9773-2E3296EBE89B}"/>
                </a:ext>
              </a:extLst>
            </p:cNvPr>
            <p:cNvSpPr txBox="1"/>
            <p:nvPr/>
          </p:nvSpPr>
          <p:spPr>
            <a:xfrm>
              <a:off x="1727923" y="2375515"/>
              <a:ext cx="2539999" cy="1856919"/>
            </a:xfrm>
            <a:prstGeom prst="rect">
              <a:avLst/>
            </a:prstGeom>
            <a:noFill/>
          </p:spPr>
          <p:txBody>
            <a:bodyPr wrap="square" rtlCol="0">
              <a:spAutoFit/>
            </a:bodyPr>
            <a:lstStyle/>
            <a:p>
              <a:pPr algn="ctr">
                <a:spcBef>
                  <a:spcPts val="100"/>
                </a:spcBef>
                <a:spcAft>
                  <a:spcPts val="100"/>
                </a:spcAft>
              </a:pPr>
              <a:r>
                <a:rPr lang="en-US" dirty="0">
                  <a:solidFill>
                    <a:srgbClr val="000000"/>
                  </a:solidFill>
                  <a:cs typeface="+mn-cs"/>
                </a:rPr>
                <a:t>Vacuum Enhanced Skimming</a:t>
              </a:r>
            </a:p>
            <a:p>
              <a:pPr algn="ctr">
                <a:spcBef>
                  <a:spcPts val="100"/>
                </a:spcBef>
                <a:spcAft>
                  <a:spcPts val="100"/>
                </a:spcAft>
              </a:pPr>
              <a:r>
                <a:rPr lang="en-US" dirty="0">
                  <a:solidFill>
                    <a:srgbClr val="000000"/>
                  </a:solidFill>
                  <a:cs typeface="+mn-cs"/>
                </a:rPr>
                <a:t>Cosolvent Flushing</a:t>
              </a:r>
            </a:p>
            <a:p>
              <a:pPr algn="ctr">
                <a:spcBef>
                  <a:spcPts val="100"/>
                </a:spcBef>
                <a:spcAft>
                  <a:spcPts val="100"/>
                </a:spcAft>
              </a:pPr>
              <a:r>
                <a:rPr lang="en-US" dirty="0">
                  <a:solidFill>
                    <a:srgbClr val="000000"/>
                  </a:solidFill>
                  <a:cs typeface="+mn-cs"/>
                </a:rPr>
                <a:t>Electric Heat</a:t>
              </a:r>
            </a:p>
            <a:p>
              <a:pPr algn="ctr">
                <a:spcBef>
                  <a:spcPts val="100"/>
                </a:spcBef>
                <a:spcAft>
                  <a:spcPts val="100"/>
                </a:spcAft>
              </a:pPr>
              <a:r>
                <a:rPr lang="en-US" dirty="0">
                  <a:solidFill>
                    <a:srgbClr val="000000"/>
                  </a:solidFill>
                  <a:cs typeface="+mn-cs"/>
                </a:rPr>
                <a:t>Thermal Heat</a:t>
              </a:r>
            </a:p>
            <a:p>
              <a:pPr algn="ctr">
                <a:spcBef>
                  <a:spcPts val="100"/>
                </a:spcBef>
                <a:spcAft>
                  <a:spcPts val="100"/>
                </a:spcAft>
              </a:pPr>
              <a:endParaRPr lang="en-US" dirty="0">
                <a:solidFill>
                  <a:srgbClr val="000000"/>
                </a:solidFill>
                <a:cs typeface="+mn-cs"/>
              </a:endParaRPr>
            </a:p>
          </p:txBody>
        </p:sp>
        <p:sp>
          <p:nvSpPr>
            <p:cNvPr id="12" name="TextBox 11">
              <a:extLst>
                <a:ext uri="{FF2B5EF4-FFF2-40B4-BE49-F238E27FC236}">
                  <a16:creationId xmlns="" xmlns:a16="http://schemas.microsoft.com/office/drawing/2014/main" id="{4404F582-0F75-4FB0-B4CD-E04CEF49614D}"/>
                </a:ext>
              </a:extLst>
            </p:cNvPr>
            <p:cNvSpPr txBox="1"/>
            <p:nvPr/>
          </p:nvSpPr>
          <p:spPr>
            <a:xfrm>
              <a:off x="4744721" y="2731075"/>
              <a:ext cx="2539999" cy="671979"/>
            </a:xfrm>
            <a:prstGeom prst="rect">
              <a:avLst/>
            </a:prstGeom>
            <a:noFill/>
          </p:spPr>
          <p:txBody>
            <a:bodyPr wrap="square" rtlCol="0">
              <a:spAutoFit/>
            </a:bodyPr>
            <a:lstStyle/>
            <a:p>
              <a:pPr algn="ctr">
                <a:spcBef>
                  <a:spcPts val="100"/>
                </a:spcBef>
                <a:spcAft>
                  <a:spcPts val="100"/>
                </a:spcAft>
              </a:pPr>
              <a:r>
                <a:rPr lang="en-US" dirty="0">
                  <a:solidFill>
                    <a:srgbClr val="FF0000"/>
                  </a:solidFill>
                  <a:cs typeface="+mn-cs"/>
                </a:rPr>
                <a:t>Phytotechnology</a:t>
              </a:r>
            </a:p>
            <a:p>
              <a:pPr algn="ctr">
                <a:spcBef>
                  <a:spcPts val="100"/>
                </a:spcBef>
                <a:spcAft>
                  <a:spcPts val="100"/>
                </a:spcAft>
              </a:pPr>
              <a:r>
                <a:rPr lang="en-US" dirty="0">
                  <a:solidFill>
                    <a:srgbClr val="FF0000"/>
                  </a:solidFill>
                  <a:cs typeface="+mn-cs"/>
                </a:rPr>
                <a:t>Activated Carbon</a:t>
              </a:r>
            </a:p>
          </p:txBody>
        </p:sp>
        <p:sp>
          <p:nvSpPr>
            <p:cNvPr id="13" name="TextBox 12">
              <a:extLst>
                <a:ext uri="{FF2B5EF4-FFF2-40B4-BE49-F238E27FC236}">
                  <a16:creationId xmlns="" xmlns:a16="http://schemas.microsoft.com/office/drawing/2014/main" id="{30127CCA-2949-4E22-8826-0A5814CB40E2}"/>
                </a:ext>
              </a:extLst>
            </p:cNvPr>
            <p:cNvSpPr txBox="1"/>
            <p:nvPr/>
          </p:nvSpPr>
          <p:spPr>
            <a:xfrm>
              <a:off x="3870786" y="5142299"/>
              <a:ext cx="1459045" cy="671979"/>
            </a:xfrm>
            <a:prstGeom prst="rect">
              <a:avLst/>
            </a:prstGeom>
            <a:noFill/>
          </p:spPr>
          <p:txBody>
            <a:bodyPr wrap="square" rtlCol="0">
              <a:spAutoFit/>
            </a:bodyPr>
            <a:lstStyle/>
            <a:p>
              <a:pPr algn="ctr">
                <a:spcBef>
                  <a:spcPts val="100"/>
                </a:spcBef>
                <a:spcAft>
                  <a:spcPts val="100"/>
                </a:spcAft>
              </a:pPr>
              <a:r>
                <a:rPr lang="en-US" dirty="0">
                  <a:solidFill>
                    <a:srgbClr val="FF0000"/>
                  </a:solidFill>
                  <a:cs typeface="+mn-cs"/>
                </a:rPr>
                <a:t>Total Liquid</a:t>
              </a:r>
            </a:p>
            <a:p>
              <a:pPr algn="ctr">
                <a:spcBef>
                  <a:spcPts val="100"/>
                </a:spcBef>
                <a:spcAft>
                  <a:spcPts val="100"/>
                </a:spcAft>
              </a:pPr>
              <a:r>
                <a:rPr lang="en-US" dirty="0">
                  <a:solidFill>
                    <a:srgbClr val="FF0000"/>
                  </a:solidFill>
                  <a:cs typeface="+mn-cs"/>
                </a:rPr>
                <a:t>Extraction</a:t>
              </a:r>
            </a:p>
          </p:txBody>
        </p:sp>
        <p:sp>
          <p:nvSpPr>
            <p:cNvPr id="14" name="Rectangle 2">
              <a:extLst>
                <a:ext uri="{FF2B5EF4-FFF2-40B4-BE49-F238E27FC236}">
                  <a16:creationId xmlns="" xmlns:a16="http://schemas.microsoft.com/office/drawing/2014/main" id="{655EBF55-8448-4156-B9E6-DFABB31F8F06}"/>
                </a:ext>
              </a:extLst>
            </p:cNvPr>
            <p:cNvSpPr txBox="1">
              <a:spLocks noChangeArrowheads="1"/>
            </p:cNvSpPr>
            <p:nvPr/>
          </p:nvSpPr>
          <p:spPr bwMode="auto">
            <a:xfrm>
              <a:off x="280922" y="604503"/>
              <a:ext cx="2214562" cy="1050925"/>
            </a:xfrm>
            <a:prstGeom prst="rect">
              <a:avLst/>
            </a:prstGeom>
            <a:noFill/>
            <a:ln w="9525">
              <a:noFill/>
              <a:miter lim="800000"/>
              <a:headEnd/>
              <a:tailEnd/>
            </a:ln>
          </p:spPr>
          <p:txBody>
            <a:bodyPr anchor="ctr"/>
            <a:lstStyle/>
            <a:p>
              <a:pPr>
                <a:lnSpc>
                  <a:spcPct val="85000"/>
                </a:lnSpc>
                <a:defRPr/>
              </a:pPr>
              <a:r>
                <a:rPr lang="en-US" sz="3200" b="1" dirty="0">
                  <a:solidFill>
                    <a:srgbClr val="000099"/>
                  </a:solidFill>
                  <a:cs typeface="+mn-cs"/>
                </a:rPr>
                <a:t>Remedial Objective Grouping &amp; Overlap</a:t>
              </a:r>
              <a:endParaRPr lang="en-US" sz="3200" b="1" kern="0" dirty="0">
                <a:solidFill>
                  <a:srgbClr val="008000"/>
                </a:solidFill>
                <a:cs typeface="+mn-cs"/>
              </a:endParaRPr>
            </a:p>
          </p:txBody>
        </p:sp>
        <p:sp>
          <p:nvSpPr>
            <p:cNvPr id="15" name="Rectangle 14"/>
            <p:cNvSpPr/>
            <p:nvPr/>
          </p:nvSpPr>
          <p:spPr bwMode="auto">
            <a:xfrm>
              <a:off x="4164777" y="4162146"/>
              <a:ext cx="952418" cy="369332"/>
            </a:xfrm>
            <a:prstGeom prst="rect">
              <a:avLst/>
            </a:prstGeom>
            <a:noFill/>
            <a:ln w="12700">
              <a:solidFill>
                <a:schemeClr val="tx1"/>
              </a:solidFill>
              <a:miter lim="800000"/>
              <a:headEnd/>
              <a:tailEnd/>
            </a:ln>
          </p:spPr>
          <p:txBody>
            <a:bodyPr rtlCol="0" anchor="ctr">
              <a:spAutoFit/>
            </a:bodyPr>
            <a:lstStyle/>
            <a:p>
              <a:pPr algn="ctr" eaLnBrk="0" hangingPunct="0"/>
              <a:r>
                <a:rPr lang="en-US" dirty="0">
                  <a:solidFill>
                    <a:srgbClr val="FF0000"/>
                  </a:solidFill>
                  <a:cs typeface="+mn-cs"/>
                </a:rPr>
                <a:t>MPE</a:t>
              </a:r>
            </a:p>
          </p:txBody>
        </p:sp>
      </p:grpSp>
    </p:spTree>
    <p:extLst>
      <p:ext uri="{BB962C8B-B14F-4D97-AF65-F5344CB8AC3E}">
        <p14:creationId xmlns:p14="http://schemas.microsoft.com/office/powerpoint/2010/main" val="158724761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idx="4294967295"/>
          </p:nvPr>
        </p:nvSpPr>
        <p:spPr>
          <a:xfrm>
            <a:off x="633413" y="1419225"/>
            <a:ext cx="7772400" cy="932089"/>
          </a:xfrm>
        </p:spPr>
        <p:txBody>
          <a:bodyPr/>
          <a:lstStyle/>
          <a:p>
            <a:pPr>
              <a:defRPr/>
            </a:pPr>
            <a:r>
              <a:rPr lang="en-US" dirty="0">
                <a:solidFill>
                  <a:srgbClr val="000099"/>
                </a:solidFill>
                <a:cs typeface="+mn-cs"/>
              </a:rPr>
              <a:t/>
            </a:r>
            <a:br>
              <a:rPr lang="en-US" dirty="0">
                <a:solidFill>
                  <a:srgbClr val="000099"/>
                </a:solidFill>
                <a:cs typeface="+mn-cs"/>
              </a:rPr>
            </a:br>
            <a:endParaRPr lang="en-US" dirty="0">
              <a:solidFill>
                <a:srgbClr val="000099"/>
              </a:solidFill>
            </a:endParaRPr>
          </a:p>
        </p:txBody>
      </p:sp>
      <p:sp>
        <p:nvSpPr>
          <p:cNvPr id="4"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a:lnSpc>
                <a:spcPct val="85000"/>
              </a:lnSpc>
              <a:defRPr/>
            </a:pPr>
            <a:r>
              <a:rPr lang="en-US" sz="3600" b="1" dirty="0">
                <a:solidFill>
                  <a:srgbClr val="000099"/>
                </a:solidFill>
                <a:cs typeface="+mn-cs"/>
              </a:rPr>
              <a:t>LNAPL Remedial Technology Groups</a:t>
            </a:r>
            <a:endParaRPr lang="en-US" sz="3600" b="1" kern="0" dirty="0">
              <a:solidFill>
                <a:srgbClr val="008000"/>
              </a:solidFill>
              <a:cs typeface="+mn-cs"/>
            </a:endParaRPr>
          </a:p>
        </p:txBody>
      </p:sp>
      <p:sp>
        <p:nvSpPr>
          <p:cNvPr id="5" name="Rectangle 4"/>
          <p:cNvSpPr txBox="1">
            <a:spLocks noChangeArrowheads="1"/>
          </p:cNvSpPr>
          <p:nvPr/>
        </p:nvSpPr>
        <p:spPr bwMode="auto">
          <a:xfrm>
            <a:off x="715107" y="1832317"/>
            <a:ext cx="7843105" cy="3561386"/>
          </a:xfrm>
          <a:prstGeom prst="rect">
            <a:avLst/>
          </a:prstGeom>
          <a:noFill/>
          <a:ln w="9525">
            <a:noFill/>
            <a:miter lim="800000"/>
            <a:headEnd/>
            <a:tailEnd/>
          </a:ln>
        </p:spPr>
        <p:txBody>
          <a:bodyPr anchor="ctr"/>
          <a:lstStyle/>
          <a:p>
            <a:pPr marL="338138" indent="-338138" eaLnBrk="0" hangingPunct="0">
              <a:lnSpc>
                <a:spcPct val="85000"/>
              </a:lnSpc>
              <a:buFont typeface="Arial" pitchFamily="34" charset="0"/>
              <a:buChar char="•"/>
              <a:defRPr/>
            </a:pPr>
            <a:r>
              <a:rPr lang="en-US" sz="3600" b="1" kern="0" dirty="0">
                <a:solidFill>
                  <a:srgbClr val="000099"/>
                </a:solidFill>
                <a:latin typeface="Arial"/>
                <a:cs typeface="+mn-cs"/>
              </a:rPr>
              <a:t>Mass Control </a:t>
            </a:r>
            <a:r>
              <a:rPr lang="en-US" sz="3200" b="1" kern="0" dirty="0">
                <a:solidFill>
                  <a:srgbClr val="000099"/>
                </a:solidFill>
                <a:latin typeface="Arial"/>
                <a:cs typeface="+mn-cs"/>
              </a:rPr>
              <a:t>– </a:t>
            </a:r>
            <a:r>
              <a:rPr lang="en-US" sz="2400" b="1" kern="0" dirty="0">
                <a:solidFill>
                  <a:srgbClr val="000099"/>
                </a:solidFill>
                <a:latin typeface="Arial"/>
                <a:cs typeface="+mn-cs"/>
              </a:rPr>
              <a:t>examples of Goals</a:t>
            </a:r>
          </a:p>
          <a:p>
            <a:pPr marL="801688" lvl="1" indent="-338138" eaLnBrk="0" hangingPunct="0">
              <a:lnSpc>
                <a:spcPct val="85000"/>
              </a:lnSpc>
              <a:buFont typeface="Arial" pitchFamily="34" charset="0"/>
              <a:buChar char="•"/>
              <a:defRPr/>
            </a:pPr>
            <a:r>
              <a:rPr lang="en-US" sz="2400" b="1" kern="0" dirty="0">
                <a:solidFill>
                  <a:srgbClr val="000099"/>
                </a:solidFill>
                <a:latin typeface="Arial"/>
                <a:cs typeface="+mn-cs"/>
              </a:rPr>
              <a:t>Contain LNAPL at a defined boundary</a:t>
            </a:r>
          </a:p>
          <a:p>
            <a:pPr lvl="1" eaLnBrk="0" hangingPunct="0">
              <a:lnSpc>
                <a:spcPct val="85000"/>
              </a:lnSpc>
              <a:defRPr/>
            </a:pPr>
            <a:endParaRPr lang="en-US" sz="3200" b="1" kern="0" dirty="0">
              <a:solidFill>
                <a:srgbClr val="000099"/>
              </a:solidFill>
              <a:latin typeface="Arial"/>
              <a:cs typeface="+mn-cs"/>
            </a:endParaRPr>
          </a:p>
          <a:p>
            <a:pPr marL="338138" indent="-338138" eaLnBrk="0" hangingPunct="0">
              <a:lnSpc>
                <a:spcPct val="85000"/>
              </a:lnSpc>
              <a:buFont typeface="Arial" pitchFamily="34" charset="0"/>
              <a:buChar char="•"/>
              <a:defRPr/>
            </a:pPr>
            <a:r>
              <a:rPr lang="en-US" sz="3600" b="1" kern="0" dirty="0" smtClean="0">
                <a:solidFill>
                  <a:srgbClr val="FFFFFF">
                    <a:lumMod val="65000"/>
                  </a:srgbClr>
                </a:solidFill>
                <a:latin typeface="Arial"/>
                <a:cs typeface="+mn-cs"/>
              </a:rPr>
              <a:t>Mass </a:t>
            </a:r>
            <a:r>
              <a:rPr lang="en-US" sz="3600" b="1" kern="0" dirty="0">
                <a:solidFill>
                  <a:srgbClr val="FFFFFF">
                    <a:lumMod val="65000"/>
                  </a:srgbClr>
                </a:solidFill>
                <a:latin typeface="Arial"/>
                <a:cs typeface="+mn-cs"/>
              </a:rPr>
              <a:t>Recovery</a:t>
            </a:r>
          </a:p>
          <a:p>
            <a:pPr eaLnBrk="0" hangingPunct="0">
              <a:lnSpc>
                <a:spcPct val="85000"/>
              </a:lnSpc>
              <a:buFont typeface="Arial" pitchFamily="34" charset="0"/>
              <a:buChar char="•"/>
              <a:defRPr/>
            </a:pPr>
            <a:endParaRPr lang="en-US" sz="3200" b="1" kern="0" dirty="0">
              <a:solidFill>
                <a:srgbClr val="FFFFFF">
                  <a:lumMod val="65000"/>
                </a:srgbClr>
              </a:solidFill>
              <a:latin typeface="Arial"/>
              <a:cs typeface="+mn-cs"/>
            </a:endParaRPr>
          </a:p>
          <a:p>
            <a:pPr marL="338138" indent="-338138" eaLnBrk="0" hangingPunct="0">
              <a:lnSpc>
                <a:spcPct val="85000"/>
              </a:lnSpc>
              <a:buFont typeface="Arial" pitchFamily="34" charset="0"/>
              <a:buChar char="•"/>
              <a:defRPr/>
            </a:pPr>
            <a:r>
              <a:rPr lang="en-US" sz="3600" b="1" kern="0" dirty="0">
                <a:solidFill>
                  <a:srgbClr val="FFFFFF">
                    <a:lumMod val="65000"/>
                  </a:srgbClr>
                </a:solidFill>
                <a:latin typeface="Arial"/>
                <a:cs typeface="+mn-cs"/>
              </a:rPr>
              <a:t>Phase Change</a:t>
            </a:r>
            <a:endParaRPr lang="en-US" sz="2400" b="1" kern="0" dirty="0">
              <a:solidFill>
                <a:srgbClr val="FFFFFF">
                  <a:lumMod val="65000"/>
                </a:srgbClr>
              </a:solidFill>
              <a:latin typeface="Arial"/>
              <a:cs typeface="+mn-cs"/>
            </a:endParaRPr>
          </a:p>
        </p:txBody>
      </p:sp>
      <p:sp>
        <p:nvSpPr>
          <p:cNvPr id="6"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a:t>
            </a:r>
            <a:r>
              <a:rPr lang="en-US" dirty="0" smtClean="0">
                <a:solidFill>
                  <a:srgbClr val="FFFFFF"/>
                </a:solidFill>
                <a:latin typeface="Arial" pitchFamily="34" charset="0"/>
                <a:cs typeface="Arial" pitchFamily="34" charset="0"/>
              </a:rPr>
              <a:t>Remedial Technologies</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5273038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a:t>Mass Control Technologies</a:t>
            </a:r>
          </a:p>
        </p:txBody>
      </p:sp>
      <p:sp>
        <p:nvSpPr>
          <p:cNvPr id="49155" name="Content Placeholder 2"/>
          <p:cNvSpPr>
            <a:spLocks noGrp="1"/>
          </p:cNvSpPr>
          <p:nvPr>
            <p:ph idx="1"/>
          </p:nvPr>
        </p:nvSpPr>
        <p:spPr>
          <a:xfrm>
            <a:off x="609600" y="1595437"/>
            <a:ext cx="7184262" cy="5119261"/>
          </a:xfrm>
        </p:spPr>
        <p:txBody>
          <a:bodyPr/>
          <a:lstStyle/>
          <a:p>
            <a:r>
              <a:rPr lang="en-US" sz="2400" dirty="0"/>
              <a:t>Physical containment or Hydraulic containment</a:t>
            </a:r>
          </a:p>
          <a:p>
            <a:pPr lvl="1"/>
            <a:r>
              <a:rPr lang="en-US" sz="2200" dirty="0"/>
              <a:t>S</a:t>
            </a:r>
            <a:r>
              <a:rPr lang="en-US" sz="2200" dirty="0" smtClean="0"/>
              <a:t>heet </a:t>
            </a:r>
            <a:r>
              <a:rPr lang="en-US" sz="2200" dirty="0"/>
              <a:t>piles</a:t>
            </a:r>
          </a:p>
          <a:p>
            <a:pPr lvl="1"/>
            <a:r>
              <a:rPr lang="en-US" sz="2200" dirty="0"/>
              <a:t>French drain </a:t>
            </a:r>
          </a:p>
          <a:p>
            <a:pPr lvl="1"/>
            <a:r>
              <a:rPr lang="en-US" sz="2200" dirty="0"/>
              <a:t>S</a:t>
            </a:r>
            <a:r>
              <a:rPr lang="en-US" sz="2200" dirty="0" smtClean="0"/>
              <a:t>lurry </a:t>
            </a:r>
            <a:r>
              <a:rPr lang="en-US" sz="2200" dirty="0"/>
              <a:t>wall</a:t>
            </a:r>
          </a:p>
          <a:p>
            <a:pPr lvl="1"/>
            <a:r>
              <a:rPr lang="en-US" sz="2200" dirty="0"/>
              <a:t>G</a:t>
            </a:r>
            <a:r>
              <a:rPr lang="en-US" sz="2200" dirty="0" smtClean="0"/>
              <a:t>roundwater </a:t>
            </a:r>
            <a:r>
              <a:rPr lang="en-US" sz="2200" dirty="0"/>
              <a:t>extraction</a:t>
            </a:r>
          </a:p>
          <a:p>
            <a:pPr lvl="1"/>
            <a:r>
              <a:rPr lang="en-US" sz="2200" dirty="0"/>
              <a:t>T</a:t>
            </a:r>
            <a:r>
              <a:rPr lang="en-US" sz="2200" dirty="0" smtClean="0"/>
              <a:t>renches </a:t>
            </a:r>
            <a:endParaRPr lang="en-US" sz="2200" dirty="0"/>
          </a:p>
          <a:p>
            <a:pPr lvl="1"/>
            <a:r>
              <a:rPr lang="en-US" sz="2200" dirty="0"/>
              <a:t>P</a:t>
            </a:r>
            <a:r>
              <a:rPr lang="en-US" sz="2200" dirty="0" smtClean="0"/>
              <a:t>ermeable </a:t>
            </a:r>
            <a:r>
              <a:rPr lang="en-US" sz="2200" dirty="0"/>
              <a:t>absorptive barrier</a:t>
            </a:r>
          </a:p>
          <a:p>
            <a:r>
              <a:rPr lang="en-US" sz="2400" dirty="0"/>
              <a:t>In situ soil mixing (stabilization) </a:t>
            </a:r>
          </a:p>
          <a:p>
            <a:pPr lvl="1"/>
            <a:r>
              <a:rPr lang="en-US" sz="2200" dirty="0"/>
              <a:t>Also: Phytotechnology, Activated Carbon, Total Liquid Extraction </a:t>
            </a:r>
          </a:p>
          <a:p>
            <a:r>
              <a:rPr lang="en-US" sz="2200" b="1" dirty="0"/>
              <a:t>Refer to Tables 6.1, 6.2, 6.3 &amp; Appendix A </a:t>
            </a:r>
          </a:p>
          <a:p>
            <a:endParaRPr lang="en-US" dirty="0"/>
          </a:p>
        </p:txBody>
      </p:sp>
      <p:sp>
        <p:nvSpPr>
          <p:cNvPr id="5"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Control</a:t>
            </a:r>
          </a:p>
        </p:txBody>
      </p:sp>
      <p:grpSp>
        <p:nvGrpSpPr>
          <p:cNvPr id="6" name="Group 12"/>
          <p:cNvGrpSpPr>
            <a:grpSpLocks/>
          </p:cNvGrpSpPr>
          <p:nvPr/>
        </p:nvGrpSpPr>
        <p:grpSpPr bwMode="auto">
          <a:xfrm>
            <a:off x="6859209" y="4956525"/>
            <a:ext cx="1997612" cy="1632691"/>
            <a:chOff x="7613650" y="5483225"/>
            <a:chExt cx="1606550" cy="1433513"/>
          </a:xfrm>
        </p:grpSpPr>
        <p:sp>
          <p:nvSpPr>
            <p:cNvPr id="7" name="Isosceles Triangle 6"/>
            <p:cNvSpPr/>
            <p:nvPr/>
          </p:nvSpPr>
          <p:spPr>
            <a:xfrm>
              <a:off x="7842250" y="5711825"/>
              <a:ext cx="1046163" cy="9144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8" name="TextBox 7"/>
            <p:cNvSpPr txBox="1">
              <a:spLocks noChangeArrowheads="1"/>
            </p:cNvSpPr>
            <p:nvPr/>
          </p:nvSpPr>
          <p:spPr bwMode="auto">
            <a:xfrm>
              <a:off x="86804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9" name="TextBox 6"/>
            <p:cNvSpPr txBox="1">
              <a:spLocks noChangeArrowheads="1"/>
            </p:cNvSpPr>
            <p:nvPr/>
          </p:nvSpPr>
          <p:spPr bwMode="auto">
            <a:xfrm>
              <a:off x="76136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10" name="TextBox 7"/>
            <p:cNvSpPr txBox="1">
              <a:spLocks noChangeArrowheads="1"/>
            </p:cNvSpPr>
            <p:nvPr/>
          </p:nvSpPr>
          <p:spPr bwMode="auto">
            <a:xfrm>
              <a:off x="8147050" y="5483225"/>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11" name="Oval 10"/>
            <p:cNvSpPr/>
            <p:nvPr/>
          </p:nvSpPr>
          <p:spPr>
            <a:xfrm rot="3718104">
              <a:off x="8676482" y="6479381"/>
              <a:ext cx="139700" cy="1381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spTree>
    <p:extLst>
      <p:ext uri="{BB962C8B-B14F-4D97-AF65-F5344CB8AC3E}">
        <p14:creationId xmlns:p14="http://schemas.microsoft.com/office/powerpoint/2010/main" val="341868052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z="3000" dirty="0"/>
              <a:t>Performance Metrics for Mass Control Technologies </a:t>
            </a:r>
            <a:r>
              <a:rPr lang="en-US" sz="2000" dirty="0"/>
              <a:t/>
            </a:r>
            <a:br>
              <a:rPr lang="en-US" sz="2000" dirty="0"/>
            </a:br>
            <a:r>
              <a:rPr lang="en-US" sz="2000" dirty="0" smtClean="0"/>
              <a:t>See </a:t>
            </a:r>
            <a:r>
              <a:rPr lang="en-US" sz="2000" dirty="0"/>
              <a:t>Tables 5.2 and 6.3 for additional </a:t>
            </a:r>
            <a:r>
              <a:rPr lang="en-US" sz="2000" dirty="0" smtClean="0"/>
              <a:t>metrics</a:t>
            </a:r>
            <a:endParaRPr lang="en-US" dirty="0"/>
          </a:p>
        </p:txBody>
      </p:sp>
      <p:sp>
        <p:nvSpPr>
          <p:cNvPr id="30723" name="Content Placeholder 2"/>
          <p:cNvSpPr>
            <a:spLocks noGrp="1"/>
          </p:cNvSpPr>
          <p:nvPr>
            <p:ph idx="1"/>
          </p:nvPr>
        </p:nvSpPr>
        <p:spPr>
          <a:xfrm>
            <a:off x="609600" y="1595438"/>
            <a:ext cx="8282152" cy="4711700"/>
          </a:xfrm>
        </p:spPr>
        <p:txBody>
          <a:bodyPr/>
          <a:lstStyle/>
          <a:p>
            <a:r>
              <a:rPr lang="en-US" sz="2400" dirty="0"/>
              <a:t>No first LNAPL occurrence in down gradient sentinel well </a:t>
            </a:r>
          </a:p>
          <a:p>
            <a:r>
              <a:rPr lang="en-US" sz="2400" dirty="0"/>
              <a:t>LNAPL body footprint stabilized based on long-term monitoring (quarterly, semi-annual, annual monitoring)</a:t>
            </a:r>
          </a:p>
          <a:p>
            <a:endParaRPr lang="en-US" sz="2000" dirty="0"/>
          </a:p>
          <a:p>
            <a:endParaRPr lang="en-US" dirty="0"/>
          </a:p>
          <a:p>
            <a:endParaRPr lang="en-US" dirty="0" smtClean="0"/>
          </a:p>
          <a:p>
            <a:endParaRPr lang="en-US" dirty="0"/>
          </a:p>
          <a:p>
            <a:endParaRPr lang="en-US" dirty="0" smtClean="0"/>
          </a:p>
          <a:p>
            <a:endParaRPr lang="en-US" dirty="0"/>
          </a:p>
          <a:p>
            <a:endParaRPr lang="en-US" dirty="0" smtClean="0"/>
          </a:p>
          <a:p>
            <a:pPr marL="0" indent="0">
              <a:buNone/>
              <a:tabLst>
                <a:tab pos="1717675" algn="l"/>
              </a:tabLst>
            </a:pPr>
            <a:r>
              <a:rPr lang="en-US" sz="2800" dirty="0" smtClean="0"/>
              <a:t>	</a:t>
            </a:r>
            <a:r>
              <a:rPr lang="en-US" sz="2000" i="1" dirty="0" smtClean="0"/>
              <a:t>Photo of barrier wall</a:t>
            </a:r>
          </a:p>
          <a:p>
            <a:endParaRPr lang="en-US" dirty="0"/>
          </a:p>
        </p:txBody>
      </p:sp>
      <p:sp>
        <p:nvSpPr>
          <p:cNvPr id="4"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Control </a:t>
            </a:r>
          </a:p>
        </p:txBody>
      </p:sp>
      <p:pic>
        <p:nvPicPr>
          <p:cNvPr id="11" name="Picture 10" descr="Picture 02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22525" y="3562066"/>
            <a:ext cx="4298950" cy="2350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64690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Meet the ITRC LNAPL Trainers – Part 3</a:t>
            </a:r>
          </a:p>
        </p:txBody>
      </p:sp>
      <p:sp>
        <p:nvSpPr>
          <p:cNvPr id="4" name="Rectangle 3"/>
          <p:cNvSpPr/>
          <p:nvPr/>
        </p:nvSpPr>
        <p:spPr>
          <a:xfrm>
            <a:off x="1745297" y="1448155"/>
            <a:ext cx="2948152" cy="1985159"/>
          </a:xfrm>
          <a:prstGeom prst="rect">
            <a:avLst/>
          </a:prstGeom>
        </p:spPr>
        <p:txBody>
          <a:bodyPr wrap="square">
            <a:spAutoFit/>
          </a:bodyPr>
          <a:lstStyle/>
          <a:p>
            <a:pPr>
              <a:defRPr/>
            </a:pPr>
            <a:r>
              <a:rPr lang="en-US" sz="2400" dirty="0">
                <a:solidFill>
                  <a:srgbClr val="008000"/>
                </a:solidFill>
              </a:rPr>
              <a:t>Tom Fox</a:t>
            </a:r>
          </a:p>
          <a:p>
            <a:pPr>
              <a:defRPr/>
            </a:pPr>
            <a:r>
              <a:rPr lang="en-US" sz="1900" dirty="0">
                <a:solidFill>
                  <a:srgbClr val="333399"/>
                </a:solidFill>
              </a:rPr>
              <a:t>Colorado Division of Oil and Public Safety</a:t>
            </a:r>
          </a:p>
          <a:p>
            <a:pPr>
              <a:defRPr/>
            </a:pPr>
            <a:r>
              <a:rPr lang="en-US" sz="1900" dirty="0">
                <a:solidFill>
                  <a:srgbClr val="333399"/>
                </a:solidFill>
              </a:rPr>
              <a:t>Denver, Colorado </a:t>
            </a:r>
          </a:p>
          <a:p>
            <a:pPr>
              <a:defRPr/>
            </a:pPr>
            <a:r>
              <a:rPr lang="en-US" sz="1900" dirty="0">
                <a:solidFill>
                  <a:srgbClr val="333399"/>
                </a:solidFill>
              </a:rPr>
              <a:t>303-318-8535</a:t>
            </a:r>
          </a:p>
          <a:p>
            <a:pPr>
              <a:defRPr/>
            </a:pPr>
            <a:r>
              <a:rPr lang="en-US" sz="1900" dirty="0">
                <a:solidFill>
                  <a:srgbClr val="333399"/>
                </a:solidFill>
              </a:rPr>
              <a:t>tom.fox@state.co.us</a:t>
            </a:r>
          </a:p>
        </p:txBody>
      </p:sp>
      <p:sp>
        <p:nvSpPr>
          <p:cNvPr id="5" name="Rectangle 4"/>
          <p:cNvSpPr/>
          <p:nvPr/>
        </p:nvSpPr>
        <p:spPr>
          <a:xfrm>
            <a:off x="6167734" y="1448155"/>
            <a:ext cx="3390726" cy="169277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Arial" charset="0"/>
                <a:ea typeface="+mn-ea"/>
                <a:cs typeface="Arial" charset="0"/>
              </a:rPr>
              <a:t>Lloyd Dunlap </a:t>
            </a:r>
          </a:p>
          <a:p>
            <a:pPr lvl="0">
              <a:defRPr/>
            </a:pPr>
            <a:r>
              <a:rPr lang="en-US" sz="1900" dirty="0">
                <a:solidFill>
                  <a:srgbClr val="333399"/>
                </a:solidFill>
              </a:rPr>
              <a:t>Trihydro</a:t>
            </a:r>
            <a:endParaRPr kumimoji="0" lang="en-US" sz="1900" b="0" i="0" u="none" strike="noStrike" kern="1200" cap="none" spc="0" normalizeH="0" baseline="0" noProof="0" dirty="0">
              <a:ln>
                <a:noFill/>
              </a:ln>
              <a:solidFill>
                <a:srgbClr val="333399"/>
              </a:solidFill>
              <a:effectLst/>
              <a:uLnTx/>
              <a:uFillTx/>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900" dirty="0">
                <a:solidFill>
                  <a:srgbClr val="333399"/>
                </a:solidFill>
              </a:rPr>
              <a:t>Ponca City, Oklahoma </a:t>
            </a:r>
          </a:p>
          <a:p>
            <a:pPr lvl="0">
              <a:defRPr/>
            </a:pPr>
            <a:r>
              <a:rPr lang="en-US" sz="1900" dirty="0">
                <a:solidFill>
                  <a:srgbClr val="333399"/>
                </a:solidFill>
              </a:rPr>
              <a:t>816-550-3961</a:t>
            </a:r>
          </a:p>
          <a:p>
            <a:pPr lvl="0">
              <a:defRPr/>
            </a:pPr>
            <a:r>
              <a:rPr lang="en-US" sz="1900" dirty="0">
                <a:solidFill>
                  <a:srgbClr val="333399"/>
                </a:solidFill>
              </a:rPr>
              <a:t>ldunlap@trihydro.com</a:t>
            </a:r>
            <a:endParaRPr kumimoji="0" lang="en-US" altLang="en-US" sz="1900" b="0" i="0" u="none" strike="noStrike" kern="1200" cap="none" spc="0" normalizeH="0" baseline="0" noProof="0" dirty="0">
              <a:ln>
                <a:noFill/>
              </a:ln>
              <a:solidFill>
                <a:srgbClr val="333399"/>
              </a:solidFill>
              <a:effectLst/>
              <a:uLnTx/>
              <a:uFillTx/>
            </a:endParaRPr>
          </a:p>
        </p:txBody>
      </p:sp>
      <p:pic>
        <p:nvPicPr>
          <p:cNvPr id="7" name="Picture 2" descr="Image result for lloyd dunlap">
            <a:hlinkClick r:id="rId3"/>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27665" y="1538812"/>
            <a:ext cx="1340069" cy="175646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8" name="Picture 5" descr="https://www.ch2m.com/sites/default/files/styles/400x400/public/content/person/photo/Palaia_Tom_mask.png?itok=VhsMI2ku"/>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359837" y="3791913"/>
            <a:ext cx="1341764" cy="1756466"/>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4814969" y="3776417"/>
            <a:ext cx="1341764" cy="17564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1745297" y="3776417"/>
            <a:ext cx="2948152" cy="1631216"/>
          </a:xfrm>
          <a:prstGeom prst="rect">
            <a:avLst/>
          </a:prstGeom>
        </p:spPr>
        <p:txBody>
          <a:bodyPr wrap="square">
            <a:spAutoFit/>
          </a:bodyPr>
          <a:lstStyle/>
          <a:p>
            <a:pPr>
              <a:defRPr/>
            </a:pPr>
            <a:r>
              <a:rPr lang="en-US" sz="2400" dirty="0">
                <a:solidFill>
                  <a:srgbClr val="008000"/>
                </a:solidFill>
              </a:rPr>
              <a:t>Tom Palaia </a:t>
            </a:r>
          </a:p>
          <a:p>
            <a:pPr>
              <a:defRPr/>
            </a:pPr>
            <a:r>
              <a:rPr lang="en-US" sz="1900" dirty="0">
                <a:solidFill>
                  <a:srgbClr val="333399"/>
                </a:solidFill>
              </a:rPr>
              <a:t>CH2M HILL</a:t>
            </a:r>
          </a:p>
          <a:p>
            <a:pPr>
              <a:defRPr/>
            </a:pPr>
            <a:r>
              <a:rPr lang="en-US" sz="1900" dirty="0">
                <a:solidFill>
                  <a:srgbClr val="333399"/>
                </a:solidFill>
              </a:rPr>
              <a:t>Kittredge, Colorado</a:t>
            </a:r>
          </a:p>
          <a:p>
            <a:pPr>
              <a:defRPr/>
            </a:pPr>
            <a:r>
              <a:rPr lang="en-US" sz="1900" dirty="0">
                <a:solidFill>
                  <a:srgbClr val="333399"/>
                </a:solidFill>
              </a:rPr>
              <a:t>303-679-2510</a:t>
            </a:r>
          </a:p>
          <a:p>
            <a:pPr>
              <a:defRPr/>
            </a:pPr>
            <a:r>
              <a:rPr lang="en-US" sz="1900" dirty="0">
                <a:solidFill>
                  <a:srgbClr val="333399"/>
                </a:solidFill>
              </a:rPr>
              <a:t>tom.palaia@ch2m.com</a:t>
            </a:r>
          </a:p>
        </p:txBody>
      </p:sp>
      <p:sp>
        <p:nvSpPr>
          <p:cNvPr id="11" name="Rectangle 10"/>
          <p:cNvSpPr/>
          <p:nvPr/>
        </p:nvSpPr>
        <p:spPr>
          <a:xfrm>
            <a:off x="6167734" y="3664146"/>
            <a:ext cx="2664373" cy="2215991"/>
          </a:xfrm>
          <a:prstGeom prst="rect">
            <a:avLst/>
          </a:prstGeom>
        </p:spPr>
        <p:txBody>
          <a:bodyPr wrap="square">
            <a:spAutoFit/>
          </a:bodyPr>
          <a:lstStyle/>
          <a:p>
            <a:pPr>
              <a:defRPr/>
            </a:pPr>
            <a:r>
              <a:rPr lang="en-US" sz="2400" dirty="0">
                <a:solidFill>
                  <a:srgbClr val="008000"/>
                </a:solidFill>
              </a:rPr>
              <a:t>Joann Dyson </a:t>
            </a:r>
          </a:p>
          <a:p>
            <a:pPr>
              <a:defRPr/>
            </a:pPr>
            <a:r>
              <a:rPr lang="fr-FR" sz="1900" dirty="0">
                <a:solidFill>
                  <a:srgbClr val="333399"/>
                </a:solidFill>
              </a:rPr>
              <a:t>West Central Environmental Consultants, Inc.</a:t>
            </a:r>
            <a:endParaRPr lang="en-US" sz="1900" dirty="0">
              <a:solidFill>
                <a:srgbClr val="333399"/>
              </a:solidFill>
            </a:endParaRPr>
          </a:p>
          <a:p>
            <a:pPr>
              <a:defRPr/>
            </a:pPr>
            <a:r>
              <a:rPr lang="en-US" sz="1900" dirty="0">
                <a:solidFill>
                  <a:srgbClr val="333399"/>
                </a:solidFill>
              </a:rPr>
              <a:t>Cary, North Carolina </a:t>
            </a:r>
          </a:p>
          <a:p>
            <a:pPr>
              <a:defRPr/>
            </a:pPr>
            <a:r>
              <a:rPr lang="en-US" sz="1900" dirty="0">
                <a:solidFill>
                  <a:srgbClr val="333399"/>
                </a:solidFill>
              </a:rPr>
              <a:t>320-287-1308</a:t>
            </a:r>
          </a:p>
          <a:p>
            <a:pPr>
              <a:defRPr/>
            </a:pPr>
            <a:r>
              <a:rPr lang="en-US" sz="1900" dirty="0">
                <a:solidFill>
                  <a:srgbClr val="333399"/>
                </a:solidFill>
              </a:rPr>
              <a:t>dysonj@wcec.com</a:t>
            </a:r>
          </a:p>
        </p:txBody>
      </p:sp>
      <p:sp>
        <p:nvSpPr>
          <p:cNvPr id="12" name="TextBox 1"/>
          <p:cNvSpPr txBox="1">
            <a:spLocks noChangeArrowheads="1"/>
          </p:cNvSpPr>
          <p:nvPr/>
        </p:nvSpPr>
        <p:spPr bwMode="auto">
          <a:xfrm>
            <a:off x="4023360" y="5916428"/>
            <a:ext cx="512064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742950" indent="-28575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Read trainer bios at</a:t>
            </a:r>
          </a:p>
          <a:p>
            <a:pPr marL="0" marR="0" lvl="0" indent="0" defTabSz="914400" eaLnBrk="1" fontAlgn="auto" latinLnBrk="0" hangingPunct="1">
              <a:lnSpc>
                <a:spcPct val="100000"/>
              </a:lnSpc>
              <a:spcBef>
                <a:spcPct val="0"/>
              </a:spcBef>
              <a:spcAft>
                <a:spcPts val="0"/>
              </a:spcAft>
              <a:buClrTx/>
              <a:buSzTx/>
              <a:buFontTx/>
              <a:buNone/>
              <a:tabLst/>
              <a:defRPr/>
            </a:pPr>
            <a:r>
              <a:rPr lang="en-US" altLang="en-US" sz="2200" b="1" kern="0" dirty="0">
                <a:solidFill>
                  <a:schemeClr val="accent2"/>
                </a:solidFill>
                <a:cs typeface="+mn-cs"/>
                <a:hlinkClick r:id="rId7"/>
              </a:rPr>
              <a:t>https://clu-in.org/conf/itrc/LNAPL-3/</a:t>
            </a:r>
            <a:endParaRPr kumimoji="0" lang="en-US" altLang="en-US" sz="2200" b="1" i="0" u="none" strike="noStrike" kern="0" cap="none" spc="0" normalizeH="0" baseline="0" noProof="0" dirty="0">
              <a:ln>
                <a:noFill/>
              </a:ln>
              <a:solidFill>
                <a:schemeClr val="accent2"/>
              </a:solidFill>
              <a:effectLst/>
              <a:uLnTx/>
              <a:uFillTx/>
              <a:cs typeface="+mn-cs"/>
            </a:endParaRP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3" name="Picture 3"/>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359837" y="1538812"/>
            <a:ext cx="1341764" cy="17719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6450679"/>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 xmlns:a16="http://schemas.microsoft.com/office/drawing/2014/main" id="{9DA56CEA-60C6-4529-91CE-9FD51A80F53D}"/>
              </a:ext>
            </a:extLst>
          </p:cNvPr>
          <p:cNvSpPr/>
          <p:nvPr/>
        </p:nvSpPr>
        <p:spPr bwMode="auto">
          <a:xfrm>
            <a:off x="457200" y="4607222"/>
            <a:ext cx="2153920" cy="783193"/>
          </a:xfrm>
          <a:prstGeom prst="roundRect">
            <a:avLst/>
          </a:prstGeom>
          <a:solidFill>
            <a:srgbClr val="008000"/>
          </a:solidFill>
          <a:ln w="12700">
            <a:noFill/>
            <a:miter lim="800000"/>
            <a:headEnd/>
            <a:tailEnd/>
          </a:ln>
        </p:spPr>
        <p:txBody>
          <a:bodyPr wrap="square" rtlCol="0" anchor="ctr">
            <a:spAutoFit/>
          </a:bodyPr>
          <a:lstStyle/>
          <a:p>
            <a:pPr algn="ctr" eaLnBrk="0" hangingPunct="0"/>
            <a:r>
              <a:rPr lang="en-US" sz="2000" dirty="0">
                <a:solidFill>
                  <a:srgbClr val="FFFFFF"/>
                </a:solidFill>
                <a:cs typeface="+mn-cs"/>
              </a:rPr>
              <a:t>Remedy Selection LCSM</a:t>
            </a:r>
          </a:p>
        </p:txBody>
      </p:sp>
      <p:sp>
        <p:nvSpPr>
          <p:cNvPr id="2" name="Title 1">
            <a:extLst>
              <a:ext uri="{FF2B5EF4-FFF2-40B4-BE49-F238E27FC236}">
                <a16:creationId xmlns="" xmlns:a16="http://schemas.microsoft.com/office/drawing/2014/main" id="{E3B5D9EB-5E1F-4265-B967-157E75359205}"/>
              </a:ext>
            </a:extLst>
          </p:cNvPr>
          <p:cNvSpPr>
            <a:spLocks noGrp="1"/>
          </p:cNvSpPr>
          <p:nvPr>
            <p:ph type="title"/>
          </p:nvPr>
        </p:nvSpPr>
        <p:spPr/>
        <p:txBody>
          <a:bodyPr/>
          <a:lstStyle/>
          <a:p>
            <a:r>
              <a:rPr lang="en-US" dirty="0"/>
              <a:t>Example: A LNAPL Plume is migrating toward a river</a:t>
            </a:r>
          </a:p>
        </p:txBody>
      </p:sp>
      <p:sp>
        <p:nvSpPr>
          <p:cNvPr id="3" name="Rectangle: Rounded Corners 2">
            <a:extLst>
              <a:ext uri="{FF2B5EF4-FFF2-40B4-BE49-F238E27FC236}">
                <a16:creationId xmlns="" xmlns:a16="http://schemas.microsoft.com/office/drawing/2014/main" id="{6FE43748-90E2-432E-A2B5-C31943DD6F48}"/>
              </a:ext>
            </a:extLst>
          </p:cNvPr>
          <p:cNvSpPr/>
          <p:nvPr/>
        </p:nvSpPr>
        <p:spPr bwMode="auto">
          <a:xfrm>
            <a:off x="457200" y="2284215"/>
            <a:ext cx="2153920" cy="442674"/>
          </a:xfrm>
          <a:prstGeom prst="roundRect">
            <a:avLst/>
          </a:prstGeom>
          <a:solidFill>
            <a:schemeClr val="accent1">
              <a:lumMod val="75000"/>
            </a:schemeClr>
          </a:solidFill>
          <a:ln w="12700">
            <a:noFill/>
            <a:miter lim="800000"/>
            <a:headEnd/>
            <a:tailEnd/>
          </a:ln>
        </p:spPr>
        <p:txBody>
          <a:bodyPr rtlCol="0" anchor="ctr">
            <a:spAutoFit/>
          </a:bodyPr>
          <a:lstStyle/>
          <a:p>
            <a:pPr algn="ctr" eaLnBrk="0" hangingPunct="0"/>
            <a:r>
              <a:rPr lang="en-US" sz="2000" dirty="0">
                <a:solidFill>
                  <a:srgbClr val="FFFFFF"/>
                </a:solidFill>
                <a:cs typeface="+mn-cs"/>
              </a:rPr>
              <a:t>Concern</a:t>
            </a:r>
          </a:p>
        </p:txBody>
      </p:sp>
      <p:sp>
        <p:nvSpPr>
          <p:cNvPr id="5" name="Rectangle: Rounded Corners 4">
            <a:extLst>
              <a:ext uri="{FF2B5EF4-FFF2-40B4-BE49-F238E27FC236}">
                <a16:creationId xmlns="" xmlns:a16="http://schemas.microsoft.com/office/drawing/2014/main" id="{51234456-3E8A-4508-9056-79B127D6837E}"/>
              </a:ext>
            </a:extLst>
          </p:cNvPr>
          <p:cNvSpPr/>
          <p:nvPr/>
        </p:nvSpPr>
        <p:spPr bwMode="auto">
          <a:xfrm>
            <a:off x="2880514" y="2284214"/>
            <a:ext cx="3662176" cy="442674"/>
          </a:xfrm>
          <a:prstGeom prst="roundRect">
            <a:avLst/>
          </a:prstGeom>
          <a:solidFill>
            <a:schemeClr val="accent1">
              <a:lumMod val="75000"/>
            </a:schemeClr>
          </a:solidFill>
          <a:ln w="12700">
            <a:noFill/>
            <a:miter lim="800000"/>
            <a:headEnd/>
            <a:tailEnd/>
          </a:ln>
        </p:spPr>
        <p:txBody>
          <a:bodyPr wrap="square" rtlCol="0" anchor="ctr">
            <a:spAutoFit/>
          </a:bodyPr>
          <a:lstStyle/>
          <a:p>
            <a:pPr eaLnBrk="0" hangingPunct="0"/>
            <a:r>
              <a:rPr lang="en-US" sz="2000" dirty="0">
                <a:solidFill>
                  <a:srgbClr val="FFFFFF"/>
                </a:solidFill>
                <a:cs typeface="+mn-cs"/>
              </a:rPr>
              <a:t>LNAPL migrating into a river</a:t>
            </a:r>
          </a:p>
        </p:txBody>
      </p:sp>
      <p:sp>
        <p:nvSpPr>
          <p:cNvPr id="6" name="Rectangle: Rounded Corners 5">
            <a:extLst>
              <a:ext uri="{FF2B5EF4-FFF2-40B4-BE49-F238E27FC236}">
                <a16:creationId xmlns="" xmlns:a16="http://schemas.microsoft.com/office/drawing/2014/main" id="{527B7BE1-B89C-4AC4-A064-D6F13911296B}"/>
              </a:ext>
            </a:extLst>
          </p:cNvPr>
          <p:cNvSpPr/>
          <p:nvPr/>
        </p:nvSpPr>
        <p:spPr bwMode="auto">
          <a:xfrm>
            <a:off x="6757081" y="2250163"/>
            <a:ext cx="2129051" cy="442674"/>
          </a:xfrm>
          <a:prstGeom prst="roundRect">
            <a:avLst/>
          </a:prstGeom>
          <a:solidFill>
            <a:schemeClr val="accent1">
              <a:lumMod val="75000"/>
            </a:schemeClr>
          </a:solidFill>
          <a:ln w="12700">
            <a:noFill/>
            <a:miter lim="800000"/>
            <a:headEnd/>
            <a:tailEnd/>
          </a:ln>
        </p:spPr>
        <p:txBody>
          <a:bodyPr wrap="square" rtlCol="0" anchor="ctr">
            <a:spAutoFit/>
          </a:bodyPr>
          <a:lstStyle/>
          <a:p>
            <a:pPr algn="ctr" eaLnBrk="0" hangingPunct="0"/>
            <a:r>
              <a:rPr lang="en-US" sz="2000" dirty="0">
                <a:solidFill>
                  <a:srgbClr val="FFFFFF"/>
                </a:solidFill>
                <a:cs typeface="+mn-cs"/>
              </a:rPr>
              <a:t>Table 5.1</a:t>
            </a:r>
          </a:p>
        </p:txBody>
      </p:sp>
      <p:pic>
        <p:nvPicPr>
          <p:cNvPr id="12" name="Picture 11">
            <a:extLst>
              <a:ext uri="{FF2B5EF4-FFF2-40B4-BE49-F238E27FC236}">
                <a16:creationId xmlns="" xmlns:a16="http://schemas.microsoft.com/office/drawing/2014/main" id="{1FF0461D-BE0E-400A-AE1A-87436C3C700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4519" y="2344969"/>
            <a:ext cx="383540" cy="321164"/>
          </a:xfrm>
          <a:prstGeom prst="rect">
            <a:avLst/>
          </a:prstGeom>
        </p:spPr>
      </p:pic>
      <p:sp>
        <p:nvSpPr>
          <p:cNvPr id="14" name="Rectangle: Rounded Corners 13">
            <a:extLst>
              <a:ext uri="{FF2B5EF4-FFF2-40B4-BE49-F238E27FC236}">
                <a16:creationId xmlns="" xmlns:a16="http://schemas.microsoft.com/office/drawing/2014/main" id="{A488CC84-2755-4654-972B-F04D195FCD8E}"/>
              </a:ext>
            </a:extLst>
          </p:cNvPr>
          <p:cNvSpPr/>
          <p:nvPr/>
        </p:nvSpPr>
        <p:spPr bwMode="auto">
          <a:xfrm>
            <a:off x="2880514" y="3180467"/>
            <a:ext cx="3662176" cy="803731"/>
          </a:xfrm>
          <a:prstGeom prst="roundRect">
            <a:avLst>
              <a:gd name="adj" fmla="val 20886"/>
            </a:avLst>
          </a:prstGeom>
          <a:solidFill>
            <a:schemeClr val="accent2"/>
          </a:solidFill>
          <a:ln w="12700">
            <a:noFill/>
            <a:miter lim="800000"/>
            <a:headEnd/>
            <a:tailEnd/>
          </a:ln>
        </p:spPr>
        <p:txBody>
          <a:bodyPr wrap="square" rtlCol="0" anchor="ctr">
            <a:spAutoFit/>
          </a:bodyPr>
          <a:lstStyle/>
          <a:p>
            <a:pPr marL="285750" indent="-285750" eaLnBrk="0" hangingPunct="0">
              <a:buFont typeface="Arial" panose="020B0604020202020204" pitchFamily="34" charset="0"/>
              <a:buChar char="•"/>
            </a:pPr>
            <a:r>
              <a:rPr lang="en-US" sz="2000" dirty="0">
                <a:solidFill>
                  <a:srgbClr val="FFFFFF"/>
                </a:solidFill>
                <a:cs typeface="+mn-cs"/>
              </a:rPr>
              <a:t>Saturation based</a:t>
            </a:r>
          </a:p>
          <a:p>
            <a:pPr marL="285750" indent="-285750" eaLnBrk="0" hangingPunct="0">
              <a:buFont typeface="Arial" panose="020B0604020202020204" pitchFamily="34" charset="0"/>
              <a:buChar char="•"/>
            </a:pPr>
            <a:r>
              <a:rPr lang="en-US" sz="2000" dirty="0">
                <a:solidFill>
                  <a:srgbClr val="FFFFFF"/>
                </a:solidFill>
                <a:cs typeface="+mn-cs"/>
              </a:rPr>
              <a:t>Stop the LNAPL migration</a:t>
            </a:r>
          </a:p>
        </p:txBody>
      </p:sp>
      <p:sp>
        <p:nvSpPr>
          <p:cNvPr id="15" name="Rectangle: Rounded Corners 14">
            <a:extLst>
              <a:ext uri="{FF2B5EF4-FFF2-40B4-BE49-F238E27FC236}">
                <a16:creationId xmlns="" xmlns:a16="http://schemas.microsoft.com/office/drawing/2014/main" id="{4BDA7347-5421-490E-9C6D-CBDFE907D7C6}"/>
              </a:ext>
            </a:extLst>
          </p:cNvPr>
          <p:cNvSpPr/>
          <p:nvPr/>
        </p:nvSpPr>
        <p:spPr bwMode="auto">
          <a:xfrm>
            <a:off x="6757081" y="3360995"/>
            <a:ext cx="2129052" cy="442674"/>
          </a:xfrm>
          <a:prstGeom prst="roundRect">
            <a:avLst/>
          </a:prstGeom>
          <a:solidFill>
            <a:schemeClr val="accent2"/>
          </a:solidFill>
          <a:ln w="12700">
            <a:noFill/>
            <a:miter lim="800000"/>
            <a:headEnd/>
            <a:tailEnd/>
          </a:ln>
        </p:spPr>
        <p:txBody>
          <a:bodyPr wrap="square" rtlCol="0" anchor="ctr">
            <a:spAutoFit/>
          </a:bodyPr>
          <a:lstStyle/>
          <a:p>
            <a:pPr algn="ctr" eaLnBrk="0" hangingPunct="0"/>
            <a:r>
              <a:rPr lang="en-US" sz="2000" dirty="0">
                <a:solidFill>
                  <a:srgbClr val="FFFFFF"/>
                </a:solidFill>
                <a:cs typeface="+mn-cs"/>
              </a:rPr>
              <a:t>Table 5.1</a:t>
            </a:r>
          </a:p>
        </p:txBody>
      </p:sp>
      <p:sp>
        <p:nvSpPr>
          <p:cNvPr id="21" name="Rectangle: Rounded Corners 20">
            <a:extLst>
              <a:ext uri="{FF2B5EF4-FFF2-40B4-BE49-F238E27FC236}">
                <a16:creationId xmlns="" xmlns:a16="http://schemas.microsoft.com/office/drawing/2014/main" id="{6C1D604C-3650-4C03-BC60-155410A57522}"/>
              </a:ext>
            </a:extLst>
          </p:cNvPr>
          <p:cNvSpPr/>
          <p:nvPr/>
        </p:nvSpPr>
        <p:spPr bwMode="auto">
          <a:xfrm>
            <a:off x="2880514" y="4607221"/>
            <a:ext cx="3662176" cy="783193"/>
          </a:xfrm>
          <a:prstGeom prst="roundRect">
            <a:avLst/>
          </a:prstGeom>
          <a:solidFill>
            <a:srgbClr val="008000"/>
          </a:solidFill>
          <a:ln w="12700">
            <a:noFill/>
            <a:miter lim="800000"/>
            <a:headEnd/>
            <a:tailEnd/>
          </a:ln>
        </p:spPr>
        <p:txBody>
          <a:bodyPr wrap="square" rtlCol="0" anchor="ctr">
            <a:spAutoFit/>
          </a:bodyPr>
          <a:lstStyle/>
          <a:p>
            <a:pPr eaLnBrk="0" hangingPunct="0"/>
            <a:r>
              <a:rPr lang="en-US" sz="2000" spc="-20" dirty="0">
                <a:solidFill>
                  <a:srgbClr val="FFFFFF"/>
                </a:solidFill>
                <a:cs typeface="+mn-cs"/>
              </a:rPr>
              <a:t>Review or Update the LCSM to Select a Remedy</a:t>
            </a:r>
          </a:p>
        </p:txBody>
      </p:sp>
      <p:sp>
        <p:nvSpPr>
          <p:cNvPr id="22" name="Rectangle: Rounded Corners 21">
            <a:extLst>
              <a:ext uri="{FF2B5EF4-FFF2-40B4-BE49-F238E27FC236}">
                <a16:creationId xmlns="" xmlns:a16="http://schemas.microsoft.com/office/drawing/2014/main" id="{7AE31373-DD05-485B-944D-73DAC78CA009}"/>
              </a:ext>
            </a:extLst>
          </p:cNvPr>
          <p:cNvSpPr/>
          <p:nvPr/>
        </p:nvSpPr>
        <p:spPr bwMode="auto">
          <a:xfrm>
            <a:off x="6757081" y="4777482"/>
            <a:ext cx="2129050" cy="442674"/>
          </a:xfrm>
          <a:prstGeom prst="roundRect">
            <a:avLst/>
          </a:prstGeom>
          <a:solidFill>
            <a:srgbClr val="008000"/>
          </a:solidFill>
          <a:ln w="12700">
            <a:noFill/>
            <a:miter lim="800000"/>
            <a:headEnd/>
            <a:tailEnd/>
          </a:ln>
        </p:spPr>
        <p:txBody>
          <a:bodyPr wrap="square" rtlCol="0" anchor="ctr">
            <a:spAutoFit/>
          </a:bodyPr>
          <a:lstStyle/>
          <a:p>
            <a:pPr algn="ctr" eaLnBrk="0" hangingPunct="0"/>
            <a:r>
              <a:rPr lang="en-US" sz="2000" dirty="0">
                <a:solidFill>
                  <a:srgbClr val="FFFFFF"/>
                </a:solidFill>
                <a:cs typeface="+mn-cs"/>
              </a:rPr>
              <a:t>Section 4.4</a:t>
            </a:r>
          </a:p>
        </p:txBody>
      </p:sp>
      <p:pic>
        <p:nvPicPr>
          <p:cNvPr id="44" name="Picture 43">
            <a:extLst>
              <a:ext uri="{FF2B5EF4-FFF2-40B4-BE49-F238E27FC236}">
                <a16:creationId xmlns="" xmlns:a16="http://schemas.microsoft.com/office/drawing/2014/main" id="{60D0D7CC-71E9-4F18-838F-16CE615ADBC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876464" y="2316376"/>
            <a:ext cx="251848" cy="310248"/>
          </a:xfrm>
          <a:prstGeom prst="rect">
            <a:avLst/>
          </a:prstGeom>
        </p:spPr>
      </p:pic>
      <p:pic>
        <p:nvPicPr>
          <p:cNvPr id="50" name="Picture 49">
            <a:extLst>
              <a:ext uri="{FF2B5EF4-FFF2-40B4-BE49-F238E27FC236}">
                <a16:creationId xmlns="" xmlns:a16="http://schemas.microsoft.com/office/drawing/2014/main" id="{6C5E1AD6-4F6B-444A-A8AA-17CAB5C592B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10087" y="6161561"/>
            <a:ext cx="251848" cy="310248"/>
          </a:xfrm>
          <a:prstGeom prst="rect">
            <a:avLst/>
          </a:prstGeom>
        </p:spPr>
      </p:pic>
      <p:sp>
        <p:nvSpPr>
          <p:cNvPr id="9" name="TextBox 8">
            <a:extLst>
              <a:ext uri="{FF2B5EF4-FFF2-40B4-BE49-F238E27FC236}">
                <a16:creationId xmlns="" xmlns:a16="http://schemas.microsoft.com/office/drawing/2014/main" id="{38ABFF7B-F213-4077-9E84-FD75DC706661}"/>
              </a:ext>
            </a:extLst>
          </p:cNvPr>
          <p:cNvSpPr txBox="1"/>
          <p:nvPr/>
        </p:nvSpPr>
        <p:spPr>
          <a:xfrm>
            <a:off x="6505192" y="1565297"/>
            <a:ext cx="2492127" cy="369332"/>
          </a:xfrm>
          <a:prstGeom prst="rect">
            <a:avLst/>
          </a:prstGeom>
          <a:noFill/>
        </p:spPr>
        <p:txBody>
          <a:bodyPr wrap="square" rtlCol="0">
            <a:spAutoFit/>
          </a:bodyPr>
          <a:lstStyle/>
          <a:p>
            <a:pPr algn="ctr"/>
            <a:r>
              <a:rPr lang="en-US" b="1" dirty="0">
                <a:solidFill>
                  <a:srgbClr val="000000"/>
                </a:solidFill>
                <a:cs typeface="+mn-cs"/>
              </a:rPr>
              <a:t>Guidance Document</a:t>
            </a:r>
          </a:p>
        </p:txBody>
      </p:sp>
      <p:sp>
        <p:nvSpPr>
          <p:cNvPr id="23" name="Rectangle: Rounded Corners 14">
            <a:extLst>
              <a:ext uri="{FF2B5EF4-FFF2-40B4-BE49-F238E27FC236}">
                <a16:creationId xmlns="" xmlns:a16="http://schemas.microsoft.com/office/drawing/2014/main" id="{4BDA7347-5421-490E-9C6D-CBDFE907D7C6}"/>
              </a:ext>
            </a:extLst>
          </p:cNvPr>
          <p:cNvSpPr/>
          <p:nvPr/>
        </p:nvSpPr>
        <p:spPr bwMode="auto">
          <a:xfrm>
            <a:off x="457200" y="3360995"/>
            <a:ext cx="2153920" cy="442674"/>
          </a:xfrm>
          <a:prstGeom prst="roundRect">
            <a:avLst/>
          </a:prstGeom>
          <a:solidFill>
            <a:schemeClr val="accent2"/>
          </a:solidFill>
          <a:ln w="12700">
            <a:noFill/>
            <a:miter lim="800000"/>
            <a:headEnd/>
            <a:tailEnd/>
          </a:ln>
        </p:spPr>
        <p:txBody>
          <a:bodyPr wrap="square" rtlCol="0" anchor="ctr">
            <a:spAutoFit/>
          </a:bodyPr>
          <a:lstStyle/>
          <a:p>
            <a:pPr algn="ctr" eaLnBrk="0" hangingPunct="0"/>
            <a:r>
              <a:rPr lang="en-US" sz="2000" dirty="0" smtClean="0">
                <a:solidFill>
                  <a:srgbClr val="FFFFFF"/>
                </a:solidFill>
                <a:cs typeface="+mn-cs"/>
              </a:rPr>
              <a:t>Goal</a:t>
            </a:r>
            <a:endParaRPr lang="en-US" sz="2000" dirty="0">
              <a:solidFill>
                <a:srgbClr val="FFFFFF"/>
              </a:solidFill>
              <a:cs typeface="+mn-cs"/>
            </a:endParaRPr>
          </a:p>
        </p:txBody>
      </p:sp>
      <p:pic>
        <p:nvPicPr>
          <p:cNvPr id="19" name="Picture 18">
            <a:extLst>
              <a:ext uri="{FF2B5EF4-FFF2-40B4-BE49-F238E27FC236}">
                <a16:creationId xmlns="" xmlns:a16="http://schemas.microsoft.com/office/drawing/2014/main" id="{ED6F0C05-A4B9-4978-9DC4-6C4D88FF8E6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74196" y="3407740"/>
            <a:ext cx="364186" cy="329716"/>
          </a:xfrm>
          <a:prstGeom prst="rect">
            <a:avLst/>
          </a:prstGeom>
        </p:spPr>
      </p:pic>
      <p:pic>
        <p:nvPicPr>
          <p:cNvPr id="24" name="Picture 23">
            <a:extLst>
              <a:ext uri="{FF2B5EF4-FFF2-40B4-BE49-F238E27FC236}">
                <a16:creationId xmlns="" xmlns:a16="http://schemas.microsoft.com/office/drawing/2014/main" id="{60D0D7CC-71E9-4F18-838F-16CE615ADBC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876464" y="3417474"/>
            <a:ext cx="251848" cy="310248"/>
          </a:xfrm>
          <a:prstGeom prst="rect">
            <a:avLst/>
          </a:prstGeom>
        </p:spPr>
      </p:pic>
      <p:pic>
        <p:nvPicPr>
          <p:cNvPr id="26" name="Picture 25">
            <a:extLst>
              <a:ext uri="{FF2B5EF4-FFF2-40B4-BE49-F238E27FC236}">
                <a16:creationId xmlns="" xmlns:a16="http://schemas.microsoft.com/office/drawing/2014/main" id="{60D0D7CC-71E9-4F18-838F-16CE615ADBC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870696" y="4817755"/>
            <a:ext cx="251848" cy="310248"/>
          </a:xfrm>
          <a:prstGeom prst="rect">
            <a:avLst/>
          </a:prstGeom>
        </p:spPr>
      </p:pic>
    </p:spTree>
    <p:extLst>
      <p:ext uri="{BB962C8B-B14F-4D97-AF65-F5344CB8AC3E}">
        <p14:creationId xmlns:p14="http://schemas.microsoft.com/office/powerpoint/2010/main" val="213860985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 xmlns:a16="http://schemas.microsoft.com/office/drawing/2014/main" id="{9DA56CEA-60C6-4529-91CE-9FD51A80F53D}"/>
              </a:ext>
            </a:extLst>
          </p:cNvPr>
          <p:cNvSpPr/>
          <p:nvPr/>
        </p:nvSpPr>
        <p:spPr bwMode="auto">
          <a:xfrm>
            <a:off x="457200" y="1905341"/>
            <a:ext cx="2153919" cy="783193"/>
          </a:xfrm>
          <a:prstGeom prst="roundRect">
            <a:avLst/>
          </a:prstGeom>
          <a:solidFill>
            <a:srgbClr val="008000"/>
          </a:solidFill>
          <a:ln w="12700">
            <a:noFill/>
            <a:miter lim="800000"/>
            <a:headEnd/>
            <a:tailEnd/>
          </a:ln>
        </p:spPr>
        <p:txBody>
          <a:bodyPr wrap="square" rtlCol="0" anchor="ctr">
            <a:spAutoFit/>
          </a:bodyPr>
          <a:lstStyle/>
          <a:p>
            <a:pPr algn="ctr" eaLnBrk="0" hangingPunct="0"/>
            <a:r>
              <a:rPr lang="en-US" sz="2000" dirty="0">
                <a:solidFill>
                  <a:srgbClr val="FFFFFF"/>
                </a:solidFill>
                <a:cs typeface="+mn-cs"/>
              </a:rPr>
              <a:t>“SMART” </a:t>
            </a:r>
          </a:p>
          <a:p>
            <a:pPr algn="ctr" eaLnBrk="0" hangingPunct="0"/>
            <a:r>
              <a:rPr lang="en-US" sz="2000" dirty="0">
                <a:solidFill>
                  <a:srgbClr val="FFFFFF"/>
                </a:solidFill>
                <a:cs typeface="+mn-cs"/>
              </a:rPr>
              <a:t>Objective</a:t>
            </a:r>
          </a:p>
        </p:txBody>
      </p:sp>
      <p:sp>
        <p:nvSpPr>
          <p:cNvPr id="2" name="Title 1">
            <a:extLst>
              <a:ext uri="{FF2B5EF4-FFF2-40B4-BE49-F238E27FC236}">
                <a16:creationId xmlns="" xmlns:a16="http://schemas.microsoft.com/office/drawing/2014/main" id="{E3B5D9EB-5E1F-4265-B967-157E75359205}"/>
              </a:ext>
            </a:extLst>
          </p:cNvPr>
          <p:cNvSpPr>
            <a:spLocks noGrp="1"/>
          </p:cNvSpPr>
          <p:nvPr>
            <p:ph type="title"/>
          </p:nvPr>
        </p:nvSpPr>
        <p:spPr/>
        <p:txBody>
          <a:bodyPr/>
          <a:lstStyle/>
          <a:p>
            <a:r>
              <a:rPr lang="en-US" dirty="0"/>
              <a:t>Example continued: A LNAPL Plume is migrating toward a river</a:t>
            </a:r>
          </a:p>
        </p:txBody>
      </p:sp>
      <p:pic>
        <p:nvPicPr>
          <p:cNvPr id="19" name="Picture 18">
            <a:extLst>
              <a:ext uri="{FF2B5EF4-FFF2-40B4-BE49-F238E27FC236}">
                <a16:creationId xmlns="" xmlns:a16="http://schemas.microsoft.com/office/drawing/2014/main" id="{ED6F0C05-A4B9-4978-9DC4-6C4D88FF8E6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4929" y="2898230"/>
            <a:ext cx="315894" cy="285994"/>
          </a:xfrm>
          <a:prstGeom prst="rect">
            <a:avLst/>
          </a:prstGeom>
        </p:spPr>
      </p:pic>
      <p:sp>
        <p:nvSpPr>
          <p:cNvPr id="21" name="Rectangle: Rounded Corners 20">
            <a:extLst>
              <a:ext uri="{FF2B5EF4-FFF2-40B4-BE49-F238E27FC236}">
                <a16:creationId xmlns="" xmlns:a16="http://schemas.microsoft.com/office/drawing/2014/main" id="{6C1D604C-3650-4C03-BC60-155410A57522}"/>
              </a:ext>
            </a:extLst>
          </p:cNvPr>
          <p:cNvSpPr/>
          <p:nvPr/>
        </p:nvSpPr>
        <p:spPr bwMode="auto">
          <a:xfrm>
            <a:off x="2880514" y="1905341"/>
            <a:ext cx="3657427" cy="783193"/>
          </a:xfrm>
          <a:prstGeom prst="roundRect">
            <a:avLst/>
          </a:prstGeom>
          <a:solidFill>
            <a:srgbClr val="008000"/>
          </a:solidFill>
          <a:ln w="12700">
            <a:noFill/>
            <a:miter lim="800000"/>
            <a:headEnd/>
            <a:tailEnd/>
          </a:ln>
        </p:spPr>
        <p:txBody>
          <a:bodyPr wrap="square" rtlCol="0" anchor="ctr">
            <a:spAutoFit/>
          </a:bodyPr>
          <a:lstStyle/>
          <a:p>
            <a:pPr eaLnBrk="0" hangingPunct="0"/>
            <a:r>
              <a:rPr lang="en-US" sz="2000" spc="-20" dirty="0">
                <a:solidFill>
                  <a:srgbClr val="FFFFFF"/>
                </a:solidFill>
                <a:cs typeface="+mn-cs"/>
              </a:rPr>
              <a:t>Stop the migration using physical barrier</a:t>
            </a:r>
          </a:p>
        </p:txBody>
      </p:sp>
      <p:sp>
        <p:nvSpPr>
          <p:cNvPr id="22" name="Rectangle: Rounded Corners 21">
            <a:extLst>
              <a:ext uri="{FF2B5EF4-FFF2-40B4-BE49-F238E27FC236}">
                <a16:creationId xmlns="" xmlns:a16="http://schemas.microsoft.com/office/drawing/2014/main" id="{7AE31373-DD05-485B-944D-73DAC78CA009}"/>
              </a:ext>
            </a:extLst>
          </p:cNvPr>
          <p:cNvSpPr/>
          <p:nvPr/>
        </p:nvSpPr>
        <p:spPr bwMode="auto">
          <a:xfrm>
            <a:off x="6808297" y="1712275"/>
            <a:ext cx="2129051" cy="1123712"/>
          </a:xfrm>
          <a:prstGeom prst="roundRect">
            <a:avLst/>
          </a:prstGeom>
          <a:solidFill>
            <a:srgbClr val="008000"/>
          </a:solidFill>
          <a:ln w="12700">
            <a:noFill/>
            <a:miter lim="800000"/>
            <a:headEnd/>
            <a:tailEnd/>
          </a:ln>
        </p:spPr>
        <p:txBody>
          <a:bodyPr wrap="square" rtlCol="0" anchor="ctr">
            <a:spAutoFit/>
          </a:bodyPr>
          <a:lstStyle/>
          <a:p>
            <a:pPr algn="ctr" eaLnBrk="0" hangingPunct="0"/>
            <a:r>
              <a:rPr lang="en-US" sz="2000" dirty="0">
                <a:solidFill>
                  <a:srgbClr val="FFFFFF"/>
                </a:solidFill>
                <a:cs typeface="+mn-cs"/>
              </a:rPr>
              <a:t>Table </a:t>
            </a:r>
            <a:r>
              <a:rPr lang="en-US" sz="2000" dirty="0" smtClean="0">
                <a:solidFill>
                  <a:srgbClr val="FFFFFF"/>
                </a:solidFill>
                <a:cs typeface="+mn-cs"/>
              </a:rPr>
              <a:t>5.1 </a:t>
            </a:r>
            <a:r>
              <a:rPr lang="en-US" sz="2000" dirty="0">
                <a:solidFill>
                  <a:srgbClr val="FFFFFF"/>
                </a:solidFill>
                <a:cs typeface="+mn-cs"/>
              </a:rPr>
              <a:t>Sections </a:t>
            </a:r>
            <a:endParaRPr lang="en-US" sz="2000" dirty="0" smtClean="0">
              <a:solidFill>
                <a:srgbClr val="FFFFFF"/>
              </a:solidFill>
              <a:cs typeface="+mn-cs"/>
            </a:endParaRPr>
          </a:p>
          <a:p>
            <a:pPr algn="ctr" eaLnBrk="0" hangingPunct="0"/>
            <a:r>
              <a:rPr lang="en-US" sz="2000" dirty="0" smtClean="0">
                <a:solidFill>
                  <a:srgbClr val="FFFFFF"/>
                </a:solidFill>
                <a:cs typeface="+mn-cs"/>
              </a:rPr>
              <a:t>5.3 &amp; </a:t>
            </a:r>
            <a:r>
              <a:rPr lang="en-US" sz="2000" dirty="0">
                <a:solidFill>
                  <a:srgbClr val="FFFFFF"/>
                </a:solidFill>
                <a:cs typeface="+mn-cs"/>
              </a:rPr>
              <a:t>5.6</a:t>
            </a:r>
          </a:p>
        </p:txBody>
      </p:sp>
      <p:sp>
        <p:nvSpPr>
          <p:cNvPr id="28" name="Rectangle: Rounded Corners 27">
            <a:extLst>
              <a:ext uri="{FF2B5EF4-FFF2-40B4-BE49-F238E27FC236}">
                <a16:creationId xmlns="" xmlns:a16="http://schemas.microsoft.com/office/drawing/2014/main" id="{35495F9A-BCAD-4A81-9DBD-1653476558F3}"/>
              </a:ext>
            </a:extLst>
          </p:cNvPr>
          <p:cNvSpPr/>
          <p:nvPr/>
        </p:nvSpPr>
        <p:spPr bwMode="auto">
          <a:xfrm>
            <a:off x="457201" y="3342714"/>
            <a:ext cx="2153918" cy="783193"/>
          </a:xfrm>
          <a:prstGeom prst="roundRect">
            <a:avLst/>
          </a:prstGeom>
          <a:solidFill>
            <a:schemeClr val="bg1">
              <a:lumMod val="50000"/>
            </a:schemeClr>
          </a:solidFill>
          <a:ln w="12700">
            <a:noFill/>
            <a:miter lim="800000"/>
            <a:headEnd/>
            <a:tailEnd/>
          </a:ln>
        </p:spPr>
        <p:txBody>
          <a:bodyPr wrap="square" rtlCol="0" anchor="ctr">
            <a:spAutoFit/>
          </a:bodyPr>
          <a:lstStyle/>
          <a:p>
            <a:pPr algn="ctr" eaLnBrk="0" hangingPunct="0"/>
            <a:r>
              <a:rPr lang="en-US" sz="2000" dirty="0">
                <a:solidFill>
                  <a:srgbClr val="FFFFFF"/>
                </a:solidFill>
                <a:cs typeface="+mn-cs"/>
              </a:rPr>
              <a:t>Group of Technologies</a:t>
            </a:r>
          </a:p>
        </p:txBody>
      </p:sp>
      <p:sp>
        <p:nvSpPr>
          <p:cNvPr id="29" name="Rectangle: Rounded Corners 28">
            <a:extLst>
              <a:ext uri="{FF2B5EF4-FFF2-40B4-BE49-F238E27FC236}">
                <a16:creationId xmlns="" xmlns:a16="http://schemas.microsoft.com/office/drawing/2014/main" id="{EDDF6EBD-620B-4FA5-B614-329B9656EB57}"/>
              </a:ext>
            </a:extLst>
          </p:cNvPr>
          <p:cNvSpPr/>
          <p:nvPr/>
        </p:nvSpPr>
        <p:spPr bwMode="auto">
          <a:xfrm>
            <a:off x="2880514" y="2897543"/>
            <a:ext cx="3657427" cy="3708708"/>
          </a:xfrm>
          <a:custGeom>
            <a:avLst/>
            <a:gdLst>
              <a:gd name="connsiteX0" fmla="*/ 0 w 3779520"/>
              <a:gd name="connsiteY0" fmla="*/ 607271 h 3643551"/>
              <a:gd name="connsiteX1" fmla="*/ 607271 w 3779520"/>
              <a:gd name="connsiteY1" fmla="*/ 0 h 3643551"/>
              <a:gd name="connsiteX2" fmla="*/ 3172249 w 3779520"/>
              <a:gd name="connsiteY2" fmla="*/ 0 h 3643551"/>
              <a:gd name="connsiteX3" fmla="*/ 3779520 w 3779520"/>
              <a:gd name="connsiteY3" fmla="*/ 607271 h 3643551"/>
              <a:gd name="connsiteX4" fmla="*/ 3779520 w 3779520"/>
              <a:gd name="connsiteY4" fmla="*/ 3036280 h 3643551"/>
              <a:gd name="connsiteX5" fmla="*/ 3172249 w 3779520"/>
              <a:gd name="connsiteY5" fmla="*/ 3643551 h 3643551"/>
              <a:gd name="connsiteX6" fmla="*/ 607271 w 3779520"/>
              <a:gd name="connsiteY6" fmla="*/ 3643551 h 3643551"/>
              <a:gd name="connsiteX7" fmla="*/ 0 w 3779520"/>
              <a:gd name="connsiteY7" fmla="*/ 3036280 h 3643551"/>
              <a:gd name="connsiteX8" fmla="*/ 0 w 3779520"/>
              <a:gd name="connsiteY8" fmla="*/ 607271 h 3643551"/>
              <a:gd name="connsiteX0" fmla="*/ 2340 w 3781860"/>
              <a:gd name="connsiteY0" fmla="*/ 607271 h 3643551"/>
              <a:gd name="connsiteX1" fmla="*/ 290015 w 3781860"/>
              <a:gd name="connsiteY1" fmla="*/ 0 h 3643551"/>
              <a:gd name="connsiteX2" fmla="*/ 3174589 w 3781860"/>
              <a:gd name="connsiteY2" fmla="*/ 0 h 3643551"/>
              <a:gd name="connsiteX3" fmla="*/ 3781860 w 3781860"/>
              <a:gd name="connsiteY3" fmla="*/ 607271 h 3643551"/>
              <a:gd name="connsiteX4" fmla="*/ 3781860 w 3781860"/>
              <a:gd name="connsiteY4" fmla="*/ 3036280 h 3643551"/>
              <a:gd name="connsiteX5" fmla="*/ 3174589 w 3781860"/>
              <a:gd name="connsiteY5" fmla="*/ 3643551 h 3643551"/>
              <a:gd name="connsiteX6" fmla="*/ 609611 w 3781860"/>
              <a:gd name="connsiteY6" fmla="*/ 3643551 h 3643551"/>
              <a:gd name="connsiteX7" fmla="*/ 2340 w 3781860"/>
              <a:gd name="connsiteY7" fmla="*/ 3036280 h 3643551"/>
              <a:gd name="connsiteX8" fmla="*/ 2340 w 3781860"/>
              <a:gd name="connsiteY8" fmla="*/ 607271 h 3643551"/>
              <a:gd name="connsiteX0" fmla="*/ 2340 w 3791015"/>
              <a:gd name="connsiteY0" fmla="*/ 607271 h 3643551"/>
              <a:gd name="connsiteX1" fmla="*/ 290015 w 3791015"/>
              <a:gd name="connsiteY1" fmla="*/ 0 h 3643551"/>
              <a:gd name="connsiteX2" fmla="*/ 3529696 w 3791015"/>
              <a:gd name="connsiteY2" fmla="*/ 0 h 3643551"/>
              <a:gd name="connsiteX3" fmla="*/ 3781860 w 3791015"/>
              <a:gd name="connsiteY3" fmla="*/ 607271 h 3643551"/>
              <a:gd name="connsiteX4" fmla="*/ 3781860 w 3791015"/>
              <a:gd name="connsiteY4" fmla="*/ 3036280 h 3643551"/>
              <a:gd name="connsiteX5" fmla="*/ 3174589 w 3791015"/>
              <a:gd name="connsiteY5" fmla="*/ 3643551 h 3643551"/>
              <a:gd name="connsiteX6" fmla="*/ 609611 w 3791015"/>
              <a:gd name="connsiteY6" fmla="*/ 3643551 h 3643551"/>
              <a:gd name="connsiteX7" fmla="*/ 2340 w 3791015"/>
              <a:gd name="connsiteY7" fmla="*/ 3036280 h 3643551"/>
              <a:gd name="connsiteX8" fmla="*/ 2340 w 3791015"/>
              <a:gd name="connsiteY8" fmla="*/ 607271 h 3643551"/>
              <a:gd name="connsiteX0" fmla="*/ 2340 w 3791015"/>
              <a:gd name="connsiteY0" fmla="*/ 607271 h 3648712"/>
              <a:gd name="connsiteX1" fmla="*/ 290015 w 3791015"/>
              <a:gd name="connsiteY1" fmla="*/ 0 h 3648712"/>
              <a:gd name="connsiteX2" fmla="*/ 3529696 w 3791015"/>
              <a:gd name="connsiteY2" fmla="*/ 0 h 3648712"/>
              <a:gd name="connsiteX3" fmla="*/ 3781860 w 3791015"/>
              <a:gd name="connsiteY3" fmla="*/ 607271 h 3648712"/>
              <a:gd name="connsiteX4" fmla="*/ 3764104 w 3791015"/>
              <a:gd name="connsiteY4" fmla="*/ 3373632 h 3648712"/>
              <a:gd name="connsiteX5" fmla="*/ 3174589 w 3791015"/>
              <a:gd name="connsiteY5" fmla="*/ 3643551 h 3648712"/>
              <a:gd name="connsiteX6" fmla="*/ 609611 w 3791015"/>
              <a:gd name="connsiteY6" fmla="*/ 3643551 h 3648712"/>
              <a:gd name="connsiteX7" fmla="*/ 2340 w 3791015"/>
              <a:gd name="connsiteY7" fmla="*/ 3036280 h 3648712"/>
              <a:gd name="connsiteX8" fmla="*/ 2340 w 3791015"/>
              <a:gd name="connsiteY8" fmla="*/ 607271 h 3648712"/>
              <a:gd name="connsiteX0" fmla="*/ 2340 w 3791015"/>
              <a:gd name="connsiteY0" fmla="*/ 607271 h 3650565"/>
              <a:gd name="connsiteX1" fmla="*/ 290015 w 3791015"/>
              <a:gd name="connsiteY1" fmla="*/ 0 h 3650565"/>
              <a:gd name="connsiteX2" fmla="*/ 3529696 w 3791015"/>
              <a:gd name="connsiteY2" fmla="*/ 0 h 3650565"/>
              <a:gd name="connsiteX3" fmla="*/ 3781860 w 3791015"/>
              <a:gd name="connsiteY3" fmla="*/ 607271 h 3650565"/>
              <a:gd name="connsiteX4" fmla="*/ 3764104 w 3791015"/>
              <a:gd name="connsiteY4" fmla="*/ 3373632 h 3650565"/>
              <a:gd name="connsiteX5" fmla="*/ 3174589 w 3791015"/>
              <a:gd name="connsiteY5" fmla="*/ 3643551 h 3650565"/>
              <a:gd name="connsiteX6" fmla="*/ 609611 w 3791015"/>
              <a:gd name="connsiteY6" fmla="*/ 3643551 h 3650565"/>
              <a:gd name="connsiteX7" fmla="*/ 11218 w 3791015"/>
              <a:gd name="connsiteY7" fmla="*/ 3382509 h 3650565"/>
              <a:gd name="connsiteX8" fmla="*/ 2340 w 3791015"/>
              <a:gd name="connsiteY8" fmla="*/ 607271 h 3650565"/>
              <a:gd name="connsiteX0" fmla="*/ 2340 w 3786523"/>
              <a:gd name="connsiteY0" fmla="*/ 607271 h 3650565"/>
              <a:gd name="connsiteX1" fmla="*/ 290015 w 3786523"/>
              <a:gd name="connsiteY1" fmla="*/ 0 h 3650565"/>
              <a:gd name="connsiteX2" fmla="*/ 3529696 w 3786523"/>
              <a:gd name="connsiteY2" fmla="*/ 0 h 3650565"/>
              <a:gd name="connsiteX3" fmla="*/ 3781860 w 3786523"/>
              <a:gd name="connsiteY3" fmla="*/ 607271 h 3650565"/>
              <a:gd name="connsiteX4" fmla="*/ 3764104 w 3786523"/>
              <a:gd name="connsiteY4" fmla="*/ 3373632 h 3650565"/>
              <a:gd name="connsiteX5" fmla="*/ 3174589 w 3786523"/>
              <a:gd name="connsiteY5" fmla="*/ 3643551 h 3650565"/>
              <a:gd name="connsiteX6" fmla="*/ 609611 w 3786523"/>
              <a:gd name="connsiteY6" fmla="*/ 3643551 h 3650565"/>
              <a:gd name="connsiteX7" fmla="*/ 11218 w 3786523"/>
              <a:gd name="connsiteY7" fmla="*/ 3382509 h 3650565"/>
              <a:gd name="connsiteX8" fmla="*/ 2340 w 3786523"/>
              <a:gd name="connsiteY8" fmla="*/ 607271 h 365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6523" h="3650565">
                <a:moveTo>
                  <a:pt x="2340" y="607271"/>
                </a:moveTo>
                <a:cubicBezTo>
                  <a:pt x="2340" y="271884"/>
                  <a:pt x="-45372" y="0"/>
                  <a:pt x="290015" y="0"/>
                </a:cubicBezTo>
                <a:lnTo>
                  <a:pt x="3529696" y="0"/>
                </a:lnTo>
                <a:cubicBezTo>
                  <a:pt x="3842085" y="53958"/>
                  <a:pt x="3781860" y="271884"/>
                  <a:pt x="3781860" y="607271"/>
                </a:cubicBezTo>
                <a:lnTo>
                  <a:pt x="3764104" y="3373632"/>
                </a:lnTo>
                <a:cubicBezTo>
                  <a:pt x="3764104" y="3709019"/>
                  <a:pt x="3509976" y="3643551"/>
                  <a:pt x="3174589" y="3643551"/>
                </a:cubicBezTo>
                <a:lnTo>
                  <a:pt x="609611" y="3643551"/>
                </a:lnTo>
                <a:cubicBezTo>
                  <a:pt x="274224" y="3643551"/>
                  <a:pt x="11218" y="3717896"/>
                  <a:pt x="11218" y="3382509"/>
                </a:cubicBezTo>
                <a:cubicBezTo>
                  <a:pt x="8259" y="2457430"/>
                  <a:pt x="5299" y="1532350"/>
                  <a:pt x="2340" y="607271"/>
                </a:cubicBezTo>
                <a:close/>
              </a:path>
            </a:pathLst>
          </a:custGeom>
          <a:solidFill>
            <a:schemeClr val="bg1">
              <a:lumMod val="50000"/>
            </a:schemeClr>
          </a:solidFill>
          <a:ln w="12700">
            <a:noFill/>
            <a:miter lim="800000"/>
            <a:headEnd/>
            <a:tailEnd/>
          </a:ln>
        </p:spPr>
        <p:txBody>
          <a:bodyPr wrap="square" tIns="45720" bIns="91440" rtlCol="0" anchor="ctr">
            <a:spAutoFit/>
          </a:bodyPr>
          <a:lstStyle/>
          <a:p>
            <a:pPr marL="285750" indent="-285750" eaLnBrk="0" hangingPunct="0">
              <a:buFont typeface="Arial" panose="020B0604020202020204" pitchFamily="34" charset="0"/>
              <a:buChar char="•"/>
            </a:pPr>
            <a:endParaRPr lang="en-US" sz="800" cap="all" spc="-20" dirty="0" smtClean="0">
              <a:solidFill>
                <a:srgbClr val="FFFFFF"/>
              </a:solidFill>
              <a:cs typeface="+mn-cs"/>
            </a:endParaRPr>
          </a:p>
          <a:p>
            <a:pPr marL="285750" indent="-285750" eaLnBrk="0" hangingPunct="0">
              <a:buFont typeface="Arial" panose="020B0604020202020204" pitchFamily="34" charset="0"/>
              <a:buChar char="•"/>
            </a:pPr>
            <a:r>
              <a:rPr lang="en-US" cap="all" spc="-20" dirty="0" smtClean="0">
                <a:solidFill>
                  <a:srgbClr val="FFFFFF"/>
                </a:solidFill>
                <a:cs typeface="+mn-cs"/>
              </a:rPr>
              <a:t>Mass </a:t>
            </a:r>
            <a:r>
              <a:rPr lang="en-US" cap="all" spc="-20" dirty="0">
                <a:solidFill>
                  <a:srgbClr val="FFFFFF"/>
                </a:solidFill>
                <a:cs typeface="+mn-cs"/>
              </a:rPr>
              <a:t>Control needed</a:t>
            </a:r>
          </a:p>
          <a:p>
            <a:pPr marL="285750" indent="-285750" eaLnBrk="0" hangingPunct="0">
              <a:buFont typeface="Arial" panose="020B0604020202020204" pitchFamily="34" charset="0"/>
              <a:buChar char="•"/>
            </a:pPr>
            <a:r>
              <a:rPr lang="en-US" spc="-20" dirty="0">
                <a:solidFill>
                  <a:srgbClr val="FFFFFF"/>
                </a:solidFill>
                <a:cs typeface="+mn-cs"/>
              </a:rPr>
              <a:t>List of technologies</a:t>
            </a:r>
          </a:p>
          <a:p>
            <a:pPr marL="800100" lvl="1" indent="-342900" eaLnBrk="0" hangingPunct="0">
              <a:buFont typeface="Wingdings" panose="05000000000000000000" pitchFamily="2" charset="2"/>
              <a:buChar char="§"/>
            </a:pPr>
            <a:r>
              <a:rPr lang="en-US" spc="-20" dirty="0">
                <a:solidFill>
                  <a:srgbClr val="FFFFFF"/>
                </a:solidFill>
                <a:cs typeface="+mn-cs"/>
              </a:rPr>
              <a:t>Physical or hydraulic containment</a:t>
            </a:r>
          </a:p>
          <a:p>
            <a:pPr marL="800100" lvl="1" indent="-342900" eaLnBrk="0" hangingPunct="0">
              <a:buFont typeface="Wingdings" panose="05000000000000000000" pitchFamily="2" charset="2"/>
              <a:buChar char="§"/>
            </a:pPr>
            <a:r>
              <a:rPr lang="en-US" spc="-20" dirty="0">
                <a:solidFill>
                  <a:srgbClr val="FFFFFF"/>
                </a:solidFill>
                <a:cs typeface="+mn-cs"/>
              </a:rPr>
              <a:t>In Situ soil mixing</a:t>
            </a:r>
          </a:p>
          <a:p>
            <a:pPr marL="800100" lvl="1" indent="-342900" eaLnBrk="0" hangingPunct="0">
              <a:buFont typeface="Wingdings" panose="05000000000000000000" pitchFamily="2" charset="2"/>
              <a:buChar char="§"/>
            </a:pPr>
            <a:r>
              <a:rPr lang="en-US" spc="-20" dirty="0">
                <a:solidFill>
                  <a:srgbClr val="FFFFFF"/>
                </a:solidFill>
                <a:cs typeface="+mn-cs"/>
              </a:rPr>
              <a:t>Also:</a:t>
            </a:r>
          </a:p>
          <a:p>
            <a:pPr marL="1200150" lvl="2" indent="-285750" eaLnBrk="0" hangingPunct="0">
              <a:buFont typeface="Arial" panose="020B0604020202020204" pitchFamily="34" charset="0"/>
              <a:buChar char="•"/>
            </a:pPr>
            <a:r>
              <a:rPr lang="en-US" spc="-20" dirty="0">
                <a:solidFill>
                  <a:srgbClr val="FFFFFF"/>
                </a:solidFill>
                <a:cs typeface="+mn-cs"/>
              </a:rPr>
              <a:t>Total liquid extraction</a:t>
            </a:r>
          </a:p>
          <a:p>
            <a:pPr marL="1200150" lvl="2" indent="-285750" eaLnBrk="0" hangingPunct="0">
              <a:buFont typeface="Arial" panose="020B0604020202020204" pitchFamily="34" charset="0"/>
              <a:buChar char="•"/>
            </a:pPr>
            <a:r>
              <a:rPr lang="en-US" spc="-20" dirty="0">
                <a:solidFill>
                  <a:srgbClr val="FFFFFF"/>
                </a:solidFill>
                <a:cs typeface="+mn-cs"/>
              </a:rPr>
              <a:t>Phytotechnology</a:t>
            </a:r>
          </a:p>
          <a:p>
            <a:pPr marL="1200150" lvl="2" indent="-285750" eaLnBrk="0" hangingPunct="0">
              <a:buFont typeface="Arial" panose="020B0604020202020204" pitchFamily="34" charset="0"/>
              <a:buChar char="•"/>
            </a:pPr>
            <a:r>
              <a:rPr lang="en-US" spc="-20" dirty="0" smtClean="0">
                <a:solidFill>
                  <a:srgbClr val="FFFFFF"/>
                </a:solidFill>
                <a:cs typeface="+mn-cs"/>
              </a:rPr>
              <a:t>MPE</a:t>
            </a:r>
          </a:p>
          <a:p>
            <a:pPr marL="285750" indent="-285750" eaLnBrk="0" hangingPunct="0">
              <a:buFont typeface="Arial" panose="020B0604020202020204" pitchFamily="34" charset="0"/>
              <a:buChar char="•"/>
            </a:pPr>
            <a:r>
              <a:rPr lang="en-US" spc="-20" dirty="0" smtClean="0">
                <a:solidFill>
                  <a:srgbClr val="FFFFFF"/>
                </a:solidFill>
                <a:cs typeface="+mn-cs"/>
              </a:rPr>
              <a:t>Align </a:t>
            </a:r>
            <a:r>
              <a:rPr lang="en-US" spc="-20" dirty="0">
                <a:solidFill>
                  <a:srgbClr val="FFFFFF"/>
                </a:solidFill>
                <a:cs typeface="+mn-cs"/>
              </a:rPr>
              <a:t>with the site conditions</a:t>
            </a:r>
          </a:p>
          <a:p>
            <a:pPr marL="285750" indent="-285750" eaLnBrk="0" hangingPunct="0">
              <a:buFont typeface="Arial" panose="020B0604020202020204" pitchFamily="34" charset="0"/>
              <a:buChar char="•"/>
            </a:pPr>
            <a:r>
              <a:rPr lang="en-US" spc="-20" dirty="0">
                <a:solidFill>
                  <a:srgbClr val="FFFFFF"/>
                </a:solidFill>
                <a:cs typeface="+mn-cs"/>
              </a:rPr>
              <a:t>Further technology details </a:t>
            </a:r>
            <a:r>
              <a:rPr lang="en-US" spc="-20" dirty="0" smtClean="0">
                <a:solidFill>
                  <a:srgbClr val="FFFFFF"/>
                </a:solidFill>
                <a:cs typeface="+mn-cs"/>
              </a:rPr>
              <a:t>needed</a:t>
            </a:r>
          </a:p>
          <a:p>
            <a:pPr marL="285750" indent="-285750" eaLnBrk="0" hangingPunct="0">
              <a:buFont typeface="Arial" panose="020B0604020202020204" pitchFamily="34" charset="0"/>
              <a:buChar char="•"/>
            </a:pPr>
            <a:endParaRPr lang="en-US" sz="800" spc="-20" dirty="0">
              <a:solidFill>
                <a:srgbClr val="FFFFFF"/>
              </a:solidFill>
              <a:cs typeface="+mn-cs"/>
            </a:endParaRPr>
          </a:p>
        </p:txBody>
      </p:sp>
      <p:sp>
        <p:nvSpPr>
          <p:cNvPr id="30" name="Rectangle: Rounded Corners 29">
            <a:extLst>
              <a:ext uri="{FF2B5EF4-FFF2-40B4-BE49-F238E27FC236}">
                <a16:creationId xmlns="" xmlns:a16="http://schemas.microsoft.com/office/drawing/2014/main" id="{57F39299-077F-46A3-8091-422BEE750C2D}"/>
              </a:ext>
            </a:extLst>
          </p:cNvPr>
          <p:cNvSpPr/>
          <p:nvPr/>
        </p:nvSpPr>
        <p:spPr bwMode="auto">
          <a:xfrm>
            <a:off x="6808295" y="3508335"/>
            <a:ext cx="2129051" cy="442674"/>
          </a:xfrm>
          <a:prstGeom prst="roundRect">
            <a:avLst/>
          </a:prstGeom>
          <a:solidFill>
            <a:schemeClr val="bg1">
              <a:lumMod val="50000"/>
            </a:schemeClr>
          </a:solidFill>
          <a:ln w="12700">
            <a:noFill/>
            <a:miter lim="800000"/>
            <a:headEnd/>
            <a:tailEnd/>
          </a:ln>
        </p:spPr>
        <p:txBody>
          <a:bodyPr wrap="square" rtlCol="0" anchor="ctr">
            <a:spAutoFit/>
          </a:bodyPr>
          <a:lstStyle/>
          <a:p>
            <a:pPr algn="ctr" eaLnBrk="0" hangingPunct="0"/>
            <a:r>
              <a:rPr lang="en-US" sz="2000" dirty="0">
                <a:solidFill>
                  <a:srgbClr val="FFFFFF"/>
                </a:solidFill>
                <a:cs typeface="+mn-cs"/>
              </a:rPr>
              <a:t>Table 5.1</a:t>
            </a:r>
          </a:p>
        </p:txBody>
      </p:sp>
      <p:pic>
        <p:nvPicPr>
          <p:cNvPr id="34" name="Picture 33">
            <a:extLst>
              <a:ext uri="{FF2B5EF4-FFF2-40B4-BE49-F238E27FC236}">
                <a16:creationId xmlns="" xmlns:a16="http://schemas.microsoft.com/office/drawing/2014/main" id="{C711DD29-251E-4A71-90C9-5A056A1B75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813" y="2069437"/>
            <a:ext cx="251063" cy="455000"/>
          </a:xfrm>
          <a:prstGeom prst="rect">
            <a:avLst/>
          </a:prstGeom>
        </p:spPr>
      </p:pic>
      <p:sp>
        <p:nvSpPr>
          <p:cNvPr id="37" name="Rectangle: Rounded Corners 36">
            <a:extLst>
              <a:ext uri="{FF2B5EF4-FFF2-40B4-BE49-F238E27FC236}">
                <a16:creationId xmlns="" xmlns:a16="http://schemas.microsoft.com/office/drawing/2014/main" id="{53382A1A-9C0A-4CF6-B61F-20217BA05584}"/>
              </a:ext>
            </a:extLst>
          </p:cNvPr>
          <p:cNvSpPr/>
          <p:nvPr/>
        </p:nvSpPr>
        <p:spPr bwMode="auto">
          <a:xfrm>
            <a:off x="6808297" y="4969382"/>
            <a:ext cx="2129051" cy="462022"/>
          </a:xfrm>
          <a:prstGeom prst="roundRect">
            <a:avLst>
              <a:gd name="adj" fmla="val 23954"/>
            </a:avLst>
          </a:prstGeom>
          <a:solidFill>
            <a:schemeClr val="bg1">
              <a:lumMod val="50000"/>
            </a:schemeClr>
          </a:solidFill>
          <a:ln w="12700">
            <a:noFill/>
            <a:miter lim="800000"/>
            <a:headEnd/>
            <a:tailEnd/>
          </a:ln>
        </p:spPr>
        <p:txBody>
          <a:bodyPr wrap="square" rtlCol="0" anchor="ctr">
            <a:spAutoFit/>
          </a:bodyPr>
          <a:lstStyle/>
          <a:p>
            <a:pPr algn="ctr" eaLnBrk="0" hangingPunct="0"/>
            <a:r>
              <a:rPr lang="en-US" sz="2000" dirty="0">
                <a:solidFill>
                  <a:srgbClr val="FFFFFF"/>
                </a:solidFill>
                <a:cs typeface="+mn-cs"/>
              </a:rPr>
              <a:t>Table 6.3</a:t>
            </a:r>
          </a:p>
        </p:txBody>
      </p:sp>
      <p:sp>
        <p:nvSpPr>
          <p:cNvPr id="39" name="Rectangle: Rounded Corners 38">
            <a:extLst>
              <a:ext uri="{FF2B5EF4-FFF2-40B4-BE49-F238E27FC236}">
                <a16:creationId xmlns="" xmlns:a16="http://schemas.microsoft.com/office/drawing/2014/main" id="{DEA06092-9E95-436E-9608-C4E94E143C2D}"/>
              </a:ext>
            </a:extLst>
          </p:cNvPr>
          <p:cNvSpPr/>
          <p:nvPr/>
        </p:nvSpPr>
        <p:spPr bwMode="auto">
          <a:xfrm>
            <a:off x="6808297" y="5728581"/>
            <a:ext cx="2129051" cy="442674"/>
          </a:xfrm>
          <a:prstGeom prst="roundRect">
            <a:avLst/>
          </a:prstGeom>
          <a:solidFill>
            <a:schemeClr val="bg1">
              <a:lumMod val="50000"/>
            </a:schemeClr>
          </a:solidFill>
          <a:ln w="12700">
            <a:noFill/>
            <a:miter lim="800000"/>
            <a:headEnd/>
            <a:tailEnd/>
          </a:ln>
        </p:spPr>
        <p:txBody>
          <a:bodyPr wrap="square" rtlCol="0" anchor="ctr">
            <a:spAutoFit/>
          </a:bodyPr>
          <a:lstStyle/>
          <a:p>
            <a:pPr algn="ctr" eaLnBrk="0" hangingPunct="0"/>
            <a:r>
              <a:rPr lang="en-US" sz="2000" dirty="0" smtClean="0">
                <a:solidFill>
                  <a:srgbClr val="FFFFFF"/>
                </a:solidFill>
                <a:cs typeface="+mn-cs"/>
              </a:rPr>
              <a:t>  Appendix </a:t>
            </a:r>
            <a:r>
              <a:rPr lang="en-US" sz="2000" dirty="0">
                <a:solidFill>
                  <a:srgbClr val="FFFFFF"/>
                </a:solidFill>
                <a:cs typeface="+mn-cs"/>
              </a:rPr>
              <a:t>A</a:t>
            </a:r>
          </a:p>
        </p:txBody>
      </p:sp>
      <p:pic>
        <p:nvPicPr>
          <p:cNvPr id="42" name="Picture 41">
            <a:extLst>
              <a:ext uri="{FF2B5EF4-FFF2-40B4-BE49-F238E27FC236}">
                <a16:creationId xmlns="" xmlns:a16="http://schemas.microsoft.com/office/drawing/2014/main" id="{75589063-4574-4D03-88E9-17FA6ED4D38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1813" y="3472298"/>
            <a:ext cx="328762" cy="257374"/>
          </a:xfrm>
          <a:prstGeom prst="rect">
            <a:avLst/>
          </a:prstGeom>
        </p:spPr>
      </p:pic>
      <p:pic>
        <p:nvPicPr>
          <p:cNvPr id="47" name="Picture 46">
            <a:extLst>
              <a:ext uri="{FF2B5EF4-FFF2-40B4-BE49-F238E27FC236}">
                <a16:creationId xmlns="" xmlns:a16="http://schemas.microsoft.com/office/drawing/2014/main" id="{237B0715-0D2A-480D-8689-4CB20679D24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010087" y="2872177"/>
            <a:ext cx="251848" cy="310248"/>
          </a:xfrm>
          <a:prstGeom prst="rect">
            <a:avLst/>
          </a:prstGeom>
        </p:spPr>
      </p:pic>
      <p:pic>
        <p:nvPicPr>
          <p:cNvPr id="50" name="Picture 49">
            <a:extLst>
              <a:ext uri="{FF2B5EF4-FFF2-40B4-BE49-F238E27FC236}">
                <a16:creationId xmlns="" xmlns:a16="http://schemas.microsoft.com/office/drawing/2014/main" id="{6C5E1AD6-4F6B-444A-A8AA-17CAB5C592BA}"/>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010087" y="6161561"/>
            <a:ext cx="251848" cy="310248"/>
          </a:xfrm>
          <a:prstGeom prst="rect">
            <a:avLst/>
          </a:prstGeom>
        </p:spPr>
      </p:pic>
      <p:cxnSp>
        <p:nvCxnSpPr>
          <p:cNvPr id="8" name="Straight Arrow Connector 7">
            <a:extLst>
              <a:ext uri="{FF2B5EF4-FFF2-40B4-BE49-F238E27FC236}">
                <a16:creationId xmlns="" xmlns:a16="http://schemas.microsoft.com/office/drawing/2014/main" id="{62773927-C311-40BF-BD8C-21769398B8FA}"/>
              </a:ext>
            </a:extLst>
          </p:cNvPr>
          <p:cNvCxnSpPr>
            <a:stCxn id="37" idx="1"/>
          </p:cNvCxnSpPr>
          <p:nvPr/>
        </p:nvCxnSpPr>
        <p:spPr>
          <a:xfrm flipH="1">
            <a:off x="6306207" y="5200393"/>
            <a:ext cx="502090" cy="3963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 xmlns:a16="http://schemas.microsoft.com/office/drawing/2014/main" id="{198EA87D-B1FF-4079-97DD-C0AD5C20CC5F}"/>
              </a:ext>
            </a:extLst>
          </p:cNvPr>
          <p:cNvCxnSpPr>
            <a:stCxn id="39" idx="1"/>
          </p:cNvCxnSpPr>
          <p:nvPr/>
        </p:nvCxnSpPr>
        <p:spPr>
          <a:xfrm flipH="1">
            <a:off x="6306207" y="5949918"/>
            <a:ext cx="502090" cy="10582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38ABFF7B-F213-4077-9E84-FD75DC706661}"/>
              </a:ext>
            </a:extLst>
          </p:cNvPr>
          <p:cNvSpPr txBox="1"/>
          <p:nvPr/>
        </p:nvSpPr>
        <p:spPr>
          <a:xfrm>
            <a:off x="6600019" y="1317094"/>
            <a:ext cx="2545606" cy="369332"/>
          </a:xfrm>
          <a:prstGeom prst="rect">
            <a:avLst/>
          </a:prstGeom>
          <a:noFill/>
        </p:spPr>
        <p:txBody>
          <a:bodyPr wrap="square" rtlCol="0">
            <a:spAutoFit/>
          </a:bodyPr>
          <a:lstStyle/>
          <a:p>
            <a:pPr algn="ctr"/>
            <a:r>
              <a:rPr lang="en-US" b="1" dirty="0">
                <a:solidFill>
                  <a:srgbClr val="000000"/>
                </a:solidFill>
                <a:cs typeface="+mn-cs"/>
              </a:rPr>
              <a:t>Guidance Document</a:t>
            </a:r>
          </a:p>
        </p:txBody>
      </p:sp>
      <p:pic>
        <p:nvPicPr>
          <p:cNvPr id="32" name="Picture 31">
            <a:extLst>
              <a:ext uri="{FF2B5EF4-FFF2-40B4-BE49-F238E27FC236}">
                <a16:creationId xmlns="" xmlns:a16="http://schemas.microsoft.com/office/drawing/2014/main" id="{60D0D7CC-71E9-4F18-838F-16CE615ADBC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946672" y="2119007"/>
            <a:ext cx="251848" cy="310248"/>
          </a:xfrm>
          <a:prstGeom prst="rect">
            <a:avLst/>
          </a:prstGeom>
        </p:spPr>
      </p:pic>
      <p:pic>
        <p:nvPicPr>
          <p:cNvPr id="33" name="Picture 32">
            <a:extLst>
              <a:ext uri="{FF2B5EF4-FFF2-40B4-BE49-F238E27FC236}">
                <a16:creationId xmlns="" xmlns:a16="http://schemas.microsoft.com/office/drawing/2014/main" id="{60D0D7CC-71E9-4F18-838F-16CE615ADBC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946672" y="3579186"/>
            <a:ext cx="251848" cy="310248"/>
          </a:xfrm>
          <a:prstGeom prst="rect">
            <a:avLst/>
          </a:prstGeom>
        </p:spPr>
      </p:pic>
      <p:pic>
        <p:nvPicPr>
          <p:cNvPr id="35" name="Picture 34">
            <a:extLst>
              <a:ext uri="{FF2B5EF4-FFF2-40B4-BE49-F238E27FC236}">
                <a16:creationId xmlns="" xmlns:a16="http://schemas.microsoft.com/office/drawing/2014/main" id="{60D0D7CC-71E9-4F18-838F-16CE615ADBC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946672" y="5045269"/>
            <a:ext cx="251848" cy="310248"/>
          </a:xfrm>
          <a:prstGeom prst="rect">
            <a:avLst/>
          </a:prstGeom>
        </p:spPr>
      </p:pic>
      <p:pic>
        <p:nvPicPr>
          <p:cNvPr id="36" name="Picture 35">
            <a:extLst>
              <a:ext uri="{FF2B5EF4-FFF2-40B4-BE49-F238E27FC236}">
                <a16:creationId xmlns="" xmlns:a16="http://schemas.microsoft.com/office/drawing/2014/main" id="{60D0D7CC-71E9-4F18-838F-16CE615ADBC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946672" y="5794794"/>
            <a:ext cx="251848" cy="310248"/>
          </a:xfrm>
          <a:prstGeom prst="rect">
            <a:avLst/>
          </a:prstGeom>
        </p:spPr>
      </p:pic>
    </p:spTree>
    <p:extLst>
      <p:ext uri="{BB962C8B-B14F-4D97-AF65-F5344CB8AC3E}">
        <p14:creationId xmlns:p14="http://schemas.microsoft.com/office/powerpoint/2010/main" val="384360113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 xmlns:a16="http://schemas.microsoft.com/office/drawing/2014/main" id="{9DA56CEA-60C6-4529-91CE-9FD51A80F53D}"/>
              </a:ext>
            </a:extLst>
          </p:cNvPr>
          <p:cNvSpPr/>
          <p:nvPr/>
        </p:nvSpPr>
        <p:spPr bwMode="auto">
          <a:xfrm>
            <a:off x="457199" y="2219693"/>
            <a:ext cx="2153920" cy="1123712"/>
          </a:xfrm>
          <a:prstGeom prst="roundRect">
            <a:avLst/>
          </a:prstGeom>
          <a:solidFill>
            <a:srgbClr val="008000"/>
          </a:solidFill>
          <a:ln w="12700">
            <a:noFill/>
            <a:miter lim="800000"/>
            <a:headEnd/>
            <a:tailEnd/>
          </a:ln>
        </p:spPr>
        <p:txBody>
          <a:bodyPr wrap="square" rtlCol="0" anchor="ctr">
            <a:spAutoFit/>
          </a:bodyPr>
          <a:lstStyle/>
          <a:p>
            <a:pPr algn="ctr" eaLnBrk="0" hangingPunct="0"/>
            <a:r>
              <a:rPr lang="en-US" sz="2000" dirty="0" smtClean="0">
                <a:solidFill>
                  <a:srgbClr val="FFFFFF"/>
                </a:solidFill>
                <a:cs typeface="+mn-cs"/>
              </a:rPr>
              <a:t>    Design </a:t>
            </a:r>
            <a:r>
              <a:rPr lang="en-US" sz="2000" dirty="0">
                <a:solidFill>
                  <a:srgbClr val="FFFFFF"/>
                </a:solidFill>
                <a:cs typeface="+mn-cs"/>
              </a:rPr>
              <a:t>&amp; </a:t>
            </a:r>
            <a:r>
              <a:rPr lang="en-US" sz="2000" dirty="0" smtClean="0">
                <a:solidFill>
                  <a:srgbClr val="FFFFFF"/>
                </a:solidFill>
                <a:cs typeface="+mn-cs"/>
              </a:rPr>
              <a:t> </a:t>
            </a:r>
          </a:p>
          <a:p>
            <a:pPr algn="ctr" eaLnBrk="0" hangingPunct="0"/>
            <a:r>
              <a:rPr lang="en-US" sz="2000" dirty="0">
                <a:solidFill>
                  <a:srgbClr val="FFFFFF"/>
                </a:solidFill>
                <a:cs typeface="+mn-cs"/>
              </a:rPr>
              <a:t> </a:t>
            </a:r>
            <a:r>
              <a:rPr lang="en-US" sz="2000" dirty="0" smtClean="0">
                <a:solidFill>
                  <a:srgbClr val="FFFFFF"/>
                </a:solidFill>
                <a:cs typeface="+mn-cs"/>
              </a:rPr>
              <a:t>   Performance   </a:t>
            </a:r>
          </a:p>
          <a:p>
            <a:pPr algn="ctr" eaLnBrk="0" hangingPunct="0"/>
            <a:r>
              <a:rPr lang="en-US" sz="2000" dirty="0">
                <a:solidFill>
                  <a:srgbClr val="FFFFFF"/>
                </a:solidFill>
                <a:cs typeface="+mn-cs"/>
              </a:rPr>
              <a:t> </a:t>
            </a:r>
            <a:r>
              <a:rPr lang="en-US" sz="2000" dirty="0" smtClean="0">
                <a:solidFill>
                  <a:srgbClr val="FFFFFF"/>
                </a:solidFill>
                <a:cs typeface="+mn-cs"/>
              </a:rPr>
              <a:t> LCSM</a:t>
            </a:r>
            <a:endParaRPr lang="en-US" sz="2000" dirty="0">
              <a:solidFill>
                <a:srgbClr val="FFFFFF"/>
              </a:solidFill>
              <a:cs typeface="+mn-cs"/>
            </a:endParaRPr>
          </a:p>
        </p:txBody>
      </p:sp>
      <p:sp>
        <p:nvSpPr>
          <p:cNvPr id="2" name="Title 1">
            <a:extLst>
              <a:ext uri="{FF2B5EF4-FFF2-40B4-BE49-F238E27FC236}">
                <a16:creationId xmlns="" xmlns:a16="http://schemas.microsoft.com/office/drawing/2014/main" id="{E3B5D9EB-5E1F-4265-B967-157E75359205}"/>
              </a:ext>
            </a:extLst>
          </p:cNvPr>
          <p:cNvSpPr>
            <a:spLocks noGrp="1"/>
          </p:cNvSpPr>
          <p:nvPr>
            <p:ph type="title"/>
          </p:nvPr>
        </p:nvSpPr>
        <p:spPr/>
        <p:txBody>
          <a:bodyPr/>
          <a:lstStyle/>
          <a:p>
            <a:r>
              <a:rPr lang="en-US" dirty="0"/>
              <a:t>Example continued: A LNAPL Plume is migrating toward a river</a:t>
            </a:r>
          </a:p>
        </p:txBody>
      </p:sp>
      <p:sp>
        <p:nvSpPr>
          <p:cNvPr id="21" name="Rectangle: Rounded Corners 20">
            <a:extLst>
              <a:ext uri="{FF2B5EF4-FFF2-40B4-BE49-F238E27FC236}">
                <a16:creationId xmlns="" xmlns:a16="http://schemas.microsoft.com/office/drawing/2014/main" id="{6C1D604C-3650-4C03-BC60-155410A57522}"/>
              </a:ext>
            </a:extLst>
          </p:cNvPr>
          <p:cNvSpPr/>
          <p:nvPr/>
        </p:nvSpPr>
        <p:spPr bwMode="auto">
          <a:xfrm>
            <a:off x="2880514" y="2049433"/>
            <a:ext cx="3662176" cy="1464231"/>
          </a:xfrm>
          <a:prstGeom prst="roundRect">
            <a:avLst/>
          </a:prstGeom>
          <a:solidFill>
            <a:srgbClr val="008000"/>
          </a:solidFill>
          <a:ln w="12700">
            <a:noFill/>
            <a:miter lim="800000"/>
            <a:headEnd/>
            <a:tailEnd/>
          </a:ln>
        </p:spPr>
        <p:txBody>
          <a:bodyPr wrap="square" rtlCol="0" anchor="ctr">
            <a:spAutoFit/>
          </a:bodyPr>
          <a:lstStyle/>
          <a:p>
            <a:pPr marL="342900" indent="-342900" eaLnBrk="0" hangingPunct="0">
              <a:buFont typeface="Arial" panose="020B0604020202020204" pitchFamily="34" charset="0"/>
              <a:buChar char="•"/>
            </a:pPr>
            <a:r>
              <a:rPr lang="en-US" sz="2000" spc="-20" dirty="0">
                <a:solidFill>
                  <a:srgbClr val="FFFFFF"/>
                </a:solidFill>
                <a:cs typeface="+mn-cs"/>
              </a:rPr>
              <a:t>Design and engineer the technology to meet Goals</a:t>
            </a:r>
          </a:p>
          <a:p>
            <a:pPr marL="342900" indent="-342900" eaLnBrk="0" hangingPunct="0">
              <a:buFont typeface="Arial" panose="020B0604020202020204" pitchFamily="34" charset="0"/>
              <a:buChar char="•"/>
            </a:pPr>
            <a:r>
              <a:rPr lang="en-US" sz="2000" spc="-20" dirty="0">
                <a:solidFill>
                  <a:srgbClr val="FFFFFF"/>
                </a:solidFill>
                <a:cs typeface="+mn-cs"/>
              </a:rPr>
              <a:t>Evaluate Performance and Set Metrics</a:t>
            </a:r>
          </a:p>
        </p:txBody>
      </p:sp>
      <p:sp>
        <p:nvSpPr>
          <p:cNvPr id="22" name="Rectangle: Rounded Corners 21">
            <a:extLst>
              <a:ext uri="{FF2B5EF4-FFF2-40B4-BE49-F238E27FC236}">
                <a16:creationId xmlns="" xmlns:a16="http://schemas.microsoft.com/office/drawing/2014/main" id="{7AE31373-DD05-485B-944D-73DAC78CA009}"/>
              </a:ext>
            </a:extLst>
          </p:cNvPr>
          <p:cNvSpPr/>
          <p:nvPr/>
        </p:nvSpPr>
        <p:spPr bwMode="auto">
          <a:xfrm>
            <a:off x="6808296" y="2389951"/>
            <a:ext cx="2129051" cy="783193"/>
          </a:xfrm>
          <a:prstGeom prst="roundRect">
            <a:avLst/>
          </a:prstGeom>
          <a:solidFill>
            <a:srgbClr val="008000"/>
          </a:solidFill>
          <a:ln w="12700">
            <a:noFill/>
            <a:miter lim="800000"/>
            <a:headEnd/>
            <a:tailEnd/>
          </a:ln>
        </p:spPr>
        <p:txBody>
          <a:bodyPr wrap="square" rtlCol="0" anchor="ctr">
            <a:spAutoFit/>
          </a:bodyPr>
          <a:lstStyle/>
          <a:p>
            <a:pPr algn="ctr" eaLnBrk="0" hangingPunct="0"/>
            <a:r>
              <a:rPr lang="en-US" sz="2000" dirty="0" smtClean="0">
                <a:solidFill>
                  <a:srgbClr val="FFFFFF"/>
                </a:solidFill>
                <a:cs typeface="+mn-cs"/>
              </a:rPr>
              <a:t>   Table 6.3     </a:t>
            </a:r>
          </a:p>
          <a:p>
            <a:pPr algn="ctr" eaLnBrk="0" hangingPunct="0"/>
            <a:r>
              <a:rPr lang="en-US" sz="2000" dirty="0">
                <a:solidFill>
                  <a:srgbClr val="FFFFFF"/>
                </a:solidFill>
                <a:cs typeface="+mn-cs"/>
              </a:rPr>
              <a:t> </a:t>
            </a:r>
            <a:r>
              <a:rPr lang="en-US" sz="2000" dirty="0" smtClean="0">
                <a:solidFill>
                  <a:srgbClr val="FFFFFF"/>
                </a:solidFill>
                <a:cs typeface="+mn-cs"/>
              </a:rPr>
              <a:t>    Section </a:t>
            </a:r>
            <a:r>
              <a:rPr lang="en-US" sz="2000" dirty="0">
                <a:solidFill>
                  <a:srgbClr val="FFFFFF"/>
                </a:solidFill>
                <a:cs typeface="+mn-cs"/>
              </a:rPr>
              <a:t>6.4.1</a:t>
            </a:r>
          </a:p>
        </p:txBody>
      </p:sp>
      <p:sp>
        <p:nvSpPr>
          <p:cNvPr id="28" name="Rectangle: Rounded Corners 27">
            <a:extLst>
              <a:ext uri="{FF2B5EF4-FFF2-40B4-BE49-F238E27FC236}">
                <a16:creationId xmlns="" xmlns:a16="http://schemas.microsoft.com/office/drawing/2014/main" id="{35495F9A-BCAD-4A81-9DBD-1653476558F3}"/>
              </a:ext>
            </a:extLst>
          </p:cNvPr>
          <p:cNvSpPr/>
          <p:nvPr/>
        </p:nvSpPr>
        <p:spPr bwMode="auto">
          <a:xfrm>
            <a:off x="457198" y="4260720"/>
            <a:ext cx="2153921" cy="1123712"/>
          </a:xfrm>
          <a:prstGeom prst="roundRect">
            <a:avLst/>
          </a:prstGeom>
          <a:solidFill>
            <a:schemeClr val="bg1">
              <a:lumMod val="50000"/>
            </a:schemeClr>
          </a:solidFill>
          <a:ln w="12700">
            <a:noFill/>
            <a:miter lim="800000"/>
            <a:headEnd/>
            <a:tailEnd/>
          </a:ln>
        </p:spPr>
        <p:txBody>
          <a:bodyPr wrap="square" rtlCol="0" anchor="ctr">
            <a:spAutoFit/>
          </a:bodyPr>
          <a:lstStyle/>
          <a:p>
            <a:pPr algn="ctr" eaLnBrk="0" hangingPunct="0"/>
            <a:r>
              <a:rPr lang="en-US" sz="2000" dirty="0" smtClean="0">
                <a:solidFill>
                  <a:srgbClr val="FFFFFF"/>
                </a:solidFill>
                <a:cs typeface="+mn-cs"/>
              </a:rPr>
              <a:t>      Example </a:t>
            </a:r>
          </a:p>
          <a:p>
            <a:pPr algn="ctr" eaLnBrk="0" hangingPunct="0"/>
            <a:r>
              <a:rPr lang="en-US" sz="2000" dirty="0">
                <a:solidFill>
                  <a:srgbClr val="FFFFFF"/>
                </a:solidFill>
                <a:cs typeface="+mn-cs"/>
              </a:rPr>
              <a:t> </a:t>
            </a:r>
            <a:r>
              <a:rPr lang="en-US" sz="2000" dirty="0" smtClean="0">
                <a:solidFill>
                  <a:srgbClr val="FFFFFF"/>
                </a:solidFill>
                <a:cs typeface="+mn-cs"/>
              </a:rPr>
              <a:t>    Performance</a:t>
            </a:r>
          </a:p>
          <a:p>
            <a:pPr algn="ctr" eaLnBrk="0" hangingPunct="0"/>
            <a:r>
              <a:rPr lang="en-US" sz="2000" dirty="0">
                <a:solidFill>
                  <a:srgbClr val="FFFFFF"/>
                </a:solidFill>
                <a:cs typeface="+mn-cs"/>
              </a:rPr>
              <a:t> </a:t>
            </a:r>
            <a:r>
              <a:rPr lang="en-US" sz="2000" dirty="0" smtClean="0">
                <a:solidFill>
                  <a:srgbClr val="FFFFFF"/>
                </a:solidFill>
                <a:cs typeface="+mn-cs"/>
              </a:rPr>
              <a:t>      Metrics</a:t>
            </a:r>
            <a:endParaRPr lang="en-US" sz="2000" dirty="0">
              <a:solidFill>
                <a:srgbClr val="FFFFFF"/>
              </a:solidFill>
              <a:cs typeface="+mn-cs"/>
            </a:endParaRPr>
          </a:p>
        </p:txBody>
      </p:sp>
      <p:sp>
        <p:nvSpPr>
          <p:cNvPr id="29" name="Rectangle: Rounded Corners 28">
            <a:extLst>
              <a:ext uri="{FF2B5EF4-FFF2-40B4-BE49-F238E27FC236}">
                <a16:creationId xmlns="" xmlns:a16="http://schemas.microsoft.com/office/drawing/2014/main" id="{EDDF6EBD-620B-4FA5-B614-329B9656EB57}"/>
              </a:ext>
            </a:extLst>
          </p:cNvPr>
          <p:cNvSpPr/>
          <p:nvPr/>
        </p:nvSpPr>
        <p:spPr bwMode="auto">
          <a:xfrm>
            <a:off x="2880514" y="4094769"/>
            <a:ext cx="3662176" cy="1815882"/>
          </a:xfrm>
          <a:custGeom>
            <a:avLst/>
            <a:gdLst>
              <a:gd name="connsiteX0" fmla="*/ 0 w 3779520"/>
              <a:gd name="connsiteY0" fmla="*/ 607271 h 3643551"/>
              <a:gd name="connsiteX1" fmla="*/ 607271 w 3779520"/>
              <a:gd name="connsiteY1" fmla="*/ 0 h 3643551"/>
              <a:gd name="connsiteX2" fmla="*/ 3172249 w 3779520"/>
              <a:gd name="connsiteY2" fmla="*/ 0 h 3643551"/>
              <a:gd name="connsiteX3" fmla="*/ 3779520 w 3779520"/>
              <a:gd name="connsiteY3" fmla="*/ 607271 h 3643551"/>
              <a:gd name="connsiteX4" fmla="*/ 3779520 w 3779520"/>
              <a:gd name="connsiteY4" fmla="*/ 3036280 h 3643551"/>
              <a:gd name="connsiteX5" fmla="*/ 3172249 w 3779520"/>
              <a:gd name="connsiteY5" fmla="*/ 3643551 h 3643551"/>
              <a:gd name="connsiteX6" fmla="*/ 607271 w 3779520"/>
              <a:gd name="connsiteY6" fmla="*/ 3643551 h 3643551"/>
              <a:gd name="connsiteX7" fmla="*/ 0 w 3779520"/>
              <a:gd name="connsiteY7" fmla="*/ 3036280 h 3643551"/>
              <a:gd name="connsiteX8" fmla="*/ 0 w 3779520"/>
              <a:gd name="connsiteY8" fmla="*/ 607271 h 3643551"/>
              <a:gd name="connsiteX0" fmla="*/ 2340 w 3781860"/>
              <a:gd name="connsiteY0" fmla="*/ 607271 h 3643551"/>
              <a:gd name="connsiteX1" fmla="*/ 290015 w 3781860"/>
              <a:gd name="connsiteY1" fmla="*/ 0 h 3643551"/>
              <a:gd name="connsiteX2" fmla="*/ 3174589 w 3781860"/>
              <a:gd name="connsiteY2" fmla="*/ 0 h 3643551"/>
              <a:gd name="connsiteX3" fmla="*/ 3781860 w 3781860"/>
              <a:gd name="connsiteY3" fmla="*/ 607271 h 3643551"/>
              <a:gd name="connsiteX4" fmla="*/ 3781860 w 3781860"/>
              <a:gd name="connsiteY4" fmla="*/ 3036280 h 3643551"/>
              <a:gd name="connsiteX5" fmla="*/ 3174589 w 3781860"/>
              <a:gd name="connsiteY5" fmla="*/ 3643551 h 3643551"/>
              <a:gd name="connsiteX6" fmla="*/ 609611 w 3781860"/>
              <a:gd name="connsiteY6" fmla="*/ 3643551 h 3643551"/>
              <a:gd name="connsiteX7" fmla="*/ 2340 w 3781860"/>
              <a:gd name="connsiteY7" fmla="*/ 3036280 h 3643551"/>
              <a:gd name="connsiteX8" fmla="*/ 2340 w 3781860"/>
              <a:gd name="connsiteY8" fmla="*/ 607271 h 3643551"/>
              <a:gd name="connsiteX0" fmla="*/ 2340 w 3791015"/>
              <a:gd name="connsiteY0" fmla="*/ 607271 h 3643551"/>
              <a:gd name="connsiteX1" fmla="*/ 290015 w 3791015"/>
              <a:gd name="connsiteY1" fmla="*/ 0 h 3643551"/>
              <a:gd name="connsiteX2" fmla="*/ 3529696 w 3791015"/>
              <a:gd name="connsiteY2" fmla="*/ 0 h 3643551"/>
              <a:gd name="connsiteX3" fmla="*/ 3781860 w 3791015"/>
              <a:gd name="connsiteY3" fmla="*/ 607271 h 3643551"/>
              <a:gd name="connsiteX4" fmla="*/ 3781860 w 3791015"/>
              <a:gd name="connsiteY4" fmla="*/ 3036280 h 3643551"/>
              <a:gd name="connsiteX5" fmla="*/ 3174589 w 3791015"/>
              <a:gd name="connsiteY5" fmla="*/ 3643551 h 3643551"/>
              <a:gd name="connsiteX6" fmla="*/ 609611 w 3791015"/>
              <a:gd name="connsiteY6" fmla="*/ 3643551 h 3643551"/>
              <a:gd name="connsiteX7" fmla="*/ 2340 w 3791015"/>
              <a:gd name="connsiteY7" fmla="*/ 3036280 h 3643551"/>
              <a:gd name="connsiteX8" fmla="*/ 2340 w 3791015"/>
              <a:gd name="connsiteY8" fmla="*/ 607271 h 3643551"/>
              <a:gd name="connsiteX0" fmla="*/ 2340 w 3791015"/>
              <a:gd name="connsiteY0" fmla="*/ 607271 h 3648712"/>
              <a:gd name="connsiteX1" fmla="*/ 290015 w 3791015"/>
              <a:gd name="connsiteY1" fmla="*/ 0 h 3648712"/>
              <a:gd name="connsiteX2" fmla="*/ 3529696 w 3791015"/>
              <a:gd name="connsiteY2" fmla="*/ 0 h 3648712"/>
              <a:gd name="connsiteX3" fmla="*/ 3781860 w 3791015"/>
              <a:gd name="connsiteY3" fmla="*/ 607271 h 3648712"/>
              <a:gd name="connsiteX4" fmla="*/ 3764104 w 3791015"/>
              <a:gd name="connsiteY4" fmla="*/ 3373632 h 3648712"/>
              <a:gd name="connsiteX5" fmla="*/ 3174589 w 3791015"/>
              <a:gd name="connsiteY5" fmla="*/ 3643551 h 3648712"/>
              <a:gd name="connsiteX6" fmla="*/ 609611 w 3791015"/>
              <a:gd name="connsiteY6" fmla="*/ 3643551 h 3648712"/>
              <a:gd name="connsiteX7" fmla="*/ 2340 w 3791015"/>
              <a:gd name="connsiteY7" fmla="*/ 3036280 h 3648712"/>
              <a:gd name="connsiteX8" fmla="*/ 2340 w 3791015"/>
              <a:gd name="connsiteY8" fmla="*/ 607271 h 3648712"/>
              <a:gd name="connsiteX0" fmla="*/ 2340 w 3791015"/>
              <a:gd name="connsiteY0" fmla="*/ 607271 h 3650565"/>
              <a:gd name="connsiteX1" fmla="*/ 290015 w 3791015"/>
              <a:gd name="connsiteY1" fmla="*/ 0 h 3650565"/>
              <a:gd name="connsiteX2" fmla="*/ 3529696 w 3791015"/>
              <a:gd name="connsiteY2" fmla="*/ 0 h 3650565"/>
              <a:gd name="connsiteX3" fmla="*/ 3781860 w 3791015"/>
              <a:gd name="connsiteY3" fmla="*/ 607271 h 3650565"/>
              <a:gd name="connsiteX4" fmla="*/ 3764104 w 3791015"/>
              <a:gd name="connsiteY4" fmla="*/ 3373632 h 3650565"/>
              <a:gd name="connsiteX5" fmla="*/ 3174589 w 3791015"/>
              <a:gd name="connsiteY5" fmla="*/ 3643551 h 3650565"/>
              <a:gd name="connsiteX6" fmla="*/ 609611 w 3791015"/>
              <a:gd name="connsiteY6" fmla="*/ 3643551 h 3650565"/>
              <a:gd name="connsiteX7" fmla="*/ 11218 w 3791015"/>
              <a:gd name="connsiteY7" fmla="*/ 3382509 h 3650565"/>
              <a:gd name="connsiteX8" fmla="*/ 2340 w 3791015"/>
              <a:gd name="connsiteY8" fmla="*/ 607271 h 3650565"/>
              <a:gd name="connsiteX0" fmla="*/ 2340 w 3786523"/>
              <a:gd name="connsiteY0" fmla="*/ 607271 h 3650565"/>
              <a:gd name="connsiteX1" fmla="*/ 290015 w 3786523"/>
              <a:gd name="connsiteY1" fmla="*/ 0 h 3650565"/>
              <a:gd name="connsiteX2" fmla="*/ 3529696 w 3786523"/>
              <a:gd name="connsiteY2" fmla="*/ 0 h 3650565"/>
              <a:gd name="connsiteX3" fmla="*/ 3781860 w 3786523"/>
              <a:gd name="connsiteY3" fmla="*/ 607271 h 3650565"/>
              <a:gd name="connsiteX4" fmla="*/ 3764104 w 3786523"/>
              <a:gd name="connsiteY4" fmla="*/ 3373632 h 3650565"/>
              <a:gd name="connsiteX5" fmla="*/ 3174589 w 3786523"/>
              <a:gd name="connsiteY5" fmla="*/ 3643551 h 3650565"/>
              <a:gd name="connsiteX6" fmla="*/ 609611 w 3786523"/>
              <a:gd name="connsiteY6" fmla="*/ 3643551 h 3650565"/>
              <a:gd name="connsiteX7" fmla="*/ 11218 w 3786523"/>
              <a:gd name="connsiteY7" fmla="*/ 3382509 h 3650565"/>
              <a:gd name="connsiteX8" fmla="*/ 2340 w 3786523"/>
              <a:gd name="connsiteY8" fmla="*/ 607271 h 365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6523" h="3650565">
                <a:moveTo>
                  <a:pt x="2340" y="607271"/>
                </a:moveTo>
                <a:cubicBezTo>
                  <a:pt x="2340" y="271884"/>
                  <a:pt x="-45372" y="0"/>
                  <a:pt x="290015" y="0"/>
                </a:cubicBezTo>
                <a:lnTo>
                  <a:pt x="3529696" y="0"/>
                </a:lnTo>
                <a:cubicBezTo>
                  <a:pt x="3842085" y="53958"/>
                  <a:pt x="3781860" y="271884"/>
                  <a:pt x="3781860" y="607271"/>
                </a:cubicBezTo>
                <a:lnTo>
                  <a:pt x="3764104" y="3373632"/>
                </a:lnTo>
                <a:cubicBezTo>
                  <a:pt x="3764104" y="3709019"/>
                  <a:pt x="3509976" y="3643551"/>
                  <a:pt x="3174589" y="3643551"/>
                </a:cubicBezTo>
                <a:lnTo>
                  <a:pt x="609611" y="3643551"/>
                </a:lnTo>
                <a:cubicBezTo>
                  <a:pt x="274224" y="3643551"/>
                  <a:pt x="11218" y="3717896"/>
                  <a:pt x="11218" y="3382509"/>
                </a:cubicBezTo>
                <a:cubicBezTo>
                  <a:pt x="8259" y="2457430"/>
                  <a:pt x="5299" y="1532350"/>
                  <a:pt x="2340" y="607271"/>
                </a:cubicBezTo>
                <a:close/>
              </a:path>
            </a:pathLst>
          </a:custGeom>
          <a:solidFill>
            <a:schemeClr val="bg1">
              <a:lumMod val="50000"/>
            </a:schemeClr>
          </a:solidFill>
          <a:ln w="12700">
            <a:noFill/>
            <a:miter lim="800000"/>
            <a:headEnd/>
            <a:tailEnd/>
          </a:ln>
        </p:spPr>
        <p:txBody>
          <a:bodyPr wrap="square" tIns="45720" bIns="91440" rtlCol="0" anchor="ctr">
            <a:spAutoFit/>
          </a:bodyPr>
          <a:lstStyle/>
          <a:p>
            <a:pPr marL="285750" indent="-285750" eaLnBrk="0" hangingPunct="0">
              <a:buFont typeface="Arial" panose="020B0604020202020204" pitchFamily="34" charset="0"/>
              <a:buChar char="•"/>
            </a:pPr>
            <a:endParaRPr lang="en-US" sz="900" cap="all" spc="-20" dirty="0">
              <a:solidFill>
                <a:srgbClr val="FFFFFF"/>
              </a:solidFill>
              <a:cs typeface="+mn-cs"/>
            </a:endParaRPr>
          </a:p>
          <a:p>
            <a:pPr marL="393700" indent="-330200" eaLnBrk="0" hangingPunct="0">
              <a:buFont typeface="Arial" panose="020B0604020202020204" pitchFamily="34" charset="0"/>
              <a:buChar char="•"/>
            </a:pPr>
            <a:r>
              <a:rPr lang="en-US" sz="2000" spc="-20" dirty="0">
                <a:solidFill>
                  <a:srgbClr val="FFFFFF"/>
                </a:solidFill>
                <a:cs typeface="+mn-cs"/>
              </a:rPr>
              <a:t>No first LNAPL occurrence in down gradient well</a:t>
            </a:r>
          </a:p>
          <a:p>
            <a:pPr marL="393700" indent="-330200" eaLnBrk="0" hangingPunct="0">
              <a:buFont typeface="Arial" panose="020B0604020202020204" pitchFamily="34" charset="0"/>
              <a:buChar char="•"/>
            </a:pPr>
            <a:r>
              <a:rPr lang="en-US" sz="2000" spc="-20" dirty="0">
                <a:solidFill>
                  <a:srgbClr val="FFFFFF"/>
                </a:solidFill>
                <a:cs typeface="+mn-cs"/>
              </a:rPr>
              <a:t>LNAPL body footprint </a:t>
            </a:r>
            <a:r>
              <a:rPr lang="en-US" sz="2000" spc="-20" dirty="0" smtClean="0">
                <a:solidFill>
                  <a:srgbClr val="FFFFFF"/>
                </a:solidFill>
                <a:cs typeface="+mn-cs"/>
              </a:rPr>
              <a:t>stabilized</a:t>
            </a:r>
          </a:p>
          <a:p>
            <a:pPr marL="393700" indent="-330200" eaLnBrk="0" hangingPunct="0">
              <a:buFont typeface="Arial" panose="020B0604020202020204" pitchFamily="34" charset="0"/>
              <a:buChar char="•"/>
            </a:pPr>
            <a:r>
              <a:rPr lang="en-US" sz="2000" spc="-20" dirty="0" smtClean="0">
                <a:solidFill>
                  <a:srgbClr val="FFFFFF"/>
                </a:solidFill>
                <a:cs typeface="+mn-cs"/>
              </a:rPr>
              <a:t>No </a:t>
            </a:r>
            <a:r>
              <a:rPr lang="en-US" sz="2000" spc="-20" dirty="0">
                <a:solidFill>
                  <a:srgbClr val="FFFFFF"/>
                </a:solidFill>
                <a:cs typeface="+mn-cs"/>
              </a:rPr>
              <a:t>sheens detected in river</a:t>
            </a:r>
          </a:p>
        </p:txBody>
      </p:sp>
      <p:sp>
        <p:nvSpPr>
          <p:cNvPr id="37" name="Rectangle: Rounded Corners 36">
            <a:extLst>
              <a:ext uri="{FF2B5EF4-FFF2-40B4-BE49-F238E27FC236}">
                <a16:creationId xmlns="" xmlns:a16="http://schemas.microsoft.com/office/drawing/2014/main" id="{53382A1A-9C0A-4CF6-B61F-20217BA05584}"/>
              </a:ext>
            </a:extLst>
          </p:cNvPr>
          <p:cNvSpPr/>
          <p:nvPr/>
        </p:nvSpPr>
        <p:spPr bwMode="auto">
          <a:xfrm>
            <a:off x="6808297" y="4413864"/>
            <a:ext cx="2129051" cy="817424"/>
          </a:xfrm>
          <a:prstGeom prst="roundRect">
            <a:avLst>
              <a:gd name="adj" fmla="val 23954"/>
            </a:avLst>
          </a:prstGeom>
          <a:solidFill>
            <a:schemeClr val="bg1">
              <a:lumMod val="50000"/>
            </a:schemeClr>
          </a:solidFill>
          <a:ln w="12700">
            <a:noFill/>
            <a:miter lim="800000"/>
            <a:headEnd/>
            <a:tailEnd/>
          </a:ln>
        </p:spPr>
        <p:txBody>
          <a:bodyPr wrap="square" rtlCol="0" anchor="ctr">
            <a:spAutoFit/>
          </a:bodyPr>
          <a:lstStyle/>
          <a:p>
            <a:pPr algn="ctr" eaLnBrk="0" hangingPunct="0"/>
            <a:r>
              <a:rPr lang="en-US" sz="2000" dirty="0" smtClean="0">
                <a:solidFill>
                  <a:srgbClr val="FFFFFF"/>
                </a:solidFill>
                <a:cs typeface="+mn-cs"/>
              </a:rPr>
              <a:t>  Tables </a:t>
            </a:r>
          </a:p>
          <a:p>
            <a:pPr algn="ctr" eaLnBrk="0" hangingPunct="0"/>
            <a:r>
              <a:rPr lang="en-US" sz="2000" dirty="0">
                <a:solidFill>
                  <a:srgbClr val="FFFFFF"/>
                </a:solidFill>
                <a:cs typeface="+mn-cs"/>
              </a:rPr>
              <a:t> </a:t>
            </a:r>
            <a:r>
              <a:rPr lang="en-US" sz="2000" dirty="0" smtClean="0">
                <a:solidFill>
                  <a:srgbClr val="FFFFFF"/>
                </a:solidFill>
                <a:cs typeface="+mn-cs"/>
              </a:rPr>
              <a:t>  5.2 </a:t>
            </a:r>
            <a:r>
              <a:rPr lang="en-US" sz="2000" dirty="0">
                <a:solidFill>
                  <a:srgbClr val="FFFFFF"/>
                </a:solidFill>
                <a:cs typeface="+mn-cs"/>
              </a:rPr>
              <a:t>&amp;  6.3</a:t>
            </a:r>
          </a:p>
        </p:txBody>
      </p:sp>
      <p:pic>
        <p:nvPicPr>
          <p:cNvPr id="42" name="Picture 41">
            <a:extLst>
              <a:ext uri="{FF2B5EF4-FFF2-40B4-BE49-F238E27FC236}">
                <a16:creationId xmlns="" xmlns:a16="http://schemas.microsoft.com/office/drawing/2014/main" id="{75589063-4574-4D03-88E9-17FA6ED4D38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7731" y="3562067"/>
            <a:ext cx="328762" cy="257374"/>
          </a:xfrm>
          <a:prstGeom prst="rect">
            <a:avLst/>
          </a:prstGeom>
        </p:spPr>
      </p:pic>
      <p:pic>
        <p:nvPicPr>
          <p:cNvPr id="44" name="Picture 43">
            <a:extLst>
              <a:ext uri="{FF2B5EF4-FFF2-40B4-BE49-F238E27FC236}">
                <a16:creationId xmlns="" xmlns:a16="http://schemas.microsoft.com/office/drawing/2014/main" id="{60D0D7CC-71E9-4F18-838F-16CE615ADBC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923439" y="1924339"/>
            <a:ext cx="277872" cy="342307"/>
          </a:xfrm>
          <a:prstGeom prst="rect">
            <a:avLst/>
          </a:prstGeom>
        </p:spPr>
      </p:pic>
      <p:pic>
        <p:nvPicPr>
          <p:cNvPr id="48" name="Picture 47">
            <a:extLst>
              <a:ext uri="{FF2B5EF4-FFF2-40B4-BE49-F238E27FC236}">
                <a16:creationId xmlns="" xmlns:a16="http://schemas.microsoft.com/office/drawing/2014/main" id="{AB14605E-E3E2-4686-9411-2DF0353EE2D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010087" y="3442978"/>
            <a:ext cx="251848" cy="310248"/>
          </a:xfrm>
          <a:prstGeom prst="rect">
            <a:avLst/>
          </a:prstGeom>
        </p:spPr>
      </p:pic>
      <p:pic>
        <p:nvPicPr>
          <p:cNvPr id="49" name="Picture 48">
            <a:extLst>
              <a:ext uri="{FF2B5EF4-FFF2-40B4-BE49-F238E27FC236}">
                <a16:creationId xmlns="" xmlns:a16="http://schemas.microsoft.com/office/drawing/2014/main" id="{F90B6BEB-17FA-4F35-9E7D-9C74EF46D77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010087" y="5733369"/>
            <a:ext cx="251848" cy="310248"/>
          </a:xfrm>
          <a:prstGeom prst="rect">
            <a:avLst/>
          </a:prstGeom>
        </p:spPr>
      </p:pic>
      <p:pic>
        <p:nvPicPr>
          <p:cNvPr id="50" name="Picture 49">
            <a:extLst>
              <a:ext uri="{FF2B5EF4-FFF2-40B4-BE49-F238E27FC236}">
                <a16:creationId xmlns="" xmlns:a16="http://schemas.microsoft.com/office/drawing/2014/main" id="{6C5E1AD6-4F6B-444A-A8AA-17CAB5C592BA}"/>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010087" y="6161561"/>
            <a:ext cx="251848" cy="310248"/>
          </a:xfrm>
          <a:prstGeom prst="rect">
            <a:avLst/>
          </a:prstGeom>
        </p:spPr>
      </p:pic>
      <p:sp>
        <p:nvSpPr>
          <p:cNvPr id="9" name="TextBox 8">
            <a:extLst>
              <a:ext uri="{FF2B5EF4-FFF2-40B4-BE49-F238E27FC236}">
                <a16:creationId xmlns="" xmlns:a16="http://schemas.microsoft.com/office/drawing/2014/main" id="{38ABFF7B-F213-4077-9E84-FD75DC706661}"/>
              </a:ext>
            </a:extLst>
          </p:cNvPr>
          <p:cNvSpPr txBox="1"/>
          <p:nvPr/>
        </p:nvSpPr>
        <p:spPr>
          <a:xfrm>
            <a:off x="6542690" y="1430320"/>
            <a:ext cx="2493404" cy="369332"/>
          </a:xfrm>
          <a:prstGeom prst="rect">
            <a:avLst/>
          </a:prstGeom>
          <a:noFill/>
        </p:spPr>
        <p:txBody>
          <a:bodyPr wrap="square" rtlCol="0">
            <a:spAutoFit/>
          </a:bodyPr>
          <a:lstStyle/>
          <a:p>
            <a:pPr algn="ctr"/>
            <a:r>
              <a:rPr lang="en-US" b="1" dirty="0">
                <a:solidFill>
                  <a:srgbClr val="000000"/>
                </a:solidFill>
                <a:cs typeface="+mn-cs"/>
              </a:rPr>
              <a:t>Guidance Document</a:t>
            </a:r>
          </a:p>
        </p:txBody>
      </p:sp>
      <p:pic>
        <p:nvPicPr>
          <p:cNvPr id="27" name="Picture 26">
            <a:extLst>
              <a:ext uri="{FF2B5EF4-FFF2-40B4-BE49-F238E27FC236}">
                <a16:creationId xmlns="" xmlns:a16="http://schemas.microsoft.com/office/drawing/2014/main" id="{C711DD29-251E-4A71-90C9-5A056A1B75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580" y="2524437"/>
            <a:ext cx="251063" cy="455000"/>
          </a:xfrm>
          <a:prstGeom prst="rect">
            <a:avLst/>
          </a:prstGeom>
        </p:spPr>
      </p:pic>
      <p:pic>
        <p:nvPicPr>
          <p:cNvPr id="30" name="Picture 29">
            <a:extLst>
              <a:ext uri="{FF2B5EF4-FFF2-40B4-BE49-F238E27FC236}">
                <a16:creationId xmlns="" xmlns:a16="http://schemas.microsoft.com/office/drawing/2014/main" id="{60D0D7CC-71E9-4F18-838F-16CE615ADBC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946672" y="2626425"/>
            <a:ext cx="251848" cy="310248"/>
          </a:xfrm>
          <a:prstGeom prst="rect">
            <a:avLst/>
          </a:prstGeom>
        </p:spPr>
      </p:pic>
      <p:pic>
        <p:nvPicPr>
          <p:cNvPr id="31" name="Picture 30">
            <a:extLst>
              <a:ext uri="{FF2B5EF4-FFF2-40B4-BE49-F238E27FC236}">
                <a16:creationId xmlns="" xmlns:a16="http://schemas.microsoft.com/office/drawing/2014/main" id="{60D0D7CC-71E9-4F18-838F-16CE615ADBC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959460" y="4681684"/>
            <a:ext cx="251848" cy="310248"/>
          </a:xfrm>
          <a:prstGeom prst="rect">
            <a:avLst/>
          </a:prstGeom>
        </p:spPr>
      </p:pic>
      <p:pic>
        <p:nvPicPr>
          <p:cNvPr id="32" name="Picture 31">
            <a:extLst>
              <a:ext uri="{FF2B5EF4-FFF2-40B4-BE49-F238E27FC236}">
                <a16:creationId xmlns="" xmlns:a16="http://schemas.microsoft.com/office/drawing/2014/main" id="{ED6F0C05-A4B9-4978-9DC4-6C4D88FF8E6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46159" y="4657718"/>
            <a:ext cx="364186" cy="329716"/>
          </a:xfrm>
          <a:prstGeom prst="rect">
            <a:avLst/>
          </a:prstGeom>
        </p:spPr>
      </p:pic>
    </p:spTree>
    <p:extLst>
      <p:ext uri="{BB962C8B-B14F-4D97-AF65-F5344CB8AC3E}">
        <p14:creationId xmlns:p14="http://schemas.microsoft.com/office/powerpoint/2010/main" val="262643485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361950" y="685800"/>
            <a:ext cx="7581900" cy="1104900"/>
          </a:xfrm>
          <a:prstGeom prst="rect">
            <a:avLst/>
          </a:prstGeom>
          <a:solidFill>
            <a:schemeClr val="bg1"/>
          </a:solidFill>
          <a:ln w="12700">
            <a:noFill/>
            <a:miter lim="800000"/>
            <a:headEnd/>
            <a:tailEnd/>
          </a:ln>
        </p:spPr>
        <p:txBody>
          <a:bodyPr rtlCol="0" anchor="ctr">
            <a:spAutoFit/>
          </a:bodyPr>
          <a:lstStyle/>
          <a:p>
            <a:pPr algn="ctr" eaLnBrk="0" hangingPunct="0"/>
            <a:endParaRPr lang="en-US" dirty="0"/>
          </a:p>
        </p:txBody>
      </p:sp>
      <p:grpSp>
        <p:nvGrpSpPr>
          <p:cNvPr id="5" name="Group 4"/>
          <p:cNvGrpSpPr/>
          <p:nvPr/>
        </p:nvGrpSpPr>
        <p:grpSpPr>
          <a:xfrm>
            <a:off x="361949" y="314960"/>
            <a:ext cx="8470535" cy="6416916"/>
            <a:chOff x="302237" y="314960"/>
            <a:chExt cx="8530248" cy="6532880"/>
          </a:xfrm>
        </p:grpSpPr>
        <p:sp>
          <p:nvSpPr>
            <p:cNvPr id="6" name="Oval 5">
              <a:extLst>
                <a:ext uri="{FF2B5EF4-FFF2-40B4-BE49-F238E27FC236}">
                  <a16:creationId xmlns="" xmlns:a16="http://schemas.microsoft.com/office/drawing/2014/main" id="{B52CBA40-1A13-4B44-A9C6-8841A70406BD}"/>
                </a:ext>
              </a:extLst>
            </p:cNvPr>
            <p:cNvSpPr/>
            <p:nvPr/>
          </p:nvSpPr>
          <p:spPr bwMode="auto">
            <a:xfrm>
              <a:off x="1717040" y="314960"/>
              <a:ext cx="5567680" cy="4688840"/>
            </a:xfrm>
            <a:prstGeom prst="ellipse">
              <a:avLst/>
            </a:prstGeom>
            <a:solidFill>
              <a:schemeClr val="accent2">
                <a:lumMod val="75000"/>
                <a:alpha val="16078"/>
              </a:schemeClr>
            </a:solidFill>
            <a:ln w="12700">
              <a:no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7" name="Oval 6">
              <a:extLst>
                <a:ext uri="{FF2B5EF4-FFF2-40B4-BE49-F238E27FC236}">
                  <a16:creationId xmlns="" xmlns:a16="http://schemas.microsoft.com/office/drawing/2014/main" id="{367C461E-1A7A-45E1-A4FD-9F49CDCE0B63}"/>
                </a:ext>
              </a:extLst>
            </p:cNvPr>
            <p:cNvSpPr/>
            <p:nvPr/>
          </p:nvSpPr>
          <p:spPr bwMode="auto">
            <a:xfrm>
              <a:off x="3603355" y="2159000"/>
              <a:ext cx="5229130" cy="4688840"/>
            </a:xfrm>
            <a:prstGeom prst="ellipse">
              <a:avLst/>
            </a:prstGeom>
            <a:solidFill>
              <a:schemeClr val="bg2">
                <a:alpha val="16078"/>
              </a:schemeClr>
            </a:solidFill>
            <a:ln w="12700">
              <a:no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8" name="Oval 7">
              <a:extLst>
                <a:ext uri="{FF2B5EF4-FFF2-40B4-BE49-F238E27FC236}">
                  <a16:creationId xmlns="" xmlns:a16="http://schemas.microsoft.com/office/drawing/2014/main" id="{5A8806B0-C9D7-46A8-AF4B-B5BAEC80D09F}"/>
                </a:ext>
              </a:extLst>
            </p:cNvPr>
            <p:cNvSpPr/>
            <p:nvPr/>
          </p:nvSpPr>
          <p:spPr bwMode="auto">
            <a:xfrm>
              <a:off x="306347" y="2159000"/>
              <a:ext cx="5229130" cy="4688840"/>
            </a:xfrm>
            <a:prstGeom prst="ellipse">
              <a:avLst/>
            </a:prstGeom>
            <a:solidFill>
              <a:schemeClr val="accent1">
                <a:lumMod val="50000"/>
                <a:alpha val="16078"/>
              </a:schemeClr>
            </a:solidFill>
            <a:ln w="12700">
              <a:no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9" name="TextBox 8">
              <a:extLst>
                <a:ext uri="{FF2B5EF4-FFF2-40B4-BE49-F238E27FC236}">
                  <a16:creationId xmlns="" xmlns:a16="http://schemas.microsoft.com/office/drawing/2014/main" id="{CF50686B-7B4D-4416-BCA0-8D55D08CCABF}"/>
                </a:ext>
              </a:extLst>
            </p:cNvPr>
            <p:cNvSpPr txBox="1"/>
            <p:nvPr/>
          </p:nvSpPr>
          <p:spPr>
            <a:xfrm>
              <a:off x="2754083" y="591721"/>
              <a:ext cx="3647440" cy="1913344"/>
            </a:xfrm>
            <a:prstGeom prst="rect">
              <a:avLst/>
            </a:prstGeom>
            <a:noFill/>
          </p:spPr>
          <p:txBody>
            <a:bodyPr wrap="square" rtlCol="0">
              <a:spAutoFit/>
            </a:bodyPr>
            <a:lstStyle/>
            <a:p>
              <a:pPr algn="ctr">
                <a:spcBef>
                  <a:spcPts val="100"/>
                </a:spcBef>
                <a:spcAft>
                  <a:spcPts val="100"/>
                </a:spcAft>
              </a:pPr>
              <a:r>
                <a:rPr lang="en-US" sz="2000" b="1" cap="all" dirty="0">
                  <a:solidFill>
                    <a:srgbClr val="3333CC"/>
                  </a:solidFill>
                  <a:cs typeface="+mn-cs"/>
                </a:rPr>
                <a:t>Phase Change</a:t>
              </a:r>
            </a:p>
            <a:p>
              <a:pPr algn="ctr">
                <a:spcBef>
                  <a:spcPts val="100"/>
                </a:spcBef>
                <a:spcAft>
                  <a:spcPts val="100"/>
                </a:spcAft>
              </a:pPr>
              <a:r>
                <a:rPr lang="en-US" dirty="0">
                  <a:solidFill>
                    <a:schemeClr val="bg1">
                      <a:lumMod val="65000"/>
                    </a:schemeClr>
                  </a:solidFill>
                  <a:cs typeface="+mn-cs"/>
                </a:rPr>
                <a:t>Biosparge/Biovent</a:t>
              </a:r>
            </a:p>
            <a:p>
              <a:pPr algn="ctr">
                <a:spcBef>
                  <a:spcPts val="100"/>
                </a:spcBef>
                <a:spcAft>
                  <a:spcPts val="100"/>
                </a:spcAft>
              </a:pPr>
              <a:r>
                <a:rPr lang="en-US" dirty="0">
                  <a:solidFill>
                    <a:schemeClr val="bg1">
                      <a:lumMod val="65000"/>
                    </a:schemeClr>
                  </a:solidFill>
                  <a:cs typeface="+mn-cs"/>
                </a:rPr>
                <a:t>NSZD</a:t>
              </a:r>
            </a:p>
            <a:p>
              <a:pPr algn="ctr">
                <a:spcBef>
                  <a:spcPts val="100"/>
                </a:spcBef>
                <a:spcAft>
                  <a:spcPts val="100"/>
                </a:spcAft>
              </a:pPr>
              <a:r>
                <a:rPr lang="en-US" dirty="0">
                  <a:solidFill>
                    <a:schemeClr val="bg1">
                      <a:lumMod val="65000"/>
                    </a:schemeClr>
                  </a:solidFill>
                  <a:cs typeface="+mn-cs"/>
                </a:rPr>
                <a:t>ISCO</a:t>
              </a:r>
            </a:p>
            <a:p>
              <a:pPr algn="ctr">
                <a:spcBef>
                  <a:spcPts val="100"/>
                </a:spcBef>
                <a:spcAft>
                  <a:spcPts val="100"/>
                </a:spcAft>
              </a:pPr>
              <a:r>
                <a:rPr lang="en-US" dirty="0">
                  <a:solidFill>
                    <a:schemeClr val="bg1">
                      <a:lumMod val="65000"/>
                    </a:schemeClr>
                  </a:solidFill>
                  <a:cs typeface="+mn-cs"/>
                </a:rPr>
                <a:t>Enhanced Anaerobic Degradation</a:t>
              </a:r>
            </a:p>
            <a:p>
              <a:pPr algn="ctr">
                <a:spcBef>
                  <a:spcPts val="100"/>
                </a:spcBef>
                <a:spcAft>
                  <a:spcPts val="100"/>
                </a:spcAft>
              </a:pPr>
              <a:r>
                <a:rPr lang="en-US" dirty="0">
                  <a:solidFill>
                    <a:schemeClr val="bg1">
                      <a:lumMod val="65000"/>
                    </a:schemeClr>
                  </a:solidFill>
                  <a:cs typeface="+mn-cs"/>
                </a:rPr>
                <a:t>AS/SVE</a:t>
              </a:r>
            </a:p>
          </p:txBody>
        </p:sp>
        <p:sp>
          <p:nvSpPr>
            <p:cNvPr id="10" name="TextBox 9">
              <a:extLst>
                <a:ext uri="{FF2B5EF4-FFF2-40B4-BE49-F238E27FC236}">
                  <a16:creationId xmlns="" xmlns:a16="http://schemas.microsoft.com/office/drawing/2014/main" id="{E6DB4C98-6AAB-475C-9A72-82D8034D6D13}"/>
                </a:ext>
              </a:extLst>
            </p:cNvPr>
            <p:cNvSpPr txBox="1"/>
            <p:nvPr/>
          </p:nvSpPr>
          <p:spPr>
            <a:xfrm>
              <a:off x="701763" y="4465777"/>
              <a:ext cx="2052320" cy="1918474"/>
            </a:xfrm>
            <a:prstGeom prst="rect">
              <a:avLst/>
            </a:prstGeom>
            <a:noFill/>
          </p:spPr>
          <p:txBody>
            <a:bodyPr wrap="square" rtlCol="0">
              <a:spAutoFit/>
            </a:bodyPr>
            <a:lstStyle/>
            <a:p>
              <a:pPr algn="ctr">
                <a:spcBef>
                  <a:spcPts val="100"/>
                </a:spcBef>
                <a:spcAft>
                  <a:spcPts val="100"/>
                </a:spcAft>
              </a:pPr>
              <a:r>
                <a:rPr lang="en-US" sz="2000" b="1" cap="all" dirty="0">
                  <a:solidFill>
                    <a:srgbClr val="FF0000"/>
                  </a:solidFill>
                  <a:cs typeface="+mn-cs"/>
                </a:rPr>
                <a:t>Mass Recovery</a:t>
              </a:r>
            </a:p>
            <a:p>
              <a:pPr algn="ctr">
                <a:spcBef>
                  <a:spcPts val="100"/>
                </a:spcBef>
                <a:spcAft>
                  <a:spcPts val="100"/>
                </a:spcAft>
              </a:pPr>
              <a:r>
                <a:rPr lang="en-US" dirty="0">
                  <a:solidFill>
                    <a:srgbClr val="FF0000"/>
                  </a:solidFill>
                  <a:cs typeface="+mn-cs"/>
                </a:rPr>
                <a:t>Skimming</a:t>
              </a:r>
            </a:p>
            <a:p>
              <a:pPr algn="ctr">
                <a:spcBef>
                  <a:spcPts val="100"/>
                </a:spcBef>
                <a:spcAft>
                  <a:spcPts val="100"/>
                </a:spcAft>
              </a:pPr>
              <a:r>
                <a:rPr lang="en-US" dirty="0">
                  <a:solidFill>
                    <a:srgbClr val="FF0000"/>
                  </a:solidFill>
                  <a:cs typeface="+mn-cs"/>
                </a:rPr>
                <a:t>Excavation</a:t>
              </a:r>
            </a:p>
            <a:p>
              <a:pPr algn="ctr">
                <a:spcBef>
                  <a:spcPts val="100"/>
                </a:spcBef>
                <a:spcAft>
                  <a:spcPts val="100"/>
                </a:spcAft>
              </a:pPr>
              <a:r>
                <a:rPr lang="en-US" dirty="0">
                  <a:solidFill>
                    <a:srgbClr val="FF0000"/>
                  </a:solidFill>
                  <a:cs typeface="+mn-cs"/>
                </a:rPr>
                <a:t>SESR</a:t>
              </a:r>
            </a:p>
            <a:p>
              <a:pPr algn="ctr">
                <a:spcBef>
                  <a:spcPts val="100"/>
                </a:spcBef>
                <a:spcAft>
                  <a:spcPts val="100"/>
                </a:spcAft>
              </a:pPr>
              <a:r>
                <a:rPr lang="en-US" dirty="0">
                  <a:solidFill>
                    <a:srgbClr val="FF0000"/>
                  </a:solidFill>
                  <a:cs typeface="+mn-cs"/>
                </a:rPr>
                <a:t>Water flood</a:t>
              </a:r>
            </a:p>
          </p:txBody>
        </p:sp>
        <p:sp>
          <p:nvSpPr>
            <p:cNvPr id="11" name="TextBox 10">
              <a:extLst>
                <a:ext uri="{FF2B5EF4-FFF2-40B4-BE49-F238E27FC236}">
                  <a16:creationId xmlns="" xmlns:a16="http://schemas.microsoft.com/office/drawing/2014/main" id="{88C137EE-5D06-49BB-A827-5FBBA797403B}"/>
                </a:ext>
              </a:extLst>
            </p:cNvPr>
            <p:cNvSpPr txBox="1"/>
            <p:nvPr/>
          </p:nvSpPr>
          <p:spPr>
            <a:xfrm>
              <a:off x="6033237" y="4633395"/>
              <a:ext cx="2464524" cy="1282402"/>
            </a:xfrm>
            <a:prstGeom prst="rect">
              <a:avLst/>
            </a:prstGeom>
            <a:noFill/>
          </p:spPr>
          <p:txBody>
            <a:bodyPr wrap="square" rtlCol="0">
              <a:spAutoFit/>
            </a:bodyPr>
            <a:lstStyle/>
            <a:p>
              <a:pPr algn="ctr">
                <a:spcBef>
                  <a:spcPts val="100"/>
                </a:spcBef>
                <a:spcAft>
                  <a:spcPts val="100"/>
                </a:spcAft>
              </a:pPr>
              <a:r>
                <a:rPr lang="en-US" sz="2000" b="1" cap="all" dirty="0">
                  <a:solidFill>
                    <a:srgbClr val="000000">
                      <a:lumMod val="95000"/>
                      <a:lumOff val="5000"/>
                    </a:srgbClr>
                  </a:solidFill>
                  <a:cs typeface="+mn-cs"/>
                </a:rPr>
                <a:t>Mass Control</a:t>
              </a:r>
            </a:p>
            <a:p>
              <a:pPr algn="ctr">
                <a:spcBef>
                  <a:spcPts val="100"/>
                </a:spcBef>
                <a:spcAft>
                  <a:spcPts val="100"/>
                </a:spcAft>
              </a:pPr>
              <a:r>
                <a:rPr lang="en-US" dirty="0">
                  <a:solidFill>
                    <a:schemeClr val="bg1">
                      <a:lumMod val="65000"/>
                    </a:schemeClr>
                  </a:solidFill>
                  <a:cs typeface="+mn-cs"/>
                </a:rPr>
                <a:t>Physical  or Hydraulic Containment; </a:t>
              </a:r>
            </a:p>
            <a:p>
              <a:pPr algn="ctr">
                <a:spcBef>
                  <a:spcPts val="100"/>
                </a:spcBef>
                <a:spcAft>
                  <a:spcPts val="100"/>
                </a:spcAft>
              </a:pPr>
              <a:r>
                <a:rPr lang="en-US" dirty="0">
                  <a:solidFill>
                    <a:schemeClr val="bg1">
                      <a:lumMod val="65000"/>
                    </a:schemeClr>
                  </a:solidFill>
                  <a:cs typeface="+mn-cs"/>
                </a:rPr>
                <a:t>In Situ Soil Mixing</a:t>
              </a:r>
            </a:p>
          </p:txBody>
        </p:sp>
        <p:sp>
          <p:nvSpPr>
            <p:cNvPr id="12" name="TextBox 11">
              <a:extLst>
                <a:ext uri="{FF2B5EF4-FFF2-40B4-BE49-F238E27FC236}">
                  <a16:creationId xmlns="" xmlns:a16="http://schemas.microsoft.com/office/drawing/2014/main" id="{BFB1C23E-4EF2-4899-9773-2E3296EBE89B}"/>
                </a:ext>
              </a:extLst>
            </p:cNvPr>
            <p:cNvSpPr txBox="1"/>
            <p:nvPr/>
          </p:nvSpPr>
          <p:spPr>
            <a:xfrm>
              <a:off x="1727923" y="2375515"/>
              <a:ext cx="2539999" cy="1826141"/>
            </a:xfrm>
            <a:prstGeom prst="rect">
              <a:avLst/>
            </a:prstGeom>
            <a:noFill/>
          </p:spPr>
          <p:txBody>
            <a:bodyPr wrap="square" rtlCol="0">
              <a:spAutoFit/>
            </a:bodyPr>
            <a:lstStyle/>
            <a:p>
              <a:pPr algn="ctr">
                <a:spcBef>
                  <a:spcPts val="100"/>
                </a:spcBef>
                <a:spcAft>
                  <a:spcPts val="100"/>
                </a:spcAft>
              </a:pPr>
              <a:r>
                <a:rPr lang="en-US" dirty="0">
                  <a:solidFill>
                    <a:srgbClr val="FF0000"/>
                  </a:solidFill>
                  <a:cs typeface="+mn-cs"/>
                </a:rPr>
                <a:t>Vacuum Enhanced Skimming</a:t>
              </a:r>
            </a:p>
            <a:p>
              <a:pPr algn="ctr">
                <a:spcBef>
                  <a:spcPts val="100"/>
                </a:spcBef>
                <a:spcAft>
                  <a:spcPts val="100"/>
                </a:spcAft>
              </a:pPr>
              <a:r>
                <a:rPr lang="en-US" dirty="0">
                  <a:solidFill>
                    <a:srgbClr val="FF0000"/>
                  </a:solidFill>
                  <a:cs typeface="+mn-cs"/>
                </a:rPr>
                <a:t>Cosolvent Flushing</a:t>
              </a:r>
            </a:p>
            <a:p>
              <a:pPr algn="ctr">
                <a:spcBef>
                  <a:spcPts val="100"/>
                </a:spcBef>
                <a:spcAft>
                  <a:spcPts val="100"/>
                </a:spcAft>
              </a:pPr>
              <a:r>
                <a:rPr lang="en-US" dirty="0">
                  <a:solidFill>
                    <a:srgbClr val="FF0000"/>
                  </a:solidFill>
                  <a:cs typeface="+mn-cs"/>
                </a:rPr>
                <a:t>Electric Heat</a:t>
              </a:r>
            </a:p>
            <a:p>
              <a:pPr algn="ctr">
                <a:spcBef>
                  <a:spcPts val="100"/>
                </a:spcBef>
                <a:spcAft>
                  <a:spcPts val="100"/>
                </a:spcAft>
              </a:pPr>
              <a:r>
                <a:rPr lang="en-US" dirty="0">
                  <a:solidFill>
                    <a:srgbClr val="FF0000"/>
                  </a:solidFill>
                  <a:cs typeface="+mn-cs"/>
                </a:rPr>
                <a:t>Thermal Heat</a:t>
              </a:r>
            </a:p>
            <a:p>
              <a:pPr algn="ctr">
                <a:spcBef>
                  <a:spcPts val="100"/>
                </a:spcBef>
                <a:spcAft>
                  <a:spcPts val="100"/>
                </a:spcAft>
              </a:pPr>
              <a:endParaRPr lang="en-US" sz="1600" dirty="0">
                <a:solidFill>
                  <a:srgbClr val="000000"/>
                </a:solidFill>
                <a:cs typeface="+mn-cs"/>
              </a:endParaRPr>
            </a:p>
          </p:txBody>
        </p:sp>
        <p:sp>
          <p:nvSpPr>
            <p:cNvPr id="13" name="TextBox 12">
              <a:extLst>
                <a:ext uri="{FF2B5EF4-FFF2-40B4-BE49-F238E27FC236}">
                  <a16:creationId xmlns="" xmlns:a16="http://schemas.microsoft.com/office/drawing/2014/main" id="{4404F582-0F75-4FB0-B4CD-E04CEF49614D}"/>
                </a:ext>
              </a:extLst>
            </p:cNvPr>
            <p:cNvSpPr txBox="1"/>
            <p:nvPr/>
          </p:nvSpPr>
          <p:spPr>
            <a:xfrm>
              <a:off x="4744721" y="2731075"/>
              <a:ext cx="2539999" cy="671979"/>
            </a:xfrm>
            <a:prstGeom prst="rect">
              <a:avLst/>
            </a:prstGeom>
            <a:noFill/>
          </p:spPr>
          <p:txBody>
            <a:bodyPr wrap="square" rtlCol="0">
              <a:spAutoFit/>
            </a:bodyPr>
            <a:lstStyle/>
            <a:p>
              <a:pPr algn="ctr">
                <a:spcBef>
                  <a:spcPts val="100"/>
                </a:spcBef>
                <a:spcAft>
                  <a:spcPts val="100"/>
                </a:spcAft>
              </a:pPr>
              <a:r>
                <a:rPr lang="en-US" dirty="0">
                  <a:solidFill>
                    <a:schemeClr val="bg1">
                      <a:lumMod val="65000"/>
                    </a:schemeClr>
                  </a:solidFill>
                  <a:cs typeface="+mn-cs"/>
                </a:rPr>
                <a:t>Phytotechnology</a:t>
              </a:r>
            </a:p>
            <a:p>
              <a:pPr algn="ctr">
                <a:spcBef>
                  <a:spcPts val="100"/>
                </a:spcBef>
                <a:spcAft>
                  <a:spcPts val="100"/>
                </a:spcAft>
              </a:pPr>
              <a:r>
                <a:rPr lang="en-US" dirty="0">
                  <a:solidFill>
                    <a:schemeClr val="bg1">
                      <a:lumMod val="65000"/>
                    </a:schemeClr>
                  </a:solidFill>
                  <a:cs typeface="+mn-cs"/>
                </a:rPr>
                <a:t>Activated Carbon</a:t>
              </a:r>
            </a:p>
          </p:txBody>
        </p:sp>
        <p:sp>
          <p:nvSpPr>
            <p:cNvPr id="14" name="TextBox 13">
              <a:extLst>
                <a:ext uri="{FF2B5EF4-FFF2-40B4-BE49-F238E27FC236}">
                  <a16:creationId xmlns="" xmlns:a16="http://schemas.microsoft.com/office/drawing/2014/main" id="{30127CCA-2949-4E22-8826-0A5814CB40E2}"/>
                </a:ext>
              </a:extLst>
            </p:cNvPr>
            <p:cNvSpPr txBox="1"/>
            <p:nvPr/>
          </p:nvSpPr>
          <p:spPr>
            <a:xfrm>
              <a:off x="3870786" y="5142299"/>
              <a:ext cx="1459045" cy="671979"/>
            </a:xfrm>
            <a:prstGeom prst="rect">
              <a:avLst/>
            </a:prstGeom>
            <a:noFill/>
          </p:spPr>
          <p:txBody>
            <a:bodyPr wrap="square" rtlCol="0">
              <a:spAutoFit/>
            </a:bodyPr>
            <a:lstStyle/>
            <a:p>
              <a:pPr algn="ctr">
                <a:spcBef>
                  <a:spcPts val="100"/>
                </a:spcBef>
                <a:spcAft>
                  <a:spcPts val="100"/>
                </a:spcAft>
              </a:pPr>
              <a:r>
                <a:rPr lang="en-US" dirty="0">
                  <a:solidFill>
                    <a:srgbClr val="FF0000"/>
                  </a:solidFill>
                  <a:cs typeface="+mn-cs"/>
                </a:rPr>
                <a:t>Total Liquid</a:t>
              </a:r>
            </a:p>
            <a:p>
              <a:pPr algn="ctr">
                <a:spcBef>
                  <a:spcPts val="100"/>
                </a:spcBef>
                <a:spcAft>
                  <a:spcPts val="100"/>
                </a:spcAft>
              </a:pPr>
              <a:r>
                <a:rPr lang="en-US" dirty="0">
                  <a:solidFill>
                    <a:srgbClr val="FF0000"/>
                  </a:solidFill>
                  <a:cs typeface="+mn-cs"/>
                </a:rPr>
                <a:t>Extraction</a:t>
              </a:r>
            </a:p>
          </p:txBody>
        </p:sp>
        <p:sp>
          <p:nvSpPr>
            <p:cNvPr id="15" name="Rectangle 2">
              <a:extLst>
                <a:ext uri="{FF2B5EF4-FFF2-40B4-BE49-F238E27FC236}">
                  <a16:creationId xmlns="" xmlns:a16="http://schemas.microsoft.com/office/drawing/2014/main" id="{655EBF55-8448-4156-B9E6-DFABB31F8F06}"/>
                </a:ext>
              </a:extLst>
            </p:cNvPr>
            <p:cNvSpPr txBox="1">
              <a:spLocks noChangeArrowheads="1"/>
            </p:cNvSpPr>
            <p:nvPr/>
          </p:nvSpPr>
          <p:spPr bwMode="auto">
            <a:xfrm>
              <a:off x="302237" y="522009"/>
              <a:ext cx="2214562" cy="1050925"/>
            </a:xfrm>
            <a:prstGeom prst="rect">
              <a:avLst/>
            </a:prstGeom>
            <a:noFill/>
            <a:ln w="9525">
              <a:noFill/>
              <a:miter lim="800000"/>
              <a:headEnd/>
              <a:tailEnd/>
            </a:ln>
          </p:spPr>
          <p:txBody>
            <a:bodyPr anchor="ctr"/>
            <a:lstStyle/>
            <a:p>
              <a:pPr>
                <a:lnSpc>
                  <a:spcPct val="85000"/>
                </a:lnSpc>
                <a:defRPr/>
              </a:pPr>
              <a:r>
                <a:rPr lang="en-US" sz="3200" b="1" dirty="0">
                  <a:solidFill>
                    <a:srgbClr val="000099"/>
                  </a:solidFill>
                  <a:cs typeface="+mn-cs"/>
                </a:rPr>
                <a:t>Remedial Objective Grouping &amp; Overlap</a:t>
              </a:r>
              <a:endParaRPr lang="en-US" sz="3200" b="1" kern="0" dirty="0">
                <a:solidFill>
                  <a:srgbClr val="008000"/>
                </a:solidFill>
                <a:cs typeface="+mn-cs"/>
              </a:endParaRPr>
            </a:p>
          </p:txBody>
        </p:sp>
        <p:sp>
          <p:nvSpPr>
            <p:cNvPr id="16" name="Rectangle 15"/>
            <p:cNvSpPr/>
            <p:nvPr/>
          </p:nvSpPr>
          <p:spPr bwMode="auto">
            <a:xfrm>
              <a:off x="4164777" y="4162146"/>
              <a:ext cx="952418" cy="369332"/>
            </a:xfrm>
            <a:prstGeom prst="rect">
              <a:avLst/>
            </a:prstGeom>
            <a:noFill/>
            <a:ln w="12700">
              <a:solidFill>
                <a:schemeClr val="tx1"/>
              </a:solidFill>
              <a:miter lim="800000"/>
              <a:headEnd/>
              <a:tailEnd/>
            </a:ln>
          </p:spPr>
          <p:txBody>
            <a:bodyPr rtlCol="0" anchor="ctr">
              <a:spAutoFit/>
            </a:bodyPr>
            <a:lstStyle/>
            <a:p>
              <a:pPr algn="ctr" eaLnBrk="0" hangingPunct="0"/>
              <a:r>
                <a:rPr lang="en-US" dirty="0">
                  <a:solidFill>
                    <a:srgbClr val="FF0000"/>
                  </a:solidFill>
                  <a:cs typeface="+mn-cs"/>
                </a:rPr>
                <a:t>MPE</a:t>
              </a:r>
            </a:p>
          </p:txBody>
        </p:sp>
      </p:grpSp>
    </p:spTree>
    <p:extLst>
      <p:ext uri="{BB962C8B-B14F-4D97-AF65-F5344CB8AC3E}">
        <p14:creationId xmlns:p14="http://schemas.microsoft.com/office/powerpoint/2010/main" val="365643487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idx="4294967295"/>
          </p:nvPr>
        </p:nvSpPr>
        <p:spPr>
          <a:xfrm>
            <a:off x="633413" y="1419225"/>
            <a:ext cx="7772400" cy="932089"/>
          </a:xfrm>
        </p:spPr>
        <p:txBody>
          <a:bodyPr/>
          <a:lstStyle/>
          <a:p>
            <a:pPr>
              <a:defRPr/>
            </a:pPr>
            <a:r>
              <a:rPr lang="en-US" dirty="0">
                <a:solidFill>
                  <a:srgbClr val="000099"/>
                </a:solidFill>
                <a:cs typeface="+mn-cs"/>
              </a:rPr>
              <a:t/>
            </a:r>
            <a:br>
              <a:rPr lang="en-US" dirty="0">
                <a:solidFill>
                  <a:srgbClr val="000099"/>
                </a:solidFill>
                <a:cs typeface="+mn-cs"/>
              </a:rPr>
            </a:br>
            <a:endParaRPr lang="en-US" dirty="0">
              <a:solidFill>
                <a:srgbClr val="000099"/>
              </a:solidFill>
            </a:endParaRPr>
          </a:p>
        </p:txBody>
      </p:sp>
      <p:sp>
        <p:nvSpPr>
          <p:cNvPr id="4"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a:lnSpc>
                <a:spcPct val="85000"/>
              </a:lnSpc>
              <a:defRPr/>
            </a:pPr>
            <a:r>
              <a:rPr lang="en-US" sz="3200" b="1" dirty="0">
                <a:solidFill>
                  <a:srgbClr val="000099"/>
                </a:solidFill>
                <a:cs typeface="+mn-cs"/>
              </a:rPr>
              <a:t>LNAPL Remedial Technology Groups</a:t>
            </a:r>
            <a:endParaRPr lang="en-US" sz="3200" b="1" kern="0" dirty="0">
              <a:solidFill>
                <a:srgbClr val="008000"/>
              </a:solidFill>
              <a:cs typeface="+mn-cs"/>
            </a:endParaRPr>
          </a:p>
        </p:txBody>
      </p:sp>
      <p:sp>
        <p:nvSpPr>
          <p:cNvPr id="5" name="Rectangle 4"/>
          <p:cNvSpPr txBox="1">
            <a:spLocks noChangeArrowheads="1"/>
          </p:cNvSpPr>
          <p:nvPr/>
        </p:nvSpPr>
        <p:spPr bwMode="auto">
          <a:xfrm>
            <a:off x="677916" y="1529255"/>
            <a:ext cx="8008883" cy="3846786"/>
          </a:xfrm>
          <a:prstGeom prst="rect">
            <a:avLst/>
          </a:prstGeom>
          <a:noFill/>
          <a:ln w="9525">
            <a:noFill/>
            <a:miter lim="800000"/>
            <a:headEnd/>
            <a:tailEnd/>
          </a:ln>
        </p:spPr>
        <p:txBody>
          <a:bodyPr anchor="ctr"/>
          <a:lstStyle/>
          <a:p>
            <a:pPr marL="346075" indent="-346075" eaLnBrk="0" hangingPunct="0">
              <a:lnSpc>
                <a:spcPct val="85000"/>
              </a:lnSpc>
              <a:buFont typeface="Arial" pitchFamily="34" charset="0"/>
              <a:buChar char="•"/>
              <a:defRPr/>
            </a:pPr>
            <a:r>
              <a:rPr lang="en-US" sz="3600" b="1" kern="0" dirty="0">
                <a:solidFill>
                  <a:srgbClr val="FFFFFF">
                    <a:lumMod val="65000"/>
                  </a:srgbClr>
                </a:solidFill>
                <a:latin typeface="Arial"/>
                <a:cs typeface="+mn-cs"/>
              </a:rPr>
              <a:t>Mass </a:t>
            </a:r>
            <a:r>
              <a:rPr lang="en-US" sz="3600" b="1" kern="0" dirty="0" smtClean="0">
                <a:solidFill>
                  <a:srgbClr val="FFFFFF">
                    <a:lumMod val="65000"/>
                  </a:srgbClr>
                </a:solidFill>
                <a:latin typeface="Arial"/>
                <a:cs typeface="+mn-cs"/>
              </a:rPr>
              <a:t>Control</a:t>
            </a:r>
          </a:p>
          <a:p>
            <a:pPr eaLnBrk="0" hangingPunct="0">
              <a:lnSpc>
                <a:spcPct val="85000"/>
              </a:lnSpc>
              <a:defRPr/>
            </a:pPr>
            <a:endParaRPr lang="en-US" sz="3600" b="1" kern="0" dirty="0" smtClean="0">
              <a:solidFill>
                <a:srgbClr val="FFFFFF">
                  <a:lumMod val="65000"/>
                </a:srgbClr>
              </a:solidFill>
              <a:latin typeface="Arial"/>
              <a:cs typeface="+mn-cs"/>
            </a:endParaRPr>
          </a:p>
          <a:p>
            <a:pPr marL="346075" indent="-346075" eaLnBrk="0" hangingPunct="0">
              <a:lnSpc>
                <a:spcPct val="85000"/>
              </a:lnSpc>
              <a:buFont typeface="Arial" pitchFamily="34" charset="0"/>
              <a:buChar char="•"/>
              <a:defRPr/>
            </a:pPr>
            <a:r>
              <a:rPr lang="en-US" sz="3600" b="1" kern="0" dirty="0" smtClean="0">
                <a:solidFill>
                  <a:srgbClr val="3333CC">
                    <a:lumMod val="75000"/>
                  </a:srgbClr>
                </a:solidFill>
                <a:latin typeface="Arial"/>
                <a:cs typeface="+mn-cs"/>
              </a:rPr>
              <a:t>Mass Recovery</a:t>
            </a:r>
          </a:p>
          <a:p>
            <a:pPr marL="803275" lvl="1" indent="-346075" eaLnBrk="0" hangingPunct="0">
              <a:lnSpc>
                <a:spcPct val="85000"/>
              </a:lnSpc>
              <a:buFont typeface="Arial" pitchFamily="34" charset="0"/>
              <a:buChar char="•"/>
              <a:defRPr/>
            </a:pPr>
            <a:r>
              <a:rPr lang="en-US" sz="2400" b="1" kern="0" dirty="0" smtClean="0">
                <a:solidFill>
                  <a:srgbClr val="3333CC">
                    <a:lumMod val="75000"/>
                  </a:srgbClr>
                </a:solidFill>
                <a:latin typeface="Arial"/>
                <a:cs typeface="+mn-cs"/>
              </a:rPr>
              <a:t>Examples of </a:t>
            </a:r>
            <a:r>
              <a:rPr lang="en-US" sz="2400" b="1" kern="0" dirty="0">
                <a:solidFill>
                  <a:srgbClr val="3333CC">
                    <a:lumMod val="75000"/>
                  </a:srgbClr>
                </a:solidFill>
                <a:latin typeface="Arial"/>
                <a:cs typeface="+mn-cs"/>
              </a:rPr>
              <a:t>SMART </a:t>
            </a:r>
            <a:r>
              <a:rPr lang="en-US" sz="2400" b="1" kern="0" dirty="0" smtClean="0">
                <a:solidFill>
                  <a:srgbClr val="3333CC">
                    <a:lumMod val="75000"/>
                  </a:srgbClr>
                </a:solidFill>
                <a:latin typeface="Arial"/>
                <a:cs typeface="+mn-cs"/>
              </a:rPr>
              <a:t>Objectives</a:t>
            </a:r>
          </a:p>
          <a:p>
            <a:pPr marL="1260475" lvl="2" indent="-346075" eaLnBrk="0" hangingPunct="0">
              <a:lnSpc>
                <a:spcPct val="85000"/>
              </a:lnSpc>
              <a:buFont typeface="Arial" pitchFamily="34" charset="0"/>
              <a:buChar char="•"/>
              <a:defRPr/>
            </a:pPr>
            <a:r>
              <a:rPr lang="en-US" sz="2400" b="1" kern="0" dirty="0" smtClean="0">
                <a:solidFill>
                  <a:srgbClr val="3333CC">
                    <a:lumMod val="75000"/>
                  </a:srgbClr>
                </a:solidFill>
                <a:latin typeface="Arial"/>
                <a:cs typeface="+mn-cs"/>
              </a:rPr>
              <a:t>Recover </a:t>
            </a:r>
            <a:r>
              <a:rPr lang="en-US" sz="2400" b="1" kern="0" dirty="0">
                <a:solidFill>
                  <a:srgbClr val="3333CC">
                    <a:lumMod val="75000"/>
                  </a:srgbClr>
                </a:solidFill>
                <a:latin typeface="Arial"/>
                <a:cs typeface="+mn-cs"/>
              </a:rPr>
              <a:t>LNAPL to a practicable </a:t>
            </a:r>
            <a:r>
              <a:rPr lang="en-US" sz="2400" b="1" kern="0" dirty="0" smtClean="0">
                <a:solidFill>
                  <a:srgbClr val="3333CC">
                    <a:lumMod val="75000"/>
                  </a:srgbClr>
                </a:solidFill>
                <a:latin typeface="Arial"/>
                <a:cs typeface="+mn-cs"/>
              </a:rPr>
              <a:t>limit</a:t>
            </a:r>
          </a:p>
          <a:p>
            <a:pPr marL="1260475" lvl="2" indent="-346075" eaLnBrk="0" hangingPunct="0">
              <a:lnSpc>
                <a:spcPct val="85000"/>
              </a:lnSpc>
              <a:buFont typeface="Arial" pitchFamily="34" charset="0"/>
              <a:buChar char="•"/>
              <a:defRPr/>
            </a:pPr>
            <a:r>
              <a:rPr lang="en-US" sz="2400" b="1" kern="0" dirty="0" smtClean="0">
                <a:solidFill>
                  <a:srgbClr val="3333CC">
                    <a:lumMod val="75000"/>
                  </a:srgbClr>
                </a:solidFill>
                <a:latin typeface="Arial"/>
                <a:cs typeface="+mn-cs"/>
              </a:rPr>
              <a:t>LNAPL transmissivity</a:t>
            </a:r>
            <a:endParaRPr lang="en-US" sz="2400" b="1" kern="0" dirty="0">
              <a:solidFill>
                <a:srgbClr val="3333CC">
                  <a:lumMod val="75000"/>
                </a:srgbClr>
              </a:solidFill>
              <a:latin typeface="Arial"/>
              <a:cs typeface="+mn-cs"/>
            </a:endParaRPr>
          </a:p>
          <a:p>
            <a:pPr eaLnBrk="0" hangingPunct="0">
              <a:lnSpc>
                <a:spcPct val="85000"/>
              </a:lnSpc>
              <a:buFont typeface="Arial" pitchFamily="34" charset="0"/>
              <a:buChar char="•"/>
              <a:defRPr/>
            </a:pPr>
            <a:endParaRPr lang="en-US" sz="3200" b="1" kern="0" dirty="0">
              <a:solidFill>
                <a:srgbClr val="FFFFFF">
                  <a:lumMod val="65000"/>
                </a:srgbClr>
              </a:solidFill>
              <a:latin typeface="Arial"/>
              <a:cs typeface="+mn-cs"/>
            </a:endParaRPr>
          </a:p>
          <a:p>
            <a:pPr marL="393700" indent="-393700" eaLnBrk="0" hangingPunct="0">
              <a:lnSpc>
                <a:spcPct val="85000"/>
              </a:lnSpc>
              <a:buFont typeface="Arial" pitchFamily="34" charset="0"/>
              <a:buChar char="•"/>
              <a:defRPr/>
            </a:pPr>
            <a:r>
              <a:rPr lang="en-US" sz="3600" b="1" kern="0" dirty="0">
                <a:solidFill>
                  <a:srgbClr val="FFFFFF">
                    <a:lumMod val="65000"/>
                  </a:srgbClr>
                </a:solidFill>
                <a:latin typeface="Arial"/>
                <a:cs typeface="+mn-cs"/>
              </a:rPr>
              <a:t>Phase Change</a:t>
            </a:r>
            <a:endParaRPr lang="en-US" sz="2400" b="1" kern="0" dirty="0">
              <a:solidFill>
                <a:srgbClr val="FFFFFF">
                  <a:lumMod val="65000"/>
                </a:srgbClr>
              </a:solidFill>
              <a:latin typeface="Arial"/>
              <a:cs typeface="+mn-cs"/>
            </a:endParaRPr>
          </a:p>
        </p:txBody>
      </p:sp>
      <p:sp>
        <p:nvSpPr>
          <p:cNvPr id="6"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Recovery</a:t>
            </a:r>
          </a:p>
        </p:txBody>
      </p:sp>
    </p:spTree>
    <p:extLst>
      <p:ext uri="{BB962C8B-B14F-4D97-AF65-F5344CB8AC3E}">
        <p14:creationId xmlns:p14="http://schemas.microsoft.com/office/powerpoint/2010/main" val="407569945"/>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dirty="0"/>
              <a:t>Mass Recovery Technologies</a:t>
            </a:r>
          </a:p>
        </p:txBody>
      </p:sp>
      <p:sp>
        <p:nvSpPr>
          <p:cNvPr id="59395" name="Content Placeholder 2"/>
          <p:cNvSpPr>
            <a:spLocks noGrp="1"/>
          </p:cNvSpPr>
          <p:nvPr>
            <p:ph idx="1"/>
          </p:nvPr>
        </p:nvSpPr>
        <p:spPr>
          <a:xfrm>
            <a:off x="609600" y="1371600"/>
            <a:ext cx="8382000" cy="5257800"/>
          </a:xfrm>
        </p:spPr>
        <p:txBody>
          <a:bodyPr/>
          <a:lstStyle/>
          <a:p>
            <a:r>
              <a:rPr lang="en-US" sz="2000" dirty="0"/>
              <a:t>(</a:t>
            </a:r>
            <a:r>
              <a:rPr lang="en-US" sz="2400" dirty="0"/>
              <a:t>Simple) Fluid Recovery</a:t>
            </a:r>
          </a:p>
          <a:p>
            <a:pPr lvl="1"/>
            <a:r>
              <a:rPr lang="en-US" sz="2000" dirty="0"/>
              <a:t>Skimming</a:t>
            </a:r>
          </a:p>
          <a:p>
            <a:pPr lvl="1"/>
            <a:r>
              <a:rPr lang="en-US" sz="2000" dirty="0"/>
              <a:t>Total Liquid Extraction; formerly dual-pump liquid extraction </a:t>
            </a:r>
          </a:p>
          <a:p>
            <a:pPr lvl="1"/>
            <a:r>
              <a:rPr lang="en-US" sz="2000" dirty="0"/>
              <a:t>Vacuum enhanced skimming; or vacuum enhanced fluid recovery </a:t>
            </a:r>
          </a:p>
          <a:p>
            <a:pPr lvl="1"/>
            <a:r>
              <a:rPr lang="en-US" sz="2000" dirty="0"/>
              <a:t>Multi-phase extraction (MPE) </a:t>
            </a:r>
          </a:p>
          <a:p>
            <a:r>
              <a:rPr lang="en-US" sz="2400" dirty="0">
                <a:solidFill>
                  <a:schemeClr val="accent2">
                    <a:lumMod val="75000"/>
                  </a:schemeClr>
                </a:solidFill>
              </a:rPr>
              <a:t>Excavation</a:t>
            </a:r>
          </a:p>
          <a:p>
            <a:endParaRPr lang="en-US" sz="2000" dirty="0">
              <a:solidFill>
                <a:schemeClr val="bg1">
                  <a:lumMod val="65000"/>
                </a:schemeClr>
              </a:solidFill>
            </a:endParaRPr>
          </a:p>
          <a:p>
            <a:r>
              <a:rPr lang="en-US" sz="2200" b="1" dirty="0"/>
              <a:t>Refer to Tables 6.1, 6.2, </a:t>
            </a:r>
            <a:r>
              <a:rPr lang="en-US" sz="2200" b="1" dirty="0" smtClean="0"/>
              <a:t>6.3  </a:t>
            </a:r>
          </a:p>
          <a:p>
            <a:pPr marL="0" indent="0">
              <a:buNone/>
              <a:tabLst>
                <a:tab pos="346075" algn="l"/>
              </a:tabLst>
            </a:pPr>
            <a:r>
              <a:rPr lang="en-US" sz="2200" b="1" dirty="0"/>
              <a:t>	</a:t>
            </a:r>
            <a:r>
              <a:rPr lang="en-US" sz="2200" b="1" dirty="0" smtClean="0"/>
              <a:t>&amp; Appendix </a:t>
            </a:r>
            <a:r>
              <a:rPr lang="en-US" sz="2200" b="1" dirty="0"/>
              <a:t>A </a:t>
            </a:r>
          </a:p>
          <a:p>
            <a:endParaRPr lang="en-US" sz="2000" dirty="0">
              <a:solidFill>
                <a:schemeClr val="bg1">
                  <a:lumMod val="65000"/>
                </a:schemeClr>
              </a:solidFill>
            </a:endParaRPr>
          </a:p>
          <a:p>
            <a:endParaRPr lang="en-US" dirty="0"/>
          </a:p>
        </p:txBody>
      </p:sp>
      <p:sp>
        <p:nvSpPr>
          <p:cNvPr id="4"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Recovery</a:t>
            </a:r>
          </a:p>
        </p:txBody>
      </p:sp>
      <p:grpSp>
        <p:nvGrpSpPr>
          <p:cNvPr id="5" name="Group 19"/>
          <p:cNvGrpSpPr>
            <a:grpSpLocks/>
          </p:cNvGrpSpPr>
          <p:nvPr/>
        </p:nvGrpSpPr>
        <p:grpSpPr bwMode="auto">
          <a:xfrm>
            <a:off x="1583141" y="4992131"/>
            <a:ext cx="2202900" cy="1865869"/>
            <a:chOff x="7613650" y="5483225"/>
            <a:chExt cx="1606550" cy="1433513"/>
          </a:xfrm>
        </p:grpSpPr>
        <p:sp>
          <p:nvSpPr>
            <p:cNvPr id="6" name="Isosceles Triangle 5"/>
            <p:cNvSpPr/>
            <p:nvPr/>
          </p:nvSpPr>
          <p:spPr>
            <a:xfrm>
              <a:off x="7842250" y="5711825"/>
              <a:ext cx="1046163" cy="9144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7" name="TextBox 4"/>
            <p:cNvSpPr txBox="1">
              <a:spLocks noChangeArrowheads="1"/>
            </p:cNvSpPr>
            <p:nvPr/>
          </p:nvSpPr>
          <p:spPr bwMode="auto">
            <a:xfrm>
              <a:off x="86804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8" name="TextBox 6"/>
            <p:cNvSpPr txBox="1">
              <a:spLocks noChangeArrowheads="1"/>
            </p:cNvSpPr>
            <p:nvPr/>
          </p:nvSpPr>
          <p:spPr bwMode="auto">
            <a:xfrm>
              <a:off x="76136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9" name="TextBox 7"/>
            <p:cNvSpPr txBox="1">
              <a:spLocks noChangeArrowheads="1"/>
            </p:cNvSpPr>
            <p:nvPr/>
          </p:nvSpPr>
          <p:spPr bwMode="auto">
            <a:xfrm>
              <a:off x="8147050" y="5483225"/>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10" name="Oval 9"/>
            <p:cNvSpPr/>
            <p:nvPr/>
          </p:nvSpPr>
          <p:spPr>
            <a:xfrm>
              <a:off x="7888288" y="6488113"/>
              <a:ext cx="131762" cy="1381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pic>
        <p:nvPicPr>
          <p:cNvPr id="12" name="Picture 3" descr="17 m deep  A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8074" y="3048302"/>
            <a:ext cx="4022725" cy="3431564"/>
          </a:xfrm>
          <a:prstGeom prst="rect">
            <a:avLst/>
          </a:prstGeom>
          <a:noFill/>
          <a:ln w="9525">
            <a:noFill/>
            <a:miter lim="800000"/>
            <a:headEnd/>
            <a:tailEnd/>
          </a:ln>
        </p:spPr>
      </p:pic>
    </p:spTree>
    <p:extLst>
      <p:ext uri="{BB962C8B-B14F-4D97-AF65-F5344CB8AC3E}">
        <p14:creationId xmlns:p14="http://schemas.microsoft.com/office/powerpoint/2010/main" val="240201734"/>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4" descr="Picture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4825" y="1639888"/>
            <a:ext cx="6051550" cy="4005262"/>
          </a:xfrm>
          <a:prstGeom prst="rect">
            <a:avLst/>
          </a:prstGeom>
          <a:noFill/>
          <a:ln w="9525">
            <a:noFill/>
            <a:miter lim="800000"/>
            <a:headEnd/>
            <a:tailEnd/>
          </a:ln>
        </p:spPr>
      </p:pic>
      <p:sp>
        <p:nvSpPr>
          <p:cNvPr id="10243" name="Title 1"/>
          <p:cNvSpPr>
            <a:spLocks noGrp="1"/>
          </p:cNvSpPr>
          <p:nvPr>
            <p:ph type="title"/>
          </p:nvPr>
        </p:nvSpPr>
        <p:spPr>
          <a:xfrm>
            <a:off x="376238" y="157655"/>
            <a:ext cx="7588250" cy="985345"/>
          </a:xfrm>
        </p:spPr>
        <p:txBody>
          <a:bodyPr/>
          <a:lstStyle/>
          <a:p>
            <a:pPr>
              <a:lnSpc>
                <a:spcPct val="100000"/>
              </a:lnSpc>
              <a:spcAft>
                <a:spcPts val="600"/>
              </a:spcAft>
            </a:pPr>
            <a:r>
              <a:rPr lang="en-US" sz="2800" dirty="0"/>
              <a:t>(Hot) Water Flooding </a:t>
            </a:r>
            <a:r>
              <a:rPr lang="en-US" sz="2400" dirty="0"/>
              <a:t>– A physical technology</a:t>
            </a:r>
            <a:br>
              <a:rPr lang="en-US" sz="2400" dirty="0"/>
            </a:br>
            <a:r>
              <a:rPr lang="en-US" sz="2400" dirty="0"/>
              <a:t>Refer to Tables 6.1, 6.2, 6.3 &amp; Appendix A </a:t>
            </a:r>
            <a:r>
              <a:rPr lang="en-US" sz="2000" dirty="0"/>
              <a:t/>
            </a:r>
            <a:br>
              <a:rPr lang="en-US" sz="2000" dirty="0"/>
            </a:br>
            <a:endParaRPr lang="en-US" sz="2000" dirty="0"/>
          </a:p>
        </p:txBody>
      </p:sp>
      <p:sp>
        <p:nvSpPr>
          <p:cNvPr id="10244" name="Content Placeholder 2"/>
          <p:cNvSpPr>
            <a:spLocks noGrp="1"/>
          </p:cNvSpPr>
          <p:nvPr>
            <p:ph idx="1"/>
          </p:nvPr>
        </p:nvSpPr>
        <p:spPr>
          <a:xfrm>
            <a:off x="407988" y="1355725"/>
            <a:ext cx="2705100" cy="5129213"/>
          </a:xfrm>
        </p:spPr>
        <p:txBody>
          <a:bodyPr/>
          <a:lstStyle/>
          <a:p>
            <a:pPr>
              <a:lnSpc>
                <a:spcPct val="90000"/>
              </a:lnSpc>
              <a:spcBef>
                <a:spcPct val="10000"/>
              </a:spcBef>
            </a:pPr>
            <a:r>
              <a:rPr lang="en-US" sz="2200" dirty="0"/>
              <a:t>Increases groundwater gradient across LNAPL</a:t>
            </a:r>
          </a:p>
          <a:p>
            <a:pPr>
              <a:lnSpc>
                <a:spcPct val="90000"/>
              </a:lnSpc>
              <a:spcBef>
                <a:spcPct val="10000"/>
              </a:spcBef>
            </a:pPr>
            <a:r>
              <a:rPr lang="en-US" sz="2200" dirty="0"/>
              <a:t>Decreases LNAPL viscosity (hot</a:t>
            </a:r>
            <a:r>
              <a:rPr lang="en-US" sz="2200" dirty="0" smtClean="0"/>
              <a:t>)</a:t>
            </a:r>
          </a:p>
          <a:p>
            <a:pPr>
              <a:lnSpc>
                <a:spcPct val="90000"/>
              </a:lnSpc>
              <a:spcBef>
                <a:spcPct val="10000"/>
              </a:spcBef>
            </a:pPr>
            <a:endParaRPr lang="en-US" sz="2200" dirty="0"/>
          </a:p>
          <a:p>
            <a:pPr>
              <a:lnSpc>
                <a:spcPct val="90000"/>
              </a:lnSpc>
              <a:spcBef>
                <a:spcPct val="10000"/>
              </a:spcBef>
            </a:pPr>
            <a:endParaRPr lang="en-US" sz="2200" dirty="0" smtClean="0"/>
          </a:p>
          <a:p>
            <a:pPr>
              <a:lnSpc>
                <a:spcPct val="90000"/>
              </a:lnSpc>
              <a:spcBef>
                <a:spcPct val="10000"/>
              </a:spcBef>
            </a:pPr>
            <a:endParaRPr lang="en-US" sz="2200" dirty="0"/>
          </a:p>
          <a:p>
            <a:pPr>
              <a:lnSpc>
                <a:spcPct val="90000"/>
              </a:lnSpc>
              <a:spcBef>
                <a:spcPct val="10000"/>
              </a:spcBef>
            </a:pPr>
            <a:endParaRPr lang="en-US" sz="2200" dirty="0" smtClean="0"/>
          </a:p>
          <a:p>
            <a:pPr>
              <a:lnSpc>
                <a:spcPct val="90000"/>
              </a:lnSpc>
              <a:spcBef>
                <a:spcPct val="10000"/>
              </a:spcBef>
            </a:pPr>
            <a:endParaRPr lang="en-US" sz="2200" dirty="0"/>
          </a:p>
          <a:p>
            <a:pPr marL="0" indent="0">
              <a:lnSpc>
                <a:spcPct val="90000"/>
              </a:lnSpc>
              <a:spcBef>
                <a:spcPct val="10000"/>
              </a:spcBef>
              <a:buNone/>
            </a:pPr>
            <a:r>
              <a:rPr lang="en-US" sz="1800" dirty="0" smtClean="0"/>
              <a:t>Source www.frtr.gov</a:t>
            </a:r>
            <a:endParaRPr lang="en-US" sz="1800" dirty="0"/>
          </a:p>
        </p:txBody>
      </p:sp>
      <p:sp>
        <p:nvSpPr>
          <p:cNvPr id="4" name="Isosceles Triangle 3"/>
          <p:cNvSpPr/>
          <p:nvPr/>
        </p:nvSpPr>
        <p:spPr>
          <a:xfrm>
            <a:off x="7842250" y="5711825"/>
            <a:ext cx="1046163" cy="9144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0246" name="TextBox 4"/>
          <p:cNvSpPr txBox="1">
            <a:spLocks noChangeArrowheads="1"/>
          </p:cNvSpPr>
          <p:nvPr/>
        </p:nvSpPr>
        <p:spPr bwMode="auto">
          <a:xfrm>
            <a:off x="86804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10247" name="TextBox 6"/>
          <p:cNvSpPr txBox="1">
            <a:spLocks noChangeArrowheads="1"/>
          </p:cNvSpPr>
          <p:nvPr/>
        </p:nvSpPr>
        <p:spPr bwMode="auto">
          <a:xfrm>
            <a:off x="76136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10248" name="TextBox 7"/>
          <p:cNvSpPr txBox="1">
            <a:spLocks noChangeArrowheads="1"/>
          </p:cNvSpPr>
          <p:nvPr/>
        </p:nvSpPr>
        <p:spPr bwMode="auto">
          <a:xfrm>
            <a:off x="8147050" y="5483225"/>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8" name="Oval 7"/>
          <p:cNvSpPr/>
          <p:nvPr/>
        </p:nvSpPr>
        <p:spPr>
          <a:xfrm>
            <a:off x="7924800" y="6416675"/>
            <a:ext cx="131763" cy="1365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0"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Recovery</a:t>
            </a:r>
          </a:p>
        </p:txBody>
      </p:sp>
      <p:sp>
        <p:nvSpPr>
          <p:cNvPr id="10253" name="Text Box 15"/>
          <p:cNvSpPr txBox="1">
            <a:spLocks noChangeArrowheads="1"/>
          </p:cNvSpPr>
          <p:nvPr/>
        </p:nvSpPr>
        <p:spPr bwMode="auto">
          <a:xfrm>
            <a:off x="3692525" y="5670550"/>
            <a:ext cx="1758950" cy="366713"/>
          </a:xfrm>
          <a:prstGeom prst="rect">
            <a:avLst/>
          </a:prstGeom>
          <a:noFill/>
          <a:ln w="9525">
            <a:noFill/>
            <a:miter lim="800000"/>
            <a:headEnd/>
            <a:tailEnd/>
          </a:ln>
        </p:spPr>
        <p:txBody>
          <a:bodyPr wrap="none">
            <a:spAutoFit/>
          </a:bodyPr>
          <a:lstStyle/>
          <a:p>
            <a:r>
              <a:rPr lang="en-US" dirty="0">
                <a:solidFill>
                  <a:srgbClr val="000000"/>
                </a:solidFill>
                <a:cs typeface="+mn-cs"/>
              </a:rPr>
              <a:t>Steam Injection</a:t>
            </a:r>
          </a:p>
        </p:txBody>
      </p:sp>
      <p:sp>
        <p:nvSpPr>
          <p:cNvPr id="10254" name="Line 16"/>
          <p:cNvSpPr>
            <a:spLocks noChangeShapeType="1"/>
          </p:cNvSpPr>
          <p:nvPr/>
        </p:nvSpPr>
        <p:spPr bwMode="auto">
          <a:xfrm flipH="1">
            <a:off x="4181475" y="5503863"/>
            <a:ext cx="249238" cy="212725"/>
          </a:xfrm>
          <a:prstGeom prst="line">
            <a:avLst/>
          </a:prstGeom>
          <a:noFill/>
          <a:ln w="9525">
            <a:solidFill>
              <a:schemeClr val="tx1"/>
            </a:solidFill>
            <a:round/>
            <a:headEnd/>
            <a:tailEnd type="triangle" w="med" len="med"/>
          </a:ln>
        </p:spPr>
        <p:txBody>
          <a:bodyPr/>
          <a:lstStyle/>
          <a:p>
            <a:endParaRPr lang="en-US" dirty="0">
              <a:solidFill>
                <a:srgbClr val="000000"/>
              </a:solidFill>
              <a:cs typeface="+mn-cs"/>
            </a:endParaRPr>
          </a:p>
        </p:txBody>
      </p:sp>
      <p:sp>
        <p:nvSpPr>
          <p:cNvPr id="10255" name="Line 17"/>
          <p:cNvSpPr>
            <a:spLocks noChangeShapeType="1"/>
          </p:cNvSpPr>
          <p:nvPr/>
        </p:nvSpPr>
        <p:spPr bwMode="auto">
          <a:xfrm>
            <a:off x="4572000" y="5521325"/>
            <a:ext cx="185738" cy="177800"/>
          </a:xfrm>
          <a:prstGeom prst="line">
            <a:avLst/>
          </a:prstGeom>
          <a:noFill/>
          <a:ln w="9525">
            <a:solidFill>
              <a:schemeClr val="tx1"/>
            </a:solidFill>
            <a:round/>
            <a:headEnd/>
            <a:tailEnd type="triangle" w="med" len="med"/>
          </a:ln>
        </p:spPr>
        <p:txBody>
          <a:bodyPr/>
          <a:lstStyle/>
          <a:p>
            <a:endParaRPr lang="en-US" dirty="0">
              <a:solidFill>
                <a:srgbClr val="000000"/>
              </a:solidFill>
              <a:cs typeface="+mn-cs"/>
            </a:endParaRPr>
          </a:p>
        </p:txBody>
      </p:sp>
      <p:sp>
        <p:nvSpPr>
          <p:cNvPr id="10256" name="Text Box 18"/>
          <p:cNvSpPr txBox="1">
            <a:spLocks noChangeArrowheads="1"/>
          </p:cNvSpPr>
          <p:nvPr/>
        </p:nvSpPr>
        <p:spPr bwMode="auto">
          <a:xfrm>
            <a:off x="3175000" y="3675063"/>
            <a:ext cx="1660525" cy="749300"/>
          </a:xfrm>
          <a:prstGeom prst="rect">
            <a:avLst/>
          </a:prstGeom>
          <a:noFill/>
          <a:ln w="9525">
            <a:noFill/>
            <a:miter lim="800000"/>
            <a:headEnd/>
            <a:tailEnd/>
          </a:ln>
        </p:spPr>
        <p:txBody>
          <a:bodyPr>
            <a:spAutoFit/>
          </a:bodyPr>
          <a:lstStyle/>
          <a:p>
            <a:pPr>
              <a:lnSpc>
                <a:spcPct val="80000"/>
              </a:lnSpc>
            </a:pPr>
            <a:r>
              <a:rPr lang="en-US" dirty="0">
                <a:solidFill>
                  <a:srgbClr val="000000"/>
                </a:solidFill>
                <a:cs typeface="+mn-cs"/>
              </a:rPr>
              <a:t>Residual LNAPL Saturation</a:t>
            </a:r>
          </a:p>
        </p:txBody>
      </p:sp>
      <p:sp>
        <p:nvSpPr>
          <p:cNvPr id="10257" name="Text Box 19"/>
          <p:cNvSpPr txBox="1">
            <a:spLocks noChangeArrowheads="1"/>
          </p:cNvSpPr>
          <p:nvPr/>
        </p:nvSpPr>
        <p:spPr bwMode="auto">
          <a:xfrm>
            <a:off x="2916238" y="1824038"/>
            <a:ext cx="1212850" cy="366712"/>
          </a:xfrm>
          <a:prstGeom prst="rect">
            <a:avLst/>
          </a:prstGeom>
          <a:noFill/>
          <a:ln w="9525">
            <a:noFill/>
            <a:miter lim="800000"/>
            <a:headEnd/>
            <a:tailEnd/>
          </a:ln>
        </p:spPr>
        <p:txBody>
          <a:bodyPr wrap="none">
            <a:spAutoFit/>
          </a:bodyPr>
          <a:lstStyle/>
          <a:p>
            <a:r>
              <a:rPr lang="en-US" dirty="0">
                <a:solidFill>
                  <a:srgbClr val="000000"/>
                </a:solidFill>
                <a:cs typeface="+mn-cs"/>
              </a:rPr>
              <a:t>Hot Water</a:t>
            </a:r>
          </a:p>
        </p:txBody>
      </p:sp>
      <p:sp>
        <p:nvSpPr>
          <p:cNvPr id="10258" name="Text Box 20"/>
          <p:cNvSpPr txBox="1">
            <a:spLocks noChangeArrowheads="1"/>
          </p:cNvSpPr>
          <p:nvPr/>
        </p:nvSpPr>
        <p:spPr bwMode="auto">
          <a:xfrm>
            <a:off x="3363913" y="2155825"/>
            <a:ext cx="844550" cy="366713"/>
          </a:xfrm>
          <a:prstGeom prst="rect">
            <a:avLst/>
          </a:prstGeom>
          <a:noFill/>
          <a:ln w="9525">
            <a:noFill/>
            <a:miter lim="800000"/>
            <a:headEnd/>
            <a:tailEnd/>
          </a:ln>
        </p:spPr>
        <p:txBody>
          <a:bodyPr wrap="none">
            <a:spAutoFit/>
          </a:bodyPr>
          <a:lstStyle/>
          <a:p>
            <a:r>
              <a:rPr lang="en-US" dirty="0">
                <a:solidFill>
                  <a:srgbClr val="000000"/>
                </a:solidFill>
                <a:cs typeface="+mn-cs"/>
              </a:rPr>
              <a:t>Steam</a:t>
            </a:r>
          </a:p>
        </p:txBody>
      </p:sp>
      <p:sp>
        <p:nvSpPr>
          <p:cNvPr id="10259" name="Text Box 21"/>
          <p:cNvSpPr txBox="1">
            <a:spLocks noChangeArrowheads="1"/>
          </p:cNvSpPr>
          <p:nvPr/>
        </p:nvSpPr>
        <p:spPr bwMode="auto">
          <a:xfrm>
            <a:off x="3787775" y="1338263"/>
            <a:ext cx="1543050" cy="366712"/>
          </a:xfrm>
          <a:prstGeom prst="rect">
            <a:avLst/>
          </a:prstGeom>
          <a:noFill/>
          <a:ln w="9525">
            <a:noFill/>
            <a:miter lim="800000"/>
            <a:headEnd/>
            <a:tailEnd/>
          </a:ln>
        </p:spPr>
        <p:txBody>
          <a:bodyPr wrap="none">
            <a:spAutoFit/>
          </a:bodyPr>
          <a:lstStyle/>
          <a:p>
            <a:r>
              <a:rPr lang="en-US" dirty="0">
                <a:solidFill>
                  <a:srgbClr val="000000"/>
                </a:solidFill>
                <a:cs typeface="+mn-cs"/>
              </a:rPr>
              <a:t>Injection Well</a:t>
            </a:r>
          </a:p>
        </p:txBody>
      </p:sp>
      <p:sp>
        <p:nvSpPr>
          <p:cNvPr id="10260" name="Text Box 22"/>
          <p:cNvSpPr txBox="1">
            <a:spLocks noChangeArrowheads="1"/>
          </p:cNvSpPr>
          <p:nvPr/>
        </p:nvSpPr>
        <p:spPr bwMode="auto">
          <a:xfrm>
            <a:off x="4919663" y="1871663"/>
            <a:ext cx="1979612" cy="530225"/>
          </a:xfrm>
          <a:prstGeom prst="rect">
            <a:avLst/>
          </a:prstGeom>
          <a:noFill/>
          <a:ln w="9525">
            <a:noFill/>
            <a:miter lim="800000"/>
            <a:headEnd/>
            <a:tailEnd/>
          </a:ln>
        </p:spPr>
        <p:txBody>
          <a:bodyPr>
            <a:spAutoFit/>
          </a:bodyPr>
          <a:lstStyle/>
          <a:p>
            <a:pPr>
              <a:lnSpc>
                <a:spcPct val="80000"/>
              </a:lnSpc>
            </a:pPr>
            <a:r>
              <a:rPr lang="en-US" dirty="0">
                <a:solidFill>
                  <a:srgbClr val="000000"/>
                </a:solidFill>
                <a:cs typeface="+mn-cs"/>
              </a:rPr>
              <a:t>Hot Water Reinjection</a:t>
            </a:r>
          </a:p>
        </p:txBody>
      </p:sp>
      <p:sp>
        <p:nvSpPr>
          <p:cNvPr id="10261" name="Text Box 23"/>
          <p:cNvSpPr txBox="1">
            <a:spLocks noChangeArrowheads="1"/>
          </p:cNvSpPr>
          <p:nvPr/>
        </p:nvSpPr>
        <p:spPr bwMode="auto">
          <a:xfrm>
            <a:off x="4248150" y="3536950"/>
            <a:ext cx="1979613" cy="601663"/>
          </a:xfrm>
          <a:prstGeom prst="rect">
            <a:avLst/>
          </a:prstGeom>
          <a:noFill/>
          <a:ln w="9525">
            <a:noFill/>
            <a:miter lim="800000"/>
            <a:headEnd/>
            <a:tailEnd/>
          </a:ln>
        </p:spPr>
        <p:txBody>
          <a:bodyPr>
            <a:spAutoFit/>
          </a:bodyPr>
          <a:lstStyle/>
          <a:p>
            <a:pPr algn="ctr">
              <a:lnSpc>
                <a:spcPct val="80000"/>
              </a:lnSpc>
            </a:pPr>
            <a:r>
              <a:rPr lang="en-US" sz="1400" dirty="0">
                <a:solidFill>
                  <a:srgbClr val="000000"/>
                </a:solidFill>
                <a:cs typeface="+mn-cs"/>
              </a:rPr>
              <a:t>Hot </a:t>
            </a:r>
            <a:br>
              <a:rPr lang="en-US" sz="1400" dirty="0">
                <a:solidFill>
                  <a:srgbClr val="000000"/>
                </a:solidFill>
                <a:cs typeface="+mn-cs"/>
              </a:rPr>
            </a:br>
            <a:r>
              <a:rPr lang="en-US" sz="1400" dirty="0">
                <a:solidFill>
                  <a:srgbClr val="000000"/>
                </a:solidFill>
                <a:cs typeface="+mn-cs"/>
              </a:rPr>
              <a:t>Water </a:t>
            </a:r>
            <a:br>
              <a:rPr lang="en-US" sz="1400" dirty="0">
                <a:solidFill>
                  <a:srgbClr val="000000"/>
                </a:solidFill>
                <a:cs typeface="+mn-cs"/>
              </a:rPr>
            </a:br>
            <a:r>
              <a:rPr lang="en-US" sz="1400" dirty="0">
                <a:solidFill>
                  <a:srgbClr val="000000"/>
                </a:solidFill>
                <a:cs typeface="+mn-cs"/>
              </a:rPr>
              <a:t>Displacement</a:t>
            </a:r>
          </a:p>
        </p:txBody>
      </p:sp>
      <p:sp>
        <p:nvSpPr>
          <p:cNvPr id="10262" name="Line 24"/>
          <p:cNvSpPr>
            <a:spLocks noChangeShapeType="1"/>
          </p:cNvSpPr>
          <p:nvPr/>
        </p:nvSpPr>
        <p:spPr bwMode="auto">
          <a:xfrm>
            <a:off x="5314950" y="3527425"/>
            <a:ext cx="541338" cy="0"/>
          </a:xfrm>
          <a:prstGeom prst="line">
            <a:avLst/>
          </a:prstGeom>
          <a:noFill/>
          <a:ln w="9525">
            <a:solidFill>
              <a:schemeClr val="tx1"/>
            </a:solidFill>
            <a:round/>
            <a:headEnd/>
            <a:tailEnd type="triangle" w="med" len="med"/>
          </a:ln>
        </p:spPr>
        <p:txBody>
          <a:bodyPr/>
          <a:lstStyle/>
          <a:p>
            <a:endParaRPr lang="en-US" dirty="0">
              <a:solidFill>
                <a:srgbClr val="000000"/>
              </a:solidFill>
              <a:cs typeface="+mn-cs"/>
            </a:endParaRPr>
          </a:p>
        </p:txBody>
      </p:sp>
      <p:sp>
        <p:nvSpPr>
          <p:cNvPr id="10263" name="Text Box 25"/>
          <p:cNvSpPr txBox="1">
            <a:spLocks noChangeArrowheads="1"/>
          </p:cNvSpPr>
          <p:nvPr/>
        </p:nvSpPr>
        <p:spPr bwMode="auto">
          <a:xfrm>
            <a:off x="5883275" y="4076700"/>
            <a:ext cx="946150" cy="530225"/>
          </a:xfrm>
          <a:prstGeom prst="rect">
            <a:avLst/>
          </a:prstGeom>
          <a:noFill/>
          <a:ln w="9525">
            <a:noFill/>
            <a:miter lim="800000"/>
            <a:headEnd/>
            <a:tailEnd/>
          </a:ln>
        </p:spPr>
        <p:txBody>
          <a:bodyPr wrap="none">
            <a:spAutoFit/>
          </a:bodyPr>
          <a:lstStyle/>
          <a:p>
            <a:pPr algn="ctr">
              <a:lnSpc>
                <a:spcPct val="80000"/>
              </a:lnSpc>
            </a:pPr>
            <a:r>
              <a:rPr lang="en-US" b="1" dirty="0">
                <a:solidFill>
                  <a:srgbClr val="FFFFFF"/>
                </a:solidFill>
                <a:cs typeface="+mn-cs"/>
              </a:rPr>
              <a:t>LNAPL</a:t>
            </a:r>
            <a:br>
              <a:rPr lang="en-US" b="1" dirty="0">
                <a:solidFill>
                  <a:srgbClr val="FFFFFF"/>
                </a:solidFill>
                <a:cs typeface="+mn-cs"/>
              </a:rPr>
            </a:br>
            <a:r>
              <a:rPr lang="en-US" b="1" dirty="0">
                <a:solidFill>
                  <a:srgbClr val="FFFFFF"/>
                </a:solidFill>
                <a:cs typeface="+mn-cs"/>
              </a:rPr>
              <a:t>Bank</a:t>
            </a:r>
          </a:p>
        </p:txBody>
      </p:sp>
      <p:sp>
        <p:nvSpPr>
          <p:cNvPr id="10264" name="Text Box 26"/>
          <p:cNvSpPr txBox="1">
            <a:spLocks noChangeArrowheads="1"/>
          </p:cNvSpPr>
          <p:nvPr/>
        </p:nvSpPr>
        <p:spPr bwMode="auto">
          <a:xfrm>
            <a:off x="6575425" y="1338263"/>
            <a:ext cx="1784350" cy="366712"/>
          </a:xfrm>
          <a:prstGeom prst="rect">
            <a:avLst/>
          </a:prstGeom>
          <a:noFill/>
          <a:ln w="9525">
            <a:noFill/>
            <a:miter lim="800000"/>
            <a:headEnd/>
            <a:tailEnd/>
          </a:ln>
        </p:spPr>
        <p:txBody>
          <a:bodyPr wrap="none">
            <a:spAutoFit/>
          </a:bodyPr>
          <a:lstStyle/>
          <a:p>
            <a:r>
              <a:rPr lang="en-US" dirty="0">
                <a:solidFill>
                  <a:srgbClr val="000000"/>
                </a:solidFill>
                <a:cs typeface="+mn-cs"/>
              </a:rPr>
              <a:t>Production Well</a:t>
            </a:r>
          </a:p>
        </p:txBody>
      </p:sp>
      <p:sp>
        <p:nvSpPr>
          <p:cNvPr id="10265" name="Text Box 27"/>
          <p:cNvSpPr txBox="1">
            <a:spLocks noChangeArrowheads="1"/>
          </p:cNvSpPr>
          <p:nvPr/>
        </p:nvSpPr>
        <p:spPr bwMode="auto">
          <a:xfrm>
            <a:off x="7807325" y="1763713"/>
            <a:ext cx="1336675" cy="749300"/>
          </a:xfrm>
          <a:prstGeom prst="rect">
            <a:avLst/>
          </a:prstGeom>
          <a:noFill/>
          <a:ln w="9525">
            <a:noFill/>
            <a:miter lim="800000"/>
            <a:headEnd/>
            <a:tailEnd/>
          </a:ln>
        </p:spPr>
        <p:txBody>
          <a:bodyPr>
            <a:spAutoFit/>
          </a:bodyPr>
          <a:lstStyle/>
          <a:p>
            <a:pPr>
              <a:lnSpc>
                <a:spcPct val="80000"/>
              </a:lnSpc>
            </a:pPr>
            <a:r>
              <a:rPr lang="en-US" dirty="0">
                <a:solidFill>
                  <a:srgbClr val="000000"/>
                </a:solidFill>
                <a:cs typeface="+mn-cs"/>
              </a:rPr>
              <a:t>LNAPL &amp; Water Production</a:t>
            </a:r>
          </a:p>
        </p:txBody>
      </p:sp>
      <p:sp>
        <p:nvSpPr>
          <p:cNvPr id="10266" name="Line 28"/>
          <p:cNvSpPr>
            <a:spLocks noChangeShapeType="1"/>
          </p:cNvSpPr>
          <p:nvPr/>
        </p:nvSpPr>
        <p:spPr bwMode="auto">
          <a:xfrm flipV="1">
            <a:off x="5318125" y="4651375"/>
            <a:ext cx="381000" cy="409575"/>
          </a:xfrm>
          <a:prstGeom prst="line">
            <a:avLst/>
          </a:prstGeom>
          <a:noFill/>
          <a:ln w="9525">
            <a:solidFill>
              <a:schemeClr val="tx1"/>
            </a:solidFill>
            <a:round/>
            <a:headEnd/>
            <a:tailEnd type="triangle" w="med" len="med"/>
          </a:ln>
        </p:spPr>
        <p:txBody>
          <a:bodyPr/>
          <a:lstStyle/>
          <a:p>
            <a:endParaRPr lang="en-US" dirty="0">
              <a:solidFill>
                <a:srgbClr val="000000"/>
              </a:solidFill>
              <a:cs typeface="+mn-cs"/>
            </a:endParaRPr>
          </a:p>
        </p:txBody>
      </p:sp>
      <p:sp>
        <p:nvSpPr>
          <p:cNvPr id="10267" name="Line 29"/>
          <p:cNvSpPr>
            <a:spLocks noChangeShapeType="1"/>
          </p:cNvSpPr>
          <p:nvPr/>
        </p:nvSpPr>
        <p:spPr bwMode="auto">
          <a:xfrm flipV="1">
            <a:off x="6081713" y="4757738"/>
            <a:ext cx="220662" cy="471487"/>
          </a:xfrm>
          <a:prstGeom prst="line">
            <a:avLst/>
          </a:prstGeom>
          <a:noFill/>
          <a:ln w="9525">
            <a:solidFill>
              <a:schemeClr val="tx1"/>
            </a:solidFill>
            <a:round/>
            <a:headEnd/>
            <a:tailEnd type="triangle" w="med" len="med"/>
          </a:ln>
        </p:spPr>
        <p:txBody>
          <a:bodyPr/>
          <a:lstStyle/>
          <a:p>
            <a:endParaRPr lang="en-US" dirty="0">
              <a:solidFill>
                <a:srgbClr val="000000"/>
              </a:solidFill>
              <a:cs typeface="+mn-cs"/>
            </a:endParaRPr>
          </a:p>
        </p:txBody>
      </p:sp>
      <p:sp>
        <p:nvSpPr>
          <p:cNvPr id="10268" name="Line 30"/>
          <p:cNvSpPr>
            <a:spLocks noChangeShapeType="1"/>
          </p:cNvSpPr>
          <p:nvPr/>
        </p:nvSpPr>
        <p:spPr bwMode="auto">
          <a:xfrm flipV="1">
            <a:off x="7040563" y="4846638"/>
            <a:ext cx="0" cy="400050"/>
          </a:xfrm>
          <a:prstGeom prst="line">
            <a:avLst/>
          </a:prstGeom>
          <a:noFill/>
          <a:ln w="9525">
            <a:solidFill>
              <a:schemeClr val="tx1"/>
            </a:solidFill>
            <a:round/>
            <a:headEnd/>
            <a:tailEnd type="triangle" w="med" len="med"/>
          </a:ln>
        </p:spPr>
        <p:txBody>
          <a:bodyPr/>
          <a:lstStyle/>
          <a:p>
            <a:endParaRPr lang="en-US" dirty="0">
              <a:solidFill>
                <a:srgbClr val="000000"/>
              </a:solidFill>
              <a:cs typeface="+mn-cs"/>
            </a:endParaRPr>
          </a:p>
        </p:txBody>
      </p:sp>
      <p:sp>
        <p:nvSpPr>
          <p:cNvPr id="10269" name="Line 31"/>
          <p:cNvSpPr>
            <a:spLocks noChangeShapeType="1"/>
          </p:cNvSpPr>
          <p:nvPr/>
        </p:nvSpPr>
        <p:spPr bwMode="auto">
          <a:xfrm flipH="1" flipV="1">
            <a:off x="7678738" y="4802188"/>
            <a:ext cx="204787" cy="355600"/>
          </a:xfrm>
          <a:prstGeom prst="line">
            <a:avLst/>
          </a:prstGeom>
          <a:noFill/>
          <a:ln w="9525">
            <a:solidFill>
              <a:schemeClr val="tx1"/>
            </a:solidFill>
            <a:round/>
            <a:headEnd/>
            <a:tailEnd type="triangle" w="med" len="med"/>
          </a:ln>
        </p:spPr>
        <p:txBody>
          <a:bodyPr/>
          <a:lstStyle/>
          <a:p>
            <a:endParaRPr lang="en-US" dirty="0">
              <a:solidFill>
                <a:srgbClr val="000000"/>
              </a:solidFill>
              <a:cs typeface="+mn-cs"/>
            </a:endParaRPr>
          </a:p>
        </p:txBody>
      </p:sp>
      <p:sp>
        <p:nvSpPr>
          <p:cNvPr id="10270" name="Line 32"/>
          <p:cNvSpPr>
            <a:spLocks noChangeShapeType="1"/>
          </p:cNvSpPr>
          <p:nvPr/>
        </p:nvSpPr>
        <p:spPr bwMode="auto">
          <a:xfrm flipH="1" flipV="1">
            <a:off x="8345488" y="4616450"/>
            <a:ext cx="239712" cy="400050"/>
          </a:xfrm>
          <a:prstGeom prst="line">
            <a:avLst/>
          </a:prstGeom>
          <a:noFill/>
          <a:ln w="9525">
            <a:solidFill>
              <a:schemeClr val="tx1"/>
            </a:solidFill>
            <a:round/>
            <a:headEnd/>
            <a:tailEnd type="triangle" w="med" len="med"/>
          </a:ln>
        </p:spPr>
        <p:txBody>
          <a:bodyPr/>
          <a:lstStyle/>
          <a:p>
            <a:endParaRPr lang="en-US" dirty="0">
              <a:solidFill>
                <a:srgbClr val="000000"/>
              </a:solidFill>
              <a:cs typeface="+mn-cs"/>
            </a:endParaRPr>
          </a:p>
        </p:txBody>
      </p:sp>
      <p:sp>
        <p:nvSpPr>
          <p:cNvPr id="10271" name="Text Box 33"/>
          <p:cNvSpPr txBox="1">
            <a:spLocks noChangeArrowheads="1"/>
          </p:cNvSpPr>
          <p:nvPr/>
        </p:nvSpPr>
        <p:spPr bwMode="auto">
          <a:xfrm>
            <a:off x="5821363" y="5243513"/>
            <a:ext cx="2305050" cy="366712"/>
          </a:xfrm>
          <a:prstGeom prst="rect">
            <a:avLst/>
          </a:prstGeom>
          <a:noFill/>
          <a:ln w="9525">
            <a:noFill/>
            <a:miter lim="800000"/>
            <a:headEnd/>
            <a:tailEnd/>
          </a:ln>
        </p:spPr>
        <p:txBody>
          <a:bodyPr wrap="none">
            <a:spAutoFit/>
          </a:bodyPr>
          <a:lstStyle/>
          <a:p>
            <a:r>
              <a:rPr lang="en-US" dirty="0">
                <a:solidFill>
                  <a:srgbClr val="000000"/>
                </a:solidFill>
                <a:cs typeface="+mn-cs"/>
              </a:rPr>
              <a:t>Hot Water Formation</a:t>
            </a:r>
          </a:p>
        </p:txBody>
      </p:sp>
      <p:sp>
        <p:nvSpPr>
          <p:cNvPr id="10272" name="Text Box 34"/>
          <p:cNvSpPr txBox="1">
            <a:spLocks noChangeArrowheads="1"/>
          </p:cNvSpPr>
          <p:nvPr/>
        </p:nvSpPr>
        <p:spPr bwMode="auto">
          <a:xfrm>
            <a:off x="6834188" y="3587750"/>
            <a:ext cx="1873250" cy="530225"/>
          </a:xfrm>
          <a:prstGeom prst="rect">
            <a:avLst/>
          </a:prstGeom>
          <a:noFill/>
          <a:ln w="9525">
            <a:noFill/>
            <a:miter lim="800000"/>
            <a:headEnd/>
            <a:tailEnd/>
          </a:ln>
        </p:spPr>
        <p:txBody>
          <a:bodyPr wrap="none">
            <a:spAutoFit/>
          </a:bodyPr>
          <a:lstStyle/>
          <a:p>
            <a:pPr algn="ctr">
              <a:lnSpc>
                <a:spcPct val="80000"/>
              </a:lnSpc>
            </a:pPr>
            <a:r>
              <a:rPr lang="en-US" b="1" dirty="0">
                <a:solidFill>
                  <a:srgbClr val="FFFFFF"/>
                </a:solidFill>
                <a:cs typeface="+mn-cs"/>
              </a:rPr>
              <a:t>Original LNAPL</a:t>
            </a:r>
            <a:br>
              <a:rPr lang="en-US" b="1" dirty="0">
                <a:solidFill>
                  <a:srgbClr val="FFFFFF"/>
                </a:solidFill>
                <a:cs typeface="+mn-cs"/>
              </a:rPr>
            </a:br>
            <a:r>
              <a:rPr lang="en-US" b="1" dirty="0">
                <a:solidFill>
                  <a:srgbClr val="FFFFFF"/>
                </a:solidFill>
                <a:cs typeface="+mn-cs"/>
              </a:rPr>
              <a:t>Accumulation</a:t>
            </a:r>
          </a:p>
        </p:txBody>
      </p:sp>
    </p:spTree>
    <p:extLst>
      <p:ext uri="{BB962C8B-B14F-4D97-AF65-F5344CB8AC3E}">
        <p14:creationId xmlns:p14="http://schemas.microsoft.com/office/powerpoint/2010/main" val="86080197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76238" y="423081"/>
            <a:ext cx="7588250" cy="719919"/>
          </a:xfrm>
        </p:spPr>
        <p:txBody>
          <a:bodyPr/>
          <a:lstStyle/>
          <a:p>
            <a:pPr>
              <a:spcBef>
                <a:spcPts val="600"/>
              </a:spcBef>
              <a:spcAft>
                <a:spcPts val="600"/>
              </a:spcAft>
            </a:pPr>
            <a:r>
              <a:rPr lang="en-US" sz="2600" dirty="0" smtClean="0"/>
              <a:t>Surfactant Enhanced Subsurface Remediation (SESR) </a:t>
            </a:r>
            <a:r>
              <a:rPr lang="en-US" sz="2600" dirty="0"/>
              <a:t>&amp; Cosolvent </a:t>
            </a:r>
            <a:r>
              <a:rPr lang="en-US" sz="2600" dirty="0" smtClean="0"/>
              <a:t>Flushing</a:t>
            </a:r>
            <a:r>
              <a:rPr lang="en-US" sz="2000" dirty="0"/>
              <a:t/>
            </a:r>
            <a:br>
              <a:rPr lang="en-US" sz="2000" dirty="0"/>
            </a:br>
            <a:r>
              <a:rPr lang="en-US" sz="1800" dirty="0"/>
              <a:t>Refer to Tables 6.1, 6.2, 6.3 &amp; Appendix A </a:t>
            </a:r>
            <a:r>
              <a:rPr lang="en-US" sz="2400" dirty="0"/>
              <a:t/>
            </a:r>
            <a:br>
              <a:rPr lang="en-US" sz="2400" dirty="0"/>
            </a:br>
            <a:endParaRPr lang="en-US" sz="2400" dirty="0"/>
          </a:p>
        </p:txBody>
      </p:sp>
      <p:sp>
        <p:nvSpPr>
          <p:cNvPr id="9219" name="Content Placeholder 2"/>
          <p:cNvSpPr>
            <a:spLocks noGrp="1"/>
          </p:cNvSpPr>
          <p:nvPr>
            <p:ph idx="1"/>
          </p:nvPr>
        </p:nvSpPr>
        <p:spPr>
          <a:xfrm>
            <a:off x="442913" y="1766285"/>
            <a:ext cx="7772400" cy="4114800"/>
          </a:xfrm>
        </p:spPr>
        <p:txBody>
          <a:bodyPr/>
          <a:lstStyle/>
          <a:p>
            <a:r>
              <a:rPr lang="en-US" dirty="0"/>
              <a:t>Advantages</a:t>
            </a:r>
          </a:p>
          <a:p>
            <a:pPr lvl="1"/>
            <a:r>
              <a:rPr lang="en-US" dirty="0"/>
              <a:t>Short time frame</a:t>
            </a:r>
          </a:p>
          <a:p>
            <a:pPr lvl="1"/>
            <a:r>
              <a:rPr lang="en-US" dirty="0"/>
              <a:t>SESR Safety</a:t>
            </a:r>
          </a:p>
          <a:p>
            <a:pPr lvl="1"/>
            <a:r>
              <a:rPr lang="en-US" dirty="0"/>
              <a:t>Cosolvent can reduce some LNAPLs to very low saturations</a:t>
            </a:r>
          </a:p>
          <a:p>
            <a:r>
              <a:rPr lang="en-US" dirty="0"/>
              <a:t>Disadvantages</a:t>
            </a:r>
          </a:p>
          <a:p>
            <a:pPr lvl="1"/>
            <a:r>
              <a:rPr lang="en-US" dirty="0"/>
              <a:t>Single fluid waste stream complex to treat</a:t>
            </a:r>
          </a:p>
          <a:p>
            <a:pPr lvl="1"/>
            <a:r>
              <a:rPr lang="en-US" dirty="0"/>
              <a:t>Permitting</a:t>
            </a:r>
          </a:p>
          <a:p>
            <a:r>
              <a:rPr lang="en-US" dirty="0"/>
              <a:t>Engineering</a:t>
            </a:r>
          </a:p>
          <a:p>
            <a:pPr lvl="1"/>
            <a:r>
              <a:rPr lang="en-US" dirty="0"/>
              <a:t>Injection ROI (sweep volume)</a:t>
            </a:r>
          </a:p>
          <a:p>
            <a:pPr lvl="1"/>
            <a:r>
              <a:rPr lang="en-US" dirty="0"/>
              <a:t>LNAPL fluid properties and injectant selection</a:t>
            </a:r>
          </a:p>
        </p:txBody>
      </p:sp>
      <p:grpSp>
        <p:nvGrpSpPr>
          <p:cNvPr id="9220" name="Group 9"/>
          <p:cNvGrpSpPr>
            <a:grpSpLocks/>
          </p:cNvGrpSpPr>
          <p:nvPr/>
        </p:nvGrpSpPr>
        <p:grpSpPr bwMode="auto">
          <a:xfrm>
            <a:off x="7613650" y="5483225"/>
            <a:ext cx="1606550" cy="1433513"/>
            <a:chOff x="7613650" y="5483225"/>
            <a:chExt cx="1606550" cy="1433513"/>
          </a:xfrm>
        </p:grpSpPr>
        <p:sp>
          <p:nvSpPr>
            <p:cNvPr id="4" name="Isosceles Triangle 3"/>
            <p:cNvSpPr/>
            <p:nvPr/>
          </p:nvSpPr>
          <p:spPr>
            <a:xfrm>
              <a:off x="7842250" y="5711825"/>
              <a:ext cx="1046163" cy="9144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9232" name="TextBox 4"/>
            <p:cNvSpPr txBox="1">
              <a:spLocks noChangeArrowheads="1"/>
            </p:cNvSpPr>
            <p:nvPr/>
          </p:nvSpPr>
          <p:spPr bwMode="auto">
            <a:xfrm>
              <a:off x="86804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9233" name="TextBox 6"/>
            <p:cNvSpPr txBox="1">
              <a:spLocks noChangeArrowheads="1"/>
            </p:cNvSpPr>
            <p:nvPr/>
          </p:nvSpPr>
          <p:spPr bwMode="auto">
            <a:xfrm>
              <a:off x="76136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9234" name="TextBox 7"/>
            <p:cNvSpPr txBox="1">
              <a:spLocks noChangeArrowheads="1"/>
            </p:cNvSpPr>
            <p:nvPr/>
          </p:nvSpPr>
          <p:spPr bwMode="auto">
            <a:xfrm>
              <a:off x="8147050" y="5483225"/>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8" name="Oval 7"/>
            <p:cNvSpPr/>
            <p:nvPr/>
          </p:nvSpPr>
          <p:spPr>
            <a:xfrm>
              <a:off x="7974013" y="6372225"/>
              <a:ext cx="131762" cy="1365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sp>
        <p:nvSpPr>
          <p:cNvPr id="9221" name="TextBox 8"/>
          <p:cNvSpPr txBox="1">
            <a:spLocks noChangeArrowheads="1"/>
          </p:cNvSpPr>
          <p:nvPr/>
        </p:nvSpPr>
        <p:spPr bwMode="auto">
          <a:xfrm rot="-5400000">
            <a:off x="7805737" y="2355851"/>
            <a:ext cx="2386013" cy="366712"/>
          </a:xfrm>
          <a:prstGeom prst="rect">
            <a:avLst/>
          </a:prstGeom>
          <a:noFill/>
          <a:ln w="9525">
            <a:noFill/>
            <a:miter lim="800000"/>
            <a:headEnd/>
            <a:tailEnd/>
          </a:ln>
        </p:spPr>
        <p:txBody>
          <a:bodyPr>
            <a:spAutoFit/>
          </a:bodyPr>
          <a:lstStyle/>
          <a:p>
            <a:pPr algn="r"/>
            <a:r>
              <a:rPr lang="en-US" dirty="0">
                <a:solidFill>
                  <a:srgbClr val="000000"/>
                </a:solidFill>
                <a:cs typeface="+mn-cs"/>
              </a:rPr>
              <a:t>Photo: Gold Crew</a:t>
            </a:r>
          </a:p>
        </p:txBody>
      </p:sp>
      <p:pic>
        <p:nvPicPr>
          <p:cNvPr id="9222"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3963" y="1330325"/>
            <a:ext cx="5146675" cy="1809750"/>
          </a:xfrm>
          <a:prstGeom prst="rect">
            <a:avLst/>
          </a:prstGeom>
          <a:noFill/>
          <a:ln w="9525">
            <a:noFill/>
            <a:miter lim="800000"/>
            <a:headEnd/>
            <a:tailEnd/>
          </a:ln>
        </p:spPr>
      </p:pic>
      <p:sp>
        <p:nvSpPr>
          <p:cNvPr id="12"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Recovery</a:t>
            </a:r>
          </a:p>
        </p:txBody>
      </p:sp>
      <p:sp>
        <p:nvSpPr>
          <p:cNvPr id="13" name="Oval 12"/>
          <p:cNvSpPr/>
          <p:nvPr/>
        </p:nvSpPr>
        <p:spPr bwMode="auto">
          <a:xfrm>
            <a:off x="8083550" y="6183313"/>
            <a:ext cx="131763" cy="1365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9227" name="Text Box 17"/>
          <p:cNvSpPr txBox="1">
            <a:spLocks noChangeArrowheads="1"/>
          </p:cNvSpPr>
          <p:nvPr/>
        </p:nvSpPr>
        <p:spPr bwMode="auto">
          <a:xfrm>
            <a:off x="6943725" y="5586413"/>
            <a:ext cx="806450" cy="366712"/>
          </a:xfrm>
          <a:prstGeom prst="rect">
            <a:avLst/>
          </a:prstGeom>
          <a:noFill/>
          <a:ln w="9525">
            <a:noFill/>
            <a:miter lim="800000"/>
            <a:headEnd/>
            <a:tailEnd/>
          </a:ln>
        </p:spPr>
        <p:txBody>
          <a:bodyPr wrap="none">
            <a:spAutoFit/>
          </a:bodyPr>
          <a:lstStyle/>
          <a:p>
            <a:r>
              <a:rPr lang="en-US" dirty="0">
                <a:solidFill>
                  <a:srgbClr val="000000"/>
                </a:solidFill>
                <a:cs typeface="+mn-cs"/>
              </a:rPr>
              <a:t>SESR</a:t>
            </a:r>
          </a:p>
        </p:txBody>
      </p:sp>
      <p:sp>
        <p:nvSpPr>
          <p:cNvPr id="9228" name="Line 18"/>
          <p:cNvSpPr>
            <a:spLocks noChangeShapeType="1"/>
          </p:cNvSpPr>
          <p:nvPr/>
        </p:nvSpPr>
        <p:spPr bwMode="auto">
          <a:xfrm>
            <a:off x="7429500" y="5892800"/>
            <a:ext cx="457200" cy="431800"/>
          </a:xfrm>
          <a:prstGeom prst="line">
            <a:avLst/>
          </a:prstGeom>
          <a:noFill/>
          <a:ln w="9525">
            <a:solidFill>
              <a:schemeClr val="tx1"/>
            </a:solidFill>
            <a:round/>
            <a:headEnd/>
            <a:tailEnd type="triangle" w="med" len="med"/>
          </a:ln>
        </p:spPr>
        <p:txBody>
          <a:bodyPr/>
          <a:lstStyle/>
          <a:p>
            <a:endParaRPr lang="en-US" dirty="0">
              <a:solidFill>
                <a:srgbClr val="000000"/>
              </a:solidFill>
              <a:cs typeface="+mn-cs"/>
            </a:endParaRPr>
          </a:p>
        </p:txBody>
      </p:sp>
      <p:sp>
        <p:nvSpPr>
          <p:cNvPr id="9229" name="Text Box 19"/>
          <p:cNvSpPr txBox="1">
            <a:spLocks noChangeArrowheads="1"/>
          </p:cNvSpPr>
          <p:nvPr/>
        </p:nvSpPr>
        <p:spPr bwMode="auto">
          <a:xfrm>
            <a:off x="6207125" y="5065713"/>
            <a:ext cx="2127250" cy="366712"/>
          </a:xfrm>
          <a:prstGeom prst="rect">
            <a:avLst/>
          </a:prstGeom>
          <a:noFill/>
          <a:ln w="9525">
            <a:noFill/>
            <a:miter lim="800000"/>
            <a:headEnd/>
            <a:tailEnd/>
          </a:ln>
        </p:spPr>
        <p:txBody>
          <a:bodyPr wrap="none">
            <a:spAutoFit/>
          </a:bodyPr>
          <a:lstStyle/>
          <a:p>
            <a:r>
              <a:rPr lang="en-US" dirty="0">
                <a:solidFill>
                  <a:srgbClr val="000000"/>
                </a:solidFill>
                <a:cs typeface="+mn-cs"/>
              </a:rPr>
              <a:t>Cosolvent Flushing</a:t>
            </a:r>
          </a:p>
        </p:txBody>
      </p:sp>
      <p:sp>
        <p:nvSpPr>
          <p:cNvPr id="9230" name="Line 20"/>
          <p:cNvSpPr>
            <a:spLocks noChangeShapeType="1"/>
          </p:cNvSpPr>
          <p:nvPr/>
        </p:nvSpPr>
        <p:spPr bwMode="auto">
          <a:xfrm>
            <a:off x="7696200" y="5372100"/>
            <a:ext cx="355600" cy="762000"/>
          </a:xfrm>
          <a:prstGeom prst="line">
            <a:avLst/>
          </a:prstGeom>
          <a:noFill/>
          <a:ln w="9525">
            <a:solidFill>
              <a:schemeClr val="tx1"/>
            </a:solidFill>
            <a:round/>
            <a:headEnd/>
            <a:tailEnd type="triangle" w="med" len="med"/>
          </a:ln>
        </p:spPr>
        <p:txBody>
          <a:bodyPr/>
          <a:lstStyle/>
          <a:p>
            <a:endParaRPr lang="en-US" dirty="0">
              <a:solidFill>
                <a:srgbClr val="000000"/>
              </a:solidFill>
              <a:cs typeface="+mn-cs"/>
            </a:endParaRPr>
          </a:p>
        </p:txBody>
      </p:sp>
    </p:spTree>
    <p:extLst>
      <p:ext uri="{BB962C8B-B14F-4D97-AF65-F5344CB8AC3E}">
        <p14:creationId xmlns:p14="http://schemas.microsoft.com/office/powerpoint/2010/main" val="283424070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p:txBody>
          <a:bodyPr/>
          <a:lstStyle/>
          <a:p>
            <a:r>
              <a:rPr lang="en-US" altLang="en-US" dirty="0" smtClean="0">
                <a:ea typeface="ＭＳ Ｐゴシック" panose="020B0600070205080204" pitchFamily="34" charset="-128"/>
              </a:rPr>
              <a:t>Examples </a:t>
            </a:r>
            <a:r>
              <a:rPr lang="en-US" altLang="en-US" dirty="0">
                <a:ea typeface="ＭＳ Ｐゴシック" panose="020B0600070205080204" pitchFamily="34" charset="-128"/>
              </a:rPr>
              <a:t>of Performance Metrics</a:t>
            </a:r>
          </a:p>
        </p:txBody>
      </p:sp>
      <p:sp>
        <p:nvSpPr>
          <p:cNvPr id="66563" name="Rectangle 3"/>
          <p:cNvSpPr>
            <a:spLocks noGrp="1" noChangeArrowheads="1"/>
          </p:cNvSpPr>
          <p:nvPr>
            <p:ph type="body" idx="4294967295"/>
          </p:nvPr>
        </p:nvSpPr>
        <p:spPr>
          <a:xfrm>
            <a:off x="567558" y="1412112"/>
            <a:ext cx="4201292" cy="5220464"/>
          </a:xfrm>
        </p:spPr>
        <p:txBody>
          <a:bodyPr/>
          <a:lstStyle/>
          <a:p>
            <a:pPr>
              <a:lnSpc>
                <a:spcPct val="90000"/>
              </a:lnSpc>
            </a:pPr>
            <a:r>
              <a:rPr lang="en-US" altLang="en-US" sz="2400" b="1" dirty="0" smtClean="0">
                <a:ea typeface="ＭＳ Ｐゴシック" panose="020B0600070205080204" pitchFamily="34" charset="-128"/>
              </a:rPr>
              <a:t>LNAPL transmissivity</a:t>
            </a:r>
          </a:p>
          <a:p>
            <a:pPr lvl="1">
              <a:lnSpc>
                <a:spcPct val="90000"/>
              </a:lnSpc>
            </a:pPr>
            <a:r>
              <a:rPr lang="en-US" altLang="en-US" sz="2200" b="1" dirty="0" smtClean="0">
                <a:ea typeface="ＭＳ Ｐゴシック" panose="020B0600070205080204" pitchFamily="34" charset="-128"/>
              </a:rPr>
              <a:t>Reduction of transmissivity over time to assess performance</a:t>
            </a:r>
          </a:p>
          <a:p>
            <a:pPr>
              <a:lnSpc>
                <a:spcPct val="90000"/>
              </a:lnSpc>
            </a:pPr>
            <a:r>
              <a:rPr lang="en-US" altLang="en-US" sz="2400" b="1" dirty="0" smtClean="0">
                <a:ea typeface="ＭＳ Ｐゴシック" panose="020B0600070205080204" pitchFamily="34" charset="-128"/>
              </a:rPr>
              <a:t>Asymptotic </a:t>
            </a:r>
            <a:r>
              <a:rPr lang="en-US" altLang="en-US" sz="2400" b="1" dirty="0">
                <a:ea typeface="ＭＳ Ｐゴシック" panose="020B0600070205080204" pitchFamily="34" charset="-128"/>
              </a:rPr>
              <a:t>recovery</a:t>
            </a:r>
          </a:p>
          <a:p>
            <a:pPr>
              <a:lnSpc>
                <a:spcPct val="90000"/>
              </a:lnSpc>
            </a:pPr>
            <a:r>
              <a:rPr lang="en-US" altLang="en-US" sz="2400" b="1" dirty="0">
                <a:ea typeface="ＭＳ Ｐゴシック" panose="020B0600070205080204" pitchFamily="34" charset="-128"/>
              </a:rPr>
              <a:t>Dollars </a:t>
            </a:r>
            <a:r>
              <a:rPr lang="en-US" altLang="en-US" sz="2400" b="1" dirty="0" smtClean="0">
                <a:ea typeface="ＭＳ Ｐゴシック" panose="020B0600070205080204" pitchFamily="34" charset="-128"/>
              </a:rPr>
              <a:t>per gallon </a:t>
            </a:r>
            <a:r>
              <a:rPr lang="en-US" altLang="en-US" sz="2400" b="1" dirty="0">
                <a:ea typeface="ＭＳ Ｐゴシック" panose="020B0600070205080204" pitchFamily="34" charset="-128"/>
              </a:rPr>
              <a:t>of LNAPL removed</a:t>
            </a:r>
          </a:p>
        </p:txBody>
      </p:sp>
      <p:cxnSp>
        <p:nvCxnSpPr>
          <p:cNvPr id="66586" name="Straight Arrow Connector 7"/>
          <p:cNvCxnSpPr>
            <a:cxnSpLocks noChangeShapeType="1"/>
            <a:endCxn id="66603" idx="3"/>
          </p:cNvCxnSpPr>
          <p:nvPr/>
        </p:nvCxnSpPr>
        <p:spPr bwMode="auto">
          <a:xfrm>
            <a:off x="4134619" y="3032567"/>
            <a:ext cx="334989" cy="1274321"/>
          </a:xfrm>
          <a:prstGeom prst="straightConnector1">
            <a:avLst/>
          </a:prstGeom>
          <a:noFill/>
          <a:ln w="25400">
            <a:solidFill>
              <a:schemeClr val="tx1"/>
            </a:solidFill>
            <a:miter lim="800000"/>
            <a:headEnd/>
            <a:tailEnd type="arrow" w="med" len="med"/>
          </a:ln>
          <a:extLst>
            <a:ext uri="{909E8E84-426E-40DD-AFC4-6F175D3DCCD1}">
              <a14:hiddenFill xmlns:a14="http://schemas.microsoft.com/office/drawing/2010/main">
                <a:noFill/>
              </a14:hiddenFill>
            </a:ext>
          </a:extLst>
        </p:spPr>
      </p:cxnSp>
      <p:sp>
        <p:nvSpPr>
          <p:cNvPr id="66587" name="Rectangle 27"/>
          <p:cNvSpPr>
            <a:spLocks noChangeArrowheads="1"/>
          </p:cNvSpPr>
          <p:nvPr/>
        </p:nvSpPr>
        <p:spPr bwMode="auto">
          <a:xfrm>
            <a:off x="5186363" y="4200525"/>
            <a:ext cx="3222625" cy="19573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dirty="0">
              <a:solidFill>
                <a:srgbClr val="000000"/>
              </a:solidFill>
              <a:cs typeface="+mn-cs"/>
            </a:endParaRPr>
          </a:p>
        </p:txBody>
      </p:sp>
      <p:sp>
        <p:nvSpPr>
          <p:cNvPr id="66588" name="Freeform 28"/>
          <p:cNvSpPr>
            <a:spLocks noEditPoints="1"/>
          </p:cNvSpPr>
          <p:nvPr/>
        </p:nvSpPr>
        <p:spPr bwMode="auto">
          <a:xfrm>
            <a:off x="5180013" y="4200525"/>
            <a:ext cx="3228975" cy="1963738"/>
          </a:xfrm>
          <a:custGeom>
            <a:avLst/>
            <a:gdLst>
              <a:gd name="T0" fmla="*/ 0 w 8528"/>
              <a:gd name="T1" fmla="*/ 2147483647 h 5184"/>
              <a:gd name="T2" fmla="*/ 2147483647 w 8528"/>
              <a:gd name="T3" fmla="*/ 0 h 5184"/>
              <a:gd name="T4" fmla="*/ 2147483647 w 8528"/>
              <a:gd name="T5" fmla="*/ 0 h 5184"/>
              <a:gd name="T6" fmla="*/ 2147483647 w 8528"/>
              <a:gd name="T7" fmla="*/ 2147483647 h 5184"/>
              <a:gd name="T8" fmla="*/ 2147483647 w 8528"/>
              <a:gd name="T9" fmla="*/ 2147483647 h 5184"/>
              <a:gd name="T10" fmla="*/ 2147483647 w 8528"/>
              <a:gd name="T11" fmla="*/ 2147483647 h 5184"/>
              <a:gd name="T12" fmla="*/ 2147483647 w 8528"/>
              <a:gd name="T13" fmla="*/ 2147483647 h 5184"/>
              <a:gd name="T14" fmla="*/ 0 w 8528"/>
              <a:gd name="T15" fmla="*/ 2147483647 h 5184"/>
              <a:gd name="T16" fmla="*/ 0 w 8528"/>
              <a:gd name="T17" fmla="*/ 2147483647 h 5184"/>
              <a:gd name="T18" fmla="*/ 2147483647 w 8528"/>
              <a:gd name="T19" fmla="*/ 2147483647 h 5184"/>
              <a:gd name="T20" fmla="*/ 2147483647 w 8528"/>
              <a:gd name="T21" fmla="*/ 2147483647 h 5184"/>
              <a:gd name="T22" fmla="*/ 2147483647 w 8528"/>
              <a:gd name="T23" fmla="*/ 2147483647 h 5184"/>
              <a:gd name="T24" fmla="*/ 2147483647 w 8528"/>
              <a:gd name="T25" fmla="*/ 2147483647 h 5184"/>
              <a:gd name="T26" fmla="*/ 2147483647 w 8528"/>
              <a:gd name="T27" fmla="*/ 2147483647 h 5184"/>
              <a:gd name="T28" fmla="*/ 2147483647 w 8528"/>
              <a:gd name="T29" fmla="*/ 2147483647 h 5184"/>
              <a:gd name="T30" fmla="*/ 2147483647 w 8528"/>
              <a:gd name="T31" fmla="*/ 2147483647 h 5184"/>
              <a:gd name="T32" fmla="*/ 2147483647 w 8528"/>
              <a:gd name="T33" fmla="*/ 2147483647 h 5184"/>
              <a:gd name="T34" fmla="*/ 2147483647 w 8528"/>
              <a:gd name="T35" fmla="*/ 2147483647 h 51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28"/>
              <a:gd name="T55" fmla="*/ 0 h 5184"/>
              <a:gd name="T56" fmla="*/ 8528 w 8528"/>
              <a:gd name="T57" fmla="*/ 5184 h 51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28" h="5184">
                <a:moveTo>
                  <a:pt x="0" y="8"/>
                </a:moveTo>
                <a:cubicBezTo>
                  <a:pt x="0" y="4"/>
                  <a:pt x="4" y="0"/>
                  <a:pt x="8" y="0"/>
                </a:cubicBezTo>
                <a:lnTo>
                  <a:pt x="8520" y="0"/>
                </a:lnTo>
                <a:cubicBezTo>
                  <a:pt x="8525" y="0"/>
                  <a:pt x="8528" y="4"/>
                  <a:pt x="8528" y="8"/>
                </a:cubicBezTo>
                <a:lnTo>
                  <a:pt x="8528" y="5176"/>
                </a:lnTo>
                <a:cubicBezTo>
                  <a:pt x="8528" y="5181"/>
                  <a:pt x="8525" y="5184"/>
                  <a:pt x="8520" y="5184"/>
                </a:cubicBezTo>
                <a:lnTo>
                  <a:pt x="8" y="5184"/>
                </a:lnTo>
                <a:cubicBezTo>
                  <a:pt x="4" y="5184"/>
                  <a:pt x="0" y="5181"/>
                  <a:pt x="0" y="5176"/>
                </a:cubicBezTo>
                <a:lnTo>
                  <a:pt x="0" y="8"/>
                </a:lnTo>
                <a:close/>
                <a:moveTo>
                  <a:pt x="16" y="5176"/>
                </a:moveTo>
                <a:lnTo>
                  <a:pt x="8" y="5168"/>
                </a:lnTo>
                <a:lnTo>
                  <a:pt x="8520" y="5168"/>
                </a:lnTo>
                <a:lnTo>
                  <a:pt x="8512" y="5176"/>
                </a:lnTo>
                <a:lnTo>
                  <a:pt x="8512" y="8"/>
                </a:lnTo>
                <a:lnTo>
                  <a:pt x="8520" y="16"/>
                </a:lnTo>
                <a:lnTo>
                  <a:pt x="8" y="16"/>
                </a:lnTo>
                <a:lnTo>
                  <a:pt x="16" y="8"/>
                </a:lnTo>
                <a:lnTo>
                  <a:pt x="16" y="5176"/>
                </a:lnTo>
                <a:close/>
              </a:path>
            </a:pathLst>
          </a:custGeom>
          <a:solidFill>
            <a:srgbClr val="000000"/>
          </a:solidFill>
          <a:ln w="6350">
            <a:solidFill>
              <a:srgbClr val="000000"/>
            </a:solidFill>
            <a:bevel/>
            <a:headEnd/>
            <a:tailEnd/>
          </a:ln>
        </p:spPr>
        <p:txBody>
          <a:bodyPr/>
          <a:lstStyle/>
          <a:p>
            <a:endParaRPr lang="en-US" dirty="0">
              <a:solidFill>
                <a:srgbClr val="000000"/>
              </a:solidFill>
              <a:cs typeface="+mn-cs"/>
            </a:endParaRPr>
          </a:p>
        </p:txBody>
      </p:sp>
      <p:sp>
        <p:nvSpPr>
          <p:cNvPr id="66589" name="Rectangle 29"/>
          <p:cNvSpPr>
            <a:spLocks noChangeArrowheads="1"/>
          </p:cNvSpPr>
          <p:nvPr/>
        </p:nvSpPr>
        <p:spPr bwMode="auto">
          <a:xfrm>
            <a:off x="8402638" y="4203700"/>
            <a:ext cx="6350" cy="1957388"/>
          </a:xfrm>
          <a:prstGeom prst="rect">
            <a:avLst/>
          </a:prstGeom>
          <a:solidFill>
            <a:srgbClr val="000000"/>
          </a:solidFill>
          <a:ln w="6350">
            <a:solidFill>
              <a:srgbClr val="000000"/>
            </a:solidFill>
            <a:bevel/>
            <a:headEnd/>
            <a:tailEnd/>
          </a:ln>
        </p:spPr>
        <p:txBody>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dirty="0">
              <a:solidFill>
                <a:srgbClr val="000000"/>
              </a:solidFill>
              <a:cs typeface="+mn-cs"/>
            </a:endParaRPr>
          </a:p>
        </p:txBody>
      </p:sp>
      <p:sp>
        <p:nvSpPr>
          <p:cNvPr id="66590" name="Freeform 30"/>
          <p:cNvSpPr>
            <a:spLocks noEditPoints="1"/>
          </p:cNvSpPr>
          <p:nvPr/>
        </p:nvSpPr>
        <p:spPr bwMode="auto">
          <a:xfrm>
            <a:off x="8369300" y="4200525"/>
            <a:ext cx="77788" cy="1963738"/>
          </a:xfrm>
          <a:custGeom>
            <a:avLst/>
            <a:gdLst>
              <a:gd name="T0" fmla="*/ 0 w 49"/>
              <a:gd name="T1" fmla="*/ 2147483647 h 1237"/>
              <a:gd name="T2" fmla="*/ 2147483647 w 49"/>
              <a:gd name="T3" fmla="*/ 2147483647 h 1237"/>
              <a:gd name="T4" fmla="*/ 2147483647 w 49"/>
              <a:gd name="T5" fmla="*/ 2147483647 h 1237"/>
              <a:gd name="T6" fmla="*/ 0 w 49"/>
              <a:gd name="T7" fmla="*/ 2147483647 h 1237"/>
              <a:gd name="T8" fmla="*/ 0 w 49"/>
              <a:gd name="T9" fmla="*/ 2147483647 h 1237"/>
              <a:gd name="T10" fmla="*/ 0 w 49"/>
              <a:gd name="T11" fmla="*/ 2147483647 h 1237"/>
              <a:gd name="T12" fmla="*/ 2147483647 w 49"/>
              <a:gd name="T13" fmla="*/ 2147483647 h 1237"/>
              <a:gd name="T14" fmla="*/ 2147483647 w 49"/>
              <a:gd name="T15" fmla="*/ 2147483647 h 1237"/>
              <a:gd name="T16" fmla="*/ 0 w 49"/>
              <a:gd name="T17" fmla="*/ 2147483647 h 1237"/>
              <a:gd name="T18" fmla="*/ 0 w 49"/>
              <a:gd name="T19" fmla="*/ 2147483647 h 1237"/>
              <a:gd name="T20" fmla="*/ 0 w 49"/>
              <a:gd name="T21" fmla="*/ 2147483647 h 1237"/>
              <a:gd name="T22" fmla="*/ 2147483647 w 49"/>
              <a:gd name="T23" fmla="*/ 2147483647 h 1237"/>
              <a:gd name="T24" fmla="*/ 2147483647 w 49"/>
              <a:gd name="T25" fmla="*/ 2147483647 h 1237"/>
              <a:gd name="T26" fmla="*/ 0 w 49"/>
              <a:gd name="T27" fmla="*/ 2147483647 h 1237"/>
              <a:gd name="T28" fmla="*/ 0 w 49"/>
              <a:gd name="T29" fmla="*/ 2147483647 h 1237"/>
              <a:gd name="T30" fmla="*/ 0 w 49"/>
              <a:gd name="T31" fmla="*/ 2147483647 h 1237"/>
              <a:gd name="T32" fmla="*/ 2147483647 w 49"/>
              <a:gd name="T33" fmla="*/ 2147483647 h 1237"/>
              <a:gd name="T34" fmla="*/ 2147483647 w 49"/>
              <a:gd name="T35" fmla="*/ 2147483647 h 1237"/>
              <a:gd name="T36" fmla="*/ 0 w 49"/>
              <a:gd name="T37" fmla="*/ 2147483647 h 1237"/>
              <a:gd name="T38" fmla="*/ 0 w 49"/>
              <a:gd name="T39" fmla="*/ 2147483647 h 1237"/>
              <a:gd name="T40" fmla="*/ 0 w 49"/>
              <a:gd name="T41" fmla="*/ 2147483647 h 1237"/>
              <a:gd name="T42" fmla="*/ 2147483647 w 49"/>
              <a:gd name="T43" fmla="*/ 2147483647 h 1237"/>
              <a:gd name="T44" fmla="*/ 2147483647 w 49"/>
              <a:gd name="T45" fmla="*/ 2147483647 h 1237"/>
              <a:gd name="T46" fmla="*/ 0 w 49"/>
              <a:gd name="T47" fmla="*/ 2147483647 h 1237"/>
              <a:gd name="T48" fmla="*/ 0 w 49"/>
              <a:gd name="T49" fmla="*/ 2147483647 h 1237"/>
              <a:gd name="T50" fmla="*/ 0 w 49"/>
              <a:gd name="T51" fmla="*/ 2147483647 h 1237"/>
              <a:gd name="T52" fmla="*/ 2147483647 w 49"/>
              <a:gd name="T53" fmla="*/ 2147483647 h 1237"/>
              <a:gd name="T54" fmla="*/ 2147483647 w 49"/>
              <a:gd name="T55" fmla="*/ 2147483647 h 1237"/>
              <a:gd name="T56" fmla="*/ 0 w 49"/>
              <a:gd name="T57" fmla="*/ 2147483647 h 1237"/>
              <a:gd name="T58" fmla="*/ 0 w 49"/>
              <a:gd name="T59" fmla="*/ 2147483647 h 1237"/>
              <a:gd name="T60" fmla="*/ 0 w 49"/>
              <a:gd name="T61" fmla="*/ 2147483647 h 1237"/>
              <a:gd name="T62" fmla="*/ 2147483647 w 49"/>
              <a:gd name="T63" fmla="*/ 2147483647 h 1237"/>
              <a:gd name="T64" fmla="*/ 2147483647 w 49"/>
              <a:gd name="T65" fmla="*/ 2147483647 h 1237"/>
              <a:gd name="T66" fmla="*/ 0 w 49"/>
              <a:gd name="T67" fmla="*/ 2147483647 h 1237"/>
              <a:gd name="T68" fmla="*/ 0 w 49"/>
              <a:gd name="T69" fmla="*/ 2147483647 h 1237"/>
              <a:gd name="T70" fmla="*/ 0 w 49"/>
              <a:gd name="T71" fmla="*/ 2147483647 h 1237"/>
              <a:gd name="T72" fmla="*/ 2147483647 w 49"/>
              <a:gd name="T73" fmla="*/ 2147483647 h 1237"/>
              <a:gd name="T74" fmla="*/ 2147483647 w 49"/>
              <a:gd name="T75" fmla="*/ 2147483647 h 1237"/>
              <a:gd name="T76" fmla="*/ 0 w 49"/>
              <a:gd name="T77" fmla="*/ 2147483647 h 1237"/>
              <a:gd name="T78" fmla="*/ 0 w 49"/>
              <a:gd name="T79" fmla="*/ 2147483647 h 1237"/>
              <a:gd name="T80" fmla="*/ 0 w 49"/>
              <a:gd name="T81" fmla="*/ 2147483647 h 1237"/>
              <a:gd name="T82" fmla="*/ 2147483647 w 49"/>
              <a:gd name="T83" fmla="*/ 2147483647 h 1237"/>
              <a:gd name="T84" fmla="*/ 2147483647 w 49"/>
              <a:gd name="T85" fmla="*/ 2147483647 h 1237"/>
              <a:gd name="T86" fmla="*/ 0 w 49"/>
              <a:gd name="T87" fmla="*/ 2147483647 h 1237"/>
              <a:gd name="T88" fmla="*/ 0 w 49"/>
              <a:gd name="T89" fmla="*/ 2147483647 h 1237"/>
              <a:gd name="T90" fmla="*/ 0 w 49"/>
              <a:gd name="T91" fmla="*/ 2147483647 h 1237"/>
              <a:gd name="T92" fmla="*/ 2147483647 w 49"/>
              <a:gd name="T93" fmla="*/ 2147483647 h 1237"/>
              <a:gd name="T94" fmla="*/ 2147483647 w 49"/>
              <a:gd name="T95" fmla="*/ 2147483647 h 1237"/>
              <a:gd name="T96" fmla="*/ 0 w 49"/>
              <a:gd name="T97" fmla="*/ 2147483647 h 1237"/>
              <a:gd name="T98" fmla="*/ 0 w 49"/>
              <a:gd name="T99" fmla="*/ 2147483647 h 1237"/>
              <a:gd name="T100" fmla="*/ 0 w 49"/>
              <a:gd name="T101" fmla="*/ 0 h 1237"/>
              <a:gd name="T102" fmla="*/ 2147483647 w 49"/>
              <a:gd name="T103" fmla="*/ 0 h 1237"/>
              <a:gd name="T104" fmla="*/ 2147483647 w 49"/>
              <a:gd name="T105" fmla="*/ 2147483647 h 1237"/>
              <a:gd name="T106" fmla="*/ 0 w 49"/>
              <a:gd name="T107" fmla="*/ 2147483647 h 1237"/>
              <a:gd name="T108" fmla="*/ 0 w 49"/>
              <a:gd name="T109" fmla="*/ 0 h 12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9"/>
              <a:gd name="T166" fmla="*/ 0 h 1237"/>
              <a:gd name="T167" fmla="*/ 49 w 49"/>
              <a:gd name="T168" fmla="*/ 1237 h 123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9" h="1237">
                <a:moveTo>
                  <a:pt x="0" y="1233"/>
                </a:moveTo>
                <a:lnTo>
                  <a:pt x="49" y="1233"/>
                </a:lnTo>
                <a:lnTo>
                  <a:pt x="49" y="1237"/>
                </a:lnTo>
                <a:lnTo>
                  <a:pt x="0" y="1237"/>
                </a:lnTo>
                <a:lnTo>
                  <a:pt x="0" y="1233"/>
                </a:lnTo>
                <a:close/>
                <a:moveTo>
                  <a:pt x="0" y="1107"/>
                </a:moveTo>
                <a:lnTo>
                  <a:pt x="49" y="1107"/>
                </a:lnTo>
                <a:lnTo>
                  <a:pt x="49" y="1111"/>
                </a:lnTo>
                <a:lnTo>
                  <a:pt x="0" y="1111"/>
                </a:lnTo>
                <a:lnTo>
                  <a:pt x="0" y="1107"/>
                </a:lnTo>
                <a:close/>
                <a:moveTo>
                  <a:pt x="0" y="985"/>
                </a:moveTo>
                <a:lnTo>
                  <a:pt x="49" y="985"/>
                </a:lnTo>
                <a:lnTo>
                  <a:pt x="49" y="989"/>
                </a:lnTo>
                <a:lnTo>
                  <a:pt x="0" y="989"/>
                </a:lnTo>
                <a:lnTo>
                  <a:pt x="0" y="985"/>
                </a:lnTo>
                <a:close/>
                <a:moveTo>
                  <a:pt x="0" y="863"/>
                </a:moveTo>
                <a:lnTo>
                  <a:pt x="49" y="863"/>
                </a:lnTo>
                <a:lnTo>
                  <a:pt x="49" y="867"/>
                </a:lnTo>
                <a:lnTo>
                  <a:pt x="0" y="867"/>
                </a:lnTo>
                <a:lnTo>
                  <a:pt x="0" y="863"/>
                </a:lnTo>
                <a:close/>
                <a:moveTo>
                  <a:pt x="0" y="741"/>
                </a:moveTo>
                <a:lnTo>
                  <a:pt x="49" y="741"/>
                </a:lnTo>
                <a:lnTo>
                  <a:pt x="49" y="744"/>
                </a:lnTo>
                <a:lnTo>
                  <a:pt x="0" y="744"/>
                </a:lnTo>
                <a:lnTo>
                  <a:pt x="0" y="741"/>
                </a:lnTo>
                <a:close/>
                <a:moveTo>
                  <a:pt x="0" y="615"/>
                </a:moveTo>
                <a:lnTo>
                  <a:pt x="49" y="615"/>
                </a:lnTo>
                <a:lnTo>
                  <a:pt x="49" y="618"/>
                </a:lnTo>
                <a:lnTo>
                  <a:pt x="0" y="618"/>
                </a:lnTo>
                <a:lnTo>
                  <a:pt x="0" y="615"/>
                </a:lnTo>
                <a:close/>
                <a:moveTo>
                  <a:pt x="0" y="492"/>
                </a:moveTo>
                <a:lnTo>
                  <a:pt x="49" y="492"/>
                </a:lnTo>
                <a:lnTo>
                  <a:pt x="49" y="496"/>
                </a:lnTo>
                <a:lnTo>
                  <a:pt x="0" y="496"/>
                </a:lnTo>
                <a:lnTo>
                  <a:pt x="0" y="492"/>
                </a:lnTo>
                <a:close/>
                <a:moveTo>
                  <a:pt x="0" y="370"/>
                </a:moveTo>
                <a:lnTo>
                  <a:pt x="49" y="370"/>
                </a:lnTo>
                <a:lnTo>
                  <a:pt x="49" y="374"/>
                </a:lnTo>
                <a:lnTo>
                  <a:pt x="0" y="374"/>
                </a:lnTo>
                <a:lnTo>
                  <a:pt x="0" y="370"/>
                </a:lnTo>
                <a:close/>
                <a:moveTo>
                  <a:pt x="0" y="244"/>
                </a:moveTo>
                <a:lnTo>
                  <a:pt x="49" y="244"/>
                </a:lnTo>
                <a:lnTo>
                  <a:pt x="49" y="248"/>
                </a:lnTo>
                <a:lnTo>
                  <a:pt x="0" y="248"/>
                </a:lnTo>
                <a:lnTo>
                  <a:pt x="0" y="244"/>
                </a:lnTo>
                <a:close/>
                <a:moveTo>
                  <a:pt x="0" y="122"/>
                </a:moveTo>
                <a:lnTo>
                  <a:pt x="49" y="122"/>
                </a:lnTo>
                <a:lnTo>
                  <a:pt x="49" y="126"/>
                </a:lnTo>
                <a:lnTo>
                  <a:pt x="0" y="126"/>
                </a:lnTo>
                <a:lnTo>
                  <a:pt x="0" y="122"/>
                </a:lnTo>
                <a:close/>
                <a:moveTo>
                  <a:pt x="0" y="0"/>
                </a:moveTo>
                <a:lnTo>
                  <a:pt x="49" y="0"/>
                </a:lnTo>
                <a:lnTo>
                  <a:pt x="49" y="4"/>
                </a:lnTo>
                <a:lnTo>
                  <a:pt x="0" y="4"/>
                </a:lnTo>
                <a:lnTo>
                  <a:pt x="0" y="0"/>
                </a:lnTo>
                <a:close/>
              </a:path>
            </a:pathLst>
          </a:custGeom>
          <a:solidFill>
            <a:srgbClr val="000000"/>
          </a:solidFill>
          <a:ln w="6350">
            <a:solidFill>
              <a:srgbClr val="000000"/>
            </a:solidFill>
            <a:bevel/>
            <a:headEnd/>
            <a:tailEnd/>
          </a:ln>
        </p:spPr>
        <p:txBody>
          <a:bodyPr/>
          <a:lstStyle/>
          <a:p>
            <a:endParaRPr lang="en-US" dirty="0">
              <a:solidFill>
                <a:srgbClr val="000000"/>
              </a:solidFill>
              <a:cs typeface="+mn-cs"/>
            </a:endParaRPr>
          </a:p>
        </p:txBody>
      </p:sp>
      <p:sp>
        <p:nvSpPr>
          <p:cNvPr id="66591" name="Rectangle 31"/>
          <p:cNvSpPr>
            <a:spLocks noChangeArrowheads="1"/>
          </p:cNvSpPr>
          <p:nvPr/>
        </p:nvSpPr>
        <p:spPr bwMode="auto">
          <a:xfrm>
            <a:off x="5180013" y="4203700"/>
            <a:ext cx="6350" cy="1957388"/>
          </a:xfrm>
          <a:prstGeom prst="rect">
            <a:avLst/>
          </a:prstGeom>
          <a:solidFill>
            <a:srgbClr val="000000"/>
          </a:solidFill>
          <a:ln w="6350">
            <a:solidFill>
              <a:srgbClr val="000000"/>
            </a:solidFill>
            <a:bevel/>
            <a:headEnd/>
            <a:tailEnd/>
          </a:ln>
        </p:spPr>
        <p:txBody>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dirty="0">
              <a:solidFill>
                <a:srgbClr val="000000"/>
              </a:solidFill>
              <a:cs typeface="+mn-cs"/>
            </a:endParaRPr>
          </a:p>
        </p:txBody>
      </p:sp>
      <p:sp>
        <p:nvSpPr>
          <p:cNvPr id="66592" name="Freeform 32"/>
          <p:cNvSpPr>
            <a:spLocks noEditPoints="1"/>
          </p:cNvSpPr>
          <p:nvPr/>
        </p:nvSpPr>
        <p:spPr bwMode="auto">
          <a:xfrm>
            <a:off x="5146675" y="4200525"/>
            <a:ext cx="79375" cy="1963738"/>
          </a:xfrm>
          <a:custGeom>
            <a:avLst/>
            <a:gdLst>
              <a:gd name="T0" fmla="*/ 0 w 50"/>
              <a:gd name="T1" fmla="*/ 2147483647 h 1237"/>
              <a:gd name="T2" fmla="*/ 2147483647 w 50"/>
              <a:gd name="T3" fmla="*/ 2147483647 h 1237"/>
              <a:gd name="T4" fmla="*/ 2147483647 w 50"/>
              <a:gd name="T5" fmla="*/ 2147483647 h 1237"/>
              <a:gd name="T6" fmla="*/ 0 w 50"/>
              <a:gd name="T7" fmla="*/ 2147483647 h 1237"/>
              <a:gd name="T8" fmla="*/ 0 w 50"/>
              <a:gd name="T9" fmla="*/ 2147483647 h 1237"/>
              <a:gd name="T10" fmla="*/ 0 w 50"/>
              <a:gd name="T11" fmla="*/ 2147483647 h 1237"/>
              <a:gd name="T12" fmla="*/ 2147483647 w 50"/>
              <a:gd name="T13" fmla="*/ 2147483647 h 1237"/>
              <a:gd name="T14" fmla="*/ 2147483647 w 50"/>
              <a:gd name="T15" fmla="*/ 2147483647 h 1237"/>
              <a:gd name="T16" fmla="*/ 0 w 50"/>
              <a:gd name="T17" fmla="*/ 2147483647 h 1237"/>
              <a:gd name="T18" fmla="*/ 0 w 50"/>
              <a:gd name="T19" fmla="*/ 2147483647 h 1237"/>
              <a:gd name="T20" fmla="*/ 0 w 50"/>
              <a:gd name="T21" fmla="*/ 2147483647 h 1237"/>
              <a:gd name="T22" fmla="*/ 2147483647 w 50"/>
              <a:gd name="T23" fmla="*/ 2147483647 h 1237"/>
              <a:gd name="T24" fmla="*/ 2147483647 w 50"/>
              <a:gd name="T25" fmla="*/ 2147483647 h 1237"/>
              <a:gd name="T26" fmla="*/ 0 w 50"/>
              <a:gd name="T27" fmla="*/ 2147483647 h 1237"/>
              <a:gd name="T28" fmla="*/ 0 w 50"/>
              <a:gd name="T29" fmla="*/ 2147483647 h 1237"/>
              <a:gd name="T30" fmla="*/ 0 w 50"/>
              <a:gd name="T31" fmla="*/ 2147483647 h 1237"/>
              <a:gd name="T32" fmla="*/ 2147483647 w 50"/>
              <a:gd name="T33" fmla="*/ 2147483647 h 1237"/>
              <a:gd name="T34" fmla="*/ 2147483647 w 50"/>
              <a:gd name="T35" fmla="*/ 2147483647 h 1237"/>
              <a:gd name="T36" fmla="*/ 0 w 50"/>
              <a:gd name="T37" fmla="*/ 2147483647 h 1237"/>
              <a:gd name="T38" fmla="*/ 0 w 50"/>
              <a:gd name="T39" fmla="*/ 2147483647 h 1237"/>
              <a:gd name="T40" fmla="*/ 0 w 50"/>
              <a:gd name="T41" fmla="*/ 2147483647 h 1237"/>
              <a:gd name="T42" fmla="*/ 2147483647 w 50"/>
              <a:gd name="T43" fmla="*/ 2147483647 h 1237"/>
              <a:gd name="T44" fmla="*/ 2147483647 w 50"/>
              <a:gd name="T45" fmla="*/ 2147483647 h 1237"/>
              <a:gd name="T46" fmla="*/ 0 w 50"/>
              <a:gd name="T47" fmla="*/ 2147483647 h 1237"/>
              <a:gd name="T48" fmla="*/ 0 w 50"/>
              <a:gd name="T49" fmla="*/ 2147483647 h 1237"/>
              <a:gd name="T50" fmla="*/ 0 w 50"/>
              <a:gd name="T51" fmla="*/ 2147483647 h 1237"/>
              <a:gd name="T52" fmla="*/ 2147483647 w 50"/>
              <a:gd name="T53" fmla="*/ 2147483647 h 1237"/>
              <a:gd name="T54" fmla="*/ 2147483647 w 50"/>
              <a:gd name="T55" fmla="*/ 2147483647 h 1237"/>
              <a:gd name="T56" fmla="*/ 0 w 50"/>
              <a:gd name="T57" fmla="*/ 2147483647 h 1237"/>
              <a:gd name="T58" fmla="*/ 0 w 50"/>
              <a:gd name="T59" fmla="*/ 2147483647 h 1237"/>
              <a:gd name="T60" fmla="*/ 0 w 50"/>
              <a:gd name="T61" fmla="*/ 2147483647 h 1237"/>
              <a:gd name="T62" fmla="*/ 2147483647 w 50"/>
              <a:gd name="T63" fmla="*/ 2147483647 h 1237"/>
              <a:gd name="T64" fmla="*/ 2147483647 w 50"/>
              <a:gd name="T65" fmla="*/ 2147483647 h 1237"/>
              <a:gd name="T66" fmla="*/ 0 w 50"/>
              <a:gd name="T67" fmla="*/ 2147483647 h 1237"/>
              <a:gd name="T68" fmla="*/ 0 w 50"/>
              <a:gd name="T69" fmla="*/ 2147483647 h 1237"/>
              <a:gd name="T70" fmla="*/ 0 w 50"/>
              <a:gd name="T71" fmla="*/ 2147483647 h 1237"/>
              <a:gd name="T72" fmla="*/ 2147483647 w 50"/>
              <a:gd name="T73" fmla="*/ 2147483647 h 1237"/>
              <a:gd name="T74" fmla="*/ 2147483647 w 50"/>
              <a:gd name="T75" fmla="*/ 2147483647 h 1237"/>
              <a:gd name="T76" fmla="*/ 0 w 50"/>
              <a:gd name="T77" fmla="*/ 2147483647 h 1237"/>
              <a:gd name="T78" fmla="*/ 0 w 50"/>
              <a:gd name="T79" fmla="*/ 2147483647 h 1237"/>
              <a:gd name="T80" fmla="*/ 0 w 50"/>
              <a:gd name="T81" fmla="*/ 2147483647 h 1237"/>
              <a:gd name="T82" fmla="*/ 2147483647 w 50"/>
              <a:gd name="T83" fmla="*/ 2147483647 h 1237"/>
              <a:gd name="T84" fmla="*/ 2147483647 w 50"/>
              <a:gd name="T85" fmla="*/ 2147483647 h 1237"/>
              <a:gd name="T86" fmla="*/ 0 w 50"/>
              <a:gd name="T87" fmla="*/ 2147483647 h 1237"/>
              <a:gd name="T88" fmla="*/ 0 w 50"/>
              <a:gd name="T89" fmla="*/ 2147483647 h 1237"/>
              <a:gd name="T90" fmla="*/ 0 w 50"/>
              <a:gd name="T91" fmla="*/ 2147483647 h 1237"/>
              <a:gd name="T92" fmla="*/ 2147483647 w 50"/>
              <a:gd name="T93" fmla="*/ 2147483647 h 1237"/>
              <a:gd name="T94" fmla="*/ 2147483647 w 50"/>
              <a:gd name="T95" fmla="*/ 2147483647 h 1237"/>
              <a:gd name="T96" fmla="*/ 0 w 50"/>
              <a:gd name="T97" fmla="*/ 2147483647 h 1237"/>
              <a:gd name="T98" fmla="*/ 0 w 50"/>
              <a:gd name="T99" fmla="*/ 2147483647 h 1237"/>
              <a:gd name="T100" fmla="*/ 0 w 50"/>
              <a:gd name="T101" fmla="*/ 0 h 1237"/>
              <a:gd name="T102" fmla="*/ 2147483647 w 50"/>
              <a:gd name="T103" fmla="*/ 0 h 1237"/>
              <a:gd name="T104" fmla="*/ 2147483647 w 50"/>
              <a:gd name="T105" fmla="*/ 2147483647 h 1237"/>
              <a:gd name="T106" fmla="*/ 0 w 50"/>
              <a:gd name="T107" fmla="*/ 2147483647 h 1237"/>
              <a:gd name="T108" fmla="*/ 0 w 50"/>
              <a:gd name="T109" fmla="*/ 0 h 123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0"/>
              <a:gd name="T166" fmla="*/ 0 h 1237"/>
              <a:gd name="T167" fmla="*/ 50 w 50"/>
              <a:gd name="T168" fmla="*/ 1237 h 123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0" h="1237">
                <a:moveTo>
                  <a:pt x="0" y="1233"/>
                </a:moveTo>
                <a:lnTo>
                  <a:pt x="50" y="1233"/>
                </a:lnTo>
                <a:lnTo>
                  <a:pt x="50" y="1237"/>
                </a:lnTo>
                <a:lnTo>
                  <a:pt x="0" y="1237"/>
                </a:lnTo>
                <a:lnTo>
                  <a:pt x="0" y="1233"/>
                </a:lnTo>
                <a:close/>
                <a:moveTo>
                  <a:pt x="0" y="1107"/>
                </a:moveTo>
                <a:lnTo>
                  <a:pt x="50" y="1107"/>
                </a:lnTo>
                <a:lnTo>
                  <a:pt x="50" y="1111"/>
                </a:lnTo>
                <a:lnTo>
                  <a:pt x="0" y="1111"/>
                </a:lnTo>
                <a:lnTo>
                  <a:pt x="0" y="1107"/>
                </a:lnTo>
                <a:close/>
                <a:moveTo>
                  <a:pt x="0" y="985"/>
                </a:moveTo>
                <a:lnTo>
                  <a:pt x="50" y="985"/>
                </a:lnTo>
                <a:lnTo>
                  <a:pt x="50" y="989"/>
                </a:lnTo>
                <a:lnTo>
                  <a:pt x="0" y="989"/>
                </a:lnTo>
                <a:lnTo>
                  <a:pt x="0" y="985"/>
                </a:lnTo>
                <a:close/>
                <a:moveTo>
                  <a:pt x="0" y="863"/>
                </a:moveTo>
                <a:lnTo>
                  <a:pt x="50" y="863"/>
                </a:lnTo>
                <a:lnTo>
                  <a:pt x="50" y="867"/>
                </a:lnTo>
                <a:lnTo>
                  <a:pt x="0" y="867"/>
                </a:lnTo>
                <a:lnTo>
                  <a:pt x="0" y="863"/>
                </a:lnTo>
                <a:close/>
                <a:moveTo>
                  <a:pt x="0" y="741"/>
                </a:moveTo>
                <a:lnTo>
                  <a:pt x="50" y="741"/>
                </a:lnTo>
                <a:lnTo>
                  <a:pt x="50" y="744"/>
                </a:lnTo>
                <a:lnTo>
                  <a:pt x="0" y="744"/>
                </a:lnTo>
                <a:lnTo>
                  <a:pt x="0" y="741"/>
                </a:lnTo>
                <a:close/>
                <a:moveTo>
                  <a:pt x="0" y="615"/>
                </a:moveTo>
                <a:lnTo>
                  <a:pt x="50" y="615"/>
                </a:lnTo>
                <a:lnTo>
                  <a:pt x="50" y="618"/>
                </a:lnTo>
                <a:lnTo>
                  <a:pt x="0" y="618"/>
                </a:lnTo>
                <a:lnTo>
                  <a:pt x="0" y="615"/>
                </a:lnTo>
                <a:close/>
                <a:moveTo>
                  <a:pt x="0" y="492"/>
                </a:moveTo>
                <a:lnTo>
                  <a:pt x="50" y="492"/>
                </a:lnTo>
                <a:lnTo>
                  <a:pt x="50" y="496"/>
                </a:lnTo>
                <a:lnTo>
                  <a:pt x="0" y="496"/>
                </a:lnTo>
                <a:lnTo>
                  <a:pt x="0" y="492"/>
                </a:lnTo>
                <a:close/>
                <a:moveTo>
                  <a:pt x="0" y="370"/>
                </a:moveTo>
                <a:lnTo>
                  <a:pt x="50" y="370"/>
                </a:lnTo>
                <a:lnTo>
                  <a:pt x="50" y="374"/>
                </a:lnTo>
                <a:lnTo>
                  <a:pt x="0" y="374"/>
                </a:lnTo>
                <a:lnTo>
                  <a:pt x="0" y="370"/>
                </a:lnTo>
                <a:close/>
                <a:moveTo>
                  <a:pt x="0" y="244"/>
                </a:moveTo>
                <a:lnTo>
                  <a:pt x="50" y="244"/>
                </a:lnTo>
                <a:lnTo>
                  <a:pt x="50" y="248"/>
                </a:lnTo>
                <a:lnTo>
                  <a:pt x="0" y="248"/>
                </a:lnTo>
                <a:lnTo>
                  <a:pt x="0" y="244"/>
                </a:lnTo>
                <a:close/>
                <a:moveTo>
                  <a:pt x="0" y="122"/>
                </a:moveTo>
                <a:lnTo>
                  <a:pt x="50" y="122"/>
                </a:lnTo>
                <a:lnTo>
                  <a:pt x="50" y="126"/>
                </a:lnTo>
                <a:lnTo>
                  <a:pt x="0" y="126"/>
                </a:lnTo>
                <a:lnTo>
                  <a:pt x="0" y="122"/>
                </a:lnTo>
                <a:close/>
                <a:moveTo>
                  <a:pt x="0" y="0"/>
                </a:moveTo>
                <a:lnTo>
                  <a:pt x="50" y="0"/>
                </a:lnTo>
                <a:lnTo>
                  <a:pt x="50" y="4"/>
                </a:lnTo>
                <a:lnTo>
                  <a:pt x="0" y="4"/>
                </a:lnTo>
                <a:lnTo>
                  <a:pt x="0" y="0"/>
                </a:lnTo>
                <a:close/>
              </a:path>
            </a:pathLst>
          </a:custGeom>
          <a:solidFill>
            <a:srgbClr val="000000"/>
          </a:solidFill>
          <a:ln w="6350">
            <a:solidFill>
              <a:srgbClr val="000000"/>
            </a:solidFill>
            <a:bevel/>
            <a:headEnd/>
            <a:tailEnd/>
          </a:ln>
        </p:spPr>
        <p:txBody>
          <a:bodyPr/>
          <a:lstStyle/>
          <a:p>
            <a:endParaRPr lang="en-US" dirty="0">
              <a:solidFill>
                <a:srgbClr val="000000"/>
              </a:solidFill>
              <a:cs typeface="+mn-cs"/>
            </a:endParaRPr>
          </a:p>
        </p:txBody>
      </p:sp>
      <p:sp>
        <p:nvSpPr>
          <p:cNvPr id="66593" name="Rectangle 33"/>
          <p:cNvSpPr>
            <a:spLocks noChangeArrowheads="1"/>
          </p:cNvSpPr>
          <p:nvPr/>
        </p:nvSpPr>
        <p:spPr bwMode="auto">
          <a:xfrm>
            <a:off x="5183188" y="6157913"/>
            <a:ext cx="3222625" cy="6350"/>
          </a:xfrm>
          <a:prstGeom prst="rect">
            <a:avLst/>
          </a:prstGeom>
          <a:solidFill>
            <a:srgbClr val="000000"/>
          </a:solidFill>
          <a:ln w="6350">
            <a:solidFill>
              <a:srgbClr val="000000"/>
            </a:solidFill>
            <a:bevel/>
            <a:headEnd/>
            <a:tailEnd/>
          </a:ln>
        </p:spPr>
        <p:txBody>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n-US" altLang="en-US" sz="1800" dirty="0">
              <a:solidFill>
                <a:srgbClr val="000000"/>
              </a:solidFill>
              <a:cs typeface="+mn-cs"/>
            </a:endParaRPr>
          </a:p>
        </p:txBody>
      </p:sp>
      <p:sp>
        <p:nvSpPr>
          <p:cNvPr id="66594" name="Freeform 34"/>
          <p:cNvSpPr>
            <a:spLocks noEditPoints="1"/>
          </p:cNvSpPr>
          <p:nvPr/>
        </p:nvSpPr>
        <p:spPr bwMode="auto">
          <a:xfrm>
            <a:off x="5180013" y="6118225"/>
            <a:ext cx="3228975" cy="79375"/>
          </a:xfrm>
          <a:custGeom>
            <a:avLst/>
            <a:gdLst>
              <a:gd name="T0" fmla="*/ 2147483647 w 2034"/>
              <a:gd name="T1" fmla="*/ 0 h 50"/>
              <a:gd name="T2" fmla="*/ 2147483647 w 2034"/>
              <a:gd name="T3" fmla="*/ 0 h 50"/>
              <a:gd name="T4" fmla="*/ 2147483647 w 2034"/>
              <a:gd name="T5" fmla="*/ 0 h 50"/>
              <a:gd name="T6" fmla="*/ 2147483647 w 2034"/>
              <a:gd name="T7" fmla="*/ 0 h 50"/>
              <a:gd name="T8" fmla="*/ 2147483647 w 2034"/>
              <a:gd name="T9" fmla="*/ 0 h 50"/>
              <a:gd name="T10" fmla="*/ 2147483647 w 2034"/>
              <a:gd name="T11" fmla="*/ 0 h 50"/>
              <a:gd name="T12" fmla="*/ 2147483647 w 2034"/>
              <a:gd name="T13" fmla="*/ 0 h 50"/>
              <a:gd name="T14" fmla="*/ 2147483647 w 2034"/>
              <a:gd name="T15" fmla="*/ 0 h 50"/>
              <a:gd name="T16" fmla="*/ 2147483647 w 2034"/>
              <a:gd name="T17" fmla="*/ 0 h 50"/>
              <a:gd name="T18" fmla="*/ 2147483647 w 2034"/>
              <a:gd name="T19" fmla="*/ 0 h 50"/>
              <a:gd name="T20" fmla="*/ 2147483647 w 2034"/>
              <a:gd name="T21" fmla="*/ 0 h 50"/>
              <a:gd name="T22" fmla="*/ 2147483647 w 2034"/>
              <a:gd name="T23" fmla="*/ 0 h 50"/>
              <a:gd name="T24" fmla="*/ 2147483647 w 2034"/>
              <a:gd name="T25" fmla="*/ 0 h 50"/>
              <a:gd name="T26" fmla="*/ 2147483647 w 2034"/>
              <a:gd name="T27" fmla="*/ 0 h 50"/>
              <a:gd name="T28" fmla="*/ 2147483647 w 2034"/>
              <a:gd name="T29" fmla="*/ 0 h 50"/>
              <a:gd name="T30" fmla="*/ 2147483647 w 2034"/>
              <a:gd name="T31" fmla="*/ 0 h 50"/>
              <a:gd name="T32" fmla="*/ 2147483647 w 2034"/>
              <a:gd name="T33" fmla="*/ 0 h 50"/>
              <a:gd name="T34" fmla="*/ 2147483647 w 2034"/>
              <a:gd name="T35" fmla="*/ 0 h 50"/>
              <a:gd name="T36" fmla="*/ 2147483647 w 2034"/>
              <a:gd name="T37" fmla="*/ 0 h 50"/>
              <a:gd name="T38" fmla="*/ 2147483647 w 2034"/>
              <a:gd name="T39" fmla="*/ 0 h 50"/>
              <a:gd name="T40" fmla="*/ 2147483647 w 2034"/>
              <a:gd name="T41" fmla="*/ 0 h 50"/>
              <a:gd name="T42" fmla="*/ 2147483647 w 2034"/>
              <a:gd name="T43" fmla="*/ 0 h 50"/>
              <a:gd name="T44" fmla="*/ 2147483647 w 2034"/>
              <a:gd name="T45" fmla="*/ 0 h 50"/>
              <a:gd name="T46" fmla="*/ 2147483647 w 2034"/>
              <a:gd name="T47" fmla="*/ 0 h 50"/>
              <a:gd name="T48" fmla="*/ 2147483647 w 2034"/>
              <a:gd name="T49" fmla="*/ 0 h 50"/>
              <a:gd name="T50" fmla="*/ 2147483647 w 2034"/>
              <a:gd name="T51" fmla="*/ 0 h 50"/>
              <a:gd name="T52" fmla="*/ 2147483647 w 2034"/>
              <a:gd name="T53" fmla="*/ 0 h 50"/>
              <a:gd name="T54" fmla="*/ 2147483647 w 2034"/>
              <a:gd name="T55" fmla="*/ 0 h 50"/>
              <a:gd name="T56" fmla="*/ 2147483647 w 2034"/>
              <a:gd name="T57" fmla="*/ 0 h 50"/>
              <a:gd name="T58" fmla="*/ 2147483647 w 2034"/>
              <a:gd name="T59" fmla="*/ 0 h 50"/>
              <a:gd name="T60" fmla="*/ 2147483647 w 2034"/>
              <a:gd name="T61" fmla="*/ 0 h 50"/>
              <a:gd name="T62" fmla="*/ 2147483647 w 2034"/>
              <a:gd name="T63" fmla="*/ 0 h 50"/>
              <a:gd name="T64" fmla="*/ 2147483647 w 2034"/>
              <a:gd name="T65" fmla="*/ 0 h 50"/>
              <a:gd name="T66" fmla="*/ 2147483647 w 2034"/>
              <a:gd name="T67" fmla="*/ 0 h 50"/>
              <a:gd name="T68" fmla="*/ 2147483647 w 2034"/>
              <a:gd name="T69" fmla="*/ 0 h 50"/>
              <a:gd name="T70" fmla="*/ 2147483647 w 2034"/>
              <a:gd name="T71" fmla="*/ 0 h 50"/>
              <a:gd name="T72" fmla="*/ 2147483647 w 2034"/>
              <a:gd name="T73" fmla="*/ 0 h 50"/>
              <a:gd name="T74" fmla="*/ 2147483647 w 2034"/>
              <a:gd name="T75" fmla="*/ 0 h 50"/>
              <a:gd name="T76" fmla="*/ 2147483647 w 2034"/>
              <a:gd name="T77" fmla="*/ 0 h 50"/>
              <a:gd name="T78" fmla="*/ 2147483647 w 2034"/>
              <a:gd name="T79" fmla="*/ 0 h 50"/>
              <a:gd name="T80" fmla="*/ 2147483647 w 2034"/>
              <a:gd name="T81" fmla="*/ 0 h 50"/>
              <a:gd name="T82" fmla="*/ 2147483647 w 2034"/>
              <a:gd name="T83" fmla="*/ 0 h 50"/>
              <a:gd name="T84" fmla="*/ 2147483647 w 2034"/>
              <a:gd name="T85" fmla="*/ 0 h 50"/>
              <a:gd name="T86" fmla="*/ 2147483647 w 2034"/>
              <a:gd name="T87" fmla="*/ 0 h 50"/>
              <a:gd name="T88" fmla="*/ 2147483647 w 2034"/>
              <a:gd name="T89" fmla="*/ 0 h 50"/>
              <a:gd name="T90" fmla="*/ 2147483647 w 2034"/>
              <a:gd name="T91" fmla="*/ 0 h 50"/>
              <a:gd name="T92" fmla="*/ 2147483647 w 2034"/>
              <a:gd name="T93" fmla="*/ 0 h 50"/>
              <a:gd name="T94" fmla="*/ 2147483647 w 2034"/>
              <a:gd name="T95" fmla="*/ 0 h 50"/>
              <a:gd name="T96" fmla="*/ 2147483647 w 2034"/>
              <a:gd name="T97" fmla="*/ 0 h 50"/>
              <a:gd name="T98" fmla="*/ 2147483647 w 2034"/>
              <a:gd name="T99" fmla="*/ 0 h 50"/>
              <a:gd name="T100" fmla="*/ 2147483647 w 2034"/>
              <a:gd name="T101" fmla="*/ 0 h 50"/>
              <a:gd name="T102" fmla="*/ 2147483647 w 2034"/>
              <a:gd name="T103" fmla="*/ 0 h 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34"/>
              <a:gd name="T157" fmla="*/ 0 h 50"/>
              <a:gd name="T158" fmla="*/ 2034 w 2034"/>
              <a:gd name="T159" fmla="*/ 50 h 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34" h="50">
                <a:moveTo>
                  <a:pt x="4" y="0"/>
                </a:moveTo>
                <a:lnTo>
                  <a:pt x="4" y="50"/>
                </a:lnTo>
                <a:lnTo>
                  <a:pt x="0" y="50"/>
                </a:lnTo>
                <a:lnTo>
                  <a:pt x="0" y="0"/>
                </a:lnTo>
                <a:lnTo>
                  <a:pt x="4" y="0"/>
                </a:lnTo>
                <a:close/>
                <a:moveTo>
                  <a:pt x="46" y="0"/>
                </a:moveTo>
                <a:lnTo>
                  <a:pt x="46" y="50"/>
                </a:lnTo>
                <a:lnTo>
                  <a:pt x="42" y="50"/>
                </a:lnTo>
                <a:lnTo>
                  <a:pt x="42" y="0"/>
                </a:lnTo>
                <a:lnTo>
                  <a:pt x="46" y="0"/>
                </a:lnTo>
                <a:close/>
                <a:moveTo>
                  <a:pt x="84" y="0"/>
                </a:moveTo>
                <a:lnTo>
                  <a:pt x="84" y="50"/>
                </a:lnTo>
                <a:lnTo>
                  <a:pt x="80" y="50"/>
                </a:lnTo>
                <a:lnTo>
                  <a:pt x="80" y="0"/>
                </a:lnTo>
                <a:lnTo>
                  <a:pt x="84" y="0"/>
                </a:lnTo>
                <a:close/>
                <a:moveTo>
                  <a:pt x="122" y="0"/>
                </a:moveTo>
                <a:lnTo>
                  <a:pt x="122" y="50"/>
                </a:lnTo>
                <a:lnTo>
                  <a:pt x="119" y="50"/>
                </a:lnTo>
                <a:lnTo>
                  <a:pt x="119" y="0"/>
                </a:lnTo>
                <a:lnTo>
                  <a:pt x="122" y="0"/>
                </a:lnTo>
                <a:close/>
                <a:moveTo>
                  <a:pt x="164" y="0"/>
                </a:moveTo>
                <a:lnTo>
                  <a:pt x="164" y="50"/>
                </a:lnTo>
                <a:lnTo>
                  <a:pt x="160" y="50"/>
                </a:lnTo>
                <a:lnTo>
                  <a:pt x="160" y="0"/>
                </a:lnTo>
                <a:lnTo>
                  <a:pt x="164" y="0"/>
                </a:lnTo>
                <a:close/>
                <a:moveTo>
                  <a:pt x="202" y="0"/>
                </a:moveTo>
                <a:lnTo>
                  <a:pt x="202" y="50"/>
                </a:lnTo>
                <a:lnTo>
                  <a:pt x="199" y="50"/>
                </a:lnTo>
                <a:lnTo>
                  <a:pt x="199" y="0"/>
                </a:lnTo>
                <a:lnTo>
                  <a:pt x="202" y="0"/>
                </a:lnTo>
                <a:close/>
                <a:moveTo>
                  <a:pt x="244" y="0"/>
                </a:moveTo>
                <a:lnTo>
                  <a:pt x="244" y="50"/>
                </a:lnTo>
                <a:lnTo>
                  <a:pt x="241" y="50"/>
                </a:lnTo>
                <a:lnTo>
                  <a:pt x="241" y="0"/>
                </a:lnTo>
                <a:lnTo>
                  <a:pt x="244" y="0"/>
                </a:lnTo>
                <a:close/>
                <a:moveTo>
                  <a:pt x="283" y="0"/>
                </a:moveTo>
                <a:lnTo>
                  <a:pt x="283" y="50"/>
                </a:lnTo>
                <a:lnTo>
                  <a:pt x="279" y="50"/>
                </a:lnTo>
                <a:lnTo>
                  <a:pt x="279" y="0"/>
                </a:lnTo>
                <a:lnTo>
                  <a:pt x="283" y="0"/>
                </a:lnTo>
                <a:close/>
                <a:moveTo>
                  <a:pt x="325" y="0"/>
                </a:moveTo>
                <a:lnTo>
                  <a:pt x="325" y="50"/>
                </a:lnTo>
                <a:lnTo>
                  <a:pt x="321" y="50"/>
                </a:lnTo>
                <a:lnTo>
                  <a:pt x="321" y="0"/>
                </a:lnTo>
                <a:lnTo>
                  <a:pt x="325" y="0"/>
                </a:lnTo>
                <a:close/>
                <a:moveTo>
                  <a:pt x="363" y="0"/>
                </a:moveTo>
                <a:lnTo>
                  <a:pt x="363" y="50"/>
                </a:lnTo>
                <a:lnTo>
                  <a:pt x="359" y="50"/>
                </a:lnTo>
                <a:lnTo>
                  <a:pt x="359" y="0"/>
                </a:lnTo>
                <a:lnTo>
                  <a:pt x="363" y="0"/>
                </a:lnTo>
                <a:close/>
                <a:moveTo>
                  <a:pt x="401" y="0"/>
                </a:moveTo>
                <a:lnTo>
                  <a:pt x="401" y="50"/>
                </a:lnTo>
                <a:lnTo>
                  <a:pt x="397" y="50"/>
                </a:lnTo>
                <a:lnTo>
                  <a:pt x="397" y="0"/>
                </a:lnTo>
                <a:lnTo>
                  <a:pt x="401" y="0"/>
                </a:lnTo>
                <a:close/>
                <a:moveTo>
                  <a:pt x="443" y="0"/>
                </a:moveTo>
                <a:lnTo>
                  <a:pt x="443" y="50"/>
                </a:lnTo>
                <a:lnTo>
                  <a:pt x="439" y="50"/>
                </a:lnTo>
                <a:lnTo>
                  <a:pt x="439" y="0"/>
                </a:lnTo>
                <a:lnTo>
                  <a:pt x="443" y="0"/>
                </a:lnTo>
                <a:close/>
                <a:moveTo>
                  <a:pt x="481" y="0"/>
                </a:moveTo>
                <a:lnTo>
                  <a:pt x="481" y="50"/>
                </a:lnTo>
                <a:lnTo>
                  <a:pt x="477" y="50"/>
                </a:lnTo>
                <a:lnTo>
                  <a:pt x="477" y="0"/>
                </a:lnTo>
                <a:lnTo>
                  <a:pt x="481" y="0"/>
                </a:lnTo>
                <a:close/>
                <a:moveTo>
                  <a:pt x="523" y="0"/>
                </a:moveTo>
                <a:lnTo>
                  <a:pt x="523" y="50"/>
                </a:lnTo>
                <a:lnTo>
                  <a:pt x="519" y="50"/>
                </a:lnTo>
                <a:lnTo>
                  <a:pt x="519" y="0"/>
                </a:lnTo>
                <a:lnTo>
                  <a:pt x="523" y="0"/>
                </a:lnTo>
                <a:close/>
                <a:moveTo>
                  <a:pt x="561" y="0"/>
                </a:moveTo>
                <a:lnTo>
                  <a:pt x="561" y="50"/>
                </a:lnTo>
                <a:lnTo>
                  <a:pt x="557" y="50"/>
                </a:lnTo>
                <a:lnTo>
                  <a:pt x="557" y="0"/>
                </a:lnTo>
                <a:lnTo>
                  <a:pt x="561" y="0"/>
                </a:lnTo>
                <a:close/>
                <a:moveTo>
                  <a:pt x="603" y="0"/>
                </a:moveTo>
                <a:lnTo>
                  <a:pt x="603" y="50"/>
                </a:lnTo>
                <a:lnTo>
                  <a:pt x="599" y="50"/>
                </a:lnTo>
                <a:lnTo>
                  <a:pt x="599" y="0"/>
                </a:lnTo>
                <a:lnTo>
                  <a:pt x="603" y="0"/>
                </a:lnTo>
                <a:close/>
                <a:moveTo>
                  <a:pt x="641" y="0"/>
                </a:moveTo>
                <a:lnTo>
                  <a:pt x="641" y="50"/>
                </a:lnTo>
                <a:lnTo>
                  <a:pt x="637" y="50"/>
                </a:lnTo>
                <a:lnTo>
                  <a:pt x="637" y="0"/>
                </a:lnTo>
                <a:lnTo>
                  <a:pt x="641" y="0"/>
                </a:lnTo>
                <a:close/>
                <a:moveTo>
                  <a:pt x="679" y="0"/>
                </a:moveTo>
                <a:lnTo>
                  <a:pt x="679" y="50"/>
                </a:lnTo>
                <a:lnTo>
                  <a:pt x="675" y="50"/>
                </a:lnTo>
                <a:lnTo>
                  <a:pt x="675" y="0"/>
                </a:lnTo>
                <a:lnTo>
                  <a:pt x="679" y="0"/>
                </a:lnTo>
                <a:close/>
                <a:moveTo>
                  <a:pt x="721" y="0"/>
                </a:moveTo>
                <a:lnTo>
                  <a:pt x="721" y="50"/>
                </a:lnTo>
                <a:lnTo>
                  <a:pt x="717" y="50"/>
                </a:lnTo>
                <a:lnTo>
                  <a:pt x="717" y="0"/>
                </a:lnTo>
                <a:lnTo>
                  <a:pt x="721" y="0"/>
                </a:lnTo>
                <a:close/>
                <a:moveTo>
                  <a:pt x="759" y="0"/>
                </a:moveTo>
                <a:lnTo>
                  <a:pt x="759" y="50"/>
                </a:lnTo>
                <a:lnTo>
                  <a:pt x="756" y="50"/>
                </a:lnTo>
                <a:lnTo>
                  <a:pt x="756" y="0"/>
                </a:lnTo>
                <a:lnTo>
                  <a:pt x="759" y="0"/>
                </a:lnTo>
                <a:close/>
                <a:moveTo>
                  <a:pt x="801" y="0"/>
                </a:moveTo>
                <a:lnTo>
                  <a:pt x="801" y="50"/>
                </a:lnTo>
                <a:lnTo>
                  <a:pt x="798" y="50"/>
                </a:lnTo>
                <a:lnTo>
                  <a:pt x="798" y="0"/>
                </a:lnTo>
                <a:lnTo>
                  <a:pt x="801" y="0"/>
                </a:lnTo>
                <a:close/>
                <a:moveTo>
                  <a:pt x="840" y="0"/>
                </a:moveTo>
                <a:lnTo>
                  <a:pt x="840" y="50"/>
                </a:lnTo>
                <a:lnTo>
                  <a:pt x="836" y="50"/>
                </a:lnTo>
                <a:lnTo>
                  <a:pt x="836" y="0"/>
                </a:lnTo>
                <a:lnTo>
                  <a:pt x="840" y="0"/>
                </a:lnTo>
                <a:close/>
                <a:moveTo>
                  <a:pt x="881" y="0"/>
                </a:moveTo>
                <a:lnTo>
                  <a:pt x="881" y="50"/>
                </a:lnTo>
                <a:lnTo>
                  <a:pt x="878" y="50"/>
                </a:lnTo>
                <a:lnTo>
                  <a:pt x="878" y="0"/>
                </a:lnTo>
                <a:lnTo>
                  <a:pt x="881" y="0"/>
                </a:lnTo>
                <a:close/>
                <a:moveTo>
                  <a:pt x="920" y="0"/>
                </a:moveTo>
                <a:lnTo>
                  <a:pt x="920" y="50"/>
                </a:lnTo>
                <a:lnTo>
                  <a:pt x="916" y="50"/>
                </a:lnTo>
                <a:lnTo>
                  <a:pt x="916" y="0"/>
                </a:lnTo>
                <a:lnTo>
                  <a:pt x="920" y="0"/>
                </a:lnTo>
                <a:close/>
                <a:moveTo>
                  <a:pt x="962" y="0"/>
                </a:moveTo>
                <a:lnTo>
                  <a:pt x="962" y="50"/>
                </a:lnTo>
                <a:lnTo>
                  <a:pt x="958" y="50"/>
                </a:lnTo>
                <a:lnTo>
                  <a:pt x="958" y="0"/>
                </a:lnTo>
                <a:lnTo>
                  <a:pt x="962" y="0"/>
                </a:lnTo>
                <a:close/>
                <a:moveTo>
                  <a:pt x="1000" y="0"/>
                </a:moveTo>
                <a:lnTo>
                  <a:pt x="1000" y="50"/>
                </a:lnTo>
                <a:lnTo>
                  <a:pt x="996" y="50"/>
                </a:lnTo>
                <a:lnTo>
                  <a:pt x="996" y="0"/>
                </a:lnTo>
                <a:lnTo>
                  <a:pt x="1000" y="0"/>
                </a:lnTo>
                <a:close/>
                <a:moveTo>
                  <a:pt x="1038" y="0"/>
                </a:moveTo>
                <a:lnTo>
                  <a:pt x="1038" y="50"/>
                </a:lnTo>
                <a:lnTo>
                  <a:pt x="1034" y="50"/>
                </a:lnTo>
                <a:lnTo>
                  <a:pt x="1034" y="0"/>
                </a:lnTo>
                <a:lnTo>
                  <a:pt x="1038" y="0"/>
                </a:lnTo>
                <a:close/>
                <a:moveTo>
                  <a:pt x="1080" y="0"/>
                </a:moveTo>
                <a:lnTo>
                  <a:pt x="1080" y="50"/>
                </a:lnTo>
                <a:lnTo>
                  <a:pt x="1076" y="50"/>
                </a:lnTo>
                <a:lnTo>
                  <a:pt x="1076" y="0"/>
                </a:lnTo>
                <a:lnTo>
                  <a:pt x="1080" y="0"/>
                </a:lnTo>
                <a:close/>
                <a:moveTo>
                  <a:pt x="1118" y="0"/>
                </a:moveTo>
                <a:lnTo>
                  <a:pt x="1118" y="50"/>
                </a:lnTo>
                <a:lnTo>
                  <a:pt x="1114" y="50"/>
                </a:lnTo>
                <a:lnTo>
                  <a:pt x="1114" y="0"/>
                </a:lnTo>
                <a:lnTo>
                  <a:pt x="1118" y="0"/>
                </a:lnTo>
                <a:close/>
                <a:moveTo>
                  <a:pt x="1160" y="0"/>
                </a:moveTo>
                <a:lnTo>
                  <a:pt x="1160" y="50"/>
                </a:lnTo>
                <a:lnTo>
                  <a:pt x="1156" y="50"/>
                </a:lnTo>
                <a:lnTo>
                  <a:pt x="1156" y="0"/>
                </a:lnTo>
                <a:lnTo>
                  <a:pt x="1160" y="0"/>
                </a:lnTo>
                <a:close/>
                <a:moveTo>
                  <a:pt x="1198" y="0"/>
                </a:moveTo>
                <a:lnTo>
                  <a:pt x="1198" y="50"/>
                </a:lnTo>
                <a:lnTo>
                  <a:pt x="1194" y="50"/>
                </a:lnTo>
                <a:lnTo>
                  <a:pt x="1194" y="0"/>
                </a:lnTo>
                <a:lnTo>
                  <a:pt x="1198" y="0"/>
                </a:lnTo>
                <a:close/>
                <a:moveTo>
                  <a:pt x="1240" y="0"/>
                </a:moveTo>
                <a:lnTo>
                  <a:pt x="1240" y="50"/>
                </a:lnTo>
                <a:lnTo>
                  <a:pt x="1236" y="50"/>
                </a:lnTo>
                <a:lnTo>
                  <a:pt x="1236" y="0"/>
                </a:lnTo>
                <a:lnTo>
                  <a:pt x="1240" y="0"/>
                </a:lnTo>
                <a:close/>
                <a:moveTo>
                  <a:pt x="1278" y="0"/>
                </a:moveTo>
                <a:lnTo>
                  <a:pt x="1278" y="50"/>
                </a:lnTo>
                <a:lnTo>
                  <a:pt x="1274" y="50"/>
                </a:lnTo>
                <a:lnTo>
                  <a:pt x="1274" y="0"/>
                </a:lnTo>
                <a:lnTo>
                  <a:pt x="1278" y="0"/>
                </a:lnTo>
                <a:close/>
                <a:moveTo>
                  <a:pt x="1316" y="0"/>
                </a:moveTo>
                <a:lnTo>
                  <a:pt x="1316" y="50"/>
                </a:lnTo>
                <a:lnTo>
                  <a:pt x="1313" y="50"/>
                </a:lnTo>
                <a:lnTo>
                  <a:pt x="1313" y="0"/>
                </a:lnTo>
                <a:lnTo>
                  <a:pt x="1316" y="0"/>
                </a:lnTo>
                <a:close/>
                <a:moveTo>
                  <a:pt x="1358" y="0"/>
                </a:moveTo>
                <a:lnTo>
                  <a:pt x="1358" y="50"/>
                </a:lnTo>
                <a:lnTo>
                  <a:pt x="1355" y="50"/>
                </a:lnTo>
                <a:lnTo>
                  <a:pt x="1355" y="0"/>
                </a:lnTo>
                <a:lnTo>
                  <a:pt x="1358" y="0"/>
                </a:lnTo>
                <a:close/>
                <a:moveTo>
                  <a:pt x="1396" y="0"/>
                </a:moveTo>
                <a:lnTo>
                  <a:pt x="1396" y="50"/>
                </a:lnTo>
                <a:lnTo>
                  <a:pt x="1393" y="50"/>
                </a:lnTo>
                <a:lnTo>
                  <a:pt x="1393" y="0"/>
                </a:lnTo>
                <a:lnTo>
                  <a:pt x="1396" y="0"/>
                </a:lnTo>
                <a:close/>
                <a:moveTo>
                  <a:pt x="1438" y="0"/>
                </a:moveTo>
                <a:lnTo>
                  <a:pt x="1438" y="50"/>
                </a:lnTo>
                <a:lnTo>
                  <a:pt x="1435" y="50"/>
                </a:lnTo>
                <a:lnTo>
                  <a:pt x="1435" y="0"/>
                </a:lnTo>
                <a:lnTo>
                  <a:pt x="1438" y="0"/>
                </a:lnTo>
                <a:close/>
                <a:moveTo>
                  <a:pt x="1477" y="0"/>
                </a:moveTo>
                <a:lnTo>
                  <a:pt x="1477" y="50"/>
                </a:lnTo>
                <a:lnTo>
                  <a:pt x="1473" y="50"/>
                </a:lnTo>
                <a:lnTo>
                  <a:pt x="1473" y="0"/>
                </a:lnTo>
                <a:lnTo>
                  <a:pt x="1477" y="0"/>
                </a:lnTo>
                <a:close/>
                <a:moveTo>
                  <a:pt x="1519" y="0"/>
                </a:moveTo>
                <a:lnTo>
                  <a:pt x="1519" y="50"/>
                </a:lnTo>
                <a:lnTo>
                  <a:pt x="1515" y="50"/>
                </a:lnTo>
                <a:lnTo>
                  <a:pt x="1515" y="0"/>
                </a:lnTo>
                <a:lnTo>
                  <a:pt x="1519" y="0"/>
                </a:lnTo>
                <a:close/>
                <a:moveTo>
                  <a:pt x="1557" y="0"/>
                </a:moveTo>
                <a:lnTo>
                  <a:pt x="1557" y="50"/>
                </a:lnTo>
                <a:lnTo>
                  <a:pt x="1553" y="50"/>
                </a:lnTo>
                <a:lnTo>
                  <a:pt x="1553" y="0"/>
                </a:lnTo>
                <a:lnTo>
                  <a:pt x="1557" y="0"/>
                </a:lnTo>
                <a:close/>
                <a:moveTo>
                  <a:pt x="1595" y="0"/>
                </a:moveTo>
                <a:lnTo>
                  <a:pt x="1595" y="50"/>
                </a:lnTo>
                <a:lnTo>
                  <a:pt x="1591" y="50"/>
                </a:lnTo>
                <a:lnTo>
                  <a:pt x="1591" y="0"/>
                </a:lnTo>
                <a:lnTo>
                  <a:pt x="1595" y="0"/>
                </a:lnTo>
                <a:close/>
                <a:moveTo>
                  <a:pt x="1637" y="0"/>
                </a:moveTo>
                <a:lnTo>
                  <a:pt x="1637" y="50"/>
                </a:lnTo>
                <a:lnTo>
                  <a:pt x="1633" y="50"/>
                </a:lnTo>
                <a:lnTo>
                  <a:pt x="1633" y="0"/>
                </a:lnTo>
                <a:lnTo>
                  <a:pt x="1637" y="0"/>
                </a:lnTo>
                <a:close/>
                <a:moveTo>
                  <a:pt x="1675" y="0"/>
                </a:moveTo>
                <a:lnTo>
                  <a:pt x="1675" y="50"/>
                </a:lnTo>
                <a:lnTo>
                  <a:pt x="1671" y="50"/>
                </a:lnTo>
                <a:lnTo>
                  <a:pt x="1671" y="0"/>
                </a:lnTo>
                <a:lnTo>
                  <a:pt x="1675" y="0"/>
                </a:lnTo>
                <a:close/>
                <a:moveTo>
                  <a:pt x="1717" y="0"/>
                </a:moveTo>
                <a:lnTo>
                  <a:pt x="1717" y="50"/>
                </a:lnTo>
                <a:lnTo>
                  <a:pt x="1713" y="50"/>
                </a:lnTo>
                <a:lnTo>
                  <a:pt x="1713" y="0"/>
                </a:lnTo>
                <a:lnTo>
                  <a:pt x="1717" y="0"/>
                </a:lnTo>
                <a:close/>
                <a:moveTo>
                  <a:pt x="1755" y="0"/>
                </a:moveTo>
                <a:lnTo>
                  <a:pt x="1755" y="50"/>
                </a:lnTo>
                <a:lnTo>
                  <a:pt x="1751" y="50"/>
                </a:lnTo>
                <a:lnTo>
                  <a:pt x="1751" y="0"/>
                </a:lnTo>
                <a:lnTo>
                  <a:pt x="1755" y="0"/>
                </a:lnTo>
                <a:close/>
                <a:moveTo>
                  <a:pt x="1797" y="0"/>
                </a:moveTo>
                <a:lnTo>
                  <a:pt x="1797" y="50"/>
                </a:lnTo>
                <a:lnTo>
                  <a:pt x="1793" y="50"/>
                </a:lnTo>
                <a:lnTo>
                  <a:pt x="1793" y="0"/>
                </a:lnTo>
                <a:lnTo>
                  <a:pt x="1797" y="0"/>
                </a:lnTo>
                <a:close/>
                <a:moveTo>
                  <a:pt x="1835" y="0"/>
                </a:moveTo>
                <a:lnTo>
                  <a:pt x="1835" y="50"/>
                </a:lnTo>
                <a:lnTo>
                  <a:pt x="1831" y="50"/>
                </a:lnTo>
                <a:lnTo>
                  <a:pt x="1831" y="0"/>
                </a:lnTo>
                <a:lnTo>
                  <a:pt x="1835" y="0"/>
                </a:lnTo>
                <a:close/>
                <a:moveTo>
                  <a:pt x="1873" y="0"/>
                </a:moveTo>
                <a:lnTo>
                  <a:pt x="1873" y="50"/>
                </a:lnTo>
                <a:lnTo>
                  <a:pt x="1870" y="50"/>
                </a:lnTo>
                <a:lnTo>
                  <a:pt x="1870" y="0"/>
                </a:lnTo>
                <a:lnTo>
                  <a:pt x="1873" y="0"/>
                </a:lnTo>
                <a:close/>
                <a:moveTo>
                  <a:pt x="1915" y="0"/>
                </a:moveTo>
                <a:lnTo>
                  <a:pt x="1915" y="50"/>
                </a:lnTo>
                <a:lnTo>
                  <a:pt x="1911" y="50"/>
                </a:lnTo>
                <a:lnTo>
                  <a:pt x="1911" y="0"/>
                </a:lnTo>
                <a:lnTo>
                  <a:pt x="1915" y="0"/>
                </a:lnTo>
                <a:close/>
                <a:moveTo>
                  <a:pt x="1953" y="0"/>
                </a:moveTo>
                <a:lnTo>
                  <a:pt x="1953" y="50"/>
                </a:lnTo>
                <a:lnTo>
                  <a:pt x="1950" y="50"/>
                </a:lnTo>
                <a:lnTo>
                  <a:pt x="1950" y="0"/>
                </a:lnTo>
                <a:lnTo>
                  <a:pt x="1953" y="0"/>
                </a:lnTo>
                <a:close/>
                <a:moveTo>
                  <a:pt x="1995" y="0"/>
                </a:moveTo>
                <a:lnTo>
                  <a:pt x="1995" y="50"/>
                </a:lnTo>
                <a:lnTo>
                  <a:pt x="1992" y="50"/>
                </a:lnTo>
                <a:lnTo>
                  <a:pt x="1992" y="0"/>
                </a:lnTo>
                <a:lnTo>
                  <a:pt x="1995" y="0"/>
                </a:lnTo>
                <a:close/>
                <a:moveTo>
                  <a:pt x="2034" y="0"/>
                </a:moveTo>
                <a:lnTo>
                  <a:pt x="2034" y="50"/>
                </a:lnTo>
                <a:lnTo>
                  <a:pt x="2030" y="50"/>
                </a:lnTo>
                <a:lnTo>
                  <a:pt x="2030" y="0"/>
                </a:lnTo>
                <a:lnTo>
                  <a:pt x="2034" y="0"/>
                </a:lnTo>
                <a:close/>
              </a:path>
            </a:pathLst>
          </a:custGeom>
          <a:solidFill>
            <a:srgbClr val="000000"/>
          </a:solidFill>
          <a:ln w="6350">
            <a:solidFill>
              <a:srgbClr val="000000"/>
            </a:solidFill>
            <a:bevel/>
            <a:headEnd/>
            <a:tailEnd/>
          </a:ln>
        </p:spPr>
        <p:txBody>
          <a:bodyPr/>
          <a:lstStyle/>
          <a:p>
            <a:endParaRPr lang="en-US" dirty="0">
              <a:solidFill>
                <a:srgbClr val="000000"/>
              </a:solidFill>
              <a:cs typeface="+mn-cs"/>
            </a:endParaRPr>
          </a:p>
        </p:txBody>
      </p:sp>
      <p:sp>
        <p:nvSpPr>
          <p:cNvPr id="66595" name="Freeform 35"/>
          <p:cNvSpPr>
            <a:spLocks/>
          </p:cNvSpPr>
          <p:nvPr/>
        </p:nvSpPr>
        <p:spPr bwMode="auto">
          <a:xfrm>
            <a:off x="5203825" y="4429125"/>
            <a:ext cx="3179763" cy="1735138"/>
          </a:xfrm>
          <a:custGeom>
            <a:avLst/>
            <a:gdLst>
              <a:gd name="T0" fmla="*/ 2147483647 w 8402"/>
              <a:gd name="T1" fmla="*/ 2147483647 h 4578"/>
              <a:gd name="T2" fmla="*/ 2147483647 w 8402"/>
              <a:gd name="T3" fmla="*/ 2147483647 h 4578"/>
              <a:gd name="T4" fmla="*/ 2147483647 w 8402"/>
              <a:gd name="T5" fmla="*/ 2147483647 h 4578"/>
              <a:gd name="T6" fmla="*/ 2147483647 w 8402"/>
              <a:gd name="T7" fmla="*/ 2147483647 h 4578"/>
              <a:gd name="T8" fmla="*/ 2147483647 w 8402"/>
              <a:gd name="T9" fmla="*/ 2147483647 h 4578"/>
              <a:gd name="T10" fmla="*/ 2147483647 w 8402"/>
              <a:gd name="T11" fmla="*/ 2147483647 h 4578"/>
              <a:gd name="T12" fmla="*/ 2147483647 w 8402"/>
              <a:gd name="T13" fmla="*/ 2147483647 h 4578"/>
              <a:gd name="T14" fmla="*/ 2147483647 w 8402"/>
              <a:gd name="T15" fmla="*/ 2147483647 h 4578"/>
              <a:gd name="T16" fmla="*/ 2147483647 w 8402"/>
              <a:gd name="T17" fmla="*/ 2147483647 h 4578"/>
              <a:gd name="T18" fmla="*/ 2147483647 w 8402"/>
              <a:gd name="T19" fmla="*/ 2147483647 h 4578"/>
              <a:gd name="T20" fmla="*/ 2147483647 w 8402"/>
              <a:gd name="T21" fmla="*/ 2147483647 h 4578"/>
              <a:gd name="T22" fmla="*/ 2147483647 w 8402"/>
              <a:gd name="T23" fmla="*/ 2147483647 h 4578"/>
              <a:gd name="T24" fmla="*/ 2147483647 w 8402"/>
              <a:gd name="T25" fmla="*/ 2147483647 h 4578"/>
              <a:gd name="T26" fmla="*/ 2147483647 w 8402"/>
              <a:gd name="T27" fmla="*/ 2147483647 h 4578"/>
              <a:gd name="T28" fmla="*/ 2147483647 w 8402"/>
              <a:gd name="T29" fmla="*/ 2147483647 h 4578"/>
              <a:gd name="T30" fmla="*/ 2147483647 w 8402"/>
              <a:gd name="T31" fmla="*/ 2147483647 h 4578"/>
              <a:gd name="T32" fmla="*/ 2147483647 w 8402"/>
              <a:gd name="T33" fmla="*/ 2147483647 h 4578"/>
              <a:gd name="T34" fmla="*/ 2147483647 w 8402"/>
              <a:gd name="T35" fmla="*/ 2147483647 h 4578"/>
              <a:gd name="T36" fmla="*/ 2147483647 w 8402"/>
              <a:gd name="T37" fmla="*/ 2147483647 h 4578"/>
              <a:gd name="T38" fmla="*/ 2147483647 w 8402"/>
              <a:gd name="T39" fmla="*/ 2147483647 h 4578"/>
              <a:gd name="T40" fmla="*/ 2147483647 w 8402"/>
              <a:gd name="T41" fmla="*/ 2147483647 h 4578"/>
              <a:gd name="T42" fmla="*/ 2147483647 w 8402"/>
              <a:gd name="T43" fmla="*/ 2147483647 h 4578"/>
              <a:gd name="T44" fmla="*/ 2147483647 w 8402"/>
              <a:gd name="T45" fmla="*/ 2147483647 h 4578"/>
              <a:gd name="T46" fmla="*/ 2147483647 w 8402"/>
              <a:gd name="T47" fmla="*/ 2147483647 h 4578"/>
              <a:gd name="T48" fmla="*/ 2147483647 w 8402"/>
              <a:gd name="T49" fmla="*/ 2147483647 h 4578"/>
              <a:gd name="T50" fmla="*/ 2147483647 w 8402"/>
              <a:gd name="T51" fmla="*/ 2147483647 h 4578"/>
              <a:gd name="T52" fmla="*/ 2147483647 w 8402"/>
              <a:gd name="T53" fmla="*/ 2147483647 h 4578"/>
              <a:gd name="T54" fmla="*/ 2147483647 w 8402"/>
              <a:gd name="T55" fmla="*/ 2147483647 h 4578"/>
              <a:gd name="T56" fmla="*/ 2147483647 w 8402"/>
              <a:gd name="T57" fmla="*/ 2147483647 h 4578"/>
              <a:gd name="T58" fmla="*/ 2147483647 w 8402"/>
              <a:gd name="T59" fmla="*/ 2147483647 h 4578"/>
              <a:gd name="T60" fmla="*/ 2147483647 w 8402"/>
              <a:gd name="T61" fmla="*/ 2147483647 h 4578"/>
              <a:gd name="T62" fmla="*/ 2147483647 w 8402"/>
              <a:gd name="T63" fmla="*/ 2147483647 h 4578"/>
              <a:gd name="T64" fmla="*/ 2147483647 w 8402"/>
              <a:gd name="T65" fmla="*/ 2147483647 h 4578"/>
              <a:gd name="T66" fmla="*/ 2147483647 w 8402"/>
              <a:gd name="T67" fmla="*/ 2147483647 h 4578"/>
              <a:gd name="T68" fmla="*/ 2147483647 w 8402"/>
              <a:gd name="T69" fmla="*/ 2147483647 h 4578"/>
              <a:gd name="T70" fmla="*/ 2147483647 w 8402"/>
              <a:gd name="T71" fmla="*/ 2147483647 h 4578"/>
              <a:gd name="T72" fmla="*/ 2147483647 w 8402"/>
              <a:gd name="T73" fmla="*/ 2147483647 h 4578"/>
              <a:gd name="T74" fmla="*/ 2147483647 w 8402"/>
              <a:gd name="T75" fmla="*/ 2147483647 h 4578"/>
              <a:gd name="T76" fmla="*/ 2147483647 w 8402"/>
              <a:gd name="T77" fmla="*/ 2147483647 h 4578"/>
              <a:gd name="T78" fmla="*/ 2147483647 w 8402"/>
              <a:gd name="T79" fmla="*/ 2147483647 h 4578"/>
              <a:gd name="T80" fmla="*/ 2147483647 w 8402"/>
              <a:gd name="T81" fmla="*/ 2147483647 h 4578"/>
              <a:gd name="T82" fmla="*/ 2147483647 w 8402"/>
              <a:gd name="T83" fmla="*/ 2147483647 h 4578"/>
              <a:gd name="T84" fmla="*/ 2147483647 w 8402"/>
              <a:gd name="T85" fmla="*/ 2147483647 h 4578"/>
              <a:gd name="T86" fmla="*/ 2147483647 w 8402"/>
              <a:gd name="T87" fmla="*/ 2147483647 h 4578"/>
              <a:gd name="T88" fmla="*/ 2147483647 w 8402"/>
              <a:gd name="T89" fmla="*/ 2147483647 h 4578"/>
              <a:gd name="T90" fmla="*/ 2147483647 w 8402"/>
              <a:gd name="T91" fmla="*/ 2147483647 h 4578"/>
              <a:gd name="T92" fmla="*/ 2147483647 w 8402"/>
              <a:gd name="T93" fmla="*/ 2147483647 h 4578"/>
              <a:gd name="T94" fmla="*/ 2147483647 w 8402"/>
              <a:gd name="T95" fmla="*/ 2147483647 h 4578"/>
              <a:gd name="T96" fmla="*/ 2147483647 w 8402"/>
              <a:gd name="T97" fmla="*/ 2147483647 h 4578"/>
              <a:gd name="T98" fmla="*/ 2147483647 w 8402"/>
              <a:gd name="T99" fmla="*/ 2147483647 h 4578"/>
              <a:gd name="T100" fmla="*/ 2147483647 w 8402"/>
              <a:gd name="T101" fmla="*/ 2147483647 h 4578"/>
              <a:gd name="T102" fmla="*/ 2147483647 w 8402"/>
              <a:gd name="T103" fmla="*/ 2147483647 h 4578"/>
              <a:gd name="T104" fmla="*/ 2147483647 w 8402"/>
              <a:gd name="T105" fmla="*/ 2147483647 h 4578"/>
              <a:gd name="T106" fmla="*/ 2147483647 w 8402"/>
              <a:gd name="T107" fmla="*/ 2147483647 h 45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402"/>
              <a:gd name="T163" fmla="*/ 0 h 4578"/>
              <a:gd name="T164" fmla="*/ 8402 w 8402"/>
              <a:gd name="T165" fmla="*/ 4578 h 45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402" h="4578">
                <a:moveTo>
                  <a:pt x="66" y="30"/>
                </a:moveTo>
                <a:lnTo>
                  <a:pt x="226" y="1230"/>
                </a:lnTo>
                <a:lnTo>
                  <a:pt x="402" y="2333"/>
                </a:lnTo>
                <a:lnTo>
                  <a:pt x="562" y="3052"/>
                </a:lnTo>
                <a:lnTo>
                  <a:pt x="560" y="3046"/>
                </a:lnTo>
                <a:lnTo>
                  <a:pt x="736" y="3462"/>
                </a:lnTo>
                <a:lnTo>
                  <a:pt x="894" y="3730"/>
                </a:lnTo>
                <a:lnTo>
                  <a:pt x="1056" y="4085"/>
                </a:lnTo>
                <a:lnTo>
                  <a:pt x="1040" y="4069"/>
                </a:lnTo>
                <a:lnTo>
                  <a:pt x="1216" y="4149"/>
                </a:lnTo>
                <a:lnTo>
                  <a:pt x="1374" y="4213"/>
                </a:lnTo>
                <a:lnTo>
                  <a:pt x="1547" y="4260"/>
                </a:lnTo>
                <a:lnTo>
                  <a:pt x="1705" y="4291"/>
                </a:lnTo>
                <a:lnTo>
                  <a:pt x="1880" y="4323"/>
                </a:lnTo>
                <a:lnTo>
                  <a:pt x="2041" y="4355"/>
                </a:lnTo>
                <a:lnTo>
                  <a:pt x="2198" y="4371"/>
                </a:lnTo>
                <a:lnTo>
                  <a:pt x="2373" y="4387"/>
                </a:lnTo>
                <a:lnTo>
                  <a:pt x="2534" y="4403"/>
                </a:lnTo>
                <a:lnTo>
                  <a:pt x="2709" y="4419"/>
                </a:lnTo>
                <a:lnTo>
                  <a:pt x="2866" y="4418"/>
                </a:lnTo>
                <a:lnTo>
                  <a:pt x="3045" y="4435"/>
                </a:lnTo>
                <a:lnTo>
                  <a:pt x="3202" y="4434"/>
                </a:lnTo>
                <a:lnTo>
                  <a:pt x="3366" y="4451"/>
                </a:lnTo>
                <a:lnTo>
                  <a:pt x="3538" y="4450"/>
                </a:lnTo>
                <a:lnTo>
                  <a:pt x="3702" y="4467"/>
                </a:lnTo>
                <a:lnTo>
                  <a:pt x="3874" y="4466"/>
                </a:lnTo>
                <a:lnTo>
                  <a:pt x="4034" y="4466"/>
                </a:lnTo>
                <a:lnTo>
                  <a:pt x="4213" y="4483"/>
                </a:lnTo>
                <a:lnTo>
                  <a:pt x="4370" y="4482"/>
                </a:lnTo>
                <a:lnTo>
                  <a:pt x="4546" y="4482"/>
                </a:lnTo>
                <a:lnTo>
                  <a:pt x="4706" y="4482"/>
                </a:lnTo>
                <a:lnTo>
                  <a:pt x="4866" y="4482"/>
                </a:lnTo>
                <a:lnTo>
                  <a:pt x="5045" y="4499"/>
                </a:lnTo>
                <a:lnTo>
                  <a:pt x="5202" y="4498"/>
                </a:lnTo>
                <a:lnTo>
                  <a:pt x="5378" y="4498"/>
                </a:lnTo>
                <a:lnTo>
                  <a:pt x="5538" y="4498"/>
                </a:lnTo>
                <a:lnTo>
                  <a:pt x="5714" y="4498"/>
                </a:lnTo>
                <a:lnTo>
                  <a:pt x="5874" y="4498"/>
                </a:lnTo>
                <a:lnTo>
                  <a:pt x="6034" y="4498"/>
                </a:lnTo>
                <a:lnTo>
                  <a:pt x="6210" y="4498"/>
                </a:lnTo>
                <a:lnTo>
                  <a:pt x="6370" y="4498"/>
                </a:lnTo>
                <a:lnTo>
                  <a:pt x="6549" y="4515"/>
                </a:lnTo>
                <a:lnTo>
                  <a:pt x="6706" y="4514"/>
                </a:lnTo>
                <a:lnTo>
                  <a:pt x="6882" y="4514"/>
                </a:lnTo>
                <a:lnTo>
                  <a:pt x="7042" y="4514"/>
                </a:lnTo>
                <a:lnTo>
                  <a:pt x="7202" y="4514"/>
                </a:lnTo>
                <a:lnTo>
                  <a:pt x="7378" y="4514"/>
                </a:lnTo>
                <a:lnTo>
                  <a:pt x="7538" y="4514"/>
                </a:lnTo>
                <a:lnTo>
                  <a:pt x="7714" y="4514"/>
                </a:lnTo>
                <a:lnTo>
                  <a:pt x="7874" y="4514"/>
                </a:lnTo>
                <a:lnTo>
                  <a:pt x="8050" y="4514"/>
                </a:lnTo>
                <a:lnTo>
                  <a:pt x="8210" y="4514"/>
                </a:lnTo>
                <a:lnTo>
                  <a:pt x="8370" y="4514"/>
                </a:lnTo>
                <a:cubicBezTo>
                  <a:pt x="8388" y="4514"/>
                  <a:pt x="8402" y="4529"/>
                  <a:pt x="8402" y="4546"/>
                </a:cubicBezTo>
                <a:cubicBezTo>
                  <a:pt x="8402" y="4564"/>
                  <a:pt x="8388" y="4578"/>
                  <a:pt x="8370" y="4578"/>
                </a:cubicBezTo>
                <a:lnTo>
                  <a:pt x="8210" y="4578"/>
                </a:lnTo>
                <a:lnTo>
                  <a:pt x="8050" y="4578"/>
                </a:lnTo>
                <a:lnTo>
                  <a:pt x="7874" y="4578"/>
                </a:lnTo>
                <a:lnTo>
                  <a:pt x="7714" y="4578"/>
                </a:lnTo>
                <a:lnTo>
                  <a:pt x="7538" y="4578"/>
                </a:lnTo>
                <a:lnTo>
                  <a:pt x="7378" y="4578"/>
                </a:lnTo>
                <a:lnTo>
                  <a:pt x="7202" y="4578"/>
                </a:lnTo>
                <a:lnTo>
                  <a:pt x="7042" y="4578"/>
                </a:lnTo>
                <a:lnTo>
                  <a:pt x="6882" y="4578"/>
                </a:lnTo>
                <a:lnTo>
                  <a:pt x="6706" y="4578"/>
                </a:lnTo>
                <a:lnTo>
                  <a:pt x="6544" y="4578"/>
                </a:lnTo>
                <a:lnTo>
                  <a:pt x="6370" y="4562"/>
                </a:lnTo>
                <a:lnTo>
                  <a:pt x="6210" y="4562"/>
                </a:lnTo>
                <a:lnTo>
                  <a:pt x="6034" y="4562"/>
                </a:lnTo>
                <a:lnTo>
                  <a:pt x="5874" y="4562"/>
                </a:lnTo>
                <a:lnTo>
                  <a:pt x="5714" y="4562"/>
                </a:lnTo>
                <a:lnTo>
                  <a:pt x="5538" y="4562"/>
                </a:lnTo>
                <a:lnTo>
                  <a:pt x="5378" y="4562"/>
                </a:lnTo>
                <a:lnTo>
                  <a:pt x="5202" y="4562"/>
                </a:lnTo>
                <a:lnTo>
                  <a:pt x="5040" y="4562"/>
                </a:lnTo>
                <a:lnTo>
                  <a:pt x="4866" y="4546"/>
                </a:lnTo>
                <a:lnTo>
                  <a:pt x="4706" y="4546"/>
                </a:lnTo>
                <a:lnTo>
                  <a:pt x="4546" y="4546"/>
                </a:lnTo>
                <a:lnTo>
                  <a:pt x="4370" y="4546"/>
                </a:lnTo>
                <a:lnTo>
                  <a:pt x="4208" y="4546"/>
                </a:lnTo>
                <a:lnTo>
                  <a:pt x="4034" y="4530"/>
                </a:lnTo>
                <a:lnTo>
                  <a:pt x="3874" y="4530"/>
                </a:lnTo>
                <a:lnTo>
                  <a:pt x="3695" y="4530"/>
                </a:lnTo>
                <a:lnTo>
                  <a:pt x="3538" y="4514"/>
                </a:lnTo>
                <a:lnTo>
                  <a:pt x="3359" y="4514"/>
                </a:lnTo>
                <a:lnTo>
                  <a:pt x="3202" y="4498"/>
                </a:lnTo>
                <a:lnTo>
                  <a:pt x="3040" y="4498"/>
                </a:lnTo>
                <a:lnTo>
                  <a:pt x="2866" y="4482"/>
                </a:lnTo>
                <a:lnTo>
                  <a:pt x="2704" y="4482"/>
                </a:lnTo>
                <a:lnTo>
                  <a:pt x="2527" y="4466"/>
                </a:lnTo>
                <a:lnTo>
                  <a:pt x="2368" y="4450"/>
                </a:lnTo>
                <a:lnTo>
                  <a:pt x="2191" y="4434"/>
                </a:lnTo>
                <a:lnTo>
                  <a:pt x="2028" y="4418"/>
                </a:lnTo>
                <a:lnTo>
                  <a:pt x="1869" y="4386"/>
                </a:lnTo>
                <a:lnTo>
                  <a:pt x="1692" y="4354"/>
                </a:lnTo>
                <a:lnTo>
                  <a:pt x="1530" y="4321"/>
                </a:lnTo>
                <a:lnTo>
                  <a:pt x="1351" y="4272"/>
                </a:lnTo>
                <a:lnTo>
                  <a:pt x="1189" y="4208"/>
                </a:lnTo>
                <a:lnTo>
                  <a:pt x="1013" y="4128"/>
                </a:lnTo>
                <a:cubicBezTo>
                  <a:pt x="1006" y="4124"/>
                  <a:pt x="1001" y="4119"/>
                  <a:pt x="997" y="4112"/>
                </a:cubicBezTo>
                <a:lnTo>
                  <a:pt x="839" y="3763"/>
                </a:lnTo>
                <a:lnTo>
                  <a:pt x="677" y="3487"/>
                </a:lnTo>
                <a:lnTo>
                  <a:pt x="501" y="3071"/>
                </a:lnTo>
                <a:cubicBezTo>
                  <a:pt x="500" y="3069"/>
                  <a:pt x="500" y="3067"/>
                  <a:pt x="499" y="3065"/>
                </a:cubicBezTo>
                <a:lnTo>
                  <a:pt x="339" y="2344"/>
                </a:lnTo>
                <a:lnTo>
                  <a:pt x="163" y="1239"/>
                </a:lnTo>
                <a:lnTo>
                  <a:pt x="3" y="39"/>
                </a:lnTo>
                <a:cubicBezTo>
                  <a:pt x="0" y="21"/>
                  <a:pt x="13" y="5"/>
                  <a:pt x="30" y="3"/>
                </a:cubicBezTo>
                <a:cubicBezTo>
                  <a:pt x="48" y="0"/>
                  <a:pt x="64" y="13"/>
                  <a:pt x="66" y="30"/>
                </a:cubicBezTo>
                <a:close/>
              </a:path>
            </a:pathLst>
          </a:custGeom>
          <a:solidFill>
            <a:srgbClr val="00FF00"/>
          </a:solidFill>
          <a:ln w="6350">
            <a:solidFill>
              <a:srgbClr val="00FF00"/>
            </a:solidFill>
            <a:bevel/>
            <a:headEnd/>
            <a:tailEnd/>
          </a:ln>
        </p:spPr>
        <p:txBody>
          <a:bodyPr/>
          <a:lstStyle/>
          <a:p>
            <a:endParaRPr lang="en-US" dirty="0">
              <a:solidFill>
                <a:srgbClr val="000000"/>
              </a:solidFill>
              <a:cs typeface="+mn-cs"/>
            </a:endParaRPr>
          </a:p>
        </p:txBody>
      </p:sp>
      <p:sp>
        <p:nvSpPr>
          <p:cNvPr id="66596" name="Freeform 36"/>
          <p:cNvSpPr>
            <a:spLocks/>
          </p:cNvSpPr>
          <p:nvPr/>
        </p:nvSpPr>
        <p:spPr bwMode="auto">
          <a:xfrm>
            <a:off x="5205413" y="4448175"/>
            <a:ext cx="3179762" cy="1522413"/>
          </a:xfrm>
          <a:custGeom>
            <a:avLst/>
            <a:gdLst>
              <a:gd name="T0" fmla="*/ 2147483647 w 8404"/>
              <a:gd name="T1" fmla="*/ 2147483647 h 4019"/>
              <a:gd name="T2" fmla="*/ 2147483647 w 8404"/>
              <a:gd name="T3" fmla="*/ 2147483647 h 4019"/>
              <a:gd name="T4" fmla="*/ 2147483647 w 8404"/>
              <a:gd name="T5" fmla="*/ 2147483647 h 4019"/>
              <a:gd name="T6" fmla="*/ 2147483647 w 8404"/>
              <a:gd name="T7" fmla="*/ 2147483647 h 4019"/>
              <a:gd name="T8" fmla="*/ 2147483647 w 8404"/>
              <a:gd name="T9" fmla="*/ 2147483647 h 4019"/>
              <a:gd name="T10" fmla="*/ 2147483647 w 8404"/>
              <a:gd name="T11" fmla="*/ 2147483647 h 4019"/>
              <a:gd name="T12" fmla="*/ 2147483647 w 8404"/>
              <a:gd name="T13" fmla="*/ 2147483647 h 4019"/>
              <a:gd name="T14" fmla="*/ 2147483647 w 8404"/>
              <a:gd name="T15" fmla="*/ 2147483647 h 4019"/>
              <a:gd name="T16" fmla="*/ 2147483647 w 8404"/>
              <a:gd name="T17" fmla="*/ 2147483647 h 4019"/>
              <a:gd name="T18" fmla="*/ 2147483647 w 8404"/>
              <a:gd name="T19" fmla="*/ 2147483647 h 4019"/>
              <a:gd name="T20" fmla="*/ 2147483647 w 8404"/>
              <a:gd name="T21" fmla="*/ 2147483647 h 4019"/>
              <a:gd name="T22" fmla="*/ 2147483647 w 8404"/>
              <a:gd name="T23" fmla="*/ 2147483647 h 4019"/>
              <a:gd name="T24" fmla="*/ 2147483647 w 8404"/>
              <a:gd name="T25" fmla="*/ 2147483647 h 4019"/>
              <a:gd name="T26" fmla="*/ 2147483647 w 8404"/>
              <a:gd name="T27" fmla="*/ 2147483647 h 4019"/>
              <a:gd name="T28" fmla="*/ 2147483647 w 8404"/>
              <a:gd name="T29" fmla="*/ 2147483647 h 4019"/>
              <a:gd name="T30" fmla="*/ 2147483647 w 8404"/>
              <a:gd name="T31" fmla="*/ 2147483647 h 4019"/>
              <a:gd name="T32" fmla="*/ 2147483647 w 8404"/>
              <a:gd name="T33" fmla="*/ 2147483647 h 4019"/>
              <a:gd name="T34" fmla="*/ 2147483647 w 8404"/>
              <a:gd name="T35" fmla="*/ 2147483647 h 4019"/>
              <a:gd name="T36" fmla="*/ 2147483647 w 8404"/>
              <a:gd name="T37" fmla="*/ 2147483647 h 4019"/>
              <a:gd name="T38" fmla="*/ 2147483647 w 8404"/>
              <a:gd name="T39" fmla="*/ 2147483647 h 4019"/>
              <a:gd name="T40" fmla="*/ 2147483647 w 8404"/>
              <a:gd name="T41" fmla="*/ 2147483647 h 4019"/>
              <a:gd name="T42" fmla="*/ 2147483647 w 8404"/>
              <a:gd name="T43" fmla="*/ 2147483647 h 4019"/>
              <a:gd name="T44" fmla="*/ 2147483647 w 8404"/>
              <a:gd name="T45" fmla="*/ 2147483647 h 4019"/>
              <a:gd name="T46" fmla="*/ 2147483647 w 8404"/>
              <a:gd name="T47" fmla="*/ 2147483647 h 4019"/>
              <a:gd name="T48" fmla="*/ 2147483647 w 8404"/>
              <a:gd name="T49" fmla="*/ 2147483647 h 4019"/>
              <a:gd name="T50" fmla="*/ 2147483647 w 8404"/>
              <a:gd name="T51" fmla="*/ 2147483647 h 4019"/>
              <a:gd name="T52" fmla="*/ 2147483647 w 8404"/>
              <a:gd name="T53" fmla="*/ 2147483647 h 4019"/>
              <a:gd name="T54" fmla="*/ 2147483647 w 8404"/>
              <a:gd name="T55" fmla="*/ 2147483647 h 4019"/>
              <a:gd name="T56" fmla="*/ 2147483647 w 8404"/>
              <a:gd name="T57" fmla="*/ 2147483647 h 4019"/>
              <a:gd name="T58" fmla="*/ 2147483647 w 8404"/>
              <a:gd name="T59" fmla="*/ 2147483647 h 4019"/>
              <a:gd name="T60" fmla="*/ 2147483647 w 8404"/>
              <a:gd name="T61" fmla="*/ 2147483647 h 4019"/>
              <a:gd name="T62" fmla="*/ 2147483647 w 8404"/>
              <a:gd name="T63" fmla="*/ 2147483647 h 4019"/>
              <a:gd name="T64" fmla="*/ 2147483647 w 8404"/>
              <a:gd name="T65" fmla="*/ 2147483647 h 4019"/>
              <a:gd name="T66" fmla="*/ 2147483647 w 8404"/>
              <a:gd name="T67" fmla="*/ 2147483647 h 4019"/>
              <a:gd name="T68" fmla="*/ 2147483647 w 8404"/>
              <a:gd name="T69" fmla="*/ 2147483647 h 4019"/>
              <a:gd name="T70" fmla="*/ 2147483647 w 8404"/>
              <a:gd name="T71" fmla="*/ 2147483647 h 4019"/>
              <a:gd name="T72" fmla="*/ 2147483647 w 8404"/>
              <a:gd name="T73" fmla="*/ 2147483647 h 4019"/>
              <a:gd name="T74" fmla="*/ 2147483647 w 8404"/>
              <a:gd name="T75" fmla="*/ 2147483647 h 4019"/>
              <a:gd name="T76" fmla="*/ 2147483647 w 8404"/>
              <a:gd name="T77" fmla="*/ 2147483647 h 4019"/>
              <a:gd name="T78" fmla="*/ 2147483647 w 8404"/>
              <a:gd name="T79" fmla="*/ 2147483647 h 4019"/>
              <a:gd name="T80" fmla="*/ 2147483647 w 8404"/>
              <a:gd name="T81" fmla="*/ 2147483647 h 4019"/>
              <a:gd name="T82" fmla="*/ 2147483647 w 8404"/>
              <a:gd name="T83" fmla="*/ 2147483647 h 4019"/>
              <a:gd name="T84" fmla="*/ 2147483647 w 8404"/>
              <a:gd name="T85" fmla="*/ 2147483647 h 4019"/>
              <a:gd name="T86" fmla="*/ 2147483647 w 8404"/>
              <a:gd name="T87" fmla="*/ 2147483647 h 4019"/>
              <a:gd name="T88" fmla="*/ 2147483647 w 8404"/>
              <a:gd name="T89" fmla="*/ 2147483647 h 4019"/>
              <a:gd name="T90" fmla="*/ 2147483647 w 8404"/>
              <a:gd name="T91" fmla="*/ 2147483647 h 4019"/>
              <a:gd name="T92" fmla="*/ 2147483647 w 8404"/>
              <a:gd name="T93" fmla="*/ 2147483647 h 4019"/>
              <a:gd name="T94" fmla="*/ 2147483647 w 8404"/>
              <a:gd name="T95" fmla="*/ 2147483647 h 4019"/>
              <a:gd name="T96" fmla="*/ 2147483647 w 8404"/>
              <a:gd name="T97" fmla="*/ 2147483647 h 4019"/>
              <a:gd name="T98" fmla="*/ 2147483647 w 8404"/>
              <a:gd name="T99" fmla="*/ 2147483647 h 4019"/>
              <a:gd name="T100" fmla="*/ 2147483647 w 8404"/>
              <a:gd name="T101" fmla="*/ 2147483647 h 4019"/>
              <a:gd name="T102" fmla="*/ 2147483647 w 8404"/>
              <a:gd name="T103" fmla="*/ 2147483647 h 4019"/>
              <a:gd name="T104" fmla="*/ 2147483647 w 8404"/>
              <a:gd name="T105" fmla="*/ 2147483647 h 4019"/>
              <a:gd name="T106" fmla="*/ 0 w 8404"/>
              <a:gd name="T107" fmla="*/ 2147483647 h 40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404"/>
              <a:gd name="T163" fmla="*/ 0 h 4019"/>
              <a:gd name="T164" fmla="*/ 8404 w 8404"/>
              <a:gd name="T165" fmla="*/ 4019 h 401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404" h="4019">
                <a:moveTo>
                  <a:pt x="32" y="3955"/>
                </a:moveTo>
                <a:lnTo>
                  <a:pt x="192" y="3955"/>
                </a:lnTo>
                <a:lnTo>
                  <a:pt x="366" y="3940"/>
                </a:lnTo>
                <a:lnTo>
                  <a:pt x="525" y="3924"/>
                </a:lnTo>
                <a:lnTo>
                  <a:pt x="702" y="3908"/>
                </a:lnTo>
                <a:lnTo>
                  <a:pt x="861" y="3892"/>
                </a:lnTo>
                <a:lnTo>
                  <a:pt x="853" y="3894"/>
                </a:lnTo>
                <a:lnTo>
                  <a:pt x="1013" y="3830"/>
                </a:lnTo>
                <a:cubicBezTo>
                  <a:pt x="1015" y="3829"/>
                  <a:pt x="1017" y="3828"/>
                  <a:pt x="1019" y="3828"/>
                </a:cubicBezTo>
                <a:lnTo>
                  <a:pt x="1195" y="3796"/>
                </a:lnTo>
                <a:lnTo>
                  <a:pt x="1354" y="3764"/>
                </a:lnTo>
                <a:lnTo>
                  <a:pt x="1528" y="3717"/>
                </a:lnTo>
                <a:lnTo>
                  <a:pt x="1690" y="3684"/>
                </a:lnTo>
                <a:lnTo>
                  <a:pt x="1864" y="3637"/>
                </a:lnTo>
                <a:lnTo>
                  <a:pt x="2026" y="3604"/>
                </a:lnTo>
                <a:lnTo>
                  <a:pt x="2183" y="3557"/>
                </a:lnTo>
                <a:lnTo>
                  <a:pt x="2360" y="3509"/>
                </a:lnTo>
                <a:lnTo>
                  <a:pt x="2517" y="3446"/>
                </a:lnTo>
                <a:lnTo>
                  <a:pt x="2696" y="3397"/>
                </a:lnTo>
                <a:lnTo>
                  <a:pt x="2853" y="3334"/>
                </a:lnTo>
                <a:lnTo>
                  <a:pt x="3032" y="3285"/>
                </a:lnTo>
                <a:lnTo>
                  <a:pt x="3189" y="3222"/>
                </a:lnTo>
                <a:lnTo>
                  <a:pt x="3349" y="3158"/>
                </a:lnTo>
                <a:lnTo>
                  <a:pt x="3523" y="3078"/>
                </a:lnTo>
                <a:lnTo>
                  <a:pt x="3685" y="3014"/>
                </a:lnTo>
                <a:lnTo>
                  <a:pt x="3859" y="2934"/>
                </a:lnTo>
                <a:lnTo>
                  <a:pt x="4021" y="2870"/>
                </a:lnTo>
                <a:lnTo>
                  <a:pt x="4195" y="2790"/>
                </a:lnTo>
                <a:lnTo>
                  <a:pt x="4354" y="2711"/>
                </a:lnTo>
                <a:lnTo>
                  <a:pt x="4531" y="2630"/>
                </a:lnTo>
                <a:lnTo>
                  <a:pt x="4688" y="2536"/>
                </a:lnTo>
                <a:lnTo>
                  <a:pt x="4850" y="2455"/>
                </a:lnTo>
                <a:lnTo>
                  <a:pt x="5025" y="2359"/>
                </a:lnTo>
                <a:lnTo>
                  <a:pt x="5184" y="2264"/>
                </a:lnTo>
                <a:lnTo>
                  <a:pt x="5361" y="2167"/>
                </a:lnTo>
                <a:lnTo>
                  <a:pt x="5520" y="2072"/>
                </a:lnTo>
                <a:lnTo>
                  <a:pt x="5697" y="1975"/>
                </a:lnTo>
                <a:lnTo>
                  <a:pt x="5856" y="1880"/>
                </a:lnTo>
                <a:lnTo>
                  <a:pt x="6014" y="1769"/>
                </a:lnTo>
                <a:lnTo>
                  <a:pt x="6191" y="1656"/>
                </a:lnTo>
                <a:lnTo>
                  <a:pt x="6350" y="1545"/>
                </a:lnTo>
                <a:lnTo>
                  <a:pt x="6527" y="1432"/>
                </a:lnTo>
                <a:lnTo>
                  <a:pt x="6686" y="1321"/>
                </a:lnTo>
                <a:lnTo>
                  <a:pt x="6863" y="1208"/>
                </a:lnTo>
                <a:lnTo>
                  <a:pt x="7020" y="1082"/>
                </a:lnTo>
                <a:lnTo>
                  <a:pt x="7180" y="954"/>
                </a:lnTo>
                <a:lnTo>
                  <a:pt x="7358" y="826"/>
                </a:lnTo>
                <a:lnTo>
                  <a:pt x="7516" y="698"/>
                </a:lnTo>
                <a:lnTo>
                  <a:pt x="7694" y="570"/>
                </a:lnTo>
                <a:lnTo>
                  <a:pt x="7851" y="428"/>
                </a:lnTo>
                <a:lnTo>
                  <a:pt x="8030" y="298"/>
                </a:lnTo>
                <a:lnTo>
                  <a:pt x="8188" y="170"/>
                </a:lnTo>
                <a:lnTo>
                  <a:pt x="8346" y="13"/>
                </a:lnTo>
                <a:cubicBezTo>
                  <a:pt x="8358" y="0"/>
                  <a:pt x="8379" y="0"/>
                  <a:pt x="8391" y="13"/>
                </a:cubicBezTo>
                <a:cubicBezTo>
                  <a:pt x="8404" y="25"/>
                  <a:pt x="8404" y="46"/>
                  <a:pt x="8391" y="58"/>
                </a:cubicBezTo>
                <a:lnTo>
                  <a:pt x="8228" y="220"/>
                </a:lnTo>
                <a:lnTo>
                  <a:pt x="8067" y="349"/>
                </a:lnTo>
                <a:lnTo>
                  <a:pt x="7894" y="475"/>
                </a:lnTo>
                <a:lnTo>
                  <a:pt x="7731" y="621"/>
                </a:lnTo>
                <a:lnTo>
                  <a:pt x="7556" y="748"/>
                </a:lnTo>
                <a:lnTo>
                  <a:pt x="7395" y="877"/>
                </a:lnTo>
                <a:lnTo>
                  <a:pt x="7220" y="1004"/>
                </a:lnTo>
                <a:lnTo>
                  <a:pt x="7060" y="1132"/>
                </a:lnTo>
                <a:lnTo>
                  <a:pt x="6898" y="1262"/>
                </a:lnTo>
                <a:lnTo>
                  <a:pt x="6723" y="1374"/>
                </a:lnTo>
                <a:lnTo>
                  <a:pt x="6562" y="1486"/>
                </a:lnTo>
                <a:lnTo>
                  <a:pt x="6387" y="1598"/>
                </a:lnTo>
                <a:lnTo>
                  <a:pt x="6226" y="1710"/>
                </a:lnTo>
                <a:lnTo>
                  <a:pt x="6051" y="1822"/>
                </a:lnTo>
                <a:lnTo>
                  <a:pt x="5889" y="1935"/>
                </a:lnTo>
                <a:lnTo>
                  <a:pt x="5728" y="2032"/>
                </a:lnTo>
                <a:lnTo>
                  <a:pt x="5553" y="2127"/>
                </a:lnTo>
                <a:lnTo>
                  <a:pt x="5392" y="2224"/>
                </a:lnTo>
                <a:lnTo>
                  <a:pt x="5217" y="2319"/>
                </a:lnTo>
                <a:lnTo>
                  <a:pt x="5056" y="2416"/>
                </a:lnTo>
                <a:lnTo>
                  <a:pt x="4879" y="2512"/>
                </a:lnTo>
                <a:lnTo>
                  <a:pt x="4721" y="2591"/>
                </a:lnTo>
                <a:lnTo>
                  <a:pt x="4558" y="2689"/>
                </a:lnTo>
                <a:lnTo>
                  <a:pt x="4383" y="2768"/>
                </a:lnTo>
                <a:lnTo>
                  <a:pt x="4222" y="2849"/>
                </a:lnTo>
                <a:lnTo>
                  <a:pt x="4044" y="2929"/>
                </a:lnTo>
                <a:lnTo>
                  <a:pt x="3886" y="2993"/>
                </a:lnTo>
                <a:lnTo>
                  <a:pt x="3708" y="3073"/>
                </a:lnTo>
                <a:lnTo>
                  <a:pt x="3550" y="3137"/>
                </a:lnTo>
                <a:lnTo>
                  <a:pt x="3372" y="3217"/>
                </a:lnTo>
                <a:lnTo>
                  <a:pt x="3212" y="3281"/>
                </a:lnTo>
                <a:lnTo>
                  <a:pt x="3049" y="3346"/>
                </a:lnTo>
                <a:lnTo>
                  <a:pt x="2876" y="3393"/>
                </a:lnTo>
                <a:lnTo>
                  <a:pt x="2713" y="3458"/>
                </a:lnTo>
                <a:lnTo>
                  <a:pt x="2540" y="3505"/>
                </a:lnTo>
                <a:lnTo>
                  <a:pt x="2377" y="3570"/>
                </a:lnTo>
                <a:lnTo>
                  <a:pt x="2202" y="3618"/>
                </a:lnTo>
                <a:lnTo>
                  <a:pt x="2039" y="3667"/>
                </a:lnTo>
                <a:lnTo>
                  <a:pt x="1881" y="3698"/>
                </a:lnTo>
                <a:lnTo>
                  <a:pt x="1703" y="3747"/>
                </a:lnTo>
                <a:lnTo>
                  <a:pt x="1545" y="3778"/>
                </a:lnTo>
                <a:lnTo>
                  <a:pt x="1367" y="3827"/>
                </a:lnTo>
                <a:lnTo>
                  <a:pt x="1206" y="3859"/>
                </a:lnTo>
                <a:lnTo>
                  <a:pt x="1030" y="3891"/>
                </a:lnTo>
                <a:lnTo>
                  <a:pt x="1036" y="3889"/>
                </a:lnTo>
                <a:lnTo>
                  <a:pt x="876" y="3953"/>
                </a:lnTo>
                <a:cubicBezTo>
                  <a:pt x="874" y="3954"/>
                  <a:pt x="871" y="3955"/>
                  <a:pt x="868" y="3955"/>
                </a:cubicBezTo>
                <a:lnTo>
                  <a:pt x="707" y="3971"/>
                </a:lnTo>
                <a:lnTo>
                  <a:pt x="532" y="3987"/>
                </a:lnTo>
                <a:lnTo>
                  <a:pt x="371" y="4003"/>
                </a:lnTo>
                <a:lnTo>
                  <a:pt x="192" y="4019"/>
                </a:lnTo>
                <a:lnTo>
                  <a:pt x="32" y="4019"/>
                </a:lnTo>
                <a:cubicBezTo>
                  <a:pt x="15" y="4019"/>
                  <a:pt x="0" y="4005"/>
                  <a:pt x="0" y="3987"/>
                </a:cubicBezTo>
                <a:cubicBezTo>
                  <a:pt x="0" y="3970"/>
                  <a:pt x="15" y="3955"/>
                  <a:pt x="32" y="3955"/>
                </a:cubicBezTo>
                <a:close/>
              </a:path>
            </a:pathLst>
          </a:custGeom>
          <a:solidFill>
            <a:srgbClr val="FF0000"/>
          </a:solidFill>
          <a:ln w="6350">
            <a:solidFill>
              <a:srgbClr val="FF0000"/>
            </a:solidFill>
            <a:bevel/>
            <a:headEnd/>
            <a:tailEnd/>
          </a:ln>
        </p:spPr>
        <p:txBody>
          <a:bodyPr/>
          <a:lstStyle/>
          <a:p>
            <a:endParaRPr lang="en-US" dirty="0">
              <a:solidFill>
                <a:srgbClr val="000000"/>
              </a:solidFill>
              <a:cs typeface="+mn-cs"/>
            </a:endParaRPr>
          </a:p>
        </p:txBody>
      </p:sp>
      <p:sp>
        <p:nvSpPr>
          <p:cNvPr id="66597" name="Rectangle 37"/>
          <p:cNvSpPr>
            <a:spLocks noChangeArrowheads="1"/>
          </p:cNvSpPr>
          <p:nvPr/>
        </p:nvSpPr>
        <p:spPr bwMode="auto">
          <a:xfrm>
            <a:off x="8518525" y="6084888"/>
            <a:ext cx="317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dirty="0">
                <a:solidFill>
                  <a:srgbClr val="000000"/>
                </a:solidFill>
                <a:cs typeface="+mn-cs"/>
              </a:rPr>
              <a:t>$0 </a:t>
            </a:r>
            <a:endParaRPr lang="en-US" altLang="en-US" sz="1800" dirty="0">
              <a:solidFill>
                <a:srgbClr val="000000"/>
              </a:solidFill>
              <a:cs typeface="+mn-cs"/>
            </a:endParaRPr>
          </a:p>
        </p:txBody>
      </p:sp>
      <p:sp>
        <p:nvSpPr>
          <p:cNvPr id="66598" name="Rectangle 38"/>
          <p:cNvSpPr>
            <a:spLocks noChangeArrowheads="1"/>
          </p:cNvSpPr>
          <p:nvPr/>
        </p:nvSpPr>
        <p:spPr bwMode="auto">
          <a:xfrm>
            <a:off x="8524875" y="5105400"/>
            <a:ext cx="571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dirty="0">
                <a:solidFill>
                  <a:srgbClr val="000000"/>
                </a:solidFill>
                <a:cs typeface="+mn-cs"/>
              </a:rPr>
              <a:t>$100 </a:t>
            </a:r>
            <a:endParaRPr lang="en-US" altLang="en-US" sz="1800" dirty="0">
              <a:solidFill>
                <a:srgbClr val="000000"/>
              </a:solidFill>
              <a:cs typeface="+mn-cs"/>
            </a:endParaRPr>
          </a:p>
        </p:txBody>
      </p:sp>
      <p:sp>
        <p:nvSpPr>
          <p:cNvPr id="66599" name="Rectangle 39"/>
          <p:cNvSpPr>
            <a:spLocks noChangeArrowheads="1"/>
          </p:cNvSpPr>
          <p:nvPr/>
        </p:nvSpPr>
        <p:spPr bwMode="auto">
          <a:xfrm>
            <a:off x="8524875" y="4125913"/>
            <a:ext cx="571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dirty="0">
                <a:solidFill>
                  <a:srgbClr val="000000"/>
                </a:solidFill>
                <a:cs typeface="+mn-cs"/>
              </a:rPr>
              <a:t>$200 </a:t>
            </a:r>
            <a:endParaRPr lang="en-US" altLang="en-US" sz="1800" dirty="0">
              <a:solidFill>
                <a:srgbClr val="000000"/>
              </a:solidFill>
              <a:cs typeface="+mn-cs"/>
            </a:endParaRPr>
          </a:p>
        </p:txBody>
      </p:sp>
      <p:sp>
        <p:nvSpPr>
          <p:cNvPr id="66600" name="Rectangle 40"/>
          <p:cNvSpPr>
            <a:spLocks noChangeArrowheads="1"/>
          </p:cNvSpPr>
          <p:nvPr/>
        </p:nvSpPr>
        <p:spPr bwMode="auto">
          <a:xfrm>
            <a:off x="4946650" y="6040438"/>
            <a:ext cx="127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dirty="0">
                <a:solidFill>
                  <a:srgbClr val="000000"/>
                </a:solidFill>
                <a:cs typeface="+mn-cs"/>
              </a:rPr>
              <a:t>0</a:t>
            </a:r>
            <a:endParaRPr lang="en-US" altLang="en-US" sz="1800" dirty="0">
              <a:solidFill>
                <a:srgbClr val="000000"/>
              </a:solidFill>
              <a:cs typeface="+mn-cs"/>
            </a:endParaRPr>
          </a:p>
        </p:txBody>
      </p:sp>
      <p:sp>
        <p:nvSpPr>
          <p:cNvPr id="66601" name="Rectangle 41"/>
          <p:cNvSpPr>
            <a:spLocks noChangeArrowheads="1"/>
          </p:cNvSpPr>
          <p:nvPr/>
        </p:nvSpPr>
        <p:spPr bwMode="auto">
          <a:xfrm>
            <a:off x="4875213" y="5060950"/>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dirty="0">
                <a:solidFill>
                  <a:srgbClr val="000000"/>
                </a:solidFill>
                <a:cs typeface="+mn-cs"/>
              </a:rPr>
              <a:t>10</a:t>
            </a:r>
            <a:endParaRPr lang="en-US" altLang="en-US" sz="1800" dirty="0">
              <a:solidFill>
                <a:srgbClr val="000000"/>
              </a:solidFill>
              <a:cs typeface="+mn-cs"/>
            </a:endParaRPr>
          </a:p>
        </p:txBody>
      </p:sp>
      <p:sp>
        <p:nvSpPr>
          <p:cNvPr id="66602" name="Rectangle 42"/>
          <p:cNvSpPr>
            <a:spLocks noChangeArrowheads="1"/>
          </p:cNvSpPr>
          <p:nvPr/>
        </p:nvSpPr>
        <p:spPr bwMode="auto">
          <a:xfrm>
            <a:off x="4875213" y="4081463"/>
            <a:ext cx="25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dirty="0">
                <a:solidFill>
                  <a:srgbClr val="000000"/>
                </a:solidFill>
                <a:cs typeface="+mn-cs"/>
              </a:rPr>
              <a:t>20</a:t>
            </a:r>
            <a:endParaRPr lang="en-US" altLang="en-US" sz="1800" dirty="0">
              <a:solidFill>
                <a:srgbClr val="000000"/>
              </a:solidFill>
              <a:cs typeface="+mn-cs"/>
            </a:endParaRPr>
          </a:p>
        </p:txBody>
      </p:sp>
      <p:sp>
        <p:nvSpPr>
          <p:cNvPr id="66603" name="Rectangle 43"/>
          <p:cNvSpPr>
            <a:spLocks noChangeArrowheads="1"/>
          </p:cNvSpPr>
          <p:nvPr/>
        </p:nvSpPr>
        <p:spPr bwMode="auto">
          <a:xfrm rot="-5400000">
            <a:off x="3580607" y="5058569"/>
            <a:ext cx="1778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dirty="0">
                <a:solidFill>
                  <a:srgbClr val="000000"/>
                </a:solidFill>
                <a:cs typeface="+mn-cs"/>
              </a:rPr>
              <a:t>Gallons per day </a:t>
            </a:r>
          </a:p>
        </p:txBody>
      </p:sp>
      <p:sp>
        <p:nvSpPr>
          <p:cNvPr id="66604" name="Rectangle 44"/>
          <p:cNvSpPr>
            <a:spLocks noChangeArrowheads="1"/>
          </p:cNvSpPr>
          <p:nvPr/>
        </p:nvSpPr>
        <p:spPr bwMode="auto">
          <a:xfrm>
            <a:off x="6062663" y="6567488"/>
            <a:ext cx="1346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b="1" dirty="0">
                <a:solidFill>
                  <a:srgbClr val="000000"/>
                </a:solidFill>
                <a:cs typeface="+mn-cs"/>
              </a:rPr>
              <a:t>Time (years)</a:t>
            </a:r>
            <a:endParaRPr lang="en-US" altLang="en-US" sz="1800" dirty="0">
              <a:solidFill>
                <a:srgbClr val="000000"/>
              </a:solidFill>
              <a:cs typeface="+mn-cs"/>
            </a:endParaRPr>
          </a:p>
        </p:txBody>
      </p:sp>
      <p:sp>
        <p:nvSpPr>
          <p:cNvPr id="66605" name="Rectangle 45"/>
          <p:cNvSpPr>
            <a:spLocks noChangeArrowheads="1"/>
          </p:cNvSpPr>
          <p:nvPr/>
        </p:nvSpPr>
        <p:spPr bwMode="auto">
          <a:xfrm>
            <a:off x="5307013" y="4522788"/>
            <a:ext cx="146208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r>
              <a:rPr lang="en-US" altLang="en-US" sz="1800" b="1" dirty="0">
                <a:solidFill>
                  <a:srgbClr val="008000"/>
                </a:solidFill>
                <a:cs typeface="+mn-cs"/>
              </a:rPr>
              <a:t>LNAPL Recovery Rate</a:t>
            </a:r>
            <a:endParaRPr lang="en-US" altLang="en-US" sz="1800" dirty="0">
              <a:solidFill>
                <a:srgbClr val="008000"/>
              </a:solidFill>
              <a:cs typeface="+mn-cs"/>
            </a:endParaRPr>
          </a:p>
        </p:txBody>
      </p:sp>
      <p:sp>
        <p:nvSpPr>
          <p:cNvPr id="66606" name="Rectangle 46"/>
          <p:cNvSpPr>
            <a:spLocks noChangeArrowheads="1"/>
          </p:cNvSpPr>
          <p:nvPr/>
        </p:nvSpPr>
        <p:spPr bwMode="auto">
          <a:xfrm>
            <a:off x="6999288" y="5391150"/>
            <a:ext cx="143033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lnSpc>
                <a:spcPct val="80000"/>
              </a:lnSpc>
              <a:spcBef>
                <a:spcPct val="0"/>
              </a:spcBef>
              <a:buClrTx/>
              <a:buSzTx/>
              <a:buFontTx/>
              <a:buNone/>
            </a:pPr>
            <a:r>
              <a:rPr lang="en-US" altLang="en-US" sz="1800" b="1" dirty="0">
                <a:solidFill>
                  <a:srgbClr val="800000"/>
                </a:solidFill>
                <a:cs typeface="+mn-cs"/>
              </a:rPr>
              <a:t>10 year cost per gallon</a:t>
            </a:r>
            <a:endParaRPr lang="en-US" altLang="en-US" sz="1800" dirty="0">
              <a:solidFill>
                <a:srgbClr val="800000"/>
              </a:solidFill>
              <a:cs typeface="+mn-cs"/>
            </a:endParaRPr>
          </a:p>
        </p:txBody>
      </p:sp>
      <p:sp>
        <p:nvSpPr>
          <p:cNvPr id="66607" name="Text Box 47"/>
          <p:cNvSpPr txBox="1">
            <a:spLocks noChangeArrowheads="1"/>
          </p:cNvSpPr>
          <p:nvPr/>
        </p:nvSpPr>
        <p:spPr bwMode="auto">
          <a:xfrm>
            <a:off x="5048250" y="6121400"/>
            <a:ext cx="345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28650" eaLnBrk="0" hangingPunct="0">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ea typeface="ＭＳ Ｐゴシック" panose="020B0600070205080204" pitchFamily="34" charset="-128"/>
              </a:defRPr>
            </a:lvl1pPr>
            <a:lvl2pPr marL="37931725" indent="-37474525" defTabSz="628650" eaLnBrk="0" hangingPunct="0">
              <a:spcBef>
                <a:spcPct val="20000"/>
              </a:spcBef>
              <a:buClr>
                <a:srgbClr val="333399"/>
              </a:buClr>
              <a:buSzPct val="115000"/>
              <a:buChar char="•"/>
              <a:defRPr sz="2400">
                <a:solidFill>
                  <a:srgbClr val="008000"/>
                </a:solidFill>
                <a:latin typeface="Arial" panose="020B0604020202020204" pitchFamily="34" charset="0"/>
                <a:ea typeface="ＭＳ Ｐゴシック" panose="020B0600070205080204" pitchFamily="34" charset="-128"/>
              </a:defRPr>
            </a:lvl2pPr>
            <a:lvl3pPr marL="1143000" indent="-228600" defTabSz="628650" eaLnBrk="0" hangingPunct="0">
              <a:spcBef>
                <a:spcPct val="20000"/>
              </a:spcBef>
              <a:buClr>
                <a:srgbClr val="009900"/>
              </a:buClr>
              <a:buSzPct val="90000"/>
              <a:buFont typeface="Wingdings" panose="05000000000000000000" pitchFamily="2" charset="2"/>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628650" eaLnBrk="0" hangingPunct="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628650" eaLnBrk="0" hangingPunct="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62865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62865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62865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62865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800" dirty="0">
                <a:solidFill>
                  <a:srgbClr val="000000"/>
                </a:solidFill>
                <a:cs typeface="+mn-cs"/>
              </a:rPr>
              <a:t>0	1	2	3	4	5</a:t>
            </a:r>
          </a:p>
        </p:txBody>
      </p:sp>
      <p:sp>
        <p:nvSpPr>
          <p:cNvPr id="27"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Mass Recovery</a:t>
            </a:r>
          </a:p>
        </p:txBody>
      </p:sp>
    </p:spTree>
    <p:extLst>
      <p:ext uri="{BB962C8B-B14F-4D97-AF65-F5344CB8AC3E}">
        <p14:creationId xmlns:p14="http://schemas.microsoft.com/office/powerpoint/2010/main" val="212407372"/>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400049" y="800100"/>
            <a:ext cx="7544059" cy="1066800"/>
          </a:xfrm>
          <a:prstGeom prst="rect">
            <a:avLst/>
          </a:prstGeom>
          <a:solidFill>
            <a:schemeClr val="bg1"/>
          </a:solidFill>
          <a:ln w="12700">
            <a:noFill/>
            <a:miter lim="800000"/>
            <a:headEnd/>
            <a:tailEnd/>
          </a:ln>
        </p:spPr>
        <p:txBody>
          <a:bodyPr rtlCol="0" anchor="ctr">
            <a:spAutoFit/>
          </a:bodyPr>
          <a:lstStyle/>
          <a:p>
            <a:pPr algn="ctr" eaLnBrk="0" hangingPunct="0"/>
            <a:endParaRPr lang="en-US" dirty="0"/>
          </a:p>
        </p:txBody>
      </p:sp>
      <p:grpSp>
        <p:nvGrpSpPr>
          <p:cNvPr id="5" name="Group 4"/>
          <p:cNvGrpSpPr/>
          <p:nvPr/>
        </p:nvGrpSpPr>
        <p:grpSpPr>
          <a:xfrm>
            <a:off x="306347" y="314960"/>
            <a:ext cx="8526138" cy="6254282"/>
            <a:chOff x="302237" y="314960"/>
            <a:chExt cx="8530248" cy="6532880"/>
          </a:xfrm>
        </p:grpSpPr>
        <p:sp>
          <p:nvSpPr>
            <p:cNvPr id="6" name="Oval 5">
              <a:extLst>
                <a:ext uri="{FF2B5EF4-FFF2-40B4-BE49-F238E27FC236}">
                  <a16:creationId xmlns="" xmlns:a16="http://schemas.microsoft.com/office/drawing/2014/main" id="{B52CBA40-1A13-4B44-A9C6-8841A70406BD}"/>
                </a:ext>
              </a:extLst>
            </p:cNvPr>
            <p:cNvSpPr/>
            <p:nvPr/>
          </p:nvSpPr>
          <p:spPr bwMode="auto">
            <a:xfrm>
              <a:off x="1717040" y="314960"/>
              <a:ext cx="5567680" cy="4688840"/>
            </a:xfrm>
            <a:prstGeom prst="ellipse">
              <a:avLst/>
            </a:prstGeom>
            <a:solidFill>
              <a:schemeClr val="accent2">
                <a:lumMod val="75000"/>
                <a:alpha val="16078"/>
              </a:schemeClr>
            </a:solidFill>
            <a:ln w="12700">
              <a:no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7" name="Oval 6">
              <a:extLst>
                <a:ext uri="{FF2B5EF4-FFF2-40B4-BE49-F238E27FC236}">
                  <a16:creationId xmlns="" xmlns:a16="http://schemas.microsoft.com/office/drawing/2014/main" id="{367C461E-1A7A-45E1-A4FD-9F49CDCE0B63}"/>
                </a:ext>
              </a:extLst>
            </p:cNvPr>
            <p:cNvSpPr/>
            <p:nvPr/>
          </p:nvSpPr>
          <p:spPr bwMode="auto">
            <a:xfrm>
              <a:off x="3603355" y="2159000"/>
              <a:ext cx="5229130" cy="4688840"/>
            </a:xfrm>
            <a:prstGeom prst="ellipse">
              <a:avLst/>
            </a:prstGeom>
            <a:solidFill>
              <a:schemeClr val="bg2">
                <a:alpha val="16078"/>
              </a:schemeClr>
            </a:solidFill>
            <a:ln w="12700">
              <a:no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8" name="Oval 7">
              <a:extLst>
                <a:ext uri="{FF2B5EF4-FFF2-40B4-BE49-F238E27FC236}">
                  <a16:creationId xmlns="" xmlns:a16="http://schemas.microsoft.com/office/drawing/2014/main" id="{5A8806B0-C9D7-46A8-AF4B-B5BAEC80D09F}"/>
                </a:ext>
              </a:extLst>
            </p:cNvPr>
            <p:cNvSpPr/>
            <p:nvPr/>
          </p:nvSpPr>
          <p:spPr bwMode="auto">
            <a:xfrm>
              <a:off x="306347" y="2159000"/>
              <a:ext cx="5229130" cy="4688840"/>
            </a:xfrm>
            <a:prstGeom prst="ellipse">
              <a:avLst/>
            </a:prstGeom>
            <a:solidFill>
              <a:schemeClr val="accent1">
                <a:lumMod val="50000"/>
                <a:alpha val="16078"/>
              </a:schemeClr>
            </a:solidFill>
            <a:ln w="12700">
              <a:noFill/>
              <a:miter lim="800000"/>
              <a:headEnd/>
              <a:tailEnd/>
            </a:ln>
          </p:spPr>
          <p:txBody>
            <a:bodyPr rtlCol="0" anchor="ctr">
              <a:spAutoFit/>
            </a:bodyPr>
            <a:lstStyle/>
            <a:p>
              <a:pPr algn="ctr" eaLnBrk="0" hangingPunct="0"/>
              <a:endParaRPr lang="en-US" dirty="0">
                <a:solidFill>
                  <a:srgbClr val="000000"/>
                </a:solidFill>
                <a:cs typeface="+mn-cs"/>
              </a:endParaRPr>
            </a:p>
          </p:txBody>
        </p:sp>
        <p:sp>
          <p:nvSpPr>
            <p:cNvPr id="9" name="TextBox 8">
              <a:extLst>
                <a:ext uri="{FF2B5EF4-FFF2-40B4-BE49-F238E27FC236}">
                  <a16:creationId xmlns="" xmlns:a16="http://schemas.microsoft.com/office/drawing/2014/main" id="{CF50686B-7B4D-4416-BCA0-8D55D08CCABF}"/>
                </a:ext>
              </a:extLst>
            </p:cNvPr>
            <p:cNvSpPr txBox="1"/>
            <p:nvPr/>
          </p:nvSpPr>
          <p:spPr>
            <a:xfrm>
              <a:off x="2754083" y="591721"/>
              <a:ext cx="3647440" cy="1697901"/>
            </a:xfrm>
            <a:prstGeom prst="rect">
              <a:avLst/>
            </a:prstGeom>
            <a:noFill/>
          </p:spPr>
          <p:txBody>
            <a:bodyPr wrap="square" rtlCol="0">
              <a:spAutoFit/>
            </a:bodyPr>
            <a:lstStyle/>
            <a:p>
              <a:pPr algn="ctr">
                <a:spcBef>
                  <a:spcPts val="100"/>
                </a:spcBef>
                <a:spcAft>
                  <a:spcPts val="100"/>
                </a:spcAft>
              </a:pPr>
              <a:r>
                <a:rPr lang="en-US" sz="1600" b="1" cap="all" dirty="0">
                  <a:solidFill>
                    <a:srgbClr val="FF0000"/>
                  </a:solidFill>
                  <a:cs typeface="+mn-cs"/>
                </a:rPr>
                <a:t>Phase Change</a:t>
              </a:r>
            </a:p>
            <a:p>
              <a:pPr algn="ctr">
                <a:spcBef>
                  <a:spcPts val="100"/>
                </a:spcBef>
                <a:spcAft>
                  <a:spcPts val="100"/>
                </a:spcAft>
              </a:pPr>
              <a:r>
                <a:rPr lang="en-US" sz="1600" dirty="0">
                  <a:solidFill>
                    <a:srgbClr val="FF0000"/>
                  </a:solidFill>
                  <a:cs typeface="+mn-cs"/>
                </a:rPr>
                <a:t>Biosparge/Biovent</a:t>
              </a:r>
            </a:p>
            <a:p>
              <a:pPr algn="ctr">
                <a:spcBef>
                  <a:spcPts val="100"/>
                </a:spcBef>
                <a:spcAft>
                  <a:spcPts val="100"/>
                </a:spcAft>
              </a:pPr>
              <a:r>
                <a:rPr lang="en-US" sz="1600" dirty="0">
                  <a:solidFill>
                    <a:srgbClr val="FF0000"/>
                  </a:solidFill>
                  <a:cs typeface="+mn-cs"/>
                </a:rPr>
                <a:t>NSZD</a:t>
              </a:r>
            </a:p>
            <a:p>
              <a:pPr algn="ctr">
                <a:spcBef>
                  <a:spcPts val="100"/>
                </a:spcBef>
                <a:spcAft>
                  <a:spcPts val="100"/>
                </a:spcAft>
              </a:pPr>
              <a:r>
                <a:rPr lang="en-US" sz="1600" dirty="0">
                  <a:solidFill>
                    <a:srgbClr val="FF0000"/>
                  </a:solidFill>
                  <a:cs typeface="+mn-cs"/>
                </a:rPr>
                <a:t>ISCO</a:t>
              </a:r>
            </a:p>
            <a:p>
              <a:pPr algn="ctr">
                <a:spcBef>
                  <a:spcPts val="100"/>
                </a:spcBef>
                <a:spcAft>
                  <a:spcPts val="100"/>
                </a:spcAft>
              </a:pPr>
              <a:r>
                <a:rPr lang="en-US" sz="1600" dirty="0">
                  <a:solidFill>
                    <a:srgbClr val="FF0000"/>
                  </a:solidFill>
                  <a:cs typeface="+mn-cs"/>
                </a:rPr>
                <a:t>Enhanced Anaerobic Degradation</a:t>
              </a:r>
            </a:p>
            <a:p>
              <a:pPr algn="ctr">
                <a:spcBef>
                  <a:spcPts val="100"/>
                </a:spcBef>
                <a:spcAft>
                  <a:spcPts val="100"/>
                </a:spcAft>
              </a:pPr>
              <a:r>
                <a:rPr lang="en-US" sz="1600" dirty="0">
                  <a:solidFill>
                    <a:srgbClr val="FF0000"/>
                  </a:solidFill>
                  <a:cs typeface="+mn-cs"/>
                </a:rPr>
                <a:t>AS/SVE</a:t>
              </a:r>
            </a:p>
          </p:txBody>
        </p:sp>
        <p:sp>
          <p:nvSpPr>
            <p:cNvPr id="10" name="TextBox 9">
              <a:extLst>
                <a:ext uri="{FF2B5EF4-FFF2-40B4-BE49-F238E27FC236}">
                  <a16:creationId xmlns="" xmlns:a16="http://schemas.microsoft.com/office/drawing/2014/main" id="{E6DB4C98-6AAB-475C-9A72-82D8034D6D13}"/>
                </a:ext>
              </a:extLst>
            </p:cNvPr>
            <p:cNvSpPr txBox="1"/>
            <p:nvPr/>
          </p:nvSpPr>
          <p:spPr>
            <a:xfrm>
              <a:off x="701763" y="4465777"/>
              <a:ext cx="2052320" cy="1426031"/>
            </a:xfrm>
            <a:prstGeom prst="rect">
              <a:avLst/>
            </a:prstGeom>
            <a:noFill/>
          </p:spPr>
          <p:txBody>
            <a:bodyPr wrap="square" rtlCol="0">
              <a:spAutoFit/>
            </a:bodyPr>
            <a:lstStyle/>
            <a:p>
              <a:pPr algn="ctr">
                <a:spcBef>
                  <a:spcPts val="100"/>
                </a:spcBef>
                <a:spcAft>
                  <a:spcPts val="100"/>
                </a:spcAft>
              </a:pPr>
              <a:r>
                <a:rPr lang="en-US" sz="1600" b="1" cap="all" dirty="0">
                  <a:solidFill>
                    <a:srgbClr val="000000">
                      <a:lumMod val="95000"/>
                      <a:lumOff val="5000"/>
                    </a:srgbClr>
                  </a:solidFill>
                  <a:cs typeface="+mn-cs"/>
                </a:rPr>
                <a:t>Mass Recovery</a:t>
              </a:r>
            </a:p>
            <a:p>
              <a:pPr algn="ctr">
                <a:spcBef>
                  <a:spcPts val="100"/>
                </a:spcBef>
                <a:spcAft>
                  <a:spcPts val="100"/>
                </a:spcAft>
              </a:pPr>
              <a:r>
                <a:rPr lang="en-US" sz="1600" dirty="0">
                  <a:solidFill>
                    <a:schemeClr val="bg1">
                      <a:lumMod val="65000"/>
                    </a:schemeClr>
                  </a:solidFill>
                  <a:cs typeface="+mn-cs"/>
                </a:rPr>
                <a:t>Skimming</a:t>
              </a:r>
            </a:p>
            <a:p>
              <a:pPr algn="ctr">
                <a:spcBef>
                  <a:spcPts val="100"/>
                </a:spcBef>
                <a:spcAft>
                  <a:spcPts val="100"/>
                </a:spcAft>
              </a:pPr>
              <a:r>
                <a:rPr lang="en-US" sz="1600" dirty="0">
                  <a:solidFill>
                    <a:schemeClr val="bg1">
                      <a:lumMod val="65000"/>
                    </a:schemeClr>
                  </a:solidFill>
                  <a:cs typeface="+mn-cs"/>
                </a:rPr>
                <a:t>Excavation</a:t>
              </a:r>
            </a:p>
            <a:p>
              <a:pPr algn="ctr">
                <a:spcBef>
                  <a:spcPts val="100"/>
                </a:spcBef>
                <a:spcAft>
                  <a:spcPts val="100"/>
                </a:spcAft>
              </a:pPr>
              <a:r>
                <a:rPr lang="en-US" sz="1600" dirty="0">
                  <a:solidFill>
                    <a:schemeClr val="bg1">
                      <a:lumMod val="65000"/>
                    </a:schemeClr>
                  </a:solidFill>
                  <a:cs typeface="+mn-cs"/>
                </a:rPr>
                <a:t>SESR</a:t>
              </a:r>
            </a:p>
            <a:p>
              <a:pPr algn="ctr">
                <a:spcBef>
                  <a:spcPts val="100"/>
                </a:spcBef>
                <a:spcAft>
                  <a:spcPts val="100"/>
                </a:spcAft>
              </a:pPr>
              <a:r>
                <a:rPr lang="en-US" sz="1600" dirty="0">
                  <a:solidFill>
                    <a:schemeClr val="bg1">
                      <a:lumMod val="65000"/>
                    </a:schemeClr>
                  </a:solidFill>
                  <a:cs typeface="+mn-cs"/>
                </a:rPr>
                <a:t>Water flood</a:t>
              </a:r>
            </a:p>
          </p:txBody>
        </p:sp>
        <p:sp>
          <p:nvSpPr>
            <p:cNvPr id="11" name="TextBox 10">
              <a:extLst>
                <a:ext uri="{FF2B5EF4-FFF2-40B4-BE49-F238E27FC236}">
                  <a16:creationId xmlns="" xmlns:a16="http://schemas.microsoft.com/office/drawing/2014/main" id="{88C137EE-5D06-49BB-A827-5FBBA797403B}"/>
                </a:ext>
              </a:extLst>
            </p:cNvPr>
            <p:cNvSpPr txBox="1"/>
            <p:nvPr/>
          </p:nvSpPr>
          <p:spPr>
            <a:xfrm>
              <a:off x="5835473" y="4614535"/>
              <a:ext cx="2464524" cy="1128514"/>
            </a:xfrm>
            <a:prstGeom prst="rect">
              <a:avLst/>
            </a:prstGeom>
            <a:noFill/>
          </p:spPr>
          <p:txBody>
            <a:bodyPr wrap="square" rtlCol="0">
              <a:spAutoFit/>
            </a:bodyPr>
            <a:lstStyle/>
            <a:p>
              <a:pPr algn="ctr">
                <a:spcBef>
                  <a:spcPts val="100"/>
                </a:spcBef>
                <a:spcAft>
                  <a:spcPts val="100"/>
                </a:spcAft>
              </a:pPr>
              <a:r>
                <a:rPr lang="en-US" sz="1600" b="1" cap="all" dirty="0">
                  <a:solidFill>
                    <a:srgbClr val="000000">
                      <a:lumMod val="95000"/>
                      <a:lumOff val="5000"/>
                    </a:srgbClr>
                  </a:solidFill>
                  <a:cs typeface="+mn-cs"/>
                </a:rPr>
                <a:t>Mass Control</a:t>
              </a:r>
            </a:p>
            <a:p>
              <a:pPr algn="ctr">
                <a:spcBef>
                  <a:spcPts val="100"/>
                </a:spcBef>
                <a:spcAft>
                  <a:spcPts val="100"/>
                </a:spcAft>
              </a:pPr>
              <a:r>
                <a:rPr lang="en-US" sz="1600" dirty="0">
                  <a:solidFill>
                    <a:schemeClr val="bg1">
                      <a:lumMod val="65000"/>
                    </a:schemeClr>
                  </a:solidFill>
                  <a:cs typeface="+mn-cs"/>
                </a:rPr>
                <a:t>Physical or Hydraulic Containment; </a:t>
              </a:r>
            </a:p>
            <a:p>
              <a:pPr algn="ctr">
                <a:spcBef>
                  <a:spcPts val="100"/>
                </a:spcBef>
                <a:spcAft>
                  <a:spcPts val="100"/>
                </a:spcAft>
              </a:pPr>
              <a:r>
                <a:rPr lang="en-US" sz="1600" dirty="0">
                  <a:solidFill>
                    <a:schemeClr val="bg1">
                      <a:lumMod val="65000"/>
                    </a:schemeClr>
                  </a:solidFill>
                  <a:cs typeface="+mn-cs"/>
                </a:rPr>
                <a:t>In Situ Soil Mixing</a:t>
              </a:r>
            </a:p>
          </p:txBody>
        </p:sp>
        <p:sp>
          <p:nvSpPr>
            <p:cNvPr id="12" name="TextBox 11">
              <a:extLst>
                <a:ext uri="{FF2B5EF4-FFF2-40B4-BE49-F238E27FC236}">
                  <a16:creationId xmlns="" xmlns:a16="http://schemas.microsoft.com/office/drawing/2014/main" id="{BFB1C23E-4EF2-4899-9773-2E3296EBE89B}"/>
                </a:ext>
              </a:extLst>
            </p:cNvPr>
            <p:cNvSpPr txBox="1"/>
            <p:nvPr/>
          </p:nvSpPr>
          <p:spPr>
            <a:xfrm>
              <a:off x="1727923" y="2375515"/>
              <a:ext cx="2539999" cy="1672253"/>
            </a:xfrm>
            <a:prstGeom prst="rect">
              <a:avLst/>
            </a:prstGeom>
            <a:noFill/>
          </p:spPr>
          <p:txBody>
            <a:bodyPr wrap="square" rtlCol="0">
              <a:spAutoFit/>
            </a:bodyPr>
            <a:lstStyle/>
            <a:p>
              <a:pPr algn="ctr">
                <a:spcBef>
                  <a:spcPts val="100"/>
                </a:spcBef>
                <a:spcAft>
                  <a:spcPts val="100"/>
                </a:spcAft>
              </a:pPr>
              <a:r>
                <a:rPr lang="en-US" sz="1600" dirty="0">
                  <a:solidFill>
                    <a:srgbClr val="FF0000"/>
                  </a:solidFill>
                  <a:cs typeface="+mn-cs"/>
                </a:rPr>
                <a:t>Vacuum Enhanced Skimming</a:t>
              </a:r>
            </a:p>
            <a:p>
              <a:pPr algn="ctr">
                <a:spcBef>
                  <a:spcPts val="100"/>
                </a:spcBef>
                <a:spcAft>
                  <a:spcPts val="100"/>
                </a:spcAft>
              </a:pPr>
              <a:r>
                <a:rPr lang="en-US" sz="1600" dirty="0">
                  <a:solidFill>
                    <a:srgbClr val="FF0000"/>
                  </a:solidFill>
                  <a:cs typeface="+mn-cs"/>
                </a:rPr>
                <a:t>Cosolvent Flushing</a:t>
              </a:r>
            </a:p>
            <a:p>
              <a:pPr algn="ctr">
                <a:spcBef>
                  <a:spcPts val="100"/>
                </a:spcBef>
                <a:spcAft>
                  <a:spcPts val="100"/>
                </a:spcAft>
              </a:pPr>
              <a:r>
                <a:rPr lang="en-US" sz="1600" dirty="0">
                  <a:solidFill>
                    <a:srgbClr val="FF0000"/>
                  </a:solidFill>
                  <a:cs typeface="+mn-cs"/>
                </a:rPr>
                <a:t>Electric Heat</a:t>
              </a:r>
            </a:p>
            <a:p>
              <a:pPr algn="ctr">
                <a:spcBef>
                  <a:spcPts val="100"/>
                </a:spcBef>
                <a:spcAft>
                  <a:spcPts val="100"/>
                </a:spcAft>
              </a:pPr>
              <a:r>
                <a:rPr lang="en-US" sz="1600" dirty="0">
                  <a:solidFill>
                    <a:srgbClr val="FF0000"/>
                  </a:solidFill>
                  <a:cs typeface="+mn-cs"/>
                </a:rPr>
                <a:t>Thermal Heat</a:t>
              </a:r>
            </a:p>
            <a:p>
              <a:pPr algn="ctr">
                <a:spcBef>
                  <a:spcPts val="100"/>
                </a:spcBef>
                <a:spcAft>
                  <a:spcPts val="100"/>
                </a:spcAft>
              </a:pPr>
              <a:endParaRPr lang="en-US" sz="1600" dirty="0">
                <a:solidFill>
                  <a:srgbClr val="FF0000"/>
                </a:solidFill>
                <a:cs typeface="+mn-cs"/>
              </a:endParaRPr>
            </a:p>
          </p:txBody>
        </p:sp>
        <p:sp>
          <p:nvSpPr>
            <p:cNvPr id="13" name="TextBox 12">
              <a:extLst>
                <a:ext uri="{FF2B5EF4-FFF2-40B4-BE49-F238E27FC236}">
                  <a16:creationId xmlns="" xmlns:a16="http://schemas.microsoft.com/office/drawing/2014/main" id="{4404F582-0F75-4FB0-B4CD-E04CEF49614D}"/>
                </a:ext>
              </a:extLst>
            </p:cNvPr>
            <p:cNvSpPr txBox="1"/>
            <p:nvPr/>
          </p:nvSpPr>
          <p:spPr>
            <a:xfrm>
              <a:off x="4744721" y="2731075"/>
              <a:ext cx="2539999" cy="610424"/>
            </a:xfrm>
            <a:prstGeom prst="rect">
              <a:avLst/>
            </a:prstGeom>
            <a:noFill/>
          </p:spPr>
          <p:txBody>
            <a:bodyPr wrap="square" rtlCol="0">
              <a:spAutoFit/>
            </a:bodyPr>
            <a:lstStyle/>
            <a:p>
              <a:pPr algn="ctr">
                <a:spcBef>
                  <a:spcPts val="100"/>
                </a:spcBef>
                <a:spcAft>
                  <a:spcPts val="100"/>
                </a:spcAft>
              </a:pPr>
              <a:r>
                <a:rPr lang="en-US" sz="1600" dirty="0">
                  <a:solidFill>
                    <a:srgbClr val="FF0000"/>
                  </a:solidFill>
                  <a:cs typeface="+mn-cs"/>
                </a:rPr>
                <a:t>Phytotechnology</a:t>
              </a:r>
            </a:p>
            <a:p>
              <a:pPr algn="ctr">
                <a:spcBef>
                  <a:spcPts val="100"/>
                </a:spcBef>
                <a:spcAft>
                  <a:spcPts val="100"/>
                </a:spcAft>
              </a:pPr>
              <a:r>
                <a:rPr lang="en-US" sz="1600" dirty="0">
                  <a:solidFill>
                    <a:srgbClr val="FF0000"/>
                  </a:solidFill>
                  <a:cs typeface="+mn-cs"/>
                </a:rPr>
                <a:t>Activated Carbon</a:t>
              </a:r>
            </a:p>
          </p:txBody>
        </p:sp>
        <p:sp>
          <p:nvSpPr>
            <p:cNvPr id="14" name="TextBox 13">
              <a:extLst>
                <a:ext uri="{FF2B5EF4-FFF2-40B4-BE49-F238E27FC236}">
                  <a16:creationId xmlns="" xmlns:a16="http://schemas.microsoft.com/office/drawing/2014/main" id="{30127CCA-2949-4E22-8826-0A5814CB40E2}"/>
                </a:ext>
              </a:extLst>
            </p:cNvPr>
            <p:cNvSpPr txBox="1"/>
            <p:nvPr/>
          </p:nvSpPr>
          <p:spPr>
            <a:xfrm>
              <a:off x="3870786" y="5142299"/>
              <a:ext cx="1459045" cy="610424"/>
            </a:xfrm>
            <a:prstGeom prst="rect">
              <a:avLst/>
            </a:prstGeom>
            <a:noFill/>
          </p:spPr>
          <p:txBody>
            <a:bodyPr wrap="square" rtlCol="0">
              <a:spAutoFit/>
            </a:bodyPr>
            <a:lstStyle/>
            <a:p>
              <a:pPr algn="ctr">
                <a:spcBef>
                  <a:spcPts val="100"/>
                </a:spcBef>
                <a:spcAft>
                  <a:spcPts val="100"/>
                </a:spcAft>
              </a:pPr>
              <a:r>
                <a:rPr lang="en-US" sz="1600" dirty="0">
                  <a:solidFill>
                    <a:schemeClr val="bg1">
                      <a:lumMod val="65000"/>
                    </a:schemeClr>
                  </a:solidFill>
                  <a:cs typeface="+mn-cs"/>
                </a:rPr>
                <a:t>Total Liquid</a:t>
              </a:r>
            </a:p>
            <a:p>
              <a:pPr algn="ctr">
                <a:spcBef>
                  <a:spcPts val="100"/>
                </a:spcBef>
                <a:spcAft>
                  <a:spcPts val="100"/>
                </a:spcAft>
              </a:pPr>
              <a:r>
                <a:rPr lang="en-US" sz="1600" dirty="0">
                  <a:solidFill>
                    <a:schemeClr val="bg1">
                      <a:lumMod val="65000"/>
                    </a:schemeClr>
                  </a:solidFill>
                  <a:cs typeface="+mn-cs"/>
                </a:rPr>
                <a:t>Extraction</a:t>
              </a:r>
            </a:p>
          </p:txBody>
        </p:sp>
        <p:sp>
          <p:nvSpPr>
            <p:cNvPr id="15" name="Rectangle 2">
              <a:extLst>
                <a:ext uri="{FF2B5EF4-FFF2-40B4-BE49-F238E27FC236}">
                  <a16:creationId xmlns="" xmlns:a16="http://schemas.microsoft.com/office/drawing/2014/main" id="{655EBF55-8448-4156-B9E6-DFABB31F8F06}"/>
                </a:ext>
              </a:extLst>
            </p:cNvPr>
            <p:cNvSpPr txBox="1">
              <a:spLocks noChangeArrowheads="1"/>
            </p:cNvSpPr>
            <p:nvPr/>
          </p:nvSpPr>
          <p:spPr bwMode="auto">
            <a:xfrm>
              <a:off x="302237" y="522009"/>
              <a:ext cx="2214562" cy="1050925"/>
            </a:xfrm>
            <a:prstGeom prst="rect">
              <a:avLst/>
            </a:prstGeom>
            <a:noFill/>
            <a:ln w="9525">
              <a:noFill/>
              <a:miter lim="800000"/>
              <a:headEnd/>
              <a:tailEnd/>
            </a:ln>
          </p:spPr>
          <p:txBody>
            <a:bodyPr anchor="ctr"/>
            <a:lstStyle/>
            <a:p>
              <a:pPr>
                <a:lnSpc>
                  <a:spcPct val="85000"/>
                </a:lnSpc>
                <a:defRPr/>
              </a:pPr>
              <a:r>
                <a:rPr lang="en-US" sz="3200" b="1" dirty="0">
                  <a:solidFill>
                    <a:srgbClr val="000099"/>
                  </a:solidFill>
                  <a:cs typeface="+mn-cs"/>
                </a:rPr>
                <a:t>Remedial Objective Grouping &amp; Overlap</a:t>
              </a:r>
              <a:endParaRPr lang="en-US" sz="3200" b="1" kern="0" dirty="0">
                <a:solidFill>
                  <a:srgbClr val="008000"/>
                </a:solidFill>
                <a:cs typeface="+mn-cs"/>
              </a:endParaRPr>
            </a:p>
          </p:txBody>
        </p:sp>
        <p:sp>
          <p:nvSpPr>
            <p:cNvPr id="16" name="Rectangle 15"/>
            <p:cNvSpPr/>
            <p:nvPr/>
          </p:nvSpPr>
          <p:spPr bwMode="auto">
            <a:xfrm>
              <a:off x="4164777" y="4162146"/>
              <a:ext cx="952418" cy="369332"/>
            </a:xfrm>
            <a:prstGeom prst="rect">
              <a:avLst/>
            </a:prstGeom>
            <a:noFill/>
            <a:ln w="12700">
              <a:solidFill>
                <a:schemeClr val="tx1"/>
              </a:solidFill>
              <a:miter lim="800000"/>
              <a:headEnd/>
              <a:tailEnd/>
            </a:ln>
          </p:spPr>
          <p:txBody>
            <a:bodyPr rtlCol="0" anchor="ctr">
              <a:spAutoFit/>
            </a:bodyPr>
            <a:lstStyle/>
            <a:p>
              <a:pPr algn="ctr" eaLnBrk="0" hangingPunct="0"/>
              <a:r>
                <a:rPr lang="en-US" dirty="0">
                  <a:solidFill>
                    <a:srgbClr val="FF0000"/>
                  </a:solidFill>
                  <a:cs typeface="+mn-cs"/>
                </a:rPr>
                <a:t>MPE</a:t>
              </a:r>
            </a:p>
          </p:txBody>
        </p:sp>
      </p:grpSp>
    </p:spTree>
    <p:extLst>
      <p:ext uri="{BB962C8B-B14F-4D97-AF65-F5344CB8AC3E}">
        <p14:creationId xmlns:p14="http://schemas.microsoft.com/office/powerpoint/2010/main" val="77518113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dirty="0"/>
              <a:t>Your Online LNAPL Resource</a:t>
            </a:r>
            <a:br>
              <a:rPr lang="en-US" altLang="en-US" dirty="0"/>
            </a:br>
            <a:r>
              <a:rPr lang="en-US" altLang="en-US" sz="2800" dirty="0">
                <a:solidFill>
                  <a:srgbClr val="3838AA"/>
                </a:solidFill>
                <a:hlinkClick r:id="rId3"/>
              </a:rPr>
              <a:t>https://lnapl-3.itrcweb.org/</a:t>
            </a:r>
            <a:endParaRPr lang="en-US" altLang="en-US" sz="2800" dirty="0">
              <a:solidFill>
                <a:srgbClr val="3838AA"/>
              </a:solidFill>
            </a:endParaRPr>
          </a:p>
        </p:txBody>
      </p:sp>
      <p:sp>
        <p:nvSpPr>
          <p:cNvPr id="7" name="Content Placeholder 2"/>
          <p:cNvSpPr>
            <a:spLocks noGrp="1"/>
          </p:cNvSpPr>
          <p:nvPr>
            <p:ph idx="1"/>
          </p:nvPr>
        </p:nvSpPr>
        <p:spPr>
          <a:xfrm>
            <a:off x="609600" y="4876799"/>
            <a:ext cx="8077200" cy="2021747"/>
          </a:xfrm>
        </p:spPr>
        <p:txBody>
          <a:bodyPr/>
          <a:lstStyle/>
          <a:p>
            <a:r>
              <a:rPr lang="en-US" sz="2000" dirty="0"/>
              <a:t>Expansion of LNAPL Key Concepts</a:t>
            </a:r>
          </a:p>
          <a:p>
            <a:r>
              <a:rPr lang="en-US" sz="2000" dirty="0"/>
              <a:t>Development of a LNAPL Conceptual Site Model (LCSM) Section</a:t>
            </a:r>
          </a:p>
          <a:p>
            <a:r>
              <a:rPr lang="en-US" sz="2000" dirty="0"/>
              <a:t>Emphasis on identifying SMART goals</a:t>
            </a:r>
          </a:p>
          <a:p>
            <a:r>
              <a:rPr lang="en-US" sz="2000" dirty="0"/>
              <a:t>Expansion of Transmissivity (Tn) and Natural Source Zone Depletion (NSZD) via Appendices</a:t>
            </a:r>
          </a:p>
          <a:p>
            <a:endParaRPr lang="en-US" dirty="0"/>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09600" y="1447799"/>
            <a:ext cx="7696200" cy="32766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69168432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idx="4294967295"/>
          </p:nvPr>
        </p:nvSpPr>
        <p:spPr>
          <a:xfrm>
            <a:off x="633413" y="1419225"/>
            <a:ext cx="7772400" cy="932089"/>
          </a:xfrm>
        </p:spPr>
        <p:txBody>
          <a:bodyPr/>
          <a:lstStyle/>
          <a:p>
            <a:pPr>
              <a:defRPr/>
            </a:pPr>
            <a:r>
              <a:rPr lang="en-US" dirty="0">
                <a:solidFill>
                  <a:srgbClr val="000099"/>
                </a:solidFill>
                <a:cs typeface="+mn-cs"/>
              </a:rPr>
              <a:t/>
            </a:r>
            <a:br>
              <a:rPr lang="en-US" dirty="0">
                <a:solidFill>
                  <a:srgbClr val="000099"/>
                </a:solidFill>
                <a:cs typeface="+mn-cs"/>
              </a:rPr>
            </a:br>
            <a:endParaRPr lang="en-US" dirty="0">
              <a:solidFill>
                <a:srgbClr val="000099"/>
              </a:solidFill>
            </a:endParaRPr>
          </a:p>
        </p:txBody>
      </p:sp>
      <p:sp>
        <p:nvSpPr>
          <p:cNvPr id="4"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a:lnSpc>
                <a:spcPct val="85000"/>
              </a:lnSpc>
              <a:defRPr/>
            </a:pPr>
            <a:r>
              <a:rPr lang="en-US" sz="3600" b="1" dirty="0">
                <a:solidFill>
                  <a:srgbClr val="000099"/>
                </a:solidFill>
                <a:cs typeface="+mn-cs"/>
              </a:rPr>
              <a:t>LNAPL Remedial Technology Groups</a:t>
            </a:r>
            <a:endParaRPr lang="en-US" sz="3600" b="1" kern="0" dirty="0">
              <a:solidFill>
                <a:srgbClr val="008000"/>
              </a:solidFill>
              <a:cs typeface="+mn-cs"/>
            </a:endParaRPr>
          </a:p>
        </p:txBody>
      </p:sp>
      <p:sp>
        <p:nvSpPr>
          <p:cNvPr id="5" name="Rectangle 4"/>
          <p:cNvSpPr txBox="1">
            <a:spLocks noChangeArrowheads="1"/>
          </p:cNvSpPr>
          <p:nvPr/>
        </p:nvSpPr>
        <p:spPr bwMode="auto">
          <a:xfrm>
            <a:off x="608734" y="1285875"/>
            <a:ext cx="6986327" cy="4519853"/>
          </a:xfrm>
          <a:prstGeom prst="rect">
            <a:avLst/>
          </a:prstGeom>
          <a:noFill/>
          <a:ln w="9525">
            <a:noFill/>
            <a:miter lim="800000"/>
            <a:headEnd/>
            <a:tailEnd/>
          </a:ln>
        </p:spPr>
        <p:txBody>
          <a:bodyPr anchor="ctr"/>
          <a:lstStyle/>
          <a:p>
            <a:pPr marL="463550" indent="-350838" eaLnBrk="0" hangingPunct="0">
              <a:lnSpc>
                <a:spcPct val="85000"/>
              </a:lnSpc>
              <a:buFont typeface="Arial" pitchFamily="34" charset="0"/>
              <a:buChar char="•"/>
              <a:defRPr/>
            </a:pPr>
            <a:r>
              <a:rPr lang="en-US" sz="3200" b="1" kern="0" dirty="0">
                <a:solidFill>
                  <a:srgbClr val="FFFFFF">
                    <a:lumMod val="65000"/>
                  </a:srgbClr>
                </a:solidFill>
                <a:latin typeface="Arial"/>
                <a:cs typeface="+mn-cs"/>
              </a:rPr>
              <a:t>Mass Control</a:t>
            </a:r>
          </a:p>
          <a:p>
            <a:pPr marL="463550" indent="-350838" eaLnBrk="0" hangingPunct="0">
              <a:lnSpc>
                <a:spcPct val="85000"/>
              </a:lnSpc>
              <a:buFont typeface="Arial" pitchFamily="34" charset="0"/>
              <a:buChar char="•"/>
              <a:defRPr/>
            </a:pPr>
            <a:endParaRPr lang="en-US" b="1" kern="0" dirty="0">
              <a:solidFill>
                <a:srgbClr val="000099"/>
              </a:solidFill>
              <a:latin typeface="Arial"/>
              <a:cs typeface="+mn-cs"/>
            </a:endParaRPr>
          </a:p>
          <a:p>
            <a:pPr marL="463550" indent="-350838" eaLnBrk="0" hangingPunct="0">
              <a:lnSpc>
                <a:spcPct val="85000"/>
              </a:lnSpc>
              <a:buFont typeface="Arial" pitchFamily="34" charset="0"/>
              <a:buChar char="•"/>
              <a:defRPr/>
            </a:pPr>
            <a:r>
              <a:rPr lang="en-US" sz="3200" b="1" kern="0" dirty="0">
                <a:solidFill>
                  <a:srgbClr val="FFFFFF">
                    <a:lumMod val="65000"/>
                  </a:srgbClr>
                </a:solidFill>
                <a:latin typeface="Arial"/>
                <a:cs typeface="+mn-cs"/>
              </a:rPr>
              <a:t>Mass Recovery</a:t>
            </a:r>
          </a:p>
          <a:p>
            <a:pPr eaLnBrk="0" hangingPunct="0">
              <a:lnSpc>
                <a:spcPct val="85000"/>
              </a:lnSpc>
              <a:buFont typeface="Arial" pitchFamily="34" charset="0"/>
              <a:buChar char="•"/>
              <a:defRPr/>
            </a:pPr>
            <a:endParaRPr lang="en-US" b="1" kern="0" dirty="0">
              <a:solidFill>
                <a:srgbClr val="FFFFFF">
                  <a:lumMod val="65000"/>
                </a:srgbClr>
              </a:solidFill>
              <a:latin typeface="Arial"/>
              <a:cs typeface="+mn-cs"/>
            </a:endParaRPr>
          </a:p>
          <a:p>
            <a:pPr marL="457200" indent="-346075" eaLnBrk="0" hangingPunct="0">
              <a:lnSpc>
                <a:spcPct val="85000"/>
              </a:lnSpc>
              <a:buFont typeface="Arial" pitchFamily="34" charset="0"/>
              <a:buChar char="•"/>
              <a:defRPr/>
            </a:pPr>
            <a:r>
              <a:rPr lang="en-US" sz="3200" b="1" kern="0" dirty="0">
                <a:solidFill>
                  <a:srgbClr val="3333CC">
                    <a:lumMod val="75000"/>
                  </a:srgbClr>
                </a:solidFill>
                <a:latin typeface="Arial"/>
                <a:cs typeface="+mn-cs"/>
              </a:rPr>
              <a:t>Phase Change – </a:t>
            </a:r>
            <a:r>
              <a:rPr lang="en-US" sz="2400" b="1" kern="0" dirty="0">
                <a:solidFill>
                  <a:srgbClr val="3333CC">
                    <a:lumMod val="75000"/>
                  </a:srgbClr>
                </a:solidFill>
                <a:latin typeface="Arial"/>
                <a:cs typeface="+mn-cs"/>
              </a:rPr>
              <a:t>examples of Goals</a:t>
            </a:r>
          </a:p>
          <a:p>
            <a:pPr marL="457200" indent="-236538" eaLnBrk="0" hangingPunct="0">
              <a:lnSpc>
                <a:spcPct val="85000"/>
              </a:lnSpc>
              <a:buFont typeface="Arial" pitchFamily="34" charset="0"/>
              <a:buChar char="•"/>
              <a:defRPr/>
            </a:pPr>
            <a:endParaRPr lang="en-US" sz="1200" b="1" kern="0" dirty="0">
              <a:solidFill>
                <a:srgbClr val="3333CC">
                  <a:lumMod val="75000"/>
                </a:srgbClr>
              </a:solidFill>
              <a:latin typeface="Arial"/>
              <a:cs typeface="+mn-cs"/>
            </a:endParaRPr>
          </a:p>
          <a:p>
            <a:pPr marL="693738" lvl="1" indent="-236538" eaLnBrk="0" hangingPunct="0">
              <a:lnSpc>
                <a:spcPct val="85000"/>
              </a:lnSpc>
              <a:buFont typeface="Arial" pitchFamily="34" charset="0"/>
              <a:buChar char="•"/>
              <a:defRPr/>
            </a:pPr>
            <a:r>
              <a:rPr lang="en-US" sz="2400" b="1" kern="0" dirty="0">
                <a:solidFill>
                  <a:srgbClr val="3333CC">
                    <a:lumMod val="75000"/>
                  </a:srgbClr>
                </a:solidFill>
                <a:latin typeface="Arial"/>
                <a:cs typeface="+mn-cs"/>
              </a:rPr>
              <a:t>Abate unacceptable vapor concentrations by depletion of volatiles from LNAPL</a:t>
            </a:r>
          </a:p>
          <a:p>
            <a:pPr marL="693738" lvl="1" indent="-236538" eaLnBrk="0" hangingPunct="0">
              <a:lnSpc>
                <a:spcPct val="85000"/>
              </a:lnSpc>
              <a:buFont typeface="Arial" pitchFamily="34" charset="0"/>
              <a:buChar char="•"/>
              <a:defRPr/>
            </a:pPr>
            <a:endParaRPr lang="en-US" sz="1200" b="1" kern="0" dirty="0">
              <a:solidFill>
                <a:srgbClr val="3333CC">
                  <a:lumMod val="75000"/>
                </a:srgbClr>
              </a:solidFill>
              <a:latin typeface="Arial"/>
              <a:cs typeface="+mn-cs"/>
            </a:endParaRPr>
          </a:p>
          <a:p>
            <a:pPr marL="693738" lvl="1" indent="-236538" eaLnBrk="0" hangingPunct="0">
              <a:lnSpc>
                <a:spcPct val="85000"/>
              </a:lnSpc>
              <a:buFont typeface="Arial" pitchFamily="34" charset="0"/>
              <a:buChar char="•"/>
              <a:defRPr/>
            </a:pPr>
            <a:r>
              <a:rPr lang="en-US" sz="2400" b="1" kern="0" dirty="0">
                <a:solidFill>
                  <a:srgbClr val="3333CC">
                    <a:lumMod val="75000"/>
                  </a:srgbClr>
                </a:solidFill>
                <a:latin typeface="Arial"/>
                <a:cs typeface="+mn-cs"/>
              </a:rPr>
              <a:t>Reduce dissolved constituents at point of compliance by sufficient depletion of soluble constituents from LNAPL</a:t>
            </a:r>
          </a:p>
        </p:txBody>
      </p:sp>
      <p:grpSp>
        <p:nvGrpSpPr>
          <p:cNvPr id="6" name="Group 14"/>
          <p:cNvGrpSpPr>
            <a:grpSpLocks/>
          </p:cNvGrpSpPr>
          <p:nvPr/>
        </p:nvGrpSpPr>
        <p:grpSpPr bwMode="auto">
          <a:xfrm>
            <a:off x="6953776" y="4850579"/>
            <a:ext cx="2103120" cy="1705708"/>
            <a:chOff x="0" y="5483225"/>
            <a:chExt cx="1606550" cy="1433513"/>
          </a:xfrm>
        </p:grpSpPr>
        <p:sp>
          <p:nvSpPr>
            <p:cNvPr id="7" name="Isosceles Triangle 6"/>
            <p:cNvSpPr/>
            <p:nvPr/>
          </p:nvSpPr>
          <p:spPr>
            <a:xfrm>
              <a:off x="228600" y="5711825"/>
              <a:ext cx="1046163" cy="914401"/>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8" name="TextBox 5"/>
            <p:cNvSpPr txBox="1">
              <a:spLocks noChangeArrowheads="1"/>
            </p:cNvSpPr>
            <p:nvPr/>
          </p:nvSpPr>
          <p:spPr bwMode="auto">
            <a:xfrm>
              <a:off x="106680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9" name="TextBox 6"/>
            <p:cNvSpPr txBox="1">
              <a:spLocks noChangeArrowheads="1"/>
            </p:cNvSpPr>
            <p:nvPr/>
          </p:nvSpPr>
          <p:spPr bwMode="auto">
            <a:xfrm>
              <a:off x="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10" name="TextBox 7"/>
            <p:cNvSpPr txBox="1">
              <a:spLocks noChangeArrowheads="1"/>
            </p:cNvSpPr>
            <p:nvPr/>
          </p:nvSpPr>
          <p:spPr bwMode="auto">
            <a:xfrm>
              <a:off x="533400" y="5483225"/>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11" name="Oval 10"/>
            <p:cNvSpPr>
              <a:spLocks noChangeArrowheads="1"/>
            </p:cNvSpPr>
            <p:nvPr/>
          </p:nvSpPr>
          <p:spPr bwMode="auto">
            <a:xfrm rot="17860816">
              <a:off x="616690" y="5863726"/>
              <a:ext cx="240364" cy="148013"/>
            </a:xfrm>
            <a:prstGeom prst="ellipse">
              <a:avLst/>
            </a:prstGeom>
            <a:solidFill>
              <a:schemeClr val="tx1"/>
            </a:solidFill>
            <a:ln w="25400" algn="ctr">
              <a:solidFill>
                <a:schemeClr val="tx1"/>
              </a:solidFill>
              <a:round/>
              <a:headEnd/>
              <a:tailEnd/>
            </a:ln>
          </p:spPr>
          <p:txBody>
            <a:bodyPr vert="eaVert" anchor="ctr"/>
            <a:lstStyle/>
            <a:p>
              <a:pPr algn="ctr">
                <a:defRPr/>
              </a:pPr>
              <a:endParaRPr lang="en-US" dirty="0">
                <a:solidFill>
                  <a:srgbClr val="FFFFFF"/>
                </a:solidFill>
                <a:latin typeface="Arial"/>
                <a:cs typeface="+mn-cs"/>
              </a:endParaRPr>
            </a:p>
          </p:txBody>
        </p:sp>
      </p:grpSp>
      <p:sp>
        <p:nvSpPr>
          <p:cNvPr id="12"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a:t>
            </a:r>
            <a:r>
              <a:rPr lang="en-US" dirty="0" smtClean="0">
                <a:solidFill>
                  <a:srgbClr val="FFFFFF"/>
                </a:solidFill>
                <a:latin typeface="Arial" pitchFamily="34" charset="0"/>
                <a:cs typeface="Arial" pitchFamily="34" charset="0"/>
              </a:rPr>
              <a:t>Remedial Technologies</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416635281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a:t>Phase Change Technologies</a:t>
            </a:r>
          </a:p>
        </p:txBody>
      </p:sp>
      <p:sp>
        <p:nvSpPr>
          <p:cNvPr id="18435" name="Content Placeholder 2"/>
          <p:cNvSpPr>
            <a:spLocks noGrp="1"/>
          </p:cNvSpPr>
          <p:nvPr>
            <p:ph idx="1"/>
          </p:nvPr>
        </p:nvSpPr>
        <p:spPr>
          <a:xfrm>
            <a:off x="609600" y="1310639"/>
            <a:ext cx="8382000" cy="4392794"/>
          </a:xfrm>
        </p:spPr>
        <p:txBody>
          <a:bodyPr/>
          <a:lstStyle/>
          <a:p>
            <a:r>
              <a:rPr lang="en-US" sz="2400" b="1" dirty="0"/>
              <a:t>Ambient</a:t>
            </a:r>
          </a:p>
          <a:p>
            <a:pPr lvl="1"/>
            <a:r>
              <a:rPr lang="en-US" sz="2000" dirty="0"/>
              <a:t>Natural Source Zone Depletion (NSZD)</a:t>
            </a:r>
          </a:p>
          <a:p>
            <a:pPr lvl="1"/>
            <a:r>
              <a:rPr lang="en-US" sz="2000" dirty="0" smtClean="0"/>
              <a:t>AS/SVE</a:t>
            </a:r>
          </a:p>
          <a:p>
            <a:pPr lvl="1"/>
            <a:r>
              <a:rPr lang="en-US" sz="2000" dirty="0" smtClean="0"/>
              <a:t>Biosparging </a:t>
            </a:r>
            <a:r>
              <a:rPr lang="en-US" sz="2000" dirty="0"/>
              <a:t>and </a:t>
            </a:r>
            <a:r>
              <a:rPr lang="en-US" sz="2000" dirty="0" smtClean="0"/>
              <a:t>bioventing</a:t>
            </a:r>
          </a:p>
          <a:p>
            <a:pPr lvl="1"/>
            <a:r>
              <a:rPr lang="en-US" sz="2000" dirty="0" smtClean="0"/>
              <a:t>MPE;  Phytotechnology</a:t>
            </a:r>
            <a:endParaRPr lang="en-US" sz="2000" dirty="0"/>
          </a:p>
          <a:p>
            <a:r>
              <a:rPr lang="en-US" sz="2400" b="1" dirty="0"/>
              <a:t>Refer to Tables 6.1, 6.2, 6.3 &amp; Appendix A </a:t>
            </a:r>
          </a:p>
          <a:p>
            <a:pPr marL="0" indent="0" algn="ctr">
              <a:buNone/>
            </a:pPr>
            <a:r>
              <a:rPr lang="en-US" sz="2000" b="1" dirty="0">
                <a:solidFill>
                  <a:schemeClr val="accent1">
                    <a:lumMod val="75000"/>
                  </a:schemeClr>
                </a:solidFill>
              </a:rPr>
              <a:t>Trees for phytotechnology</a:t>
            </a:r>
          </a:p>
          <a:p>
            <a:endParaRPr lang="en-US" sz="2000" b="1" dirty="0"/>
          </a:p>
          <a:p>
            <a:endParaRPr lang="en-US" sz="2200" dirty="0">
              <a:solidFill>
                <a:schemeClr val="bg1">
                  <a:lumMod val="65000"/>
                </a:schemeClr>
              </a:solidFill>
            </a:endParaRPr>
          </a:p>
        </p:txBody>
      </p:sp>
      <p:sp>
        <p:nvSpPr>
          <p:cNvPr id="4"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Phase Change </a:t>
            </a:r>
          </a:p>
        </p:txBody>
      </p:sp>
      <p:grpSp>
        <p:nvGrpSpPr>
          <p:cNvPr id="10" name="Group 14"/>
          <p:cNvGrpSpPr>
            <a:grpSpLocks/>
          </p:cNvGrpSpPr>
          <p:nvPr/>
        </p:nvGrpSpPr>
        <p:grpSpPr bwMode="auto">
          <a:xfrm>
            <a:off x="7157544" y="4343400"/>
            <a:ext cx="1834055" cy="1705708"/>
            <a:chOff x="0" y="5483225"/>
            <a:chExt cx="1606550" cy="1433513"/>
          </a:xfrm>
        </p:grpSpPr>
        <p:sp>
          <p:nvSpPr>
            <p:cNvPr id="11" name="Isosceles Triangle 10"/>
            <p:cNvSpPr/>
            <p:nvPr/>
          </p:nvSpPr>
          <p:spPr>
            <a:xfrm>
              <a:off x="228600" y="5711825"/>
              <a:ext cx="1046163" cy="914401"/>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2" name="TextBox 5"/>
            <p:cNvSpPr txBox="1">
              <a:spLocks noChangeArrowheads="1"/>
            </p:cNvSpPr>
            <p:nvPr/>
          </p:nvSpPr>
          <p:spPr bwMode="auto">
            <a:xfrm>
              <a:off x="106680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13" name="TextBox 6"/>
            <p:cNvSpPr txBox="1">
              <a:spLocks noChangeArrowheads="1"/>
            </p:cNvSpPr>
            <p:nvPr/>
          </p:nvSpPr>
          <p:spPr bwMode="auto">
            <a:xfrm>
              <a:off x="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14" name="TextBox 7"/>
            <p:cNvSpPr txBox="1">
              <a:spLocks noChangeArrowheads="1"/>
            </p:cNvSpPr>
            <p:nvPr/>
          </p:nvSpPr>
          <p:spPr bwMode="auto">
            <a:xfrm>
              <a:off x="533400" y="5483225"/>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15" name="Oval 14"/>
            <p:cNvSpPr>
              <a:spLocks noChangeArrowheads="1"/>
            </p:cNvSpPr>
            <p:nvPr/>
          </p:nvSpPr>
          <p:spPr bwMode="auto">
            <a:xfrm rot="17860816">
              <a:off x="616690" y="5863726"/>
              <a:ext cx="240364" cy="148013"/>
            </a:xfrm>
            <a:prstGeom prst="ellipse">
              <a:avLst/>
            </a:prstGeom>
            <a:solidFill>
              <a:schemeClr val="tx1"/>
            </a:solidFill>
            <a:ln w="25400" algn="ctr">
              <a:solidFill>
                <a:schemeClr val="tx1"/>
              </a:solidFill>
              <a:round/>
              <a:headEnd/>
              <a:tailEnd/>
            </a:ln>
          </p:spPr>
          <p:txBody>
            <a:bodyPr vert="eaVert" anchor="ctr"/>
            <a:lstStyle/>
            <a:p>
              <a:pPr algn="ctr">
                <a:defRPr/>
              </a:pPr>
              <a:endParaRPr lang="en-US" dirty="0">
                <a:solidFill>
                  <a:srgbClr val="FFFFFF"/>
                </a:solidFill>
                <a:latin typeface="Arial"/>
                <a:cs typeface="+mn-cs"/>
              </a:endParaRPr>
            </a:p>
          </p:txBody>
        </p:sp>
      </p:gr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49701" y="3753700"/>
            <a:ext cx="5593338" cy="2811438"/>
          </a:xfrm>
          <a:prstGeom prst="rect">
            <a:avLst/>
          </a:prstGeom>
        </p:spPr>
      </p:pic>
    </p:spTree>
    <p:extLst>
      <p:ext uri="{BB962C8B-B14F-4D97-AF65-F5344CB8AC3E}">
        <p14:creationId xmlns:p14="http://schemas.microsoft.com/office/powerpoint/2010/main" val="3896861573"/>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76238" y="466726"/>
            <a:ext cx="7588250" cy="676274"/>
          </a:xfrm>
        </p:spPr>
        <p:txBody>
          <a:bodyPr/>
          <a:lstStyle/>
          <a:p>
            <a:r>
              <a:rPr lang="en-US" sz="2800" dirty="0"/>
              <a:t>Other Ambient Phase Change: Air Sparging/Soil Vapor Extraction;  </a:t>
            </a:r>
            <a:br>
              <a:rPr lang="en-US" sz="2800" dirty="0"/>
            </a:br>
            <a:endParaRPr lang="en-US" sz="2800" dirty="0"/>
          </a:p>
        </p:txBody>
      </p:sp>
      <p:sp>
        <p:nvSpPr>
          <p:cNvPr id="19459" name="Rectangle 3"/>
          <p:cNvSpPr>
            <a:spLocks noGrp="1" noChangeArrowheads="1"/>
          </p:cNvSpPr>
          <p:nvPr>
            <p:ph idx="1"/>
          </p:nvPr>
        </p:nvSpPr>
        <p:spPr>
          <a:xfrm>
            <a:off x="609600" y="1595438"/>
            <a:ext cx="3148013" cy="4711700"/>
          </a:xfrm>
        </p:spPr>
        <p:txBody>
          <a:bodyPr/>
          <a:lstStyle/>
          <a:p>
            <a:pPr>
              <a:lnSpc>
                <a:spcPct val="90000"/>
              </a:lnSpc>
              <a:spcBef>
                <a:spcPts val="1200"/>
              </a:spcBef>
            </a:pPr>
            <a:r>
              <a:rPr lang="en-US" sz="2400" dirty="0"/>
              <a:t>Volatilizes LNAPL</a:t>
            </a:r>
          </a:p>
          <a:p>
            <a:pPr>
              <a:lnSpc>
                <a:spcPct val="90000"/>
              </a:lnSpc>
              <a:spcBef>
                <a:spcPts val="1200"/>
              </a:spcBef>
            </a:pPr>
            <a:r>
              <a:rPr lang="en-US" sz="2400" dirty="0"/>
              <a:t>Promotes Aerobic</a:t>
            </a:r>
            <a:br>
              <a:rPr lang="en-US" sz="2400" dirty="0"/>
            </a:br>
            <a:r>
              <a:rPr lang="en-US" sz="2400" dirty="0"/>
              <a:t>Biodegradation</a:t>
            </a:r>
          </a:p>
          <a:p>
            <a:pPr>
              <a:lnSpc>
                <a:spcPct val="90000"/>
              </a:lnSpc>
              <a:spcBef>
                <a:spcPts val="1200"/>
              </a:spcBef>
            </a:pPr>
            <a:r>
              <a:rPr lang="en-US" sz="2400" dirty="0"/>
              <a:t>Refer to Tables </a:t>
            </a:r>
            <a:r>
              <a:rPr lang="en-US" sz="2400" dirty="0" smtClean="0"/>
              <a:t>6.1, 6.2</a:t>
            </a:r>
            <a:r>
              <a:rPr lang="en-US" sz="2400" dirty="0"/>
              <a:t>, 6.3 &amp; Appendix </a:t>
            </a:r>
            <a:r>
              <a:rPr lang="en-US" sz="2400" dirty="0" smtClean="0"/>
              <a:t>A</a:t>
            </a:r>
          </a:p>
          <a:p>
            <a:pPr marL="0" indent="0">
              <a:lnSpc>
                <a:spcPct val="90000"/>
              </a:lnSpc>
              <a:buNone/>
            </a:pPr>
            <a:endParaRPr lang="en-US" sz="2400" dirty="0"/>
          </a:p>
          <a:p>
            <a:pPr marL="0" indent="0">
              <a:lnSpc>
                <a:spcPct val="90000"/>
              </a:lnSpc>
              <a:buNone/>
            </a:pPr>
            <a:endParaRPr lang="en-US" sz="2400" dirty="0" smtClean="0"/>
          </a:p>
          <a:p>
            <a:pPr marL="0" indent="0">
              <a:lnSpc>
                <a:spcPct val="90000"/>
              </a:lnSpc>
              <a:buNone/>
            </a:pPr>
            <a:endParaRPr lang="en-US" sz="2400" dirty="0"/>
          </a:p>
          <a:p>
            <a:pPr marL="0" indent="0">
              <a:lnSpc>
                <a:spcPct val="90000"/>
              </a:lnSpc>
              <a:buNone/>
            </a:pPr>
            <a:endParaRPr lang="en-US" sz="2400" dirty="0"/>
          </a:p>
          <a:p>
            <a:pPr marL="0" indent="0">
              <a:lnSpc>
                <a:spcPct val="90000"/>
              </a:lnSpc>
              <a:buNone/>
            </a:pPr>
            <a:endParaRPr lang="en-US" sz="2400" dirty="0" smtClean="0"/>
          </a:p>
          <a:p>
            <a:pPr marL="0" indent="0">
              <a:lnSpc>
                <a:spcPct val="90000"/>
              </a:lnSpc>
              <a:buNone/>
            </a:pPr>
            <a:r>
              <a:rPr lang="en-US" sz="1800" i="1" dirty="0" smtClean="0"/>
              <a:t>Image source: ITRC LNAPL classroom training: 2015</a:t>
            </a:r>
            <a:endParaRPr lang="en-US" sz="1800" i="1" dirty="0"/>
          </a:p>
          <a:p>
            <a:pPr>
              <a:lnSpc>
                <a:spcPct val="90000"/>
              </a:lnSpc>
            </a:pPr>
            <a:endParaRPr lang="en-US" sz="2400" dirty="0"/>
          </a:p>
        </p:txBody>
      </p:sp>
      <p:sp>
        <p:nvSpPr>
          <p:cNvPr id="19461" name="Rectangle 27"/>
          <p:cNvSpPr>
            <a:spLocks noChangeArrowheads="1"/>
          </p:cNvSpPr>
          <p:nvPr/>
        </p:nvSpPr>
        <p:spPr bwMode="auto">
          <a:xfrm>
            <a:off x="3789363" y="3451224"/>
            <a:ext cx="5354637" cy="1842020"/>
          </a:xfrm>
          <a:prstGeom prst="rect">
            <a:avLst/>
          </a:prstGeom>
          <a:solidFill>
            <a:srgbClr val="33CCCC"/>
          </a:solidFill>
          <a:ln w="6350">
            <a:noFill/>
            <a:miter lim="800000"/>
            <a:headEnd/>
            <a:tailEnd/>
          </a:ln>
        </p:spPr>
        <p:txBody>
          <a:bodyPr wrap="none" anchor="ctr"/>
          <a:lstStyle/>
          <a:p>
            <a:pPr eaLnBrk="0" hangingPunct="0"/>
            <a:endParaRPr lang="en-US" dirty="0">
              <a:solidFill>
                <a:srgbClr val="000000"/>
              </a:solidFill>
              <a:cs typeface="+mn-cs"/>
            </a:endParaRPr>
          </a:p>
        </p:txBody>
      </p:sp>
      <p:sp>
        <p:nvSpPr>
          <p:cNvPr id="19462" name="Rectangle 28"/>
          <p:cNvSpPr>
            <a:spLocks noChangeArrowheads="1"/>
          </p:cNvSpPr>
          <p:nvPr/>
        </p:nvSpPr>
        <p:spPr bwMode="auto">
          <a:xfrm>
            <a:off x="3787775" y="3114675"/>
            <a:ext cx="5335588" cy="395288"/>
          </a:xfrm>
          <a:prstGeom prst="rect">
            <a:avLst/>
          </a:prstGeom>
          <a:gradFill rotWithShape="1">
            <a:gsLst>
              <a:gs pos="0">
                <a:srgbClr val="FFFFFF"/>
              </a:gs>
              <a:gs pos="100000">
                <a:srgbClr val="33CCCC"/>
              </a:gs>
            </a:gsLst>
            <a:lin ang="5400000" scaled="1"/>
          </a:gradFill>
          <a:ln w="9525">
            <a:noFill/>
            <a:miter lim="800000"/>
            <a:headEnd/>
            <a:tailEnd/>
          </a:ln>
        </p:spPr>
        <p:txBody>
          <a:bodyPr wrap="none" anchor="ctr"/>
          <a:lstStyle/>
          <a:p>
            <a:pPr eaLnBrk="0" hangingPunct="0"/>
            <a:endParaRPr lang="en-US" dirty="0">
              <a:solidFill>
                <a:srgbClr val="000000"/>
              </a:solidFill>
              <a:cs typeface="+mn-cs"/>
            </a:endParaRPr>
          </a:p>
        </p:txBody>
      </p:sp>
      <p:sp>
        <p:nvSpPr>
          <p:cNvPr id="19463" name="AutoShape 30"/>
          <p:cNvSpPr>
            <a:spLocks noChangeArrowheads="1"/>
          </p:cNvSpPr>
          <p:nvPr/>
        </p:nvSpPr>
        <p:spPr bwMode="auto">
          <a:xfrm rot="10800000">
            <a:off x="8618538" y="3322638"/>
            <a:ext cx="158750" cy="133350"/>
          </a:xfrm>
          <a:prstGeom prst="triangle">
            <a:avLst>
              <a:gd name="adj" fmla="val 50000"/>
            </a:avLst>
          </a:prstGeom>
          <a:solidFill>
            <a:srgbClr val="333399"/>
          </a:solidFill>
          <a:ln w="9525">
            <a:noFill/>
            <a:miter lim="800000"/>
            <a:headEnd/>
            <a:tailEnd/>
          </a:ln>
        </p:spPr>
        <p:txBody>
          <a:bodyPr rot="10800000" wrap="none" anchor="ctr"/>
          <a:lstStyle/>
          <a:p>
            <a:pPr eaLnBrk="0" hangingPunct="0"/>
            <a:endParaRPr lang="en-US" dirty="0">
              <a:solidFill>
                <a:srgbClr val="000000"/>
              </a:solidFill>
              <a:cs typeface="+mn-cs"/>
            </a:endParaRPr>
          </a:p>
        </p:txBody>
      </p:sp>
      <p:sp>
        <p:nvSpPr>
          <p:cNvPr id="19464" name="Line 36"/>
          <p:cNvSpPr>
            <a:spLocks noChangeShapeType="1"/>
          </p:cNvSpPr>
          <p:nvPr/>
        </p:nvSpPr>
        <p:spPr bwMode="auto">
          <a:xfrm>
            <a:off x="8870950" y="3578225"/>
            <a:ext cx="127000" cy="1588"/>
          </a:xfrm>
          <a:prstGeom prst="line">
            <a:avLst/>
          </a:prstGeom>
          <a:noFill/>
          <a:ln w="15875">
            <a:solidFill>
              <a:srgbClr val="00CCFF"/>
            </a:solidFill>
            <a:miter lim="800000"/>
            <a:headEnd/>
            <a:tailEnd/>
          </a:ln>
        </p:spPr>
        <p:txBody>
          <a:bodyPr wrap="none"/>
          <a:lstStyle/>
          <a:p>
            <a:endParaRPr lang="en-US" dirty="0">
              <a:solidFill>
                <a:srgbClr val="000000"/>
              </a:solidFill>
              <a:cs typeface="+mn-cs"/>
            </a:endParaRPr>
          </a:p>
        </p:txBody>
      </p:sp>
      <p:sp>
        <p:nvSpPr>
          <p:cNvPr id="19465" name="Line 391"/>
          <p:cNvSpPr>
            <a:spLocks noChangeShapeType="1"/>
          </p:cNvSpPr>
          <p:nvPr/>
        </p:nvSpPr>
        <p:spPr bwMode="auto">
          <a:xfrm>
            <a:off x="3759200" y="3444875"/>
            <a:ext cx="5383213" cy="11113"/>
          </a:xfrm>
          <a:prstGeom prst="line">
            <a:avLst/>
          </a:prstGeom>
          <a:noFill/>
          <a:ln w="31750">
            <a:solidFill>
              <a:srgbClr val="333399"/>
            </a:solidFill>
            <a:miter lim="800000"/>
            <a:headEnd/>
            <a:tailEnd/>
          </a:ln>
        </p:spPr>
        <p:txBody>
          <a:bodyPr wrap="none"/>
          <a:lstStyle/>
          <a:p>
            <a:endParaRPr lang="en-US" dirty="0">
              <a:solidFill>
                <a:srgbClr val="000000"/>
              </a:solidFill>
              <a:cs typeface="+mn-cs"/>
            </a:endParaRPr>
          </a:p>
        </p:txBody>
      </p:sp>
      <p:sp>
        <p:nvSpPr>
          <p:cNvPr id="19466" name="Freeform 389"/>
          <p:cNvSpPr>
            <a:spLocks/>
          </p:cNvSpPr>
          <p:nvPr/>
        </p:nvSpPr>
        <p:spPr bwMode="auto">
          <a:xfrm rot="180000">
            <a:off x="3889375" y="2171700"/>
            <a:ext cx="4171950" cy="1881188"/>
          </a:xfrm>
          <a:custGeom>
            <a:avLst/>
            <a:gdLst>
              <a:gd name="T0" fmla="*/ 2147483647 w 2797"/>
              <a:gd name="T1" fmla="*/ 2147483647 h 1665"/>
              <a:gd name="T2" fmla="*/ 2147483647 w 2797"/>
              <a:gd name="T3" fmla="*/ 2147483647 h 1665"/>
              <a:gd name="T4" fmla="*/ 2147483647 w 2797"/>
              <a:gd name="T5" fmla="*/ 2147483647 h 1665"/>
              <a:gd name="T6" fmla="*/ 2147483647 w 2797"/>
              <a:gd name="T7" fmla="*/ 2147483647 h 1665"/>
              <a:gd name="T8" fmla="*/ 2147483647 w 2797"/>
              <a:gd name="T9" fmla="*/ 2147483647 h 1665"/>
              <a:gd name="T10" fmla="*/ 2147483647 w 2797"/>
              <a:gd name="T11" fmla="*/ 2147483647 h 1665"/>
              <a:gd name="T12" fmla="*/ 2147483647 w 2797"/>
              <a:gd name="T13" fmla="*/ 2147483647 h 1665"/>
              <a:gd name="T14" fmla="*/ 2147483647 w 2797"/>
              <a:gd name="T15" fmla="*/ 2147483647 h 1665"/>
              <a:gd name="T16" fmla="*/ 2147483647 w 2797"/>
              <a:gd name="T17" fmla="*/ 2147483647 h 1665"/>
              <a:gd name="T18" fmla="*/ 2147483647 w 2797"/>
              <a:gd name="T19" fmla="*/ 2147483647 h 1665"/>
              <a:gd name="T20" fmla="*/ 2147483647 w 2797"/>
              <a:gd name="T21" fmla="*/ 2147483647 h 1665"/>
              <a:gd name="T22" fmla="*/ 2147483647 w 2797"/>
              <a:gd name="T23" fmla="*/ 2147483647 h 1665"/>
              <a:gd name="T24" fmla="*/ 2147483647 w 2797"/>
              <a:gd name="T25" fmla="*/ 2147483647 h 1665"/>
              <a:gd name="T26" fmla="*/ 2147483647 w 2797"/>
              <a:gd name="T27" fmla="*/ 2147483647 h 1665"/>
              <a:gd name="T28" fmla="*/ 2147483647 w 2797"/>
              <a:gd name="T29" fmla="*/ 2147483647 h 1665"/>
              <a:gd name="T30" fmla="*/ 2147483647 w 2797"/>
              <a:gd name="T31" fmla="*/ 2147483647 h 1665"/>
              <a:gd name="T32" fmla="*/ 2147483647 w 2797"/>
              <a:gd name="T33" fmla="*/ 2147483647 h 1665"/>
              <a:gd name="T34" fmla="*/ 2147483647 w 2797"/>
              <a:gd name="T35" fmla="*/ 2147483647 h 1665"/>
              <a:gd name="T36" fmla="*/ 2147483647 w 2797"/>
              <a:gd name="T37" fmla="*/ 2147483647 h 1665"/>
              <a:gd name="T38" fmla="*/ 2147483647 w 2797"/>
              <a:gd name="T39" fmla="*/ 2147483647 h 1665"/>
              <a:gd name="T40" fmla="*/ 2147483647 w 2797"/>
              <a:gd name="T41" fmla="*/ 2147483647 h 1665"/>
              <a:gd name="T42" fmla="*/ 2147483647 w 2797"/>
              <a:gd name="T43" fmla="*/ 2147483647 h 1665"/>
              <a:gd name="T44" fmla="*/ 2147483647 w 2797"/>
              <a:gd name="T45" fmla="*/ 2147483647 h 1665"/>
              <a:gd name="T46" fmla="*/ 2147483647 w 2797"/>
              <a:gd name="T47" fmla="*/ 2147483647 h 1665"/>
              <a:gd name="T48" fmla="*/ 2147483647 w 2797"/>
              <a:gd name="T49" fmla="*/ 2147483647 h 1665"/>
              <a:gd name="T50" fmla="*/ 2147483647 w 2797"/>
              <a:gd name="T51" fmla="*/ 2147483647 h 1665"/>
              <a:gd name="T52" fmla="*/ 2147483647 w 2797"/>
              <a:gd name="T53" fmla="*/ 2147483647 h 1665"/>
              <a:gd name="T54" fmla="*/ 2147483647 w 2797"/>
              <a:gd name="T55" fmla="*/ 2147483647 h 1665"/>
              <a:gd name="T56" fmla="*/ 2147483647 w 2797"/>
              <a:gd name="T57" fmla="*/ 2147483647 h 1665"/>
              <a:gd name="T58" fmla="*/ 2147483647 w 2797"/>
              <a:gd name="T59" fmla="*/ 2147483647 h 1665"/>
              <a:gd name="T60" fmla="*/ 2147483647 w 2797"/>
              <a:gd name="T61" fmla="*/ 2147483647 h 1665"/>
              <a:gd name="T62" fmla="*/ 2147483647 w 2797"/>
              <a:gd name="T63" fmla="*/ 2147483647 h 1665"/>
              <a:gd name="T64" fmla="*/ 2147483647 w 2797"/>
              <a:gd name="T65" fmla="*/ 2147483647 h 1665"/>
              <a:gd name="T66" fmla="*/ 2147483647 w 2797"/>
              <a:gd name="T67" fmla="*/ 2147483647 h 1665"/>
              <a:gd name="T68" fmla="*/ 2147483647 w 2797"/>
              <a:gd name="T69" fmla="*/ 2147483647 h 1665"/>
              <a:gd name="T70" fmla="*/ 2147483647 w 2797"/>
              <a:gd name="T71" fmla="*/ 2147483647 h 1665"/>
              <a:gd name="T72" fmla="*/ 2147483647 w 2797"/>
              <a:gd name="T73" fmla="*/ 2147483647 h 1665"/>
              <a:gd name="T74" fmla="*/ 2147483647 w 2797"/>
              <a:gd name="T75" fmla="*/ 2147483647 h 1665"/>
              <a:gd name="T76" fmla="*/ 2147483647 w 2797"/>
              <a:gd name="T77" fmla="*/ 2147483647 h 1665"/>
              <a:gd name="T78" fmla="*/ 2147483647 w 2797"/>
              <a:gd name="T79" fmla="*/ 2147483647 h 1665"/>
              <a:gd name="T80" fmla="*/ 2147483647 w 2797"/>
              <a:gd name="T81" fmla="*/ 2147483647 h 1665"/>
              <a:gd name="T82" fmla="*/ 2147483647 w 2797"/>
              <a:gd name="T83" fmla="*/ 2147483647 h 1665"/>
              <a:gd name="T84" fmla="*/ 2147483647 w 2797"/>
              <a:gd name="T85" fmla="*/ 2147483647 h 1665"/>
              <a:gd name="T86" fmla="*/ 2147483647 w 2797"/>
              <a:gd name="T87" fmla="*/ 2147483647 h 1665"/>
              <a:gd name="T88" fmla="*/ 2147483647 w 2797"/>
              <a:gd name="T89" fmla="*/ 2147483647 h 16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97"/>
              <a:gd name="T136" fmla="*/ 0 h 1665"/>
              <a:gd name="T137" fmla="*/ 2797 w 2797"/>
              <a:gd name="T138" fmla="*/ 1665 h 16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97" h="1665">
                <a:moveTo>
                  <a:pt x="758" y="50"/>
                </a:moveTo>
                <a:cubicBezTo>
                  <a:pt x="734" y="86"/>
                  <a:pt x="719" y="94"/>
                  <a:pt x="676" y="104"/>
                </a:cubicBezTo>
                <a:cubicBezTo>
                  <a:pt x="679" y="113"/>
                  <a:pt x="677" y="126"/>
                  <a:pt x="685" y="132"/>
                </a:cubicBezTo>
                <a:cubicBezTo>
                  <a:pt x="701" y="143"/>
                  <a:pt x="722" y="144"/>
                  <a:pt x="740" y="150"/>
                </a:cubicBezTo>
                <a:cubicBezTo>
                  <a:pt x="767" y="159"/>
                  <a:pt x="782" y="171"/>
                  <a:pt x="804" y="187"/>
                </a:cubicBezTo>
                <a:cubicBezTo>
                  <a:pt x="762" y="201"/>
                  <a:pt x="718" y="200"/>
                  <a:pt x="676" y="214"/>
                </a:cubicBezTo>
                <a:cubicBezTo>
                  <a:pt x="670" y="223"/>
                  <a:pt x="656" y="231"/>
                  <a:pt x="658" y="242"/>
                </a:cubicBezTo>
                <a:cubicBezTo>
                  <a:pt x="662" y="262"/>
                  <a:pt x="727" y="268"/>
                  <a:pt x="731" y="269"/>
                </a:cubicBezTo>
                <a:cubicBezTo>
                  <a:pt x="704" y="351"/>
                  <a:pt x="586" y="329"/>
                  <a:pt x="521" y="333"/>
                </a:cubicBezTo>
                <a:cubicBezTo>
                  <a:pt x="500" y="336"/>
                  <a:pt x="474" y="328"/>
                  <a:pt x="457" y="342"/>
                </a:cubicBezTo>
                <a:cubicBezTo>
                  <a:pt x="448" y="349"/>
                  <a:pt x="466" y="364"/>
                  <a:pt x="475" y="370"/>
                </a:cubicBezTo>
                <a:cubicBezTo>
                  <a:pt x="497" y="384"/>
                  <a:pt x="561" y="392"/>
                  <a:pt x="585" y="397"/>
                </a:cubicBezTo>
                <a:cubicBezTo>
                  <a:pt x="594" y="424"/>
                  <a:pt x="585" y="458"/>
                  <a:pt x="603" y="479"/>
                </a:cubicBezTo>
                <a:cubicBezTo>
                  <a:pt x="604" y="480"/>
                  <a:pt x="671" y="502"/>
                  <a:pt x="685" y="507"/>
                </a:cubicBezTo>
                <a:cubicBezTo>
                  <a:pt x="694" y="510"/>
                  <a:pt x="713" y="516"/>
                  <a:pt x="713" y="516"/>
                </a:cubicBezTo>
                <a:cubicBezTo>
                  <a:pt x="699" y="570"/>
                  <a:pt x="716" y="549"/>
                  <a:pt x="649" y="571"/>
                </a:cubicBezTo>
                <a:cubicBezTo>
                  <a:pt x="640" y="574"/>
                  <a:pt x="621" y="580"/>
                  <a:pt x="621" y="580"/>
                </a:cubicBezTo>
                <a:cubicBezTo>
                  <a:pt x="630" y="586"/>
                  <a:pt x="645" y="588"/>
                  <a:pt x="649" y="598"/>
                </a:cubicBezTo>
                <a:cubicBezTo>
                  <a:pt x="664" y="642"/>
                  <a:pt x="594" y="671"/>
                  <a:pt x="566" y="680"/>
                </a:cubicBezTo>
                <a:cubicBezTo>
                  <a:pt x="644" y="701"/>
                  <a:pt x="570" y="672"/>
                  <a:pt x="621" y="717"/>
                </a:cubicBezTo>
                <a:cubicBezTo>
                  <a:pt x="638" y="732"/>
                  <a:pt x="658" y="742"/>
                  <a:pt x="676" y="754"/>
                </a:cubicBezTo>
                <a:cubicBezTo>
                  <a:pt x="685" y="760"/>
                  <a:pt x="704" y="772"/>
                  <a:pt x="704" y="772"/>
                </a:cubicBezTo>
                <a:cubicBezTo>
                  <a:pt x="707" y="781"/>
                  <a:pt x="717" y="791"/>
                  <a:pt x="713" y="799"/>
                </a:cubicBezTo>
                <a:cubicBezTo>
                  <a:pt x="704" y="816"/>
                  <a:pt x="676" y="812"/>
                  <a:pt x="658" y="818"/>
                </a:cubicBezTo>
                <a:cubicBezTo>
                  <a:pt x="573" y="847"/>
                  <a:pt x="613" y="835"/>
                  <a:pt x="493" y="845"/>
                </a:cubicBezTo>
                <a:cubicBezTo>
                  <a:pt x="441" y="862"/>
                  <a:pt x="456" y="903"/>
                  <a:pt x="502" y="909"/>
                </a:cubicBezTo>
                <a:cubicBezTo>
                  <a:pt x="538" y="914"/>
                  <a:pt x="575" y="914"/>
                  <a:pt x="612" y="918"/>
                </a:cubicBezTo>
                <a:cubicBezTo>
                  <a:pt x="633" y="920"/>
                  <a:pt x="655" y="924"/>
                  <a:pt x="676" y="927"/>
                </a:cubicBezTo>
                <a:cubicBezTo>
                  <a:pt x="680" y="941"/>
                  <a:pt x="695" y="968"/>
                  <a:pt x="676" y="982"/>
                </a:cubicBezTo>
                <a:cubicBezTo>
                  <a:pt x="660" y="993"/>
                  <a:pt x="621" y="1000"/>
                  <a:pt x="621" y="1000"/>
                </a:cubicBezTo>
                <a:cubicBezTo>
                  <a:pt x="651" y="1030"/>
                  <a:pt x="628" y="1014"/>
                  <a:pt x="676" y="1028"/>
                </a:cubicBezTo>
                <a:cubicBezTo>
                  <a:pt x="694" y="1033"/>
                  <a:pt x="731" y="1046"/>
                  <a:pt x="731" y="1046"/>
                </a:cubicBezTo>
                <a:cubicBezTo>
                  <a:pt x="713" y="1052"/>
                  <a:pt x="694" y="1058"/>
                  <a:pt x="676" y="1064"/>
                </a:cubicBezTo>
                <a:cubicBezTo>
                  <a:pt x="645" y="1074"/>
                  <a:pt x="632" y="1113"/>
                  <a:pt x="603" y="1128"/>
                </a:cubicBezTo>
                <a:cubicBezTo>
                  <a:pt x="574" y="1143"/>
                  <a:pt x="544" y="1143"/>
                  <a:pt x="512" y="1147"/>
                </a:cubicBezTo>
                <a:cubicBezTo>
                  <a:pt x="448" y="1168"/>
                  <a:pt x="463" y="1147"/>
                  <a:pt x="448" y="1192"/>
                </a:cubicBezTo>
                <a:cubicBezTo>
                  <a:pt x="483" y="1229"/>
                  <a:pt x="431" y="1263"/>
                  <a:pt x="393" y="1266"/>
                </a:cubicBezTo>
                <a:cubicBezTo>
                  <a:pt x="320" y="1272"/>
                  <a:pt x="246" y="1272"/>
                  <a:pt x="173" y="1275"/>
                </a:cubicBezTo>
                <a:cubicBezTo>
                  <a:pt x="140" y="1296"/>
                  <a:pt x="121" y="1303"/>
                  <a:pt x="100" y="1330"/>
                </a:cubicBezTo>
                <a:cubicBezTo>
                  <a:pt x="65" y="1375"/>
                  <a:pt x="81" y="1385"/>
                  <a:pt x="27" y="1421"/>
                </a:cubicBezTo>
                <a:cubicBezTo>
                  <a:pt x="21" y="1430"/>
                  <a:pt x="10" y="1437"/>
                  <a:pt x="9" y="1448"/>
                </a:cubicBezTo>
                <a:cubicBezTo>
                  <a:pt x="0" y="1534"/>
                  <a:pt x="85" y="1515"/>
                  <a:pt x="146" y="1522"/>
                </a:cubicBezTo>
                <a:cubicBezTo>
                  <a:pt x="260" y="1560"/>
                  <a:pt x="362" y="1561"/>
                  <a:pt x="484" y="1567"/>
                </a:cubicBezTo>
                <a:cubicBezTo>
                  <a:pt x="521" y="1592"/>
                  <a:pt x="561" y="1617"/>
                  <a:pt x="603" y="1631"/>
                </a:cubicBezTo>
                <a:cubicBezTo>
                  <a:pt x="761" y="1624"/>
                  <a:pt x="911" y="1630"/>
                  <a:pt x="1069" y="1622"/>
                </a:cubicBezTo>
                <a:cubicBezTo>
                  <a:pt x="1124" y="1631"/>
                  <a:pt x="1111" y="1626"/>
                  <a:pt x="1152" y="1640"/>
                </a:cubicBezTo>
                <a:cubicBezTo>
                  <a:pt x="1170" y="1646"/>
                  <a:pt x="1206" y="1659"/>
                  <a:pt x="1206" y="1659"/>
                </a:cubicBezTo>
                <a:cubicBezTo>
                  <a:pt x="1365" y="1655"/>
                  <a:pt x="1525" y="1665"/>
                  <a:pt x="1682" y="1640"/>
                </a:cubicBezTo>
                <a:cubicBezTo>
                  <a:pt x="1783" y="1624"/>
                  <a:pt x="1639" y="1619"/>
                  <a:pt x="1737" y="1613"/>
                </a:cubicBezTo>
                <a:cubicBezTo>
                  <a:pt x="1828" y="1608"/>
                  <a:pt x="1920" y="1607"/>
                  <a:pt x="2011" y="1604"/>
                </a:cubicBezTo>
                <a:cubicBezTo>
                  <a:pt x="2047" y="1597"/>
                  <a:pt x="2086" y="1598"/>
                  <a:pt x="2121" y="1586"/>
                </a:cubicBezTo>
                <a:cubicBezTo>
                  <a:pt x="2140" y="1579"/>
                  <a:pt x="2164" y="1534"/>
                  <a:pt x="2185" y="1531"/>
                </a:cubicBezTo>
                <a:cubicBezTo>
                  <a:pt x="2300" y="1516"/>
                  <a:pt x="2416" y="1519"/>
                  <a:pt x="2532" y="1512"/>
                </a:cubicBezTo>
                <a:cubicBezTo>
                  <a:pt x="2593" y="1422"/>
                  <a:pt x="2623" y="1409"/>
                  <a:pt x="2733" y="1394"/>
                </a:cubicBezTo>
                <a:cubicBezTo>
                  <a:pt x="2756" y="1371"/>
                  <a:pt x="2769" y="1349"/>
                  <a:pt x="2797" y="1330"/>
                </a:cubicBezTo>
                <a:cubicBezTo>
                  <a:pt x="2754" y="1196"/>
                  <a:pt x="2567" y="1250"/>
                  <a:pt x="2459" y="1247"/>
                </a:cubicBezTo>
                <a:cubicBezTo>
                  <a:pt x="2301" y="1141"/>
                  <a:pt x="2169" y="1197"/>
                  <a:pt x="1938" y="1192"/>
                </a:cubicBezTo>
                <a:cubicBezTo>
                  <a:pt x="1826" y="1155"/>
                  <a:pt x="1838" y="1164"/>
                  <a:pt x="1682" y="1156"/>
                </a:cubicBezTo>
                <a:cubicBezTo>
                  <a:pt x="1527" y="1106"/>
                  <a:pt x="1726" y="1167"/>
                  <a:pt x="1270" y="1138"/>
                </a:cubicBezTo>
                <a:cubicBezTo>
                  <a:pt x="1227" y="1135"/>
                  <a:pt x="1188" y="1101"/>
                  <a:pt x="1152" y="1083"/>
                </a:cubicBezTo>
                <a:cubicBezTo>
                  <a:pt x="1127" y="1071"/>
                  <a:pt x="1095" y="1064"/>
                  <a:pt x="1069" y="1055"/>
                </a:cubicBezTo>
                <a:cubicBezTo>
                  <a:pt x="1060" y="1049"/>
                  <a:pt x="1052" y="1041"/>
                  <a:pt x="1042" y="1037"/>
                </a:cubicBezTo>
                <a:cubicBezTo>
                  <a:pt x="1024" y="1029"/>
                  <a:pt x="987" y="1019"/>
                  <a:pt x="987" y="1019"/>
                </a:cubicBezTo>
                <a:cubicBezTo>
                  <a:pt x="961" y="991"/>
                  <a:pt x="951" y="956"/>
                  <a:pt x="923" y="927"/>
                </a:cubicBezTo>
                <a:cubicBezTo>
                  <a:pt x="936" y="873"/>
                  <a:pt x="939" y="890"/>
                  <a:pt x="987" y="872"/>
                </a:cubicBezTo>
                <a:cubicBezTo>
                  <a:pt x="990" y="863"/>
                  <a:pt x="1000" y="853"/>
                  <a:pt x="996" y="845"/>
                </a:cubicBezTo>
                <a:cubicBezTo>
                  <a:pt x="992" y="837"/>
                  <a:pt x="960" y="838"/>
                  <a:pt x="969" y="836"/>
                </a:cubicBezTo>
                <a:cubicBezTo>
                  <a:pt x="1001" y="828"/>
                  <a:pt x="1036" y="830"/>
                  <a:pt x="1069" y="827"/>
                </a:cubicBezTo>
                <a:cubicBezTo>
                  <a:pt x="1072" y="818"/>
                  <a:pt x="1071" y="806"/>
                  <a:pt x="1078" y="799"/>
                </a:cubicBezTo>
                <a:cubicBezTo>
                  <a:pt x="1085" y="792"/>
                  <a:pt x="1111" y="798"/>
                  <a:pt x="1106" y="790"/>
                </a:cubicBezTo>
                <a:cubicBezTo>
                  <a:pt x="1078" y="743"/>
                  <a:pt x="975" y="732"/>
                  <a:pt x="932" y="726"/>
                </a:cubicBezTo>
                <a:cubicBezTo>
                  <a:pt x="938" y="717"/>
                  <a:pt x="963" y="685"/>
                  <a:pt x="960" y="671"/>
                </a:cubicBezTo>
                <a:cubicBezTo>
                  <a:pt x="958" y="662"/>
                  <a:pt x="947" y="660"/>
                  <a:pt x="941" y="653"/>
                </a:cubicBezTo>
                <a:cubicBezTo>
                  <a:pt x="934" y="645"/>
                  <a:pt x="931" y="633"/>
                  <a:pt x="923" y="626"/>
                </a:cubicBezTo>
                <a:cubicBezTo>
                  <a:pt x="906" y="611"/>
                  <a:pt x="868" y="589"/>
                  <a:pt x="868" y="589"/>
                </a:cubicBezTo>
                <a:cubicBezTo>
                  <a:pt x="897" y="579"/>
                  <a:pt x="947" y="584"/>
                  <a:pt x="914" y="543"/>
                </a:cubicBezTo>
                <a:cubicBezTo>
                  <a:pt x="907" y="534"/>
                  <a:pt x="895" y="531"/>
                  <a:pt x="886" y="525"/>
                </a:cubicBezTo>
                <a:cubicBezTo>
                  <a:pt x="889" y="516"/>
                  <a:pt x="896" y="508"/>
                  <a:pt x="896" y="498"/>
                </a:cubicBezTo>
                <a:cubicBezTo>
                  <a:pt x="896" y="481"/>
                  <a:pt x="872" y="451"/>
                  <a:pt x="896" y="434"/>
                </a:cubicBezTo>
                <a:cubicBezTo>
                  <a:pt x="911" y="423"/>
                  <a:pt x="965" y="411"/>
                  <a:pt x="987" y="406"/>
                </a:cubicBezTo>
                <a:cubicBezTo>
                  <a:pt x="934" y="353"/>
                  <a:pt x="948" y="381"/>
                  <a:pt x="932" y="333"/>
                </a:cubicBezTo>
                <a:cubicBezTo>
                  <a:pt x="946" y="291"/>
                  <a:pt x="936" y="282"/>
                  <a:pt x="905" y="251"/>
                </a:cubicBezTo>
                <a:cubicBezTo>
                  <a:pt x="902" y="242"/>
                  <a:pt x="891" y="231"/>
                  <a:pt x="896" y="223"/>
                </a:cubicBezTo>
                <a:cubicBezTo>
                  <a:pt x="903" y="211"/>
                  <a:pt x="934" y="218"/>
                  <a:pt x="932" y="205"/>
                </a:cubicBezTo>
                <a:cubicBezTo>
                  <a:pt x="929" y="184"/>
                  <a:pt x="886" y="159"/>
                  <a:pt x="886" y="159"/>
                </a:cubicBezTo>
                <a:cubicBezTo>
                  <a:pt x="935" y="90"/>
                  <a:pt x="1008" y="102"/>
                  <a:pt x="1088" y="95"/>
                </a:cubicBezTo>
                <a:cubicBezTo>
                  <a:pt x="1024" y="34"/>
                  <a:pt x="956" y="38"/>
                  <a:pt x="868" y="31"/>
                </a:cubicBezTo>
                <a:cubicBezTo>
                  <a:pt x="859" y="28"/>
                  <a:pt x="850" y="26"/>
                  <a:pt x="841" y="22"/>
                </a:cubicBezTo>
                <a:cubicBezTo>
                  <a:pt x="831" y="17"/>
                  <a:pt x="823" y="0"/>
                  <a:pt x="813" y="4"/>
                </a:cubicBezTo>
                <a:cubicBezTo>
                  <a:pt x="793" y="12"/>
                  <a:pt x="789" y="50"/>
                  <a:pt x="768" y="50"/>
                </a:cubicBezTo>
                <a:cubicBezTo>
                  <a:pt x="765" y="50"/>
                  <a:pt x="761" y="50"/>
                  <a:pt x="758" y="50"/>
                </a:cubicBezTo>
                <a:close/>
              </a:path>
            </a:pathLst>
          </a:custGeom>
          <a:solidFill>
            <a:schemeClr val="bg1">
              <a:alpha val="50195"/>
            </a:schemeClr>
          </a:solidFill>
          <a:ln w="9525" cap="flat" cmpd="sng">
            <a:noFill/>
            <a:prstDash val="solid"/>
            <a:miter lim="800000"/>
            <a:headEnd type="none" w="med" len="med"/>
            <a:tailEnd type="none" w="med" len="med"/>
          </a:ln>
        </p:spPr>
        <p:txBody>
          <a:bodyPr wrap="none"/>
          <a:lstStyle/>
          <a:p>
            <a:endParaRPr lang="en-US" dirty="0">
              <a:solidFill>
                <a:srgbClr val="000000"/>
              </a:solidFill>
              <a:cs typeface="+mn-cs"/>
            </a:endParaRPr>
          </a:p>
        </p:txBody>
      </p:sp>
      <p:sp>
        <p:nvSpPr>
          <p:cNvPr id="19467" name="Rectangle 29"/>
          <p:cNvSpPr>
            <a:spLocks noChangeArrowheads="1"/>
          </p:cNvSpPr>
          <p:nvPr/>
        </p:nvSpPr>
        <p:spPr bwMode="auto">
          <a:xfrm>
            <a:off x="3757613" y="1643063"/>
            <a:ext cx="5384800" cy="2859087"/>
          </a:xfrm>
          <a:prstGeom prst="rect">
            <a:avLst/>
          </a:prstGeom>
          <a:noFill/>
          <a:ln w="6350" algn="ctr">
            <a:noFill/>
            <a:miter lim="800000"/>
            <a:headEnd/>
            <a:tailEnd/>
          </a:ln>
        </p:spPr>
        <p:txBody>
          <a:bodyPr wrap="none"/>
          <a:lstStyle/>
          <a:p>
            <a:pPr eaLnBrk="0" hangingPunct="0"/>
            <a:endParaRPr lang="en-US" dirty="0">
              <a:solidFill>
                <a:srgbClr val="000000"/>
              </a:solidFill>
              <a:cs typeface="+mn-cs"/>
            </a:endParaRPr>
          </a:p>
        </p:txBody>
      </p:sp>
      <p:sp>
        <p:nvSpPr>
          <p:cNvPr id="19468" name="Freeform 389"/>
          <p:cNvSpPr>
            <a:spLocks/>
          </p:cNvSpPr>
          <p:nvPr/>
        </p:nvSpPr>
        <p:spPr bwMode="auto">
          <a:xfrm rot="180000">
            <a:off x="3900488" y="2173288"/>
            <a:ext cx="4171950" cy="1881187"/>
          </a:xfrm>
          <a:custGeom>
            <a:avLst/>
            <a:gdLst>
              <a:gd name="T0" fmla="*/ 2147483647 w 2797"/>
              <a:gd name="T1" fmla="*/ 2147483647 h 1665"/>
              <a:gd name="T2" fmla="*/ 2147483647 w 2797"/>
              <a:gd name="T3" fmla="*/ 2147483647 h 1665"/>
              <a:gd name="T4" fmla="*/ 2147483647 w 2797"/>
              <a:gd name="T5" fmla="*/ 2147483647 h 1665"/>
              <a:gd name="T6" fmla="*/ 2147483647 w 2797"/>
              <a:gd name="T7" fmla="*/ 2147483647 h 1665"/>
              <a:gd name="T8" fmla="*/ 2147483647 w 2797"/>
              <a:gd name="T9" fmla="*/ 2147483647 h 1665"/>
              <a:gd name="T10" fmla="*/ 2147483647 w 2797"/>
              <a:gd name="T11" fmla="*/ 2147483647 h 1665"/>
              <a:gd name="T12" fmla="*/ 2147483647 w 2797"/>
              <a:gd name="T13" fmla="*/ 2147483647 h 1665"/>
              <a:gd name="T14" fmla="*/ 2147483647 w 2797"/>
              <a:gd name="T15" fmla="*/ 2147483647 h 1665"/>
              <a:gd name="T16" fmla="*/ 2147483647 w 2797"/>
              <a:gd name="T17" fmla="*/ 2147483647 h 1665"/>
              <a:gd name="T18" fmla="*/ 2147483647 w 2797"/>
              <a:gd name="T19" fmla="*/ 2147483647 h 1665"/>
              <a:gd name="T20" fmla="*/ 2147483647 w 2797"/>
              <a:gd name="T21" fmla="*/ 2147483647 h 1665"/>
              <a:gd name="T22" fmla="*/ 2147483647 w 2797"/>
              <a:gd name="T23" fmla="*/ 2147483647 h 1665"/>
              <a:gd name="T24" fmla="*/ 2147483647 w 2797"/>
              <a:gd name="T25" fmla="*/ 2147483647 h 1665"/>
              <a:gd name="T26" fmla="*/ 2147483647 w 2797"/>
              <a:gd name="T27" fmla="*/ 2147483647 h 1665"/>
              <a:gd name="T28" fmla="*/ 2147483647 w 2797"/>
              <a:gd name="T29" fmla="*/ 2147483647 h 1665"/>
              <a:gd name="T30" fmla="*/ 2147483647 w 2797"/>
              <a:gd name="T31" fmla="*/ 2147483647 h 1665"/>
              <a:gd name="T32" fmla="*/ 2147483647 w 2797"/>
              <a:gd name="T33" fmla="*/ 2147483647 h 1665"/>
              <a:gd name="T34" fmla="*/ 2147483647 w 2797"/>
              <a:gd name="T35" fmla="*/ 2147483647 h 1665"/>
              <a:gd name="T36" fmla="*/ 2147483647 w 2797"/>
              <a:gd name="T37" fmla="*/ 2147483647 h 1665"/>
              <a:gd name="T38" fmla="*/ 2147483647 w 2797"/>
              <a:gd name="T39" fmla="*/ 2147483647 h 1665"/>
              <a:gd name="T40" fmla="*/ 2147483647 w 2797"/>
              <a:gd name="T41" fmla="*/ 2147483647 h 1665"/>
              <a:gd name="T42" fmla="*/ 2147483647 w 2797"/>
              <a:gd name="T43" fmla="*/ 2147483647 h 1665"/>
              <a:gd name="T44" fmla="*/ 2147483647 w 2797"/>
              <a:gd name="T45" fmla="*/ 2147483647 h 1665"/>
              <a:gd name="T46" fmla="*/ 2147483647 w 2797"/>
              <a:gd name="T47" fmla="*/ 2147483647 h 1665"/>
              <a:gd name="T48" fmla="*/ 2147483647 w 2797"/>
              <a:gd name="T49" fmla="*/ 2147483647 h 1665"/>
              <a:gd name="T50" fmla="*/ 2147483647 w 2797"/>
              <a:gd name="T51" fmla="*/ 2147483647 h 1665"/>
              <a:gd name="T52" fmla="*/ 2147483647 w 2797"/>
              <a:gd name="T53" fmla="*/ 2147483647 h 1665"/>
              <a:gd name="T54" fmla="*/ 2147483647 w 2797"/>
              <a:gd name="T55" fmla="*/ 2147483647 h 1665"/>
              <a:gd name="T56" fmla="*/ 2147483647 w 2797"/>
              <a:gd name="T57" fmla="*/ 2147483647 h 1665"/>
              <a:gd name="T58" fmla="*/ 2147483647 w 2797"/>
              <a:gd name="T59" fmla="*/ 2147483647 h 1665"/>
              <a:gd name="T60" fmla="*/ 2147483647 w 2797"/>
              <a:gd name="T61" fmla="*/ 2147483647 h 1665"/>
              <a:gd name="T62" fmla="*/ 2147483647 w 2797"/>
              <a:gd name="T63" fmla="*/ 2147483647 h 1665"/>
              <a:gd name="T64" fmla="*/ 2147483647 w 2797"/>
              <a:gd name="T65" fmla="*/ 2147483647 h 1665"/>
              <a:gd name="T66" fmla="*/ 2147483647 w 2797"/>
              <a:gd name="T67" fmla="*/ 2147483647 h 1665"/>
              <a:gd name="T68" fmla="*/ 2147483647 w 2797"/>
              <a:gd name="T69" fmla="*/ 2147483647 h 1665"/>
              <a:gd name="T70" fmla="*/ 2147483647 w 2797"/>
              <a:gd name="T71" fmla="*/ 2147483647 h 1665"/>
              <a:gd name="T72" fmla="*/ 2147483647 w 2797"/>
              <a:gd name="T73" fmla="*/ 2147483647 h 1665"/>
              <a:gd name="T74" fmla="*/ 2147483647 w 2797"/>
              <a:gd name="T75" fmla="*/ 2147483647 h 1665"/>
              <a:gd name="T76" fmla="*/ 2147483647 w 2797"/>
              <a:gd name="T77" fmla="*/ 2147483647 h 1665"/>
              <a:gd name="T78" fmla="*/ 2147483647 w 2797"/>
              <a:gd name="T79" fmla="*/ 2147483647 h 1665"/>
              <a:gd name="T80" fmla="*/ 2147483647 w 2797"/>
              <a:gd name="T81" fmla="*/ 2147483647 h 1665"/>
              <a:gd name="T82" fmla="*/ 2147483647 w 2797"/>
              <a:gd name="T83" fmla="*/ 2147483647 h 1665"/>
              <a:gd name="T84" fmla="*/ 2147483647 w 2797"/>
              <a:gd name="T85" fmla="*/ 2147483647 h 1665"/>
              <a:gd name="T86" fmla="*/ 2147483647 w 2797"/>
              <a:gd name="T87" fmla="*/ 2147483647 h 1665"/>
              <a:gd name="T88" fmla="*/ 2147483647 w 2797"/>
              <a:gd name="T89" fmla="*/ 2147483647 h 16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97"/>
              <a:gd name="T136" fmla="*/ 0 h 1665"/>
              <a:gd name="T137" fmla="*/ 2797 w 2797"/>
              <a:gd name="T138" fmla="*/ 1665 h 16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97" h="1665">
                <a:moveTo>
                  <a:pt x="758" y="50"/>
                </a:moveTo>
                <a:cubicBezTo>
                  <a:pt x="734" y="86"/>
                  <a:pt x="719" y="94"/>
                  <a:pt x="676" y="104"/>
                </a:cubicBezTo>
                <a:cubicBezTo>
                  <a:pt x="679" y="113"/>
                  <a:pt x="677" y="126"/>
                  <a:pt x="685" y="132"/>
                </a:cubicBezTo>
                <a:cubicBezTo>
                  <a:pt x="701" y="143"/>
                  <a:pt x="722" y="144"/>
                  <a:pt x="740" y="150"/>
                </a:cubicBezTo>
                <a:cubicBezTo>
                  <a:pt x="767" y="159"/>
                  <a:pt x="782" y="171"/>
                  <a:pt x="804" y="187"/>
                </a:cubicBezTo>
                <a:cubicBezTo>
                  <a:pt x="762" y="201"/>
                  <a:pt x="718" y="200"/>
                  <a:pt x="676" y="214"/>
                </a:cubicBezTo>
                <a:cubicBezTo>
                  <a:pt x="670" y="223"/>
                  <a:pt x="656" y="231"/>
                  <a:pt x="658" y="242"/>
                </a:cubicBezTo>
                <a:cubicBezTo>
                  <a:pt x="662" y="262"/>
                  <a:pt x="727" y="268"/>
                  <a:pt x="731" y="269"/>
                </a:cubicBezTo>
                <a:cubicBezTo>
                  <a:pt x="704" y="351"/>
                  <a:pt x="586" y="329"/>
                  <a:pt x="521" y="333"/>
                </a:cubicBezTo>
                <a:cubicBezTo>
                  <a:pt x="500" y="336"/>
                  <a:pt x="474" y="328"/>
                  <a:pt x="457" y="342"/>
                </a:cubicBezTo>
                <a:cubicBezTo>
                  <a:pt x="448" y="349"/>
                  <a:pt x="466" y="364"/>
                  <a:pt x="475" y="370"/>
                </a:cubicBezTo>
                <a:cubicBezTo>
                  <a:pt x="497" y="384"/>
                  <a:pt x="561" y="392"/>
                  <a:pt x="585" y="397"/>
                </a:cubicBezTo>
                <a:cubicBezTo>
                  <a:pt x="594" y="424"/>
                  <a:pt x="585" y="458"/>
                  <a:pt x="603" y="479"/>
                </a:cubicBezTo>
                <a:cubicBezTo>
                  <a:pt x="604" y="480"/>
                  <a:pt x="671" y="502"/>
                  <a:pt x="685" y="507"/>
                </a:cubicBezTo>
                <a:cubicBezTo>
                  <a:pt x="694" y="510"/>
                  <a:pt x="713" y="516"/>
                  <a:pt x="713" y="516"/>
                </a:cubicBezTo>
                <a:cubicBezTo>
                  <a:pt x="699" y="570"/>
                  <a:pt x="716" y="549"/>
                  <a:pt x="649" y="571"/>
                </a:cubicBezTo>
                <a:cubicBezTo>
                  <a:pt x="640" y="574"/>
                  <a:pt x="621" y="580"/>
                  <a:pt x="621" y="580"/>
                </a:cubicBezTo>
                <a:cubicBezTo>
                  <a:pt x="630" y="586"/>
                  <a:pt x="645" y="588"/>
                  <a:pt x="649" y="598"/>
                </a:cubicBezTo>
                <a:cubicBezTo>
                  <a:pt x="664" y="642"/>
                  <a:pt x="594" y="671"/>
                  <a:pt x="566" y="680"/>
                </a:cubicBezTo>
                <a:cubicBezTo>
                  <a:pt x="644" y="701"/>
                  <a:pt x="570" y="672"/>
                  <a:pt x="621" y="717"/>
                </a:cubicBezTo>
                <a:cubicBezTo>
                  <a:pt x="638" y="732"/>
                  <a:pt x="658" y="742"/>
                  <a:pt x="676" y="754"/>
                </a:cubicBezTo>
                <a:cubicBezTo>
                  <a:pt x="685" y="760"/>
                  <a:pt x="704" y="772"/>
                  <a:pt x="704" y="772"/>
                </a:cubicBezTo>
                <a:cubicBezTo>
                  <a:pt x="707" y="781"/>
                  <a:pt x="717" y="791"/>
                  <a:pt x="713" y="799"/>
                </a:cubicBezTo>
                <a:cubicBezTo>
                  <a:pt x="704" y="816"/>
                  <a:pt x="676" y="812"/>
                  <a:pt x="658" y="818"/>
                </a:cubicBezTo>
                <a:cubicBezTo>
                  <a:pt x="573" y="847"/>
                  <a:pt x="613" y="835"/>
                  <a:pt x="493" y="845"/>
                </a:cubicBezTo>
                <a:cubicBezTo>
                  <a:pt x="441" y="862"/>
                  <a:pt x="456" y="903"/>
                  <a:pt x="502" y="909"/>
                </a:cubicBezTo>
                <a:cubicBezTo>
                  <a:pt x="538" y="914"/>
                  <a:pt x="575" y="914"/>
                  <a:pt x="612" y="918"/>
                </a:cubicBezTo>
                <a:cubicBezTo>
                  <a:pt x="633" y="920"/>
                  <a:pt x="655" y="924"/>
                  <a:pt x="676" y="927"/>
                </a:cubicBezTo>
                <a:cubicBezTo>
                  <a:pt x="680" y="941"/>
                  <a:pt x="695" y="968"/>
                  <a:pt x="676" y="982"/>
                </a:cubicBezTo>
                <a:cubicBezTo>
                  <a:pt x="660" y="993"/>
                  <a:pt x="621" y="1000"/>
                  <a:pt x="621" y="1000"/>
                </a:cubicBezTo>
                <a:cubicBezTo>
                  <a:pt x="651" y="1030"/>
                  <a:pt x="628" y="1014"/>
                  <a:pt x="676" y="1028"/>
                </a:cubicBezTo>
                <a:cubicBezTo>
                  <a:pt x="694" y="1033"/>
                  <a:pt x="731" y="1046"/>
                  <a:pt x="731" y="1046"/>
                </a:cubicBezTo>
                <a:cubicBezTo>
                  <a:pt x="713" y="1052"/>
                  <a:pt x="694" y="1058"/>
                  <a:pt x="676" y="1064"/>
                </a:cubicBezTo>
                <a:cubicBezTo>
                  <a:pt x="645" y="1074"/>
                  <a:pt x="632" y="1113"/>
                  <a:pt x="603" y="1128"/>
                </a:cubicBezTo>
                <a:cubicBezTo>
                  <a:pt x="574" y="1143"/>
                  <a:pt x="544" y="1143"/>
                  <a:pt x="512" y="1147"/>
                </a:cubicBezTo>
                <a:cubicBezTo>
                  <a:pt x="448" y="1168"/>
                  <a:pt x="463" y="1147"/>
                  <a:pt x="448" y="1192"/>
                </a:cubicBezTo>
                <a:cubicBezTo>
                  <a:pt x="483" y="1229"/>
                  <a:pt x="431" y="1263"/>
                  <a:pt x="393" y="1266"/>
                </a:cubicBezTo>
                <a:cubicBezTo>
                  <a:pt x="320" y="1272"/>
                  <a:pt x="246" y="1272"/>
                  <a:pt x="173" y="1275"/>
                </a:cubicBezTo>
                <a:cubicBezTo>
                  <a:pt x="140" y="1296"/>
                  <a:pt x="121" y="1303"/>
                  <a:pt x="100" y="1330"/>
                </a:cubicBezTo>
                <a:cubicBezTo>
                  <a:pt x="65" y="1375"/>
                  <a:pt x="81" y="1385"/>
                  <a:pt x="27" y="1421"/>
                </a:cubicBezTo>
                <a:cubicBezTo>
                  <a:pt x="21" y="1430"/>
                  <a:pt x="10" y="1437"/>
                  <a:pt x="9" y="1448"/>
                </a:cubicBezTo>
                <a:cubicBezTo>
                  <a:pt x="0" y="1534"/>
                  <a:pt x="85" y="1515"/>
                  <a:pt x="146" y="1522"/>
                </a:cubicBezTo>
                <a:cubicBezTo>
                  <a:pt x="260" y="1560"/>
                  <a:pt x="362" y="1561"/>
                  <a:pt x="484" y="1567"/>
                </a:cubicBezTo>
                <a:cubicBezTo>
                  <a:pt x="521" y="1592"/>
                  <a:pt x="561" y="1617"/>
                  <a:pt x="603" y="1631"/>
                </a:cubicBezTo>
                <a:cubicBezTo>
                  <a:pt x="761" y="1624"/>
                  <a:pt x="911" y="1630"/>
                  <a:pt x="1069" y="1622"/>
                </a:cubicBezTo>
                <a:cubicBezTo>
                  <a:pt x="1124" y="1631"/>
                  <a:pt x="1111" y="1626"/>
                  <a:pt x="1152" y="1640"/>
                </a:cubicBezTo>
                <a:cubicBezTo>
                  <a:pt x="1170" y="1646"/>
                  <a:pt x="1206" y="1659"/>
                  <a:pt x="1206" y="1659"/>
                </a:cubicBezTo>
                <a:cubicBezTo>
                  <a:pt x="1365" y="1655"/>
                  <a:pt x="1525" y="1665"/>
                  <a:pt x="1682" y="1640"/>
                </a:cubicBezTo>
                <a:cubicBezTo>
                  <a:pt x="1783" y="1624"/>
                  <a:pt x="1639" y="1619"/>
                  <a:pt x="1737" y="1613"/>
                </a:cubicBezTo>
                <a:cubicBezTo>
                  <a:pt x="1828" y="1608"/>
                  <a:pt x="1920" y="1607"/>
                  <a:pt x="2011" y="1604"/>
                </a:cubicBezTo>
                <a:cubicBezTo>
                  <a:pt x="2047" y="1597"/>
                  <a:pt x="2086" y="1598"/>
                  <a:pt x="2121" y="1586"/>
                </a:cubicBezTo>
                <a:cubicBezTo>
                  <a:pt x="2140" y="1579"/>
                  <a:pt x="2164" y="1534"/>
                  <a:pt x="2185" y="1531"/>
                </a:cubicBezTo>
                <a:cubicBezTo>
                  <a:pt x="2300" y="1516"/>
                  <a:pt x="2416" y="1519"/>
                  <a:pt x="2532" y="1512"/>
                </a:cubicBezTo>
                <a:cubicBezTo>
                  <a:pt x="2593" y="1422"/>
                  <a:pt x="2623" y="1409"/>
                  <a:pt x="2733" y="1394"/>
                </a:cubicBezTo>
                <a:cubicBezTo>
                  <a:pt x="2756" y="1371"/>
                  <a:pt x="2769" y="1349"/>
                  <a:pt x="2797" y="1330"/>
                </a:cubicBezTo>
                <a:cubicBezTo>
                  <a:pt x="2754" y="1196"/>
                  <a:pt x="2567" y="1250"/>
                  <a:pt x="2459" y="1247"/>
                </a:cubicBezTo>
                <a:cubicBezTo>
                  <a:pt x="2301" y="1141"/>
                  <a:pt x="2169" y="1197"/>
                  <a:pt x="1938" y="1192"/>
                </a:cubicBezTo>
                <a:cubicBezTo>
                  <a:pt x="1826" y="1155"/>
                  <a:pt x="1838" y="1164"/>
                  <a:pt x="1682" y="1156"/>
                </a:cubicBezTo>
                <a:cubicBezTo>
                  <a:pt x="1527" y="1106"/>
                  <a:pt x="1726" y="1167"/>
                  <a:pt x="1270" y="1138"/>
                </a:cubicBezTo>
                <a:cubicBezTo>
                  <a:pt x="1227" y="1135"/>
                  <a:pt x="1188" y="1101"/>
                  <a:pt x="1152" y="1083"/>
                </a:cubicBezTo>
                <a:cubicBezTo>
                  <a:pt x="1127" y="1071"/>
                  <a:pt x="1095" y="1064"/>
                  <a:pt x="1069" y="1055"/>
                </a:cubicBezTo>
                <a:cubicBezTo>
                  <a:pt x="1060" y="1049"/>
                  <a:pt x="1052" y="1041"/>
                  <a:pt x="1042" y="1037"/>
                </a:cubicBezTo>
                <a:cubicBezTo>
                  <a:pt x="1024" y="1029"/>
                  <a:pt x="987" y="1019"/>
                  <a:pt x="987" y="1019"/>
                </a:cubicBezTo>
                <a:cubicBezTo>
                  <a:pt x="961" y="991"/>
                  <a:pt x="951" y="956"/>
                  <a:pt x="923" y="927"/>
                </a:cubicBezTo>
                <a:cubicBezTo>
                  <a:pt x="936" y="873"/>
                  <a:pt x="939" y="890"/>
                  <a:pt x="987" y="872"/>
                </a:cubicBezTo>
                <a:cubicBezTo>
                  <a:pt x="990" y="863"/>
                  <a:pt x="1000" y="853"/>
                  <a:pt x="996" y="845"/>
                </a:cubicBezTo>
                <a:cubicBezTo>
                  <a:pt x="992" y="837"/>
                  <a:pt x="960" y="838"/>
                  <a:pt x="969" y="836"/>
                </a:cubicBezTo>
                <a:cubicBezTo>
                  <a:pt x="1001" y="828"/>
                  <a:pt x="1036" y="830"/>
                  <a:pt x="1069" y="827"/>
                </a:cubicBezTo>
                <a:cubicBezTo>
                  <a:pt x="1072" y="818"/>
                  <a:pt x="1071" y="806"/>
                  <a:pt x="1078" y="799"/>
                </a:cubicBezTo>
                <a:cubicBezTo>
                  <a:pt x="1085" y="792"/>
                  <a:pt x="1111" y="798"/>
                  <a:pt x="1106" y="790"/>
                </a:cubicBezTo>
                <a:cubicBezTo>
                  <a:pt x="1078" y="743"/>
                  <a:pt x="975" y="732"/>
                  <a:pt x="932" y="726"/>
                </a:cubicBezTo>
                <a:cubicBezTo>
                  <a:pt x="938" y="717"/>
                  <a:pt x="963" y="685"/>
                  <a:pt x="960" y="671"/>
                </a:cubicBezTo>
                <a:cubicBezTo>
                  <a:pt x="958" y="662"/>
                  <a:pt x="947" y="660"/>
                  <a:pt x="941" y="653"/>
                </a:cubicBezTo>
                <a:cubicBezTo>
                  <a:pt x="934" y="645"/>
                  <a:pt x="931" y="633"/>
                  <a:pt x="923" y="626"/>
                </a:cubicBezTo>
                <a:cubicBezTo>
                  <a:pt x="906" y="611"/>
                  <a:pt x="868" y="589"/>
                  <a:pt x="868" y="589"/>
                </a:cubicBezTo>
                <a:cubicBezTo>
                  <a:pt x="897" y="579"/>
                  <a:pt x="947" y="584"/>
                  <a:pt x="914" y="543"/>
                </a:cubicBezTo>
                <a:cubicBezTo>
                  <a:pt x="907" y="534"/>
                  <a:pt x="895" y="531"/>
                  <a:pt x="886" y="525"/>
                </a:cubicBezTo>
                <a:cubicBezTo>
                  <a:pt x="889" y="516"/>
                  <a:pt x="896" y="508"/>
                  <a:pt x="896" y="498"/>
                </a:cubicBezTo>
                <a:cubicBezTo>
                  <a:pt x="896" y="481"/>
                  <a:pt x="872" y="451"/>
                  <a:pt x="896" y="434"/>
                </a:cubicBezTo>
                <a:cubicBezTo>
                  <a:pt x="911" y="423"/>
                  <a:pt x="965" y="411"/>
                  <a:pt x="987" y="406"/>
                </a:cubicBezTo>
                <a:cubicBezTo>
                  <a:pt x="934" y="353"/>
                  <a:pt x="948" y="381"/>
                  <a:pt x="932" y="333"/>
                </a:cubicBezTo>
                <a:cubicBezTo>
                  <a:pt x="946" y="291"/>
                  <a:pt x="936" y="282"/>
                  <a:pt x="905" y="251"/>
                </a:cubicBezTo>
                <a:cubicBezTo>
                  <a:pt x="902" y="242"/>
                  <a:pt x="891" y="231"/>
                  <a:pt x="896" y="223"/>
                </a:cubicBezTo>
                <a:cubicBezTo>
                  <a:pt x="903" y="211"/>
                  <a:pt x="934" y="218"/>
                  <a:pt x="932" y="205"/>
                </a:cubicBezTo>
                <a:cubicBezTo>
                  <a:pt x="929" y="184"/>
                  <a:pt x="886" y="159"/>
                  <a:pt x="886" y="159"/>
                </a:cubicBezTo>
                <a:cubicBezTo>
                  <a:pt x="935" y="90"/>
                  <a:pt x="1008" y="102"/>
                  <a:pt x="1088" y="95"/>
                </a:cubicBezTo>
                <a:cubicBezTo>
                  <a:pt x="1024" y="34"/>
                  <a:pt x="956" y="38"/>
                  <a:pt x="868" y="31"/>
                </a:cubicBezTo>
                <a:cubicBezTo>
                  <a:pt x="859" y="28"/>
                  <a:pt x="850" y="26"/>
                  <a:pt x="841" y="22"/>
                </a:cubicBezTo>
                <a:cubicBezTo>
                  <a:pt x="831" y="17"/>
                  <a:pt x="823" y="0"/>
                  <a:pt x="813" y="4"/>
                </a:cubicBezTo>
                <a:cubicBezTo>
                  <a:pt x="793" y="12"/>
                  <a:pt x="789" y="50"/>
                  <a:pt x="768" y="50"/>
                </a:cubicBezTo>
                <a:cubicBezTo>
                  <a:pt x="765" y="50"/>
                  <a:pt x="761" y="50"/>
                  <a:pt x="758" y="50"/>
                </a:cubicBezTo>
                <a:close/>
              </a:path>
            </a:pathLst>
          </a:custGeom>
          <a:solidFill>
            <a:srgbClr val="FF0000">
              <a:alpha val="50195"/>
            </a:srgbClr>
          </a:solidFill>
          <a:ln w="3175" cap="flat" cmpd="sng">
            <a:solidFill>
              <a:schemeClr val="tx1"/>
            </a:solidFill>
            <a:prstDash val="solid"/>
            <a:miter lim="800000"/>
            <a:headEnd type="none" w="med" len="med"/>
            <a:tailEnd type="none" w="med" len="med"/>
          </a:ln>
        </p:spPr>
        <p:txBody>
          <a:bodyPr wrap="none"/>
          <a:lstStyle/>
          <a:p>
            <a:endParaRPr lang="en-US" dirty="0">
              <a:solidFill>
                <a:srgbClr val="000000"/>
              </a:solidFill>
              <a:cs typeface="+mn-cs"/>
            </a:endParaRPr>
          </a:p>
        </p:txBody>
      </p:sp>
      <p:sp>
        <p:nvSpPr>
          <p:cNvPr id="19469" name="Text Box 33"/>
          <p:cNvSpPr txBox="1">
            <a:spLocks noChangeArrowheads="1"/>
          </p:cNvSpPr>
          <p:nvPr/>
        </p:nvSpPr>
        <p:spPr bwMode="auto">
          <a:xfrm>
            <a:off x="7358063" y="1851025"/>
            <a:ext cx="1685925" cy="646113"/>
          </a:xfrm>
          <a:prstGeom prst="rect">
            <a:avLst/>
          </a:prstGeom>
          <a:noFill/>
          <a:ln w="9525">
            <a:noFill/>
            <a:miter lim="800000"/>
            <a:headEnd/>
            <a:tailEnd/>
          </a:ln>
        </p:spPr>
        <p:txBody>
          <a:bodyPr>
            <a:spAutoFit/>
          </a:bodyPr>
          <a:lstStyle/>
          <a:p>
            <a:pPr>
              <a:spcBef>
                <a:spcPct val="50000"/>
              </a:spcBef>
            </a:pPr>
            <a:r>
              <a:rPr lang="en-US" b="1" dirty="0">
                <a:solidFill>
                  <a:srgbClr val="000000"/>
                </a:solidFill>
                <a:cs typeface="+mn-cs"/>
              </a:rPr>
              <a:t>Unsaturated </a:t>
            </a:r>
            <a:br>
              <a:rPr lang="en-US" b="1" dirty="0">
                <a:solidFill>
                  <a:srgbClr val="000000"/>
                </a:solidFill>
                <a:cs typeface="+mn-cs"/>
              </a:rPr>
            </a:br>
            <a:r>
              <a:rPr lang="en-US" b="1" dirty="0">
                <a:solidFill>
                  <a:srgbClr val="000000"/>
                </a:solidFill>
                <a:cs typeface="+mn-cs"/>
              </a:rPr>
              <a:t>Zone</a:t>
            </a:r>
          </a:p>
        </p:txBody>
      </p:sp>
      <p:sp>
        <p:nvSpPr>
          <p:cNvPr id="19470" name="Text Box 29"/>
          <p:cNvSpPr txBox="1">
            <a:spLocks noChangeArrowheads="1"/>
          </p:cNvSpPr>
          <p:nvPr/>
        </p:nvSpPr>
        <p:spPr bwMode="auto">
          <a:xfrm>
            <a:off x="6270625" y="3098800"/>
            <a:ext cx="1957388" cy="369888"/>
          </a:xfrm>
          <a:prstGeom prst="rect">
            <a:avLst/>
          </a:prstGeom>
          <a:noFill/>
          <a:ln w="9525">
            <a:noFill/>
            <a:miter lim="800000"/>
            <a:headEnd/>
            <a:tailEnd/>
          </a:ln>
        </p:spPr>
        <p:txBody>
          <a:bodyPr>
            <a:spAutoFit/>
          </a:bodyPr>
          <a:lstStyle/>
          <a:p>
            <a:pPr algn="r">
              <a:spcBef>
                <a:spcPct val="50000"/>
              </a:spcBef>
            </a:pPr>
            <a:r>
              <a:rPr lang="en-US" b="1" dirty="0">
                <a:solidFill>
                  <a:srgbClr val="000000"/>
                </a:solidFill>
                <a:cs typeface="+mn-cs"/>
              </a:rPr>
              <a:t>Capillary Zone</a:t>
            </a:r>
          </a:p>
        </p:txBody>
      </p:sp>
      <p:sp>
        <p:nvSpPr>
          <p:cNvPr id="19471" name="Text Box 392"/>
          <p:cNvSpPr txBox="1">
            <a:spLocks noChangeArrowheads="1"/>
          </p:cNvSpPr>
          <p:nvPr/>
        </p:nvSpPr>
        <p:spPr bwMode="auto">
          <a:xfrm>
            <a:off x="5727700" y="3573463"/>
            <a:ext cx="1006475" cy="366712"/>
          </a:xfrm>
          <a:prstGeom prst="rect">
            <a:avLst/>
          </a:prstGeom>
          <a:noFill/>
          <a:ln w="9525">
            <a:noFill/>
            <a:miter lim="800000"/>
            <a:headEnd/>
            <a:tailEnd/>
          </a:ln>
        </p:spPr>
        <p:txBody>
          <a:bodyPr>
            <a:spAutoFit/>
          </a:bodyPr>
          <a:lstStyle/>
          <a:p>
            <a:pPr>
              <a:spcBef>
                <a:spcPct val="50000"/>
              </a:spcBef>
            </a:pPr>
            <a:r>
              <a:rPr lang="en-US" b="1" dirty="0">
                <a:solidFill>
                  <a:srgbClr val="000000"/>
                </a:solidFill>
                <a:cs typeface="+mn-cs"/>
              </a:rPr>
              <a:t>LNAPL</a:t>
            </a:r>
          </a:p>
        </p:txBody>
      </p:sp>
      <p:grpSp>
        <p:nvGrpSpPr>
          <p:cNvPr id="19472" name="Group 399"/>
          <p:cNvGrpSpPr>
            <a:grpSpLocks/>
          </p:cNvGrpSpPr>
          <p:nvPr/>
        </p:nvGrpSpPr>
        <p:grpSpPr bwMode="auto">
          <a:xfrm flipH="1">
            <a:off x="4203700" y="1655763"/>
            <a:ext cx="1854200" cy="1344612"/>
            <a:chOff x="995" y="1342"/>
            <a:chExt cx="1449" cy="1423"/>
          </a:xfrm>
        </p:grpSpPr>
        <p:sp>
          <p:nvSpPr>
            <p:cNvPr id="19702" name="Freeform 400"/>
            <p:cNvSpPr>
              <a:spLocks/>
            </p:cNvSpPr>
            <p:nvPr/>
          </p:nvSpPr>
          <p:spPr bwMode="auto">
            <a:xfrm>
              <a:off x="995" y="1342"/>
              <a:ext cx="1103" cy="1289"/>
            </a:xfrm>
            <a:custGeom>
              <a:avLst/>
              <a:gdLst>
                <a:gd name="T0" fmla="*/ 1103 w 1103"/>
                <a:gd name="T1" fmla="*/ 0 h 1289"/>
                <a:gd name="T2" fmla="*/ 1070 w 1103"/>
                <a:gd name="T3" fmla="*/ 472 h 1289"/>
                <a:gd name="T4" fmla="*/ 926 w 1103"/>
                <a:gd name="T5" fmla="*/ 935 h 1289"/>
                <a:gd name="T6" fmla="*/ 472 w 1103"/>
                <a:gd name="T7" fmla="*/ 1213 h 1289"/>
                <a:gd name="T8" fmla="*/ 0 w 1103"/>
                <a:gd name="T9" fmla="*/ 1289 h 1289"/>
                <a:gd name="T10" fmla="*/ 0 60000 65536"/>
                <a:gd name="T11" fmla="*/ 0 60000 65536"/>
                <a:gd name="T12" fmla="*/ 0 60000 65536"/>
                <a:gd name="T13" fmla="*/ 0 60000 65536"/>
                <a:gd name="T14" fmla="*/ 0 60000 65536"/>
                <a:gd name="T15" fmla="*/ 0 w 1103"/>
                <a:gd name="T16" fmla="*/ 0 h 1289"/>
                <a:gd name="T17" fmla="*/ 1103 w 1103"/>
                <a:gd name="T18" fmla="*/ 1289 h 1289"/>
              </a:gdLst>
              <a:ahLst/>
              <a:cxnLst>
                <a:cxn ang="T10">
                  <a:pos x="T0" y="T1"/>
                </a:cxn>
                <a:cxn ang="T11">
                  <a:pos x="T2" y="T3"/>
                </a:cxn>
                <a:cxn ang="T12">
                  <a:pos x="T4" y="T5"/>
                </a:cxn>
                <a:cxn ang="T13">
                  <a:pos x="T6" y="T7"/>
                </a:cxn>
                <a:cxn ang="T14">
                  <a:pos x="T8" y="T9"/>
                </a:cxn>
              </a:cxnLst>
              <a:rect l="T15" t="T16" r="T17" b="T18"/>
              <a:pathLst>
                <a:path w="1103" h="1289">
                  <a:moveTo>
                    <a:pt x="1103" y="0"/>
                  </a:moveTo>
                  <a:cubicBezTo>
                    <a:pt x="1101" y="158"/>
                    <a:pt x="1099" y="316"/>
                    <a:pt x="1070" y="472"/>
                  </a:cubicBezTo>
                  <a:cubicBezTo>
                    <a:pt x="1041" y="628"/>
                    <a:pt x="1026" y="812"/>
                    <a:pt x="926" y="935"/>
                  </a:cubicBezTo>
                  <a:cubicBezTo>
                    <a:pt x="826" y="1058"/>
                    <a:pt x="626" y="1154"/>
                    <a:pt x="472" y="1213"/>
                  </a:cubicBezTo>
                  <a:cubicBezTo>
                    <a:pt x="318" y="1272"/>
                    <a:pt x="159" y="1280"/>
                    <a:pt x="0" y="1289"/>
                  </a:cubicBezTo>
                </a:path>
              </a:pathLst>
            </a:custGeom>
            <a:noFill/>
            <a:ln w="19050" cap="sq" cmpd="sng">
              <a:solidFill>
                <a:schemeClr val="tx1"/>
              </a:solidFill>
              <a:prstDash val="solid"/>
              <a:round/>
              <a:headEnd type="none" w="sm" len="sm"/>
              <a:tailEnd type="triangle" w="lg" len="med"/>
            </a:ln>
          </p:spPr>
          <p:txBody>
            <a:bodyPr wrap="none" anchor="ctr"/>
            <a:lstStyle/>
            <a:p>
              <a:endParaRPr lang="en-US" dirty="0">
                <a:solidFill>
                  <a:srgbClr val="000000"/>
                </a:solidFill>
                <a:cs typeface="+mn-cs"/>
              </a:endParaRPr>
            </a:p>
          </p:txBody>
        </p:sp>
        <p:sp>
          <p:nvSpPr>
            <p:cNvPr id="19703" name="Freeform 401"/>
            <p:cNvSpPr>
              <a:spLocks/>
            </p:cNvSpPr>
            <p:nvPr/>
          </p:nvSpPr>
          <p:spPr bwMode="auto">
            <a:xfrm>
              <a:off x="1004" y="1351"/>
              <a:ext cx="1440" cy="1414"/>
            </a:xfrm>
            <a:custGeom>
              <a:avLst/>
              <a:gdLst>
                <a:gd name="T0" fmla="*/ 1440 w 1440"/>
                <a:gd name="T1" fmla="*/ 0 h 1414"/>
                <a:gd name="T2" fmla="*/ 1381 w 1440"/>
                <a:gd name="T3" fmla="*/ 673 h 1414"/>
                <a:gd name="T4" fmla="*/ 1128 w 1440"/>
                <a:gd name="T5" fmla="*/ 1120 h 1414"/>
                <a:gd name="T6" fmla="*/ 530 w 1440"/>
                <a:gd name="T7" fmla="*/ 1355 h 1414"/>
                <a:gd name="T8" fmla="*/ 0 w 1440"/>
                <a:gd name="T9" fmla="*/ 1414 h 1414"/>
                <a:gd name="T10" fmla="*/ 0 60000 65536"/>
                <a:gd name="T11" fmla="*/ 0 60000 65536"/>
                <a:gd name="T12" fmla="*/ 0 60000 65536"/>
                <a:gd name="T13" fmla="*/ 0 60000 65536"/>
                <a:gd name="T14" fmla="*/ 0 60000 65536"/>
                <a:gd name="T15" fmla="*/ 0 w 1440"/>
                <a:gd name="T16" fmla="*/ 0 h 1414"/>
                <a:gd name="T17" fmla="*/ 1440 w 1440"/>
                <a:gd name="T18" fmla="*/ 1414 h 1414"/>
              </a:gdLst>
              <a:ahLst/>
              <a:cxnLst>
                <a:cxn ang="T10">
                  <a:pos x="T0" y="T1"/>
                </a:cxn>
                <a:cxn ang="T11">
                  <a:pos x="T2" y="T3"/>
                </a:cxn>
                <a:cxn ang="T12">
                  <a:pos x="T4" y="T5"/>
                </a:cxn>
                <a:cxn ang="T13">
                  <a:pos x="T6" y="T7"/>
                </a:cxn>
                <a:cxn ang="T14">
                  <a:pos x="T8" y="T9"/>
                </a:cxn>
              </a:cxnLst>
              <a:rect l="T15" t="T16" r="T17" b="T18"/>
              <a:pathLst>
                <a:path w="1440" h="1414">
                  <a:moveTo>
                    <a:pt x="1440" y="0"/>
                  </a:moveTo>
                  <a:cubicBezTo>
                    <a:pt x="1436" y="243"/>
                    <a:pt x="1433" y="486"/>
                    <a:pt x="1381" y="673"/>
                  </a:cubicBezTo>
                  <a:cubicBezTo>
                    <a:pt x="1329" y="860"/>
                    <a:pt x="1270" y="1006"/>
                    <a:pt x="1128" y="1120"/>
                  </a:cubicBezTo>
                  <a:cubicBezTo>
                    <a:pt x="986" y="1234"/>
                    <a:pt x="718" y="1306"/>
                    <a:pt x="530" y="1355"/>
                  </a:cubicBezTo>
                  <a:cubicBezTo>
                    <a:pt x="342" y="1404"/>
                    <a:pt x="171" y="1409"/>
                    <a:pt x="0" y="1414"/>
                  </a:cubicBezTo>
                </a:path>
              </a:pathLst>
            </a:custGeom>
            <a:noFill/>
            <a:ln w="19050" cap="sq" cmpd="sng">
              <a:solidFill>
                <a:schemeClr val="tx1"/>
              </a:solidFill>
              <a:prstDash val="solid"/>
              <a:round/>
              <a:headEnd type="none" w="sm" len="sm"/>
              <a:tailEnd type="triangle" w="lg" len="med"/>
            </a:ln>
          </p:spPr>
          <p:txBody>
            <a:bodyPr wrap="none" anchor="ctr"/>
            <a:lstStyle/>
            <a:p>
              <a:endParaRPr lang="en-US" dirty="0">
                <a:solidFill>
                  <a:srgbClr val="000000"/>
                </a:solidFill>
                <a:cs typeface="+mn-cs"/>
              </a:endParaRPr>
            </a:p>
          </p:txBody>
        </p:sp>
        <p:sp>
          <p:nvSpPr>
            <p:cNvPr id="19704" name="Freeform 402"/>
            <p:cNvSpPr>
              <a:spLocks/>
            </p:cNvSpPr>
            <p:nvPr/>
          </p:nvSpPr>
          <p:spPr bwMode="auto">
            <a:xfrm>
              <a:off x="1004" y="1350"/>
              <a:ext cx="766" cy="1128"/>
            </a:xfrm>
            <a:custGeom>
              <a:avLst/>
              <a:gdLst>
                <a:gd name="T0" fmla="*/ 766 w 766"/>
                <a:gd name="T1" fmla="*/ 0 h 1094"/>
                <a:gd name="T2" fmla="*/ 715 w 766"/>
                <a:gd name="T3" fmla="*/ 3272 h 1094"/>
                <a:gd name="T4" fmla="*/ 488 w 766"/>
                <a:gd name="T5" fmla="*/ 5245 h 1094"/>
                <a:gd name="T6" fmla="*/ 219 w 766"/>
                <a:gd name="T7" fmla="*/ 6024 h 1094"/>
                <a:gd name="T8" fmla="*/ 0 w 766"/>
                <a:gd name="T9" fmla="*/ 6263 h 1094"/>
                <a:gd name="T10" fmla="*/ 0 60000 65536"/>
                <a:gd name="T11" fmla="*/ 0 60000 65536"/>
                <a:gd name="T12" fmla="*/ 0 60000 65536"/>
                <a:gd name="T13" fmla="*/ 0 60000 65536"/>
                <a:gd name="T14" fmla="*/ 0 60000 65536"/>
                <a:gd name="T15" fmla="*/ 0 w 766"/>
                <a:gd name="T16" fmla="*/ 0 h 1094"/>
                <a:gd name="T17" fmla="*/ 766 w 766"/>
                <a:gd name="T18" fmla="*/ 1094 h 1094"/>
              </a:gdLst>
              <a:ahLst/>
              <a:cxnLst>
                <a:cxn ang="T10">
                  <a:pos x="T0" y="T1"/>
                </a:cxn>
                <a:cxn ang="T11">
                  <a:pos x="T2" y="T3"/>
                </a:cxn>
                <a:cxn ang="T12">
                  <a:pos x="T4" y="T5"/>
                </a:cxn>
                <a:cxn ang="T13">
                  <a:pos x="T6" y="T7"/>
                </a:cxn>
                <a:cxn ang="T14">
                  <a:pos x="T8" y="T9"/>
                </a:cxn>
              </a:cxnLst>
              <a:rect l="T15" t="T16" r="T17" b="T18"/>
              <a:pathLst>
                <a:path w="766" h="1094">
                  <a:moveTo>
                    <a:pt x="766" y="0"/>
                  </a:moveTo>
                  <a:cubicBezTo>
                    <a:pt x="763" y="209"/>
                    <a:pt x="761" y="419"/>
                    <a:pt x="715" y="572"/>
                  </a:cubicBezTo>
                  <a:cubicBezTo>
                    <a:pt x="669" y="725"/>
                    <a:pt x="571" y="838"/>
                    <a:pt x="488" y="918"/>
                  </a:cubicBezTo>
                  <a:cubicBezTo>
                    <a:pt x="405" y="998"/>
                    <a:pt x="300" y="1023"/>
                    <a:pt x="219" y="1052"/>
                  </a:cubicBezTo>
                  <a:cubicBezTo>
                    <a:pt x="138" y="1081"/>
                    <a:pt x="69" y="1087"/>
                    <a:pt x="0" y="1094"/>
                  </a:cubicBezTo>
                </a:path>
              </a:pathLst>
            </a:custGeom>
            <a:noFill/>
            <a:ln w="19050" cap="sq" cmpd="sng">
              <a:solidFill>
                <a:schemeClr val="tx1"/>
              </a:solidFill>
              <a:prstDash val="solid"/>
              <a:round/>
              <a:headEnd type="none" w="sm" len="sm"/>
              <a:tailEnd type="triangle" w="lg" len="med"/>
            </a:ln>
          </p:spPr>
          <p:txBody>
            <a:bodyPr wrap="none" anchor="ctr"/>
            <a:lstStyle/>
            <a:p>
              <a:endParaRPr lang="en-US" dirty="0">
                <a:solidFill>
                  <a:srgbClr val="000000"/>
                </a:solidFill>
                <a:cs typeface="+mn-cs"/>
              </a:endParaRPr>
            </a:p>
          </p:txBody>
        </p:sp>
        <p:sp>
          <p:nvSpPr>
            <p:cNvPr id="19705" name="Freeform 403"/>
            <p:cNvSpPr>
              <a:spLocks/>
            </p:cNvSpPr>
            <p:nvPr/>
          </p:nvSpPr>
          <p:spPr bwMode="auto">
            <a:xfrm>
              <a:off x="995" y="1359"/>
              <a:ext cx="417" cy="935"/>
            </a:xfrm>
            <a:custGeom>
              <a:avLst/>
              <a:gdLst>
                <a:gd name="T0" fmla="*/ 413 w 417"/>
                <a:gd name="T1" fmla="*/ 0 h 935"/>
                <a:gd name="T2" fmla="*/ 413 w 417"/>
                <a:gd name="T3" fmla="*/ 244 h 935"/>
                <a:gd name="T4" fmla="*/ 388 w 417"/>
                <a:gd name="T5" fmla="*/ 531 h 935"/>
                <a:gd name="T6" fmla="*/ 329 w 417"/>
                <a:gd name="T7" fmla="*/ 733 h 935"/>
                <a:gd name="T8" fmla="*/ 219 w 417"/>
                <a:gd name="T9" fmla="*/ 867 h 935"/>
                <a:gd name="T10" fmla="*/ 0 w 417"/>
                <a:gd name="T11" fmla="*/ 935 h 935"/>
                <a:gd name="T12" fmla="*/ 0 60000 65536"/>
                <a:gd name="T13" fmla="*/ 0 60000 65536"/>
                <a:gd name="T14" fmla="*/ 0 60000 65536"/>
                <a:gd name="T15" fmla="*/ 0 60000 65536"/>
                <a:gd name="T16" fmla="*/ 0 60000 65536"/>
                <a:gd name="T17" fmla="*/ 0 60000 65536"/>
                <a:gd name="T18" fmla="*/ 0 w 417"/>
                <a:gd name="T19" fmla="*/ 0 h 935"/>
                <a:gd name="T20" fmla="*/ 417 w 417"/>
                <a:gd name="T21" fmla="*/ 935 h 935"/>
              </a:gdLst>
              <a:ahLst/>
              <a:cxnLst>
                <a:cxn ang="T12">
                  <a:pos x="T0" y="T1"/>
                </a:cxn>
                <a:cxn ang="T13">
                  <a:pos x="T2" y="T3"/>
                </a:cxn>
                <a:cxn ang="T14">
                  <a:pos x="T4" y="T5"/>
                </a:cxn>
                <a:cxn ang="T15">
                  <a:pos x="T6" y="T7"/>
                </a:cxn>
                <a:cxn ang="T16">
                  <a:pos x="T8" y="T9"/>
                </a:cxn>
                <a:cxn ang="T17">
                  <a:pos x="T10" y="T11"/>
                </a:cxn>
              </a:cxnLst>
              <a:rect l="T18" t="T19" r="T20" b="T21"/>
              <a:pathLst>
                <a:path w="417" h="935">
                  <a:moveTo>
                    <a:pt x="413" y="0"/>
                  </a:moveTo>
                  <a:cubicBezTo>
                    <a:pt x="415" y="78"/>
                    <a:pt x="417" y="156"/>
                    <a:pt x="413" y="244"/>
                  </a:cubicBezTo>
                  <a:cubicBezTo>
                    <a:pt x="409" y="332"/>
                    <a:pt x="402" y="450"/>
                    <a:pt x="388" y="531"/>
                  </a:cubicBezTo>
                  <a:cubicBezTo>
                    <a:pt x="374" y="612"/>
                    <a:pt x="357" y="677"/>
                    <a:pt x="329" y="733"/>
                  </a:cubicBezTo>
                  <a:cubicBezTo>
                    <a:pt x="301" y="789"/>
                    <a:pt x="274" y="833"/>
                    <a:pt x="219" y="867"/>
                  </a:cubicBezTo>
                  <a:cubicBezTo>
                    <a:pt x="164" y="901"/>
                    <a:pt x="82" y="918"/>
                    <a:pt x="0" y="935"/>
                  </a:cubicBezTo>
                </a:path>
              </a:pathLst>
            </a:custGeom>
            <a:noFill/>
            <a:ln w="19050" cap="sq" cmpd="sng">
              <a:solidFill>
                <a:schemeClr val="tx1"/>
              </a:solidFill>
              <a:prstDash val="solid"/>
              <a:round/>
              <a:headEnd type="none" w="sm" len="sm"/>
              <a:tailEnd type="triangle" w="lg" len="med"/>
            </a:ln>
          </p:spPr>
          <p:txBody>
            <a:bodyPr wrap="none" anchor="ctr"/>
            <a:lstStyle/>
            <a:p>
              <a:endParaRPr lang="en-US" dirty="0">
                <a:solidFill>
                  <a:srgbClr val="000000"/>
                </a:solidFill>
                <a:cs typeface="+mn-cs"/>
              </a:endParaRPr>
            </a:p>
          </p:txBody>
        </p:sp>
      </p:grpSp>
      <p:grpSp>
        <p:nvGrpSpPr>
          <p:cNvPr id="19473" name="Group 404"/>
          <p:cNvGrpSpPr>
            <a:grpSpLocks/>
          </p:cNvGrpSpPr>
          <p:nvPr/>
        </p:nvGrpSpPr>
        <p:grpSpPr bwMode="auto">
          <a:xfrm>
            <a:off x="6402388" y="1658938"/>
            <a:ext cx="831850" cy="1344612"/>
            <a:chOff x="3970" y="1372"/>
            <a:chExt cx="1449" cy="1423"/>
          </a:xfrm>
        </p:grpSpPr>
        <p:sp>
          <p:nvSpPr>
            <p:cNvPr id="19698" name="Freeform 405"/>
            <p:cNvSpPr>
              <a:spLocks/>
            </p:cNvSpPr>
            <p:nvPr/>
          </p:nvSpPr>
          <p:spPr bwMode="auto">
            <a:xfrm>
              <a:off x="3970" y="1372"/>
              <a:ext cx="1103" cy="1289"/>
            </a:xfrm>
            <a:custGeom>
              <a:avLst/>
              <a:gdLst>
                <a:gd name="T0" fmla="*/ 1103 w 1103"/>
                <a:gd name="T1" fmla="*/ 0 h 1289"/>
                <a:gd name="T2" fmla="*/ 1070 w 1103"/>
                <a:gd name="T3" fmla="*/ 472 h 1289"/>
                <a:gd name="T4" fmla="*/ 926 w 1103"/>
                <a:gd name="T5" fmla="*/ 935 h 1289"/>
                <a:gd name="T6" fmla="*/ 472 w 1103"/>
                <a:gd name="T7" fmla="*/ 1213 h 1289"/>
                <a:gd name="T8" fmla="*/ 0 w 1103"/>
                <a:gd name="T9" fmla="*/ 1289 h 1289"/>
                <a:gd name="T10" fmla="*/ 0 60000 65536"/>
                <a:gd name="T11" fmla="*/ 0 60000 65536"/>
                <a:gd name="T12" fmla="*/ 0 60000 65536"/>
                <a:gd name="T13" fmla="*/ 0 60000 65536"/>
                <a:gd name="T14" fmla="*/ 0 60000 65536"/>
                <a:gd name="T15" fmla="*/ 0 w 1103"/>
                <a:gd name="T16" fmla="*/ 0 h 1289"/>
                <a:gd name="T17" fmla="*/ 1103 w 1103"/>
                <a:gd name="T18" fmla="*/ 1289 h 1289"/>
              </a:gdLst>
              <a:ahLst/>
              <a:cxnLst>
                <a:cxn ang="T10">
                  <a:pos x="T0" y="T1"/>
                </a:cxn>
                <a:cxn ang="T11">
                  <a:pos x="T2" y="T3"/>
                </a:cxn>
                <a:cxn ang="T12">
                  <a:pos x="T4" y="T5"/>
                </a:cxn>
                <a:cxn ang="T13">
                  <a:pos x="T6" y="T7"/>
                </a:cxn>
                <a:cxn ang="T14">
                  <a:pos x="T8" y="T9"/>
                </a:cxn>
              </a:cxnLst>
              <a:rect l="T15" t="T16" r="T17" b="T18"/>
              <a:pathLst>
                <a:path w="1103" h="1289">
                  <a:moveTo>
                    <a:pt x="1103" y="0"/>
                  </a:moveTo>
                  <a:cubicBezTo>
                    <a:pt x="1101" y="158"/>
                    <a:pt x="1099" y="316"/>
                    <a:pt x="1070" y="472"/>
                  </a:cubicBezTo>
                  <a:cubicBezTo>
                    <a:pt x="1041" y="628"/>
                    <a:pt x="1026" y="812"/>
                    <a:pt x="926" y="935"/>
                  </a:cubicBezTo>
                  <a:cubicBezTo>
                    <a:pt x="826" y="1058"/>
                    <a:pt x="626" y="1154"/>
                    <a:pt x="472" y="1213"/>
                  </a:cubicBezTo>
                  <a:cubicBezTo>
                    <a:pt x="318" y="1272"/>
                    <a:pt x="159" y="1280"/>
                    <a:pt x="0" y="1289"/>
                  </a:cubicBezTo>
                </a:path>
              </a:pathLst>
            </a:custGeom>
            <a:noFill/>
            <a:ln w="19050" cap="sq" cmpd="sng">
              <a:solidFill>
                <a:schemeClr val="tx1"/>
              </a:solidFill>
              <a:prstDash val="solid"/>
              <a:round/>
              <a:headEnd type="none" w="sm" len="sm"/>
              <a:tailEnd type="triangle" w="lg" len="med"/>
            </a:ln>
          </p:spPr>
          <p:txBody>
            <a:bodyPr wrap="none" anchor="ctr"/>
            <a:lstStyle/>
            <a:p>
              <a:endParaRPr lang="en-US" dirty="0">
                <a:solidFill>
                  <a:srgbClr val="000000"/>
                </a:solidFill>
                <a:cs typeface="+mn-cs"/>
              </a:endParaRPr>
            </a:p>
          </p:txBody>
        </p:sp>
        <p:sp>
          <p:nvSpPr>
            <p:cNvPr id="19699" name="Freeform 406"/>
            <p:cNvSpPr>
              <a:spLocks/>
            </p:cNvSpPr>
            <p:nvPr/>
          </p:nvSpPr>
          <p:spPr bwMode="auto">
            <a:xfrm>
              <a:off x="3979" y="1381"/>
              <a:ext cx="1440" cy="1414"/>
            </a:xfrm>
            <a:custGeom>
              <a:avLst/>
              <a:gdLst>
                <a:gd name="T0" fmla="*/ 1440 w 1440"/>
                <a:gd name="T1" fmla="*/ 0 h 1414"/>
                <a:gd name="T2" fmla="*/ 1381 w 1440"/>
                <a:gd name="T3" fmla="*/ 673 h 1414"/>
                <a:gd name="T4" fmla="*/ 1128 w 1440"/>
                <a:gd name="T5" fmla="*/ 1120 h 1414"/>
                <a:gd name="T6" fmla="*/ 530 w 1440"/>
                <a:gd name="T7" fmla="*/ 1355 h 1414"/>
                <a:gd name="T8" fmla="*/ 0 w 1440"/>
                <a:gd name="T9" fmla="*/ 1414 h 1414"/>
                <a:gd name="T10" fmla="*/ 0 60000 65536"/>
                <a:gd name="T11" fmla="*/ 0 60000 65536"/>
                <a:gd name="T12" fmla="*/ 0 60000 65536"/>
                <a:gd name="T13" fmla="*/ 0 60000 65536"/>
                <a:gd name="T14" fmla="*/ 0 60000 65536"/>
                <a:gd name="T15" fmla="*/ 0 w 1440"/>
                <a:gd name="T16" fmla="*/ 0 h 1414"/>
                <a:gd name="T17" fmla="*/ 1440 w 1440"/>
                <a:gd name="T18" fmla="*/ 1414 h 1414"/>
              </a:gdLst>
              <a:ahLst/>
              <a:cxnLst>
                <a:cxn ang="T10">
                  <a:pos x="T0" y="T1"/>
                </a:cxn>
                <a:cxn ang="T11">
                  <a:pos x="T2" y="T3"/>
                </a:cxn>
                <a:cxn ang="T12">
                  <a:pos x="T4" y="T5"/>
                </a:cxn>
                <a:cxn ang="T13">
                  <a:pos x="T6" y="T7"/>
                </a:cxn>
                <a:cxn ang="T14">
                  <a:pos x="T8" y="T9"/>
                </a:cxn>
              </a:cxnLst>
              <a:rect l="T15" t="T16" r="T17" b="T18"/>
              <a:pathLst>
                <a:path w="1440" h="1414">
                  <a:moveTo>
                    <a:pt x="1440" y="0"/>
                  </a:moveTo>
                  <a:cubicBezTo>
                    <a:pt x="1436" y="243"/>
                    <a:pt x="1433" y="486"/>
                    <a:pt x="1381" y="673"/>
                  </a:cubicBezTo>
                  <a:cubicBezTo>
                    <a:pt x="1329" y="860"/>
                    <a:pt x="1270" y="1006"/>
                    <a:pt x="1128" y="1120"/>
                  </a:cubicBezTo>
                  <a:cubicBezTo>
                    <a:pt x="986" y="1234"/>
                    <a:pt x="718" y="1306"/>
                    <a:pt x="530" y="1355"/>
                  </a:cubicBezTo>
                  <a:cubicBezTo>
                    <a:pt x="342" y="1404"/>
                    <a:pt x="171" y="1409"/>
                    <a:pt x="0" y="1414"/>
                  </a:cubicBezTo>
                </a:path>
              </a:pathLst>
            </a:custGeom>
            <a:noFill/>
            <a:ln w="19050" cap="sq" cmpd="sng">
              <a:solidFill>
                <a:schemeClr val="tx1"/>
              </a:solidFill>
              <a:prstDash val="solid"/>
              <a:round/>
              <a:headEnd type="none" w="sm" len="sm"/>
              <a:tailEnd type="triangle" w="lg" len="med"/>
            </a:ln>
          </p:spPr>
          <p:txBody>
            <a:bodyPr wrap="none" anchor="ctr"/>
            <a:lstStyle/>
            <a:p>
              <a:endParaRPr lang="en-US" dirty="0">
                <a:solidFill>
                  <a:srgbClr val="000000"/>
                </a:solidFill>
                <a:cs typeface="+mn-cs"/>
              </a:endParaRPr>
            </a:p>
          </p:txBody>
        </p:sp>
        <p:sp>
          <p:nvSpPr>
            <p:cNvPr id="19700" name="Freeform 407"/>
            <p:cNvSpPr>
              <a:spLocks/>
            </p:cNvSpPr>
            <p:nvPr/>
          </p:nvSpPr>
          <p:spPr bwMode="auto">
            <a:xfrm>
              <a:off x="3979" y="1381"/>
              <a:ext cx="766" cy="1128"/>
            </a:xfrm>
            <a:custGeom>
              <a:avLst/>
              <a:gdLst>
                <a:gd name="T0" fmla="*/ 766 w 766"/>
                <a:gd name="T1" fmla="*/ 0 h 1094"/>
                <a:gd name="T2" fmla="*/ 715 w 766"/>
                <a:gd name="T3" fmla="*/ 3272 h 1094"/>
                <a:gd name="T4" fmla="*/ 488 w 766"/>
                <a:gd name="T5" fmla="*/ 5245 h 1094"/>
                <a:gd name="T6" fmla="*/ 219 w 766"/>
                <a:gd name="T7" fmla="*/ 6024 h 1094"/>
                <a:gd name="T8" fmla="*/ 0 w 766"/>
                <a:gd name="T9" fmla="*/ 6263 h 1094"/>
                <a:gd name="T10" fmla="*/ 0 60000 65536"/>
                <a:gd name="T11" fmla="*/ 0 60000 65536"/>
                <a:gd name="T12" fmla="*/ 0 60000 65536"/>
                <a:gd name="T13" fmla="*/ 0 60000 65536"/>
                <a:gd name="T14" fmla="*/ 0 60000 65536"/>
                <a:gd name="T15" fmla="*/ 0 w 766"/>
                <a:gd name="T16" fmla="*/ 0 h 1094"/>
                <a:gd name="T17" fmla="*/ 766 w 766"/>
                <a:gd name="T18" fmla="*/ 1094 h 1094"/>
              </a:gdLst>
              <a:ahLst/>
              <a:cxnLst>
                <a:cxn ang="T10">
                  <a:pos x="T0" y="T1"/>
                </a:cxn>
                <a:cxn ang="T11">
                  <a:pos x="T2" y="T3"/>
                </a:cxn>
                <a:cxn ang="T12">
                  <a:pos x="T4" y="T5"/>
                </a:cxn>
                <a:cxn ang="T13">
                  <a:pos x="T6" y="T7"/>
                </a:cxn>
                <a:cxn ang="T14">
                  <a:pos x="T8" y="T9"/>
                </a:cxn>
              </a:cxnLst>
              <a:rect l="T15" t="T16" r="T17" b="T18"/>
              <a:pathLst>
                <a:path w="766" h="1094">
                  <a:moveTo>
                    <a:pt x="766" y="0"/>
                  </a:moveTo>
                  <a:cubicBezTo>
                    <a:pt x="763" y="209"/>
                    <a:pt x="761" y="419"/>
                    <a:pt x="715" y="572"/>
                  </a:cubicBezTo>
                  <a:cubicBezTo>
                    <a:pt x="669" y="725"/>
                    <a:pt x="571" y="838"/>
                    <a:pt x="488" y="918"/>
                  </a:cubicBezTo>
                  <a:cubicBezTo>
                    <a:pt x="405" y="998"/>
                    <a:pt x="300" y="1023"/>
                    <a:pt x="219" y="1052"/>
                  </a:cubicBezTo>
                  <a:cubicBezTo>
                    <a:pt x="138" y="1081"/>
                    <a:pt x="69" y="1087"/>
                    <a:pt x="0" y="1094"/>
                  </a:cubicBezTo>
                </a:path>
              </a:pathLst>
            </a:custGeom>
            <a:noFill/>
            <a:ln w="19050" cap="sq" cmpd="sng">
              <a:solidFill>
                <a:schemeClr val="tx1"/>
              </a:solidFill>
              <a:prstDash val="solid"/>
              <a:round/>
              <a:headEnd type="none" w="sm" len="sm"/>
              <a:tailEnd type="triangle" w="lg" len="med"/>
            </a:ln>
          </p:spPr>
          <p:txBody>
            <a:bodyPr wrap="none" anchor="ctr"/>
            <a:lstStyle/>
            <a:p>
              <a:endParaRPr lang="en-US" dirty="0">
                <a:solidFill>
                  <a:srgbClr val="000000"/>
                </a:solidFill>
                <a:cs typeface="+mn-cs"/>
              </a:endParaRPr>
            </a:p>
          </p:txBody>
        </p:sp>
        <p:sp>
          <p:nvSpPr>
            <p:cNvPr id="19701" name="Freeform 408"/>
            <p:cNvSpPr>
              <a:spLocks/>
            </p:cNvSpPr>
            <p:nvPr/>
          </p:nvSpPr>
          <p:spPr bwMode="auto">
            <a:xfrm>
              <a:off x="4004" y="1382"/>
              <a:ext cx="417" cy="935"/>
            </a:xfrm>
            <a:custGeom>
              <a:avLst/>
              <a:gdLst>
                <a:gd name="T0" fmla="*/ 413 w 417"/>
                <a:gd name="T1" fmla="*/ 0 h 935"/>
                <a:gd name="T2" fmla="*/ 413 w 417"/>
                <a:gd name="T3" fmla="*/ 244 h 935"/>
                <a:gd name="T4" fmla="*/ 388 w 417"/>
                <a:gd name="T5" fmla="*/ 531 h 935"/>
                <a:gd name="T6" fmla="*/ 329 w 417"/>
                <a:gd name="T7" fmla="*/ 733 h 935"/>
                <a:gd name="T8" fmla="*/ 219 w 417"/>
                <a:gd name="T9" fmla="*/ 867 h 935"/>
                <a:gd name="T10" fmla="*/ 0 w 417"/>
                <a:gd name="T11" fmla="*/ 935 h 935"/>
                <a:gd name="T12" fmla="*/ 0 60000 65536"/>
                <a:gd name="T13" fmla="*/ 0 60000 65536"/>
                <a:gd name="T14" fmla="*/ 0 60000 65536"/>
                <a:gd name="T15" fmla="*/ 0 60000 65536"/>
                <a:gd name="T16" fmla="*/ 0 60000 65536"/>
                <a:gd name="T17" fmla="*/ 0 60000 65536"/>
                <a:gd name="T18" fmla="*/ 0 w 417"/>
                <a:gd name="T19" fmla="*/ 0 h 935"/>
                <a:gd name="T20" fmla="*/ 417 w 417"/>
                <a:gd name="T21" fmla="*/ 935 h 935"/>
              </a:gdLst>
              <a:ahLst/>
              <a:cxnLst>
                <a:cxn ang="T12">
                  <a:pos x="T0" y="T1"/>
                </a:cxn>
                <a:cxn ang="T13">
                  <a:pos x="T2" y="T3"/>
                </a:cxn>
                <a:cxn ang="T14">
                  <a:pos x="T4" y="T5"/>
                </a:cxn>
                <a:cxn ang="T15">
                  <a:pos x="T6" y="T7"/>
                </a:cxn>
                <a:cxn ang="T16">
                  <a:pos x="T8" y="T9"/>
                </a:cxn>
                <a:cxn ang="T17">
                  <a:pos x="T10" y="T11"/>
                </a:cxn>
              </a:cxnLst>
              <a:rect l="T18" t="T19" r="T20" b="T21"/>
              <a:pathLst>
                <a:path w="417" h="935">
                  <a:moveTo>
                    <a:pt x="413" y="0"/>
                  </a:moveTo>
                  <a:cubicBezTo>
                    <a:pt x="415" y="78"/>
                    <a:pt x="417" y="156"/>
                    <a:pt x="413" y="244"/>
                  </a:cubicBezTo>
                  <a:cubicBezTo>
                    <a:pt x="409" y="332"/>
                    <a:pt x="402" y="450"/>
                    <a:pt x="388" y="531"/>
                  </a:cubicBezTo>
                  <a:cubicBezTo>
                    <a:pt x="374" y="612"/>
                    <a:pt x="357" y="677"/>
                    <a:pt x="329" y="733"/>
                  </a:cubicBezTo>
                  <a:cubicBezTo>
                    <a:pt x="301" y="789"/>
                    <a:pt x="274" y="833"/>
                    <a:pt x="219" y="867"/>
                  </a:cubicBezTo>
                  <a:cubicBezTo>
                    <a:pt x="164" y="901"/>
                    <a:pt x="82" y="918"/>
                    <a:pt x="0" y="935"/>
                  </a:cubicBezTo>
                </a:path>
              </a:pathLst>
            </a:custGeom>
            <a:noFill/>
            <a:ln w="19050" cap="sq" cmpd="sng">
              <a:solidFill>
                <a:schemeClr val="tx1"/>
              </a:solidFill>
              <a:prstDash val="solid"/>
              <a:round/>
              <a:headEnd type="none" w="sm" len="sm"/>
              <a:tailEnd type="triangle" w="lg" len="med"/>
            </a:ln>
          </p:spPr>
          <p:txBody>
            <a:bodyPr wrap="none" anchor="ctr"/>
            <a:lstStyle/>
            <a:p>
              <a:endParaRPr lang="en-US" dirty="0">
                <a:solidFill>
                  <a:srgbClr val="000000"/>
                </a:solidFill>
                <a:cs typeface="+mn-cs"/>
              </a:endParaRPr>
            </a:p>
          </p:txBody>
        </p:sp>
      </p:grpSp>
      <p:sp>
        <p:nvSpPr>
          <p:cNvPr id="19474" name="Rectangle 496"/>
          <p:cNvSpPr>
            <a:spLocks noChangeArrowheads="1"/>
          </p:cNvSpPr>
          <p:nvPr/>
        </p:nvSpPr>
        <p:spPr bwMode="auto">
          <a:xfrm>
            <a:off x="6102350" y="1679575"/>
            <a:ext cx="271463" cy="763588"/>
          </a:xfrm>
          <a:prstGeom prst="rect">
            <a:avLst/>
          </a:prstGeom>
          <a:solidFill>
            <a:srgbClr val="808080">
              <a:alpha val="16078"/>
            </a:srgbClr>
          </a:solidFill>
          <a:ln w="25400" cap="sq">
            <a:solidFill>
              <a:srgbClr val="FFFFFF"/>
            </a:solidFill>
            <a:miter lim="800000"/>
            <a:headEnd type="none" w="sm" len="sm"/>
            <a:tailEnd type="none" w="sm" len="sm"/>
          </a:ln>
        </p:spPr>
        <p:txBody>
          <a:bodyPr wrap="none" anchor="ctr"/>
          <a:lstStyle/>
          <a:p>
            <a:pPr eaLnBrk="0" hangingPunct="0"/>
            <a:endParaRPr lang="en-US" dirty="0">
              <a:solidFill>
                <a:srgbClr val="000000"/>
              </a:solidFill>
              <a:cs typeface="+mn-cs"/>
            </a:endParaRPr>
          </a:p>
        </p:txBody>
      </p:sp>
      <p:sp>
        <p:nvSpPr>
          <p:cNvPr id="19475" name="Rectangle 497" descr="Small confetti"/>
          <p:cNvSpPr>
            <a:spLocks noChangeArrowheads="1"/>
          </p:cNvSpPr>
          <p:nvPr/>
        </p:nvSpPr>
        <p:spPr bwMode="auto">
          <a:xfrm>
            <a:off x="6097588" y="2438400"/>
            <a:ext cx="271462" cy="671513"/>
          </a:xfrm>
          <a:prstGeom prst="rect">
            <a:avLst/>
          </a:prstGeom>
          <a:pattFill prst="smConfetti">
            <a:fgClr>
              <a:srgbClr val="4C2E00">
                <a:alpha val="16078"/>
              </a:srgbClr>
            </a:fgClr>
            <a:bgClr>
              <a:srgbClr val="EF9100"/>
            </a:bgClr>
          </a:pattFill>
          <a:ln w="25400">
            <a:solidFill>
              <a:srgbClr val="FFFFFF"/>
            </a:solidFill>
            <a:miter lim="800000"/>
            <a:headEnd type="none" w="sm" len="sm"/>
            <a:tailEnd type="none" w="sm" len="sm"/>
          </a:ln>
        </p:spPr>
        <p:txBody>
          <a:bodyPr wrap="none" anchor="ctr"/>
          <a:lstStyle/>
          <a:p>
            <a:pPr eaLnBrk="0" hangingPunct="0"/>
            <a:endParaRPr lang="en-US" dirty="0">
              <a:solidFill>
                <a:srgbClr val="000000"/>
              </a:solidFill>
              <a:cs typeface="+mn-cs"/>
            </a:endParaRPr>
          </a:p>
        </p:txBody>
      </p:sp>
      <p:sp>
        <p:nvSpPr>
          <p:cNvPr id="19476" name="Rectangle 499" descr="Sphere"/>
          <p:cNvSpPr>
            <a:spLocks noChangeArrowheads="1"/>
          </p:cNvSpPr>
          <p:nvPr/>
        </p:nvSpPr>
        <p:spPr bwMode="auto">
          <a:xfrm>
            <a:off x="6111875" y="2297113"/>
            <a:ext cx="260350" cy="138112"/>
          </a:xfrm>
          <a:prstGeom prst="rect">
            <a:avLst/>
          </a:prstGeom>
          <a:pattFill prst="sphere">
            <a:fgClr>
              <a:schemeClr val="bg2">
                <a:alpha val="16078"/>
              </a:schemeClr>
            </a:fgClr>
            <a:bgClr>
              <a:schemeClr val="tx2"/>
            </a:bgClr>
          </a:pattFill>
          <a:ln w="12700" cap="sq">
            <a:noFill/>
            <a:miter lim="800000"/>
            <a:headEnd type="none" w="sm" len="sm"/>
            <a:tailEnd type="none" w="sm" len="sm"/>
          </a:ln>
        </p:spPr>
        <p:txBody>
          <a:bodyPr wrap="none" anchor="ctr"/>
          <a:lstStyle/>
          <a:p>
            <a:pPr eaLnBrk="0" hangingPunct="0"/>
            <a:endParaRPr lang="en-US" dirty="0">
              <a:solidFill>
                <a:srgbClr val="000000"/>
              </a:solidFill>
              <a:cs typeface="+mn-cs"/>
            </a:endParaRPr>
          </a:p>
        </p:txBody>
      </p:sp>
      <p:sp>
        <p:nvSpPr>
          <p:cNvPr id="19477" name="Rectangle 518" descr="Dark horizontal"/>
          <p:cNvSpPr>
            <a:spLocks noChangeArrowheads="1"/>
          </p:cNvSpPr>
          <p:nvPr/>
        </p:nvSpPr>
        <p:spPr bwMode="auto">
          <a:xfrm>
            <a:off x="6135688" y="2573338"/>
            <a:ext cx="196850" cy="369887"/>
          </a:xfrm>
          <a:prstGeom prst="rect">
            <a:avLst/>
          </a:prstGeom>
          <a:pattFill prst="dkHorz">
            <a:fgClr>
              <a:schemeClr val="folHlink">
                <a:alpha val="16078"/>
              </a:schemeClr>
            </a:fgClr>
            <a:bgClr>
              <a:srgbClr val="DB170D">
                <a:alpha val="45882"/>
              </a:srgbClr>
            </a:bgClr>
          </a:pattFill>
          <a:ln w="12700">
            <a:solidFill>
              <a:schemeClr val="tx1"/>
            </a:solidFill>
            <a:miter lim="800000"/>
            <a:headEnd/>
            <a:tailEnd/>
          </a:ln>
        </p:spPr>
        <p:txBody>
          <a:bodyPr anchor="ctr">
            <a:spAutoFit/>
          </a:bodyPr>
          <a:lstStyle/>
          <a:p>
            <a:pPr eaLnBrk="0" hangingPunct="0"/>
            <a:endParaRPr lang="en-US" dirty="0">
              <a:solidFill>
                <a:srgbClr val="000000"/>
              </a:solidFill>
              <a:cs typeface="+mn-cs"/>
            </a:endParaRPr>
          </a:p>
        </p:txBody>
      </p:sp>
      <p:sp>
        <p:nvSpPr>
          <p:cNvPr id="19478" name="Line 519"/>
          <p:cNvSpPr>
            <a:spLocks noChangeShapeType="1"/>
          </p:cNvSpPr>
          <p:nvPr/>
        </p:nvSpPr>
        <p:spPr bwMode="auto">
          <a:xfrm flipV="1">
            <a:off x="6232525" y="1828800"/>
            <a:ext cx="0" cy="307975"/>
          </a:xfrm>
          <a:prstGeom prst="line">
            <a:avLst/>
          </a:prstGeom>
          <a:noFill/>
          <a:ln w="28575" cap="sq">
            <a:solidFill>
              <a:schemeClr val="tx2"/>
            </a:solidFill>
            <a:round/>
            <a:headEnd type="none" w="sm" len="sm"/>
            <a:tailEnd type="triangle" w="med" len="med"/>
          </a:ln>
        </p:spPr>
        <p:txBody>
          <a:bodyPr wrap="none" anchor="ctr"/>
          <a:lstStyle/>
          <a:p>
            <a:endParaRPr lang="en-US" dirty="0">
              <a:solidFill>
                <a:srgbClr val="000000"/>
              </a:solidFill>
              <a:cs typeface="+mn-cs"/>
            </a:endParaRPr>
          </a:p>
        </p:txBody>
      </p:sp>
      <p:grpSp>
        <p:nvGrpSpPr>
          <p:cNvPr id="19479" name="Group 323"/>
          <p:cNvGrpSpPr>
            <a:grpSpLocks/>
          </p:cNvGrpSpPr>
          <p:nvPr/>
        </p:nvGrpSpPr>
        <p:grpSpPr bwMode="auto">
          <a:xfrm>
            <a:off x="4797425" y="1679575"/>
            <a:ext cx="279400" cy="2751138"/>
            <a:chOff x="4497" y="2441"/>
            <a:chExt cx="176" cy="1733"/>
          </a:xfrm>
        </p:grpSpPr>
        <p:sp>
          <p:nvSpPr>
            <p:cNvPr id="19688" name="Line 514"/>
            <p:cNvSpPr>
              <a:spLocks noChangeShapeType="1"/>
            </p:cNvSpPr>
            <p:nvPr/>
          </p:nvSpPr>
          <p:spPr bwMode="auto">
            <a:xfrm>
              <a:off x="4585" y="2489"/>
              <a:ext cx="0" cy="317"/>
            </a:xfrm>
            <a:prstGeom prst="line">
              <a:avLst/>
            </a:prstGeom>
            <a:noFill/>
            <a:ln w="28575" cap="sq">
              <a:solidFill>
                <a:schemeClr val="tx2"/>
              </a:solidFill>
              <a:round/>
              <a:headEnd type="none" w="sm" len="sm"/>
              <a:tailEnd type="triangle" w="med" len="med"/>
            </a:ln>
          </p:spPr>
          <p:txBody>
            <a:bodyPr wrap="none" anchor="ctr"/>
            <a:lstStyle/>
            <a:p>
              <a:endParaRPr lang="en-US" dirty="0">
                <a:solidFill>
                  <a:srgbClr val="000000"/>
                </a:solidFill>
                <a:cs typeface="+mn-cs"/>
              </a:endParaRPr>
            </a:p>
          </p:txBody>
        </p:sp>
        <p:sp>
          <p:nvSpPr>
            <p:cNvPr id="19689" name="Oval 459"/>
            <p:cNvSpPr>
              <a:spLocks noChangeArrowheads="1"/>
            </p:cNvSpPr>
            <p:nvPr/>
          </p:nvSpPr>
          <p:spPr bwMode="auto">
            <a:xfrm flipH="1">
              <a:off x="4657" y="4016"/>
              <a:ext cx="10" cy="1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90" name="Oval 492"/>
            <p:cNvSpPr>
              <a:spLocks noChangeArrowheads="1"/>
            </p:cNvSpPr>
            <p:nvPr/>
          </p:nvSpPr>
          <p:spPr bwMode="auto">
            <a:xfrm flipH="1">
              <a:off x="4641" y="3954"/>
              <a:ext cx="22" cy="16"/>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91" name="Oval 494"/>
            <p:cNvSpPr>
              <a:spLocks noChangeArrowheads="1"/>
            </p:cNvSpPr>
            <p:nvPr/>
          </p:nvSpPr>
          <p:spPr bwMode="auto">
            <a:xfrm flipH="1">
              <a:off x="4651" y="4012"/>
              <a:ext cx="22" cy="19"/>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92" name="Oval 495"/>
            <p:cNvSpPr>
              <a:spLocks noChangeArrowheads="1"/>
            </p:cNvSpPr>
            <p:nvPr/>
          </p:nvSpPr>
          <p:spPr bwMode="auto">
            <a:xfrm flipH="1">
              <a:off x="4645" y="4055"/>
              <a:ext cx="20" cy="18"/>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93" name="Rectangle 501"/>
            <p:cNvSpPr>
              <a:spLocks noChangeArrowheads="1"/>
            </p:cNvSpPr>
            <p:nvPr/>
          </p:nvSpPr>
          <p:spPr bwMode="auto">
            <a:xfrm>
              <a:off x="4497" y="2441"/>
              <a:ext cx="171" cy="1523"/>
            </a:xfrm>
            <a:prstGeom prst="rect">
              <a:avLst/>
            </a:prstGeom>
            <a:solidFill>
              <a:srgbClr val="808080">
                <a:alpha val="16078"/>
              </a:srgbClr>
            </a:solidFill>
            <a:ln w="25400" cap="sq">
              <a:solidFill>
                <a:srgbClr val="FFFFFF"/>
              </a:solidFill>
              <a:miter lim="800000"/>
              <a:headEnd type="none" w="sm" len="sm"/>
              <a:tailEnd type="none" w="sm" len="sm"/>
            </a:ln>
          </p:spPr>
          <p:txBody>
            <a:bodyPr wrap="none" anchor="ctr"/>
            <a:lstStyle/>
            <a:p>
              <a:pPr eaLnBrk="0" hangingPunct="0"/>
              <a:endParaRPr lang="en-US" dirty="0">
                <a:solidFill>
                  <a:srgbClr val="000000"/>
                </a:solidFill>
                <a:cs typeface="+mn-cs"/>
              </a:endParaRPr>
            </a:p>
          </p:txBody>
        </p:sp>
        <p:sp>
          <p:nvSpPr>
            <p:cNvPr id="19694" name="Rectangle 502" descr="Small confetti"/>
            <p:cNvSpPr>
              <a:spLocks noChangeArrowheads="1"/>
            </p:cNvSpPr>
            <p:nvPr/>
          </p:nvSpPr>
          <p:spPr bwMode="auto">
            <a:xfrm>
              <a:off x="4498" y="3925"/>
              <a:ext cx="171" cy="249"/>
            </a:xfrm>
            <a:prstGeom prst="rect">
              <a:avLst/>
            </a:prstGeom>
            <a:pattFill prst="smConfetti">
              <a:fgClr>
                <a:srgbClr val="4C2E00">
                  <a:alpha val="16078"/>
                </a:srgbClr>
              </a:fgClr>
              <a:bgClr>
                <a:srgbClr val="EF9100"/>
              </a:bgClr>
            </a:pattFill>
            <a:ln w="25400">
              <a:solidFill>
                <a:srgbClr val="FFFFFF"/>
              </a:solidFill>
              <a:miter lim="800000"/>
              <a:headEnd type="none" w="sm" len="sm"/>
              <a:tailEnd type="none" w="sm" len="sm"/>
            </a:ln>
          </p:spPr>
          <p:txBody>
            <a:bodyPr wrap="none" anchor="ctr"/>
            <a:lstStyle/>
            <a:p>
              <a:pPr eaLnBrk="0" hangingPunct="0"/>
              <a:endParaRPr lang="en-US" dirty="0">
                <a:solidFill>
                  <a:srgbClr val="000000"/>
                </a:solidFill>
                <a:cs typeface="+mn-cs"/>
              </a:endParaRPr>
            </a:p>
          </p:txBody>
        </p:sp>
        <p:sp>
          <p:nvSpPr>
            <p:cNvPr id="19695" name="Rectangle 504" descr="Sphere"/>
            <p:cNvSpPr>
              <a:spLocks noChangeArrowheads="1"/>
            </p:cNvSpPr>
            <p:nvPr/>
          </p:nvSpPr>
          <p:spPr bwMode="auto">
            <a:xfrm>
              <a:off x="4501" y="3837"/>
              <a:ext cx="164" cy="87"/>
            </a:xfrm>
            <a:prstGeom prst="rect">
              <a:avLst/>
            </a:prstGeom>
            <a:pattFill prst="sphere">
              <a:fgClr>
                <a:schemeClr val="bg2">
                  <a:alpha val="16078"/>
                </a:schemeClr>
              </a:fgClr>
              <a:bgClr>
                <a:schemeClr val="tx2"/>
              </a:bgClr>
            </a:pattFill>
            <a:ln w="12700" cap="sq">
              <a:noFill/>
              <a:miter lim="800000"/>
              <a:headEnd type="none" w="sm" len="sm"/>
              <a:tailEnd type="none" w="sm" len="sm"/>
            </a:ln>
          </p:spPr>
          <p:txBody>
            <a:bodyPr wrap="none" anchor="ctr"/>
            <a:lstStyle/>
            <a:p>
              <a:pPr eaLnBrk="0" hangingPunct="0"/>
              <a:endParaRPr lang="en-US" dirty="0">
                <a:solidFill>
                  <a:srgbClr val="000000"/>
                </a:solidFill>
                <a:cs typeface="+mn-cs"/>
              </a:endParaRPr>
            </a:p>
          </p:txBody>
        </p:sp>
        <p:sp>
          <p:nvSpPr>
            <p:cNvPr id="19696" name="Rectangle 505"/>
            <p:cNvSpPr>
              <a:spLocks noChangeArrowheads="1"/>
            </p:cNvSpPr>
            <p:nvPr/>
          </p:nvSpPr>
          <p:spPr bwMode="auto">
            <a:xfrm>
              <a:off x="4548" y="2449"/>
              <a:ext cx="70" cy="1493"/>
            </a:xfrm>
            <a:prstGeom prst="rect">
              <a:avLst/>
            </a:prstGeom>
            <a:solidFill>
              <a:srgbClr val="99CC00">
                <a:alpha val="16078"/>
              </a:srgbClr>
            </a:solidFill>
            <a:ln w="12700">
              <a:solidFill>
                <a:schemeClr val="tx2"/>
              </a:solidFill>
              <a:miter lim="800000"/>
              <a:headEnd type="none" w="sm" len="sm"/>
              <a:tailEnd type="none" w="sm" len="sm"/>
            </a:ln>
          </p:spPr>
          <p:txBody>
            <a:bodyPr wrap="none" anchor="ctr"/>
            <a:lstStyle/>
            <a:p>
              <a:pPr eaLnBrk="0" hangingPunct="0"/>
              <a:endParaRPr lang="en-US" dirty="0">
                <a:solidFill>
                  <a:srgbClr val="000000"/>
                </a:solidFill>
                <a:cs typeface="+mn-cs"/>
              </a:endParaRPr>
            </a:p>
          </p:txBody>
        </p:sp>
        <p:sp>
          <p:nvSpPr>
            <p:cNvPr id="19697" name="Rectangle 506" descr="Small grid"/>
            <p:cNvSpPr>
              <a:spLocks noChangeArrowheads="1"/>
            </p:cNvSpPr>
            <p:nvPr/>
          </p:nvSpPr>
          <p:spPr bwMode="auto">
            <a:xfrm>
              <a:off x="4548" y="3943"/>
              <a:ext cx="70" cy="181"/>
            </a:xfrm>
            <a:prstGeom prst="rect">
              <a:avLst/>
            </a:prstGeom>
            <a:pattFill prst="smGrid">
              <a:fgClr>
                <a:schemeClr val="bg2">
                  <a:alpha val="16078"/>
                </a:schemeClr>
              </a:fgClr>
              <a:bgClr>
                <a:srgbClr val="FFFFFF"/>
              </a:bgClr>
            </a:pattFill>
            <a:ln w="12700">
              <a:solidFill>
                <a:schemeClr val="tx2"/>
              </a:solidFill>
              <a:miter lim="800000"/>
              <a:headEnd/>
              <a:tailEnd/>
            </a:ln>
          </p:spPr>
          <p:txBody>
            <a:bodyPr wrap="none" anchor="ctr"/>
            <a:lstStyle/>
            <a:p>
              <a:pPr eaLnBrk="0" hangingPunct="0"/>
              <a:endParaRPr lang="en-US" dirty="0">
                <a:solidFill>
                  <a:srgbClr val="000000"/>
                </a:solidFill>
                <a:cs typeface="+mn-cs"/>
              </a:endParaRPr>
            </a:p>
          </p:txBody>
        </p:sp>
      </p:grpSp>
      <p:grpSp>
        <p:nvGrpSpPr>
          <p:cNvPr id="19480" name="Group 180"/>
          <p:cNvGrpSpPr>
            <a:grpSpLocks/>
          </p:cNvGrpSpPr>
          <p:nvPr/>
        </p:nvGrpSpPr>
        <p:grpSpPr bwMode="auto">
          <a:xfrm>
            <a:off x="5095875" y="3121025"/>
            <a:ext cx="425450" cy="1077913"/>
            <a:chOff x="7372350" y="4922044"/>
            <a:chExt cx="426244" cy="1078706"/>
          </a:xfrm>
        </p:grpSpPr>
        <p:sp>
          <p:nvSpPr>
            <p:cNvPr id="19643" name="Oval 425"/>
            <p:cNvSpPr>
              <a:spLocks noChangeArrowheads="1"/>
            </p:cNvSpPr>
            <p:nvPr/>
          </p:nvSpPr>
          <p:spPr bwMode="auto">
            <a:xfrm flipH="1">
              <a:off x="7431056" y="5880573"/>
              <a:ext cx="18670" cy="1543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44" name="Oval 436"/>
            <p:cNvSpPr>
              <a:spLocks noChangeArrowheads="1"/>
            </p:cNvSpPr>
            <p:nvPr/>
          </p:nvSpPr>
          <p:spPr bwMode="auto">
            <a:xfrm flipH="1">
              <a:off x="7401945" y="5897168"/>
              <a:ext cx="31809" cy="2777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45" name="Oval 449"/>
            <p:cNvSpPr>
              <a:spLocks noChangeArrowheads="1"/>
            </p:cNvSpPr>
            <p:nvPr/>
          </p:nvSpPr>
          <p:spPr bwMode="auto">
            <a:xfrm>
              <a:off x="7436671" y="5906672"/>
              <a:ext cx="32500" cy="2777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46" name="Oval 452"/>
            <p:cNvSpPr>
              <a:spLocks noChangeArrowheads="1"/>
            </p:cNvSpPr>
            <p:nvPr/>
          </p:nvSpPr>
          <p:spPr bwMode="auto">
            <a:xfrm>
              <a:off x="7372990" y="5974207"/>
              <a:ext cx="32500" cy="26543"/>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47" name="Oval 453"/>
            <p:cNvSpPr>
              <a:spLocks noChangeArrowheads="1"/>
            </p:cNvSpPr>
            <p:nvPr/>
          </p:nvSpPr>
          <p:spPr bwMode="auto">
            <a:xfrm>
              <a:off x="7553325" y="5657850"/>
              <a:ext cx="25400" cy="2222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48" name="Oval 454"/>
            <p:cNvSpPr>
              <a:spLocks noChangeArrowheads="1"/>
            </p:cNvSpPr>
            <p:nvPr/>
          </p:nvSpPr>
          <p:spPr bwMode="auto">
            <a:xfrm>
              <a:off x="7591425" y="5635625"/>
              <a:ext cx="25400" cy="2381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49" name="Oval 455"/>
            <p:cNvSpPr>
              <a:spLocks noChangeArrowheads="1"/>
            </p:cNvSpPr>
            <p:nvPr/>
          </p:nvSpPr>
          <p:spPr bwMode="auto">
            <a:xfrm>
              <a:off x="7466013" y="5888037"/>
              <a:ext cx="19050"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50" name="Oval 456"/>
            <p:cNvSpPr>
              <a:spLocks noChangeArrowheads="1"/>
            </p:cNvSpPr>
            <p:nvPr/>
          </p:nvSpPr>
          <p:spPr bwMode="auto">
            <a:xfrm>
              <a:off x="7567613" y="5694362"/>
              <a:ext cx="30163"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51" name="Oval 457"/>
            <p:cNvSpPr>
              <a:spLocks noChangeArrowheads="1"/>
            </p:cNvSpPr>
            <p:nvPr/>
          </p:nvSpPr>
          <p:spPr bwMode="auto">
            <a:xfrm>
              <a:off x="7493000" y="5805487"/>
              <a:ext cx="14288" cy="952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52" name="Oval 458"/>
            <p:cNvSpPr>
              <a:spLocks noChangeArrowheads="1"/>
            </p:cNvSpPr>
            <p:nvPr/>
          </p:nvSpPr>
          <p:spPr bwMode="auto">
            <a:xfrm flipH="1">
              <a:off x="7508875" y="5826125"/>
              <a:ext cx="174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53" name="Oval 459"/>
            <p:cNvSpPr>
              <a:spLocks noChangeArrowheads="1"/>
            </p:cNvSpPr>
            <p:nvPr/>
          </p:nvSpPr>
          <p:spPr bwMode="auto">
            <a:xfrm flipH="1">
              <a:off x="7445375" y="5864225"/>
              <a:ext cx="15875" cy="158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54" name="Oval 460"/>
            <p:cNvSpPr>
              <a:spLocks noChangeArrowheads="1"/>
            </p:cNvSpPr>
            <p:nvPr/>
          </p:nvSpPr>
          <p:spPr bwMode="auto">
            <a:xfrm flipH="1">
              <a:off x="7537450" y="5759450"/>
              <a:ext cx="23813" cy="1905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55" name="Oval 461"/>
            <p:cNvSpPr>
              <a:spLocks noChangeArrowheads="1"/>
            </p:cNvSpPr>
            <p:nvPr/>
          </p:nvSpPr>
          <p:spPr bwMode="auto">
            <a:xfrm>
              <a:off x="7627938" y="5156200"/>
              <a:ext cx="74613" cy="682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56" name="Oval 462"/>
            <p:cNvSpPr>
              <a:spLocks noChangeArrowheads="1"/>
            </p:cNvSpPr>
            <p:nvPr/>
          </p:nvSpPr>
          <p:spPr bwMode="auto">
            <a:xfrm>
              <a:off x="7599363" y="4987925"/>
              <a:ext cx="77788" cy="682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57" name="Oval 463"/>
            <p:cNvSpPr>
              <a:spLocks noChangeArrowheads="1"/>
            </p:cNvSpPr>
            <p:nvPr/>
          </p:nvSpPr>
          <p:spPr bwMode="auto">
            <a:xfrm>
              <a:off x="7658100" y="5305425"/>
              <a:ext cx="36513"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58" name="Oval 464"/>
            <p:cNvSpPr>
              <a:spLocks noChangeArrowheads="1"/>
            </p:cNvSpPr>
            <p:nvPr/>
          </p:nvSpPr>
          <p:spPr bwMode="auto">
            <a:xfrm>
              <a:off x="7608888" y="5588000"/>
              <a:ext cx="15875"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59" name="Oval 465"/>
            <p:cNvSpPr>
              <a:spLocks noChangeArrowheads="1"/>
            </p:cNvSpPr>
            <p:nvPr/>
          </p:nvSpPr>
          <p:spPr bwMode="auto">
            <a:xfrm>
              <a:off x="7640638" y="5240337"/>
              <a:ext cx="58738" cy="523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60" name="Oval 466"/>
            <p:cNvSpPr>
              <a:spLocks noChangeArrowheads="1"/>
            </p:cNvSpPr>
            <p:nvPr/>
          </p:nvSpPr>
          <p:spPr bwMode="auto">
            <a:xfrm>
              <a:off x="7596188" y="5414962"/>
              <a:ext cx="55563" cy="508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61" name="Oval 467"/>
            <p:cNvSpPr>
              <a:spLocks noChangeArrowheads="1"/>
            </p:cNvSpPr>
            <p:nvPr/>
          </p:nvSpPr>
          <p:spPr bwMode="auto">
            <a:xfrm>
              <a:off x="7599363" y="5481637"/>
              <a:ext cx="33338"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62" name="Oval 468"/>
            <p:cNvSpPr>
              <a:spLocks noChangeArrowheads="1"/>
            </p:cNvSpPr>
            <p:nvPr/>
          </p:nvSpPr>
          <p:spPr bwMode="auto">
            <a:xfrm>
              <a:off x="7556500" y="5730875"/>
              <a:ext cx="17463" cy="158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63" name="Oval 469"/>
            <p:cNvSpPr>
              <a:spLocks noChangeArrowheads="1"/>
            </p:cNvSpPr>
            <p:nvPr/>
          </p:nvSpPr>
          <p:spPr bwMode="auto">
            <a:xfrm>
              <a:off x="7562850" y="5621337"/>
              <a:ext cx="19050"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64" name="Oval 470"/>
            <p:cNvSpPr>
              <a:spLocks noChangeArrowheads="1"/>
            </p:cNvSpPr>
            <p:nvPr/>
          </p:nvSpPr>
          <p:spPr bwMode="auto">
            <a:xfrm>
              <a:off x="7526338" y="5689600"/>
              <a:ext cx="36513"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65" name="Oval 472"/>
            <p:cNvSpPr>
              <a:spLocks noChangeArrowheads="1"/>
            </p:cNvSpPr>
            <p:nvPr/>
          </p:nvSpPr>
          <p:spPr bwMode="auto">
            <a:xfrm>
              <a:off x="7599363" y="5280025"/>
              <a:ext cx="33338" cy="3175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66" name="Oval 474"/>
            <p:cNvSpPr>
              <a:spLocks noChangeArrowheads="1"/>
            </p:cNvSpPr>
            <p:nvPr/>
          </p:nvSpPr>
          <p:spPr bwMode="auto">
            <a:xfrm>
              <a:off x="7581900" y="5097462"/>
              <a:ext cx="73025"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67" name="Oval 475"/>
            <p:cNvSpPr>
              <a:spLocks noChangeArrowheads="1"/>
            </p:cNvSpPr>
            <p:nvPr/>
          </p:nvSpPr>
          <p:spPr bwMode="auto">
            <a:xfrm>
              <a:off x="7704138" y="4992687"/>
              <a:ext cx="73025"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68" name="Oval 476"/>
            <p:cNvSpPr>
              <a:spLocks noChangeArrowheads="1"/>
            </p:cNvSpPr>
            <p:nvPr/>
          </p:nvSpPr>
          <p:spPr bwMode="auto">
            <a:xfrm>
              <a:off x="7577138" y="5514975"/>
              <a:ext cx="31750"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69" name="Oval 478"/>
            <p:cNvSpPr>
              <a:spLocks noChangeArrowheads="1"/>
            </p:cNvSpPr>
            <p:nvPr/>
          </p:nvSpPr>
          <p:spPr bwMode="auto">
            <a:xfrm>
              <a:off x="7578725" y="5327650"/>
              <a:ext cx="52388" cy="460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70" name="Oval 479"/>
            <p:cNvSpPr>
              <a:spLocks noChangeArrowheads="1"/>
            </p:cNvSpPr>
            <p:nvPr/>
          </p:nvSpPr>
          <p:spPr bwMode="auto">
            <a:xfrm>
              <a:off x="7596188" y="5664200"/>
              <a:ext cx="30163"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71" name="Oval 480"/>
            <p:cNvSpPr>
              <a:spLocks noChangeArrowheads="1"/>
            </p:cNvSpPr>
            <p:nvPr/>
          </p:nvSpPr>
          <p:spPr bwMode="auto">
            <a:xfrm>
              <a:off x="7526338" y="5795962"/>
              <a:ext cx="15875"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72" name="Oval 481"/>
            <p:cNvSpPr>
              <a:spLocks noChangeArrowheads="1"/>
            </p:cNvSpPr>
            <p:nvPr/>
          </p:nvSpPr>
          <p:spPr bwMode="auto">
            <a:xfrm>
              <a:off x="7589838" y="5553075"/>
              <a:ext cx="33338"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73" name="Oval 482"/>
            <p:cNvSpPr>
              <a:spLocks noChangeArrowheads="1"/>
            </p:cNvSpPr>
            <p:nvPr/>
          </p:nvSpPr>
          <p:spPr bwMode="auto">
            <a:xfrm>
              <a:off x="7585075" y="5222875"/>
              <a:ext cx="52388" cy="460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74" name="Oval 483"/>
            <p:cNvSpPr>
              <a:spLocks noChangeArrowheads="1"/>
            </p:cNvSpPr>
            <p:nvPr/>
          </p:nvSpPr>
          <p:spPr bwMode="auto">
            <a:xfrm>
              <a:off x="7575550" y="5597525"/>
              <a:ext cx="33338" cy="2381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75" name="Oval 484"/>
            <p:cNvSpPr>
              <a:spLocks noChangeArrowheads="1"/>
            </p:cNvSpPr>
            <p:nvPr/>
          </p:nvSpPr>
          <p:spPr bwMode="auto">
            <a:xfrm>
              <a:off x="7475538" y="5856287"/>
              <a:ext cx="301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76" name="Oval 485"/>
            <p:cNvSpPr>
              <a:spLocks noChangeArrowheads="1"/>
            </p:cNvSpPr>
            <p:nvPr/>
          </p:nvSpPr>
          <p:spPr bwMode="auto">
            <a:xfrm>
              <a:off x="7631113" y="5354637"/>
              <a:ext cx="55563" cy="508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77" name="Oval 486"/>
            <p:cNvSpPr>
              <a:spLocks noChangeArrowheads="1"/>
            </p:cNvSpPr>
            <p:nvPr/>
          </p:nvSpPr>
          <p:spPr bwMode="auto">
            <a:xfrm>
              <a:off x="7672388" y="4930775"/>
              <a:ext cx="58738" cy="539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78" name="Oval 487"/>
            <p:cNvSpPr>
              <a:spLocks noChangeArrowheads="1"/>
            </p:cNvSpPr>
            <p:nvPr/>
          </p:nvSpPr>
          <p:spPr bwMode="auto">
            <a:xfrm>
              <a:off x="7739856" y="4926805"/>
              <a:ext cx="58738" cy="539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79" name="Oval 488"/>
            <p:cNvSpPr>
              <a:spLocks noChangeArrowheads="1"/>
            </p:cNvSpPr>
            <p:nvPr/>
          </p:nvSpPr>
          <p:spPr bwMode="auto">
            <a:xfrm>
              <a:off x="7572375" y="5397500"/>
              <a:ext cx="31750"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80" name="Oval 489"/>
            <p:cNvSpPr>
              <a:spLocks noChangeArrowheads="1"/>
            </p:cNvSpPr>
            <p:nvPr/>
          </p:nvSpPr>
          <p:spPr bwMode="auto">
            <a:xfrm>
              <a:off x="7515225" y="5721350"/>
              <a:ext cx="30163"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81" name="Oval 490"/>
            <p:cNvSpPr>
              <a:spLocks noChangeArrowheads="1"/>
            </p:cNvSpPr>
            <p:nvPr/>
          </p:nvSpPr>
          <p:spPr bwMode="auto">
            <a:xfrm>
              <a:off x="7567613" y="5461000"/>
              <a:ext cx="30163"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82" name="Oval 492"/>
            <p:cNvSpPr>
              <a:spLocks noChangeArrowheads="1"/>
            </p:cNvSpPr>
            <p:nvPr/>
          </p:nvSpPr>
          <p:spPr bwMode="auto">
            <a:xfrm flipH="1">
              <a:off x="7497763" y="5764212"/>
              <a:ext cx="34925"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83" name="Oval 493"/>
            <p:cNvSpPr>
              <a:spLocks noChangeArrowheads="1"/>
            </p:cNvSpPr>
            <p:nvPr/>
          </p:nvSpPr>
          <p:spPr bwMode="auto">
            <a:xfrm flipH="1">
              <a:off x="7416800" y="5938837"/>
              <a:ext cx="174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84" name="Oval 494"/>
            <p:cNvSpPr>
              <a:spLocks noChangeArrowheads="1"/>
            </p:cNvSpPr>
            <p:nvPr/>
          </p:nvSpPr>
          <p:spPr bwMode="auto">
            <a:xfrm flipH="1">
              <a:off x="7467600" y="5816600"/>
              <a:ext cx="34925"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85" name="Oval 495"/>
            <p:cNvSpPr>
              <a:spLocks noChangeArrowheads="1"/>
            </p:cNvSpPr>
            <p:nvPr/>
          </p:nvSpPr>
          <p:spPr bwMode="auto">
            <a:xfrm flipH="1">
              <a:off x="7372350" y="5930900"/>
              <a:ext cx="31750"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86" name="Oval 507"/>
            <p:cNvSpPr>
              <a:spLocks noChangeArrowheads="1"/>
            </p:cNvSpPr>
            <p:nvPr/>
          </p:nvSpPr>
          <p:spPr bwMode="auto">
            <a:xfrm>
              <a:off x="7650163" y="5056187"/>
              <a:ext cx="77788"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87" name="Oval 509"/>
            <p:cNvSpPr>
              <a:spLocks noChangeArrowheads="1"/>
            </p:cNvSpPr>
            <p:nvPr/>
          </p:nvSpPr>
          <p:spPr bwMode="auto">
            <a:xfrm>
              <a:off x="7597776" y="4922044"/>
              <a:ext cx="76200"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grpSp>
      <p:sp>
        <p:nvSpPr>
          <p:cNvPr id="161" name="Isosceles Triangle 160"/>
          <p:cNvSpPr/>
          <p:nvPr/>
        </p:nvSpPr>
        <p:spPr>
          <a:xfrm>
            <a:off x="7842250" y="5711825"/>
            <a:ext cx="1046163" cy="9144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9482" name="TextBox 4"/>
          <p:cNvSpPr txBox="1">
            <a:spLocks noChangeArrowheads="1"/>
          </p:cNvSpPr>
          <p:nvPr/>
        </p:nvSpPr>
        <p:spPr bwMode="auto">
          <a:xfrm>
            <a:off x="86804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19483" name="TextBox 6"/>
          <p:cNvSpPr txBox="1">
            <a:spLocks noChangeArrowheads="1"/>
          </p:cNvSpPr>
          <p:nvPr/>
        </p:nvSpPr>
        <p:spPr bwMode="auto">
          <a:xfrm>
            <a:off x="761365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19484" name="TextBox 7"/>
          <p:cNvSpPr txBox="1">
            <a:spLocks noChangeArrowheads="1"/>
          </p:cNvSpPr>
          <p:nvPr/>
        </p:nvSpPr>
        <p:spPr bwMode="auto">
          <a:xfrm>
            <a:off x="8147050" y="5483225"/>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165" name="Oval 164"/>
          <p:cNvSpPr/>
          <p:nvPr/>
        </p:nvSpPr>
        <p:spPr>
          <a:xfrm>
            <a:off x="8299450" y="5794375"/>
            <a:ext cx="131763" cy="13652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66"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Phase Change </a:t>
            </a:r>
          </a:p>
        </p:txBody>
      </p:sp>
      <p:sp>
        <p:nvSpPr>
          <p:cNvPr id="19489" name="Rectangle 166"/>
          <p:cNvSpPr>
            <a:spLocks noChangeArrowheads="1"/>
          </p:cNvSpPr>
          <p:nvPr/>
        </p:nvSpPr>
        <p:spPr bwMode="auto">
          <a:xfrm>
            <a:off x="6137275" y="1701800"/>
            <a:ext cx="196850" cy="873125"/>
          </a:xfrm>
          <a:prstGeom prst="rect">
            <a:avLst/>
          </a:prstGeom>
          <a:solidFill>
            <a:srgbClr val="DB170D">
              <a:alpha val="16078"/>
            </a:srgbClr>
          </a:solidFill>
          <a:ln w="12700">
            <a:solidFill>
              <a:schemeClr val="tx1"/>
            </a:solidFill>
            <a:miter lim="800000"/>
            <a:headEnd/>
            <a:tailEnd/>
          </a:ln>
        </p:spPr>
        <p:txBody>
          <a:bodyPr anchor="ctr">
            <a:spAutoFit/>
          </a:bodyPr>
          <a:lstStyle/>
          <a:p>
            <a:pPr algn="ctr" eaLnBrk="0" hangingPunct="0"/>
            <a:endParaRPr lang="en-US" dirty="0">
              <a:solidFill>
                <a:srgbClr val="000000"/>
              </a:solidFill>
              <a:cs typeface="+mn-cs"/>
            </a:endParaRPr>
          </a:p>
        </p:txBody>
      </p:sp>
      <p:grpSp>
        <p:nvGrpSpPr>
          <p:cNvPr id="19490" name="Group 192"/>
          <p:cNvGrpSpPr>
            <a:grpSpLocks/>
          </p:cNvGrpSpPr>
          <p:nvPr/>
        </p:nvGrpSpPr>
        <p:grpSpPr bwMode="auto">
          <a:xfrm>
            <a:off x="5086350" y="3114675"/>
            <a:ext cx="180975" cy="966788"/>
            <a:chOff x="7372350" y="4922044"/>
            <a:chExt cx="426244" cy="1078706"/>
          </a:xfrm>
        </p:grpSpPr>
        <p:sp>
          <p:nvSpPr>
            <p:cNvPr id="19598" name="Oval 425"/>
            <p:cNvSpPr>
              <a:spLocks noChangeArrowheads="1"/>
            </p:cNvSpPr>
            <p:nvPr/>
          </p:nvSpPr>
          <p:spPr bwMode="auto">
            <a:xfrm flipH="1">
              <a:off x="7431056" y="5880573"/>
              <a:ext cx="18670" cy="1543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99" name="Oval 436"/>
            <p:cNvSpPr>
              <a:spLocks noChangeArrowheads="1"/>
            </p:cNvSpPr>
            <p:nvPr/>
          </p:nvSpPr>
          <p:spPr bwMode="auto">
            <a:xfrm flipH="1">
              <a:off x="7401945" y="5897168"/>
              <a:ext cx="31809" cy="2777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00" name="Oval 449"/>
            <p:cNvSpPr>
              <a:spLocks noChangeArrowheads="1"/>
            </p:cNvSpPr>
            <p:nvPr/>
          </p:nvSpPr>
          <p:spPr bwMode="auto">
            <a:xfrm>
              <a:off x="7436671" y="5906672"/>
              <a:ext cx="32500" cy="2777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01" name="Oval 452"/>
            <p:cNvSpPr>
              <a:spLocks noChangeArrowheads="1"/>
            </p:cNvSpPr>
            <p:nvPr/>
          </p:nvSpPr>
          <p:spPr bwMode="auto">
            <a:xfrm>
              <a:off x="7372990" y="5974207"/>
              <a:ext cx="32500" cy="26543"/>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02" name="Oval 453"/>
            <p:cNvSpPr>
              <a:spLocks noChangeArrowheads="1"/>
            </p:cNvSpPr>
            <p:nvPr/>
          </p:nvSpPr>
          <p:spPr bwMode="auto">
            <a:xfrm>
              <a:off x="7553325" y="5657850"/>
              <a:ext cx="25400" cy="2222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03" name="Oval 454"/>
            <p:cNvSpPr>
              <a:spLocks noChangeArrowheads="1"/>
            </p:cNvSpPr>
            <p:nvPr/>
          </p:nvSpPr>
          <p:spPr bwMode="auto">
            <a:xfrm>
              <a:off x="7591425" y="5635625"/>
              <a:ext cx="25400" cy="2381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04" name="Oval 455"/>
            <p:cNvSpPr>
              <a:spLocks noChangeArrowheads="1"/>
            </p:cNvSpPr>
            <p:nvPr/>
          </p:nvSpPr>
          <p:spPr bwMode="auto">
            <a:xfrm>
              <a:off x="7466013" y="5888037"/>
              <a:ext cx="19050"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05" name="Oval 456"/>
            <p:cNvSpPr>
              <a:spLocks noChangeArrowheads="1"/>
            </p:cNvSpPr>
            <p:nvPr/>
          </p:nvSpPr>
          <p:spPr bwMode="auto">
            <a:xfrm>
              <a:off x="7567613" y="5694362"/>
              <a:ext cx="30163"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06" name="Oval 457"/>
            <p:cNvSpPr>
              <a:spLocks noChangeArrowheads="1"/>
            </p:cNvSpPr>
            <p:nvPr/>
          </p:nvSpPr>
          <p:spPr bwMode="auto">
            <a:xfrm>
              <a:off x="7493000" y="5805487"/>
              <a:ext cx="14288" cy="952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07" name="Oval 458"/>
            <p:cNvSpPr>
              <a:spLocks noChangeArrowheads="1"/>
            </p:cNvSpPr>
            <p:nvPr/>
          </p:nvSpPr>
          <p:spPr bwMode="auto">
            <a:xfrm flipH="1">
              <a:off x="7508875" y="5826125"/>
              <a:ext cx="174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08" name="Oval 459"/>
            <p:cNvSpPr>
              <a:spLocks noChangeArrowheads="1"/>
            </p:cNvSpPr>
            <p:nvPr/>
          </p:nvSpPr>
          <p:spPr bwMode="auto">
            <a:xfrm flipH="1">
              <a:off x="7445375" y="5864225"/>
              <a:ext cx="15875" cy="158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09" name="Oval 460"/>
            <p:cNvSpPr>
              <a:spLocks noChangeArrowheads="1"/>
            </p:cNvSpPr>
            <p:nvPr/>
          </p:nvSpPr>
          <p:spPr bwMode="auto">
            <a:xfrm flipH="1">
              <a:off x="7537450" y="5759450"/>
              <a:ext cx="23813" cy="1905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10" name="Oval 461"/>
            <p:cNvSpPr>
              <a:spLocks noChangeArrowheads="1"/>
            </p:cNvSpPr>
            <p:nvPr/>
          </p:nvSpPr>
          <p:spPr bwMode="auto">
            <a:xfrm>
              <a:off x="7627938" y="5156200"/>
              <a:ext cx="74613" cy="682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11" name="Oval 462"/>
            <p:cNvSpPr>
              <a:spLocks noChangeArrowheads="1"/>
            </p:cNvSpPr>
            <p:nvPr/>
          </p:nvSpPr>
          <p:spPr bwMode="auto">
            <a:xfrm>
              <a:off x="7599363" y="4987925"/>
              <a:ext cx="77788" cy="682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12" name="Oval 463"/>
            <p:cNvSpPr>
              <a:spLocks noChangeArrowheads="1"/>
            </p:cNvSpPr>
            <p:nvPr/>
          </p:nvSpPr>
          <p:spPr bwMode="auto">
            <a:xfrm>
              <a:off x="7658100" y="5305425"/>
              <a:ext cx="36513"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13" name="Oval 464"/>
            <p:cNvSpPr>
              <a:spLocks noChangeArrowheads="1"/>
            </p:cNvSpPr>
            <p:nvPr/>
          </p:nvSpPr>
          <p:spPr bwMode="auto">
            <a:xfrm>
              <a:off x="7608888" y="5588000"/>
              <a:ext cx="15875"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14" name="Oval 465"/>
            <p:cNvSpPr>
              <a:spLocks noChangeArrowheads="1"/>
            </p:cNvSpPr>
            <p:nvPr/>
          </p:nvSpPr>
          <p:spPr bwMode="auto">
            <a:xfrm>
              <a:off x="7640638" y="5240337"/>
              <a:ext cx="58738" cy="523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15" name="Oval 466"/>
            <p:cNvSpPr>
              <a:spLocks noChangeArrowheads="1"/>
            </p:cNvSpPr>
            <p:nvPr/>
          </p:nvSpPr>
          <p:spPr bwMode="auto">
            <a:xfrm>
              <a:off x="7596188" y="5414962"/>
              <a:ext cx="55563" cy="508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16" name="Oval 467"/>
            <p:cNvSpPr>
              <a:spLocks noChangeArrowheads="1"/>
            </p:cNvSpPr>
            <p:nvPr/>
          </p:nvSpPr>
          <p:spPr bwMode="auto">
            <a:xfrm>
              <a:off x="7599363" y="5481637"/>
              <a:ext cx="33338"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17" name="Oval 468"/>
            <p:cNvSpPr>
              <a:spLocks noChangeArrowheads="1"/>
            </p:cNvSpPr>
            <p:nvPr/>
          </p:nvSpPr>
          <p:spPr bwMode="auto">
            <a:xfrm>
              <a:off x="7556500" y="5730875"/>
              <a:ext cx="17463" cy="158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18" name="Oval 469"/>
            <p:cNvSpPr>
              <a:spLocks noChangeArrowheads="1"/>
            </p:cNvSpPr>
            <p:nvPr/>
          </p:nvSpPr>
          <p:spPr bwMode="auto">
            <a:xfrm>
              <a:off x="7562850" y="5621337"/>
              <a:ext cx="19050"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19" name="Oval 470"/>
            <p:cNvSpPr>
              <a:spLocks noChangeArrowheads="1"/>
            </p:cNvSpPr>
            <p:nvPr/>
          </p:nvSpPr>
          <p:spPr bwMode="auto">
            <a:xfrm>
              <a:off x="7526338" y="5689600"/>
              <a:ext cx="36513"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20" name="Oval 472"/>
            <p:cNvSpPr>
              <a:spLocks noChangeArrowheads="1"/>
            </p:cNvSpPr>
            <p:nvPr/>
          </p:nvSpPr>
          <p:spPr bwMode="auto">
            <a:xfrm>
              <a:off x="7599363" y="5280025"/>
              <a:ext cx="33338" cy="3175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21" name="Oval 474"/>
            <p:cNvSpPr>
              <a:spLocks noChangeArrowheads="1"/>
            </p:cNvSpPr>
            <p:nvPr/>
          </p:nvSpPr>
          <p:spPr bwMode="auto">
            <a:xfrm>
              <a:off x="7581900" y="5097462"/>
              <a:ext cx="73025"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22" name="Oval 475"/>
            <p:cNvSpPr>
              <a:spLocks noChangeArrowheads="1"/>
            </p:cNvSpPr>
            <p:nvPr/>
          </p:nvSpPr>
          <p:spPr bwMode="auto">
            <a:xfrm>
              <a:off x="7704138" y="4992687"/>
              <a:ext cx="73025"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23" name="Oval 476"/>
            <p:cNvSpPr>
              <a:spLocks noChangeArrowheads="1"/>
            </p:cNvSpPr>
            <p:nvPr/>
          </p:nvSpPr>
          <p:spPr bwMode="auto">
            <a:xfrm>
              <a:off x="7577138" y="5514975"/>
              <a:ext cx="31750"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24" name="Oval 478"/>
            <p:cNvSpPr>
              <a:spLocks noChangeArrowheads="1"/>
            </p:cNvSpPr>
            <p:nvPr/>
          </p:nvSpPr>
          <p:spPr bwMode="auto">
            <a:xfrm>
              <a:off x="7578725" y="5327650"/>
              <a:ext cx="52388" cy="460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25" name="Oval 479"/>
            <p:cNvSpPr>
              <a:spLocks noChangeArrowheads="1"/>
            </p:cNvSpPr>
            <p:nvPr/>
          </p:nvSpPr>
          <p:spPr bwMode="auto">
            <a:xfrm>
              <a:off x="7596188" y="5664200"/>
              <a:ext cx="30163"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26" name="Oval 480"/>
            <p:cNvSpPr>
              <a:spLocks noChangeArrowheads="1"/>
            </p:cNvSpPr>
            <p:nvPr/>
          </p:nvSpPr>
          <p:spPr bwMode="auto">
            <a:xfrm>
              <a:off x="7526338" y="5795962"/>
              <a:ext cx="15875"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27" name="Oval 481"/>
            <p:cNvSpPr>
              <a:spLocks noChangeArrowheads="1"/>
            </p:cNvSpPr>
            <p:nvPr/>
          </p:nvSpPr>
          <p:spPr bwMode="auto">
            <a:xfrm>
              <a:off x="7589838" y="5553075"/>
              <a:ext cx="33338"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28" name="Oval 482"/>
            <p:cNvSpPr>
              <a:spLocks noChangeArrowheads="1"/>
            </p:cNvSpPr>
            <p:nvPr/>
          </p:nvSpPr>
          <p:spPr bwMode="auto">
            <a:xfrm>
              <a:off x="7585075" y="5222875"/>
              <a:ext cx="52388" cy="460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29" name="Oval 483"/>
            <p:cNvSpPr>
              <a:spLocks noChangeArrowheads="1"/>
            </p:cNvSpPr>
            <p:nvPr/>
          </p:nvSpPr>
          <p:spPr bwMode="auto">
            <a:xfrm>
              <a:off x="7575550" y="5597525"/>
              <a:ext cx="33338" cy="2381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30" name="Oval 484"/>
            <p:cNvSpPr>
              <a:spLocks noChangeArrowheads="1"/>
            </p:cNvSpPr>
            <p:nvPr/>
          </p:nvSpPr>
          <p:spPr bwMode="auto">
            <a:xfrm>
              <a:off x="7475538" y="5856287"/>
              <a:ext cx="301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31" name="Oval 485"/>
            <p:cNvSpPr>
              <a:spLocks noChangeArrowheads="1"/>
            </p:cNvSpPr>
            <p:nvPr/>
          </p:nvSpPr>
          <p:spPr bwMode="auto">
            <a:xfrm>
              <a:off x="7631113" y="5354637"/>
              <a:ext cx="55563" cy="508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32" name="Oval 486"/>
            <p:cNvSpPr>
              <a:spLocks noChangeArrowheads="1"/>
            </p:cNvSpPr>
            <p:nvPr/>
          </p:nvSpPr>
          <p:spPr bwMode="auto">
            <a:xfrm>
              <a:off x="7672388" y="4930775"/>
              <a:ext cx="58738" cy="539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33" name="Oval 487"/>
            <p:cNvSpPr>
              <a:spLocks noChangeArrowheads="1"/>
            </p:cNvSpPr>
            <p:nvPr/>
          </p:nvSpPr>
          <p:spPr bwMode="auto">
            <a:xfrm>
              <a:off x="7739856" y="4926805"/>
              <a:ext cx="58738" cy="539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34" name="Oval 488"/>
            <p:cNvSpPr>
              <a:spLocks noChangeArrowheads="1"/>
            </p:cNvSpPr>
            <p:nvPr/>
          </p:nvSpPr>
          <p:spPr bwMode="auto">
            <a:xfrm>
              <a:off x="7572375" y="5397500"/>
              <a:ext cx="31750"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35" name="Oval 489"/>
            <p:cNvSpPr>
              <a:spLocks noChangeArrowheads="1"/>
            </p:cNvSpPr>
            <p:nvPr/>
          </p:nvSpPr>
          <p:spPr bwMode="auto">
            <a:xfrm>
              <a:off x="7515225" y="5721350"/>
              <a:ext cx="30163"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36" name="Oval 490"/>
            <p:cNvSpPr>
              <a:spLocks noChangeArrowheads="1"/>
            </p:cNvSpPr>
            <p:nvPr/>
          </p:nvSpPr>
          <p:spPr bwMode="auto">
            <a:xfrm>
              <a:off x="7567613" y="5461000"/>
              <a:ext cx="30163"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37" name="Oval 492"/>
            <p:cNvSpPr>
              <a:spLocks noChangeArrowheads="1"/>
            </p:cNvSpPr>
            <p:nvPr/>
          </p:nvSpPr>
          <p:spPr bwMode="auto">
            <a:xfrm flipH="1">
              <a:off x="7497763" y="5764212"/>
              <a:ext cx="34925"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38" name="Oval 493"/>
            <p:cNvSpPr>
              <a:spLocks noChangeArrowheads="1"/>
            </p:cNvSpPr>
            <p:nvPr/>
          </p:nvSpPr>
          <p:spPr bwMode="auto">
            <a:xfrm flipH="1">
              <a:off x="7416800" y="5938837"/>
              <a:ext cx="174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39" name="Oval 494"/>
            <p:cNvSpPr>
              <a:spLocks noChangeArrowheads="1"/>
            </p:cNvSpPr>
            <p:nvPr/>
          </p:nvSpPr>
          <p:spPr bwMode="auto">
            <a:xfrm flipH="1">
              <a:off x="7467600" y="5816600"/>
              <a:ext cx="34925"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40" name="Oval 495"/>
            <p:cNvSpPr>
              <a:spLocks noChangeArrowheads="1"/>
            </p:cNvSpPr>
            <p:nvPr/>
          </p:nvSpPr>
          <p:spPr bwMode="auto">
            <a:xfrm flipH="1">
              <a:off x="7372350" y="5930900"/>
              <a:ext cx="31750"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41" name="Oval 507"/>
            <p:cNvSpPr>
              <a:spLocks noChangeArrowheads="1"/>
            </p:cNvSpPr>
            <p:nvPr/>
          </p:nvSpPr>
          <p:spPr bwMode="auto">
            <a:xfrm>
              <a:off x="7650163" y="5056187"/>
              <a:ext cx="77788"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642" name="Oval 509"/>
            <p:cNvSpPr>
              <a:spLocks noChangeArrowheads="1"/>
            </p:cNvSpPr>
            <p:nvPr/>
          </p:nvSpPr>
          <p:spPr bwMode="auto">
            <a:xfrm>
              <a:off x="7597776" y="4922044"/>
              <a:ext cx="76200"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grpSp>
      <p:grpSp>
        <p:nvGrpSpPr>
          <p:cNvPr id="19491" name="Group 238"/>
          <p:cNvGrpSpPr>
            <a:grpSpLocks/>
          </p:cNvGrpSpPr>
          <p:nvPr/>
        </p:nvGrpSpPr>
        <p:grpSpPr bwMode="auto">
          <a:xfrm flipH="1">
            <a:off x="4359275" y="3116263"/>
            <a:ext cx="425450" cy="1077912"/>
            <a:chOff x="7372350" y="4922044"/>
            <a:chExt cx="426244" cy="1078706"/>
          </a:xfrm>
        </p:grpSpPr>
        <p:sp>
          <p:nvSpPr>
            <p:cNvPr id="19553" name="Oval 425"/>
            <p:cNvSpPr>
              <a:spLocks noChangeArrowheads="1"/>
            </p:cNvSpPr>
            <p:nvPr/>
          </p:nvSpPr>
          <p:spPr bwMode="auto">
            <a:xfrm flipH="1">
              <a:off x="7431056" y="5880573"/>
              <a:ext cx="18670" cy="1543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54" name="Oval 436"/>
            <p:cNvSpPr>
              <a:spLocks noChangeArrowheads="1"/>
            </p:cNvSpPr>
            <p:nvPr/>
          </p:nvSpPr>
          <p:spPr bwMode="auto">
            <a:xfrm flipH="1">
              <a:off x="7401945" y="5897168"/>
              <a:ext cx="31809" cy="2777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55" name="Oval 449"/>
            <p:cNvSpPr>
              <a:spLocks noChangeArrowheads="1"/>
            </p:cNvSpPr>
            <p:nvPr/>
          </p:nvSpPr>
          <p:spPr bwMode="auto">
            <a:xfrm>
              <a:off x="7436671" y="5906672"/>
              <a:ext cx="32500" cy="2777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56" name="Oval 452"/>
            <p:cNvSpPr>
              <a:spLocks noChangeArrowheads="1"/>
            </p:cNvSpPr>
            <p:nvPr/>
          </p:nvSpPr>
          <p:spPr bwMode="auto">
            <a:xfrm>
              <a:off x="7372990" y="5974207"/>
              <a:ext cx="32500" cy="26543"/>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57" name="Oval 453"/>
            <p:cNvSpPr>
              <a:spLocks noChangeArrowheads="1"/>
            </p:cNvSpPr>
            <p:nvPr/>
          </p:nvSpPr>
          <p:spPr bwMode="auto">
            <a:xfrm>
              <a:off x="7553325" y="5657850"/>
              <a:ext cx="25400" cy="2222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58" name="Oval 454"/>
            <p:cNvSpPr>
              <a:spLocks noChangeArrowheads="1"/>
            </p:cNvSpPr>
            <p:nvPr/>
          </p:nvSpPr>
          <p:spPr bwMode="auto">
            <a:xfrm>
              <a:off x="7591425" y="5635625"/>
              <a:ext cx="25400" cy="2381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59" name="Oval 455"/>
            <p:cNvSpPr>
              <a:spLocks noChangeArrowheads="1"/>
            </p:cNvSpPr>
            <p:nvPr/>
          </p:nvSpPr>
          <p:spPr bwMode="auto">
            <a:xfrm>
              <a:off x="7466013" y="5888037"/>
              <a:ext cx="19050"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60" name="Oval 456"/>
            <p:cNvSpPr>
              <a:spLocks noChangeArrowheads="1"/>
            </p:cNvSpPr>
            <p:nvPr/>
          </p:nvSpPr>
          <p:spPr bwMode="auto">
            <a:xfrm>
              <a:off x="7567613" y="5694362"/>
              <a:ext cx="30163"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61" name="Oval 457"/>
            <p:cNvSpPr>
              <a:spLocks noChangeArrowheads="1"/>
            </p:cNvSpPr>
            <p:nvPr/>
          </p:nvSpPr>
          <p:spPr bwMode="auto">
            <a:xfrm>
              <a:off x="7493000" y="5805487"/>
              <a:ext cx="14288" cy="952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62" name="Oval 458"/>
            <p:cNvSpPr>
              <a:spLocks noChangeArrowheads="1"/>
            </p:cNvSpPr>
            <p:nvPr/>
          </p:nvSpPr>
          <p:spPr bwMode="auto">
            <a:xfrm flipH="1">
              <a:off x="7508875" y="5826125"/>
              <a:ext cx="174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63" name="Oval 459"/>
            <p:cNvSpPr>
              <a:spLocks noChangeArrowheads="1"/>
            </p:cNvSpPr>
            <p:nvPr/>
          </p:nvSpPr>
          <p:spPr bwMode="auto">
            <a:xfrm flipH="1">
              <a:off x="7445375" y="5864225"/>
              <a:ext cx="15875" cy="158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64" name="Oval 460"/>
            <p:cNvSpPr>
              <a:spLocks noChangeArrowheads="1"/>
            </p:cNvSpPr>
            <p:nvPr/>
          </p:nvSpPr>
          <p:spPr bwMode="auto">
            <a:xfrm flipH="1">
              <a:off x="7537450" y="5759450"/>
              <a:ext cx="23813" cy="1905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65" name="Oval 461"/>
            <p:cNvSpPr>
              <a:spLocks noChangeArrowheads="1"/>
            </p:cNvSpPr>
            <p:nvPr/>
          </p:nvSpPr>
          <p:spPr bwMode="auto">
            <a:xfrm>
              <a:off x="7627938" y="5156200"/>
              <a:ext cx="74613" cy="682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66" name="Oval 462"/>
            <p:cNvSpPr>
              <a:spLocks noChangeArrowheads="1"/>
            </p:cNvSpPr>
            <p:nvPr/>
          </p:nvSpPr>
          <p:spPr bwMode="auto">
            <a:xfrm>
              <a:off x="7599363" y="4987925"/>
              <a:ext cx="77788" cy="682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67" name="Oval 463"/>
            <p:cNvSpPr>
              <a:spLocks noChangeArrowheads="1"/>
            </p:cNvSpPr>
            <p:nvPr/>
          </p:nvSpPr>
          <p:spPr bwMode="auto">
            <a:xfrm>
              <a:off x="7658100" y="5305425"/>
              <a:ext cx="36513"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68" name="Oval 464"/>
            <p:cNvSpPr>
              <a:spLocks noChangeArrowheads="1"/>
            </p:cNvSpPr>
            <p:nvPr/>
          </p:nvSpPr>
          <p:spPr bwMode="auto">
            <a:xfrm>
              <a:off x="7608888" y="5588000"/>
              <a:ext cx="15875"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69" name="Oval 465"/>
            <p:cNvSpPr>
              <a:spLocks noChangeArrowheads="1"/>
            </p:cNvSpPr>
            <p:nvPr/>
          </p:nvSpPr>
          <p:spPr bwMode="auto">
            <a:xfrm>
              <a:off x="7640638" y="5240337"/>
              <a:ext cx="58738" cy="523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70" name="Oval 466"/>
            <p:cNvSpPr>
              <a:spLocks noChangeArrowheads="1"/>
            </p:cNvSpPr>
            <p:nvPr/>
          </p:nvSpPr>
          <p:spPr bwMode="auto">
            <a:xfrm>
              <a:off x="7596188" y="5414962"/>
              <a:ext cx="55563" cy="508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71" name="Oval 467"/>
            <p:cNvSpPr>
              <a:spLocks noChangeArrowheads="1"/>
            </p:cNvSpPr>
            <p:nvPr/>
          </p:nvSpPr>
          <p:spPr bwMode="auto">
            <a:xfrm>
              <a:off x="7599363" y="5481637"/>
              <a:ext cx="33338"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72" name="Oval 468"/>
            <p:cNvSpPr>
              <a:spLocks noChangeArrowheads="1"/>
            </p:cNvSpPr>
            <p:nvPr/>
          </p:nvSpPr>
          <p:spPr bwMode="auto">
            <a:xfrm>
              <a:off x="7556500" y="5730875"/>
              <a:ext cx="17463" cy="158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73" name="Oval 469"/>
            <p:cNvSpPr>
              <a:spLocks noChangeArrowheads="1"/>
            </p:cNvSpPr>
            <p:nvPr/>
          </p:nvSpPr>
          <p:spPr bwMode="auto">
            <a:xfrm>
              <a:off x="7562850" y="5621337"/>
              <a:ext cx="19050"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74" name="Oval 470"/>
            <p:cNvSpPr>
              <a:spLocks noChangeArrowheads="1"/>
            </p:cNvSpPr>
            <p:nvPr/>
          </p:nvSpPr>
          <p:spPr bwMode="auto">
            <a:xfrm>
              <a:off x="7526338" y="5689600"/>
              <a:ext cx="36513"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75" name="Oval 472"/>
            <p:cNvSpPr>
              <a:spLocks noChangeArrowheads="1"/>
            </p:cNvSpPr>
            <p:nvPr/>
          </p:nvSpPr>
          <p:spPr bwMode="auto">
            <a:xfrm>
              <a:off x="7599363" y="5280025"/>
              <a:ext cx="33338" cy="3175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76" name="Oval 474"/>
            <p:cNvSpPr>
              <a:spLocks noChangeArrowheads="1"/>
            </p:cNvSpPr>
            <p:nvPr/>
          </p:nvSpPr>
          <p:spPr bwMode="auto">
            <a:xfrm>
              <a:off x="7581900" y="5097462"/>
              <a:ext cx="73025"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77" name="Oval 475"/>
            <p:cNvSpPr>
              <a:spLocks noChangeArrowheads="1"/>
            </p:cNvSpPr>
            <p:nvPr/>
          </p:nvSpPr>
          <p:spPr bwMode="auto">
            <a:xfrm>
              <a:off x="7704138" y="4992687"/>
              <a:ext cx="73025"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78" name="Oval 476"/>
            <p:cNvSpPr>
              <a:spLocks noChangeArrowheads="1"/>
            </p:cNvSpPr>
            <p:nvPr/>
          </p:nvSpPr>
          <p:spPr bwMode="auto">
            <a:xfrm>
              <a:off x="7577138" y="5514975"/>
              <a:ext cx="31750"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79" name="Oval 478"/>
            <p:cNvSpPr>
              <a:spLocks noChangeArrowheads="1"/>
            </p:cNvSpPr>
            <p:nvPr/>
          </p:nvSpPr>
          <p:spPr bwMode="auto">
            <a:xfrm>
              <a:off x="7578725" y="5327650"/>
              <a:ext cx="52388" cy="460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80" name="Oval 479"/>
            <p:cNvSpPr>
              <a:spLocks noChangeArrowheads="1"/>
            </p:cNvSpPr>
            <p:nvPr/>
          </p:nvSpPr>
          <p:spPr bwMode="auto">
            <a:xfrm>
              <a:off x="7596188" y="5664200"/>
              <a:ext cx="30163"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81" name="Oval 480"/>
            <p:cNvSpPr>
              <a:spLocks noChangeArrowheads="1"/>
            </p:cNvSpPr>
            <p:nvPr/>
          </p:nvSpPr>
          <p:spPr bwMode="auto">
            <a:xfrm>
              <a:off x="7526338" y="5795962"/>
              <a:ext cx="15875"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82" name="Oval 481"/>
            <p:cNvSpPr>
              <a:spLocks noChangeArrowheads="1"/>
            </p:cNvSpPr>
            <p:nvPr/>
          </p:nvSpPr>
          <p:spPr bwMode="auto">
            <a:xfrm>
              <a:off x="7589838" y="5553075"/>
              <a:ext cx="33338"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83" name="Oval 482"/>
            <p:cNvSpPr>
              <a:spLocks noChangeArrowheads="1"/>
            </p:cNvSpPr>
            <p:nvPr/>
          </p:nvSpPr>
          <p:spPr bwMode="auto">
            <a:xfrm>
              <a:off x="7585075" y="5222875"/>
              <a:ext cx="52388" cy="460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84" name="Oval 483"/>
            <p:cNvSpPr>
              <a:spLocks noChangeArrowheads="1"/>
            </p:cNvSpPr>
            <p:nvPr/>
          </p:nvSpPr>
          <p:spPr bwMode="auto">
            <a:xfrm>
              <a:off x="7575550" y="5597525"/>
              <a:ext cx="33338" cy="2381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85" name="Oval 484"/>
            <p:cNvSpPr>
              <a:spLocks noChangeArrowheads="1"/>
            </p:cNvSpPr>
            <p:nvPr/>
          </p:nvSpPr>
          <p:spPr bwMode="auto">
            <a:xfrm>
              <a:off x="7475538" y="5856287"/>
              <a:ext cx="301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86" name="Oval 485"/>
            <p:cNvSpPr>
              <a:spLocks noChangeArrowheads="1"/>
            </p:cNvSpPr>
            <p:nvPr/>
          </p:nvSpPr>
          <p:spPr bwMode="auto">
            <a:xfrm>
              <a:off x="7631113" y="5354637"/>
              <a:ext cx="55563" cy="508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87" name="Oval 486"/>
            <p:cNvSpPr>
              <a:spLocks noChangeArrowheads="1"/>
            </p:cNvSpPr>
            <p:nvPr/>
          </p:nvSpPr>
          <p:spPr bwMode="auto">
            <a:xfrm>
              <a:off x="7672388" y="4930775"/>
              <a:ext cx="58738" cy="539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88" name="Oval 487"/>
            <p:cNvSpPr>
              <a:spLocks noChangeArrowheads="1"/>
            </p:cNvSpPr>
            <p:nvPr/>
          </p:nvSpPr>
          <p:spPr bwMode="auto">
            <a:xfrm>
              <a:off x="7739856" y="4926805"/>
              <a:ext cx="58738" cy="539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89" name="Oval 488"/>
            <p:cNvSpPr>
              <a:spLocks noChangeArrowheads="1"/>
            </p:cNvSpPr>
            <p:nvPr/>
          </p:nvSpPr>
          <p:spPr bwMode="auto">
            <a:xfrm>
              <a:off x="7572375" y="5397500"/>
              <a:ext cx="31750"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90" name="Oval 489"/>
            <p:cNvSpPr>
              <a:spLocks noChangeArrowheads="1"/>
            </p:cNvSpPr>
            <p:nvPr/>
          </p:nvSpPr>
          <p:spPr bwMode="auto">
            <a:xfrm>
              <a:off x="7515225" y="5721350"/>
              <a:ext cx="30163"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91" name="Oval 490"/>
            <p:cNvSpPr>
              <a:spLocks noChangeArrowheads="1"/>
            </p:cNvSpPr>
            <p:nvPr/>
          </p:nvSpPr>
          <p:spPr bwMode="auto">
            <a:xfrm>
              <a:off x="7567613" y="5461000"/>
              <a:ext cx="30163"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92" name="Oval 492"/>
            <p:cNvSpPr>
              <a:spLocks noChangeArrowheads="1"/>
            </p:cNvSpPr>
            <p:nvPr/>
          </p:nvSpPr>
          <p:spPr bwMode="auto">
            <a:xfrm flipH="1">
              <a:off x="7497763" y="5764212"/>
              <a:ext cx="34925"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93" name="Oval 493"/>
            <p:cNvSpPr>
              <a:spLocks noChangeArrowheads="1"/>
            </p:cNvSpPr>
            <p:nvPr/>
          </p:nvSpPr>
          <p:spPr bwMode="auto">
            <a:xfrm flipH="1">
              <a:off x="7416800" y="5938837"/>
              <a:ext cx="174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94" name="Oval 494"/>
            <p:cNvSpPr>
              <a:spLocks noChangeArrowheads="1"/>
            </p:cNvSpPr>
            <p:nvPr/>
          </p:nvSpPr>
          <p:spPr bwMode="auto">
            <a:xfrm flipH="1">
              <a:off x="7467600" y="5816600"/>
              <a:ext cx="34925"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95" name="Oval 495"/>
            <p:cNvSpPr>
              <a:spLocks noChangeArrowheads="1"/>
            </p:cNvSpPr>
            <p:nvPr/>
          </p:nvSpPr>
          <p:spPr bwMode="auto">
            <a:xfrm flipH="1">
              <a:off x="7372350" y="5930900"/>
              <a:ext cx="31750"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96" name="Oval 507"/>
            <p:cNvSpPr>
              <a:spLocks noChangeArrowheads="1"/>
            </p:cNvSpPr>
            <p:nvPr/>
          </p:nvSpPr>
          <p:spPr bwMode="auto">
            <a:xfrm>
              <a:off x="7650163" y="5056187"/>
              <a:ext cx="77788"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97" name="Oval 509"/>
            <p:cNvSpPr>
              <a:spLocks noChangeArrowheads="1"/>
            </p:cNvSpPr>
            <p:nvPr/>
          </p:nvSpPr>
          <p:spPr bwMode="auto">
            <a:xfrm>
              <a:off x="7597776" y="4922044"/>
              <a:ext cx="76200"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grpSp>
      <p:grpSp>
        <p:nvGrpSpPr>
          <p:cNvPr id="19492" name="Group 330"/>
          <p:cNvGrpSpPr>
            <a:grpSpLocks/>
          </p:cNvGrpSpPr>
          <p:nvPr/>
        </p:nvGrpSpPr>
        <p:grpSpPr bwMode="auto">
          <a:xfrm>
            <a:off x="5154613" y="3116263"/>
            <a:ext cx="722312" cy="1076325"/>
            <a:chOff x="7077715" y="4922044"/>
            <a:chExt cx="720879" cy="1076324"/>
          </a:xfrm>
        </p:grpSpPr>
        <p:sp>
          <p:nvSpPr>
            <p:cNvPr id="19508" name="Oval 425"/>
            <p:cNvSpPr>
              <a:spLocks noChangeArrowheads="1"/>
            </p:cNvSpPr>
            <p:nvPr/>
          </p:nvSpPr>
          <p:spPr bwMode="auto">
            <a:xfrm flipH="1">
              <a:off x="7192931" y="5911529"/>
              <a:ext cx="18670" cy="1543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09" name="Oval 436"/>
            <p:cNvSpPr>
              <a:spLocks noChangeArrowheads="1"/>
            </p:cNvSpPr>
            <p:nvPr/>
          </p:nvSpPr>
          <p:spPr bwMode="auto">
            <a:xfrm flipH="1">
              <a:off x="7140008" y="5961462"/>
              <a:ext cx="31809" cy="2777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10" name="Oval 449"/>
            <p:cNvSpPr>
              <a:spLocks noChangeArrowheads="1"/>
            </p:cNvSpPr>
            <p:nvPr/>
          </p:nvSpPr>
          <p:spPr bwMode="auto">
            <a:xfrm>
              <a:off x="7186640" y="5940010"/>
              <a:ext cx="32500" cy="2777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11" name="Oval 452"/>
            <p:cNvSpPr>
              <a:spLocks noChangeArrowheads="1"/>
            </p:cNvSpPr>
            <p:nvPr/>
          </p:nvSpPr>
          <p:spPr bwMode="auto">
            <a:xfrm>
              <a:off x="7077715" y="5971825"/>
              <a:ext cx="32500" cy="26543"/>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12" name="Oval 453"/>
            <p:cNvSpPr>
              <a:spLocks noChangeArrowheads="1"/>
            </p:cNvSpPr>
            <p:nvPr/>
          </p:nvSpPr>
          <p:spPr bwMode="auto">
            <a:xfrm>
              <a:off x="7429500" y="5693569"/>
              <a:ext cx="25400" cy="2222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13" name="Oval 454"/>
            <p:cNvSpPr>
              <a:spLocks noChangeArrowheads="1"/>
            </p:cNvSpPr>
            <p:nvPr/>
          </p:nvSpPr>
          <p:spPr bwMode="auto">
            <a:xfrm>
              <a:off x="7462837" y="5618956"/>
              <a:ext cx="25400" cy="2381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14" name="Oval 455"/>
            <p:cNvSpPr>
              <a:spLocks noChangeArrowheads="1"/>
            </p:cNvSpPr>
            <p:nvPr/>
          </p:nvSpPr>
          <p:spPr bwMode="auto">
            <a:xfrm>
              <a:off x="7218363" y="5897562"/>
              <a:ext cx="19050"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15" name="Oval 456"/>
            <p:cNvSpPr>
              <a:spLocks noChangeArrowheads="1"/>
            </p:cNvSpPr>
            <p:nvPr/>
          </p:nvSpPr>
          <p:spPr bwMode="auto">
            <a:xfrm>
              <a:off x="7393781" y="5703887"/>
              <a:ext cx="30163"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16" name="Oval 457"/>
            <p:cNvSpPr>
              <a:spLocks noChangeArrowheads="1"/>
            </p:cNvSpPr>
            <p:nvPr/>
          </p:nvSpPr>
          <p:spPr bwMode="auto">
            <a:xfrm>
              <a:off x="7300118" y="5860255"/>
              <a:ext cx="14288" cy="952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17" name="Oval 458"/>
            <p:cNvSpPr>
              <a:spLocks noChangeArrowheads="1"/>
            </p:cNvSpPr>
            <p:nvPr/>
          </p:nvSpPr>
          <p:spPr bwMode="auto">
            <a:xfrm flipH="1">
              <a:off x="7273132" y="5854700"/>
              <a:ext cx="174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18" name="Oval 459"/>
            <p:cNvSpPr>
              <a:spLocks noChangeArrowheads="1"/>
            </p:cNvSpPr>
            <p:nvPr/>
          </p:nvSpPr>
          <p:spPr bwMode="auto">
            <a:xfrm flipH="1">
              <a:off x="7223918" y="5921375"/>
              <a:ext cx="15875" cy="158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19" name="Oval 460"/>
            <p:cNvSpPr>
              <a:spLocks noChangeArrowheads="1"/>
            </p:cNvSpPr>
            <p:nvPr/>
          </p:nvSpPr>
          <p:spPr bwMode="auto">
            <a:xfrm flipH="1">
              <a:off x="7380288" y="5780882"/>
              <a:ext cx="23813" cy="1905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20" name="Oval 461"/>
            <p:cNvSpPr>
              <a:spLocks noChangeArrowheads="1"/>
            </p:cNvSpPr>
            <p:nvPr/>
          </p:nvSpPr>
          <p:spPr bwMode="auto">
            <a:xfrm>
              <a:off x="7627938" y="5156200"/>
              <a:ext cx="74613" cy="682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21" name="Oval 462"/>
            <p:cNvSpPr>
              <a:spLocks noChangeArrowheads="1"/>
            </p:cNvSpPr>
            <p:nvPr/>
          </p:nvSpPr>
          <p:spPr bwMode="auto">
            <a:xfrm>
              <a:off x="7599363" y="4987925"/>
              <a:ext cx="77788" cy="682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22" name="Oval 463"/>
            <p:cNvSpPr>
              <a:spLocks noChangeArrowheads="1"/>
            </p:cNvSpPr>
            <p:nvPr/>
          </p:nvSpPr>
          <p:spPr bwMode="auto">
            <a:xfrm>
              <a:off x="7658100" y="5305425"/>
              <a:ext cx="36513"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23" name="Oval 464"/>
            <p:cNvSpPr>
              <a:spLocks noChangeArrowheads="1"/>
            </p:cNvSpPr>
            <p:nvPr/>
          </p:nvSpPr>
          <p:spPr bwMode="auto">
            <a:xfrm>
              <a:off x="7558881" y="5573712"/>
              <a:ext cx="15875"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24" name="Oval 465"/>
            <p:cNvSpPr>
              <a:spLocks noChangeArrowheads="1"/>
            </p:cNvSpPr>
            <p:nvPr/>
          </p:nvSpPr>
          <p:spPr bwMode="auto">
            <a:xfrm>
              <a:off x="7640638" y="5240337"/>
              <a:ext cx="58738" cy="523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25" name="Oval 466"/>
            <p:cNvSpPr>
              <a:spLocks noChangeArrowheads="1"/>
            </p:cNvSpPr>
            <p:nvPr/>
          </p:nvSpPr>
          <p:spPr bwMode="auto">
            <a:xfrm>
              <a:off x="7596188" y="5414962"/>
              <a:ext cx="55563" cy="508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26" name="Oval 467"/>
            <p:cNvSpPr>
              <a:spLocks noChangeArrowheads="1"/>
            </p:cNvSpPr>
            <p:nvPr/>
          </p:nvSpPr>
          <p:spPr bwMode="auto">
            <a:xfrm>
              <a:off x="7599363" y="5481637"/>
              <a:ext cx="33338"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27" name="Oval 468"/>
            <p:cNvSpPr>
              <a:spLocks noChangeArrowheads="1"/>
            </p:cNvSpPr>
            <p:nvPr/>
          </p:nvSpPr>
          <p:spPr bwMode="auto">
            <a:xfrm>
              <a:off x="7373144" y="5757069"/>
              <a:ext cx="17463" cy="158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28" name="Oval 469"/>
            <p:cNvSpPr>
              <a:spLocks noChangeArrowheads="1"/>
            </p:cNvSpPr>
            <p:nvPr/>
          </p:nvSpPr>
          <p:spPr bwMode="auto">
            <a:xfrm>
              <a:off x="7496175" y="5597524"/>
              <a:ext cx="19050"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29" name="Oval 470"/>
            <p:cNvSpPr>
              <a:spLocks noChangeArrowheads="1"/>
            </p:cNvSpPr>
            <p:nvPr/>
          </p:nvSpPr>
          <p:spPr bwMode="auto">
            <a:xfrm>
              <a:off x="7395369" y="5741987"/>
              <a:ext cx="36513"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30" name="Oval 472"/>
            <p:cNvSpPr>
              <a:spLocks noChangeArrowheads="1"/>
            </p:cNvSpPr>
            <p:nvPr/>
          </p:nvSpPr>
          <p:spPr bwMode="auto">
            <a:xfrm>
              <a:off x="7599363" y="5280025"/>
              <a:ext cx="33338" cy="3175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31" name="Oval 474"/>
            <p:cNvSpPr>
              <a:spLocks noChangeArrowheads="1"/>
            </p:cNvSpPr>
            <p:nvPr/>
          </p:nvSpPr>
          <p:spPr bwMode="auto">
            <a:xfrm>
              <a:off x="7581900" y="5097462"/>
              <a:ext cx="73025"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32" name="Oval 475"/>
            <p:cNvSpPr>
              <a:spLocks noChangeArrowheads="1"/>
            </p:cNvSpPr>
            <p:nvPr/>
          </p:nvSpPr>
          <p:spPr bwMode="auto">
            <a:xfrm>
              <a:off x="7704138" y="4992687"/>
              <a:ext cx="73025"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33" name="Oval 476"/>
            <p:cNvSpPr>
              <a:spLocks noChangeArrowheads="1"/>
            </p:cNvSpPr>
            <p:nvPr/>
          </p:nvSpPr>
          <p:spPr bwMode="auto">
            <a:xfrm>
              <a:off x="7577138" y="5514975"/>
              <a:ext cx="31750"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34" name="Oval 478"/>
            <p:cNvSpPr>
              <a:spLocks noChangeArrowheads="1"/>
            </p:cNvSpPr>
            <p:nvPr/>
          </p:nvSpPr>
          <p:spPr bwMode="auto">
            <a:xfrm>
              <a:off x="7578725" y="5327650"/>
              <a:ext cx="52388" cy="460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35" name="Oval 479"/>
            <p:cNvSpPr>
              <a:spLocks noChangeArrowheads="1"/>
            </p:cNvSpPr>
            <p:nvPr/>
          </p:nvSpPr>
          <p:spPr bwMode="auto">
            <a:xfrm>
              <a:off x="7434263" y="5649913"/>
              <a:ext cx="30163"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36" name="Oval 480"/>
            <p:cNvSpPr>
              <a:spLocks noChangeArrowheads="1"/>
            </p:cNvSpPr>
            <p:nvPr/>
          </p:nvSpPr>
          <p:spPr bwMode="auto">
            <a:xfrm>
              <a:off x="7347744" y="5815012"/>
              <a:ext cx="15875" cy="142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37" name="Oval 481"/>
            <p:cNvSpPr>
              <a:spLocks noChangeArrowheads="1"/>
            </p:cNvSpPr>
            <p:nvPr/>
          </p:nvSpPr>
          <p:spPr bwMode="auto">
            <a:xfrm>
              <a:off x="7527925" y="5531643"/>
              <a:ext cx="33338"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38" name="Oval 482"/>
            <p:cNvSpPr>
              <a:spLocks noChangeArrowheads="1"/>
            </p:cNvSpPr>
            <p:nvPr/>
          </p:nvSpPr>
          <p:spPr bwMode="auto">
            <a:xfrm>
              <a:off x="7585075" y="5222875"/>
              <a:ext cx="52388" cy="460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39" name="Oval 483"/>
            <p:cNvSpPr>
              <a:spLocks noChangeArrowheads="1"/>
            </p:cNvSpPr>
            <p:nvPr/>
          </p:nvSpPr>
          <p:spPr bwMode="auto">
            <a:xfrm>
              <a:off x="7513638" y="5576094"/>
              <a:ext cx="33338" cy="2381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40" name="Oval 484"/>
            <p:cNvSpPr>
              <a:spLocks noChangeArrowheads="1"/>
            </p:cNvSpPr>
            <p:nvPr/>
          </p:nvSpPr>
          <p:spPr bwMode="auto">
            <a:xfrm>
              <a:off x="7225506" y="5863431"/>
              <a:ext cx="301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41" name="Oval 485"/>
            <p:cNvSpPr>
              <a:spLocks noChangeArrowheads="1"/>
            </p:cNvSpPr>
            <p:nvPr/>
          </p:nvSpPr>
          <p:spPr bwMode="auto">
            <a:xfrm>
              <a:off x="7631113" y="5354637"/>
              <a:ext cx="55563" cy="508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42" name="Oval 486"/>
            <p:cNvSpPr>
              <a:spLocks noChangeArrowheads="1"/>
            </p:cNvSpPr>
            <p:nvPr/>
          </p:nvSpPr>
          <p:spPr bwMode="auto">
            <a:xfrm>
              <a:off x="7672388" y="4930775"/>
              <a:ext cx="58738" cy="539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43" name="Oval 487"/>
            <p:cNvSpPr>
              <a:spLocks noChangeArrowheads="1"/>
            </p:cNvSpPr>
            <p:nvPr/>
          </p:nvSpPr>
          <p:spPr bwMode="auto">
            <a:xfrm>
              <a:off x="7739856" y="4926805"/>
              <a:ext cx="58738" cy="539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44" name="Oval 488"/>
            <p:cNvSpPr>
              <a:spLocks noChangeArrowheads="1"/>
            </p:cNvSpPr>
            <p:nvPr/>
          </p:nvSpPr>
          <p:spPr bwMode="auto">
            <a:xfrm>
              <a:off x="7572375" y="5397500"/>
              <a:ext cx="31750"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45" name="Oval 489"/>
            <p:cNvSpPr>
              <a:spLocks noChangeArrowheads="1"/>
            </p:cNvSpPr>
            <p:nvPr/>
          </p:nvSpPr>
          <p:spPr bwMode="auto">
            <a:xfrm>
              <a:off x="7331868" y="5780881"/>
              <a:ext cx="30163" cy="2698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46" name="Oval 490"/>
            <p:cNvSpPr>
              <a:spLocks noChangeArrowheads="1"/>
            </p:cNvSpPr>
            <p:nvPr/>
          </p:nvSpPr>
          <p:spPr bwMode="auto">
            <a:xfrm>
              <a:off x="7567613" y="5461000"/>
              <a:ext cx="30163"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47" name="Oval 492"/>
            <p:cNvSpPr>
              <a:spLocks noChangeArrowheads="1"/>
            </p:cNvSpPr>
            <p:nvPr/>
          </p:nvSpPr>
          <p:spPr bwMode="auto">
            <a:xfrm flipH="1">
              <a:off x="7295357" y="5823743"/>
              <a:ext cx="34925"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48" name="Oval 493"/>
            <p:cNvSpPr>
              <a:spLocks noChangeArrowheads="1"/>
            </p:cNvSpPr>
            <p:nvPr/>
          </p:nvSpPr>
          <p:spPr bwMode="auto">
            <a:xfrm flipH="1">
              <a:off x="7159625" y="5934074"/>
              <a:ext cx="17463" cy="20637"/>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49" name="Oval 494"/>
            <p:cNvSpPr>
              <a:spLocks noChangeArrowheads="1"/>
            </p:cNvSpPr>
            <p:nvPr/>
          </p:nvSpPr>
          <p:spPr bwMode="auto">
            <a:xfrm flipH="1">
              <a:off x="7241381" y="5885656"/>
              <a:ext cx="34925" cy="30162"/>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50" name="Oval 495"/>
            <p:cNvSpPr>
              <a:spLocks noChangeArrowheads="1"/>
            </p:cNvSpPr>
            <p:nvPr/>
          </p:nvSpPr>
          <p:spPr bwMode="auto">
            <a:xfrm flipH="1">
              <a:off x="7110412" y="5938044"/>
              <a:ext cx="31750" cy="28575"/>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51" name="Oval 507"/>
            <p:cNvSpPr>
              <a:spLocks noChangeArrowheads="1"/>
            </p:cNvSpPr>
            <p:nvPr/>
          </p:nvSpPr>
          <p:spPr bwMode="auto">
            <a:xfrm>
              <a:off x="7650163" y="5056187"/>
              <a:ext cx="77788"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52" name="Oval 509"/>
            <p:cNvSpPr>
              <a:spLocks noChangeArrowheads="1"/>
            </p:cNvSpPr>
            <p:nvPr/>
          </p:nvSpPr>
          <p:spPr bwMode="auto">
            <a:xfrm>
              <a:off x="7597776" y="4922044"/>
              <a:ext cx="76200" cy="635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grpSp>
      <p:sp>
        <p:nvSpPr>
          <p:cNvPr id="19493" name="Oval 452"/>
          <p:cNvSpPr>
            <a:spLocks noChangeArrowheads="1"/>
          </p:cNvSpPr>
          <p:nvPr/>
        </p:nvSpPr>
        <p:spPr bwMode="auto">
          <a:xfrm>
            <a:off x="5033963" y="4175125"/>
            <a:ext cx="31750" cy="26988"/>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494" name="Oval 452"/>
          <p:cNvSpPr>
            <a:spLocks noChangeArrowheads="1"/>
          </p:cNvSpPr>
          <p:nvPr/>
        </p:nvSpPr>
        <p:spPr bwMode="auto">
          <a:xfrm>
            <a:off x="5038725" y="4137025"/>
            <a:ext cx="31750" cy="26988"/>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495" name="Oval 452"/>
          <p:cNvSpPr>
            <a:spLocks noChangeArrowheads="1"/>
          </p:cNvSpPr>
          <p:nvPr/>
        </p:nvSpPr>
        <p:spPr bwMode="auto">
          <a:xfrm>
            <a:off x="5002213" y="4127500"/>
            <a:ext cx="33337" cy="26988"/>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496" name="Oval 452"/>
          <p:cNvSpPr>
            <a:spLocks noChangeArrowheads="1"/>
          </p:cNvSpPr>
          <p:nvPr/>
        </p:nvSpPr>
        <p:spPr bwMode="auto">
          <a:xfrm>
            <a:off x="4997450" y="4159250"/>
            <a:ext cx="33338"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497" name="Oval 452"/>
          <p:cNvSpPr>
            <a:spLocks noChangeArrowheads="1"/>
          </p:cNvSpPr>
          <p:nvPr/>
        </p:nvSpPr>
        <p:spPr bwMode="auto">
          <a:xfrm>
            <a:off x="5038725" y="4060825"/>
            <a:ext cx="31750" cy="26988"/>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498" name="Oval 452"/>
          <p:cNvSpPr>
            <a:spLocks noChangeArrowheads="1"/>
          </p:cNvSpPr>
          <p:nvPr/>
        </p:nvSpPr>
        <p:spPr bwMode="auto">
          <a:xfrm>
            <a:off x="5000625" y="4078288"/>
            <a:ext cx="31750"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499" name="Oval 452"/>
          <p:cNvSpPr>
            <a:spLocks noChangeArrowheads="1"/>
          </p:cNvSpPr>
          <p:nvPr/>
        </p:nvSpPr>
        <p:spPr bwMode="auto">
          <a:xfrm>
            <a:off x="4833938" y="4098925"/>
            <a:ext cx="31750" cy="26988"/>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00" name="Oval 452"/>
          <p:cNvSpPr>
            <a:spLocks noChangeArrowheads="1"/>
          </p:cNvSpPr>
          <p:nvPr/>
        </p:nvSpPr>
        <p:spPr bwMode="auto">
          <a:xfrm>
            <a:off x="4802188" y="4125913"/>
            <a:ext cx="33337"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01" name="Oval 452"/>
          <p:cNvSpPr>
            <a:spLocks noChangeArrowheads="1"/>
          </p:cNvSpPr>
          <p:nvPr/>
        </p:nvSpPr>
        <p:spPr bwMode="auto">
          <a:xfrm>
            <a:off x="4838700" y="4144963"/>
            <a:ext cx="31750" cy="25400"/>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02" name="Oval 452"/>
          <p:cNvSpPr>
            <a:spLocks noChangeArrowheads="1"/>
          </p:cNvSpPr>
          <p:nvPr/>
        </p:nvSpPr>
        <p:spPr bwMode="auto">
          <a:xfrm>
            <a:off x="4805363" y="4165600"/>
            <a:ext cx="31750" cy="26988"/>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03" name="Oval 452"/>
          <p:cNvSpPr>
            <a:spLocks noChangeArrowheads="1"/>
          </p:cNvSpPr>
          <p:nvPr/>
        </p:nvSpPr>
        <p:spPr bwMode="auto">
          <a:xfrm>
            <a:off x="4838700" y="4184650"/>
            <a:ext cx="31750" cy="26988"/>
          </a:xfrm>
          <a:prstGeom prst="ellipse">
            <a:avLst/>
          </a:prstGeom>
          <a:solidFill>
            <a:srgbClr val="99CC00">
              <a:alpha val="16078"/>
            </a:srgbClr>
          </a:solidFill>
          <a:ln w="12700">
            <a:solidFill>
              <a:srgbClr val="99CC00"/>
            </a:solidFill>
            <a:round/>
            <a:headEnd/>
            <a:tailEnd/>
          </a:ln>
        </p:spPr>
        <p:txBody>
          <a:bodyPr wrap="none" anchor="ctr"/>
          <a:lstStyle/>
          <a:p>
            <a:pPr eaLnBrk="0" hangingPunct="0"/>
            <a:endParaRPr lang="en-US" dirty="0">
              <a:solidFill>
                <a:srgbClr val="000000"/>
              </a:solidFill>
              <a:cs typeface="+mn-cs"/>
            </a:endParaRPr>
          </a:p>
        </p:txBody>
      </p:sp>
      <p:sp>
        <p:nvSpPr>
          <p:cNvPr id="19504" name="Freeform 403"/>
          <p:cNvSpPr>
            <a:spLocks/>
          </p:cNvSpPr>
          <p:nvPr/>
        </p:nvSpPr>
        <p:spPr bwMode="auto">
          <a:xfrm flipH="1" flipV="1">
            <a:off x="4438650" y="2832100"/>
            <a:ext cx="965200" cy="268288"/>
          </a:xfrm>
          <a:custGeom>
            <a:avLst/>
            <a:gdLst>
              <a:gd name="T0" fmla="*/ 2147483647 w 417"/>
              <a:gd name="T1" fmla="*/ 0 h 935"/>
              <a:gd name="T2" fmla="*/ 2147483647 w 417"/>
              <a:gd name="T3" fmla="*/ 2147483647 h 935"/>
              <a:gd name="T4" fmla="*/ 2147483647 w 417"/>
              <a:gd name="T5" fmla="*/ 2147483647 h 935"/>
              <a:gd name="T6" fmla="*/ 2147483647 w 417"/>
              <a:gd name="T7" fmla="*/ 2147483647 h 935"/>
              <a:gd name="T8" fmla="*/ 2147483647 w 417"/>
              <a:gd name="T9" fmla="*/ 2147483647 h 935"/>
              <a:gd name="T10" fmla="*/ 0 w 417"/>
              <a:gd name="T11" fmla="*/ 2147483647 h 935"/>
              <a:gd name="T12" fmla="*/ 0 60000 65536"/>
              <a:gd name="T13" fmla="*/ 0 60000 65536"/>
              <a:gd name="T14" fmla="*/ 0 60000 65536"/>
              <a:gd name="T15" fmla="*/ 0 60000 65536"/>
              <a:gd name="T16" fmla="*/ 0 60000 65536"/>
              <a:gd name="T17" fmla="*/ 0 60000 65536"/>
              <a:gd name="T18" fmla="*/ 0 w 417"/>
              <a:gd name="T19" fmla="*/ 0 h 935"/>
              <a:gd name="T20" fmla="*/ 417 w 417"/>
              <a:gd name="T21" fmla="*/ 935 h 935"/>
            </a:gdLst>
            <a:ahLst/>
            <a:cxnLst>
              <a:cxn ang="T12">
                <a:pos x="T0" y="T1"/>
              </a:cxn>
              <a:cxn ang="T13">
                <a:pos x="T2" y="T3"/>
              </a:cxn>
              <a:cxn ang="T14">
                <a:pos x="T4" y="T5"/>
              </a:cxn>
              <a:cxn ang="T15">
                <a:pos x="T6" y="T7"/>
              </a:cxn>
              <a:cxn ang="T16">
                <a:pos x="T8" y="T9"/>
              </a:cxn>
              <a:cxn ang="T17">
                <a:pos x="T10" y="T11"/>
              </a:cxn>
            </a:cxnLst>
            <a:rect l="T18" t="T19" r="T20" b="T21"/>
            <a:pathLst>
              <a:path w="417" h="935">
                <a:moveTo>
                  <a:pt x="413" y="0"/>
                </a:moveTo>
                <a:cubicBezTo>
                  <a:pt x="415" y="78"/>
                  <a:pt x="417" y="156"/>
                  <a:pt x="413" y="244"/>
                </a:cubicBezTo>
                <a:cubicBezTo>
                  <a:pt x="409" y="332"/>
                  <a:pt x="402" y="450"/>
                  <a:pt x="388" y="531"/>
                </a:cubicBezTo>
                <a:cubicBezTo>
                  <a:pt x="374" y="612"/>
                  <a:pt x="357" y="677"/>
                  <a:pt x="329" y="733"/>
                </a:cubicBezTo>
                <a:cubicBezTo>
                  <a:pt x="301" y="789"/>
                  <a:pt x="274" y="833"/>
                  <a:pt x="219" y="867"/>
                </a:cubicBezTo>
                <a:cubicBezTo>
                  <a:pt x="164" y="901"/>
                  <a:pt x="82" y="918"/>
                  <a:pt x="0" y="935"/>
                </a:cubicBezTo>
              </a:path>
            </a:pathLst>
          </a:custGeom>
          <a:noFill/>
          <a:ln w="19050" cap="sq" cmpd="sng">
            <a:solidFill>
              <a:srgbClr val="92D050"/>
            </a:solidFill>
            <a:prstDash val="solid"/>
            <a:round/>
            <a:headEnd type="none" w="sm" len="sm"/>
            <a:tailEnd type="triangle" w="lg" len="med"/>
          </a:ln>
        </p:spPr>
        <p:txBody>
          <a:bodyPr wrap="none" anchor="ctr"/>
          <a:lstStyle/>
          <a:p>
            <a:endParaRPr lang="en-US" dirty="0">
              <a:solidFill>
                <a:srgbClr val="000000"/>
              </a:solidFill>
              <a:cs typeface="+mn-cs"/>
            </a:endParaRPr>
          </a:p>
        </p:txBody>
      </p:sp>
      <p:sp>
        <p:nvSpPr>
          <p:cNvPr id="19505" name="Freeform 403"/>
          <p:cNvSpPr>
            <a:spLocks/>
          </p:cNvSpPr>
          <p:nvPr/>
        </p:nvSpPr>
        <p:spPr bwMode="auto">
          <a:xfrm flipH="1" flipV="1">
            <a:off x="5208588" y="2898775"/>
            <a:ext cx="619125" cy="204788"/>
          </a:xfrm>
          <a:custGeom>
            <a:avLst/>
            <a:gdLst>
              <a:gd name="T0" fmla="*/ 2147483647 w 417"/>
              <a:gd name="T1" fmla="*/ 0 h 935"/>
              <a:gd name="T2" fmla="*/ 2147483647 w 417"/>
              <a:gd name="T3" fmla="*/ 2147483647 h 935"/>
              <a:gd name="T4" fmla="*/ 2147483647 w 417"/>
              <a:gd name="T5" fmla="*/ 2147483647 h 935"/>
              <a:gd name="T6" fmla="*/ 2147483647 w 417"/>
              <a:gd name="T7" fmla="*/ 2147483647 h 935"/>
              <a:gd name="T8" fmla="*/ 2147483647 w 417"/>
              <a:gd name="T9" fmla="*/ 2147483647 h 935"/>
              <a:gd name="T10" fmla="*/ 0 w 417"/>
              <a:gd name="T11" fmla="*/ 2147483647 h 935"/>
              <a:gd name="T12" fmla="*/ 0 60000 65536"/>
              <a:gd name="T13" fmla="*/ 0 60000 65536"/>
              <a:gd name="T14" fmla="*/ 0 60000 65536"/>
              <a:gd name="T15" fmla="*/ 0 60000 65536"/>
              <a:gd name="T16" fmla="*/ 0 60000 65536"/>
              <a:gd name="T17" fmla="*/ 0 60000 65536"/>
              <a:gd name="T18" fmla="*/ 0 w 417"/>
              <a:gd name="T19" fmla="*/ 0 h 935"/>
              <a:gd name="T20" fmla="*/ 417 w 417"/>
              <a:gd name="T21" fmla="*/ 935 h 935"/>
            </a:gdLst>
            <a:ahLst/>
            <a:cxnLst>
              <a:cxn ang="T12">
                <a:pos x="T0" y="T1"/>
              </a:cxn>
              <a:cxn ang="T13">
                <a:pos x="T2" y="T3"/>
              </a:cxn>
              <a:cxn ang="T14">
                <a:pos x="T4" y="T5"/>
              </a:cxn>
              <a:cxn ang="T15">
                <a:pos x="T6" y="T7"/>
              </a:cxn>
              <a:cxn ang="T16">
                <a:pos x="T8" y="T9"/>
              </a:cxn>
              <a:cxn ang="T17">
                <a:pos x="T10" y="T11"/>
              </a:cxn>
            </a:cxnLst>
            <a:rect l="T18" t="T19" r="T20" b="T21"/>
            <a:pathLst>
              <a:path w="417" h="935">
                <a:moveTo>
                  <a:pt x="413" y="0"/>
                </a:moveTo>
                <a:cubicBezTo>
                  <a:pt x="415" y="78"/>
                  <a:pt x="417" y="156"/>
                  <a:pt x="413" y="244"/>
                </a:cubicBezTo>
                <a:cubicBezTo>
                  <a:pt x="409" y="332"/>
                  <a:pt x="402" y="450"/>
                  <a:pt x="388" y="531"/>
                </a:cubicBezTo>
                <a:cubicBezTo>
                  <a:pt x="374" y="612"/>
                  <a:pt x="357" y="677"/>
                  <a:pt x="329" y="733"/>
                </a:cubicBezTo>
                <a:cubicBezTo>
                  <a:pt x="301" y="789"/>
                  <a:pt x="274" y="833"/>
                  <a:pt x="219" y="867"/>
                </a:cubicBezTo>
                <a:cubicBezTo>
                  <a:pt x="164" y="901"/>
                  <a:pt x="82" y="918"/>
                  <a:pt x="0" y="935"/>
                </a:cubicBezTo>
              </a:path>
            </a:pathLst>
          </a:custGeom>
          <a:noFill/>
          <a:ln w="19050" cap="sq" cmpd="sng">
            <a:solidFill>
              <a:srgbClr val="92D050"/>
            </a:solidFill>
            <a:prstDash val="solid"/>
            <a:round/>
            <a:headEnd type="none" w="sm" len="sm"/>
            <a:tailEnd type="triangle" w="lg" len="med"/>
          </a:ln>
        </p:spPr>
        <p:txBody>
          <a:bodyPr wrap="none" anchor="ctr"/>
          <a:lstStyle/>
          <a:p>
            <a:endParaRPr lang="en-US" dirty="0">
              <a:solidFill>
                <a:srgbClr val="000000"/>
              </a:solidFill>
              <a:cs typeface="+mn-cs"/>
            </a:endParaRPr>
          </a:p>
        </p:txBody>
      </p:sp>
      <p:sp>
        <p:nvSpPr>
          <p:cNvPr id="19506" name="Freeform 403"/>
          <p:cNvSpPr>
            <a:spLocks/>
          </p:cNvSpPr>
          <p:nvPr/>
        </p:nvSpPr>
        <p:spPr bwMode="auto">
          <a:xfrm flipH="1" flipV="1">
            <a:off x="5457825" y="2936875"/>
            <a:ext cx="593725" cy="141288"/>
          </a:xfrm>
          <a:custGeom>
            <a:avLst/>
            <a:gdLst>
              <a:gd name="T0" fmla="*/ 2147483647 w 417"/>
              <a:gd name="T1" fmla="*/ 0 h 935"/>
              <a:gd name="T2" fmla="*/ 2147483647 w 417"/>
              <a:gd name="T3" fmla="*/ 2147483647 h 935"/>
              <a:gd name="T4" fmla="*/ 2147483647 w 417"/>
              <a:gd name="T5" fmla="*/ 2147483647 h 935"/>
              <a:gd name="T6" fmla="*/ 2147483647 w 417"/>
              <a:gd name="T7" fmla="*/ 2147483647 h 935"/>
              <a:gd name="T8" fmla="*/ 2147483647 w 417"/>
              <a:gd name="T9" fmla="*/ 2147483647 h 935"/>
              <a:gd name="T10" fmla="*/ 0 w 417"/>
              <a:gd name="T11" fmla="*/ 2147483647 h 935"/>
              <a:gd name="T12" fmla="*/ 0 60000 65536"/>
              <a:gd name="T13" fmla="*/ 0 60000 65536"/>
              <a:gd name="T14" fmla="*/ 0 60000 65536"/>
              <a:gd name="T15" fmla="*/ 0 60000 65536"/>
              <a:gd name="T16" fmla="*/ 0 60000 65536"/>
              <a:gd name="T17" fmla="*/ 0 60000 65536"/>
              <a:gd name="T18" fmla="*/ 0 w 417"/>
              <a:gd name="T19" fmla="*/ 0 h 935"/>
              <a:gd name="T20" fmla="*/ 417 w 417"/>
              <a:gd name="T21" fmla="*/ 935 h 935"/>
            </a:gdLst>
            <a:ahLst/>
            <a:cxnLst>
              <a:cxn ang="T12">
                <a:pos x="T0" y="T1"/>
              </a:cxn>
              <a:cxn ang="T13">
                <a:pos x="T2" y="T3"/>
              </a:cxn>
              <a:cxn ang="T14">
                <a:pos x="T4" y="T5"/>
              </a:cxn>
              <a:cxn ang="T15">
                <a:pos x="T6" y="T7"/>
              </a:cxn>
              <a:cxn ang="T16">
                <a:pos x="T8" y="T9"/>
              </a:cxn>
              <a:cxn ang="T17">
                <a:pos x="T10" y="T11"/>
              </a:cxn>
            </a:cxnLst>
            <a:rect l="T18" t="T19" r="T20" b="T21"/>
            <a:pathLst>
              <a:path w="417" h="935">
                <a:moveTo>
                  <a:pt x="413" y="0"/>
                </a:moveTo>
                <a:cubicBezTo>
                  <a:pt x="415" y="78"/>
                  <a:pt x="417" y="156"/>
                  <a:pt x="413" y="244"/>
                </a:cubicBezTo>
                <a:cubicBezTo>
                  <a:pt x="409" y="332"/>
                  <a:pt x="402" y="450"/>
                  <a:pt x="388" y="531"/>
                </a:cubicBezTo>
                <a:cubicBezTo>
                  <a:pt x="374" y="612"/>
                  <a:pt x="357" y="677"/>
                  <a:pt x="329" y="733"/>
                </a:cubicBezTo>
                <a:cubicBezTo>
                  <a:pt x="301" y="789"/>
                  <a:pt x="274" y="833"/>
                  <a:pt x="219" y="867"/>
                </a:cubicBezTo>
                <a:cubicBezTo>
                  <a:pt x="164" y="901"/>
                  <a:pt x="82" y="918"/>
                  <a:pt x="0" y="935"/>
                </a:cubicBezTo>
              </a:path>
            </a:pathLst>
          </a:custGeom>
          <a:noFill/>
          <a:ln w="19050" cap="sq" cmpd="sng">
            <a:solidFill>
              <a:srgbClr val="92D050"/>
            </a:solidFill>
            <a:prstDash val="solid"/>
            <a:round/>
            <a:headEnd type="none" w="sm" len="sm"/>
            <a:tailEnd type="triangle" w="lg" len="med"/>
          </a:ln>
        </p:spPr>
        <p:txBody>
          <a:bodyPr wrap="none" anchor="ctr"/>
          <a:lstStyle/>
          <a:p>
            <a:endParaRPr lang="en-US" dirty="0">
              <a:solidFill>
                <a:srgbClr val="000000"/>
              </a:solidFill>
              <a:cs typeface="+mn-cs"/>
            </a:endParaRPr>
          </a:p>
        </p:txBody>
      </p:sp>
      <p:sp>
        <p:nvSpPr>
          <p:cNvPr id="19507" name="Freeform 403"/>
          <p:cNvSpPr>
            <a:spLocks/>
          </p:cNvSpPr>
          <p:nvPr/>
        </p:nvSpPr>
        <p:spPr bwMode="auto">
          <a:xfrm flipH="1" flipV="1">
            <a:off x="5765800" y="3025775"/>
            <a:ext cx="315913" cy="69850"/>
          </a:xfrm>
          <a:custGeom>
            <a:avLst/>
            <a:gdLst>
              <a:gd name="T0" fmla="*/ 2147483647 w 417"/>
              <a:gd name="T1" fmla="*/ 0 h 935"/>
              <a:gd name="T2" fmla="*/ 2147483647 w 417"/>
              <a:gd name="T3" fmla="*/ 2147483647 h 935"/>
              <a:gd name="T4" fmla="*/ 2147483647 w 417"/>
              <a:gd name="T5" fmla="*/ 2147483647 h 935"/>
              <a:gd name="T6" fmla="*/ 2147483647 w 417"/>
              <a:gd name="T7" fmla="*/ 2147483647 h 935"/>
              <a:gd name="T8" fmla="*/ 2147483647 w 417"/>
              <a:gd name="T9" fmla="*/ 2147483647 h 935"/>
              <a:gd name="T10" fmla="*/ 0 w 417"/>
              <a:gd name="T11" fmla="*/ 2147483647 h 935"/>
              <a:gd name="T12" fmla="*/ 0 60000 65536"/>
              <a:gd name="T13" fmla="*/ 0 60000 65536"/>
              <a:gd name="T14" fmla="*/ 0 60000 65536"/>
              <a:gd name="T15" fmla="*/ 0 60000 65536"/>
              <a:gd name="T16" fmla="*/ 0 60000 65536"/>
              <a:gd name="T17" fmla="*/ 0 60000 65536"/>
              <a:gd name="T18" fmla="*/ 0 w 417"/>
              <a:gd name="T19" fmla="*/ 0 h 935"/>
              <a:gd name="T20" fmla="*/ 417 w 417"/>
              <a:gd name="T21" fmla="*/ 935 h 935"/>
            </a:gdLst>
            <a:ahLst/>
            <a:cxnLst>
              <a:cxn ang="T12">
                <a:pos x="T0" y="T1"/>
              </a:cxn>
              <a:cxn ang="T13">
                <a:pos x="T2" y="T3"/>
              </a:cxn>
              <a:cxn ang="T14">
                <a:pos x="T4" y="T5"/>
              </a:cxn>
              <a:cxn ang="T15">
                <a:pos x="T6" y="T7"/>
              </a:cxn>
              <a:cxn ang="T16">
                <a:pos x="T8" y="T9"/>
              </a:cxn>
              <a:cxn ang="T17">
                <a:pos x="T10" y="T11"/>
              </a:cxn>
            </a:cxnLst>
            <a:rect l="T18" t="T19" r="T20" b="T21"/>
            <a:pathLst>
              <a:path w="417" h="935">
                <a:moveTo>
                  <a:pt x="413" y="0"/>
                </a:moveTo>
                <a:cubicBezTo>
                  <a:pt x="415" y="78"/>
                  <a:pt x="417" y="156"/>
                  <a:pt x="413" y="244"/>
                </a:cubicBezTo>
                <a:cubicBezTo>
                  <a:pt x="409" y="332"/>
                  <a:pt x="402" y="450"/>
                  <a:pt x="388" y="531"/>
                </a:cubicBezTo>
                <a:cubicBezTo>
                  <a:pt x="374" y="612"/>
                  <a:pt x="357" y="677"/>
                  <a:pt x="329" y="733"/>
                </a:cubicBezTo>
                <a:cubicBezTo>
                  <a:pt x="301" y="789"/>
                  <a:pt x="274" y="833"/>
                  <a:pt x="219" y="867"/>
                </a:cubicBezTo>
                <a:cubicBezTo>
                  <a:pt x="164" y="901"/>
                  <a:pt x="82" y="918"/>
                  <a:pt x="0" y="935"/>
                </a:cubicBezTo>
              </a:path>
            </a:pathLst>
          </a:custGeom>
          <a:noFill/>
          <a:ln w="19050" cap="sq" cmpd="sng">
            <a:solidFill>
              <a:srgbClr val="92D050"/>
            </a:solidFill>
            <a:prstDash val="solid"/>
            <a:round/>
            <a:headEnd type="none" w="sm" len="sm"/>
            <a:tailEnd type="triangle" w="lg" len="med"/>
          </a:ln>
        </p:spPr>
        <p:txBody>
          <a:bodyPr wrap="none" anchor="ctr"/>
          <a:lstStyle/>
          <a:p>
            <a:endParaRPr lang="en-US" dirty="0">
              <a:solidFill>
                <a:srgbClr val="000000"/>
              </a:solidFill>
              <a:cs typeface="+mn-cs"/>
            </a:endParaRPr>
          </a:p>
        </p:txBody>
      </p:sp>
    </p:spTree>
    <p:extLst>
      <p:ext uri="{BB962C8B-B14F-4D97-AF65-F5344CB8AC3E}">
        <p14:creationId xmlns:p14="http://schemas.microsoft.com/office/powerpoint/2010/main" val="3148148997"/>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z="3000" dirty="0"/>
              <a:t>Performance Metrics for Phase Change Technologies </a:t>
            </a:r>
            <a:r>
              <a:rPr lang="en-US" sz="2000" dirty="0"/>
              <a:t/>
            </a:r>
            <a:br>
              <a:rPr lang="en-US" sz="2000" dirty="0"/>
            </a:br>
            <a:r>
              <a:rPr lang="en-US" sz="2000" dirty="0" smtClean="0"/>
              <a:t>See </a:t>
            </a:r>
            <a:r>
              <a:rPr lang="en-US" sz="2000" dirty="0"/>
              <a:t>Tables 5.2 and 6.3 for additional </a:t>
            </a:r>
            <a:r>
              <a:rPr lang="en-US" sz="2000" dirty="0" smtClean="0"/>
              <a:t>metrics</a:t>
            </a:r>
            <a:endParaRPr lang="en-US" dirty="0"/>
          </a:p>
        </p:txBody>
      </p:sp>
      <p:sp>
        <p:nvSpPr>
          <p:cNvPr id="30723" name="Content Placeholder 2"/>
          <p:cNvSpPr>
            <a:spLocks noGrp="1"/>
          </p:cNvSpPr>
          <p:nvPr>
            <p:ph idx="1"/>
          </p:nvPr>
        </p:nvSpPr>
        <p:spPr/>
        <p:txBody>
          <a:bodyPr/>
          <a:lstStyle/>
          <a:p>
            <a:r>
              <a:rPr lang="en-US" dirty="0">
                <a:solidFill>
                  <a:schemeClr val="accent2">
                    <a:lumMod val="75000"/>
                  </a:schemeClr>
                </a:solidFill>
              </a:rPr>
              <a:t>Dissolved phase concentration is stable or decreasing</a:t>
            </a:r>
          </a:p>
          <a:p>
            <a:r>
              <a:rPr lang="en-US" dirty="0"/>
              <a:t>Soil concentrations stable or decreasing; endpoint reached when reduced to regulatory limits.</a:t>
            </a:r>
          </a:p>
          <a:p>
            <a:r>
              <a:rPr lang="en-US" dirty="0"/>
              <a:t>Asymptotic performance of the recovery </a:t>
            </a:r>
            <a:r>
              <a:rPr lang="en-US" dirty="0" smtClean="0"/>
              <a:t>system</a:t>
            </a:r>
          </a:p>
          <a:p>
            <a:r>
              <a:rPr lang="en-US" dirty="0"/>
              <a:t>V</a:t>
            </a:r>
            <a:r>
              <a:rPr lang="en-US" dirty="0" smtClean="0"/>
              <a:t>olatile </a:t>
            </a:r>
            <a:r>
              <a:rPr lang="en-US" dirty="0"/>
              <a:t>or soluble </a:t>
            </a:r>
            <a:r>
              <a:rPr lang="en-US" dirty="0" smtClean="0"/>
              <a:t>constituents </a:t>
            </a:r>
            <a:r>
              <a:rPr lang="en-US" dirty="0"/>
              <a:t>reduced to risk-based </a:t>
            </a:r>
            <a:r>
              <a:rPr lang="en-US" dirty="0" smtClean="0"/>
              <a:t>standards</a:t>
            </a:r>
          </a:p>
          <a:p>
            <a:pPr marL="0" indent="0">
              <a:buNone/>
            </a:pPr>
            <a:endParaRPr lang="en-US" dirty="0"/>
          </a:p>
          <a:p>
            <a:pPr lvl="1"/>
            <a:endParaRPr lang="en-US" dirty="0"/>
          </a:p>
          <a:p>
            <a:endParaRPr lang="en-US" dirty="0"/>
          </a:p>
        </p:txBody>
      </p:sp>
      <p:sp>
        <p:nvSpPr>
          <p:cNvPr id="4"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Phase Change </a:t>
            </a:r>
          </a:p>
        </p:txBody>
      </p:sp>
      <p:grpSp>
        <p:nvGrpSpPr>
          <p:cNvPr id="5" name="Group 14"/>
          <p:cNvGrpSpPr>
            <a:grpSpLocks/>
          </p:cNvGrpSpPr>
          <p:nvPr/>
        </p:nvGrpSpPr>
        <p:grpSpPr bwMode="auto">
          <a:xfrm>
            <a:off x="7385050" y="4845844"/>
            <a:ext cx="1606550" cy="1433512"/>
            <a:chOff x="0" y="5483225"/>
            <a:chExt cx="1606550" cy="1433513"/>
          </a:xfrm>
        </p:grpSpPr>
        <p:sp>
          <p:nvSpPr>
            <p:cNvPr id="6" name="Isosceles Triangle 5"/>
            <p:cNvSpPr/>
            <p:nvPr/>
          </p:nvSpPr>
          <p:spPr>
            <a:xfrm>
              <a:off x="228600" y="5711825"/>
              <a:ext cx="1046163" cy="914401"/>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7" name="TextBox 5"/>
            <p:cNvSpPr txBox="1">
              <a:spLocks noChangeArrowheads="1"/>
            </p:cNvSpPr>
            <p:nvPr/>
          </p:nvSpPr>
          <p:spPr bwMode="auto">
            <a:xfrm>
              <a:off x="106680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8" name="TextBox 6"/>
            <p:cNvSpPr txBox="1">
              <a:spLocks noChangeArrowheads="1"/>
            </p:cNvSpPr>
            <p:nvPr/>
          </p:nvSpPr>
          <p:spPr bwMode="auto">
            <a:xfrm>
              <a:off x="0" y="6550025"/>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9" name="TextBox 7"/>
            <p:cNvSpPr txBox="1">
              <a:spLocks noChangeArrowheads="1"/>
            </p:cNvSpPr>
            <p:nvPr/>
          </p:nvSpPr>
          <p:spPr bwMode="auto">
            <a:xfrm>
              <a:off x="533400" y="5483225"/>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10" name="Oval 9"/>
            <p:cNvSpPr>
              <a:spLocks noChangeArrowheads="1"/>
            </p:cNvSpPr>
            <p:nvPr/>
          </p:nvSpPr>
          <p:spPr bwMode="auto">
            <a:xfrm rot="17860816">
              <a:off x="628646" y="5856496"/>
              <a:ext cx="232779" cy="162472"/>
            </a:xfrm>
            <a:prstGeom prst="ellipse">
              <a:avLst/>
            </a:prstGeom>
            <a:solidFill>
              <a:schemeClr val="tx1"/>
            </a:solidFill>
            <a:ln w="25400" algn="ctr">
              <a:solidFill>
                <a:schemeClr val="tx1"/>
              </a:solidFill>
              <a:round/>
              <a:headEnd/>
              <a:tailEnd/>
            </a:ln>
          </p:spPr>
          <p:txBody>
            <a:bodyPr vert="eaVert" anchor="ctr"/>
            <a:lstStyle/>
            <a:p>
              <a:pPr algn="ctr">
                <a:defRPr/>
              </a:pPr>
              <a:endParaRPr lang="en-US" dirty="0">
                <a:solidFill>
                  <a:srgbClr val="FFFFFF"/>
                </a:solidFill>
                <a:latin typeface="Arial"/>
                <a:cs typeface="+mn-cs"/>
              </a:endParaRPr>
            </a:p>
          </p:txBody>
        </p:sp>
      </p:grpSp>
    </p:spTree>
    <p:extLst>
      <p:ext uri="{BB962C8B-B14F-4D97-AF65-F5344CB8AC3E}">
        <p14:creationId xmlns:p14="http://schemas.microsoft.com/office/powerpoint/2010/main" val="825868492"/>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idx="4294967295"/>
          </p:nvPr>
        </p:nvSpPr>
        <p:spPr>
          <a:xfrm>
            <a:off x="477838" y="299545"/>
            <a:ext cx="7772400" cy="930987"/>
          </a:xfrm>
        </p:spPr>
        <p:txBody>
          <a:bodyPr/>
          <a:lstStyle/>
          <a:p>
            <a:pPr>
              <a:defRPr/>
            </a:pPr>
            <a:r>
              <a:rPr lang="en-US" dirty="0">
                <a:solidFill>
                  <a:srgbClr val="333399"/>
                </a:solidFill>
              </a:rPr>
              <a:t>In Situ Thermal Technologies</a:t>
            </a:r>
            <a:r>
              <a:rPr lang="en-US" dirty="0">
                <a:solidFill>
                  <a:srgbClr val="333399"/>
                </a:solidFill>
                <a:cs typeface="+mn-cs"/>
              </a:rPr>
              <a:t/>
            </a:r>
            <a:br>
              <a:rPr lang="en-US" dirty="0">
                <a:solidFill>
                  <a:srgbClr val="333399"/>
                </a:solidFill>
                <a:cs typeface="+mn-cs"/>
              </a:rPr>
            </a:br>
            <a:endParaRPr lang="en-US" dirty="0">
              <a:solidFill>
                <a:srgbClr val="333399"/>
              </a:solidFill>
            </a:endParaRPr>
          </a:p>
        </p:txBody>
      </p:sp>
      <p:sp>
        <p:nvSpPr>
          <p:cNvPr id="4"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a:lnSpc>
                <a:spcPct val="85000"/>
              </a:lnSpc>
              <a:defRPr/>
            </a:pPr>
            <a:endParaRPr lang="en-US" sz="3200" b="1" kern="0" dirty="0">
              <a:solidFill>
                <a:srgbClr val="008000"/>
              </a:solidFill>
              <a:cs typeface="+mn-cs"/>
            </a:endParaRPr>
          </a:p>
        </p:txBody>
      </p:sp>
      <p:sp>
        <p:nvSpPr>
          <p:cNvPr id="5" name="Rectangle 4"/>
          <p:cNvSpPr txBox="1">
            <a:spLocks noChangeArrowheads="1"/>
          </p:cNvSpPr>
          <p:nvPr/>
        </p:nvSpPr>
        <p:spPr bwMode="auto">
          <a:xfrm>
            <a:off x="4776952" y="2317531"/>
            <a:ext cx="3909848" cy="2593060"/>
          </a:xfrm>
          <a:prstGeom prst="rect">
            <a:avLst/>
          </a:prstGeom>
          <a:noFill/>
          <a:ln w="9525">
            <a:noFill/>
            <a:miter lim="800000"/>
            <a:headEnd/>
            <a:tailEnd/>
          </a:ln>
        </p:spPr>
        <p:txBody>
          <a:bodyPr anchor="ctr"/>
          <a:lstStyle/>
          <a:p>
            <a:pPr marL="346075" indent="-346075" eaLnBrk="0" hangingPunct="0">
              <a:lnSpc>
                <a:spcPct val="85000"/>
              </a:lnSpc>
              <a:spcAft>
                <a:spcPts val="1200"/>
              </a:spcAft>
              <a:buFont typeface="Arial" pitchFamily="34" charset="0"/>
              <a:buChar char="•"/>
              <a:defRPr/>
            </a:pPr>
            <a:r>
              <a:rPr lang="en-US" sz="3200" b="1" kern="0" dirty="0">
                <a:solidFill>
                  <a:srgbClr val="FFFFFF">
                    <a:lumMod val="65000"/>
                  </a:srgbClr>
                </a:solidFill>
                <a:latin typeface="Arial"/>
                <a:cs typeface="+mn-cs"/>
              </a:rPr>
              <a:t>Mass Control</a:t>
            </a:r>
          </a:p>
          <a:p>
            <a:pPr marL="346075" indent="-346075" eaLnBrk="0" hangingPunct="0">
              <a:lnSpc>
                <a:spcPct val="85000"/>
              </a:lnSpc>
              <a:spcAft>
                <a:spcPts val="1200"/>
              </a:spcAft>
              <a:buFont typeface="Arial" pitchFamily="34" charset="0"/>
              <a:buChar char="•"/>
              <a:defRPr/>
            </a:pPr>
            <a:r>
              <a:rPr lang="en-US" sz="3200" b="1" kern="0" dirty="0">
                <a:solidFill>
                  <a:srgbClr val="333399"/>
                </a:solidFill>
                <a:latin typeface="Arial"/>
                <a:cs typeface="+mn-cs"/>
              </a:rPr>
              <a:t>Mass Recovery</a:t>
            </a:r>
          </a:p>
          <a:p>
            <a:pPr marL="346075" indent="-346075" eaLnBrk="0" hangingPunct="0">
              <a:lnSpc>
                <a:spcPct val="85000"/>
              </a:lnSpc>
              <a:spcAft>
                <a:spcPts val="1200"/>
              </a:spcAft>
              <a:buFont typeface="Arial" pitchFamily="34" charset="0"/>
              <a:buChar char="•"/>
              <a:defRPr/>
            </a:pPr>
            <a:r>
              <a:rPr lang="en-US" sz="3200" b="1" kern="0" dirty="0">
                <a:solidFill>
                  <a:srgbClr val="000099"/>
                </a:solidFill>
                <a:latin typeface="Arial"/>
                <a:cs typeface="+mn-cs"/>
              </a:rPr>
              <a:t>Phase Change</a:t>
            </a:r>
          </a:p>
        </p:txBody>
      </p:sp>
      <p:pic>
        <p:nvPicPr>
          <p:cNvPr id="12" name="Picture 11">
            <a:extLst>
              <a:ext uri="{FF2B5EF4-FFF2-40B4-BE49-F238E27FC236}">
                <a16:creationId xmlns="" xmlns:a16="http://schemas.microsoft.com/office/drawing/2014/main" id="{C421DA12-6DBC-4FC4-8052-A1F00B48390C}"/>
              </a:ext>
            </a:extLst>
          </p:cNvPr>
          <p:cNvPicPr preferRelativeResize="0">
            <a:picLocks/>
          </p:cNvPicPr>
          <p:nvPr/>
        </p:nvPicPr>
        <p:blipFill>
          <a:blip r:embed="rId3"/>
          <a:stretch>
            <a:fillRect/>
          </a:stretch>
        </p:blipFill>
        <p:spPr>
          <a:xfrm>
            <a:off x="5596759" y="4663214"/>
            <a:ext cx="1961669" cy="173282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38" y="1969422"/>
            <a:ext cx="4239987" cy="3780230"/>
          </a:xfrm>
          <a:prstGeom prst="rect">
            <a:avLst/>
          </a:prstGeom>
        </p:spPr>
      </p:pic>
    </p:spTree>
    <p:extLst>
      <p:ext uri="{BB962C8B-B14F-4D97-AF65-F5344CB8AC3E}">
        <p14:creationId xmlns:p14="http://schemas.microsoft.com/office/powerpoint/2010/main" val="220508233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t>Heating Technologies</a:t>
            </a:r>
          </a:p>
        </p:txBody>
      </p:sp>
      <p:sp>
        <p:nvSpPr>
          <p:cNvPr id="4" name="Isosceles Triangle 3"/>
          <p:cNvSpPr/>
          <p:nvPr/>
        </p:nvSpPr>
        <p:spPr>
          <a:xfrm>
            <a:off x="7750175" y="5594350"/>
            <a:ext cx="1046163" cy="914400"/>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6628" name="TextBox 4"/>
          <p:cNvSpPr txBox="1">
            <a:spLocks noChangeArrowheads="1"/>
          </p:cNvSpPr>
          <p:nvPr/>
        </p:nvSpPr>
        <p:spPr bwMode="auto">
          <a:xfrm>
            <a:off x="8588375" y="6432550"/>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26629" name="TextBox 6"/>
          <p:cNvSpPr txBox="1">
            <a:spLocks noChangeArrowheads="1"/>
          </p:cNvSpPr>
          <p:nvPr/>
        </p:nvSpPr>
        <p:spPr bwMode="auto">
          <a:xfrm>
            <a:off x="7521575" y="6432550"/>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MR</a:t>
            </a:r>
          </a:p>
        </p:txBody>
      </p:sp>
      <p:sp>
        <p:nvSpPr>
          <p:cNvPr id="26630" name="TextBox 7"/>
          <p:cNvSpPr txBox="1">
            <a:spLocks noChangeArrowheads="1"/>
          </p:cNvSpPr>
          <p:nvPr/>
        </p:nvSpPr>
        <p:spPr bwMode="auto">
          <a:xfrm>
            <a:off x="8054975" y="5365750"/>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8" name="Oval 7"/>
          <p:cNvSpPr/>
          <p:nvPr/>
        </p:nvSpPr>
        <p:spPr>
          <a:xfrm rot="1543413">
            <a:off x="8101013" y="5770563"/>
            <a:ext cx="125412" cy="368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6632" name="Content Placeholder 2"/>
          <p:cNvSpPr>
            <a:spLocks noGrp="1"/>
          </p:cNvSpPr>
          <p:nvPr>
            <p:ph idx="1"/>
          </p:nvPr>
        </p:nvSpPr>
        <p:spPr>
          <a:xfrm>
            <a:off x="423862" y="1450428"/>
            <a:ext cx="6662737" cy="5344072"/>
          </a:xfrm>
        </p:spPr>
        <p:txBody>
          <a:bodyPr/>
          <a:lstStyle/>
          <a:p>
            <a:r>
              <a:rPr lang="en-US" sz="2800" b="1" dirty="0">
                <a:solidFill>
                  <a:schemeClr val="accent2">
                    <a:lumMod val="75000"/>
                  </a:schemeClr>
                </a:solidFill>
              </a:rPr>
              <a:t>Steam / Hot Air Injection</a:t>
            </a:r>
          </a:p>
          <a:p>
            <a:pPr marL="0" indent="0">
              <a:buNone/>
            </a:pPr>
            <a:r>
              <a:rPr lang="en-US" dirty="0"/>
              <a:t/>
            </a:r>
            <a:br>
              <a:rPr lang="en-US" dirty="0"/>
            </a:br>
            <a:endParaRPr lang="en-US" sz="2200" dirty="0"/>
          </a:p>
          <a:p>
            <a:pPr marL="0" indent="0">
              <a:buNone/>
            </a:pPr>
            <a:r>
              <a:rPr lang="en-US" dirty="0"/>
              <a:t> </a:t>
            </a:r>
          </a:p>
          <a:p>
            <a:endParaRPr lang="en-US" dirty="0"/>
          </a:p>
          <a:p>
            <a:endParaRPr lang="en-US" dirty="0"/>
          </a:p>
          <a:p>
            <a:endParaRPr lang="en-US" sz="3200" dirty="0"/>
          </a:p>
          <a:p>
            <a:r>
              <a:rPr lang="en-US" sz="2800" dirty="0" smtClean="0"/>
              <a:t>Others</a:t>
            </a:r>
            <a:endParaRPr lang="en-US" sz="2800" dirty="0"/>
          </a:p>
          <a:p>
            <a:pPr lvl="1"/>
            <a:r>
              <a:rPr lang="en-US" sz="2200" b="1" dirty="0">
                <a:solidFill>
                  <a:srgbClr val="333399"/>
                </a:solidFill>
              </a:rPr>
              <a:t>In Situ Smoldering </a:t>
            </a:r>
            <a:r>
              <a:rPr lang="en-US" sz="2200" b="1" dirty="0" smtClean="0">
                <a:solidFill>
                  <a:srgbClr val="333399"/>
                </a:solidFill>
              </a:rPr>
              <a:t>(primarily combustion)</a:t>
            </a:r>
            <a:endParaRPr lang="en-US" sz="2200" b="1" dirty="0">
              <a:solidFill>
                <a:srgbClr val="333399"/>
              </a:solidFill>
            </a:endParaRPr>
          </a:p>
          <a:p>
            <a:pPr lvl="1"/>
            <a:r>
              <a:rPr lang="en-US" sz="2200" b="1" dirty="0">
                <a:solidFill>
                  <a:srgbClr val="333399"/>
                </a:solidFill>
              </a:rPr>
              <a:t>Thermal Conduction Heating </a:t>
            </a:r>
          </a:p>
          <a:p>
            <a:pPr lvl="1"/>
            <a:r>
              <a:rPr lang="en-US" sz="2200" b="1" dirty="0">
                <a:solidFill>
                  <a:srgbClr val="333399"/>
                </a:solidFill>
              </a:rPr>
              <a:t>Electrical Resistance Heating </a:t>
            </a:r>
            <a:endParaRPr lang="en-US" sz="2200" b="1" dirty="0" smtClean="0">
              <a:solidFill>
                <a:srgbClr val="333399"/>
              </a:solidFill>
            </a:endParaRPr>
          </a:p>
          <a:p>
            <a:pPr marL="457200" lvl="1" indent="0">
              <a:buNone/>
            </a:pPr>
            <a:r>
              <a:rPr lang="en-US" sz="1800" i="1" dirty="0" smtClean="0"/>
              <a:t>Image source</a:t>
            </a:r>
            <a:r>
              <a:rPr lang="en-US" sz="1800" i="1" dirty="0"/>
              <a:t>: http://</a:t>
            </a:r>
            <a:r>
              <a:rPr lang="en-US" sz="1800" i="1" dirty="0" smtClean="0"/>
              <a:t>hillafb.hgl.com</a:t>
            </a:r>
            <a:endParaRPr lang="en-US" sz="1800" i="1" dirty="0"/>
          </a:p>
          <a:p>
            <a:pPr lvl="1"/>
            <a:endParaRPr lang="en-US" sz="2200" b="1" dirty="0">
              <a:solidFill>
                <a:schemeClr val="accent1">
                  <a:lumMod val="75000"/>
                </a:schemeClr>
              </a:solidFill>
            </a:endParaRPr>
          </a:p>
          <a:p>
            <a:endParaRPr lang="en-US" dirty="0"/>
          </a:p>
        </p:txBody>
      </p:sp>
      <p:sp>
        <p:nvSpPr>
          <p:cNvPr id="10"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Phase Change </a:t>
            </a:r>
          </a:p>
        </p:txBody>
      </p:sp>
      <p:pic>
        <p:nvPicPr>
          <p:cNvPr id="26636" name="Picture 2" descr="Picture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3501" y="1989477"/>
            <a:ext cx="6006674" cy="2674961"/>
          </a:xfrm>
          <a:prstGeom prst="rect">
            <a:avLst/>
          </a:prstGeom>
          <a:noFill/>
          <a:ln w="9525">
            <a:noFill/>
            <a:miter lim="800000"/>
            <a:headEnd/>
            <a:tailEnd/>
          </a:ln>
        </p:spPr>
      </p:pic>
      <p:sp>
        <p:nvSpPr>
          <p:cNvPr id="26637" name="Text Box 14"/>
          <p:cNvSpPr txBox="1">
            <a:spLocks noChangeArrowheads="1"/>
          </p:cNvSpPr>
          <p:nvPr/>
        </p:nvSpPr>
        <p:spPr bwMode="auto">
          <a:xfrm>
            <a:off x="6511925" y="3910013"/>
            <a:ext cx="1149350" cy="366712"/>
          </a:xfrm>
          <a:prstGeom prst="rect">
            <a:avLst/>
          </a:prstGeom>
          <a:solidFill>
            <a:schemeClr val="bg1"/>
          </a:solidFill>
          <a:ln w="9525">
            <a:noFill/>
            <a:miter lim="800000"/>
            <a:headEnd/>
            <a:tailEnd/>
          </a:ln>
        </p:spPr>
        <p:txBody>
          <a:bodyPr wrap="none">
            <a:spAutoFit/>
          </a:bodyPr>
          <a:lstStyle/>
          <a:p>
            <a:r>
              <a:rPr lang="en-US" dirty="0">
                <a:solidFill>
                  <a:srgbClr val="000000"/>
                </a:solidFill>
                <a:cs typeface="+mn-cs"/>
              </a:rPr>
              <a:t>Electrode</a:t>
            </a:r>
          </a:p>
        </p:txBody>
      </p:sp>
      <p:sp>
        <p:nvSpPr>
          <p:cNvPr id="26638" name="Text Box 15"/>
          <p:cNvSpPr txBox="1">
            <a:spLocks noChangeArrowheads="1"/>
          </p:cNvSpPr>
          <p:nvPr/>
        </p:nvSpPr>
        <p:spPr bwMode="auto">
          <a:xfrm>
            <a:off x="4873625" y="3425825"/>
            <a:ext cx="1212850" cy="366713"/>
          </a:xfrm>
          <a:prstGeom prst="rect">
            <a:avLst/>
          </a:prstGeom>
          <a:solidFill>
            <a:schemeClr val="bg1"/>
          </a:solidFill>
          <a:ln w="9525">
            <a:noFill/>
            <a:miter lim="800000"/>
            <a:headEnd/>
            <a:tailEnd/>
          </a:ln>
        </p:spPr>
        <p:txBody>
          <a:bodyPr wrap="none">
            <a:spAutoFit/>
          </a:bodyPr>
          <a:lstStyle/>
          <a:p>
            <a:r>
              <a:rPr lang="en-US" dirty="0">
                <a:solidFill>
                  <a:srgbClr val="000000"/>
                </a:solidFill>
                <a:cs typeface="+mn-cs"/>
              </a:rPr>
              <a:t>Vapor line</a:t>
            </a:r>
          </a:p>
        </p:txBody>
      </p:sp>
    </p:spTree>
    <p:extLst>
      <p:ext uri="{BB962C8B-B14F-4D97-AF65-F5344CB8AC3E}">
        <p14:creationId xmlns:p14="http://schemas.microsoft.com/office/powerpoint/2010/main" val="311994121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t>In Situ Thermal Technologies</a:t>
            </a:r>
          </a:p>
        </p:txBody>
      </p:sp>
      <p:grpSp>
        <p:nvGrpSpPr>
          <p:cNvPr id="3" name="Group 2"/>
          <p:cNvGrpSpPr/>
          <p:nvPr/>
        </p:nvGrpSpPr>
        <p:grpSpPr>
          <a:xfrm>
            <a:off x="6954836" y="1484156"/>
            <a:ext cx="1568669" cy="1574246"/>
            <a:chOff x="7160993" y="1302109"/>
            <a:chExt cx="1568669" cy="1574246"/>
          </a:xfrm>
        </p:grpSpPr>
        <p:sp>
          <p:nvSpPr>
            <p:cNvPr id="4" name="Isosceles Triangle 3"/>
            <p:cNvSpPr/>
            <p:nvPr/>
          </p:nvSpPr>
          <p:spPr>
            <a:xfrm>
              <a:off x="7351712" y="1668822"/>
              <a:ext cx="1046163" cy="838201"/>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5604" name="TextBox 4"/>
            <p:cNvSpPr txBox="1">
              <a:spLocks noChangeArrowheads="1"/>
            </p:cNvSpPr>
            <p:nvPr/>
          </p:nvSpPr>
          <p:spPr bwMode="auto">
            <a:xfrm>
              <a:off x="8189912" y="2507023"/>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25605" name="TextBox 6"/>
            <p:cNvSpPr txBox="1">
              <a:spLocks noChangeArrowheads="1"/>
            </p:cNvSpPr>
            <p:nvPr/>
          </p:nvSpPr>
          <p:spPr bwMode="auto">
            <a:xfrm>
              <a:off x="7160993" y="2507023"/>
              <a:ext cx="740603" cy="369332"/>
            </a:xfrm>
            <a:prstGeom prst="rect">
              <a:avLst/>
            </a:prstGeom>
            <a:noFill/>
            <a:ln w="9525">
              <a:noFill/>
              <a:miter lim="800000"/>
              <a:headEnd/>
              <a:tailEnd/>
            </a:ln>
          </p:spPr>
          <p:txBody>
            <a:bodyPr wrap="square">
              <a:spAutoFit/>
            </a:bodyPr>
            <a:lstStyle/>
            <a:p>
              <a:r>
                <a:rPr lang="en-US" b="1" dirty="0">
                  <a:solidFill>
                    <a:srgbClr val="000000"/>
                  </a:solidFill>
                  <a:cs typeface="+mn-cs"/>
                </a:rPr>
                <a:t>MR</a:t>
              </a:r>
            </a:p>
          </p:txBody>
        </p:sp>
        <p:sp>
          <p:nvSpPr>
            <p:cNvPr id="25606" name="TextBox 7"/>
            <p:cNvSpPr txBox="1">
              <a:spLocks noChangeArrowheads="1"/>
            </p:cNvSpPr>
            <p:nvPr/>
          </p:nvSpPr>
          <p:spPr bwMode="auto">
            <a:xfrm>
              <a:off x="7605712" y="1302109"/>
              <a:ext cx="501650" cy="366713"/>
            </a:xfrm>
            <a:prstGeom prst="rect">
              <a:avLst/>
            </a:prstGeom>
            <a:noFill/>
            <a:ln w="9525">
              <a:noFill/>
              <a:miter lim="800000"/>
              <a:headEnd/>
              <a:tailEnd/>
            </a:ln>
          </p:spPr>
          <p:txBody>
            <a:bodyPr wrap="none">
              <a:spAutoFit/>
            </a:bodyPr>
            <a:lstStyle/>
            <a:p>
              <a:r>
                <a:rPr lang="en-US" b="1" dirty="0">
                  <a:solidFill>
                    <a:srgbClr val="000000"/>
                  </a:solidFill>
                  <a:cs typeface="+mn-cs"/>
                </a:rPr>
                <a:t>PC</a:t>
              </a:r>
            </a:p>
          </p:txBody>
        </p:sp>
        <p:sp>
          <p:nvSpPr>
            <p:cNvPr id="8" name="Oval 7"/>
            <p:cNvSpPr/>
            <p:nvPr/>
          </p:nvSpPr>
          <p:spPr>
            <a:xfrm rot="1543413">
              <a:off x="7700962" y="1845036"/>
              <a:ext cx="127000" cy="368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sp>
        <p:nvSpPr>
          <p:cNvPr id="10"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Phase Change/Mass Recovery </a:t>
            </a:r>
          </a:p>
        </p:txBody>
      </p:sp>
      <p:sp>
        <p:nvSpPr>
          <p:cNvPr id="25611" name="Content Placeholder 2"/>
          <p:cNvSpPr>
            <a:spLocks noGrp="1"/>
          </p:cNvSpPr>
          <p:nvPr>
            <p:ph idx="1"/>
          </p:nvPr>
        </p:nvSpPr>
        <p:spPr>
          <a:xfrm>
            <a:off x="633046" y="1484156"/>
            <a:ext cx="3559126" cy="5332548"/>
          </a:xfrm>
        </p:spPr>
        <p:txBody>
          <a:bodyPr/>
          <a:lstStyle/>
          <a:p>
            <a:r>
              <a:rPr lang="en-US" sz="2400" dirty="0"/>
              <a:t>Increases LNAPL volatility</a:t>
            </a:r>
          </a:p>
          <a:p>
            <a:r>
              <a:rPr lang="en-US" sz="2400" dirty="0"/>
              <a:t>Reduces LNAPL viscosity</a:t>
            </a:r>
          </a:p>
          <a:p>
            <a:r>
              <a:rPr lang="en-US" sz="2400" dirty="0"/>
              <a:t>SVE for recovery of </a:t>
            </a:r>
            <a:br>
              <a:rPr lang="en-US" sz="2400" dirty="0"/>
            </a:br>
            <a:r>
              <a:rPr lang="en-US" sz="2400" dirty="0"/>
              <a:t>volatilized LNAPL</a:t>
            </a:r>
          </a:p>
          <a:p>
            <a:r>
              <a:rPr lang="en-US" sz="2400" dirty="0"/>
              <a:t>Hydraulic recovery of </a:t>
            </a:r>
            <a:br>
              <a:rPr lang="en-US" sz="2400" dirty="0"/>
            </a:br>
            <a:r>
              <a:rPr lang="en-US" sz="2400" dirty="0"/>
              <a:t>mobilized LNAPL </a:t>
            </a:r>
          </a:p>
          <a:p>
            <a:r>
              <a:rPr lang="en-US" sz="2400" dirty="0"/>
              <a:t>Better in low groundwater</a:t>
            </a:r>
            <a:br>
              <a:rPr lang="en-US" sz="2400" dirty="0"/>
            </a:br>
            <a:r>
              <a:rPr lang="en-US" sz="2400" dirty="0"/>
              <a:t>velocity settings (&lt;heat loss</a:t>
            </a:r>
            <a:r>
              <a:rPr lang="en-US" sz="2000" dirty="0"/>
              <a:t>)</a:t>
            </a:r>
          </a:p>
        </p:txBody>
      </p:sp>
      <p:pic>
        <p:nvPicPr>
          <p:cNvPr id="25612" name="Picture 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71980" y="3508574"/>
            <a:ext cx="4585966" cy="3038475"/>
          </a:xfrm>
          <a:prstGeom prst="rect">
            <a:avLst/>
          </a:prstGeom>
          <a:noFill/>
          <a:ln w="9525">
            <a:noFill/>
            <a:miter lim="800000"/>
            <a:headEnd/>
            <a:tailEnd/>
          </a:ln>
        </p:spPr>
      </p:pic>
      <p:sp>
        <p:nvSpPr>
          <p:cNvPr id="2" name="Rectangle 1">
            <a:extLst>
              <a:ext uri="{FF2B5EF4-FFF2-40B4-BE49-F238E27FC236}">
                <a16:creationId xmlns="" xmlns:a16="http://schemas.microsoft.com/office/drawing/2014/main" id="{E9A74931-7F60-464F-92A7-268ECA3D5C4E}"/>
              </a:ext>
            </a:extLst>
          </p:cNvPr>
          <p:cNvSpPr/>
          <p:nvPr/>
        </p:nvSpPr>
        <p:spPr>
          <a:xfrm>
            <a:off x="4254021" y="6547049"/>
            <a:ext cx="4480714" cy="369332"/>
          </a:xfrm>
          <a:prstGeom prst="rect">
            <a:avLst/>
          </a:prstGeom>
        </p:spPr>
        <p:txBody>
          <a:bodyPr wrap="none">
            <a:spAutoFit/>
          </a:bodyPr>
          <a:lstStyle/>
          <a:p>
            <a:r>
              <a:rPr lang="en-US" i="1" dirty="0" smtClean="0">
                <a:solidFill>
                  <a:srgbClr val="000000"/>
                </a:solidFill>
                <a:cs typeface="+mn-cs"/>
              </a:rPr>
              <a:t>Image source</a:t>
            </a:r>
            <a:r>
              <a:rPr lang="en-US" i="1" dirty="0">
                <a:solidFill>
                  <a:srgbClr val="000000"/>
                </a:solidFill>
                <a:cs typeface="+mn-cs"/>
              </a:rPr>
              <a:t>: http://</a:t>
            </a:r>
            <a:r>
              <a:rPr lang="en-US" i="1" dirty="0" smtClean="0">
                <a:solidFill>
                  <a:srgbClr val="000000"/>
                </a:solidFill>
                <a:cs typeface="+mn-cs"/>
              </a:rPr>
              <a:t>hillafb.hgl.com/steam</a:t>
            </a:r>
            <a:endParaRPr lang="en-US" i="1" dirty="0">
              <a:solidFill>
                <a:srgbClr val="000000"/>
              </a:solidFill>
              <a:cs typeface="+mn-cs"/>
            </a:endParaRPr>
          </a:p>
        </p:txBody>
      </p:sp>
    </p:spTree>
    <p:extLst>
      <p:ext uri="{BB962C8B-B14F-4D97-AF65-F5344CB8AC3E}">
        <p14:creationId xmlns:p14="http://schemas.microsoft.com/office/powerpoint/2010/main" val="1251275944"/>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t>In Situ Thermal </a:t>
            </a:r>
            <a:r>
              <a:rPr lang="en-US" dirty="0" smtClean="0"/>
              <a:t>Technologies Metrics</a:t>
            </a:r>
            <a:endParaRPr lang="en-US" dirty="0"/>
          </a:p>
        </p:txBody>
      </p:sp>
      <p:grpSp>
        <p:nvGrpSpPr>
          <p:cNvPr id="3" name="Group 2"/>
          <p:cNvGrpSpPr/>
          <p:nvPr/>
        </p:nvGrpSpPr>
        <p:grpSpPr>
          <a:xfrm>
            <a:off x="6400800" y="4305782"/>
            <a:ext cx="2122705" cy="2083443"/>
            <a:chOff x="7160993" y="1302109"/>
            <a:chExt cx="1568669" cy="1574246"/>
          </a:xfrm>
        </p:grpSpPr>
        <p:sp>
          <p:nvSpPr>
            <p:cNvPr id="4" name="Isosceles Triangle 3"/>
            <p:cNvSpPr/>
            <p:nvPr/>
          </p:nvSpPr>
          <p:spPr>
            <a:xfrm>
              <a:off x="7351712" y="1668822"/>
              <a:ext cx="1046163" cy="838201"/>
            </a:xfrm>
            <a:prstGeom prst="triangl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25604" name="TextBox 4"/>
            <p:cNvSpPr txBox="1">
              <a:spLocks noChangeArrowheads="1"/>
            </p:cNvSpPr>
            <p:nvPr/>
          </p:nvSpPr>
          <p:spPr bwMode="auto">
            <a:xfrm>
              <a:off x="8189912" y="2507023"/>
              <a:ext cx="539750" cy="366713"/>
            </a:xfrm>
            <a:prstGeom prst="rect">
              <a:avLst/>
            </a:prstGeom>
            <a:noFill/>
            <a:ln w="9525">
              <a:noFill/>
              <a:miter lim="800000"/>
              <a:headEnd/>
              <a:tailEnd/>
            </a:ln>
          </p:spPr>
          <p:txBody>
            <a:bodyPr wrap="none">
              <a:spAutoFit/>
            </a:bodyPr>
            <a:lstStyle/>
            <a:p>
              <a:r>
                <a:rPr lang="en-US" b="1" dirty="0">
                  <a:solidFill>
                    <a:srgbClr val="000000"/>
                  </a:solidFill>
                  <a:cs typeface="+mn-cs"/>
                </a:rPr>
                <a:t>MC</a:t>
              </a:r>
            </a:p>
          </p:txBody>
        </p:sp>
        <p:sp>
          <p:nvSpPr>
            <p:cNvPr id="25605" name="TextBox 6"/>
            <p:cNvSpPr txBox="1">
              <a:spLocks noChangeArrowheads="1"/>
            </p:cNvSpPr>
            <p:nvPr/>
          </p:nvSpPr>
          <p:spPr bwMode="auto">
            <a:xfrm>
              <a:off x="7160993" y="2507023"/>
              <a:ext cx="740603" cy="369332"/>
            </a:xfrm>
            <a:prstGeom prst="rect">
              <a:avLst/>
            </a:prstGeom>
            <a:noFill/>
            <a:ln w="9525">
              <a:noFill/>
              <a:miter lim="800000"/>
              <a:headEnd/>
              <a:tailEnd/>
            </a:ln>
          </p:spPr>
          <p:txBody>
            <a:bodyPr wrap="square">
              <a:spAutoFit/>
            </a:bodyPr>
            <a:lstStyle/>
            <a:p>
              <a:r>
                <a:rPr lang="en-US" b="1" dirty="0">
                  <a:solidFill>
                    <a:srgbClr val="000000"/>
                  </a:solidFill>
                  <a:cs typeface="+mn-cs"/>
                </a:rPr>
                <a:t>MR</a:t>
              </a:r>
            </a:p>
          </p:txBody>
        </p:sp>
        <p:sp>
          <p:nvSpPr>
            <p:cNvPr id="25606" name="TextBox 7"/>
            <p:cNvSpPr txBox="1">
              <a:spLocks noChangeArrowheads="1"/>
            </p:cNvSpPr>
            <p:nvPr/>
          </p:nvSpPr>
          <p:spPr bwMode="auto">
            <a:xfrm>
              <a:off x="7691338" y="1302109"/>
              <a:ext cx="498573" cy="279067"/>
            </a:xfrm>
            <a:prstGeom prst="rect">
              <a:avLst/>
            </a:prstGeom>
            <a:noFill/>
            <a:ln w="9525">
              <a:noFill/>
              <a:miter lim="800000"/>
              <a:headEnd/>
              <a:tailEnd/>
            </a:ln>
          </p:spPr>
          <p:txBody>
            <a:bodyPr wrap="square">
              <a:spAutoFit/>
            </a:bodyPr>
            <a:lstStyle/>
            <a:p>
              <a:r>
                <a:rPr lang="en-US" b="1" dirty="0">
                  <a:solidFill>
                    <a:srgbClr val="000000"/>
                  </a:solidFill>
                  <a:cs typeface="+mn-cs"/>
                </a:rPr>
                <a:t>PC</a:t>
              </a:r>
            </a:p>
          </p:txBody>
        </p:sp>
        <p:sp>
          <p:nvSpPr>
            <p:cNvPr id="8" name="Oval 7"/>
            <p:cNvSpPr/>
            <p:nvPr/>
          </p:nvSpPr>
          <p:spPr>
            <a:xfrm rot="1543413">
              <a:off x="7700962" y="1845036"/>
              <a:ext cx="127000" cy="3683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sp>
        <p:nvSpPr>
          <p:cNvPr id="10" name="TextBox 9"/>
          <p:cNvSpPr txBox="1">
            <a:spLocks noChangeArrowheads="1"/>
          </p:cNvSpPr>
          <p:nvPr/>
        </p:nvSpPr>
        <p:spPr bwMode="auto">
          <a:xfrm rot="162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LNAPL Phase Change/Mass Recovery </a:t>
            </a:r>
          </a:p>
        </p:txBody>
      </p:sp>
      <p:sp>
        <p:nvSpPr>
          <p:cNvPr id="25611" name="Content Placeholder 2"/>
          <p:cNvSpPr>
            <a:spLocks noGrp="1"/>
          </p:cNvSpPr>
          <p:nvPr>
            <p:ph idx="1"/>
          </p:nvPr>
        </p:nvSpPr>
        <p:spPr>
          <a:xfrm>
            <a:off x="633045" y="1576552"/>
            <a:ext cx="6114996" cy="5240152"/>
          </a:xfrm>
        </p:spPr>
        <p:txBody>
          <a:bodyPr/>
          <a:lstStyle/>
          <a:p>
            <a:r>
              <a:rPr lang="en-US" sz="2400" dirty="0" smtClean="0"/>
              <a:t>LNAPL transmissivity</a:t>
            </a:r>
          </a:p>
          <a:p>
            <a:r>
              <a:rPr lang="en-US" sz="2400" dirty="0" smtClean="0"/>
              <a:t>Soil concentration at regulatory standard</a:t>
            </a:r>
          </a:p>
          <a:p>
            <a:r>
              <a:rPr lang="en-US" sz="2400" dirty="0" smtClean="0"/>
              <a:t>Dissolved phase concentration at regulatory standard</a:t>
            </a:r>
            <a:endParaRPr lang="en-US" sz="2400" dirty="0"/>
          </a:p>
          <a:p>
            <a:r>
              <a:rPr lang="en-US" sz="2400" dirty="0" smtClean="0"/>
              <a:t>Cost per unit volume removed</a:t>
            </a:r>
            <a:endParaRPr lang="en-US" sz="2400" dirty="0"/>
          </a:p>
          <a:p>
            <a:r>
              <a:rPr lang="en-US" sz="2400" dirty="0" smtClean="0"/>
              <a:t>Asymptotic mass removal </a:t>
            </a:r>
          </a:p>
          <a:p>
            <a:r>
              <a:rPr lang="en-US" sz="2400" dirty="0" smtClean="0"/>
              <a:t>Also refer to Tables 5.2 and 6.3</a:t>
            </a:r>
          </a:p>
          <a:p>
            <a:endParaRPr lang="en-US" sz="2400" dirty="0"/>
          </a:p>
        </p:txBody>
      </p:sp>
    </p:spTree>
    <p:extLst>
      <p:ext uri="{BB962C8B-B14F-4D97-AF65-F5344CB8AC3E}">
        <p14:creationId xmlns:p14="http://schemas.microsoft.com/office/powerpoint/2010/main" val="1772135362"/>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a:tabLst>
                <a:tab pos="4859338" algn="l"/>
              </a:tabLst>
            </a:pPr>
            <a:r>
              <a:rPr lang="en-US" altLang="en-US" dirty="0"/>
              <a:t>Q&amp;A Break</a:t>
            </a:r>
          </a:p>
        </p:txBody>
      </p:sp>
      <p:pic>
        <p:nvPicPr>
          <p:cNvPr id="84995" name="Picture 6" descr="Click here to follow on Facebook">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0575" y="474663"/>
            <a:ext cx="554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5" descr="Click here to follow on Twitte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0175" y="474663"/>
            <a:ext cx="5540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4" descr="Click here to follow on Linkedin">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0413" y="474663"/>
            <a:ext cx="552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extBox 18"/>
          <p:cNvSpPr txBox="1">
            <a:spLocks noChangeArrowheads="1"/>
          </p:cNvSpPr>
          <p:nvPr/>
        </p:nvSpPr>
        <p:spPr bwMode="auto">
          <a:xfrm>
            <a:off x="6029325" y="68263"/>
            <a:ext cx="145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ClrTx/>
              <a:buSzTx/>
              <a:buFontTx/>
              <a:buNone/>
            </a:pPr>
            <a:r>
              <a:rPr lang="en-US" altLang="en-US" sz="1800" dirty="0">
                <a:solidFill>
                  <a:srgbClr val="000000"/>
                </a:solidFill>
              </a:rPr>
              <a:t>Follow ITRC</a:t>
            </a:r>
          </a:p>
        </p:txBody>
      </p:sp>
      <p:sp>
        <p:nvSpPr>
          <p:cNvPr id="84999" name="Rectangle 3"/>
          <p:cNvSpPr>
            <a:spLocks noGrp="1" noChangeArrowheads="1"/>
          </p:cNvSpPr>
          <p:nvPr>
            <p:ph type="body" idx="1"/>
          </p:nvPr>
        </p:nvSpPr>
        <p:spPr>
          <a:xfrm>
            <a:off x="5170714" y="2971800"/>
            <a:ext cx="3761015" cy="2922813"/>
          </a:xfrm>
        </p:spPr>
        <p:txBody>
          <a:bodyPr/>
          <a:lstStyle/>
          <a:p>
            <a:r>
              <a:rPr lang="en-US" altLang="en-US" sz="2800" b="1" dirty="0"/>
              <a:t>1</a:t>
            </a:r>
            <a:r>
              <a:rPr lang="en-US" altLang="en-US" sz="2800" b="1" baseline="30000" dirty="0"/>
              <a:t>st</a:t>
            </a:r>
            <a:r>
              <a:rPr lang="en-US" altLang="en-US" sz="2800" dirty="0"/>
              <a:t> </a:t>
            </a:r>
            <a:r>
              <a:rPr lang="en-US" altLang="en-US" sz="2800" b="1" dirty="0"/>
              <a:t>Question and Answer Break </a:t>
            </a:r>
          </a:p>
          <a:p>
            <a:pPr marL="0" indent="0">
              <a:buNone/>
            </a:pPr>
            <a:endParaRPr lang="en-US" altLang="en-US" dirty="0"/>
          </a:p>
          <a:p>
            <a:endParaRPr lang="en-US" altLang="en-US" dirty="0"/>
          </a:p>
        </p:txBody>
      </p:sp>
      <p:pic>
        <p:nvPicPr>
          <p:cNvPr id="2" name="Picture 1"/>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95299" y="1965509"/>
            <a:ext cx="4239987" cy="3780230"/>
          </a:xfrm>
          <a:prstGeom prst="rect">
            <a:avLst/>
          </a:prstGeom>
        </p:spPr>
      </p:pic>
    </p:spTree>
    <p:extLst>
      <p:ext uri="{BB962C8B-B14F-4D97-AF65-F5344CB8AC3E}">
        <p14:creationId xmlns:p14="http://schemas.microsoft.com/office/powerpoint/2010/main" val="185505932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r>
              <a:rPr lang="en-US" dirty="0"/>
              <a:t>ITRC LNAPL Management Strategy</a:t>
            </a:r>
            <a:endParaRPr lang="en-US" dirty="0">
              <a:solidFill>
                <a:srgbClr val="333399"/>
              </a:solidFill>
            </a:endParaRPr>
          </a:p>
        </p:txBody>
      </p:sp>
      <p:sp>
        <p:nvSpPr>
          <p:cNvPr id="28677" name="TextBox 9"/>
          <p:cNvSpPr txBox="1">
            <a:spLocks noChangeArrowheads="1"/>
          </p:cNvSpPr>
          <p:nvPr/>
        </p:nvSpPr>
        <p:spPr bwMode="auto">
          <a:xfrm rot="-54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Introduction</a:t>
            </a:r>
          </a:p>
        </p:txBody>
      </p:sp>
      <p:grpSp>
        <p:nvGrpSpPr>
          <p:cNvPr id="8" name="Group 7">
            <a:extLst>
              <a:ext uri="{FF2B5EF4-FFF2-40B4-BE49-F238E27FC236}">
                <a16:creationId xmlns:a16="http://schemas.microsoft.com/office/drawing/2014/main" xmlns="" id="{948A3BAA-BC0D-4899-9EE9-FED87A4CCD38}"/>
              </a:ext>
            </a:extLst>
          </p:cNvPr>
          <p:cNvGrpSpPr/>
          <p:nvPr/>
        </p:nvGrpSpPr>
        <p:grpSpPr>
          <a:xfrm>
            <a:off x="4782458" y="1777787"/>
            <a:ext cx="3736787" cy="4988138"/>
            <a:chOff x="4782458" y="1777787"/>
            <a:chExt cx="3736787" cy="4988138"/>
          </a:xfrm>
        </p:grpSpPr>
        <p:sp>
          <p:nvSpPr>
            <p:cNvPr id="4" name="Rectangle 3">
              <a:extLst>
                <a:ext uri="{FF2B5EF4-FFF2-40B4-BE49-F238E27FC236}">
                  <a16:creationId xmlns:a16="http://schemas.microsoft.com/office/drawing/2014/main" xmlns="" id="{73E00E21-88B4-4500-98DC-B310EBC26F6E}"/>
                </a:ext>
              </a:extLst>
            </p:cNvPr>
            <p:cNvSpPr/>
            <p:nvPr/>
          </p:nvSpPr>
          <p:spPr>
            <a:xfrm>
              <a:off x="4975412" y="2796988"/>
              <a:ext cx="2279957" cy="3968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9" name="Pentagon 38"/>
            <p:cNvSpPr/>
            <p:nvPr/>
          </p:nvSpPr>
          <p:spPr bwMode="auto">
            <a:xfrm flipH="1">
              <a:off x="5427238" y="1777787"/>
              <a:ext cx="2841267" cy="402336"/>
            </a:xfrm>
            <a:prstGeom prst="homePlat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none"/>
            <a:lstStyle/>
            <a:p>
              <a:pPr algn="ctr" eaLnBrk="0" hangingPunct="0">
                <a:defRPr/>
              </a:pPr>
              <a:r>
                <a:rPr lang="en-US" dirty="0">
                  <a:solidFill>
                    <a:srgbClr val="008000"/>
                  </a:solidFill>
                </a:rPr>
                <a:t>What do you have?</a:t>
              </a:r>
            </a:p>
          </p:txBody>
        </p:sp>
        <p:sp>
          <p:nvSpPr>
            <p:cNvPr id="12" name="Right Brace 43">
              <a:extLst>
                <a:ext uri="{FF2B5EF4-FFF2-40B4-BE49-F238E27FC236}">
                  <a16:creationId xmlns:a16="http://schemas.microsoft.com/office/drawing/2014/main" xmlns="" id="{BFDD330C-32FA-4525-83EB-94388488E228}"/>
                </a:ext>
              </a:extLst>
            </p:cNvPr>
            <p:cNvSpPr>
              <a:spLocks/>
            </p:cNvSpPr>
            <p:nvPr/>
          </p:nvSpPr>
          <p:spPr bwMode="auto">
            <a:xfrm>
              <a:off x="4782458" y="2972113"/>
              <a:ext cx="842762" cy="1321980"/>
            </a:xfrm>
            <a:prstGeom prst="rightBrace">
              <a:avLst>
                <a:gd name="adj1" fmla="val 10952"/>
                <a:gd name="adj2" fmla="val 50000"/>
              </a:avLst>
            </a:prstGeom>
            <a:solidFill>
              <a:schemeClr val="bg1"/>
            </a:solidFill>
            <a:ln w="9525" algn="ctr">
              <a:solidFill>
                <a:schemeClr val="tx1"/>
              </a:solidFill>
              <a:miter lim="800000"/>
              <a:headEnd/>
              <a:tailEnd/>
            </a:ln>
          </p:spPr>
          <p:txBody>
            <a:bodyPr wrap="none"/>
            <a:lstStyle/>
            <a:p>
              <a:pPr algn="ctr" eaLnBrk="0" hangingPunct="0"/>
              <a:endParaRPr lang="en-US" dirty="0">
                <a:solidFill>
                  <a:srgbClr val="000000"/>
                </a:solidFill>
                <a:cs typeface="+mn-cs"/>
              </a:endParaRPr>
            </a:p>
          </p:txBody>
        </p:sp>
        <p:sp>
          <p:nvSpPr>
            <p:cNvPr id="15" name="Pentagon 14"/>
            <p:cNvSpPr/>
            <p:nvPr/>
          </p:nvSpPr>
          <p:spPr bwMode="auto">
            <a:xfrm flipH="1">
              <a:off x="5677978" y="3422803"/>
              <a:ext cx="2841267" cy="400050"/>
            </a:xfrm>
            <a:prstGeom prst="homePlat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wrap="none"/>
            <a:lstStyle/>
            <a:p>
              <a:pPr algn="ctr" eaLnBrk="0" hangingPunct="0">
                <a:defRPr/>
              </a:pPr>
              <a:r>
                <a:rPr lang="en-US" dirty="0">
                  <a:solidFill>
                    <a:srgbClr val="008000"/>
                  </a:solidFill>
                </a:rPr>
                <a:t>What needs to be done?</a:t>
              </a:r>
            </a:p>
          </p:txBody>
        </p:sp>
      </p:grpSp>
      <p:sp>
        <p:nvSpPr>
          <p:cNvPr id="17" name="Text Box 70">
            <a:extLst>
              <a:ext uri="{FF2B5EF4-FFF2-40B4-BE49-F238E27FC236}">
                <a16:creationId xmlns:a16="http://schemas.microsoft.com/office/drawing/2014/main" xmlns="" id="{F3EFD491-AE18-4127-AAC2-AD11BCCA1FA0}"/>
              </a:ext>
            </a:extLst>
          </p:cNvPr>
          <p:cNvSpPr txBox="1">
            <a:spLocks noChangeArrowheads="1"/>
          </p:cNvSpPr>
          <p:nvPr/>
        </p:nvSpPr>
        <p:spPr bwMode="auto">
          <a:xfrm>
            <a:off x="6365895" y="6502479"/>
            <a:ext cx="2704577" cy="353943"/>
          </a:xfrm>
          <a:prstGeom prst="rect">
            <a:avLst/>
          </a:prstGeom>
          <a:noFill/>
          <a:ln w="9525">
            <a:noFill/>
            <a:miter lim="800000"/>
            <a:headEnd/>
            <a:tailEnd/>
          </a:ln>
        </p:spPr>
        <p:txBody>
          <a:bodyPr wrap="square">
            <a:spAutoFit/>
          </a:bodyPr>
          <a:lstStyle/>
          <a:p>
            <a:pPr algn="r">
              <a:spcBef>
                <a:spcPct val="50000"/>
              </a:spcBef>
            </a:pPr>
            <a:r>
              <a:rPr lang="en-US" sz="1700" dirty="0">
                <a:solidFill>
                  <a:srgbClr val="000000"/>
                </a:solidFill>
                <a:cs typeface="+mn-cs"/>
              </a:rPr>
              <a:t>ITRC LNAP-3, Figure 5.2</a:t>
            </a:r>
            <a:endParaRPr lang="en-US" sz="1700" dirty="0">
              <a:solidFill>
                <a:srgbClr val="000000"/>
              </a:solidFill>
              <a:highlight>
                <a:srgbClr val="FFFF00"/>
              </a:highlight>
              <a:cs typeface="+mn-cs"/>
            </a:endParaRPr>
          </a:p>
        </p:txBody>
      </p:sp>
      <p:pic>
        <p:nvPicPr>
          <p:cNvPr id="10" name="Picture 9">
            <a:extLst>
              <a:ext uri="{FF2B5EF4-FFF2-40B4-BE49-F238E27FC236}">
                <a16:creationId xmlns:a16="http://schemas.microsoft.com/office/drawing/2014/main" xmlns="" id="{94816CE4-3B05-40CA-A7B4-C64F0E92E5E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34347" y="1347538"/>
            <a:ext cx="4358963" cy="5453302"/>
          </a:xfrm>
          <a:prstGeom prst="rect">
            <a:avLst/>
          </a:prstGeom>
        </p:spPr>
      </p:pic>
      <p:grpSp>
        <p:nvGrpSpPr>
          <p:cNvPr id="9" name="Group 8">
            <a:extLst>
              <a:ext uri="{FF2B5EF4-FFF2-40B4-BE49-F238E27FC236}">
                <a16:creationId xmlns:a16="http://schemas.microsoft.com/office/drawing/2014/main" xmlns="" id="{C09540B4-55B7-4CFA-9664-F5CB20207C05}"/>
              </a:ext>
            </a:extLst>
          </p:cNvPr>
          <p:cNvGrpSpPr/>
          <p:nvPr/>
        </p:nvGrpSpPr>
        <p:grpSpPr>
          <a:xfrm>
            <a:off x="4662593" y="4085060"/>
            <a:ext cx="4312295" cy="1833608"/>
            <a:chOff x="4649495" y="4056226"/>
            <a:chExt cx="4312295" cy="1833608"/>
          </a:xfrm>
        </p:grpSpPr>
        <p:sp>
          <p:nvSpPr>
            <p:cNvPr id="16" name="Pentagon 15"/>
            <p:cNvSpPr/>
            <p:nvPr/>
          </p:nvSpPr>
          <p:spPr bwMode="auto">
            <a:xfrm flipH="1">
              <a:off x="5690898" y="4765884"/>
              <a:ext cx="2841267" cy="534552"/>
            </a:xfrm>
            <a:prstGeom prst="homePlate">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algn="ctr" eaLnBrk="0" hangingPunct="0">
                <a:defRPr/>
              </a:pPr>
              <a:r>
                <a:rPr lang="en-US" dirty="0">
                  <a:solidFill>
                    <a:srgbClr val="008000"/>
                  </a:solidFill>
                </a:rPr>
                <a:t>How to address it?</a:t>
              </a:r>
            </a:p>
          </p:txBody>
        </p:sp>
        <p:sp>
          <p:nvSpPr>
            <p:cNvPr id="13" name="Right Brace 43">
              <a:extLst>
                <a:ext uri="{FF2B5EF4-FFF2-40B4-BE49-F238E27FC236}">
                  <a16:creationId xmlns:a16="http://schemas.microsoft.com/office/drawing/2014/main" xmlns="" id="{02489DB0-599F-447B-9739-2B0BF8905546}"/>
                </a:ext>
              </a:extLst>
            </p:cNvPr>
            <p:cNvSpPr>
              <a:spLocks/>
            </p:cNvSpPr>
            <p:nvPr/>
          </p:nvSpPr>
          <p:spPr bwMode="auto">
            <a:xfrm>
              <a:off x="4791418" y="4361639"/>
              <a:ext cx="842762" cy="1321980"/>
            </a:xfrm>
            <a:prstGeom prst="rightBrace">
              <a:avLst>
                <a:gd name="adj1" fmla="val 10952"/>
                <a:gd name="adj2" fmla="val 50000"/>
              </a:avLst>
            </a:prstGeom>
            <a:solidFill>
              <a:schemeClr val="bg1"/>
            </a:solidFill>
            <a:ln w="9525" algn="ctr">
              <a:solidFill>
                <a:schemeClr val="tx1"/>
              </a:solidFill>
              <a:miter lim="800000"/>
              <a:headEnd/>
              <a:tailEnd/>
            </a:ln>
          </p:spPr>
          <p:txBody>
            <a:bodyPr wrap="none"/>
            <a:lstStyle/>
            <a:p>
              <a:pPr algn="ctr" eaLnBrk="0" hangingPunct="0"/>
              <a:endParaRPr lang="en-US" dirty="0">
                <a:solidFill>
                  <a:srgbClr val="000000"/>
                </a:solidFill>
                <a:cs typeface="+mn-cs"/>
              </a:endParaRPr>
            </a:p>
          </p:txBody>
        </p:sp>
        <p:sp>
          <p:nvSpPr>
            <p:cNvPr id="14" name="Oval 13"/>
            <p:cNvSpPr/>
            <p:nvPr/>
          </p:nvSpPr>
          <p:spPr bwMode="auto">
            <a:xfrm>
              <a:off x="4649495" y="4056226"/>
              <a:ext cx="4312295" cy="1833608"/>
            </a:xfrm>
            <a:prstGeom prst="ellipse">
              <a:avLst/>
            </a:prstGeom>
            <a:noFill/>
            <a:ln w="203200" cap="flat" cmpd="sng" algn="ctr">
              <a:solidFill>
                <a:srgbClr val="000099"/>
              </a:solidFill>
              <a:prstDash val="solid"/>
              <a:miter lim="800000"/>
              <a:headEnd type="none" w="med" len="med"/>
              <a:tailEnd type="none" w="med" len="med"/>
            </a:ln>
            <a:effectLst/>
            <a:scene3d>
              <a:camera prst="orthographicFront"/>
              <a:lightRig rig="threePt" dir="t"/>
            </a:scene3d>
            <a:sp3d>
              <a:bevelT w="158750" h="152400"/>
              <a:bevelB w="158750" h="146050"/>
            </a:sp3d>
          </p:spPr>
          <p:txBody>
            <a:bodyPr wrap="none"/>
            <a:lstStyle/>
            <a:p>
              <a:pPr>
                <a:defRPr/>
              </a:pPr>
              <a:endParaRPr lang="en-US" dirty="0">
                <a:solidFill>
                  <a:srgbClr val="000000"/>
                </a:solidFill>
                <a:cs typeface="+mn-cs"/>
              </a:endParaRPr>
            </a:p>
          </p:txBody>
        </p:sp>
      </p:grpSp>
    </p:spTree>
    <p:extLst>
      <p:ext uri="{BB962C8B-B14F-4D97-AF65-F5344CB8AC3E}">
        <p14:creationId xmlns:p14="http://schemas.microsoft.com/office/powerpoint/2010/main" val="3753555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332689"/>
            <a:ext cx="5719762" cy="1050925"/>
          </a:xfrm>
        </p:spPr>
        <p:txBody>
          <a:bodyPr/>
          <a:lstStyle/>
          <a:p>
            <a:r>
              <a:rPr lang="en-US" dirty="0">
                <a:solidFill>
                  <a:srgbClr val="3838AA"/>
                </a:solidFill>
              </a:rPr>
              <a:t>LNAPL Science: Key to Improving Decision-making</a:t>
            </a:r>
          </a:p>
        </p:txBody>
      </p:sp>
      <p:sp>
        <p:nvSpPr>
          <p:cNvPr id="3" name="Content Placeholder 2"/>
          <p:cNvSpPr>
            <a:spLocks noGrp="1"/>
          </p:cNvSpPr>
          <p:nvPr>
            <p:ph idx="1"/>
          </p:nvPr>
        </p:nvSpPr>
        <p:spPr>
          <a:xfrm>
            <a:off x="4114800" y="2538248"/>
            <a:ext cx="4635062" cy="2995449"/>
          </a:xfrm>
        </p:spPr>
        <p:txBody>
          <a:bodyPr/>
          <a:lstStyle/>
          <a:p>
            <a:r>
              <a:rPr lang="en-US" sz="2300" dirty="0">
                <a:solidFill>
                  <a:schemeClr val="accent6">
                    <a:lumMod val="75000"/>
                  </a:schemeClr>
                </a:solidFill>
              </a:rPr>
              <a:t>Use LNAPL science and its application to make good decisions at your site</a:t>
            </a:r>
          </a:p>
          <a:p>
            <a:pPr>
              <a:spcBef>
                <a:spcPts val="1200"/>
              </a:spcBef>
              <a:defRPr/>
            </a:pPr>
            <a:r>
              <a:rPr lang="en-US" sz="2300" dirty="0"/>
              <a:t>Develop LCSM for LNAPL concern identification and establish appropriate LNAPL remedial goals and objectives</a:t>
            </a:r>
          </a:p>
          <a:p>
            <a:endParaRPr lang="en-US" b="1" dirty="0"/>
          </a:p>
        </p:txBody>
      </p:sp>
      <p:pic>
        <p:nvPicPr>
          <p:cNvPr id="4"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397042" y="2383614"/>
            <a:ext cx="3188665" cy="300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40979" y="5640089"/>
            <a:ext cx="7882759" cy="1384995"/>
          </a:xfrm>
          <a:prstGeom prst="rect">
            <a:avLst/>
          </a:prstGeom>
          <a:noFill/>
        </p:spPr>
        <p:txBody>
          <a:bodyPr wrap="square" rtlCol="0">
            <a:spAutoFit/>
          </a:bodyPr>
          <a:lstStyle/>
          <a:p>
            <a:pPr algn="ctr"/>
            <a:r>
              <a:rPr lang="en-US" sz="2800" b="1" dirty="0">
                <a:solidFill>
                  <a:srgbClr val="008000"/>
                </a:solidFill>
              </a:rPr>
              <a:t>It is important to use your LCSM to help select remedial technology to achieve goals</a:t>
            </a:r>
            <a:r>
              <a:rPr lang="en-US" sz="2800" dirty="0"/>
              <a:t> </a:t>
            </a:r>
          </a:p>
          <a:p>
            <a:pPr algn="ctr"/>
            <a:endParaRPr lang="en-US" sz="2800" b="1" dirty="0">
              <a:solidFill>
                <a:srgbClr val="008000"/>
              </a:solidFill>
            </a:endParaRPr>
          </a:p>
        </p:txBody>
      </p:sp>
      <p:sp>
        <p:nvSpPr>
          <p:cNvPr id="7" name="Title 1"/>
          <p:cNvSpPr txBox="1">
            <a:spLocks/>
          </p:cNvSpPr>
          <p:nvPr/>
        </p:nvSpPr>
        <p:spPr bwMode="auto">
          <a:xfrm>
            <a:off x="376238" y="92075"/>
            <a:ext cx="75882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altLang="en-US" kern="0" dirty="0"/>
              <a:t>LNAPL Part 1 and 2 Summary</a:t>
            </a:r>
            <a:endParaRPr lang="en-US" altLang="en-US" sz="2800" kern="0" dirty="0">
              <a:solidFill>
                <a:srgbClr val="3838AA"/>
              </a:solidFill>
            </a:endParaRPr>
          </a:p>
        </p:txBody>
      </p:sp>
    </p:spTree>
    <p:extLst>
      <p:ext uri="{BB962C8B-B14F-4D97-AF65-F5344CB8AC3E}">
        <p14:creationId xmlns:p14="http://schemas.microsoft.com/office/powerpoint/2010/main" val="305300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a:t>LNAPL Remediation Technology Selection</a:t>
            </a:r>
          </a:p>
        </p:txBody>
      </p:sp>
      <p:sp>
        <p:nvSpPr>
          <p:cNvPr id="7171" name="Content Placeholder 2"/>
          <p:cNvSpPr>
            <a:spLocks noGrp="1"/>
          </p:cNvSpPr>
          <p:nvPr>
            <p:ph idx="1"/>
          </p:nvPr>
        </p:nvSpPr>
        <p:spPr>
          <a:xfrm>
            <a:off x="584840" y="1371600"/>
            <a:ext cx="4283075" cy="4722882"/>
          </a:xfrm>
        </p:spPr>
        <p:txBody>
          <a:bodyPr/>
          <a:lstStyle/>
          <a:p>
            <a:pPr>
              <a:buFont typeface="Wingdings 3" pitchFamily="18" charset="2"/>
              <a:buNone/>
            </a:pPr>
            <a:r>
              <a:rPr lang="en-US" sz="2400" b="1" dirty="0"/>
              <a:t>Learning Objectives:</a:t>
            </a:r>
          </a:p>
          <a:p>
            <a:pPr>
              <a:buFont typeface="Wingdings 3" pitchFamily="18" charset="2"/>
              <a:buNone/>
            </a:pPr>
            <a:endParaRPr lang="en-US" sz="1000" b="1" dirty="0"/>
          </a:p>
          <a:p>
            <a:r>
              <a:rPr lang="en-US" sz="2400" dirty="0"/>
              <a:t>Learn about the Technology Selection Process</a:t>
            </a:r>
          </a:p>
          <a:p>
            <a:endParaRPr lang="en-US" sz="2400" dirty="0"/>
          </a:p>
          <a:p>
            <a:r>
              <a:rPr lang="en-US" sz="2400" dirty="0"/>
              <a:t>Apply Remedy Selection Process to a real site</a:t>
            </a:r>
          </a:p>
        </p:txBody>
      </p:sp>
      <p:sp>
        <p:nvSpPr>
          <p:cNvPr id="4" name="TextBox 9"/>
          <p:cNvSpPr txBox="1">
            <a:spLocks noChangeArrowheads="1"/>
          </p:cNvSpPr>
          <p:nvPr/>
        </p:nvSpPr>
        <p:spPr bwMode="auto">
          <a:xfrm rot="-54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Objectives</a:t>
            </a:r>
          </a:p>
        </p:txBody>
      </p:sp>
      <p:grpSp>
        <p:nvGrpSpPr>
          <p:cNvPr id="6" name="Group 5">
            <a:extLst>
              <a:ext uri="{FF2B5EF4-FFF2-40B4-BE49-F238E27FC236}">
                <a16:creationId xmlns:a16="http://schemas.microsoft.com/office/drawing/2014/main" xmlns="" id="{CED7A1F6-A867-4C43-B62B-679FCDFC45FC}"/>
              </a:ext>
            </a:extLst>
          </p:cNvPr>
          <p:cNvGrpSpPr/>
          <p:nvPr/>
        </p:nvGrpSpPr>
        <p:grpSpPr>
          <a:xfrm>
            <a:off x="4936380" y="1623375"/>
            <a:ext cx="3998794" cy="4742904"/>
            <a:chOff x="4936380" y="1623375"/>
            <a:chExt cx="3998794" cy="4742904"/>
          </a:xfrm>
        </p:grpSpPr>
        <p:sp>
          <p:nvSpPr>
            <p:cNvPr id="5" name="Rounded Rectangle 4"/>
            <p:cNvSpPr/>
            <p:nvPr/>
          </p:nvSpPr>
          <p:spPr>
            <a:xfrm>
              <a:off x="4936380" y="1623375"/>
              <a:ext cx="3998794" cy="4742904"/>
            </a:xfrm>
            <a:prstGeom prst="roundRect">
              <a:avLst/>
            </a:prstGeom>
            <a:gradFill>
              <a:gsLst>
                <a:gs pos="0">
                  <a:srgbClr val="DDEBCF"/>
                </a:gs>
                <a:gs pos="50000">
                  <a:srgbClr val="9CB86E"/>
                </a:gs>
                <a:gs pos="100000">
                  <a:srgbClr val="156B13"/>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anchor="ctr"/>
            <a:lstStyle/>
            <a:p>
              <a:pPr algn="ctr">
                <a:defRPr/>
              </a:pPr>
              <a:endParaRPr lang="en-US" dirty="0">
                <a:solidFill>
                  <a:srgbClr val="000000"/>
                </a:solidFill>
              </a:endParaRPr>
            </a:p>
          </p:txBody>
        </p:sp>
        <p:grpSp>
          <p:nvGrpSpPr>
            <p:cNvPr id="2" name="Group 19"/>
            <p:cNvGrpSpPr>
              <a:grpSpLocks/>
            </p:cNvGrpSpPr>
            <p:nvPr/>
          </p:nvGrpSpPr>
          <p:grpSpPr bwMode="auto">
            <a:xfrm>
              <a:off x="5132386" y="2553419"/>
              <a:ext cx="1801508" cy="3780429"/>
              <a:chOff x="3703" y="810"/>
              <a:chExt cx="579" cy="1453"/>
            </a:xfrm>
            <a:solidFill>
              <a:srgbClr val="660033"/>
            </a:solidFill>
            <a:scene3d>
              <a:camera prst="orthographicFront"/>
              <a:lightRig rig="threePt" dir="t"/>
            </a:scene3d>
          </p:grpSpPr>
          <p:sp>
            <p:nvSpPr>
              <p:cNvPr id="7" name="Freeform 13"/>
              <p:cNvSpPr>
                <a:spLocks/>
              </p:cNvSpPr>
              <p:nvPr/>
            </p:nvSpPr>
            <p:spPr bwMode="auto">
              <a:xfrm>
                <a:off x="3851" y="867"/>
                <a:ext cx="339" cy="332"/>
              </a:xfrm>
              <a:custGeom>
                <a:avLst/>
                <a:gdLst/>
                <a:ahLst/>
                <a:cxnLst>
                  <a:cxn ang="0">
                    <a:pos x="207" y="280"/>
                  </a:cxn>
                  <a:cxn ang="0">
                    <a:pos x="266" y="191"/>
                  </a:cxn>
                  <a:cxn ang="0">
                    <a:pos x="332" y="125"/>
                  </a:cxn>
                  <a:cxn ang="0">
                    <a:pos x="399" y="44"/>
                  </a:cxn>
                  <a:cxn ang="0">
                    <a:pos x="480" y="7"/>
                  </a:cxn>
                  <a:cxn ang="0">
                    <a:pos x="546" y="0"/>
                  </a:cxn>
                  <a:cxn ang="0">
                    <a:pos x="613" y="21"/>
                  </a:cxn>
                  <a:cxn ang="0">
                    <a:pos x="650" y="73"/>
                  </a:cxn>
                  <a:cxn ang="0">
                    <a:pos x="679" y="170"/>
                  </a:cxn>
                  <a:cxn ang="0">
                    <a:pos x="671" y="272"/>
                  </a:cxn>
                  <a:cxn ang="0">
                    <a:pos x="642" y="361"/>
                  </a:cxn>
                  <a:cxn ang="0">
                    <a:pos x="569" y="465"/>
                  </a:cxn>
                  <a:cxn ang="0">
                    <a:pos x="488" y="539"/>
                  </a:cxn>
                  <a:cxn ang="0">
                    <a:pos x="399" y="605"/>
                  </a:cxn>
                  <a:cxn ang="0">
                    <a:pos x="303" y="649"/>
                  </a:cxn>
                  <a:cxn ang="0">
                    <a:pos x="222" y="664"/>
                  </a:cxn>
                  <a:cxn ang="0">
                    <a:pos x="185" y="643"/>
                  </a:cxn>
                  <a:cxn ang="0">
                    <a:pos x="155" y="554"/>
                  </a:cxn>
                  <a:cxn ang="0">
                    <a:pos x="162" y="436"/>
                  </a:cxn>
                  <a:cxn ang="0">
                    <a:pos x="22" y="442"/>
                  </a:cxn>
                  <a:cxn ang="0">
                    <a:pos x="0" y="421"/>
                  </a:cxn>
                  <a:cxn ang="0">
                    <a:pos x="22" y="376"/>
                  </a:cxn>
                  <a:cxn ang="0">
                    <a:pos x="170" y="369"/>
                  </a:cxn>
                  <a:cxn ang="0">
                    <a:pos x="207" y="280"/>
                  </a:cxn>
                </a:cxnLst>
                <a:rect l="0" t="0" r="r" b="b"/>
                <a:pathLst>
                  <a:path w="679" h="664">
                    <a:moveTo>
                      <a:pt x="207" y="280"/>
                    </a:moveTo>
                    <a:lnTo>
                      <a:pt x="266" y="191"/>
                    </a:lnTo>
                    <a:lnTo>
                      <a:pt x="332" y="125"/>
                    </a:lnTo>
                    <a:lnTo>
                      <a:pt x="399" y="44"/>
                    </a:lnTo>
                    <a:lnTo>
                      <a:pt x="480" y="7"/>
                    </a:lnTo>
                    <a:lnTo>
                      <a:pt x="546" y="0"/>
                    </a:lnTo>
                    <a:lnTo>
                      <a:pt x="613" y="21"/>
                    </a:lnTo>
                    <a:lnTo>
                      <a:pt x="650" y="73"/>
                    </a:lnTo>
                    <a:lnTo>
                      <a:pt x="679" y="170"/>
                    </a:lnTo>
                    <a:lnTo>
                      <a:pt x="671" y="272"/>
                    </a:lnTo>
                    <a:lnTo>
                      <a:pt x="642" y="361"/>
                    </a:lnTo>
                    <a:lnTo>
                      <a:pt x="569" y="465"/>
                    </a:lnTo>
                    <a:lnTo>
                      <a:pt x="488" y="539"/>
                    </a:lnTo>
                    <a:lnTo>
                      <a:pt x="399" y="605"/>
                    </a:lnTo>
                    <a:lnTo>
                      <a:pt x="303" y="649"/>
                    </a:lnTo>
                    <a:lnTo>
                      <a:pt x="222" y="664"/>
                    </a:lnTo>
                    <a:lnTo>
                      <a:pt x="185" y="643"/>
                    </a:lnTo>
                    <a:lnTo>
                      <a:pt x="155" y="554"/>
                    </a:lnTo>
                    <a:lnTo>
                      <a:pt x="162" y="436"/>
                    </a:lnTo>
                    <a:lnTo>
                      <a:pt x="22" y="442"/>
                    </a:lnTo>
                    <a:lnTo>
                      <a:pt x="0" y="421"/>
                    </a:lnTo>
                    <a:lnTo>
                      <a:pt x="22" y="376"/>
                    </a:lnTo>
                    <a:lnTo>
                      <a:pt x="170" y="369"/>
                    </a:lnTo>
                    <a:lnTo>
                      <a:pt x="207" y="280"/>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8" name="Freeform 14"/>
              <p:cNvSpPr>
                <a:spLocks/>
              </p:cNvSpPr>
              <p:nvPr/>
            </p:nvSpPr>
            <p:spPr bwMode="auto">
              <a:xfrm>
                <a:off x="3832" y="1217"/>
                <a:ext cx="236" cy="488"/>
              </a:xfrm>
              <a:custGeom>
                <a:avLst/>
                <a:gdLst/>
                <a:ahLst/>
                <a:cxnLst>
                  <a:cxn ang="0">
                    <a:pos x="133" y="82"/>
                  </a:cxn>
                  <a:cxn ang="0">
                    <a:pos x="199" y="23"/>
                  </a:cxn>
                  <a:cxn ang="0">
                    <a:pos x="302" y="0"/>
                  </a:cxn>
                  <a:cxn ang="0">
                    <a:pos x="391" y="15"/>
                  </a:cxn>
                  <a:cxn ang="0">
                    <a:pos x="456" y="75"/>
                  </a:cxn>
                  <a:cxn ang="0">
                    <a:pos x="472" y="119"/>
                  </a:cxn>
                  <a:cxn ang="0">
                    <a:pos x="472" y="177"/>
                  </a:cxn>
                  <a:cxn ang="0">
                    <a:pos x="442" y="229"/>
                  </a:cxn>
                  <a:cxn ang="0">
                    <a:pos x="391" y="318"/>
                  </a:cxn>
                  <a:cxn ang="0">
                    <a:pos x="369" y="422"/>
                  </a:cxn>
                  <a:cxn ang="0">
                    <a:pos x="361" y="510"/>
                  </a:cxn>
                  <a:cxn ang="0">
                    <a:pos x="383" y="606"/>
                  </a:cxn>
                  <a:cxn ang="0">
                    <a:pos x="442" y="695"/>
                  </a:cxn>
                  <a:cxn ang="0">
                    <a:pos x="464" y="784"/>
                  </a:cxn>
                  <a:cxn ang="0">
                    <a:pos x="456" y="865"/>
                  </a:cxn>
                  <a:cxn ang="0">
                    <a:pos x="413" y="932"/>
                  </a:cxn>
                  <a:cxn ang="0">
                    <a:pos x="354" y="969"/>
                  </a:cxn>
                  <a:cxn ang="0">
                    <a:pos x="280" y="977"/>
                  </a:cxn>
                  <a:cxn ang="0">
                    <a:pos x="192" y="977"/>
                  </a:cxn>
                  <a:cxn ang="0">
                    <a:pos x="126" y="938"/>
                  </a:cxn>
                  <a:cxn ang="0">
                    <a:pos x="59" y="828"/>
                  </a:cxn>
                  <a:cxn ang="0">
                    <a:pos x="16" y="732"/>
                  </a:cxn>
                  <a:cxn ang="0">
                    <a:pos x="0" y="585"/>
                  </a:cxn>
                  <a:cxn ang="0">
                    <a:pos x="16" y="451"/>
                  </a:cxn>
                  <a:cxn ang="0">
                    <a:pos x="45" y="311"/>
                  </a:cxn>
                  <a:cxn ang="0">
                    <a:pos x="89" y="170"/>
                  </a:cxn>
                  <a:cxn ang="0">
                    <a:pos x="133" y="82"/>
                  </a:cxn>
                </a:cxnLst>
                <a:rect l="0" t="0" r="r" b="b"/>
                <a:pathLst>
                  <a:path w="472" h="977">
                    <a:moveTo>
                      <a:pt x="133" y="82"/>
                    </a:moveTo>
                    <a:lnTo>
                      <a:pt x="199" y="23"/>
                    </a:lnTo>
                    <a:lnTo>
                      <a:pt x="302" y="0"/>
                    </a:lnTo>
                    <a:lnTo>
                      <a:pt x="391" y="15"/>
                    </a:lnTo>
                    <a:lnTo>
                      <a:pt x="456" y="75"/>
                    </a:lnTo>
                    <a:lnTo>
                      <a:pt x="472" y="119"/>
                    </a:lnTo>
                    <a:lnTo>
                      <a:pt x="472" y="177"/>
                    </a:lnTo>
                    <a:lnTo>
                      <a:pt x="442" y="229"/>
                    </a:lnTo>
                    <a:lnTo>
                      <a:pt x="391" y="318"/>
                    </a:lnTo>
                    <a:lnTo>
                      <a:pt x="369" y="422"/>
                    </a:lnTo>
                    <a:lnTo>
                      <a:pt x="361" y="510"/>
                    </a:lnTo>
                    <a:lnTo>
                      <a:pt x="383" y="606"/>
                    </a:lnTo>
                    <a:lnTo>
                      <a:pt x="442" y="695"/>
                    </a:lnTo>
                    <a:lnTo>
                      <a:pt x="464" y="784"/>
                    </a:lnTo>
                    <a:lnTo>
                      <a:pt x="456" y="865"/>
                    </a:lnTo>
                    <a:lnTo>
                      <a:pt x="413" y="932"/>
                    </a:lnTo>
                    <a:lnTo>
                      <a:pt x="354" y="969"/>
                    </a:lnTo>
                    <a:lnTo>
                      <a:pt x="280" y="977"/>
                    </a:lnTo>
                    <a:lnTo>
                      <a:pt x="192" y="977"/>
                    </a:lnTo>
                    <a:lnTo>
                      <a:pt x="126" y="938"/>
                    </a:lnTo>
                    <a:lnTo>
                      <a:pt x="59" y="828"/>
                    </a:lnTo>
                    <a:lnTo>
                      <a:pt x="16" y="732"/>
                    </a:lnTo>
                    <a:lnTo>
                      <a:pt x="0" y="585"/>
                    </a:lnTo>
                    <a:lnTo>
                      <a:pt x="16" y="451"/>
                    </a:lnTo>
                    <a:lnTo>
                      <a:pt x="45" y="311"/>
                    </a:lnTo>
                    <a:lnTo>
                      <a:pt x="89" y="170"/>
                    </a:lnTo>
                    <a:lnTo>
                      <a:pt x="133" y="82"/>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9" name="Freeform 15"/>
              <p:cNvSpPr>
                <a:spLocks/>
              </p:cNvSpPr>
              <p:nvPr/>
            </p:nvSpPr>
            <p:spPr bwMode="auto">
              <a:xfrm>
                <a:off x="4020" y="1233"/>
                <a:ext cx="262" cy="439"/>
              </a:xfrm>
              <a:custGeom>
                <a:avLst/>
                <a:gdLst/>
                <a:ahLst/>
                <a:cxnLst>
                  <a:cxn ang="0">
                    <a:pos x="0" y="43"/>
                  </a:cxn>
                  <a:cxn ang="0">
                    <a:pos x="6" y="6"/>
                  </a:cxn>
                  <a:cxn ang="0">
                    <a:pos x="87" y="0"/>
                  </a:cxn>
                  <a:cxn ang="0">
                    <a:pos x="131" y="36"/>
                  </a:cxn>
                  <a:cxn ang="0">
                    <a:pos x="198" y="132"/>
                  </a:cxn>
                  <a:cxn ang="0">
                    <a:pos x="286" y="257"/>
                  </a:cxn>
                  <a:cxn ang="0">
                    <a:pos x="367" y="346"/>
                  </a:cxn>
                  <a:cxn ang="0">
                    <a:pos x="515" y="508"/>
                  </a:cxn>
                  <a:cxn ang="0">
                    <a:pos x="523" y="545"/>
                  </a:cxn>
                  <a:cxn ang="0">
                    <a:pos x="492" y="568"/>
                  </a:cxn>
                  <a:cxn ang="0">
                    <a:pos x="419" y="597"/>
                  </a:cxn>
                  <a:cxn ang="0">
                    <a:pos x="316" y="620"/>
                  </a:cxn>
                  <a:cxn ang="0">
                    <a:pos x="191" y="627"/>
                  </a:cxn>
                  <a:cxn ang="0">
                    <a:pos x="147" y="634"/>
                  </a:cxn>
                  <a:cxn ang="0">
                    <a:pos x="131" y="664"/>
                  </a:cxn>
                  <a:cxn ang="0">
                    <a:pos x="160" y="715"/>
                  </a:cxn>
                  <a:cxn ang="0">
                    <a:pos x="264" y="804"/>
                  </a:cxn>
                  <a:cxn ang="0">
                    <a:pos x="338" y="827"/>
                  </a:cxn>
                  <a:cxn ang="0">
                    <a:pos x="353" y="856"/>
                  </a:cxn>
                  <a:cxn ang="0">
                    <a:pos x="323" y="879"/>
                  </a:cxn>
                  <a:cxn ang="0">
                    <a:pos x="257" y="879"/>
                  </a:cxn>
                  <a:cxn ang="0">
                    <a:pos x="168" y="827"/>
                  </a:cxn>
                  <a:cxn ang="0">
                    <a:pos x="95" y="753"/>
                  </a:cxn>
                  <a:cxn ang="0">
                    <a:pos x="50" y="686"/>
                  </a:cxn>
                  <a:cxn ang="0">
                    <a:pos x="50" y="634"/>
                  </a:cxn>
                  <a:cxn ang="0">
                    <a:pos x="79" y="597"/>
                  </a:cxn>
                  <a:cxn ang="0">
                    <a:pos x="124" y="583"/>
                  </a:cxn>
                  <a:cxn ang="0">
                    <a:pos x="191" y="575"/>
                  </a:cxn>
                  <a:cxn ang="0">
                    <a:pos x="264" y="575"/>
                  </a:cxn>
                  <a:cxn ang="0">
                    <a:pos x="353" y="560"/>
                  </a:cxn>
                  <a:cxn ang="0">
                    <a:pos x="397" y="545"/>
                  </a:cxn>
                  <a:cxn ang="0">
                    <a:pos x="419" y="523"/>
                  </a:cxn>
                  <a:cxn ang="0">
                    <a:pos x="411" y="502"/>
                  </a:cxn>
                  <a:cxn ang="0">
                    <a:pos x="345" y="442"/>
                  </a:cxn>
                  <a:cxn ang="0">
                    <a:pos x="242" y="338"/>
                  </a:cxn>
                  <a:cxn ang="0">
                    <a:pos x="147" y="251"/>
                  </a:cxn>
                  <a:cxn ang="0">
                    <a:pos x="43" y="154"/>
                  </a:cxn>
                  <a:cxn ang="0">
                    <a:pos x="6" y="87"/>
                  </a:cxn>
                  <a:cxn ang="0">
                    <a:pos x="0" y="43"/>
                  </a:cxn>
                </a:cxnLst>
                <a:rect l="0" t="0" r="r" b="b"/>
                <a:pathLst>
                  <a:path w="523" h="879">
                    <a:moveTo>
                      <a:pt x="0" y="43"/>
                    </a:moveTo>
                    <a:lnTo>
                      <a:pt x="6" y="6"/>
                    </a:lnTo>
                    <a:lnTo>
                      <a:pt x="87" y="0"/>
                    </a:lnTo>
                    <a:lnTo>
                      <a:pt x="131" y="36"/>
                    </a:lnTo>
                    <a:lnTo>
                      <a:pt x="198" y="132"/>
                    </a:lnTo>
                    <a:lnTo>
                      <a:pt x="286" y="257"/>
                    </a:lnTo>
                    <a:lnTo>
                      <a:pt x="367" y="346"/>
                    </a:lnTo>
                    <a:lnTo>
                      <a:pt x="515" y="508"/>
                    </a:lnTo>
                    <a:lnTo>
                      <a:pt x="523" y="545"/>
                    </a:lnTo>
                    <a:lnTo>
                      <a:pt x="492" y="568"/>
                    </a:lnTo>
                    <a:lnTo>
                      <a:pt x="419" y="597"/>
                    </a:lnTo>
                    <a:lnTo>
                      <a:pt x="316" y="620"/>
                    </a:lnTo>
                    <a:lnTo>
                      <a:pt x="191" y="627"/>
                    </a:lnTo>
                    <a:lnTo>
                      <a:pt x="147" y="634"/>
                    </a:lnTo>
                    <a:lnTo>
                      <a:pt x="131" y="664"/>
                    </a:lnTo>
                    <a:lnTo>
                      <a:pt x="160" y="715"/>
                    </a:lnTo>
                    <a:lnTo>
                      <a:pt x="264" y="804"/>
                    </a:lnTo>
                    <a:lnTo>
                      <a:pt x="338" y="827"/>
                    </a:lnTo>
                    <a:lnTo>
                      <a:pt x="353" y="856"/>
                    </a:lnTo>
                    <a:lnTo>
                      <a:pt x="323" y="879"/>
                    </a:lnTo>
                    <a:lnTo>
                      <a:pt x="257" y="879"/>
                    </a:lnTo>
                    <a:lnTo>
                      <a:pt x="168" y="827"/>
                    </a:lnTo>
                    <a:lnTo>
                      <a:pt x="95" y="753"/>
                    </a:lnTo>
                    <a:lnTo>
                      <a:pt x="50" y="686"/>
                    </a:lnTo>
                    <a:lnTo>
                      <a:pt x="50" y="634"/>
                    </a:lnTo>
                    <a:lnTo>
                      <a:pt x="79" y="597"/>
                    </a:lnTo>
                    <a:lnTo>
                      <a:pt x="124" y="583"/>
                    </a:lnTo>
                    <a:lnTo>
                      <a:pt x="191" y="575"/>
                    </a:lnTo>
                    <a:lnTo>
                      <a:pt x="264" y="575"/>
                    </a:lnTo>
                    <a:lnTo>
                      <a:pt x="353" y="560"/>
                    </a:lnTo>
                    <a:lnTo>
                      <a:pt x="397" y="545"/>
                    </a:lnTo>
                    <a:lnTo>
                      <a:pt x="419" y="523"/>
                    </a:lnTo>
                    <a:lnTo>
                      <a:pt x="411" y="502"/>
                    </a:lnTo>
                    <a:lnTo>
                      <a:pt x="345" y="442"/>
                    </a:lnTo>
                    <a:lnTo>
                      <a:pt x="242" y="338"/>
                    </a:lnTo>
                    <a:lnTo>
                      <a:pt x="147" y="251"/>
                    </a:lnTo>
                    <a:lnTo>
                      <a:pt x="43" y="154"/>
                    </a:lnTo>
                    <a:lnTo>
                      <a:pt x="6" y="87"/>
                    </a:lnTo>
                    <a:lnTo>
                      <a:pt x="0" y="43"/>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0" name="Freeform 16"/>
              <p:cNvSpPr>
                <a:spLocks/>
              </p:cNvSpPr>
              <p:nvPr/>
            </p:nvSpPr>
            <p:spPr bwMode="auto">
              <a:xfrm>
                <a:off x="3851" y="1601"/>
                <a:ext cx="283" cy="662"/>
              </a:xfrm>
              <a:custGeom>
                <a:avLst/>
                <a:gdLst/>
                <a:ahLst/>
                <a:cxnLst>
                  <a:cxn ang="0">
                    <a:pos x="280" y="0"/>
                  </a:cxn>
                  <a:cxn ang="0">
                    <a:pos x="361" y="15"/>
                  </a:cxn>
                  <a:cxn ang="0">
                    <a:pos x="398" y="74"/>
                  </a:cxn>
                  <a:cxn ang="0">
                    <a:pos x="390" y="214"/>
                  </a:cxn>
                  <a:cxn ang="0">
                    <a:pos x="376" y="362"/>
                  </a:cxn>
                  <a:cxn ang="0">
                    <a:pos x="376" y="517"/>
                  </a:cxn>
                  <a:cxn ang="0">
                    <a:pos x="450" y="702"/>
                  </a:cxn>
                  <a:cxn ang="0">
                    <a:pos x="508" y="835"/>
                  </a:cxn>
                  <a:cxn ang="0">
                    <a:pos x="538" y="969"/>
                  </a:cxn>
                  <a:cxn ang="0">
                    <a:pos x="531" y="1087"/>
                  </a:cxn>
                  <a:cxn ang="0">
                    <a:pos x="531" y="1131"/>
                  </a:cxn>
                  <a:cxn ang="0">
                    <a:pos x="560" y="1175"/>
                  </a:cxn>
                  <a:cxn ang="0">
                    <a:pos x="568" y="1220"/>
                  </a:cxn>
                  <a:cxn ang="0">
                    <a:pos x="546" y="1241"/>
                  </a:cxn>
                  <a:cxn ang="0">
                    <a:pos x="487" y="1227"/>
                  </a:cxn>
                  <a:cxn ang="0">
                    <a:pos x="376" y="1212"/>
                  </a:cxn>
                  <a:cxn ang="0">
                    <a:pos x="243" y="1241"/>
                  </a:cxn>
                  <a:cxn ang="0">
                    <a:pos x="155" y="1293"/>
                  </a:cxn>
                  <a:cxn ang="0">
                    <a:pos x="110" y="1324"/>
                  </a:cxn>
                  <a:cxn ang="0">
                    <a:pos x="66" y="1324"/>
                  </a:cxn>
                  <a:cxn ang="0">
                    <a:pos x="0" y="1227"/>
                  </a:cxn>
                  <a:cxn ang="0">
                    <a:pos x="8" y="1212"/>
                  </a:cxn>
                  <a:cxn ang="0">
                    <a:pos x="141" y="1168"/>
                  </a:cxn>
                  <a:cxn ang="0">
                    <a:pos x="295" y="1146"/>
                  </a:cxn>
                  <a:cxn ang="0">
                    <a:pos x="405" y="1139"/>
                  </a:cxn>
                  <a:cxn ang="0">
                    <a:pos x="471" y="1139"/>
                  </a:cxn>
                  <a:cxn ang="0">
                    <a:pos x="487" y="1094"/>
                  </a:cxn>
                  <a:cxn ang="0">
                    <a:pos x="465" y="969"/>
                  </a:cxn>
                  <a:cxn ang="0">
                    <a:pos x="413" y="835"/>
                  </a:cxn>
                  <a:cxn ang="0">
                    <a:pos x="332" y="665"/>
                  </a:cxn>
                  <a:cxn ang="0">
                    <a:pos x="265" y="517"/>
                  </a:cxn>
                  <a:cxn ang="0">
                    <a:pos x="236" y="384"/>
                  </a:cxn>
                  <a:cxn ang="0">
                    <a:pos x="228" y="237"/>
                  </a:cxn>
                  <a:cxn ang="0">
                    <a:pos x="228" y="96"/>
                  </a:cxn>
                  <a:cxn ang="0">
                    <a:pos x="259" y="38"/>
                  </a:cxn>
                  <a:cxn ang="0">
                    <a:pos x="280" y="0"/>
                  </a:cxn>
                </a:cxnLst>
                <a:rect l="0" t="0" r="r" b="b"/>
                <a:pathLst>
                  <a:path w="568" h="1324">
                    <a:moveTo>
                      <a:pt x="280" y="0"/>
                    </a:moveTo>
                    <a:lnTo>
                      <a:pt x="361" y="15"/>
                    </a:lnTo>
                    <a:lnTo>
                      <a:pt x="398" y="74"/>
                    </a:lnTo>
                    <a:lnTo>
                      <a:pt x="390" y="214"/>
                    </a:lnTo>
                    <a:lnTo>
                      <a:pt x="376" y="362"/>
                    </a:lnTo>
                    <a:lnTo>
                      <a:pt x="376" y="517"/>
                    </a:lnTo>
                    <a:lnTo>
                      <a:pt x="450" y="702"/>
                    </a:lnTo>
                    <a:lnTo>
                      <a:pt x="508" y="835"/>
                    </a:lnTo>
                    <a:lnTo>
                      <a:pt x="538" y="969"/>
                    </a:lnTo>
                    <a:lnTo>
                      <a:pt x="531" y="1087"/>
                    </a:lnTo>
                    <a:lnTo>
                      <a:pt x="531" y="1131"/>
                    </a:lnTo>
                    <a:lnTo>
                      <a:pt x="560" y="1175"/>
                    </a:lnTo>
                    <a:lnTo>
                      <a:pt x="568" y="1220"/>
                    </a:lnTo>
                    <a:lnTo>
                      <a:pt x="546" y="1241"/>
                    </a:lnTo>
                    <a:lnTo>
                      <a:pt x="487" y="1227"/>
                    </a:lnTo>
                    <a:lnTo>
                      <a:pt x="376" y="1212"/>
                    </a:lnTo>
                    <a:lnTo>
                      <a:pt x="243" y="1241"/>
                    </a:lnTo>
                    <a:lnTo>
                      <a:pt x="155" y="1293"/>
                    </a:lnTo>
                    <a:lnTo>
                      <a:pt x="110" y="1324"/>
                    </a:lnTo>
                    <a:lnTo>
                      <a:pt x="66" y="1324"/>
                    </a:lnTo>
                    <a:lnTo>
                      <a:pt x="0" y="1227"/>
                    </a:lnTo>
                    <a:lnTo>
                      <a:pt x="8" y="1212"/>
                    </a:lnTo>
                    <a:lnTo>
                      <a:pt x="141" y="1168"/>
                    </a:lnTo>
                    <a:lnTo>
                      <a:pt x="295" y="1146"/>
                    </a:lnTo>
                    <a:lnTo>
                      <a:pt x="405" y="1139"/>
                    </a:lnTo>
                    <a:lnTo>
                      <a:pt x="471" y="1139"/>
                    </a:lnTo>
                    <a:lnTo>
                      <a:pt x="487" y="1094"/>
                    </a:lnTo>
                    <a:lnTo>
                      <a:pt x="465" y="969"/>
                    </a:lnTo>
                    <a:lnTo>
                      <a:pt x="413" y="835"/>
                    </a:lnTo>
                    <a:lnTo>
                      <a:pt x="332" y="665"/>
                    </a:lnTo>
                    <a:lnTo>
                      <a:pt x="265" y="517"/>
                    </a:lnTo>
                    <a:lnTo>
                      <a:pt x="236" y="384"/>
                    </a:lnTo>
                    <a:lnTo>
                      <a:pt x="228" y="237"/>
                    </a:lnTo>
                    <a:lnTo>
                      <a:pt x="228" y="96"/>
                    </a:lnTo>
                    <a:lnTo>
                      <a:pt x="259" y="38"/>
                    </a:lnTo>
                    <a:lnTo>
                      <a:pt x="280" y="0"/>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1" name="Freeform 17"/>
              <p:cNvSpPr>
                <a:spLocks/>
              </p:cNvSpPr>
              <p:nvPr/>
            </p:nvSpPr>
            <p:spPr bwMode="auto">
              <a:xfrm>
                <a:off x="3711" y="1620"/>
                <a:ext cx="235" cy="551"/>
              </a:xfrm>
              <a:custGeom>
                <a:avLst/>
                <a:gdLst/>
                <a:ahLst/>
                <a:cxnLst>
                  <a:cxn ang="0">
                    <a:pos x="354" y="0"/>
                  </a:cxn>
                  <a:cxn ang="0">
                    <a:pos x="419" y="0"/>
                  </a:cxn>
                  <a:cxn ang="0">
                    <a:pos x="442" y="44"/>
                  </a:cxn>
                  <a:cxn ang="0">
                    <a:pos x="456" y="140"/>
                  </a:cxn>
                  <a:cxn ang="0">
                    <a:pos x="442" y="243"/>
                  </a:cxn>
                  <a:cxn ang="0">
                    <a:pos x="406" y="450"/>
                  </a:cxn>
                  <a:cxn ang="0">
                    <a:pos x="412" y="539"/>
                  </a:cxn>
                  <a:cxn ang="0">
                    <a:pos x="456" y="716"/>
                  </a:cxn>
                  <a:cxn ang="0">
                    <a:pos x="471" y="842"/>
                  </a:cxn>
                  <a:cxn ang="0">
                    <a:pos x="471" y="938"/>
                  </a:cxn>
                  <a:cxn ang="0">
                    <a:pos x="450" y="960"/>
                  </a:cxn>
                  <a:cxn ang="0">
                    <a:pos x="383" y="975"/>
                  </a:cxn>
                  <a:cxn ang="0">
                    <a:pos x="294" y="997"/>
                  </a:cxn>
                  <a:cxn ang="0">
                    <a:pos x="207" y="1041"/>
                  </a:cxn>
                  <a:cxn ang="0">
                    <a:pos x="118" y="1101"/>
                  </a:cxn>
                  <a:cxn ang="0">
                    <a:pos x="81" y="1101"/>
                  </a:cxn>
                  <a:cxn ang="0">
                    <a:pos x="0" y="1035"/>
                  </a:cxn>
                  <a:cxn ang="0">
                    <a:pos x="8" y="1004"/>
                  </a:cxn>
                  <a:cxn ang="0">
                    <a:pos x="110" y="960"/>
                  </a:cxn>
                  <a:cxn ang="0">
                    <a:pos x="288" y="915"/>
                  </a:cxn>
                  <a:cxn ang="0">
                    <a:pos x="369" y="886"/>
                  </a:cxn>
                  <a:cxn ang="0">
                    <a:pos x="383" y="857"/>
                  </a:cxn>
                  <a:cxn ang="0">
                    <a:pos x="383" y="731"/>
                  </a:cxn>
                  <a:cxn ang="0">
                    <a:pos x="354" y="569"/>
                  </a:cxn>
                  <a:cxn ang="0">
                    <a:pos x="338" y="465"/>
                  </a:cxn>
                  <a:cxn ang="0">
                    <a:pos x="324" y="303"/>
                  </a:cxn>
                  <a:cxn ang="0">
                    <a:pos x="317" y="125"/>
                  </a:cxn>
                  <a:cxn ang="0">
                    <a:pos x="324" y="44"/>
                  </a:cxn>
                  <a:cxn ang="0">
                    <a:pos x="354" y="0"/>
                  </a:cxn>
                </a:cxnLst>
                <a:rect l="0" t="0" r="r" b="b"/>
                <a:pathLst>
                  <a:path w="471" h="1101">
                    <a:moveTo>
                      <a:pt x="354" y="0"/>
                    </a:moveTo>
                    <a:lnTo>
                      <a:pt x="419" y="0"/>
                    </a:lnTo>
                    <a:lnTo>
                      <a:pt x="442" y="44"/>
                    </a:lnTo>
                    <a:lnTo>
                      <a:pt x="456" y="140"/>
                    </a:lnTo>
                    <a:lnTo>
                      <a:pt x="442" y="243"/>
                    </a:lnTo>
                    <a:lnTo>
                      <a:pt x="406" y="450"/>
                    </a:lnTo>
                    <a:lnTo>
                      <a:pt x="412" y="539"/>
                    </a:lnTo>
                    <a:lnTo>
                      <a:pt x="456" y="716"/>
                    </a:lnTo>
                    <a:lnTo>
                      <a:pt x="471" y="842"/>
                    </a:lnTo>
                    <a:lnTo>
                      <a:pt x="471" y="938"/>
                    </a:lnTo>
                    <a:lnTo>
                      <a:pt x="450" y="960"/>
                    </a:lnTo>
                    <a:lnTo>
                      <a:pt x="383" y="975"/>
                    </a:lnTo>
                    <a:lnTo>
                      <a:pt x="294" y="997"/>
                    </a:lnTo>
                    <a:lnTo>
                      <a:pt x="207" y="1041"/>
                    </a:lnTo>
                    <a:lnTo>
                      <a:pt x="118" y="1101"/>
                    </a:lnTo>
                    <a:lnTo>
                      <a:pt x="81" y="1101"/>
                    </a:lnTo>
                    <a:lnTo>
                      <a:pt x="0" y="1035"/>
                    </a:lnTo>
                    <a:lnTo>
                      <a:pt x="8" y="1004"/>
                    </a:lnTo>
                    <a:lnTo>
                      <a:pt x="110" y="960"/>
                    </a:lnTo>
                    <a:lnTo>
                      <a:pt x="288" y="915"/>
                    </a:lnTo>
                    <a:lnTo>
                      <a:pt x="369" y="886"/>
                    </a:lnTo>
                    <a:lnTo>
                      <a:pt x="383" y="857"/>
                    </a:lnTo>
                    <a:lnTo>
                      <a:pt x="383" y="731"/>
                    </a:lnTo>
                    <a:lnTo>
                      <a:pt x="354" y="569"/>
                    </a:lnTo>
                    <a:lnTo>
                      <a:pt x="338" y="465"/>
                    </a:lnTo>
                    <a:lnTo>
                      <a:pt x="324" y="303"/>
                    </a:lnTo>
                    <a:lnTo>
                      <a:pt x="317" y="125"/>
                    </a:lnTo>
                    <a:lnTo>
                      <a:pt x="324" y="44"/>
                    </a:lnTo>
                    <a:lnTo>
                      <a:pt x="354" y="0"/>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2" name="Freeform 18"/>
              <p:cNvSpPr>
                <a:spLocks/>
              </p:cNvSpPr>
              <p:nvPr/>
            </p:nvSpPr>
            <p:spPr bwMode="auto">
              <a:xfrm>
                <a:off x="3703" y="810"/>
                <a:ext cx="387" cy="491"/>
              </a:xfrm>
              <a:custGeom>
                <a:avLst/>
                <a:gdLst/>
                <a:ahLst/>
                <a:cxnLst>
                  <a:cxn ang="0">
                    <a:pos x="412" y="981"/>
                  </a:cxn>
                  <a:cxn ang="0">
                    <a:pos x="448" y="937"/>
                  </a:cxn>
                  <a:cxn ang="0">
                    <a:pos x="434" y="871"/>
                  </a:cxn>
                  <a:cxn ang="0">
                    <a:pos x="405" y="782"/>
                  </a:cxn>
                  <a:cxn ang="0">
                    <a:pos x="294" y="678"/>
                  </a:cxn>
                  <a:cxn ang="0">
                    <a:pos x="184" y="583"/>
                  </a:cxn>
                  <a:cxn ang="0">
                    <a:pos x="132" y="479"/>
                  </a:cxn>
                  <a:cxn ang="0">
                    <a:pos x="110" y="317"/>
                  </a:cxn>
                  <a:cxn ang="0">
                    <a:pos x="236" y="272"/>
                  </a:cxn>
                  <a:cxn ang="0">
                    <a:pos x="434" y="251"/>
                  </a:cxn>
                  <a:cxn ang="0">
                    <a:pos x="516" y="258"/>
                  </a:cxn>
                  <a:cxn ang="0">
                    <a:pos x="537" y="280"/>
                  </a:cxn>
                  <a:cxn ang="0">
                    <a:pos x="574" y="243"/>
                  </a:cxn>
                  <a:cxn ang="0">
                    <a:pos x="560" y="206"/>
                  </a:cxn>
                  <a:cxn ang="0">
                    <a:pos x="581" y="140"/>
                  </a:cxn>
                  <a:cxn ang="0">
                    <a:pos x="641" y="81"/>
                  </a:cxn>
                  <a:cxn ang="0">
                    <a:pos x="685" y="66"/>
                  </a:cxn>
                  <a:cxn ang="0">
                    <a:pos x="744" y="102"/>
                  </a:cxn>
                  <a:cxn ang="0">
                    <a:pos x="774" y="66"/>
                  </a:cxn>
                  <a:cxn ang="0">
                    <a:pos x="722" y="0"/>
                  </a:cxn>
                  <a:cxn ang="0">
                    <a:pos x="655" y="0"/>
                  </a:cxn>
                  <a:cxn ang="0">
                    <a:pos x="574" y="36"/>
                  </a:cxn>
                  <a:cxn ang="0">
                    <a:pos x="523" y="133"/>
                  </a:cxn>
                  <a:cxn ang="0">
                    <a:pos x="456" y="177"/>
                  </a:cxn>
                  <a:cxn ang="0">
                    <a:pos x="353" y="191"/>
                  </a:cxn>
                  <a:cxn ang="0">
                    <a:pos x="168" y="214"/>
                  </a:cxn>
                  <a:cxn ang="0">
                    <a:pos x="22" y="258"/>
                  </a:cxn>
                  <a:cxn ang="0">
                    <a:pos x="0" y="295"/>
                  </a:cxn>
                  <a:cxn ang="0">
                    <a:pos x="14" y="413"/>
                  </a:cxn>
                  <a:cxn ang="0">
                    <a:pos x="66" y="575"/>
                  </a:cxn>
                  <a:cxn ang="0">
                    <a:pos x="139" y="709"/>
                  </a:cxn>
                  <a:cxn ang="0">
                    <a:pos x="213" y="827"/>
                  </a:cxn>
                  <a:cxn ang="0">
                    <a:pos x="280" y="908"/>
                  </a:cxn>
                  <a:cxn ang="0">
                    <a:pos x="346" y="966"/>
                  </a:cxn>
                  <a:cxn ang="0">
                    <a:pos x="412" y="981"/>
                  </a:cxn>
                </a:cxnLst>
                <a:rect l="0" t="0" r="r" b="b"/>
                <a:pathLst>
                  <a:path w="774" h="981">
                    <a:moveTo>
                      <a:pt x="412" y="981"/>
                    </a:moveTo>
                    <a:lnTo>
                      <a:pt x="448" y="937"/>
                    </a:lnTo>
                    <a:lnTo>
                      <a:pt x="434" y="871"/>
                    </a:lnTo>
                    <a:lnTo>
                      <a:pt x="405" y="782"/>
                    </a:lnTo>
                    <a:lnTo>
                      <a:pt x="294" y="678"/>
                    </a:lnTo>
                    <a:lnTo>
                      <a:pt x="184" y="583"/>
                    </a:lnTo>
                    <a:lnTo>
                      <a:pt x="132" y="479"/>
                    </a:lnTo>
                    <a:lnTo>
                      <a:pt x="110" y="317"/>
                    </a:lnTo>
                    <a:lnTo>
                      <a:pt x="236" y="272"/>
                    </a:lnTo>
                    <a:lnTo>
                      <a:pt x="434" y="251"/>
                    </a:lnTo>
                    <a:lnTo>
                      <a:pt x="516" y="258"/>
                    </a:lnTo>
                    <a:lnTo>
                      <a:pt x="537" y="280"/>
                    </a:lnTo>
                    <a:lnTo>
                      <a:pt x="574" y="243"/>
                    </a:lnTo>
                    <a:lnTo>
                      <a:pt x="560" y="206"/>
                    </a:lnTo>
                    <a:lnTo>
                      <a:pt x="581" y="140"/>
                    </a:lnTo>
                    <a:lnTo>
                      <a:pt x="641" y="81"/>
                    </a:lnTo>
                    <a:lnTo>
                      <a:pt x="685" y="66"/>
                    </a:lnTo>
                    <a:lnTo>
                      <a:pt x="744" y="102"/>
                    </a:lnTo>
                    <a:lnTo>
                      <a:pt x="774" y="66"/>
                    </a:lnTo>
                    <a:lnTo>
                      <a:pt x="722" y="0"/>
                    </a:lnTo>
                    <a:lnTo>
                      <a:pt x="655" y="0"/>
                    </a:lnTo>
                    <a:lnTo>
                      <a:pt x="574" y="36"/>
                    </a:lnTo>
                    <a:lnTo>
                      <a:pt x="523" y="133"/>
                    </a:lnTo>
                    <a:lnTo>
                      <a:pt x="456" y="177"/>
                    </a:lnTo>
                    <a:lnTo>
                      <a:pt x="353" y="191"/>
                    </a:lnTo>
                    <a:lnTo>
                      <a:pt x="168" y="214"/>
                    </a:lnTo>
                    <a:lnTo>
                      <a:pt x="22" y="258"/>
                    </a:lnTo>
                    <a:lnTo>
                      <a:pt x="0" y="295"/>
                    </a:lnTo>
                    <a:lnTo>
                      <a:pt x="14" y="413"/>
                    </a:lnTo>
                    <a:lnTo>
                      <a:pt x="66" y="575"/>
                    </a:lnTo>
                    <a:lnTo>
                      <a:pt x="139" y="709"/>
                    </a:lnTo>
                    <a:lnTo>
                      <a:pt x="213" y="827"/>
                    </a:lnTo>
                    <a:lnTo>
                      <a:pt x="280" y="908"/>
                    </a:lnTo>
                    <a:lnTo>
                      <a:pt x="346" y="966"/>
                    </a:lnTo>
                    <a:lnTo>
                      <a:pt x="412" y="981"/>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grpSp>
        <p:sp>
          <p:nvSpPr>
            <p:cNvPr id="7179" name="AutoShape 9"/>
            <p:cNvSpPr>
              <a:spLocks noChangeArrowheads="1"/>
            </p:cNvSpPr>
            <p:nvPr/>
          </p:nvSpPr>
          <p:spPr bwMode="auto">
            <a:xfrm>
              <a:off x="6756348" y="1784952"/>
              <a:ext cx="2060107" cy="1199228"/>
            </a:xfrm>
            <a:prstGeom prst="cloudCallout">
              <a:avLst>
                <a:gd name="adj1" fmla="val -47028"/>
                <a:gd name="adj2" fmla="val 82954"/>
              </a:avLst>
            </a:prstGeom>
            <a:solidFill>
              <a:schemeClr val="bg1"/>
            </a:solidFill>
            <a:ln w="9525">
              <a:solidFill>
                <a:schemeClr val="tx1"/>
              </a:solidFill>
              <a:round/>
              <a:headEnd/>
              <a:tailEnd/>
            </a:ln>
          </p:spPr>
          <p:txBody>
            <a:bodyPr/>
            <a:lstStyle/>
            <a:p>
              <a:pPr algn="ctr"/>
              <a:r>
                <a:rPr lang="en-US" dirty="0">
                  <a:solidFill>
                    <a:srgbClr val="000000"/>
                  </a:solidFill>
                  <a:cs typeface="+mn-cs"/>
                </a:rPr>
                <a:t>How do I choose a remedy?</a:t>
              </a:r>
            </a:p>
          </p:txBody>
        </p:sp>
      </p:grpSp>
      <p:sp>
        <p:nvSpPr>
          <p:cNvPr id="14" name="Rectangle 13">
            <a:extLst>
              <a:ext uri="{FF2B5EF4-FFF2-40B4-BE49-F238E27FC236}">
                <a16:creationId xmlns:a16="http://schemas.microsoft.com/office/drawing/2014/main" xmlns="" id="{63C566E5-E72F-4573-B30F-FB927CA610B0}"/>
              </a:ext>
            </a:extLst>
          </p:cNvPr>
          <p:cNvSpPr/>
          <p:nvPr/>
        </p:nvSpPr>
        <p:spPr>
          <a:xfrm>
            <a:off x="481044" y="1927365"/>
            <a:ext cx="4150640" cy="128134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65897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C911590-CBE9-4B5E-A5B4-1753B4AB0714}"/>
              </a:ext>
            </a:extLst>
          </p:cNvPr>
          <p:cNvPicPr>
            <a:picLocks noChangeAspect="1"/>
          </p:cNvPicPr>
          <p:nvPr/>
        </p:nvPicPr>
        <p:blipFill>
          <a:blip r:embed="rId3"/>
          <a:stretch>
            <a:fillRect/>
          </a:stretch>
        </p:blipFill>
        <p:spPr>
          <a:xfrm>
            <a:off x="448887" y="1388225"/>
            <a:ext cx="8695112" cy="5361074"/>
          </a:xfrm>
          <a:prstGeom prst="rect">
            <a:avLst/>
          </a:prstGeom>
        </p:spPr>
      </p:pic>
      <p:sp>
        <p:nvSpPr>
          <p:cNvPr id="4098" name="Rectangle 2"/>
          <p:cNvSpPr>
            <a:spLocks noGrp="1" noChangeArrowheads="1"/>
          </p:cNvSpPr>
          <p:nvPr>
            <p:ph type="title" idx="4294967295"/>
          </p:nvPr>
        </p:nvSpPr>
        <p:spPr/>
        <p:txBody>
          <a:bodyPr/>
          <a:lstStyle/>
          <a:p>
            <a:r>
              <a:rPr lang="en-US" dirty="0"/>
              <a:t>Guidance Process Flow Diagram</a:t>
            </a:r>
            <a:br>
              <a:rPr lang="en-US" dirty="0"/>
            </a:br>
            <a:r>
              <a:rPr lang="en-US" dirty="0">
                <a:solidFill>
                  <a:srgbClr val="000099"/>
                </a:solidFill>
              </a:rPr>
              <a:t>Sections 4 and 5</a:t>
            </a:r>
          </a:p>
        </p:txBody>
      </p:sp>
      <p:sp>
        <p:nvSpPr>
          <p:cNvPr id="6150" name="TextBox 9"/>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Trainings 1 &amp; 2 Review</a:t>
            </a:r>
          </a:p>
        </p:txBody>
      </p:sp>
      <p:sp>
        <p:nvSpPr>
          <p:cNvPr id="11" name="Arrow: Left-Right 10">
            <a:extLst>
              <a:ext uri="{FF2B5EF4-FFF2-40B4-BE49-F238E27FC236}">
                <a16:creationId xmlns:a16="http://schemas.microsoft.com/office/drawing/2014/main" xmlns="" id="{935BBC50-291A-4143-AEA7-D5E8D71FAEE7}"/>
              </a:ext>
            </a:extLst>
          </p:cNvPr>
          <p:cNvSpPr/>
          <p:nvPr/>
        </p:nvSpPr>
        <p:spPr>
          <a:xfrm>
            <a:off x="2235200" y="1699491"/>
            <a:ext cx="4054764" cy="854535"/>
          </a:xfrm>
          <a:prstGeom prst="leftRightArrow">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rPr>
              <a:t>Covered in Trainings 1 &amp; 2</a:t>
            </a:r>
          </a:p>
        </p:txBody>
      </p:sp>
      <p:sp>
        <p:nvSpPr>
          <p:cNvPr id="7" name="Text Box 70">
            <a:extLst>
              <a:ext uri="{FF2B5EF4-FFF2-40B4-BE49-F238E27FC236}">
                <a16:creationId xmlns:a16="http://schemas.microsoft.com/office/drawing/2014/main" xmlns="" id="{F3EFD491-AE18-4127-AAC2-AD11BCCA1FA0}"/>
              </a:ext>
            </a:extLst>
          </p:cNvPr>
          <p:cNvSpPr txBox="1">
            <a:spLocks noChangeArrowheads="1"/>
          </p:cNvSpPr>
          <p:nvPr/>
        </p:nvSpPr>
        <p:spPr bwMode="auto">
          <a:xfrm>
            <a:off x="5814204" y="6488112"/>
            <a:ext cx="3329796" cy="353943"/>
          </a:xfrm>
          <a:prstGeom prst="rect">
            <a:avLst/>
          </a:prstGeom>
          <a:noFill/>
          <a:ln w="9525">
            <a:noFill/>
            <a:miter lim="800000"/>
            <a:headEnd/>
            <a:tailEnd/>
          </a:ln>
        </p:spPr>
        <p:txBody>
          <a:bodyPr wrap="square">
            <a:spAutoFit/>
          </a:bodyPr>
          <a:lstStyle/>
          <a:p>
            <a:pPr algn="r">
              <a:spcBef>
                <a:spcPct val="50000"/>
              </a:spcBef>
            </a:pPr>
            <a:r>
              <a:rPr lang="en-US" sz="1700" dirty="0">
                <a:solidFill>
                  <a:srgbClr val="000000"/>
                </a:solidFill>
                <a:cs typeface="+mn-cs"/>
              </a:rPr>
              <a:t>ITRC LNAPL-3, Figure 1-1</a:t>
            </a:r>
            <a:endParaRPr lang="en-US" sz="1700" dirty="0">
              <a:solidFill>
                <a:srgbClr val="000000"/>
              </a:solidFill>
              <a:highlight>
                <a:srgbClr val="FFFF00"/>
              </a:highlight>
              <a:cs typeface="+mn-cs"/>
            </a:endParaRPr>
          </a:p>
        </p:txBody>
      </p:sp>
      <p:sp>
        <p:nvSpPr>
          <p:cNvPr id="8" name="TextBox 40"/>
          <p:cNvSpPr txBox="1">
            <a:spLocks noChangeArrowheads="1"/>
          </p:cNvSpPr>
          <p:nvPr/>
        </p:nvSpPr>
        <p:spPr bwMode="auto">
          <a:xfrm>
            <a:off x="6946106" y="1377883"/>
            <a:ext cx="2005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8000"/>
              </a:buClr>
              <a:buSzPct val="75000"/>
              <a:buFont typeface="Wingdings 3" pitchFamily="18" charset="2"/>
              <a:buChar char=""/>
              <a:defRPr sz="2600">
                <a:solidFill>
                  <a:srgbClr val="333399"/>
                </a:solidFill>
                <a:latin typeface="Arial" pitchFamily="34" charset="0"/>
              </a:defRPr>
            </a:lvl1pPr>
            <a:lvl2pPr marL="742950" indent="-285750" eaLnBrk="0" hangingPunct="0">
              <a:spcBef>
                <a:spcPct val="20000"/>
              </a:spcBef>
              <a:buClr>
                <a:srgbClr val="333399"/>
              </a:buClr>
              <a:buSzPct val="115000"/>
              <a:buChar char="•"/>
              <a:defRPr sz="2400">
                <a:solidFill>
                  <a:srgbClr val="008000"/>
                </a:solidFill>
                <a:latin typeface="Arial" pitchFamily="34" charset="0"/>
              </a:defRPr>
            </a:lvl2pPr>
            <a:lvl3pPr marL="1143000" indent="-228600" eaLnBrk="0" hangingPunct="0">
              <a:spcBef>
                <a:spcPct val="20000"/>
              </a:spcBef>
              <a:buClr>
                <a:srgbClr val="333399"/>
              </a:buClr>
              <a:buSzPct val="90000"/>
              <a:buFont typeface="Wingdings" pitchFamily="2" charset="2"/>
              <a:buChar char="§"/>
              <a:defRPr sz="22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a:solidFill>
                  <a:schemeClr val="tx1"/>
                </a:solidFill>
                <a:latin typeface="Arial" pitchFamily="34" charset="0"/>
              </a:defRPr>
            </a:lvl5pPr>
            <a:lvl6pPr marL="2514600" indent="-228600" eaLnBrk="0" fontAlgn="base" hangingPunct="0">
              <a:spcBef>
                <a:spcPct val="20000"/>
              </a:spcBef>
              <a:spcAft>
                <a:spcPct val="0"/>
              </a:spcAft>
              <a:buChar char="»"/>
              <a:defRPr>
                <a:solidFill>
                  <a:schemeClr val="tx1"/>
                </a:solidFill>
                <a:latin typeface="Arial" pitchFamily="34" charset="0"/>
              </a:defRPr>
            </a:lvl6pPr>
            <a:lvl7pPr marL="2971800" indent="-228600" eaLnBrk="0" fontAlgn="base" hangingPunct="0">
              <a:spcBef>
                <a:spcPct val="20000"/>
              </a:spcBef>
              <a:spcAft>
                <a:spcPct val="0"/>
              </a:spcAft>
              <a:buChar char="»"/>
              <a:defRPr>
                <a:solidFill>
                  <a:schemeClr val="tx1"/>
                </a:solidFill>
                <a:latin typeface="Arial" pitchFamily="34" charset="0"/>
              </a:defRPr>
            </a:lvl7pPr>
            <a:lvl8pPr marL="3429000" indent="-228600" eaLnBrk="0" fontAlgn="base" hangingPunct="0">
              <a:spcBef>
                <a:spcPct val="20000"/>
              </a:spcBef>
              <a:spcAft>
                <a:spcPct val="0"/>
              </a:spcAft>
              <a:buChar char="»"/>
              <a:defRPr>
                <a:solidFill>
                  <a:schemeClr val="tx1"/>
                </a:solidFill>
                <a:latin typeface="Arial" pitchFamily="34" charset="0"/>
              </a:defRPr>
            </a:lvl8pPr>
            <a:lvl9pPr marL="3886200" indent="-228600" eaLnBrk="0" fontAlgn="base" hangingPunct="0">
              <a:spcBef>
                <a:spcPct val="20000"/>
              </a:spcBef>
              <a:spcAft>
                <a:spcPct val="0"/>
              </a:spcAft>
              <a:buChar char="»"/>
              <a:defRPr>
                <a:solidFill>
                  <a:schemeClr val="tx1"/>
                </a:solidFill>
                <a:latin typeface="Arial" pitchFamily="34" charset="0"/>
              </a:defRPr>
            </a:lvl9pPr>
          </a:lstStyle>
          <a:p>
            <a:pPr eaLnBrk="1" hangingPunct="1">
              <a:spcBef>
                <a:spcPct val="0"/>
              </a:spcBef>
              <a:buClrTx/>
              <a:buSzTx/>
              <a:buFontTx/>
              <a:buNone/>
            </a:pPr>
            <a:r>
              <a:rPr lang="en-US" altLang="en-US" sz="1800" i="1" dirty="0">
                <a:solidFill>
                  <a:schemeClr val="tx1"/>
                </a:solidFill>
              </a:rPr>
              <a:t>Handout provided</a:t>
            </a:r>
          </a:p>
        </p:txBody>
      </p:sp>
    </p:spTree>
    <p:extLst>
      <p:ext uri="{BB962C8B-B14F-4D97-AF65-F5344CB8AC3E}">
        <p14:creationId xmlns:p14="http://schemas.microsoft.com/office/powerpoint/2010/main" val="2615815000"/>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r>
              <a:rPr lang="en-US" dirty="0"/>
              <a:t>Guidance Process Flow Diagram</a:t>
            </a:r>
            <a:br>
              <a:rPr lang="en-US" dirty="0"/>
            </a:br>
            <a:r>
              <a:rPr lang="en-US" sz="3000" dirty="0">
                <a:solidFill>
                  <a:srgbClr val="000099"/>
                </a:solidFill>
              </a:rPr>
              <a:t>Section 6</a:t>
            </a:r>
          </a:p>
        </p:txBody>
      </p:sp>
      <p:sp>
        <p:nvSpPr>
          <p:cNvPr id="6150" name="TextBox 9"/>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Training 3 Preview</a:t>
            </a:r>
          </a:p>
        </p:txBody>
      </p:sp>
      <p:sp>
        <p:nvSpPr>
          <p:cNvPr id="4162" name="Text Box 70"/>
          <p:cNvSpPr txBox="1">
            <a:spLocks noChangeArrowheads="1"/>
          </p:cNvSpPr>
          <p:nvPr/>
        </p:nvSpPr>
        <p:spPr bwMode="auto">
          <a:xfrm>
            <a:off x="6227379" y="6488112"/>
            <a:ext cx="2916621" cy="353943"/>
          </a:xfrm>
          <a:prstGeom prst="rect">
            <a:avLst/>
          </a:prstGeom>
          <a:noFill/>
          <a:ln w="9525">
            <a:noFill/>
            <a:miter lim="800000"/>
            <a:headEnd/>
            <a:tailEnd/>
          </a:ln>
        </p:spPr>
        <p:txBody>
          <a:bodyPr wrap="square">
            <a:spAutoFit/>
          </a:bodyPr>
          <a:lstStyle/>
          <a:p>
            <a:pPr>
              <a:spcBef>
                <a:spcPct val="50000"/>
              </a:spcBef>
            </a:pPr>
            <a:r>
              <a:rPr lang="en-US" sz="1700" dirty="0">
                <a:solidFill>
                  <a:srgbClr val="000000"/>
                </a:solidFill>
                <a:cs typeface="+mn-cs"/>
              </a:rPr>
              <a:t>ITRC LNAPL-3, Figure 1-1</a:t>
            </a:r>
            <a:endParaRPr lang="en-US" sz="1700" dirty="0">
              <a:solidFill>
                <a:srgbClr val="000000"/>
              </a:solidFill>
              <a:highlight>
                <a:srgbClr val="FFFF00"/>
              </a:highlight>
              <a:cs typeface="+mn-cs"/>
            </a:endParaRPr>
          </a:p>
        </p:txBody>
      </p:sp>
      <p:pic>
        <p:nvPicPr>
          <p:cNvPr id="4" name="Picture 3">
            <a:extLst>
              <a:ext uri="{FF2B5EF4-FFF2-40B4-BE49-F238E27FC236}">
                <a16:creationId xmlns:a16="http://schemas.microsoft.com/office/drawing/2014/main" xmlns="" id="{E973832C-32FB-45F0-85F6-52A605DB63B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52582" y="1391945"/>
            <a:ext cx="8689087" cy="5359985"/>
          </a:xfrm>
          <a:prstGeom prst="rect">
            <a:avLst/>
          </a:prstGeom>
        </p:spPr>
      </p:pic>
      <p:sp>
        <p:nvSpPr>
          <p:cNvPr id="5" name="Arrow: Right 4">
            <a:extLst>
              <a:ext uri="{FF2B5EF4-FFF2-40B4-BE49-F238E27FC236}">
                <a16:creationId xmlns:a16="http://schemas.microsoft.com/office/drawing/2014/main" xmlns="" id="{4EBE338F-45E0-46B1-83E9-D5424FB947A3}"/>
              </a:ext>
            </a:extLst>
          </p:cNvPr>
          <p:cNvSpPr/>
          <p:nvPr/>
        </p:nvSpPr>
        <p:spPr>
          <a:xfrm rot="6126457">
            <a:off x="7668993" y="2843299"/>
            <a:ext cx="1223489" cy="577583"/>
          </a:xfrm>
          <a:prstGeom prst="rightArrow">
            <a:avLst>
              <a:gd name="adj1" fmla="val 50000"/>
              <a:gd name="adj2" fmla="val 6742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TextBox 5">
            <a:extLst>
              <a:ext uri="{FF2B5EF4-FFF2-40B4-BE49-F238E27FC236}">
                <a16:creationId xmlns:a16="http://schemas.microsoft.com/office/drawing/2014/main" xmlns="" id="{21CC42F6-6E3F-4577-839A-4441AFC4D98E}"/>
              </a:ext>
            </a:extLst>
          </p:cNvPr>
          <p:cNvSpPr txBox="1"/>
          <p:nvPr/>
        </p:nvSpPr>
        <p:spPr>
          <a:xfrm>
            <a:off x="7372350" y="2104048"/>
            <a:ext cx="1638059" cy="369332"/>
          </a:xfrm>
          <a:prstGeom prst="rect">
            <a:avLst/>
          </a:prstGeom>
          <a:solidFill>
            <a:srgbClr val="FFFF00"/>
          </a:solidFill>
          <a:ln w="28575">
            <a:solidFill>
              <a:srgbClr val="00B050"/>
            </a:solidFill>
          </a:ln>
        </p:spPr>
        <p:txBody>
          <a:bodyPr wrap="square" rtlCol="0">
            <a:spAutoFit/>
          </a:bodyPr>
          <a:lstStyle/>
          <a:p>
            <a:pPr algn="ctr"/>
            <a:r>
              <a:rPr lang="en-US" dirty="0">
                <a:solidFill>
                  <a:srgbClr val="000000"/>
                </a:solidFill>
                <a:cs typeface="+mn-cs"/>
              </a:rPr>
              <a:t>Training 3</a:t>
            </a:r>
          </a:p>
        </p:txBody>
      </p:sp>
    </p:spTree>
    <p:extLst>
      <p:ext uri="{BB962C8B-B14F-4D97-AF65-F5344CB8AC3E}">
        <p14:creationId xmlns:p14="http://schemas.microsoft.com/office/powerpoint/2010/main" val="2107264000"/>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a:extLst>
              <a:ext uri="{FF2B5EF4-FFF2-40B4-BE49-F238E27FC236}">
                <a16:creationId xmlns:a16="http://schemas.microsoft.com/office/drawing/2014/main" xmlns="" id="{9EA0F66F-02AB-476F-835A-837ACABEBBF8}"/>
              </a:ext>
            </a:extLst>
          </p:cNvPr>
          <p:cNvSpPr txBox="1">
            <a:spLocks noChangeArrowheads="1"/>
          </p:cNvSpPr>
          <p:nvPr/>
        </p:nvSpPr>
        <p:spPr bwMode="auto">
          <a:xfrm>
            <a:off x="425777" y="107156"/>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kern="0" dirty="0"/>
              <a:t>Guidance Process Flow Diagram: </a:t>
            </a:r>
            <a:r>
              <a:rPr lang="en-US" sz="2800" kern="0" dirty="0">
                <a:solidFill>
                  <a:srgbClr val="000099"/>
                </a:solidFill>
                <a:hlinkClick r:id="rId3"/>
              </a:rPr>
              <a:t>Figure 6-1</a:t>
            </a:r>
            <a:endParaRPr lang="en-US" sz="2800" kern="0" dirty="0">
              <a:solidFill>
                <a:srgbClr val="000099"/>
              </a:solidFill>
            </a:endParaRPr>
          </a:p>
        </p:txBody>
      </p:sp>
      <p:sp>
        <p:nvSpPr>
          <p:cNvPr id="4162" name="Text Box 70"/>
          <p:cNvSpPr txBox="1">
            <a:spLocks noChangeArrowheads="1"/>
          </p:cNvSpPr>
          <p:nvPr/>
        </p:nvSpPr>
        <p:spPr bwMode="auto">
          <a:xfrm>
            <a:off x="6060784" y="6504057"/>
            <a:ext cx="2991775" cy="353943"/>
          </a:xfrm>
          <a:prstGeom prst="rect">
            <a:avLst/>
          </a:prstGeom>
          <a:noFill/>
          <a:ln w="9525">
            <a:noFill/>
            <a:miter lim="800000"/>
            <a:headEnd/>
            <a:tailEnd/>
          </a:ln>
        </p:spPr>
        <p:txBody>
          <a:bodyPr wrap="square">
            <a:spAutoFit/>
          </a:bodyPr>
          <a:lstStyle/>
          <a:p>
            <a:pPr algn="r">
              <a:spcBef>
                <a:spcPct val="50000"/>
              </a:spcBef>
            </a:pPr>
            <a:r>
              <a:rPr lang="en-US" sz="1700" dirty="0">
                <a:solidFill>
                  <a:srgbClr val="000000"/>
                </a:solidFill>
                <a:cs typeface="+mn-cs"/>
              </a:rPr>
              <a:t>ITRC LNAPL-3, Figure 6-1</a:t>
            </a:r>
          </a:p>
        </p:txBody>
      </p:sp>
      <p:pic>
        <p:nvPicPr>
          <p:cNvPr id="6232" name="Picture 6231">
            <a:extLst>
              <a:ext uri="{FF2B5EF4-FFF2-40B4-BE49-F238E27FC236}">
                <a16:creationId xmlns:a16="http://schemas.microsoft.com/office/drawing/2014/main" xmlns="" id="{046518E0-B5CB-426C-BA6F-EFCE47EA326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25776" y="1521510"/>
            <a:ext cx="8649643" cy="4902355"/>
          </a:xfrm>
          <a:prstGeom prst="rect">
            <a:avLst/>
          </a:prstGeom>
        </p:spPr>
      </p:pic>
      <p:sp>
        <p:nvSpPr>
          <p:cNvPr id="2" name="TextBox 1">
            <a:extLst>
              <a:ext uri="{FF2B5EF4-FFF2-40B4-BE49-F238E27FC236}">
                <a16:creationId xmlns:a16="http://schemas.microsoft.com/office/drawing/2014/main" xmlns="" id="{C58886DD-B82F-49C3-B9C9-15FCB81828D9}"/>
              </a:ext>
            </a:extLst>
          </p:cNvPr>
          <p:cNvSpPr txBox="1"/>
          <p:nvPr/>
        </p:nvSpPr>
        <p:spPr>
          <a:xfrm>
            <a:off x="541019" y="1512522"/>
            <a:ext cx="1748317" cy="353943"/>
          </a:xfrm>
          <a:prstGeom prst="rect">
            <a:avLst/>
          </a:prstGeom>
          <a:noFill/>
          <a:ln w="57150">
            <a:solidFill>
              <a:srgbClr val="7030A0"/>
            </a:solidFill>
          </a:ln>
        </p:spPr>
        <p:txBody>
          <a:bodyPr wrap="square" rtlCol="0">
            <a:spAutoFit/>
          </a:bodyPr>
          <a:lstStyle/>
          <a:p>
            <a:pPr algn="ctr"/>
            <a:r>
              <a:rPr lang="en-US" sz="1700" dirty="0">
                <a:solidFill>
                  <a:srgbClr val="000000"/>
                </a:solidFill>
                <a:cs typeface="+mn-cs"/>
              </a:rPr>
              <a:t>Effectiveness</a:t>
            </a:r>
          </a:p>
        </p:txBody>
      </p:sp>
      <p:sp>
        <p:nvSpPr>
          <p:cNvPr id="3" name="Rectangle 2">
            <a:extLst>
              <a:ext uri="{FF2B5EF4-FFF2-40B4-BE49-F238E27FC236}">
                <a16:creationId xmlns:a16="http://schemas.microsoft.com/office/drawing/2014/main" xmlns="" id="{E520E42E-525F-4B3F-ABF1-4067E6264CE8}"/>
              </a:ext>
            </a:extLst>
          </p:cNvPr>
          <p:cNvSpPr/>
          <p:nvPr/>
        </p:nvSpPr>
        <p:spPr>
          <a:xfrm>
            <a:off x="5097780" y="1529130"/>
            <a:ext cx="3931920" cy="143505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a:extLst>
              <a:ext uri="{FF2B5EF4-FFF2-40B4-BE49-F238E27FC236}">
                <a16:creationId xmlns:a16="http://schemas.microsoft.com/office/drawing/2014/main" xmlns="" id="{1A13B331-4257-4977-8D6F-03F795D4FA87}"/>
              </a:ext>
            </a:extLst>
          </p:cNvPr>
          <p:cNvSpPr/>
          <p:nvPr/>
        </p:nvSpPr>
        <p:spPr>
          <a:xfrm>
            <a:off x="5113019" y="3017520"/>
            <a:ext cx="3931920" cy="411480"/>
          </a:xfrm>
          <a:prstGeom prst="rect">
            <a:avLst/>
          </a:prstGeom>
          <a:noFill/>
          <a:ln w="57150">
            <a:solidFill>
              <a:srgbClr val="0000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TextBox 9">
            <a:extLst>
              <a:ext uri="{FF2B5EF4-FFF2-40B4-BE49-F238E27FC236}">
                <a16:creationId xmlns:a16="http://schemas.microsoft.com/office/drawing/2014/main" xmlns="" id="{D492918B-DE76-4BD7-9CF5-9BCD5966BCAB}"/>
              </a:ext>
            </a:extLst>
          </p:cNvPr>
          <p:cNvSpPr txBox="1"/>
          <p:nvPr/>
        </p:nvSpPr>
        <p:spPr>
          <a:xfrm>
            <a:off x="541019" y="2065027"/>
            <a:ext cx="1748317" cy="353943"/>
          </a:xfrm>
          <a:prstGeom prst="rect">
            <a:avLst/>
          </a:prstGeom>
          <a:noFill/>
          <a:ln w="57150">
            <a:solidFill>
              <a:srgbClr val="0000A2"/>
            </a:solidFill>
          </a:ln>
        </p:spPr>
        <p:txBody>
          <a:bodyPr wrap="square" rtlCol="0">
            <a:spAutoFit/>
          </a:bodyPr>
          <a:lstStyle/>
          <a:p>
            <a:pPr algn="ctr"/>
            <a:r>
              <a:rPr lang="en-US" sz="1700" dirty="0">
                <a:solidFill>
                  <a:srgbClr val="000000"/>
                </a:solidFill>
                <a:cs typeface="+mn-cs"/>
              </a:rPr>
              <a:t>Implementability</a:t>
            </a:r>
          </a:p>
        </p:txBody>
      </p:sp>
      <p:sp>
        <p:nvSpPr>
          <p:cNvPr id="11" name="TextBox 10">
            <a:extLst>
              <a:ext uri="{FF2B5EF4-FFF2-40B4-BE49-F238E27FC236}">
                <a16:creationId xmlns:a16="http://schemas.microsoft.com/office/drawing/2014/main" xmlns="" id="{57C0AD55-BB81-4925-964D-BCE6AC2D009C}"/>
              </a:ext>
            </a:extLst>
          </p:cNvPr>
          <p:cNvSpPr txBox="1"/>
          <p:nvPr/>
        </p:nvSpPr>
        <p:spPr>
          <a:xfrm>
            <a:off x="541018" y="2617532"/>
            <a:ext cx="1748317" cy="353943"/>
          </a:xfrm>
          <a:prstGeom prst="rect">
            <a:avLst/>
          </a:prstGeom>
          <a:noFill/>
          <a:ln w="57150">
            <a:solidFill>
              <a:srgbClr val="FF0000"/>
            </a:solidFill>
          </a:ln>
        </p:spPr>
        <p:txBody>
          <a:bodyPr wrap="square" rtlCol="0">
            <a:spAutoFit/>
          </a:bodyPr>
          <a:lstStyle/>
          <a:p>
            <a:pPr algn="ctr"/>
            <a:r>
              <a:rPr lang="en-US" sz="1700" dirty="0">
                <a:solidFill>
                  <a:srgbClr val="000000"/>
                </a:solidFill>
                <a:cs typeface="+mn-cs"/>
              </a:rPr>
              <a:t>Implementation</a:t>
            </a:r>
          </a:p>
        </p:txBody>
      </p:sp>
      <p:sp>
        <p:nvSpPr>
          <p:cNvPr id="12" name="Rectangle 11">
            <a:extLst>
              <a:ext uri="{FF2B5EF4-FFF2-40B4-BE49-F238E27FC236}">
                <a16:creationId xmlns:a16="http://schemas.microsoft.com/office/drawing/2014/main" xmlns="" id="{7C099680-2CBE-4205-A9F4-5E2B5942456A}"/>
              </a:ext>
            </a:extLst>
          </p:cNvPr>
          <p:cNvSpPr/>
          <p:nvPr/>
        </p:nvSpPr>
        <p:spPr>
          <a:xfrm>
            <a:off x="5120639" y="3585607"/>
            <a:ext cx="3931920" cy="22055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TextBox 15">
            <a:extLst>
              <a:ext uri="{FF2B5EF4-FFF2-40B4-BE49-F238E27FC236}">
                <a16:creationId xmlns:a16="http://schemas.microsoft.com/office/drawing/2014/main" xmlns="" id="{2761E4C4-7390-4384-B619-68D8D662B98B}"/>
              </a:ext>
            </a:extLst>
          </p:cNvPr>
          <p:cNvSpPr txBox="1">
            <a:spLocks noChangeArrowheads="1"/>
          </p:cNvSpPr>
          <p:nvPr/>
        </p:nvSpPr>
        <p:spPr bwMode="auto">
          <a:xfrm rot="162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cs typeface="+mn-cs"/>
              </a:rPr>
              <a:t>Technology Selection Process Overview</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4499611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animBg="1"/>
      <p:bldP spid="11" grpId="0" animBg="1"/>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eaLnBrk="0" hangingPunct="0">
              <a:lnSpc>
                <a:spcPct val="85000"/>
              </a:lnSpc>
              <a:defRPr/>
            </a:pPr>
            <a:r>
              <a:rPr lang="en-US" sz="3200" b="1" kern="0" dirty="0">
                <a:solidFill>
                  <a:srgbClr val="008000"/>
                </a:solidFill>
                <a:latin typeface="Arial"/>
                <a:cs typeface="+mn-cs"/>
              </a:rPr>
              <a:t>Technology Tables - </a:t>
            </a:r>
            <a:r>
              <a:rPr lang="en-US" sz="3200" kern="0" dirty="0">
                <a:solidFill>
                  <a:srgbClr val="000099"/>
                </a:solidFill>
                <a:cs typeface="+mn-cs"/>
              </a:rPr>
              <a:t> </a:t>
            </a:r>
            <a:r>
              <a:rPr lang="en-US" sz="3200" kern="0" dirty="0">
                <a:solidFill>
                  <a:srgbClr val="000099"/>
                </a:solidFill>
                <a:cs typeface="+mn-cs"/>
                <a:hlinkClick r:id="rId3"/>
              </a:rPr>
              <a:t>Appendix A</a:t>
            </a:r>
            <a:endParaRPr lang="en-US" sz="2400" b="1" kern="0" dirty="0">
              <a:solidFill>
                <a:srgbClr val="008000"/>
              </a:solidFill>
              <a:latin typeface="Arial"/>
              <a:cs typeface="+mn-cs"/>
            </a:endParaRPr>
          </a:p>
        </p:txBody>
      </p:sp>
      <p:sp>
        <p:nvSpPr>
          <p:cNvPr id="4" name="Content Placeholder 4"/>
          <p:cNvSpPr txBox="1">
            <a:spLocks/>
          </p:cNvSpPr>
          <p:nvPr/>
        </p:nvSpPr>
        <p:spPr>
          <a:xfrm>
            <a:off x="567557" y="1523998"/>
            <a:ext cx="8576441" cy="3344334"/>
          </a:xfrm>
          <a:prstGeom prst="rect">
            <a:avLst/>
          </a:prstGeom>
        </p:spPr>
        <p:txBody>
          <a:bodyPr/>
          <a:lstStyle/>
          <a:p>
            <a:pPr eaLnBrk="0" hangingPunct="0">
              <a:spcBef>
                <a:spcPct val="20000"/>
              </a:spcBef>
              <a:buClr>
                <a:srgbClr val="008000"/>
              </a:buClr>
              <a:buSzPct val="75000"/>
              <a:defRPr/>
            </a:pPr>
            <a:r>
              <a:rPr lang="en-US" sz="2400" kern="0" dirty="0">
                <a:solidFill>
                  <a:srgbClr val="333399"/>
                </a:solidFill>
                <a:latin typeface="Arial"/>
                <a:cs typeface="+mn-cs"/>
              </a:rPr>
              <a:t>  Guidance Document Appendix A</a:t>
            </a:r>
          </a:p>
          <a:p>
            <a:pPr eaLnBrk="0" hangingPunct="0">
              <a:spcBef>
                <a:spcPct val="20000"/>
              </a:spcBef>
              <a:buClr>
                <a:srgbClr val="008000"/>
              </a:buClr>
              <a:buSzPct val="75000"/>
              <a:defRPr/>
            </a:pPr>
            <a:endParaRPr lang="en-US" sz="1000" kern="0" dirty="0">
              <a:solidFill>
                <a:srgbClr val="008000"/>
              </a:solidFill>
              <a:latin typeface="Arial"/>
              <a:cs typeface="+mn-cs"/>
            </a:endParaRPr>
          </a:p>
          <a:p>
            <a:pPr marL="742950" lvl="1" indent="-285750" eaLnBrk="0" hangingPunct="0">
              <a:spcBef>
                <a:spcPct val="20000"/>
              </a:spcBef>
              <a:buClr>
                <a:srgbClr val="333399"/>
              </a:buClr>
              <a:buSzPct val="115000"/>
              <a:buFont typeface="Arial" panose="020B0604020202020204" pitchFamily="34" charset="0"/>
              <a:buChar char="•"/>
              <a:defRPr/>
            </a:pPr>
            <a:r>
              <a:rPr lang="en-US" sz="2400" kern="0" dirty="0">
                <a:solidFill>
                  <a:srgbClr val="333399"/>
                </a:solidFill>
                <a:latin typeface="Arial"/>
                <a:cs typeface="+mn-cs"/>
              </a:rPr>
              <a:t>3 different types of tables for each of the 21 technologies</a:t>
            </a:r>
          </a:p>
          <a:p>
            <a:pPr marL="742950" lvl="1" indent="-285750" eaLnBrk="0" hangingPunct="0">
              <a:spcBef>
                <a:spcPct val="20000"/>
              </a:spcBef>
              <a:buClr>
                <a:srgbClr val="333399"/>
              </a:buClr>
              <a:buSzPct val="115000"/>
              <a:buFont typeface="Arial" panose="020B0604020202020204" pitchFamily="34" charset="0"/>
              <a:buChar char="•"/>
              <a:defRPr/>
            </a:pPr>
            <a:r>
              <a:rPr lang="en-US" sz="2400" kern="0" dirty="0">
                <a:solidFill>
                  <a:srgbClr val="333399"/>
                </a:solidFill>
                <a:latin typeface="Arial"/>
                <a:cs typeface="+mn-cs"/>
              </a:rPr>
              <a:t>Called the A-, B-, and C-series tables</a:t>
            </a:r>
          </a:p>
          <a:p>
            <a:pPr marL="1257300" lvl="2" indent="-342900" eaLnBrk="0" hangingPunct="0">
              <a:spcBef>
                <a:spcPct val="20000"/>
              </a:spcBef>
              <a:buClr>
                <a:srgbClr val="333399"/>
              </a:buClr>
              <a:buSzPct val="115000"/>
              <a:buFont typeface="Wingdings" panose="05000000000000000000" pitchFamily="2" charset="2"/>
              <a:buChar char="§"/>
              <a:defRPr/>
            </a:pPr>
            <a:r>
              <a:rPr lang="en-CA" sz="2000" kern="0" dirty="0">
                <a:solidFill>
                  <a:srgbClr val="008000"/>
                </a:solidFill>
                <a:latin typeface="Arial"/>
                <a:cs typeface="+mn-cs"/>
              </a:rPr>
              <a:t>A-series – general information and applicable geologic conditions</a:t>
            </a:r>
          </a:p>
          <a:p>
            <a:pPr marL="1257300" lvl="2" indent="-342900" eaLnBrk="0" hangingPunct="0">
              <a:spcBef>
                <a:spcPct val="20000"/>
              </a:spcBef>
              <a:buClr>
                <a:srgbClr val="333399"/>
              </a:buClr>
              <a:buSzPct val="115000"/>
              <a:buFont typeface="Wingdings" panose="05000000000000000000" pitchFamily="2" charset="2"/>
              <a:buChar char="§"/>
              <a:defRPr/>
            </a:pPr>
            <a:r>
              <a:rPr lang="en-US" sz="2000" kern="0" dirty="0">
                <a:solidFill>
                  <a:srgbClr val="008000"/>
                </a:solidFill>
                <a:latin typeface="Arial"/>
                <a:cs typeface="+mn-cs"/>
              </a:rPr>
              <a:t>B-series – evaluation factors to consider</a:t>
            </a:r>
          </a:p>
          <a:p>
            <a:pPr marL="1257300" lvl="2" indent="-342900" eaLnBrk="0" hangingPunct="0">
              <a:spcBef>
                <a:spcPct val="20000"/>
              </a:spcBef>
              <a:buClr>
                <a:srgbClr val="333399"/>
              </a:buClr>
              <a:buSzPct val="115000"/>
              <a:buFont typeface="Wingdings" panose="05000000000000000000" pitchFamily="2" charset="2"/>
              <a:buChar char="§"/>
              <a:defRPr/>
            </a:pPr>
            <a:r>
              <a:rPr lang="en-US" sz="2000" kern="0" dirty="0">
                <a:solidFill>
                  <a:srgbClr val="008000"/>
                </a:solidFill>
                <a:latin typeface="Arial"/>
                <a:cs typeface="+mn-cs"/>
              </a:rPr>
              <a:t>C-series – technical implementation consideration</a:t>
            </a:r>
          </a:p>
          <a:p>
            <a:pPr lvl="2" eaLnBrk="0" hangingPunct="0">
              <a:spcBef>
                <a:spcPct val="20000"/>
              </a:spcBef>
              <a:buClr>
                <a:srgbClr val="333399"/>
              </a:buClr>
              <a:buSzPct val="115000"/>
              <a:defRPr/>
            </a:pPr>
            <a:endParaRPr lang="en-CA" sz="1100" strike="sngStrike" kern="0" dirty="0">
              <a:solidFill>
                <a:srgbClr val="333399"/>
              </a:solidFill>
              <a:latin typeface="Arial"/>
              <a:cs typeface="+mn-cs"/>
            </a:endParaRPr>
          </a:p>
          <a:p>
            <a:pPr marL="800100" lvl="1" indent="-342900" eaLnBrk="0" hangingPunct="0">
              <a:spcBef>
                <a:spcPct val="20000"/>
              </a:spcBef>
              <a:buClr>
                <a:srgbClr val="333399"/>
              </a:buClr>
              <a:buSzPct val="115000"/>
              <a:buFont typeface="Arial" panose="020B0604020202020204" pitchFamily="34" charset="0"/>
              <a:buChar char="•"/>
              <a:defRPr/>
            </a:pPr>
            <a:r>
              <a:rPr lang="en-US" sz="2000" kern="0" dirty="0">
                <a:solidFill>
                  <a:srgbClr val="333399"/>
                </a:solidFill>
                <a:latin typeface="Arial"/>
                <a:cs typeface="+mn-cs"/>
              </a:rPr>
              <a:t>Key literature references presented in the tables</a:t>
            </a:r>
          </a:p>
        </p:txBody>
      </p:sp>
      <p:sp>
        <p:nvSpPr>
          <p:cNvPr id="11268" name="TextBox 10"/>
          <p:cNvSpPr txBox="1">
            <a:spLocks noChangeArrowheads="1"/>
          </p:cNvSpPr>
          <p:nvPr/>
        </p:nvSpPr>
        <p:spPr bwMode="auto">
          <a:xfrm>
            <a:off x="914400" y="5607412"/>
            <a:ext cx="7315200" cy="923330"/>
          </a:xfrm>
          <a:prstGeom prst="rect">
            <a:avLst/>
          </a:prstGeom>
          <a:noFill/>
          <a:ln w="9525">
            <a:noFill/>
            <a:miter lim="800000"/>
            <a:headEnd/>
            <a:tailEnd/>
          </a:ln>
        </p:spPr>
        <p:txBody>
          <a:bodyPr>
            <a:spAutoFit/>
          </a:bodyPr>
          <a:lstStyle/>
          <a:p>
            <a:pPr algn="ctr">
              <a:defRPr/>
            </a:pPr>
            <a:r>
              <a:rPr lang="en-US" b="1" dirty="0">
                <a:solidFill>
                  <a:srgbClr val="333399"/>
                </a:solidFill>
                <a:cs typeface="+mn-cs"/>
              </a:rPr>
              <a:t>Key Point</a:t>
            </a:r>
            <a:r>
              <a:rPr lang="en-US" dirty="0">
                <a:solidFill>
                  <a:srgbClr val="000000"/>
                </a:solidFill>
                <a:cs typeface="+mn-cs"/>
              </a:rPr>
              <a:t>: Appendix A presents typical technology applicability to site conditions as concluded by the LNAPL Team.  This doesn’t mean you can’t apply the technology in a setting different.</a:t>
            </a:r>
          </a:p>
        </p:txBody>
      </p:sp>
      <p:sp>
        <p:nvSpPr>
          <p:cNvPr id="6" name="TextBox 5">
            <a:extLst>
              <a:ext uri="{FF2B5EF4-FFF2-40B4-BE49-F238E27FC236}">
                <a16:creationId xmlns:a16="http://schemas.microsoft.com/office/drawing/2014/main" xmlns="" id="{6E3C1971-A601-46CD-A262-522928BFBE75}"/>
              </a:ext>
            </a:extLst>
          </p:cNvPr>
          <p:cNvSpPr txBox="1">
            <a:spLocks noChangeArrowheads="1"/>
          </p:cNvSpPr>
          <p:nvPr/>
        </p:nvSpPr>
        <p:spPr bwMode="auto">
          <a:xfrm rot="162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cs typeface="+mn-cs"/>
              </a:rPr>
              <a:t>Basics – Appendix A</a:t>
            </a:r>
            <a:endParaRPr lang="en-US"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4130748353"/>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dirty="0"/>
              <a:t>Case Study - LNAPL Remedial Technology Selection</a:t>
            </a:r>
          </a:p>
        </p:txBody>
      </p:sp>
      <p:sp>
        <p:nvSpPr>
          <p:cNvPr id="7171" name="Content Placeholder 2"/>
          <p:cNvSpPr>
            <a:spLocks noGrp="1"/>
          </p:cNvSpPr>
          <p:nvPr>
            <p:ph idx="1"/>
          </p:nvPr>
        </p:nvSpPr>
        <p:spPr>
          <a:xfrm>
            <a:off x="609600" y="1415845"/>
            <a:ext cx="4283075" cy="4337255"/>
          </a:xfrm>
        </p:spPr>
        <p:txBody>
          <a:bodyPr/>
          <a:lstStyle/>
          <a:p>
            <a:pPr>
              <a:buFont typeface="Wingdings 3" pitchFamily="18" charset="2"/>
              <a:buNone/>
            </a:pPr>
            <a:r>
              <a:rPr lang="en-US" sz="2400" b="1" dirty="0"/>
              <a:t>Learning Objectives:</a:t>
            </a:r>
          </a:p>
          <a:p>
            <a:pPr>
              <a:buFont typeface="Wingdings 3" pitchFamily="18" charset="2"/>
              <a:buNone/>
            </a:pPr>
            <a:endParaRPr lang="en-US" sz="800" b="1" dirty="0"/>
          </a:p>
          <a:p>
            <a:r>
              <a:rPr lang="en-US" sz="2400" dirty="0"/>
              <a:t>Learn the Technology Selection Process</a:t>
            </a:r>
          </a:p>
          <a:p>
            <a:pPr marL="0" indent="0">
              <a:buNone/>
            </a:pPr>
            <a:endParaRPr lang="en-US" sz="800" dirty="0"/>
          </a:p>
          <a:p>
            <a:r>
              <a:rPr lang="en-US" sz="2400" dirty="0"/>
              <a:t>Apply Remedy Selection Process to a real site</a:t>
            </a:r>
          </a:p>
        </p:txBody>
      </p:sp>
      <p:sp>
        <p:nvSpPr>
          <p:cNvPr id="4" name="TextBox 9"/>
          <p:cNvSpPr txBox="1">
            <a:spLocks noChangeArrowheads="1"/>
          </p:cNvSpPr>
          <p:nvPr/>
        </p:nvSpPr>
        <p:spPr bwMode="auto">
          <a:xfrm rot="-5400000">
            <a:off x="-2601118"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a:t>
            </a:r>
          </a:p>
        </p:txBody>
      </p:sp>
      <p:grpSp>
        <p:nvGrpSpPr>
          <p:cNvPr id="14" name="Group 13">
            <a:extLst>
              <a:ext uri="{FF2B5EF4-FFF2-40B4-BE49-F238E27FC236}">
                <a16:creationId xmlns:a16="http://schemas.microsoft.com/office/drawing/2014/main" xmlns="" id="{3BBBABF4-3773-4688-82E3-40658A3F1E04}"/>
              </a:ext>
            </a:extLst>
          </p:cNvPr>
          <p:cNvGrpSpPr/>
          <p:nvPr/>
        </p:nvGrpSpPr>
        <p:grpSpPr>
          <a:xfrm>
            <a:off x="4965599" y="1415845"/>
            <a:ext cx="3998794" cy="5176684"/>
            <a:chOff x="4965599" y="1415845"/>
            <a:chExt cx="3998794" cy="5176684"/>
          </a:xfrm>
        </p:grpSpPr>
        <p:sp>
          <p:nvSpPr>
            <p:cNvPr id="5" name="Rounded Rectangle 4"/>
            <p:cNvSpPr/>
            <p:nvPr/>
          </p:nvSpPr>
          <p:spPr>
            <a:xfrm>
              <a:off x="4965599" y="1415845"/>
              <a:ext cx="3998794" cy="5176684"/>
            </a:xfrm>
            <a:prstGeom prst="roundRect">
              <a:avLst/>
            </a:prstGeom>
            <a:gradFill>
              <a:gsLst>
                <a:gs pos="0">
                  <a:srgbClr val="DDEBCF"/>
                </a:gs>
                <a:gs pos="50000">
                  <a:srgbClr val="9CB86E"/>
                </a:gs>
                <a:gs pos="100000">
                  <a:srgbClr val="156B13"/>
                </a:gs>
              </a:gsLst>
              <a:lin ang="16200000" scaled="0"/>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anchor="ctr"/>
            <a:lstStyle/>
            <a:p>
              <a:pPr algn="ctr">
                <a:defRPr/>
              </a:pPr>
              <a:endParaRPr lang="en-US" dirty="0">
                <a:solidFill>
                  <a:srgbClr val="000000"/>
                </a:solidFill>
              </a:endParaRPr>
            </a:p>
          </p:txBody>
        </p:sp>
        <p:grpSp>
          <p:nvGrpSpPr>
            <p:cNvPr id="2" name="Group 19"/>
            <p:cNvGrpSpPr>
              <a:grpSpLocks/>
            </p:cNvGrpSpPr>
            <p:nvPr/>
          </p:nvGrpSpPr>
          <p:grpSpPr bwMode="auto">
            <a:xfrm>
              <a:off x="5163488" y="2721263"/>
              <a:ext cx="1801508" cy="3780429"/>
              <a:chOff x="3703" y="810"/>
              <a:chExt cx="579" cy="1453"/>
            </a:xfrm>
            <a:solidFill>
              <a:srgbClr val="660033"/>
            </a:solidFill>
            <a:scene3d>
              <a:camera prst="orthographicFront"/>
              <a:lightRig rig="threePt" dir="t"/>
            </a:scene3d>
          </p:grpSpPr>
          <p:sp>
            <p:nvSpPr>
              <p:cNvPr id="7" name="Freeform 13"/>
              <p:cNvSpPr>
                <a:spLocks/>
              </p:cNvSpPr>
              <p:nvPr/>
            </p:nvSpPr>
            <p:spPr bwMode="auto">
              <a:xfrm>
                <a:off x="3851" y="867"/>
                <a:ext cx="339" cy="332"/>
              </a:xfrm>
              <a:custGeom>
                <a:avLst/>
                <a:gdLst/>
                <a:ahLst/>
                <a:cxnLst>
                  <a:cxn ang="0">
                    <a:pos x="207" y="280"/>
                  </a:cxn>
                  <a:cxn ang="0">
                    <a:pos x="266" y="191"/>
                  </a:cxn>
                  <a:cxn ang="0">
                    <a:pos x="332" y="125"/>
                  </a:cxn>
                  <a:cxn ang="0">
                    <a:pos x="399" y="44"/>
                  </a:cxn>
                  <a:cxn ang="0">
                    <a:pos x="480" y="7"/>
                  </a:cxn>
                  <a:cxn ang="0">
                    <a:pos x="546" y="0"/>
                  </a:cxn>
                  <a:cxn ang="0">
                    <a:pos x="613" y="21"/>
                  </a:cxn>
                  <a:cxn ang="0">
                    <a:pos x="650" y="73"/>
                  </a:cxn>
                  <a:cxn ang="0">
                    <a:pos x="679" y="170"/>
                  </a:cxn>
                  <a:cxn ang="0">
                    <a:pos x="671" y="272"/>
                  </a:cxn>
                  <a:cxn ang="0">
                    <a:pos x="642" y="361"/>
                  </a:cxn>
                  <a:cxn ang="0">
                    <a:pos x="569" y="465"/>
                  </a:cxn>
                  <a:cxn ang="0">
                    <a:pos x="488" y="539"/>
                  </a:cxn>
                  <a:cxn ang="0">
                    <a:pos x="399" y="605"/>
                  </a:cxn>
                  <a:cxn ang="0">
                    <a:pos x="303" y="649"/>
                  </a:cxn>
                  <a:cxn ang="0">
                    <a:pos x="222" y="664"/>
                  </a:cxn>
                  <a:cxn ang="0">
                    <a:pos x="185" y="643"/>
                  </a:cxn>
                  <a:cxn ang="0">
                    <a:pos x="155" y="554"/>
                  </a:cxn>
                  <a:cxn ang="0">
                    <a:pos x="162" y="436"/>
                  </a:cxn>
                  <a:cxn ang="0">
                    <a:pos x="22" y="442"/>
                  </a:cxn>
                  <a:cxn ang="0">
                    <a:pos x="0" y="421"/>
                  </a:cxn>
                  <a:cxn ang="0">
                    <a:pos x="22" y="376"/>
                  </a:cxn>
                  <a:cxn ang="0">
                    <a:pos x="170" y="369"/>
                  </a:cxn>
                  <a:cxn ang="0">
                    <a:pos x="207" y="280"/>
                  </a:cxn>
                </a:cxnLst>
                <a:rect l="0" t="0" r="r" b="b"/>
                <a:pathLst>
                  <a:path w="679" h="664">
                    <a:moveTo>
                      <a:pt x="207" y="280"/>
                    </a:moveTo>
                    <a:lnTo>
                      <a:pt x="266" y="191"/>
                    </a:lnTo>
                    <a:lnTo>
                      <a:pt x="332" y="125"/>
                    </a:lnTo>
                    <a:lnTo>
                      <a:pt x="399" y="44"/>
                    </a:lnTo>
                    <a:lnTo>
                      <a:pt x="480" y="7"/>
                    </a:lnTo>
                    <a:lnTo>
                      <a:pt x="546" y="0"/>
                    </a:lnTo>
                    <a:lnTo>
                      <a:pt x="613" y="21"/>
                    </a:lnTo>
                    <a:lnTo>
                      <a:pt x="650" y="73"/>
                    </a:lnTo>
                    <a:lnTo>
                      <a:pt x="679" y="170"/>
                    </a:lnTo>
                    <a:lnTo>
                      <a:pt x="671" y="272"/>
                    </a:lnTo>
                    <a:lnTo>
                      <a:pt x="642" y="361"/>
                    </a:lnTo>
                    <a:lnTo>
                      <a:pt x="569" y="465"/>
                    </a:lnTo>
                    <a:lnTo>
                      <a:pt x="488" y="539"/>
                    </a:lnTo>
                    <a:lnTo>
                      <a:pt x="399" y="605"/>
                    </a:lnTo>
                    <a:lnTo>
                      <a:pt x="303" y="649"/>
                    </a:lnTo>
                    <a:lnTo>
                      <a:pt x="222" y="664"/>
                    </a:lnTo>
                    <a:lnTo>
                      <a:pt x="185" y="643"/>
                    </a:lnTo>
                    <a:lnTo>
                      <a:pt x="155" y="554"/>
                    </a:lnTo>
                    <a:lnTo>
                      <a:pt x="162" y="436"/>
                    </a:lnTo>
                    <a:lnTo>
                      <a:pt x="22" y="442"/>
                    </a:lnTo>
                    <a:lnTo>
                      <a:pt x="0" y="421"/>
                    </a:lnTo>
                    <a:lnTo>
                      <a:pt x="22" y="376"/>
                    </a:lnTo>
                    <a:lnTo>
                      <a:pt x="170" y="369"/>
                    </a:lnTo>
                    <a:lnTo>
                      <a:pt x="207" y="280"/>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8" name="Freeform 14"/>
              <p:cNvSpPr>
                <a:spLocks/>
              </p:cNvSpPr>
              <p:nvPr/>
            </p:nvSpPr>
            <p:spPr bwMode="auto">
              <a:xfrm>
                <a:off x="3832" y="1217"/>
                <a:ext cx="236" cy="488"/>
              </a:xfrm>
              <a:custGeom>
                <a:avLst/>
                <a:gdLst/>
                <a:ahLst/>
                <a:cxnLst>
                  <a:cxn ang="0">
                    <a:pos x="133" y="82"/>
                  </a:cxn>
                  <a:cxn ang="0">
                    <a:pos x="199" y="23"/>
                  </a:cxn>
                  <a:cxn ang="0">
                    <a:pos x="302" y="0"/>
                  </a:cxn>
                  <a:cxn ang="0">
                    <a:pos x="391" y="15"/>
                  </a:cxn>
                  <a:cxn ang="0">
                    <a:pos x="456" y="75"/>
                  </a:cxn>
                  <a:cxn ang="0">
                    <a:pos x="472" y="119"/>
                  </a:cxn>
                  <a:cxn ang="0">
                    <a:pos x="472" y="177"/>
                  </a:cxn>
                  <a:cxn ang="0">
                    <a:pos x="442" y="229"/>
                  </a:cxn>
                  <a:cxn ang="0">
                    <a:pos x="391" y="318"/>
                  </a:cxn>
                  <a:cxn ang="0">
                    <a:pos x="369" y="422"/>
                  </a:cxn>
                  <a:cxn ang="0">
                    <a:pos x="361" y="510"/>
                  </a:cxn>
                  <a:cxn ang="0">
                    <a:pos x="383" y="606"/>
                  </a:cxn>
                  <a:cxn ang="0">
                    <a:pos x="442" y="695"/>
                  </a:cxn>
                  <a:cxn ang="0">
                    <a:pos x="464" y="784"/>
                  </a:cxn>
                  <a:cxn ang="0">
                    <a:pos x="456" y="865"/>
                  </a:cxn>
                  <a:cxn ang="0">
                    <a:pos x="413" y="932"/>
                  </a:cxn>
                  <a:cxn ang="0">
                    <a:pos x="354" y="969"/>
                  </a:cxn>
                  <a:cxn ang="0">
                    <a:pos x="280" y="977"/>
                  </a:cxn>
                  <a:cxn ang="0">
                    <a:pos x="192" y="977"/>
                  </a:cxn>
                  <a:cxn ang="0">
                    <a:pos x="126" y="938"/>
                  </a:cxn>
                  <a:cxn ang="0">
                    <a:pos x="59" y="828"/>
                  </a:cxn>
                  <a:cxn ang="0">
                    <a:pos x="16" y="732"/>
                  </a:cxn>
                  <a:cxn ang="0">
                    <a:pos x="0" y="585"/>
                  </a:cxn>
                  <a:cxn ang="0">
                    <a:pos x="16" y="451"/>
                  </a:cxn>
                  <a:cxn ang="0">
                    <a:pos x="45" y="311"/>
                  </a:cxn>
                  <a:cxn ang="0">
                    <a:pos x="89" y="170"/>
                  </a:cxn>
                  <a:cxn ang="0">
                    <a:pos x="133" y="82"/>
                  </a:cxn>
                </a:cxnLst>
                <a:rect l="0" t="0" r="r" b="b"/>
                <a:pathLst>
                  <a:path w="472" h="977">
                    <a:moveTo>
                      <a:pt x="133" y="82"/>
                    </a:moveTo>
                    <a:lnTo>
                      <a:pt x="199" y="23"/>
                    </a:lnTo>
                    <a:lnTo>
                      <a:pt x="302" y="0"/>
                    </a:lnTo>
                    <a:lnTo>
                      <a:pt x="391" y="15"/>
                    </a:lnTo>
                    <a:lnTo>
                      <a:pt x="456" y="75"/>
                    </a:lnTo>
                    <a:lnTo>
                      <a:pt x="472" y="119"/>
                    </a:lnTo>
                    <a:lnTo>
                      <a:pt x="472" y="177"/>
                    </a:lnTo>
                    <a:lnTo>
                      <a:pt x="442" y="229"/>
                    </a:lnTo>
                    <a:lnTo>
                      <a:pt x="391" y="318"/>
                    </a:lnTo>
                    <a:lnTo>
                      <a:pt x="369" y="422"/>
                    </a:lnTo>
                    <a:lnTo>
                      <a:pt x="361" y="510"/>
                    </a:lnTo>
                    <a:lnTo>
                      <a:pt x="383" y="606"/>
                    </a:lnTo>
                    <a:lnTo>
                      <a:pt x="442" y="695"/>
                    </a:lnTo>
                    <a:lnTo>
                      <a:pt x="464" y="784"/>
                    </a:lnTo>
                    <a:lnTo>
                      <a:pt x="456" y="865"/>
                    </a:lnTo>
                    <a:lnTo>
                      <a:pt x="413" y="932"/>
                    </a:lnTo>
                    <a:lnTo>
                      <a:pt x="354" y="969"/>
                    </a:lnTo>
                    <a:lnTo>
                      <a:pt x="280" y="977"/>
                    </a:lnTo>
                    <a:lnTo>
                      <a:pt x="192" y="977"/>
                    </a:lnTo>
                    <a:lnTo>
                      <a:pt x="126" y="938"/>
                    </a:lnTo>
                    <a:lnTo>
                      <a:pt x="59" y="828"/>
                    </a:lnTo>
                    <a:lnTo>
                      <a:pt x="16" y="732"/>
                    </a:lnTo>
                    <a:lnTo>
                      <a:pt x="0" y="585"/>
                    </a:lnTo>
                    <a:lnTo>
                      <a:pt x="16" y="451"/>
                    </a:lnTo>
                    <a:lnTo>
                      <a:pt x="45" y="311"/>
                    </a:lnTo>
                    <a:lnTo>
                      <a:pt x="89" y="170"/>
                    </a:lnTo>
                    <a:lnTo>
                      <a:pt x="133" y="82"/>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9" name="Freeform 15"/>
              <p:cNvSpPr>
                <a:spLocks/>
              </p:cNvSpPr>
              <p:nvPr/>
            </p:nvSpPr>
            <p:spPr bwMode="auto">
              <a:xfrm>
                <a:off x="4020" y="1233"/>
                <a:ext cx="262" cy="439"/>
              </a:xfrm>
              <a:custGeom>
                <a:avLst/>
                <a:gdLst/>
                <a:ahLst/>
                <a:cxnLst>
                  <a:cxn ang="0">
                    <a:pos x="0" y="43"/>
                  </a:cxn>
                  <a:cxn ang="0">
                    <a:pos x="6" y="6"/>
                  </a:cxn>
                  <a:cxn ang="0">
                    <a:pos x="87" y="0"/>
                  </a:cxn>
                  <a:cxn ang="0">
                    <a:pos x="131" y="36"/>
                  </a:cxn>
                  <a:cxn ang="0">
                    <a:pos x="198" y="132"/>
                  </a:cxn>
                  <a:cxn ang="0">
                    <a:pos x="286" y="257"/>
                  </a:cxn>
                  <a:cxn ang="0">
                    <a:pos x="367" y="346"/>
                  </a:cxn>
                  <a:cxn ang="0">
                    <a:pos x="515" y="508"/>
                  </a:cxn>
                  <a:cxn ang="0">
                    <a:pos x="523" y="545"/>
                  </a:cxn>
                  <a:cxn ang="0">
                    <a:pos x="492" y="568"/>
                  </a:cxn>
                  <a:cxn ang="0">
                    <a:pos x="419" y="597"/>
                  </a:cxn>
                  <a:cxn ang="0">
                    <a:pos x="316" y="620"/>
                  </a:cxn>
                  <a:cxn ang="0">
                    <a:pos x="191" y="627"/>
                  </a:cxn>
                  <a:cxn ang="0">
                    <a:pos x="147" y="634"/>
                  </a:cxn>
                  <a:cxn ang="0">
                    <a:pos x="131" y="664"/>
                  </a:cxn>
                  <a:cxn ang="0">
                    <a:pos x="160" y="715"/>
                  </a:cxn>
                  <a:cxn ang="0">
                    <a:pos x="264" y="804"/>
                  </a:cxn>
                  <a:cxn ang="0">
                    <a:pos x="338" y="827"/>
                  </a:cxn>
                  <a:cxn ang="0">
                    <a:pos x="353" y="856"/>
                  </a:cxn>
                  <a:cxn ang="0">
                    <a:pos x="323" y="879"/>
                  </a:cxn>
                  <a:cxn ang="0">
                    <a:pos x="257" y="879"/>
                  </a:cxn>
                  <a:cxn ang="0">
                    <a:pos x="168" y="827"/>
                  </a:cxn>
                  <a:cxn ang="0">
                    <a:pos x="95" y="753"/>
                  </a:cxn>
                  <a:cxn ang="0">
                    <a:pos x="50" y="686"/>
                  </a:cxn>
                  <a:cxn ang="0">
                    <a:pos x="50" y="634"/>
                  </a:cxn>
                  <a:cxn ang="0">
                    <a:pos x="79" y="597"/>
                  </a:cxn>
                  <a:cxn ang="0">
                    <a:pos x="124" y="583"/>
                  </a:cxn>
                  <a:cxn ang="0">
                    <a:pos x="191" y="575"/>
                  </a:cxn>
                  <a:cxn ang="0">
                    <a:pos x="264" y="575"/>
                  </a:cxn>
                  <a:cxn ang="0">
                    <a:pos x="353" y="560"/>
                  </a:cxn>
                  <a:cxn ang="0">
                    <a:pos x="397" y="545"/>
                  </a:cxn>
                  <a:cxn ang="0">
                    <a:pos x="419" y="523"/>
                  </a:cxn>
                  <a:cxn ang="0">
                    <a:pos x="411" y="502"/>
                  </a:cxn>
                  <a:cxn ang="0">
                    <a:pos x="345" y="442"/>
                  </a:cxn>
                  <a:cxn ang="0">
                    <a:pos x="242" y="338"/>
                  </a:cxn>
                  <a:cxn ang="0">
                    <a:pos x="147" y="251"/>
                  </a:cxn>
                  <a:cxn ang="0">
                    <a:pos x="43" y="154"/>
                  </a:cxn>
                  <a:cxn ang="0">
                    <a:pos x="6" y="87"/>
                  </a:cxn>
                  <a:cxn ang="0">
                    <a:pos x="0" y="43"/>
                  </a:cxn>
                </a:cxnLst>
                <a:rect l="0" t="0" r="r" b="b"/>
                <a:pathLst>
                  <a:path w="523" h="879">
                    <a:moveTo>
                      <a:pt x="0" y="43"/>
                    </a:moveTo>
                    <a:lnTo>
                      <a:pt x="6" y="6"/>
                    </a:lnTo>
                    <a:lnTo>
                      <a:pt x="87" y="0"/>
                    </a:lnTo>
                    <a:lnTo>
                      <a:pt x="131" y="36"/>
                    </a:lnTo>
                    <a:lnTo>
                      <a:pt x="198" y="132"/>
                    </a:lnTo>
                    <a:lnTo>
                      <a:pt x="286" y="257"/>
                    </a:lnTo>
                    <a:lnTo>
                      <a:pt x="367" y="346"/>
                    </a:lnTo>
                    <a:lnTo>
                      <a:pt x="515" y="508"/>
                    </a:lnTo>
                    <a:lnTo>
                      <a:pt x="523" y="545"/>
                    </a:lnTo>
                    <a:lnTo>
                      <a:pt x="492" y="568"/>
                    </a:lnTo>
                    <a:lnTo>
                      <a:pt x="419" y="597"/>
                    </a:lnTo>
                    <a:lnTo>
                      <a:pt x="316" y="620"/>
                    </a:lnTo>
                    <a:lnTo>
                      <a:pt x="191" y="627"/>
                    </a:lnTo>
                    <a:lnTo>
                      <a:pt x="147" y="634"/>
                    </a:lnTo>
                    <a:lnTo>
                      <a:pt x="131" y="664"/>
                    </a:lnTo>
                    <a:lnTo>
                      <a:pt x="160" y="715"/>
                    </a:lnTo>
                    <a:lnTo>
                      <a:pt x="264" y="804"/>
                    </a:lnTo>
                    <a:lnTo>
                      <a:pt x="338" y="827"/>
                    </a:lnTo>
                    <a:lnTo>
                      <a:pt x="353" y="856"/>
                    </a:lnTo>
                    <a:lnTo>
                      <a:pt x="323" y="879"/>
                    </a:lnTo>
                    <a:lnTo>
                      <a:pt x="257" y="879"/>
                    </a:lnTo>
                    <a:lnTo>
                      <a:pt x="168" y="827"/>
                    </a:lnTo>
                    <a:lnTo>
                      <a:pt x="95" y="753"/>
                    </a:lnTo>
                    <a:lnTo>
                      <a:pt x="50" y="686"/>
                    </a:lnTo>
                    <a:lnTo>
                      <a:pt x="50" y="634"/>
                    </a:lnTo>
                    <a:lnTo>
                      <a:pt x="79" y="597"/>
                    </a:lnTo>
                    <a:lnTo>
                      <a:pt x="124" y="583"/>
                    </a:lnTo>
                    <a:lnTo>
                      <a:pt x="191" y="575"/>
                    </a:lnTo>
                    <a:lnTo>
                      <a:pt x="264" y="575"/>
                    </a:lnTo>
                    <a:lnTo>
                      <a:pt x="353" y="560"/>
                    </a:lnTo>
                    <a:lnTo>
                      <a:pt x="397" y="545"/>
                    </a:lnTo>
                    <a:lnTo>
                      <a:pt x="419" y="523"/>
                    </a:lnTo>
                    <a:lnTo>
                      <a:pt x="411" y="502"/>
                    </a:lnTo>
                    <a:lnTo>
                      <a:pt x="345" y="442"/>
                    </a:lnTo>
                    <a:lnTo>
                      <a:pt x="242" y="338"/>
                    </a:lnTo>
                    <a:lnTo>
                      <a:pt x="147" y="251"/>
                    </a:lnTo>
                    <a:lnTo>
                      <a:pt x="43" y="154"/>
                    </a:lnTo>
                    <a:lnTo>
                      <a:pt x="6" y="87"/>
                    </a:lnTo>
                    <a:lnTo>
                      <a:pt x="0" y="43"/>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0" name="Freeform 16"/>
              <p:cNvSpPr>
                <a:spLocks/>
              </p:cNvSpPr>
              <p:nvPr/>
            </p:nvSpPr>
            <p:spPr bwMode="auto">
              <a:xfrm>
                <a:off x="3851" y="1601"/>
                <a:ext cx="283" cy="662"/>
              </a:xfrm>
              <a:custGeom>
                <a:avLst/>
                <a:gdLst/>
                <a:ahLst/>
                <a:cxnLst>
                  <a:cxn ang="0">
                    <a:pos x="280" y="0"/>
                  </a:cxn>
                  <a:cxn ang="0">
                    <a:pos x="361" y="15"/>
                  </a:cxn>
                  <a:cxn ang="0">
                    <a:pos x="398" y="74"/>
                  </a:cxn>
                  <a:cxn ang="0">
                    <a:pos x="390" y="214"/>
                  </a:cxn>
                  <a:cxn ang="0">
                    <a:pos x="376" y="362"/>
                  </a:cxn>
                  <a:cxn ang="0">
                    <a:pos x="376" y="517"/>
                  </a:cxn>
                  <a:cxn ang="0">
                    <a:pos x="450" y="702"/>
                  </a:cxn>
                  <a:cxn ang="0">
                    <a:pos x="508" y="835"/>
                  </a:cxn>
                  <a:cxn ang="0">
                    <a:pos x="538" y="969"/>
                  </a:cxn>
                  <a:cxn ang="0">
                    <a:pos x="531" y="1087"/>
                  </a:cxn>
                  <a:cxn ang="0">
                    <a:pos x="531" y="1131"/>
                  </a:cxn>
                  <a:cxn ang="0">
                    <a:pos x="560" y="1175"/>
                  </a:cxn>
                  <a:cxn ang="0">
                    <a:pos x="568" y="1220"/>
                  </a:cxn>
                  <a:cxn ang="0">
                    <a:pos x="546" y="1241"/>
                  </a:cxn>
                  <a:cxn ang="0">
                    <a:pos x="487" y="1227"/>
                  </a:cxn>
                  <a:cxn ang="0">
                    <a:pos x="376" y="1212"/>
                  </a:cxn>
                  <a:cxn ang="0">
                    <a:pos x="243" y="1241"/>
                  </a:cxn>
                  <a:cxn ang="0">
                    <a:pos x="155" y="1293"/>
                  </a:cxn>
                  <a:cxn ang="0">
                    <a:pos x="110" y="1324"/>
                  </a:cxn>
                  <a:cxn ang="0">
                    <a:pos x="66" y="1324"/>
                  </a:cxn>
                  <a:cxn ang="0">
                    <a:pos x="0" y="1227"/>
                  </a:cxn>
                  <a:cxn ang="0">
                    <a:pos x="8" y="1212"/>
                  </a:cxn>
                  <a:cxn ang="0">
                    <a:pos x="141" y="1168"/>
                  </a:cxn>
                  <a:cxn ang="0">
                    <a:pos x="295" y="1146"/>
                  </a:cxn>
                  <a:cxn ang="0">
                    <a:pos x="405" y="1139"/>
                  </a:cxn>
                  <a:cxn ang="0">
                    <a:pos x="471" y="1139"/>
                  </a:cxn>
                  <a:cxn ang="0">
                    <a:pos x="487" y="1094"/>
                  </a:cxn>
                  <a:cxn ang="0">
                    <a:pos x="465" y="969"/>
                  </a:cxn>
                  <a:cxn ang="0">
                    <a:pos x="413" y="835"/>
                  </a:cxn>
                  <a:cxn ang="0">
                    <a:pos x="332" y="665"/>
                  </a:cxn>
                  <a:cxn ang="0">
                    <a:pos x="265" y="517"/>
                  </a:cxn>
                  <a:cxn ang="0">
                    <a:pos x="236" y="384"/>
                  </a:cxn>
                  <a:cxn ang="0">
                    <a:pos x="228" y="237"/>
                  </a:cxn>
                  <a:cxn ang="0">
                    <a:pos x="228" y="96"/>
                  </a:cxn>
                  <a:cxn ang="0">
                    <a:pos x="259" y="38"/>
                  </a:cxn>
                  <a:cxn ang="0">
                    <a:pos x="280" y="0"/>
                  </a:cxn>
                </a:cxnLst>
                <a:rect l="0" t="0" r="r" b="b"/>
                <a:pathLst>
                  <a:path w="568" h="1324">
                    <a:moveTo>
                      <a:pt x="280" y="0"/>
                    </a:moveTo>
                    <a:lnTo>
                      <a:pt x="361" y="15"/>
                    </a:lnTo>
                    <a:lnTo>
                      <a:pt x="398" y="74"/>
                    </a:lnTo>
                    <a:lnTo>
                      <a:pt x="390" y="214"/>
                    </a:lnTo>
                    <a:lnTo>
                      <a:pt x="376" y="362"/>
                    </a:lnTo>
                    <a:lnTo>
                      <a:pt x="376" y="517"/>
                    </a:lnTo>
                    <a:lnTo>
                      <a:pt x="450" y="702"/>
                    </a:lnTo>
                    <a:lnTo>
                      <a:pt x="508" y="835"/>
                    </a:lnTo>
                    <a:lnTo>
                      <a:pt x="538" y="969"/>
                    </a:lnTo>
                    <a:lnTo>
                      <a:pt x="531" y="1087"/>
                    </a:lnTo>
                    <a:lnTo>
                      <a:pt x="531" y="1131"/>
                    </a:lnTo>
                    <a:lnTo>
                      <a:pt x="560" y="1175"/>
                    </a:lnTo>
                    <a:lnTo>
                      <a:pt x="568" y="1220"/>
                    </a:lnTo>
                    <a:lnTo>
                      <a:pt x="546" y="1241"/>
                    </a:lnTo>
                    <a:lnTo>
                      <a:pt x="487" y="1227"/>
                    </a:lnTo>
                    <a:lnTo>
                      <a:pt x="376" y="1212"/>
                    </a:lnTo>
                    <a:lnTo>
                      <a:pt x="243" y="1241"/>
                    </a:lnTo>
                    <a:lnTo>
                      <a:pt x="155" y="1293"/>
                    </a:lnTo>
                    <a:lnTo>
                      <a:pt x="110" y="1324"/>
                    </a:lnTo>
                    <a:lnTo>
                      <a:pt x="66" y="1324"/>
                    </a:lnTo>
                    <a:lnTo>
                      <a:pt x="0" y="1227"/>
                    </a:lnTo>
                    <a:lnTo>
                      <a:pt x="8" y="1212"/>
                    </a:lnTo>
                    <a:lnTo>
                      <a:pt x="141" y="1168"/>
                    </a:lnTo>
                    <a:lnTo>
                      <a:pt x="295" y="1146"/>
                    </a:lnTo>
                    <a:lnTo>
                      <a:pt x="405" y="1139"/>
                    </a:lnTo>
                    <a:lnTo>
                      <a:pt x="471" y="1139"/>
                    </a:lnTo>
                    <a:lnTo>
                      <a:pt x="487" y="1094"/>
                    </a:lnTo>
                    <a:lnTo>
                      <a:pt x="465" y="969"/>
                    </a:lnTo>
                    <a:lnTo>
                      <a:pt x="413" y="835"/>
                    </a:lnTo>
                    <a:lnTo>
                      <a:pt x="332" y="665"/>
                    </a:lnTo>
                    <a:lnTo>
                      <a:pt x="265" y="517"/>
                    </a:lnTo>
                    <a:lnTo>
                      <a:pt x="236" y="384"/>
                    </a:lnTo>
                    <a:lnTo>
                      <a:pt x="228" y="237"/>
                    </a:lnTo>
                    <a:lnTo>
                      <a:pt x="228" y="96"/>
                    </a:lnTo>
                    <a:lnTo>
                      <a:pt x="259" y="38"/>
                    </a:lnTo>
                    <a:lnTo>
                      <a:pt x="280" y="0"/>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1" name="Freeform 17"/>
              <p:cNvSpPr>
                <a:spLocks/>
              </p:cNvSpPr>
              <p:nvPr/>
            </p:nvSpPr>
            <p:spPr bwMode="auto">
              <a:xfrm>
                <a:off x="3711" y="1620"/>
                <a:ext cx="235" cy="551"/>
              </a:xfrm>
              <a:custGeom>
                <a:avLst/>
                <a:gdLst/>
                <a:ahLst/>
                <a:cxnLst>
                  <a:cxn ang="0">
                    <a:pos x="354" y="0"/>
                  </a:cxn>
                  <a:cxn ang="0">
                    <a:pos x="419" y="0"/>
                  </a:cxn>
                  <a:cxn ang="0">
                    <a:pos x="442" y="44"/>
                  </a:cxn>
                  <a:cxn ang="0">
                    <a:pos x="456" y="140"/>
                  </a:cxn>
                  <a:cxn ang="0">
                    <a:pos x="442" y="243"/>
                  </a:cxn>
                  <a:cxn ang="0">
                    <a:pos x="406" y="450"/>
                  </a:cxn>
                  <a:cxn ang="0">
                    <a:pos x="412" y="539"/>
                  </a:cxn>
                  <a:cxn ang="0">
                    <a:pos x="456" y="716"/>
                  </a:cxn>
                  <a:cxn ang="0">
                    <a:pos x="471" y="842"/>
                  </a:cxn>
                  <a:cxn ang="0">
                    <a:pos x="471" y="938"/>
                  </a:cxn>
                  <a:cxn ang="0">
                    <a:pos x="450" y="960"/>
                  </a:cxn>
                  <a:cxn ang="0">
                    <a:pos x="383" y="975"/>
                  </a:cxn>
                  <a:cxn ang="0">
                    <a:pos x="294" y="997"/>
                  </a:cxn>
                  <a:cxn ang="0">
                    <a:pos x="207" y="1041"/>
                  </a:cxn>
                  <a:cxn ang="0">
                    <a:pos x="118" y="1101"/>
                  </a:cxn>
                  <a:cxn ang="0">
                    <a:pos x="81" y="1101"/>
                  </a:cxn>
                  <a:cxn ang="0">
                    <a:pos x="0" y="1035"/>
                  </a:cxn>
                  <a:cxn ang="0">
                    <a:pos x="8" y="1004"/>
                  </a:cxn>
                  <a:cxn ang="0">
                    <a:pos x="110" y="960"/>
                  </a:cxn>
                  <a:cxn ang="0">
                    <a:pos x="288" y="915"/>
                  </a:cxn>
                  <a:cxn ang="0">
                    <a:pos x="369" y="886"/>
                  </a:cxn>
                  <a:cxn ang="0">
                    <a:pos x="383" y="857"/>
                  </a:cxn>
                  <a:cxn ang="0">
                    <a:pos x="383" y="731"/>
                  </a:cxn>
                  <a:cxn ang="0">
                    <a:pos x="354" y="569"/>
                  </a:cxn>
                  <a:cxn ang="0">
                    <a:pos x="338" y="465"/>
                  </a:cxn>
                  <a:cxn ang="0">
                    <a:pos x="324" y="303"/>
                  </a:cxn>
                  <a:cxn ang="0">
                    <a:pos x="317" y="125"/>
                  </a:cxn>
                  <a:cxn ang="0">
                    <a:pos x="324" y="44"/>
                  </a:cxn>
                  <a:cxn ang="0">
                    <a:pos x="354" y="0"/>
                  </a:cxn>
                </a:cxnLst>
                <a:rect l="0" t="0" r="r" b="b"/>
                <a:pathLst>
                  <a:path w="471" h="1101">
                    <a:moveTo>
                      <a:pt x="354" y="0"/>
                    </a:moveTo>
                    <a:lnTo>
                      <a:pt x="419" y="0"/>
                    </a:lnTo>
                    <a:lnTo>
                      <a:pt x="442" y="44"/>
                    </a:lnTo>
                    <a:lnTo>
                      <a:pt x="456" y="140"/>
                    </a:lnTo>
                    <a:lnTo>
                      <a:pt x="442" y="243"/>
                    </a:lnTo>
                    <a:lnTo>
                      <a:pt x="406" y="450"/>
                    </a:lnTo>
                    <a:lnTo>
                      <a:pt x="412" y="539"/>
                    </a:lnTo>
                    <a:lnTo>
                      <a:pt x="456" y="716"/>
                    </a:lnTo>
                    <a:lnTo>
                      <a:pt x="471" y="842"/>
                    </a:lnTo>
                    <a:lnTo>
                      <a:pt x="471" y="938"/>
                    </a:lnTo>
                    <a:lnTo>
                      <a:pt x="450" y="960"/>
                    </a:lnTo>
                    <a:lnTo>
                      <a:pt x="383" y="975"/>
                    </a:lnTo>
                    <a:lnTo>
                      <a:pt x="294" y="997"/>
                    </a:lnTo>
                    <a:lnTo>
                      <a:pt x="207" y="1041"/>
                    </a:lnTo>
                    <a:lnTo>
                      <a:pt x="118" y="1101"/>
                    </a:lnTo>
                    <a:lnTo>
                      <a:pt x="81" y="1101"/>
                    </a:lnTo>
                    <a:lnTo>
                      <a:pt x="0" y="1035"/>
                    </a:lnTo>
                    <a:lnTo>
                      <a:pt x="8" y="1004"/>
                    </a:lnTo>
                    <a:lnTo>
                      <a:pt x="110" y="960"/>
                    </a:lnTo>
                    <a:lnTo>
                      <a:pt x="288" y="915"/>
                    </a:lnTo>
                    <a:lnTo>
                      <a:pt x="369" y="886"/>
                    </a:lnTo>
                    <a:lnTo>
                      <a:pt x="383" y="857"/>
                    </a:lnTo>
                    <a:lnTo>
                      <a:pt x="383" y="731"/>
                    </a:lnTo>
                    <a:lnTo>
                      <a:pt x="354" y="569"/>
                    </a:lnTo>
                    <a:lnTo>
                      <a:pt x="338" y="465"/>
                    </a:lnTo>
                    <a:lnTo>
                      <a:pt x="324" y="303"/>
                    </a:lnTo>
                    <a:lnTo>
                      <a:pt x="317" y="125"/>
                    </a:lnTo>
                    <a:lnTo>
                      <a:pt x="324" y="44"/>
                    </a:lnTo>
                    <a:lnTo>
                      <a:pt x="354" y="0"/>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sp>
            <p:nvSpPr>
              <p:cNvPr id="12" name="Freeform 18"/>
              <p:cNvSpPr>
                <a:spLocks/>
              </p:cNvSpPr>
              <p:nvPr/>
            </p:nvSpPr>
            <p:spPr bwMode="auto">
              <a:xfrm>
                <a:off x="3703" y="810"/>
                <a:ext cx="387" cy="491"/>
              </a:xfrm>
              <a:custGeom>
                <a:avLst/>
                <a:gdLst/>
                <a:ahLst/>
                <a:cxnLst>
                  <a:cxn ang="0">
                    <a:pos x="412" y="981"/>
                  </a:cxn>
                  <a:cxn ang="0">
                    <a:pos x="448" y="937"/>
                  </a:cxn>
                  <a:cxn ang="0">
                    <a:pos x="434" y="871"/>
                  </a:cxn>
                  <a:cxn ang="0">
                    <a:pos x="405" y="782"/>
                  </a:cxn>
                  <a:cxn ang="0">
                    <a:pos x="294" y="678"/>
                  </a:cxn>
                  <a:cxn ang="0">
                    <a:pos x="184" y="583"/>
                  </a:cxn>
                  <a:cxn ang="0">
                    <a:pos x="132" y="479"/>
                  </a:cxn>
                  <a:cxn ang="0">
                    <a:pos x="110" y="317"/>
                  </a:cxn>
                  <a:cxn ang="0">
                    <a:pos x="236" y="272"/>
                  </a:cxn>
                  <a:cxn ang="0">
                    <a:pos x="434" y="251"/>
                  </a:cxn>
                  <a:cxn ang="0">
                    <a:pos x="516" y="258"/>
                  </a:cxn>
                  <a:cxn ang="0">
                    <a:pos x="537" y="280"/>
                  </a:cxn>
                  <a:cxn ang="0">
                    <a:pos x="574" y="243"/>
                  </a:cxn>
                  <a:cxn ang="0">
                    <a:pos x="560" y="206"/>
                  </a:cxn>
                  <a:cxn ang="0">
                    <a:pos x="581" y="140"/>
                  </a:cxn>
                  <a:cxn ang="0">
                    <a:pos x="641" y="81"/>
                  </a:cxn>
                  <a:cxn ang="0">
                    <a:pos x="685" y="66"/>
                  </a:cxn>
                  <a:cxn ang="0">
                    <a:pos x="744" y="102"/>
                  </a:cxn>
                  <a:cxn ang="0">
                    <a:pos x="774" y="66"/>
                  </a:cxn>
                  <a:cxn ang="0">
                    <a:pos x="722" y="0"/>
                  </a:cxn>
                  <a:cxn ang="0">
                    <a:pos x="655" y="0"/>
                  </a:cxn>
                  <a:cxn ang="0">
                    <a:pos x="574" y="36"/>
                  </a:cxn>
                  <a:cxn ang="0">
                    <a:pos x="523" y="133"/>
                  </a:cxn>
                  <a:cxn ang="0">
                    <a:pos x="456" y="177"/>
                  </a:cxn>
                  <a:cxn ang="0">
                    <a:pos x="353" y="191"/>
                  </a:cxn>
                  <a:cxn ang="0">
                    <a:pos x="168" y="214"/>
                  </a:cxn>
                  <a:cxn ang="0">
                    <a:pos x="22" y="258"/>
                  </a:cxn>
                  <a:cxn ang="0">
                    <a:pos x="0" y="295"/>
                  </a:cxn>
                  <a:cxn ang="0">
                    <a:pos x="14" y="413"/>
                  </a:cxn>
                  <a:cxn ang="0">
                    <a:pos x="66" y="575"/>
                  </a:cxn>
                  <a:cxn ang="0">
                    <a:pos x="139" y="709"/>
                  </a:cxn>
                  <a:cxn ang="0">
                    <a:pos x="213" y="827"/>
                  </a:cxn>
                  <a:cxn ang="0">
                    <a:pos x="280" y="908"/>
                  </a:cxn>
                  <a:cxn ang="0">
                    <a:pos x="346" y="966"/>
                  </a:cxn>
                  <a:cxn ang="0">
                    <a:pos x="412" y="981"/>
                  </a:cxn>
                </a:cxnLst>
                <a:rect l="0" t="0" r="r" b="b"/>
                <a:pathLst>
                  <a:path w="774" h="981">
                    <a:moveTo>
                      <a:pt x="412" y="981"/>
                    </a:moveTo>
                    <a:lnTo>
                      <a:pt x="448" y="937"/>
                    </a:lnTo>
                    <a:lnTo>
                      <a:pt x="434" y="871"/>
                    </a:lnTo>
                    <a:lnTo>
                      <a:pt x="405" y="782"/>
                    </a:lnTo>
                    <a:lnTo>
                      <a:pt x="294" y="678"/>
                    </a:lnTo>
                    <a:lnTo>
                      <a:pt x="184" y="583"/>
                    </a:lnTo>
                    <a:lnTo>
                      <a:pt x="132" y="479"/>
                    </a:lnTo>
                    <a:lnTo>
                      <a:pt x="110" y="317"/>
                    </a:lnTo>
                    <a:lnTo>
                      <a:pt x="236" y="272"/>
                    </a:lnTo>
                    <a:lnTo>
                      <a:pt x="434" y="251"/>
                    </a:lnTo>
                    <a:lnTo>
                      <a:pt x="516" y="258"/>
                    </a:lnTo>
                    <a:lnTo>
                      <a:pt x="537" y="280"/>
                    </a:lnTo>
                    <a:lnTo>
                      <a:pt x="574" y="243"/>
                    </a:lnTo>
                    <a:lnTo>
                      <a:pt x="560" y="206"/>
                    </a:lnTo>
                    <a:lnTo>
                      <a:pt x="581" y="140"/>
                    </a:lnTo>
                    <a:lnTo>
                      <a:pt x="641" y="81"/>
                    </a:lnTo>
                    <a:lnTo>
                      <a:pt x="685" y="66"/>
                    </a:lnTo>
                    <a:lnTo>
                      <a:pt x="744" y="102"/>
                    </a:lnTo>
                    <a:lnTo>
                      <a:pt x="774" y="66"/>
                    </a:lnTo>
                    <a:lnTo>
                      <a:pt x="722" y="0"/>
                    </a:lnTo>
                    <a:lnTo>
                      <a:pt x="655" y="0"/>
                    </a:lnTo>
                    <a:lnTo>
                      <a:pt x="574" y="36"/>
                    </a:lnTo>
                    <a:lnTo>
                      <a:pt x="523" y="133"/>
                    </a:lnTo>
                    <a:lnTo>
                      <a:pt x="456" y="177"/>
                    </a:lnTo>
                    <a:lnTo>
                      <a:pt x="353" y="191"/>
                    </a:lnTo>
                    <a:lnTo>
                      <a:pt x="168" y="214"/>
                    </a:lnTo>
                    <a:lnTo>
                      <a:pt x="22" y="258"/>
                    </a:lnTo>
                    <a:lnTo>
                      <a:pt x="0" y="295"/>
                    </a:lnTo>
                    <a:lnTo>
                      <a:pt x="14" y="413"/>
                    </a:lnTo>
                    <a:lnTo>
                      <a:pt x="66" y="575"/>
                    </a:lnTo>
                    <a:lnTo>
                      <a:pt x="139" y="709"/>
                    </a:lnTo>
                    <a:lnTo>
                      <a:pt x="213" y="827"/>
                    </a:lnTo>
                    <a:lnTo>
                      <a:pt x="280" y="908"/>
                    </a:lnTo>
                    <a:lnTo>
                      <a:pt x="346" y="966"/>
                    </a:lnTo>
                    <a:lnTo>
                      <a:pt x="412" y="981"/>
                    </a:lnTo>
                    <a:close/>
                  </a:path>
                </a:pathLst>
              </a:custGeom>
              <a:grpFill/>
              <a:ln w="9525">
                <a:noFill/>
                <a:round/>
                <a:headEnd/>
                <a:tailEnd/>
              </a:ln>
              <a:sp3d extrusionH="158750" prstMaterial="dkEdge">
                <a:bevelT w="311150" h="368300"/>
                <a:extrusionClr>
                  <a:schemeClr val="tx2">
                    <a:lumMod val="50000"/>
                    <a:lumOff val="50000"/>
                  </a:schemeClr>
                </a:extrusionClr>
              </a:sp3d>
            </p:spPr>
            <p:style>
              <a:lnRef idx="0">
                <a:scrgbClr r="0" g="0" b="0"/>
              </a:lnRef>
              <a:fillRef idx="1002">
                <a:schemeClr val="lt2"/>
              </a:fillRef>
              <a:effectRef idx="0">
                <a:scrgbClr r="0" g="0" b="0"/>
              </a:effectRef>
              <a:fontRef idx="major"/>
            </p:style>
            <p:txBody>
              <a:bodyPr/>
              <a:lstStyle/>
              <a:p>
                <a:pPr>
                  <a:defRPr/>
                </a:pPr>
                <a:endParaRPr lang="en-US" dirty="0">
                  <a:solidFill>
                    <a:srgbClr val="000000"/>
                  </a:solidFill>
                </a:endParaRPr>
              </a:p>
            </p:txBody>
          </p:sp>
        </p:grpSp>
        <p:sp>
          <p:nvSpPr>
            <p:cNvPr id="7179" name="AutoShape 9"/>
            <p:cNvSpPr>
              <a:spLocks noChangeArrowheads="1"/>
            </p:cNvSpPr>
            <p:nvPr/>
          </p:nvSpPr>
          <p:spPr bwMode="auto">
            <a:xfrm>
              <a:off x="6565494" y="1446294"/>
              <a:ext cx="2361671" cy="1768853"/>
            </a:xfrm>
            <a:prstGeom prst="cloudCallout">
              <a:avLst>
                <a:gd name="adj1" fmla="val -50029"/>
                <a:gd name="adj2" fmla="val 64912"/>
              </a:avLst>
            </a:prstGeom>
            <a:solidFill>
              <a:schemeClr val="bg1"/>
            </a:solidFill>
            <a:ln w="9525">
              <a:solidFill>
                <a:schemeClr val="tx1"/>
              </a:solidFill>
              <a:round/>
              <a:headEnd/>
              <a:tailEnd/>
            </a:ln>
          </p:spPr>
          <p:txBody>
            <a:bodyPr/>
            <a:lstStyle/>
            <a:p>
              <a:pPr algn="ctr"/>
              <a:r>
                <a:rPr lang="en-US" dirty="0">
                  <a:solidFill>
                    <a:srgbClr val="000000"/>
                  </a:solidFill>
                  <a:cs typeface="+mn-cs"/>
                </a:rPr>
                <a:t>I wonder how LNAPL was  remediated at this site.</a:t>
              </a:r>
            </a:p>
          </p:txBody>
        </p:sp>
      </p:grpSp>
      <p:sp>
        <p:nvSpPr>
          <p:cNvPr id="3" name="Rectangle 2">
            <a:extLst>
              <a:ext uri="{FF2B5EF4-FFF2-40B4-BE49-F238E27FC236}">
                <a16:creationId xmlns:a16="http://schemas.microsoft.com/office/drawing/2014/main" xmlns="" id="{1BAA97BD-02BC-4CCC-8B63-CBC969BBF219}"/>
              </a:ext>
            </a:extLst>
          </p:cNvPr>
          <p:cNvSpPr/>
          <p:nvPr/>
        </p:nvSpPr>
        <p:spPr>
          <a:xfrm>
            <a:off x="565404" y="2873834"/>
            <a:ext cx="4194841" cy="966019"/>
          </a:xfrm>
          <a:prstGeom prst="rect">
            <a:avLst/>
          </a:prstGeom>
          <a:noFill/>
          <a:ln w="571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000"/>
              </a:solidFill>
            </a:endParaRPr>
          </a:p>
        </p:txBody>
      </p:sp>
      <p:sp>
        <p:nvSpPr>
          <p:cNvPr id="6" name="TextBox 5">
            <a:extLst>
              <a:ext uri="{FF2B5EF4-FFF2-40B4-BE49-F238E27FC236}">
                <a16:creationId xmlns:a16="http://schemas.microsoft.com/office/drawing/2014/main" xmlns="" id="{C683A0A5-6955-4AA5-BFCF-B008DF0F9845}"/>
              </a:ext>
            </a:extLst>
          </p:cNvPr>
          <p:cNvSpPr txBox="1"/>
          <p:nvPr/>
        </p:nvSpPr>
        <p:spPr>
          <a:xfrm>
            <a:off x="5253205" y="2294629"/>
            <a:ext cx="1204117" cy="369332"/>
          </a:xfrm>
          <a:prstGeom prst="rect">
            <a:avLst/>
          </a:prstGeom>
          <a:noFill/>
        </p:spPr>
        <p:txBody>
          <a:bodyPr wrap="square" rtlCol="0">
            <a:spAutoFit/>
          </a:bodyPr>
          <a:lstStyle/>
          <a:p>
            <a:r>
              <a:rPr lang="en-US" dirty="0">
                <a:solidFill>
                  <a:srgbClr val="FFFFFF"/>
                </a:solidFill>
                <a:cs typeface="+mn-cs"/>
              </a:rPr>
              <a:t>Regulator</a:t>
            </a:r>
          </a:p>
        </p:txBody>
      </p:sp>
      <p:pic>
        <p:nvPicPr>
          <p:cNvPr id="13" name="Picture 12">
            <a:extLst>
              <a:ext uri="{FF2B5EF4-FFF2-40B4-BE49-F238E27FC236}">
                <a16:creationId xmlns:a16="http://schemas.microsoft.com/office/drawing/2014/main" xmlns="" id="{FA488524-AE04-41EB-8467-79A0D1F53FE7}"/>
              </a:ext>
            </a:extLst>
          </p:cNvPr>
          <p:cNvPicPr>
            <a:picLocks noChangeAspect="1"/>
          </p:cNvPicPr>
          <p:nvPr/>
        </p:nvPicPr>
        <p:blipFill>
          <a:blip r:embed="rId3"/>
          <a:stretch>
            <a:fillRect/>
          </a:stretch>
        </p:blipFill>
        <p:spPr>
          <a:xfrm>
            <a:off x="442813" y="4071938"/>
            <a:ext cx="4371211" cy="2487384"/>
          </a:xfrm>
          <a:prstGeom prst="rect">
            <a:avLst/>
          </a:prstGeom>
        </p:spPr>
      </p:pic>
    </p:spTree>
    <p:extLst>
      <p:ext uri="{BB962C8B-B14F-4D97-AF65-F5344CB8AC3E}">
        <p14:creationId xmlns:p14="http://schemas.microsoft.com/office/powerpoint/2010/main" val="691991746"/>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F4C9D77A-E99F-4E8C-B2A2-E38D4C524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92" y="1387648"/>
            <a:ext cx="8003280" cy="5083576"/>
          </a:xfrm>
          <a:prstGeom prst="rect">
            <a:avLst/>
          </a:prstGeom>
        </p:spPr>
      </p:pic>
      <p:sp>
        <p:nvSpPr>
          <p:cNvPr id="13314" name="Rectangle 2"/>
          <p:cNvSpPr>
            <a:spLocks noGrp="1" noChangeArrowheads="1"/>
          </p:cNvSpPr>
          <p:nvPr>
            <p:ph type="title" idx="4294967295"/>
          </p:nvPr>
        </p:nvSpPr>
        <p:spPr/>
        <p:txBody>
          <a:bodyPr/>
          <a:lstStyle/>
          <a:p>
            <a:r>
              <a:rPr lang="en-US" dirty="0"/>
              <a:t>Case Study: </a:t>
            </a:r>
            <a:r>
              <a:rPr lang="en-US" dirty="0">
                <a:solidFill>
                  <a:srgbClr val="333399"/>
                </a:solidFill>
              </a:rPr>
              <a:t>LCSM</a:t>
            </a:r>
          </a:p>
        </p:txBody>
      </p:sp>
      <p:sp>
        <p:nvSpPr>
          <p:cNvPr id="13" name="TextBox 12"/>
          <p:cNvSpPr txBox="1">
            <a:spLocks noChangeArrowheads="1"/>
          </p:cNvSpPr>
          <p:nvPr/>
        </p:nvSpPr>
        <p:spPr bwMode="auto">
          <a:xfrm rot="16200000">
            <a:off x="-2601117"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a:t>
            </a:r>
          </a:p>
        </p:txBody>
      </p:sp>
      <p:sp>
        <p:nvSpPr>
          <p:cNvPr id="19" name="Line Callout 2 8">
            <a:extLst>
              <a:ext uri="{FF2B5EF4-FFF2-40B4-BE49-F238E27FC236}">
                <a16:creationId xmlns:a16="http://schemas.microsoft.com/office/drawing/2014/main" xmlns="" id="{7B96B03A-DF3E-4A8C-87A3-593A37641531}"/>
              </a:ext>
            </a:extLst>
          </p:cNvPr>
          <p:cNvSpPr/>
          <p:nvPr/>
        </p:nvSpPr>
        <p:spPr>
          <a:xfrm>
            <a:off x="4393066" y="1348586"/>
            <a:ext cx="4392792" cy="650786"/>
          </a:xfrm>
          <a:prstGeom prst="borderCallout2">
            <a:avLst>
              <a:gd name="adj1" fmla="val 50913"/>
              <a:gd name="adj2" fmla="val 548"/>
              <a:gd name="adj3" fmla="val 48180"/>
              <a:gd name="adj4" fmla="val -687"/>
              <a:gd name="adj5" fmla="val 71666"/>
              <a:gd name="adj6" fmla="val -6434"/>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B0F0"/>
                </a:solidFill>
              </a:rPr>
              <a:t>Dissolved phase COC &gt; regulatory limits: BTEX, MTBE and 1,2-DCA</a:t>
            </a:r>
          </a:p>
        </p:txBody>
      </p:sp>
      <p:sp>
        <p:nvSpPr>
          <p:cNvPr id="51" name="Rectangle 50">
            <a:extLst>
              <a:ext uri="{FF2B5EF4-FFF2-40B4-BE49-F238E27FC236}">
                <a16:creationId xmlns:a16="http://schemas.microsoft.com/office/drawing/2014/main" xmlns="" id="{3F8B451F-DA2D-406A-9CFE-D5E1A76DC9B8}"/>
              </a:ext>
            </a:extLst>
          </p:cNvPr>
          <p:cNvSpPr/>
          <p:nvPr/>
        </p:nvSpPr>
        <p:spPr>
          <a:xfrm>
            <a:off x="408913" y="2278616"/>
            <a:ext cx="3220978" cy="26351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 name="Rectangle 23">
            <a:extLst>
              <a:ext uri="{FF2B5EF4-FFF2-40B4-BE49-F238E27FC236}">
                <a16:creationId xmlns:a16="http://schemas.microsoft.com/office/drawing/2014/main" xmlns="" id="{60AD8F45-2E93-4240-A4B6-D4EB58EE126C}"/>
              </a:ext>
            </a:extLst>
          </p:cNvPr>
          <p:cNvSpPr/>
          <p:nvPr/>
        </p:nvSpPr>
        <p:spPr>
          <a:xfrm>
            <a:off x="2220206" y="5842595"/>
            <a:ext cx="4224617" cy="923330"/>
          </a:xfrm>
          <a:prstGeom prst="rect">
            <a:avLst/>
          </a:prstGeom>
          <a:solidFill>
            <a:schemeClr val="accent3"/>
          </a:solidFill>
          <a:ln>
            <a:solidFill>
              <a:srgbClr val="008000"/>
            </a:solidFill>
          </a:ln>
        </p:spPr>
        <p:txBody>
          <a:bodyPr wrap="square">
            <a:spAutoFit/>
          </a:bodyPr>
          <a:lstStyle/>
          <a:p>
            <a:pPr marL="342900" lvl="1" indent="-228600">
              <a:buFont typeface="Arial" panose="020B0604020202020204" pitchFamily="34" charset="0"/>
              <a:buChar char="•"/>
            </a:pPr>
            <a:r>
              <a:rPr lang="en-US" dirty="0">
                <a:solidFill>
                  <a:srgbClr val="008000"/>
                </a:solidFill>
                <a:cs typeface="+mn-cs"/>
              </a:rPr>
              <a:t>Water table ~5-6 ft bsg (+/- 2.5 ft)</a:t>
            </a:r>
          </a:p>
          <a:p>
            <a:pPr marL="342900" lvl="1" indent="-228600">
              <a:buFont typeface="Arial" panose="020B0604020202020204" pitchFamily="34" charset="0"/>
              <a:buChar char="•"/>
            </a:pPr>
            <a:r>
              <a:rPr lang="en-US" dirty="0">
                <a:solidFill>
                  <a:srgbClr val="008000"/>
                </a:solidFill>
                <a:cs typeface="+mn-cs"/>
              </a:rPr>
              <a:t>Groundwater flow: E &amp; SE; also NE</a:t>
            </a:r>
          </a:p>
          <a:p>
            <a:pPr marL="342900" lvl="1" indent="-228600">
              <a:buFont typeface="Arial" panose="020B0604020202020204" pitchFamily="34" charset="0"/>
              <a:buChar char="•"/>
            </a:pPr>
            <a:r>
              <a:rPr lang="en-US" dirty="0">
                <a:solidFill>
                  <a:srgbClr val="008000"/>
                </a:solidFill>
                <a:cs typeface="+mn-cs"/>
              </a:rPr>
              <a:t>Residential area</a:t>
            </a:r>
          </a:p>
        </p:txBody>
      </p:sp>
      <p:sp>
        <p:nvSpPr>
          <p:cNvPr id="79" name="Arrow: Right 78">
            <a:extLst>
              <a:ext uri="{FF2B5EF4-FFF2-40B4-BE49-F238E27FC236}">
                <a16:creationId xmlns:a16="http://schemas.microsoft.com/office/drawing/2014/main" xmlns="" id="{DE3E0570-2F8C-4575-B1B9-48E45056AEB7}"/>
              </a:ext>
            </a:extLst>
          </p:cNvPr>
          <p:cNvSpPr/>
          <p:nvPr/>
        </p:nvSpPr>
        <p:spPr>
          <a:xfrm rot="19706487">
            <a:off x="3266057" y="3077085"/>
            <a:ext cx="502561" cy="244577"/>
          </a:xfrm>
          <a:prstGeom prst="rightArrow">
            <a:avLst/>
          </a:prstGeom>
          <a:solidFill>
            <a:srgbClr val="A7E8FF"/>
          </a:solidFill>
          <a:ln>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320" name="Arrow: Right 13319">
            <a:extLst>
              <a:ext uri="{FF2B5EF4-FFF2-40B4-BE49-F238E27FC236}">
                <a16:creationId xmlns:a16="http://schemas.microsoft.com/office/drawing/2014/main" xmlns="" id="{1FC084C4-EF31-4C5F-A895-C2B5A73DA76D}"/>
              </a:ext>
            </a:extLst>
          </p:cNvPr>
          <p:cNvSpPr/>
          <p:nvPr/>
        </p:nvSpPr>
        <p:spPr>
          <a:xfrm>
            <a:off x="3276362" y="3243740"/>
            <a:ext cx="502561" cy="244577"/>
          </a:xfrm>
          <a:prstGeom prst="rightArrow">
            <a:avLst/>
          </a:prstGeom>
          <a:solidFill>
            <a:srgbClr val="65D7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8" name="Arrow: Right 77">
            <a:extLst>
              <a:ext uri="{FF2B5EF4-FFF2-40B4-BE49-F238E27FC236}">
                <a16:creationId xmlns:a16="http://schemas.microsoft.com/office/drawing/2014/main" xmlns="" id="{EE5A1160-6F0E-4149-814E-7BE7BDD599E6}"/>
              </a:ext>
            </a:extLst>
          </p:cNvPr>
          <p:cNvSpPr/>
          <p:nvPr/>
        </p:nvSpPr>
        <p:spPr>
          <a:xfrm rot="1754631">
            <a:off x="3266039" y="3408786"/>
            <a:ext cx="502561" cy="244577"/>
          </a:xfrm>
          <a:prstGeom prst="rightArrow">
            <a:avLst/>
          </a:prstGeom>
          <a:solidFill>
            <a:srgbClr val="65D7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Line Callout 2 8">
            <a:extLst>
              <a:ext uri="{FF2B5EF4-FFF2-40B4-BE49-F238E27FC236}">
                <a16:creationId xmlns:a16="http://schemas.microsoft.com/office/drawing/2014/main" xmlns="" id="{D04128EB-9BE2-4379-B333-3F9A45717AC1}"/>
              </a:ext>
            </a:extLst>
          </p:cNvPr>
          <p:cNvSpPr/>
          <p:nvPr/>
        </p:nvSpPr>
        <p:spPr>
          <a:xfrm>
            <a:off x="1547670" y="1387577"/>
            <a:ext cx="1820361" cy="556609"/>
          </a:xfrm>
          <a:prstGeom prst="borderCallout2">
            <a:avLst>
              <a:gd name="adj1" fmla="val 99927"/>
              <a:gd name="adj2" fmla="val 68554"/>
              <a:gd name="adj3" fmla="val 237571"/>
              <a:gd name="adj4" fmla="val 74516"/>
              <a:gd name="adj5" fmla="val 335810"/>
              <a:gd name="adj6" fmla="val 80623"/>
            </a:avLst>
          </a:prstGeom>
          <a:solidFill>
            <a:schemeClr val="bg1"/>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700" dirty="0">
                <a:solidFill>
                  <a:srgbClr val="008000"/>
                </a:solidFill>
              </a:rPr>
              <a:t>Gasoline </a:t>
            </a:r>
          </a:p>
          <a:p>
            <a:pPr algn="ctr">
              <a:defRPr/>
            </a:pPr>
            <a:r>
              <a:rPr lang="en-US" sz="1700" dirty="0">
                <a:solidFill>
                  <a:srgbClr val="008000"/>
                </a:solidFill>
              </a:rPr>
              <a:t>UST piping leak</a:t>
            </a:r>
          </a:p>
        </p:txBody>
      </p:sp>
    </p:spTree>
    <p:extLst>
      <p:ext uri="{BB962C8B-B14F-4D97-AF65-F5344CB8AC3E}">
        <p14:creationId xmlns:p14="http://schemas.microsoft.com/office/powerpoint/2010/main" val="11042986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20"/>
                                        </p:tgtEl>
                                        <p:attrNameLst>
                                          <p:attrName>style.visibility</p:attrName>
                                        </p:attrNameLst>
                                      </p:cBhvr>
                                      <p:to>
                                        <p:strVal val="visible"/>
                                      </p:to>
                                    </p:set>
                                  </p:childTnLst>
                                  <p:subTnLst>
                                    <p:set>
                                      <p:cBhvr override="childStyle">
                                        <p:cTn dur="1" fill="hold" display="0" masterRel="nextClick" afterEffect="1"/>
                                        <p:tgtEl>
                                          <p:spTgt spid="13320"/>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subTnLst>
                                    <p:set>
                                      <p:cBhvr override="childStyle">
                                        <p:cTn dur="1" fill="hold" display="0" masterRel="nextClick" afterEffect="1"/>
                                        <p:tgtEl>
                                          <p:spTgt spid="78"/>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subTnLst>
                                    <p:set>
                                      <p:cBhvr override="childStyle">
                                        <p:cTn dur="1" fill="hold" display="0" masterRel="nextClick" afterEffect="1"/>
                                        <p:tgtEl>
                                          <p:spTgt spid="7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animBg="1"/>
      <p:bldP spid="79" grpId="0" animBg="1"/>
      <p:bldP spid="13320" grpId="0" animBg="1"/>
      <p:bldP spid="78" grpId="0" animBg="1"/>
      <p:bldP spid="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7041A02-FDCE-49FD-9830-3037FEC3FB3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4852" t="28320" r="14141" b="8451"/>
          <a:stretch/>
        </p:blipFill>
        <p:spPr>
          <a:xfrm>
            <a:off x="476387" y="1387577"/>
            <a:ext cx="8002033" cy="4324076"/>
          </a:xfrm>
          <a:prstGeom prst="rect">
            <a:avLst/>
          </a:prstGeom>
        </p:spPr>
      </p:pic>
      <p:sp>
        <p:nvSpPr>
          <p:cNvPr id="13314" name="Rectangle 2"/>
          <p:cNvSpPr>
            <a:spLocks noGrp="1" noChangeArrowheads="1"/>
          </p:cNvSpPr>
          <p:nvPr>
            <p:ph type="title" idx="4294967295"/>
          </p:nvPr>
        </p:nvSpPr>
        <p:spPr/>
        <p:txBody>
          <a:bodyPr/>
          <a:lstStyle/>
          <a:p>
            <a:r>
              <a:rPr lang="en-US" dirty="0"/>
              <a:t>Case Study:</a:t>
            </a:r>
            <a:r>
              <a:rPr lang="en-US" dirty="0">
                <a:solidFill>
                  <a:srgbClr val="333399"/>
                </a:solidFill>
              </a:rPr>
              <a:t> LCSM</a:t>
            </a:r>
          </a:p>
        </p:txBody>
      </p:sp>
      <p:sp>
        <p:nvSpPr>
          <p:cNvPr id="13" name="TextBox 12"/>
          <p:cNvSpPr txBox="1">
            <a:spLocks noChangeArrowheads="1"/>
          </p:cNvSpPr>
          <p:nvPr/>
        </p:nvSpPr>
        <p:spPr bwMode="auto">
          <a:xfrm rot="16200000">
            <a:off x="-2601117"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LCSM</a:t>
            </a:r>
          </a:p>
        </p:txBody>
      </p:sp>
      <p:sp>
        <p:nvSpPr>
          <p:cNvPr id="21" name="TextBox 20">
            <a:extLst>
              <a:ext uri="{FF2B5EF4-FFF2-40B4-BE49-F238E27FC236}">
                <a16:creationId xmlns:a16="http://schemas.microsoft.com/office/drawing/2014/main" xmlns="" id="{FC772AE9-A4C5-4EA8-98F8-B9EF2C43495A}"/>
              </a:ext>
            </a:extLst>
          </p:cNvPr>
          <p:cNvSpPr txBox="1"/>
          <p:nvPr/>
        </p:nvSpPr>
        <p:spPr>
          <a:xfrm>
            <a:off x="5653103" y="5522661"/>
            <a:ext cx="1106926" cy="938719"/>
          </a:xfrm>
          <a:prstGeom prst="rect">
            <a:avLst/>
          </a:prstGeom>
          <a:solidFill>
            <a:srgbClr val="FFF2E5"/>
          </a:solidFill>
          <a:ln w="22225">
            <a:solidFill>
              <a:srgbClr val="FEA300"/>
            </a:solidFill>
          </a:ln>
        </p:spPr>
        <p:txBody>
          <a:bodyPr wrap="square" rtlCol="0">
            <a:spAutoFit/>
          </a:bodyPr>
          <a:lstStyle/>
          <a:p>
            <a:r>
              <a:rPr lang="en-US" sz="1100" b="1" dirty="0">
                <a:solidFill>
                  <a:srgbClr val="FEA300"/>
                </a:solidFill>
                <a:cs typeface="+mn-cs"/>
              </a:rPr>
              <a:t>Residence</a:t>
            </a: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p:txBody>
      </p:sp>
      <p:sp>
        <p:nvSpPr>
          <p:cNvPr id="22" name="TextBox 21">
            <a:extLst>
              <a:ext uri="{FF2B5EF4-FFF2-40B4-BE49-F238E27FC236}">
                <a16:creationId xmlns:a16="http://schemas.microsoft.com/office/drawing/2014/main" xmlns="" id="{20D6B179-AEB5-4BBB-9CC7-3276D9C49C3F}"/>
              </a:ext>
            </a:extLst>
          </p:cNvPr>
          <p:cNvSpPr txBox="1"/>
          <p:nvPr/>
        </p:nvSpPr>
        <p:spPr>
          <a:xfrm>
            <a:off x="874568" y="5475324"/>
            <a:ext cx="1204446" cy="938719"/>
          </a:xfrm>
          <a:prstGeom prst="rect">
            <a:avLst/>
          </a:prstGeom>
          <a:solidFill>
            <a:srgbClr val="FFF2E5"/>
          </a:solidFill>
          <a:ln w="22225">
            <a:solidFill>
              <a:srgbClr val="FEA300"/>
            </a:solidFill>
          </a:ln>
        </p:spPr>
        <p:txBody>
          <a:bodyPr wrap="square" rtlCol="0">
            <a:spAutoFit/>
          </a:bodyPr>
          <a:lstStyle/>
          <a:p>
            <a:r>
              <a:rPr lang="en-US" sz="1100" b="1" dirty="0">
                <a:solidFill>
                  <a:srgbClr val="FEA300"/>
                </a:solidFill>
                <a:cs typeface="+mn-cs"/>
              </a:rPr>
              <a:t>Residence</a:t>
            </a: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p:txBody>
      </p:sp>
      <p:grpSp>
        <p:nvGrpSpPr>
          <p:cNvPr id="12" name="Group 11">
            <a:extLst>
              <a:ext uri="{FF2B5EF4-FFF2-40B4-BE49-F238E27FC236}">
                <a16:creationId xmlns:a16="http://schemas.microsoft.com/office/drawing/2014/main" xmlns="" id="{2324C367-D5D3-467D-8236-5B9440543523}"/>
              </a:ext>
            </a:extLst>
          </p:cNvPr>
          <p:cNvGrpSpPr/>
          <p:nvPr/>
        </p:nvGrpSpPr>
        <p:grpSpPr>
          <a:xfrm>
            <a:off x="2847293" y="2877361"/>
            <a:ext cx="1953307" cy="2294327"/>
            <a:chOff x="2847293" y="2877361"/>
            <a:chExt cx="1953307" cy="2294327"/>
          </a:xfrm>
        </p:grpSpPr>
        <p:sp>
          <p:nvSpPr>
            <p:cNvPr id="2" name="Rectangle 1">
              <a:extLst>
                <a:ext uri="{FF2B5EF4-FFF2-40B4-BE49-F238E27FC236}">
                  <a16:creationId xmlns:a16="http://schemas.microsoft.com/office/drawing/2014/main" xmlns="" id="{AC66CB0E-0E8E-48C9-864F-C41BFFF07890}"/>
                </a:ext>
              </a:extLst>
            </p:cNvPr>
            <p:cNvSpPr/>
            <p:nvPr/>
          </p:nvSpPr>
          <p:spPr>
            <a:xfrm rot="19724404">
              <a:off x="4129031" y="3813813"/>
              <a:ext cx="78256" cy="1009685"/>
            </a:xfrm>
            <a:prstGeom prst="rect">
              <a:avLst/>
            </a:prstGeom>
            <a:pattFill prst="pct20">
              <a:fgClr>
                <a:srgbClr val="65D7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0" name="Rectangle 19">
              <a:extLst>
                <a:ext uri="{FF2B5EF4-FFF2-40B4-BE49-F238E27FC236}">
                  <a16:creationId xmlns:a16="http://schemas.microsoft.com/office/drawing/2014/main" xmlns="" id="{48CB0184-4C3F-4ED4-BEAA-2049B915A7DE}"/>
                </a:ext>
              </a:extLst>
            </p:cNvPr>
            <p:cNvSpPr/>
            <p:nvPr/>
          </p:nvSpPr>
          <p:spPr>
            <a:xfrm rot="19456148">
              <a:off x="3617238" y="3442186"/>
              <a:ext cx="107325" cy="1729502"/>
            </a:xfrm>
            <a:prstGeom prst="rect">
              <a:avLst/>
            </a:prstGeom>
            <a:pattFill prst="pct20">
              <a:fgClr>
                <a:srgbClr val="65D7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5" name="Rectangle 24">
              <a:extLst>
                <a:ext uri="{FF2B5EF4-FFF2-40B4-BE49-F238E27FC236}">
                  <a16:creationId xmlns:a16="http://schemas.microsoft.com/office/drawing/2014/main" xmlns="" id="{F5729AD5-B086-4DDD-88A6-4681B20F6D6D}"/>
                </a:ext>
              </a:extLst>
            </p:cNvPr>
            <p:cNvSpPr/>
            <p:nvPr/>
          </p:nvSpPr>
          <p:spPr>
            <a:xfrm rot="20571157">
              <a:off x="3729202" y="2930725"/>
              <a:ext cx="89363" cy="1029130"/>
            </a:xfrm>
            <a:prstGeom prst="rect">
              <a:avLst/>
            </a:prstGeom>
            <a:pattFill prst="pct20">
              <a:fgClr>
                <a:srgbClr val="65D7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Rectangle 25">
              <a:extLst>
                <a:ext uri="{FF2B5EF4-FFF2-40B4-BE49-F238E27FC236}">
                  <a16:creationId xmlns:a16="http://schemas.microsoft.com/office/drawing/2014/main" xmlns="" id="{3402C858-B0E1-4FF8-81D4-3BAE955981C9}"/>
                </a:ext>
              </a:extLst>
            </p:cNvPr>
            <p:cNvSpPr/>
            <p:nvPr/>
          </p:nvSpPr>
          <p:spPr>
            <a:xfrm rot="3271682">
              <a:off x="4300960" y="4763630"/>
              <a:ext cx="68516" cy="235457"/>
            </a:xfrm>
            <a:prstGeom prst="rect">
              <a:avLst/>
            </a:prstGeom>
            <a:pattFill prst="pct20">
              <a:fgClr>
                <a:srgbClr val="65D7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Rectangle 26">
              <a:extLst>
                <a:ext uri="{FF2B5EF4-FFF2-40B4-BE49-F238E27FC236}">
                  <a16:creationId xmlns:a16="http://schemas.microsoft.com/office/drawing/2014/main" xmlns="" id="{D7035B6A-0EA6-4F06-94E9-A3F56E4761E3}"/>
                </a:ext>
              </a:extLst>
            </p:cNvPr>
            <p:cNvSpPr/>
            <p:nvPr/>
          </p:nvSpPr>
          <p:spPr>
            <a:xfrm rot="3271682">
              <a:off x="2942240" y="2942159"/>
              <a:ext cx="68516" cy="235457"/>
            </a:xfrm>
            <a:prstGeom prst="rect">
              <a:avLst/>
            </a:prstGeom>
            <a:pattFill prst="pct20">
              <a:fgClr>
                <a:srgbClr val="65D7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8" name="Rectangle 27">
              <a:extLst>
                <a:ext uri="{FF2B5EF4-FFF2-40B4-BE49-F238E27FC236}">
                  <a16:creationId xmlns:a16="http://schemas.microsoft.com/office/drawing/2014/main" xmlns="" id="{9FF87479-63B9-47A5-9757-382A66A1AA24}"/>
                </a:ext>
              </a:extLst>
            </p:cNvPr>
            <p:cNvSpPr/>
            <p:nvPr/>
          </p:nvSpPr>
          <p:spPr>
            <a:xfrm rot="5400000">
              <a:off x="3350303" y="2764581"/>
              <a:ext cx="86310" cy="311869"/>
            </a:xfrm>
            <a:prstGeom prst="rect">
              <a:avLst/>
            </a:prstGeom>
            <a:pattFill prst="pct20">
              <a:fgClr>
                <a:srgbClr val="65D7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9" name="Rectangle 28">
              <a:extLst>
                <a:ext uri="{FF2B5EF4-FFF2-40B4-BE49-F238E27FC236}">
                  <a16:creationId xmlns:a16="http://schemas.microsoft.com/office/drawing/2014/main" xmlns="" id="{1318C3A6-6B68-4734-B9CE-D4E06754088E}"/>
                </a:ext>
              </a:extLst>
            </p:cNvPr>
            <p:cNvSpPr/>
            <p:nvPr/>
          </p:nvSpPr>
          <p:spPr>
            <a:xfrm rot="18782824">
              <a:off x="2975677" y="3327730"/>
              <a:ext cx="96655" cy="335384"/>
            </a:xfrm>
            <a:prstGeom prst="rect">
              <a:avLst/>
            </a:prstGeom>
            <a:pattFill prst="pct20">
              <a:fgClr>
                <a:srgbClr val="65D7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0" name="Rectangle 29">
              <a:extLst>
                <a:ext uri="{FF2B5EF4-FFF2-40B4-BE49-F238E27FC236}">
                  <a16:creationId xmlns:a16="http://schemas.microsoft.com/office/drawing/2014/main" xmlns="" id="{429821D4-1CBC-4A0A-9F2A-959774E6242C}"/>
                </a:ext>
              </a:extLst>
            </p:cNvPr>
            <p:cNvSpPr/>
            <p:nvPr/>
          </p:nvSpPr>
          <p:spPr>
            <a:xfrm rot="21438839">
              <a:off x="2873753" y="3144564"/>
              <a:ext cx="61547" cy="244633"/>
            </a:xfrm>
            <a:prstGeom prst="rect">
              <a:avLst/>
            </a:prstGeom>
            <a:pattFill prst="pct20">
              <a:fgClr>
                <a:srgbClr val="65D7F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TextBox 4">
              <a:extLst>
                <a:ext uri="{FF2B5EF4-FFF2-40B4-BE49-F238E27FC236}">
                  <a16:creationId xmlns:a16="http://schemas.microsoft.com/office/drawing/2014/main" xmlns="" id="{3BAC50F6-C958-4EAC-A991-F5D2E1E7A0A7}"/>
                </a:ext>
              </a:extLst>
            </p:cNvPr>
            <p:cNvSpPr txBox="1"/>
            <p:nvPr/>
          </p:nvSpPr>
          <p:spPr>
            <a:xfrm>
              <a:off x="3795141" y="3858342"/>
              <a:ext cx="600597" cy="261610"/>
            </a:xfrm>
            <a:prstGeom prst="rect">
              <a:avLst/>
            </a:prstGeom>
            <a:noFill/>
          </p:spPr>
          <p:txBody>
            <a:bodyPr wrap="square" rtlCol="0">
              <a:spAutoFit/>
            </a:bodyPr>
            <a:lstStyle/>
            <a:p>
              <a:r>
                <a:rPr lang="en-US" sz="1100" dirty="0">
                  <a:solidFill>
                    <a:srgbClr val="000000">
                      <a:lumMod val="65000"/>
                      <a:lumOff val="35000"/>
                    </a:srgbClr>
                  </a:solidFill>
                  <a:effectLst>
                    <a:outerShdw blurRad="152400" sx="102000" sy="102000" algn="ctr" rotWithShape="0">
                      <a:prstClr val="black">
                        <a:alpha val="40000"/>
                      </a:prstClr>
                    </a:outerShdw>
                  </a:effectLst>
                  <a:cs typeface="+mn-cs"/>
                </a:rPr>
                <a:t>MW12</a:t>
              </a:r>
            </a:p>
          </p:txBody>
        </p:sp>
        <p:sp>
          <p:nvSpPr>
            <p:cNvPr id="32" name="TextBox 31">
              <a:extLst>
                <a:ext uri="{FF2B5EF4-FFF2-40B4-BE49-F238E27FC236}">
                  <a16:creationId xmlns:a16="http://schemas.microsoft.com/office/drawing/2014/main" xmlns="" id="{D3269456-5AEA-4DFA-8D16-2C08487D7889}"/>
                </a:ext>
              </a:extLst>
            </p:cNvPr>
            <p:cNvSpPr txBox="1"/>
            <p:nvPr/>
          </p:nvSpPr>
          <p:spPr>
            <a:xfrm>
              <a:off x="2847293" y="3475608"/>
              <a:ext cx="649469" cy="261610"/>
            </a:xfrm>
            <a:prstGeom prst="rect">
              <a:avLst/>
            </a:prstGeom>
            <a:noFill/>
          </p:spPr>
          <p:txBody>
            <a:bodyPr wrap="square" rtlCol="0">
              <a:spAutoFit/>
            </a:bodyPr>
            <a:lstStyle/>
            <a:p>
              <a:r>
                <a:rPr lang="en-US" sz="1100" dirty="0">
                  <a:solidFill>
                    <a:srgbClr val="000000">
                      <a:lumMod val="65000"/>
                      <a:lumOff val="35000"/>
                    </a:srgbClr>
                  </a:solidFill>
                  <a:effectLst>
                    <a:outerShdw blurRad="152400" sx="102000" sy="102000" algn="ctr" rotWithShape="0">
                      <a:prstClr val="black">
                        <a:alpha val="40000"/>
                      </a:prstClr>
                    </a:outerShdw>
                  </a:effectLst>
                  <a:cs typeface="+mn-cs"/>
                </a:rPr>
                <a:t>MW16</a:t>
              </a:r>
            </a:p>
          </p:txBody>
        </p:sp>
        <p:sp>
          <p:nvSpPr>
            <p:cNvPr id="34" name="TextBox 33">
              <a:extLst>
                <a:ext uri="{FF2B5EF4-FFF2-40B4-BE49-F238E27FC236}">
                  <a16:creationId xmlns:a16="http://schemas.microsoft.com/office/drawing/2014/main" xmlns="" id="{58927A9C-1883-41E2-970D-424C7514DF03}"/>
                </a:ext>
              </a:extLst>
            </p:cNvPr>
            <p:cNvSpPr txBox="1"/>
            <p:nvPr/>
          </p:nvSpPr>
          <p:spPr>
            <a:xfrm>
              <a:off x="3347960" y="3835497"/>
              <a:ext cx="293259" cy="261610"/>
            </a:xfrm>
            <a:prstGeom prst="rect">
              <a:avLst/>
            </a:prstGeom>
            <a:noFill/>
          </p:spPr>
          <p:txBody>
            <a:bodyPr wrap="square" rtlCol="0">
              <a:spAutoFit/>
            </a:bodyPr>
            <a:lstStyle/>
            <a:p>
              <a:r>
                <a:rPr lang="en-US" sz="1100" dirty="0">
                  <a:solidFill>
                    <a:srgbClr val="000000">
                      <a:lumMod val="65000"/>
                      <a:lumOff val="35000"/>
                    </a:srgbClr>
                  </a:solidFill>
                  <a:effectLst>
                    <a:outerShdw blurRad="152400" sx="102000" sy="102000" algn="ctr" rotWithShape="0">
                      <a:prstClr val="black">
                        <a:alpha val="40000"/>
                      </a:prstClr>
                    </a:outerShdw>
                  </a:effectLst>
                  <a:cs typeface="+mn-cs"/>
                </a:rPr>
                <a:t>M</a:t>
              </a:r>
            </a:p>
          </p:txBody>
        </p:sp>
        <p:sp>
          <p:nvSpPr>
            <p:cNvPr id="33" name="TextBox 32">
              <a:extLst>
                <a:ext uri="{FF2B5EF4-FFF2-40B4-BE49-F238E27FC236}">
                  <a16:creationId xmlns:a16="http://schemas.microsoft.com/office/drawing/2014/main" xmlns="" id="{FA880BB8-2C76-420D-8E24-8E0FCE031D4B}"/>
                </a:ext>
              </a:extLst>
            </p:cNvPr>
            <p:cNvSpPr txBox="1"/>
            <p:nvPr/>
          </p:nvSpPr>
          <p:spPr>
            <a:xfrm>
              <a:off x="4115409" y="4585445"/>
              <a:ext cx="685191" cy="261610"/>
            </a:xfrm>
            <a:prstGeom prst="rect">
              <a:avLst/>
            </a:prstGeom>
            <a:noFill/>
          </p:spPr>
          <p:txBody>
            <a:bodyPr wrap="square" rtlCol="0">
              <a:spAutoFit/>
            </a:bodyPr>
            <a:lstStyle/>
            <a:p>
              <a:r>
                <a:rPr lang="en-US" sz="1100" dirty="0">
                  <a:solidFill>
                    <a:srgbClr val="000000">
                      <a:lumMod val="65000"/>
                      <a:lumOff val="35000"/>
                    </a:srgbClr>
                  </a:solidFill>
                  <a:effectLst>
                    <a:outerShdw blurRad="152400" sx="102000" sy="102000" algn="ctr" rotWithShape="0">
                      <a:prstClr val="black">
                        <a:alpha val="40000"/>
                      </a:prstClr>
                    </a:outerShdw>
                  </a:effectLst>
                  <a:cs typeface="+mn-cs"/>
                </a:rPr>
                <a:t>MW4</a:t>
              </a:r>
            </a:p>
          </p:txBody>
        </p:sp>
        <p:sp>
          <p:nvSpPr>
            <p:cNvPr id="7" name="Oval 6">
              <a:extLst>
                <a:ext uri="{FF2B5EF4-FFF2-40B4-BE49-F238E27FC236}">
                  <a16:creationId xmlns:a16="http://schemas.microsoft.com/office/drawing/2014/main" xmlns="" id="{AFE4D36D-8798-43AD-A9CE-9FB0D7084B3E}"/>
                </a:ext>
              </a:extLst>
            </p:cNvPr>
            <p:cNvSpPr/>
            <p:nvPr/>
          </p:nvSpPr>
          <p:spPr>
            <a:xfrm>
              <a:off x="3374316" y="4028929"/>
              <a:ext cx="45719" cy="45719"/>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35" name="Group 34">
            <a:extLst>
              <a:ext uri="{FF2B5EF4-FFF2-40B4-BE49-F238E27FC236}">
                <a16:creationId xmlns:a16="http://schemas.microsoft.com/office/drawing/2014/main" xmlns="" id="{763F47E4-1347-466F-9785-812E3F2FE6B8}"/>
              </a:ext>
            </a:extLst>
          </p:cNvPr>
          <p:cNvGrpSpPr/>
          <p:nvPr/>
        </p:nvGrpSpPr>
        <p:grpSpPr>
          <a:xfrm>
            <a:off x="1282789" y="1795533"/>
            <a:ext cx="5896943" cy="3337732"/>
            <a:chOff x="1282789" y="1795533"/>
            <a:chExt cx="5896943" cy="3337732"/>
          </a:xfrm>
        </p:grpSpPr>
        <p:sp>
          <p:nvSpPr>
            <p:cNvPr id="8" name="TextBox 7">
              <a:extLst>
                <a:ext uri="{FF2B5EF4-FFF2-40B4-BE49-F238E27FC236}">
                  <a16:creationId xmlns:a16="http://schemas.microsoft.com/office/drawing/2014/main" xmlns="" id="{2A68AC35-0797-4246-93CC-B0E6D41BA2FF}"/>
                </a:ext>
              </a:extLst>
            </p:cNvPr>
            <p:cNvSpPr txBox="1"/>
            <p:nvPr/>
          </p:nvSpPr>
          <p:spPr>
            <a:xfrm>
              <a:off x="3972307" y="3072417"/>
              <a:ext cx="3030793" cy="731520"/>
            </a:xfrm>
            <a:prstGeom prst="rect">
              <a:avLst/>
            </a:prstGeom>
            <a:solidFill>
              <a:srgbClr val="FFF2E5"/>
            </a:solidFill>
            <a:ln w="25400">
              <a:solidFill>
                <a:srgbClr val="FEA300"/>
              </a:solidFill>
            </a:ln>
          </p:spPr>
          <p:txBody>
            <a:bodyPr wrap="square" rtlCol="0">
              <a:spAutoFit/>
            </a:bodyPr>
            <a:lstStyle/>
            <a:p>
              <a:endParaRPr lang="en-US" sz="800" dirty="0">
                <a:solidFill>
                  <a:srgbClr val="000000"/>
                </a:solidFill>
                <a:cs typeface="+mn-cs"/>
              </a:endParaRPr>
            </a:p>
            <a:p>
              <a:pPr algn="ctr"/>
              <a:r>
                <a:rPr lang="en-US" dirty="0">
                  <a:solidFill>
                    <a:srgbClr val="FEA300"/>
                  </a:solidFill>
                  <a:cs typeface="+mn-cs"/>
                </a:rPr>
                <a:t>Apartments</a:t>
              </a:r>
            </a:p>
            <a:p>
              <a:endParaRPr lang="en-US" sz="800" dirty="0">
                <a:solidFill>
                  <a:srgbClr val="000000"/>
                </a:solidFill>
                <a:cs typeface="+mn-cs"/>
              </a:endParaRPr>
            </a:p>
          </p:txBody>
        </p:sp>
        <p:sp>
          <p:nvSpPr>
            <p:cNvPr id="14" name="TextBox 13">
              <a:extLst>
                <a:ext uri="{FF2B5EF4-FFF2-40B4-BE49-F238E27FC236}">
                  <a16:creationId xmlns:a16="http://schemas.microsoft.com/office/drawing/2014/main" xmlns="" id="{0FFDE64C-39D1-46CC-B60D-685A77446D02}"/>
                </a:ext>
              </a:extLst>
            </p:cNvPr>
            <p:cNvSpPr txBox="1"/>
            <p:nvPr/>
          </p:nvSpPr>
          <p:spPr>
            <a:xfrm>
              <a:off x="1282789" y="3803937"/>
              <a:ext cx="1047137" cy="646331"/>
            </a:xfrm>
            <a:prstGeom prst="rect">
              <a:avLst/>
            </a:prstGeom>
            <a:solidFill>
              <a:schemeClr val="bg2">
                <a:lumMod val="20000"/>
                <a:lumOff val="80000"/>
              </a:schemeClr>
            </a:solidFill>
            <a:ln w="25400">
              <a:solidFill>
                <a:srgbClr val="0000A2"/>
              </a:solidFill>
            </a:ln>
          </p:spPr>
          <p:txBody>
            <a:bodyPr wrap="square" rtlCol="0">
              <a:spAutoFit/>
            </a:bodyPr>
            <a:lstStyle/>
            <a:p>
              <a:r>
                <a:rPr lang="en-US" dirty="0">
                  <a:solidFill>
                    <a:srgbClr val="0000A2"/>
                  </a:solidFill>
                  <a:cs typeface="+mn-cs"/>
                </a:rPr>
                <a:t>Station/</a:t>
              </a:r>
            </a:p>
            <a:p>
              <a:r>
                <a:rPr lang="en-US" dirty="0">
                  <a:solidFill>
                    <a:srgbClr val="0000A2"/>
                  </a:solidFill>
                  <a:cs typeface="+mn-cs"/>
                </a:rPr>
                <a:t>C-store</a:t>
              </a:r>
            </a:p>
          </p:txBody>
        </p:sp>
        <p:sp>
          <p:nvSpPr>
            <p:cNvPr id="17" name="TextBox 16">
              <a:extLst>
                <a:ext uri="{FF2B5EF4-FFF2-40B4-BE49-F238E27FC236}">
                  <a16:creationId xmlns:a16="http://schemas.microsoft.com/office/drawing/2014/main" xmlns="" id="{8FFD2847-70DB-4DDE-91BA-79A7D88ED9FB}"/>
                </a:ext>
              </a:extLst>
            </p:cNvPr>
            <p:cNvSpPr txBox="1"/>
            <p:nvPr/>
          </p:nvSpPr>
          <p:spPr>
            <a:xfrm>
              <a:off x="5994774" y="4194546"/>
              <a:ext cx="1184958" cy="938719"/>
            </a:xfrm>
            <a:prstGeom prst="rect">
              <a:avLst/>
            </a:prstGeom>
            <a:solidFill>
              <a:srgbClr val="FFF2E5"/>
            </a:solidFill>
            <a:ln w="22225">
              <a:solidFill>
                <a:srgbClr val="FEA300"/>
              </a:solidFill>
            </a:ln>
          </p:spPr>
          <p:txBody>
            <a:bodyPr wrap="square" rtlCol="0">
              <a:spAutoFit/>
            </a:bodyPr>
            <a:lstStyle/>
            <a:p>
              <a:r>
                <a:rPr lang="en-US" sz="1100" b="1" dirty="0">
                  <a:solidFill>
                    <a:srgbClr val="FEA300"/>
                  </a:solidFill>
                  <a:cs typeface="+mn-cs"/>
                </a:rPr>
                <a:t>Residence</a:t>
              </a: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p:txBody>
        </p:sp>
        <p:sp>
          <p:nvSpPr>
            <p:cNvPr id="18" name="Star: 5 Points 17">
              <a:extLst>
                <a:ext uri="{FF2B5EF4-FFF2-40B4-BE49-F238E27FC236}">
                  <a16:creationId xmlns:a16="http://schemas.microsoft.com/office/drawing/2014/main" xmlns="" id="{716903A9-A8E4-401C-807A-959D936B84EE}"/>
                </a:ext>
              </a:extLst>
            </p:cNvPr>
            <p:cNvSpPr/>
            <p:nvPr/>
          </p:nvSpPr>
          <p:spPr>
            <a:xfrm>
              <a:off x="3111910" y="2903259"/>
              <a:ext cx="180670" cy="17939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6" name="Line Callout 2 8">
              <a:extLst>
                <a:ext uri="{FF2B5EF4-FFF2-40B4-BE49-F238E27FC236}">
                  <a16:creationId xmlns:a16="http://schemas.microsoft.com/office/drawing/2014/main" xmlns="" id="{D04128EB-9BE2-4379-B333-3F9A45717AC1}"/>
                </a:ext>
              </a:extLst>
            </p:cNvPr>
            <p:cNvSpPr/>
            <p:nvPr/>
          </p:nvSpPr>
          <p:spPr>
            <a:xfrm>
              <a:off x="2316480" y="1795533"/>
              <a:ext cx="1211580" cy="365125"/>
            </a:xfrm>
            <a:prstGeom prst="borderCallout2">
              <a:avLst>
                <a:gd name="adj1" fmla="val 104595"/>
                <a:gd name="adj2" fmla="val 30310"/>
                <a:gd name="adj3" fmla="val 236812"/>
                <a:gd name="adj4" fmla="val 43284"/>
                <a:gd name="adj5" fmla="val 385427"/>
                <a:gd name="adj6" fmla="val 58541"/>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8000"/>
                  </a:solidFill>
                </a:rPr>
                <a:t>UST leak</a:t>
              </a:r>
            </a:p>
          </p:txBody>
        </p:sp>
        <p:sp>
          <p:nvSpPr>
            <p:cNvPr id="23" name="Line Callout 2 8">
              <a:extLst>
                <a:ext uri="{FF2B5EF4-FFF2-40B4-BE49-F238E27FC236}">
                  <a16:creationId xmlns:a16="http://schemas.microsoft.com/office/drawing/2014/main" xmlns="" id="{49CF4902-4004-41AE-8F7F-0736D2B8B7FA}"/>
                </a:ext>
              </a:extLst>
            </p:cNvPr>
            <p:cNvSpPr/>
            <p:nvPr/>
          </p:nvSpPr>
          <p:spPr>
            <a:xfrm>
              <a:off x="3979365" y="2410498"/>
              <a:ext cx="2616816" cy="365125"/>
            </a:xfrm>
            <a:prstGeom prst="borderCallout2">
              <a:avLst>
                <a:gd name="adj1" fmla="val 52084"/>
                <a:gd name="adj2" fmla="val -641"/>
                <a:gd name="adj3" fmla="val 52083"/>
                <a:gd name="adj4" fmla="val -8975"/>
                <a:gd name="adj5" fmla="val 153978"/>
                <a:gd name="adj6" fmla="val -2820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0000"/>
                  </a:solidFill>
                </a:rPr>
                <a:t>MW1 – LNAPL (&lt;0.5 ft)</a:t>
              </a:r>
            </a:p>
          </p:txBody>
        </p:sp>
      </p:grpSp>
      <p:sp>
        <p:nvSpPr>
          <p:cNvPr id="6" name="Rectangle 5">
            <a:extLst>
              <a:ext uri="{FF2B5EF4-FFF2-40B4-BE49-F238E27FC236}">
                <a16:creationId xmlns:a16="http://schemas.microsoft.com/office/drawing/2014/main" xmlns="" id="{A7735568-C14F-4CBC-80B8-C3E5B1CC91BC}"/>
              </a:ext>
            </a:extLst>
          </p:cNvPr>
          <p:cNvSpPr/>
          <p:nvPr/>
        </p:nvSpPr>
        <p:spPr>
          <a:xfrm>
            <a:off x="2904565" y="3082658"/>
            <a:ext cx="270408" cy="49096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cxnSp>
        <p:nvCxnSpPr>
          <p:cNvPr id="37" name="Straight Connector 36">
            <a:extLst>
              <a:ext uri="{FF2B5EF4-FFF2-40B4-BE49-F238E27FC236}">
                <a16:creationId xmlns:a16="http://schemas.microsoft.com/office/drawing/2014/main" xmlns="" id="{FD4B01F3-533C-4DE6-A62E-BF7AE2838239}"/>
              </a:ext>
            </a:extLst>
          </p:cNvPr>
          <p:cNvCxnSpPr>
            <a:stCxn id="34" idx="3"/>
          </p:cNvCxnSpPr>
          <p:nvPr/>
        </p:nvCxnSpPr>
        <p:spPr>
          <a:xfrm>
            <a:off x="3641219" y="3966302"/>
            <a:ext cx="0" cy="5818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E428C5DE-48C0-41A6-9F9C-2B1A44904C86}"/>
              </a:ext>
            </a:extLst>
          </p:cNvPr>
          <p:cNvCxnSpPr/>
          <p:nvPr/>
        </p:nvCxnSpPr>
        <p:spPr>
          <a:xfrm>
            <a:off x="3776089" y="4119952"/>
            <a:ext cx="0" cy="5818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373AEC45-0375-40B7-9CF8-AE119574A087}"/>
              </a:ext>
            </a:extLst>
          </p:cNvPr>
          <p:cNvCxnSpPr/>
          <p:nvPr/>
        </p:nvCxnSpPr>
        <p:spPr>
          <a:xfrm>
            <a:off x="3558919" y="3855962"/>
            <a:ext cx="0" cy="5818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AE28D833-3D99-43ED-89C6-A615D8D73661}"/>
              </a:ext>
            </a:extLst>
          </p:cNvPr>
          <p:cNvCxnSpPr/>
          <p:nvPr/>
        </p:nvCxnSpPr>
        <p:spPr>
          <a:xfrm>
            <a:off x="3636452" y="2799469"/>
            <a:ext cx="0" cy="5818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897028D5-C796-4E0E-B56A-4D5EF9F71BFB}"/>
              </a:ext>
            </a:extLst>
          </p:cNvPr>
          <p:cNvCxnSpPr/>
          <p:nvPr/>
        </p:nvCxnSpPr>
        <p:spPr>
          <a:xfrm>
            <a:off x="3779326" y="3199524"/>
            <a:ext cx="0" cy="58188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30476D0B-59A5-4ADD-B06B-DAD02648E551}"/>
              </a:ext>
            </a:extLst>
          </p:cNvPr>
          <p:cNvCxnSpPr>
            <a:cxnSpLocks/>
          </p:cNvCxnSpPr>
          <p:nvPr/>
        </p:nvCxnSpPr>
        <p:spPr>
          <a:xfrm>
            <a:off x="3863375" y="3789177"/>
            <a:ext cx="1670" cy="14463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A0F26339-A7F4-40D0-BA67-ED13B148C38C}"/>
              </a:ext>
            </a:extLst>
          </p:cNvPr>
          <p:cNvCxnSpPr>
            <a:cxnSpLocks/>
          </p:cNvCxnSpPr>
          <p:nvPr/>
        </p:nvCxnSpPr>
        <p:spPr>
          <a:xfrm>
            <a:off x="3865031" y="4450268"/>
            <a:ext cx="0" cy="22649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2CD1F6BB-C990-4938-B441-2B208AE27331}"/>
              </a:ext>
            </a:extLst>
          </p:cNvPr>
          <p:cNvCxnSpPr>
            <a:cxnSpLocks/>
          </p:cNvCxnSpPr>
          <p:nvPr/>
        </p:nvCxnSpPr>
        <p:spPr>
          <a:xfrm>
            <a:off x="3812634" y="4429127"/>
            <a:ext cx="0" cy="10474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E127D14E-E329-42A3-88A6-CB0733D7FA0B}"/>
              </a:ext>
            </a:extLst>
          </p:cNvPr>
          <p:cNvCxnSpPr>
            <a:cxnSpLocks/>
          </p:cNvCxnSpPr>
          <p:nvPr/>
        </p:nvCxnSpPr>
        <p:spPr>
          <a:xfrm>
            <a:off x="3812634" y="3475608"/>
            <a:ext cx="0" cy="208156"/>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A3A84C84-B2A5-4AB9-B136-32C25E36659C}"/>
              </a:ext>
            </a:extLst>
          </p:cNvPr>
          <p:cNvCxnSpPr>
            <a:cxnSpLocks/>
          </p:cNvCxnSpPr>
          <p:nvPr/>
        </p:nvCxnSpPr>
        <p:spPr>
          <a:xfrm>
            <a:off x="3812634" y="3059887"/>
            <a:ext cx="0" cy="17930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CBE075FC-6F8B-4C84-AC03-3D5B4E914BB6}"/>
              </a:ext>
            </a:extLst>
          </p:cNvPr>
          <p:cNvCxnSpPr>
            <a:cxnSpLocks/>
          </p:cNvCxnSpPr>
          <p:nvPr/>
        </p:nvCxnSpPr>
        <p:spPr>
          <a:xfrm flipH="1" flipV="1">
            <a:off x="3858997" y="3803937"/>
            <a:ext cx="63203" cy="155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2C049962-CFCC-4C9D-8B3D-52119D250EEB}"/>
              </a:ext>
            </a:extLst>
          </p:cNvPr>
          <p:cNvCxnSpPr>
            <a:cxnSpLocks/>
          </p:cNvCxnSpPr>
          <p:nvPr/>
        </p:nvCxnSpPr>
        <p:spPr>
          <a:xfrm flipH="1" flipV="1">
            <a:off x="3146157" y="3769031"/>
            <a:ext cx="251974" cy="285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DC2E702A-B8FA-4DB5-85EC-EFF8E8CE3ACF}"/>
              </a:ext>
            </a:extLst>
          </p:cNvPr>
          <p:cNvCxnSpPr>
            <a:cxnSpLocks/>
          </p:cNvCxnSpPr>
          <p:nvPr/>
        </p:nvCxnSpPr>
        <p:spPr>
          <a:xfrm flipH="1">
            <a:off x="3945982" y="4776769"/>
            <a:ext cx="130405"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B4554021-80E3-4615-9BA7-55E8F432BD8B}"/>
              </a:ext>
            </a:extLst>
          </p:cNvPr>
          <p:cNvCxnSpPr>
            <a:cxnSpLocks/>
          </p:cNvCxnSpPr>
          <p:nvPr/>
        </p:nvCxnSpPr>
        <p:spPr>
          <a:xfrm flipH="1">
            <a:off x="3965034" y="4818460"/>
            <a:ext cx="13040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Line Callout 2 8">
            <a:extLst>
              <a:ext uri="{FF2B5EF4-FFF2-40B4-BE49-F238E27FC236}">
                <a16:creationId xmlns:a16="http://schemas.microsoft.com/office/drawing/2014/main" xmlns="" id="{0BB27DD2-C6CE-416A-8F68-F80D3C75D261}"/>
              </a:ext>
            </a:extLst>
          </p:cNvPr>
          <p:cNvSpPr/>
          <p:nvPr/>
        </p:nvSpPr>
        <p:spPr>
          <a:xfrm>
            <a:off x="4089643" y="5089318"/>
            <a:ext cx="3090089" cy="365125"/>
          </a:xfrm>
          <a:prstGeom prst="borderCallout2">
            <a:avLst>
              <a:gd name="adj1" fmla="val 3389"/>
              <a:gd name="adj2" fmla="val 7619"/>
              <a:gd name="adj3" fmla="val -45308"/>
              <a:gd name="adj4" fmla="val 5814"/>
              <a:gd name="adj5" fmla="val -106892"/>
              <a:gd name="adj6" fmla="val 324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0000"/>
                </a:solidFill>
              </a:rPr>
              <a:t>MW4 – LNAPL (up to 0.8 ft)</a:t>
            </a:r>
          </a:p>
        </p:txBody>
      </p:sp>
      <p:sp>
        <p:nvSpPr>
          <p:cNvPr id="76" name="Star: 5 Points 75">
            <a:extLst>
              <a:ext uri="{FF2B5EF4-FFF2-40B4-BE49-F238E27FC236}">
                <a16:creationId xmlns:a16="http://schemas.microsoft.com/office/drawing/2014/main" xmlns="" id="{3E7C21CD-E0EE-4BCE-8CA5-E8A6CB6DEB80}"/>
              </a:ext>
            </a:extLst>
          </p:cNvPr>
          <p:cNvSpPr/>
          <p:nvPr/>
        </p:nvSpPr>
        <p:spPr>
          <a:xfrm>
            <a:off x="4098112" y="4573491"/>
            <a:ext cx="180670" cy="17939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Oval 8">
            <a:extLst>
              <a:ext uri="{FF2B5EF4-FFF2-40B4-BE49-F238E27FC236}">
                <a16:creationId xmlns:a16="http://schemas.microsoft.com/office/drawing/2014/main" xmlns="" id="{8B9FF15A-DB3E-4A35-B751-FABE3F1D53C3}"/>
              </a:ext>
            </a:extLst>
          </p:cNvPr>
          <p:cNvSpPr/>
          <p:nvPr/>
        </p:nvSpPr>
        <p:spPr>
          <a:xfrm rot="2487323">
            <a:off x="2868469" y="2953498"/>
            <a:ext cx="943706" cy="5064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7" name="Rectangle 46">
            <a:extLst>
              <a:ext uri="{FF2B5EF4-FFF2-40B4-BE49-F238E27FC236}">
                <a16:creationId xmlns:a16="http://schemas.microsoft.com/office/drawing/2014/main" xmlns="" id="{18D7F29A-18B0-4C50-8599-D59E74DF8C46}"/>
              </a:ext>
            </a:extLst>
          </p:cNvPr>
          <p:cNvSpPr/>
          <p:nvPr/>
        </p:nvSpPr>
        <p:spPr>
          <a:xfrm>
            <a:off x="7924383" y="4213274"/>
            <a:ext cx="159604" cy="563048"/>
          </a:xfrm>
          <a:prstGeom prst="rect">
            <a:avLst/>
          </a:prstGeom>
          <a:pattFill prst="pct5">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a:endParaRPr>
          </a:p>
        </p:txBody>
      </p:sp>
    </p:spTree>
    <p:extLst>
      <p:ext uri="{BB962C8B-B14F-4D97-AF65-F5344CB8AC3E}">
        <p14:creationId xmlns:p14="http://schemas.microsoft.com/office/powerpoint/2010/main" val="3920435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7041A02-FDCE-49FD-9830-3037FEC3FB3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4852" t="28320" r="14141" b="8451"/>
          <a:stretch/>
        </p:blipFill>
        <p:spPr>
          <a:xfrm>
            <a:off x="480060" y="1387595"/>
            <a:ext cx="7997929" cy="4324076"/>
          </a:xfrm>
          <a:prstGeom prst="rect">
            <a:avLst/>
          </a:prstGeom>
        </p:spPr>
      </p:pic>
      <p:sp>
        <p:nvSpPr>
          <p:cNvPr id="13314" name="Rectangle 2"/>
          <p:cNvSpPr>
            <a:spLocks noGrp="1" noChangeArrowheads="1"/>
          </p:cNvSpPr>
          <p:nvPr>
            <p:ph type="title" idx="4294967295"/>
          </p:nvPr>
        </p:nvSpPr>
        <p:spPr/>
        <p:txBody>
          <a:bodyPr/>
          <a:lstStyle/>
          <a:p>
            <a:r>
              <a:rPr lang="en-US" dirty="0"/>
              <a:t>Case Study:</a:t>
            </a:r>
            <a:r>
              <a:rPr lang="en-US" dirty="0">
                <a:solidFill>
                  <a:srgbClr val="333399"/>
                </a:solidFill>
              </a:rPr>
              <a:t> LCSM</a:t>
            </a:r>
          </a:p>
        </p:txBody>
      </p:sp>
      <p:sp>
        <p:nvSpPr>
          <p:cNvPr id="9" name="Line Callout 2 8"/>
          <p:cNvSpPr/>
          <p:nvPr/>
        </p:nvSpPr>
        <p:spPr>
          <a:xfrm>
            <a:off x="4701860" y="2511503"/>
            <a:ext cx="2178560" cy="365125"/>
          </a:xfrm>
          <a:prstGeom prst="borderCallout2">
            <a:avLst>
              <a:gd name="adj1" fmla="val 52084"/>
              <a:gd name="adj2" fmla="val -641"/>
              <a:gd name="adj3" fmla="val 52083"/>
              <a:gd name="adj4" fmla="val -8975"/>
              <a:gd name="adj5" fmla="val 189456"/>
              <a:gd name="adj6" fmla="val -44508"/>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Migrating LNAPL </a:t>
            </a:r>
          </a:p>
        </p:txBody>
      </p:sp>
      <p:sp>
        <p:nvSpPr>
          <p:cNvPr id="13" name="TextBox 12"/>
          <p:cNvSpPr txBox="1">
            <a:spLocks noChangeArrowheads="1"/>
          </p:cNvSpPr>
          <p:nvPr/>
        </p:nvSpPr>
        <p:spPr bwMode="auto">
          <a:xfrm rot="16200000">
            <a:off x="-2601117"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LCSM</a:t>
            </a:r>
          </a:p>
        </p:txBody>
      </p:sp>
      <p:sp>
        <p:nvSpPr>
          <p:cNvPr id="8" name="TextBox 7">
            <a:extLst>
              <a:ext uri="{FF2B5EF4-FFF2-40B4-BE49-F238E27FC236}">
                <a16:creationId xmlns:a16="http://schemas.microsoft.com/office/drawing/2014/main" xmlns="" id="{2A68AC35-0797-4246-93CC-B0E6D41BA2FF}"/>
              </a:ext>
            </a:extLst>
          </p:cNvPr>
          <p:cNvSpPr txBox="1"/>
          <p:nvPr/>
        </p:nvSpPr>
        <p:spPr>
          <a:xfrm>
            <a:off x="3987247" y="3121223"/>
            <a:ext cx="3030793" cy="615553"/>
          </a:xfrm>
          <a:prstGeom prst="rect">
            <a:avLst/>
          </a:prstGeom>
          <a:solidFill>
            <a:srgbClr val="FFF2E5"/>
          </a:solidFill>
          <a:ln w="25400">
            <a:solidFill>
              <a:srgbClr val="FEA300"/>
            </a:solidFill>
          </a:ln>
        </p:spPr>
        <p:txBody>
          <a:bodyPr wrap="square" rtlCol="0">
            <a:spAutoFit/>
          </a:bodyPr>
          <a:lstStyle/>
          <a:p>
            <a:endParaRPr lang="en-US" sz="800" dirty="0">
              <a:solidFill>
                <a:srgbClr val="000000"/>
              </a:solidFill>
              <a:cs typeface="+mn-cs"/>
            </a:endParaRPr>
          </a:p>
          <a:p>
            <a:pPr algn="ctr"/>
            <a:r>
              <a:rPr lang="en-US" dirty="0">
                <a:solidFill>
                  <a:srgbClr val="FEA300"/>
                </a:solidFill>
                <a:cs typeface="+mn-cs"/>
              </a:rPr>
              <a:t>Apartments</a:t>
            </a:r>
          </a:p>
          <a:p>
            <a:endParaRPr lang="en-US" sz="800" dirty="0">
              <a:solidFill>
                <a:srgbClr val="000000"/>
              </a:solidFill>
              <a:cs typeface="+mn-cs"/>
            </a:endParaRPr>
          </a:p>
        </p:txBody>
      </p:sp>
      <p:sp>
        <p:nvSpPr>
          <p:cNvPr id="14" name="TextBox 13">
            <a:extLst>
              <a:ext uri="{FF2B5EF4-FFF2-40B4-BE49-F238E27FC236}">
                <a16:creationId xmlns:a16="http://schemas.microsoft.com/office/drawing/2014/main" xmlns="" id="{0FFDE64C-39D1-46CC-B60D-685A77446D02}"/>
              </a:ext>
            </a:extLst>
          </p:cNvPr>
          <p:cNvSpPr txBox="1"/>
          <p:nvPr/>
        </p:nvSpPr>
        <p:spPr>
          <a:xfrm>
            <a:off x="1289068" y="3804897"/>
            <a:ext cx="1024466" cy="646331"/>
          </a:xfrm>
          <a:prstGeom prst="rect">
            <a:avLst/>
          </a:prstGeom>
          <a:solidFill>
            <a:schemeClr val="bg2">
              <a:lumMod val="20000"/>
              <a:lumOff val="80000"/>
            </a:schemeClr>
          </a:solidFill>
          <a:ln w="25400">
            <a:solidFill>
              <a:schemeClr val="accent2"/>
            </a:solidFill>
          </a:ln>
        </p:spPr>
        <p:txBody>
          <a:bodyPr wrap="square" rtlCol="0">
            <a:spAutoFit/>
          </a:bodyPr>
          <a:lstStyle/>
          <a:p>
            <a:r>
              <a:rPr lang="en-US" dirty="0">
                <a:solidFill>
                  <a:srgbClr val="3333CC"/>
                </a:solidFill>
                <a:cs typeface="+mn-cs"/>
              </a:rPr>
              <a:t>Station/</a:t>
            </a:r>
          </a:p>
          <a:p>
            <a:r>
              <a:rPr lang="en-US" dirty="0">
                <a:solidFill>
                  <a:srgbClr val="3333CC"/>
                </a:solidFill>
                <a:cs typeface="+mn-cs"/>
              </a:rPr>
              <a:t>C-store</a:t>
            </a:r>
          </a:p>
        </p:txBody>
      </p:sp>
      <p:sp>
        <p:nvSpPr>
          <p:cNvPr id="21" name="TextBox 20">
            <a:extLst>
              <a:ext uri="{FF2B5EF4-FFF2-40B4-BE49-F238E27FC236}">
                <a16:creationId xmlns:a16="http://schemas.microsoft.com/office/drawing/2014/main" xmlns="" id="{FC772AE9-A4C5-4EA8-98F8-B9EF2C43495A}"/>
              </a:ext>
            </a:extLst>
          </p:cNvPr>
          <p:cNvSpPr txBox="1"/>
          <p:nvPr/>
        </p:nvSpPr>
        <p:spPr>
          <a:xfrm>
            <a:off x="5661511" y="5532378"/>
            <a:ext cx="1049532" cy="938719"/>
          </a:xfrm>
          <a:prstGeom prst="rect">
            <a:avLst/>
          </a:prstGeom>
          <a:solidFill>
            <a:srgbClr val="FFF2E5"/>
          </a:solidFill>
          <a:ln w="22225">
            <a:solidFill>
              <a:srgbClr val="FEA300"/>
            </a:solidFill>
          </a:ln>
        </p:spPr>
        <p:txBody>
          <a:bodyPr wrap="square" rtlCol="0">
            <a:spAutoFit/>
          </a:bodyPr>
          <a:lstStyle/>
          <a:p>
            <a:r>
              <a:rPr lang="en-US" sz="1100" b="1" dirty="0">
                <a:solidFill>
                  <a:srgbClr val="FEA300"/>
                </a:solidFill>
                <a:cs typeface="+mn-cs"/>
              </a:rPr>
              <a:t>Residence</a:t>
            </a: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p:txBody>
      </p:sp>
      <p:sp>
        <p:nvSpPr>
          <p:cNvPr id="22" name="TextBox 21">
            <a:extLst>
              <a:ext uri="{FF2B5EF4-FFF2-40B4-BE49-F238E27FC236}">
                <a16:creationId xmlns:a16="http://schemas.microsoft.com/office/drawing/2014/main" xmlns="" id="{20D6B179-AEB5-4BBB-9CC7-3276D9C49C3F}"/>
              </a:ext>
            </a:extLst>
          </p:cNvPr>
          <p:cNvSpPr txBox="1"/>
          <p:nvPr/>
        </p:nvSpPr>
        <p:spPr>
          <a:xfrm>
            <a:off x="859590" y="5485304"/>
            <a:ext cx="1204446" cy="938719"/>
          </a:xfrm>
          <a:prstGeom prst="rect">
            <a:avLst/>
          </a:prstGeom>
          <a:solidFill>
            <a:srgbClr val="FFF2E5"/>
          </a:solidFill>
          <a:ln w="22225">
            <a:solidFill>
              <a:srgbClr val="FEA300"/>
            </a:solidFill>
          </a:ln>
        </p:spPr>
        <p:txBody>
          <a:bodyPr wrap="square" rtlCol="0">
            <a:spAutoFit/>
          </a:bodyPr>
          <a:lstStyle/>
          <a:p>
            <a:r>
              <a:rPr lang="en-US" sz="1100" b="1" dirty="0">
                <a:solidFill>
                  <a:srgbClr val="FEA300"/>
                </a:solidFill>
                <a:cs typeface="+mn-cs"/>
              </a:rPr>
              <a:t>Residence</a:t>
            </a: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p:txBody>
      </p:sp>
      <p:sp>
        <p:nvSpPr>
          <p:cNvPr id="3" name="Rectangle 2">
            <a:extLst>
              <a:ext uri="{FF2B5EF4-FFF2-40B4-BE49-F238E27FC236}">
                <a16:creationId xmlns:a16="http://schemas.microsoft.com/office/drawing/2014/main" xmlns="" id="{AD2EB016-54F4-4138-97FA-6F3D1777BFB5}"/>
              </a:ext>
            </a:extLst>
          </p:cNvPr>
          <p:cNvSpPr/>
          <p:nvPr/>
        </p:nvSpPr>
        <p:spPr>
          <a:xfrm>
            <a:off x="943897" y="5902153"/>
            <a:ext cx="7116097" cy="646331"/>
          </a:xfrm>
          <a:prstGeom prst="rect">
            <a:avLst/>
          </a:prstGeom>
          <a:solidFill>
            <a:schemeClr val="accent3"/>
          </a:solidFill>
          <a:ln>
            <a:solidFill>
              <a:schemeClr val="tx1"/>
            </a:solidFill>
          </a:ln>
        </p:spPr>
        <p:txBody>
          <a:bodyPr wrap="square">
            <a:spAutoFit/>
          </a:bodyPr>
          <a:lstStyle/>
          <a:p>
            <a:pPr marL="742950" lvl="1" indent="-285750">
              <a:buFont typeface="Arial" panose="020B0604020202020204" pitchFamily="34" charset="0"/>
              <a:buChar char="•"/>
            </a:pPr>
            <a:r>
              <a:rPr lang="en-US" dirty="0">
                <a:solidFill>
                  <a:srgbClr val="000000"/>
                </a:solidFill>
                <a:cs typeface="+mn-cs"/>
              </a:rPr>
              <a:t>Potential vapor intrusion at adjacent apartments</a:t>
            </a:r>
          </a:p>
          <a:p>
            <a:pPr marL="742950" lvl="1" indent="-285750">
              <a:buFont typeface="Arial" panose="020B0604020202020204" pitchFamily="34" charset="0"/>
              <a:buChar char="•"/>
            </a:pPr>
            <a:r>
              <a:rPr lang="en-US" dirty="0">
                <a:solidFill>
                  <a:srgbClr val="000000"/>
                </a:solidFill>
                <a:cs typeface="+mn-cs"/>
              </a:rPr>
              <a:t>Potential risks to residences (basements/sump pumps)</a:t>
            </a:r>
          </a:p>
        </p:txBody>
      </p:sp>
      <p:sp>
        <p:nvSpPr>
          <p:cNvPr id="17" name="TextBox 16">
            <a:extLst>
              <a:ext uri="{FF2B5EF4-FFF2-40B4-BE49-F238E27FC236}">
                <a16:creationId xmlns:a16="http://schemas.microsoft.com/office/drawing/2014/main" xmlns="" id="{8FFD2847-70DB-4DDE-91BA-79A7D88ED9FB}"/>
              </a:ext>
            </a:extLst>
          </p:cNvPr>
          <p:cNvSpPr txBox="1"/>
          <p:nvPr/>
        </p:nvSpPr>
        <p:spPr>
          <a:xfrm>
            <a:off x="5980322" y="4204263"/>
            <a:ext cx="1037718" cy="938719"/>
          </a:xfrm>
          <a:prstGeom prst="rect">
            <a:avLst/>
          </a:prstGeom>
          <a:solidFill>
            <a:srgbClr val="FFF2E5"/>
          </a:solidFill>
          <a:ln w="22225">
            <a:solidFill>
              <a:srgbClr val="FEA300"/>
            </a:solidFill>
          </a:ln>
        </p:spPr>
        <p:txBody>
          <a:bodyPr wrap="square" rtlCol="0">
            <a:spAutoFit/>
          </a:bodyPr>
          <a:lstStyle/>
          <a:p>
            <a:r>
              <a:rPr lang="en-US" sz="1100" b="1" dirty="0">
                <a:solidFill>
                  <a:srgbClr val="FEA300"/>
                </a:solidFill>
                <a:cs typeface="+mn-cs"/>
              </a:rPr>
              <a:t>Residence</a:t>
            </a: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a:p>
            <a:endParaRPr lang="en-US" sz="1100" b="1" dirty="0">
              <a:solidFill>
                <a:srgbClr val="FEA300"/>
              </a:solidFill>
              <a:cs typeface="+mn-cs"/>
            </a:endParaRPr>
          </a:p>
        </p:txBody>
      </p:sp>
      <p:sp>
        <p:nvSpPr>
          <p:cNvPr id="5" name="Star: 5 Points 4">
            <a:extLst>
              <a:ext uri="{FF2B5EF4-FFF2-40B4-BE49-F238E27FC236}">
                <a16:creationId xmlns:a16="http://schemas.microsoft.com/office/drawing/2014/main" xmlns="" id="{8422006E-AFDD-4955-BF73-9D8F25F7DF8F}"/>
              </a:ext>
            </a:extLst>
          </p:cNvPr>
          <p:cNvSpPr/>
          <p:nvPr/>
        </p:nvSpPr>
        <p:spPr>
          <a:xfrm>
            <a:off x="3135558" y="2958696"/>
            <a:ext cx="180670" cy="17939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0" name="Star: 5 Points 19">
            <a:extLst>
              <a:ext uri="{FF2B5EF4-FFF2-40B4-BE49-F238E27FC236}">
                <a16:creationId xmlns:a16="http://schemas.microsoft.com/office/drawing/2014/main" xmlns="" id="{590D274D-8A98-4E10-9C45-DABB6B46F770}"/>
              </a:ext>
            </a:extLst>
          </p:cNvPr>
          <p:cNvSpPr/>
          <p:nvPr/>
        </p:nvSpPr>
        <p:spPr>
          <a:xfrm>
            <a:off x="4103676" y="4589170"/>
            <a:ext cx="180670" cy="17939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Line Callout 2 8">
            <a:extLst>
              <a:ext uri="{FF2B5EF4-FFF2-40B4-BE49-F238E27FC236}">
                <a16:creationId xmlns:a16="http://schemas.microsoft.com/office/drawing/2014/main" xmlns="" id="{82EF2618-4492-4191-8D34-11C70C3A3E3C}"/>
              </a:ext>
            </a:extLst>
          </p:cNvPr>
          <p:cNvSpPr/>
          <p:nvPr/>
        </p:nvSpPr>
        <p:spPr>
          <a:xfrm>
            <a:off x="3508831" y="2423768"/>
            <a:ext cx="775515" cy="365125"/>
          </a:xfrm>
          <a:prstGeom prst="borderCallout2">
            <a:avLst>
              <a:gd name="adj1" fmla="val 52084"/>
              <a:gd name="adj2" fmla="val -641"/>
              <a:gd name="adj3" fmla="val 52083"/>
              <a:gd name="adj4" fmla="val -8975"/>
              <a:gd name="adj5" fmla="val 153978"/>
              <a:gd name="adj6" fmla="val -2820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0000"/>
                </a:solidFill>
              </a:rPr>
              <a:t>MW1</a:t>
            </a:r>
          </a:p>
        </p:txBody>
      </p:sp>
      <p:sp>
        <p:nvSpPr>
          <p:cNvPr id="23" name="Line Callout 2 8">
            <a:extLst>
              <a:ext uri="{FF2B5EF4-FFF2-40B4-BE49-F238E27FC236}">
                <a16:creationId xmlns:a16="http://schemas.microsoft.com/office/drawing/2014/main" xmlns="" id="{87F2C0DC-C18A-4168-B1AB-9322490E2BCE}"/>
              </a:ext>
            </a:extLst>
          </p:cNvPr>
          <p:cNvSpPr/>
          <p:nvPr/>
        </p:nvSpPr>
        <p:spPr>
          <a:xfrm>
            <a:off x="4194011" y="5132789"/>
            <a:ext cx="775515" cy="365125"/>
          </a:xfrm>
          <a:prstGeom prst="borderCallout2">
            <a:avLst>
              <a:gd name="adj1" fmla="val 52084"/>
              <a:gd name="adj2" fmla="val -641"/>
              <a:gd name="adj3" fmla="val 52083"/>
              <a:gd name="adj4" fmla="val -8975"/>
              <a:gd name="adj5" fmla="val -106892"/>
              <a:gd name="adj6" fmla="val 324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0000"/>
                </a:solidFill>
              </a:rPr>
              <a:t>MW4</a:t>
            </a:r>
          </a:p>
        </p:txBody>
      </p:sp>
      <p:sp>
        <p:nvSpPr>
          <p:cNvPr id="16" name="Rectangle 15">
            <a:extLst>
              <a:ext uri="{FF2B5EF4-FFF2-40B4-BE49-F238E27FC236}">
                <a16:creationId xmlns:a16="http://schemas.microsoft.com/office/drawing/2014/main" xmlns="" id="{A3D69417-45D9-4572-B11A-EEA495E75F4C}"/>
              </a:ext>
            </a:extLst>
          </p:cNvPr>
          <p:cNvSpPr/>
          <p:nvPr/>
        </p:nvSpPr>
        <p:spPr>
          <a:xfrm>
            <a:off x="7924383" y="4213274"/>
            <a:ext cx="159604" cy="563048"/>
          </a:xfrm>
          <a:prstGeom prst="rect">
            <a:avLst/>
          </a:prstGeom>
          <a:pattFill prst="pct5">
            <a:fgClr>
              <a:schemeClr val="bg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a:endParaRPr>
          </a:p>
        </p:txBody>
      </p:sp>
    </p:spTree>
    <p:extLst>
      <p:ext uri="{BB962C8B-B14F-4D97-AF65-F5344CB8AC3E}">
        <p14:creationId xmlns:p14="http://schemas.microsoft.com/office/powerpoint/2010/main" val="1808405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24EEA9F-2583-4445-85FF-2325A0E86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911" y="1627090"/>
            <a:ext cx="7590178" cy="4462659"/>
          </a:xfrm>
          <a:prstGeom prst="rect">
            <a:avLst/>
          </a:prstGeom>
        </p:spPr>
      </p:pic>
      <p:sp>
        <p:nvSpPr>
          <p:cNvPr id="13314" name="Rectangle 2"/>
          <p:cNvSpPr>
            <a:spLocks noGrp="1" noChangeArrowheads="1"/>
          </p:cNvSpPr>
          <p:nvPr>
            <p:ph type="title" idx="4294967295"/>
          </p:nvPr>
        </p:nvSpPr>
        <p:spPr/>
        <p:txBody>
          <a:bodyPr/>
          <a:lstStyle/>
          <a:p>
            <a:r>
              <a:rPr lang="en-US" dirty="0"/>
              <a:t>Case Study: </a:t>
            </a:r>
            <a:r>
              <a:rPr lang="en-US" dirty="0">
                <a:solidFill>
                  <a:srgbClr val="333399"/>
                </a:solidFill>
              </a:rPr>
              <a:t>Cross-section Plan View</a:t>
            </a:r>
          </a:p>
        </p:txBody>
      </p:sp>
      <p:sp>
        <p:nvSpPr>
          <p:cNvPr id="9" name="Line Callout 2 8"/>
          <p:cNvSpPr/>
          <p:nvPr/>
        </p:nvSpPr>
        <p:spPr>
          <a:xfrm>
            <a:off x="4705963" y="2511335"/>
            <a:ext cx="1187450" cy="365125"/>
          </a:xfrm>
          <a:prstGeom prst="borderCallout2">
            <a:avLst>
              <a:gd name="adj1" fmla="val 52084"/>
              <a:gd name="adj2" fmla="val -641"/>
              <a:gd name="adj3" fmla="val 52083"/>
              <a:gd name="adj4" fmla="val -8975"/>
              <a:gd name="adj5" fmla="val 189456"/>
              <a:gd name="adj6" fmla="val -44508"/>
            </a:avLst>
          </a:prstGeom>
          <a:solidFill>
            <a:schemeClr val="bg1"/>
          </a:solidFill>
          <a:ln>
            <a:solidFill>
              <a:srgbClr val="FEA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EA300"/>
                </a:solidFill>
              </a:rPr>
              <a:t>LNAPL</a:t>
            </a:r>
          </a:p>
        </p:txBody>
      </p:sp>
      <p:sp>
        <p:nvSpPr>
          <p:cNvPr id="11" name="Rectangle 10">
            <a:extLst>
              <a:ext uri="{FF2B5EF4-FFF2-40B4-BE49-F238E27FC236}">
                <a16:creationId xmlns:a16="http://schemas.microsoft.com/office/drawing/2014/main" xmlns="" id="{ADFB2212-0CA0-4BA7-ABB5-31CB2C45BC57}"/>
              </a:ext>
            </a:extLst>
          </p:cNvPr>
          <p:cNvSpPr/>
          <p:nvPr/>
        </p:nvSpPr>
        <p:spPr>
          <a:xfrm>
            <a:off x="4773273" y="3059095"/>
            <a:ext cx="2240280" cy="89676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a:extLst>
              <a:ext uri="{FF2B5EF4-FFF2-40B4-BE49-F238E27FC236}">
                <a16:creationId xmlns:a16="http://schemas.microsoft.com/office/drawing/2014/main" xmlns="" id="{2A68AC35-0797-4246-93CC-B0E6D41BA2FF}"/>
              </a:ext>
            </a:extLst>
          </p:cNvPr>
          <p:cNvSpPr txBox="1"/>
          <p:nvPr/>
        </p:nvSpPr>
        <p:spPr>
          <a:xfrm>
            <a:off x="5003464" y="3170373"/>
            <a:ext cx="1605751" cy="369332"/>
          </a:xfrm>
          <a:prstGeom prst="rect">
            <a:avLst/>
          </a:prstGeom>
          <a:solidFill>
            <a:schemeClr val="accent3"/>
          </a:solidFill>
          <a:ln>
            <a:noFill/>
          </a:ln>
        </p:spPr>
        <p:txBody>
          <a:bodyPr wrap="square" rtlCol="0">
            <a:spAutoFit/>
          </a:bodyPr>
          <a:lstStyle/>
          <a:p>
            <a:r>
              <a:rPr lang="en-US" dirty="0">
                <a:solidFill>
                  <a:srgbClr val="000000"/>
                </a:solidFill>
                <a:cs typeface="+mn-cs"/>
              </a:rPr>
              <a:t>Apartments</a:t>
            </a:r>
          </a:p>
        </p:txBody>
      </p:sp>
      <p:cxnSp>
        <p:nvCxnSpPr>
          <p:cNvPr id="10" name="Straight Connector 9"/>
          <p:cNvCxnSpPr>
            <a:cxnSpLocks/>
          </p:cNvCxnSpPr>
          <p:nvPr/>
        </p:nvCxnSpPr>
        <p:spPr>
          <a:xfrm flipV="1">
            <a:off x="504202" y="3321941"/>
            <a:ext cx="7930185" cy="545752"/>
          </a:xfrm>
          <a:prstGeom prst="line">
            <a:avLst/>
          </a:prstGeom>
          <a:ln w="25400">
            <a:solidFill>
              <a:srgbClr val="FF0000"/>
            </a:solidFill>
            <a:headEnd type="diamond"/>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rot="16200000">
            <a:off x="-2601117" y="3878116"/>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LCSM</a:t>
            </a:r>
          </a:p>
        </p:txBody>
      </p:sp>
      <p:cxnSp>
        <p:nvCxnSpPr>
          <p:cNvPr id="41" name="Straight Connector 40">
            <a:extLst>
              <a:ext uri="{FF2B5EF4-FFF2-40B4-BE49-F238E27FC236}">
                <a16:creationId xmlns:a16="http://schemas.microsoft.com/office/drawing/2014/main" xmlns="" id="{B7D356A2-6AB8-4FAA-BD76-5AC65E591E9B}"/>
              </a:ext>
            </a:extLst>
          </p:cNvPr>
          <p:cNvCxnSpPr>
            <a:cxnSpLocks/>
          </p:cNvCxnSpPr>
          <p:nvPr/>
        </p:nvCxnSpPr>
        <p:spPr>
          <a:xfrm>
            <a:off x="2721769" y="1478756"/>
            <a:ext cx="3614737" cy="4290240"/>
          </a:xfrm>
          <a:prstGeom prst="line">
            <a:avLst/>
          </a:prstGeom>
          <a:ln w="25400">
            <a:solidFill>
              <a:srgbClr val="FF0000"/>
            </a:solidFill>
            <a:headEnd type="diamon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B654D19E-F100-4818-9E6F-F8AF9DB91CA7}"/>
              </a:ext>
            </a:extLst>
          </p:cNvPr>
          <p:cNvSpPr/>
          <p:nvPr/>
        </p:nvSpPr>
        <p:spPr>
          <a:xfrm>
            <a:off x="1348740" y="3955864"/>
            <a:ext cx="1365409" cy="9402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extBox 13">
            <a:extLst>
              <a:ext uri="{FF2B5EF4-FFF2-40B4-BE49-F238E27FC236}">
                <a16:creationId xmlns:a16="http://schemas.microsoft.com/office/drawing/2014/main" xmlns="" id="{0FFDE64C-39D1-46CC-B60D-685A77446D02}"/>
              </a:ext>
            </a:extLst>
          </p:cNvPr>
          <p:cNvSpPr txBox="1"/>
          <p:nvPr/>
        </p:nvSpPr>
        <p:spPr>
          <a:xfrm>
            <a:off x="1539240" y="4125727"/>
            <a:ext cx="1023506" cy="646331"/>
          </a:xfrm>
          <a:prstGeom prst="rect">
            <a:avLst/>
          </a:prstGeom>
          <a:solidFill>
            <a:schemeClr val="accent3"/>
          </a:solidFill>
          <a:ln>
            <a:noFill/>
          </a:ln>
        </p:spPr>
        <p:txBody>
          <a:bodyPr wrap="square" rtlCol="0">
            <a:spAutoFit/>
          </a:bodyPr>
          <a:lstStyle/>
          <a:p>
            <a:r>
              <a:rPr lang="en-US" dirty="0">
                <a:solidFill>
                  <a:srgbClr val="000000"/>
                </a:solidFill>
                <a:cs typeface="+mn-cs"/>
              </a:rPr>
              <a:t>Station/ C-store</a:t>
            </a:r>
          </a:p>
        </p:txBody>
      </p:sp>
      <p:sp>
        <p:nvSpPr>
          <p:cNvPr id="15" name="TextBox 14">
            <a:extLst>
              <a:ext uri="{FF2B5EF4-FFF2-40B4-BE49-F238E27FC236}">
                <a16:creationId xmlns:a16="http://schemas.microsoft.com/office/drawing/2014/main" xmlns="" id="{306CD454-7722-4DA1-A446-A221581D2D4B}"/>
              </a:ext>
            </a:extLst>
          </p:cNvPr>
          <p:cNvSpPr txBox="1"/>
          <p:nvPr/>
        </p:nvSpPr>
        <p:spPr>
          <a:xfrm>
            <a:off x="3287373" y="5768996"/>
            <a:ext cx="1650387" cy="369332"/>
          </a:xfrm>
          <a:prstGeom prst="rect">
            <a:avLst/>
          </a:prstGeom>
          <a:solidFill>
            <a:schemeClr val="accent3"/>
          </a:solidFill>
          <a:ln>
            <a:noFill/>
          </a:ln>
        </p:spPr>
        <p:txBody>
          <a:bodyPr wrap="square" rtlCol="0">
            <a:spAutoFit/>
          </a:bodyPr>
          <a:lstStyle/>
          <a:p>
            <a:r>
              <a:rPr lang="en-US" dirty="0">
                <a:solidFill>
                  <a:srgbClr val="000000"/>
                </a:solidFill>
                <a:cs typeface="+mn-cs"/>
                <a:sym typeface="Symbol" panose="05050102010706020507" pitchFamily="18" charset="2"/>
              </a:rPr>
              <a:t> </a:t>
            </a:r>
            <a:r>
              <a:rPr lang="en-US" dirty="0">
                <a:solidFill>
                  <a:srgbClr val="000000"/>
                </a:solidFill>
                <a:cs typeface="+mn-cs"/>
              </a:rPr>
              <a:t>Residence</a:t>
            </a:r>
          </a:p>
        </p:txBody>
      </p:sp>
      <p:sp>
        <p:nvSpPr>
          <p:cNvPr id="16" name="TextBox 15">
            <a:extLst>
              <a:ext uri="{FF2B5EF4-FFF2-40B4-BE49-F238E27FC236}">
                <a16:creationId xmlns:a16="http://schemas.microsoft.com/office/drawing/2014/main" xmlns="" id="{6A87702C-C564-4407-8886-463ADA9394B8}"/>
              </a:ext>
            </a:extLst>
          </p:cNvPr>
          <p:cNvSpPr txBox="1"/>
          <p:nvPr/>
        </p:nvSpPr>
        <p:spPr>
          <a:xfrm>
            <a:off x="7070216" y="4716558"/>
            <a:ext cx="1326548" cy="369332"/>
          </a:xfrm>
          <a:prstGeom prst="rect">
            <a:avLst/>
          </a:prstGeom>
          <a:solidFill>
            <a:schemeClr val="accent3"/>
          </a:solidFill>
          <a:ln>
            <a:noFill/>
          </a:ln>
        </p:spPr>
        <p:txBody>
          <a:bodyPr wrap="square" rtlCol="0">
            <a:spAutoFit/>
          </a:bodyPr>
          <a:lstStyle/>
          <a:p>
            <a:r>
              <a:rPr lang="en-US" dirty="0">
                <a:solidFill>
                  <a:srgbClr val="000000"/>
                </a:solidFill>
                <a:cs typeface="+mn-cs"/>
                <a:sym typeface="Symbol" panose="05050102010706020507" pitchFamily="18" charset="2"/>
              </a:rPr>
              <a:t> </a:t>
            </a:r>
            <a:r>
              <a:rPr lang="en-US" dirty="0">
                <a:solidFill>
                  <a:srgbClr val="000000"/>
                </a:solidFill>
                <a:cs typeface="+mn-cs"/>
              </a:rPr>
              <a:t>Residence</a:t>
            </a:r>
          </a:p>
        </p:txBody>
      </p:sp>
      <p:sp>
        <p:nvSpPr>
          <p:cNvPr id="17" name="TextBox 16">
            <a:extLst>
              <a:ext uri="{FF2B5EF4-FFF2-40B4-BE49-F238E27FC236}">
                <a16:creationId xmlns:a16="http://schemas.microsoft.com/office/drawing/2014/main" xmlns="" id="{4F630B37-0E01-492F-B512-17525F80F7C5}"/>
              </a:ext>
            </a:extLst>
          </p:cNvPr>
          <p:cNvSpPr txBox="1"/>
          <p:nvPr/>
        </p:nvSpPr>
        <p:spPr>
          <a:xfrm>
            <a:off x="5489804" y="5842293"/>
            <a:ext cx="1693403" cy="369332"/>
          </a:xfrm>
          <a:prstGeom prst="rect">
            <a:avLst/>
          </a:prstGeom>
          <a:solidFill>
            <a:schemeClr val="accent3"/>
          </a:solidFill>
          <a:ln>
            <a:noFill/>
          </a:ln>
        </p:spPr>
        <p:txBody>
          <a:bodyPr wrap="square" rtlCol="0">
            <a:spAutoFit/>
          </a:bodyPr>
          <a:lstStyle/>
          <a:p>
            <a:r>
              <a:rPr lang="en-US" dirty="0">
                <a:solidFill>
                  <a:srgbClr val="000000"/>
                </a:solidFill>
                <a:cs typeface="+mn-cs"/>
                <a:sym typeface="Symbol" panose="05050102010706020507" pitchFamily="18" charset="2"/>
              </a:rPr>
              <a:t> </a:t>
            </a:r>
            <a:r>
              <a:rPr lang="en-US" dirty="0">
                <a:solidFill>
                  <a:srgbClr val="000000"/>
                </a:solidFill>
                <a:cs typeface="+mn-cs"/>
              </a:rPr>
              <a:t>Residence </a:t>
            </a:r>
            <a:r>
              <a:rPr lang="en-US" dirty="0">
                <a:solidFill>
                  <a:srgbClr val="000000"/>
                </a:solidFill>
                <a:cs typeface="+mn-cs"/>
                <a:sym typeface="Symbol" panose="05050102010706020507" pitchFamily="18" charset="2"/>
              </a:rPr>
              <a:t></a:t>
            </a:r>
            <a:endParaRPr lang="en-US" dirty="0">
              <a:solidFill>
                <a:srgbClr val="000000"/>
              </a:solidFill>
              <a:cs typeface="+mn-cs"/>
            </a:endParaRPr>
          </a:p>
        </p:txBody>
      </p:sp>
      <p:sp>
        <p:nvSpPr>
          <p:cNvPr id="18" name="TextBox 17">
            <a:extLst>
              <a:ext uri="{FF2B5EF4-FFF2-40B4-BE49-F238E27FC236}">
                <a16:creationId xmlns:a16="http://schemas.microsoft.com/office/drawing/2014/main" xmlns="" id="{00298EAA-59A3-4A61-8B79-9C0CB4B352A8}"/>
              </a:ext>
            </a:extLst>
          </p:cNvPr>
          <p:cNvSpPr txBox="1"/>
          <p:nvPr/>
        </p:nvSpPr>
        <p:spPr>
          <a:xfrm>
            <a:off x="376541" y="3505200"/>
            <a:ext cx="369890" cy="369332"/>
          </a:xfrm>
          <a:prstGeom prst="rect">
            <a:avLst/>
          </a:prstGeom>
          <a:noFill/>
          <a:ln>
            <a:noFill/>
          </a:ln>
        </p:spPr>
        <p:txBody>
          <a:bodyPr wrap="square" rtlCol="0">
            <a:spAutoFit/>
          </a:bodyPr>
          <a:lstStyle/>
          <a:p>
            <a:r>
              <a:rPr lang="en-US" dirty="0">
                <a:solidFill>
                  <a:srgbClr val="FF0000"/>
                </a:solidFill>
                <a:cs typeface="+mn-cs"/>
                <a:sym typeface="Symbol" panose="05050102010706020507" pitchFamily="18" charset="2"/>
              </a:rPr>
              <a:t>A</a:t>
            </a:r>
            <a:endParaRPr lang="en-US" dirty="0">
              <a:solidFill>
                <a:srgbClr val="FF0000"/>
              </a:solidFill>
              <a:cs typeface="+mn-cs"/>
            </a:endParaRPr>
          </a:p>
        </p:txBody>
      </p:sp>
      <p:sp>
        <p:nvSpPr>
          <p:cNvPr id="19" name="TextBox 18">
            <a:extLst>
              <a:ext uri="{FF2B5EF4-FFF2-40B4-BE49-F238E27FC236}">
                <a16:creationId xmlns:a16="http://schemas.microsoft.com/office/drawing/2014/main" xmlns="" id="{2EE8140F-D35C-4EC7-84F2-34ABF1AB8E22}"/>
              </a:ext>
            </a:extLst>
          </p:cNvPr>
          <p:cNvSpPr txBox="1"/>
          <p:nvPr/>
        </p:nvSpPr>
        <p:spPr>
          <a:xfrm>
            <a:off x="6252521" y="5435694"/>
            <a:ext cx="399566" cy="369332"/>
          </a:xfrm>
          <a:prstGeom prst="rect">
            <a:avLst/>
          </a:prstGeom>
          <a:noFill/>
          <a:ln>
            <a:noFill/>
          </a:ln>
        </p:spPr>
        <p:txBody>
          <a:bodyPr wrap="square" rtlCol="0">
            <a:spAutoFit/>
          </a:bodyPr>
          <a:lstStyle/>
          <a:p>
            <a:r>
              <a:rPr lang="en-US" dirty="0">
                <a:solidFill>
                  <a:srgbClr val="FF0000"/>
                </a:solidFill>
                <a:cs typeface="+mn-cs"/>
                <a:sym typeface="Symbol" panose="05050102010706020507" pitchFamily="18" charset="2"/>
              </a:rPr>
              <a:t>B’</a:t>
            </a:r>
            <a:endParaRPr lang="en-US" dirty="0">
              <a:solidFill>
                <a:srgbClr val="FF0000"/>
              </a:solidFill>
              <a:cs typeface="+mn-cs"/>
            </a:endParaRPr>
          </a:p>
        </p:txBody>
      </p:sp>
      <p:sp>
        <p:nvSpPr>
          <p:cNvPr id="20" name="TextBox 19">
            <a:extLst>
              <a:ext uri="{FF2B5EF4-FFF2-40B4-BE49-F238E27FC236}">
                <a16:creationId xmlns:a16="http://schemas.microsoft.com/office/drawing/2014/main" xmlns="" id="{435CB8FA-0FFB-4D65-B252-94E930498B31}"/>
              </a:ext>
            </a:extLst>
          </p:cNvPr>
          <p:cNvSpPr txBox="1"/>
          <p:nvPr/>
        </p:nvSpPr>
        <p:spPr>
          <a:xfrm>
            <a:off x="8249442" y="2986670"/>
            <a:ext cx="390356" cy="369332"/>
          </a:xfrm>
          <a:prstGeom prst="rect">
            <a:avLst/>
          </a:prstGeom>
          <a:noFill/>
          <a:ln>
            <a:noFill/>
          </a:ln>
        </p:spPr>
        <p:txBody>
          <a:bodyPr wrap="square" rtlCol="0">
            <a:spAutoFit/>
          </a:bodyPr>
          <a:lstStyle/>
          <a:p>
            <a:r>
              <a:rPr lang="en-US" dirty="0">
                <a:solidFill>
                  <a:srgbClr val="FF0000"/>
                </a:solidFill>
                <a:cs typeface="+mn-cs"/>
                <a:sym typeface="Symbol" panose="05050102010706020507" pitchFamily="18" charset="2"/>
              </a:rPr>
              <a:t>A’</a:t>
            </a:r>
            <a:endParaRPr lang="en-US" dirty="0">
              <a:solidFill>
                <a:srgbClr val="FF0000"/>
              </a:solidFill>
              <a:cs typeface="+mn-cs"/>
            </a:endParaRPr>
          </a:p>
        </p:txBody>
      </p:sp>
      <p:sp>
        <p:nvSpPr>
          <p:cNvPr id="21" name="TextBox 20">
            <a:extLst>
              <a:ext uri="{FF2B5EF4-FFF2-40B4-BE49-F238E27FC236}">
                <a16:creationId xmlns:a16="http://schemas.microsoft.com/office/drawing/2014/main" xmlns="" id="{9C7485FF-BDBA-46C6-AA06-C503A87B2014}"/>
              </a:ext>
            </a:extLst>
          </p:cNvPr>
          <p:cNvSpPr txBox="1"/>
          <p:nvPr/>
        </p:nvSpPr>
        <p:spPr>
          <a:xfrm>
            <a:off x="2758958" y="1293605"/>
            <a:ext cx="390356" cy="369332"/>
          </a:xfrm>
          <a:prstGeom prst="rect">
            <a:avLst/>
          </a:prstGeom>
          <a:noFill/>
          <a:ln>
            <a:noFill/>
          </a:ln>
        </p:spPr>
        <p:txBody>
          <a:bodyPr wrap="square" rtlCol="0">
            <a:spAutoFit/>
          </a:bodyPr>
          <a:lstStyle/>
          <a:p>
            <a:r>
              <a:rPr lang="en-US" dirty="0">
                <a:solidFill>
                  <a:srgbClr val="FF0000"/>
                </a:solidFill>
                <a:cs typeface="+mn-cs"/>
                <a:sym typeface="Symbol" panose="05050102010706020507" pitchFamily="18" charset="2"/>
              </a:rPr>
              <a:t>B</a:t>
            </a:r>
            <a:endParaRPr lang="en-US" dirty="0">
              <a:solidFill>
                <a:srgbClr val="FF0000"/>
              </a:solidFill>
              <a:cs typeface="+mn-cs"/>
            </a:endParaRPr>
          </a:p>
        </p:txBody>
      </p:sp>
    </p:spTree>
    <p:extLst>
      <p:ext uri="{BB962C8B-B14F-4D97-AF65-F5344CB8AC3E}">
        <p14:creationId xmlns:p14="http://schemas.microsoft.com/office/powerpoint/2010/main" val="10776923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dirty="0"/>
              <a:t>Learning Objectives </a:t>
            </a:r>
            <a:br>
              <a:rPr lang="en-US" altLang="en-US" dirty="0"/>
            </a:br>
            <a:r>
              <a:rPr lang="en-US" altLang="en-US" dirty="0"/>
              <a:t>3-Part Training Series</a:t>
            </a:r>
          </a:p>
        </p:txBody>
      </p:sp>
      <p:sp>
        <p:nvSpPr>
          <p:cNvPr id="3" name="Content Placeholder 2"/>
          <p:cNvSpPr>
            <a:spLocks noGrp="1"/>
          </p:cNvSpPr>
          <p:nvPr>
            <p:ph idx="1"/>
          </p:nvPr>
        </p:nvSpPr>
        <p:spPr>
          <a:xfrm>
            <a:off x="1447174" y="1625030"/>
            <a:ext cx="7456673" cy="5232969"/>
          </a:xfrm>
        </p:spPr>
        <p:txBody>
          <a:bodyPr/>
          <a:lstStyle/>
          <a:p>
            <a:pPr>
              <a:spcBef>
                <a:spcPts val="1200"/>
              </a:spcBef>
              <a:defRPr/>
            </a:pPr>
            <a:r>
              <a:rPr lang="en-US" sz="1800" dirty="0"/>
              <a:t>Use LNAPL science to your advantage and apply at your sites</a:t>
            </a:r>
          </a:p>
          <a:p>
            <a:pPr marL="0" indent="0">
              <a:spcBef>
                <a:spcPts val="1200"/>
              </a:spcBef>
              <a:buNone/>
              <a:defRPr/>
            </a:pPr>
            <a:endParaRPr lang="en-US" sz="1050" dirty="0"/>
          </a:p>
          <a:p>
            <a:pPr marL="0" indent="0">
              <a:spcBef>
                <a:spcPts val="1200"/>
              </a:spcBef>
              <a:buNone/>
              <a:defRPr/>
            </a:pPr>
            <a:endParaRPr lang="en-US" sz="300" dirty="0"/>
          </a:p>
          <a:p>
            <a:pPr>
              <a:spcBef>
                <a:spcPts val="1200"/>
              </a:spcBef>
              <a:defRPr/>
            </a:pPr>
            <a:r>
              <a:rPr lang="en-US" sz="1800" dirty="0"/>
              <a:t>Develop LNAPL Conceptual Site Model (LCSM) for LNAPL concern identification</a:t>
            </a:r>
          </a:p>
          <a:p>
            <a:pPr>
              <a:spcBef>
                <a:spcPts val="1200"/>
              </a:spcBef>
              <a:defRPr/>
            </a:pPr>
            <a:r>
              <a:rPr lang="en-US" sz="1800" dirty="0"/>
              <a:t>Inform stakeholders about the decision-making process </a:t>
            </a:r>
          </a:p>
          <a:p>
            <a:pPr marL="0" indent="0">
              <a:spcBef>
                <a:spcPts val="1200"/>
              </a:spcBef>
              <a:buNone/>
              <a:defRPr/>
            </a:pPr>
            <a:endParaRPr lang="en-US" sz="2000" dirty="0"/>
          </a:p>
          <a:p>
            <a:pPr>
              <a:spcBef>
                <a:spcPts val="1200"/>
              </a:spcBef>
              <a:defRPr/>
            </a:pPr>
            <a:r>
              <a:rPr lang="en-US" sz="1800" dirty="0"/>
              <a:t>Select remedial technologies to achieve objectives </a:t>
            </a:r>
          </a:p>
          <a:p>
            <a:pPr>
              <a:spcBef>
                <a:spcPts val="1200"/>
              </a:spcBef>
              <a:defRPr/>
            </a:pPr>
            <a:r>
              <a:rPr lang="en-US" sz="1800" dirty="0"/>
              <a:t>Prepare for transition between LNAPL strategies or technologies as the site moves through investigation, cleanup, and beyond  </a:t>
            </a:r>
          </a:p>
          <a:p>
            <a:pPr>
              <a:spcBef>
                <a:spcPts val="1200"/>
              </a:spcBef>
              <a:defRPr/>
            </a:pPr>
            <a:r>
              <a:rPr lang="en-US" sz="1800" dirty="0"/>
              <a:t>“SMART”-ly measure progress toward an identified technology-specific endpoint</a:t>
            </a:r>
          </a:p>
          <a:p>
            <a:pPr marL="0" indent="0">
              <a:buFont typeface="Wingdings 3" panose="05040102010807070707" pitchFamily="18" charset="2"/>
              <a:buNone/>
              <a:defRPr/>
            </a:pPr>
            <a:endParaRPr lang="en-US" sz="2000" dirty="0"/>
          </a:p>
        </p:txBody>
      </p:sp>
      <p:grpSp>
        <p:nvGrpSpPr>
          <p:cNvPr id="9" name="Group 8"/>
          <p:cNvGrpSpPr/>
          <p:nvPr/>
        </p:nvGrpSpPr>
        <p:grpSpPr>
          <a:xfrm>
            <a:off x="353988" y="1529210"/>
            <a:ext cx="8549860" cy="756790"/>
            <a:chOff x="347507" y="1479029"/>
            <a:chExt cx="8526905" cy="457200"/>
          </a:xfrm>
        </p:grpSpPr>
        <p:sp>
          <p:nvSpPr>
            <p:cNvPr id="5" name="Rectangle 4"/>
            <p:cNvSpPr/>
            <p:nvPr/>
          </p:nvSpPr>
          <p:spPr bwMode="auto">
            <a:xfrm>
              <a:off x="347507" y="1479029"/>
              <a:ext cx="8526905" cy="457200"/>
            </a:xfrm>
            <a:prstGeom prst="rect">
              <a:avLst/>
            </a:prstGeom>
            <a:noFill/>
            <a:ln w="63500" cap="flat" cmpd="sng" algn="ctr">
              <a:solidFill>
                <a:srgbClr val="FF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6" name="TextBox 5"/>
            <p:cNvSpPr txBox="1"/>
            <p:nvPr/>
          </p:nvSpPr>
          <p:spPr>
            <a:xfrm>
              <a:off x="367729" y="1536917"/>
              <a:ext cx="893992" cy="241719"/>
            </a:xfrm>
            <a:prstGeom prst="rect">
              <a:avLst/>
            </a:prstGeom>
            <a:noFill/>
          </p:spPr>
          <p:txBody>
            <a:bodyPr wrap="none" rtlCol="0">
              <a:spAutoFit/>
            </a:bodyPr>
            <a:lstStyle/>
            <a:p>
              <a:r>
                <a:rPr lang="en-US" sz="2000" b="1" dirty="0"/>
                <a:t>Part 1</a:t>
              </a:r>
            </a:p>
          </p:txBody>
        </p:sp>
      </p:grpSp>
      <p:grpSp>
        <p:nvGrpSpPr>
          <p:cNvPr id="12" name="Group 11"/>
          <p:cNvGrpSpPr/>
          <p:nvPr/>
        </p:nvGrpSpPr>
        <p:grpSpPr>
          <a:xfrm>
            <a:off x="353988" y="2286000"/>
            <a:ext cx="8549860" cy="1658203"/>
            <a:chOff x="344774" y="1824428"/>
            <a:chExt cx="8529638" cy="1985572"/>
          </a:xfrm>
        </p:grpSpPr>
        <p:sp>
          <p:nvSpPr>
            <p:cNvPr id="7" name="Rectangle 6"/>
            <p:cNvSpPr/>
            <p:nvPr/>
          </p:nvSpPr>
          <p:spPr bwMode="auto">
            <a:xfrm>
              <a:off x="344774" y="1824428"/>
              <a:ext cx="8529638" cy="1985572"/>
            </a:xfrm>
            <a:prstGeom prst="rect">
              <a:avLst/>
            </a:prstGeom>
            <a:noFill/>
            <a:ln w="63500" cap="flat" cmpd="sng" algn="ctr">
              <a:solidFill>
                <a:srgbClr val="FF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0" name="TextBox 9"/>
            <p:cNvSpPr txBox="1"/>
            <p:nvPr/>
          </p:nvSpPr>
          <p:spPr>
            <a:xfrm>
              <a:off x="353988" y="2487543"/>
              <a:ext cx="937458" cy="400993"/>
            </a:xfrm>
            <a:prstGeom prst="rect">
              <a:avLst/>
            </a:prstGeom>
            <a:noFill/>
          </p:spPr>
          <p:txBody>
            <a:bodyPr wrap="none" rtlCol="0">
              <a:spAutoFit/>
            </a:bodyPr>
            <a:lstStyle/>
            <a:p>
              <a:r>
                <a:rPr lang="en-US" sz="2000" b="1" dirty="0"/>
                <a:t>Part</a:t>
              </a:r>
              <a:r>
                <a:rPr lang="en-US" sz="2400" b="1" dirty="0"/>
                <a:t> </a:t>
              </a:r>
              <a:r>
                <a:rPr lang="en-US" sz="2000" b="1" dirty="0"/>
                <a:t>2</a:t>
              </a:r>
            </a:p>
          </p:txBody>
        </p:sp>
      </p:grpSp>
      <p:grpSp>
        <p:nvGrpSpPr>
          <p:cNvPr id="13" name="Group 12"/>
          <p:cNvGrpSpPr/>
          <p:nvPr/>
        </p:nvGrpSpPr>
        <p:grpSpPr>
          <a:xfrm>
            <a:off x="353988" y="3957851"/>
            <a:ext cx="8546190" cy="2133600"/>
            <a:chOff x="340440" y="3854971"/>
            <a:chExt cx="8533972" cy="1828800"/>
          </a:xfrm>
        </p:grpSpPr>
        <p:sp>
          <p:nvSpPr>
            <p:cNvPr id="8" name="Rectangle 7"/>
            <p:cNvSpPr/>
            <p:nvPr/>
          </p:nvSpPr>
          <p:spPr bwMode="auto">
            <a:xfrm>
              <a:off x="344774" y="3854971"/>
              <a:ext cx="8529638" cy="1828800"/>
            </a:xfrm>
            <a:prstGeom prst="rect">
              <a:avLst/>
            </a:prstGeom>
            <a:noFill/>
            <a:ln w="63500" cap="flat" cmpd="sng" algn="ctr">
              <a:solidFill>
                <a:srgbClr val="FF99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sp>
          <p:nvSpPr>
            <p:cNvPr id="11" name="TextBox 10"/>
            <p:cNvSpPr txBox="1"/>
            <p:nvPr/>
          </p:nvSpPr>
          <p:spPr>
            <a:xfrm>
              <a:off x="340440" y="4518498"/>
              <a:ext cx="938338" cy="395713"/>
            </a:xfrm>
            <a:prstGeom prst="rect">
              <a:avLst/>
            </a:prstGeom>
            <a:noFill/>
          </p:spPr>
          <p:txBody>
            <a:bodyPr wrap="none" rtlCol="0">
              <a:spAutoFit/>
            </a:bodyPr>
            <a:lstStyle/>
            <a:p>
              <a:r>
                <a:rPr lang="en-US" sz="2000" b="1" dirty="0"/>
                <a:t>Part</a:t>
              </a:r>
              <a:r>
                <a:rPr lang="en-US" sz="2400" b="1" dirty="0"/>
                <a:t> </a:t>
              </a:r>
              <a:r>
                <a:rPr lang="en-US" sz="2000" b="1" dirty="0"/>
                <a:t>3</a:t>
              </a:r>
              <a:endParaRPr lang="en-US" sz="2400" b="1" dirty="0"/>
            </a:p>
          </p:txBody>
        </p:sp>
      </p:grpSp>
    </p:spTree>
    <p:extLst>
      <p:ext uri="{BB962C8B-B14F-4D97-AF65-F5344CB8AC3E}">
        <p14:creationId xmlns:p14="http://schemas.microsoft.com/office/powerpoint/2010/main" val="6783329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p:txBody>
          <a:bodyPr/>
          <a:lstStyle/>
          <a:p>
            <a:r>
              <a:rPr lang="en-US" dirty="0"/>
              <a:t>Case Study: </a:t>
            </a:r>
            <a:r>
              <a:rPr lang="en-US" dirty="0">
                <a:solidFill>
                  <a:srgbClr val="333399"/>
                </a:solidFill>
              </a:rPr>
              <a:t>Cross Section A-A’</a:t>
            </a:r>
          </a:p>
        </p:txBody>
      </p:sp>
      <p:sp>
        <p:nvSpPr>
          <p:cNvPr id="9" name="Freeform 8"/>
          <p:cNvSpPr/>
          <p:nvPr/>
        </p:nvSpPr>
        <p:spPr>
          <a:xfrm>
            <a:off x="3619500" y="3552825"/>
            <a:ext cx="388938" cy="176213"/>
          </a:xfrm>
          <a:custGeom>
            <a:avLst/>
            <a:gdLst>
              <a:gd name="connsiteX0" fmla="*/ 369094 w 388144"/>
              <a:gd name="connsiteY0" fmla="*/ 0 h 176213"/>
              <a:gd name="connsiteX1" fmla="*/ 157163 w 388144"/>
              <a:gd name="connsiteY1" fmla="*/ 9525 h 176213"/>
              <a:gd name="connsiteX2" fmla="*/ 92869 w 388144"/>
              <a:gd name="connsiteY2" fmla="*/ 9525 h 176213"/>
              <a:gd name="connsiteX3" fmla="*/ 0 w 388144"/>
              <a:gd name="connsiteY3" fmla="*/ 40481 h 176213"/>
              <a:gd name="connsiteX4" fmla="*/ 2381 w 388144"/>
              <a:gd name="connsiteY4" fmla="*/ 109538 h 176213"/>
              <a:gd name="connsiteX5" fmla="*/ 35719 w 388144"/>
              <a:gd name="connsiteY5" fmla="*/ 157163 h 176213"/>
              <a:gd name="connsiteX6" fmla="*/ 126206 w 388144"/>
              <a:gd name="connsiteY6" fmla="*/ 176213 h 176213"/>
              <a:gd name="connsiteX7" fmla="*/ 321469 w 388144"/>
              <a:gd name="connsiteY7" fmla="*/ 145256 h 176213"/>
              <a:gd name="connsiteX8" fmla="*/ 388144 w 388144"/>
              <a:gd name="connsiteY8" fmla="*/ 133350 h 1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44" h="176213">
                <a:moveTo>
                  <a:pt x="369094" y="0"/>
                </a:moveTo>
                <a:lnTo>
                  <a:pt x="157163" y="9525"/>
                </a:lnTo>
                <a:lnTo>
                  <a:pt x="92869" y="9525"/>
                </a:lnTo>
                <a:lnTo>
                  <a:pt x="0" y="40481"/>
                </a:lnTo>
                <a:cubicBezTo>
                  <a:pt x="794" y="63500"/>
                  <a:pt x="1587" y="86519"/>
                  <a:pt x="2381" y="109538"/>
                </a:cubicBezTo>
                <a:lnTo>
                  <a:pt x="35719" y="157163"/>
                </a:lnTo>
                <a:lnTo>
                  <a:pt x="126206" y="176213"/>
                </a:lnTo>
                <a:lnTo>
                  <a:pt x="321469" y="145256"/>
                </a:lnTo>
                <a:lnTo>
                  <a:pt x="388144" y="133350"/>
                </a:lnTo>
              </a:path>
            </a:pathLst>
          </a:custGeom>
          <a:ln w="41275">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endParaRPr>
          </a:p>
        </p:txBody>
      </p:sp>
      <p:sp>
        <p:nvSpPr>
          <p:cNvPr id="11" name="TextBox 10"/>
          <p:cNvSpPr txBox="1">
            <a:spLocks noChangeArrowheads="1"/>
          </p:cNvSpPr>
          <p:nvPr/>
        </p:nvSpPr>
        <p:spPr bwMode="auto">
          <a:xfrm rot="16200000">
            <a:off x="-2601117"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LCSM</a:t>
            </a:r>
          </a:p>
        </p:txBody>
      </p:sp>
      <p:grpSp>
        <p:nvGrpSpPr>
          <p:cNvPr id="5" name="Group 4">
            <a:extLst>
              <a:ext uri="{FF2B5EF4-FFF2-40B4-BE49-F238E27FC236}">
                <a16:creationId xmlns:a16="http://schemas.microsoft.com/office/drawing/2014/main" xmlns="" id="{0DF74FDE-57DB-4A30-9EA5-B7DC88DC82E7}"/>
              </a:ext>
            </a:extLst>
          </p:cNvPr>
          <p:cNvGrpSpPr/>
          <p:nvPr/>
        </p:nvGrpSpPr>
        <p:grpSpPr>
          <a:xfrm>
            <a:off x="369890" y="1349366"/>
            <a:ext cx="8571355" cy="5416559"/>
            <a:chOff x="369890" y="1349366"/>
            <a:chExt cx="8571355" cy="5416559"/>
          </a:xfrm>
        </p:grpSpPr>
        <p:grpSp>
          <p:nvGrpSpPr>
            <p:cNvPr id="3" name="Group 2">
              <a:extLst>
                <a:ext uri="{FF2B5EF4-FFF2-40B4-BE49-F238E27FC236}">
                  <a16:creationId xmlns:a16="http://schemas.microsoft.com/office/drawing/2014/main" xmlns="" id="{42C2908E-A3AF-4A75-8767-EC405B10751F}"/>
                </a:ext>
              </a:extLst>
            </p:cNvPr>
            <p:cNvGrpSpPr/>
            <p:nvPr/>
          </p:nvGrpSpPr>
          <p:grpSpPr>
            <a:xfrm>
              <a:off x="369890" y="1349366"/>
              <a:ext cx="8571355" cy="5416559"/>
              <a:chOff x="369890" y="1791273"/>
              <a:chExt cx="8571355" cy="4974652"/>
            </a:xfrm>
          </p:grpSpPr>
          <p:pic>
            <p:nvPicPr>
              <p:cNvPr id="10" name="Picture 9">
                <a:extLst>
                  <a:ext uri="{FF2B5EF4-FFF2-40B4-BE49-F238E27FC236}">
                    <a16:creationId xmlns:a16="http://schemas.microsoft.com/office/drawing/2014/main" xmlns="" id="{EDD6A5AB-D5C0-4F32-BB6F-C23C83A60A8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5197" t="38646" r="30931"/>
              <a:stretch/>
            </p:blipFill>
            <p:spPr>
              <a:xfrm>
                <a:off x="369890" y="1791274"/>
                <a:ext cx="8571355" cy="4974651"/>
              </a:xfrm>
              <a:prstGeom prst="rect">
                <a:avLst/>
              </a:prstGeom>
            </p:spPr>
          </p:pic>
          <p:sp>
            <p:nvSpPr>
              <p:cNvPr id="7" name="Line Callout 2 6"/>
              <p:cNvSpPr/>
              <p:nvPr/>
            </p:nvSpPr>
            <p:spPr>
              <a:xfrm>
                <a:off x="2999251" y="5518647"/>
                <a:ext cx="1187450" cy="365125"/>
              </a:xfrm>
              <a:prstGeom prst="borderCallout2">
                <a:avLst>
                  <a:gd name="adj1" fmla="val -742"/>
                  <a:gd name="adj2" fmla="val 44479"/>
                  <a:gd name="adj3" fmla="val -75091"/>
                  <a:gd name="adj4" fmla="val 53592"/>
                  <a:gd name="adj5" fmla="val -381006"/>
                  <a:gd name="adj6" fmla="val 88447"/>
                </a:avLst>
              </a:prstGeom>
              <a:solidFill>
                <a:schemeClr val="bg1"/>
              </a:solidFill>
              <a:ln>
                <a:solidFill>
                  <a:srgbClr val="FEA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EA300"/>
                    </a:solidFill>
                  </a:rPr>
                  <a:t>LNAPL</a:t>
                </a:r>
              </a:p>
            </p:txBody>
          </p:sp>
          <p:sp>
            <p:nvSpPr>
              <p:cNvPr id="8" name="Line Callout 2 7"/>
              <p:cNvSpPr/>
              <p:nvPr/>
            </p:nvSpPr>
            <p:spPr>
              <a:xfrm>
                <a:off x="1242681" y="4881107"/>
                <a:ext cx="1571625" cy="636588"/>
              </a:xfrm>
              <a:prstGeom prst="borderCallout2">
                <a:avLst>
                  <a:gd name="adj1" fmla="val -584"/>
                  <a:gd name="adj2" fmla="val 54632"/>
                  <a:gd name="adj3" fmla="val -42481"/>
                  <a:gd name="adj4" fmla="val 62783"/>
                  <a:gd name="adj5" fmla="val -185552"/>
                  <a:gd name="adj6" fmla="val 90142"/>
                </a:avLst>
              </a:prstGeom>
              <a:solidFill>
                <a:schemeClr val="bg1"/>
              </a:solidFill>
              <a:ln>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333399"/>
                    </a:solidFill>
                  </a:rPr>
                  <a:t>High Water Table</a:t>
                </a:r>
              </a:p>
            </p:txBody>
          </p:sp>
          <p:sp>
            <p:nvSpPr>
              <p:cNvPr id="19" name="Line Callout 2 7">
                <a:extLst>
                  <a:ext uri="{FF2B5EF4-FFF2-40B4-BE49-F238E27FC236}">
                    <a16:creationId xmlns:a16="http://schemas.microsoft.com/office/drawing/2014/main" xmlns="" id="{FF695D15-2542-42EF-940F-271F0709DE87}"/>
                  </a:ext>
                </a:extLst>
              </p:cNvPr>
              <p:cNvSpPr/>
              <p:nvPr/>
            </p:nvSpPr>
            <p:spPr>
              <a:xfrm>
                <a:off x="5692776" y="5364247"/>
                <a:ext cx="1571625" cy="636588"/>
              </a:xfrm>
              <a:prstGeom prst="borderCallout2">
                <a:avLst>
                  <a:gd name="adj1" fmla="val 52084"/>
                  <a:gd name="adj2" fmla="val -641"/>
                  <a:gd name="adj3" fmla="val 52083"/>
                  <a:gd name="adj4" fmla="val -8975"/>
                  <a:gd name="adj5" fmla="val -149493"/>
                  <a:gd name="adj6" fmla="val -4043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Low Water Table</a:t>
                </a:r>
              </a:p>
            </p:txBody>
          </p:sp>
          <p:sp>
            <p:nvSpPr>
              <p:cNvPr id="23" name="Star: 5 Points 22">
                <a:extLst>
                  <a:ext uri="{FF2B5EF4-FFF2-40B4-BE49-F238E27FC236}">
                    <a16:creationId xmlns:a16="http://schemas.microsoft.com/office/drawing/2014/main" xmlns="" id="{94B22EF6-90DE-4EDF-9328-1B5875D81EA0}"/>
                  </a:ext>
                </a:extLst>
              </p:cNvPr>
              <p:cNvSpPr/>
              <p:nvPr/>
            </p:nvSpPr>
            <p:spPr>
              <a:xfrm>
                <a:off x="4058266" y="2339781"/>
                <a:ext cx="180670" cy="17939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Rectangle 1">
                <a:extLst>
                  <a:ext uri="{FF2B5EF4-FFF2-40B4-BE49-F238E27FC236}">
                    <a16:creationId xmlns:a16="http://schemas.microsoft.com/office/drawing/2014/main" xmlns="" id="{235F4044-3925-49C0-8C1B-E230A024E280}"/>
                  </a:ext>
                </a:extLst>
              </p:cNvPr>
              <p:cNvSpPr/>
              <p:nvPr/>
            </p:nvSpPr>
            <p:spPr>
              <a:xfrm>
                <a:off x="6493933" y="1791273"/>
                <a:ext cx="2447312" cy="443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200" dirty="0">
                  <a:solidFill>
                    <a:schemeClr val="accent2"/>
                  </a:solidFill>
                </a:endParaRPr>
              </a:p>
              <a:p>
                <a:pPr algn="r"/>
                <a:r>
                  <a:rPr lang="en-US" sz="1200" b="1" dirty="0">
                    <a:solidFill>
                      <a:srgbClr val="3333FF"/>
                    </a:solidFill>
                    <a:latin typeface="Arial Narrow" panose="020B0606020202030204" pitchFamily="34" charset="0"/>
                    <a:ea typeface="FangSong" panose="020B0503020204020204" pitchFamily="49" charset="-122"/>
                  </a:rPr>
                  <a:t>A</a:t>
                </a:r>
                <a:r>
                  <a:rPr lang="en-US" sz="1200" b="1" dirty="0">
                    <a:solidFill>
                      <a:srgbClr val="3333FF"/>
                    </a:solidFill>
                  </a:rPr>
                  <a:t>’</a:t>
                </a:r>
              </a:p>
            </p:txBody>
          </p:sp>
        </p:grpSp>
        <p:cxnSp>
          <p:nvCxnSpPr>
            <p:cNvPr id="13" name="Straight Connector 12">
              <a:extLst>
                <a:ext uri="{FF2B5EF4-FFF2-40B4-BE49-F238E27FC236}">
                  <a16:creationId xmlns:a16="http://schemas.microsoft.com/office/drawing/2014/main" xmlns="" id="{D10FA2F3-84FE-4FA8-8EA9-AC51E3A4A532}"/>
                </a:ext>
              </a:extLst>
            </p:cNvPr>
            <p:cNvCxnSpPr>
              <a:cxnSpLocks/>
            </p:cNvCxnSpPr>
            <p:nvPr/>
          </p:nvCxnSpPr>
          <p:spPr>
            <a:xfrm>
              <a:off x="755019" y="3441166"/>
              <a:ext cx="5089521" cy="0"/>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xmlns="" id="{44344849-B0F1-4553-84CB-C7B89CB04825}"/>
                </a:ext>
              </a:extLst>
            </p:cNvPr>
            <p:cNvCxnSpPr>
              <a:cxnSpLocks/>
            </p:cNvCxnSpPr>
            <p:nvPr/>
          </p:nvCxnSpPr>
          <p:spPr>
            <a:xfrm>
              <a:off x="755019" y="3973716"/>
              <a:ext cx="4662801" cy="235182"/>
            </a:xfrm>
            <a:prstGeom prst="line">
              <a:avLst/>
            </a:prstGeom>
            <a:ln w="28575">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sp>
        <p:nvSpPr>
          <p:cNvPr id="18" name="Rectangle 17">
            <a:extLst>
              <a:ext uri="{FF2B5EF4-FFF2-40B4-BE49-F238E27FC236}">
                <a16:creationId xmlns:a16="http://schemas.microsoft.com/office/drawing/2014/main" xmlns="" id="{7AA49BA2-884E-4FD2-847C-466150FAED90}"/>
              </a:ext>
            </a:extLst>
          </p:cNvPr>
          <p:cNvSpPr/>
          <p:nvPr/>
        </p:nvSpPr>
        <p:spPr>
          <a:xfrm>
            <a:off x="5000413" y="1658574"/>
            <a:ext cx="1225127" cy="350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rPr>
              <a:t>Apartments </a:t>
            </a:r>
          </a:p>
          <a:p>
            <a:r>
              <a:rPr lang="en-US" sz="1100" dirty="0">
                <a:solidFill>
                  <a:schemeClr val="tx1"/>
                </a:solidFill>
              </a:rPr>
              <a:t>(in foreground)</a:t>
            </a:r>
          </a:p>
        </p:txBody>
      </p:sp>
    </p:spTree>
    <p:extLst>
      <p:ext uri="{BB962C8B-B14F-4D97-AF65-F5344CB8AC3E}">
        <p14:creationId xmlns:p14="http://schemas.microsoft.com/office/powerpoint/2010/main" val="2769993050"/>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D43960D-41E1-4FC8-B9B3-FC64AE23588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t="6626" r="47969" b="23325"/>
          <a:stretch/>
        </p:blipFill>
        <p:spPr>
          <a:xfrm>
            <a:off x="451009" y="1414066"/>
            <a:ext cx="8011995" cy="5315744"/>
          </a:xfrm>
          <a:prstGeom prst="rect">
            <a:avLst/>
          </a:prstGeom>
        </p:spPr>
      </p:pic>
      <p:sp>
        <p:nvSpPr>
          <p:cNvPr id="14338" name="Rectangle 2"/>
          <p:cNvSpPr>
            <a:spLocks noGrp="1" noChangeArrowheads="1"/>
          </p:cNvSpPr>
          <p:nvPr>
            <p:ph type="title" idx="4294967295"/>
          </p:nvPr>
        </p:nvSpPr>
        <p:spPr/>
        <p:txBody>
          <a:bodyPr/>
          <a:lstStyle/>
          <a:p>
            <a:r>
              <a:rPr lang="en-US" dirty="0"/>
              <a:t>Case Study: </a:t>
            </a:r>
            <a:r>
              <a:rPr lang="en-US" dirty="0">
                <a:solidFill>
                  <a:srgbClr val="333399"/>
                </a:solidFill>
              </a:rPr>
              <a:t>Cross Section B-B’</a:t>
            </a:r>
          </a:p>
        </p:txBody>
      </p:sp>
      <p:sp>
        <p:nvSpPr>
          <p:cNvPr id="11" name="TextBox 10"/>
          <p:cNvSpPr txBox="1">
            <a:spLocks noChangeArrowheads="1"/>
          </p:cNvSpPr>
          <p:nvPr/>
        </p:nvSpPr>
        <p:spPr bwMode="auto">
          <a:xfrm rot="16200000">
            <a:off x="-2601117"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LCSM</a:t>
            </a:r>
          </a:p>
        </p:txBody>
      </p:sp>
      <p:grpSp>
        <p:nvGrpSpPr>
          <p:cNvPr id="3" name="Group 2">
            <a:extLst>
              <a:ext uri="{FF2B5EF4-FFF2-40B4-BE49-F238E27FC236}">
                <a16:creationId xmlns:a16="http://schemas.microsoft.com/office/drawing/2014/main" xmlns="" id="{E0FA1254-8AE5-43DC-A177-2078C4C3A1A0}"/>
              </a:ext>
            </a:extLst>
          </p:cNvPr>
          <p:cNvGrpSpPr/>
          <p:nvPr/>
        </p:nvGrpSpPr>
        <p:grpSpPr>
          <a:xfrm>
            <a:off x="1366657" y="1464123"/>
            <a:ext cx="7666536" cy="4632274"/>
            <a:chOff x="1366657" y="1464123"/>
            <a:chExt cx="7666536" cy="4632274"/>
          </a:xfrm>
        </p:grpSpPr>
        <p:sp>
          <p:nvSpPr>
            <p:cNvPr id="7" name="Line Callout 2 6"/>
            <p:cNvSpPr/>
            <p:nvPr/>
          </p:nvSpPr>
          <p:spPr>
            <a:xfrm>
              <a:off x="4980148" y="5512156"/>
              <a:ext cx="1039652" cy="365125"/>
            </a:xfrm>
            <a:prstGeom prst="borderCallout2">
              <a:avLst>
                <a:gd name="adj1" fmla="val 52084"/>
                <a:gd name="adj2" fmla="val -641"/>
                <a:gd name="adj3" fmla="val 52083"/>
                <a:gd name="adj4" fmla="val -8975"/>
                <a:gd name="adj5" fmla="val -414397"/>
                <a:gd name="adj6" fmla="val -40898"/>
              </a:avLst>
            </a:prstGeom>
            <a:solidFill>
              <a:schemeClr val="bg1"/>
            </a:solidFill>
            <a:ln>
              <a:solidFill>
                <a:srgbClr val="FEA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EA300"/>
                  </a:solidFill>
                </a:rPr>
                <a:t>LNAPL</a:t>
              </a:r>
            </a:p>
          </p:txBody>
        </p:sp>
        <p:sp>
          <p:nvSpPr>
            <p:cNvPr id="8" name="Line Callout 2 7"/>
            <p:cNvSpPr/>
            <p:nvPr/>
          </p:nvSpPr>
          <p:spPr>
            <a:xfrm>
              <a:off x="7437439" y="4136469"/>
              <a:ext cx="1571625" cy="636588"/>
            </a:xfrm>
            <a:prstGeom prst="borderCallout2">
              <a:avLst>
                <a:gd name="adj1" fmla="val 52084"/>
                <a:gd name="adj2" fmla="val -641"/>
                <a:gd name="adj3" fmla="val 52083"/>
                <a:gd name="adj4" fmla="val -8975"/>
                <a:gd name="adj5" fmla="val -115079"/>
                <a:gd name="adj6" fmla="val -58343"/>
              </a:avLst>
            </a:prstGeom>
            <a:solidFill>
              <a:schemeClr val="bg1"/>
            </a:solidFill>
            <a:ln>
              <a:solidFill>
                <a:srgbClr val="33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333399"/>
                  </a:solidFill>
                </a:rPr>
                <a:t>High Water Table</a:t>
              </a:r>
            </a:p>
          </p:txBody>
        </p:sp>
        <p:sp>
          <p:nvSpPr>
            <p:cNvPr id="9" name="Freeform 8"/>
            <p:cNvSpPr/>
            <p:nvPr/>
          </p:nvSpPr>
          <p:spPr>
            <a:xfrm>
              <a:off x="3619500" y="3552825"/>
              <a:ext cx="388938" cy="176213"/>
            </a:xfrm>
            <a:custGeom>
              <a:avLst/>
              <a:gdLst>
                <a:gd name="connsiteX0" fmla="*/ 369094 w 388144"/>
                <a:gd name="connsiteY0" fmla="*/ 0 h 176213"/>
                <a:gd name="connsiteX1" fmla="*/ 157163 w 388144"/>
                <a:gd name="connsiteY1" fmla="*/ 9525 h 176213"/>
                <a:gd name="connsiteX2" fmla="*/ 92869 w 388144"/>
                <a:gd name="connsiteY2" fmla="*/ 9525 h 176213"/>
                <a:gd name="connsiteX3" fmla="*/ 0 w 388144"/>
                <a:gd name="connsiteY3" fmla="*/ 40481 h 176213"/>
                <a:gd name="connsiteX4" fmla="*/ 2381 w 388144"/>
                <a:gd name="connsiteY4" fmla="*/ 109538 h 176213"/>
                <a:gd name="connsiteX5" fmla="*/ 35719 w 388144"/>
                <a:gd name="connsiteY5" fmla="*/ 157163 h 176213"/>
                <a:gd name="connsiteX6" fmla="*/ 126206 w 388144"/>
                <a:gd name="connsiteY6" fmla="*/ 176213 h 176213"/>
                <a:gd name="connsiteX7" fmla="*/ 321469 w 388144"/>
                <a:gd name="connsiteY7" fmla="*/ 145256 h 176213"/>
                <a:gd name="connsiteX8" fmla="*/ 388144 w 388144"/>
                <a:gd name="connsiteY8" fmla="*/ 133350 h 176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44" h="176213">
                  <a:moveTo>
                    <a:pt x="369094" y="0"/>
                  </a:moveTo>
                  <a:lnTo>
                    <a:pt x="157163" y="9525"/>
                  </a:lnTo>
                  <a:lnTo>
                    <a:pt x="92869" y="9525"/>
                  </a:lnTo>
                  <a:lnTo>
                    <a:pt x="0" y="40481"/>
                  </a:lnTo>
                  <a:cubicBezTo>
                    <a:pt x="794" y="63500"/>
                    <a:pt x="1587" y="86519"/>
                    <a:pt x="2381" y="109538"/>
                  </a:cubicBezTo>
                  <a:lnTo>
                    <a:pt x="35719" y="157163"/>
                  </a:lnTo>
                  <a:lnTo>
                    <a:pt x="126206" y="176213"/>
                  </a:lnTo>
                  <a:lnTo>
                    <a:pt x="321469" y="145256"/>
                  </a:lnTo>
                  <a:lnTo>
                    <a:pt x="388144" y="133350"/>
                  </a:lnTo>
                </a:path>
              </a:pathLst>
            </a:custGeom>
            <a:ln w="41275">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endParaRPr>
            </a:p>
          </p:txBody>
        </p:sp>
        <p:sp>
          <p:nvSpPr>
            <p:cNvPr id="13" name="Line Callout 2 7">
              <a:extLst>
                <a:ext uri="{FF2B5EF4-FFF2-40B4-BE49-F238E27FC236}">
                  <a16:creationId xmlns:a16="http://schemas.microsoft.com/office/drawing/2014/main" xmlns="" id="{1ACA4209-1FB1-402F-8776-D85CC48B0065}"/>
                </a:ext>
              </a:extLst>
            </p:cNvPr>
            <p:cNvSpPr/>
            <p:nvPr/>
          </p:nvSpPr>
          <p:spPr>
            <a:xfrm>
              <a:off x="7437438" y="5459809"/>
              <a:ext cx="1571625" cy="636588"/>
            </a:xfrm>
            <a:prstGeom prst="borderCallout2">
              <a:avLst>
                <a:gd name="adj1" fmla="val 52084"/>
                <a:gd name="adj2" fmla="val -641"/>
                <a:gd name="adj3" fmla="val 52083"/>
                <a:gd name="adj4" fmla="val -8975"/>
                <a:gd name="adj5" fmla="val -128246"/>
                <a:gd name="adj6" fmla="val -3410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Low Water Table</a:t>
              </a:r>
            </a:p>
          </p:txBody>
        </p:sp>
        <p:cxnSp>
          <p:nvCxnSpPr>
            <p:cNvPr id="14" name="Straight Connector 13">
              <a:extLst>
                <a:ext uri="{FF2B5EF4-FFF2-40B4-BE49-F238E27FC236}">
                  <a16:creationId xmlns:a16="http://schemas.microsoft.com/office/drawing/2014/main" xmlns="" id="{928AFC73-55B8-4DE5-BFCA-5A837E3424D6}"/>
                </a:ext>
              </a:extLst>
            </p:cNvPr>
            <p:cNvCxnSpPr>
              <a:cxnSpLocks/>
            </p:cNvCxnSpPr>
            <p:nvPr/>
          </p:nvCxnSpPr>
          <p:spPr>
            <a:xfrm flipV="1">
              <a:off x="2522859" y="3352800"/>
              <a:ext cx="4914579" cy="195263"/>
            </a:xfrm>
            <a:prstGeom prst="line">
              <a:avLst/>
            </a:prstGeom>
            <a:ln w="28575">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xmlns="" id="{15FAA2DE-0EB7-4838-8B15-901958EB93D2}"/>
                </a:ext>
              </a:extLst>
            </p:cNvPr>
            <p:cNvCxnSpPr>
              <a:cxnSpLocks/>
            </p:cNvCxnSpPr>
            <p:nvPr/>
          </p:nvCxnSpPr>
          <p:spPr>
            <a:xfrm>
              <a:off x="2362200" y="3924300"/>
              <a:ext cx="4709160" cy="735327"/>
            </a:xfrm>
            <a:prstGeom prst="line">
              <a:avLst/>
            </a:prstGeom>
            <a:ln w="28575">
              <a:solidFill>
                <a:srgbClr val="FF0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6" name="Star: 5 Points 15">
              <a:extLst>
                <a:ext uri="{FF2B5EF4-FFF2-40B4-BE49-F238E27FC236}">
                  <a16:creationId xmlns:a16="http://schemas.microsoft.com/office/drawing/2014/main" xmlns="" id="{1F8A23B3-9D25-4834-B5CA-4675BBB235E6}"/>
                </a:ext>
              </a:extLst>
            </p:cNvPr>
            <p:cNvSpPr/>
            <p:nvPr/>
          </p:nvSpPr>
          <p:spPr>
            <a:xfrm>
              <a:off x="3693154" y="1854274"/>
              <a:ext cx="180670" cy="17939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7" name="Star: 5 Points 16">
              <a:extLst>
                <a:ext uri="{FF2B5EF4-FFF2-40B4-BE49-F238E27FC236}">
                  <a16:creationId xmlns:a16="http://schemas.microsoft.com/office/drawing/2014/main" xmlns="" id="{C67C8D00-DB24-47C1-9C20-692542C1F316}"/>
                </a:ext>
              </a:extLst>
            </p:cNvPr>
            <p:cNvSpPr/>
            <p:nvPr/>
          </p:nvSpPr>
          <p:spPr>
            <a:xfrm>
              <a:off x="6245854" y="1983452"/>
              <a:ext cx="180670" cy="179399"/>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cxnSp>
          <p:nvCxnSpPr>
            <p:cNvPr id="19" name="Straight Connector 18">
              <a:extLst>
                <a:ext uri="{FF2B5EF4-FFF2-40B4-BE49-F238E27FC236}">
                  <a16:creationId xmlns:a16="http://schemas.microsoft.com/office/drawing/2014/main" xmlns="" id="{D9595A9B-5DFB-4F90-8CB1-7C1DEC84E2B8}"/>
                </a:ext>
              </a:extLst>
            </p:cNvPr>
            <p:cNvCxnSpPr>
              <a:cxnSpLocks/>
            </p:cNvCxnSpPr>
            <p:nvPr/>
          </p:nvCxnSpPr>
          <p:spPr>
            <a:xfrm flipV="1">
              <a:off x="5242560" y="4291963"/>
              <a:ext cx="1093629" cy="1230761"/>
            </a:xfrm>
            <a:prstGeom prst="line">
              <a:avLst/>
            </a:prstGeom>
            <a:ln w="19050">
              <a:solidFill>
                <a:srgbClr val="FFC000"/>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8" name="Rectangle 17">
              <a:extLst>
                <a:ext uri="{FF2B5EF4-FFF2-40B4-BE49-F238E27FC236}">
                  <a16:creationId xmlns:a16="http://schemas.microsoft.com/office/drawing/2014/main" xmlns="" id="{9C82DFC3-00A6-44A1-98EA-7EDFC246D18F}"/>
                </a:ext>
              </a:extLst>
            </p:cNvPr>
            <p:cNvSpPr/>
            <p:nvPr/>
          </p:nvSpPr>
          <p:spPr>
            <a:xfrm>
              <a:off x="1366657" y="1464123"/>
              <a:ext cx="1277483" cy="311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200" b="1" dirty="0">
                <a:solidFill>
                  <a:schemeClr val="accent2"/>
                </a:solidFill>
              </a:endParaRPr>
            </a:p>
          </p:txBody>
        </p:sp>
        <p:sp>
          <p:nvSpPr>
            <p:cNvPr id="20" name="Rectangle 19">
              <a:extLst>
                <a:ext uri="{FF2B5EF4-FFF2-40B4-BE49-F238E27FC236}">
                  <a16:creationId xmlns:a16="http://schemas.microsoft.com/office/drawing/2014/main" xmlns="" id="{DF0660B2-18D9-464A-93CC-CAF1114F0679}"/>
                </a:ext>
              </a:extLst>
            </p:cNvPr>
            <p:cNvSpPr/>
            <p:nvPr/>
          </p:nvSpPr>
          <p:spPr>
            <a:xfrm>
              <a:off x="8223250" y="1464123"/>
              <a:ext cx="809943" cy="162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200" b="1" dirty="0">
                <a:solidFill>
                  <a:schemeClr val="accent2"/>
                </a:solidFill>
              </a:endParaRPr>
            </a:p>
          </p:txBody>
        </p:sp>
      </p:grpSp>
    </p:spTree>
    <p:extLst>
      <p:ext uri="{BB962C8B-B14F-4D97-AF65-F5344CB8AC3E}">
        <p14:creationId xmlns:p14="http://schemas.microsoft.com/office/powerpoint/2010/main" val="685092857"/>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a:extLst>
              <a:ext uri="{FF2B5EF4-FFF2-40B4-BE49-F238E27FC236}">
                <a16:creationId xmlns:a16="http://schemas.microsoft.com/office/drawing/2014/main" xmlns="" id="{9EA0F66F-02AB-476F-835A-837ACABEBBF8}"/>
              </a:ext>
            </a:extLst>
          </p:cNvPr>
          <p:cNvSpPr txBox="1">
            <a:spLocks noChangeArrowheads="1"/>
          </p:cNvSpPr>
          <p:nvPr/>
        </p:nvSpPr>
        <p:spPr bwMode="auto">
          <a:xfrm>
            <a:off x="425777" y="107156"/>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dirty="0"/>
              <a:t>Case Study: </a:t>
            </a:r>
            <a:r>
              <a:rPr lang="en-US" dirty="0">
                <a:solidFill>
                  <a:srgbClr val="0000A2"/>
                </a:solidFill>
              </a:rPr>
              <a:t>S</a:t>
            </a:r>
            <a:r>
              <a:rPr lang="en-US" dirty="0">
                <a:solidFill>
                  <a:srgbClr val="333399"/>
                </a:solidFill>
              </a:rPr>
              <a:t>tep 1 - General Screening</a:t>
            </a:r>
            <a:endParaRPr lang="en-US" kern="0" dirty="0">
              <a:solidFill>
                <a:srgbClr val="000099"/>
              </a:solidFill>
            </a:endParaRPr>
          </a:p>
        </p:txBody>
      </p:sp>
      <p:sp>
        <p:nvSpPr>
          <p:cNvPr id="4162" name="Text Box 70"/>
          <p:cNvSpPr txBox="1">
            <a:spLocks noChangeArrowheads="1"/>
          </p:cNvSpPr>
          <p:nvPr/>
        </p:nvSpPr>
        <p:spPr bwMode="auto">
          <a:xfrm>
            <a:off x="5965794" y="6488112"/>
            <a:ext cx="3178206" cy="353943"/>
          </a:xfrm>
          <a:prstGeom prst="rect">
            <a:avLst/>
          </a:prstGeom>
          <a:noFill/>
          <a:ln w="9525">
            <a:noFill/>
            <a:miter lim="800000"/>
            <a:headEnd/>
            <a:tailEnd/>
          </a:ln>
        </p:spPr>
        <p:txBody>
          <a:bodyPr wrap="square">
            <a:spAutoFit/>
          </a:bodyPr>
          <a:lstStyle/>
          <a:p>
            <a:pPr>
              <a:spcBef>
                <a:spcPct val="50000"/>
              </a:spcBef>
            </a:pPr>
            <a:r>
              <a:rPr lang="en-US" sz="1700" dirty="0">
                <a:solidFill>
                  <a:srgbClr val="000000"/>
                </a:solidFill>
                <a:cs typeface="+mn-cs"/>
              </a:rPr>
              <a:t>ITRC LNAPL-3, Section 6.2.1</a:t>
            </a:r>
            <a:endParaRPr lang="en-US" sz="1700" dirty="0">
              <a:solidFill>
                <a:srgbClr val="000000"/>
              </a:solidFill>
              <a:highlight>
                <a:srgbClr val="FFFF00"/>
              </a:highlight>
              <a:cs typeface="+mn-cs"/>
            </a:endParaRPr>
          </a:p>
        </p:txBody>
      </p:sp>
      <p:pic>
        <p:nvPicPr>
          <p:cNvPr id="6232" name="Picture 6231">
            <a:extLst>
              <a:ext uri="{FF2B5EF4-FFF2-40B4-BE49-F238E27FC236}">
                <a16:creationId xmlns:a16="http://schemas.microsoft.com/office/drawing/2014/main" xmlns="" id="{046518E0-B5CB-426C-BA6F-EFCE47EA326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25776" y="1521510"/>
            <a:ext cx="8649643" cy="4902355"/>
          </a:xfrm>
          <a:prstGeom prst="rect">
            <a:avLst/>
          </a:prstGeom>
        </p:spPr>
      </p:pic>
      <p:sp>
        <p:nvSpPr>
          <p:cNvPr id="3" name="Rectangle 2">
            <a:extLst>
              <a:ext uri="{FF2B5EF4-FFF2-40B4-BE49-F238E27FC236}">
                <a16:creationId xmlns:a16="http://schemas.microsoft.com/office/drawing/2014/main" xmlns="" id="{E520E42E-525F-4B3F-ABF1-4067E6264CE8}"/>
              </a:ext>
            </a:extLst>
          </p:cNvPr>
          <p:cNvSpPr/>
          <p:nvPr/>
        </p:nvSpPr>
        <p:spPr>
          <a:xfrm>
            <a:off x="5097780" y="1529130"/>
            <a:ext cx="3931920" cy="528270"/>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3">
            <a:extLst>
              <a:ext uri="{FF2B5EF4-FFF2-40B4-BE49-F238E27FC236}">
                <a16:creationId xmlns:a16="http://schemas.microsoft.com/office/drawing/2014/main" xmlns="" id="{112D4801-9B77-40C4-A5F5-A91767A1A911}"/>
              </a:ext>
            </a:extLst>
          </p:cNvPr>
          <p:cNvSpPr txBox="1">
            <a:spLocks noChangeArrowheads="1"/>
          </p:cNvSpPr>
          <p:nvPr/>
        </p:nvSpPr>
        <p:spPr>
          <a:xfrm>
            <a:off x="436652" y="4845744"/>
            <a:ext cx="8649642" cy="1642368"/>
          </a:xfrm>
          <a:prstGeom prst="rect">
            <a:avLst/>
          </a:prstGeom>
          <a:solidFill>
            <a:schemeClr val="bg1"/>
          </a:solidFill>
          <a:ln w="38100">
            <a:solidFill>
              <a:srgbClr val="FF0000"/>
            </a:solidFill>
          </a:ln>
        </p:spPr>
        <p:txBody>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spcBef>
                <a:spcPts val="0"/>
              </a:spcBef>
              <a:buFont typeface="Wingdings 3" pitchFamily="18" charset="2"/>
              <a:buNone/>
            </a:pPr>
            <a:r>
              <a:rPr lang="en-US" kern="0" dirty="0"/>
              <a:t>Goal: Identify a subset of possible LNAPL technologies</a:t>
            </a:r>
          </a:p>
          <a:p>
            <a:pPr marL="685800" lvl="1"/>
            <a:r>
              <a:rPr lang="en-US" sz="2200" kern="0" dirty="0">
                <a:cs typeface="+mn-cs"/>
              </a:rPr>
              <a:t>LNAPL concerns, remedial goals, remediation objectives </a:t>
            </a:r>
            <a:r>
              <a:rPr lang="en-US" sz="2200" i="1" kern="0" dirty="0">
                <a:cs typeface="+mn-cs"/>
              </a:rPr>
              <a:t>(LNAPL Trainings 1 &amp; 2) </a:t>
            </a:r>
          </a:p>
          <a:p>
            <a:pPr marL="685800" lvl="1"/>
            <a:r>
              <a:rPr lang="en-US" sz="2200" kern="0" dirty="0">
                <a:cs typeface="+mn-cs"/>
                <a:hlinkClick r:id="rId4"/>
              </a:rPr>
              <a:t>Table 6-3</a:t>
            </a:r>
            <a:endParaRPr lang="en-US" sz="2200" u="sng" kern="0" dirty="0">
              <a:cs typeface="+mn-cs"/>
            </a:endParaRPr>
          </a:p>
        </p:txBody>
      </p:sp>
      <p:sp>
        <p:nvSpPr>
          <p:cNvPr id="10" name="Rectangle 9">
            <a:extLst>
              <a:ext uri="{FF2B5EF4-FFF2-40B4-BE49-F238E27FC236}">
                <a16:creationId xmlns:a16="http://schemas.microsoft.com/office/drawing/2014/main" xmlns="" id="{79383C93-A92E-4536-8D52-169570AEBD87}"/>
              </a:ext>
            </a:extLst>
          </p:cNvPr>
          <p:cNvSpPr/>
          <p:nvPr/>
        </p:nvSpPr>
        <p:spPr>
          <a:xfrm>
            <a:off x="2202180" y="3307080"/>
            <a:ext cx="2091452" cy="7848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extBox 9">
            <a:extLst>
              <a:ext uri="{FF2B5EF4-FFF2-40B4-BE49-F238E27FC236}">
                <a16:creationId xmlns:a16="http://schemas.microsoft.com/office/drawing/2014/main" xmlns="" id="{4FABF8BF-E9FA-45FF-9229-377843DEA637}"/>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Screening Step 1</a:t>
            </a:r>
          </a:p>
        </p:txBody>
      </p:sp>
    </p:spTree>
    <p:extLst>
      <p:ext uri="{BB962C8B-B14F-4D97-AF65-F5344CB8AC3E}">
        <p14:creationId xmlns:p14="http://schemas.microsoft.com/office/powerpoint/2010/main" val="3827463762"/>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376238" y="92075"/>
            <a:ext cx="7588250" cy="1050925"/>
          </a:xfrm>
        </p:spPr>
        <p:txBody>
          <a:bodyPr/>
          <a:lstStyle/>
          <a:p>
            <a:r>
              <a:rPr lang="en-US" dirty="0"/>
              <a:t>Case Study: </a:t>
            </a:r>
            <a:r>
              <a:rPr lang="en-US" dirty="0">
                <a:solidFill>
                  <a:srgbClr val="333399"/>
                </a:solidFill>
              </a:rPr>
              <a:t>Site LNAPL Concerns</a:t>
            </a:r>
          </a:p>
        </p:txBody>
      </p:sp>
      <p:sp>
        <p:nvSpPr>
          <p:cNvPr id="15363" name="Rectangle 3"/>
          <p:cNvSpPr>
            <a:spLocks noGrp="1" noChangeArrowheads="1"/>
          </p:cNvSpPr>
          <p:nvPr>
            <p:ph type="body" idx="4294967295"/>
          </p:nvPr>
        </p:nvSpPr>
        <p:spPr>
          <a:xfrm>
            <a:off x="567558" y="1516381"/>
            <a:ext cx="8317361" cy="4626968"/>
          </a:xfrm>
        </p:spPr>
        <p:txBody>
          <a:bodyPr/>
          <a:lstStyle/>
          <a:p>
            <a:r>
              <a:rPr lang="en-US" sz="2500" dirty="0"/>
              <a:t>LNAPL migrated SE during low groundwater elevations</a:t>
            </a:r>
          </a:p>
          <a:p>
            <a:r>
              <a:rPr lang="en-US" sz="2500" dirty="0"/>
              <a:t>Large dissolved plume above regulatory limits</a:t>
            </a:r>
          </a:p>
          <a:p>
            <a:pPr lvl="1"/>
            <a:r>
              <a:rPr lang="en-US" sz="2200" dirty="0"/>
              <a:t>COC: BTEX, MTBE and 1,2-DCA</a:t>
            </a:r>
          </a:p>
          <a:p>
            <a:r>
              <a:rPr lang="en-US" sz="2500" dirty="0"/>
              <a:t>Vapor plume</a:t>
            </a:r>
          </a:p>
          <a:p>
            <a:pPr lvl="1"/>
            <a:r>
              <a:rPr lang="en-US" sz="2200" dirty="0"/>
              <a:t>Potential vapor intrusion at adjacent apartments</a:t>
            </a:r>
          </a:p>
          <a:p>
            <a:pPr lvl="1"/>
            <a:r>
              <a:rPr lang="en-US" sz="2200" dirty="0"/>
              <a:t>Potential risks for residences (basements/sump pumps)</a:t>
            </a:r>
          </a:p>
          <a:p>
            <a:pPr marL="0" indent="0">
              <a:buNone/>
            </a:pPr>
            <a:endParaRPr lang="en-US" sz="2500" dirty="0"/>
          </a:p>
          <a:p>
            <a:pPr marL="0" indent="0">
              <a:buNone/>
            </a:pPr>
            <a:endParaRPr lang="en-US" sz="1600" dirty="0"/>
          </a:p>
          <a:p>
            <a:pPr marL="0" indent="0">
              <a:buNone/>
            </a:pPr>
            <a:r>
              <a:rPr lang="en-US" sz="2500" dirty="0"/>
              <a:t>**Site moved to aggressive site status by Agency</a:t>
            </a:r>
          </a:p>
          <a:p>
            <a:endParaRPr lang="en-US" sz="2500" dirty="0"/>
          </a:p>
        </p:txBody>
      </p:sp>
      <p:sp>
        <p:nvSpPr>
          <p:cNvPr id="12" name="TextBox 11"/>
          <p:cNvSpPr txBox="1">
            <a:spLocks noChangeArrowheads="1"/>
          </p:cNvSpPr>
          <p:nvPr/>
        </p:nvSpPr>
        <p:spPr bwMode="auto">
          <a:xfrm rot="16200000">
            <a:off x="-2601117"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Step 1</a:t>
            </a:r>
          </a:p>
        </p:txBody>
      </p:sp>
      <p:sp>
        <p:nvSpPr>
          <p:cNvPr id="27" name="Rectangle 26"/>
          <p:cNvSpPr/>
          <p:nvPr/>
        </p:nvSpPr>
        <p:spPr bwMode="auto">
          <a:xfrm>
            <a:off x="6532563" y="4040188"/>
            <a:ext cx="320675" cy="58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Tree>
    <p:extLst>
      <p:ext uri="{BB962C8B-B14F-4D97-AF65-F5344CB8AC3E}">
        <p14:creationId xmlns:p14="http://schemas.microsoft.com/office/powerpoint/2010/main" val="4016050664"/>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dirty="0"/>
              <a:t>Knowledge Check</a:t>
            </a:r>
          </a:p>
        </p:txBody>
      </p:sp>
      <p:sp>
        <p:nvSpPr>
          <p:cNvPr id="59395" name="Content Placeholder 2"/>
          <p:cNvSpPr>
            <a:spLocks noGrp="1"/>
          </p:cNvSpPr>
          <p:nvPr>
            <p:ph idx="1"/>
          </p:nvPr>
        </p:nvSpPr>
        <p:spPr>
          <a:xfrm>
            <a:off x="461639" y="1449832"/>
            <a:ext cx="8380520" cy="4114800"/>
          </a:xfrm>
        </p:spPr>
        <p:txBody>
          <a:bodyPr/>
          <a:lstStyle/>
          <a:p>
            <a:r>
              <a:rPr lang="en-US" sz="2800" dirty="0"/>
              <a:t>Which concern would you consider to be the highest priority for this site?</a:t>
            </a:r>
            <a:endParaRPr lang="en-US" altLang="en-US" dirty="0"/>
          </a:p>
          <a:p>
            <a:pPr marL="914400" lvl="1" indent="-457200">
              <a:buClr>
                <a:srgbClr val="008000"/>
              </a:buClr>
              <a:buSzPct val="100000"/>
              <a:buFont typeface="+mj-lt"/>
              <a:buAutoNum type="alphaUcPeriod"/>
            </a:pPr>
            <a:r>
              <a:rPr lang="en-US" altLang="en-US" dirty="0"/>
              <a:t>Migrating LNAPL</a:t>
            </a:r>
          </a:p>
          <a:p>
            <a:pPr marL="914400" lvl="1" indent="-457200">
              <a:buClr>
                <a:srgbClr val="008000"/>
              </a:buClr>
              <a:buSzPct val="100000"/>
              <a:buFont typeface="+mj-lt"/>
              <a:buAutoNum type="alphaUcPeriod"/>
            </a:pPr>
            <a:r>
              <a:rPr lang="en-US" dirty="0"/>
              <a:t>Large dissolved plume above regulatory limits (COCs: BTEX, MTBE, 1,2-DCA)</a:t>
            </a:r>
          </a:p>
          <a:p>
            <a:pPr marL="914400" lvl="1" indent="-457200">
              <a:buClr>
                <a:srgbClr val="008000"/>
              </a:buClr>
              <a:buSzPct val="100000"/>
              <a:buFont typeface="+mj-lt"/>
              <a:buAutoNum type="alphaUcPeriod"/>
            </a:pPr>
            <a:r>
              <a:rPr lang="en-US" altLang="en-US" dirty="0"/>
              <a:t>Vapor plume/vapor intrusion risks to off-site properties</a:t>
            </a:r>
          </a:p>
        </p:txBody>
      </p:sp>
      <p:sp>
        <p:nvSpPr>
          <p:cNvPr id="4" name="TextBox 9">
            <a:extLst/>
          </p:cNvPr>
          <p:cNvSpPr txBox="1">
            <a:spLocks noChangeArrowheads="1"/>
          </p:cNvSpPr>
          <p:nvPr/>
        </p:nvSpPr>
        <p:spPr bwMode="auto">
          <a:xfrm rot="16200000">
            <a:off x="-2601117" y="3887272"/>
            <a:ext cx="5572125" cy="369332"/>
          </a:xfrm>
          <a:prstGeom prst="rect">
            <a:avLst/>
          </a:prstGeom>
          <a:solidFill>
            <a:srgbClr val="FF9900"/>
          </a:solidFill>
          <a:ln w="9525">
            <a:noFill/>
            <a:miter lim="800000"/>
            <a:headEnd/>
            <a:tailEnd/>
          </a:ln>
          <a:scene3d>
            <a:camera prst="orthographicFront"/>
            <a:lightRig rig="threePt" dir="t"/>
          </a:scene3d>
          <a:sp3d>
            <a:bevelT w="152400" h="50800"/>
          </a:sp3d>
        </p:spPr>
        <p:txBody>
          <a:bodyPr>
            <a:spAutoFit/>
          </a:bodyPr>
          <a:lstStyle/>
          <a:p>
            <a:pPr algn="ctr">
              <a:defRPr/>
            </a:pPr>
            <a:r>
              <a:rPr lang="en-US" dirty="0">
                <a:solidFill>
                  <a:srgbClr val="FFFFFF"/>
                </a:solidFill>
                <a:ea typeface="ＭＳ Ｐゴシック" charset="0"/>
              </a:rPr>
              <a:t>Poll Question</a:t>
            </a:r>
          </a:p>
        </p:txBody>
      </p:sp>
    </p:spTree>
    <p:extLst>
      <p:ext uri="{BB962C8B-B14F-4D97-AF65-F5344CB8AC3E}">
        <p14:creationId xmlns:p14="http://schemas.microsoft.com/office/powerpoint/2010/main" val="4177604850"/>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376238" y="92075"/>
            <a:ext cx="7588250" cy="1050925"/>
          </a:xfrm>
        </p:spPr>
        <p:txBody>
          <a:bodyPr/>
          <a:lstStyle/>
          <a:p>
            <a:r>
              <a:rPr lang="en-US" dirty="0"/>
              <a:t>Case Study: </a:t>
            </a:r>
            <a:r>
              <a:rPr lang="en-US" dirty="0">
                <a:solidFill>
                  <a:srgbClr val="333399"/>
                </a:solidFill>
              </a:rPr>
              <a:t>Site LNAPL Concerns</a:t>
            </a:r>
          </a:p>
        </p:txBody>
      </p:sp>
      <p:sp>
        <p:nvSpPr>
          <p:cNvPr id="15363" name="Rectangle 3"/>
          <p:cNvSpPr>
            <a:spLocks noGrp="1" noChangeArrowheads="1"/>
          </p:cNvSpPr>
          <p:nvPr>
            <p:ph type="body" idx="4294967295"/>
          </p:nvPr>
        </p:nvSpPr>
        <p:spPr>
          <a:xfrm>
            <a:off x="567558" y="1516381"/>
            <a:ext cx="8317361" cy="4626968"/>
          </a:xfrm>
        </p:spPr>
        <p:txBody>
          <a:bodyPr/>
          <a:lstStyle/>
          <a:p>
            <a:r>
              <a:rPr lang="en-US" sz="2500" dirty="0">
                <a:solidFill>
                  <a:srgbClr val="FF0000"/>
                </a:solidFill>
              </a:rPr>
              <a:t>LNAPL migrated </a:t>
            </a:r>
            <a:r>
              <a:rPr lang="en-US" sz="2500" dirty="0"/>
              <a:t>SE during low groundwater elevations</a:t>
            </a:r>
          </a:p>
          <a:p>
            <a:r>
              <a:rPr lang="en-US" sz="2500" dirty="0"/>
              <a:t>Large dissolved plume above regulatory limits</a:t>
            </a:r>
          </a:p>
          <a:p>
            <a:pPr lvl="1"/>
            <a:r>
              <a:rPr lang="en-US" sz="2200" dirty="0"/>
              <a:t>COC: BTEX, MTBE and 1,2-DCA</a:t>
            </a:r>
          </a:p>
          <a:p>
            <a:r>
              <a:rPr lang="en-US" sz="2500" dirty="0"/>
              <a:t>Vapor plume</a:t>
            </a:r>
          </a:p>
          <a:p>
            <a:pPr lvl="1"/>
            <a:r>
              <a:rPr lang="en-US" sz="2200" dirty="0"/>
              <a:t>Potential vapor intrusion at adjacent apartments</a:t>
            </a:r>
          </a:p>
          <a:p>
            <a:pPr lvl="1"/>
            <a:r>
              <a:rPr lang="en-US" sz="2200" dirty="0"/>
              <a:t>Potential risks for residences (basements/sump pumps)</a:t>
            </a:r>
          </a:p>
          <a:p>
            <a:pPr marL="0" indent="0">
              <a:buNone/>
            </a:pPr>
            <a:endParaRPr lang="en-US" sz="2500" dirty="0"/>
          </a:p>
          <a:p>
            <a:pPr marL="0" indent="0">
              <a:buNone/>
            </a:pPr>
            <a:endParaRPr lang="en-US" sz="1600" dirty="0"/>
          </a:p>
          <a:p>
            <a:pPr marL="0" indent="0">
              <a:buNone/>
            </a:pPr>
            <a:r>
              <a:rPr lang="en-US" sz="2500" dirty="0"/>
              <a:t>**Site moved to aggressive site status by Agency</a:t>
            </a:r>
          </a:p>
          <a:p>
            <a:endParaRPr lang="en-US" sz="2500" dirty="0"/>
          </a:p>
        </p:txBody>
      </p:sp>
      <p:sp>
        <p:nvSpPr>
          <p:cNvPr id="12" name="TextBox 11"/>
          <p:cNvSpPr txBox="1">
            <a:spLocks noChangeArrowheads="1"/>
          </p:cNvSpPr>
          <p:nvPr/>
        </p:nvSpPr>
        <p:spPr bwMode="auto">
          <a:xfrm rot="16200000">
            <a:off x="-2601117"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Step 1</a:t>
            </a:r>
          </a:p>
        </p:txBody>
      </p:sp>
      <p:sp>
        <p:nvSpPr>
          <p:cNvPr id="27" name="Rectangle 26"/>
          <p:cNvSpPr/>
          <p:nvPr/>
        </p:nvSpPr>
        <p:spPr bwMode="auto">
          <a:xfrm>
            <a:off x="6532563" y="4040188"/>
            <a:ext cx="320675" cy="587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Tree>
    <p:extLst>
      <p:ext uri="{BB962C8B-B14F-4D97-AF65-F5344CB8AC3E}">
        <p14:creationId xmlns:p14="http://schemas.microsoft.com/office/powerpoint/2010/main" val="3535192475"/>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5" name="Content Placeholder 9234">
            <a:extLst>
              <a:ext uri="{FF2B5EF4-FFF2-40B4-BE49-F238E27FC236}">
                <a16:creationId xmlns:a16="http://schemas.microsoft.com/office/drawing/2014/main" xmlns="" id="{51773C06-FC3F-4DF0-B2AF-4DFC61A02E9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1568" y="1285875"/>
            <a:ext cx="8527881" cy="5572125"/>
          </a:xfrm>
          <a:prstGeom prst="rect">
            <a:avLst/>
          </a:prstGeom>
        </p:spPr>
      </p:pic>
      <p:sp>
        <p:nvSpPr>
          <p:cNvPr id="9220" name="Rectangle 10"/>
          <p:cNvSpPr>
            <a:spLocks noGrp="1" noChangeArrowheads="1"/>
          </p:cNvSpPr>
          <p:nvPr>
            <p:ph type="title"/>
          </p:nvPr>
        </p:nvSpPr>
        <p:spPr>
          <a:xfrm>
            <a:off x="376238" y="92075"/>
            <a:ext cx="7588250" cy="1050925"/>
          </a:xfrm>
          <a:noFill/>
        </p:spPr>
        <p:txBody>
          <a:bodyPr/>
          <a:lstStyle/>
          <a:p>
            <a:r>
              <a:rPr lang="en-US" dirty="0"/>
              <a:t>Case Study: </a:t>
            </a:r>
            <a:r>
              <a:rPr lang="en-US" dirty="0">
                <a:solidFill>
                  <a:srgbClr val="0000A2"/>
                </a:solidFill>
              </a:rPr>
              <a:t>Step 1 – Goals, Objectives &amp; </a:t>
            </a:r>
            <a:r>
              <a:rPr lang="en-US" dirty="0">
                <a:solidFill>
                  <a:srgbClr val="0000A2"/>
                </a:solidFill>
                <a:hlinkClick r:id="rId4"/>
              </a:rPr>
              <a:t>Table 6-3</a:t>
            </a:r>
            <a:endParaRPr lang="en-US" dirty="0">
              <a:solidFill>
                <a:srgbClr val="0000A2"/>
              </a:solidFill>
            </a:endParaRPr>
          </a:p>
        </p:txBody>
      </p:sp>
      <p:pic>
        <p:nvPicPr>
          <p:cNvPr id="9225" name="Picture 2" descr="C:\Documents and Settings\cfahlers\Local Settings\Temporary Internet Files\Content.IE5\VZXR2JKT\MC900078625[1].wmf"/>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149122" y="4679594"/>
            <a:ext cx="666472" cy="2023268"/>
          </a:xfrm>
          <a:prstGeom prst="rect">
            <a:avLst/>
          </a:prstGeom>
          <a:noFill/>
          <a:ln w="9525">
            <a:noFill/>
            <a:miter lim="800000"/>
            <a:headEnd/>
            <a:tailEnd/>
          </a:ln>
        </p:spPr>
      </p:pic>
      <p:sp>
        <p:nvSpPr>
          <p:cNvPr id="10" name="TextBox 9"/>
          <p:cNvSpPr txBox="1">
            <a:spLocks noChangeArrowheads="1"/>
          </p:cNvSpPr>
          <p:nvPr/>
        </p:nvSpPr>
        <p:spPr bwMode="auto">
          <a:xfrm rot="162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Step 1</a:t>
            </a:r>
          </a:p>
        </p:txBody>
      </p:sp>
      <p:grpSp>
        <p:nvGrpSpPr>
          <p:cNvPr id="9227" name="Group 9226">
            <a:extLst>
              <a:ext uri="{FF2B5EF4-FFF2-40B4-BE49-F238E27FC236}">
                <a16:creationId xmlns:a16="http://schemas.microsoft.com/office/drawing/2014/main" xmlns="" id="{75E892D3-3C99-4E36-B52B-0B4C7057EEB6}"/>
              </a:ext>
            </a:extLst>
          </p:cNvPr>
          <p:cNvGrpSpPr/>
          <p:nvPr/>
        </p:nvGrpSpPr>
        <p:grpSpPr>
          <a:xfrm>
            <a:off x="461569" y="1591308"/>
            <a:ext cx="993308" cy="3623965"/>
            <a:chOff x="461569" y="1653453"/>
            <a:chExt cx="993308" cy="3551093"/>
          </a:xfrm>
        </p:grpSpPr>
        <p:sp>
          <p:nvSpPr>
            <p:cNvPr id="9219" name="Rectangle 8"/>
            <p:cNvSpPr>
              <a:spLocks noChangeArrowheads="1"/>
            </p:cNvSpPr>
            <p:nvPr/>
          </p:nvSpPr>
          <p:spPr bwMode="auto">
            <a:xfrm>
              <a:off x="461569" y="2640119"/>
              <a:ext cx="960119" cy="2564427"/>
            </a:xfrm>
            <a:prstGeom prst="rect">
              <a:avLst/>
            </a:prstGeom>
            <a:noFill/>
            <a:ln w="38100">
              <a:solidFill>
                <a:srgbClr val="FF0000"/>
              </a:solidFill>
              <a:miter lim="800000"/>
              <a:headEnd/>
              <a:tailEnd/>
            </a:ln>
          </p:spPr>
          <p:txBody>
            <a:bodyPr wrap="none" anchor="ctr"/>
            <a:lstStyle/>
            <a:p>
              <a:endParaRPr lang="en-US" dirty="0">
                <a:solidFill>
                  <a:srgbClr val="000000"/>
                </a:solidFill>
                <a:cs typeface="+mn-cs"/>
              </a:endParaRPr>
            </a:p>
          </p:txBody>
        </p:sp>
        <p:sp>
          <p:nvSpPr>
            <p:cNvPr id="13" name="Rectangle 8">
              <a:extLst>
                <a:ext uri="{FF2B5EF4-FFF2-40B4-BE49-F238E27FC236}">
                  <a16:creationId xmlns:a16="http://schemas.microsoft.com/office/drawing/2014/main" xmlns="" id="{1A9B9E60-194C-4052-94F2-3347A0C89304}"/>
                </a:ext>
              </a:extLst>
            </p:cNvPr>
            <p:cNvSpPr>
              <a:spLocks noChangeArrowheads="1"/>
            </p:cNvSpPr>
            <p:nvPr/>
          </p:nvSpPr>
          <p:spPr bwMode="auto">
            <a:xfrm>
              <a:off x="469993" y="1653453"/>
              <a:ext cx="984884" cy="743518"/>
            </a:xfrm>
            <a:prstGeom prst="rect">
              <a:avLst/>
            </a:prstGeom>
            <a:noFill/>
            <a:ln w="38100">
              <a:solidFill>
                <a:srgbClr val="FF0000"/>
              </a:solidFill>
              <a:miter lim="800000"/>
              <a:headEnd/>
              <a:tailEnd/>
            </a:ln>
          </p:spPr>
          <p:txBody>
            <a:bodyPr wrap="none" anchor="ctr"/>
            <a:lstStyle/>
            <a:p>
              <a:endParaRPr lang="en-US" dirty="0">
                <a:solidFill>
                  <a:srgbClr val="000000"/>
                </a:solidFill>
                <a:cs typeface="+mn-cs"/>
              </a:endParaRPr>
            </a:p>
          </p:txBody>
        </p:sp>
      </p:grpSp>
      <p:grpSp>
        <p:nvGrpSpPr>
          <p:cNvPr id="9232" name="Group 9231">
            <a:extLst>
              <a:ext uri="{FF2B5EF4-FFF2-40B4-BE49-F238E27FC236}">
                <a16:creationId xmlns:a16="http://schemas.microsoft.com/office/drawing/2014/main" xmlns="" id="{35EFE2C2-2B48-4AFC-938A-8C7212EBCC1E}"/>
              </a:ext>
            </a:extLst>
          </p:cNvPr>
          <p:cNvGrpSpPr/>
          <p:nvPr/>
        </p:nvGrpSpPr>
        <p:grpSpPr>
          <a:xfrm>
            <a:off x="1204318" y="1586907"/>
            <a:ext cx="1941777" cy="3628366"/>
            <a:chOff x="1186562" y="1649052"/>
            <a:chExt cx="1941777" cy="3553926"/>
          </a:xfrm>
        </p:grpSpPr>
        <p:sp>
          <p:nvSpPr>
            <p:cNvPr id="18" name="Oval 17">
              <a:extLst>
                <a:ext uri="{FF2B5EF4-FFF2-40B4-BE49-F238E27FC236}">
                  <a16:creationId xmlns:a16="http://schemas.microsoft.com/office/drawing/2014/main" xmlns="" id="{2F7894F2-3B0F-4D00-9B87-F9229595204A}"/>
                </a:ext>
              </a:extLst>
            </p:cNvPr>
            <p:cNvSpPr/>
            <p:nvPr/>
          </p:nvSpPr>
          <p:spPr bwMode="auto">
            <a:xfrm>
              <a:off x="1235884" y="2432772"/>
              <a:ext cx="1892455" cy="1455647"/>
            </a:xfrm>
            <a:prstGeom prst="ellipse">
              <a:avLst/>
            </a:prstGeom>
            <a:noFill/>
            <a:ln w="38100" cap="flat" cmpd="sng" algn="ctr">
              <a:solidFill>
                <a:srgbClr val="89C486"/>
              </a:solidFill>
              <a:prstDash val="solid"/>
              <a:miter lim="800000"/>
              <a:headEnd type="none" w="med" len="med"/>
              <a:tailEnd type="none" w="med" len="med"/>
            </a:ln>
            <a:effectLst/>
            <a:scene3d>
              <a:camera prst="orthographicFront"/>
              <a:lightRig rig="threePt" dir="t"/>
            </a:scene3d>
            <a:sp3d>
              <a:bevelT w="158750" h="152400"/>
              <a:bevelB w="158750" h="146050"/>
            </a:sp3d>
          </p:spPr>
          <p:txBody>
            <a:bodyPr wrap="none"/>
            <a:lstStyle/>
            <a:p>
              <a:pPr>
                <a:defRPr/>
              </a:pPr>
              <a:endParaRPr lang="en-US" dirty="0">
                <a:solidFill>
                  <a:srgbClr val="000000"/>
                </a:solidFill>
                <a:cs typeface="+mn-cs"/>
              </a:endParaRPr>
            </a:p>
          </p:txBody>
        </p:sp>
        <p:grpSp>
          <p:nvGrpSpPr>
            <p:cNvPr id="9228" name="Group 9227">
              <a:extLst>
                <a:ext uri="{FF2B5EF4-FFF2-40B4-BE49-F238E27FC236}">
                  <a16:creationId xmlns:a16="http://schemas.microsoft.com/office/drawing/2014/main" xmlns="" id="{A12CFA4E-545D-42A8-8135-884A5E09E816}"/>
                </a:ext>
              </a:extLst>
            </p:cNvPr>
            <p:cNvGrpSpPr/>
            <p:nvPr/>
          </p:nvGrpSpPr>
          <p:grpSpPr>
            <a:xfrm>
              <a:off x="1428236" y="1649052"/>
              <a:ext cx="1561692" cy="3553926"/>
              <a:chOff x="1428236" y="1649052"/>
              <a:chExt cx="1561692" cy="3553926"/>
            </a:xfrm>
          </p:grpSpPr>
          <p:sp>
            <p:nvSpPr>
              <p:cNvPr id="15" name="Rectangle 8">
                <a:extLst>
                  <a:ext uri="{FF2B5EF4-FFF2-40B4-BE49-F238E27FC236}">
                    <a16:creationId xmlns:a16="http://schemas.microsoft.com/office/drawing/2014/main" xmlns="" id="{109044DB-9CF9-469B-BCE8-5F46184AB1DA}"/>
                  </a:ext>
                </a:extLst>
              </p:cNvPr>
              <p:cNvSpPr>
                <a:spLocks noChangeArrowheads="1"/>
              </p:cNvSpPr>
              <p:nvPr/>
            </p:nvSpPr>
            <p:spPr bwMode="auto">
              <a:xfrm>
                <a:off x="1428236" y="2638551"/>
                <a:ext cx="1547902" cy="2564427"/>
              </a:xfrm>
              <a:prstGeom prst="rect">
                <a:avLst/>
              </a:prstGeom>
              <a:noFill/>
              <a:ln w="38100">
                <a:solidFill>
                  <a:srgbClr val="FF0000"/>
                </a:solidFill>
                <a:miter lim="800000"/>
                <a:headEnd/>
                <a:tailEnd/>
              </a:ln>
            </p:spPr>
            <p:txBody>
              <a:bodyPr wrap="none" anchor="ctr"/>
              <a:lstStyle/>
              <a:p>
                <a:endParaRPr lang="en-US" dirty="0">
                  <a:solidFill>
                    <a:srgbClr val="000000"/>
                  </a:solidFill>
                  <a:cs typeface="+mn-cs"/>
                </a:endParaRPr>
              </a:p>
            </p:txBody>
          </p:sp>
          <p:sp>
            <p:nvSpPr>
              <p:cNvPr id="16" name="Rectangle 8">
                <a:extLst>
                  <a:ext uri="{FF2B5EF4-FFF2-40B4-BE49-F238E27FC236}">
                    <a16:creationId xmlns:a16="http://schemas.microsoft.com/office/drawing/2014/main" xmlns="" id="{06E57E13-C986-413A-804F-325A62FA2536}"/>
                  </a:ext>
                </a:extLst>
              </p:cNvPr>
              <p:cNvSpPr>
                <a:spLocks noChangeArrowheads="1"/>
              </p:cNvSpPr>
              <p:nvPr/>
            </p:nvSpPr>
            <p:spPr bwMode="auto">
              <a:xfrm>
                <a:off x="1468636" y="1649052"/>
                <a:ext cx="1521292" cy="730351"/>
              </a:xfrm>
              <a:prstGeom prst="rect">
                <a:avLst/>
              </a:prstGeom>
              <a:noFill/>
              <a:ln w="38100">
                <a:solidFill>
                  <a:srgbClr val="FF0000"/>
                </a:solidFill>
                <a:miter lim="800000"/>
                <a:headEnd/>
                <a:tailEnd/>
              </a:ln>
            </p:spPr>
            <p:txBody>
              <a:bodyPr wrap="none" anchor="ctr"/>
              <a:lstStyle/>
              <a:p>
                <a:endParaRPr lang="en-US" dirty="0">
                  <a:solidFill>
                    <a:srgbClr val="000000"/>
                  </a:solidFill>
                  <a:cs typeface="+mn-cs"/>
                </a:endParaRPr>
              </a:p>
            </p:txBody>
          </p:sp>
        </p:grpSp>
        <p:sp>
          <p:nvSpPr>
            <p:cNvPr id="42" name="Right Arrow 4">
              <a:extLst>
                <a:ext uri="{FF2B5EF4-FFF2-40B4-BE49-F238E27FC236}">
                  <a16:creationId xmlns:a16="http://schemas.microsoft.com/office/drawing/2014/main" xmlns="" id="{C13CC7C7-1C10-47C8-AB8C-B617CB0005C4}"/>
                </a:ext>
              </a:extLst>
            </p:cNvPr>
            <p:cNvSpPr>
              <a:spLocks noChangeArrowheads="1"/>
            </p:cNvSpPr>
            <p:nvPr/>
          </p:nvSpPr>
          <p:spPr bwMode="auto">
            <a:xfrm>
              <a:off x="1186562" y="3130131"/>
              <a:ext cx="327522" cy="342681"/>
            </a:xfrm>
            <a:prstGeom prst="rightArrow">
              <a:avLst>
                <a:gd name="adj1" fmla="val 50000"/>
                <a:gd name="adj2" fmla="val 50000"/>
              </a:avLst>
            </a:prstGeom>
            <a:solidFill>
              <a:srgbClr val="89C486"/>
            </a:solidFill>
            <a:ln w="9525">
              <a:solidFill>
                <a:schemeClr val="tx1"/>
              </a:solidFill>
              <a:miter lim="800000"/>
              <a:headEnd/>
              <a:tailEnd/>
            </a:ln>
          </p:spPr>
          <p:txBody>
            <a:bodyPr lIns="0" tIns="0" rIns="0" bIns="0" anchor="ctr"/>
            <a:lstStyle/>
            <a:p>
              <a:pPr algn="ctr" eaLnBrk="0" hangingPunct="0">
                <a:defRPr/>
              </a:pPr>
              <a:endParaRPr lang="en-US" sz="1600" b="1" dirty="0">
                <a:solidFill>
                  <a:srgbClr val="808080">
                    <a:lumMod val="50000"/>
                  </a:srgbClr>
                </a:solidFill>
                <a:latin typeface="Arial" pitchFamily="34" charset="0"/>
                <a:cs typeface="+mn-cs"/>
              </a:endParaRPr>
            </a:p>
          </p:txBody>
        </p:sp>
      </p:grpSp>
      <p:grpSp>
        <p:nvGrpSpPr>
          <p:cNvPr id="9230" name="Group 9229">
            <a:extLst>
              <a:ext uri="{FF2B5EF4-FFF2-40B4-BE49-F238E27FC236}">
                <a16:creationId xmlns:a16="http://schemas.microsoft.com/office/drawing/2014/main" xmlns="" id="{95AB37FC-05C7-4C77-B64D-9CE877594F52}"/>
              </a:ext>
            </a:extLst>
          </p:cNvPr>
          <p:cNvGrpSpPr/>
          <p:nvPr/>
        </p:nvGrpSpPr>
        <p:grpSpPr>
          <a:xfrm>
            <a:off x="2818573" y="1580581"/>
            <a:ext cx="1168983" cy="2618141"/>
            <a:chOff x="2800817" y="1642727"/>
            <a:chExt cx="1168983" cy="2582184"/>
          </a:xfrm>
        </p:grpSpPr>
        <p:sp>
          <p:nvSpPr>
            <p:cNvPr id="12" name="Rectangle 8">
              <a:extLst>
                <a:ext uri="{FF2B5EF4-FFF2-40B4-BE49-F238E27FC236}">
                  <a16:creationId xmlns:a16="http://schemas.microsoft.com/office/drawing/2014/main" xmlns="" id="{30F0E03B-95A7-4A33-93D6-E11A8446400D}"/>
                </a:ext>
              </a:extLst>
            </p:cNvPr>
            <p:cNvSpPr>
              <a:spLocks noChangeArrowheads="1"/>
            </p:cNvSpPr>
            <p:nvPr/>
          </p:nvSpPr>
          <p:spPr bwMode="auto">
            <a:xfrm>
              <a:off x="2971126" y="2638551"/>
              <a:ext cx="998674" cy="1586360"/>
            </a:xfrm>
            <a:prstGeom prst="rect">
              <a:avLst/>
            </a:prstGeom>
            <a:noFill/>
            <a:ln w="38100">
              <a:solidFill>
                <a:srgbClr val="FF0000"/>
              </a:solidFill>
              <a:miter lim="800000"/>
              <a:headEnd/>
              <a:tailEnd/>
            </a:ln>
          </p:spPr>
          <p:txBody>
            <a:bodyPr wrap="none" anchor="ctr"/>
            <a:lstStyle/>
            <a:p>
              <a:endParaRPr lang="en-US" dirty="0">
                <a:solidFill>
                  <a:srgbClr val="000000"/>
                </a:solidFill>
                <a:cs typeface="+mn-cs"/>
              </a:endParaRPr>
            </a:p>
          </p:txBody>
        </p:sp>
        <p:sp>
          <p:nvSpPr>
            <p:cNvPr id="17" name="Rectangle 8">
              <a:extLst>
                <a:ext uri="{FF2B5EF4-FFF2-40B4-BE49-F238E27FC236}">
                  <a16:creationId xmlns:a16="http://schemas.microsoft.com/office/drawing/2014/main" xmlns="" id="{D057F3B6-8DDD-4C84-9E8F-6746B0D908FA}"/>
                </a:ext>
              </a:extLst>
            </p:cNvPr>
            <p:cNvSpPr>
              <a:spLocks noChangeArrowheads="1"/>
            </p:cNvSpPr>
            <p:nvPr/>
          </p:nvSpPr>
          <p:spPr bwMode="auto">
            <a:xfrm>
              <a:off x="2984916" y="1642727"/>
              <a:ext cx="984884" cy="753840"/>
            </a:xfrm>
            <a:prstGeom prst="rect">
              <a:avLst/>
            </a:prstGeom>
            <a:noFill/>
            <a:ln w="38100">
              <a:solidFill>
                <a:srgbClr val="FF0000"/>
              </a:solidFill>
              <a:miter lim="800000"/>
              <a:headEnd/>
              <a:tailEnd/>
            </a:ln>
          </p:spPr>
          <p:txBody>
            <a:bodyPr wrap="none" anchor="ctr"/>
            <a:lstStyle/>
            <a:p>
              <a:endParaRPr lang="en-US" dirty="0">
                <a:solidFill>
                  <a:srgbClr val="000000"/>
                </a:solidFill>
                <a:cs typeface="+mn-cs"/>
              </a:endParaRPr>
            </a:p>
          </p:txBody>
        </p:sp>
        <p:sp>
          <p:nvSpPr>
            <p:cNvPr id="14" name="Right Arrow 4">
              <a:extLst>
                <a:ext uri="{FF2B5EF4-FFF2-40B4-BE49-F238E27FC236}">
                  <a16:creationId xmlns:a16="http://schemas.microsoft.com/office/drawing/2014/main" xmlns="" id="{68412A41-4229-4BF4-AA68-5577DA027858}"/>
                </a:ext>
              </a:extLst>
            </p:cNvPr>
            <p:cNvSpPr>
              <a:spLocks noChangeArrowheads="1"/>
            </p:cNvSpPr>
            <p:nvPr/>
          </p:nvSpPr>
          <p:spPr bwMode="auto">
            <a:xfrm>
              <a:off x="2800817" y="3119779"/>
              <a:ext cx="327522" cy="342681"/>
            </a:xfrm>
            <a:prstGeom prst="rightArrow">
              <a:avLst>
                <a:gd name="adj1" fmla="val 50000"/>
                <a:gd name="adj2" fmla="val 50000"/>
              </a:avLst>
            </a:prstGeom>
            <a:solidFill>
              <a:srgbClr val="89C486"/>
            </a:solidFill>
            <a:ln w="9525">
              <a:solidFill>
                <a:schemeClr val="tx1"/>
              </a:solidFill>
              <a:miter lim="800000"/>
              <a:headEnd/>
              <a:tailEnd/>
            </a:ln>
          </p:spPr>
          <p:txBody>
            <a:bodyPr lIns="0" tIns="0" rIns="0" bIns="0" anchor="ctr"/>
            <a:lstStyle/>
            <a:p>
              <a:pPr algn="ctr" eaLnBrk="0" hangingPunct="0">
                <a:defRPr/>
              </a:pPr>
              <a:endParaRPr lang="en-US" sz="1600" b="1" dirty="0">
                <a:solidFill>
                  <a:srgbClr val="808080">
                    <a:lumMod val="50000"/>
                  </a:srgbClr>
                </a:solidFill>
                <a:latin typeface="Arial" pitchFamily="34" charset="0"/>
                <a:cs typeface="+mn-cs"/>
              </a:endParaRPr>
            </a:p>
          </p:txBody>
        </p:sp>
      </p:grpSp>
      <p:grpSp>
        <p:nvGrpSpPr>
          <p:cNvPr id="9231" name="Group 9230">
            <a:extLst>
              <a:ext uri="{FF2B5EF4-FFF2-40B4-BE49-F238E27FC236}">
                <a16:creationId xmlns:a16="http://schemas.microsoft.com/office/drawing/2014/main" xmlns="" id="{AE793A68-2CC9-477F-93CF-D8432F6F1E71}"/>
              </a:ext>
            </a:extLst>
          </p:cNvPr>
          <p:cNvGrpSpPr/>
          <p:nvPr/>
        </p:nvGrpSpPr>
        <p:grpSpPr>
          <a:xfrm>
            <a:off x="3648190" y="1598339"/>
            <a:ext cx="2592810" cy="2618141"/>
            <a:chOff x="3648190" y="1660484"/>
            <a:chExt cx="2592810" cy="2564428"/>
          </a:xfrm>
        </p:grpSpPr>
        <p:sp>
          <p:nvSpPr>
            <p:cNvPr id="11" name="Rectangle 8">
              <a:extLst>
                <a:ext uri="{FF2B5EF4-FFF2-40B4-BE49-F238E27FC236}">
                  <a16:creationId xmlns:a16="http://schemas.microsoft.com/office/drawing/2014/main" xmlns="" id="{815B587E-447D-44E1-A2B9-80AD4D2DD5FF}"/>
                </a:ext>
              </a:extLst>
            </p:cNvPr>
            <p:cNvSpPr>
              <a:spLocks noChangeArrowheads="1"/>
            </p:cNvSpPr>
            <p:nvPr/>
          </p:nvSpPr>
          <p:spPr bwMode="auto">
            <a:xfrm>
              <a:off x="3983559" y="2638552"/>
              <a:ext cx="2257441" cy="1586360"/>
            </a:xfrm>
            <a:prstGeom prst="rect">
              <a:avLst/>
            </a:prstGeom>
            <a:noFill/>
            <a:ln w="38100">
              <a:solidFill>
                <a:schemeClr val="accent6"/>
              </a:solidFill>
              <a:miter lim="800000"/>
              <a:headEnd/>
              <a:tailEnd/>
            </a:ln>
          </p:spPr>
          <p:txBody>
            <a:bodyPr wrap="none" anchor="ctr"/>
            <a:lstStyle/>
            <a:p>
              <a:endParaRPr lang="en-US" dirty="0">
                <a:solidFill>
                  <a:srgbClr val="000000"/>
                </a:solidFill>
                <a:cs typeface="+mn-cs"/>
              </a:endParaRPr>
            </a:p>
          </p:txBody>
        </p:sp>
        <p:sp>
          <p:nvSpPr>
            <p:cNvPr id="19" name="Rectangle 8">
              <a:extLst>
                <a:ext uri="{FF2B5EF4-FFF2-40B4-BE49-F238E27FC236}">
                  <a16:creationId xmlns:a16="http://schemas.microsoft.com/office/drawing/2014/main" xmlns="" id="{A2A3D0D2-50C4-493B-8F5F-29EFD3165BF0}"/>
                </a:ext>
              </a:extLst>
            </p:cNvPr>
            <p:cNvSpPr>
              <a:spLocks noChangeArrowheads="1"/>
            </p:cNvSpPr>
            <p:nvPr/>
          </p:nvSpPr>
          <p:spPr bwMode="auto">
            <a:xfrm>
              <a:off x="3983559" y="1660484"/>
              <a:ext cx="2257441" cy="740796"/>
            </a:xfrm>
            <a:prstGeom prst="rect">
              <a:avLst/>
            </a:prstGeom>
            <a:noFill/>
            <a:ln w="38100">
              <a:solidFill>
                <a:schemeClr val="accent6"/>
              </a:solidFill>
              <a:miter lim="800000"/>
              <a:headEnd/>
              <a:tailEnd/>
            </a:ln>
          </p:spPr>
          <p:txBody>
            <a:bodyPr wrap="none" anchor="ctr"/>
            <a:lstStyle/>
            <a:p>
              <a:endParaRPr lang="en-US" dirty="0">
                <a:solidFill>
                  <a:srgbClr val="000000"/>
                </a:solidFill>
                <a:cs typeface="+mn-cs"/>
              </a:endParaRPr>
            </a:p>
          </p:txBody>
        </p:sp>
        <p:sp>
          <p:nvSpPr>
            <p:cNvPr id="20" name="Right Arrow 4">
              <a:extLst>
                <a:ext uri="{FF2B5EF4-FFF2-40B4-BE49-F238E27FC236}">
                  <a16:creationId xmlns:a16="http://schemas.microsoft.com/office/drawing/2014/main" xmlns="" id="{8160F4CB-FB76-4E5D-B5DA-932344B4ACEA}"/>
                </a:ext>
              </a:extLst>
            </p:cNvPr>
            <p:cNvSpPr>
              <a:spLocks noChangeArrowheads="1"/>
            </p:cNvSpPr>
            <p:nvPr/>
          </p:nvSpPr>
          <p:spPr bwMode="auto">
            <a:xfrm>
              <a:off x="3648190" y="3127872"/>
              <a:ext cx="368951" cy="343466"/>
            </a:xfrm>
            <a:prstGeom prst="rightArrow">
              <a:avLst>
                <a:gd name="adj1" fmla="val 50000"/>
                <a:gd name="adj2" fmla="val 50000"/>
              </a:avLst>
            </a:prstGeom>
            <a:solidFill>
              <a:srgbClr val="89C486"/>
            </a:solidFill>
            <a:ln w="9525">
              <a:solidFill>
                <a:schemeClr val="tx1"/>
              </a:solidFill>
              <a:miter lim="800000"/>
              <a:headEnd/>
              <a:tailEnd/>
            </a:ln>
          </p:spPr>
          <p:txBody>
            <a:bodyPr lIns="0" tIns="0" rIns="0" bIns="0" anchor="ctr"/>
            <a:lstStyle/>
            <a:p>
              <a:pPr algn="ctr" eaLnBrk="0" hangingPunct="0">
                <a:defRPr/>
              </a:pPr>
              <a:endParaRPr lang="en-US" sz="1600" b="1" dirty="0">
                <a:solidFill>
                  <a:srgbClr val="808080">
                    <a:lumMod val="50000"/>
                  </a:srgbClr>
                </a:solidFill>
                <a:latin typeface="Arial" pitchFamily="34" charset="0"/>
                <a:cs typeface="+mn-cs"/>
              </a:endParaRPr>
            </a:p>
          </p:txBody>
        </p:sp>
      </p:grpSp>
    </p:spTree>
    <p:extLst>
      <p:ext uri="{BB962C8B-B14F-4D97-AF65-F5344CB8AC3E}">
        <p14:creationId xmlns:p14="http://schemas.microsoft.com/office/powerpoint/2010/main" val="1319691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360363" y="92075"/>
            <a:ext cx="7762875" cy="1050925"/>
          </a:xfrm>
        </p:spPr>
        <p:txBody>
          <a:bodyPr/>
          <a:lstStyle/>
          <a:p>
            <a:r>
              <a:rPr lang="en-US" dirty="0"/>
              <a:t>Case Study: </a:t>
            </a:r>
            <a:r>
              <a:rPr lang="en-US" dirty="0">
                <a:solidFill>
                  <a:srgbClr val="333399"/>
                </a:solidFill>
                <a:hlinkClick r:id="rId3"/>
              </a:rPr>
              <a:t>Table 6-3 </a:t>
            </a:r>
            <a:r>
              <a:rPr lang="en-US" dirty="0">
                <a:solidFill>
                  <a:srgbClr val="333399"/>
                </a:solidFill>
              </a:rPr>
              <a:t>Geologic Factors</a:t>
            </a:r>
          </a:p>
        </p:txBody>
      </p:sp>
      <p:sp>
        <p:nvSpPr>
          <p:cNvPr id="10243" name="Rectangle 3"/>
          <p:cNvSpPr>
            <a:spLocks noGrp="1" noChangeArrowheads="1"/>
          </p:cNvSpPr>
          <p:nvPr>
            <p:ph type="body" idx="4294967295"/>
          </p:nvPr>
        </p:nvSpPr>
        <p:spPr>
          <a:xfrm>
            <a:off x="390477" y="4456657"/>
            <a:ext cx="3645699" cy="2309268"/>
          </a:xfrm>
        </p:spPr>
        <p:txBody>
          <a:bodyPr/>
          <a:lstStyle/>
          <a:p>
            <a:pPr marL="461963" lvl="1">
              <a:lnSpc>
                <a:spcPct val="90000"/>
              </a:lnSpc>
            </a:pPr>
            <a:r>
              <a:rPr lang="en-US" sz="2000" dirty="0"/>
              <a:t>Geology</a:t>
            </a:r>
          </a:p>
          <a:p>
            <a:pPr marL="684213" lvl="2">
              <a:lnSpc>
                <a:spcPct val="90000"/>
              </a:lnSpc>
            </a:pPr>
            <a:r>
              <a:rPr lang="en-US" sz="2000" dirty="0">
                <a:solidFill>
                  <a:schemeClr val="tx1"/>
                </a:solidFill>
              </a:rPr>
              <a:t>Fine grained soils (F)</a:t>
            </a:r>
          </a:p>
          <a:p>
            <a:pPr marL="684213" lvl="2">
              <a:lnSpc>
                <a:spcPct val="90000"/>
              </a:lnSpc>
            </a:pPr>
            <a:r>
              <a:rPr lang="en-US" sz="2000" dirty="0">
                <a:solidFill>
                  <a:schemeClr val="tx1"/>
                </a:solidFill>
              </a:rPr>
              <a:t>Coarse grained soils (C)</a:t>
            </a:r>
          </a:p>
          <a:p>
            <a:pPr marL="461963" lvl="1">
              <a:lnSpc>
                <a:spcPct val="90000"/>
              </a:lnSpc>
            </a:pPr>
            <a:r>
              <a:rPr lang="en-US" sz="2000" dirty="0"/>
              <a:t>Zone</a:t>
            </a:r>
          </a:p>
          <a:p>
            <a:pPr marL="684213" lvl="2">
              <a:lnSpc>
                <a:spcPct val="90000"/>
              </a:lnSpc>
            </a:pPr>
            <a:r>
              <a:rPr lang="en-US" sz="2000" dirty="0"/>
              <a:t>Unsaturated zone (U) </a:t>
            </a:r>
          </a:p>
          <a:p>
            <a:pPr marL="684213" lvl="2">
              <a:lnSpc>
                <a:spcPct val="90000"/>
              </a:lnSpc>
            </a:pPr>
            <a:r>
              <a:rPr lang="en-US" sz="2000" dirty="0"/>
              <a:t>Saturated zone (S)</a:t>
            </a:r>
          </a:p>
        </p:txBody>
      </p:sp>
      <p:sp>
        <p:nvSpPr>
          <p:cNvPr id="11" name="Rectangle 3">
            <a:extLst>
              <a:ext uri="{FF2B5EF4-FFF2-40B4-BE49-F238E27FC236}">
                <a16:creationId xmlns:a16="http://schemas.microsoft.com/office/drawing/2014/main" xmlns="" id="{B5C47177-56D2-4022-9C6B-0968A2926DB0}"/>
              </a:ext>
            </a:extLst>
          </p:cNvPr>
          <p:cNvSpPr txBox="1">
            <a:spLocks noChangeArrowheads="1"/>
          </p:cNvSpPr>
          <p:nvPr/>
        </p:nvSpPr>
        <p:spPr bwMode="auto">
          <a:xfrm>
            <a:off x="3947400" y="4456657"/>
            <a:ext cx="5125576" cy="10213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403225" lvl="1">
              <a:lnSpc>
                <a:spcPct val="90000"/>
              </a:lnSpc>
            </a:pPr>
            <a:r>
              <a:rPr lang="en-US" sz="2000" kern="0" dirty="0">
                <a:cs typeface="+mn-cs"/>
              </a:rPr>
              <a:t>LNAPL type</a:t>
            </a:r>
          </a:p>
          <a:p>
            <a:pPr marL="457200" lvl="2" indent="233363">
              <a:lnSpc>
                <a:spcPct val="90000"/>
              </a:lnSpc>
            </a:pPr>
            <a:r>
              <a:rPr lang="en-US" sz="2000" kern="0" dirty="0">
                <a:solidFill>
                  <a:srgbClr val="000000"/>
                </a:solidFill>
                <a:cs typeface="+mn-cs"/>
              </a:rPr>
              <a:t>Low Volatility/Low Solubility (LV/LS)</a:t>
            </a:r>
          </a:p>
          <a:p>
            <a:pPr marL="690563" lvl="2">
              <a:lnSpc>
                <a:spcPct val="90000"/>
              </a:lnSpc>
            </a:pPr>
            <a:r>
              <a:rPr lang="en-US" sz="2000" kern="0" dirty="0">
                <a:solidFill>
                  <a:srgbClr val="000000"/>
                </a:solidFill>
                <a:cs typeface="+mn-cs"/>
              </a:rPr>
              <a:t>High Volatility/High Solubility (HV/HS)</a:t>
            </a:r>
          </a:p>
          <a:p>
            <a:pPr marL="0" indent="0">
              <a:lnSpc>
                <a:spcPct val="90000"/>
              </a:lnSpc>
              <a:buFont typeface="Wingdings 3" pitchFamily="18" charset="2"/>
              <a:buNone/>
            </a:pPr>
            <a:endParaRPr lang="en-US" sz="2000" kern="0" dirty="0"/>
          </a:p>
        </p:txBody>
      </p:sp>
      <p:sp>
        <p:nvSpPr>
          <p:cNvPr id="12" name="TextBox 9">
            <a:extLst>
              <a:ext uri="{FF2B5EF4-FFF2-40B4-BE49-F238E27FC236}">
                <a16:creationId xmlns:a16="http://schemas.microsoft.com/office/drawing/2014/main" xmlns="" id="{A5A4729F-E492-4ADA-89EB-64699522D238}"/>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Table 6-3</a:t>
            </a:r>
          </a:p>
        </p:txBody>
      </p:sp>
      <p:sp>
        <p:nvSpPr>
          <p:cNvPr id="13" name="Text Box 70">
            <a:extLst>
              <a:ext uri="{FF2B5EF4-FFF2-40B4-BE49-F238E27FC236}">
                <a16:creationId xmlns:a16="http://schemas.microsoft.com/office/drawing/2014/main" xmlns="" id="{D365D27F-21E4-4738-AB5C-2D7CBC023E02}"/>
              </a:ext>
            </a:extLst>
          </p:cNvPr>
          <p:cNvSpPr txBox="1">
            <a:spLocks noChangeArrowheads="1"/>
          </p:cNvSpPr>
          <p:nvPr/>
        </p:nvSpPr>
        <p:spPr bwMode="auto">
          <a:xfrm>
            <a:off x="5930283" y="6488112"/>
            <a:ext cx="3213717" cy="353943"/>
          </a:xfrm>
          <a:prstGeom prst="rect">
            <a:avLst/>
          </a:prstGeom>
          <a:noFill/>
          <a:ln w="9525">
            <a:noFill/>
            <a:miter lim="800000"/>
            <a:headEnd/>
            <a:tailEnd/>
          </a:ln>
        </p:spPr>
        <p:txBody>
          <a:bodyPr wrap="square">
            <a:spAutoFit/>
          </a:bodyPr>
          <a:lstStyle/>
          <a:p>
            <a:pPr>
              <a:spcBef>
                <a:spcPct val="50000"/>
              </a:spcBef>
            </a:pPr>
            <a:r>
              <a:rPr lang="en-US" sz="1700" dirty="0">
                <a:solidFill>
                  <a:srgbClr val="000000"/>
                </a:solidFill>
                <a:cs typeface="+mn-cs"/>
              </a:rPr>
              <a:t>ITRC LNAPL-3, Section 6.2.1</a:t>
            </a:r>
          </a:p>
        </p:txBody>
      </p:sp>
      <p:grpSp>
        <p:nvGrpSpPr>
          <p:cNvPr id="6" name="Group 5">
            <a:extLst>
              <a:ext uri="{FF2B5EF4-FFF2-40B4-BE49-F238E27FC236}">
                <a16:creationId xmlns:a16="http://schemas.microsoft.com/office/drawing/2014/main" xmlns="" id="{8CAEAA5A-037D-480C-9ECF-E092606443CE}"/>
              </a:ext>
            </a:extLst>
          </p:cNvPr>
          <p:cNvGrpSpPr/>
          <p:nvPr/>
        </p:nvGrpSpPr>
        <p:grpSpPr>
          <a:xfrm>
            <a:off x="414859" y="1412855"/>
            <a:ext cx="8658117" cy="2951506"/>
            <a:chOff x="400267" y="1324078"/>
            <a:chExt cx="8658117" cy="2951506"/>
          </a:xfrm>
        </p:grpSpPr>
        <p:pic>
          <p:nvPicPr>
            <p:cNvPr id="2" name="Picture 1">
              <a:extLst>
                <a:ext uri="{FF2B5EF4-FFF2-40B4-BE49-F238E27FC236}">
                  <a16:creationId xmlns:a16="http://schemas.microsoft.com/office/drawing/2014/main" xmlns="" id="{F88B1474-22C9-452A-B55A-0C3B506FF66A}"/>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t="-2"/>
            <a:stretch/>
          </p:blipFill>
          <p:spPr>
            <a:xfrm>
              <a:off x="400267" y="1324078"/>
              <a:ext cx="8658117" cy="2951501"/>
            </a:xfrm>
            <a:prstGeom prst="rect">
              <a:avLst/>
            </a:prstGeom>
            <a:ln w="12700">
              <a:solidFill>
                <a:schemeClr val="tx1"/>
              </a:solidFill>
            </a:ln>
          </p:spPr>
        </p:pic>
        <p:sp>
          <p:nvSpPr>
            <p:cNvPr id="5" name="Rectangle 4">
              <a:extLst>
                <a:ext uri="{FF2B5EF4-FFF2-40B4-BE49-F238E27FC236}">
                  <a16:creationId xmlns:a16="http://schemas.microsoft.com/office/drawing/2014/main" xmlns="" id="{F50A0D62-0EAB-4E1F-9EB9-7C65A52AF145}"/>
                </a:ext>
              </a:extLst>
            </p:cNvPr>
            <p:cNvSpPr/>
            <p:nvPr/>
          </p:nvSpPr>
          <p:spPr>
            <a:xfrm>
              <a:off x="7173157" y="1921128"/>
              <a:ext cx="754599" cy="235445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a:extLst>
                <a:ext uri="{FF2B5EF4-FFF2-40B4-BE49-F238E27FC236}">
                  <a16:creationId xmlns:a16="http://schemas.microsoft.com/office/drawing/2014/main" xmlns="" id="{6CDACF76-3FA3-49CE-9D26-653EE657E53E}"/>
                </a:ext>
              </a:extLst>
            </p:cNvPr>
            <p:cNvSpPr/>
            <p:nvPr/>
          </p:nvSpPr>
          <p:spPr>
            <a:xfrm>
              <a:off x="6294268" y="1921133"/>
              <a:ext cx="2764116" cy="235445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10" name="Rectangle 8">
            <a:extLst>
              <a:ext uri="{FF2B5EF4-FFF2-40B4-BE49-F238E27FC236}">
                <a16:creationId xmlns:a16="http://schemas.microsoft.com/office/drawing/2014/main" xmlns="" id="{7D820157-7039-432A-AB5C-42DA21C2E7D3}"/>
              </a:ext>
            </a:extLst>
          </p:cNvPr>
          <p:cNvSpPr>
            <a:spLocks noChangeArrowheads="1"/>
          </p:cNvSpPr>
          <p:nvPr/>
        </p:nvSpPr>
        <p:spPr bwMode="auto">
          <a:xfrm>
            <a:off x="6294268" y="1996104"/>
            <a:ext cx="2764116" cy="459230"/>
          </a:xfrm>
          <a:prstGeom prst="rect">
            <a:avLst/>
          </a:prstGeom>
          <a:noFill/>
          <a:ln w="38100">
            <a:solidFill>
              <a:schemeClr val="accent6"/>
            </a:solidFill>
            <a:miter lim="800000"/>
            <a:headEnd/>
            <a:tailEnd/>
          </a:ln>
        </p:spPr>
        <p:txBody>
          <a:bodyPr wrap="none" anchor="ctr"/>
          <a:lstStyle/>
          <a:p>
            <a:endParaRPr lang="en-US" dirty="0">
              <a:solidFill>
                <a:srgbClr val="000000"/>
              </a:solidFill>
              <a:cs typeface="+mn-cs"/>
            </a:endParaRPr>
          </a:p>
        </p:txBody>
      </p:sp>
      <p:cxnSp>
        <p:nvCxnSpPr>
          <p:cNvPr id="16" name="Straight Connector 15">
            <a:extLst>
              <a:ext uri="{FF2B5EF4-FFF2-40B4-BE49-F238E27FC236}">
                <a16:creationId xmlns:a16="http://schemas.microsoft.com/office/drawing/2014/main" xmlns="" id="{E852BC3B-140E-48A5-B19E-BD255ACF2386}"/>
              </a:ext>
            </a:extLst>
          </p:cNvPr>
          <p:cNvCxnSpPr>
            <a:cxnSpLocks/>
          </p:cNvCxnSpPr>
          <p:nvPr/>
        </p:nvCxnSpPr>
        <p:spPr>
          <a:xfrm flipV="1">
            <a:off x="4014126" y="3861506"/>
            <a:ext cx="1669745" cy="608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E15C49FB-3F96-43F3-81DF-2174411F754D}"/>
              </a:ext>
            </a:extLst>
          </p:cNvPr>
          <p:cNvCxnSpPr>
            <a:cxnSpLocks/>
          </p:cNvCxnSpPr>
          <p:nvPr/>
        </p:nvCxnSpPr>
        <p:spPr>
          <a:xfrm flipV="1">
            <a:off x="3942846" y="3187130"/>
            <a:ext cx="1235386" cy="607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8">
            <a:extLst>
              <a:ext uri="{FF2B5EF4-FFF2-40B4-BE49-F238E27FC236}">
                <a16:creationId xmlns:a16="http://schemas.microsoft.com/office/drawing/2014/main" xmlns="" id="{BA1C2769-617A-4870-A79B-0A49B4E50DD0}"/>
              </a:ext>
            </a:extLst>
          </p:cNvPr>
          <p:cNvSpPr>
            <a:spLocks noChangeArrowheads="1"/>
          </p:cNvSpPr>
          <p:nvPr/>
        </p:nvSpPr>
        <p:spPr bwMode="auto">
          <a:xfrm>
            <a:off x="6294268" y="2734734"/>
            <a:ext cx="893481" cy="1629622"/>
          </a:xfrm>
          <a:prstGeom prst="rect">
            <a:avLst/>
          </a:prstGeom>
          <a:noFill/>
          <a:ln w="38100">
            <a:solidFill>
              <a:schemeClr val="accent6"/>
            </a:solidFill>
            <a:miter lim="800000"/>
            <a:headEnd/>
            <a:tailEnd/>
          </a:ln>
        </p:spPr>
        <p:txBody>
          <a:bodyPr wrap="none" anchor="ctr"/>
          <a:lstStyle/>
          <a:p>
            <a:endParaRPr lang="en-US" dirty="0">
              <a:solidFill>
                <a:srgbClr val="000000"/>
              </a:solidFill>
              <a:cs typeface="+mn-cs"/>
            </a:endParaRPr>
          </a:p>
        </p:txBody>
      </p:sp>
    </p:spTree>
    <p:extLst>
      <p:ext uri="{BB962C8B-B14F-4D97-AF65-F5344CB8AC3E}">
        <p14:creationId xmlns:p14="http://schemas.microsoft.com/office/powerpoint/2010/main" val="296992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024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4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4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4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4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uiExpand="1" build="p"/>
      <p:bldP spid="11" grpId="0"/>
      <p:bldP spid="10" grpId="0" animBg="1"/>
      <p:bldP spid="1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a:extLst>
              <a:ext uri="{FF2B5EF4-FFF2-40B4-BE49-F238E27FC236}">
                <a16:creationId xmlns:a16="http://schemas.microsoft.com/office/drawing/2014/main" xmlns="" id="{9EA0F66F-02AB-476F-835A-837ACABEBBF8}"/>
              </a:ext>
            </a:extLst>
          </p:cNvPr>
          <p:cNvSpPr txBox="1">
            <a:spLocks noChangeArrowheads="1"/>
          </p:cNvSpPr>
          <p:nvPr/>
        </p:nvSpPr>
        <p:spPr bwMode="auto">
          <a:xfrm>
            <a:off x="425777" y="107156"/>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dirty="0"/>
              <a:t>Case Study: </a:t>
            </a:r>
            <a:r>
              <a:rPr lang="en-US" dirty="0">
                <a:solidFill>
                  <a:srgbClr val="333399"/>
                </a:solidFill>
              </a:rPr>
              <a:t>Step 2 – Update LCSM</a:t>
            </a:r>
            <a:endParaRPr lang="en-US" kern="0" dirty="0">
              <a:solidFill>
                <a:srgbClr val="000099"/>
              </a:solidFill>
            </a:endParaRPr>
          </a:p>
        </p:txBody>
      </p:sp>
      <p:pic>
        <p:nvPicPr>
          <p:cNvPr id="6232" name="Picture 6231">
            <a:extLst>
              <a:ext uri="{FF2B5EF4-FFF2-40B4-BE49-F238E27FC236}">
                <a16:creationId xmlns:a16="http://schemas.microsoft.com/office/drawing/2014/main" xmlns="" id="{046518E0-B5CB-426C-BA6F-EFCE47EA326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25776" y="1521510"/>
            <a:ext cx="8649643" cy="4902355"/>
          </a:xfrm>
          <a:prstGeom prst="rect">
            <a:avLst/>
          </a:prstGeom>
        </p:spPr>
      </p:pic>
      <p:sp>
        <p:nvSpPr>
          <p:cNvPr id="3" name="Rectangle 2">
            <a:extLst>
              <a:ext uri="{FF2B5EF4-FFF2-40B4-BE49-F238E27FC236}">
                <a16:creationId xmlns:a16="http://schemas.microsoft.com/office/drawing/2014/main" xmlns="" id="{E520E42E-525F-4B3F-ABF1-4067E6264CE8}"/>
              </a:ext>
            </a:extLst>
          </p:cNvPr>
          <p:cNvSpPr/>
          <p:nvPr/>
        </p:nvSpPr>
        <p:spPr>
          <a:xfrm>
            <a:off x="5097780" y="2009190"/>
            <a:ext cx="3931920" cy="528270"/>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3">
            <a:extLst>
              <a:ext uri="{FF2B5EF4-FFF2-40B4-BE49-F238E27FC236}">
                <a16:creationId xmlns:a16="http://schemas.microsoft.com/office/drawing/2014/main" xmlns="" id="{2F685B71-F8F6-4CE0-9697-0502EE7D510E}"/>
              </a:ext>
            </a:extLst>
          </p:cNvPr>
          <p:cNvSpPr txBox="1">
            <a:spLocks noChangeArrowheads="1"/>
          </p:cNvSpPr>
          <p:nvPr/>
        </p:nvSpPr>
        <p:spPr>
          <a:xfrm>
            <a:off x="610023" y="4918230"/>
            <a:ext cx="8281147" cy="1376038"/>
          </a:xfrm>
          <a:prstGeom prst="rect">
            <a:avLst/>
          </a:prstGeom>
          <a:solidFill>
            <a:schemeClr val="bg1"/>
          </a:solidFill>
          <a:ln w="38100">
            <a:solidFill>
              <a:srgbClr val="FF0000"/>
            </a:solidFill>
          </a:ln>
        </p:spPr>
        <p:txBody>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spcBef>
                <a:spcPts val="0"/>
              </a:spcBef>
              <a:buFont typeface="Wingdings 3" pitchFamily="18" charset="2"/>
              <a:buNone/>
            </a:pPr>
            <a:r>
              <a:rPr lang="en-US" sz="2400" kern="0" dirty="0"/>
              <a:t>  </a:t>
            </a:r>
            <a:r>
              <a:rPr lang="en-US" kern="0" dirty="0"/>
              <a:t>Step 2: Reevaluate/update the LCSM</a:t>
            </a:r>
          </a:p>
          <a:p>
            <a:pPr marL="685800" lvl="1"/>
            <a:r>
              <a:rPr lang="en-US" sz="2200" kern="0" dirty="0">
                <a:cs typeface="+mn-cs"/>
              </a:rPr>
              <a:t>May need to collect additional data </a:t>
            </a:r>
          </a:p>
          <a:p>
            <a:pPr marL="685800" lvl="1"/>
            <a:r>
              <a:rPr lang="en-US" sz="2200" kern="0" dirty="0">
                <a:cs typeface="+mn-cs"/>
              </a:rPr>
              <a:t>Further evaluate goals &amp; objectives</a:t>
            </a:r>
          </a:p>
        </p:txBody>
      </p:sp>
      <p:sp>
        <p:nvSpPr>
          <p:cNvPr id="4162" name="Text Box 70"/>
          <p:cNvSpPr txBox="1">
            <a:spLocks noChangeArrowheads="1"/>
          </p:cNvSpPr>
          <p:nvPr/>
        </p:nvSpPr>
        <p:spPr bwMode="auto">
          <a:xfrm>
            <a:off x="5930283" y="6488112"/>
            <a:ext cx="3213717" cy="353943"/>
          </a:xfrm>
          <a:prstGeom prst="rect">
            <a:avLst/>
          </a:prstGeom>
          <a:noFill/>
          <a:ln w="9525">
            <a:noFill/>
            <a:miter lim="800000"/>
            <a:headEnd/>
            <a:tailEnd/>
          </a:ln>
        </p:spPr>
        <p:txBody>
          <a:bodyPr wrap="square">
            <a:spAutoFit/>
          </a:bodyPr>
          <a:lstStyle/>
          <a:p>
            <a:pPr>
              <a:spcBef>
                <a:spcPct val="50000"/>
              </a:spcBef>
            </a:pPr>
            <a:r>
              <a:rPr lang="en-US" sz="1700" dirty="0">
                <a:solidFill>
                  <a:srgbClr val="000000"/>
                </a:solidFill>
                <a:cs typeface="+mn-cs"/>
              </a:rPr>
              <a:t>ITRC LNAPL-3, Section 6.2.2</a:t>
            </a:r>
            <a:endParaRPr lang="en-US" sz="1700" dirty="0">
              <a:solidFill>
                <a:srgbClr val="000000"/>
              </a:solidFill>
              <a:highlight>
                <a:srgbClr val="FFFF00"/>
              </a:highlight>
              <a:cs typeface="+mn-cs"/>
            </a:endParaRPr>
          </a:p>
        </p:txBody>
      </p:sp>
      <p:sp>
        <p:nvSpPr>
          <p:cNvPr id="11" name="Rectangle 10">
            <a:extLst>
              <a:ext uri="{FF2B5EF4-FFF2-40B4-BE49-F238E27FC236}">
                <a16:creationId xmlns:a16="http://schemas.microsoft.com/office/drawing/2014/main" xmlns="" id="{9E233364-F150-47CF-9F35-2A75852C2AAA}"/>
              </a:ext>
            </a:extLst>
          </p:cNvPr>
          <p:cNvSpPr/>
          <p:nvPr/>
        </p:nvSpPr>
        <p:spPr>
          <a:xfrm>
            <a:off x="425776" y="3756660"/>
            <a:ext cx="1654484" cy="579413"/>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TextBox 9">
            <a:extLst>
              <a:ext uri="{FF2B5EF4-FFF2-40B4-BE49-F238E27FC236}">
                <a16:creationId xmlns:a16="http://schemas.microsoft.com/office/drawing/2014/main" xmlns="" id="{F092DAD6-8BED-4AE9-AECB-2716504E0220}"/>
              </a:ext>
            </a:extLst>
          </p:cNvPr>
          <p:cNvSpPr txBox="1">
            <a:spLocks noChangeArrowheads="1"/>
          </p:cNvSpPr>
          <p:nvPr/>
        </p:nvSpPr>
        <p:spPr bwMode="auto">
          <a:xfrm rot="16200000">
            <a:off x="-2601119"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cs typeface="+mn-cs"/>
              </a:rPr>
              <a:t>Case Study – Step 2</a:t>
            </a:r>
            <a:endParaRPr lang="en-US" dirty="0">
              <a:solidFill>
                <a:srgbClr val="FFFFFF"/>
              </a:solidFill>
              <a:latin typeface="Arial" pitchFamily="34" charset="0"/>
              <a:cs typeface="Arial" pitchFamily="34" charset="0"/>
            </a:endParaRPr>
          </a:p>
        </p:txBody>
      </p:sp>
      <p:sp>
        <p:nvSpPr>
          <p:cNvPr id="10" name="TextBox 9">
            <a:extLst>
              <a:ext uri="{FF2B5EF4-FFF2-40B4-BE49-F238E27FC236}">
                <a16:creationId xmlns:a16="http://schemas.microsoft.com/office/drawing/2014/main" xmlns="" id="{FCE74151-F680-400F-917A-D26F18E3C22A}"/>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Screening Step 2</a:t>
            </a:r>
          </a:p>
        </p:txBody>
      </p:sp>
    </p:spTree>
    <p:extLst>
      <p:ext uri="{BB962C8B-B14F-4D97-AF65-F5344CB8AC3E}">
        <p14:creationId xmlns:p14="http://schemas.microsoft.com/office/powerpoint/2010/main" val="1205159387"/>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24EEA9F-2583-4445-85FF-2325A0E8659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76911" y="1358280"/>
            <a:ext cx="7590178" cy="4030118"/>
          </a:xfrm>
          <a:prstGeom prst="rect">
            <a:avLst/>
          </a:prstGeom>
        </p:spPr>
      </p:pic>
      <p:sp>
        <p:nvSpPr>
          <p:cNvPr id="13314" name="Rectangle 2"/>
          <p:cNvSpPr>
            <a:spLocks noGrp="1" noChangeArrowheads="1"/>
          </p:cNvSpPr>
          <p:nvPr>
            <p:ph type="title" idx="4294967295"/>
          </p:nvPr>
        </p:nvSpPr>
        <p:spPr/>
        <p:txBody>
          <a:bodyPr/>
          <a:lstStyle/>
          <a:p>
            <a:r>
              <a:rPr lang="en-US" dirty="0"/>
              <a:t>Case Study: </a:t>
            </a:r>
            <a:r>
              <a:rPr lang="en-US" dirty="0">
                <a:solidFill>
                  <a:srgbClr val="333399"/>
                </a:solidFill>
              </a:rPr>
              <a:t>Step 2 – Update LCSM</a:t>
            </a:r>
          </a:p>
        </p:txBody>
      </p:sp>
      <p:sp>
        <p:nvSpPr>
          <p:cNvPr id="11" name="Rectangle 10">
            <a:extLst>
              <a:ext uri="{FF2B5EF4-FFF2-40B4-BE49-F238E27FC236}">
                <a16:creationId xmlns:a16="http://schemas.microsoft.com/office/drawing/2014/main" xmlns="" id="{ADFB2212-0CA0-4BA7-ABB5-31CB2C45BC57}"/>
              </a:ext>
            </a:extLst>
          </p:cNvPr>
          <p:cNvSpPr/>
          <p:nvPr/>
        </p:nvSpPr>
        <p:spPr>
          <a:xfrm>
            <a:off x="4773273" y="2357747"/>
            <a:ext cx="3593816" cy="687282"/>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a:extLst>
              <a:ext uri="{FF2B5EF4-FFF2-40B4-BE49-F238E27FC236}">
                <a16:creationId xmlns:a16="http://schemas.microsoft.com/office/drawing/2014/main" xmlns="" id="{2A68AC35-0797-4246-93CC-B0E6D41BA2FF}"/>
              </a:ext>
            </a:extLst>
          </p:cNvPr>
          <p:cNvSpPr txBox="1"/>
          <p:nvPr/>
        </p:nvSpPr>
        <p:spPr>
          <a:xfrm>
            <a:off x="5003464" y="2504538"/>
            <a:ext cx="1392391" cy="369332"/>
          </a:xfrm>
          <a:prstGeom prst="rect">
            <a:avLst/>
          </a:prstGeom>
          <a:solidFill>
            <a:schemeClr val="accent3"/>
          </a:solidFill>
          <a:ln>
            <a:noFill/>
          </a:ln>
        </p:spPr>
        <p:txBody>
          <a:bodyPr wrap="square" rtlCol="0">
            <a:spAutoFit/>
          </a:bodyPr>
          <a:lstStyle/>
          <a:p>
            <a:r>
              <a:rPr lang="en-US" dirty="0">
                <a:solidFill>
                  <a:srgbClr val="FFFFFF">
                    <a:lumMod val="65000"/>
                  </a:srgbClr>
                </a:solidFill>
                <a:cs typeface="+mn-cs"/>
              </a:rPr>
              <a:t>Apartments</a:t>
            </a:r>
          </a:p>
        </p:txBody>
      </p:sp>
      <p:sp>
        <p:nvSpPr>
          <p:cNvPr id="13" name="TextBox 12"/>
          <p:cNvSpPr txBox="1">
            <a:spLocks noChangeArrowheads="1"/>
          </p:cNvSpPr>
          <p:nvPr/>
        </p:nvSpPr>
        <p:spPr bwMode="auto">
          <a:xfrm rot="16200000">
            <a:off x="-2601117" y="3886994"/>
            <a:ext cx="5572125" cy="369888"/>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Case Study – Step 2</a:t>
            </a:r>
          </a:p>
        </p:txBody>
      </p:sp>
      <p:sp>
        <p:nvSpPr>
          <p:cNvPr id="15" name="TextBox 14">
            <a:extLst>
              <a:ext uri="{FF2B5EF4-FFF2-40B4-BE49-F238E27FC236}">
                <a16:creationId xmlns:a16="http://schemas.microsoft.com/office/drawing/2014/main" xmlns="" id="{306CD454-7722-4DA1-A446-A221581D2D4B}"/>
              </a:ext>
            </a:extLst>
          </p:cNvPr>
          <p:cNvSpPr txBox="1"/>
          <p:nvPr/>
        </p:nvSpPr>
        <p:spPr>
          <a:xfrm>
            <a:off x="3287373" y="5768996"/>
            <a:ext cx="1650387" cy="369332"/>
          </a:xfrm>
          <a:prstGeom prst="rect">
            <a:avLst/>
          </a:prstGeom>
          <a:solidFill>
            <a:schemeClr val="accent3"/>
          </a:solidFill>
          <a:ln>
            <a:noFill/>
          </a:ln>
        </p:spPr>
        <p:txBody>
          <a:bodyPr wrap="square" rtlCol="0">
            <a:spAutoFit/>
          </a:bodyPr>
          <a:lstStyle/>
          <a:p>
            <a:r>
              <a:rPr lang="en-US" dirty="0">
                <a:solidFill>
                  <a:srgbClr val="000000"/>
                </a:solidFill>
                <a:cs typeface="+mn-cs"/>
                <a:sym typeface="Symbol" panose="05050102010706020507" pitchFamily="18" charset="2"/>
              </a:rPr>
              <a:t> </a:t>
            </a:r>
            <a:r>
              <a:rPr lang="en-US" dirty="0">
                <a:solidFill>
                  <a:srgbClr val="000000"/>
                </a:solidFill>
                <a:cs typeface="+mn-cs"/>
              </a:rPr>
              <a:t>Residence</a:t>
            </a:r>
          </a:p>
        </p:txBody>
      </p:sp>
      <p:sp>
        <p:nvSpPr>
          <p:cNvPr id="16" name="TextBox 15">
            <a:extLst>
              <a:ext uri="{FF2B5EF4-FFF2-40B4-BE49-F238E27FC236}">
                <a16:creationId xmlns:a16="http://schemas.microsoft.com/office/drawing/2014/main" xmlns="" id="{6A87702C-C564-4407-8886-463ADA9394B8}"/>
              </a:ext>
            </a:extLst>
          </p:cNvPr>
          <p:cNvSpPr txBox="1"/>
          <p:nvPr/>
        </p:nvSpPr>
        <p:spPr>
          <a:xfrm>
            <a:off x="7113564" y="4029178"/>
            <a:ext cx="1573235" cy="369332"/>
          </a:xfrm>
          <a:prstGeom prst="rect">
            <a:avLst/>
          </a:prstGeom>
          <a:solidFill>
            <a:schemeClr val="accent3"/>
          </a:solidFill>
          <a:ln>
            <a:noFill/>
          </a:ln>
        </p:spPr>
        <p:txBody>
          <a:bodyPr wrap="square" rtlCol="0">
            <a:spAutoFit/>
          </a:bodyPr>
          <a:lstStyle/>
          <a:p>
            <a:r>
              <a:rPr lang="en-US" dirty="0">
                <a:solidFill>
                  <a:srgbClr val="FFFFFF">
                    <a:lumMod val="65000"/>
                  </a:srgbClr>
                </a:solidFill>
                <a:cs typeface="+mn-cs"/>
                <a:sym typeface="Symbol" panose="05050102010706020507" pitchFamily="18" charset="2"/>
              </a:rPr>
              <a:t> </a:t>
            </a:r>
            <a:r>
              <a:rPr lang="en-US" dirty="0">
                <a:solidFill>
                  <a:srgbClr val="FFFFFF">
                    <a:lumMod val="65000"/>
                  </a:srgbClr>
                </a:solidFill>
                <a:cs typeface="+mn-cs"/>
              </a:rPr>
              <a:t>Residence</a:t>
            </a:r>
          </a:p>
        </p:txBody>
      </p:sp>
      <p:sp>
        <p:nvSpPr>
          <p:cNvPr id="17" name="TextBox 16">
            <a:extLst>
              <a:ext uri="{FF2B5EF4-FFF2-40B4-BE49-F238E27FC236}">
                <a16:creationId xmlns:a16="http://schemas.microsoft.com/office/drawing/2014/main" xmlns="" id="{4F630B37-0E01-492F-B512-17525F80F7C5}"/>
              </a:ext>
            </a:extLst>
          </p:cNvPr>
          <p:cNvSpPr txBox="1"/>
          <p:nvPr/>
        </p:nvSpPr>
        <p:spPr>
          <a:xfrm>
            <a:off x="5489804" y="5842293"/>
            <a:ext cx="1693403" cy="369332"/>
          </a:xfrm>
          <a:prstGeom prst="rect">
            <a:avLst/>
          </a:prstGeom>
          <a:solidFill>
            <a:schemeClr val="accent3"/>
          </a:solidFill>
          <a:ln>
            <a:noFill/>
          </a:ln>
        </p:spPr>
        <p:txBody>
          <a:bodyPr wrap="square" rtlCol="0">
            <a:spAutoFit/>
          </a:bodyPr>
          <a:lstStyle/>
          <a:p>
            <a:r>
              <a:rPr lang="en-US" dirty="0">
                <a:solidFill>
                  <a:srgbClr val="000000"/>
                </a:solidFill>
                <a:cs typeface="+mn-cs"/>
                <a:sym typeface="Symbol" panose="05050102010706020507" pitchFamily="18" charset="2"/>
              </a:rPr>
              <a:t> </a:t>
            </a:r>
            <a:r>
              <a:rPr lang="en-US" dirty="0">
                <a:solidFill>
                  <a:srgbClr val="000000"/>
                </a:solidFill>
                <a:cs typeface="+mn-cs"/>
              </a:rPr>
              <a:t>Residence </a:t>
            </a:r>
            <a:r>
              <a:rPr lang="en-US" dirty="0">
                <a:solidFill>
                  <a:srgbClr val="000000"/>
                </a:solidFill>
                <a:cs typeface="+mn-cs"/>
                <a:sym typeface="Symbol" panose="05050102010706020507" pitchFamily="18" charset="2"/>
              </a:rPr>
              <a:t></a:t>
            </a:r>
            <a:endParaRPr lang="en-US" dirty="0">
              <a:solidFill>
                <a:srgbClr val="000000"/>
              </a:solidFill>
              <a:cs typeface="+mn-cs"/>
            </a:endParaRPr>
          </a:p>
        </p:txBody>
      </p:sp>
      <p:sp>
        <p:nvSpPr>
          <p:cNvPr id="22" name="Rectangle 3">
            <a:extLst>
              <a:ext uri="{FF2B5EF4-FFF2-40B4-BE49-F238E27FC236}">
                <a16:creationId xmlns:a16="http://schemas.microsoft.com/office/drawing/2014/main" xmlns="" id="{20245F7C-DB36-4ABE-B756-DE107E131E8F}"/>
              </a:ext>
            </a:extLst>
          </p:cNvPr>
          <p:cNvSpPr txBox="1">
            <a:spLocks noChangeArrowheads="1"/>
          </p:cNvSpPr>
          <p:nvPr/>
        </p:nvSpPr>
        <p:spPr bwMode="auto">
          <a:xfrm>
            <a:off x="463164" y="4992751"/>
            <a:ext cx="8620217" cy="1629721"/>
          </a:xfrm>
          <a:prstGeom prst="rect">
            <a:avLst/>
          </a:prstGeom>
          <a:solidFill>
            <a:schemeClr val="bg1"/>
          </a:solidFill>
          <a:ln w="9525">
            <a:solidFill>
              <a:schemeClr val="accent2"/>
            </a:solidFill>
            <a:miter lim="800000"/>
            <a:headEnd/>
            <a:tailEnd/>
          </a:ln>
        </p:spPr>
        <p:txBody>
          <a:bodyPr/>
          <a:lstStyle/>
          <a:p>
            <a:pPr marL="230188" lvl="2" eaLnBrk="0" hangingPunct="0">
              <a:lnSpc>
                <a:spcPct val="90000"/>
              </a:lnSpc>
              <a:spcBef>
                <a:spcPct val="20000"/>
              </a:spcBef>
              <a:buClr>
                <a:srgbClr val="009900"/>
              </a:buClr>
              <a:buSzPct val="90000"/>
              <a:defRPr/>
            </a:pPr>
            <a:r>
              <a:rPr lang="en-US" sz="2200" kern="0" dirty="0">
                <a:solidFill>
                  <a:srgbClr val="333399"/>
                </a:solidFill>
                <a:cs typeface="+mn-cs"/>
              </a:rPr>
              <a:t>No additional field work:</a:t>
            </a:r>
          </a:p>
          <a:p>
            <a:pPr marL="630238" lvl="2" indent="-228600" eaLnBrk="0" hangingPunct="0">
              <a:lnSpc>
                <a:spcPct val="90000"/>
              </a:lnSpc>
              <a:spcBef>
                <a:spcPct val="20000"/>
              </a:spcBef>
              <a:buClr>
                <a:srgbClr val="009900"/>
              </a:buClr>
              <a:buSzPct val="90000"/>
              <a:buFont typeface="Wingdings" pitchFamily="2" charset="2"/>
              <a:buChar char="§"/>
              <a:defRPr/>
            </a:pPr>
            <a:r>
              <a:rPr lang="en-US" sz="2200" kern="0" dirty="0">
                <a:solidFill>
                  <a:srgbClr val="000000"/>
                </a:solidFill>
                <a:cs typeface="+mn-cs"/>
              </a:rPr>
              <a:t>LIF data </a:t>
            </a:r>
            <a:r>
              <a:rPr lang="en-US" sz="2200" kern="0" dirty="0">
                <a:cs typeface="+mn-cs"/>
              </a:rPr>
              <a:t>already collected at the site</a:t>
            </a:r>
          </a:p>
          <a:p>
            <a:pPr marL="630238" lvl="2" indent="-228600" eaLnBrk="0" hangingPunct="0">
              <a:lnSpc>
                <a:spcPct val="90000"/>
              </a:lnSpc>
              <a:spcBef>
                <a:spcPct val="20000"/>
              </a:spcBef>
              <a:buClr>
                <a:srgbClr val="009900"/>
              </a:buClr>
              <a:buSzPct val="90000"/>
              <a:buFont typeface="Wingdings" pitchFamily="2" charset="2"/>
              <a:buChar char="§"/>
              <a:defRPr/>
            </a:pPr>
            <a:r>
              <a:rPr lang="en-US" sz="2200" kern="0" dirty="0">
                <a:cs typeface="+mn-cs"/>
              </a:rPr>
              <a:t>LNAPL source below the water table</a:t>
            </a:r>
          </a:p>
          <a:p>
            <a:pPr marL="630238" lvl="2" indent="-228600" eaLnBrk="0" hangingPunct="0">
              <a:lnSpc>
                <a:spcPct val="90000"/>
              </a:lnSpc>
              <a:spcBef>
                <a:spcPct val="20000"/>
              </a:spcBef>
              <a:buClr>
                <a:srgbClr val="009900"/>
              </a:buClr>
              <a:buSzPct val="90000"/>
              <a:buFont typeface="Wingdings" pitchFamily="2" charset="2"/>
              <a:buChar char="§"/>
              <a:defRPr/>
            </a:pPr>
            <a:r>
              <a:rPr lang="en-US" sz="2200" kern="0" dirty="0">
                <a:cs typeface="+mn-cs"/>
              </a:rPr>
              <a:t>Low permeability soils at the site</a:t>
            </a:r>
          </a:p>
          <a:p>
            <a:pPr lvl="2" eaLnBrk="0" hangingPunct="0">
              <a:lnSpc>
                <a:spcPct val="90000"/>
              </a:lnSpc>
              <a:spcBef>
                <a:spcPct val="20000"/>
              </a:spcBef>
              <a:buClr>
                <a:srgbClr val="009900"/>
              </a:buClr>
              <a:buSzPct val="90000"/>
              <a:defRPr/>
            </a:pPr>
            <a:endParaRPr lang="en-US" sz="2200" kern="0" dirty="0">
              <a:solidFill>
                <a:srgbClr val="000000"/>
              </a:solidFill>
              <a:cs typeface="+mn-cs"/>
            </a:endParaRPr>
          </a:p>
          <a:p>
            <a:pPr lvl="2" eaLnBrk="0" hangingPunct="0">
              <a:lnSpc>
                <a:spcPct val="90000"/>
              </a:lnSpc>
              <a:spcBef>
                <a:spcPct val="20000"/>
              </a:spcBef>
              <a:buClr>
                <a:srgbClr val="009900"/>
              </a:buClr>
              <a:buSzPct val="90000"/>
              <a:defRPr/>
            </a:pPr>
            <a:r>
              <a:rPr lang="en-US" sz="2200" b="1" kern="0" dirty="0">
                <a:solidFill>
                  <a:srgbClr val="333399"/>
                </a:solidFill>
                <a:cs typeface="+mn-cs"/>
              </a:rPr>
              <a:t>   </a:t>
            </a:r>
            <a:endParaRPr lang="en-US" sz="2200" kern="0" dirty="0">
              <a:solidFill>
                <a:srgbClr val="333399"/>
              </a:solidFill>
              <a:latin typeface="Arial"/>
              <a:cs typeface="+mn-cs"/>
            </a:endParaRPr>
          </a:p>
        </p:txBody>
      </p:sp>
      <p:sp>
        <p:nvSpPr>
          <p:cNvPr id="3" name="TextBox 2">
            <a:extLst>
              <a:ext uri="{FF2B5EF4-FFF2-40B4-BE49-F238E27FC236}">
                <a16:creationId xmlns:a16="http://schemas.microsoft.com/office/drawing/2014/main" xmlns="" id="{25B802C1-9343-401F-9D19-CFB368495EF9}"/>
              </a:ext>
            </a:extLst>
          </p:cNvPr>
          <p:cNvSpPr txBox="1"/>
          <p:nvPr/>
        </p:nvSpPr>
        <p:spPr>
          <a:xfrm>
            <a:off x="1367161" y="3257555"/>
            <a:ext cx="1313896" cy="923330"/>
          </a:xfrm>
          <a:prstGeom prst="rect">
            <a:avLst/>
          </a:prstGeom>
          <a:solidFill>
            <a:schemeClr val="bg1"/>
          </a:solidFill>
          <a:ln w="28575">
            <a:solidFill>
              <a:schemeClr val="bg1">
                <a:lumMod val="65000"/>
              </a:schemeClr>
            </a:solidFill>
          </a:ln>
        </p:spPr>
        <p:txBody>
          <a:bodyPr wrap="square" rtlCol="0">
            <a:spAutoFit/>
          </a:bodyPr>
          <a:lstStyle/>
          <a:p>
            <a:r>
              <a:rPr lang="en-US" dirty="0">
                <a:solidFill>
                  <a:srgbClr val="FFFFFF">
                    <a:lumMod val="65000"/>
                  </a:srgbClr>
                </a:solidFill>
                <a:cs typeface="+mn-cs"/>
              </a:rPr>
              <a:t>Station / C-Store</a:t>
            </a:r>
          </a:p>
          <a:p>
            <a:endParaRPr lang="en-US" dirty="0">
              <a:solidFill>
                <a:srgbClr val="FFFFFF">
                  <a:lumMod val="65000"/>
                </a:srgbClr>
              </a:solidFill>
              <a:cs typeface="+mn-cs"/>
            </a:endParaRPr>
          </a:p>
        </p:txBody>
      </p:sp>
    </p:spTree>
    <p:extLst>
      <p:ext uri="{BB962C8B-B14F-4D97-AF65-F5344CB8AC3E}">
        <p14:creationId xmlns:p14="http://schemas.microsoft.com/office/powerpoint/2010/main" val="14468805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Related image">
            <a:hlinkClick r:id="rId3"/>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contrast="-65000"/>
                    </a14:imgEffect>
                  </a14:imgLayer>
                </a14:imgProps>
              </a:ext>
              <a:ext uri="{28A0092B-C50C-407E-A947-70E740481C1C}">
                <a14:useLocalDpi xmlns:a14="http://schemas.microsoft.com/office/drawing/2010/main" val="0"/>
              </a:ext>
            </a:extLst>
          </a:blip>
          <a:srcRect/>
          <a:stretch/>
        </p:blipFill>
        <p:spPr bwMode="auto">
          <a:xfrm>
            <a:off x="-23574" y="1371600"/>
            <a:ext cx="9200912" cy="5486400"/>
          </a:xfrm>
          <a:prstGeom prst="rect">
            <a:avLst/>
          </a:prstGeom>
          <a:noFill/>
          <a:extLst>
            <a:ext uri="{909E8E84-426E-40DD-AFC4-6F175D3DCCD1}">
              <a14:hiddenFill xmlns:a14="http://schemas.microsoft.com/office/drawing/2010/main">
                <a:solidFill>
                  <a:srgbClr val="FFFFFF"/>
                </a:solidFill>
              </a14:hiddenFill>
            </a:ext>
          </a:extLst>
        </p:spPr>
      </p:pic>
      <p:sp>
        <p:nvSpPr>
          <p:cNvPr id="31747" name="Title 1"/>
          <p:cNvSpPr>
            <a:spLocks noGrp="1"/>
          </p:cNvSpPr>
          <p:nvPr>
            <p:ph type="title"/>
          </p:nvPr>
        </p:nvSpPr>
        <p:spPr>
          <a:xfrm>
            <a:off x="376238" y="92075"/>
            <a:ext cx="5643562" cy="1050925"/>
          </a:xfrm>
        </p:spPr>
        <p:txBody>
          <a:bodyPr/>
          <a:lstStyle/>
          <a:p>
            <a:r>
              <a:rPr lang="en-US" altLang="en-US" dirty="0"/>
              <a:t>ITRC 3-Part Online Training Leads to YOUR Action</a:t>
            </a:r>
          </a:p>
        </p:txBody>
      </p:sp>
      <p:grpSp>
        <p:nvGrpSpPr>
          <p:cNvPr id="13" name="Group 12"/>
          <p:cNvGrpSpPr>
            <a:grpSpLocks/>
          </p:cNvGrpSpPr>
          <p:nvPr/>
        </p:nvGrpSpPr>
        <p:grpSpPr bwMode="auto">
          <a:xfrm>
            <a:off x="82550" y="2133600"/>
            <a:ext cx="2600325" cy="3581400"/>
            <a:chOff x="83105" y="2133602"/>
            <a:chExt cx="2599397" cy="3581397"/>
          </a:xfrm>
        </p:grpSpPr>
        <p:sp>
          <p:nvSpPr>
            <p:cNvPr id="3" name="Chevron 1"/>
            <p:cNvSpPr>
              <a:spLocks noChangeAspect="1"/>
            </p:cNvSpPr>
            <p:nvPr/>
          </p:nvSpPr>
          <p:spPr>
            <a:xfrm>
              <a:off x="83105" y="2133602"/>
              <a:ext cx="2599397" cy="3581397"/>
            </a:xfrm>
            <a:prstGeom prst="chevron">
              <a:avLst>
                <a:gd name="adj" fmla="val 24163"/>
              </a:avLst>
            </a:prstGeom>
            <a:solidFill>
              <a:srgbClr val="23236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0" anchor="ctr"/>
            <a:lstStyle/>
            <a:p>
              <a:pPr algn="ctr">
                <a:defRPr/>
              </a:pPr>
              <a:endParaRPr lang="en-US" sz="2000" dirty="0">
                <a:solidFill>
                  <a:schemeClr val="bg1"/>
                </a:solidFill>
              </a:endParaRPr>
            </a:p>
          </p:txBody>
        </p:sp>
        <p:sp>
          <p:nvSpPr>
            <p:cNvPr id="31764" name="TextBox 7"/>
            <p:cNvSpPr txBox="1">
              <a:spLocks noChangeArrowheads="1"/>
            </p:cNvSpPr>
            <p:nvPr/>
          </p:nvSpPr>
          <p:spPr bwMode="auto">
            <a:xfrm>
              <a:off x="661202" y="2800135"/>
              <a:ext cx="1801678" cy="221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2400" b="1" dirty="0">
                  <a:solidFill>
                    <a:schemeClr val="bg1"/>
                  </a:solidFill>
                </a:rPr>
                <a:t>Part 1:</a:t>
              </a:r>
            </a:p>
            <a:p>
              <a:pPr algn="ctr">
                <a:spcBef>
                  <a:spcPct val="0"/>
                </a:spcBef>
                <a:buClrTx/>
                <a:buSzTx/>
                <a:buFontTx/>
                <a:buNone/>
              </a:pPr>
              <a:r>
                <a:rPr lang="en-US" altLang="en-US" sz="2000" b="1" dirty="0">
                  <a:solidFill>
                    <a:schemeClr val="bg1"/>
                  </a:solidFill>
                </a:rPr>
                <a:t>Connect Science to LNAPL Site Management</a:t>
              </a:r>
            </a:p>
            <a:p>
              <a:pPr algn="ctr">
                <a:spcBef>
                  <a:spcPct val="0"/>
                </a:spcBef>
                <a:buClrTx/>
                <a:buSzTx/>
                <a:buFontTx/>
                <a:buNone/>
              </a:pPr>
              <a:r>
                <a:rPr lang="en-US" altLang="en-US" sz="1000" b="1" dirty="0">
                  <a:solidFill>
                    <a:schemeClr val="bg1"/>
                  </a:solidFill>
                </a:rPr>
                <a:t> </a:t>
              </a:r>
              <a:endParaRPr lang="en-US" altLang="en-US" sz="900" b="1" dirty="0">
                <a:solidFill>
                  <a:schemeClr val="bg1"/>
                </a:solidFill>
              </a:endParaRPr>
            </a:p>
            <a:p>
              <a:pPr algn="ctr">
                <a:spcBef>
                  <a:spcPct val="0"/>
                </a:spcBef>
                <a:buClrTx/>
                <a:buSzTx/>
                <a:buFontTx/>
                <a:buNone/>
              </a:pPr>
              <a:r>
                <a:rPr lang="en-US" altLang="en-US" sz="2000" b="1" i="1" dirty="0">
                  <a:solidFill>
                    <a:schemeClr val="bg1"/>
                  </a:solidFill>
                </a:rPr>
                <a:t>(Section 3)</a:t>
              </a:r>
            </a:p>
          </p:txBody>
        </p:sp>
      </p:grpSp>
      <p:grpSp>
        <p:nvGrpSpPr>
          <p:cNvPr id="14" name="Group 13"/>
          <p:cNvGrpSpPr>
            <a:grpSpLocks/>
          </p:cNvGrpSpPr>
          <p:nvPr/>
        </p:nvGrpSpPr>
        <p:grpSpPr bwMode="auto">
          <a:xfrm>
            <a:off x="2233613" y="2122488"/>
            <a:ext cx="2616200" cy="3581400"/>
            <a:chOff x="2233382" y="2123270"/>
            <a:chExt cx="2616518" cy="3581397"/>
          </a:xfrm>
        </p:grpSpPr>
        <p:sp>
          <p:nvSpPr>
            <p:cNvPr id="4" name="Chevron 6"/>
            <p:cNvSpPr>
              <a:spLocks noChangeAspect="1"/>
            </p:cNvSpPr>
            <p:nvPr/>
          </p:nvSpPr>
          <p:spPr>
            <a:xfrm>
              <a:off x="2233382" y="2123270"/>
              <a:ext cx="2616518" cy="3581397"/>
            </a:xfrm>
            <a:prstGeom prst="chevron">
              <a:avLst>
                <a:gd name="adj" fmla="val 24163"/>
              </a:avLst>
            </a:prstGeom>
            <a:solidFill>
              <a:srgbClr val="27277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0" anchor="ctr"/>
            <a:lstStyle/>
            <a:p>
              <a:pPr algn="ctr">
                <a:defRPr/>
              </a:pPr>
              <a:endParaRPr lang="en-US" sz="2000" dirty="0">
                <a:solidFill>
                  <a:schemeClr val="bg1"/>
                </a:solidFill>
              </a:endParaRPr>
            </a:p>
          </p:txBody>
        </p:sp>
        <p:sp>
          <p:nvSpPr>
            <p:cNvPr id="31762" name="TextBox 8"/>
            <p:cNvSpPr txBox="1">
              <a:spLocks noChangeArrowheads="1"/>
            </p:cNvSpPr>
            <p:nvPr/>
          </p:nvSpPr>
          <p:spPr bwMode="auto">
            <a:xfrm>
              <a:off x="2798161" y="2800915"/>
              <a:ext cx="1801678" cy="249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2400" b="1" dirty="0">
                  <a:solidFill>
                    <a:schemeClr val="bg1"/>
                  </a:solidFill>
                </a:rPr>
                <a:t>Part 2:</a:t>
              </a:r>
            </a:p>
            <a:p>
              <a:pPr algn="ctr">
                <a:spcBef>
                  <a:spcPct val="0"/>
                </a:spcBef>
                <a:buClrTx/>
                <a:buSzTx/>
                <a:buFontTx/>
                <a:buNone/>
              </a:pPr>
              <a:r>
                <a:rPr lang="en-US" altLang="en-US" sz="2000" b="1" dirty="0">
                  <a:solidFill>
                    <a:schemeClr val="bg1"/>
                  </a:solidFill>
                </a:rPr>
                <a:t>Build Your LNAPL Conceptual Site Model</a:t>
              </a:r>
            </a:p>
            <a:p>
              <a:pPr algn="ctr">
                <a:spcBef>
                  <a:spcPct val="0"/>
                </a:spcBef>
                <a:buClrTx/>
                <a:buSzTx/>
                <a:buFontTx/>
                <a:buNone/>
              </a:pPr>
              <a:r>
                <a:rPr lang="en-US" altLang="en-US" sz="900" b="1" dirty="0">
                  <a:solidFill>
                    <a:schemeClr val="bg1"/>
                  </a:solidFill>
                </a:rPr>
                <a:t> </a:t>
              </a:r>
            </a:p>
            <a:p>
              <a:pPr algn="ctr">
                <a:spcBef>
                  <a:spcPct val="0"/>
                </a:spcBef>
                <a:buClrTx/>
                <a:buSzTx/>
                <a:buFontTx/>
                <a:buNone/>
              </a:pPr>
              <a:r>
                <a:rPr lang="en-US" altLang="en-US" sz="2000" b="1" i="1" dirty="0">
                  <a:solidFill>
                    <a:schemeClr val="bg1"/>
                  </a:solidFill>
                </a:rPr>
                <a:t>(Sections 4 and 5)</a:t>
              </a:r>
            </a:p>
          </p:txBody>
        </p:sp>
      </p:grpSp>
      <p:grpSp>
        <p:nvGrpSpPr>
          <p:cNvPr id="15" name="Group 14"/>
          <p:cNvGrpSpPr>
            <a:grpSpLocks/>
          </p:cNvGrpSpPr>
          <p:nvPr/>
        </p:nvGrpSpPr>
        <p:grpSpPr bwMode="auto">
          <a:xfrm>
            <a:off x="4410075" y="2128838"/>
            <a:ext cx="2590800" cy="3581400"/>
            <a:chOff x="4410785" y="2128436"/>
            <a:chExt cx="2589392" cy="3581397"/>
          </a:xfrm>
        </p:grpSpPr>
        <p:sp>
          <p:nvSpPr>
            <p:cNvPr id="5" name="Chevron 7"/>
            <p:cNvSpPr>
              <a:spLocks noChangeAspect="1"/>
            </p:cNvSpPr>
            <p:nvPr/>
          </p:nvSpPr>
          <p:spPr>
            <a:xfrm>
              <a:off x="4410785" y="2128436"/>
              <a:ext cx="2589392" cy="3581397"/>
            </a:xfrm>
            <a:prstGeom prst="chevron">
              <a:avLst>
                <a:gd name="adj" fmla="val 24163"/>
              </a:avLst>
            </a:prstGeom>
            <a:solidFill>
              <a:srgbClr val="3838A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0" anchor="ctr"/>
            <a:lstStyle/>
            <a:p>
              <a:pPr algn="ctr">
                <a:defRPr/>
              </a:pPr>
              <a:endParaRPr lang="en-US" sz="2000" dirty="0">
                <a:solidFill>
                  <a:schemeClr val="bg1"/>
                </a:solidFill>
              </a:endParaRPr>
            </a:p>
          </p:txBody>
        </p:sp>
        <p:sp>
          <p:nvSpPr>
            <p:cNvPr id="31760" name="TextBox 9"/>
            <p:cNvSpPr txBox="1">
              <a:spLocks noChangeArrowheads="1"/>
            </p:cNvSpPr>
            <p:nvPr/>
          </p:nvSpPr>
          <p:spPr bwMode="auto">
            <a:xfrm>
              <a:off x="4929854" y="2800915"/>
              <a:ext cx="1801678" cy="213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2400" b="1" dirty="0">
                  <a:solidFill>
                    <a:schemeClr val="bg1"/>
                  </a:solidFill>
                </a:rPr>
                <a:t>Part 3:</a:t>
              </a:r>
            </a:p>
            <a:p>
              <a:pPr algn="ctr">
                <a:spcBef>
                  <a:spcPct val="0"/>
                </a:spcBef>
                <a:buClrTx/>
                <a:buSzTx/>
                <a:buFontTx/>
                <a:buNone/>
              </a:pPr>
              <a:r>
                <a:rPr lang="en-US" altLang="en-US" sz="2000" b="1" dirty="0">
                  <a:solidFill>
                    <a:schemeClr val="bg1"/>
                  </a:solidFill>
                </a:rPr>
                <a:t>Select / Implement LNAPL Remedies</a:t>
              </a:r>
            </a:p>
            <a:p>
              <a:pPr algn="ctr">
                <a:spcBef>
                  <a:spcPct val="0"/>
                </a:spcBef>
                <a:buClrTx/>
                <a:buSzTx/>
                <a:buFontTx/>
                <a:buNone/>
              </a:pPr>
              <a:r>
                <a:rPr lang="en-US" altLang="en-US" sz="900" b="1" dirty="0">
                  <a:solidFill>
                    <a:schemeClr val="bg1"/>
                  </a:solidFill>
                </a:rPr>
                <a:t> </a:t>
              </a:r>
            </a:p>
            <a:p>
              <a:pPr algn="ctr">
                <a:spcBef>
                  <a:spcPct val="0"/>
                </a:spcBef>
                <a:buClrTx/>
                <a:buSzTx/>
                <a:buFontTx/>
                <a:buNone/>
              </a:pPr>
              <a:r>
                <a:rPr lang="en-US" altLang="en-US" sz="2000" b="1" i="1" dirty="0">
                  <a:solidFill>
                    <a:schemeClr val="bg1"/>
                  </a:solidFill>
                </a:rPr>
                <a:t>(Section 6)</a:t>
              </a:r>
            </a:p>
          </p:txBody>
        </p:sp>
      </p:grpSp>
      <p:grpSp>
        <p:nvGrpSpPr>
          <p:cNvPr id="16" name="Group 15"/>
          <p:cNvGrpSpPr>
            <a:grpSpLocks/>
          </p:cNvGrpSpPr>
          <p:nvPr/>
        </p:nvGrpSpPr>
        <p:grpSpPr bwMode="auto">
          <a:xfrm>
            <a:off x="6575425" y="2133600"/>
            <a:ext cx="2601913" cy="3581400"/>
            <a:chOff x="6575600" y="2133602"/>
            <a:chExt cx="2601980" cy="3581397"/>
          </a:xfrm>
        </p:grpSpPr>
        <p:sp>
          <p:nvSpPr>
            <p:cNvPr id="6" name="Chevron 8"/>
            <p:cNvSpPr>
              <a:spLocks noChangeAspect="1"/>
            </p:cNvSpPr>
            <p:nvPr/>
          </p:nvSpPr>
          <p:spPr>
            <a:xfrm>
              <a:off x="6575600" y="2133602"/>
              <a:ext cx="2601980" cy="3581397"/>
            </a:xfrm>
            <a:prstGeom prst="chevron">
              <a:avLst>
                <a:gd name="adj" fmla="val 24163"/>
              </a:avLst>
            </a:prstGeom>
            <a:solidFill>
              <a:srgbClr val="008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0" anchor="ctr"/>
            <a:lstStyle/>
            <a:p>
              <a:pPr algn="ctr">
                <a:defRPr/>
              </a:pPr>
              <a:endParaRPr lang="en-US" sz="2000" dirty="0">
                <a:solidFill>
                  <a:schemeClr val="bg1"/>
                </a:solidFill>
              </a:endParaRPr>
            </a:p>
          </p:txBody>
        </p:sp>
        <p:sp>
          <p:nvSpPr>
            <p:cNvPr id="31758" name="TextBox 10"/>
            <p:cNvSpPr txBox="1">
              <a:spLocks noChangeArrowheads="1"/>
            </p:cNvSpPr>
            <p:nvPr/>
          </p:nvSpPr>
          <p:spPr bwMode="auto">
            <a:xfrm>
              <a:off x="7197115" y="2800135"/>
              <a:ext cx="1645832" cy="206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2400" b="1" dirty="0">
                  <a:solidFill>
                    <a:schemeClr val="bg1"/>
                  </a:solidFill>
                </a:rPr>
                <a:t>YOU</a:t>
              </a:r>
            </a:p>
            <a:p>
              <a:pPr algn="ctr">
                <a:spcBef>
                  <a:spcPct val="0"/>
                </a:spcBef>
                <a:buClrTx/>
                <a:buSzTx/>
                <a:buFontTx/>
                <a:buNone/>
              </a:pPr>
              <a:r>
                <a:rPr lang="en-US" altLang="en-US" sz="2400" b="1" dirty="0">
                  <a:solidFill>
                    <a:schemeClr val="bg1"/>
                  </a:solidFill>
                </a:rPr>
                <a:t> </a:t>
              </a:r>
              <a:r>
                <a:rPr lang="en-US" altLang="en-US" sz="2000" b="1" dirty="0">
                  <a:solidFill>
                    <a:schemeClr val="bg1"/>
                  </a:solidFill>
                </a:rPr>
                <a:t>Apply knowledge at your LNAPL sites</a:t>
              </a:r>
            </a:p>
          </p:txBody>
        </p:sp>
      </p:grpSp>
      <p:grpSp>
        <p:nvGrpSpPr>
          <p:cNvPr id="2" name="Group 1"/>
          <p:cNvGrpSpPr/>
          <p:nvPr/>
        </p:nvGrpSpPr>
        <p:grpSpPr>
          <a:xfrm>
            <a:off x="4392984" y="2136343"/>
            <a:ext cx="2609850" cy="3602037"/>
            <a:chOff x="4410075" y="2136343"/>
            <a:chExt cx="2609850" cy="3602037"/>
          </a:xfrm>
        </p:grpSpPr>
        <p:sp>
          <p:nvSpPr>
            <p:cNvPr id="18" name="Freeform 17"/>
            <p:cNvSpPr>
              <a:spLocks/>
            </p:cNvSpPr>
            <p:nvPr/>
          </p:nvSpPr>
          <p:spPr bwMode="auto">
            <a:xfrm>
              <a:off x="4410075" y="2136343"/>
              <a:ext cx="2609850" cy="3602037"/>
            </a:xfrm>
            <a:custGeom>
              <a:avLst/>
              <a:gdLst>
                <a:gd name="T0" fmla="*/ 19050 w 2609850"/>
                <a:gd name="T1" fmla="*/ 0 h 3600450"/>
                <a:gd name="T2" fmla="*/ 19050 w 2609850"/>
                <a:gd name="T3" fmla="*/ 0 h 3600450"/>
                <a:gd name="T4" fmla="*/ 933450 w 2609850"/>
                <a:gd name="T5" fmla="*/ 9531 h 3600450"/>
                <a:gd name="T6" fmla="*/ 1133475 w 2609850"/>
                <a:gd name="T7" fmla="*/ 19062 h 3600450"/>
                <a:gd name="T8" fmla="*/ 1514475 w 2609850"/>
                <a:gd name="T9" fmla="*/ 28594 h 3600450"/>
                <a:gd name="T10" fmla="*/ 1990725 w 2609850"/>
                <a:gd name="T11" fmla="*/ 19062 h 3600450"/>
                <a:gd name="T12" fmla="*/ 2609850 w 2609850"/>
                <a:gd name="T13" fmla="*/ 1801422 h 3600450"/>
                <a:gd name="T14" fmla="*/ 1962150 w 2609850"/>
                <a:gd name="T15" fmla="*/ 3602842 h 3600450"/>
                <a:gd name="T16" fmla="*/ 0 w 2609850"/>
                <a:gd name="T17" fmla="*/ 3593311 h 3600450"/>
                <a:gd name="T18" fmla="*/ 657225 w 2609850"/>
                <a:gd name="T19" fmla="*/ 1820484 h 3600450"/>
                <a:gd name="T20" fmla="*/ 19050 w 2609850"/>
                <a:gd name="T21" fmla="*/ 0 h 3600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09850" h="3600450">
                  <a:moveTo>
                    <a:pt x="19050" y="0"/>
                  </a:moveTo>
                  <a:lnTo>
                    <a:pt x="19050" y="0"/>
                  </a:lnTo>
                  <a:lnTo>
                    <a:pt x="933450" y="9525"/>
                  </a:lnTo>
                  <a:cubicBezTo>
                    <a:pt x="1000191" y="10666"/>
                    <a:pt x="1066760" y="16863"/>
                    <a:pt x="1133475" y="19050"/>
                  </a:cubicBezTo>
                  <a:lnTo>
                    <a:pt x="1514475" y="28575"/>
                  </a:lnTo>
                  <a:lnTo>
                    <a:pt x="1990725" y="19050"/>
                  </a:lnTo>
                  <a:lnTo>
                    <a:pt x="2609850" y="1800225"/>
                  </a:lnTo>
                  <a:lnTo>
                    <a:pt x="1962150" y="3600450"/>
                  </a:lnTo>
                  <a:lnTo>
                    <a:pt x="0" y="3590925"/>
                  </a:lnTo>
                  <a:lnTo>
                    <a:pt x="657225" y="1819275"/>
                  </a:lnTo>
                  <a:lnTo>
                    <a:pt x="19050" y="0"/>
                  </a:lnTo>
                  <a:close/>
                </a:path>
              </a:pathLst>
            </a:custGeom>
            <a:noFill/>
            <a:ln w="57150" cap="flat" cmpd="sng" algn="ctr">
              <a:solidFill>
                <a:srgbClr val="FF99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en-US" dirty="0"/>
            </a:p>
          </p:txBody>
        </p:sp>
        <p:sp>
          <p:nvSpPr>
            <p:cNvPr id="19" name="TextBox 18"/>
            <p:cNvSpPr txBox="1">
              <a:spLocks noChangeArrowheads="1"/>
            </p:cNvSpPr>
            <p:nvPr/>
          </p:nvSpPr>
          <p:spPr bwMode="auto">
            <a:xfrm>
              <a:off x="4734910" y="2215531"/>
              <a:ext cx="15763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spcBef>
                  <a:spcPct val="0"/>
                </a:spcBef>
                <a:buClrTx/>
                <a:buSzTx/>
                <a:buFontTx/>
                <a:buNone/>
              </a:pPr>
              <a:r>
                <a:rPr lang="en-US" altLang="en-US" sz="3200" b="1" dirty="0">
                  <a:solidFill>
                    <a:srgbClr val="FF9900"/>
                  </a:solidFill>
                </a:rPr>
                <a:t>TODAY</a:t>
              </a:r>
            </a:p>
          </p:txBody>
        </p:sp>
      </p:grpSp>
      <p:sp>
        <p:nvSpPr>
          <p:cNvPr id="20" name="TextBox 19"/>
          <p:cNvSpPr txBox="1">
            <a:spLocks noChangeArrowheads="1"/>
          </p:cNvSpPr>
          <p:nvPr/>
        </p:nvSpPr>
        <p:spPr bwMode="auto">
          <a:xfrm>
            <a:off x="141193" y="5892800"/>
            <a:ext cx="87866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8000"/>
              </a:buClr>
              <a:buSzPct val="75000"/>
              <a:buFont typeface="Wingdings 3" panose="05040102010807070707" pitchFamily="18" charset="2"/>
              <a:buChar char="u"/>
              <a:defRPr sz="2600">
                <a:solidFill>
                  <a:srgbClr val="333399"/>
                </a:solidFill>
                <a:latin typeface="Arial" panose="020B0604020202020204" pitchFamily="34" charset="0"/>
              </a:defRPr>
            </a:lvl1pPr>
            <a:lvl2pPr marL="742950" indent="-285750">
              <a:spcBef>
                <a:spcPct val="20000"/>
              </a:spcBef>
              <a:buClr>
                <a:srgbClr val="333399"/>
              </a:buClr>
              <a:buSzPct val="115000"/>
              <a:buChar char="•"/>
              <a:defRPr sz="2400">
                <a:solidFill>
                  <a:srgbClr val="008000"/>
                </a:solidFill>
                <a:latin typeface="Arial" panose="020B0604020202020204" pitchFamily="34" charset="0"/>
              </a:defRPr>
            </a:lvl2pPr>
            <a:lvl3pPr marL="1143000" indent="-228600">
              <a:spcBef>
                <a:spcPct val="20000"/>
              </a:spcBef>
              <a:buClr>
                <a:srgbClr val="333399"/>
              </a:buClr>
              <a:buSzPct val="90000"/>
              <a:buFont typeface="Wingdings" panose="05000000000000000000" pitchFamily="2" charset="2"/>
              <a:buChar char="§"/>
              <a:defRPr sz="2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SzTx/>
              <a:buFontTx/>
              <a:buNone/>
            </a:pPr>
            <a:r>
              <a:rPr lang="en-US" altLang="en-US" sz="1800" b="1" dirty="0">
                <a:solidFill>
                  <a:srgbClr val="23236B"/>
                </a:solidFill>
              </a:rPr>
              <a:t>Based on the ITRC LNAPL-3 Document:  </a:t>
            </a:r>
            <a:r>
              <a:rPr lang="en-US" altLang="en-US" sz="1800" b="1" dirty="0">
                <a:solidFill>
                  <a:schemeClr val="bg1"/>
                </a:solidFill>
              </a:rPr>
              <a:t>LNAPL </a:t>
            </a:r>
            <a:r>
              <a:rPr lang="en-US" sz="1800" b="1" dirty="0">
                <a:solidFill>
                  <a:schemeClr val="bg1"/>
                </a:solidFill>
              </a:rPr>
              <a:t>Site Management: LCSM Evolution, Decision Process, and Remedial Technologies</a:t>
            </a:r>
            <a:r>
              <a:rPr lang="en-US" altLang="en-US" sz="1800" b="1" dirty="0">
                <a:solidFill>
                  <a:schemeClr val="bg1"/>
                </a:solidFill>
              </a:rPr>
              <a:t> </a:t>
            </a:r>
          </a:p>
        </p:txBody>
      </p:sp>
    </p:spTree>
    <p:extLst>
      <p:ext uri="{BB962C8B-B14F-4D97-AF65-F5344CB8AC3E}">
        <p14:creationId xmlns:p14="http://schemas.microsoft.com/office/powerpoint/2010/main" val="22918492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a:extLst>
              <a:ext uri="{FF2B5EF4-FFF2-40B4-BE49-F238E27FC236}">
                <a16:creationId xmlns:a16="http://schemas.microsoft.com/office/drawing/2014/main" xmlns="" id="{9EA0F66F-02AB-476F-835A-837ACABEBBF8}"/>
              </a:ext>
            </a:extLst>
          </p:cNvPr>
          <p:cNvSpPr txBox="1">
            <a:spLocks noChangeArrowheads="1"/>
          </p:cNvSpPr>
          <p:nvPr/>
        </p:nvSpPr>
        <p:spPr bwMode="auto">
          <a:xfrm>
            <a:off x="425777" y="107156"/>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dirty="0"/>
              <a:t>Case Study: </a:t>
            </a:r>
            <a:r>
              <a:rPr lang="en-US" dirty="0">
                <a:solidFill>
                  <a:srgbClr val="333399"/>
                </a:solidFill>
              </a:rPr>
              <a:t>Step 3 – Detailed Screening</a:t>
            </a:r>
            <a:endParaRPr lang="en-US" kern="0" dirty="0">
              <a:solidFill>
                <a:srgbClr val="000099"/>
              </a:solidFill>
            </a:endParaRPr>
          </a:p>
        </p:txBody>
      </p:sp>
      <p:sp>
        <p:nvSpPr>
          <p:cNvPr id="4162" name="Text Box 70"/>
          <p:cNvSpPr txBox="1">
            <a:spLocks noChangeArrowheads="1"/>
          </p:cNvSpPr>
          <p:nvPr/>
        </p:nvSpPr>
        <p:spPr bwMode="auto">
          <a:xfrm>
            <a:off x="5930283" y="6488112"/>
            <a:ext cx="3213717" cy="353943"/>
          </a:xfrm>
          <a:prstGeom prst="rect">
            <a:avLst/>
          </a:prstGeom>
          <a:noFill/>
          <a:ln w="9525">
            <a:noFill/>
            <a:miter lim="800000"/>
            <a:headEnd/>
            <a:tailEnd/>
          </a:ln>
        </p:spPr>
        <p:txBody>
          <a:bodyPr wrap="square">
            <a:spAutoFit/>
          </a:bodyPr>
          <a:lstStyle/>
          <a:p>
            <a:pPr>
              <a:spcBef>
                <a:spcPct val="50000"/>
              </a:spcBef>
            </a:pPr>
            <a:r>
              <a:rPr lang="en-US" sz="1700" dirty="0">
                <a:solidFill>
                  <a:srgbClr val="000000"/>
                </a:solidFill>
                <a:cs typeface="+mn-cs"/>
              </a:rPr>
              <a:t>ITRC LNAPL-3, Section 6.2.3</a:t>
            </a:r>
          </a:p>
        </p:txBody>
      </p:sp>
      <p:pic>
        <p:nvPicPr>
          <p:cNvPr id="6232" name="Picture 6231">
            <a:extLst>
              <a:ext uri="{FF2B5EF4-FFF2-40B4-BE49-F238E27FC236}">
                <a16:creationId xmlns:a16="http://schemas.microsoft.com/office/drawing/2014/main" xmlns="" id="{046518E0-B5CB-426C-BA6F-EFCE47EA326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25776" y="1521510"/>
            <a:ext cx="8649643" cy="4902355"/>
          </a:xfrm>
          <a:prstGeom prst="rect">
            <a:avLst/>
          </a:prstGeom>
        </p:spPr>
      </p:pic>
      <p:sp>
        <p:nvSpPr>
          <p:cNvPr id="3" name="Rectangle 2">
            <a:extLst>
              <a:ext uri="{FF2B5EF4-FFF2-40B4-BE49-F238E27FC236}">
                <a16:creationId xmlns:a16="http://schemas.microsoft.com/office/drawing/2014/main" xmlns="" id="{E520E42E-525F-4B3F-ABF1-4067E6264CE8}"/>
              </a:ext>
            </a:extLst>
          </p:cNvPr>
          <p:cNvSpPr/>
          <p:nvPr/>
        </p:nvSpPr>
        <p:spPr>
          <a:xfrm>
            <a:off x="5097780" y="2504490"/>
            <a:ext cx="3931920" cy="528270"/>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3">
            <a:extLst>
              <a:ext uri="{FF2B5EF4-FFF2-40B4-BE49-F238E27FC236}">
                <a16:creationId xmlns:a16="http://schemas.microsoft.com/office/drawing/2014/main" xmlns="" id="{2F685B71-F8F6-4CE0-9697-0502EE7D510E}"/>
              </a:ext>
            </a:extLst>
          </p:cNvPr>
          <p:cNvSpPr txBox="1">
            <a:spLocks noChangeArrowheads="1"/>
          </p:cNvSpPr>
          <p:nvPr/>
        </p:nvSpPr>
        <p:spPr>
          <a:xfrm>
            <a:off x="610023" y="4971628"/>
            <a:ext cx="8281147" cy="1452237"/>
          </a:xfrm>
          <a:prstGeom prst="rect">
            <a:avLst/>
          </a:prstGeom>
          <a:solidFill>
            <a:schemeClr val="bg1"/>
          </a:solidFill>
          <a:ln w="38100">
            <a:solidFill>
              <a:srgbClr val="FF0000"/>
            </a:solidFill>
          </a:ln>
        </p:spPr>
        <p:txBody>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spcBef>
                <a:spcPts val="0"/>
              </a:spcBef>
              <a:buFont typeface="Wingdings 3" pitchFamily="18" charset="2"/>
              <a:buNone/>
            </a:pPr>
            <a:r>
              <a:rPr lang="en-US" sz="2400" kern="0" dirty="0"/>
              <a:t>  Step 3: Refine technology list using:</a:t>
            </a:r>
            <a:endParaRPr lang="en-US" sz="800" kern="0" dirty="0"/>
          </a:p>
          <a:p>
            <a:pPr marL="685800" lvl="1"/>
            <a:r>
              <a:rPr lang="en-US" sz="2200" dirty="0">
                <a:cs typeface="+mn-cs"/>
              </a:rPr>
              <a:t>Site-specific geologic factors</a:t>
            </a:r>
          </a:p>
          <a:p>
            <a:pPr marL="685800" lvl="1"/>
            <a:r>
              <a:rPr lang="en-US" sz="2200" dirty="0">
                <a:cs typeface="+mn-cs"/>
              </a:rPr>
              <a:t>A-series technology tables </a:t>
            </a:r>
            <a:r>
              <a:rPr lang="en-US" sz="2200" dirty="0">
                <a:cs typeface="+mn-cs"/>
                <a:hlinkClick r:id="rId4"/>
              </a:rPr>
              <a:t>(Appendix A)</a:t>
            </a:r>
            <a:endParaRPr lang="en-US" sz="2200" kern="0" dirty="0">
              <a:cs typeface="+mn-cs"/>
            </a:endParaRPr>
          </a:p>
        </p:txBody>
      </p:sp>
      <p:sp>
        <p:nvSpPr>
          <p:cNvPr id="11" name="Rectangle 10">
            <a:extLst>
              <a:ext uri="{FF2B5EF4-FFF2-40B4-BE49-F238E27FC236}">
                <a16:creationId xmlns:a16="http://schemas.microsoft.com/office/drawing/2014/main" xmlns="" id="{9E233364-F150-47CF-9F35-2A75852C2AAA}"/>
              </a:ext>
            </a:extLst>
          </p:cNvPr>
          <p:cNvSpPr/>
          <p:nvPr/>
        </p:nvSpPr>
        <p:spPr>
          <a:xfrm>
            <a:off x="2269816" y="4071938"/>
            <a:ext cx="1921184" cy="579413"/>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extBox 9">
            <a:extLst>
              <a:ext uri="{FF2B5EF4-FFF2-40B4-BE49-F238E27FC236}">
                <a16:creationId xmlns:a16="http://schemas.microsoft.com/office/drawing/2014/main" xmlns="" id="{8CB06F9B-9352-40E1-B1CA-25AA6737757B}"/>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Screening Step 3</a:t>
            </a:r>
          </a:p>
        </p:txBody>
      </p:sp>
    </p:spTree>
    <p:extLst>
      <p:ext uri="{BB962C8B-B14F-4D97-AF65-F5344CB8AC3E}">
        <p14:creationId xmlns:p14="http://schemas.microsoft.com/office/powerpoint/2010/main" val="3470638560"/>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E8D69AA-7F3B-4D75-83F9-C0AD36997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83" y="1292363"/>
            <a:ext cx="8679518" cy="5523469"/>
          </a:xfrm>
          <a:prstGeom prst="rect">
            <a:avLst/>
          </a:prstGeom>
        </p:spPr>
      </p:pic>
      <p:sp>
        <p:nvSpPr>
          <p:cNvPr id="18434" name="Rectangle 2"/>
          <p:cNvSpPr>
            <a:spLocks noGrp="1" noChangeArrowheads="1"/>
          </p:cNvSpPr>
          <p:nvPr>
            <p:ph type="title" idx="4294967295"/>
          </p:nvPr>
        </p:nvSpPr>
        <p:spPr/>
        <p:txBody>
          <a:bodyPr/>
          <a:lstStyle/>
          <a:p>
            <a:r>
              <a:rPr lang="en-US" dirty="0"/>
              <a:t>Case Study: </a:t>
            </a:r>
            <a:r>
              <a:rPr lang="en-US" dirty="0">
                <a:solidFill>
                  <a:srgbClr val="333399"/>
                </a:solidFill>
              </a:rPr>
              <a:t>Step 3 - Geologic Screening</a:t>
            </a:r>
          </a:p>
        </p:txBody>
      </p:sp>
      <p:sp>
        <p:nvSpPr>
          <p:cNvPr id="13" name="TextBox 9">
            <a:extLst>
              <a:ext uri="{FF2B5EF4-FFF2-40B4-BE49-F238E27FC236}">
                <a16:creationId xmlns:a16="http://schemas.microsoft.com/office/drawing/2014/main" xmlns="" id="{5541CB92-16E6-4492-9DCD-7E5EAF2871EB}"/>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A-series Table</a:t>
            </a:r>
          </a:p>
        </p:txBody>
      </p:sp>
      <p:sp>
        <p:nvSpPr>
          <p:cNvPr id="9" name="Rectangle 9">
            <a:extLst>
              <a:ext uri="{FF2B5EF4-FFF2-40B4-BE49-F238E27FC236}">
                <a16:creationId xmlns:a16="http://schemas.microsoft.com/office/drawing/2014/main" xmlns="" id="{185C4BE6-EF99-46BC-91F8-C2FD7A5CFEEC}"/>
              </a:ext>
            </a:extLst>
          </p:cNvPr>
          <p:cNvSpPr>
            <a:spLocks noChangeArrowheads="1"/>
          </p:cNvSpPr>
          <p:nvPr/>
        </p:nvSpPr>
        <p:spPr bwMode="auto">
          <a:xfrm>
            <a:off x="1348442" y="4276245"/>
            <a:ext cx="1564438" cy="2581755"/>
          </a:xfrm>
          <a:prstGeom prst="rect">
            <a:avLst/>
          </a:prstGeom>
          <a:noFill/>
          <a:ln w="44450" algn="ctr">
            <a:solidFill>
              <a:srgbClr val="0000A2"/>
            </a:solidFill>
            <a:miter lim="800000"/>
            <a:headEnd/>
            <a:tailEnd/>
          </a:ln>
        </p:spPr>
        <p:txBody>
          <a:bodyPr wrap="none"/>
          <a:lstStyle/>
          <a:p>
            <a:pPr eaLnBrk="0" hangingPunct="0"/>
            <a:endParaRPr lang="en-US" dirty="0">
              <a:solidFill>
                <a:srgbClr val="000000"/>
              </a:solidFill>
              <a:cs typeface="+mn-cs"/>
            </a:endParaRPr>
          </a:p>
        </p:txBody>
      </p:sp>
      <p:sp>
        <p:nvSpPr>
          <p:cNvPr id="17" name="Rectangle 9">
            <a:extLst>
              <a:ext uri="{FF2B5EF4-FFF2-40B4-BE49-F238E27FC236}">
                <a16:creationId xmlns:a16="http://schemas.microsoft.com/office/drawing/2014/main" xmlns="" id="{5087F8B3-3270-4607-A30D-4346E9CADABC}"/>
              </a:ext>
            </a:extLst>
          </p:cNvPr>
          <p:cNvSpPr>
            <a:spLocks noChangeArrowheads="1"/>
          </p:cNvSpPr>
          <p:nvPr/>
        </p:nvSpPr>
        <p:spPr bwMode="auto">
          <a:xfrm>
            <a:off x="2912881" y="4227357"/>
            <a:ext cx="1257482" cy="1073050"/>
          </a:xfrm>
          <a:prstGeom prst="rect">
            <a:avLst/>
          </a:prstGeom>
          <a:noFill/>
          <a:ln w="44450" algn="ctr">
            <a:solidFill>
              <a:srgbClr val="0000A2"/>
            </a:solidFill>
            <a:miter lim="800000"/>
            <a:headEnd/>
            <a:tailEnd/>
          </a:ln>
        </p:spPr>
        <p:txBody>
          <a:bodyPr wrap="none"/>
          <a:lstStyle/>
          <a:p>
            <a:pPr eaLnBrk="0" hangingPunct="0"/>
            <a:endParaRPr lang="en-US" dirty="0">
              <a:solidFill>
                <a:srgbClr val="000000"/>
              </a:solidFill>
              <a:cs typeface="+mn-cs"/>
            </a:endParaRPr>
          </a:p>
        </p:txBody>
      </p:sp>
      <p:sp>
        <p:nvSpPr>
          <p:cNvPr id="19" name="Rectangle 9">
            <a:extLst>
              <a:ext uri="{FF2B5EF4-FFF2-40B4-BE49-F238E27FC236}">
                <a16:creationId xmlns:a16="http://schemas.microsoft.com/office/drawing/2014/main" xmlns="" id="{D732BFFA-3085-49F1-8291-A4DEBDB765EC}"/>
              </a:ext>
            </a:extLst>
          </p:cNvPr>
          <p:cNvSpPr>
            <a:spLocks noChangeArrowheads="1"/>
          </p:cNvSpPr>
          <p:nvPr/>
        </p:nvSpPr>
        <p:spPr bwMode="auto">
          <a:xfrm>
            <a:off x="2912882" y="5300407"/>
            <a:ext cx="1257481" cy="1515425"/>
          </a:xfrm>
          <a:prstGeom prst="rect">
            <a:avLst/>
          </a:prstGeom>
          <a:noFill/>
          <a:ln w="44450" algn="ctr">
            <a:solidFill>
              <a:srgbClr val="0000A2"/>
            </a:solidFill>
            <a:miter lim="800000"/>
            <a:headEnd/>
            <a:tailEnd/>
          </a:ln>
        </p:spPr>
        <p:txBody>
          <a:bodyPr wrap="none"/>
          <a:lstStyle/>
          <a:p>
            <a:pPr eaLnBrk="0" hangingPunct="0"/>
            <a:endParaRPr lang="en-US" dirty="0">
              <a:solidFill>
                <a:srgbClr val="000000"/>
              </a:solidFill>
              <a:cs typeface="+mn-cs"/>
            </a:endParaRPr>
          </a:p>
        </p:txBody>
      </p:sp>
      <p:sp>
        <p:nvSpPr>
          <p:cNvPr id="15" name="Rectangle 9">
            <a:extLst>
              <a:ext uri="{FF2B5EF4-FFF2-40B4-BE49-F238E27FC236}">
                <a16:creationId xmlns:a16="http://schemas.microsoft.com/office/drawing/2014/main" xmlns="" id="{0DEE8A53-B651-4F0C-9E59-F2F23F722732}"/>
              </a:ext>
            </a:extLst>
          </p:cNvPr>
          <p:cNvSpPr>
            <a:spLocks noChangeArrowheads="1"/>
          </p:cNvSpPr>
          <p:nvPr/>
        </p:nvSpPr>
        <p:spPr bwMode="auto">
          <a:xfrm>
            <a:off x="384583" y="4234077"/>
            <a:ext cx="8679518" cy="2581755"/>
          </a:xfrm>
          <a:prstGeom prst="rect">
            <a:avLst/>
          </a:prstGeom>
          <a:noFill/>
          <a:ln w="44450" algn="ctr">
            <a:solidFill>
              <a:srgbClr val="0000A2"/>
            </a:solidFill>
            <a:miter lim="800000"/>
            <a:headEnd/>
            <a:tailEnd/>
          </a:ln>
        </p:spPr>
        <p:txBody>
          <a:bodyPr wrap="none"/>
          <a:lstStyle/>
          <a:p>
            <a:pPr eaLnBrk="0" hangingPunct="0"/>
            <a:endParaRPr lang="en-US" dirty="0">
              <a:solidFill>
                <a:srgbClr val="000000"/>
              </a:solidFill>
              <a:cs typeface="+mn-cs"/>
            </a:endParaRPr>
          </a:p>
        </p:txBody>
      </p:sp>
      <p:sp>
        <p:nvSpPr>
          <p:cNvPr id="16" name="Rectangle 9">
            <a:extLst>
              <a:ext uri="{FF2B5EF4-FFF2-40B4-BE49-F238E27FC236}">
                <a16:creationId xmlns:a16="http://schemas.microsoft.com/office/drawing/2014/main" xmlns="" id="{75A3CB0F-7467-4C6B-A0D6-A5E8C3A43FBB}"/>
              </a:ext>
            </a:extLst>
          </p:cNvPr>
          <p:cNvSpPr>
            <a:spLocks noChangeArrowheads="1"/>
          </p:cNvSpPr>
          <p:nvPr/>
        </p:nvSpPr>
        <p:spPr bwMode="auto">
          <a:xfrm>
            <a:off x="369333" y="1562470"/>
            <a:ext cx="1030831" cy="2674968"/>
          </a:xfrm>
          <a:prstGeom prst="rect">
            <a:avLst/>
          </a:prstGeom>
          <a:noFill/>
          <a:ln w="44450" algn="ctr">
            <a:solidFill>
              <a:srgbClr val="0000A2"/>
            </a:solidFill>
            <a:miter lim="800000"/>
            <a:headEnd/>
            <a:tailEnd/>
          </a:ln>
        </p:spPr>
        <p:txBody>
          <a:bodyPr wrap="none"/>
          <a:lstStyle/>
          <a:p>
            <a:pPr eaLnBrk="0" hangingPunct="0"/>
            <a:endParaRPr lang="en-US" dirty="0">
              <a:solidFill>
                <a:srgbClr val="000000"/>
              </a:solidFill>
              <a:cs typeface="+mn-cs"/>
            </a:endParaRPr>
          </a:p>
        </p:txBody>
      </p:sp>
    </p:spTree>
    <p:extLst>
      <p:ext uri="{BB962C8B-B14F-4D97-AF65-F5344CB8AC3E}">
        <p14:creationId xmlns:p14="http://schemas.microsoft.com/office/powerpoint/2010/main" val="85223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P spid="19" grpId="0" animBg="1"/>
      <p:bldP spid="15" grpId="0" animBg="1"/>
      <p:bldP spid="1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4294967295"/>
          </p:nvPr>
        </p:nvSpPr>
        <p:spPr>
          <a:xfrm>
            <a:off x="369333" y="3043033"/>
            <a:ext cx="4131646" cy="3410387"/>
          </a:xfrm>
        </p:spPr>
        <p:txBody>
          <a:bodyPr/>
          <a:lstStyle/>
          <a:p>
            <a:pPr marL="0" indent="0">
              <a:buNone/>
            </a:pPr>
            <a:r>
              <a:rPr lang="en-US" sz="2400" dirty="0"/>
              <a:t>Site Geologic factors</a:t>
            </a:r>
          </a:p>
          <a:p>
            <a:pPr marL="568325" lvl="1"/>
            <a:r>
              <a:rPr lang="en-US" dirty="0"/>
              <a:t>Saturated zone impacts</a:t>
            </a:r>
          </a:p>
          <a:p>
            <a:pPr marL="568325" lvl="1"/>
            <a:r>
              <a:rPr lang="en-US" dirty="0"/>
              <a:t>LNAPL in higher permeable lenses</a:t>
            </a:r>
          </a:p>
          <a:p>
            <a:pPr marL="568325" lvl="1"/>
            <a:r>
              <a:rPr lang="en-US" dirty="0"/>
              <a:t>Mainly lower permeable soils</a:t>
            </a:r>
          </a:p>
          <a:p>
            <a:pPr marL="568325" lvl="1"/>
            <a:r>
              <a:rPr lang="en-US" dirty="0"/>
              <a:t>Heterogeneous soil profile</a:t>
            </a:r>
          </a:p>
        </p:txBody>
      </p:sp>
      <p:sp>
        <p:nvSpPr>
          <p:cNvPr id="4" name="Rectangle 2"/>
          <p:cNvSpPr txBox="1">
            <a:spLocks noChangeArrowheads="1"/>
          </p:cNvSpPr>
          <p:nvPr/>
        </p:nvSpPr>
        <p:spPr bwMode="auto">
          <a:xfrm>
            <a:off x="376238" y="92075"/>
            <a:ext cx="7588250" cy="1050925"/>
          </a:xfrm>
          <a:prstGeom prst="rect">
            <a:avLst/>
          </a:prstGeom>
          <a:noFill/>
          <a:ln w="9525">
            <a:noFill/>
            <a:miter lim="800000"/>
            <a:headEnd/>
            <a:tailEnd/>
          </a:ln>
        </p:spPr>
        <p:txBody>
          <a:bodyPr anchor="ctr"/>
          <a:lstStyle/>
          <a:p>
            <a:pPr eaLnBrk="0" hangingPunct="0">
              <a:lnSpc>
                <a:spcPct val="85000"/>
              </a:lnSpc>
              <a:defRPr/>
            </a:pPr>
            <a:r>
              <a:rPr lang="en-US" sz="3200" b="1" kern="0" dirty="0">
                <a:solidFill>
                  <a:srgbClr val="008000"/>
                </a:solidFill>
                <a:latin typeface="Arial"/>
                <a:cs typeface="+mn-cs"/>
              </a:rPr>
              <a:t>Case Study: </a:t>
            </a:r>
            <a:r>
              <a:rPr lang="en-US" sz="3200" dirty="0">
                <a:solidFill>
                  <a:srgbClr val="333399"/>
                </a:solidFill>
                <a:cs typeface="+mn-cs"/>
              </a:rPr>
              <a:t>Step 3 – Geologic Screening (A-2-A Skimming)</a:t>
            </a:r>
            <a:endParaRPr lang="en-US" sz="3200" b="1" kern="0" dirty="0">
              <a:solidFill>
                <a:srgbClr val="333399"/>
              </a:solidFill>
              <a:latin typeface="Arial"/>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2853999946"/>
              </p:ext>
            </p:extLst>
          </p:nvPr>
        </p:nvGraphicFramePr>
        <p:xfrm>
          <a:off x="384289" y="1670887"/>
          <a:ext cx="8688689" cy="878165"/>
        </p:xfrm>
        <a:graphic>
          <a:graphicData uri="http://schemas.openxmlformats.org/drawingml/2006/table">
            <a:tbl>
              <a:tblPr/>
              <a:tblGrid>
                <a:gridCol w="1026002">
                  <a:extLst>
                    <a:ext uri="{9D8B030D-6E8A-4147-A177-3AD203B41FA5}">
                      <a16:colId xmlns:a16="http://schemas.microsoft.com/office/drawing/2014/main" xmlns="" val="20000"/>
                    </a:ext>
                  </a:extLst>
                </a:gridCol>
                <a:gridCol w="1106222">
                  <a:extLst>
                    <a:ext uri="{9D8B030D-6E8A-4147-A177-3AD203B41FA5}">
                      <a16:colId xmlns:a16="http://schemas.microsoft.com/office/drawing/2014/main" xmlns="" val="20001"/>
                    </a:ext>
                  </a:extLst>
                </a:gridCol>
                <a:gridCol w="1399282">
                  <a:extLst>
                    <a:ext uri="{9D8B030D-6E8A-4147-A177-3AD203B41FA5}">
                      <a16:colId xmlns:a16="http://schemas.microsoft.com/office/drawing/2014/main" xmlns="" val="20002"/>
                    </a:ext>
                  </a:extLst>
                </a:gridCol>
                <a:gridCol w="5157183">
                  <a:extLst>
                    <a:ext uri="{9D8B030D-6E8A-4147-A177-3AD203B41FA5}">
                      <a16:colId xmlns:a16="http://schemas.microsoft.com/office/drawing/2014/main" xmlns="" val="20003"/>
                    </a:ext>
                  </a:extLst>
                </a:gridCol>
              </a:tblGrid>
              <a:tr h="8781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Times New Roman" pitchFamily="18" charset="0"/>
                        </a:rPr>
                        <a:t>Geologic factors</a:t>
                      </a:r>
                      <a:endParaRPr kumimoji="0" lang="en-US" sz="1800" b="0" i="0" u="none" strike="noStrike" cap="none" normalizeH="0" baseline="0" dirty="0">
                        <a:ln>
                          <a:noFill/>
                        </a:ln>
                        <a:solidFill>
                          <a:schemeClr val="tx1"/>
                        </a:solidFill>
                        <a:effectLst/>
                        <a:latin typeface="Arial" charset="0"/>
                        <a:cs typeface="Times New Roman" pitchFamily="18" charset="0"/>
                      </a:endParaRPr>
                    </a:p>
                  </a:txBody>
                  <a:tcPr marL="45719" marR="457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Times New Roman" pitchFamily="18" charset="0"/>
                        </a:rPr>
                        <a:t>Saturated zone</a:t>
                      </a:r>
                      <a:endParaRPr kumimoji="0" lang="en-US" sz="1800" b="0" i="0" u="none" strike="noStrike" cap="none" normalizeH="0" baseline="0" dirty="0">
                        <a:ln>
                          <a:noFill/>
                        </a:ln>
                        <a:solidFill>
                          <a:schemeClr val="tx1"/>
                        </a:solidFill>
                        <a:effectLst/>
                        <a:latin typeface="Arial" charset="0"/>
                        <a:cs typeface="Times New Roman" pitchFamily="18" charset="0"/>
                      </a:endParaRPr>
                    </a:p>
                  </a:txBody>
                  <a:tcPr marL="45719" marR="457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Times New Roman" pitchFamily="18" charset="0"/>
                        </a:rPr>
                        <a:t>Permeability</a:t>
                      </a:r>
                      <a:endParaRPr kumimoji="0" lang="en-US" sz="1800" b="0" i="0" u="none" strike="noStrike" cap="none" normalizeH="0" baseline="0" dirty="0">
                        <a:ln>
                          <a:noFill/>
                        </a:ln>
                        <a:solidFill>
                          <a:schemeClr val="tx1"/>
                        </a:solidFill>
                        <a:effectLst/>
                        <a:latin typeface="Arial" charset="0"/>
                        <a:cs typeface="Times New Roman" pitchFamily="18" charset="0"/>
                      </a:endParaRPr>
                    </a:p>
                  </a:txBody>
                  <a:tcPr marL="45719" marR="457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cs typeface="Times New Roman" pitchFamily="18" charset="0"/>
                        </a:rPr>
                        <a:t>Can achieve faster LNAPL removal and lower LNAPL saturations in higher-permeability materials.</a:t>
                      </a:r>
                      <a:endParaRPr kumimoji="0" lang="en-US" sz="1800" b="0" i="0" u="none" strike="noStrike" cap="none" normalizeH="0" baseline="0" dirty="0">
                        <a:ln>
                          <a:noFill/>
                        </a:ln>
                        <a:solidFill>
                          <a:schemeClr val="tx1"/>
                        </a:solidFill>
                        <a:effectLst/>
                        <a:latin typeface="Arial" charset="0"/>
                        <a:cs typeface="Times New Roman" pitchFamily="18" charset="0"/>
                      </a:endParaRPr>
                    </a:p>
                  </a:txBody>
                  <a:tcPr marL="45719" marR="4571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bl>
          </a:graphicData>
        </a:graphic>
      </p:graphicFrame>
      <p:sp>
        <p:nvSpPr>
          <p:cNvPr id="19472" name="TextBox 6"/>
          <p:cNvSpPr txBox="1">
            <a:spLocks noChangeArrowheads="1"/>
          </p:cNvSpPr>
          <p:nvPr/>
        </p:nvSpPr>
        <p:spPr bwMode="auto">
          <a:xfrm>
            <a:off x="1649686" y="1305160"/>
            <a:ext cx="5877469" cy="369332"/>
          </a:xfrm>
          <a:prstGeom prst="rect">
            <a:avLst/>
          </a:prstGeom>
          <a:noFill/>
          <a:ln w="9525">
            <a:noFill/>
            <a:miter lim="800000"/>
            <a:headEnd/>
            <a:tailEnd/>
          </a:ln>
        </p:spPr>
        <p:txBody>
          <a:bodyPr wrap="square">
            <a:spAutoFit/>
          </a:bodyPr>
          <a:lstStyle/>
          <a:p>
            <a:r>
              <a:rPr lang="en-US" i="1" dirty="0">
                <a:solidFill>
                  <a:srgbClr val="000000"/>
                </a:solidFill>
                <a:cs typeface="+mn-cs"/>
              </a:rPr>
              <a:t>Excerpt from </a:t>
            </a:r>
            <a:r>
              <a:rPr lang="en-US" dirty="0">
                <a:solidFill>
                  <a:srgbClr val="000000"/>
                </a:solidFill>
                <a:cs typeface="+mn-cs"/>
              </a:rPr>
              <a:t>Table A.3.A. Vacuum-Enhanced Skimming</a:t>
            </a:r>
          </a:p>
        </p:txBody>
      </p:sp>
      <p:sp>
        <p:nvSpPr>
          <p:cNvPr id="8" name="Rectangle 3">
            <a:extLst>
              <a:ext uri="{FF2B5EF4-FFF2-40B4-BE49-F238E27FC236}">
                <a16:creationId xmlns:a16="http://schemas.microsoft.com/office/drawing/2014/main" xmlns="" id="{F3087D30-1528-4C73-A138-47796855BA50}"/>
              </a:ext>
            </a:extLst>
          </p:cNvPr>
          <p:cNvSpPr txBox="1">
            <a:spLocks noChangeArrowheads="1"/>
          </p:cNvSpPr>
          <p:nvPr/>
        </p:nvSpPr>
        <p:spPr bwMode="auto">
          <a:xfrm>
            <a:off x="4402319" y="3532108"/>
            <a:ext cx="4670660" cy="2567990"/>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115888" lvl="1" indent="0">
              <a:buFontTx/>
              <a:buNone/>
            </a:pPr>
            <a:r>
              <a:rPr lang="en-US" sz="2000" b="1" kern="0" dirty="0">
                <a:solidFill>
                  <a:srgbClr val="333399"/>
                </a:solidFill>
                <a:latin typeface="Segoe Print" panose="02000600000000000000" pitchFamily="2" charset="0"/>
                <a:cs typeface="+mn-cs"/>
              </a:rPr>
              <a:t>Technology Short  List</a:t>
            </a:r>
          </a:p>
          <a:p>
            <a:pPr marL="457200" lvl="1" indent="0">
              <a:buNone/>
            </a:pPr>
            <a:r>
              <a:rPr lang="en-US" sz="2000" kern="0" dirty="0">
                <a:latin typeface="Segoe Print" panose="02000600000000000000" pitchFamily="2" charset="0"/>
                <a:cs typeface="+mn-cs"/>
              </a:rPr>
              <a:t>   excavation</a:t>
            </a:r>
          </a:p>
          <a:p>
            <a:pPr marL="457200" lvl="1" indent="0">
              <a:buFontTx/>
              <a:buNone/>
            </a:pPr>
            <a:r>
              <a:rPr lang="en-US" sz="2000" dirty="0">
                <a:latin typeface="Segoe Print" panose="02000600000000000000" pitchFamily="2" charset="0"/>
                <a:cs typeface="+mn-cs"/>
              </a:rPr>
              <a:t>   skimming</a:t>
            </a:r>
          </a:p>
          <a:p>
            <a:pPr marL="457200" lvl="1" indent="0">
              <a:buFontTx/>
              <a:buNone/>
            </a:pPr>
            <a:r>
              <a:rPr lang="en-US" sz="2000" dirty="0">
                <a:latin typeface="Segoe Print" panose="02000600000000000000" pitchFamily="2" charset="0"/>
                <a:cs typeface="+mn-cs"/>
              </a:rPr>
              <a:t>   vacuum enhanced skimming</a:t>
            </a:r>
          </a:p>
          <a:p>
            <a:pPr marL="457200" lvl="1" indent="0">
              <a:buFontTx/>
              <a:buNone/>
            </a:pPr>
            <a:r>
              <a:rPr lang="en-US" sz="2000" dirty="0">
                <a:latin typeface="Segoe Print" panose="02000600000000000000" pitchFamily="2" charset="0"/>
                <a:cs typeface="+mn-cs"/>
              </a:rPr>
              <a:t>   total liquid extraction</a:t>
            </a:r>
          </a:p>
          <a:p>
            <a:pPr marL="457200" lvl="1" indent="0">
              <a:buNone/>
            </a:pPr>
            <a:r>
              <a:rPr lang="en-US" sz="2000" dirty="0">
                <a:latin typeface="Segoe Print" panose="02000600000000000000" pitchFamily="2" charset="0"/>
                <a:cs typeface="+mn-cs"/>
              </a:rPr>
              <a:t>   multi-phase extraction</a:t>
            </a:r>
            <a:endParaRPr lang="en-US" sz="2000" kern="0" dirty="0">
              <a:latin typeface="Segoe Print" panose="02000600000000000000" pitchFamily="2" charset="0"/>
              <a:cs typeface="+mn-cs"/>
            </a:endParaRPr>
          </a:p>
        </p:txBody>
      </p:sp>
      <p:cxnSp>
        <p:nvCxnSpPr>
          <p:cNvPr id="9" name="Straight Connector 8">
            <a:extLst>
              <a:ext uri="{FF2B5EF4-FFF2-40B4-BE49-F238E27FC236}">
                <a16:creationId xmlns:a16="http://schemas.microsoft.com/office/drawing/2014/main" xmlns="" id="{B277C8C6-60B6-4012-AE1C-9B51D34D8B3B}"/>
              </a:ext>
            </a:extLst>
          </p:cNvPr>
          <p:cNvCxnSpPr>
            <a:cxnSpLocks/>
          </p:cNvCxnSpPr>
          <p:nvPr/>
        </p:nvCxnSpPr>
        <p:spPr>
          <a:xfrm>
            <a:off x="5035138" y="4478483"/>
            <a:ext cx="15319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9691D1DE-7663-4F10-9FDE-6CB909EFBCB8}"/>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Case Study – Step 3</a:t>
            </a:r>
          </a:p>
        </p:txBody>
      </p:sp>
      <p:cxnSp>
        <p:nvCxnSpPr>
          <p:cNvPr id="12" name="Straight Connector 11">
            <a:extLst>
              <a:ext uri="{FF2B5EF4-FFF2-40B4-BE49-F238E27FC236}">
                <a16:creationId xmlns:a16="http://schemas.microsoft.com/office/drawing/2014/main" xmlns="" id="{A482F2C7-0F07-43D3-8917-76B334894B07}"/>
              </a:ext>
            </a:extLst>
          </p:cNvPr>
          <p:cNvCxnSpPr>
            <a:cxnSpLocks/>
          </p:cNvCxnSpPr>
          <p:nvPr/>
        </p:nvCxnSpPr>
        <p:spPr>
          <a:xfrm>
            <a:off x="5035138" y="5187113"/>
            <a:ext cx="300592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AB346845-D3EC-470E-A56E-244CAF10F1FA}"/>
              </a:ext>
            </a:extLst>
          </p:cNvPr>
          <p:cNvCxnSpPr>
            <a:cxnSpLocks/>
          </p:cNvCxnSpPr>
          <p:nvPr/>
        </p:nvCxnSpPr>
        <p:spPr>
          <a:xfrm flipV="1">
            <a:off x="5035138" y="4816104"/>
            <a:ext cx="3807204" cy="2132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89933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00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a:extLst>
              <a:ext uri="{FF2B5EF4-FFF2-40B4-BE49-F238E27FC236}">
                <a16:creationId xmlns:a16="http://schemas.microsoft.com/office/drawing/2014/main" xmlns="" id="{9EA0F66F-02AB-476F-835A-837ACABEBBF8}"/>
              </a:ext>
            </a:extLst>
          </p:cNvPr>
          <p:cNvSpPr txBox="1">
            <a:spLocks noChangeArrowheads="1"/>
          </p:cNvSpPr>
          <p:nvPr/>
        </p:nvSpPr>
        <p:spPr bwMode="auto">
          <a:xfrm>
            <a:off x="425777" y="107156"/>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dirty="0"/>
              <a:t>Case Study: </a:t>
            </a:r>
            <a:r>
              <a:rPr lang="en-US" dirty="0">
                <a:solidFill>
                  <a:srgbClr val="0000A2"/>
                </a:solidFill>
              </a:rPr>
              <a:t>Technology Evaluation Factors</a:t>
            </a:r>
            <a:endParaRPr lang="en-US" kern="0" dirty="0">
              <a:solidFill>
                <a:srgbClr val="000099"/>
              </a:solidFill>
            </a:endParaRPr>
          </a:p>
        </p:txBody>
      </p:sp>
      <p:sp>
        <p:nvSpPr>
          <p:cNvPr id="4162" name="Text Box 70"/>
          <p:cNvSpPr txBox="1">
            <a:spLocks noChangeArrowheads="1"/>
          </p:cNvSpPr>
          <p:nvPr/>
        </p:nvSpPr>
        <p:spPr bwMode="auto">
          <a:xfrm>
            <a:off x="5939161" y="6488112"/>
            <a:ext cx="3204839" cy="353943"/>
          </a:xfrm>
          <a:prstGeom prst="rect">
            <a:avLst/>
          </a:prstGeom>
          <a:noFill/>
          <a:ln w="9525">
            <a:noFill/>
            <a:miter lim="800000"/>
            <a:headEnd/>
            <a:tailEnd/>
          </a:ln>
        </p:spPr>
        <p:txBody>
          <a:bodyPr wrap="square">
            <a:spAutoFit/>
          </a:bodyPr>
          <a:lstStyle/>
          <a:p>
            <a:pPr>
              <a:spcBef>
                <a:spcPct val="50000"/>
              </a:spcBef>
            </a:pPr>
            <a:r>
              <a:rPr lang="en-US" sz="1700" dirty="0">
                <a:solidFill>
                  <a:srgbClr val="000000"/>
                </a:solidFill>
                <a:cs typeface="+mn-cs"/>
              </a:rPr>
              <a:t>ITRC LNAPL-3, Section 6.3.1</a:t>
            </a:r>
          </a:p>
        </p:txBody>
      </p:sp>
      <p:pic>
        <p:nvPicPr>
          <p:cNvPr id="6232" name="Picture 6231">
            <a:extLst>
              <a:ext uri="{FF2B5EF4-FFF2-40B4-BE49-F238E27FC236}">
                <a16:creationId xmlns:a16="http://schemas.microsoft.com/office/drawing/2014/main" xmlns="" id="{046518E0-B5CB-426C-BA6F-EFCE47EA326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25776" y="1521510"/>
            <a:ext cx="8649643" cy="4902355"/>
          </a:xfrm>
          <a:prstGeom prst="rect">
            <a:avLst/>
          </a:prstGeom>
        </p:spPr>
      </p:pic>
      <p:sp>
        <p:nvSpPr>
          <p:cNvPr id="3" name="Rectangle 2">
            <a:extLst>
              <a:ext uri="{FF2B5EF4-FFF2-40B4-BE49-F238E27FC236}">
                <a16:creationId xmlns:a16="http://schemas.microsoft.com/office/drawing/2014/main" xmlns="" id="{E520E42E-525F-4B3F-ABF1-4067E6264CE8}"/>
              </a:ext>
            </a:extLst>
          </p:cNvPr>
          <p:cNvSpPr/>
          <p:nvPr/>
        </p:nvSpPr>
        <p:spPr>
          <a:xfrm>
            <a:off x="5143499" y="2923960"/>
            <a:ext cx="3931920" cy="528270"/>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Rectangle 3">
            <a:extLst>
              <a:ext uri="{FF2B5EF4-FFF2-40B4-BE49-F238E27FC236}">
                <a16:creationId xmlns:a16="http://schemas.microsoft.com/office/drawing/2014/main" xmlns="" id="{2F685B71-F8F6-4CE0-9697-0502EE7D510E}"/>
              </a:ext>
            </a:extLst>
          </p:cNvPr>
          <p:cNvSpPr txBox="1">
            <a:spLocks noChangeArrowheads="1"/>
          </p:cNvSpPr>
          <p:nvPr/>
        </p:nvSpPr>
        <p:spPr>
          <a:xfrm>
            <a:off x="523783" y="4971628"/>
            <a:ext cx="8367387" cy="1452237"/>
          </a:xfrm>
          <a:prstGeom prst="rect">
            <a:avLst/>
          </a:prstGeom>
          <a:solidFill>
            <a:schemeClr val="bg1"/>
          </a:solidFill>
          <a:ln w="38100">
            <a:solidFill>
              <a:srgbClr val="FF0000"/>
            </a:solidFill>
          </a:ln>
        </p:spPr>
        <p:txBody>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spcBef>
                <a:spcPts val="0"/>
              </a:spcBef>
              <a:buFont typeface="Wingdings 3" pitchFamily="18" charset="2"/>
              <a:buNone/>
            </a:pPr>
            <a:r>
              <a:rPr lang="en-US" sz="2400" kern="0" dirty="0"/>
              <a:t>  Further Evaluation: Refine technology short list using:</a:t>
            </a:r>
          </a:p>
          <a:p>
            <a:pPr marL="685800" lvl="1"/>
            <a:r>
              <a:rPr lang="en-US" sz="2200" kern="0" dirty="0">
                <a:cs typeface="+mn-cs"/>
              </a:rPr>
              <a:t>Technology evaluation factors (Table 6-4)</a:t>
            </a:r>
            <a:endParaRPr lang="en-US" sz="2200" dirty="0">
              <a:cs typeface="+mn-cs"/>
            </a:endParaRPr>
          </a:p>
          <a:p>
            <a:pPr marL="685800" lvl="1"/>
            <a:r>
              <a:rPr lang="en-US" sz="2200" dirty="0">
                <a:cs typeface="+mn-cs"/>
              </a:rPr>
              <a:t>B-series tables</a:t>
            </a:r>
          </a:p>
        </p:txBody>
      </p:sp>
      <p:sp>
        <p:nvSpPr>
          <p:cNvPr id="11" name="Rectangle 10">
            <a:extLst>
              <a:ext uri="{FF2B5EF4-FFF2-40B4-BE49-F238E27FC236}">
                <a16:creationId xmlns:a16="http://schemas.microsoft.com/office/drawing/2014/main" xmlns="" id="{9E233364-F150-47CF-9F35-2A75852C2AAA}"/>
              </a:ext>
            </a:extLst>
          </p:cNvPr>
          <p:cNvSpPr/>
          <p:nvPr/>
        </p:nvSpPr>
        <p:spPr>
          <a:xfrm>
            <a:off x="2269816" y="4071938"/>
            <a:ext cx="1921184" cy="579413"/>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extBox 9">
            <a:extLst>
              <a:ext uri="{FF2B5EF4-FFF2-40B4-BE49-F238E27FC236}">
                <a16:creationId xmlns:a16="http://schemas.microsoft.com/office/drawing/2014/main" xmlns="" id="{8CB06F9B-9352-40E1-B1CA-25AA6737757B}"/>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Evaluation Factors</a:t>
            </a:r>
          </a:p>
        </p:txBody>
      </p:sp>
      <p:sp>
        <p:nvSpPr>
          <p:cNvPr id="9" name="Rectangle 8">
            <a:extLst>
              <a:ext uri="{FF2B5EF4-FFF2-40B4-BE49-F238E27FC236}">
                <a16:creationId xmlns:a16="http://schemas.microsoft.com/office/drawing/2014/main" xmlns="" id="{FFEB178B-60BB-437E-A290-037F35210033}"/>
              </a:ext>
            </a:extLst>
          </p:cNvPr>
          <p:cNvSpPr/>
          <p:nvPr/>
        </p:nvSpPr>
        <p:spPr>
          <a:xfrm>
            <a:off x="5136100" y="1521510"/>
            <a:ext cx="3931920" cy="1435038"/>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3">
            <a:extLst>
              <a:ext uri="{FF2B5EF4-FFF2-40B4-BE49-F238E27FC236}">
                <a16:creationId xmlns:a16="http://schemas.microsoft.com/office/drawing/2014/main" xmlns="" id="{D8406756-FD92-46B8-99C1-91C28CB59750}"/>
              </a:ext>
            </a:extLst>
          </p:cNvPr>
          <p:cNvSpPr txBox="1">
            <a:spLocks noChangeArrowheads="1"/>
          </p:cNvSpPr>
          <p:nvPr/>
        </p:nvSpPr>
        <p:spPr bwMode="auto">
          <a:xfrm>
            <a:off x="896650" y="1948588"/>
            <a:ext cx="2823099" cy="91890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 typeface="Wingdings 3" pitchFamily="18" charset="2"/>
              <a:buNone/>
            </a:pPr>
            <a:r>
              <a:rPr lang="en-US" kern="0" dirty="0">
                <a:solidFill>
                  <a:srgbClr val="008000"/>
                </a:solidFill>
              </a:rPr>
              <a:t>If </a:t>
            </a:r>
            <a:r>
              <a:rPr lang="en-US" u="sng" kern="0" dirty="0">
                <a:solidFill>
                  <a:srgbClr val="008000"/>
                </a:solidFill>
              </a:rPr>
              <a:t>one</a:t>
            </a:r>
            <a:r>
              <a:rPr lang="en-US" kern="0" dirty="0">
                <a:solidFill>
                  <a:srgbClr val="008000"/>
                </a:solidFill>
              </a:rPr>
              <a:t> technology: reevaluate goals</a:t>
            </a:r>
            <a:r>
              <a:rPr lang="en-US" b="1" kern="0" dirty="0">
                <a:solidFill>
                  <a:srgbClr val="008000"/>
                </a:solidFill>
              </a:rPr>
              <a:t>.</a:t>
            </a:r>
            <a:endParaRPr lang="en-US" kern="0" dirty="0">
              <a:solidFill>
                <a:srgbClr val="008000"/>
              </a:solidFill>
            </a:endParaRPr>
          </a:p>
          <a:p>
            <a:pPr marL="0" indent="0">
              <a:lnSpc>
                <a:spcPct val="150000"/>
              </a:lnSpc>
              <a:buFont typeface="Wingdings 3" pitchFamily="18" charset="2"/>
              <a:buNone/>
            </a:pPr>
            <a:endParaRPr lang="en-US" kern="0" dirty="0"/>
          </a:p>
          <a:p>
            <a:pPr marL="0" indent="0">
              <a:lnSpc>
                <a:spcPct val="150000"/>
              </a:lnSpc>
              <a:buFont typeface="Wingdings 3" pitchFamily="18" charset="2"/>
              <a:buNone/>
            </a:pPr>
            <a:endParaRPr lang="en-US" kern="0" dirty="0"/>
          </a:p>
        </p:txBody>
      </p:sp>
    </p:spTree>
    <p:extLst>
      <p:ext uri="{BB962C8B-B14F-4D97-AF65-F5344CB8AC3E}">
        <p14:creationId xmlns:p14="http://schemas.microsoft.com/office/powerpoint/2010/main" val="29930959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9" grpId="0" animBg="1"/>
      <p:bldP spid="1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498635" y="1439333"/>
            <a:ext cx="4340772" cy="5249338"/>
          </a:xfrm>
        </p:spPr>
        <p:txBody>
          <a:bodyPr/>
          <a:lstStyle/>
          <a:p>
            <a:pPr>
              <a:spcBef>
                <a:spcPts val="1400"/>
              </a:spcBef>
            </a:pPr>
            <a:r>
              <a:rPr lang="en-US" sz="2400" dirty="0"/>
              <a:t>Remedial time frame</a:t>
            </a:r>
          </a:p>
          <a:p>
            <a:pPr>
              <a:spcBef>
                <a:spcPts val="1400"/>
              </a:spcBef>
            </a:pPr>
            <a:r>
              <a:rPr lang="en-US" sz="2400" dirty="0"/>
              <a:t>Safety</a:t>
            </a:r>
          </a:p>
          <a:p>
            <a:pPr>
              <a:spcBef>
                <a:spcPts val="1400"/>
              </a:spcBef>
            </a:pPr>
            <a:r>
              <a:rPr lang="en-US" sz="2400" dirty="0"/>
              <a:t>Waste stream generation and management</a:t>
            </a:r>
          </a:p>
          <a:p>
            <a:pPr>
              <a:spcBef>
                <a:spcPts val="1400"/>
              </a:spcBef>
            </a:pPr>
            <a:r>
              <a:rPr lang="en-US" sz="2400" dirty="0"/>
              <a:t>Community concerns</a:t>
            </a:r>
          </a:p>
          <a:p>
            <a:pPr>
              <a:spcBef>
                <a:spcPts val="1400"/>
              </a:spcBef>
            </a:pPr>
            <a:r>
              <a:rPr lang="en-US" sz="2400" dirty="0"/>
              <a:t>Environmental factors</a:t>
            </a:r>
          </a:p>
          <a:p>
            <a:pPr>
              <a:spcBef>
                <a:spcPts val="1400"/>
              </a:spcBef>
            </a:pPr>
            <a:r>
              <a:rPr lang="en-US" sz="2400" dirty="0"/>
              <a:t>Site restrictions</a:t>
            </a:r>
          </a:p>
          <a:p>
            <a:pPr>
              <a:spcBef>
                <a:spcPts val="1400"/>
              </a:spcBef>
            </a:pPr>
            <a:r>
              <a:rPr lang="en-US" sz="2400" dirty="0"/>
              <a:t>LNAPL body size</a:t>
            </a:r>
          </a:p>
          <a:p>
            <a:pPr>
              <a:spcBef>
                <a:spcPts val="1400"/>
              </a:spcBef>
            </a:pPr>
            <a:r>
              <a:rPr lang="en-US" sz="2400" dirty="0"/>
              <a:t>Cost</a:t>
            </a:r>
          </a:p>
          <a:p>
            <a:pPr>
              <a:spcBef>
                <a:spcPts val="1400"/>
              </a:spcBef>
            </a:pPr>
            <a:r>
              <a:rPr lang="en-US" sz="2400" dirty="0"/>
              <a:t>Other</a:t>
            </a:r>
            <a:endParaRPr lang="en-US" sz="2400" dirty="0">
              <a:solidFill>
                <a:srgbClr val="008000"/>
              </a:solidFill>
            </a:endParaRPr>
          </a:p>
        </p:txBody>
      </p:sp>
      <p:sp>
        <p:nvSpPr>
          <p:cNvPr id="24578" name="Rectangle 2"/>
          <p:cNvSpPr>
            <a:spLocks noGrp="1" noChangeArrowheads="1"/>
          </p:cNvSpPr>
          <p:nvPr>
            <p:ph type="title"/>
          </p:nvPr>
        </p:nvSpPr>
        <p:spPr>
          <a:xfrm>
            <a:off x="376238" y="92075"/>
            <a:ext cx="7588250" cy="1050925"/>
          </a:xfrm>
        </p:spPr>
        <p:txBody>
          <a:bodyPr/>
          <a:lstStyle/>
          <a:p>
            <a:r>
              <a:rPr lang="en-US" dirty="0"/>
              <a:t>Case Study: </a:t>
            </a:r>
            <a:r>
              <a:rPr lang="en-US" dirty="0">
                <a:solidFill>
                  <a:srgbClr val="333399"/>
                </a:solidFill>
              </a:rPr>
              <a:t>Table 6-4 Evaluation Factors</a:t>
            </a:r>
          </a:p>
        </p:txBody>
      </p:sp>
      <p:sp>
        <p:nvSpPr>
          <p:cNvPr id="17" name="TextBox 9">
            <a:extLst>
              <a:ext uri="{FF2B5EF4-FFF2-40B4-BE49-F238E27FC236}">
                <a16:creationId xmlns:a16="http://schemas.microsoft.com/office/drawing/2014/main" xmlns="" id="{CEC7EBFD-90F5-46CD-812F-30668A41D3BE}"/>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Evaluation Factors</a:t>
            </a:r>
          </a:p>
        </p:txBody>
      </p:sp>
      <p:sp>
        <p:nvSpPr>
          <p:cNvPr id="18" name="Rectangle 3">
            <a:extLst>
              <a:ext uri="{FF2B5EF4-FFF2-40B4-BE49-F238E27FC236}">
                <a16:creationId xmlns:a16="http://schemas.microsoft.com/office/drawing/2014/main" xmlns="" id="{755509AE-7360-49ED-9A3C-0BA718822FBF}"/>
              </a:ext>
            </a:extLst>
          </p:cNvPr>
          <p:cNvSpPr txBox="1">
            <a:spLocks noChangeArrowheads="1"/>
          </p:cNvSpPr>
          <p:nvPr/>
        </p:nvSpPr>
        <p:spPr bwMode="auto">
          <a:xfrm>
            <a:off x="4950372" y="1640986"/>
            <a:ext cx="3911688" cy="1998859"/>
          </a:xfrm>
          <a:prstGeom prst="rect">
            <a:avLst/>
          </a:prstGeom>
          <a:noFill/>
          <a:ln w="19050">
            <a:solidFill>
              <a:srgbClr val="008000"/>
            </a:solid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a:lnSpc>
                <a:spcPct val="150000"/>
              </a:lnSpc>
            </a:pPr>
            <a:r>
              <a:rPr lang="en-US" sz="2400" kern="0" dirty="0">
                <a:solidFill>
                  <a:srgbClr val="008000"/>
                </a:solidFill>
              </a:rPr>
              <a:t>Review factors</a:t>
            </a:r>
          </a:p>
          <a:p>
            <a:pPr>
              <a:lnSpc>
                <a:spcPct val="150000"/>
              </a:lnSpc>
            </a:pPr>
            <a:r>
              <a:rPr lang="en-US" sz="2400" kern="0" dirty="0">
                <a:solidFill>
                  <a:srgbClr val="008000"/>
                </a:solidFill>
              </a:rPr>
              <a:t>Rank top 4-6 factors</a:t>
            </a:r>
          </a:p>
          <a:p>
            <a:pPr>
              <a:lnSpc>
                <a:spcPct val="150000"/>
              </a:lnSpc>
            </a:pPr>
            <a:r>
              <a:rPr lang="en-US" sz="2400" kern="0" dirty="0">
                <a:solidFill>
                  <a:srgbClr val="008000"/>
                </a:solidFill>
              </a:rPr>
              <a:t>Review “B-series” tables</a:t>
            </a:r>
          </a:p>
        </p:txBody>
      </p:sp>
    </p:spTree>
    <p:extLst>
      <p:ext uri="{BB962C8B-B14F-4D97-AF65-F5344CB8AC3E}">
        <p14:creationId xmlns:p14="http://schemas.microsoft.com/office/powerpoint/2010/main" val="3764297682"/>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p:txBody>
          <a:bodyPr/>
          <a:lstStyle/>
          <a:p>
            <a:r>
              <a:rPr lang="en-US" dirty="0"/>
              <a:t>Case Study: </a:t>
            </a:r>
            <a:r>
              <a:rPr lang="en-US" dirty="0">
                <a:solidFill>
                  <a:srgbClr val="333399"/>
                </a:solidFill>
              </a:rPr>
              <a:t>Table 6-4 Evaluation Factors</a:t>
            </a:r>
          </a:p>
        </p:txBody>
      </p:sp>
      <p:sp>
        <p:nvSpPr>
          <p:cNvPr id="4" name="TextBox 3">
            <a:extLst>
              <a:ext uri="{FF2B5EF4-FFF2-40B4-BE49-F238E27FC236}">
                <a16:creationId xmlns:a16="http://schemas.microsoft.com/office/drawing/2014/main" xmlns="" id="{BCB252B7-C3AF-43FA-9A40-0A1BED076D30}"/>
              </a:ext>
            </a:extLst>
          </p:cNvPr>
          <p:cNvSpPr txBox="1"/>
          <p:nvPr/>
        </p:nvSpPr>
        <p:spPr>
          <a:xfrm>
            <a:off x="1302707" y="1368520"/>
            <a:ext cx="6538586" cy="461665"/>
          </a:xfrm>
          <a:prstGeom prst="rect">
            <a:avLst/>
          </a:prstGeom>
          <a:noFill/>
        </p:spPr>
        <p:txBody>
          <a:bodyPr wrap="none" rtlCol="0">
            <a:spAutoFit/>
          </a:bodyPr>
          <a:lstStyle/>
          <a:p>
            <a:pPr algn="ctr"/>
            <a:r>
              <a:rPr lang="en-US" sz="2400" b="1" dirty="0">
                <a:solidFill>
                  <a:srgbClr val="000000"/>
                </a:solidFill>
                <a:cs typeface="Times New Roman" pitchFamily="18" charset="0"/>
              </a:rPr>
              <a:t>Example from Table 6-4. Evaluation Factors</a:t>
            </a:r>
            <a:endParaRPr lang="en-US" sz="2400" dirty="0">
              <a:solidFill>
                <a:srgbClr val="000000"/>
              </a:solidFill>
              <a:cs typeface="Times New Roman" pitchFamily="18" charset="0"/>
            </a:endParaRPr>
          </a:p>
        </p:txBody>
      </p:sp>
      <p:sp>
        <p:nvSpPr>
          <p:cNvPr id="8" name="TextBox 9">
            <a:extLst>
              <a:ext uri="{FF2B5EF4-FFF2-40B4-BE49-F238E27FC236}">
                <a16:creationId xmlns:a16="http://schemas.microsoft.com/office/drawing/2014/main" xmlns="" id="{FA4B427A-6AF2-4A0B-9FD2-B8C0BB7B87F1}"/>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Evaluation Factors</a:t>
            </a:r>
          </a:p>
        </p:txBody>
      </p:sp>
      <p:graphicFrame>
        <p:nvGraphicFramePr>
          <p:cNvPr id="6" name="Table 5">
            <a:extLst>
              <a:ext uri="{FF2B5EF4-FFF2-40B4-BE49-F238E27FC236}">
                <a16:creationId xmlns:a16="http://schemas.microsoft.com/office/drawing/2014/main" xmlns="" id="{04A7B55F-3644-435A-A9A4-D1077868BB9C}"/>
              </a:ext>
            </a:extLst>
          </p:cNvPr>
          <p:cNvGraphicFramePr>
            <a:graphicFrameLocks noGrp="1"/>
          </p:cNvGraphicFramePr>
          <p:nvPr>
            <p:extLst>
              <p:ext uri="{D42A27DB-BD31-4B8C-83A1-F6EECF244321}">
                <p14:modId xmlns:p14="http://schemas.microsoft.com/office/powerpoint/2010/main" val="3437795030"/>
              </p:ext>
            </p:extLst>
          </p:nvPr>
        </p:nvGraphicFramePr>
        <p:xfrm>
          <a:off x="441961" y="1965852"/>
          <a:ext cx="8648698" cy="4212171"/>
        </p:xfrm>
        <a:graphic>
          <a:graphicData uri="http://schemas.openxmlformats.org/drawingml/2006/table">
            <a:tbl>
              <a:tblPr/>
              <a:tblGrid>
                <a:gridCol w="1685111">
                  <a:extLst>
                    <a:ext uri="{9D8B030D-6E8A-4147-A177-3AD203B41FA5}">
                      <a16:colId xmlns:a16="http://schemas.microsoft.com/office/drawing/2014/main" xmlns="" val="20000"/>
                    </a:ext>
                  </a:extLst>
                </a:gridCol>
                <a:gridCol w="1122806">
                  <a:extLst>
                    <a:ext uri="{9D8B030D-6E8A-4147-A177-3AD203B41FA5}">
                      <a16:colId xmlns:a16="http://schemas.microsoft.com/office/drawing/2014/main" xmlns="" val="20001"/>
                    </a:ext>
                  </a:extLst>
                </a:gridCol>
                <a:gridCol w="5840781">
                  <a:extLst>
                    <a:ext uri="{9D8B030D-6E8A-4147-A177-3AD203B41FA5}">
                      <a16:colId xmlns:a16="http://schemas.microsoft.com/office/drawing/2014/main" xmlns="" val="20002"/>
                    </a:ext>
                  </a:extLst>
                </a:gridCol>
              </a:tblGrid>
              <a:tr h="1755071">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cs typeface="Times New Roman" pitchFamily="18" charset="0"/>
                        </a:rPr>
                        <a:t>Site Restrictions</a:t>
                      </a: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a:ln>
                            <a:noFill/>
                          </a:ln>
                          <a:solidFill>
                            <a:schemeClr val="tx1"/>
                          </a:solidFill>
                          <a:effectLst/>
                          <a:latin typeface="Arial" charset="0"/>
                          <a:cs typeface="Times New Roman" pitchFamily="18" charset="0"/>
                        </a:rPr>
                        <a:t>Defined</a:t>
                      </a:r>
                      <a:endParaRPr kumimoji="0" lang="en-US" sz="19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Physical, logistical or legal obstacles to system deployment at the site (e.g., building locations, high-traffic areas, small property size, noise ordinances…or nearby sensitive receptors, such as schools, day cares, hospitals, etc.)</a:t>
                      </a:r>
                    </a:p>
                  </a:txBody>
                  <a:tcPr marL="49427" marR="49427"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457100">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dirty="0">
                          <a:ln>
                            <a:noFill/>
                          </a:ln>
                          <a:solidFill>
                            <a:schemeClr val="tx1"/>
                          </a:solidFill>
                          <a:effectLst/>
                          <a:latin typeface="Arial" charset="0"/>
                          <a:cs typeface="Times New Roman" pitchFamily="18" charset="0"/>
                        </a:rPr>
                        <a:t>Impact</a:t>
                      </a:r>
                      <a:endParaRPr kumimoji="0" lang="en-US" sz="19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kern="1200" dirty="0">
                          <a:solidFill>
                            <a:schemeClr val="tx1"/>
                          </a:solidFill>
                          <a:latin typeface="+mn-lt"/>
                          <a:ea typeface="+mn-ea"/>
                          <a:cs typeface="+mn-cs"/>
                        </a:rPr>
                        <a:t>Site restrictions and limitations impact the implementation of some technologies more than others, due to equipment size, degree of surface disruption, etc. At sites with more potential physical, logistical, or legal site restrictions, the physically larger, more “disruptive” technologies may be less feasible to implement.</a:t>
                      </a: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433238278"/>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dirty="0"/>
              <a:t>Case Study: </a:t>
            </a:r>
            <a:r>
              <a:rPr lang="en-US" dirty="0">
                <a:solidFill>
                  <a:srgbClr val="333399"/>
                </a:solidFill>
              </a:rPr>
              <a:t>Evaluation Factors</a:t>
            </a:r>
          </a:p>
        </p:txBody>
      </p:sp>
      <p:sp>
        <p:nvSpPr>
          <p:cNvPr id="26627" name="Rectangle 3"/>
          <p:cNvSpPr>
            <a:spLocks noGrp="1" noChangeArrowheads="1"/>
          </p:cNvSpPr>
          <p:nvPr>
            <p:ph idx="1"/>
          </p:nvPr>
        </p:nvSpPr>
        <p:spPr>
          <a:xfrm>
            <a:off x="609599" y="1347424"/>
            <a:ext cx="7588251" cy="5379085"/>
          </a:xfrm>
        </p:spPr>
        <p:txBody>
          <a:bodyPr/>
          <a:lstStyle/>
          <a:p>
            <a:r>
              <a:rPr lang="en-US" dirty="0"/>
              <a:t>Remedial Time Frame</a:t>
            </a:r>
          </a:p>
          <a:p>
            <a:endParaRPr lang="en-US" dirty="0"/>
          </a:p>
          <a:p>
            <a:r>
              <a:rPr lang="en-US" dirty="0"/>
              <a:t>Site restrictions</a:t>
            </a:r>
          </a:p>
          <a:p>
            <a:pPr lvl="1"/>
            <a:endParaRPr lang="en-US" dirty="0"/>
          </a:p>
          <a:p>
            <a:pPr lvl="1"/>
            <a:endParaRPr lang="en-US" dirty="0"/>
          </a:p>
          <a:p>
            <a:pPr lvl="1"/>
            <a:endParaRPr lang="en-US" dirty="0"/>
          </a:p>
          <a:p>
            <a:r>
              <a:rPr lang="en-US" dirty="0"/>
              <a:t>Waste Stream Management</a:t>
            </a:r>
          </a:p>
          <a:p>
            <a:pPr marL="457200" lvl="1" indent="0">
              <a:buNone/>
            </a:pPr>
            <a:endParaRPr lang="en-US" dirty="0"/>
          </a:p>
          <a:p>
            <a:r>
              <a:rPr lang="en-US" dirty="0"/>
              <a:t>Safety</a:t>
            </a:r>
          </a:p>
          <a:p>
            <a:pPr lvl="1"/>
            <a:endParaRPr lang="en-US" dirty="0"/>
          </a:p>
          <a:p>
            <a:pPr lvl="1"/>
            <a:endParaRPr lang="en-US" dirty="0"/>
          </a:p>
        </p:txBody>
      </p:sp>
      <p:sp>
        <p:nvSpPr>
          <p:cNvPr id="5" name="Rectangle 3">
            <a:extLst>
              <a:ext uri="{FF2B5EF4-FFF2-40B4-BE49-F238E27FC236}">
                <a16:creationId xmlns:a16="http://schemas.microsoft.com/office/drawing/2014/main" xmlns="" id="{F33DDE8B-388B-498F-A8E0-A91B4AC52C6B}"/>
              </a:ext>
            </a:extLst>
          </p:cNvPr>
          <p:cNvSpPr txBox="1">
            <a:spLocks noChangeArrowheads="1"/>
          </p:cNvSpPr>
          <p:nvPr/>
        </p:nvSpPr>
        <p:spPr bwMode="auto">
          <a:xfrm>
            <a:off x="458000" y="5453129"/>
            <a:ext cx="8227995" cy="1381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lvl="1">
              <a:spcBef>
                <a:spcPts val="300"/>
              </a:spcBef>
            </a:pPr>
            <a:r>
              <a:rPr lang="en-US" kern="0" dirty="0" smtClean="0">
                <a:cs typeface="+mn-cs"/>
              </a:rPr>
              <a:t>Small site</a:t>
            </a:r>
            <a:endParaRPr lang="en-US" kern="0" dirty="0">
              <a:cs typeface="+mn-cs"/>
            </a:endParaRPr>
          </a:p>
          <a:p>
            <a:pPr lvl="1">
              <a:spcBef>
                <a:spcPts val="300"/>
              </a:spcBef>
            </a:pPr>
            <a:r>
              <a:rPr lang="en-US" kern="0" dirty="0" smtClean="0">
                <a:cs typeface="+mn-cs"/>
              </a:rPr>
              <a:t>Active gas station</a:t>
            </a:r>
            <a:endParaRPr lang="en-US" kern="0" dirty="0">
              <a:cs typeface="+mn-cs"/>
            </a:endParaRPr>
          </a:p>
          <a:p>
            <a:pPr lvl="1">
              <a:spcBef>
                <a:spcPts val="300"/>
              </a:spcBef>
            </a:pPr>
            <a:r>
              <a:rPr lang="en-US" kern="0" dirty="0" smtClean="0">
                <a:cs typeface="+mn-cs"/>
              </a:rPr>
              <a:t>Adjacent to </a:t>
            </a:r>
            <a:r>
              <a:rPr lang="en-US" kern="0" dirty="0">
                <a:cs typeface="+mn-cs"/>
              </a:rPr>
              <a:t>highway &amp; residential area/apartments</a:t>
            </a:r>
          </a:p>
        </p:txBody>
      </p:sp>
      <p:sp>
        <p:nvSpPr>
          <p:cNvPr id="6" name="Rectangle 3">
            <a:extLst>
              <a:ext uri="{FF2B5EF4-FFF2-40B4-BE49-F238E27FC236}">
                <a16:creationId xmlns:a16="http://schemas.microsoft.com/office/drawing/2014/main" xmlns="" id="{FB3CCECA-0B8D-43E7-BE45-2BA5EBBBFBAF}"/>
              </a:ext>
            </a:extLst>
          </p:cNvPr>
          <p:cNvSpPr txBox="1">
            <a:spLocks noChangeArrowheads="1"/>
          </p:cNvSpPr>
          <p:nvPr/>
        </p:nvSpPr>
        <p:spPr bwMode="auto">
          <a:xfrm>
            <a:off x="458000" y="4489219"/>
            <a:ext cx="8227995" cy="5466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lvl="1"/>
            <a:r>
              <a:rPr lang="en-US" dirty="0" smtClean="0">
                <a:cs typeface="+mn-cs"/>
              </a:rPr>
              <a:t>Cannot handle </a:t>
            </a:r>
            <a:r>
              <a:rPr lang="en-US" dirty="0">
                <a:cs typeface="+mn-cs"/>
              </a:rPr>
              <a:t>large waste water volume</a:t>
            </a:r>
          </a:p>
        </p:txBody>
      </p:sp>
      <p:sp>
        <p:nvSpPr>
          <p:cNvPr id="7" name="Rectangle 3">
            <a:extLst>
              <a:ext uri="{FF2B5EF4-FFF2-40B4-BE49-F238E27FC236}">
                <a16:creationId xmlns:a16="http://schemas.microsoft.com/office/drawing/2014/main" xmlns="" id="{44C2D70D-AF02-4383-A45F-1FF3CEE5ACB1}"/>
              </a:ext>
            </a:extLst>
          </p:cNvPr>
          <p:cNvSpPr txBox="1">
            <a:spLocks noChangeArrowheads="1"/>
          </p:cNvSpPr>
          <p:nvPr/>
        </p:nvSpPr>
        <p:spPr bwMode="auto">
          <a:xfrm>
            <a:off x="458002" y="2690813"/>
            <a:ext cx="8227995" cy="1381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lvl="1">
              <a:spcBef>
                <a:spcPts val="300"/>
              </a:spcBef>
            </a:pPr>
            <a:r>
              <a:rPr lang="en-US" dirty="0">
                <a:cs typeface="+mn-cs"/>
              </a:rPr>
              <a:t>N</a:t>
            </a:r>
            <a:r>
              <a:rPr lang="en-US" dirty="0" smtClean="0">
                <a:cs typeface="+mn-cs"/>
              </a:rPr>
              <a:t>o </a:t>
            </a:r>
            <a:r>
              <a:rPr lang="en-US" dirty="0">
                <a:cs typeface="+mn-cs"/>
              </a:rPr>
              <a:t>sewer </a:t>
            </a:r>
            <a:r>
              <a:rPr lang="en-US" dirty="0" smtClean="0">
                <a:cs typeface="+mn-cs"/>
              </a:rPr>
              <a:t>connections</a:t>
            </a:r>
            <a:endParaRPr lang="en-US" kern="0" dirty="0">
              <a:cs typeface="+mn-cs"/>
            </a:endParaRPr>
          </a:p>
          <a:p>
            <a:pPr lvl="1">
              <a:spcBef>
                <a:spcPts val="300"/>
              </a:spcBef>
            </a:pPr>
            <a:r>
              <a:rPr lang="en-US" dirty="0">
                <a:cs typeface="+mn-cs"/>
              </a:rPr>
              <a:t>N</a:t>
            </a:r>
            <a:r>
              <a:rPr lang="en-US" dirty="0" smtClean="0">
                <a:cs typeface="+mn-cs"/>
              </a:rPr>
              <a:t>o </a:t>
            </a:r>
            <a:r>
              <a:rPr lang="en-US" dirty="0">
                <a:cs typeface="+mn-cs"/>
              </a:rPr>
              <a:t>3-phase power </a:t>
            </a:r>
            <a:r>
              <a:rPr lang="en-US" dirty="0" smtClean="0">
                <a:cs typeface="+mn-cs"/>
              </a:rPr>
              <a:t>nearby</a:t>
            </a:r>
            <a:r>
              <a:rPr lang="en-US" kern="0" dirty="0" smtClean="0">
                <a:cs typeface="+mn-cs"/>
              </a:rPr>
              <a:t> </a:t>
            </a:r>
            <a:endParaRPr lang="en-US" kern="0" dirty="0">
              <a:cs typeface="+mn-cs"/>
            </a:endParaRPr>
          </a:p>
          <a:p>
            <a:pPr lvl="1">
              <a:spcBef>
                <a:spcPts val="300"/>
              </a:spcBef>
            </a:pPr>
            <a:r>
              <a:rPr lang="en-US" dirty="0" smtClean="0">
                <a:cs typeface="+mn-cs"/>
              </a:rPr>
              <a:t>Many underground </a:t>
            </a:r>
            <a:r>
              <a:rPr lang="en-US" dirty="0">
                <a:cs typeface="+mn-cs"/>
              </a:rPr>
              <a:t>utilities</a:t>
            </a:r>
          </a:p>
        </p:txBody>
      </p:sp>
      <p:sp>
        <p:nvSpPr>
          <p:cNvPr id="8" name="Rectangle 3">
            <a:extLst>
              <a:ext uri="{FF2B5EF4-FFF2-40B4-BE49-F238E27FC236}">
                <a16:creationId xmlns:a16="http://schemas.microsoft.com/office/drawing/2014/main" xmlns="" id="{B5E46138-AA8B-42B9-9574-FE5749C5A82F}"/>
              </a:ext>
            </a:extLst>
          </p:cNvPr>
          <p:cNvSpPr txBox="1">
            <a:spLocks noChangeArrowheads="1"/>
          </p:cNvSpPr>
          <p:nvPr/>
        </p:nvSpPr>
        <p:spPr bwMode="auto">
          <a:xfrm>
            <a:off x="458001" y="1745804"/>
            <a:ext cx="8227995" cy="5466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lvl="1"/>
            <a:r>
              <a:rPr lang="en-US" dirty="0">
                <a:cs typeface="+mn-cs"/>
              </a:rPr>
              <a:t>P</a:t>
            </a:r>
            <a:r>
              <a:rPr lang="en-US" dirty="0" smtClean="0">
                <a:cs typeface="+mn-cs"/>
              </a:rPr>
              <a:t>riority </a:t>
            </a:r>
            <a:r>
              <a:rPr lang="en-US" dirty="0">
                <a:cs typeface="+mn-cs"/>
              </a:rPr>
              <a:t>cleanup site by regulatory agency</a:t>
            </a:r>
          </a:p>
        </p:txBody>
      </p:sp>
      <p:sp>
        <p:nvSpPr>
          <p:cNvPr id="9" name="TextBox 9">
            <a:extLst>
              <a:ext uri="{FF2B5EF4-FFF2-40B4-BE49-F238E27FC236}">
                <a16:creationId xmlns:a16="http://schemas.microsoft.com/office/drawing/2014/main" xmlns="" id="{9B895583-FDFB-4DA1-A285-E58AC3325F1A}"/>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Case Study – Evaluation Factors</a:t>
            </a:r>
          </a:p>
        </p:txBody>
      </p:sp>
    </p:spTree>
    <p:extLst>
      <p:ext uri="{BB962C8B-B14F-4D97-AF65-F5344CB8AC3E}">
        <p14:creationId xmlns:p14="http://schemas.microsoft.com/office/powerpoint/2010/main" val="1029946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401638" y="177553"/>
            <a:ext cx="7610475" cy="873372"/>
          </a:xfrm>
        </p:spPr>
        <p:txBody>
          <a:bodyPr/>
          <a:lstStyle/>
          <a:p>
            <a:r>
              <a:rPr lang="en-US" dirty="0"/>
              <a:t>Case Study: </a:t>
            </a:r>
            <a:r>
              <a:rPr lang="en-US" dirty="0">
                <a:solidFill>
                  <a:srgbClr val="0000A2"/>
                </a:solidFill>
              </a:rPr>
              <a:t>B-Series Table </a:t>
            </a:r>
            <a:r>
              <a:rPr lang="en-US" dirty="0">
                <a:solidFill>
                  <a:srgbClr val="333399"/>
                </a:solidFill>
              </a:rPr>
              <a:t>–Excavation</a:t>
            </a:r>
            <a:endParaRPr lang="en-US" dirty="0">
              <a:solidFill>
                <a:srgbClr val="333399"/>
              </a:solidFill>
              <a:highlight>
                <a:srgbClr val="FFFF00"/>
              </a:highlight>
            </a:endParaRPr>
          </a:p>
        </p:txBody>
      </p:sp>
      <p:graphicFrame>
        <p:nvGraphicFramePr>
          <p:cNvPr id="6" name="Table 5"/>
          <p:cNvGraphicFramePr>
            <a:graphicFrameLocks noGrp="1"/>
          </p:cNvGraphicFramePr>
          <p:nvPr>
            <p:extLst>
              <p:ext uri="{D42A27DB-BD31-4B8C-83A1-F6EECF244321}">
                <p14:modId xmlns:p14="http://schemas.microsoft.com/office/powerpoint/2010/main" val="1029697502"/>
              </p:ext>
            </p:extLst>
          </p:nvPr>
        </p:nvGraphicFramePr>
        <p:xfrm>
          <a:off x="441960" y="1386840"/>
          <a:ext cx="8595360" cy="2319649"/>
        </p:xfrm>
        <a:graphic>
          <a:graphicData uri="http://schemas.openxmlformats.org/drawingml/2006/table">
            <a:tbl>
              <a:tblPr/>
              <a:tblGrid>
                <a:gridCol w="1623060">
                  <a:extLst>
                    <a:ext uri="{9D8B030D-6E8A-4147-A177-3AD203B41FA5}">
                      <a16:colId xmlns:a16="http://schemas.microsoft.com/office/drawing/2014/main" xmlns="" val="20000"/>
                    </a:ext>
                  </a:extLst>
                </a:gridCol>
                <a:gridCol w="1539240">
                  <a:extLst>
                    <a:ext uri="{9D8B030D-6E8A-4147-A177-3AD203B41FA5}">
                      <a16:colId xmlns:a16="http://schemas.microsoft.com/office/drawing/2014/main" xmlns="" val="20001"/>
                    </a:ext>
                  </a:extLst>
                </a:gridCol>
                <a:gridCol w="5433060">
                  <a:extLst>
                    <a:ext uri="{9D8B030D-6E8A-4147-A177-3AD203B41FA5}">
                      <a16:colId xmlns:a16="http://schemas.microsoft.com/office/drawing/2014/main" xmlns="" val="20002"/>
                    </a:ext>
                  </a:extLst>
                </a:gridCol>
              </a:tblGrid>
              <a:tr h="40554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cs typeface="Times New Roman" pitchFamily="18" charset="0"/>
                        </a:rPr>
                        <a:t>Technology:</a:t>
                      </a: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w="28575" cap="flat" cmpd="dbl" algn="ctr">
                      <a:solidFill>
                        <a:srgbClr val="000000"/>
                      </a:solidFill>
                      <a:prstDash val="solid"/>
                      <a:round/>
                      <a:headEnd type="none" w="med" len="med"/>
                      <a:tailEnd type="none" w="med" len="med"/>
                    </a:lnL>
                    <a:lnR>
                      <a:noFill/>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cs typeface="Times New Roman" pitchFamily="18" charset="0"/>
                        </a:rPr>
                        <a:t>Excavation</a:t>
                      </a: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a:noFill/>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xmlns="" val="10000"/>
                  </a:ext>
                </a:extLst>
              </a:tr>
              <a:tr h="390104">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cs typeface="Times New Roman" pitchFamily="18" charset="0"/>
                        </a:rPr>
                        <a:t>Site Restrictions</a:t>
                      </a: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w="28575"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cs typeface="Times New Roman" pitchFamily="18" charset="0"/>
                        </a:rPr>
                        <a:t>Concern</a:t>
                      </a: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Times New Roman" pitchFamily="18" charset="0"/>
                        </a:rPr>
                        <a:t>High</a:t>
                      </a:r>
                    </a:p>
                  </a:txBody>
                  <a:tcPr marL="49427" marR="49427"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180689">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cs typeface="Times New Roman" pitchFamily="18" charset="0"/>
                        </a:rPr>
                        <a:t>Discussion</a:t>
                      </a: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kern="1200" dirty="0">
                          <a:solidFill>
                            <a:schemeClr val="tx1"/>
                          </a:solidFill>
                          <a:latin typeface="+mn-lt"/>
                          <a:ea typeface="+mn-ea"/>
                          <a:cs typeface="+mn-cs"/>
                        </a:rPr>
                        <a:t>Disruptive technology. Physical space, and logistical demands significant. Often excavation is infeasible due to site improvements, buildings, structures, roads, etc. Due to the use of large, heavy equipment and the need… </a:t>
                      </a:r>
                      <a:endParaRPr kumimoji="0" lang="en-US" sz="2000" b="0" i="0" u="none" strike="noStrike" cap="none" normalizeH="0" baseline="0" dirty="0">
                        <a:ln>
                          <a:noFill/>
                        </a:ln>
                        <a:solidFill>
                          <a:schemeClr val="tx1"/>
                        </a:solidFill>
                        <a:effectLst/>
                        <a:latin typeface="Arial" charset="0"/>
                        <a:cs typeface="Times New Roman" pitchFamily="18" charset="0"/>
                      </a:endParaRPr>
                    </a:p>
                  </a:txBody>
                  <a:tcPr marL="49427" marR="49427" marT="0" marB="0" anchor="ctr" horzOverflow="overflow">
                    <a:lnL w="12700" cap="flat" cmpd="sng" algn="ctr">
                      <a:solidFill>
                        <a:srgbClr val="000000"/>
                      </a:solidFill>
                      <a:prstDash val="solid"/>
                      <a:round/>
                      <a:headEnd type="none" w="med" len="med"/>
                      <a:tailEnd type="none" w="med" len="med"/>
                    </a:lnL>
                    <a:lnR w="28575"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7" name="TextBox 9"/>
          <p:cNvSpPr txBox="1">
            <a:spLocks noChangeArrowheads="1"/>
          </p:cNvSpPr>
          <p:nvPr/>
        </p:nvSpPr>
        <p:spPr bwMode="auto">
          <a:xfrm rot="16200000">
            <a:off x="-2601119" y="3887272"/>
            <a:ext cx="5572125" cy="369332"/>
          </a:xfrm>
          <a:prstGeom prst="rect">
            <a:avLst/>
          </a:prstGeom>
          <a:solidFill>
            <a:srgbClr val="008000"/>
          </a:solidFill>
          <a:ln w="9525">
            <a:noFill/>
            <a:miter lim="800000"/>
            <a:headEnd/>
            <a:tailEnd/>
          </a:ln>
          <a:scene3d>
            <a:camera prst="orthographicFront"/>
            <a:lightRig rig="threePt" dir="t"/>
          </a:scene3d>
          <a:sp3d>
            <a:bevelT/>
          </a:sp3d>
        </p:spPr>
        <p:txBody>
          <a:bodyPr>
            <a:spAutoFit/>
          </a:bodyPr>
          <a:lstStyle/>
          <a:p>
            <a:pPr algn="ctr">
              <a:defRPr/>
            </a:pPr>
            <a:r>
              <a:rPr lang="en-US" dirty="0">
                <a:solidFill>
                  <a:srgbClr val="FFFFFF"/>
                </a:solidFill>
                <a:latin typeface="Arial" pitchFamily="34" charset="0"/>
                <a:cs typeface="Arial" pitchFamily="34" charset="0"/>
              </a:rPr>
              <a:t>Basics – B-series Tables</a:t>
            </a:r>
          </a:p>
        </p:txBody>
      </p:sp>
      <p:sp>
        <p:nvSpPr>
          <p:cNvPr id="8" name="Oval 7">
            <a:extLst>
              <a:ext uri="{FF2B5EF4-FFF2-40B4-BE49-F238E27FC236}">
                <a16:creationId xmlns:a16="http://schemas.microsoft.com/office/drawing/2014/main" xmlns="" id="{205E7FF2-EB26-45AD-9173-60F47293D09D}"/>
              </a:ext>
            </a:extLst>
          </p:cNvPr>
          <p:cNvSpPr/>
          <p:nvPr/>
        </p:nvSpPr>
        <p:spPr bwMode="auto">
          <a:xfrm>
            <a:off x="3489960" y="1752600"/>
            <a:ext cx="845820" cy="486638"/>
          </a:xfrm>
          <a:prstGeom prst="ellipse">
            <a:avLst/>
          </a:prstGeom>
          <a:noFill/>
          <a:ln w="38100" cap="flat" cmpd="sng" algn="ctr">
            <a:solidFill>
              <a:srgbClr val="000099"/>
            </a:solidFill>
            <a:prstDash val="solid"/>
            <a:miter lim="800000"/>
            <a:headEnd type="none" w="med" len="med"/>
            <a:tailEnd type="none" w="med" len="med"/>
          </a:ln>
          <a:effectLst/>
          <a:scene3d>
            <a:camera prst="orthographicFront"/>
            <a:lightRig rig="threePt" dir="t"/>
          </a:scene3d>
          <a:sp3d>
            <a:bevelT w="158750" h="152400"/>
            <a:bevelB w="158750" h="146050"/>
          </a:sp3d>
        </p:spPr>
        <p:txBody>
          <a:bodyPr wrap="none"/>
          <a:lstStyle/>
          <a:p>
            <a:pPr>
              <a:defRPr/>
            </a:pPr>
            <a:endParaRPr lang="en-US" dirty="0">
              <a:solidFill>
                <a:srgbClr val="000000"/>
              </a:solidFill>
              <a:cs typeface="+mn-cs"/>
            </a:endParaRPr>
          </a:p>
        </p:txBody>
      </p:sp>
      <p:sp>
        <p:nvSpPr>
          <p:cNvPr id="9" name="TextBox 7">
            <a:extLst>
              <a:ext uri="{FF2B5EF4-FFF2-40B4-BE49-F238E27FC236}">
                <a16:creationId xmlns:a16="http://schemas.microsoft.com/office/drawing/2014/main" xmlns="" id="{9D753AB3-892B-4C8A-AF45-389D23A6F19B}"/>
              </a:ext>
            </a:extLst>
          </p:cNvPr>
          <p:cNvSpPr txBox="1">
            <a:spLocks noChangeArrowheads="1"/>
          </p:cNvSpPr>
          <p:nvPr/>
        </p:nvSpPr>
        <p:spPr bwMode="auto">
          <a:xfrm>
            <a:off x="7448131" y="6511170"/>
            <a:ext cx="1460656" cy="338554"/>
          </a:xfrm>
          <a:prstGeom prst="rect">
            <a:avLst/>
          </a:prstGeom>
          <a:noFill/>
          <a:ln w="9525">
            <a:noFill/>
            <a:miter lim="800000"/>
            <a:headEnd/>
            <a:tailEnd/>
          </a:ln>
        </p:spPr>
        <p:txBody>
          <a:bodyPr wrap="none">
            <a:spAutoFit/>
          </a:bodyPr>
          <a:lstStyle/>
          <a:p>
            <a:r>
              <a:rPr lang="en-US" sz="1600" dirty="0">
                <a:solidFill>
                  <a:srgbClr val="000000"/>
                </a:solidFill>
                <a:cs typeface="+mn-cs"/>
              </a:rPr>
              <a:t>Photo: WCEC</a:t>
            </a:r>
          </a:p>
        </p:txBody>
      </p:sp>
      <p:grpSp>
        <p:nvGrpSpPr>
          <p:cNvPr id="11" name="Group 10">
            <a:extLst>
              <a:ext uri="{FF2B5EF4-FFF2-40B4-BE49-F238E27FC236}">
                <a16:creationId xmlns:a16="http://schemas.microsoft.com/office/drawing/2014/main" xmlns="" id="{8B306B1F-7B0B-4B40-ABDD-BBC6F9FF86E0}"/>
              </a:ext>
            </a:extLst>
          </p:cNvPr>
          <p:cNvGrpSpPr/>
          <p:nvPr/>
        </p:nvGrpSpPr>
        <p:grpSpPr>
          <a:xfrm>
            <a:off x="1988820" y="3879522"/>
            <a:ext cx="5394832" cy="2909897"/>
            <a:chOff x="1988820" y="3879522"/>
            <a:chExt cx="5394832" cy="2909897"/>
          </a:xfrm>
        </p:grpSpPr>
        <p:pic>
          <p:nvPicPr>
            <p:cNvPr id="4" name="Picture 3">
              <a:extLst>
                <a:ext uri="{FF2B5EF4-FFF2-40B4-BE49-F238E27FC236}">
                  <a16:creationId xmlns:a16="http://schemas.microsoft.com/office/drawing/2014/main" xmlns="" id="{66CBBDF7-E646-402A-AA56-648335B4DA9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988820" y="3879522"/>
              <a:ext cx="5394832" cy="2909897"/>
            </a:xfrm>
            <a:prstGeom prst="rect">
              <a:avLst/>
            </a:prstGeom>
          </p:spPr>
        </p:pic>
        <p:sp>
          <p:nvSpPr>
            <p:cNvPr id="10" name="Rectangle 9">
              <a:extLst>
                <a:ext uri="{FF2B5EF4-FFF2-40B4-BE49-F238E27FC236}">
                  <a16:creationId xmlns:a16="http://schemas.microsoft.com/office/drawing/2014/main" xmlns="" id="{A7EE8D9A-9DCE-48D4-A023-64AEFCEB9C11}"/>
                </a:ext>
              </a:extLst>
            </p:cNvPr>
            <p:cNvSpPr/>
            <p:nvPr/>
          </p:nvSpPr>
          <p:spPr>
            <a:xfrm rot="3596183">
              <a:off x="6150040" y="3875565"/>
              <a:ext cx="147007" cy="557523"/>
            </a:xfrm>
            <a:prstGeom prst="rect">
              <a:avLst/>
            </a:prstGeom>
            <a:solidFill>
              <a:srgbClr val="E5EAED"/>
            </a:solidFill>
            <a:ln>
              <a:solidFill>
                <a:srgbClr val="E5E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72491016-1EA0-45DD-81BE-3A16BE01EFE5}"/>
                </a:ext>
              </a:extLst>
            </p:cNvPr>
            <p:cNvSpPr/>
            <p:nvPr/>
          </p:nvSpPr>
          <p:spPr>
            <a:xfrm rot="5400000">
              <a:off x="6102633" y="3879704"/>
              <a:ext cx="147600" cy="177800"/>
            </a:xfrm>
            <a:prstGeom prst="rect">
              <a:avLst/>
            </a:prstGeom>
            <a:solidFill>
              <a:srgbClr val="50647A"/>
            </a:solidFill>
            <a:ln>
              <a:solidFill>
                <a:srgbClr val="5064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12941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a:t>Case Study: </a:t>
            </a:r>
            <a:r>
              <a:rPr lang="en-US" dirty="0">
                <a:solidFill>
                  <a:srgbClr val="333399"/>
                </a:solidFill>
              </a:rPr>
              <a:t>Evaluation Factor Screening </a:t>
            </a:r>
          </a:p>
        </p:txBody>
      </p:sp>
      <p:pic>
        <p:nvPicPr>
          <p:cNvPr id="3" name="Picture 2">
            <a:extLst>
              <a:ext uri="{FF2B5EF4-FFF2-40B4-BE49-F238E27FC236}">
                <a16:creationId xmlns:a16="http://schemas.microsoft.com/office/drawing/2014/main" xmlns="" id="{F5B6ABFA-549E-4C4C-AFEF-35EBAA925E31}"/>
              </a:ext>
            </a:extLst>
          </p:cNvPr>
          <p:cNvPicPr>
            <a:picLocks noChangeAspect="1"/>
          </p:cNvPicPr>
          <p:nvPr/>
        </p:nvPicPr>
        <p:blipFill rotWithShape="1">
          <a:blip r:embed="rId3"/>
          <a:srcRect t="12264" r="38676" b="14280"/>
          <a:stretch/>
        </p:blipFill>
        <p:spPr>
          <a:xfrm>
            <a:off x="4100881" y="1439169"/>
            <a:ext cx="4905097" cy="374386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39987352"/>
              </p:ext>
            </p:extLst>
          </p:nvPr>
        </p:nvGraphicFramePr>
        <p:xfrm>
          <a:off x="412526" y="1372135"/>
          <a:ext cx="4566830" cy="5397902"/>
        </p:xfrm>
        <a:graphic>
          <a:graphicData uri="http://schemas.openxmlformats.org/drawingml/2006/table">
            <a:tbl>
              <a:tblPr firstRow="1" bandRow="1">
                <a:tableStyleId>{5C22544A-7EE6-4342-B048-85BDC9FD1C3A}</a:tableStyleId>
              </a:tblPr>
              <a:tblGrid>
                <a:gridCol w="1709577">
                  <a:extLst>
                    <a:ext uri="{9D8B030D-6E8A-4147-A177-3AD203B41FA5}">
                      <a16:colId xmlns:a16="http://schemas.microsoft.com/office/drawing/2014/main" xmlns="" val="20000"/>
                    </a:ext>
                  </a:extLst>
                </a:gridCol>
                <a:gridCol w="1431985">
                  <a:extLst>
                    <a:ext uri="{9D8B030D-6E8A-4147-A177-3AD203B41FA5}">
                      <a16:colId xmlns:a16="http://schemas.microsoft.com/office/drawing/2014/main" xmlns="" val="20001"/>
                    </a:ext>
                  </a:extLst>
                </a:gridCol>
                <a:gridCol w="1425268">
                  <a:extLst>
                    <a:ext uri="{9D8B030D-6E8A-4147-A177-3AD203B41FA5}">
                      <a16:colId xmlns:a16="http://schemas.microsoft.com/office/drawing/2014/main" xmlns="" val="20005"/>
                    </a:ext>
                  </a:extLst>
                </a:gridCol>
              </a:tblGrid>
              <a:tr h="1224306">
                <a:tc>
                  <a:txBody>
                    <a:bodyPr/>
                    <a:lstStyle/>
                    <a:p>
                      <a:pPr algn="l"/>
                      <a:r>
                        <a:rPr lang="en-US" sz="1800" dirty="0">
                          <a:solidFill>
                            <a:schemeClr val="tx1"/>
                          </a:solidFill>
                        </a:rPr>
                        <a:t>Evaluation Factors</a:t>
                      </a:r>
                      <a:r>
                        <a:rPr lang="en-US" sz="1800" dirty="0"/>
                        <a:t>s</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dirty="0"/>
                        <a:t>Excavation</a:t>
                      </a:r>
                      <a:br>
                        <a:rPr lang="en-US" sz="1800" dirty="0"/>
                      </a:br>
                      <a:r>
                        <a:rPr lang="en-US" sz="1800" dirty="0"/>
                        <a:t>(A-1.B)</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l"/>
                      <a:r>
                        <a:rPr lang="en-US" sz="1800" dirty="0"/>
                        <a:t>Multi-Phase Extraction</a:t>
                      </a:r>
                      <a:br>
                        <a:rPr lang="en-US" sz="1800" dirty="0"/>
                      </a:br>
                      <a:r>
                        <a:rPr lang="en-US" sz="1800" dirty="0"/>
                        <a:t>(A-5.B)</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10000"/>
                  </a:ext>
                </a:extLst>
              </a:tr>
              <a:tr h="10504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Remedial Time Frame</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Low</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dirty="0"/>
                        <a:t>Moderate</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1"/>
                  </a:ext>
                </a:extLst>
              </a:tr>
              <a:tr h="10467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Site Restrictions</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kern="1200" dirty="0">
                          <a:solidFill>
                            <a:srgbClr val="333399"/>
                          </a:solidFill>
                          <a:latin typeface="+mn-lt"/>
                          <a:ea typeface="+mn-ea"/>
                          <a:cs typeface="+mn-cs"/>
                        </a:rPr>
                        <a:t>High</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dirty="0"/>
                        <a:t>Moderate</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2"/>
                  </a:ext>
                </a:extLst>
              </a:tr>
              <a:tr h="1046908">
                <a:tc>
                  <a:txBody>
                    <a:bodyPr/>
                    <a:lstStyle/>
                    <a:p>
                      <a:pPr algn="l"/>
                      <a:r>
                        <a:rPr lang="en-US" sz="1800" b="1" dirty="0">
                          <a:solidFill>
                            <a:schemeClr val="bg1"/>
                          </a:solidFill>
                        </a:rPr>
                        <a:t>Waste Stream Management</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srgbClr val="333399"/>
                          </a:solidFill>
                        </a:rPr>
                        <a:t>Moderate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srgbClr val="333399"/>
                          </a:solidFill>
                        </a:rPr>
                        <a:t>to High</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dirty="0"/>
                        <a:t>Moderate</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3"/>
                  </a:ext>
                </a:extLst>
              </a:tr>
              <a:tr h="10294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Safety</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Moderate</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1800" dirty="0"/>
                        <a:t>Moderate</a:t>
                      </a:r>
                    </a:p>
                  </a:txBody>
                  <a:tcPr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xmlns="" val="10004"/>
                  </a:ext>
                </a:extLst>
              </a:tr>
            </a:tbl>
          </a:graphicData>
        </a:graphic>
      </p:graphicFrame>
      <p:sp>
        <p:nvSpPr>
          <p:cNvPr id="7" name="Rectangle 6"/>
          <p:cNvSpPr/>
          <p:nvPr/>
        </p:nvSpPr>
        <p:spPr>
          <a:xfrm>
            <a:off x="3578137" y="1352535"/>
            <a:ext cx="1401220" cy="1209337"/>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5" name="Oval 14">
            <a:extLst>
              <a:ext uri="{FF2B5EF4-FFF2-40B4-BE49-F238E27FC236}">
                <a16:creationId xmlns:a16="http://schemas.microsoft.com/office/drawing/2014/main" xmlns="" id="{74E41808-6CCB-4B6B-94E5-52B96B984531}"/>
              </a:ext>
            </a:extLst>
          </p:cNvPr>
          <p:cNvSpPr/>
          <p:nvPr/>
        </p:nvSpPr>
        <p:spPr bwMode="auto">
          <a:xfrm>
            <a:off x="2186813" y="4769597"/>
            <a:ext cx="1308537" cy="921863"/>
          </a:xfrm>
          <a:prstGeom prst="ellipse">
            <a:avLst/>
          </a:prstGeom>
          <a:noFill/>
          <a:ln w="57150" cap="flat" cmpd="sng" algn="ctr">
            <a:solidFill>
              <a:srgbClr val="FF0000"/>
            </a:solidFill>
            <a:prstDash val="solid"/>
            <a:miter lim="800000"/>
            <a:headEnd type="none" w="med" len="med"/>
            <a:tailEnd type="none" w="med" len="med"/>
          </a:ln>
          <a:effectLst/>
          <a:scene3d>
            <a:camera prst="orthographicFront"/>
            <a:lightRig rig="threePt" dir="t"/>
          </a:scene3d>
          <a:sp3d>
            <a:bevelT w="158750" h="152400"/>
            <a:bevelB w="158750" h="146050"/>
          </a:sp3d>
        </p:spPr>
        <p:txBody>
          <a:bodyPr wrap="none"/>
          <a:lstStyle/>
          <a:p>
            <a:pPr>
              <a:defRPr/>
            </a:pPr>
            <a:endParaRPr lang="en-US" dirty="0">
              <a:solidFill>
                <a:srgbClr val="000000"/>
              </a:solidFill>
              <a:cs typeface="+mn-cs"/>
            </a:endParaRPr>
          </a:p>
        </p:txBody>
      </p:sp>
      <p:sp>
        <p:nvSpPr>
          <p:cNvPr id="16" name="Oval 15">
            <a:extLst>
              <a:ext uri="{FF2B5EF4-FFF2-40B4-BE49-F238E27FC236}">
                <a16:creationId xmlns:a16="http://schemas.microsoft.com/office/drawing/2014/main" xmlns="" id="{D09295C5-0662-44A2-B987-21F5C1D4A71F}"/>
              </a:ext>
            </a:extLst>
          </p:cNvPr>
          <p:cNvSpPr/>
          <p:nvPr/>
        </p:nvSpPr>
        <p:spPr bwMode="auto">
          <a:xfrm>
            <a:off x="2186813" y="3709123"/>
            <a:ext cx="1308537" cy="921863"/>
          </a:xfrm>
          <a:prstGeom prst="ellipse">
            <a:avLst/>
          </a:prstGeom>
          <a:noFill/>
          <a:ln w="57150" cap="flat" cmpd="sng" algn="ctr">
            <a:solidFill>
              <a:srgbClr val="FF0000"/>
            </a:solidFill>
            <a:prstDash val="solid"/>
            <a:miter lim="800000"/>
            <a:headEnd type="none" w="med" len="med"/>
            <a:tailEnd type="none" w="med" len="med"/>
          </a:ln>
          <a:effectLst/>
          <a:scene3d>
            <a:camera prst="orthographicFront"/>
            <a:lightRig rig="threePt" dir="t"/>
          </a:scene3d>
          <a:sp3d>
            <a:bevelT w="158750" h="152400"/>
            <a:bevelB w="158750" h="146050"/>
          </a:sp3d>
        </p:spPr>
        <p:txBody>
          <a:bodyPr wrap="none"/>
          <a:lstStyle/>
          <a:p>
            <a:pPr>
              <a:defRPr/>
            </a:pPr>
            <a:endParaRPr lang="en-US" dirty="0">
              <a:solidFill>
                <a:srgbClr val="000000"/>
              </a:solidFill>
              <a:cs typeface="+mn-cs"/>
            </a:endParaRPr>
          </a:p>
        </p:txBody>
      </p:sp>
      <p:sp>
        <p:nvSpPr>
          <p:cNvPr id="17" name="Oval 16">
            <a:extLst>
              <a:ext uri="{FF2B5EF4-FFF2-40B4-BE49-F238E27FC236}">
                <a16:creationId xmlns:a16="http://schemas.microsoft.com/office/drawing/2014/main" xmlns="" id="{0CAE736F-56A3-424D-A1F7-A066BC1C609E}"/>
              </a:ext>
            </a:extLst>
          </p:cNvPr>
          <p:cNvSpPr/>
          <p:nvPr/>
        </p:nvSpPr>
        <p:spPr bwMode="auto">
          <a:xfrm>
            <a:off x="2178081" y="2676522"/>
            <a:ext cx="1308537" cy="921863"/>
          </a:xfrm>
          <a:prstGeom prst="ellipse">
            <a:avLst/>
          </a:prstGeom>
          <a:noFill/>
          <a:ln w="57150" cap="flat" cmpd="sng" algn="ctr">
            <a:solidFill>
              <a:srgbClr val="89C486"/>
            </a:solidFill>
            <a:prstDash val="solid"/>
            <a:miter lim="800000"/>
            <a:headEnd type="none" w="med" len="med"/>
            <a:tailEnd type="none" w="med" len="med"/>
          </a:ln>
          <a:effectLst/>
          <a:scene3d>
            <a:camera prst="orthographicFront"/>
            <a:lightRig rig="threePt" dir="t"/>
          </a:scene3d>
          <a:sp3d>
            <a:bevelT w="158750" h="152400"/>
            <a:bevelB w="158750" h="146050"/>
          </a:sp3d>
        </p:spPr>
        <p:txBody>
          <a:bodyPr wrap="none"/>
          <a:lstStyle/>
          <a:p>
            <a:pPr>
              <a:defRPr/>
            </a:pPr>
            <a:endParaRPr lang="en-US" dirty="0">
              <a:solidFill>
                <a:srgbClr val="000000"/>
              </a:solidFill>
              <a:cs typeface="+mn-cs"/>
            </a:endParaRPr>
          </a:p>
        </p:txBody>
      </p:sp>
      <p:sp>
        <p:nvSpPr>
          <p:cNvPr id="22" name="Rectangle 21">
            <a:extLst>
              <a:ext uri="{FF2B5EF4-FFF2-40B4-BE49-F238E27FC236}">
                <a16:creationId xmlns:a16="http://schemas.microsoft.com/office/drawing/2014/main" xmlns="" id="{9072B1F1-9B98-492F-9450-2021F19DA95F}"/>
              </a:ext>
            </a:extLst>
          </p:cNvPr>
          <p:cNvSpPr/>
          <p:nvPr/>
        </p:nvSpPr>
        <p:spPr>
          <a:xfrm>
            <a:off x="3592183" y="2629921"/>
            <a:ext cx="1387174" cy="4125200"/>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9" name="TextBox 9">
            <a:extLst>
              <a:ext uri="{FF2B5EF4-FFF2-40B4-BE49-F238E27FC236}">
                <a16:creationId xmlns:a16="http://schemas.microsoft.com/office/drawing/2014/main" xmlns="" id="{ECA27DB4-B0AD-4442-A64B-F0E5C0585E5E}"/>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Case Study – Evaluation Factors</a:t>
            </a:r>
          </a:p>
        </p:txBody>
      </p:sp>
      <p:cxnSp>
        <p:nvCxnSpPr>
          <p:cNvPr id="14" name="Straight Connector 13">
            <a:extLst>
              <a:ext uri="{FF2B5EF4-FFF2-40B4-BE49-F238E27FC236}">
                <a16:creationId xmlns:a16="http://schemas.microsoft.com/office/drawing/2014/main" xmlns="" id="{E699D8A0-003D-4D53-AD6B-F11524188FC5}"/>
              </a:ext>
            </a:extLst>
          </p:cNvPr>
          <p:cNvCxnSpPr>
            <a:cxnSpLocks/>
          </p:cNvCxnSpPr>
          <p:nvPr/>
        </p:nvCxnSpPr>
        <p:spPr>
          <a:xfrm flipV="1">
            <a:off x="2124830" y="1439169"/>
            <a:ext cx="1405024" cy="11400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A40A8AF7-1634-4181-B580-24E30BF6920E}"/>
              </a:ext>
            </a:extLst>
          </p:cNvPr>
          <p:cNvSpPr txBox="1"/>
          <p:nvPr/>
        </p:nvSpPr>
        <p:spPr>
          <a:xfrm>
            <a:off x="6095825" y="5230413"/>
            <a:ext cx="2510287" cy="1477328"/>
          </a:xfrm>
          <a:prstGeom prst="rect">
            <a:avLst/>
          </a:prstGeom>
          <a:noFill/>
          <a:ln>
            <a:solidFill>
              <a:schemeClr val="tx1"/>
            </a:solidFill>
          </a:ln>
        </p:spPr>
        <p:txBody>
          <a:bodyPr wrap="square" rtlCol="0">
            <a:spAutoFit/>
          </a:bodyPr>
          <a:lstStyle/>
          <a:p>
            <a:pPr marL="285750" indent="-285750">
              <a:buFont typeface="Wingdings" panose="05000000000000000000" pitchFamily="2" charset="2"/>
              <a:buChar char="Ø"/>
            </a:pPr>
            <a:r>
              <a:rPr lang="en-US" dirty="0"/>
              <a:t>Small site</a:t>
            </a:r>
          </a:p>
          <a:p>
            <a:pPr marL="285750" indent="-285750">
              <a:buFont typeface="Wingdings" panose="05000000000000000000" pitchFamily="2" charset="2"/>
              <a:buChar char="Ø"/>
            </a:pPr>
            <a:r>
              <a:rPr lang="en-US" dirty="0"/>
              <a:t>Active tank basin</a:t>
            </a:r>
          </a:p>
          <a:p>
            <a:pPr marL="285750" indent="-285750">
              <a:buFont typeface="Wingdings" panose="05000000000000000000" pitchFamily="2" charset="2"/>
              <a:buChar char="Ø"/>
            </a:pPr>
            <a:r>
              <a:rPr lang="en-US" dirty="0"/>
              <a:t>Apartment building</a:t>
            </a:r>
          </a:p>
          <a:p>
            <a:pPr marL="285750" indent="-285750">
              <a:buFont typeface="Wingdings" panose="05000000000000000000" pitchFamily="2" charset="2"/>
              <a:buChar char="Ø"/>
            </a:pPr>
            <a:r>
              <a:rPr lang="en-US" dirty="0"/>
              <a:t>Alley with utilities</a:t>
            </a:r>
          </a:p>
          <a:p>
            <a:pPr marL="285750" indent="-285750">
              <a:buFont typeface="Wingdings" panose="05000000000000000000" pitchFamily="2" charset="2"/>
              <a:buChar char="Ø"/>
            </a:pPr>
            <a:r>
              <a:rPr lang="en-US" dirty="0"/>
              <a:t>Offsite garage</a:t>
            </a:r>
          </a:p>
        </p:txBody>
      </p:sp>
    </p:spTree>
    <p:extLst>
      <p:ext uri="{BB962C8B-B14F-4D97-AF65-F5344CB8AC3E}">
        <p14:creationId xmlns:p14="http://schemas.microsoft.com/office/powerpoint/2010/main" val="852131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4000"/>
                                  </p:stCondLst>
                                  <p:childTnLst>
                                    <p:set>
                                      <p:cBhvr>
                                        <p:cTn id="26"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2">
            <a:extLst>
              <a:ext uri="{FF2B5EF4-FFF2-40B4-BE49-F238E27FC236}">
                <a16:creationId xmlns:a16="http://schemas.microsoft.com/office/drawing/2014/main" xmlns="" id="{9EA0F66F-02AB-476F-835A-837ACABEBBF8}"/>
              </a:ext>
            </a:extLst>
          </p:cNvPr>
          <p:cNvSpPr txBox="1">
            <a:spLocks noChangeArrowheads="1"/>
          </p:cNvSpPr>
          <p:nvPr/>
        </p:nvSpPr>
        <p:spPr bwMode="auto">
          <a:xfrm>
            <a:off x="425777" y="107156"/>
            <a:ext cx="7588250" cy="1050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a:lstStyle>
          <a:p>
            <a:r>
              <a:rPr lang="en-US" dirty="0"/>
              <a:t>Case Study: </a:t>
            </a:r>
            <a:r>
              <a:rPr lang="en-US" dirty="0">
                <a:solidFill>
                  <a:srgbClr val="0000A2"/>
                </a:solidFill>
              </a:rPr>
              <a:t>LCSM Update</a:t>
            </a:r>
            <a:endParaRPr lang="en-US" kern="0" dirty="0">
              <a:solidFill>
                <a:srgbClr val="000099"/>
              </a:solidFill>
            </a:endParaRPr>
          </a:p>
        </p:txBody>
      </p:sp>
      <p:sp>
        <p:nvSpPr>
          <p:cNvPr id="4162" name="Text Box 70"/>
          <p:cNvSpPr txBox="1">
            <a:spLocks noChangeArrowheads="1"/>
          </p:cNvSpPr>
          <p:nvPr/>
        </p:nvSpPr>
        <p:spPr bwMode="auto">
          <a:xfrm>
            <a:off x="5939162" y="6488112"/>
            <a:ext cx="3204838" cy="353943"/>
          </a:xfrm>
          <a:prstGeom prst="rect">
            <a:avLst/>
          </a:prstGeom>
          <a:noFill/>
          <a:ln w="9525">
            <a:noFill/>
            <a:miter lim="800000"/>
            <a:headEnd/>
            <a:tailEnd/>
          </a:ln>
        </p:spPr>
        <p:txBody>
          <a:bodyPr wrap="square">
            <a:spAutoFit/>
          </a:bodyPr>
          <a:lstStyle/>
          <a:p>
            <a:pPr>
              <a:spcBef>
                <a:spcPct val="50000"/>
              </a:spcBef>
            </a:pPr>
            <a:r>
              <a:rPr lang="en-US" sz="1700" dirty="0">
                <a:solidFill>
                  <a:srgbClr val="000000"/>
                </a:solidFill>
                <a:cs typeface="+mn-cs"/>
              </a:rPr>
              <a:t>ITRC LNAPL-3, Section 6.4.1</a:t>
            </a:r>
          </a:p>
        </p:txBody>
      </p:sp>
      <p:pic>
        <p:nvPicPr>
          <p:cNvPr id="6232" name="Picture 6231">
            <a:extLst>
              <a:ext uri="{FF2B5EF4-FFF2-40B4-BE49-F238E27FC236}">
                <a16:creationId xmlns:a16="http://schemas.microsoft.com/office/drawing/2014/main" xmlns="" id="{046518E0-B5CB-426C-BA6F-EFCE47EA326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425776" y="1521510"/>
            <a:ext cx="8649643" cy="4902355"/>
          </a:xfrm>
          <a:prstGeom prst="rect">
            <a:avLst/>
          </a:prstGeom>
        </p:spPr>
      </p:pic>
      <p:sp>
        <p:nvSpPr>
          <p:cNvPr id="3" name="Rectangle 2">
            <a:extLst>
              <a:ext uri="{FF2B5EF4-FFF2-40B4-BE49-F238E27FC236}">
                <a16:creationId xmlns:a16="http://schemas.microsoft.com/office/drawing/2014/main" xmlns="" id="{E520E42E-525F-4B3F-ABF1-4067E6264CE8}"/>
              </a:ext>
            </a:extLst>
          </p:cNvPr>
          <p:cNvSpPr/>
          <p:nvPr/>
        </p:nvSpPr>
        <p:spPr>
          <a:xfrm>
            <a:off x="5116865" y="3568826"/>
            <a:ext cx="3931920" cy="461638"/>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ectangle 10">
            <a:extLst>
              <a:ext uri="{FF2B5EF4-FFF2-40B4-BE49-F238E27FC236}">
                <a16:creationId xmlns:a16="http://schemas.microsoft.com/office/drawing/2014/main" xmlns="" id="{9E233364-F150-47CF-9F35-2A75852C2AAA}"/>
              </a:ext>
            </a:extLst>
          </p:cNvPr>
          <p:cNvSpPr/>
          <p:nvPr/>
        </p:nvSpPr>
        <p:spPr>
          <a:xfrm>
            <a:off x="387880" y="4858437"/>
            <a:ext cx="1698372" cy="579413"/>
          </a:xfrm>
          <a:prstGeom prst="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TextBox 9">
            <a:extLst>
              <a:ext uri="{FF2B5EF4-FFF2-40B4-BE49-F238E27FC236}">
                <a16:creationId xmlns:a16="http://schemas.microsoft.com/office/drawing/2014/main" xmlns="" id="{8CB06F9B-9352-40E1-B1CA-25AA6737757B}"/>
              </a:ext>
            </a:extLst>
          </p:cNvPr>
          <p:cNvSpPr txBox="1">
            <a:spLocks noChangeArrowheads="1"/>
          </p:cNvSpPr>
          <p:nvPr/>
        </p:nvSpPr>
        <p:spPr bwMode="auto">
          <a:xfrm rot="16200000">
            <a:off x="-2601396" y="3887272"/>
            <a:ext cx="5572125" cy="369332"/>
          </a:xfrm>
          <a:prstGeom prst="rect">
            <a:avLst/>
          </a:prstGeom>
          <a:solidFill>
            <a:srgbClr val="008000"/>
          </a:solidFill>
          <a:ln w="9525">
            <a:noFill/>
            <a:miter lim="800000"/>
            <a:headEnd/>
            <a:tailEnd/>
          </a:ln>
          <a:scene3d>
            <a:camera prst="orthographicFront"/>
            <a:lightRig rig="threePt" dir="t"/>
          </a:scene3d>
          <a:sp3d>
            <a:bevelT w="152400" h="50800" prst="softRound"/>
          </a:sp3d>
        </p:spPr>
        <p:txBody>
          <a:bodyPr anchor="ctr">
            <a:spAutoFit/>
          </a:bodyPr>
          <a:lstStyle/>
          <a:p>
            <a:pPr algn="ctr">
              <a:defRPr/>
            </a:pPr>
            <a:r>
              <a:rPr lang="en-US" dirty="0">
                <a:solidFill>
                  <a:srgbClr val="FFFFFF"/>
                </a:solidFill>
                <a:cs typeface="+mn-cs"/>
              </a:rPr>
              <a:t>Basics – LCSM Update</a:t>
            </a:r>
          </a:p>
        </p:txBody>
      </p:sp>
      <p:sp>
        <p:nvSpPr>
          <p:cNvPr id="15" name="Rectangle 3">
            <a:extLst>
              <a:ext uri="{FF2B5EF4-FFF2-40B4-BE49-F238E27FC236}">
                <a16:creationId xmlns:a16="http://schemas.microsoft.com/office/drawing/2014/main" xmlns="" id="{CA496EB8-280D-4F73-BDED-519291B0AA9C}"/>
              </a:ext>
            </a:extLst>
          </p:cNvPr>
          <p:cNvSpPr txBox="1">
            <a:spLocks noChangeArrowheads="1"/>
          </p:cNvSpPr>
          <p:nvPr/>
        </p:nvSpPr>
        <p:spPr>
          <a:xfrm>
            <a:off x="566902" y="1509246"/>
            <a:ext cx="8367387" cy="1340053"/>
          </a:xfrm>
          <a:prstGeom prst="rect">
            <a:avLst/>
          </a:prstGeom>
          <a:solidFill>
            <a:schemeClr val="bg1"/>
          </a:solidFill>
          <a:ln w="38100">
            <a:solidFill>
              <a:srgbClr val="FF0000"/>
            </a:solidFill>
          </a:ln>
        </p:spPr>
        <p:txBody>
          <a:bodyPr/>
          <a:lstStyle>
            <a:lvl1pPr marL="342900" indent="-342900" algn="l" rtl="0" eaLnBrk="0" fontAlgn="base" hangingPunct="0">
              <a:spcBef>
                <a:spcPct val="20000"/>
              </a:spcBef>
              <a:spcAft>
                <a:spcPct val="0"/>
              </a:spcAft>
              <a:buClr>
                <a:srgbClr val="008000"/>
              </a:buClr>
              <a:buSzPct val="75000"/>
              <a:buFont typeface="Wingdings 3"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009900"/>
              </a:buClr>
              <a:buSzPct val="90000"/>
              <a:buFont typeface="Wingdings"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spcBef>
                <a:spcPts val="0"/>
              </a:spcBef>
              <a:buFont typeface="Wingdings 3" pitchFamily="18" charset="2"/>
              <a:buNone/>
            </a:pPr>
            <a:r>
              <a:rPr lang="en-US" sz="2400" kern="0" dirty="0"/>
              <a:t> Update LCSM for design and performance :</a:t>
            </a:r>
          </a:p>
          <a:p>
            <a:pPr marL="685800" lvl="1"/>
            <a:r>
              <a:rPr lang="en-US" sz="2200" kern="0" dirty="0">
                <a:cs typeface="+mn-cs"/>
              </a:rPr>
              <a:t>Performance metrics</a:t>
            </a:r>
            <a:endParaRPr lang="en-US" sz="2200" dirty="0">
              <a:cs typeface="+mn-cs"/>
            </a:endParaRPr>
          </a:p>
          <a:p>
            <a:pPr marL="685800" lvl="1"/>
            <a:r>
              <a:rPr lang="en-US" sz="2200" dirty="0">
                <a:cs typeface="+mn-cs"/>
              </a:rPr>
              <a:t>C-series Tables</a:t>
            </a:r>
          </a:p>
        </p:txBody>
      </p:sp>
    </p:spTree>
    <p:extLst>
      <p:ext uri="{BB962C8B-B14F-4D97-AF65-F5344CB8AC3E}">
        <p14:creationId xmlns:p14="http://schemas.microsoft.com/office/powerpoint/2010/main" val="2526814531"/>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BASENAME" val="img0"/>
  <p:tag name="OUTPUTWIDTH" val="860"/>
  <p:tag name="TEMPLATEFILENAME" val="Basic.htm"/>
  <p:tag name="TEMPLATEFOLDER" val="C:\Program Files\RnR\PPToolsV2\"/>
  <p:tag name="OUTPUTFOLDERNAME" val="O:\seminars\itrc\LNAPLcr\1280\"/>
  <p:tag name="OUTPUTIMAGESAS" val="GIF"/>
  <p:tag name="OUTPUTRANGE" val="PRESENTATION"/>
  <p:tag name="OUTPUTFROM" val="1"/>
  <p:tag name="OUTPUTTO" val="88"/>
  <p:tag name="OUTPUTRANGEMODE" val="SHOW"/>
  <p:tag name="FILENAMECASE" val="LOWER"/>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ITRC-EPA Region 7 - 112403">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ITRC-EPA Region 7 - 1124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0">
          <a:blip xmlns:r="http://schemas.openxmlformats.org/officeDocument/2006/relationships" r:embed="rId1"/>
          <a:stretch>
            <a:fillRect/>
          </a:stretch>
        </a:blipFill>
        <a:ln>
          <a:solidFill>
            <a:schemeClr val="tx1"/>
          </a:solidFill>
        </a:ln>
      </a:spPr>
      <a:bodyPr/>
      <a:lstStyle/>
      <a: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a:bodyPr wrap="square" rtlCol="0">
        <a:spAutoFit/>
      </a:bodyPr>
      <a:lstStyle>
        <a:defPPr marL="236538" indent="-236538" algn="ctr">
          <a:defRPr sz="2200" b="1" dirty="0" smtClean="0"/>
        </a:defPPr>
      </a:lstStyle>
      <a:style>
        <a:lnRef idx="1">
          <a:schemeClr val="accent3"/>
        </a:lnRef>
        <a:fillRef idx="2">
          <a:schemeClr val="accent3"/>
        </a:fillRef>
        <a:effectRef idx="1">
          <a:schemeClr val="accent3"/>
        </a:effectRef>
        <a:fontRef idx="minor">
          <a:schemeClr val="dk1"/>
        </a:fontRef>
      </a:style>
    </a:txDef>
  </a:objectDefaults>
  <a:extraClrSchemeLst>
    <a:extraClrScheme>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RC-EPA Region 7 - 1124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RC-EPA Region 7 - 1124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RC-EPA Region 7 - 1124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RC-EPA Region 7 - 1124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RC-EPA Region 7 - 1124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ITRC-EPA Region 7 - 112403">
  <a:themeElements>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TRC-EPA Region 7 - 1124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0">
          <a:blip xmlns:r="http://schemas.openxmlformats.org/officeDocument/2006/relationships" r:embed="rId1"/>
          <a:stretch>
            <a:fillRect/>
          </a:stretch>
        </a:blipFill>
        <a:ln>
          <a:solidFill>
            <a:schemeClr val="tx1"/>
          </a:solidFill>
        </a:ln>
      </a:spPr>
      <a:bodyPr/>
      <a:lstStyle/>
      <a: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a: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txDef>
      <a:spPr/>
      <a:bodyPr wrap="square" rtlCol="0">
        <a:spAutoFit/>
      </a:bodyPr>
      <a:lstStyle>
        <a:defPPr marL="236538" indent="-236538" algn="ctr">
          <a:defRPr sz="2200" b="1" dirty="0" smtClean="0"/>
        </a:defPPr>
      </a:lstStyle>
      <a:style>
        <a:lnRef idx="1">
          <a:schemeClr val="accent3"/>
        </a:lnRef>
        <a:fillRef idx="2">
          <a:schemeClr val="accent3"/>
        </a:fillRef>
        <a:effectRef idx="1">
          <a:schemeClr val="accent3"/>
        </a:effectRef>
        <a:fontRef idx="minor">
          <a:schemeClr val="dk1"/>
        </a:fontRef>
      </a:style>
    </a:txDef>
  </a:objectDefaults>
  <a:extraClrSchemeLst>
    <a:extraClrScheme>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RC-EPA Region 7 - 1124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RC-EPA Region 7 - 1124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RC-EPA Region 7 - 1124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RC-EPA Region 7 - 1124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RC-EPA Region 7 - 1124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0_ITRC-EPA Region 7 - 112403">
  <a:themeElements>
    <a:clrScheme name="Custom 10">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ITRC-EPA Region 7 - 1124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RC-EPA Region 7 - 1124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RC-EPA Region 7 - 1124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RC-EPA Region 7 - 1124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RC-EPA Region 7 - 1124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RC-EPA Region 7 - 1124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ITRC-EPA Region 7 - 112403">
  <a:themeElements>
    <a:clrScheme name="Custom 5">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ITRC-EPA Region 7 - 1124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RC-EPA Region 7 - 1124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RC-EPA Region 7 - 1124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RC-EPA Region 7 - 1124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RC-EPA Region 7 - 1124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RC-EPA Region 7 - 1124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ITRC-EPA Region 7 - 112403">
  <a:themeElements>
    <a:clrScheme name="Custom 6">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ITRC-EPA Region 7 - 1124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RC-EPA Region 7 - 1124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RC-EPA Region 7 - 1124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RC-EPA Region 7 - 1124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RC-EPA Region 7 - 1124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RC-EPA Region 7 - 1124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ITRC-EPA Region 7 - 112403">
  <a:themeElements>
    <a:clrScheme name="Custom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ITRC-EPA Region 7 - 1124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RC-EPA Region 7 - 1124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RC-EPA Region 7 - 1124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RC-EPA Region 7 - 1124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RC-EPA Region 7 - 1124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RC-EPA Region 7 - 1124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ITRC-EPA Region 7 - 112403">
  <a:themeElements>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ITRC-EPA Region 7 - 1124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RC-EPA Region 7 - 1124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RC-EPA Region 7 - 1124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RC-EPA Region 7 - 1124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RC-EPA Region 7 - 1124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RC-EPA Region 7 - 1124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64081</TotalTime>
  <Words>16848</Words>
  <Application>Microsoft Office PowerPoint</Application>
  <PresentationFormat>On-screen Show (4:3)</PresentationFormat>
  <Paragraphs>1886</Paragraphs>
  <Slides>111</Slides>
  <Notes>111</Notes>
  <HiddenSlides>0</HiddenSlides>
  <MMClips>0</MMClips>
  <ScaleCrop>false</ScaleCrop>
  <HeadingPairs>
    <vt:vector size="4" baseType="variant">
      <vt:variant>
        <vt:lpstr>Theme</vt:lpstr>
      </vt:variant>
      <vt:variant>
        <vt:i4>7</vt:i4>
      </vt:variant>
      <vt:variant>
        <vt:lpstr>Slide Titles</vt:lpstr>
      </vt:variant>
      <vt:variant>
        <vt:i4>111</vt:i4>
      </vt:variant>
    </vt:vector>
  </HeadingPairs>
  <TitlesOfParts>
    <vt:vector size="118" baseType="lpstr">
      <vt:lpstr>1_ITRC-EPA Region 7 - 112403</vt:lpstr>
      <vt:lpstr>5_ITRC-EPA Region 7 - 112403</vt:lpstr>
      <vt:lpstr>10_ITRC-EPA Region 7 - 112403</vt:lpstr>
      <vt:lpstr>3_ITRC-EPA Region 7 - 112403</vt:lpstr>
      <vt:lpstr>ITRC-EPA Region 7 - 112403</vt:lpstr>
      <vt:lpstr>2_ITRC-EPA Region 7 - 112403</vt:lpstr>
      <vt:lpstr>4_ITRC-EPA Region 7 - 112403</vt:lpstr>
      <vt:lpstr>Starting Soon:  LNAPLs Training – Part 3 of 3</vt:lpstr>
      <vt:lpstr>Part 1: Understanding LNAPL Behavior in the Subsurface</vt:lpstr>
      <vt:lpstr>Housekeeping  </vt:lpstr>
      <vt:lpstr>ITRC (www.itrcweb.org) – Shaping the Future of Regulatory Acceptance</vt:lpstr>
      <vt:lpstr>Meet the ITRC LNAPL Trainers – Part 3</vt:lpstr>
      <vt:lpstr>Your Online LNAPL Resource https://lnapl-3.itrcweb.org/</vt:lpstr>
      <vt:lpstr>LNAPL Science: Key to Improving Decision-making</vt:lpstr>
      <vt:lpstr>Learning Objectives  3-Part Training Series</vt:lpstr>
      <vt:lpstr>ITRC 3-Part Online Training Leads to YOUR Action</vt:lpstr>
      <vt:lpstr>LNAPL Remediation Process and Evolution of the LCSM – Related to the Training Courses </vt:lpstr>
      <vt:lpstr>LNAPL Remediation Technology Groups</vt:lpstr>
      <vt:lpstr>Many Technologies Available (ITRC LNAPL-3 Guidance Table 6.1)</vt:lpstr>
      <vt:lpstr>Not Included in Technology Tables</vt:lpstr>
      <vt:lpstr>PowerPoint Presentation</vt:lpstr>
      <vt:lpstr>Linkage Between Remedial Goals and Remedial Objectives</vt:lpstr>
      <vt:lpstr>PowerPoint Presentation</vt:lpstr>
      <vt:lpstr>Remedial Technology Groups</vt:lpstr>
      <vt:lpstr>PowerPoint Presentation</vt:lpstr>
      <vt:lpstr>PowerPoint Presentation</vt:lpstr>
      <vt:lpstr>Treatment Trains</vt:lpstr>
      <vt:lpstr>PowerPoint Presentation</vt:lpstr>
      <vt:lpstr>LNAPL Mass Control</vt:lpstr>
      <vt:lpstr>Saturation Goal</vt:lpstr>
      <vt:lpstr>Think Barriers</vt:lpstr>
      <vt:lpstr>LNAPL Mass Recovery</vt:lpstr>
      <vt:lpstr>Saturation Goal</vt:lpstr>
      <vt:lpstr>LNAPL Phase Change</vt:lpstr>
      <vt:lpstr>Composition Goal</vt:lpstr>
      <vt:lpstr>LNAPL Composition</vt:lpstr>
      <vt:lpstr>Contrast Between Composition And Saturation Goals</vt:lpstr>
      <vt:lpstr>Knowledge Check</vt:lpstr>
      <vt:lpstr>Technology Groups Overview  Takeaways</vt:lpstr>
      <vt:lpstr>Natural Source Zone Depletion </vt:lpstr>
      <vt:lpstr>NSZD Learning Objectives</vt:lpstr>
      <vt:lpstr>Conceptualization of NSZD</vt:lpstr>
      <vt:lpstr>Key Aspects of NSZD</vt:lpstr>
      <vt:lpstr>Using NSZD for Decision Making</vt:lpstr>
      <vt:lpstr>Using NSZD for Decision Making</vt:lpstr>
      <vt:lpstr>Four Methods to Measure NSZD</vt:lpstr>
      <vt:lpstr>Case Study - Transition from LNAPL Fluid Recovery to NSZD</vt:lpstr>
      <vt:lpstr>Transition Decision Logic</vt:lpstr>
      <vt:lpstr>Case Study – Decision Logic to NSZD</vt:lpstr>
      <vt:lpstr>NSZD - Summary</vt:lpstr>
      <vt:lpstr> </vt:lpstr>
      <vt:lpstr>21 Technologies (2018) –  Name Change and Added </vt:lpstr>
      <vt:lpstr>PowerPoint Presentation</vt:lpstr>
      <vt:lpstr> </vt:lpstr>
      <vt:lpstr>Mass Control Technologies</vt:lpstr>
      <vt:lpstr>Performance Metrics for Mass Control Technologies  See Tables 5.2 and 6.3 for additional metrics</vt:lpstr>
      <vt:lpstr>Example: A LNAPL Plume is migrating toward a river</vt:lpstr>
      <vt:lpstr>Example continued: A LNAPL Plume is migrating toward a river</vt:lpstr>
      <vt:lpstr>Example continued: A LNAPL Plume is migrating toward a river</vt:lpstr>
      <vt:lpstr>PowerPoint Presentation</vt:lpstr>
      <vt:lpstr> </vt:lpstr>
      <vt:lpstr>Mass Recovery Technologies</vt:lpstr>
      <vt:lpstr>(Hot) Water Flooding – A physical technology Refer to Tables 6.1, 6.2, 6.3 &amp; Appendix A  </vt:lpstr>
      <vt:lpstr>Surfactant Enhanced Subsurface Remediation (SESR) &amp; Cosolvent Flushing Refer to Tables 6.1, 6.2, 6.3 &amp; Appendix A  </vt:lpstr>
      <vt:lpstr>Examples of Performance Metrics</vt:lpstr>
      <vt:lpstr>PowerPoint Presentation</vt:lpstr>
      <vt:lpstr> </vt:lpstr>
      <vt:lpstr>Phase Change Technologies</vt:lpstr>
      <vt:lpstr>Other Ambient Phase Change: Air Sparging/Soil Vapor Extraction;   </vt:lpstr>
      <vt:lpstr>Performance Metrics for Phase Change Technologies  See Tables 5.2 and 6.3 for additional metrics</vt:lpstr>
      <vt:lpstr>In Situ Thermal Technologies </vt:lpstr>
      <vt:lpstr>Heating Technologies</vt:lpstr>
      <vt:lpstr>In Situ Thermal Technologies</vt:lpstr>
      <vt:lpstr>In Situ Thermal Technologies Metrics</vt:lpstr>
      <vt:lpstr>Q&amp;A Break</vt:lpstr>
      <vt:lpstr>ITRC LNAPL Management Strategy</vt:lpstr>
      <vt:lpstr>LNAPL Remediation Technology Selection</vt:lpstr>
      <vt:lpstr>Guidance Process Flow Diagram Sections 4 and 5</vt:lpstr>
      <vt:lpstr>Guidance Process Flow Diagram Section 6</vt:lpstr>
      <vt:lpstr>PowerPoint Presentation</vt:lpstr>
      <vt:lpstr>PowerPoint Presentation</vt:lpstr>
      <vt:lpstr>Case Study - LNAPL Remedial Technology Selection</vt:lpstr>
      <vt:lpstr>Case Study: LCSM</vt:lpstr>
      <vt:lpstr>Case Study: LCSM</vt:lpstr>
      <vt:lpstr>Case Study: LCSM</vt:lpstr>
      <vt:lpstr>Case Study: Cross-section Plan View</vt:lpstr>
      <vt:lpstr>Case Study: Cross Section A-A’</vt:lpstr>
      <vt:lpstr>Case Study: Cross Section B-B’</vt:lpstr>
      <vt:lpstr>PowerPoint Presentation</vt:lpstr>
      <vt:lpstr>Case Study: Site LNAPL Concerns</vt:lpstr>
      <vt:lpstr>Knowledge Check</vt:lpstr>
      <vt:lpstr>Case Study: Site LNAPL Concerns</vt:lpstr>
      <vt:lpstr>Case Study: Step 1 – Goals, Objectives &amp; Table 6-3</vt:lpstr>
      <vt:lpstr>Case Study: Table 6-3 Geologic Factors</vt:lpstr>
      <vt:lpstr>PowerPoint Presentation</vt:lpstr>
      <vt:lpstr>Case Study: Step 2 – Update LCSM</vt:lpstr>
      <vt:lpstr>PowerPoint Presentation</vt:lpstr>
      <vt:lpstr>Case Study: Step 3 - Geologic Screening</vt:lpstr>
      <vt:lpstr>PowerPoint Presentation</vt:lpstr>
      <vt:lpstr>PowerPoint Presentation</vt:lpstr>
      <vt:lpstr>Case Study: Table 6-4 Evaluation Factors</vt:lpstr>
      <vt:lpstr>Case Study: Table 6-4 Evaluation Factors</vt:lpstr>
      <vt:lpstr>Case Study: Evaluation Factors</vt:lpstr>
      <vt:lpstr>Case Study: B-Series Table –Excavation</vt:lpstr>
      <vt:lpstr>Case Study: Evaluation Factor Screening </vt:lpstr>
      <vt:lpstr>PowerPoint Presentation</vt:lpstr>
      <vt:lpstr>Case Study: Design and Performance LCSM Update</vt:lpstr>
      <vt:lpstr>Case Study: Design and Performance LCSM Update</vt:lpstr>
      <vt:lpstr>PowerPoint Presentation</vt:lpstr>
      <vt:lpstr>Section 6 – Minimum Data Requirements and Critical Considerations For Technology Evaluation</vt:lpstr>
      <vt:lpstr>Case Study: Implementation Consideration</vt:lpstr>
      <vt:lpstr>PowerPoint Presentation</vt:lpstr>
      <vt:lpstr>PowerPoint Presentation</vt:lpstr>
      <vt:lpstr>PowerPoint Presentation</vt:lpstr>
      <vt:lpstr>Technology Selection - Take Aways</vt:lpstr>
      <vt:lpstr>Knowledge Check</vt:lpstr>
      <vt:lpstr>ITRC 3-Part Online Training Leads to YOUR Action</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Juliana Cheatham</dc:creator>
  <cp:lastModifiedBy>Juliana</cp:lastModifiedBy>
  <cp:revision>1433</cp:revision>
  <dcterms:created xsi:type="dcterms:W3CDTF">2008-06-24T23:08:30Z</dcterms:created>
  <dcterms:modified xsi:type="dcterms:W3CDTF">2018-05-09T18:25:57Z</dcterms:modified>
</cp:coreProperties>
</file>