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80" r:id="rId3"/>
    <p:sldMasterId id="2147483695" r:id="rId4"/>
    <p:sldMasterId id="2147483713" r:id="rId5"/>
  </p:sldMasterIdLst>
  <p:notesMasterIdLst>
    <p:notesMasterId r:id="rId97"/>
  </p:notesMasterIdLst>
  <p:handoutMasterIdLst>
    <p:handoutMasterId r:id="rId98"/>
  </p:handoutMasterIdLst>
  <p:sldIdLst>
    <p:sldId id="1366" r:id="rId6"/>
    <p:sldId id="1367" r:id="rId7"/>
    <p:sldId id="1368" r:id="rId8"/>
    <p:sldId id="1369" r:id="rId9"/>
    <p:sldId id="1410" r:id="rId10"/>
    <p:sldId id="1371" r:id="rId11"/>
    <p:sldId id="1409" r:id="rId12"/>
    <p:sldId id="1373" r:id="rId13"/>
    <p:sldId id="1374" r:id="rId14"/>
    <p:sldId id="1179" r:id="rId15"/>
    <p:sldId id="1413" r:id="rId16"/>
    <p:sldId id="1169" r:id="rId17"/>
    <p:sldId id="1256" r:id="rId18"/>
    <p:sldId id="1434" r:id="rId19"/>
    <p:sldId id="1181" r:id="rId20"/>
    <p:sldId id="1241" r:id="rId21"/>
    <p:sldId id="1183" r:id="rId22"/>
    <p:sldId id="1182" r:id="rId23"/>
    <p:sldId id="1258" r:id="rId24"/>
    <p:sldId id="1184" r:id="rId25"/>
    <p:sldId id="1239" r:id="rId26"/>
    <p:sldId id="1418" r:id="rId27"/>
    <p:sldId id="1419" r:id="rId28"/>
    <p:sldId id="1420" r:id="rId29"/>
    <p:sldId id="1421" r:id="rId30"/>
    <p:sldId id="1422" r:id="rId31"/>
    <p:sldId id="1423" r:id="rId32"/>
    <p:sldId id="1424" r:id="rId33"/>
    <p:sldId id="1425" r:id="rId34"/>
    <p:sldId id="1426" r:id="rId35"/>
    <p:sldId id="1427" r:id="rId36"/>
    <p:sldId id="1428" r:id="rId37"/>
    <p:sldId id="1429" r:id="rId38"/>
    <p:sldId id="1430" r:id="rId39"/>
    <p:sldId id="1431" r:id="rId40"/>
    <p:sldId id="1432" r:id="rId41"/>
    <p:sldId id="1433" r:id="rId42"/>
    <p:sldId id="1377" r:id="rId43"/>
    <p:sldId id="1376" r:id="rId44"/>
    <p:sldId id="1173" r:id="rId45"/>
    <p:sldId id="1405" r:id="rId46"/>
    <p:sldId id="1283" r:id="rId47"/>
    <p:sldId id="1234" r:id="rId48"/>
    <p:sldId id="1284" r:id="rId49"/>
    <p:sldId id="1339" r:id="rId50"/>
    <p:sldId id="1406" r:id="rId51"/>
    <p:sldId id="1407" r:id="rId52"/>
    <p:sldId id="1251" r:id="rId53"/>
    <p:sldId id="1244" r:id="rId54"/>
    <p:sldId id="1336" r:id="rId55"/>
    <p:sldId id="1330" r:id="rId56"/>
    <p:sldId id="1300" r:id="rId57"/>
    <p:sldId id="1326" r:id="rId58"/>
    <p:sldId id="1302" r:id="rId59"/>
    <p:sldId id="1337" r:id="rId60"/>
    <p:sldId id="1305" r:id="rId61"/>
    <p:sldId id="1307" r:id="rId62"/>
    <p:sldId id="1324" r:id="rId63"/>
    <p:sldId id="1223" r:id="rId64"/>
    <p:sldId id="1334" r:id="rId65"/>
    <p:sldId id="1231" r:id="rId66"/>
    <p:sldId id="1255" r:id="rId67"/>
    <p:sldId id="1417" r:id="rId68"/>
    <p:sldId id="1176" r:id="rId69"/>
    <p:sldId id="1319" r:id="rId70"/>
    <p:sldId id="1205" r:id="rId71"/>
    <p:sldId id="1314" r:id="rId72"/>
    <p:sldId id="1308" r:id="rId73"/>
    <p:sldId id="1310" r:id="rId74"/>
    <p:sldId id="1311" r:id="rId75"/>
    <p:sldId id="1312" r:id="rId76"/>
    <p:sldId id="1202" r:id="rId77"/>
    <p:sldId id="1227" r:id="rId78"/>
    <p:sldId id="1199" r:id="rId79"/>
    <p:sldId id="1200" r:id="rId80"/>
    <p:sldId id="1333" r:id="rId81"/>
    <p:sldId id="1313" r:id="rId82"/>
    <p:sldId id="1321" r:id="rId83"/>
    <p:sldId id="1208" r:id="rId84"/>
    <p:sldId id="1195" r:id="rId85"/>
    <p:sldId id="1443" r:id="rId86"/>
    <p:sldId id="1444" r:id="rId87"/>
    <p:sldId id="1445" r:id="rId88"/>
    <p:sldId id="1446" r:id="rId89"/>
    <p:sldId id="1447" r:id="rId90"/>
    <p:sldId id="1448" r:id="rId91"/>
    <p:sldId id="1449" r:id="rId92"/>
    <p:sldId id="1450" r:id="rId93"/>
    <p:sldId id="1378" r:id="rId94"/>
    <p:sldId id="1379" r:id="rId95"/>
    <p:sldId id="1380" r:id="rId96"/>
  </p:sldIdLst>
  <p:sldSz cx="9144000" cy="6858000" type="screen4x3"/>
  <p:notesSz cx="7315200" cy="9601200"/>
  <p:custDataLst>
    <p:tags r:id="rId9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296">
          <p15:clr>
            <a:srgbClr val="A4A3A4"/>
          </p15:clr>
        </p15:guide>
        <p15:guide id="2" pos="480">
          <p15:clr>
            <a:srgbClr val="A4A3A4"/>
          </p15:clr>
        </p15:guide>
      </p15:sldGuideLst>
    </p:ext>
    <p:ext uri="{2D200454-40CA-4A62-9FC3-DE9A4176ACB9}">
      <p15:notesGuideLst xmlns:p15="http://schemas.microsoft.com/office/powerpoint/2012/main" xmlns="">
        <p15:guide id="1" orient="horz" pos="3025">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kman, Andrew" initials="K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8000"/>
    <a:srgbClr val="A66106"/>
    <a:srgbClr val="CA7708"/>
    <a:srgbClr val="E58709"/>
    <a:srgbClr val="990099"/>
    <a:srgbClr val="9900CC"/>
    <a:srgbClr val="B56A07"/>
    <a:srgbClr val="F68B3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56" autoAdjust="0"/>
    <p:restoredTop sz="74340" autoAdjust="0"/>
  </p:normalViewPr>
  <p:slideViewPr>
    <p:cSldViewPr snapToGrid="0">
      <p:cViewPr varScale="1">
        <p:scale>
          <a:sx n="74" d="100"/>
          <a:sy n="74" d="100"/>
        </p:scale>
        <p:origin x="-1464" y="-90"/>
      </p:cViewPr>
      <p:guideLst>
        <p:guide orient="horz" pos="1296"/>
        <p:guide pos="4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2462"/>
    </p:cViewPr>
  </p:sorterViewPr>
  <p:notesViewPr>
    <p:cSldViewPr snapToGrid="0">
      <p:cViewPr>
        <p:scale>
          <a:sx n="87" d="100"/>
          <a:sy n="87" d="100"/>
        </p:scale>
        <p:origin x="-2466" y="-72"/>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ags" Target="tags/tag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iaQef\Documents\2_Articles\Bioventing\Wood%20RIver%20&amp;%20Air%20Force%20BV%20Initiative%20-%20Respiration%20Test%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iaQef\Documents\2_Articles\Bioventing\Recent%20Pilot%20test%20&amp;%20Air%20Force%20BV%20Initiative%20-%20Respiration%20Tes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1" i="0" baseline="0" dirty="0">
                <a:effectLst/>
              </a:rPr>
              <a:t>Instantaneous LNAPL Recovery Potential</a:t>
            </a:r>
            <a:endParaRPr lang="en-US" sz="1600" dirty="0">
              <a:effectLst/>
            </a:endParaRPr>
          </a:p>
        </c:rich>
      </c:tx>
      <c:layout>
        <c:manualLayout>
          <c:xMode val="edge"/>
          <c:yMode val="edge"/>
          <c:x val="0.14259394404967671"/>
          <c:y val="0"/>
        </c:manualLayout>
      </c:layout>
      <c:overlay val="0"/>
    </c:title>
    <c:autoTitleDeleted val="0"/>
    <c:plotArea>
      <c:layout>
        <c:manualLayout>
          <c:layoutTarget val="inner"/>
          <c:xMode val="edge"/>
          <c:yMode val="edge"/>
          <c:x val="8.6229893198202276E-2"/>
          <c:y val="0.21338515863946342"/>
          <c:w val="0.77304425447189573"/>
          <c:h val="0.64413985207054836"/>
        </c:manualLayout>
      </c:layout>
      <c:barChart>
        <c:barDir val="col"/>
        <c:grouping val="clustered"/>
        <c:varyColors val="0"/>
        <c:ser>
          <c:idx val="0"/>
          <c:order val="0"/>
          <c:tx>
            <c:strRef>
              <c:f>'EPA_1995_V1_Table B-4_O2Calcs'!$E$299</c:f>
              <c:strCache>
                <c:ptCount val="1"/>
                <c:pt idx="0">
                  <c:v>Frequency</c:v>
                </c:pt>
              </c:strCache>
            </c:strRef>
          </c:tx>
          <c:spPr>
            <a:solidFill>
              <a:schemeClr val="accent6">
                <a:lumMod val="60000"/>
                <a:lumOff val="40000"/>
              </a:schemeClr>
            </a:solidFill>
            <a:ln>
              <a:solidFill>
                <a:schemeClr val="accent6">
                  <a:lumMod val="75000"/>
                </a:schemeClr>
              </a:solidFill>
            </a:ln>
          </c:spPr>
          <c:invertIfNegative val="0"/>
          <c:cat>
            <c:strRef>
              <c:f>'EPA_1995_V1_Table B-4_O2Calcs'!$H$300:$H$307</c:f>
              <c:strCache>
                <c:ptCount val="8"/>
                <c:pt idx="0">
                  <c:v> 60 </c:v>
                </c:pt>
                <c:pt idx="1">
                  <c:v> 179 </c:v>
                </c:pt>
                <c:pt idx="2">
                  <c:v> 596 </c:v>
                </c:pt>
                <c:pt idx="3">
                  <c:v> 1,789 </c:v>
                </c:pt>
                <c:pt idx="4">
                  <c:v> 4,771 </c:v>
                </c:pt>
                <c:pt idx="5">
                  <c:v> 19,085 </c:v>
                </c:pt>
                <c:pt idx="6">
                  <c:v> 59,641 </c:v>
                </c:pt>
                <c:pt idx="7">
                  <c:v>More</c:v>
                </c:pt>
              </c:strCache>
            </c:strRef>
          </c:cat>
          <c:val>
            <c:numRef>
              <c:f>'EPA_1995_V1_Table B-4_O2Calcs'!$E$300:$E$307</c:f>
              <c:numCache>
                <c:formatCode>0.00</c:formatCode>
                <c:ptCount val="8"/>
                <c:pt idx="0">
                  <c:v>3.5</c:v>
                </c:pt>
                <c:pt idx="1">
                  <c:v>6.5</c:v>
                </c:pt>
                <c:pt idx="2" formatCode="General">
                  <c:v>7.5</c:v>
                </c:pt>
                <c:pt idx="3" formatCode="General">
                  <c:v>7.1</c:v>
                </c:pt>
                <c:pt idx="4" formatCode="General">
                  <c:v>5.5</c:v>
                </c:pt>
                <c:pt idx="5" formatCode="General">
                  <c:v>3.8</c:v>
                </c:pt>
                <c:pt idx="6" formatCode="General">
                  <c:v>2.5</c:v>
                </c:pt>
                <c:pt idx="7" formatCode="General">
                  <c:v>1.5</c:v>
                </c:pt>
              </c:numCache>
            </c:numRef>
          </c:val>
          <c:extLst xmlns:c16r2="http://schemas.microsoft.com/office/drawing/2015/06/chart">
            <c:ext xmlns:c16="http://schemas.microsoft.com/office/drawing/2014/chart" uri="{C3380CC4-5D6E-409C-BE32-E72D297353CC}">
              <c16:uniqueId val="{00000000-D6A2-4512-8DAD-4CE3518B36C0}"/>
            </c:ext>
          </c:extLst>
        </c:ser>
        <c:dLbls>
          <c:showLegendKey val="0"/>
          <c:showVal val="0"/>
          <c:showCatName val="0"/>
          <c:showSerName val="0"/>
          <c:showPercent val="0"/>
          <c:showBubbleSize val="0"/>
        </c:dLbls>
        <c:gapWidth val="150"/>
        <c:axId val="118218752"/>
        <c:axId val="118220672"/>
      </c:barChart>
      <c:catAx>
        <c:axId val="118218752"/>
        <c:scaling>
          <c:orientation val="minMax"/>
        </c:scaling>
        <c:delete val="0"/>
        <c:axPos val="b"/>
        <c:title>
          <c:tx>
            <c:rich>
              <a:bodyPr/>
              <a:lstStyle/>
              <a:p>
                <a:pPr>
                  <a:defRPr sz="1100"/>
                </a:pPr>
                <a:r>
                  <a:rPr lang="en-US" sz="1100" dirty="0"/>
                  <a:t>Recovery Potential (Gal/acre/year)</a:t>
                </a:r>
              </a:p>
            </c:rich>
          </c:tx>
          <c:overlay val="0"/>
          <c:spPr>
            <a:noFill/>
          </c:spPr>
        </c:title>
        <c:numFmt formatCode="General" sourceLinked="1"/>
        <c:majorTickMark val="out"/>
        <c:minorTickMark val="none"/>
        <c:tickLblPos val="nextTo"/>
        <c:crossAx val="118220672"/>
        <c:crosses val="autoZero"/>
        <c:auto val="1"/>
        <c:lblAlgn val="ctr"/>
        <c:lblOffset val="100"/>
        <c:noMultiLvlLbl val="0"/>
      </c:catAx>
      <c:valAx>
        <c:axId val="118220672"/>
        <c:scaling>
          <c:orientation val="minMax"/>
        </c:scaling>
        <c:delete val="0"/>
        <c:axPos val="l"/>
        <c:title>
          <c:tx>
            <c:rich>
              <a:bodyPr/>
              <a:lstStyle/>
              <a:p>
                <a:pPr>
                  <a:defRPr sz="1200"/>
                </a:pPr>
                <a:r>
                  <a:rPr lang="en-US" sz="1200" dirty="0"/>
                  <a:t>Relative Frequency</a:t>
                </a:r>
              </a:p>
            </c:rich>
          </c:tx>
          <c:layout>
            <c:manualLayout>
              <c:xMode val="edge"/>
              <c:yMode val="edge"/>
              <c:x val="2.6252965606592332E-2"/>
              <c:y val="0.33691950810054788"/>
            </c:manualLayout>
          </c:layout>
          <c:overlay val="0"/>
        </c:title>
        <c:numFmt formatCode="0.00" sourceLinked="1"/>
        <c:majorTickMark val="none"/>
        <c:minorTickMark val="none"/>
        <c:tickLblPos val="none"/>
        <c:crossAx val="118218752"/>
        <c:crosses val="autoZero"/>
        <c:crossBetween val="between"/>
      </c:valAx>
    </c:plotArea>
    <c:legend>
      <c:legendPos val="r"/>
      <c:legendEntry>
        <c:idx val="0"/>
        <c:txPr>
          <a:bodyPr/>
          <a:lstStyle/>
          <a:p>
            <a:pPr>
              <a:defRPr sz="1200"/>
            </a:pPr>
            <a:endParaRPr lang="en-US"/>
          </a:p>
        </c:txPr>
      </c:legendEntry>
      <c:layout>
        <c:manualLayout>
          <c:xMode val="edge"/>
          <c:yMode val="edge"/>
          <c:x val="0.48847790367667454"/>
          <c:y val="0.3321607174394961"/>
          <c:w val="0.50690653756502824"/>
          <c:h val="7.452636002119277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Bioventing</a:t>
            </a:r>
            <a:r>
              <a:rPr lang="en-US" sz="1600" baseline="0" dirty="0"/>
              <a:t> Potential</a:t>
            </a:r>
            <a:endParaRPr lang="en-US" sz="1600" dirty="0"/>
          </a:p>
        </c:rich>
      </c:tx>
      <c:layout>
        <c:manualLayout>
          <c:xMode val="edge"/>
          <c:yMode val="edge"/>
          <c:x val="0.31383903588702949"/>
          <c:y val="0"/>
        </c:manualLayout>
      </c:layout>
      <c:overlay val="0"/>
    </c:title>
    <c:autoTitleDeleted val="0"/>
    <c:plotArea>
      <c:layout>
        <c:manualLayout>
          <c:layoutTarget val="inner"/>
          <c:xMode val="edge"/>
          <c:yMode val="edge"/>
          <c:x val="0.13005821021766903"/>
          <c:y val="0.105711286373549"/>
          <c:w val="0.82012909612269447"/>
          <c:h val="0.69504201737706139"/>
        </c:manualLayout>
      </c:layout>
      <c:barChart>
        <c:barDir val="col"/>
        <c:grouping val="clustered"/>
        <c:varyColors val="0"/>
        <c:ser>
          <c:idx val="2"/>
          <c:order val="1"/>
          <c:tx>
            <c:v>US EPA, 1995</c:v>
          </c:tx>
          <c:spPr>
            <a:solidFill>
              <a:schemeClr val="accent3"/>
            </a:solidFill>
            <a:ln>
              <a:solidFill>
                <a:schemeClr val="accent3">
                  <a:lumMod val="75000"/>
                </a:schemeClr>
              </a:solidFill>
            </a:ln>
          </c:spPr>
          <c:invertIfNegative val="0"/>
          <c:cat>
            <c:strRef>
              <c:f>'EPA_1995_V1_Table B-4_O2Calcs'!$C$240:$C$247</c:f>
              <c:strCache>
                <c:ptCount val="8"/>
                <c:pt idx="0">
                  <c:v> 60 </c:v>
                </c:pt>
                <c:pt idx="1">
                  <c:v> 179 </c:v>
                </c:pt>
                <c:pt idx="2">
                  <c:v> 596 </c:v>
                </c:pt>
                <c:pt idx="3">
                  <c:v> 1,789 </c:v>
                </c:pt>
                <c:pt idx="4">
                  <c:v> 4,771 </c:v>
                </c:pt>
                <c:pt idx="5">
                  <c:v> 19,085 </c:v>
                </c:pt>
                <c:pt idx="6">
                  <c:v> 59,641 </c:v>
                </c:pt>
                <c:pt idx="7">
                  <c:v>More</c:v>
                </c:pt>
              </c:strCache>
            </c:strRef>
          </c:cat>
          <c:val>
            <c:numRef>
              <c:f>'EPA_1995_V1_Table B-4_O2Calcs'!$D$240:$D$247</c:f>
              <c:numCache>
                <c:formatCode>General</c:formatCode>
                <c:ptCount val="8"/>
                <c:pt idx="0">
                  <c:v>1</c:v>
                </c:pt>
                <c:pt idx="1">
                  <c:v>4</c:v>
                </c:pt>
                <c:pt idx="2">
                  <c:v>8</c:v>
                </c:pt>
                <c:pt idx="3">
                  <c:v>24</c:v>
                </c:pt>
                <c:pt idx="4">
                  <c:v>9</c:v>
                </c:pt>
                <c:pt idx="5">
                  <c:v>8</c:v>
                </c:pt>
                <c:pt idx="6">
                  <c:v>1</c:v>
                </c:pt>
                <c:pt idx="7">
                  <c:v>0</c:v>
                </c:pt>
              </c:numCache>
            </c:numRef>
          </c:val>
          <c:extLst xmlns:c16r2="http://schemas.microsoft.com/office/drawing/2015/06/chart">
            <c:ext xmlns:c16="http://schemas.microsoft.com/office/drawing/2014/chart" uri="{C3380CC4-5D6E-409C-BE32-E72D297353CC}">
              <c16:uniqueId val="{00000000-2AA4-4311-B4F8-4E7C0E9A72A7}"/>
            </c:ext>
          </c:extLst>
        </c:ser>
        <c:ser>
          <c:idx val="0"/>
          <c:order val="0"/>
          <c:tx>
            <c:strRef>
              <c:f>'EPA_1995_V1_Table B-4_O2Calcs'!$J$238</c:f>
              <c:strCache>
                <c:ptCount val="1"/>
                <c:pt idx="0">
                  <c:v>Recent Pilot Test</c:v>
                </c:pt>
              </c:strCache>
            </c:strRef>
          </c:tx>
          <c:spPr>
            <a:solidFill>
              <a:schemeClr val="accent4">
                <a:lumMod val="40000"/>
                <a:lumOff val="60000"/>
              </a:schemeClr>
            </a:solidFill>
            <a:ln>
              <a:solidFill>
                <a:schemeClr val="accent4">
                  <a:lumMod val="75000"/>
                </a:schemeClr>
              </a:solidFill>
            </a:ln>
          </c:spPr>
          <c:invertIfNegative val="0"/>
          <c:cat>
            <c:strRef>
              <c:f>'EPA_1995_V1_Table B-4_O2Calcs'!$C$240:$C$247</c:f>
              <c:strCache>
                <c:ptCount val="8"/>
                <c:pt idx="0">
                  <c:v> 60 </c:v>
                </c:pt>
                <c:pt idx="1">
                  <c:v> 179 </c:v>
                </c:pt>
                <c:pt idx="2">
                  <c:v> 596 </c:v>
                </c:pt>
                <c:pt idx="3">
                  <c:v> 1,789 </c:v>
                </c:pt>
                <c:pt idx="4">
                  <c:v> 4,771 </c:v>
                </c:pt>
                <c:pt idx="5">
                  <c:v> 19,085 </c:v>
                </c:pt>
                <c:pt idx="6">
                  <c:v> 59,641 </c:v>
                </c:pt>
                <c:pt idx="7">
                  <c:v>More</c:v>
                </c:pt>
              </c:strCache>
            </c:strRef>
          </c:cat>
          <c:val>
            <c:numRef>
              <c:f>'EPA_1995_V1_Table B-4_O2Calcs'!$K$240:$K$247</c:f>
              <c:numCache>
                <c:formatCode>General</c:formatCode>
                <c:ptCount val="8"/>
                <c:pt idx="0">
                  <c:v>1</c:v>
                </c:pt>
                <c:pt idx="1">
                  <c:v>2</c:v>
                </c:pt>
                <c:pt idx="2">
                  <c:v>8</c:v>
                </c:pt>
                <c:pt idx="3">
                  <c:v>14</c:v>
                </c:pt>
                <c:pt idx="4">
                  <c:v>0</c:v>
                </c:pt>
                <c:pt idx="5">
                  <c:v>0</c:v>
                </c:pt>
                <c:pt idx="6">
                  <c:v>0</c:v>
                </c:pt>
                <c:pt idx="7">
                  <c:v>0</c:v>
                </c:pt>
              </c:numCache>
            </c:numRef>
          </c:val>
          <c:extLst xmlns:c16r2="http://schemas.microsoft.com/office/drawing/2015/06/chart">
            <c:ext xmlns:c16="http://schemas.microsoft.com/office/drawing/2014/chart" uri="{C3380CC4-5D6E-409C-BE32-E72D297353CC}">
              <c16:uniqueId val="{00000001-2AA4-4311-B4F8-4E7C0E9A72A7}"/>
            </c:ext>
          </c:extLst>
        </c:ser>
        <c:dLbls>
          <c:showLegendKey val="0"/>
          <c:showVal val="0"/>
          <c:showCatName val="0"/>
          <c:showSerName val="0"/>
          <c:showPercent val="0"/>
          <c:showBubbleSize val="0"/>
        </c:dLbls>
        <c:gapWidth val="150"/>
        <c:axId val="129597824"/>
        <c:axId val="129614592"/>
      </c:barChart>
      <c:catAx>
        <c:axId val="129597824"/>
        <c:scaling>
          <c:orientation val="minMax"/>
        </c:scaling>
        <c:delete val="0"/>
        <c:axPos val="b"/>
        <c:title>
          <c:tx>
            <c:rich>
              <a:bodyPr/>
              <a:lstStyle/>
              <a:p>
                <a:pPr>
                  <a:defRPr sz="1100"/>
                </a:pPr>
                <a:r>
                  <a:rPr lang="en-US" sz="1100" dirty="0"/>
                  <a:t>Degradation Rate (gal/acre/year</a:t>
                </a:r>
                <a:r>
                  <a:rPr lang="en-US" sz="1100" baseline="0" dirty="0"/>
                  <a:t> </a:t>
                </a:r>
                <a:r>
                  <a:rPr lang="en-US" sz="1100" u="sng" baseline="0" dirty="0">
                    <a:solidFill>
                      <a:schemeClr val="accent4">
                        <a:lumMod val="60000"/>
                        <a:lumOff val="40000"/>
                      </a:schemeClr>
                    </a:solidFill>
                  </a:rPr>
                  <a:t>per foot</a:t>
                </a:r>
                <a:r>
                  <a:rPr lang="en-US" sz="1100" baseline="0" dirty="0"/>
                  <a:t>)</a:t>
                </a:r>
                <a:endParaRPr lang="en-US" sz="1100" dirty="0"/>
              </a:p>
            </c:rich>
          </c:tx>
          <c:layout>
            <c:manualLayout>
              <c:xMode val="edge"/>
              <c:yMode val="edge"/>
              <c:x val="0.2451815984773961"/>
              <c:y val="0.87785453401464586"/>
            </c:manualLayout>
          </c:layout>
          <c:overlay val="0"/>
          <c:spPr>
            <a:noFill/>
          </c:spPr>
        </c:title>
        <c:numFmt formatCode="General" sourceLinked="1"/>
        <c:majorTickMark val="out"/>
        <c:minorTickMark val="none"/>
        <c:tickLblPos val="nextTo"/>
        <c:crossAx val="129614592"/>
        <c:crosses val="autoZero"/>
        <c:auto val="1"/>
        <c:lblAlgn val="ctr"/>
        <c:lblOffset val="100"/>
        <c:noMultiLvlLbl val="0"/>
      </c:catAx>
      <c:valAx>
        <c:axId val="129614592"/>
        <c:scaling>
          <c:orientation val="minMax"/>
        </c:scaling>
        <c:delete val="0"/>
        <c:axPos val="l"/>
        <c:title>
          <c:tx>
            <c:rich>
              <a:bodyPr/>
              <a:lstStyle/>
              <a:p>
                <a:pPr>
                  <a:defRPr sz="1200"/>
                </a:pPr>
                <a:r>
                  <a:rPr lang="en-US" sz="1200" dirty="0"/>
                  <a:t>Frequency</a:t>
                </a:r>
              </a:p>
            </c:rich>
          </c:tx>
          <c:layout>
            <c:manualLayout>
              <c:xMode val="edge"/>
              <c:yMode val="edge"/>
              <c:x val="1.6158173179557814E-2"/>
              <c:y val="0.32273608052526842"/>
            </c:manualLayout>
          </c:layout>
          <c:overlay val="0"/>
        </c:title>
        <c:numFmt formatCode="General" sourceLinked="1"/>
        <c:majorTickMark val="out"/>
        <c:minorTickMark val="none"/>
        <c:tickLblPos val="nextTo"/>
        <c:crossAx val="129597824"/>
        <c:crosses val="autoZero"/>
        <c:crossBetween val="between"/>
      </c:valAx>
    </c:plotArea>
    <c:legend>
      <c:legendPos val="r"/>
      <c:legendEntry>
        <c:idx val="1"/>
        <c:txPr>
          <a:bodyPr/>
          <a:lstStyle/>
          <a:p>
            <a:pPr>
              <a:defRPr sz="1100"/>
            </a:pPr>
            <a:endParaRPr lang="en-US"/>
          </a:p>
        </c:txPr>
      </c:legendEntry>
      <c:layout>
        <c:manualLayout>
          <c:xMode val="edge"/>
          <c:yMode val="edge"/>
          <c:x val="0.66068597054352829"/>
          <c:y val="0.13401043184101871"/>
          <c:w val="0.32271962435082269"/>
          <c:h val="0.22043639650295743"/>
        </c:manualLayout>
      </c:layout>
      <c:overlay val="0"/>
    </c:legend>
    <c:plotVisOnly val="1"/>
    <c:dispBlanksAs val="gap"/>
    <c:showDLblsOverMax val="0"/>
  </c:chart>
  <c:spPr>
    <a:no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54653-7103-471B-8DEA-87874599545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BB8EF6A-B70E-4A01-A931-4099C63FED9C}">
      <dgm:prSet phldrT="[Text]"/>
      <dgm:spPr>
        <a:xfrm>
          <a:off x="922335" y="3439"/>
          <a:ext cx="1972763" cy="986381"/>
        </a:xfrm>
        <a:solidFill>
          <a:srgbClr val="5B9BD5"/>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j-lt"/>
              <a:ea typeface="+mn-ea"/>
              <a:cs typeface="+mn-cs"/>
            </a:rPr>
            <a:t>Composition-Based Goals</a:t>
          </a:r>
        </a:p>
      </dgm:t>
    </dgm:pt>
    <dgm:pt modelId="{DA425C15-E96F-45E1-9918-882D8CCEC33B}" type="parTrans" cxnId="{4306E235-8605-447E-B421-F8F5C7CD83AA}">
      <dgm:prSet/>
      <dgm:spPr/>
      <dgm:t>
        <a:bodyPr/>
        <a:lstStyle/>
        <a:p>
          <a:endParaRPr lang="en-US">
            <a:latin typeface="+mj-lt"/>
          </a:endParaRPr>
        </a:p>
      </dgm:t>
    </dgm:pt>
    <dgm:pt modelId="{2FD2AE02-D02D-4865-B94F-221EA95BBE32}" type="sibTrans" cxnId="{4306E235-8605-447E-B421-F8F5C7CD83AA}">
      <dgm:prSet/>
      <dgm:spPr/>
      <dgm:t>
        <a:bodyPr/>
        <a:lstStyle/>
        <a:p>
          <a:endParaRPr lang="en-US">
            <a:latin typeface="+mj-lt"/>
          </a:endParaRPr>
        </a:p>
      </dgm:t>
    </dgm:pt>
    <dgm:pt modelId="{00361E47-47EF-4843-AF2E-97D421E4A456}">
      <dgm:prSet phldrT="[Text]"/>
      <dgm:spPr>
        <a:xfrm>
          <a:off x="1316888" y="1236416"/>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Reduce vapor concentrations</a:t>
          </a:r>
        </a:p>
      </dgm:t>
    </dgm:pt>
    <dgm:pt modelId="{5EB4D808-08A7-4B86-AC3B-AA0CA42499E6}" type="parTrans" cxnId="{8EAAE7D8-0C7B-497E-9D10-B2852DC96B7E}">
      <dgm:prSet/>
      <dgm:spPr>
        <a:xfrm>
          <a:off x="1119612" y="989821"/>
          <a:ext cx="197276" cy="739786"/>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1CBB7C45-7510-486B-976E-48BF92981650}" type="sibTrans" cxnId="{8EAAE7D8-0C7B-497E-9D10-B2852DC96B7E}">
      <dgm:prSet/>
      <dgm:spPr/>
      <dgm:t>
        <a:bodyPr/>
        <a:lstStyle/>
        <a:p>
          <a:endParaRPr lang="en-US">
            <a:latin typeface="+mj-lt"/>
          </a:endParaRPr>
        </a:p>
      </dgm:t>
    </dgm:pt>
    <dgm:pt modelId="{5241FF49-CC5D-4091-B865-9ACC43F43519}">
      <dgm:prSet phldrT="[Text]"/>
      <dgm:spPr>
        <a:xfrm>
          <a:off x="1316888" y="2469394"/>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Reduce groundwater concentrations</a:t>
          </a:r>
        </a:p>
      </dgm:t>
    </dgm:pt>
    <dgm:pt modelId="{F0567399-8C7B-4A70-BB35-48EA58C3742F}" type="parTrans" cxnId="{2EFC2440-8103-4800-885E-EA1885CAD00E}">
      <dgm:prSet/>
      <dgm:spPr>
        <a:xfrm>
          <a:off x="1119612" y="989821"/>
          <a:ext cx="197276" cy="1972763"/>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D5D0D118-4694-4DC0-951B-6E315BABB53A}" type="sibTrans" cxnId="{2EFC2440-8103-4800-885E-EA1885CAD00E}">
      <dgm:prSet/>
      <dgm:spPr/>
      <dgm:t>
        <a:bodyPr/>
        <a:lstStyle/>
        <a:p>
          <a:endParaRPr lang="en-US">
            <a:latin typeface="+mj-lt"/>
          </a:endParaRPr>
        </a:p>
      </dgm:t>
    </dgm:pt>
    <dgm:pt modelId="{65C18E94-3E1A-4AE8-B67D-7E62BF3EDE44}">
      <dgm:prSet phldrT="[Text]"/>
      <dgm:spPr>
        <a:xfrm>
          <a:off x="3388290" y="3439"/>
          <a:ext cx="1972763" cy="986381"/>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j-lt"/>
              <a:ea typeface="+mn-ea"/>
              <a:cs typeface="+mn-cs"/>
            </a:rPr>
            <a:t>Saturation-Based Goals</a:t>
          </a:r>
        </a:p>
      </dgm:t>
    </dgm:pt>
    <dgm:pt modelId="{9639A27D-842C-4CF1-870D-B26F2390E238}" type="parTrans" cxnId="{E2F004C9-07B1-48CA-9F65-D7FDDE9A8F00}">
      <dgm:prSet/>
      <dgm:spPr/>
      <dgm:t>
        <a:bodyPr/>
        <a:lstStyle/>
        <a:p>
          <a:endParaRPr lang="en-US">
            <a:latin typeface="+mj-lt"/>
          </a:endParaRPr>
        </a:p>
      </dgm:t>
    </dgm:pt>
    <dgm:pt modelId="{F9F746BF-863C-48E2-9E16-56949944A66C}" type="sibTrans" cxnId="{E2F004C9-07B1-48CA-9F65-D7FDDE9A8F00}">
      <dgm:prSet/>
      <dgm:spPr/>
      <dgm:t>
        <a:bodyPr/>
        <a:lstStyle/>
        <a:p>
          <a:endParaRPr lang="en-US">
            <a:latin typeface="+mj-lt"/>
          </a:endParaRPr>
        </a:p>
      </dgm:t>
    </dgm:pt>
    <dgm:pt modelId="{41C01133-3EF2-4FB8-95E9-98EFD942D798}">
      <dgm:prSet phldrT="[Text]"/>
      <dgm:spPr>
        <a:xfrm>
          <a:off x="3782843" y="1236416"/>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Reduce LNAPL saturation</a:t>
          </a:r>
        </a:p>
      </dgm:t>
    </dgm:pt>
    <dgm:pt modelId="{D69A45EE-A3F8-475D-84C4-1AA20E765EEB}" type="parTrans" cxnId="{74EDD8BB-910B-4A78-8639-9B15FD076A0F}">
      <dgm:prSet/>
      <dgm:spPr>
        <a:xfrm>
          <a:off x="3585566" y="989821"/>
          <a:ext cx="197276" cy="739786"/>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72DA7237-AA78-4027-ADFF-DC03A2F672FE}" type="sibTrans" cxnId="{74EDD8BB-910B-4A78-8639-9B15FD076A0F}">
      <dgm:prSet/>
      <dgm:spPr/>
      <dgm:t>
        <a:bodyPr/>
        <a:lstStyle/>
        <a:p>
          <a:endParaRPr lang="en-US">
            <a:latin typeface="+mj-lt"/>
          </a:endParaRPr>
        </a:p>
      </dgm:t>
    </dgm:pt>
    <dgm:pt modelId="{83BA4801-E791-4976-8C32-D921EE17209C}">
      <dgm:prSet phldrT="[Text]"/>
      <dgm:spPr>
        <a:xfrm>
          <a:off x="3782843" y="2469394"/>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Contain migrating LNAPL</a:t>
          </a:r>
        </a:p>
      </dgm:t>
    </dgm:pt>
    <dgm:pt modelId="{23E66DFE-7066-435D-A8F9-C73CF362700D}" type="parTrans" cxnId="{FEA62318-15D3-4F50-9B59-E6ED69F143FE}">
      <dgm:prSet/>
      <dgm:spPr>
        <a:xfrm>
          <a:off x="3585566" y="989821"/>
          <a:ext cx="197276" cy="1972763"/>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0F5B02D3-EEA5-4D5A-80D5-EF3AA115AAAA}" type="sibTrans" cxnId="{FEA62318-15D3-4F50-9B59-E6ED69F143FE}">
      <dgm:prSet/>
      <dgm:spPr/>
      <dgm:t>
        <a:bodyPr/>
        <a:lstStyle/>
        <a:p>
          <a:endParaRPr lang="en-US">
            <a:latin typeface="+mj-lt"/>
          </a:endParaRPr>
        </a:p>
      </dgm:t>
    </dgm:pt>
    <dgm:pt modelId="{813CB67E-92B7-42B1-92F1-AB7C58782389}">
      <dgm:prSet/>
      <dgm:spPr>
        <a:xfrm>
          <a:off x="1316888" y="3702371"/>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Etc.</a:t>
          </a:r>
        </a:p>
      </dgm:t>
    </dgm:pt>
    <dgm:pt modelId="{7D2DDB60-5746-4908-90B2-406AD1B58542}" type="parTrans" cxnId="{F4CBE833-C318-4E58-9710-93390B591CFE}">
      <dgm:prSet/>
      <dgm:spPr>
        <a:xfrm>
          <a:off x="1119612" y="989821"/>
          <a:ext cx="197276" cy="3205740"/>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C6EA248F-F10C-4E7B-B138-510DC0C37698}" type="sibTrans" cxnId="{F4CBE833-C318-4E58-9710-93390B591CFE}">
      <dgm:prSet/>
      <dgm:spPr/>
      <dgm:t>
        <a:bodyPr/>
        <a:lstStyle/>
        <a:p>
          <a:endParaRPr lang="en-US">
            <a:latin typeface="+mj-lt"/>
          </a:endParaRPr>
        </a:p>
      </dgm:t>
    </dgm:pt>
    <dgm:pt modelId="{ECE35465-D7E7-483F-994E-6B909D337E5F}">
      <dgm:prSet/>
      <dgm:spPr>
        <a:xfrm>
          <a:off x="3782843" y="3702371"/>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Etc.</a:t>
          </a:r>
        </a:p>
      </dgm:t>
    </dgm:pt>
    <dgm:pt modelId="{5E4F6E80-5266-4191-861D-EA6E5F324289}" type="parTrans" cxnId="{E74559D7-E0A0-4214-8E1D-7FBBDD6DBC0D}">
      <dgm:prSet/>
      <dgm:spPr>
        <a:xfrm>
          <a:off x="3585566" y="989821"/>
          <a:ext cx="197276" cy="3205740"/>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70E93D94-DEAA-4550-BAA5-712CE4012511}" type="sibTrans" cxnId="{E74559D7-E0A0-4214-8E1D-7FBBDD6DBC0D}">
      <dgm:prSet/>
      <dgm:spPr/>
      <dgm:t>
        <a:bodyPr/>
        <a:lstStyle/>
        <a:p>
          <a:endParaRPr lang="en-US">
            <a:latin typeface="+mj-lt"/>
          </a:endParaRPr>
        </a:p>
      </dgm:t>
    </dgm:pt>
    <dgm:pt modelId="{5245B68A-9A41-4D42-AF50-853E7CE8A4B7}" type="pres">
      <dgm:prSet presAssocID="{10F54653-7103-471B-8DEA-878745995452}" presName="diagram" presStyleCnt="0">
        <dgm:presLayoutVars>
          <dgm:chPref val="1"/>
          <dgm:dir/>
          <dgm:animOne val="branch"/>
          <dgm:animLvl val="lvl"/>
          <dgm:resizeHandles/>
        </dgm:presLayoutVars>
      </dgm:prSet>
      <dgm:spPr/>
      <dgm:t>
        <a:bodyPr/>
        <a:lstStyle/>
        <a:p>
          <a:endParaRPr lang="en-US"/>
        </a:p>
      </dgm:t>
    </dgm:pt>
    <dgm:pt modelId="{6C0A1171-218D-4B53-BDA3-5D259FEAEFB9}" type="pres">
      <dgm:prSet presAssocID="{8BB8EF6A-B70E-4A01-A931-4099C63FED9C}" presName="root" presStyleCnt="0"/>
      <dgm:spPr/>
    </dgm:pt>
    <dgm:pt modelId="{97256665-2BDC-4473-A2B3-B4ACA29A032A}" type="pres">
      <dgm:prSet presAssocID="{8BB8EF6A-B70E-4A01-A931-4099C63FED9C}" presName="rootComposite" presStyleCnt="0"/>
      <dgm:spPr/>
    </dgm:pt>
    <dgm:pt modelId="{A38F7369-315D-4E18-BEAA-55501F45B62F}" type="pres">
      <dgm:prSet presAssocID="{8BB8EF6A-B70E-4A01-A931-4099C63FED9C}" presName="rootText" presStyleLbl="node1" presStyleIdx="0" presStyleCnt="2"/>
      <dgm:spPr>
        <a:prstGeom prst="roundRect">
          <a:avLst>
            <a:gd name="adj" fmla="val 10000"/>
          </a:avLst>
        </a:prstGeom>
      </dgm:spPr>
      <dgm:t>
        <a:bodyPr/>
        <a:lstStyle/>
        <a:p>
          <a:endParaRPr lang="en-US"/>
        </a:p>
      </dgm:t>
    </dgm:pt>
    <dgm:pt modelId="{CC572056-BFAC-494C-A000-8A7DA7A1D7D8}" type="pres">
      <dgm:prSet presAssocID="{8BB8EF6A-B70E-4A01-A931-4099C63FED9C}" presName="rootConnector" presStyleLbl="node1" presStyleIdx="0" presStyleCnt="2"/>
      <dgm:spPr/>
      <dgm:t>
        <a:bodyPr/>
        <a:lstStyle/>
        <a:p>
          <a:endParaRPr lang="en-US"/>
        </a:p>
      </dgm:t>
    </dgm:pt>
    <dgm:pt modelId="{E5962E2B-E1B5-46E3-82B7-4CC5698C0283}" type="pres">
      <dgm:prSet presAssocID="{8BB8EF6A-B70E-4A01-A931-4099C63FED9C}" presName="childShape" presStyleCnt="0"/>
      <dgm:spPr/>
    </dgm:pt>
    <dgm:pt modelId="{B227DDE9-FA88-4F6B-BDC6-BB4437444364}" type="pres">
      <dgm:prSet presAssocID="{5EB4D808-08A7-4B86-AC3B-AA0CA42499E6}" presName="Name13" presStyleLbl="parChTrans1D2" presStyleIdx="0" presStyleCnt="6"/>
      <dgm:spPr>
        <a:custGeom>
          <a:avLst/>
          <a:gdLst/>
          <a:ahLst/>
          <a:cxnLst/>
          <a:rect l="0" t="0" r="0" b="0"/>
          <a:pathLst>
            <a:path>
              <a:moveTo>
                <a:pt x="0" y="0"/>
              </a:moveTo>
              <a:lnTo>
                <a:pt x="0" y="739786"/>
              </a:lnTo>
              <a:lnTo>
                <a:pt x="197276" y="739786"/>
              </a:lnTo>
            </a:path>
          </a:pathLst>
        </a:custGeom>
      </dgm:spPr>
      <dgm:t>
        <a:bodyPr/>
        <a:lstStyle/>
        <a:p>
          <a:endParaRPr lang="en-US"/>
        </a:p>
      </dgm:t>
    </dgm:pt>
    <dgm:pt modelId="{A11BE3D7-4E14-4461-BC86-AB86AB5710C6}" type="pres">
      <dgm:prSet presAssocID="{00361E47-47EF-4843-AF2E-97D421E4A456}" presName="childText" presStyleLbl="bgAcc1" presStyleIdx="0" presStyleCnt="6">
        <dgm:presLayoutVars>
          <dgm:bulletEnabled val="1"/>
        </dgm:presLayoutVars>
      </dgm:prSet>
      <dgm:spPr>
        <a:prstGeom prst="roundRect">
          <a:avLst>
            <a:gd name="adj" fmla="val 10000"/>
          </a:avLst>
        </a:prstGeom>
      </dgm:spPr>
      <dgm:t>
        <a:bodyPr/>
        <a:lstStyle/>
        <a:p>
          <a:endParaRPr lang="en-US"/>
        </a:p>
      </dgm:t>
    </dgm:pt>
    <dgm:pt modelId="{28CAB0DC-A520-4B6D-96DC-45A37F2F8216}" type="pres">
      <dgm:prSet presAssocID="{F0567399-8C7B-4A70-BB35-48EA58C3742F}" presName="Name13" presStyleLbl="parChTrans1D2" presStyleIdx="1" presStyleCnt="6"/>
      <dgm:spPr>
        <a:custGeom>
          <a:avLst/>
          <a:gdLst/>
          <a:ahLst/>
          <a:cxnLst/>
          <a:rect l="0" t="0" r="0" b="0"/>
          <a:pathLst>
            <a:path>
              <a:moveTo>
                <a:pt x="0" y="0"/>
              </a:moveTo>
              <a:lnTo>
                <a:pt x="0" y="1972763"/>
              </a:lnTo>
              <a:lnTo>
                <a:pt x="197276" y="1972763"/>
              </a:lnTo>
            </a:path>
          </a:pathLst>
        </a:custGeom>
      </dgm:spPr>
      <dgm:t>
        <a:bodyPr/>
        <a:lstStyle/>
        <a:p>
          <a:endParaRPr lang="en-US"/>
        </a:p>
      </dgm:t>
    </dgm:pt>
    <dgm:pt modelId="{8BE1E644-0D55-48BC-9496-8F8BDDB83394}" type="pres">
      <dgm:prSet presAssocID="{5241FF49-CC5D-4091-B865-9ACC43F43519}" presName="childText" presStyleLbl="bgAcc1" presStyleIdx="1" presStyleCnt="6" custLinFactNeighborY="-12864">
        <dgm:presLayoutVars>
          <dgm:bulletEnabled val="1"/>
        </dgm:presLayoutVars>
      </dgm:prSet>
      <dgm:spPr>
        <a:prstGeom prst="roundRect">
          <a:avLst>
            <a:gd name="adj" fmla="val 10000"/>
          </a:avLst>
        </a:prstGeom>
      </dgm:spPr>
      <dgm:t>
        <a:bodyPr/>
        <a:lstStyle/>
        <a:p>
          <a:endParaRPr lang="en-US"/>
        </a:p>
      </dgm:t>
    </dgm:pt>
    <dgm:pt modelId="{F161F2C8-94C7-4F08-8886-43767B12D20A}" type="pres">
      <dgm:prSet presAssocID="{7D2DDB60-5746-4908-90B2-406AD1B58542}" presName="Name13" presStyleLbl="parChTrans1D2" presStyleIdx="2" presStyleCnt="6"/>
      <dgm:spPr>
        <a:custGeom>
          <a:avLst/>
          <a:gdLst/>
          <a:ahLst/>
          <a:cxnLst/>
          <a:rect l="0" t="0" r="0" b="0"/>
          <a:pathLst>
            <a:path>
              <a:moveTo>
                <a:pt x="0" y="0"/>
              </a:moveTo>
              <a:lnTo>
                <a:pt x="0" y="3205740"/>
              </a:lnTo>
              <a:lnTo>
                <a:pt x="197276" y="3205740"/>
              </a:lnTo>
            </a:path>
          </a:pathLst>
        </a:custGeom>
      </dgm:spPr>
      <dgm:t>
        <a:bodyPr/>
        <a:lstStyle/>
        <a:p>
          <a:endParaRPr lang="en-US"/>
        </a:p>
      </dgm:t>
    </dgm:pt>
    <dgm:pt modelId="{9E9EE370-1787-4311-B381-A3701EC271DA}" type="pres">
      <dgm:prSet presAssocID="{813CB67E-92B7-42B1-92F1-AB7C58782389}" presName="childText" presStyleLbl="bgAcc1" presStyleIdx="2" presStyleCnt="6" custScaleX="94988" custScaleY="48259" custLinFactNeighborY="1286">
        <dgm:presLayoutVars>
          <dgm:bulletEnabled val="1"/>
        </dgm:presLayoutVars>
      </dgm:prSet>
      <dgm:spPr>
        <a:prstGeom prst="roundRect">
          <a:avLst>
            <a:gd name="adj" fmla="val 10000"/>
          </a:avLst>
        </a:prstGeom>
      </dgm:spPr>
      <dgm:t>
        <a:bodyPr/>
        <a:lstStyle/>
        <a:p>
          <a:endParaRPr lang="en-US"/>
        </a:p>
      </dgm:t>
    </dgm:pt>
    <dgm:pt modelId="{D35C37F3-5DD6-4272-8471-197969DB663D}" type="pres">
      <dgm:prSet presAssocID="{65C18E94-3E1A-4AE8-B67D-7E62BF3EDE44}" presName="root" presStyleCnt="0"/>
      <dgm:spPr/>
    </dgm:pt>
    <dgm:pt modelId="{E3667D97-AE17-42AD-96A9-C0C0E35C9736}" type="pres">
      <dgm:prSet presAssocID="{65C18E94-3E1A-4AE8-B67D-7E62BF3EDE44}" presName="rootComposite" presStyleCnt="0"/>
      <dgm:spPr/>
    </dgm:pt>
    <dgm:pt modelId="{2CA55F8B-336C-4465-A042-F5FF7E979AA0}" type="pres">
      <dgm:prSet presAssocID="{65C18E94-3E1A-4AE8-B67D-7E62BF3EDE44}" presName="rootText" presStyleLbl="node1" presStyleIdx="1" presStyleCnt="2"/>
      <dgm:spPr>
        <a:prstGeom prst="roundRect">
          <a:avLst>
            <a:gd name="adj" fmla="val 10000"/>
          </a:avLst>
        </a:prstGeom>
      </dgm:spPr>
      <dgm:t>
        <a:bodyPr/>
        <a:lstStyle/>
        <a:p>
          <a:endParaRPr lang="en-US"/>
        </a:p>
      </dgm:t>
    </dgm:pt>
    <dgm:pt modelId="{D6D3F797-FA12-450D-9251-833E95D0E91E}" type="pres">
      <dgm:prSet presAssocID="{65C18E94-3E1A-4AE8-B67D-7E62BF3EDE44}" presName="rootConnector" presStyleLbl="node1" presStyleIdx="1" presStyleCnt="2"/>
      <dgm:spPr/>
      <dgm:t>
        <a:bodyPr/>
        <a:lstStyle/>
        <a:p>
          <a:endParaRPr lang="en-US"/>
        </a:p>
      </dgm:t>
    </dgm:pt>
    <dgm:pt modelId="{DF08977B-45BE-46BD-990A-865D1D3A11DD}" type="pres">
      <dgm:prSet presAssocID="{65C18E94-3E1A-4AE8-B67D-7E62BF3EDE44}" presName="childShape" presStyleCnt="0"/>
      <dgm:spPr/>
    </dgm:pt>
    <dgm:pt modelId="{DC683991-40E6-4808-AD58-B255F4E3A1F8}" type="pres">
      <dgm:prSet presAssocID="{D69A45EE-A3F8-475D-84C4-1AA20E765EEB}" presName="Name13" presStyleLbl="parChTrans1D2" presStyleIdx="3" presStyleCnt="6"/>
      <dgm:spPr>
        <a:custGeom>
          <a:avLst/>
          <a:gdLst/>
          <a:ahLst/>
          <a:cxnLst/>
          <a:rect l="0" t="0" r="0" b="0"/>
          <a:pathLst>
            <a:path>
              <a:moveTo>
                <a:pt x="0" y="0"/>
              </a:moveTo>
              <a:lnTo>
                <a:pt x="0" y="739786"/>
              </a:lnTo>
              <a:lnTo>
                <a:pt x="197276" y="739786"/>
              </a:lnTo>
            </a:path>
          </a:pathLst>
        </a:custGeom>
      </dgm:spPr>
      <dgm:t>
        <a:bodyPr/>
        <a:lstStyle/>
        <a:p>
          <a:endParaRPr lang="en-US"/>
        </a:p>
      </dgm:t>
    </dgm:pt>
    <dgm:pt modelId="{E657D116-704D-4E50-89A1-898FC4251D34}" type="pres">
      <dgm:prSet presAssocID="{41C01133-3EF2-4FB8-95E9-98EFD942D798}" presName="childText" presStyleLbl="bgAcc1" presStyleIdx="3" presStyleCnt="6">
        <dgm:presLayoutVars>
          <dgm:bulletEnabled val="1"/>
        </dgm:presLayoutVars>
      </dgm:prSet>
      <dgm:spPr>
        <a:prstGeom prst="roundRect">
          <a:avLst>
            <a:gd name="adj" fmla="val 10000"/>
          </a:avLst>
        </a:prstGeom>
      </dgm:spPr>
      <dgm:t>
        <a:bodyPr/>
        <a:lstStyle/>
        <a:p>
          <a:endParaRPr lang="en-US"/>
        </a:p>
      </dgm:t>
    </dgm:pt>
    <dgm:pt modelId="{D628B4F4-5A2F-4D86-98F7-DE53D427E080}" type="pres">
      <dgm:prSet presAssocID="{23E66DFE-7066-435D-A8F9-C73CF362700D}" presName="Name13" presStyleLbl="parChTrans1D2" presStyleIdx="4" presStyleCnt="6"/>
      <dgm:spPr>
        <a:custGeom>
          <a:avLst/>
          <a:gdLst/>
          <a:ahLst/>
          <a:cxnLst/>
          <a:rect l="0" t="0" r="0" b="0"/>
          <a:pathLst>
            <a:path>
              <a:moveTo>
                <a:pt x="0" y="0"/>
              </a:moveTo>
              <a:lnTo>
                <a:pt x="0" y="1972763"/>
              </a:lnTo>
              <a:lnTo>
                <a:pt x="197276" y="1972763"/>
              </a:lnTo>
            </a:path>
          </a:pathLst>
        </a:custGeom>
      </dgm:spPr>
      <dgm:t>
        <a:bodyPr/>
        <a:lstStyle/>
        <a:p>
          <a:endParaRPr lang="en-US"/>
        </a:p>
      </dgm:t>
    </dgm:pt>
    <dgm:pt modelId="{49B294F3-1915-4299-AA64-D3FED9F230D5}" type="pres">
      <dgm:prSet presAssocID="{83BA4801-E791-4976-8C32-D921EE17209C}" presName="childText" presStyleLbl="bgAcc1" presStyleIdx="4" presStyleCnt="6" custLinFactNeighborY="-13936">
        <dgm:presLayoutVars>
          <dgm:bulletEnabled val="1"/>
        </dgm:presLayoutVars>
      </dgm:prSet>
      <dgm:spPr>
        <a:prstGeom prst="roundRect">
          <a:avLst>
            <a:gd name="adj" fmla="val 10000"/>
          </a:avLst>
        </a:prstGeom>
      </dgm:spPr>
      <dgm:t>
        <a:bodyPr/>
        <a:lstStyle/>
        <a:p>
          <a:endParaRPr lang="en-US"/>
        </a:p>
      </dgm:t>
    </dgm:pt>
    <dgm:pt modelId="{E11424EF-480C-4044-9969-F8977FAB50C2}" type="pres">
      <dgm:prSet presAssocID="{5E4F6E80-5266-4191-861D-EA6E5F324289}" presName="Name13" presStyleLbl="parChTrans1D2" presStyleIdx="5" presStyleCnt="6"/>
      <dgm:spPr>
        <a:custGeom>
          <a:avLst/>
          <a:gdLst/>
          <a:ahLst/>
          <a:cxnLst/>
          <a:rect l="0" t="0" r="0" b="0"/>
          <a:pathLst>
            <a:path>
              <a:moveTo>
                <a:pt x="0" y="0"/>
              </a:moveTo>
              <a:lnTo>
                <a:pt x="0" y="3205740"/>
              </a:lnTo>
              <a:lnTo>
                <a:pt x="197276" y="3205740"/>
              </a:lnTo>
            </a:path>
          </a:pathLst>
        </a:custGeom>
      </dgm:spPr>
      <dgm:t>
        <a:bodyPr/>
        <a:lstStyle/>
        <a:p>
          <a:endParaRPr lang="en-US"/>
        </a:p>
      </dgm:t>
    </dgm:pt>
    <dgm:pt modelId="{1C155127-2A33-49CB-910A-37BF86437D5A}" type="pres">
      <dgm:prSet presAssocID="{ECE35465-D7E7-483F-994E-6B909D337E5F}" presName="childText" presStyleLbl="bgAcc1" presStyleIdx="5" presStyleCnt="6" custScaleX="97836" custScaleY="46634" custLinFactNeighborY="2486">
        <dgm:presLayoutVars>
          <dgm:bulletEnabled val="1"/>
        </dgm:presLayoutVars>
      </dgm:prSet>
      <dgm:spPr>
        <a:prstGeom prst="roundRect">
          <a:avLst>
            <a:gd name="adj" fmla="val 10000"/>
          </a:avLst>
        </a:prstGeom>
      </dgm:spPr>
      <dgm:t>
        <a:bodyPr/>
        <a:lstStyle/>
        <a:p>
          <a:endParaRPr lang="en-US"/>
        </a:p>
      </dgm:t>
    </dgm:pt>
  </dgm:ptLst>
  <dgm:cxnLst>
    <dgm:cxn modelId="{A1D1D899-74BE-4D12-82C6-7B538D5E7414}" type="presOf" srcId="{41C01133-3EF2-4FB8-95E9-98EFD942D798}" destId="{E657D116-704D-4E50-89A1-898FC4251D34}" srcOrd="0" destOrd="0" presId="urn:microsoft.com/office/officeart/2005/8/layout/hierarchy3"/>
    <dgm:cxn modelId="{FEA62318-15D3-4F50-9B59-E6ED69F143FE}" srcId="{65C18E94-3E1A-4AE8-B67D-7E62BF3EDE44}" destId="{83BA4801-E791-4976-8C32-D921EE17209C}" srcOrd="1" destOrd="0" parTransId="{23E66DFE-7066-435D-A8F9-C73CF362700D}" sibTransId="{0F5B02D3-EEA5-4D5A-80D5-EF3AA115AAAA}"/>
    <dgm:cxn modelId="{315A0735-1855-4DE1-B381-388F3A1E29CE}" type="presOf" srcId="{7D2DDB60-5746-4908-90B2-406AD1B58542}" destId="{F161F2C8-94C7-4F08-8886-43767B12D20A}" srcOrd="0" destOrd="0" presId="urn:microsoft.com/office/officeart/2005/8/layout/hierarchy3"/>
    <dgm:cxn modelId="{D8B7F87D-B0F0-4C96-BB84-1ED9DDC029E6}" type="presOf" srcId="{8BB8EF6A-B70E-4A01-A931-4099C63FED9C}" destId="{CC572056-BFAC-494C-A000-8A7DA7A1D7D8}" srcOrd="1" destOrd="0" presId="urn:microsoft.com/office/officeart/2005/8/layout/hierarchy3"/>
    <dgm:cxn modelId="{7B0614EB-78BC-40ED-939C-3E8D9E3B1ED0}" type="presOf" srcId="{F0567399-8C7B-4A70-BB35-48EA58C3742F}" destId="{28CAB0DC-A520-4B6D-96DC-45A37F2F8216}" srcOrd="0" destOrd="0" presId="urn:microsoft.com/office/officeart/2005/8/layout/hierarchy3"/>
    <dgm:cxn modelId="{09F78EC2-85AC-47DE-83E3-DEF3B7C77023}" type="presOf" srcId="{65C18E94-3E1A-4AE8-B67D-7E62BF3EDE44}" destId="{D6D3F797-FA12-450D-9251-833E95D0E91E}" srcOrd="1" destOrd="0" presId="urn:microsoft.com/office/officeart/2005/8/layout/hierarchy3"/>
    <dgm:cxn modelId="{8AA60AFF-1400-43E2-8A93-C16FB951FBB2}" type="presOf" srcId="{65C18E94-3E1A-4AE8-B67D-7E62BF3EDE44}" destId="{2CA55F8B-336C-4465-A042-F5FF7E979AA0}" srcOrd="0" destOrd="0" presId="urn:microsoft.com/office/officeart/2005/8/layout/hierarchy3"/>
    <dgm:cxn modelId="{628C88CE-33AB-4DC9-AE7C-266198475BEA}" type="presOf" srcId="{5EB4D808-08A7-4B86-AC3B-AA0CA42499E6}" destId="{B227DDE9-FA88-4F6B-BDC6-BB4437444364}" srcOrd="0" destOrd="0" presId="urn:microsoft.com/office/officeart/2005/8/layout/hierarchy3"/>
    <dgm:cxn modelId="{E74559D7-E0A0-4214-8E1D-7FBBDD6DBC0D}" srcId="{65C18E94-3E1A-4AE8-B67D-7E62BF3EDE44}" destId="{ECE35465-D7E7-483F-994E-6B909D337E5F}" srcOrd="2" destOrd="0" parTransId="{5E4F6E80-5266-4191-861D-EA6E5F324289}" sibTransId="{70E93D94-DEAA-4550-BAA5-712CE4012511}"/>
    <dgm:cxn modelId="{3F21F20D-85F6-4115-9EF3-5E1EE31E7211}" type="presOf" srcId="{D69A45EE-A3F8-475D-84C4-1AA20E765EEB}" destId="{DC683991-40E6-4808-AD58-B255F4E3A1F8}" srcOrd="0" destOrd="0" presId="urn:microsoft.com/office/officeart/2005/8/layout/hierarchy3"/>
    <dgm:cxn modelId="{42DC5997-AB18-4E28-89BB-B8094355E6EC}" type="presOf" srcId="{5241FF49-CC5D-4091-B865-9ACC43F43519}" destId="{8BE1E644-0D55-48BC-9496-8F8BDDB83394}" srcOrd="0" destOrd="0" presId="urn:microsoft.com/office/officeart/2005/8/layout/hierarchy3"/>
    <dgm:cxn modelId="{50D395A1-D5E8-4D8C-B07C-71454CC18F71}" type="presOf" srcId="{8BB8EF6A-B70E-4A01-A931-4099C63FED9C}" destId="{A38F7369-315D-4E18-BEAA-55501F45B62F}" srcOrd="0" destOrd="0" presId="urn:microsoft.com/office/officeart/2005/8/layout/hierarchy3"/>
    <dgm:cxn modelId="{E5780E49-43F7-4B6B-AA52-0ECB3B7A8AC7}" type="presOf" srcId="{ECE35465-D7E7-483F-994E-6B909D337E5F}" destId="{1C155127-2A33-49CB-910A-37BF86437D5A}" srcOrd="0" destOrd="0" presId="urn:microsoft.com/office/officeart/2005/8/layout/hierarchy3"/>
    <dgm:cxn modelId="{8EAAE7D8-0C7B-497E-9D10-B2852DC96B7E}" srcId="{8BB8EF6A-B70E-4A01-A931-4099C63FED9C}" destId="{00361E47-47EF-4843-AF2E-97D421E4A456}" srcOrd="0" destOrd="0" parTransId="{5EB4D808-08A7-4B86-AC3B-AA0CA42499E6}" sibTransId="{1CBB7C45-7510-486B-976E-48BF92981650}"/>
    <dgm:cxn modelId="{2EFC2440-8103-4800-885E-EA1885CAD00E}" srcId="{8BB8EF6A-B70E-4A01-A931-4099C63FED9C}" destId="{5241FF49-CC5D-4091-B865-9ACC43F43519}" srcOrd="1" destOrd="0" parTransId="{F0567399-8C7B-4A70-BB35-48EA58C3742F}" sibTransId="{D5D0D118-4694-4DC0-951B-6E315BABB53A}"/>
    <dgm:cxn modelId="{B5BD3C9C-024D-42BD-AE62-43FA921A4C91}" type="presOf" srcId="{10F54653-7103-471B-8DEA-878745995452}" destId="{5245B68A-9A41-4D42-AF50-853E7CE8A4B7}" srcOrd="0" destOrd="0" presId="urn:microsoft.com/office/officeart/2005/8/layout/hierarchy3"/>
    <dgm:cxn modelId="{E2F004C9-07B1-48CA-9F65-D7FDDE9A8F00}" srcId="{10F54653-7103-471B-8DEA-878745995452}" destId="{65C18E94-3E1A-4AE8-B67D-7E62BF3EDE44}" srcOrd="1" destOrd="0" parTransId="{9639A27D-842C-4CF1-870D-B26F2390E238}" sibTransId="{F9F746BF-863C-48E2-9E16-56949944A66C}"/>
    <dgm:cxn modelId="{74EDD8BB-910B-4A78-8639-9B15FD076A0F}" srcId="{65C18E94-3E1A-4AE8-B67D-7E62BF3EDE44}" destId="{41C01133-3EF2-4FB8-95E9-98EFD942D798}" srcOrd="0" destOrd="0" parTransId="{D69A45EE-A3F8-475D-84C4-1AA20E765EEB}" sibTransId="{72DA7237-AA78-4027-ADFF-DC03A2F672FE}"/>
    <dgm:cxn modelId="{CE97DD3A-D478-433A-9BA6-45480E008689}" type="presOf" srcId="{00361E47-47EF-4843-AF2E-97D421E4A456}" destId="{A11BE3D7-4E14-4461-BC86-AB86AB5710C6}" srcOrd="0" destOrd="0" presId="urn:microsoft.com/office/officeart/2005/8/layout/hierarchy3"/>
    <dgm:cxn modelId="{4306E235-8605-447E-B421-F8F5C7CD83AA}" srcId="{10F54653-7103-471B-8DEA-878745995452}" destId="{8BB8EF6A-B70E-4A01-A931-4099C63FED9C}" srcOrd="0" destOrd="0" parTransId="{DA425C15-E96F-45E1-9918-882D8CCEC33B}" sibTransId="{2FD2AE02-D02D-4865-B94F-221EA95BBE32}"/>
    <dgm:cxn modelId="{2B4D05A7-B35B-43D3-9F13-122251CE640C}" type="presOf" srcId="{83BA4801-E791-4976-8C32-D921EE17209C}" destId="{49B294F3-1915-4299-AA64-D3FED9F230D5}" srcOrd="0" destOrd="0" presId="urn:microsoft.com/office/officeart/2005/8/layout/hierarchy3"/>
    <dgm:cxn modelId="{F4CBE833-C318-4E58-9710-93390B591CFE}" srcId="{8BB8EF6A-B70E-4A01-A931-4099C63FED9C}" destId="{813CB67E-92B7-42B1-92F1-AB7C58782389}" srcOrd="2" destOrd="0" parTransId="{7D2DDB60-5746-4908-90B2-406AD1B58542}" sibTransId="{C6EA248F-F10C-4E7B-B138-510DC0C37698}"/>
    <dgm:cxn modelId="{A9D0738F-3470-4BFC-850D-4B93AB0CF474}" type="presOf" srcId="{813CB67E-92B7-42B1-92F1-AB7C58782389}" destId="{9E9EE370-1787-4311-B381-A3701EC271DA}" srcOrd="0" destOrd="0" presId="urn:microsoft.com/office/officeart/2005/8/layout/hierarchy3"/>
    <dgm:cxn modelId="{4AA78F23-FD98-4B54-A133-026638D0571A}" type="presOf" srcId="{5E4F6E80-5266-4191-861D-EA6E5F324289}" destId="{E11424EF-480C-4044-9969-F8977FAB50C2}" srcOrd="0" destOrd="0" presId="urn:microsoft.com/office/officeart/2005/8/layout/hierarchy3"/>
    <dgm:cxn modelId="{BC0919B7-82A2-4261-ADB5-F99B13B9891D}" type="presOf" srcId="{23E66DFE-7066-435D-A8F9-C73CF362700D}" destId="{D628B4F4-5A2F-4D86-98F7-DE53D427E080}" srcOrd="0" destOrd="0" presId="urn:microsoft.com/office/officeart/2005/8/layout/hierarchy3"/>
    <dgm:cxn modelId="{033E07DD-4854-4314-9992-6D8EBAA7F94F}" type="presParOf" srcId="{5245B68A-9A41-4D42-AF50-853E7CE8A4B7}" destId="{6C0A1171-218D-4B53-BDA3-5D259FEAEFB9}" srcOrd="0" destOrd="0" presId="urn:microsoft.com/office/officeart/2005/8/layout/hierarchy3"/>
    <dgm:cxn modelId="{2EAE43C9-94CF-48E7-A8AE-61628A72E318}" type="presParOf" srcId="{6C0A1171-218D-4B53-BDA3-5D259FEAEFB9}" destId="{97256665-2BDC-4473-A2B3-B4ACA29A032A}" srcOrd="0" destOrd="0" presId="urn:microsoft.com/office/officeart/2005/8/layout/hierarchy3"/>
    <dgm:cxn modelId="{A2B114DC-0B98-49A9-BC4C-175BF67F5099}" type="presParOf" srcId="{97256665-2BDC-4473-A2B3-B4ACA29A032A}" destId="{A38F7369-315D-4E18-BEAA-55501F45B62F}" srcOrd="0" destOrd="0" presId="urn:microsoft.com/office/officeart/2005/8/layout/hierarchy3"/>
    <dgm:cxn modelId="{C741C1A6-5C80-41A5-AA41-939E8A941758}" type="presParOf" srcId="{97256665-2BDC-4473-A2B3-B4ACA29A032A}" destId="{CC572056-BFAC-494C-A000-8A7DA7A1D7D8}" srcOrd="1" destOrd="0" presId="urn:microsoft.com/office/officeart/2005/8/layout/hierarchy3"/>
    <dgm:cxn modelId="{A7C1F3EB-5F61-431C-8AEB-0AFAD70D37FD}" type="presParOf" srcId="{6C0A1171-218D-4B53-BDA3-5D259FEAEFB9}" destId="{E5962E2B-E1B5-46E3-82B7-4CC5698C0283}" srcOrd="1" destOrd="0" presId="urn:microsoft.com/office/officeart/2005/8/layout/hierarchy3"/>
    <dgm:cxn modelId="{0257B4B1-B1CF-4DF2-8993-22602870325B}" type="presParOf" srcId="{E5962E2B-E1B5-46E3-82B7-4CC5698C0283}" destId="{B227DDE9-FA88-4F6B-BDC6-BB4437444364}" srcOrd="0" destOrd="0" presId="urn:microsoft.com/office/officeart/2005/8/layout/hierarchy3"/>
    <dgm:cxn modelId="{513FA703-5F4C-4628-8B1B-252107CA082C}" type="presParOf" srcId="{E5962E2B-E1B5-46E3-82B7-4CC5698C0283}" destId="{A11BE3D7-4E14-4461-BC86-AB86AB5710C6}" srcOrd="1" destOrd="0" presId="urn:microsoft.com/office/officeart/2005/8/layout/hierarchy3"/>
    <dgm:cxn modelId="{17551437-CE7F-4349-8908-7EE4B80427C4}" type="presParOf" srcId="{E5962E2B-E1B5-46E3-82B7-4CC5698C0283}" destId="{28CAB0DC-A520-4B6D-96DC-45A37F2F8216}" srcOrd="2" destOrd="0" presId="urn:microsoft.com/office/officeart/2005/8/layout/hierarchy3"/>
    <dgm:cxn modelId="{25D25996-E01C-4F55-ABDF-5874A364509E}" type="presParOf" srcId="{E5962E2B-E1B5-46E3-82B7-4CC5698C0283}" destId="{8BE1E644-0D55-48BC-9496-8F8BDDB83394}" srcOrd="3" destOrd="0" presId="urn:microsoft.com/office/officeart/2005/8/layout/hierarchy3"/>
    <dgm:cxn modelId="{31F7FE1B-DA67-4308-B8DF-71D7157C43B8}" type="presParOf" srcId="{E5962E2B-E1B5-46E3-82B7-4CC5698C0283}" destId="{F161F2C8-94C7-4F08-8886-43767B12D20A}" srcOrd="4" destOrd="0" presId="urn:microsoft.com/office/officeart/2005/8/layout/hierarchy3"/>
    <dgm:cxn modelId="{41BB6F90-5948-421A-BE2F-C65280FF6A70}" type="presParOf" srcId="{E5962E2B-E1B5-46E3-82B7-4CC5698C0283}" destId="{9E9EE370-1787-4311-B381-A3701EC271DA}" srcOrd="5" destOrd="0" presId="urn:microsoft.com/office/officeart/2005/8/layout/hierarchy3"/>
    <dgm:cxn modelId="{37C8751B-3B97-4616-A9DD-2850CDE42DE6}" type="presParOf" srcId="{5245B68A-9A41-4D42-AF50-853E7CE8A4B7}" destId="{D35C37F3-5DD6-4272-8471-197969DB663D}" srcOrd="1" destOrd="0" presId="urn:microsoft.com/office/officeart/2005/8/layout/hierarchy3"/>
    <dgm:cxn modelId="{49D456BE-4923-4EBC-AA3D-600FE35F5780}" type="presParOf" srcId="{D35C37F3-5DD6-4272-8471-197969DB663D}" destId="{E3667D97-AE17-42AD-96A9-C0C0E35C9736}" srcOrd="0" destOrd="0" presId="urn:microsoft.com/office/officeart/2005/8/layout/hierarchy3"/>
    <dgm:cxn modelId="{FA45E313-0567-48B2-A491-E6E1EF92E6A3}" type="presParOf" srcId="{E3667D97-AE17-42AD-96A9-C0C0E35C9736}" destId="{2CA55F8B-336C-4465-A042-F5FF7E979AA0}" srcOrd="0" destOrd="0" presId="urn:microsoft.com/office/officeart/2005/8/layout/hierarchy3"/>
    <dgm:cxn modelId="{BC151F60-5C5A-4880-9292-E2B257C4BCB8}" type="presParOf" srcId="{E3667D97-AE17-42AD-96A9-C0C0E35C9736}" destId="{D6D3F797-FA12-450D-9251-833E95D0E91E}" srcOrd="1" destOrd="0" presId="urn:microsoft.com/office/officeart/2005/8/layout/hierarchy3"/>
    <dgm:cxn modelId="{685BBD2D-7412-41DA-8EF6-96E00BC33888}" type="presParOf" srcId="{D35C37F3-5DD6-4272-8471-197969DB663D}" destId="{DF08977B-45BE-46BD-990A-865D1D3A11DD}" srcOrd="1" destOrd="0" presId="urn:microsoft.com/office/officeart/2005/8/layout/hierarchy3"/>
    <dgm:cxn modelId="{88BEC48E-4E06-4945-8980-FAC742CC9433}" type="presParOf" srcId="{DF08977B-45BE-46BD-990A-865D1D3A11DD}" destId="{DC683991-40E6-4808-AD58-B255F4E3A1F8}" srcOrd="0" destOrd="0" presId="urn:microsoft.com/office/officeart/2005/8/layout/hierarchy3"/>
    <dgm:cxn modelId="{7AA35355-1C4A-41E2-A9C0-27720E506DCC}" type="presParOf" srcId="{DF08977B-45BE-46BD-990A-865D1D3A11DD}" destId="{E657D116-704D-4E50-89A1-898FC4251D34}" srcOrd="1" destOrd="0" presId="urn:microsoft.com/office/officeart/2005/8/layout/hierarchy3"/>
    <dgm:cxn modelId="{6CA2C552-BD0A-47FF-A2FD-26D3AE0BE21E}" type="presParOf" srcId="{DF08977B-45BE-46BD-990A-865D1D3A11DD}" destId="{D628B4F4-5A2F-4D86-98F7-DE53D427E080}" srcOrd="2" destOrd="0" presId="urn:microsoft.com/office/officeart/2005/8/layout/hierarchy3"/>
    <dgm:cxn modelId="{FFD3C541-F030-49BB-AEF5-236062896BF8}" type="presParOf" srcId="{DF08977B-45BE-46BD-990A-865D1D3A11DD}" destId="{49B294F3-1915-4299-AA64-D3FED9F230D5}" srcOrd="3" destOrd="0" presId="urn:microsoft.com/office/officeart/2005/8/layout/hierarchy3"/>
    <dgm:cxn modelId="{86482169-FC06-4A30-A611-85B3757118CE}" type="presParOf" srcId="{DF08977B-45BE-46BD-990A-865D1D3A11DD}" destId="{E11424EF-480C-4044-9969-F8977FAB50C2}" srcOrd="4" destOrd="0" presId="urn:microsoft.com/office/officeart/2005/8/layout/hierarchy3"/>
    <dgm:cxn modelId="{0DD4DDE0-58BE-41D3-A19D-ECD865AF0ADA}" type="presParOf" srcId="{DF08977B-45BE-46BD-990A-865D1D3A11DD}" destId="{1C155127-2A33-49CB-910A-37BF86437D5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6320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lvl1pPr algn="l" defTabSz="965076" eaLnBrk="1" hangingPunct="1">
              <a:defRPr sz="1200">
                <a:latin typeface="Arial" charset="0"/>
                <a:cs typeface="+mn-cs"/>
              </a:defRPr>
            </a:lvl1pPr>
          </a:lstStyle>
          <a:p>
            <a:pPr>
              <a:defRPr/>
            </a:pPr>
            <a:endParaRPr lang="en-US" dirty="0"/>
          </a:p>
        </p:txBody>
      </p:sp>
      <p:sp>
        <p:nvSpPr>
          <p:cNvPr id="5123" name="Rectangle 3"/>
          <p:cNvSpPr>
            <a:spLocks noGrp="1" noChangeArrowheads="1"/>
          </p:cNvSpPr>
          <p:nvPr>
            <p:ph type="dt" idx="1"/>
          </p:nvPr>
        </p:nvSpPr>
        <p:spPr bwMode="auto">
          <a:xfrm>
            <a:off x="4144963" y="0"/>
            <a:ext cx="3168650" cy="479425"/>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lvl1pPr algn="r" defTabSz="965076" eaLnBrk="1" hangingPunct="1">
              <a:defRPr sz="1200">
                <a:latin typeface="Arial" charset="0"/>
                <a:cs typeface="+mn-cs"/>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8"/>
            <a:ext cx="3168650" cy="479425"/>
          </a:xfrm>
          <a:prstGeom prst="rect">
            <a:avLst/>
          </a:prstGeom>
          <a:noFill/>
          <a:ln w="9525">
            <a:noFill/>
            <a:miter lim="800000"/>
            <a:headEnd/>
            <a:tailEnd/>
          </a:ln>
          <a:effectLst/>
        </p:spPr>
        <p:txBody>
          <a:bodyPr vert="horz" wrap="square" lIns="96635" tIns="48318" rIns="96635" bIns="48318" numCol="1" anchor="b" anchorCtr="0" compatLnSpc="1">
            <a:prstTxWarp prst="textNoShape">
              <a:avLst/>
            </a:prstTxWarp>
          </a:bodyPr>
          <a:lstStyle>
            <a:lvl1pPr algn="l" defTabSz="965076" eaLnBrk="1" hangingPunct="1">
              <a:defRPr sz="1200">
                <a:latin typeface="Arial" charset="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4144963" y="9120188"/>
            <a:ext cx="3168650" cy="479425"/>
          </a:xfrm>
          <a:prstGeom prst="rect">
            <a:avLst/>
          </a:prstGeom>
          <a:noFill/>
          <a:ln w="9525">
            <a:noFill/>
            <a:miter lim="800000"/>
            <a:headEnd/>
            <a:tailEnd/>
          </a:ln>
          <a:effectLst/>
        </p:spPr>
        <p:txBody>
          <a:bodyPr vert="horz" wrap="square" lIns="96635" tIns="48318" rIns="96635" bIns="48318" numCol="1" anchor="b" anchorCtr="0" compatLnSpc="1">
            <a:prstTxWarp prst="textNoShape">
              <a:avLst/>
            </a:prstTxWarp>
          </a:bodyPr>
          <a:lstStyle>
            <a:lvl1pPr algn="r" defTabSz="965076" eaLnBrk="1" hangingPunct="1">
              <a:defRPr sz="1200">
                <a:latin typeface="Arial" charset="0"/>
                <a:cs typeface="+mn-cs"/>
              </a:defRPr>
            </a:lvl1pPr>
          </a:lstStyle>
          <a:p>
            <a:pPr>
              <a:defRPr/>
            </a:pPr>
            <a:fld id="{65911416-C989-4E38-8DE2-3D8B9A485A1A}" type="slidenum">
              <a:rPr lang="en-US"/>
              <a:pPr>
                <a:defRPr/>
              </a:pPr>
              <a:t>‹#›</a:t>
            </a:fld>
            <a:endParaRPr lang="en-US" dirty="0"/>
          </a:p>
        </p:txBody>
      </p:sp>
    </p:spTree>
    <p:extLst>
      <p:ext uri="{BB962C8B-B14F-4D97-AF65-F5344CB8AC3E}">
        <p14:creationId xmlns:p14="http://schemas.microsoft.com/office/powerpoint/2010/main" val="140743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2AEE9BC9-1E44-4C7B-AA12-2EC5B6D0F321}"/>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xmlns="" id="{1C166249-9422-43FF-B4B4-4A83F4F687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projects I work on are limited by: (choose the best answer)</a:t>
            </a:r>
          </a:p>
          <a:p>
            <a:pPr marL="800100" lvl="1" indent="-342900">
              <a:buSzPct val="100000"/>
              <a:buFont typeface="+mj-lt"/>
              <a:buAutoNum type="alphaUcPeriod"/>
            </a:pPr>
            <a:r>
              <a:rPr lang="en-US" dirty="0" smtClean="0"/>
              <a:t>Budget constraints, there is sufficient time and technical understanding how goals could be achieved</a:t>
            </a:r>
          </a:p>
          <a:p>
            <a:pPr marL="800100" lvl="1" indent="-342900">
              <a:buSzPct val="100000"/>
              <a:buFont typeface="+mj-lt"/>
              <a:buAutoNum type="alphaUcPeriod"/>
            </a:pPr>
            <a:r>
              <a:rPr lang="en-US" dirty="0" smtClean="0"/>
              <a:t>Technical constraints, site characteristics (fine grained soil, depth to impacts, bedrock) limit effectiveness of technologies and ability to reduce impacts</a:t>
            </a:r>
          </a:p>
          <a:p>
            <a:pPr marL="800100" lvl="1" indent="-342900">
              <a:buSzPct val="100000"/>
              <a:buFont typeface="+mj-lt"/>
              <a:buAutoNum type="alphaUcPeriod"/>
            </a:pPr>
            <a:r>
              <a:rPr lang="en-US" dirty="0" smtClean="0"/>
              <a:t>Time constraints, there is a time driver which limits the available approaches to addressing concerns achieving goals</a:t>
            </a:r>
            <a:endParaRPr lang="en-US" dirty="0"/>
          </a:p>
        </p:txBody>
      </p:sp>
      <p:sp>
        <p:nvSpPr>
          <p:cNvPr id="4" name="Rectangle 7">
            <a:extLst>
              <a:ext uri="{FF2B5EF4-FFF2-40B4-BE49-F238E27FC236}">
                <a16:creationId xmlns:a16="http://schemas.microsoft.com/office/drawing/2014/main" xmlns="" id="{ECD4BA86-500F-4A2F-9103-88A1A5BE81A7}"/>
              </a:ext>
            </a:extLst>
          </p:cNvPr>
          <p:cNvSpPr>
            <a:spLocks noGrp="1" noChangeArrowheads="1"/>
          </p:cNvSpPr>
          <p:nvPr>
            <p:ph type="sldNum" sz="quarter" idx="5"/>
          </p:nvPr>
        </p:nvSpPr>
        <p:spPr>
          <a:xfrm>
            <a:off x="4136671" y="9159617"/>
            <a:ext cx="3162181" cy="482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539">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62009" indent="-293080" defTabSz="965539">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72322" indent="-234465" defTabSz="965539">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41251" indent="-234465" defTabSz="965539">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110180" indent="-234465" defTabSz="965539">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79108" indent="-234465" defTabSz="96553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3048038" indent="-234465" defTabSz="96553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516967" indent="-234465" defTabSz="96553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985896" indent="-234465" defTabSz="96553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fld id="{D9C55E7B-5DD4-4F6A-BDF0-0039524B51C7}" type="slidenum">
              <a:rPr lang="en-US" altLang="en-US" smtClean="0">
                <a:solidFill>
                  <a:prstClr val="black"/>
                </a:solidFill>
                <a:latin typeface="Tahoma" panose="020B0604030504040204" pitchFamily="34" charset="0"/>
              </a:rPr>
              <a:pPr/>
              <a:t>1</a:t>
            </a:fld>
            <a:endParaRPr lang="en-US" altLang="en-US" dirty="0">
              <a:solidFill>
                <a:prstClr val="black"/>
              </a:solidFill>
              <a:latin typeface="Tahoma" panose="020B0604030504040204" pitchFamily="34" charset="0"/>
            </a:endParaRPr>
          </a:p>
        </p:txBody>
      </p:sp>
    </p:spTree>
    <p:extLst>
      <p:ext uri="{BB962C8B-B14F-4D97-AF65-F5344CB8AC3E}">
        <p14:creationId xmlns:p14="http://schemas.microsoft.com/office/powerpoint/2010/main" val="313060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dirty="0">
                <a:latin typeface="Arial" panose="020B0604020202020204" pitchFamily="34" charset="0"/>
                <a:cs typeface="Arial" panose="020B0604020202020204" pitchFamily="34" charset="0"/>
              </a:rPr>
              <a:t>In relation to the process flow diagram in the LNAPL document, this is the section we will covering today.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900" dirty="0">
              <a:latin typeface="Arial" panose="020B0604020202020204" pitchFamily="34" charset="0"/>
              <a:cs typeface="Arial" panose="020B0604020202020204" pitchFamily="34" charset="0"/>
            </a:endParaRPr>
          </a:p>
          <a:p>
            <a:pPr>
              <a:lnSpc>
                <a:spcPct val="112000"/>
              </a:lnSpc>
              <a:buClr>
                <a:srgbClr val="008000"/>
              </a:buClr>
              <a:buFont typeface="Arial" panose="020B0604020202020204" pitchFamily="34" charset="0"/>
              <a:buNone/>
            </a:pPr>
            <a:r>
              <a:rPr lang="en-US" altLang="en-US" sz="900" dirty="0">
                <a:solidFill>
                  <a:srgbClr val="333399"/>
                </a:solidFill>
                <a:latin typeface="Arial" panose="020B0604020202020204" pitchFamily="34" charset="0"/>
                <a:cs typeface="Arial" panose="020B0604020202020204" pitchFamily="34" charset="0"/>
              </a:rPr>
              <a:t>Today we will </a:t>
            </a:r>
          </a:p>
          <a:p>
            <a:pPr marL="236761" indent="-236761">
              <a:lnSpc>
                <a:spcPct val="112000"/>
              </a:lnSpc>
              <a:buClr>
                <a:srgbClr val="008000"/>
              </a:buClr>
              <a:buFont typeface="+mj-lt"/>
              <a:buAutoNum type="arabicPeriod"/>
            </a:pPr>
            <a:r>
              <a:rPr lang="en-US" altLang="en-US" sz="900" dirty="0">
                <a:solidFill>
                  <a:srgbClr val="333399"/>
                </a:solidFill>
                <a:latin typeface="Arial" panose="020B0604020202020204" pitchFamily="34" charset="0"/>
                <a:cs typeface="Arial" panose="020B0604020202020204" pitchFamily="34" charset="0"/>
              </a:rPr>
              <a:t>Show how to develop an LNAPL conceptual site model and how that empowers you to make LNAPL remediation and management decisions</a:t>
            </a:r>
          </a:p>
          <a:p>
            <a:pPr lvl="1">
              <a:lnSpc>
                <a:spcPct val="112000"/>
              </a:lnSpc>
              <a:buClr>
                <a:srgbClr val="333399"/>
              </a:buClr>
              <a:buFont typeface="Arial" panose="020B0604020202020204" pitchFamily="34" charset="0"/>
              <a:buChar char="•"/>
            </a:pPr>
            <a:r>
              <a:rPr lang="en-US" altLang="en-US" sz="900" dirty="0">
                <a:solidFill>
                  <a:srgbClr val="008000"/>
                </a:solidFill>
                <a:latin typeface="Arial" panose="020B0604020202020204" pitchFamily="34" charset="0"/>
                <a:cs typeface="Arial" panose="020B0604020202020204" pitchFamily="34" charset="0"/>
              </a:rPr>
              <a:t>Discuss key LNAPL and site data for the model</a:t>
            </a:r>
          </a:p>
          <a:p>
            <a:pPr lvl="1">
              <a:lnSpc>
                <a:spcPct val="112000"/>
              </a:lnSpc>
              <a:buClr>
                <a:srgbClr val="333399"/>
              </a:buClr>
              <a:buFont typeface="Arial" panose="020B0604020202020204" pitchFamily="34" charset="0"/>
              <a:buChar char="•"/>
            </a:pPr>
            <a:r>
              <a:rPr lang="en-US" altLang="en-US" sz="900" dirty="0">
                <a:solidFill>
                  <a:srgbClr val="008000"/>
                </a:solidFill>
                <a:latin typeface="Arial" panose="020B0604020202020204" pitchFamily="34" charset="0"/>
                <a:cs typeface="Arial" panose="020B0604020202020204" pitchFamily="34" charset="0"/>
              </a:rPr>
              <a:t>When and why those data may be important</a:t>
            </a:r>
          </a:p>
          <a:p>
            <a:pPr lvl="1">
              <a:lnSpc>
                <a:spcPct val="112000"/>
              </a:lnSpc>
              <a:buClr>
                <a:srgbClr val="333399"/>
              </a:buClr>
              <a:buFont typeface="Arial" panose="020B0604020202020204" pitchFamily="34" charset="0"/>
              <a:buChar char="•"/>
            </a:pPr>
            <a:r>
              <a:rPr lang="en-US" altLang="en-US" sz="900" dirty="0">
                <a:solidFill>
                  <a:srgbClr val="008000"/>
                </a:solidFill>
                <a:latin typeface="Arial" panose="020B0604020202020204" pitchFamily="34" charset="0"/>
                <a:cs typeface="Arial" panose="020B0604020202020204" pitchFamily="34" charset="0"/>
              </a:rPr>
              <a:t>How to effectively organize the data into an LCSM </a:t>
            </a:r>
          </a:p>
          <a:p>
            <a:pPr marL="236761" indent="-236761">
              <a:lnSpc>
                <a:spcPct val="112000"/>
              </a:lnSpc>
              <a:buClr>
                <a:srgbClr val="008000"/>
              </a:buClr>
              <a:buFont typeface="+mj-lt"/>
              <a:buAutoNum type="arabicPeriod" startAt="2"/>
            </a:pPr>
            <a:r>
              <a:rPr lang="en-US" altLang="en-US" sz="900" dirty="0">
                <a:solidFill>
                  <a:srgbClr val="333399"/>
                </a:solidFill>
                <a:latin typeface="Arial" panose="020B0604020202020204" pitchFamily="34" charset="0"/>
                <a:cs typeface="Arial" panose="020B0604020202020204" pitchFamily="34" charset="0"/>
              </a:rPr>
              <a:t>Discuss how to relate LNAPL concerns by selecting appropriate goals and objectives, choosing applicable remedies, and assigning remedial performance metrics and endpoints to those objectives</a:t>
            </a:r>
          </a:p>
          <a:p>
            <a:endParaRPr lang="en-US" dirty="0"/>
          </a:p>
        </p:txBody>
      </p:sp>
    </p:spTree>
    <p:extLst>
      <p:ext uri="{BB962C8B-B14F-4D97-AF65-F5344CB8AC3E}">
        <p14:creationId xmlns:p14="http://schemas.microsoft.com/office/powerpoint/2010/main" val="310869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associated notes. </a:t>
            </a:r>
            <a:endParaRPr lang="en-US" dirty="0"/>
          </a:p>
        </p:txBody>
      </p:sp>
    </p:spTree>
    <p:extLst>
      <p:ext uri="{BB962C8B-B14F-4D97-AF65-F5344CB8AC3E}">
        <p14:creationId xmlns:p14="http://schemas.microsoft.com/office/powerpoint/2010/main" val="1267913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a:p>
            <a:endParaRPr lang="en-US" dirty="0"/>
          </a:p>
        </p:txBody>
      </p:sp>
    </p:spTree>
    <p:extLst>
      <p:ext uri="{BB962C8B-B14F-4D97-AF65-F5344CB8AC3E}">
        <p14:creationId xmlns:p14="http://schemas.microsoft.com/office/powerpoint/2010/main" val="326235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Further highlight the parallel between the decision making and the data collection</a:t>
            </a:r>
          </a:p>
          <a:p>
            <a:endParaRPr lang="en-US" dirty="0"/>
          </a:p>
          <a:p>
            <a:r>
              <a:rPr lang="en-US" dirty="0"/>
              <a:t>Although we have broken these out they are really in Parallel.</a:t>
            </a:r>
            <a:r>
              <a:rPr lang="en-US" baseline="0" dirty="0"/>
              <a:t>  The decision making process and the LCSM will both be discussed today, but it is worthwhile to keep this figure in mind.</a:t>
            </a:r>
            <a:endParaRPr lang="en-US" dirty="0"/>
          </a:p>
        </p:txBody>
      </p:sp>
    </p:spTree>
    <p:extLst>
      <p:ext uri="{BB962C8B-B14F-4D97-AF65-F5344CB8AC3E}">
        <p14:creationId xmlns:p14="http://schemas.microsoft.com/office/powerpoint/2010/main" val="175396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LCSM informs and identifies LNAPL </a:t>
            </a:r>
            <a:r>
              <a:rPr lang="en-US" dirty="0" smtClean="0"/>
              <a:t>concerns</a:t>
            </a:r>
          </a:p>
          <a:p>
            <a:endParaRPr lang="en-US" dirty="0"/>
          </a:p>
          <a:p>
            <a:r>
              <a:rPr lang="en-US" b="1" dirty="0" smtClean="0"/>
              <a:t>Stakeholder </a:t>
            </a:r>
            <a:r>
              <a:rPr lang="en-US" b="1" dirty="0"/>
              <a:t>engagement – chapter 2</a:t>
            </a:r>
          </a:p>
        </p:txBody>
      </p:sp>
    </p:spTree>
    <p:extLst>
      <p:ext uri="{BB962C8B-B14F-4D97-AF65-F5344CB8AC3E}">
        <p14:creationId xmlns:p14="http://schemas.microsoft.com/office/powerpoint/2010/main" val="418235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what the concerns LCSM is, what is the intent, the final decision made based</a:t>
            </a:r>
            <a:r>
              <a:rPr lang="en-US" baseline="0" dirty="0"/>
              <a:t> on it, what is characterized as part of it.</a:t>
            </a:r>
          </a:p>
          <a:p>
            <a:endParaRPr lang="en-US" baseline="0" dirty="0"/>
          </a:p>
          <a:p>
            <a:r>
              <a:rPr lang="en-US" b="1" baseline="0" dirty="0"/>
              <a:t>NSZD – </a:t>
            </a:r>
            <a:r>
              <a:rPr lang="en-US" b="1" dirty="0"/>
              <a:t> Natural Source Zone Depletion</a:t>
            </a:r>
          </a:p>
        </p:txBody>
      </p:sp>
    </p:spTree>
    <p:extLst>
      <p:ext uri="{BB962C8B-B14F-4D97-AF65-F5344CB8AC3E}">
        <p14:creationId xmlns:p14="http://schemas.microsoft.com/office/powerpoint/2010/main" val="3776627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if sufficient information is in hand to know that excavation</a:t>
            </a:r>
            <a:r>
              <a:rPr lang="en-US" baseline="0" dirty="0"/>
              <a:t> is decided upon or no remediation is needed, then continued testing is not worthwhile.</a:t>
            </a:r>
            <a:endParaRPr lang="en-US" dirty="0"/>
          </a:p>
        </p:txBody>
      </p:sp>
    </p:spTree>
    <p:extLst>
      <p:ext uri="{BB962C8B-B14F-4D97-AF65-F5344CB8AC3E}">
        <p14:creationId xmlns:p14="http://schemas.microsoft.com/office/powerpoint/2010/main" val="976182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a:p>
            <a:endParaRPr lang="en-US" dirty="0"/>
          </a:p>
        </p:txBody>
      </p:sp>
    </p:spTree>
    <p:extLst>
      <p:ext uri="{BB962C8B-B14F-4D97-AF65-F5344CB8AC3E}">
        <p14:creationId xmlns:p14="http://schemas.microsoft.com/office/powerpoint/2010/main" val="575786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a:p>
            <a:endParaRPr lang="en-US" dirty="0"/>
          </a:p>
        </p:txBody>
      </p:sp>
    </p:spTree>
    <p:extLst>
      <p:ext uri="{BB962C8B-B14F-4D97-AF65-F5344CB8AC3E}">
        <p14:creationId xmlns:p14="http://schemas.microsoft.com/office/powerpoint/2010/main" val="3314453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light brown on the right of the Tier 3 is a sand, yes its not in the description because soil type changes off-site but on-site borings don’t tell us that.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Example Remaining Questions : </a:t>
            </a:r>
            <a:r>
              <a:rPr lang="en-US" sz="1000" dirty="0"/>
              <a:t>Where is LNAPL?, Is all LNAPL sourcing the impacts to wells or only the portion in bedrock or portion in shallow sand?  Is dissolved phase through poor surface completion or bedrock aquifer</a:t>
            </a:r>
          </a:p>
          <a:p>
            <a:endParaRPr lang="en-US" dirty="0"/>
          </a:p>
        </p:txBody>
      </p:sp>
    </p:spTree>
    <p:extLst>
      <p:ext uri="{BB962C8B-B14F-4D97-AF65-F5344CB8AC3E}">
        <p14:creationId xmlns:p14="http://schemas.microsoft.com/office/powerpoint/2010/main" val="404038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4F638D99-C4E7-4B78-A6C3-3A19AE4B03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166">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62009" indent="-293080" defTabSz="967166">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72322" indent="-234465" defTabSz="967166">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41251" indent="-234465" defTabSz="967166">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110180" indent="-234465" defTabSz="967166">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79108" indent="-234465" defTabSz="96716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3048038" indent="-234465" defTabSz="96716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516967" indent="-234465" defTabSz="96716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985896" indent="-234465" defTabSz="96716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fld id="{2E2D22CB-4B1B-4043-82AB-B793B05E75A9}" type="slidenum">
              <a:rPr lang="en-US" altLang="en-US" smtClean="0">
                <a:solidFill>
                  <a:prstClr val="black"/>
                </a:solidFill>
                <a:latin typeface="Tahoma" panose="020B0604030504040204" pitchFamily="34" charset="0"/>
              </a:rPr>
              <a:pPr/>
              <a:t>2</a:t>
            </a:fld>
            <a:endParaRPr lang="en-US" altLang="en-US" dirty="0">
              <a:solidFill>
                <a:prstClr val="black"/>
              </a:solidFill>
              <a:latin typeface="Tahoma" panose="020B0604030504040204" pitchFamily="34" charset="0"/>
            </a:endParaRPr>
          </a:p>
        </p:txBody>
      </p:sp>
      <p:sp>
        <p:nvSpPr>
          <p:cNvPr id="7171" name="Rectangle 2">
            <a:extLst>
              <a:ext uri="{FF2B5EF4-FFF2-40B4-BE49-F238E27FC236}">
                <a16:creationId xmlns:a16="http://schemas.microsoft.com/office/drawing/2014/main" xmlns="" id="{D23B6998-59C2-4DB7-9DA0-51BBEEFCE3B1}"/>
              </a:ext>
            </a:extLst>
          </p:cNvPr>
          <p:cNvSpPr>
            <a:spLocks noGrp="1" noRot="1" noChangeAspect="1" noChangeArrowheads="1" noTextEdit="1"/>
          </p:cNvSpPr>
          <p:nvPr>
            <p:ph type="sldImg"/>
          </p:nvPr>
        </p:nvSpPr>
        <p:spPr>
          <a:xfrm>
            <a:off x="1289957" y="328839"/>
            <a:ext cx="4802188" cy="3600450"/>
          </a:xfrm>
          <a:ln/>
        </p:spPr>
      </p:sp>
      <p:sp>
        <p:nvSpPr>
          <p:cNvPr id="7172" name="Rectangle 3">
            <a:extLst>
              <a:ext uri="{FF2B5EF4-FFF2-40B4-BE49-F238E27FC236}">
                <a16:creationId xmlns:a16="http://schemas.microsoft.com/office/drawing/2014/main" xmlns="" id="{29BC8251-6A1C-4CD0-873A-493160D76529}"/>
              </a:ext>
            </a:extLst>
          </p:cNvPr>
          <p:cNvSpPr>
            <a:spLocks noGrp="1" noChangeArrowheads="1"/>
          </p:cNvSpPr>
          <p:nvPr>
            <p:ph type="body" idx="1"/>
          </p:nvPr>
        </p:nvSpPr>
        <p:spPr>
          <a:xfrm>
            <a:off x="283029" y="4060372"/>
            <a:ext cx="7032171" cy="48216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900" dirty="0"/>
              <a:t>The newly updated LNAPLs (Light Non-Aqueous </a:t>
            </a:r>
            <a:r>
              <a:rPr lang="en-US" sz="800" dirty="0"/>
              <a:t>Phase Liquids) training courses help users set appropriate LNAPL remedial goals in the context of a site-specific LNAPL conceptual site model, provide tools to screen LNAPL remedial technologies to identify an optimal LNAPL remedial technology to achieve the goals, and provide example performance metrics that would be set to gauge remedial effectiveness and demonstrate achievement of the goals. </a:t>
            </a:r>
          </a:p>
          <a:p>
            <a:pPr marL="175848" indent="-175848">
              <a:buFont typeface="Arial" panose="020B0604020202020204" pitchFamily="34" charset="0"/>
              <a:buChar char="•"/>
              <a:defRPr/>
            </a:pPr>
            <a:r>
              <a:rPr lang="en-US" sz="800" dirty="0"/>
              <a:t>A sound LNAPL understanding is necessary to effectively characterize and assess LNAPL conditions and potential risks, as well as to evaluate potential remedial technologies or alternatives. The ITRC LNAPLs Team’s updated training courses provide:</a:t>
            </a:r>
          </a:p>
          <a:p>
            <a:pPr marL="175848" indent="-175848">
              <a:buFont typeface="Arial" panose="020B0604020202020204" pitchFamily="34" charset="0"/>
              <a:buChar char="•"/>
              <a:defRPr/>
            </a:pPr>
            <a:r>
              <a:rPr lang="en-US" sz="800" dirty="0"/>
              <a:t>a technical understanding of LNAPL key concepts and behavior in the subsurface</a:t>
            </a:r>
          </a:p>
          <a:p>
            <a:pPr marL="175848" indent="-175848">
              <a:buFont typeface="Arial" panose="020B0604020202020204" pitchFamily="34" charset="0"/>
              <a:buChar char="•"/>
              <a:defRPr/>
            </a:pPr>
            <a:r>
              <a:rPr lang="en-US" sz="800" dirty="0"/>
              <a:t>LNAPL conceptual site model (LCSM) development</a:t>
            </a:r>
          </a:p>
          <a:p>
            <a:pPr marL="175848" indent="-175848">
              <a:buFont typeface="Arial" panose="020B0604020202020204" pitchFamily="34" charset="0"/>
              <a:buChar char="•"/>
              <a:defRPr/>
            </a:pPr>
            <a:r>
              <a:rPr lang="en-US" sz="800" dirty="0"/>
              <a:t>framework for making LNAPL remediation and management decisions</a:t>
            </a:r>
          </a:p>
          <a:p>
            <a:pPr marL="175848" indent="-175848">
              <a:buFont typeface="Arial" panose="020B0604020202020204" pitchFamily="34" charset="0"/>
              <a:buChar char="•"/>
              <a:defRPr/>
            </a:pPr>
            <a:r>
              <a:rPr lang="en-US" sz="800" dirty="0"/>
              <a:t>informed remedial technology selection and appropriate technology application</a:t>
            </a:r>
          </a:p>
          <a:p>
            <a:pPr marL="175848" indent="-175848">
              <a:buFont typeface="Arial" panose="020B0604020202020204" pitchFamily="34" charset="0"/>
              <a:buChar char="•"/>
              <a:defRPr/>
            </a:pPr>
            <a:endParaRPr lang="en-US" sz="800" dirty="0"/>
          </a:p>
          <a:p>
            <a:pPr>
              <a:defRPr/>
            </a:pPr>
            <a:r>
              <a:rPr lang="en-US" sz="800" b="1" dirty="0"/>
              <a:t>LNAPL Training Part 1: </a:t>
            </a:r>
            <a:r>
              <a:rPr lang="en-US" sz="800" dirty="0"/>
              <a:t>An Improved Understanding of LNAPL Behavior in the Subsurface - Connecting the Science to Managing Sites </a:t>
            </a:r>
          </a:p>
          <a:p>
            <a:pPr>
              <a:defRPr/>
            </a:pPr>
            <a:r>
              <a:rPr lang="en-US" sz="800" dirty="0" smtClean="0"/>
              <a:t>Part </a:t>
            </a:r>
            <a:r>
              <a:rPr lang="en-US" sz="800" dirty="0"/>
              <a:t>1 explains how LNAPLs behave in the subsurface and examines what controls their </a:t>
            </a:r>
            <a:r>
              <a:rPr lang="en-US" sz="800" dirty="0" smtClean="0"/>
              <a:t> behavior</a:t>
            </a:r>
            <a:r>
              <a:rPr lang="en-US" sz="800" dirty="0"/>
              <a:t>. Part 1 also explains what LNAPL data can tell you about the LNAPL and site conditions. </a:t>
            </a:r>
            <a:r>
              <a:rPr lang="en-US" sz="800" dirty="0" smtClean="0"/>
              <a:t> Relevant </a:t>
            </a:r>
            <a:r>
              <a:rPr lang="en-US" sz="800" dirty="0"/>
              <a:t>and practical examples are used to illustrate key concepts.</a:t>
            </a:r>
          </a:p>
          <a:p>
            <a:pPr>
              <a:defRPr/>
            </a:pPr>
            <a:r>
              <a:rPr lang="en-US" sz="800" dirty="0"/>
              <a:t> </a:t>
            </a:r>
          </a:p>
          <a:p>
            <a:pPr>
              <a:defRPr/>
            </a:pPr>
            <a:r>
              <a:rPr lang="en-US" sz="800" b="1" dirty="0"/>
              <a:t>LNAPL Training Part 2: </a:t>
            </a:r>
            <a:r>
              <a:rPr lang="en-US" sz="800" dirty="0"/>
              <a:t>LNAPL Conceptual Site Models and Remedial Decision Framework - Do you know where the LNAPL is and how to address LNAPL concerns</a:t>
            </a:r>
            <a:r>
              <a:rPr lang="en-US" sz="800" dirty="0" smtClean="0"/>
              <a:t>?</a:t>
            </a:r>
            <a:r>
              <a:rPr lang="en-US" sz="800" dirty="0"/>
              <a:t>	Part 2 addresses LNAPL conceptual site model (LCSM) development as well as the overall </a:t>
            </a:r>
            <a:r>
              <a:rPr lang="en-US" sz="800" dirty="0" smtClean="0"/>
              <a:t> framework </a:t>
            </a:r>
            <a:r>
              <a:rPr lang="en-US" sz="800" dirty="0"/>
              <a:t>for making LNAPL remediation and management decisions. Part 2: </a:t>
            </a:r>
          </a:p>
          <a:p>
            <a:pPr marL="1582635" lvl="3" indent="-175848">
              <a:buFont typeface="Arial" panose="020B0604020202020204" pitchFamily="34" charset="0"/>
              <a:buChar char="•"/>
              <a:defRPr/>
            </a:pPr>
            <a:r>
              <a:rPr lang="en-US" sz="800" dirty="0"/>
              <a:t>discusses key LNAPL and site data</a:t>
            </a:r>
          </a:p>
          <a:p>
            <a:pPr marL="1582635" lvl="3" indent="-175848">
              <a:buFont typeface="Arial" panose="020B0604020202020204" pitchFamily="34" charset="0"/>
              <a:buChar char="•"/>
              <a:defRPr/>
            </a:pPr>
            <a:r>
              <a:rPr lang="en-US" sz="800" dirty="0"/>
              <a:t>when and why those data may be important, and </a:t>
            </a:r>
          </a:p>
          <a:p>
            <a:pPr marL="1582635" lvl="3" indent="-175848">
              <a:buFont typeface="Arial" panose="020B0604020202020204" pitchFamily="34" charset="0"/>
              <a:buChar char="•"/>
              <a:defRPr/>
            </a:pPr>
            <a:r>
              <a:rPr lang="en-US" sz="800" dirty="0"/>
              <a:t>how to effectively organize the data into an LCSM. </a:t>
            </a:r>
          </a:p>
          <a:p>
            <a:pPr>
              <a:defRPr/>
            </a:pPr>
            <a:r>
              <a:rPr lang="en-US" sz="800" dirty="0"/>
              <a:t> </a:t>
            </a:r>
            <a:r>
              <a:rPr lang="en-US" sz="800" dirty="0" smtClean="0"/>
              <a:t>Part </a:t>
            </a:r>
            <a:r>
              <a:rPr lang="en-US" sz="800" dirty="0"/>
              <a:t>2 also discusses how to resolve LNAPL concerns by selecting appropriate goals and </a:t>
            </a:r>
            <a:r>
              <a:rPr lang="en-US" sz="800" dirty="0" smtClean="0"/>
              <a:t> objectives</a:t>
            </a:r>
            <a:r>
              <a:rPr lang="en-US" sz="800" dirty="0"/>
              <a:t>, choosing applicable technologies, and assigning remedial performance metrics and </a:t>
            </a:r>
            <a:r>
              <a:rPr lang="en-US" sz="800" dirty="0" smtClean="0"/>
              <a:t> endpoints</a:t>
            </a:r>
            <a:r>
              <a:rPr lang="en-US" sz="800" dirty="0"/>
              <a:t>. Part 2 concludes with a special focus on LNAPL Transmissivity and how it may be </a:t>
            </a:r>
            <a:r>
              <a:rPr lang="en-US" sz="800" dirty="0" smtClean="0"/>
              <a:t> used </a:t>
            </a:r>
            <a:r>
              <a:rPr lang="en-US" sz="800" dirty="0"/>
              <a:t>to improve LNAPL decision making.  </a:t>
            </a:r>
          </a:p>
          <a:p>
            <a:pPr>
              <a:defRPr/>
            </a:pPr>
            <a:r>
              <a:rPr lang="en-US" sz="800" dirty="0"/>
              <a:t> </a:t>
            </a:r>
          </a:p>
          <a:p>
            <a:pPr>
              <a:defRPr/>
            </a:pPr>
            <a:r>
              <a:rPr lang="en-US" sz="800" b="1" dirty="0"/>
              <a:t>LNAPL Training Part 3: </a:t>
            </a:r>
            <a:r>
              <a:rPr lang="en-US" sz="800" dirty="0"/>
              <a:t>Using LNAPL Science, the LCSM, and LNAPL Goals to Select an LNAPL Remedial </a:t>
            </a:r>
            <a:r>
              <a:rPr lang="en-US" sz="800" dirty="0" smtClean="0"/>
              <a:t>Technology</a:t>
            </a:r>
            <a:r>
              <a:rPr lang="en-US" sz="800" dirty="0"/>
              <a:t> </a:t>
            </a:r>
            <a:r>
              <a:rPr lang="en-US" sz="800" dirty="0" smtClean="0"/>
              <a:t>- Part </a:t>
            </a:r>
            <a:r>
              <a:rPr lang="en-US" sz="800" dirty="0"/>
              <a:t>3 of the training fosters informed remedial technology selection and appropriate technology </a:t>
            </a:r>
            <a:r>
              <a:rPr lang="en-US" sz="800" dirty="0" smtClean="0"/>
              <a:t> application</a:t>
            </a:r>
            <a:r>
              <a:rPr lang="en-US" sz="800" dirty="0"/>
              <a:t>. Part 3:</a:t>
            </a:r>
          </a:p>
          <a:p>
            <a:pPr marL="1582635" lvl="3" indent="-175848">
              <a:buFont typeface="Arial" panose="020B0604020202020204" pitchFamily="34" charset="0"/>
              <a:buChar char="•"/>
              <a:defRPr/>
            </a:pPr>
            <a:r>
              <a:rPr lang="en-US" sz="800" dirty="0"/>
              <a:t>discusses remedial technology groups,</a:t>
            </a:r>
          </a:p>
          <a:p>
            <a:pPr marL="1582635" lvl="3" indent="-175848">
              <a:buFont typeface="Arial" panose="020B0604020202020204" pitchFamily="34" charset="0"/>
              <a:buChar char="•"/>
              <a:defRPr/>
            </a:pPr>
            <a:r>
              <a:rPr lang="en-US" sz="800" dirty="0"/>
              <a:t>introduces specific remedial technologies, </a:t>
            </a:r>
          </a:p>
          <a:p>
            <a:pPr marL="1582635" lvl="3" indent="-175848">
              <a:buFont typeface="Arial" panose="020B0604020202020204" pitchFamily="34" charset="0"/>
              <a:buChar char="•"/>
              <a:defRPr/>
            </a:pPr>
            <a:r>
              <a:rPr lang="en-US" sz="800" dirty="0"/>
              <a:t>provides a framework for technology selection, and</a:t>
            </a:r>
          </a:p>
          <a:p>
            <a:pPr marL="1582635" lvl="3" indent="-175848">
              <a:buFont typeface="Arial" panose="020B0604020202020204" pitchFamily="34" charset="0"/>
              <a:buChar char="•"/>
              <a:defRPr/>
            </a:pPr>
            <a:r>
              <a:rPr lang="en-US" sz="800" dirty="0"/>
              <a:t>introduces a series of tools to screen the several remedial technologies addressed in the updated ITRC document.</a:t>
            </a:r>
          </a:p>
          <a:p>
            <a:pPr>
              <a:defRPr/>
            </a:pPr>
            <a:r>
              <a:rPr lang="en-US" sz="800" dirty="0"/>
              <a:t> </a:t>
            </a:r>
            <a:r>
              <a:rPr lang="en-US" sz="800" dirty="0" smtClean="0"/>
              <a:t>A </a:t>
            </a:r>
            <a:r>
              <a:rPr lang="en-US" sz="800" dirty="0"/>
              <a:t>case study demonstrates the use of these tools for remedial technology selection, </a:t>
            </a:r>
            <a:r>
              <a:rPr lang="en-US" sz="800" dirty="0" smtClean="0"/>
              <a:t> implementation</a:t>
            </a:r>
            <a:r>
              <a:rPr lang="en-US" sz="800" dirty="0"/>
              <a:t>, and demonstration of successful remediation.</a:t>
            </a:r>
          </a:p>
          <a:p>
            <a:pPr>
              <a:buFont typeface="Arial" panose="020B0604020202020204" pitchFamily="34" charset="0"/>
              <a:buNone/>
              <a:defRPr/>
            </a:pPr>
            <a:endParaRPr lang="en-US" sz="800" dirty="0"/>
          </a:p>
          <a:p>
            <a:pPr>
              <a:buFont typeface="Arial" panose="020B0604020202020204" pitchFamily="34" charset="0"/>
              <a:buNone/>
              <a:defRPr/>
            </a:pPr>
            <a:r>
              <a:rPr lang="en-US" sz="800" dirty="0"/>
              <a:t>ITRC (Interstate Technology and Regulatory Council) www.itrcweb.org </a:t>
            </a:r>
          </a:p>
          <a:p>
            <a:pPr>
              <a:buFont typeface="Arial" panose="020B0604020202020204" pitchFamily="34" charset="0"/>
              <a:buNone/>
              <a:defRPr/>
            </a:pPr>
            <a:r>
              <a:rPr lang="en-US" sz="800" dirty="0"/>
              <a:t>Training Co-Sponsored by: US EPA Technology Innovation and Field Services Division (TIFSD) (www.clu-in.org) </a:t>
            </a:r>
          </a:p>
          <a:p>
            <a:pPr>
              <a:buFont typeface="Arial" panose="020B0604020202020204" pitchFamily="34" charset="0"/>
              <a:buNone/>
              <a:defRPr/>
            </a:pPr>
            <a:r>
              <a:rPr lang="en-US" sz="900" dirty="0"/>
              <a:t>ITRC Training Program: training@itrcweb.org; Phone: 402-201-2419</a:t>
            </a:r>
            <a:endParaRPr lang="en-US" dirty="0"/>
          </a:p>
        </p:txBody>
      </p:sp>
    </p:spTree>
    <p:extLst>
      <p:ext uri="{BB962C8B-B14F-4D97-AF65-F5344CB8AC3E}">
        <p14:creationId xmlns:p14="http://schemas.microsoft.com/office/powerpoint/2010/main" val="230584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you a question</a:t>
            </a:r>
            <a:r>
              <a:rPr lang="en-US" baseline="0" dirty="0"/>
              <a:t> at the start of our presentation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0682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a:p>
            <a:endParaRPr lang="en-US" dirty="0"/>
          </a:p>
        </p:txBody>
      </p:sp>
    </p:spTree>
    <p:extLst>
      <p:ext uri="{BB962C8B-B14F-4D97-AF65-F5344CB8AC3E}">
        <p14:creationId xmlns:p14="http://schemas.microsoft.com/office/powerpoint/2010/main" val="16681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been oriented to the LCSM, let’s take a closer look at the overall LNAPL decision process and some key concepts and terms.  The information we’re about to cover comes from Chapter 5 in our guidance document. </a:t>
            </a:r>
          </a:p>
          <a:p>
            <a:endParaRPr lang="en-US" dirty="0"/>
          </a:p>
          <a:p>
            <a:r>
              <a:rPr lang="en-US" dirty="0"/>
              <a:t>Here is the first learning objective for this portion of today’s training. </a:t>
            </a:r>
          </a:p>
        </p:txBody>
      </p:sp>
    </p:spTree>
    <p:extLst>
      <p:ext uri="{BB962C8B-B14F-4D97-AF65-F5344CB8AC3E}">
        <p14:creationId xmlns:p14="http://schemas.microsoft.com/office/powerpoint/2010/main" val="2515767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learning objective is to... </a:t>
            </a:r>
          </a:p>
          <a:p>
            <a:endParaRPr lang="en-US" dirty="0"/>
          </a:p>
        </p:txBody>
      </p:sp>
    </p:spTree>
    <p:extLst>
      <p:ext uri="{BB962C8B-B14F-4D97-AF65-F5344CB8AC3E}">
        <p14:creationId xmlns:p14="http://schemas.microsoft.com/office/powerpoint/2010/main" val="490068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outcome </a:t>
            </a:r>
          </a:p>
        </p:txBody>
      </p:sp>
    </p:spTree>
    <p:extLst>
      <p:ext uri="{BB962C8B-B14F-4D97-AF65-F5344CB8AC3E}">
        <p14:creationId xmlns:p14="http://schemas.microsoft.com/office/powerpoint/2010/main" val="2454622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143845" y="9119498"/>
            <a:ext cx="3169699"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42" tIns="49022" rIns="98042" bIns="49022" anchor="b"/>
          <a:lstStyle>
            <a:lvl1pPr defTabSz="927100">
              <a:defRPr sz="2400">
                <a:solidFill>
                  <a:schemeClr val="tx1"/>
                </a:solidFill>
                <a:latin typeface="Arial" charset="0"/>
              </a:defRPr>
            </a:lvl1pPr>
            <a:lvl2pPr marL="714375" indent="-274638" defTabSz="927100">
              <a:defRPr sz="2400">
                <a:solidFill>
                  <a:schemeClr val="tx1"/>
                </a:solidFill>
                <a:latin typeface="Arial" charset="0"/>
              </a:defRPr>
            </a:lvl2pPr>
            <a:lvl3pPr marL="1098550" indent="-219075" defTabSz="927100">
              <a:defRPr sz="2400">
                <a:solidFill>
                  <a:schemeClr val="tx1"/>
                </a:solidFill>
                <a:latin typeface="Arial" charset="0"/>
              </a:defRPr>
            </a:lvl3pPr>
            <a:lvl4pPr marL="1538288" indent="-219075" defTabSz="927100">
              <a:defRPr sz="2400">
                <a:solidFill>
                  <a:schemeClr val="tx1"/>
                </a:solidFill>
                <a:latin typeface="Arial" charset="0"/>
              </a:defRPr>
            </a:lvl4pPr>
            <a:lvl5pPr marL="1978025" indent="-219075" defTabSz="927100">
              <a:defRPr sz="2400">
                <a:solidFill>
                  <a:schemeClr val="tx1"/>
                </a:solidFill>
                <a:latin typeface="Arial" charset="0"/>
              </a:defRPr>
            </a:lvl5pPr>
            <a:lvl6pPr marL="2435225" indent="-219075" defTabSz="927100" eaLnBrk="0" fontAlgn="base" hangingPunct="0">
              <a:spcBef>
                <a:spcPct val="0"/>
              </a:spcBef>
              <a:spcAft>
                <a:spcPct val="0"/>
              </a:spcAft>
              <a:defRPr sz="2400">
                <a:solidFill>
                  <a:schemeClr val="tx1"/>
                </a:solidFill>
                <a:latin typeface="Arial" charset="0"/>
              </a:defRPr>
            </a:lvl6pPr>
            <a:lvl7pPr marL="2892425" indent="-219075" defTabSz="927100" eaLnBrk="0" fontAlgn="base" hangingPunct="0">
              <a:spcBef>
                <a:spcPct val="0"/>
              </a:spcBef>
              <a:spcAft>
                <a:spcPct val="0"/>
              </a:spcAft>
              <a:defRPr sz="2400">
                <a:solidFill>
                  <a:schemeClr val="tx1"/>
                </a:solidFill>
                <a:latin typeface="Arial" charset="0"/>
              </a:defRPr>
            </a:lvl7pPr>
            <a:lvl8pPr marL="3349625" indent="-219075" defTabSz="927100" eaLnBrk="0" fontAlgn="base" hangingPunct="0">
              <a:spcBef>
                <a:spcPct val="0"/>
              </a:spcBef>
              <a:spcAft>
                <a:spcPct val="0"/>
              </a:spcAft>
              <a:defRPr sz="2400">
                <a:solidFill>
                  <a:schemeClr val="tx1"/>
                </a:solidFill>
                <a:latin typeface="Arial" charset="0"/>
              </a:defRPr>
            </a:lvl8pPr>
            <a:lvl9pPr marL="3806825" indent="-219075" defTabSz="927100" eaLnBrk="0" fontAlgn="base" hangingPunct="0">
              <a:spcBef>
                <a:spcPct val="0"/>
              </a:spcBef>
              <a:spcAft>
                <a:spcPct val="0"/>
              </a:spcAft>
              <a:defRPr sz="2400">
                <a:solidFill>
                  <a:schemeClr val="tx1"/>
                </a:solidFill>
                <a:latin typeface="Arial" charset="0"/>
              </a:defRPr>
            </a:lvl9pPr>
          </a:lstStyle>
          <a:p>
            <a:pPr algn="r"/>
            <a:fld id="{74514708-64A6-4225-9296-DED797DBA5C4}" type="slidenum">
              <a:rPr lang="en-US" sz="1300">
                <a:solidFill>
                  <a:prstClr val="black"/>
                </a:solidFill>
              </a:rPr>
              <a:pPr algn="r"/>
              <a:t>25</a:t>
            </a:fld>
            <a:endParaRPr lang="en-US" sz="1300" dirty="0">
              <a:solidFill>
                <a:prstClr val="black"/>
              </a:solidFill>
            </a:endParaRPr>
          </a:p>
        </p:txBody>
      </p:sp>
      <p:sp>
        <p:nvSpPr>
          <p:cNvPr id="64515" name="Rectangle 6"/>
          <p:cNvSpPr>
            <a:spLocks noGrp="1" noRot="1" noChangeAspect="1" noChangeArrowheads="1" noTextEdit="1"/>
          </p:cNvSpPr>
          <p:nvPr>
            <p:ph type="sldImg"/>
          </p:nvPr>
        </p:nvSpPr>
        <p:spPr>
          <a:xfrm>
            <a:off x="1258888" y="719138"/>
            <a:ext cx="4800600" cy="3600450"/>
          </a:xfrm>
          <a:ln/>
        </p:spPr>
      </p:sp>
      <p:sp>
        <p:nvSpPr>
          <p:cNvPr id="64516" name="Rectangle 7"/>
          <p:cNvSpPr>
            <a:spLocks noGrp="1" noChangeArrowheads="1"/>
          </p:cNvSpPr>
          <p:nvPr>
            <p:ph type="body" idx="1"/>
          </p:nvPr>
        </p:nvSpPr>
        <p:spPr/>
        <p:txBody>
          <a:bodyPr/>
          <a:lstStyle/>
          <a:p>
            <a:pPr defTabSz="960966">
              <a:defRPr/>
            </a:pPr>
            <a:r>
              <a:rPr lang="en-US" dirty="0"/>
              <a:t>What we will be covering in this module.</a:t>
            </a:r>
          </a:p>
          <a:p>
            <a:endParaRPr lang="en-US" dirty="0"/>
          </a:p>
        </p:txBody>
      </p:sp>
      <p:sp>
        <p:nvSpPr>
          <p:cNvPr id="64517" name="Slide Number Placeholder 3"/>
          <p:cNvSpPr txBox="1">
            <a:spLocks noGrp="1"/>
          </p:cNvSpPr>
          <p:nvPr/>
        </p:nvSpPr>
        <p:spPr bwMode="auto">
          <a:xfrm>
            <a:off x="4143845" y="9121142"/>
            <a:ext cx="3169699" cy="47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25" tIns="49013" rIns="98025" bIns="49013" anchor="b"/>
          <a:lstStyle>
            <a:lvl1pPr defTabSz="927100">
              <a:defRPr sz="2400">
                <a:solidFill>
                  <a:schemeClr val="tx1"/>
                </a:solidFill>
                <a:latin typeface="Arial" charset="0"/>
              </a:defRPr>
            </a:lvl1pPr>
            <a:lvl2pPr marL="714375" indent="-274638" defTabSz="927100">
              <a:defRPr sz="2400">
                <a:solidFill>
                  <a:schemeClr val="tx1"/>
                </a:solidFill>
                <a:latin typeface="Arial" charset="0"/>
              </a:defRPr>
            </a:lvl2pPr>
            <a:lvl3pPr marL="1098550" indent="-219075" defTabSz="927100">
              <a:defRPr sz="2400">
                <a:solidFill>
                  <a:schemeClr val="tx1"/>
                </a:solidFill>
                <a:latin typeface="Arial" charset="0"/>
              </a:defRPr>
            </a:lvl3pPr>
            <a:lvl4pPr marL="1538288" indent="-219075" defTabSz="927100">
              <a:defRPr sz="2400">
                <a:solidFill>
                  <a:schemeClr val="tx1"/>
                </a:solidFill>
                <a:latin typeface="Arial" charset="0"/>
              </a:defRPr>
            </a:lvl4pPr>
            <a:lvl5pPr marL="1978025" indent="-219075" defTabSz="927100">
              <a:defRPr sz="2400">
                <a:solidFill>
                  <a:schemeClr val="tx1"/>
                </a:solidFill>
                <a:latin typeface="Arial" charset="0"/>
              </a:defRPr>
            </a:lvl5pPr>
            <a:lvl6pPr marL="2435225" indent="-219075" defTabSz="927100" eaLnBrk="0" fontAlgn="base" hangingPunct="0">
              <a:spcBef>
                <a:spcPct val="0"/>
              </a:spcBef>
              <a:spcAft>
                <a:spcPct val="0"/>
              </a:spcAft>
              <a:defRPr sz="2400">
                <a:solidFill>
                  <a:schemeClr val="tx1"/>
                </a:solidFill>
                <a:latin typeface="Arial" charset="0"/>
              </a:defRPr>
            </a:lvl6pPr>
            <a:lvl7pPr marL="2892425" indent="-219075" defTabSz="927100" eaLnBrk="0" fontAlgn="base" hangingPunct="0">
              <a:spcBef>
                <a:spcPct val="0"/>
              </a:spcBef>
              <a:spcAft>
                <a:spcPct val="0"/>
              </a:spcAft>
              <a:defRPr sz="2400">
                <a:solidFill>
                  <a:schemeClr val="tx1"/>
                </a:solidFill>
                <a:latin typeface="Arial" charset="0"/>
              </a:defRPr>
            </a:lvl7pPr>
            <a:lvl8pPr marL="3349625" indent="-219075" defTabSz="927100" eaLnBrk="0" fontAlgn="base" hangingPunct="0">
              <a:spcBef>
                <a:spcPct val="0"/>
              </a:spcBef>
              <a:spcAft>
                <a:spcPct val="0"/>
              </a:spcAft>
              <a:defRPr sz="2400">
                <a:solidFill>
                  <a:schemeClr val="tx1"/>
                </a:solidFill>
                <a:latin typeface="Arial" charset="0"/>
              </a:defRPr>
            </a:lvl8pPr>
            <a:lvl9pPr marL="3806825" indent="-219075" defTabSz="927100" eaLnBrk="0" fontAlgn="base" hangingPunct="0">
              <a:spcBef>
                <a:spcPct val="0"/>
              </a:spcBef>
              <a:spcAft>
                <a:spcPct val="0"/>
              </a:spcAft>
              <a:defRPr sz="2400">
                <a:solidFill>
                  <a:schemeClr val="tx1"/>
                </a:solidFill>
                <a:latin typeface="Arial" charset="0"/>
              </a:defRPr>
            </a:lvl9pPr>
          </a:lstStyle>
          <a:p>
            <a:pPr algn="r"/>
            <a:fld id="{5F87276B-4B87-469C-9566-6B0DEDA8220E}" type="slidenum">
              <a:rPr lang="en-US" sz="1300">
                <a:solidFill>
                  <a:prstClr val="black"/>
                </a:solidFill>
              </a:rPr>
              <a:pPr algn="r"/>
              <a:t>25</a:t>
            </a:fld>
            <a:endParaRPr lang="en-US" sz="1300" dirty="0">
              <a:solidFill>
                <a:prstClr val="black"/>
              </a:solidFill>
            </a:endParaRPr>
          </a:p>
        </p:txBody>
      </p:sp>
    </p:spTree>
    <p:extLst>
      <p:ext uri="{BB962C8B-B14F-4D97-AF65-F5344CB8AC3E}">
        <p14:creationId xmlns:p14="http://schemas.microsoft.com/office/powerpoint/2010/main" val="2760807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LCSM informs and identifies LNAPL concerns</a:t>
            </a:r>
          </a:p>
        </p:txBody>
      </p:sp>
    </p:spTree>
    <p:extLst>
      <p:ext uri="{BB962C8B-B14F-4D97-AF65-F5344CB8AC3E}">
        <p14:creationId xmlns:p14="http://schemas.microsoft.com/office/powerpoint/2010/main" val="4182354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specific examples of each type of LNAPL concern</a:t>
            </a:r>
          </a:p>
          <a:p>
            <a:endParaRPr lang="en-US" dirty="0" smtClean="0"/>
          </a:p>
          <a:p>
            <a:r>
              <a:rPr lang="en-US" b="1" dirty="0" smtClean="0"/>
              <a:t>Stakeholder </a:t>
            </a:r>
            <a:r>
              <a:rPr lang="en-US" b="1" dirty="0"/>
              <a:t>engagement – refer to Chapter 2</a:t>
            </a:r>
          </a:p>
        </p:txBody>
      </p:sp>
    </p:spTree>
    <p:extLst>
      <p:ext uri="{BB962C8B-B14F-4D97-AF65-F5344CB8AC3E}">
        <p14:creationId xmlns:p14="http://schemas.microsoft.com/office/powerpoint/2010/main" val="2212853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p:txBody>
      </p:sp>
    </p:spTree>
    <p:extLst>
      <p:ext uri="{BB962C8B-B14F-4D97-AF65-F5344CB8AC3E}">
        <p14:creationId xmlns:p14="http://schemas.microsoft.com/office/powerpoint/2010/main" val="3764864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“off-ramp” allows some concerns to be addressed without the need for remedial action. Example: if ingestion of GW at a supply well is a risk concern, then a comparison of in-hand data to drinking water standards, and an evaluation of dissolved plume stability, may show that the concern can be addressed without the need for further remedial action. </a:t>
            </a:r>
          </a:p>
        </p:txBody>
      </p:sp>
    </p:spTree>
    <p:extLst>
      <p:ext uri="{BB962C8B-B14F-4D97-AF65-F5344CB8AC3E}">
        <p14:creationId xmlns:p14="http://schemas.microsoft.com/office/powerpoint/2010/main" val="418235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DA6E2FB4-806B-4A4A-92A1-CB5790196A15}"/>
              </a:ext>
            </a:extLst>
          </p:cNvPr>
          <p:cNvSpPr txBox="1">
            <a:spLocks noGrp="1" noChangeArrowheads="1"/>
          </p:cNvSpPr>
          <p:nvPr/>
        </p:nvSpPr>
        <p:spPr bwMode="auto">
          <a:xfrm>
            <a:off x="4136671" y="9161240"/>
            <a:ext cx="3162181" cy="48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7" tIns="48308" rIns="96617" bIns="48308" anchor="b"/>
          <a:lstStyle>
            <a:lvl1pPr defTabSz="942975">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defTabSz="942975">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defTabSz="942975">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defTabSz="942975">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defTabSz="942975">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r"/>
            <a:fld id="{721F38E1-E852-4055-B87C-B05E4E4AAEBE}" type="slidenum">
              <a:rPr lang="en-US" altLang="en-US" sz="1200">
                <a:solidFill>
                  <a:prstClr val="black"/>
                </a:solidFill>
                <a:latin typeface="Tahoma" panose="020B0604030504040204" pitchFamily="34" charset="0"/>
              </a:rPr>
              <a:pPr algn="r"/>
              <a:t>3</a:t>
            </a:fld>
            <a:endParaRPr lang="en-US" altLang="en-US" sz="1200" dirty="0">
              <a:solidFill>
                <a:prstClr val="black"/>
              </a:solidFill>
              <a:latin typeface="Tahoma" panose="020B0604030504040204" pitchFamily="34" charset="0"/>
            </a:endParaRPr>
          </a:p>
        </p:txBody>
      </p:sp>
      <p:sp>
        <p:nvSpPr>
          <p:cNvPr id="9219" name="Rectangle 2">
            <a:extLst>
              <a:ext uri="{FF2B5EF4-FFF2-40B4-BE49-F238E27FC236}">
                <a16:creationId xmlns:a16="http://schemas.microsoft.com/office/drawing/2014/main" xmlns="" id="{955E5AE2-26CF-4FEF-8162-782E24A36450}"/>
              </a:ext>
            </a:extLst>
          </p:cNvPr>
          <p:cNvSpPr>
            <a:spLocks noGrp="1" noRot="1" noChangeAspect="1" noChangeArrowheads="1" noTextEdit="1"/>
          </p:cNvSpPr>
          <p:nvPr>
            <p:ph type="sldImg"/>
          </p:nvPr>
        </p:nvSpPr>
        <p:spPr>
          <a:xfrm>
            <a:off x="1238250" y="722313"/>
            <a:ext cx="4822825" cy="3616325"/>
          </a:xfrm>
          <a:ln/>
        </p:spPr>
      </p:sp>
      <p:sp>
        <p:nvSpPr>
          <p:cNvPr id="9220" name="Rectangle 3">
            <a:extLst>
              <a:ext uri="{FF2B5EF4-FFF2-40B4-BE49-F238E27FC236}">
                <a16:creationId xmlns:a16="http://schemas.microsoft.com/office/drawing/2014/main" xmlns="" id="{DEB1CC35-FC9E-477D-8D08-5749D02B5D89}"/>
              </a:ext>
            </a:extLst>
          </p:cNvPr>
          <p:cNvSpPr>
            <a:spLocks noGrp="1" noChangeArrowheads="1"/>
          </p:cNvSpPr>
          <p:nvPr>
            <p:ph type="body" idx="1"/>
          </p:nvPr>
        </p:nvSpPr>
        <p:spPr>
          <a:xfrm>
            <a:off x="730868" y="4579808"/>
            <a:ext cx="5837117" cy="43379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We </a:t>
            </a:r>
            <a:r>
              <a:rPr lang="en-US" altLang="en-US" dirty="0">
                <a:latin typeface="Arial" panose="020B0604020202020204" pitchFamily="34" charset="0"/>
              </a:rPr>
              <a:t>have started the seminar with all phone lines muted to prevent background noise. Please keep your phone lines muted during the seminar to minimize disruption and background noise. During the question and answer break, press #6 to unmute your lines to ask a question (note: *6 to mute again). Also, please do NOT put this call on hold as this may bring unwanted background music over the lines and interrupt the seminar.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Use the “Q&amp;A” box to ask questions, make comments, or report technical problems any time. For questions and comments provided out loud, please hold until the designated Q&amp;A breaks.</a:t>
            </a:r>
          </a:p>
          <a:p>
            <a:pPr eaLnBrk="1" hangingPunct="1"/>
            <a:endParaRPr lang="en-US" altLang="en-US" dirty="0">
              <a:latin typeface="Arial" panose="020B0604020202020204" pitchFamily="34" charset="0"/>
            </a:endParaRPr>
          </a:p>
          <a:p>
            <a:pPr eaLnBrk="1" hangingPunct="1"/>
            <a:r>
              <a:rPr lang="en-US" altLang="en-US" b="1" i="1" dirty="0">
                <a:latin typeface="Arial" panose="020B0604020202020204" pitchFamily="34" charset="0"/>
              </a:rPr>
              <a:t>Everyone</a:t>
            </a:r>
            <a:r>
              <a:rPr lang="en-US" altLang="en-US" dirty="0">
                <a:latin typeface="Arial" panose="020B0604020202020204" pitchFamily="34" charset="0"/>
              </a:rPr>
              <a:t> – please complete the feedback form before you leave the training website. Link to feedback form is available on last slide.</a:t>
            </a:r>
          </a:p>
        </p:txBody>
      </p:sp>
    </p:spTree>
    <p:extLst>
      <p:ext uri="{BB962C8B-B14F-4D97-AF65-F5344CB8AC3E}">
        <p14:creationId xmlns:p14="http://schemas.microsoft.com/office/powerpoint/2010/main" val="1379577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p:txBody>
      </p:sp>
    </p:spTree>
    <p:extLst>
      <p:ext uri="{BB962C8B-B14F-4D97-AF65-F5344CB8AC3E}">
        <p14:creationId xmlns:p14="http://schemas.microsoft.com/office/powerpoint/2010/main" val="1366576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translate an LNAPL concern into a measurable LNAPL condition.  </a:t>
            </a:r>
          </a:p>
          <a:p>
            <a:r>
              <a:rPr lang="en-US" dirty="0"/>
              <a:t>Each concern may have its own goal.  Sometimes multiple concerns may share a common goal.</a:t>
            </a:r>
          </a:p>
          <a:p>
            <a:r>
              <a:rPr lang="en-US" dirty="0"/>
              <a:t>(For brevity, only Composition and Saturation examples are carried forward in the next slides)</a:t>
            </a:r>
          </a:p>
          <a:p>
            <a:r>
              <a:rPr lang="en-US" dirty="0"/>
              <a:t>More on goals in the next slide…</a:t>
            </a:r>
          </a:p>
        </p:txBody>
      </p:sp>
    </p:spTree>
    <p:extLst>
      <p:ext uri="{BB962C8B-B14F-4D97-AF65-F5344CB8AC3E}">
        <p14:creationId xmlns:p14="http://schemas.microsoft.com/office/powerpoint/2010/main" val="4182354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eaLnBrk="1" fontAlgn="auto" hangingPunct="1">
              <a:spcBef>
                <a:spcPts val="0"/>
              </a:spcBef>
              <a:spcAft>
                <a:spcPts val="0"/>
              </a:spcAft>
              <a:defRPr/>
            </a:pPr>
            <a:r>
              <a:rPr lang="en-US" dirty="0"/>
              <a:t>A goal states, in general terms, the measurable change that you seek in the LNAPL condition. </a:t>
            </a:r>
          </a:p>
          <a:p>
            <a:pPr defTabSz="947044" eaLnBrk="1" fontAlgn="auto" hangingPunct="1">
              <a:spcBef>
                <a:spcPts val="0"/>
              </a:spcBef>
              <a:spcAft>
                <a:spcPts val="0"/>
              </a:spcAft>
              <a:defRPr/>
            </a:pPr>
            <a:endParaRPr lang="en-US" dirty="0"/>
          </a:p>
          <a:p>
            <a:pPr defTabSz="947044" eaLnBrk="1" fontAlgn="auto" hangingPunct="1">
              <a:spcBef>
                <a:spcPts val="0"/>
              </a:spcBef>
              <a:spcAft>
                <a:spcPts val="0"/>
              </a:spcAft>
              <a:defRPr/>
            </a:pPr>
            <a:r>
              <a:rPr lang="en-US" dirty="0"/>
              <a:t>Both graphics tagged with creative commons license</a:t>
            </a:r>
          </a:p>
        </p:txBody>
      </p:sp>
    </p:spTree>
    <p:extLst>
      <p:ext uri="{BB962C8B-B14F-4D97-AF65-F5344CB8AC3E}">
        <p14:creationId xmlns:p14="http://schemas.microsoft.com/office/powerpoint/2010/main" val="2049116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eaLnBrk="1" fontAlgn="auto" hangingPunct="1">
              <a:spcBef>
                <a:spcPts val="0"/>
              </a:spcBef>
              <a:spcAft>
                <a:spcPts val="0"/>
              </a:spcAft>
              <a:defRPr/>
            </a:pPr>
            <a:r>
              <a:rPr lang="en-US" dirty="0"/>
              <a:t>A goal states, in general terms, the measurable change that you seek in the LNAPL condition. </a:t>
            </a:r>
          </a:p>
          <a:p>
            <a:pPr defTabSz="947044" eaLnBrk="1" fontAlgn="auto" hangingPunct="1">
              <a:spcBef>
                <a:spcPts val="0"/>
              </a:spcBef>
              <a:spcAft>
                <a:spcPts val="0"/>
              </a:spcAft>
              <a:defRPr/>
            </a:pPr>
            <a:r>
              <a:rPr lang="en-US" dirty="0"/>
              <a:t>At this stage, you have enough information to start the process of selecting a remedial strategy.</a:t>
            </a:r>
          </a:p>
          <a:p>
            <a:pPr defTabSz="947044" eaLnBrk="1" fontAlgn="auto" hangingPunct="1">
              <a:spcBef>
                <a:spcPts val="0"/>
              </a:spcBef>
              <a:spcAft>
                <a:spcPts val="0"/>
              </a:spcAft>
              <a:defRPr/>
            </a:pPr>
            <a:r>
              <a:rPr lang="en-US" dirty="0"/>
              <a:t>You can’t pick a remedy until you know what it needs to achieve!</a:t>
            </a:r>
          </a:p>
        </p:txBody>
      </p:sp>
    </p:spTree>
    <p:extLst>
      <p:ext uri="{BB962C8B-B14F-4D97-AF65-F5344CB8AC3E}">
        <p14:creationId xmlns:p14="http://schemas.microsoft.com/office/powerpoint/2010/main" val="4182354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endParaRPr lang="en-US" dirty="0"/>
          </a:p>
        </p:txBody>
      </p:sp>
    </p:spTree>
    <p:extLst>
      <p:ext uri="{BB962C8B-B14F-4D97-AF65-F5344CB8AC3E}">
        <p14:creationId xmlns:p14="http://schemas.microsoft.com/office/powerpoint/2010/main" val="4182354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eaLnBrk="1" fontAlgn="auto" hangingPunct="1">
              <a:spcBef>
                <a:spcPts val="0"/>
              </a:spcBef>
              <a:spcAft>
                <a:spcPts val="0"/>
              </a:spcAft>
              <a:defRPr/>
            </a:pPr>
            <a:r>
              <a:rPr lang="en-US" dirty="0"/>
              <a:t>We categorize remedial technologies by the primary remedial mechanism that each employs.</a:t>
            </a:r>
          </a:p>
          <a:p>
            <a:pPr defTabSz="947044" eaLnBrk="1" fontAlgn="auto" hangingPunct="1">
              <a:spcBef>
                <a:spcPts val="0"/>
              </a:spcBef>
              <a:spcAft>
                <a:spcPts val="0"/>
              </a:spcAft>
              <a:defRPr/>
            </a:pPr>
            <a:endParaRPr lang="en-US" dirty="0" smtClean="0"/>
          </a:p>
          <a:p>
            <a:pPr defTabSz="947044" eaLnBrk="1" fontAlgn="auto" hangingPunct="1">
              <a:spcBef>
                <a:spcPts val="0"/>
              </a:spcBef>
              <a:spcAft>
                <a:spcPts val="0"/>
              </a:spcAft>
              <a:defRPr/>
            </a:pPr>
            <a:r>
              <a:rPr lang="en-US" dirty="0" smtClean="0"/>
              <a:t>The </a:t>
            </a:r>
            <a:r>
              <a:rPr lang="en-US" dirty="0"/>
              <a:t>choice of technology – and remedial mechanism -- can influence how the objectives are expressed.  </a:t>
            </a:r>
          </a:p>
          <a:p>
            <a:pPr defTabSz="947044" eaLnBrk="1" fontAlgn="auto" hangingPunct="1">
              <a:spcBef>
                <a:spcPts val="0"/>
              </a:spcBef>
              <a:spcAft>
                <a:spcPts val="0"/>
              </a:spcAft>
              <a:defRPr/>
            </a:pPr>
            <a:r>
              <a:rPr lang="en-US" dirty="0"/>
              <a:t>An objectives statement typically includes an active word such as : “stop,” “abate”, “control,” “change,” “remove” or “recover.” </a:t>
            </a:r>
          </a:p>
          <a:p>
            <a:pPr defTabSz="947044" eaLnBrk="1" fontAlgn="auto" hangingPunct="1">
              <a:spcBef>
                <a:spcPts val="0"/>
              </a:spcBef>
              <a:spcAft>
                <a:spcPts val="0"/>
              </a:spcAft>
              <a:defRPr/>
            </a:pPr>
            <a:endParaRPr lang="en-US" dirty="0"/>
          </a:p>
          <a:p>
            <a:pPr defTabSz="947044" eaLnBrk="1" fontAlgn="auto" hangingPunct="1">
              <a:spcBef>
                <a:spcPts val="0"/>
              </a:spcBef>
              <a:spcAft>
                <a:spcPts val="0"/>
              </a:spcAft>
              <a:defRPr/>
            </a:pPr>
            <a:r>
              <a:rPr lang="en-US" dirty="0" smtClean="0"/>
              <a:t>NSZD </a:t>
            </a:r>
            <a:r>
              <a:rPr lang="en-US" dirty="0"/>
              <a:t>can </a:t>
            </a:r>
            <a:r>
              <a:rPr lang="en-US" dirty="0" smtClean="0"/>
              <a:t>work </a:t>
            </a:r>
            <a:r>
              <a:rPr lang="en-US" dirty="0"/>
              <a:t>across all three categories of objectives. </a:t>
            </a:r>
          </a:p>
        </p:txBody>
      </p:sp>
    </p:spTree>
    <p:extLst>
      <p:ext uri="{BB962C8B-B14F-4D97-AF65-F5344CB8AC3E}">
        <p14:creationId xmlns:p14="http://schemas.microsoft.com/office/powerpoint/2010/main" val="4182354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dirty="0"/>
              <a:t>This slide shows the first cut of how to think about technologies. What do they do? In the tech reg, this is also referred to as the “primary mechanism” by which LNAPL remediation takes place.</a:t>
            </a:r>
          </a:p>
          <a:p>
            <a:endParaRPr lang="en-US" dirty="0"/>
          </a:p>
          <a:p>
            <a:r>
              <a:rPr lang="en-US" dirty="0"/>
              <a:t>In addition to the primary mechanism, most technologies also act in other ways. These “multiple actions” of a technology can be simply represented by the ternary (triangular) diagram.</a:t>
            </a:r>
          </a:p>
          <a:p>
            <a:endParaRPr lang="en-US" dirty="0"/>
          </a:p>
          <a:p>
            <a:r>
              <a:rPr lang="en-US" dirty="0"/>
              <a:t>Example:  Dual-phase extraction volatilizes, extracts, and biodegrades LNAPL, so it has both mass recovery and phase change mechanisms</a:t>
            </a:r>
          </a:p>
        </p:txBody>
      </p:sp>
      <p:sp>
        <p:nvSpPr>
          <p:cNvPr id="81924" name="Slide Number Placeholder 3"/>
          <p:cNvSpPr>
            <a:spLocks noGrp="1"/>
          </p:cNvSpPr>
          <p:nvPr>
            <p:ph type="sldNum" sz="quarter" idx="5"/>
          </p:nvPr>
        </p:nvSpPr>
        <p:spPr>
          <a:noFill/>
        </p:spPr>
        <p:txBody>
          <a:bodyPr/>
          <a:lstStyle/>
          <a:p>
            <a:fld id="{0E618938-B638-4D5C-83CC-D7ACA0EB230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844439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remedy needs to be capable of meeting the identified LNAPL remedial objectives.  Then it needs performance metrics to assure that it is implemented effectively.  It also needs an endpoint to know when it has done its job.</a:t>
            </a:r>
          </a:p>
          <a:p>
            <a:endParaRPr lang="en-US" dirty="0"/>
          </a:p>
          <a:p>
            <a:r>
              <a:rPr lang="en-US" dirty="0"/>
              <a:t>Rather than “trying something to see what happens” this process identifies what is expected to happen, and what to expect when you are done. </a:t>
            </a:r>
          </a:p>
          <a:p>
            <a:endParaRPr lang="en-US" dirty="0"/>
          </a:p>
          <a:p>
            <a:pPr defTabSz="947044">
              <a:defRPr/>
            </a:pPr>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endParaRPr lang="en-US" dirty="0"/>
          </a:p>
        </p:txBody>
      </p:sp>
    </p:spTree>
    <p:extLst>
      <p:ext uri="{BB962C8B-B14F-4D97-AF65-F5344CB8AC3E}">
        <p14:creationId xmlns:p14="http://schemas.microsoft.com/office/powerpoint/2010/main" val="4182354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258888" y="720725"/>
            <a:ext cx="4797425" cy="3598863"/>
          </a:xfrm>
          <a:prstGeom prst="rect">
            <a:avLst/>
          </a:prstGeo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 associated notes.</a:t>
            </a:r>
          </a:p>
          <a:p>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209">
              <a:defRPr>
                <a:solidFill>
                  <a:schemeClr val="tx1"/>
                </a:solidFill>
                <a:latin typeface="Arial" panose="020B0604020202020204" pitchFamily="34" charset="0"/>
              </a:defRPr>
            </a:lvl1pPr>
            <a:lvl2pPr marL="762044" indent="-293094" defTabSz="967209">
              <a:defRPr>
                <a:solidFill>
                  <a:schemeClr val="tx1"/>
                </a:solidFill>
                <a:latin typeface="Arial" panose="020B0604020202020204" pitchFamily="34" charset="0"/>
              </a:defRPr>
            </a:lvl2pPr>
            <a:lvl3pPr marL="1172375" indent="-234475" defTabSz="967209">
              <a:defRPr>
                <a:solidFill>
                  <a:schemeClr val="tx1"/>
                </a:solidFill>
                <a:latin typeface="Arial" panose="020B0604020202020204" pitchFamily="34" charset="0"/>
              </a:defRPr>
            </a:lvl3pPr>
            <a:lvl4pPr marL="1641325" indent="-234475" defTabSz="967209">
              <a:defRPr>
                <a:solidFill>
                  <a:schemeClr val="tx1"/>
                </a:solidFill>
                <a:latin typeface="Arial" panose="020B0604020202020204" pitchFamily="34" charset="0"/>
              </a:defRPr>
            </a:lvl4pPr>
            <a:lvl5pPr marL="2110275" indent="-234475" defTabSz="967209">
              <a:defRPr>
                <a:solidFill>
                  <a:schemeClr val="tx1"/>
                </a:solidFill>
                <a:latin typeface="Arial" panose="020B0604020202020204" pitchFamily="34" charset="0"/>
              </a:defRPr>
            </a:lvl5pPr>
            <a:lvl6pPr marL="2579225" indent="-234475" defTabSz="967209" eaLnBrk="0" fontAlgn="base" hangingPunct="0">
              <a:spcBef>
                <a:spcPct val="0"/>
              </a:spcBef>
              <a:spcAft>
                <a:spcPct val="0"/>
              </a:spcAft>
              <a:defRPr>
                <a:solidFill>
                  <a:schemeClr val="tx1"/>
                </a:solidFill>
                <a:latin typeface="Arial" panose="020B0604020202020204" pitchFamily="34" charset="0"/>
              </a:defRPr>
            </a:lvl6pPr>
            <a:lvl7pPr marL="3048175" indent="-234475" defTabSz="967209" eaLnBrk="0" fontAlgn="base" hangingPunct="0">
              <a:spcBef>
                <a:spcPct val="0"/>
              </a:spcBef>
              <a:spcAft>
                <a:spcPct val="0"/>
              </a:spcAft>
              <a:defRPr>
                <a:solidFill>
                  <a:schemeClr val="tx1"/>
                </a:solidFill>
                <a:latin typeface="Arial" panose="020B0604020202020204" pitchFamily="34" charset="0"/>
              </a:defRPr>
            </a:lvl7pPr>
            <a:lvl8pPr marL="3517125" indent="-234475" defTabSz="967209" eaLnBrk="0" fontAlgn="base" hangingPunct="0">
              <a:spcBef>
                <a:spcPct val="0"/>
              </a:spcBef>
              <a:spcAft>
                <a:spcPct val="0"/>
              </a:spcAft>
              <a:defRPr>
                <a:solidFill>
                  <a:schemeClr val="tx1"/>
                </a:solidFill>
                <a:latin typeface="Arial" panose="020B0604020202020204" pitchFamily="34" charset="0"/>
              </a:defRPr>
            </a:lvl8pPr>
            <a:lvl9pPr marL="3986075" indent="-234475" defTabSz="967209" eaLnBrk="0" fontAlgn="base" hangingPunct="0">
              <a:spcBef>
                <a:spcPct val="0"/>
              </a:spcBef>
              <a:spcAft>
                <a:spcPct val="0"/>
              </a:spcAft>
              <a:defRPr>
                <a:solidFill>
                  <a:schemeClr val="tx1"/>
                </a:solidFill>
                <a:latin typeface="Arial" panose="020B0604020202020204" pitchFamily="34" charset="0"/>
              </a:defRPr>
            </a:lvl9pPr>
          </a:lstStyle>
          <a:p>
            <a:fld id="{793147F2-51EF-4CAB-9D3A-15BD1814E66E}" type="slidenum">
              <a:rPr lang="en-US" altLang="en-US" smtClean="0">
                <a:solidFill>
                  <a:prstClr val="black"/>
                </a:solidFill>
                <a:latin typeface="Tahoma" panose="020B0604030504040204" pitchFamily="34" charset="0"/>
              </a:rPr>
              <a:pPr/>
              <a:t>38</a:t>
            </a:fld>
            <a:endParaRPr lang="en-US" altLang="en-US" dirty="0">
              <a:solidFill>
                <a:prstClr val="black"/>
              </a:solidFill>
              <a:latin typeface="Tahoma" panose="020B0604030504040204" pitchFamily="34" charset="0"/>
            </a:endParaRPr>
          </a:p>
        </p:txBody>
      </p:sp>
    </p:spTree>
    <p:extLst>
      <p:ext uri="{BB962C8B-B14F-4D97-AF65-F5344CB8AC3E}">
        <p14:creationId xmlns:p14="http://schemas.microsoft.com/office/powerpoint/2010/main" val="838320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in past years, the concerns at a given site have not readily changed whether</a:t>
            </a:r>
            <a:r>
              <a:rPr lang="en-US" baseline="0" dirty="0"/>
              <a:t> its dissolved phase concentrations, PVI, MEP.  However understanding the efficacy of remedial technologies to achieve various goals has changed.  Pump and treat and LNAPL recovery are not going to restore aquifer conditions.  LNAPL in wells is generally not the largest source of LNAPL.  Correctly directing your focus means weighing additional lines of evidence to establish an effective remedial approach.</a:t>
            </a:r>
            <a:endParaRPr lang="en-US" dirty="0"/>
          </a:p>
        </p:txBody>
      </p:sp>
      <p:sp>
        <p:nvSpPr>
          <p:cNvPr id="4" name="Slide Number Placeholder 3"/>
          <p:cNvSpPr>
            <a:spLocks noGrp="1"/>
          </p:cNvSpPr>
          <p:nvPr>
            <p:ph type="sldNum" sz="quarter" idx="10"/>
          </p:nvPr>
        </p:nvSpPr>
        <p:spPr/>
        <p:txBody>
          <a:bodyPr/>
          <a:lstStyle/>
          <a:p>
            <a:fld id="{5AE6AEC8-64A4-478D-9F7A-49662C855495}"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155991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xmlns="" id="{D2845DAC-8B5D-47C9-ABAC-A473E9799E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333">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62009" indent="-293080" defTabSz="988333">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72322" indent="-234465" defTabSz="988333">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41251" indent="-234465" defTabSz="988333">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110180" indent="-234465" defTabSz="988333">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79108" indent="-234465" defTabSz="98833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3048038" indent="-234465" defTabSz="98833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516967" indent="-234465" defTabSz="98833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985896" indent="-234465" defTabSz="98833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fld id="{A5F964D5-FB61-44C7-AFAF-39F5F71DF61A}" type="slidenum">
              <a:rPr lang="en-US" altLang="en-US" smtClean="0">
                <a:solidFill>
                  <a:prstClr val="black"/>
                </a:solidFill>
                <a:latin typeface="Tahoma" panose="020B0604030504040204" pitchFamily="34" charset="0"/>
              </a:rPr>
              <a:pPr/>
              <a:t>4</a:t>
            </a:fld>
            <a:endParaRPr lang="en-US" altLang="en-US" dirty="0">
              <a:solidFill>
                <a:prstClr val="black"/>
              </a:solidFill>
              <a:latin typeface="Tahoma" panose="020B0604030504040204" pitchFamily="34" charset="0"/>
            </a:endParaRPr>
          </a:p>
        </p:txBody>
      </p:sp>
      <p:sp>
        <p:nvSpPr>
          <p:cNvPr id="11267" name="Rectangle 2">
            <a:extLst>
              <a:ext uri="{FF2B5EF4-FFF2-40B4-BE49-F238E27FC236}">
                <a16:creationId xmlns:a16="http://schemas.microsoft.com/office/drawing/2014/main" xmlns="" id="{76B45072-268C-4D43-9F5C-34655AFC82D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xmlns="" id="{4B60803F-0691-4B9A-8B4D-F354AB903699}"/>
              </a:ext>
            </a:extLst>
          </p:cNvPr>
          <p:cNvSpPr>
            <a:spLocks noGrp="1" noChangeArrowheads="1"/>
          </p:cNvSpPr>
          <p:nvPr>
            <p:ph type="body" idx="1"/>
          </p:nvPr>
        </p:nvSpPr>
        <p:spPr>
          <a:xfrm>
            <a:off x="243623" y="4683711"/>
            <a:ext cx="7030702" cy="44385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dirty="0" smtClean="0">
                <a:latin typeface="Arial" panose="020B0604020202020204" pitchFamily="34" charset="0"/>
              </a:rPr>
              <a:t>The </a:t>
            </a:r>
            <a:r>
              <a:rPr lang="en-US" altLang="en-US" sz="800" dirty="0">
                <a:latin typeface="Arial" panose="020B0604020202020204" pitchFamily="34" charset="0"/>
              </a:rPr>
              <a:t>Interstate Technology and Regulatory Council (ITRC) is a state-led coalition of regulators, industry experts, citizen stakeholders, academia and federal partners that work to achieve regulatory acceptance of environmental technologies and innovative approaches. ITRC consists of all 50 states (and Puerto Rico and the District of Columbia) that work to break down barriers and reduce compliance costs, making it easier to use new technologies and helping states maximize resources. ITRC brings together a diverse mix of environmental experts and stakeholders from both the public and private sectors to broaden and deepen technical knowledge and advance the regulatory acceptance of environmental technologies. Together, we</a:t>
            </a:r>
            <a:r>
              <a:rPr lang="ja-JP" altLang="en-US" sz="800" dirty="0">
                <a:latin typeface="Arial" panose="020B0604020202020204" pitchFamily="34" charset="0"/>
              </a:rPr>
              <a:t>’</a:t>
            </a:r>
            <a:r>
              <a:rPr lang="en-US" altLang="ja-JP" sz="800" dirty="0">
                <a:latin typeface="Arial" panose="020B0604020202020204" pitchFamily="34" charset="0"/>
              </a:rPr>
              <a:t>re building the environmental community</a:t>
            </a:r>
            <a:r>
              <a:rPr lang="ja-JP" altLang="en-US" sz="800" dirty="0">
                <a:latin typeface="Arial" panose="020B0604020202020204" pitchFamily="34" charset="0"/>
              </a:rPr>
              <a:t>’</a:t>
            </a:r>
            <a:r>
              <a:rPr lang="en-US" altLang="ja-JP" sz="800" dirty="0">
                <a:latin typeface="Arial" panose="020B0604020202020204" pitchFamily="34" charset="0"/>
              </a:rPr>
              <a:t>s ability to expedite quality decision making while protecting human health and the environment. With our network of organizations and individuals throughout the environmental community, ITRC is a unique catalyst for dialogue between regulators and the regulated community.</a:t>
            </a:r>
          </a:p>
          <a:p>
            <a:pPr eaLnBrk="1" hangingPunct="1"/>
            <a:r>
              <a:rPr lang="en-US" altLang="en-US" sz="800" dirty="0">
                <a:latin typeface="Arial" panose="020B0604020202020204" pitchFamily="34" charset="0"/>
              </a:rPr>
              <a:t>For a state to be a member of ITRC their environmental agency must designate a State Point of Contact. To find out who your State POC is check out the </a:t>
            </a:r>
            <a:r>
              <a:rPr lang="ja-JP" altLang="en-US" sz="800" dirty="0">
                <a:latin typeface="Arial" panose="020B0604020202020204" pitchFamily="34" charset="0"/>
              </a:rPr>
              <a:t>“</a:t>
            </a:r>
            <a:r>
              <a:rPr lang="en-US" altLang="ja-JP" sz="800" dirty="0">
                <a:latin typeface="Arial" panose="020B0604020202020204" pitchFamily="34" charset="0"/>
              </a:rPr>
              <a:t>contacts</a:t>
            </a:r>
            <a:r>
              <a:rPr lang="ja-JP" altLang="en-US" sz="800" dirty="0">
                <a:latin typeface="Arial" panose="020B0604020202020204" pitchFamily="34" charset="0"/>
              </a:rPr>
              <a:t>”</a:t>
            </a:r>
            <a:r>
              <a:rPr lang="en-US" altLang="ja-JP" sz="800" dirty="0">
                <a:latin typeface="Arial" panose="020B0604020202020204" pitchFamily="34" charset="0"/>
              </a:rPr>
              <a:t> section at www.itrcweb.org. Also, click on </a:t>
            </a:r>
            <a:r>
              <a:rPr lang="ja-JP" altLang="en-US" sz="800" dirty="0">
                <a:latin typeface="Arial" panose="020B0604020202020204" pitchFamily="34" charset="0"/>
              </a:rPr>
              <a:t>“</a:t>
            </a:r>
            <a:r>
              <a:rPr lang="en-US" altLang="ja-JP" sz="800" dirty="0">
                <a:latin typeface="Arial" panose="020B0604020202020204" pitchFamily="34" charset="0"/>
              </a:rPr>
              <a:t>membership</a:t>
            </a:r>
            <a:r>
              <a:rPr lang="ja-JP" altLang="en-US" sz="800" dirty="0">
                <a:latin typeface="Arial" panose="020B0604020202020204" pitchFamily="34" charset="0"/>
              </a:rPr>
              <a:t>”</a:t>
            </a:r>
            <a:r>
              <a:rPr lang="en-US" altLang="ja-JP" sz="800" dirty="0">
                <a:latin typeface="Arial" panose="020B0604020202020204" pitchFamily="34" charset="0"/>
              </a:rPr>
              <a:t> to learn how you can become a member of an ITRC Technical Team.</a:t>
            </a:r>
          </a:p>
          <a:p>
            <a:pPr eaLnBrk="1" hangingPunct="1"/>
            <a:endParaRPr lang="en-US" altLang="en-US" sz="800" dirty="0">
              <a:latin typeface="Arial" panose="020B0604020202020204" pitchFamily="34" charset="0"/>
            </a:endParaRPr>
          </a:p>
          <a:p>
            <a:r>
              <a:rPr lang="en-US" altLang="en-US" sz="800" dirty="0">
                <a:latin typeface="Arial" panose="020B0604020202020204" pitchFamily="34" charset="0"/>
              </a:rPr>
              <a:t>Disclaimer: This material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 and no official endorsement should be inferred.</a:t>
            </a:r>
          </a:p>
          <a:p>
            <a:r>
              <a:rPr lang="en-US" altLang="en-US" sz="800" dirty="0">
                <a:latin typeface="Arial" panose="020B0604020202020204" pitchFamily="34" charset="0"/>
              </a:rPr>
              <a:t> The information provided in documents, training curricula, and other print or electronic materials created by the Interstate Technology and Regulatory Council (</a:t>
            </a:r>
            <a:r>
              <a:rPr lang="ja-JP" altLang="en-US" sz="800" dirty="0">
                <a:latin typeface="Arial" panose="020B0604020202020204" pitchFamily="34" charset="0"/>
              </a:rPr>
              <a:t>“</a:t>
            </a:r>
            <a:r>
              <a:rPr lang="en-US" altLang="ja-JP" sz="800" dirty="0">
                <a:latin typeface="Arial" panose="020B0604020202020204" pitchFamily="34" charset="0"/>
              </a:rPr>
              <a:t>ITRC</a:t>
            </a:r>
            <a:r>
              <a:rPr lang="ja-JP" altLang="en-US" sz="800" dirty="0">
                <a:latin typeface="Arial" panose="020B0604020202020204" pitchFamily="34" charset="0"/>
              </a:rPr>
              <a:t>”</a:t>
            </a:r>
            <a:r>
              <a:rPr lang="en-US" altLang="ja-JP" sz="800" dirty="0">
                <a:latin typeface="Arial" panose="020B0604020202020204" pitchFamily="34" charset="0"/>
              </a:rPr>
              <a:t> and such materials are referred to as </a:t>
            </a:r>
            <a:r>
              <a:rPr lang="ja-JP" altLang="en-US" sz="800" dirty="0">
                <a:latin typeface="Arial" panose="020B0604020202020204" pitchFamily="34" charset="0"/>
              </a:rPr>
              <a:t>“</a:t>
            </a:r>
            <a:r>
              <a:rPr lang="en-US" altLang="ja-JP" sz="800" dirty="0">
                <a:latin typeface="Arial" panose="020B0604020202020204" pitchFamily="34" charset="0"/>
              </a:rPr>
              <a:t>ITRC Materials</a:t>
            </a:r>
            <a:r>
              <a:rPr lang="ja-JP" altLang="en-US" sz="800" dirty="0">
                <a:latin typeface="Arial" panose="020B0604020202020204" pitchFamily="34" charset="0"/>
              </a:rPr>
              <a:t>”</a:t>
            </a:r>
            <a:r>
              <a:rPr lang="en-US" altLang="ja-JP" sz="800" dirty="0">
                <a:latin typeface="Arial" panose="020B0604020202020204" pitchFamily="34" charset="0"/>
              </a:rPr>
              <a:t>) is intended as a general reference to help regulators and others develop a consistent approach to their evaluation, regulatory approval, and deployment of environmental technologies. The information in ITRC Materials was formulated to be reliable and accurate. However, the information is provided "as is" and use of this information is at the users</a:t>
            </a:r>
            <a:r>
              <a:rPr lang="ja-JP" altLang="en-US" sz="800" dirty="0">
                <a:latin typeface="Arial" panose="020B0604020202020204" pitchFamily="34" charset="0"/>
              </a:rPr>
              <a:t>’</a:t>
            </a:r>
            <a:r>
              <a:rPr lang="en-US" altLang="ja-JP" sz="800" dirty="0">
                <a:latin typeface="Arial" panose="020B0604020202020204" pitchFamily="34" charset="0"/>
              </a:rPr>
              <a:t> own risk. </a:t>
            </a:r>
          </a:p>
          <a:p>
            <a:r>
              <a:rPr lang="en-US" altLang="en-US" sz="800" dirty="0">
                <a:latin typeface="Arial" panose="020B0604020202020204" pitchFamily="34" charset="0"/>
              </a:rPr>
              <a:t> ITRC Materials do not necessarily address all applicable health and safety risks and precautions with respect to particular materials, conditions, or procedures in specific applications of any technology. Consequently, ITRC recommends consulting applicable standards, laws, regulations, suppliers of materials, and material safety data sheets for information concerning safety and health risks and precautions and compliance with then-applicable laws and regulations. ITRC, ERIS and ECOS shall not be liable in the event of any conflict between information in ITRC Materials and such laws, regulations, and/or other ordinances. The content in ITRC Materials may be revised or withdrawn at any time without prior notice.</a:t>
            </a:r>
          </a:p>
          <a:p>
            <a:r>
              <a:rPr lang="en-US" altLang="en-US" sz="800" dirty="0">
                <a:latin typeface="Arial" panose="020B0604020202020204" pitchFamily="34" charset="0"/>
              </a:rPr>
              <a:t> ITRC, ERIS, and ECOS make no representations or warranties, express or implied, with respect to information in ITRC Materials and specifically disclaim all warranties to the fullest extent permitted by law (including, but not limited to, merchantability or fitness for a particular purpose). ITRC, ERIS, and ECOS will not accept liability for damages of any kind that result from acting upon or using this information. </a:t>
            </a:r>
          </a:p>
          <a:p>
            <a:r>
              <a:rPr lang="en-US" altLang="en-US" sz="800" dirty="0">
                <a:latin typeface="Arial" panose="020B0604020202020204" pitchFamily="34" charset="0"/>
              </a:rPr>
              <a:t> ITRC, ERIS, and ECOS do not endorse or recommend the use of specific technology or technology provider through ITRC Materials. Reference to technologies, products, or services offered by other parties does not constitute a guarantee by ITRC, ERIS, and ECOS of the quality or value of those technologies, products, or services. Information in ITRC Materials is for general reference only; it should not be construed as definitive guidance for any specific site and is not a substitute for consultation with qualified professional advisors.</a:t>
            </a:r>
          </a:p>
          <a:p>
            <a:pPr eaLnBrk="1" hangingPunct="1"/>
            <a:endParaRPr lang="en-US" altLang="en-US" sz="800" dirty="0">
              <a:latin typeface="Arial" panose="020B0604020202020204" pitchFamily="34" charset="0"/>
            </a:endParaRPr>
          </a:p>
          <a:p>
            <a:pPr eaLnBrk="1" hangingPunct="1"/>
            <a:endParaRPr lang="en-US" altLang="en-US" sz="800" dirty="0">
              <a:latin typeface="Arial" panose="020B0604020202020204" pitchFamily="34" charset="0"/>
            </a:endParaRPr>
          </a:p>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2993037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3903312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is Why are we not doing this for other mechanisms.</a:t>
            </a:r>
            <a:r>
              <a:rPr lang="en-US" baseline="0" dirty="0"/>
              <a:t>  Tn has allowed for improved Estimates for Recovery performance.  We need to move in that direction for remaining mechanisms of remediation.  </a:t>
            </a:r>
          </a:p>
          <a:p>
            <a:endParaRPr lang="en-US" baseline="0" dirty="0"/>
          </a:p>
          <a:p>
            <a:r>
              <a:rPr lang="en-US" baseline="0" dirty="0"/>
              <a:t>We have tools to do this for multiple mechanisms</a:t>
            </a:r>
            <a:endParaRPr lang="en-US" dirty="0"/>
          </a:p>
        </p:txBody>
      </p:sp>
    </p:spTree>
    <p:extLst>
      <p:ext uri="{BB962C8B-B14F-4D97-AF65-F5344CB8AC3E}">
        <p14:creationId xmlns:p14="http://schemas.microsoft.com/office/powerpoint/2010/main" val="1484806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concerns alone do not inform the remedial selection, gauged thickness does not mean recovery will be effective.  We are going</a:t>
            </a:r>
            <a:r>
              <a:rPr lang="en-US" baseline="0" dirty="0"/>
              <a:t> to discuss approaches to better inform remedy decisions.  This essentially becomes a remedy selection LCSM</a:t>
            </a:r>
            <a:endParaRPr lang="en-US" dirty="0"/>
          </a:p>
        </p:txBody>
      </p:sp>
    </p:spTree>
    <p:extLst>
      <p:ext uri="{BB962C8B-B14F-4D97-AF65-F5344CB8AC3E}">
        <p14:creationId xmlns:p14="http://schemas.microsoft.com/office/powerpoint/2010/main" val="2923726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Layer build upon the previous question, this is less</a:t>
            </a:r>
            <a:r>
              <a:rPr lang="en-US" baseline="0" dirty="0"/>
              <a:t> true for the concerns question but not absent from those either.</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Discuss that this is the goal of the</a:t>
            </a:r>
            <a:r>
              <a:rPr lang="en-US" baseline="0" dirty="0"/>
              <a:t> LCSM or the thinking behind it.  Including these aspects into an LCSM improves decision making relative to the remedy selection.  As we go through this section we will discuss some of the methods to evaluate these topics.  This slide and the next provide the big picture and the details are forth coming.</a:t>
            </a:r>
            <a:endParaRPr lang="en-US" dirty="0"/>
          </a:p>
          <a:p>
            <a:endParaRPr lang="en-US" baseline="0" dirty="0"/>
          </a:p>
          <a:p>
            <a:pPr lvl="1"/>
            <a:r>
              <a:rPr lang="en-US" dirty="0"/>
              <a:t>Improved remedy selection is achieved through Understanding</a:t>
            </a:r>
          </a:p>
          <a:p>
            <a:pPr marL="1371600" lvl="2" indent="-457200">
              <a:buFont typeface="+mj-lt"/>
              <a:buAutoNum type="arabicPeriod"/>
            </a:pPr>
            <a:r>
              <a:rPr lang="en-US" dirty="0"/>
              <a:t>LNAPL Distribution relative to</a:t>
            </a:r>
          </a:p>
          <a:p>
            <a:pPr marL="1828800" lvl="3" indent="-457200">
              <a:buFont typeface="+mj-lt"/>
              <a:buAutoNum type="alphaLcParenR"/>
            </a:pPr>
            <a:r>
              <a:rPr lang="en-US" dirty="0"/>
              <a:t>Soil layers </a:t>
            </a:r>
          </a:p>
          <a:p>
            <a:pPr marL="1828800" lvl="3" indent="-457200">
              <a:buFont typeface="+mj-lt"/>
              <a:buAutoNum type="alphaLcParenR"/>
            </a:pPr>
            <a:r>
              <a:rPr lang="en-US" dirty="0"/>
              <a:t>Water-table</a:t>
            </a:r>
          </a:p>
          <a:p>
            <a:pPr marL="1371600" lvl="2" indent="-457200">
              <a:buFont typeface="+mj-lt"/>
              <a:buAutoNum type="arabicPeriod"/>
            </a:pPr>
            <a:r>
              <a:rPr lang="en-US" dirty="0"/>
              <a:t>Nature of the Source</a:t>
            </a:r>
          </a:p>
          <a:p>
            <a:pPr marL="1828800" lvl="3" indent="-457200">
              <a:buFont typeface="+mj-lt"/>
              <a:buAutoNum type="alphaLcParenR"/>
            </a:pPr>
            <a:r>
              <a:rPr lang="en-US" dirty="0"/>
              <a:t>Recoverability, volatility, biodegradability</a:t>
            </a:r>
          </a:p>
          <a:p>
            <a:pPr marL="1828800" lvl="3" indent="-457200">
              <a:buFont typeface="+mj-lt"/>
              <a:buAutoNum type="alphaLcParenR"/>
            </a:pPr>
            <a:r>
              <a:rPr lang="en-US" dirty="0"/>
              <a:t>Residual vs mobile LNAPL fractions</a:t>
            </a:r>
          </a:p>
          <a:p>
            <a:pPr marL="1371600" lvl="2" indent="-457200">
              <a:buFont typeface="+mj-lt"/>
              <a:buAutoNum type="arabicPeriod"/>
            </a:pPr>
            <a:r>
              <a:rPr lang="en-US" dirty="0"/>
              <a:t>Understanding technical limitations of a technology</a:t>
            </a:r>
          </a:p>
          <a:p>
            <a:pPr marL="1828800" lvl="3" indent="-457200">
              <a:buFont typeface="+mj-lt"/>
              <a:buAutoNum type="alphaLcParenR"/>
            </a:pPr>
            <a:r>
              <a:rPr lang="en-US" dirty="0"/>
              <a:t>These are technology and Site Specific</a:t>
            </a:r>
          </a:p>
          <a:p>
            <a:endParaRPr lang="en-US" dirty="0"/>
          </a:p>
        </p:txBody>
      </p:sp>
    </p:spTree>
    <p:extLst>
      <p:ext uri="{BB962C8B-B14F-4D97-AF65-F5344CB8AC3E}">
        <p14:creationId xmlns:p14="http://schemas.microsoft.com/office/powerpoint/2010/main" val="2749922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Characterization can be qualitative e.g., Tier 1 or more quantitative, higher resolution Tier 2-3</a:t>
            </a:r>
          </a:p>
        </p:txBody>
      </p:sp>
    </p:spTree>
    <p:extLst>
      <p:ext uri="{BB962C8B-B14F-4D97-AF65-F5344CB8AC3E}">
        <p14:creationId xmlns:p14="http://schemas.microsoft.com/office/powerpoint/2010/main" val="3554052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57300" y="719138"/>
            <a:ext cx="4802188" cy="3602037"/>
          </a:xfrm>
          <a:ln/>
        </p:spPr>
      </p:sp>
      <p:sp>
        <p:nvSpPr>
          <p:cNvPr id="9421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2538" tIns="46269" rIns="92538" bIns="46269"/>
          <a:lstStyle/>
          <a:p>
            <a:pPr eaLnBrk="1" hangingPunct="1"/>
            <a:r>
              <a:rPr lang="en-US" altLang="en-US" dirty="0"/>
              <a:t>Go To 3D model and Discuss Bullets, We know can focus the recovery to the areas with the highest potential fro mobile recovery (courtesy</a:t>
            </a:r>
            <a:r>
              <a:rPr lang="en-US" altLang="en-US" baseline="0" dirty="0"/>
              <a:t> of Andrew Kirkman)</a:t>
            </a:r>
            <a:endParaRPr lang="en-US" altLang="en-US" dirty="0"/>
          </a:p>
        </p:txBody>
      </p:sp>
    </p:spTree>
    <p:extLst>
      <p:ext uri="{BB962C8B-B14F-4D97-AF65-F5344CB8AC3E}">
        <p14:creationId xmlns:p14="http://schemas.microsoft.com/office/powerpoint/2010/main" val="3957960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4104565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4230192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remedial driver is MEP, perhaps this helps</a:t>
            </a:r>
            <a:r>
              <a:rPr lang="en-US" baseline="0" dirty="0" smtClean="0"/>
              <a:t> identify why 2-4 foot thickness might be in a well but low recovery, transmissivity is observed.  If the remedial driver is dissolved phase risk, then this might help target remedial activities.</a:t>
            </a:r>
            <a:endParaRPr lang="en-US" dirty="0"/>
          </a:p>
        </p:txBody>
      </p:sp>
    </p:spTree>
    <p:extLst>
      <p:ext uri="{BB962C8B-B14F-4D97-AF65-F5344CB8AC3E}">
        <p14:creationId xmlns:p14="http://schemas.microsoft.com/office/powerpoint/2010/main" val="3463487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Gauging data is useful, Gauging data not over time but plotted as a diagnostic gauge plot combined with</a:t>
            </a:r>
            <a:r>
              <a:rPr lang="en-US" baseline="0" dirty="0"/>
              <a:t> subsurface geologic characterization is even more useful.</a:t>
            </a:r>
            <a:endParaRPr lang="en-US" dirty="0"/>
          </a:p>
        </p:txBody>
      </p:sp>
    </p:spTree>
    <p:extLst>
      <p:ext uri="{BB962C8B-B14F-4D97-AF65-F5344CB8AC3E}">
        <p14:creationId xmlns:p14="http://schemas.microsoft.com/office/powerpoint/2010/main" val="138898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560888"/>
            <a:ext cx="6858000" cy="4321175"/>
          </a:xfrm>
        </p:spPr>
        <p:txBody>
          <a:bodyPr/>
          <a:lstStyle/>
          <a:p>
            <a:r>
              <a:rPr lang="en-US" sz="800" b="1" dirty="0"/>
              <a:t>Tom Fox</a:t>
            </a:r>
            <a:r>
              <a:rPr lang="en-US" sz="800" dirty="0"/>
              <a:t> is an Environmental Protection Specialist in the Division of Oil and Public Safety (OPS) within the Colorado Department of Labor and Employment in Denver, Colorado. Tom has worked with the OPS since 2007. General duties include reviewing site characterization reports and corrective action plans; and providing guidance to optimize technical and economic feasibility of corrective actions, implementation/operation of systems, and reimbursement via the state fund. In addition, Tom has been involved in special projects such as developing electronic reporting formats, assessing the success of carbon injection for petroleum cleanups, and modifying Colorado's policy on LNAPL recovery. Prior to joining OPS, Tom was a petroleum geologist with ARCO from 1982-1986 doing exploration in the western US, and an environmental consultant on petroleum projects for several companies during 1986-2007. Tom has authored several articles, papers and presentations on assessment and corrective action techniques. Tom earned a bachelor's degree in earth science (geology) from Millersville State College (Pennsylvania) in 1980 and a master's degree in geology from Michigan State University in 1982. He maintains a license as a Professional Geologist in Wyoming.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b="1" dirty="0" smtClean="0"/>
              <a:t>Andrew Kirkman</a:t>
            </a:r>
            <a:r>
              <a:rPr lang="en-US" sz="800" dirty="0" smtClean="0"/>
              <a:t> is the lead LNAPL Technical Specialist for BP America located in Naperville, IL. Andrew joined BP in 2012 and currently supports LNAPL related site remediation, educational advocacy and research efforts. Previously, was the Global LNAPL Technical lead for AECOM Environment. Andrew worked as a consultant at AECOM for 14 years. Andrew focused on characterization and remediation of railroad, manufactured gas plant tie treatment facilities petroleum terminals and refineries in North America as well as Thailand, Indonesia, Australia, New Zealand, Brazil, Europe and United Arab Emirates. Andrew has led and participated in multiple industry advocacy efforts related to LNAPL, these include: 1) chairing the ASTM task group that created the standard for estimation of LNAPL transmissivity and the task group that is revising the ASTM Standard guidance document related to LNAPL Conceptual Site Models and Remediation Strategies; 2) generating publications for Applied NAPL Science Review, American Petroleum Institute, and Groundwater Monitoring and Remediation and; 3) presenting training sessions and technical discussions at regulatory agencies, conferences and for industry on topics such as use of NAPL transmissivity, LNAPL baildown tests, core analyses and laser induced fluorescence technology and improved LNAPL conceptual site models.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b="1" dirty="0" smtClean="0"/>
              <a:t>Eric M. Nichols </a:t>
            </a:r>
            <a:r>
              <a:rPr lang="en-US" sz="800" dirty="0" smtClean="0"/>
              <a:t>, PE, is a principal at Substrata LLC in </a:t>
            </a:r>
            <a:r>
              <a:rPr lang="en-US" sz="800" dirty="0" err="1" smtClean="0"/>
              <a:t>Newfields</a:t>
            </a:r>
            <a:r>
              <a:rPr lang="en-US" sz="800" dirty="0" smtClean="0"/>
              <a:t>, New Hampshire. He has characterized and remediated contaminated sites since 1985. Eric founded Substrata LLC in 2014. Previously, he worked for ARCADIS and LFR from 1996-2014, and for Weiss Associates from 1985-1995. Eric serves as a technical resource for LNAPL and petroleum characterization, remediation, natural source zone depletion, vapor intrusion, and litigation support. Eric has taught short courses for several organizations, including the U.S. Environmental Protection Agency, the National Ground Water Association, the American Society for Testing and Materials, the New England Interstate Water Pollution Control Commission, the American Petroleum Institute, and the University of California Extension. Eric has contributed to ITRC documents and training since 1998 as a member and trainer for the Fuel Oxygenates Team, the LNAPL Team, and the Petroleum Vapor Intrusion Team. Eric has received Industry Appreciation Awards for his service on ITRC teams. Eric earned a bachelor's degree in Civil Engineering from the University of California, Berkeley, in 1982 and a master’s degree in Civil Engineering from the Massachusetts Institute of Technology in 1985. He is a licensed professional engineer in California. </a:t>
            </a:r>
          </a:p>
          <a:p>
            <a:r>
              <a:rPr lang="en-US" sz="800" b="1" dirty="0" smtClean="0"/>
              <a:t>Jon </a:t>
            </a:r>
            <a:r>
              <a:rPr lang="en-US" sz="800" b="1" dirty="0"/>
              <a:t>Smith</a:t>
            </a:r>
            <a:r>
              <a:rPr lang="en-US" sz="800" dirty="0"/>
              <a:t> is a Technical Leader with AECOM, located in Southfield, Michigan. Jon has worked in environmental site investigation and remediation since 2003, specializing in characterization and remediation of sites with nonaqueous phase liquids (NAPLs). His experience includes the planning and execution of site investigations using a diverse set of characterization and data evaluation techniques, development of conceptual site models, assessment of NAPL mobility and recoverability, evaluation of natural source zone depletion (NSZD), and remediation technology screening and implementation. Jon has helped lead applied field research projects on LNAPL tracer testing, LNAPL transmissivity measurement, NSZD, and in situ bioremediation. He has provided technical training on NAPLs to several regulatory agencies within the U.S. and Canada and has served as a technical leader on NAPL projects in the U.S., Canada, Europe, Australia, and Western Asia. Jon earned a bachelor's degree in geology from Michigan State University in East Lansing, Michigan in 2002. </a:t>
            </a:r>
          </a:p>
          <a:p>
            <a:endParaRPr lang="en-US" sz="800" dirty="0"/>
          </a:p>
          <a:p>
            <a:endParaRPr lang="en-US" sz="800" dirty="0"/>
          </a:p>
        </p:txBody>
      </p:sp>
    </p:spTree>
    <p:extLst>
      <p:ext uri="{BB962C8B-B14F-4D97-AF65-F5344CB8AC3E}">
        <p14:creationId xmlns:p14="http://schemas.microsoft.com/office/powerpoint/2010/main" val="23892321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Injection could be ISCO, Air Sparging,</a:t>
            </a:r>
            <a:r>
              <a:rPr lang="en-US" baseline="0" dirty="0"/>
              <a:t> perhaps Injected media.  Gradient driven technologies include, LNAPL recovery, Soil Vapor extraction, surfactant flushing</a:t>
            </a:r>
            <a:endParaRPr lang="en-US" dirty="0"/>
          </a:p>
        </p:txBody>
      </p:sp>
    </p:spTree>
    <p:extLst>
      <p:ext uri="{BB962C8B-B14F-4D97-AF65-F5344CB8AC3E}">
        <p14:creationId xmlns:p14="http://schemas.microsoft.com/office/powerpoint/2010/main" val="27866613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Injection could be ISCO, Air Sparging,</a:t>
            </a:r>
            <a:r>
              <a:rPr lang="en-US" baseline="0" dirty="0"/>
              <a:t> perhaps Injected media.  Gradient driven technologies include, LNAPL recovery, Soil Vapor extraction, surfactant flushing</a:t>
            </a:r>
            <a:endParaRPr lang="en-US" dirty="0"/>
          </a:p>
        </p:txBody>
      </p:sp>
    </p:spTree>
    <p:extLst>
      <p:ext uri="{BB962C8B-B14F-4D97-AF65-F5344CB8AC3E}">
        <p14:creationId xmlns:p14="http://schemas.microsoft.com/office/powerpoint/2010/main" val="27866613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Characterization can be qualitative e.g., Tier 1 or more quantitative, higher resolution Tier 2-3</a:t>
            </a:r>
          </a:p>
          <a:p>
            <a:r>
              <a:rPr lang="en-US" dirty="0"/>
              <a:t>Is it Volatile </a:t>
            </a:r>
          </a:p>
          <a:p>
            <a:pPr lvl="1"/>
            <a:r>
              <a:rPr lang="en-US" dirty="0"/>
              <a:t>LNAPL composition tools </a:t>
            </a:r>
          </a:p>
          <a:p>
            <a:pPr lvl="1"/>
            <a:r>
              <a:rPr lang="en-US" dirty="0"/>
              <a:t>Headspace results</a:t>
            </a:r>
          </a:p>
          <a:p>
            <a:pPr lvl="1"/>
            <a:r>
              <a:rPr lang="en-US" dirty="0"/>
              <a:t>PVI Concern</a:t>
            </a:r>
          </a:p>
          <a:p>
            <a:r>
              <a:rPr lang="en-US" dirty="0"/>
              <a:t>Is It Biodegradable?</a:t>
            </a:r>
          </a:p>
          <a:p>
            <a:pPr lvl="1"/>
            <a:r>
              <a:rPr lang="en-US" dirty="0"/>
              <a:t>Fuel type knowledge</a:t>
            </a:r>
          </a:p>
          <a:p>
            <a:pPr lvl="1"/>
            <a:r>
              <a:rPr lang="en-US" dirty="0"/>
              <a:t>GC analysis</a:t>
            </a:r>
          </a:p>
          <a:p>
            <a:pPr lvl="1"/>
            <a:r>
              <a:rPr lang="en-US" dirty="0"/>
              <a:t>NSZD data</a:t>
            </a:r>
          </a:p>
          <a:p>
            <a:r>
              <a:rPr lang="en-US" dirty="0"/>
              <a:t>What is the Residual vs Mobile Fraction</a:t>
            </a:r>
          </a:p>
          <a:p>
            <a:pPr lvl="1"/>
            <a:r>
              <a:rPr lang="en-US" dirty="0"/>
              <a:t>Transmissivity 0.1 to 0.8 ft2/day – empirical</a:t>
            </a:r>
          </a:p>
          <a:p>
            <a:pPr lvl="1"/>
            <a:r>
              <a:rPr lang="en-US" dirty="0"/>
              <a:t>Residual smear zone vs mobile interval - can be qualitative or quantitative</a:t>
            </a:r>
          </a:p>
          <a:p>
            <a:pPr lvl="0"/>
            <a:endParaRPr lang="en-US" dirty="0"/>
          </a:p>
          <a:p>
            <a:pPr lvl="0"/>
            <a:endParaRPr lang="en-US" dirty="0"/>
          </a:p>
          <a:p>
            <a:endParaRPr lang="en-US" b="1" dirty="0"/>
          </a:p>
        </p:txBody>
      </p:sp>
    </p:spTree>
    <p:extLst>
      <p:ext uri="{BB962C8B-B14F-4D97-AF65-F5344CB8AC3E}">
        <p14:creationId xmlns:p14="http://schemas.microsoft.com/office/powerpoint/2010/main" val="3554052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dirty="0"/>
              <a:t>Poll - Class Understanding of Transmissivity</a:t>
            </a:r>
          </a:p>
          <a:p>
            <a:pPr algn="l"/>
            <a:endParaRPr lang="en-US" sz="1000" dirty="0"/>
          </a:p>
          <a:p>
            <a:pPr algn="l"/>
            <a:r>
              <a:rPr lang="en-US" sz="1000" dirty="0"/>
              <a:t>What is your</a:t>
            </a:r>
            <a:r>
              <a:rPr lang="en-US" sz="1000" baseline="0" dirty="0"/>
              <a:t> understanding of Transmissivity?</a:t>
            </a:r>
            <a:endParaRPr lang="en-US" sz="1000" dirty="0"/>
          </a:p>
          <a:p>
            <a:pPr marL="285750" indent="-285750">
              <a:buFont typeface="+mj-lt"/>
              <a:buAutoNum type="alphaUcPeriod"/>
            </a:pPr>
            <a:r>
              <a:rPr lang="en-US" sz="1000" dirty="0"/>
              <a:t>Understand its use and have applied on sites</a:t>
            </a:r>
          </a:p>
          <a:p>
            <a:pPr marL="285750" indent="-285750">
              <a:buFont typeface="+mj-lt"/>
              <a:buAutoNum type="alphaUcPeriod"/>
            </a:pPr>
            <a:r>
              <a:rPr lang="en-US" sz="1000" dirty="0"/>
              <a:t>Understand its use but not much experience</a:t>
            </a:r>
          </a:p>
          <a:p>
            <a:pPr marL="285750" indent="-285750">
              <a:buFont typeface="+mj-lt"/>
              <a:buAutoNum type="alphaUcPeriod"/>
            </a:pPr>
            <a:r>
              <a:rPr lang="en-US" sz="1000" dirty="0"/>
              <a:t>Know little about it</a:t>
            </a:r>
          </a:p>
          <a:p>
            <a:endParaRPr lang="en-US" dirty="0"/>
          </a:p>
        </p:txBody>
      </p:sp>
    </p:spTree>
    <p:extLst>
      <p:ext uri="{BB962C8B-B14F-4D97-AF65-F5344CB8AC3E}">
        <p14:creationId xmlns:p14="http://schemas.microsoft.com/office/powerpoint/2010/main" val="470354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 Module #3 will take these remedial mechanisms and describe each technology in more detail &amp; how these mechanisms may overlap </a:t>
            </a:r>
          </a:p>
          <a:p>
            <a:endParaRPr lang="en-US" dirty="0"/>
          </a:p>
          <a:p>
            <a:r>
              <a:rPr lang="en-US" dirty="0"/>
              <a:t>Note that, unless remediation is needed why would we</a:t>
            </a:r>
            <a:r>
              <a:rPr lang="en-US" baseline="0" dirty="0"/>
              <a:t> characterize these as part of the concerns, Tn perhaps but biodegradation or NSZD rate probably not. This is why there is a remedy LCSM and a Concerns LCSM.  While many of these aspect overlap with Concerns, not all do and the degree to which they might be characterized doesn’t as well.</a:t>
            </a:r>
            <a:endParaRPr lang="en-US" dirty="0"/>
          </a:p>
        </p:txBody>
      </p:sp>
    </p:spTree>
    <p:extLst>
      <p:ext uri="{BB962C8B-B14F-4D97-AF65-F5344CB8AC3E}">
        <p14:creationId xmlns:p14="http://schemas.microsoft.com/office/powerpoint/2010/main" val="2786661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255713" y="719138"/>
            <a:ext cx="4805362" cy="3603625"/>
          </a:xfrm>
          <a:ln/>
        </p:spPr>
      </p:sp>
      <p:sp>
        <p:nvSpPr>
          <p:cNvPr id="114691" name="Rectangle 3"/>
          <p:cNvSpPr>
            <a:spLocks noGrp="1" noChangeArrowheads="1"/>
          </p:cNvSpPr>
          <p:nvPr>
            <p:ph type="body" idx="1"/>
          </p:nvPr>
        </p:nvSpPr>
        <p:spPr>
          <a:xfrm>
            <a:off x="731838" y="4560888"/>
            <a:ext cx="5851525" cy="4321175"/>
          </a:xfrm>
          <a:noFill/>
          <a:ln/>
        </p:spPr>
        <p:txBody>
          <a:bodyPr/>
          <a:lstStyle/>
          <a:p>
            <a:r>
              <a:rPr lang="en-US" dirty="0"/>
              <a:t>Should we implement LNAPL Recovery?</a:t>
            </a:r>
          </a:p>
          <a:p>
            <a:pPr marL="1031875" lvl="1" indent="-457200">
              <a:buFont typeface="+mj-lt"/>
              <a:buAutoNum type="alphaUcPeriod"/>
            </a:pPr>
            <a:r>
              <a:rPr lang="en-US" dirty="0"/>
              <a:t>Yes</a:t>
            </a:r>
          </a:p>
          <a:p>
            <a:pPr marL="1031875" lvl="1" indent="-457200">
              <a:buFont typeface="+mj-lt"/>
              <a:buAutoNum type="alphaUcPeriod"/>
            </a:pPr>
            <a:r>
              <a:rPr lang="en-US" dirty="0"/>
              <a:t>No</a:t>
            </a:r>
          </a:p>
          <a:p>
            <a:pPr marL="1031875" lvl="1" indent="-457200">
              <a:buFont typeface="+mj-lt"/>
              <a:buAutoNum type="alphaUcPeriod"/>
            </a:pPr>
            <a:r>
              <a:rPr lang="en-US" dirty="0"/>
              <a:t>Insufficient information</a:t>
            </a:r>
          </a:p>
          <a:p>
            <a:endParaRPr lang="en-US" dirty="0"/>
          </a:p>
        </p:txBody>
      </p:sp>
    </p:spTree>
    <p:extLst>
      <p:ext uri="{BB962C8B-B14F-4D97-AF65-F5344CB8AC3E}">
        <p14:creationId xmlns:p14="http://schemas.microsoft.com/office/powerpoint/2010/main" val="2013162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the is an example of a large LNAPL release the principles are the same for smaller LNAPL releases.  E.g. a smaller release may result in  0.2 feet of thickness and a 10 foot smear zone.  Where the relative difference in mobile interval and smear zone are not as dramatic other tools may be important and knowing the difference is still important for remedial strategy.</a:t>
            </a:r>
            <a:endParaRPr lang="en-US" dirty="0"/>
          </a:p>
        </p:txBody>
      </p:sp>
    </p:spTree>
    <p:extLst>
      <p:ext uri="{BB962C8B-B14F-4D97-AF65-F5344CB8AC3E}">
        <p14:creationId xmlns:p14="http://schemas.microsoft.com/office/powerpoint/2010/main" val="3460915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1625981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2505473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a chromatogram presents the relative mole fraction of individual hydrocarbon constituents.  The smaller hydrocarbons are to the left and as we move right the hydrocarbon</a:t>
            </a:r>
            <a:r>
              <a:rPr lang="en-US" baseline="0" dirty="0"/>
              <a:t> compounds increase in size/molecular weight.  </a:t>
            </a:r>
          </a:p>
          <a:p>
            <a:endParaRPr lang="en-US" baseline="0" dirty="0"/>
          </a:p>
          <a:p>
            <a:r>
              <a:rPr lang="en-US" dirty="0"/>
              <a:t>Discuss that Chromatograms may hold a large amount of detail.  We are primarily looking at ranges of what is present</a:t>
            </a:r>
            <a:r>
              <a:rPr lang="en-US" baseline="0" dirty="0"/>
              <a:t> to help select the best remedy.  This chromatogram presents the gasoline range fraction of LNAPL.   When a Chromatograms has a higher proportion of peaks in the light end of gasoline range the volatilization mechanism can be effective given the correct geologic conditions.  We cut of the Diesel range of this hydrocarbon.</a:t>
            </a:r>
            <a:endParaRPr lang="en-US" dirty="0"/>
          </a:p>
        </p:txBody>
      </p:sp>
    </p:spTree>
    <p:extLst>
      <p:ext uri="{BB962C8B-B14F-4D97-AF65-F5344CB8AC3E}">
        <p14:creationId xmlns:p14="http://schemas.microsoft.com/office/powerpoint/2010/main" val="36918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Welcome to Part 2 of our ITRC LNAPL training series. We assume everyone attended Part 1 and we will quickly move into our Part 2 content.</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We want to remind you to visit the ITRC web site to view and use the updated, web-based document. Here is what’s new about LNAPL-3 </a:t>
            </a:r>
            <a:r>
              <a:rPr lang="en-US" sz="900" dirty="0" smtClean="0">
                <a:latin typeface="Arial" panose="020B0604020202020204" pitchFamily="34" charset="0"/>
                <a:cs typeface="Arial" panose="020B0604020202020204" pitchFamily="34" charset="0"/>
              </a:rPr>
              <a:t>(4 </a:t>
            </a:r>
            <a:r>
              <a:rPr lang="en-US" sz="900" dirty="0">
                <a:latin typeface="Arial" panose="020B0604020202020204" pitchFamily="34" charset="0"/>
                <a:cs typeface="Arial" panose="020B0604020202020204" pitchFamily="34" charset="0"/>
              </a:rPr>
              <a:t>items </a:t>
            </a:r>
            <a:r>
              <a:rPr lang="en-US" sz="900" dirty="0" smtClean="0">
                <a:latin typeface="Arial" panose="020B0604020202020204" pitchFamily="34" charset="0"/>
                <a:cs typeface="Arial" panose="020B0604020202020204" pitchFamily="34" charset="0"/>
              </a:rPr>
              <a:t>listed at </a:t>
            </a:r>
            <a:r>
              <a:rPr lang="en-US" sz="900" dirty="0">
                <a:latin typeface="Arial" panose="020B0604020202020204" pitchFamily="34" charset="0"/>
                <a:cs typeface="Arial" panose="020B0604020202020204" pitchFamily="34" charset="0"/>
              </a:rPr>
              <a:t>bottom of slide).</a:t>
            </a:r>
          </a:p>
          <a:p>
            <a:endParaRPr lang="en-US" sz="900" dirty="0">
              <a:latin typeface="Arial" panose="020B0604020202020204" pitchFamily="34" charset="0"/>
              <a:cs typeface="Arial" panose="020B0604020202020204" pitchFamily="34" charset="0"/>
            </a:endParaRPr>
          </a:p>
          <a:p>
            <a:r>
              <a:rPr lang="en-US" altLang="en-US" sz="900" dirty="0">
                <a:latin typeface="Arial" panose="020B0604020202020204" pitchFamily="34" charset="0"/>
                <a:cs typeface="Arial" panose="020B0604020202020204" pitchFamily="34" charset="0"/>
              </a:rPr>
              <a:t>This guidance can be used for any LNAPL site regardless of size and site use.</a:t>
            </a: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5F4F61C-AE0C-4F18-82FD-53E4E4CB63F5}" type="slidenum">
              <a:rPr lang="en-US" altLang="en-US" smtClean="0">
                <a:solidFill>
                  <a:prstClr val="black"/>
                </a:solidFill>
              </a:rPr>
              <a:pPr>
                <a:defRPr/>
              </a:pPr>
              <a:t>6</a:t>
            </a:fld>
            <a:endParaRPr lang="en-US" altLang="en-US" dirty="0">
              <a:solidFill>
                <a:prstClr val="black"/>
              </a:solidFill>
            </a:endParaRPr>
          </a:p>
        </p:txBody>
      </p:sp>
    </p:spTree>
    <p:extLst>
      <p:ext uri="{BB962C8B-B14F-4D97-AF65-F5344CB8AC3E}">
        <p14:creationId xmlns:p14="http://schemas.microsoft.com/office/powerpoint/2010/main" val="8866158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20794869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is discussed more as a leading and lagging metric in </a:t>
            </a:r>
            <a:r>
              <a:rPr lang="en-US" dirty="0" smtClean="0"/>
              <a:t>Part 3</a:t>
            </a:r>
            <a:endParaRPr lang="en-US" dirty="0"/>
          </a:p>
          <a:p>
            <a:endParaRPr lang="en-US" dirty="0"/>
          </a:p>
          <a:p>
            <a:r>
              <a:rPr lang="en-US" dirty="0"/>
              <a:t>Also</a:t>
            </a:r>
            <a:r>
              <a:rPr lang="en-US" baseline="0" dirty="0"/>
              <a:t> why are we focused on biodegradation, Other remedial metrics, indicators, e.g., volatility, Tn are more mature.  There is less awareness of the biodegradation performance than other mechanisms.</a:t>
            </a:r>
            <a:endParaRPr lang="en-US" dirty="0"/>
          </a:p>
          <a:p>
            <a:endParaRPr lang="en-US" dirty="0"/>
          </a:p>
        </p:txBody>
      </p:sp>
    </p:spTree>
    <p:extLst>
      <p:ext uri="{BB962C8B-B14F-4D97-AF65-F5344CB8AC3E}">
        <p14:creationId xmlns:p14="http://schemas.microsoft.com/office/powerpoint/2010/main" val="16136659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discussed one aspect to understand the nature</a:t>
            </a:r>
            <a:r>
              <a:rPr lang="en-US" baseline="0" dirty="0"/>
              <a:t> of the source mobile vs residual fraction, Now we are going more towards the chemical side or compositional nature of the source.</a:t>
            </a:r>
          </a:p>
          <a:p>
            <a:endParaRPr lang="en-US" baseline="0" dirty="0"/>
          </a:p>
          <a:p>
            <a:r>
              <a:rPr lang="en-US" baseline="0" dirty="0"/>
              <a:t>We will discuss biodegradation and vapor aspects as related to remedial mechanisms</a:t>
            </a:r>
          </a:p>
          <a:p>
            <a:r>
              <a:rPr lang="en-US" baseline="0" dirty="0"/>
              <a:t>Glucose, can be a straight chain carbon molecule with hydrogen and OH groups.  It’s the most basic substrate for us.  I look at alkane hydrocarbons similar for microbes when considering hydrocarbon degradation.  More complicated structures have less net energy due to more difficult bonds to break, lower hydrogen molecules resulting in lower energy yield.</a:t>
            </a:r>
            <a:endParaRPr lang="en-US" dirty="0"/>
          </a:p>
        </p:txBody>
      </p:sp>
    </p:spTree>
    <p:extLst>
      <p:ext uri="{BB962C8B-B14F-4D97-AF65-F5344CB8AC3E}">
        <p14:creationId xmlns:p14="http://schemas.microsoft.com/office/powerpoint/2010/main" val="5920384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have to</a:t>
            </a:r>
            <a:r>
              <a:rPr lang="en-US" baseline="0" dirty="0"/>
              <a:t> be soluble to be biodegradable</a:t>
            </a:r>
          </a:p>
          <a:p>
            <a:r>
              <a:rPr lang="en-US" baseline="0" dirty="0"/>
              <a:t>Vapor limit is in gasoline to kerosene transition</a:t>
            </a:r>
            <a:endParaRPr lang="en-US" dirty="0"/>
          </a:p>
          <a:p>
            <a:r>
              <a:rPr lang="en-US" dirty="0"/>
              <a:t>This is a graph of vapor pressure – black line and biodegradation rates – purple</a:t>
            </a:r>
            <a:r>
              <a:rPr lang="en-US" baseline="0" dirty="0"/>
              <a:t> line</a:t>
            </a:r>
          </a:p>
          <a:p>
            <a:r>
              <a:rPr lang="en-US" baseline="0" dirty="0"/>
              <a:t>The biodegradation rate constant values are not in the same units as vapor pressure and the absolute values are not comparable.  What is comparable is how these values change with hydrocarbon constituent.</a:t>
            </a:r>
          </a:p>
          <a:p>
            <a:endParaRPr lang="en-US" baseline="0" dirty="0"/>
          </a:p>
          <a:p>
            <a:r>
              <a:rPr lang="en-US" baseline="0" dirty="0"/>
              <a:t>The x-axis represents LNAPL types, gasoline, Kerosene, diesel as well as individual components of these mixtures</a:t>
            </a:r>
            <a:endParaRPr lang="en-US" dirty="0"/>
          </a:p>
        </p:txBody>
      </p:sp>
    </p:spTree>
    <p:extLst>
      <p:ext uri="{BB962C8B-B14F-4D97-AF65-F5344CB8AC3E}">
        <p14:creationId xmlns:p14="http://schemas.microsoft.com/office/powerpoint/2010/main" val="20638286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31858201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4470344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38581686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Characterization can be qualitative e.g., Tier 1 or more quantitative, higher resolution Tier 2-3</a:t>
            </a:r>
          </a:p>
        </p:txBody>
      </p:sp>
    </p:spTree>
    <p:extLst>
      <p:ext uri="{BB962C8B-B14F-4D97-AF65-F5344CB8AC3E}">
        <p14:creationId xmlns:p14="http://schemas.microsoft.com/office/powerpoint/2010/main" val="35540524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1481778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interval is for sites 1 and 2.  Sites 3 and 4 utilized entire smear</a:t>
            </a:r>
            <a:r>
              <a:rPr lang="en-US" baseline="0" dirty="0"/>
              <a:t> zone to estimate residual and mobile fractions</a:t>
            </a:r>
          </a:p>
          <a:p>
            <a:r>
              <a:rPr lang="en-US" baseline="0" dirty="0"/>
              <a:t>Sites 1 and 2 utilized Decline curve analysis and core analyses.  Sites 3 and 4 utilized multiple TPH soil samples and recovery data.</a:t>
            </a:r>
            <a:endParaRPr lang="en-US" dirty="0"/>
          </a:p>
        </p:txBody>
      </p:sp>
    </p:spTree>
    <p:extLst>
      <p:ext uri="{BB962C8B-B14F-4D97-AF65-F5344CB8AC3E}">
        <p14:creationId xmlns:p14="http://schemas.microsoft.com/office/powerpoint/2010/main" val="389128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latin typeface="Arial" panose="020B0604020202020204" pitchFamily="34" charset="0"/>
                <a:cs typeface="Arial" panose="020B0604020202020204" pitchFamily="34" charset="0"/>
              </a:rPr>
              <a:t>Learning objectives </a:t>
            </a:r>
            <a:r>
              <a:rPr lang="en-US" altLang="en-US" sz="1000" dirty="0">
                <a:latin typeface="Arial" panose="020B0604020202020204" pitchFamily="34" charset="0"/>
                <a:cs typeface="Arial" panose="020B0604020202020204" pitchFamily="34" charset="0"/>
              </a:rPr>
              <a:t>for this 3-part series.</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Part 1 </a:t>
            </a:r>
            <a:r>
              <a:rPr lang="en-US" altLang="en-US" dirty="0" smtClean="0">
                <a:latin typeface="Arial" panose="020B0604020202020204" pitchFamily="34" charset="0"/>
                <a:cs typeface="Arial" panose="020B0604020202020204" pitchFamily="34" charset="0"/>
              </a:rPr>
              <a:t>– listed on slide</a:t>
            </a:r>
            <a:endParaRPr lang="en-US" altLang="en-US" sz="1000" dirty="0">
              <a:latin typeface="Arial" panose="020B0604020202020204" pitchFamily="34" charset="0"/>
              <a:cs typeface="Arial" panose="020B0604020202020204" pitchFamily="34" charset="0"/>
            </a:endParaRP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Part 2</a:t>
            </a:r>
          </a:p>
          <a:p>
            <a:pPr marL="236761" indent="-236761">
              <a:buFont typeface="+mj-lt"/>
              <a:buAutoNum type="arabicPeriod"/>
            </a:pPr>
            <a:r>
              <a:rPr lang="en-US" altLang="en-US" sz="1000" dirty="0">
                <a:latin typeface="Arial" panose="020B0604020202020204" pitchFamily="34" charset="0"/>
                <a:cs typeface="Arial" panose="020B0604020202020204" pitchFamily="34" charset="0"/>
              </a:rPr>
              <a:t>Develop a comprehensive LCSM for the purpose of identifying specific LNAPL concerns.</a:t>
            </a:r>
          </a:p>
          <a:p>
            <a:pPr marL="236761" indent="-236761">
              <a:buFont typeface="+mj-lt"/>
              <a:buAutoNum type="arabicPeriod"/>
            </a:pPr>
            <a:r>
              <a:rPr lang="en-US" altLang="en-US" sz="1000" dirty="0">
                <a:latin typeface="Arial" panose="020B0604020202020204" pitchFamily="34" charset="0"/>
                <a:cs typeface="Arial" panose="020B0604020202020204" pitchFamily="34" charset="0"/>
              </a:rPr>
              <a:t>From that, establish appropriate LNAPL remedial goals and specific, measurable, attainable, relevant, and time-bound (or </a:t>
            </a:r>
            <a:r>
              <a:rPr lang="en-US" altLang="en-US" sz="1000" u="sng" dirty="0">
                <a:latin typeface="Arial" panose="020B0604020202020204" pitchFamily="34" charset="0"/>
                <a:cs typeface="Arial" panose="020B0604020202020204" pitchFamily="34" charset="0"/>
              </a:rPr>
              <a:t>SMART</a:t>
            </a:r>
            <a:r>
              <a:rPr lang="en-US" altLang="en-US" sz="1000" dirty="0">
                <a:latin typeface="Arial" panose="020B0604020202020204" pitchFamily="34" charset="0"/>
                <a:cs typeface="Arial" panose="020B0604020202020204" pitchFamily="34" charset="0"/>
              </a:rPr>
              <a:t>) objectives for these concerns.</a:t>
            </a:r>
          </a:p>
          <a:p>
            <a:pPr marL="236761" indent="-236761" defTabSz="947044">
              <a:buFont typeface="+mj-lt"/>
              <a:buAutoNum type="arabicPeriod"/>
              <a:defRPr/>
            </a:pPr>
            <a:r>
              <a:rPr lang="en-US" altLang="en-US" sz="1000" dirty="0">
                <a:solidFill>
                  <a:srgbClr val="000000"/>
                </a:solidFill>
                <a:latin typeface="Arial" panose="020B0604020202020204" pitchFamily="34" charset="0"/>
                <a:cs typeface="Arial" panose="020B0604020202020204" pitchFamily="34" charset="0"/>
              </a:rPr>
              <a:t>Inform stakeholders of the capability and limitations of various LNAPL remedial technologies.</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Part 3 (next </a:t>
            </a:r>
            <a:r>
              <a:rPr lang="en-US" altLang="en-US" sz="1000" dirty="0" smtClean="0">
                <a:latin typeface="Arial" panose="020B0604020202020204" pitchFamily="34" charset="0"/>
                <a:cs typeface="Arial" panose="020B0604020202020204" pitchFamily="34" charset="0"/>
              </a:rPr>
              <a:t>week)</a:t>
            </a:r>
            <a:endParaRPr lang="en-US" altLang="en-US" sz="1000" dirty="0">
              <a:latin typeface="Arial" panose="020B0604020202020204" pitchFamily="34" charset="0"/>
              <a:cs typeface="Arial" panose="020B0604020202020204" pitchFamily="34" charset="0"/>
            </a:endParaRPr>
          </a:p>
          <a:p>
            <a:pPr marL="236761" indent="-236761">
              <a:buFont typeface="+mj-lt"/>
              <a:buAutoNum type="arabicPeriod"/>
            </a:pPr>
            <a:r>
              <a:rPr lang="en-US" altLang="en-US" sz="1000" dirty="0">
                <a:latin typeface="Arial" panose="020B0604020202020204" pitchFamily="34" charset="0"/>
                <a:cs typeface="Arial" panose="020B0604020202020204" pitchFamily="34" charset="0"/>
              </a:rPr>
              <a:t>Select remedial technologies that will best achieve the overall remedial goals for a site.</a:t>
            </a:r>
          </a:p>
          <a:p>
            <a:pPr marL="236761" indent="-236761">
              <a:buFont typeface="+mj-lt"/>
              <a:buAutoNum type="arabicPeriod"/>
            </a:pPr>
            <a:r>
              <a:rPr lang="en-US" altLang="en-US" sz="1000" dirty="0">
                <a:latin typeface="Arial" panose="020B0604020202020204" pitchFamily="34" charset="0"/>
                <a:cs typeface="Arial" panose="020B0604020202020204" pitchFamily="34" charset="0"/>
              </a:rPr>
              <a:t>Describe the process to transition between LNAPL strategies or technologies as the site moves through investigation, cleanup, and beyond.  </a:t>
            </a:r>
          </a:p>
          <a:p>
            <a:pPr marL="236761" indent="-236761">
              <a:buFont typeface="+mj-lt"/>
              <a:buAutoNum type="arabicPeriod"/>
            </a:pPr>
            <a:r>
              <a:rPr lang="en-US" altLang="en-US" sz="1000" dirty="0">
                <a:latin typeface="Arial" panose="020B0604020202020204" pitchFamily="34" charset="0"/>
                <a:cs typeface="Arial" panose="020B0604020202020204" pitchFamily="34" charset="0"/>
              </a:rPr>
              <a:t>Evaluate the implemented remedial technologies to measure progress toward an identified technology specific endpoint.</a:t>
            </a:r>
          </a:p>
          <a:p>
            <a:endParaRPr lang="en-US" altLang="en-US"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defRPr>
            </a:lvl1pPr>
            <a:lvl2pPr marL="742950" indent="-285750" defTabSz="942975">
              <a:defRPr>
                <a:solidFill>
                  <a:schemeClr val="tx1"/>
                </a:solidFill>
                <a:latin typeface="Arial" panose="020B0604020202020204" pitchFamily="34" charset="0"/>
              </a:defRPr>
            </a:lvl2pPr>
            <a:lvl3pPr marL="1143000" indent="-228600" defTabSz="942975">
              <a:defRPr>
                <a:solidFill>
                  <a:schemeClr val="tx1"/>
                </a:solidFill>
                <a:latin typeface="Arial" panose="020B0604020202020204" pitchFamily="34" charset="0"/>
              </a:defRPr>
            </a:lvl3pPr>
            <a:lvl4pPr marL="1600200" indent="-228600" defTabSz="942975">
              <a:defRPr>
                <a:solidFill>
                  <a:schemeClr val="tx1"/>
                </a:solidFill>
                <a:latin typeface="Arial" panose="020B0604020202020204" pitchFamily="34" charset="0"/>
              </a:defRPr>
            </a:lvl4pPr>
            <a:lvl5pPr marL="2057400" indent="-228600" defTabSz="942975">
              <a:defRPr>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defRPr>
            </a:lvl9pPr>
          </a:lstStyle>
          <a:p>
            <a:fld id="{B10283E9-FF08-4611-B89E-51D55D5AB702}" type="slidenum">
              <a:rPr lang="en-US" altLang="en-US" smtClean="0">
                <a:latin typeface="Tahoma" panose="020B0604030504040204" pitchFamily="34" charset="0"/>
              </a:rPr>
              <a:pPr/>
              <a:t>7</a:t>
            </a:fld>
            <a:endParaRPr lang="en-US" altLang="en-US" dirty="0">
              <a:latin typeface="Tahoma" panose="020B0604030504040204" pitchFamily="34" charset="0"/>
            </a:endParaRPr>
          </a:p>
        </p:txBody>
      </p:sp>
    </p:spTree>
    <p:extLst>
      <p:ext uri="{BB962C8B-B14F-4D97-AF65-F5344CB8AC3E}">
        <p14:creationId xmlns:p14="http://schemas.microsoft.com/office/powerpoint/2010/main" val="34801228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37291711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10317717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17617892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r>
              <a:rPr lang="en-US" baseline="0" dirty="0"/>
              <a:t> volatilization and phase change process.  Discuss how benzene dissolved concentrations would decrease and over all GRO would decrease because less soluble compounds remain.  </a:t>
            </a:r>
            <a:r>
              <a:rPr lang="en-US" dirty="0"/>
              <a:t>Ask is the toluene mass</a:t>
            </a:r>
            <a:r>
              <a:rPr lang="en-US" baseline="0" dirty="0"/>
              <a:t> increasing or concentration?  Ask with SVE is volatilization the only mechanism</a:t>
            </a:r>
          </a:p>
          <a:p>
            <a:endParaRPr lang="en-US" baseline="0" dirty="0"/>
          </a:p>
          <a:p>
            <a:r>
              <a:rPr lang="en-US" b="1" baseline="0" dirty="0"/>
              <a:t>Challenge thinking about left over mass, no benzene, no risk, so now what?</a:t>
            </a:r>
            <a:endParaRPr lang="en-US" b="1" dirty="0"/>
          </a:p>
        </p:txBody>
      </p:sp>
    </p:spTree>
    <p:extLst>
      <p:ext uri="{BB962C8B-B14F-4D97-AF65-F5344CB8AC3E}">
        <p14:creationId xmlns:p14="http://schemas.microsoft.com/office/powerpoint/2010/main" val="3495390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23612629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LNAPL Transmissivity was not quantified to decide if LNAPL</a:t>
            </a:r>
            <a:r>
              <a:rPr lang="en-US" baseline="0" dirty="0"/>
              <a:t> Recovery should be implemented, thickness was</a:t>
            </a:r>
          </a:p>
          <a:p>
            <a:endParaRPr lang="en-US" baseline="0" dirty="0"/>
          </a:p>
          <a:p>
            <a:pPr marR="0" defTabSz="914400" rtl="0" eaLnBrk="0" fontAlgn="base" latinLnBrk="0" hangingPunct="0">
              <a:lnSpc>
                <a:spcPct val="100000"/>
              </a:lnSpc>
              <a:spcBef>
                <a:spcPct val="0"/>
              </a:spcBef>
              <a:spcAft>
                <a:spcPct val="0"/>
              </a:spcAft>
              <a:buClrTx/>
              <a:buSzTx/>
              <a:tabLst/>
            </a:pPr>
            <a:r>
              <a:rPr kumimoji="0" lang="en-US" sz="1100" b="0" i="0" u="none" strike="noStrike" cap="none" normalizeH="0" baseline="0" dirty="0">
                <a:ln>
                  <a:noFill/>
                </a:ln>
                <a:solidFill>
                  <a:schemeClr val="tx1"/>
                </a:solidFill>
                <a:effectLst/>
                <a:latin typeface="Arial" charset="0"/>
              </a:rPr>
              <a:t>Poll – Knowledge Check</a:t>
            </a:r>
          </a:p>
          <a:p>
            <a:pPr marL="0" marR="0" indent="0" algn="l" defTabSz="914400" rtl="0" eaLnBrk="0" fontAlgn="base" latinLnBrk="0" hangingPunct="0">
              <a:lnSpc>
                <a:spcPct val="100000"/>
              </a:lnSpc>
              <a:spcBef>
                <a:spcPct val="0"/>
              </a:spcBef>
              <a:spcAft>
                <a:spcPct val="0"/>
              </a:spcAft>
              <a:buClrTx/>
              <a:buSzTx/>
              <a:buFontTx/>
              <a:buNone/>
              <a:tabLst/>
              <a:defRPr/>
            </a:pPr>
            <a:r>
              <a:rPr lang="en-US" sz="1100" dirty="0"/>
              <a:t>What technology should be used now to complete remediation?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000" dirty="0"/>
              <a:t>LNAPL Recovery</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rPr>
              <a:t>Bioremediation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000" dirty="0"/>
              <a:t>Vapor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000" dirty="0"/>
              <a:t>Surfactant</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rPr>
              <a:t>ISCO</a:t>
            </a:r>
          </a:p>
          <a:p>
            <a:endParaRPr lang="en-US" baseline="0" dirty="0"/>
          </a:p>
        </p:txBody>
      </p:sp>
    </p:spTree>
    <p:extLst>
      <p:ext uri="{BB962C8B-B14F-4D97-AF65-F5344CB8AC3E}">
        <p14:creationId xmlns:p14="http://schemas.microsoft.com/office/powerpoint/2010/main" val="13920671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26878446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39410880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Change in GW concentrations isn’t enough</a:t>
            </a:r>
          </a:p>
          <a:p>
            <a:r>
              <a:rPr lang="en-US" dirty="0"/>
              <a:t>A lack of change in GW concentration doesn’t indicate why a given technology didn’t work, was it contact issues, is</a:t>
            </a:r>
            <a:r>
              <a:rPr lang="en-US" baseline="0" dirty="0"/>
              <a:t> the rate too low.  It is one metric but perhaps needs to be supplemented.</a:t>
            </a:r>
            <a:endParaRPr lang="en-US" dirty="0"/>
          </a:p>
        </p:txBody>
      </p:sp>
    </p:spTree>
    <p:extLst>
      <p:ext uri="{BB962C8B-B14F-4D97-AF65-F5344CB8AC3E}">
        <p14:creationId xmlns:p14="http://schemas.microsoft.com/office/powerpoint/2010/main" val="34009172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val="170982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The main take away from Part 1 of our 3-part series is that our knowledge and understanding of LNAPL behavior has evolved. We should all use that knowledge to improve our decision-making at release sites. Key points last week were:</a:t>
            </a:r>
          </a:p>
          <a:p>
            <a:endParaRPr lang="en-US" sz="900" dirty="0">
              <a:latin typeface="Arial" panose="020B0604020202020204" pitchFamily="34" charset="0"/>
              <a:cs typeface="Arial" panose="020B0604020202020204" pitchFamily="34" charset="0"/>
            </a:endParaRP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LNAPL in wells does not mean 100% saturation (dispel pancake)</a:t>
            </a: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LNAPL may be present in the subsurface even if not in MWs </a:t>
            </a: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LNAPL creates Saturation vs. Composition concerns</a:t>
            </a: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Apparent LNAPL Thickness challenges:</a:t>
            </a:r>
          </a:p>
          <a:p>
            <a:pPr marL="649370" lvl="1"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LNAPL in well does not mean it is migrating</a:t>
            </a:r>
          </a:p>
          <a:p>
            <a:pPr marL="649370" lvl="1"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Transmissivity is a better indicator of recoverability than thickness</a:t>
            </a: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Stable LNAPL bodies can still result in sheens or long-term compositional concerns</a:t>
            </a: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Biological processes play a large role in LNAPL depletion. These have not been appreciated until recently.</a:t>
            </a:r>
          </a:p>
          <a:p>
            <a:pPr marL="175848" indent="-175848">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CLICK!</a:t>
            </a:r>
            <a:r>
              <a:rPr lang="en-US" sz="900" dirty="0">
                <a:latin typeface="Arial" panose="020B0604020202020204" pitchFamily="34" charset="0"/>
                <a:cs typeface="Arial" panose="020B0604020202020204" pitchFamily="34" charset="0"/>
              </a:rPr>
              <a:t> And reiterate.</a:t>
            </a:r>
          </a:p>
        </p:txBody>
      </p:sp>
      <p:sp>
        <p:nvSpPr>
          <p:cNvPr id="4" name="Slide Number Placeholder 3"/>
          <p:cNvSpPr>
            <a:spLocks noGrp="1"/>
          </p:cNvSpPr>
          <p:nvPr>
            <p:ph type="sldNum" sz="quarter" idx="10"/>
          </p:nvPr>
        </p:nvSpPr>
        <p:spPr/>
        <p:txBody>
          <a:bodyPr/>
          <a:lstStyle/>
          <a:p>
            <a:pPr>
              <a:defRPr/>
            </a:pPr>
            <a:fld id="{05F4F61C-AE0C-4F18-82FD-53E4E4CB63F5}" type="slidenum">
              <a:rPr lang="en-US" altLang="en-US" smtClean="0">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7982871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Should recovery be considered? (Y/N)</a:t>
            </a:r>
          </a:p>
          <a:p>
            <a:pPr lvl="1"/>
            <a:r>
              <a:rPr lang="en-US" dirty="0"/>
              <a:t>Is the recovery Final or Interim measure? (Y/N)</a:t>
            </a:r>
          </a:p>
          <a:p>
            <a:pPr lvl="1"/>
            <a:r>
              <a:rPr lang="en-US" dirty="0"/>
              <a:t>What else could be done to improve remedy selection?</a:t>
            </a:r>
          </a:p>
          <a:p>
            <a:pPr marL="1371600" lvl="2" indent="-457200">
              <a:buFont typeface="+mj-lt"/>
              <a:buAutoNum type="alphaUcPeriod"/>
            </a:pPr>
            <a:r>
              <a:rPr lang="en-US" dirty="0"/>
              <a:t>We are good to install a final remedy</a:t>
            </a:r>
          </a:p>
          <a:p>
            <a:pPr marL="1371600" lvl="2" indent="-457200">
              <a:buFont typeface="+mj-lt"/>
              <a:buAutoNum type="alphaUcPeriod"/>
            </a:pPr>
            <a:r>
              <a:rPr lang="en-US" dirty="0"/>
              <a:t>Improve vertical and horizontal resolution of impacts and soil type</a:t>
            </a:r>
          </a:p>
          <a:p>
            <a:pPr marL="1371600" lvl="2" indent="-457200">
              <a:buFont typeface="+mj-lt"/>
              <a:buAutoNum type="alphaUcPeriod"/>
            </a:pPr>
            <a:r>
              <a:rPr lang="en-US" dirty="0"/>
              <a:t>Quantify Biodegradation Rate</a:t>
            </a:r>
          </a:p>
          <a:p>
            <a:pPr marL="1371600" lvl="2" indent="-457200">
              <a:buFont typeface="+mj-lt"/>
              <a:buAutoNum type="alphaUcPeriod"/>
            </a:pPr>
            <a:r>
              <a:rPr lang="en-US" dirty="0"/>
              <a:t>Estimate Volatile Fraction of LNAPL in place</a:t>
            </a:r>
          </a:p>
          <a:p>
            <a:pPr marL="1371600" lvl="2" indent="-457200">
              <a:buFont typeface="+mj-lt"/>
              <a:buAutoNum type="alphaUcPeriod"/>
            </a:pPr>
            <a:r>
              <a:rPr lang="en-US" dirty="0"/>
              <a:t>Confirm Sheen LNAPL originates from impacts in well</a:t>
            </a:r>
          </a:p>
          <a:p>
            <a:endParaRPr lang="en-US" dirty="0"/>
          </a:p>
        </p:txBody>
      </p:sp>
    </p:spTree>
    <p:extLst>
      <p:ext uri="{BB962C8B-B14F-4D97-AF65-F5344CB8AC3E}">
        <p14:creationId xmlns:p14="http://schemas.microsoft.com/office/powerpoint/2010/main" val="13600892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the remedy selection phase of the LSCM, let’s return to the LNAPL decision process.  You seen this slide already. Recall that the selected remedy needs to be capable of meeting the established LNAPL remedial goals and remediation objectives.  The remedy also needs </a:t>
            </a:r>
            <a:r>
              <a:rPr lang="en-US" u="sng" dirty="0"/>
              <a:t>performance metrics </a:t>
            </a:r>
            <a:r>
              <a:rPr lang="en-US" dirty="0"/>
              <a:t>to assure that it is being implemented effectively.  It also needs an </a:t>
            </a:r>
            <a:r>
              <a:rPr lang="en-US" u="sng" dirty="0"/>
              <a:t>endpoint</a:t>
            </a:r>
            <a:r>
              <a:rPr lang="en-US" dirty="0"/>
              <a:t> to know when it has done its job.</a:t>
            </a:r>
          </a:p>
          <a:p>
            <a:endParaRPr lang="en-US" dirty="0"/>
          </a:p>
          <a:p>
            <a:pPr defTabSz="947044">
              <a:defRPr/>
            </a:pPr>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endParaRPr lang="en-US" dirty="0"/>
          </a:p>
        </p:txBody>
      </p:sp>
    </p:spTree>
    <p:extLst>
      <p:ext uri="{BB962C8B-B14F-4D97-AF65-F5344CB8AC3E}">
        <p14:creationId xmlns:p14="http://schemas.microsoft.com/office/powerpoint/2010/main" val="41823543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remedy needs to be capable of meeting the identified LNAPL remedial objectives.  Then it needs performance metrics to assure that it is implemented effectively.  It also needs an endpoint to know when it has done its job. </a:t>
            </a:r>
          </a:p>
          <a:p>
            <a:endParaRPr lang="en-US" dirty="0"/>
          </a:p>
          <a:p>
            <a:r>
              <a:rPr lang="en-US" dirty="0"/>
              <a:t>[example with numeric metric(s)]</a:t>
            </a:r>
          </a:p>
          <a:p>
            <a:endParaRPr lang="en-US" dirty="0"/>
          </a:p>
          <a:p>
            <a:r>
              <a:rPr lang="en-US" dirty="0"/>
              <a:t>Clip art source:</a:t>
            </a:r>
            <a:r>
              <a:rPr lang="en-US" baseline="0" dirty="0"/>
              <a:t> http://clipart-library.com/metrics-cliparts.html</a:t>
            </a:r>
          </a:p>
          <a:p>
            <a:endParaRPr lang="en-US" dirty="0"/>
          </a:p>
        </p:txBody>
      </p:sp>
    </p:spTree>
    <p:extLst>
      <p:ext uri="{BB962C8B-B14F-4D97-AF65-F5344CB8AC3E}">
        <p14:creationId xmlns:p14="http://schemas.microsoft.com/office/powerpoint/2010/main" val="19499832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remedy needs an endpoint to know when it has done its job.</a:t>
            </a:r>
          </a:p>
          <a:p>
            <a:endParaRPr lang="en-US" dirty="0"/>
          </a:p>
          <a:p>
            <a:r>
              <a:rPr lang="en-US" dirty="0"/>
              <a:t>Example of a endpoint:  Dissolved risk concern about benzene -&gt; LNAPL composition goal –&gt; phase change mechanism -&gt; SVE remedy.  Endpoint is when dissolved concentrations are reduced to risk-based or regulatory limits at points of compliance.</a:t>
            </a:r>
          </a:p>
          <a:p>
            <a:endParaRPr lang="en-US" dirty="0"/>
          </a:p>
          <a:p>
            <a:r>
              <a:rPr lang="en-US" dirty="0"/>
              <a:t>Transitions should be expected and planned, based on expected performance of technology… not a disappointment or a surprise.</a:t>
            </a:r>
          </a:p>
          <a:p>
            <a:endParaRPr lang="en-US" dirty="0"/>
          </a:p>
          <a:p>
            <a:r>
              <a:rPr lang="en-US" dirty="0"/>
              <a:t>Clip art</a:t>
            </a:r>
            <a:r>
              <a:rPr lang="en-US" baseline="0" dirty="0"/>
              <a:t> source: http://www.clker.com/clipart-treasure-map-1.html</a:t>
            </a:r>
          </a:p>
          <a:p>
            <a:endParaRPr lang="en-US" dirty="0"/>
          </a:p>
        </p:txBody>
      </p:sp>
    </p:spTree>
    <p:extLst>
      <p:ext uri="{BB962C8B-B14F-4D97-AF65-F5344CB8AC3E}">
        <p14:creationId xmlns:p14="http://schemas.microsoft.com/office/powerpoint/2010/main" val="40314394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b="1" dirty="0"/>
          </a:p>
        </p:txBody>
      </p:sp>
    </p:spTree>
    <p:extLst>
      <p:ext uri="{BB962C8B-B14F-4D97-AF65-F5344CB8AC3E}">
        <p14:creationId xmlns:p14="http://schemas.microsoft.com/office/powerpoint/2010/main" val="25204384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it all together, we get this.</a:t>
            </a:r>
          </a:p>
          <a:p>
            <a:pPr defTabSz="947044">
              <a:defRPr/>
            </a:pPr>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pPr defTabSz="947044">
              <a:defRPr/>
            </a:pPr>
            <a:r>
              <a:rPr lang="en-US" dirty="0"/>
              <a:t>Reiterate that metrics and endpoints should rely on multiple converging lines of evidence</a:t>
            </a:r>
          </a:p>
          <a:p>
            <a:endParaRPr lang="en-US" dirty="0">
              <a:solidFill>
                <a:srgbClr val="FF0000"/>
              </a:solidFill>
            </a:endParaRPr>
          </a:p>
        </p:txBody>
      </p:sp>
    </p:spTree>
    <p:extLst>
      <p:ext uri="{BB962C8B-B14F-4D97-AF65-F5344CB8AC3E}">
        <p14:creationId xmlns:p14="http://schemas.microsoft.com/office/powerpoint/2010/main" val="41823543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143845" y="9119498"/>
            <a:ext cx="3169699"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42" tIns="49022" rIns="98042" bIns="49022" anchor="b"/>
          <a:lstStyle>
            <a:lvl1pPr defTabSz="927100">
              <a:defRPr sz="2400">
                <a:solidFill>
                  <a:schemeClr val="tx1"/>
                </a:solidFill>
                <a:latin typeface="Arial" charset="0"/>
              </a:defRPr>
            </a:lvl1pPr>
            <a:lvl2pPr marL="714375" indent="-274638" defTabSz="927100">
              <a:defRPr sz="2400">
                <a:solidFill>
                  <a:schemeClr val="tx1"/>
                </a:solidFill>
                <a:latin typeface="Arial" charset="0"/>
              </a:defRPr>
            </a:lvl2pPr>
            <a:lvl3pPr marL="1098550" indent="-219075" defTabSz="927100">
              <a:defRPr sz="2400">
                <a:solidFill>
                  <a:schemeClr val="tx1"/>
                </a:solidFill>
                <a:latin typeface="Arial" charset="0"/>
              </a:defRPr>
            </a:lvl3pPr>
            <a:lvl4pPr marL="1538288" indent="-219075" defTabSz="927100">
              <a:defRPr sz="2400">
                <a:solidFill>
                  <a:schemeClr val="tx1"/>
                </a:solidFill>
                <a:latin typeface="Arial" charset="0"/>
              </a:defRPr>
            </a:lvl4pPr>
            <a:lvl5pPr marL="1978025" indent="-219075" defTabSz="927100">
              <a:defRPr sz="2400">
                <a:solidFill>
                  <a:schemeClr val="tx1"/>
                </a:solidFill>
                <a:latin typeface="Arial" charset="0"/>
              </a:defRPr>
            </a:lvl5pPr>
            <a:lvl6pPr marL="2435225" indent="-219075" defTabSz="927100" eaLnBrk="0" fontAlgn="base" hangingPunct="0">
              <a:spcBef>
                <a:spcPct val="0"/>
              </a:spcBef>
              <a:spcAft>
                <a:spcPct val="0"/>
              </a:spcAft>
              <a:defRPr sz="2400">
                <a:solidFill>
                  <a:schemeClr val="tx1"/>
                </a:solidFill>
                <a:latin typeface="Arial" charset="0"/>
              </a:defRPr>
            </a:lvl6pPr>
            <a:lvl7pPr marL="2892425" indent="-219075" defTabSz="927100" eaLnBrk="0" fontAlgn="base" hangingPunct="0">
              <a:spcBef>
                <a:spcPct val="0"/>
              </a:spcBef>
              <a:spcAft>
                <a:spcPct val="0"/>
              </a:spcAft>
              <a:defRPr sz="2400">
                <a:solidFill>
                  <a:schemeClr val="tx1"/>
                </a:solidFill>
                <a:latin typeface="Arial" charset="0"/>
              </a:defRPr>
            </a:lvl7pPr>
            <a:lvl8pPr marL="3349625" indent="-219075" defTabSz="927100" eaLnBrk="0" fontAlgn="base" hangingPunct="0">
              <a:spcBef>
                <a:spcPct val="0"/>
              </a:spcBef>
              <a:spcAft>
                <a:spcPct val="0"/>
              </a:spcAft>
              <a:defRPr sz="2400">
                <a:solidFill>
                  <a:schemeClr val="tx1"/>
                </a:solidFill>
                <a:latin typeface="Arial" charset="0"/>
              </a:defRPr>
            </a:lvl8pPr>
            <a:lvl9pPr marL="3806825" indent="-219075" defTabSz="927100" eaLnBrk="0" fontAlgn="base" hangingPunct="0">
              <a:spcBef>
                <a:spcPct val="0"/>
              </a:spcBef>
              <a:spcAft>
                <a:spcPct val="0"/>
              </a:spcAft>
              <a:defRPr sz="2400">
                <a:solidFill>
                  <a:schemeClr val="tx1"/>
                </a:solidFill>
                <a:latin typeface="Arial" charset="0"/>
              </a:defRPr>
            </a:lvl9pPr>
          </a:lstStyle>
          <a:p>
            <a:pPr algn="r"/>
            <a:fld id="{74514708-64A6-4225-9296-DED797DBA5C4}" type="slidenum">
              <a:rPr lang="en-US" sz="1300">
                <a:solidFill>
                  <a:prstClr val="black"/>
                </a:solidFill>
              </a:rPr>
              <a:pPr algn="r"/>
              <a:t>86</a:t>
            </a:fld>
            <a:endParaRPr lang="en-US" sz="1300" dirty="0">
              <a:solidFill>
                <a:prstClr val="black"/>
              </a:solidFill>
            </a:endParaRPr>
          </a:p>
        </p:txBody>
      </p:sp>
      <p:sp>
        <p:nvSpPr>
          <p:cNvPr id="64515" name="Rectangle 6"/>
          <p:cNvSpPr>
            <a:spLocks noGrp="1" noRot="1" noChangeAspect="1" noChangeArrowheads="1" noTextEdit="1"/>
          </p:cNvSpPr>
          <p:nvPr>
            <p:ph type="sldImg"/>
          </p:nvPr>
        </p:nvSpPr>
        <p:spPr>
          <a:xfrm>
            <a:off x="1258888" y="719138"/>
            <a:ext cx="4800600" cy="3600450"/>
          </a:xfrm>
          <a:ln/>
        </p:spPr>
      </p:sp>
      <p:sp>
        <p:nvSpPr>
          <p:cNvPr id="64516" name="Rectangle 7"/>
          <p:cNvSpPr>
            <a:spLocks noGrp="1" noChangeArrowheads="1"/>
          </p:cNvSpPr>
          <p:nvPr>
            <p:ph type="body" idx="1"/>
          </p:nvPr>
        </p:nvSpPr>
        <p:spPr/>
        <p:txBody>
          <a:bodyPr/>
          <a:lstStyle/>
          <a:p>
            <a:pPr defTabSz="960966">
              <a:defRPr/>
            </a:pPr>
            <a:r>
              <a:rPr lang="en-US" dirty="0"/>
              <a:t>What will be covered in upcoming third training module.</a:t>
            </a:r>
          </a:p>
          <a:p>
            <a:endParaRPr lang="en-US" dirty="0"/>
          </a:p>
        </p:txBody>
      </p:sp>
      <p:sp>
        <p:nvSpPr>
          <p:cNvPr id="64517" name="Slide Number Placeholder 3"/>
          <p:cNvSpPr txBox="1">
            <a:spLocks noGrp="1"/>
          </p:cNvSpPr>
          <p:nvPr/>
        </p:nvSpPr>
        <p:spPr bwMode="auto">
          <a:xfrm>
            <a:off x="4143845" y="9121142"/>
            <a:ext cx="3169699" cy="47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25" tIns="49013" rIns="98025" bIns="49013" anchor="b"/>
          <a:lstStyle>
            <a:lvl1pPr defTabSz="927100">
              <a:defRPr sz="2400">
                <a:solidFill>
                  <a:schemeClr val="tx1"/>
                </a:solidFill>
                <a:latin typeface="Arial" charset="0"/>
              </a:defRPr>
            </a:lvl1pPr>
            <a:lvl2pPr marL="714375" indent="-274638" defTabSz="927100">
              <a:defRPr sz="2400">
                <a:solidFill>
                  <a:schemeClr val="tx1"/>
                </a:solidFill>
                <a:latin typeface="Arial" charset="0"/>
              </a:defRPr>
            </a:lvl2pPr>
            <a:lvl3pPr marL="1098550" indent="-219075" defTabSz="927100">
              <a:defRPr sz="2400">
                <a:solidFill>
                  <a:schemeClr val="tx1"/>
                </a:solidFill>
                <a:latin typeface="Arial" charset="0"/>
              </a:defRPr>
            </a:lvl3pPr>
            <a:lvl4pPr marL="1538288" indent="-219075" defTabSz="927100">
              <a:defRPr sz="2400">
                <a:solidFill>
                  <a:schemeClr val="tx1"/>
                </a:solidFill>
                <a:latin typeface="Arial" charset="0"/>
              </a:defRPr>
            </a:lvl4pPr>
            <a:lvl5pPr marL="1978025" indent="-219075" defTabSz="927100">
              <a:defRPr sz="2400">
                <a:solidFill>
                  <a:schemeClr val="tx1"/>
                </a:solidFill>
                <a:latin typeface="Arial" charset="0"/>
              </a:defRPr>
            </a:lvl5pPr>
            <a:lvl6pPr marL="2435225" indent="-219075" defTabSz="927100" eaLnBrk="0" fontAlgn="base" hangingPunct="0">
              <a:spcBef>
                <a:spcPct val="0"/>
              </a:spcBef>
              <a:spcAft>
                <a:spcPct val="0"/>
              </a:spcAft>
              <a:defRPr sz="2400">
                <a:solidFill>
                  <a:schemeClr val="tx1"/>
                </a:solidFill>
                <a:latin typeface="Arial" charset="0"/>
              </a:defRPr>
            </a:lvl6pPr>
            <a:lvl7pPr marL="2892425" indent="-219075" defTabSz="927100" eaLnBrk="0" fontAlgn="base" hangingPunct="0">
              <a:spcBef>
                <a:spcPct val="0"/>
              </a:spcBef>
              <a:spcAft>
                <a:spcPct val="0"/>
              </a:spcAft>
              <a:defRPr sz="2400">
                <a:solidFill>
                  <a:schemeClr val="tx1"/>
                </a:solidFill>
                <a:latin typeface="Arial" charset="0"/>
              </a:defRPr>
            </a:lvl7pPr>
            <a:lvl8pPr marL="3349625" indent="-219075" defTabSz="927100" eaLnBrk="0" fontAlgn="base" hangingPunct="0">
              <a:spcBef>
                <a:spcPct val="0"/>
              </a:spcBef>
              <a:spcAft>
                <a:spcPct val="0"/>
              </a:spcAft>
              <a:defRPr sz="2400">
                <a:solidFill>
                  <a:schemeClr val="tx1"/>
                </a:solidFill>
                <a:latin typeface="Arial" charset="0"/>
              </a:defRPr>
            </a:lvl8pPr>
            <a:lvl9pPr marL="3806825" indent="-219075" defTabSz="927100" eaLnBrk="0" fontAlgn="base" hangingPunct="0">
              <a:spcBef>
                <a:spcPct val="0"/>
              </a:spcBef>
              <a:spcAft>
                <a:spcPct val="0"/>
              </a:spcAft>
              <a:defRPr sz="2400">
                <a:solidFill>
                  <a:schemeClr val="tx1"/>
                </a:solidFill>
                <a:latin typeface="Arial" charset="0"/>
              </a:defRPr>
            </a:lvl9pPr>
          </a:lstStyle>
          <a:p>
            <a:pPr algn="r"/>
            <a:fld id="{5F87276B-4B87-469C-9566-6B0DEDA8220E}" type="slidenum">
              <a:rPr lang="en-US" sz="1300">
                <a:solidFill>
                  <a:prstClr val="black"/>
                </a:solidFill>
              </a:rPr>
              <a:pPr algn="r"/>
              <a:t>86</a:t>
            </a:fld>
            <a:endParaRPr lang="en-US" sz="1300" dirty="0">
              <a:solidFill>
                <a:prstClr val="black"/>
              </a:solidFill>
            </a:endParaRPr>
          </a:p>
        </p:txBody>
      </p:sp>
    </p:spTree>
    <p:extLst>
      <p:ext uri="{BB962C8B-B14F-4D97-AF65-F5344CB8AC3E}">
        <p14:creationId xmlns:p14="http://schemas.microsoft.com/office/powerpoint/2010/main" val="27608073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 are the major topics and concepts covered the next module </a:t>
            </a:r>
          </a:p>
          <a:p>
            <a:endParaRPr lang="en-US" dirty="0"/>
          </a:p>
          <a:p>
            <a:r>
              <a:rPr lang="en-US" baseline="0" dirty="0"/>
              <a:t>Good opportunity to reiterate LCSM update theme.  You are getting data to:  a. complete a step in the decision process and b. to update/confirm your LCSM.</a:t>
            </a:r>
            <a:endParaRPr lang="en-US" dirty="0"/>
          </a:p>
        </p:txBody>
      </p:sp>
    </p:spTree>
    <p:extLst>
      <p:ext uri="{BB962C8B-B14F-4D97-AF65-F5344CB8AC3E}">
        <p14:creationId xmlns:p14="http://schemas.microsoft.com/office/powerpoint/2010/main" val="42721037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What have we covered?</a:t>
            </a:r>
          </a:p>
          <a:p>
            <a:pPr defTabSz="947044">
              <a:defRPr/>
            </a:pPr>
            <a:endParaRPr lang="en-US" dirty="0"/>
          </a:p>
          <a:p>
            <a:pPr defTabSz="947044">
              <a:defRPr/>
            </a:pPr>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endParaRPr lang="en-US" dirty="0"/>
          </a:p>
          <a:p>
            <a:r>
              <a:rPr lang="en-US" dirty="0"/>
              <a:t>Tie whole presentation together more… identify points made in all presentation</a:t>
            </a:r>
          </a:p>
        </p:txBody>
      </p:sp>
    </p:spTree>
    <p:extLst>
      <p:ext uri="{BB962C8B-B14F-4D97-AF65-F5344CB8AC3E}">
        <p14:creationId xmlns:p14="http://schemas.microsoft.com/office/powerpoint/2010/main" val="1135095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We are near the end of Part 2 of training to use ITRC’s new LNAPL document.</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(CLICK) </a:t>
            </a:r>
            <a:r>
              <a:rPr lang="en-US" sz="900" dirty="0">
                <a:latin typeface="Arial" panose="020B0604020202020204" pitchFamily="34" charset="0"/>
                <a:cs typeface="Arial" panose="020B0604020202020204" pitchFamily="34" charset="0"/>
              </a:rPr>
              <a:t>Next week in Part 3, we will</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Discuss remedial technology groups</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Introduce specific remedial technologies</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Provide a framework for technology selection</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Introduce tools to screen the technologies for use </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Introduce performance metrics to optimize your efforts and decide when to stop and/or use another technology</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Use a case study to demonstrate the use of these tools</a:t>
            </a:r>
          </a:p>
          <a:p>
            <a:endParaRPr lang="en-US" dirty="0"/>
          </a:p>
        </p:txBody>
      </p:sp>
      <p:sp>
        <p:nvSpPr>
          <p:cNvPr id="4" name="Slide Number Placeholder 3"/>
          <p:cNvSpPr>
            <a:spLocks noGrp="1"/>
          </p:cNvSpPr>
          <p:nvPr>
            <p:ph type="sldNum" sz="quarter" idx="10"/>
          </p:nvPr>
        </p:nvSpPr>
        <p:spPr/>
        <p:txBody>
          <a:bodyPr/>
          <a:lstStyle/>
          <a:p>
            <a:pPr>
              <a:defRPr/>
            </a:pPr>
            <a:fld id="{05F4F61C-AE0C-4F18-82FD-53E4E4CB63F5}" type="slidenum">
              <a:rPr lang="en-US" altLang="en-US" smtClean="0">
                <a:solidFill>
                  <a:prstClr val="black"/>
                </a:solidFill>
              </a:rPr>
              <a:pPr>
                <a:defRPr/>
              </a:pPr>
              <a:t>89</a:t>
            </a:fld>
            <a:endParaRPr lang="en-US" altLang="en-US" dirty="0">
              <a:solidFill>
                <a:prstClr val="black"/>
              </a:solidFill>
            </a:endParaRPr>
          </a:p>
        </p:txBody>
      </p:sp>
    </p:spTree>
    <p:extLst>
      <p:ext uri="{BB962C8B-B14F-4D97-AF65-F5344CB8AC3E}">
        <p14:creationId xmlns:p14="http://schemas.microsoft.com/office/powerpoint/2010/main" val="128992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latin typeface="Arial" panose="020B0604020202020204" pitchFamily="34" charset="0"/>
                <a:cs typeface="Arial" panose="020B0604020202020204" pitchFamily="34" charset="0"/>
              </a:rPr>
              <a:t>Our 3-part </a:t>
            </a:r>
            <a:r>
              <a:rPr lang="en-US" sz="900" dirty="0">
                <a:latin typeface="Arial" panose="020B0604020202020204" pitchFamily="34" charset="0"/>
                <a:cs typeface="Arial" panose="020B0604020202020204" pitchFamily="34" charset="0"/>
              </a:rPr>
              <a:t>training series focuses on helping you:</a:t>
            </a:r>
          </a:p>
          <a:p>
            <a:pPr marL="169764" indent="-169764">
              <a:buFontTx/>
              <a:buChar char="-"/>
            </a:pPr>
            <a:r>
              <a:rPr lang="en-US" sz="900" dirty="0">
                <a:latin typeface="Arial" panose="020B0604020202020204" pitchFamily="34" charset="0"/>
                <a:cs typeface="Arial" panose="020B0604020202020204" pitchFamily="34" charset="0"/>
              </a:rPr>
              <a:t>Connect Science to LNAPL Site Management</a:t>
            </a:r>
          </a:p>
          <a:p>
            <a:pPr marL="169764" indent="-169764">
              <a:buFontTx/>
              <a:buChar char="-"/>
            </a:pPr>
            <a:r>
              <a:rPr lang="en-US" sz="900" dirty="0">
                <a:latin typeface="Arial" panose="020B0604020202020204" pitchFamily="34" charset="0"/>
                <a:cs typeface="Arial" panose="020B0604020202020204" pitchFamily="34" charset="0"/>
              </a:rPr>
              <a:t>Build your LNAPL Conceptual Site Model</a:t>
            </a:r>
          </a:p>
          <a:p>
            <a:pPr marL="169764" indent="-169764">
              <a:buFontTx/>
              <a:buChar char="-"/>
            </a:pPr>
            <a:r>
              <a:rPr lang="en-US" sz="900" dirty="0">
                <a:latin typeface="Arial" panose="020B0604020202020204" pitchFamily="34" charset="0"/>
                <a:cs typeface="Arial" panose="020B0604020202020204" pitchFamily="34" charset="0"/>
              </a:rPr>
              <a:t>Select/Implement LNAPL Remedies</a:t>
            </a:r>
          </a:p>
          <a:p>
            <a:pPr marL="169764" indent="-169764">
              <a:buFontTx/>
              <a:buChar char="-"/>
            </a:pP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This training will be incomplete unless </a:t>
            </a:r>
            <a:r>
              <a:rPr lang="en-US" sz="900" u="sng" dirty="0">
                <a:latin typeface="Arial" panose="020B0604020202020204" pitchFamily="34" charset="0"/>
                <a:cs typeface="Arial" panose="020B0604020202020204" pitchFamily="34" charset="0"/>
              </a:rPr>
              <a:t>YOU</a:t>
            </a:r>
            <a:r>
              <a:rPr lang="en-US" sz="900"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CLICK</a:t>
            </a:r>
            <a:r>
              <a:rPr lang="en-US" sz="900" dirty="0">
                <a:latin typeface="Arial" panose="020B0604020202020204" pitchFamily="34" charset="0"/>
                <a:cs typeface="Arial" panose="020B0604020202020204" pitchFamily="34" charset="0"/>
              </a:rPr>
              <a:t>) apply this information. After this training our expectation is that you will use ITRC science-based resources to improve decision making at your LNAPL sites (and for you regulators and other government agency staff, look at ways you can incorporate ITRC states guidance into your own guidance).</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Today (</a:t>
            </a:r>
            <a:r>
              <a:rPr lang="en-US" sz="900" b="1" dirty="0">
                <a:latin typeface="Arial" panose="020B0604020202020204" pitchFamily="34" charset="0"/>
                <a:cs typeface="Arial" panose="020B0604020202020204" pitchFamily="34" charset="0"/>
              </a:rPr>
              <a:t>CLICK</a:t>
            </a:r>
            <a:r>
              <a:rPr lang="en-US" sz="900" dirty="0">
                <a:latin typeface="Arial" panose="020B0604020202020204" pitchFamily="34" charset="0"/>
                <a:cs typeface="Arial" panose="020B0604020202020204" pitchFamily="34" charset="0"/>
              </a:rPr>
              <a:t>) in Part 2, we ask: Do you know where the LNAPL is and how to address LNAPL concerns?</a:t>
            </a:r>
          </a:p>
        </p:txBody>
      </p:sp>
      <p:sp>
        <p:nvSpPr>
          <p:cNvPr id="4" name="Slide Number Placeholder 3"/>
          <p:cNvSpPr>
            <a:spLocks noGrp="1"/>
          </p:cNvSpPr>
          <p:nvPr>
            <p:ph type="sldNum" sz="quarter" idx="10"/>
          </p:nvPr>
        </p:nvSpPr>
        <p:spPr/>
        <p:txBody>
          <a:bodyPr/>
          <a:lstStyle/>
          <a:p>
            <a:pPr>
              <a:defRPr/>
            </a:pPr>
            <a:fld id="{05F4F61C-AE0C-4F18-82FD-53E4E4CB63F5}"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12899290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solidFill>
                <a:schemeClr val="tx1"/>
              </a:solidFill>
            </a:endParaRPr>
          </a:p>
        </p:txBody>
      </p:sp>
    </p:spTree>
    <p:extLst>
      <p:ext uri="{BB962C8B-B14F-4D97-AF65-F5344CB8AC3E}">
        <p14:creationId xmlns:p14="http://schemas.microsoft.com/office/powerpoint/2010/main" val="24436251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539">
              <a:defRPr>
                <a:solidFill>
                  <a:schemeClr val="tx1"/>
                </a:solidFill>
                <a:latin typeface="Arial" panose="020B0604020202020204" pitchFamily="34" charset="0"/>
              </a:defRPr>
            </a:lvl1pPr>
            <a:lvl2pPr marL="760382" indent="-291453" defTabSz="965539">
              <a:defRPr>
                <a:solidFill>
                  <a:schemeClr val="tx1"/>
                </a:solidFill>
                <a:latin typeface="Arial" panose="020B0604020202020204" pitchFamily="34" charset="0"/>
              </a:defRPr>
            </a:lvl2pPr>
            <a:lvl3pPr marL="1170694" indent="-232837" defTabSz="965539">
              <a:defRPr>
                <a:solidFill>
                  <a:schemeClr val="tx1"/>
                </a:solidFill>
                <a:latin typeface="Arial" panose="020B0604020202020204" pitchFamily="34" charset="0"/>
              </a:defRPr>
            </a:lvl3pPr>
            <a:lvl4pPr marL="1639623" indent="-232837" defTabSz="965539">
              <a:defRPr>
                <a:solidFill>
                  <a:schemeClr val="tx1"/>
                </a:solidFill>
                <a:latin typeface="Arial" panose="020B0604020202020204" pitchFamily="34" charset="0"/>
              </a:defRPr>
            </a:lvl4pPr>
            <a:lvl5pPr marL="2108553" indent="-232837" defTabSz="965539">
              <a:defRPr>
                <a:solidFill>
                  <a:schemeClr val="tx1"/>
                </a:solidFill>
                <a:latin typeface="Arial" panose="020B0604020202020204" pitchFamily="34" charset="0"/>
              </a:defRPr>
            </a:lvl5pPr>
            <a:lvl6pPr marL="2577481" indent="-232837" defTabSz="965539" eaLnBrk="0" fontAlgn="base" hangingPunct="0">
              <a:spcBef>
                <a:spcPct val="0"/>
              </a:spcBef>
              <a:spcAft>
                <a:spcPct val="0"/>
              </a:spcAft>
              <a:defRPr>
                <a:solidFill>
                  <a:schemeClr val="tx1"/>
                </a:solidFill>
                <a:latin typeface="Arial" panose="020B0604020202020204" pitchFamily="34" charset="0"/>
              </a:defRPr>
            </a:lvl6pPr>
            <a:lvl7pPr marL="3046410" indent="-232837" defTabSz="965539" eaLnBrk="0" fontAlgn="base" hangingPunct="0">
              <a:spcBef>
                <a:spcPct val="0"/>
              </a:spcBef>
              <a:spcAft>
                <a:spcPct val="0"/>
              </a:spcAft>
              <a:defRPr>
                <a:solidFill>
                  <a:schemeClr val="tx1"/>
                </a:solidFill>
                <a:latin typeface="Arial" panose="020B0604020202020204" pitchFamily="34" charset="0"/>
              </a:defRPr>
            </a:lvl7pPr>
            <a:lvl8pPr marL="3515339" indent="-232837" defTabSz="965539" eaLnBrk="0" fontAlgn="base" hangingPunct="0">
              <a:spcBef>
                <a:spcPct val="0"/>
              </a:spcBef>
              <a:spcAft>
                <a:spcPct val="0"/>
              </a:spcAft>
              <a:defRPr>
                <a:solidFill>
                  <a:schemeClr val="tx1"/>
                </a:solidFill>
                <a:latin typeface="Arial" panose="020B0604020202020204" pitchFamily="34" charset="0"/>
              </a:defRPr>
            </a:lvl8pPr>
            <a:lvl9pPr marL="3984267" indent="-232837" defTabSz="965539" eaLnBrk="0" fontAlgn="base" hangingPunct="0">
              <a:spcBef>
                <a:spcPct val="0"/>
              </a:spcBef>
              <a:spcAft>
                <a:spcPct val="0"/>
              </a:spcAft>
              <a:defRPr>
                <a:solidFill>
                  <a:schemeClr val="tx1"/>
                </a:solidFill>
                <a:latin typeface="Arial" panose="020B0604020202020204" pitchFamily="34" charset="0"/>
              </a:defRPr>
            </a:lvl9pPr>
          </a:lstStyle>
          <a:p>
            <a:fld id="{DD8F3A01-7A3B-48CD-8112-63D61BD87C03}" type="slidenum">
              <a:rPr lang="en-US" altLang="en-US" smtClean="0">
                <a:solidFill>
                  <a:prstClr val="black"/>
                </a:solidFill>
                <a:latin typeface="Tahoma" panose="020B0604030504040204" pitchFamily="34" charset="0"/>
                <a:ea typeface="ＭＳ Ｐゴシック" panose="020B0600070205080204" pitchFamily="34" charset="-128"/>
              </a:rPr>
              <a:pPr/>
              <a:t>91</a:t>
            </a:fld>
            <a:endParaRPr lang="en-US" altLang="en-US" dirty="0">
              <a:solidFill>
                <a:prstClr val="black"/>
              </a:solidFill>
              <a:latin typeface="Tahoma" panose="020B0604030504040204" pitchFamily="34" charset="0"/>
              <a:ea typeface="ＭＳ Ｐゴシック" panose="020B0600070205080204"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en-US" dirty="0">
                <a:latin typeface="Arial" panose="020B0604020202020204" pitchFamily="34" charset="0"/>
              </a:rPr>
              <a:t>Links to additional resources: </a:t>
            </a:r>
          </a:p>
          <a:p>
            <a:pPr eaLnBrk="1" hangingPunct="1">
              <a:spcBef>
                <a:spcPct val="20000"/>
              </a:spcBef>
            </a:pPr>
            <a:r>
              <a:rPr lang="en-US" altLang="en-US" dirty="0">
                <a:latin typeface="Arial" panose="020B0604020202020204" pitchFamily="34" charset="0"/>
              </a:rPr>
              <a:t>http://www.clu-in.org/conf/itrc/LNAPL-3/resource.cfm </a:t>
            </a:r>
          </a:p>
          <a:p>
            <a:pPr eaLnBrk="1" hangingPunct="1">
              <a:spcBef>
                <a:spcPct val="20000"/>
              </a:spcBef>
            </a:pPr>
            <a:endParaRPr lang="en-US" altLang="en-US" dirty="0">
              <a:latin typeface="Arial" panose="020B0604020202020204" pitchFamily="34" charset="0"/>
            </a:endParaRPr>
          </a:p>
          <a:p>
            <a:pPr eaLnBrk="1" hangingPunct="1">
              <a:spcBef>
                <a:spcPct val="20000"/>
              </a:spcBef>
            </a:pPr>
            <a:r>
              <a:rPr lang="en-US" altLang="en-US" dirty="0">
                <a:latin typeface="Arial" panose="020B0604020202020204" pitchFamily="34" charset="0"/>
              </a:rPr>
              <a:t>Your feedback is important – please fill out the form at: </a:t>
            </a:r>
          </a:p>
          <a:p>
            <a:pPr eaLnBrk="1" hangingPunct="1">
              <a:spcBef>
                <a:spcPct val="20000"/>
              </a:spcBef>
            </a:pPr>
            <a:r>
              <a:rPr lang="en-US" altLang="en-US" dirty="0">
                <a:latin typeface="Arial" panose="020B0604020202020204" pitchFamily="34" charset="0"/>
              </a:rPr>
              <a:t>http://www.clu-in.org/conf/itrc/LNAPL-3/feedback.cfm </a:t>
            </a:r>
          </a:p>
          <a:p>
            <a:pPr eaLnBrk="1" hangingPunct="1">
              <a:spcBef>
                <a:spcPct val="20000"/>
              </a:spcBef>
            </a:pPr>
            <a:endParaRPr lang="en-US" altLang="en-US" dirty="0">
              <a:latin typeface="Arial" panose="020B0604020202020204" pitchFamily="34" charset="0"/>
            </a:endParaRPr>
          </a:p>
          <a:p>
            <a:pPr eaLnBrk="1" hangingPunct="1">
              <a:spcBef>
                <a:spcPct val="20000"/>
              </a:spcBef>
            </a:pPr>
            <a:r>
              <a:rPr lang="en-US" altLang="en-US" b="1" dirty="0">
                <a:latin typeface="Arial" panose="020B0604020202020204" pitchFamily="34" charset="0"/>
              </a:rPr>
              <a:t>The benefits that ITRC offers to state regulators and technology developers, vendors, and consultants include:</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Helping regulators build their knowledge base and raise their confidence about new environmental technologies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Helping regulators save time and money when evaluating environmental technologies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Guiding technology developers in the collection of performance data to satisfy the requirements of multiple states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Helping technology vendors avoid the time and expense of conducting duplicative and costly demonstrations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Providing a reliable network among members of the environmental community to focus on innovative environmental technologies</a:t>
            </a:r>
          </a:p>
          <a:p>
            <a:pPr eaLnBrk="1" hangingPunct="1">
              <a:spcBef>
                <a:spcPct val="20000"/>
              </a:spcBef>
            </a:pPr>
            <a:endParaRPr lang="en-US" altLang="en-US" dirty="0">
              <a:latin typeface="Arial" panose="020B0604020202020204" pitchFamily="34" charset="0"/>
            </a:endParaRPr>
          </a:p>
          <a:p>
            <a:pPr eaLnBrk="1" hangingPunct="1">
              <a:spcBef>
                <a:spcPct val="20000"/>
              </a:spcBef>
            </a:pPr>
            <a:r>
              <a:rPr lang="en-US" altLang="en-US" b="1" dirty="0">
                <a:latin typeface="Arial" panose="020B0604020202020204" pitchFamily="34" charset="0"/>
              </a:rPr>
              <a:t>How you can get involved with ITRC:</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Join an ITRC Team – with just 10% of your time you can have a positive impact on the regulatory process and acceptance of innovative technologies and approaches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Sponsor ITRC’s technical team and other activities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Use ITRC products and attend training courses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Submit proposals for new technical teams and projects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7857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672629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6638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117237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796537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2229781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76238" y="92075"/>
            <a:ext cx="7588250" cy="1050925"/>
          </a:xfrm>
        </p:spPr>
        <p:txBody>
          <a:bodyPr/>
          <a:lstStyle/>
          <a:p>
            <a:r>
              <a:rPr lang="en-US"/>
              <a:t>Click to edit Master title style</a:t>
            </a:r>
          </a:p>
        </p:txBody>
      </p:sp>
      <p:sp>
        <p:nvSpPr>
          <p:cNvPr id="3" name="Content Placeholder 2"/>
          <p:cNvSpPr>
            <a:spLocks noGrp="1"/>
          </p:cNvSpPr>
          <p:nvPr>
            <p:ph sz="quarter" idx="1"/>
          </p:nvPr>
        </p:nvSpPr>
        <p:spPr>
          <a:xfrm>
            <a:off x="6096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5720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582068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8216499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965259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329529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8311" y="1670756"/>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60711" y="1682044"/>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195219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8236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184088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859089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7368638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311621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938649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715934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658292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86441679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9446895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able Placeholder 2"/>
          <p:cNvSpPr>
            <a:spLocks noGrp="1"/>
          </p:cNvSpPr>
          <p:nvPr>
            <p:ph type="tbl" idx="1"/>
          </p:nvPr>
        </p:nvSpPr>
        <p:spPr>
          <a:xfrm>
            <a:off x="609600" y="1828800"/>
            <a:ext cx="7772400" cy="4114800"/>
          </a:xfrm>
        </p:spPr>
        <p:txBody>
          <a:bodyPr/>
          <a:lstStyle/>
          <a:p>
            <a:pPr lvl="0"/>
            <a:endParaRPr lang="en-US" noProof="0" dirty="0"/>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2697632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5" name="Line 4"/>
          <p:cNvSpPr>
            <a:spLocks noChangeShapeType="1"/>
          </p:cNvSpPr>
          <p:nvPr/>
        </p:nvSpPr>
        <p:spPr bwMode="auto">
          <a:xfrm flipV="1">
            <a:off x="454025" y="1168400"/>
            <a:ext cx="8029575" cy="3175"/>
          </a:xfrm>
          <a:prstGeom prst="line">
            <a:avLst/>
          </a:prstGeom>
          <a:noFill/>
          <a:ln w="57150">
            <a:solidFill>
              <a:srgbClr val="000099"/>
            </a:solidFill>
            <a:round/>
            <a:headEnd/>
            <a:tailEnd/>
          </a:ln>
          <a:effectLst/>
        </p:spPr>
        <p:txBody>
          <a:bodyPr wrap="none" anchor="ctr"/>
          <a:lstStyle/>
          <a:p>
            <a:pPr eaLnBrk="0" hangingPunct="0">
              <a:defRPr/>
            </a:pPr>
            <a:endParaRPr lang="en-US" sz="1800" dirty="0">
              <a:cs typeface="+mn-cs"/>
            </a:endParaRPr>
          </a:p>
        </p:txBody>
      </p:sp>
      <p:sp>
        <p:nvSpPr>
          <p:cNvPr id="6" name="Line 5"/>
          <p:cNvSpPr>
            <a:spLocks noChangeShapeType="1"/>
          </p:cNvSpPr>
          <p:nvPr/>
        </p:nvSpPr>
        <p:spPr bwMode="auto">
          <a:xfrm>
            <a:off x="436563" y="1270000"/>
            <a:ext cx="7829550" cy="1588"/>
          </a:xfrm>
          <a:prstGeom prst="line">
            <a:avLst/>
          </a:prstGeom>
          <a:noFill/>
          <a:ln w="25400">
            <a:solidFill>
              <a:srgbClr val="008000"/>
            </a:solidFill>
            <a:round/>
            <a:headEnd/>
            <a:tailEnd/>
          </a:ln>
          <a:effectLst/>
        </p:spPr>
        <p:txBody>
          <a:bodyPr wrap="none" anchor="ctr"/>
          <a:lstStyle/>
          <a:p>
            <a:pPr eaLnBrk="0" hangingPunct="0">
              <a:defRPr/>
            </a:pPr>
            <a:endParaRPr lang="en-US" sz="1800" dirty="0">
              <a:cs typeface="+mn-cs"/>
            </a:endParaRPr>
          </a:p>
        </p:txBody>
      </p:sp>
      <p:sp>
        <p:nvSpPr>
          <p:cNvPr id="7" name="Rectangle 7"/>
          <p:cNvSpPr>
            <a:spLocks noChangeArrowheads="1"/>
          </p:cNvSpPr>
          <p:nvPr/>
        </p:nvSpPr>
        <p:spPr bwMode="auto">
          <a:xfrm>
            <a:off x="4262438" y="3119438"/>
            <a:ext cx="9144000" cy="0"/>
          </a:xfrm>
          <a:prstGeom prst="rect">
            <a:avLst/>
          </a:prstGeom>
          <a:noFill/>
          <a:ln w="9525">
            <a:noFill/>
            <a:miter lim="800000"/>
            <a:headEnd/>
            <a:tailEnd/>
          </a:ln>
          <a:effectLst/>
        </p:spPr>
        <p:txBody>
          <a:bodyPr>
            <a:spAutoFit/>
          </a:bodyPr>
          <a:lstStyle/>
          <a:p>
            <a:pPr eaLnBrk="0" hangingPunct="0">
              <a:defRPr/>
            </a:pPr>
            <a:endParaRPr lang="en-US" sz="1800" dirty="0"/>
          </a:p>
        </p:txBody>
      </p:sp>
      <p:pic>
        <p:nvPicPr>
          <p:cNvPr id="8" name="Picture 8" descr="ITRClogoCOLOR03"/>
          <p:cNvPicPr>
            <a:picLocks noChangeAspect="1" noChangeArrowheads="1"/>
          </p:cNvPicPr>
          <p:nvPr/>
        </p:nvPicPr>
        <p:blipFill>
          <a:blip r:embed="rId2" cstate="print"/>
          <a:srcRect/>
          <a:stretch>
            <a:fillRect/>
          </a:stretch>
        </p:blipFill>
        <p:spPr bwMode="auto">
          <a:xfrm>
            <a:off x="7942263" y="0"/>
            <a:ext cx="1201737" cy="1298575"/>
          </a:xfrm>
          <a:prstGeom prst="rect">
            <a:avLst/>
          </a:prstGeom>
          <a:noFill/>
          <a:ln w="9525">
            <a:noFill/>
            <a:miter lim="800000"/>
            <a:headEnd/>
            <a:tailEnd/>
          </a:ln>
        </p:spPr>
      </p:pic>
      <p:sp>
        <p:nvSpPr>
          <p:cNvPr id="9" name="Rectangle 9"/>
          <p:cNvSpPr>
            <a:spLocks noChangeArrowheads="1"/>
          </p:cNvSpPr>
          <p:nvPr/>
        </p:nvSpPr>
        <p:spPr bwMode="auto">
          <a:xfrm>
            <a:off x="4114800" y="2971800"/>
            <a:ext cx="9144000" cy="0"/>
          </a:xfrm>
          <a:prstGeom prst="rect">
            <a:avLst/>
          </a:prstGeom>
          <a:noFill/>
          <a:ln w="9525">
            <a:noFill/>
            <a:miter lim="800000"/>
            <a:headEnd/>
            <a:tailEnd/>
          </a:ln>
          <a:effectLst/>
        </p:spPr>
        <p:txBody>
          <a:bodyPr>
            <a:spAutoFit/>
          </a:bodyPr>
          <a:lstStyle/>
          <a:p>
            <a:pPr eaLnBrk="0" hangingPunct="0">
              <a:defRPr/>
            </a:pPr>
            <a:endParaRPr lang="en-US" sz="1800" dirty="0"/>
          </a:p>
        </p:txBody>
      </p:sp>
      <p:sp>
        <p:nvSpPr>
          <p:cNvPr id="10" name="Rectangle 10"/>
          <p:cNvSpPr>
            <a:spLocks noChangeArrowheads="1"/>
          </p:cNvSpPr>
          <p:nvPr/>
        </p:nvSpPr>
        <p:spPr bwMode="auto">
          <a:xfrm>
            <a:off x="-25400" y="0"/>
            <a:ext cx="493713" cy="396875"/>
          </a:xfrm>
          <a:prstGeom prst="rect">
            <a:avLst/>
          </a:prstGeom>
          <a:noFill/>
          <a:ln w="9525">
            <a:noFill/>
            <a:miter lim="800000"/>
            <a:headEnd/>
            <a:tailEnd/>
          </a:ln>
          <a:effectLst/>
        </p:spPr>
        <p:txBody>
          <a:bodyPr wrap="none">
            <a:spAutoFit/>
          </a:bodyPr>
          <a:lstStyle/>
          <a:p>
            <a:pPr>
              <a:defRPr/>
            </a:pPr>
            <a:fld id="{8A3B57B9-8840-4F11-A9BA-D33B912F935F}" type="slidenum">
              <a:rPr lang="en-US" sz="2000"/>
              <a:pPr>
                <a:defRPr/>
              </a:pPr>
              <a:t>‹#›</a:t>
            </a:fld>
            <a:endParaRPr lang="en-US" sz="2000" dirty="0"/>
          </a:p>
        </p:txBody>
      </p:sp>
      <p:sp>
        <p:nvSpPr>
          <p:cNvPr id="11" name="Rectangle 11"/>
          <p:cNvSpPr>
            <a:spLocks noChangeArrowheads="1"/>
          </p:cNvSpPr>
          <p:nvPr/>
        </p:nvSpPr>
        <p:spPr bwMode="auto">
          <a:xfrm>
            <a:off x="4205288" y="3057525"/>
            <a:ext cx="9144000" cy="0"/>
          </a:xfrm>
          <a:prstGeom prst="rect">
            <a:avLst/>
          </a:prstGeom>
          <a:noFill/>
          <a:ln w="9525">
            <a:noFill/>
            <a:miter lim="800000"/>
            <a:headEnd/>
            <a:tailEnd/>
          </a:ln>
          <a:effectLst/>
        </p:spPr>
        <p:txBody>
          <a:bodyPr>
            <a:spAutoFit/>
          </a:bodyPr>
          <a:lstStyle/>
          <a:p>
            <a:pPr eaLnBrk="0" hangingPunct="0">
              <a:defRPr/>
            </a:pPr>
            <a:endParaRPr lang="en-US" sz="1800" dirty="0"/>
          </a:p>
        </p:txBody>
      </p:sp>
      <p:sp>
        <p:nvSpPr>
          <p:cNvPr id="12" name="Text Box 12"/>
          <p:cNvSpPr txBox="1">
            <a:spLocks noChangeArrowheads="1"/>
          </p:cNvSpPr>
          <p:nvPr/>
        </p:nvSpPr>
        <p:spPr bwMode="auto">
          <a:xfrm>
            <a:off x="1584325" y="5861050"/>
            <a:ext cx="184150" cy="701675"/>
          </a:xfrm>
          <a:prstGeom prst="rect">
            <a:avLst/>
          </a:prstGeom>
          <a:noFill/>
          <a:ln w="9525">
            <a:noFill/>
            <a:miter lim="800000"/>
            <a:headEnd/>
            <a:tailEnd/>
          </a:ln>
          <a:effectLst/>
        </p:spPr>
        <p:txBody>
          <a:bodyPr wrap="none">
            <a:spAutoFit/>
          </a:bodyPr>
          <a:lstStyle/>
          <a:p>
            <a:pPr eaLnBrk="0" hangingPunct="0">
              <a:defRPr/>
            </a:pPr>
            <a:endParaRPr lang="en-CA" sz="4000" dirty="0"/>
          </a:p>
        </p:txBody>
      </p:sp>
      <p:sp>
        <p:nvSpPr>
          <p:cNvPr id="13" name="Text Box 13"/>
          <p:cNvSpPr txBox="1">
            <a:spLocks noChangeArrowheads="1"/>
          </p:cNvSpPr>
          <p:nvPr/>
        </p:nvSpPr>
        <p:spPr bwMode="auto">
          <a:xfrm>
            <a:off x="1203325" y="5864225"/>
            <a:ext cx="184150" cy="701675"/>
          </a:xfrm>
          <a:prstGeom prst="rect">
            <a:avLst/>
          </a:prstGeom>
          <a:noFill/>
          <a:ln w="9525">
            <a:noFill/>
            <a:miter lim="800000"/>
            <a:headEnd/>
            <a:tailEnd/>
          </a:ln>
          <a:effectLst/>
        </p:spPr>
        <p:txBody>
          <a:bodyPr wrap="none">
            <a:spAutoFit/>
          </a:bodyPr>
          <a:lstStyle/>
          <a:p>
            <a:pPr eaLnBrk="0" hangingPunct="0">
              <a:defRPr/>
            </a:pPr>
            <a:endParaRPr lang="en-CA" sz="4000" dirty="0">
              <a:latin typeface="Times New Roman" pitchFamily="18" charset="0"/>
            </a:endParaRPr>
          </a:p>
        </p:txBody>
      </p:sp>
      <p:sp>
        <p:nvSpPr>
          <p:cNvPr id="14" name="Rectangle 14"/>
          <p:cNvSpPr>
            <a:spLocks noChangeArrowheads="1"/>
          </p:cNvSpPr>
          <p:nvPr/>
        </p:nvSpPr>
        <p:spPr bwMode="auto">
          <a:xfrm>
            <a:off x="0" y="0"/>
            <a:ext cx="9144000" cy="6858000"/>
          </a:xfrm>
          <a:prstGeom prst="rect">
            <a:avLst/>
          </a:prstGeom>
          <a:noFill/>
          <a:ln w="25400">
            <a:solidFill>
              <a:schemeClr val="tx1"/>
            </a:solidFill>
            <a:miter lim="800000"/>
            <a:headEnd/>
            <a:tailEnd/>
          </a:ln>
          <a:effectLst/>
        </p:spPr>
        <p:txBody>
          <a:bodyPr wrap="none" anchor="ctr"/>
          <a:lstStyle/>
          <a:p>
            <a:pPr eaLnBrk="0" hangingPunct="0">
              <a:defRPr/>
            </a:pPr>
            <a:endParaRPr lang="en-US" sz="1800" dirty="0"/>
          </a:p>
        </p:txBody>
      </p:sp>
      <p:sp>
        <p:nvSpPr>
          <p:cNvPr id="2" name="Title 1"/>
          <p:cNvSpPr>
            <a:spLocks noGrp="1"/>
          </p:cNvSpPr>
          <p:nvPr>
            <p:ph type="title"/>
          </p:nvPr>
        </p:nvSpPr>
        <p:spPr>
          <a:xfrm>
            <a:off x="665163" y="190500"/>
            <a:ext cx="7772400" cy="674688"/>
          </a:xfrm>
        </p:spPr>
        <p:txBody>
          <a:bodyPr/>
          <a:lstStyle/>
          <a:p>
            <a:r>
              <a:rPr lang="en-US"/>
              <a:t>Click to edit Master title style</a:t>
            </a:r>
          </a:p>
        </p:txBody>
      </p:sp>
      <p:sp>
        <p:nvSpPr>
          <p:cNvPr id="3" name="ClipArt Placeholder 2"/>
          <p:cNvSpPr>
            <a:spLocks noGrp="1"/>
          </p:cNvSpPr>
          <p:nvPr>
            <p:ph type="clipArt" sz="half" idx="1"/>
          </p:nvPr>
        </p:nvSpPr>
        <p:spPr>
          <a:xfrm>
            <a:off x="685800" y="1346200"/>
            <a:ext cx="3810000" cy="5187950"/>
          </a:xfrm>
        </p:spPr>
        <p:txBody>
          <a:bodyPr/>
          <a:lstStyle/>
          <a:p>
            <a:pPr lvl="0"/>
            <a:endParaRPr lang="en-US" noProof="0" dirty="0"/>
          </a:p>
        </p:txBody>
      </p:sp>
      <p:sp>
        <p:nvSpPr>
          <p:cNvPr id="4" name="Text Placeholder 3"/>
          <p:cNvSpPr>
            <a:spLocks noGrp="1"/>
          </p:cNvSpPr>
          <p:nvPr>
            <p:ph type="body" sz="half" idx="2"/>
          </p:nvPr>
        </p:nvSpPr>
        <p:spPr>
          <a:xfrm>
            <a:off x="4648200" y="1346200"/>
            <a:ext cx="3810000" cy="5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p:cNvSpPr>
            <a:spLocks noGrp="1"/>
          </p:cNvSpPr>
          <p:nvPr>
            <p:ph type="sldNum" sz="quarter" idx="10"/>
          </p:nvPr>
        </p:nvSpPr>
        <p:spPr>
          <a:xfrm>
            <a:off x="8804275" y="0"/>
            <a:ext cx="339725" cy="276225"/>
          </a:xfrm>
          <a:prstGeom prst="rect">
            <a:avLst/>
          </a:prstGeom>
        </p:spPr>
        <p:txBody>
          <a:bodyPr/>
          <a:lstStyle>
            <a:lvl1pPr>
              <a:defRPr sz="1800">
                <a:latin typeface="Arial" charset="0"/>
                <a:cs typeface="Arial" charset="0"/>
              </a:defRPr>
            </a:lvl1pPr>
          </a:lstStyle>
          <a:p>
            <a:pPr>
              <a:defRPr/>
            </a:pPr>
            <a:fld id="{7ACB7243-5A93-4DD2-B4C7-EE5BC6DB4A12}" type="slidenum">
              <a:rPr lang="en-US"/>
              <a:pPr>
                <a:defRPr/>
              </a:pPr>
              <a:t>‹#›</a:t>
            </a:fld>
            <a:endParaRPr lang="en-US" dirty="0"/>
          </a:p>
        </p:txBody>
      </p:sp>
    </p:spTree>
    <p:extLst>
      <p:ext uri="{BB962C8B-B14F-4D97-AF65-F5344CB8AC3E}">
        <p14:creationId xmlns:p14="http://schemas.microsoft.com/office/powerpoint/2010/main" val="697575780"/>
      </p:ext>
    </p:extLst>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7618472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34561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899425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81096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88043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41240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012714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857756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466120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591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8815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5516"/>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1367" y="1626781"/>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1101607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452148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24999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Content Placeholder 2"/>
          <p:cNvSpPr>
            <a:spLocks noGrp="1"/>
          </p:cNvSpPr>
          <p:nvPr>
            <p:ph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451437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4471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57280303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62103075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00627104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8311" y="1670756"/>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60711" y="1682044"/>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57131578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8678878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3789679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4304026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9973785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33521749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1752306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7783314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235347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2127847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2595250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able Placeholder 2"/>
          <p:cNvSpPr>
            <a:spLocks noGrp="1"/>
          </p:cNvSpPr>
          <p:nvPr>
            <p:ph type="tbl" idx="1"/>
          </p:nvPr>
        </p:nvSpPr>
        <p:spPr>
          <a:xfrm>
            <a:off x="609600" y="1828800"/>
            <a:ext cx="7772400" cy="4114800"/>
          </a:xfrm>
        </p:spPr>
        <p:txBody>
          <a:bodyPr/>
          <a:lstStyle/>
          <a:p>
            <a:pPr lvl="0"/>
            <a:endParaRPr lang="en-US" noProof="0" dirty="0"/>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93824276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5" name="Line 4"/>
          <p:cNvSpPr>
            <a:spLocks noChangeShapeType="1"/>
          </p:cNvSpPr>
          <p:nvPr/>
        </p:nvSpPr>
        <p:spPr bwMode="auto">
          <a:xfrm flipV="1">
            <a:off x="454025" y="1168400"/>
            <a:ext cx="8029575" cy="3175"/>
          </a:xfrm>
          <a:prstGeom prst="line">
            <a:avLst/>
          </a:prstGeom>
          <a:noFill/>
          <a:ln w="57150">
            <a:solidFill>
              <a:srgbClr val="000099"/>
            </a:solidFill>
            <a:round/>
            <a:headEnd/>
            <a:tailEnd/>
          </a:ln>
          <a:effectLst/>
        </p:spPr>
        <p:txBody>
          <a:bodyPr wrap="none" anchor="ctr"/>
          <a:lstStyle/>
          <a:p>
            <a:pPr eaLnBrk="0" hangingPunct="0">
              <a:defRPr/>
            </a:pPr>
            <a:endParaRPr lang="en-US" dirty="0">
              <a:solidFill>
                <a:srgbClr val="000000"/>
              </a:solidFill>
            </a:endParaRPr>
          </a:p>
        </p:txBody>
      </p:sp>
      <p:sp>
        <p:nvSpPr>
          <p:cNvPr id="6" name="Line 5"/>
          <p:cNvSpPr>
            <a:spLocks noChangeShapeType="1"/>
          </p:cNvSpPr>
          <p:nvPr/>
        </p:nvSpPr>
        <p:spPr bwMode="auto">
          <a:xfrm>
            <a:off x="436563" y="1270000"/>
            <a:ext cx="7829550" cy="1588"/>
          </a:xfrm>
          <a:prstGeom prst="line">
            <a:avLst/>
          </a:prstGeom>
          <a:noFill/>
          <a:ln w="25400">
            <a:solidFill>
              <a:srgbClr val="008000"/>
            </a:solidFill>
            <a:round/>
            <a:headEnd/>
            <a:tailEnd/>
          </a:ln>
          <a:effectLst/>
        </p:spPr>
        <p:txBody>
          <a:bodyPr wrap="none" anchor="ctr"/>
          <a:lstStyle/>
          <a:p>
            <a:pPr eaLnBrk="0" hangingPunct="0">
              <a:defRPr/>
            </a:pPr>
            <a:endParaRPr lang="en-US" dirty="0">
              <a:solidFill>
                <a:srgbClr val="000000"/>
              </a:solidFill>
            </a:endParaRPr>
          </a:p>
        </p:txBody>
      </p:sp>
      <p:sp>
        <p:nvSpPr>
          <p:cNvPr id="7" name="Rectangle 7"/>
          <p:cNvSpPr>
            <a:spLocks noChangeArrowheads="1"/>
          </p:cNvSpPr>
          <p:nvPr/>
        </p:nvSpPr>
        <p:spPr bwMode="auto">
          <a:xfrm>
            <a:off x="4262438" y="3119438"/>
            <a:ext cx="9144000" cy="0"/>
          </a:xfrm>
          <a:prstGeom prst="rect">
            <a:avLst/>
          </a:prstGeom>
          <a:noFill/>
          <a:ln w="9525">
            <a:noFill/>
            <a:miter lim="800000"/>
            <a:headEnd/>
            <a:tailEnd/>
          </a:ln>
          <a:effectLst/>
        </p:spPr>
        <p:txBody>
          <a:bodyPr>
            <a:spAutoFit/>
          </a:bodyPr>
          <a:lstStyle/>
          <a:p>
            <a:pPr eaLnBrk="0" hangingPunct="0">
              <a:defRPr/>
            </a:pPr>
            <a:endParaRPr lang="en-US" dirty="0">
              <a:solidFill>
                <a:srgbClr val="000000"/>
              </a:solidFill>
            </a:endParaRPr>
          </a:p>
        </p:txBody>
      </p:sp>
      <p:pic>
        <p:nvPicPr>
          <p:cNvPr id="8" name="Picture 8" descr="ITRClogoCOLOR03"/>
          <p:cNvPicPr>
            <a:picLocks noChangeAspect="1" noChangeArrowheads="1"/>
          </p:cNvPicPr>
          <p:nvPr/>
        </p:nvPicPr>
        <p:blipFill>
          <a:blip r:embed="rId2" cstate="print"/>
          <a:srcRect/>
          <a:stretch>
            <a:fillRect/>
          </a:stretch>
        </p:blipFill>
        <p:spPr bwMode="auto">
          <a:xfrm>
            <a:off x="7942263" y="0"/>
            <a:ext cx="1201737" cy="1298575"/>
          </a:xfrm>
          <a:prstGeom prst="rect">
            <a:avLst/>
          </a:prstGeom>
          <a:noFill/>
          <a:ln w="9525">
            <a:noFill/>
            <a:miter lim="800000"/>
            <a:headEnd/>
            <a:tailEnd/>
          </a:ln>
        </p:spPr>
      </p:pic>
      <p:sp>
        <p:nvSpPr>
          <p:cNvPr id="9" name="Rectangle 9"/>
          <p:cNvSpPr>
            <a:spLocks noChangeArrowheads="1"/>
          </p:cNvSpPr>
          <p:nvPr/>
        </p:nvSpPr>
        <p:spPr bwMode="auto">
          <a:xfrm>
            <a:off x="4114800" y="2971800"/>
            <a:ext cx="9144000" cy="0"/>
          </a:xfrm>
          <a:prstGeom prst="rect">
            <a:avLst/>
          </a:prstGeom>
          <a:noFill/>
          <a:ln w="9525">
            <a:noFill/>
            <a:miter lim="800000"/>
            <a:headEnd/>
            <a:tailEnd/>
          </a:ln>
          <a:effectLst/>
        </p:spPr>
        <p:txBody>
          <a:bodyPr>
            <a:spAutoFit/>
          </a:bodyPr>
          <a:lstStyle/>
          <a:p>
            <a:pPr eaLnBrk="0" hangingPunct="0">
              <a:defRPr/>
            </a:pPr>
            <a:endParaRPr lang="en-US" dirty="0">
              <a:solidFill>
                <a:srgbClr val="000000"/>
              </a:solidFill>
            </a:endParaRPr>
          </a:p>
        </p:txBody>
      </p:sp>
      <p:sp>
        <p:nvSpPr>
          <p:cNvPr id="10" name="Rectangle 10"/>
          <p:cNvSpPr>
            <a:spLocks noChangeArrowheads="1"/>
          </p:cNvSpPr>
          <p:nvPr/>
        </p:nvSpPr>
        <p:spPr bwMode="auto">
          <a:xfrm>
            <a:off x="-25400" y="0"/>
            <a:ext cx="493713" cy="396875"/>
          </a:xfrm>
          <a:prstGeom prst="rect">
            <a:avLst/>
          </a:prstGeom>
          <a:noFill/>
          <a:ln w="9525">
            <a:noFill/>
            <a:miter lim="800000"/>
            <a:headEnd/>
            <a:tailEnd/>
          </a:ln>
          <a:effectLst/>
        </p:spPr>
        <p:txBody>
          <a:bodyPr wrap="none">
            <a:spAutoFit/>
          </a:bodyPr>
          <a:lstStyle/>
          <a:p>
            <a:pPr>
              <a:defRPr/>
            </a:pPr>
            <a:fld id="{8A3B57B9-8840-4F11-A9BA-D33B912F935F}" type="slidenum">
              <a:rPr lang="en-US" sz="2000">
                <a:solidFill>
                  <a:srgbClr val="000000"/>
                </a:solidFill>
              </a:rPr>
              <a:pPr>
                <a:defRPr/>
              </a:pPr>
              <a:t>‹#›</a:t>
            </a:fld>
            <a:endParaRPr lang="en-US" sz="2000" dirty="0">
              <a:solidFill>
                <a:srgbClr val="000000"/>
              </a:solidFill>
            </a:endParaRPr>
          </a:p>
        </p:txBody>
      </p:sp>
      <p:sp>
        <p:nvSpPr>
          <p:cNvPr id="11" name="Rectangle 11"/>
          <p:cNvSpPr>
            <a:spLocks noChangeArrowheads="1"/>
          </p:cNvSpPr>
          <p:nvPr/>
        </p:nvSpPr>
        <p:spPr bwMode="auto">
          <a:xfrm>
            <a:off x="4205288" y="3057525"/>
            <a:ext cx="9144000" cy="0"/>
          </a:xfrm>
          <a:prstGeom prst="rect">
            <a:avLst/>
          </a:prstGeom>
          <a:noFill/>
          <a:ln w="9525">
            <a:noFill/>
            <a:miter lim="800000"/>
            <a:headEnd/>
            <a:tailEnd/>
          </a:ln>
          <a:effectLst/>
        </p:spPr>
        <p:txBody>
          <a:bodyPr>
            <a:spAutoFit/>
          </a:bodyPr>
          <a:lstStyle/>
          <a:p>
            <a:pPr eaLnBrk="0" hangingPunct="0">
              <a:defRPr/>
            </a:pPr>
            <a:endParaRPr lang="en-US" dirty="0">
              <a:solidFill>
                <a:srgbClr val="000000"/>
              </a:solidFill>
            </a:endParaRPr>
          </a:p>
        </p:txBody>
      </p:sp>
      <p:sp>
        <p:nvSpPr>
          <p:cNvPr id="12" name="Text Box 12"/>
          <p:cNvSpPr txBox="1">
            <a:spLocks noChangeArrowheads="1"/>
          </p:cNvSpPr>
          <p:nvPr/>
        </p:nvSpPr>
        <p:spPr bwMode="auto">
          <a:xfrm>
            <a:off x="1584325" y="5861050"/>
            <a:ext cx="184150" cy="701675"/>
          </a:xfrm>
          <a:prstGeom prst="rect">
            <a:avLst/>
          </a:prstGeom>
          <a:noFill/>
          <a:ln w="9525">
            <a:noFill/>
            <a:miter lim="800000"/>
            <a:headEnd/>
            <a:tailEnd/>
          </a:ln>
          <a:effectLst/>
        </p:spPr>
        <p:txBody>
          <a:bodyPr wrap="none">
            <a:spAutoFit/>
          </a:bodyPr>
          <a:lstStyle/>
          <a:p>
            <a:pPr eaLnBrk="0" hangingPunct="0">
              <a:defRPr/>
            </a:pPr>
            <a:endParaRPr lang="en-CA" sz="4000" dirty="0">
              <a:solidFill>
                <a:srgbClr val="000000"/>
              </a:solidFill>
            </a:endParaRPr>
          </a:p>
        </p:txBody>
      </p:sp>
      <p:sp>
        <p:nvSpPr>
          <p:cNvPr id="13" name="Text Box 13"/>
          <p:cNvSpPr txBox="1">
            <a:spLocks noChangeArrowheads="1"/>
          </p:cNvSpPr>
          <p:nvPr/>
        </p:nvSpPr>
        <p:spPr bwMode="auto">
          <a:xfrm>
            <a:off x="1203325" y="5864225"/>
            <a:ext cx="184150" cy="701675"/>
          </a:xfrm>
          <a:prstGeom prst="rect">
            <a:avLst/>
          </a:prstGeom>
          <a:noFill/>
          <a:ln w="9525">
            <a:noFill/>
            <a:miter lim="800000"/>
            <a:headEnd/>
            <a:tailEnd/>
          </a:ln>
          <a:effectLst/>
        </p:spPr>
        <p:txBody>
          <a:bodyPr wrap="none">
            <a:spAutoFit/>
          </a:bodyPr>
          <a:lstStyle/>
          <a:p>
            <a:pPr eaLnBrk="0" hangingPunct="0">
              <a:defRPr/>
            </a:pPr>
            <a:endParaRPr lang="en-CA" sz="4000" dirty="0">
              <a:solidFill>
                <a:srgbClr val="000000"/>
              </a:solidFill>
              <a:latin typeface="Times New Roman" pitchFamily="18" charset="0"/>
            </a:endParaRPr>
          </a:p>
        </p:txBody>
      </p:sp>
      <p:sp>
        <p:nvSpPr>
          <p:cNvPr id="14" name="Rectangle 14"/>
          <p:cNvSpPr>
            <a:spLocks noChangeArrowheads="1"/>
          </p:cNvSpPr>
          <p:nvPr/>
        </p:nvSpPr>
        <p:spPr bwMode="auto">
          <a:xfrm>
            <a:off x="0" y="0"/>
            <a:ext cx="9144000" cy="6858000"/>
          </a:xfrm>
          <a:prstGeom prst="rect">
            <a:avLst/>
          </a:prstGeom>
          <a:noFill/>
          <a:ln w="25400">
            <a:solidFill>
              <a:schemeClr val="tx1"/>
            </a:solidFill>
            <a:miter lim="800000"/>
            <a:headEnd/>
            <a:tailEnd/>
          </a:ln>
          <a:effectLst/>
        </p:spPr>
        <p:txBody>
          <a:bodyPr wrap="none" anchor="ctr"/>
          <a:lstStyle/>
          <a:p>
            <a:pPr eaLnBrk="0" hangingPunct="0">
              <a:defRPr/>
            </a:pPr>
            <a:endParaRPr lang="en-US" dirty="0">
              <a:solidFill>
                <a:srgbClr val="000000"/>
              </a:solidFill>
            </a:endParaRPr>
          </a:p>
        </p:txBody>
      </p:sp>
      <p:sp>
        <p:nvSpPr>
          <p:cNvPr id="2" name="Title 1"/>
          <p:cNvSpPr>
            <a:spLocks noGrp="1"/>
          </p:cNvSpPr>
          <p:nvPr>
            <p:ph type="title"/>
          </p:nvPr>
        </p:nvSpPr>
        <p:spPr>
          <a:xfrm>
            <a:off x="665163" y="190500"/>
            <a:ext cx="7772400" cy="674688"/>
          </a:xfrm>
        </p:spPr>
        <p:txBody>
          <a:bodyPr/>
          <a:lstStyle/>
          <a:p>
            <a:r>
              <a:rPr lang="en-US"/>
              <a:t>Click to edit Master title style</a:t>
            </a:r>
          </a:p>
        </p:txBody>
      </p:sp>
      <p:sp>
        <p:nvSpPr>
          <p:cNvPr id="3" name="ClipArt Placeholder 2"/>
          <p:cNvSpPr>
            <a:spLocks noGrp="1"/>
          </p:cNvSpPr>
          <p:nvPr>
            <p:ph type="clipArt" sz="half" idx="1"/>
          </p:nvPr>
        </p:nvSpPr>
        <p:spPr>
          <a:xfrm>
            <a:off x="685800" y="1346200"/>
            <a:ext cx="3810000" cy="5187950"/>
          </a:xfrm>
        </p:spPr>
        <p:txBody>
          <a:bodyPr/>
          <a:lstStyle/>
          <a:p>
            <a:pPr lvl="0"/>
            <a:endParaRPr lang="en-US" noProof="0" dirty="0"/>
          </a:p>
        </p:txBody>
      </p:sp>
      <p:sp>
        <p:nvSpPr>
          <p:cNvPr id="4" name="Text Placeholder 3"/>
          <p:cNvSpPr>
            <a:spLocks noGrp="1"/>
          </p:cNvSpPr>
          <p:nvPr>
            <p:ph type="body" sz="half" idx="2"/>
          </p:nvPr>
        </p:nvSpPr>
        <p:spPr>
          <a:xfrm>
            <a:off x="4648200" y="1346200"/>
            <a:ext cx="3810000" cy="5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p:cNvSpPr>
            <a:spLocks noGrp="1"/>
          </p:cNvSpPr>
          <p:nvPr>
            <p:ph type="sldNum" sz="quarter" idx="10"/>
          </p:nvPr>
        </p:nvSpPr>
        <p:spPr>
          <a:xfrm>
            <a:off x="8804275" y="0"/>
            <a:ext cx="339725" cy="276225"/>
          </a:xfrm>
          <a:prstGeom prst="rect">
            <a:avLst/>
          </a:prstGeom>
        </p:spPr>
        <p:txBody>
          <a:bodyPr/>
          <a:lstStyle>
            <a:lvl1pPr>
              <a:defRPr sz="1800">
                <a:latin typeface="Arial" charset="0"/>
                <a:cs typeface="Arial" charset="0"/>
              </a:defRPr>
            </a:lvl1pPr>
          </a:lstStyle>
          <a:p>
            <a:pPr>
              <a:defRPr/>
            </a:pPr>
            <a:fld id="{7ACB7243-5A93-4DD2-B4C7-EE5BC6DB4A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3770592"/>
      </p:ext>
    </p:extLst>
  </p:cSld>
  <p:clrMapOvr>
    <a:masterClrMapping/>
  </p:clrMapOvr>
  <p:transition>
    <p:cover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76238" y="92075"/>
            <a:ext cx="7588250" cy="1050925"/>
          </a:xfrm>
        </p:spPr>
        <p:txBody>
          <a:bodyPr/>
          <a:lstStyle/>
          <a:p>
            <a:r>
              <a:rPr lang="en-US"/>
              <a:t>Click to edit Master title style</a:t>
            </a:r>
          </a:p>
        </p:txBody>
      </p:sp>
      <p:sp>
        <p:nvSpPr>
          <p:cNvPr id="3" name="Content Placeholder 2"/>
          <p:cNvSpPr>
            <a:spLocks noGrp="1"/>
          </p:cNvSpPr>
          <p:nvPr>
            <p:ph sz="quarter" idx="1"/>
          </p:nvPr>
        </p:nvSpPr>
        <p:spPr>
          <a:xfrm>
            <a:off x="6096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5720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6420442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2747982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dirty="0"/>
              <a:t>Click to edit Master title style</a:t>
            </a:r>
          </a:p>
        </p:txBody>
      </p:sp>
      <p:sp>
        <p:nvSpPr>
          <p:cNvPr id="3" name="Content Placeholder 2"/>
          <p:cNvSpPr>
            <a:spLocks noGrp="1"/>
          </p:cNvSpPr>
          <p:nvPr>
            <p:ph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3999041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883921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570427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520531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978288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831769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00419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00821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809902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4882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1360808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82065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538143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57061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Content Placeholder 2"/>
          <p:cNvSpPr>
            <a:spLocks noGrp="1"/>
          </p:cNvSpPr>
          <p:nvPr>
            <p:ph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291301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5139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651965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372629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1.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98488" y="1498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p:cNvSpPr>
            <a:spLocks noGrp="1" noChangeArrowheads="1"/>
          </p:cNvSpPr>
          <p:nvPr>
            <p:ph type="title"/>
          </p:nvPr>
        </p:nvSpPr>
        <p:spPr bwMode="auto">
          <a:xfrm>
            <a:off x="376238" y="92075"/>
            <a:ext cx="75882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title</a:t>
            </a:r>
          </a:p>
        </p:txBody>
      </p:sp>
      <p:sp>
        <p:nvSpPr>
          <p:cNvPr id="1028" name="Line 4"/>
          <p:cNvSpPr>
            <a:spLocks noChangeShapeType="1"/>
          </p:cNvSpPr>
          <p:nvPr/>
        </p:nvSpPr>
        <p:spPr bwMode="auto">
          <a:xfrm flipV="1">
            <a:off x="454025" y="1168400"/>
            <a:ext cx="8029575" cy="3175"/>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9" name="Line 5"/>
          <p:cNvSpPr>
            <a:spLocks noChangeShapeType="1"/>
          </p:cNvSpPr>
          <p:nvPr/>
        </p:nvSpPr>
        <p:spPr bwMode="auto">
          <a:xfrm>
            <a:off x="436563" y="1270000"/>
            <a:ext cx="7829550" cy="1588"/>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32102" name="Rectangle 6"/>
          <p:cNvSpPr>
            <a:spLocks noGrp="1" noChangeArrowheads="1"/>
          </p:cNvSpPr>
          <p:nvPr>
            <p:ph type="ftr" sz="quarter" idx="3"/>
          </p:nvPr>
        </p:nvSpPr>
        <p:spPr bwMode="auto">
          <a:xfrm>
            <a:off x="3124200" y="6465888"/>
            <a:ext cx="2895600" cy="239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endParaRPr lang="en-US" dirty="0"/>
          </a:p>
        </p:txBody>
      </p:sp>
      <p:pic>
        <p:nvPicPr>
          <p:cNvPr id="1031" name="Picture 8" descr="ITRClogoCOLOR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42263" y="0"/>
            <a:ext cx="120173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p:cNvSpPr>
            <a:spLocks noChangeArrowheads="1"/>
          </p:cNvSpPr>
          <p:nvPr/>
        </p:nvSpPr>
        <p:spPr bwMode="auto">
          <a:xfrm>
            <a:off x="-25400" y="0"/>
            <a:ext cx="4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685FBFAC-AE08-4B91-848F-BC06383A15A2}" type="slidenum">
              <a:rPr lang="en-US" altLang="en-US" sz="2000" smtClean="0"/>
              <a:pPr eaLnBrk="1" hangingPunct="1">
                <a:defRPr/>
              </a:pPr>
              <a:t>‹#›</a:t>
            </a:fld>
            <a:endParaRPr lang="en-US" altLang="en-US" sz="2000" dirty="0"/>
          </a:p>
        </p:txBody>
      </p:sp>
      <p:sp>
        <p:nvSpPr>
          <p:cNvPr id="1033" name="Rectangle 14"/>
          <p:cNvSpPr>
            <a:spLocks noChangeArrowheads="1"/>
          </p:cNvSpPr>
          <p:nvPr/>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hf sldNum="0"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ts val="12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ts val="12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ts val="1200"/>
        </a:spcBef>
        <a:spcAft>
          <a:spcPct val="0"/>
        </a:spcAft>
        <a:buClr>
          <a:srgbClr val="009900"/>
        </a:buClr>
        <a:buSzPct val="90000"/>
        <a:buFont typeface="Wingdings" pitchFamily="2" charset="2"/>
        <a:buChar char="§"/>
        <a:defRPr sz="2200">
          <a:solidFill>
            <a:schemeClr val="tx1"/>
          </a:solidFill>
          <a:latin typeface="+mn-lt"/>
        </a:defRPr>
      </a:lvl3pPr>
      <a:lvl4pPr marL="1600200" indent="-228600" algn="l" rtl="0" eaLnBrk="0" fontAlgn="base" hangingPunct="0">
        <a:spcBef>
          <a:spcPts val="1200"/>
        </a:spcBef>
        <a:spcAft>
          <a:spcPct val="0"/>
        </a:spcAft>
        <a:buChar char="–"/>
        <a:defRPr sz="2000">
          <a:solidFill>
            <a:schemeClr val="tx1"/>
          </a:solidFill>
          <a:latin typeface="+mn-lt"/>
        </a:defRPr>
      </a:lvl4pPr>
      <a:lvl5pPr marL="2057400" indent="-228600" algn="l" rtl="0" eaLnBrk="0" fontAlgn="base" hangingPunct="0">
        <a:spcBef>
          <a:spcPts val="12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bwMode="auto">
          <a:xfrm>
            <a:off x="619125" y="1485900"/>
            <a:ext cx="7772400" cy="4867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79" name="Rectangle 3"/>
          <p:cNvSpPr>
            <a:spLocks noGrp="1" noChangeArrowheads="1"/>
          </p:cNvSpPr>
          <p:nvPr>
            <p:ph type="title"/>
          </p:nvPr>
        </p:nvSpPr>
        <p:spPr bwMode="auto">
          <a:xfrm>
            <a:off x="376238" y="92075"/>
            <a:ext cx="758825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Master title</a:t>
            </a:r>
          </a:p>
        </p:txBody>
      </p:sp>
      <p:sp>
        <p:nvSpPr>
          <p:cNvPr id="132100" name="Line 4"/>
          <p:cNvSpPr>
            <a:spLocks noChangeShapeType="1"/>
          </p:cNvSpPr>
          <p:nvPr/>
        </p:nvSpPr>
        <p:spPr bwMode="auto">
          <a:xfrm flipV="1">
            <a:off x="454025" y="1168400"/>
            <a:ext cx="8029575" cy="3175"/>
          </a:xfrm>
          <a:prstGeom prst="line">
            <a:avLst/>
          </a:prstGeom>
          <a:noFill/>
          <a:ln w="57150">
            <a:solidFill>
              <a:srgbClr val="000099"/>
            </a:solidFill>
            <a:round/>
            <a:headEnd/>
            <a:tailEnd/>
          </a:ln>
          <a:effectLst/>
        </p:spPr>
        <p:txBody>
          <a:bodyPr wrap="none" anchor="ctr"/>
          <a:lstStyle/>
          <a:p>
            <a:pPr eaLnBrk="0" hangingPunct="0">
              <a:defRPr/>
            </a:pPr>
            <a:endParaRPr lang="en-US" sz="1800" dirty="0">
              <a:cs typeface="+mn-cs"/>
            </a:endParaRPr>
          </a:p>
        </p:txBody>
      </p:sp>
      <p:sp>
        <p:nvSpPr>
          <p:cNvPr id="132101" name="Line 5"/>
          <p:cNvSpPr>
            <a:spLocks noChangeShapeType="1"/>
          </p:cNvSpPr>
          <p:nvPr/>
        </p:nvSpPr>
        <p:spPr bwMode="auto">
          <a:xfrm>
            <a:off x="436563" y="1270000"/>
            <a:ext cx="7829550" cy="1588"/>
          </a:xfrm>
          <a:prstGeom prst="line">
            <a:avLst/>
          </a:prstGeom>
          <a:noFill/>
          <a:ln w="25400">
            <a:solidFill>
              <a:srgbClr val="008000"/>
            </a:solidFill>
            <a:round/>
            <a:headEnd/>
            <a:tailEnd/>
          </a:ln>
          <a:effectLst/>
        </p:spPr>
        <p:txBody>
          <a:bodyPr wrap="none" anchor="ctr"/>
          <a:lstStyle/>
          <a:p>
            <a:pPr eaLnBrk="0" hangingPunct="0">
              <a:defRPr/>
            </a:pPr>
            <a:endParaRPr lang="en-US" sz="1800" dirty="0">
              <a:cs typeface="+mn-cs"/>
            </a:endParaRPr>
          </a:p>
        </p:txBody>
      </p:sp>
      <p:sp>
        <p:nvSpPr>
          <p:cNvPr id="132102" name="Rectangle 6"/>
          <p:cNvSpPr>
            <a:spLocks noGrp="1" noChangeArrowheads="1"/>
          </p:cNvSpPr>
          <p:nvPr>
            <p:ph type="ftr" sz="quarter" idx="3"/>
          </p:nvPr>
        </p:nvSpPr>
        <p:spPr bwMode="auto">
          <a:xfrm>
            <a:off x="3124200" y="6388100"/>
            <a:ext cx="28956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Arial" charset="0"/>
              </a:defRPr>
            </a:lvl1pPr>
          </a:lstStyle>
          <a:p>
            <a:pPr>
              <a:defRPr/>
            </a:pPr>
            <a:endParaRPr lang="en-US" dirty="0"/>
          </a:p>
        </p:txBody>
      </p:sp>
      <p:pic>
        <p:nvPicPr>
          <p:cNvPr id="152583" name="Picture 8" descr="ITRClogoCOLOR03"/>
          <p:cNvPicPr>
            <a:picLocks noChangeAspect="1" noChangeArrowheads="1"/>
          </p:cNvPicPr>
          <p:nvPr/>
        </p:nvPicPr>
        <p:blipFill>
          <a:blip r:embed="rId17" cstate="print"/>
          <a:srcRect/>
          <a:stretch>
            <a:fillRect/>
          </a:stretch>
        </p:blipFill>
        <p:spPr bwMode="auto">
          <a:xfrm>
            <a:off x="7942263" y="0"/>
            <a:ext cx="1201737" cy="1298575"/>
          </a:xfrm>
          <a:prstGeom prst="rect">
            <a:avLst/>
          </a:prstGeom>
          <a:noFill/>
          <a:ln w="9525">
            <a:noFill/>
            <a:miter lim="800000"/>
            <a:headEnd/>
            <a:tailEnd/>
          </a:ln>
        </p:spPr>
      </p:pic>
      <p:sp>
        <p:nvSpPr>
          <p:cNvPr id="132106" name="Rectangle 10"/>
          <p:cNvSpPr>
            <a:spLocks noChangeArrowheads="1"/>
          </p:cNvSpPr>
          <p:nvPr/>
        </p:nvSpPr>
        <p:spPr bwMode="auto">
          <a:xfrm>
            <a:off x="-25400" y="0"/>
            <a:ext cx="497252" cy="400110"/>
          </a:xfrm>
          <a:prstGeom prst="rect">
            <a:avLst/>
          </a:prstGeom>
          <a:noFill/>
          <a:ln w="9525">
            <a:noFill/>
            <a:miter lim="800000"/>
            <a:headEnd/>
            <a:tailEnd/>
          </a:ln>
          <a:effectLst/>
        </p:spPr>
        <p:txBody>
          <a:bodyPr wrap="none">
            <a:spAutoFit/>
          </a:bodyPr>
          <a:lstStyle/>
          <a:p>
            <a:pPr>
              <a:defRPr/>
            </a:pPr>
            <a:fld id="{2549E887-D8DA-4092-B6F8-718E584D1FAA}" type="slidenum">
              <a:rPr lang="en-US" sz="2000"/>
              <a:pPr>
                <a:defRPr/>
              </a:pPr>
              <a:t>‹#›</a:t>
            </a:fld>
            <a:endParaRPr lang="en-US" sz="2000" dirty="0"/>
          </a:p>
        </p:txBody>
      </p:sp>
      <p:sp>
        <p:nvSpPr>
          <p:cNvPr id="132110" name="Rectangle 14"/>
          <p:cNvSpPr>
            <a:spLocks noChangeArrowheads="1"/>
          </p:cNvSpPr>
          <p:nvPr/>
        </p:nvSpPr>
        <p:spPr bwMode="auto">
          <a:xfrm>
            <a:off x="0" y="0"/>
            <a:ext cx="9144000" cy="6858000"/>
          </a:xfrm>
          <a:prstGeom prst="rect">
            <a:avLst/>
          </a:prstGeom>
          <a:noFill/>
          <a:ln w="25400">
            <a:solidFill>
              <a:schemeClr val="tx1"/>
            </a:solidFill>
            <a:miter lim="800000"/>
            <a:headEnd/>
            <a:tailEnd/>
          </a:ln>
          <a:effectLst/>
        </p:spPr>
        <p:txBody>
          <a:bodyPr wrap="none" anchor="ctr"/>
          <a:lstStyle/>
          <a:p>
            <a:pPr eaLnBrk="0" hangingPunct="0">
              <a:defRPr/>
            </a:pPr>
            <a:endParaRPr lang="en-US" sz="1400" dirty="0"/>
          </a:p>
        </p:txBody>
      </p:sp>
    </p:spTree>
    <p:extLst>
      <p:ext uri="{BB962C8B-B14F-4D97-AF65-F5344CB8AC3E}">
        <p14:creationId xmlns:p14="http://schemas.microsoft.com/office/powerpoint/2010/main" val="14418047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p:hf sldNum="0"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009900"/>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p:cNvSpPr>
            <a:spLocks noGrp="1" noChangeArrowheads="1"/>
          </p:cNvSpPr>
          <p:nvPr>
            <p:ph type="title"/>
          </p:nvPr>
        </p:nvSpPr>
        <p:spPr bwMode="auto">
          <a:xfrm>
            <a:off x="376238" y="92075"/>
            <a:ext cx="75882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title</a:t>
            </a:r>
          </a:p>
        </p:txBody>
      </p:sp>
      <p:sp>
        <p:nvSpPr>
          <p:cNvPr id="1028" name="Line 4"/>
          <p:cNvSpPr>
            <a:spLocks noChangeShapeType="1"/>
          </p:cNvSpPr>
          <p:nvPr/>
        </p:nvSpPr>
        <p:spPr bwMode="auto">
          <a:xfrm flipV="1">
            <a:off x="454025" y="1168400"/>
            <a:ext cx="8029575" cy="3175"/>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dirty="0">
              <a:solidFill>
                <a:srgbClr val="000000"/>
              </a:solidFill>
              <a:latin typeface="Arial" panose="020B0604020202020204" pitchFamily="34" charset="0"/>
            </a:endParaRPr>
          </a:p>
        </p:txBody>
      </p:sp>
      <p:sp>
        <p:nvSpPr>
          <p:cNvPr id="1029" name="Line 5"/>
          <p:cNvSpPr>
            <a:spLocks noChangeShapeType="1"/>
          </p:cNvSpPr>
          <p:nvPr/>
        </p:nvSpPr>
        <p:spPr bwMode="auto">
          <a:xfrm>
            <a:off x="436563" y="1270000"/>
            <a:ext cx="7829550" cy="1588"/>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dirty="0">
              <a:solidFill>
                <a:srgbClr val="000000"/>
              </a:solidFill>
              <a:latin typeface="Arial" panose="020B0604020202020204" pitchFamily="34" charset="0"/>
            </a:endParaRPr>
          </a:p>
        </p:txBody>
      </p:sp>
      <p:sp>
        <p:nvSpPr>
          <p:cNvPr id="1095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0" hangingPunct="0">
              <a:defRPr/>
            </a:pPr>
            <a:endParaRPr lang="en-US" dirty="0">
              <a:solidFill>
                <a:srgbClr val="000000"/>
              </a:solidFill>
            </a:endParaRPr>
          </a:p>
        </p:txBody>
      </p:sp>
      <p:sp>
        <p:nvSpPr>
          <p:cNvPr id="1031" name="Rectangle 8"/>
          <p:cNvSpPr>
            <a:spLocks noChangeArrowheads="1"/>
          </p:cNvSpPr>
          <p:nvPr/>
        </p:nvSpPr>
        <p:spPr bwMode="auto">
          <a:xfrm>
            <a:off x="4262438" y="3119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pic>
        <p:nvPicPr>
          <p:cNvPr id="1032" name="Picture 9" descr="ITRClogoCOLOR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42263" y="0"/>
            <a:ext cx="120173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
        <p:nvSpPr>
          <p:cNvPr id="1034" name="Rectangle 11"/>
          <p:cNvSpPr>
            <a:spLocks noChangeArrowheads="1"/>
          </p:cNvSpPr>
          <p:nvPr/>
        </p:nvSpPr>
        <p:spPr bwMode="auto">
          <a:xfrm>
            <a:off x="-25400" y="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DAC600D-2F9A-4689-904A-D22BDE21844B}" type="slidenum">
              <a:rPr lang="en-US" altLang="en-US" sz="2000" smtClean="0">
                <a:solidFill>
                  <a:srgbClr val="000000"/>
                </a:solidFill>
              </a:rPr>
              <a:pPr>
                <a:defRPr/>
              </a:pPr>
              <a:t>‹#›</a:t>
            </a:fld>
            <a:endParaRPr lang="en-US" altLang="en-US" sz="2000" dirty="0">
              <a:solidFill>
                <a:srgbClr val="000000"/>
              </a:solidFill>
            </a:endParaRPr>
          </a:p>
        </p:txBody>
      </p:sp>
      <p:sp>
        <p:nvSpPr>
          <p:cNvPr id="1035" name="Rectangle 12"/>
          <p:cNvSpPr>
            <a:spLocks noChangeArrowheads="1"/>
          </p:cNvSpPr>
          <p:nvPr/>
        </p:nvSpPr>
        <p:spPr bwMode="auto">
          <a:xfrm>
            <a:off x="4205288" y="3057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
        <p:nvSpPr>
          <p:cNvPr id="1036" name="Text Box 14"/>
          <p:cNvSpPr txBox="1">
            <a:spLocks noChangeArrowheads="1"/>
          </p:cNvSpPr>
          <p:nvPr/>
        </p:nvSpPr>
        <p:spPr bwMode="auto">
          <a:xfrm>
            <a:off x="1584325" y="58610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US" sz="4000" dirty="0">
              <a:solidFill>
                <a:srgbClr val="000000"/>
              </a:solidFill>
            </a:endParaRPr>
          </a:p>
        </p:txBody>
      </p:sp>
      <p:sp>
        <p:nvSpPr>
          <p:cNvPr id="1037" name="Text Box 16"/>
          <p:cNvSpPr txBox="1">
            <a:spLocks noChangeArrowheads="1"/>
          </p:cNvSpPr>
          <p:nvPr/>
        </p:nvSpPr>
        <p:spPr bwMode="auto">
          <a:xfrm>
            <a:off x="1203325" y="5864225"/>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US" sz="4000" dirty="0">
              <a:solidFill>
                <a:srgbClr val="000000"/>
              </a:solidFill>
              <a:latin typeface="Times New Roman" pitchFamily="18" charset="0"/>
            </a:endParaRPr>
          </a:p>
        </p:txBody>
      </p:sp>
      <p:sp>
        <p:nvSpPr>
          <p:cNvPr id="1038" name="Rectangle 19"/>
          <p:cNvSpPr>
            <a:spLocks noChangeArrowheads="1"/>
          </p:cNvSpPr>
          <p:nvPr/>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Tree>
    <p:extLst>
      <p:ext uri="{BB962C8B-B14F-4D97-AF65-F5344CB8AC3E}">
        <p14:creationId xmlns:p14="http://schemas.microsoft.com/office/powerpoint/2010/main" val="393527604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sldNum="0"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bwMode="auto">
          <a:xfrm>
            <a:off x="619125" y="1485900"/>
            <a:ext cx="7772400" cy="4867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79" name="Rectangle 3"/>
          <p:cNvSpPr>
            <a:spLocks noGrp="1" noChangeArrowheads="1"/>
          </p:cNvSpPr>
          <p:nvPr>
            <p:ph type="title"/>
          </p:nvPr>
        </p:nvSpPr>
        <p:spPr bwMode="auto">
          <a:xfrm>
            <a:off x="376238" y="92075"/>
            <a:ext cx="758825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Master title</a:t>
            </a:r>
          </a:p>
        </p:txBody>
      </p:sp>
      <p:sp>
        <p:nvSpPr>
          <p:cNvPr id="132100" name="Line 4"/>
          <p:cNvSpPr>
            <a:spLocks noChangeShapeType="1"/>
          </p:cNvSpPr>
          <p:nvPr/>
        </p:nvSpPr>
        <p:spPr bwMode="auto">
          <a:xfrm flipV="1">
            <a:off x="454025" y="1168400"/>
            <a:ext cx="8029575" cy="3175"/>
          </a:xfrm>
          <a:prstGeom prst="line">
            <a:avLst/>
          </a:prstGeom>
          <a:noFill/>
          <a:ln w="57150">
            <a:solidFill>
              <a:srgbClr val="000099"/>
            </a:solidFill>
            <a:round/>
            <a:headEnd/>
            <a:tailEnd/>
          </a:ln>
          <a:effectLst/>
        </p:spPr>
        <p:txBody>
          <a:bodyPr wrap="none" anchor="ctr"/>
          <a:lstStyle/>
          <a:p>
            <a:pPr eaLnBrk="0" hangingPunct="0">
              <a:defRPr/>
            </a:pPr>
            <a:endParaRPr lang="en-US" dirty="0">
              <a:solidFill>
                <a:srgbClr val="000000"/>
              </a:solidFill>
            </a:endParaRPr>
          </a:p>
        </p:txBody>
      </p:sp>
      <p:sp>
        <p:nvSpPr>
          <p:cNvPr id="132101" name="Line 5"/>
          <p:cNvSpPr>
            <a:spLocks noChangeShapeType="1"/>
          </p:cNvSpPr>
          <p:nvPr/>
        </p:nvSpPr>
        <p:spPr bwMode="auto">
          <a:xfrm>
            <a:off x="436563" y="1270000"/>
            <a:ext cx="7829550" cy="1588"/>
          </a:xfrm>
          <a:prstGeom prst="line">
            <a:avLst/>
          </a:prstGeom>
          <a:noFill/>
          <a:ln w="25400">
            <a:solidFill>
              <a:srgbClr val="008000"/>
            </a:solidFill>
            <a:round/>
            <a:headEnd/>
            <a:tailEnd/>
          </a:ln>
          <a:effectLst/>
        </p:spPr>
        <p:txBody>
          <a:bodyPr wrap="none" anchor="ctr"/>
          <a:lstStyle/>
          <a:p>
            <a:pPr eaLnBrk="0" hangingPunct="0">
              <a:defRPr/>
            </a:pPr>
            <a:endParaRPr lang="en-US" dirty="0">
              <a:solidFill>
                <a:srgbClr val="000000"/>
              </a:solidFill>
            </a:endParaRPr>
          </a:p>
        </p:txBody>
      </p:sp>
      <p:sp>
        <p:nvSpPr>
          <p:cNvPr id="132102" name="Rectangle 6"/>
          <p:cNvSpPr>
            <a:spLocks noGrp="1" noChangeArrowheads="1"/>
          </p:cNvSpPr>
          <p:nvPr>
            <p:ph type="ftr" sz="quarter" idx="3"/>
          </p:nvPr>
        </p:nvSpPr>
        <p:spPr bwMode="auto">
          <a:xfrm>
            <a:off x="3124200" y="6388100"/>
            <a:ext cx="28956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Arial" charset="0"/>
              </a:defRPr>
            </a:lvl1pPr>
          </a:lstStyle>
          <a:p>
            <a:pPr>
              <a:defRPr/>
            </a:pPr>
            <a:endParaRPr lang="en-US" dirty="0">
              <a:solidFill>
                <a:srgbClr val="000000"/>
              </a:solidFill>
            </a:endParaRPr>
          </a:p>
        </p:txBody>
      </p:sp>
      <p:pic>
        <p:nvPicPr>
          <p:cNvPr id="152583" name="Picture 8" descr="ITRClogoCOLOR03"/>
          <p:cNvPicPr>
            <a:picLocks noChangeAspect="1" noChangeArrowheads="1"/>
          </p:cNvPicPr>
          <p:nvPr/>
        </p:nvPicPr>
        <p:blipFill>
          <a:blip r:embed="rId19" cstate="print"/>
          <a:srcRect/>
          <a:stretch>
            <a:fillRect/>
          </a:stretch>
        </p:blipFill>
        <p:spPr bwMode="auto">
          <a:xfrm>
            <a:off x="7942263" y="0"/>
            <a:ext cx="1201737" cy="1298575"/>
          </a:xfrm>
          <a:prstGeom prst="rect">
            <a:avLst/>
          </a:prstGeom>
          <a:noFill/>
          <a:ln w="9525">
            <a:noFill/>
            <a:miter lim="800000"/>
            <a:headEnd/>
            <a:tailEnd/>
          </a:ln>
        </p:spPr>
      </p:pic>
      <p:sp>
        <p:nvSpPr>
          <p:cNvPr id="132106" name="Rectangle 10"/>
          <p:cNvSpPr>
            <a:spLocks noChangeArrowheads="1"/>
          </p:cNvSpPr>
          <p:nvPr/>
        </p:nvSpPr>
        <p:spPr bwMode="auto">
          <a:xfrm>
            <a:off x="-25400" y="0"/>
            <a:ext cx="497252" cy="400110"/>
          </a:xfrm>
          <a:prstGeom prst="rect">
            <a:avLst/>
          </a:prstGeom>
          <a:noFill/>
          <a:ln w="9525">
            <a:noFill/>
            <a:miter lim="800000"/>
            <a:headEnd/>
            <a:tailEnd/>
          </a:ln>
          <a:effectLst/>
        </p:spPr>
        <p:txBody>
          <a:bodyPr wrap="none">
            <a:spAutoFit/>
          </a:bodyPr>
          <a:lstStyle/>
          <a:p>
            <a:pPr>
              <a:defRPr/>
            </a:pPr>
            <a:fld id="{2549E887-D8DA-4092-B6F8-718E584D1FAA}" type="slidenum">
              <a:rPr lang="en-US" sz="2000">
                <a:solidFill>
                  <a:srgbClr val="000000"/>
                </a:solidFill>
              </a:rPr>
              <a:pPr>
                <a:defRPr/>
              </a:pPr>
              <a:t>‹#›</a:t>
            </a:fld>
            <a:endParaRPr lang="en-US" sz="2000" dirty="0">
              <a:solidFill>
                <a:srgbClr val="000000"/>
              </a:solidFill>
            </a:endParaRPr>
          </a:p>
        </p:txBody>
      </p:sp>
      <p:sp>
        <p:nvSpPr>
          <p:cNvPr id="132110" name="Rectangle 14"/>
          <p:cNvSpPr>
            <a:spLocks noChangeArrowheads="1"/>
          </p:cNvSpPr>
          <p:nvPr/>
        </p:nvSpPr>
        <p:spPr bwMode="auto">
          <a:xfrm>
            <a:off x="0" y="0"/>
            <a:ext cx="9144000" cy="6858000"/>
          </a:xfrm>
          <a:prstGeom prst="rect">
            <a:avLst/>
          </a:prstGeom>
          <a:noFill/>
          <a:ln w="25400">
            <a:solidFill>
              <a:schemeClr val="tx1"/>
            </a:solidFill>
            <a:miter lim="800000"/>
            <a:headEnd/>
            <a:tailEnd/>
          </a:ln>
          <a:effectLst/>
        </p:spPr>
        <p:txBody>
          <a:bodyPr wrap="none" anchor="ctr"/>
          <a:lstStyle/>
          <a:p>
            <a:pPr eaLnBrk="0" hangingPunct="0">
              <a:defRPr/>
            </a:pPr>
            <a:endParaRPr lang="en-US" sz="1400" dirty="0">
              <a:solidFill>
                <a:srgbClr val="000000"/>
              </a:solidFill>
            </a:endParaRPr>
          </a:p>
        </p:txBody>
      </p:sp>
    </p:spTree>
    <p:extLst>
      <p:ext uri="{BB962C8B-B14F-4D97-AF65-F5344CB8AC3E}">
        <p14:creationId xmlns:p14="http://schemas.microsoft.com/office/powerpoint/2010/main" val="20949304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ransition/>
  <p:hf sldNum="0"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009900"/>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p:cNvSpPr>
            <a:spLocks noGrp="1" noChangeArrowheads="1"/>
          </p:cNvSpPr>
          <p:nvPr>
            <p:ph type="title"/>
          </p:nvPr>
        </p:nvSpPr>
        <p:spPr bwMode="auto">
          <a:xfrm>
            <a:off x="376238" y="92075"/>
            <a:ext cx="75882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title</a:t>
            </a:r>
          </a:p>
        </p:txBody>
      </p:sp>
      <p:sp>
        <p:nvSpPr>
          <p:cNvPr id="1028" name="Line 4"/>
          <p:cNvSpPr>
            <a:spLocks noChangeShapeType="1"/>
          </p:cNvSpPr>
          <p:nvPr/>
        </p:nvSpPr>
        <p:spPr bwMode="auto">
          <a:xfrm flipV="1">
            <a:off x="454025" y="1168400"/>
            <a:ext cx="8029575" cy="3175"/>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dirty="0">
              <a:solidFill>
                <a:srgbClr val="000000"/>
              </a:solidFill>
              <a:latin typeface="Arial" panose="020B0604020202020204" pitchFamily="34" charset="0"/>
            </a:endParaRPr>
          </a:p>
        </p:txBody>
      </p:sp>
      <p:sp>
        <p:nvSpPr>
          <p:cNvPr id="1029" name="Line 5"/>
          <p:cNvSpPr>
            <a:spLocks noChangeShapeType="1"/>
          </p:cNvSpPr>
          <p:nvPr/>
        </p:nvSpPr>
        <p:spPr bwMode="auto">
          <a:xfrm>
            <a:off x="436563" y="1270000"/>
            <a:ext cx="7829550" cy="1588"/>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dirty="0">
              <a:solidFill>
                <a:srgbClr val="000000"/>
              </a:solidFill>
              <a:latin typeface="Arial" panose="020B0604020202020204" pitchFamily="34" charset="0"/>
            </a:endParaRPr>
          </a:p>
        </p:txBody>
      </p:sp>
      <p:sp>
        <p:nvSpPr>
          <p:cNvPr id="1095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0" hangingPunct="0">
              <a:defRPr/>
            </a:pPr>
            <a:endParaRPr lang="en-US" dirty="0">
              <a:solidFill>
                <a:srgbClr val="000000"/>
              </a:solidFill>
            </a:endParaRPr>
          </a:p>
        </p:txBody>
      </p:sp>
      <p:sp>
        <p:nvSpPr>
          <p:cNvPr id="1031" name="Rectangle 8"/>
          <p:cNvSpPr>
            <a:spLocks noChangeArrowheads="1"/>
          </p:cNvSpPr>
          <p:nvPr/>
        </p:nvSpPr>
        <p:spPr bwMode="auto">
          <a:xfrm>
            <a:off x="4262438" y="3119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pic>
        <p:nvPicPr>
          <p:cNvPr id="1032" name="Picture 9" descr="ITRClogoCOLOR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42263" y="0"/>
            <a:ext cx="120173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
        <p:nvSpPr>
          <p:cNvPr id="1034" name="Rectangle 11"/>
          <p:cNvSpPr>
            <a:spLocks noChangeArrowheads="1"/>
          </p:cNvSpPr>
          <p:nvPr/>
        </p:nvSpPr>
        <p:spPr bwMode="auto">
          <a:xfrm>
            <a:off x="-25400" y="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DAC600D-2F9A-4689-904A-D22BDE21844B}" type="slidenum">
              <a:rPr lang="en-US" altLang="en-US" sz="2000" smtClean="0">
                <a:solidFill>
                  <a:srgbClr val="000000"/>
                </a:solidFill>
              </a:rPr>
              <a:pPr>
                <a:defRPr/>
              </a:pPr>
              <a:t>‹#›</a:t>
            </a:fld>
            <a:endParaRPr lang="en-US" altLang="en-US" sz="2000" dirty="0">
              <a:solidFill>
                <a:srgbClr val="000000"/>
              </a:solidFill>
            </a:endParaRPr>
          </a:p>
        </p:txBody>
      </p:sp>
      <p:sp>
        <p:nvSpPr>
          <p:cNvPr id="1035" name="Rectangle 12"/>
          <p:cNvSpPr>
            <a:spLocks noChangeArrowheads="1"/>
          </p:cNvSpPr>
          <p:nvPr/>
        </p:nvSpPr>
        <p:spPr bwMode="auto">
          <a:xfrm>
            <a:off x="4205288" y="3057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
        <p:nvSpPr>
          <p:cNvPr id="1036" name="Text Box 14"/>
          <p:cNvSpPr txBox="1">
            <a:spLocks noChangeArrowheads="1"/>
          </p:cNvSpPr>
          <p:nvPr/>
        </p:nvSpPr>
        <p:spPr bwMode="auto">
          <a:xfrm>
            <a:off x="1584325" y="58610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US" sz="4000" dirty="0">
              <a:solidFill>
                <a:srgbClr val="000000"/>
              </a:solidFill>
            </a:endParaRPr>
          </a:p>
        </p:txBody>
      </p:sp>
      <p:sp>
        <p:nvSpPr>
          <p:cNvPr id="1037" name="Text Box 16"/>
          <p:cNvSpPr txBox="1">
            <a:spLocks noChangeArrowheads="1"/>
          </p:cNvSpPr>
          <p:nvPr/>
        </p:nvSpPr>
        <p:spPr bwMode="auto">
          <a:xfrm>
            <a:off x="1203325" y="5864225"/>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US" sz="4000" dirty="0">
              <a:solidFill>
                <a:srgbClr val="000000"/>
              </a:solidFill>
              <a:latin typeface="Times New Roman" pitchFamily="18" charset="0"/>
            </a:endParaRPr>
          </a:p>
        </p:txBody>
      </p:sp>
      <p:sp>
        <p:nvSpPr>
          <p:cNvPr id="1038" name="Rectangle 19"/>
          <p:cNvSpPr>
            <a:spLocks noChangeArrowheads="1"/>
          </p:cNvSpPr>
          <p:nvPr/>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Tree>
    <p:extLst>
      <p:ext uri="{BB962C8B-B14F-4D97-AF65-F5344CB8AC3E}">
        <p14:creationId xmlns:p14="http://schemas.microsoft.com/office/powerpoint/2010/main" val="4196909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sldNum="0"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itrcweb" TargetMode="External"/><Relationship Id="rId3" Type="http://schemas.openxmlformats.org/officeDocument/2006/relationships/hyperlink" Target="https://lnapl-3.itrcweb.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hyperlink" Target="https://www.facebook.com/itrcweb/" TargetMode="External"/><Relationship Id="rId11" Type="http://schemas.openxmlformats.org/officeDocument/2006/relationships/image" Target="../media/image6.png"/><Relationship Id="rId5" Type="http://schemas.openxmlformats.org/officeDocument/2006/relationships/hyperlink" Target="https://clu-in.org/conf/itrc/lnapl-3/ITRC_LNAPL_Online_TrainingResources-March_2018.pdf" TargetMode="External"/><Relationship Id="rId10" Type="http://schemas.openxmlformats.org/officeDocument/2006/relationships/hyperlink" Target="https://www.linkedin.com/company/itrc?trk=top_nav_home" TargetMode="External"/><Relationship Id="rId4" Type="http://schemas.openxmlformats.org/officeDocument/2006/relationships/hyperlink" Target="https://clu-in.org/conf/itrc/LNAPL-3/"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itrcweb.org/PetroleumVI-Guidanc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clu-in.org/conf/itrc/PVI/"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hyperlink" Target="http://www.cluin.org/" TargetMode="External"/><Relationship Id="rId4" Type="http://schemas.openxmlformats.org/officeDocument/2006/relationships/hyperlink" Target="http://www.itrcweb.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cctranslations.org/" TargetMode="External"/><Relationship Id="rId5" Type="http://schemas.openxmlformats.org/officeDocument/2006/relationships/image" Target="../media/image34.jpg"/><Relationship Id="rId4" Type="http://schemas.openxmlformats.org/officeDocument/2006/relationships/hyperlink" Target="https://stevemouldey.wordpress.com/2014/07/14/why-does-education-have-so-many-chicken-and-egg-arguments/"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acebook.com/itrcweb/" TargetMode="External"/><Relationship Id="rId7" Type="http://schemas.openxmlformats.org/officeDocument/2006/relationships/hyperlink" Target="https://www.linkedin.com/company/itrc?trk=top_nav_home" TargetMode="External"/><Relationship Id="rId2" Type="http://schemas.openxmlformats.org/officeDocument/2006/relationships/notesSlide" Target="../notesSlides/notesSlide38.xml"/><Relationship Id="rId1" Type="http://schemas.openxmlformats.org/officeDocument/2006/relationships/slideLayout" Target="../slideLayouts/slideLayout60.xml"/><Relationship Id="rId6" Type="http://schemas.openxmlformats.org/officeDocument/2006/relationships/image" Target="../media/image5.png"/><Relationship Id="rId5" Type="http://schemas.openxmlformats.org/officeDocument/2006/relationships/hyperlink" Target="https://twitter.com/itrcweb" TargetMode="External"/><Relationship Id="rId4" Type="http://schemas.openxmlformats.org/officeDocument/2006/relationships/image" Target="../media/image4.png"/><Relationship Id="rId9"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3" Type="http://schemas.openxmlformats.org/officeDocument/2006/relationships/hyperlink" Target="http://www.itrcweb.org/" TargetMode="External"/><Relationship Id="rId7" Type="http://schemas.openxmlformats.org/officeDocument/2006/relationships/image" Target="../media/image10.png"/><Relationship Id="rId12" Type="http://schemas.openxmlformats.org/officeDocument/2006/relationships/hyperlink" Target="https://twitter.com/itrcweb"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5" Type="http://schemas.openxmlformats.org/officeDocument/2006/relationships/image" Target="../media/image6.png"/><Relationship Id="rId10" Type="http://schemas.openxmlformats.org/officeDocument/2006/relationships/hyperlink" Target="https://www.facebook.com/itrcweb/" TargetMode="External"/><Relationship Id="rId4" Type="http://schemas.openxmlformats.org/officeDocument/2006/relationships/hyperlink" Target="http://itrcweb.org/Documents/Policy/ITRC-Usage-Policy-for-ITRC-Materials-Final-11-5-12.pdf" TargetMode="External"/><Relationship Id="rId9" Type="http://schemas.openxmlformats.org/officeDocument/2006/relationships/image" Target="../media/image12.png"/><Relationship Id="rId14" Type="http://schemas.openxmlformats.org/officeDocument/2006/relationships/hyperlink" Target="https://www.linkedin.com/company/itrc?trk=top_nav_hom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5.jpeg"/><Relationship Id="rId5" Type="http://schemas.openxmlformats.org/officeDocument/2006/relationships/hyperlink" Target="https://clu-in.org/conf/itrc/LNAPL-3/" TargetMode="Externa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napl-3.itrcweb.org/"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16.xml"/><Relationship Id="rId6" Type="http://schemas.openxmlformats.org/officeDocument/2006/relationships/image" Target="../media/image55.png"/><Relationship Id="rId5" Type="http://schemas.openxmlformats.org/officeDocument/2006/relationships/image" Target="../media/image54.gif"/><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16.xml"/><Relationship Id="rId5" Type="http://schemas.openxmlformats.org/officeDocument/2006/relationships/image" Target="../media/image58.png"/><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7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z6ujriLvZAhUoTd8KHd4HBTEQjRx6BAgAEAY&amp;url=http://citywise.net/news/detroits-project-green-light-aiming-to-stop-crime-at-gas-stations&amp;psig=AOvVaw1DE77waC3dm76ceZgImo_H&amp;ust=1519442013963199" TargetMode="External"/><Relationship Id="rId2" Type="http://schemas.openxmlformats.org/officeDocument/2006/relationships/notesSlide" Target="../notesSlides/notesSlide89.xml"/><Relationship Id="rId1" Type="http://schemas.openxmlformats.org/officeDocument/2006/relationships/slideLayout" Target="../slideLayouts/slideLayout66.xml"/><Relationship Id="rId5" Type="http://schemas.microsoft.com/office/2007/relationships/hdphoto" Target="../media/hdphoto1.wdp"/><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z6ujriLvZAhUoTd8KHd4HBTEQjRx6BAgAEAY&amp;url=http://citywise.net/news/detroits-project-green-light-aiming-to-stop-crime-at-gas-stations&amp;psig=AOvVaw1DE77waC3dm76ceZgImo_H&amp;ust=1519442013963199"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microsoft.com/office/2007/relationships/hdphoto" Target="../media/hdphoto1.wdp"/><Relationship Id="rId4" Type="http://schemas.openxmlformats.org/officeDocument/2006/relationships/image" Target="../media/image18.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2.xml"/></Relationships>
</file>

<file path=ppt/slides/_rels/slide91.xml.rels><?xml version="1.0" encoding="UTF-8" standalone="yes"?>
<Relationships xmlns="http://schemas.openxmlformats.org/package/2006/relationships"><Relationship Id="rId8" Type="http://schemas.openxmlformats.org/officeDocument/2006/relationships/hyperlink" Target="https://www.facebook.com/itrcweb/" TargetMode="External"/><Relationship Id="rId13" Type="http://schemas.openxmlformats.org/officeDocument/2006/relationships/image" Target="../media/image6.png"/><Relationship Id="rId3" Type="http://schemas.openxmlformats.org/officeDocument/2006/relationships/image" Target="../media/image68.png"/><Relationship Id="rId7" Type="http://schemas.openxmlformats.org/officeDocument/2006/relationships/image" Target="../media/image70.png"/><Relationship Id="rId12" Type="http://schemas.openxmlformats.org/officeDocument/2006/relationships/hyperlink" Target="https://www.linkedin.com/company/itrc?trk=top_nav_home" TargetMode="External"/><Relationship Id="rId2" Type="http://schemas.openxmlformats.org/officeDocument/2006/relationships/notesSlide" Target="../notesSlides/notesSlide91.xml"/><Relationship Id="rId1" Type="http://schemas.openxmlformats.org/officeDocument/2006/relationships/slideLayout" Target="../slideLayouts/slideLayout62.xml"/><Relationship Id="rId6" Type="http://schemas.openxmlformats.org/officeDocument/2006/relationships/image" Target="../media/image69.png"/><Relationship Id="rId11" Type="http://schemas.openxmlformats.org/officeDocument/2006/relationships/image" Target="../media/image5.png"/><Relationship Id="rId5" Type="http://schemas.openxmlformats.org/officeDocument/2006/relationships/hyperlink" Target="http://www.clu-in.org/conf/itrc/LNAPL-3/feedback.cfm" TargetMode="External"/><Relationship Id="rId10" Type="http://schemas.openxmlformats.org/officeDocument/2006/relationships/hyperlink" Target="https://twitter.com/itrcweb" TargetMode="External"/><Relationship Id="rId4" Type="http://schemas.openxmlformats.org/officeDocument/2006/relationships/hyperlink" Target="http://www.clu-in.org/conf/itrc/LNAPL-3/resource.cfm"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97B1491D-B959-49B9-BFA5-66E14FA987EF}"/>
              </a:ext>
            </a:extLst>
          </p:cNvPr>
          <p:cNvSpPr>
            <a:spLocks noGrp="1" noChangeArrowheads="1"/>
          </p:cNvSpPr>
          <p:nvPr>
            <p:ph type="title"/>
          </p:nvPr>
        </p:nvSpPr>
        <p:spPr/>
        <p:txBody>
          <a:bodyPr/>
          <a:lstStyle/>
          <a:p>
            <a:r>
              <a:rPr lang="en-US" altLang="en-US" sz="2800" i="1" dirty="0"/>
              <a:t>Starting Soon</a:t>
            </a:r>
            <a:r>
              <a:rPr lang="en-US" altLang="en-US" sz="2800" dirty="0"/>
              <a:t>: </a:t>
            </a:r>
            <a:br>
              <a:rPr lang="en-US" altLang="en-US" sz="2800" dirty="0"/>
            </a:br>
            <a:r>
              <a:rPr lang="en-US" altLang="en-US" sz="2800" dirty="0"/>
              <a:t>LNAPLs Training – Part 2 of 3</a:t>
            </a:r>
          </a:p>
        </p:txBody>
      </p:sp>
      <p:sp>
        <p:nvSpPr>
          <p:cNvPr id="4099" name="Content Placeholder 2">
            <a:extLst>
              <a:ext uri="{FF2B5EF4-FFF2-40B4-BE49-F238E27FC236}">
                <a16:creationId xmlns:a16="http://schemas.microsoft.com/office/drawing/2014/main" xmlns="" id="{91D525D0-A490-469C-8E39-E0B5680660C2}"/>
              </a:ext>
            </a:extLst>
          </p:cNvPr>
          <p:cNvSpPr>
            <a:spLocks noGrp="1" noChangeArrowheads="1"/>
          </p:cNvSpPr>
          <p:nvPr>
            <p:ph idx="1"/>
          </p:nvPr>
        </p:nvSpPr>
        <p:spPr>
          <a:xfrm>
            <a:off x="457200" y="1447800"/>
            <a:ext cx="8458200" cy="5029200"/>
          </a:xfrm>
        </p:spPr>
        <p:txBody>
          <a:bodyPr/>
          <a:lstStyle/>
          <a:p>
            <a:r>
              <a:rPr lang="en-US" altLang="en-US" sz="2300" dirty="0"/>
              <a:t>Light Non-Aqueous Phase Liquid (LNAPL) </a:t>
            </a:r>
            <a:r>
              <a:rPr lang="en-US" sz="2300" dirty="0"/>
              <a:t>Site Management: LCSM Evolution, Decision Process, and Remedial Technologies</a:t>
            </a:r>
            <a:r>
              <a:rPr lang="en-US" altLang="en-US" sz="2300" dirty="0"/>
              <a:t> (LNAPL-3, 2018) - </a:t>
            </a:r>
            <a:r>
              <a:rPr lang="en-US" sz="2300" u="sng" dirty="0">
                <a:hlinkClick r:id="rId3"/>
              </a:rPr>
              <a:t>https://lnapl-3.itrcweb.org/</a:t>
            </a:r>
            <a:endParaRPr lang="en-US" altLang="en-US" sz="2300" dirty="0"/>
          </a:p>
          <a:p>
            <a:r>
              <a:rPr lang="en-US" altLang="en-US" sz="2300" dirty="0"/>
              <a:t>Download PowerPoint file</a:t>
            </a:r>
          </a:p>
          <a:p>
            <a:pPr lvl="1"/>
            <a:r>
              <a:rPr lang="en-US" altLang="en-US" sz="2000" dirty="0"/>
              <a:t>Clu-in training page at </a:t>
            </a:r>
            <a:r>
              <a:rPr lang="en-US" sz="2000" u="sng" dirty="0">
                <a:hlinkClick r:id="rId4"/>
              </a:rPr>
              <a:t>https://clu-in.org/conf/itrc/LNAPL-3/</a:t>
            </a:r>
            <a:r>
              <a:rPr lang="en-US" sz="2000" dirty="0"/>
              <a:t> </a:t>
            </a:r>
          </a:p>
          <a:p>
            <a:pPr lvl="1"/>
            <a:r>
              <a:rPr lang="en-US" altLang="en-US" sz="2000" dirty="0"/>
              <a:t>Under “Download Training Materials”</a:t>
            </a:r>
          </a:p>
          <a:p>
            <a:r>
              <a:rPr lang="en-US" altLang="en-US" sz="2300" dirty="0"/>
              <a:t>Download information for reference during class</a:t>
            </a:r>
          </a:p>
          <a:p>
            <a:pPr lvl="1"/>
            <a:r>
              <a:rPr lang="en-US" altLang="en-US" sz="2200" dirty="0">
                <a:hlinkClick r:id="rId5"/>
              </a:rPr>
              <a:t>Figure 1.1 (from the LNAPL-3 guidance document)</a:t>
            </a:r>
            <a:endParaRPr lang="en-US" altLang="en-US" sz="2200" dirty="0"/>
          </a:p>
          <a:p>
            <a:r>
              <a:rPr lang="en-US" altLang="en-US" sz="2300" dirty="0"/>
              <a:t>Using Adobe Connect</a:t>
            </a:r>
          </a:p>
          <a:p>
            <a:pPr lvl="1"/>
            <a:r>
              <a:rPr lang="en-US" altLang="en-US" sz="2200" dirty="0"/>
              <a:t>Related Links (on right)</a:t>
            </a:r>
          </a:p>
          <a:p>
            <a:pPr lvl="2"/>
            <a:r>
              <a:rPr lang="en-US" altLang="en-US" sz="1800" dirty="0"/>
              <a:t>Select name of link</a:t>
            </a:r>
          </a:p>
          <a:p>
            <a:pPr lvl="2"/>
            <a:r>
              <a:rPr lang="en-US" altLang="en-US" sz="1800" dirty="0"/>
              <a:t>Click “Browse To”</a:t>
            </a:r>
          </a:p>
          <a:p>
            <a:pPr lvl="1"/>
            <a:r>
              <a:rPr lang="en-US" altLang="en-US" sz="2200" dirty="0"/>
              <a:t>Full Screen button near top of page</a:t>
            </a:r>
          </a:p>
        </p:txBody>
      </p:sp>
      <p:pic>
        <p:nvPicPr>
          <p:cNvPr id="4100" name="Picture 3" descr="Click here to follow on Facebook">
            <a:hlinkClick r:id="rId6"/>
            <a:extLst>
              <a:ext uri="{FF2B5EF4-FFF2-40B4-BE49-F238E27FC236}">
                <a16:creationId xmlns:a16="http://schemas.microsoft.com/office/drawing/2014/main" xmlns="" id="{27D6A563-8628-4C5C-882C-4606A76964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6444" y="5952271"/>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Click here to follow on Twitter">
            <a:hlinkClick r:id="rId8"/>
            <a:extLst>
              <a:ext uri="{FF2B5EF4-FFF2-40B4-BE49-F238E27FC236}">
                <a16:creationId xmlns:a16="http://schemas.microsoft.com/office/drawing/2014/main" xmlns="" id="{CDAF8A6F-B74F-442D-8281-A00F307380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6044" y="5952271"/>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Click here to follow on Linkedin">
            <a:hlinkClick r:id="rId10"/>
            <a:extLst>
              <a:ext uri="{FF2B5EF4-FFF2-40B4-BE49-F238E27FC236}">
                <a16:creationId xmlns:a16="http://schemas.microsoft.com/office/drawing/2014/main" xmlns="" id="{213F93A1-5AEE-4D61-868A-C25948D9FA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44694" y="5952271"/>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E6F5594B-6302-4DCF-94E9-379C26F00F76}"/>
              </a:ext>
            </a:extLst>
          </p:cNvPr>
          <p:cNvSpPr/>
          <p:nvPr/>
        </p:nvSpPr>
        <p:spPr>
          <a:xfrm>
            <a:off x="6661944" y="5514121"/>
            <a:ext cx="2084388" cy="431800"/>
          </a:xfrm>
          <a:prstGeom prst="rect">
            <a:avLst/>
          </a:prstGeom>
        </p:spPr>
        <p:txBody>
          <a:bodyPr wrap="none">
            <a:spAutoFit/>
          </a:bodyPr>
          <a:lstStyle/>
          <a:p>
            <a:pPr marL="342900" indent="-342900" eaLnBrk="0" hangingPunct="0">
              <a:spcBef>
                <a:spcPct val="20000"/>
              </a:spcBef>
              <a:buClr>
                <a:srgbClr val="008000"/>
              </a:buClr>
              <a:buSzPct val="75000"/>
              <a:buFont typeface="Wingdings 3" pitchFamily="18" charset="2"/>
              <a:buChar char="u"/>
              <a:defRPr/>
            </a:pPr>
            <a:r>
              <a:rPr lang="en-US" altLang="en-US" sz="2200" kern="0" dirty="0">
                <a:solidFill>
                  <a:srgbClr val="333399"/>
                </a:solidFill>
                <a:latin typeface="Arial"/>
              </a:rPr>
              <a:t>Follow ITRC</a:t>
            </a:r>
          </a:p>
        </p:txBody>
      </p:sp>
      <p:sp>
        <p:nvSpPr>
          <p:cNvPr id="13" name="TextBox 9">
            <a:extLst/>
          </p:cNvPr>
          <p:cNvSpPr txBox="1">
            <a:spLocks noChangeArrowheads="1"/>
          </p:cNvSpPr>
          <p:nvPr/>
        </p:nvSpPr>
        <p:spPr bwMode="auto">
          <a:xfrm rot="16200000">
            <a:off x="-2601117"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rPr>
              <a:t>Poll Question</a:t>
            </a:r>
          </a:p>
        </p:txBody>
      </p:sp>
    </p:spTree>
    <p:extLst>
      <p:ext uri="{BB962C8B-B14F-4D97-AF65-F5344CB8AC3E}">
        <p14:creationId xmlns:p14="http://schemas.microsoft.com/office/powerpoint/2010/main" val="672756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LNAPL Part 2 Agenda</a:t>
            </a:r>
          </a:p>
        </p:txBody>
      </p:sp>
      <p:sp>
        <p:nvSpPr>
          <p:cNvPr id="3" name="Content Placeholder 2"/>
          <p:cNvSpPr>
            <a:spLocks noGrp="1"/>
          </p:cNvSpPr>
          <p:nvPr>
            <p:ph idx="1"/>
          </p:nvPr>
        </p:nvSpPr>
        <p:spPr>
          <a:xfrm>
            <a:off x="589172" y="4644421"/>
            <a:ext cx="7772400" cy="1590715"/>
          </a:xfrm>
        </p:spPr>
        <p:txBody>
          <a:bodyPr/>
          <a:lstStyle/>
          <a:p>
            <a:r>
              <a:rPr lang="en-US" sz="2000" dirty="0"/>
              <a:t>Relate the LCSM to Site Strategy</a:t>
            </a:r>
          </a:p>
          <a:p>
            <a:pPr lvl="1"/>
            <a:r>
              <a:rPr lang="en-US" sz="2000" dirty="0"/>
              <a:t>Identification and Classification of Concerns</a:t>
            </a:r>
          </a:p>
          <a:p>
            <a:pPr lvl="1"/>
            <a:r>
              <a:rPr lang="en-US" sz="2000" dirty="0"/>
              <a:t>Establishing Remedial Goals to Address Concerns</a:t>
            </a:r>
          </a:p>
          <a:p>
            <a:pPr lvl="1"/>
            <a:r>
              <a:rPr lang="en-US" sz="2000" dirty="0"/>
              <a:t>Development of Remediation Objectives</a:t>
            </a:r>
          </a:p>
        </p:txBody>
      </p:sp>
      <p:sp>
        <p:nvSpPr>
          <p:cNvPr id="4" name="TextBox 3"/>
          <p:cNvSpPr txBox="1">
            <a:spLocks noChangeArrowheads="1"/>
          </p:cNvSpPr>
          <p:nvPr/>
        </p:nvSpPr>
        <p:spPr bwMode="auto">
          <a:xfrm rot="16200000">
            <a:off x="-2588731" y="3885160"/>
            <a:ext cx="5572125" cy="369332"/>
          </a:xfrm>
          <a:prstGeom prst="rect">
            <a:avLst/>
          </a:prstGeom>
          <a:solidFill>
            <a:srgbClr val="008000"/>
          </a:solidFill>
          <a:ln w="9525">
            <a:noFill/>
            <a:miter lim="800000"/>
            <a:headEnd/>
            <a:tailEnd/>
          </a:ln>
          <a:scene3d>
            <a:camera prst="orthographicFront"/>
            <a:lightRig rig="threePt" dir="t"/>
          </a:scene3d>
          <a:sp3d>
            <a:bevelT w="152400" h="50800" prst="softRound"/>
          </a:sp3d>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Arial" charset="0"/>
              </a:rPr>
              <a:t>LNAPL </a:t>
            </a:r>
            <a:r>
              <a:rPr lang="en-US" dirty="0">
                <a:solidFill>
                  <a:srgbClr val="FFFFFF"/>
                </a:solidFill>
              </a:rPr>
              <a:t>Online Training </a:t>
            </a:r>
            <a:r>
              <a:rPr kumimoji="0" lang="en-US" sz="1800" b="0" i="0" u="none" strike="noStrike" kern="1200" cap="none" spc="0" normalizeH="0" baseline="0" noProof="0" dirty="0">
                <a:ln>
                  <a:noFill/>
                </a:ln>
                <a:solidFill>
                  <a:srgbClr val="FFFFFF"/>
                </a:solidFill>
                <a:effectLst/>
                <a:uLnTx/>
                <a:uFillTx/>
                <a:latin typeface="Arial" charset="0"/>
                <a:ea typeface="+mn-ea"/>
                <a:cs typeface="Arial" charset="0"/>
              </a:rPr>
              <a:t> Part 2</a:t>
            </a:r>
          </a:p>
        </p:txBody>
      </p:sp>
      <p:pic>
        <p:nvPicPr>
          <p:cNvPr id="5" name="Picture 4">
            <a:extLst>
              <a:ext uri="{FF2B5EF4-FFF2-40B4-BE49-F238E27FC236}">
                <a16:creationId xmlns:a16="http://schemas.microsoft.com/office/drawing/2014/main" xmlns="" id="{46BDF5C2-497F-4951-BBE8-60C0E678B7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6340" y="1406522"/>
            <a:ext cx="5427662" cy="3238559"/>
          </a:xfrm>
          <a:prstGeom prst="rect">
            <a:avLst/>
          </a:prstGeom>
          <a:noFill/>
        </p:spPr>
      </p:pic>
      <p:sp>
        <p:nvSpPr>
          <p:cNvPr id="6" name="Freeform 5"/>
          <p:cNvSpPr/>
          <p:nvPr/>
        </p:nvSpPr>
        <p:spPr>
          <a:xfrm>
            <a:off x="3716340" y="1824464"/>
            <a:ext cx="4936341" cy="1277903"/>
          </a:xfrm>
          <a:custGeom>
            <a:avLst/>
            <a:gdLst>
              <a:gd name="connsiteX0" fmla="*/ 0 w 2524125"/>
              <a:gd name="connsiteY0" fmla="*/ 0 h 561975"/>
              <a:gd name="connsiteX1" fmla="*/ 2514600 w 2524125"/>
              <a:gd name="connsiteY1" fmla="*/ 19050 h 561975"/>
              <a:gd name="connsiteX2" fmla="*/ 2524125 w 2524125"/>
              <a:gd name="connsiteY2" fmla="*/ 561975 h 561975"/>
              <a:gd name="connsiteX3" fmla="*/ 1514475 w 2524125"/>
              <a:gd name="connsiteY3" fmla="*/ 552450 h 561975"/>
              <a:gd name="connsiteX4" fmla="*/ 1514475 w 2524125"/>
              <a:gd name="connsiteY4" fmla="*/ 352425 h 561975"/>
              <a:gd name="connsiteX5" fmla="*/ 0 w 2524125"/>
              <a:gd name="connsiteY5" fmla="*/ 361950 h 561975"/>
              <a:gd name="connsiteX6" fmla="*/ 0 w 2524125"/>
              <a:gd name="connsiteY6" fmla="*/ 0 h 561975"/>
              <a:gd name="connsiteX0" fmla="*/ 0 w 2524125"/>
              <a:gd name="connsiteY0" fmla="*/ 0 h 864819"/>
              <a:gd name="connsiteX1" fmla="*/ 2514600 w 2524125"/>
              <a:gd name="connsiteY1" fmla="*/ 19050 h 864819"/>
              <a:gd name="connsiteX2" fmla="*/ 2524125 w 2524125"/>
              <a:gd name="connsiteY2" fmla="*/ 561975 h 864819"/>
              <a:gd name="connsiteX3" fmla="*/ 1514475 w 2524125"/>
              <a:gd name="connsiteY3" fmla="*/ 552450 h 864819"/>
              <a:gd name="connsiteX4" fmla="*/ 1514475 w 2524125"/>
              <a:gd name="connsiteY4" fmla="*/ 352425 h 864819"/>
              <a:gd name="connsiteX5" fmla="*/ 20438 w 2524125"/>
              <a:gd name="connsiteY5" fmla="*/ 864819 h 864819"/>
              <a:gd name="connsiteX6" fmla="*/ 0 w 2524125"/>
              <a:gd name="connsiteY6" fmla="*/ 0 h 864819"/>
              <a:gd name="connsiteX0" fmla="*/ 0 w 2524125"/>
              <a:gd name="connsiteY0" fmla="*/ 0 h 866988"/>
              <a:gd name="connsiteX1" fmla="*/ 2514600 w 2524125"/>
              <a:gd name="connsiteY1" fmla="*/ 19050 h 866988"/>
              <a:gd name="connsiteX2" fmla="*/ 2524125 w 2524125"/>
              <a:gd name="connsiteY2" fmla="*/ 561975 h 866988"/>
              <a:gd name="connsiteX3" fmla="*/ 1514475 w 2524125"/>
              <a:gd name="connsiteY3" fmla="*/ 552450 h 866988"/>
              <a:gd name="connsiteX4" fmla="*/ 676507 w 2524125"/>
              <a:gd name="connsiteY4" fmla="*/ 866988 h 866988"/>
              <a:gd name="connsiteX5" fmla="*/ 20438 w 2524125"/>
              <a:gd name="connsiteY5" fmla="*/ 864819 h 866988"/>
              <a:gd name="connsiteX6" fmla="*/ 0 w 2524125"/>
              <a:gd name="connsiteY6" fmla="*/ 0 h 866988"/>
              <a:gd name="connsiteX0" fmla="*/ 0 w 2524125"/>
              <a:gd name="connsiteY0" fmla="*/ 0 h 866988"/>
              <a:gd name="connsiteX1" fmla="*/ 2514600 w 2524125"/>
              <a:gd name="connsiteY1" fmla="*/ 19050 h 866988"/>
              <a:gd name="connsiteX2" fmla="*/ 2524125 w 2524125"/>
              <a:gd name="connsiteY2" fmla="*/ 561975 h 866988"/>
              <a:gd name="connsiteX3" fmla="*/ 645849 w 2524125"/>
              <a:gd name="connsiteY3" fmla="*/ 646007 h 866988"/>
              <a:gd name="connsiteX4" fmla="*/ 676507 w 2524125"/>
              <a:gd name="connsiteY4" fmla="*/ 866988 h 866988"/>
              <a:gd name="connsiteX5" fmla="*/ 20438 w 2524125"/>
              <a:gd name="connsiteY5" fmla="*/ 864819 h 866988"/>
              <a:gd name="connsiteX6" fmla="*/ 0 w 2524125"/>
              <a:gd name="connsiteY6" fmla="*/ 0 h 866988"/>
              <a:gd name="connsiteX0" fmla="*/ 0 w 2534344"/>
              <a:gd name="connsiteY0" fmla="*/ 0 h 866988"/>
              <a:gd name="connsiteX1" fmla="*/ 2514600 w 2534344"/>
              <a:gd name="connsiteY1" fmla="*/ 19050 h 866988"/>
              <a:gd name="connsiteX2" fmla="*/ 2534344 w 2534344"/>
              <a:gd name="connsiteY2" fmla="*/ 667227 h 866988"/>
              <a:gd name="connsiteX3" fmla="*/ 645849 w 2534344"/>
              <a:gd name="connsiteY3" fmla="*/ 646007 h 866988"/>
              <a:gd name="connsiteX4" fmla="*/ 676507 w 2534344"/>
              <a:gd name="connsiteY4" fmla="*/ 866988 h 866988"/>
              <a:gd name="connsiteX5" fmla="*/ 20438 w 2534344"/>
              <a:gd name="connsiteY5" fmla="*/ 864819 h 866988"/>
              <a:gd name="connsiteX6" fmla="*/ 0 w 2534344"/>
              <a:gd name="connsiteY6" fmla="*/ 0 h 866988"/>
              <a:gd name="connsiteX0" fmla="*/ 0 w 2534344"/>
              <a:gd name="connsiteY0" fmla="*/ 0 h 899903"/>
              <a:gd name="connsiteX1" fmla="*/ 2514600 w 2534344"/>
              <a:gd name="connsiteY1" fmla="*/ 19050 h 899903"/>
              <a:gd name="connsiteX2" fmla="*/ 2534344 w 2534344"/>
              <a:gd name="connsiteY2" fmla="*/ 667227 h 899903"/>
              <a:gd name="connsiteX3" fmla="*/ 645849 w 2534344"/>
              <a:gd name="connsiteY3" fmla="*/ 646007 h 899903"/>
              <a:gd name="connsiteX4" fmla="*/ 676507 w 2534344"/>
              <a:gd name="connsiteY4" fmla="*/ 866988 h 899903"/>
              <a:gd name="connsiteX5" fmla="*/ 0 w 2534344"/>
              <a:gd name="connsiteY5" fmla="*/ 899903 h 899903"/>
              <a:gd name="connsiteX6" fmla="*/ 0 w 2534344"/>
              <a:gd name="connsiteY6" fmla="*/ 0 h 899903"/>
              <a:gd name="connsiteX0" fmla="*/ 0 w 2534344"/>
              <a:gd name="connsiteY0" fmla="*/ 0 h 902072"/>
              <a:gd name="connsiteX1" fmla="*/ 2514600 w 2534344"/>
              <a:gd name="connsiteY1" fmla="*/ 19050 h 902072"/>
              <a:gd name="connsiteX2" fmla="*/ 2534344 w 2534344"/>
              <a:gd name="connsiteY2" fmla="*/ 667227 h 902072"/>
              <a:gd name="connsiteX3" fmla="*/ 645849 w 2534344"/>
              <a:gd name="connsiteY3" fmla="*/ 646007 h 902072"/>
              <a:gd name="connsiteX4" fmla="*/ 635630 w 2534344"/>
              <a:gd name="connsiteY4" fmla="*/ 902072 h 902072"/>
              <a:gd name="connsiteX5" fmla="*/ 0 w 2534344"/>
              <a:gd name="connsiteY5" fmla="*/ 899903 h 902072"/>
              <a:gd name="connsiteX6" fmla="*/ 0 w 2534344"/>
              <a:gd name="connsiteY6" fmla="*/ 0 h 90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4344" h="902072">
                <a:moveTo>
                  <a:pt x="0" y="0"/>
                </a:moveTo>
                <a:lnTo>
                  <a:pt x="2514600" y="19050"/>
                </a:lnTo>
                <a:lnTo>
                  <a:pt x="2534344" y="667227"/>
                </a:lnTo>
                <a:lnTo>
                  <a:pt x="645849" y="646007"/>
                </a:lnTo>
                <a:lnTo>
                  <a:pt x="635630" y="902072"/>
                </a:lnTo>
                <a:lnTo>
                  <a:pt x="0" y="899903"/>
                </a:lnTo>
                <a:lnTo>
                  <a:pt x="0" y="0"/>
                </a:lnTo>
                <a:close/>
              </a:path>
            </a:pathLst>
          </a:custGeom>
          <a:noFill/>
          <a:ln>
            <a:solidFill>
              <a:srgbClr val="FF0000"/>
            </a:solidFill>
          </a:ln>
          <a:effectLst>
            <a:glow rad="101600">
              <a:srgbClr val="FF339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7"/>
          <p:cNvSpPr/>
          <p:nvPr/>
        </p:nvSpPr>
        <p:spPr>
          <a:xfrm>
            <a:off x="589172" y="1509683"/>
            <a:ext cx="3127167" cy="2708434"/>
          </a:xfrm>
          <a:prstGeom prst="rect">
            <a:avLst/>
          </a:prstGeom>
        </p:spPr>
        <p:txBody>
          <a:bodyPr wrap="square">
            <a:spAutoFit/>
          </a:bodyPr>
          <a:lstStyle/>
          <a:p>
            <a:pPr marL="342900" lvl="0" indent="-342900" eaLnBrk="0" hangingPunct="0">
              <a:spcBef>
                <a:spcPts val="1200"/>
              </a:spcBef>
              <a:buClr>
                <a:srgbClr val="008000"/>
              </a:buClr>
              <a:buSzPct val="75000"/>
              <a:buFont typeface="Wingdings 3" pitchFamily="18" charset="2"/>
              <a:buChar char="u"/>
            </a:pPr>
            <a:r>
              <a:rPr lang="en-US" sz="2000" kern="0" dirty="0">
                <a:solidFill>
                  <a:srgbClr val="333399"/>
                </a:solidFill>
                <a:latin typeface="Arial"/>
                <a:cs typeface="+mn-cs"/>
              </a:rPr>
              <a:t>Discuss the evolution of the LCSM</a:t>
            </a:r>
          </a:p>
          <a:p>
            <a:pPr marL="742950" lvl="1" indent="-285750" eaLnBrk="0" hangingPunct="0">
              <a:spcBef>
                <a:spcPts val="1200"/>
              </a:spcBef>
              <a:buClr>
                <a:srgbClr val="333399"/>
              </a:buClr>
              <a:buSzPct val="115000"/>
              <a:buFontTx/>
              <a:buChar char="•"/>
            </a:pPr>
            <a:r>
              <a:rPr lang="en-US" sz="2000" kern="0" dirty="0">
                <a:solidFill>
                  <a:srgbClr val="008000"/>
                </a:solidFill>
                <a:latin typeface="Arial"/>
              </a:rPr>
              <a:t>Concerns</a:t>
            </a:r>
          </a:p>
          <a:p>
            <a:pPr marL="742950" lvl="1" indent="-285750" eaLnBrk="0" hangingPunct="0">
              <a:spcBef>
                <a:spcPts val="1200"/>
              </a:spcBef>
              <a:buClr>
                <a:srgbClr val="333399"/>
              </a:buClr>
              <a:buSzPct val="115000"/>
              <a:buFontTx/>
              <a:buChar char="•"/>
            </a:pPr>
            <a:r>
              <a:rPr lang="en-US" sz="2000" kern="0" dirty="0">
                <a:solidFill>
                  <a:srgbClr val="008000"/>
                </a:solidFill>
                <a:latin typeface="Arial"/>
              </a:rPr>
              <a:t>Remedy Selection</a:t>
            </a:r>
          </a:p>
          <a:p>
            <a:pPr marL="742950" lvl="1" indent="-285750" eaLnBrk="0" hangingPunct="0">
              <a:spcBef>
                <a:spcPts val="1200"/>
              </a:spcBef>
              <a:buClr>
                <a:srgbClr val="333399"/>
              </a:buClr>
              <a:buSzPct val="115000"/>
              <a:buFontTx/>
              <a:buChar char="•"/>
            </a:pPr>
            <a:r>
              <a:rPr lang="en-US" sz="2000" kern="0" dirty="0">
                <a:solidFill>
                  <a:srgbClr val="008000"/>
                </a:solidFill>
                <a:latin typeface="Arial"/>
              </a:rPr>
              <a:t>Remedy Performance (Covered in </a:t>
            </a:r>
            <a:r>
              <a:rPr lang="en-US" sz="2000" kern="0" dirty="0" smtClean="0">
                <a:solidFill>
                  <a:srgbClr val="008000"/>
                </a:solidFill>
                <a:latin typeface="Arial"/>
              </a:rPr>
              <a:t>Part </a:t>
            </a:r>
            <a:r>
              <a:rPr lang="en-US" sz="2000" kern="0" dirty="0">
                <a:solidFill>
                  <a:srgbClr val="008000"/>
                </a:solidFill>
                <a:latin typeface="Arial"/>
              </a:rPr>
              <a:t>3)</a:t>
            </a:r>
          </a:p>
        </p:txBody>
      </p:sp>
      <p:sp>
        <p:nvSpPr>
          <p:cNvPr id="7" name="TextBox 6"/>
          <p:cNvSpPr txBox="1"/>
          <p:nvPr/>
        </p:nvSpPr>
        <p:spPr>
          <a:xfrm flipH="1">
            <a:off x="6564573" y="4685365"/>
            <a:ext cx="2373017" cy="338554"/>
          </a:xfrm>
          <a:prstGeom prst="rect">
            <a:avLst/>
          </a:prstGeom>
          <a:noFill/>
        </p:spPr>
        <p:txBody>
          <a:bodyPr wrap="square" rtlCol="0">
            <a:spAutoFit/>
          </a:bodyPr>
          <a:lstStyle/>
          <a:p>
            <a:r>
              <a:rPr lang="en-US" sz="1600" b="1" dirty="0"/>
              <a:t>Figure 4-1, LNAPL-3</a:t>
            </a:r>
          </a:p>
        </p:txBody>
      </p:sp>
    </p:spTree>
    <p:extLst>
      <p:ext uri="{BB962C8B-B14F-4D97-AF65-F5344CB8AC3E}">
        <p14:creationId xmlns:p14="http://schemas.microsoft.com/office/powerpoint/2010/main" val="17441184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33" y="124513"/>
            <a:ext cx="8229600" cy="1020762"/>
          </a:xfrm>
        </p:spPr>
        <p:txBody>
          <a:bodyPr>
            <a:normAutofit/>
          </a:bodyPr>
          <a:lstStyle/>
          <a:p>
            <a:pPr algn="l"/>
            <a:r>
              <a:rPr lang="en-US" dirty="0" smtClean="0"/>
              <a:t>Poll the Group</a:t>
            </a:r>
            <a:endParaRPr lang="en-US" dirty="0"/>
          </a:p>
        </p:txBody>
      </p:sp>
      <p:sp>
        <p:nvSpPr>
          <p:cNvPr id="3" name="Content Placeholder 2"/>
          <p:cNvSpPr>
            <a:spLocks noGrp="1"/>
          </p:cNvSpPr>
          <p:nvPr>
            <p:ph idx="1"/>
          </p:nvPr>
        </p:nvSpPr>
        <p:spPr>
          <a:xfrm>
            <a:off x="457200" y="1543050"/>
            <a:ext cx="8458200" cy="4857749"/>
          </a:xfrm>
        </p:spPr>
        <p:txBody>
          <a:bodyPr>
            <a:noAutofit/>
          </a:bodyPr>
          <a:lstStyle/>
          <a:p>
            <a:r>
              <a:rPr lang="en-US" sz="2400" dirty="0" smtClean="0"/>
              <a:t>The projects I work on are limited by: </a:t>
            </a:r>
            <a:r>
              <a:rPr lang="en-US" sz="2400" dirty="0"/>
              <a:t>(choose the best answer)</a:t>
            </a:r>
          </a:p>
          <a:p>
            <a:pPr marL="914400" lvl="1" indent="-457200">
              <a:buSzPct val="100000"/>
              <a:buFont typeface="+mj-lt"/>
              <a:buAutoNum type="alphaUcPeriod"/>
            </a:pPr>
            <a:r>
              <a:rPr lang="en-US" sz="2200" dirty="0" smtClean="0"/>
              <a:t>Budget </a:t>
            </a:r>
            <a:r>
              <a:rPr lang="en-US" sz="2200" dirty="0"/>
              <a:t>constraints, there is sufficient time and technical understanding how goals could be </a:t>
            </a:r>
            <a:r>
              <a:rPr lang="en-US" sz="2200" dirty="0" smtClean="0"/>
              <a:t>achieved</a:t>
            </a:r>
            <a:endParaRPr lang="en-US" sz="2200" dirty="0"/>
          </a:p>
          <a:p>
            <a:pPr marL="914400" lvl="1" indent="-457200">
              <a:buSzPct val="100000"/>
              <a:buFont typeface="+mj-lt"/>
              <a:buAutoNum type="alphaUcPeriod"/>
            </a:pPr>
            <a:r>
              <a:rPr lang="en-US" sz="2200" dirty="0" smtClean="0"/>
              <a:t>Technical </a:t>
            </a:r>
            <a:r>
              <a:rPr lang="en-US" sz="2200" dirty="0"/>
              <a:t>constraints, site characteristics (fine grained soil, depth to impacts, bedrock) limit effectiveness of technologies and ability to reduce impacts</a:t>
            </a:r>
          </a:p>
          <a:p>
            <a:pPr marL="914400" lvl="1" indent="-457200">
              <a:buSzPct val="100000"/>
              <a:buFont typeface="+mj-lt"/>
              <a:buAutoNum type="alphaUcPeriod"/>
            </a:pPr>
            <a:r>
              <a:rPr lang="en-US" sz="2200" dirty="0" smtClean="0"/>
              <a:t>Time </a:t>
            </a:r>
            <a:r>
              <a:rPr lang="en-US" sz="2200" dirty="0"/>
              <a:t>constraints, there is a time driver which limits the available approaches to addressing concerns achieving goals</a:t>
            </a:r>
          </a:p>
          <a:p>
            <a:pPr lvl="1"/>
            <a:endParaRPr lang="en-US" sz="1600" dirty="0"/>
          </a:p>
          <a:p>
            <a:pPr lvl="1"/>
            <a:endParaRPr lang="en-US" sz="1600" dirty="0"/>
          </a:p>
          <a:p>
            <a:pPr marL="457200" lvl="1" indent="0">
              <a:buNone/>
            </a:pPr>
            <a:endParaRPr lang="en-US" sz="1600" dirty="0"/>
          </a:p>
        </p:txBody>
      </p:sp>
      <p:sp>
        <p:nvSpPr>
          <p:cNvPr id="10" name="TextBox 9">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Tree>
    <p:extLst>
      <p:ext uri="{BB962C8B-B14F-4D97-AF65-F5344CB8AC3E}">
        <p14:creationId xmlns:p14="http://schemas.microsoft.com/office/powerpoint/2010/main" val="28561583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3088" y="1337734"/>
            <a:ext cx="7772400" cy="1219200"/>
          </a:xfrm>
        </p:spPr>
        <p:txBody>
          <a:bodyPr>
            <a:normAutofit/>
          </a:bodyPr>
          <a:lstStyle/>
          <a:p>
            <a:r>
              <a:rPr lang="en-US" sz="2400" dirty="0"/>
              <a:t>The LCSM is continually updated, but each update represents a focus specific to that project phase</a:t>
            </a:r>
          </a:p>
        </p:txBody>
      </p:sp>
      <p:sp>
        <p:nvSpPr>
          <p:cNvPr id="5" name="Title 4"/>
          <p:cNvSpPr>
            <a:spLocks noGrp="1"/>
          </p:cNvSpPr>
          <p:nvPr>
            <p:ph type="title"/>
          </p:nvPr>
        </p:nvSpPr>
        <p:spPr/>
        <p:txBody>
          <a:bodyPr>
            <a:normAutofit/>
          </a:bodyPr>
          <a:lstStyle/>
          <a:p>
            <a:r>
              <a:rPr lang="en-US" dirty="0"/>
              <a:t>Welcome to Progression </a:t>
            </a:r>
            <a:br>
              <a:rPr lang="en-US" dirty="0"/>
            </a:br>
            <a:r>
              <a:rPr lang="en-US" dirty="0"/>
              <a:t>Beyond Infinity</a:t>
            </a:r>
          </a:p>
        </p:txBody>
      </p:sp>
      <p:pic>
        <p:nvPicPr>
          <p:cNvPr id="7" name="Picture 6">
            <a:extLst>
              <a:ext uri="{FF2B5EF4-FFF2-40B4-BE49-F238E27FC236}">
                <a16:creationId xmlns:a16="http://schemas.microsoft.com/office/drawing/2014/main" xmlns="" id="{46DB3AB3-ACBD-4778-8986-3426EB48007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693" y="2174488"/>
            <a:ext cx="6568068" cy="4591437"/>
          </a:xfrm>
          <a:prstGeom prst="rect">
            <a:avLst/>
          </a:prstGeom>
          <a:noFill/>
        </p:spPr>
      </p:pic>
      <p:sp>
        <p:nvSpPr>
          <p:cNvPr id="8" name="TextBox 7"/>
          <p:cNvSpPr txBox="1">
            <a:spLocks noChangeArrowheads="1"/>
          </p:cNvSpPr>
          <p:nvPr/>
        </p:nvSpPr>
        <p:spPr bwMode="auto">
          <a:xfrm rot="16200000">
            <a:off x="-2588731" y="3885160"/>
            <a:ext cx="5572125" cy="369332"/>
          </a:xfrm>
          <a:prstGeom prst="rect">
            <a:avLst/>
          </a:prstGeom>
          <a:solidFill>
            <a:srgbClr val="008000"/>
          </a:solidFill>
          <a:ln w="9525">
            <a:noFill/>
            <a:miter lim="800000"/>
            <a:headEnd/>
            <a:tailEnd/>
          </a:ln>
          <a:scene3d>
            <a:camera prst="orthographicFront"/>
            <a:lightRig rig="threePt" dir="t"/>
          </a:scene3d>
          <a:sp3d>
            <a:bevelT w="152400" h="50800" prst="softRound"/>
          </a:sp3d>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LCSM Evolution</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9" name="TextBox 8"/>
          <p:cNvSpPr txBox="1"/>
          <p:nvPr/>
        </p:nvSpPr>
        <p:spPr>
          <a:xfrm flipH="1">
            <a:off x="6770983" y="6458312"/>
            <a:ext cx="2373017" cy="338554"/>
          </a:xfrm>
          <a:prstGeom prst="rect">
            <a:avLst/>
          </a:prstGeom>
          <a:noFill/>
        </p:spPr>
        <p:txBody>
          <a:bodyPr wrap="square" rtlCol="0">
            <a:spAutoFit/>
          </a:bodyPr>
          <a:lstStyle/>
          <a:p>
            <a:r>
              <a:rPr lang="en-US" sz="1600" b="1" dirty="0"/>
              <a:t>Figure 4-1, LNAPL-3</a:t>
            </a:r>
          </a:p>
        </p:txBody>
      </p:sp>
    </p:spTree>
    <p:extLst>
      <p:ext uri="{BB962C8B-B14F-4D97-AF65-F5344CB8AC3E}">
        <p14:creationId xmlns:p14="http://schemas.microsoft.com/office/powerpoint/2010/main" val="41831011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0888"/>
            <a:ext cx="91440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51" y="3051304"/>
            <a:ext cx="9144000"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51225"/>
            <a:ext cx="9144000"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214745" y="1382205"/>
            <a:ext cx="2207656" cy="400110"/>
          </a:xfrm>
          <a:prstGeom prst="rect">
            <a:avLst/>
          </a:prstGeom>
          <a:noFill/>
        </p:spPr>
        <p:txBody>
          <a:bodyPr wrap="none" rtlCol="0">
            <a:spAutoFit/>
          </a:bodyPr>
          <a:lstStyle/>
          <a:p>
            <a:r>
              <a:rPr lang="en-US" sz="2000" b="1" dirty="0"/>
              <a:t>Decision Making</a:t>
            </a:r>
          </a:p>
        </p:txBody>
      </p:sp>
      <p:sp>
        <p:nvSpPr>
          <p:cNvPr id="37" name="TextBox 36"/>
          <p:cNvSpPr txBox="1"/>
          <p:nvPr/>
        </p:nvSpPr>
        <p:spPr>
          <a:xfrm>
            <a:off x="0" y="1249987"/>
            <a:ext cx="3102284" cy="707886"/>
          </a:xfrm>
          <a:prstGeom prst="rect">
            <a:avLst/>
          </a:prstGeom>
          <a:noFill/>
        </p:spPr>
        <p:txBody>
          <a:bodyPr wrap="square" rtlCol="0">
            <a:spAutoFit/>
          </a:bodyPr>
          <a:lstStyle/>
          <a:p>
            <a:pPr algn="ctr"/>
            <a:r>
              <a:rPr lang="en-US" sz="2000" b="1" dirty="0"/>
              <a:t>Data Collection &amp; </a:t>
            </a:r>
          </a:p>
          <a:p>
            <a:pPr algn="ctr"/>
            <a:r>
              <a:rPr lang="en-US" sz="2000" b="1" dirty="0"/>
              <a:t>Interpretation</a:t>
            </a:r>
          </a:p>
        </p:txBody>
      </p:sp>
      <p:sp>
        <p:nvSpPr>
          <p:cNvPr id="36" name="Flowchart: Document 35"/>
          <p:cNvSpPr/>
          <p:nvPr/>
        </p:nvSpPr>
        <p:spPr bwMode="auto">
          <a:xfrm>
            <a:off x="566350" y="1913838"/>
            <a:ext cx="1971898" cy="539864"/>
          </a:xfrm>
          <a:prstGeom prst="flowChartDocument">
            <a:avLst/>
          </a:prstGeom>
          <a:solidFill>
            <a:srgbClr val="915505"/>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rPr>
              <a:t>Initial CSM/LCSM</a:t>
            </a:r>
          </a:p>
        </p:txBody>
      </p:sp>
      <p:sp>
        <p:nvSpPr>
          <p:cNvPr id="39" name="Flowchart: Document 38"/>
          <p:cNvSpPr/>
          <p:nvPr/>
        </p:nvSpPr>
        <p:spPr bwMode="auto">
          <a:xfrm>
            <a:off x="566350" y="3486379"/>
            <a:ext cx="2535934" cy="457200"/>
          </a:xfrm>
          <a:prstGeom prst="flowChartDocument">
            <a:avLst/>
          </a:prstGeom>
          <a:solidFill>
            <a:srgbClr val="915505"/>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chemeClr val="bg1"/>
                </a:solidFill>
              </a:rPr>
              <a:t>Remedy Selection </a:t>
            </a:r>
            <a:r>
              <a:rPr kumimoji="0" lang="en-US" sz="1600" b="1" i="0" u="none" strike="noStrike" cap="none" normalizeH="0" baseline="0" dirty="0">
                <a:ln>
                  <a:noFill/>
                </a:ln>
                <a:solidFill>
                  <a:schemeClr val="bg1"/>
                </a:solidFill>
                <a:effectLst/>
              </a:rPr>
              <a:t>LCSM</a:t>
            </a:r>
          </a:p>
        </p:txBody>
      </p:sp>
      <p:sp>
        <p:nvSpPr>
          <p:cNvPr id="40" name="Flowchart: Document 39"/>
          <p:cNvSpPr/>
          <p:nvPr/>
        </p:nvSpPr>
        <p:spPr bwMode="auto">
          <a:xfrm>
            <a:off x="592665" y="5790231"/>
            <a:ext cx="2182066" cy="607678"/>
          </a:xfrm>
          <a:prstGeom prst="flowChartDocument">
            <a:avLst/>
          </a:prstGeom>
          <a:solidFill>
            <a:srgbClr val="6B1F0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chemeClr val="bg1"/>
                </a:solidFill>
              </a:rPr>
              <a:t>Design &amp; </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chemeClr val="bg1"/>
                </a:solidFill>
              </a:rPr>
              <a:t>Performance </a:t>
            </a:r>
            <a:r>
              <a:rPr kumimoji="0" lang="en-US" sz="1600" b="1" i="0" u="none" strike="noStrike" cap="none" normalizeH="0" baseline="0" dirty="0">
                <a:ln>
                  <a:noFill/>
                </a:ln>
                <a:solidFill>
                  <a:schemeClr val="bg1"/>
                </a:solidFill>
                <a:effectLst/>
              </a:rPr>
              <a:t>LCSM</a:t>
            </a:r>
          </a:p>
        </p:txBody>
      </p:sp>
      <p:sp>
        <p:nvSpPr>
          <p:cNvPr id="38" name="Title 37"/>
          <p:cNvSpPr>
            <a:spLocks noGrp="1"/>
          </p:cNvSpPr>
          <p:nvPr>
            <p:ph type="title"/>
          </p:nvPr>
        </p:nvSpPr>
        <p:spPr/>
        <p:txBody>
          <a:bodyPr/>
          <a:lstStyle/>
          <a:p>
            <a:r>
              <a:rPr lang="en-US" dirty="0"/>
              <a:t>Data Collection &amp; Evaluation is Parallel with Decision Making</a:t>
            </a:r>
          </a:p>
        </p:txBody>
      </p:sp>
      <p:sp>
        <p:nvSpPr>
          <p:cNvPr id="4" name="Flowchart: Process 3"/>
          <p:cNvSpPr/>
          <p:nvPr/>
        </p:nvSpPr>
        <p:spPr bwMode="auto">
          <a:xfrm>
            <a:off x="5927402" y="1883879"/>
            <a:ext cx="2743200" cy="428706"/>
          </a:xfrm>
          <a:prstGeom prst="flowChartProcess">
            <a:avLst/>
          </a:prstGeom>
          <a:solidFill>
            <a:srgbClr val="0033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Identify LNAPL Concerns</a:t>
            </a:r>
          </a:p>
        </p:txBody>
      </p:sp>
      <p:sp>
        <p:nvSpPr>
          <p:cNvPr id="20" name="Flowchart: Process 19"/>
          <p:cNvSpPr/>
          <p:nvPr/>
        </p:nvSpPr>
        <p:spPr bwMode="auto">
          <a:xfrm>
            <a:off x="5958933" y="2498582"/>
            <a:ext cx="2743200" cy="457200"/>
          </a:xfrm>
          <a:prstGeom prst="flowChartProcess">
            <a:avLst/>
          </a:prstGeom>
          <a:solidFill>
            <a:srgbClr val="0033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Verify Concerns via </a:t>
            </a:r>
            <a:br>
              <a:rPr kumimoji="0" lang="en-US" sz="1400" b="1" i="0" u="none" strike="noStrike" cap="none" normalizeH="0" baseline="0" dirty="0">
                <a:ln>
                  <a:noFill/>
                </a:ln>
                <a:solidFill>
                  <a:schemeClr val="bg1"/>
                </a:solidFill>
                <a:effectLst/>
                <a:latin typeface="Arial" charset="0"/>
              </a:rPr>
            </a:br>
            <a:r>
              <a:rPr kumimoji="0" lang="en-US" sz="1400" b="1" i="0" u="none" strike="noStrike" cap="none" normalizeH="0" baseline="0" dirty="0">
                <a:ln>
                  <a:noFill/>
                </a:ln>
                <a:solidFill>
                  <a:schemeClr val="bg1"/>
                </a:solidFill>
                <a:effectLst/>
                <a:latin typeface="Arial" charset="0"/>
              </a:rPr>
              <a:t>Threshold Metrics</a:t>
            </a:r>
          </a:p>
        </p:txBody>
      </p:sp>
      <p:sp>
        <p:nvSpPr>
          <p:cNvPr id="21" name="Flowchart: Process 20"/>
          <p:cNvSpPr/>
          <p:nvPr/>
        </p:nvSpPr>
        <p:spPr bwMode="auto">
          <a:xfrm>
            <a:off x="5943166" y="3175734"/>
            <a:ext cx="2743200" cy="365760"/>
          </a:xfrm>
          <a:prstGeom prst="flowChartProcess">
            <a:avLst/>
          </a:prstGeom>
          <a:solidFill>
            <a:srgbClr val="0033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Establish Remedial Goals</a:t>
            </a:r>
          </a:p>
        </p:txBody>
      </p:sp>
      <p:sp>
        <p:nvSpPr>
          <p:cNvPr id="22" name="Flowchart: Process 21"/>
          <p:cNvSpPr/>
          <p:nvPr/>
        </p:nvSpPr>
        <p:spPr bwMode="auto">
          <a:xfrm>
            <a:off x="5958933" y="3685119"/>
            <a:ext cx="2727433" cy="432902"/>
          </a:xfrm>
          <a:prstGeom prst="flowChartProcess">
            <a:avLst/>
          </a:prstGeom>
          <a:solidFill>
            <a:srgbClr val="0033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rPr>
              <a:t>Determine Remediation Objectives</a:t>
            </a:r>
          </a:p>
        </p:txBody>
      </p:sp>
      <p:sp>
        <p:nvSpPr>
          <p:cNvPr id="23" name="Flowchart: Process 22"/>
          <p:cNvSpPr/>
          <p:nvPr/>
        </p:nvSpPr>
        <p:spPr bwMode="auto">
          <a:xfrm>
            <a:off x="5958934" y="4884282"/>
            <a:ext cx="2743200" cy="548640"/>
          </a:xfrm>
          <a:prstGeom prst="flowChartProcess">
            <a:avLst/>
          </a:prstGeom>
          <a:solidFill>
            <a:srgbClr val="6B1F01"/>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Select Remedial</a:t>
            </a:r>
            <a:r>
              <a:rPr kumimoji="0" lang="en-US" sz="1400" b="1" i="0" u="none" strike="noStrike" cap="none" normalizeH="0" dirty="0">
                <a:ln>
                  <a:noFill/>
                </a:ln>
                <a:solidFill>
                  <a:schemeClr val="bg1"/>
                </a:solidFill>
                <a:effectLst/>
                <a:latin typeface="Arial" charset="0"/>
              </a:rPr>
              <a:t> Metrics</a:t>
            </a:r>
            <a:br>
              <a:rPr kumimoji="0" lang="en-US" sz="1400" b="1" i="0" u="none" strike="noStrike" cap="none" normalizeH="0" dirty="0">
                <a:ln>
                  <a:noFill/>
                </a:ln>
                <a:solidFill>
                  <a:schemeClr val="bg1"/>
                </a:solidFill>
                <a:effectLst/>
                <a:latin typeface="Arial" charset="0"/>
              </a:rPr>
            </a:br>
            <a:r>
              <a:rPr kumimoji="0" lang="en-US" sz="1400" b="1" i="0" u="none" strike="noStrike" cap="none" normalizeH="0" dirty="0">
                <a:ln>
                  <a:noFill/>
                </a:ln>
                <a:solidFill>
                  <a:schemeClr val="bg1"/>
                </a:solidFill>
                <a:effectLst/>
                <a:latin typeface="Arial" charset="0"/>
              </a:rPr>
              <a:t>Implement Remedy</a:t>
            </a:r>
            <a:endParaRPr kumimoji="0" lang="en-US" sz="1400" b="1" i="0" u="none" strike="noStrike" cap="none" normalizeH="0" baseline="0" dirty="0">
              <a:ln>
                <a:noFill/>
              </a:ln>
              <a:solidFill>
                <a:schemeClr val="bg1"/>
              </a:solidFill>
              <a:effectLst/>
              <a:latin typeface="Arial" charset="0"/>
            </a:endParaRPr>
          </a:p>
        </p:txBody>
      </p:sp>
      <p:sp>
        <p:nvSpPr>
          <p:cNvPr id="24" name="Flowchart: Process 23"/>
          <p:cNvSpPr/>
          <p:nvPr/>
        </p:nvSpPr>
        <p:spPr bwMode="auto">
          <a:xfrm>
            <a:off x="5958934" y="5642241"/>
            <a:ext cx="2743200" cy="777422"/>
          </a:xfrm>
          <a:prstGeom prst="flowChartProcess">
            <a:avLst/>
          </a:prstGeom>
          <a:solidFill>
            <a:srgbClr val="6B1F0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Performance Metrics</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chemeClr val="bg1"/>
                </a:solidFill>
              </a:rPr>
              <a:t>Technology Transition Points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Remediation Endpoints</a:t>
            </a:r>
          </a:p>
        </p:txBody>
      </p:sp>
      <p:sp>
        <p:nvSpPr>
          <p:cNvPr id="25" name="Right Arrow 24"/>
          <p:cNvSpPr/>
          <p:nvPr/>
        </p:nvSpPr>
        <p:spPr bwMode="auto">
          <a:xfrm rot="16200000" flipH="1">
            <a:off x="7242901" y="2328811"/>
            <a:ext cx="182880" cy="156279"/>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6" name="Right Arrow 25"/>
          <p:cNvSpPr/>
          <p:nvPr/>
        </p:nvSpPr>
        <p:spPr bwMode="auto">
          <a:xfrm rot="16200000" flipH="1">
            <a:off x="7244155" y="2983659"/>
            <a:ext cx="182880" cy="156279"/>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9" name="Right Arrow 28"/>
          <p:cNvSpPr/>
          <p:nvPr/>
        </p:nvSpPr>
        <p:spPr bwMode="auto">
          <a:xfrm rot="16200000" flipH="1">
            <a:off x="7231681" y="4701331"/>
            <a:ext cx="205316" cy="156279"/>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3167874" y="6359905"/>
            <a:ext cx="2497222" cy="369332"/>
          </a:xfrm>
          <a:prstGeom prst="rect">
            <a:avLst/>
          </a:prstGeom>
          <a:noFill/>
        </p:spPr>
        <p:txBody>
          <a:bodyPr wrap="none" rtlCol="0">
            <a:spAutoFit/>
          </a:bodyPr>
          <a:lstStyle/>
          <a:p>
            <a:r>
              <a:rPr lang="en-US" b="1" dirty="0"/>
              <a:t>Concerns Addressed</a:t>
            </a:r>
          </a:p>
        </p:txBody>
      </p:sp>
      <p:sp>
        <p:nvSpPr>
          <p:cNvPr id="31" name="Right Arrow 30"/>
          <p:cNvSpPr/>
          <p:nvPr/>
        </p:nvSpPr>
        <p:spPr bwMode="auto">
          <a:xfrm flipH="1">
            <a:off x="5550310" y="6502739"/>
            <a:ext cx="1828800" cy="228600"/>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6" name="Right Arrow 45"/>
          <p:cNvSpPr/>
          <p:nvPr/>
        </p:nvSpPr>
        <p:spPr bwMode="auto">
          <a:xfrm rot="16200000">
            <a:off x="7206282" y="6454216"/>
            <a:ext cx="227093" cy="133066"/>
          </a:xfrm>
          <a:prstGeom prst="rightArrow">
            <a:avLst>
              <a:gd name="adj1" fmla="val 100000"/>
              <a:gd name="adj2" fmla="val 0"/>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4" name="Flowchart: Process 43"/>
          <p:cNvSpPr/>
          <p:nvPr/>
        </p:nvSpPr>
        <p:spPr bwMode="auto">
          <a:xfrm>
            <a:off x="5962739" y="4300902"/>
            <a:ext cx="2743200" cy="365760"/>
          </a:xfrm>
          <a:prstGeom prst="flowChartProcess">
            <a:avLst/>
          </a:prstGeom>
          <a:solidFill>
            <a:srgbClr val="2C5800"/>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400" b="1" dirty="0">
                <a:solidFill>
                  <a:schemeClr val="bg1"/>
                </a:solidFill>
              </a:rPr>
              <a:t>Select LNAPL Remedy(ies)</a:t>
            </a:r>
          </a:p>
        </p:txBody>
      </p:sp>
      <p:grpSp>
        <p:nvGrpSpPr>
          <p:cNvPr id="12" name="Group 11"/>
          <p:cNvGrpSpPr/>
          <p:nvPr/>
        </p:nvGrpSpPr>
        <p:grpSpPr>
          <a:xfrm flipH="1">
            <a:off x="1400940" y="6401942"/>
            <a:ext cx="1865236" cy="228600"/>
            <a:chOff x="5673526" y="6559602"/>
            <a:chExt cx="1865236" cy="312563"/>
          </a:xfrm>
        </p:grpSpPr>
        <p:sp>
          <p:nvSpPr>
            <p:cNvPr id="45" name="Right Arrow 44"/>
            <p:cNvSpPr/>
            <p:nvPr/>
          </p:nvSpPr>
          <p:spPr bwMode="auto">
            <a:xfrm flipH="1">
              <a:off x="5673526" y="6559603"/>
              <a:ext cx="1865236" cy="312562"/>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1" name="Right Arrow 50"/>
            <p:cNvSpPr/>
            <p:nvPr/>
          </p:nvSpPr>
          <p:spPr bwMode="auto">
            <a:xfrm rot="16200000">
              <a:off x="7358682" y="6606616"/>
              <a:ext cx="227093" cy="133066"/>
            </a:xfrm>
            <a:prstGeom prst="rightArrow">
              <a:avLst>
                <a:gd name="adj1" fmla="val 100000"/>
                <a:gd name="adj2" fmla="val 0"/>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pSp>
      <p:sp>
        <p:nvSpPr>
          <p:cNvPr id="55" name="Right Arrow 54"/>
          <p:cNvSpPr/>
          <p:nvPr/>
        </p:nvSpPr>
        <p:spPr bwMode="auto">
          <a:xfrm rot="16200000" flipH="1">
            <a:off x="1361665" y="3303498"/>
            <a:ext cx="182880" cy="182880"/>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6" name="Right Arrow 55"/>
          <p:cNvSpPr/>
          <p:nvPr/>
        </p:nvSpPr>
        <p:spPr bwMode="auto">
          <a:xfrm>
            <a:off x="1411841" y="3241607"/>
            <a:ext cx="4507992" cy="109728"/>
          </a:xfrm>
          <a:prstGeom prst="rightArrow">
            <a:avLst>
              <a:gd name="adj1" fmla="val 100000"/>
              <a:gd name="adj2" fmla="val 0"/>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57" name="Right Arrow 56"/>
          <p:cNvSpPr/>
          <p:nvPr/>
        </p:nvSpPr>
        <p:spPr bwMode="auto">
          <a:xfrm rot="16200000" flipH="1">
            <a:off x="1161491" y="5387584"/>
            <a:ext cx="627031" cy="169065"/>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8" name="Right Arrow 57"/>
          <p:cNvSpPr/>
          <p:nvPr/>
        </p:nvSpPr>
        <p:spPr bwMode="auto">
          <a:xfrm>
            <a:off x="1427002" y="5108310"/>
            <a:ext cx="4507992" cy="100584"/>
          </a:xfrm>
          <a:prstGeom prst="rightArrow">
            <a:avLst>
              <a:gd name="adj1" fmla="val 100000"/>
              <a:gd name="adj2" fmla="val 0"/>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pSp>
        <p:nvGrpSpPr>
          <p:cNvPr id="59" name="Group 58"/>
          <p:cNvGrpSpPr/>
          <p:nvPr/>
        </p:nvGrpSpPr>
        <p:grpSpPr>
          <a:xfrm flipH="1">
            <a:off x="1400939" y="3947446"/>
            <a:ext cx="4518893" cy="182880"/>
            <a:chOff x="5673526" y="6559599"/>
            <a:chExt cx="1865236" cy="312566"/>
          </a:xfrm>
        </p:grpSpPr>
        <p:sp>
          <p:nvSpPr>
            <p:cNvPr id="60" name="Right Arrow 59"/>
            <p:cNvSpPr/>
            <p:nvPr/>
          </p:nvSpPr>
          <p:spPr bwMode="auto">
            <a:xfrm flipH="1">
              <a:off x="5673526" y="6559603"/>
              <a:ext cx="1865236" cy="312562"/>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1" name="Right Arrow 60"/>
            <p:cNvSpPr/>
            <p:nvPr/>
          </p:nvSpPr>
          <p:spPr bwMode="auto">
            <a:xfrm rot="16200000">
              <a:off x="7391832" y="6641064"/>
              <a:ext cx="227094" cy="64163"/>
            </a:xfrm>
            <a:prstGeom prst="rightArrow">
              <a:avLst>
                <a:gd name="adj1" fmla="val 100000"/>
                <a:gd name="adj2" fmla="val 0"/>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pSp>
      <p:sp>
        <p:nvSpPr>
          <p:cNvPr id="63" name="Right Arrow 62"/>
          <p:cNvSpPr/>
          <p:nvPr/>
        </p:nvSpPr>
        <p:spPr bwMode="auto">
          <a:xfrm>
            <a:off x="2633405" y="1988676"/>
            <a:ext cx="3286427" cy="182878"/>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1" name="Right Arrow 40"/>
          <p:cNvSpPr/>
          <p:nvPr/>
        </p:nvSpPr>
        <p:spPr bwMode="auto">
          <a:xfrm rot="16200000" flipH="1">
            <a:off x="7228388" y="4131322"/>
            <a:ext cx="182880" cy="156279"/>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2" name="TextBox 41"/>
          <p:cNvSpPr txBox="1">
            <a:spLocks noChangeArrowheads="1"/>
          </p:cNvSpPr>
          <p:nvPr/>
        </p:nvSpPr>
        <p:spPr bwMode="auto">
          <a:xfrm rot="16200000">
            <a:off x="-2588731" y="3885160"/>
            <a:ext cx="5572125" cy="369332"/>
          </a:xfrm>
          <a:prstGeom prst="rect">
            <a:avLst/>
          </a:prstGeom>
          <a:solidFill>
            <a:srgbClr val="008000"/>
          </a:solidFill>
          <a:ln w="9525">
            <a:noFill/>
            <a:miter lim="800000"/>
            <a:headEnd/>
            <a:tailEnd/>
          </a:ln>
          <a:scene3d>
            <a:camera prst="orthographicFront"/>
            <a:lightRig rig="threePt" dir="t"/>
          </a:scene3d>
          <a:sp3d>
            <a:bevelT w="152400" h="50800" prst="softRound"/>
          </a:sp3d>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LCSM Evolution</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841346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6BDF5C2-497F-4951-BBE8-60C0E678B7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144" y="1440904"/>
            <a:ext cx="2912628" cy="1985568"/>
          </a:xfrm>
          <a:prstGeom prst="rect">
            <a:avLst/>
          </a:prstGeom>
          <a:noFill/>
        </p:spPr>
      </p:pic>
      <p:sp>
        <p:nvSpPr>
          <p:cNvPr id="7170" name="Title 1"/>
          <p:cNvSpPr>
            <a:spLocks noGrp="1"/>
          </p:cNvSpPr>
          <p:nvPr>
            <p:ph type="title"/>
          </p:nvPr>
        </p:nvSpPr>
        <p:spPr>
          <a:xfrm>
            <a:off x="209352" y="138911"/>
            <a:ext cx="7819908" cy="1050925"/>
          </a:xfrm>
        </p:spPr>
        <p:txBody>
          <a:bodyPr/>
          <a:lstStyle/>
          <a:p>
            <a:r>
              <a:rPr lang="en-US" altLang="en-US" dirty="0"/>
              <a:t>LNAPL Concerns</a:t>
            </a:r>
            <a:br>
              <a:rPr lang="en-US" altLang="en-US" dirty="0"/>
            </a:br>
            <a:r>
              <a:rPr lang="en-US" altLang="en-US" sz="2400" dirty="0">
                <a:solidFill>
                  <a:schemeClr val="accent6"/>
                </a:solidFill>
              </a:rPr>
              <a:t>The Initial LCSM identifies specific LNAPL concerns</a:t>
            </a:r>
          </a:p>
        </p:txBody>
      </p:sp>
      <p:grpSp>
        <p:nvGrpSpPr>
          <p:cNvPr id="5" name="Group 4"/>
          <p:cNvGrpSpPr/>
          <p:nvPr/>
        </p:nvGrpSpPr>
        <p:grpSpPr>
          <a:xfrm>
            <a:off x="886675" y="3478398"/>
            <a:ext cx="2692097" cy="1582333"/>
            <a:chOff x="666144" y="3478398"/>
            <a:chExt cx="2521819" cy="1376413"/>
          </a:xfrm>
        </p:grpSpPr>
        <p:sp>
          <p:nvSpPr>
            <p:cNvPr id="2" name="Rectangle 1">
              <a:extLst>
                <a:ext uri="{FF2B5EF4-FFF2-40B4-BE49-F238E27FC236}">
                  <a16:creationId xmlns:a16="http://schemas.microsoft.com/office/drawing/2014/main" xmlns="" id="{5507B483-CCA9-45A3-8DED-33659E35047A}"/>
                </a:ext>
              </a:extLst>
            </p:cNvPr>
            <p:cNvSpPr/>
            <p:nvPr/>
          </p:nvSpPr>
          <p:spPr bwMode="auto">
            <a:xfrm>
              <a:off x="666144" y="3478398"/>
              <a:ext cx="2156059" cy="1376413"/>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4000" dirty="0">
                  <a:solidFill>
                    <a:srgbClr val="FFFFFF"/>
                  </a:solidFill>
                </a:rPr>
                <a:t>LCSM</a:t>
              </a:r>
            </a:p>
          </p:txBody>
        </p:sp>
        <p:cxnSp>
          <p:nvCxnSpPr>
            <p:cNvPr id="4" name="Straight Arrow Connector 3">
              <a:extLst>
                <a:ext uri="{FF2B5EF4-FFF2-40B4-BE49-F238E27FC236}">
                  <a16:creationId xmlns:a16="http://schemas.microsoft.com/office/drawing/2014/main" xmlns="" id="{0E54C65D-2EBD-4962-A7C3-2171E85D1FB8}"/>
                </a:ext>
              </a:extLst>
            </p:cNvPr>
            <p:cNvCxnSpPr>
              <a:stCxn id="2" idx="3"/>
            </p:cNvCxnSpPr>
            <p:nvPr/>
          </p:nvCxnSpPr>
          <p:spPr bwMode="auto">
            <a:xfrm flipV="1">
              <a:off x="2822203" y="4165388"/>
              <a:ext cx="365760" cy="1217"/>
            </a:xfrm>
            <a:prstGeom prst="straightConnector1">
              <a:avLst/>
            </a:prstGeom>
            <a:solidFill>
              <a:schemeClr val="accent1"/>
            </a:solidFill>
            <a:ln w="9525" cap="flat" cmpd="sng" algn="ctr">
              <a:solidFill>
                <a:schemeClr val="accent6">
                  <a:lumMod val="60000"/>
                  <a:lumOff val="40000"/>
                </a:schemeClr>
              </a:solidFill>
              <a:prstDash val="solid"/>
              <a:miter lim="800000"/>
              <a:headEnd type="none" w="med" len="med"/>
              <a:tailEnd type="triangle"/>
            </a:ln>
            <a:effectLst/>
          </p:spPr>
        </p:cxnSp>
      </p:grpSp>
      <p:sp>
        <p:nvSpPr>
          <p:cNvPr id="7"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rgbClr val="FFFFFF"/>
                </a:solidFill>
              </a:rPr>
              <a:t>Initial LCSM</a:t>
            </a:r>
          </a:p>
        </p:txBody>
      </p:sp>
      <p:sp>
        <p:nvSpPr>
          <p:cNvPr id="9" name="Freeform 8"/>
          <p:cNvSpPr/>
          <p:nvPr/>
        </p:nvSpPr>
        <p:spPr>
          <a:xfrm>
            <a:off x="666144" y="1655379"/>
            <a:ext cx="2634621" cy="683929"/>
          </a:xfrm>
          <a:custGeom>
            <a:avLst/>
            <a:gdLst>
              <a:gd name="connsiteX0" fmla="*/ 0 w 2524125"/>
              <a:gd name="connsiteY0" fmla="*/ 0 h 561975"/>
              <a:gd name="connsiteX1" fmla="*/ 2514600 w 2524125"/>
              <a:gd name="connsiteY1" fmla="*/ 19050 h 561975"/>
              <a:gd name="connsiteX2" fmla="*/ 2524125 w 2524125"/>
              <a:gd name="connsiteY2" fmla="*/ 561975 h 561975"/>
              <a:gd name="connsiteX3" fmla="*/ 1514475 w 2524125"/>
              <a:gd name="connsiteY3" fmla="*/ 552450 h 561975"/>
              <a:gd name="connsiteX4" fmla="*/ 1514475 w 2524125"/>
              <a:gd name="connsiteY4" fmla="*/ 352425 h 561975"/>
              <a:gd name="connsiteX5" fmla="*/ 0 w 2524125"/>
              <a:gd name="connsiteY5" fmla="*/ 361950 h 561975"/>
              <a:gd name="connsiteX6" fmla="*/ 0 w 2524125"/>
              <a:gd name="connsiteY6"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125" h="561975">
                <a:moveTo>
                  <a:pt x="0" y="0"/>
                </a:moveTo>
                <a:lnTo>
                  <a:pt x="2514600" y="19050"/>
                </a:lnTo>
                <a:lnTo>
                  <a:pt x="2524125" y="561975"/>
                </a:lnTo>
                <a:lnTo>
                  <a:pt x="1514475" y="552450"/>
                </a:lnTo>
                <a:lnTo>
                  <a:pt x="1514475" y="352425"/>
                </a:lnTo>
                <a:lnTo>
                  <a:pt x="0" y="361950"/>
                </a:lnTo>
                <a:lnTo>
                  <a:pt x="0" y="0"/>
                </a:lnTo>
                <a:close/>
              </a:path>
            </a:pathLst>
          </a:custGeom>
          <a:noFill/>
          <a:ln>
            <a:solidFill>
              <a:srgbClr val="FF0000"/>
            </a:solidFill>
          </a:ln>
          <a:effectLst>
            <a:glow rad="101600">
              <a:srgbClr val="FF339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3367337" y="3478398"/>
            <a:ext cx="1503938" cy="830997"/>
          </a:xfrm>
          <a:prstGeom prst="rect">
            <a:avLst/>
          </a:prstGeom>
          <a:noFill/>
        </p:spPr>
        <p:txBody>
          <a:bodyPr wrap="none" rtlCol="0">
            <a:spAutoFit/>
          </a:bodyPr>
          <a:lstStyle/>
          <a:p>
            <a:pPr algn="ctr"/>
            <a:r>
              <a:rPr lang="en-US" sz="2400" dirty="0">
                <a:solidFill>
                  <a:srgbClr val="FFFFFF"/>
                </a:solidFill>
              </a:rPr>
              <a:t>LNAPL</a:t>
            </a:r>
          </a:p>
          <a:p>
            <a:pPr algn="ctr"/>
            <a:r>
              <a:rPr lang="en-US" sz="2400" dirty="0">
                <a:solidFill>
                  <a:srgbClr val="FFFFFF"/>
                </a:solidFill>
              </a:rPr>
              <a:t>Concerns</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78772" y="1541803"/>
            <a:ext cx="5275206" cy="5060270"/>
          </a:xfrm>
        </p:spPr>
      </p:pic>
    </p:spTree>
    <p:extLst>
      <p:ext uri="{BB962C8B-B14F-4D97-AF65-F5344CB8AC3E}">
        <p14:creationId xmlns:p14="http://schemas.microsoft.com/office/powerpoint/2010/main" val="7307444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LCSM</a:t>
            </a:r>
          </a:p>
        </p:txBody>
      </p:sp>
      <p:sp>
        <p:nvSpPr>
          <p:cNvPr id="3" name="Content Placeholder 2"/>
          <p:cNvSpPr>
            <a:spLocks noGrp="1"/>
          </p:cNvSpPr>
          <p:nvPr>
            <p:ph sz="half" idx="1"/>
          </p:nvPr>
        </p:nvSpPr>
        <p:spPr>
          <a:xfrm>
            <a:off x="609598" y="1285875"/>
            <a:ext cx="5040087" cy="4282041"/>
          </a:xfrm>
        </p:spPr>
        <p:txBody>
          <a:bodyPr/>
          <a:lstStyle/>
          <a:p>
            <a:r>
              <a:rPr lang="en-US" sz="1900" dirty="0"/>
              <a:t>Overall, the Concerns portion of the LCSM are typically well developed and mature</a:t>
            </a:r>
          </a:p>
          <a:p>
            <a:pPr>
              <a:spcBef>
                <a:spcPts val="600"/>
              </a:spcBef>
            </a:pPr>
            <a:r>
              <a:rPr lang="en-US" sz="1900" dirty="0"/>
              <a:t>Recent improvements in this area include</a:t>
            </a:r>
          </a:p>
          <a:p>
            <a:pPr lvl="1">
              <a:spcBef>
                <a:spcPts val="600"/>
              </a:spcBef>
            </a:pPr>
            <a:r>
              <a:rPr lang="en-US" sz="1800" dirty="0" smtClean="0"/>
              <a:t>ITRC’s </a:t>
            </a:r>
            <a:r>
              <a:rPr lang="en-US" sz="1800" dirty="0"/>
              <a:t>Petroleum Vapor Intrusion </a:t>
            </a:r>
            <a:r>
              <a:rPr lang="en-US" sz="1800" dirty="0" smtClean="0">
                <a:hlinkClick r:id="rId3"/>
              </a:rPr>
              <a:t>guidance</a:t>
            </a:r>
            <a:r>
              <a:rPr lang="en-US" sz="1800" dirty="0" smtClean="0"/>
              <a:t> and </a:t>
            </a:r>
            <a:r>
              <a:rPr lang="en-US" sz="1800" dirty="0" smtClean="0">
                <a:hlinkClick r:id="rId4"/>
              </a:rPr>
              <a:t>online training</a:t>
            </a:r>
            <a:endParaRPr lang="en-US" sz="1800" dirty="0"/>
          </a:p>
          <a:p>
            <a:pPr lvl="2">
              <a:spcBef>
                <a:spcPts val="600"/>
              </a:spcBef>
            </a:pPr>
            <a:r>
              <a:rPr lang="en-US" sz="1600" dirty="0"/>
              <a:t>Screening distances (ITRC, 2015)</a:t>
            </a:r>
          </a:p>
          <a:p>
            <a:pPr lvl="1">
              <a:spcBef>
                <a:spcPts val="600"/>
              </a:spcBef>
            </a:pPr>
            <a:r>
              <a:rPr lang="en-US" sz="1800" dirty="0"/>
              <a:t>Natural Source Zone Depletion</a:t>
            </a:r>
          </a:p>
          <a:p>
            <a:pPr lvl="1">
              <a:spcBef>
                <a:spcPts val="600"/>
              </a:spcBef>
            </a:pPr>
            <a:r>
              <a:rPr lang="en-US" sz="1800" dirty="0"/>
              <a:t>Plume stability &amp; NSZD </a:t>
            </a:r>
            <a:r>
              <a:rPr lang="en-US" sz="1800" dirty="0" smtClean="0"/>
              <a:t>(Part 1)</a:t>
            </a:r>
            <a:endParaRPr lang="en-US" sz="1800" dirty="0"/>
          </a:p>
          <a:p>
            <a:pPr lvl="1">
              <a:spcBef>
                <a:spcPts val="600"/>
              </a:spcBef>
            </a:pPr>
            <a:r>
              <a:rPr lang="en-US" sz="1800" dirty="0"/>
              <a:t>LNAPL transmissivity to improve understanding of recoverability as related to maximum extent practicable</a:t>
            </a:r>
          </a:p>
          <a:p>
            <a:pPr lvl="1">
              <a:spcBef>
                <a:spcPts val="600"/>
              </a:spcBef>
            </a:pPr>
            <a:r>
              <a:rPr lang="en-US" sz="1800" dirty="0"/>
              <a:t>Sheens – Related Appendix in LNAPL Update document</a:t>
            </a:r>
          </a:p>
          <a:p>
            <a:pPr>
              <a:spcBef>
                <a:spcPts val="600"/>
              </a:spcBef>
            </a:pPr>
            <a:r>
              <a:rPr lang="en-US" sz="1900" dirty="0"/>
              <a:t>Ongoing Development</a:t>
            </a:r>
          </a:p>
          <a:p>
            <a:pPr lvl="1">
              <a:spcBef>
                <a:spcPts val="600"/>
              </a:spcBef>
            </a:pPr>
            <a:r>
              <a:rPr lang="en-US" sz="1800" dirty="0"/>
              <a:t>TPH guidance is being updated</a:t>
            </a:r>
          </a:p>
        </p:txBody>
      </p:sp>
      <p:sp>
        <p:nvSpPr>
          <p:cNvPr id="5" name="Content Placeholder 4"/>
          <p:cNvSpPr>
            <a:spLocks noGrp="1"/>
          </p:cNvSpPr>
          <p:nvPr>
            <p:ph sz="half" idx="2"/>
          </p:nvPr>
        </p:nvSpPr>
        <p:spPr>
          <a:xfrm>
            <a:off x="5551714" y="1285875"/>
            <a:ext cx="3362332" cy="4322303"/>
          </a:xfrm>
        </p:spPr>
        <p:txBody>
          <a:bodyPr/>
          <a:lstStyle/>
          <a:p>
            <a:r>
              <a:rPr lang="en-US" sz="1900" dirty="0"/>
              <a:t>Recommended completeness test for Initial LCSM</a:t>
            </a:r>
          </a:p>
          <a:p>
            <a:pPr lvl="1"/>
            <a:r>
              <a:rPr lang="en-US" sz="1800" dirty="0"/>
              <a:t>LCSM should be able to inform a series of typical questions</a:t>
            </a:r>
          </a:p>
          <a:p>
            <a:pPr lvl="1"/>
            <a:r>
              <a:rPr lang="en-US" sz="1800" dirty="0"/>
              <a:t>Amount of detail for a given question is decided by asking “is there sufficient understanding to enable </a:t>
            </a:r>
            <a:r>
              <a:rPr lang="en-US" sz="1800" b="1" u="sng" dirty="0">
                <a:solidFill>
                  <a:schemeClr val="accent1">
                    <a:lumMod val="50000"/>
                  </a:schemeClr>
                </a:solidFill>
              </a:rPr>
              <a:t>Decision Making</a:t>
            </a:r>
            <a:r>
              <a:rPr lang="en-US" sz="1800" b="1" dirty="0">
                <a:solidFill>
                  <a:schemeClr val="accent1">
                    <a:lumMod val="50000"/>
                  </a:schemeClr>
                </a:solidFill>
              </a:rPr>
              <a:t>?”</a:t>
            </a:r>
          </a:p>
          <a:p>
            <a:pPr lvl="1"/>
            <a:endParaRPr lang="en-US" sz="1800" dirty="0"/>
          </a:p>
        </p:txBody>
      </p:sp>
      <p:sp>
        <p:nvSpPr>
          <p:cNvPr id="6"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Initial LCSM</a:t>
            </a:r>
          </a:p>
        </p:txBody>
      </p:sp>
    </p:spTree>
    <p:extLst>
      <p:ext uri="{BB962C8B-B14F-4D97-AF65-F5344CB8AC3E}">
        <p14:creationId xmlns:p14="http://schemas.microsoft.com/office/powerpoint/2010/main" val="15885172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Needed for the Initial LCSM</a:t>
            </a:r>
            <a:br>
              <a:rPr lang="en-US" sz="2800" dirty="0"/>
            </a:br>
            <a:r>
              <a:rPr lang="en-US" sz="2800" dirty="0">
                <a:solidFill>
                  <a:schemeClr val="accent6">
                    <a:lumMod val="75000"/>
                  </a:schemeClr>
                </a:solidFill>
              </a:rPr>
              <a:t>Consistently Needed or Possibly Needed?</a:t>
            </a:r>
          </a:p>
        </p:txBody>
      </p:sp>
      <p:sp>
        <p:nvSpPr>
          <p:cNvPr id="3" name="Content Placeholder 2"/>
          <p:cNvSpPr>
            <a:spLocks noGrp="1"/>
          </p:cNvSpPr>
          <p:nvPr>
            <p:ph idx="1"/>
          </p:nvPr>
        </p:nvSpPr>
        <p:spPr>
          <a:xfrm>
            <a:off x="598488" y="1498600"/>
            <a:ext cx="8073564" cy="4754716"/>
          </a:xfrm>
        </p:spPr>
        <p:txBody>
          <a:bodyPr/>
          <a:lstStyle/>
          <a:p>
            <a:r>
              <a:rPr lang="en-US" sz="2100" dirty="0"/>
              <a:t>Receptors – NEED to understand where they are relative to plume</a:t>
            </a:r>
          </a:p>
          <a:p>
            <a:r>
              <a:rPr lang="en-US" sz="2100" dirty="0"/>
              <a:t>Extent of impacts – NEED to understand if receptors are affected</a:t>
            </a:r>
          </a:p>
          <a:p>
            <a:r>
              <a:rPr lang="en-US" sz="2100" dirty="0"/>
              <a:t>Migration – NEED to understand if existing impact extent will change</a:t>
            </a:r>
          </a:p>
          <a:p>
            <a:r>
              <a:rPr lang="en-US" sz="2100" dirty="0"/>
              <a:t>LNAPL Occurrence in wells – Regulatory driven NEED</a:t>
            </a:r>
          </a:p>
          <a:p>
            <a:r>
              <a:rPr lang="en-US" sz="2100" dirty="0"/>
              <a:t>Hydraulic Conductivity – Typically not needed to evaluate Concerns. </a:t>
            </a:r>
            <a:r>
              <a:rPr lang="en-US" sz="2100" dirty="0">
                <a:solidFill>
                  <a:schemeClr val="tx1"/>
                </a:solidFill>
              </a:rPr>
              <a:t>Site Specific – for Concerns and Often Needed in Remediation</a:t>
            </a:r>
          </a:p>
          <a:p>
            <a:r>
              <a:rPr lang="en-US" sz="2100" dirty="0"/>
              <a:t>Distribution of LNAPL and dissolved/vapor within the extent of Impacts – Typically not needed to evaluate concerns, </a:t>
            </a:r>
            <a:r>
              <a:rPr lang="en-US" sz="2100" dirty="0">
                <a:solidFill>
                  <a:schemeClr val="tx1"/>
                </a:solidFill>
              </a:rPr>
              <a:t>Site Specific – for Concerns and Often Needed in Remediation</a:t>
            </a:r>
          </a:p>
        </p:txBody>
      </p:sp>
      <p:sp>
        <p:nvSpPr>
          <p:cNvPr id="4"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Initial LCSM</a:t>
            </a:r>
          </a:p>
        </p:txBody>
      </p:sp>
    </p:spTree>
    <p:extLst>
      <p:ext uri="{BB962C8B-B14F-4D97-AF65-F5344CB8AC3E}">
        <p14:creationId xmlns:p14="http://schemas.microsoft.com/office/powerpoint/2010/main" val="14180241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Concerns LCSM Litmus Test</a:t>
            </a:r>
          </a:p>
        </p:txBody>
      </p:sp>
      <p:sp>
        <p:nvSpPr>
          <p:cNvPr id="4" name="Content Placeholder 3"/>
          <p:cNvSpPr>
            <a:spLocks noGrp="1"/>
          </p:cNvSpPr>
          <p:nvPr>
            <p:ph idx="1"/>
          </p:nvPr>
        </p:nvSpPr>
        <p:spPr>
          <a:xfrm>
            <a:off x="0" y="1285875"/>
            <a:ext cx="9144000" cy="2085416"/>
          </a:xfrm>
        </p:spPr>
        <p:txBody>
          <a:bodyPr/>
          <a:lstStyle/>
          <a:p>
            <a:pPr lvl="1">
              <a:buClr>
                <a:srgbClr val="008000"/>
              </a:buClr>
              <a:buSzPct val="75000"/>
              <a:buFont typeface="Wingdings 3" panose="05040102010807070707" pitchFamily="18" charset="2"/>
              <a:buChar char=""/>
            </a:pPr>
            <a:r>
              <a:rPr lang="en-US" sz="2000" dirty="0">
                <a:solidFill>
                  <a:schemeClr val="accent2">
                    <a:lumMod val="75000"/>
                  </a:schemeClr>
                </a:solidFill>
              </a:rPr>
              <a:t>The questions provided:</a:t>
            </a:r>
          </a:p>
          <a:p>
            <a:pPr lvl="2">
              <a:spcBef>
                <a:spcPts val="600"/>
              </a:spcBef>
              <a:buClr>
                <a:schemeClr val="accent2">
                  <a:lumMod val="75000"/>
                </a:schemeClr>
              </a:buClr>
              <a:buSzPct val="100000"/>
              <a:buFont typeface="Arial" panose="020B0604020202020204" pitchFamily="34" charset="0"/>
              <a:buChar char="•"/>
            </a:pPr>
            <a:r>
              <a:rPr lang="en-US" sz="1800" dirty="0">
                <a:solidFill>
                  <a:srgbClr val="008000"/>
                </a:solidFill>
              </a:rPr>
              <a:t>Are typical of multiple guidance (ASTM, CRCcare, IPECA, EPA)</a:t>
            </a:r>
          </a:p>
          <a:p>
            <a:pPr lvl="2">
              <a:spcBef>
                <a:spcPts val="600"/>
              </a:spcBef>
              <a:buClr>
                <a:schemeClr val="accent2">
                  <a:lumMod val="75000"/>
                </a:schemeClr>
              </a:buClr>
              <a:buSzPct val="100000"/>
              <a:buFont typeface="Arial" panose="020B0604020202020204" pitchFamily="34" charset="0"/>
              <a:buChar char="•"/>
            </a:pPr>
            <a:r>
              <a:rPr lang="en-US" sz="1800" dirty="0">
                <a:solidFill>
                  <a:srgbClr val="008000"/>
                </a:solidFill>
              </a:rPr>
              <a:t>Encourage a systematic framework to develop an LCSM</a:t>
            </a:r>
          </a:p>
          <a:p>
            <a:pPr lvl="2">
              <a:spcBef>
                <a:spcPts val="600"/>
              </a:spcBef>
              <a:buClr>
                <a:schemeClr val="accent2">
                  <a:lumMod val="75000"/>
                </a:schemeClr>
              </a:buClr>
              <a:buSzPct val="100000"/>
              <a:buFont typeface="Arial" panose="020B0604020202020204" pitchFamily="34" charset="0"/>
              <a:buChar char="•"/>
            </a:pPr>
            <a:r>
              <a:rPr lang="en-US" sz="1800" dirty="0">
                <a:solidFill>
                  <a:srgbClr val="008000"/>
                </a:solidFill>
              </a:rPr>
              <a:t>Encourage a systematic thought process to help confirm the completeness of the LCSM</a:t>
            </a:r>
          </a:p>
          <a:p>
            <a:pPr lvl="2">
              <a:spcBef>
                <a:spcPts val="600"/>
              </a:spcBef>
              <a:buClr>
                <a:schemeClr val="accent2">
                  <a:lumMod val="75000"/>
                </a:schemeClr>
              </a:buClr>
              <a:buSzPct val="100000"/>
              <a:buFont typeface="Arial" panose="020B0604020202020204" pitchFamily="34" charset="0"/>
              <a:buChar char="•"/>
            </a:pPr>
            <a:r>
              <a:rPr lang="en-US" sz="1800" dirty="0">
                <a:solidFill>
                  <a:srgbClr val="008000"/>
                </a:solidFill>
              </a:rPr>
              <a:t>Only apply to the Initial LCSM &amp; may not be sufficient to select a remedy </a:t>
            </a:r>
          </a:p>
          <a:p>
            <a:endParaRPr lang="en-US" sz="2400" dirty="0"/>
          </a:p>
        </p:txBody>
      </p:sp>
      <p:sp>
        <p:nvSpPr>
          <p:cNvPr id="5"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Initial LCSM</a:t>
            </a:r>
          </a:p>
        </p:txBody>
      </p:sp>
      <p:graphicFrame>
        <p:nvGraphicFramePr>
          <p:cNvPr id="6" name="Table 5">
            <a:extLst>
              <a:ext uri="{FF2B5EF4-FFF2-40B4-BE49-F238E27FC236}">
                <a16:creationId xmlns:a16="http://schemas.microsoft.com/office/drawing/2014/main" xmlns="" id="{584CB3BE-4B70-4BEF-BC3E-7B9B81DB9E21}"/>
              </a:ext>
            </a:extLst>
          </p:cNvPr>
          <p:cNvGraphicFramePr>
            <a:graphicFrameLocks noGrp="1"/>
          </p:cNvGraphicFramePr>
          <p:nvPr>
            <p:extLst>
              <p:ext uri="{D42A27DB-BD31-4B8C-83A1-F6EECF244321}">
                <p14:modId xmlns:p14="http://schemas.microsoft.com/office/powerpoint/2010/main" val="3866887755"/>
              </p:ext>
            </p:extLst>
          </p:nvPr>
        </p:nvGraphicFramePr>
        <p:xfrm>
          <a:off x="1056289" y="3405351"/>
          <a:ext cx="7803931" cy="3315970"/>
        </p:xfrm>
        <a:graphic>
          <a:graphicData uri="http://schemas.openxmlformats.org/drawingml/2006/table">
            <a:tbl>
              <a:tblPr firstRow="1" firstCol="1" bandRow="1"/>
              <a:tblGrid>
                <a:gridCol w="7803931">
                  <a:extLst>
                    <a:ext uri="{9D8B030D-6E8A-4147-A177-3AD203B41FA5}">
                      <a16:colId xmlns:a16="http://schemas.microsoft.com/office/drawing/2014/main" xmlns="" val="184136842"/>
                    </a:ext>
                  </a:extLst>
                </a:gridCol>
              </a:tblGrid>
              <a:tr h="331597">
                <a:tc>
                  <a:txBody>
                    <a:bodyPr/>
                    <a:lstStyle/>
                    <a:p>
                      <a:pPr marL="228600" marR="0" lvl="0" indent="-228600">
                        <a:lnSpc>
                          <a:spcPct val="112000"/>
                        </a:lnSpc>
                        <a:spcBef>
                          <a:spcPts val="0"/>
                        </a:spcBef>
                        <a:spcAft>
                          <a:spcPts val="0"/>
                        </a:spcAft>
                        <a:buFont typeface="+mj-lt"/>
                        <a:buAutoNum type="arabicPeriod"/>
                      </a:pPr>
                      <a:r>
                        <a:rPr lang="en-US" sz="1550" b="1" dirty="0">
                          <a:solidFill>
                            <a:srgbClr val="000000"/>
                          </a:solidFill>
                          <a:effectLst/>
                          <a:latin typeface="+mn-lt"/>
                          <a:ea typeface="Calibri" panose="020F0502020204030204" pitchFamily="34" charset="0"/>
                          <a:cs typeface="Times New Roman" panose="02020603050405020304" pitchFamily="18" charset="0"/>
                        </a:rPr>
                        <a:t>Is current and future land use known?</a:t>
                      </a:r>
                    </a:p>
                  </a:txBody>
                  <a:tcPr marL="68580" marR="68580" marT="0" marB="0" anchor="ctr">
                    <a:lnL>
                      <a:noFill/>
                    </a:lnL>
                    <a:lnR>
                      <a:noFill/>
                    </a:lnR>
                    <a:lnT>
                      <a:noFill/>
                    </a:lnT>
                    <a:lnB>
                      <a:noFill/>
                    </a:lnB>
                    <a:solidFill>
                      <a:srgbClr val="92D050"/>
                    </a:solidFill>
                  </a:tcPr>
                </a:tc>
                <a:extLst>
                  <a:ext uri="{0D108BD9-81ED-4DB2-BD59-A6C34878D82A}">
                    <a16:rowId xmlns:a16="http://schemas.microsoft.com/office/drawing/2014/main" xmlns="" val="865947828"/>
                  </a:ext>
                </a:extLst>
              </a:tr>
              <a:tr h="331597">
                <a:tc>
                  <a:txBody>
                    <a:bodyPr/>
                    <a:lstStyle/>
                    <a:p>
                      <a:pPr marL="228600" marR="0" lvl="0" indent="-228600">
                        <a:lnSpc>
                          <a:spcPct val="112000"/>
                        </a:lnSpc>
                        <a:spcBef>
                          <a:spcPts val="0"/>
                        </a:spcBef>
                        <a:spcAft>
                          <a:spcPts val="0"/>
                        </a:spcAft>
                        <a:buFont typeface="+mj-lt"/>
                        <a:buAutoNum type="arabicPeriod" startAt="2"/>
                      </a:pPr>
                      <a:r>
                        <a:rPr lang="en-US" sz="1550" b="1" dirty="0">
                          <a:solidFill>
                            <a:srgbClr val="000000"/>
                          </a:solidFill>
                          <a:effectLst/>
                          <a:latin typeface="+mn-lt"/>
                          <a:ea typeface="Calibri" panose="020F0502020204030204" pitchFamily="34" charset="0"/>
                          <a:cs typeface="Times New Roman" panose="02020603050405020304" pitchFamily="18" charset="0"/>
                        </a:rPr>
                        <a:t>Does the potential for preferential pathways exist?</a:t>
                      </a:r>
                    </a:p>
                  </a:txBody>
                  <a:tcPr marL="68580" marR="68580" marT="0" marB="0" anchor="ctr">
                    <a:lnL>
                      <a:noFill/>
                    </a:lnL>
                    <a:lnR>
                      <a:noFill/>
                    </a:lnR>
                    <a:lnT>
                      <a:noFill/>
                    </a:lnT>
                    <a:lnB>
                      <a:noFill/>
                    </a:lnB>
                    <a:solidFill>
                      <a:srgbClr val="C2D69B"/>
                    </a:solidFill>
                  </a:tcPr>
                </a:tc>
                <a:extLst>
                  <a:ext uri="{0D108BD9-81ED-4DB2-BD59-A6C34878D82A}">
                    <a16:rowId xmlns:a16="http://schemas.microsoft.com/office/drawing/2014/main" xmlns="" val="2849093689"/>
                  </a:ext>
                </a:extLst>
              </a:tr>
              <a:tr h="331597">
                <a:tc>
                  <a:txBody>
                    <a:bodyPr/>
                    <a:lstStyle/>
                    <a:p>
                      <a:pPr marL="228600" marR="0" lvl="0" indent="-228600">
                        <a:lnSpc>
                          <a:spcPct val="112000"/>
                        </a:lnSpc>
                        <a:spcBef>
                          <a:spcPts val="0"/>
                        </a:spcBef>
                        <a:spcAft>
                          <a:spcPts val="0"/>
                        </a:spcAft>
                        <a:buFont typeface="+mj-lt"/>
                        <a:buAutoNum type="arabicPeriod" startAt="3"/>
                      </a:pPr>
                      <a:r>
                        <a:rPr lang="en-US" sz="1550" b="1" dirty="0">
                          <a:solidFill>
                            <a:srgbClr val="000000"/>
                          </a:solidFill>
                          <a:effectLst/>
                          <a:latin typeface="+mn-lt"/>
                          <a:ea typeface="Calibri" panose="020F0502020204030204" pitchFamily="34" charset="0"/>
                          <a:cs typeface="Times New Roman" panose="02020603050405020304" pitchFamily="18" charset="0"/>
                        </a:rPr>
                        <a:t>How does stratigraphy relate to affecting impacts and potential migration? </a:t>
                      </a:r>
                    </a:p>
                  </a:txBody>
                  <a:tcPr marL="68580" marR="68580" marT="0" marB="0" anchor="ctr">
                    <a:lnL>
                      <a:noFill/>
                    </a:lnL>
                    <a:lnR>
                      <a:noFill/>
                    </a:lnR>
                    <a:lnT>
                      <a:noFill/>
                    </a:lnT>
                    <a:lnB>
                      <a:noFill/>
                    </a:lnB>
                    <a:solidFill>
                      <a:srgbClr val="D6E3BC"/>
                    </a:solidFill>
                  </a:tcPr>
                </a:tc>
                <a:extLst>
                  <a:ext uri="{0D108BD9-81ED-4DB2-BD59-A6C34878D82A}">
                    <a16:rowId xmlns:a16="http://schemas.microsoft.com/office/drawing/2014/main" xmlns="" val="3504663843"/>
                  </a:ext>
                </a:extLst>
              </a:tr>
              <a:tr h="331597">
                <a:tc>
                  <a:txBody>
                    <a:bodyPr/>
                    <a:lstStyle/>
                    <a:p>
                      <a:pPr marL="228600" marR="0" lvl="0" indent="-228600">
                        <a:lnSpc>
                          <a:spcPct val="112000"/>
                        </a:lnSpc>
                        <a:spcBef>
                          <a:spcPts val="0"/>
                        </a:spcBef>
                        <a:spcAft>
                          <a:spcPts val="0"/>
                        </a:spcAft>
                        <a:buFont typeface="+mj-lt"/>
                        <a:buAutoNum type="arabicPeriod" startAt="4"/>
                      </a:pPr>
                      <a:r>
                        <a:rPr lang="en-US" sz="1550" b="1" dirty="0">
                          <a:solidFill>
                            <a:srgbClr val="000000"/>
                          </a:solidFill>
                          <a:effectLst/>
                          <a:latin typeface="+mn-lt"/>
                          <a:ea typeface="Calibri" panose="020F0502020204030204" pitchFamily="34" charset="0"/>
                          <a:cs typeface="Times New Roman" panose="02020603050405020304" pitchFamily="18" charset="0"/>
                        </a:rPr>
                        <a:t>Is the source and extent of the LNAPL known?</a:t>
                      </a:r>
                    </a:p>
                  </a:txBody>
                  <a:tcPr marL="68580" marR="68580" marT="0" marB="0" anchor="ctr">
                    <a:lnL>
                      <a:noFill/>
                    </a:lnL>
                    <a:lnR>
                      <a:noFill/>
                    </a:lnR>
                    <a:lnT>
                      <a:noFill/>
                    </a:lnT>
                    <a:lnB>
                      <a:noFill/>
                    </a:lnB>
                    <a:solidFill>
                      <a:srgbClr val="EAF1DD"/>
                    </a:solidFill>
                  </a:tcPr>
                </a:tc>
                <a:extLst>
                  <a:ext uri="{0D108BD9-81ED-4DB2-BD59-A6C34878D82A}">
                    <a16:rowId xmlns:a16="http://schemas.microsoft.com/office/drawing/2014/main" xmlns="" val="2108315392"/>
                  </a:ext>
                </a:extLst>
              </a:tr>
              <a:tr h="331597">
                <a:tc>
                  <a:txBody>
                    <a:bodyPr/>
                    <a:lstStyle/>
                    <a:p>
                      <a:pPr marL="228600" marR="0" lvl="0" indent="-228600">
                        <a:lnSpc>
                          <a:spcPct val="112000"/>
                        </a:lnSpc>
                        <a:spcBef>
                          <a:spcPts val="0"/>
                        </a:spcBef>
                        <a:spcAft>
                          <a:spcPts val="0"/>
                        </a:spcAft>
                        <a:buFont typeface="+mj-lt"/>
                        <a:buAutoNum type="arabicPeriod" startAt="5"/>
                      </a:pPr>
                      <a:r>
                        <a:rPr lang="en-US" sz="1550" b="1" dirty="0">
                          <a:solidFill>
                            <a:srgbClr val="000000"/>
                          </a:solidFill>
                          <a:effectLst/>
                          <a:latin typeface="+mn-lt"/>
                          <a:ea typeface="Calibri" panose="020F0502020204030204" pitchFamily="34" charset="0"/>
                          <a:cs typeface="Times New Roman" panose="02020603050405020304" pitchFamily="18" charset="0"/>
                        </a:rPr>
                        <a:t>Are dissolved or vapor issues expected based on LNAPL composition?</a:t>
                      </a:r>
                    </a:p>
                  </a:txBody>
                  <a:tcPr marL="68580" marR="68580" marT="0" marB="0" anchor="ctr">
                    <a:lnL>
                      <a:noFill/>
                    </a:lnL>
                    <a:lnR>
                      <a:noFill/>
                    </a:lnR>
                    <a:lnT>
                      <a:noFill/>
                    </a:lnT>
                    <a:lnB>
                      <a:noFill/>
                    </a:lnB>
                    <a:solidFill>
                      <a:srgbClr val="EAF1DD"/>
                    </a:solidFill>
                  </a:tcPr>
                </a:tc>
                <a:extLst>
                  <a:ext uri="{0D108BD9-81ED-4DB2-BD59-A6C34878D82A}">
                    <a16:rowId xmlns:a16="http://schemas.microsoft.com/office/drawing/2014/main" xmlns="" val="179205623"/>
                  </a:ext>
                </a:extLst>
              </a:tr>
              <a:tr h="331597">
                <a:tc>
                  <a:txBody>
                    <a:bodyPr/>
                    <a:lstStyle/>
                    <a:p>
                      <a:pPr marL="228600" marR="0" lvl="0" indent="-228600">
                        <a:lnSpc>
                          <a:spcPct val="112000"/>
                        </a:lnSpc>
                        <a:spcBef>
                          <a:spcPts val="0"/>
                        </a:spcBef>
                        <a:spcAft>
                          <a:spcPts val="0"/>
                        </a:spcAft>
                        <a:buFont typeface="+mj-lt"/>
                        <a:buAutoNum type="arabicPeriod" startAt="6"/>
                      </a:pPr>
                      <a:r>
                        <a:rPr lang="en-US" sz="1550" b="1" dirty="0">
                          <a:solidFill>
                            <a:srgbClr val="000000"/>
                          </a:solidFill>
                          <a:effectLst/>
                          <a:latin typeface="+mn-lt"/>
                          <a:ea typeface="Calibri" panose="020F0502020204030204" pitchFamily="34" charset="0"/>
                          <a:cs typeface="Times New Roman" panose="02020603050405020304" pitchFamily="18" charset="0"/>
                        </a:rPr>
                        <a:t>Are dissolved or vapor plumes characterized?</a:t>
                      </a:r>
                      <a:r>
                        <a:rPr lang="en-US" sz="1550" b="1" dirty="0">
                          <a:solidFill>
                            <a:srgbClr val="00B050"/>
                          </a:solidFill>
                          <a:effectLst/>
                          <a:latin typeface="+mn-lt"/>
                          <a:ea typeface="Calibri" panose="020F0502020204030204" pitchFamily="34" charset="0"/>
                          <a:cs typeface="Times New Roman" panose="02020603050405020304" pitchFamily="18" charset="0"/>
                        </a:rPr>
                        <a:t> </a:t>
                      </a:r>
                      <a:endParaRPr lang="en-US" sz="155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DE9D9"/>
                    </a:solidFill>
                  </a:tcPr>
                </a:tc>
                <a:extLst>
                  <a:ext uri="{0D108BD9-81ED-4DB2-BD59-A6C34878D82A}">
                    <a16:rowId xmlns:a16="http://schemas.microsoft.com/office/drawing/2014/main" xmlns="" val="312482306"/>
                  </a:ext>
                </a:extLst>
              </a:tr>
              <a:tr h="331597">
                <a:tc>
                  <a:txBody>
                    <a:bodyPr/>
                    <a:lstStyle/>
                    <a:p>
                      <a:pPr marL="228600" marR="0" lvl="0" indent="-228600">
                        <a:lnSpc>
                          <a:spcPct val="112000"/>
                        </a:lnSpc>
                        <a:spcBef>
                          <a:spcPts val="0"/>
                        </a:spcBef>
                        <a:spcAft>
                          <a:spcPts val="0"/>
                        </a:spcAft>
                        <a:buFont typeface="+mj-lt"/>
                        <a:buAutoNum type="arabicPeriod" startAt="7"/>
                      </a:pPr>
                      <a:r>
                        <a:rPr lang="en-US" sz="1550" b="1" dirty="0">
                          <a:solidFill>
                            <a:srgbClr val="000000"/>
                          </a:solidFill>
                          <a:effectLst/>
                          <a:latin typeface="+mn-lt"/>
                          <a:ea typeface="Calibri" panose="020F0502020204030204" pitchFamily="34" charset="0"/>
                          <a:cs typeface="Times New Roman" panose="02020603050405020304" pitchFamily="18" charset="0"/>
                        </a:rPr>
                        <a:t>Do soil or groundwater concentrations exceed criteria? </a:t>
                      </a:r>
                    </a:p>
                  </a:txBody>
                  <a:tcPr marL="68580" marR="68580" marT="0" marB="0" anchor="ctr">
                    <a:lnL>
                      <a:noFill/>
                    </a:lnL>
                    <a:lnR>
                      <a:noFill/>
                    </a:lnR>
                    <a:lnT>
                      <a:noFill/>
                    </a:lnT>
                    <a:lnB>
                      <a:noFill/>
                    </a:lnB>
                    <a:solidFill>
                      <a:srgbClr val="FBD4B4"/>
                    </a:solidFill>
                  </a:tcPr>
                </a:tc>
                <a:extLst>
                  <a:ext uri="{0D108BD9-81ED-4DB2-BD59-A6C34878D82A}">
                    <a16:rowId xmlns:a16="http://schemas.microsoft.com/office/drawing/2014/main" xmlns="" val="813561196"/>
                  </a:ext>
                </a:extLst>
              </a:tr>
              <a:tr h="331597">
                <a:tc>
                  <a:txBody>
                    <a:bodyPr/>
                    <a:lstStyle/>
                    <a:p>
                      <a:pPr marL="228600" marR="0" lvl="0" indent="-228600">
                        <a:lnSpc>
                          <a:spcPct val="112000"/>
                        </a:lnSpc>
                        <a:spcBef>
                          <a:spcPts val="0"/>
                        </a:spcBef>
                        <a:spcAft>
                          <a:spcPts val="0"/>
                        </a:spcAft>
                        <a:buFont typeface="+mj-lt"/>
                        <a:buAutoNum type="arabicPeriod" startAt="8"/>
                      </a:pPr>
                      <a:r>
                        <a:rPr lang="en-US" sz="1550" b="1" dirty="0">
                          <a:solidFill>
                            <a:srgbClr val="000000"/>
                          </a:solidFill>
                          <a:effectLst/>
                          <a:latin typeface="+mn-lt"/>
                          <a:ea typeface="Calibri" panose="020F0502020204030204" pitchFamily="34" charset="0"/>
                          <a:cs typeface="Times New Roman" panose="02020603050405020304" pitchFamily="18" charset="0"/>
                        </a:rPr>
                        <a:t>Are exposure pathways complete or incomplete? </a:t>
                      </a:r>
                    </a:p>
                  </a:txBody>
                  <a:tcPr marL="68580" marR="68580" marT="0" marB="0" anchor="ctr">
                    <a:lnL>
                      <a:noFill/>
                    </a:lnL>
                    <a:lnR>
                      <a:noFill/>
                    </a:lnR>
                    <a:lnT>
                      <a:noFill/>
                    </a:lnT>
                    <a:lnB>
                      <a:noFill/>
                    </a:lnB>
                    <a:solidFill>
                      <a:srgbClr val="FABF8F"/>
                    </a:solidFill>
                  </a:tcPr>
                </a:tc>
                <a:extLst>
                  <a:ext uri="{0D108BD9-81ED-4DB2-BD59-A6C34878D82A}">
                    <a16:rowId xmlns:a16="http://schemas.microsoft.com/office/drawing/2014/main" xmlns="" val="811048394"/>
                  </a:ext>
                </a:extLst>
              </a:tr>
              <a:tr h="331597">
                <a:tc>
                  <a:txBody>
                    <a:bodyPr/>
                    <a:lstStyle/>
                    <a:p>
                      <a:pPr marL="228600" marR="0" lvl="0" indent="-228600">
                        <a:lnSpc>
                          <a:spcPct val="112000"/>
                        </a:lnSpc>
                        <a:spcBef>
                          <a:spcPts val="0"/>
                        </a:spcBef>
                        <a:spcAft>
                          <a:spcPts val="0"/>
                        </a:spcAft>
                        <a:buFont typeface="+mj-lt"/>
                        <a:buAutoNum type="arabicPeriod" startAt="9"/>
                      </a:pPr>
                      <a:r>
                        <a:rPr lang="en-US" sz="1550" b="1" dirty="0">
                          <a:solidFill>
                            <a:srgbClr val="000000"/>
                          </a:solidFill>
                          <a:effectLst/>
                          <a:latin typeface="+mn-lt"/>
                          <a:ea typeface="Calibri" panose="020F0502020204030204" pitchFamily="34" charset="0"/>
                          <a:cs typeface="Times New Roman" panose="02020603050405020304" pitchFamily="18" charset="0"/>
                        </a:rPr>
                        <a:t>Is the LNAPL body stable? </a:t>
                      </a:r>
                    </a:p>
                  </a:txBody>
                  <a:tcPr marL="68580" marR="68580" marT="0" marB="0" anchor="ctr">
                    <a:lnL>
                      <a:noFill/>
                    </a:lnL>
                    <a:lnR>
                      <a:noFill/>
                    </a:lnR>
                    <a:lnT>
                      <a:noFill/>
                    </a:lnT>
                    <a:lnB>
                      <a:noFill/>
                    </a:lnB>
                    <a:solidFill>
                      <a:srgbClr val="FABF8F"/>
                    </a:solidFill>
                  </a:tcPr>
                </a:tc>
                <a:extLst>
                  <a:ext uri="{0D108BD9-81ED-4DB2-BD59-A6C34878D82A}">
                    <a16:rowId xmlns:a16="http://schemas.microsoft.com/office/drawing/2014/main" xmlns="" val="3910680406"/>
                  </a:ext>
                </a:extLst>
              </a:tr>
              <a:tr h="331597">
                <a:tc>
                  <a:txBody>
                    <a:bodyPr/>
                    <a:lstStyle/>
                    <a:p>
                      <a:pPr marL="228600" marR="0" lvl="0" indent="-228600">
                        <a:lnSpc>
                          <a:spcPct val="112000"/>
                        </a:lnSpc>
                        <a:spcBef>
                          <a:spcPts val="0"/>
                        </a:spcBef>
                        <a:spcAft>
                          <a:spcPts val="0"/>
                        </a:spcAft>
                        <a:buFont typeface="+mj-lt"/>
                        <a:buAutoNum type="arabicPeriod" startAt="10"/>
                      </a:pPr>
                      <a:r>
                        <a:rPr lang="en-US" sz="1550" b="1" dirty="0">
                          <a:solidFill>
                            <a:srgbClr val="000000"/>
                          </a:solidFill>
                          <a:effectLst/>
                          <a:latin typeface="+mn-lt"/>
                          <a:ea typeface="Calibri" panose="020F0502020204030204" pitchFamily="34" charset="0"/>
                          <a:cs typeface="Times New Roman" panose="02020603050405020304" pitchFamily="18" charset="0"/>
                        </a:rPr>
                        <a:t> Is the mobile LNAPL hydrogeologic condition known?</a:t>
                      </a:r>
                    </a:p>
                  </a:txBody>
                  <a:tcPr marL="68580" marR="68580" marT="0" marB="0" anchor="ctr">
                    <a:lnL>
                      <a:noFill/>
                    </a:lnL>
                    <a:lnR>
                      <a:noFill/>
                    </a:lnR>
                    <a:lnT>
                      <a:noFill/>
                    </a:lnT>
                    <a:lnB>
                      <a:noFill/>
                    </a:lnB>
                    <a:solidFill>
                      <a:srgbClr val="F68B32"/>
                    </a:solidFill>
                  </a:tcPr>
                </a:tc>
                <a:extLst>
                  <a:ext uri="{0D108BD9-81ED-4DB2-BD59-A6C34878D82A}">
                    <a16:rowId xmlns:a16="http://schemas.microsoft.com/office/drawing/2014/main" xmlns="" val="98532287"/>
                  </a:ext>
                </a:extLst>
              </a:tr>
            </a:tbl>
          </a:graphicData>
        </a:graphic>
      </p:graphicFrame>
    </p:spTree>
    <p:extLst>
      <p:ext uri="{BB962C8B-B14F-4D97-AF65-F5344CB8AC3E}">
        <p14:creationId xmlns:p14="http://schemas.microsoft.com/office/powerpoint/2010/main" val="30795372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Amount of Knowledge</a:t>
            </a:r>
          </a:p>
        </p:txBody>
      </p:sp>
      <p:grpSp>
        <p:nvGrpSpPr>
          <p:cNvPr id="19" name="Group 18"/>
          <p:cNvGrpSpPr/>
          <p:nvPr/>
        </p:nvGrpSpPr>
        <p:grpSpPr>
          <a:xfrm>
            <a:off x="2926258" y="2854392"/>
            <a:ext cx="5427313" cy="3776223"/>
            <a:chOff x="3237707" y="3035300"/>
            <a:chExt cx="5118893" cy="3596482"/>
          </a:xfrm>
          <a:gradFill>
            <a:gsLst>
              <a:gs pos="0">
                <a:srgbClr val="7030A0">
                  <a:alpha val="78000"/>
                </a:srgbClr>
              </a:gs>
              <a:gs pos="33000">
                <a:srgbClr val="5A31B0">
                  <a:alpha val="50000"/>
                </a:srgbClr>
              </a:gs>
              <a:gs pos="49000">
                <a:schemeClr val="accent2">
                  <a:alpha val="50000"/>
                </a:schemeClr>
              </a:gs>
              <a:gs pos="67000">
                <a:srgbClr val="14807F">
                  <a:alpha val="50000"/>
                </a:srgbClr>
              </a:gs>
              <a:gs pos="100000">
                <a:srgbClr val="00B050">
                  <a:alpha val="78000"/>
                </a:srgbClr>
              </a:gs>
            </a:gsLst>
            <a:lin ang="8100000" scaled="1"/>
          </a:gradFill>
        </p:grpSpPr>
        <p:sp>
          <p:nvSpPr>
            <p:cNvPr id="17" name="Flowchart: Process 16"/>
            <p:cNvSpPr/>
            <p:nvPr/>
          </p:nvSpPr>
          <p:spPr bwMode="auto">
            <a:xfrm>
              <a:off x="3248107" y="3035300"/>
              <a:ext cx="5108493" cy="3594100"/>
            </a:xfrm>
            <a:prstGeom prst="flowChartProcess">
              <a:avLst/>
            </a:prstGeom>
            <a:gr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8" name="Freeform 17"/>
            <p:cNvSpPr/>
            <p:nvPr/>
          </p:nvSpPr>
          <p:spPr bwMode="auto">
            <a:xfrm>
              <a:off x="3247232" y="3041651"/>
              <a:ext cx="5109368" cy="3590131"/>
            </a:xfrm>
            <a:custGeom>
              <a:avLst/>
              <a:gdLst>
                <a:gd name="connsiteX0" fmla="*/ 0 w 2438400"/>
                <a:gd name="connsiteY0" fmla="*/ 0 h 3606800"/>
                <a:gd name="connsiteX1" fmla="*/ 2438400 w 2438400"/>
                <a:gd name="connsiteY1" fmla="*/ 3606800 h 3606800"/>
                <a:gd name="connsiteX2" fmla="*/ 38100 w 2438400"/>
                <a:gd name="connsiteY2" fmla="*/ 3606800 h 3606800"/>
                <a:gd name="connsiteX3" fmla="*/ 0 w 2438400"/>
                <a:gd name="connsiteY3" fmla="*/ 0 h 3606800"/>
                <a:gd name="connsiteX0" fmla="*/ 0 w 2433638"/>
                <a:gd name="connsiteY0" fmla="*/ 0 h 3597275"/>
                <a:gd name="connsiteX1" fmla="*/ 2433638 w 2433638"/>
                <a:gd name="connsiteY1" fmla="*/ 3597275 h 3597275"/>
                <a:gd name="connsiteX2" fmla="*/ 33338 w 2433638"/>
                <a:gd name="connsiteY2" fmla="*/ 3597275 h 3597275"/>
                <a:gd name="connsiteX3" fmla="*/ 0 w 2433638"/>
                <a:gd name="connsiteY3" fmla="*/ 0 h 3597275"/>
                <a:gd name="connsiteX0" fmla="*/ 0 w 2433638"/>
                <a:gd name="connsiteY0" fmla="*/ 0 h 3599656"/>
                <a:gd name="connsiteX1" fmla="*/ 2433638 w 2433638"/>
                <a:gd name="connsiteY1" fmla="*/ 3597275 h 3599656"/>
                <a:gd name="connsiteX2" fmla="*/ 19051 w 2433638"/>
                <a:gd name="connsiteY2" fmla="*/ 3599656 h 3599656"/>
                <a:gd name="connsiteX3" fmla="*/ 0 w 2433638"/>
                <a:gd name="connsiteY3" fmla="*/ 0 h 3599656"/>
                <a:gd name="connsiteX0" fmla="*/ 0 w 2428875"/>
                <a:gd name="connsiteY0" fmla="*/ 0 h 3597275"/>
                <a:gd name="connsiteX1" fmla="*/ 2428875 w 2428875"/>
                <a:gd name="connsiteY1" fmla="*/ 3594894 h 3597275"/>
                <a:gd name="connsiteX2" fmla="*/ 14288 w 2428875"/>
                <a:gd name="connsiteY2" fmla="*/ 3597275 h 3597275"/>
                <a:gd name="connsiteX3" fmla="*/ 0 w 2428875"/>
                <a:gd name="connsiteY3" fmla="*/ 0 h 3597275"/>
                <a:gd name="connsiteX0" fmla="*/ 0 w 2428875"/>
                <a:gd name="connsiteY0" fmla="*/ 0 h 3587750"/>
                <a:gd name="connsiteX1" fmla="*/ 2428875 w 2428875"/>
                <a:gd name="connsiteY1" fmla="*/ 3585369 h 3587750"/>
                <a:gd name="connsiteX2" fmla="*/ 14288 w 2428875"/>
                <a:gd name="connsiteY2" fmla="*/ 3587750 h 3587750"/>
                <a:gd name="connsiteX3" fmla="*/ 0 w 2428875"/>
                <a:gd name="connsiteY3" fmla="*/ 0 h 3587750"/>
                <a:gd name="connsiteX0" fmla="*/ 0 w 2426493"/>
                <a:gd name="connsiteY0" fmla="*/ 0 h 3597275"/>
                <a:gd name="connsiteX1" fmla="*/ 2426493 w 2426493"/>
                <a:gd name="connsiteY1" fmla="*/ 3594894 h 3597275"/>
                <a:gd name="connsiteX2" fmla="*/ 11906 w 2426493"/>
                <a:gd name="connsiteY2" fmla="*/ 3597275 h 3597275"/>
                <a:gd name="connsiteX3" fmla="*/ 0 w 2426493"/>
                <a:gd name="connsiteY3" fmla="*/ 0 h 3597275"/>
                <a:gd name="connsiteX0" fmla="*/ 0 w 2424112"/>
                <a:gd name="connsiteY0" fmla="*/ 0 h 3590131"/>
                <a:gd name="connsiteX1" fmla="*/ 2424112 w 2424112"/>
                <a:gd name="connsiteY1" fmla="*/ 3587750 h 3590131"/>
                <a:gd name="connsiteX2" fmla="*/ 9525 w 2424112"/>
                <a:gd name="connsiteY2" fmla="*/ 3590131 h 3590131"/>
                <a:gd name="connsiteX3" fmla="*/ 0 w 2424112"/>
                <a:gd name="connsiteY3" fmla="*/ 0 h 3590131"/>
                <a:gd name="connsiteX0" fmla="*/ 2731 w 2426843"/>
                <a:gd name="connsiteY0" fmla="*/ 0 h 3590131"/>
                <a:gd name="connsiteX1" fmla="*/ 2426843 w 2426843"/>
                <a:gd name="connsiteY1" fmla="*/ 3587750 h 3590131"/>
                <a:gd name="connsiteX2" fmla="*/ 349 w 2426843"/>
                <a:gd name="connsiteY2" fmla="*/ 3590131 h 3590131"/>
                <a:gd name="connsiteX3" fmla="*/ 2731 w 2426843"/>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Lst>
              <a:ahLst/>
              <a:cxnLst>
                <a:cxn ang="0">
                  <a:pos x="connsiteX0" y="connsiteY0"/>
                </a:cxn>
                <a:cxn ang="0">
                  <a:pos x="connsiteX1" y="connsiteY1"/>
                </a:cxn>
                <a:cxn ang="0">
                  <a:pos x="connsiteX2" y="connsiteY2"/>
                </a:cxn>
                <a:cxn ang="0">
                  <a:pos x="connsiteX3" y="connsiteY3"/>
                </a:cxn>
              </a:cxnLst>
              <a:rect l="l" t="t" r="r" b="b"/>
              <a:pathLst>
                <a:path w="2426494" h="3590131">
                  <a:moveTo>
                    <a:pt x="2382" y="0"/>
                  </a:moveTo>
                  <a:cubicBezTo>
                    <a:pt x="76993" y="1407848"/>
                    <a:pt x="1650882" y="3435614"/>
                    <a:pt x="2426494" y="3587750"/>
                  </a:cubicBezTo>
                  <a:lnTo>
                    <a:pt x="0" y="3590131"/>
                  </a:lnTo>
                  <a:cubicBezTo>
                    <a:pt x="529" y="2401623"/>
                    <a:pt x="1059" y="1215495"/>
                    <a:pt x="2382" y="0"/>
                  </a:cubicBezTo>
                  <a:close/>
                </a:path>
              </a:pathLst>
            </a:custGeom>
            <a:gr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Freeform 19"/>
            <p:cNvSpPr/>
            <p:nvPr/>
          </p:nvSpPr>
          <p:spPr bwMode="auto">
            <a:xfrm flipH="1" flipV="1">
              <a:off x="3237707" y="3035300"/>
              <a:ext cx="5109368" cy="3590131"/>
            </a:xfrm>
            <a:custGeom>
              <a:avLst/>
              <a:gdLst>
                <a:gd name="connsiteX0" fmla="*/ 0 w 2438400"/>
                <a:gd name="connsiteY0" fmla="*/ 0 h 3606800"/>
                <a:gd name="connsiteX1" fmla="*/ 2438400 w 2438400"/>
                <a:gd name="connsiteY1" fmla="*/ 3606800 h 3606800"/>
                <a:gd name="connsiteX2" fmla="*/ 38100 w 2438400"/>
                <a:gd name="connsiteY2" fmla="*/ 3606800 h 3606800"/>
                <a:gd name="connsiteX3" fmla="*/ 0 w 2438400"/>
                <a:gd name="connsiteY3" fmla="*/ 0 h 3606800"/>
                <a:gd name="connsiteX0" fmla="*/ 0 w 2433638"/>
                <a:gd name="connsiteY0" fmla="*/ 0 h 3597275"/>
                <a:gd name="connsiteX1" fmla="*/ 2433638 w 2433638"/>
                <a:gd name="connsiteY1" fmla="*/ 3597275 h 3597275"/>
                <a:gd name="connsiteX2" fmla="*/ 33338 w 2433638"/>
                <a:gd name="connsiteY2" fmla="*/ 3597275 h 3597275"/>
                <a:gd name="connsiteX3" fmla="*/ 0 w 2433638"/>
                <a:gd name="connsiteY3" fmla="*/ 0 h 3597275"/>
                <a:gd name="connsiteX0" fmla="*/ 0 w 2433638"/>
                <a:gd name="connsiteY0" fmla="*/ 0 h 3599656"/>
                <a:gd name="connsiteX1" fmla="*/ 2433638 w 2433638"/>
                <a:gd name="connsiteY1" fmla="*/ 3597275 h 3599656"/>
                <a:gd name="connsiteX2" fmla="*/ 19051 w 2433638"/>
                <a:gd name="connsiteY2" fmla="*/ 3599656 h 3599656"/>
                <a:gd name="connsiteX3" fmla="*/ 0 w 2433638"/>
                <a:gd name="connsiteY3" fmla="*/ 0 h 3599656"/>
                <a:gd name="connsiteX0" fmla="*/ 0 w 2428875"/>
                <a:gd name="connsiteY0" fmla="*/ 0 h 3597275"/>
                <a:gd name="connsiteX1" fmla="*/ 2428875 w 2428875"/>
                <a:gd name="connsiteY1" fmla="*/ 3594894 h 3597275"/>
                <a:gd name="connsiteX2" fmla="*/ 14288 w 2428875"/>
                <a:gd name="connsiteY2" fmla="*/ 3597275 h 3597275"/>
                <a:gd name="connsiteX3" fmla="*/ 0 w 2428875"/>
                <a:gd name="connsiteY3" fmla="*/ 0 h 3597275"/>
                <a:gd name="connsiteX0" fmla="*/ 0 w 2428875"/>
                <a:gd name="connsiteY0" fmla="*/ 0 h 3587750"/>
                <a:gd name="connsiteX1" fmla="*/ 2428875 w 2428875"/>
                <a:gd name="connsiteY1" fmla="*/ 3585369 h 3587750"/>
                <a:gd name="connsiteX2" fmla="*/ 14288 w 2428875"/>
                <a:gd name="connsiteY2" fmla="*/ 3587750 h 3587750"/>
                <a:gd name="connsiteX3" fmla="*/ 0 w 2428875"/>
                <a:gd name="connsiteY3" fmla="*/ 0 h 3587750"/>
                <a:gd name="connsiteX0" fmla="*/ 0 w 2426493"/>
                <a:gd name="connsiteY0" fmla="*/ 0 h 3597275"/>
                <a:gd name="connsiteX1" fmla="*/ 2426493 w 2426493"/>
                <a:gd name="connsiteY1" fmla="*/ 3594894 h 3597275"/>
                <a:gd name="connsiteX2" fmla="*/ 11906 w 2426493"/>
                <a:gd name="connsiteY2" fmla="*/ 3597275 h 3597275"/>
                <a:gd name="connsiteX3" fmla="*/ 0 w 2426493"/>
                <a:gd name="connsiteY3" fmla="*/ 0 h 3597275"/>
                <a:gd name="connsiteX0" fmla="*/ 0 w 2424112"/>
                <a:gd name="connsiteY0" fmla="*/ 0 h 3590131"/>
                <a:gd name="connsiteX1" fmla="*/ 2424112 w 2424112"/>
                <a:gd name="connsiteY1" fmla="*/ 3587750 h 3590131"/>
                <a:gd name="connsiteX2" fmla="*/ 9525 w 2424112"/>
                <a:gd name="connsiteY2" fmla="*/ 3590131 h 3590131"/>
                <a:gd name="connsiteX3" fmla="*/ 0 w 2424112"/>
                <a:gd name="connsiteY3" fmla="*/ 0 h 3590131"/>
                <a:gd name="connsiteX0" fmla="*/ 2731 w 2426843"/>
                <a:gd name="connsiteY0" fmla="*/ 0 h 3590131"/>
                <a:gd name="connsiteX1" fmla="*/ 2426843 w 2426843"/>
                <a:gd name="connsiteY1" fmla="*/ 3587750 h 3590131"/>
                <a:gd name="connsiteX2" fmla="*/ 349 w 2426843"/>
                <a:gd name="connsiteY2" fmla="*/ 3590131 h 3590131"/>
                <a:gd name="connsiteX3" fmla="*/ 2731 w 2426843"/>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Lst>
              <a:ahLst/>
              <a:cxnLst>
                <a:cxn ang="0">
                  <a:pos x="connsiteX0" y="connsiteY0"/>
                </a:cxn>
                <a:cxn ang="0">
                  <a:pos x="connsiteX1" y="connsiteY1"/>
                </a:cxn>
                <a:cxn ang="0">
                  <a:pos x="connsiteX2" y="connsiteY2"/>
                </a:cxn>
                <a:cxn ang="0">
                  <a:pos x="connsiteX3" y="connsiteY3"/>
                </a:cxn>
              </a:cxnLst>
              <a:rect l="l" t="t" r="r" b="b"/>
              <a:pathLst>
                <a:path w="2426494" h="3590131">
                  <a:moveTo>
                    <a:pt x="2382" y="0"/>
                  </a:moveTo>
                  <a:cubicBezTo>
                    <a:pt x="276029" y="1293548"/>
                    <a:pt x="1429228" y="3149864"/>
                    <a:pt x="2426494" y="3587750"/>
                  </a:cubicBezTo>
                  <a:lnTo>
                    <a:pt x="0" y="3590131"/>
                  </a:lnTo>
                  <a:cubicBezTo>
                    <a:pt x="529" y="2401623"/>
                    <a:pt x="1059" y="1215495"/>
                    <a:pt x="2382" y="0"/>
                  </a:cubicBezTo>
                  <a:close/>
                </a:path>
              </a:pathLst>
            </a:custGeom>
            <a:gr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sp>
        <p:nvSpPr>
          <p:cNvPr id="26" name="Right Arrow 25"/>
          <p:cNvSpPr/>
          <p:nvPr/>
        </p:nvSpPr>
        <p:spPr bwMode="auto">
          <a:xfrm rot="18270062">
            <a:off x="4617545" y="3679825"/>
            <a:ext cx="1947913" cy="1799348"/>
          </a:xfrm>
          <a:prstGeom prst="rightArrow">
            <a:avLst/>
          </a:prstGeom>
          <a:solidFill>
            <a:schemeClr val="bg2">
              <a:alpha val="29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1200" dirty="0"/>
              <a:t>Increasing:</a:t>
            </a:r>
          </a:p>
          <a:p>
            <a:pPr marL="171450" indent="-171450" algn="ctr">
              <a:buFont typeface="Arial" panose="020B0604020202020204" pitchFamily="34" charset="0"/>
              <a:buChar char="•"/>
            </a:pPr>
            <a:r>
              <a:rPr lang="en-US" sz="1200" dirty="0"/>
              <a:t>LCSM Complexity</a:t>
            </a:r>
          </a:p>
          <a:p>
            <a:pPr marL="171450" indent="-171450" algn="ctr">
              <a:buFont typeface="Arial" panose="020B0604020202020204" pitchFamily="34" charset="0"/>
              <a:buChar char="•"/>
            </a:pPr>
            <a:r>
              <a:rPr lang="en-US" sz="1200" dirty="0"/>
              <a:t>Data Density</a:t>
            </a:r>
          </a:p>
          <a:p>
            <a:pPr marL="171450" indent="-171450" algn="ctr">
              <a:buFont typeface="Arial" panose="020B0604020202020204" pitchFamily="34" charset="0"/>
              <a:buChar char="•"/>
            </a:pPr>
            <a:r>
              <a:rPr lang="en-US" sz="1200" dirty="0"/>
              <a:t>Lines of Data</a:t>
            </a:r>
          </a:p>
          <a:p>
            <a:pPr marL="171450" indent="-171450" algn="ctr">
              <a:buFont typeface="Arial" panose="020B0604020202020204" pitchFamily="34" charset="0"/>
              <a:buChar char="•"/>
            </a:pPr>
            <a:endParaRPr lang="en-US" sz="11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effectLst/>
              <a:latin typeface="Arial" charset="0"/>
            </a:endParaRPr>
          </a:p>
        </p:txBody>
      </p:sp>
      <p:pic>
        <p:nvPicPr>
          <p:cNvPr id="308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092" y="2896836"/>
            <a:ext cx="1324140" cy="1328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owchart: Process 4"/>
          <p:cNvSpPr/>
          <p:nvPr/>
        </p:nvSpPr>
        <p:spPr bwMode="auto">
          <a:xfrm>
            <a:off x="1594501" y="1808502"/>
            <a:ext cx="6759070" cy="4819611"/>
          </a:xfrm>
          <a:prstGeom prst="flowChartProcess">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 name="TextBox 3"/>
          <p:cNvSpPr txBox="1"/>
          <p:nvPr/>
        </p:nvSpPr>
        <p:spPr>
          <a:xfrm>
            <a:off x="3595257" y="1598427"/>
            <a:ext cx="3140348" cy="1515800"/>
          </a:xfrm>
          <a:prstGeom prst="rect">
            <a:avLst/>
          </a:prstGeom>
          <a:noFill/>
        </p:spPr>
        <p:txBody>
          <a:bodyPr wrap="none" rtlCol="0">
            <a:spAutoFit/>
          </a:bodyPr>
          <a:lstStyle/>
          <a:p>
            <a:pPr algn="ctr">
              <a:spcBef>
                <a:spcPts val="300"/>
              </a:spcBef>
            </a:pPr>
            <a:endParaRPr lang="en-US" sz="1200" b="1" dirty="0"/>
          </a:p>
          <a:p>
            <a:pPr algn="ctr">
              <a:spcBef>
                <a:spcPts val="300"/>
              </a:spcBef>
            </a:pPr>
            <a:r>
              <a:rPr lang="en-US" sz="1400" b="1" dirty="0"/>
              <a:t>Offsite Plume/Sensitive Receptors</a:t>
            </a:r>
          </a:p>
          <a:p>
            <a:pPr algn="ctr">
              <a:spcBef>
                <a:spcPts val="300"/>
              </a:spcBef>
            </a:pPr>
            <a:r>
              <a:rPr lang="en-US" sz="1400" b="1" dirty="0"/>
              <a:t>Occupied Above-Ground Structure</a:t>
            </a:r>
          </a:p>
          <a:p>
            <a:pPr algn="ctr">
              <a:spcBef>
                <a:spcPts val="300"/>
              </a:spcBef>
            </a:pPr>
            <a:r>
              <a:rPr lang="en-US" sz="1400" b="1" dirty="0"/>
              <a:t>Preferential Pathway/GW Use</a:t>
            </a:r>
          </a:p>
          <a:p>
            <a:pPr algn="ctr">
              <a:spcBef>
                <a:spcPts val="300"/>
              </a:spcBef>
            </a:pPr>
            <a:r>
              <a:rPr lang="en-US" sz="1400" b="1" dirty="0"/>
              <a:t>Business and Community Factors</a:t>
            </a:r>
          </a:p>
          <a:p>
            <a:pPr algn="ctr">
              <a:spcBef>
                <a:spcPts val="300"/>
              </a:spcBef>
            </a:pPr>
            <a:endParaRPr lang="en-US" sz="1200" b="1" dirty="0"/>
          </a:p>
        </p:txBody>
      </p:sp>
      <p:sp>
        <p:nvSpPr>
          <p:cNvPr id="11" name="TextBox 10"/>
          <p:cNvSpPr txBox="1"/>
          <p:nvPr/>
        </p:nvSpPr>
        <p:spPr>
          <a:xfrm rot="16200000">
            <a:off x="38752" y="3664946"/>
            <a:ext cx="4558819" cy="1154162"/>
          </a:xfrm>
          <a:prstGeom prst="rect">
            <a:avLst/>
          </a:prstGeom>
          <a:noFill/>
        </p:spPr>
        <p:txBody>
          <a:bodyPr wrap="square" rtlCol="0">
            <a:spAutoFit/>
          </a:bodyPr>
          <a:lstStyle/>
          <a:p>
            <a:pPr algn="ctr">
              <a:spcBef>
                <a:spcPts val="600"/>
              </a:spcBef>
            </a:pPr>
            <a:r>
              <a:rPr lang="en-US" sz="1400" b="1" dirty="0">
                <a:solidFill>
                  <a:srgbClr val="6B1F01"/>
                </a:solidFill>
              </a:rPr>
              <a:t>Migration / Transport / Toxicity / Persistence</a:t>
            </a:r>
          </a:p>
          <a:p>
            <a:pPr algn="ctr">
              <a:spcBef>
                <a:spcPts val="600"/>
              </a:spcBef>
            </a:pPr>
            <a:r>
              <a:rPr lang="en-US" sz="1400" b="1" dirty="0">
                <a:solidFill>
                  <a:srgbClr val="6B1F01"/>
                </a:solidFill>
              </a:rPr>
              <a:t>Geologic Heterogeneity Fractured Rock/Karst</a:t>
            </a:r>
          </a:p>
          <a:p>
            <a:pPr algn="ctr">
              <a:spcBef>
                <a:spcPts val="600"/>
              </a:spcBef>
            </a:pPr>
            <a:r>
              <a:rPr lang="en-US" sz="1400" b="1" dirty="0">
                <a:solidFill>
                  <a:srgbClr val="6B1F01"/>
                </a:solidFill>
              </a:rPr>
              <a:t>Transient /Seasonal Conditions Affect Distribution</a:t>
            </a:r>
          </a:p>
          <a:p>
            <a:pPr algn="ctr">
              <a:spcBef>
                <a:spcPts val="600"/>
              </a:spcBef>
            </a:pPr>
            <a:endParaRPr lang="en-US" sz="1200" b="1" dirty="0">
              <a:solidFill>
                <a:srgbClr val="6B1F01"/>
              </a:solidFill>
            </a:endParaRPr>
          </a:p>
        </p:txBody>
      </p:sp>
      <p:sp>
        <p:nvSpPr>
          <p:cNvPr id="14" name="TextBox 13"/>
          <p:cNvSpPr txBox="1"/>
          <p:nvPr/>
        </p:nvSpPr>
        <p:spPr>
          <a:xfrm rot="16200000">
            <a:off x="-992026" y="3973903"/>
            <a:ext cx="4669355" cy="338554"/>
          </a:xfrm>
          <a:prstGeom prst="rect">
            <a:avLst/>
          </a:prstGeom>
          <a:noFill/>
        </p:spPr>
        <p:txBody>
          <a:bodyPr wrap="none" rtlCol="0">
            <a:spAutoFit/>
          </a:bodyPr>
          <a:lstStyle/>
          <a:p>
            <a:pPr algn="ctr"/>
            <a:r>
              <a:rPr lang="en-US" sz="1600" b="1" dirty="0">
                <a:solidFill>
                  <a:srgbClr val="6B1F01"/>
                </a:solidFill>
              </a:rPr>
              <a:t>Hydrogeologic &amp; LNAPL Composition Factors</a:t>
            </a:r>
          </a:p>
        </p:txBody>
      </p:sp>
      <p:sp>
        <p:nvSpPr>
          <p:cNvPr id="15" name="TextBox 14"/>
          <p:cNvSpPr txBox="1"/>
          <p:nvPr/>
        </p:nvSpPr>
        <p:spPr>
          <a:xfrm>
            <a:off x="3264461" y="1429150"/>
            <a:ext cx="3424335" cy="338554"/>
          </a:xfrm>
          <a:prstGeom prst="rect">
            <a:avLst/>
          </a:prstGeom>
          <a:noFill/>
        </p:spPr>
        <p:txBody>
          <a:bodyPr wrap="none" rtlCol="0">
            <a:spAutoFit/>
          </a:bodyPr>
          <a:lstStyle/>
          <a:p>
            <a:r>
              <a:rPr lang="en-US" sz="1600" b="1" dirty="0"/>
              <a:t>Site Setting and Physical Factors</a:t>
            </a:r>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818" t="41923" r="52120" b="40206"/>
          <a:stretch/>
        </p:blipFill>
        <p:spPr bwMode="auto">
          <a:xfrm>
            <a:off x="6803570" y="2864393"/>
            <a:ext cx="1539902" cy="135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064" t="42697" r="55330" b="53126"/>
          <a:stretch/>
        </p:blipFill>
        <p:spPr bwMode="auto">
          <a:xfrm>
            <a:off x="2973497" y="5530354"/>
            <a:ext cx="1246260" cy="44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13" t="571" r="37904" b="-571"/>
          <a:stretch/>
        </p:blipFill>
        <p:spPr bwMode="auto">
          <a:xfrm>
            <a:off x="2741976" y="5878036"/>
            <a:ext cx="1477781" cy="73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4274871" y="5286454"/>
            <a:ext cx="796052" cy="369332"/>
          </a:xfrm>
          <a:prstGeom prst="rect">
            <a:avLst/>
          </a:prstGeom>
          <a:noFill/>
        </p:spPr>
        <p:txBody>
          <a:bodyPr wrap="none" rtlCol="0">
            <a:spAutoFit/>
          </a:bodyPr>
          <a:lstStyle/>
          <a:p>
            <a:r>
              <a:rPr lang="en-US" b="1" dirty="0">
                <a:solidFill>
                  <a:schemeClr val="tx1">
                    <a:lumMod val="85000"/>
                    <a:lumOff val="15000"/>
                  </a:schemeClr>
                </a:solidFill>
              </a:rPr>
              <a:t>Tier 1</a:t>
            </a:r>
          </a:p>
        </p:txBody>
      </p:sp>
      <p:sp>
        <p:nvSpPr>
          <p:cNvPr id="31" name="TextBox 30"/>
          <p:cNvSpPr txBox="1"/>
          <p:nvPr/>
        </p:nvSpPr>
        <p:spPr>
          <a:xfrm>
            <a:off x="4289008" y="5588724"/>
            <a:ext cx="2098203" cy="1015663"/>
          </a:xfrm>
          <a:prstGeom prst="rect">
            <a:avLst/>
          </a:prstGeom>
          <a:noFill/>
        </p:spPr>
        <p:txBody>
          <a:bodyPr wrap="none" rtlCol="0">
            <a:spAutoFit/>
          </a:bodyPr>
          <a:lstStyle/>
          <a:p>
            <a:r>
              <a:rPr lang="en-US" sz="1200" dirty="0">
                <a:solidFill>
                  <a:srgbClr val="6B1F01"/>
                </a:solidFill>
              </a:rPr>
              <a:t>Homogenous</a:t>
            </a:r>
          </a:p>
          <a:p>
            <a:r>
              <a:rPr lang="en-US" sz="1200" dirty="0">
                <a:solidFill>
                  <a:srgbClr val="6B1F01"/>
                </a:solidFill>
              </a:rPr>
              <a:t>Low Solubility</a:t>
            </a:r>
          </a:p>
          <a:p>
            <a:r>
              <a:rPr lang="en-US" sz="1200" dirty="0">
                <a:solidFill>
                  <a:srgbClr val="6B1F01"/>
                </a:solidFill>
              </a:rPr>
              <a:t>Degradable</a:t>
            </a:r>
          </a:p>
          <a:p>
            <a:r>
              <a:rPr lang="en-US" sz="1200" dirty="0">
                <a:solidFill>
                  <a:srgbClr val="6B1F01"/>
                </a:solidFill>
              </a:rPr>
              <a:t>Unconsolidated</a:t>
            </a:r>
          </a:p>
          <a:p>
            <a:r>
              <a:rPr lang="en-US" sz="1200" dirty="0">
                <a:solidFill>
                  <a:srgbClr val="6B1F01"/>
                </a:solidFill>
              </a:rPr>
              <a:t>Consistent GW Flow Trends</a:t>
            </a:r>
          </a:p>
        </p:txBody>
      </p:sp>
      <p:sp>
        <p:nvSpPr>
          <p:cNvPr id="33" name="TextBox 32"/>
          <p:cNvSpPr txBox="1"/>
          <p:nvPr/>
        </p:nvSpPr>
        <p:spPr>
          <a:xfrm>
            <a:off x="2937285" y="4485370"/>
            <a:ext cx="1754006" cy="892552"/>
          </a:xfrm>
          <a:prstGeom prst="rect">
            <a:avLst/>
          </a:prstGeom>
          <a:noFill/>
        </p:spPr>
        <p:txBody>
          <a:bodyPr wrap="none" rtlCol="0">
            <a:spAutoFit/>
          </a:bodyPr>
          <a:lstStyle/>
          <a:p>
            <a:r>
              <a:rPr lang="en-US" sz="1300" dirty="0"/>
              <a:t>Undeveloped </a:t>
            </a:r>
          </a:p>
          <a:p>
            <a:r>
              <a:rPr lang="en-US" sz="1300" dirty="0"/>
              <a:t>Limited Access</a:t>
            </a:r>
          </a:p>
          <a:p>
            <a:r>
              <a:rPr lang="en-US" sz="1300" dirty="0"/>
              <a:t>No Surface Water</a:t>
            </a:r>
          </a:p>
          <a:p>
            <a:r>
              <a:rPr lang="en-US" sz="1300" dirty="0"/>
              <a:t>No Groundwater Use</a:t>
            </a:r>
          </a:p>
        </p:txBody>
      </p:sp>
      <p:pic>
        <p:nvPicPr>
          <p:cNvPr id="3080" name="Picture 8" descr="C:\Users\KiaQef\AppData\Local\Microsoft\Windows\Temporary Internet Files\Content.IE5\D5NREAWK\175px-UtilityVaul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02" y="2391539"/>
            <a:ext cx="609804" cy="45205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05823" y="2861060"/>
            <a:ext cx="2273981" cy="877163"/>
          </a:xfrm>
          <a:prstGeom prst="rect">
            <a:avLst/>
          </a:prstGeom>
          <a:noFill/>
        </p:spPr>
        <p:txBody>
          <a:bodyPr wrap="square" rtlCol="0">
            <a:spAutoFit/>
          </a:bodyPr>
          <a:lstStyle/>
          <a:p>
            <a:r>
              <a:rPr lang="en-US" sz="1300" dirty="0"/>
              <a:t>Aboveground Receptors</a:t>
            </a:r>
          </a:p>
          <a:p>
            <a:r>
              <a:rPr lang="en-US" sz="1300" dirty="0"/>
              <a:t>Utilities, Groundwater Use</a:t>
            </a:r>
          </a:p>
          <a:p>
            <a:r>
              <a:rPr lang="en-US" sz="1300" dirty="0"/>
              <a:t>On-going Development</a:t>
            </a:r>
          </a:p>
          <a:p>
            <a:endParaRPr lang="en-US" sz="1200" dirty="0"/>
          </a:p>
        </p:txBody>
      </p:sp>
      <p:sp>
        <p:nvSpPr>
          <p:cNvPr id="21" name="TextBox 20"/>
          <p:cNvSpPr txBox="1"/>
          <p:nvPr/>
        </p:nvSpPr>
        <p:spPr>
          <a:xfrm>
            <a:off x="6056731" y="3526466"/>
            <a:ext cx="796052" cy="369332"/>
          </a:xfrm>
          <a:prstGeom prst="rect">
            <a:avLst/>
          </a:prstGeom>
          <a:noFill/>
        </p:spPr>
        <p:txBody>
          <a:bodyPr wrap="none" rtlCol="0">
            <a:spAutoFit/>
          </a:bodyPr>
          <a:lstStyle/>
          <a:p>
            <a:r>
              <a:rPr lang="en-US" b="1" dirty="0">
                <a:solidFill>
                  <a:schemeClr val="tx2"/>
                </a:solidFill>
              </a:rPr>
              <a:t>Tier 3</a:t>
            </a:r>
          </a:p>
        </p:txBody>
      </p:sp>
      <p:pic>
        <p:nvPicPr>
          <p:cNvPr id="3077" name="Picture 5" descr="C:\Program Files (x86)\Microsoft Office\MEDIA\CAGCAT10\j018560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3570" y="2391539"/>
            <a:ext cx="489110" cy="4848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6692099" y="4205363"/>
            <a:ext cx="1715534" cy="1077218"/>
          </a:xfrm>
          <a:prstGeom prst="rect">
            <a:avLst/>
          </a:prstGeom>
          <a:noFill/>
        </p:spPr>
        <p:txBody>
          <a:bodyPr wrap="none" rtlCol="0">
            <a:spAutoFit/>
          </a:bodyPr>
          <a:lstStyle/>
          <a:p>
            <a:r>
              <a:rPr lang="en-US" sz="1300" dirty="0">
                <a:solidFill>
                  <a:srgbClr val="451401"/>
                </a:solidFill>
              </a:rPr>
              <a:t>Heterogeneous,</a:t>
            </a:r>
          </a:p>
          <a:p>
            <a:r>
              <a:rPr lang="en-US" sz="1300" dirty="0">
                <a:solidFill>
                  <a:srgbClr val="451401"/>
                </a:solidFill>
              </a:rPr>
              <a:t>Fractured Bedrock,</a:t>
            </a:r>
          </a:p>
          <a:p>
            <a:r>
              <a:rPr lang="en-US" sz="1300" dirty="0">
                <a:solidFill>
                  <a:srgbClr val="451401"/>
                </a:solidFill>
              </a:rPr>
              <a:t>High Solubility/Toxic</a:t>
            </a:r>
          </a:p>
          <a:p>
            <a:r>
              <a:rPr lang="en-US" sz="1300" dirty="0">
                <a:solidFill>
                  <a:srgbClr val="451401"/>
                </a:solidFill>
              </a:rPr>
              <a:t>Persistent, Seasonal</a:t>
            </a:r>
          </a:p>
          <a:p>
            <a:endParaRPr lang="en-US" sz="1200" dirty="0">
              <a:solidFill>
                <a:srgbClr val="451401"/>
              </a:solidFill>
            </a:endParaRPr>
          </a:p>
        </p:txBody>
      </p:sp>
      <p:sp>
        <p:nvSpPr>
          <p:cNvPr id="22" name="Freeform 21"/>
          <p:cNvSpPr/>
          <p:nvPr/>
        </p:nvSpPr>
        <p:spPr bwMode="auto">
          <a:xfrm>
            <a:off x="7549866" y="5097955"/>
            <a:ext cx="797814" cy="912595"/>
          </a:xfrm>
          <a:custGeom>
            <a:avLst/>
            <a:gdLst>
              <a:gd name="connsiteX0" fmla="*/ 742950 w 752475"/>
              <a:gd name="connsiteY0" fmla="*/ 714375 h 714375"/>
              <a:gd name="connsiteX1" fmla="*/ 361950 w 752475"/>
              <a:gd name="connsiteY1" fmla="*/ 685800 h 714375"/>
              <a:gd name="connsiteX2" fmla="*/ 0 w 752475"/>
              <a:gd name="connsiteY2" fmla="*/ 276225 h 714375"/>
              <a:gd name="connsiteX3" fmla="*/ 0 w 752475"/>
              <a:gd name="connsiteY3" fmla="*/ 0 h 714375"/>
              <a:gd name="connsiteX4" fmla="*/ 752475 w 752475"/>
              <a:gd name="connsiteY4" fmla="*/ 28575 h 714375"/>
              <a:gd name="connsiteX5" fmla="*/ 742950 w 752475"/>
              <a:gd name="connsiteY5" fmla="*/ 714375 h 714375"/>
              <a:gd name="connsiteX0" fmla="*/ 742950 w 752475"/>
              <a:gd name="connsiteY0" fmla="*/ 714375 h 716757"/>
              <a:gd name="connsiteX1" fmla="*/ 378619 w 752475"/>
              <a:gd name="connsiteY1" fmla="*/ 716757 h 716757"/>
              <a:gd name="connsiteX2" fmla="*/ 0 w 752475"/>
              <a:gd name="connsiteY2" fmla="*/ 276225 h 716757"/>
              <a:gd name="connsiteX3" fmla="*/ 0 w 752475"/>
              <a:gd name="connsiteY3" fmla="*/ 0 h 716757"/>
              <a:gd name="connsiteX4" fmla="*/ 752475 w 752475"/>
              <a:gd name="connsiteY4" fmla="*/ 28575 h 716757"/>
              <a:gd name="connsiteX5" fmla="*/ 742950 w 752475"/>
              <a:gd name="connsiteY5" fmla="*/ 714375 h 716757"/>
              <a:gd name="connsiteX0" fmla="*/ 742950 w 752475"/>
              <a:gd name="connsiteY0" fmla="*/ 714375 h 716757"/>
              <a:gd name="connsiteX1" fmla="*/ 378619 w 752475"/>
              <a:gd name="connsiteY1" fmla="*/ 716757 h 716757"/>
              <a:gd name="connsiteX2" fmla="*/ 0 w 752475"/>
              <a:gd name="connsiteY2" fmla="*/ 276225 h 716757"/>
              <a:gd name="connsiteX3" fmla="*/ 0 w 752475"/>
              <a:gd name="connsiteY3" fmla="*/ 0 h 716757"/>
              <a:gd name="connsiteX4" fmla="*/ 752475 w 752475"/>
              <a:gd name="connsiteY4" fmla="*/ 28575 h 716757"/>
              <a:gd name="connsiteX5" fmla="*/ 742950 w 752475"/>
              <a:gd name="connsiteY5" fmla="*/ 714375 h 716757"/>
              <a:gd name="connsiteX0" fmla="*/ 742950 w 752475"/>
              <a:gd name="connsiteY0" fmla="*/ 714375 h 716757"/>
              <a:gd name="connsiteX1" fmla="*/ 385763 w 752475"/>
              <a:gd name="connsiteY1" fmla="*/ 716757 h 716757"/>
              <a:gd name="connsiteX2" fmla="*/ 0 w 752475"/>
              <a:gd name="connsiteY2" fmla="*/ 276225 h 716757"/>
              <a:gd name="connsiteX3" fmla="*/ 0 w 752475"/>
              <a:gd name="connsiteY3" fmla="*/ 0 h 716757"/>
              <a:gd name="connsiteX4" fmla="*/ 752475 w 752475"/>
              <a:gd name="connsiteY4" fmla="*/ 28575 h 716757"/>
              <a:gd name="connsiteX5" fmla="*/ 742950 w 752475"/>
              <a:gd name="connsiteY5" fmla="*/ 714375 h 716757"/>
              <a:gd name="connsiteX0" fmla="*/ 745332 w 754857"/>
              <a:gd name="connsiteY0" fmla="*/ 714375 h 716757"/>
              <a:gd name="connsiteX1" fmla="*/ 388145 w 754857"/>
              <a:gd name="connsiteY1" fmla="*/ 716757 h 716757"/>
              <a:gd name="connsiteX2" fmla="*/ 0 w 754857"/>
              <a:gd name="connsiteY2" fmla="*/ 254793 h 716757"/>
              <a:gd name="connsiteX3" fmla="*/ 2382 w 754857"/>
              <a:gd name="connsiteY3" fmla="*/ 0 h 716757"/>
              <a:gd name="connsiteX4" fmla="*/ 754857 w 754857"/>
              <a:gd name="connsiteY4" fmla="*/ 28575 h 716757"/>
              <a:gd name="connsiteX5" fmla="*/ 745332 w 754857"/>
              <a:gd name="connsiteY5" fmla="*/ 714375 h 716757"/>
              <a:gd name="connsiteX0" fmla="*/ 745332 w 754857"/>
              <a:gd name="connsiteY0" fmla="*/ 714375 h 716757"/>
              <a:gd name="connsiteX1" fmla="*/ 388145 w 754857"/>
              <a:gd name="connsiteY1" fmla="*/ 716757 h 716757"/>
              <a:gd name="connsiteX2" fmla="*/ 0 w 754857"/>
              <a:gd name="connsiteY2" fmla="*/ 254793 h 716757"/>
              <a:gd name="connsiteX3" fmla="*/ 2382 w 754857"/>
              <a:gd name="connsiteY3" fmla="*/ 0 h 716757"/>
              <a:gd name="connsiteX4" fmla="*/ 754857 w 754857"/>
              <a:gd name="connsiteY4" fmla="*/ 28575 h 716757"/>
              <a:gd name="connsiteX5" fmla="*/ 745332 w 754857"/>
              <a:gd name="connsiteY5" fmla="*/ 714375 h 716757"/>
              <a:gd name="connsiteX0" fmla="*/ 745332 w 752476"/>
              <a:gd name="connsiteY0" fmla="*/ 864394 h 866776"/>
              <a:gd name="connsiteX1" fmla="*/ 388145 w 752476"/>
              <a:gd name="connsiteY1" fmla="*/ 866776 h 866776"/>
              <a:gd name="connsiteX2" fmla="*/ 0 w 752476"/>
              <a:gd name="connsiteY2" fmla="*/ 404812 h 866776"/>
              <a:gd name="connsiteX3" fmla="*/ 2382 w 752476"/>
              <a:gd name="connsiteY3" fmla="*/ 150019 h 866776"/>
              <a:gd name="connsiteX4" fmla="*/ 752476 w 752476"/>
              <a:gd name="connsiteY4" fmla="*/ 0 h 866776"/>
              <a:gd name="connsiteX5" fmla="*/ 745332 w 752476"/>
              <a:gd name="connsiteY5" fmla="*/ 864394 h 866776"/>
              <a:gd name="connsiteX0" fmla="*/ 745332 w 752476"/>
              <a:gd name="connsiteY0" fmla="*/ 864394 h 866776"/>
              <a:gd name="connsiteX1" fmla="*/ 388145 w 752476"/>
              <a:gd name="connsiteY1" fmla="*/ 866776 h 866776"/>
              <a:gd name="connsiteX2" fmla="*/ 0 w 752476"/>
              <a:gd name="connsiteY2" fmla="*/ 404812 h 866776"/>
              <a:gd name="connsiteX3" fmla="*/ 11907 w 752476"/>
              <a:gd name="connsiteY3" fmla="*/ 9526 h 866776"/>
              <a:gd name="connsiteX4" fmla="*/ 752476 w 752476"/>
              <a:gd name="connsiteY4" fmla="*/ 0 h 866776"/>
              <a:gd name="connsiteX5" fmla="*/ 745332 w 752476"/>
              <a:gd name="connsiteY5" fmla="*/ 864394 h 866776"/>
              <a:gd name="connsiteX0" fmla="*/ 745332 w 752476"/>
              <a:gd name="connsiteY0" fmla="*/ 864394 h 866776"/>
              <a:gd name="connsiteX1" fmla="*/ 388145 w 752476"/>
              <a:gd name="connsiteY1" fmla="*/ 866776 h 866776"/>
              <a:gd name="connsiteX2" fmla="*/ 0 w 752476"/>
              <a:gd name="connsiteY2" fmla="*/ 404812 h 866776"/>
              <a:gd name="connsiteX3" fmla="*/ 11907 w 752476"/>
              <a:gd name="connsiteY3" fmla="*/ 1 h 866776"/>
              <a:gd name="connsiteX4" fmla="*/ 752476 w 752476"/>
              <a:gd name="connsiteY4" fmla="*/ 0 h 866776"/>
              <a:gd name="connsiteX5" fmla="*/ 745332 w 752476"/>
              <a:gd name="connsiteY5" fmla="*/ 864394 h 866776"/>
              <a:gd name="connsiteX0" fmla="*/ 745332 w 752476"/>
              <a:gd name="connsiteY0" fmla="*/ 866775 h 869157"/>
              <a:gd name="connsiteX1" fmla="*/ 388145 w 752476"/>
              <a:gd name="connsiteY1" fmla="*/ 869157 h 869157"/>
              <a:gd name="connsiteX2" fmla="*/ 0 w 752476"/>
              <a:gd name="connsiteY2" fmla="*/ 407193 h 869157"/>
              <a:gd name="connsiteX3" fmla="*/ 4763 w 752476"/>
              <a:gd name="connsiteY3" fmla="*/ 0 h 869157"/>
              <a:gd name="connsiteX4" fmla="*/ 752476 w 752476"/>
              <a:gd name="connsiteY4" fmla="*/ 2381 h 869157"/>
              <a:gd name="connsiteX5" fmla="*/ 745332 w 752476"/>
              <a:gd name="connsiteY5" fmla="*/ 866775 h 8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476" h="869157">
                <a:moveTo>
                  <a:pt x="745332" y="866775"/>
                </a:moveTo>
                <a:lnTo>
                  <a:pt x="388145" y="869157"/>
                </a:lnTo>
                <a:cubicBezTo>
                  <a:pt x="276227" y="715169"/>
                  <a:pt x="135731" y="537369"/>
                  <a:pt x="0" y="407193"/>
                </a:cubicBezTo>
                <a:cubicBezTo>
                  <a:pt x="1588" y="271462"/>
                  <a:pt x="3175" y="135731"/>
                  <a:pt x="4763" y="0"/>
                </a:cubicBezTo>
                <a:lnTo>
                  <a:pt x="752476" y="2381"/>
                </a:lnTo>
                <a:cubicBezTo>
                  <a:pt x="750095" y="290512"/>
                  <a:pt x="747713" y="578644"/>
                  <a:pt x="745332" y="866775"/>
                </a:cubicBezTo>
                <a:close/>
              </a:path>
            </a:pathLst>
          </a:custGeom>
          <a:blipFill>
            <a:blip r:embed="rId8"/>
            <a:stretch>
              <a:fillRect/>
            </a:stretch>
          </a:bli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6" name="TextBox 45"/>
          <p:cNvSpPr txBox="1"/>
          <p:nvPr/>
        </p:nvSpPr>
        <p:spPr>
          <a:xfrm>
            <a:off x="4181980" y="4065073"/>
            <a:ext cx="796052" cy="369332"/>
          </a:xfrm>
          <a:prstGeom prst="rect">
            <a:avLst/>
          </a:prstGeom>
          <a:noFill/>
        </p:spPr>
        <p:txBody>
          <a:bodyPr wrap="none" rtlCol="0">
            <a:spAutoFit/>
          </a:bodyPr>
          <a:lstStyle/>
          <a:p>
            <a:pPr algn="ctr"/>
            <a:r>
              <a:rPr lang="en-US" b="1" dirty="0">
                <a:solidFill>
                  <a:schemeClr val="tx2">
                    <a:lumMod val="95000"/>
                    <a:lumOff val="5000"/>
                  </a:schemeClr>
                </a:solidFill>
              </a:rPr>
              <a:t>Tier 2</a:t>
            </a:r>
          </a:p>
        </p:txBody>
      </p:sp>
      <p:cxnSp>
        <p:nvCxnSpPr>
          <p:cNvPr id="29" name="Straight Arrow Connector 28">
            <a:extLst>
              <a:ext uri="{FF2B5EF4-FFF2-40B4-BE49-F238E27FC236}">
                <a16:creationId xmlns:a16="http://schemas.microsoft.com/office/drawing/2014/main" xmlns="" id="{3BA105A6-115E-4F8C-AFA1-EB367CCE0118}"/>
              </a:ext>
            </a:extLst>
          </p:cNvPr>
          <p:cNvCxnSpPr>
            <a:cxnSpLocks/>
          </p:cNvCxnSpPr>
          <p:nvPr/>
        </p:nvCxnSpPr>
        <p:spPr>
          <a:xfrm>
            <a:off x="1398690" y="1429150"/>
            <a:ext cx="5290106" cy="0"/>
          </a:xfrm>
          <a:prstGeom prst="straightConnector1">
            <a:avLst/>
          </a:prstGeom>
          <a:noFill/>
          <a:ln w="25400" cap="flat" cmpd="sng" algn="ctr">
            <a:solidFill>
              <a:sysClr val="windowText" lastClr="000000"/>
            </a:solidFill>
            <a:prstDash val="solid"/>
            <a:tailEnd type="triangle"/>
          </a:ln>
          <a:effectLst/>
        </p:spPr>
      </p:cxnSp>
      <p:sp>
        <p:nvSpPr>
          <p:cNvPr id="32" name="TextBox 31">
            <a:extLst>
              <a:ext uri="{FF2B5EF4-FFF2-40B4-BE49-F238E27FC236}">
                <a16:creationId xmlns:a16="http://schemas.microsoft.com/office/drawing/2014/main" xmlns="" id="{F23EA4C1-2076-4BFE-BC31-DA38767E4FD6}"/>
              </a:ext>
            </a:extLst>
          </p:cNvPr>
          <p:cNvSpPr txBox="1"/>
          <p:nvPr/>
        </p:nvSpPr>
        <p:spPr>
          <a:xfrm>
            <a:off x="6688796" y="1283763"/>
            <a:ext cx="2529860" cy="307777"/>
          </a:xfrm>
          <a:prstGeom prst="rect">
            <a:avLst/>
          </a:prstGeom>
          <a:noFill/>
        </p:spPr>
        <p:txBody>
          <a:bodyPr wrap="none" rtlCol="0">
            <a:spAutoFit/>
          </a:bodyPr>
          <a:lstStyle/>
          <a:p>
            <a:r>
              <a:rPr lang="en-US" sz="1400" b="1" dirty="0"/>
              <a:t>INCREASING COMPLEXITY</a:t>
            </a:r>
          </a:p>
        </p:txBody>
      </p:sp>
      <p:cxnSp>
        <p:nvCxnSpPr>
          <p:cNvPr id="34" name="Straight Arrow Connector 33">
            <a:extLst>
              <a:ext uri="{FF2B5EF4-FFF2-40B4-BE49-F238E27FC236}">
                <a16:creationId xmlns:a16="http://schemas.microsoft.com/office/drawing/2014/main" xmlns="" id="{7258E6A6-CB9A-46F3-823F-062B2356E687}"/>
              </a:ext>
            </a:extLst>
          </p:cNvPr>
          <p:cNvCxnSpPr>
            <a:cxnSpLocks/>
          </p:cNvCxnSpPr>
          <p:nvPr/>
        </p:nvCxnSpPr>
        <p:spPr>
          <a:xfrm flipV="1">
            <a:off x="913163" y="1962617"/>
            <a:ext cx="0" cy="4556488"/>
          </a:xfrm>
          <a:prstGeom prst="straightConnector1">
            <a:avLst/>
          </a:prstGeom>
          <a:noFill/>
          <a:ln w="25400" cap="flat" cmpd="sng" algn="ctr">
            <a:solidFill>
              <a:sysClr val="windowText" lastClr="000000"/>
            </a:solidFill>
            <a:prstDash val="solid"/>
            <a:tailEnd type="triangle"/>
          </a:ln>
          <a:effectLst/>
        </p:spPr>
      </p:cxnSp>
      <p:sp>
        <p:nvSpPr>
          <p:cNvPr id="35" name="TextBox 34">
            <a:extLst>
              <a:ext uri="{FF2B5EF4-FFF2-40B4-BE49-F238E27FC236}">
                <a16:creationId xmlns:a16="http://schemas.microsoft.com/office/drawing/2014/main" xmlns="" id="{6FEAFA9D-6DDC-4DD2-9AFD-57CCFD32A8F1}"/>
              </a:ext>
            </a:extLst>
          </p:cNvPr>
          <p:cNvSpPr txBox="1"/>
          <p:nvPr/>
        </p:nvSpPr>
        <p:spPr>
          <a:xfrm rot="16200000">
            <a:off x="-671069" y="3981223"/>
            <a:ext cx="2860078" cy="338554"/>
          </a:xfrm>
          <a:prstGeom prst="rect">
            <a:avLst/>
          </a:prstGeom>
          <a:noFill/>
        </p:spPr>
        <p:txBody>
          <a:bodyPr wrap="none" rtlCol="0">
            <a:spAutoFit/>
          </a:bodyPr>
          <a:lstStyle/>
          <a:p>
            <a:r>
              <a:rPr lang="en-US" sz="1600" b="1" dirty="0"/>
              <a:t>INCREASING COMPLEXITY</a:t>
            </a:r>
          </a:p>
        </p:txBody>
      </p:sp>
      <p:sp>
        <p:nvSpPr>
          <p:cNvPr id="36" name="TextBox 35"/>
          <p:cNvSpPr txBox="1">
            <a:spLocks noChangeArrowheads="1"/>
          </p:cNvSpPr>
          <p:nvPr/>
        </p:nvSpPr>
        <p:spPr bwMode="auto">
          <a:xfrm rot="16200000">
            <a:off x="-2588731" y="3885160"/>
            <a:ext cx="5572125" cy="369332"/>
          </a:xfrm>
          <a:prstGeom prst="rect">
            <a:avLst/>
          </a:prstGeom>
          <a:solidFill>
            <a:srgbClr val="008000"/>
          </a:solidFill>
          <a:ln w="9525">
            <a:noFill/>
            <a:miter lim="800000"/>
            <a:headEnd/>
            <a:tailEnd/>
          </a:ln>
          <a:scene3d>
            <a:camera prst="orthographicFront"/>
            <a:lightRig rig="threePt" dir="t"/>
          </a:scene3d>
          <a:sp3d>
            <a:bevelT w="152400" h="50800" prst="softRound"/>
          </a:sp3d>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LCSM Evolution</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9" name="TextBox 38"/>
          <p:cNvSpPr txBox="1"/>
          <p:nvPr/>
        </p:nvSpPr>
        <p:spPr>
          <a:xfrm flipH="1">
            <a:off x="5165431" y="6593519"/>
            <a:ext cx="3971738" cy="292388"/>
          </a:xfrm>
          <a:prstGeom prst="rect">
            <a:avLst/>
          </a:prstGeom>
          <a:noFill/>
        </p:spPr>
        <p:txBody>
          <a:bodyPr wrap="square" rtlCol="0">
            <a:spAutoFit/>
          </a:bodyPr>
          <a:lstStyle/>
          <a:p>
            <a:r>
              <a:rPr lang="en-US" sz="1300" b="1" dirty="0"/>
              <a:t>Figure 4-2, LNAPL-3 (adapted from ASTM 2014) </a:t>
            </a:r>
          </a:p>
        </p:txBody>
      </p:sp>
    </p:spTree>
    <p:extLst>
      <p:ext uri="{BB962C8B-B14F-4D97-AF65-F5344CB8AC3E}">
        <p14:creationId xmlns:p14="http://schemas.microsoft.com/office/powerpoint/2010/main" val="387415270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vs. Tier 3</a:t>
            </a:r>
          </a:p>
        </p:txBody>
      </p:sp>
      <p:sp>
        <p:nvSpPr>
          <p:cNvPr id="8" name="Rectangle 7"/>
          <p:cNvSpPr/>
          <p:nvPr/>
        </p:nvSpPr>
        <p:spPr bwMode="auto">
          <a:xfrm>
            <a:off x="13648" y="1280772"/>
            <a:ext cx="5449462" cy="27432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r>
              <a:rPr lang="en-US" b="1" dirty="0">
                <a:solidFill>
                  <a:schemeClr val="accent2"/>
                </a:solidFill>
              </a:rPr>
              <a:t>Tier 1 Retail – Diesel in Sand </a:t>
            </a:r>
          </a:p>
          <a:p>
            <a:pPr marL="523875" lvl="1" indent="-285750" eaLnBrk="0" hangingPunct="0">
              <a:buFont typeface="Arial" panose="020B0604020202020204" pitchFamily="34" charset="0"/>
              <a:buChar char="•"/>
            </a:pPr>
            <a:r>
              <a:rPr lang="en-US" sz="1700" dirty="0"/>
              <a:t>10 – 15 feet to Water-table</a:t>
            </a:r>
          </a:p>
          <a:p>
            <a:pPr marL="523875" lvl="1" indent="-285750" eaLnBrk="0" hangingPunct="0">
              <a:buFont typeface="Arial" panose="020B0604020202020204" pitchFamily="34" charset="0"/>
              <a:buChar char="•"/>
            </a:pPr>
            <a:r>
              <a:rPr lang="en-US" sz="1700" dirty="0"/>
              <a:t>Dissolved plume contained onsite (MNA)</a:t>
            </a:r>
          </a:p>
          <a:p>
            <a:pPr marL="523875" lvl="1" indent="-285750" eaLnBrk="0" hangingPunct="0">
              <a:buFont typeface="Arial" panose="020B0604020202020204" pitchFamily="34" charset="0"/>
              <a:buChar char="•"/>
            </a:pPr>
            <a:r>
              <a:rPr lang="en-US" sz="1700" dirty="0"/>
              <a:t>Mobile LNAPL in wells – T</a:t>
            </a:r>
            <a:r>
              <a:rPr lang="en-US" sz="1700" baseline="-25000" dirty="0"/>
              <a:t>n</a:t>
            </a:r>
            <a:r>
              <a:rPr lang="en-US" sz="1700" dirty="0"/>
              <a:t> 1.0 ft</a:t>
            </a:r>
            <a:r>
              <a:rPr lang="en-US" sz="1700" baseline="30000" dirty="0"/>
              <a:t>2</a:t>
            </a:r>
            <a:r>
              <a:rPr lang="en-US" sz="1700" dirty="0"/>
              <a:t>/day</a:t>
            </a:r>
          </a:p>
          <a:p>
            <a:pPr marL="523875" lvl="1" indent="-285750" eaLnBrk="0" hangingPunct="0">
              <a:buFont typeface="Arial" panose="020B0604020202020204" pitchFamily="34" charset="0"/>
              <a:buChar char="•"/>
            </a:pPr>
            <a:r>
              <a:rPr lang="en-US" sz="1700" dirty="0"/>
              <a:t>LNAPL is not under any buildings</a:t>
            </a:r>
          </a:p>
          <a:p>
            <a:pPr marL="523875" lvl="1" indent="-285750" eaLnBrk="0" hangingPunct="0">
              <a:buFont typeface="Arial" panose="020B0604020202020204" pitchFamily="34" charset="0"/>
              <a:buChar char="•"/>
            </a:pPr>
            <a:r>
              <a:rPr lang="en-US" sz="1700" dirty="0"/>
              <a:t>Release occurred 10+ years </a:t>
            </a:r>
            <a:r>
              <a:rPr lang="en-US" sz="1700" dirty="0" smtClean="0"/>
              <a:t>ago</a:t>
            </a:r>
          </a:p>
          <a:p>
            <a:pPr marL="523875" lvl="1" indent="-285750" eaLnBrk="0" hangingPunct="0">
              <a:buFont typeface="Arial" panose="020B0604020202020204" pitchFamily="34" charset="0"/>
              <a:buChar char="•"/>
            </a:pPr>
            <a:endParaRPr lang="en-US" sz="1700" dirty="0">
              <a:solidFill>
                <a:schemeClr val="accent2"/>
              </a:solidFill>
            </a:endParaRPr>
          </a:p>
          <a:p>
            <a:pPr marL="523875" lvl="1" indent="-285750" eaLnBrk="0" hangingPunct="0">
              <a:buFont typeface="Arial" panose="020B0604020202020204" pitchFamily="34" charset="0"/>
              <a:buChar char="•"/>
            </a:pPr>
            <a:r>
              <a:rPr lang="en-US" sz="1700" dirty="0" smtClean="0">
                <a:solidFill>
                  <a:schemeClr val="accent2"/>
                </a:solidFill>
              </a:rPr>
              <a:t>Well </a:t>
            </a:r>
            <a:r>
              <a:rPr lang="en-US" sz="1700" dirty="0">
                <a:solidFill>
                  <a:schemeClr val="accent2"/>
                </a:solidFill>
              </a:rPr>
              <a:t>Defined Remedial Concerns</a:t>
            </a:r>
          </a:p>
          <a:p>
            <a:pPr marL="523875" lvl="1" indent="-285750" eaLnBrk="0" hangingPunct="0">
              <a:buFont typeface="Arial" panose="020B0604020202020204" pitchFamily="34" charset="0"/>
              <a:buChar char="•"/>
            </a:pPr>
            <a:r>
              <a:rPr lang="en-US" sz="1700" dirty="0">
                <a:solidFill>
                  <a:schemeClr val="accent2"/>
                </a:solidFill>
              </a:rPr>
              <a:t>No risk, Tn above but close to 0.8 ft</a:t>
            </a:r>
            <a:r>
              <a:rPr lang="en-US" sz="1700" baseline="30000" dirty="0">
                <a:solidFill>
                  <a:schemeClr val="accent2"/>
                </a:solidFill>
              </a:rPr>
              <a:t>2</a:t>
            </a:r>
            <a:r>
              <a:rPr lang="en-US" sz="1700" dirty="0">
                <a:solidFill>
                  <a:schemeClr val="accent2"/>
                </a:solidFill>
              </a:rPr>
              <a:t>/day</a:t>
            </a:r>
          </a:p>
        </p:txBody>
      </p:sp>
      <p:sp>
        <p:nvSpPr>
          <p:cNvPr id="9" name="Rectangle 8"/>
          <p:cNvSpPr/>
          <p:nvPr/>
        </p:nvSpPr>
        <p:spPr bwMode="auto">
          <a:xfrm>
            <a:off x="6674" y="4023972"/>
            <a:ext cx="5636856" cy="2743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b="1" dirty="0">
                <a:solidFill>
                  <a:srgbClr val="008000"/>
                </a:solidFill>
              </a:rPr>
              <a:t>Tier 3 Retail – Gasoline Interbedded </a:t>
            </a:r>
          </a:p>
          <a:p>
            <a:pPr algn="ctr" eaLnBrk="0" hangingPunct="0"/>
            <a:r>
              <a:rPr lang="en-US" b="1" dirty="0">
                <a:solidFill>
                  <a:srgbClr val="008000"/>
                </a:solidFill>
              </a:rPr>
              <a:t>Soil Over Bedrock</a:t>
            </a:r>
          </a:p>
          <a:p>
            <a:pPr marL="520700" indent="-285750" eaLnBrk="0" hangingPunct="0">
              <a:buFont typeface="Arial" panose="020B0604020202020204" pitchFamily="34" charset="0"/>
              <a:buChar char="•"/>
            </a:pPr>
            <a:r>
              <a:rPr lang="en-US" sz="1700" dirty="0"/>
              <a:t>Water- Table 15-20 ft. </a:t>
            </a:r>
            <a:r>
              <a:rPr lang="en-US" sz="1700" dirty="0" smtClean="0"/>
              <a:t>depth</a:t>
            </a:r>
          </a:p>
          <a:p>
            <a:pPr marL="520700" indent="-285750" eaLnBrk="0" hangingPunct="0">
              <a:buFont typeface="Arial" panose="020B0604020202020204" pitchFamily="34" charset="0"/>
              <a:buChar char="•"/>
            </a:pPr>
            <a:r>
              <a:rPr lang="en-US" sz="1700" dirty="0" smtClean="0"/>
              <a:t>Fractured </a:t>
            </a:r>
            <a:r>
              <a:rPr lang="en-US" sz="1700" dirty="0"/>
              <a:t>bedrock at ~25 ft depth, </a:t>
            </a:r>
            <a:endParaRPr lang="en-US" sz="1700" dirty="0" smtClean="0"/>
          </a:p>
          <a:p>
            <a:pPr marL="520700" indent="-285750" eaLnBrk="0" hangingPunct="0">
              <a:buFont typeface="Arial" panose="020B0604020202020204" pitchFamily="34" charset="0"/>
              <a:buChar char="•"/>
            </a:pPr>
            <a:r>
              <a:rPr lang="en-US" sz="1700" dirty="0" smtClean="0"/>
              <a:t>Down </a:t>
            </a:r>
            <a:r>
              <a:rPr lang="en-US" sz="1700" dirty="0"/>
              <a:t>gradient receptors - 30 year old bedrock screened wells exhibit </a:t>
            </a:r>
            <a:r>
              <a:rPr lang="en-US" sz="1700" dirty="0" smtClean="0"/>
              <a:t>impacts</a:t>
            </a:r>
          </a:p>
          <a:p>
            <a:pPr marL="520700" indent="-285750" eaLnBrk="0" hangingPunct="0">
              <a:buFont typeface="Arial" panose="020B0604020202020204" pitchFamily="34" charset="0"/>
              <a:buChar char="•"/>
            </a:pPr>
            <a:r>
              <a:rPr lang="en-US" sz="1700" dirty="0" smtClean="0"/>
              <a:t>LNAPL </a:t>
            </a:r>
            <a:r>
              <a:rPr lang="en-US" sz="1700" dirty="0"/>
              <a:t>is off-site in unconsolidated </a:t>
            </a:r>
            <a:r>
              <a:rPr lang="en-US" sz="1700" dirty="0" smtClean="0"/>
              <a:t>soil</a:t>
            </a:r>
          </a:p>
          <a:p>
            <a:pPr marL="520700" indent="-285750" eaLnBrk="0" hangingPunct="0">
              <a:buFont typeface="Arial" panose="020B0604020202020204" pitchFamily="34" charset="0"/>
              <a:buChar char="•"/>
            </a:pPr>
            <a:r>
              <a:rPr lang="en-US" sz="1700" dirty="0" smtClean="0">
                <a:solidFill>
                  <a:srgbClr val="008000"/>
                </a:solidFill>
              </a:rPr>
              <a:t>What </a:t>
            </a:r>
            <a:r>
              <a:rPr lang="en-US" sz="1700" dirty="0">
                <a:solidFill>
                  <a:srgbClr val="008000"/>
                </a:solidFill>
              </a:rPr>
              <a:t>are remaining questions for the LCSM?</a:t>
            </a:r>
          </a:p>
          <a:p>
            <a:pPr marL="1031875" lvl="2" indent="-338138" eaLnBrk="0" hangingPunct="0">
              <a:buFont typeface="Arial" panose="020B0604020202020204" pitchFamily="34" charset="0"/>
              <a:buChar char="•"/>
            </a:pPr>
            <a:r>
              <a:rPr lang="en-US" sz="1700" dirty="0">
                <a:solidFill>
                  <a:srgbClr val="008000"/>
                </a:solidFill>
              </a:rPr>
              <a:t>Likely requires nest well pairs (unconsolidated  bedrock) for dissolved delineation</a:t>
            </a:r>
          </a:p>
        </p:txBody>
      </p:sp>
      <p:grpSp>
        <p:nvGrpSpPr>
          <p:cNvPr id="3" name="Group 2"/>
          <p:cNvGrpSpPr/>
          <p:nvPr/>
        </p:nvGrpSpPr>
        <p:grpSpPr>
          <a:xfrm>
            <a:off x="4841530" y="1524900"/>
            <a:ext cx="4054609" cy="2146347"/>
            <a:chOff x="5580710" y="1681686"/>
            <a:chExt cx="1477781" cy="1077757"/>
          </a:xfrm>
        </p:grpSpPr>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064" t="42697" r="55330" b="53126"/>
            <a:stretch/>
          </p:blipFill>
          <p:spPr bwMode="auto">
            <a:xfrm>
              <a:off x="5812231" y="1681686"/>
              <a:ext cx="1246260" cy="44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413" t="571" r="37904" b="-571"/>
            <a:stretch/>
          </p:blipFill>
          <p:spPr bwMode="auto">
            <a:xfrm>
              <a:off x="5580710" y="2029368"/>
              <a:ext cx="1477781" cy="73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29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1090" t="45155" r="9929" b="39277"/>
          <a:stretch/>
        </p:blipFill>
        <p:spPr bwMode="auto">
          <a:xfrm>
            <a:off x="5643531" y="4368345"/>
            <a:ext cx="3316406" cy="229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Isosceles Triangle 21"/>
          <p:cNvSpPr/>
          <p:nvPr/>
        </p:nvSpPr>
        <p:spPr bwMode="auto">
          <a:xfrm rot="10800000">
            <a:off x="5463111" y="2801688"/>
            <a:ext cx="423081" cy="142589"/>
          </a:xfrm>
          <a:prstGeom prst="triangle">
            <a:avLst/>
          </a:prstGeom>
          <a:solidFill>
            <a:srgbClr val="00B0F0"/>
          </a:solidFill>
          <a:ln w="9525" cap="flat" cmpd="sng" algn="ctr">
            <a:solidFill>
              <a:schemeClr val="accent6">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19" name="Straight Connector 18"/>
          <p:cNvCxnSpPr/>
          <p:nvPr/>
        </p:nvCxnSpPr>
        <p:spPr bwMode="auto">
          <a:xfrm>
            <a:off x="5643530" y="5282744"/>
            <a:ext cx="3246120" cy="1"/>
          </a:xfrm>
          <a:prstGeom prst="line">
            <a:avLst/>
          </a:prstGeom>
          <a:solidFill>
            <a:schemeClr val="accent1"/>
          </a:solidFill>
          <a:ln w="28575" cap="flat" cmpd="sng" algn="ctr">
            <a:solidFill>
              <a:schemeClr val="accent6">
                <a:lumMod val="75000"/>
              </a:schemeClr>
            </a:solidFill>
            <a:prstDash val="dash"/>
            <a:miter lim="800000"/>
            <a:headEnd type="none" w="med" len="med"/>
            <a:tailEnd type="none" w="med" len="med"/>
          </a:ln>
          <a:effectLst/>
        </p:spPr>
      </p:cxnSp>
      <p:sp>
        <p:nvSpPr>
          <p:cNvPr id="17" name="Isosceles Triangle 16"/>
          <p:cNvSpPr/>
          <p:nvPr/>
        </p:nvSpPr>
        <p:spPr bwMode="auto">
          <a:xfrm rot="10800000">
            <a:off x="5643531" y="5140155"/>
            <a:ext cx="423081" cy="142589"/>
          </a:xfrm>
          <a:prstGeom prst="triangle">
            <a:avLst/>
          </a:prstGeom>
          <a:solidFill>
            <a:srgbClr val="00B0F0"/>
          </a:solidFill>
          <a:ln w="9525" cap="flat" cmpd="sng" algn="ctr">
            <a:solidFill>
              <a:schemeClr val="accent6">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Rectangle 19"/>
          <p:cNvSpPr/>
          <p:nvPr/>
        </p:nvSpPr>
        <p:spPr bwMode="auto">
          <a:xfrm>
            <a:off x="6059174" y="4381992"/>
            <a:ext cx="116622" cy="2286000"/>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1" name="TextBox 20"/>
          <p:cNvSpPr txBox="1"/>
          <p:nvPr/>
        </p:nvSpPr>
        <p:spPr>
          <a:xfrm>
            <a:off x="5949990" y="4014918"/>
            <a:ext cx="1468159" cy="338554"/>
          </a:xfrm>
          <a:prstGeom prst="rect">
            <a:avLst/>
          </a:prstGeom>
          <a:noFill/>
        </p:spPr>
        <p:txBody>
          <a:bodyPr wrap="none" rtlCol="0">
            <a:spAutoFit/>
          </a:bodyPr>
          <a:lstStyle/>
          <a:p>
            <a:r>
              <a:rPr lang="en-US" sz="1600" dirty="0"/>
              <a:t>Receptor Well</a:t>
            </a:r>
          </a:p>
        </p:txBody>
      </p:sp>
      <p:sp>
        <p:nvSpPr>
          <p:cNvPr id="23" name="Left Arrow 22"/>
          <p:cNvSpPr/>
          <p:nvPr/>
        </p:nvSpPr>
        <p:spPr bwMode="auto">
          <a:xfrm>
            <a:off x="6932632" y="5882185"/>
            <a:ext cx="1099257" cy="532263"/>
          </a:xfrm>
          <a:prstGeom prst="leftArrow">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2">
                    <a:lumMod val="75000"/>
                  </a:schemeClr>
                </a:solidFill>
                <a:effectLst/>
                <a:latin typeface="Arial" charset="0"/>
              </a:rPr>
              <a:t>Flow</a:t>
            </a:r>
          </a:p>
        </p:txBody>
      </p:sp>
      <p:cxnSp>
        <p:nvCxnSpPr>
          <p:cNvPr id="10" name="Straight Connector 9"/>
          <p:cNvCxnSpPr/>
          <p:nvPr/>
        </p:nvCxnSpPr>
        <p:spPr bwMode="auto">
          <a:xfrm>
            <a:off x="393420" y="3949541"/>
            <a:ext cx="8229600" cy="0"/>
          </a:xfrm>
          <a:prstGeom prst="line">
            <a:avLst/>
          </a:prstGeom>
          <a:ln w="38100">
            <a:solidFill>
              <a:schemeClr val="accent2"/>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741447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4693" y="3274728"/>
            <a:ext cx="2643059" cy="235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a:extLst>
              <a:ext uri="{FF2B5EF4-FFF2-40B4-BE49-F238E27FC236}">
                <a16:creationId xmlns:a16="http://schemas.microsoft.com/office/drawing/2014/main" xmlns="" id="{79140937-4B8E-4F4D-994A-D984B53EA4EB}"/>
              </a:ext>
            </a:extLst>
          </p:cNvPr>
          <p:cNvSpPr>
            <a:spLocks noGrp="1" noChangeArrowheads="1"/>
          </p:cNvSpPr>
          <p:nvPr>
            <p:ph type="ctrTitle"/>
          </p:nvPr>
        </p:nvSpPr>
        <p:spPr>
          <a:xfrm>
            <a:off x="3153507" y="2943083"/>
            <a:ext cx="5867400" cy="916727"/>
          </a:xfrm>
          <a:noFill/>
          <a:ln w="25400">
            <a:noFill/>
            <a:miter lim="800000"/>
            <a:headEnd/>
            <a:tailEnd/>
          </a:ln>
        </p:spPr>
        <p:txBody>
          <a:bodyPr/>
          <a:lstStyle/>
          <a:p>
            <a:pPr>
              <a:lnSpc>
                <a:spcPct val="100000"/>
              </a:lnSpc>
              <a:spcBef>
                <a:spcPts val="0"/>
              </a:spcBef>
            </a:pPr>
            <a:r>
              <a:rPr lang="en-US" altLang="en-US" sz="2100" b="0" dirty="0">
                <a:solidFill>
                  <a:srgbClr val="3838AA"/>
                </a:solidFill>
              </a:rPr>
              <a:t>Part 1: </a:t>
            </a:r>
            <a:r>
              <a:rPr lang="en-US" altLang="en-US" sz="2100" b="0" dirty="0"/>
              <a:t>Understanding LNAPL Behavior in the Subsurface</a:t>
            </a:r>
            <a:endParaRPr lang="en-US" altLang="en-US" sz="2100" dirty="0"/>
          </a:p>
        </p:txBody>
      </p:sp>
      <p:sp>
        <p:nvSpPr>
          <p:cNvPr id="6148" name="Rectangle 5">
            <a:extLst>
              <a:ext uri="{FF2B5EF4-FFF2-40B4-BE49-F238E27FC236}">
                <a16:creationId xmlns:a16="http://schemas.microsoft.com/office/drawing/2014/main" xmlns="" id="{24F46803-4907-4B31-937D-A4C825371CD3}"/>
              </a:ext>
            </a:extLst>
          </p:cNvPr>
          <p:cNvSpPr>
            <a:spLocks noGrp="1" noChangeArrowheads="1"/>
          </p:cNvSpPr>
          <p:nvPr>
            <p:ph type="subTitle" idx="1"/>
          </p:nvPr>
        </p:nvSpPr>
        <p:spPr>
          <a:xfrm>
            <a:off x="56906" y="1333914"/>
            <a:ext cx="9087094" cy="1055688"/>
          </a:xfrm>
        </p:spPr>
        <p:txBody>
          <a:bodyPr/>
          <a:lstStyle/>
          <a:p>
            <a:pPr>
              <a:spcBef>
                <a:spcPts val="0"/>
              </a:spcBef>
            </a:pPr>
            <a:r>
              <a:rPr lang="en-US" altLang="en-US" sz="2200" i="1" dirty="0"/>
              <a:t>Based on ITRC Guidance Document:</a:t>
            </a:r>
          </a:p>
          <a:p>
            <a:pPr>
              <a:spcBef>
                <a:spcPts val="0"/>
              </a:spcBef>
            </a:pPr>
            <a:r>
              <a:rPr lang="en-US" altLang="en-US" sz="2100" dirty="0"/>
              <a:t>Light Non-Aqueous Phase Liquid (LNAPL) </a:t>
            </a:r>
            <a:r>
              <a:rPr lang="en-US" sz="2100" dirty="0"/>
              <a:t>Site Management: LCSM Evolution, Decision Process, and Remedial Technologies </a:t>
            </a:r>
            <a:r>
              <a:rPr lang="en-US" altLang="en-US" sz="2100" dirty="0"/>
              <a:t>(LNAPL-3, 2018)</a:t>
            </a:r>
          </a:p>
        </p:txBody>
      </p:sp>
      <p:sp>
        <p:nvSpPr>
          <p:cNvPr id="6149" name="Text Box 9">
            <a:extLst>
              <a:ext uri="{FF2B5EF4-FFF2-40B4-BE49-F238E27FC236}">
                <a16:creationId xmlns:a16="http://schemas.microsoft.com/office/drawing/2014/main" xmlns="" id="{746BBFCE-9C5B-41F2-80DE-35461B8DAEAA}"/>
              </a:ext>
            </a:extLst>
          </p:cNvPr>
          <p:cNvSpPr txBox="1">
            <a:spLocks noChangeArrowheads="1"/>
          </p:cNvSpPr>
          <p:nvPr/>
        </p:nvSpPr>
        <p:spPr bwMode="auto">
          <a:xfrm>
            <a:off x="1183305" y="76200"/>
            <a:ext cx="57947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0" hangingPunct="0">
              <a:spcBef>
                <a:spcPct val="0"/>
              </a:spcBef>
              <a:buClrTx/>
              <a:buSzTx/>
              <a:buFontTx/>
              <a:buNone/>
            </a:pPr>
            <a:r>
              <a:rPr lang="en-US" altLang="en-US" sz="3200" dirty="0">
                <a:solidFill>
                  <a:srgbClr val="000000"/>
                </a:solidFill>
              </a:rPr>
              <a:t>Welcome – Thanks for Joining </a:t>
            </a:r>
          </a:p>
          <a:p>
            <a:pPr algn="ctr" eaLnBrk="0" hangingPunct="0">
              <a:spcBef>
                <a:spcPct val="0"/>
              </a:spcBef>
              <a:buClrTx/>
              <a:buSzTx/>
              <a:buFontTx/>
              <a:buNone/>
            </a:pPr>
            <a:r>
              <a:rPr lang="en-US" altLang="en-US" sz="3200" dirty="0">
                <a:solidFill>
                  <a:srgbClr val="000000"/>
                </a:solidFill>
              </a:rPr>
              <a:t>this ITRC Training Class</a:t>
            </a:r>
          </a:p>
        </p:txBody>
      </p:sp>
      <p:sp>
        <p:nvSpPr>
          <p:cNvPr id="6150" name="Text Box 10">
            <a:extLst>
              <a:ext uri="{FF2B5EF4-FFF2-40B4-BE49-F238E27FC236}">
                <a16:creationId xmlns:a16="http://schemas.microsoft.com/office/drawing/2014/main" xmlns="" id="{53F3E161-607F-42CC-A52B-F3A817689410}"/>
              </a:ext>
            </a:extLst>
          </p:cNvPr>
          <p:cNvSpPr txBox="1">
            <a:spLocks noChangeArrowheads="1"/>
          </p:cNvSpPr>
          <p:nvPr/>
        </p:nvSpPr>
        <p:spPr bwMode="auto">
          <a:xfrm>
            <a:off x="438150" y="6019800"/>
            <a:ext cx="8267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0" hangingPunct="0">
              <a:spcBef>
                <a:spcPct val="0"/>
              </a:spcBef>
              <a:buClrTx/>
              <a:buSzTx/>
              <a:buFontTx/>
              <a:buNone/>
            </a:pPr>
            <a:r>
              <a:rPr lang="en-US" altLang="en-US" sz="1800" dirty="0">
                <a:solidFill>
                  <a:srgbClr val="000000"/>
                </a:solidFill>
              </a:rPr>
              <a:t>Sponsored by: Interstate Technology and Regulatory Council (</a:t>
            </a:r>
            <a:r>
              <a:rPr lang="en-US" altLang="en-US" sz="1800" dirty="0">
                <a:solidFill>
                  <a:srgbClr val="000000"/>
                </a:solidFill>
                <a:hlinkClick r:id="rId4"/>
              </a:rPr>
              <a:t>www.itrcweb.org</a:t>
            </a:r>
            <a:r>
              <a:rPr lang="en-US" altLang="en-US" sz="1800" dirty="0">
                <a:solidFill>
                  <a:srgbClr val="000000"/>
                </a:solidFill>
              </a:rPr>
              <a:t>) Hosted by: USEPA Clean Up Information Network (</a:t>
            </a:r>
            <a:r>
              <a:rPr lang="en-US" altLang="en-US" sz="1800" dirty="0">
                <a:solidFill>
                  <a:srgbClr val="000000"/>
                </a:solidFill>
                <a:hlinkClick r:id="rId5"/>
              </a:rPr>
              <a:t>www.cluin.org</a:t>
            </a:r>
            <a:r>
              <a:rPr lang="en-US" altLang="en-US" sz="1800" dirty="0">
                <a:solidFill>
                  <a:srgbClr val="000000"/>
                </a:solidFill>
              </a:rPr>
              <a:t>) </a:t>
            </a:r>
          </a:p>
        </p:txBody>
      </p:sp>
      <p:sp>
        <p:nvSpPr>
          <p:cNvPr id="3" name="Rectangle 2"/>
          <p:cNvSpPr/>
          <p:nvPr/>
        </p:nvSpPr>
        <p:spPr bwMode="auto">
          <a:xfrm>
            <a:off x="3148311" y="3806025"/>
            <a:ext cx="5704743" cy="1028016"/>
          </a:xfrm>
          <a:prstGeom prst="rect">
            <a:avLst/>
          </a:prstGeom>
          <a:noFill/>
          <a:ln w="63500" cap="flat" cmpd="sng" algn="ctr">
            <a:solidFill>
              <a:srgbClr val="FF99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10" name="Rectangle 4">
            <a:extLst>
              <a:ext uri="{FF2B5EF4-FFF2-40B4-BE49-F238E27FC236}">
                <a16:creationId xmlns:a16="http://schemas.microsoft.com/office/drawing/2014/main" xmlns="" id="{79140937-4B8E-4F4D-994A-D984B53EA4EB}"/>
              </a:ext>
            </a:extLst>
          </p:cNvPr>
          <p:cNvSpPr txBox="1">
            <a:spLocks noChangeArrowheads="1"/>
          </p:cNvSpPr>
          <p:nvPr/>
        </p:nvSpPr>
        <p:spPr bwMode="auto">
          <a:xfrm>
            <a:off x="3120602" y="4809112"/>
            <a:ext cx="5867400" cy="1278167"/>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lnSpc>
                <a:spcPct val="100000"/>
              </a:lnSpc>
              <a:spcBef>
                <a:spcPts val="0"/>
              </a:spcBef>
            </a:pPr>
            <a:r>
              <a:rPr lang="en-US" altLang="en-US" sz="2100" b="0" kern="0" dirty="0">
                <a:solidFill>
                  <a:srgbClr val="3838AA"/>
                </a:solidFill>
              </a:rPr>
              <a:t>Part 3: </a:t>
            </a:r>
            <a:r>
              <a:rPr lang="en-US" altLang="en-US" sz="2100" b="0" kern="0" dirty="0"/>
              <a:t>Using LNAPL Science, the LCSM, and LNAPL Goals to Select an LNAPL Remedial Technology</a:t>
            </a:r>
            <a:endParaRPr lang="en-US" altLang="en-US" sz="2100" kern="0" dirty="0"/>
          </a:p>
        </p:txBody>
      </p:sp>
      <p:sp>
        <p:nvSpPr>
          <p:cNvPr id="11" name="Rectangle 4">
            <a:extLst>
              <a:ext uri="{FF2B5EF4-FFF2-40B4-BE49-F238E27FC236}">
                <a16:creationId xmlns:a16="http://schemas.microsoft.com/office/drawing/2014/main" xmlns="" id="{79140937-4B8E-4F4D-994A-D984B53EA4EB}"/>
              </a:ext>
            </a:extLst>
          </p:cNvPr>
          <p:cNvSpPr txBox="1">
            <a:spLocks noChangeArrowheads="1"/>
          </p:cNvSpPr>
          <p:nvPr/>
        </p:nvSpPr>
        <p:spPr bwMode="auto">
          <a:xfrm>
            <a:off x="3186546" y="3810000"/>
            <a:ext cx="5867400" cy="1028016"/>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lnSpc>
                <a:spcPct val="100000"/>
              </a:lnSpc>
              <a:spcBef>
                <a:spcPts val="0"/>
              </a:spcBef>
            </a:pPr>
            <a:r>
              <a:rPr lang="en-US" altLang="en-US" sz="2100" b="0" kern="0" dirty="0">
                <a:solidFill>
                  <a:srgbClr val="3838AA"/>
                </a:solidFill>
              </a:rPr>
              <a:t>Part 2: </a:t>
            </a:r>
            <a:r>
              <a:rPr lang="en-US" altLang="en-US" sz="2100" b="0" kern="0" dirty="0"/>
              <a:t>LNAPL Conceptual Site Models and the LNAPL Decision Process</a:t>
            </a:r>
            <a:endParaRPr lang="en-US" altLang="en-US" sz="2100" kern="0" dirty="0"/>
          </a:p>
        </p:txBody>
      </p:sp>
      <p:sp>
        <p:nvSpPr>
          <p:cNvPr id="12" name="Rectangle 4">
            <a:extLst>
              <a:ext uri="{FF2B5EF4-FFF2-40B4-BE49-F238E27FC236}">
                <a16:creationId xmlns:a16="http://schemas.microsoft.com/office/drawing/2014/main" xmlns="" id="{79140937-4B8E-4F4D-994A-D984B53EA4EB}"/>
              </a:ext>
            </a:extLst>
          </p:cNvPr>
          <p:cNvSpPr txBox="1">
            <a:spLocks noChangeArrowheads="1"/>
          </p:cNvSpPr>
          <p:nvPr/>
        </p:nvSpPr>
        <p:spPr bwMode="auto">
          <a:xfrm>
            <a:off x="126233" y="2389602"/>
            <a:ext cx="8856574" cy="466548"/>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lnSpc>
                <a:spcPct val="100000"/>
              </a:lnSpc>
              <a:spcBef>
                <a:spcPts val="0"/>
              </a:spcBef>
            </a:pPr>
            <a:r>
              <a:rPr lang="en-US" altLang="en-US" sz="2100" kern="0" dirty="0">
                <a:solidFill>
                  <a:srgbClr val="3838AA"/>
                </a:solidFill>
              </a:rPr>
              <a:t>3-Part Training Series: </a:t>
            </a:r>
            <a:r>
              <a:rPr lang="en-US" altLang="en-US" sz="2200" kern="0" dirty="0"/>
              <a:t>Connecting the Science to Managing Sites</a:t>
            </a:r>
          </a:p>
        </p:txBody>
      </p:sp>
    </p:spTree>
    <p:extLst>
      <p:ext uri="{BB962C8B-B14F-4D97-AF65-F5344CB8AC3E}">
        <p14:creationId xmlns:p14="http://schemas.microsoft.com/office/powerpoint/2010/main" val="2454339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br>
              <a:rPr lang="en-US" dirty="0"/>
            </a:br>
            <a:r>
              <a:rPr lang="en-US" sz="2800" dirty="0"/>
              <a:t>Choose the Best Answer</a:t>
            </a:r>
            <a:endParaRPr lang="en-US" dirty="0"/>
          </a:p>
        </p:txBody>
      </p:sp>
      <p:sp>
        <p:nvSpPr>
          <p:cNvPr id="3" name="Content Placeholder 2"/>
          <p:cNvSpPr>
            <a:spLocks noGrp="1"/>
          </p:cNvSpPr>
          <p:nvPr>
            <p:ph idx="1"/>
          </p:nvPr>
        </p:nvSpPr>
        <p:spPr>
          <a:xfrm>
            <a:off x="598488" y="1498600"/>
            <a:ext cx="7772400" cy="4371258"/>
          </a:xfrm>
        </p:spPr>
        <p:txBody>
          <a:bodyPr/>
          <a:lstStyle/>
          <a:p>
            <a:r>
              <a:rPr lang="en-US" sz="2400" dirty="0"/>
              <a:t>The concept of continually updating the LCSM throughout the remedial process means:</a:t>
            </a:r>
          </a:p>
          <a:p>
            <a:pPr marL="914400" lvl="1" indent="-457200">
              <a:buFont typeface="+mj-lt"/>
              <a:buAutoNum type="alphaUcPeriod"/>
            </a:pPr>
            <a:r>
              <a:rPr lang="en-US" sz="2000" dirty="0"/>
              <a:t>The LCSM should become increasingly complex throughout the remedial process</a:t>
            </a:r>
          </a:p>
          <a:p>
            <a:pPr marL="914400" lvl="1" indent="-457200">
              <a:buFont typeface="+mj-lt"/>
              <a:buAutoNum type="alphaUcPeriod"/>
            </a:pPr>
            <a:r>
              <a:rPr lang="en-US" sz="2000" dirty="0"/>
              <a:t>Even if performance monitoring indicates progress toward endpoints, better check between borings to ensure uniform treatment</a:t>
            </a:r>
          </a:p>
          <a:p>
            <a:pPr marL="914400" lvl="1" indent="-457200">
              <a:buFont typeface="+mj-lt"/>
              <a:buAutoNum type="alphaUcPeriod"/>
            </a:pPr>
            <a:r>
              <a:rPr lang="en-US" sz="2000" dirty="0"/>
              <a:t>Reinvestigate with the latest tools as new characterization technologies evolve</a:t>
            </a:r>
          </a:p>
          <a:p>
            <a:pPr marL="914400" lvl="1" indent="-457200">
              <a:buFont typeface="+mj-lt"/>
              <a:buAutoNum type="alphaUcPeriod"/>
            </a:pPr>
            <a:r>
              <a:rPr lang="en-US" sz="2000" dirty="0"/>
              <a:t>The LCSM is updated to inform decisions throughout the project.  Each decision point may require different data.  </a:t>
            </a:r>
          </a:p>
          <a:p>
            <a:pPr marL="693738" lvl="1" indent="0">
              <a:buNone/>
            </a:pPr>
            <a:r>
              <a:rPr lang="en-US" sz="2000" dirty="0"/>
              <a:t>  </a:t>
            </a:r>
          </a:p>
        </p:txBody>
      </p:sp>
      <p:sp>
        <p:nvSpPr>
          <p:cNvPr id="5" name="TextBox 9">
            <a:extLst/>
          </p:cNvPr>
          <p:cNvSpPr txBox="1">
            <a:spLocks noChangeArrowheads="1"/>
          </p:cNvSpPr>
          <p:nvPr/>
        </p:nvSpPr>
        <p:spPr bwMode="auto">
          <a:xfrm rot="16200000">
            <a:off x="-2601117"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Tree>
    <p:extLst>
      <p:ext uri="{BB962C8B-B14F-4D97-AF65-F5344CB8AC3E}">
        <p14:creationId xmlns:p14="http://schemas.microsoft.com/office/powerpoint/2010/main" val="6737608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br>
              <a:rPr lang="en-US" dirty="0"/>
            </a:br>
            <a:r>
              <a:rPr lang="en-US" dirty="0"/>
              <a:t>Initial LCSM and The Decision</a:t>
            </a:r>
          </a:p>
        </p:txBody>
      </p:sp>
      <p:sp>
        <p:nvSpPr>
          <p:cNvPr id="3" name="Content Placeholder 2"/>
          <p:cNvSpPr>
            <a:spLocks noGrp="1"/>
          </p:cNvSpPr>
          <p:nvPr>
            <p:ph idx="1"/>
          </p:nvPr>
        </p:nvSpPr>
        <p:spPr/>
        <p:txBody>
          <a:bodyPr/>
          <a:lstStyle/>
          <a:p>
            <a:r>
              <a:rPr lang="en-US" sz="2200" dirty="0"/>
              <a:t>Is there sufficient information for a given question to support identification of Concerns?</a:t>
            </a:r>
          </a:p>
          <a:p>
            <a:r>
              <a:rPr lang="en-US" sz="2200" dirty="0"/>
              <a:t>Is additional site characterization required for evaluating the Concerns LCSM?</a:t>
            </a:r>
          </a:p>
          <a:p>
            <a:pPr lvl="1"/>
            <a:r>
              <a:rPr lang="en-US" sz="2000" dirty="0"/>
              <a:t>Initial characterization activities may go beyond collecting data for concerns</a:t>
            </a:r>
          </a:p>
          <a:p>
            <a:pPr lvl="1"/>
            <a:r>
              <a:rPr lang="en-US" sz="2000" dirty="0"/>
              <a:t>Combining mobilizations for concerns and remedial selection characterization may improve efficiency at sites where remediation is already known to be needed</a:t>
            </a:r>
          </a:p>
          <a:p>
            <a:pPr lvl="1"/>
            <a:r>
              <a:rPr lang="en-US" sz="2000" dirty="0"/>
              <a:t>Collecting remedial-technology-focused characterization data at more complex sites may result in incomplete data collection, or less efficient data collection</a:t>
            </a:r>
          </a:p>
        </p:txBody>
      </p:sp>
      <p:sp>
        <p:nvSpPr>
          <p:cNvPr id="4"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Initial LCSM</a:t>
            </a:r>
          </a:p>
        </p:txBody>
      </p:sp>
    </p:spTree>
    <p:extLst>
      <p:ext uri="{BB962C8B-B14F-4D97-AF65-F5344CB8AC3E}">
        <p14:creationId xmlns:p14="http://schemas.microsoft.com/office/powerpoint/2010/main" val="231130746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6DB1D-4297-449B-BD27-D3A114322DC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xmlns="" id="{618C12F0-AE1A-4517-932A-7DFCF541C41C}"/>
              </a:ext>
            </a:extLst>
          </p:cNvPr>
          <p:cNvSpPr>
            <a:spLocks noGrp="1"/>
          </p:cNvSpPr>
          <p:nvPr>
            <p:ph idx="1"/>
          </p:nvPr>
        </p:nvSpPr>
        <p:spPr/>
        <p:txBody>
          <a:bodyPr anchor="ctr" anchorCtr="0"/>
          <a:lstStyle/>
          <a:p>
            <a:pPr marL="514350" indent="-514350">
              <a:buSzPct val="100000"/>
              <a:buFont typeface="+mj-lt"/>
              <a:buAutoNum type="arabicPeriod"/>
            </a:pPr>
            <a:r>
              <a:rPr lang="en-US" dirty="0"/>
              <a:t>Become familiar with LNAPL decision process and key terms: </a:t>
            </a:r>
          </a:p>
          <a:p>
            <a:pPr marL="1433513" lvl="1" indent="-514350"/>
            <a:r>
              <a:rPr lang="en-US" dirty="0"/>
              <a:t>LNAPL Concerns</a:t>
            </a:r>
          </a:p>
          <a:p>
            <a:pPr marL="1433513" lvl="1" indent="-514350"/>
            <a:r>
              <a:rPr lang="en-US" dirty="0"/>
              <a:t>Remedial Goals</a:t>
            </a:r>
          </a:p>
          <a:p>
            <a:pPr marL="1433513" lvl="1" indent="-514350"/>
            <a:r>
              <a:rPr lang="en-US" dirty="0"/>
              <a:t>Remediation Objectives</a:t>
            </a:r>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2555046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6DB1D-4297-449B-BD27-D3A114322DCB}"/>
              </a:ext>
            </a:extLst>
          </p:cNvPr>
          <p:cNvSpPr>
            <a:spLocks noGrp="1"/>
          </p:cNvSpPr>
          <p:nvPr>
            <p:ph type="title"/>
          </p:nvPr>
        </p:nvSpPr>
        <p:spPr/>
        <p:txBody>
          <a:bodyPr/>
          <a:lstStyle/>
          <a:p>
            <a:r>
              <a:rPr lang="en-US" dirty="0"/>
              <a:t>More Learning Objectives</a:t>
            </a:r>
          </a:p>
        </p:txBody>
      </p:sp>
      <p:sp>
        <p:nvSpPr>
          <p:cNvPr id="3" name="Content Placeholder 2">
            <a:extLst>
              <a:ext uri="{FF2B5EF4-FFF2-40B4-BE49-F238E27FC236}">
                <a16:creationId xmlns:a16="http://schemas.microsoft.com/office/drawing/2014/main" xmlns="" id="{618C12F0-AE1A-4517-932A-7DFCF541C41C}"/>
              </a:ext>
            </a:extLst>
          </p:cNvPr>
          <p:cNvSpPr>
            <a:spLocks noGrp="1"/>
          </p:cNvSpPr>
          <p:nvPr>
            <p:ph idx="1"/>
          </p:nvPr>
        </p:nvSpPr>
        <p:spPr>
          <a:xfrm>
            <a:off x="598488" y="1498599"/>
            <a:ext cx="8177022" cy="4410881"/>
          </a:xfrm>
        </p:spPr>
        <p:txBody>
          <a:bodyPr anchor="ctr" anchorCtr="0"/>
          <a:lstStyle/>
          <a:p>
            <a:pPr marL="514350" indent="-514350">
              <a:buSzPct val="100000"/>
              <a:buFont typeface="+mj-lt"/>
              <a:buAutoNum type="arabicPeriod" startAt="2"/>
            </a:pPr>
            <a:r>
              <a:rPr lang="en-US" dirty="0"/>
              <a:t>Understand three classes of LNAPL remediation objectives: </a:t>
            </a:r>
          </a:p>
          <a:p>
            <a:pPr marL="1377950" lvl="1" indent="-514350">
              <a:spcBef>
                <a:spcPts val="600"/>
              </a:spcBef>
            </a:pPr>
            <a:r>
              <a:rPr lang="en-US" dirty="0"/>
              <a:t>Mass Recovery</a:t>
            </a:r>
          </a:p>
          <a:p>
            <a:pPr marL="1377950" lvl="1" indent="-514350">
              <a:spcBef>
                <a:spcPts val="600"/>
              </a:spcBef>
            </a:pPr>
            <a:r>
              <a:rPr lang="en-US" dirty="0"/>
              <a:t>Phase Change</a:t>
            </a:r>
          </a:p>
          <a:p>
            <a:pPr marL="1377950" lvl="1" indent="-514350">
              <a:spcBef>
                <a:spcPts val="600"/>
              </a:spcBef>
            </a:pPr>
            <a:r>
              <a:rPr lang="en-US" dirty="0"/>
              <a:t>Mass Control </a:t>
            </a:r>
          </a:p>
          <a:p>
            <a:pPr marL="517525" lvl="1" indent="0">
              <a:buNone/>
            </a:pPr>
            <a:r>
              <a:rPr lang="en-US" dirty="0">
                <a:solidFill>
                  <a:srgbClr val="000099"/>
                </a:solidFill>
              </a:rPr>
              <a:t>To apply ITRC framework for LNAPL remedial technology selection</a:t>
            </a:r>
            <a:endParaRPr lang="en-US" dirty="0"/>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41576648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6DB1D-4297-449B-BD27-D3A114322DCB}"/>
              </a:ext>
            </a:extLst>
          </p:cNvPr>
          <p:cNvSpPr>
            <a:spLocks noGrp="1"/>
          </p:cNvSpPr>
          <p:nvPr>
            <p:ph type="title"/>
          </p:nvPr>
        </p:nvSpPr>
        <p:spPr/>
        <p:txBody>
          <a:bodyPr/>
          <a:lstStyle/>
          <a:p>
            <a:r>
              <a:rPr lang="en-US" dirty="0"/>
              <a:t>And More Learning Objectives</a:t>
            </a:r>
          </a:p>
        </p:txBody>
      </p:sp>
      <p:sp>
        <p:nvSpPr>
          <p:cNvPr id="3" name="Content Placeholder 2">
            <a:extLst>
              <a:ext uri="{FF2B5EF4-FFF2-40B4-BE49-F238E27FC236}">
                <a16:creationId xmlns:a16="http://schemas.microsoft.com/office/drawing/2014/main" xmlns="" id="{618C12F0-AE1A-4517-932A-7DFCF541C41C}"/>
              </a:ext>
            </a:extLst>
          </p:cNvPr>
          <p:cNvSpPr>
            <a:spLocks noGrp="1"/>
          </p:cNvSpPr>
          <p:nvPr>
            <p:ph idx="1"/>
          </p:nvPr>
        </p:nvSpPr>
        <p:spPr/>
        <p:txBody>
          <a:bodyPr anchor="ctr" anchorCtr="0"/>
          <a:lstStyle/>
          <a:p>
            <a:pPr marL="514350" indent="-514350">
              <a:buSzPct val="100000"/>
              <a:buFont typeface="+mj-lt"/>
              <a:buAutoNum type="arabicPeriod" startAt="3"/>
            </a:pPr>
            <a:r>
              <a:rPr lang="en-US" dirty="0"/>
              <a:t>Understand how metrics are applied: </a:t>
            </a:r>
          </a:p>
          <a:p>
            <a:pPr marL="1433513" lvl="1" indent="-514350"/>
            <a:r>
              <a:rPr lang="en-US" u="sng" dirty="0"/>
              <a:t>Threshold Metrics </a:t>
            </a:r>
            <a:r>
              <a:rPr lang="en-US" dirty="0"/>
              <a:t>for verifying or eliminating LNAPL concerns </a:t>
            </a:r>
          </a:p>
          <a:p>
            <a:pPr marL="1433513" lvl="1" indent="-514350"/>
            <a:r>
              <a:rPr lang="en-US" u="sng" dirty="0"/>
              <a:t>Performance Metrics </a:t>
            </a:r>
            <a:r>
              <a:rPr lang="en-US" dirty="0"/>
              <a:t>for assessing remedy effectiveness, and determining when remediation endpoints have been met</a:t>
            </a:r>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34881875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r>
              <a:rPr lang="en-US" dirty="0"/>
              <a:t>ITRC LNAPL Management</a:t>
            </a:r>
            <a:endParaRPr lang="en-US" dirty="0">
              <a:solidFill>
                <a:srgbClr val="333399"/>
              </a:solidFill>
            </a:endParaRPr>
          </a:p>
        </p:txBody>
      </p:sp>
      <p:grpSp>
        <p:nvGrpSpPr>
          <p:cNvPr id="5123" name="Group 16"/>
          <p:cNvGrpSpPr>
            <a:grpSpLocks/>
          </p:cNvGrpSpPr>
          <p:nvPr/>
        </p:nvGrpSpPr>
        <p:grpSpPr bwMode="auto">
          <a:xfrm>
            <a:off x="1524000" y="1504950"/>
            <a:ext cx="6581775" cy="4524375"/>
            <a:chOff x="1524000" y="1504950"/>
            <a:chExt cx="6581775" cy="4524375"/>
          </a:xfrm>
        </p:grpSpPr>
        <p:grpSp>
          <p:nvGrpSpPr>
            <p:cNvPr id="5128" name="Group 14"/>
            <p:cNvGrpSpPr>
              <a:grpSpLocks/>
            </p:cNvGrpSpPr>
            <p:nvPr/>
          </p:nvGrpSpPr>
          <p:grpSpPr bwMode="auto">
            <a:xfrm>
              <a:off x="1524000" y="1552575"/>
              <a:ext cx="3152775" cy="4476750"/>
              <a:chOff x="1524000" y="1552575"/>
              <a:chExt cx="3152775" cy="4476750"/>
            </a:xfrm>
          </p:grpSpPr>
          <p:sp>
            <p:nvSpPr>
              <p:cNvPr id="28" name="Rectangle 27"/>
              <p:cNvSpPr/>
              <p:nvPr/>
            </p:nvSpPr>
            <p:spPr bwMode="auto">
              <a:xfrm>
                <a:off x="1524000" y="5419725"/>
                <a:ext cx="3152775" cy="6096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Install Remedial Technology and Monitor Performance</a:t>
                </a:r>
              </a:p>
            </p:txBody>
          </p:sp>
          <p:sp>
            <p:nvSpPr>
              <p:cNvPr id="30" name="Down Arrow Callout 29"/>
              <p:cNvSpPr/>
              <p:nvPr/>
            </p:nvSpPr>
            <p:spPr bwMode="auto">
              <a:xfrm>
                <a:off x="1676400" y="1552575"/>
                <a:ext cx="2847975" cy="647700"/>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0099"/>
                    </a:solidFill>
                  </a:rPr>
                  <a:t>Initial LCSM</a:t>
                </a:r>
              </a:p>
              <a:p>
                <a:pPr algn="ctr">
                  <a:defRPr/>
                </a:pPr>
                <a:endParaRPr lang="en-US" dirty="0">
                  <a:solidFill>
                    <a:srgbClr val="000099"/>
                  </a:solidFill>
                </a:endParaRPr>
              </a:p>
            </p:txBody>
          </p:sp>
          <p:sp>
            <p:nvSpPr>
              <p:cNvPr id="31" name="Down Arrow Callout 30"/>
              <p:cNvSpPr/>
              <p:nvPr/>
            </p:nvSpPr>
            <p:spPr bwMode="auto">
              <a:xfrm>
                <a:off x="1676400" y="2209799"/>
                <a:ext cx="2847975" cy="1590676"/>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Identify LNAPL Concerns</a:t>
                </a:r>
              </a:p>
              <a:p>
                <a:pPr algn="ctr">
                  <a:defRPr/>
                </a:pPr>
                <a:r>
                  <a:rPr lang="en-US" dirty="0">
                    <a:solidFill>
                      <a:srgbClr val="000099"/>
                    </a:solidFill>
                  </a:rPr>
                  <a:t>and Establish LNAPL Remedial Goals</a:t>
                </a:r>
              </a:p>
            </p:txBody>
          </p:sp>
          <p:sp>
            <p:nvSpPr>
              <p:cNvPr id="32" name="Down Arrow Callout 31"/>
              <p:cNvSpPr/>
              <p:nvPr/>
            </p:nvSpPr>
            <p:spPr bwMode="auto">
              <a:xfrm>
                <a:off x="1676400" y="3848100"/>
                <a:ext cx="2847975" cy="1562100"/>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Select Remediation Technology to Achieve Remedial Objectives</a:t>
                </a:r>
              </a:p>
            </p:txBody>
          </p:sp>
        </p:grpSp>
        <p:sp>
          <p:nvSpPr>
            <p:cNvPr id="5129" name="Right Brace 43"/>
            <p:cNvSpPr>
              <a:spLocks/>
            </p:cNvSpPr>
            <p:nvPr/>
          </p:nvSpPr>
          <p:spPr bwMode="auto">
            <a:xfrm>
              <a:off x="4733925" y="4248150"/>
              <a:ext cx="711835" cy="1609725"/>
            </a:xfrm>
            <a:prstGeom prst="rightBrace">
              <a:avLst>
                <a:gd name="adj1" fmla="val 8334"/>
                <a:gd name="adj2" fmla="val 50000"/>
              </a:avLst>
            </a:prstGeom>
            <a:solidFill>
              <a:schemeClr val="bg1"/>
            </a:solidFill>
            <a:ln w="9525" algn="ctr">
              <a:solidFill>
                <a:schemeClr val="tx1"/>
              </a:solidFill>
              <a:miter lim="800000"/>
              <a:headEnd/>
              <a:tailEnd/>
            </a:ln>
          </p:spPr>
          <p:txBody>
            <a:bodyPr wrap="none"/>
            <a:lstStyle/>
            <a:p>
              <a:pPr algn="ctr"/>
              <a:endParaRPr lang="en-US" dirty="0">
                <a:solidFill>
                  <a:srgbClr val="000000"/>
                </a:solidFill>
              </a:endParaRPr>
            </a:p>
          </p:txBody>
        </p:sp>
        <p:grpSp>
          <p:nvGrpSpPr>
            <p:cNvPr id="5130" name="Group 15"/>
            <p:cNvGrpSpPr>
              <a:grpSpLocks/>
            </p:cNvGrpSpPr>
            <p:nvPr/>
          </p:nvGrpSpPr>
          <p:grpSpPr bwMode="auto">
            <a:xfrm>
              <a:off x="5073436" y="1504950"/>
              <a:ext cx="3032339" cy="4000499"/>
              <a:chOff x="5073436" y="1504950"/>
              <a:chExt cx="3032339" cy="4000499"/>
            </a:xfrm>
          </p:grpSpPr>
          <p:sp>
            <p:nvSpPr>
              <p:cNvPr id="39" name="Pentagon 38"/>
              <p:cNvSpPr/>
              <p:nvPr/>
            </p:nvSpPr>
            <p:spPr bwMode="auto">
              <a:xfrm flipH="1">
                <a:off x="5073436" y="1504950"/>
                <a:ext cx="2984714" cy="40005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8000"/>
                    </a:solidFill>
                  </a:rPr>
                  <a:t>What do you have?</a:t>
                </a:r>
              </a:p>
            </p:txBody>
          </p:sp>
          <p:sp>
            <p:nvSpPr>
              <p:cNvPr id="40" name="Pentagon 39"/>
              <p:cNvSpPr/>
              <p:nvPr/>
            </p:nvSpPr>
            <p:spPr bwMode="auto">
              <a:xfrm flipH="1">
                <a:off x="5073436" y="2486024"/>
                <a:ext cx="2984714" cy="40005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8000"/>
                    </a:solidFill>
                  </a:rPr>
                  <a:t>What needs to be done?</a:t>
                </a:r>
              </a:p>
            </p:txBody>
          </p:sp>
          <p:sp>
            <p:nvSpPr>
              <p:cNvPr id="41" name="Pentagon 40"/>
              <p:cNvSpPr/>
              <p:nvPr/>
            </p:nvSpPr>
            <p:spPr bwMode="auto">
              <a:xfrm flipH="1">
                <a:off x="5121061" y="4581524"/>
                <a:ext cx="2984714" cy="92392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dirty="0">
                    <a:solidFill>
                      <a:srgbClr val="008000"/>
                    </a:solidFill>
                  </a:rPr>
                  <a:t>How do you do it?</a:t>
                </a:r>
              </a:p>
            </p:txBody>
          </p:sp>
        </p:grpSp>
      </p:grpSp>
      <p:sp>
        <p:nvSpPr>
          <p:cNvPr id="5127" name="Rectangle 34"/>
          <p:cNvSpPr>
            <a:spLocks noChangeArrowheads="1"/>
          </p:cNvSpPr>
          <p:nvPr/>
        </p:nvSpPr>
        <p:spPr bwMode="auto">
          <a:xfrm>
            <a:off x="1314450" y="2190750"/>
            <a:ext cx="7200900" cy="160633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
        <p:nvSpPr>
          <p:cNvPr id="15" name="TextBox 14"/>
          <p:cNvSpPr txBox="1"/>
          <p:nvPr/>
        </p:nvSpPr>
        <p:spPr>
          <a:xfrm>
            <a:off x="304801" y="4466492"/>
            <a:ext cx="844062" cy="461665"/>
          </a:xfrm>
          <a:prstGeom prst="rect">
            <a:avLst/>
          </a:prstGeom>
          <a:noFill/>
        </p:spPr>
        <p:txBody>
          <a:bodyPr wrap="square" rtlCol="0">
            <a:spAutoFit/>
          </a:bodyPr>
          <a:lstStyle/>
          <a:p>
            <a:pPr algn="r"/>
            <a:r>
              <a:rPr lang="en-US" b="1" dirty="0">
                <a:solidFill>
                  <a:srgbClr val="FF0000"/>
                </a:solidFill>
              </a:rPr>
              <a:t>Now</a:t>
            </a:r>
          </a:p>
        </p:txBody>
      </p:sp>
      <p:sp>
        <p:nvSpPr>
          <p:cNvPr id="16" name="Bent Arrow 15"/>
          <p:cNvSpPr/>
          <p:nvPr/>
        </p:nvSpPr>
        <p:spPr bwMode="auto">
          <a:xfrm>
            <a:off x="633046" y="3352800"/>
            <a:ext cx="586154" cy="1113692"/>
          </a:xfrm>
          <a:prstGeom prst="ben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17" name="TextBox 1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131009200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LNAPL Concerns</a:t>
            </a:r>
          </a:p>
        </p:txBody>
      </p:sp>
      <p:sp>
        <p:nvSpPr>
          <p:cNvPr id="7171" name="Content Placeholder 2"/>
          <p:cNvSpPr>
            <a:spLocks noGrp="1"/>
          </p:cNvSpPr>
          <p:nvPr>
            <p:ph idx="1"/>
          </p:nvPr>
        </p:nvSpPr>
        <p:spPr/>
        <p:txBody>
          <a:bodyPr/>
          <a:lstStyle/>
          <a:p>
            <a:pPr marL="0" indent="0">
              <a:buNone/>
            </a:pPr>
            <a:r>
              <a:rPr lang="en-US" altLang="en-US" dirty="0"/>
              <a:t>The LCSM identifies specific LNAPL concerns</a:t>
            </a:r>
          </a:p>
          <a:p>
            <a:endParaRPr lang="en-US" alt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81" y="1965915"/>
            <a:ext cx="4733925" cy="473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xmlns="" id="{5507B483-CCA9-45A3-8DED-33659E35047A}"/>
              </a:ext>
            </a:extLst>
          </p:cNvPr>
          <p:cNvSpPr/>
          <p:nvPr/>
        </p:nvSpPr>
        <p:spPr bwMode="auto">
          <a:xfrm>
            <a:off x="1058779" y="3647974"/>
            <a:ext cx="2156059" cy="1376413"/>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4000" dirty="0">
                <a:solidFill>
                  <a:srgbClr val="FFFFFF"/>
                </a:solidFill>
              </a:rPr>
              <a:t>LCSM</a:t>
            </a:r>
          </a:p>
        </p:txBody>
      </p:sp>
      <p:cxnSp>
        <p:nvCxnSpPr>
          <p:cNvPr id="4" name="Straight Arrow Connector 3">
            <a:extLst>
              <a:ext uri="{FF2B5EF4-FFF2-40B4-BE49-F238E27FC236}">
                <a16:creationId xmlns:a16="http://schemas.microsoft.com/office/drawing/2014/main" xmlns="" id="{0E54C65D-2EBD-4962-A7C3-2171E85D1FB8}"/>
              </a:ext>
            </a:extLst>
          </p:cNvPr>
          <p:cNvCxnSpPr>
            <a:stCxn id="2" idx="3"/>
            <a:endCxn id="3077" idx="1"/>
          </p:cNvCxnSpPr>
          <p:nvPr/>
        </p:nvCxnSpPr>
        <p:spPr bwMode="auto">
          <a:xfrm flipV="1">
            <a:off x="3214838" y="4334964"/>
            <a:ext cx="638043" cy="1217"/>
          </a:xfrm>
          <a:prstGeom prst="straightConnector1">
            <a:avLst/>
          </a:prstGeom>
          <a:solidFill>
            <a:schemeClr val="accent1"/>
          </a:solidFill>
          <a:ln w="9525" cap="flat" cmpd="sng" algn="ctr">
            <a:solidFill>
              <a:schemeClr val="accent6">
                <a:lumMod val="60000"/>
                <a:lumOff val="40000"/>
              </a:schemeClr>
            </a:solidFill>
            <a:prstDash val="solid"/>
            <a:miter lim="800000"/>
            <a:headEnd type="none" w="med" len="med"/>
            <a:tailEnd type="triangle"/>
          </a:ln>
          <a:effectLst/>
        </p:spPr>
      </p:cxnSp>
      <p:sp>
        <p:nvSpPr>
          <p:cNvPr id="7" name="TextBox 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20145840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Example LNAPL Concerns</a:t>
            </a:r>
          </a:p>
        </p:txBody>
      </p:sp>
      <p:sp>
        <p:nvSpPr>
          <p:cNvPr id="25" name="Oval 24" title="LNAPL Concerns">
            <a:extLst>
              <a:ext uri="{FF2B5EF4-FFF2-40B4-BE49-F238E27FC236}">
                <a16:creationId xmlns:a16="http://schemas.microsoft.com/office/drawing/2014/main" xmlns="" id="{74817D48-8D10-4FCD-B8A2-45C337E86645}"/>
              </a:ext>
            </a:extLst>
          </p:cNvPr>
          <p:cNvSpPr/>
          <p:nvPr/>
        </p:nvSpPr>
        <p:spPr>
          <a:xfrm>
            <a:off x="783533" y="2549246"/>
            <a:ext cx="2242780" cy="2242780"/>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6" name="Freeform: Shape 25">
            <a:extLst>
              <a:ext uri="{FF2B5EF4-FFF2-40B4-BE49-F238E27FC236}">
                <a16:creationId xmlns:a16="http://schemas.microsoft.com/office/drawing/2014/main" xmlns="" id="{7CEDE047-A125-4D53-A3CD-BEE213731D8C}"/>
              </a:ext>
            </a:extLst>
          </p:cNvPr>
          <p:cNvSpPr/>
          <p:nvPr/>
        </p:nvSpPr>
        <p:spPr>
          <a:xfrm>
            <a:off x="2791636" y="1353315"/>
            <a:ext cx="1345668" cy="1345668"/>
          </a:xfrm>
          <a:custGeom>
            <a:avLst/>
            <a:gdLst>
              <a:gd name="connsiteX0" fmla="*/ 0 w 1345668"/>
              <a:gd name="connsiteY0" fmla="*/ 672834 h 1345668"/>
              <a:gd name="connsiteX1" fmla="*/ 672834 w 1345668"/>
              <a:gd name="connsiteY1" fmla="*/ 0 h 1345668"/>
              <a:gd name="connsiteX2" fmla="*/ 1345668 w 1345668"/>
              <a:gd name="connsiteY2" fmla="*/ 672834 h 1345668"/>
              <a:gd name="connsiteX3" fmla="*/ 672834 w 1345668"/>
              <a:gd name="connsiteY3" fmla="*/ 1345668 h 1345668"/>
              <a:gd name="connsiteX4" fmla="*/ 0 w 1345668"/>
              <a:gd name="connsiteY4" fmla="*/ 672834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68" h="1345668">
                <a:moveTo>
                  <a:pt x="0" y="672834"/>
                </a:moveTo>
                <a:cubicBezTo>
                  <a:pt x="0" y="301238"/>
                  <a:pt x="301238" y="0"/>
                  <a:pt x="672834" y="0"/>
                </a:cubicBezTo>
                <a:cubicBezTo>
                  <a:pt x="1044430" y="0"/>
                  <a:pt x="1345668" y="301238"/>
                  <a:pt x="1345668" y="672834"/>
                </a:cubicBezTo>
                <a:cubicBezTo>
                  <a:pt x="1345668" y="1044430"/>
                  <a:pt x="1044430" y="1345668"/>
                  <a:pt x="672834" y="1345668"/>
                </a:cubicBezTo>
                <a:cubicBezTo>
                  <a:pt x="301238" y="1345668"/>
                  <a:pt x="0" y="1044430"/>
                  <a:pt x="0" y="672834"/>
                </a:cubicBezTo>
                <a:close/>
              </a:path>
            </a:pathLst>
          </a:cu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09769" tIns="209769" rIns="209769" bIns="209769" numCol="1" spcCol="1270" anchor="ctr" anchorCtr="0">
            <a:noAutofit/>
          </a:bodyPr>
          <a:lstStyle/>
          <a:p>
            <a:pPr algn="ctr" defTabSz="889000" fontAlgn="auto">
              <a:lnSpc>
                <a:spcPct val="90000"/>
              </a:lnSpc>
              <a:spcBef>
                <a:spcPts val="0"/>
              </a:spcBef>
              <a:spcAft>
                <a:spcPct val="35000"/>
              </a:spcAft>
              <a:defRPr/>
            </a:pPr>
            <a:r>
              <a:rPr lang="en-US" sz="2000" kern="0" dirty="0">
                <a:solidFill>
                  <a:prstClr val="white"/>
                </a:solidFill>
                <a:latin typeface="Calibri" panose="020F0502020204030204"/>
              </a:rPr>
              <a:t>Risk &amp; Safety</a:t>
            </a:r>
          </a:p>
        </p:txBody>
      </p:sp>
      <p:sp>
        <p:nvSpPr>
          <p:cNvPr id="27" name="Freeform: Shape 26">
            <a:extLst>
              <a:ext uri="{FF2B5EF4-FFF2-40B4-BE49-F238E27FC236}">
                <a16:creationId xmlns:a16="http://schemas.microsoft.com/office/drawing/2014/main" xmlns="" id="{7103CF05-DFDF-426C-9B72-4F1748C5C99E}"/>
              </a:ext>
            </a:extLst>
          </p:cNvPr>
          <p:cNvSpPr/>
          <p:nvPr/>
        </p:nvSpPr>
        <p:spPr>
          <a:xfrm>
            <a:off x="4271870" y="1353315"/>
            <a:ext cx="3058320" cy="1345668"/>
          </a:xfrm>
          <a:custGeom>
            <a:avLst/>
            <a:gdLst>
              <a:gd name="connsiteX0" fmla="*/ 0 w 2018502"/>
              <a:gd name="connsiteY0" fmla="*/ 0 h 1345668"/>
              <a:gd name="connsiteX1" fmla="*/ 2018502 w 2018502"/>
              <a:gd name="connsiteY1" fmla="*/ 0 h 1345668"/>
              <a:gd name="connsiteX2" fmla="*/ 2018502 w 2018502"/>
              <a:gd name="connsiteY2" fmla="*/ 1345668 h 1345668"/>
              <a:gd name="connsiteX3" fmla="*/ 0 w 2018502"/>
              <a:gd name="connsiteY3" fmla="*/ 1345668 h 1345668"/>
              <a:gd name="connsiteX4" fmla="*/ 0 w 2018502"/>
              <a:gd name="connsiteY4" fmla="*/ 0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502" h="1345668">
                <a:moveTo>
                  <a:pt x="0" y="0"/>
                </a:moveTo>
                <a:lnTo>
                  <a:pt x="2018502" y="0"/>
                </a:lnTo>
                <a:lnTo>
                  <a:pt x="2018502" y="1345668"/>
                </a:lnTo>
                <a:lnTo>
                  <a:pt x="0" y="1345668"/>
                </a:lnTo>
                <a:lnTo>
                  <a:pt x="0" y="0"/>
                </a:lnTo>
                <a:close/>
              </a:path>
            </a:pathLst>
          </a:custGeom>
          <a:noFill/>
          <a:ln>
            <a:noFill/>
          </a:ln>
          <a:effectLst/>
        </p:spPr>
        <p:txBody>
          <a:bodyPr spcFirstLastPara="0" vert="horz" wrap="square" lIns="0" tIns="0" rIns="0" bIns="0" numCol="1" spcCol="1270" anchor="ctr" anchorCtr="0">
            <a:noAutofit/>
          </a:bodyPr>
          <a:lstStyle/>
          <a:p>
            <a:pPr marL="171450" lvl="1" indent="-171450" defTabSz="800100" fontAlgn="auto">
              <a:lnSpc>
                <a:spcPct val="90000"/>
              </a:lnSpc>
              <a:spcBef>
                <a:spcPts val="0"/>
              </a:spcBef>
              <a:spcAft>
                <a:spcPct val="15000"/>
              </a:spcAft>
              <a:buFont typeface="Arial" panose="020B0604020202020204" pitchFamily="34" charset="0"/>
              <a:buChar char="•"/>
              <a:defRPr/>
            </a:pPr>
            <a:r>
              <a:rPr lang="en-US" kern="0" dirty="0">
                <a:solidFill>
                  <a:prstClr val="black">
                    <a:hueOff val="0"/>
                    <a:satOff val="0"/>
                    <a:lumOff val="0"/>
                    <a:alphaOff val="0"/>
                  </a:prstClr>
                </a:solidFill>
                <a:latin typeface="Calibri" panose="020F0502020204030204"/>
              </a:rPr>
              <a:t>Petroleum vapor intrusion</a:t>
            </a:r>
          </a:p>
          <a:p>
            <a:pPr marL="171450" lvl="1" indent="-171450" defTabSz="800100" fontAlgn="auto">
              <a:lnSpc>
                <a:spcPct val="90000"/>
              </a:lnSpc>
              <a:spcBef>
                <a:spcPts val="0"/>
              </a:spcBef>
              <a:spcAft>
                <a:spcPct val="15000"/>
              </a:spcAft>
              <a:buFont typeface="Arial" panose="020B0604020202020204" pitchFamily="34" charset="0"/>
              <a:buChar char="•"/>
              <a:defRPr/>
            </a:pPr>
            <a:r>
              <a:rPr lang="en-US" kern="0" dirty="0">
                <a:solidFill>
                  <a:prstClr val="black">
                    <a:hueOff val="0"/>
                    <a:satOff val="0"/>
                    <a:lumOff val="0"/>
                    <a:alphaOff val="0"/>
                  </a:prstClr>
                </a:solidFill>
                <a:latin typeface="Calibri" panose="020F0502020204030204"/>
              </a:rPr>
              <a:t>Groundwater ingestion</a:t>
            </a:r>
          </a:p>
          <a:p>
            <a:pPr marL="171450" lvl="1" indent="-171450" defTabSz="800100" fontAlgn="auto">
              <a:lnSpc>
                <a:spcPct val="90000"/>
              </a:lnSpc>
              <a:spcBef>
                <a:spcPts val="0"/>
              </a:spcBef>
              <a:spcAft>
                <a:spcPct val="15000"/>
              </a:spcAft>
              <a:buFont typeface="Arial" panose="020B0604020202020204" pitchFamily="34" charset="0"/>
              <a:buChar char="•"/>
              <a:defRPr/>
            </a:pPr>
            <a:r>
              <a:rPr lang="en-US" kern="0" dirty="0">
                <a:solidFill>
                  <a:prstClr val="black">
                    <a:hueOff val="0"/>
                    <a:satOff val="0"/>
                    <a:lumOff val="0"/>
                    <a:alphaOff val="0"/>
                  </a:prstClr>
                </a:solidFill>
                <a:latin typeface="Calibri" panose="020F0502020204030204"/>
              </a:rPr>
              <a:t>Acute safety hazards</a:t>
            </a:r>
          </a:p>
        </p:txBody>
      </p:sp>
      <p:grpSp>
        <p:nvGrpSpPr>
          <p:cNvPr id="4" name="Group 3">
            <a:extLst>
              <a:ext uri="{FF2B5EF4-FFF2-40B4-BE49-F238E27FC236}">
                <a16:creationId xmlns:a16="http://schemas.microsoft.com/office/drawing/2014/main" xmlns="" id="{D268B292-4931-4ECE-BE36-3EBF1E07CB40}"/>
              </a:ext>
            </a:extLst>
          </p:cNvPr>
          <p:cNvGrpSpPr/>
          <p:nvPr/>
        </p:nvGrpSpPr>
        <p:grpSpPr>
          <a:xfrm>
            <a:off x="2452484" y="4672529"/>
            <a:ext cx="4600069" cy="2036089"/>
            <a:chOff x="2452484" y="4680202"/>
            <a:chExt cx="4600069" cy="2036089"/>
          </a:xfrm>
        </p:grpSpPr>
        <p:sp>
          <p:nvSpPr>
            <p:cNvPr id="21" name="Freeform: Shape 20">
              <a:extLst>
                <a:ext uri="{FF2B5EF4-FFF2-40B4-BE49-F238E27FC236}">
                  <a16:creationId xmlns:a16="http://schemas.microsoft.com/office/drawing/2014/main" xmlns="" id="{27C573A6-4687-4D90-BAB5-A4725A5376A6}"/>
                </a:ext>
              </a:extLst>
            </p:cNvPr>
            <p:cNvSpPr/>
            <p:nvPr/>
          </p:nvSpPr>
          <p:spPr>
            <a:xfrm rot="3698268">
              <a:off x="2255254" y="5063504"/>
              <a:ext cx="812324" cy="45719"/>
            </a:xfrm>
            <a:custGeom>
              <a:avLst/>
              <a:gdLst/>
              <a:ahLst/>
              <a:cxnLst/>
              <a:rect l="0" t="0" r="0" b="0"/>
              <a:pathLst>
                <a:path>
                  <a:moveTo>
                    <a:pt x="0" y="29707"/>
                  </a:moveTo>
                  <a:lnTo>
                    <a:pt x="1119263" y="29707"/>
                  </a:lnTo>
                </a:path>
              </a:pathLst>
            </a:custGeom>
            <a:noFill/>
            <a:ln w="12700" cap="flat" cmpd="sng" algn="ctr">
              <a:solidFill>
                <a:srgbClr val="5B9BD5">
                  <a:hueOff val="0"/>
                  <a:satOff val="0"/>
                  <a:lumOff val="0"/>
                  <a:alphaOff val="0"/>
                </a:srgbClr>
              </a:solidFill>
              <a:prstDash val="solid"/>
              <a:miter lim="800000"/>
            </a:ln>
            <a:effectLst/>
          </p:spPr>
        </p:sp>
        <p:sp>
          <p:nvSpPr>
            <p:cNvPr id="32" name="Freeform: Shape 31">
              <a:extLst>
                <a:ext uri="{FF2B5EF4-FFF2-40B4-BE49-F238E27FC236}">
                  <a16:creationId xmlns:a16="http://schemas.microsoft.com/office/drawing/2014/main" xmlns="" id="{29D82450-9B00-4CE3-A2A0-7EAAD71DA06A}"/>
                </a:ext>
              </a:extLst>
            </p:cNvPr>
            <p:cNvSpPr/>
            <p:nvPr/>
          </p:nvSpPr>
          <p:spPr>
            <a:xfrm>
              <a:off x="2452484" y="5370623"/>
              <a:ext cx="1466791" cy="1345668"/>
            </a:xfrm>
            <a:custGeom>
              <a:avLst/>
              <a:gdLst>
                <a:gd name="connsiteX0" fmla="*/ 0 w 1466791"/>
                <a:gd name="connsiteY0" fmla="*/ 672834 h 1345668"/>
                <a:gd name="connsiteX1" fmla="*/ 733396 w 1466791"/>
                <a:gd name="connsiteY1" fmla="*/ 0 h 1345668"/>
                <a:gd name="connsiteX2" fmla="*/ 1466792 w 1466791"/>
                <a:gd name="connsiteY2" fmla="*/ 672834 h 1345668"/>
                <a:gd name="connsiteX3" fmla="*/ 733396 w 1466791"/>
                <a:gd name="connsiteY3" fmla="*/ 1345668 h 1345668"/>
                <a:gd name="connsiteX4" fmla="*/ 0 w 1466791"/>
                <a:gd name="connsiteY4" fmla="*/ 672834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791" h="1345668">
                  <a:moveTo>
                    <a:pt x="0" y="672834"/>
                  </a:moveTo>
                  <a:cubicBezTo>
                    <a:pt x="0" y="301238"/>
                    <a:pt x="328353" y="0"/>
                    <a:pt x="733396" y="0"/>
                  </a:cubicBezTo>
                  <a:cubicBezTo>
                    <a:pt x="1138439" y="0"/>
                    <a:pt x="1466792" y="301238"/>
                    <a:pt x="1466792" y="672834"/>
                  </a:cubicBezTo>
                  <a:cubicBezTo>
                    <a:pt x="1466792" y="1044430"/>
                    <a:pt x="1138439" y="1345668"/>
                    <a:pt x="733396" y="1345668"/>
                  </a:cubicBezTo>
                  <a:cubicBezTo>
                    <a:pt x="328353" y="1345668"/>
                    <a:pt x="0" y="1044430"/>
                    <a:pt x="0" y="672834"/>
                  </a:cubicBezTo>
                  <a:close/>
                </a:path>
              </a:pathLst>
            </a:cu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27507" tIns="209769" rIns="227507" bIns="209769" numCol="1" spcCol="1270" anchor="ctr" anchorCtr="0">
              <a:noAutofit/>
            </a:bodyPr>
            <a:lstStyle/>
            <a:p>
              <a:pPr algn="ctr" defTabSz="889000" fontAlgn="auto">
                <a:lnSpc>
                  <a:spcPct val="90000"/>
                </a:lnSpc>
                <a:spcBef>
                  <a:spcPts val="0"/>
                </a:spcBef>
                <a:spcAft>
                  <a:spcPct val="35000"/>
                </a:spcAft>
                <a:defRPr/>
              </a:pPr>
              <a:r>
                <a:rPr lang="en-US" sz="2000" kern="0" dirty="0">
                  <a:solidFill>
                    <a:prstClr val="white"/>
                  </a:solidFill>
                  <a:latin typeface="Calibri" panose="020F0502020204030204"/>
                </a:rPr>
                <a:t>Other</a:t>
              </a:r>
            </a:p>
          </p:txBody>
        </p:sp>
        <p:sp>
          <p:nvSpPr>
            <p:cNvPr id="33" name="Freeform: Shape 32">
              <a:extLst>
                <a:ext uri="{FF2B5EF4-FFF2-40B4-BE49-F238E27FC236}">
                  <a16:creationId xmlns:a16="http://schemas.microsoft.com/office/drawing/2014/main" xmlns="" id="{88CD8E02-1599-489D-8498-7BA9C3B456EB}"/>
                </a:ext>
              </a:extLst>
            </p:cNvPr>
            <p:cNvSpPr/>
            <p:nvPr/>
          </p:nvSpPr>
          <p:spPr>
            <a:xfrm>
              <a:off x="3902438" y="5370623"/>
              <a:ext cx="3150115" cy="1345668"/>
            </a:xfrm>
            <a:custGeom>
              <a:avLst/>
              <a:gdLst>
                <a:gd name="connsiteX0" fmla="*/ 0 w 2200187"/>
                <a:gd name="connsiteY0" fmla="*/ 0 h 1345668"/>
                <a:gd name="connsiteX1" fmla="*/ 2200187 w 2200187"/>
                <a:gd name="connsiteY1" fmla="*/ 0 h 1345668"/>
                <a:gd name="connsiteX2" fmla="*/ 2200187 w 2200187"/>
                <a:gd name="connsiteY2" fmla="*/ 1345668 h 1345668"/>
                <a:gd name="connsiteX3" fmla="*/ 0 w 2200187"/>
                <a:gd name="connsiteY3" fmla="*/ 1345668 h 1345668"/>
                <a:gd name="connsiteX4" fmla="*/ 0 w 2200187"/>
                <a:gd name="connsiteY4" fmla="*/ 0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187" h="1345668">
                  <a:moveTo>
                    <a:pt x="0" y="0"/>
                  </a:moveTo>
                  <a:lnTo>
                    <a:pt x="2200187" y="0"/>
                  </a:lnTo>
                  <a:lnTo>
                    <a:pt x="2200187" y="1345668"/>
                  </a:lnTo>
                  <a:lnTo>
                    <a:pt x="0" y="1345668"/>
                  </a:lnTo>
                  <a:lnTo>
                    <a:pt x="0" y="0"/>
                  </a:lnTo>
                  <a:close/>
                </a:path>
              </a:pathLst>
            </a:custGeom>
            <a:noFill/>
            <a:ln>
              <a:noFill/>
            </a:ln>
            <a:effectLst/>
          </p:spPr>
          <p:txBody>
            <a:bodyPr spcFirstLastPara="0" vert="horz" wrap="square" lIns="91440" tIns="0" rIns="0" bIns="0" numCol="1" spcCol="1270" anchor="ctr" anchorCtr="0">
              <a:noAutofit/>
            </a:bodyPr>
            <a:lstStyle/>
            <a:p>
              <a:pPr marL="171450" lvl="1" indent="-171450" defTabSz="800100" fontAlgn="auto">
                <a:lnSpc>
                  <a:spcPct val="90000"/>
                </a:lnSpc>
                <a:spcBef>
                  <a:spcPts val="0"/>
                </a:spcBef>
                <a:spcAft>
                  <a:spcPct val="15000"/>
                </a:spcAft>
                <a:buFontTx/>
                <a:buChar char="•"/>
                <a:defRPr/>
              </a:pPr>
              <a:r>
                <a:rPr lang="en-US" kern="0" dirty="0">
                  <a:solidFill>
                    <a:prstClr val="black">
                      <a:hueOff val="0"/>
                      <a:satOff val="0"/>
                      <a:lumOff val="0"/>
                      <a:alphaOff val="0"/>
                    </a:prstClr>
                  </a:solidFill>
                  <a:latin typeface="Calibri" panose="020F0502020204030204"/>
                </a:rPr>
                <a:t>Sheens</a:t>
              </a:r>
            </a:p>
            <a:p>
              <a:pPr marL="171450" lvl="1" indent="-171450" defTabSz="800100" fontAlgn="auto">
                <a:lnSpc>
                  <a:spcPct val="90000"/>
                </a:lnSpc>
                <a:spcBef>
                  <a:spcPts val="0"/>
                </a:spcBef>
                <a:spcAft>
                  <a:spcPct val="15000"/>
                </a:spcAft>
                <a:buFontTx/>
                <a:buChar char="•"/>
                <a:defRPr/>
              </a:pPr>
              <a:r>
                <a:rPr lang="en-US" kern="0" dirty="0">
                  <a:solidFill>
                    <a:prstClr val="black">
                      <a:hueOff val="0"/>
                      <a:satOff val="0"/>
                      <a:lumOff val="0"/>
                      <a:alphaOff val="0"/>
                    </a:prstClr>
                  </a:solidFill>
                  <a:latin typeface="Calibri" panose="020F0502020204030204"/>
                </a:rPr>
                <a:t>Geotechnical</a:t>
              </a:r>
            </a:p>
            <a:p>
              <a:pPr marL="171450" lvl="1" indent="-171450" defTabSz="800100" fontAlgn="auto">
                <a:lnSpc>
                  <a:spcPct val="90000"/>
                </a:lnSpc>
                <a:spcBef>
                  <a:spcPts val="0"/>
                </a:spcBef>
                <a:spcAft>
                  <a:spcPct val="15000"/>
                </a:spcAft>
                <a:buFontTx/>
                <a:buChar char="•"/>
                <a:defRPr/>
              </a:pPr>
              <a:r>
                <a:rPr lang="en-US" kern="0" dirty="0">
                  <a:solidFill>
                    <a:prstClr val="black">
                      <a:hueOff val="0"/>
                      <a:satOff val="0"/>
                      <a:lumOff val="0"/>
                      <a:alphaOff val="0"/>
                    </a:prstClr>
                  </a:solidFill>
                  <a:latin typeface="Calibri" panose="020F0502020204030204"/>
                </a:rPr>
                <a:t>Aesthetics (stains and odors)</a:t>
              </a:r>
            </a:p>
          </p:txBody>
        </p:sp>
      </p:grpSp>
      <p:sp>
        <p:nvSpPr>
          <p:cNvPr id="34" name="TextBox 33">
            <a:extLst>
              <a:ext uri="{FF2B5EF4-FFF2-40B4-BE49-F238E27FC236}">
                <a16:creationId xmlns:a16="http://schemas.microsoft.com/office/drawing/2014/main" xmlns="" id="{AEA79D1C-1C6B-436F-B578-DC2218432A88}"/>
              </a:ext>
            </a:extLst>
          </p:cNvPr>
          <p:cNvSpPr txBox="1"/>
          <p:nvPr/>
        </p:nvSpPr>
        <p:spPr>
          <a:xfrm>
            <a:off x="1100282" y="3178194"/>
            <a:ext cx="1645920" cy="984885"/>
          </a:xfrm>
          <a:prstGeom prst="rect">
            <a:avLst/>
          </a:prstGeom>
          <a:solidFill>
            <a:srgbClr val="ED7D31"/>
          </a:solidFill>
        </p:spPr>
        <p:txBody>
          <a:bodyPr wrap="square" lIns="0" tIns="0" rIns="0" bIns="0" rtlCol="0">
            <a:spAutoFit/>
          </a:bodyPr>
          <a:lstStyle/>
          <a:p>
            <a:pPr algn="ctr" defTabSz="457200" fontAlgn="auto">
              <a:spcBef>
                <a:spcPts val="0"/>
              </a:spcBef>
              <a:spcAft>
                <a:spcPts val="0"/>
              </a:spcAft>
              <a:defRPr/>
            </a:pPr>
            <a:r>
              <a:rPr lang="en-US" sz="3200" b="1" kern="0" dirty="0">
                <a:solidFill>
                  <a:prstClr val="white"/>
                </a:solidFill>
                <a:latin typeface="Calibri" panose="020F0502020204030204"/>
              </a:rPr>
              <a:t>LNAPL Concerns</a:t>
            </a:r>
          </a:p>
        </p:txBody>
      </p:sp>
      <p:grpSp>
        <p:nvGrpSpPr>
          <p:cNvPr id="2" name="Group 1">
            <a:extLst>
              <a:ext uri="{FF2B5EF4-FFF2-40B4-BE49-F238E27FC236}">
                <a16:creationId xmlns:a16="http://schemas.microsoft.com/office/drawing/2014/main" xmlns="" id="{904B6D08-D57C-4D6E-83DF-BB3DE0206023}"/>
              </a:ext>
            </a:extLst>
          </p:cNvPr>
          <p:cNvGrpSpPr/>
          <p:nvPr/>
        </p:nvGrpSpPr>
        <p:grpSpPr>
          <a:xfrm>
            <a:off x="2992258" y="2493619"/>
            <a:ext cx="5992588" cy="1345668"/>
            <a:chOff x="2992258" y="2493619"/>
            <a:chExt cx="5992588" cy="1345668"/>
          </a:xfrm>
        </p:grpSpPr>
        <p:sp>
          <p:nvSpPr>
            <p:cNvPr id="28" name="Freeform: Shape 27">
              <a:extLst>
                <a:ext uri="{FF2B5EF4-FFF2-40B4-BE49-F238E27FC236}">
                  <a16:creationId xmlns:a16="http://schemas.microsoft.com/office/drawing/2014/main" xmlns="" id="{9F31869F-94DD-4A20-BEC0-4BC23BEBE473}"/>
                </a:ext>
              </a:extLst>
            </p:cNvPr>
            <p:cNvSpPr/>
            <p:nvPr/>
          </p:nvSpPr>
          <p:spPr>
            <a:xfrm>
              <a:off x="5354486" y="2493619"/>
              <a:ext cx="1450966" cy="1345668"/>
            </a:xfrm>
            <a:custGeom>
              <a:avLst/>
              <a:gdLst>
                <a:gd name="connsiteX0" fmla="*/ 0 w 1450966"/>
                <a:gd name="connsiteY0" fmla="*/ 672834 h 1345668"/>
                <a:gd name="connsiteX1" fmla="*/ 725483 w 1450966"/>
                <a:gd name="connsiteY1" fmla="*/ 0 h 1345668"/>
                <a:gd name="connsiteX2" fmla="*/ 1450966 w 1450966"/>
                <a:gd name="connsiteY2" fmla="*/ 672834 h 1345668"/>
                <a:gd name="connsiteX3" fmla="*/ 725483 w 1450966"/>
                <a:gd name="connsiteY3" fmla="*/ 1345668 h 1345668"/>
                <a:gd name="connsiteX4" fmla="*/ 0 w 1450966"/>
                <a:gd name="connsiteY4" fmla="*/ 672834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966" h="1345668">
                  <a:moveTo>
                    <a:pt x="0" y="672834"/>
                  </a:moveTo>
                  <a:cubicBezTo>
                    <a:pt x="0" y="301238"/>
                    <a:pt x="324810" y="0"/>
                    <a:pt x="725483" y="0"/>
                  </a:cubicBezTo>
                  <a:cubicBezTo>
                    <a:pt x="1126156" y="0"/>
                    <a:pt x="1450966" y="301238"/>
                    <a:pt x="1450966" y="672834"/>
                  </a:cubicBezTo>
                  <a:cubicBezTo>
                    <a:pt x="1450966" y="1044430"/>
                    <a:pt x="1126156" y="1345668"/>
                    <a:pt x="725483" y="1345668"/>
                  </a:cubicBezTo>
                  <a:cubicBezTo>
                    <a:pt x="324810" y="1345668"/>
                    <a:pt x="0" y="1044430"/>
                    <a:pt x="0" y="672834"/>
                  </a:cubicBezTo>
                  <a:close/>
                </a:path>
              </a:pathLst>
            </a:cu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23919" tIns="208499" rIns="223919" bIns="208499" numCol="1" spcCol="1270" anchor="ctr" anchorCtr="0">
              <a:noAutofit/>
            </a:bodyPr>
            <a:lstStyle/>
            <a:p>
              <a:pPr algn="ctr" defTabSz="800100" fontAlgn="auto">
                <a:lnSpc>
                  <a:spcPct val="90000"/>
                </a:lnSpc>
                <a:spcBef>
                  <a:spcPts val="0"/>
                </a:spcBef>
                <a:spcAft>
                  <a:spcPct val="35000"/>
                </a:spcAft>
                <a:defRPr/>
              </a:pPr>
              <a:r>
                <a:rPr lang="en-US" kern="0" dirty="0">
                  <a:solidFill>
                    <a:prstClr val="white"/>
                  </a:solidFill>
                  <a:latin typeface="Calibri" panose="020F0502020204030204"/>
                </a:rPr>
                <a:t>Migration</a:t>
              </a:r>
            </a:p>
          </p:txBody>
        </p:sp>
        <p:sp>
          <p:nvSpPr>
            <p:cNvPr id="29" name="Freeform: Shape 28">
              <a:extLst>
                <a:ext uri="{FF2B5EF4-FFF2-40B4-BE49-F238E27FC236}">
                  <a16:creationId xmlns:a16="http://schemas.microsoft.com/office/drawing/2014/main" xmlns="" id="{C9C23E0D-C3B5-4B82-9A8F-7A68B57FCAA1}"/>
                </a:ext>
              </a:extLst>
            </p:cNvPr>
            <p:cNvSpPr/>
            <p:nvPr/>
          </p:nvSpPr>
          <p:spPr>
            <a:xfrm>
              <a:off x="6808397" y="2493619"/>
              <a:ext cx="2176449" cy="1345668"/>
            </a:xfrm>
            <a:custGeom>
              <a:avLst/>
              <a:gdLst>
                <a:gd name="connsiteX0" fmla="*/ 0 w 2176449"/>
                <a:gd name="connsiteY0" fmla="*/ 0 h 1345668"/>
                <a:gd name="connsiteX1" fmla="*/ 2176449 w 2176449"/>
                <a:gd name="connsiteY1" fmla="*/ 0 h 1345668"/>
                <a:gd name="connsiteX2" fmla="*/ 2176449 w 2176449"/>
                <a:gd name="connsiteY2" fmla="*/ 1345668 h 1345668"/>
                <a:gd name="connsiteX3" fmla="*/ 0 w 2176449"/>
                <a:gd name="connsiteY3" fmla="*/ 1345668 h 1345668"/>
                <a:gd name="connsiteX4" fmla="*/ 0 w 2176449"/>
                <a:gd name="connsiteY4" fmla="*/ 0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449" h="1345668">
                  <a:moveTo>
                    <a:pt x="0" y="0"/>
                  </a:moveTo>
                  <a:lnTo>
                    <a:pt x="2176449" y="0"/>
                  </a:lnTo>
                  <a:lnTo>
                    <a:pt x="2176449" y="1345668"/>
                  </a:lnTo>
                  <a:lnTo>
                    <a:pt x="0" y="1345668"/>
                  </a:lnTo>
                  <a:lnTo>
                    <a:pt x="0" y="0"/>
                  </a:lnTo>
                  <a:close/>
                </a:path>
              </a:pathLst>
            </a:custGeom>
            <a:noFill/>
            <a:ln>
              <a:noFill/>
            </a:ln>
            <a:effectLst/>
          </p:spPr>
          <p:txBody>
            <a:bodyPr spcFirstLastPara="0" vert="horz" wrap="square" lIns="91440" tIns="0" rIns="0" bIns="0" numCol="1" spcCol="1270" anchor="ctr" anchorCtr="0">
              <a:noAutofit/>
            </a:bodyPr>
            <a:lstStyle/>
            <a:p>
              <a:pPr marL="171450" lvl="1" indent="-171450" defTabSz="800100" fontAlgn="auto">
                <a:lnSpc>
                  <a:spcPct val="90000"/>
                </a:lnSpc>
                <a:spcBef>
                  <a:spcPts val="0"/>
                </a:spcBef>
                <a:spcAft>
                  <a:spcPct val="15000"/>
                </a:spcAft>
                <a:buFont typeface="Arial" panose="020B0604020202020204" pitchFamily="34" charset="0"/>
                <a:buChar char="•"/>
                <a:defRPr/>
              </a:pPr>
              <a:r>
                <a:rPr lang="en-US" kern="0" dirty="0">
                  <a:solidFill>
                    <a:prstClr val="black">
                      <a:hueOff val="0"/>
                      <a:satOff val="0"/>
                      <a:lumOff val="0"/>
                      <a:alphaOff val="0"/>
                    </a:prstClr>
                  </a:solidFill>
                  <a:latin typeface="Calibri" panose="020F0502020204030204"/>
                </a:rPr>
                <a:t>Spread of LNAPL body, resulting in future risk</a:t>
              </a:r>
            </a:p>
          </p:txBody>
        </p:sp>
        <p:cxnSp>
          <p:nvCxnSpPr>
            <p:cNvPr id="35" name="Straight Connector 34">
              <a:extLst>
                <a:ext uri="{FF2B5EF4-FFF2-40B4-BE49-F238E27FC236}">
                  <a16:creationId xmlns:a16="http://schemas.microsoft.com/office/drawing/2014/main" xmlns="" id="{19CE22DC-5104-462E-B2ED-F085B01DFE63}"/>
                </a:ext>
              </a:extLst>
            </p:cNvPr>
            <p:cNvCxnSpPr>
              <a:cxnSpLocks/>
              <a:endCxn id="28" idx="0"/>
            </p:cNvCxnSpPr>
            <p:nvPr/>
          </p:nvCxnSpPr>
          <p:spPr bwMode="auto">
            <a:xfrm flipV="1">
              <a:off x="2992258" y="3166453"/>
              <a:ext cx="2362228" cy="185162"/>
            </a:xfrm>
            <a:prstGeom prst="line">
              <a:avLst/>
            </a:prstGeom>
            <a:solidFill>
              <a:schemeClr val="accent1"/>
            </a:solidFill>
            <a:ln w="9525" cap="flat" cmpd="sng" algn="ctr">
              <a:solidFill>
                <a:srgbClr val="5B9BD5"/>
              </a:solidFill>
              <a:prstDash val="solid"/>
              <a:miter lim="800000"/>
              <a:headEnd type="none" w="med" len="med"/>
              <a:tailEnd type="none" w="med" len="med"/>
            </a:ln>
            <a:effectLst/>
          </p:spPr>
        </p:cxnSp>
      </p:grpSp>
      <p:grpSp>
        <p:nvGrpSpPr>
          <p:cNvPr id="3" name="Group 2">
            <a:extLst>
              <a:ext uri="{FF2B5EF4-FFF2-40B4-BE49-F238E27FC236}">
                <a16:creationId xmlns:a16="http://schemas.microsoft.com/office/drawing/2014/main" xmlns="" id="{22CE38A9-74C7-4158-B9F9-3EC447D02AD2}"/>
              </a:ext>
            </a:extLst>
          </p:cNvPr>
          <p:cNvGrpSpPr/>
          <p:nvPr/>
        </p:nvGrpSpPr>
        <p:grpSpPr>
          <a:xfrm>
            <a:off x="2992258" y="3981050"/>
            <a:ext cx="6083399" cy="1497728"/>
            <a:chOff x="2992258" y="3981050"/>
            <a:chExt cx="5966831" cy="1497728"/>
          </a:xfrm>
        </p:grpSpPr>
        <p:sp>
          <p:nvSpPr>
            <p:cNvPr id="30" name="Freeform: Shape 29">
              <a:extLst>
                <a:ext uri="{FF2B5EF4-FFF2-40B4-BE49-F238E27FC236}">
                  <a16:creationId xmlns:a16="http://schemas.microsoft.com/office/drawing/2014/main" xmlns="" id="{E579C46A-8B9F-4447-9984-EA21D534CD5F}"/>
                </a:ext>
              </a:extLst>
            </p:cNvPr>
            <p:cNvSpPr/>
            <p:nvPr/>
          </p:nvSpPr>
          <p:spPr>
            <a:xfrm>
              <a:off x="4861072" y="3981050"/>
              <a:ext cx="1561136" cy="1497728"/>
            </a:xfrm>
            <a:custGeom>
              <a:avLst/>
              <a:gdLst>
                <a:gd name="connsiteX0" fmla="*/ 0 w 1561136"/>
                <a:gd name="connsiteY0" fmla="*/ 748864 h 1497728"/>
                <a:gd name="connsiteX1" fmla="*/ 780568 w 1561136"/>
                <a:gd name="connsiteY1" fmla="*/ 0 h 1497728"/>
                <a:gd name="connsiteX2" fmla="*/ 1561136 w 1561136"/>
                <a:gd name="connsiteY2" fmla="*/ 748864 h 1497728"/>
                <a:gd name="connsiteX3" fmla="*/ 780568 w 1561136"/>
                <a:gd name="connsiteY3" fmla="*/ 1497728 h 1497728"/>
                <a:gd name="connsiteX4" fmla="*/ 0 w 1561136"/>
                <a:gd name="connsiteY4" fmla="*/ 748864 h 149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136" h="1497728">
                  <a:moveTo>
                    <a:pt x="0" y="748864"/>
                  </a:moveTo>
                  <a:cubicBezTo>
                    <a:pt x="0" y="335278"/>
                    <a:pt x="349472" y="0"/>
                    <a:pt x="780568" y="0"/>
                  </a:cubicBezTo>
                  <a:cubicBezTo>
                    <a:pt x="1211664" y="0"/>
                    <a:pt x="1561136" y="335278"/>
                    <a:pt x="1561136" y="748864"/>
                  </a:cubicBezTo>
                  <a:cubicBezTo>
                    <a:pt x="1561136" y="1162450"/>
                    <a:pt x="1211664" y="1497728"/>
                    <a:pt x="780568" y="1497728"/>
                  </a:cubicBezTo>
                  <a:cubicBezTo>
                    <a:pt x="349472" y="1497728"/>
                    <a:pt x="0" y="1162450"/>
                    <a:pt x="0" y="748864"/>
                  </a:cubicBezTo>
                  <a:close/>
                </a:path>
              </a:pathLst>
            </a:cu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38783" tIns="229497" rIns="238783" bIns="229497" numCol="1" spcCol="1270" anchor="ctr" anchorCtr="0">
              <a:noAutofit/>
            </a:bodyPr>
            <a:lstStyle/>
            <a:p>
              <a:pPr algn="ctr" defTabSz="711200" fontAlgn="auto">
                <a:lnSpc>
                  <a:spcPct val="90000"/>
                </a:lnSpc>
                <a:spcBef>
                  <a:spcPts val="0"/>
                </a:spcBef>
                <a:spcAft>
                  <a:spcPct val="35000"/>
                </a:spcAft>
                <a:defRPr/>
              </a:pPr>
              <a:r>
                <a:rPr lang="en-US" sz="1600" kern="0" dirty="0">
                  <a:solidFill>
                    <a:prstClr val="white"/>
                  </a:solidFill>
                  <a:latin typeface="Calibri" panose="020F0502020204030204"/>
                </a:rPr>
                <a:t>Mobile LNAPL Occurrence in Wells</a:t>
              </a:r>
              <a:endParaRPr lang="en-US" sz="1200" kern="0" dirty="0">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xmlns="" id="{404F425D-16BD-4279-8111-3FF6DCCF80FF}"/>
                </a:ext>
              </a:extLst>
            </p:cNvPr>
            <p:cNvSpPr/>
            <p:nvPr/>
          </p:nvSpPr>
          <p:spPr>
            <a:xfrm>
              <a:off x="6287440" y="3981050"/>
              <a:ext cx="2671649" cy="1497728"/>
            </a:xfrm>
            <a:custGeom>
              <a:avLst/>
              <a:gdLst>
                <a:gd name="connsiteX0" fmla="*/ 0 w 2341704"/>
                <a:gd name="connsiteY0" fmla="*/ 0 h 1497728"/>
                <a:gd name="connsiteX1" fmla="*/ 2341704 w 2341704"/>
                <a:gd name="connsiteY1" fmla="*/ 0 h 1497728"/>
                <a:gd name="connsiteX2" fmla="*/ 2341704 w 2341704"/>
                <a:gd name="connsiteY2" fmla="*/ 1497728 h 1497728"/>
                <a:gd name="connsiteX3" fmla="*/ 0 w 2341704"/>
                <a:gd name="connsiteY3" fmla="*/ 1497728 h 1497728"/>
                <a:gd name="connsiteX4" fmla="*/ 0 w 2341704"/>
                <a:gd name="connsiteY4" fmla="*/ 0 h 149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704" h="1497728">
                  <a:moveTo>
                    <a:pt x="0" y="0"/>
                  </a:moveTo>
                  <a:lnTo>
                    <a:pt x="2341704" y="0"/>
                  </a:lnTo>
                  <a:lnTo>
                    <a:pt x="2341704" y="1497728"/>
                  </a:lnTo>
                  <a:lnTo>
                    <a:pt x="0" y="1497728"/>
                  </a:lnTo>
                  <a:lnTo>
                    <a:pt x="0" y="0"/>
                  </a:lnTo>
                  <a:close/>
                </a:path>
              </a:pathLst>
            </a:custGeom>
            <a:noFill/>
            <a:ln>
              <a:noFill/>
            </a:ln>
            <a:effectLst/>
          </p:spPr>
          <p:txBody>
            <a:bodyPr spcFirstLastPara="0" vert="horz" wrap="square" lIns="182880" tIns="0" rIns="0" bIns="0" numCol="1" spcCol="1270" anchor="ctr" anchorCtr="0">
              <a:noAutofit/>
            </a:bodyPr>
            <a:lstStyle/>
            <a:p>
              <a:pPr marL="171450" lvl="1" indent="-171450" defTabSz="800100" fontAlgn="auto">
                <a:lnSpc>
                  <a:spcPct val="90000"/>
                </a:lnSpc>
                <a:spcBef>
                  <a:spcPts val="0"/>
                </a:spcBef>
                <a:spcAft>
                  <a:spcPct val="15000"/>
                </a:spcAft>
                <a:buFontTx/>
                <a:buChar char="•"/>
                <a:defRPr/>
              </a:pPr>
              <a:r>
                <a:rPr lang="en-US" kern="0" dirty="0">
                  <a:solidFill>
                    <a:prstClr val="black">
                      <a:hueOff val="0"/>
                      <a:satOff val="0"/>
                      <a:lumOff val="0"/>
                      <a:alphaOff val="0"/>
                    </a:prstClr>
                  </a:solidFill>
                  <a:latin typeface="Calibri" panose="020F0502020204030204"/>
                </a:rPr>
                <a:t>Addresses “Maximum Extent Practicable” regulatory requirement</a:t>
              </a:r>
            </a:p>
          </p:txBody>
        </p:sp>
        <p:cxnSp>
          <p:nvCxnSpPr>
            <p:cNvPr id="40" name="Straight Connector 39">
              <a:extLst>
                <a:ext uri="{FF2B5EF4-FFF2-40B4-BE49-F238E27FC236}">
                  <a16:creationId xmlns:a16="http://schemas.microsoft.com/office/drawing/2014/main" xmlns="" id="{27C6E73B-6997-438C-BB57-1CB7B87F4397}"/>
                </a:ext>
              </a:extLst>
            </p:cNvPr>
            <p:cNvCxnSpPr>
              <a:cxnSpLocks/>
            </p:cNvCxnSpPr>
            <p:nvPr/>
          </p:nvCxnSpPr>
          <p:spPr bwMode="auto">
            <a:xfrm>
              <a:off x="2992258" y="4036649"/>
              <a:ext cx="1868814" cy="494262"/>
            </a:xfrm>
            <a:prstGeom prst="line">
              <a:avLst/>
            </a:prstGeom>
            <a:solidFill>
              <a:schemeClr val="accent1"/>
            </a:solidFill>
            <a:ln w="9525" cap="flat" cmpd="sng" algn="ctr">
              <a:solidFill>
                <a:srgbClr val="5B9BD5"/>
              </a:solidFill>
              <a:prstDash val="solid"/>
              <a:miter lim="800000"/>
              <a:headEnd type="none" w="med" len="med"/>
              <a:tailEnd type="none" w="med" len="med"/>
            </a:ln>
            <a:effectLst/>
          </p:spPr>
        </p:cxnSp>
      </p:grpSp>
      <p:cxnSp>
        <p:nvCxnSpPr>
          <p:cNvPr id="45" name="Straight Connector 44">
            <a:extLst>
              <a:ext uri="{FF2B5EF4-FFF2-40B4-BE49-F238E27FC236}">
                <a16:creationId xmlns:a16="http://schemas.microsoft.com/office/drawing/2014/main" xmlns="" id="{85611C86-0BD3-4036-A3D4-411389B63860}"/>
              </a:ext>
            </a:extLst>
          </p:cNvPr>
          <p:cNvCxnSpPr>
            <a:cxnSpLocks/>
          </p:cNvCxnSpPr>
          <p:nvPr/>
        </p:nvCxnSpPr>
        <p:spPr bwMode="auto">
          <a:xfrm flipV="1">
            <a:off x="2594536" y="2493619"/>
            <a:ext cx="291991" cy="233674"/>
          </a:xfrm>
          <a:prstGeom prst="line">
            <a:avLst/>
          </a:prstGeom>
          <a:solidFill>
            <a:schemeClr val="accent1"/>
          </a:solidFill>
          <a:ln w="9525" cap="flat" cmpd="sng" algn="ctr">
            <a:solidFill>
              <a:srgbClr val="5B9BD5"/>
            </a:solidFill>
            <a:prstDash val="solid"/>
            <a:miter lim="800000"/>
            <a:headEnd type="none" w="med" len="med"/>
            <a:tailEnd type="none" w="med" len="med"/>
          </a:ln>
          <a:effectLst/>
        </p:spPr>
      </p:cxnSp>
      <p:sp>
        <p:nvSpPr>
          <p:cNvPr id="17" name="TextBox 1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1220001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9747" y="145336"/>
            <a:ext cx="7588250" cy="887933"/>
          </a:xfrm>
        </p:spPr>
        <p:txBody>
          <a:bodyPr/>
          <a:lstStyle/>
          <a:p>
            <a:r>
              <a:rPr lang="en-US" altLang="en-US" dirty="0"/>
              <a:t>LNAPL Decision Process</a:t>
            </a:r>
            <a:br>
              <a:rPr lang="en-US" altLang="en-US" dirty="0"/>
            </a:br>
            <a:r>
              <a:rPr lang="en-US" altLang="en-US" sz="2000" dirty="0">
                <a:solidFill>
                  <a:schemeClr val="accent2">
                    <a:lumMod val="75000"/>
                  </a:schemeClr>
                </a:solidFill>
              </a:rPr>
              <a:t>Figure 5-1, LNAPL-3</a:t>
            </a:r>
          </a:p>
        </p:txBody>
      </p:sp>
      <p:sp>
        <p:nvSpPr>
          <p:cNvPr id="59" name="TextBox 58">
            <a:extLst>
              <a:ext uri="{FF2B5EF4-FFF2-40B4-BE49-F238E27FC236}">
                <a16:creationId xmlns:a16="http://schemas.microsoft.com/office/drawing/2014/main" xmlns="" id="{05C383FC-DA96-441E-8CB0-1ECBE60F2F27}"/>
              </a:ext>
            </a:extLst>
          </p:cNvPr>
          <p:cNvSpPr txBox="1"/>
          <p:nvPr/>
        </p:nvSpPr>
        <p:spPr>
          <a:xfrm>
            <a:off x="7164841" y="3220068"/>
            <a:ext cx="570851" cy="186077"/>
          </a:xfrm>
          <a:prstGeom prst="rect">
            <a:avLst/>
          </a:prstGeom>
          <a:noFill/>
        </p:spPr>
        <p:txBody>
          <a:bodyPr wrap="none" tIns="0" rIns="473826" bIns="0" rtlCol="0">
            <a:spAutoFit/>
          </a:bodyPr>
          <a:lstStyle/>
          <a:p>
            <a:endParaRPr lang="en-US" sz="1200" dirty="0">
              <a:solidFill>
                <a:srgbClr val="000000"/>
              </a:solidFill>
              <a:latin typeface="Arial"/>
            </a:endParaRPr>
          </a:p>
        </p:txBody>
      </p:sp>
      <p:sp>
        <p:nvSpPr>
          <p:cNvPr id="61" name="Freeform: Shape 60">
            <a:extLst>
              <a:ext uri="{FF2B5EF4-FFF2-40B4-BE49-F238E27FC236}">
                <a16:creationId xmlns:a16="http://schemas.microsoft.com/office/drawing/2014/main" xmlns="" id="{B28C40FD-4907-4017-A20E-712C6FE1B345}"/>
              </a:ext>
            </a:extLst>
          </p:cNvPr>
          <p:cNvSpPr/>
          <p:nvPr/>
        </p:nvSpPr>
        <p:spPr>
          <a:xfrm rot="5400000">
            <a:off x="2817838" y="3044594"/>
            <a:ext cx="900978" cy="1425662"/>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 name="connsiteX0" fmla="*/ 0 w 3375165"/>
              <a:gd name="connsiteY0" fmla="*/ 0 h 1327210"/>
              <a:gd name="connsiteX1" fmla="*/ 2696738 w 3375165"/>
              <a:gd name="connsiteY1" fmla="*/ 16626 h 1327210"/>
              <a:gd name="connsiteX2" fmla="*/ 3375165 w 3375165"/>
              <a:gd name="connsiteY2" fmla="*/ 656462 h 1327210"/>
              <a:gd name="connsiteX3" fmla="*/ 2713942 w 3375165"/>
              <a:gd name="connsiteY3" fmla="*/ 1317685 h 1327210"/>
              <a:gd name="connsiteX4" fmla="*/ 0 w 3375165"/>
              <a:gd name="connsiteY4" fmla="*/ 1327210 h 1327210"/>
              <a:gd name="connsiteX5" fmla="*/ 683423 w 3375165"/>
              <a:gd name="connsiteY5" fmla="*/ 694562 h 1327210"/>
              <a:gd name="connsiteX6" fmla="*/ 0 w 3375165"/>
              <a:gd name="connsiteY6" fmla="*/ 0 h 1327210"/>
              <a:gd name="connsiteX0" fmla="*/ 0 w 3375165"/>
              <a:gd name="connsiteY0" fmla="*/ 0 h 1327210"/>
              <a:gd name="connsiteX1" fmla="*/ 2696738 w 3375165"/>
              <a:gd name="connsiteY1" fmla="*/ 16626 h 1327210"/>
              <a:gd name="connsiteX2" fmla="*/ 3375165 w 3375165"/>
              <a:gd name="connsiteY2" fmla="*/ 656462 h 1327210"/>
              <a:gd name="connsiteX3" fmla="*/ 2645089 w 3375165"/>
              <a:gd name="connsiteY3" fmla="*/ 1317686 h 1327210"/>
              <a:gd name="connsiteX4" fmla="*/ 0 w 3375165"/>
              <a:gd name="connsiteY4" fmla="*/ 1327210 h 1327210"/>
              <a:gd name="connsiteX5" fmla="*/ 683423 w 3375165"/>
              <a:gd name="connsiteY5" fmla="*/ 694562 h 1327210"/>
              <a:gd name="connsiteX6" fmla="*/ 0 w 3375165"/>
              <a:gd name="connsiteY6" fmla="*/ 0 h 132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27210">
                <a:moveTo>
                  <a:pt x="0" y="0"/>
                </a:moveTo>
                <a:lnTo>
                  <a:pt x="2696738" y="16626"/>
                </a:lnTo>
                <a:lnTo>
                  <a:pt x="3375165" y="656462"/>
                </a:lnTo>
                <a:lnTo>
                  <a:pt x="2645089" y="1317686"/>
                </a:lnTo>
                <a:lnTo>
                  <a:pt x="0" y="1327210"/>
                </a:lnTo>
                <a:lnTo>
                  <a:pt x="683423" y="694562"/>
                </a:lnTo>
                <a:lnTo>
                  <a:pt x="0"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50344" tIns="5594" rIns="50344" bIns="5594" numCol="1" spcCol="1270" anchor="ctr" anchorCtr="0">
            <a:noAutofit/>
          </a:bodyPr>
          <a:lstStyle/>
          <a:p>
            <a:pPr algn="ctr" defTabSz="391528">
              <a:lnSpc>
                <a:spcPct val="90000"/>
              </a:lnSpc>
              <a:spcAft>
                <a:spcPct val="35000"/>
              </a:spcAft>
            </a:pPr>
            <a:r>
              <a:rPr lang="en-US" sz="1200" b="1" dirty="0">
                <a:solidFill>
                  <a:srgbClr val="FFFFFF"/>
                </a:solidFill>
              </a:rPr>
              <a:t>LNAPL Composition</a:t>
            </a:r>
          </a:p>
        </p:txBody>
      </p:sp>
      <p:grpSp>
        <p:nvGrpSpPr>
          <p:cNvPr id="4" name="Group 3">
            <a:extLst>
              <a:ext uri="{FF2B5EF4-FFF2-40B4-BE49-F238E27FC236}">
                <a16:creationId xmlns:a16="http://schemas.microsoft.com/office/drawing/2014/main" xmlns="" id="{87F52D58-C296-46A3-8847-ACF971623BF5}"/>
              </a:ext>
            </a:extLst>
          </p:cNvPr>
          <p:cNvGrpSpPr/>
          <p:nvPr/>
        </p:nvGrpSpPr>
        <p:grpSpPr>
          <a:xfrm>
            <a:off x="2402449" y="2867191"/>
            <a:ext cx="6419611" cy="1868150"/>
            <a:chOff x="2402449" y="2867191"/>
            <a:chExt cx="6419611" cy="1868150"/>
          </a:xfrm>
        </p:grpSpPr>
        <p:sp>
          <p:nvSpPr>
            <p:cNvPr id="31" name="Arrow: Bent 30">
              <a:extLst>
                <a:ext uri="{FF2B5EF4-FFF2-40B4-BE49-F238E27FC236}">
                  <a16:creationId xmlns:a16="http://schemas.microsoft.com/office/drawing/2014/main" xmlns="" id="{94761277-C59B-4664-919C-573CBA6DB67D}"/>
                </a:ext>
              </a:extLst>
            </p:cNvPr>
            <p:cNvSpPr/>
            <p:nvPr/>
          </p:nvSpPr>
          <p:spPr>
            <a:xfrm rot="16200000" flipH="1" flipV="1">
              <a:off x="5186572" y="467989"/>
              <a:ext cx="717792" cy="5999434"/>
            </a:xfrm>
            <a:prstGeom prst="bentArrow">
              <a:avLst>
                <a:gd name="adj1" fmla="val 18525"/>
                <a:gd name="adj2" fmla="val 24879"/>
                <a:gd name="adj3" fmla="val 27777"/>
                <a:gd name="adj4" fmla="val 39973"/>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900" dirty="0">
                <a:solidFill>
                  <a:srgbClr val="000000"/>
                </a:solidFill>
              </a:endParaRPr>
            </a:p>
          </p:txBody>
        </p:sp>
        <p:sp>
          <p:nvSpPr>
            <p:cNvPr id="73" name="TextBox 72">
              <a:extLst>
                <a:ext uri="{FF2B5EF4-FFF2-40B4-BE49-F238E27FC236}">
                  <a16:creationId xmlns:a16="http://schemas.microsoft.com/office/drawing/2014/main" xmlns="" id="{18B71DED-4378-4155-9D87-56A5D1E36057}"/>
                </a:ext>
              </a:extLst>
            </p:cNvPr>
            <p:cNvSpPr txBox="1"/>
            <p:nvPr/>
          </p:nvSpPr>
          <p:spPr>
            <a:xfrm rot="5400000">
              <a:off x="7877666" y="3790946"/>
              <a:ext cx="923330" cy="965459"/>
            </a:xfrm>
            <a:prstGeom prst="rect">
              <a:avLst/>
            </a:prstGeom>
            <a:noFill/>
          </p:spPr>
          <p:txBody>
            <a:bodyPr vert="vert270" wrap="square" rtlCol="0">
              <a:spAutoFit/>
            </a:bodyPr>
            <a:lstStyle/>
            <a:p>
              <a:pPr algn="ctr"/>
              <a:r>
                <a:rPr lang="en-US" sz="1200" dirty="0">
                  <a:solidFill>
                    <a:srgbClr val="000000"/>
                  </a:solidFill>
                  <a:latin typeface="Arial"/>
                </a:rPr>
                <a:t>Some concerns addressed or eliminated</a:t>
              </a:r>
            </a:p>
          </p:txBody>
        </p:sp>
        <p:sp>
          <p:nvSpPr>
            <p:cNvPr id="74" name="Freeform: Shape 73">
              <a:extLst>
                <a:ext uri="{FF2B5EF4-FFF2-40B4-BE49-F238E27FC236}">
                  <a16:creationId xmlns:a16="http://schemas.microsoft.com/office/drawing/2014/main" xmlns="" id="{017448E3-D573-4AC6-A4E6-2E599D5CDA7C}"/>
                </a:ext>
              </a:extLst>
            </p:cNvPr>
            <p:cNvSpPr/>
            <p:nvPr/>
          </p:nvSpPr>
          <p:spPr>
            <a:xfrm rot="5400000">
              <a:off x="2953043" y="2316597"/>
              <a:ext cx="591068" cy="169225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 name="connsiteX0" fmla="*/ 75501 w 5571588"/>
                <a:gd name="connsiteY0" fmla="*/ 0 h 1563515"/>
                <a:gd name="connsiteX1" fmla="*/ 3845918 w 5571588"/>
                <a:gd name="connsiteY1" fmla="*/ 99764 h 1563515"/>
                <a:gd name="connsiteX2" fmla="*/ 5571588 w 5571588"/>
                <a:gd name="connsiteY2" fmla="*/ 784280 h 1563515"/>
                <a:gd name="connsiteX3" fmla="*/ 3969077 w 5571588"/>
                <a:gd name="connsiteY3" fmla="*/ 1431811 h 1563515"/>
                <a:gd name="connsiteX4" fmla="*/ -4 w 5571588"/>
                <a:gd name="connsiteY4" fmla="*/ 1563515 h 1563515"/>
                <a:gd name="connsiteX5" fmla="*/ 1860354 w 5571588"/>
                <a:gd name="connsiteY5" fmla="*/ 797557 h 1563515"/>
                <a:gd name="connsiteX6" fmla="*/ 75501 w 5571588"/>
                <a:gd name="connsiteY6" fmla="*/ 0 h 156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1588" h="1563515">
                  <a:moveTo>
                    <a:pt x="75501" y="0"/>
                  </a:moveTo>
                  <a:lnTo>
                    <a:pt x="3845918" y="99764"/>
                  </a:lnTo>
                  <a:lnTo>
                    <a:pt x="5571588" y="784280"/>
                  </a:lnTo>
                  <a:lnTo>
                    <a:pt x="3969077" y="1431811"/>
                  </a:lnTo>
                  <a:lnTo>
                    <a:pt x="-4" y="1563515"/>
                  </a:lnTo>
                  <a:lnTo>
                    <a:pt x="1860354" y="797557"/>
                  </a:lnTo>
                  <a:lnTo>
                    <a:pt x="75501"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78971" tIns="0" rIns="473826" bIns="0" numCol="1" spcCol="1270" anchor="ctr" anchorCtr="1">
              <a:noAutofit/>
            </a:bodyPr>
            <a:lstStyle/>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r>
                <a:rPr lang="en-US" sz="1200" b="1" dirty="0">
                  <a:solidFill>
                    <a:srgbClr val="FFFFFF"/>
                  </a:solidFill>
                </a:rPr>
                <a:t>Threshold Metrics</a:t>
              </a:r>
              <a:endParaRPr lang="en-US" sz="1200" dirty="0">
                <a:solidFill>
                  <a:srgbClr val="000000"/>
                </a:solidFill>
              </a:endParaRPr>
            </a:p>
          </p:txBody>
        </p:sp>
      </p:grpSp>
      <p:grpSp>
        <p:nvGrpSpPr>
          <p:cNvPr id="11" name="Group 10">
            <a:extLst>
              <a:ext uri="{FF2B5EF4-FFF2-40B4-BE49-F238E27FC236}">
                <a16:creationId xmlns:a16="http://schemas.microsoft.com/office/drawing/2014/main" xmlns="" id="{D58D247D-59F5-4695-9512-CEFA6B26554F}"/>
              </a:ext>
            </a:extLst>
          </p:cNvPr>
          <p:cNvGrpSpPr/>
          <p:nvPr/>
        </p:nvGrpSpPr>
        <p:grpSpPr>
          <a:xfrm>
            <a:off x="2563290" y="4038600"/>
            <a:ext cx="1401143" cy="1598919"/>
            <a:chOff x="2563290" y="4038600"/>
            <a:chExt cx="1401143" cy="1598919"/>
          </a:xfrm>
        </p:grpSpPr>
        <p:sp>
          <p:nvSpPr>
            <p:cNvPr id="62" name="Freeform: Shape 61">
              <a:extLst>
                <a:ext uri="{FF2B5EF4-FFF2-40B4-BE49-F238E27FC236}">
                  <a16:creationId xmlns:a16="http://schemas.microsoft.com/office/drawing/2014/main" xmlns="" id="{F026BE51-89FF-4D90-A310-2B73EE3E97ED}"/>
                </a:ext>
              </a:extLst>
            </p:cNvPr>
            <p:cNvSpPr/>
            <p:nvPr/>
          </p:nvSpPr>
          <p:spPr>
            <a:xfrm rot="5400000">
              <a:off x="2683297" y="3918593"/>
              <a:ext cx="1160668" cy="1400682"/>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0 w 3066634"/>
                <a:gd name="connsiteY0" fmla="*/ 0 h 1322447"/>
                <a:gd name="connsiteX1" fmla="*/ 2591242 w 3066634"/>
                <a:gd name="connsiteY1" fmla="*/ 34325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0 w 3066634"/>
                <a:gd name="connsiteY0" fmla="*/ 0 h 1322447"/>
                <a:gd name="connsiteX1" fmla="*/ 2591242 w 3066634"/>
                <a:gd name="connsiteY1" fmla="*/ 34325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65248 w 3066634"/>
                <a:gd name="connsiteY5" fmla="*/ 647493 h 1322447"/>
                <a:gd name="connsiteX6" fmla="*/ 0 w 3066634"/>
                <a:gd name="connsiteY6" fmla="*/ 0 h 1322447"/>
                <a:gd name="connsiteX0" fmla="*/ 0 w 3066634"/>
                <a:gd name="connsiteY0" fmla="*/ 0 h 1322447"/>
                <a:gd name="connsiteX1" fmla="*/ 2591242 w 3066634"/>
                <a:gd name="connsiteY1" fmla="*/ 1373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65248 w 3066634"/>
                <a:gd name="connsiteY5" fmla="*/ 647493 h 1322447"/>
                <a:gd name="connsiteX6" fmla="*/ 0 w 3066634"/>
                <a:gd name="connsiteY6" fmla="*/ 0 h 1322447"/>
                <a:gd name="connsiteX0" fmla="*/ 65101 w 3056444"/>
                <a:gd name="connsiteY0" fmla="*/ 6864 h 1308717"/>
                <a:gd name="connsiteX1" fmla="*/ 2581052 w 3056444"/>
                <a:gd name="connsiteY1" fmla="*/ 0 h 1308717"/>
                <a:gd name="connsiteX2" fmla="*/ 3056444 w 3056444"/>
                <a:gd name="connsiteY2" fmla="*/ 642731 h 1308717"/>
                <a:gd name="connsiteX3" fmla="*/ 2486938 w 3056444"/>
                <a:gd name="connsiteY3" fmla="*/ 1308717 h 1308717"/>
                <a:gd name="connsiteX4" fmla="*/ 0 w 3056444"/>
                <a:gd name="connsiteY4" fmla="*/ 1303955 h 1308717"/>
                <a:gd name="connsiteX5" fmla="*/ 555058 w 3056444"/>
                <a:gd name="connsiteY5" fmla="*/ 633763 h 1308717"/>
                <a:gd name="connsiteX6" fmla="*/ 65101 w 3056444"/>
                <a:gd name="connsiteY6" fmla="*/ 6864 h 1308717"/>
                <a:gd name="connsiteX0" fmla="*/ 65101 w 3056444"/>
                <a:gd name="connsiteY0" fmla="*/ 6864 h 1308717"/>
                <a:gd name="connsiteX1" fmla="*/ 2581052 w 3056444"/>
                <a:gd name="connsiteY1" fmla="*/ 0 h 1308717"/>
                <a:gd name="connsiteX2" fmla="*/ 3056444 w 3056444"/>
                <a:gd name="connsiteY2" fmla="*/ 642731 h 1308717"/>
                <a:gd name="connsiteX3" fmla="*/ 2486938 w 3056444"/>
                <a:gd name="connsiteY3" fmla="*/ 1308717 h 1308717"/>
                <a:gd name="connsiteX4" fmla="*/ 0 w 3056444"/>
                <a:gd name="connsiteY4" fmla="*/ 1303955 h 1308717"/>
                <a:gd name="connsiteX5" fmla="*/ 508143 w 3056444"/>
                <a:gd name="connsiteY5" fmla="*/ 629485 h 1308717"/>
                <a:gd name="connsiteX6" fmla="*/ 65101 w 3056444"/>
                <a:gd name="connsiteY6" fmla="*/ 6864 h 1308717"/>
                <a:gd name="connsiteX0" fmla="*/ 65101 w 3056444"/>
                <a:gd name="connsiteY0" fmla="*/ 6864 h 1308717"/>
                <a:gd name="connsiteX1" fmla="*/ 2581052 w 3056444"/>
                <a:gd name="connsiteY1" fmla="*/ 0 h 1308717"/>
                <a:gd name="connsiteX2" fmla="*/ 3056444 w 3056444"/>
                <a:gd name="connsiteY2" fmla="*/ 642731 h 1308717"/>
                <a:gd name="connsiteX3" fmla="*/ 2486938 w 3056444"/>
                <a:gd name="connsiteY3" fmla="*/ 1308717 h 1308717"/>
                <a:gd name="connsiteX4" fmla="*/ 0 w 3056444"/>
                <a:gd name="connsiteY4" fmla="*/ 1303955 h 1308717"/>
                <a:gd name="connsiteX5" fmla="*/ 508143 w 3056444"/>
                <a:gd name="connsiteY5" fmla="*/ 633763 h 1308717"/>
                <a:gd name="connsiteX6" fmla="*/ 65101 w 3056444"/>
                <a:gd name="connsiteY6" fmla="*/ 6864 h 1308717"/>
                <a:gd name="connsiteX0" fmla="*/ 65101 w 2974345"/>
                <a:gd name="connsiteY0" fmla="*/ 6864 h 1308717"/>
                <a:gd name="connsiteX1" fmla="*/ 2581052 w 2974345"/>
                <a:gd name="connsiteY1" fmla="*/ 0 h 1308717"/>
                <a:gd name="connsiteX2" fmla="*/ 2974345 w 2974345"/>
                <a:gd name="connsiteY2" fmla="*/ 638454 h 1308717"/>
                <a:gd name="connsiteX3" fmla="*/ 2486938 w 2974345"/>
                <a:gd name="connsiteY3" fmla="*/ 1308717 h 1308717"/>
                <a:gd name="connsiteX4" fmla="*/ 0 w 2974345"/>
                <a:gd name="connsiteY4" fmla="*/ 1303955 h 1308717"/>
                <a:gd name="connsiteX5" fmla="*/ 508143 w 2974345"/>
                <a:gd name="connsiteY5" fmla="*/ 633763 h 1308717"/>
                <a:gd name="connsiteX6" fmla="*/ 65101 w 2974345"/>
                <a:gd name="connsiteY6" fmla="*/ 6864 h 1308717"/>
                <a:gd name="connsiteX0" fmla="*/ 65101 w 2974345"/>
                <a:gd name="connsiteY0" fmla="*/ 6864 h 1308717"/>
                <a:gd name="connsiteX1" fmla="*/ 2534139 w 2974345"/>
                <a:gd name="connsiteY1" fmla="*/ 0 h 1308717"/>
                <a:gd name="connsiteX2" fmla="*/ 2974345 w 2974345"/>
                <a:gd name="connsiteY2" fmla="*/ 638454 h 1308717"/>
                <a:gd name="connsiteX3" fmla="*/ 2486938 w 2974345"/>
                <a:gd name="connsiteY3" fmla="*/ 1308717 h 1308717"/>
                <a:gd name="connsiteX4" fmla="*/ 0 w 2974345"/>
                <a:gd name="connsiteY4" fmla="*/ 1303955 h 1308717"/>
                <a:gd name="connsiteX5" fmla="*/ 508143 w 2974345"/>
                <a:gd name="connsiteY5" fmla="*/ 633763 h 1308717"/>
                <a:gd name="connsiteX6" fmla="*/ 65101 w 2974345"/>
                <a:gd name="connsiteY6" fmla="*/ 6864 h 1308717"/>
                <a:gd name="connsiteX0" fmla="*/ 65101 w 2962616"/>
                <a:gd name="connsiteY0" fmla="*/ 6864 h 1308717"/>
                <a:gd name="connsiteX1" fmla="*/ 2534139 w 2962616"/>
                <a:gd name="connsiteY1" fmla="*/ 0 h 1308717"/>
                <a:gd name="connsiteX2" fmla="*/ 2962616 w 2962616"/>
                <a:gd name="connsiteY2" fmla="*/ 655565 h 1308717"/>
                <a:gd name="connsiteX3" fmla="*/ 2486938 w 2962616"/>
                <a:gd name="connsiteY3" fmla="*/ 1308717 h 1308717"/>
                <a:gd name="connsiteX4" fmla="*/ 0 w 2962616"/>
                <a:gd name="connsiteY4" fmla="*/ 1303955 h 1308717"/>
                <a:gd name="connsiteX5" fmla="*/ 508143 w 2962616"/>
                <a:gd name="connsiteY5" fmla="*/ 633763 h 1308717"/>
                <a:gd name="connsiteX6" fmla="*/ 65101 w 2962616"/>
                <a:gd name="connsiteY6" fmla="*/ 6864 h 1308717"/>
                <a:gd name="connsiteX0" fmla="*/ 65101 w 2962616"/>
                <a:gd name="connsiteY0" fmla="*/ 6864 h 1303955"/>
                <a:gd name="connsiteX1" fmla="*/ 2534139 w 2962616"/>
                <a:gd name="connsiteY1" fmla="*/ 0 h 1303955"/>
                <a:gd name="connsiteX2" fmla="*/ 2962616 w 2962616"/>
                <a:gd name="connsiteY2" fmla="*/ 655565 h 1303955"/>
                <a:gd name="connsiteX3" fmla="*/ 2533852 w 2962616"/>
                <a:gd name="connsiteY3" fmla="*/ 1283050 h 1303955"/>
                <a:gd name="connsiteX4" fmla="*/ 0 w 2962616"/>
                <a:gd name="connsiteY4" fmla="*/ 1303955 h 1303955"/>
                <a:gd name="connsiteX5" fmla="*/ 508143 w 2962616"/>
                <a:gd name="connsiteY5" fmla="*/ 633763 h 1303955"/>
                <a:gd name="connsiteX6" fmla="*/ 65101 w 2962616"/>
                <a:gd name="connsiteY6" fmla="*/ 6864 h 130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2616" h="1303955">
                  <a:moveTo>
                    <a:pt x="65101" y="6864"/>
                  </a:moveTo>
                  <a:lnTo>
                    <a:pt x="2534139" y="0"/>
                  </a:lnTo>
                  <a:lnTo>
                    <a:pt x="2962616" y="655565"/>
                  </a:lnTo>
                  <a:lnTo>
                    <a:pt x="2533852" y="1283050"/>
                  </a:lnTo>
                  <a:lnTo>
                    <a:pt x="0" y="1303955"/>
                  </a:lnTo>
                  <a:lnTo>
                    <a:pt x="508143" y="633763"/>
                  </a:lnTo>
                  <a:lnTo>
                    <a:pt x="65101" y="6864"/>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201377" bIns="5594" numCol="1" spcCol="1270" anchor="ctr" anchorCtr="0">
              <a:noAutofit/>
            </a:bodyPr>
            <a:lstStyle/>
            <a:p>
              <a:pPr algn="ctr" defTabSz="391528">
                <a:lnSpc>
                  <a:spcPct val="90000"/>
                </a:lnSpc>
                <a:spcAft>
                  <a:spcPct val="35000"/>
                </a:spcAft>
              </a:pPr>
              <a:r>
                <a:rPr lang="en-US" sz="1000" b="1" dirty="0">
                  <a:solidFill>
                    <a:srgbClr val="FFFFFF"/>
                  </a:solidFill>
                </a:rPr>
                <a:t>Abate unacceptable vapor concentrations</a:t>
              </a:r>
            </a:p>
            <a:p>
              <a:pPr algn="ctr" defTabSz="391528">
                <a:lnSpc>
                  <a:spcPct val="90000"/>
                </a:lnSpc>
                <a:spcAft>
                  <a:spcPct val="35000"/>
                </a:spcAft>
              </a:pPr>
              <a:r>
                <a:rPr lang="en-US" sz="1000" b="1" dirty="0">
                  <a:solidFill>
                    <a:srgbClr val="FFFFFF"/>
                  </a:solidFill>
                </a:rPr>
                <a:t>Reduce groundwater concentrations</a:t>
              </a:r>
            </a:p>
          </p:txBody>
        </p:sp>
        <p:sp>
          <p:nvSpPr>
            <p:cNvPr id="77" name="Freeform: Shape 76">
              <a:extLst>
                <a:ext uri="{FF2B5EF4-FFF2-40B4-BE49-F238E27FC236}">
                  <a16:creationId xmlns:a16="http://schemas.microsoft.com/office/drawing/2014/main" xmlns="" id="{A54281B0-0F84-4110-BB62-27287A6518B6}"/>
                </a:ext>
              </a:extLst>
            </p:cNvPr>
            <p:cNvSpPr/>
            <p:nvPr/>
          </p:nvSpPr>
          <p:spPr>
            <a:xfrm rot="5400000">
              <a:off x="2978668" y="4651755"/>
              <a:ext cx="586051" cy="1385478"/>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95060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373678 w 5863726"/>
                <a:gd name="connsiteY0" fmla="*/ 0 h 1298308"/>
                <a:gd name="connsiteX1" fmla="*/ 4011080 w 5863726"/>
                <a:gd name="connsiteY1" fmla="*/ 4311 h 1298308"/>
                <a:gd name="connsiteX2" fmla="*/ 5863729 w 5863726"/>
                <a:gd name="connsiteY2" fmla="*/ 651883 h 1298308"/>
                <a:gd name="connsiteX3" fmla="*/ 3695060 w 5863726"/>
                <a:gd name="connsiteY3" fmla="*/ 1291591 h 1298308"/>
                <a:gd name="connsiteX4" fmla="*/ -3 w 5863726"/>
                <a:gd name="connsiteY4" fmla="*/ 1298308 h 1298308"/>
                <a:gd name="connsiteX5" fmla="*/ 2145367 w 5863726"/>
                <a:gd name="connsiteY5" fmla="*/ 645835 h 1298308"/>
                <a:gd name="connsiteX6" fmla="*/ 373678 w 5863726"/>
                <a:gd name="connsiteY6" fmla="*/ 0 h 1298308"/>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771689 w 5490048"/>
                <a:gd name="connsiteY5" fmla="*/ 645835 h 1291591"/>
                <a:gd name="connsiteX6" fmla="*/ 0 w 5490048"/>
                <a:gd name="connsiteY6" fmla="*/ 0 h 1291591"/>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563157 w 5490048"/>
                <a:gd name="connsiteY5" fmla="*/ 652648 h 1291591"/>
                <a:gd name="connsiteX6" fmla="*/ 0 w 5490048"/>
                <a:gd name="connsiteY6" fmla="*/ 0 h 1291591"/>
                <a:gd name="connsiteX0" fmla="*/ 34255 w 5524303"/>
                <a:gd name="connsiteY0" fmla="*/ 0 h 1291591"/>
                <a:gd name="connsiteX1" fmla="*/ 3671657 w 5524303"/>
                <a:gd name="connsiteY1" fmla="*/ 4311 h 1291591"/>
                <a:gd name="connsiteX2" fmla="*/ 5524306 w 5524303"/>
                <a:gd name="connsiteY2" fmla="*/ 651883 h 1291591"/>
                <a:gd name="connsiteX3" fmla="*/ 3355637 w 5524303"/>
                <a:gd name="connsiteY3" fmla="*/ 1291591 h 1291591"/>
                <a:gd name="connsiteX4" fmla="*/ 0 w 5524303"/>
                <a:gd name="connsiteY4" fmla="*/ 1280078 h 1291591"/>
                <a:gd name="connsiteX5" fmla="*/ 1597412 w 5524303"/>
                <a:gd name="connsiteY5" fmla="*/ 652648 h 1291591"/>
                <a:gd name="connsiteX6" fmla="*/ 34255 w 5524303"/>
                <a:gd name="connsiteY6" fmla="*/ 0 h 1291591"/>
                <a:gd name="connsiteX0" fmla="*/ 34255 w 5524303"/>
                <a:gd name="connsiteY0" fmla="*/ 0 h 1280078"/>
                <a:gd name="connsiteX1" fmla="*/ 3671657 w 5524303"/>
                <a:gd name="connsiteY1" fmla="*/ 4311 h 1280078"/>
                <a:gd name="connsiteX2" fmla="*/ 5524306 w 5524303"/>
                <a:gd name="connsiteY2" fmla="*/ 651883 h 1280078"/>
                <a:gd name="connsiteX3" fmla="*/ 3394464 w 5524303"/>
                <a:gd name="connsiteY3" fmla="*/ 1276369 h 1280078"/>
                <a:gd name="connsiteX4" fmla="*/ 0 w 5524303"/>
                <a:gd name="connsiteY4" fmla="*/ 1280078 h 1280078"/>
                <a:gd name="connsiteX5" fmla="*/ 1597412 w 5524303"/>
                <a:gd name="connsiteY5" fmla="*/ 652648 h 1280078"/>
                <a:gd name="connsiteX6" fmla="*/ 34255 w 5524303"/>
                <a:gd name="connsiteY6" fmla="*/ 0 h 12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303" h="1280078">
                  <a:moveTo>
                    <a:pt x="34255" y="0"/>
                  </a:moveTo>
                  <a:lnTo>
                    <a:pt x="3671657" y="4311"/>
                  </a:lnTo>
                  <a:lnTo>
                    <a:pt x="5524306" y="651883"/>
                  </a:lnTo>
                  <a:cubicBezTo>
                    <a:pt x="4785827" y="839737"/>
                    <a:pt x="4693885" y="945852"/>
                    <a:pt x="3394464" y="1276369"/>
                  </a:cubicBezTo>
                  <a:lnTo>
                    <a:pt x="0" y="1280078"/>
                  </a:lnTo>
                  <a:lnTo>
                    <a:pt x="1597412" y="652648"/>
                  </a:lnTo>
                  <a:lnTo>
                    <a:pt x="34255" y="0"/>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0" tIns="0" rIns="78971" bIns="0" numCol="1" spcCol="1270" anchor="ctr" anchorCtr="1">
              <a:noAutofit/>
            </a:bodyPr>
            <a:lstStyle/>
            <a:p>
              <a:pPr defTabSz="440469">
                <a:lnSpc>
                  <a:spcPct val="90000"/>
                </a:lnSpc>
                <a:spcAft>
                  <a:spcPct val="35000"/>
                </a:spcAft>
              </a:pPr>
              <a:endParaRPr lang="en-US" sz="900" b="1" dirty="0">
                <a:solidFill>
                  <a:srgbClr val="FFFFFF"/>
                </a:solidFill>
              </a:endParaRPr>
            </a:p>
            <a:p>
              <a:pPr defTabSz="440469">
                <a:lnSpc>
                  <a:spcPct val="90000"/>
                </a:lnSpc>
                <a:spcAft>
                  <a:spcPct val="35000"/>
                </a:spcAft>
              </a:pPr>
              <a:r>
                <a:rPr lang="en-US" sz="900" b="1" dirty="0">
                  <a:solidFill>
                    <a:srgbClr val="FFFFFF"/>
                  </a:solidFill>
                </a:rPr>
                <a:t>Remedy Selection/ </a:t>
              </a:r>
              <a:br>
                <a:rPr lang="en-US" sz="900" b="1" dirty="0">
                  <a:solidFill>
                    <a:srgbClr val="FFFFFF"/>
                  </a:solidFill>
                </a:rPr>
              </a:br>
              <a:r>
                <a:rPr lang="en-US" sz="900" b="1" dirty="0">
                  <a:solidFill>
                    <a:srgbClr val="FFFFFF"/>
                  </a:solidFill>
                </a:rPr>
                <a:t>   Implementation</a:t>
              </a:r>
              <a:endParaRPr lang="en-US" sz="900" dirty="0">
                <a:solidFill>
                  <a:srgbClr val="000000"/>
                </a:solidFill>
              </a:endParaRPr>
            </a:p>
          </p:txBody>
        </p:sp>
      </p:grpSp>
      <p:grpSp>
        <p:nvGrpSpPr>
          <p:cNvPr id="12" name="Group 11">
            <a:extLst>
              <a:ext uri="{FF2B5EF4-FFF2-40B4-BE49-F238E27FC236}">
                <a16:creationId xmlns:a16="http://schemas.microsoft.com/office/drawing/2014/main" xmlns="" id="{FDB9AE01-E024-48D6-A4C5-19DA92EEAA00}"/>
              </a:ext>
            </a:extLst>
          </p:cNvPr>
          <p:cNvGrpSpPr/>
          <p:nvPr/>
        </p:nvGrpSpPr>
        <p:grpSpPr>
          <a:xfrm>
            <a:off x="2575932" y="5436498"/>
            <a:ext cx="1388500" cy="1329426"/>
            <a:chOff x="2575932" y="5436498"/>
            <a:chExt cx="1388500" cy="1329426"/>
          </a:xfrm>
        </p:grpSpPr>
        <p:sp>
          <p:nvSpPr>
            <p:cNvPr id="76" name="Oval 75">
              <a:extLst>
                <a:ext uri="{FF2B5EF4-FFF2-40B4-BE49-F238E27FC236}">
                  <a16:creationId xmlns:a16="http://schemas.microsoft.com/office/drawing/2014/main" xmlns="" id="{6144EFE3-B6F7-4EA5-92A7-F9155EB118B2}"/>
                </a:ext>
              </a:extLst>
            </p:cNvPr>
            <p:cNvSpPr/>
            <p:nvPr/>
          </p:nvSpPr>
          <p:spPr>
            <a:xfrm rot="5400000">
              <a:off x="2874810" y="5717393"/>
              <a:ext cx="818419" cy="1278644"/>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rtlCol="0" anchor="ctr" anchorCtr="1"/>
            <a:lstStyle/>
            <a:p>
              <a:pPr algn="ctr"/>
              <a:r>
                <a:rPr lang="en-US" sz="1200" b="1" dirty="0">
                  <a:solidFill>
                    <a:srgbClr val="FFFFFF"/>
                  </a:solidFill>
                </a:rPr>
                <a:t>End Point</a:t>
              </a:r>
            </a:p>
          </p:txBody>
        </p:sp>
        <p:sp>
          <p:nvSpPr>
            <p:cNvPr id="78" name="Freeform: Shape 77">
              <a:extLst>
                <a:ext uri="{FF2B5EF4-FFF2-40B4-BE49-F238E27FC236}">
                  <a16:creationId xmlns:a16="http://schemas.microsoft.com/office/drawing/2014/main" xmlns="" id="{CA58CA21-C990-4507-AA3D-27CEB8FB02C6}"/>
                </a:ext>
              </a:extLst>
            </p:cNvPr>
            <p:cNvSpPr/>
            <p:nvPr/>
          </p:nvSpPr>
          <p:spPr>
            <a:xfrm rot="5400000">
              <a:off x="2978299" y="5034131"/>
              <a:ext cx="583765" cy="1388500"/>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0485" h="1290189">
                  <a:moveTo>
                    <a:pt x="409059" y="3623"/>
                  </a:moveTo>
                  <a:lnTo>
                    <a:pt x="3724927" y="0"/>
                  </a:lnTo>
                  <a:cubicBezTo>
                    <a:pt x="4706646" y="312428"/>
                    <a:pt x="4608797" y="275334"/>
                    <a:pt x="5590485" y="637695"/>
                  </a:cubicBezTo>
                  <a:cubicBezTo>
                    <a:pt x="4510324" y="1014498"/>
                    <a:pt x="4798536" y="867562"/>
                    <a:pt x="3748338" y="1285219"/>
                  </a:cubicBezTo>
                  <a:lnTo>
                    <a:pt x="-3" y="1290189"/>
                  </a:lnTo>
                  <a:lnTo>
                    <a:pt x="2266639" y="654765"/>
                  </a:lnTo>
                  <a:lnTo>
                    <a:pt x="409059" y="3623"/>
                  </a:ln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151032" tIns="0" rIns="394854" bIns="39486" numCol="1" spcCol="1270" anchor="ctr" anchorCtr="0">
              <a:noAutofit/>
            </a:bodyPr>
            <a:lstStyle/>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r>
                <a:rPr lang="en-US" sz="1100" b="1" dirty="0">
                  <a:solidFill>
                    <a:srgbClr val="FFFFFF"/>
                  </a:solidFill>
                </a:rPr>
                <a:t>Performance</a:t>
              </a:r>
              <a:br>
                <a:rPr lang="en-US" sz="1100" b="1" dirty="0">
                  <a:solidFill>
                    <a:srgbClr val="FFFFFF"/>
                  </a:solidFill>
                </a:rPr>
              </a:br>
              <a:r>
                <a:rPr lang="en-US" sz="1100" b="1" dirty="0">
                  <a:solidFill>
                    <a:srgbClr val="FFFFFF"/>
                  </a:solidFill>
                </a:rPr>
                <a:t>Metrics</a:t>
              </a:r>
              <a:endParaRPr lang="en-US" sz="1100" dirty="0">
                <a:solidFill>
                  <a:srgbClr val="000000"/>
                </a:solidFill>
              </a:endParaRPr>
            </a:p>
          </p:txBody>
        </p:sp>
      </p:grpSp>
      <p:grpSp>
        <p:nvGrpSpPr>
          <p:cNvPr id="82" name="Group 81">
            <a:extLst>
              <a:ext uri="{FF2B5EF4-FFF2-40B4-BE49-F238E27FC236}">
                <a16:creationId xmlns:a16="http://schemas.microsoft.com/office/drawing/2014/main" xmlns="" id="{9F75FBA1-F5A1-432F-8116-B055BA5E277F}"/>
              </a:ext>
            </a:extLst>
          </p:cNvPr>
          <p:cNvGrpSpPr/>
          <p:nvPr/>
        </p:nvGrpSpPr>
        <p:grpSpPr>
          <a:xfrm>
            <a:off x="566236" y="1393902"/>
            <a:ext cx="1773126" cy="5329589"/>
            <a:chOff x="5162635" y="188632"/>
            <a:chExt cx="1750097" cy="8105862"/>
          </a:xfrm>
        </p:grpSpPr>
        <p:sp>
          <p:nvSpPr>
            <p:cNvPr id="83" name="Rectangle 82">
              <a:extLst>
                <a:ext uri="{FF2B5EF4-FFF2-40B4-BE49-F238E27FC236}">
                  <a16:creationId xmlns:a16="http://schemas.microsoft.com/office/drawing/2014/main" xmlns="" id="{DAC6C55E-D4B3-4EB0-AF79-09E1352C0668}"/>
                </a:ext>
              </a:extLst>
            </p:cNvPr>
            <p:cNvSpPr/>
            <p:nvPr/>
          </p:nvSpPr>
          <p:spPr>
            <a:xfrm>
              <a:off x="5275856" y="188632"/>
              <a:ext cx="1523656" cy="8105862"/>
            </a:xfrm>
            <a:prstGeom prst="rect">
              <a:avLst/>
            </a:prstGeom>
            <a:solidFill>
              <a:schemeClr val="bg1">
                <a:lumMod val="95000"/>
              </a:schemeClr>
            </a:solidFill>
            <a:ln w="38100" cap="flat" cmpd="sng" algn="ctr">
              <a:solidFill>
                <a:schemeClr val="bg2">
                  <a:lumMod val="50000"/>
                </a:schemeClr>
              </a:solidFill>
              <a:prstDash val="lgDashDot"/>
              <a:miter lim="800000"/>
            </a:ln>
            <a:effectLst/>
          </p:spPr>
          <p:txBody>
            <a:bodyPr rtlCol="0" anchor="ctr"/>
            <a:lstStyle/>
            <a:p>
              <a:pPr algn="ctr" defTabSz="789696"/>
              <a:endParaRPr lang="en-US" sz="1400" kern="0" dirty="0">
                <a:solidFill>
                  <a:prstClr val="white"/>
                </a:solidFill>
                <a:latin typeface="Arial"/>
              </a:endParaRPr>
            </a:p>
          </p:txBody>
        </p:sp>
        <p:sp>
          <p:nvSpPr>
            <p:cNvPr id="84" name="Flowchart: Document 83">
              <a:extLst>
                <a:ext uri="{FF2B5EF4-FFF2-40B4-BE49-F238E27FC236}">
                  <a16:creationId xmlns:a16="http://schemas.microsoft.com/office/drawing/2014/main" xmlns="" id="{A7CABFCA-BE51-40BF-AE94-AAA6CFFD9C2E}"/>
                </a:ext>
              </a:extLst>
            </p:cNvPr>
            <p:cNvSpPr/>
            <p:nvPr/>
          </p:nvSpPr>
          <p:spPr>
            <a:xfrm>
              <a:off x="5344453" y="1096418"/>
              <a:ext cx="1396443" cy="1237267"/>
            </a:xfrm>
            <a:prstGeom prst="flowChartDocument">
              <a:avLst/>
            </a:prstGeom>
            <a:solidFill>
              <a:srgbClr val="2F5597"/>
            </a:solidFill>
            <a:ln w="12700" cap="flat" cmpd="sng" algn="ctr">
              <a:noFill/>
              <a:prstDash val="solid"/>
              <a:miter lim="800000"/>
            </a:ln>
            <a:effectLst/>
          </p:spPr>
          <p:txBody>
            <a:bodyPr rtlCol="0" anchor="ctr"/>
            <a:lstStyle/>
            <a:p>
              <a:pPr algn="ctr" defTabSz="789696">
                <a:defRPr/>
              </a:pPr>
              <a:r>
                <a:rPr lang="en-US" sz="1400" b="1" kern="0" dirty="0">
                  <a:solidFill>
                    <a:prstClr val="white"/>
                  </a:solidFill>
                  <a:latin typeface="Arial"/>
                </a:rPr>
                <a:t>Identify LNAPL Concerns</a:t>
              </a:r>
            </a:p>
          </p:txBody>
        </p:sp>
        <p:sp>
          <p:nvSpPr>
            <p:cNvPr id="85" name="Hexagon 84">
              <a:extLst>
                <a:ext uri="{FF2B5EF4-FFF2-40B4-BE49-F238E27FC236}">
                  <a16:creationId xmlns:a16="http://schemas.microsoft.com/office/drawing/2014/main" xmlns="" id="{C4DDBF8D-4622-4734-8C45-5CE75020DF3D}"/>
                </a:ext>
              </a:extLst>
            </p:cNvPr>
            <p:cNvSpPr/>
            <p:nvPr/>
          </p:nvSpPr>
          <p:spPr>
            <a:xfrm>
              <a:off x="5344453" y="2590509"/>
              <a:ext cx="1396444" cy="666759"/>
            </a:xfrm>
            <a:prstGeom prst="hexagon">
              <a:avLst>
                <a:gd name="adj" fmla="val 23843"/>
                <a:gd name="vf" fmla="val 115470"/>
              </a:avLst>
            </a:prstGeom>
            <a:solidFill>
              <a:srgbClr val="2F5597"/>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89696">
                <a:defRPr/>
              </a:pPr>
              <a:r>
                <a:rPr lang="en-US" sz="1200" b="1" kern="0" dirty="0">
                  <a:solidFill>
                    <a:prstClr val="white"/>
                  </a:solidFill>
                </a:rPr>
                <a:t>Verify Concerns</a:t>
              </a:r>
            </a:p>
          </p:txBody>
        </p:sp>
        <p:sp>
          <p:nvSpPr>
            <p:cNvPr id="86" name="Flowchart: Document 85">
              <a:extLst>
                <a:ext uri="{FF2B5EF4-FFF2-40B4-BE49-F238E27FC236}">
                  <a16:creationId xmlns:a16="http://schemas.microsoft.com/office/drawing/2014/main" xmlns="" id="{AD3BF6B1-899A-4445-8576-278A918DBD61}"/>
                </a:ext>
              </a:extLst>
            </p:cNvPr>
            <p:cNvSpPr/>
            <p:nvPr/>
          </p:nvSpPr>
          <p:spPr>
            <a:xfrm>
              <a:off x="5344453" y="3427144"/>
              <a:ext cx="1396444" cy="1045963"/>
            </a:xfrm>
            <a:prstGeom prst="flowChartDocument">
              <a:avLst/>
            </a:prstGeom>
            <a:solidFill>
              <a:srgbClr val="2F5597"/>
            </a:solidFill>
            <a:ln w="12700" cap="flat" cmpd="sng" algn="ctr">
              <a:noFill/>
              <a:prstDash val="solid"/>
              <a:miter lim="800000"/>
            </a:ln>
            <a:effectLst/>
          </p:spPr>
          <p:txBody>
            <a:bodyPr rtlCol="0" anchor="ctr"/>
            <a:lstStyle/>
            <a:p>
              <a:pPr algn="ctr" defTabSz="789696">
                <a:defRPr/>
              </a:pPr>
              <a:r>
                <a:rPr lang="en-US" sz="1200" b="1" kern="0" dirty="0">
                  <a:solidFill>
                    <a:prstClr val="white"/>
                  </a:solidFill>
                  <a:latin typeface="Arial"/>
                </a:rPr>
                <a:t>Establish Remedial Goals</a:t>
              </a:r>
            </a:p>
          </p:txBody>
        </p:sp>
        <p:sp>
          <p:nvSpPr>
            <p:cNvPr id="87" name="Flowchart: Document 86">
              <a:extLst>
                <a:ext uri="{FF2B5EF4-FFF2-40B4-BE49-F238E27FC236}">
                  <a16:creationId xmlns:a16="http://schemas.microsoft.com/office/drawing/2014/main" xmlns="" id="{0F572B46-F79F-4134-9CDB-85B48C73796F}"/>
                </a:ext>
              </a:extLst>
            </p:cNvPr>
            <p:cNvSpPr/>
            <p:nvPr/>
          </p:nvSpPr>
          <p:spPr>
            <a:xfrm>
              <a:off x="5361712" y="4546908"/>
              <a:ext cx="1396444" cy="1045963"/>
            </a:xfrm>
            <a:prstGeom prst="flowChartDocument">
              <a:avLst/>
            </a:prstGeom>
            <a:solidFill>
              <a:srgbClr val="2F5597"/>
            </a:solidFill>
            <a:ln w="12700" cap="flat" cmpd="sng" algn="ctr">
              <a:noFill/>
              <a:prstDash val="solid"/>
              <a:miter lim="800000"/>
            </a:ln>
            <a:effectLst/>
          </p:spPr>
          <p:txBody>
            <a:bodyPr rtlCol="0" anchor="ctr"/>
            <a:lstStyle/>
            <a:p>
              <a:pPr algn="ctr" defTabSz="789696">
                <a:defRPr/>
              </a:pPr>
              <a:r>
                <a:rPr lang="en-US" sz="1200" b="1" kern="0" dirty="0">
                  <a:solidFill>
                    <a:prstClr val="white"/>
                  </a:solidFill>
                  <a:latin typeface="Arial"/>
                </a:rPr>
                <a:t>Determine Remediation Objectives</a:t>
              </a:r>
            </a:p>
          </p:txBody>
        </p:sp>
        <p:sp>
          <p:nvSpPr>
            <p:cNvPr id="88" name="Flowchart: Document 87">
              <a:extLst>
                <a:ext uri="{FF2B5EF4-FFF2-40B4-BE49-F238E27FC236}">
                  <a16:creationId xmlns:a16="http://schemas.microsoft.com/office/drawing/2014/main" xmlns="" id="{70FDF58F-C5C1-48EF-9197-DE48E84D3D46}"/>
                </a:ext>
              </a:extLst>
            </p:cNvPr>
            <p:cNvSpPr/>
            <p:nvPr/>
          </p:nvSpPr>
          <p:spPr>
            <a:xfrm>
              <a:off x="5344453" y="5746738"/>
              <a:ext cx="1396444" cy="666758"/>
            </a:xfrm>
            <a:prstGeom prst="flowChartDocument">
              <a:avLst/>
            </a:prstGeom>
            <a:solidFill>
              <a:srgbClr val="385723"/>
            </a:solidFill>
            <a:ln>
              <a:noFill/>
            </a:ln>
            <a:effectLst/>
          </p:spPr>
          <p:txBody>
            <a:bodyPr rtlCol="0" anchor="ctr"/>
            <a:lstStyle/>
            <a:p>
              <a:pPr algn="ctr" defTabSz="789696">
                <a:defRPr/>
              </a:pPr>
              <a:r>
                <a:rPr lang="en-US" sz="1200" b="1" kern="0" dirty="0">
                  <a:solidFill>
                    <a:prstClr val="white"/>
                  </a:solidFill>
                  <a:latin typeface="Arial"/>
                </a:rPr>
                <a:t>Select Remedy</a:t>
              </a:r>
            </a:p>
          </p:txBody>
        </p:sp>
        <p:sp>
          <p:nvSpPr>
            <p:cNvPr id="89" name="Flowchart: Document 88">
              <a:extLst>
                <a:ext uri="{FF2B5EF4-FFF2-40B4-BE49-F238E27FC236}">
                  <a16:creationId xmlns:a16="http://schemas.microsoft.com/office/drawing/2014/main" xmlns="" id="{E0586D2E-6C54-4BFE-A8FD-653D0E6BC008}"/>
                </a:ext>
              </a:extLst>
            </p:cNvPr>
            <p:cNvSpPr/>
            <p:nvPr/>
          </p:nvSpPr>
          <p:spPr>
            <a:xfrm>
              <a:off x="5344453" y="6542682"/>
              <a:ext cx="1396444" cy="793766"/>
            </a:xfrm>
            <a:prstGeom prst="flowChartDocument">
              <a:avLst/>
            </a:prstGeom>
            <a:solidFill>
              <a:srgbClr val="843C0C"/>
            </a:solidFill>
            <a:ln w="12700" cap="flat" cmpd="sng" algn="ctr">
              <a:noFill/>
              <a:prstDash val="solid"/>
              <a:miter lim="800000"/>
            </a:ln>
            <a:effectLst/>
          </p:spPr>
          <p:txBody>
            <a:bodyPr rtlCol="0" anchor="ctr"/>
            <a:lstStyle/>
            <a:p>
              <a:pPr algn="ctr" defTabSz="789696">
                <a:defRPr/>
              </a:pPr>
              <a:r>
                <a:rPr lang="en-US" sz="1200" b="1" kern="0" dirty="0">
                  <a:solidFill>
                    <a:prstClr val="white"/>
                  </a:solidFill>
                  <a:latin typeface="Arial"/>
                </a:rPr>
                <a:t>Establish Metrics</a:t>
              </a:r>
            </a:p>
          </p:txBody>
        </p:sp>
        <p:sp>
          <p:nvSpPr>
            <p:cNvPr id="90" name="Hexagon 89">
              <a:extLst>
                <a:ext uri="{FF2B5EF4-FFF2-40B4-BE49-F238E27FC236}">
                  <a16:creationId xmlns:a16="http://schemas.microsoft.com/office/drawing/2014/main" xmlns="" id="{ABBFC1A7-3CF2-4648-948F-AB81B1C62E0D}"/>
                </a:ext>
              </a:extLst>
            </p:cNvPr>
            <p:cNvSpPr/>
            <p:nvPr/>
          </p:nvSpPr>
          <p:spPr>
            <a:xfrm>
              <a:off x="5275856" y="7479823"/>
              <a:ext cx="1523656" cy="684207"/>
            </a:xfrm>
            <a:prstGeom prst="hexagon">
              <a:avLst>
                <a:gd name="adj" fmla="val 27295"/>
                <a:gd name="vf" fmla="val 115470"/>
              </a:avLst>
            </a:prstGeom>
            <a:solidFill>
              <a:srgbClr val="843C0C"/>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89696">
                <a:defRPr/>
              </a:pPr>
              <a:r>
                <a:rPr lang="en-US" sz="1200" b="1" kern="0" dirty="0">
                  <a:solidFill>
                    <a:prstClr val="white"/>
                  </a:solidFill>
                </a:rPr>
                <a:t>Remedial Endpoints</a:t>
              </a:r>
            </a:p>
          </p:txBody>
        </p:sp>
        <p:sp>
          <p:nvSpPr>
            <p:cNvPr id="91" name="TextBox 90">
              <a:extLst>
                <a:ext uri="{FF2B5EF4-FFF2-40B4-BE49-F238E27FC236}">
                  <a16:creationId xmlns:a16="http://schemas.microsoft.com/office/drawing/2014/main" xmlns="" id="{EC09CCDF-32E8-427A-9882-50DF623CFCD2}"/>
                </a:ext>
              </a:extLst>
            </p:cNvPr>
            <p:cNvSpPr txBox="1"/>
            <p:nvPr/>
          </p:nvSpPr>
          <p:spPr>
            <a:xfrm>
              <a:off x="5162635" y="188632"/>
              <a:ext cx="1750097" cy="795774"/>
            </a:xfrm>
            <a:prstGeom prst="rect">
              <a:avLst/>
            </a:prstGeom>
            <a:noFill/>
          </p:spPr>
          <p:txBody>
            <a:bodyPr wrap="square" rtlCol="0">
              <a:spAutoFit/>
            </a:bodyPr>
            <a:lstStyle/>
            <a:p>
              <a:pPr algn="ctr"/>
              <a:r>
                <a:rPr lang="en-US" sz="1400" b="1" dirty="0">
                  <a:solidFill>
                    <a:srgbClr val="000000"/>
                  </a:solidFill>
                  <a:latin typeface="Arial"/>
                </a:rPr>
                <a:t>Decision Process Element</a:t>
              </a:r>
            </a:p>
          </p:txBody>
        </p:sp>
      </p:grpSp>
      <p:grpSp>
        <p:nvGrpSpPr>
          <p:cNvPr id="3" name="Group 2">
            <a:extLst>
              <a:ext uri="{FF2B5EF4-FFF2-40B4-BE49-F238E27FC236}">
                <a16:creationId xmlns:a16="http://schemas.microsoft.com/office/drawing/2014/main" xmlns="" id="{521E5496-2533-4365-B4DC-5E3DAD43E295}"/>
              </a:ext>
            </a:extLst>
          </p:cNvPr>
          <p:cNvGrpSpPr/>
          <p:nvPr/>
        </p:nvGrpSpPr>
        <p:grpSpPr>
          <a:xfrm>
            <a:off x="2376734" y="1271249"/>
            <a:ext cx="1773126" cy="1765801"/>
            <a:chOff x="2376734" y="1271249"/>
            <a:chExt cx="1773126" cy="1765801"/>
          </a:xfrm>
        </p:grpSpPr>
        <p:sp>
          <p:nvSpPr>
            <p:cNvPr id="60" name="Freeform: Shape 59">
              <a:extLst>
                <a:ext uri="{FF2B5EF4-FFF2-40B4-BE49-F238E27FC236}">
                  <a16:creationId xmlns:a16="http://schemas.microsoft.com/office/drawing/2014/main" xmlns="" id="{3A7D803B-6240-43EB-A6BB-600BDA1212B2}"/>
                </a:ext>
              </a:extLst>
            </p:cNvPr>
            <p:cNvSpPr/>
            <p:nvPr/>
          </p:nvSpPr>
          <p:spPr>
            <a:xfrm rot="5400000">
              <a:off x="2605348" y="1536843"/>
              <a:ext cx="1288913" cy="1711502"/>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912" h="1593310">
                  <a:moveTo>
                    <a:pt x="0" y="0"/>
                  </a:moveTo>
                  <a:lnTo>
                    <a:pt x="3186620" y="0"/>
                  </a:lnTo>
                  <a:lnTo>
                    <a:pt x="3749912" y="820468"/>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50344" rIns="50344" bIns="50344" numCol="1" spcCol="1270" anchor="ctr" anchorCtr="0">
              <a:noAutofit/>
            </a:bodyPr>
            <a:lstStyle/>
            <a:p>
              <a:pPr algn="ctr" defTabSz="440469">
                <a:lnSpc>
                  <a:spcPct val="90000"/>
                </a:lnSpc>
                <a:spcAft>
                  <a:spcPts val="331"/>
                </a:spcAft>
              </a:pPr>
              <a:r>
                <a:rPr lang="en-US" sz="1000" dirty="0">
                  <a:solidFill>
                    <a:srgbClr val="FFFFFF"/>
                  </a:solidFill>
                </a:rPr>
                <a:t>Exposure to vapors</a:t>
              </a:r>
            </a:p>
            <a:p>
              <a:pPr algn="ctr" defTabSz="503392">
                <a:spcAft>
                  <a:spcPts val="331"/>
                </a:spcAft>
                <a:defRPr/>
              </a:pPr>
              <a:r>
                <a:rPr lang="en-US" sz="1000" dirty="0">
                  <a:solidFill>
                    <a:srgbClr val="FFFFFF"/>
                  </a:solidFill>
                </a:rPr>
                <a:t> Exposure to affected groundwater</a:t>
              </a:r>
            </a:p>
            <a:p>
              <a:pPr algn="ctr" defTabSz="440469">
                <a:lnSpc>
                  <a:spcPct val="90000"/>
                </a:lnSpc>
                <a:spcAft>
                  <a:spcPts val="331"/>
                </a:spcAft>
              </a:pPr>
              <a:r>
                <a:rPr lang="en-US" sz="1000" dirty="0">
                  <a:solidFill>
                    <a:srgbClr val="FFFFFF"/>
                  </a:solidFill>
                </a:rPr>
                <a:t>Fire &amp; explosion hazards</a:t>
              </a:r>
            </a:p>
          </p:txBody>
        </p:sp>
        <p:sp>
          <p:nvSpPr>
            <p:cNvPr id="92" name="TextBox 91">
              <a:extLst>
                <a:ext uri="{FF2B5EF4-FFF2-40B4-BE49-F238E27FC236}">
                  <a16:creationId xmlns:a16="http://schemas.microsoft.com/office/drawing/2014/main" xmlns="" id="{41293076-4B23-4796-994A-EA0318924916}"/>
                </a:ext>
              </a:extLst>
            </p:cNvPr>
            <p:cNvSpPr txBox="1"/>
            <p:nvPr/>
          </p:nvSpPr>
          <p:spPr>
            <a:xfrm>
              <a:off x="2376734" y="1271249"/>
              <a:ext cx="1773126" cy="523220"/>
            </a:xfrm>
            <a:prstGeom prst="rect">
              <a:avLst/>
            </a:prstGeom>
            <a:noFill/>
          </p:spPr>
          <p:txBody>
            <a:bodyPr wrap="square" rtlCol="0">
              <a:spAutoFit/>
            </a:bodyPr>
            <a:lstStyle/>
            <a:p>
              <a:pPr algn="ctr"/>
              <a:r>
                <a:rPr lang="en-US" sz="1400" b="1" dirty="0">
                  <a:solidFill>
                    <a:srgbClr val="000000"/>
                  </a:solidFill>
                  <a:latin typeface="Arial"/>
                </a:rPr>
                <a:t>Risk &amp; Safety Concerns</a:t>
              </a:r>
            </a:p>
          </p:txBody>
        </p:sp>
      </p:grpSp>
      <p:grpSp>
        <p:nvGrpSpPr>
          <p:cNvPr id="9" name="Group 8">
            <a:extLst>
              <a:ext uri="{FF2B5EF4-FFF2-40B4-BE49-F238E27FC236}">
                <a16:creationId xmlns:a16="http://schemas.microsoft.com/office/drawing/2014/main" xmlns="" id="{91CA9ACB-8394-4088-BB34-B892FF8EC9E0}"/>
              </a:ext>
            </a:extLst>
          </p:cNvPr>
          <p:cNvGrpSpPr/>
          <p:nvPr/>
        </p:nvGrpSpPr>
        <p:grpSpPr>
          <a:xfrm>
            <a:off x="4251984" y="1280258"/>
            <a:ext cx="1773126" cy="5474876"/>
            <a:chOff x="4251984" y="1280258"/>
            <a:chExt cx="1773126" cy="5474876"/>
          </a:xfrm>
        </p:grpSpPr>
        <p:sp>
          <p:nvSpPr>
            <p:cNvPr id="64" name="Freeform: Shape 63">
              <a:extLst>
                <a:ext uri="{FF2B5EF4-FFF2-40B4-BE49-F238E27FC236}">
                  <a16:creationId xmlns:a16="http://schemas.microsoft.com/office/drawing/2014/main" xmlns="" id="{349D22A7-F4A5-4A3A-A14F-D5BCFD50F58E}"/>
                </a:ext>
              </a:extLst>
            </p:cNvPr>
            <p:cNvSpPr/>
            <p:nvPr/>
          </p:nvSpPr>
          <p:spPr>
            <a:xfrm rot="5400000">
              <a:off x="4710606" y="3004882"/>
              <a:ext cx="878223" cy="1451725"/>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31972">
                  <a:moveTo>
                    <a:pt x="0" y="4762"/>
                  </a:moveTo>
                  <a:lnTo>
                    <a:pt x="2713942" y="0"/>
                  </a:lnTo>
                  <a:lnTo>
                    <a:pt x="3375165" y="661224"/>
                  </a:lnTo>
                  <a:lnTo>
                    <a:pt x="2713942" y="1322447"/>
                  </a:lnTo>
                  <a:lnTo>
                    <a:pt x="0" y="1331972"/>
                  </a:lnTo>
                  <a:lnTo>
                    <a:pt x="683423" y="699324"/>
                  </a:lnTo>
                  <a:lnTo>
                    <a:pt x="0" y="4762"/>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50344" tIns="5594" rIns="50344" bIns="5594" numCol="1" spcCol="1270" anchor="ctr" anchorCtr="0">
              <a:noAutofit/>
            </a:bodyPr>
            <a:lstStyle/>
            <a:p>
              <a:pPr algn="ctr" defTabSz="391528">
                <a:lnSpc>
                  <a:spcPct val="90000"/>
                </a:lnSpc>
                <a:spcAft>
                  <a:spcPct val="35000"/>
                </a:spcAft>
              </a:pPr>
              <a:r>
                <a:rPr lang="en-US" sz="1200" b="1" dirty="0">
                  <a:solidFill>
                    <a:srgbClr val="FFFFFF"/>
                  </a:solidFill>
                </a:rPr>
                <a:t>LNAPL </a:t>
              </a:r>
              <a:br>
                <a:rPr lang="en-US" sz="1200" b="1" dirty="0">
                  <a:solidFill>
                    <a:srgbClr val="FFFFFF"/>
                  </a:solidFill>
                </a:rPr>
              </a:br>
              <a:r>
                <a:rPr lang="en-US" sz="1200" b="1" dirty="0">
                  <a:solidFill>
                    <a:srgbClr val="FFFFFF"/>
                  </a:solidFill>
                </a:rPr>
                <a:t>Saturation</a:t>
              </a:r>
            </a:p>
          </p:txBody>
        </p:sp>
        <p:sp>
          <p:nvSpPr>
            <p:cNvPr id="65" name="Freeform: Shape 64">
              <a:extLst>
                <a:ext uri="{FF2B5EF4-FFF2-40B4-BE49-F238E27FC236}">
                  <a16:creationId xmlns:a16="http://schemas.microsoft.com/office/drawing/2014/main" xmlns="" id="{719847DF-AA31-4C1B-979F-4E5F30117F8E}"/>
                </a:ext>
              </a:extLst>
            </p:cNvPr>
            <p:cNvSpPr/>
            <p:nvPr/>
          </p:nvSpPr>
          <p:spPr>
            <a:xfrm rot="5400000">
              <a:off x="4562010" y="3906005"/>
              <a:ext cx="1185569" cy="1432383"/>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102741 w 3169375"/>
                <a:gd name="connsiteY0" fmla="*/ 0 h 1322447"/>
                <a:gd name="connsiteX1" fmla="*/ 2599869 w 3169375"/>
                <a:gd name="connsiteY1" fmla="*/ 0 h 1322447"/>
                <a:gd name="connsiteX2" fmla="*/ 3169375 w 3169375"/>
                <a:gd name="connsiteY2" fmla="*/ 656461 h 1322447"/>
                <a:gd name="connsiteX3" fmla="*/ 2599869 w 3169375"/>
                <a:gd name="connsiteY3" fmla="*/ 1322447 h 1322447"/>
                <a:gd name="connsiteX4" fmla="*/ 1 w 3169375"/>
                <a:gd name="connsiteY4" fmla="*/ 1290815 h 1322447"/>
                <a:gd name="connsiteX5" fmla="*/ 555053 w 3169375"/>
                <a:gd name="connsiteY5" fmla="*/ 661224 h 1322447"/>
                <a:gd name="connsiteX6" fmla="*/ 102741 w 3169375"/>
                <a:gd name="connsiteY6" fmla="*/ 0 h 1322447"/>
                <a:gd name="connsiteX0" fmla="*/ 65097 w 3131731"/>
                <a:gd name="connsiteY0" fmla="*/ 0 h 1322447"/>
                <a:gd name="connsiteX1" fmla="*/ 2562225 w 3131731"/>
                <a:gd name="connsiteY1" fmla="*/ 0 h 1322447"/>
                <a:gd name="connsiteX2" fmla="*/ 3131731 w 3131731"/>
                <a:gd name="connsiteY2" fmla="*/ 656461 h 1322447"/>
                <a:gd name="connsiteX3" fmla="*/ 2562225 w 3131731"/>
                <a:gd name="connsiteY3" fmla="*/ 1322447 h 1322447"/>
                <a:gd name="connsiteX4" fmla="*/ 0 w 3131731"/>
                <a:gd name="connsiteY4" fmla="*/ 1304251 h 1322447"/>
                <a:gd name="connsiteX5" fmla="*/ 517409 w 3131731"/>
                <a:gd name="connsiteY5" fmla="*/ 661224 h 1322447"/>
                <a:gd name="connsiteX6" fmla="*/ 65097 w 3131731"/>
                <a:gd name="connsiteY6" fmla="*/ 0 h 1322447"/>
                <a:gd name="connsiteX0" fmla="*/ 65097 w 3131731"/>
                <a:gd name="connsiteY0" fmla="*/ 0 h 1309011"/>
                <a:gd name="connsiteX1" fmla="*/ 2562225 w 3131731"/>
                <a:gd name="connsiteY1" fmla="*/ 0 h 1309011"/>
                <a:gd name="connsiteX2" fmla="*/ 3131731 w 3131731"/>
                <a:gd name="connsiteY2" fmla="*/ 656461 h 1309011"/>
                <a:gd name="connsiteX3" fmla="*/ 2524579 w 3131731"/>
                <a:gd name="connsiteY3" fmla="*/ 1309011 h 1309011"/>
                <a:gd name="connsiteX4" fmla="*/ 0 w 3131731"/>
                <a:gd name="connsiteY4" fmla="*/ 1304251 h 1309011"/>
                <a:gd name="connsiteX5" fmla="*/ 517409 w 3131731"/>
                <a:gd name="connsiteY5" fmla="*/ 661224 h 1309011"/>
                <a:gd name="connsiteX6" fmla="*/ 65097 w 3131731"/>
                <a:gd name="connsiteY6" fmla="*/ 0 h 1309011"/>
                <a:gd name="connsiteX0" fmla="*/ 65097 w 3131731"/>
                <a:gd name="connsiteY0" fmla="*/ 0 h 1309011"/>
                <a:gd name="connsiteX1" fmla="*/ 2599879 w 3131731"/>
                <a:gd name="connsiteY1" fmla="*/ 0 h 1309011"/>
                <a:gd name="connsiteX2" fmla="*/ 3131731 w 3131731"/>
                <a:gd name="connsiteY2" fmla="*/ 656461 h 1309011"/>
                <a:gd name="connsiteX3" fmla="*/ 2524579 w 3131731"/>
                <a:gd name="connsiteY3" fmla="*/ 1309011 h 1309011"/>
                <a:gd name="connsiteX4" fmla="*/ 0 w 3131731"/>
                <a:gd name="connsiteY4" fmla="*/ 1304251 h 1309011"/>
                <a:gd name="connsiteX5" fmla="*/ 517409 w 3131731"/>
                <a:gd name="connsiteY5" fmla="*/ 661224 h 1309011"/>
                <a:gd name="connsiteX6" fmla="*/ 65097 w 3131731"/>
                <a:gd name="connsiteY6" fmla="*/ 0 h 1309011"/>
                <a:gd name="connsiteX0" fmla="*/ 65097 w 3131731"/>
                <a:gd name="connsiteY0" fmla="*/ 0 h 1309011"/>
                <a:gd name="connsiteX1" fmla="*/ 2599879 w 3131731"/>
                <a:gd name="connsiteY1" fmla="*/ 0 h 1309011"/>
                <a:gd name="connsiteX2" fmla="*/ 3131731 w 3131731"/>
                <a:gd name="connsiteY2" fmla="*/ 656461 h 1309011"/>
                <a:gd name="connsiteX3" fmla="*/ 2524579 w 3131731"/>
                <a:gd name="connsiteY3" fmla="*/ 1309011 h 1309011"/>
                <a:gd name="connsiteX4" fmla="*/ 0 w 3131731"/>
                <a:gd name="connsiteY4" fmla="*/ 1304251 h 1309011"/>
                <a:gd name="connsiteX5" fmla="*/ 536237 w 3131731"/>
                <a:gd name="connsiteY5" fmla="*/ 647789 h 1309011"/>
                <a:gd name="connsiteX6" fmla="*/ 65097 w 3131731"/>
                <a:gd name="connsiteY6" fmla="*/ 0 h 1309011"/>
                <a:gd name="connsiteX0" fmla="*/ 88547 w 3155181"/>
                <a:gd name="connsiteY0" fmla="*/ 0 h 1309011"/>
                <a:gd name="connsiteX1" fmla="*/ 2623329 w 3155181"/>
                <a:gd name="connsiteY1" fmla="*/ 0 h 1309011"/>
                <a:gd name="connsiteX2" fmla="*/ 3155181 w 3155181"/>
                <a:gd name="connsiteY2" fmla="*/ 656461 h 1309011"/>
                <a:gd name="connsiteX3" fmla="*/ 2548029 w 3155181"/>
                <a:gd name="connsiteY3" fmla="*/ 1309011 h 1309011"/>
                <a:gd name="connsiteX4" fmla="*/ -1 w 3155181"/>
                <a:gd name="connsiteY4" fmla="*/ 1308437 h 1309011"/>
                <a:gd name="connsiteX5" fmla="*/ 559687 w 3155181"/>
                <a:gd name="connsiteY5" fmla="*/ 647789 h 1309011"/>
                <a:gd name="connsiteX6" fmla="*/ 88547 w 3155181"/>
                <a:gd name="connsiteY6" fmla="*/ 0 h 1309011"/>
                <a:gd name="connsiteX0" fmla="*/ 88547 w 3155181"/>
                <a:gd name="connsiteY0" fmla="*/ 0 h 1309011"/>
                <a:gd name="connsiteX1" fmla="*/ 2623329 w 3155181"/>
                <a:gd name="connsiteY1" fmla="*/ 0 h 1309011"/>
                <a:gd name="connsiteX2" fmla="*/ 3155181 w 3155181"/>
                <a:gd name="connsiteY2" fmla="*/ 656461 h 1309011"/>
                <a:gd name="connsiteX3" fmla="*/ 2548029 w 3155181"/>
                <a:gd name="connsiteY3" fmla="*/ 1309011 h 1309011"/>
                <a:gd name="connsiteX4" fmla="*/ -1 w 3155181"/>
                <a:gd name="connsiteY4" fmla="*/ 1308437 h 1309011"/>
                <a:gd name="connsiteX5" fmla="*/ 407212 w 3155181"/>
                <a:gd name="connsiteY5" fmla="*/ 660346 h 1309011"/>
                <a:gd name="connsiteX6" fmla="*/ 88547 w 3155181"/>
                <a:gd name="connsiteY6" fmla="*/ 0 h 1309011"/>
                <a:gd name="connsiteX0" fmla="*/ 6445 w 3155181"/>
                <a:gd name="connsiteY0" fmla="*/ 4186 h 1309011"/>
                <a:gd name="connsiteX1" fmla="*/ 2623329 w 3155181"/>
                <a:gd name="connsiteY1" fmla="*/ 0 h 1309011"/>
                <a:gd name="connsiteX2" fmla="*/ 3155181 w 3155181"/>
                <a:gd name="connsiteY2" fmla="*/ 656461 h 1309011"/>
                <a:gd name="connsiteX3" fmla="*/ 2548029 w 3155181"/>
                <a:gd name="connsiteY3" fmla="*/ 1309011 h 1309011"/>
                <a:gd name="connsiteX4" fmla="*/ -1 w 3155181"/>
                <a:gd name="connsiteY4" fmla="*/ 1308437 h 1309011"/>
                <a:gd name="connsiteX5" fmla="*/ 407212 w 3155181"/>
                <a:gd name="connsiteY5" fmla="*/ 660346 h 1309011"/>
                <a:gd name="connsiteX6" fmla="*/ 6445 w 3155181"/>
                <a:gd name="connsiteY6" fmla="*/ 4186 h 1309011"/>
                <a:gd name="connsiteX0" fmla="*/ 6445 w 3073080"/>
                <a:gd name="connsiteY0" fmla="*/ 4186 h 1309011"/>
                <a:gd name="connsiteX1" fmla="*/ 2623329 w 3073080"/>
                <a:gd name="connsiteY1" fmla="*/ 0 h 1309011"/>
                <a:gd name="connsiteX2" fmla="*/ 3073080 w 3073080"/>
                <a:gd name="connsiteY2" fmla="*/ 656461 h 1309011"/>
                <a:gd name="connsiteX3" fmla="*/ 2548029 w 3073080"/>
                <a:gd name="connsiteY3" fmla="*/ 1309011 h 1309011"/>
                <a:gd name="connsiteX4" fmla="*/ -1 w 3073080"/>
                <a:gd name="connsiteY4" fmla="*/ 1308437 h 1309011"/>
                <a:gd name="connsiteX5" fmla="*/ 407212 w 3073080"/>
                <a:gd name="connsiteY5" fmla="*/ 660346 h 1309011"/>
                <a:gd name="connsiteX6" fmla="*/ 6445 w 3073080"/>
                <a:gd name="connsiteY6" fmla="*/ 4186 h 1309011"/>
                <a:gd name="connsiteX0" fmla="*/ 6445 w 3026175"/>
                <a:gd name="connsiteY0" fmla="*/ 4186 h 1309011"/>
                <a:gd name="connsiteX1" fmla="*/ 2623329 w 3026175"/>
                <a:gd name="connsiteY1" fmla="*/ 0 h 1309011"/>
                <a:gd name="connsiteX2" fmla="*/ 3026174 w 3026175"/>
                <a:gd name="connsiteY2" fmla="*/ 664832 h 1309011"/>
                <a:gd name="connsiteX3" fmla="*/ 2548029 w 3026175"/>
                <a:gd name="connsiteY3" fmla="*/ 1309011 h 1309011"/>
                <a:gd name="connsiteX4" fmla="*/ -1 w 3026175"/>
                <a:gd name="connsiteY4" fmla="*/ 1308437 h 1309011"/>
                <a:gd name="connsiteX5" fmla="*/ 407212 w 3026175"/>
                <a:gd name="connsiteY5" fmla="*/ 660346 h 1309011"/>
                <a:gd name="connsiteX6" fmla="*/ 6445 w 3026175"/>
                <a:gd name="connsiteY6" fmla="*/ 4186 h 1309011"/>
                <a:gd name="connsiteX0" fmla="*/ 6445 w 3026175"/>
                <a:gd name="connsiteY0" fmla="*/ 0 h 1304825"/>
                <a:gd name="connsiteX1" fmla="*/ 2564690 w 3026175"/>
                <a:gd name="connsiteY1" fmla="*/ 12557 h 1304825"/>
                <a:gd name="connsiteX2" fmla="*/ 3026174 w 3026175"/>
                <a:gd name="connsiteY2" fmla="*/ 660646 h 1304825"/>
                <a:gd name="connsiteX3" fmla="*/ 2548029 w 3026175"/>
                <a:gd name="connsiteY3" fmla="*/ 1304825 h 1304825"/>
                <a:gd name="connsiteX4" fmla="*/ -1 w 3026175"/>
                <a:gd name="connsiteY4" fmla="*/ 1304251 h 1304825"/>
                <a:gd name="connsiteX5" fmla="*/ 407212 w 3026175"/>
                <a:gd name="connsiteY5" fmla="*/ 656160 h 1304825"/>
                <a:gd name="connsiteX6" fmla="*/ 6445 w 3026175"/>
                <a:gd name="connsiteY6" fmla="*/ 0 h 13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6175" h="1304825">
                  <a:moveTo>
                    <a:pt x="6445" y="0"/>
                  </a:moveTo>
                  <a:lnTo>
                    <a:pt x="2564690" y="12557"/>
                  </a:lnTo>
                  <a:lnTo>
                    <a:pt x="3026174" y="660646"/>
                  </a:lnTo>
                  <a:lnTo>
                    <a:pt x="2548029" y="1304825"/>
                  </a:lnTo>
                  <a:lnTo>
                    <a:pt x="-1" y="1304251"/>
                  </a:lnTo>
                  <a:lnTo>
                    <a:pt x="407212" y="656160"/>
                  </a:lnTo>
                  <a:lnTo>
                    <a:pt x="6445"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201377" bIns="5594" numCol="1" spcCol="1270" anchor="ctr" anchorCtr="0">
              <a:noAutofit/>
            </a:bodyPr>
            <a:lstStyle/>
            <a:p>
              <a:pPr algn="ctr" defTabSz="391528">
                <a:lnSpc>
                  <a:spcPct val="90000"/>
                </a:lnSpc>
                <a:spcAft>
                  <a:spcPct val="35000"/>
                </a:spcAft>
              </a:pPr>
              <a:r>
                <a:rPr lang="en-US" sz="1000" b="1" dirty="0">
                  <a:solidFill>
                    <a:srgbClr val="FFFFFF"/>
                  </a:solidFill>
                </a:rPr>
                <a:t>Remove mobile LNAPL to abate mobility</a:t>
              </a:r>
            </a:p>
            <a:p>
              <a:pPr algn="ctr" defTabSz="391528">
                <a:lnSpc>
                  <a:spcPct val="90000"/>
                </a:lnSpc>
                <a:spcAft>
                  <a:spcPct val="35000"/>
                </a:spcAft>
              </a:pPr>
              <a:r>
                <a:rPr lang="en-US" sz="1000" b="1" dirty="0">
                  <a:solidFill>
                    <a:srgbClr val="FFFFFF"/>
                  </a:solidFill>
                </a:rPr>
                <a:t>Contain LNAPL at defined boundary</a:t>
              </a:r>
            </a:p>
          </p:txBody>
        </p:sp>
        <p:sp>
          <p:nvSpPr>
            <p:cNvPr id="75" name="Freeform: Shape 74">
              <a:extLst>
                <a:ext uri="{FF2B5EF4-FFF2-40B4-BE49-F238E27FC236}">
                  <a16:creationId xmlns:a16="http://schemas.microsoft.com/office/drawing/2014/main" xmlns="" id="{ABEADFC2-5374-474A-980A-C059E12D988B}"/>
                </a:ext>
              </a:extLst>
            </p:cNvPr>
            <p:cNvSpPr/>
            <p:nvPr/>
          </p:nvSpPr>
          <p:spPr>
            <a:xfrm rot="5400000">
              <a:off x="4815953" y="2289723"/>
              <a:ext cx="595664" cy="171982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911" h="1588988">
                  <a:moveTo>
                    <a:pt x="118824" y="0"/>
                  </a:moveTo>
                  <a:lnTo>
                    <a:pt x="3889241" y="99764"/>
                  </a:lnTo>
                  <a:lnTo>
                    <a:pt x="5614911" y="784280"/>
                  </a:lnTo>
                  <a:lnTo>
                    <a:pt x="4012400" y="1431811"/>
                  </a:lnTo>
                  <a:lnTo>
                    <a:pt x="-3" y="1588988"/>
                  </a:lnTo>
                  <a:lnTo>
                    <a:pt x="1903677" y="797557"/>
                  </a:lnTo>
                  <a:lnTo>
                    <a:pt x="118824"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78971" tIns="0" rIns="473826" bIns="0" numCol="1" spcCol="1270" anchor="ctr" anchorCtr="1">
              <a:noAutofit/>
            </a:bodyPr>
            <a:lstStyle/>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r>
                <a:rPr lang="en-US" sz="1200" b="1" dirty="0">
                  <a:solidFill>
                    <a:srgbClr val="FFFFFF"/>
                  </a:solidFill>
                </a:rPr>
                <a:t>Threshold Metrics</a:t>
              </a:r>
              <a:endParaRPr lang="en-US" sz="1200" dirty="0">
                <a:solidFill>
                  <a:srgbClr val="000000"/>
                </a:solidFill>
              </a:endParaRPr>
            </a:p>
          </p:txBody>
        </p:sp>
        <p:grpSp>
          <p:nvGrpSpPr>
            <p:cNvPr id="6" name="Group 5">
              <a:extLst>
                <a:ext uri="{FF2B5EF4-FFF2-40B4-BE49-F238E27FC236}">
                  <a16:creationId xmlns:a16="http://schemas.microsoft.com/office/drawing/2014/main" xmlns="" id="{FA76999A-CC7C-4C94-B23E-BDA9991E7EB1}"/>
                </a:ext>
              </a:extLst>
            </p:cNvPr>
            <p:cNvGrpSpPr/>
            <p:nvPr/>
          </p:nvGrpSpPr>
          <p:grpSpPr>
            <a:xfrm>
              <a:off x="4423854" y="5425708"/>
              <a:ext cx="1451727" cy="1329426"/>
              <a:chOff x="4423854" y="5425708"/>
              <a:chExt cx="1451727" cy="1329426"/>
            </a:xfrm>
          </p:grpSpPr>
          <p:sp>
            <p:nvSpPr>
              <p:cNvPr id="79" name="Oval 78">
                <a:extLst>
                  <a:ext uri="{FF2B5EF4-FFF2-40B4-BE49-F238E27FC236}">
                    <a16:creationId xmlns:a16="http://schemas.microsoft.com/office/drawing/2014/main" xmlns="" id="{4E7E0504-19C7-4065-B0F3-F439DA1FB99D}"/>
                  </a:ext>
                </a:extLst>
              </p:cNvPr>
              <p:cNvSpPr/>
              <p:nvPr/>
            </p:nvSpPr>
            <p:spPr>
              <a:xfrm rot="5400000">
                <a:off x="4739549" y="5706603"/>
                <a:ext cx="818419" cy="1278644"/>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rtlCol="0" anchor="ctr" anchorCtr="1"/>
              <a:lstStyle/>
              <a:p>
                <a:pPr algn="ctr"/>
                <a:r>
                  <a:rPr lang="en-US" sz="1200" b="1" dirty="0">
                    <a:solidFill>
                      <a:srgbClr val="FFFFFF"/>
                    </a:solidFill>
                  </a:rPr>
                  <a:t>End Point</a:t>
                </a:r>
              </a:p>
            </p:txBody>
          </p:sp>
          <p:sp>
            <p:nvSpPr>
              <p:cNvPr id="81" name="Freeform: Shape 80">
                <a:extLst>
                  <a:ext uri="{FF2B5EF4-FFF2-40B4-BE49-F238E27FC236}">
                    <a16:creationId xmlns:a16="http://schemas.microsoft.com/office/drawing/2014/main" xmlns="" id="{BC9B4D97-655E-4BEF-AE9F-C24621A76529}"/>
                  </a:ext>
                </a:extLst>
              </p:cNvPr>
              <p:cNvSpPr/>
              <p:nvPr/>
            </p:nvSpPr>
            <p:spPr>
              <a:xfrm rot="5400000">
                <a:off x="4857835" y="4991727"/>
                <a:ext cx="583765" cy="1451727"/>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0485" h="1290189">
                    <a:moveTo>
                      <a:pt x="409059" y="3623"/>
                    </a:moveTo>
                    <a:lnTo>
                      <a:pt x="3724927" y="0"/>
                    </a:lnTo>
                    <a:cubicBezTo>
                      <a:pt x="4706646" y="312428"/>
                      <a:pt x="4608797" y="275334"/>
                      <a:pt x="5590485" y="637695"/>
                    </a:cubicBezTo>
                    <a:cubicBezTo>
                      <a:pt x="4510324" y="1014498"/>
                      <a:pt x="4798536" y="867562"/>
                      <a:pt x="3748338" y="1285219"/>
                    </a:cubicBezTo>
                    <a:lnTo>
                      <a:pt x="-3" y="1290189"/>
                    </a:lnTo>
                    <a:lnTo>
                      <a:pt x="2266639" y="654765"/>
                    </a:lnTo>
                    <a:lnTo>
                      <a:pt x="409059" y="3623"/>
                    </a:ln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151032" tIns="0" rIns="394854" bIns="39486" numCol="1" spcCol="1270" anchor="ctr" anchorCtr="0">
                <a:noAutofit/>
              </a:bodyPr>
              <a:lstStyle/>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r>
                  <a:rPr lang="en-US" sz="1100" b="1" dirty="0">
                    <a:solidFill>
                      <a:srgbClr val="FFFFFF"/>
                    </a:solidFill>
                  </a:rPr>
                  <a:t>Performance</a:t>
                </a:r>
                <a:br>
                  <a:rPr lang="en-US" sz="1100" b="1" dirty="0">
                    <a:solidFill>
                      <a:srgbClr val="FFFFFF"/>
                    </a:solidFill>
                  </a:rPr>
                </a:br>
                <a:r>
                  <a:rPr lang="en-US" sz="1100" b="1" dirty="0">
                    <a:solidFill>
                      <a:srgbClr val="FFFFFF"/>
                    </a:solidFill>
                  </a:rPr>
                  <a:t>Metrics</a:t>
                </a:r>
                <a:endParaRPr lang="en-US" sz="1100" dirty="0">
                  <a:solidFill>
                    <a:srgbClr val="000000"/>
                  </a:solidFill>
                </a:endParaRPr>
              </a:p>
            </p:txBody>
          </p:sp>
        </p:grpSp>
        <p:grpSp>
          <p:nvGrpSpPr>
            <p:cNvPr id="5" name="Group 4">
              <a:extLst>
                <a:ext uri="{FF2B5EF4-FFF2-40B4-BE49-F238E27FC236}">
                  <a16:creationId xmlns:a16="http://schemas.microsoft.com/office/drawing/2014/main" xmlns="" id="{79BC8F98-3AAE-4D14-A364-49E6881E5338}"/>
                </a:ext>
              </a:extLst>
            </p:cNvPr>
            <p:cNvGrpSpPr/>
            <p:nvPr/>
          </p:nvGrpSpPr>
          <p:grpSpPr>
            <a:xfrm>
              <a:off x="4251984" y="1280258"/>
              <a:ext cx="1773126" cy="1747542"/>
              <a:chOff x="4251984" y="1280258"/>
              <a:chExt cx="1773126" cy="1747542"/>
            </a:xfrm>
          </p:grpSpPr>
          <p:sp>
            <p:nvSpPr>
              <p:cNvPr id="63" name="Freeform: Shape 62">
                <a:extLst>
                  <a:ext uri="{FF2B5EF4-FFF2-40B4-BE49-F238E27FC236}">
                    <a16:creationId xmlns:a16="http://schemas.microsoft.com/office/drawing/2014/main" xmlns="" id="{846C92F9-DCD6-4210-800E-475B86AE456A}"/>
                  </a:ext>
                </a:extLst>
              </p:cNvPr>
              <p:cNvSpPr/>
              <p:nvPr/>
            </p:nvSpPr>
            <p:spPr>
              <a:xfrm rot="5400000">
                <a:off x="4469328" y="1523431"/>
                <a:ext cx="1288913" cy="1719826"/>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912" h="1593310">
                    <a:moveTo>
                      <a:pt x="0" y="0"/>
                    </a:moveTo>
                    <a:lnTo>
                      <a:pt x="3186620" y="0"/>
                    </a:lnTo>
                    <a:lnTo>
                      <a:pt x="3749912" y="820468"/>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50344" rIns="236912" bIns="78971" numCol="1" spcCol="1270" anchor="ctr" anchorCtr="0">
                <a:noAutofit/>
              </a:bodyPr>
              <a:lstStyle/>
              <a:p>
                <a:pPr algn="ctr" defTabSz="391528">
                  <a:lnSpc>
                    <a:spcPct val="90000"/>
                  </a:lnSpc>
                  <a:spcAft>
                    <a:spcPct val="35000"/>
                  </a:spcAft>
                </a:pPr>
                <a:endParaRPr lang="en-US" sz="1050" dirty="0">
                  <a:solidFill>
                    <a:srgbClr val="FFFFFF"/>
                  </a:solidFill>
                </a:endParaRPr>
              </a:p>
              <a:p>
                <a:pPr algn="ctr" defTabSz="391528">
                  <a:lnSpc>
                    <a:spcPct val="90000"/>
                  </a:lnSpc>
                  <a:spcAft>
                    <a:spcPct val="35000"/>
                  </a:spcAft>
                </a:pPr>
                <a:r>
                  <a:rPr lang="en-US" sz="1050" dirty="0">
                    <a:solidFill>
                      <a:srgbClr val="FFFFFF"/>
                    </a:solidFill>
                  </a:rPr>
                  <a:t>Potential to spread and/or create new risk</a:t>
                </a:r>
              </a:p>
            </p:txBody>
          </p:sp>
          <p:sp>
            <p:nvSpPr>
              <p:cNvPr id="93" name="TextBox 92">
                <a:extLst>
                  <a:ext uri="{FF2B5EF4-FFF2-40B4-BE49-F238E27FC236}">
                    <a16:creationId xmlns:a16="http://schemas.microsoft.com/office/drawing/2014/main" xmlns="" id="{21747675-5D62-4313-BA6B-703FB9E9126F}"/>
                  </a:ext>
                </a:extLst>
              </p:cNvPr>
              <p:cNvSpPr txBox="1"/>
              <p:nvPr/>
            </p:nvSpPr>
            <p:spPr>
              <a:xfrm>
                <a:off x="4251984" y="1280258"/>
                <a:ext cx="1773126" cy="523220"/>
              </a:xfrm>
              <a:prstGeom prst="rect">
                <a:avLst/>
              </a:prstGeom>
              <a:noFill/>
            </p:spPr>
            <p:txBody>
              <a:bodyPr wrap="square" rtlCol="0">
                <a:spAutoFit/>
              </a:bodyPr>
              <a:lstStyle/>
              <a:p>
                <a:pPr algn="ctr"/>
                <a:r>
                  <a:rPr lang="en-US" sz="1400" b="1" dirty="0">
                    <a:solidFill>
                      <a:srgbClr val="000000"/>
                    </a:solidFill>
                    <a:latin typeface="Arial"/>
                  </a:rPr>
                  <a:t>Migration Concerns</a:t>
                </a:r>
              </a:p>
            </p:txBody>
          </p:sp>
        </p:grpSp>
        <p:sp>
          <p:nvSpPr>
            <p:cNvPr id="47" name="Freeform: Shape 46">
              <a:extLst>
                <a:ext uri="{FF2B5EF4-FFF2-40B4-BE49-F238E27FC236}">
                  <a16:creationId xmlns:a16="http://schemas.microsoft.com/office/drawing/2014/main" xmlns="" id="{764871A4-F18D-4DE0-B281-4DDC4BD93FE3}"/>
                </a:ext>
              </a:extLst>
            </p:cNvPr>
            <p:cNvSpPr/>
            <p:nvPr/>
          </p:nvSpPr>
          <p:spPr>
            <a:xfrm rot="5400000">
              <a:off x="4856907" y="4629538"/>
              <a:ext cx="586050" cy="1429911"/>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95060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373678 w 5863726"/>
                <a:gd name="connsiteY0" fmla="*/ 0 h 1298308"/>
                <a:gd name="connsiteX1" fmla="*/ 4011080 w 5863726"/>
                <a:gd name="connsiteY1" fmla="*/ 4311 h 1298308"/>
                <a:gd name="connsiteX2" fmla="*/ 5863729 w 5863726"/>
                <a:gd name="connsiteY2" fmla="*/ 651883 h 1298308"/>
                <a:gd name="connsiteX3" fmla="*/ 3695060 w 5863726"/>
                <a:gd name="connsiteY3" fmla="*/ 1291591 h 1298308"/>
                <a:gd name="connsiteX4" fmla="*/ -3 w 5863726"/>
                <a:gd name="connsiteY4" fmla="*/ 1298308 h 1298308"/>
                <a:gd name="connsiteX5" fmla="*/ 2145367 w 5863726"/>
                <a:gd name="connsiteY5" fmla="*/ 645835 h 1298308"/>
                <a:gd name="connsiteX6" fmla="*/ 373678 w 5863726"/>
                <a:gd name="connsiteY6" fmla="*/ 0 h 1298308"/>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771689 w 5490048"/>
                <a:gd name="connsiteY5" fmla="*/ 645835 h 1291591"/>
                <a:gd name="connsiteX6" fmla="*/ 0 w 5490048"/>
                <a:gd name="connsiteY6" fmla="*/ 0 h 1291591"/>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563157 w 5490048"/>
                <a:gd name="connsiteY5" fmla="*/ 652648 h 1291591"/>
                <a:gd name="connsiteX6" fmla="*/ 0 w 5490048"/>
                <a:gd name="connsiteY6" fmla="*/ 0 h 1291591"/>
                <a:gd name="connsiteX0" fmla="*/ 0 w 5490048"/>
                <a:gd name="connsiteY0" fmla="*/ 0 h 1295322"/>
                <a:gd name="connsiteX1" fmla="*/ 3637402 w 5490048"/>
                <a:gd name="connsiteY1" fmla="*/ 4311 h 1295322"/>
                <a:gd name="connsiteX2" fmla="*/ 5490051 w 5490048"/>
                <a:gd name="connsiteY2" fmla="*/ 651883 h 1295322"/>
                <a:gd name="connsiteX3" fmla="*/ 3243752 w 5490048"/>
                <a:gd name="connsiteY3" fmla="*/ 1295322 h 1295322"/>
                <a:gd name="connsiteX4" fmla="*/ 43399 w 5490048"/>
                <a:gd name="connsiteY4" fmla="*/ 1291495 h 1295322"/>
                <a:gd name="connsiteX5" fmla="*/ 1563157 w 5490048"/>
                <a:gd name="connsiteY5" fmla="*/ 652648 h 1295322"/>
                <a:gd name="connsiteX6" fmla="*/ 0 w 5490048"/>
                <a:gd name="connsiteY6" fmla="*/ 0 h 1295322"/>
                <a:gd name="connsiteX0" fmla="*/ 34246 w 5524294"/>
                <a:gd name="connsiteY0" fmla="*/ 0 h 1295322"/>
                <a:gd name="connsiteX1" fmla="*/ 3671648 w 5524294"/>
                <a:gd name="connsiteY1" fmla="*/ 4311 h 1295322"/>
                <a:gd name="connsiteX2" fmla="*/ 5524297 w 5524294"/>
                <a:gd name="connsiteY2" fmla="*/ 651883 h 1295322"/>
                <a:gd name="connsiteX3" fmla="*/ 3277998 w 5524294"/>
                <a:gd name="connsiteY3" fmla="*/ 1295322 h 1295322"/>
                <a:gd name="connsiteX4" fmla="*/ 0 w 5524294"/>
                <a:gd name="connsiteY4" fmla="*/ 1287764 h 1295322"/>
                <a:gd name="connsiteX5" fmla="*/ 1597403 w 5524294"/>
                <a:gd name="connsiteY5" fmla="*/ 652648 h 1295322"/>
                <a:gd name="connsiteX6" fmla="*/ 34246 w 5524294"/>
                <a:gd name="connsiteY6" fmla="*/ 0 h 1295322"/>
                <a:gd name="connsiteX0" fmla="*/ 34246 w 5524294"/>
                <a:gd name="connsiteY0" fmla="*/ 0 h 1295322"/>
                <a:gd name="connsiteX1" fmla="*/ 3671648 w 5524294"/>
                <a:gd name="connsiteY1" fmla="*/ 4311 h 1295322"/>
                <a:gd name="connsiteX2" fmla="*/ 5524297 w 5524294"/>
                <a:gd name="connsiteY2" fmla="*/ 651883 h 1295322"/>
                <a:gd name="connsiteX3" fmla="*/ 3277998 w 5524294"/>
                <a:gd name="connsiteY3" fmla="*/ 1295322 h 1295322"/>
                <a:gd name="connsiteX4" fmla="*/ 0 w 5524294"/>
                <a:gd name="connsiteY4" fmla="*/ 1287764 h 1295322"/>
                <a:gd name="connsiteX5" fmla="*/ 1675080 w 5524294"/>
                <a:gd name="connsiteY5" fmla="*/ 648917 h 1295322"/>
                <a:gd name="connsiteX6" fmla="*/ 34246 w 5524294"/>
                <a:gd name="connsiteY6" fmla="*/ 0 h 12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294" h="1295322">
                  <a:moveTo>
                    <a:pt x="34246" y="0"/>
                  </a:moveTo>
                  <a:lnTo>
                    <a:pt x="3671648" y="4311"/>
                  </a:lnTo>
                  <a:lnTo>
                    <a:pt x="5524297" y="651883"/>
                  </a:lnTo>
                  <a:cubicBezTo>
                    <a:pt x="4785818" y="839737"/>
                    <a:pt x="4577419" y="964805"/>
                    <a:pt x="3277998" y="1295322"/>
                  </a:cubicBezTo>
                  <a:lnTo>
                    <a:pt x="0" y="1287764"/>
                  </a:lnTo>
                  <a:lnTo>
                    <a:pt x="1675080" y="648917"/>
                  </a:lnTo>
                  <a:lnTo>
                    <a:pt x="34246" y="0"/>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0" tIns="0" rIns="78971" bIns="0" numCol="1" spcCol="1270" anchor="ctr" anchorCtr="1">
              <a:noAutofit/>
            </a:bodyPr>
            <a:lstStyle/>
            <a:p>
              <a:pPr defTabSz="440469">
                <a:lnSpc>
                  <a:spcPct val="90000"/>
                </a:lnSpc>
                <a:spcAft>
                  <a:spcPct val="35000"/>
                </a:spcAft>
              </a:pPr>
              <a:endParaRPr lang="en-US" sz="900" b="1" dirty="0">
                <a:solidFill>
                  <a:srgbClr val="FFFFFF"/>
                </a:solidFill>
              </a:endParaRPr>
            </a:p>
            <a:p>
              <a:pPr defTabSz="440469">
                <a:lnSpc>
                  <a:spcPct val="90000"/>
                </a:lnSpc>
                <a:spcAft>
                  <a:spcPct val="35000"/>
                </a:spcAft>
              </a:pPr>
              <a:r>
                <a:rPr lang="en-US" sz="900" b="1" dirty="0">
                  <a:solidFill>
                    <a:srgbClr val="FFFFFF"/>
                  </a:solidFill>
                </a:rPr>
                <a:t>Remedy Selection/ </a:t>
              </a:r>
              <a:br>
                <a:rPr lang="en-US" sz="900" b="1" dirty="0">
                  <a:solidFill>
                    <a:srgbClr val="FFFFFF"/>
                  </a:solidFill>
                </a:rPr>
              </a:br>
              <a:r>
                <a:rPr lang="en-US" sz="900" b="1" dirty="0">
                  <a:solidFill>
                    <a:srgbClr val="FFFFFF"/>
                  </a:solidFill>
                </a:rPr>
                <a:t>   Implementation</a:t>
              </a:r>
              <a:endParaRPr lang="en-US" sz="900" dirty="0">
                <a:solidFill>
                  <a:srgbClr val="000000"/>
                </a:solidFill>
              </a:endParaRPr>
            </a:p>
          </p:txBody>
        </p:sp>
      </p:grpSp>
      <p:grpSp>
        <p:nvGrpSpPr>
          <p:cNvPr id="10" name="Group 9">
            <a:extLst>
              <a:ext uri="{FF2B5EF4-FFF2-40B4-BE49-F238E27FC236}">
                <a16:creationId xmlns:a16="http://schemas.microsoft.com/office/drawing/2014/main" xmlns="" id="{3599BEE5-6B25-42B4-A389-D4B6DCA80A11}"/>
              </a:ext>
            </a:extLst>
          </p:cNvPr>
          <p:cNvGrpSpPr/>
          <p:nvPr/>
        </p:nvGrpSpPr>
        <p:grpSpPr>
          <a:xfrm>
            <a:off x="5961292" y="1271249"/>
            <a:ext cx="2143995" cy="5489552"/>
            <a:chOff x="5961292" y="1271249"/>
            <a:chExt cx="2143995" cy="5489552"/>
          </a:xfrm>
        </p:grpSpPr>
        <p:grpSp>
          <p:nvGrpSpPr>
            <p:cNvPr id="7" name="Group 6">
              <a:extLst>
                <a:ext uri="{FF2B5EF4-FFF2-40B4-BE49-F238E27FC236}">
                  <a16:creationId xmlns:a16="http://schemas.microsoft.com/office/drawing/2014/main" xmlns="" id="{291FBB58-97F8-4928-AFFA-236B398ADC74}"/>
                </a:ext>
              </a:extLst>
            </p:cNvPr>
            <p:cNvGrpSpPr/>
            <p:nvPr/>
          </p:nvGrpSpPr>
          <p:grpSpPr>
            <a:xfrm>
              <a:off x="5961292" y="1271249"/>
              <a:ext cx="2143995" cy="2906535"/>
              <a:chOff x="5961292" y="1271249"/>
              <a:chExt cx="2143995" cy="2906535"/>
            </a:xfrm>
          </p:grpSpPr>
          <p:sp>
            <p:nvSpPr>
              <p:cNvPr id="67" name="Freeform: Shape 66">
                <a:extLst>
                  <a:ext uri="{FF2B5EF4-FFF2-40B4-BE49-F238E27FC236}">
                    <a16:creationId xmlns:a16="http://schemas.microsoft.com/office/drawing/2014/main" xmlns="" id="{EF5A46BD-27C0-47A2-9716-0C4C89BFA039}"/>
                  </a:ext>
                </a:extLst>
              </p:cNvPr>
              <p:cNvSpPr/>
              <p:nvPr/>
            </p:nvSpPr>
            <p:spPr>
              <a:xfrm rot="5400000">
                <a:off x="6346809" y="1527258"/>
                <a:ext cx="1288913" cy="1730671"/>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912" h="1593310">
                    <a:moveTo>
                      <a:pt x="0" y="0"/>
                    </a:moveTo>
                    <a:lnTo>
                      <a:pt x="3186620" y="0"/>
                    </a:lnTo>
                    <a:lnTo>
                      <a:pt x="3749912" y="820468"/>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201377" tIns="5594" rIns="394854" bIns="5594" numCol="1" spcCol="1270" anchor="ctr" anchorCtr="0">
                <a:noAutofit/>
              </a:bodyPr>
              <a:lstStyle/>
              <a:p>
                <a:pPr algn="ctr">
                  <a:defRPr/>
                </a:pPr>
                <a:endParaRPr lang="en-US" sz="1050" dirty="0">
                  <a:solidFill>
                    <a:srgbClr val="FFFFFF"/>
                  </a:solidFill>
                </a:endParaRPr>
              </a:p>
              <a:p>
                <a:pPr algn="ctr">
                  <a:defRPr/>
                </a:pPr>
                <a:r>
                  <a:rPr lang="en-US" sz="1050" dirty="0">
                    <a:solidFill>
                      <a:srgbClr val="FFFFFF"/>
                    </a:solidFill>
                  </a:rPr>
                  <a:t>Appearance of mobile LNAPL in wells</a:t>
                </a:r>
              </a:p>
            </p:txBody>
          </p:sp>
          <p:sp>
            <p:nvSpPr>
              <p:cNvPr id="68" name="Freeform: Shape 67">
                <a:extLst>
                  <a:ext uri="{FF2B5EF4-FFF2-40B4-BE49-F238E27FC236}">
                    <a16:creationId xmlns:a16="http://schemas.microsoft.com/office/drawing/2014/main" xmlns="" id="{92138641-8A5E-471D-96B3-384DE338AF95}"/>
                  </a:ext>
                </a:extLst>
              </p:cNvPr>
              <p:cNvSpPr/>
              <p:nvPr/>
            </p:nvSpPr>
            <p:spPr>
              <a:xfrm rot="5400000">
                <a:off x="6566978" y="3015272"/>
                <a:ext cx="878223" cy="1446801"/>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31972">
                    <a:moveTo>
                      <a:pt x="0" y="4762"/>
                    </a:moveTo>
                    <a:lnTo>
                      <a:pt x="2713942" y="0"/>
                    </a:lnTo>
                    <a:lnTo>
                      <a:pt x="3375165" y="661224"/>
                    </a:lnTo>
                    <a:lnTo>
                      <a:pt x="2713942" y="1322447"/>
                    </a:lnTo>
                    <a:lnTo>
                      <a:pt x="0" y="1331972"/>
                    </a:lnTo>
                    <a:lnTo>
                      <a:pt x="683423" y="699324"/>
                    </a:lnTo>
                    <a:lnTo>
                      <a:pt x="0" y="4762"/>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50344" tIns="5594" rIns="50344" bIns="5594" numCol="1" spcCol="1270" anchor="ctr" anchorCtr="1">
                <a:noAutofit/>
              </a:bodyPr>
              <a:lstStyle/>
              <a:p>
                <a:pPr algn="ctr" defTabSz="391528">
                  <a:lnSpc>
                    <a:spcPct val="90000"/>
                  </a:lnSpc>
                  <a:spcAft>
                    <a:spcPct val="35000"/>
                  </a:spcAft>
                </a:pPr>
                <a:r>
                  <a:rPr lang="en-US" sz="1200" b="1" dirty="0">
                    <a:solidFill>
                      <a:srgbClr val="FFFFFF"/>
                    </a:solidFill>
                  </a:rPr>
                  <a:t>LNAPL </a:t>
                </a:r>
                <a:br>
                  <a:rPr lang="en-US" sz="1200" b="1" dirty="0">
                    <a:solidFill>
                      <a:srgbClr val="FFFFFF"/>
                    </a:solidFill>
                  </a:rPr>
                </a:br>
                <a:r>
                  <a:rPr lang="en-US" sz="1200" b="1" dirty="0">
                    <a:solidFill>
                      <a:srgbClr val="FFFFFF"/>
                    </a:solidFill>
                  </a:rPr>
                  <a:t>Saturation</a:t>
                </a:r>
              </a:p>
            </p:txBody>
          </p:sp>
          <p:sp>
            <p:nvSpPr>
              <p:cNvPr id="70" name="Freeform: Shape 69">
                <a:extLst>
                  <a:ext uri="{FF2B5EF4-FFF2-40B4-BE49-F238E27FC236}">
                    <a16:creationId xmlns:a16="http://schemas.microsoft.com/office/drawing/2014/main" xmlns="" id="{22ACD69C-5341-4DC1-B735-5C24B92DE8D1}"/>
                  </a:ext>
                </a:extLst>
              </p:cNvPr>
              <p:cNvSpPr/>
              <p:nvPr/>
            </p:nvSpPr>
            <p:spPr>
              <a:xfrm rot="5400000">
                <a:off x="6677154" y="2300514"/>
                <a:ext cx="595664" cy="171982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911" h="1588988">
                    <a:moveTo>
                      <a:pt x="118824" y="0"/>
                    </a:moveTo>
                    <a:lnTo>
                      <a:pt x="3889241" y="99764"/>
                    </a:lnTo>
                    <a:lnTo>
                      <a:pt x="5614911" y="784280"/>
                    </a:lnTo>
                    <a:lnTo>
                      <a:pt x="4012400" y="1431811"/>
                    </a:lnTo>
                    <a:lnTo>
                      <a:pt x="-3" y="1588988"/>
                    </a:lnTo>
                    <a:lnTo>
                      <a:pt x="1903677" y="797557"/>
                    </a:lnTo>
                    <a:lnTo>
                      <a:pt x="118824"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78971" tIns="0" rIns="473826" bIns="0" numCol="1" spcCol="1270" anchor="ctr" anchorCtr="1">
                <a:noAutofit/>
              </a:bodyPr>
              <a:lstStyle/>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r>
                  <a:rPr lang="en-US" sz="1200" b="1" dirty="0">
                    <a:solidFill>
                      <a:srgbClr val="FFFFFF"/>
                    </a:solidFill>
                  </a:rPr>
                  <a:t>Threshold Metrics</a:t>
                </a:r>
                <a:endParaRPr lang="en-US" sz="1200" dirty="0">
                  <a:solidFill>
                    <a:srgbClr val="000000"/>
                  </a:solidFill>
                </a:endParaRPr>
              </a:p>
            </p:txBody>
          </p:sp>
          <p:sp>
            <p:nvSpPr>
              <p:cNvPr id="94" name="TextBox 93">
                <a:extLst>
                  <a:ext uri="{FF2B5EF4-FFF2-40B4-BE49-F238E27FC236}">
                    <a16:creationId xmlns:a16="http://schemas.microsoft.com/office/drawing/2014/main" xmlns="" id="{1BAE6C17-8A37-4CF2-9013-38D7A85E4A70}"/>
                  </a:ext>
                </a:extLst>
              </p:cNvPr>
              <p:cNvSpPr txBox="1"/>
              <p:nvPr/>
            </p:nvSpPr>
            <p:spPr>
              <a:xfrm>
                <a:off x="5961292" y="1271249"/>
                <a:ext cx="2143995" cy="523220"/>
              </a:xfrm>
              <a:prstGeom prst="rect">
                <a:avLst/>
              </a:prstGeom>
              <a:noFill/>
            </p:spPr>
            <p:txBody>
              <a:bodyPr wrap="square" rtlCol="0">
                <a:spAutoFit/>
              </a:bodyPr>
              <a:lstStyle/>
              <a:p>
                <a:pPr algn="ctr"/>
                <a:r>
                  <a:rPr lang="en-US" sz="1400" b="1" dirty="0">
                    <a:solidFill>
                      <a:srgbClr val="000000"/>
                    </a:solidFill>
                    <a:latin typeface="Arial"/>
                  </a:rPr>
                  <a:t>Mobile LNAPL Occurrence Concerns</a:t>
                </a:r>
              </a:p>
            </p:txBody>
          </p:sp>
        </p:grpSp>
        <p:sp>
          <p:nvSpPr>
            <p:cNvPr id="30" name="Oval 29">
              <a:extLst>
                <a:ext uri="{FF2B5EF4-FFF2-40B4-BE49-F238E27FC236}">
                  <a16:creationId xmlns:a16="http://schemas.microsoft.com/office/drawing/2014/main" xmlns="" id="{46AE05CF-58BC-4647-BC97-2EC22548AF8D}"/>
                </a:ext>
              </a:extLst>
            </p:cNvPr>
            <p:cNvSpPr/>
            <p:nvPr/>
          </p:nvSpPr>
          <p:spPr>
            <a:xfrm rot="5400000">
              <a:off x="6624081" y="5712270"/>
              <a:ext cx="818419" cy="1278644"/>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rtlCol="0" anchor="ctr" anchorCtr="1"/>
            <a:lstStyle/>
            <a:p>
              <a:pPr algn="ctr"/>
              <a:r>
                <a:rPr lang="en-US" sz="1200" b="1" dirty="0">
                  <a:solidFill>
                    <a:srgbClr val="FFFFFF"/>
                  </a:solidFill>
                </a:rPr>
                <a:t>End Point</a:t>
              </a:r>
            </a:p>
          </p:txBody>
        </p:sp>
        <p:sp>
          <p:nvSpPr>
            <p:cNvPr id="69" name="Freeform: Shape 68">
              <a:extLst>
                <a:ext uri="{FF2B5EF4-FFF2-40B4-BE49-F238E27FC236}">
                  <a16:creationId xmlns:a16="http://schemas.microsoft.com/office/drawing/2014/main" xmlns="" id="{FD71C758-B289-4376-81B9-DA357D90D2B1}"/>
                </a:ext>
              </a:extLst>
            </p:cNvPr>
            <p:cNvSpPr/>
            <p:nvPr/>
          </p:nvSpPr>
          <p:spPr>
            <a:xfrm rot="5400000">
              <a:off x="6429701" y="3895034"/>
              <a:ext cx="1180978" cy="1431286"/>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27455 w 3094089"/>
                <a:gd name="connsiteY0" fmla="*/ 0 h 1322447"/>
                <a:gd name="connsiteX1" fmla="*/ 2524583 w 3094089"/>
                <a:gd name="connsiteY1" fmla="*/ 0 h 1322447"/>
                <a:gd name="connsiteX2" fmla="*/ 3094089 w 3094089"/>
                <a:gd name="connsiteY2" fmla="*/ 656461 h 1322447"/>
                <a:gd name="connsiteX3" fmla="*/ 2524583 w 3094089"/>
                <a:gd name="connsiteY3" fmla="*/ 1322447 h 1322447"/>
                <a:gd name="connsiteX4" fmla="*/ 1 w 3094089"/>
                <a:gd name="connsiteY4" fmla="*/ 1304108 h 1322447"/>
                <a:gd name="connsiteX5" fmla="*/ 479767 w 3094089"/>
                <a:gd name="connsiteY5" fmla="*/ 661224 h 1322447"/>
                <a:gd name="connsiteX6" fmla="*/ 27455 w 3094089"/>
                <a:gd name="connsiteY6" fmla="*/ 0 h 1322447"/>
                <a:gd name="connsiteX0" fmla="*/ 27455 w 3094089"/>
                <a:gd name="connsiteY0" fmla="*/ 0 h 1322447"/>
                <a:gd name="connsiteX1" fmla="*/ 2524583 w 3094089"/>
                <a:gd name="connsiteY1" fmla="*/ 0 h 1322447"/>
                <a:gd name="connsiteX2" fmla="*/ 3094089 w 3094089"/>
                <a:gd name="connsiteY2" fmla="*/ 656461 h 1322447"/>
                <a:gd name="connsiteX3" fmla="*/ 2524583 w 3094089"/>
                <a:gd name="connsiteY3" fmla="*/ 1322447 h 1322447"/>
                <a:gd name="connsiteX4" fmla="*/ 1 w 3094089"/>
                <a:gd name="connsiteY4" fmla="*/ 1304108 h 1322447"/>
                <a:gd name="connsiteX5" fmla="*/ 517416 w 3094089"/>
                <a:gd name="connsiteY5" fmla="*/ 654435 h 1322447"/>
                <a:gd name="connsiteX6" fmla="*/ 27455 w 3094089"/>
                <a:gd name="connsiteY6" fmla="*/ 0 h 1322447"/>
                <a:gd name="connsiteX0" fmla="*/ 27455 w 3094089"/>
                <a:gd name="connsiteY0" fmla="*/ 0 h 1322447"/>
                <a:gd name="connsiteX1" fmla="*/ 2524583 w 3094089"/>
                <a:gd name="connsiteY1" fmla="*/ 0 h 1322447"/>
                <a:gd name="connsiteX2" fmla="*/ 3094089 w 3094089"/>
                <a:gd name="connsiteY2" fmla="*/ 656461 h 1322447"/>
                <a:gd name="connsiteX3" fmla="*/ 2430471 w 3094089"/>
                <a:gd name="connsiteY3" fmla="*/ 1322447 h 1322447"/>
                <a:gd name="connsiteX4" fmla="*/ 1 w 3094089"/>
                <a:gd name="connsiteY4" fmla="*/ 1304108 h 1322447"/>
                <a:gd name="connsiteX5" fmla="*/ 517416 w 3094089"/>
                <a:gd name="connsiteY5" fmla="*/ 654435 h 1322447"/>
                <a:gd name="connsiteX6" fmla="*/ 27455 w 3094089"/>
                <a:gd name="connsiteY6" fmla="*/ 0 h 1322447"/>
                <a:gd name="connsiteX0" fmla="*/ 65102 w 3131736"/>
                <a:gd name="connsiteY0" fmla="*/ 0 h 1322447"/>
                <a:gd name="connsiteX1" fmla="*/ 2562230 w 3131736"/>
                <a:gd name="connsiteY1" fmla="*/ 0 h 1322447"/>
                <a:gd name="connsiteX2" fmla="*/ 3131736 w 3131736"/>
                <a:gd name="connsiteY2" fmla="*/ 656461 h 1322447"/>
                <a:gd name="connsiteX3" fmla="*/ 2468118 w 3131736"/>
                <a:gd name="connsiteY3" fmla="*/ 1322447 h 1322447"/>
                <a:gd name="connsiteX4" fmla="*/ 1 w 3131736"/>
                <a:gd name="connsiteY4" fmla="*/ 1317686 h 1322447"/>
                <a:gd name="connsiteX5" fmla="*/ 555063 w 3131736"/>
                <a:gd name="connsiteY5" fmla="*/ 654435 h 1322447"/>
                <a:gd name="connsiteX6" fmla="*/ 65102 w 3131736"/>
                <a:gd name="connsiteY6" fmla="*/ 0 h 1322447"/>
                <a:gd name="connsiteX0" fmla="*/ 65102 w 3131736"/>
                <a:gd name="connsiteY0" fmla="*/ 0 h 1322447"/>
                <a:gd name="connsiteX1" fmla="*/ 2562230 w 3131736"/>
                <a:gd name="connsiteY1" fmla="*/ 0 h 1322447"/>
                <a:gd name="connsiteX2" fmla="*/ 3131736 w 3131736"/>
                <a:gd name="connsiteY2" fmla="*/ 656461 h 1322447"/>
                <a:gd name="connsiteX3" fmla="*/ 2505766 w 3131736"/>
                <a:gd name="connsiteY3" fmla="*/ 1322447 h 1322447"/>
                <a:gd name="connsiteX4" fmla="*/ 1 w 3131736"/>
                <a:gd name="connsiteY4" fmla="*/ 1317686 h 1322447"/>
                <a:gd name="connsiteX5" fmla="*/ 555063 w 3131736"/>
                <a:gd name="connsiteY5" fmla="*/ 654435 h 1322447"/>
                <a:gd name="connsiteX6" fmla="*/ 65102 w 3131736"/>
                <a:gd name="connsiteY6" fmla="*/ 0 h 1322447"/>
                <a:gd name="connsiteX0" fmla="*/ 65102 w 3131736"/>
                <a:gd name="connsiteY0" fmla="*/ 0 h 1322447"/>
                <a:gd name="connsiteX1" fmla="*/ 2543408 w 3131736"/>
                <a:gd name="connsiteY1" fmla="*/ 27155 h 1322447"/>
                <a:gd name="connsiteX2" fmla="*/ 3131736 w 3131736"/>
                <a:gd name="connsiteY2" fmla="*/ 656461 h 1322447"/>
                <a:gd name="connsiteX3" fmla="*/ 2505766 w 3131736"/>
                <a:gd name="connsiteY3" fmla="*/ 1322447 h 1322447"/>
                <a:gd name="connsiteX4" fmla="*/ 1 w 3131736"/>
                <a:gd name="connsiteY4" fmla="*/ 1317686 h 1322447"/>
                <a:gd name="connsiteX5" fmla="*/ 555063 w 3131736"/>
                <a:gd name="connsiteY5" fmla="*/ 654435 h 1322447"/>
                <a:gd name="connsiteX6" fmla="*/ 65102 w 3131736"/>
                <a:gd name="connsiteY6" fmla="*/ 0 h 1322447"/>
                <a:gd name="connsiteX0" fmla="*/ 65102 w 3131736"/>
                <a:gd name="connsiteY0" fmla="*/ 0 h 1322447"/>
                <a:gd name="connsiteX1" fmla="*/ 2581052 w 3131736"/>
                <a:gd name="connsiteY1" fmla="*/ 0 h 1322447"/>
                <a:gd name="connsiteX2" fmla="*/ 3131736 w 3131736"/>
                <a:gd name="connsiteY2" fmla="*/ 656461 h 1322447"/>
                <a:gd name="connsiteX3" fmla="*/ 2505766 w 3131736"/>
                <a:gd name="connsiteY3" fmla="*/ 1322447 h 1322447"/>
                <a:gd name="connsiteX4" fmla="*/ 1 w 3131736"/>
                <a:gd name="connsiteY4" fmla="*/ 1317686 h 1322447"/>
                <a:gd name="connsiteX5" fmla="*/ 555063 w 3131736"/>
                <a:gd name="connsiteY5" fmla="*/ 654435 h 1322447"/>
                <a:gd name="connsiteX6" fmla="*/ 65102 w 3131736"/>
                <a:gd name="connsiteY6" fmla="*/ 0 h 1322447"/>
                <a:gd name="connsiteX0" fmla="*/ 29916 w 3096550"/>
                <a:gd name="connsiteY0" fmla="*/ 0 h 1330377"/>
                <a:gd name="connsiteX1" fmla="*/ 2545866 w 3096550"/>
                <a:gd name="connsiteY1" fmla="*/ 0 h 1330377"/>
                <a:gd name="connsiteX2" fmla="*/ 3096550 w 3096550"/>
                <a:gd name="connsiteY2" fmla="*/ 656461 h 1330377"/>
                <a:gd name="connsiteX3" fmla="*/ 2470580 w 3096550"/>
                <a:gd name="connsiteY3" fmla="*/ 1322447 h 1330377"/>
                <a:gd name="connsiteX4" fmla="*/ 0 w 3096550"/>
                <a:gd name="connsiteY4" fmla="*/ 1330377 h 1330377"/>
                <a:gd name="connsiteX5" fmla="*/ 519877 w 3096550"/>
                <a:gd name="connsiteY5" fmla="*/ 654435 h 1330377"/>
                <a:gd name="connsiteX6" fmla="*/ 29916 w 3096550"/>
                <a:gd name="connsiteY6" fmla="*/ 0 h 1330377"/>
                <a:gd name="connsiteX0" fmla="*/ 29916 w 3096550"/>
                <a:gd name="connsiteY0" fmla="*/ 0 h 1330377"/>
                <a:gd name="connsiteX1" fmla="*/ 2545866 w 3096550"/>
                <a:gd name="connsiteY1" fmla="*/ 0 h 1330377"/>
                <a:gd name="connsiteX2" fmla="*/ 3096550 w 3096550"/>
                <a:gd name="connsiteY2" fmla="*/ 656461 h 1330377"/>
                <a:gd name="connsiteX3" fmla="*/ 2470580 w 3096550"/>
                <a:gd name="connsiteY3" fmla="*/ 1322447 h 1330377"/>
                <a:gd name="connsiteX4" fmla="*/ 0 w 3096550"/>
                <a:gd name="connsiteY4" fmla="*/ 1330377 h 1330377"/>
                <a:gd name="connsiteX5" fmla="*/ 472969 w 3096550"/>
                <a:gd name="connsiteY5" fmla="*/ 675585 h 1330377"/>
                <a:gd name="connsiteX6" fmla="*/ 29916 w 3096550"/>
                <a:gd name="connsiteY6" fmla="*/ 0 h 1330377"/>
                <a:gd name="connsiteX0" fmla="*/ 18193 w 3096550"/>
                <a:gd name="connsiteY0" fmla="*/ 12690 h 1330377"/>
                <a:gd name="connsiteX1" fmla="*/ 2545866 w 3096550"/>
                <a:gd name="connsiteY1" fmla="*/ 0 h 1330377"/>
                <a:gd name="connsiteX2" fmla="*/ 3096550 w 3096550"/>
                <a:gd name="connsiteY2" fmla="*/ 656461 h 1330377"/>
                <a:gd name="connsiteX3" fmla="*/ 2470580 w 3096550"/>
                <a:gd name="connsiteY3" fmla="*/ 1322447 h 1330377"/>
                <a:gd name="connsiteX4" fmla="*/ 0 w 3096550"/>
                <a:gd name="connsiteY4" fmla="*/ 1330377 h 1330377"/>
                <a:gd name="connsiteX5" fmla="*/ 472969 w 3096550"/>
                <a:gd name="connsiteY5" fmla="*/ 675585 h 1330377"/>
                <a:gd name="connsiteX6" fmla="*/ 18193 w 3096550"/>
                <a:gd name="connsiteY6" fmla="*/ 12690 h 1330377"/>
                <a:gd name="connsiteX0" fmla="*/ 18193 w 3096550"/>
                <a:gd name="connsiteY0" fmla="*/ 0 h 1317687"/>
                <a:gd name="connsiteX1" fmla="*/ 2557601 w 3096550"/>
                <a:gd name="connsiteY1" fmla="*/ 8461 h 1317687"/>
                <a:gd name="connsiteX2" fmla="*/ 3096550 w 3096550"/>
                <a:gd name="connsiteY2" fmla="*/ 643771 h 1317687"/>
                <a:gd name="connsiteX3" fmla="*/ 2470580 w 3096550"/>
                <a:gd name="connsiteY3" fmla="*/ 1309757 h 1317687"/>
                <a:gd name="connsiteX4" fmla="*/ 0 w 3096550"/>
                <a:gd name="connsiteY4" fmla="*/ 1317687 h 1317687"/>
                <a:gd name="connsiteX5" fmla="*/ 472969 w 3096550"/>
                <a:gd name="connsiteY5" fmla="*/ 662895 h 1317687"/>
                <a:gd name="connsiteX6" fmla="*/ 18193 w 3096550"/>
                <a:gd name="connsiteY6" fmla="*/ 0 h 1317687"/>
                <a:gd name="connsiteX0" fmla="*/ 18193 w 2991001"/>
                <a:gd name="connsiteY0" fmla="*/ 0 h 1317687"/>
                <a:gd name="connsiteX1" fmla="*/ 2557601 w 2991001"/>
                <a:gd name="connsiteY1" fmla="*/ 8461 h 1317687"/>
                <a:gd name="connsiteX2" fmla="*/ 2991000 w 2991001"/>
                <a:gd name="connsiteY2" fmla="*/ 643770 h 1317687"/>
                <a:gd name="connsiteX3" fmla="*/ 2470580 w 2991001"/>
                <a:gd name="connsiteY3" fmla="*/ 1309757 h 1317687"/>
                <a:gd name="connsiteX4" fmla="*/ 0 w 2991001"/>
                <a:gd name="connsiteY4" fmla="*/ 1317687 h 1317687"/>
                <a:gd name="connsiteX5" fmla="*/ 472969 w 2991001"/>
                <a:gd name="connsiteY5" fmla="*/ 662895 h 1317687"/>
                <a:gd name="connsiteX6" fmla="*/ 18193 w 2991001"/>
                <a:gd name="connsiteY6" fmla="*/ 0 h 1317687"/>
                <a:gd name="connsiteX0" fmla="*/ 18193 w 2991001"/>
                <a:gd name="connsiteY0" fmla="*/ 0 h 1317687"/>
                <a:gd name="connsiteX1" fmla="*/ 2557601 w 2991001"/>
                <a:gd name="connsiteY1" fmla="*/ 8461 h 1317687"/>
                <a:gd name="connsiteX2" fmla="*/ 2991000 w 2991001"/>
                <a:gd name="connsiteY2" fmla="*/ 643770 h 1317687"/>
                <a:gd name="connsiteX3" fmla="*/ 2517495 w 2991001"/>
                <a:gd name="connsiteY3" fmla="*/ 1309757 h 1317687"/>
                <a:gd name="connsiteX4" fmla="*/ 0 w 2991001"/>
                <a:gd name="connsiteY4" fmla="*/ 1317687 h 1317687"/>
                <a:gd name="connsiteX5" fmla="*/ 472969 w 2991001"/>
                <a:gd name="connsiteY5" fmla="*/ 662895 h 1317687"/>
                <a:gd name="connsiteX6" fmla="*/ 18193 w 2991001"/>
                <a:gd name="connsiteY6" fmla="*/ 0 h 1317687"/>
                <a:gd name="connsiteX0" fmla="*/ 18193 w 3014459"/>
                <a:gd name="connsiteY0" fmla="*/ 0 h 1317687"/>
                <a:gd name="connsiteX1" fmla="*/ 2557601 w 3014459"/>
                <a:gd name="connsiteY1" fmla="*/ 8461 h 1317687"/>
                <a:gd name="connsiteX2" fmla="*/ 3014459 w 3014459"/>
                <a:gd name="connsiteY2" fmla="*/ 652231 h 1317687"/>
                <a:gd name="connsiteX3" fmla="*/ 2517495 w 3014459"/>
                <a:gd name="connsiteY3" fmla="*/ 1309757 h 1317687"/>
                <a:gd name="connsiteX4" fmla="*/ 0 w 3014459"/>
                <a:gd name="connsiteY4" fmla="*/ 1317687 h 1317687"/>
                <a:gd name="connsiteX5" fmla="*/ 472969 w 3014459"/>
                <a:gd name="connsiteY5" fmla="*/ 662895 h 1317687"/>
                <a:gd name="connsiteX6" fmla="*/ 18193 w 3014459"/>
                <a:gd name="connsiteY6" fmla="*/ 0 h 1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4459" h="1317687">
                  <a:moveTo>
                    <a:pt x="18193" y="0"/>
                  </a:moveTo>
                  <a:lnTo>
                    <a:pt x="2557601" y="8461"/>
                  </a:lnTo>
                  <a:lnTo>
                    <a:pt x="3014459" y="652231"/>
                  </a:lnTo>
                  <a:lnTo>
                    <a:pt x="2517495" y="1309757"/>
                  </a:lnTo>
                  <a:lnTo>
                    <a:pt x="0" y="1317687"/>
                  </a:lnTo>
                  <a:lnTo>
                    <a:pt x="472969" y="662895"/>
                  </a:lnTo>
                  <a:lnTo>
                    <a:pt x="18193"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201377" bIns="5594" numCol="1" spcCol="1270" anchor="ctr" anchorCtr="1">
              <a:noAutofit/>
            </a:bodyPr>
            <a:lstStyle/>
            <a:p>
              <a:pPr algn="ctr" defTabSz="391528">
                <a:lnSpc>
                  <a:spcPct val="90000"/>
                </a:lnSpc>
                <a:spcAft>
                  <a:spcPct val="35000"/>
                </a:spcAft>
              </a:pPr>
              <a:r>
                <a:rPr lang="en-US" sz="1000" b="1" dirty="0">
                  <a:solidFill>
                    <a:srgbClr val="FFFFFF"/>
                  </a:solidFill>
                </a:rPr>
                <a:t>Remove mobile LNAPL to recoverable limit</a:t>
              </a:r>
            </a:p>
          </p:txBody>
        </p:sp>
        <p:sp>
          <p:nvSpPr>
            <p:cNvPr id="72" name="Freeform: Shape 71">
              <a:extLst>
                <a:ext uri="{FF2B5EF4-FFF2-40B4-BE49-F238E27FC236}">
                  <a16:creationId xmlns:a16="http://schemas.microsoft.com/office/drawing/2014/main" xmlns="" id="{D8BB3DE5-5720-4A19-A374-B4AB80CB0D4D}"/>
                </a:ext>
              </a:extLst>
            </p:cNvPr>
            <p:cNvSpPr/>
            <p:nvPr/>
          </p:nvSpPr>
          <p:spPr>
            <a:xfrm rot="5400000">
              <a:off x="6714206" y="4999857"/>
              <a:ext cx="583765" cy="1446800"/>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0485" h="1290189">
                  <a:moveTo>
                    <a:pt x="409059" y="3623"/>
                  </a:moveTo>
                  <a:lnTo>
                    <a:pt x="3724927" y="0"/>
                  </a:lnTo>
                  <a:cubicBezTo>
                    <a:pt x="4706646" y="312428"/>
                    <a:pt x="4608797" y="275334"/>
                    <a:pt x="5590485" y="637695"/>
                  </a:cubicBezTo>
                  <a:cubicBezTo>
                    <a:pt x="4510324" y="1014498"/>
                    <a:pt x="4798536" y="867562"/>
                    <a:pt x="3748338" y="1285219"/>
                  </a:cubicBezTo>
                  <a:lnTo>
                    <a:pt x="-3" y="1290189"/>
                  </a:lnTo>
                  <a:lnTo>
                    <a:pt x="2266639" y="654765"/>
                  </a:lnTo>
                  <a:lnTo>
                    <a:pt x="409059" y="3623"/>
                  </a:ln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151032" tIns="0" rIns="394854" bIns="39486" numCol="1" spcCol="1270" anchor="ctr" anchorCtr="0">
              <a:noAutofit/>
            </a:bodyPr>
            <a:lstStyle/>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r>
                <a:rPr lang="en-US" sz="1100" b="1" dirty="0">
                  <a:solidFill>
                    <a:srgbClr val="FFFFFF"/>
                  </a:solidFill>
                </a:rPr>
                <a:t>Performance</a:t>
              </a:r>
              <a:br>
                <a:rPr lang="en-US" sz="1100" b="1" dirty="0">
                  <a:solidFill>
                    <a:srgbClr val="FFFFFF"/>
                  </a:solidFill>
                </a:rPr>
              </a:br>
              <a:r>
                <a:rPr lang="en-US" sz="1100" b="1" dirty="0">
                  <a:solidFill>
                    <a:srgbClr val="FFFFFF"/>
                  </a:solidFill>
                </a:rPr>
                <a:t>Metrics</a:t>
              </a:r>
              <a:endParaRPr lang="en-US" sz="1100" dirty="0">
                <a:solidFill>
                  <a:srgbClr val="000000"/>
                </a:solidFill>
              </a:endParaRPr>
            </a:p>
          </p:txBody>
        </p:sp>
        <p:sp>
          <p:nvSpPr>
            <p:cNvPr id="48" name="Freeform: Shape 47">
              <a:extLst>
                <a:ext uri="{FF2B5EF4-FFF2-40B4-BE49-F238E27FC236}">
                  <a16:creationId xmlns:a16="http://schemas.microsoft.com/office/drawing/2014/main" xmlns="" id="{CB26D448-E08F-48C0-9AEF-C56BFEE3B169}"/>
                </a:ext>
              </a:extLst>
            </p:cNvPr>
            <p:cNvSpPr/>
            <p:nvPr/>
          </p:nvSpPr>
          <p:spPr>
            <a:xfrm rot="5400000">
              <a:off x="6735323" y="4620337"/>
              <a:ext cx="582417" cy="1436980"/>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95060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373678 w 5863726"/>
                <a:gd name="connsiteY0" fmla="*/ 0 h 1298308"/>
                <a:gd name="connsiteX1" fmla="*/ 4011080 w 5863726"/>
                <a:gd name="connsiteY1" fmla="*/ 4311 h 1298308"/>
                <a:gd name="connsiteX2" fmla="*/ 5863729 w 5863726"/>
                <a:gd name="connsiteY2" fmla="*/ 651883 h 1298308"/>
                <a:gd name="connsiteX3" fmla="*/ 3695060 w 5863726"/>
                <a:gd name="connsiteY3" fmla="*/ 1291591 h 1298308"/>
                <a:gd name="connsiteX4" fmla="*/ -3 w 5863726"/>
                <a:gd name="connsiteY4" fmla="*/ 1298308 h 1298308"/>
                <a:gd name="connsiteX5" fmla="*/ 2145367 w 5863726"/>
                <a:gd name="connsiteY5" fmla="*/ 645835 h 1298308"/>
                <a:gd name="connsiteX6" fmla="*/ 373678 w 5863726"/>
                <a:gd name="connsiteY6" fmla="*/ 0 h 1298308"/>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771689 w 5490048"/>
                <a:gd name="connsiteY5" fmla="*/ 645835 h 1291591"/>
                <a:gd name="connsiteX6" fmla="*/ 0 w 5490048"/>
                <a:gd name="connsiteY6" fmla="*/ 0 h 1291591"/>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563157 w 5490048"/>
                <a:gd name="connsiteY5" fmla="*/ 652648 h 1291591"/>
                <a:gd name="connsiteX6" fmla="*/ 0 w 5490048"/>
                <a:gd name="connsiteY6" fmla="*/ 0 h 129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0048" h="1291591">
                  <a:moveTo>
                    <a:pt x="0" y="0"/>
                  </a:moveTo>
                  <a:lnTo>
                    <a:pt x="3637402" y="4311"/>
                  </a:lnTo>
                  <a:lnTo>
                    <a:pt x="5490051" y="651883"/>
                  </a:lnTo>
                  <a:cubicBezTo>
                    <a:pt x="4751572" y="839737"/>
                    <a:pt x="4620803" y="961074"/>
                    <a:pt x="3321382" y="1291591"/>
                  </a:cubicBezTo>
                  <a:lnTo>
                    <a:pt x="43399" y="1291495"/>
                  </a:lnTo>
                  <a:lnTo>
                    <a:pt x="1563157" y="652648"/>
                  </a:lnTo>
                  <a:lnTo>
                    <a:pt x="0" y="0"/>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0" tIns="0" rIns="78971" bIns="0" numCol="1" spcCol="1270" anchor="ctr" anchorCtr="1">
              <a:noAutofit/>
            </a:bodyPr>
            <a:lstStyle/>
            <a:p>
              <a:pPr defTabSz="440469">
                <a:lnSpc>
                  <a:spcPct val="90000"/>
                </a:lnSpc>
                <a:spcAft>
                  <a:spcPct val="35000"/>
                </a:spcAft>
              </a:pPr>
              <a:endParaRPr lang="en-US" sz="900" b="1" dirty="0">
                <a:solidFill>
                  <a:srgbClr val="FFFFFF"/>
                </a:solidFill>
              </a:endParaRPr>
            </a:p>
            <a:p>
              <a:pPr defTabSz="440469">
                <a:lnSpc>
                  <a:spcPct val="90000"/>
                </a:lnSpc>
                <a:spcAft>
                  <a:spcPct val="35000"/>
                </a:spcAft>
              </a:pPr>
              <a:r>
                <a:rPr lang="en-US" sz="900" b="1" dirty="0">
                  <a:solidFill>
                    <a:srgbClr val="FFFFFF"/>
                  </a:solidFill>
                </a:rPr>
                <a:t>Remedy Selection/ </a:t>
              </a:r>
              <a:br>
                <a:rPr lang="en-US" sz="900" b="1" dirty="0">
                  <a:solidFill>
                    <a:srgbClr val="FFFFFF"/>
                  </a:solidFill>
                </a:rPr>
              </a:br>
              <a:r>
                <a:rPr lang="en-US" sz="900" b="1" dirty="0">
                  <a:solidFill>
                    <a:srgbClr val="FFFFFF"/>
                  </a:solidFill>
                </a:rPr>
                <a:t>   Implementation</a:t>
              </a:r>
              <a:endParaRPr lang="en-US" sz="900" dirty="0">
                <a:solidFill>
                  <a:srgbClr val="000000"/>
                </a:solidFill>
              </a:endParaRPr>
            </a:p>
          </p:txBody>
        </p:sp>
      </p:grpSp>
      <p:sp>
        <p:nvSpPr>
          <p:cNvPr id="46" name="TextBox 45"/>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1856800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Verifying Concerns </a:t>
            </a:r>
            <a:br>
              <a:rPr lang="en-US" altLang="en-US" dirty="0"/>
            </a:br>
            <a:r>
              <a:rPr lang="en-US" altLang="en-US" dirty="0"/>
              <a:t>with Threshold Metrics</a:t>
            </a:r>
          </a:p>
        </p:txBody>
      </p:sp>
      <p:grpSp>
        <p:nvGrpSpPr>
          <p:cNvPr id="23" name="Group 22">
            <a:extLst>
              <a:ext uri="{FF2B5EF4-FFF2-40B4-BE49-F238E27FC236}">
                <a16:creationId xmlns:a16="http://schemas.microsoft.com/office/drawing/2014/main" xmlns="" id="{6F924D01-5322-43D9-B702-167C7764E509}"/>
              </a:ext>
            </a:extLst>
          </p:cNvPr>
          <p:cNvGrpSpPr/>
          <p:nvPr/>
        </p:nvGrpSpPr>
        <p:grpSpPr>
          <a:xfrm>
            <a:off x="1097800" y="2588568"/>
            <a:ext cx="1611727" cy="1627233"/>
            <a:chOff x="2018749" y="189"/>
            <a:chExt cx="1345668" cy="1345668"/>
          </a:xfrm>
        </p:grpSpPr>
        <p:sp>
          <p:nvSpPr>
            <p:cNvPr id="24" name="Oval 23">
              <a:extLst>
                <a:ext uri="{FF2B5EF4-FFF2-40B4-BE49-F238E27FC236}">
                  <a16:creationId xmlns:a16="http://schemas.microsoft.com/office/drawing/2014/main" xmlns="" id="{DDA1F948-6849-40CB-92F4-EA32F7EFBEB5}"/>
                </a:ext>
              </a:extLst>
            </p:cNvPr>
            <p:cNvSpPr/>
            <p:nvPr/>
          </p:nvSpPr>
          <p:spPr>
            <a:xfrm>
              <a:off x="2018749" y="189"/>
              <a:ext cx="1345668" cy="1345668"/>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5" name="Oval 4">
              <a:extLst>
                <a:ext uri="{FF2B5EF4-FFF2-40B4-BE49-F238E27FC236}">
                  <a16:creationId xmlns:a16="http://schemas.microsoft.com/office/drawing/2014/main" xmlns="" id="{3D7ED96F-D3DE-4BD6-8D20-94D3063B4BBE}"/>
                </a:ext>
              </a:extLst>
            </p:cNvPr>
            <p:cNvSpPr txBox="1"/>
            <p:nvPr/>
          </p:nvSpPr>
          <p:spPr>
            <a:xfrm>
              <a:off x="2215818" y="197258"/>
              <a:ext cx="951530" cy="951530"/>
            </a:xfrm>
            <a:prstGeom prst="rect">
              <a:avLst/>
            </a:prstGeom>
            <a:noFill/>
            <a:ln>
              <a:noFill/>
            </a:ln>
            <a:effectLst/>
          </p:spPr>
          <p:txBody>
            <a:bodyPr spcFirstLastPara="0" vert="horz" wrap="square" lIns="20320" tIns="20320" rIns="20320" bIns="20320" numCol="1" spcCol="1270" anchor="ctr" anchorCtr="0">
              <a:noAutofit/>
            </a:bodyPr>
            <a:lstStyle/>
            <a:p>
              <a:pPr algn="ctr" defTabSz="1422400" fontAlgn="auto">
                <a:lnSpc>
                  <a:spcPct val="90000"/>
                </a:lnSpc>
                <a:spcBef>
                  <a:spcPts val="0"/>
                </a:spcBef>
                <a:spcAft>
                  <a:spcPct val="35000"/>
                </a:spcAft>
                <a:defRPr/>
              </a:pPr>
              <a:r>
                <a:rPr lang="en-US" sz="2400" kern="0" dirty="0">
                  <a:solidFill>
                    <a:prstClr val="white"/>
                  </a:solidFill>
                  <a:latin typeface="Calibri" panose="020F0502020204030204"/>
                </a:rPr>
                <a:t>Risk &amp; Safety</a:t>
              </a:r>
            </a:p>
          </p:txBody>
        </p:sp>
      </p:grpSp>
      <p:grpSp>
        <p:nvGrpSpPr>
          <p:cNvPr id="26" name="Group 25">
            <a:extLst>
              <a:ext uri="{FF2B5EF4-FFF2-40B4-BE49-F238E27FC236}">
                <a16:creationId xmlns:a16="http://schemas.microsoft.com/office/drawing/2014/main" xmlns="" id="{B11D2E49-655D-4D13-A52C-5AFC4EDC036D}"/>
              </a:ext>
            </a:extLst>
          </p:cNvPr>
          <p:cNvGrpSpPr/>
          <p:nvPr/>
        </p:nvGrpSpPr>
        <p:grpSpPr>
          <a:xfrm>
            <a:off x="1062275" y="4412870"/>
            <a:ext cx="1603814" cy="1570631"/>
            <a:chOff x="2821381" y="1504377"/>
            <a:chExt cx="1450966" cy="1345668"/>
          </a:xfrm>
        </p:grpSpPr>
        <p:sp>
          <p:nvSpPr>
            <p:cNvPr id="27" name="Oval 26">
              <a:extLst>
                <a:ext uri="{FF2B5EF4-FFF2-40B4-BE49-F238E27FC236}">
                  <a16:creationId xmlns:a16="http://schemas.microsoft.com/office/drawing/2014/main" xmlns="" id="{A69854C8-549A-4F14-A502-B2D5EF48505E}"/>
                </a:ext>
              </a:extLst>
            </p:cNvPr>
            <p:cNvSpPr/>
            <p:nvPr/>
          </p:nvSpPr>
          <p:spPr>
            <a:xfrm>
              <a:off x="2821381" y="1504377"/>
              <a:ext cx="1450966" cy="134566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8" name="Oval 4">
              <a:extLst>
                <a:ext uri="{FF2B5EF4-FFF2-40B4-BE49-F238E27FC236}">
                  <a16:creationId xmlns:a16="http://schemas.microsoft.com/office/drawing/2014/main" xmlns="" id="{A7B96A91-82D4-43D2-BDFA-9AC4D3F41569}"/>
                </a:ext>
              </a:extLst>
            </p:cNvPr>
            <p:cNvSpPr txBox="1"/>
            <p:nvPr/>
          </p:nvSpPr>
          <p:spPr>
            <a:xfrm>
              <a:off x="3033870" y="1701446"/>
              <a:ext cx="1025988" cy="951530"/>
            </a:xfrm>
            <a:prstGeom prst="rect">
              <a:avLst/>
            </a:prstGeom>
            <a:noFill/>
            <a:ln>
              <a:noFill/>
            </a:ln>
            <a:effectLst/>
          </p:spPr>
          <p:txBody>
            <a:bodyPr spcFirstLastPara="0" vert="horz" wrap="square" lIns="11430" tIns="11430" rIns="11430" bIns="11430" numCol="1" spcCol="1270" anchor="ctr" anchorCtr="0">
              <a:noAutofit/>
            </a:bodyPr>
            <a:lstStyle/>
            <a:p>
              <a:pPr algn="ctr" defTabSz="800100" fontAlgn="auto">
                <a:lnSpc>
                  <a:spcPct val="90000"/>
                </a:lnSpc>
                <a:spcBef>
                  <a:spcPts val="0"/>
                </a:spcBef>
                <a:spcAft>
                  <a:spcPct val="35000"/>
                </a:spcAft>
                <a:defRPr/>
              </a:pPr>
              <a:r>
                <a:rPr lang="en-US" sz="2000" kern="0" dirty="0">
                  <a:solidFill>
                    <a:prstClr val="white"/>
                  </a:solidFill>
                  <a:latin typeface="Calibri" panose="020F0502020204030204"/>
                </a:rPr>
                <a:t>Migration</a:t>
              </a:r>
            </a:p>
          </p:txBody>
        </p:sp>
      </p:grpSp>
      <p:sp>
        <p:nvSpPr>
          <p:cNvPr id="29" name="TextBox 28">
            <a:extLst>
              <a:ext uri="{FF2B5EF4-FFF2-40B4-BE49-F238E27FC236}">
                <a16:creationId xmlns:a16="http://schemas.microsoft.com/office/drawing/2014/main" xmlns="" id="{9419FAA5-C326-494D-8861-DF76302DCD3D}"/>
              </a:ext>
            </a:extLst>
          </p:cNvPr>
          <p:cNvSpPr txBox="1"/>
          <p:nvPr/>
        </p:nvSpPr>
        <p:spPr>
          <a:xfrm>
            <a:off x="5559033" y="3095727"/>
            <a:ext cx="719492"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Calibri" panose="020F0502020204030204"/>
              </a:rPr>
              <a:t>Yes</a:t>
            </a:r>
          </a:p>
        </p:txBody>
      </p:sp>
      <p:sp>
        <p:nvSpPr>
          <p:cNvPr id="30" name="TextBox 29">
            <a:extLst>
              <a:ext uri="{FF2B5EF4-FFF2-40B4-BE49-F238E27FC236}">
                <a16:creationId xmlns:a16="http://schemas.microsoft.com/office/drawing/2014/main" xmlns="" id="{5D9CC7F2-24A2-43B6-95E1-3C1991A872D9}"/>
              </a:ext>
            </a:extLst>
          </p:cNvPr>
          <p:cNvSpPr txBox="1"/>
          <p:nvPr/>
        </p:nvSpPr>
        <p:spPr>
          <a:xfrm>
            <a:off x="1155183" y="1687139"/>
            <a:ext cx="2444900" cy="523220"/>
          </a:xfrm>
          <a:prstGeom prst="rect">
            <a:avLst/>
          </a:prstGeom>
          <a:noFill/>
        </p:spPr>
        <p:txBody>
          <a:bodyPr wrap="none" rtlCol="0">
            <a:spAutoFit/>
          </a:bodyPr>
          <a:lstStyle/>
          <a:p>
            <a:pPr defTabSz="457200" fontAlgn="auto">
              <a:spcBef>
                <a:spcPts val="0"/>
              </a:spcBef>
              <a:spcAft>
                <a:spcPts val="0"/>
              </a:spcAft>
            </a:pPr>
            <a:r>
              <a:rPr lang="en-US" sz="2800" b="1" dirty="0">
                <a:solidFill>
                  <a:prstClr val="black"/>
                </a:solidFill>
                <a:latin typeface="Calibri" panose="020F0502020204030204"/>
              </a:rPr>
              <a:t>LNAPL Concern</a:t>
            </a:r>
          </a:p>
        </p:txBody>
      </p:sp>
      <p:sp>
        <p:nvSpPr>
          <p:cNvPr id="31" name="TextBox 30">
            <a:extLst>
              <a:ext uri="{FF2B5EF4-FFF2-40B4-BE49-F238E27FC236}">
                <a16:creationId xmlns:a16="http://schemas.microsoft.com/office/drawing/2014/main" xmlns="" id="{342E9313-F2CE-4DD5-8B7B-684A87FDC228}"/>
              </a:ext>
            </a:extLst>
          </p:cNvPr>
          <p:cNvSpPr txBox="1"/>
          <p:nvPr/>
        </p:nvSpPr>
        <p:spPr>
          <a:xfrm>
            <a:off x="4697188" y="1687139"/>
            <a:ext cx="2755246" cy="954107"/>
          </a:xfrm>
          <a:prstGeom prst="rect">
            <a:avLst/>
          </a:prstGeom>
          <a:noFill/>
        </p:spPr>
        <p:txBody>
          <a:bodyPr wrap="square" rtlCol="0">
            <a:spAutoFit/>
          </a:bodyPr>
          <a:lstStyle/>
          <a:p>
            <a:pPr algn="ctr" defTabSz="457200" fontAlgn="auto">
              <a:spcBef>
                <a:spcPts val="0"/>
              </a:spcBef>
              <a:spcAft>
                <a:spcPts val="0"/>
              </a:spcAft>
            </a:pPr>
            <a:r>
              <a:rPr lang="en-US" sz="2800" b="1" dirty="0">
                <a:solidFill>
                  <a:prstClr val="black"/>
                </a:solidFill>
                <a:latin typeface="Calibri" panose="020F0502020204030204"/>
              </a:rPr>
              <a:t>Verified Concern?</a:t>
            </a:r>
          </a:p>
        </p:txBody>
      </p:sp>
      <p:sp>
        <p:nvSpPr>
          <p:cNvPr id="32" name="Diamond 31">
            <a:extLst>
              <a:ext uri="{FF2B5EF4-FFF2-40B4-BE49-F238E27FC236}">
                <a16:creationId xmlns:a16="http://schemas.microsoft.com/office/drawing/2014/main" xmlns="" id="{7F0F2F55-5145-47B3-9010-2D249466576D}"/>
              </a:ext>
            </a:extLst>
          </p:cNvPr>
          <p:cNvSpPr/>
          <p:nvPr/>
        </p:nvSpPr>
        <p:spPr>
          <a:xfrm>
            <a:off x="2945560" y="2719591"/>
            <a:ext cx="2377440" cy="1365185"/>
          </a:xfrm>
          <a:prstGeom prst="diamond">
            <a:avLst/>
          </a:prstGeom>
          <a:solidFill>
            <a:srgbClr val="A5A5A5"/>
          </a:solidFill>
          <a:ln w="12700" cap="flat" cmpd="sng" algn="ctr">
            <a:solidFill>
              <a:srgbClr val="A5A5A5"/>
            </a:solidFill>
            <a:prstDash val="solid"/>
            <a:miter lim="800000"/>
          </a:ln>
          <a:effectLst/>
        </p:spPr>
        <p:txBody>
          <a:bodyPr rtlCol="0" anchor="ctr"/>
          <a:lstStyle/>
          <a:p>
            <a:pPr algn="ctr" defTabSz="457200" fontAlgn="auto">
              <a:spcBef>
                <a:spcPts val="0"/>
              </a:spcBef>
              <a:spcAft>
                <a:spcPts val="0"/>
              </a:spcAft>
              <a:defRPr/>
            </a:pPr>
            <a:r>
              <a:rPr lang="en-US" kern="0" dirty="0">
                <a:solidFill>
                  <a:prstClr val="white"/>
                </a:solidFill>
                <a:latin typeface="Calibri" panose="020F0502020204030204"/>
              </a:rPr>
              <a:t>Threshold Metric</a:t>
            </a:r>
          </a:p>
        </p:txBody>
      </p:sp>
      <p:cxnSp>
        <p:nvCxnSpPr>
          <p:cNvPr id="33" name="Straight Arrow Connector 32">
            <a:extLst>
              <a:ext uri="{FF2B5EF4-FFF2-40B4-BE49-F238E27FC236}">
                <a16:creationId xmlns:a16="http://schemas.microsoft.com/office/drawing/2014/main" xmlns="" id="{67F8AB42-1BA0-4289-AF97-A7708386A6DE}"/>
              </a:ext>
            </a:extLst>
          </p:cNvPr>
          <p:cNvCxnSpPr>
            <a:cxnSpLocks/>
          </p:cNvCxnSpPr>
          <p:nvPr/>
        </p:nvCxnSpPr>
        <p:spPr>
          <a:xfrm flipV="1">
            <a:off x="2695459" y="3388115"/>
            <a:ext cx="2856940" cy="2"/>
          </a:xfrm>
          <a:prstGeom prst="straightConnector1">
            <a:avLst/>
          </a:prstGeom>
          <a:noFill/>
          <a:ln w="38100" cap="flat" cmpd="sng" algn="ctr">
            <a:solidFill>
              <a:srgbClr val="A5A5A5"/>
            </a:solidFill>
            <a:prstDash val="solid"/>
            <a:miter lim="800000"/>
            <a:tailEnd type="triangle"/>
          </a:ln>
          <a:effectLst/>
        </p:spPr>
      </p:cxnSp>
      <p:sp>
        <p:nvSpPr>
          <p:cNvPr id="34" name="TextBox 33">
            <a:extLst>
              <a:ext uri="{FF2B5EF4-FFF2-40B4-BE49-F238E27FC236}">
                <a16:creationId xmlns:a16="http://schemas.microsoft.com/office/drawing/2014/main" xmlns="" id="{BC88B03E-E24F-447B-8347-F7F870BF1BAB}"/>
              </a:ext>
            </a:extLst>
          </p:cNvPr>
          <p:cNvSpPr txBox="1"/>
          <p:nvPr/>
        </p:nvSpPr>
        <p:spPr>
          <a:xfrm>
            <a:off x="5585995" y="3981011"/>
            <a:ext cx="665567"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Calibri" panose="020F0502020204030204"/>
              </a:rPr>
              <a:t>No</a:t>
            </a:r>
          </a:p>
        </p:txBody>
      </p:sp>
      <p:cxnSp>
        <p:nvCxnSpPr>
          <p:cNvPr id="35" name="Connector: Elbow 34">
            <a:extLst>
              <a:ext uri="{FF2B5EF4-FFF2-40B4-BE49-F238E27FC236}">
                <a16:creationId xmlns:a16="http://schemas.microsoft.com/office/drawing/2014/main" xmlns="" id="{19731553-FC39-4893-BD1C-40CD018D6F89}"/>
              </a:ext>
            </a:extLst>
          </p:cNvPr>
          <p:cNvCxnSpPr>
            <a:cxnSpLocks/>
          </p:cNvCxnSpPr>
          <p:nvPr/>
        </p:nvCxnSpPr>
        <p:spPr>
          <a:xfrm rot="16200000" flipH="1">
            <a:off x="4664275" y="3512577"/>
            <a:ext cx="232090" cy="1320216"/>
          </a:xfrm>
          <a:prstGeom prst="bentConnector2">
            <a:avLst/>
          </a:prstGeom>
          <a:noFill/>
          <a:ln w="38100" cap="flat" cmpd="sng" algn="ctr">
            <a:solidFill>
              <a:srgbClr val="A5A5A5"/>
            </a:solidFill>
            <a:prstDash val="solid"/>
            <a:miter lim="800000"/>
            <a:tailEnd type="triangle"/>
          </a:ln>
          <a:effectLst/>
        </p:spPr>
      </p:cxnSp>
      <p:sp>
        <p:nvSpPr>
          <p:cNvPr id="36" name="TextBox 35">
            <a:extLst>
              <a:ext uri="{FF2B5EF4-FFF2-40B4-BE49-F238E27FC236}">
                <a16:creationId xmlns:a16="http://schemas.microsoft.com/office/drawing/2014/main" xmlns="" id="{587D9D65-6046-46CD-AFA8-A9A67CC5B883}"/>
              </a:ext>
            </a:extLst>
          </p:cNvPr>
          <p:cNvSpPr txBox="1"/>
          <p:nvPr/>
        </p:nvSpPr>
        <p:spPr>
          <a:xfrm>
            <a:off x="5532070" y="4927851"/>
            <a:ext cx="719492"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Calibri" panose="020F0502020204030204"/>
              </a:rPr>
              <a:t>Yes</a:t>
            </a:r>
          </a:p>
        </p:txBody>
      </p:sp>
      <p:sp>
        <p:nvSpPr>
          <p:cNvPr id="37" name="Diamond 36">
            <a:extLst>
              <a:ext uri="{FF2B5EF4-FFF2-40B4-BE49-F238E27FC236}">
                <a16:creationId xmlns:a16="http://schemas.microsoft.com/office/drawing/2014/main" xmlns="" id="{58F77C60-6BDB-4592-84CA-BAF5F1C6107E}"/>
              </a:ext>
            </a:extLst>
          </p:cNvPr>
          <p:cNvSpPr/>
          <p:nvPr/>
        </p:nvSpPr>
        <p:spPr>
          <a:xfrm>
            <a:off x="2918597" y="4551715"/>
            <a:ext cx="2377440" cy="1365185"/>
          </a:xfrm>
          <a:prstGeom prst="diamond">
            <a:avLst/>
          </a:prstGeom>
          <a:solidFill>
            <a:srgbClr val="FFC000"/>
          </a:solidFill>
          <a:ln w="12700" cap="flat" cmpd="sng" algn="ctr">
            <a:solidFill>
              <a:srgbClr val="FFC000"/>
            </a:solidFill>
            <a:prstDash val="solid"/>
            <a:miter lim="800000"/>
          </a:ln>
          <a:effectLst/>
        </p:spPr>
        <p:txBody>
          <a:bodyPr rtlCol="0" anchor="ctr"/>
          <a:lstStyle/>
          <a:p>
            <a:pPr algn="ctr" defTabSz="457200" fontAlgn="auto">
              <a:spcBef>
                <a:spcPts val="0"/>
              </a:spcBef>
              <a:spcAft>
                <a:spcPts val="0"/>
              </a:spcAft>
              <a:defRPr/>
            </a:pPr>
            <a:r>
              <a:rPr lang="en-US" kern="0" dirty="0">
                <a:solidFill>
                  <a:prstClr val="white"/>
                </a:solidFill>
                <a:latin typeface="Calibri" panose="020F0502020204030204"/>
              </a:rPr>
              <a:t>Threshold Metric</a:t>
            </a:r>
          </a:p>
        </p:txBody>
      </p:sp>
      <p:cxnSp>
        <p:nvCxnSpPr>
          <p:cNvPr id="38" name="Straight Arrow Connector 37">
            <a:extLst>
              <a:ext uri="{FF2B5EF4-FFF2-40B4-BE49-F238E27FC236}">
                <a16:creationId xmlns:a16="http://schemas.microsoft.com/office/drawing/2014/main" xmlns="" id="{1E537D5C-B8BF-4AC3-A305-49811C9392A8}"/>
              </a:ext>
            </a:extLst>
          </p:cNvPr>
          <p:cNvCxnSpPr>
            <a:cxnSpLocks/>
          </p:cNvCxnSpPr>
          <p:nvPr/>
        </p:nvCxnSpPr>
        <p:spPr>
          <a:xfrm flipV="1">
            <a:off x="2668496" y="5248375"/>
            <a:ext cx="2856940" cy="2"/>
          </a:xfrm>
          <a:prstGeom prst="straightConnector1">
            <a:avLst/>
          </a:prstGeom>
          <a:noFill/>
          <a:ln w="38100" cap="flat" cmpd="sng" algn="ctr">
            <a:solidFill>
              <a:srgbClr val="FFC000"/>
            </a:solidFill>
            <a:prstDash val="solid"/>
            <a:miter lim="800000"/>
            <a:tailEnd type="triangle"/>
          </a:ln>
          <a:effectLst/>
        </p:spPr>
      </p:cxnSp>
      <p:sp>
        <p:nvSpPr>
          <p:cNvPr id="39" name="TextBox 38">
            <a:extLst>
              <a:ext uri="{FF2B5EF4-FFF2-40B4-BE49-F238E27FC236}">
                <a16:creationId xmlns:a16="http://schemas.microsoft.com/office/drawing/2014/main" xmlns="" id="{DF190F23-B56F-4DFF-B79F-27498D8205BA}"/>
              </a:ext>
            </a:extLst>
          </p:cNvPr>
          <p:cNvSpPr txBox="1"/>
          <p:nvPr/>
        </p:nvSpPr>
        <p:spPr>
          <a:xfrm>
            <a:off x="5559032" y="5813135"/>
            <a:ext cx="665567"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Calibri" panose="020F0502020204030204"/>
              </a:rPr>
              <a:t>No</a:t>
            </a:r>
          </a:p>
        </p:txBody>
      </p:sp>
      <p:cxnSp>
        <p:nvCxnSpPr>
          <p:cNvPr id="40" name="Connector: Elbow 39">
            <a:extLst>
              <a:ext uri="{FF2B5EF4-FFF2-40B4-BE49-F238E27FC236}">
                <a16:creationId xmlns:a16="http://schemas.microsoft.com/office/drawing/2014/main" xmlns="" id="{25B59FA3-4A67-4618-9310-C8C620876C6D}"/>
              </a:ext>
            </a:extLst>
          </p:cNvPr>
          <p:cNvCxnSpPr>
            <a:cxnSpLocks/>
          </p:cNvCxnSpPr>
          <p:nvPr/>
        </p:nvCxnSpPr>
        <p:spPr>
          <a:xfrm rot="16200000" flipH="1">
            <a:off x="4637312" y="5344701"/>
            <a:ext cx="232090" cy="1320216"/>
          </a:xfrm>
          <a:prstGeom prst="bentConnector2">
            <a:avLst/>
          </a:prstGeom>
          <a:noFill/>
          <a:ln w="38100" cap="flat" cmpd="sng" algn="ctr">
            <a:solidFill>
              <a:srgbClr val="FFC000"/>
            </a:solidFill>
            <a:prstDash val="solid"/>
            <a:miter lim="800000"/>
            <a:tailEnd type="triangle"/>
          </a:ln>
          <a:effectLst/>
        </p:spPr>
      </p:cxnSp>
      <p:cxnSp>
        <p:nvCxnSpPr>
          <p:cNvPr id="43" name="Straight Arrow Connector 42">
            <a:extLst>
              <a:ext uri="{FF2B5EF4-FFF2-40B4-BE49-F238E27FC236}">
                <a16:creationId xmlns:a16="http://schemas.microsoft.com/office/drawing/2014/main" xmlns="" id="{1EFB2844-5446-4FDE-91F9-D5B186860722}"/>
              </a:ext>
            </a:extLst>
          </p:cNvPr>
          <p:cNvCxnSpPr>
            <a:cxnSpLocks/>
            <a:stCxn id="29" idx="3"/>
          </p:cNvCxnSpPr>
          <p:nvPr/>
        </p:nvCxnSpPr>
        <p:spPr>
          <a:xfrm>
            <a:off x="6278525" y="3388115"/>
            <a:ext cx="419455" cy="0"/>
          </a:xfrm>
          <a:prstGeom prst="straightConnector1">
            <a:avLst/>
          </a:prstGeom>
          <a:noFill/>
          <a:ln w="38100" cap="flat" cmpd="sng" algn="ctr">
            <a:solidFill>
              <a:srgbClr val="A5A5A5"/>
            </a:solidFill>
            <a:prstDash val="solid"/>
            <a:miter lim="800000"/>
            <a:tailEnd type="triangle"/>
          </a:ln>
          <a:effectLst/>
        </p:spPr>
      </p:cxnSp>
      <p:cxnSp>
        <p:nvCxnSpPr>
          <p:cNvPr id="46" name="Straight Arrow Connector 45">
            <a:extLst>
              <a:ext uri="{FF2B5EF4-FFF2-40B4-BE49-F238E27FC236}">
                <a16:creationId xmlns:a16="http://schemas.microsoft.com/office/drawing/2014/main" xmlns="" id="{E4242828-7280-40D2-AA0A-338118635C84}"/>
              </a:ext>
            </a:extLst>
          </p:cNvPr>
          <p:cNvCxnSpPr>
            <a:cxnSpLocks/>
          </p:cNvCxnSpPr>
          <p:nvPr/>
        </p:nvCxnSpPr>
        <p:spPr>
          <a:xfrm>
            <a:off x="6270905" y="5232155"/>
            <a:ext cx="419455" cy="0"/>
          </a:xfrm>
          <a:prstGeom prst="straightConnector1">
            <a:avLst/>
          </a:prstGeom>
          <a:noFill/>
          <a:ln w="38100" cap="flat" cmpd="sng" algn="ctr">
            <a:solidFill>
              <a:srgbClr val="FFC000"/>
            </a:solidFill>
            <a:prstDash val="solid"/>
            <a:miter lim="800000"/>
            <a:tailEnd type="triangle"/>
          </a:ln>
          <a:effectLst/>
        </p:spPr>
      </p:cxnSp>
      <p:sp>
        <p:nvSpPr>
          <p:cNvPr id="42" name="Rectangle: Rounded Corners 41">
            <a:extLst>
              <a:ext uri="{FF2B5EF4-FFF2-40B4-BE49-F238E27FC236}">
                <a16:creationId xmlns:a16="http://schemas.microsoft.com/office/drawing/2014/main" xmlns="" id="{CC876482-5432-4CC7-96F6-EC453227474D}"/>
              </a:ext>
            </a:extLst>
          </p:cNvPr>
          <p:cNvSpPr/>
          <p:nvPr/>
        </p:nvSpPr>
        <p:spPr bwMode="auto">
          <a:xfrm>
            <a:off x="6869430" y="2826871"/>
            <a:ext cx="1714500" cy="3571039"/>
          </a:xfrm>
          <a:prstGeom prst="roundRect">
            <a:avLst/>
          </a:prstGeom>
          <a:solidFill>
            <a:srgbClr val="5B9BD5"/>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eaLnBrk="0" hangingPunct="0"/>
            <a:r>
              <a:rPr lang="en-US" sz="2400" dirty="0">
                <a:solidFill>
                  <a:srgbClr val="FFFFFF"/>
                </a:solidFill>
              </a:rPr>
              <a:t>Verified concerns need remedial goals</a:t>
            </a:r>
          </a:p>
        </p:txBody>
      </p:sp>
      <p:sp>
        <p:nvSpPr>
          <p:cNvPr id="41" name="TextBox 40"/>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1319426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P spid="34" grpId="0"/>
      <p:bldP spid="36" grpId="0"/>
      <p:bldP spid="37" grpId="0" animBg="1"/>
      <p:bldP spid="39" grpId="0"/>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9">
            <a:extLst>
              <a:ext uri="{FF2B5EF4-FFF2-40B4-BE49-F238E27FC236}">
                <a16:creationId xmlns:a16="http://schemas.microsoft.com/office/drawing/2014/main" xmlns="" id="{1A36CFB7-42CE-46B3-98EB-EAA475806CFD}"/>
              </a:ext>
            </a:extLst>
          </p:cNvPr>
          <p:cNvSpPr>
            <a:spLocks noGrp="1" noChangeArrowheads="1"/>
          </p:cNvSpPr>
          <p:nvPr>
            <p:ph type="title"/>
          </p:nvPr>
        </p:nvSpPr>
        <p:spPr/>
        <p:txBody>
          <a:bodyPr/>
          <a:lstStyle/>
          <a:p>
            <a:r>
              <a:rPr lang="en-US" altLang="en-US" dirty="0"/>
              <a:t>Housekeeping 	</a:t>
            </a:r>
          </a:p>
        </p:txBody>
      </p:sp>
      <p:sp>
        <p:nvSpPr>
          <p:cNvPr id="8195" name="Rectangle 20">
            <a:extLst>
              <a:ext uri="{FF2B5EF4-FFF2-40B4-BE49-F238E27FC236}">
                <a16:creationId xmlns:a16="http://schemas.microsoft.com/office/drawing/2014/main" xmlns="" id="{D29A7C79-6FDD-46AC-8362-2C7977CF3DAD}"/>
              </a:ext>
            </a:extLst>
          </p:cNvPr>
          <p:cNvSpPr>
            <a:spLocks noGrp="1" noChangeArrowheads="1"/>
          </p:cNvSpPr>
          <p:nvPr>
            <p:ph sz="half" idx="1"/>
          </p:nvPr>
        </p:nvSpPr>
        <p:spPr>
          <a:xfrm>
            <a:off x="304800" y="1447800"/>
            <a:ext cx="3810000" cy="4495800"/>
          </a:xfrm>
        </p:spPr>
        <p:txBody>
          <a:bodyPr/>
          <a:lstStyle/>
          <a:p>
            <a:r>
              <a:rPr lang="en-US" altLang="en-US" sz="2600" dirty="0"/>
              <a:t>Course time is 2¼ hours</a:t>
            </a:r>
          </a:p>
          <a:p>
            <a:r>
              <a:rPr lang="en-US" altLang="en-US" sz="2600" dirty="0"/>
              <a:t>This event is being recorded </a:t>
            </a:r>
          </a:p>
          <a:p>
            <a:r>
              <a:rPr lang="en-US" altLang="en-US" sz="2600" dirty="0"/>
              <a:t>Trainers control slides</a:t>
            </a:r>
          </a:p>
          <a:p>
            <a:pPr lvl="1"/>
            <a:r>
              <a:rPr lang="en-US" altLang="en-US" sz="2200" b="1" dirty="0"/>
              <a:t>Want to control your own slides?</a:t>
            </a:r>
            <a:r>
              <a:rPr lang="en-US" altLang="en-US" sz="2200" dirty="0"/>
              <a:t> You can download presentation file on Clu-in training page</a:t>
            </a:r>
          </a:p>
          <a:p>
            <a:endParaRPr lang="en-US" altLang="en-US" dirty="0"/>
          </a:p>
        </p:txBody>
      </p:sp>
      <p:sp>
        <p:nvSpPr>
          <p:cNvPr id="8196" name="Rectangle 21">
            <a:extLst>
              <a:ext uri="{FF2B5EF4-FFF2-40B4-BE49-F238E27FC236}">
                <a16:creationId xmlns:a16="http://schemas.microsoft.com/office/drawing/2014/main" xmlns="" id="{74922688-1376-4D2E-A450-826E46F46A6B}"/>
              </a:ext>
            </a:extLst>
          </p:cNvPr>
          <p:cNvSpPr>
            <a:spLocks noGrp="1" noChangeArrowheads="1"/>
          </p:cNvSpPr>
          <p:nvPr>
            <p:ph sz="half" idx="2"/>
          </p:nvPr>
        </p:nvSpPr>
        <p:spPr>
          <a:xfrm>
            <a:off x="4114800" y="1447800"/>
            <a:ext cx="4800600" cy="4495800"/>
          </a:xfrm>
        </p:spPr>
        <p:txBody>
          <a:bodyPr/>
          <a:lstStyle/>
          <a:p>
            <a:r>
              <a:rPr lang="en-US" altLang="en-US" sz="2600" dirty="0"/>
              <a:t>Questions and feedback</a:t>
            </a:r>
          </a:p>
          <a:p>
            <a:pPr lvl="1"/>
            <a:r>
              <a:rPr lang="en-US" altLang="en-US" sz="2200" b="1" dirty="0"/>
              <a:t>Throughout training: </a:t>
            </a:r>
            <a:br>
              <a:rPr lang="en-US" altLang="en-US" sz="2200" b="1" dirty="0"/>
            </a:br>
            <a:r>
              <a:rPr lang="en-US" altLang="en-US" sz="2200" dirty="0"/>
              <a:t>type in the “Q &amp; A” box</a:t>
            </a:r>
          </a:p>
          <a:p>
            <a:pPr lvl="1"/>
            <a:r>
              <a:rPr lang="en-US" altLang="en-US" sz="2200" b="1" dirty="0"/>
              <a:t>At Q&amp;A breaks: </a:t>
            </a:r>
            <a:r>
              <a:rPr lang="en-US" altLang="en-US" sz="2200" dirty="0"/>
              <a:t>unmute your phone with #6 to ask out loud</a:t>
            </a:r>
          </a:p>
          <a:p>
            <a:pPr lvl="1"/>
            <a:r>
              <a:rPr lang="en-US" altLang="en-US" sz="2200" b="1" dirty="0"/>
              <a:t>At end of class: </a:t>
            </a:r>
            <a:r>
              <a:rPr lang="en-US" altLang="en-US" sz="2200" dirty="0"/>
              <a:t>Feedback form available from last slide </a:t>
            </a:r>
          </a:p>
          <a:p>
            <a:pPr lvl="2"/>
            <a:r>
              <a:rPr lang="en-US" altLang="en-US" b="1" dirty="0"/>
              <a:t>Need confirmation of your participation today? </a:t>
            </a:r>
            <a:r>
              <a:rPr lang="en-US" altLang="en-US" dirty="0"/>
              <a:t>Fill out the feedback form and check box for confirmation email and certificate</a:t>
            </a:r>
          </a:p>
          <a:p>
            <a:endParaRPr lang="en-US" altLang="en-US" dirty="0"/>
          </a:p>
        </p:txBody>
      </p:sp>
      <p:sp>
        <p:nvSpPr>
          <p:cNvPr id="8197" name="Rectangle 4">
            <a:extLst>
              <a:ext uri="{FF2B5EF4-FFF2-40B4-BE49-F238E27FC236}">
                <a16:creationId xmlns:a16="http://schemas.microsoft.com/office/drawing/2014/main" xmlns="" id="{222BD5EE-C009-4598-8D8B-0366AF653AC0}"/>
              </a:ext>
            </a:extLst>
          </p:cNvPr>
          <p:cNvSpPr>
            <a:spLocks noChangeArrowheads="1"/>
          </p:cNvSpPr>
          <p:nvPr/>
        </p:nvSpPr>
        <p:spPr bwMode="auto">
          <a:xfrm>
            <a:off x="990600" y="614045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a:buFont typeface="Wingdings 3" panose="05040102010807070707" pitchFamily="18" charset="2"/>
              <a:buNone/>
            </a:pPr>
            <a:r>
              <a:rPr lang="en-US" altLang="en-US" sz="1800" b="1" dirty="0"/>
              <a:t>Copyright 2018 Interstate Technology &amp; Regulatory Council, </a:t>
            </a:r>
            <a:br>
              <a:rPr lang="en-US" altLang="en-US" sz="1800" b="1" dirty="0"/>
            </a:br>
            <a:r>
              <a:rPr lang="en-US" altLang="en-US" sz="1800" b="1" dirty="0"/>
              <a:t>50 F Street, NW, Suite 350, Washington, DC 20001</a:t>
            </a:r>
          </a:p>
        </p:txBody>
      </p:sp>
    </p:spTree>
    <p:extLst>
      <p:ext uri="{BB962C8B-B14F-4D97-AF65-F5344CB8AC3E}">
        <p14:creationId xmlns:p14="http://schemas.microsoft.com/office/powerpoint/2010/main" val="527026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Knowledge Check</a:t>
            </a:r>
          </a:p>
        </p:txBody>
      </p:sp>
      <p:sp>
        <p:nvSpPr>
          <p:cNvPr id="30" name="TextBox 29">
            <a:extLst>
              <a:ext uri="{FF2B5EF4-FFF2-40B4-BE49-F238E27FC236}">
                <a16:creationId xmlns:a16="http://schemas.microsoft.com/office/drawing/2014/main" xmlns="" id="{5D9CC7F2-24A2-43B6-95E1-3C1991A872D9}"/>
              </a:ext>
            </a:extLst>
          </p:cNvPr>
          <p:cNvSpPr txBox="1"/>
          <p:nvPr/>
        </p:nvSpPr>
        <p:spPr>
          <a:xfrm>
            <a:off x="502920" y="2994144"/>
            <a:ext cx="7652084" cy="3200876"/>
          </a:xfrm>
          <a:prstGeom prst="rect">
            <a:avLst/>
          </a:prstGeom>
          <a:noFill/>
        </p:spPr>
        <p:txBody>
          <a:bodyPr wrap="square" rtlCol="0">
            <a:spAutoFit/>
          </a:bodyPr>
          <a:lstStyle/>
          <a:p>
            <a:pPr marL="1031875" indent="-568325" defTabSz="457200" fontAlgn="auto">
              <a:spcBef>
                <a:spcPts val="1200"/>
              </a:spcBef>
              <a:spcAft>
                <a:spcPts val="0"/>
              </a:spcAft>
              <a:buClr>
                <a:srgbClr val="002060"/>
              </a:buClr>
              <a:buFontTx/>
              <a:buAutoNum type="alphaUcPeriod"/>
            </a:pPr>
            <a:r>
              <a:rPr lang="en-US" sz="2400" dirty="0" smtClean="0">
                <a:solidFill>
                  <a:srgbClr val="008000"/>
                </a:solidFill>
                <a:latin typeface="Arial"/>
              </a:rPr>
              <a:t>Does </a:t>
            </a:r>
            <a:r>
              <a:rPr lang="en-US" sz="2400" dirty="0">
                <a:solidFill>
                  <a:srgbClr val="008000"/>
                </a:solidFill>
                <a:latin typeface="Arial"/>
              </a:rPr>
              <a:t>not need to be identified before remedial action occurs</a:t>
            </a:r>
          </a:p>
          <a:p>
            <a:pPr marL="1031875" indent="-568325" defTabSz="457200" fontAlgn="auto">
              <a:spcBef>
                <a:spcPts val="1200"/>
              </a:spcBef>
              <a:spcAft>
                <a:spcPts val="0"/>
              </a:spcAft>
              <a:buClr>
                <a:srgbClr val="002060"/>
              </a:buClr>
              <a:buFontTx/>
              <a:buAutoNum type="alphaUcPeriod"/>
            </a:pPr>
            <a:r>
              <a:rPr lang="en-US" sz="2400" dirty="0">
                <a:solidFill>
                  <a:srgbClr val="008000"/>
                </a:solidFill>
                <a:latin typeface="Arial"/>
              </a:rPr>
              <a:t>May sometimes be addressed by testing against a threshold metric </a:t>
            </a:r>
          </a:p>
          <a:p>
            <a:pPr marL="1031875" indent="-568325" defTabSz="457200" fontAlgn="auto">
              <a:spcBef>
                <a:spcPts val="1200"/>
              </a:spcBef>
              <a:spcAft>
                <a:spcPts val="0"/>
              </a:spcAft>
              <a:buClr>
                <a:srgbClr val="002060"/>
              </a:buClr>
              <a:buFontTx/>
              <a:buAutoNum type="alphaUcPeriod"/>
            </a:pPr>
            <a:r>
              <a:rPr lang="en-US" sz="2400" dirty="0">
                <a:solidFill>
                  <a:srgbClr val="008000"/>
                </a:solidFill>
                <a:latin typeface="Arial"/>
              </a:rPr>
              <a:t>Is nothing to worry about</a:t>
            </a:r>
          </a:p>
          <a:p>
            <a:pPr marL="1031875" indent="-568325" defTabSz="457200" fontAlgn="auto">
              <a:spcBef>
                <a:spcPts val="1200"/>
              </a:spcBef>
              <a:spcAft>
                <a:spcPts val="0"/>
              </a:spcAft>
              <a:buClr>
                <a:srgbClr val="002060"/>
              </a:buClr>
              <a:buFontTx/>
              <a:buAutoNum type="alphaUcPeriod"/>
            </a:pPr>
            <a:r>
              <a:rPr lang="en-US" sz="2400" dirty="0">
                <a:solidFill>
                  <a:srgbClr val="008000"/>
                </a:solidFill>
                <a:latin typeface="Arial"/>
              </a:rPr>
              <a:t>Can only be addressed through remedial action</a:t>
            </a:r>
          </a:p>
          <a:p>
            <a:pPr marL="514350" indent="-514350" defTabSz="457200" fontAlgn="auto">
              <a:spcBef>
                <a:spcPts val="0"/>
              </a:spcBef>
              <a:spcAft>
                <a:spcPts val="0"/>
              </a:spcAft>
              <a:buFontTx/>
              <a:buAutoNum type="alphaUcPeriod"/>
            </a:pPr>
            <a:endParaRPr lang="en-US" sz="2800" b="1" dirty="0">
              <a:solidFill>
                <a:prstClr val="black"/>
              </a:solidFill>
              <a:latin typeface="Arial"/>
            </a:endParaRPr>
          </a:p>
        </p:txBody>
      </p:sp>
      <p:sp>
        <p:nvSpPr>
          <p:cNvPr id="6" name="TextBox 5">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rPr>
              <a:t>Poll Question</a:t>
            </a:r>
          </a:p>
        </p:txBody>
      </p:sp>
      <p:sp>
        <p:nvSpPr>
          <p:cNvPr id="3" name="Rectangle 2"/>
          <p:cNvSpPr/>
          <p:nvPr/>
        </p:nvSpPr>
        <p:spPr>
          <a:xfrm>
            <a:off x="929640" y="1687139"/>
            <a:ext cx="4572000" cy="1138773"/>
          </a:xfrm>
          <a:prstGeom prst="rect">
            <a:avLst/>
          </a:prstGeom>
        </p:spPr>
        <p:txBody>
          <a:bodyPr>
            <a:spAutoFit/>
          </a:bodyPr>
          <a:lstStyle/>
          <a:p>
            <a:pPr lvl="0" defTabSz="457200" fontAlgn="auto">
              <a:spcBef>
                <a:spcPts val="0"/>
              </a:spcBef>
              <a:spcAft>
                <a:spcPts val="0"/>
              </a:spcAft>
            </a:pPr>
            <a:r>
              <a:rPr lang="en-US" sz="2800" b="1" dirty="0" smtClean="0">
                <a:solidFill>
                  <a:srgbClr val="008000"/>
                </a:solidFill>
                <a:latin typeface="Arial"/>
              </a:rPr>
              <a:t>Which statement is true?</a:t>
            </a:r>
          </a:p>
          <a:p>
            <a:pPr lvl="0" defTabSz="457200" fontAlgn="auto">
              <a:spcBef>
                <a:spcPts val="0"/>
              </a:spcBef>
              <a:spcAft>
                <a:spcPts val="0"/>
              </a:spcAft>
            </a:pPr>
            <a:endParaRPr lang="en-US" sz="1200" b="1" dirty="0" smtClean="0">
              <a:solidFill>
                <a:prstClr val="black"/>
              </a:solidFill>
              <a:latin typeface="Arial"/>
            </a:endParaRPr>
          </a:p>
          <a:p>
            <a:pPr lvl="0" defTabSz="457200" fontAlgn="auto">
              <a:spcBef>
                <a:spcPts val="0"/>
              </a:spcBef>
              <a:spcAft>
                <a:spcPts val="0"/>
              </a:spcAft>
            </a:pPr>
            <a:r>
              <a:rPr lang="en-US" sz="2800" b="1" dirty="0" smtClean="0">
                <a:solidFill>
                  <a:srgbClr val="002060"/>
                </a:solidFill>
                <a:latin typeface="Arial"/>
              </a:rPr>
              <a:t>An LNAPL concern…</a:t>
            </a:r>
            <a:endParaRPr lang="en-US" sz="2800" b="1" dirty="0">
              <a:solidFill>
                <a:srgbClr val="002060"/>
              </a:solidFill>
              <a:latin typeface="Arial"/>
            </a:endParaRPr>
          </a:p>
        </p:txBody>
      </p:sp>
    </p:spTree>
    <p:extLst>
      <p:ext uri="{BB962C8B-B14F-4D97-AF65-F5344CB8AC3E}">
        <p14:creationId xmlns:p14="http://schemas.microsoft.com/office/powerpoint/2010/main" val="386377906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LNAPL Remedial Goals</a:t>
            </a:r>
          </a:p>
        </p:txBody>
      </p:sp>
      <p:sp>
        <p:nvSpPr>
          <p:cNvPr id="25" name="Arrow: Right 24">
            <a:extLst>
              <a:ext uri="{FF2B5EF4-FFF2-40B4-BE49-F238E27FC236}">
                <a16:creationId xmlns:a16="http://schemas.microsoft.com/office/drawing/2014/main" xmlns="" id="{B57F5F18-92E4-49E0-BA9B-CDCC7212D411}"/>
              </a:ext>
            </a:extLst>
          </p:cNvPr>
          <p:cNvSpPr/>
          <p:nvPr/>
        </p:nvSpPr>
        <p:spPr>
          <a:xfrm>
            <a:off x="5013035" y="5717801"/>
            <a:ext cx="1139135" cy="787791"/>
          </a:xfrm>
          <a:prstGeom prst="rightArrow">
            <a:avLst/>
          </a:prstGeom>
          <a:solidFill>
            <a:srgbClr val="70AD47"/>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dirty="0">
              <a:solidFill>
                <a:prstClr val="white"/>
              </a:solidFill>
              <a:latin typeface="Arial"/>
            </a:endParaRPr>
          </a:p>
        </p:txBody>
      </p:sp>
      <p:sp>
        <p:nvSpPr>
          <p:cNvPr id="26" name="Arrow: Right 25">
            <a:extLst>
              <a:ext uri="{FF2B5EF4-FFF2-40B4-BE49-F238E27FC236}">
                <a16:creationId xmlns:a16="http://schemas.microsoft.com/office/drawing/2014/main" xmlns="" id="{F8595685-B08A-4A7A-8D63-F3926DE06E19}"/>
              </a:ext>
            </a:extLst>
          </p:cNvPr>
          <p:cNvSpPr/>
          <p:nvPr/>
        </p:nvSpPr>
        <p:spPr>
          <a:xfrm>
            <a:off x="3867027" y="4611846"/>
            <a:ext cx="2285143" cy="787791"/>
          </a:xfrm>
          <a:prstGeom prst="rightArrow">
            <a:avLst/>
          </a:prstGeom>
          <a:solidFill>
            <a:srgbClr val="4472C4"/>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dirty="0">
              <a:solidFill>
                <a:prstClr val="white"/>
              </a:solidFill>
              <a:latin typeface="Arial"/>
            </a:endParaRPr>
          </a:p>
        </p:txBody>
      </p:sp>
      <p:sp>
        <p:nvSpPr>
          <p:cNvPr id="27" name="Arrow: Right 26">
            <a:extLst>
              <a:ext uri="{FF2B5EF4-FFF2-40B4-BE49-F238E27FC236}">
                <a16:creationId xmlns:a16="http://schemas.microsoft.com/office/drawing/2014/main" xmlns="" id="{4998E559-56D3-4258-8870-46DB13296E94}"/>
              </a:ext>
            </a:extLst>
          </p:cNvPr>
          <p:cNvSpPr/>
          <p:nvPr/>
        </p:nvSpPr>
        <p:spPr>
          <a:xfrm>
            <a:off x="2904343" y="3350497"/>
            <a:ext cx="3247828" cy="787791"/>
          </a:xfrm>
          <a:prstGeom prst="rightArrow">
            <a:avLst/>
          </a:prstGeom>
          <a:solidFill>
            <a:srgbClr val="FFC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dirty="0">
              <a:solidFill>
                <a:prstClr val="white"/>
              </a:solidFill>
              <a:latin typeface="Arial"/>
            </a:endParaRPr>
          </a:p>
        </p:txBody>
      </p:sp>
      <p:sp>
        <p:nvSpPr>
          <p:cNvPr id="28" name="Arrow: Right 27">
            <a:extLst>
              <a:ext uri="{FF2B5EF4-FFF2-40B4-BE49-F238E27FC236}">
                <a16:creationId xmlns:a16="http://schemas.microsoft.com/office/drawing/2014/main" xmlns="" id="{05336465-2CD6-47A8-9C40-D539847AFEC9}"/>
              </a:ext>
            </a:extLst>
          </p:cNvPr>
          <p:cNvSpPr/>
          <p:nvPr/>
        </p:nvSpPr>
        <p:spPr>
          <a:xfrm>
            <a:off x="1875643" y="2150899"/>
            <a:ext cx="4276527" cy="787791"/>
          </a:xfrm>
          <a:prstGeom prst="rightArrow">
            <a:avLst/>
          </a:prstGeom>
          <a:solidFill>
            <a:srgbClr val="A5A5A5"/>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dirty="0">
              <a:solidFill>
                <a:prstClr val="white"/>
              </a:solidFill>
              <a:latin typeface="Arial"/>
            </a:endParaRPr>
          </a:p>
        </p:txBody>
      </p:sp>
      <p:grpSp>
        <p:nvGrpSpPr>
          <p:cNvPr id="29" name="Group 28">
            <a:extLst>
              <a:ext uri="{FF2B5EF4-FFF2-40B4-BE49-F238E27FC236}">
                <a16:creationId xmlns:a16="http://schemas.microsoft.com/office/drawing/2014/main" xmlns="" id="{82E1B615-CFEA-495A-8A1A-7F4EF85A42A1}"/>
              </a:ext>
            </a:extLst>
          </p:cNvPr>
          <p:cNvGrpSpPr/>
          <p:nvPr/>
        </p:nvGrpSpPr>
        <p:grpSpPr>
          <a:xfrm>
            <a:off x="542228" y="1757125"/>
            <a:ext cx="1475422" cy="1517106"/>
            <a:chOff x="2018749" y="189"/>
            <a:chExt cx="1345668" cy="1345668"/>
          </a:xfrm>
        </p:grpSpPr>
        <p:sp>
          <p:nvSpPr>
            <p:cNvPr id="30" name="Oval 29">
              <a:extLst>
                <a:ext uri="{FF2B5EF4-FFF2-40B4-BE49-F238E27FC236}">
                  <a16:creationId xmlns:a16="http://schemas.microsoft.com/office/drawing/2014/main" xmlns="" id="{D31036AA-BCCA-45A5-BC37-5E89D2CF291A}"/>
                </a:ext>
              </a:extLst>
            </p:cNvPr>
            <p:cNvSpPr/>
            <p:nvPr/>
          </p:nvSpPr>
          <p:spPr>
            <a:xfrm>
              <a:off x="2018749" y="189"/>
              <a:ext cx="1345668" cy="1345668"/>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1" name="Oval 4">
              <a:extLst>
                <a:ext uri="{FF2B5EF4-FFF2-40B4-BE49-F238E27FC236}">
                  <a16:creationId xmlns:a16="http://schemas.microsoft.com/office/drawing/2014/main" xmlns="" id="{BD08CC6E-3755-4E76-8FFA-1AD1545DF5F2}"/>
                </a:ext>
              </a:extLst>
            </p:cNvPr>
            <p:cNvSpPr txBox="1"/>
            <p:nvPr/>
          </p:nvSpPr>
          <p:spPr>
            <a:xfrm>
              <a:off x="2215818" y="197258"/>
              <a:ext cx="951530" cy="951530"/>
            </a:xfrm>
            <a:prstGeom prst="rect">
              <a:avLst/>
            </a:prstGeom>
            <a:noFill/>
            <a:ln>
              <a:noFill/>
            </a:ln>
            <a:effectLst/>
          </p:spPr>
          <p:txBody>
            <a:bodyPr spcFirstLastPara="0" vert="horz" wrap="square" lIns="20320" tIns="20320" rIns="20320" bIns="20320" numCol="1" spcCol="1270" anchor="ctr" anchorCtr="0">
              <a:noAutofit/>
            </a:bodyPr>
            <a:lstStyle/>
            <a:p>
              <a:pPr algn="ctr" defTabSz="1422400" fontAlgn="auto">
                <a:lnSpc>
                  <a:spcPct val="90000"/>
                </a:lnSpc>
                <a:spcBef>
                  <a:spcPts val="0"/>
                </a:spcBef>
                <a:spcAft>
                  <a:spcPct val="35000"/>
                </a:spcAft>
                <a:defRPr/>
              </a:pPr>
              <a:r>
                <a:rPr lang="en-US" sz="3200" kern="0" dirty="0">
                  <a:solidFill>
                    <a:prstClr val="white"/>
                  </a:solidFill>
                  <a:latin typeface="Arial"/>
                </a:rPr>
                <a:t>Risk</a:t>
              </a:r>
            </a:p>
          </p:txBody>
        </p:sp>
      </p:grpSp>
      <p:grpSp>
        <p:nvGrpSpPr>
          <p:cNvPr id="32" name="Group 31">
            <a:extLst>
              <a:ext uri="{FF2B5EF4-FFF2-40B4-BE49-F238E27FC236}">
                <a16:creationId xmlns:a16="http://schemas.microsoft.com/office/drawing/2014/main" xmlns="" id="{4E33F594-D2D5-48DD-B58A-851047854134}"/>
              </a:ext>
            </a:extLst>
          </p:cNvPr>
          <p:cNvGrpSpPr/>
          <p:nvPr/>
        </p:nvGrpSpPr>
        <p:grpSpPr>
          <a:xfrm>
            <a:off x="1535402" y="3021357"/>
            <a:ext cx="1510947" cy="1474618"/>
            <a:chOff x="2821381" y="1504377"/>
            <a:chExt cx="1450966" cy="1345668"/>
          </a:xfrm>
        </p:grpSpPr>
        <p:sp>
          <p:nvSpPr>
            <p:cNvPr id="33" name="Oval 32">
              <a:extLst>
                <a:ext uri="{FF2B5EF4-FFF2-40B4-BE49-F238E27FC236}">
                  <a16:creationId xmlns:a16="http://schemas.microsoft.com/office/drawing/2014/main" xmlns="" id="{1DDCAAFD-F7EA-47F8-B23C-6BEC590BF016}"/>
                </a:ext>
              </a:extLst>
            </p:cNvPr>
            <p:cNvSpPr/>
            <p:nvPr/>
          </p:nvSpPr>
          <p:spPr>
            <a:xfrm>
              <a:off x="2821381" y="1504377"/>
              <a:ext cx="1450966" cy="134566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4" name="Oval 4">
              <a:extLst>
                <a:ext uri="{FF2B5EF4-FFF2-40B4-BE49-F238E27FC236}">
                  <a16:creationId xmlns:a16="http://schemas.microsoft.com/office/drawing/2014/main" xmlns="" id="{D42A3491-DB94-4EBB-8E01-1A9F64FC5AD0}"/>
                </a:ext>
              </a:extLst>
            </p:cNvPr>
            <p:cNvSpPr txBox="1"/>
            <p:nvPr/>
          </p:nvSpPr>
          <p:spPr>
            <a:xfrm>
              <a:off x="3033870" y="1701446"/>
              <a:ext cx="1025988" cy="951530"/>
            </a:xfrm>
            <a:prstGeom prst="rect">
              <a:avLst/>
            </a:prstGeom>
            <a:noFill/>
            <a:ln>
              <a:noFill/>
            </a:ln>
            <a:effectLst/>
          </p:spPr>
          <p:txBody>
            <a:bodyPr spcFirstLastPara="0" vert="horz" wrap="square" lIns="0" tIns="0" rIns="0" bIns="0" numCol="1" spcCol="1270" anchor="ctr" anchorCtr="0">
              <a:noAutofit/>
            </a:bodyPr>
            <a:lstStyle/>
            <a:p>
              <a:pPr algn="ctr" defTabSz="800100" fontAlgn="auto">
                <a:lnSpc>
                  <a:spcPct val="90000"/>
                </a:lnSpc>
                <a:spcBef>
                  <a:spcPts val="0"/>
                </a:spcBef>
                <a:spcAft>
                  <a:spcPct val="35000"/>
                </a:spcAft>
                <a:defRPr/>
              </a:pPr>
              <a:r>
                <a:rPr lang="en-US" sz="2000" kern="0" dirty="0">
                  <a:solidFill>
                    <a:prstClr val="white"/>
                  </a:solidFill>
                  <a:latin typeface="Arial"/>
                </a:rPr>
                <a:t>Migration</a:t>
              </a:r>
            </a:p>
          </p:txBody>
        </p:sp>
      </p:grpSp>
      <p:grpSp>
        <p:nvGrpSpPr>
          <p:cNvPr id="35" name="Group 34">
            <a:extLst>
              <a:ext uri="{FF2B5EF4-FFF2-40B4-BE49-F238E27FC236}">
                <a16:creationId xmlns:a16="http://schemas.microsoft.com/office/drawing/2014/main" xmlns="" id="{AA1F6ADF-E82F-4381-A512-D22A03AED083}"/>
              </a:ext>
            </a:extLst>
          </p:cNvPr>
          <p:cNvGrpSpPr/>
          <p:nvPr/>
        </p:nvGrpSpPr>
        <p:grpSpPr>
          <a:xfrm>
            <a:off x="2483875" y="4256878"/>
            <a:ext cx="1591174" cy="1539314"/>
            <a:chOff x="2597787" y="3066758"/>
            <a:chExt cx="1561136" cy="1497728"/>
          </a:xfrm>
        </p:grpSpPr>
        <p:sp>
          <p:nvSpPr>
            <p:cNvPr id="36" name="Oval 35">
              <a:extLst>
                <a:ext uri="{FF2B5EF4-FFF2-40B4-BE49-F238E27FC236}">
                  <a16:creationId xmlns:a16="http://schemas.microsoft.com/office/drawing/2014/main" xmlns="" id="{B9987734-8947-4C91-AA76-354EDB940A2D}"/>
                </a:ext>
              </a:extLst>
            </p:cNvPr>
            <p:cNvSpPr/>
            <p:nvPr/>
          </p:nvSpPr>
          <p:spPr>
            <a:xfrm>
              <a:off x="2597787" y="3066758"/>
              <a:ext cx="1561136" cy="1497728"/>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7" name="Oval 4">
              <a:extLst>
                <a:ext uri="{FF2B5EF4-FFF2-40B4-BE49-F238E27FC236}">
                  <a16:creationId xmlns:a16="http://schemas.microsoft.com/office/drawing/2014/main" xmlns="" id="{7B0AB204-D147-4745-9705-27550319CC40}"/>
                </a:ext>
              </a:extLst>
            </p:cNvPr>
            <p:cNvSpPr txBox="1"/>
            <p:nvPr/>
          </p:nvSpPr>
          <p:spPr>
            <a:xfrm>
              <a:off x="2826410" y="3286095"/>
              <a:ext cx="1103890" cy="1059054"/>
            </a:xfrm>
            <a:prstGeom prst="rect">
              <a:avLst/>
            </a:prstGeom>
            <a:noFill/>
            <a:ln>
              <a:noFill/>
            </a:ln>
            <a:effectLst/>
          </p:spPr>
          <p:txBody>
            <a:bodyPr spcFirstLastPara="0" vert="horz" wrap="square" lIns="11430" tIns="11430" rIns="11430" bIns="11430" numCol="1" spcCol="1270" anchor="ctr" anchorCtr="0">
              <a:noAutofit/>
            </a:bodyPr>
            <a:lstStyle/>
            <a:p>
              <a:pPr algn="ctr" defTabSz="800100" fontAlgn="auto">
                <a:lnSpc>
                  <a:spcPct val="90000"/>
                </a:lnSpc>
                <a:spcBef>
                  <a:spcPts val="0"/>
                </a:spcBef>
                <a:spcAft>
                  <a:spcPct val="35000"/>
                </a:spcAft>
                <a:defRPr/>
              </a:pPr>
              <a:r>
                <a:rPr lang="en-US" sz="1600" kern="0" dirty="0">
                  <a:solidFill>
                    <a:prstClr val="white"/>
                  </a:solidFill>
                  <a:latin typeface="Arial"/>
                </a:rPr>
                <a:t>Occurrence (MEP)</a:t>
              </a:r>
            </a:p>
          </p:txBody>
        </p:sp>
      </p:grpSp>
      <p:grpSp>
        <p:nvGrpSpPr>
          <p:cNvPr id="38" name="Group 37">
            <a:extLst>
              <a:ext uri="{FF2B5EF4-FFF2-40B4-BE49-F238E27FC236}">
                <a16:creationId xmlns:a16="http://schemas.microsoft.com/office/drawing/2014/main" xmlns="" id="{9F3E89BE-C456-4995-8C2E-A4EC7F38697B}"/>
              </a:ext>
            </a:extLst>
          </p:cNvPr>
          <p:cNvGrpSpPr/>
          <p:nvPr/>
        </p:nvGrpSpPr>
        <p:grpSpPr>
          <a:xfrm>
            <a:off x="3679490" y="5442843"/>
            <a:ext cx="1447119" cy="1302040"/>
            <a:chOff x="1943047" y="4745641"/>
            <a:chExt cx="1466791" cy="1345668"/>
          </a:xfrm>
        </p:grpSpPr>
        <p:sp>
          <p:nvSpPr>
            <p:cNvPr id="39" name="Oval 38">
              <a:extLst>
                <a:ext uri="{FF2B5EF4-FFF2-40B4-BE49-F238E27FC236}">
                  <a16:creationId xmlns:a16="http://schemas.microsoft.com/office/drawing/2014/main" xmlns="" id="{20F1C517-51E9-428F-83CF-B49673CBFCBB}"/>
                </a:ext>
              </a:extLst>
            </p:cNvPr>
            <p:cNvSpPr/>
            <p:nvPr/>
          </p:nvSpPr>
          <p:spPr>
            <a:xfrm>
              <a:off x="1943047" y="4745641"/>
              <a:ext cx="1466791" cy="1345668"/>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40" name="Oval 4">
              <a:extLst>
                <a:ext uri="{FF2B5EF4-FFF2-40B4-BE49-F238E27FC236}">
                  <a16:creationId xmlns:a16="http://schemas.microsoft.com/office/drawing/2014/main" xmlns="" id="{0AB8B297-A2D6-4E9C-9714-899B1D61EE33}"/>
                </a:ext>
              </a:extLst>
            </p:cNvPr>
            <p:cNvSpPr txBox="1"/>
            <p:nvPr/>
          </p:nvSpPr>
          <p:spPr>
            <a:xfrm>
              <a:off x="2157854" y="4942710"/>
              <a:ext cx="1037177" cy="951530"/>
            </a:xfrm>
            <a:prstGeom prst="rect">
              <a:avLst/>
            </a:prstGeom>
            <a:noFill/>
            <a:ln>
              <a:noFill/>
            </a:ln>
            <a:effectLst/>
          </p:spPr>
          <p:txBody>
            <a:bodyPr spcFirstLastPara="0" vert="horz" wrap="square" lIns="15240" tIns="15240" rIns="15240" bIns="15240" numCol="1" spcCol="1270" anchor="ctr" anchorCtr="0">
              <a:noAutofit/>
            </a:bodyPr>
            <a:lstStyle/>
            <a:p>
              <a:pPr algn="ctr" defTabSz="1066800" fontAlgn="auto">
                <a:lnSpc>
                  <a:spcPct val="90000"/>
                </a:lnSpc>
                <a:spcBef>
                  <a:spcPts val="0"/>
                </a:spcBef>
                <a:spcAft>
                  <a:spcPct val="35000"/>
                </a:spcAft>
                <a:defRPr/>
              </a:pPr>
              <a:r>
                <a:rPr lang="en-US" sz="2400" kern="0" dirty="0">
                  <a:solidFill>
                    <a:prstClr val="white"/>
                  </a:solidFill>
                  <a:latin typeface="Arial"/>
                </a:rPr>
                <a:t>Other</a:t>
              </a:r>
            </a:p>
          </p:txBody>
        </p:sp>
      </p:grpSp>
      <p:sp>
        <p:nvSpPr>
          <p:cNvPr id="41" name="TextBox 40">
            <a:extLst>
              <a:ext uri="{FF2B5EF4-FFF2-40B4-BE49-F238E27FC236}">
                <a16:creationId xmlns:a16="http://schemas.microsoft.com/office/drawing/2014/main" xmlns="" id="{CBD6E323-22FA-46A4-8D19-8E01DB062C27}"/>
              </a:ext>
            </a:extLst>
          </p:cNvPr>
          <p:cNvSpPr txBox="1"/>
          <p:nvPr/>
        </p:nvSpPr>
        <p:spPr>
          <a:xfrm>
            <a:off x="6232180" y="2239584"/>
            <a:ext cx="2462534"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Arial"/>
              </a:rPr>
              <a:t>Composition</a:t>
            </a:r>
          </a:p>
        </p:txBody>
      </p:sp>
      <p:sp>
        <p:nvSpPr>
          <p:cNvPr id="42" name="TextBox 41">
            <a:extLst>
              <a:ext uri="{FF2B5EF4-FFF2-40B4-BE49-F238E27FC236}">
                <a16:creationId xmlns:a16="http://schemas.microsoft.com/office/drawing/2014/main" xmlns="" id="{C9050E55-A9ED-4198-9B6B-63DBE15E23B5}"/>
              </a:ext>
            </a:extLst>
          </p:cNvPr>
          <p:cNvSpPr txBox="1"/>
          <p:nvPr/>
        </p:nvSpPr>
        <p:spPr>
          <a:xfrm>
            <a:off x="6346101" y="3452004"/>
            <a:ext cx="2052165"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Arial"/>
              </a:rPr>
              <a:t>Saturation</a:t>
            </a:r>
          </a:p>
        </p:txBody>
      </p:sp>
      <p:sp>
        <p:nvSpPr>
          <p:cNvPr id="43" name="TextBox 42">
            <a:extLst>
              <a:ext uri="{FF2B5EF4-FFF2-40B4-BE49-F238E27FC236}">
                <a16:creationId xmlns:a16="http://schemas.microsoft.com/office/drawing/2014/main" xmlns="" id="{86596927-4D4E-41A1-A1E2-E7A614BB209C}"/>
              </a:ext>
            </a:extLst>
          </p:cNvPr>
          <p:cNvSpPr txBox="1"/>
          <p:nvPr/>
        </p:nvSpPr>
        <p:spPr>
          <a:xfrm>
            <a:off x="6346101" y="4734147"/>
            <a:ext cx="2052165"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Arial"/>
              </a:rPr>
              <a:t>Saturation</a:t>
            </a:r>
          </a:p>
        </p:txBody>
      </p:sp>
      <p:sp>
        <p:nvSpPr>
          <p:cNvPr id="44" name="TextBox 43">
            <a:extLst>
              <a:ext uri="{FF2B5EF4-FFF2-40B4-BE49-F238E27FC236}">
                <a16:creationId xmlns:a16="http://schemas.microsoft.com/office/drawing/2014/main" xmlns="" id="{99B2C7C2-E279-4FA1-89AB-C532E2372D1A}"/>
              </a:ext>
            </a:extLst>
          </p:cNvPr>
          <p:cNvSpPr txBox="1"/>
          <p:nvPr/>
        </p:nvSpPr>
        <p:spPr>
          <a:xfrm>
            <a:off x="6060798" y="5555254"/>
            <a:ext cx="2484976" cy="1077218"/>
          </a:xfrm>
          <a:prstGeom prst="rect">
            <a:avLst/>
          </a:prstGeom>
          <a:noFill/>
        </p:spPr>
        <p:txBody>
          <a:bodyPr wrap="none" rtlCol="0">
            <a:spAutoFit/>
          </a:bodyPr>
          <a:lstStyle/>
          <a:p>
            <a:pPr algn="ctr" defTabSz="457200" fontAlgn="auto">
              <a:spcBef>
                <a:spcPts val="0"/>
              </a:spcBef>
              <a:spcAft>
                <a:spcPts val="0"/>
              </a:spcAft>
            </a:pPr>
            <a:r>
              <a:rPr lang="en-US" sz="3200" dirty="0">
                <a:solidFill>
                  <a:prstClr val="black"/>
                </a:solidFill>
                <a:latin typeface="Arial"/>
              </a:rPr>
              <a:t>Aesthetic or </a:t>
            </a:r>
            <a:br>
              <a:rPr lang="en-US" sz="3200" dirty="0">
                <a:solidFill>
                  <a:prstClr val="black"/>
                </a:solidFill>
                <a:latin typeface="Arial"/>
              </a:rPr>
            </a:br>
            <a:r>
              <a:rPr lang="en-US" sz="3200" dirty="0">
                <a:solidFill>
                  <a:prstClr val="black"/>
                </a:solidFill>
                <a:latin typeface="Arial"/>
              </a:rPr>
              <a:t>Combination</a:t>
            </a:r>
          </a:p>
        </p:txBody>
      </p:sp>
      <p:sp>
        <p:nvSpPr>
          <p:cNvPr id="47" name="TextBox 46">
            <a:extLst>
              <a:ext uri="{FF2B5EF4-FFF2-40B4-BE49-F238E27FC236}">
                <a16:creationId xmlns:a16="http://schemas.microsoft.com/office/drawing/2014/main" xmlns="" id="{2DCB0A8B-B9B2-4495-A016-745956DC7119}"/>
              </a:ext>
            </a:extLst>
          </p:cNvPr>
          <p:cNvSpPr txBox="1"/>
          <p:nvPr/>
        </p:nvSpPr>
        <p:spPr>
          <a:xfrm>
            <a:off x="1521568" y="1341152"/>
            <a:ext cx="3083462" cy="523220"/>
          </a:xfrm>
          <a:prstGeom prst="rect">
            <a:avLst/>
          </a:prstGeom>
          <a:noFill/>
        </p:spPr>
        <p:txBody>
          <a:bodyPr wrap="square" rtlCol="0">
            <a:spAutoFit/>
          </a:bodyPr>
          <a:lstStyle/>
          <a:p>
            <a:r>
              <a:rPr lang="en-US" sz="2800" b="1" dirty="0">
                <a:solidFill>
                  <a:srgbClr val="000000"/>
                </a:solidFill>
                <a:latin typeface="Arial"/>
              </a:rPr>
              <a:t>LNAPL Concern</a:t>
            </a:r>
          </a:p>
        </p:txBody>
      </p:sp>
      <p:sp>
        <p:nvSpPr>
          <p:cNvPr id="48" name="TextBox 47">
            <a:extLst>
              <a:ext uri="{FF2B5EF4-FFF2-40B4-BE49-F238E27FC236}">
                <a16:creationId xmlns:a16="http://schemas.microsoft.com/office/drawing/2014/main" xmlns="" id="{E2FA6629-E186-44EB-96E9-F8644D0C31C8}"/>
              </a:ext>
            </a:extLst>
          </p:cNvPr>
          <p:cNvSpPr txBox="1"/>
          <p:nvPr/>
        </p:nvSpPr>
        <p:spPr>
          <a:xfrm>
            <a:off x="5446649" y="1348230"/>
            <a:ext cx="3697351" cy="523220"/>
          </a:xfrm>
          <a:prstGeom prst="rect">
            <a:avLst/>
          </a:prstGeom>
          <a:noFill/>
        </p:spPr>
        <p:txBody>
          <a:bodyPr wrap="square" rtlCol="0">
            <a:spAutoFit/>
          </a:bodyPr>
          <a:lstStyle/>
          <a:p>
            <a:pPr algn="ctr"/>
            <a:r>
              <a:rPr lang="en-US" sz="2800" b="1" dirty="0">
                <a:solidFill>
                  <a:srgbClr val="000000"/>
                </a:solidFill>
                <a:latin typeface="Arial"/>
              </a:rPr>
              <a:t>Type of LNAPL Goal</a:t>
            </a:r>
          </a:p>
        </p:txBody>
      </p:sp>
      <p:sp>
        <p:nvSpPr>
          <p:cNvPr id="46" name="TextBox 45"/>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latin typeface="Arial"/>
              </a:rPr>
              <a:t>LNAPL Decision Process</a:t>
            </a:r>
          </a:p>
        </p:txBody>
      </p:sp>
    </p:spTree>
    <p:extLst>
      <p:ext uri="{BB962C8B-B14F-4D97-AF65-F5344CB8AC3E}">
        <p14:creationId xmlns:p14="http://schemas.microsoft.com/office/powerpoint/2010/main" val="1156698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Remedial Goal vs. </a:t>
            </a:r>
            <a:br>
              <a:rPr lang="en-US" altLang="en-US" dirty="0"/>
            </a:br>
            <a:r>
              <a:rPr lang="en-US" altLang="en-US" dirty="0"/>
              <a:t>Remediation Objectives</a:t>
            </a:r>
          </a:p>
        </p:txBody>
      </p:sp>
      <p:sp>
        <p:nvSpPr>
          <p:cNvPr id="7171" name="Content Placeholder 2"/>
          <p:cNvSpPr>
            <a:spLocks noGrp="1"/>
          </p:cNvSpPr>
          <p:nvPr>
            <p:ph idx="1"/>
          </p:nvPr>
        </p:nvSpPr>
        <p:spPr>
          <a:xfrm>
            <a:off x="598488" y="1384299"/>
            <a:ext cx="7619682" cy="4073525"/>
          </a:xfrm>
        </p:spPr>
        <p:txBody>
          <a:bodyPr/>
          <a:lstStyle/>
          <a:p>
            <a:pPr marL="0" indent="0">
              <a:buNone/>
            </a:pPr>
            <a:r>
              <a:rPr lang="en-US" altLang="en-US" b="1" dirty="0"/>
              <a:t>LNAPL Remedial Goal</a:t>
            </a:r>
            <a:r>
              <a:rPr lang="en-US" altLang="en-US" dirty="0"/>
              <a:t>: </a:t>
            </a:r>
            <a:br>
              <a:rPr lang="en-US" altLang="en-US" dirty="0"/>
            </a:br>
            <a:r>
              <a:rPr lang="en-US" altLang="en-US" dirty="0"/>
              <a:t>the </a:t>
            </a:r>
            <a:r>
              <a:rPr lang="en-US" altLang="en-US" u="sng" dirty="0"/>
              <a:t>desired change </a:t>
            </a:r>
            <a:r>
              <a:rPr lang="en-US" altLang="en-US" dirty="0"/>
              <a:t>in LNAPL conditions</a:t>
            </a:r>
          </a:p>
          <a:p>
            <a:pPr marL="0" indent="0">
              <a:buNone/>
            </a:pPr>
            <a:r>
              <a:rPr lang="en-US" altLang="en-US" sz="2000" dirty="0"/>
              <a:t>	</a:t>
            </a:r>
            <a:r>
              <a:rPr lang="en-US" altLang="en-US" sz="2000" dirty="0">
                <a:solidFill>
                  <a:schemeClr val="tx1"/>
                </a:solidFill>
              </a:rPr>
              <a:t>Aspirational… envisioning a future state</a:t>
            </a:r>
          </a:p>
          <a:p>
            <a:pPr marL="0" indent="0">
              <a:buNone/>
            </a:pPr>
            <a:r>
              <a:rPr lang="en-US" altLang="en-US" sz="2000" dirty="0">
                <a:solidFill>
                  <a:schemeClr val="tx1"/>
                </a:solidFill>
              </a:rPr>
              <a:t>	Established </a:t>
            </a:r>
            <a:r>
              <a:rPr lang="en-US" altLang="en-US" sz="2000" u="sng" dirty="0">
                <a:solidFill>
                  <a:schemeClr val="tx1"/>
                </a:solidFill>
              </a:rPr>
              <a:t>before</a:t>
            </a:r>
            <a:r>
              <a:rPr lang="en-US" altLang="en-US" sz="2000" dirty="0">
                <a:solidFill>
                  <a:schemeClr val="tx1"/>
                </a:solidFill>
              </a:rPr>
              <a:t> choosing remedy</a:t>
            </a:r>
            <a:br>
              <a:rPr lang="en-US" altLang="en-US" sz="2000" dirty="0">
                <a:solidFill>
                  <a:schemeClr val="tx1"/>
                </a:solidFill>
              </a:rPr>
            </a:br>
            <a:r>
              <a:rPr lang="en-US" altLang="en-US" dirty="0"/>
              <a:t/>
            </a:r>
            <a:br>
              <a:rPr lang="en-US" altLang="en-US" dirty="0"/>
            </a:br>
            <a:r>
              <a:rPr lang="en-US" altLang="en-US" b="1" dirty="0"/>
              <a:t>LNAPL Remediation Objectives</a:t>
            </a:r>
            <a:r>
              <a:rPr lang="en-US" altLang="en-US" dirty="0"/>
              <a:t>: </a:t>
            </a:r>
            <a:br>
              <a:rPr lang="en-US" altLang="en-US" dirty="0"/>
            </a:br>
            <a:r>
              <a:rPr lang="en-US" altLang="en-US" sz="2400" dirty="0">
                <a:ea typeface="ＭＳ Ｐゴシック" pitchFamily="34" charset="-128"/>
              </a:rPr>
              <a:t>the </a:t>
            </a:r>
            <a:r>
              <a:rPr lang="en-US" altLang="en-US" sz="2400" u="sng" dirty="0">
                <a:ea typeface="ＭＳ Ｐゴシック" pitchFamily="34" charset="-128"/>
              </a:rPr>
              <a:t>actions</a:t>
            </a:r>
            <a:r>
              <a:rPr lang="en-US" altLang="en-US" sz="2400" dirty="0">
                <a:ea typeface="ＭＳ Ｐゴシック" pitchFamily="34" charset="-128"/>
              </a:rPr>
              <a:t> and desired </a:t>
            </a:r>
            <a:r>
              <a:rPr lang="en-US" altLang="en-US" sz="2400" u="sng" dirty="0">
                <a:ea typeface="ＭＳ Ｐゴシック" pitchFamily="34" charset="-128"/>
              </a:rPr>
              <a:t>outcomes</a:t>
            </a:r>
            <a:r>
              <a:rPr lang="en-US" altLang="en-US" sz="2400" dirty="0">
                <a:ea typeface="ＭＳ Ｐゴシック" pitchFamily="34" charset="-128"/>
              </a:rPr>
              <a:t> that need to occur using the chosen technology</a:t>
            </a:r>
          </a:p>
          <a:p>
            <a:pPr marL="0" indent="0">
              <a:buNone/>
            </a:pPr>
            <a:r>
              <a:rPr lang="en-US" altLang="en-US" sz="2000" dirty="0">
                <a:solidFill>
                  <a:schemeClr val="tx1"/>
                </a:solidFill>
                <a:ea typeface="ＭＳ Ｐゴシック" pitchFamily="34" charset="-128"/>
              </a:rPr>
              <a:t>	Tactical… how to get to the goal</a:t>
            </a:r>
          </a:p>
          <a:p>
            <a:pPr marL="0" indent="0">
              <a:buNone/>
            </a:pPr>
            <a:r>
              <a:rPr lang="en-US" altLang="en-US" sz="2000" dirty="0">
                <a:solidFill>
                  <a:schemeClr val="tx1"/>
                </a:solidFill>
                <a:ea typeface="ＭＳ Ｐゴシック" pitchFamily="34" charset="-128"/>
              </a:rPr>
              <a:t>	Determined </a:t>
            </a:r>
            <a:r>
              <a:rPr lang="en-US" altLang="en-US" sz="2000" u="sng" dirty="0">
                <a:solidFill>
                  <a:schemeClr val="tx1"/>
                </a:solidFill>
                <a:ea typeface="ＭＳ Ｐゴシック" pitchFamily="34" charset="-128"/>
              </a:rPr>
              <a:t>in parallel</a:t>
            </a:r>
            <a:r>
              <a:rPr lang="en-US" altLang="en-US" sz="2000" dirty="0">
                <a:solidFill>
                  <a:schemeClr val="tx1"/>
                </a:solidFill>
                <a:ea typeface="ＭＳ Ｐゴシック" pitchFamily="34" charset="-128"/>
              </a:rPr>
              <a:t> with </a:t>
            </a:r>
            <a:br>
              <a:rPr lang="en-US" altLang="en-US" sz="2000" dirty="0">
                <a:solidFill>
                  <a:schemeClr val="tx1"/>
                </a:solidFill>
                <a:ea typeface="ＭＳ Ｐゴシック" pitchFamily="34" charset="-128"/>
              </a:rPr>
            </a:br>
            <a:r>
              <a:rPr lang="en-US" altLang="en-US" sz="2000" dirty="0">
                <a:solidFill>
                  <a:schemeClr val="tx1"/>
                </a:solidFill>
                <a:ea typeface="ＭＳ Ｐゴシック" pitchFamily="34" charset="-128"/>
              </a:rPr>
              <a:t>	remedy selection</a:t>
            </a:r>
          </a:p>
        </p:txBody>
      </p:sp>
      <p:sp>
        <p:nvSpPr>
          <p:cNvPr id="7" name="TextBox 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pic>
        <p:nvPicPr>
          <p:cNvPr id="4" name="Picture 3">
            <a:extLst>
              <a:ext uri="{FF2B5EF4-FFF2-40B4-BE49-F238E27FC236}">
                <a16:creationId xmlns:a16="http://schemas.microsoft.com/office/drawing/2014/main" xmlns="" id="{F7F496BC-B4FE-4A32-8FCC-BDEA9297533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5836" b="6950"/>
          <a:stretch/>
        </p:blipFill>
        <p:spPr>
          <a:xfrm>
            <a:off x="5770444" y="4454013"/>
            <a:ext cx="3071930" cy="1665581"/>
          </a:xfrm>
          <a:prstGeom prst="rect">
            <a:avLst/>
          </a:prstGeom>
        </p:spPr>
      </p:pic>
      <p:pic>
        <p:nvPicPr>
          <p:cNvPr id="8" name="Picture 7">
            <a:extLst>
              <a:ext uri="{FF2B5EF4-FFF2-40B4-BE49-F238E27FC236}">
                <a16:creationId xmlns:a16="http://schemas.microsoft.com/office/drawing/2014/main" xmlns="" id="{90D8D498-FCDA-490C-90AA-F8C5F7C3961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625683" y="1730375"/>
            <a:ext cx="2216691" cy="1817687"/>
          </a:xfrm>
          <a:prstGeom prst="rect">
            <a:avLst/>
          </a:prstGeom>
        </p:spPr>
      </p:pic>
      <p:sp>
        <p:nvSpPr>
          <p:cNvPr id="10" name="TextBox 9">
            <a:extLst>
              <a:ext uri="{FF2B5EF4-FFF2-40B4-BE49-F238E27FC236}">
                <a16:creationId xmlns:a16="http://schemas.microsoft.com/office/drawing/2014/main" xmlns="" id="{4A98B802-508C-49E3-A39B-4F8B6F97C653}"/>
              </a:ext>
            </a:extLst>
          </p:cNvPr>
          <p:cNvSpPr txBox="1"/>
          <p:nvPr/>
        </p:nvSpPr>
        <p:spPr>
          <a:xfrm>
            <a:off x="2428875" y="6119594"/>
            <a:ext cx="4877534" cy="646331"/>
          </a:xfrm>
          <a:prstGeom prst="rect">
            <a:avLst/>
          </a:prstGeom>
          <a:noFill/>
          <a:ln>
            <a:solidFill>
              <a:schemeClr val="accent6"/>
            </a:solidFill>
          </a:ln>
        </p:spPr>
        <p:txBody>
          <a:bodyPr wrap="square" rtlCol="0">
            <a:spAutoFit/>
          </a:bodyPr>
          <a:lstStyle/>
          <a:p>
            <a:pPr algn="ctr"/>
            <a:r>
              <a:rPr lang="en-US" altLang="en-US" dirty="0">
                <a:solidFill>
                  <a:srgbClr val="000000"/>
                </a:solidFill>
              </a:rPr>
              <a:t>These definitions are the </a:t>
            </a:r>
            <a:r>
              <a:rPr lang="en-US" altLang="en-US" i="1" dirty="0">
                <a:solidFill>
                  <a:srgbClr val="000000"/>
                </a:solidFill>
              </a:rPr>
              <a:t>opposite</a:t>
            </a:r>
            <a:r>
              <a:rPr lang="en-US" altLang="en-US" dirty="0">
                <a:solidFill>
                  <a:srgbClr val="000000"/>
                </a:solidFill>
              </a:rPr>
              <a:t> of what they were in the previous ITRC LNAPL Guide </a:t>
            </a:r>
          </a:p>
        </p:txBody>
      </p:sp>
    </p:spTree>
    <p:extLst>
      <p:ext uri="{BB962C8B-B14F-4D97-AF65-F5344CB8AC3E}">
        <p14:creationId xmlns:p14="http://schemas.microsoft.com/office/powerpoint/2010/main" val="277850361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LNAPL Remedial Goals</a:t>
            </a:r>
          </a:p>
        </p:txBody>
      </p:sp>
      <p:sp>
        <p:nvSpPr>
          <p:cNvPr id="7171" name="Content Placeholder 2"/>
          <p:cNvSpPr>
            <a:spLocks noGrp="1"/>
          </p:cNvSpPr>
          <p:nvPr>
            <p:ph idx="1"/>
          </p:nvPr>
        </p:nvSpPr>
        <p:spPr>
          <a:xfrm>
            <a:off x="598488" y="1384300"/>
            <a:ext cx="7619682" cy="1004570"/>
          </a:xfrm>
        </p:spPr>
        <p:txBody>
          <a:bodyPr/>
          <a:lstStyle/>
          <a:p>
            <a:pPr marL="0" indent="0">
              <a:buNone/>
            </a:pPr>
            <a:r>
              <a:rPr lang="en-US" altLang="en-US" dirty="0"/>
              <a:t>Each LNAPL Remedial Goal expresses a </a:t>
            </a:r>
            <a:r>
              <a:rPr lang="en-US" altLang="en-US" u="sng" dirty="0"/>
              <a:t>desired change</a:t>
            </a:r>
            <a:r>
              <a:rPr lang="en-US" altLang="en-US" dirty="0"/>
              <a:t> in LNAPL conditions</a:t>
            </a:r>
          </a:p>
        </p:txBody>
      </p:sp>
      <p:graphicFrame>
        <p:nvGraphicFramePr>
          <p:cNvPr id="6" name="Diagram 5">
            <a:extLst>
              <a:ext uri="{FF2B5EF4-FFF2-40B4-BE49-F238E27FC236}">
                <a16:creationId xmlns:a16="http://schemas.microsoft.com/office/drawing/2014/main" xmlns="" id="{E80B1B17-9990-4373-8912-04B5CCCB2237}"/>
              </a:ext>
            </a:extLst>
          </p:cNvPr>
          <p:cNvGraphicFramePr/>
          <p:nvPr>
            <p:extLst>
              <p:ext uri="{D42A27DB-BD31-4B8C-83A1-F6EECF244321}">
                <p14:modId xmlns:p14="http://schemas.microsoft.com/office/powerpoint/2010/main" val="1518685408"/>
              </p:ext>
            </p:extLst>
          </p:nvPr>
        </p:nvGraphicFramePr>
        <p:xfrm>
          <a:off x="721645" y="2353070"/>
          <a:ext cx="5187665" cy="4253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649A77D7-C079-43CA-A557-0F032EC22839}"/>
              </a:ext>
            </a:extLst>
          </p:cNvPr>
          <p:cNvSpPr txBox="1"/>
          <p:nvPr/>
        </p:nvSpPr>
        <p:spPr>
          <a:xfrm>
            <a:off x="6206490" y="3383280"/>
            <a:ext cx="2560320" cy="2677656"/>
          </a:xfrm>
          <a:prstGeom prst="rect">
            <a:avLst/>
          </a:prstGeom>
          <a:noFill/>
        </p:spPr>
        <p:txBody>
          <a:bodyPr wrap="square" rtlCol="0" anchor="ctr" anchorCtr="1">
            <a:spAutoFit/>
          </a:bodyPr>
          <a:lstStyle/>
          <a:p>
            <a:pPr algn="ctr"/>
            <a:r>
              <a:rPr lang="en-US" sz="2400" dirty="0">
                <a:solidFill>
                  <a:srgbClr val="000000"/>
                </a:solidFill>
              </a:rPr>
              <a:t>Remedial Goals must be identified before choosing remedial technology(ies)</a:t>
            </a:r>
          </a:p>
          <a:p>
            <a:pPr algn="ctr"/>
            <a:endParaRPr lang="en-US" sz="2400" dirty="0">
              <a:solidFill>
                <a:srgbClr val="000000"/>
              </a:solidFill>
            </a:endParaRPr>
          </a:p>
        </p:txBody>
      </p:sp>
      <p:sp>
        <p:nvSpPr>
          <p:cNvPr id="7" name="TextBox 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8663770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LNAPL Remediation Objectives</a:t>
            </a:r>
            <a:endParaRPr lang="en-US" altLang="en-US" dirty="0"/>
          </a:p>
        </p:txBody>
      </p:sp>
      <p:sp>
        <p:nvSpPr>
          <p:cNvPr id="5" name="Content Placeholder 4"/>
          <p:cNvSpPr>
            <a:spLocks noGrp="1"/>
          </p:cNvSpPr>
          <p:nvPr>
            <p:ph idx="1"/>
          </p:nvPr>
        </p:nvSpPr>
        <p:spPr>
          <a:xfrm>
            <a:off x="620259" y="1411514"/>
            <a:ext cx="7772400" cy="4114800"/>
          </a:xfrm>
        </p:spPr>
        <p:txBody>
          <a:bodyPr/>
          <a:lstStyle/>
          <a:p>
            <a:pPr>
              <a:spcBef>
                <a:spcPts val="2400"/>
              </a:spcBef>
            </a:pPr>
            <a:r>
              <a:rPr lang="en-US" altLang="en-US" dirty="0">
                <a:ea typeface="ＭＳ Ｐゴシック" pitchFamily="34" charset="-128"/>
              </a:rPr>
              <a:t>LNAPL remediation objectives describe how the goal will be accomplished by the selected technology(</a:t>
            </a:r>
            <a:r>
              <a:rPr lang="en-US" altLang="en-US" dirty="0" err="1">
                <a:ea typeface="ＭＳ Ｐゴシック" pitchFamily="34" charset="-128"/>
              </a:rPr>
              <a:t>ies</a:t>
            </a:r>
            <a:r>
              <a:rPr lang="en-US" altLang="en-US" dirty="0">
                <a:ea typeface="ＭＳ Ｐゴシック" pitchFamily="34" charset="-128"/>
              </a:rPr>
              <a:t>)</a:t>
            </a:r>
          </a:p>
          <a:p>
            <a:pPr>
              <a:spcBef>
                <a:spcPts val="2400"/>
              </a:spcBef>
            </a:pPr>
            <a:r>
              <a:rPr lang="en-US" altLang="en-US" dirty="0">
                <a:ea typeface="ＭＳ Ｐゴシック" pitchFamily="34" charset="-128"/>
              </a:rPr>
              <a:t>Remediation objectives state the </a:t>
            </a:r>
            <a:r>
              <a:rPr lang="en-US" altLang="en-US" u="sng" dirty="0">
                <a:ea typeface="ＭＳ Ｐゴシック" pitchFamily="34" charset="-128"/>
              </a:rPr>
              <a:t>actions</a:t>
            </a:r>
            <a:r>
              <a:rPr lang="en-US" altLang="en-US" dirty="0">
                <a:ea typeface="ＭＳ Ｐゴシック" pitchFamily="34" charset="-128"/>
              </a:rPr>
              <a:t> and desired </a:t>
            </a:r>
            <a:r>
              <a:rPr lang="en-US" altLang="en-US" u="sng" dirty="0">
                <a:ea typeface="ＭＳ Ｐゴシック" pitchFamily="34" charset="-128"/>
              </a:rPr>
              <a:t>outcomes</a:t>
            </a:r>
            <a:r>
              <a:rPr lang="en-US" altLang="en-US" dirty="0">
                <a:ea typeface="ＭＳ Ｐゴシック" pitchFamily="34" charset="-128"/>
              </a:rPr>
              <a:t> that need to occur using the chosen technology</a:t>
            </a:r>
          </a:p>
          <a:p>
            <a:pPr>
              <a:spcBef>
                <a:spcPts val="2400"/>
              </a:spcBef>
            </a:pPr>
            <a:r>
              <a:rPr lang="en-US" altLang="en-US" dirty="0">
                <a:ea typeface="ＭＳ Ｐゴシック" pitchFamily="34" charset="-128"/>
              </a:rPr>
              <a:t>Combined with the agreed-upon endpoint and performance metrics, the remediation objectives becomes SMART </a:t>
            </a:r>
            <a:endParaRPr lang="en-US" altLang="en-US" dirty="0" smtClean="0">
              <a:ea typeface="ＭＳ Ｐゴシック" pitchFamily="34" charset="-128"/>
            </a:endParaRPr>
          </a:p>
          <a:p>
            <a:pPr lvl="1">
              <a:spcBef>
                <a:spcPts val="2400"/>
              </a:spcBef>
            </a:pPr>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pPr lvl="1">
              <a:spcBef>
                <a:spcPts val="2400"/>
              </a:spcBef>
            </a:pPr>
            <a:endParaRPr lang="en-US" altLang="en-US" dirty="0">
              <a:ea typeface="ＭＳ Ｐゴシック" pitchFamily="34" charset="-128"/>
            </a:endParaRPr>
          </a:p>
          <a:p>
            <a:endParaRPr lang="en-US" dirty="0"/>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27897273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LNAPL Remediation Objectives</a:t>
            </a:r>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grpSp>
        <p:nvGrpSpPr>
          <p:cNvPr id="5" name="Group 4"/>
          <p:cNvGrpSpPr/>
          <p:nvPr/>
        </p:nvGrpSpPr>
        <p:grpSpPr>
          <a:xfrm>
            <a:off x="527538" y="1339189"/>
            <a:ext cx="8493370" cy="5136081"/>
            <a:chOff x="990598" y="1339189"/>
            <a:chExt cx="7192629" cy="5136081"/>
          </a:xfrm>
        </p:grpSpPr>
        <p:sp>
          <p:nvSpPr>
            <p:cNvPr id="6" name="Rounded Rectangle 5"/>
            <p:cNvSpPr/>
            <p:nvPr/>
          </p:nvSpPr>
          <p:spPr>
            <a:xfrm>
              <a:off x="990600" y="1347061"/>
              <a:ext cx="2925427" cy="1524000"/>
            </a:xfrm>
            <a:prstGeom prst="roundRect">
              <a:avLst/>
            </a:prstGeom>
            <a:solidFill>
              <a:srgbClr val="528937"/>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srgbClr val="336600"/>
                </a:solidFill>
                <a:latin typeface="Calibri"/>
              </a:endParaRPr>
            </a:p>
          </p:txBody>
        </p:sp>
        <p:sp>
          <p:nvSpPr>
            <p:cNvPr id="7" name="TextBox 6"/>
            <p:cNvSpPr txBox="1"/>
            <p:nvPr/>
          </p:nvSpPr>
          <p:spPr>
            <a:xfrm>
              <a:off x="1516162" y="1570452"/>
              <a:ext cx="1874297" cy="1077218"/>
            </a:xfrm>
            <a:prstGeom prst="rect">
              <a:avLst/>
            </a:prstGeom>
            <a:noFill/>
          </p:spPr>
          <p:txBody>
            <a:bodyPr wrap="square" rtlCol="0">
              <a:spAutoFit/>
            </a:bodyPr>
            <a:lstStyle/>
            <a:p>
              <a:pPr algn="ctr" fontAlgn="auto">
                <a:spcBef>
                  <a:spcPts val="0"/>
                </a:spcBef>
                <a:spcAft>
                  <a:spcPts val="0"/>
                </a:spcAft>
                <a:defRPr/>
              </a:pPr>
              <a:r>
                <a:rPr lang="en-US" sz="3200" kern="0" dirty="0">
                  <a:solidFill>
                    <a:prstClr val="white"/>
                  </a:solidFill>
                  <a:latin typeface="Calibri"/>
                </a:rPr>
                <a:t>Mass Recovery</a:t>
              </a:r>
            </a:p>
          </p:txBody>
        </p:sp>
        <p:sp>
          <p:nvSpPr>
            <p:cNvPr id="8" name="Rounded Rectangle 7"/>
            <p:cNvSpPr/>
            <p:nvPr/>
          </p:nvSpPr>
          <p:spPr>
            <a:xfrm>
              <a:off x="1004889" y="3015761"/>
              <a:ext cx="2925427" cy="1764785"/>
            </a:xfrm>
            <a:prstGeom prst="roundRect">
              <a:avLst/>
            </a:prstGeom>
            <a:solidFill>
              <a:srgbClr val="D2A000"/>
            </a:solidFill>
            <a:ln w="25400" cap="flat" cmpd="sng" algn="ctr">
              <a:noFill/>
              <a:prstDash val="solid"/>
            </a:ln>
            <a:effectLst/>
          </p:spPr>
          <p:txBody>
            <a:bodyPr rtlCol="0" anchor="ctr"/>
            <a:lstStyle/>
            <a:p>
              <a:pPr algn="ctr" fontAlgn="auto">
                <a:spcBef>
                  <a:spcPts val="0"/>
                </a:spcBef>
                <a:spcAft>
                  <a:spcPts val="0"/>
                </a:spcAft>
                <a:defRPr/>
              </a:pPr>
              <a:r>
                <a:rPr lang="en-US" sz="3200" kern="0" dirty="0">
                  <a:solidFill>
                    <a:prstClr val="white"/>
                  </a:solidFill>
                  <a:latin typeface="Calibri"/>
                </a:rPr>
                <a:t>Phase </a:t>
              </a:r>
            </a:p>
            <a:p>
              <a:pPr algn="ctr" fontAlgn="auto">
                <a:spcBef>
                  <a:spcPts val="0"/>
                </a:spcBef>
                <a:spcAft>
                  <a:spcPts val="0"/>
                </a:spcAft>
                <a:defRPr/>
              </a:pPr>
              <a:r>
                <a:rPr lang="en-US" sz="3200" kern="0" dirty="0">
                  <a:solidFill>
                    <a:prstClr val="white"/>
                  </a:solidFill>
                  <a:latin typeface="Calibri"/>
                </a:rPr>
                <a:t>Change</a:t>
              </a:r>
            </a:p>
          </p:txBody>
        </p:sp>
        <p:sp>
          <p:nvSpPr>
            <p:cNvPr id="9" name="Rounded Rectangle 8"/>
            <p:cNvSpPr/>
            <p:nvPr/>
          </p:nvSpPr>
          <p:spPr>
            <a:xfrm>
              <a:off x="990598" y="4918509"/>
              <a:ext cx="2925427" cy="1524000"/>
            </a:xfrm>
            <a:prstGeom prst="roundRect">
              <a:avLst/>
            </a:prstGeom>
            <a:solidFill>
              <a:srgbClr val="C45604"/>
            </a:solidFill>
            <a:ln w="25400" cap="flat" cmpd="sng" algn="ctr">
              <a:noFill/>
              <a:prstDash val="solid"/>
            </a:ln>
            <a:effectLst/>
          </p:spPr>
          <p:txBody>
            <a:bodyPr rtlCol="0" anchor="ctr"/>
            <a:lstStyle/>
            <a:p>
              <a:pPr algn="ctr" fontAlgn="auto">
                <a:spcBef>
                  <a:spcPts val="0"/>
                </a:spcBef>
                <a:spcAft>
                  <a:spcPts val="0"/>
                </a:spcAft>
                <a:defRPr/>
              </a:pPr>
              <a:r>
                <a:rPr lang="en-US" sz="3200" kern="0" dirty="0">
                  <a:solidFill>
                    <a:prstClr val="white"/>
                  </a:solidFill>
                  <a:latin typeface="Calibri"/>
                </a:rPr>
                <a:t>Mass </a:t>
              </a:r>
            </a:p>
            <a:p>
              <a:pPr algn="ctr" fontAlgn="auto">
                <a:spcBef>
                  <a:spcPts val="0"/>
                </a:spcBef>
                <a:spcAft>
                  <a:spcPts val="0"/>
                </a:spcAft>
                <a:defRPr/>
              </a:pPr>
              <a:r>
                <a:rPr lang="en-US" sz="3200" kern="0" dirty="0">
                  <a:solidFill>
                    <a:prstClr val="white"/>
                  </a:solidFill>
                  <a:latin typeface="Calibri"/>
                </a:rPr>
                <a:t>Control</a:t>
              </a:r>
            </a:p>
          </p:txBody>
        </p:sp>
        <p:sp>
          <p:nvSpPr>
            <p:cNvPr id="10" name="Right Arrow 9"/>
            <p:cNvSpPr/>
            <p:nvPr/>
          </p:nvSpPr>
          <p:spPr>
            <a:xfrm>
              <a:off x="3916027" y="1339189"/>
              <a:ext cx="4267200" cy="1539744"/>
            </a:xfrm>
            <a:prstGeom prst="rightArrow">
              <a:avLst>
                <a:gd name="adj1" fmla="val 67973"/>
                <a:gd name="adj2" fmla="val 63134"/>
              </a:avLst>
            </a:prstGeom>
            <a:solidFill>
              <a:srgbClr val="1F497D">
                <a:lumMod val="20000"/>
                <a:lumOff val="80000"/>
              </a:srgbClr>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prstClr val="white"/>
                </a:solidFill>
                <a:latin typeface="Calibri"/>
              </a:endParaRPr>
            </a:p>
          </p:txBody>
        </p:sp>
        <p:sp>
          <p:nvSpPr>
            <p:cNvPr id="11" name="TextBox 10"/>
            <p:cNvSpPr txBox="1"/>
            <p:nvPr/>
          </p:nvSpPr>
          <p:spPr>
            <a:xfrm>
              <a:off x="3948129" y="1601229"/>
              <a:ext cx="3671871" cy="1077218"/>
            </a:xfrm>
            <a:prstGeom prst="rect">
              <a:avLst/>
            </a:prstGeom>
            <a:noFill/>
          </p:spPr>
          <p:txBody>
            <a:bodyPr wrap="square" rtlCol="0">
              <a:spAutoFit/>
            </a:bodyPr>
            <a:lstStyle/>
            <a:p>
              <a:pPr marL="161925" indent="-160338" fontAlgn="auto">
                <a:spcBef>
                  <a:spcPts val="0"/>
                </a:spcBef>
                <a:spcAft>
                  <a:spcPts val="0"/>
                </a:spcAft>
                <a:buFont typeface="Arial" panose="020B0604020202020204" pitchFamily="34" charset="0"/>
                <a:buChar char="•"/>
                <a:defRPr/>
              </a:pPr>
              <a:r>
                <a:rPr lang="en-US" sz="1600" b="1" kern="0" dirty="0">
                  <a:solidFill>
                    <a:prstClr val="black"/>
                  </a:solidFill>
                  <a:latin typeface="Arial"/>
                </a:rPr>
                <a:t>Abate</a:t>
              </a:r>
              <a:r>
                <a:rPr lang="en-US" sz="1600" kern="0" dirty="0">
                  <a:solidFill>
                    <a:prstClr val="black"/>
                  </a:solidFill>
                  <a:latin typeface="Arial"/>
                </a:rPr>
                <a:t> LNAPL body migration </a:t>
              </a:r>
              <a:r>
                <a:rPr lang="en-US" sz="1600" b="1" kern="0" dirty="0">
                  <a:solidFill>
                    <a:prstClr val="black"/>
                  </a:solidFill>
                  <a:latin typeface="Arial"/>
                </a:rPr>
                <a:t>by</a:t>
              </a:r>
              <a:r>
                <a:rPr lang="en-US" sz="1600" kern="0" dirty="0">
                  <a:solidFill>
                    <a:prstClr val="black"/>
                  </a:solidFill>
                  <a:latin typeface="Arial"/>
                </a:rPr>
                <a:t> removal of LNAPL Mass</a:t>
              </a:r>
            </a:p>
            <a:p>
              <a:pPr marL="161925" indent="-160338" fontAlgn="auto">
                <a:spcBef>
                  <a:spcPts val="0"/>
                </a:spcBef>
                <a:spcAft>
                  <a:spcPts val="0"/>
                </a:spcAft>
                <a:buFont typeface="Arial" panose="020B0604020202020204" pitchFamily="34" charset="0"/>
                <a:buChar char="•"/>
                <a:defRPr/>
              </a:pPr>
              <a:r>
                <a:rPr lang="en-US" sz="1600" b="1" kern="0" dirty="0">
                  <a:solidFill>
                    <a:prstClr val="black"/>
                  </a:solidFill>
                  <a:latin typeface="Arial"/>
                </a:rPr>
                <a:t>Remove</a:t>
              </a:r>
              <a:r>
                <a:rPr lang="en-US" sz="1600" kern="0" dirty="0">
                  <a:solidFill>
                    <a:prstClr val="black"/>
                  </a:solidFill>
                  <a:latin typeface="Arial"/>
                </a:rPr>
                <a:t> mobile LNAPL </a:t>
              </a:r>
              <a:r>
                <a:rPr lang="en-US" sz="1600" b="1" kern="0" dirty="0">
                  <a:solidFill>
                    <a:prstClr val="black"/>
                  </a:solidFill>
                  <a:latin typeface="Arial"/>
                </a:rPr>
                <a:t>to</a:t>
              </a:r>
              <a:r>
                <a:rPr lang="en-US" sz="1600" kern="0" dirty="0">
                  <a:solidFill>
                    <a:prstClr val="black"/>
                  </a:solidFill>
                  <a:latin typeface="Arial"/>
                </a:rPr>
                <a:t> the MEP</a:t>
              </a:r>
            </a:p>
            <a:p>
              <a:pPr marL="161925" indent="-160338" fontAlgn="auto">
                <a:spcBef>
                  <a:spcPts val="0"/>
                </a:spcBef>
                <a:spcAft>
                  <a:spcPts val="0"/>
                </a:spcAft>
                <a:buFont typeface="Arial" panose="020B0604020202020204" pitchFamily="34" charset="0"/>
                <a:buChar char="•"/>
                <a:defRPr/>
              </a:pPr>
              <a:r>
                <a:rPr lang="en-US" sz="1600" kern="0" dirty="0">
                  <a:solidFill>
                    <a:prstClr val="black"/>
                  </a:solidFill>
                  <a:latin typeface="Arial"/>
                </a:rPr>
                <a:t>Etc.</a:t>
              </a:r>
            </a:p>
          </p:txBody>
        </p:sp>
        <p:sp>
          <p:nvSpPr>
            <p:cNvPr id="12" name="Right Arrow 11"/>
            <p:cNvSpPr/>
            <p:nvPr/>
          </p:nvSpPr>
          <p:spPr>
            <a:xfrm>
              <a:off x="3916025" y="2782626"/>
              <a:ext cx="4267200" cy="2240062"/>
            </a:xfrm>
            <a:prstGeom prst="rightArrow">
              <a:avLst>
                <a:gd name="adj1" fmla="val 67973"/>
                <a:gd name="adj2" fmla="val 43684"/>
              </a:avLst>
            </a:prstGeom>
            <a:solidFill>
              <a:srgbClr val="1F497D">
                <a:lumMod val="20000"/>
                <a:lumOff val="80000"/>
              </a:srgbClr>
            </a:solidFill>
            <a:ln w="25400" cap="flat" cmpd="sng" algn="ctr">
              <a:noFill/>
              <a:prstDash val="solid"/>
            </a:ln>
            <a:effectLst/>
          </p:spPr>
          <p:txBody>
            <a:bodyPr rtlCol="0" anchor="ctr"/>
            <a:lstStyle/>
            <a:p>
              <a:pPr marL="161925" indent="-160338" fontAlgn="auto">
                <a:spcBef>
                  <a:spcPts val="0"/>
                </a:spcBef>
                <a:spcAft>
                  <a:spcPts val="0"/>
                </a:spcAft>
                <a:buFont typeface="Arial" panose="020B0604020202020204" pitchFamily="34" charset="0"/>
                <a:buChar char="•"/>
                <a:defRPr/>
              </a:pPr>
              <a:r>
                <a:rPr lang="en-US" sz="1500" b="1" kern="0" dirty="0">
                  <a:solidFill>
                    <a:prstClr val="black"/>
                  </a:solidFill>
                  <a:latin typeface="Arial"/>
                </a:rPr>
                <a:t>Abate</a:t>
              </a:r>
              <a:r>
                <a:rPr lang="en-US" sz="1500" kern="0" dirty="0">
                  <a:solidFill>
                    <a:prstClr val="black"/>
                  </a:solidFill>
                  <a:latin typeface="Arial"/>
                </a:rPr>
                <a:t> unacceptable vapor accumulations </a:t>
              </a:r>
              <a:r>
                <a:rPr lang="en-US" sz="1500" b="1" kern="0" dirty="0">
                  <a:solidFill>
                    <a:prstClr val="black"/>
                  </a:solidFill>
                  <a:latin typeface="Arial"/>
                </a:rPr>
                <a:t>by</a:t>
              </a:r>
              <a:r>
                <a:rPr lang="en-US" sz="1500" kern="0" dirty="0">
                  <a:solidFill>
                    <a:prstClr val="black"/>
                  </a:solidFill>
                  <a:latin typeface="Arial"/>
                </a:rPr>
                <a:t> sufficient depletion of volatile constituents from LNAPL</a:t>
              </a:r>
            </a:p>
            <a:p>
              <a:pPr marL="161925" indent="-160338" fontAlgn="auto">
                <a:spcBef>
                  <a:spcPts val="0"/>
                </a:spcBef>
                <a:spcAft>
                  <a:spcPts val="0"/>
                </a:spcAft>
                <a:buFont typeface="Arial" panose="020B0604020202020204" pitchFamily="34" charset="0"/>
                <a:buChar char="•"/>
                <a:defRPr/>
              </a:pPr>
              <a:r>
                <a:rPr lang="en-US" sz="1500" b="1" kern="0" dirty="0">
                  <a:solidFill>
                    <a:prstClr val="black"/>
                  </a:solidFill>
                  <a:latin typeface="Arial"/>
                </a:rPr>
                <a:t>Reduce </a:t>
              </a:r>
              <a:r>
                <a:rPr lang="en-US" sz="1500" kern="0" dirty="0">
                  <a:solidFill>
                    <a:prstClr val="black"/>
                  </a:solidFill>
                  <a:latin typeface="Arial"/>
                </a:rPr>
                <a:t>dissolved concentrations at point of compliance </a:t>
              </a:r>
              <a:r>
                <a:rPr lang="en-US" sz="1500" b="1" kern="0" dirty="0">
                  <a:solidFill>
                    <a:prstClr val="black"/>
                  </a:solidFill>
                  <a:latin typeface="Arial"/>
                </a:rPr>
                <a:t>by</a:t>
              </a:r>
              <a:r>
                <a:rPr lang="en-US" sz="1500" kern="0" dirty="0">
                  <a:solidFill>
                    <a:prstClr val="black"/>
                  </a:solidFill>
                  <a:latin typeface="Arial"/>
                </a:rPr>
                <a:t> sufficient depletion of soluble constituents from LNAPL</a:t>
              </a:r>
            </a:p>
            <a:p>
              <a:pPr marL="161925" indent="-160338" fontAlgn="auto">
                <a:spcBef>
                  <a:spcPts val="0"/>
                </a:spcBef>
                <a:spcAft>
                  <a:spcPts val="0"/>
                </a:spcAft>
                <a:buFont typeface="Arial" panose="020B0604020202020204" pitchFamily="34" charset="0"/>
                <a:buChar char="•"/>
                <a:defRPr/>
              </a:pPr>
              <a:r>
                <a:rPr lang="en-US" sz="1500" kern="0" dirty="0">
                  <a:solidFill>
                    <a:prstClr val="black"/>
                  </a:solidFill>
                  <a:latin typeface="Arial"/>
                </a:rPr>
                <a:t>Etc.</a:t>
              </a:r>
            </a:p>
          </p:txBody>
        </p:sp>
        <p:sp>
          <p:nvSpPr>
            <p:cNvPr id="13" name="Right Arrow 12"/>
            <p:cNvSpPr/>
            <p:nvPr/>
          </p:nvSpPr>
          <p:spPr>
            <a:xfrm>
              <a:off x="3916027" y="4935526"/>
              <a:ext cx="4267200" cy="1539744"/>
            </a:xfrm>
            <a:prstGeom prst="rightArrow">
              <a:avLst>
                <a:gd name="adj1" fmla="val 67973"/>
                <a:gd name="adj2" fmla="val 63134"/>
              </a:avLst>
            </a:prstGeom>
            <a:solidFill>
              <a:srgbClr val="1F497D">
                <a:lumMod val="20000"/>
                <a:lumOff val="80000"/>
              </a:srgbClr>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prstClr val="white"/>
                </a:solidFill>
                <a:latin typeface="Calibri"/>
              </a:endParaRPr>
            </a:p>
          </p:txBody>
        </p:sp>
        <p:sp>
          <p:nvSpPr>
            <p:cNvPr id="14" name="TextBox 13"/>
            <p:cNvSpPr txBox="1"/>
            <p:nvPr/>
          </p:nvSpPr>
          <p:spPr>
            <a:xfrm>
              <a:off x="3916027" y="5240383"/>
              <a:ext cx="3551573" cy="1077218"/>
            </a:xfrm>
            <a:prstGeom prst="rect">
              <a:avLst/>
            </a:prstGeom>
            <a:noFill/>
          </p:spPr>
          <p:txBody>
            <a:bodyPr wrap="square" rtlCol="0">
              <a:spAutoFit/>
            </a:bodyPr>
            <a:lstStyle/>
            <a:p>
              <a:pPr marL="161925" indent="-160338" fontAlgn="auto">
                <a:spcBef>
                  <a:spcPts val="0"/>
                </a:spcBef>
                <a:spcAft>
                  <a:spcPts val="0"/>
                </a:spcAft>
                <a:buFont typeface="Arial" panose="020B0604020202020204" pitchFamily="34" charset="0"/>
                <a:buChar char="•"/>
                <a:defRPr/>
              </a:pPr>
              <a:r>
                <a:rPr lang="en-US" sz="1600" b="1" kern="0" dirty="0">
                  <a:solidFill>
                    <a:prstClr val="black"/>
                  </a:solidFill>
                  <a:latin typeface="Arial"/>
                </a:rPr>
                <a:t>Contain</a:t>
              </a:r>
              <a:r>
                <a:rPr lang="en-US" sz="1600" kern="0" dirty="0">
                  <a:solidFill>
                    <a:prstClr val="black"/>
                  </a:solidFill>
                  <a:latin typeface="Arial"/>
                </a:rPr>
                <a:t> LNAPL </a:t>
              </a:r>
              <a:r>
                <a:rPr lang="en-US" sz="1600" b="1" kern="0" dirty="0">
                  <a:solidFill>
                    <a:prstClr val="black"/>
                  </a:solidFill>
                  <a:latin typeface="Arial"/>
                </a:rPr>
                <a:t>at</a:t>
              </a:r>
              <a:r>
                <a:rPr lang="en-US" sz="1600" kern="0" dirty="0">
                  <a:solidFill>
                    <a:prstClr val="black"/>
                  </a:solidFill>
                  <a:latin typeface="Arial"/>
                </a:rPr>
                <a:t> a defined boundary </a:t>
              </a:r>
            </a:p>
            <a:p>
              <a:pPr marL="161925" indent="-160338" fontAlgn="auto">
                <a:spcBef>
                  <a:spcPts val="0"/>
                </a:spcBef>
                <a:spcAft>
                  <a:spcPts val="0"/>
                </a:spcAft>
                <a:buFont typeface="Arial" panose="020B0604020202020204" pitchFamily="34" charset="0"/>
                <a:buChar char="•"/>
                <a:defRPr/>
              </a:pPr>
              <a:r>
                <a:rPr lang="en-US" sz="1600" b="1" kern="0" dirty="0">
                  <a:solidFill>
                    <a:prstClr val="black"/>
                  </a:solidFill>
                  <a:latin typeface="Arial"/>
                </a:rPr>
                <a:t>Prevent</a:t>
              </a:r>
              <a:r>
                <a:rPr lang="en-US" sz="1600" kern="0" dirty="0">
                  <a:solidFill>
                    <a:prstClr val="black"/>
                  </a:solidFill>
                  <a:latin typeface="Arial"/>
                </a:rPr>
                <a:t> migration </a:t>
              </a:r>
              <a:r>
                <a:rPr lang="en-US" sz="1600" b="1" kern="0" dirty="0">
                  <a:solidFill>
                    <a:prstClr val="black"/>
                  </a:solidFill>
                  <a:latin typeface="Arial"/>
                </a:rPr>
                <a:t>beyond</a:t>
              </a:r>
              <a:r>
                <a:rPr lang="en-US" sz="1600" kern="0" dirty="0">
                  <a:solidFill>
                    <a:prstClr val="black"/>
                  </a:solidFill>
                  <a:latin typeface="Arial"/>
                </a:rPr>
                <a:t> a point of compliance</a:t>
              </a:r>
            </a:p>
            <a:p>
              <a:pPr marL="161925" indent="-160338" fontAlgn="auto">
                <a:spcBef>
                  <a:spcPts val="0"/>
                </a:spcBef>
                <a:spcAft>
                  <a:spcPts val="0"/>
                </a:spcAft>
                <a:buFont typeface="Arial" panose="020B0604020202020204" pitchFamily="34" charset="0"/>
                <a:buChar char="•"/>
                <a:defRPr/>
              </a:pPr>
              <a:r>
                <a:rPr lang="en-US" sz="1600" kern="0" dirty="0">
                  <a:solidFill>
                    <a:prstClr val="black"/>
                  </a:solidFill>
                  <a:latin typeface="Arial"/>
                </a:rPr>
                <a:t>Etc.</a:t>
              </a:r>
            </a:p>
          </p:txBody>
        </p:sp>
      </p:grpSp>
    </p:spTree>
    <p:extLst>
      <p:ext uri="{BB962C8B-B14F-4D97-AF65-F5344CB8AC3E}">
        <p14:creationId xmlns:p14="http://schemas.microsoft.com/office/powerpoint/2010/main" val="95512719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Technology Groups and Objectives</a:t>
            </a:r>
          </a:p>
        </p:txBody>
      </p:sp>
      <p:sp>
        <p:nvSpPr>
          <p:cNvPr id="10243" name="Content Placeholder 2"/>
          <p:cNvSpPr>
            <a:spLocks noGrp="1"/>
          </p:cNvSpPr>
          <p:nvPr>
            <p:ph idx="1"/>
          </p:nvPr>
        </p:nvSpPr>
        <p:spPr/>
        <p:txBody>
          <a:bodyPr anchor="ctr" anchorCtr="0"/>
          <a:lstStyle/>
          <a:p>
            <a:pPr marL="460375" indent="-460375"/>
            <a:r>
              <a:rPr lang="en-US" sz="3600" b="1" dirty="0"/>
              <a:t>Mass Control</a:t>
            </a:r>
          </a:p>
          <a:p>
            <a:pPr marL="460375" indent="-460375"/>
            <a:r>
              <a:rPr lang="en-US" sz="3600" b="1" dirty="0"/>
              <a:t>Phase Change</a:t>
            </a:r>
          </a:p>
          <a:p>
            <a:pPr marL="460375" indent="-460375"/>
            <a:r>
              <a:rPr lang="en-US" sz="3600" b="1" dirty="0"/>
              <a:t>Mass Recovery</a:t>
            </a:r>
            <a:r>
              <a:rPr lang="en-US" dirty="0"/>
              <a:t/>
            </a:r>
            <a:br>
              <a:rPr lang="en-US" dirty="0"/>
            </a:br>
            <a:endParaRPr lang="en-US" dirty="0"/>
          </a:p>
        </p:txBody>
      </p:sp>
      <p:sp>
        <p:nvSpPr>
          <p:cNvPr id="5" name="Isosceles Triangle 4"/>
          <p:cNvSpPr/>
          <p:nvPr/>
        </p:nvSpPr>
        <p:spPr>
          <a:xfrm>
            <a:off x="5910154" y="2778786"/>
            <a:ext cx="2133600" cy="18288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45" name="TextBox 4"/>
          <p:cNvSpPr txBox="1">
            <a:spLocks noChangeArrowheads="1"/>
          </p:cNvSpPr>
          <p:nvPr/>
        </p:nvSpPr>
        <p:spPr bwMode="auto">
          <a:xfrm>
            <a:off x="7510354" y="4683786"/>
            <a:ext cx="1544637" cy="369888"/>
          </a:xfrm>
          <a:prstGeom prst="rect">
            <a:avLst/>
          </a:prstGeom>
          <a:noFill/>
          <a:ln w="9525">
            <a:noFill/>
            <a:miter lim="800000"/>
            <a:headEnd/>
            <a:tailEnd/>
          </a:ln>
        </p:spPr>
        <p:txBody>
          <a:bodyPr wrap="none">
            <a:spAutoFit/>
          </a:bodyPr>
          <a:lstStyle/>
          <a:p>
            <a:r>
              <a:rPr lang="en-US" dirty="0">
                <a:solidFill>
                  <a:srgbClr val="000000"/>
                </a:solidFill>
              </a:rPr>
              <a:t>Mass Control</a:t>
            </a:r>
          </a:p>
        </p:txBody>
      </p:sp>
      <p:sp>
        <p:nvSpPr>
          <p:cNvPr id="10246" name="TextBox 6"/>
          <p:cNvSpPr txBox="1">
            <a:spLocks noChangeArrowheads="1"/>
          </p:cNvSpPr>
          <p:nvPr/>
        </p:nvSpPr>
        <p:spPr bwMode="auto">
          <a:xfrm>
            <a:off x="4843354" y="4683786"/>
            <a:ext cx="1774825" cy="369888"/>
          </a:xfrm>
          <a:prstGeom prst="rect">
            <a:avLst/>
          </a:prstGeom>
          <a:noFill/>
          <a:ln w="9525">
            <a:noFill/>
            <a:miter lim="800000"/>
            <a:headEnd/>
            <a:tailEnd/>
          </a:ln>
        </p:spPr>
        <p:txBody>
          <a:bodyPr wrap="none">
            <a:spAutoFit/>
          </a:bodyPr>
          <a:lstStyle/>
          <a:p>
            <a:r>
              <a:rPr lang="en-US" dirty="0">
                <a:solidFill>
                  <a:srgbClr val="000000"/>
                </a:solidFill>
              </a:rPr>
              <a:t>Mass Recovery</a:t>
            </a:r>
          </a:p>
        </p:txBody>
      </p:sp>
      <p:sp>
        <p:nvSpPr>
          <p:cNvPr id="10247" name="TextBox 7"/>
          <p:cNvSpPr txBox="1">
            <a:spLocks noChangeArrowheads="1"/>
          </p:cNvSpPr>
          <p:nvPr/>
        </p:nvSpPr>
        <p:spPr bwMode="auto">
          <a:xfrm>
            <a:off x="6138754" y="2321586"/>
            <a:ext cx="1711325" cy="369888"/>
          </a:xfrm>
          <a:prstGeom prst="rect">
            <a:avLst/>
          </a:prstGeom>
          <a:noFill/>
          <a:ln w="9525">
            <a:noFill/>
            <a:miter lim="800000"/>
            <a:headEnd/>
            <a:tailEnd/>
          </a:ln>
        </p:spPr>
        <p:txBody>
          <a:bodyPr wrap="none">
            <a:spAutoFit/>
          </a:bodyPr>
          <a:lstStyle/>
          <a:p>
            <a:r>
              <a:rPr lang="en-US" dirty="0">
                <a:solidFill>
                  <a:srgbClr val="000000"/>
                </a:solidFill>
              </a:rPr>
              <a:t>Phase Change</a:t>
            </a:r>
          </a:p>
        </p:txBody>
      </p:sp>
      <p:sp>
        <p:nvSpPr>
          <p:cNvPr id="9" name="Oval 8"/>
          <p:cNvSpPr/>
          <p:nvPr/>
        </p:nvSpPr>
        <p:spPr>
          <a:xfrm>
            <a:off x="6618179" y="3388386"/>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49" name="TextBox 10"/>
          <p:cNvSpPr txBox="1">
            <a:spLocks noChangeArrowheads="1"/>
          </p:cNvSpPr>
          <p:nvPr/>
        </p:nvSpPr>
        <p:spPr bwMode="auto">
          <a:xfrm>
            <a:off x="1146412" y="5563211"/>
            <a:ext cx="7136260" cy="830997"/>
          </a:xfrm>
          <a:prstGeom prst="rect">
            <a:avLst/>
          </a:prstGeom>
          <a:noFill/>
          <a:ln w="9525">
            <a:noFill/>
            <a:miter lim="800000"/>
            <a:headEnd/>
            <a:tailEnd/>
          </a:ln>
        </p:spPr>
        <p:txBody>
          <a:bodyPr wrap="square">
            <a:spAutoFit/>
          </a:bodyPr>
          <a:lstStyle/>
          <a:p>
            <a:pPr algn="ctr"/>
            <a:r>
              <a:rPr lang="en-US" sz="2400" b="1" dirty="0">
                <a:solidFill>
                  <a:srgbClr val="333399"/>
                </a:solidFill>
              </a:rPr>
              <a:t>Key Point</a:t>
            </a:r>
            <a:r>
              <a:rPr lang="en-US" sz="2400" dirty="0">
                <a:solidFill>
                  <a:srgbClr val="000000"/>
                </a:solidFill>
              </a:rPr>
              <a:t>: Some technologies have more than one effect and may serve more than one objective </a:t>
            </a:r>
          </a:p>
        </p:txBody>
      </p:sp>
      <p:sp>
        <p:nvSpPr>
          <p:cNvPr id="11" name="TextBox 10"/>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2" name="TextBox 1"/>
          <p:cNvSpPr txBox="1"/>
          <p:nvPr/>
        </p:nvSpPr>
        <p:spPr>
          <a:xfrm>
            <a:off x="5764049" y="5134090"/>
            <a:ext cx="2460734" cy="369332"/>
          </a:xfrm>
          <a:prstGeom prst="rect">
            <a:avLst/>
          </a:prstGeom>
          <a:noFill/>
        </p:spPr>
        <p:txBody>
          <a:bodyPr wrap="square" rtlCol="0">
            <a:spAutoFit/>
          </a:bodyPr>
          <a:lstStyle/>
          <a:p>
            <a:r>
              <a:rPr lang="en-US" dirty="0">
                <a:solidFill>
                  <a:srgbClr val="000000"/>
                </a:solidFill>
              </a:rPr>
              <a:t>Dual Phase Extraction</a:t>
            </a:r>
          </a:p>
        </p:txBody>
      </p:sp>
    </p:spTree>
    <p:extLst>
      <p:ext uri="{BB962C8B-B14F-4D97-AF65-F5344CB8AC3E}">
        <p14:creationId xmlns:p14="http://schemas.microsoft.com/office/powerpoint/2010/main" val="264520930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a:t>Choose Remedial Technology(ies), then Identify Performance Metrics &amp; Endpoints</a:t>
            </a:r>
          </a:p>
        </p:txBody>
      </p:sp>
      <p:sp>
        <p:nvSpPr>
          <p:cNvPr id="7171" name="Content Placeholder 2"/>
          <p:cNvSpPr>
            <a:spLocks noGrp="1"/>
          </p:cNvSpPr>
          <p:nvPr>
            <p:ph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Performance Metrics and Endpoints are SMART and technology-specific</a:t>
            </a:r>
          </a:p>
          <a:p>
            <a:endParaRPr lang="en-US" alt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1" y="1341438"/>
            <a:ext cx="5797549" cy="444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378244026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tabLst>
                <a:tab pos="4859338" algn="l"/>
              </a:tabLst>
            </a:pPr>
            <a:r>
              <a:rPr lang="en-US" altLang="en-US" smtClean="0"/>
              <a:t>Q&amp;A Break</a:t>
            </a:r>
            <a:endParaRPr lang="en-US" altLang="en-US" dirty="0"/>
          </a:p>
        </p:txBody>
      </p:sp>
      <p:pic>
        <p:nvPicPr>
          <p:cNvPr id="84995" name="Picture 6" descr="Click here to follow on Faceboo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575" y="4746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5" descr="Click here to follow on Twitt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175" y="4746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4" descr="Click here to follow on Linkedi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0413" y="474663"/>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Box 18"/>
          <p:cNvSpPr txBox="1">
            <a:spLocks noChangeArrowheads="1"/>
          </p:cNvSpPr>
          <p:nvPr/>
        </p:nvSpPr>
        <p:spPr bwMode="auto">
          <a:xfrm>
            <a:off x="6029325" y="6826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SzTx/>
              <a:buFontTx/>
              <a:buNone/>
            </a:pPr>
            <a:r>
              <a:rPr lang="en-US" altLang="en-US" sz="1800" dirty="0">
                <a:solidFill>
                  <a:srgbClr val="000000"/>
                </a:solidFill>
              </a:rPr>
              <a:t>Follow ITRC</a:t>
            </a:r>
          </a:p>
        </p:txBody>
      </p:sp>
      <p:sp>
        <p:nvSpPr>
          <p:cNvPr id="84999" name="Rectangle 3"/>
          <p:cNvSpPr>
            <a:spLocks noGrp="1" noChangeArrowheads="1"/>
          </p:cNvSpPr>
          <p:nvPr>
            <p:ph type="body" idx="1"/>
          </p:nvPr>
        </p:nvSpPr>
        <p:spPr>
          <a:xfrm>
            <a:off x="5170714" y="2971800"/>
            <a:ext cx="3761015" cy="2922813"/>
          </a:xfrm>
        </p:spPr>
        <p:txBody>
          <a:bodyPr/>
          <a:lstStyle/>
          <a:p>
            <a:r>
              <a:rPr lang="en-US" altLang="en-US" sz="2800" b="1" dirty="0"/>
              <a:t>1</a:t>
            </a:r>
            <a:r>
              <a:rPr lang="en-US" altLang="en-US" sz="2800" b="1" baseline="30000" dirty="0"/>
              <a:t>st</a:t>
            </a:r>
            <a:r>
              <a:rPr lang="en-US" altLang="en-US" sz="2800" dirty="0"/>
              <a:t> </a:t>
            </a:r>
            <a:r>
              <a:rPr lang="en-US" altLang="en-US" sz="2800" b="1" dirty="0"/>
              <a:t>Question and Answer Break </a:t>
            </a:r>
          </a:p>
          <a:p>
            <a:pPr marL="0" indent="0">
              <a:buNone/>
            </a:pPr>
            <a:endParaRPr lang="en-US" altLang="en-US" dirty="0"/>
          </a:p>
          <a:p>
            <a:endParaRPr lang="en-US" altLang="en-US" dirty="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299" y="1965509"/>
            <a:ext cx="4239987" cy="3780230"/>
          </a:xfrm>
          <a:prstGeom prst="rect">
            <a:avLst/>
          </a:prstGeom>
        </p:spPr>
      </p:pic>
    </p:spTree>
    <p:extLst>
      <p:ext uri="{BB962C8B-B14F-4D97-AF65-F5344CB8AC3E}">
        <p14:creationId xmlns:p14="http://schemas.microsoft.com/office/powerpoint/2010/main" val="93557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rtl="0">
              <a:spcBef>
                <a:spcPct val="0"/>
              </a:spcBef>
            </a:pPr>
            <a:r>
              <a:rPr lang="en-US" sz="1400" dirty="0"/>
              <a:t/>
            </a:r>
            <a:br>
              <a:rPr lang="en-US" sz="1400" dirty="0"/>
            </a:br>
            <a:r>
              <a:rPr lang="en-US" sz="2600" dirty="0"/>
              <a:t>Why Are We Focused on the Remedy LCSM</a:t>
            </a:r>
          </a:p>
        </p:txBody>
      </p:sp>
      <p:sp>
        <p:nvSpPr>
          <p:cNvPr id="3" name="Content Placeholder 2"/>
          <p:cNvSpPr>
            <a:spLocks noGrp="1"/>
          </p:cNvSpPr>
          <p:nvPr>
            <p:ph idx="1"/>
          </p:nvPr>
        </p:nvSpPr>
        <p:spPr>
          <a:xfrm>
            <a:off x="532263" y="1415845"/>
            <a:ext cx="8420008" cy="4845255"/>
          </a:xfrm>
        </p:spPr>
        <p:txBody>
          <a:bodyPr>
            <a:noAutofit/>
          </a:bodyPr>
          <a:lstStyle/>
          <a:p>
            <a:r>
              <a:rPr lang="en-US" sz="2000" dirty="0" smtClean="0"/>
              <a:t>Current practices and resulting CSMs  are effective at  identifying risks</a:t>
            </a:r>
            <a:r>
              <a:rPr lang="en-US" sz="2000" dirty="0"/>
              <a:t> </a:t>
            </a:r>
            <a:r>
              <a:rPr lang="en-US" sz="2000" dirty="0" smtClean="0"/>
              <a:t>and concerns. </a:t>
            </a:r>
          </a:p>
          <a:p>
            <a:r>
              <a:rPr lang="en-US" sz="2000" dirty="0" smtClean="0"/>
              <a:t>CSMs </a:t>
            </a:r>
            <a:r>
              <a:rPr lang="en-US" sz="2000" dirty="0"/>
              <a:t>are also sufficient to identify completion of remediation (i.e., there are no more concerns, risk, etc.)</a:t>
            </a:r>
          </a:p>
          <a:p>
            <a:r>
              <a:rPr lang="en-US" sz="2000" dirty="0"/>
              <a:t>Refinement of CSMs for technology Selection, Optimization &amp; Confirmation represent the highest potential for improvement</a:t>
            </a:r>
          </a:p>
          <a:p>
            <a:pPr lvl="1">
              <a:spcBef>
                <a:spcPts val="600"/>
              </a:spcBef>
            </a:pPr>
            <a:r>
              <a:rPr lang="en-US" sz="1800" dirty="0"/>
              <a:t>Historically, remedies have been selected based on an incomplete understanding of LNAPL occurrence, nature and remedy performance</a:t>
            </a:r>
          </a:p>
          <a:p>
            <a:pPr lvl="1">
              <a:spcBef>
                <a:spcPts val="600"/>
              </a:spcBef>
            </a:pPr>
            <a:r>
              <a:rPr lang="en-US" sz="1800" dirty="0"/>
              <a:t>Remediation has often been driven by LNAPL thickness in wells without considering the relationship between LNAPL thickness and recoverability or the effects of LNAPL recovery on subsurface conditions</a:t>
            </a:r>
          </a:p>
          <a:p>
            <a:r>
              <a:rPr lang="en-US" sz="2000" dirty="0"/>
              <a:t>The Remedy Selection LCSM aims to inspire continuation of improvements to CSMs for LNAPL remedy selection</a:t>
            </a:r>
          </a:p>
        </p:txBody>
      </p:sp>
      <p:sp>
        <p:nvSpPr>
          <p:cNvPr id="6"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rgbClr val="FFFFFF"/>
                </a:solidFill>
              </a:rPr>
              <a:t>Remedy Selection LCSM</a:t>
            </a:r>
          </a:p>
        </p:txBody>
      </p:sp>
    </p:spTree>
    <p:extLst>
      <p:ext uri="{BB962C8B-B14F-4D97-AF65-F5344CB8AC3E}">
        <p14:creationId xmlns:p14="http://schemas.microsoft.com/office/powerpoint/2010/main" val="26122181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97D52717-D064-4F42-9054-E26F59B202B3}"/>
              </a:ext>
            </a:extLst>
          </p:cNvPr>
          <p:cNvSpPr>
            <a:spLocks noGrp="1" noChangeArrowheads="1"/>
          </p:cNvSpPr>
          <p:nvPr>
            <p:ph type="title"/>
          </p:nvPr>
        </p:nvSpPr>
        <p:spPr/>
        <p:txBody>
          <a:bodyPr/>
          <a:lstStyle/>
          <a:p>
            <a:r>
              <a:rPr lang="en-US" altLang="en-US" dirty="0"/>
              <a:t>ITRC (</a:t>
            </a:r>
            <a:r>
              <a:rPr lang="en-US" altLang="en-US" u="sng" dirty="0">
                <a:solidFill>
                  <a:srgbClr val="333399"/>
                </a:solidFill>
                <a:hlinkClick r:id="rId3"/>
              </a:rPr>
              <a:t>www.itrcweb.org</a:t>
            </a:r>
            <a:r>
              <a:rPr lang="en-US" altLang="en-US" dirty="0"/>
              <a:t>) – Shaping the Future of Regulatory Acceptance</a:t>
            </a:r>
          </a:p>
        </p:txBody>
      </p:sp>
      <p:sp>
        <p:nvSpPr>
          <p:cNvPr id="10243" name="Rectangle 3">
            <a:extLst>
              <a:ext uri="{FF2B5EF4-FFF2-40B4-BE49-F238E27FC236}">
                <a16:creationId xmlns:a16="http://schemas.microsoft.com/office/drawing/2014/main" xmlns="" id="{88DB1CEE-6B5A-43BE-BE35-F3C450B54B4E}"/>
              </a:ext>
            </a:extLst>
          </p:cNvPr>
          <p:cNvSpPr>
            <a:spLocks noGrp="1" noChangeArrowheads="1"/>
          </p:cNvSpPr>
          <p:nvPr>
            <p:ph type="body" sz="half" idx="1"/>
          </p:nvPr>
        </p:nvSpPr>
        <p:spPr>
          <a:xfrm>
            <a:off x="609600" y="1524000"/>
            <a:ext cx="3810000" cy="4292600"/>
          </a:xfrm>
        </p:spPr>
        <p:txBody>
          <a:bodyPr/>
          <a:lstStyle/>
          <a:p>
            <a:pPr>
              <a:lnSpc>
                <a:spcPct val="90000"/>
              </a:lnSpc>
            </a:pPr>
            <a:r>
              <a:rPr lang="en-US" altLang="en-US" sz="2000" dirty="0"/>
              <a:t>Host organization</a:t>
            </a:r>
          </a:p>
          <a:p>
            <a:pPr>
              <a:lnSpc>
                <a:spcPct val="90000"/>
              </a:lnSpc>
            </a:pPr>
            <a:r>
              <a:rPr lang="en-US" altLang="en-US" sz="2000" dirty="0"/>
              <a:t>Network</a:t>
            </a:r>
          </a:p>
          <a:p>
            <a:pPr lvl="1">
              <a:lnSpc>
                <a:spcPct val="90000"/>
              </a:lnSpc>
            </a:pPr>
            <a:r>
              <a:rPr lang="en-US" altLang="en-US" sz="2000" dirty="0"/>
              <a:t>State regulators</a:t>
            </a:r>
          </a:p>
          <a:p>
            <a:pPr lvl="2">
              <a:lnSpc>
                <a:spcPct val="90000"/>
              </a:lnSpc>
            </a:pPr>
            <a:r>
              <a:rPr lang="en-US" altLang="en-US" sz="1800" dirty="0"/>
              <a:t>All 50 states, PR, DC</a:t>
            </a:r>
          </a:p>
          <a:p>
            <a:pPr lvl="1">
              <a:lnSpc>
                <a:spcPct val="90000"/>
              </a:lnSpc>
            </a:pPr>
            <a:r>
              <a:rPr lang="en-US" altLang="en-US" sz="2000" dirty="0"/>
              <a:t>Federal partners</a:t>
            </a:r>
          </a:p>
          <a:p>
            <a:pPr lvl="1">
              <a:lnSpc>
                <a:spcPct val="90000"/>
              </a:lnSpc>
            </a:pPr>
            <a:endParaRPr lang="en-US" altLang="en-US" sz="2000" dirty="0"/>
          </a:p>
          <a:p>
            <a:pPr lvl="1">
              <a:lnSpc>
                <a:spcPct val="90000"/>
              </a:lnSpc>
            </a:pPr>
            <a:endParaRPr lang="en-US" altLang="en-US" sz="2000" dirty="0"/>
          </a:p>
          <a:p>
            <a:pPr lvl="1">
              <a:lnSpc>
                <a:spcPct val="90000"/>
              </a:lnSpc>
            </a:pPr>
            <a:endParaRPr lang="en-US" altLang="en-US" sz="2000" dirty="0"/>
          </a:p>
          <a:p>
            <a:pPr lvl="1">
              <a:lnSpc>
                <a:spcPct val="90000"/>
              </a:lnSpc>
            </a:pPr>
            <a:endParaRPr lang="en-US" altLang="en-US" sz="800" dirty="0"/>
          </a:p>
          <a:p>
            <a:pPr lvl="1">
              <a:lnSpc>
                <a:spcPct val="90000"/>
              </a:lnSpc>
            </a:pPr>
            <a:r>
              <a:rPr lang="en-US" altLang="en-US" sz="2000" dirty="0"/>
              <a:t>ITRC Industry Affiliates Program</a:t>
            </a:r>
          </a:p>
          <a:p>
            <a:pPr lvl="1">
              <a:lnSpc>
                <a:spcPct val="90000"/>
              </a:lnSpc>
            </a:pPr>
            <a:endParaRPr lang="en-US" altLang="en-US" sz="2000" dirty="0"/>
          </a:p>
          <a:p>
            <a:pPr lvl="1">
              <a:lnSpc>
                <a:spcPct val="90000"/>
              </a:lnSpc>
            </a:pPr>
            <a:r>
              <a:rPr lang="en-US" altLang="en-US" sz="2000" dirty="0"/>
              <a:t>Academia</a:t>
            </a:r>
          </a:p>
          <a:p>
            <a:pPr lvl="1">
              <a:lnSpc>
                <a:spcPct val="90000"/>
              </a:lnSpc>
            </a:pPr>
            <a:r>
              <a:rPr lang="en-US" altLang="en-US" sz="2000" dirty="0"/>
              <a:t>Community stakeholders</a:t>
            </a:r>
          </a:p>
          <a:p>
            <a:pPr>
              <a:lnSpc>
                <a:spcPct val="90000"/>
              </a:lnSpc>
            </a:pPr>
            <a:r>
              <a:rPr lang="en-US" altLang="en-US" sz="2000" dirty="0"/>
              <a:t>Follow ITRC</a:t>
            </a:r>
          </a:p>
        </p:txBody>
      </p:sp>
      <p:sp>
        <p:nvSpPr>
          <p:cNvPr id="10244" name="Rectangle 4">
            <a:extLst>
              <a:ext uri="{FF2B5EF4-FFF2-40B4-BE49-F238E27FC236}">
                <a16:creationId xmlns:a16="http://schemas.microsoft.com/office/drawing/2014/main" xmlns="" id="{CFF92136-3598-43A6-94C2-8E07FCE835D3}"/>
              </a:ext>
            </a:extLst>
          </p:cNvPr>
          <p:cNvSpPr>
            <a:spLocks noGrp="1" noChangeArrowheads="1"/>
          </p:cNvSpPr>
          <p:nvPr>
            <p:ph type="body" sz="half" idx="2"/>
          </p:nvPr>
        </p:nvSpPr>
        <p:spPr>
          <a:xfrm>
            <a:off x="4595813" y="1389063"/>
            <a:ext cx="4191000" cy="4292600"/>
          </a:xfrm>
        </p:spPr>
        <p:txBody>
          <a:bodyPr/>
          <a:lstStyle/>
          <a:p>
            <a:pPr>
              <a:spcBef>
                <a:spcPct val="30000"/>
              </a:spcBef>
            </a:pPr>
            <a:r>
              <a:rPr lang="en-US" altLang="en-US" sz="2000" dirty="0"/>
              <a:t>Disclaimer</a:t>
            </a:r>
          </a:p>
          <a:p>
            <a:pPr lvl="1">
              <a:spcBef>
                <a:spcPct val="30000"/>
              </a:spcBef>
            </a:pPr>
            <a:r>
              <a:rPr lang="en-US" altLang="en-US" sz="1800" dirty="0"/>
              <a:t>Full version in </a:t>
            </a:r>
            <a:r>
              <a:rPr lang="ja-JP" altLang="en-US" sz="1800" dirty="0"/>
              <a:t>“</a:t>
            </a:r>
            <a:r>
              <a:rPr lang="en-US" altLang="ja-JP" sz="1800" dirty="0"/>
              <a:t>Notes</a:t>
            </a:r>
            <a:r>
              <a:rPr lang="ja-JP" altLang="en-US" sz="1800" dirty="0"/>
              <a:t>”</a:t>
            </a:r>
            <a:r>
              <a:rPr lang="en-US" altLang="ja-JP" sz="1800" dirty="0"/>
              <a:t> section</a:t>
            </a:r>
          </a:p>
          <a:p>
            <a:pPr lvl="1">
              <a:spcBef>
                <a:spcPct val="30000"/>
              </a:spcBef>
            </a:pPr>
            <a:r>
              <a:rPr lang="en-US" altLang="en-US" sz="1800" dirty="0"/>
              <a:t>Partially funded by the U.S. government</a:t>
            </a:r>
          </a:p>
          <a:p>
            <a:pPr lvl="2">
              <a:spcBef>
                <a:spcPct val="30000"/>
              </a:spcBef>
            </a:pPr>
            <a:r>
              <a:rPr lang="en-US" altLang="en-US" sz="1800" dirty="0"/>
              <a:t>ITRC nor US government warranty material</a:t>
            </a:r>
          </a:p>
          <a:p>
            <a:pPr lvl="2">
              <a:spcBef>
                <a:spcPct val="30000"/>
              </a:spcBef>
            </a:pPr>
            <a:r>
              <a:rPr lang="en-US" altLang="en-US" sz="1800" dirty="0"/>
              <a:t>ITRC nor US government endorse specific products</a:t>
            </a:r>
          </a:p>
          <a:p>
            <a:pPr>
              <a:spcBef>
                <a:spcPct val="30000"/>
              </a:spcBef>
            </a:pPr>
            <a:r>
              <a:rPr lang="en-US" altLang="en-US" sz="2000" dirty="0"/>
              <a:t>ITRC materials available for your use – see </a:t>
            </a:r>
            <a:r>
              <a:rPr lang="en-US" altLang="en-US" sz="2000" dirty="0">
                <a:hlinkClick r:id="rId4"/>
              </a:rPr>
              <a:t>usage policy</a:t>
            </a:r>
            <a:endParaRPr lang="en-US" altLang="en-US" sz="2000" dirty="0"/>
          </a:p>
          <a:p>
            <a:pPr>
              <a:spcBef>
                <a:spcPct val="30000"/>
              </a:spcBef>
            </a:pPr>
            <a:r>
              <a:rPr lang="en-US" altLang="en-US" sz="2000" dirty="0"/>
              <a:t>Available from </a:t>
            </a:r>
            <a:r>
              <a:rPr lang="en-US" altLang="en-US" sz="2000" dirty="0">
                <a:hlinkClick r:id="rId3"/>
              </a:rPr>
              <a:t>www.itrcweb.org</a:t>
            </a:r>
            <a:r>
              <a:rPr lang="en-US" altLang="en-US" sz="2000" dirty="0"/>
              <a:t> </a:t>
            </a:r>
          </a:p>
          <a:p>
            <a:pPr lvl="1">
              <a:spcBef>
                <a:spcPct val="30000"/>
              </a:spcBef>
            </a:pPr>
            <a:r>
              <a:rPr lang="en-US" altLang="en-US" sz="1800" dirty="0"/>
              <a:t>Technical and regulatory guidance documents</a:t>
            </a:r>
          </a:p>
          <a:p>
            <a:pPr lvl="1">
              <a:spcBef>
                <a:spcPct val="30000"/>
              </a:spcBef>
            </a:pPr>
            <a:r>
              <a:rPr lang="en-US" altLang="en-US" sz="1800" dirty="0"/>
              <a:t>Online and classroom training schedule</a:t>
            </a:r>
          </a:p>
          <a:p>
            <a:pPr lvl="1">
              <a:spcBef>
                <a:spcPct val="30000"/>
              </a:spcBef>
            </a:pPr>
            <a:r>
              <a:rPr lang="en-US" altLang="en-US" sz="1800" dirty="0"/>
              <a:t>More…</a:t>
            </a:r>
          </a:p>
          <a:p>
            <a:pPr>
              <a:spcBef>
                <a:spcPct val="30000"/>
              </a:spcBef>
            </a:pPr>
            <a:endParaRPr lang="en-US" altLang="en-US" sz="2000" dirty="0"/>
          </a:p>
        </p:txBody>
      </p:sp>
      <p:pic>
        <p:nvPicPr>
          <p:cNvPr id="10245" name="Picture 5">
            <a:extLst>
              <a:ext uri="{FF2B5EF4-FFF2-40B4-BE49-F238E27FC236}">
                <a16:creationId xmlns:a16="http://schemas.microsoft.com/office/drawing/2014/main" xmlns="" id="{E4D88292-0F85-40C6-A376-65C8C7581FCC}"/>
              </a:ext>
            </a:extLst>
          </p:cNvPr>
          <p:cNvPicPr>
            <a:picLocks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676400" y="323215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a:extLst>
              <a:ext uri="{FF2B5EF4-FFF2-40B4-BE49-F238E27FC236}">
                <a16:creationId xmlns:a16="http://schemas.microsoft.com/office/drawing/2014/main" xmlns="" id="{C0C46516-9637-429F-B8BF-399C16C7D6E4}"/>
              </a:ext>
            </a:extLst>
          </p:cNvPr>
          <p:cNvPicPr>
            <a:picLocks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276600" y="3200400"/>
            <a:ext cx="685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a:extLst>
              <a:ext uri="{FF2B5EF4-FFF2-40B4-BE49-F238E27FC236}">
                <a16:creationId xmlns:a16="http://schemas.microsoft.com/office/drawing/2014/main" xmlns="" id="{61EFE4FE-FDDF-47B0-9214-33E63FA1FB9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563" y="3209925"/>
            <a:ext cx="7270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a:extLst>
              <a:ext uri="{FF2B5EF4-FFF2-40B4-BE49-F238E27FC236}">
                <a16:creationId xmlns:a16="http://schemas.microsoft.com/office/drawing/2014/main" xmlns="" id="{116BF57E-D189-4C20-8035-20B5E1322C02}"/>
              </a:ext>
            </a:extLst>
          </p:cNvPr>
          <p:cNvPicPr>
            <a:picLocks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352800" y="1371600"/>
            <a:ext cx="8556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a:extLst>
              <a:ext uri="{FF2B5EF4-FFF2-40B4-BE49-F238E27FC236}">
                <a16:creationId xmlns:a16="http://schemas.microsoft.com/office/drawing/2014/main" xmlns="" id="{5F152D94-9551-4462-98E6-759BA2E58E1E}"/>
              </a:ext>
            </a:extLst>
          </p:cNvPr>
          <p:cNvSpPr txBox="1">
            <a:spLocks noChangeArrowheads="1"/>
          </p:cNvSpPr>
          <p:nvPr/>
        </p:nvSpPr>
        <p:spPr bwMode="auto">
          <a:xfrm>
            <a:off x="1679575" y="3817938"/>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ClrTx/>
              <a:buSzTx/>
              <a:buFontTx/>
              <a:buNone/>
            </a:pPr>
            <a:r>
              <a:rPr lang="en-US" altLang="en-US" sz="1800" b="1" dirty="0">
                <a:solidFill>
                  <a:srgbClr val="008000"/>
                </a:solidFill>
              </a:rPr>
              <a:t>DOE</a:t>
            </a:r>
          </a:p>
        </p:txBody>
      </p:sp>
      <p:sp>
        <p:nvSpPr>
          <p:cNvPr id="10250" name="Text Box 10">
            <a:extLst>
              <a:ext uri="{FF2B5EF4-FFF2-40B4-BE49-F238E27FC236}">
                <a16:creationId xmlns:a16="http://schemas.microsoft.com/office/drawing/2014/main" xmlns="" id="{A69564A6-3ACA-4F6B-AC6B-CC747350EC24}"/>
              </a:ext>
            </a:extLst>
          </p:cNvPr>
          <p:cNvSpPr txBox="1">
            <a:spLocks noChangeArrowheads="1"/>
          </p:cNvSpPr>
          <p:nvPr/>
        </p:nvSpPr>
        <p:spPr bwMode="auto">
          <a:xfrm>
            <a:off x="2486025" y="38179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ClrTx/>
              <a:buSzTx/>
              <a:buFontTx/>
              <a:buNone/>
            </a:pPr>
            <a:r>
              <a:rPr lang="en-US" altLang="en-US" sz="1800" b="1" dirty="0">
                <a:solidFill>
                  <a:srgbClr val="008000"/>
                </a:solidFill>
              </a:rPr>
              <a:t>DOD</a:t>
            </a:r>
          </a:p>
        </p:txBody>
      </p:sp>
      <p:sp>
        <p:nvSpPr>
          <p:cNvPr id="10251" name="Text Box 11">
            <a:extLst>
              <a:ext uri="{FF2B5EF4-FFF2-40B4-BE49-F238E27FC236}">
                <a16:creationId xmlns:a16="http://schemas.microsoft.com/office/drawing/2014/main" xmlns="" id="{D90011F6-6C19-4C33-869E-B822197A2BDC}"/>
              </a:ext>
            </a:extLst>
          </p:cNvPr>
          <p:cNvSpPr txBox="1">
            <a:spLocks noChangeArrowheads="1"/>
          </p:cNvSpPr>
          <p:nvPr/>
        </p:nvSpPr>
        <p:spPr bwMode="auto">
          <a:xfrm>
            <a:off x="3294063" y="381793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ClrTx/>
              <a:buSzTx/>
              <a:buFontTx/>
              <a:buNone/>
            </a:pPr>
            <a:r>
              <a:rPr lang="en-US" altLang="en-US" sz="1800" b="1" dirty="0">
                <a:solidFill>
                  <a:srgbClr val="008000"/>
                </a:solidFill>
              </a:rPr>
              <a:t>EPA</a:t>
            </a:r>
          </a:p>
        </p:txBody>
      </p:sp>
      <p:pic>
        <p:nvPicPr>
          <p:cNvPr id="10252" name="Picture 12" descr="iaplft">
            <a:extLst>
              <a:ext uri="{FF2B5EF4-FFF2-40B4-BE49-F238E27FC236}">
                <a16:creationId xmlns:a16="http://schemas.microsoft.com/office/drawing/2014/main" xmlns="" id="{5FE89A9A-A068-4296-9535-771261C65AD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b="23366"/>
          <a:stretch>
            <a:fillRect/>
          </a:stretch>
        </p:blipFill>
        <p:spPr bwMode="auto">
          <a:xfrm>
            <a:off x="2852738" y="4572000"/>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6" descr="Click here to follow on Facebook">
            <a:hlinkClick r:id="rId10"/>
            <a:extLst>
              <a:ext uri="{FF2B5EF4-FFF2-40B4-BE49-F238E27FC236}">
                <a16:creationId xmlns:a16="http://schemas.microsoft.com/office/drawing/2014/main" xmlns="" id="{0AB16455-77E7-4102-B477-7FEC7305CE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6303963"/>
            <a:ext cx="4016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5" descr="Click here to follow on Twitter">
            <a:hlinkClick r:id="rId12"/>
            <a:extLst>
              <a:ext uri="{FF2B5EF4-FFF2-40B4-BE49-F238E27FC236}">
                <a16:creationId xmlns:a16="http://schemas.microsoft.com/office/drawing/2014/main" xmlns="" id="{EF967CDE-D74C-42BC-B26D-B8349538D0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303963"/>
            <a:ext cx="4016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4" descr="Click here to follow on Linkedin">
            <a:hlinkClick r:id="rId14"/>
            <a:extLst>
              <a:ext uri="{FF2B5EF4-FFF2-40B4-BE49-F238E27FC236}">
                <a16:creationId xmlns:a16="http://schemas.microsoft.com/office/drawing/2014/main" xmlns="" id="{C9AEE44B-0AA6-4DBE-B10D-AFAB815BC0F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59038" y="6303963"/>
            <a:ext cx="4000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612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133" y="1905000"/>
            <a:ext cx="9144000" cy="4943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sz="2800" dirty="0"/>
              <a:t>Remedy Selection Needs Improvement</a:t>
            </a:r>
            <a:br>
              <a:rPr lang="en-US" sz="2800" dirty="0"/>
            </a:br>
            <a:r>
              <a:rPr lang="en-US" sz="2800" dirty="0">
                <a:solidFill>
                  <a:schemeClr val="accent2">
                    <a:lumMod val="75000"/>
                  </a:schemeClr>
                </a:solidFill>
              </a:rPr>
              <a:t>This Starts with the LCSM</a:t>
            </a:r>
          </a:p>
        </p:txBody>
      </p:sp>
      <p:sp>
        <p:nvSpPr>
          <p:cNvPr id="3" name="Content Placeholder 2"/>
          <p:cNvSpPr>
            <a:spLocks noGrp="1"/>
          </p:cNvSpPr>
          <p:nvPr>
            <p:ph idx="1"/>
          </p:nvPr>
        </p:nvSpPr>
        <p:spPr>
          <a:xfrm>
            <a:off x="457200" y="1583474"/>
            <a:ext cx="8229600" cy="5182452"/>
          </a:xfrm>
        </p:spPr>
        <p:txBody>
          <a:bodyPr>
            <a:normAutofit lnSpcReduction="10000"/>
          </a:bodyPr>
          <a:lstStyle/>
          <a:p>
            <a:r>
              <a:rPr lang="en-US" sz="2400" dirty="0"/>
              <a:t>Our concerns are known,</a:t>
            </a:r>
          </a:p>
          <a:p>
            <a:r>
              <a:rPr lang="en-US" sz="2400" dirty="0"/>
              <a:t>We know the Remedial Technology Types</a:t>
            </a:r>
          </a:p>
          <a:p>
            <a:r>
              <a:rPr lang="en-US" sz="2400" dirty="0"/>
              <a:t>Ok, move ahead with remediation?!? Give it a shot?</a:t>
            </a:r>
          </a:p>
          <a:p>
            <a:endParaRPr lang="en-US" sz="2400" dirty="0"/>
          </a:p>
          <a:p>
            <a:endParaRPr lang="en-US" sz="2400" dirty="0"/>
          </a:p>
          <a:p>
            <a:endParaRPr lang="en-US" sz="2400" dirty="0"/>
          </a:p>
          <a:p>
            <a:endParaRPr lang="en-US" sz="2400" dirty="0"/>
          </a:p>
          <a:p>
            <a:endParaRPr lang="en-US" sz="2400" dirty="0"/>
          </a:p>
          <a:p>
            <a:endParaRPr lang="en-US" sz="2400" dirty="0">
              <a:solidFill>
                <a:srgbClr val="FF0000"/>
              </a:solidFill>
            </a:endParaRPr>
          </a:p>
          <a:p>
            <a:r>
              <a:rPr lang="en-US" sz="2400" dirty="0">
                <a:solidFill>
                  <a:srgbClr val="FF0000"/>
                </a:solidFill>
              </a:rPr>
              <a:t>Insufficient data often exists at end of concerns LCSM to choose a remedy that will achieve remedial goals</a:t>
            </a:r>
          </a:p>
        </p:txBody>
      </p:sp>
      <p:pic>
        <p:nvPicPr>
          <p:cNvPr id="6" name="Picture 2" descr="C:\Users\KiaQef\Pictures\AJKLNAPLaquariumU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89" y="3137109"/>
            <a:ext cx="1009026" cy="20740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61715" y="3837003"/>
            <a:ext cx="1767984"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tx1">
                    <a:lumMod val="75000"/>
                    <a:lumOff val="25000"/>
                  </a:schemeClr>
                </a:solidFill>
              </a:rPr>
              <a:t>LNAPL in Well</a:t>
            </a:r>
          </a:p>
          <a:p>
            <a:pPr marL="285750" indent="-285750">
              <a:buFont typeface="Arial" panose="020B0604020202020204" pitchFamily="34" charset="0"/>
              <a:buChar char="•"/>
            </a:pPr>
            <a:r>
              <a:rPr lang="en-US" dirty="0">
                <a:solidFill>
                  <a:schemeClr val="tx1">
                    <a:lumMod val="75000"/>
                    <a:lumOff val="25000"/>
                  </a:schemeClr>
                </a:solidFill>
              </a:rPr>
              <a:t>No Migration</a:t>
            </a:r>
          </a:p>
        </p:txBody>
      </p:sp>
      <p:sp>
        <p:nvSpPr>
          <p:cNvPr id="11" name="Right Arrow 10"/>
          <p:cNvSpPr/>
          <p:nvPr/>
        </p:nvSpPr>
        <p:spPr>
          <a:xfrm>
            <a:off x="3891359" y="3820981"/>
            <a:ext cx="381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618221" y="4000595"/>
            <a:ext cx="3067122" cy="461665"/>
          </a:xfrm>
          <a:prstGeom prst="rect">
            <a:avLst/>
          </a:prstGeom>
          <a:noFill/>
        </p:spPr>
        <p:txBody>
          <a:bodyPr wrap="none" rtlCol="0">
            <a:spAutoFit/>
          </a:bodyPr>
          <a:lstStyle/>
          <a:p>
            <a:r>
              <a:rPr lang="en-US" sz="2400" dirty="0">
                <a:solidFill>
                  <a:schemeClr val="tx1">
                    <a:lumMod val="75000"/>
                    <a:lumOff val="25000"/>
                  </a:schemeClr>
                </a:solidFill>
              </a:rPr>
              <a:t>Vacuum- Truck It Out</a:t>
            </a:r>
          </a:p>
        </p:txBody>
      </p:sp>
      <p:sp>
        <p:nvSpPr>
          <p:cNvPr id="14"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a:t>
            </a:r>
          </a:p>
        </p:txBody>
      </p:sp>
      <p:sp>
        <p:nvSpPr>
          <p:cNvPr id="9" name="&quot;No&quot; Symbol 8"/>
          <p:cNvSpPr/>
          <p:nvPr/>
        </p:nvSpPr>
        <p:spPr bwMode="auto">
          <a:xfrm>
            <a:off x="4628133" y="2921862"/>
            <a:ext cx="3048000" cy="2801380"/>
          </a:xfrm>
          <a:prstGeom prst="noSmoking">
            <a:avLst/>
          </a:prstGeom>
          <a:solidFill>
            <a:srgbClr val="FF0000">
              <a:alpha val="47059"/>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32851365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Magnetic Disk 7"/>
          <p:cNvSpPr/>
          <p:nvPr/>
        </p:nvSpPr>
        <p:spPr bwMode="auto">
          <a:xfrm>
            <a:off x="671495" y="2907219"/>
            <a:ext cx="1505899" cy="1761396"/>
          </a:xfrm>
          <a:prstGeom prst="flowChartMagneticDisk">
            <a:avLst/>
          </a:prstGeom>
          <a:blipFill dpi="0" rotWithShape="1">
            <a:blip r:embed="rId3"/>
            <a:srcRect/>
            <a:stretch>
              <a:fillRect t="-1000" r="-58000" b="1000"/>
            </a:stretch>
          </a:bli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3" name="Rectangle 2"/>
          <p:cNvSpPr/>
          <p:nvPr/>
        </p:nvSpPr>
        <p:spPr bwMode="auto">
          <a:xfrm>
            <a:off x="367069" y="1313952"/>
            <a:ext cx="8776931" cy="1614605"/>
          </a:xfrm>
          <a:prstGeom prst="rect">
            <a:avLst/>
          </a:prstGeom>
          <a:solidFill>
            <a:srgbClr val="000099">
              <a:alpha val="2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sz="1400" dirty="0">
              <a:solidFill>
                <a:srgbClr val="000000"/>
              </a:solidFill>
            </a:endParaRPr>
          </a:p>
        </p:txBody>
      </p:sp>
      <p:sp>
        <p:nvSpPr>
          <p:cNvPr id="13" name="Oval 12"/>
          <p:cNvSpPr/>
          <p:nvPr/>
        </p:nvSpPr>
        <p:spPr bwMode="auto">
          <a:xfrm>
            <a:off x="671496" y="2744220"/>
            <a:ext cx="1521557" cy="877997"/>
          </a:xfrm>
          <a:prstGeom prst="ellipse">
            <a:avLst/>
          </a:prstGeom>
          <a:blipFill dpi="0" rotWithShape="1">
            <a:blip r:embed="rId3"/>
            <a:srcRect/>
            <a:stretch>
              <a:fillRect b="-200000"/>
            </a:stretch>
          </a:bli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2" name="Title 1"/>
          <p:cNvSpPr>
            <a:spLocks noGrp="1"/>
          </p:cNvSpPr>
          <p:nvPr>
            <p:ph type="title"/>
          </p:nvPr>
        </p:nvSpPr>
        <p:spPr/>
        <p:txBody>
          <a:bodyPr/>
          <a:lstStyle/>
          <a:p>
            <a:r>
              <a:rPr lang="en-US" dirty="0"/>
              <a:t>Transmissivity Has Improved Remedy Selection</a:t>
            </a:r>
          </a:p>
        </p:txBody>
      </p:sp>
      <p:sp>
        <p:nvSpPr>
          <p:cNvPr id="4" name="Flowchart: Process 3"/>
          <p:cNvSpPr/>
          <p:nvPr/>
        </p:nvSpPr>
        <p:spPr bwMode="auto">
          <a:xfrm>
            <a:off x="3405352" y="1325880"/>
            <a:ext cx="2231173" cy="1233345"/>
          </a:xfrm>
          <a:prstGeom prst="flowChartProcess">
            <a:avLst/>
          </a:prstGeom>
          <a:noFill/>
          <a:ln w="28575" cap="flat" cmpd="sng" algn="ctr">
            <a:solidFill>
              <a:schemeClr val="accent6">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r>
              <a:rPr lang="en-US" sz="1600" dirty="0">
                <a:solidFill>
                  <a:srgbClr val="000000"/>
                </a:solidFill>
              </a:rPr>
              <a:t>Monthly Vacuum Truck</a:t>
            </a:r>
          </a:p>
          <a:p>
            <a:pPr algn="ctr" eaLnBrk="0" hangingPunct="0"/>
            <a:endParaRPr lang="en-US" sz="1400" dirty="0">
              <a:solidFill>
                <a:srgbClr val="000000"/>
              </a:solidFill>
            </a:endParaRPr>
          </a:p>
          <a:p>
            <a:pPr algn="ctr" eaLnBrk="0" hangingPunct="0"/>
            <a:r>
              <a:rPr lang="en-US" sz="1600" dirty="0">
                <a:solidFill>
                  <a:srgbClr val="000000"/>
                </a:solidFill>
              </a:rPr>
              <a:t>Drawdown - 2 feet</a:t>
            </a:r>
          </a:p>
          <a:p>
            <a:pPr algn="ctr" eaLnBrk="0" hangingPunct="0"/>
            <a:r>
              <a:rPr lang="en-US" sz="1600" dirty="0">
                <a:solidFill>
                  <a:srgbClr val="000000"/>
                </a:solidFill>
              </a:rPr>
              <a:t>Time – 1 hour</a:t>
            </a:r>
          </a:p>
        </p:txBody>
      </p:sp>
      <p:sp>
        <p:nvSpPr>
          <p:cNvPr id="10" name="Flowchart: Magnetic Disk 9"/>
          <p:cNvSpPr/>
          <p:nvPr/>
        </p:nvSpPr>
        <p:spPr bwMode="auto">
          <a:xfrm>
            <a:off x="1388695" y="3012084"/>
            <a:ext cx="143889" cy="247650"/>
          </a:xfrm>
          <a:prstGeom prst="flowChartMagneticDisk">
            <a:avLst/>
          </a:prstGeom>
          <a:gradFill flip="none" rotWithShape="1">
            <a:gsLst>
              <a:gs pos="27000">
                <a:schemeClr val="tx2">
                  <a:lumMod val="50000"/>
                  <a:lumOff val="50000"/>
                </a:schemeClr>
              </a:gs>
              <a:gs pos="65000">
                <a:schemeClr val="bg1">
                  <a:lumMod val="75000"/>
                </a:schemeClr>
              </a:gs>
              <a:gs pos="100000">
                <a:schemeClr val="tx1">
                  <a:lumMod val="75000"/>
                  <a:lumOff val="25000"/>
                </a:schemeClr>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11" name="Flowchart: Magnetic Disk 10"/>
          <p:cNvSpPr/>
          <p:nvPr/>
        </p:nvSpPr>
        <p:spPr bwMode="auto">
          <a:xfrm>
            <a:off x="1387681" y="2850159"/>
            <a:ext cx="143889" cy="247650"/>
          </a:xfrm>
          <a:prstGeom prst="flowChartMagneticDisk">
            <a:avLst/>
          </a:prstGeom>
          <a:gradFill flip="none" rotWithShape="1">
            <a:gsLst>
              <a:gs pos="27000">
                <a:schemeClr val="tx2">
                  <a:lumMod val="50000"/>
                  <a:lumOff val="50000"/>
                </a:schemeClr>
              </a:gs>
              <a:gs pos="65000">
                <a:schemeClr val="bg1">
                  <a:lumMod val="75000"/>
                </a:schemeClr>
              </a:gs>
              <a:gs pos="100000">
                <a:schemeClr val="tx1">
                  <a:lumMod val="75000"/>
                  <a:lumOff val="25000"/>
                </a:schemeClr>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12" name="Flowchart: Process 11"/>
          <p:cNvSpPr/>
          <p:nvPr/>
        </p:nvSpPr>
        <p:spPr bwMode="auto">
          <a:xfrm>
            <a:off x="426182" y="1313953"/>
            <a:ext cx="2455196" cy="1236097"/>
          </a:xfrm>
          <a:prstGeom prst="flowChartProcess">
            <a:avLst/>
          </a:prstGeom>
          <a:noFill/>
          <a:ln w="28575" cap="flat" cmpd="sng" algn="ctr">
            <a:solidFill>
              <a:schemeClr val="accent6">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r>
              <a:rPr lang="en-US" sz="1600" dirty="0">
                <a:solidFill>
                  <a:srgbClr val="000000"/>
                </a:solidFill>
              </a:rPr>
              <a:t>Well with LNAPL </a:t>
            </a:r>
          </a:p>
          <a:p>
            <a:pPr algn="ctr" eaLnBrk="0" hangingPunct="0"/>
            <a:r>
              <a:rPr lang="en-US" sz="1400" dirty="0">
                <a:solidFill>
                  <a:srgbClr val="000000"/>
                </a:solidFill>
              </a:rPr>
              <a:t> </a:t>
            </a:r>
          </a:p>
          <a:p>
            <a:pPr eaLnBrk="0" hangingPunct="0"/>
            <a:r>
              <a:rPr lang="en-US" sz="1500" b="1" dirty="0">
                <a:solidFill>
                  <a:srgbClr val="2D2DB9">
                    <a:lumMod val="75000"/>
                  </a:srgbClr>
                </a:solidFill>
              </a:rPr>
              <a:t>Thickness = 2 feet</a:t>
            </a:r>
          </a:p>
          <a:p>
            <a:pPr eaLnBrk="0" hangingPunct="0"/>
            <a:r>
              <a:rPr lang="en-US" sz="1500" b="1" dirty="0">
                <a:solidFill>
                  <a:srgbClr val="2D2DB9">
                    <a:lumMod val="75000"/>
                  </a:srgbClr>
                </a:solidFill>
              </a:rPr>
              <a:t>T</a:t>
            </a:r>
            <a:r>
              <a:rPr lang="en-US" sz="1500" b="1" baseline="-25000" dirty="0">
                <a:solidFill>
                  <a:srgbClr val="2D2DB9">
                    <a:lumMod val="75000"/>
                  </a:srgbClr>
                </a:solidFill>
              </a:rPr>
              <a:t>n</a:t>
            </a:r>
            <a:r>
              <a:rPr lang="en-US" sz="1500" b="1" dirty="0">
                <a:solidFill>
                  <a:srgbClr val="2D2DB9">
                    <a:lumMod val="75000"/>
                  </a:srgbClr>
                </a:solidFill>
              </a:rPr>
              <a:t> = 2 ft</a:t>
            </a:r>
            <a:r>
              <a:rPr lang="en-US" sz="1500" b="1" baseline="30000" dirty="0">
                <a:solidFill>
                  <a:srgbClr val="2D2DB9">
                    <a:lumMod val="75000"/>
                  </a:srgbClr>
                </a:solidFill>
              </a:rPr>
              <a:t>2</a:t>
            </a:r>
            <a:r>
              <a:rPr lang="en-US" sz="1500" b="1" dirty="0">
                <a:solidFill>
                  <a:srgbClr val="2D2DB9">
                    <a:lumMod val="75000"/>
                  </a:srgbClr>
                </a:solidFill>
              </a:rPr>
              <a:t>/day </a:t>
            </a:r>
          </a:p>
          <a:p>
            <a:pPr eaLnBrk="0" hangingPunct="0"/>
            <a:r>
              <a:rPr lang="en-US" sz="1500" b="1" dirty="0">
                <a:solidFill>
                  <a:srgbClr val="2D2DB9">
                    <a:lumMod val="75000"/>
                  </a:srgbClr>
                </a:solidFill>
              </a:rPr>
              <a:t>Volume in well = 1.4 gal</a:t>
            </a:r>
          </a:p>
        </p:txBody>
      </p:sp>
      <p:sp>
        <p:nvSpPr>
          <p:cNvPr id="19" name="Flowchart: Process 18"/>
          <p:cNvSpPr/>
          <p:nvPr/>
        </p:nvSpPr>
        <p:spPr bwMode="auto">
          <a:xfrm>
            <a:off x="6087809" y="1325880"/>
            <a:ext cx="2926080" cy="1233346"/>
          </a:xfrm>
          <a:prstGeom prst="flowChartProcess">
            <a:avLst/>
          </a:prstGeom>
          <a:noFill/>
          <a:ln w="28575" cap="flat" cmpd="sng" algn="ctr">
            <a:solidFill>
              <a:schemeClr val="accent6">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r>
              <a:rPr lang="en-US" sz="1600" dirty="0">
                <a:solidFill>
                  <a:srgbClr val="000000"/>
                </a:solidFill>
              </a:rPr>
              <a:t>Monthly Volume Produced</a:t>
            </a:r>
          </a:p>
          <a:p>
            <a:pPr algn="ctr" eaLnBrk="0" hangingPunct="0"/>
            <a:r>
              <a:rPr lang="en-US" sz="1600" dirty="0">
                <a:solidFill>
                  <a:srgbClr val="000000"/>
                </a:solidFill>
              </a:rPr>
              <a:t>Stored + Induced Flow</a:t>
            </a:r>
          </a:p>
          <a:p>
            <a:pPr algn="ctr" eaLnBrk="0" hangingPunct="0"/>
            <a:endParaRPr lang="en-US" sz="1400" dirty="0">
              <a:solidFill>
                <a:srgbClr val="000000"/>
              </a:solidFill>
            </a:endParaRPr>
          </a:p>
          <a:p>
            <a:pPr algn="ctr" eaLnBrk="0" hangingPunct="0"/>
            <a:r>
              <a:rPr lang="en-US" sz="1600" dirty="0">
                <a:solidFill>
                  <a:srgbClr val="000000"/>
                </a:solidFill>
              </a:rPr>
              <a:t>1.4 gallons +1.7 =3.1 gal/month </a:t>
            </a:r>
          </a:p>
          <a:p>
            <a:pPr algn="ctr" eaLnBrk="0" hangingPunct="0"/>
            <a:r>
              <a:rPr lang="en-US" sz="1600" dirty="0">
                <a:solidFill>
                  <a:srgbClr val="000000"/>
                </a:solidFill>
              </a:rPr>
              <a:t>36.2 gal/year</a:t>
            </a:r>
          </a:p>
          <a:p>
            <a:pPr algn="ctr" eaLnBrk="0" hangingPunct="0"/>
            <a:endParaRPr lang="en-US" sz="1400" dirty="0">
              <a:solidFill>
                <a:srgbClr val="000000"/>
              </a:solidFill>
            </a:endParaRPr>
          </a:p>
        </p:txBody>
      </p:sp>
      <p:cxnSp>
        <p:nvCxnSpPr>
          <p:cNvPr id="21" name="Elbow Connector 20"/>
          <p:cNvCxnSpPr>
            <a:stCxn id="12" idx="3"/>
            <a:endCxn id="4" idx="1"/>
          </p:cNvCxnSpPr>
          <p:nvPr/>
        </p:nvCxnSpPr>
        <p:spPr bwMode="auto">
          <a:xfrm>
            <a:off x="2881378" y="1932002"/>
            <a:ext cx="523974" cy="10551"/>
          </a:xfrm>
          <a:prstGeom prst="bentConnector3">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23" name="Elbow Connector 22"/>
          <p:cNvCxnSpPr>
            <a:stCxn id="4" idx="3"/>
            <a:endCxn id="19" idx="1"/>
          </p:cNvCxnSpPr>
          <p:nvPr/>
        </p:nvCxnSpPr>
        <p:spPr bwMode="auto">
          <a:xfrm>
            <a:off x="5636525" y="1942553"/>
            <a:ext cx="451284" cy="12700"/>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arrow" w="med" len="med"/>
          </a:ln>
          <a:effectLst/>
        </p:spPr>
      </p:cxnSp>
      <p:grpSp>
        <p:nvGrpSpPr>
          <p:cNvPr id="11266" name="Group 11265"/>
          <p:cNvGrpSpPr/>
          <p:nvPr/>
        </p:nvGrpSpPr>
        <p:grpSpPr>
          <a:xfrm>
            <a:off x="2014618" y="2807795"/>
            <a:ext cx="1140994" cy="502612"/>
            <a:chOff x="1025409" y="4525273"/>
            <a:chExt cx="4477942" cy="1942204"/>
          </a:xfrm>
        </p:grpSpPr>
        <p:sp>
          <p:nvSpPr>
            <p:cNvPr id="11265" name="Freeform 11264"/>
            <p:cNvSpPr/>
            <p:nvPr/>
          </p:nvSpPr>
          <p:spPr bwMode="auto">
            <a:xfrm>
              <a:off x="1190847" y="5709684"/>
              <a:ext cx="1446027" cy="510363"/>
            </a:xfrm>
            <a:custGeom>
              <a:avLst/>
              <a:gdLst>
                <a:gd name="connsiteX0" fmla="*/ 956930 w 1446027"/>
                <a:gd name="connsiteY0" fmla="*/ 510363 h 510363"/>
                <a:gd name="connsiteX1" fmla="*/ 1414130 w 1446027"/>
                <a:gd name="connsiteY1" fmla="*/ 425302 h 510363"/>
                <a:gd name="connsiteX2" fmla="*/ 1446027 w 1446027"/>
                <a:gd name="connsiteY2" fmla="*/ 21265 h 510363"/>
                <a:gd name="connsiteX3" fmla="*/ 170120 w 1446027"/>
                <a:gd name="connsiteY3" fmla="*/ 0 h 510363"/>
                <a:gd name="connsiteX4" fmla="*/ 95693 w 1446027"/>
                <a:gd name="connsiteY4" fmla="*/ 85060 h 510363"/>
                <a:gd name="connsiteX5" fmla="*/ 0 w 1446027"/>
                <a:gd name="connsiteY5" fmla="*/ 223283 h 510363"/>
                <a:gd name="connsiteX6" fmla="*/ 74427 w 1446027"/>
                <a:gd name="connsiteY6" fmla="*/ 478465 h 510363"/>
                <a:gd name="connsiteX7" fmla="*/ 956930 w 1446027"/>
                <a:gd name="connsiteY7" fmla="*/ 510363 h 5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027" h="510363">
                  <a:moveTo>
                    <a:pt x="956930" y="510363"/>
                  </a:moveTo>
                  <a:lnTo>
                    <a:pt x="1414130" y="425302"/>
                  </a:lnTo>
                  <a:lnTo>
                    <a:pt x="1446027" y="21265"/>
                  </a:lnTo>
                  <a:lnTo>
                    <a:pt x="170120" y="0"/>
                  </a:lnTo>
                  <a:lnTo>
                    <a:pt x="95693" y="85060"/>
                  </a:lnTo>
                  <a:lnTo>
                    <a:pt x="0" y="223283"/>
                  </a:lnTo>
                  <a:lnTo>
                    <a:pt x="74427" y="478465"/>
                  </a:lnTo>
                  <a:lnTo>
                    <a:pt x="956930" y="510363"/>
                  </a:lnTo>
                  <a:close/>
                </a:path>
              </a:pathLst>
            </a:custGeom>
            <a:gradFill flip="none" rotWithShape="1">
              <a:gsLst>
                <a:gs pos="57000">
                  <a:srgbClr val="515151">
                    <a:alpha val="81000"/>
                  </a:srgbClr>
                </a:gs>
                <a:gs pos="0">
                  <a:schemeClr val="tx1"/>
                </a:gs>
                <a:gs pos="89000">
                  <a:schemeClr val="tx1"/>
                </a:gs>
              </a:gsLst>
              <a:lin ang="540000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11264" name="Freeform 11263"/>
            <p:cNvSpPr/>
            <p:nvPr/>
          </p:nvSpPr>
          <p:spPr bwMode="auto">
            <a:xfrm>
              <a:off x="2881423" y="4525273"/>
              <a:ext cx="903767" cy="457200"/>
            </a:xfrm>
            <a:custGeom>
              <a:avLst/>
              <a:gdLst>
                <a:gd name="connsiteX0" fmla="*/ 0 w 871869"/>
                <a:gd name="connsiteY0" fmla="*/ 85061 h 329610"/>
                <a:gd name="connsiteX1" fmla="*/ 414669 w 871869"/>
                <a:gd name="connsiteY1" fmla="*/ 0 h 329610"/>
                <a:gd name="connsiteX2" fmla="*/ 871869 w 871869"/>
                <a:gd name="connsiteY2" fmla="*/ 329610 h 329610"/>
                <a:gd name="connsiteX3" fmla="*/ 871869 w 871869"/>
                <a:gd name="connsiteY3" fmla="*/ 329610 h 329610"/>
                <a:gd name="connsiteX4" fmla="*/ 871869 w 871869"/>
                <a:gd name="connsiteY4" fmla="*/ 329610 h 329610"/>
                <a:gd name="connsiteX0" fmla="*/ 0 w 871869"/>
                <a:gd name="connsiteY0" fmla="*/ 85061 h 329610"/>
                <a:gd name="connsiteX1" fmla="*/ 414669 w 871869"/>
                <a:gd name="connsiteY1" fmla="*/ 0 h 329610"/>
                <a:gd name="connsiteX2" fmla="*/ 871869 w 871869"/>
                <a:gd name="connsiteY2" fmla="*/ 329610 h 329610"/>
                <a:gd name="connsiteX3" fmla="*/ 871869 w 871869"/>
                <a:gd name="connsiteY3" fmla="*/ 329610 h 329610"/>
                <a:gd name="connsiteX4" fmla="*/ 871869 w 871869"/>
                <a:gd name="connsiteY4" fmla="*/ 329610 h 329610"/>
                <a:gd name="connsiteX0" fmla="*/ 0 w 871869"/>
                <a:gd name="connsiteY0" fmla="*/ 99888 h 344437"/>
                <a:gd name="connsiteX1" fmla="*/ 414669 w 871869"/>
                <a:gd name="connsiteY1" fmla="*/ 14827 h 344437"/>
                <a:gd name="connsiteX2" fmla="*/ 871869 w 871869"/>
                <a:gd name="connsiteY2" fmla="*/ 344437 h 344437"/>
                <a:gd name="connsiteX3" fmla="*/ 871869 w 871869"/>
                <a:gd name="connsiteY3" fmla="*/ 344437 h 344437"/>
                <a:gd name="connsiteX4" fmla="*/ 871869 w 871869"/>
                <a:gd name="connsiteY4" fmla="*/ 344437 h 344437"/>
                <a:gd name="connsiteX0" fmla="*/ 0 w 861731"/>
                <a:gd name="connsiteY0" fmla="*/ 59837 h 344437"/>
                <a:gd name="connsiteX1" fmla="*/ 404531 w 861731"/>
                <a:gd name="connsiteY1" fmla="*/ 14827 h 344437"/>
                <a:gd name="connsiteX2" fmla="*/ 861731 w 861731"/>
                <a:gd name="connsiteY2" fmla="*/ 344437 h 344437"/>
                <a:gd name="connsiteX3" fmla="*/ 861731 w 861731"/>
                <a:gd name="connsiteY3" fmla="*/ 344437 h 344437"/>
                <a:gd name="connsiteX4" fmla="*/ 861731 w 861731"/>
                <a:gd name="connsiteY4" fmla="*/ 344437 h 34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731" h="344437">
                  <a:moveTo>
                    <a:pt x="0" y="59837"/>
                  </a:moveTo>
                  <a:lnTo>
                    <a:pt x="404531" y="14827"/>
                  </a:lnTo>
                  <a:cubicBezTo>
                    <a:pt x="620727" y="-13526"/>
                    <a:pt x="741228" y="-41879"/>
                    <a:pt x="861731" y="344437"/>
                  </a:cubicBezTo>
                  <a:lnTo>
                    <a:pt x="861731" y="344437"/>
                  </a:lnTo>
                  <a:lnTo>
                    <a:pt x="861731" y="344437"/>
                  </a:lnTo>
                </a:path>
              </a:pathLst>
            </a:cu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0" name="Freeform 59"/>
            <p:cNvSpPr/>
            <p:nvPr/>
          </p:nvSpPr>
          <p:spPr bwMode="auto">
            <a:xfrm>
              <a:off x="3434316" y="4805916"/>
              <a:ext cx="372140" cy="1190847"/>
            </a:xfrm>
            <a:custGeom>
              <a:avLst/>
              <a:gdLst>
                <a:gd name="connsiteX0" fmla="*/ 361507 w 372140"/>
                <a:gd name="connsiteY0" fmla="*/ 297712 h 1190847"/>
                <a:gd name="connsiteX1" fmla="*/ 308344 w 372140"/>
                <a:gd name="connsiteY1" fmla="*/ 297712 h 1190847"/>
                <a:gd name="connsiteX2" fmla="*/ 265814 w 372140"/>
                <a:gd name="connsiteY2" fmla="*/ 127591 h 1190847"/>
                <a:gd name="connsiteX3" fmla="*/ 212651 w 372140"/>
                <a:gd name="connsiteY3" fmla="*/ 308344 h 1190847"/>
                <a:gd name="connsiteX4" fmla="*/ 148856 w 372140"/>
                <a:gd name="connsiteY4" fmla="*/ 0 h 1190847"/>
                <a:gd name="connsiteX5" fmla="*/ 74428 w 372140"/>
                <a:gd name="connsiteY5" fmla="*/ 10633 h 1190847"/>
                <a:gd name="connsiteX6" fmla="*/ 0 w 372140"/>
                <a:gd name="connsiteY6" fmla="*/ 1127051 h 1190847"/>
                <a:gd name="connsiteX7" fmla="*/ 127591 w 372140"/>
                <a:gd name="connsiteY7" fmla="*/ 1190847 h 1190847"/>
                <a:gd name="connsiteX8" fmla="*/ 372140 w 372140"/>
                <a:gd name="connsiteY8" fmla="*/ 978196 h 1190847"/>
                <a:gd name="connsiteX9" fmla="*/ 276447 w 372140"/>
                <a:gd name="connsiteY9" fmla="*/ 850605 h 1190847"/>
                <a:gd name="connsiteX10" fmla="*/ 329610 w 372140"/>
                <a:gd name="connsiteY10" fmla="*/ 733647 h 1190847"/>
                <a:gd name="connsiteX11" fmla="*/ 318977 w 372140"/>
                <a:gd name="connsiteY11" fmla="*/ 627321 h 1190847"/>
                <a:gd name="connsiteX12" fmla="*/ 350875 w 372140"/>
                <a:gd name="connsiteY12" fmla="*/ 552893 h 1190847"/>
                <a:gd name="connsiteX13" fmla="*/ 361507 w 372140"/>
                <a:gd name="connsiteY13" fmla="*/ 361507 h 119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140" h="1190847">
                  <a:moveTo>
                    <a:pt x="361507" y="297712"/>
                  </a:moveTo>
                  <a:lnTo>
                    <a:pt x="308344" y="297712"/>
                  </a:lnTo>
                  <a:lnTo>
                    <a:pt x="265814" y="127591"/>
                  </a:lnTo>
                  <a:lnTo>
                    <a:pt x="212651" y="308344"/>
                  </a:lnTo>
                  <a:lnTo>
                    <a:pt x="148856" y="0"/>
                  </a:lnTo>
                  <a:lnTo>
                    <a:pt x="74428" y="10633"/>
                  </a:lnTo>
                  <a:lnTo>
                    <a:pt x="0" y="1127051"/>
                  </a:lnTo>
                  <a:lnTo>
                    <a:pt x="127591" y="1190847"/>
                  </a:lnTo>
                  <a:lnTo>
                    <a:pt x="372140" y="978196"/>
                  </a:lnTo>
                  <a:lnTo>
                    <a:pt x="276447" y="850605"/>
                  </a:lnTo>
                  <a:lnTo>
                    <a:pt x="329610" y="733647"/>
                  </a:lnTo>
                  <a:lnTo>
                    <a:pt x="318977" y="627321"/>
                  </a:lnTo>
                  <a:lnTo>
                    <a:pt x="350875" y="552893"/>
                  </a:lnTo>
                  <a:lnTo>
                    <a:pt x="361507" y="361507"/>
                  </a:lnTo>
                </a:path>
              </a:pathLst>
            </a:custGeom>
            <a:solidFill>
              <a:srgbClr val="080808">
                <a:alpha val="8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29" name="Flowchart: Direct Access Storage 28"/>
            <p:cNvSpPr/>
            <p:nvPr/>
          </p:nvSpPr>
          <p:spPr bwMode="auto">
            <a:xfrm>
              <a:off x="1025409" y="4647303"/>
              <a:ext cx="1883445" cy="972457"/>
            </a:xfrm>
            <a:prstGeom prst="flowChartMagneticDrum">
              <a:avLst/>
            </a:prstGeom>
            <a:gradFill flip="none" rotWithShape="1">
              <a:gsLst>
                <a:gs pos="27000">
                  <a:schemeClr val="tx2">
                    <a:lumMod val="50000"/>
                    <a:lumOff val="50000"/>
                  </a:schemeClr>
                </a:gs>
                <a:gs pos="65000">
                  <a:schemeClr val="bg1">
                    <a:lumMod val="75000"/>
                  </a:schemeClr>
                </a:gs>
                <a:gs pos="100000">
                  <a:schemeClr val="tx1">
                    <a:lumMod val="75000"/>
                    <a:lumOff val="25000"/>
                  </a:schemeClr>
                </a:gs>
              </a:gsLst>
              <a:lin ang="16200000" scaled="1"/>
              <a:tileRect/>
            </a:gradFill>
            <a:ln w="9525" cap="flat" cmpd="sng" algn="ctr">
              <a:gradFill flip="none" rotWithShape="1">
                <a:gsLst>
                  <a:gs pos="0">
                    <a:schemeClr val="tx1">
                      <a:lumMod val="75000"/>
                      <a:lumOff val="25000"/>
                    </a:schemeClr>
                  </a:gs>
                  <a:gs pos="50000">
                    <a:schemeClr val="tx1">
                      <a:lumMod val="75000"/>
                      <a:lumOff val="25000"/>
                      <a:alpha val="32000"/>
                    </a:schemeClr>
                  </a:gs>
                  <a:gs pos="100000">
                    <a:schemeClr val="tx1">
                      <a:lumMod val="50000"/>
                      <a:lumOff val="50000"/>
                    </a:schemeClr>
                  </a:gs>
                </a:gsLst>
                <a:path path="shape">
                  <a:fillToRect l="50000" t="50000" r="50000" b="50000"/>
                </a:path>
                <a:tileRect/>
              </a:gra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2" name="Flowchart: Magnetic Disk 41"/>
            <p:cNvSpPr/>
            <p:nvPr/>
          </p:nvSpPr>
          <p:spPr bwMode="auto">
            <a:xfrm>
              <a:off x="3041885" y="4630057"/>
              <a:ext cx="456918" cy="1524000"/>
            </a:xfrm>
            <a:prstGeom prst="flowChartMagneticDisk">
              <a:avLst/>
            </a:prstGeom>
            <a:gradFill flip="none" rotWithShape="1">
              <a:gsLst>
                <a:gs pos="9000">
                  <a:schemeClr val="tx1"/>
                </a:gs>
                <a:gs pos="26000">
                  <a:schemeClr val="tx1">
                    <a:lumMod val="65000"/>
                    <a:lumOff val="35000"/>
                  </a:schemeClr>
                </a:gs>
                <a:gs pos="82000">
                  <a:schemeClr val="tx1"/>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8" name="Freeform 47"/>
            <p:cNvSpPr/>
            <p:nvPr/>
          </p:nvSpPr>
          <p:spPr bwMode="auto">
            <a:xfrm>
              <a:off x="3835400" y="5367214"/>
              <a:ext cx="1371600" cy="525585"/>
            </a:xfrm>
            <a:custGeom>
              <a:avLst/>
              <a:gdLst>
                <a:gd name="connsiteX0" fmla="*/ 0 w 1371600"/>
                <a:gd name="connsiteY0" fmla="*/ 266700 h 571500"/>
                <a:gd name="connsiteX1" fmla="*/ 0 w 1371600"/>
                <a:gd name="connsiteY1" fmla="*/ 406400 h 571500"/>
                <a:gd name="connsiteX2" fmla="*/ 368300 w 1371600"/>
                <a:gd name="connsiteY2" fmla="*/ 406400 h 571500"/>
                <a:gd name="connsiteX3" fmla="*/ 431800 w 1371600"/>
                <a:gd name="connsiteY3" fmla="*/ 368300 h 571500"/>
                <a:gd name="connsiteX4" fmla="*/ 431800 w 1371600"/>
                <a:gd name="connsiteY4" fmla="*/ 0 h 571500"/>
                <a:gd name="connsiteX5" fmla="*/ 431800 w 1371600"/>
                <a:gd name="connsiteY5" fmla="*/ 0 h 571500"/>
                <a:gd name="connsiteX6" fmla="*/ 584200 w 1371600"/>
                <a:gd name="connsiteY6" fmla="*/ 0 h 571500"/>
                <a:gd name="connsiteX7" fmla="*/ 1181100 w 1371600"/>
                <a:gd name="connsiteY7" fmla="*/ 127000 h 571500"/>
                <a:gd name="connsiteX8" fmla="*/ 1257300 w 1371600"/>
                <a:gd name="connsiteY8" fmla="*/ 279400 h 571500"/>
                <a:gd name="connsiteX9" fmla="*/ 1371600 w 1371600"/>
                <a:gd name="connsiteY9" fmla="*/ 571500 h 571500"/>
                <a:gd name="connsiteX0" fmla="*/ 0 w 1371600"/>
                <a:gd name="connsiteY0" fmla="*/ 266700 h 571500"/>
                <a:gd name="connsiteX1" fmla="*/ 0 w 1371600"/>
                <a:gd name="connsiteY1" fmla="*/ 406400 h 571500"/>
                <a:gd name="connsiteX2" fmla="*/ 368300 w 1371600"/>
                <a:gd name="connsiteY2" fmla="*/ 406400 h 571500"/>
                <a:gd name="connsiteX3" fmla="*/ 431800 w 1371600"/>
                <a:gd name="connsiteY3" fmla="*/ 368300 h 571500"/>
                <a:gd name="connsiteX4" fmla="*/ 431800 w 1371600"/>
                <a:gd name="connsiteY4" fmla="*/ 0 h 571500"/>
                <a:gd name="connsiteX5" fmla="*/ 431800 w 1371600"/>
                <a:gd name="connsiteY5" fmla="*/ 0 h 571500"/>
                <a:gd name="connsiteX6" fmla="*/ 690526 w 1371600"/>
                <a:gd name="connsiteY6" fmla="*/ 42530 h 571500"/>
                <a:gd name="connsiteX7" fmla="*/ 1181100 w 1371600"/>
                <a:gd name="connsiteY7" fmla="*/ 127000 h 571500"/>
                <a:gd name="connsiteX8" fmla="*/ 1257300 w 1371600"/>
                <a:gd name="connsiteY8" fmla="*/ 279400 h 571500"/>
                <a:gd name="connsiteX9" fmla="*/ 1371600 w 1371600"/>
                <a:gd name="connsiteY9" fmla="*/ 571500 h 571500"/>
                <a:gd name="connsiteX0" fmla="*/ 0 w 1371600"/>
                <a:gd name="connsiteY0" fmla="*/ 266700 h 571500"/>
                <a:gd name="connsiteX1" fmla="*/ 0 w 1371600"/>
                <a:gd name="connsiteY1" fmla="*/ 406400 h 571500"/>
                <a:gd name="connsiteX2" fmla="*/ 368300 w 1371600"/>
                <a:gd name="connsiteY2" fmla="*/ 406400 h 571500"/>
                <a:gd name="connsiteX3" fmla="*/ 431800 w 1371600"/>
                <a:gd name="connsiteY3" fmla="*/ 368300 h 571500"/>
                <a:gd name="connsiteX4" fmla="*/ 431800 w 1371600"/>
                <a:gd name="connsiteY4" fmla="*/ 0 h 571500"/>
                <a:gd name="connsiteX5" fmla="*/ 431800 w 1371600"/>
                <a:gd name="connsiteY5" fmla="*/ 53163 h 571500"/>
                <a:gd name="connsiteX6" fmla="*/ 690526 w 1371600"/>
                <a:gd name="connsiteY6" fmla="*/ 42530 h 571500"/>
                <a:gd name="connsiteX7" fmla="*/ 1181100 w 1371600"/>
                <a:gd name="connsiteY7" fmla="*/ 127000 h 571500"/>
                <a:gd name="connsiteX8" fmla="*/ 1257300 w 1371600"/>
                <a:gd name="connsiteY8" fmla="*/ 279400 h 571500"/>
                <a:gd name="connsiteX9" fmla="*/ 1371600 w 1371600"/>
                <a:gd name="connsiteY9" fmla="*/ 571500 h 571500"/>
                <a:gd name="connsiteX0" fmla="*/ 0 w 1371600"/>
                <a:gd name="connsiteY0" fmla="*/ 224170 h 528970"/>
                <a:gd name="connsiteX1" fmla="*/ 0 w 1371600"/>
                <a:gd name="connsiteY1" fmla="*/ 363870 h 528970"/>
                <a:gd name="connsiteX2" fmla="*/ 368300 w 1371600"/>
                <a:gd name="connsiteY2" fmla="*/ 363870 h 528970"/>
                <a:gd name="connsiteX3" fmla="*/ 431800 w 1371600"/>
                <a:gd name="connsiteY3" fmla="*/ 325770 h 528970"/>
                <a:gd name="connsiteX4" fmla="*/ 431800 w 1371600"/>
                <a:gd name="connsiteY4" fmla="*/ 10633 h 528970"/>
                <a:gd name="connsiteX5" fmla="*/ 690526 w 1371600"/>
                <a:gd name="connsiteY5" fmla="*/ 0 h 528970"/>
                <a:gd name="connsiteX6" fmla="*/ 1181100 w 1371600"/>
                <a:gd name="connsiteY6" fmla="*/ 84470 h 528970"/>
                <a:gd name="connsiteX7" fmla="*/ 1257300 w 1371600"/>
                <a:gd name="connsiteY7" fmla="*/ 236870 h 528970"/>
                <a:gd name="connsiteX8" fmla="*/ 1371600 w 1371600"/>
                <a:gd name="connsiteY8" fmla="*/ 528970 h 528970"/>
                <a:gd name="connsiteX0" fmla="*/ 0 w 1371600"/>
                <a:gd name="connsiteY0" fmla="*/ 234292 h 539092"/>
                <a:gd name="connsiteX1" fmla="*/ 0 w 1371600"/>
                <a:gd name="connsiteY1" fmla="*/ 373992 h 539092"/>
                <a:gd name="connsiteX2" fmla="*/ 368300 w 1371600"/>
                <a:gd name="connsiteY2" fmla="*/ 373992 h 539092"/>
                <a:gd name="connsiteX3" fmla="*/ 431800 w 1371600"/>
                <a:gd name="connsiteY3" fmla="*/ 335892 h 539092"/>
                <a:gd name="connsiteX4" fmla="*/ 431800 w 1371600"/>
                <a:gd name="connsiteY4" fmla="*/ 20755 h 539092"/>
                <a:gd name="connsiteX5" fmla="*/ 796852 w 1371600"/>
                <a:gd name="connsiteY5" fmla="*/ 31387 h 539092"/>
                <a:gd name="connsiteX6" fmla="*/ 1181100 w 1371600"/>
                <a:gd name="connsiteY6" fmla="*/ 94592 h 539092"/>
                <a:gd name="connsiteX7" fmla="*/ 1257300 w 1371600"/>
                <a:gd name="connsiteY7" fmla="*/ 246992 h 539092"/>
                <a:gd name="connsiteX8" fmla="*/ 1371600 w 1371600"/>
                <a:gd name="connsiteY8" fmla="*/ 539092 h 539092"/>
                <a:gd name="connsiteX0" fmla="*/ 0 w 1371600"/>
                <a:gd name="connsiteY0" fmla="*/ 236487 h 541287"/>
                <a:gd name="connsiteX1" fmla="*/ 0 w 1371600"/>
                <a:gd name="connsiteY1" fmla="*/ 376187 h 541287"/>
                <a:gd name="connsiteX2" fmla="*/ 368300 w 1371600"/>
                <a:gd name="connsiteY2" fmla="*/ 376187 h 541287"/>
                <a:gd name="connsiteX3" fmla="*/ 431800 w 1371600"/>
                <a:gd name="connsiteY3" fmla="*/ 338087 h 541287"/>
                <a:gd name="connsiteX4" fmla="*/ 431800 w 1371600"/>
                <a:gd name="connsiteY4" fmla="*/ 22950 h 541287"/>
                <a:gd name="connsiteX5" fmla="*/ 796852 w 1371600"/>
                <a:gd name="connsiteY5" fmla="*/ 33582 h 541287"/>
                <a:gd name="connsiteX6" fmla="*/ 1181100 w 1371600"/>
                <a:gd name="connsiteY6" fmla="*/ 96787 h 541287"/>
                <a:gd name="connsiteX7" fmla="*/ 1257300 w 1371600"/>
                <a:gd name="connsiteY7" fmla="*/ 249187 h 541287"/>
                <a:gd name="connsiteX8" fmla="*/ 1371600 w 1371600"/>
                <a:gd name="connsiteY8" fmla="*/ 541287 h 541287"/>
                <a:gd name="connsiteX0" fmla="*/ 0 w 1371600"/>
                <a:gd name="connsiteY0" fmla="*/ 249138 h 553938"/>
                <a:gd name="connsiteX1" fmla="*/ 0 w 1371600"/>
                <a:gd name="connsiteY1" fmla="*/ 388838 h 553938"/>
                <a:gd name="connsiteX2" fmla="*/ 368300 w 1371600"/>
                <a:gd name="connsiteY2" fmla="*/ 388838 h 553938"/>
                <a:gd name="connsiteX3" fmla="*/ 431800 w 1371600"/>
                <a:gd name="connsiteY3" fmla="*/ 350738 h 553938"/>
                <a:gd name="connsiteX4" fmla="*/ 431800 w 1371600"/>
                <a:gd name="connsiteY4" fmla="*/ 35601 h 553938"/>
                <a:gd name="connsiteX5" fmla="*/ 796852 w 1371600"/>
                <a:gd name="connsiteY5" fmla="*/ 46233 h 553938"/>
                <a:gd name="connsiteX6" fmla="*/ 1181100 w 1371600"/>
                <a:gd name="connsiteY6" fmla="*/ 109438 h 553938"/>
                <a:gd name="connsiteX7" fmla="*/ 1257300 w 1371600"/>
                <a:gd name="connsiteY7" fmla="*/ 261838 h 553938"/>
                <a:gd name="connsiteX8" fmla="*/ 1371600 w 1371600"/>
                <a:gd name="connsiteY8" fmla="*/ 553938 h 553938"/>
                <a:gd name="connsiteX0" fmla="*/ 0 w 1371600"/>
                <a:gd name="connsiteY0" fmla="*/ 249138 h 553938"/>
                <a:gd name="connsiteX1" fmla="*/ 0 w 1371600"/>
                <a:gd name="connsiteY1" fmla="*/ 388838 h 553938"/>
                <a:gd name="connsiteX2" fmla="*/ 368300 w 1371600"/>
                <a:gd name="connsiteY2" fmla="*/ 388838 h 553938"/>
                <a:gd name="connsiteX3" fmla="*/ 431800 w 1371600"/>
                <a:gd name="connsiteY3" fmla="*/ 350738 h 553938"/>
                <a:gd name="connsiteX4" fmla="*/ 431800 w 1371600"/>
                <a:gd name="connsiteY4" fmla="*/ 35601 h 553938"/>
                <a:gd name="connsiteX5" fmla="*/ 796852 w 1371600"/>
                <a:gd name="connsiteY5" fmla="*/ 46233 h 553938"/>
                <a:gd name="connsiteX6" fmla="*/ 1181100 w 1371600"/>
                <a:gd name="connsiteY6" fmla="*/ 109438 h 553938"/>
                <a:gd name="connsiteX7" fmla="*/ 1257300 w 1371600"/>
                <a:gd name="connsiteY7" fmla="*/ 261838 h 553938"/>
                <a:gd name="connsiteX8" fmla="*/ 1371600 w 1371600"/>
                <a:gd name="connsiteY8" fmla="*/ 553938 h 553938"/>
                <a:gd name="connsiteX0" fmla="*/ 0 w 1371600"/>
                <a:gd name="connsiteY0" fmla="*/ 220785 h 525585"/>
                <a:gd name="connsiteX1" fmla="*/ 0 w 1371600"/>
                <a:gd name="connsiteY1" fmla="*/ 360485 h 525585"/>
                <a:gd name="connsiteX2" fmla="*/ 368300 w 1371600"/>
                <a:gd name="connsiteY2" fmla="*/ 360485 h 525585"/>
                <a:gd name="connsiteX3" fmla="*/ 431800 w 1371600"/>
                <a:gd name="connsiteY3" fmla="*/ 322385 h 525585"/>
                <a:gd name="connsiteX4" fmla="*/ 431800 w 1371600"/>
                <a:gd name="connsiteY4" fmla="*/ 7248 h 525585"/>
                <a:gd name="connsiteX5" fmla="*/ 796852 w 1371600"/>
                <a:gd name="connsiteY5" fmla="*/ 17880 h 525585"/>
                <a:gd name="connsiteX6" fmla="*/ 1181100 w 1371600"/>
                <a:gd name="connsiteY6" fmla="*/ 81085 h 525585"/>
                <a:gd name="connsiteX7" fmla="*/ 1257300 w 1371600"/>
                <a:gd name="connsiteY7" fmla="*/ 233485 h 525585"/>
                <a:gd name="connsiteX8" fmla="*/ 1371600 w 1371600"/>
                <a:gd name="connsiteY8" fmla="*/ 525585 h 525585"/>
                <a:gd name="connsiteX0" fmla="*/ 0 w 1371600"/>
                <a:gd name="connsiteY0" fmla="*/ 220785 h 525585"/>
                <a:gd name="connsiteX1" fmla="*/ 0 w 1371600"/>
                <a:gd name="connsiteY1" fmla="*/ 360485 h 525585"/>
                <a:gd name="connsiteX2" fmla="*/ 368300 w 1371600"/>
                <a:gd name="connsiteY2" fmla="*/ 360485 h 525585"/>
                <a:gd name="connsiteX3" fmla="*/ 431800 w 1371600"/>
                <a:gd name="connsiteY3" fmla="*/ 322385 h 525585"/>
                <a:gd name="connsiteX4" fmla="*/ 431800 w 1371600"/>
                <a:gd name="connsiteY4" fmla="*/ 7248 h 525585"/>
                <a:gd name="connsiteX5" fmla="*/ 796852 w 1371600"/>
                <a:gd name="connsiteY5" fmla="*/ 17880 h 525585"/>
                <a:gd name="connsiteX6" fmla="*/ 1257300 w 1371600"/>
                <a:gd name="connsiteY6" fmla="*/ 233485 h 525585"/>
                <a:gd name="connsiteX7" fmla="*/ 1371600 w 1371600"/>
                <a:gd name="connsiteY7" fmla="*/ 525585 h 525585"/>
                <a:gd name="connsiteX0" fmla="*/ 0 w 1371600"/>
                <a:gd name="connsiteY0" fmla="*/ 220785 h 525585"/>
                <a:gd name="connsiteX1" fmla="*/ 0 w 1371600"/>
                <a:gd name="connsiteY1" fmla="*/ 360485 h 525585"/>
                <a:gd name="connsiteX2" fmla="*/ 368300 w 1371600"/>
                <a:gd name="connsiteY2" fmla="*/ 360485 h 525585"/>
                <a:gd name="connsiteX3" fmla="*/ 431800 w 1371600"/>
                <a:gd name="connsiteY3" fmla="*/ 322385 h 525585"/>
                <a:gd name="connsiteX4" fmla="*/ 431800 w 1371600"/>
                <a:gd name="connsiteY4" fmla="*/ 7248 h 525585"/>
                <a:gd name="connsiteX5" fmla="*/ 796852 w 1371600"/>
                <a:gd name="connsiteY5" fmla="*/ 17880 h 525585"/>
                <a:gd name="connsiteX6" fmla="*/ 1267933 w 1371600"/>
                <a:gd name="connsiteY6" fmla="*/ 190954 h 525585"/>
                <a:gd name="connsiteX7" fmla="*/ 1371600 w 1371600"/>
                <a:gd name="connsiteY7" fmla="*/ 525585 h 52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525585">
                  <a:moveTo>
                    <a:pt x="0" y="220785"/>
                  </a:moveTo>
                  <a:lnTo>
                    <a:pt x="0" y="360485"/>
                  </a:lnTo>
                  <a:lnTo>
                    <a:pt x="368300" y="360485"/>
                  </a:lnTo>
                  <a:lnTo>
                    <a:pt x="431800" y="322385"/>
                  </a:lnTo>
                  <a:lnTo>
                    <a:pt x="431800" y="7248"/>
                  </a:lnTo>
                  <a:cubicBezTo>
                    <a:pt x="483474" y="-8172"/>
                    <a:pt x="770861" y="3703"/>
                    <a:pt x="796852" y="17880"/>
                  </a:cubicBezTo>
                  <a:lnTo>
                    <a:pt x="1267933" y="190954"/>
                  </a:lnTo>
                  <a:lnTo>
                    <a:pt x="1371600" y="525585"/>
                  </a:lnTo>
                </a:path>
              </a:pathLst>
            </a:custGeom>
            <a:noFill/>
            <a:ln w="9525" cap="flat" cmpd="sng" algn="ctr">
              <a:solidFill>
                <a:schemeClr val="tx1">
                  <a:lumMod val="65000"/>
                  <a:lumOff val="3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55" name="Freeform 54"/>
            <p:cNvSpPr/>
            <p:nvPr/>
          </p:nvSpPr>
          <p:spPr bwMode="auto">
            <a:xfrm>
              <a:off x="5219222" y="5367080"/>
              <a:ext cx="284129" cy="604572"/>
            </a:xfrm>
            <a:custGeom>
              <a:avLst/>
              <a:gdLst>
                <a:gd name="connsiteX0" fmla="*/ 0 w 276447"/>
                <a:gd name="connsiteY0" fmla="*/ 552893 h 552893"/>
                <a:gd name="connsiteX1" fmla="*/ 276447 w 276447"/>
                <a:gd name="connsiteY1" fmla="*/ 552893 h 552893"/>
                <a:gd name="connsiteX2" fmla="*/ 265814 w 276447"/>
                <a:gd name="connsiteY2" fmla="*/ 85060 h 552893"/>
                <a:gd name="connsiteX3" fmla="*/ 21265 w 276447"/>
                <a:gd name="connsiteY3" fmla="*/ 0 h 552893"/>
                <a:gd name="connsiteX4" fmla="*/ 0 w 276447"/>
                <a:gd name="connsiteY4" fmla="*/ 552893 h 552893"/>
                <a:gd name="connsiteX0" fmla="*/ 0 w 276447"/>
                <a:gd name="connsiteY0" fmla="*/ 564607 h 564607"/>
                <a:gd name="connsiteX1" fmla="*/ 276447 w 276447"/>
                <a:gd name="connsiteY1" fmla="*/ 564607 h 564607"/>
                <a:gd name="connsiteX2" fmla="*/ 265814 w 276447"/>
                <a:gd name="connsiteY2" fmla="*/ 96774 h 564607"/>
                <a:gd name="connsiteX3" fmla="*/ 21265 w 276447"/>
                <a:gd name="connsiteY3" fmla="*/ 11714 h 564607"/>
                <a:gd name="connsiteX4" fmla="*/ 0 w 276447"/>
                <a:gd name="connsiteY4" fmla="*/ 564607 h 564607"/>
                <a:gd name="connsiteX0" fmla="*/ 0 w 276447"/>
                <a:gd name="connsiteY0" fmla="*/ 576521 h 576521"/>
                <a:gd name="connsiteX1" fmla="*/ 276447 w 276447"/>
                <a:gd name="connsiteY1" fmla="*/ 576521 h 576521"/>
                <a:gd name="connsiteX2" fmla="*/ 265814 w 276447"/>
                <a:gd name="connsiteY2" fmla="*/ 108688 h 576521"/>
                <a:gd name="connsiteX3" fmla="*/ 21265 w 276447"/>
                <a:gd name="connsiteY3" fmla="*/ 23628 h 576521"/>
                <a:gd name="connsiteX4" fmla="*/ 0 w 276447"/>
                <a:gd name="connsiteY4" fmla="*/ 576521 h 576521"/>
                <a:gd name="connsiteX0" fmla="*/ 0 w 276447"/>
                <a:gd name="connsiteY0" fmla="*/ 576521 h 590697"/>
                <a:gd name="connsiteX1" fmla="*/ 276447 w 276447"/>
                <a:gd name="connsiteY1" fmla="*/ 576521 h 590697"/>
                <a:gd name="connsiteX2" fmla="*/ 265814 w 276447"/>
                <a:gd name="connsiteY2" fmla="*/ 108688 h 590697"/>
                <a:gd name="connsiteX3" fmla="*/ 21265 w 276447"/>
                <a:gd name="connsiteY3" fmla="*/ 23628 h 590697"/>
                <a:gd name="connsiteX4" fmla="*/ 0 w 276447"/>
                <a:gd name="connsiteY4" fmla="*/ 576521 h 590697"/>
                <a:gd name="connsiteX0" fmla="*/ 0 w 276447"/>
                <a:gd name="connsiteY0" fmla="*/ 576521 h 604572"/>
                <a:gd name="connsiteX1" fmla="*/ 276447 w 276447"/>
                <a:gd name="connsiteY1" fmla="*/ 576521 h 604572"/>
                <a:gd name="connsiteX2" fmla="*/ 265814 w 276447"/>
                <a:gd name="connsiteY2" fmla="*/ 108688 h 604572"/>
                <a:gd name="connsiteX3" fmla="*/ 21265 w 276447"/>
                <a:gd name="connsiteY3" fmla="*/ 23628 h 604572"/>
                <a:gd name="connsiteX4" fmla="*/ 0 w 276447"/>
                <a:gd name="connsiteY4" fmla="*/ 576521 h 604572"/>
                <a:gd name="connsiteX0" fmla="*/ 0 w 282765"/>
                <a:gd name="connsiteY0" fmla="*/ 576521 h 604572"/>
                <a:gd name="connsiteX1" fmla="*/ 276447 w 282765"/>
                <a:gd name="connsiteY1" fmla="*/ 576521 h 604572"/>
                <a:gd name="connsiteX2" fmla="*/ 265814 w 282765"/>
                <a:gd name="connsiteY2" fmla="*/ 108688 h 604572"/>
                <a:gd name="connsiteX3" fmla="*/ 21265 w 282765"/>
                <a:gd name="connsiteY3" fmla="*/ 23628 h 604572"/>
                <a:gd name="connsiteX4" fmla="*/ 0 w 282765"/>
                <a:gd name="connsiteY4" fmla="*/ 576521 h 604572"/>
                <a:gd name="connsiteX0" fmla="*/ 1364 w 284129"/>
                <a:gd name="connsiteY0" fmla="*/ 576521 h 604572"/>
                <a:gd name="connsiteX1" fmla="*/ 277811 w 284129"/>
                <a:gd name="connsiteY1" fmla="*/ 576521 h 604572"/>
                <a:gd name="connsiteX2" fmla="*/ 267178 w 284129"/>
                <a:gd name="connsiteY2" fmla="*/ 108688 h 604572"/>
                <a:gd name="connsiteX3" fmla="*/ 22629 w 284129"/>
                <a:gd name="connsiteY3" fmla="*/ 23628 h 604572"/>
                <a:gd name="connsiteX4" fmla="*/ 1364 w 284129"/>
                <a:gd name="connsiteY4" fmla="*/ 576521 h 60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29" h="604572">
                  <a:moveTo>
                    <a:pt x="1364" y="576521"/>
                  </a:moveTo>
                  <a:cubicBezTo>
                    <a:pt x="93513" y="608418"/>
                    <a:pt x="185662" y="619051"/>
                    <a:pt x="277811" y="576521"/>
                  </a:cubicBezTo>
                  <a:cubicBezTo>
                    <a:pt x="295532" y="505638"/>
                    <a:pt x="270722" y="264632"/>
                    <a:pt x="267178" y="108688"/>
                  </a:cubicBezTo>
                  <a:cubicBezTo>
                    <a:pt x="206927" y="-4725"/>
                    <a:pt x="114777" y="-22447"/>
                    <a:pt x="22629" y="23628"/>
                  </a:cubicBezTo>
                  <a:cubicBezTo>
                    <a:pt x="-16357" y="239824"/>
                    <a:pt x="8452" y="392223"/>
                    <a:pt x="1364" y="576521"/>
                  </a:cubicBezTo>
                  <a:close/>
                </a:path>
              </a:pathLst>
            </a:custGeom>
            <a:gradFill>
              <a:gsLst>
                <a:gs pos="68761">
                  <a:schemeClr val="bg2"/>
                </a:gs>
                <a:gs pos="29000">
                  <a:schemeClr val="tx1"/>
                </a:gs>
                <a:gs pos="75000">
                  <a:schemeClr val="tx1"/>
                </a:gs>
                <a:gs pos="63000">
                  <a:srgbClr val="2F2F2F"/>
                </a:gs>
                <a:gs pos="48000">
                  <a:srgbClr val="262626"/>
                </a:gs>
                <a:gs pos="41680">
                  <a:schemeClr val="bg2"/>
                </a:gs>
                <a:gs pos="9000">
                  <a:schemeClr val="tx1"/>
                </a:gs>
                <a:gs pos="36000">
                  <a:schemeClr val="tx1">
                    <a:lumMod val="65000"/>
                    <a:lumOff val="35000"/>
                  </a:schemeClr>
                </a:gs>
                <a:gs pos="82000">
                  <a:schemeClr val="tx1"/>
                </a:gs>
              </a:gsLst>
              <a:lin ang="0" scaled="1"/>
            </a:gradFill>
            <a:ln w="38100" cap="flat" cmpd="sng" algn="ctr">
              <a:solidFill>
                <a:schemeClr val="tx1">
                  <a:lumMod val="65000"/>
                  <a:lumOff val="3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1" name="Snip Single Corner Rectangle 60"/>
            <p:cNvSpPr/>
            <p:nvPr/>
          </p:nvSpPr>
          <p:spPr bwMode="auto">
            <a:xfrm>
              <a:off x="2422295" y="4702802"/>
              <a:ext cx="568832" cy="966564"/>
            </a:xfrm>
            <a:prstGeom prst="snip1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59" name="Freeform 58"/>
            <p:cNvSpPr/>
            <p:nvPr/>
          </p:nvSpPr>
          <p:spPr bwMode="auto">
            <a:xfrm>
              <a:off x="3498112" y="4731488"/>
              <a:ext cx="329609" cy="988828"/>
            </a:xfrm>
            <a:custGeom>
              <a:avLst/>
              <a:gdLst>
                <a:gd name="connsiteX0" fmla="*/ 53162 w 329609"/>
                <a:gd name="connsiteY0" fmla="*/ 85061 h 988828"/>
                <a:gd name="connsiteX1" fmla="*/ 31897 w 329609"/>
                <a:gd name="connsiteY1" fmla="*/ 308345 h 988828"/>
                <a:gd name="connsiteX2" fmla="*/ 74428 w 329609"/>
                <a:gd name="connsiteY2" fmla="*/ 372140 h 988828"/>
                <a:gd name="connsiteX3" fmla="*/ 74428 w 329609"/>
                <a:gd name="connsiteY3" fmla="*/ 595424 h 988828"/>
                <a:gd name="connsiteX4" fmla="*/ 159488 w 329609"/>
                <a:gd name="connsiteY4" fmla="*/ 637954 h 988828"/>
                <a:gd name="connsiteX5" fmla="*/ 212651 w 329609"/>
                <a:gd name="connsiteY5" fmla="*/ 510363 h 988828"/>
                <a:gd name="connsiteX6" fmla="*/ 202018 w 329609"/>
                <a:gd name="connsiteY6" fmla="*/ 988828 h 988828"/>
                <a:gd name="connsiteX7" fmla="*/ 329609 w 329609"/>
                <a:gd name="connsiteY7" fmla="*/ 967563 h 988828"/>
                <a:gd name="connsiteX8" fmla="*/ 297711 w 329609"/>
                <a:gd name="connsiteY8" fmla="*/ 180754 h 988828"/>
                <a:gd name="connsiteX9" fmla="*/ 244548 w 329609"/>
                <a:gd name="connsiteY9" fmla="*/ 85061 h 988828"/>
                <a:gd name="connsiteX10" fmla="*/ 159488 w 329609"/>
                <a:gd name="connsiteY10" fmla="*/ 31898 h 988828"/>
                <a:gd name="connsiteX11" fmla="*/ 148855 w 329609"/>
                <a:gd name="connsiteY11" fmla="*/ 116959 h 988828"/>
                <a:gd name="connsiteX12" fmla="*/ 74428 w 329609"/>
                <a:gd name="connsiteY12" fmla="*/ 0 h 988828"/>
                <a:gd name="connsiteX13" fmla="*/ 0 w 329609"/>
                <a:gd name="connsiteY13" fmla="*/ 21265 h 98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609" h="988828">
                  <a:moveTo>
                    <a:pt x="53162" y="85061"/>
                  </a:moveTo>
                  <a:lnTo>
                    <a:pt x="31897" y="308345"/>
                  </a:lnTo>
                  <a:lnTo>
                    <a:pt x="74428" y="372140"/>
                  </a:lnTo>
                  <a:lnTo>
                    <a:pt x="74428" y="595424"/>
                  </a:lnTo>
                  <a:lnTo>
                    <a:pt x="159488" y="637954"/>
                  </a:lnTo>
                  <a:lnTo>
                    <a:pt x="212651" y="510363"/>
                  </a:lnTo>
                  <a:lnTo>
                    <a:pt x="202018" y="988828"/>
                  </a:lnTo>
                  <a:lnTo>
                    <a:pt x="329609" y="967563"/>
                  </a:lnTo>
                  <a:lnTo>
                    <a:pt x="297711" y="180754"/>
                  </a:lnTo>
                  <a:lnTo>
                    <a:pt x="244548" y="85061"/>
                  </a:lnTo>
                  <a:lnTo>
                    <a:pt x="159488" y="31898"/>
                  </a:lnTo>
                  <a:lnTo>
                    <a:pt x="148855" y="116959"/>
                  </a:lnTo>
                  <a:lnTo>
                    <a:pt x="74428" y="0"/>
                  </a:lnTo>
                  <a:lnTo>
                    <a:pt x="0" y="21265"/>
                  </a:lnTo>
                </a:path>
              </a:pathLst>
            </a:custGeom>
            <a:solidFill>
              <a:srgbClr val="5F5F5F">
                <a:alpha val="4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3" name="Freeform 42"/>
            <p:cNvSpPr/>
            <p:nvPr/>
          </p:nvSpPr>
          <p:spPr bwMode="auto">
            <a:xfrm>
              <a:off x="1130300" y="4854252"/>
              <a:ext cx="4116656" cy="1357862"/>
            </a:xfrm>
            <a:custGeom>
              <a:avLst/>
              <a:gdLst>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2206171 w 2844800"/>
                <a:gd name="connsiteY5" fmla="*/ 595085 h 914400"/>
                <a:gd name="connsiteX6" fmla="*/ 1959428 w 2844800"/>
                <a:gd name="connsiteY6" fmla="*/ 478971 h 914400"/>
                <a:gd name="connsiteX7" fmla="*/ 1611086 w 2844800"/>
                <a:gd name="connsiteY7" fmla="*/ 464457 h 914400"/>
                <a:gd name="connsiteX8" fmla="*/ 1480457 w 2844800"/>
                <a:gd name="connsiteY8" fmla="*/ 899885 h 914400"/>
                <a:gd name="connsiteX9" fmla="*/ 769257 w 2844800"/>
                <a:gd name="connsiteY9" fmla="*/ 885371 h 914400"/>
                <a:gd name="connsiteX10" fmla="*/ 0 w 2844800"/>
                <a:gd name="connsiteY10" fmla="*/ 914400 h 914400"/>
                <a:gd name="connsiteX11" fmla="*/ 43543 w 2844800"/>
                <a:gd name="connsiteY11" fmla="*/ 319314 h 914400"/>
                <a:gd name="connsiteX12" fmla="*/ 435428 w 2844800"/>
                <a:gd name="connsiteY12" fmla="*/ 174171 h 914400"/>
                <a:gd name="connsiteX13" fmla="*/ 420914 w 2844800"/>
                <a:gd name="connsiteY13" fmla="*/ 653142 h 914400"/>
                <a:gd name="connsiteX14" fmla="*/ 740228 w 2844800"/>
                <a:gd name="connsiteY14" fmla="*/ 827314 h 914400"/>
                <a:gd name="connsiteX15" fmla="*/ 986971 w 2844800"/>
                <a:gd name="connsiteY15" fmla="*/ 493485 h 914400"/>
                <a:gd name="connsiteX16" fmla="*/ 1973943 w 2844800"/>
                <a:gd name="connsiteY16"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2206171 w 2844800"/>
                <a:gd name="connsiteY5" fmla="*/ 595085 h 914400"/>
                <a:gd name="connsiteX6" fmla="*/ 1611086 w 2844800"/>
                <a:gd name="connsiteY6" fmla="*/ 464457 h 914400"/>
                <a:gd name="connsiteX7" fmla="*/ 1480457 w 2844800"/>
                <a:gd name="connsiteY7" fmla="*/ 899885 h 914400"/>
                <a:gd name="connsiteX8" fmla="*/ 769257 w 2844800"/>
                <a:gd name="connsiteY8" fmla="*/ 885371 h 914400"/>
                <a:gd name="connsiteX9" fmla="*/ 0 w 2844800"/>
                <a:gd name="connsiteY9" fmla="*/ 914400 h 914400"/>
                <a:gd name="connsiteX10" fmla="*/ 43543 w 2844800"/>
                <a:gd name="connsiteY10" fmla="*/ 319314 h 914400"/>
                <a:gd name="connsiteX11" fmla="*/ 435428 w 2844800"/>
                <a:gd name="connsiteY11" fmla="*/ 174171 h 914400"/>
                <a:gd name="connsiteX12" fmla="*/ 420914 w 2844800"/>
                <a:gd name="connsiteY12" fmla="*/ 653142 h 914400"/>
                <a:gd name="connsiteX13" fmla="*/ 740228 w 2844800"/>
                <a:gd name="connsiteY13" fmla="*/ 827314 h 914400"/>
                <a:gd name="connsiteX14" fmla="*/ 986971 w 2844800"/>
                <a:gd name="connsiteY14" fmla="*/ 493485 h 914400"/>
                <a:gd name="connsiteX15" fmla="*/ 1973943 w 2844800"/>
                <a:gd name="connsiteY15"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2206171 w 2844800"/>
                <a:gd name="connsiteY5" fmla="*/ 595085 h 914400"/>
                <a:gd name="connsiteX6" fmla="*/ 1480457 w 2844800"/>
                <a:gd name="connsiteY6" fmla="*/ 899885 h 914400"/>
                <a:gd name="connsiteX7" fmla="*/ 769257 w 2844800"/>
                <a:gd name="connsiteY7" fmla="*/ 885371 h 914400"/>
                <a:gd name="connsiteX8" fmla="*/ 0 w 2844800"/>
                <a:gd name="connsiteY8" fmla="*/ 914400 h 914400"/>
                <a:gd name="connsiteX9" fmla="*/ 43543 w 2844800"/>
                <a:gd name="connsiteY9" fmla="*/ 319314 h 914400"/>
                <a:gd name="connsiteX10" fmla="*/ 435428 w 2844800"/>
                <a:gd name="connsiteY10" fmla="*/ 174171 h 914400"/>
                <a:gd name="connsiteX11" fmla="*/ 420914 w 2844800"/>
                <a:gd name="connsiteY11" fmla="*/ 653142 h 914400"/>
                <a:gd name="connsiteX12" fmla="*/ 740228 w 2844800"/>
                <a:gd name="connsiteY12" fmla="*/ 827314 h 914400"/>
                <a:gd name="connsiteX13" fmla="*/ 986971 w 2844800"/>
                <a:gd name="connsiteY13" fmla="*/ 493485 h 914400"/>
                <a:gd name="connsiteX14" fmla="*/ 1973943 w 2844800"/>
                <a:gd name="connsiteY14"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01257"/>
                <a:gd name="connsiteY0" fmla="*/ 0 h 914400"/>
                <a:gd name="connsiteX1" fmla="*/ 2641600 w 2801257"/>
                <a:gd name="connsiteY1" fmla="*/ 101600 h 914400"/>
                <a:gd name="connsiteX2" fmla="*/ 2801257 w 2801257"/>
                <a:gd name="connsiteY2" fmla="*/ 769257 h 914400"/>
                <a:gd name="connsiteX3" fmla="*/ 2206171 w 2801257"/>
                <a:gd name="connsiteY3" fmla="*/ 899885 h 914400"/>
                <a:gd name="connsiteX4" fmla="*/ 1480457 w 2801257"/>
                <a:gd name="connsiteY4" fmla="*/ 899885 h 914400"/>
                <a:gd name="connsiteX5" fmla="*/ 769257 w 2801257"/>
                <a:gd name="connsiteY5" fmla="*/ 885371 h 914400"/>
                <a:gd name="connsiteX6" fmla="*/ 0 w 2801257"/>
                <a:gd name="connsiteY6" fmla="*/ 914400 h 914400"/>
                <a:gd name="connsiteX7" fmla="*/ 43543 w 2801257"/>
                <a:gd name="connsiteY7" fmla="*/ 319314 h 914400"/>
                <a:gd name="connsiteX8" fmla="*/ 435428 w 2801257"/>
                <a:gd name="connsiteY8" fmla="*/ 174171 h 914400"/>
                <a:gd name="connsiteX9" fmla="*/ 420914 w 2801257"/>
                <a:gd name="connsiteY9" fmla="*/ 653142 h 914400"/>
                <a:gd name="connsiteX10" fmla="*/ 740228 w 2801257"/>
                <a:gd name="connsiteY10" fmla="*/ 827314 h 914400"/>
                <a:gd name="connsiteX11" fmla="*/ 986971 w 2801257"/>
                <a:gd name="connsiteY11" fmla="*/ 493485 h 914400"/>
                <a:gd name="connsiteX12" fmla="*/ 1973943 w 2801257"/>
                <a:gd name="connsiteY12" fmla="*/ 0 h 914400"/>
                <a:gd name="connsiteX0" fmla="*/ 1973943 w 2641600"/>
                <a:gd name="connsiteY0" fmla="*/ 0 h 914400"/>
                <a:gd name="connsiteX1" fmla="*/ 2641600 w 2641600"/>
                <a:gd name="connsiteY1" fmla="*/ 101600 h 914400"/>
                <a:gd name="connsiteX2" fmla="*/ 2627086 w 2641600"/>
                <a:gd name="connsiteY2" fmla="*/ 856343 h 914400"/>
                <a:gd name="connsiteX3" fmla="*/ 2206171 w 2641600"/>
                <a:gd name="connsiteY3" fmla="*/ 899885 h 914400"/>
                <a:gd name="connsiteX4" fmla="*/ 1480457 w 2641600"/>
                <a:gd name="connsiteY4" fmla="*/ 899885 h 914400"/>
                <a:gd name="connsiteX5" fmla="*/ 769257 w 2641600"/>
                <a:gd name="connsiteY5" fmla="*/ 885371 h 914400"/>
                <a:gd name="connsiteX6" fmla="*/ 0 w 2641600"/>
                <a:gd name="connsiteY6" fmla="*/ 914400 h 914400"/>
                <a:gd name="connsiteX7" fmla="*/ 43543 w 2641600"/>
                <a:gd name="connsiteY7" fmla="*/ 319314 h 914400"/>
                <a:gd name="connsiteX8" fmla="*/ 435428 w 2641600"/>
                <a:gd name="connsiteY8" fmla="*/ 174171 h 914400"/>
                <a:gd name="connsiteX9" fmla="*/ 420914 w 2641600"/>
                <a:gd name="connsiteY9" fmla="*/ 653142 h 914400"/>
                <a:gd name="connsiteX10" fmla="*/ 740228 w 2641600"/>
                <a:gd name="connsiteY10" fmla="*/ 827314 h 914400"/>
                <a:gd name="connsiteX11" fmla="*/ 986971 w 2641600"/>
                <a:gd name="connsiteY11" fmla="*/ 493485 h 914400"/>
                <a:gd name="connsiteX12" fmla="*/ 1973943 w 2641600"/>
                <a:gd name="connsiteY12" fmla="*/ 0 h 914400"/>
                <a:gd name="connsiteX0" fmla="*/ 1973943 w 2641600"/>
                <a:gd name="connsiteY0" fmla="*/ 0 h 914400"/>
                <a:gd name="connsiteX1" fmla="*/ 2641600 w 2641600"/>
                <a:gd name="connsiteY1" fmla="*/ 101600 h 914400"/>
                <a:gd name="connsiteX2" fmla="*/ 2627086 w 2641600"/>
                <a:gd name="connsiteY2" fmla="*/ 856343 h 914400"/>
                <a:gd name="connsiteX3" fmla="*/ 2206171 w 2641600"/>
                <a:gd name="connsiteY3" fmla="*/ 899885 h 914400"/>
                <a:gd name="connsiteX4" fmla="*/ 1480457 w 2641600"/>
                <a:gd name="connsiteY4" fmla="*/ 899885 h 914400"/>
                <a:gd name="connsiteX5" fmla="*/ 769257 w 2641600"/>
                <a:gd name="connsiteY5" fmla="*/ 885371 h 914400"/>
                <a:gd name="connsiteX6" fmla="*/ 0 w 2641600"/>
                <a:gd name="connsiteY6" fmla="*/ 914400 h 914400"/>
                <a:gd name="connsiteX7" fmla="*/ 43543 w 2641600"/>
                <a:gd name="connsiteY7" fmla="*/ 319314 h 914400"/>
                <a:gd name="connsiteX8" fmla="*/ 435428 w 2641600"/>
                <a:gd name="connsiteY8" fmla="*/ 174171 h 914400"/>
                <a:gd name="connsiteX9" fmla="*/ 420914 w 2641600"/>
                <a:gd name="connsiteY9" fmla="*/ 653142 h 914400"/>
                <a:gd name="connsiteX10" fmla="*/ 740228 w 2641600"/>
                <a:gd name="connsiteY10" fmla="*/ 827314 h 914400"/>
                <a:gd name="connsiteX11" fmla="*/ 986971 w 2641600"/>
                <a:gd name="connsiteY11" fmla="*/ 493485 h 914400"/>
                <a:gd name="connsiteX12" fmla="*/ 1973943 w 2641600"/>
                <a:gd name="connsiteY12" fmla="*/ 0 h 914400"/>
                <a:gd name="connsiteX0" fmla="*/ 1973943 w 2641600"/>
                <a:gd name="connsiteY0" fmla="*/ 0 h 914400"/>
                <a:gd name="connsiteX1" fmla="*/ 2641600 w 2641600"/>
                <a:gd name="connsiteY1" fmla="*/ 101600 h 914400"/>
                <a:gd name="connsiteX2" fmla="*/ 2627086 w 2641600"/>
                <a:gd name="connsiteY2" fmla="*/ 856343 h 914400"/>
                <a:gd name="connsiteX3" fmla="*/ 2206171 w 2641600"/>
                <a:gd name="connsiteY3" fmla="*/ 899885 h 914400"/>
                <a:gd name="connsiteX4" fmla="*/ 1480457 w 2641600"/>
                <a:gd name="connsiteY4" fmla="*/ 899885 h 914400"/>
                <a:gd name="connsiteX5" fmla="*/ 769257 w 2641600"/>
                <a:gd name="connsiteY5" fmla="*/ 885371 h 914400"/>
                <a:gd name="connsiteX6" fmla="*/ 0 w 2641600"/>
                <a:gd name="connsiteY6" fmla="*/ 914400 h 914400"/>
                <a:gd name="connsiteX7" fmla="*/ 43543 w 2641600"/>
                <a:gd name="connsiteY7" fmla="*/ 319314 h 914400"/>
                <a:gd name="connsiteX8" fmla="*/ 435428 w 2641600"/>
                <a:gd name="connsiteY8" fmla="*/ 174171 h 914400"/>
                <a:gd name="connsiteX9" fmla="*/ 420914 w 2641600"/>
                <a:gd name="connsiteY9" fmla="*/ 653142 h 914400"/>
                <a:gd name="connsiteX10" fmla="*/ 740228 w 2641600"/>
                <a:gd name="connsiteY10" fmla="*/ 827314 h 914400"/>
                <a:gd name="connsiteX11" fmla="*/ 986971 w 2641600"/>
                <a:gd name="connsiteY11" fmla="*/ 493485 h 914400"/>
                <a:gd name="connsiteX12" fmla="*/ 1973943 w 2641600"/>
                <a:gd name="connsiteY12" fmla="*/ 0 h 914400"/>
                <a:gd name="connsiteX0" fmla="*/ 1973943 w 2641600"/>
                <a:gd name="connsiteY0" fmla="*/ 0 h 914400"/>
                <a:gd name="connsiteX1" fmla="*/ 2641600 w 2641600"/>
                <a:gd name="connsiteY1" fmla="*/ 101600 h 914400"/>
                <a:gd name="connsiteX2" fmla="*/ 2627086 w 2641600"/>
                <a:gd name="connsiteY2" fmla="*/ 856343 h 914400"/>
                <a:gd name="connsiteX3" fmla="*/ 2206171 w 2641600"/>
                <a:gd name="connsiteY3" fmla="*/ 899885 h 914400"/>
                <a:gd name="connsiteX4" fmla="*/ 1480457 w 2641600"/>
                <a:gd name="connsiteY4" fmla="*/ 899885 h 914400"/>
                <a:gd name="connsiteX5" fmla="*/ 769257 w 2641600"/>
                <a:gd name="connsiteY5" fmla="*/ 885371 h 914400"/>
                <a:gd name="connsiteX6" fmla="*/ 0 w 2641600"/>
                <a:gd name="connsiteY6" fmla="*/ 914400 h 914400"/>
                <a:gd name="connsiteX7" fmla="*/ 43543 w 2641600"/>
                <a:gd name="connsiteY7" fmla="*/ 319314 h 914400"/>
                <a:gd name="connsiteX8" fmla="*/ 435428 w 2641600"/>
                <a:gd name="connsiteY8" fmla="*/ 174171 h 914400"/>
                <a:gd name="connsiteX9" fmla="*/ 420914 w 2641600"/>
                <a:gd name="connsiteY9" fmla="*/ 653142 h 914400"/>
                <a:gd name="connsiteX10" fmla="*/ 740228 w 2641600"/>
                <a:gd name="connsiteY10" fmla="*/ 827314 h 914400"/>
                <a:gd name="connsiteX11" fmla="*/ 986971 w 2641600"/>
                <a:gd name="connsiteY11" fmla="*/ 493485 h 914400"/>
                <a:gd name="connsiteX12" fmla="*/ 1973943 w 2641600"/>
                <a:gd name="connsiteY12" fmla="*/ 0 h 914400"/>
                <a:gd name="connsiteX0" fmla="*/ 1973943 w 2641600"/>
                <a:gd name="connsiteY0" fmla="*/ 0 h 914400"/>
                <a:gd name="connsiteX1" fmla="*/ 2641600 w 2641600"/>
                <a:gd name="connsiteY1" fmla="*/ 101600 h 914400"/>
                <a:gd name="connsiteX2" fmla="*/ 2627086 w 2641600"/>
                <a:gd name="connsiteY2" fmla="*/ 856343 h 914400"/>
                <a:gd name="connsiteX3" fmla="*/ 2206171 w 2641600"/>
                <a:gd name="connsiteY3" fmla="*/ 899885 h 914400"/>
                <a:gd name="connsiteX4" fmla="*/ 1480457 w 2641600"/>
                <a:gd name="connsiteY4" fmla="*/ 899885 h 914400"/>
                <a:gd name="connsiteX5" fmla="*/ 769257 w 2641600"/>
                <a:gd name="connsiteY5" fmla="*/ 885371 h 914400"/>
                <a:gd name="connsiteX6" fmla="*/ 0 w 2641600"/>
                <a:gd name="connsiteY6" fmla="*/ 914400 h 914400"/>
                <a:gd name="connsiteX7" fmla="*/ 43543 w 2641600"/>
                <a:gd name="connsiteY7" fmla="*/ 319314 h 914400"/>
                <a:gd name="connsiteX8" fmla="*/ 435428 w 2641600"/>
                <a:gd name="connsiteY8" fmla="*/ 174171 h 914400"/>
                <a:gd name="connsiteX9" fmla="*/ 420914 w 2641600"/>
                <a:gd name="connsiteY9" fmla="*/ 653142 h 914400"/>
                <a:gd name="connsiteX10" fmla="*/ 740228 w 2641600"/>
                <a:gd name="connsiteY10" fmla="*/ 827314 h 914400"/>
                <a:gd name="connsiteX11" fmla="*/ 986971 w 2641600"/>
                <a:gd name="connsiteY11" fmla="*/ 493485 h 914400"/>
                <a:gd name="connsiteX12" fmla="*/ 1973943 w 2641600"/>
                <a:gd name="connsiteY12" fmla="*/ 0 h 914400"/>
                <a:gd name="connsiteX0" fmla="*/ 1930400 w 2598057"/>
                <a:gd name="connsiteY0" fmla="*/ 0 h 899886"/>
                <a:gd name="connsiteX1" fmla="*/ 2598057 w 2598057"/>
                <a:gd name="connsiteY1" fmla="*/ 101600 h 899886"/>
                <a:gd name="connsiteX2" fmla="*/ 2583543 w 2598057"/>
                <a:gd name="connsiteY2" fmla="*/ 856343 h 899886"/>
                <a:gd name="connsiteX3" fmla="*/ 2162628 w 2598057"/>
                <a:gd name="connsiteY3" fmla="*/ 899885 h 899886"/>
                <a:gd name="connsiteX4" fmla="*/ 1436914 w 2598057"/>
                <a:gd name="connsiteY4" fmla="*/ 899885 h 899886"/>
                <a:gd name="connsiteX5" fmla="*/ 725714 w 2598057"/>
                <a:gd name="connsiteY5" fmla="*/ 885371 h 899886"/>
                <a:gd name="connsiteX6" fmla="*/ 43542 w 2598057"/>
                <a:gd name="connsiteY6" fmla="*/ 899886 h 899886"/>
                <a:gd name="connsiteX7" fmla="*/ 0 w 2598057"/>
                <a:gd name="connsiteY7" fmla="*/ 319314 h 899886"/>
                <a:gd name="connsiteX8" fmla="*/ 391885 w 2598057"/>
                <a:gd name="connsiteY8" fmla="*/ 174171 h 899886"/>
                <a:gd name="connsiteX9" fmla="*/ 377371 w 2598057"/>
                <a:gd name="connsiteY9" fmla="*/ 653142 h 899886"/>
                <a:gd name="connsiteX10" fmla="*/ 696685 w 2598057"/>
                <a:gd name="connsiteY10" fmla="*/ 827314 h 899886"/>
                <a:gd name="connsiteX11" fmla="*/ 943428 w 2598057"/>
                <a:gd name="connsiteY11" fmla="*/ 493485 h 899886"/>
                <a:gd name="connsiteX12" fmla="*/ 1930400 w 2598057"/>
                <a:gd name="connsiteY12" fmla="*/ 0 h 899886"/>
                <a:gd name="connsiteX0" fmla="*/ 1930400 w 2598057"/>
                <a:gd name="connsiteY0" fmla="*/ 0 h 899886"/>
                <a:gd name="connsiteX1" fmla="*/ 2598057 w 2598057"/>
                <a:gd name="connsiteY1" fmla="*/ 101600 h 899886"/>
                <a:gd name="connsiteX2" fmla="*/ 2583543 w 2598057"/>
                <a:gd name="connsiteY2" fmla="*/ 856343 h 899886"/>
                <a:gd name="connsiteX3" fmla="*/ 2162628 w 2598057"/>
                <a:gd name="connsiteY3" fmla="*/ 899885 h 899886"/>
                <a:gd name="connsiteX4" fmla="*/ 1436914 w 2598057"/>
                <a:gd name="connsiteY4" fmla="*/ 899885 h 899886"/>
                <a:gd name="connsiteX5" fmla="*/ 725714 w 2598057"/>
                <a:gd name="connsiteY5" fmla="*/ 885371 h 899886"/>
                <a:gd name="connsiteX6" fmla="*/ 43542 w 2598057"/>
                <a:gd name="connsiteY6" fmla="*/ 899886 h 899886"/>
                <a:gd name="connsiteX7" fmla="*/ 0 w 2598057"/>
                <a:gd name="connsiteY7" fmla="*/ 319314 h 899886"/>
                <a:gd name="connsiteX8" fmla="*/ 391885 w 2598057"/>
                <a:gd name="connsiteY8" fmla="*/ 174171 h 899886"/>
                <a:gd name="connsiteX9" fmla="*/ 377371 w 2598057"/>
                <a:gd name="connsiteY9" fmla="*/ 653142 h 899886"/>
                <a:gd name="connsiteX10" fmla="*/ 696685 w 2598057"/>
                <a:gd name="connsiteY10" fmla="*/ 827314 h 899886"/>
                <a:gd name="connsiteX11" fmla="*/ 943428 w 2598057"/>
                <a:gd name="connsiteY11" fmla="*/ 493485 h 899886"/>
                <a:gd name="connsiteX12" fmla="*/ 1204686 w 2598057"/>
                <a:gd name="connsiteY12" fmla="*/ 362857 h 899886"/>
                <a:gd name="connsiteX13" fmla="*/ 1930400 w 2598057"/>
                <a:gd name="connsiteY13" fmla="*/ 0 h 899886"/>
                <a:gd name="connsiteX0" fmla="*/ 1930400 w 2598057"/>
                <a:gd name="connsiteY0" fmla="*/ 420915 h 1320801"/>
                <a:gd name="connsiteX1" fmla="*/ 2598057 w 2598057"/>
                <a:gd name="connsiteY1" fmla="*/ 522515 h 1320801"/>
                <a:gd name="connsiteX2" fmla="*/ 2583543 w 2598057"/>
                <a:gd name="connsiteY2" fmla="*/ 1277258 h 1320801"/>
                <a:gd name="connsiteX3" fmla="*/ 2162628 w 2598057"/>
                <a:gd name="connsiteY3" fmla="*/ 1320800 h 1320801"/>
                <a:gd name="connsiteX4" fmla="*/ 1436914 w 2598057"/>
                <a:gd name="connsiteY4" fmla="*/ 1320800 h 1320801"/>
                <a:gd name="connsiteX5" fmla="*/ 725714 w 2598057"/>
                <a:gd name="connsiteY5" fmla="*/ 1306286 h 1320801"/>
                <a:gd name="connsiteX6" fmla="*/ 43542 w 2598057"/>
                <a:gd name="connsiteY6" fmla="*/ 1320801 h 1320801"/>
                <a:gd name="connsiteX7" fmla="*/ 0 w 2598057"/>
                <a:gd name="connsiteY7" fmla="*/ 740229 h 1320801"/>
                <a:gd name="connsiteX8" fmla="*/ 391885 w 2598057"/>
                <a:gd name="connsiteY8" fmla="*/ 595086 h 1320801"/>
                <a:gd name="connsiteX9" fmla="*/ 377371 w 2598057"/>
                <a:gd name="connsiteY9" fmla="*/ 1074057 h 1320801"/>
                <a:gd name="connsiteX10" fmla="*/ 696685 w 2598057"/>
                <a:gd name="connsiteY10" fmla="*/ 1248229 h 1320801"/>
                <a:gd name="connsiteX11" fmla="*/ 943428 w 2598057"/>
                <a:gd name="connsiteY11" fmla="*/ 914400 h 1320801"/>
                <a:gd name="connsiteX12" fmla="*/ 1204686 w 2598057"/>
                <a:gd name="connsiteY12" fmla="*/ 783772 h 1320801"/>
                <a:gd name="connsiteX13" fmla="*/ 1175658 w 2598057"/>
                <a:gd name="connsiteY13" fmla="*/ 0 h 1320801"/>
                <a:gd name="connsiteX14" fmla="*/ 1930400 w 2598057"/>
                <a:gd name="connsiteY14" fmla="*/ 420915 h 1320801"/>
                <a:gd name="connsiteX0" fmla="*/ 1930400 w 2598057"/>
                <a:gd name="connsiteY0" fmla="*/ 420915 h 1320801"/>
                <a:gd name="connsiteX1" fmla="*/ 2598057 w 2598057"/>
                <a:gd name="connsiteY1" fmla="*/ 522515 h 1320801"/>
                <a:gd name="connsiteX2" fmla="*/ 2583543 w 2598057"/>
                <a:gd name="connsiteY2" fmla="*/ 1277258 h 1320801"/>
                <a:gd name="connsiteX3" fmla="*/ 2162628 w 2598057"/>
                <a:gd name="connsiteY3" fmla="*/ 1320800 h 1320801"/>
                <a:gd name="connsiteX4" fmla="*/ 1436914 w 2598057"/>
                <a:gd name="connsiteY4" fmla="*/ 1320800 h 1320801"/>
                <a:gd name="connsiteX5" fmla="*/ 725714 w 2598057"/>
                <a:gd name="connsiteY5" fmla="*/ 1306286 h 1320801"/>
                <a:gd name="connsiteX6" fmla="*/ 43542 w 2598057"/>
                <a:gd name="connsiteY6" fmla="*/ 1320801 h 1320801"/>
                <a:gd name="connsiteX7" fmla="*/ 0 w 2598057"/>
                <a:gd name="connsiteY7" fmla="*/ 740229 h 1320801"/>
                <a:gd name="connsiteX8" fmla="*/ 391885 w 2598057"/>
                <a:gd name="connsiteY8" fmla="*/ 595086 h 1320801"/>
                <a:gd name="connsiteX9" fmla="*/ 377371 w 2598057"/>
                <a:gd name="connsiteY9" fmla="*/ 1074057 h 1320801"/>
                <a:gd name="connsiteX10" fmla="*/ 696685 w 2598057"/>
                <a:gd name="connsiteY10" fmla="*/ 1248229 h 1320801"/>
                <a:gd name="connsiteX11" fmla="*/ 943428 w 2598057"/>
                <a:gd name="connsiteY11" fmla="*/ 914400 h 1320801"/>
                <a:gd name="connsiteX12" fmla="*/ 1204686 w 2598057"/>
                <a:gd name="connsiteY12" fmla="*/ 783772 h 1320801"/>
                <a:gd name="connsiteX13" fmla="*/ 1175658 w 2598057"/>
                <a:gd name="connsiteY13" fmla="*/ 0 h 1320801"/>
                <a:gd name="connsiteX14" fmla="*/ 1930400 w 2598057"/>
                <a:gd name="connsiteY14" fmla="*/ 420915 h 1320801"/>
                <a:gd name="connsiteX0" fmla="*/ 1930400 w 2598057"/>
                <a:gd name="connsiteY0" fmla="*/ 457976 h 1357862"/>
                <a:gd name="connsiteX1" fmla="*/ 2598057 w 2598057"/>
                <a:gd name="connsiteY1" fmla="*/ 559576 h 1357862"/>
                <a:gd name="connsiteX2" fmla="*/ 2583543 w 2598057"/>
                <a:gd name="connsiteY2" fmla="*/ 1314319 h 1357862"/>
                <a:gd name="connsiteX3" fmla="*/ 2162628 w 2598057"/>
                <a:gd name="connsiteY3" fmla="*/ 1357861 h 1357862"/>
                <a:gd name="connsiteX4" fmla="*/ 1436914 w 2598057"/>
                <a:gd name="connsiteY4" fmla="*/ 1357861 h 1357862"/>
                <a:gd name="connsiteX5" fmla="*/ 725714 w 2598057"/>
                <a:gd name="connsiteY5" fmla="*/ 1343347 h 1357862"/>
                <a:gd name="connsiteX6" fmla="*/ 43542 w 2598057"/>
                <a:gd name="connsiteY6" fmla="*/ 1357862 h 1357862"/>
                <a:gd name="connsiteX7" fmla="*/ 0 w 2598057"/>
                <a:gd name="connsiteY7" fmla="*/ 777290 h 1357862"/>
                <a:gd name="connsiteX8" fmla="*/ 391885 w 2598057"/>
                <a:gd name="connsiteY8" fmla="*/ 632147 h 1357862"/>
                <a:gd name="connsiteX9" fmla="*/ 377371 w 2598057"/>
                <a:gd name="connsiteY9" fmla="*/ 1111118 h 1357862"/>
                <a:gd name="connsiteX10" fmla="*/ 696685 w 2598057"/>
                <a:gd name="connsiteY10" fmla="*/ 1285290 h 1357862"/>
                <a:gd name="connsiteX11" fmla="*/ 943428 w 2598057"/>
                <a:gd name="connsiteY11" fmla="*/ 951461 h 1357862"/>
                <a:gd name="connsiteX12" fmla="*/ 1204686 w 2598057"/>
                <a:gd name="connsiteY12" fmla="*/ 820833 h 1357862"/>
                <a:gd name="connsiteX13" fmla="*/ 1175658 w 2598057"/>
                <a:gd name="connsiteY13" fmla="*/ 37061 h 1357862"/>
                <a:gd name="connsiteX14" fmla="*/ 1959429 w 2598057"/>
                <a:gd name="connsiteY14" fmla="*/ 109634 h 1357862"/>
                <a:gd name="connsiteX15" fmla="*/ 1930400 w 2598057"/>
                <a:gd name="connsiteY15" fmla="*/ 457976 h 1357862"/>
                <a:gd name="connsiteX0" fmla="*/ 2090057 w 2598057"/>
                <a:gd name="connsiteY0" fmla="*/ 443462 h 1357862"/>
                <a:gd name="connsiteX1" fmla="*/ 2598057 w 2598057"/>
                <a:gd name="connsiteY1" fmla="*/ 559576 h 1357862"/>
                <a:gd name="connsiteX2" fmla="*/ 2583543 w 2598057"/>
                <a:gd name="connsiteY2" fmla="*/ 1314319 h 1357862"/>
                <a:gd name="connsiteX3" fmla="*/ 2162628 w 2598057"/>
                <a:gd name="connsiteY3" fmla="*/ 1357861 h 1357862"/>
                <a:gd name="connsiteX4" fmla="*/ 1436914 w 2598057"/>
                <a:gd name="connsiteY4" fmla="*/ 1357861 h 1357862"/>
                <a:gd name="connsiteX5" fmla="*/ 725714 w 2598057"/>
                <a:gd name="connsiteY5" fmla="*/ 1343347 h 1357862"/>
                <a:gd name="connsiteX6" fmla="*/ 43542 w 2598057"/>
                <a:gd name="connsiteY6" fmla="*/ 1357862 h 1357862"/>
                <a:gd name="connsiteX7" fmla="*/ 0 w 2598057"/>
                <a:gd name="connsiteY7" fmla="*/ 777290 h 1357862"/>
                <a:gd name="connsiteX8" fmla="*/ 391885 w 2598057"/>
                <a:gd name="connsiteY8" fmla="*/ 632147 h 1357862"/>
                <a:gd name="connsiteX9" fmla="*/ 377371 w 2598057"/>
                <a:gd name="connsiteY9" fmla="*/ 1111118 h 1357862"/>
                <a:gd name="connsiteX10" fmla="*/ 696685 w 2598057"/>
                <a:gd name="connsiteY10" fmla="*/ 1285290 h 1357862"/>
                <a:gd name="connsiteX11" fmla="*/ 943428 w 2598057"/>
                <a:gd name="connsiteY11" fmla="*/ 951461 h 1357862"/>
                <a:gd name="connsiteX12" fmla="*/ 1204686 w 2598057"/>
                <a:gd name="connsiteY12" fmla="*/ 820833 h 1357862"/>
                <a:gd name="connsiteX13" fmla="*/ 1175658 w 2598057"/>
                <a:gd name="connsiteY13" fmla="*/ 37061 h 1357862"/>
                <a:gd name="connsiteX14" fmla="*/ 1959429 w 2598057"/>
                <a:gd name="connsiteY14" fmla="*/ 109634 h 1357862"/>
                <a:gd name="connsiteX15" fmla="*/ 2090057 w 2598057"/>
                <a:gd name="connsiteY15" fmla="*/ 443462 h 1357862"/>
                <a:gd name="connsiteX0" fmla="*/ 2090057 w 2598057"/>
                <a:gd name="connsiteY0" fmla="*/ 443462 h 1357862"/>
                <a:gd name="connsiteX1" fmla="*/ 2598057 w 2598057"/>
                <a:gd name="connsiteY1" fmla="*/ 559576 h 1357862"/>
                <a:gd name="connsiteX2" fmla="*/ 2545443 w 2598057"/>
                <a:gd name="connsiteY2" fmla="*/ 1111119 h 1357862"/>
                <a:gd name="connsiteX3" fmla="*/ 2162628 w 2598057"/>
                <a:gd name="connsiteY3" fmla="*/ 1357861 h 1357862"/>
                <a:gd name="connsiteX4" fmla="*/ 1436914 w 2598057"/>
                <a:gd name="connsiteY4" fmla="*/ 1357861 h 1357862"/>
                <a:gd name="connsiteX5" fmla="*/ 725714 w 2598057"/>
                <a:gd name="connsiteY5" fmla="*/ 1343347 h 1357862"/>
                <a:gd name="connsiteX6" fmla="*/ 43542 w 2598057"/>
                <a:gd name="connsiteY6" fmla="*/ 1357862 h 1357862"/>
                <a:gd name="connsiteX7" fmla="*/ 0 w 2598057"/>
                <a:gd name="connsiteY7" fmla="*/ 777290 h 1357862"/>
                <a:gd name="connsiteX8" fmla="*/ 391885 w 2598057"/>
                <a:gd name="connsiteY8" fmla="*/ 632147 h 1357862"/>
                <a:gd name="connsiteX9" fmla="*/ 377371 w 2598057"/>
                <a:gd name="connsiteY9" fmla="*/ 1111118 h 1357862"/>
                <a:gd name="connsiteX10" fmla="*/ 696685 w 2598057"/>
                <a:gd name="connsiteY10" fmla="*/ 1285290 h 1357862"/>
                <a:gd name="connsiteX11" fmla="*/ 943428 w 2598057"/>
                <a:gd name="connsiteY11" fmla="*/ 951461 h 1357862"/>
                <a:gd name="connsiteX12" fmla="*/ 1204686 w 2598057"/>
                <a:gd name="connsiteY12" fmla="*/ 820833 h 1357862"/>
                <a:gd name="connsiteX13" fmla="*/ 1175658 w 2598057"/>
                <a:gd name="connsiteY13" fmla="*/ 37061 h 1357862"/>
                <a:gd name="connsiteX14" fmla="*/ 1959429 w 2598057"/>
                <a:gd name="connsiteY14" fmla="*/ 109634 h 1357862"/>
                <a:gd name="connsiteX15" fmla="*/ 2090057 w 2598057"/>
                <a:gd name="connsiteY15" fmla="*/ 443462 h 1357862"/>
                <a:gd name="connsiteX0" fmla="*/ 3586842 w 4094842"/>
                <a:gd name="connsiteY0" fmla="*/ 443462 h 1357862"/>
                <a:gd name="connsiteX1" fmla="*/ 4094842 w 4094842"/>
                <a:gd name="connsiteY1" fmla="*/ 559576 h 1357862"/>
                <a:gd name="connsiteX2" fmla="*/ 4042228 w 4094842"/>
                <a:gd name="connsiteY2" fmla="*/ 1111119 h 1357862"/>
                <a:gd name="connsiteX3" fmla="*/ 3659413 w 4094842"/>
                <a:gd name="connsiteY3" fmla="*/ 1357861 h 1357862"/>
                <a:gd name="connsiteX4" fmla="*/ 2933699 w 4094842"/>
                <a:gd name="connsiteY4" fmla="*/ 1357861 h 1357862"/>
                <a:gd name="connsiteX5" fmla="*/ 2222499 w 4094842"/>
                <a:gd name="connsiteY5" fmla="*/ 1343347 h 1357862"/>
                <a:gd name="connsiteX6" fmla="*/ 1540327 w 4094842"/>
                <a:gd name="connsiteY6" fmla="*/ 1357862 h 1357862"/>
                <a:gd name="connsiteX7" fmla="*/ 0 w 4094842"/>
                <a:gd name="connsiteY7" fmla="*/ 759148 h 1357862"/>
                <a:gd name="connsiteX8" fmla="*/ 1496785 w 4094842"/>
                <a:gd name="connsiteY8" fmla="*/ 777290 h 1357862"/>
                <a:gd name="connsiteX9" fmla="*/ 1888670 w 4094842"/>
                <a:gd name="connsiteY9" fmla="*/ 632147 h 1357862"/>
                <a:gd name="connsiteX10" fmla="*/ 1874156 w 4094842"/>
                <a:gd name="connsiteY10" fmla="*/ 1111118 h 1357862"/>
                <a:gd name="connsiteX11" fmla="*/ 2193470 w 4094842"/>
                <a:gd name="connsiteY11" fmla="*/ 1285290 h 1357862"/>
                <a:gd name="connsiteX12" fmla="*/ 2440213 w 4094842"/>
                <a:gd name="connsiteY12" fmla="*/ 951461 h 1357862"/>
                <a:gd name="connsiteX13" fmla="*/ 2701471 w 4094842"/>
                <a:gd name="connsiteY13" fmla="*/ 820833 h 1357862"/>
                <a:gd name="connsiteX14" fmla="*/ 2672443 w 4094842"/>
                <a:gd name="connsiteY14" fmla="*/ 37061 h 1357862"/>
                <a:gd name="connsiteX15" fmla="*/ 3456214 w 4094842"/>
                <a:gd name="connsiteY15" fmla="*/ 109634 h 1357862"/>
                <a:gd name="connsiteX16" fmla="*/ 3586842 w 4094842"/>
                <a:gd name="connsiteY16" fmla="*/ 443462 h 1357862"/>
                <a:gd name="connsiteX0" fmla="*/ 3591262 w 4099262"/>
                <a:gd name="connsiteY0" fmla="*/ 443462 h 1357862"/>
                <a:gd name="connsiteX1" fmla="*/ 4099262 w 4099262"/>
                <a:gd name="connsiteY1" fmla="*/ 559576 h 1357862"/>
                <a:gd name="connsiteX2" fmla="*/ 4046648 w 4099262"/>
                <a:gd name="connsiteY2" fmla="*/ 1111119 h 1357862"/>
                <a:gd name="connsiteX3" fmla="*/ 3663833 w 4099262"/>
                <a:gd name="connsiteY3" fmla="*/ 1357861 h 1357862"/>
                <a:gd name="connsiteX4" fmla="*/ 2938119 w 4099262"/>
                <a:gd name="connsiteY4" fmla="*/ 1357861 h 1357862"/>
                <a:gd name="connsiteX5" fmla="*/ 2226919 w 4099262"/>
                <a:gd name="connsiteY5" fmla="*/ 1343347 h 1357862"/>
                <a:gd name="connsiteX6" fmla="*/ 1544747 w 4099262"/>
                <a:gd name="connsiteY6" fmla="*/ 1357862 h 1357862"/>
                <a:gd name="connsiteX7" fmla="*/ 1503020 w 4099262"/>
                <a:gd name="connsiteY7" fmla="*/ 962348 h 1357862"/>
                <a:gd name="connsiteX8" fmla="*/ 4420 w 4099262"/>
                <a:gd name="connsiteY8" fmla="*/ 759148 h 1357862"/>
                <a:gd name="connsiteX9" fmla="*/ 1501205 w 4099262"/>
                <a:gd name="connsiteY9" fmla="*/ 777290 h 1357862"/>
                <a:gd name="connsiteX10" fmla="*/ 1893090 w 4099262"/>
                <a:gd name="connsiteY10" fmla="*/ 632147 h 1357862"/>
                <a:gd name="connsiteX11" fmla="*/ 1878576 w 4099262"/>
                <a:gd name="connsiteY11" fmla="*/ 1111118 h 1357862"/>
                <a:gd name="connsiteX12" fmla="*/ 2197890 w 4099262"/>
                <a:gd name="connsiteY12" fmla="*/ 1285290 h 1357862"/>
                <a:gd name="connsiteX13" fmla="*/ 2444633 w 4099262"/>
                <a:gd name="connsiteY13" fmla="*/ 951461 h 1357862"/>
                <a:gd name="connsiteX14" fmla="*/ 2705891 w 4099262"/>
                <a:gd name="connsiteY14" fmla="*/ 820833 h 1357862"/>
                <a:gd name="connsiteX15" fmla="*/ 2676863 w 4099262"/>
                <a:gd name="connsiteY15" fmla="*/ 37061 h 1357862"/>
                <a:gd name="connsiteX16" fmla="*/ 3460634 w 4099262"/>
                <a:gd name="connsiteY16" fmla="*/ 109634 h 1357862"/>
                <a:gd name="connsiteX17" fmla="*/ 3591262 w 4099262"/>
                <a:gd name="connsiteY17" fmla="*/ 443462 h 1357862"/>
                <a:gd name="connsiteX0" fmla="*/ 3665112 w 4173112"/>
                <a:gd name="connsiteY0" fmla="*/ 443462 h 1357862"/>
                <a:gd name="connsiteX1" fmla="*/ 4173112 w 4173112"/>
                <a:gd name="connsiteY1" fmla="*/ 559576 h 1357862"/>
                <a:gd name="connsiteX2" fmla="*/ 4120498 w 4173112"/>
                <a:gd name="connsiteY2" fmla="*/ 1111119 h 1357862"/>
                <a:gd name="connsiteX3" fmla="*/ 3737683 w 4173112"/>
                <a:gd name="connsiteY3" fmla="*/ 1357861 h 1357862"/>
                <a:gd name="connsiteX4" fmla="*/ 3011969 w 4173112"/>
                <a:gd name="connsiteY4" fmla="*/ 1357861 h 1357862"/>
                <a:gd name="connsiteX5" fmla="*/ 2300769 w 4173112"/>
                <a:gd name="connsiteY5" fmla="*/ 1343347 h 1357862"/>
                <a:gd name="connsiteX6" fmla="*/ 1618597 w 4173112"/>
                <a:gd name="connsiteY6" fmla="*/ 1357862 h 1357862"/>
                <a:gd name="connsiteX7" fmla="*/ 1576870 w 4173112"/>
                <a:gd name="connsiteY7" fmla="*/ 962348 h 1357862"/>
                <a:gd name="connsiteX8" fmla="*/ 179870 w 4173112"/>
                <a:gd name="connsiteY8" fmla="*/ 924248 h 1357862"/>
                <a:gd name="connsiteX9" fmla="*/ 78270 w 4173112"/>
                <a:gd name="connsiteY9" fmla="*/ 759148 h 1357862"/>
                <a:gd name="connsiteX10" fmla="*/ 1575055 w 4173112"/>
                <a:gd name="connsiteY10" fmla="*/ 777290 h 1357862"/>
                <a:gd name="connsiteX11" fmla="*/ 1966940 w 4173112"/>
                <a:gd name="connsiteY11" fmla="*/ 632147 h 1357862"/>
                <a:gd name="connsiteX12" fmla="*/ 1952426 w 4173112"/>
                <a:gd name="connsiteY12" fmla="*/ 1111118 h 1357862"/>
                <a:gd name="connsiteX13" fmla="*/ 2271740 w 4173112"/>
                <a:gd name="connsiteY13" fmla="*/ 1285290 h 1357862"/>
                <a:gd name="connsiteX14" fmla="*/ 2518483 w 4173112"/>
                <a:gd name="connsiteY14" fmla="*/ 951461 h 1357862"/>
                <a:gd name="connsiteX15" fmla="*/ 2779741 w 4173112"/>
                <a:gd name="connsiteY15" fmla="*/ 820833 h 1357862"/>
                <a:gd name="connsiteX16" fmla="*/ 2750713 w 4173112"/>
                <a:gd name="connsiteY16" fmla="*/ 37061 h 1357862"/>
                <a:gd name="connsiteX17" fmla="*/ 3534484 w 4173112"/>
                <a:gd name="connsiteY17" fmla="*/ 109634 h 1357862"/>
                <a:gd name="connsiteX18" fmla="*/ 3665112 w 4173112"/>
                <a:gd name="connsiteY18" fmla="*/ 443462 h 1357862"/>
                <a:gd name="connsiteX0" fmla="*/ 3611578 w 4119578"/>
                <a:gd name="connsiteY0" fmla="*/ 443462 h 1357862"/>
                <a:gd name="connsiteX1" fmla="*/ 4119578 w 4119578"/>
                <a:gd name="connsiteY1" fmla="*/ 559576 h 1357862"/>
                <a:gd name="connsiteX2" fmla="*/ 4066964 w 4119578"/>
                <a:gd name="connsiteY2" fmla="*/ 1111119 h 1357862"/>
                <a:gd name="connsiteX3" fmla="*/ 3684149 w 4119578"/>
                <a:gd name="connsiteY3" fmla="*/ 1357861 h 1357862"/>
                <a:gd name="connsiteX4" fmla="*/ 2958435 w 4119578"/>
                <a:gd name="connsiteY4" fmla="*/ 1357861 h 1357862"/>
                <a:gd name="connsiteX5" fmla="*/ 2247235 w 4119578"/>
                <a:gd name="connsiteY5" fmla="*/ 1343347 h 1357862"/>
                <a:gd name="connsiteX6" fmla="*/ 1565063 w 4119578"/>
                <a:gd name="connsiteY6" fmla="*/ 1357862 h 1357862"/>
                <a:gd name="connsiteX7" fmla="*/ 1523336 w 4119578"/>
                <a:gd name="connsiteY7" fmla="*/ 962348 h 1357862"/>
                <a:gd name="connsiteX8" fmla="*/ 126336 w 4119578"/>
                <a:gd name="connsiteY8" fmla="*/ 924248 h 1357862"/>
                <a:gd name="connsiteX9" fmla="*/ 24736 w 4119578"/>
                <a:gd name="connsiteY9" fmla="*/ 759148 h 1357862"/>
                <a:gd name="connsiteX10" fmla="*/ 1521521 w 4119578"/>
                <a:gd name="connsiteY10" fmla="*/ 777290 h 1357862"/>
                <a:gd name="connsiteX11" fmla="*/ 1913406 w 4119578"/>
                <a:gd name="connsiteY11" fmla="*/ 632147 h 1357862"/>
                <a:gd name="connsiteX12" fmla="*/ 1898892 w 4119578"/>
                <a:gd name="connsiteY12" fmla="*/ 1111118 h 1357862"/>
                <a:gd name="connsiteX13" fmla="*/ 2218206 w 4119578"/>
                <a:gd name="connsiteY13" fmla="*/ 1285290 h 1357862"/>
                <a:gd name="connsiteX14" fmla="*/ 2464949 w 4119578"/>
                <a:gd name="connsiteY14" fmla="*/ 951461 h 1357862"/>
                <a:gd name="connsiteX15" fmla="*/ 2726207 w 4119578"/>
                <a:gd name="connsiteY15" fmla="*/ 820833 h 1357862"/>
                <a:gd name="connsiteX16" fmla="*/ 2697179 w 4119578"/>
                <a:gd name="connsiteY16" fmla="*/ 37061 h 1357862"/>
                <a:gd name="connsiteX17" fmla="*/ 3480950 w 4119578"/>
                <a:gd name="connsiteY17" fmla="*/ 109634 h 1357862"/>
                <a:gd name="connsiteX18" fmla="*/ 3611578 w 4119578"/>
                <a:gd name="connsiteY18" fmla="*/ 443462 h 1357862"/>
                <a:gd name="connsiteX0" fmla="*/ 3586842 w 4094842"/>
                <a:gd name="connsiteY0" fmla="*/ 443462 h 1357862"/>
                <a:gd name="connsiteX1" fmla="*/ 4094842 w 4094842"/>
                <a:gd name="connsiteY1" fmla="*/ 559576 h 1357862"/>
                <a:gd name="connsiteX2" fmla="*/ 4042228 w 4094842"/>
                <a:gd name="connsiteY2" fmla="*/ 1111119 h 1357862"/>
                <a:gd name="connsiteX3" fmla="*/ 3659413 w 4094842"/>
                <a:gd name="connsiteY3" fmla="*/ 1357861 h 1357862"/>
                <a:gd name="connsiteX4" fmla="*/ 2933699 w 4094842"/>
                <a:gd name="connsiteY4" fmla="*/ 1357861 h 1357862"/>
                <a:gd name="connsiteX5" fmla="*/ 2222499 w 4094842"/>
                <a:gd name="connsiteY5" fmla="*/ 1343347 h 1357862"/>
                <a:gd name="connsiteX6" fmla="*/ 1540327 w 4094842"/>
                <a:gd name="connsiteY6" fmla="*/ 1357862 h 1357862"/>
                <a:gd name="connsiteX7" fmla="*/ 1498600 w 4094842"/>
                <a:gd name="connsiteY7" fmla="*/ 962348 h 1357862"/>
                <a:gd name="connsiteX8" fmla="*/ 101600 w 4094842"/>
                <a:gd name="connsiteY8" fmla="*/ 924248 h 1357862"/>
                <a:gd name="connsiteX9" fmla="*/ 0 w 4094842"/>
                <a:gd name="connsiteY9" fmla="*/ 759148 h 1357862"/>
                <a:gd name="connsiteX10" fmla="*/ 1496785 w 4094842"/>
                <a:gd name="connsiteY10" fmla="*/ 777290 h 1357862"/>
                <a:gd name="connsiteX11" fmla="*/ 1888670 w 4094842"/>
                <a:gd name="connsiteY11" fmla="*/ 632147 h 1357862"/>
                <a:gd name="connsiteX12" fmla="*/ 1874156 w 4094842"/>
                <a:gd name="connsiteY12" fmla="*/ 1111118 h 1357862"/>
                <a:gd name="connsiteX13" fmla="*/ 2193470 w 4094842"/>
                <a:gd name="connsiteY13" fmla="*/ 1285290 h 1357862"/>
                <a:gd name="connsiteX14" fmla="*/ 2440213 w 4094842"/>
                <a:gd name="connsiteY14" fmla="*/ 951461 h 1357862"/>
                <a:gd name="connsiteX15" fmla="*/ 2701471 w 4094842"/>
                <a:gd name="connsiteY15" fmla="*/ 820833 h 1357862"/>
                <a:gd name="connsiteX16" fmla="*/ 2672443 w 4094842"/>
                <a:gd name="connsiteY16" fmla="*/ 37061 h 1357862"/>
                <a:gd name="connsiteX17" fmla="*/ 3456214 w 4094842"/>
                <a:gd name="connsiteY17" fmla="*/ 109634 h 1357862"/>
                <a:gd name="connsiteX18" fmla="*/ 3586842 w 4094842"/>
                <a:gd name="connsiteY18" fmla="*/ 443462 h 1357862"/>
                <a:gd name="connsiteX0" fmla="*/ 3586842 w 4094842"/>
                <a:gd name="connsiteY0" fmla="*/ 443462 h 1357862"/>
                <a:gd name="connsiteX1" fmla="*/ 4094842 w 4094842"/>
                <a:gd name="connsiteY1" fmla="*/ 559576 h 1357862"/>
                <a:gd name="connsiteX2" fmla="*/ 4042228 w 4094842"/>
                <a:gd name="connsiteY2" fmla="*/ 1111119 h 1357862"/>
                <a:gd name="connsiteX3" fmla="*/ 3659413 w 4094842"/>
                <a:gd name="connsiteY3" fmla="*/ 1357861 h 1357862"/>
                <a:gd name="connsiteX4" fmla="*/ 2933699 w 4094842"/>
                <a:gd name="connsiteY4" fmla="*/ 1357861 h 1357862"/>
                <a:gd name="connsiteX5" fmla="*/ 2222499 w 4094842"/>
                <a:gd name="connsiteY5" fmla="*/ 1343347 h 1357862"/>
                <a:gd name="connsiteX6" fmla="*/ 1540327 w 4094842"/>
                <a:gd name="connsiteY6" fmla="*/ 1357862 h 1357862"/>
                <a:gd name="connsiteX7" fmla="*/ 1498600 w 4094842"/>
                <a:gd name="connsiteY7" fmla="*/ 962348 h 1357862"/>
                <a:gd name="connsiteX8" fmla="*/ 101600 w 4094842"/>
                <a:gd name="connsiteY8" fmla="*/ 924248 h 1357862"/>
                <a:gd name="connsiteX9" fmla="*/ 0 w 4094842"/>
                <a:gd name="connsiteY9" fmla="*/ 759148 h 1357862"/>
                <a:gd name="connsiteX10" fmla="*/ 1496785 w 4094842"/>
                <a:gd name="connsiteY10" fmla="*/ 777290 h 1357862"/>
                <a:gd name="connsiteX11" fmla="*/ 1888670 w 4094842"/>
                <a:gd name="connsiteY11" fmla="*/ 632147 h 1357862"/>
                <a:gd name="connsiteX12" fmla="*/ 1874156 w 4094842"/>
                <a:gd name="connsiteY12" fmla="*/ 1111118 h 1357862"/>
                <a:gd name="connsiteX13" fmla="*/ 2193470 w 4094842"/>
                <a:gd name="connsiteY13" fmla="*/ 1285290 h 1357862"/>
                <a:gd name="connsiteX14" fmla="*/ 2440213 w 4094842"/>
                <a:gd name="connsiteY14" fmla="*/ 951461 h 1357862"/>
                <a:gd name="connsiteX15" fmla="*/ 2701471 w 4094842"/>
                <a:gd name="connsiteY15" fmla="*/ 820833 h 1357862"/>
                <a:gd name="connsiteX16" fmla="*/ 2672443 w 4094842"/>
                <a:gd name="connsiteY16" fmla="*/ 37061 h 1357862"/>
                <a:gd name="connsiteX17" fmla="*/ 3456214 w 4094842"/>
                <a:gd name="connsiteY17" fmla="*/ 109634 h 1357862"/>
                <a:gd name="connsiteX18" fmla="*/ 3586842 w 4094842"/>
                <a:gd name="connsiteY18" fmla="*/ 443462 h 1357862"/>
                <a:gd name="connsiteX0" fmla="*/ 3586842 w 4094842"/>
                <a:gd name="connsiteY0" fmla="*/ 443462 h 1357862"/>
                <a:gd name="connsiteX1" fmla="*/ 4094842 w 4094842"/>
                <a:gd name="connsiteY1" fmla="*/ 559576 h 1357862"/>
                <a:gd name="connsiteX2" fmla="*/ 4042228 w 4094842"/>
                <a:gd name="connsiteY2" fmla="*/ 1111119 h 1357862"/>
                <a:gd name="connsiteX3" fmla="*/ 3659413 w 4094842"/>
                <a:gd name="connsiteY3" fmla="*/ 1357861 h 1357862"/>
                <a:gd name="connsiteX4" fmla="*/ 2933699 w 4094842"/>
                <a:gd name="connsiteY4" fmla="*/ 1357861 h 1357862"/>
                <a:gd name="connsiteX5" fmla="*/ 2222499 w 4094842"/>
                <a:gd name="connsiteY5" fmla="*/ 1343347 h 1357862"/>
                <a:gd name="connsiteX6" fmla="*/ 1540327 w 4094842"/>
                <a:gd name="connsiteY6" fmla="*/ 1357862 h 1357862"/>
                <a:gd name="connsiteX7" fmla="*/ 1498600 w 4094842"/>
                <a:gd name="connsiteY7" fmla="*/ 962348 h 1357862"/>
                <a:gd name="connsiteX8" fmla="*/ 101600 w 4094842"/>
                <a:gd name="connsiteY8" fmla="*/ 924248 h 1357862"/>
                <a:gd name="connsiteX9" fmla="*/ 0 w 4094842"/>
                <a:gd name="connsiteY9" fmla="*/ 759148 h 1357862"/>
                <a:gd name="connsiteX10" fmla="*/ 1496785 w 4094842"/>
                <a:gd name="connsiteY10" fmla="*/ 777290 h 1357862"/>
                <a:gd name="connsiteX11" fmla="*/ 1888670 w 4094842"/>
                <a:gd name="connsiteY11" fmla="*/ 632147 h 1357862"/>
                <a:gd name="connsiteX12" fmla="*/ 1874156 w 4094842"/>
                <a:gd name="connsiteY12" fmla="*/ 1111118 h 1357862"/>
                <a:gd name="connsiteX13" fmla="*/ 2193470 w 4094842"/>
                <a:gd name="connsiteY13" fmla="*/ 1285290 h 1357862"/>
                <a:gd name="connsiteX14" fmla="*/ 2440213 w 4094842"/>
                <a:gd name="connsiteY14" fmla="*/ 951461 h 1357862"/>
                <a:gd name="connsiteX15" fmla="*/ 2701471 w 4094842"/>
                <a:gd name="connsiteY15" fmla="*/ 820833 h 1357862"/>
                <a:gd name="connsiteX16" fmla="*/ 2672443 w 4094842"/>
                <a:gd name="connsiteY16" fmla="*/ 37061 h 1357862"/>
                <a:gd name="connsiteX17" fmla="*/ 3456214 w 4094842"/>
                <a:gd name="connsiteY17" fmla="*/ 109634 h 1357862"/>
                <a:gd name="connsiteX18" fmla="*/ 3586842 w 4094842"/>
                <a:gd name="connsiteY18" fmla="*/ 443462 h 1357862"/>
                <a:gd name="connsiteX0" fmla="*/ 3586842 w 4094842"/>
                <a:gd name="connsiteY0" fmla="*/ 443462 h 1357862"/>
                <a:gd name="connsiteX1" fmla="*/ 4094842 w 4094842"/>
                <a:gd name="connsiteY1" fmla="*/ 506413 h 1357862"/>
                <a:gd name="connsiteX2" fmla="*/ 4042228 w 4094842"/>
                <a:gd name="connsiteY2" fmla="*/ 1111119 h 1357862"/>
                <a:gd name="connsiteX3" fmla="*/ 3659413 w 4094842"/>
                <a:gd name="connsiteY3" fmla="*/ 1357861 h 1357862"/>
                <a:gd name="connsiteX4" fmla="*/ 2933699 w 4094842"/>
                <a:gd name="connsiteY4" fmla="*/ 1357861 h 1357862"/>
                <a:gd name="connsiteX5" fmla="*/ 2222499 w 4094842"/>
                <a:gd name="connsiteY5" fmla="*/ 1343347 h 1357862"/>
                <a:gd name="connsiteX6" fmla="*/ 1540327 w 4094842"/>
                <a:gd name="connsiteY6" fmla="*/ 1357862 h 1357862"/>
                <a:gd name="connsiteX7" fmla="*/ 1498600 w 4094842"/>
                <a:gd name="connsiteY7" fmla="*/ 962348 h 1357862"/>
                <a:gd name="connsiteX8" fmla="*/ 101600 w 4094842"/>
                <a:gd name="connsiteY8" fmla="*/ 924248 h 1357862"/>
                <a:gd name="connsiteX9" fmla="*/ 0 w 4094842"/>
                <a:gd name="connsiteY9" fmla="*/ 759148 h 1357862"/>
                <a:gd name="connsiteX10" fmla="*/ 1496785 w 4094842"/>
                <a:gd name="connsiteY10" fmla="*/ 777290 h 1357862"/>
                <a:gd name="connsiteX11" fmla="*/ 1888670 w 4094842"/>
                <a:gd name="connsiteY11" fmla="*/ 632147 h 1357862"/>
                <a:gd name="connsiteX12" fmla="*/ 1874156 w 4094842"/>
                <a:gd name="connsiteY12" fmla="*/ 1111118 h 1357862"/>
                <a:gd name="connsiteX13" fmla="*/ 2193470 w 4094842"/>
                <a:gd name="connsiteY13" fmla="*/ 1285290 h 1357862"/>
                <a:gd name="connsiteX14" fmla="*/ 2440213 w 4094842"/>
                <a:gd name="connsiteY14" fmla="*/ 951461 h 1357862"/>
                <a:gd name="connsiteX15" fmla="*/ 2701471 w 4094842"/>
                <a:gd name="connsiteY15" fmla="*/ 820833 h 1357862"/>
                <a:gd name="connsiteX16" fmla="*/ 2672443 w 4094842"/>
                <a:gd name="connsiteY16" fmla="*/ 37061 h 1357862"/>
                <a:gd name="connsiteX17" fmla="*/ 3456214 w 4094842"/>
                <a:gd name="connsiteY17" fmla="*/ 109634 h 1357862"/>
                <a:gd name="connsiteX18" fmla="*/ 3586842 w 4094842"/>
                <a:gd name="connsiteY18" fmla="*/ 443462 h 1357862"/>
                <a:gd name="connsiteX0" fmla="*/ 3586842 w 4116656"/>
                <a:gd name="connsiteY0" fmla="*/ 443462 h 1357862"/>
                <a:gd name="connsiteX1" fmla="*/ 4094842 w 4116656"/>
                <a:gd name="connsiteY1" fmla="*/ 506413 h 1357862"/>
                <a:gd name="connsiteX2" fmla="*/ 4116656 w 4116656"/>
                <a:gd name="connsiteY2" fmla="*/ 1068589 h 1357862"/>
                <a:gd name="connsiteX3" fmla="*/ 3659413 w 4116656"/>
                <a:gd name="connsiteY3" fmla="*/ 1357861 h 1357862"/>
                <a:gd name="connsiteX4" fmla="*/ 2933699 w 4116656"/>
                <a:gd name="connsiteY4" fmla="*/ 1357861 h 1357862"/>
                <a:gd name="connsiteX5" fmla="*/ 2222499 w 4116656"/>
                <a:gd name="connsiteY5" fmla="*/ 1343347 h 1357862"/>
                <a:gd name="connsiteX6" fmla="*/ 1540327 w 4116656"/>
                <a:gd name="connsiteY6" fmla="*/ 1357862 h 1357862"/>
                <a:gd name="connsiteX7" fmla="*/ 1498600 w 4116656"/>
                <a:gd name="connsiteY7" fmla="*/ 962348 h 1357862"/>
                <a:gd name="connsiteX8" fmla="*/ 101600 w 4116656"/>
                <a:gd name="connsiteY8" fmla="*/ 924248 h 1357862"/>
                <a:gd name="connsiteX9" fmla="*/ 0 w 4116656"/>
                <a:gd name="connsiteY9" fmla="*/ 759148 h 1357862"/>
                <a:gd name="connsiteX10" fmla="*/ 1496785 w 4116656"/>
                <a:gd name="connsiteY10" fmla="*/ 777290 h 1357862"/>
                <a:gd name="connsiteX11" fmla="*/ 1888670 w 4116656"/>
                <a:gd name="connsiteY11" fmla="*/ 632147 h 1357862"/>
                <a:gd name="connsiteX12" fmla="*/ 1874156 w 4116656"/>
                <a:gd name="connsiteY12" fmla="*/ 1111118 h 1357862"/>
                <a:gd name="connsiteX13" fmla="*/ 2193470 w 4116656"/>
                <a:gd name="connsiteY13" fmla="*/ 1285290 h 1357862"/>
                <a:gd name="connsiteX14" fmla="*/ 2440213 w 4116656"/>
                <a:gd name="connsiteY14" fmla="*/ 951461 h 1357862"/>
                <a:gd name="connsiteX15" fmla="*/ 2701471 w 4116656"/>
                <a:gd name="connsiteY15" fmla="*/ 820833 h 1357862"/>
                <a:gd name="connsiteX16" fmla="*/ 2672443 w 4116656"/>
                <a:gd name="connsiteY16" fmla="*/ 37061 h 1357862"/>
                <a:gd name="connsiteX17" fmla="*/ 3456214 w 4116656"/>
                <a:gd name="connsiteY17" fmla="*/ 109634 h 1357862"/>
                <a:gd name="connsiteX18" fmla="*/ 3586842 w 4116656"/>
                <a:gd name="connsiteY18" fmla="*/ 443462 h 135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6656" h="1357862">
                  <a:moveTo>
                    <a:pt x="3586842" y="443462"/>
                  </a:moveTo>
                  <a:lnTo>
                    <a:pt x="4094842" y="506413"/>
                  </a:lnTo>
                  <a:lnTo>
                    <a:pt x="4116656" y="1068589"/>
                  </a:lnTo>
                  <a:lnTo>
                    <a:pt x="3659413" y="1357861"/>
                  </a:lnTo>
                  <a:cubicBezTo>
                    <a:pt x="3533622" y="849861"/>
                    <a:pt x="3074004" y="951461"/>
                    <a:pt x="2933699" y="1357861"/>
                  </a:cubicBezTo>
                  <a:lnTo>
                    <a:pt x="2222499" y="1343347"/>
                  </a:lnTo>
                  <a:lnTo>
                    <a:pt x="1540327" y="1357862"/>
                  </a:lnTo>
                  <a:cubicBezTo>
                    <a:pt x="1481060" y="1218162"/>
                    <a:pt x="1526721" y="1151034"/>
                    <a:pt x="1498600" y="962348"/>
                  </a:cubicBezTo>
                  <a:cubicBezTo>
                    <a:pt x="1398512" y="877379"/>
                    <a:pt x="351367" y="958115"/>
                    <a:pt x="101600" y="924248"/>
                  </a:cubicBezTo>
                  <a:cubicBezTo>
                    <a:pt x="105833" y="903081"/>
                    <a:pt x="59569" y="872541"/>
                    <a:pt x="0" y="759148"/>
                  </a:cubicBezTo>
                  <a:lnTo>
                    <a:pt x="1496785" y="777290"/>
                  </a:lnTo>
                  <a:cubicBezTo>
                    <a:pt x="1627413" y="728909"/>
                    <a:pt x="1743528" y="782128"/>
                    <a:pt x="1888670" y="632147"/>
                  </a:cubicBezTo>
                  <a:lnTo>
                    <a:pt x="1874156" y="1111118"/>
                  </a:lnTo>
                  <a:cubicBezTo>
                    <a:pt x="1937051" y="1285289"/>
                    <a:pt x="2058004" y="1314319"/>
                    <a:pt x="2193470" y="1285290"/>
                  </a:cubicBezTo>
                  <a:cubicBezTo>
                    <a:pt x="2377318" y="1275614"/>
                    <a:pt x="2357965" y="1062737"/>
                    <a:pt x="2440213" y="951461"/>
                  </a:cubicBezTo>
                  <a:cubicBezTo>
                    <a:pt x="2503109" y="927271"/>
                    <a:pt x="2638575" y="845023"/>
                    <a:pt x="2701471" y="820833"/>
                  </a:cubicBezTo>
                  <a:cubicBezTo>
                    <a:pt x="2725662" y="806319"/>
                    <a:pt x="2648252" y="51575"/>
                    <a:pt x="2672443" y="37061"/>
                  </a:cubicBezTo>
                  <a:cubicBezTo>
                    <a:pt x="2735338" y="-52444"/>
                    <a:pt x="3330424" y="39482"/>
                    <a:pt x="3456214" y="109634"/>
                  </a:cubicBezTo>
                  <a:cubicBezTo>
                    <a:pt x="3582004" y="179786"/>
                    <a:pt x="3417509" y="397500"/>
                    <a:pt x="3586842" y="443462"/>
                  </a:cubicBezTo>
                  <a:close/>
                </a:path>
              </a:pathLst>
            </a:custGeom>
            <a:solidFill>
              <a:schemeClr val="bg1"/>
            </a:solidFill>
            <a:ln w="9525" cap="flat" cmpd="sng" algn="ctr">
              <a:solidFill>
                <a:schemeClr val="tx1">
                  <a:lumMod val="65000"/>
                  <a:lumOff val="3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1" name="Snip Single Corner Rectangle 40"/>
            <p:cNvSpPr/>
            <p:nvPr/>
          </p:nvSpPr>
          <p:spPr bwMode="auto">
            <a:xfrm>
              <a:off x="3839030" y="5039697"/>
              <a:ext cx="384630" cy="214474"/>
            </a:xfrm>
            <a:prstGeom prst="snip1Rect">
              <a:avLst>
                <a:gd name="adj" fmla="val 50000"/>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4" name="Freeform 43"/>
            <p:cNvSpPr/>
            <p:nvPr/>
          </p:nvSpPr>
          <p:spPr bwMode="auto">
            <a:xfrm>
              <a:off x="4223657" y="4978400"/>
              <a:ext cx="449943" cy="319314"/>
            </a:xfrm>
            <a:custGeom>
              <a:avLst/>
              <a:gdLst>
                <a:gd name="connsiteX0" fmla="*/ 333829 w 449943"/>
                <a:gd name="connsiteY0" fmla="*/ 14514 h 319314"/>
                <a:gd name="connsiteX1" fmla="*/ 449943 w 449943"/>
                <a:gd name="connsiteY1" fmla="*/ 319314 h 319314"/>
                <a:gd name="connsiteX2" fmla="*/ 377372 w 449943"/>
                <a:gd name="connsiteY2" fmla="*/ 304800 h 319314"/>
                <a:gd name="connsiteX3" fmla="*/ 290286 w 449943"/>
                <a:gd name="connsiteY3" fmla="*/ 130629 h 319314"/>
                <a:gd name="connsiteX4" fmla="*/ 58057 w 449943"/>
                <a:gd name="connsiteY4" fmla="*/ 130629 h 319314"/>
                <a:gd name="connsiteX5" fmla="*/ 0 w 449943"/>
                <a:gd name="connsiteY5" fmla="*/ 0 h 319314"/>
                <a:gd name="connsiteX6" fmla="*/ 333829 w 449943"/>
                <a:gd name="connsiteY6" fmla="*/ 14514 h 3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943" h="319314">
                  <a:moveTo>
                    <a:pt x="333829" y="14514"/>
                  </a:moveTo>
                  <a:lnTo>
                    <a:pt x="449943" y="319314"/>
                  </a:lnTo>
                  <a:lnTo>
                    <a:pt x="377372" y="304800"/>
                  </a:lnTo>
                  <a:lnTo>
                    <a:pt x="290286" y="130629"/>
                  </a:lnTo>
                  <a:lnTo>
                    <a:pt x="58057" y="130629"/>
                  </a:lnTo>
                  <a:lnTo>
                    <a:pt x="0" y="0"/>
                  </a:lnTo>
                  <a:lnTo>
                    <a:pt x="333829" y="14514"/>
                  </a:lnTo>
                  <a:close/>
                </a:path>
              </a:pathLst>
            </a:custGeom>
            <a:solidFill>
              <a:schemeClr val="tx1">
                <a:lumMod val="65000"/>
                <a:lumOff val="3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5" name="Freeform 44"/>
            <p:cNvSpPr/>
            <p:nvPr/>
          </p:nvSpPr>
          <p:spPr bwMode="auto">
            <a:xfrm>
              <a:off x="4288609" y="5102134"/>
              <a:ext cx="384991" cy="232229"/>
            </a:xfrm>
            <a:custGeom>
              <a:avLst/>
              <a:gdLst>
                <a:gd name="connsiteX0" fmla="*/ 0 w 377371"/>
                <a:gd name="connsiteY0" fmla="*/ 0 h 232229"/>
                <a:gd name="connsiteX1" fmla="*/ 130628 w 377371"/>
                <a:gd name="connsiteY1" fmla="*/ 232229 h 232229"/>
                <a:gd name="connsiteX2" fmla="*/ 377371 w 377371"/>
                <a:gd name="connsiteY2" fmla="*/ 203200 h 232229"/>
                <a:gd name="connsiteX0" fmla="*/ 0 w 377371"/>
                <a:gd name="connsiteY0" fmla="*/ 0 h 247469"/>
                <a:gd name="connsiteX1" fmla="*/ 107768 w 377371"/>
                <a:gd name="connsiteY1" fmla="*/ 247469 h 247469"/>
                <a:gd name="connsiteX2" fmla="*/ 377371 w 377371"/>
                <a:gd name="connsiteY2" fmla="*/ 203200 h 247469"/>
                <a:gd name="connsiteX0" fmla="*/ 0 w 407851"/>
                <a:gd name="connsiteY0" fmla="*/ 0 h 255089"/>
                <a:gd name="connsiteX1" fmla="*/ 138248 w 407851"/>
                <a:gd name="connsiteY1" fmla="*/ 255089 h 255089"/>
                <a:gd name="connsiteX2" fmla="*/ 407851 w 407851"/>
                <a:gd name="connsiteY2" fmla="*/ 210820 h 255089"/>
                <a:gd name="connsiteX0" fmla="*/ 0 w 407851"/>
                <a:gd name="connsiteY0" fmla="*/ 0 h 247469"/>
                <a:gd name="connsiteX1" fmla="*/ 107768 w 407851"/>
                <a:gd name="connsiteY1" fmla="*/ 247469 h 247469"/>
                <a:gd name="connsiteX2" fmla="*/ 407851 w 407851"/>
                <a:gd name="connsiteY2" fmla="*/ 210820 h 247469"/>
                <a:gd name="connsiteX0" fmla="*/ 0 w 384991"/>
                <a:gd name="connsiteY0" fmla="*/ 0 h 232229"/>
                <a:gd name="connsiteX1" fmla="*/ 84908 w 384991"/>
                <a:gd name="connsiteY1" fmla="*/ 232229 h 232229"/>
                <a:gd name="connsiteX2" fmla="*/ 384991 w 384991"/>
                <a:gd name="connsiteY2" fmla="*/ 195580 h 232229"/>
              </a:gdLst>
              <a:ahLst/>
              <a:cxnLst>
                <a:cxn ang="0">
                  <a:pos x="connsiteX0" y="connsiteY0"/>
                </a:cxn>
                <a:cxn ang="0">
                  <a:pos x="connsiteX1" y="connsiteY1"/>
                </a:cxn>
                <a:cxn ang="0">
                  <a:pos x="connsiteX2" y="connsiteY2"/>
                </a:cxn>
              </a:cxnLst>
              <a:rect l="l" t="t" r="r" b="b"/>
              <a:pathLst>
                <a:path w="384991" h="232229">
                  <a:moveTo>
                    <a:pt x="0" y="0"/>
                  </a:moveTo>
                  <a:lnTo>
                    <a:pt x="84908" y="232229"/>
                  </a:lnTo>
                  <a:lnTo>
                    <a:pt x="384991" y="195580"/>
                  </a:lnTo>
                </a:path>
              </a:pathLst>
            </a:cu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grpSp>
          <p:nvGrpSpPr>
            <p:cNvPr id="53" name="Group 52"/>
            <p:cNvGrpSpPr/>
            <p:nvPr/>
          </p:nvGrpSpPr>
          <p:grpSpPr>
            <a:xfrm>
              <a:off x="4595035" y="5464129"/>
              <a:ext cx="182880" cy="91440"/>
              <a:chOff x="4604544" y="5419158"/>
              <a:chExt cx="112712" cy="55336"/>
            </a:xfrm>
          </p:grpSpPr>
          <p:sp>
            <p:nvSpPr>
              <p:cNvPr id="52" name="Pentagon 51"/>
              <p:cNvSpPr/>
              <p:nvPr/>
            </p:nvSpPr>
            <p:spPr bwMode="auto">
              <a:xfrm>
                <a:off x="4648200" y="5419725"/>
                <a:ext cx="69056" cy="54769"/>
              </a:xfrm>
              <a:prstGeom prst="homePlate">
                <a:avLst/>
              </a:prstGeom>
              <a:solidFill>
                <a:srgbClr val="C1793D"/>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54" name="Pentagon 53"/>
              <p:cNvSpPr/>
              <p:nvPr/>
            </p:nvSpPr>
            <p:spPr bwMode="auto">
              <a:xfrm rot="10800000">
                <a:off x="4604544" y="5419158"/>
                <a:ext cx="69056" cy="54769"/>
              </a:xfrm>
              <a:prstGeom prst="homePlate">
                <a:avLst/>
              </a:prstGeom>
              <a:solidFill>
                <a:srgbClr val="C1793D"/>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grpSp>
        <p:grpSp>
          <p:nvGrpSpPr>
            <p:cNvPr id="56" name="Group 55"/>
            <p:cNvGrpSpPr/>
            <p:nvPr/>
          </p:nvGrpSpPr>
          <p:grpSpPr>
            <a:xfrm>
              <a:off x="4886926" y="5767388"/>
              <a:ext cx="365760" cy="182880"/>
              <a:chOff x="4604544" y="5419158"/>
              <a:chExt cx="112712" cy="55336"/>
            </a:xfrm>
            <a:solidFill>
              <a:srgbClr val="C5BFA7"/>
            </a:solidFill>
          </p:grpSpPr>
          <p:sp>
            <p:nvSpPr>
              <p:cNvPr id="57" name="Pentagon 56"/>
              <p:cNvSpPr/>
              <p:nvPr/>
            </p:nvSpPr>
            <p:spPr bwMode="auto">
              <a:xfrm>
                <a:off x="4648200" y="5419725"/>
                <a:ext cx="69056" cy="54769"/>
              </a:xfrm>
              <a:prstGeom prst="homePlate">
                <a:avLst/>
              </a:pr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58" name="Pentagon 57"/>
              <p:cNvSpPr/>
              <p:nvPr/>
            </p:nvSpPr>
            <p:spPr bwMode="auto">
              <a:xfrm rot="10800000">
                <a:off x="4604544" y="5419158"/>
                <a:ext cx="69056" cy="54769"/>
              </a:xfrm>
              <a:prstGeom prst="homePlate">
                <a:avLst/>
              </a:pr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grpSp>
        <p:sp>
          <p:nvSpPr>
            <p:cNvPr id="63" name="Oval 62"/>
            <p:cNvSpPr/>
            <p:nvPr/>
          </p:nvSpPr>
          <p:spPr bwMode="auto">
            <a:xfrm>
              <a:off x="1214119" y="5830736"/>
              <a:ext cx="324013" cy="456119"/>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7" name="Oval 66"/>
            <p:cNvSpPr/>
            <p:nvPr/>
          </p:nvSpPr>
          <p:spPr bwMode="auto">
            <a:xfrm>
              <a:off x="1302721" y="5823641"/>
              <a:ext cx="324013" cy="456119"/>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2" name="Oval 61"/>
            <p:cNvSpPr/>
            <p:nvPr/>
          </p:nvSpPr>
          <p:spPr bwMode="auto">
            <a:xfrm>
              <a:off x="1307805" y="5971652"/>
              <a:ext cx="174647" cy="240462"/>
            </a:xfrm>
            <a:prstGeom prst="ellipse">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8" name="Oval 67"/>
            <p:cNvSpPr/>
            <p:nvPr/>
          </p:nvSpPr>
          <p:spPr bwMode="auto">
            <a:xfrm>
              <a:off x="1664242" y="5844906"/>
              <a:ext cx="365760" cy="50292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9" name="Oval 68"/>
            <p:cNvSpPr/>
            <p:nvPr/>
          </p:nvSpPr>
          <p:spPr bwMode="auto">
            <a:xfrm rot="21058743">
              <a:off x="1763477" y="5837811"/>
              <a:ext cx="365760" cy="50292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70" name="Oval 69"/>
            <p:cNvSpPr/>
            <p:nvPr/>
          </p:nvSpPr>
          <p:spPr bwMode="auto">
            <a:xfrm>
              <a:off x="1768562" y="5964557"/>
              <a:ext cx="174647" cy="240462"/>
            </a:xfrm>
            <a:prstGeom prst="ellipse">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71" name="Oval 70"/>
            <p:cNvSpPr/>
            <p:nvPr/>
          </p:nvSpPr>
          <p:spPr bwMode="auto">
            <a:xfrm>
              <a:off x="4187338" y="5891516"/>
              <a:ext cx="552307" cy="575961"/>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5" name="Oval 64"/>
            <p:cNvSpPr/>
            <p:nvPr/>
          </p:nvSpPr>
          <p:spPr bwMode="auto">
            <a:xfrm>
              <a:off x="4319719" y="6005925"/>
              <a:ext cx="292608" cy="320040"/>
            </a:xfrm>
            <a:prstGeom prst="ellipse">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72" name="Oval 71"/>
            <p:cNvSpPr/>
            <p:nvPr/>
          </p:nvSpPr>
          <p:spPr bwMode="auto">
            <a:xfrm>
              <a:off x="4417771" y="6120674"/>
              <a:ext cx="91440" cy="9144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73" name="Oval 72"/>
            <p:cNvSpPr/>
            <p:nvPr/>
          </p:nvSpPr>
          <p:spPr bwMode="auto">
            <a:xfrm>
              <a:off x="1819691" y="6062603"/>
              <a:ext cx="45720" cy="4572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74" name="Oval 73"/>
            <p:cNvSpPr/>
            <p:nvPr/>
          </p:nvSpPr>
          <p:spPr bwMode="auto">
            <a:xfrm>
              <a:off x="1352901" y="6062587"/>
              <a:ext cx="45720" cy="4572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grpSp>
      <p:sp>
        <p:nvSpPr>
          <p:cNvPr id="80" name="Flowchart: Process 79"/>
          <p:cNvSpPr/>
          <p:nvPr/>
        </p:nvSpPr>
        <p:spPr bwMode="auto">
          <a:xfrm>
            <a:off x="367069" y="4818743"/>
            <a:ext cx="3980541" cy="1817007"/>
          </a:xfrm>
          <a:prstGeom prst="flowChartProcess">
            <a:avLst/>
          </a:prstGeom>
          <a:blipFill dpi="0" rotWithShape="1">
            <a:blip r:embed="rId3">
              <a:alphaModFix amt="97000"/>
            </a:blip>
            <a:srcRect/>
            <a:stretch>
              <a:fillRect t="-50000" b="-50000"/>
            </a:stretch>
          </a:bli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285750" indent="-285750" eaLnBrk="0" hangingPunct="0">
              <a:spcAft>
                <a:spcPts val="600"/>
              </a:spcAft>
              <a:buFont typeface="Arial" panose="020B0604020202020204" pitchFamily="34" charset="0"/>
              <a:buChar char="•"/>
            </a:pPr>
            <a:r>
              <a:rPr lang="en-US" sz="1600" dirty="0">
                <a:solidFill>
                  <a:srgbClr val="000000"/>
                </a:solidFill>
              </a:rPr>
              <a:t>2 feet of Mobile LNAPL interval</a:t>
            </a:r>
          </a:p>
          <a:p>
            <a:pPr marL="285750" indent="-285750" eaLnBrk="0" hangingPunct="0">
              <a:spcAft>
                <a:spcPts val="600"/>
              </a:spcAft>
              <a:buFont typeface="Arial" panose="020B0604020202020204" pitchFamily="34" charset="0"/>
              <a:buChar char="•"/>
            </a:pPr>
            <a:r>
              <a:rPr lang="en-US" sz="1600" dirty="0">
                <a:solidFill>
                  <a:srgbClr val="000000"/>
                </a:solidFill>
              </a:rPr>
              <a:t>Saturation varies between 8% and 45%</a:t>
            </a:r>
          </a:p>
          <a:p>
            <a:pPr marL="285750" indent="-285750" eaLnBrk="0" hangingPunct="0">
              <a:spcAft>
                <a:spcPts val="600"/>
              </a:spcAft>
              <a:buFont typeface="Arial" panose="020B0604020202020204" pitchFamily="34" charset="0"/>
              <a:buChar char="•"/>
            </a:pPr>
            <a:r>
              <a:rPr lang="en-US" sz="1600" dirty="0">
                <a:solidFill>
                  <a:srgbClr val="000000"/>
                </a:solidFill>
              </a:rPr>
              <a:t>8 % Residual Saturation</a:t>
            </a:r>
          </a:p>
          <a:p>
            <a:pPr marL="285750" indent="-285750" eaLnBrk="0" hangingPunct="0">
              <a:spcAft>
                <a:spcPts val="600"/>
              </a:spcAft>
              <a:buFont typeface="Arial" panose="020B0604020202020204" pitchFamily="34" charset="0"/>
              <a:buChar char="•"/>
            </a:pPr>
            <a:r>
              <a:rPr lang="en-US" sz="1600" dirty="0">
                <a:solidFill>
                  <a:srgbClr val="000000"/>
                </a:solidFill>
              </a:rPr>
              <a:t>27% Average Mobile Saturation </a:t>
            </a:r>
          </a:p>
          <a:p>
            <a:pPr marL="285750" indent="-285750" eaLnBrk="0" hangingPunct="0">
              <a:spcAft>
                <a:spcPts val="600"/>
              </a:spcAft>
              <a:buFont typeface="Arial" panose="020B0604020202020204" pitchFamily="34" charset="0"/>
              <a:buChar char="•"/>
            </a:pPr>
            <a:r>
              <a:rPr lang="en-US" sz="1600" dirty="0">
                <a:solidFill>
                  <a:srgbClr val="000000"/>
                </a:solidFill>
              </a:rPr>
              <a:t>5 feet of Residual Smear Zone</a:t>
            </a:r>
          </a:p>
          <a:p>
            <a:pPr eaLnBrk="0" hangingPunct="0">
              <a:spcAft>
                <a:spcPts val="600"/>
              </a:spcAft>
            </a:pPr>
            <a:endParaRPr lang="en-US" sz="1600" dirty="0">
              <a:solidFill>
                <a:srgbClr val="000000"/>
              </a:solidFill>
            </a:endParaRPr>
          </a:p>
        </p:txBody>
      </p:sp>
      <p:sp>
        <p:nvSpPr>
          <p:cNvPr id="92" name="Flowchart: Process 91"/>
          <p:cNvSpPr/>
          <p:nvPr/>
        </p:nvSpPr>
        <p:spPr bwMode="auto">
          <a:xfrm>
            <a:off x="4863563" y="4818742"/>
            <a:ext cx="3980541" cy="1817007"/>
          </a:xfrm>
          <a:prstGeom prst="flowChartProcess">
            <a:avLst/>
          </a:prstGeom>
          <a:solidFill>
            <a:srgbClr val="C00000">
              <a:alpha val="20000"/>
            </a:srgb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eaLnBrk="0" hangingPunct="0">
              <a:spcAft>
                <a:spcPts val="600"/>
              </a:spcAft>
              <a:buFont typeface="Arial" panose="020B0604020202020204" pitchFamily="34" charset="0"/>
              <a:buChar char="•"/>
            </a:pPr>
            <a:r>
              <a:rPr lang="en-US" sz="1600" dirty="0">
                <a:solidFill>
                  <a:srgbClr val="000000"/>
                </a:solidFill>
              </a:rPr>
              <a:t>API LDRM Model with Published Values for soil and LNAPL parameters</a:t>
            </a:r>
          </a:p>
          <a:p>
            <a:pPr marL="285750" indent="-285750" eaLnBrk="0" hangingPunct="0">
              <a:spcAft>
                <a:spcPts val="600"/>
              </a:spcAft>
              <a:buFont typeface="Arial" panose="020B0604020202020204" pitchFamily="34" charset="0"/>
              <a:buChar char="•"/>
            </a:pPr>
            <a:r>
              <a:rPr lang="en-US" sz="1600" dirty="0">
                <a:solidFill>
                  <a:srgbClr val="000000"/>
                </a:solidFill>
              </a:rPr>
              <a:t>Calibrated to LNAPL Tn field value</a:t>
            </a:r>
          </a:p>
          <a:p>
            <a:pPr marL="285750" indent="-285750" eaLnBrk="0" hangingPunct="0">
              <a:spcAft>
                <a:spcPts val="600"/>
              </a:spcAft>
              <a:buFont typeface="Arial" panose="020B0604020202020204" pitchFamily="34" charset="0"/>
              <a:buChar char="•"/>
            </a:pPr>
            <a:r>
              <a:rPr lang="en-US" sz="1600" dirty="0">
                <a:solidFill>
                  <a:srgbClr val="000000"/>
                </a:solidFill>
              </a:rPr>
              <a:t>1 hour of time outside of Field Tn Testing</a:t>
            </a:r>
          </a:p>
          <a:p>
            <a:pPr marL="285750" indent="-285750" eaLnBrk="0" hangingPunct="0">
              <a:spcAft>
                <a:spcPts val="600"/>
              </a:spcAft>
              <a:buFont typeface="Arial" panose="020B0604020202020204" pitchFamily="34" charset="0"/>
              <a:buChar char="•"/>
            </a:pPr>
            <a:endParaRPr lang="en-US" sz="1600" dirty="0">
              <a:solidFill>
                <a:srgbClr val="000000"/>
              </a:solidFill>
            </a:endParaRPr>
          </a:p>
          <a:p>
            <a:pPr marL="285750" indent="-285750" eaLnBrk="0" hangingPunct="0">
              <a:spcAft>
                <a:spcPts val="600"/>
              </a:spcAft>
              <a:buFont typeface="Arial" panose="020B0604020202020204" pitchFamily="34" charset="0"/>
              <a:buChar char="•"/>
            </a:pPr>
            <a:endParaRPr lang="en-US" sz="1600" dirty="0">
              <a:solidFill>
                <a:srgbClr val="000000"/>
              </a:solidFill>
            </a:endParaRPr>
          </a:p>
        </p:txBody>
      </p:sp>
      <p:sp>
        <p:nvSpPr>
          <p:cNvPr id="94" name="Flowchart: Process 93"/>
          <p:cNvSpPr/>
          <p:nvPr/>
        </p:nvSpPr>
        <p:spPr bwMode="auto">
          <a:xfrm>
            <a:off x="3657601" y="3073500"/>
            <a:ext cx="5186504" cy="1465474"/>
          </a:xfrm>
          <a:prstGeom prst="flowChartProcess">
            <a:avLst/>
          </a:prstGeom>
          <a:solidFill>
            <a:schemeClr val="tx1">
              <a:lumMod val="85000"/>
              <a:lumOff val="15000"/>
            </a:scheme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eaLnBrk="0" hangingPunct="0">
              <a:buFont typeface="Arial" panose="020B0604020202020204" pitchFamily="34" charset="0"/>
              <a:buChar char="•"/>
            </a:pPr>
            <a:r>
              <a:rPr lang="en-US" dirty="0">
                <a:solidFill>
                  <a:srgbClr val="FFFFFF"/>
                </a:solidFill>
              </a:rPr>
              <a:t>Vacuum Truck Effort results in 0.4% saturation reduction across 25 foot Radius each year</a:t>
            </a:r>
          </a:p>
          <a:p>
            <a:pPr marL="285750" indent="-285750" eaLnBrk="0" hangingPunct="0">
              <a:buFont typeface="Arial" panose="020B0604020202020204" pitchFamily="34" charset="0"/>
              <a:buChar char="•"/>
            </a:pPr>
            <a:r>
              <a:rPr lang="en-US" dirty="0">
                <a:solidFill>
                  <a:srgbClr val="FFFFFF"/>
                </a:solidFill>
              </a:rPr>
              <a:t>2</a:t>
            </a:r>
            <a:r>
              <a:rPr lang="en-US" dirty="0" smtClean="0">
                <a:solidFill>
                  <a:srgbClr val="FFFFFF"/>
                </a:solidFill>
              </a:rPr>
              <a:t>5 </a:t>
            </a:r>
            <a:r>
              <a:rPr lang="en-US" dirty="0">
                <a:solidFill>
                  <a:srgbClr val="FFFFFF"/>
                </a:solidFill>
              </a:rPr>
              <a:t>years required to reach 0.8 ft</a:t>
            </a:r>
            <a:r>
              <a:rPr lang="en-US" baseline="30000" dirty="0">
                <a:solidFill>
                  <a:srgbClr val="FFFFFF"/>
                </a:solidFill>
              </a:rPr>
              <a:t>2</a:t>
            </a:r>
            <a:r>
              <a:rPr lang="en-US" dirty="0">
                <a:solidFill>
                  <a:srgbClr val="FFFFFF"/>
                </a:solidFill>
              </a:rPr>
              <a:t>/day</a:t>
            </a:r>
          </a:p>
          <a:p>
            <a:pPr marL="285750" indent="-285750" eaLnBrk="0" hangingPunct="0">
              <a:buFont typeface="Arial" panose="020B0604020202020204" pitchFamily="34" charset="0"/>
              <a:buChar char="•"/>
            </a:pPr>
            <a:endParaRPr lang="en-US" sz="1400" dirty="0">
              <a:solidFill>
                <a:srgbClr val="FFFFFF"/>
              </a:solidFill>
            </a:endParaRPr>
          </a:p>
          <a:p>
            <a:pPr marL="285750" indent="-285750" eaLnBrk="0" hangingPunct="0">
              <a:buFont typeface="Arial" panose="020B0604020202020204" pitchFamily="34" charset="0"/>
              <a:buChar char="•"/>
            </a:pPr>
            <a:r>
              <a:rPr lang="en-US" dirty="0">
                <a:solidFill>
                  <a:srgbClr val="FFFFFF"/>
                </a:solidFill>
              </a:rPr>
              <a:t>Active Skimming reaches it in 0.8 years</a:t>
            </a:r>
          </a:p>
        </p:txBody>
      </p:sp>
      <p:cxnSp>
        <p:nvCxnSpPr>
          <p:cNvPr id="96" name="Elbow Connector 95"/>
          <p:cNvCxnSpPr>
            <a:stCxn id="19" idx="2"/>
            <a:endCxn id="94" idx="0"/>
          </p:cNvCxnSpPr>
          <p:nvPr/>
        </p:nvCxnSpPr>
        <p:spPr bwMode="auto">
          <a:xfrm rot="5400000">
            <a:off x="6643714" y="2166365"/>
            <a:ext cx="514274" cy="1299996"/>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99" name="Elbow Connector 98"/>
          <p:cNvCxnSpPr>
            <a:stCxn id="92" idx="0"/>
            <a:endCxn id="94" idx="2"/>
          </p:cNvCxnSpPr>
          <p:nvPr/>
        </p:nvCxnSpPr>
        <p:spPr bwMode="auto">
          <a:xfrm rot="16200000" flipV="1">
            <a:off x="6412460" y="4377367"/>
            <a:ext cx="279768" cy="602981"/>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11292" name="Straight Arrow Connector 11291"/>
          <p:cNvCxnSpPr>
            <a:stCxn id="10" idx="3"/>
            <a:endCxn id="13" idx="3"/>
          </p:cNvCxnSpPr>
          <p:nvPr/>
        </p:nvCxnSpPr>
        <p:spPr bwMode="auto">
          <a:xfrm flipH="1">
            <a:off x="894323" y="3259734"/>
            <a:ext cx="566317" cy="233903"/>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1293" name="TextBox 11292"/>
          <p:cNvSpPr txBox="1"/>
          <p:nvPr/>
        </p:nvSpPr>
        <p:spPr>
          <a:xfrm rot="20211564">
            <a:off x="808900" y="3011747"/>
            <a:ext cx="1210141" cy="523220"/>
          </a:xfrm>
          <a:prstGeom prst="rect">
            <a:avLst/>
          </a:prstGeom>
          <a:noFill/>
        </p:spPr>
        <p:txBody>
          <a:bodyPr wrap="square" rtlCol="0">
            <a:spAutoFit/>
          </a:bodyPr>
          <a:lstStyle/>
          <a:p>
            <a:r>
              <a:rPr lang="en-US" sz="1400" dirty="0">
                <a:solidFill>
                  <a:srgbClr val="000000"/>
                </a:solidFill>
              </a:rPr>
              <a:t>25 feet</a:t>
            </a:r>
          </a:p>
          <a:p>
            <a:r>
              <a:rPr lang="en-US" sz="1400" dirty="0">
                <a:solidFill>
                  <a:srgbClr val="000000"/>
                </a:solidFill>
              </a:rPr>
              <a:t>LNAPL Zone</a:t>
            </a:r>
          </a:p>
        </p:txBody>
      </p:sp>
      <p:cxnSp>
        <p:nvCxnSpPr>
          <p:cNvPr id="110" name="Elbow Connector 109"/>
          <p:cNvCxnSpPr>
            <a:stCxn id="80" idx="3"/>
            <a:endCxn id="92" idx="1"/>
          </p:cNvCxnSpPr>
          <p:nvPr/>
        </p:nvCxnSpPr>
        <p:spPr bwMode="auto">
          <a:xfrm flipV="1">
            <a:off x="4347610" y="5727246"/>
            <a:ext cx="515953" cy="1"/>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arrow" w="med" len="med"/>
          </a:ln>
          <a:effectLst/>
        </p:spPr>
      </p:cxnSp>
      <p:sp>
        <p:nvSpPr>
          <p:cNvPr id="113" name="TextBox 112"/>
          <p:cNvSpPr txBox="1">
            <a:spLocks noChangeArrowheads="1"/>
          </p:cNvSpPr>
          <p:nvPr/>
        </p:nvSpPr>
        <p:spPr bwMode="auto">
          <a:xfrm rot="16200000">
            <a:off x="-1094391" y="2380267"/>
            <a:ext cx="2558670" cy="369888"/>
          </a:xfrm>
          <a:prstGeom prst="rect">
            <a:avLst/>
          </a:prstGeom>
          <a:solidFill>
            <a:schemeClr val="accent6">
              <a:lumMod val="60000"/>
              <a:lumOff val="40000"/>
            </a:schemeClr>
          </a:solidFill>
          <a:ln w="9525">
            <a:noFill/>
            <a:miter lim="800000"/>
            <a:headEnd/>
            <a:tailEnd/>
          </a:ln>
          <a:scene3d>
            <a:camera prst="orthographicFront"/>
            <a:lightRig rig="threePt" dir="t"/>
          </a:scene3d>
          <a:sp3d>
            <a:bevelT/>
          </a:sp3d>
        </p:spPr>
        <p:txBody>
          <a:bodyPr wrap="square">
            <a:spAutoFit/>
          </a:bodyPr>
          <a:lstStyle/>
          <a:p>
            <a:pPr algn="ctr">
              <a:defRPr/>
            </a:pPr>
            <a:r>
              <a:rPr lang="en-US" dirty="0">
                <a:solidFill>
                  <a:srgbClr val="000000"/>
                </a:solidFill>
              </a:rPr>
              <a:t>Above Ground</a:t>
            </a:r>
          </a:p>
        </p:txBody>
      </p:sp>
      <p:sp>
        <p:nvSpPr>
          <p:cNvPr id="114" name="TextBox 113"/>
          <p:cNvSpPr txBox="1">
            <a:spLocks noChangeArrowheads="1"/>
          </p:cNvSpPr>
          <p:nvPr/>
        </p:nvSpPr>
        <p:spPr bwMode="auto">
          <a:xfrm rot="16200000">
            <a:off x="-1318675" y="5161037"/>
            <a:ext cx="3024038" cy="369888"/>
          </a:xfrm>
          <a:prstGeom prst="rect">
            <a:avLst/>
          </a:prstGeom>
          <a:solidFill>
            <a:srgbClr val="7F6000"/>
          </a:solidFill>
          <a:ln w="9525">
            <a:noFill/>
            <a:miter lim="800000"/>
            <a:headEnd/>
            <a:tailEnd/>
          </a:ln>
          <a:scene3d>
            <a:camera prst="orthographicFront"/>
            <a:lightRig rig="threePt" dir="t"/>
          </a:scene3d>
          <a:sp3d>
            <a:bevelT/>
          </a:sp3d>
        </p:spPr>
        <p:txBody>
          <a:bodyPr wrap="square">
            <a:spAutoFit/>
          </a:bodyPr>
          <a:lstStyle/>
          <a:p>
            <a:pPr algn="ctr">
              <a:defRPr/>
            </a:pPr>
            <a:r>
              <a:rPr lang="en-US" dirty="0">
                <a:solidFill>
                  <a:srgbClr val="FFFFFF"/>
                </a:solidFill>
              </a:rPr>
              <a:t>Below Ground</a:t>
            </a:r>
          </a:p>
        </p:txBody>
      </p:sp>
      <p:sp>
        <p:nvSpPr>
          <p:cNvPr id="26" name="Rectangle 25"/>
          <p:cNvSpPr/>
          <p:nvPr/>
        </p:nvSpPr>
        <p:spPr>
          <a:xfrm>
            <a:off x="3213035" y="2559226"/>
            <a:ext cx="2044149" cy="369332"/>
          </a:xfrm>
          <a:prstGeom prst="rect">
            <a:avLst/>
          </a:prstGeom>
        </p:spPr>
        <p:txBody>
          <a:bodyPr wrap="none">
            <a:spAutoFit/>
          </a:bodyPr>
          <a:lstStyle/>
          <a:p>
            <a:r>
              <a:rPr lang="en-US" dirty="0">
                <a:solidFill>
                  <a:srgbClr val="000000"/>
                </a:solidFill>
              </a:rPr>
              <a:t>(ASTM E2856-13)</a:t>
            </a:r>
          </a:p>
        </p:txBody>
      </p:sp>
      <p:sp>
        <p:nvSpPr>
          <p:cNvPr id="5" name="Freeform 4"/>
          <p:cNvSpPr/>
          <p:nvPr/>
        </p:nvSpPr>
        <p:spPr bwMode="auto">
          <a:xfrm>
            <a:off x="1380756" y="3622218"/>
            <a:ext cx="151827" cy="1056640"/>
          </a:xfrm>
          <a:custGeom>
            <a:avLst/>
            <a:gdLst>
              <a:gd name="connsiteX0" fmla="*/ 0 w 184150"/>
              <a:gd name="connsiteY0" fmla="*/ 0 h 723900"/>
              <a:gd name="connsiteX1" fmla="*/ 184150 w 184150"/>
              <a:gd name="connsiteY1" fmla="*/ 0 h 723900"/>
              <a:gd name="connsiteX2" fmla="*/ 184150 w 184150"/>
              <a:gd name="connsiteY2" fmla="*/ 723900 h 723900"/>
              <a:gd name="connsiteX3" fmla="*/ 63500 w 184150"/>
              <a:gd name="connsiteY3" fmla="*/ 723900 h 723900"/>
              <a:gd name="connsiteX4" fmla="*/ 0 w 184150"/>
              <a:gd name="connsiteY4" fmla="*/ 0 h 723900"/>
              <a:gd name="connsiteX0" fmla="*/ 0 w 184150"/>
              <a:gd name="connsiteY0" fmla="*/ 0 h 723900"/>
              <a:gd name="connsiteX1" fmla="*/ 184150 w 184150"/>
              <a:gd name="connsiteY1" fmla="*/ 0 h 723900"/>
              <a:gd name="connsiteX2" fmla="*/ 184150 w 184150"/>
              <a:gd name="connsiteY2" fmla="*/ 723900 h 723900"/>
              <a:gd name="connsiteX3" fmla="*/ 38100 w 184150"/>
              <a:gd name="connsiteY3" fmla="*/ 698500 h 723900"/>
              <a:gd name="connsiteX4" fmla="*/ 0 w 184150"/>
              <a:gd name="connsiteY4" fmla="*/ 0 h 723900"/>
              <a:gd name="connsiteX0" fmla="*/ 0 w 146050"/>
              <a:gd name="connsiteY0" fmla="*/ 0 h 723900"/>
              <a:gd name="connsiteX1" fmla="*/ 146050 w 146050"/>
              <a:gd name="connsiteY1" fmla="*/ 0 h 723900"/>
              <a:gd name="connsiteX2" fmla="*/ 146050 w 146050"/>
              <a:gd name="connsiteY2" fmla="*/ 723900 h 723900"/>
              <a:gd name="connsiteX3" fmla="*/ 0 w 146050"/>
              <a:gd name="connsiteY3" fmla="*/ 698500 h 723900"/>
              <a:gd name="connsiteX4" fmla="*/ 0 w 146050"/>
              <a:gd name="connsiteY4" fmla="*/ 0 h 723900"/>
              <a:gd name="connsiteX0" fmla="*/ 0 w 146050"/>
              <a:gd name="connsiteY0" fmla="*/ 0 h 698500"/>
              <a:gd name="connsiteX1" fmla="*/ 146050 w 146050"/>
              <a:gd name="connsiteY1" fmla="*/ 0 h 698500"/>
              <a:gd name="connsiteX2" fmla="*/ 146050 w 146050"/>
              <a:gd name="connsiteY2" fmla="*/ 698500 h 698500"/>
              <a:gd name="connsiteX3" fmla="*/ 0 w 146050"/>
              <a:gd name="connsiteY3" fmla="*/ 698500 h 698500"/>
              <a:gd name="connsiteX4" fmla="*/ 0 w 146050"/>
              <a:gd name="connsiteY4" fmla="*/ 0 h 698500"/>
              <a:gd name="connsiteX0" fmla="*/ 0 w 146050"/>
              <a:gd name="connsiteY0" fmla="*/ 0 h 705908"/>
              <a:gd name="connsiteX1" fmla="*/ 146050 w 146050"/>
              <a:gd name="connsiteY1" fmla="*/ 0 h 705908"/>
              <a:gd name="connsiteX2" fmla="*/ 146050 w 146050"/>
              <a:gd name="connsiteY2" fmla="*/ 698500 h 705908"/>
              <a:gd name="connsiteX3" fmla="*/ 0 w 146050"/>
              <a:gd name="connsiteY3" fmla="*/ 698500 h 705908"/>
              <a:gd name="connsiteX4" fmla="*/ 0 w 146050"/>
              <a:gd name="connsiteY4" fmla="*/ 0 h 705908"/>
              <a:gd name="connsiteX0" fmla="*/ 0 w 146050"/>
              <a:gd name="connsiteY0" fmla="*/ 0 h 712842"/>
              <a:gd name="connsiteX1" fmla="*/ 146050 w 146050"/>
              <a:gd name="connsiteY1" fmla="*/ 0 h 712842"/>
              <a:gd name="connsiteX2" fmla="*/ 146050 w 146050"/>
              <a:gd name="connsiteY2" fmla="*/ 698500 h 712842"/>
              <a:gd name="connsiteX3" fmla="*/ 0 w 146050"/>
              <a:gd name="connsiteY3" fmla="*/ 698500 h 712842"/>
              <a:gd name="connsiteX4" fmla="*/ 0 w 146050"/>
              <a:gd name="connsiteY4" fmla="*/ 0 h 712842"/>
              <a:gd name="connsiteX0" fmla="*/ 0 w 146050"/>
              <a:gd name="connsiteY0" fmla="*/ 0 h 718305"/>
              <a:gd name="connsiteX1" fmla="*/ 146050 w 146050"/>
              <a:gd name="connsiteY1" fmla="*/ 0 h 718305"/>
              <a:gd name="connsiteX2" fmla="*/ 146050 w 146050"/>
              <a:gd name="connsiteY2" fmla="*/ 698500 h 718305"/>
              <a:gd name="connsiteX3" fmla="*/ 0 w 146050"/>
              <a:gd name="connsiteY3" fmla="*/ 698500 h 718305"/>
              <a:gd name="connsiteX4" fmla="*/ 0 w 146050"/>
              <a:gd name="connsiteY4" fmla="*/ 0 h 718305"/>
              <a:gd name="connsiteX0" fmla="*/ 0 w 146050"/>
              <a:gd name="connsiteY0" fmla="*/ 0 h 713546"/>
              <a:gd name="connsiteX1" fmla="*/ 146050 w 146050"/>
              <a:gd name="connsiteY1" fmla="*/ 0 h 713546"/>
              <a:gd name="connsiteX2" fmla="*/ 146050 w 146050"/>
              <a:gd name="connsiteY2" fmla="*/ 688975 h 713546"/>
              <a:gd name="connsiteX3" fmla="*/ 0 w 146050"/>
              <a:gd name="connsiteY3" fmla="*/ 698500 h 713546"/>
              <a:gd name="connsiteX4" fmla="*/ 0 w 146050"/>
              <a:gd name="connsiteY4" fmla="*/ 0 h 713546"/>
              <a:gd name="connsiteX0" fmla="*/ 4763 w 150813"/>
              <a:gd name="connsiteY0" fmla="*/ 0 h 708780"/>
              <a:gd name="connsiteX1" fmla="*/ 150813 w 150813"/>
              <a:gd name="connsiteY1" fmla="*/ 0 h 708780"/>
              <a:gd name="connsiteX2" fmla="*/ 150813 w 150813"/>
              <a:gd name="connsiteY2" fmla="*/ 688975 h 708780"/>
              <a:gd name="connsiteX3" fmla="*/ 0 w 150813"/>
              <a:gd name="connsiteY3" fmla="*/ 688975 h 708780"/>
              <a:gd name="connsiteX4" fmla="*/ 4763 w 150813"/>
              <a:gd name="connsiteY4" fmla="*/ 0 h 708780"/>
              <a:gd name="connsiteX0" fmla="*/ 4763 w 150813"/>
              <a:gd name="connsiteY0" fmla="*/ 0 h 714009"/>
              <a:gd name="connsiteX1" fmla="*/ 150813 w 150813"/>
              <a:gd name="connsiteY1" fmla="*/ 0 h 714009"/>
              <a:gd name="connsiteX2" fmla="*/ 150813 w 150813"/>
              <a:gd name="connsiteY2" fmla="*/ 688975 h 714009"/>
              <a:gd name="connsiteX3" fmla="*/ 0 w 150813"/>
              <a:gd name="connsiteY3" fmla="*/ 688975 h 714009"/>
              <a:gd name="connsiteX4" fmla="*/ 4763 w 150813"/>
              <a:gd name="connsiteY4" fmla="*/ 0 h 714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3" h="714009">
                <a:moveTo>
                  <a:pt x="4763" y="0"/>
                </a:moveTo>
                <a:lnTo>
                  <a:pt x="150813" y="0"/>
                </a:lnTo>
                <a:lnTo>
                  <a:pt x="150813" y="688975"/>
                </a:lnTo>
                <a:cubicBezTo>
                  <a:pt x="109274" y="719932"/>
                  <a:pt x="36776" y="724693"/>
                  <a:pt x="0" y="688975"/>
                </a:cubicBezTo>
                <a:cubicBezTo>
                  <a:pt x="1588" y="459317"/>
                  <a:pt x="3175" y="229658"/>
                  <a:pt x="4763" y="0"/>
                </a:cubicBezTo>
                <a:close/>
              </a:path>
            </a:pathLst>
          </a:custGeom>
          <a:gradFill flip="none" rotWithShape="1">
            <a:gsLst>
              <a:gs pos="27000">
                <a:schemeClr val="tx2">
                  <a:lumMod val="50000"/>
                  <a:lumOff val="50000"/>
                </a:schemeClr>
              </a:gs>
              <a:gs pos="65000">
                <a:schemeClr val="bg1">
                  <a:lumMod val="75000"/>
                </a:schemeClr>
              </a:gs>
              <a:gs pos="100000">
                <a:schemeClr val="tx1">
                  <a:lumMod val="75000"/>
                  <a:lumOff val="25000"/>
                </a:schemeClr>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9" name="Freeform 8"/>
          <p:cNvSpPr/>
          <p:nvPr/>
        </p:nvSpPr>
        <p:spPr bwMode="auto">
          <a:xfrm rot="10800000">
            <a:off x="674737" y="4336515"/>
            <a:ext cx="1467602" cy="240278"/>
          </a:xfrm>
          <a:custGeom>
            <a:avLst/>
            <a:gdLst>
              <a:gd name="connsiteX0" fmla="*/ 0 w 1446662"/>
              <a:gd name="connsiteY0" fmla="*/ 0 h 232012"/>
              <a:gd name="connsiteX1" fmla="*/ 286603 w 1446662"/>
              <a:gd name="connsiteY1" fmla="*/ 13647 h 232012"/>
              <a:gd name="connsiteX2" fmla="*/ 600501 w 1446662"/>
              <a:gd name="connsiteY2" fmla="*/ 54591 h 232012"/>
              <a:gd name="connsiteX3" fmla="*/ 832513 w 1446662"/>
              <a:gd name="connsiteY3" fmla="*/ 54591 h 232012"/>
              <a:gd name="connsiteX4" fmla="*/ 1064525 w 1446662"/>
              <a:gd name="connsiteY4" fmla="*/ 0 h 232012"/>
              <a:gd name="connsiteX5" fmla="*/ 1296537 w 1446662"/>
              <a:gd name="connsiteY5" fmla="*/ 0 h 232012"/>
              <a:gd name="connsiteX6" fmla="*/ 1446662 w 1446662"/>
              <a:gd name="connsiteY6" fmla="*/ 13647 h 232012"/>
              <a:gd name="connsiteX7" fmla="*/ 1323832 w 1446662"/>
              <a:gd name="connsiteY7" fmla="*/ 122829 h 232012"/>
              <a:gd name="connsiteX8" fmla="*/ 1132764 w 1446662"/>
              <a:gd name="connsiteY8" fmla="*/ 150125 h 232012"/>
              <a:gd name="connsiteX9" fmla="*/ 1009934 w 1446662"/>
              <a:gd name="connsiteY9" fmla="*/ 191068 h 232012"/>
              <a:gd name="connsiteX10" fmla="*/ 791570 w 1446662"/>
              <a:gd name="connsiteY10" fmla="*/ 232012 h 232012"/>
              <a:gd name="connsiteX11" fmla="*/ 600501 w 1446662"/>
              <a:gd name="connsiteY11" fmla="*/ 232012 h 232012"/>
              <a:gd name="connsiteX12" fmla="*/ 382137 w 1446662"/>
              <a:gd name="connsiteY12" fmla="*/ 191068 h 232012"/>
              <a:gd name="connsiteX13" fmla="*/ 136477 w 1446662"/>
              <a:gd name="connsiteY13" fmla="*/ 150125 h 232012"/>
              <a:gd name="connsiteX14" fmla="*/ 13647 w 1446662"/>
              <a:gd name="connsiteY14" fmla="*/ 81886 h 232012"/>
              <a:gd name="connsiteX15" fmla="*/ 0 w 1446662"/>
              <a:gd name="connsiteY15" fmla="*/ 0 h 232012"/>
              <a:gd name="connsiteX0" fmla="*/ 0 w 1446662"/>
              <a:gd name="connsiteY0" fmla="*/ 0 h 232012"/>
              <a:gd name="connsiteX1" fmla="*/ 286603 w 1446662"/>
              <a:gd name="connsiteY1" fmla="*/ 13647 h 232012"/>
              <a:gd name="connsiteX2" fmla="*/ 600501 w 1446662"/>
              <a:gd name="connsiteY2" fmla="*/ 54591 h 232012"/>
              <a:gd name="connsiteX3" fmla="*/ 1064525 w 1446662"/>
              <a:gd name="connsiteY3" fmla="*/ 0 h 232012"/>
              <a:gd name="connsiteX4" fmla="*/ 1296537 w 1446662"/>
              <a:gd name="connsiteY4" fmla="*/ 0 h 232012"/>
              <a:gd name="connsiteX5" fmla="*/ 1446662 w 1446662"/>
              <a:gd name="connsiteY5" fmla="*/ 13647 h 232012"/>
              <a:gd name="connsiteX6" fmla="*/ 1323832 w 1446662"/>
              <a:gd name="connsiteY6" fmla="*/ 122829 h 232012"/>
              <a:gd name="connsiteX7" fmla="*/ 1132764 w 1446662"/>
              <a:gd name="connsiteY7" fmla="*/ 150125 h 232012"/>
              <a:gd name="connsiteX8" fmla="*/ 1009934 w 1446662"/>
              <a:gd name="connsiteY8" fmla="*/ 191068 h 232012"/>
              <a:gd name="connsiteX9" fmla="*/ 791570 w 1446662"/>
              <a:gd name="connsiteY9" fmla="*/ 232012 h 232012"/>
              <a:gd name="connsiteX10" fmla="*/ 600501 w 1446662"/>
              <a:gd name="connsiteY10" fmla="*/ 232012 h 232012"/>
              <a:gd name="connsiteX11" fmla="*/ 382137 w 1446662"/>
              <a:gd name="connsiteY11" fmla="*/ 191068 h 232012"/>
              <a:gd name="connsiteX12" fmla="*/ 136477 w 1446662"/>
              <a:gd name="connsiteY12" fmla="*/ 150125 h 232012"/>
              <a:gd name="connsiteX13" fmla="*/ 13647 w 1446662"/>
              <a:gd name="connsiteY13" fmla="*/ 81886 h 232012"/>
              <a:gd name="connsiteX14" fmla="*/ 0 w 1446662"/>
              <a:gd name="connsiteY14" fmla="*/ 0 h 232012"/>
              <a:gd name="connsiteX0" fmla="*/ 0 w 1446662"/>
              <a:gd name="connsiteY0" fmla="*/ 0 h 232012"/>
              <a:gd name="connsiteX1" fmla="*/ 286603 w 1446662"/>
              <a:gd name="connsiteY1" fmla="*/ 13647 h 232012"/>
              <a:gd name="connsiteX2" fmla="*/ 1064525 w 1446662"/>
              <a:gd name="connsiteY2" fmla="*/ 0 h 232012"/>
              <a:gd name="connsiteX3" fmla="*/ 1296537 w 1446662"/>
              <a:gd name="connsiteY3" fmla="*/ 0 h 232012"/>
              <a:gd name="connsiteX4" fmla="*/ 1446662 w 1446662"/>
              <a:gd name="connsiteY4" fmla="*/ 13647 h 232012"/>
              <a:gd name="connsiteX5" fmla="*/ 1323832 w 1446662"/>
              <a:gd name="connsiteY5" fmla="*/ 122829 h 232012"/>
              <a:gd name="connsiteX6" fmla="*/ 1132764 w 1446662"/>
              <a:gd name="connsiteY6" fmla="*/ 150125 h 232012"/>
              <a:gd name="connsiteX7" fmla="*/ 1009934 w 1446662"/>
              <a:gd name="connsiteY7" fmla="*/ 191068 h 232012"/>
              <a:gd name="connsiteX8" fmla="*/ 791570 w 1446662"/>
              <a:gd name="connsiteY8" fmla="*/ 232012 h 232012"/>
              <a:gd name="connsiteX9" fmla="*/ 600501 w 1446662"/>
              <a:gd name="connsiteY9" fmla="*/ 232012 h 232012"/>
              <a:gd name="connsiteX10" fmla="*/ 382137 w 1446662"/>
              <a:gd name="connsiteY10" fmla="*/ 191068 h 232012"/>
              <a:gd name="connsiteX11" fmla="*/ 136477 w 1446662"/>
              <a:gd name="connsiteY11" fmla="*/ 150125 h 232012"/>
              <a:gd name="connsiteX12" fmla="*/ 13647 w 1446662"/>
              <a:gd name="connsiteY12" fmla="*/ 81886 h 232012"/>
              <a:gd name="connsiteX13" fmla="*/ 0 w 1446662"/>
              <a:gd name="connsiteY13" fmla="*/ 0 h 232012"/>
              <a:gd name="connsiteX0" fmla="*/ 0 w 1446662"/>
              <a:gd name="connsiteY0" fmla="*/ 0 h 232012"/>
              <a:gd name="connsiteX1" fmla="*/ 286603 w 1446662"/>
              <a:gd name="connsiteY1" fmla="*/ 13647 h 232012"/>
              <a:gd name="connsiteX2" fmla="*/ 1064525 w 1446662"/>
              <a:gd name="connsiteY2" fmla="*/ 0 h 232012"/>
              <a:gd name="connsiteX3" fmla="*/ 1296537 w 1446662"/>
              <a:gd name="connsiteY3" fmla="*/ 0 h 232012"/>
              <a:gd name="connsiteX4" fmla="*/ 1446662 w 1446662"/>
              <a:gd name="connsiteY4" fmla="*/ 13647 h 232012"/>
              <a:gd name="connsiteX5" fmla="*/ 1323832 w 1446662"/>
              <a:gd name="connsiteY5" fmla="*/ 122829 h 232012"/>
              <a:gd name="connsiteX6" fmla="*/ 1132764 w 1446662"/>
              <a:gd name="connsiteY6" fmla="*/ 150125 h 232012"/>
              <a:gd name="connsiteX7" fmla="*/ 1009934 w 1446662"/>
              <a:gd name="connsiteY7" fmla="*/ 191068 h 232012"/>
              <a:gd name="connsiteX8" fmla="*/ 600501 w 1446662"/>
              <a:gd name="connsiteY8" fmla="*/ 232012 h 232012"/>
              <a:gd name="connsiteX9" fmla="*/ 382137 w 1446662"/>
              <a:gd name="connsiteY9" fmla="*/ 191068 h 232012"/>
              <a:gd name="connsiteX10" fmla="*/ 136477 w 1446662"/>
              <a:gd name="connsiteY10" fmla="*/ 150125 h 232012"/>
              <a:gd name="connsiteX11" fmla="*/ 13647 w 1446662"/>
              <a:gd name="connsiteY11" fmla="*/ 81886 h 232012"/>
              <a:gd name="connsiteX12" fmla="*/ 0 w 1446662"/>
              <a:gd name="connsiteY12" fmla="*/ 0 h 232012"/>
              <a:gd name="connsiteX0" fmla="*/ 0 w 1446662"/>
              <a:gd name="connsiteY0" fmla="*/ 0 h 191068"/>
              <a:gd name="connsiteX1" fmla="*/ 286603 w 1446662"/>
              <a:gd name="connsiteY1" fmla="*/ 13647 h 191068"/>
              <a:gd name="connsiteX2" fmla="*/ 1064525 w 1446662"/>
              <a:gd name="connsiteY2" fmla="*/ 0 h 191068"/>
              <a:gd name="connsiteX3" fmla="*/ 1296537 w 1446662"/>
              <a:gd name="connsiteY3" fmla="*/ 0 h 191068"/>
              <a:gd name="connsiteX4" fmla="*/ 1446662 w 1446662"/>
              <a:gd name="connsiteY4" fmla="*/ 13647 h 191068"/>
              <a:gd name="connsiteX5" fmla="*/ 1323832 w 1446662"/>
              <a:gd name="connsiteY5" fmla="*/ 122829 h 191068"/>
              <a:gd name="connsiteX6" fmla="*/ 1132764 w 1446662"/>
              <a:gd name="connsiteY6" fmla="*/ 150125 h 191068"/>
              <a:gd name="connsiteX7" fmla="*/ 1009934 w 1446662"/>
              <a:gd name="connsiteY7" fmla="*/ 191068 h 191068"/>
              <a:gd name="connsiteX8" fmla="*/ 382137 w 1446662"/>
              <a:gd name="connsiteY8" fmla="*/ 191068 h 191068"/>
              <a:gd name="connsiteX9" fmla="*/ 136477 w 1446662"/>
              <a:gd name="connsiteY9" fmla="*/ 150125 h 191068"/>
              <a:gd name="connsiteX10" fmla="*/ 13647 w 1446662"/>
              <a:gd name="connsiteY10" fmla="*/ 81886 h 191068"/>
              <a:gd name="connsiteX11" fmla="*/ 0 w 1446662"/>
              <a:gd name="connsiteY11" fmla="*/ 0 h 191068"/>
              <a:gd name="connsiteX0" fmla="*/ 0 w 1446662"/>
              <a:gd name="connsiteY0" fmla="*/ 15462 h 206530"/>
              <a:gd name="connsiteX1" fmla="*/ 286603 w 1446662"/>
              <a:gd name="connsiteY1" fmla="*/ 29109 h 206530"/>
              <a:gd name="connsiteX2" fmla="*/ 1064525 w 1446662"/>
              <a:gd name="connsiteY2" fmla="*/ 15462 h 206530"/>
              <a:gd name="connsiteX3" fmla="*/ 1296537 w 1446662"/>
              <a:gd name="connsiteY3" fmla="*/ 15462 h 206530"/>
              <a:gd name="connsiteX4" fmla="*/ 1446662 w 1446662"/>
              <a:gd name="connsiteY4" fmla="*/ 29109 h 206530"/>
              <a:gd name="connsiteX5" fmla="*/ 1323832 w 1446662"/>
              <a:gd name="connsiteY5" fmla="*/ 138291 h 206530"/>
              <a:gd name="connsiteX6" fmla="*/ 1132764 w 1446662"/>
              <a:gd name="connsiteY6" fmla="*/ 165587 h 206530"/>
              <a:gd name="connsiteX7" fmla="*/ 1009934 w 1446662"/>
              <a:gd name="connsiteY7" fmla="*/ 206530 h 206530"/>
              <a:gd name="connsiteX8" fmla="*/ 382137 w 1446662"/>
              <a:gd name="connsiteY8" fmla="*/ 206530 h 206530"/>
              <a:gd name="connsiteX9" fmla="*/ 136477 w 1446662"/>
              <a:gd name="connsiteY9" fmla="*/ 165587 h 206530"/>
              <a:gd name="connsiteX10" fmla="*/ 13647 w 1446662"/>
              <a:gd name="connsiteY10" fmla="*/ 97348 h 206530"/>
              <a:gd name="connsiteX11" fmla="*/ 0 w 1446662"/>
              <a:gd name="connsiteY11" fmla="*/ 15462 h 206530"/>
              <a:gd name="connsiteX0" fmla="*/ 0 w 1446662"/>
              <a:gd name="connsiteY0" fmla="*/ 45732 h 236800"/>
              <a:gd name="connsiteX1" fmla="*/ 286603 w 1446662"/>
              <a:gd name="connsiteY1" fmla="*/ 59379 h 236800"/>
              <a:gd name="connsiteX2" fmla="*/ 1064525 w 1446662"/>
              <a:gd name="connsiteY2" fmla="*/ 45732 h 236800"/>
              <a:gd name="connsiteX3" fmla="*/ 1296537 w 1446662"/>
              <a:gd name="connsiteY3" fmla="*/ 45732 h 236800"/>
              <a:gd name="connsiteX4" fmla="*/ 1446662 w 1446662"/>
              <a:gd name="connsiteY4" fmla="*/ 59379 h 236800"/>
              <a:gd name="connsiteX5" fmla="*/ 1323832 w 1446662"/>
              <a:gd name="connsiteY5" fmla="*/ 168561 h 236800"/>
              <a:gd name="connsiteX6" fmla="*/ 1132764 w 1446662"/>
              <a:gd name="connsiteY6" fmla="*/ 195857 h 236800"/>
              <a:gd name="connsiteX7" fmla="*/ 1009934 w 1446662"/>
              <a:gd name="connsiteY7" fmla="*/ 236800 h 236800"/>
              <a:gd name="connsiteX8" fmla="*/ 382137 w 1446662"/>
              <a:gd name="connsiteY8" fmla="*/ 236800 h 236800"/>
              <a:gd name="connsiteX9" fmla="*/ 136477 w 1446662"/>
              <a:gd name="connsiteY9" fmla="*/ 195857 h 236800"/>
              <a:gd name="connsiteX10" fmla="*/ 13647 w 1446662"/>
              <a:gd name="connsiteY10" fmla="*/ 127618 h 236800"/>
              <a:gd name="connsiteX11" fmla="*/ 0 w 1446662"/>
              <a:gd name="connsiteY11" fmla="*/ 45732 h 236800"/>
              <a:gd name="connsiteX0" fmla="*/ 0 w 1446662"/>
              <a:gd name="connsiteY0" fmla="*/ 45732 h 236800"/>
              <a:gd name="connsiteX1" fmla="*/ 286603 w 1446662"/>
              <a:gd name="connsiteY1" fmla="*/ 59379 h 236800"/>
              <a:gd name="connsiteX2" fmla="*/ 1064525 w 1446662"/>
              <a:gd name="connsiteY2" fmla="*/ 45732 h 236800"/>
              <a:gd name="connsiteX3" fmla="*/ 1446662 w 1446662"/>
              <a:gd name="connsiteY3" fmla="*/ 59379 h 236800"/>
              <a:gd name="connsiteX4" fmla="*/ 1323832 w 1446662"/>
              <a:gd name="connsiteY4" fmla="*/ 168561 h 236800"/>
              <a:gd name="connsiteX5" fmla="*/ 1132764 w 1446662"/>
              <a:gd name="connsiteY5" fmla="*/ 195857 h 236800"/>
              <a:gd name="connsiteX6" fmla="*/ 1009934 w 1446662"/>
              <a:gd name="connsiteY6" fmla="*/ 236800 h 236800"/>
              <a:gd name="connsiteX7" fmla="*/ 382137 w 1446662"/>
              <a:gd name="connsiteY7" fmla="*/ 236800 h 236800"/>
              <a:gd name="connsiteX8" fmla="*/ 136477 w 1446662"/>
              <a:gd name="connsiteY8" fmla="*/ 195857 h 236800"/>
              <a:gd name="connsiteX9" fmla="*/ 13647 w 1446662"/>
              <a:gd name="connsiteY9" fmla="*/ 127618 h 236800"/>
              <a:gd name="connsiteX10" fmla="*/ 0 w 1446662"/>
              <a:gd name="connsiteY10" fmla="*/ 45732 h 236800"/>
              <a:gd name="connsiteX0" fmla="*/ 0 w 1446662"/>
              <a:gd name="connsiteY0" fmla="*/ 45732 h 236800"/>
              <a:gd name="connsiteX1" fmla="*/ 286603 w 1446662"/>
              <a:gd name="connsiteY1" fmla="*/ 59379 h 236800"/>
              <a:gd name="connsiteX2" fmla="*/ 1064525 w 1446662"/>
              <a:gd name="connsiteY2" fmla="*/ 45732 h 236800"/>
              <a:gd name="connsiteX3" fmla="*/ 1446662 w 1446662"/>
              <a:gd name="connsiteY3" fmla="*/ 59379 h 236800"/>
              <a:gd name="connsiteX4" fmla="*/ 1323832 w 1446662"/>
              <a:gd name="connsiteY4" fmla="*/ 168561 h 236800"/>
              <a:gd name="connsiteX5" fmla="*/ 1132764 w 1446662"/>
              <a:gd name="connsiteY5" fmla="*/ 195857 h 236800"/>
              <a:gd name="connsiteX6" fmla="*/ 1009934 w 1446662"/>
              <a:gd name="connsiteY6" fmla="*/ 236800 h 236800"/>
              <a:gd name="connsiteX7" fmla="*/ 382137 w 1446662"/>
              <a:gd name="connsiteY7" fmla="*/ 236800 h 236800"/>
              <a:gd name="connsiteX8" fmla="*/ 136477 w 1446662"/>
              <a:gd name="connsiteY8" fmla="*/ 195857 h 236800"/>
              <a:gd name="connsiteX9" fmla="*/ 13647 w 1446662"/>
              <a:gd name="connsiteY9" fmla="*/ 127618 h 236800"/>
              <a:gd name="connsiteX10" fmla="*/ 0 w 1446662"/>
              <a:gd name="connsiteY10" fmla="*/ 45732 h 236800"/>
              <a:gd name="connsiteX0" fmla="*/ 0 w 1446662"/>
              <a:gd name="connsiteY0" fmla="*/ 45732 h 236800"/>
              <a:gd name="connsiteX1" fmla="*/ 286603 w 1446662"/>
              <a:gd name="connsiteY1" fmla="*/ 59379 h 236800"/>
              <a:gd name="connsiteX2" fmla="*/ 1064525 w 1446662"/>
              <a:gd name="connsiteY2" fmla="*/ 45732 h 236800"/>
              <a:gd name="connsiteX3" fmla="*/ 1446662 w 1446662"/>
              <a:gd name="connsiteY3" fmla="*/ 59379 h 236800"/>
              <a:gd name="connsiteX4" fmla="*/ 1323832 w 1446662"/>
              <a:gd name="connsiteY4" fmla="*/ 168561 h 236800"/>
              <a:gd name="connsiteX5" fmla="*/ 1132764 w 1446662"/>
              <a:gd name="connsiteY5" fmla="*/ 195857 h 236800"/>
              <a:gd name="connsiteX6" fmla="*/ 1009934 w 1446662"/>
              <a:gd name="connsiteY6" fmla="*/ 236800 h 236800"/>
              <a:gd name="connsiteX7" fmla="*/ 382137 w 1446662"/>
              <a:gd name="connsiteY7" fmla="*/ 236800 h 236800"/>
              <a:gd name="connsiteX8" fmla="*/ 136477 w 1446662"/>
              <a:gd name="connsiteY8" fmla="*/ 195857 h 236800"/>
              <a:gd name="connsiteX9" fmla="*/ 13647 w 1446662"/>
              <a:gd name="connsiteY9" fmla="*/ 127618 h 236800"/>
              <a:gd name="connsiteX10" fmla="*/ 0 w 1446662"/>
              <a:gd name="connsiteY10" fmla="*/ 45732 h 236800"/>
              <a:gd name="connsiteX0" fmla="*/ 0 w 1446662"/>
              <a:gd name="connsiteY0" fmla="*/ 45732 h 240278"/>
              <a:gd name="connsiteX1" fmla="*/ 286603 w 1446662"/>
              <a:gd name="connsiteY1" fmla="*/ 59379 h 240278"/>
              <a:gd name="connsiteX2" fmla="*/ 1064525 w 1446662"/>
              <a:gd name="connsiteY2" fmla="*/ 45732 h 240278"/>
              <a:gd name="connsiteX3" fmla="*/ 1446662 w 1446662"/>
              <a:gd name="connsiteY3" fmla="*/ 59379 h 240278"/>
              <a:gd name="connsiteX4" fmla="*/ 1323832 w 1446662"/>
              <a:gd name="connsiteY4" fmla="*/ 168561 h 240278"/>
              <a:gd name="connsiteX5" fmla="*/ 1132764 w 1446662"/>
              <a:gd name="connsiteY5" fmla="*/ 195857 h 240278"/>
              <a:gd name="connsiteX6" fmla="*/ 1009934 w 1446662"/>
              <a:gd name="connsiteY6" fmla="*/ 236800 h 240278"/>
              <a:gd name="connsiteX7" fmla="*/ 382137 w 1446662"/>
              <a:gd name="connsiteY7" fmla="*/ 236800 h 240278"/>
              <a:gd name="connsiteX8" fmla="*/ 136477 w 1446662"/>
              <a:gd name="connsiteY8" fmla="*/ 195857 h 240278"/>
              <a:gd name="connsiteX9" fmla="*/ 13647 w 1446662"/>
              <a:gd name="connsiteY9" fmla="*/ 127618 h 240278"/>
              <a:gd name="connsiteX10" fmla="*/ 0 w 1446662"/>
              <a:gd name="connsiteY10" fmla="*/ 45732 h 240278"/>
              <a:gd name="connsiteX0" fmla="*/ 0 w 1446662"/>
              <a:gd name="connsiteY0" fmla="*/ 45732 h 240278"/>
              <a:gd name="connsiteX1" fmla="*/ 286603 w 1446662"/>
              <a:gd name="connsiteY1" fmla="*/ 59379 h 240278"/>
              <a:gd name="connsiteX2" fmla="*/ 1064525 w 1446662"/>
              <a:gd name="connsiteY2" fmla="*/ 45732 h 240278"/>
              <a:gd name="connsiteX3" fmla="*/ 1446662 w 1446662"/>
              <a:gd name="connsiteY3" fmla="*/ 59379 h 240278"/>
              <a:gd name="connsiteX4" fmla="*/ 1323832 w 1446662"/>
              <a:gd name="connsiteY4" fmla="*/ 168561 h 240278"/>
              <a:gd name="connsiteX5" fmla="*/ 1132764 w 1446662"/>
              <a:gd name="connsiteY5" fmla="*/ 195857 h 240278"/>
              <a:gd name="connsiteX6" fmla="*/ 1009934 w 1446662"/>
              <a:gd name="connsiteY6" fmla="*/ 236800 h 240278"/>
              <a:gd name="connsiteX7" fmla="*/ 382137 w 1446662"/>
              <a:gd name="connsiteY7" fmla="*/ 236800 h 240278"/>
              <a:gd name="connsiteX8" fmla="*/ 136477 w 1446662"/>
              <a:gd name="connsiteY8" fmla="*/ 195857 h 240278"/>
              <a:gd name="connsiteX9" fmla="*/ 13647 w 1446662"/>
              <a:gd name="connsiteY9" fmla="*/ 127618 h 240278"/>
              <a:gd name="connsiteX10" fmla="*/ 0 w 1446662"/>
              <a:gd name="connsiteY10" fmla="*/ 45732 h 240278"/>
              <a:gd name="connsiteX0" fmla="*/ 0 w 1446662"/>
              <a:gd name="connsiteY0" fmla="*/ 45732 h 240278"/>
              <a:gd name="connsiteX1" fmla="*/ 286603 w 1446662"/>
              <a:gd name="connsiteY1" fmla="*/ 59379 h 240278"/>
              <a:gd name="connsiteX2" fmla="*/ 1064525 w 1446662"/>
              <a:gd name="connsiteY2" fmla="*/ 45732 h 240278"/>
              <a:gd name="connsiteX3" fmla="*/ 1446662 w 1446662"/>
              <a:gd name="connsiteY3" fmla="*/ 59379 h 240278"/>
              <a:gd name="connsiteX4" fmla="*/ 1443503 w 1446662"/>
              <a:gd name="connsiteY4" fmla="*/ 168561 h 240278"/>
              <a:gd name="connsiteX5" fmla="*/ 1132764 w 1446662"/>
              <a:gd name="connsiteY5" fmla="*/ 195857 h 240278"/>
              <a:gd name="connsiteX6" fmla="*/ 1009934 w 1446662"/>
              <a:gd name="connsiteY6" fmla="*/ 236800 h 240278"/>
              <a:gd name="connsiteX7" fmla="*/ 382137 w 1446662"/>
              <a:gd name="connsiteY7" fmla="*/ 236800 h 240278"/>
              <a:gd name="connsiteX8" fmla="*/ 136477 w 1446662"/>
              <a:gd name="connsiteY8" fmla="*/ 195857 h 240278"/>
              <a:gd name="connsiteX9" fmla="*/ 13647 w 1446662"/>
              <a:gd name="connsiteY9" fmla="*/ 127618 h 240278"/>
              <a:gd name="connsiteX10" fmla="*/ 0 w 1446662"/>
              <a:gd name="connsiteY10" fmla="*/ 45732 h 240278"/>
              <a:gd name="connsiteX0" fmla="*/ 0 w 1443503"/>
              <a:gd name="connsiteY0" fmla="*/ 45732 h 240278"/>
              <a:gd name="connsiteX1" fmla="*/ 286603 w 1443503"/>
              <a:gd name="connsiteY1" fmla="*/ 59379 h 240278"/>
              <a:gd name="connsiteX2" fmla="*/ 1064525 w 1443503"/>
              <a:gd name="connsiteY2" fmla="*/ 45732 h 240278"/>
              <a:gd name="connsiteX3" fmla="*/ 1287101 w 1443503"/>
              <a:gd name="connsiteY3" fmla="*/ 18436 h 240278"/>
              <a:gd name="connsiteX4" fmla="*/ 1443503 w 1443503"/>
              <a:gd name="connsiteY4" fmla="*/ 168561 h 240278"/>
              <a:gd name="connsiteX5" fmla="*/ 1132764 w 1443503"/>
              <a:gd name="connsiteY5" fmla="*/ 195857 h 240278"/>
              <a:gd name="connsiteX6" fmla="*/ 1009934 w 1443503"/>
              <a:gd name="connsiteY6" fmla="*/ 236800 h 240278"/>
              <a:gd name="connsiteX7" fmla="*/ 382137 w 1443503"/>
              <a:gd name="connsiteY7" fmla="*/ 236800 h 240278"/>
              <a:gd name="connsiteX8" fmla="*/ 136477 w 1443503"/>
              <a:gd name="connsiteY8" fmla="*/ 195857 h 240278"/>
              <a:gd name="connsiteX9" fmla="*/ 13647 w 1443503"/>
              <a:gd name="connsiteY9" fmla="*/ 127618 h 240278"/>
              <a:gd name="connsiteX10" fmla="*/ 0 w 1443503"/>
              <a:gd name="connsiteY10" fmla="*/ 45732 h 240278"/>
              <a:gd name="connsiteX0" fmla="*/ 51313 w 1429856"/>
              <a:gd name="connsiteY0" fmla="*/ 62400 h 240278"/>
              <a:gd name="connsiteX1" fmla="*/ 272956 w 1429856"/>
              <a:gd name="connsiteY1" fmla="*/ 59379 h 240278"/>
              <a:gd name="connsiteX2" fmla="*/ 1050878 w 1429856"/>
              <a:gd name="connsiteY2" fmla="*/ 45732 h 240278"/>
              <a:gd name="connsiteX3" fmla="*/ 1273454 w 1429856"/>
              <a:gd name="connsiteY3" fmla="*/ 18436 h 240278"/>
              <a:gd name="connsiteX4" fmla="*/ 1429856 w 1429856"/>
              <a:gd name="connsiteY4" fmla="*/ 168561 h 240278"/>
              <a:gd name="connsiteX5" fmla="*/ 1119117 w 1429856"/>
              <a:gd name="connsiteY5" fmla="*/ 195857 h 240278"/>
              <a:gd name="connsiteX6" fmla="*/ 996287 w 1429856"/>
              <a:gd name="connsiteY6" fmla="*/ 236800 h 240278"/>
              <a:gd name="connsiteX7" fmla="*/ 368490 w 1429856"/>
              <a:gd name="connsiteY7" fmla="*/ 236800 h 240278"/>
              <a:gd name="connsiteX8" fmla="*/ 122830 w 1429856"/>
              <a:gd name="connsiteY8" fmla="*/ 195857 h 240278"/>
              <a:gd name="connsiteX9" fmla="*/ 0 w 1429856"/>
              <a:gd name="connsiteY9" fmla="*/ 127618 h 240278"/>
              <a:gd name="connsiteX10" fmla="*/ 51313 w 1429856"/>
              <a:gd name="connsiteY10" fmla="*/ 62400 h 240278"/>
              <a:gd name="connsiteX0" fmla="*/ 51313 w 1429856"/>
              <a:gd name="connsiteY0" fmla="*/ 62400 h 240278"/>
              <a:gd name="connsiteX1" fmla="*/ 272956 w 1429856"/>
              <a:gd name="connsiteY1" fmla="*/ 59379 h 240278"/>
              <a:gd name="connsiteX2" fmla="*/ 1050878 w 1429856"/>
              <a:gd name="connsiteY2" fmla="*/ 45732 h 240278"/>
              <a:gd name="connsiteX3" fmla="*/ 1273454 w 1429856"/>
              <a:gd name="connsiteY3" fmla="*/ 18436 h 240278"/>
              <a:gd name="connsiteX4" fmla="*/ 1429856 w 1429856"/>
              <a:gd name="connsiteY4" fmla="*/ 168561 h 240278"/>
              <a:gd name="connsiteX5" fmla="*/ 1119117 w 1429856"/>
              <a:gd name="connsiteY5" fmla="*/ 195857 h 240278"/>
              <a:gd name="connsiteX6" fmla="*/ 996287 w 1429856"/>
              <a:gd name="connsiteY6" fmla="*/ 236800 h 240278"/>
              <a:gd name="connsiteX7" fmla="*/ 368490 w 1429856"/>
              <a:gd name="connsiteY7" fmla="*/ 236800 h 240278"/>
              <a:gd name="connsiteX8" fmla="*/ 122830 w 1429856"/>
              <a:gd name="connsiteY8" fmla="*/ 195857 h 240278"/>
              <a:gd name="connsiteX9" fmla="*/ 0 w 1429856"/>
              <a:gd name="connsiteY9" fmla="*/ 127618 h 240278"/>
              <a:gd name="connsiteX10" fmla="*/ 51313 w 1429856"/>
              <a:gd name="connsiteY10" fmla="*/ 62400 h 240278"/>
              <a:gd name="connsiteX0" fmla="*/ 51313 w 1429856"/>
              <a:gd name="connsiteY0" fmla="*/ 62400 h 240278"/>
              <a:gd name="connsiteX1" fmla="*/ 272956 w 1429856"/>
              <a:gd name="connsiteY1" fmla="*/ 59379 h 240278"/>
              <a:gd name="connsiteX2" fmla="*/ 1050878 w 1429856"/>
              <a:gd name="connsiteY2" fmla="*/ 45732 h 240278"/>
              <a:gd name="connsiteX3" fmla="*/ 1273454 w 1429856"/>
              <a:gd name="connsiteY3" fmla="*/ 18436 h 240278"/>
              <a:gd name="connsiteX4" fmla="*/ 1429856 w 1429856"/>
              <a:gd name="connsiteY4" fmla="*/ 168561 h 240278"/>
              <a:gd name="connsiteX5" fmla="*/ 1119117 w 1429856"/>
              <a:gd name="connsiteY5" fmla="*/ 195857 h 240278"/>
              <a:gd name="connsiteX6" fmla="*/ 996287 w 1429856"/>
              <a:gd name="connsiteY6" fmla="*/ 236800 h 240278"/>
              <a:gd name="connsiteX7" fmla="*/ 368490 w 1429856"/>
              <a:gd name="connsiteY7" fmla="*/ 236800 h 240278"/>
              <a:gd name="connsiteX8" fmla="*/ 122830 w 1429856"/>
              <a:gd name="connsiteY8" fmla="*/ 195857 h 240278"/>
              <a:gd name="connsiteX9" fmla="*/ 0 w 1429856"/>
              <a:gd name="connsiteY9" fmla="*/ 127618 h 240278"/>
              <a:gd name="connsiteX10" fmla="*/ 51313 w 1429856"/>
              <a:gd name="connsiteY10" fmla="*/ 62400 h 240278"/>
              <a:gd name="connsiteX0" fmla="*/ 51313 w 1429856"/>
              <a:gd name="connsiteY0" fmla="*/ 62400 h 240278"/>
              <a:gd name="connsiteX1" fmla="*/ 272956 w 1429856"/>
              <a:gd name="connsiteY1" fmla="*/ 59379 h 240278"/>
              <a:gd name="connsiteX2" fmla="*/ 1050878 w 1429856"/>
              <a:gd name="connsiteY2" fmla="*/ 45732 h 240278"/>
              <a:gd name="connsiteX3" fmla="*/ 1273454 w 1429856"/>
              <a:gd name="connsiteY3" fmla="*/ 18436 h 240278"/>
              <a:gd name="connsiteX4" fmla="*/ 1429856 w 1429856"/>
              <a:gd name="connsiteY4" fmla="*/ 168561 h 240278"/>
              <a:gd name="connsiteX5" fmla="*/ 1119117 w 1429856"/>
              <a:gd name="connsiteY5" fmla="*/ 195857 h 240278"/>
              <a:gd name="connsiteX6" fmla="*/ 996287 w 1429856"/>
              <a:gd name="connsiteY6" fmla="*/ 236800 h 240278"/>
              <a:gd name="connsiteX7" fmla="*/ 368490 w 1429856"/>
              <a:gd name="connsiteY7" fmla="*/ 236800 h 240278"/>
              <a:gd name="connsiteX8" fmla="*/ 122830 w 1429856"/>
              <a:gd name="connsiteY8" fmla="*/ 195857 h 240278"/>
              <a:gd name="connsiteX9" fmla="*/ 0 w 1429856"/>
              <a:gd name="connsiteY9" fmla="*/ 127618 h 240278"/>
              <a:gd name="connsiteX10" fmla="*/ 51313 w 1429856"/>
              <a:gd name="connsiteY10" fmla="*/ 62400 h 240278"/>
              <a:gd name="connsiteX0" fmla="*/ 51313 w 1429856"/>
              <a:gd name="connsiteY0" fmla="*/ 62400 h 240278"/>
              <a:gd name="connsiteX1" fmla="*/ 272956 w 1429856"/>
              <a:gd name="connsiteY1" fmla="*/ 59379 h 240278"/>
              <a:gd name="connsiteX2" fmla="*/ 1050878 w 1429856"/>
              <a:gd name="connsiteY2" fmla="*/ 45732 h 240278"/>
              <a:gd name="connsiteX3" fmla="*/ 1273454 w 1429856"/>
              <a:gd name="connsiteY3" fmla="*/ 18436 h 240278"/>
              <a:gd name="connsiteX4" fmla="*/ 1429856 w 1429856"/>
              <a:gd name="connsiteY4" fmla="*/ 168561 h 240278"/>
              <a:gd name="connsiteX5" fmla="*/ 1119117 w 1429856"/>
              <a:gd name="connsiteY5" fmla="*/ 195857 h 240278"/>
              <a:gd name="connsiteX6" fmla="*/ 996287 w 1429856"/>
              <a:gd name="connsiteY6" fmla="*/ 236800 h 240278"/>
              <a:gd name="connsiteX7" fmla="*/ 368490 w 1429856"/>
              <a:gd name="connsiteY7" fmla="*/ 236800 h 240278"/>
              <a:gd name="connsiteX8" fmla="*/ 122830 w 1429856"/>
              <a:gd name="connsiteY8" fmla="*/ 195857 h 240278"/>
              <a:gd name="connsiteX9" fmla="*/ 0 w 1429856"/>
              <a:gd name="connsiteY9" fmla="*/ 127618 h 240278"/>
              <a:gd name="connsiteX10" fmla="*/ 51313 w 1429856"/>
              <a:gd name="connsiteY10" fmla="*/ 62400 h 2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9856" h="240278">
                <a:moveTo>
                  <a:pt x="51313" y="62400"/>
                </a:moveTo>
                <a:cubicBezTo>
                  <a:pt x="146847" y="66949"/>
                  <a:pt x="136479" y="95774"/>
                  <a:pt x="272956" y="59379"/>
                </a:cubicBezTo>
                <a:cubicBezTo>
                  <a:pt x="545911" y="239"/>
                  <a:pt x="777923" y="-31605"/>
                  <a:pt x="1050878" y="45732"/>
                </a:cubicBezTo>
                <a:cubicBezTo>
                  <a:pt x="1287439" y="104872"/>
                  <a:pt x="1146075" y="13887"/>
                  <a:pt x="1273454" y="18436"/>
                </a:cubicBezTo>
                <a:cubicBezTo>
                  <a:pt x="1346467" y="63715"/>
                  <a:pt x="1391643" y="104232"/>
                  <a:pt x="1429856" y="168561"/>
                </a:cubicBezTo>
                <a:lnTo>
                  <a:pt x="1119117" y="195857"/>
                </a:lnTo>
                <a:lnTo>
                  <a:pt x="996287" y="236800"/>
                </a:lnTo>
                <a:cubicBezTo>
                  <a:pt x="787021" y="182209"/>
                  <a:pt x="577756" y="195857"/>
                  <a:pt x="368490" y="236800"/>
                </a:cubicBezTo>
                <a:cubicBezTo>
                  <a:pt x="287018" y="252740"/>
                  <a:pt x="204717" y="209505"/>
                  <a:pt x="122830" y="195857"/>
                </a:cubicBezTo>
                <a:lnTo>
                  <a:pt x="0" y="127618"/>
                </a:lnTo>
                <a:cubicBezTo>
                  <a:pt x="7824" y="105879"/>
                  <a:pt x="27249" y="81758"/>
                  <a:pt x="51313" y="62400"/>
                </a:cubicBezTo>
                <a:close/>
              </a:path>
            </a:pathLst>
          </a:custGeom>
          <a:solidFill>
            <a:srgbClr val="008000">
              <a:alpha val="34902"/>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4" name="Rectangle 63"/>
          <p:cNvSpPr/>
          <p:nvPr/>
        </p:nvSpPr>
        <p:spPr>
          <a:xfrm>
            <a:off x="2487536" y="6466472"/>
            <a:ext cx="5206810" cy="338554"/>
          </a:xfrm>
          <a:prstGeom prst="rect">
            <a:avLst/>
          </a:prstGeom>
        </p:spPr>
        <p:txBody>
          <a:bodyPr wrap="none">
            <a:spAutoFit/>
          </a:bodyPr>
          <a:lstStyle/>
          <a:p>
            <a:r>
              <a:rPr lang="en-US" sz="1600" b="1" dirty="0">
                <a:solidFill>
                  <a:srgbClr val="000000"/>
                </a:solidFill>
              </a:rPr>
              <a:t>See Table 4-4 in ITRC LNAPL-3 for Estimation Tools</a:t>
            </a:r>
          </a:p>
        </p:txBody>
      </p:sp>
    </p:spTree>
    <p:extLst>
      <p:ext uri="{BB962C8B-B14F-4D97-AF65-F5344CB8AC3E}">
        <p14:creationId xmlns:p14="http://schemas.microsoft.com/office/powerpoint/2010/main" val="302568067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Remedy Selection Should be Informed by the LCSM not just the Concern</a:t>
            </a:r>
          </a:p>
        </p:txBody>
      </p:sp>
      <p:sp>
        <p:nvSpPr>
          <p:cNvPr id="3" name="Content Placeholder 2"/>
          <p:cNvSpPr>
            <a:spLocks noGrp="1"/>
          </p:cNvSpPr>
          <p:nvPr>
            <p:ph idx="1"/>
          </p:nvPr>
        </p:nvSpPr>
        <p:spPr/>
        <p:txBody>
          <a:bodyPr/>
          <a:lstStyle/>
          <a:p>
            <a:r>
              <a:rPr lang="en-US" dirty="0"/>
              <a:t>The concern associated with a gauged LNAPL thickness  or a dissolved phase concentration does not indicate how to eliminate it</a:t>
            </a:r>
          </a:p>
          <a:p>
            <a:r>
              <a:rPr lang="en-US" dirty="0"/>
              <a:t>This Section will identify approaches to answer</a:t>
            </a:r>
          </a:p>
          <a:p>
            <a:pPr lvl="1"/>
            <a:r>
              <a:rPr lang="en-US" dirty="0"/>
              <a:t>Where remediation needs to target</a:t>
            </a:r>
          </a:p>
          <a:p>
            <a:pPr lvl="1"/>
            <a:r>
              <a:rPr lang="en-US" dirty="0"/>
              <a:t>Which remedial mechanisms may be effective</a:t>
            </a:r>
          </a:p>
          <a:p>
            <a:pPr lvl="1"/>
            <a:r>
              <a:rPr lang="en-US" dirty="0"/>
              <a:t>Improved quantification of these mechanisms prior to implementing a technology</a:t>
            </a:r>
          </a:p>
          <a:p>
            <a:pPr lvl="1"/>
            <a:endParaRPr lang="en-US" dirty="0"/>
          </a:p>
        </p:txBody>
      </p:sp>
      <p:sp>
        <p:nvSpPr>
          <p:cNvPr id="4" name="TextBox 3"/>
          <p:cNvSpPr txBox="1">
            <a:spLocks noChangeArrowheads="1"/>
          </p:cNvSpPr>
          <p:nvPr/>
        </p:nvSpPr>
        <p:spPr bwMode="auto">
          <a:xfrm rot="16200000">
            <a:off x="-2601118" y="3886995"/>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a:t>
            </a:r>
          </a:p>
        </p:txBody>
      </p:sp>
    </p:spTree>
    <p:extLst>
      <p:ext uri="{BB962C8B-B14F-4D97-AF65-F5344CB8AC3E}">
        <p14:creationId xmlns:p14="http://schemas.microsoft.com/office/powerpoint/2010/main" val="123819494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672" y="92075"/>
            <a:ext cx="7110578" cy="1050925"/>
          </a:xfrm>
        </p:spPr>
        <p:txBody>
          <a:bodyPr/>
          <a:lstStyle/>
          <a:p>
            <a:r>
              <a:rPr lang="en-US" sz="3000" dirty="0"/>
              <a:t>Improved Remedy Selection is Achieved through Understanding</a:t>
            </a:r>
          </a:p>
        </p:txBody>
      </p:sp>
      <p:sp>
        <p:nvSpPr>
          <p:cNvPr id="4"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a:t>
            </a:r>
          </a:p>
        </p:txBody>
      </p:sp>
      <p:grpSp>
        <p:nvGrpSpPr>
          <p:cNvPr id="24" name="Group 23"/>
          <p:cNvGrpSpPr/>
          <p:nvPr/>
        </p:nvGrpSpPr>
        <p:grpSpPr>
          <a:xfrm>
            <a:off x="787351" y="1424806"/>
            <a:ext cx="8009808" cy="5210983"/>
            <a:chOff x="992303" y="1356169"/>
            <a:chExt cx="6949442" cy="5038445"/>
          </a:xfrm>
        </p:grpSpPr>
        <p:sp>
          <p:nvSpPr>
            <p:cNvPr id="7" name="Rectangle 6"/>
            <p:cNvSpPr/>
            <p:nvPr/>
          </p:nvSpPr>
          <p:spPr bwMode="auto">
            <a:xfrm>
              <a:off x="992305" y="1356169"/>
              <a:ext cx="6949440" cy="318053"/>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 Where is the Source Mass?</a:t>
              </a:r>
            </a:p>
          </p:txBody>
        </p:sp>
        <p:sp>
          <p:nvSpPr>
            <p:cNvPr id="8" name="Rectangle 7"/>
            <p:cNvSpPr/>
            <p:nvPr/>
          </p:nvSpPr>
          <p:spPr bwMode="auto">
            <a:xfrm>
              <a:off x="992305" y="1677532"/>
              <a:ext cx="6947842" cy="318053"/>
            </a:xfrm>
            <a:prstGeom prst="rect">
              <a:avLst/>
            </a:prstGeom>
            <a:solidFill>
              <a:srgbClr val="B2DE82"/>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A</a:t>
              </a:r>
              <a:r>
                <a:rPr kumimoji="0" lang="en-US" sz="1400" b="1" i="0" u="none" strike="noStrike" cap="none" normalizeH="0" baseline="0" dirty="0">
                  <a:ln>
                    <a:noFill/>
                  </a:ln>
                  <a:solidFill>
                    <a:schemeClr val="tx1"/>
                  </a:solidFill>
                  <a:effectLst/>
                </a:rPr>
                <a:t>. </a:t>
              </a:r>
              <a:r>
                <a:rPr lang="en-US" sz="1400" b="1" dirty="0"/>
                <a:t>Homogenous Permeable Soil</a:t>
              </a:r>
              <a:endParaRPr kumimoji="0" lang="en-US" sz="1400" b="1" i="0" u="none" strike="noStrike" cap="none" normalizeH="0" baseline="0" dirty="0">
                <a:ln>
                  <a:noFill/>
                </a:ln>
                <a:solidFill>
                  <a:schemeClr val="tx1"/>
                </a:solidFill>
                <a:effectLst/>
              </a:endParaRPr>
            </a:p>
          </p:txBody>
        </p:sp>
        <p:sp>
          <p:nvSpPr>
            <p:cNvPr id="9" name="Rectangle 8"/>
            <p:cNvSpPr/>
            <p:nvPr/>
          </p:nvSpPr>
          <p:spPr bwMode="auto">
            <a:xfrm>
              <a:off x="992305" y="1988958"/>
              <a:ext cx="6949440" cy="318053"/>
            </a:xfrm>
            <a:prstGeom prst="rect">
              <a:avLst/>
            </a:prstGeom>
            <a:solidFill>
              <a:srgbClr val="C9E8A6"/>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rPr>
                <a:t>B. </a:t>
              </a:r>
              <a:r>
                <a:rPr lang="en-US" sz="1400" b="1" dirty="0"/>
                <a:t>Interbedded within coarser zones that are surrounded by finer grained layers</a:t>
              </a:r>
              <a:endParaRPr kumimoji="0" lang="en-US" sz="1400" b="1" i="0" u="none" strike="noStrike" cap="none" normalizeH="0" baseline="0" dirty="0">
                <a:ln>
                  <a:noFill/>
                </a:ln>
                <a:solidFill>
                  <a:schemeClr val="tx1"/>
                </a:solidFill>
                <a:effectLst/>
              </a:endParaRPr>
            </a:p>
          </p:txBody>
        </p:sp>
        <p:sp>
          <p:nvSpPr>
            <p:cNvPr id="10" name="Rectangle 9"/>
            <p:cNvSpPr/>
            <p:nvPr/>
          </p:nvSpPr>
          <p:spPr bwMode="auto">
            <a:xfrm>
              <a:off x="992304" y="2305073"/>
              <a:ext cx="6947841" cy="318053"/>
            </a:xfrm>
            <a:prstGeom prst="rect">
              <a:avLst/>
            </a:prstGeom>
            <a:solidFill>
              <a:srgbClr val="DDF1C7"/>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rPr>
                <a:t>C. </a:t>
              </a:r>
              <a:r>
                <a:rPr lang="en-US" sz="1400" b="1" dirty="0"/>
                <a:t>Within low permeability media, secondary porosity, fractures, karst</a:t>
              </a:r>
              <a:endParaRPr kumimoji="0" lang="en-US" sz="1400" b="1" i="0" u="none" strike="noStrike" cap="none" normalizeH="0" baseline="0" dirty="0">
                <a:ln>
                  <a:noFill/>
                </a:ln>
                <a:solidFill>
                  <a:schemeClr val="tx1"/>
                </a:solidFill>
                <a:effectLst/>
              </a:endParaRPr>
            </a:p>
          </p:txBody>
        </p:sp>
        <p:sp>
          <p:nvSpPr>
            <p:cNvPr id="11" name="Rectangle 10"/>
            <p:cNvSpPr/>
            <p:nvPr/>
          </p:nvSpPr>
          <p:spPr bwMode="auto">
            <a:xfrm>
              <a:off x="992305" y="2929303"/>
              <a:ext cx="6947840" cy="318053"/>
            </a:xfrm>
            <a:prstGeom prst="rect">
              <a:avLst/>
            </a:prstGeom>
            <a:solidFill>
              <a:srgbClr val="990099"/>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6">
                      <a:lumMod val="20000"/>
                      <a:lumOff val="80000"/>
                    </a:schemeClr>
                  </a:solidFill>
                  <a:effectLst/>
                </a:rPr>
                <a:t>2. </a:t>
              </a:r>
              <a:r>
                <a:rPr lang="en-US" sz="1600" b="1" dirty="0">
                  <a:solidFill>
                    <a:schemeClr val="accent6">
                      <a:lumMod val="20000"/>
                      <a:lumOff val="80000"/>
                    </a:schemeClr>
                  </a:solidFill>
                </a:rPr>
                <a:t>What Is Nature of the Source?</a:t>
              </a:r>
              <a:endParaRPr kumimoji="0" lang="en-US" sz="1600" b="1" i="0" u="none" strike="noStrike" cap="none" normalizeH="0" baseline="0" dirty="0">
                <a:ln>
                  <a:noFill/>
                </a:ln>
                <a:solidFill>
                  <a:schemeClr val="accent6">
                    <a:lumMod val="20000"/>
                    <a:lumOff val="80000"/>
                  </a:schemeClr>
                </a:solidFill>
                <a:effectLst/>
              </a:endParaRPr>
            </a:p>
          </p:txBody>
        </p:sp>
        <p:sp>
          <p:nvSpPr>
            <p:cNvPr id="12" name="Rectangle 11"/>
            <p:cNvSpPr/>
            <p:nvPr/>
          </p:nvSpPr>
          <p:spPr bwMode="auto">
            <a:xfrm>
              <a:off x="993906" y="2616499"/>
              <a:ext cx="6947839" cy="318053"/>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rPr>
                <a:t>D. </a:t>
              </a:r>
              <a:r>
                <a:rPr lang="en-US" sz="1400" b="1" dirty="0"/>
                <a:t>Is the LNAPL source distributed above or below the water-table</a:t>
              </a:r>
              <a:endParaRPr kumimoji="0" lang="en-US" sz="1400" b="1" i="0" u="none" strike="noStrike" cap="none" normalizeH="0" baseline="0" dirty="0">
                <a:ln>
                  <a:noFill/>
                </a:ln>
                <a:solidFill>
                  <a:schemeClr val="tx1"/>
                </a:solidFill>
                <a:effectLst/>
              </a:endParaRPr>
            </a:p>
          </p:txBody>
        </p:sp>
        <p:sp>
          <p:nvSpPr>
            <p:cNvPr id="13" name="Rectangle 12"/>
            <p:cNvSpPr/>
            <p:nvPr/>
          </p:nvSpPr>
          <p:spPr bwMode="auto">
            <a:xfrm>
              <a:off x="992305" y="3247356"/>
              <a:ext cx="6947838" cy="318053"/>
            </a:xfrm>
            <a:prstGeom prst="rect">
              <a:avLst/>
            </a:prstGeom>
            <a:solidFill>
              <a:srgbClr val="A400A4"/>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rPr>
                <a:t>A. </a:t>
              </a:r>
              <a:r>
                <a:rPr lang="en-US" sz="1400" b="1" dirty="0">
                  <a:solidFill>
                    <a:schemeClr val="bg1"/>
                  </a:solidFill>
                </a:rPr>
                <a:t>Volatile and/or Soluble</a:t>
              </a:r>
              <a:endParaRPr kumimoji="0" lang="en-US" sz="1400" b="1" i="0" u="none" strike="noStrike" cap="none" normalizeH="0" baseline="0" dirty="0">
                <a:ln>
                  <a:noFill/>
                </a:ln>
                <a:solidFill>
                  <a:schemeClr val="bg1"/>
                </a:solidFill>
                <a:effectLst/>
              </a:endParaRPr>
            </a:p>
          </p:txBody>
        </p:sp>
        <p:sp>
          <p:nvSpPr>
            <p:cNvPr id="14" name="Rectangle 13"/>
            <p:cNvSpPr/>
            <p:nvPr/>
          </p:nvSpPr>
          <p:spPr bwMode="auto">
            <a:xfrm>
              <a:off x="992304" y="3549401"/>
              <a:ext cx="6947837" cy="318053"/>
            </a:xfrm>
            <a:prstGeom prst="rect">
              <a:avLst/>
            </a:prstGeom>
            <a:solidFill>
              <a:srgbClr val="A14594"/>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rPr>
                <a:t>B. </a:t>
              </a:r>
              <a:r>
                <a:rPr lang="en-US" sz="1400" b="1" dirty="0">
                  <a:solidFill>
                    <a:schemeClr val="bg1"/>
                  </a:solidFill>
                </a:rPr>
                <a:t>Biodegradable</a:t>
              </a:r>
              <a:endParaRPr kumimoji="0" lang="en-US" sz="1400" b="1" i="0" u="none" strike="noStrike" cap="none" normalizeH="0" baseline="0" dirty="0">
                <a:ln>
                  <a:noFill/>
                </a:ln>
                <a:solidFill>
                  <a:schemeClr val="bg1"/>
                </a:solidFill>
                <a:effectLst/>
              </a:endParaRPr>
            </a:p>
          </p:txBody>
        </p:sp>
        <p:sp>
          <p:nvSpPr>
            <p:cNvPr id="15" name="Rectangle 14"/>
            <p:cNvSpPr/>
            <p:nvPr/>
          </p:nvSpPr>
          <p:spPr bwMode="auto">
            <a:xfrm>
              <a:off x="992303" y="3875195"/>
              <a:ext cx="6947837" cy="318053"/>
            </a:xfrm>
            <a:prstGeom prst="rect">
              <a:avLst/>
            </a:prstGeom>
            <a:solidFill>
              <a:srgbClr val="FFAFFF"/>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C. </a:t>
              </a:r>
              <a:r>
                <a:rPr lang="en-US" sz="1400" b="1" dirty="0"/>
                <a:t>Mobile vs Residual Fractions</a:t>
              </a:r>
              <a:endParaRPr kumimoji="0" lang="en-US" sz="1400" b="1" i="0" u="none" strike="noStrike" cap="none" normalizeH="0" baseline="0" dirty="0">
                <a:ln>
                  <a:noFill/>
                </a:ln>
                <a:effectLst/>
              </a:endParaRPr>
            </a:p>
          </p:txBody>
        </p:sp>
        <p:sp>
          <p:nvSpPr>
            <p:cNvPr id="16" name="Rectangle 15"/>
            <p:cNvSpPr/>
            <p:nvPr/>
          </p:nvSpPr>
          <p:spPr bwMode="auto">
            <a:xfrm>
              <a:off x="992305" y="4193248"/>
              <a:ext cx="6949440" cy="318053"/>
            </a:xfrm>
            <a:prstGeom prst="rect">
              <a:avLst/>
            </a:prstGeom>
            <a:solidFill>
              <a:srgbClr val="CA7708"/>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rPr>
                <a:t>3. </a:t>
              </a:r>
              <a:r>
                <a:rPr lang="en-US" sz="1600" b="1" dirty="0"/>
                <a:t>What is Achievable for a Given Technology?</a:t>
              </a:r>
              <a:endParaRPr kumimoji="0" lang="en-US" sz="1600" b="1" i="0" u="none" strike="noStrike" cap="none" normalizeH="0" baseline="0" dirty="0">
                <a:ln>
                  <a:noFill/>
                </a:ln>
                <a:effectLst/>
              </a:endParaRPr>
            </a:p>
          </p:txBody>
        </p:sp>
        <p:sp>
          <p:nvSpPr>
            <p:cNvPr id="17" name="Rectangle 16"/>
            <p:cNvSpPr/>
            <p:nvPr/>
          </p:nvSpPr>
          <p:spPr bwMode="auto">
            <a:xfrm>
              <a:off x="992304" y="4504674"/>
              <a:ext cx="6947835" cy="318053"/>
            </a:xfrm>
            <a:prstGeom prst="rect">
              <a:avLst/>
            </a:prstGeom>
            <a:solidFill>
              <a:srgbClr val="E66F0C"/>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A. Mobility-Based Limit</a:t>
              </a:r>
            </a:p>
          </p:txBody>
        </p:sp>
        <p:sp>
          <p:nvSpPr>
            <p:cNvPr id="18" name="Rectangle 17"/>
            <p:cNvSpPr/>
            <p:nvPr/>
          </p:nvSpPr>
          <p:spPr bwMode="auto">
            <a:xfrm>
              <a:off x="992305" y="4822727"/>
              <a:ext cx="6949440" cy="318053"/>
            </a:xfrm>
            <a:prstGeom prst="rect">
              <a:avLst/>
            </a:prstGeom>
            <a:solidFill>
              <a:srgbClr val="F59241"/>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B. Volatility-Based Limit</a:t>
              </a:r>
            </a:p>
          </p:txBody>
        </p:sp>
        <p:sp>
          <p:nvSpPr>
            <p:cNvPr id="19" name="Rectangle 18"/>
            <p:cNvSpPr/>
            <p:nvPr/>
          </p:nvSpPr>
          <p:spPr bwMode="auto">
            <a:xfrm>
              <a:off x="992305" y="5140780"/>
              <a:ext cx="6947834" cy="318053"/>
            </a:xfrm>
            <a:prstGeom prst="rect">
              <a:avLst/>
            </a:prstGeom>
            <a:solidFill>
              <a:srgbClr val="F9C091"/>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C. Solubility-Based Limit</a:t>
              </a:r>
            </a:p>
          </p:txBody>
        </p:sp>
        <p:sp>
          <p:nvSpPr>
            <p:cNvPr id="20" name="Rectangle 19"/>
            <p:cNvSpPr/>
            <p:nvPr/>
          </p:nvSpPr>
          <p:spPr bwMode="auto">
            <a:xfrm>
              <a:off x="992305" y="5452206"/>
              <a:ext cx="6949440" cy="318053"/>
            </a:xfrm>
            <a:prstGeom prst="rect">
              <a:avLst/>
            </a:prstGeom>
            <a:solidFill>
              <a:srgbClr val="FBD9BD"/>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D. Biodegradability-Based Limit</a:t>
              </a:r>
            </a:p>
          </p:txBody>
        </p:sp>
        <p:sp>
          <p:nvSpPr>
            <p:cNvPr id="21" name="Rectangle 20"/>
            <p:cNvSpPr/>
            <p:nvPr/>
          </p:nvSpPr>
          <p:spPr bwMode="auto">
            <a:xfrm>
              <a:off x="992305" y="5767260"/>
              <a:ext cx="6949440" cy="318053"/>
            </a:xfrm>
            <a:prstGeom prst="rect">
              <a:avLst/>
            </a:prstGeom>
            <a:solidFill>
              <a:srgbClr val="FBD9BD"/>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E. Other – Safety, Depth, Sustainability (e.g., community impact, energy/resource</a:t>
              </a:r>
              <a:r>
                <a:rPr kumimoji="0" lang="en-US" sz="1400" b="1" i="0" u="none" strike="noStrike" cap="none" normalizeH="0" dirty="0">
                  <a:ln>
                    <a:noFill/>
                  </a:ln>
                  <a:effectLst/>
                </a:rPr>
                <a:t> use)</a:t>
              </a:r>
              <a:r>
                <a:rPr kumimoji="0" lang="en-US" sz="1400" b="1" i="0" u="none" strike="noStrike" cap="none" normalizeH="0" baseline="0" dirty="0">
                  <a:ln>
                    <a:noFill/>
                  </a:ln>
                  <a:effectLst/>
                </a:rPr>
                <a:t>.</a:t>
              </a:r>
            </a:p>
          </p:txBody>
        </p:sp>
        <p:sp>
          <p:nvSpPr>
            <p:cNvPr id="22" name="Rectangle 21"/>
            <p:cNvSpPr/>
            <p:nvPr/>
          </p:nvSpPr>
          <p:spPr bwMode="auto">
            <a:xfrm>
              <a:off x="992304" y="6076561"/>
              <a:ext cx="6947833" cy="318053"/>
            </a:xfrm>
            <a:prstGeom prst="rect">
              <a:avLst/>
            </a:prstGeom>
            <a:solidFill>
              <a:srgbClr val="FBD9BD"/>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F. </a:t>
              </a:r>
              <a:r>
                <a:rPr kumimoji="0" lang="en-US" sz="1400" b="1" i="0" u="none" strike="noStrike" cap="none" normalizeH="0" baseline="0" dirty="0" smtClean="0">
                  <a:ln>
                    <a:noFill/>
                  </a:ln>
                  <a:effectLst/>
                </a:rPr>
                <a:t> </a:t>
              </a:r>
              <a:r>
                <a:rPr kumimoji="0" lang="en-US" sz="1400" b="1" i="0" u="none" strike="noStrike" cap="none" normalizeH="0" baseline="0" dirty="0">
                  <a:ln>
                    <a:noFill/>
                  </a:ln>
                  <a:effectLst/>
                </a:rPr>
                <a:t>Design Data – Radius of Treatment,</a:t>
              </a:r>
              <a:r>
                <a:rPr kumimoji="0" lang="en-US" sz="1400" b="1" i="0" u="none" strike="noStrike" cap="none" normalizeH="0" dirty="0">
                  <a:ln>
                    <a:noFill/>
                  </a:ln>
                  <a:effectLst/>
                </a:rPr>
                <a:t> Waste Production/Treatment</a:t>
              </a:r>
              <a:endParaRPr kumimoji="0" lang="en-US" sz="1400" b="1" i="0" u="none" strike="noStrike" cap="none" normalizeH="0" baseline="0" dirty="0">
                <a:ln>
                  <a:noFill/>
                </a:ln>
                <a:effectLst/>
              </a:endParaRPr>
            </a:p>
          </p:txBody>
        </p:sp>
      </p:grpSp>
    </p:spTree>
    <p:extLst>
      <p:ext uri="{BB962C8B-B14F-4D97-AF65-F5344CB8AC3E}">
        <p14:creationId xmlns:p14="http://schemas.microsoft.com/office/powerpoint/2010/main" val="104902025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8488" y="2159875"/>
            <a:ext cx="7772400" cy="4393323"/>
          </a:xfrm>
        </p:spPr>
        <p:txBody>
          <a:bodyPr/>
          <a:lstStyle/>
          <a:p>
            <a:pPr>
              <a:spcBef>
                <a:spcPts val="900"/>
              </a:spcBef>
            </a:pPr>
            <a:r>
              <a:rPr lang="en-US" sz="2200" dirty="0"/>
              <a:t>Identifies where to target remediation</a:t>
            </a:r>
          </a:p>
          <a:p>
            <a:pPr>
              <a:spcBef>
                <a:spcPts val="900"/>
              </a:spcBef>
            </a:pPr>
            <a:r>
              <a:rPr lang="en-US" sz="2200" dirty="0"/>
              <a:t>Identifies Physical factors/limitations to consider for impacted soil</a:t>
            </a:r>
          </a:p>
          <a:p>
            <a:pPr marL="919163" lvl="1">
              <a:spcBef>
                <a:spcPts val="600"/>
              </a:spcBef>
            </a:pPr>
            <a:r>
              <a:rPr lang="en-US" sz="2100" dirty="0"/>
              <a:t>Soil Permeability</a:t>
            </a:r>
          </a:p>
          <a:p>
            <a:pPr marL="919163" lvl="1">
              <a:spcBef>
                <a:spcPts val="600"/>
              </a:spcBef>
            </a:pPr>
            <a:r>
              <a:rPr lang="en-US" sz="2100" dirty="0"/>
              <a:t>Depth - absolute and relative to water table</a:t>
            </a:r>
          </a:p>
          <a:p>
            <a:pPr>
              <a:spcBef>
                <a:spcPts val="600"/>
              </a:spcBef>
            </a:pPr>
            <a:endParaRPr lang="en-US" sz="1050" dirty="0"/>
          </a:p>
          <a:p>
            <a:pPr>
              <a:spcBef>
                <a:spcPts val="900"/>
              </a:spcBef>
            </a:pPr>
            <a:r>
              <a:rPr lang="en-US" sz="2200" dirty="0"/>
              <a:t>References (See Tables 4.2 in the ITRC LNAPL-3 Document for additional Tools)</a:t>
            </a:r>
          </a:p>
          <a:p>
            <a:pPr>
              <a:spcBef>
                <a:spcPts val="900"/>
              </a:spcBef>
            </a:pPr>
            <a:endParaRPr lang="en-US" sz="1800" dirty="0"/>
          </a:p>
          <a:p>
            <a:pPr marL="0" indent="0" algn="ctr">
              <a:spcBef>
                <a:spcPts val="900"/>
              </a:spcBef>
              <a:buNone/>
            </a:pPr>
            <a:endParaRPr lang="en-US" sz="1000" dirty="0"/>
          </a:p>
          <a:p>
            <a:pPr marL="0" indent="0" algn="ctr">
              <a:spcBef>
                <a:spcPts val="900"/>
              </a:spcBef>
              <a:buNone/>
            </a:pPr>
            <a:r>
              <a:rPr lang="en-US" sz="3200" dirty="0">
                <a:solidFill>
                  <a:schemeClr val="tx1"/>
                </a:solidFill>
              </a:rPr>
              <a:t>Brief Discussion of Tools is Next</a:t>
            </a:r>
          </a:p>
          <a:p>
            <a:pPr>
              <a:spcBef>
                <a:spcPts val="900"/>
              </a:spcBef>
            </a:pPr>
            <a:endParaRPr lang="en-US" sz="1800" dirty="0"/>
          </a:p>
        </p:txBody>
      </p:sp>
      <p:sp>
        <p:nvSpPr>
          <p:cNvPr id="2" name="Rectangle 1"/>
          <p:cNvSpPr/>
          <p:nvPr/>
        </p:nvSpPr>
        <p:spPr bwMode="auto">
          <a:xfrm>
            <a:off x="706555" y="1514512"/>
            <a:ext cx="6949440" cy="471943"/>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1. Where is the Source Mass?</a:t>
            </a:r>
          </a:p>
        </p:txBody>
      </p:sp>
      <p:sp>
        <p:nvSpPr>
          <p:cNvPr id="5" name="Title 4"/>
          <p:cNvSpPr>
            <a:spLocks noGrp="1"/>
          </p:cNvSpPr>
          <p:nvPr>
            <p:ph type="title"/>
          </p:nvPr>
        </p:nvSpPr>
        <p:spPr/>
        <p:txBody>
          <a:bodyPr/>
          <a:lstStyle/>
          <a:p>
            <a:r>
              <a:rPr lang="en-US" dirty="0"/>
              <a:t>Remedy Selection LCSM Questions</a:t>
            </a:r>
          </a:p>
        </p:txBody>
      </p:sp>
      <p:sp>
        <p:nvSpPr>
          <p:cNvPr id="8" name="TextBox 7"/>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a:t>
            </a:r>
          </a:p>
        </p:txBody>
      </p:sp>
    </p:spTree>
    <p:extLst>
      <p:ext uri="{BB962C8B-B14F-4D97-AF65-F5344CB8AC3E}">
        <p14:creationId xmlns:p14="http://schemas.microsoft.com/office/powerpoint/2010/main" val="421556621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18" y="1573212"/>
            <a:ext cx="8239125"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5" name="Rectangle 2"/>
          <p:cNvSpPr>
            <a:spLocks noGrp="1" noChangeArrowheads="1"/>
          </p:cNvSpPr>
          <p:nvPr>
            <p:ph type="title"/>
          </p:nvPr>
        </p:nvSpPr>
        <p:spPr>
          <a:xfrm>
            <a:off x="259251" y="266700"/>
            <a:ext cx="8534400" cy="808037"/>
          </a:xfrm>
        </p:spPr>
        <p:txBody>
          <a:bodyPr/>
          <a:lstStyle/>
          <a:p>
            <a:pPr eaLnBrk="1" hangingPunct="1"/>
            <a:r>
              <a:rPr lang="en-US" altLang="en-US" dirty="0"/>
              <a:t>Hydrogeologic Condition Affects </a:t>
            </a:r>
            <a:br>
              <a:rPr lang="en-US" altLang="en-US" dirty="0"/>
            </a:br>
            <a:r>
              <a:rPr lang="en-US" altLang="en-US" dirty="0"/>
              <a:t>Remedial Efficacy &amp; Selection</a:t>
            </a:r>
            <a:endParaRPr lang="en-US" altLang="en-US" sz="1600" dirty="0"/>
          </a:p>
        </p:txBody>
      </p:sp>
      <p:sp>
        <p:nvSpPr>
          <p:cNvPr id="16" name="TextBox 15"/>
          <p:cNvSpPr txBox="1">
            <a:spLocks noChangeArrowheads="1"/>
          </p:cNvSpPr>
          <p:nvPr/>
        </p:nvSpPr>
        <p:spPr bwMode="auto">
          <a:xfrm rot="16200000">
            <a:off x="-2601119" y="3886994"/>
            <a:ext cx="5572125" cy="369888"/>
          </a:xfrm>
          <a:prstGeom prst="rect">
            <a:avLst/>
          </a:prstGeom>
          <a:solidFill>
            <a:srgbClr val="92D05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accent6">
                    <a:lumMod val="75000"/>
                  </a:schemeClr>
                </a:solidFill>
              </a:rPr>
              <a:t>Remedy Selection LCSM: Where is Source Mass</a:t>
            </a:r>
          </a:p>
        </p:txBody>
      </p:sp>
      <p:sp>
        <p:nvSpPr>
          <p:cNvPr id="3" name="Rectangle 2"/>
          <p:cNvSpPr/>
          <p:nvPr/>
        </p:nvSpPr>
        <p:spPr bwMode="auto">
          <a:xfrm>
            <a:off x="3398520" y="4071938"/>
            <a:ext cx="45720" cy="60674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509260" y="4016633"/>
            <a:ext cx="45720" cy="60674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6728460" y="4232691"/>
            <a:ext cx="45720" cy="54864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rot="16200000">
            <a:off x="4503715" y="3391783"/>
            <a:ext cx="899542" cy="307777"/>
          </a:xfrm>
          <a:prstGeom prst="rect">
            <a:avLst/>
          </a:prstGeom>
          <a:noFill/>
        </p:spPr>
        <p:txBody>
          <a:bodyPr wrap="none" rtlCol="0">
            <a:spAutoFit/>
          </a:bodyPr>
          <a:lstStyle/>
          <a:p>
            <a:r>
              <a:rPr lang="en-US" sz="1400" b="1" dirty="0" smtClean="0">
                <a:solidFill>
                  <a:schemeClr val="bg1"/>
                </a:solidFill>
              </a:rPr>
              <a:t>Dry Well</a:t>
            </a:r>
            <a:endParaRPr lang="en-US" sz="1400" b="1" dirty="0">
              <a:solidFill>
                <a:schemeClr val="bg1"/>
              </a:solidFill>
            </a:endParaRPr>
          </a:p>
        </p:txBody>
      </p:sp>
      <p:sp>
        <p:nvSpPr>
          <p:cNvPr id="19" name="Rectangle 18"/>
          <p:cNvSpPr/>
          <p:nvPr/>
        </p:nvSpPr>
        <p:spPr bwMode="auto">
          <a:xfrm>
            <a:off x="5364480" y="4015204"/>
            <a:ext cx="45720" cy="60674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4541520" y="4232691"/>
            <a:ext cx="45719" cy="691258"/>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1264920" y="4174082"/>
            <a:ext cx="45719" cy="691258"/>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7653020" y="4016632"/>
            <a:ext cx="45719" cy="1138713"/>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5516880" y="4629506"/>
            <a:ext cx="45720" cy="9144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5364480" y="4629506"/>
            <a:ext cx="45720" cy="9144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2" name="Group 13"/>
          <p:cNvGrpSpPr>
            <a:grpSpLocks/>
          </p:cNvGrpSpPr>
          <p:nvPr/>
        </p:nvGrpSpPr>
        <p:grpSpPr bwMode="auto">
          <a:xfrm>
            <a:off x="725" y="-4449"/>
            <a:ext cx="9144000" cy="6858000"/>
            <a:chOff x="0" y="0"/>
            <a:chExt cx="5760" cy="4320"/>
          </a:xfrm>
        </p:grpSpPr>
        <p:sp>
          <p:nvSpPr>
            <p:cNvPr id="38920" name="Rectangle 5"/>
            <p:cNvSpPr>
              <a:spLocks noChangeArrowheads="1"/>
            </p:cNvSpPr>
            <p:nvPr/>
          </p:nvSpPr>
          <p:spPr bwMode="auto">
            <a:xfrm>
              <a:off x="0" y="0"/>
              <a:ext cx="5760" cy="4320"/>
            </a:xfrm>
            <a:prstGeom prst="rect">
              <a:avLst/>
            </a:prstGeom>
            <a:solidFill>
              <a:schemeClr val="bg2"/>
            </a:solidFill>
            <a:ln w="9525">
              <a:solidFill>
                <a:schemeClr val="bg2"/>
              </a:solidFill>
              <a:miter lim="800000"/>
              <a:headEnd/>
              <a:tailEnd/>
            </a:ln>
          </p:spPr>
          <p:txBody>
            <a:bodyPr wrap="none" anchor="ct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endParaRPr lang="en-US" altLang="en-US" dirty="0"/>
            </a:p>
          </p:txBody>
        </p:sp>
        <p:pic>
          <p:nvPicPr>
            <p:cNvPr id="389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168"/>
              <a:ext cx="2220" cy="4152"/>
            </a:xfrm>
            <a:prstGeom prst="rect">
              <a:avLst/>
            </a:prstGeom>
            <a:solidFill>
              <a:schemeClr val="bg2"/>
            </a:solidFill>
            <a:ln w="9525">
              <a:solidFill>
                <a:schemeClr val="bg2"/>
              </a:solidFill>
              <a:miter lim="800000"/>
              <a:headEnd/>
              <a:tailEnd/>
            </a:ln>
          </p:spPr>
        </p:pic>
        <p:grpSp>
          <p:nvGrpSpPr>
            <p:cNvPr id="38922" name="Group 7"/>
            <p:cNvGrpSpPr>
              <a:grpSpLocks/>
            </p:cNvGrpSpPr>
            <p:nvPr/>
          </p:nvGrpSpPr>
          <p:grpSpPr bwMode="auto">
            <a:xfrm>
              <a:off x="1344" y="2256"/>
              <a:ext cx="885" cy="1173"/>
              <a:chOff x="1728" y="2256"/>
              <a:chExt cx="885" cy="1173"/>
            </a:xfrm>
          </p:grpSpPr>
          <p:sp>
            <p:nvSpPr>
              <p:cNvPr id="38926" name="Text Box 8"/>
              <p:cNvSpPr txBox="1">
                <a:spLocks noChangeArrowheads="1"/>
              </p:cNvSpPr>
              <p:nvPr/>
            </p:nvSpPr>
            <p:spPr bwMode="auto">
              <a:xfrm>
                <a:off x="2160" y="2736"/>
                <a:ext cx="453" cy="2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r>
                  <a:rPr lang="en-US" altLang="en-US" sz="2000" dirty="0">
                    <a:solidFill>
                      <a:srgbClr val="00CC00"/>
                    </a:solidFill>
                    <a:latin typeface="Times New Roman" pitchFamily="18" charset="0"/>
                  </a:rPr>
                  <a:t>7.1 ft</a:t>
                </a:r>
              </a:p>
            </p:txBody>
          </p:sp>
          <p:sp>
            <p:nvSpPr>
              <p:cNvPr id="38927" name="AutoShape 9"/>
              <p:cNvSpPr>
                <a:spLocks/>
              </p:cNvSpPr>
              <p:nvPr/>
            </p:nvSpPr>
            <p:spPr bwMode="auto">
              <a:xfrm flipH="1">
                <a:off x="1728" y="2256"/>
                <a:ext cx="480" cy="1173"/>
              </a:xfrm>
              <a:prstGeom prst="leftBrace">
                <a:avLst>
                  <a:gd name="adj1" fmla="val 39202"/>
                  <a:gd name="adj2" fmla="val 51458"/>
                </a:avLst>
              </a:prstGeom>
              <a:noFill/>
              <a:ln w="28575">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endParaRPr lang="en-US" altLang="en-US" dirty="0"/>
              </a:p>
            </p:txBody>
          </p:sp>
        </p:grpSp>
        <p:grpSp>
          <p:nvGrpSpPr>
            <p:cNvPr id="38923" name="Group 10"/>
            <p:cNvGrpSpPr>
              <a:grpSpLocks/>
            </p:cNvGrpSpPr>
            <p:nvPr/>
          </p:nvGrpSpPr>
          <p:grpSpPr bwMode="auto">
            <a:xfrm>
              <a:off x="1366" y="2946"/>
              <a:ext cx="911" cy="480"/>
              <a:chOff x="1750" y="2946"/>
              <a:chExt cx="911" cy="480"/>
            </a:xfrm>
          </p:grpSpPr>
          <p:sp>
            <p:nvSpPr>
              <p:cNvPr id="38924" name="Text Box 11"/>
              <p:cNvSpPr txBox="1">
                <a:spLocks noChangeArrowheads="1"/>
              </p:cNvSpPr>
              <p:nvPr/>
            </p:nvSpPr>
            <p:spPr bwMode="auto">
              <a:xfrm>
                <a:off x="2208" y="3072"/>
                <a:ext cx="453" cy="2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r>
                  <a:rPr lang="en-US" altLang="en-US" sz="2000" dirty="0">
                    <a:solidFill>
                      <a:srgbClr val="00CC00"/>
                    </a:solidFill>
                    <a:latin typeface="Times New Roman" pitchFamily="18" charset="0"/>
                  </a:rPr>
                  <a:t>2.4 ft</a:t>
                </a:r>
              </a:p>
            </p:txBody>
          </p:sp>
          <p:sp>
            <p:nvSpPr>
              <p:cNvPr id="38925" name="AutoShape 12"/>
              <p:cNvSpPr>
                <a:spLocks/>
              </p:cNvSpPr>
              <p:nvPr/>
            </p:nvSpPr>
            <p:spPr bwMode="auto">
              <a:xfrm flipH="1">
                <a:off x="1750" y="2946"/>
                <a:ext cx="458" cy="480"/>
              </a:xfrm>
              <a:prstGeom prst="leftBrace">
                <a:avLst>
                  <a:gd name="adj1" fmla="val 16812"/>
                  <a:gd name="adj2" fmla="val 51458"/>
                </a:avLst>
              </a:prstGeom>
              <a:noFill/>
              <a:ln w="28575">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endParaRPr lang="en-US" altLang="en-US" dirty="0"/>
              </a:p>
            </p:txBody>
          </p:sp>
        </p:grpSp>
      </p:grpSp>
    </p:spTree>
    <p:extLst>
      <p:ext uri="{BB962C8B-B14F-4D97-AF65-F5344CB8AC3E}">
        <p14:creationId xmlns:p14="http://schemas.microsoft.com/office/powerpoint/2010/main" val="4490291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6"/>
          <p:cNvSpPr>
            <a:spLocks noChangeArrowheads="1"/>
          </p:cNvSpPr>
          <p:nvPr/>
        </p:nvSpPr>
        <p:spPr bwMode="auto">
          <a:xfrm>
            <a:off x="1082675" y="5364163"/>
            <a:ext cx="6796088" cy="625475"/>
          </a:xfrm>
          <a:prstGeom prst="rect">
            <a:avLst/>
          </a:prstGeom>
          <a:solidFill>
            <a:srgbClr val="FFE2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endParaRPr lang="en-US" altLang="en-US" dirty="0">
              <a:solidFill>
                <a:srgbClr val="FFFFFF"/>
              </a:solidFill>
            </a:endParaRPr>
          </a:p>
        </p:txBody>
      </p:sp>
      <p:sp>
        <p:nvSpPr>
          <p:cNvPr id="39940" name="Rectangle 24"/>
          <p:cNvSpPr>
            <a:spLocks noChangeArrowheads="1"/>
          </p:cNvSpPr>
          <p:nvPr/>
        </p:nvSpPr>
        <p:spPr bwMode="auto">
          <a:xfrm>
            <a:off x="1095375" y="1792288"/>
            <a:ext cx="6783388" cy="3579812"/>
          </a:xfrm>
          <a:prstGeom prst="rect">
            <a:avLst/>
          </a:prstGeom>
          <a:solidFill>
            <a:srgbClr val="A77C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endParaRPr lang="en-US" altLang="en-US" dirty="0">
              <a:solidFill>
                <a:srgbClr val="FFFFFF"/>
              </a:solidFill>
            </a:endParaRPr>
          </a:p>
        </p:txBody>
      </p:sp>
      <p:sp>
        <p:nvSpPr>
          <p:cNvPr id="39941" name="Rectangle 5"/>
          <p:cNvSpPr>
            <a:spLocks noGrp="1" noChangeArrowheads="1"/>
          </p:cNvSpPr>
          <p:nvPr>
            <p:ph type="title"/>
          </p:nvPr>
        </p:nvSpPr>
        <p:spPr>
          <a:xfrm>
            <a:off x="428625" y="341313"/>
            <a:ext cx="8290718" cy="808037"/>
          </a:xfrm>
        </p:spPr>
        <p:txBody>
          <a:bodyPr/>
          <a:lstStyle/>
          <a:p>
            <a:pPr eaLnBrk="1" hangingPunct="1"/>
            <a:r>
              <a:rPr lang="en-US" altLang="en-US" sz="2400" dirty="0"/>
              <a:t>Diagnostic Gauge Plots</a:t>
            </a:r>
            <a:br>
              <a:rPr lang="en-US" altLang="en-US" sz="2400" dirty="0"/>
            </a:br>
            <a:r>
              <a:rPr lang="en-US" altLang="en-US" sz="2400" dirty="0"/>
              <a:t>Utilize Equilibrium Fluid Levels to Inform</a:t>
            </a:r>
            <a:br>
              <a:rPr lang="en-US" altLang="en-US" sz="2400" dirty="0"/>
            </a:br>
            <a:endParaRPr lang="en-US" altLang="en-US" sz="2400" dirty="0"/>
          </a:p>
        </p:txBody>
      </p:sp>
      <p:pic>
        <p:nvPicPr>
          <p:cNvPr id="39942"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1425575"/>
            <a:ext cx="763270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636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250" y="1371600"/>
            <a:ext cx="76073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27"/>
          <p:cNvSpPr txBox="1">
            <a:spLocks noChangeArrowheads="1"/>
          </p:cNvSpPr>
          <p:nvPr/>
        </p:nvSpPr>
        <p:spPr bwMode="auto">
          <a:xfrm>
            <a:off x="3665538" y="6246573"/>
            <a:ext cx="22552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r>
              <a:rPr lang="en-US" altLang="en-US" b="1" dirty="0">
                <a:solidFill>
                  <a:srgbClr val="000000"/>
                </a:solidFill>
              </a:rPr>
              <a:t>LNAPL Thickness (ft)</a:t>
            </a:r>
          </a:p>
        </p:txBody>
      </p:sp>
      <p:sp>
        <p:nvSpPr>
          <p:cNvPr id="39945" name="Text Box 28"/>
          <p:cNvSpPr txBox="1">
            <a:spLocks noChangeArrowheads="1"/>
          </p:cNvSpPr>
          <p:nvPr/>
        </p:nvSpPr>
        <p:spPr bwMode="auto">
          <a:xfrm rot="-5400000">
            <a:off x="-1728044" y="3865354"/>
            <a:ext cx="4954587" cy="338554"/>
          </a:xfrm>
          <a:prstGeom prst="rect">
            <a:avLst/>
          </a:prstGeom>
          <a:solidFill>
            <a:schemeClr val="bg1"/>
          </a:solidFill>
          <a:ln>
            <a:noFill/>
          </a:ln>
        </p:spPr>
        <p:txBody>
          <a:bodyPr>
            <a:spAutoFit/>
          </a:bodyP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algn="ctr" eaLnBrk="1" hangingPunct="1"/>
            <a:r>
              <a:rPr lang="en-US" altLang="en-US" b="1" dirty="0">
                <a:solidFill>
                  <a:srgbClr val="000000"/>
                </a:solidFill>
              </a:rPr>
              <a:t>Fluid Interface Elevation (ft MSL)</a:t>
            </a:r>
          </a:p>
        </p:txBody>
      </p:sp>
      <p:sp>
        <p:nvSpPr>
          <p:cNvPr id="10" name="TextBox 9"/>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rgbClr val="FFFFFF"/>
                </a:solidFill>
              </a:rPr>
              <a:t>Remedy Selection LCSM: Where is Source Mass</a:t>
            </a:r>
          </a:p>
        </p:txBody>
      </p:sp>
      <p:sp>
        <p:nvSpPr>
          <p:cNvPr id="11" name="TextBox 10"/>
          <p:cNvSpPr txBox="1"/>
          <p:nvPr/>
        </p:nvSpPr>
        <p:spPr>
          <a:xfrm flipH="1">
            <a:off x="5702975" y="6489799"/>
            <a:ext cx="3404202" cy="307777"/>
          </a:xfrm>
          <a:prstGeom prst="rect">
            <a:avLst/>
          </a:prstGeom>
          <a:noFill/>
        </p:spPr>
        <p:txBody>
          <a:bodyPr wrap="square" rtlCol="0">
            <a:spAutoFit/>
          </a:bodyPr>
          <a:lstStyle/>
          <a:p>
            <a:pPr algn="r"/>
            <a:r>
              <a:rPr lang="en-US" sz="1400" b="1" i="1" dirty="0"/>
              <a:t>Provided by Andrew Kirkman</a:t>
            </a:r>
          </a:p>
        </p:txBody>
      </p:sp>
      <p:sp>
        <p:nvSpPr>
          <p:cNvPr id="2" name="Oval 1"/>
          <p:cNvSpPr/>
          <p:nvPr/>
        </p:nvSpPr>
        <p:spPr bwMode="auto">
          <a:xfrm>
            <a:off x="3302000" y="3971924"/>
            <a:ext cx="2051050" cy="854075"/>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 name="TextBox 2"/>
          <p:cNvSpPr txBox="1"/>
          <p:nvPr/>
        </p:nvSpPr>
        <p:spPr>
          <a:xfrm rot="20319492">
            <a:off x="2004209" y="3120528"/>
            <a:ext cx="2595582" cy="923330"/>
          </a:xfrm>
          <a:prstGeom prst="rect">
            <a:avLst/>
          </a:prstGeom>
          <a:solidFill>
            <a:srgbClr val="DDDDDD">
              <a:alpha val="40000"/>
            </a:srgbClr>
          </a:solidFill>
        </p:spPr>
        <p:txBody>
          <a:bodyPr wrap="none" rtlCol="0">
            <a:spAutoFit/>
          </a:bodyPr>
          <a:lstStyle/>
          <a:p>
            <a:r>
              <a:rPr lang="en-US" dirty="0" smtClean="0">
                <a:solidFill>
                  <a:srgbClr val="FF0000"/>
                </a:solidFill>
              </a:rPr>
              <a:t>Non-Equilibrium Data</a:t>
            </a:r>
          </a:p>
          <a:p>
            <a:r>
              <a:rPr lang="en-US" dirty="0" smtClean="0">
                <a:solidFill>
                  <a:srgbClr val="FF0000"/>
                </a:solidFill>
              </a:rPr>
              <a:t>Not Applicable to</a:t>
            </a:r>
          </a:p>
          <a:p>
            <a:r>
              <a:rPr lang="en-US" dirty="0" smtClean="0">
                <a:solidFill>
                  <a:srgbClr val="FF0000"/>
                </a:solidFill>
              </a:rPr>
              <a:t>Diagnostic Gauge Plots</a:t>
            </a:r>
          </a:p>
        </p:txBody>
      </p:sp>
      <p:sp>
        <p:nvSpPr>
          <p:cNvPr id="13" name="Oval 12"/>
          <p:cNvSpPr/>
          <p:nvPr/>
        </p:nvSpPr>
        <p:spPr bwMode="auto">
          <a:xfrm>
            <a:off x="781000" y="4398961"/>
            <a:ext cx="2051050" cy="973139"/>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5" name="Straight Connector 4"/>
          <p:cNvCxnSpPr/>
          <p:nvPr/>
        </p:nvCxnSpPr>
        <p:spPr bwMode="auto">
          <a:xfrm flipH="1">
            <a:off x="1481959" y="5676900"/>
            <a:ext cx="6579366" cy="0"/>
          </a:xfrm>
          <a:prstGeom prst="line">
            <a:avLst/>
          </a:prstGeom>
          <a:solidFill>
            <a:schemeClr val="accent1"/>
          </a:solidFill>
          <a:ln w="28575" cap="flat" cmpd="sng" algn="ctr">
            <a:solidFill>
              <a:schemeClr val="tx2"/>
            </a:solidFill>
            <a:prstDash val="dash"/>
            <a:miter lim="800000"/>
            <a:headEnd type="none" w="med" len="med"/>
            <a:tailEnd type="none" w="med" len="med"/>
          </a:ln>
          <a:effectLst/>
        </p:spPr>
      </p:cxnSp>
      <p:sp>
        <p:nvSpPr>
          <p:cNvPr id="7" name="TextBox 6"/>
          <p:cNvSpPr txBox="1"/>
          <p:nvPr/>
        </p:nvSpPr>
        <p:spPr>
          <a:xfrm>
            <a:off x="3665538" y="5651837"/>
            <a:ext cx="1787669" cy="323165"/>
          </a:xfrm>
          <a:prstGeom prst="rect">
            <a:avLst/>
          </a:prstGeom>
          <a:noFill/>
        </p:spPr>
        <p:txBody>
          <a:bodyPr wrap="none" rtlCol="0">
            <a:spAutoFit/>
          </a:bodyPr>
          <a:lstStyle/>
          <a:p>
            <a:r>
              <a:rPr lang="en-US" sz="1500" b="1" dirty="0" smtClean="0"/>
              <a:t>Bottom of Screen</a:t>
            </a:r>
            <a:endParaRPr lang="en-US" sz="1500" b="1" dirty="0"/>
          </a:p>
        </p:txBody>
      </p:sp>
    </p:spTree>
    <p:extLst>
      <p:ext uri="{BB962C8B-B14F-4D97-AF65-F5344CB8AC3E}">
        <p14:creationId xmlns:p14="http://schemas.microsoft.com/office/powerpoint/2010/main" val="1891902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996366"/>
                                        </p:tgtEl>
                                      </p:cBhvr>
                                    </p:animEffect>
                                    <p:set>
                                      <p:cBhvr>
                                        <p:cTn id="7" dur="1" fill="hold">
                                          <p:stCondLst>
                                            <p:cond delay="1999"/>
                                          </p:stCondLst>
                                        </p:cTn>
                                        <p:tgtEl>
                                          <p:spTgt spid="9963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2500" name="Object 4"/>
          <p:cNvGraphicFramePr>
            <a:graphicFrameLocks noGrp="1" noChangeAspect="1"/>
          </p:cNvGraphicFramePr>
          <p:nvPr>
            <p:ph sz="half" idx="1"/>
            <p:extLst>
              <p:ext uri="{D42A27DB-BD31-4B8C-83A1-F6EECF244321}">
                <p14:modId xmlns:p14="http://schemas.microsoft.com/office/powerpoint/2010/main" val="3942244753"/>
              </p:ext>
            </p:extLst>
          </p:nvPr>
        </p:nvGraphicFramePr>
        <p:xfrm>
          <a:off x="581876" y="1312862"/>
          <a:ext cx="8054126" cy="5086409"/>
        </p:xfrm>
        <a:graphic>
          <a:graphicData uri="http://schemas.openxmlformats.org/presentationml/2006/ole">
            <mc:AlternateContent xmlns:mc="http://schemas.openxmlformats.org/markup-compatibility/2006">
              <mc:Choice xmlns:v="urn:schemas-microsoft-com:vml" Requires="v">
                <p:oleObj spid="_x0000_s11354" name="Acrobat Document" r:id="rId4" imgW="11657143" imgH="7542857" progId="AcroExch.Document.7">
                  <p:embed/>
                </p:oleObj>
              </mc:Choice>
              <mc:Fallback>
                <p:oleObj name="Acrobat Document" r:id="rId4" imgW="11657143" imgH="754285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334" t="9093" r="3059" b="10425"/>
                      <a:stretch>
                        <a:fillRect/>
                      </a:stretch>
                    </p:blipFill>
                    <p:spPr bwMode="auto">
                      <a:xfrm>
                        <a:off x="581876" y="1312862"/>
                        <a:ext cx="8054126" cy="5086409"/>
                      </a:xfrm>
                      <a:prstGeom prst="rect">
                        <a:avLst/>
                      </a:prstGeom>
                      <a:noFill/>
                      <a:ln>
                        <a:noFill/>
                      </a:ln>
                      <a:effectLst/>
                      <a:extLst/>
                    </p:spPr>
                  </p:pic>
                </p:oleObj>
              </mc:Fallback>
            </mc:AlternateContent>
          </a:graphicData>
        </a:graphic>
      </p:graphicFrame>
      <p:pic>
        <p:nvPicPr>
          <p:cNvPr id="10" name="Picture 55"/>
          <p:cNvPicPr>
            <a:picLocks noChangeAspect="1" noChangeArrowheads="1"/>
          </p:cNvPicPr>
          <p:nvPr/>
        </p:nvPicPr>
        <p:blipFill rotWithShape="1">
          <a:blip r:embed="rId6">
            <a:extLst>
              <a:ext uri="{28A0092B-C50C-407E-A947-70E740481C1C}">
                <a14:useLocalDpi xmlns:a14="http://schemas.microsoft.com/office/drawing/2010/main" val="0"/>
              </a:ext>
            </a:extLst>
          </a:blip>
          <a:srcRect l="6853" t="87116" r="56650"/>
          <a:stretch/>
        </p:blipFill>
        <p:spPr bwMode="auto">
          <a:xfrm>
            <a:off x="1705656" y="4957763"/>
            <a:ext cx="7372350" cy="168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rgbClr val="FFFFFF"/>
                </a:solidFill>
              </a:rPr>
              <a:t>Remedy Selection LCSM: Where is Source Mass</a:t>
            </a:r>
          </a:p>
        </p:txBody>
      </p:sp>
      <p:sp>
        <p:nvSpPr>
          <p:cNvPr id="5125" name="Rectangle 5"/>
          <p:cNvSpPr>
            <a:spLocks noGrp="1" noChangeArrowheads="1"/>
          </p:cNvSpPr>
          <p:nvPr>
            <p:ph type="title"/>
          </p:nvPr>
        </p:nvSpPr>
        <p:spPr>
          <a:xfrm>
            <a:off x="457199" y="327066"/>
            <a:ext cx="8262143" cy="808038"/>
          </a:xfrm>
        </p:spPr>
        <p:txBody>
          <a:bodyPr/>
          <a:lstStyle/>
          <a:p>
            <a:pPr eaLnBrk="1" hangingPunct="1"/>
            <a:r>
              <a:rPr lang="en-US" altLang="en-US" dirty="0"/>
              <a:t>Where is the </a:t>
            </a:r>
            <a:r>
              <a:rPr lang="en-US" altLang="en-US" dirty="0" smtClean="0"/>
              <a:t>LNAPL? </a:t>
            </a:r>
            <a:r>
              <a:rPr lang="en-US" altLang="en-US" dirty="0"/>
              <a:t/>
            </a:r>
            <a:br>
              <a:rPr lang="en-US" altLang="en-US" dirty="0"/>
            </a:br>
            <a:r>
              <a:rPr lang="en-US" altLang="en-US" sz="2400" dirty="0">
                <a:solidFill>
                  <a:schemeClr val="accent6">
                    <a:lumMod val="75000"/>
                  </a:schemeClr>
                </a:solidFill>
              </a:rPr>
              <a:t>Above or Below the Water-table</a:t>
            </a:r>
            <a:r>
              <a:rPr lang="en-US" altLang="en-US" dirty="0">
                <a:solidFill>
                  <a:schemeClr val="accent6">
                    <a:lumMod val="75000"/>
                  </a:schemeClr>
                </a:solidFill>
              </a:rPr>
              <a:t/>
            </a:r>
            <a:br>
              <a:rPr lang="en-US" altLang="en-US" dirty="0">
                <a:solidFill>
                  <a:schemeClr val="accent6">
                    <a:lumMod val="75000"/>
                  </a:schemeClr>
                </a:solidFill>
              </a:rPr>
            </a:br>
            <a:endParaRPr lang="en-US" altLang="en-US" sz="1800" dirty="0">
              <a:solidFill>
                <a:schemeClr val="accent6">
                  <a:lumMod val="75000"/>
                </a:schemeClr>
              </a:solidFill>
            </a:endParaRPr>
          </a:p>
        </p:txBody>
      </p:sp>
      <p:sp>
        <p:nvSpPr>
          <p:cNvPr id="5" name="TextBox 4"/>
          <p:cNvSpPr txBox="1"/>
          <p:nvPr/>
        </p:nvSpPr>
        <p:spPr>
          <a:xfrm flipH="1">
            <a:off x="5702975" y="6489799"/>
            <a:ext cx="3404202" cy="307777"/>
          </a:xfrm>
          <a:prstGeom prst="rect">
            <a:avLst/>
          </a:prstGeom>
          <a:noFill/>
        </p:spPr>
        <p:txBody>
          <a:bodyPr wrap="square" rtlCol="0">
            <a:spAutoFit/>
          </a:bodyPr>
          <a:lstStyle/>
          <a:p>
            <a:pPr algn="r"/>
            <a:r>
              <a:rPr lang="en-US" sz="1400" b="1" i="1" dirty="0"/>
              <a:t>Provided by Andrew Kirkman</a:t>
            </a:r>
          </a:p>
        </p:txBody>
      </p:sp>
      <p:pic>
        <p:nvPicPr>
          <p:cNvPr id="11319" name="Picture 55"/>
          <p:cNvPicPr>
            <a:picLocks noChangeAspect="1" noChangeArrowheads="1"/>
          </p:cNvPicPr>
          <p:nvPr/>
        </p:nvPicPr>
        <p:blipFill rotWithShape="1">
          <a:blip r:embed="rId6">
            <a:extLst>
              <a:ext uri="{28A0092B-C50C-407E-A947-70E740481C1C}">
                <a14:useLocalDpi xmlns:a14="http://schemas.microsoft.com/office/drawing/2010/main" val="0"/>
              </a:ext>
            </a:extLst>
          </a:blip>
          <a:srcRect l="43775" t="89518" r="50224" b="2449"/>
          <a:stretch/>
        </p:blipFill>
        <p:spPr bwMode="auto">
          <a:xfrm>
            <a:off x="667658" y="5327310"/>
            <a:ext cx="1212170" cy="105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5"/>
          <p:cNvPicPr>
            <a:picLocks noChangeAspect="1" noChangeArrowheads="1"/>
          </p:cNvPicPr>
          <p:nvPr/>
        </p:nvPicPr>
        <p:blipFill rotWithShape="1">
          <a:blip r:embed="rId6">
            <a:extLst>
              <a:ext uri="{28A0092B-C50C-407E-A947-70E740481C1C}">
                <a14:useLocalDpi xmlns:a14="http://schemas.microsoft.com/office/drawing/2010/main" val="0"/>
              </a:ext>
            </a:extLst>
          </a:blip>
          <a:srcRect l="49579" t="90350" r="35470" b="4632"/>
          <a:stretch/>
        </p:blipFill>
        <p:spPr bwMode="auto">
          <a:xfrm>
            <a:off x="5615891" y="5852886"/>
            <a:ext cx="3020111" cy="65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21939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title"/>
          </p:nvPr>
        </p:nvSpPr>
        <p:spPr>
          <a:xfrm>
            <a:off x="184943" y="325438"/>
            <a:ext cx="7714457" cy="808037"/>
          </a:xfrm>
        </p:spPr>
        <p:txBody>
          <a:bodyPr/>
          <a:lstStyle/>
          <a:p>
            <a:pPr eaLnBrk="1" hangingPunct="1"/>
            <a:r>
              <a:rPr lang="en-US" altLang="en-US" sz="2800" dirty="0"/>
              <a:t>Core Photography Supports the Diagnostic Gauge Plot Results</a:t>
            </a:r>
            <a:endParaRPr lang="en-US" altLang="en-US" sz="1600" dirty="0"/>
          </a:p>
        </p:txBody>
      </p:sp>
      <p:pic>
        <p:nvPicPr>
          <p:cNvPr id="4096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588" y="1255998"/>
            <a:ext cx="7006614" cy="479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0" y="1019175"/>
            <a:ext cx="1398588"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871913"/>
            <a:ext cx="1398588"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rot="16200000">
            <a:off x="-2588419" y="38615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Where is Source Mass</a:t>
            </a:r>
          </a:p>
        </p:txBody>
      </p:sp>
      <p:sp>
        <p:nvSpPr>
          <p:cNvPr id="8" name="TextBox 7"/>
          <p:cNvSpPr txBox="1"/>
          <p:nvPr/>
        </p:nvSpPr>
        <p:spPr>
          <a:xfrm flipH="1">
            <a:off x="481690" y="6020103"/>
            <a:ext cx="7152823" cy="769441"/>
          </a:xfrm>
          <a:prstGeom prst="rect">
            <a:avLst/>
          </a:prstGeom>
          <a:noFill/>
        </p:spPr>
        <p:txBody>
          <a:bodyPr wrap="square" rtlCol="0">
            <a:spAutoFit/>
          </a:bodyPr>
          <a:lstStyle/>
          <a:p>
            <a:r>
              <a:rPr lang="en-US" sz="1600" b="1" dirty="0" smtClean="0">
                <a:solidFill>
                  <a:schemeClr val="accent1">
                    <a:lumMod val="50000"/>
                  </a:schemeClr>
                </a:solidFill>
              </a:rPr>
              <a:t>Core Depth Scale Does Not Directly Correlate to Plot Elevation Scale</a:t>
            </a:r>
          </a:p>
          <a:p>
            <a:endParaRPr lang="en-US" sz="1400" b="1" dirty="0" smtClean="0"/>
          </a:p>
          <a:p>
            <a:r>
              <a:rPr lang="en-US" sz="1400" b="1" dirty="0" smtClean="0"/>
              <a:t>Provided </a:t>
            </a:r>
            <a:r>
              <a:rPr lang="en-US" sz="1400" b="1" dirty="0"/>
              <a:t>by Andrew Kirkman</a:t>
            </a:r>
          </a:p>
        </p:txBody>
      </p:sp>
      <p:cxnSp>
        <p:nvCxnSpPr>
          <p:cNvPr id="3" name="Straight Arrow Connector 2"/>
          <p:cNvCxnSpPr/>
          <p:nvPr/>
        </p:nvCxnSpPr>
        <p:spPr bwMode="auto">
          <a:xfrm flipV="1">
            <a:off x="6838396" y="1019176"/>
            <a:ext cx="796118" cy="734444"/>
          </a:xfrm>
          <a:prstGeom prst="straightConnector1">
            <a:avLst/>
          </a:prstGeom>
          <a:solidFill>
            <a:schemeClr val="accent1"/>
          </a:solidFill>
          <a:ln w="38100" cap="flat" cmpd="sng" algn="ctr">
            <a:solidFill>
              <a:schemeClr val="accent1">
                <a:lumMod val="75000"/>
              </a:schemeClr>
            </a:solidFill>
            <a:prstDash val="solid"/>
            <a:miter lim="800000"/>
            <a:headEnd type="none" w="med" len="med"/>
            <a:tailEnd type="arrow"/>
          </a:ln>
          <a:effectLst/>
        </p:spPr>
      </p:cxnSp>
      <p:cxnSp>
        <p:nvCxnSpPr>
          <p:cNvPr id="11" name="Straight Arrow Connector 10"/>
          <p:cNvCxnSpPr/>
          <p:nvPr/>
        </p:nvCxnSpPr>
        <p:spPr bwMode="auto">
          <a:xfrm>
            <a:off x="6838396" y="2412433"/>
            <a:ext cx="796118" cy="1459480"/>
          </a:xfrm>
          <a:prstGeom prst="straightConnector1">
            <a:avLst/>
          </a:prstGeom>
          <a:solidFill>
            <a:schemeClr val="accent1"/>
          </a:solidFill>
          <a:ln w="38100" cap="flat" cmpd="sng" algn="ctr">
            <a:solidFill>
              <a:schemeClr val="accent1">
                <a:lumMod val="75000"/>
              </a:schemeClr>
            </a:solidFill>
            <a:prstDash val="solid"/>
            <a:miter lim="800000"/>
            <a:headEnd type="none" w="med" len="med"/>
            <a:tailEnd type="arrow"/>
          </a:ln>
          <a:effectLst/>
        </p:spPr>
      </p:cxnSp>
      <p:sp>
        <p:nvSpPr>
          <p:cNvPr id="6" name="Rectangle 5"/>
          <p:cNvSpPr/>
          <p:nvPr/>
        </p:nvSpPr>
        <p:spPr bwMode="auto">
          <a:xfrm>
            <a:off x="6564076" y="1753619"/>
            <a:ext cx="274320" cy="73152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Core</a:t>
            </a:r>
          </a:p>
        </p:txBody>
      </p:sp>
      <p:sp>
        <p:nvSpPr>
          <p:cNvPr id="17" name="Rectangle 16"/>
          <p:cNvSpPr/>
          <p:nvPr/>
        </p:nvSpPr>
        <p:spPr bwMode="auto">
          <a:xfrm>
            <a:off x="6564075" y="2543059"/>
            <a:ext cx="274320" cy="658813"/>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algn="ctr" eaLnBrk="0" hangingPunct="0"/>
            <a:r>
              <a:rPr lang="en-US" dirty="0"/>
              <a:t>Core</a:t>
            </a:r>
          </a:p>
        </p:txBody>
      </p:sp>
    </p:spTree>
    <p:extLst>
      <p:ext uri="{BB962C8B-B14F-4D97-AF65-F5344CB8AC3E}">
        <p14:creationId xmlns:p14="http://schemas.microsoft.com/office/powerpoint/2010/main" val="255479014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Diagnostic Gauge Plots </a:t>
            </a:r>
            <a:br>
              <a:rPr lang="en-US" sz="2800" dirty="0"/>
            </a:br>
            <a:r>
              <a:rPr lang="en-US" sz="2800" dirty="0">
                <a:solidFill>
                  <a:schemeClr val="accent6">
                    <a:lumMod val="75000"/>
                  </a:schemeClr>
                </a:solidFill>
              </a:rPr>
              <a:t>Bedrock Application</a:t>
            </a:r>
          </a:p>
        </p:txBody>
      </p:sp>
      <p:sp>
        <p:nvSpPr>
          <p:cNvPr id="4"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Where is Source Mass</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606" y="1316748"/>
            <a:ext cx="7130720" cy="542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78671" y="1443047"/>
            <a:ext cx="3321487" cy="307777"/>
          </a:xfrm>
          <a:prstGeom prst="rect">
            <a:avLst/>
          </a:prstGeom>
          <a:noFill/>
        </p:spPr>
        <p:txBody>
          <a:bodyPr wrap="none" rtlCol="0">
            <a:spAutoFit/>
          </a:bodyPr>
          <a:lstStyle/>
          <a:p>
            <a:r>
              <a:rPr lang="en-US" sz="1400" i="1" dirty="0">
                <a:latin typeface="+mj-lt"/>
              </a:rPr>
              <a:t>Provided By D. De Courcy Bower, 2017</a:t>
            </a:r>
          </a:p>
        </p:txBody>
      </p:sp>
      <p:sp>
        <p:nvSpPr>
          <p:cNvPr id="3" name="TextBox 2"/>
          <p:cNvSpPr txBox="1"/>
          <p:nvPr/>
        </p:nvSpPr>
        <p:spPr>
          <a:xfrm>
            <a:off x="2691442" y="5991847"/>
            <a:ext cx="4839786" cy="369332"/>
          </a:xfrm>
          <a:prstGeom prst="rect">
            <a:avLst/>
          </a:prstGeom>
          <a:noFill/>
        </p:spPr>
        <p:txBody>
          <a:bodyPr wrap="none" rtlCol="0">
            <a:spAutoFit/>
          </a:bodyPr>
          <a:lstStyle/>
          <a:p>
            <a:r>
              <a:rPr lang="en-US" dirty="0" smtClean="0">
                <a:solidFill>
                  <a:schemeClr val="accent6"/>
                </a:solidFill>
              </a:rPr>
              <a:t>Note: Elevation and Depth Scales are aligned</a:t>
            </a:r>
            <a:endParaRPr lang="en-US" dirty="0">
              <a:solidFill>
                <a:schemeClr val="accent6"/>
              </a:solidFill>
            </a:endParaRPr>
          </a:p>
        </p:txBody>
      </p:sp>
    </p:spTree>
    <p:extLst>
      <p:ext uri="{BB962C8B-B14F-4D97-AF65-F5344CB8AC3E}">
        <p14:creationId xmlns:p14="http://schemas.microsoft.com/office/powerpoint/2010/main" val="9258473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Meet the ITRC LNAPL Trainers – Part 2 </a:t>
            </a:r>
          </a:p>
        </p:txBody>
      </p:sp>
      <p:sp>
        <p:nvSpPr>
          <p:cNvPr id="3" name="Rectangle 2"/>
          <p:cNvSpPr/>
          <p:nvPr/>
        </p:nvSpPr>
        <p:spPr>
          <a:xfrm>
            <a:off x="1518401" y="1477792"/>
            <a:ext cx="3402868" cy="1923604"/>
          </a:xfrm>
          <a:prstGeom prst="rect">
            <a:avLst/>
          </a:prstGeom>
        </p:spPr>
        <p:txBody>
          <a:bodyPr wrap="square">
            <a:spAutoFit/>
          </a:bodyPr>
          <a:lstStyle/>
          <a:p>
            <a:pPr>
              <a:defRPr/>
            </a:pPr>
            <a:r>
              <a:rPr lang="en-US" sz="2400" dirty="0">
                <a:solidFill>
                  <a:srgbClr val="008000"/>
                </a:solidFill>
              </a:rPr>
              <a:t>Tom Fox</a:t>
            </a:r>
          </a:p>
          <a:p>
            <a:pPr>
              <a:defRPr/>
            </a:pPr>
            <a:r>
              <a:rPr lang="en-US" sz="1900" dirty="0">
                <a:solidFill>
                  <a:srgbClr val="333399"/>
                </a:solidFill>
              </a:rPr>
              <a:t>Colorado Division of Oil </a:t>
            </a:r>
            <a:r>
              <a:rPr lang="en-US" sz="1900" dirty="0" smtClean="0">
                <a:solidFill>
                  <a:srgbClr val="333399"/>
                </a:solidFill>
              </a:rPr>
              <a:t/>
            </a:r>
            <a:br>
              <a:rPr lang="en-US" sz="1900" dirty="0" smtClean="0">
                <a:solidFill>
                  <a:srgbClr val="333399"/>
                </a:solidFill>
              </a:rPr>
            </a:br>
            <a:r>
              <a:rPr lang="en-US" sz="1900" dirty="0" smtClean="0">
                <a:solidFill>
                  <a:srgbClr val="333399"/>
                </a:solidFill>
              </a:rPr>
              <a:t>    and Public </a:t>
            </a:r>
            <a:r>
              <a:rPr lang="en-US" sz="1900" dirty="0">
                <a:solidFill>
                  <a:srgbClr val="333399"/>
                </a:solidFill>
              </a:rPr>
              <a:t>Safety</a:t>
            </a:r>
          </a:p>
          <a:p>
            <a:pPr>
              <a:defRPr/>
            </a:pPr>
            <a:r>
              <a:rPr lang="en-US" sz="1900" dirty="0">
                <a:solidFill>
                  <a:srgbClr val="333399"/>
                </a:solidFill>
              </a:rPr>
              <a:t>Denver, Colorado </a:t>
            </a:r>
          </a:p>
          <a:p>
            <a:pPr>
              <a:defRPr/>
            </a:pPr>
            <a:r>
              <a:rPr lang="en-US" sz="1900" dirty="0">
                <a:solidFill>
                  <a:srgbClr val="333399"/>
                </a:solidFill>
              </a:rPr>
              <a:t>303-318-8535</a:t>
            </a:r>
          </a:p>
          <a:p>
            <a:pPr>
              <a:defRPr/>
            </a:pPr>
            <a:r>
              <a:rPr lang="en-US" sz="1900" dirty="0">
                <a:solidFill>
                  <a:srgbClr val="333399"/>
                </a:solidFill>
              </a:rPr>
              <a:t>tom.fox@state.co.us</a:t>
            </a:r>
          </a:p>
        </p:txBody>
      </p:sp>
      <p:sp>
        <p:nvSpPr>
          <p:cNvPr id="4" name="Rectangle 3"/>
          <p:cNvSpPr/>
          <p:nvPr/>
        </p:nvSpPr>
        <p:spPr>
          <a:xfrm>
            <a:off x="5876720" y="3719057"/>
            <a:ext cx="3402867" cy="1631216"/>
          </a:xfrm>
          <a:prstGeom prst="rect">
            <a:avLst/>
          </a:prstGeom>
        </p:spPr>
        <p:txBody>
          <a:bodyPr wrap="square">
            <a:spAutoFit/>
          </a:bodyPr>
          <a:lstStyle/>
          <a:p>
            <a:pPr>
              <a:defRPr/>
            </a:pPr>
            <a:r>
              <a:rPr lang="en-US" sz="2400" dirty="0">
                <a:solidFill>
                  <a:srgbClr val="008000"/>
                </a:solidFill>
              </a:rPr>
              <a:t>Jon Smith </a:t>
            </a:r>
          </a:p>
          <a:p>
            <a:pPr>
              <a:defRPr/>
            </a:pPr>
            <a:r>
              <a:rPr lang="en-US" sz="1900" dirty="0">
                <a:solidFill>
                  <a:srgbClr val="333399"/>
                </a:solidFill>
              </a:rPr>
              <a:t>AECOM</a:t>
            </a:r>
          </a:p>
          <a:p>
            <a:pPr>
              <a:defRPr/>
            </a:pPr>
            <a:r>
              <a:rPr lang="en-US" sz="1900" dirty="0">
                <a:solidFill>
                  <a:schemeClr val="accent2">
                    <a:lumMod val="75000"/>
                  </a:schemeClr>
                </a:solidFill>
              </a:rPr>
              <a:t>Southfield, Michigan</a:t>
            </a:r>
          </a:p>
          <a:p>
            <a:pPr>
              <a:defRPr/>
            </a:pPr>
            <a:r>
              <a:rPr lang="en-US" sz="1900" dirty="0">
                <a:solidFill>
                  <a:schemeClr val="accent2">
                    <a:lumMod val="75000"/>
                  </a:schemeClr>
                </a:solidFill>
              </a:rPr>
              <a:t>248-931-5675</a:t>
            </a:r>
          </a:p>
          <a:p>
            <a:r>
              <a:rPr lang="en-US" sz="1900" dirty="0" smtClean="0">
                <a:solidFill>
                  <a:schemeClr val="accent2">
                    <a:lumMod val="75000"/>
                  </a:schemeClr>
                </a:solidFill>
              </a:rPr>
              <a:t>Jonathon.Smith@aecom.com</a:t>
            </a:r>
            <a:endParaRPr lang="en-US" sz="1900" dirty="0">
              <a:solidFill>
                <a:schemeClr val="accent2">
                  <a:lumMod val="75000"/>
                </a:schemeClr>
              </a:solidFill>
            </a:endParaRPr>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482" t="17044" r="36913" b="23167"/>
          <a:stretch/>
        </p:blipFill>
        <p:spPr bwMode="auto">
          <a:xfrm>
            <a:off x="223747" y="1499678"/>
            <a:ext cx="1294654" cy="1804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463" t="4889" r="8577" b="11318"/>
          <a:stretch/>
        </p:blipFill>
        <p:spPr bwMode="auto">
          <a:xfrm>
            <a:off x="4582065" y="3623705"/>
            <a:ext cx="1294654" cy="1821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
          <p:cNvSpPr txBox="1">
            <a:spLocks noChangeArrowheads="1"/>
          </p:cNvSpPr>
          <p:nvPr/>
        </p:nvSpPr>
        <p:spPr bwMode="auto">
          <a:xfrm>
            <a:off x="3767996" y="5872956"/>
            <a:ext cx="51864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Read trainer bios at</a:t>
            </a:r>
          </a:p>
          <a:p>
            <a:pPr marL="0" marR="0" lvl="0" indent="0" defTabSz="914400" eaLnBrk="1" fontAlgn="auto" latinLnBrk="0" hangingPunct="1">
              <a:lnSpc>
                <a:spcPct val="100000"/>
              </a:lnSpc>
              <a:spcBef>
                <a:spcPct val="0"/>
              </a:spcBef>
              <a:spcAft>
                <a:spcPts val="0"/>
              </a:spcAft>
              <a:buClrTx/>
              <a:buSzTx/>
              <a:buFontTx/>
              <a:buNone/>
              <a:tabLst/>
              <a:defRPr/>
            </a:pPr>
            <a:r>
              <a:rPr lang="en-US" altLang="en-US" sz="2200" b="1" kern="0" dirty="0">
                <a:solidFill>
                  <a:schemeClr val="accent2"/>
                </a:solidFill>
                <a:cs typeface="+mn-cs"/>
                <a:hlinkClick r:id="rId5"/>
              </a:rPr>
              <a:t>https://clu-in.org/conf/itrc/LNAPL-3</a:t>
            </a:r>
            <a:r>
              <a:rPr lang="en-US" altLang="en-US" sz="2200" b="1" kern="0" dirty="0" smtClean="0">
                <a:solidFill>
                  <a:schemeClr val="accent2"/>
                </a:solidFill>
                <a:cs typeface="+mn-cs"/>
                <a:hlinkClick r:id="rId5"/>
              </a:rPr>
              <a:t>/</a:t>
            </a:r>
            <a:endParaRPr kumimoji="0" lang="en-US" altLang="en-US" sz="2200" b="1" i="0" u="none" strike="noStrike" kern="0" cap="none" spc="0" normalizeH="0" baseline="0" noProof="0" dirty="0">
              <a:ln>
                <a:noFill/>
              </a:ln>
              <a:solidFill>
                <a:schemeClr val="accent2"/>
              </a:solidFill>
              <a:effectLst/>
              <a:uLnTx/>
              <a:uFillTx/>
              <a:cs typeface="+mn-cs"/>
            </a:endParaRPr>
          </a:p>
        </p:txBody>
      </p:sp>
      <p:sp>
        <p:nvSpPr>
          <p:cNvPr id="10" name="Rectangle 9"/>
          <p:cNvSpPr/>
          <p:nvPr/>
        </p:nvSpPr>
        <p:spPr>
          <a:xfrm>
            <a:off x="1518401" y="3814410"/>
            <a:ext cx="2945643" cy="1631216"/>
          </a:xfrm>
          <a:prstGeom prst="rect">
            <a:avLst/>
          </a:prstGeom>
        </p:spPr>
        <p:txBody>
          <a:bodyPr wrap="square">
            <a:spAutoFit/>
          </a:bodyPr>
          <a:lstStyle/>
          <a:p>
            <a:pPr>
              <a:defRPr/>
            </a:pPr>
            <a:r>
              <a:rPr lang="en-US" sz="2400" dirty="0" smtClean="0">
                <a:solidFill>
                  <a:srgbClr val="008000"/>
                </a:solidFill>
              </a:rPr>
              <a:t>Andrew Kirkman</a:t>
            </a:r>
            <a:endParaRPr lang="en-US" sz="2400" dirty="0">
              <a:solidFill>
                <a:srgbClr val="008000"/>
              </a:solidFill>
            </a:endParaRPr>
          </a:p>
          <a:p>
            <a:pPr>
              <a:defRPr/>
            </a:pPr>
            <a:r>
              <a:rPr lang="en-US" sz="1900" dirty="0" smtClean="0">
                <a:solidFill>
                  <a:schemeClr val="accent6">
                    <a:lumMod val="75000"/>
                  </a:schemeClr>
                </a:solidFill>
              </a:rPr>
              <a:t>BP America </a:t>
            </a:r>
            <a:endParaRPr lang="en-US" sz="1900" dirty="0">
              <a:solidFill>
                <a:schemeClr val="accent6">
                  <a:lumMod val="75000"/>
                </a:schemeClr>
              </a:solidFill>
            </a:endParaRPr>
          </a:p>
          <a:p>
            <a:pPr>
              <a:defRPr/>
            </a:pPr>
            <a:r>
              <a:rPr lang="en-US" sz="1900" dirty="0" smtClean="0">
                <a:solidFill>
                  <a:schemeClr val="accent6">
                    <a:lumMod val="75000"/>
                  </a:schemeClr>
                </a:solidFill>
              </a:rPr>
              <a:t>Naperville, Illinois </a:t>
            </a:r>
            <a:endParaRPr lang="en-US" sz="1900" dirty="0">
              <a:solidFill>
                <a:schemeClr val="accent6">
                  <a:lumMod val="75000"/>
                </a:schemeClr>
              </a:solidFill>
            </a:endParaRPr>
          </a:p>
          <a:p>
            <a:pPr>
              <a:defRPr/>
            </a:pPr>
            <a:r>
              <a:rPr lang="en-US" altLang="en-US" sz="2000" dirty="0">
                <a:solidFill>
                  <a:srgbClr val="3333CC">
                    <a:lumMod val="75000"/>
                  </a:srgbClr>
                </a:solidFill>
                <a:latin typeface="Arial" panose="020B0604020202020204" pitchFamily="34" charset="0"/>
              </a:rPr>
              <a:t>832-619-4759</a:t>
            </a:r>
          </a:p>
          <a:p>
            <a:pPr>
              <a:defRPr/>
            </a:pPr>
            <a:r>
              <a:rPr lang="en-US" sz="1900" dirty="0" smtClean="0">
                <a:solidFill>
                  <a:schemeClr val="accent6">
                    <a:lumMod val="75000"/>
                  </a:schemeClr>
                </a:solidFill>
              </a:rPr>
              <a:t>andrew.kirkman@bp.com</a:t>
            </a:r>
            <a:endParaRPr lang="en-US" sz="1900" dirty="0">
              <a:solidFill>
                <a:schemeClr val="accent6">
                  <a:lumMod val="75000"/>
                </a:schemeClr>
              </a:solidFill>
            </a:endParaRPr>
          </a:p>
        </p:txBody>
      </p:sp>
      <p:pic>
        <p:nvPicPr>
          <p:cNvPr id="12290" name="Picture 2" descr="Andrew Kirkman"/>
          <p:cNvPicPr>
            <a:picLocks noChangeAspect="1" noChangeArrowheads="1"/>
          </p:cNvPicPr>
          <p:nvPr/>
        </p:nvPicPr>
        <p:blipFill rotWithShape="1">
          <a:blip r:embed="rId6">
            <a:extLst>
              <a:ext uri="{28A0092B-C50C-407E-A947-70E740481C1C}">
                <a14:useLocalDpi xmlns:a14="http://schemas.microsoft.com/office/drawing/2010/main" val="0"/>
              </a:ext>
            </a:extLst>
          </a:blip>
          <a:srcRect l="8436" r="8436" b="17844"/>
          <a:stretch/>
        </p:blipFill>
        <p:spPr bwMode="auto">
          <a:xfrm>
            <a:off x="223747" y="3719058"/>
            <a:ext cx="1294654" cy="182192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39014" y="1546049"/>
            <a:ext cx="3340573" cy="1692771"/>
          </a:xfrm>
          <a:prstGeom prst="rect">
            <a:avLst/>
          </a:prstGeom>
        </p:spPr>
        <p:txBody>
          <a:bodyPr wrap="square">
            <a:spAutoFit/>
          </a:bodyPr>
          <a:lstStyle/>
          <a:p>
            <a:pPr>
              <a:defRPr/>
            </a:pPr>
            <a:r>
              <a:rPr lang="en-US" sz="2400" dirty="0" smtClean="0">
                <a:solidFill>
                  <a:srgbClr val="008000"/>
                </a:solidFill>
              </a:rPr>
              <a:t>Eric Nichols</a:t>
            </a:r>
            <a:endParaRPr lang="en-US" sz="2400" dirty="0">
              <a:solidFill>
                <a:srgbClr val="008000"/>
              </a:solidFill>
            </a:endParaRPr>
          </a:p>
          <a:p>
            <a:pPr>
              <a:defRPr/>
            </a:pPr>
            <a:r>
              <a:rPr lang="en-US" sz="2000" dirty="0" smtClean="0">
                <a:solidFill>
                  <a:srgbClr val="333399"/>
                </a:solidFill>
              </a:rPr>
              <a:t>Substrata LLC</a:t>
            </a:r>
          </a:p>
          <a:p>
            <a:pPr>
              <a:defRPr/>
            </a:pPr>
            <a:r>
              <a:rPr lang="en-US" sz="2000" dirty="0" smtClean="0">
                <a:solidFill>
                  <a:srgbClr val="333399"/>
                </a:solidFill>
              </a:rPr>
              <a:t>Newfields, New Hampshire</a:t>
            </a:r>
          </a:p>
          <a:p>
            <a:pPr>
              <a:defRPr/>
            </a:pPr>
            <a:r>
              <a:rPr lang="en-US" sz="2000" dirty="0" smtClean="0">
                <a:solidFill>
                  <a:srgbClr val="333399"/>
                </a:solidFill>
              </a:rPr>
              <a:t>603-770-6577</a:t>
            </a:r>
          </a:p>
          <a:p>
            <a:pPr>
              <a:defRPr/>
            </a:pPr>
            <a:r>
              <a:rPr lang="en-US" sz="2000" dirty="0" smtClean="0">
                <a:solidFill>
                  <a:srgbClr val="333399"/>
                </a:solidFill>
              </a:rPr>
              <a:t>eric@substrata.us.com</a:t>
            </a:r>
            <a:endParaRPr lang="en-US" sz="2000" dirty="0">
              <a:solidFill>
                <a:srgbClr val="333399"/>
              </a:solidFill>
            </a:endParaRPr>
          </a:p>
        </p:txBody>
      </p:sp>
      <p:pic>
        <p:nvPicPr>
          <p:cNvPr id="13" name="Picture 9" descr="C:\Users\Juliana\Desktop\enichols.jpg"/>
          <p:cNvPicPr>
            <a:picLocks noChangeAspect="1" noChangeArrowheads="1"/>
          </p:cNvPicPr>
          <p:nvPr/>
        </p:nvPicPr>
        <p:blipFill rotWithShape="1">
          <a:blip r:embed="rId7">
            <a:extLst>
              <a:ext uri="{28A0092B-C50C-407E-A947-70E740481C1C}">
                <a14:useLocalDpi xmlns:a14="http://schemas.microsoft.com/office/drawing/2010/main" val="0"/>
              </a:ext>
            </a:extLst>
          </a:blip>
          <a:srcRect r="21845"/>
          <a:stretch/>
        </p:blipFill>
        <p:spPr bwMode="auto">
          <a:xfrm>
            <a:off x="4582065" y="1548970"/>
            <a:ext cx="1292773" cy="17929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944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For Where is The Source</a:t>
            </a:r>
          </a:p>
        </p:txBody>
      </p:sp>
      <p:sp>
        <p:nvSpPr>
          <p:cNvPr id="4" name="Content Placeholder 3"/>
          <p:cNvSpPr>
            <a:spLocks noGrp="1"/>
          </p:cNvSpPr>
          <p:nvPr>
            <p:ph sz="half" idx="1"/>
          </p:nvPr>
        </p:nvSpPr>
        <p:spPr>
          <a:xfrm>
            <a:off x="609599" y="1105285"/>
            <a:ext cx="3879273" cy="5469389"/>
          </a:xfrm>
        </p:spPr>
        <p:txBody>
          <a:bodyPr/>
          <a:lstStyle/>
          <a:p>
            <a:pPr>
              <a:spcBef>
                <a:spcPts val="600"/>
              </a:spcBef>
              <a:buClr>
                <a:srgbClr val="703800"/>
              </a:buClr>
            </a:pPr>
            <a:endParaRPr lang="en-US" sz="2200" dirty="0" smtClean="0">
              <a:solidFill>
                <a:srgbClr val="703800"/>
              </a:solidFill>
            </a:endParaRPr>
          </a:p>
          <a:p>
            <a:pPr>
              <a:spcBef>
                <a:spcPts val="600"/>
              </a:spcBef>
              <a:buClr>
                <a:srgbClr val="703800"/>
              </a:buClr>
            </a:pPr>
            <a:endParaRPr lang="en-US" sz="2200" dirty="0">
              <a:solidFill>
                <a:srgbClr val="703800"/>
              </a:solidFill>
            </a:endParaRPr>
          </a:p>
          <a:p>
            <a:pPr>
              <a:spcBef>
                <a:spcPts val="600"/>
              </a:spcBef>
              <a:buClr>
                <a:srgbClr val="703800"/>
              </a:buClr>
            </a:pPr>
            <a:r>
              <a:rPr lang="en-US" sz="2200" dirty="0" smtClean="0">
                <a:solidFill>
                  <a:srgbClr val="703800"/>
                </a:solidFill>
              </a:rPr>
              <a:t>Soil </a:t>
            </a:r>
            <a:r>
              <a:rPr lang="en-US" sz="2200" dirty="0">
                <a:solidFill>
                  <a:srgbClr val="703800"/>
                </a:solidFill>
              </a:rPr>
              <a:t>Characterization</a:t>
            </a:r>
          </a:p>
          <a:p>
            <a:pPr marL="685800" lvl="2">
              <a:spcBef>
                <a:spcPts val="600"/>
              </a:spcBef>
              <a:buClr>
                <a:srgbClr val="703800"/>
              </a:buClr>
            </a:pPr>
            <a:r>
              <a:rPr lang="en-US" sz="1800" dirty="0">
                <a:solidFill>
                  <a:srgbClr val="703800"/>
                </a:solidFill>
              </a:rPr>
              <a:t>Soil Boring Logs</a:t>
            </a:r>
          </a:p>
          <a:p>
            <a:pPr marL="685800" lvl="2">
              <a:spcBef>
                <a:spcPts val="600"/>
              </a:spcBef>
              <a:buClr>
                <a:srgbClr val="703800"/>
              </a:buClr>
            </a:pPr>
            <a:r>
              <a:rPr lang="en-US" sz="1800" dirty="0">
                <a:solidFill>
                  <a:srgbClr val="703800"/>
                </a:solidFill>
              </a:rPr>
              <a:t>Cone penetrometer tool</a:t>
            </a:r>
          </a:p>
          <a:p>
            <a:pPr marL="685800" lvl="2">
              <a:spcBef>
                <a:spcPts val="600"/>
              </a:spcBef>
              <a:buClr>
                <a:srgbClr val="703800"/>
              </a:buClr>
            </a:pPr>
            <a:r>
              <a:rPr lang="en-US" sz="1800" dirty="0">
                <a:solidFill>
                  <a:srgbClr val="703800"/>
                </a:solidFill>
              </a:rPr>
              <a:t>Hydraulic profiling tool</a:t>
            </a:r>
          </a:p>
          <a:p>
            <a:pPr marL="685800" lvl="2">
              <a:spcBef>
                <a:spcPts val="600"/>
              </a:spcBef>
              <a:buClr>
                <a:srgbClr val="703800"/>
              </a:buClr>
            </a:pPr>
            <a:r>
              <a:rPr lang="en-US" sz="1800" dirty="0">
                <a:solidFill>
                  <a:srgbClr val="703800"/>
                </a:solidFill>
              </a:rPr>
              <a:t>Core photographs</a:t>
            </a:r>
          </a:p>
          <a:p>
            <a:pPr>
              <a:buClrTx/>
            </a:pPr>
            <a:r>
              <a:rPr lang="en-US" sz="2200" dirty="0">
                <a:solidFill>
                  <a:schemeClr val="tx1"/>
                </a:solidFill>
              </a:rPr>
              <a:t>Fluid Elevation Vs Soil Data</a:t>
            </a:r>
          </a:p>
          <a:p>
            <a:pPr marL="685800" lvl="2">
              <a:spcBef>
                <a:spcPts val="600"/>
              </a:spcBef>
              <a:buClrTx/>
            </a:pPr>
            <a:r>
              <a:rPr lang="en-US" sz="1800" dirty="0"/>
              <a:t>Diagnostic Gauge Plots</a:t>
            </a:r>
          </a:p>
          <a:p>
            <a:pPr marL="685800" lvl="2">
              <a:spcBef>
                <a:spcPts val="600"/>
              </a:spcBef>
              <a:buClrTx/>
            </a:pPr>
            <a:r>
              <a:rPr lang="en-US" sz="1800" dirty="0"/>
              <a:t>Cross-sections</a:t>
            </a:r>
          </a:p>
          <a:p>
            <a:pPr marL="685800" lvl="2">
              <a:spcBef>
                <a:spcPts val="600"/>
              </a:spcBef>
              <a:buClrTx/>
            </a:pPr>
            <a:r>
              <a:rPr lang="en-US" sz="1800" dirty="0"/>
              <a:t>Hydrographs with geology</a:t>
            </a:r>
          </a:p>
          <a:p>
            <a:pPr marL="685800" lvl="2">
              <a:spcBef>
                <a:spcPts val="600"/>
              </a:spcBef>
              <a:buClrTx/>
            </a:pPr>
            <a:r>
              <a:rPr lang="en-US" sz="1800" dirty="0"/>
              <a:t>Baildown tests</a:t>
            </a:r>
          </a:p>
        </p:txBody>
      </p:sp>
      <p:sp>
        <p:nvSpPr>
          <p:cNvPr id="5" name="Content Placeholder 4"/>
          <p:cNvSpPr>
            <a:spLocks noGrp="1"/>
          </p:cNvSpPr>
          <p:nvPr>
            <p:ph sz="half" idx="2"/>
          </p:nvPr>
        </p:nvSpPr>
        <p:spPr>
          <a:xfrm>
            <a:off x="4828735" y="1103356"/>
            <a:ext cx="4159552" cy="5378939"/>
          </a:xfrm>
        </p:spPr>
        <p:txBody>
          <a:bodyPr/>
          <a:lstStyle/>
          <a:p>
            <a:pPr>
              <a:spcBef>
                <a:spcPts val="600"/>
              </a:spcBef>
              <a:buClr>
                <a:srgbClr val="703800"/>
              </a:buClr>
            </a:pPr>
            <a:endParaRPr lang="en-US" sz="2200" dirty="0" smtClean="0">
              <a:solidFill>
                <a:srgbClr val="703800"/>
              </a:solidFill>
            </a:endParaRPr>
          </a:p>
          <a:p>
            <a:pPr>
              <a:spcBef>
                <a:spcPts val="600"/>
              </a:spcBef>
              <a:buClr>
                <a:srgbClr val="703800"/>
              </a:buClr>
            </a:pPr>
            <a:endParaRPr lang="en-US" sz="2200" dirty="0">
              <a:solidFill>
                <a:srgbClr val="703800"/>
              </a:solidFill>
            </a:endParaRPr>
          </a:p>
          <a:p>
            <a:pPr>
              <a:spcBef>
                <a:spcPts val="600"/>
              </a:spcBef>
              <a:buClr>
                <a:srgbClr val="703800"/>
              </a:buClr>
            </a:pPr>
            <a:r>
              <a:rPr lang="en-US" sz="2200" dirty="0" smtClean="0">
                <a:solidFill>
                  <a:srgbClr val="703800"/>
                </a:solidFill>
              </a:rPr>
              <a:t>Identifies </a:t>
            </a:r>
            <a:r>
              <a:rPr lang="en-US" sz="2200" dirty="0">
                <a:solidFill>
                  <a:srgbClr val="703800"/>
                </a:solidFill>
              </a:rPr>
              <a:t>where injection/ gradient driven technologies will target</a:t>
            </a:r>
          </a:p>
          <a:p>
            <a:pPr lvl="1">
              <a:buClr>
                <a:srgbClr val="703800"/>
              </a:buClr>
            </a:pPr>
            <a:endParaRPr lang="en-US" sz="1800" dirty="0">
              <a:solidFill>
                <a:srgbClr val="703800"/>
              </a:solidFill>
            </a:endParaRPr>
          </a:p>
          <a:p>
            <a:pPr lvl="1">
              <a:buClr>
                <a:srgbClr val="703800"/>
              </a:buClr>
            </a:pPr>
            <a:endParaRPr lang="en-US" sz="900" dirty="0">
              <a:solidFill>
                <a:srgbClr val="703800"/>
              </a:solidFill>
            </a:endParaRPr>
          </a:p>
          <a:p>
            <a:pPr>
              <a:buClrTx/>
            </a:pPr>
            <a:r>
              <a:rPr lang="en-US" sz="2200" dirty="0">
                <a:solidFill>
                  <a:schemeClr val="tx1"/>
                </a:solidFill>
              </a:rPr>
              <a:t>Identifies hydrogeologic condition of mobile LNAPL and the elevation</a:t>
            </a:r>
          </a:p>
          <a:p>
            <a:pPr lvl="1">
              <a:spcBef>
                <a:spcPts val="600"/>
              </a:spcBef>
              <a:buClrTx/>
            </a:pPr>
            <a:r>
              <a:rPr lang="en-US" sz="1800" dirty="0">
                <a:solidFill>
                  <a:schemeClr val="tx1"/>
                </a:solidFill>
              </a:rPr>
              <a:t>Vacuum has limited effect on confined LNAPL</a:t>
            </a:r>
          </a:p>
          <a:p>
            <a:pPr lvl="1">
              <a:spcBef>
                <a:spcPts val="600"/>
              </a:spcBef>
              <a:buClrTx/>
            </a:pPr>
            <a:r>
              <a:rPr lang="en-US" sz="1800" dirty="0">
                <a:solidFill>
                  <a:schemeClr val="tx1"/>
                </a:solidFill>
              </a:rPr>
              <a:t>Water Drawdown has limited effect on perched LNAPL</a:t>
            </a:r>
            <a:endParaRPr lang="en-US" sz="1800" dirty="0">
              <a:solidFill>
                <a:srgbClr val="008000"/>
              </a:solidFill>
            </a:endParaRPr>
          </a:p>
        </p:txBody>
      </p:sp>
      <p:sp>
        <p:nvSpPr>
          <p:cNvPr id="6" name="TextBox 5"/>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Where is Source Mass</a:t>
            </a:r>
          </a:p>
        </p:txBody>
      </p:sp>
      <p:sp>
        <p:nvSpPr>
          <p:cNvPr id="7" name="Content Placeholder 2"/>
          <p:cNvSpPr txBox="1">
            <a:spLocks/>
          </p:cNvSpPr>
          <p:nvPr/>
        </p:nvSpPr>
        <p:spPr bwMode="auto">
          <a:xfrm>
            <a:off x="384679" y="6295651"/>
            <a:ext cx="8630530" cy="50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ts val="12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ts val="1200"/>
              </a:spcBef>
              <a:spcAft>
                <a:spcPct val="0"/>
              </a:spcAft>
              <a:buClr>
                <a:srgbClr val="009900"/>
              </a:buClr>
              <a:buSzPct val="90000"/>
              <a:buFont typeface="Wingdings" pitchFamily="2" charset="2"/>
              <a:buChar char="§"/>
              <a:defRPr sz="2000">
                <a:solidFill>
                  <a:schemeClr val="tx1"/>
                </a:solidFill>
                <a:latin typeface="+mn-lt"/>
              </a:defRPr>
            </a:lvl3pPr>
            <a:lvl4pPr marL="1600200" indent="-228600" algn="l" rtl="0" eaLnBrk="0" fontAlgn="base" hangingPunct="0">
              <a:spcBef>
                <a:spcPts val="1200"/>
              </a:spcBef>
              <a:spcAft>
                <a:spcPct val="0"/>
              </a:spcAft>
              <a:buChar char="–"/>
              <a:defRPr sz="1800">
                <a:solidFill>
                  <a:schemeClr val="tx1"/>
                </a:solidFill>
                <a:latin typeface="+mn-lt"/>
              </a:defRPr>
            </a:lvl4pPr>
            <a:lvl5pPr marL="2057400" indent="-228600" algn="l" rtl="0" eaLnBrk="0" fontAlgn="base" hangingPunct="0">
              <a:spcBef>
                <a:spcPts val="12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buNone/>
            </a:pPr>
            <a:r>
              <a:rPr lang="en-US" sz="1900" b="1" kern="0" dirty="0"/>
              <a:t>See Geology/Hydrogeology &amp; LNAPL Delineation in Table 4-2 of LNAPL-3</a:t>
            </a:r>
          </a:p>
        </p:txBody>
      </p:sp>
      <p:sp>
        <p:nvSpPr>
          <p:cNvPr id="3" name="Right Arrow 2"/>
          <p:cNvSpPr/>
          <p:nvPr/>
        </p:nvSpPr>
        <p:spPr bwMode="auto">
          <a:xfrm>
            <a:off x="4169002" y="2211430"/>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Right Arrow 7"/>
          <p:cNvSpPr/>
          <p:nvPr/>
        </p:nvSpPr>
        <p:spPr bwMode="auto">
          <a:xfrm>
            <a:off x="4169002" y="4629358"/>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Rectangle 9"/>
          <p:cNvSpPr/>
          <p:nvPr/>
        </p:nvSpPr>
        <p:spPr>
          <a:xfrm>
            <a:off x="504216" y="1301670"/>
            <a:ext cx="3664786" cy="738664"/>
          </a:xfrm>
          <a:prstGeom prst="rect">
            <a:avLst/>
          </a:prstGeom>
        </p:spPr>
        <p:txBody>
          <a:bodyPr wrap="none">
            <a:spAutoFit/>
          </a:bodyPr>
          <a:lstStyle/>
          <a:p>
            <a:pPr lvl="0" eaLnBrk="0" hangingPunct="0">
              <a:lnSpc>
                <a:spcPct val="150000"/>
              </a:lnSpc>
              <a:spcBef>
                <a:spcPts val="1200"/>
              </a:spcBef>
              <a:buClr>
                <a:srgbClr val="008000"/>
              </a:buClr>
              <a:buSzPct val="75000"/>
            </a:pPr>
            <a:r>
              <a:rPr lang="en-US" sz="2800" kern="0" dirty="0">
                <a:solidFill>
                  <a:srgbClr val="2D2DB9">
                    <a:lumMod val="50000"/>
                  </a:srgbClr>
                </a:solidFill>
                <a:latin typeface="Arial"/>
              </a:rPr>
              <a:t>Characterization Data</a:t>
            </a:r>
          </a:p>
        </p:txBody>
      </p:sp>
      <p:sp>
        <p:nvSpPr>
          <p:cNvPr id="12" name="Rectangle 11"/>
          <p:cNvSpPr/>
          <p:nvPr/>
        </p:nvSpPr>
        <p:spPr>
          <a:xfrm>
            <a:off x="5197220" y="1267063"/>
            <a:ext cx="3565400" cy="738664"/>
          </a:xfrm>
          <a:prstGeom prst="rect">
            <a:avLst/>
          </a:prstGeom>
        </p:spPr>
        <p:txBody>
          <a:bodyPr wrap="none">
            <a:spAutoFit/>
          </a:bodyPr>
          <a:lstStyle/>
          <a:p>
            <a:pPr lvl="0" eaLnBrk="0" hangingPunct="0">
              <a:lnSpc>
                <a:spcPct val="150000"/>
              </a:lnSpc>
              <a:spcBef>
                <a:spcPts val="1800"/>
              </a:spcBef>
              <a:buClr>
                <a:srgbClr val="008000"/>
              </a:buClr>
              <a:buSzPct val="75000"/>
            </a:pPr>
            <a:r>
              <a:rPr lang="en-US" sz="2800" kern="0" dirty="0">
                <a:solidFill>
                  <a:srgbClr val="2D2DB9">
                    <a:lumMod val="50000"/>
                  </a:srgbClr>
                </a:solidFill>
                <a:latin typeface="Arial"/>
              </a:rPr>
              <a:t>Remedial Application</a:t>
            </a:r>
          </a:p>
        </p:txBody>
      </p:sp>
    </p:spTree>
    <p:extLst>
      <p:ext uri="{BB962C8B-B14F-4D97-AF65-F5344CB8AC3E}">
        <p14:creationId xmlns:p14="http://schemas.microsoft.com/office/powerpoint/2010/main" val="406274114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For Where is The Source</a:t>
            </a:r>
          </a:p>
        </p:txBody>
      </p:sp>
      <p:sp>
        <p:nvSpPr>
          <p:cNvPr id="4" name="Content Placeholder 3"/>
          <p:cNvSpPr>
            <a:spLocks noGrp="1"/>
          </p:cNvSpPr>
          <p:nvPr>
            <p:ph sz="half" idx="1"/>
          </p:nvPr>
        </p:nvSpPr>
        <p:spPr>
          <a:xfrm>
            <a:off x="514065" y="1565670"/>
            <a:ext cx="3879273" cy="5469389"/>
          </a:xfrm>
        </p:spPr>
        <p:txBody>
          <a:bodyPr/>
          <a:lstStyle/>
          <a:p>
            <a:pPr>
              <a:spcBef>
                <a:spcPts val="600"/>
              </a:spcBef>
            </a:pPr>
            <a:endParaRPr lang="en-US" sz="2200" dirty="0" smtClean="0">
              <a:solidFill>
                <a:srgbClr val="008000"/>
              </a:solidFill>
            </a:endParaRPr>
          </a:p>
          <a:p>
            <a:pPr>
              <a:spcBef>
                <a:spcPts val="600"/>
              </a:spcBef>
            </a:pPr>
            <a:r>
              <a:rPr lang="en-US" sz="2200" dirty="0" smtClean="0">
                <a:solidFill>
                  <a:srgbClr val="008000"/>
                </a:solidFill>
              </a:rPr>
              <a:t>LNAPL Source Distribution</a:t>
            </a:r>
          </a:p>
          <a:p>
            <a:pPr marL="571500" lvl="2">
              <a:spcBef>
                <a:spcPts val="600"/>
              </a:spcBef>
              <a:buClr>
                <a:srgbClr val="008000"/>
              </a:buClr>
            </a:pPr>
            <a:r>
              <a:rPr lang="en-US" sz="1800" dirty="0" smtClean="0">
                <a:solidFill>
                  <a:srgbClr val="008000"/>
                </a:solidFill>
              </a:rPr>
              <a:t>Head </a:t>
            </a:r>
            <a:r>
              <a:rPr lang="en-US" sz="1800" dirty="0">
                <a:solidFill>
                  <a:srgbClr val="008000"/>
                </a:solidFill>
              </a:rPr>
              <a:t>space (GRO Range)</a:t>
            </a:r>
          </a:p>
          <a:p>
            <a:pPr marL="571500" lvl="2">
              <a:spcBef>
                <a:spcPts val="600"/>
              </a:spcBef>
              <a:buClr>
                <a:srgbClr val="008000"/>
              </a:buClr>
            </a:pPr>
            <a:r>
              <a:rPr lang="en-US" sz="1800" dirty="0">
                <a:solidFill>
                  <a:srgbClr val="008000"/>
                </a:solidFill>
              </a:rPr>
              <a:t>Shake Tests</a:t>
            </a:r>
          </a:p>
          <a:p>
            <a:pPr marL="571500" lvl="2">
              <a:spcBef>
                <a:spcPts val="600"/>
              </a:spcBef>
              <a:buClr>
                <a:srgbClr val="008000"/>
              </a:buClr>
            </a:pPr>
            <a:r>
              <a:rPr lang="en-US" sz="1800" dirty="0">
                <a:solidFill>
                  <a:srgbClr val="008000"/>
                </a:solidFill>
              </a:rPr>
              <a:t>TPH analysis for soil</a:t>
            </a:r>
          </a:p>
          <a:p>
            <a:pPr marL="571500" lvl="2">
              <a:spcBef>
                <a:spcPts val="600"/>
              </a:spcBef>
              <a:buClr>
                <a:srgbClr val="008000"/>
              </a:buClr>
            </a:pPr>
            <a:r>
              <a:rPr lang="en-US" sz="1800" dirty="0">
                <a:solidFill>
                  <a:srgbClr val="008000"/>
                </a:solidFill>
              </a:rPr>
              <a:t>Laser Induced Fluorescence</a:t>
            </a:r>
          </a:p>
          <a:p>
            <a:pPr marL="571500" lvl="2">
              <a:spcBef>
                <a:spcPts val="600"/>
              </a:spcBef>
              <a:buClr>
                <a:srgbClr val="008000"/>
              </a:buClr>
            </a:pPr>
            <a:r>
              <a:rPr lang="en-US" sz="1800" dirty="0">
                <a:solidFill>
                  <a:srgbClr val="008000"/>
                </a:solidFill>
              </a:rPr>
              <a:t>Membrane Interface Tool</a:t>
            </a:r>
          </a:p>
          <a:p>
            <a:pPr marL="571500" lvl="2">
              <a:spcBef>
                <a:spcPts val="600"/>
              </a:spcBef>
              <a:buClr>
                <a:srgbClr val="008000"/>
              </a:buClr>
            </a:pPr>
            <a:r>
              <a:rPr lang="en-US" sz="1800" dirty="0">
                <a:solidFill>
                  <a:srgbClr val="008000"/>
                </a:solidFill>
              </a:rPr>
              <a:t>Core photographs</a:t>
            </a:r>
          </a:p>
          <a:p>
            <a:pPr marL="571500" lvl="2">
              <a:spcBef>
                <a:spcPts val="600"/>
              </a:spcBef>
              <a:buClr>
                <a:srgbClr val="008000"/>
              </a:buClr>
            </a:pPr>
            <a:r>
              <a:rPr lang="en-US" sz="1800" dirty="0">
                <a:solidFill>
                  <a:srgbClr val="008000"/>
                </a:solidFill>
              </a:rPr>
              <a:t>LNAPL transmissivity map</a:t>
            </a:r>
          </a:p>
          <a:p>
            <a:pPr marL="341313" lvl="2" indent="0">
              <a:spcBef>
                <a:spcPts val="600"/>
              </a:spcBef>
              <a:buClr>
                <a:srgbClr val="008000"/>
              </a:buClr>
              <a:buNone/>
            </a:pPr>
            <a:r>
              <a:rPr lang="en-US" sz="1600" i="1" dirty="0">
                <a:solidFill>
                  <a:srgbClr val="008000"/>
                </a:solidFill>
              </a:rPr>
              <a:t>(Combine with Soil Profile Data)</a:t>
            </a:r>
          </a:p>
          <a:p>
            <a:pPr>
              <a:buClrTx/>
            </a:pPr>
            <a:r>
              <a:rPr lang="en-US" sz="2200" dirty="0">
                <a:solidFill>
                  <a:schemeClr val="accent2">
                    <a:lumMod val="75000"/>
                  </a:schemeClr>
                </a:solidFill>
              </a:rPr>
              <a:t>Geophysical Data</a:t>
            </a:r>
          </a:p>
          <a:p>
            <a:pPr lvl="1">
              <a:spcBef>
                <a:spcPts val="600"/>
              </a:spcBef>
              <a:buClrTx/>
            </a:pPr>
            <a:r>
              <a:rPr lang="en-US" sz="1800" dirty="0">
                <a:solidFill>
                  <a:schemeClr val="accent2">
                    <a:lumMod val="75000"/>
                  </a:schemeClr>
                </a:solidFill>
              </a:rPr>
              <a:t>See Bedrock Appendix &amp;</a:t>
            </a:r>
          </a:p>
          <a:p>
            <a:pPr lvl="1">
              <a:spcBef>
                <a:spcPts val="600"/>
              </a:spcBef>
              <a:buClrTx/>
            </a:pPr>
            <a:r>
              <a:rPr lang="en-US" sz="1800" dirty="0">
                <a:solidFill>
                  <a:schemeClr val="accent2">
                    <a:lumMod val="75000"/>
                  </a:schemeClr>
                </a:solidFill>
              </a:rPr>
              <a:t>ITRC Fractured Rock Guide</a:t>
            </a:r>
          </a:p>
        </p:txBody>
      </p:sp>
      <p:sp>
        <p:nvSpPr>
          <p:cNvPr id="5" name="Content Placeholder 4"/>
          <p:cNvSpPr>
            <a:spLocks noGrp="1"/>
          </p:cNvSpPr>
          <p:nvPr>
            <p:ph sz="half" idx="2"/>
          </p:nvPr>
        </p:nvSpPr>
        <p:spPr>
          <a:xfrm>
            <a:off x="4998095" y="1571340"/>
            <a:ext cx="4023076" cy="5354629"/>
          </a:xfrm>
        </p:spPr>
        <p:txBody>
          <a:bodyPr/>
          <a:lstStyle/>
          <a:p>
            <a:pPr>
              <a:spcBef>
                <a:spcPts val="600"/>
              </a:spcBef>
            </a:pPr>
            <a:endParaRPr lang="en-US" sz="2200" dirty="0" smtClean="0">
              <a:solidFill>
                <a:srgbClr val="008000"/>
              </a:solidFill>
            </a:endParaRPr>
          </a:p>
          <a:p>
            <a:pPr>
              <a:spcBef>
                <a:spcPts val="600"/>
              </a:spcBef>
            </a:pPr>
            <a:r>
              <a:rPr lang="en-US" sz="2200" dirty="0" smtClean="0">
                <a:solidFill>
                  <a:srgbClr val="008000"/>
                </a:solidFill>
              </a:rPr>
              <a:t>Identifies </a:t>
            </a:r>
            <a:r>
              <a:rPr lang="en-US" sz="2200" dirty="0">
                <a:solidFill>
                  <a:srgbClr val="008000"/>
                </a:solidFill>
              </a:rPr>
              <a:t>where injection/ gradient driven technologies will target</a:t>
            </a:r>
          </a:p>
          <a:p>
            <a:pPr>
              <a:buClr>
                <a:srgbClr val="703800"/>
              </a:buClr>
            </a:pPr>
            <a:endParaRPr lang="en-US" sz="800" dirty="0">
              <a:solidFill>
                <a:srgbClr val="703800"/>
              </a:solidFill>
            </a:endParaRPr>
          </a:p>
          <a:p>
            <a:pPr>
              <a:buClr>
                <a:srgbClr val="703800"/>
              </a:buClr>
            </a:pPr>
            <a:endParaRPr lang="en-US" sz="2200" dirty="0">
              <a:solidFill>
                <a:srgbClr val="703800"/>
              </a:solidFill>
            </a:endParaRPr>
          </a:p>
          <a:p>
            <a:pPr>
              <a:buClrTx/>
            </a:pPr>
            <a:endParaRPr lang="en-US" sz="2200" dirty="0">
              <a:solidFill>
                <a:schemeClr val="accent2">
                  <a:lumMod val="75000"/>
                </a:schemeClr>
              </a:solidFill>
            </a:endParaRPr>
          </a:p>
          <a:p>
            <a:pPr lvl="1">
              <a:buClrTx/>
            </a:pPr>
            <a:endParaRPr lang="en-US" sz="1800" dirty="0">
              <a:solidFill>
                <a:schemeClr val="accent2">
                  <a:lumMod val="75000"/>
                </a:schemeClr>
              </a:solidFill>
            </a:endParaRPr>
          </a:p>
          <a:p>
            <a:pPr lvl="2">
              <a:buClrTx/>
            </a:pPr>
            <a:endParaRPr lang="en-US" sz="1800" dirty="0">
              <a:solidFill>
                <a:schemeClr val="accent2">
                  <a:lumMod val="75000"/>
                </a:schemeClr>
              </a:solidFill>
            </a:endParaRPr>
          </a:p>
          <a:p>
            <a:pPr>
              <a:buClrTx/>
            </a:pPr>
            <a:r>
              <a:rPr lang="en-US" sz="2200" dirty="0">
                <a:solidFill>
                  <a:schemeClr val="accent2">
                    <a:lumMod val="75000"/>
                  </a:schemeClr>
                </a:solidFill>
              </a:rPr>
              <a:t>Identifies vertical intervals of  fractures </a:t>
            </a:r>
          </a:p>
          <a:p>
            <a:pPr marL="341313" indent="0">
              <a:spcBef>
                <a:spcPts val="600"/>
              </a:spcBef>
              <a:buClrTx/>
              <a:buNone/>
            </a:pPr>
            <a:r>
              <a:rPr lang="en-US" sz="1600" i="1" dirty="0">
                <a:solidFill>
                  <a:schemeClr val="accent2">
                    <a:lumMod val="75000"/>
                  </a:schemeClr>
                </a:solidFill>
              </a:rPr>
              <a:t>(Combine with LNAPL Source Distribution Data)</a:t>
            </a:r>
            <a:endParaRPr lang="en-US" sz="2000" i="1" dirty="0">
              <a:solidFill>
                <a:schemeClr val="accent2">
                  <a:lumMod val="75000"/>
                </a:schemeClr>
              </a:solidFill>
            </a:endParaRPr>
          </a:p>
        </p:txBody>
      </p:sp>
      <p:sp>
        <p:nvSpPr>
          <p:cNvPr id="6" name="TextBox 5"/>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Where is Source Mass</a:t>
            </a:r>
          </a:p>
        </p:txBody>
      </p:sp>
      <p:sp>
        <p:nvSpPr>
          <p:cNvPr id="9" name="Right Arrow 8"/>
          <p:cNvSpPr/>
          <p:nvPr/>
        </p:nvSpPr>
        <p:spPr bwMode="auto">
          <a:xfrm>
            <a:off x="4264536" y="2568546"/>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Right Arrow 9"/>
          <p:cNvSpPr/>
          <p:nvPr/>
        </p:nvSpPr>
        <p:spPr bwMode="auto">
          <a:xfrm>
            <a:off x="4264536" y="5054713"/>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a:xfrm>
            <a:off x="599750" y="1312783"/>
            <a:ext cx="3664786" cy="738664"/>
          </a:xfrm>
          <a:prstGeom prst="rect">
            <a:avLst/>
          </a:prstGeom>
        </p:spPr>
        <p:txBody>
          <a:bodyPr wrap="none">
            <a:spAutoFit/>
          </a:bodyPr>
          <a:lstStyle/>
          <a:p>
            <a:pPr lvl="0" eaLnBrk="0" hangingPunct="0">
              <a:lnSpc>
                <a:spcPct val="150000"/>
              </a:lnSpc>
              <a:spcBef>
                <a:spcPts val="1200"/>
              </a:spcBef>
              <a:buClr>
                <a:srgbClr val="008000"/>
              </a:buClr>
              <a:buSzPct val="75000"/>
            </a:pPr>
            <a:r>
              <a:rPr lang="en-US" sz="2800" kern="0" dirty="0">
                <a:solidFill>
                  <a:srgbClr val="2D2DB9">
                    <a:lumMod val="50000"/>
                  </a:srgbClr>
                </a:solidFill>
                <a:latin typeface="Arial"/>
              </a:rPr>
              <a:t>Characterization Data</a:t>
            </a:r>
          </a:p>
        </p:txBody>
      </p:sp>
      <p:sp>
        <p:nvSpPr>
          <p:cNvPr id="11" name="Rectangle 10"/>
          <p:cNvSpPr/>
          <p:nvPr/>
        </p:nvSpPr>
        <p:spPr>
          <a:xfrm>
            <a:off x="5227700" y="1246108"/>
            <a:ext cx="3565400" cy="738664"/>
          </a:xfrm>
          <a:prstGeom prst="rect">
            <a:avLst/>
          </a:prstGeom>
        </p:spPr>
        <p:txBody>
          <a:bodyPr wrap="none">
            <a:spAutoFit/>
          </a:bodyPr>
          <a:lstStyle/>
          <a:p>
            <a:pPr lvl="0" eaLnBrk="0" hangingPunct="0">
              <a:lnSpc>
                <a:spcPct val="150000"/>
              </a:lnSpc>
              <a:spcBef>
                <a:spcPts val="600"/>
              </a:spcBef>
              <a:buClr>
                <a:srgbClr val="008000"/>
              </a:buClr>
              <a:buSzPct val="75000"/>
            </a:pPr>
            <a:r>
              <a:rPr lang="en-US" sz="2800" kern="0" dirty="0">
                <a:solidFill>
                  <a:srgbClr val="2D2DB9">
                    <a:lumMod val="50000"/>
                  </a:srgbClr>
                </a:solidFill>
                <a:latin typeface="Arial"/>
              </a:rPr>
              <a:t>Remedial Application</a:t>
            </a:r>
          </a:p>
        </p:txBody>
      </p:sp>
    </p:spTree>
    <p:extLst>
      <p:ext uri="{BB962C8B-B14F-4D97-AF65-F5344CB8AC3E}">
        <p14:creationId xmlns:p14="http://schemas.microsoft.com/office/powerpoint/2010/main" val="61847518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8488" y="1828800"/>
            <a:ext cx="7772400" cy="4724400"/>
          </a:xfrm>
        </p:spPr>
        <p:txBody>
          <a:bodyPr/>
          <a:lstStyle/>
          <a:p>
            <a:pPr>
              <a:spcBef>
                <a:spcPts val="900"/>
              </a:spcBef>
            </a:pPr>
            <a:r>
              <a:rPr lang="en-US" sz="1800" dirty="0">
                <a:solidFill>
                  <a:schemeClr val="bg2"/>
                </a:solidFill>
              </a:rPr>
              <a:t>Identifies where to target remediation</a:t>
            </a:r>
          </a:p>
          <a:p>
            <a:pPr>
              <a:spcBef>
                <a:spcPts val="900"/>
              </a:spcBef>
            </a:pPr>
            <a:r>
              <a:rPr lang="en-US" sz="1800" dirty="0">
                <a:solidFill>
                  <a:schemeClr val="bg2"/>
                </a:solidFill>
              </a:rPr>
              <a:t>Identifies Physical factors/limitation to consider for impacted soil</a:t>
            </a:r>
          </a:p>
          <a:p>
            <a:pPr lvl="1">
              <a:spcBef>
                <a:spcPts val="600"/>
              </a:spcBef>
            </a:pPr>
            <a:r>
              <a:rPr lang="en-US" sz="1700" dirty="0">
                <a:solidFill>
                  <a:schemeClr val="bg2"/>
                </a:solidFill>
              </a:rPr>
              <a:t>Soil Permeability</a:t>
            </a:r>
          </a:p>
          <a:p>
            <a:pPr lvl="1">
              <a:spcBef>
                <a:spcPts val="600"/>
              </a:spcBef>
            </a:pPr>
            <a:r>
              <a:rPr lang="en-US" sz="1700" dirty="0">
                <a:solidFill>
                  <a:schemeClr val="bg2"/>
                </a:solidFill>
              </a:rPr>
              <a:t>Depth - absolute and relative to water table</a:t>
            </a:r>
          </a:p>
          <a:p>
            <a:pPr lvl="1">
              <a:spcBef>
                <a:spcPts val="600"/>
              </a:spcBef>
            </a:pPr>
            <a:endParaRPr lang="en-US" sz="1600" dirty="0">
              <a:solidFill>
                <a:schemeClr val="bg2"/>
              </a:solidFill>
            </a:endParaRPr>
          </a:p>
          <a:p>
            <a:pPr>
              <a:spcBef>
                <a:spcPts val="600"/>
              </a:spcBef>
            </a:pPr>
            <a:endParaRPr lang="en-US" sz="200" dirty="0"/>
          </a:p>
          <a:p>
            <a:pPr>
              <a:spcBef>
                <a:spcPts val="900"/>
              </a:spcBef>
            </a:pPr>
            <a:r>
              <a:rPr lang="en-US" sz="2000" dirty="0"/>
              <a:t>Identifies factors/limitation related to the LNAPL</a:t>
            </a:r>
          </a:p>
          <a:p>
            <a:pPr lvl="1">
              <a:spcBef>
                <a:spcPts val="900"/>
              </a:spcBef>
            </a:pPr>
            <a:r>
              <a:rPr lang="en-US" sz="1800" dirty="0"/>
              <a:t>Volatile, residual, mobile, biodegradable</a:t>
            </a:r>
          </a:p>
          <a:p>
            <a:r>
              <a:rPr lang="en-US" sz="2000" dirty="0"/>
              <a:t>Table 4.2 in ITRC LNAPL update Document includes methods under</a:t>
            </a:r>
          </a:p>
          <a:p>
            <a:pPr lvl="1">
              <a:spcBef>
                <a:spcPts val="600"/>
              </a:spcBef>
            </a:pPr>
            <a:r>
              <a:rPr lang="en-US" sz="1800" dirty="0"/>
              <a:t>LNAPL Chemical /Physical Properties</a:t>
            </a:r>
          </a:p>
          <a:p>
            <a:pPr lvl="1">
              <a:spcBef>
                <a:spcPts val="600"/>
              </a:spcBef>
            </a:pPr>
            <a:r>
              <a:rPr lang="en-US" sz="1800" dirty="0"/>
              <a:t>LNAPL Recoverability </a:t>
            </a:r>
          </a:p>
          <a:p>
            <a:pPr lvl="1">
              <a:spcBef>
                <a:spcPts val="600"/>
              </a:spcBef>
            </a:pPr>
            <a:r>
              <a:rPr lang="en-US" sz="1800" dirty="0"/>
              <a:t>Natural Degradation Processes</a:t>
            </a:r>
          </a:p>
          <a:p>
            <a:pPr marL="457200" lvl="1" indent="0" algn="ctr">
              <a:buNone/>
            </a:pPr>
            <a:r>
              <a:rPr lang="en-US" dirty="0">
                <a:solidFill>
                  <a:schemeClr val="tx1"/>
                </a:solidFill>
              </a:rPr>
              <a:t>Intense Discussion of Tools is Next</a:t>
            </a:r>
          </a:p>
          <a:p>
            <a:pPr marL="457200" lvl="1" indent="0">
              <a:buNone/>
            </a:pPr>
            <a:endParaRPr lang="en-US" sz="1600" dirty="0"/>
          </a:p>
          <a:p>
            <a:pPr marL="0" indent="0">
              <a:spcBef>
                <a:spcPts val="900"/>
              </a:spcBef>
              <a:buNone/>
            </a:pPr>
            <a:endParaRPr lang="en-US" sz="1800" dirty="0"/>
          </a:p>
        </p:txBody>
      </p:sp>
      <p:sp>
        <p:nvSpPr>
          <p:cNvPr id="2" name="Rectangle 1"/>
          <p:cNvSpPr/>
          <p:nvPr/>
        </p:nvSpPr>
        <p:spPr bwMode="auto">
          <a:xfrm>
            <a:off x="706555" y="1356169"/>
            <a:ext cx="6949440" cy="318053"/>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1. Where is the Source Mass?</a:t>
            </a:r>
          </a:p>
        </p:txBody>
      </p:sp>
      <p:sp>
        <p:nvSpPr>
          <p:cNvPr id="3" name="Rectangle 2"/>
          <p:cNvSpPr/>
          <p:nvPr/>
        </p:nvSpPr>
        <p:spPr bwMode="auto">
          <a:xfrm>
            <a:off x="706555" y="3257882"/>
            <a:ext cx="6947840" cy="318053"/>
          </a:xfrm>
          <a:prstGeom prst="rect">
            <a:avLst/>
          </a:prstGeom>
          <a:solidFill>
            <a:srgbClr val="660066"/>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accent6">
                    <a:lumMod val="20000"/>
                    <a:lumOff val="80000"/>
                  </a:schemeClr>
                </a:solidFill>
                <a:effectLst/>
              </a:rPr>
              <a:t>2. </a:t>
            </a:r>
            <a:r>
              <a:rPr lang="en-US" b="1" dirty="0">
                <a:solidFill>
                  <a:schemeClr val="accent6">
                    <a:lumMod val="20000"/>
                    <a:lumOff val="80000"/>
                  </a:schemeClr>
                </a:solidFill>
              </a:rPr>
              <a:t>What Is Nature of the Source?</a:t>
            </a:r>
            <a:endParaRPr kumimoji="0" lang="en-US" b="1" i="0" u="none" strike="noStrike" cap="none" normalizeH="0" baseline="0" dirty="0">
              <a:ln>
                <a:noFill/>
              </a:ln>
              <a:solidFill>
                <a:schemeClr val="accent6">
                  <a:lumMod val="20000"/>
                  <a:lumOff val="80000"/>
                </a:schemeClr>
              </a:solidFill>
              <a:effectLst/>
            </a:endParaRPr>
          </a:p>
        </p:txBody>
      </p:sp>
      <p:sp>
        <p:nvSpPr>
          <p:cNvPr id="5" name="Title 4"/>
          <p:cNvSpPr>
            <a:spLocks noGrp="1"/>
          </p:cNvSpPr>
          <p:nvPr>
            <p:ph type="title"/>
          </p:nvPr>
        </p:nvSpPr>
        <p:spPr/>
        <p:txBody>
          <a:bodyPr/>
          <a:lstStyle/>
          <a:p>
            <a:r>
              <a:rPr lang="en-US" dirty="0"/>
              <a:t>Remedy Selection LCSM Questions</a:t>
            </a:r>
          </a:p>
        </p:txBody>
      </p:sp>
      <p:sp>
        <p:nvSpPr>
          <p:cNvPr id="7" name="TextBox 6"/>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Tree>
    <p:extLst>
      <p:ext uri="{BB962C8B-B14F-4D97-AF65-F5344CB8AC3E}">
        <p14:creationId xmlns:p14="http://schemas.microsoft.com/office/powerpoint/2010/main" val="318643965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Key Points</a:t>
            </a:r>
            <a:br>
              <a:rPr lang="en-US" dirty="0">
                <a:solidFill>
                  <a:schemeClr val="accent2"/>
                </a:solidFill>
              </a:rPr>
            </a:br>
            <a:r>
              <a:rPr lang="en-US" sz="2400" dirty="0"/>
              <a:t>What is the Nature of the Source</a:t>
            </a:r>
            <a:endParaRPr lang="en-US" dirty="0">
              <a:solidFill>
                <a:schemeClr val="accent2"/>
              </a:solidFill>
            </a:endParaRPr>
          </a:p>
        </p:txBody>
      </p:sp>
      <p:sp>
        <p:nvSpPr>
          <p:cNvPr id="3" name="Content Placeholder 2"/>
          <p:cNvSpPr>
            <a:spLocks noGrp="1"/>
          </p:cNvSpPr>
          <p:nvPr>
            <p:ph idx="1"/>
          </p:nvPr>
        </p:nvSpPr>
        <p:spPr>
          <a:xfrm>
            <a:off x="536143" y="1446645"/>
            <a:ext cx="7772400" cy="4114800"/>
          </a:xfrm>
        </p:spPr>
        <p:txBody>
          <a:bodyPr anchor="ctr"/>
          <a:lstStyle/>
          <a:p>
            <a:r>
              <a:rPr lang="en-US" dirty="0"/>
              <a:t>The LCSM needs metrics to indicate relative efficacy of different remedial mechanisms</a:t>
            </a:r>
          </a:p>
          <a:p>
            <a:pPr lvl="1"/>
            <a:r>
              <a:rPr lang="en-US" dirty="0"/>
              <a:t>LNAPL transmissivity indicates recovery efficacy</a:t>
            </a:r>
          </a:p>
          <a:p>
            <a:pPr lvl="1"/>
            <a:r>
              <a:rPr lang="en-US" dirty="0"/>
              <a:t>Composition can help evaluate the biodegradability and vapor removal mechanisms</a:t>
            </a:r>
          </a:p>
          <a:p>
            <a:pPr lvl="1"/>
            <a:r>
              <a:rPr lang="en-US" dirty="0"/>
              <a:t>Soil gas and headspace readings are also indicative of relative volatility</a:t>
            </a:r>
          </a:p>
        </p:txBody>
      </p:sp>
      <p:sp>
        <p:nvSpPr>
          <p:cNvPr id="5" name="TextBox 4">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Tree>
    <p:extLst>
      <p:ext uri="{BB962C8B-B14F-4D97-AF65-F5344CB8AC3E}">
        <p14:creationId xmlns:p14="http://schemas.microsoft.com/office/powerpoint/2010/main" val="71968577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Characterize the Site for Metrics Related to Remedial Mechanisms</a:t>
            </a:r>
          </a:p>
        </p:txBody>
      </p:sp>
      <p:sp>
        <p:nvSpPr>
          <p:cNvPr id="4" name="Content Placeholder 3"/>
          <p:cNvSpPr>
            <a:spLocks noGrp="1"/>
          </p:cNvSpPr>
          <p:nvPr>
            <p:ph sz="half" idx="1"/>
          </p:nvPr>
        </p:nvSpPr>
        <p:spPr>
          <a:xfrm>
            <a:off x="4705168" y="1149397"/>
            <a:ext cx="3879273" cy="4397264"/>
          </a:xfrm>
        </p:spPr>
        <p:txBody>
          <a:bodyPr/>
          <a:lstStyle/>
          <a:p>
            <a:pPr marL="0" indent="0">
              <a:lnSpc>
                <a:spcPct val="150000"/>
              </a:lnSpc>
              <a:buNone/>
            </a:pPr>
            <a:r>
              <a:rPr lang="en-US" dirty="0">
                <a:solidFill>
                  <a:schemeClr val="accent6">
                    <a:lumMod val="50000"/>
                  </a:schemeClr>
                </a:solidFill>
              </a:rPr>
              <a:t>Characterization Data</a:t>
            </a:r>
          </a:p>
          <a:p>
            <a:pPr marL="512763" lvl="1">
              <a:spcBef>
                <a:spcPts val="600"/>
              </a:spcBef>
              <a:buClr>
                <a:schemeClr val="accent6"/>
              </a:buClr>
            </a:pPr>
            <a:r>
              <a:rPr lang="en-US" sz="2200" dirty="0">
                <a:solidFill>
                  <a:schemeClr val="accent2"/>
                </a:solidFill>
              </a:rPr>
              <a:t>LNAPL Transmissivity</a:t>
            </a:r>
          </a:p>
          <a:p>
            <a:pPr marL="512763" lvl="1">
              <a:buClr>
                <a:schemeClr val="accent6"/>
              </a:buClr>
            </a:pPr>
            <a:r>
              <a:rPr lang="en-US" sz="2200" dirty="0">
                <a:solidFill>
                  <a:schemeClr val="accent2"/>
                </a:solidFill>
              </a:rPr>
              <a:t>Mobile vs Residual</a:t>
            </a:r>
          </a:p>
          <a:p>
            <a:pPr marL="512763" lvl="1">
              <a:buClr>
                <a:schemeClr val="tx1"/>
              </a:buClr>
            </a:pPr>
            <a:r>
              <a:rPr lang="en-US" sz="2200" dirty="0">
                <a:solidFill>
                  <a:schemeClr val="tx1"/>
                </a:solidFill>
              </a:rPr>
              <a:t>Vapor Pressure</a:t>
            </a:r>
          </a:p>
          <a:p>
            <a:pPr marL="512763" lvl="1">
              <a:buClr>
                <a:schemeClr val="tx1"/>
              </a:buClr>
            </a:pPr>
            <a:r>
              <a:rPr lang="en-US" sz="2200" dirty="0">
                <a:gradFill flip="none" rotWithShape="1">
                  <a:gsLst>
                    <a:gs pos="100000">
                      <a:srgbClr val="008000"/>
                    </a:gs>
                    <a:gs pos="9000">
                      <a:schemeClr val="tx1"/>
                    </a:gs>
                  </a:gsLst>
                  <a:lin ang="2700000" scaled="1"/>
                  <a:tileRect/>
                </a:gradFill>
              </a:rPr>
              <a:t>LNAPL Composition</a:t>
            </a:r>
          </a:p>
          <a:p>
            <a:pPr marL="512763" lvl="1"/>
            <a:r>
              <a:rPr lang="en-US" sz="2200" dirty="0"/>
              <a:t>Compound Specific Biodegradation Rate</a:t>
            </a:r>
          </a:p>
          <a:p>
            <a:pPr marL="512763" lvl="1"/>
            <a:r>
              <a:rPr lang="en-US" sz="2200" dirty="0"/>
              <a:t>CO</a:t>
            </a:r>
            <a:r>
              <a:rPr lang="en-US" sz="2200" baseline="-25000" dirty="0"/>
              <a:t>2</a:t>
            </a:r>
            <a:r>
              <a:rPr lang="en-US" sz="2200" dirty="0"/>
              <a:t> Efflux / NSZD data</a:t>
            </a:r>
          </a:p>
          <a:p>
            <a:pPr marL="512763" lvl="1"/>
            <a:r>
              <a:rPr lang="en-US" sz="2200" dirty="0"/>
              <a:t>Respiration Rate</a:t>
            </a:r>
          </a:p>
        </p:txBody>
      </p:sp>
      <p:sp>
        <p:nvSpPr>
          <p:cNvPr id="5" name="Content Placeholder 4"/>
          <p:cNvSpPr>
            <a:spLocks noGrp="1"/>
          </p:cNvSpPr>
          <p:nvPr>
            <p:ph sz="half" idx="2"/>
          </p:nvPr>
        </p:nvSpPr>
        <p:spPr>
          <a:xfrm>
            <a:off x="598226" y="1168026"/>
            <a:ext cx="4159552" cy="4114800"/>
          </a:xfrm>
        </p:spPr>
        <p:txBody>
          <a:bodyPr/>
          <a:lstStyle/>
          <a:p>
            <a:pPr marL="0" indent="0">
              <a:lnSpc>
                <a:spcPct val="150000"/>
              </a:lnSpc>
              <a:spcBef>
                <a:spcPts val="1800"/>
              </a:spcBef>
              <a:buNone/>
            </a:pPr>
            <a:r>
              <a:rPr lang="en-US" dirty="0">
                <a:solidFill>
                  <a:schemeClr val="accent6">
                    <a:lumMod val="50000"/>
                  </a:schemeClr>
                </a:solidFill>
              </a:rPr>
              <a:t>Remedial Mechanism</a:t>
            </a:r>
          </a:p>
          <a:p>
            <a:pPr marL="457200" lvl="1">
              <a:spcBef>
                <a:spcPts val="600"/>
              </a:spcBef>
              <a:buClr>
                <a:schemeClr val="accent6"/>
              </a:buClr>
            </a:pPr>
            <a:r>
              <a:rPr lang="en-US" sz="2200" dirty="0">
                <a:solidFill>
                  <a:schemeClr val="accent2"/>
                </a:solidFill>
              </a:rPr>
              <a:t>LNAPL Recoverability</a:t>
            </a:r>
          </a:p>
          <a:p>
            <a:pPr marL="457200" lvl="1">
              <a:buClr>
                <a:schemeClr val="accent6"/>
              </a:buClr>
            </a:pPr>
            <a:endParaRPr lang="en-US" sz="2200" dirty="0">
              <a:solidFill>
                <a:schemeClr val="accent2"/>
              </a:solidFill>
            </a:endParaRPr>
          </a:p>
          <a:p>
            <a:pPr marL="457200" lvl="1">
              <a:buClrTx/>
            </a:pPr>
            <a:r>
              <a:rPr lang="en-US" sz="2200" dirty="0">
                <a:solidFill>
                  <a:schemeClr val="tx1"/>
                </a:solidFill>
              </a:rPr>
              <a:t>Vapor Extraction</a:t>
            </a:r>
          </a:p>
          <a:p>
            <a:pPr marL="457200" lvl="1">
              <a:buClrTx/>
            </a:pPr>
            <a:r>
              <a:rPr lang="en-US" sz="2200" dirty="0">
                <a:solidFill>
                  <a:schemeClr val="tx1"/>
                </a:solidFill>
              </a:rPr>
              <a:t>Air Sparging</a:t>
            </a:r>
          </a:p>
          <a:p>
            <a:pPr marL="457200" lvl="1"/>
            <a:r>
              <a:rPr lang="en-US" sz="2200" dirty="0">
                <a:solidFill>
                  <a:srgbClr val="008000"/>
                </a:solidFill>
              </a:rPr>
              <a:t>Biodegradation</a:t>
            </a:r>
          </a:p>
          <a:p>
            <a:pPr marL="911225" lvl="2">
              <a:spcBef>
                <a:spcPts val="600"/>
              </a:spcBef>
            </a:pPr>
            <a:r>
              <a:rPr lang="en-US" dirty="0">
                <a:solidFill>
                  <a:srgbClr val="008000"/>
                </a:solidFill>
              </a:rPr>
              <a:t>Biovent</a:t>
            </a:r>
          </a:p>
          <a:p>
            <a:pPr marL="911225" lvl="2">
              <a:spcBef>
                <a:spcPts val="600"/>
              </a:spcBef>
            </a:pPr>
            <a:r>
              <a:rPr lang="en-US" dirty="0">
                <a:solidFill>
                  <a:srgbClr val="008000"/>
                </a:solidFill>
              </a:rPr>
              <a:t>BioSparge</a:t>
            </a:r>
          </a:p>
          <a:p>
            <a:pPr marL="911225" lvl="2">
              <a:spcBef>
                <a:spcPts val="600"/>
              </a:spcBef>
            </a:pPr>
            <a:r>
              <a:rPr lang="en-US" dirty="0">
                <a:solidFill>
                  <a:srgbClr val="008000"/>
                </a:solidFill>
              </a:rPr>
              <a:t>NSZD</a:t>
            </a:r>
          </a:p>
        </p:txBody>
      </p:sp>
      <p:sp>
        <p:nvSpPr>
          <p:cNvPr id="6" name="Content Placeholder 3"/>
          <p:cNvSpPr txBox="1">
            <a:spLocks/>
          </p:cNvSpPr>
          <p:nvPr/>
        </p:nvSpPr>
        <p:spPr bwMode="auto">
          <a:xfrm>
            <a:off x="598226" y="5737121"/>
            <a:ext cx="7986215" cy="95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ts val="12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ts val="1200"/>
              </a:spcBef>
              <a:spcAft>
                <a:spcPct val="0"/>
              </a:spcAft>
              <a:buClr>
                <a:srgbClr val="009900"/>
              </a:buClr>
              <a:buSzPct val="90000"/>
              <a:buFont typeface="Wingdings" pitchFamily="2" charset="2"/>
              <a:buChar char="§"/>
              <a:defRPr sz="2000">
                <a:solidFill>
                  <a:schemeClr val="tx1"/>
                </a:solidFill>
                <a:latin typeface="+mn-lt"/>
              </a:defRPr>
            </a:lvl3pPr>
            <a:lvl4pPr marL="1600200" indent="-228600" algn="l" rtl="0" eaLnBrk="0" fontAlgn="base" hangingPunct="0">
              <a:spcBef>
                <a:spcPts val="1200"/>
              </a:spcBef>
              <a:spcAft>
                <a:spcPct val="0"/>
              </a:spcAft>
              <a:buChar char="–"/>
              <a:defRPr sz="1800">
                <a:solidFill>
                  <a:schemeClr val="tx1"/>
                </a:solidFill>
                <a:latin typeface="+mn-lt"/>
              </a:defRPr>
            </a:lvl4pPr>
            <a:lvl5pPr marL="2057400" indent="-228600" algn="l" rtl="0" eaLnBrk="0" fontAlgn="base" hangingPunct="0">
              <a:spcBef>
                <a:spcPts val="12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lgn="ctr">
              <a:buFont typeface="Wingdings 3" pitchFamily="18" charset="2"/>
              <a:buNone/>
            </a:pPr>
            <a:r>
              <a:rPr lang="en-US" sz="2600" kern="0" dirty="0"/>
              <a:t>The Remedy Selection LCSM uses characterization data to indicate relative remedial effectiveness</a:t>
            </a:r>
            <a:endParaRPr lang="en-US" sz="2600" kern="0" dirty="0">
              <a:solidFill>
                <a:srgbClr val="008000"/>
              </a:solidFill>
            </a:endParaRPr>
          </a:p>
        </p:txBody>
      </p:sp>
      <p:sp>
        <p:nvSpPr>
          <p:cNvPr id="7" name="TextBox 6"/>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Tree>
    <p:extLst>
      <p:ext uri="{BB962C8B-B14F-4D97-AF65-F5344CB8AC3E}">
        <p14:creationId xmlns:p14="http://schemas.microsoft.com/office/powerpoint/2010/main" val="416743009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bwMode="auto">
          <a:xfrm>
            <a:off x="5233452" y="2323267"/>
            <a:ext cx="3408799" cy="2982013"/>
          </a:xfrm>
          <a:custGeom>
            <a:avLst/>
            <a:gdLst>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917703"/>
              <a:gd name="connsiteY0" fmla="*/ 0 h 1133475"/>
              <a:gd name="connsiteX1" fmla="*/ 285750 w 917703"/>
              <a:gd name="connsiteY1" fmla="*/ 495300 h 1133475"/>
              <a:gd name="connsiteX2" fmla="*/ 0 w 917703"/>
              <a:gd name="connsiteY2" fmla="*/ 885825 h 1133475"/>
              <a:gd name="connsiteX3" fmla="*/ 276225 w 917703"/>
              <a:gd name="connsiteY3" fmla="*/ 1133475 h 1133475"/>
              <a:gd name="connsiteX4" fmla="*/ 514350 w 917703"/>
              <a:gd name="connsiteY4" fmla="*/ 723900 h 1133475"/>
              <a:gd name="connsiteX5" fmla="*/ 895350 w 917703"/>
              <a:gd name="connsiteY5" fmla="*/ 190500 h 1133475"/>
              <a:gd name="connsiteX6" fmla="*/ 885825 w 917703"/>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52086"/>
              <a:gd name="connsiteX1" fmla="*/ 285750 w 937029"/>
              <a:gd name="connsiteY1" fmla="*/ 495300 h 1152086"/>
              <a:gd name="connsiteX2" fmla="*/ 0 w 937029"/>
              <a:gd name="connsiteY2" fmla="*/ 885825 h 1152086"/>
              <a:gd name="connsiteX3" fmla="*/ 276225 w 937029"/>
              <a:gd name="connsiteY3" fmla="*/ 1133475 h 1152086"/>
              <a:gd name="connsiteX4" fmla="*/ 514350 w 937029"/>
              <a:gd name="connsiteY4" fmla="*/ 723900 h 1152086"/>
              <a:gd name="connsiteX5" fmla="*/ 895350 w 937029"/>
              <a:gd name="connsiteY5" fmla="*/ 190500 h 1152086"/>
              <a:gd name="connsiteX6" fmla="*/ 885825 w 937029"/>
              <a:gd name="connsiteY6" fmla="*/ 0 h 1152086"/>
              <a:gd name="connsiteX0" fmla="*/ 927959 w 979163"/>
              <a:gd name="connsiteY0" fmla="*/ 0 h 1174403"/>
              <a:gd name="connsiteX1" fmla="*/ 327884 w 979163"/>
              <a:gd name="connsiteY1" fmla="*/ 495300 h 1174403"/>
              <a:gd name="connsiteX2" fmla="*/ 42134 w 979163"/>
              <a:gd name="connsiteY2" fmla="*/ 885825 h 1174403"/>
              <a:gd name="connsiteX3" fmla="*/ 318359 w 979163"/>
              <a:gd name="connsiteY3" fmla="*/ 1133475 h 1174403"/>
              <a:gd name="connsiteX4" fmla="*/ 556484 w 979163"/>
              <a:gd name="connsiteY4" fmla="*/ 723900 h 1174403"/>
              <a:gd name="connsiteX5" fmla="*/ 937484 w 979163"/>
              <a:gd name="connsiteY5" fmla="*/ 190500 h 1174403"/>
              <a:gd name="connsiteX6" fmla="*/ 927959 w 979163"/>
              <a:gd name="connsiteY6" fmla="*/ 0 h 1174403"/>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144 h 1203975"/>
              <a:gd name="connsiteX1" fmla="*/ 325408 w 976687"/>
              <a:gd name="connsiteY1" fmla="*/ 495444 h 1203975"/>
              <a:gd name="connsiteX2" fmla="*/ 39658 w 976687"/>
              <a:gd name="connsiteY2" fmla="*/ 885969 h 1203975"/>
              <a:gd name="connsiteX3" fmla="*/ 315883 w 976687"/>
              <a:gd name="connsiteY3" fmla="*/ 1133619 h 1203975"/>
              <a:gd name="connsiteX4" fmla="*/ 554008 w 976687"/>
              <a:gd name="connsiteY4" fmla="*/ 724044 h 1203975"/>
              <a:gd name="connsiteX5" fmla="*/ 935008 w 976687"/>
              <a:gd name="connsiteY5" fmla="*/ 190644 h 1203975"/>
              <a:gd name="connsiteX6" fmla="*/ 925483 w 976687"/>
              <a:gd name="connsiteY6" fmla="*/ 144 h 1203975"/>
              <a:gd name="connsiteX0" fmla="*/ 763558 w 946171"/>
              <a:gd name="connsiteY0" fmla="*/ 263 h 1108844"/>
              <a:gd name="connsiteX1" fmla="*/ 325408 w 946171"/>
              <a:gd name="connsiteY1" fmla="*/ 400313 h 1108844"/>
              <a:gd name="connsiteX2" fmla="*/ 39658 w 946171"/>
              <a:gd name="connsiteY2" fmla="*/ 790838 h 1108844"/>
              <a:gd name="connsiteX3" fmla="*/ 315883 w 946171"/>
              <a:gd name="connsiteY3" fmla="*/ 1038488 h 1108844"/>
              <a:gd name="connsiteX4" fmla="*/ 554008 w 946171"/>
              <a:gd name="connsiteY4" fmla="*/ 628913 h 1108844"/>
              <a:gd name="connsiteX5" fmla="*/ 935008 w 946171"/>
              <a:gd name="connsiteY5" fmla="*/ 95513 h 1108844"/>
              <a:gd name="connsiteX6" fmla="*/ 763558 w 946171"/>
              <a:gd name="connsiteY6" fmla="*/ 263 h 1108844"/>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73373"/>
              <a:gd name="connsiteY0" fmla="*/ 102431 h 1211012"/>
              <a:gd name="connsiteX1" fmla="*/ 325408 w 973373"/>
              <a:gd name="connsiteY1" fmla="*/ 502481 h 1211012"/>
              <a:gd name="connsiteX2" fmla="*/ 39658 w 973373"/>
              <a:gd name="connsiteY2" fmla="*/ 893006 h 1211012"/>
              <a:gd name="connsiteX3" fmla="*/ 315883 w 973373"/>
              <a:gd name="connsiteY3" fmla="*/ 1140656 h 1211012"/>
              <a:gd name="connsiteX4" fmla="*/ 554008 w 973373"/>
              <a:gd name="connsiteY4" fmla="*/ 731081 h 1211012"/>
              <a:gd name="connsiteX5" fmla="*/ 935008 w 973373"/>
              <a:gd name="connsiteY5" fmla="*/ 197681 h 1211012"/>
              <a:gd name="connsiteX6" fmla="*/ 763558 w 973373"/>
              <a:gd name="connsiteY6" fmla="*/ 102431 h 1211012"/>
              <a:gd name="connsiteX0" fmla="*/ 763558 w 969299"/>
              <a:gd name="connsiteY0" fmla="*/ 113164 h 1221745"/>
              <a:gd name="connsiteX1" fmla="*/ 325408 w 969299"/>
              <a:gd name="connsiteY1" fmla="*/ 513214 h 1221745"/>
              <a:gd name="connsiteX2" fmla="*/ 39658 w 969299"/>
              <a:gd name="connsiteY2" fmla="*/ 903739 h 1221745"/>
              <a:gd name="connsiteX3" fmla="*/ 315883 w 969299"/>
              <a:gd name="connsiteY3" fmla="*/ 1151389 h 1221745"/>
              <a:gd name="connsiteX4" fmla="*/ 554008 w 969299"/>
              <a:gd name="connsiteY4" fmla="*/ 741814 h 1221745"/>
              <a:gd name="connsiteX5" fmla="*/ 935008 w 969299"/>
              <a:gd name="connsiteY5" fmla="*/ 208414 h 1221745"/>
              <a:gd name="connsiteX6" fmla="*/ 763558 w 969299"/>
              <a:gd name="connsiteY6" fmla="*/ 113164 h 1221745"/>
              <a:gd name="connsiteX0" fmla="*/ 734983 w 966528"/>
              <a:gd name="connsiteY0" fmla="*/ 100010 h 1237166"/>
              <a:gd name="connsiteX1" fmla="*/ 325408 w 966528"/>
              <a:gd name="connsiteY1" fmla="*/ 528635 h 1237166"/>
              <a:gd name="connsiteX2" fmla="*/ 39658 w 966528"/>
              <a:gd name="connsiteY2" fmla="*/ 919160 h 1237166"/>
              <a:gd name="connsiteX3" fmla="*/ 315883 w 966528"/>
              <a:gd name="connsiteY3" fmla="*/ 1166810 h 1237166"/>
              <a:gd name="connsiteX4" fmla="*/ 554008 w 966528"/>
              <a:gd name="connsiteY4" fmla="*/ 757235 h 1237166"/>
              <a:gd name="connsiteX5" fmla="*/ 935008 w 966528"/>
              <a:gd name="connsiteY5" fmla="*/ 223835 h 1237166"/>
              <a:gd name="connsiteX6" fmla="*/ 734983 w 966528"/>
              <a:gd name="connsiteY6" fmla="*/ 100010 h 123716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1024773"/>
              <a:gd name="connsiteY0" fmla="*/ 34351 h 1171507"/>
              <a:gd name="connsiteX1" fmla="*/ 325408 w 1024773"/>
              <a:gd name="connsiteY1" fmla="*/ 462976 h 1171507"/>
              <a:gd name="connsiteX2" fmla="*/ 39658 w 1024773"/>
              <a:gd name="connsiteY2" fmla="*/ 853501 h 1171507"/>
              <a:gd name="connsiteX3" fmla="*/ 315883 w 1024773"/>
              <a:gd name="connsiteY3" fmla="*/ 1101151 h 1171507"/>
              <a:gd name="connsiteX4" fmla="*/ 554008 w 1024773"/>
              <a:gd name="connsiteY4" fmla="*/ 691576 h 1171507"/>
              <a:gd name="connsiteX5" fmla="*/ 935008 w 1024773"/>
              <a:gd name="connsiteY5" fmla="*/ 158176 h 1171507"/>
              <a:gd name="connsiteX6" fmla="*/ 734983 w 1024773"/>
              <a:gd name="connsiteY6" fmla="*/ 34351 h 117150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60285 w 1062283"/>
              <a:gd name="connsiteY0" fmla="*/ 72391 h 1199401"/>
              <a:gd name="connsiteX1" fmla="*/ 36026 w 1062283"/>
              <a:gd name="connsiteY1" fmla="*/ 840347 h 1199401"/>
              <a:gd name="connsiteX2" fmla="*/ 341185 w 1062283"/>
              <a:gd name="connsiteY2" fmla="*/ 1139191 h 1199401"/>
              <a:gd name="connsiteX3" fmla="*/ 579310 w 1062283"/>
              <a:gd name="connsiteY3" fmla="*/ 729616 h 1199401"/>
              <a:gd name="connsiteX4" fmla="*/ 960310 w 1062283"/>
              <a:gd name="connsiteY4" fmla="*/ 196216 h 1199401"/>
              <a:gd name="connsiteX5" fmla="*/ 760285 w 1062283"/>
              <a:gd name="connsiteY5" fmla="*/ 72391 h 1199401"/>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775098 w 1057208"/>
              <a:gd name="connsiteY4" fmla="*/ 767913 h 1261788"/>
              <a:gd name="connsiteX5" fmla="*/ 955235 w 1057208"/>
              <a:gd name="connsiteY5" fmla="*/ 196216 h 1261788"/>
              <a:gd name="connsiteX6" fmla="*/ 755210 w 1057208"/>
              <a:gd name="connsiteY6"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726140 w 1057208"/>
              <a:gd name="connsiteY3" fmla="*/ 773497 h 1261788"/>
              <a:gd name="connsiteX4" fmla="*/ 955235 w 1057208"/>
              <a:gd name="connsiteY4" fmla="*/ 196216 h 1261788"/>
              <a:gd name="connsiteX5" fmla="*/ 755210 w 1057208"/>
              <a:gd name="connsiteY5" fmla="*/ 72391 h 1261788"/>
              <a:gd name="connsiteX0" fmla="*/ 755210 w 1368953"/>
              <a:gd name="connsiteY0" fmla="*/ 70428 h 1259825"/>
              <a:gd name="connsiteX1" fmla="*/ 30951 w 1368953"/>
              <a:gd name="connsiteY1" fmla="*/ 838384 h 1259825"/>
              <a:gd name="connsiteX2" fmla="*/ 386745 w 1368953"/>
              <a:gd name="connsiteY2" fmla="*/ 1210363 h 1259825"/>
              <a:gd name="connsiteX3" fmla="*/ 726140 w 1368953"/>
              <a:gd name="connsiteY3" fmla="*/ 771534 h 1259825"/>
              <a:gd name="connsiteX4" fmla="*/ 1309681 w 1368953"/>
              <a:gd name="connsiteY4" fmla="*/ 201566 h 1259825"/>
              <a:gd name="connsiteX5" fmla="*/ 755210 w 1368953"/>
              <a:gd name="connsiteY5" fmla="*/ 70428 h 1259825"/>
              <a:gd name="connsiteX0" fmla="*/ 755210 w 1309681"/>
              <a:gd name="connsiteY0" fmla="*/ 65706 h 1255103"/>
              <a:gd name="connsiteX1" fmla="*/ 30951 w 1309681"/>
              <a:gd name="connsiteY1" fmla="*/ 833662 h 1255103"/>
              <a:gd name="connsiteX2" fmla="*/ 386745 w 1309681"/>
              <a:gd name="connsiteY2" fmla="*/ 1205641 h 1255103"/>
              <a:gd name="connsiteX3" fmla="*/ 726140 w 1309681"/>
              <a:gd name="connsiteY3" fmla="*/ 766812 h 1255103"/>
              <a:gd name="connsiteX4" fmla="*/ 1309681 w 1309681"/>
              <a:gd name="connsiteY4" fmla="*/ 196844 h 1255103"/>
              <a:gd name="connsiteX5" fmla="*/ 755210 w 1309681"/>
              <a:gd name="connsiteY5" fmla="*/ 65706 h 1255103"/>
              <a:gd name="connsiteX0" fmla="*/ 885415 w 1309681"/>
              <a:gd name="connsiteY0" fmla="*/ 32971 h 1478339"/>
              <a:gd name="connsiteX1" fmla="*/ 30951 w 1309681"/>
              <a:gd name="connsiteY1" fmla="*/ 1056898 h 1478339"/>
              <a:gd name="connsiteX2" fmla="*/ 386745 w 1309681"/>
              <a:gd name="connsiteY2" fmla="*/ 1428877 h 1478339"/>
              <a:gd name="connsiteX3" fmla="*/ 726140 w 1309681"/>
              <a:gd name="connsiteY3" fmla="*/ 990048 h 1478339"/>
              <a:gd name="connsiteX4" fmla="*/ 1309681 w 1309681"/>
              <a:gd name="connsiteY4" fmla="*/ 420080 h 1478339"/>
              <a:gd name="connsiteX5" fmla="*/ 885415 w 1309681"/>
              <a:gd name="connsiteY5" fmla="*/ 32971 h 1478339"/>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67714 w 1291980"/>
              <a:gd name="connsiteY0" fmla="*/ 0 h 1500997"/>
              <a:gd name="connsiteX1" fmla="*/ 13250 w 1291980"/>
              <a:gd name="connsiteY1" fmla="*/ 1023927 h 1500997"/>
              <a:gd name="connsiteX2" fmla="*/ 826692 w 1291980"/>
              <a:gd name="connsiteY2" fmla="*/ 1458273 h 1500997"/>
              <a:gd name="connsiteX3" fmla="*/ 708439 w 1291980"/>
              <a:gd name="connsiteY3" fmla="*/ 957077 h 1500997"/>
              <a:gd name="connsiteX4" fmla="*/ 1291980 w 1291980"/>
              <a:gd name="connsiteY4" fmla="*/ 387109 h 1500997"/>
              <a:gd name="connsiteX5" fmla="*/ 867714 w 1291980"/>
              <a:gd name="connsiteY5" fmla="*/ 0 h 1500997"/>
              <a:gd name="connsiteX0" fmla="*/ 1099787 w 1524053"/>
              <a:gd name="connsiteY0" fmla="*/ 0 h 1583355"/>
              <a:gd name="connsiteX1" fmla="*/ 10201 w 1524053"/>
              <a:gd name="connsiteY1" fmla="*/ 1372144 h 1583355"/>
              <a:gd name="connsiteX2" fmla="*/ 1058765 w 1524053"/>
              <a:gd name="connsiteY2" fmla="*/ 1458273 h 1583355"/>
              <a:gd name="connsiteX3" fmla="*/ 940512 w 1524053"/>
              <a:gd name="connsiteY3" fmla="*/ 957077 h 1583355"/>
              <a:gd name="connsiteX4" fmla="*/ 1524053 w 1524053"/>
              <a:gd name="connsiteY4" fmla="*/ 387109 h 1583355"/>
              <a:gd name="connsiteX5" fmla="*/ 1099787 w 1524053"/>
              <a:gd name="connsiteY5" fmla="*/ 0 h 1583355"/>
              <a:gd name="connsiteX0" fmla="*/ 1219913 w 1644179"/>
              <a:gd name="connsiteY0" fmla="*/ 0 h 1513295"/>
              <a:gd name="connsiteX1" fmla="*/ 130327 w 1644179"/>
              <a:gd name="connsiteY1" fmla="*/ 1372144 h 1513295"/>
              <a:gd name="connsiteX2" fmla="*/ 128766 w 1644179"/>
              <a:gd name="connsiteY2" fmla="*/ 1471354 h 1513295"/>
              <a:gd name="connsiteX3" fmla="*/ 1178891 w 1644179"/>
              <a:gd name="connsiteY3" fmla="*/ 1458273 h 1513295"/>
              <a:gd name="connsiteX4" fmla="*/ 1060638 w 1644179"/>
              <a:gd name="connsiteY4" fmla="*/ 957077 h 1513295"/>
              <a:gd name="connsiteX5" fmla="*/ 1644179 w 1644179"/>
              <a:gd name="connsiteY5" fmla="*/ 387109 h 1513295"/>
              <a:gd name="connsiteX6" fmla="*/ 1219913 w 1644179"/>
              <a:gd name="connsiteY6" fmla="*/ 0 h 1513295"/>
              <a:gd name="connsiteX0" fmla="*/ 1164563 w 1588829"/>
              <a:gd name="connsiteY0" fmla="*/ 0 h 1511630"/>
              <a:gd name="connsiteX1" fmla="*/ 74977 w 1588829"/>
              <a:gd name="connsiteY1" fmla="*/ 1372144 h 1511630"/>
              <a:gd name="connsiteX2" fmla="*/ 73416 w 1588829"/>
              <a:gd name="connsiteY2" fmla="*/ 1471354 h 1511630"/>
              <a:gd name="connsiteX3" fmla="*/ 1123541 w 1588829"/>
              <a:gd name="connsiteY3" fmla="*/ 1458273 h 1511630"/>
              <a:gd name="connsiteX4" fmla="*/ 1005288 w 1588829"/>
              <a:gd name="connsiteY4" fmla="*/ 957077 h 1511630"/>
              <a:gd name="connsiteX5" fmla="*/ 1588829 w 1588829"/>
              <a:gd name="connsiteY5" fmla="*/ 387109 h 1511630"/>
              <a:gd name="connsiteX6" fmla="*/ 1164563 w 1588829"/>
              <a:gd name="connsiteY6" fmla="*/ 0 h 1511630"/>
              <a:gd name="connsiteX0" fmla="*/ 1091147 w 1515413"/>
              <a:gd name="connsiteY0" fmla="*/ 0 h 1507783"/>
              <a:gd name="connsiteX1" fmla="*/ 1561 w 1515413"/>
              <a:gd name="connsiteY1" fmla="*/ 1372144 h 1507783"/>
              <a:gd name="connsiteX2" fmla="*/ 0 w 1515413"/>
              <a:gd name="connsiteY2" fmla="*/ 1471354 h 1507783"/>
              <a:gd name="connsiteX3" fmla="*/ 1050125 w 1515413"/>
              <a:gd name="connsiteY3" fmla="*/ 1458273 h 1507783"/>
              <a:gd name="connsiteX4" fmla="*/ 931872 w 1515413"/>
              <a:gd name="connsiteY4" fmla="*/ 957077 h 1507783"/>
              <a:gd name="connsiteX5" fmla="*/ 1515413 w 1515413"/>
              <a:gd name="connsiteY5" fmla="*/ 387109 h 1507783"/>
              <a:gd name="connsiteX6" fmla="*/ 1091147 w 1515413"/>
              <a:gd name="connsiteY6" fmla="*/ 0 h 1507783"/>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931872 w 1515413"/>
              <a:gd name="connsiteY4" fmla="*/ 957077 h 1475596"/>
              <a:gd name="connsiteX5" fmla="*/ 1515413 w 1515413"/>
              <a:gd name="connsiteY5" fmla="*/ 387109 h 1475596"/>
              <a:gd name="connsiteX6" fmla="*/ 1091147 w 1515413"/>
              <a:gd name="connsiteY6" fmla="*/ 0 h 1475596"/>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931872 w 1515413"/>
              <a:gd name="connsiteY4" fmla="*/ 957077 h 1475596"/>
              <a:gd name="connsiteX5" fmla="*/ 1515413 w 1515413"/>
              <a:gd name="connsiteY5" fmla="*/ 387109 h 1475596"/>
              <a:gd name="connsiteX6" fmla="*/ 1091147 w 1515413"/>
              <a:gd name="connsiteY6" fmla="*/ 0 h 1475596"/>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1053632 w 1515413"/>
              <a:gd name="connsiteY4" fmla="*/ 1159770 h 1475596"/>
              <a:gd name="connsiteX5" fmla="*/ 1515413 w 1515413"/>
              <a:gd name="connsiteY5" fmla="*/ 387109 h 1475596"/>
              <a:gd name="connsiteX6" fmla="*/ 1091147 w 1515413"/>
              <a:gd name="connsiteY6" fmla="*/ 0 h 1475596"/>
              <a:gd name="connsiteX0" fmla="*/ 1091147 w 1516345"/>
              <a:gd name="connsiteY0" fmla="*/ 0 h 1475596"/>
              <a:gd name="connsiteX1" fmla="*/ 1561 w 1516345"/>
              <a:gd name="connsiteY1" fmla="*/ 1372144 h 1475596"/>
              <a:gd name="connsiteX2" fmla="*/ 0 w 1516345"/>
              <a:gd name="connsiteY2" fmla="*/ 1471354 h 1475596"/>
              <a:gd name="connsiteX3" fmla="*/ 1050125 w 1516345"/>
              <a:gd name="connsiteY3" fmla="*/ 1458273 h 1475596"/>
              <a:gd name="connsiteX4" fmla="*/ 1053632 w 1516345"/>
              <a:gd name="connsiteY4" fmla="*/ 1159770 h 1475596"/>
              <a:gd name="connsiteX5" fmla="*/ 1070645 w 1516345"/>
              <a:gd name="connsiteY5" fmla="*/ 681370 h 1475596"/>
              <a:gd name="connsiteX6" fmla="*/ 1515413 w 1516345"/>
              <a:gd name="connsiteY6" fmla="*/ 387109 h 1475596"/>
              <a:gd name="connsiteX7" fmla="*/ 1091147 w 1516345"/>
              <a:gd name="connsiteY7" fmla="*/ 0 h 1475596"/>
              <a:gd name="connsiteX0" fmla="*/ 1091147 w 1537980"/>
              <a:gd name="connsiteY0" fmla="*/ 0 h 1475596"/>
              <a:gd name="connsiteX1" fmla="*/ 1561 w 1537980"/>
              <a:gd name="connsiteY1" fmla="*/ 1372144 h 1475596"/>
              <a:gd name="connsiteX2" fmla="*/ 0 w 1537980"/>
              <a:gd name="connsiteY2" fmla="*/ 1471354 h 1475596"/>
              <a:gd name="connsiteX3" fmla="*/ 1050125 w 1537980"/>
              <a:gd name="connsiteY3" fmla="*/ 1458273 h 1475596"/>
              <a:gd name="connsiteX4" fmla="*/ 1053632 w 1537980"/>
              <a:gd name="connsiteY4" fmla="*/ 1159770 h 1475596"/>
              <a:gd name="connsiteX5" fmla="*/ 1070645 w 1537980"/>
              <a:gd name="connsiteY5" fmla="*/ 681370 h 1475596"/>
              <a:gd name="connsiteX6" fmla="*/ 1465314 w 1537980"/>
              <a:gd name="connsiteY6" fmla="*/ 1169913 h 1475596"/>
              <a:gd name="connsiteX7" fmla="*/ 1515413 w 1537980"/>
              <a:gd name="connsiteY7" fmla="*/ 387109 h 1475596"/>
              <a:gd name="connsiteX8" fmla="*/ 1091147 w 1537980"/>
              <a:gd name="connsiteY8" fmla="*/ 0 h 1475596"/>
              <a:gd name="connsiteX0" fmla="*/ 1091147 w 1545065"/>
              <a:gd name="connsiteY0" fmla="*/ 0 h 1475596"/>
              <a:gd name="connsiteX1" fmla="*/ 1561 w 1545065"/>
              <a:gd name="connsiteY1" fmla="*/ 1372144 h 1475596"/>
              <a:gd name="connsiteX2" fmla="*/ 0 w 1545065"/>
              <a:gd name="connsiteY2" fmla="*/ 1471354 h 1475596"/>
              <a:gd name="connsiteX3" fmla="*/ 1050125 w 1545065"/>
              <a:gd name="connsiteY3" fmla="*/ 1458273 h 1475596"/>
              <a:gd name="connsiteX4" fmla="*/ 1053632 w 1545065"/>
              <a:gd name="connsiteY4" fmla="*/ 1159770 h 1475596"/>
              <a:gd name="connsiteX5" fmla="*/ 1070645 w 1545065"/>
              <a:gd name="connsiteY5" fmla="*/ 681370 h 1475596"/>
              <a:gd name="connsiteX6" fmla="*/ 1465314 w 1545065"/>
              <a:gd name="connsiteY6" fmla="*/ 1169913 h 1475596"/>
              <a:gd name="connsiteX7" fmla="*/ 1507300 w 1545065"/>
              <a:gd name="connsiteY7" fmla="*/ 1169913 h 1475596"/>
              <a:gd name="connsiteX8" fmla="*/ 1515413 w 1545065"/>
              <a:gd name="connsiteY8" fmla="*/ 387109 h 1475596"/>
              <a:gd name="connsiteX9" fmla="*/ 1091147 w 1545065"/>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465314 w 1517139"/>
              <a:gd name="connsiteY6" fmla="*/ 116991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428258 w 1517139"/>
              <a:gd name="connsiteY1" fmla="*/ 98281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13362 w 1517139"/>
              <a:gd name="connsiteY2" fmla="*/ 1201097 h 1475596"/>
              <a:gd name="connsiteX3" fmla="*/ 1561 w 1517139"/>
              <a:gd name="connsiteY3" fmla="*/ 1372144 h 1475596"/>
              <a:gd name="connsiteX4" fmla="*/ 0 w 1517139"/>
              <a:gd name="connsiteY4" fmla="*/ 1471354 h 1475596"/>
              <a:gd name="connsiteX5" fmla="*/ 1050125 w 1517139"/>
              <a:gd name="connsiteY5" fmla="*/ 1458273 h 1475596"/>
              <a:gd name="connsiteX6" fmla="*/ 1053632 w 1517139"/>
              <a:gd name="connsiteY6" fmla="*/ 1159770 h 1475596"/>
              <a:gd name="connsiteX7" fmla="*/ 1087440 w 1517139"/>
              <a:gd name="connsiteY7" fmla="*/ 691764 h 1475596"/>
              <a:gd name="connsiteX8" fmla="*/ 1393938 w 1517139"/>
              <a:gd name="connsiteY8" fmla="*/ 962023 h 1475596"/>
              <a:gd name="connsiteX9" fmla="*/ 1507300 w 1517139"/>
              <a:gd name="connsiteY9" fmla="*/ 1169913 h 1475596"/>
              <a:gd name="connsiteX10" fmla="*/ 1515413 w 1517139"/>
              <a:gd name="connsiteY10" fmla="*/ 387109 h 1475596"/>
              <a:gd name="connsiteX11" fmla="*/ 1091147 w 1517139"/>
              <a:gd name="connsiteY11" fmla="*/ 0 h 1475596"/>
              <a:gd name="connsiteX0" fmla="*/ 1091147 w 1517139"/>
              <a:gd name="connsiteY0" fmla="*/ 0 h 1475596"/>
              <a:gd name="connsiteX1" fmla="*/ 508032 w 1517139"/>
              <a:gd name="connsiteY1" fmla="*/ 660581 h 1475596"/>
              <a:gd name="connsiteX2" fmla="*/ 306498 w 1517139"/>
              <a:gd name="connsiteY2" fmla="*/ 1039982 h 1475596"/>
              <a:gd name="connsiteX3" fmla="*/ 113362 w 1517139"/>
              <a:gd name="connsiteY3" fmla="*/ 1201097 h 1475596"/>
              <a:gd name="connsiteX4" fmla="*/ 1561 w 1517139"/>
              <a:gd name="connsiteY4" fmla="*/ 1372144 h 1475596"/>
              <a:gd name="connsiteX5" fmla="*/ 0 w 1517139"/>
              <a:gd name="connsiteY5" fmla="*/ 1471354 h 1475596"/>
              <a:gd name="connsiteX6" fmla="*/ 1050125 w 1517139"/>
              <a:gd name="connsiteY6" fmla="*/ 1458273 h 1475596"/>
              <a:gd name="connsiteX7" fmla="*/ 1053632 w 1517139"/>
              <a:gd name="connsiteY7" fmla="*/ 1159770 h 1475596"/>
              <a:gd name="connsiteX8" fmla="*/ 1087440 w 1517139"/>
              <a:gd name="connsiteY8" fmla="*/ 691764 h 1475596"/>
              <a:gd name="connsiteX9" fmla="*/ 1393938 w 1517139"/>
              <a:gd name="connsiteY9" fmla="*/ 962023 h 1475596"/>
              <a:gd name="connsiteX10" fmla="*/ 1507300 w 1517139"/>
              <a:gd name="connsiteY10" fmla="*/ 1169913 h 1475596"/>
              <a:gd name="connsiteX11" fmla="*/ 1515413 w 1517139"/>
              <a:gd name="connsiteY11" fmla="*/ 387109 h 1475596"/>
              <a:gd name="connsiteX12" fmla="*/ 1091147 w 1517139"/>
              <a:gd name="connsiteY12" fmla="*/ 0 h 1475596"/>
              <a:gd name="connsiteX0" fmla="*/ 1091147 w 1517139"/>
              <a:gd name="connsiteY0" fmla="*/ 0 h 1475596"/>
              <a:gd name="connsiteX1" fmla="*/ 508032 w 1517139"/>
              <a:gd name="connsiteY1" fmla="*/ 660581 h 1475596"/>
              <a:gd name="connsiteX2" fmla="*/ 306498 w 1517139"/>
              <a:gd name="connsiteY2" fmla="*/ 1039982 h 1475596"/>
              <a:gd name="connsiteX3" fmla="*/ 113362 w 1517139"/>
              <a:gd name="connsiteY3" fmla="*/ 1201097 h 1475596"/>
              <a:gd name="connsiteX4" fmla="*/ 1561 w 1517139"/>
              <a:gd name="connsiteY4" fmla="*/ 1372144 h 1475596"/>
              <a:gd name="connsiteX5" fmla="*/ 0 w 1517139"/>
              <a:gd name="connsiteY5" fmla="*/ 1471354 h 1475596"/>
              <a:gd name="connsiteX6" fmla="*/ 1050125 w 1517139"/>
              <a:gd name="connsiteY6" fmla="*/ 1458273 h 1475596"/>
              <a:gd name="connsiteX7" fmla="*/ 1053632 w 1517139"/>
              <a:gd name="connsiteY7" fmla="*/ 1159770 h 1475596"/>
              <a:gd name="connsiteX8" fmla="*/ 1087440 w 1517139"/>
              <a:gd name="connsiteY8" fmla="*/ 691764 h 1475596"/>
              <a:gd name="connsiteX9" fmla="*/ 1393938 w 1517139"/>
              <a:gd name="connsiteY9" fmla="*/ 962023 h 1475596"/>
              <a:gd name="connsiteX10" fmla="*/ 1507300 w 1517139"/>
              <a:gd name="connsiteY10" fmla="*/ 1169913 h 1475596"/>
              <a:gd name="connsiteX11" fmla="*/ 1515413 w 1517139"/>
              <a:gd name="connsiteY11" fmla="*/ 387109 h 1475596"/>
              <a:gd name="connsiteX12" fmla="*/ 1091147 w 1517139"/>
              <a:gd name="connsiteY12" fmla="*/ 0 h 1475596"/>
              <a:gd name="connsiteX0" fmla="*/ 1162523 w 1517139"/>
              <a:gd name="connsiteY0" fmla="*/ 0 h 1652303"/>
              <a:gd name="connsiteX1" fmla="*/ 508032 w 1517139"/>
              <a:gd name="connsiteY1" fmla="*/ 837288 h 1652303"/>
              <a:gd name="connsiteX2" fmla="*/ 306498 w 1517139"/>
              <a:gd name="connsiteY2" fmla="*/ 1216689 h 1652303"/>
              <a:gd name="connsiteX3" fmla="*/ 113362 w 1517139"/>
              <a:gd name="connsiteY3" fmla="*/ 1377804 h 1652303"/>
              <a:gd name="connsiteX4" fmla="*/ 1561 w 1517139"/>
              <a:gd name="connsiteY4" fmla="*/ 1548851 h 1652303"/>
              <a:gd name="connsiteX5" fmla="*/ 0 w 1517139"/>
              <a:gd name="connsiteY5" fmla="*/ 1648061 h 1652303"/>
              <a:gd name="connsiteX6" fmla="*/ 1050125 w 1517139"/>
              <a:gd name="connsiteY6" fmla="*/ 1634980 h 1652303"/>
              <a:gd name="connsiteX7" fmla="*/ 1053632 w 1517139"/>
              <a:gd name="connsiteY7" fmla="*/ 1336477 h 1652303"/>
              <a:gd name="connsiteX8" fmla="*/ 1087440 w 1517139"/>
              <a:gd name="connsiteY8" fmla="*/ 868471 h 1652303"/>
              <a:gd name="connsiteX9" fmla="*/ 1393938 w 1517139"/>
              <a:gd name="connsiteY9" fmla="*/ 1138730 h 1652303"/>
              <a:gd name="connsiteX10" fmla="*/ 1507300 w 1517139"/>
              <a:gd name="connsiteY10" fmla="*/ 1346620 h 1652303"/>
              <a:gd name="connsiteX11" fmla="*/ 1515413 w 1517139"/>
              <a:gd name="connsiteY11" fmla="*/ 563816 h 1652303"/>
              <a:gd name="connsiteX12" fmla="*/ 1162523 w 1517139"/>
              <a:gd name="connsiteY12" fmla="*/ 0 h 1652303"/>
              <a:gd name="connsiteX0" fmla="*/ 1162523 w 1517139"/>
              <a:gd name="connsiteY0" fmla="*/ 13593 h 1665896"/>
              <a:gd name="connsiteX1" fmla="*/ 990872 w 1517139"/>
              <a:gd name="connsiteY1" fmla="*/ 247999 h 1665896"/>
              <a:gd name="connsiteX2" fmla="*/ 508032 w 1517139"/>
              <a:gd name="connsiteY2" fmla="*/ 850881 h 1665896"/>
              <a:gd name="connsiteX3" fmla="*/ 306498 w 1517139"/>
              <a:gd name="connsiteY3" fmla="*/ 1230282 h 1665896"/>
              <a:gd name="connsiteX4" fmla="*/ 113362 w 1517139"/>
              <a:gd name="connsiteY4" fmla="*/ 1391397 h 1665896"/>
              <a:gd name="connsiteX5" fmla="*/ 1561 w 1517139"/>
              <a:gd name="connsiteY5" fmla="*/ 1562444 h 1665896"/>
              <a:gd name="connsiteX6" fmla="*/ 0 w 1517139"/>
              <a:gd name="connsiteY6" fmla="*/ 1661654 h 1665896"/>
              <a:gd name="connsiteX7" fmla="*/ 1050125 w 1517139"/>
              <a:gd name="connsiteY7" fmla="*/ 1648573 h 1665896"/>
              <a:gd name="connsiteX8" fmla="*/ 1053632 w 1517139"/>
              <a:gd name="connsiteY8" fmla="*/ 1350070 h 1665896"/>
              <a:gd name="connsiteX9" fmla="*/ 1087440 w 1517139"/>
              <a:gd name="connsiteY9" fmla="*/ 882064 h 1665896"/>
              <a:gd name="connsiteX10" fmla="*/ 1393938 w 1517139"/>
              <a:gd name="connsiteY10" fmla="*/ 1152323 h 1665896"/>
              <a:gd name="connsiteX11" fmla="*/ 1507300 w 1517139"/>
              <a:gd name="connsiteY11" fmla="*/ 1360213 h 1665896"/>
              <a:gd name="connsiteX12" fmla="*/ 1515413 w 1517139"/>
              <a:gd name="connsiteY12" fmla="*/ 577409 h 1665896"/>
              <a:gd name="connsiteX13" fmla="*/ 1162523 w 1517139"/>
              <a:gd name="connsiteY13" fmla="*/ 13593 h 1665896"/>
              <a:gd name="connsiteX0" fmla="*/ 1162523 w 1517139"/>
              <a:gd name="connsiteY0" fmla="*/ 12187 h 1664490"/>
              <a:gd name="connsiteX1" fmla="*/ 990872 w 1517139"/>
              <a:gd name="connsiteY1" fmla="*/ 246593 h 1664490"/>
              <a:gd name="connsiteX2" fmla="*/ 508032 w 1517139"/>
              <a:gd name="connsiteY2" fmla="*/ 849475 h 1664490"/>
              <a:gd name="connsiteX3" fmla="*/ 306498 w 1517139"/>
              <a:gd name="connsiteY3" fmla="*/ 1228876 h 1664490"/>
              <a:gd name="connsiteX4" fmla="*/ 113362 w 1517139"/>
              <a:gd name="connsiteY4" fmla="*/ 1389991 h 1664490"/>
              <a:gd name="connsiteX5" fmla="*/ 1561 w 1517139"/>
              <a:gd name="connsiteY5" fmla="*/ 1561038 h 1664490"/>
              <a:gd name="connsiteX6" fmla="*/ 0 w 1517139"/>
              <a:gd name="connsiteY6" fmla="*/ 1660248 h 1664490"/>
              <a:gd name="connsiteX7" fmla="*/ 1050125 w 1517139"/>
              <a:gd name="connsiteY7" fmla="*/ 1647167 h 1664490"/>
              <a:gd name="connsiteX8" fmla="*/ 1053632 w 1517139"/>
              <a:gd name="connsiteY8" fmla="*/ 1348664 h 1664490"/>
              <a:gd name="connsiteX9" fmla="*/ 1087440 w 1517139"/>
              <a:gd name="connsiteY9" fmla="*/ 880658 h 1664490"/>
              <a:gd name="connsiteX10" fmla="*/ 1393938 w 1517139"/>
              <a:gd name="connsiteY10" fmla="*/ 1150917 h 1664490"/>
              <a:gd name="connsiteX11" fmla="*/ 1507300 w 1517139"/>
              <a:gd name="connsiteY11" fmla="*/ 1358807 h 1664490"/>
              <a:gd name="connsiteX12" fmla="*/ 1515413 w 1517139"/>
              <a:gd name="connsiteY12" fmla="*/ 576003 h 1664490"/>
              <a:gd name="connsiteX13" fmla="*/ 1162523 w 1517139"/>
              <a:gd name="connsiteY13" fmla="*/ 12187 h 1664490"/>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584530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21575"/>
              <a:gd name="connsiteY0" fmla="*/ 20714 h 1673017"/>
              <a:gd name="connsiteX1" fmla="*/ 990872 w 1521575"/>
              <a:gd name="connsiteY1" fmla="*/ 255120 h 1673017"/>
              <a:gd name="connsiteX2" fmla="*/ 453450 w 1521575"/>
              <a:gd name="connsiteY2" fmla="*/ 785241 h 1673017"/>
              <a:gd name="connsiteX3" fmla="*/ 386272 w 1521575"/>
              <a:gd name="connsiteY3" fmla="*/ 1050302 h 1673017"/>
              <a:gd name="connsiteX4" fmla="*/ 197334 w 1521575"/>
              <a:gd name="connsiteY4" fmla="*/ 1216614 h 1673017"/>
              <a:gd name="connsiteX5" fmla="*/ 1561 w 1521575"/>
              <a:gd name="connsiteY5" fmla="*/ 1569565 h 1673017"/>
              <a:gd name="connsiteX6" fmla="*/ 0 w 1521575"/>
              <a:gd name="connsiteY6" fmla="*/ 1668775 h 1673017"/>
              <a:gd name="connsiteX7" fmla="*/ 1050125 w 1521575"/>
              <a:gd name="connsiteY7" fmla="*/ 1655694 h 1673017"/>
              <a:gd name="connsiteX8" fmla="*/ 1053632 w 1521575"/>
              <a:gd name="connsiteY8" fmla="*/ 1357191 h 1673017"/>
              <a:gd name="connsiteX9" fmla="*/ 1087440 w 1521575"/>
              <a:gd name="connsiteY9" fmla="*/ 889185 h 1673017"/>
              <a:gd name="connsiteX10" fmla="*/ 1393938 w 1521575"/>
              <a:gd name="connsiteY10" fmla="*/ 1159444 h 1673017"/>
              <a:gd name="connsiteX11" fmla="*/ 1507300 w 1521575"/>
              <a:gd name="connsiteY11" fmla="*/ 1367334 h 1673017"/>
              <a:gd name="connsiteX12" fmla="*/ 1515413 w 1521575"/>
              <a:gd name="connsiteY12" fmla="*/ 418218 h 1673017"/>
              <a:gd name="connsiteX13" fmla="*/ 1162523 w 1521575"/>
              <a:gd name="connsiteY13" fmla="*/ 20714 h 1673017"/>
              <a:gd name="connsiteX0" fmla="*/ 1162523 w 1532923"/>
              <a:gd name="connsiteY0" fmla="*/ 20714 h 1673017"/>
              <a:gd name="connsiteX1" fmla="*/ 990872 w 1532923"/>
              <a:gd name="connsiteY1" fmla="*/ 255120 h 1673017"/>
              <a:gd name="connsiteX2" fmla="*/ 453450 w 1532923"/>
              <a:gd name="connsiteY2" fmla="*/ 785241 h 1673017"/>
              <a:gd name="connsiteX3" fmla="*/ 386272 w 1532923"/>
              <a:gd name="connsiteY3" fmla="*/ 1050302 h 1673017"/>
              <a:gd name="connsiteX4" fmla="*/ 197334 w 1532923"/>
              <a:gd name="connsiteY4" fmla="*/ 1216614 h 1673017"/>
              <a:gd name="connsiteX5" fmla="*/ 1561 w 1532923"/>
              <a:gd name="connsiteY5" fmla="*/ 1569565 h 1673017"/>
              <a:gd name="connsiteX6" fmla="*/ 0 w 1532923"/>
              <a:gd name="connsiteY6" fmla="*/ 1668775 h 1673017"/>
              <a:gd name="connsiteX7" fmla="*/ 1050125 w 1532923"/>
              <a:gd name="connsiteY7" fmla="*/ 1655694 h 1673017"/>
              <a:gd name="connsiteX8" fmla="*/ 1053632 w 1532923"/>
              <a:gd name="connsiteY8" fmla="*/ 1357191 h 1673017"/>
              <a:gd name="connsiteX9" fmla="*/ 1087440 w 1532923"/>
              <a:gd name="connsiteY9" fmla="*/ 889185 h 1673017"/>
              <a:gd name="connsiteX10" fmla="*/ 1393938 w 1532923"/>
              <a:gd name="connsiteY10" fmla="*/ 1159444 h 1673017"/>
              <a:gd name="connsiteX11" fmla="*/ 1507300 w 1532923"/>
              <a:gd name="connsiteY11" fmla="*/ 1367334 h 1673017"/>
              <a:gd name="connsiteX12" fmla="*/ 1528849 w 1532923"/>
              <a:gd name="connsiteY12" fmla="*/ 422376 h 1673017"/>
              <a:gd name="connsiteX13" fmla="*/ 1162523 w 1532923"/>
              <a:gd name="connsiteY13" fmla="*/ 20714 h 1673017"/>
              <a:gd name="connsiteX0" fmla="*/ 1162523 w 1540115"/>
              <a:gd name="connsiteY0" fmla="*/ 20714 h 1673017"/>
              <a:gd name="connsiteX1" fmla="*/ 990872 w 1540115"/>
              <a:gd name="connsiteY1" fmla="*/ 255120 h 1673017"/>
              <a:gd name="connsiteX2" fmla="*/ 453450 w 1540115"/>
              <a:gd name="connsiteY2" fmla="*/ 785241 h 1673017"/>
              <a:gd name="connsiteX3" fmla="*/ 386272 w 1540115"/>
              <a:gd name="connsiteY3" fmla="*/ 1050302 h 1673017"/>
              <a:gd name="connsiteX4" fmla="*/ 197334 w 1540115"/>
              <a:gd name="connsiteY4" fmla="*/ 1216614 h 1673017"/>
              <a:gd name="connsiteX5" fmla="*/ 1561 w 1540115"/>
              <a:gd name="connsiteY5" fmla="*/ 1569565 h 1673017"/>
              <a:gd name="connsiteX6" fmla="*/ 0 w 1540115"/>
              <a:gd name="connsiteY6" fmla="*/ 1668775 h 1673017"/>
              <a:gd name="connsiteX7" fmla="*/ 1050125 w 1540115"/>
              <a:gd name="connsiteY7" fmla="*/ 1655694 h 1673017"/>
              <a:gd name="connsiteX8" fmla="*/ 1053632 w 1540115"/>
              <a:gd name="connsiteY8" fmla="*/ 1357191 h 1673017"/>
              <a:gd name="connsiteX9" fmla="*/ 1087440 w 1540115"/>
              <a:gd name="connsiteY9" fmla="*/ 889185 h 1673017"/>
              <a:gd name="connsiteX10" fmla="*/ 1393938 w 1540115"/>
              <a:gd name="connsiteY10" fmla="*/ 1159444 h 1673017"/>
              <a:gd name="connsiteX11" fmla="*/ 1534171 w 1540115"/>
              <a:gd name="connsiteY11" fmla="*/ 772767 h 1673017"/>
              <a:gd name="connsiteX12" fmla="*/ 1528849 w 1540115"/>
              <a:gd name="connsiteY12" fmla="*/ 422376 h 1673017"/>
              <a:gd name="connsiteX13" fmla="*/ 1162523 w 1540115"/>
              <a:gd name="connsiteY13" fmla="*/ 20714 h 1673017"/>
              <a:gd name="connsiteX0" fmla="*/ 1162523 w 1542944"/>
              <a:gd name="connsiteY0" fmla="*/ 20714 h 1673017"/>
              <a:gd name="connsiteX1" fmla="*/ 990872 w 1542944"/>
              <a:gd name="connsiteY1" fmla="*/ 255120 h 1673017"/>
              <a:gd name="connsiteX2" fmla="*/ 453450 w 1542944"/>
              <a:gd name="connsiteY2" fmla="*/ 785241 h 1673017"/>
              <a:gd name="connsiteX3" fmla="*/ 386272 w 1542944"/>
              <a:gd name="connsiteY3" fmla="*/ 1050302 h 1673017"/>
              <a:gd name="connsiteX4" fmla="*/ 197334 w 1542944"/>
              <a:gd name="connsiteY4" fmla="*/ 1216614 h 1673017"/>
              <a:gd name="connsiteX5" fmla="*/ 1561 w 1542944"/>
              <a:gd name="connsiteY5" fmla="*/ 1569565 h 1673017"/>
              <a:gd name="connsiteX6" fmla="*/ 0 w 1542944"/>
              <a:gd name="connsiteY6" fmla="*/ 1668775 h 1673017"/>
              <a:gd name="connsiteX7" fmla="*/ 1050125 w 1542944"/>
              <a:gd name="connsiteY7" fmla="*/ 1655694 h 1673017"/>
              <a:gd name="connsiteX8" fmla="*/ 1053632 w 1542944"/>
              <a:gd name="connsiteY8" fmla="*/ 1357191 h 1673017"/>
              <a:gd name="connsiteX9" fmla="*/ 1087440 w 1542944"/>
              <a:gd name="connsiteY9" fmla="*/ 889185 h 1673017"/>
              <a:gd name="connsiteX10" fmla="*/ 1393938 w 1542944"/>
              <a:gd name="connsiteY10" fmla="*/ 1159444 h 1673017"/>
              <a:gd name="connsiteX11" fmla="*/ 1534171 w 1542944"/>
              <a:gd name="connsiteY11" fmla="*/ 772767 h 1673017"/>
              <a:gd name="connsiteX12" fmla="*/ 1528849 w 1542944"/>
              <a:gd name="connsiteY12" fmla="*/ 422376 h 1673017"/>
              <a:gd name="connsiteX13" fmla="*/ 1162523 w 1542944"/>
              <a:gd name="connsiteY13" fmla="*/ 20714 h 1673017"/>
              <a:gd name="connsiteX0" fmla="*/ 1162523 w 1542944"/>
              <a:gd name="connsiteY0" fmla="*/ 20714 h 1673017"/>
              <a:gd name="connsiteX1" fmla="*/ 990872 w 1542944"/>
              <a:gd name="connsiteY1" fmla="*/ 255120 h 1673017"/>
              <a:gd name="connsiteX2" fmla="*/ 453450 w 1542944"/>
              <a:gd name="connsiteY2" fmla="*/ 785241 h 1673017"/>
              <a:gd name="connsiteX3" fmla="*/ 386272 w 1542944"/>
              <a:gd name="connsiteY3" fmla="*/ 1050302 h 1673017"/>
              <a:gd name="connsiteX4" fmla="*/ 197334 w 1542944"/>
              <a:gd name="connsiteY4" fmla="*/ 1216614 h 1673017"/>
              <a:gd name="connsiteX5" fmla="*/ 1561 w 1542944"/>
              <a:gd name="connsiteY5" fmla="*/ 1569565 h 1673017"/>
              <a:gd name="connsiteX6" fmla="*/ 0 w 1542944"/>
              <a:gd name="connsiteY6" fmla="*/ 1668775 h 1673017"/>
              <a:gd name="connsiteX7" fmla="*/ 1050125 w 1542944"/>
              <a:gd name="connsiteY7" fmla="*/ 1655694 h 1673017"/>
              <a:gd name="connsiteX8" fmla="*/ 1053632 w 1542944"/>
              <a:gd name="connsiteY8" fmla="*/ 1357191 h 1673017"/>
              <a:gd name="connsiteX9" fmla="*/ 1087440 w 1542944"/>
              <a:gd name="connsiteY9" fmla="*/ 889185 h 1673017"/>
              <a:gd name="connsiteX10" fmla="*/ 1393938 w 1542944"/>
              <a:gd name="connsiteY10" fmla="*/ 1159444 h 1673017"/>
              <a:gd name="connsiteX11" fmla="*/ 1534171 w 1542944"/>
              <a:gd name="connsiteY11" fmla="*/ 772767 h 1673017"/>
              <a:gd name="connsiteX12" fmla="*/ 1528849 w 1542944"/>
              <a:gd name="connsiteY12" fmla="*/ 422376 h 1673017"/>
              <a:gd name="connsiteX13" fmla="*/ 1162523 w 1542944"/>
              <a:gd name="connsiteY13" fmla="*/ 20714 h 1673017"/>
              <a:gd name="connsiteX0" fmla="*/ 1162523 w 1542944"/>
              <a:gd name="connsiteY0" fmla="*/ 20714 h 1673017"/>
              <a:gd name="connsiteX1" fmla="*/ 990872 w 1542944"/>
              <a:gd name="connsiteY1" fmla="*/ 255120 h 1673017"/>
              <a:gd name="connsiteX2" fmla="*/ 453450 w 1542944"/>
              <a:gd name="connsiteY2" fmla="*/ 785241 h 1673017"/>
              <a:gd name="connsiteX3" fmla="*/ 386272 w 1542944"/>
              <a:gd name="connsiteY3" fmla="*/ 1050302 h 1673017"/>
              <a:gd name="connsiteX4" fmla="*/ 197334 w 1542944"/>
              <a:gd name="connsiteY4" fmla="*/ 1216614 h 1673017"/>
              <a:gd name="connsiteX5" fmla="*/ 1561 w 1542944"/>
              <a:gd name="connsiteY5" fmla="*/ 1569565 h 1673017"/>
              <a:gd name="connsiteX6" fmla="*/ 0 w 1542944"/>
              <a:gd name="connsiteY6" fmla="*/ 1668775 h 1673017"/>
              <a:gd name="connsiteX7" fmla="*/ 1050125 w 1542944"/>
              <a:gd name="connsiteY7" fmla="*/ 1655694 h 1673017"/>
              <a:gd name="connsiteX8" fmla="*/ 1053632 w 1542944"/>
              <a:gd name="connsiteY8" fmla="*/ 1357191 h 1673017"/>
              <a:gd name="connsiteX9" fmla="*/ 1087440 w 1542944"/>
              <a:gd name="connsiteY9" fmla="*/ 889185 h 1673017"/>
              <a:gd name="connsiteX10" fmla="*/ 1534171 w 1542944"/>
              <a:gd name="connsiteY10" fmla="*/ 772767 h 1673017"/>
              <a:gd name="connsiteX11" fmla="*/ 1528849 w 1542944"/>
              <a:gd name="connsiteY11" fmla="*/ 422376 h 1673017"/>
              <a:gd name="connsiteX12" fmla="*/ 1162523 w 1542944"/>
              <a:gd name="connsiteY12" fmla="*/ 20714 h 1673017"/>
              <a:gd name="connsiteX0" fmla="*/ 1162523 w 1542944"/>
              <a:gd name="connsiteY0" fmla="*/ 20714 h 1670659"/>
              <a:gd name="connsiteX1" fmla="*/ 990872 w 1542944"/>
              <a:gd name="connsiteY1" fmla="*/ 255120 h 1670659"/>
              <a:gd name="connsiteX2" fmla="*/ 453450 w 1542944"/>
              <a:gd name="connsiteY2" fmla="*/ 785241 h 1670659"/>
              <a:gd name="connsiteX3" fmla="*/ 386272 w 1542944"/>
              <a:gd name="connsiteY3" fmla="*/ 1050302 h 1670659"/>
              <a:gd name="connsiteX4" fmla="*/ 197334 w 1542944"/>
              <a:gd name="connsiteY4" fmla="*/ 1216614 h 1670659"/>
              <a:gd name="connsiteX5" fmla="*/ 1561 w 1542944"/>
              <a:gd name="connsiteY5" fmla="*/ 1569565 h 1670659"/>
              <a:gd name="connsiteX6" fmla="*/ 0 w 1542944"/>
              <a:gd name="connsiteY6" fmla="*/ 1668775 h 1670659"/>
              <a:gd name="connsiteX7" fmla="*/ 996383 w 1542944"/>
              <a:gd name="connsiteY7" fmla="*/ 1609958 h 1670659"/>
              <a:gd name="connsiteX8" fmla="*/ 1053632 w 1542944"/>
              <a:gd name="connsiteY8" fmla="*/ 1357191 h 1670659"/>
              <a:gd name="connsiteX9" fmla="*/ 1087440 w 1542944"/>
              <a:gd name="connsiteY9" fmla="*/ 889185 h 1670659"/>
              <a:gd name="connsiteX10" fmla="*/ 1534171 w 1542944"/>
              <a:gd name="connsiteY10" fmla="*/ 772767 h 1670659"/>
              <a:gd name="connsiteX11" fmla="*/ 1528849 w 1542944"/>
              <a:gd name="connsiteY11" fmla="*/ 422376 h 1670659"/>
              <a:gd name="connsiteX12" fmla="*/ 1162523 w 1542944"/>
              <a:gd name="connsiteY12" fmla="*/ 20714 h 1670659"/>
              <a:gd name="connsiteX0" fmla="*/ 1162523 w 1542944"/>
              <a:gd name="connsiteY0" fmla="*/ 20714 h 1670659"/>
              <a:gd name="connsiteX1" fmla="*/ 990872 w 1542944"/>
              <a:gd name="connsiteY1" fmla="*/ 255120 h 1670659"/>
              <a:gd name="connsiteX2" fmla="*/ 453450 w 1542944"/>
              <a:gd name="connsiteY2" fmla="*/ 785241 h 1670659"/>
              <a:gd name="connsiteX3" fmla="*/ 386272 w 1542944"/>
              <a:gd name="connsiteY3" fmla="*/ 1050302 h 1670659"/>
              <a:gd name="connsiteX4" fmla="*/ 197334 w 1542944"/>
              <a:gd name="connsiteY4" fmla="*/ 1216614 h 1670659"/>
              <a:gd name="connsiteX5" fmla="*/ 1561 w 1542944"/>
              <a:gd name="connsiteY5" fmla="*/ 1569565 h 1670659"/>
              <a:gd name="connsiteX6" fmla="*/ 0 w 1542944"/>
              <a:gd name="connsiteY6" fmla="*/ 1668775 h 1670659"/>
              <a:gd name="connsiteX7" fmla="*/ 996383 w 1542944"/>
              <a:gd name="connsiteY7" fmla="*/ 1609958 h 1670659"/>
              <a:gd name="connsiteX8" fmla="*/ 1053632 w 1542944"/>
              <a:gd name="connsiteY8" fmla="*/ 1357191 h 1670659"/>
              <a:gd name="connsiteX9" fmla="*/ 1087440 w 1542944"/>
              <a:gd name="connsiteY9" fmla="*/ 889185 h 1670659"/>
              <a:gd name="connsiteX10" fmla="*/ 1534171 w 1542944"/>
              <a:gd name="connsiteY10" fmla="*/ 772767 h 1670659"/>
              <a:gd name="connsiteX11" fmla="*/ 1528849 w 1542944"/>
              <a:gd name="connsiteY11" fmla="*/ 422376 h 1670659"/>
              <a:gd name="connsiteX12" fmla="*/ 1162523 w 1542944"/>
              <a:gd name="connsiteY12" fmla="*/ 20714 h 1670659"/>
              <a:gd name="connsiteX0" fmla="*/ 1162523 w 1542944"/>
              <a:gd name="connsiteY0" fmla="*/ 20714 h 1671826"/>
              <a:gd name="connsiteX1" fmla="*/ 990872 w 1542944"/>
              <a:gd name="connsiteY1" fmla="*/ 255120 h 1671826"/>
              <a:gd name="connsiteX2" fmla="*/ 453450 w 1542944"/>
              <a:gd name="connsiteY2" fmla="*/ 785241 h 1671826"/>
              <a:gd name="connsiteX3" fmla="*/ 386272 w 1542944"/>
              <a:gd name="connsiteY3" fmla="*/ 1050302 h 1671826"/>
              <a:gd name="connsiteX4" fmla="*/ 197334 w 1542944"/>
              <a:gd name="connsiteY4" fmla="*/ 1216614 h 1671826"/>
              <a:gd name="connsiteX5" fmla="*/ 1561 w 1542944"/>
              <a:gd name="connsiteY5" fmla="*/ 1569565 h 1671826"/>
              <a:gd name="connsiteX6" fmla="*/ 0 w 1542944"/>
              <a:gd name="connsiteY6" fmla="*/ 1668775 h 1671826"/>
              <a:gd name="connsiteX7" fmla="*/ 996383 w 1542944"/>
              <a:gd name="connsiteY7" fmla="*/ 1609958 h 1671826"/>
              <a:gd name="connsiteX8" fmla="*/ 1053632 w 1542944"/>
              <a:gd name="connsiteY8" fmla="*/ 1357191 h 1671826"/>
              <a:gd name="connsiteX9" fmla="*/ 1087440 w 1542944"/>
              <a:gd name="connsiteY9" fmla="*/ 889185 h 1671826"/>
              <a:gd name="connsiteX10" fmla="*/ 1534171 w 1542944"/>
              <a:gd name="connsiteY10" fmla="*/ 772767 h 1671826"/>
              <a:gd name="connsiteX11" fmla="*/ 1528849 w 1542944"/>
              <a:gd name="connsiteY11" fmla="*/ 422376 h 1671826"/>
              <a:gd name="connsiteX12" fmla="*/ 1162523 w 1542944"/>
              <a:gd name="connsiteY12" fmla="*/ 20714 h 1671826"/>
              <a:gd name="connsiteX0" fmla="*/ 1160962 w 1541383"/>
              <a:gd name="connsiteY0" fmla="*/ 20714 h 1630018"/>
              <a:gd name="connsiteX1" fmla="*/ 989311 w 1541383"/>
              <a:gd name="connsiteY1" fmla="*/ 255120 h 1630018"/>
              <a:gd name="connsiteX2" fmla="*/ 451889 w 1541383"/>
              <a:gd name="connsiteY2" fmla="*/ 785241 h 1630018"/>
              <a:gd name="connsiteX3" fmla="*/ 384711 w 1541383"/>
              <a:gd name="connsiteY3" fmla="*/ 1050302 h 1630018"/>
              <a:gd name="connsiteX4" fmla="*/ 195773 w 1541383"/>
              <a:gd name="connsiteY4" fmla="*/ 1216614 h 1630018"/>
              <a:gd name="connsiteX5" fmla="*/ 0 w 1541383"/>
              <a:gd name="connsiteY5" fmla="*/ 1569565 h 1630018"/>
              <a:gd name="connsiteX6" fmla="*/ 994822 w 1541383"/>
              <a:gd name="connsiteY6" fmla="*/ 1609958 h 1630018"/>
              <a:gd name="connsiteX7" fmla="*/ 1052071 w 1541383"/>
              <a:gd name="connsiteY7" fmla="*/ 1357191 h 1630018"/>
              <a:gd name="connsiteX8" fmla="*/ 1085879 w 1541383"/>
              <a:gd name="connsiteY8" fmla="*/ 889185 h 1630018"/>
              <a:gd name="connsiteX9" fmla="*/ 1532610 w 1541383"/>
              <a:gd name="connsiteY9" fmla="*/ 772767 h 1630018"/>
              <a:gd name="connsiteX10" fmla="*/ 1527288 w 1541383"/>
              <a:gd name="connsiteY10" fmla="*/ 422376 h 1630018"/>
              <a:gd name="connsiteX11" fmla="*/ 1160962 w 1541383"/>
              <a:gd name="connsiteY11" fmla="*/ 20714 h 1630018"/>
              <a:gd name="connsiteX0" fmla="*/ 1157603 w 1538024"/>
              <a:gd name="connsiteY0" fmla="*/ 20714 h 1620931"/>
              <a:gd name="connsiteX1" fmla="*/ 985952 w 1538024"/>
              <a:gd name="connsiteY1" fmla="*/ 255120 h 1620931"/>
              <a:gd name="connsiteX2" fmla="*/ 448530 w 1538024"/>
              <a:gd name="connsiteY2" fmla="*/ 785241 h 1620931"/>
              <a:gd name="connsiteX3" fmla="*/ 381352 w 1538024"/>
              <a:gd name="connsiteY3" fmla="*/ 1050302 h 1620931"/>
              <a:gd name="connsiteX4" fmla="*/ 192414 w 1538024"/>
              <a:gd name="connsiteY4" fmla="*/ 1216614 h 1620931"/>
              <a:gd name="connsiteX5" fmla="*/ 0 w 1538024"/>
              <a:gd name="connsiteY5" fmla="*/ 1523829 h 1620931"/>
              <a:gd name="connsiteX6" fmla="*/ 991463 w 1538024"/>
              <a:gd name="connsiteY6" fmla="*/ 1609958 h 1620931"/>
              <a:gd name="connsiteX7" fmla="*/ 1048712 w 1538024"/>
              <a:gd name="connsiteY7" fmla="*/ 1357191 h 1620931"/>
              <a:gd name="connsiteX8" fmla="*/ 1082520 w 1538024"/>
              <a:gd name="connsiteY8" fmla="*/ 889185 h 1620931"/>
              <a:gd name="connsiteX9" fmla="*/ 1529251 w 1538024"/>
              <a:gd name="connsiteY9" fmla="*/ 772767 h 1620931"/>
              <a:gd name="connsiteX10" fmla="*/ 1523929 w 1538024"/>
              <a:gd name="connsiteY10" fmla="*/ 422376 h 1620931"/>
              <a:gd name="connsiteX11" fmla="*/ 1157603 w 1538024"/>
              <a:gd name="connsiteY11" fmla="*/ 20714 h 1620931"/>
              <a:gd name="connsiteX0" fmla="*/ 1157603 w 1538024"/>
              <a:gd name="connsiteY0" fmla="*/ 20714 h 1620931"/>
              <a:gd name="connsiteX1" fmla="*/ 985952 w 1538024"/>
              <a:gd name="connsiteY1" fmla="*/ 255120 h 1620931"/>
              <a:gd name="connsiteX2" fmla="*/ 448530 w 1538024"/>
              <a:gd name="connsiteY2" fmla="*/ 785241 h 1620931"/>
              <a:gd name="connsiteX3" fmla="*/ 381352 w 1538024"/>
              <a:gd name="connsiteY3" fmla="*/ 1050302 h 1620931"/>
              <a:gd name="connsiteX4" fmla="*/ 192414 w 1538024"/>
              <a:gd name="connsiteY4" fmla="*/ 1216614 h 1620931"/>
              <a:gd name="connsiteX5" fmla="*/ 0 w 1538024"/>
              <a:gd name="connsiteY5" fmla="*/ 1523829 h 1620931"/>
              <a:gd name="connsiteX6" fmla="*/ 991463 w 1538024"/>
              <a:gd name="connsiteY6" fmla="*/ 1609958 h 1620931"/>
              <a:gd name="connsiteX7" fmla="*/ 1048712 w 1538024"/>
              <a:gd name="connsiteY7" fmla="*/ 1357191 h 1620931"/>
              <a:gd name="connsiteX8" fmla="*/ 1082520 w 1538024"/>
              <a:gd name="connsiteY8" fmla="*/ 889185 h 1620931"/>
              <a:gd name="connsiteX9" fmla="*/ 1529251 w 1538024"/>
              <a:gd name="connsiteY9" fmla="*/ 772767 h 1620931"/>
              <a:gd name="connsiteX10" fmla="*/ 1523929 w 1538024"/>
              <a:gd name="connsiteY10" fmla="*/ 422376 h 1620931"/>
              <a:gd name="connsiteX11" fmla="*/ 1157603 w 1538024"/>
              <a:gd name="connsiteY11" fmla="*/ 20714 h 1620931"/>
              <a:gd name="connsiteX0" fmla="*/ 1120655 w 1501076"/>
              <a:gd name="connsiteY0" fmla="*/ 20714 h 1620459"/>
              <a:gd name="connsiteX1" fmla="*/ 949004 w 1501076"/>
              <a:gd name="connsiteY1" fmla="*/ 255120 h 1620459"/>
              <a:gd name="connsiteX2" fmla="*/ 411582 w 1501076"/>
              <a:gd name="connsiteY2" fmla="*/ 785241 h 1620459"/>
              <a:gd name="connsiteX3" fmla="*/ 344404 w 1501076"/>
              <a:gd name="connsiteY3" fmla="*/ 1050302 h 1620459"/>
              <a:gd name="connsiteX4" fmla="*/ 155466 w 1501076"/>
              <a:gd name="connsiteY4" fmla="*/ 1216614 h 1620459"/>
              <a:gd name="connsiteX5" fmla="*/ 0 w 1501076"/>
              <a:gd name="connsiteY5" fmla="*/ 1519671 h 1620459"/>
              <a:gd name="connsiteX6" fmla="*/ 954515 w 1501076"/>
              <a:gd name="connsiteY6" fmla="*/ 1609958 h 1620459"/>
              <a:gd name="connsiteX7" fmla="*/ 1011764 w 1501076"/>
              <a:gd name="connsiteY7" fmla="*/ 1357191 h 1620459"/>
              <a:gd name="connsiteX8" fmla="*/ 1045572 w 1501076"/>
              <a:gd name="connsiteY8" fmla="*/ 889185 h 1620459"/>
              <a:gd name="connsiteX9" fmla="*/ 1492303 w 1501076"/>
              <a:gd name="connsiteY9" fmla="*/ 772767 h 1620459"/>
              <a:gd name="connsiteX10" fmla="*/ 1486981 w 1501076"/>
              <a:gd name="connsiteY10" fmla="*/ 422376 h 1620459"/>
              <a:gd name="connsiteX11" fmla="*/ 1120655 w 1501076"/>
              <a:gd name="connsiteY11" fmla="*/ 20714 h 1620459"/>
              <a:gd name="connsiteX0" fmla="*/ 1120655 w 1501076"/>
              <a:gd name="connsiteY0" fmla="*/ 20714 h 1620459"/>
              <a:gd name="connsiteX1" fmla="*/ 949004 w 1501076"/>
              <a:gd name="connsiteY1" fmla="*/ 255120 h 1620459"/>
              <a:gd name="connsiteX2" fmla="*/ 411582 w 1501076"/>
              <a:gd name="connsiteY2" fmla="*/ 785241 h 1620459"/>
              <a:gd name="connsiteX3" fmla="*/ 344404 w 1501076"/>
              <a:gd name="connsiteY3" fmla="*/ 1050302 h 1620459"/>
              <a:gd name="connsiteX4" fmla="*/ 155466 w 1501076"/>
              <a:gd name="connsiteY4" fmla="*/ 1216614 h 1620459"/>
              <a:gd name="connsiteX5" fmla="*/ 0 w 1501076"/>
              <a:gd name="connsiteY5" fmla="*/ 1519671 h 1620459"/>
              <a:gd name="connsiteX6" fmla="*/ 954515 w 1501076"/>
              <a:gd name="connsiteY6" fmla="*/ 1609958 h 1620459"/>
              <a:gd name="connsiteX7" fmla="*/ 1011764 w 1501076"/>
              <a:gd name="connsiteY7" fmla="*/ 1357191 h 1620459"/>
              <a:gd name="connsiteX8" fmla="*/ 1045572 w 1501076"/>
              <a:gd name="connsiteY8" fmla="*/ 889185 h 1620459"/>
              <a:gd name="connsiteX9" fmla="*/ 1492303 w 1501076"/>
              <a:gd name="connsiteY9" fmla="*/ 772767 h 1620459"/>
              <a:gd name="connsiteX10" fmla="*/ 1486981 w 1501076"/>
              <a:gd name="connsiteY10" fmla="*/ 422376 h 1620459"/>
              <a:gd name="connsiteX11" fmla="*/ 1120655 w 1501076"/>
              <a:gd name="connsiteY11" fmla="*/ 20714 h 1620459"/>
              <a:gd name="connsiteX0" fmla="*/ 1122173 w 1502594"/>
              <a:gd name="connsiteY0" fmla="*/ 20714 h 1627119"/>
              <a:gd name="connsiteX1" fmla="*/ 950522 w 1502594"/>
              <a:gd name="connsiteY1" fmla="*/ 255120 h 1627119"/>
              <a:gd name="connsiteX2" fmla="*/ 413100 w 1502594"/>
              <a:gd name="connsiteY2" fmla="*/ 785241 h 1627119"/>
              <a:gd name="connsiteX3" fmla="*/ 345922 w 1502594"/>
              <a:gd name="connsiteY3" fmla="*/ 1050302 h 1627119"/>
              <a:gd name="connsiteX4" fmla="*/ 156984 w 1502594"/>
              <a:gd name="connsiteY4" fmla="*/ 1216614 h 1627119"/>
              <a:gd name="connsiteX5" fmla="*/ 1518 w 1502594"/>
              <a:gd name="connsiteY5" fmla="*/ 1519671 h 1627119"/>
              <a:gd name="connsiteX6" fmla="*/ 956033 w 1502594"/>
              <a:gd name="connsiteY6" fmla="*/ 1609958 h 1627119"/>
              <a:gd name="connsiteX7" fmla="*/ 1013282 w 1502594"/>
              <a:gd name="connsiteY7" fmla="*/ 1357191 h 1627119"/>
              <a:gd name="connsiteX8" fmla="*/ 1047090 w 1502594"/>
              <a:gd name="connsiteY8" fmla="*/ 889185 h 1627119"/>
              <a:gd name="connsiteX9" fmla="*/ 1493821 w 1502594"/>
              <a:gd name="connsiteY9" fmla="*/ 772767 h 1627119"/>
              <a:gd name="connsiteX10" fmla="*/ 1488499 w 1502594"/>
              <a:gd name="connsiteY10" fmla="*/ 422376 h 1627119"/>
              <a:gd name="connsiteX11" fmla="*/ 1122173 w 1502594"/>
              <a:gd name="connsiteY11" fmla="*/ 20714 h 1627119"/>
              <a:gd name="connsiteX0" fmla="*/ 1122173 w 1502594"/>
              <a:gd name="connsiteY0" fmla="*/ 20714 h 1627119"/>
              <a:gd name="connsiteX1" fmla="*/ 950522 w 1502594"/>
              <a:gd name="connsiteY1" fmla="*/ 255120 h 1627119"/>
              <a:gd name="connsiteX2" fmla="*/ 413100 w 1502594"/>
              <a:gd name="connsiteY2" fmla="*/ 785241 h 1627119"/>
              <a:gd name="connsiteX3" fmla="*/ 352640 w 1502594"/>
              <a:gd name="connsiteY3" fmla="*/ 1033671 h 1627119"/>
              <a:gd name="connsiteX4" fmla="*/ 156984 w 1502594"/>
              <a:gd name="connsiteY4" fmla="*/ 1216614 h 1627119"/>
              <a:gd name="connsiteX5" fmla="*/ 1518 w 1502594"/>
              <a:gd name="connsiteY5" fmla="*/ 1519671 h 1627119"/>
              <a:gd name="connsiteX6" fmla="*/ 956033 w 1502594"/>
              <a:gd name="connsiteY6" fmla="*/ 1609958 h 1627119"/>
              <a:gd name="connsiteX7" fmla="*/ 1013282 w 1502594"/>
              <a:gd name="connsiteY7" fmla="*/ 1357191 h 1627119"/>
              <a:gd name="connsiteX8" fmla="*/ 1047090 w 1502594"/>
              <a:gd name="connsiteY8" fmla="*/ 889185 h 1627119"/>
              <a:gd name="connsiteX9" fmla="*/ 1493821 w 1502594"/>
              <a:gd name="connsiteY9" fmla="*/ 772767 h 1627119"/>
              <a:gd name="connsiteX10" fmla="*/ 1488499 w 1502594"/>
              <a:gd name="connsiteY10" fmla="*/ 422376 h 1627119"/>
              <a:gd name="connsiteX11" fmla="*/ 1122173 w 1502594"/>
              <a:gd name="connsiteY11" fmla="*/ 20714 h 1627119"/>
              <a:gd name="connsiteX0" fmla="*/ 1122173 w 1502594"/>
              <a:gd name="connsiteY0" fmla="*/ 20714 h 1627119"/>
              <a:gd name="connsiteX1" fmla="*/ 950522 w 1502594"/>
              <a:gd name="connsiteY1" fmla="*/ 255120 h 1627119"/>
              <a:gd name="connsiteX2" fmla="*/ 413100 w 1502594"/>
              <a:gd name="connsiteY2" fmla="*/ 785241 h 1627119"/>
              <a:gd name="connsiteX3" fmla="*/ 352640 w 1502594"/>
              <a:gd name="connsiteY3" fmla="*/ 1033671 h 1627119"/>
              <a:gd name="connsiteX4" fmla="*/ 156984 w 1502594"/>
              <a:gd name="connsiteY4" fmla="*/ 1216614 h 1627119"/>
              <a:gd name="connsiteX5" fmla="*/ 1518 w 1502594"/>
              <a:gd name="connsiteY5" fmla="*/ 1519671 h 1627119"/>
              <a:gd name="connsiteX6" fmla="*/ 956033 w 1502594"/>
              <a:gd name="connsiteY6" fmla="*/ 1609958 h 1627119"/>
              <a:gd name="connsiteX7" fmla="*/ 1013282 w 1502594"/>
              <a:gd name="connsiteY7" fmla="*/ 1357191 h 1627119"/>
              <a:gd name="connsiteX8" fmla="*/ 1047090 w 1502594"/>
              <a:gd name="connsiteY8" fmla="*/ 889185 h 1627119"/>
              <a:gd name="connsiteX9" fmla="*/ 1493821 w 1502594"/>
              <a:gd name="connsiteY9" fmla="*/ 772767 h 1627119"/>
              <a:gd name="connsiteX10" fmla="*/ 1488499 w 1502594"/>
              <a:gd name="connsiteY10" fmla="*/ 422376 h 1627119"/>
              <a:gd name="connsiteX11" fmla="*/ 1122173 w 1502594"/>
              <a:gd name="connsiteY11" fmla="*/ 20714 h 1627119"/>
              <a:gd name="connsiteX0" fmla="*/ 1122173 w 1502594"/>
              <a:gd name="connsiteY0" fmla="*/ 20714 h 1627119"/>
              <a:gd name="connsiteX1" fmla="*/ 950522 w 1502594"/>
              <a:gd name="connsiteY1" fmla="*/ 255120 h 1627119"/>
              <a:gd name="connsiteX2" fmla="*/ 413100 w 1502594"/>
              <a:gd name="connsiteY2" fmla="*/ 785241 h 1627119"/>
              <a:gd name="connsiteX3" fmla="*/ 352640 w 1502594"/>
              <a:gd name="connsiteY3" fmla="*/ 1033671 h 1627119"/>
              <a:gd name="connsiteX4" fmla="*/ 156984 w 1502594"/>
              <a:gd name="connsiteY4" fmla="*/ 1216614 h 1627119"/>
              <a:gd name="connsiteX5" fmla="*/ 1518 w 1502594"/>
              <a:gd name="connsiteY5" fmla="*/ 1519671 h 1627119"/>
              <a:gd name="connsiteX6" fmla="*/ 956033 w 1502594"/>
              <a:gd name="connsiteY6" fmla="*/ 1609958 h 1627119"/>
              <a:gd name="connsiteX7" fmla="*/ 1013282 w 1502594"/>
              <a:gd name="connsiteY7" fmla="*/ 1357191 h 1627119"/>
              <a:gd name="connsiteX8" fmla="*/ 1047090 w 1502594"/>
              <a:gd name="connsiteY8" fmla="*/ 889185 h 1627119"/>
              <a:gd name="connsiteX9" fmla="*/ 1493821 w 1502594"/>
              <a:gd name="connsiteY9" fmla="*/ 772767 h 1627119"/>
              <a:gd name="connsiteX10" fmla="*/ 1488499 w 1502594"/>
              <a:gd name="connsiteY10" fmla="*/ 422376 h 1627119"/>
              <a:gd name="connsiteX11" fmla="*/ 1122173 w 1502594"/>
              <a:gd name="connsiteY11" fmla="*/ 20714 h 1627119"/>
              <a:gd name="connsiteX0" fmla="*/ 1122173 w 1502594"/>
              <a:gd name="connsiteY0" fmla="*/ 20714 h 1627119"/>
              <a:gd name="connsiteX1" fmla="*/ 950522 w 1502594"/>
              <a:gd name="connsiteY1" fmla="*/ 255120 h 1627119"/>
              <a:gd name="connsiteX2" fmla="*/ 413100 w 1502594"/>
              <a:gd name="connsiteY2" fmla="*/ 785241 h 1627119"/>
              <a:gd name="connsiteX3" fmla="*/ 352640 w 1502594"/>
              <a:gd name="connsiteY3" fmla="*/ 1033671 h 1627119"/>
              <a:gd name="connsiteX4" fmla="*/ 156984 w 1502594"/>
              <a:gd name="connsiteY4" fmla="*/ 1216614 h 1627119"/>
              <a:gd name="connsiteX5" fmla="*/ 1518 w 1502594"/>
              <a:gd name="connsiteY5" fmla="*/ 1519671 h 1627119"/>
              <a:gd name="connsiteX6" fmla="*/ 956033 w 1502594"/>
              <a:gd name="connsiteY6" fmla="*/ 1609958 h 1627119"/>
              <a:gd name="connsiteX7" fmla="*/ 1013282 w 1502594"/>
              <a:gd name="connsiteY7" fmla="*/ 1357191 h 1627119"/>
              <a:gd name="connsiteX8" fmla="*/ 1047090 w 1502594"/>
              <a:gd name="connsiteY8" fmla="*/ 889185 h 1627119"/>
              <a:gd name="connsiteX9" fmla="*/ 1493821 w 1502594"/>
              <a:gd name="connsiteY9" fmla="*/ 772767 h 1627119"/>
              <a:gd name="connsiteX10" fmla="*/ 1488499 w 1502594"/>
              <a:gd name="connsiteY10" fmla="*/ 422376 h 1627119"/>
              <a:gd name="connsiteX11" fmla="*/ 1122173 w 1502594"/>
              <a:gd name="connsiteY11" fmla="*/ 20714 h 162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2594" h="1627119">
                <a:moveTo>
                  <a:pt x="1122173" y="20714"/>
                </a:moveTo>
                <a:cubicBezTo>
                  <a:pt x="1015156" y="-66237"/>
                  <a:pt x="963036" y="141559"/>
                  <a:pt x="950522" y="255120"/>
                </a:cubicBezTo>
                <a:cubicBezTo>
                  <a:pt x="833043" y="550586"/>
                  <a:pt x="469781" y="620662"/>
                  <a:pt x="413100" y="785241"/>
                </a:cubicBezTo>
                <a:cubicBezTo>
                  <a:pt x="332709" y="896204"/>
                  <a:pt x="383430" y="947050"/>
                  <a:pt x="352640" y="1033671"/>
                </a:cubicBezTo>
                <a:cubicBezTo>
                  <a:pt x="298140" y="1107387"/>
                  <a:pt x="227960" y="1182043"/>
                  <a:pt x="156984" y="1216614"/>
                </a:cubicBezTo>
                <a:cubicBezTo>
                  <a:pt x="116238" y="1242870"/>
                  <a:pt x="15513" y="1490567"/>
                  <a:pt x="1518" y="1519671"/>
                </a:cubicBezTo>
                <a:cubicBezTo>
                  <a:pt x="-39969" y="1630964"/>
                  <a:pt x="780688" y="1645354"/>
                  <a:pt x="956033" y="1609958"/>
                </a:cubicBezTo>
                <a:cubicBezTo>
                  <a:pt x="1011945" y="1552092"/>
                  <a:pt x="1002525" y="1493716"/>
                  <a:pt x="1013282" y="1357191"/>
                </a:cubicBezTo>
                <a:cubicBezTo>
                  <a:pt x="1013203" y="1219045"/>
                  <a:pt x="970126" y="1017962"/>
                  <a:pt x="1047090" y="889185"/>
                </a:cubicBezTo>
                <a:cubicBezTo>
                  <a:pt x="1127180" y="791781"/>
                  <a:pt x="1420253" y="850569"/>
                  <a:pt x="1493821" y="772767"/>
                </a:cubicBezTo>
                <a:cubicBezTo>
                  <a:pt x="1508889" y="667247"/>
                  <a:pt x="1502857" y="584966"/>
                  <a:pt x="1488499" y="422376"/>
                </a:cubicBezTo>
                <a:cubicBezTo>
                  <a:pt x="1436902" y="216623"/>
                  <a:pt x="1330267" y="17371"/>
                  <a:pt x="1122173" y="20714"/>
                </a:cubicBezTo>
                <a:close/>
              </a:path>
            </a:pathLst>
          </a:cu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8" name="Freeform 17"/>
          <p:cNvSpPr/>
          <p:nvPr/>
        </p:nvSpPr>
        <p:spPr bwMode="auto">
          <a:xfrm>
            <a:off x="5367334" y="2448602"/>
            <a:ext cx="3267629" cy="2797509"/>
          </a:xfrm>
          <a:custGeom>
            <a:avLst/>
            <a:gdLst>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917703"/>
              <a:gd name="connsiteY0" fmla="*/ 0 h 1133475"/>
              <a:gd name="connsiteX1" fmla="*/ 285750 w 917703"/>
              <a:gd name="connsiteY1" fmla="*/ 495300 h 1133475"/>
              <a:gd name="connsiteX2" fmla="*/ 0 w 917703"/>
              <a:gd name="connsiteY2" fmla="*/ 885825 h 1133475"/>
              <a:gd name="connsiteX3" fmla="*/ 276225 w 917703"/>
              <a:gd name="connsiteY3" fmla="*/ 1133475 h 1133475"/>
              <a:gd name="connsiteX4" fmla="*/ 514350 w 917703"/>
              <a:gd name="connsiteY4" fmla="*/ 723900 h 1133475"/>
              <a:gd name="connsiteX5" fmla="*/ 895350 w 917703"/>
              <a:gd name="connsiteY5" fmla="*/ 190500 h 1133475"/>
              <a:gd name="connsiteX6" fmla="*/ 885825 w 917703"/>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52086"/>
              <a:gd name="connsiteX1" fmla="*/ 285750 w 937029"/>
              <a:gd name="connsiteY1" fmla="*/ 495300 h 1152086"/>
              <a:gd name="connsiteX2" fmla="*/ 0 w 937029"/>
              <a:gd name="connsiteY2" fmla="*/ 885825 h 1152086"/>
              <a:gd name="connsiteX3" fmla="*/ 276225 w 937029"/>
              <a:gd name="connsiteY3" fmla="*/ 1133475 h 1152086"/>
              <a:gd name="connsiteX4" fmla="*/ 514350 w 937029"/>
              <a:gd name="connsiteY4" fmla="*/ 723900 h 1152086"/>
              <a:gd name="connsiteX5" fmla="*/ 895350 w 937029"/>
              <a:gd name="connsiteY5" fmla="*/ 190500 h 1152086"/>
              <a:gd name="connsiteX6" fmla="*/ 885825 w 937029"/>
              <a:gd name="connsiteY6" fmla="*/ 0 h 1152086"/>
              <a:gd name="connsiteX0" fmla="*/ 927959 w 979163"/>
              <a:gd name="connsiteY0" fmla="*/ 0 h 1174403"/>
              <a:gd name="connsiteX1" fmla="*/ 327884 w 979163"/>
              <a:gd name="connsiteY1" fmla="*/ 495300 h 1174403"/>
              <a:gd name="connsiteX2" fmla="*/ 42134 w 979163"/>
              <a:gd name="connsiteY2" fmla="*/ 885825 h 1174403"/>
              <a:gd name="connsiteX3" fmla="*/ 318359 w 979163"/>
              <a:gd name="connsiteY3" fmla="*/ 1133475 h 1174403"/>
              <a:gd name="connsiteX4" fmla="*/ 556484 w 979163"/>
              <a:gd name="connsiteY4" fmla="*/ 723900 h 1174403"/>
              <a:gd name="connsiteX5" fmla="*/ 937484 w 979163"/>
              <a:gd name="connsiteY5" fmla="*/ 190500 h 1174403"/>
              <a:gd name="connsiteX6" fmla="*/ 927959 w 979163"/>
              <a:gd name="connsiteY6" fmla="*/ 0 h 1174403"/>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144 h 1203975"/>
              <a:gd name="connsiteX1" fmla="*/ 325408 w 976687"/>
              <a:gd name="connsiteY1" fmla="*/ 495444 h 1203975"/>
              <a:gd name="connsiteX2" fmla="*/ 39658 w 976687"/>
              <a:gd name="connsiteY2" fmla="*/ 885969 h 1203975"/>
              <a:gd name="connsiteX3" fmla="*/ 315883 w 976687"/>
              <a:gd name="connsiteY3" fmla="*/ 1133619 h 1203975"/>
              <a:gd name="connsiteX4" fmla="*/ 554008 w 976687"/>
              <a:gd name="connsiteY4" fmla="*/ 724044 h 1203975"/>
              <a:gd name="connsiteX5" fmla="*/ 935008 w 976687"/>
              <a:gd name="connsiteY5" fmla="*/ 190644 h 1203975"/>
              <a:gd name="connsiteX6" fmla="*/ 925483 w 976687"/>
              <a:gd name="connsiteY6" fmla="*/ 144 h 1203975"/>
              <a:gd name="connsiteX0" fmla="*/ 763558 w 946171"/>
              <a:gd name="connsiteY0" fmla="*/ 263 h 1108844"/>
              <a:gd name="connsiteX1" fmla="*/ 325408 w 946171"/>
              <a:gd name="connsiteY1" fmla="*/ 400313 h 1108844"/>
              <a:gd name="connsiteX2" fmla="*/ 39658 w 946171"/>
              <a:gd name="connsiteY2" fmla="*/ 790838 h 1108844"/>
              <a:gd name="connsiteX3" fmla="*/ 315883 w 946171"/>
              <a:gd name="connsiteY3" fmla="*/ 1038488 h 1108844"/>
              <a:gd name="connsiteX4" fmla="*/ 554008 w 946171"/>
              <a:gd name="connsiteY4" fmla="*/ 628913 h 1108844"/>
              <a:gd name="connsiteX5" fmla="*/ 935008 w 946171"/>
              <a:gd name="connsiteY5" fmla="*/ 95513 h 1108844"/>
              <a:gd name="connsiteX6" fmla="*/ 763558 w 946171"/>
              <a:gd name="connsiteY6" fmla="*/ 263 h 1108844"/>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73373"/>
              <a:gd name="connsiteY0" fmla="*/ 102431 h 1211012"/>
              <a:gd name="connsiteX1" fmla="*/ 325408 w 973373"/>
              <a:gd name="connsiteY1" fmla="*/ 502481 h 1211012"/>
              <a:gd name="connsiteX2" fmla="*/ 39658 w 973373"/>
              <a:gd name="connsiteY2" fmla="*/ 893006 h 1211012"/>
              <a:gd name="connsiteX3" fmla="*/ 315883 w 973373"/>
              <a:gd name="connsiteY3" fmla="*/ 1140656 h 1211012"/>
              <a:gd name="connsiteX4" fmla="*/ 554008 w 973373"/>
              <a:gd name="connsiteY4" fmla="*/ 731081 h 1211012"/>
              <a:gd name="connsiteX5" fmla="*/ 935008 w 973373"/>
              <a:gd name="connsiteY5" fmla="*/ 197681 h 1211012"/>
              <a:gd name="connsiteX6" fmla="*/ 763558 w 973373"/>
              <a:gd name="connsiteY6" fmla="*/ 102431 h 1211012"/>
              <a:gd name="connsiteX0" fmla="*/ 763558 w 969299"/>
              <a:gd name="connsiteY0" fmla="*/ 113164 h 1221745"/>
              <a:gd name="connsiteX1" fmla="*/ 325408 w 969299"/>
              <a:gd name="connsiteY1" fmla="*/ 513214 h 1221745"/>
              <a:gd name="connsiteX2" fmla="*/ 39658 w 969299"/>
              <a:gd name="connsiteY2" fmla="*/ 903739 h 1221745"/>
              <a:gd name="connsiteX3" fmla="*/ 315883 w 969299"/>
              <a:gd name="connsiteY3" fmla="*/ 1151389 h 1221745"/>
              <a:gd name="connsiteX4" fmla="*/ 554008 w 969299"/>
              <a:gd name="connsiteY4" fmla="*/ 741814 h 1221745"/>
              <a:gd name="connsiteX5" fmla="*/ 935008 w 969299"/>
              <a:gd name="connsiteY5" fmla="*/ 208414 h 1221745"/>
              <a:gd name="connsiteX6" fmla="*/ 763558 w 969299"/>
              <a:gd name="connsiteY6" fmla="*/ 113164 h 1221745"/>
              <a:gd name="connsiteX0" fmla="*/ 734983 w 966528"/>
              <a:gd name="connsiteY0" fmla="*/ 100010 h 1237166"/>
              <a:gd name="connsiteX1" fmla="*/ 325408 w 966528"/>
              <a:gd name="connsiteY1" fmla="*/ 528635 h 1237166"/>
              <a:gd name="connsiteX2" fmla="*/ 39658 w 966528"/>
              <a:gd name="connsiteY2" fmla="*/ 919160 h 1237166"/>
              <a:gd name="connsiteX3" fmla="*/ 315883 w 966528"/>
              <a:gd name="connsiteY3" fmla="*/ 1166810 h 1237166"/>
              <a:gd name="connsiteX4" fmla="*/ 554008 w 966528"/>
              <a:gd name="connsiteY4" fmla="*/ 757235 h 1237166"/>
              <a:gd name="connsiteX5" fmla="*/ 935008 w 966528"/>
              <a:gd name="connsiteY5" fmla="*/ 223835 h 1237166"/>
              <a:gd name="connsiteX6" fmla="*/ 734983 w 966528"/>
              <a:gd name="connsiteY6" fmla="*/ 100010 h 123716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1024773"/>
              <a:gd name="connsiteY0" fmla="*/ 34351 h 1171507"/>
              <a:gd name="connsiteX1" fmla="*/ 325408 w 1024773"/>
              <a:gd name="connsiteY1" fmla="*/ 462976 h 1171507"/>
              <a:gd name="connsiteX2" fmla="*/ 39658 w 1024773"/>
              <a:gd name="connsiteY2" fmla="*/ 853501 h 1171507"/>
              <a:gd name="connsiteX3" fmla="*/ 315883 w 1024773"/>
              <a:gd name="connsiteY3" fmla="*/ 1101151 h 1171507"/>
              <a:gd name="connsiteX4" fmla="*/ 554008 w 1024773"/>
              <a:gd name="connsiteY4" fmla="*/ 691576 h 1171507"/>
              <a:gd name="connsiteX5" fmla="*/ 935008 w 1024773"/>
              <a:gd name="connsiteY5" fmla="*/ 158176 h 1171507"/>
              <a:gd name="connsiteX6" fmla="*/ 734983 w 1024773"/>
              <a:gd name="connsiteY6" fmla="*/ 34351 h 117150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60285 w 1062283"/>
              <a:gd name="connsiteY0" fmla="*/ 72391 h 1199401"/>
              <a:gd name="connsiteX1" fmla="*/ 36026 w 1062283"/>
              <a:gd name="connsiteY1" fmla="*/ 840347 h 1199401"/>
              <a:gd name="connsiteX2" fmla="*/ 341185 w 1062283"/>
              <a:gd name="connsiteY2" fmla="*/ 1139191 h 1199401"/>
              <a:gd name="connsiteX3" fmla="*/ 579310 w 1062283"/>
              <a:gd name="connsiteY3" fmla="*/ 729616 h 1199401"/>
              <a:gd name="connsiteX4" fmla="*/ 960310 w 1062283"/>
              <a:gd name="connsiteY4" fmla="*/ 196216 h 1199401"/>
              <a:gd name="connsiteX5" fmla="*/ 760285 w 1062283"/>
              <a:gd name="connsiteY5" fmla="*/ 72391 h 1199401"/>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775098 w 1057208"/>
              <a:gd name="connsiteY4" fmla="*/ 767913 h 1261788"/>
              <a:gd name="connsiteX5" fmla="*/ 955235 w 1057208"/>
              <a:gd name="connsiteY5" fmla="*/ 196216 h 1261788"/>
              <a:gd name="connsiteX6" fmla="*/ 755210 w 1057208"/>
              <a:gd name="connsiteY6"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726140 w 1057208"/>
              <a:gd name="connsiteY3" fmla="*/ 773497 h 1261788"/>
              <a:gd name="connsiteX4" fmla="*/ 955235 w 1057208"/>
              <a:gd name="connsiteY4" fmla="*/ 196216 h 1261788"/>
              <a:gd name="connsiteX5" fmla="*/ 755210 w 1057208"/>
              <a:gd name="connsiteY5" fmla="*/ 72391 h 1261788"/>
              <a:gd name="connsiteX0" fmla="*/ 755210 w 1368953"/>
              <a:gd name="connsiteY0" fmla="*/ 70428 h 1259825"/>
              <a:gd name="connsiteX1" fmla="*/ 30951 w 1368953"/>
              <a:gd name="connsiteY1" fmla="*/ 838384 h 1259825"/>
              <a:gd name="connsiteX2" fmla="*/ 386745 w 1368953"/>
              <a:gd name="connsiteY2" fmla="*/ 1210363 h 1259825"/>
              <a:gd name="connsiteX3" fmla="*/ 726140 w 1368953"/>
              <a:gd name="connsiteY3" fmla="*/ 771534 h 1259825"/>
              <a:gd name="connsiteX4" fmla="*/ 1309681 w 1368953"/>
              <a:gd name="connsiteY4" fmla="*/ 201566 h 1259825"/>
              <a:gd name="connsiteX5" fmla="*/ 755210 w 1368953"/>
              <a:gd name="connsiteY5" fmla="*/ 70428 h 1259825"/>
              <a:gd name="connsiteX0" fmla="*/ 755210 w 1309681"/>
              <a:gd name="connsiteY0" fmla="*/ 65706 h 1255103"/>
              <a:gd name="connsiteX1" fmla="*/ 30951 w 1309681"/>
              <a:gd name="connsiteY1" fmla="*/ 833662 h 1255103"/>
              <a:gd name="connsiteX2" fmla="*/ 386745 w 1309681"/>
              <a:gd name="connsiteY2" fmla="*/ 1205641 h 1255103"/>
              <a:gd name="connsiteX3" fmla="*/ 726140 w 1309681"/>
              <a:gd name="connsiteY3" fmla="*/ 766812 h 1255103"/>
              <a:gd name="connsiteX4" fmla="*/ 1309681 w 1309681"/>
              <a:gd name="connsiteY4" fmla="*/ 196844 h 1255103"/>
              <a:gd name="connsiteX5" fmla="*/ 755210 w 1309681"/>
              <a:gd name="connsiteY5" fmla="*/ 65706 h 1255103"/>
              <a:gd name="connsiteX0" fmla="*/ 885415 w 1309681"/>
              <a:gd name="connsiteY0" fmla="*/ 32971 h 1478339"/>
              <a:gd name="connsiteX1" fmla="*/ 30951 w 1309681"/>
              <a:gd name="connsiteY1" fmla="*/ 1056898 h 1478339"/>
              <a:gd name="connsiteX2" fmla="*/ 386745 w 1309681"/>
              <a:gd name="connsiteY2" fmla="*/ 1428877 h 1478339"/>
              <a:gd name="connsiteX3" fmla="*/ 726140 w 1309681"/>
              <a:gd name="connsiteY3" fmla="*/ 990048 h 1478339"/>
              <a:gd name="connsiteX4" fmla="*/ 1309681 w 1309681"/>
              <a:gd name="connsiteY4" fmla="*/ 420080 h 1478339"/>
              <a:gd name="connsiteX5" fmla="*/ 885415 w 1309681"/>
              <a:gd name="connsiteY5" fmla="*/ 32971 h 1478339"/>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67714 w 1291980"/>
              <a:gd name="connsiteY0" fmla="*/ 0 h 1500997"/>
              <a:gd name="connsiteX1" fmla="*/ 13250 w 1291980"/>
              <a:gd name="connsiteY1" fmla="*/ 1023927 h 1500997"/>
              <a:gd name="connsiteX2" fmla="*/ 826692 w 1291980"/>
              <a:gd name="connsiteY2" fmla="*/ 1458273 h 1500997"/>
              <a:gd name="connsiteX3" fmla="*/ 708439 w 1291980"/>
              <a:gd name="connsiteY3" fmla="*/ 957077 h 1500997"/>
              <a:gd name="connsiteX4" fmla="*/ 1291980 w 1291980"/>
              <a:gd name="connsiteY4" fmla="*/ 387109 h 1500997"/>
              <a:gd name="connsiteX5" fmla="*/ 867714 w 1291980"/>
              <a:gd name="connsiteY5" fmla="*/ 0 h 1500997"/>
              <a:gd name="connsiteX0" fmla="*/ 1099787 w 1524053"/>
              <a:gd name="connsiteY0" fmla="*/ 0 h 1583355"/>
              <a:gd name="connsiteX1" fmla="*/ 10201 w 1524053"/>
              <a:gd name="connsiteY1" fmla="*/ 1372144 h 1583355"/>
              <a:gd name="connsiteX2" fmla="*/ 1058765 w 1524053"/>
              <a:gd name="connsiteY2" fmla="*/ 1458273 h 1583355"/>
              <a:gd name="connsiteX3" fmla="*/ 940512 w 1524053"/>
              <a:gd name="connsiteY3" fmla="*/ 957077 h 1583355"/>
              <a:gd name="connsiteX4" fmla="*/ 1524053 w 1524053"/>
              <a:gd name="connsiteY4" fmla="*/ 387109 h 1583355"/>
              <a:gd name="connsiteX5" fmla="*/ 1099787 w 1524053"/>
              <a:gd name="connsiteY5" fmla="*/ 0 h 1583355"/>
              <a:gd name="connsiteX0" fmla="*/ 1219913 w 1644179"/>
              <a:gd name="connsiteY0" fmla="*/ 0 h 1513295"/>
              <a:gd name="connsiteX1" fmla="*/ 130327 w 1644179"/>
              <a:gd name="connsiteY1" fmla="*/ 1372144 h 1513295"/>
              <a:gd name="connsiteX2" fmla="*/ 128766 w 1644179"/>
              <a:gd name="connsiteY2" fmla="*/ 1471354 h 1513295"/>
              <a:gd name="connsiteX3" fmla="*/ 1178891 w 1644179"/>
              <a:gd name="connsiteY3" fmla="*/ 1458273 h 1513295"/>
              <a:gd name="connsiteX4" fmla="*/ 1060638 w 1644179"/>
              <a:gd name="connsiteY4" fmla="*/ 957077 h 1513295"/>
              <a:gd name="connsiteX5" fmla="*/ 1644179 w 1644179"/>
              <a:gd name="connsiteY5" fmla="*/ 387109 h 1513295"/>
              <a:gd name="connsiteX6" fmla="*/ 1219913 w 1644179"/>
              <a:gd name="connsiteY6" fmla="*/ 0 h 1513295"/>
              <a:gd name="connsiteX0" fmla="*/ 1164563 w 1588829"/>
              <a:gd name="connsiteY0" fmla="*/ 0 h 1511630"/>
              <a:gd name="connsiteX1" fmla="*/ 74977 w 1588829"/>
              <a:gd name="connsiteY1" fmla="*/ 1372144 h 1511630"/>
              <a:gd name="connsiteX2" fmla="*/ 73416 w 1588829"/>
              <a:gd name="connsiteY2" fmla="*/ 1471354 h 1511630"/>
              <a:gd name="connsiteX3" fmla="*/ 1123541 w 1588829"/>
              <a:gd name="connsiteY3" fmla="*/ 1458273 h 1511630"/>
              <a:gd name="connsiteX4" fmla="*/ 1005288 w 1588829"/>
              <a:gd name="connsiteY4" fmla="*/ 957077 h 1511630"/>
              <a:gd name="connsiteX5" fmla="*/ 1588829 w 1588829"/>
              <a:gd name="connsiteY5" fmla="*/ 387109 h 1511630"/>
              <a:gd name="connsiteX6" fmla="*/ 1164563 w 1588829"/>
              <a:gd name="connsiteY6" fmla="*/ 0 h 1511630"/>
              <a:gd name="connsiteX0" fmla="*/ 1091147 w 1515413"/>
              <a:gd name="connsiteY0" fmla="*/ 0 h 1507783"/>
              <a:gd name="connsiteX1" fmla="*/ 1561 w 1515413"/>
              <a:gd name="connsiteY1" fmla="*/ 1372144 h 1507783"/>
              <a:gd name="connsiteX2" fmla="*/ 0 w 1515413"/>
              <a:gd name="connsiteY2" fmla="*/ 1471354 h 1507783"/>
              <a:gd name="connsiteX3" fmla="*/ 1050125 w 1515413"/>
              <a:gd name="connsiteY3" fmla="*/ 1458273 h 1507783"/>
              <a:gd name="connsiteX4" fmla="*/ 931872 w 1515413"/>
              <a:gd name="connsiteY4" fmla="*/ 957077 h 1507783"/>
              <a:gd name="connsiteX5" fmla="*/ 1515413 w 1515413"/>
              <a:gd name="connsiteY5" fmla="*/ 387109 h 1507783"/>
              <a:gd name="connsiteX6" fmla="*/ 1091147 w 1515413"/>
              <a:gd name="connsiteY6" fmla="*/ 0 h 1507783"/>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931872 w 1515413"/>
              <a:gd name="connsiteY4" fmla="*/ 957077 h 1475596"/>
              <a:gd name="connsiteX5" fmla="*/ 1515413 w 1515413"/>
              <a:gd name="connsiteY5" fmla="*/ 387109 h 1475596"/>
              <a:gd name="connsiteX6" fmla="*/ 1091147 w 1515413"/>
              <a:gd name="connsiteY6" fmla="*/ 0 h 1475596"/>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931872 w 1515413"/>
              <a:gd name="connsiteY4" fmla="*/ 957077 h 1475596"/>
              <a:gd name="connsiteX5" fmla="*/ 1515413 w 1515413"/>
              <a:gd name="connsiteY5" fmla="*/ 387109 h 1475596"/>
              <a:gd name="connsiteX6" fmla="*/ 1091147 w 1515413"/>
              <a:gd name="connsiteY6" fmla="*/ 0 h 1475596"/>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1053632 w 1515413"/>
              <a:gd name="connsiteY4" fmla="*/ 1159770 h 1475596"/>
              <a:gd name="connsiteX5" fmla="*/ 1515413 w 1515413"/>
              <a:gd name="connsiteY5" fmla="*/ 387109 h 1475596"/>
              <a:gd name="connsiteX6" fmla="*/ 1091147 w 1515413"/>
              <a:gd name="connsiteY6" fmla="*/ 0 h 1475596"/>
              <a:gd name="connsiteX0" fmla="*/ 1091147 w 1516345"/>
              <a:gd name="connsiteY0" fmla="*/ 0 h 1475596"/>
              <a:gd name="connsiteX1" fmla="*/ 1561 w 1516345"/>
              <a:gd name="connsiteY1" fmla="*/ 1372144 h 1475596"/>
              <a:gd name="connsiteX2" fmla="*/ 0 w 1516345"/>
              <a:gd name="connsiteY2" fmla="*/ 1471354 h 1475596"/>
              <a:gd name="connsiteX3" fmla="*/ 1050125 w 1516345"/>
              <a:gd name="connsiteY3" fmla="*/ 1458273 h 1475596"/>
              <a:gd name="connsiteX4" fmla="*/ 1053632 w 1516345"/>
              <a:gd name="connsiteY4" fmla="*/ 1159770 h 1475596"/>
              <a:gd name="connsiteX5" fmla="*/ 1070645 w 1516345"/>
              <a:gd name="connsiteY5" fmla="*/ 681370 h 1475596"/>
              <a:gd name="connsiteX6" fmla="*/ 1515413 w 1516345"/>
              <a:gd name="connsiteY6" fmla="*/ 387109 h 1475596"/>
              <a:gd name="connsiteX7" fmla="*/ 1091147 w 1516345"/>
              <a:gd name="connsiteY7" fmla="*/ 0 h 1475596"/>
              <a:gd name="connsiteX0" fmla="*/ 1091147 w 1537980"/>
              <a:gd name="connsiteY0" fmla="*/ 0 h 1475596"/>
              <a:gd name="connsiteX1" fmla="*/ 1561 w 1537980"/>
              <a:gd name="connsiteY1" fmla="*/ 1372144 h 1475596"/>
              <a:gd name="connsiteX2" fmla="*/ 0 w 1537980"/>
              <a:gd name="connsiteY2" fmla="*/ 1471354 h 1475596"/>
              <a:gd name="connsiteX3" fmla="*/ 1050125 w 1537980"/>
              <a:gd name="connsiteY3" fmla="*/ 1458273 h 1475596"/>
              <a:gd name="connsiteX4" fmla="*/ 1053632 w 1537980"/>
              <a:gd name="connsiteY4" fmla="*/ 1159770 h 1475596"/>
              <a:gd name="connsiteX5" fmla="*/ 1070645 w 1537980"/>
              <a:gd name="connsiteY5" fmla="*/ 681370 h 1475596"/>
              <a:gd name="connsiteX6" fmla="*/ 1465314 w 1537980"/>
              <a:gd name="connsiteY6" fmla="*/ 1169913 h 1475596"/>
              <a:gd name="connsiteX7" fmla="*/ 1515413 w 1537980"/>
              <a:gd name="connsiteY7" fmla="*/ 387109 h 1475596"/>
              <a:gd name="connsiteX8" fmla="*/ 1091147 w 1537980"/>
              <a:gd name="connsiteY8" fmla="*/ 0 h 1475596"/>
              <a:gd name="connsiteX0" fmla="*/ 1091147 w 1545065"/>
              <a:gd name="connsiteY0" fmla="*/ 0 h 1475596"/>
              <a:gd name="connsiteX1" fmla="*/ 1561 w 1545065"/>
              <a:gd name="connsiteY1" fmla="*/ 1372144 h 1475596"/>
              <a:gd name="connsiteX2" fmla="*/ 0 w 1545065"/>
              <a:gd name="connsiteY2" fmla="*/ 1471354 h 1475596"/>
              <a:gd name="connsiteX3" fmla="*/ 1050125 w 1545065"/>
              <a:gd name="connsiteY3" fmla="*/ 1458273 h 1475596"/>
              <a:gd name="connsiteX4" fmla="*/ 1053632 w 1545065"/>
              <a:gd name="connsiteY4" fmla="*/ 1159770 h 1475596"/>
              <a:gd name="connsiteX5" fmla="*/ 1070645 w 1545065"/>
              <a:gd name="connsiteY5" fmla="*/ 681370 h 1475596"/>
              <a:gd name="connsiteX6" fmla="*/ 1465314 w 1545065"/>
              <a:gd name="connsiteY6" fmla="*/ 1169913 h 1475596"/>
              <a:gd name="connsiteX7" fmla="*/ 1507300 w 1545065"/>
              <a:gd name="connsiteY7" fmla="*/ 1169913 h 1475596"/>
              <a:gd name="connsiteX8" fmla="*/ 1515413 w 1545065"/>
              <a:gd name="connsiteY8" fmla="*/ 387109 h 1475596"/>
              <a:gd name="connsiteX9" fmla="*/ 1091147 w 1545065"/>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465314 w 1517139"/>
              <a:gd name="connsiteY6" fmla="*/ 116991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428258 w 1517139"/>
              <a:gd name="connsiteY1" fmla="*/ 98281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13362 w 1517139"/>
              <a:gd name="connsiteY2" fmla="*/ 1201097 h 1475596"/>
              <a:gd name="connsiteX3" fmla="*/ 1561 w 1517139"/>
              <a:gd name="connsiteY3" fmla="*/ 1372144 h 1475596"/>
              <a:gd name="connsiteX4" fmla="*/ 0 w 1517139"/>
              <a:gd name="connsiteY4" fmla="*/ 1471354 h 1475596"/>
              <a:gd name="connsiteX5" fmla="*/ 1050125 w 1517139"/>
              <a:gd name="connsiteY5" fmla="*/ 1458273 h 1475596"/>
              <a:gd name="connsiteX6" fmla="*/ 1053632 w 1517139"/>
              <a:gd name="connsiteY6" fmla="*/ 1159770 h 1475596"/>
              <a:gd name="connsiteX7" fmla="*/ 1087440 w 1517139"/>
              <a:gd name="connsiteY7" fmla="*/ 691764 h 1475596"/>
              <a:gd name="connsiteX8" fmla="*/ 1393938 w 1517139"/>
              <a:gd name="connsiteY8" fmla="*/ 962023 h 1475596"/>
              <a:gd name="connsiteX9" fmla="*/ 1507300 w 1517139"/>
              <a:gd name="connsiteY9" fmla="*/ 1169913 h 1475596"/>
              <a:gd name="connsiteX10" fmla="*/ 1515413 w 1517139"/>
              <a:gd name="connsiteY10" fmla="*/ 387109 h 1475596"/>
              <a:gd name="connsiteX11" fmla="*/ 1091147 w 1517139"/>
              <a:gd name="connsiteY11" fmla="*/ 0 h 1475596"/>
              <a:gd name="connsiteX0" fmla="*/ 1091147 w 1517139"/>
              <a:gd name="connsiteY0" fmla="*/ 0 h 1475596"/>
              <a:gd name="connsiteX1" fmla="*/ 508032 w 1517139"/>
              <a:gd name="connsiteY1" fmla="*/ 660581 h 1475596"/>
              <a:gd name="connsiteX2" fmla="*/ 306498 w 1517139"/>
              <a:gd name="connsiteY2" fmla="*/ 1039982 h 1475596"/>
              <a:gd name="connsiteX3" fmla="*/ 113362 w 1517139"/>
              <a:gd name="connsiteY3" fmla="*/ 1201097 h 1475596"/>
              <a:gd name="connsiteX4" fmla="*/ 1561 w 1517139"/>
              <a:gd name="connsiteY4" fmla="*/ 1372144 h 1475596"/>
              <a:gd name="connsiteX5" fmla="*/ 0 w 1517139"/>
              <a:gd name="connsiteY5" fmla="*/ 1471354 h 1475596"/>
              <a:gd name="connsiteX6" fmla="*/ 1050125 w 1517139"/>
              <a:gd name="connsiteY6" fmla="*/ 1458273 h 1475596"/>
              <a:gd name="connsiteX7" fmla="*/ 1053632 w 1517139"/>
              <a:gd name="connsiteY7" fmla="*/ 1159770 h 1475596"/>
              <a:gd name="connsiteX8" fmla="*/ 1087440 w 1517139"/>
              <a:gd name="connsiteY8" fmla="*/ 691764 h 1475596"/>
              <a:gd name="connsiteX9" fmla="*/ 1393938 w 1517139"/>
              <a:gd name="connsiteY9" fmla="*/ 962023 h 1475596"/>
              <a:gd name="connsiteX10" fmla="*/ 1507300 w 1517139"/>
              <a:gd name="connsiteY10" fmla="*/ 1169913 h 1475596"/>
              <a:gd name="connsiteX11" fmla="*/ 1515413 w 1517139"/>
              <a:gd name="connsiteY11" fmla="*/ 387109 h 1475596"/>
              <a:gd name="connsiteX12" fmla="*/ 1091147 w 1517139"/>
              <a:gd name="connsiteY12" fmla="*/ 0 h 1475596"/>
              <a:gd name="connsiteX0" fmla="*/ 1091147 w 1517139"/>
              <a:gd name="connsiteY0" fmla="*/ 0 h 1475596"/>
              <a:gd name="connsiteX1" fmla="*/ 508032 w 1517139"/>
              <a:gd name="connsiteY1" fmla="*/ 660581 h 1475596"/>
              <a:gd name="connsiteX2" fmla="*/ 306498 w 1517139"/>
              <a:gd name="connsiteY2" fmla="*/ 1039982 h 1475596"/>
              <a:gd name="connsiteX3" fmla="*/ 113362 w 1517139"/>
              <a:gd name="connsiteY3" fmla="*/ 1201097 h 1475596"/>
              <a:gd name="connsiteX4" fmla="*/ 1561 w 1517139"/>
              <a:gd name="connsiteY4" fmla="*/ 1372144 h 1475596"/>
              <a:gd name="connsiteX5" fmla="*/ 0 w 1517139"/>
              <a:gd name="connsiteY5" fmla="*/ 1471354 h 1475596"/>
              <a:gd name="connsiteX6" fmla="*/ 1050125 w 1517139"/>
              <a:gd name="connsiteY6" fmla="*/ 1458273 h 1475596"/>
              <a:gd name="connsiteX7" fmla="*/ 1053632 w 1517139"/>
              <a:gd name="connsiteY7" fmla="*/ 1159770 h 1475596"/>
              <a:gd name="connsiteX8" fmla="*/ 1087440 w 1517139"/>
              <a:gd name="connsiteY8" fmla="*/ 691764 h 1475596"/>
              <a:gd name="connsiteX9" fmla="*/ 1393938 w 1517139"/>
              <a:gd name="connsiteY9" fmla="*/ 962023 h 1475596"/>
              <a:gd name="connsiteX10" fmla="*/ 1507300 w 1517139"/>
              <a:gd name="connsiteY10" fmla="*/ 1169913 h 1475596"/>
              <a:gd name="connsiteX11" fmla="*/ 1515413 w 1517139"/>
              <a:gd name="connsiteY11" fmla="*/ 387109 h 1475596"/>
              <a:gd name="connsiteX12" fmla="*/ 1091147 w 1517139"/>
              <a:gd name="connsiteY12" fmla="*/ 0 h 1475596"/>
              <a:gd name="connsiteX0" fmla="*/ 1162523 w 1517139"/>
              <a:gd name="connsiteY0" fmla="*/ 0 h 1652303"/>
              <a:gd name="connsiteX1" fmla="*/ 508032 w 1517139"/>
              <a:gd name="connsiteY1" fmla="*/ 837288 h 1652303"/>
              <a:gd name="connsiteX2" fmla="*/ 306498 w 1517139"/>
              <a:gd name="connsiteY2" fmla="*/ 1216689 h 1652303"/>
              <a:gd name="connsiteX3" fmla="*/ 113362 w 1517139"/>
              <a:gd name="connsiteY3" fmla="*/ 1377804 h 1652303"/>
              <a:gd name="connsiteX4" fmla="*/ 1561 w 1517139"/>
              <a:gd name="connsiteY4" fmla="*/ 1548851 h 1652303"/>
              <a:gd name="connsiteX5" fmla="*/ 0 w 1517139"/>
              <a:gd name="connsiteY5" fmla="*/ 1648061 h 1652303"/>
              <a:gd name="connsiteX6" fmla="*/ 1050125 w 1517139"/>
              <a:gd name="connsiteY6" fmla="*/ 1634980 h 1652303"/>
              <a:gd name="connsiteX7" fmla="*/ 1053632 w 1517139"/>
              <a:gd name="connsiteY7" fmla="*/ 1336477 h 1652303"/>
              <a:gd name="connsiteX8" fmla="*/ 1087440 w 1517139"/>
              <a:gd name="connsiteY8" fmla="*/ 868471 h 1652303"/>
              <a:gd name="connsiteX9" fmla="*/ 1393938 w 1517139"/>
              <a:gd name="connsiteY9" fmla="*/ 1138730 h 1652303"/>
              <a:gd name="connsiteX10" fmla="*/ 1507300 w 1517139"/>
              <a:gd name="connsiteY10" fmla="*/ 1346620 h 1652303"/>
              <a:gd name="connsiteX11" fmla="*/ 1515413 w 1517139"/>
              <a:gd name="connsiteY11" fmla="*/ 563816 h 1652303"/>
              <a:gd name="connsiteX12" fmla="*/ 1162523 w 1517139"/>
              <a:gd name="connsiteY12" fmla="*/ 0 h 1652303"/>
              <a:gd name="connsiteX0" fmla="*/ 1162523 w 1517139"/>
              <a:gd name="connsiteY0" fmla="*/ 13593 h 1665896"/>
              <a:gd name="connsiteX1" fmla="*/ 990872 w 1517139"/>
              <a:gd name="connsiteY1" fmla="*/ 247999 h 1665896"/>
              <a:gd name="connsiteX2" fmla="*/ 508032 w 1517139"/>
              <a:gd name="connsiteY2" fmla="*/ 850881 h 1665896"/>
              <a:gd name="connsiteX3" fmla="*/ 306498 w 1517139"/>
              <a:gd name="connsiteY3" fmla="*/ 1230282 h 1665896"/>
              <a:gd name="connsiteX4" fmla="*/ 113362 w 1517139"/>
              <a:gd name="connsiteY4" fmla="*/ 1391397 h 1665896"/>
              <a:gd name="connsiteX5" fmla="*/ 1561 w 1517139"/>
              <a:gd name="connsiteY5" fmla="*/ 1562444 h 1665896"/>
              <a:gd name="connsiteX6" fmla="*/ 0 w 1517139"/>
              <a:gd name="connsiteY6" fmla="*/ 1661654 h 1665896"/>
              <a:gd name="connsiteX7" fmla="*/ 1050125 w 1517139"/>
              <a:gd name="connsiteY7" fmla="*/ 1648573 h 1665896"/>
              <a:gd name="connsiteX8" fmla="*/ 1053632 w 1517139"/>
              <a:gd name="connsiteY8" fmla="*/ 1350070 h 1665896"/>
              <a:gd name="connsiteX9" fmla="*/ 1087440 w 1517139"/>
              <a:gd name="connsiteY9" fmla="*/ 882064 h 1665896"/>
              <a:gd name="connsiteX10" fmla="*/ 1393938 w 1517139"/>
              <a:gd name="connsiteY10" fmla="*/ 1152323 h 1665896"/>
              <a:gd name="connsiteX11" fmla="*/ 1507300 w 1517139"/>
              <a:gd name="connsiteY11" fmla="*/ 1360213 h 1665896"/>
              <a:gd name="connsiteX12" fmla="*/ 1515413 w 1517139"/>
              <a:gd name="connsiteY12" fmla="*/ 577409 h 1665896"/>
              <a:gd name="connsiteX13" fmla="*/ 1162523 w 1517139"/>
              <a:gd name="connsiteY13" fmla="*/ 13593 h 1665896"/>
              <a:gd name="connsiteX0" fmla="*/ 1162523 w 1517139"/>
              <a:gd name="connsiteY0" fmla="*/ 12187 h 1664490"/>
              <a:gd name="connsiteX1" fmla="*/ 990872 w 1517139"/>
              <a:gd name="connsiteY1" fmla="*/ 246593 h 1664490"/>
              <a:gd name="connsiteX2" fmla="*/ 508032 w 1517139"/>
              <a:gd name="connsiteY2" fmla="*/ 849475 h 1664490"/>
              <a:gd name="connsiteX3" fmla="*/ 306498 w 1517139"/>
              <a:gd name="connsiteY3" fmla="*/ 1228876 h 1664490"/>
              <a:gd name="connsiteX4" fmla="*/ 113362 w 1517139"/>
              <a:gd name="connsiteY4" fmla="*/ 1389991 h 1664490"/>
              <a:gd name="connsiteX5" fmla="*/ 1561 w 1517139"/>
              <a:gd name="connsiteY5" fmla="*/ 1561038 h 1664490"/>
              <a:gd name="connsiteX6" fmla="*/ 0 w 1517139"/>
              <a:gd name="connsiteY6" fmla="*/ 1660248 h 1664490"/>
              <a:gd name="connsiteX7" fmla="*/ 1050125 w 1517139"/>
              <a:gd name="connsiteY7" fmla="*/ 1647167 h 1664490"/>
              <a:gd name="connsiteX8" fmla="*/ 1053632 w 1517139"/>
              <a:gd name="connsiteY8" fmla="*/ 1348664 h 1664490"/>
              <a:gd name="connsiteX9" fmla="*/ 1087440 w 1517139"/>
              <a:gd name="connsiteY9" fmla="*/ 880658 h 1664490"/>
              <a:gd name="connsiteX10" fmla="*/ 1393938 w 1517139"/>
              <a:gd name="connsiteY10" fmla="*/ 1150917 h 1664490"/>
              <a:gd name="connsiteX11" fmla="*/ 1507300 w 1517139"/>
              <a:gd name="connsiteY11" fmla="*/ 1358807 h 1664490"/>
              <a:gd name="connsiteX12" fmla="*/ 1515413 w 1517139"/>
              <a:gd name="connsiteY12" fmla="*/ 576003 h 1664490"/>
              <a:gd name="connsiteX13" fmla="*/ 1162523 w 1517139"/>
              <a:gd name="connsiteY13" fmla="*/ 12187 h 1664490"/>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584530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340544 w 1517139"/>
              <a:gd name="connsiteY0" fmla="*/ 26981 h 1612759"/>
              <a:gd name="connsiteX1" fmla="*/ 990872 w 1517139"/>
              <a:gd name="connsiteY1" fmla="*/ 194862 h 1612759"/>
              <a:gd name="connsiteX2" fmla="*/ 654983 w 1517139"/>
              <a:gd name="connsiteY2" fmla="*/ 543078 h 1612759"/>
              <a:gd name="connsiteX3" fmla="*/ 508032 w 1517139"/>
              <a:gd name="connsiteY3" fmla="*/ 797744 h 1612759"/>
              <a:gd name="connsiteX4" fmla="*/ 306498 w 1517139"/>
              <a:gd name="connsiteY4" fmla="*/ 1177145 h 1612759"/>
              <a:gd name="connsiteX5" fmla="*/ 113362 w 1517139"/>
              <a:gd name="connsiteY5" fmla="*/ 1338260 h 1612759"/>
              <a:gd name="connsiteX6" fmla="*/ 1561 w 1517139"/>
              <a:gd name="connsiteY6" fmla="*/ 1509307 h 1612759"/>
              <a:gd name="connsiteX7" fmla="*/ 0 w 1517139"/>
              <a:gd name="connsiteY7" fmla="*/ 1608517 h 1612759"/>
              <a:gd name="connsiteX8" fmla="*/ 1050125 w 1517139"/>
              <a:gd name="connsiteY8" fmla="*/ 1595436 h 1612759"/>
              <a:gd name="connsiteX9" fmla="*/ 1053632 w 1517139"/>
              <a:gd name="connsiteY9" fmla="*/ 1296933 h 1612759"/>
              <a:gd name="connsiteX10" fmla="*/ 1087440 w 1517139"/>
              <a:gd name="connsiteY10" fmla="*/ 828927 h 1612759"/>
              <a:gd name="connsiteX11" fmla="*/ 1393938 w 1517139"/>
              <a:gd name="connsiteY11" fmla="*/ 1099186 h 1612759"/>
              <a:gd name="connsiteX12" fmla="*/ 1507300 w 1517139"/>
              <a:gd name="connsiteY12" fmla="*/ 1307076 h 1612759"/>
              <a:gd name="connsiteX13" fmla="*/ 1515413 w 1517139"/>
              <a:gd name="connsiteY13" fmla="*/ 357960 h 1612759"/>
              <a:gd name="connsiteX14" fmla="*/ 1340544 w 1517139"/>
              <a:gd name="connsiteY14" fmla="*/ 26981 h 1612759"/>
              <a:gd name="connsiteX0" fmla="*/ 1340544 w 1507300"/>
              <a:gd name="connsiteY0" fmla="*/ 26981 h 1612759"/>
              <a:gd name="connsiteX1" fmla="*/ 990872 w 1507300"/>
              <a:gd name="connsiteY1" fmla="*/ 194862 h 1612759"/>
              <a:gd name="connsiteX2" fmla="*/ 654983 w 1507300"/>
              <a:gd name="connsiteY2" fmla="*/ 543078 h 1612759"/>
              <a:gd name="connsiteX3" fmla="*/ 508032 w 1507300"/>
              <a:gd name="connsiteY3" fmla="*/ 797744 h 1612759"/>
              <a:gd name="connsiteX4" fmla="*/ 306498 w 1507300"/>
              <a:gd name="connsiteY4" fmla="*/ 1177145 h 1612759"/>
              <a:gd name="connsiteX5" fmla="*/ 113362 w 1507300"/>
              <a:gd name="connsiteY5" fmla="*/ 1338260 h 1612759"/>
              <a:gd name="connsiteX6" fmla="*/ 1561 w 1507300"/>
              <a:gd name="connsiteY6" fmla="*/ 1509307 h 1612759"/>
              <a:gd name="connsiteX7" fmla="*/ 0 w 1507300"/>
              <a:gd name="connsiteY7" fmla="*/ 1608517 h 1612759"/>
              <a:gd name="connsiteX8" fmla="*/ 1050125 w 1507300"/>
              <a:gd name="connsiteY8" fmla="*/ 1595436 h 1612759"/>
              <a:gd name="connsiteX9" fmla="*/ 1053632 w 1507300"/>
              <a:gd name="connsiteY9" fmla="*/ 1296933 h 1612759"/>
              <a:gd name="connsiteX10" fmla="*/ 1087440 w 1507300"/>
              <a:gd name="connsiteY10" fmla="*/ 828927 h 1612759"/>
              <a:gd name="connsiteX11" fmla="*/ 1393938 w 1507300"/>
              <a:gd name="connsiteY11" fmla="*/ 1099186 h 1612759"/>
              <a:gd name="connsiteX12" fmla="*/ 1507300 w 1507300"/>
              <a:gd name="connsiteY12" fmla="*/ 1307076 h 1612759"/>
              <a:gd name="connsiteX13" fmla="*/ 1340544 w 1507300"/>
              <a:gd name="connsiteY13" fmla="*/ 26981 h 1612759"/>
              <a:gd name="connsiteX0" fmla="*/ 1340544 w 1413794"/>
              <a:gd name="connsiteY0" fmla="*/ 26981 h 1612759"/>
              <a:gd name="connsiteX1" fmla="*/ 990872 w 1413794"/>
              <a:gd name="connsiteY1" fmla="*/ 194862 h 1612759"/>
              <a:gd name="connsiteX2" fmla="*/ 654983 w 1413794"/>
              <a:gd name="connsiteY2" fmla="*/ 543078 h 1612759"/>
              <a:gd name="connsiteX3" fmla="*/ 508032 w 1413794"/>
              <a:gd name="connsiteY3" fmla="*/ 797744 h 1612759"/>
              <a:gd name="connsiteX4" fmla="*/ 306498 w 1413794"/>
              <a:gd name="connsiteY4" fmla="*/ 1177145 h 1612759"/>
              <a:gd name="connsiteX5" fmla="*/ 113362 w 1413794"/>
              <a:gd name="connsiteY5" fmla="*/ 1338260 h 1612759"/>
              <a:gd name="connsiteX6" fmla="*/ 1561 w 1413794"/>
              <a:gd name="connsiteY6" fmla="*/ 1509307 h 1612759"/>
              <a:gd name="connsiteX7" fmla="*/ 0 w 1413794"/>
              <a:gd name="connsiteY7" fmla="*/ 1608517 h 1612759"/>
              <a:gd name="connsiteX8" fmla="*/ 1050125 w 1413794"/>
              <a:gd name="connsiteY8" fmla="*/ 1595436 h 1612759"/>
              <a:gd name="connsiteX9" fmla="*/ 1053632 w 1413794"/>
              <a:gd name="connsiteY9" fmla="*/ 1296933 h 1612759"/>
              <a:gd name="connsiteX10" fmla="*/ 1087440 w 1413794"/>
              <a:gd name="connsiteY10" fmla="*/ 828927 h 1612759"/>
              <a:gd name="connsiteX11" fmla="*/ 1393938 w 1413794"/>
              <a:gd name="connsiteY11" fmla="*/ 1099186 h 1612759"/>
              <a:gd name="connsiteX12" fmla="*/ 1340544 w 1413794"/>
              <a:gd name="connsiteY12" fmla="*/ 26981 h 1612759"/>
              <a:gd name="connsiteX0" fmla="*/ 1340544 w 1499808"/>
              <a:gd name="connsiteY0" fmla="*/ 26981 h 1612759"/>
              <a:gd name="connsiteX1" fmla="*/ 990872 w 1499808"/>
              <a:gd name="connsiteY1" fmla="*/ 194862 h 1612759"/>
              <a:gd name="connsiteX2" fmla="*/ 654983 w 1499808"/>
              <a:gd name="connsiteY2" fmla="*/ 543078 h 1612759"/>
              <a:gd name="connsiteX3" fmla="*/ 508032 w 1499808"/>
              <a:gd name="connsiteY3" fmla="*/ 797744 h 1612759"/>
              <a:gd name="connsiteX4" fmla="*/ 306498 w 1499808"/>
              <a:gd name="connsiteY4" fmla="*/ 1177145 h 1612759"/>
              <a:gd name="connsiteX5" fmla="*/ 113362 w 1499808"/>
              <a:gd name="connsiteY5" fmla="*/ 1338260 h 1612759"/>
              <a:gd name="connsiteX6" fmla="*/ 1561 w 1499808"/>
              <a:gd name="connsiteY6" fmla="*/ 1509307 h 1612759"/>
              <a:gd name="connsiteX7" fmla="*/ 0 w 1499808"/>
              <a:gd name="connsiteY7" fmla="*/ 1608517 h 1612759"/>
              <a:gd name="connsiteX8" fmla="*/ 1050125 w 1499808"/>
              <a:gd name="connsiteY8" fmla="*/ 1595436 h 1612759"/>
              <a:gd name="connsiteX9" fmla="*/ 1053632 w 1499808"/>
              <a:gd name="connsiteY9" fmla="*/ 1296933 h 1612759"/>
              <a:gd name="connsiteX10" fmla="*/ 1087440 w 1499808"/>
              <a:gd name="connsiteY10" fmla="*/ 828927 h 1612759"/>
              <a:gd name="connsiteX11" fmla="*/ 1491346 w 1499808"/>
              <a:gd name="connsiteY11" fmla="*/ 566986 h 1612759"/>
              <a:gd name="connsiteX12" fmla="*/ 1340544 w 1499808"/>
              <a:gd name="connsiteY12" fmla="*/ 26981 h 1612759"/>
              <a:gd name="connsiteX0" fmla="*/ 1340544 w 1499808"/>
              <a:gd name="connsiteY0" fmla="*/ 26981 h 1612759"/>
              <a:gd name="connsiteX1" fmla="*/ 990872 w 1499808"/>
              <a:gd name="connsiteY1" fmla="*/ 194862 h 1612759"/>
              <a:gd name="connsiteX2" fmla="*/ 654983 w 1499808"/>
              <a:gd name="connsiteY2" fmla="*/ 543078 h 1612759"/>
              <a:gd name="connsiteX3" fmla="*/ 508032 w 1499808"/>
              <a:gd name="connsiteY3" fmla="*/ 797744 h 1612759"/>
              <a:gd name="connsiteX4" fmla="*/ 306498 w 1499808"/>
              <a:gd name="connsiteY4" fmla="*/ 1177145 h 1612759"/>
              <a:gd name="connsiteX5" fmla="*/ 113362 w 1499808"/>
              <a:gd name="connsiteY5" fmla="*/ 1338260 h 1612759"/>
              <a:gd name="connsiteX6" fmla="*/ 1561 w 1499808"/>
              <a:gd name="connsiteY6" fmla="*/ 1509307 h 1612759"/>
              <a:gd name="connsiteX7" fmla="*/ 0 w 1499808"/>
              <a:gd name="connsiteY7" fmla="*/ 1608517 h 1612759"/>
              <a:gd name="connsiteX8" fmla="*/ 1050125 w 1499808"/>
              <a:gd name="connsiteY8" fmla="*/ 1595436 h 1612759"/>
              <a:gd name="connsiteX9" fmla="*/ 1053632 w 1499808"/>
              <a:gd name="connsiteY9" fmla="*/ 1296933 h 1612759"/>
              <a:gd name="connsiteX10" fmla="*/ 1087440 w 1499808"/>
              <a:gd name="connsiteY10" fmla="*/ 828927 h 1612759"/>
              <a:gd name="connsiteX11" fmla="*/ 1491346 w 1499808"/>
              <a:gd name="connsiteY11" fmla="*/ 566986 h 1612759"/>
              <a:gd name="connsiteX12" fmla="*/ 1340544 w 1499808"/>
              <a:gd name="connsiteY12" fmla="*/ 26981 h 1612759"/>
              <a:gd name="connsiteX0" fmla="*/ 1340544 w 1522888"/>
              <a:gd name="connsiteY0" fmla="*/ 26981 h 1612759"/>
              <a:gd name="connsiteX1" fmla="*/ 990872 w 1522888"/>
              <a:gd name="connsiteY1" fmla="*/ 194862 h 1612759"/>
              <a:gd name="connsiteX2" fmla="*/ 654983 w 1522888"/>
              <a:gd name="connsiteY2" fmla="*/ 543078 h 1612759"/>
              <a:gd name="connsiteX3" fmla="*/ 508032 w 1522888"/>
              <a:gd name="connsiteY3" fmla="*/ 797744 h 1612759"/>
              <a:gd name="connsiteX4" fmla="*/ 306498 w 1522888"/>
              <a:gd name="connsiteY4" fmla="*/ 1177145 h 1612759"/>
              <a:gd name="connsiteX5" fmla="*/ 113362 w 1522888"/>
              <a:gd name="connsiteY5" fmla="*/ 1338260 h 1612759"/>
              <a:gd name="connsiteX6" fmla="*/ 1561 w 1522888"/>
              <a:gd name="connsiteY6" fmla="*/ 1509307 h 1612759"/>
              <a:gd name="connsiteX7" fmla="*/ 0 w 1522888"/>
              <a:gd name="connsiteY7" fmla="*/ 1608517 h 1612759"/>
              <a:gd name="connsiteX8" fmla="*/ 1050125 w 1522888"/>
              <a:gd name="connsiteY8" fmla="*/ 1595436 h 1612759"/>
              <a:gd name="connsiteX9" fmla="*/ 1053632 w 1522888"/>
              <a:gd name="connsiteY9" fmla="*/ 1296933 h 1612759"/>
              <a:gd name="connsiteX10" fmla="*/ 1087440 w 1522888"/>
              <a:gd name="connsiteY10" fmla="*/ 828927 h 1612759"/>
              <a:gd name="connsiteX11" fmla="*/ 1491346 w 1522888"/>
              <a:gd name="connsiteY11" fmla="*/ 566986 h 1612759"/>
              <a:gd name="connsiteX12" fmla="*/ 1340544 w 1522888"/>
              <a:gd name="connsiteY12" fmla="*/ 26981 h 1612759"/>
              <a:gd name="connsiteX0" fmla="*/ 1340544 w 1534834"/>
              <a:gd name="connsiteY0" fmla="*/ 26981 h 1612759"/>
              <a:gd name="connsiteX1" fmla="*/ 990872 w 1534834"/>
              <a:gd name="connsiteY1" fmla="*/ 194862 h 1612759"/>
              <a:gd name="connsiteX2" fmla="*/ 654983 w 1534834"/>
              <a:gd name="connsiteY2" fmla="*/ 543078 h 1612759"/>
              <a:gd name="connsiteX3" fmla="*/ 508032 w 1534834"/>
              <a:gd name="connsiteY3" fmla="*/ 797744 h 1612759"/>
              <a:gd name="connsiteX4" fmla="*/ 306498 w 1534834"/>
              <a:gd name="connsiteY4" fmla="*/ 1177145 h 1612759"/>
              <a:gd name="connsiteX5" fmla="*/ 113362 w 1534834"/>
              <a:gd name="connsiteY5" fmla="*/ 1338260 h 1612759"/>
              <a:gd name="connsiteX6" fmla="*/ 1561 w 1534834"/>
              <a:gd name="connsiteY6" fmla="*/ 1509307 h 1612759"/>
              <a:gd name="connsiteX7" fmla="*/ 0 w 1534834"/>
              <a:gd name="connsiteY7" fmla="*/ 1608517 h 1612759"/>
              <a:gd name="connsiteX8" fmla="*/ 1050125 w 1534834"/>
              <a:gd name="connsiteY8" fmla="*/ 1595436 h 1612759"/>
              <a:gd name="connsiteX9" fmla="*/ 1053632 w 1534834"/>
              <a:gd name="connsiteY9" fmla="*/ 1296933 h 1612759"/>
              <a:gd name="connsiteX10" fmla="*/ 1087440 w 1534834"/>
              <a:gd name="connsiteY10" fmla="*/ 828927 h 1612759"/>
              <a:gd name="connsiteX11" fmla="*/ 1491346 w 1534834"/>
              <a:gd name="connsiteY11" fmla="*/ 566986 h 1612759"/>
              <a:gd name="connsiteX12" fmla="*/ 1340544 w 1534834"/>
              <a:gd name="connsiteY12" fmla="*/ 26981 h 1612759"/>
              <a:gd name="connsiteX0" fmla="*/ 1340544 w 1534834"/>
              <a:gd name="connsiteY0" fmla="*/ 18852 h 1604630"/>
              <a:gd name="connsiteX1" fmla="*/ 990872 w 1534834"/>
              <a:gd name="connsiteY1" fmla="*/ 186733 h 1604630"/>
              <a:gd name="connsiteX2" fmla="*/ 654983 w 1534834"/>
              <a:gd name="connsiteY2" fmla="*/ 534949 h 1604630"/>
              <a:gd name="connsiteX3" fmla="*/ 508032 w 1534834"/>
              <a:gd name="connsiteY3" fmla="*/ 789615 h 1604630"/>
              <a:gd name="connsiteX4" fmla="*/ 306498 w 1534834"/>
              <a:gd name="connsiteY4" fmla="*/ 1169016 h 1604630"/>
              <a:gd name="connsiteX5" fmla="*/ 113362 w 1534834"/>
              <a:gd name="connsiteY5" fmla="*/ 1330131 h 1604630"/>
              <a:gd name="connsiteX6" fmla="*/ 1561 w 1534834"/>
              <a:gd name="connsiteY6" fmla="*/ 1501178 h 1604630"/>
              <a:gd name="connsiteX7" fmla="*/ 0 w 1534834"/>
              <a:gd name="connsiteY7" fmla="*/ 1600388 h 1604630"/>
              <a:gd name="connsiteX8" fmla="*/ 1050125 w 1534834"/>
              <a:gd name="connsiteY8" fmla="*/ 1587307 h 1604630"/>
              <a:gd name="connsiteX9" fmla="*/ 1053632 w 1534834"/>
              <a:gd name="connsiteY9" fmla="*/ 1288804 h 1604630"/>
              <a:gd name="connsiteX10" fmla="*/ 1087440 w 1534834"/>
              <a:gd name="connsiteY10" fmla="*/ 820798 h 1604630"/>
              <a:gd name="connsiteX11" fmla="*/ 1491346 w 1534834"/>
              <a:gd name="connsiteY11" fmla="*/ 558857 h 1604630"/>
              <a:gd name="connsiteX12" fmla="*/ 1340544 w 1534834"/>
              <a:gd name="connsiteY12" fmla="*/ 18852 h 1604630"/>
              <a:gd name="connsiteX0" fmla="*/ 1338983 w 1533273"/>
              <a:gd name="connsiteY0" fmla="*/ 18852 h 1596213"/>
              <a:gd name="connsiteX1" fmla="*/ 989311 w 1533273"/>
              <a:gd name="connsiteY1" fmla="*/ 186733 h 1596213"/>
              <a:gd name="connsiteX2" fmla="*/ 653422 w 1533273"/>
              <a:gd name="connsiteY2" fmla="*/ 534949 h 1596213"/>
              <a:gd name="connsiteX3" fmla="*/ 506471 w 1533273"/>
              <a:gd name="connsiteY3" fmla="*/ 789615 h 1596213"/>
              <a:gd name="connsiteX4" fmla="*/ 304937 w 1533273"/>
              <a:gd name="connsiteY4" fmla="*/ 1169016 h 1596213"/>
              <a:gd name="connsiteX5" fmla="*/ 111801 w 1533273"/>
              <a:gd name="connsiteY5" fmla="*/ 1330131 h 1596213"/>
              <a:gd name="connsiteX6" fmla="*/ 0 w 1533273"/>
              <a:gd name="connsiteY6" fmla="*/ 1501178 h 1596213"/>
              <a:gd name="connsiteX7" fmla="*/ 1048564 w 1533273"/>
              <a:gd name="connsiteY7" fmla="*/ 1587307 h 1596213"/>
              <a:gd name="connsiteX8" fmla="*/ 1052071 w 1533273"/>
              <a:gd name="connsiteY8" fmla="*/ 1288804 h 1596213"/>
              <a:gd name="connsiteX9" fmla="*/ 1085879 w 1533273"/>
              <a:gd name="connsiteY9" fmla="*/ 820798 h 1596213"/>
              <a:gd name="connsiteX10" fmla="*/ 1489785 w 1533273"/>
              <a:gd name="connsiteY10" fmla="*/ 558857 h 1596213"/>
              <a:gd name="connsiteX11" fmla="*/ 1338983 w 1533273"/>
              <a:gd name="connsiteY11" fmla="*/ 18852 h 1596213"/>
              <a:gd name="connsiteX0" fmla="*/ 1238831 w 1433121"/>
              <a:gd name="connsiteY0" fmla="*/ 18852 h 1595582"/>
              <a:gd name="connsiteX1" fmla="*/ 889159 w 1433121"/>
              <a:gd name="connsiteY1" fmla="*/ 186733 h 1595582"/>
              <a:gd name="connsiteX2" fmla="*/ 553270 w 1433121"/>
              <a:gd name="connsiteY2" fmla="*/ 534949 h 1595582"/>
              <a:gd name="connsiteX3" fmla="*/ 406319 w 1433121"/>
              <a:gd name="connsiteY3" fmla="*/ 789615 h 1595582"/>
              <a:gd name="connsiteX4" fmla="*/ 204785 w 1433121"/>
              <a:gd name="connsiteY4" fmla="*/ 1169016 h 1595582"/>
              <a:gd name="connsiteX5" fmla="*/ 11649 w 1433121"/>
              <a:gd name="connsiteY5" fmla="*/ 1330131 h 1595582"/>
              <a:gd name="connsiteX6" fmla="*/ 67792 w 1433121"/>
              <a:gd name="connsiteY6" fmla="*/ 1492862 h 1595582"/>
              <a:gd name="connsiteX7" fmla="*/ 948412 w 1433121"/>
              <a:gd name="connsiteY7" fmla="*/ 1587307 h 1595582"/>
              <a:gd name="connsiteX8" fmla="*/ 951919 w 1433121"/>
              <a:gd name="connsiteY8" fmla="*/ 1288804 h 1595582"/>
              <a:gd name="connsiteX9" fmla="*/ 985727 w 1433121"/>
              <a:gd name="connsiteY9" fmla="*/ 820798 h 1595582"/>
              <a:gd name="connsiteX10" fmla="*/ 1389633 w 1433121"/>
              <a:gd name="connsiteY10" fmla="*/ 558857 h 1595582"/>
              <a:gd name="connsiteX11" fmla="*/ 1238831 w 1433121"/>
              <a:gd name="connsiteY11" fmla="*/ 18852 h 1595582"/>
              <a:gd name="connsiteX0" fmla="*/ 1246603 w 1440893"/>
              <a:gd name="connsiteY0" fmla="*/ 18852 h 1595582"/>
              <a:gd name="connsiteX1" fmla="*/ 896931 w 1440893"/>
              <a:gd name="connsiteY1" fmla="*/ 186733 h 1595582"/>
              <a:gd name="connsiteX2" fmla="*/ 561042 w 1440893"/>
              <a:gd name="connsiteY2" fmla="*/ 534949 h 1595582"/>
              <a:gd name="connsiteX3" fmla="*/ 414091 w 1440893"/>
              <a:gd name="connsiteY3" fmla="*/ 789615 h 1595582"/>
              <a:gd name="connsiteX4" fmla="*/ 212557 w 1440893"/>
              <a:gd name="connsiteY4" fmla="*/ 1169016 h 1595582"/>
              <a:gd name="connsiteX5" fmla="*/ 19421 w 1440893"/>
              <a:gd name="connsiteY5" fmla="*/ 1330131 h 1595582"/>
              <a:gd name="connsiteX6" fmla="*/ 75564 w 1440893"/>
              <a:gd name="connsiteY6" fmla="*/ 1492862 h 1595582"/>
              <a:gd name="connsiteX7" fmla="*/ 956184 w 1440893"/>
              <a:gd name="connsiteY7" fmla="*/ 1587307 h 1595582"/>
              <a:gd name="connsiteX8" fmla="*/ 959691 w 1440893"/>
              <a:gd name="connsiteY8" fmla="*/ 1288804 h 1595582"/>
              <a:gd name="connsiteX9" fmla="*/ 993499 w 1440893"/>
              <a:gd name="connsiteY9" fmla="*/ 820798 h 1595582"/>
              <a:gd name="connsiteX10" fmla="*/ 1397405 w 1440893"/>
              <a:gd name="connsiteY10" fmla="*/ 558857 h 1595582"/>
              <a:gd name="connsiteX11" fmla="*/ 1246603 w 1440893"/>
              <a:gd name="connsiteY11" fmla="*/ 18852 h 1595582"/>
              <a:gd name="connsiteX0" fmla="*/ 1246077 w 1440367"/>
              <a:gd name="connsiteY0" fmla="*/ 18852 h 1595582"/>
              <a:gd name="connsiteX1" fmla="*/ 896405 w 1440367"/>
              <a:gd name="connsiteY1" fmla="*/ 186733 h 1595582"/>
              <a:gd name="connsiteX2" fmla="*/ 560516 w 1440367"/>
              <a:gd name="connsiteY2" fmla="*/ 534949 h 1595582"/>
              <a:gd name="connsiteX3" fmla="*/ 413565 w 1440367"/>
              <a:gd name="connsiteY3" fmla="*/ 789615 h 1595582"/>
              <a:gd name="connsiteX4" fmla="*/ 212031 w 1440367"/>
              <a:gd name="connsiteY4" fmla="*/ 1169016 h 1595582"/>
              <a:gd name="connsiteX5" fmla="*/ 18895 w 1440367"/>
              <a:gd name="connsiteY5" fmla="*/ 1330131 h 1595582"/>
              <a:gd name="connsiteX6" fmla="*/ 75038 w 1440367"/>
              <a:gd name="connsiteY6" fmla="*/ 1492862 h 1595582"/>
              <a:gd name="connsiteX7" fmla="*/ 955658 w 1440367"/>
              <a:gd name="connsiteY7" fmla="*/ 1587307 h 1595582"/>
              <a:gd name="connsiteX8" fmla="*/ 959165 w 1440367"/>
              <a:gd name="connsiteY8" fmla="*/ 1288804 h 1595582"/>
              <a:gd name="connsiteX9" fmla="*/ 992973 w 1440367"/>
              <a:gd name="connsiteY9" fmla="*/ 820798 h 1595582"/>
              <a:gd name="connsiteX10" fmla="*/ 1396879 w 1440367"/>
              <a:gd name="connsiteY10" fmla="*/ 558857 h 1595582"/>
              <a:gd name="connsiteX11" fmla="*/ 1246077 w 1440367"/>
              <a:gd name="connsiteY11" fmla="*/ 18852 h 1595582"/>
              <a:gd name="connsiteX0" fmla="*/ 1246077 w 1440367"/>
              <a:gd name="connsiteY0" fmla="*/ 18852 h 1595582"/>
              <a:gd name="connsiteX1" fmla="*/ 896405 w 1440367"/>
              <a:gd name="connsiteY1" fmla="*/ 186733 h 1595582"/>
              <a:gd name="connsiteX2" fmla="*/ 560516 w 1440367"/>
              <a:gd name="connsiteY2" fmla="*/ 534949 h 1595582"/>
              <a:gd name="connsiteX3" fmla="*/ 413565 w 1440367"/>
              <a:gd name="connsiteY3" fmla="*/ 789615 h 1595582"/>
              <a:gd name="connsiteX4" fmla="*/ 212031 w 1440367"/>
              <a:gd name="connsiteY4" fmla="*/ 1169016 h 1595582"/>
              <a:gd name="connsiteX5" fmla="*/ 18895 w 1440367"/>
              <a:gd name="connsiteY5" fmla="*/ 1330131 h 1595582"/>
              <a:gd name="connsiteX6" fmla="*/ 75038 w 1440367"/>
              <a:gd name="connsiteY6" fmla="*/ 1492862 h 1595582"/>
              <a:gd name="connsiteX7" fmla="*/ 955658 w 1440367"/>
              <a:gd name="connsiteY7" fmla="*/ 1587307 h 1595582"/>
              <a:gd name="connsiteX8" fmla="*/ 959165 w 1440367"/>
              <a:gd name="connsiteY8" fmla="*/ 1288804 h 1595582"/>
              <a:gd name="connsiteX9" fmla="*/ 992973 w 1440367"/>
              <a:gd name="connsiteY9" fmla="*/ 820798 h 1595582"/>
              <a:gd name="connsiteX10" fmla="*/ 1396879 w 1440367"/>
              <a:gd name="connsiteY10" fmla="*/ 558857 h 1595582"/>
              <a:gd name="connsiteX11" fmla="*/ 1246077 w 1440367"/>
              <a:gd name="connsiteY11" fmla="*/ 18852 h 1595582"/>
              <a:gd name="connsiteX0" fmla="*/ 1246077 w 1440367"/>
              <a:gd name="connsiteY0" fmla="*/ 18852 h 1528127"/>
              <a:gd name="connsiteX1" fmla="*/ 896405 w 1440367"/>
              <a:gd name="connsiteY1" fmla="*/ 186733 h 1528127"/>
              <a:gd name="connsiteX2" fmla="*/ 560516 w 1440367"/>
              <a:gd name="connsiteY2" fmla="*/ 534949 h 1528127"/>
              <a:gd name="connsiteX3" fmla="*/ 413565 w 1440367"/>
              <a:gd name="connsiteY3" fmla="*/ 789615 h 1528127"/>
              <a:gd name="connsiteX4" fmla="*/ 212031 w 1440367"/>
              <a:gd name="connsiteY4" fmla="*/ 1169016 h 1528127"/>
              <a:gd name="connsiteX5" fmla="*/ 18895 w 1440367"/>
              <a:gd name="connsiteY5" fmla="*/ 1330131 h 1528127"/>
              <a:gd name="connsiteX6" fmla="*/ 75038 w 1440367"/>
              <a:gd name="connsiteY6" fmla="*/ 1492862 h 1528127"/>
              <a:gd name="connsiteX7" fmla="*/ 811226 w 1440367"/>
              <a:gd name="connsiteY7" fmla="*/ 1504151 h 1528127"/>
              <a:gd name="connsiteX8" fmla="*/ 959165 w 1440367"/>
              <a:gd name="connsiteY8" fmla="*/ 1288804 h 1528127"/>
              <a:gd name="connsiteX9" fmla="*/ 992973 w 1440367"/>
              <a:gd name="connsiteY9" fmla="*/ 820798 h 1528127"/>
              <a:gd name="connsiteX10" fmla="*/ 1396879 w 1440367"/>
              <a:gd name="connsiteY10" fmla="*/ 558857 h 1528127"/>
              <a:gd name="connsiteX11" fmla="*/ 1246077 w 1440367"/>
              <a:gd name="connsiteY11" fmla="*/ 18852 h 1528127"/>
              <a:gd name="connsiteX0" fmla="*/ 1246077 w 1440367"/>
              <a:gd name="connsiteY0" fmla="*/ 18852 h 1528127"/>
              <a:gd name="connsiteX1" fmla="*/ 896405 w 1440367"/>
              <a:gd name="connsiteY1" fmla="*/ 186733 h 1528127"/>
              <a:gd name="connsiteX2" fmla="*/ 560516 w 1440367"/>
              <a:gd name="connsiteY2" fmla="*/ 534949 h 1528127"/>
              <a:gd name="connsiteX3" fmla="*/ 413565 w 1440367"/>
              <a:gd name="connsiteY3" fmla="*/ 789615 h 1528127"/>
              <a:gd name="connsiteX4" fmla="*/ 212031 w 1440367"/>
              <a:gd name="connsiteY4" fmla="*/ 1169016 h 1528127"/>
              <a:gd name="connsiteX5" fmla="*/ 18895 w 1440367"/>
              <a:gd name="connsiteY5" fmla="*/ 1330131 h 1528127"/>
              <a:gd name="connsiteX6" fmla="*/ 75038 w 1440367"/>
              <a:gd name="connsiteY6" fmla="*/ 1492862 h 1528127"/>
              <a:gd name="connsiteX7" fmla="*/ 811226 w 1440367"/>
              <a:gd name="connsiteY7" fmla="*/ 1504151 h 1528127"/>
              <a:gd name="connsiteX8" fmla="*/ 959165 w 1440367"/>
              <a:gd name="connsiteY8" fmla="*/ 1288804 h 1528127"/>
              <a:gd name="connsiteX9" fmla="*/ 992973 w 1440367"/>
              <a:gd name="connsiteY9" fmla="*/ 820798 h 1528127"/>
              <a:gd name="connsiteX10" fmla="*/ 1396879 w 1440367"/>
              <a:gd name="connsiteY10" fmla="*/ 558857 h 1528127"/>
              <a:gd name="connsiteX11" fmla="*/ 1246077 w 1440367"/>
              <a:gd name="connsiteY11" fmla="*/ 18852 h 1528127"/>
              <a:gd name="connsiteX0" fmla="*/ 1246077 w 1440367"/>
              <a:gd name="connsiteY0" fmla="*/ 18852 h 1526446"/>
              <a:gd name="connsiteX1" fmla="*/ 896405 w 1440367"/>
              <a:gd name="connsiteY1" fmla="*/ 186733 h 1526446"/>
              <a:gd name="connsiteX2" fmla="*/ 560516 w 1440367"/>
              <a:gd name="connsiteY2" fmla="*/ 534949 h 1526446"/>
              <a:gd name="connsiteX3" fmla="*/ 413565 w 1440367"/>
              <a:gd name="connsiteY3" fmla="*/ 789615 h 1526446"/>
              <a:gd name="connsiteX4" fmla="*/ 212031 w 1440367"/>
              <a:gd name="connsiteY4" fmla="*/ 1169016 h 1526446"/>
              <a:gd name="connsiteX5" fmla="*/ 18895 w 1440367"/>
              <a:gd name="connsiteY5" fmla="*/ 1330131 h 1526446"/>
              <a:gd name="connsiteX6" fmla="*/ 75038 w 1440367"/>
              <a:gd name="connsiteY6" fmla="*/ 1492862 h 1526446"/>
              <a:gd name="connsiteX7" fmla="*/ 811226 w 1440367"/>
              <a:gd name="connsiteY7" fmla="*/ 1504151 h 1526446"/>
              <a:gd name="connsiteX8" fmla="*/ 959165 w 1440367"/>
              <a:gd name="connsiteY8" fmla="*/ 1288804 h 1526446"/>
              <a:gd name="connsiteX9" fmla="*/ 992973 w 1440367"/>
              <a:gd name="connsiteY9" fmla="*/ 820798 h 1526446"/>
              <a:gd name="connsiteX10" fmla="*/ 1396879 w 1440367"/>
              <a:gd name="connsiteY10" fmla="*/ 558857 h 1526446"/>
              <a:gd name="connsiteX11" fmla="*/ 1246077 w 1440367"/>
              <a:gd name="connsiteY11" fmla="*/ 18852 h 152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367" h="1526446">
                <a:moveTo>
                  <a:pt x="1246077" y="18852"/>
                </a:moveTo>
                <a:cubicBezTo>
                  <a:pt x="1142419" y="-47310"/>
                  <a:pt x="908919" y="73172"/>
                  <a:pt x="896405" y="186733"/>
                </a:cubicBezTo>
                <a:cubicBezTo>
                  <a:pt x="846804" y="340140"/>
                  <a:pt x="640989" y="491639"/>
                  <a:pt x="560516" y="534949"/>
                </a:cubicBezTo>
                <a:cubicBezTo>
                  <a:pt x="480043" y="635429"/>
                  <a:pt x="489840" y="677874"/>
                  <a:pt x="413565" y="789615"/>
                </a:cubicBezTo>
                <a:cubicBezTo>
                  <a:pt x="282790" y="962945"/>
                  <a:pt x="272211" y="1103184"/>
                  <a:pt x="212031" y="1169016"/>
                </a:cubicBezTo>
                <a:cubicBezTo>
                  <a:pt x="56764" y="1367466"/>
                  <a:pt x="69718" y="1274771"/>
                  <a:pt x="18895" y="1330131"/>
                </a:cubicBezTo>
                <a:cubicBezTo>
                  <a:pt x="-31928" y="1385491"/>
                  <a:pt x="31092" y="1475192"/>
                  <a:pt x="75038" y="1492862"/>
                </a:cubicBezTo>
                <a:cubicBezTo>
                  <a:pt x="163987" y="1535725"/>
                  <a:pt x="676188" y="1535389"/>
                  <a:pt x="811226" y="1504151"/>
                </a:cubicBezTo>
                <a:cubicBezTo>
                  <a:pt x="873855" y="1450443"/>
                  <a:pt x="948408" y="1425329"/>
                  <a:pt x="959165" y="1288804"/>
                </a:cubicBezTo>
                <a:cubicBezTo>
                  <a:pt x="959086" y="1150658"/>
                  <a:pt x="916009" y="949575"/>
                  <a:pt x="992973" y="820798"/>
                </a:cubicBezTo>
                <a:cubicBezTo>
                  <a:pt x="1104972" y="653578"/>
                  <a:pt x="1312674" y="524744"/>
                  <a:pt x="1396879" y="558857"/>
                </a:cubicBezTo>
                <a:cubicBezTo>
                  <a:pt x="1502882" y="541618"/>
                  <a:pt x="1400586" y="136310"/>
                  <a:pt x="1246077" y="18852"/>
                </a:cubicBezTo>
                <a:close/>
              </a:path>
            </a:pathLst>
          </a:custGeom>
          <a:solidFill>
            <a:srgbClr val="E0FF9B"/>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2466" name="Rectangle 2"/>
          <p:cNvSpPr>
            <a:spLocks noGrp="1" noChangeArrowheads="1"/>
          </p:cNvSpPr>
          <p:nvPr>
            <p:ph type="title"/>
          </p:nvPr>
        </p:nvSpPr>
        <p:spPr/>
        <p:txBody>
          <a:bodyPr/>
          <a:lstStyle/>
          <a:p>
            <a:r>
              <a:rPr lang="en-US" sz="2800" dirty="0"/>
              <a:t>Why is 3D Delineation Worthwhile</a:t>
            </a:r>
            <a:r>
              <a:rPr lang="en-US" sz="2400" dirty="0"/>
              <a:t/>
            </a:r>
            <a:br>
              <a:rPr lang="en-US" sz="2400" dirty="0"/>
            </a:br>
            <a:r>
              <a:rPr lang="en-US" sz="2400" dirty="0"/>
              <a:t>Knowledge Check</a:t>
            </a:r>
          </a:p>
        </p:txBody>
      </p:sp>
      <p:sp>
        <p:nvSpPr>
          <p:cNvPr id="2" name="Content Placeholder 1"/>
          <p:cNvSpPr>
            <a:spLocks noGrp="1"/>
          </p:cNvSpPr>
          <p:nvPr>
            <p:ph idx="1"/>
          </p:nvPr>
        </p:nvSpPr>
        <p:spPr>
          <a:xfrm>
            <a:off x="583148" y="1458842"/>
            <a:ext cx="6140050" cy="4746525"/>
          </a:xfrm>
        </p:spPr>
        <p:txBody>
          <a:bodyPr/>
          <a:lstStyle/>
          <a:p>
            <a:r>
              <a:rPr lang="en-US" dirty="0"/>
              <a:t>LNAPL is a source to dissolved plume</a:t>
            </a:r>
          </a:p>
          <a:p>
            <a:pPr lvl="3">
              <a:spcBef>
                <a:spcPts val="0"/>
              </a:spcBef>
            </a:pPr>
            <a:endParaRPr lang="en-US" sz="1400" dirty="0"/>
          </a:p>
          <a:p>
            <a:r>
              <a:rPr lang="en-US" dirty="0"/>
              <a:t>LNAPL Tn is above 0.1 to 0.8 ft</a:t>
            </a:r>
            <a:r>
              <a:rPr lang="en-US" baseline="30000" dirty="0"/>
              <a:t>2</a:t>
            </a:r>
            <a:r>
              <a:rPr lang="en-US" dirty="0"/>
              <a:t>/day but is stable and not migrating</a:t>
            </a:r>
          </a:p>
          <a:p>
            <a:pPr lvl="3">
              <a:spcBef>
                <a:spcPts val="0"/>
              </a:spcBef>
            </a:pPr>
            <a:endParaRPr lang="en-US" sz="1400" dirty="0"/>
          </a:p>
          <a:p>
            <a:r>
              <a:rPr lang="en-US" dirty="0"/>
              <a:t>Should we implement LNAPL Recovery?</a:t>
            </a:r>
          </a:p>
          <a:p>
            <a:pPr marL="1031875" lvl="1" indent="-457200">
              <a:spcBef>
                <a:spcPts val="600"/>
              </a:spcBef>
              <a:buSzPct val="100000"/>
              <a:buFont typeface="+mj-lt"/>
              <a:buAutoNum type="alphaUcPeriod"/>
            </a:pPr>
            <a:r>
              <a:rPr lang="en-US" sz="2200" dirty="0"/>
              <a:t>Yes</a:t>
            </a:r>
          </a:p>
          <a:p>
            <a:pPr marL="1031875" lvl="1" indent="-457200">
              <a:spcBef>
                <a:spcPts val="600"/>
              </a:spcBef>
              <a:buSzPct val="100000"/>
              <a:buFont typeface="+mj-lt"/>
              <a:buAutoNum type="alphaUcPeriod"/>
            </a:pPr>
            <a:r>
              <a:rPr lang="en-US" sz="2200" dirty="0"/>
              <a:t>No</a:t>
            </a:r>
          </a:p>
          <a:p>
            <a:pPr marL="1031875" lvl="1" indent="-457200">
              <a:spcBef>
                <a:spcPts val="600"/>
              </a:spcBef>
              <a:buSzPct val="100000"/>
              <a:buFont typeface="+mj-lt"/>
              <a:buAutoNum type="alphaUcPeriod"/>
            </a:pPr>
            <a:r>
              <a:rPr lang="en-US" sz="2200" dirty="0"/>
              <a:t>Insufficient information</a:t>
            </a:r>
          </a:p>
        </p:txBody>
      </p:sp>
      <p:sp>
        <p:nvSpPr>
          <p:cNvPr id="62473" name="Rectangle 15"/>
          <p:cNvSpPr>
            <a:spLocks noChangeArrowheads="1"/>
          </p:cNvSpPr>
          <p:nvPr/>
        </p:nvSpPr>
        <p:spPr bwMode="auto">
          <a:xfrm>
            <a:off x="5151852" y="5705061"/>
            <a:ext cx="3429000" cy="897216"/>
          </a:xfrm>
          <a:prstGeom prst="rect">
            <a:avLst/>
          </a:prstGeom>
          <a:solidFill>
            <a:schemeClr val="bg1"/>
          </a:solidFill>
          <a:ln w="9525" algn="ctr">
            <a:solidFill>
              <a:schemeClr val="tx1"/>
            </a:solidFill>
            <a:miter lim="800000"/>
            <a:headEnd/>
            <a:tailEnd/>
          </a:ln>
        </p:spPr>
        <p:txBody>
          <a:bodyPr wrap="none"/>
          <a:lstStyle/>
          <a:p>
            <a:pPr algn="ctr"/>
            <a:endParaRPr lang="en-US" sz="1400" dirty="0"/>
          </a:p>
        </p:txBody>
      </p:sp>
      <p:sp>
        <p:nvSpPr>
          <p:cNvPr id="62474" name="Rectangle 16"/>
          <p:cNvSpPr>
            <a:spLocks noChangeArrowheads="1"/>
          </p:cNvSpPr>
          <p:nvPr/>
        </p:nvSpPr>
        <p:spPr bwMode="auto">
          <a:xfrm>
            <a:off x="5246939" y="6030103"/>
            <a:ext cx="508370" cy="92920"/>
          </a:xfrm>
          <a:prstGeom prst="rect">
            <a:avLst/>
          </a:prstGeom>
          <a:solidFill>
            <a:srgbClr val="FFFF99"/>
          </a:solidFill>
          <a:ln w="9525" algn="ctr">
            <a:solidFill>
              <a:schemeClr val="tx1"/>
            </a:solidFill>
            <a:miter lim="800000"/>
            <a:headEnd/>
            <a:tailEnd/>
          </a:ln>
        </p:spPr>
        <p:txBody>
          <a:bodyPr wrap="none"/>
          <a:lstStyle/>
          <a:p>
            <a:pPr algn="ctr"/>
            <a:endParaRPr lang="en-US" sz="1400" dirty="0"/>
          </a:p>
        </p:txBody>
      </p:sp>
      <p:sp>
        <p:nvSpPr>
          <p:cNvPr id="62475" name="Rectangle 17"/>
          <p:cNvSpPr>
            <a:spLocks noChangeArrowheads="1"/>
          </p:cNvSpPr>
          <p:nvPr/>
        </p:nvSpPr>
        <p:spPr bwMode="auto">
          <a:xfrm>
            <a:off x="6572702" y="6028721"/>
            <a:ext cx="508370" cy="92920"/>
          </a:xfrm>
          <a:prstGeom prst="rect">
            <a:avLst/>
          </a:prstGeom>
          <a:solidFill>
            <a:srgbClr val="FFDA65"/>
          </a:solidFill>
          <a:ln w="9525" algn="ctr">
            <a:solidFill>
              <a:schemeClr val="tx1"/>
            </a:solidFill>
            <a:miter lim="800000"/>
            <a:headEnd/>
            <a:tailEnd/>
          </a:ln>
        </p:spPr>
        <p:txBody>
          <a:bodyPr wrap="none"/>
          <a:lstStyle/>
          <a:p>
            <a:pPr algn="ctr"/>
            <a:endParaRPr lang="en-US" sz="1400" dirty="0"/>
          </a:p>
        </p:txBody>
      </p:sp>
      <p:sp>
        <p:nvSpPr>
          <p:cNvPr id="62476" name="Rectangle 18"/>
          <p:cNvSpPr>
            <a:spLocks noChangeArrowheads="1"/>
          </p:cNvSpPr>
          <p:nvPr/>
        </p:nvSpPr>
        <p:spPr bwMode="auto">
          <a:xfrm>
            <a:off x="7663442" y="6028721"/>
            <a:ext cx="508370" cy="92920"/>
          </a:xfrm>
          <a:prstGeom prst="rect">
            <a:avLst/>
          </a:prstGeom>
          <a:solidFill>
            <a:srgbClr val="FF9966">
              <a:alpha val="72940"/>
            </a:srgbClr>
          </a:solidFill>
          <a:ln w="9525" algn="ctr">
            <a:solidFill>
              <a:schemeClr val="tx1"/>
            </a:solidFill>
            <a:miter lim="800000"/>
            <a:headEnd/>
            <a:tailEnd/>
          </a:ln>
        </p:spPr>
        <p:txBody>
          <a:bodyPr wrap="none"/>
          <a:lstStyle/>
          <a:p>
            <a:pPr algn="ctr"/>
            <a:endParaRPr lang="en-US" sz="1400" dirty="0"/>
          </a:p>
        </p:txBody>
      </p:sp>
      <p:sp>
        <p:nvSpPr>
          <p:cNvPr id="62480" name="Text Box 22"/>
          <p:cNvSpPr txBox="1">
            <a:spLocks noChangeArrowheads="1"/>
          </p:cNvSpPr>
          <p:nvPr/>
        </p:nvSpPr>
        <p:spPr bwMode="auto">
          <a:xfrm>
            <a:off x="6029217" y="5676959"/>
            <a:ext cx="1972940" cy="240793"/>
          </a:xfrm>
          <a:prstGeom prst="rect">
            <a:avLst/>
          </a:prstGeom>
          <a:noFill/>
          <a:ln w="9525">
            <a:noFill/>
            <a:miter lim="800000"/>
            <a:headEnd/>
            <a:tailEnd/>
          </a:ln>
        </p:spPr>
        <p:txBody>
          <a:bodyPr>
            <a:spAutoFit/>
          </a:bodyPr>
          <a:lstStyle/>
          <a:p>
            <a:r>
              <a:rPr lang="en-US" sz="1400" dirty="0"/>
              <a:t>Transmissivity ft</a:t>
            </a:r>
            <a:r>
              <a:rPr lang="en-US" sz="1400" baseline="30000" dirty="0"/>
              <a:t>2</a:t>
            </a:r>
            <a:r>
              <a:rPr lang="en-US" sz="1400" dirty="0"/>
              <a:t>/day</a:t>
            </a:r>
          </a:p>
        </p:txBody>
      </p:sp>
      <p:sp>
        <p:nvSpPr>
          <p:cNvPr id="62481" name="TextBox 23"/>
          <p:cNvSpPr txBox="1">
            <a:spLocks noChangeArrowheads="1"/>
          </p:cNvSpPr>
          <p:nvPr/>
        </p:nvSpPr>
        <p:spPr bwMode="auto">
          <a:xfrm>
            <a:off x="5786775" y="5931447"/>
            <a:ext cx="489333" cy="307777"/>
          </a:xfrm>
          <a:prstGeom prst="rect">
            <a:avLst/>
          </a:prstGeom>
          <a:noFill/>
          <a:ln w="9525">
            <a:noFill/>
            <a:miter lim="800000"/>
            <a:headEnd/>
            <a:tailEnd/>
          </a:ln>
        </p:spPr>
        <p:txBody>
          <a:bodyPr wrap="square">
            <a:spAutoFit/>
          </a:bodyPr>
          <a:lstStyle/>
          <a:p>
            <a:r>
              <a:rPr lang="en-US" sz="1400" dirty="0"/>
              <a:t>&gt;0</a:t>
            </a:r>
          </a:p>
        </p:txBody>
      </p:sp>
      <p:sp>
        <p:nvSpPr>
          <p:cNvPr id="62482" name="TextBox 24"/>
          <p:cNvSpPr txBox="1">
            <a:spLocks noChangeArrowheads="1"/>
          </p:cNvSpPr>
          <p:nvPr/>
        </p:nvSpPr>
        <p:spPr bwMode="auto">
          <a:xfrm>
            <a:off x="7102600" y="5930863"/>
            <a:ext cx="447206" cy="307777"/>
          </a:xfrm>
          <a:prstGeom prst="rect">
            <a:avLst/>
          </a:prstGeom>
          <a:noFill/>
          <a:ln w="9525">
            <a:noFill/>
            <a:miter lim="800000"/>
            <a:headEnd/>
            <a:tailEnd/>
          </a:ln>
        </p:spPr>
        <p:txBody>
          <a:bodyPr wrap="square">
            <a:spAutoFit/>
          </a:bodyPr>
          <a:lstStyle/>
          <a:p>
            <a:r>
              <a:rPr lang="en-US" sz="1400" dirty="0"/>
              <a:t>0.8</a:t>
            </a:r>
          </a:p>
        </p:txBody>
      </p:sp>
      <p:sp>
        <p:nvSpPr>
          <p:cNvPr id="62484" name="TextBox 26"/>
          <p:cNvSpPr txBox="1">
            <a:spLocks noChangeArrowheads="1"/>
          </p:cNvSpPr>
          <p:nvPr/>
        </p:nvSpPr>
        <p:spPr bwMode="auto">
          <a:xfrm>
            <a:off x="8189827" y="5932176"/>
            <a:ext cx="269098" cy="307777"/>
          </a:xfrm>
          <a:prstGeom prst="rect">
            <a:avLst/>
          </a:prstGeom>
          <a:noFill/>
          <a:ln w="9525">
            <a:noFill/>
            <a:miter lim="800000"/>
            <a:headEnd/>
            <a:tailEnd/>
          </a:ln>
        </p:spPr>
        <p:txBody>
          <a:bodyPr>
            <a:spAutoFit/>
          </a:bodyPr>
          <a:lstStyle/>
          <a:p>
            <a:r>
              <a:rPr lang="en-US" sz="1400" dirty="0"/>
              <a:t>2</a:t>
            </a:r>
          </a:p>
        </p:txBody>
      </p:sp>
      <p:sp>
        <p:nvSpPr>
          <p:cNvPr id="25"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Where is Source Mass</a:t>
            </a:r>
          </a:p>
        </p:txBody>
      </p:sp>
      <p:sp>
        <p:nvSpPr>
          <p:cNvPr id="17" name="Freeform 16"/>
          <p:cNvSpPr/>
          <p:nvPr/>
        </p:nvSpPr>
        <p:spPr bwMode="auto">
          <a:xfrm>
            <a:off x="6723198" y="2574558"/>
            <a:ext cx="1636610" cy="1840562"/>
          </a:xfrm>
          <a:custGeom>
            <a:avLst/>
            <a:gdLst>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917703"/>
              <a:gd name="connsiteY0" fmla="*/ 0 h 1133475"/>
              <a:gd name="connsiteX1" fmla="*/ 285750 w 917703"/>
              <a:gd name="connsiteY1" fmla="*/ 495300 h 1133475"/>
              <a:gd name="connsiteX2" fmla="*/ 0 w 917703"/>
              <a:gd name="connsiteY2" fmla="*/ 885825 h 1133475"/>
              <a:gd name="connsiteX3" fmla="*/ 276225 w 917703"/>
              <a:gd name="connsiteY3" fmla="*/ 1133475 h 1133475"/>
              <a:gd name="connsiteX4" fmla="*/ 514350 w 917703"/>
              <a:gd name="connsiteY4" fmla="*/ 723900 h 1133475"/>
              <a:gd name="connsiteX5" fmla="*/ 895350 w 917703"/>
              <a:gd name="connsiteY5" fmla="*/ 190500 h 1133475"/>
              <a:gd name="connsiteX6" fmla="*/ 885825 w 917703"/>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52086"/>
              <a:gd name="connsiteX1" fmla="*/ 285750 w 937029"/>
              <a:gd name="connsiteY1" fmla="*/ 495300 h 1152086"/>
              <a:gd name="connsiteX2" fmla="*/ 0 w 937029"/>
              <a:gd name="connsiteY2" fmla="*/ 885825 h 1152086"/>
              <a:gd name="connsiteX3" fmla="*/ 276225 w 937029"/>
              <a:gd name="connsiteY3" fmla="*/ 1133475 h 1152086"/>
              <a:gd name="connsiteX4" fmla="*/ 514350 w 937029"/>
              <a:gd name="connsiteY4" fmla="*/ 723900 h 1152086"/>
              <a:gd name="connsiteX5" fmla="*/ 895350 w 937029"/>
              <a:gd name="connsiteY5" fmla="*/ 190500 h 1152086"/>
              <a:gd name="connsiteX6" fmla="*/ 885825 w 937029"/>
              <a:gd name="connsiteY6" fmla="*/ 0 h 1152086"/>
              <a:gd name="connsiteX0" fmla="*/ 927959 w 979163"/>
              <a:gd name="connsiteY0" fmla="*/ 0 h 1174403"/>
              <a:gd name="connsiteX1" fmla="*/ 327884 w 979163"/>
              <a:gd name="connsiteY1" fmla="*/ 495300 h 1174403"/>
              <a:gd name="connsiteX2" fmla="*/ 42134 w 979163"/>
              <a:gd name="connsiteY2" fmla="*/ 885825 h 1174403"/>
              <a:gd name="connsiteX3" fmla="*/ 318359 w 979163"/>
              <a:gd name="connsiteY3" fmla="*/ 1133475 h 1174403"/>
              <a:gd name="connsiteX4" fmla="*/ 556484 w 979163"/>
              <a:gd name="connsiteY4" fmla="*/ 723900 h 1174403"/>
              <a:gd name="connsiteX5" fmla="*/ 937484 w 979163"/>
              <a:gd name="connsiteY5" fmla="*/ 190500 h 1174403"/>
              <a:gd name="connsiteX6" fmla="*/ 927959 w 979163"/>
              <a:gd name="connsiteY6" fmla="*/ 0 h 1174403"/>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144 h 1203975"/>
              <a:gd name="connsiteX1" fmla="*/ 325408 w 976687"/>
              <a:gd name="connsiteY1" fmla="*/ 495444 h 1203975"/>
              <a:gd name="connsiteX2" fmla="*/ 39658 w 976687"/>
              <a:gd name="connsiteY2" fmla="*/ 885969 h 1203975"/>
              <a:gd name="connsiteX3" fmla="*/ 315883 w 976687"/>
              <a:gd name="connsiteY3" fmla="*/ 1133619 h 1203975"/>
              <a:gd name="connsiteX4" fmla="*/ 554008 w 976687"/>
              <a:gd name="connsiteY4" fmla="*/ 724044 h 1203975"/>
              <a:gd name="connsiteX5" fmla="*/ 935008 w 976687"/>
              <a:gd name="connsiteY5" fmla="*/ 190644 h 1203975"/>
              <a:gd name="connsiteX6" fmla="*/ 925483 w 976687"/>
              <a:gd name="connsiteY6" fmla="*/ 144 h 1203975"/>
              <a:gd name="connsiteX0" fmla="*/ 763558 w 946171"/>
              <a:gd name="connsiteY0" fmla="*/ 263 h 1108844"/>
              <a:gd name="connsiteX1" fmla="*/ 325408 w 946171"/>
              <a:gd name="connsiteY1" fmla="*/ 400313 h 1108844"/>
              <a:gd name="connsiteX2" fmla="*/ 39658 w 946171"/>
              <a:gd name="connsiteY2" fmla="*/ 790838 h 1108844"/>
              <a:gd name="connsiteX3" fmla="*/ 315883 w 946171"/>
              <a:gd name="connsiteY3" fmla="*/ 1038488 h 1108844"/>
              <a:gd name="connsiteX4" fmla="*/ 554008 w 946171"/>
              <a:gd name="connsiteY4" fmla="*/ 628913 h 1108844"/>
              <a:gd name="connsiteX5" fmla="*/ 935008 w 946171"/>
              <a:gd name="connsiteY5" fmla="*/ 95513 h 1108844"/>
              <a:gd name="connsiteX6" fmla="*/ 763558 w 946171"/>
              <a:gd name="connsiteY6" fmla="*/ 263 h 1108844"/>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73373"/>
              <a:gd name="connsiteY0" fmla="*/ 102431 h 1211012"/>
              <a:gd name="connsiteX1" fmla="*/ 325408 w 973373"/>
              <a:gd name="connsiteY1" fmla="*/ 502481 h 1211012"/>
              <a:gd name="connsiteX2" fmla="*/ 39658 w 973373"/>
              <a:gd name="connsiteY2" fmla="*/ 893006 h 1211012"/>
              <a:gd name="connsiteX3" fmla="*/ 315883 w 973373"/>
              <a:gd name="connsiteY3" fmla="*/ 1140656 h 1211012"/>
              <a:gd name="connsiteX4" fmla="*/ 554008 w 973373"/>
              <a:gd name="connsiteY4" fmla="*/ 731081 h 1211012"/>
              <a:gd name="connsiteX5" fmla="*/ 935008 w 973373"/>
              <a:gd name="connsiteY5" fmla="*/ 197681 h 1211012"/>
              <a:gd name="connsiteX6" fmla="*/ 763558 w 973373"/>
              <a:gd name="connsiteY6" fmla="*/ 102431 h 1211012"/>
              <a:gd name="connsiteX0" fmla="*/ 763558 w 969299"/>
              <a:gd name="connsiteY0" fmla="*/ 113164 h 1221745"/>
              <a:gd name="connsiteX1" fmla="*/ 325408 w 969299"/>
              <a:gd name="connsiteY1" fmla="*/ 513214 h 1221745"/>
              <a:gd name="connsiteX2" fmla="*/ 39658 w 969299"/>
              <a:gd name="connsiteY2" fmla="*/ 903739 h 1221745"/>
              <a:gd name="connsiteX3" fmla="*/ 315883 w 969299"/>
              <a:gd name="connsiteY3" fmla="*/ 1151389 h 1221745"/>
              <a:gd name="connsiteX4" fmla="*/ 554008 w 969299"/>
              <a:gd name="connsiteY4" fmla="*/ 741814 h 1221745"/>
              <a:gd name="connsiteX5" fmla="*/ 935008 w 969299"/>
              <a:gd name="connsiteY5" fmla="*/ 208414 h 1221745"/>
              <a:gd name="connsiteX6" fmla="*/ 763558 w 969299"/>
              <a:gd name="connsiteY6" fmla="*/ 113164 h 1221745"/>
              <a:gd name="connsiteX0" fmla="*/ 734983 w 966528"/>
              <a:gd name="connsiteY0" fmla="*/ 100010 h 1237166"/>
              <a:gd name="connsiteX1" fmla="*/ 325408 w 966528"/>
              <a:gd name="connsiteY1" fmla="*/ 528635 h 1237166"/>
              <a:gd name="connsiteX2" fmla="*/ 39658 w 966528"/>
              <a:gd name="connsiteY2" fmla="*/ 919160 h 1237166"/>
              <a:gd name="connsiteX3" fmla="*/ 315883 w 966528"/>
              <a:gd name="connsiteY3" fmla="*/ 1166810 h 1237166"/>
              <a:gd name="connsiteX4" fmla="*/ 554008 w 966528"/>
              <a:gd name="connsiteY4" fmla="*/ 757235 h 1237166"/>
              <a:gd name="connsiteX5" fmla="*/ 935008 w 966528"/>
              <a:gd name="connsiteY5" fmla="*/ 223835 h 1237166"/>
              <a:gd name="connsiteX6" fmla="*/ 734983 w 966528"/>
              <a:gd name="connsiteY6" fmla="*/ 100010 h 123716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1024773"/>
              <a:gd name="connsiteY0" fmla="*/ 34351 h 1171507"/>
              <a:gd name="connsiteX1" fmla="*/ 325408 w 1024773"/>
              <a:gd name="connsiteY1" fmla="*/ 462976 h 1171507"/>
              <a:gd name="connsiteX2" fmla="*/ 39658 w 1024773"/>
              <a:gd name="connsiteY2" fmla="*/ 853501 h 1171507"/>
              <a:gd name="connsiteX3" fmla="*/ 315883 w 1024773"/>
              <a:gd name="connsiteY3" fmla="*/ 1101151 h 1171507"/>
              <a:gd name="connsiteX4" fmla="*/ 554008 w 1024773"/>
              <a:gd name="connsiteY4" fmla="*/ 691576 h 1171507"/>
              <a:gd name="connsiteX5" fmla="*/ 935008 w 1024773"/>
              <a:gd name="connsiteY5" fmla="*/ 158176 h 1171507"/>
              <a:gd name="connsiteX6" fmla="*/ 734983 w 1024773"/>
              <a:gd name="connsiteY6" fmla="*/ 34351 h 117150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60285 w 1062283"/>
              <a:gd name="connsiteY0" fmla="*/ 72391 h 1199401"/>
              <a:gd name="connsiteX1" fmla="*/ 36026 w 1062283"/>
              <a:gd name="connsiteY1" fmla="*/ 840347 h 1199401"/>
              <a:gd name="connsiteX2" fmla="*/ 341185 w 1062283"/>
              <a:gd name="connsiteY2" fmla="*/ 1139191 h 1199401"/>
              <a:gd name="connsiteX3" fmla="*/ 579310 w 1062283"/>
              <a:gd name="connsiteY3" fmla="*/ 729616 h 1199401"/>
              <a:gd name="connsiteX4" fmla="*/ 960310 w 1062283"/>
              <a:gd name="connsiteY4" fmla="*/ 196216 h 1199401"/>
              <a:gd name="connsiteX5" fmla="*/ 760285 w 1062283"/>
              <a:gd name="connsiteY5" fmla="*/ 72391 h 1199401"/>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775098 w 1057208"/>
              <a:gd name="connsiteY4" fmla="*/ 767913 h 1261788"/>
              <a:gd name="connsiteX5" fmla="*/ 955235 w 1057208"/>
              <a:gd name="connsiteY5" fmla="*/ 196216 h 1261788"/>
              <a:gd name="connsiteX6" fmla="*/ 755210 w 1057208"/>
              <a:gd name="connsiteY6"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726140 w 1057208"/>
              <a:gd name="connsiteY3" fmla="*/ 773497 h 1261788"/>
              <a:gd name="connsiteX4" fmla="*/ 955235 w 1057208"/>
              <a:gd name="connsiteY4" fmla="*/ 196216 h 1261788"/>
              <a:gd name="connsiteX5" fmla="*/ 755210 w 1057208"/>
              <a:gd name="connsiteY5" fmla="*/ 72391 h 1261788"/>
              <a:gd name="connsiteX0" fmla="*/ 755210 w 1368953"/>
              <a:gd name="connsiteY0" fmla="*/ 70428 h 1259825"/>
              <a:gd name="connsiteX1" fmla="*/ 30951 w 1368953"/>
              <a:gd name="connsiteY1" fmla="*/ 838384 h 1259825"/>
              <a:gd name="connsiteX2" fmla="*/ 386745 w 1368953"/>
              <a:gd name="connsiteY2" fmla="*/ 1210363 h 1259825"/>
              <a:gd name="connsiteX3" fmla="*/ 726140 w 1368953"/>
              <a:gd name="connsiteY3" fmla="*/ 771534 h 1259825"/>
              <a:gd name="connsiteX4" fmla="*/ 1309681 w 1368953"/>
              <a:gd name="connsiteY4" fmla="*/ 201566 h 1259825"/>
              <a:gd name="connsiteX5" fmla="*/ 755210 w 1368953"/>
              <a:gd name="connsiteY5" fmla="*/ 70428 h 1259825"/>
              <a:gd name="connsiteX0" fmla="*/ 755210 w 1309681"/>
              <a:gd name="connsiteY0" fmla="*/ 65706 h 1255103"/>
              <a:gd name="connsiteX1" fmla="*/ 30951 w 1309681"/>
              <a:gd name="connsiteY1" fmla="*/ 833662 h 1255103"/>
              <a:gd name="connsiteX2" fmla="*/ 386745 w 1309681"/>
              <a:gd name="connsiteY2" fmla="*/ 1205641 h 1255103"/>
              <a:gd name="connsiteX3" fmla="*/ 726140 w 1309681"/>
              <a:gd name="connsiteY3" fmla="*/ 766812 h 1255103"/>
              <a:gd name="connsiteX4" fmla="*/ 1309681 w 1309681"/>
              <a:gd name="connsiteY4" fmla="*/ 196844 h 1255103"/>
              <a:gd name="connsiteX5" fmla="*/ 755210 w 1309681"/>
              <a:gd name="connsiteY5" fmla="*/ 65706 h 1255103"/>
              <a:gd name="connsiteX0" fmla="*/ 885415 w 1309681"/>
              <a:gd name="connsiteY0" fmla="*/ 32971 h 1478339"/>
              <a:gd name="connsiteX1" fmla="*/ 30951 w 1309681"/>
              <a:gd name="connsiteY1" fmla="*/ 1056898 h 1478339"/>
              <a:gd name="connsiteX2" fmla="*/ 386745 w 1309681"/>
              <a:gd name="connsiteY2" fmla="*/ 1428877 h 1478339"/>
              <a:gd name="connsiteX3" fmla="*/ 726140 w 1309681"/>
              <a:gd name="connsiteY3" fmla="*/ 990048 h 1478339"/>
              <a:gd name="connsiteX4" fmla="*/ 1309681 w 1309681"/>
              <a:gd name="connsiteY4" fmla="*/ 420080 h 1478339"/>
              <a:gd name="connsiteX5" fmla="*/ 885415 w 1309681"/>
              <a:gd name="connsiteY5" fmla="*/ 32971 h 1478339"/>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240238"/>
              <a:gd name="connsiteY0" fmla="*/ 0 h 1445368"/>
              <a:gd name="connsiteX1" fmla="*/ 30951 w 1240238"/>
              <a:gd name="connsiteY1" fmla="*/ 1023927 h 1445368"/>
              <a:gd name="connsiteX2" fmla="*/ 386745 w 1240238"/>
              <a:gd name="connsiteY2" fmla="*/ 1395906 h 1445368"/>
              <a:gd name="connsiteX3" fmla="*/ 726140 w 1240238"/>
              <a:gd name="connsiteY3" fmla="*/ 957077 h 1445368"/>
              <a:gd name="connsiteX4" fmla="*/ 1240238 w 1240238"/>
              <a:gd name="connsiteY4" fmla="*/ 463169 h 1445368"/>
              <a:gd name="connsiteX5" fmla="*/ 885415 w 1240238"/>
              <a:gd name="connsiteY5" fmla="*/ 0 h 1445368"/>
              <a:gd name="connsiteX0" fmla="*/ 885415 w 1240866"/>
              <a:gd name="connsiteY0" fmla="*/ 0 h 1445368"/>
              <a:gd name="connsiteX1" fmla="*/ 30951 w 1240866"/>
              <a:gd name="connsiteY1" fmla="*/ 1023927 h 1445368"/>
              <a:gd name="connsiteX2" fmla="*/ 386745 w 1240866"/>
              <a:gd name="connsiteY2" fmla="*/ 1395906 h 1445368"/>
              <a:gd name="connsiteX3" fmla="*/ 726140 w 1240866"/>
              <a:gd name="connsiteY3" fmla="*/ 957077 h 1445368"/>
              <a:gd name="connsiteX4" fmla="*/ 1240238 w 1240866"/>
              <a:gd name="connsiteY4" fmla="*/ 463169 h 1445368"/>
              <a:gd name="connsiteX5" fmla="*/ 885415 w 1240866"/>
              <a:gd name="connsiteY5" fmla="*/ 0 h 1445368"/>
              <a:gd name="connsiteX0" fmla="*/ 885415 w 1240866"/>
              <a:gd name="connsiteY0" fmla="*/ 0 h 1369308"/>
              <a:gd name="connsiteX1" fmla="*/ 30951 w 1240866"/>
              <a:gd name="connsiteY1" fmla="*/ 947867 h 1369308"/>
              <a:gd name="connsiteX2" fmla="*/ 386745 w 1240866"/>
              <a:gd name="connsiteY2" fmla="*/ 1319846 h 1369308"/>
              <a:gd name="connsiteX3" fmla="*/ 726140 w 1240866"/>
              <a:gd name="connsiteY3" fmla="*/ 881017 h 1369308"/>
              <a:gd name="connsiteX4" fmla="*/ 1240238 w 1240866"/>
              <a:gd name="connsiteY4" fmla="*/ 387109 h 1369308"/>
              <a:gd name="connsiteX5" fmla="*/ 885415 w 1240866"/>
              <a:gd name="connsiteY5" fmla="*/ 0 h 1369308"/>
              <a:gd name="connsiteX0" fmla="*/ 885415 w 1240893"/>
              <a:gd name="connsiteY0" fmla="*/ 5197 h 1374505"/>
              <a:gd name="connsiteX1" fmla="*/ 30951 w 1240893"/>
              <a:gd name="connsiteY1" fmla="*/ 953064 h 1374505"/>
              <a:gd name="connsiteX2" fmla="*/ 386745 w 1240893"/>
              <a:gd name="connsiteY2" fmla="*/ 1325043 h 1374505"/>
              <a:gd name="connsiteX3" fmla="*/ 726140 w 1240893"/>
              <a:gd name="connsiteY3" fmla="*/ 886214 h 1374505"/>
              <a:gd name="connsiteX4" fmla="*/ 1240238 w 1240893"/>
              <a:gd name="connsiteY4" fmla="*/ 392306 h 1374505"/>
              <a:gd name="connsiteX5" fmla="*/ 885415 w 1240893"/>
              <a:gd name="connsiteY5" fmla="*/ 5197 h 1374505"/>
              <a:gd name="connsiteX0" fmla="*/ 885415 w 1242895"/>
              <a:gd name="connsiteY0" fmla="*/ 43907 h 1413215"/>
              <a:gd name="connsiteX1" fmla="*/ 30951 w 1242895"/>
              <a:gd name="connsiteY1" fmla="*/ 991774 h 1413215"/>
              <a:gd name="connsiteX2" fmla="*/ 386745 w 1242895"/>
              <a:gd name="connsiteY2" fmla="*/ 1363753 h 1413215"/>
              <a:gd name="connsiteX3" fmla="*/ 726140 w 1242895"/>
              <a:gd name="connsiteY3" fmla="*/ 924924 h 1413215"/>
              <a:gd name="connsiteX4" fmla="*/ 1240238 w 1242895"/>
              <a:gd name="connsiteY4" fmla="*/ 431016 h 1413215"/>
              <a:gd name="connsiteX5" fmla="*/ 885415 w 1242895"/>
              <a:gd name="connsiteY5" fmla="*/ 43907 h 141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5" h="1413215">
                <a:moveTo>
                  <a:pt x="885415" y="43907"/>
                </a:moveTo>
                <a:cubicBezTo>
                  <a:pt x="610568" y="201463"/>
                  <a:pt x="211237" y="538099"/>
                  <a:pt x="30951" y="991774"/>
                </a:cubicBezTo>
                <a:cubicBezTo>
                  <a:pt x="-86524" y="1283874"/>
                  <a:pt x="151795" y="1519328"/>
                  <a:pt x="386745" y="1363753"/>
                </a:cubicBezTo>
                <a:cubicBezTo>
                  <a:pt x="523270" y="1208178"/>
                  <a:pt x="694390" y="1061449"/>
                  <a:pt x="726140" y="924924"/>
                </a:cubicBezTo>
                <a:cubicBezTo>
                  <a:pt x="820888" y="755572"/>
                  <a:pt x="1210076" y="540553"/>
                  <a:pt x="1240238" y="431016"/>
                </a:cubicBezTo>
                <a:cubicBezTo>
                  <a:pt x="1255530" y="351217"/>
                  <a:pt x="1213392" y="-148948"/>
                  <a:pt x="885415" y="43907"/>
                </a:cubicBezTo>
                <a:close/>
              </a:path>
            </a:pathLst>
          </a:custGeom>
          <a:solidFill>
            <a:srgbClr val="66FF3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 name="Freeform 3"/>
          <p:cNvSpPr/>
          <p:nvPr/>
        </p:nvSpPr>
        <p:spPr bwMode="auto">
          <a:xfrm>
            <a:off x="6961217" y="2899409"/>
            <a:ext cx="1036981" cy="1209547"/>
          </a:xfrm>
          <a:custGeom>
            <a:avLst/>
            <a:gdLst>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917703"/>
              <a:gd name="connsiteY0" fmla="*/ 0 h 1133475"/>
              <a:gd name="connsiteX1" fmla="*/ 285750 w 917703"/>
              <a:gd name="connsiteY1" fmla="*/ 495300 h 1133475"/>
              <a:gd name="connsiteX2" fmla="*/ 0 w 917703"/>
              <a:gd name="connsiteY2" fmla="*/ 885825 h 1133475"/>
              <a:gd name="connsiteX3" fmla="*/ 276225 w 917703"/>
              <a:gd name="connsiteY3" fmla="*/ 1133475 h 1133475"/>
              <a:gd name="connsiteX4" fmla="*/ 514350 w 917703"/>
              <a:gd name="connsiteY4" fmla="*/ 723900 h 1133475"/>
              <a:gd name="connsiteX5" fmla="*/ 895350 w 917703"/>
              <a:gd name="connsiteY5" fmla="*/ 190500 h 1133475"/>
              <a:gd name="connsiteX6" fmla="*/ 885825 w 917703"/>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52086"/>
              <a:gd name="connsiteX1" fmla="*/ 285750 w 937029"/>
              <a:gd name="connsiteY1" fmla="*/ 495300 h 1152086"/>
              <a:gd name="connsiteX2" fmla="*/ 0 w 937029"/>
              <a:gd name="connsiteY2" fmla="*/ 885825 h 1152086"/>
              <a:gd name="connsiteX3" fmla="*/ 276225 w 937029"/>
              <a:gd name="connsiteY3" fmla="*/ 1133475 h 1152086"/>
              <a:gd name="connsiteX4" fmla="*/ 514350 w 937029"/>
              <a:gd name="connsiteY4" fmla="*/ 723900 h 1152086"/>
              <a:gd name="connsiteX5" fmla="*/ 895350 w 937029"/>
              <a:gd name="connsiteY5" fmla="*/ 190500 h 1152086"/>
              <a:gd name="connsiteX6" fmla="*/ 885825 w 937029"/>
              <a:gd name="connsiteY6" fmla="*/ 0 h 1152086"/>
              <a:gd name="connsiteX0" fmla="*/ 927959 w 979163"/>
              <a:gd name="connsiteY0" fmla="*/ 0 h 1174403"/>
              <a:gd name="connsiteX1" fmla="*/ 327884 w 979163"/>
              <a:gd name="connsiteY1" fmla="*/ 495300 h 1174403"/>
              <a:gd name="connsiteX2" fmla="*/ 42134 w 979163"/>
              <a:gd name="connsiteY2" fmla="*/ 885825 h 1174403"/>
              <a:gd name="connsiteX3" fmla="*/ 318359 w 979163"/>
              <a:gd name="connsiteY3" fmla="*/ 1133475 h 1174403"/>
              <a:gd name="connsiteX4" fmla="*/ 556484 w 979163"/>
              <a:gd name="connsiteY4" fmla="*/ 723900 h 1174403"/>
              <a:gd name="connsiteX5" fmla="*/ 937484 w 979163"/>
              <a:gd name="connsiteY5" fmla="*/ 190500 h 1174403"/>
              <a:gd name="connsiteX6" fmla="*/ 927959 w 979163"/>
              <a:gd name="connsiteY6" fmla="*/ 0 h 1174403"/>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144 h 1203975"/>
              <a:gd name="connsiteX1" fmla="*/ 325408 w 976687"/>
              <a:gd name="connsiteY1" fmla="*/ 495444 h 1203975"/>
              <a:gd name="connsiteX2" fmla="*/ 39658 w 976687"/>
              <a:gd name="connsiteY2" fmla="*/ 885969 h 1203975"/>
              <a:gd name="connsiteX3" fmla="*/ 315883 w 976687"/>
              <a:gd name="connsiteY3" fmla="*/ 1133619 h 1203975"/>
              <a:gd name="connsiteX4" fmla="*/ 554008 w 976687"/>
              <a:gd name="connsiteY4" fmla="*/ 724044 h 1203975"/>
              <a:gd name="connsiteX5" fmla="*/ 935008 w 976687"/>
              <a:gd name="connsiteY5" fmla="*/ 190644 h 1203975"/>
              <a:gd name="connsiteX6" fmla="*/ 925483 w 976687"/>
              <a:gd name="connsiteY6" fmla="*/ 144 h 1203975"/>
              <a:gd name="connsiteX0" fmla="*/ 763558 w 946171"/>
              <a:gd name="connsiteY0" fmla="*/ 263 h 1108844"/>
              <a:gd name="connsiteX1" fmla="*/ 325408 w 946171"/>
              <a:gd name="connsiteY1" fmla="*/ 400313 h 1108844"/>
              <a:gd name="connsiteX2" fmla="*/ 39658 w 946171"/>
              <a:gd name="connsiteY2" fmla="*/ 790838 h 1108844"/>
              <a:gd name="connsiteX3" fmla="*/ 315883 w 946171"/>
              <a:gd name="connsiteY3" fmla="*/ 1038488 h 1108844"/>
              <a:gd name="connsiteX4" fmla="*/ 554008 w 946171"/>
              <a:gd name="connsiteY4" fmla="*/ 628913 h 1108844"/>
              <a:gd name="connsiteX5" fmla="*/ 935008 w 946171"/>
              <a:gd name="connsiteY5" fmla="*/ 95513 h 1108844"/>
              <a:gd name="connsiteX6" fmla="*/ 763558 w 946171"/>
              <a:gd name="connsiteY6" fmla="*/ 263 h 1108844"/>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73373"/>
              <a:gd name="connsiteY0" fmla="*/ 102431 h 1211012"/>
              <a:gd name="connsiteX1" fmla="*/ 325408 w 973373"/>
              <a:gd name="connsiteY1" fmla="*/ 502481 h 1211012"/>
              <a:gd name="connsiteX2" fmla="*/ 39658 w 973373"/>
              <a:gd name="connsiteY2" fmla="*/ 893006 h 1211012"/>
              <a:gd name="connsiteX3" fmla="*/ 315883 w 973373"/>
              <a:gd name="connsiteY3" fmla="*/ 1140656 h 1211012"/>
              <a:gd name="connsiteX4" fmla="*/ 554008 w 973373"/>
              <a:gd name="connsiteY4" fmla="*/ 731081 h 1211012"/>
              <a:gd name="connsiteX5" fmla="*/ 935008 w 973373"/>
              <a:gd name="connsiteY5" fmla="*/ 197681 h 1211012"/>
              <a:gd name="connsiteX6" fmla="*/ 763558 w 973373"/>
              <a:gd name="connsiteY6" fmla="*/ 102431 h 1211012"/>
              <a:gd name="connsiteX0" fmla="*/ 763558 w 969299"/>
              <a:gd name="connsiteY0" fmla="*/ 113164 h 1221745"/>
              <a:gd name="connsiteX1" fmla="*/ 325408 w 969299"/>
              <a:gd name="connsiteY1" fmla="*/ 513214 h 1221745"/>
              <a:gd name="connsiteX2" fmla="*/ 39658 w 969299"/>
              <a:gd name="connsiteY2" fmla="*/ 903739 h 1221745"/>
              <a:gd name="connsiteX3" fmla="*/ 315883 w 969299"/>
              <a:gd name="connsiteY3" fmla="*/ 1151389 h 1221745"/>
              <a:gd name="connsiteX4" fmla="*/ 554008 w 969299"/>
              <a:gd name="connsiteY4" fmla="*/ 741814 h 1221745"/>
              <a:gd name="connsiteX5" fmla="*/ 935008 w 969299"/>
              <a:gd name="connsiteY5" fmla="*/ 208414 h 1221745"/>
              <a:gd name="connsiteX6" fmla="*/ 763558 w 969299"/>
              <a:gd name="connsiteY6" fmla="*/ 113164 h 1221745"/>
              <a:gd name="connsiteX0" fmla="*/ 734983 w 966528"/>
              <a:gd name="connsiteY0" fmla="*/ 100010 h 1237166"/>
              <a:gd name="connsiteX1" fmla="*/ 325408 w 966528"/>
              <a:gd name="connsiteY1" fmla="*/ 528635 h 1237166"/>
              <a:gd name="connsiteX2" fmla="*/ 39658 w 966528"/>
              <a:gd name="connsiteY2" fmla="*/ 919160 h 1237166"/>
              <a:gd name="connsiteX3" fmla="*/ 315883 w 966528"/>
              <a:gd name="connsiteY3" fmla="*/ 1166810 h 1237166"/>
              <a:gd name="connsiteX4" fmla="*/ 554008 w 966528"/>
              <a:gd name="connsiteY4" fmla="*/ 757235 h 1237166"/>
              <a:gd name="connsiteX5" fmla="*/ 935008 w 966528"/>
              <a:gd name="connsiteY5" fmla="*/ 223835 h 1237166"/>
              <a:gd name="connsiteX6" fmla="*/ 734983 w 966528"/>
              <a:gd name="connsiteY6" fmla="*/ 100010 h 123716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1024773"/>
              <a:gd name="connsiteY0" fmla="*/ 34351 h 1171507"/>
              <a:gd name="connsiteX1" fmla="*/ 325408 w 1024773"/>
              <a:gd name="connsiteY1" fmla="*/ 462976 h 1171507"/>
              <a:gd name="connsiteX2" fmla="*/ 39658 w 1024773"/>
              <a:gd name="connsiteY2" fmla="*/ 853501 h 1171507"/>
              <a:gd name="connsiteX3" fmla="*/ 315883 w 1024773"/>
              <a:gd name="connsiteY3" fmla="*/ 1101151 h 1171507"/>
              <a:gd name="connsiteX4" fmla="*/ 554008 w 1024773"/>
              <a:gd name="connsiteY4" fmla="*/ 691576 h 1171507"/>
              <a:gd name="connsiteX5" fmla="*/ 935008 w 1024773"/>
              <a:gd name="connsiteY5" fmla="*/ 158176 h 1171507"/>
              <a:gd name="connsiteX6" fmla="*/ 734983 w 1024773"/>
              <a:gd name="connsiteY6" fmla="*/ 34351 h 117150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981" h="1209547">
                <a:moveTo>
                  <a:pt x="734983" y="72391"/>
                </a:moveTo>
                <a:cubicBezTo>
                  <a:pt x="604808" y="178753"/>
                  <a:pt x="147608" y="628016"/>
                  <a:pt x="39658" y="891541"/>
                </a:cubicBezTo>
                <a:cubicBezTo>
                  <a:pt x="-77817" y="1183641"/>
                  <a:pt x="80933" y="1294766"/>
                  <a:pt x="315883" y="1139191"/>
                </a:cubicBezTo>
                <a:cubicBezTo>
                  <a:pt x="452408" y="983616"/>
                  <a:pt x="522258" y="866141"/>
                  <a:pt x="554008" y="729616"/>
                </a:cubicBezTo>
                <a:cubicBezTo>
                  <a:pt x="614333" y="504191"/>
                  <a:pt x="712758" y="383541"/>
                  <a:pt x="935008" y="196216"/>
                </a:cubicBezTo>
                <a:cubicBezTo>
                  <a:pt x="1189008" y="18416"/>
                  <a:pt x="909608" y="-73659"/>
                  <a:pt x="734983" y="72391"/>
                </a:cubicBezTo>
                <a:close/>
              </a:path>
            </a:pathLst>
          </a:custGeom>
          <a:solidFill>
            <a:srgbClr val="008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 name="Oval 4"/>
          <p:cNvSpPr/>
          <p:nvPr/>
        </p:nvSpPr>
        <p:spPr bwMode="auto">
          <a:xfrm>
            <a:off x="5859224" y="453259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1" name="Oval 20"/>
          <p:cNvSpPr/>
          <p:nvPr/>
        </p:nvSpPr>
        <p:spPr bwMode="auto">
          <a:xfrm>
            <a:off x="5389324" y="491677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2" name="Oval 21"/>
          <p:cNvSpPr/>
          <p:nvPr/>
        </p:nvSpPr>
        <p:spPr bwMode="auto">
          <a:xfrm>
            <a:off x="5532297" y="527872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3" name="Oval 22"/>
          <p:cNvSpPr/>
          <p:nvPr/>
        </p:nvSpPr>
        <p:spPr bwMode="auto">
          <a:xfrm>
            <a:off x="6842691" y="5425636"/>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4" name="Oval 23"/>
          <p:cNvSpPr/>
          <p:nvPr/>
        </p:nvSpPr>
        <p:spPr bwMode="auto">
          <a:xfrm>
            <a:off x="6414849" y="450973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6" name="Oval 25"/>
          <p:cNvSpPr/>
          <p:nvPr/>
        </p:nvSpPr>
        <p:spPr bwMode="auto">
          <a:xfrm>
            <a:off x="6367938" y="395792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7" name="Oval 26"/>
          <p:cNvSpPr/>
          <p:nvPr/>
        </p:nvSpPr>
        <p:spPr bwMode="auto">
          <a:xfrm>
            <a:off x="6037530" y="3809942"/>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8" name="Oval 27"/>
          <p:cNvSpPr/>
          <p:nvPr/>
        </p:nvSpPr>
        <p:spPr bwMode="auto">
          <a:xfrm>
            <a:off x="5903753" y="422462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9" name="Oval 28"/>
          <p:cNvSpPr/>
          <p:nvPr/>
        </p:nvSpPr>
        <p:spPr bwMode="auto">
          <a:xfrm>
            <a:off x="5280096" y="487228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0" name="Oval 29"/>
          <p:cNvSpPr/>
          <p:nvPr/>
        </p:nvSpPr>
        <p:spPr bwMode="auto">
          <a:xfrm>
            <a:off x="7268322" y="481580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1" name="Oval 30"/>
          <p:cNvSpPr/>
          <p:nvPr/>
        </p:nvSpPr>
        <p:spPr bwMode="auto">
          <a:xfrm>
            <a:off x="7696599" y="400297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2" name="Oval 31"/>
          <p:cNvSpPr/>
          <p:nvPr/>
        </p:nvSpPr>
        <p:spPr bwMode="auto">
          <a:xfrm>
            <a:off x="7580979" y="484942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3" name="Oval 32"/>
          <p:cNvSpPr/>
          <p:nvPr/>
        </p:nvSpPr>
        <p:spPr bwMode="auto">
          <a:xfrm>
            <a:off x="7089385" y="3809942"/>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4" name="Oval 33"/>
          <p:cNvSpPr/>
          <p:nvPr/>
        </p:nvSpPr>
        <p:spPr bwMode="auto">
          <a:xfrm>
            <a:off x="7001140" y="3504182"/>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5" name="Oval 34"/>
          <p:cNvSpPr/>
          <p:nvPr/>
        </p:nvSpPr>
        <p:spPr bwMode="auto">
          <a:xfrm>
            <a:off x="6871600" y="338642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6" name="Oval 35"/>
          <p:cNvSpPr/>
          <p:nvPr/>
        </p:nvSpPr>
        <p:spPr bwMode="auto">
          <a:xfrm>
            <a:off x="7989594" y="329170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7" name="Oval 36"/>
          <p:cNvSpPr/>
          <p:nvPr/>
        </p:nvSpPr>
        <p:spPr bwMode="auto">
          <a:xfrm>
            <a:off x="7603839" y="296097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8" name="Oval 37"/>
          <p:cNvSpPr/>
          <p:nvPr/>
        </p:nvSpPr>
        <p:spPr bwMode="auto">
          <a:xfrm>
            <a:off x="7671755" y="306892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9" name="Oval 38"/>
          <p:cNvSpPr/>
          <p:nvPr/>
        </p:nvSpPr>
        <p:spPr bwMode="auto">
          <a:xfrm>
            <a:off x="8116649" y="3719173"/>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0" name="Oval 39"/>
          <p:cNvSpPr/>
          <p:nvPr/>
        </p:nvSpPr>
        <p:spPr bwMode="auto">
          <a:xfrm>
            <a:off x="7213424" y="293811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1" name="Oval 40"/>
          <p:cNvSpPr/>
          <p:nvPr/>
        </p:nvSpPr>
        <p:spPr bwMode="auto">
          <a:xfrm>
            <a:off x="7840169" y="2345561"/>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2" name="Oval 41"/>
          <p:cNvSpPr/>
          <p:nvPr/>
        </p:nvSpPr>
        <p:spPr bwMode="auto">
          <a:xfrm>
            <a:off x="8467238" y="285673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3" name="Oval 42"/>
          <p:cNvSpPr/>
          <p:nvPr/>
        </p:nvSpPr>
        <p:spPr bwMode="auto">
          <a:xfrm>
            <a:off x="8644000" y="306621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4" name="Oval 43"/>
          <p:cNvSpPr/>
          <p:nvPr/>
        </p:nvSpPr>
        <p:spPr bwMode="auto">
          <a:xfrm>
            <a:off x="8321478" y="2377911"/>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5248923" y="6030103"/>
            <a:ext cx="506386" cy="92920"/>
          </a:xfrm>
          <a:prstGeom prst="rect">
            <a:avLst/>
          </a:prstGeom>
          <a:solidFill>
            <a:srgbClr val="E0FF9B"/>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5" name="Rectangle 44"/>
          <p:cNvSpPr/>
          <p:nvPr/>
        </p:nvSpPr>
        <p:spPr bwMode="auto">
          <a:xfrm>
            <a:off x="6574686" y="6030103"/>
            <a:ext cx="506386" cy="92920"/>
          </a:xfrm>
          <a:prstGeom prst="rect">
            <a:avLst/>
          </a:prstGeom>
          <a:solidFill>
            <a:srgbClr val="66FF3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6" name="Rectangle 45"/>
          <p:cNvSpPr/>
          <p:nvPr/>
        </p:nvSpPr>
        <p:spPr bwMode="auto">
          <a:xfrm>
            <a:off x="7663442" y="6030103"/>
            <a:ext cx="506386" cy="92920"/>
          </a:xfrm>
          <a:prstGeom prst="rect">
            <a:avLst/>
          </a:prstGeom>
          <a:solidFill>
            <a:srgbClr val="008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7" name="Oval 46"/>
          <p:cNvSpPr/>
          <p:nvPr/>
        </p:nvSpPr>
        <p:spPr bwMode="auto">
          <a:xfrm>
            <a:off x="5296304" y="638344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8" name="TextBox 23"/>
          <p:cNvSpPr txBox="1">
            <a:spLocks noChangeArrowheads="1"/>
          </p:cNvSpPr>
          <p:nvPr/>
        </p:nvSpPr>
        <p:spPr bwMode="auto">
          <a:xfrm>
            <a:off x="5238114" y="6229556"/>
            <a:ext cx="2496889" cy="307777"/>
          </a:xfrm>
          <a:prstGeom prst="rect">
            <a:avLst/>
          </a:prstGeom>
          <a:noFill/>
          <a:ln w="9525">
            <a:noFill/>
            <a:miter lim="800000"/>
            <a:headEnd/>
            <a:tailEnd/>
          </a:ln>
        </p:spPr>
        <p:txBody>
          <a:bodyPr wrap="square">
            <a:spAutoFit/>
          </a:bodyPr>
          <a:lstStyle/>
          <a:p>
            <a:r>
              <a:rPr lang="en-US" sz="1400" dirty="0"/>
              <a:t> - Monitoring well</a:t>
            </a:r>
          </a:p>
        </p:txBody>
      </p:sp>
      <p:sp>
        <p:nvSpPr>
          <p:cNvPr id="49" name="TextBox 48">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Tree>
    <p:extLst>
      <p:ext uri="{BB962C8B-B14F-4D97-AF65-F5344CB8AC3E}">
        <p14:creationId xmlns:p14="http://schemas.microsoft.com/office/powerpoint/2010/main" val="287774195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Fraction of Mobile vs Residual Hydrocarbon</a:t>
            </a:r>
          </a:p>
        </p:txBody>
      </p:sp>
      <p:sp>
        <p:nvSpPr>
          <p:cNvPr id="20" name="Content Placeholder 19"/>
          <p:cNvSpPr>
            <a:spLocks noGrp="1"/>
          </p:cNvSpPr>
          <p:nvPr>
            <p:ph sz="half" idx="1"/>
          </p:nvPr>
        </p:nvSpPr>
        <p:spPr>
          <a:xfrm>
            <a:off x="609599" y="3731192"/>
            <a:ext cx="3901377" cy="1989124"/>
          </a:xfrm>
        </p:spPr>
        <p:txBody>
          <a:bodyPr/>
          <a:lstStyle/>
          <a:p>
            <a:r>
              <a:rPr lang="en-US" sz="2000" dirty="0"/>
              <a:t>The 1-2 feet of mobile LNAPL Mass</a:t>
            </a:r>
          </a:p>
          <a:p>
            <a:r>
              <a:rPr lang="en-US" sz="2000" dirty="0"/>
              <a:t>What about</a:t>
            </a:r>
          </a:p>
          <a:p>
            <a:pPr marL="512763" lvl="1" indent="-334963"/>
            <a:r>
              <a:rPr lang="en-US" sz="2000" dirty="0"/>
              <a:t>0.2 foot of mobile LNAPL</a:t>
            </a:r>
            <a:r>
              <a:rPr lang="en-US" sz="2000" dirty="0" smtClean="0"/>
              <a:t>? </a:t>
            </a:r>
            <a:endParaRPr lang="en-US" sz="2000" dirty="0"/>
          </a:p>
          <a:p>
            <a:pPr lvl="1"/>
            <a:endParaRPr lang="en-US" sz="1800" dirty="0"/>
          </a:p>
        </p:txBody>
      </p:sp>
      <p:sp>
        <p:nvSpPr>
          <p:cNvPr id="21" name="Content Placeholder 20"/>
          <p:cNvSpPr>
            <a:spLocks noGrp="1"/>
          </p:cNvSpPr>
          <p:nvPr>
            <p:ph sz="half" idx="2"/>
          </p:nvPr>
        </p:nvSpPr>
        <p:spPr>
          <a:xfrm>
            <a:off x="4854668" y="3713938"/>
            <a:ext cx="3810000" cy="2010389"/>
          </a:xfrm>
        </p:spPr>
        <p:txBody>
          <a:bodyPr/>
          <a:lstStyle/>
          <a:p>
            <a:pPr marL="0" indent="0">
              <a:buNone/>
            </a:pPr>
            <a:r>
              <a:rPr lang="en-US" sz="2000" dirty="0"/>
              <a:t>90 feet of residual vadose and saturated impacts</a:t>
            </a:r>
          </a:p>
          <a:p>
            <a:pPr marL="0" indent="0">
              <a:buNone/>
            </a:pPr>
            <a:r>
              <a:rPr lang="en-US" sz="2000" dirty="0"/>
              <a:t> </a:t>
            </a:r>
            <a:endParaRPr lang="en-US" sz="1800" dirty="0">
              <a:solidFill>
                <a:srgbClr val="008000"/>
              </a:solidFill>
            </a:endParaRPr>
          </a:p>
          <a:p>
            <a:pPr marL="0" indent="0">
              <a:buNone/>
            </a:pPr>
            <a:r>
              <a:rPr lang="en-US" sz="2000" dirty="0">
                <a:solidFill>
                  <a:srgbClr val="008000"/>
                </a:solidFill>
              </a:rPr>
              <a:t>4 feet of residual LNAPL?</a:t>
            </a:r>
            <a:endParaRPr lang="en-US" sz="2400" dirty="0"/>
          </a:p>
        </p:txBody>
      </p:sp>
      <p:grpSp>
        <p:nvGrpSpPr>
          <p:cNvPr id="19" name="Group 18"/>
          <p:cNvGrpSpPr>
            <a:grpSpLocks noChangeAspect="1"/>
          </p:cNvGrpSpPr>
          <p:nvPr/>
        </p:nvGrpSpPr>
        <p:grpSpPr>
          <a:xfrm>
            <a:off x="740735" y="1285875"/>
            <a:ext cx="6511403" cy="2433696"/>
            <a:chOff x="420248" y="2693910"/>
            <a:chExt cx="8941650" cy="3342023"/>
          </a:xfrm>
        </p:grpSpPr>
        <p:grpSp>
          <p:nvGrpSpPr>
            <p:cNvPr id="3" name="Group 2"/>
            <p:cNvGrpSpPr/>
            <p:nvPr/>
          </p:nvGrpSpPr>
          <p:grpSpPr>
            <a:xfrm>
              <a:off x="420248" y="2693910"/>
              <a:ext cx="5248275" cy="3342023"/>
              <a:chOff x="3214688" y="2363452"/>
              <a:chExt cx="5248275" cy="3342023"/>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686" b="31579"/>
              <a:stretch/>
            </p:blipFill>
            <p:spPr bwMode="auto">
              <a:xfrm>
                <a:off x="3214688" y="2447925"/>
                <a:ext cx="524827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57900" y="2363452"/>
                <a:ext cx="1618389" cy="359251"/>
              </a:xfrm>
              <a:prstGeom prst="rect">
                <a:avLst/>
              </a:prstGeom>
              <a:noFill/>
            </p:spPr>
            <p:txBody>
              <a:bodyPr wrap="none" rtlCol="0">
                <a:spAutoFit/>
              </a:bodyPr>
              <a:lstStyle/>
              <a:p>
                <a:r>
                  <a:rPr lang="en-US" sz="1100" dirty="0"/>
                  <a:t>Ground Surface</a:t>
                </a:r>
              </a:p>
            </p:txBody>
          </p:sp>
          <p:sp>
            <p:nvSpPr>
              <p:cNvPr id="6" name="TextBox 5"/>
              <p:cNvSpPr txBox="1"/>
              <p:nvPr/>
            </p:nvSpPr>
            <p:spPr>
              <a:xfrm>
                <a:off x="4619625" y="3749159"/>
                <a:ext cx="1269122" cy="351744"/>
              </a:xfrm>
              <a:prstGeom prst="rect">
                <a:avLst/>
              </a:prstGeom>
              <a:noFill/>
            </p:spPr>
            <p:txBody>
              <a:bodyPr wrap="none" rtlCol="0">
                <a:spAutoFit/>
              </a:bodyPr>
              <a:lstStyle/>
              <a:p>
                <a:r>
                  <a:rPr lang="en-US" sz="1050" dirty="0">
                    <a:solidFill>
                      <a:srgbClr val="00B0F0"/>
                    </a:solidFill>
                  </a:rPr>
                  <a:t>Water-Tabl</a:t>
                </a:r>
                <a:r>
                  <a:rPr lang="en-US" sz="1000" dirty="0">
                    <a:solidFill>
                      <a:srgbClr val="00B0F0"/>
                    </a:solidFill>
                  </a:rPr>
                  <a:t>e</a:t>
                </a:r>
              </a:p>
            </p:txBody>
          </p:sp>
          <p:sp>
            <p:nvSpPr>
              <p:cNvPr id="7" name="TextBox 6"/>
              <p:cNvSpPr txBox="1"/>
              <p:nvPr/>
            </p:nvSpPr>
            <p:spPr>
              <a:xfrm>
                <a:off x="4282275" y="4026158"/>
                <a:ext cx="1281303" cy="505633"/>
              </a:xfrm>
              <a:prstGeom prst="rect">
                <a:avLst/>
              </a:prstGeom>
              <a:gradFill flip="none" rotWithShape="1">
                <a:gsLst>
                  <a:gs pos="16000">
                    <a:srgbClr val="747474">
                      <a:alpha val="0"/>
                    </a:srgbClr>
                  </a:gs>
                  <a:gs pos="50000">
                    <a:schemeClr val="tx2">
                      <a:alpha val="59000"/>
                    </a:schemeClr>
                  </a:gs>
                  <a:gs pos="91000">
                    <a:schemeClr val="bg2">
                      <a:alpha val="0"/>
                    </a:schemeClr>
                  </a:gs>
                </a:gsLst>
                <a:lin ang="5400000" scaled="1"/>
                <a:tileRect/>
              </a:gradFill>
            </p:spPr>
            <p:txBody>
              <a:bodyPr wrap="none" lIns="9144" tIns="91440" rIns="9144" bIns="91440" rtlCol="0">
                <a:spAutoFit/>
              </a:bodyPr>
              <a:lstStyle/>
              <a:p>
                <a:r>
                  <a:rPr lang="en-US" sz="1100" dirty="0">
                    <a:gradFill>
                      <a:gsLst>
                        <a:gs pos="0">
                          <a:srgbClr val="CC00CC"/>
                        </a:gs>
                        <a:gs pos="67103">
                          <a:srgbClr val="D8B626"/>
                        </a:gs>
                        <a:gs pos="33000">
                          <a:srgbClr val="FF0000"/>
                        </a:gs>
                        <a:gs pos="100000">
                          <a:srgbClr val="00CC00"/>
                        </a:gs>
                      </a:gsLst>
                      <a:lin ang="0" scaled="0"/>
                    </a:gradFill>
                  </a:rPr>
                  <a:t>LIF Response</a:t>
                </a:r>
              </a:p>
            </p:txBody>
          </p:sp>
          <p:cxnSp>
            <p:nvCxnSpPr>
              <p:cNvPr id="8" name="Straight Arrow Connector 7"/>
              <p:cNvCxnSpPr>
                <a:stCxn id="7" idx="3"/>
              </p:cNvCxnSpPr>
              <p:nvPr/>
            </p:nvCxnSpPr>
            <p:spPr bwMode="auto">
              <a:xfrm flipV="1">
                <a:off x="5563578" y="4210825"/>
                <a:ext cx="5730" cy="6815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9" name="TextBox 8"/>
              <p:cNvSpPr txBox="1"/>
              <p:nvPr/>
            </p:nvSpPr>
            <p:spPr>
              <a:xfrm>
                <a:off x="4661837" y="4673084"/>
                <a:ext cx="597694" cy="359251"/>
              </a:xfrm>
              <a:prstGeom prst="rect">
                <a:avLst/>
              </a:prstGeom>
              <a:gradFill flip="none" rotWithShape="1">
                <a:gsLst>
                  <a:gs pos="61000">
                    <a:schemeClr val="tx1">
                      <a:lumMod val="85000"/>
                      <a:lumOff val="15000"/>
                    </a:schemeClr>
                  </a:gs>
                  <a:gs pos="85000">
                    <a:srgbClr val="000000">
                      <a:alpha val="0"/>
                    </a:srgbClr>
                  </a:gs>
                  <a:gs pos="13000">
                    <a:srgbClr val="000000">
                      <a:alpha val="0"/>
                    </a:srgbClr>
                  </a:gs>
                  <a:gs pos="38000">
                    <a:schemeClr val="tx1">
                      <a:lumMod val="85000"/>
                      <a:lumOff val="15000"/>
                    </a:schemeClr>
                  </a:gs>
                </a:gsLst>
                <a:lin ang="5400000" scaled="1"/>
                <a:tileRect/>
              </a:gradFill>
            </p:spPr>
            <p:txBody>
              <a:bodyPr wrap="none" lIns="9144" rIns="9144" rtlCol="0">
                <a:spAutoFit/>
              </a:bodyPr>
              <a:lstStyle/>
              <a:p>
                <a:r>
                  <a:rPr lang="en-US" sz="1100" b="1" dirty="0">
                    <a:gradFill>
                      <a:gsLst>
                        <a:gs pos="34000">
                          <a:srgbClr val="00B0F0"/>
                        </a:gs>
                        <a:gs pos="44000">
                          <a:srgbClr val="FFFFCC">
                            <a:alpha val="58824"/>
                          </a:srgbClr>
                        </a:gs>
                        <a:gs pos="62000">
                          <a:srgbClr val="FFFFCC"/>
                        </a:gs>
                        <a:gs pos="91000">
                          <a:srgbClr val="00B0F0"/>
                        </a:gs>
                      </a:gsLst>
                      <a:lin ang="5400000" scaled="1"/>
                    </a:gradFill>
                  </a:rPr>
                  <a:t>Sand</a:t>
                </a:r>
                <a:r>
                  <a:rPr lang="en-US" sz="1000" b="1" dirty="0">
                    <a:gradFill>
                      <a:gsLst>
                        <a:gs pos="34000">
                          <a:srgbClr val="00B0F0"/>
                        </a:gs>
                        <a:gs pos="44000">
                          <a:srgbClr val="FFFFCC">
                            <a:alpha val="58824"/>
                          </a:srgbClr>
                        </a:gs>
                        <a:gs pos="62000">
                          <a:srgbClr val="FFFFCC"/>
                        </a:gs>
                        <a:gs pos="91000">
                          <a:srgbClr val="00B0F0"/>
                        </a:gs>
                      </a:gsLst>
                      <a:lin ang="5400000" scaled="1"/>
                    </a:gradFill>
                  </a:rPr>
                  <a:t>s</a:t>
                </a:r>
              </a:p>
            </p:txBody>
          </p:sp>
          <p:cxnSp>
            <p:nvCxnSpPr>
              <p:cNvPr id="10" name="Straight Arrow Connector 9"/>
              <p:cNvCxnSpPr/>
              <p:nvPr/>
            </p:nvCxnSpPr>
            <p:spPr bwMode="auto">
              <a:xfrm>
                <a:off x="5198757" y="4811583"/>
                <a:ext cx="859143" cy="13850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1" name="TextBox 10"/>
              <p:cNvSpPr txBox="1"/>
              <p:nvPr/>
            </p:nvSpPr>
            <p:spPr>
              <a:xfrm>
                <a:off x="3840394" y="3384452"/>
                <a:ext cx="1319717" cy="380383"/>
              </a:xfrm>
              <a:prstGeom prst="rect">
                <a:avLst/>
              </a:prstGeom>
              <a:noFill/>
            </p:spPr>
            <p:txBody>
              <a:bodyPr wrap="none" lIns="9144" rIns="9144" rtlCol="0">
                <a:spAutoFit/>
              </a:bodyPr>
              <a:lstStyle/>
              <a:p>
                <a:r>
                  <a:rPr lang="en-US" sz="1200" b="1" dirty="0">
                    <a:solidFill>
                      <a:srgbClr val="703800"/>
                    </a:solidFill>
                  </a:rPr>
                  <a:t>Fine Grained</a:t>
                </a:r>
              </a:p>
            </p:txBody>
          </p:sp>
          <p:cxnSp>
            <p:nvCxnSpPr>
              <p:cNvPr id="12" name="Straight Arrow Connector 11"/>
              <p:cNvCxnSpPr>
                <a:stCxn id="11" idx="3"/>
              </p:cNvCxnSpPr>
              <p:nvPr/>
            </p:nvCxnSpPr>
            <p:spPr bwMode="auto">
              <a:xfrm flipV="1">
                <a:off x="5160112" y="3517465"/>
                <a:ext cx="612571" cy="5718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grpSp>
        <p:sp>
          <p:nvSpPr>
            <p:cNvPr id="13" name="Right Brace 12"/>
            <p:cNvSpPr/>
            <p:nvPr/>
          </p:nvSpPr>
          <p:spPr bwMode="auto">
            <a:xfrm>
              <a:off x="5246113" y="3381376"/>
              <a:ext cx="422410" cy="698242"/>
            </a:xfrm>
            <a:prstGeom prst="rightBrace">
              <a:avLst>
                <a:gd name="adj1" fmla="val 43798"/>
                <a:gd name="adj2" fmla="val 48887"/>
              </a:avLst>
            </a:prstGeom>
            <a:noFill/>
            <a:ln w="28575" cap="flat" cmpd="sng" algn="ctr">
              <a:solidFill>
                <a:srgbClr val="002060"/>
              </a:solidFill>
              <a:prstDash val="sysDot"/>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lumMod val="50000"/>
                  </a:schemeClr>
                </a:solidFill>
                <a:effectLst/>
                <a:latin typeface="Arial" charset="0"/>
              </a:endParaRPr>
            </a:p>
          </p:txBody>
        </p:sp>
        <p:sp>
          <p:nvSpPr>
            <p:cNvPr id="14" name="TextBox 13"/>
            <p:cNvSpPr txBox="1"/>
            <p:nvPr/>
          </p:nvSpPr>
          <p:spPr>
            <a:xfrm>
              <a:off x="5824228" y="3525244"/>
              <a:ext cx="3537670" cy="439681"/>
            </a:xfrm>
            <a:prstGeom prst="rect">
              <a:avLst/>
            </a:prstGeom>
            <a:noFill/>
          </p:spPr>
          <p:txBody>
            <a:bodyPr wrap="square" rtlCol="0">
              <a:spAutoFit/>
            </a:bodyPr>
            <a:lstStyle/>
            <a:p>
              <a:r>
                <a:rPr lang="en-US" sz="1500" dirty="0">
                  <a:solidFill>
                    <a:schemeClr val="accent6">
                      <a:lumMod val="50000"/>
                    </a:schemeClr>
                  </a:solidFill>
                </a:rPr>
                <a:t>30 feet to Groundwater</a:t>
              </a:r>
            </a:p>
          </p:txBody>
        </p:sp>
        <p:sp>
          <p:nvSpPr>
            <p:cNvPr id="15" name="TextBox 14"/>
            <p:cNvSpPr txBox="1"/>
            <p:nvPr/>
          </p:nvSpPr>
          <p:spPr>
            <a:xfrm>
              <a:off x="5798388" y="4661004"/>
              <a:ext cx="2707666" cy="760766"/>
            </a:xfrm>
            <a:prstGeom prst="rect">
              <a:avLst/>
            </a:prstGeom>
            <a:noFill/>
          </p:spPr>
          <p:txBody>
            <a:bodyPr wrap="square" rtlCol="0">
              <a:spAutoFit/>
            </a:bodyPr>
            <a:lstStyle/>
            <a:p>
              <a:r>
                <a:rPr lang="en-US" sz="1500" dirty="0">
                  <a:solidFill>
                    <a:schemeClr val="accent6">
                      <a:lumMod val="50000"/>
                    </a:schemeClr>
                  </a:solidFill>
                </a:rPr>
                <a:t>60 Additional feet of</a:t>
              </a:r>
            </a:p>
            <a:p>
              <a:r>
                <a:rPr lang="en-US" sz="1500" dirty="0">
                  <a:solidFill>
                    <a:schemeClr val="accent6">
                      <a:lumMod val="50000"/>
                    </a:schemeClr>
                  </a:solidFill>
                </a:rPr>
                <a:t>Residual Zone</a:t>
              </a:r>
            </a:p>
          </p:txBody>
        </p:sp>
        <p:sp>
          <p:nvSpPr>
            <p:cNvPr id="16" name="Right Brace 15"/>
            <p:cNvSpPr/>
            <p:nvPr/>
          </p:nvSpPr>
          <p:spPr bwMode="auto">
            <a:xfrm>
              <a:off x="5220641" y="4367642"/>
              <a:ext cx="481215" cy="1233057"/>
            </a:xfrm>
            <a:prstGeom prst="rightBrace">
              <a:avLst>
                <a:gd name="adj1" fmla="val 43798"/>
                <a:gd name="adj2" fmla="val 48887"/>
              </a:avLst>
            </a:prstGeom>
            <a:noFill/>
            <a:ln w="28575" cap="flat" cmpd="sng" algn="ctr">
              <a:solidFill>
                <a:srgbClr val="002060"/>
              </a:solidFill>
              <a:prstDash val="sysDot"/>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lumMod val="50000"/>
                  </a:schemeClr>
                </a:solidFill>
                <a:effectLst/>
                <a:latin typeface="Arial" charset="0"/>
              </a:endParaRPr>
            </a:p>
          </p:txBody>
        </p:sp>
        <p:sp>
          <p:nvSpPr>
            <p:cNvPr id="17" name="Right Brace 16"/>
            <p:cNvSpPr/>
            <p:nvPr/>
          </p:nvSpPr>
          <p:spPr bwMode="auto">
            <a:xfrm>
              <a:off x="5281844" y="4079618"/>
              <a:ext cx="422410" cy="276998"/>
            </a:xfrm>
            <a:prstGeom prst="rightBrace">
              <a:avLst>
                <a:gd name="adj1" fmla="val 15518"/>
                <a:gd name="adj2" fmla="val 48887"/>
              </a:avLst>
            </a:prstGeom>
            <a:noFill/>
            <a:ln w="28575" cap="flat" cmpd="sng" algn="ctr">
              <a:solidFill>
                <a:schemeClr val="accent1">
                  <a:lumMod val="50000"/>
                </a:schemeClr>
              </a:solidFill>
              <a:prstDash val="sysDot"/>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lumMod val="50000"/>
                  </a:schemeClr>
                </a:solidFill>
                <a:effectLst/>
                <a:latin typeface="Arial" charset="0"/>
              </a:endParaRPr>
            </a:p>
          </p:txBody>
        </p:sp>
        <p:sp>
          <p:nvSpPr>
            <p:cNvPr id="18" name="TextBox 17"/>
            <p:cNvSpPr txBox="1"/>
            <p:nvPr/>
          </p:nvSpPr>
          <p:spPr>
            <a:xfrm>
              <a:off x="5797829" y="3954624"/>
              <a:ext cx="2914369" cy="760766"/>
            </a:xfrm>
            <a:prstGeom prst="rect">
              <a:avLst/>
            </a:prstGeom>
            <a:noFill/>
          </p:spPr>
          <p:txBody>
            <a:bodyPr wrap="square" rtlCol="0">
              <a:spAutoFit/>
            </a:bodyPr>
            <a:lstStyle/>
            <a:p>
              <a:r>
                <a:rPr lang="en-US" sz="1500" dirty="0">
                  <a:solidFill>
                    <a:schemeClr val="accent1">
                      <a:lumMod val="50000"/>
                    </a:schemeClr>
                  </a:solidFill>
                </a:rPr>
                <a:t>1 – 2 foot Mobile </a:t>
              </a:r>
            </a:p>
            <a:p>
              <a:r>
                <a:rPr lang="en-US" sz="1500" dirty="0">
                  <a:solidFill>
                    <a:schemeClr val="accent1">
                      <a:lumMod val="50000"/>
                    </a:schemeClr>
                  </a:solidFill>
                </a:rPr>
                <a:t>LNAPL Interval</a:t>
              </a:r>
            </a:p>
          </p:txBody>
        </p:sp>
      </p:grpSp>
      <p:sp>
        <p:nvSpPr>
          <p:cNvPr id="22" name="Rectangle 21"/>
          <p:cNvSpPr/>
          <p:nvPr/>
        </p:nvSpPr>
        <p:spPr>
          <a:xfrm>
            <a:off x="4360707" y="3689557"/>
            <a:ext cx="704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hangingPunct="0">
              <a:spcBef>
                <a:spcPts val="1200"/>
              </a:spcBef>
              <a:buClr>
                <a:srgbClr val="008000"/>
              </a:buClr>
              <a:buSzPct val="75000"/>
              <a:buFont typeface="Wingdings 3" pitchFamily="18" charset="2"/>
              <a:buNone/>
            </a:pPr>
            <a:r>
              <a:rPr lang="en-US" sz="2800" b="1" dirty="0">
                <a:latin typeface="+mn-lt"/>
                <a:cs typeface="+mn-cs"/>
              </a:rPr>
              <a:t>&lt;&lt; </a:t>
            </a:r>
          </a:p>
        </p:txBody>
      </p:sp>
      <p:sp>
        <p:nvSpPr>
          <p:cNvPr id="25" name="TextBox 24"/>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26" name="Content Placeholder 19"/>
          <p:cNvSpPr txBox="1">
            <a:spLocks/>
          </p:cNvSpPr>
          <p:nvPr/>
        </p:nvSpPr>
        <p:spPr bwMode="auto">
          <a:xfrm>
            <a:off x="792860" y="5363192"/>
            <a:ext cx="7691909" cy="101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ts val="12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ts val="1200"/>
              </a:spcBef>
              <a:spcAft>
                <a:spcPct val="0"/>
              </a:spcAft>
              <a:buClr>
                <a:srgbClr val="009900"/>
              </a:buClr>
              <a:buSzPct val="90000"/>
              <a:buFont typeface="Wingdings" pitchFamily="2" charset="2"/>
              <a:buChar char="§"/>
              <a:defRPr sz="2000">
                <a:solidFill>
                  <a:schemeClr val="tx1"/>
                </a:solidFill>
                <a:latin typeface="+mn-lt"/>
              </a:defRPr>
            </a:lvl3pPr>
            <a:lvl4pPr marL="1600200" indent="-228600" algn="l" rtl="0" eaLnBrk="0" fontAlgn="base" hangingPunct="0">
              <a:spcBef>
                <a:spcPts val="1200"/>
              </a:spcBef>
              <a:spcAft>
                <a:spcPct val="0"/>
              </a:spcAft>
              <a:buChar char="–"/>
              <a:defRPr sz="1800">
                <a:solidFill>
                  <a:schemeClr val="tx1"/>
                </a:solidFill>
                <a:latin typeface="+mn-lt"/>
              </a:defRPr>
            </a:lvl4pPr>
            <a:lvl5pPr marL="2057400" indent="-228600" algn="l" rtl="0" eaLnBrk="0" fontAlgn="base" hangingPunct="0">
              <a:spcBef>
                <a:spcPts val="12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347663" lvl="1" indent="-347663"/>
            <a:r>
              <a:rPr lang="en-US" sz="2000" kern="0" dirty="0"/>
              <a:t>Data such as TPH or saturation in mobile interval and above and below the water-table can indicate relative fractions</a:t>
            </a:r>
          </a:p>
          <a:p>
            <a:pPr marL="347663" lvl="1" indent="-347663">
              <a:spcBef>
                <a:spcPts val="600"/>
              </a:spcBef>
            </a:pPr>
            <a:r>
              <a:rPr lang="en-US" sz="2000" kern="0" dirty="0"/>
              <a:t>Models such as the LDRM model by API can also help </a:t>
            </a:r>
            <a:r>
              <a:rPr lang="en-US" sz="2000" kern="0" dirty="0" smtClean="0"/>
              <a:t>evaluate</a:t>
            </a:r>
          </a:p>
          <a:p>
            <a:pPr marL="347663" lvl="1" indent="-347663">
              <a:spcBef>
                <a:spcPts val="600"/>
              </a:spcBef>
            </a:pPr>
            <a:r>
              <a:rPr lang="en-US" sz="2000" kern="0" dirty="0" smtClean="0"/>
              <a:t>Consider seasonality of water-table fluctuations on LNAPL</a:t>
            </a:r>
            <a:endParaRPr lang="en-US" sz="2000" kern="0" dirty="0"/>
          </a:p>
        </p:txBody>
      </p:sp>
      <p:sp>
        <p:nvSpPr>
          <p:cNvPr id="23" name="Left-Right Arrow 22"/>
          <p:cNvSpPr/>
          <p:nvPr/>
        </p:nvSpPr>
        <p:spPr bwMode="auto">
          <a:xfrm>
            <a:off x="4272245" y="5046452"/>
            <a:ext cx="521844" cy="224287"/>
          </a:xfrm>
          <a:prstGeom prst="leftRightArrow">
            <a:avLst/>
          </a:prstGeom>
          <a:solidFill>
            <a:srgbClr val="008000"/>
          </a:solidFill>
          <a:ln w="9525"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09224918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Method</a:t>
            </a:r>
            <a:br>
              <a:rPr lang="en-US" dirty="0"/>
            </a:br>
            <a:r>
              <a:rPr lang="en-US" dirty="0"/>
              <a:t>Mobile vs Residual Fractions</a:t>
            </a:r>
          </a:p>
        </p:txBody>
      </p:sp>
      <p:sp>
        <p:nvSpPr>
          <p:cNvPr id="3" name="Content Placeholder 2"/>
          <p:cNvSpPr>
            <a:spLocks noGrp="1"/>
          </p:cNvSpPr>
          <p:nvPr>
            <p:ph idx="1"/>
          </p:nvPr>
        </p:nvSpPr>
        <p:spPr>
          <a:xfrm>
            <a:off x="535425" y="1415132"/>
            <a:ext cx="8324796" cy="4983165"/>
          </a:xfrm>
        </p:spPr>
        <p:txBody>
          <a:bodyPr/>
          <a:lstStyle/>
          <a:p>
            <a:r>
              <a:rPr lang="en-US" sz="2200" dirty="0"/>
              <a:t>2009 ITRC LNAPL guidance on LNAPL Transmissivity</a:t>
            </a:r>
          </a:p>
          <a:p>
            <a:pPr lvl="1"/>
            <a:r>
              <a:rPr lang="en-US" sz="2000" dirty="0"/>
              <a:t>Several </a:t>
            </a:r>
            <a:r>
              <a:rPr lang="en-US" sz="2000" dirty="0" smtClean="0"/>
              <a:t>sites </a:t>
            </a:r>
            <a:r>
              <a:rPr lang="en-US" sz="2000" dirty="0"/>
              <a:t>were closed or given no further action based on </a:t>
            </a:r>
          </a:p>
          <a:p>
            <a:pPr lvl="2">
              <a:spcBef>
                <a:spcPts val="600"/>
              </a:spcBef>
            </a:pPr>
            <a:r>
              <a:rPr lang="en-US" sz="1800" dirty="0"/>
              <a:t>Asymptotic recovery or demonstrations that recovery would not benefit source reduction</a:t>
            </a:r>
          </a:p>
          <a:p>
            <a:pPr lvl="2">
              <a:spcBef>
                <a:spcPts val="600"/>
              </a:spcBef>
            </a:pPr>
            <a:r>
              <a:rPr lang="en-US" sz="1800" dirty="0"/>
              <a:t>Stable LNAPL bodies</a:t>
            </a:r>
          </a:p>
          <a:p>
            <a:pPr lvl="2">
              <a:spcBef>
                <a:spcPts val="600"/>
              </a:spcBef>
            </a:pPr>
            <a:r>
              <a:rPr lang="en-US" sz="1800" dirty="0"/>
              <a:t>No risk to receptors</a:t>
            </a:r>
          </a:p>
          <a:p>
            <a:pPr lvl="1">
              <a:spcBef>
                <a:spcPts val="900"/>
              </a:spcBef>
            </a:pPr>
            <a:r>
              <a:rPr lang="en-US" sz="2000" dirty="0"/>
              <a:t>These sites exhibited LNAPL transmissivity values between 0.1 and 0.8 ft</a:t>
            </a:r>
            <a:r>
              <a:rPr lang="en-US" sz="2000" baseline="30000" dirty="0"/>
              <a:t>2</a:t>
            </a:r>
            <a:r>
              <a:rPr lang="en-US" sz="2000" dirty="0"/>
              <a:t>/day</a:t>
            </a:r>
          </a:p>
          <a:p>
            <a:pPr lvl="1">
              <a:spcBef>
                <a:spcPts val="900"/>
              </a:spcBef>
            </a:pPr>
            <a:r>
              <a:rPr lang="en-US" sz="2000" dirty="0"/>
              <a:t>This range is a good indicator where further recovery may not be practicable and residual LNAPL dominates the source</a:t>
            </a:r>
          </a:p>
          <a:p>
            <a:pPr lvl="1">
              <a:spcBef>
                <a:spcPts val="900"/>
              </a:spcBef>
            </a:pPr>
            <a:r>
              <a:rPr lang="en-US" sz="2000" dirty="0"/>
              <a:t>LNAPL Transmissivity Information</a:t>
            </a:r>
          </a:p>
          <a:p>
            <a:pPr lvl="2">
              <a:spcBef>
                <a:spcPts val="600"/>
              </a:spcBef>
            </a:pPr>
            <a:r>
              <a:rPr lang="en-US" sz="1800" dirty="0"/>
              <a:t>ITRC Updated LNAPL-3 Appendix for Overview </a:t>
            </a:r>
          </a:p>
          <a:p>
            <a:pPr lvl="2">
              <a:spcBef>
                <a:spcPts val="600"/>
              </a:spcBef>
            </a:pPr>
            <a:r>
              <a:rPr lang="en-US" sz="1800" dirty="0"/>
              <a:t>Test Methods and Analysis – See ASTM E2856-13 </a:t>
            </a:r>
          </a:p>
          <a:p>
            <a:pPr lvl="2">
              <a:spcBef>
                <a:spcPts val="600"/>
              </a:spcBef>
            </a:pPr>
            <a:r>
              <a:rPr lang="en-US" sz="1800" dirty="0"/>
              <a:t>Data Analysis – See API LNAPL Transmissivity Workbook (API.org)</a:t>
            </a:r>
          </a:p>
        </p:txBody>
      </p:sp>
      <p:sp>
        <p:nvSpPr>
          <p:cNvPr id="6" name="TextBox 5"/>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Tree>
    <p:extLst>
      <p:ext uri="{BB962C8B-B14F-4D97-AF65-F5344CB8AC3E}">
        <p14:creationId xmlns:p14="http://schemas.microsoft.com/office/powerpoint/2010/main" val="25286585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and Volatility</a:t>
            </a:r>
          </a:p>
        </p:txBody>
      </p:sp>
      <p:sp>
        <p:nvSpPr>
          <p:cNvPr id="3" name="Content Placeholder 2"/>
          <p:cNvSpPr>
            <a:spLocks noGrp="1"/>
          </p:cNvSpPr>
          <p:nvPr>
            <p:ph idx="1"/>
          </p:nvPr>
        </p:nvSpPr>
        <p:spPr>
          <a:xfrm>
            <a:off x="619125" y="1371600"/>
            <a:ext cx="7881390" cy="4981575"/>
          </a:xfrm>
        </p:spPr>
        <p:txBody>
          <a:bodyPr/>
          <a:lstStyle/>
          <a:p>
            <a:r>
              <a:rPr lang="en-US" sz="2400" dirty="0"/>
              <a:t>Table 3-2 provides indicators with gasoline in mind (e.g., PID readings &gt;500 ppmv)</a:t>
            </a:r>
          </a:p>
          <a:p>
            <a:r>
              <a:rPr lang="en-US" sz="2400" dirty="0"/>
              <a:t>Composition can be known based on facility operations</a:t>
            </a:r>
          </a:p>
          <a:p>
            <a:pPr marL="920750" lvl="1"/>
            <a:r>
              <a:rPr lang="en-US" sz="2100" dirty="0"/>
              <a:t>e.g., Retail with Gasoline only</a:t>
            </a:r>
          </a:p>
          <a:p>
            <a:r>
              <a:rPr lang="en-US" sz="2400" dirty="0"/>
              <a:t>Composition can also be analyzed for with LNAPL samples</a:t>
            </a:r>
          </a:p>
          <a:p>
            <a:pPr marL="919163" lvl="1"/>
            <a:r>
              <a:rPr lang="en-US" sz="2100" dirty="0"/>
              <a:t>LNAPL analyzed by GC/FID method – provides a good understanding and is similar in layout to the bar chart below</a:t>
            </a:r>
          </a:p>
        </p:txBody>
      </p:sp>
      <p:sp>
        <p:nvSpPr>
          <p:cNvPr id="4" name="TextBox 3"/>
          <p:cNvSpPr txBox="1"/>
          <p:nvPr/>
        </p:nvSpPr>
        <p:spPr>
          <a:xfrm>
            <a:off x="1132096" y="6284438"/>
            <a:ext cx="2358146" cy="276999"/>
          </a:xfrm>
          <a:prstGeom prst="rect">
            <a:avLst/>
          </a:prstGeom>
          <a:noFill/>
        </p:spPr>
        <p:txBody>
          <a:bodyPr wrap="none" rtlCol="0">
            <a:spAutoFit/>
          </a:bodyPr>
          <a:lstStyle/>
          <a:p>
            <a:r>
              <a:rPr lang="en-US" sz="1200" b="1" dirty="0">
                <a:solidFill>
                  <a:srgbClr val="0070C0"/>
                </a:solidFill>
              </a:rPr>
              <a:t>MOST VOLATILE &amp; SOLUBLE</a:t>
            </a:r>
          </a:p>
        </p:txBody>
      </p:sp>
      <p:sp>
        <p:nvSpPr>
          <p:cNvPr id="5" name="TextBox 4"/>
          <p:cNvSpPr txBox="1"/>
          <p:nvPr/>
        </p:nvSpPr>
        <p:spPr>
          <a:xfrm>
            <a:off x="6083058" y="6284438"/>
            <a:ext cx="2417457" cy="276999"/>
          </a:xfrm>
          <a:prstGeom prst="rect">
            <a:avLst/>
          </a:prstGeom>
          <a:noFill/>
        </p:spPr>
        <p:txBody>
          <a:bodyPr wrap="none" rtlCol="0">
            <a:spAutoFit/>
          </a:bodyPr>
          <a:lstStyle/>
          <a:p>
            <a:r>
              <a:rPr lang="en-US" sz="1200" b="1" dirty="0">
                <a:gradFill flip="none" rotWithShape="1">
                  <a:gsLst>
                    <a:gs pos="47500">
                      <a:srgbClr val="854E05"/>
                    </a:gs>
                    <a:gs pos="0">
                      <a:srgbClr val="6CA62C"/>
                    </a:gs>
                    <a:gs pos="100000">
                      <a:schemeClr val="tx1"/>
                    </a:gs>
                  </a:gsLst>
                  <a:lin ang="0" scaled="1"/>
                  <a:tileRect/>
                </a:gradFill>
              </a:rPr>
              <a:t>LEAST VOLATILE &amp; SOLUBLE</a:t>
            </a:r>
          </a:p>
        </p:txBody>
      </p:sp>
      <p:sp>
        <p:nvSpPr>
          <p:cNvPr id="9" name="TextBox 8"/>
          <p:cNvSpPr txBox="1"/>
          <p:nvPr/>
        </p:nvSpPr>
        <p:spPr>
          <a:xfrm>
            <a:off x="1132096" y="5725008"/>
            <a:ext cx="989373" cy="276999"/>
          </a:xfrm>
          <a:prstGeom prst="rect">
            <a:avLst/>
          </a:prstGeom>
          <a:solidFill>
            <a:schemeClr val="bg1">
              <a:alpha val="50000"/>
            </a:schemeClr>
          </a:solidFill>
        </p:spPr>
        <p:txBody>
          <a:bodyPr wrap="none" rtlCol="0">
            <a:spAutoFit/>
          </a:bodyPr>
          <a:lstStyle/>
          <a:p>
            <a:r>
              <a:rPr lang="en-US" sz="1200" b="1" dirty="0">
                <a:solidFill>
                  <a:srgbClr val="0070C0"/>
                </a:solidFill>
              </a:rPr>
              <a:t>GASOLINE</a:t>
            </a:r>
          </a:p>
        </p:txBody>
      </p:sp>
      <p:sp>
        <p:nvSpPr>
          <p:cNvPr id="10" name="TextBox 9"/>
          <p:cNvSpPr txBox="1"/>
          <p:nvPr/>
        </p:nvSpPr>
        <p:spPr>
          <a:xfrm>
            <a:off x="3860007" y="5369891"/>
            <a:ext cx="1047082" cy="276999"/>
          </a:xfrm>
          <a:prstGeom prst="rect">
            <a:avLst/>
          </a:prstGeom>
          <a:solidFill>
            <a:schemeClr val="bg1">
              <a:alpha val="50000"/>
            </a:schemeClr>
          </a:solidFill>
        </p:spPr>
        <p:txBody>
          <a:bodyPr wrap="none" rtlCol="0">
            <a:spAutoFit/>
          </a:bodyPr>
          <a:lstStyle/>
          <a:p>
            <a:r>
              <a:rPr lang="en-US" sz="1200" b="1" dirty="0">
                <a:solidFill>
                  <a:srgbClr val="FF0000"/>
                </a:solidFill>
              </a:rPr>
              <a:t>KEROSENE</a:t>
            </a:r>
          </a:p>
        </p:txBody>
      </p:sp>
      <p:sp>
        <p:nvSpPr>
          <p:cNvPr id="11" name="TextBox 10"/>
          <p:cNvSpPr txBox="1"/>
          <p:nvPr/>
        </p:nvSpPr>
        <p:spPr>
          <a:xfrm>
            <a:off x="6943156" y="5369890"/>
            <a:ext cx="885627" cy="276999"/>
          </a:xfrm>
          <a:prstGeom prst="rect">
            <a:avLst/>
          </a:prstGeom>
          <a:noFill/>
        </p:spPr>
        <p:txBody>
          <a:bodyPr wrap="none" rtlCol="0">
            <a:spAutoFit/>
          </a:bodyPr>
          <a:lstStyle/>
          <a:p>
            <a:r>
              <a:rPr lang="en-US" sz="1200" b="1" dirty="0">
                <a:solidFill>
                  <a:srgbClr val="AF7459"/>
                </a:solidFill>
              </a:rPr>
              <a:t>FUEL OIL</a:t>
            </a:r>
          </a:p>
        </p:txBody>
      </p:sp>
      <p:cxnSp>
        <p:nvCxnSpPr>
          <p:cNvPr id="12" name="Straight Connector 11"/>
          <p:cNvCxnSpPr/>
          <p:nvPr/>
        </p:nvCxnSpPr>
        <p:spPr bwMode="auto">
          <a:xfrm flipV="1">
            <a:off x="1132096" y="6139803"/>
            <a:ext cx="3977640" cy="0"/>
          </a:xfrm>
          <a:prstGeom prst="line">
            <a:avLst/>
          </a:prstGeom>
          <a:solidFill>
            <a:schemeClr val="accent1"/>
          </a:solidFill>
          <a:ln w="304800" cap="flat" cmpd="sng" algn="ctr">
            <a:solidFill>
              <a:srgbClr val="3366FF"/>
            </a:solidFill>
            <a:prstDash val="solid"/>
            <a:miter lim="800000"/>
            <a:headEnd type="none" w="med" len="med"/>
            <a:tailEnd type="none" w="med" len="med"/>
          </a:ln>
          <a:effectLst/>
        </p:spPr>
      </p:cxnSp>
      <p:cxnSp>
        <p:nvCxnSpPr>
          <p:cNvPr id="13" name="Straight Connector 12"/>
          <p:cNvCxnSpPr/>
          <p:nvPr/>
        </p:nvCxnSpPr>
        <p:spPr bwMode="auto">
          <a:xfrm>
            <a:off x="3246338" y="5803707"/>
            <a:ext cx="2651760" cy="0"/>
          </a:xfrm>
          <a:prstGeom prst="line">
            <a:avLst/>
          </a:prstGeom>
          <a:solidFill>
            <a:schemeClr val="accent1"/>
          </a:solidFill>
          <a:ln w="304800" cap="flat" cmpd="sng" algn="ctr">
            <a:solidFill>
              <a:srgbClr val="FF0000"/>
            </a:solidFill>
            <a:prstDash val="solid"/>
            <a:miter lim="800000"/>
            <a:headEnd type="none" w="med" len="med"/>
            <a:tailEnd type="none" w="med" len="med"/>
          </a:ln>
          <a:effectLst/>
        </p:spPr>
      </p:cxnSp>
      <p:cxnSp>
        <p:nvCxnSpPr>
          <p:cNvPr id="15" name="Straight Connector 14"/>
          <p:cNvCxnSpPr/>
          <p:nvPr/>
        </p:nvCxnSpPr>
        <p:spPr bwMode="auto">
          <a:xfrm>
            <a:off x="5115456" y="6142166"/>
            <a:ext cx="3163824" cy="0"/>
          </a:xfrm>
          <a:prstGeom prst="line">
            <a:avLst/>
          </a:prstGeom>
          <a:solidFill>
            <a:schemeClr val="accent1"/>
          </a:solidFill>
          <a:ln w="304800" cap="flat" cmpd="sng" algn="ctr">
            <a:solidFill>
              <a:srgbClr val="92D050"/>
            </a:solidFill>
            <a:prstDash val="solid"/>
            <a:miter lim="800000"/>
            <a:headEnd type="none" w="med" len="med"/>
            <a:tailEnd type="none" w="med" len="med"/>
          </a:ln>
          <a:effectLst/>
        </p:spPr>
      </p:cxnSp>
      <p:cxnSp>
        <p:nvCxnSpPr>
          <p:cNvPr id="16" name="Straight Connector 15"/>
          <p:cNvCxnSpPr/>
          <p:nvPr/>
        </p:nvCxnSpPr>
        <p:spPr bwMode="auto">
          <a:xfrm>
            <a:off x="6093957" y="5806642"/>
            <a:ext cx="2185323" cy="0"/>
          </a:xfrm>
          <a:prstGeom prst="line">
            <a:avLst/>
          </a:prstGeom>
          <a:solidFill>
            <a:schemeClr val="accent1"/>
          </a:solidFill>
          <a:ln w="304800" cap="flat" cmpd="sng" algn="ctr">
            <a:solidFill>
              <a:srgbClr val="AF7459"/>
            </a:solidFill>
            <a:prstDash val="solid"/>
            <a:miter lim="800000"/>
            <a:headEnd type="none" w="med" len="med"/>
            <a:tailEnd type="none" w="med" len="med"/>
          </a:ln>
          <a:effectLst/>
        </p:spPr>
      </p:cxnSp>
      <p:cxnSp>
        <p:nvCxnSpPr>
          <p:cNvPr id="17" name="Straight Arrow Connector 16"/>
          <p:cNvCxnSpPr/>
          <p:nvPr/>
        </p:nvCxnSpPr>
        <p:spPr bwMode="auto">
          <a:xfrm>
            <a:off x="8096400" y="5536358"/>
            <a:ext cx="182880" cy="0"/>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cxnSp>
        <p:nvCxnSpPr>
          <p:cNvPr id="18" name="Straight Connector 17"/>
          <p:cNvCxnSpPr/>
          <p:nvPr/>
        </p:nvCxnSpPr>
        <p:spPr bwMode="auto">
          <a:xfrm>
            <a:off x="3947082" y="6139035"/>
            <a:ext cx="1005840" cy="0"/>
          </a:xfrm>
          <a:prstGeom prst="line">
            <a:avLst/>
          </a:prstGeom>
          <a:solidFill>
            <a:schemeClr val="accent1"/>
          </a:solidFill>
          <a:ln w="304800" cap="flat" cmpd="sng" algn="ctr">
            <a:solidFill>
              <a:srgbClr val="92D050"/>
            </a:solidFill>
            <a:prstDash val="sysDot"/>
            <a:miter lim="800000"/>
            <a:headEnd type="none" w="med" len="med"/>
            <a:tailEnd type="none" w="med" len="med"/>
          </a:ln>
          <a:effectLst/>
        </p:spPr>
      </p:cxnSp>
      <p:sp>
        <p:nvSpPr>
          <p:cNvPr id="14" name="TextBox 13"/>
          <p:cNvSpPr txBox="1"/>
          <p:nvPr/>
        </p:nvSpPr>
        <p:spPr>
          <a:xfrm>
            <a:off x="6202248" y="5997047"/>
            <a:ext cx="740908" cy="276999"/>
          </a:xfrm>
          <a:prstGeom prst="rect">
            <a:avLst/>
          </a:prstGeom>
          <a:solidFill>
            <a:schemeClr val="bg1">
              <a:alpha val="50000"/>
            </a:schemeClr>
          </a:solidFill>
        </p:spPr>
        <p:txBody>
          <a:bodyPr wrap="none" rtlCol="0">
            <a:spAutoFit/>
          </a:bodyPr>
          <a:lstStyle/>
          <a:p>
            <a:r>
              <a:rPr lang="en-US" sz="1200" b="1" dirty="0">
                <a:solidFill>
                  <a:srgbClr val="008000"/>
                </a:solidFill>
              </a:rPr>
              <a:t>DIESEL</a:t>
            </a:r>
          </a:p>
        </p:txBody>
      </p:sp>
      <p:sp>
        <p:nvSpPr>
          <p:cNvPr id="19" name="TextBox 18"/>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Tree>
    <p:extLst>
      <p:ext uri="{BB962C8B-B14F-4D97-AF65-F5344CB8AC3E}">
        <p14:creationId xmlns:p14="http://schemas.microsoft.com/office/powerpoint/2010/main" val="22534304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a:off x="992630" y="6537061"/>
            <a:ext cx="7401945" cy="0"/>
          </a:xfrm>
          <a:prstGeom prst="line">
            <a:avLst/>
          </a:prstGeom>
          <a:solidFill>
            <a:schemeClr val="accent1"/>
          </a:solidFill>
          <a:ln w="304800" cap="flat" cmpd="sng" algn="ctr">
            <a:solidFill>
              <a:srgbClr val="3366FF"/>
            </a:solidFill>
            <a:prstDash val="solid"/>
            <a:miter lim="800000"/>
            <a:headEnd type="none" w="med" len="med"/>
            <a:tailEnd type="none" w="med" len="med"/>
          </a:ln>
          <a:effectLst/>
        </p:spPr>
      </p:cxnSp>
      <p:pic>
        <p:nvPicPr>
          <p:cNvPr id="9"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l="4604" t="16529" r="61043" b="9338"/>
          <a:stretch/>
        </p:blipFill>
        <p:spPr bwMode="auto">
          <a:xfrm>
            <a:off x="369610" y="1402530"/>
            <a:ext cx="8024965" cy="5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LNAPL composition data also helps characterize volatility</a:t>
            </a:r>
          </a:p>
        </p:txBody>
      </p:sp>
      <p:sp>
        <p:nvSpPr>
          <p:cNvPr id="8" name="TextBox 7"/>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grpSp>
        <p:nvGrpSpPr>
          <p:cNvPr id="5" name="Group 4"/>
          <p:cNvGrpSpPr/>
          <p:nvPr/>
        </p:nvGrpSpPr>
        <p:grpSpPr>
          <a:xfrm>
            <a:off x="1343280" y="1275242"/>
            <a:ext cx="6601772" cy="5131500"/>
            <a:chOff x="1343280" y="1275242"/>
            <a:chExt cx="6601772" cy="5131500"/>
          </a:xfrm>
        </p:grpSpPr>
        <p:sp>
          <p:nvSpPr>
            <p:cNvPr id="19" name="TextBox 18"/>
            <p:cNvSpPr txBox="1"/>
            <p:nvPr/>
          </p:nvSpPr>
          <p:spPr>
            <a:xfrm rot="16200000">
              <a:off x="6992708" y="5454397"/>
              <a:ext cx="1596912" cy="307777"/>
            </a:xfrm>
            <a:prstGeom prst="rect">
              <a:avLst/>
            </a:prstGeom>
            <a:solidFill>
              <a:schemeClr val="bg1"/>
            </a:solidFill>
          </p:spPr>
          <p:txBody>
            <a:bodyPr wrap="none" rtlCol="0">
              <a:spAutoFit/>
            </a:bodyPr>
            <a:lstStyle/>
            <a:p>
              <a:r>
                <a:rPr lang="en-US" sz="1400" dirty="0">
                  <a:solidFill>
                    <a:schemeClr val="accent2"/>
                  </a:solidFill>
                </a:rPr>
                <a:t>Dodecane (nC12)</a:t>
              </a:r>
            </a:p>
          </p:txBody>
        </p:sp>
        <p:sp>
          <p:nvSpPr>
            <p:cNvPr id="3" name="TextBox 2"/>
            <p:cNvSpPr txBox="1"/>
            <p:nvPr/>
          </p:nvSpPr>
          <p:spPr>
            <a:xfrm rot="16200000">
              <a:off x="818137" y="3366017"/>
              <a:ext cx="1358064" cy="307777"/>
            </a:xfrm>
            <a:prstGeom prst="rect">
              <a:avLst/>
            </a:prstGeom>
            <a:solidFill>
              <a:schemeClr val="bg1"/>
            </a:solidFill>
          </p:spPr>
          <p:txBody>
            <a:bodyPr wrap="none" rtlCol="0">
              <a:spAutoFit/>
            </a:bodyPr>
            <a:lstStyle/>
            <a:p>
              <a:r>
                <a:rPr lang="en-US" sz="1400" dirty="0">
                  <a:solidFill>
                    <a:schemeClr val="accent2"/>
                  </a:solidFill>
                </a:rPr>
                <a:t>Propane (nC4)</a:t>
              </a:r>
            </a:p>
          </p:txBody>
        </p:sp>
        <p:sp>
          <p:nvSpPr>
            <p:cNvPr id="10" name="TextBox 9"/>
            <p:cNvSpPr txBox="1"/>
            <p:nvPr/>
          </p:nvSpPr>
          <p:spPr>
            <a:xfrm rot="16200000">
              <a:off x="824344" y="1874925"/>
              <a:ext cx="1507144" cy="307777"/>
            </a:xfrm>
            <a:prstGeom prst="rect">
              <a:avLst/>
            </a:prstGeom>
            <a:solidFill>
              <a:schemeClr val="bg1"/>
            </a:solidFill>
          </p:spPr>
          <p:txBody>
            <a:bodyPr wrap="none" rtlCol="0">
              <a:spAutoFit/>
            </a:bodyPr>
            <a:lstStyle/>
            <a:p>
              <a:r>
                <a:rPr lang="en-US" sz="1400" dirty="0">
                  <a:solidFill>
                    <a:schemeClr val="accent2"/>
                  </a:solidFill>
                </a:rPr>
                <a:t>Isopentane (iC5)</a:t>
              </a:r>
            </a:p>
          </p:txBody>
        </p:sp>
        <p:sp>
          <p:nvSpPr>
            <p:cNvPr id="11" name="TextBox 10"/>
            <p:cNvSpPr txBox="1"/>
            <p:nvPr/>
          </p:nvSpPr>
          <p:spPr>
            <a:xfrm rot="16200000">
              <a:off x="1232253" y="3721504"/>
              <a:ext cx="1348446" cy="307777"/>
            </a:xfrm>
            <a:prstGeom prst="rect">
              <a:avLst/>
            </a:prstGeom>
            <a:solidFill>
              <a:schemeClr val="bg1"/>
            </a:solidFill>
          </p:spPr>
          <p:txBody>
            <a:bodyPr wrap="none" rtlCol="0">
              <a:spAutoFit/>
            </a:bodyPr>
            <a:lstStyle/>
            <a:p>
              <a:r>
                <a:rPr lang="en-US" sz="1400" dirty="0">
                  <a:solidFill>
                    <a:schemeClr val="accent2"/>
                  </a:solidFill>
                </a:rPr>
                <a:t>Pentane (nC5)</a:t>
              </a:r>
            </a:p>
          </p:txBody>
        </p:sp>
        <p:sp>
          <p:nvSpPr>
            <p:cNvPr id="12" name="TextBox 11"/>
            <p:cNvSpPr txBox="1"/>
            <p:nvPr/>
          </p:nvSpPr>
          <p:spPr>
            <a:xfrm rot="16200000">
              <a:off x="3168051" y="4586555"/>
              <a:ext cx="1207703" cy="307777"/>
            </a:xfrm>
            <a:prstGeom prst="rect">
              <a:avLst/>
            </a:prstGeom>
            <a:solidFill>
              <a:schemeClr val="bg1"/>
            </a:solidFill>
          </p:spPr>
          <p:txBody>
            <a:bodyPr wrap="none" rtlCol="0">
              <a:spAutoFit/>
            </a:bodyPr>
            <a:lstStyle/>
            <a:p>
              <a:r>
                <a:rPr lang="en-US" sz="1400" dirty="0">
                  <a:solidFill>
                    <a:schemeClr val="accent2"/>
                  </a:solidFill>
                </a:rPr>
                <a:t>Toluene (Tol)</a:t>
              </a:r>
            </a:p>
          </p:txBody>
        </p:sp>
        <p:sp>
          <p:nvSpPr>
            <p:cNvPr id="13" name="TextBox 12"/>
            <p:cNvSpPr txBox="1"/>
            <p:nvPr/>
          </p:nvSpPr>
          <p:spPr>
            <a:xfrm rot="16200000">
              <a:off x="2107052" y="5315098"/>
              <a:ext cx="1369286" cy="307777"/>
            </a:xfrm>
            <a:prstGeom prst="rect">
              <a:avLst/>
            </a:prstGeom>
            <a:solidFill>
              <a:schemeClr val="bg1"/>
            </a:solidFill>
          </p:spPr>
          <p:txBody>
            <a:bodyPr wrap="none" rtlCol="0">
              <a:spAutoFit/>
            </a:bodyPr>
            <a:lstStyle/>
            <a:p>
              <a:r>
                <a:rPr lang="en-US" sz="1400" dirty="0">
                  <a:solidFill>
                    <a:schemeClr val="accent2"/>
                  </a:solidFill>
                </a:rPr>
                <a:t>Benzene (Bnz)</a:t>
              </a:r>
            </a:p>
          </p:txBody>
        </p:sp>
        <p:sp>
          <p:nvSpPr>
            <p:cNvPr id="14" name="TextBox 13"/>
            <p:cNvSpPr txBox="1"/>
            <p:nvPr/>
          </p:nvSpPr>
          <p:spPr>
            <a:xfrm rot="16200000">
              <a:off x="3692586" y="5271197"/>
              <a:ext cx="1728358" cy="307777"/>
            </a:xfrm>
            <a:prstGeom prst="rect">
              <a:avLst/>
            </a:prstGeom>
            <a:solidFill>
              <a:schemeClr val="bg1"/>
            </a:solidFill>
          </p:spPr>
          <p:txBody>
            <a:bodyPr wrap="none" rtlCol="0">
              <a:spAutoFit/>
            </a:bodyPr>
            <a:lstStyle/>
            <a:p>
              <a:r>
                <a:rPr lang="en-US" sz="1400" dirty="0">
                  <a:solidFill>
                    <a:schemeClr val="accent2"/>
                  </a:solidFill>
                </a:rPr>
                <a:t>Ethyl benzene (EB)</a:t>
              </a:r>
            </a:p>
          </p:txBody>
        </p:sp>
        <p:sp>
          <p:nvSpPr>
            <p:cNvPr id="17" name="TextBox 16"/>
            <p:cNvSpPr txBox="1"/>
            <p:nvPr/>
          </p:nvSpPr>
          <p:spPr>
            <a:xfrm rot="16200000">
              <a:off x="4389079" y="5136474"/>
              <a:ext cx="1428596" cy="307777"/>
            </a:xfrm>
            <a:prstGeom prst="rect">
              <a:avLst/>
            </a:prstGeom>
            <a:solidFill>
              <a:schemeClr val="bg1"/>
            </a:solidFill>
          </p:spPr>
          <p:txBody>
            <a:bodyPr wrap="none" rtlCol="0">
              <a:spAutoFit/>
            </a:bodyPr>
            <a:lstStyle/>
            <a:p>
              <a:r>
                <a:rPr lang="en-US" sz="1400" dirty="0">
                  <a:solidFill>
                    <a:schemeClr val="accent2"/>
                  </a:solidFill>
                </a:rPr>
                <a:t>o Xylene (o-xyl)</a:t>
              </a:r>
            </a:p>
          </p:txBody>
        </p:sp>
        <p:sp>
          <p:nvSpPr>
            <p:cNvPr id="15" name="TextBox 14"/>
            <p:cNvSpPr txBox="1"/>
            <p:nvPr/>
          </p:nvSpPr>
          <p:spPr>
            <a:xfrm rot="16200000">
              <a:off x="3946364" y="4768969"/>
              <a:ext cx="1826141" cy="307777"/>
            </a:xfrm>
            <a:prstGeom prst="rect">
              <a:avLst/>
            </a:prstGeom>
            <a:solidFill>
              <a:schemeClr val="bg1"/>
            </a:solidFill>
          </p:spPr>
          <p:txBody>
            <a:bodyPr wrap="none" rtlCol="0">
              <a:spAutoFit/>
            </a:bodyPr>
            <a:lstStyle/>
            <a:p>
              <a:r>
                <a:rPr lang="en-US" sz="1400" dirty="0">
                  <a:solidFill>
                    <a:schemeClr val="accent2"/>
                  </a:solidFill>
                </a:rPr>
                <a:t>m,p Xylene (m,p-xyl)</a:t>
              </a:r>
            </a:p>
          </p:txBody>
        </p:sp>
        <p:sp>
          <p:nvSpPr>
            <p:cNvPr id="18" name="TextBox 17"/>
            <p:cNvSpPr txBox="1"/>
            <p:nvPr/>
          </p:nvSpPr>
          <p:spPr>
            <a:xfrm rot="16200000">
              <a:off x="6560697" y="5246578"/>
              <a:ext cx="1845377" cy="307777"/>
            </a:xfrm>
            <a:prstGeom prst="rect">
              <a:avLst/>
            </a:prstGeom>
            <a:solidFill>
              <a:schemeClr val="bg1"/>
            </a:solidFill>
          </p:spPr>
          <p:txBody>
            <a:bodyPr wrap="none" rtlCol="0">
              <a:spAutoFit/>
            </a:bodyPr>
            <a:lstStyle/>
            <a:p>
              <a:r>
                <a:rPr lang="en-US" sz="1400" dirty="0">
                  <a:solidFill>
                    <a:schemeClr val="accent2"/>
                  </a:solidFill>
                </a:rPr>
                <a:t>Naphthalene (Naph)</a:t>
              </a:r>
            </a:p>
          </p:txBody>
        </p:sp>
        <p:sp>
          <p:nvSpPr>
            <p:cNvPr id="20" name="TextBox 19"/>
            <p:cNvSpPr txBox="1"/>
            <p:nvPr/>
          </p:nvSpPr>
          <p:spPr>
            <a:xfrm rot="16200000">
              <a:off x="3598864" y="5546013"/>
              <a:ext cx="1258678" cy="307777"/>
            </a:xfrm>
            <a:prstGeom prst="rect">
              <a:avLst/>
            </a:prstGeom>
            <a:solidFill>
              <a:schemeClr val="bg1"/>
            </a:solidFill>
          </p:spPr>
          <p:txBody>
            <a:bodyPr wrap="none" rtlCol="0">
              <a:spAutoFit/>
            </a:bodyPr>
            <a:lstStyle/>
            <a:p>
              <a:r>
                <a:rPr lang="en-US" sz="1400" dirty="0">
                  <a:solidFill>
                    <a:schemeClr val="accent2"/>
                  </a:solidFill>
                </a:rPr>
                <a:t>Octane (nC8)</a:t>
              </a:r>
            </a:p>
          </p:txBody>
        </p:sp>
      </p:grpSp>
      <p:sp>
        <p:nvSpPr>
          <p:cNvPr id="21" name="TextBox 20"/>
          <p:cNvSpPr txBox="1"/>
          <p:nvPr/>
        </p:nvSpPr>
        <p:spPr>
          <a:xfrm>
            <a:off x="1015048" y="6443333"/>
            <a:ext cx="1122423" cy="307777"/>
          </a:xfrm>
          <a:prstGeom prst="rect">
            <a:avLst/>
          </a:prstGeom>
          <a:noFill/>
        </p:spPr>
        <p:txBody>
          <a:bodyPr wrap="none" rtlCol="0">
            <a:spAutoFit/>
          </a:bodyPr>
          <a:lstStyle/>
          <a:p>
            <a:r>
              <a:rPr lang="en-US" sz="1400" b="1" dirty="0"/>
              <a:t>GASOLINE</a:t>
            </a:r>
          </a:p>
        </p:txBody>
      </p:sp>
      <p:sp>
        <p:nvSpPr>
          <p:cNvPr id="16" name="Content Placeholder 2"/>
          <p:cNvSpPr>
            <a:spLocks noGrp="1"/>
          </p:cNvSpPr>
          <p:nvPr>
            <p:ph idx="1"/>
          </p:nvPr>
        </p:nvSpPr>
        <p:spPr>
          <a:xfrm>
            <a:off x="2628900" y="1285875"/>
            <a:ext cx="6134908" cy="5347426"/>
          </a:xfrm>
        </p:spPr>
        <p:txBody>
          <a:bodyPr/>
          <a:lstStyle/>
          <a:p>
            <a:pPr lvl="1"/>
            <a:r>
              <a:rPr lang="en-US" sz="2000" dirty="0" smtClean="0">
                <a:solidFill>
                  <a:schemeClr val="tx1"/>
                </a:solidFill>
              </a:rPr>
              <a:t>Lighter hydrocarbons on </a:t>
            </a:r>
            <a:r>
              <a:rPr lang="en-US" sz="2000" dirty="0">
                <a:solidFill>
                  <a:schemeClr val="tx1"/>
                </a:solidFill>
              </a:rPr>
              <a:t>left</a:t>
            </a:r>
          </a:p>
          <a:p>
            <a:pPr lvl="1"/>
            <a:r>
              <a:rPr lang="en-US" sz="2000" dirty="0">
                <a:solidFill>
                  <a:schemeClr val="tx1"/>
                </a:solidFill>
              </a:rPr>
              <a:t>Heavier hydrocarbons on right</a:t>
            </a:r>
          </a:p>
          <a:p>
            <a:pPr lvl="1"/>
            <a:r>
              <a:rPr lang="en-US" sz="2000" dirty="0">
                <a:solidFill>
                  <a:schemeClr val="tx1"/>
                </a:solidFill>
              </a:rPr>
              <a:t>Peak height and width indicates relative concentration</a:t>
            </a:r>
          </a:p>
          <a:p>
            <a:pPr lvl="1"/>
            <a:r>
              <a:rPr lang="en-US" sz="2000" dirty="0"/>
              <a:t>Lighter End of Gasoline range LNAPL is ideal for vapor extraction, a phase-change technology</a:t>
            </a:r>
          </a:p>
          <a:p>
            <a:pPr lvl="1"/>
            <a:endParaRPr lang="en-US" sz="1600" dirty="0">
              <a:solidFill>
                <a:schemeClr val="tx1"/>
              </a:solidFill>
            </a:endParaRPr>
          </a:p>
          <a:p>
            <a:pPr lvl="1"/>
            <a:endParaRPr lang="en-US" sz="1800" dirty="0"/>
          </a:p>
          <a:p>
            <a:pPr lvl="1"/>
            <a:endParaRPr lang="en-US" sz="1800" dirty="0"/>
          </a:p>
        </p:txBody>
      </p:sp>
      <p:cxnSp>
        <p:nvCxnSpPr>
          <p:cNvPr id="23" name="Straight Connector 22"/>
          <p:cNvCxnSpPr/>
          <p:nvPr/>
        </p:nvCxnSpPr>
        <p:spPr bwMode="auto">
          <a:xfrm flipV="1">
            <a:off x="7945053" y="6525561"/>
            <a:ext cx="932903" cy="18120"/>
          </a:xfrm>
          <a:prstGeom prst="line">
            <a:avLst/>
          </a:prstGeom>
          <a:solidFill>
            <a:schemeClr val="accent1"/>
          </a:solidFill>
          <a:ln w="304800" cap="flat" cmpd="sng" algn="ctr">
            <a:solidFill>
              <a:srgbClr val="92D050"/>
            </a:solidFill>
            <a:prstDash val="solid"/>
            <a:miter lim="800000"/>
            <a:headEnd type="none" w="med" len="med"/>
            <a:tailEnd type="none" w="med" len="med"/>
          </a:ln>
          <a:effectLst/>
        </p:spPr>
      </p:cxnSp>
      <p:sp>
        <p:nvSpPr>
          <p:cNvPr id="24" name="TextBox 23"/>
          <p:cNvSpPr txBox="1"/>
          <p:nvPr/>
        </p:nvSpPr>
        <p:spPr>
          <a:xfrm>
            <a:off x="8041050" y="6398561"/>
            <a:ext cx="833883" cy="307777"/>
          </a:xfrm>
          <a:prstGeom prst="rect">
            <a:avLst/>
          </a:prstGeom>
          <a:solidFill>
            <a:schemeClr val="bg1">
              <a:alpha val="50000"/>
            </a:schemeClr>
          </a:solidFill>
        </p:spPr>
        <p:txBody>
          <a:bodyPr wrap="none" rtlCol="0">
            <a:spAutoFit/>
          </a:bodyPr>
          <a:lstStyle/>
          <a:p>
            <a:r>
              <a:rPr lang="en-US" sz="1400" b="1" dirty="0">
                <a:solidFill>
                  <a:srgbClr val="008000"/>
                </a:solidFill>
              </a:rPr>
              <a:t>DIESEL</a:t>
            </a:r>
          </a:p>
        </p:txBody>
      </p:sp>
      <p:cxnSp>
        <p:nvCxnSpPr>
          <p:cNvPr id="26" name="Straight Connector 25"/>
          <p:cNvCxnSpPr/>
          <p:nvPr/>
        </p:nvCxnSpPr>
        <p:spPr bwMode="auto">
          <a:xfrm>
            <a:off x="4556765" y="6543681"/>
            <a:ext cx="3223033" cy="0"/>
          </a:xfrm>
          <a:prstGeom prst="line">
            <a:avLst/>
          </a:prstGeom>
          <a:solidFill>
            <a:schemeClr val="accent1"/>
          </a:solidFill>
          <a:ln w="304800" cap="flat" cmpd="sng" algn="ctr">
            <a:solidFill>
              <a:srgbClr val="92D050"/>
            </a:solidFill>
            <a:prstDash val="sysDot"/>
            <a:miter lim="800000"/>
            <a:headEnd type="none" w="med" len="med"/>
            <a:tailEnd type="none" w="med" len="med"/>
          </a:ln>
          <a:effectLst/>
        </p:spPr>
      </p:cxnSp>
      <p:cxnSp>
        <p:nvCxnSpPr>
          <p:cNvPr id="27" name="Straight Arrow Connector 26"/>
          <p:cNvCxnSpPr/>
          <p:nvPr/>
        </p:nvCxnSpPr>
        <p:spPr bwMode="auto">
          <a:xfrm>
            <a:off x="8877956" y="6537060"/>
            <a:ext cx="182880" cy="0"/>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sp>
        <p:nvSpPr>
          <p:cNvPr id="25" name="TextBox 24"/>
          <p:cNvSpPr txBox="1"/>
          <p:nvPr/>
        </p:nvSpPr>
        <p:spPr>
          <a:xfrm flipH="1">
            <a:off x="5656634" y="3875392"/>
            <a:ext cx="3404202" cy="307777"/>
          </a:xfrm>
          <a:prstGeom prst="rect">
            <a:avLst/>
          </a:prstGeom>
          <a:noFill/>
        </p:spPr>
        <p:txBody>
          <a:bodyPr wrap="square" rtlCol="0">
            <a:spAutoFit/>
          </a:bodyPr>
          <a:lstStyle/>
          <a:p>
            <a:pPr algn="r"/>
            <a:r>
              <a:rPr lang="en-US" sz="1400" b="1" i="1" dirty="0"/>
              <a:t>Provided by </a:t>
            </a:r>
            <a:r>
              <a:rPr lang="en-US" sz="1400" b="1" i="1" dirty="0" smtClean="0"/>
              <a:t>BP</a:t>
            </a:r>
            <a:endParaRPr lang="en-US" sz="1400" b="1" i="1" dirty="0"/>
          </a:p>
        </p:txBody>
      </p:sp>
    </p:spTree>
    <p:extLst>
      <p:ext uri="{BB962C8B-B14F-4D97-AF65-F5344CB8AC3E}">
        <p14:creationId xmlns:p14="http://schemas.microsoft.com/office/powerpoint/2010/main" val="1562557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Your Online LNAPL Resource</a:t>
            </a:r>
            <a:br>
              <a:rPr lang="en-US" altLang="en-US" dirty="0"/>
            </a:br>
            <a:r>
              <a:rPr lang="en-US" sz="2800" u="sng" dirty="0">
                <a:hlinkClick r:id="rId3"/>
              </a:rPr>
              <a:t>https://lnapl-3.itrcweb.org/</a:t>
            </a:r>
            <a:endParaRPr lang="en-US" altLang="en-US" sz="2800" dirty="0">
              <a:solidFill>
                <a:srgbClr val="3838AA"/>
              </a:solidFill>
            </a:endParaRPr>
          </a:p>
        </p:txBody>
      </p:sp>
      <p:sp>
        <p:nvSpPr>
          <p:cNvPr id="7" name="Content Placeholder 2"/>
          <p:cNvSpPr>
            <a:spLocks noGrp="1"/>
          </p:cNvSpPr>
          <p:nvPr>
            <p:ph idx="1"/>
          </p:nvPr>
        </p:nvSpPr>
        <p:spPr>
          <a:xfrm>
            <a:off x="609600" y="4876799"/>
            <a:ext cx="8077200" cy="2021747"/>
          </a:xfrm>
        </p:spPr>
        <p:txBody>
          <a:bodyPr/>
          <a:lstStyle/>
          <a:p>
            <a:r>
              <a:rPr lang="en-US" sz="2000" dirty="0"/>
              <a:t>Expansion of LNAPL Key Concepts</a:t>
            </a:r>
          </a:p>
          <a:p>
            <a:r>
              <a:rPr lang="en-US" sz="2000" dirty="0"/>
              <a:t>Development of a LNAPL Conceptual Site Model (LCSM) Section</a:t>
            </a:r>
          </a:p>
          <a:p>
            <a:r>
              <a:rPr lang="en-US" sz="2000" dirty="0"/>
              <a:t>Emphasis on identifying SMART objectives</a:t>
            </a:r>
          </a:p>
          <a:p>
            <a:r>
              <a:rPr lang="en-US" sz="2000" dirty="0"/>
              <a:t>Expansion of Transmissivity (Tn) and Natural Source Zone Depletion (NSZD) via Appendices </a:t>
            </a:r>
          </a:p>
          <a:p>
            <a:endParaRPr lang="en-US"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00" t="18065" r="31539" b="27219"/>
          <a:stretch/>
        </p:blipFill>
        <p:spPr bwMode="auto">
          <a:xfrm>
            <a:off x="609600" y="1447799"/>
            <a:ext cx="7696200" cy="32766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7599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638629" y="6121480"/>
            <a:ext cx="1930399" cy="0"/>
          </a:xfrm>
          <a:prstGeom prst="line">
            <a:avLst/>
          </a:prstGeom>
          <a:solidFill>
            <a:schemeClr val="accent1"/>
          </a:solidFill>
          <a:ln w="82550" cap="flat" cmpd="sng" algn="ctr">
            <a:solidFill>
              <a:srgbClr val="0070C0"/>
            </a:solidFill>
            <a:prstDash val="solid"/>
            <a:miter lim="800000"/>
            <a:headEnd type="none" w="med" len="med"/>
            <a:tailEnd type="none" w="med" len="med"/>
          </a:ln>
          <a:effectLst/>
        </p:spPr>
      </p:cxnSp>
      <p:cxnSp>
        <p:nvCxnSpPr>
          <p:cNvPr id="10" name="Straight Connector 9"/>
          <p:cNvCxnSpPr/>
          <p:nvPr/>
        </p:nvCxnSpPr>
        <p:spPr bwMode="auto">
          <a:xfrm>
            <a:off x="4390570" y="6122105"/>
            <a:ext cx="1920240" cy="1996"/>
          </a:xfrm>
          <a:prstGeom prst="line">
            <a:avLst/>
          </a:prstGeom>
          <a:solidFill>
            <a:schemeClr val="accent1"/>
          </a:solidFill>
          <a:ln w="82550" cap="flat" cmpd="sng" algn="ctr">
            <a:solidFill>
              <a:schemeClr val="tx1"/>
            </a:solidFill>
            <a:prstDash val="solid"/>
            <a:miter lim="800000"/>
            <a:headEnd type="none" w="med" len="med"/>
            <a:tailEnd type="none" w="med" len="med"/>
          </a:ln>
          <a:effectLst/>
        </p:spPr>
      </p:cxnSp>
      <p:cxnSp>
        <p:nvCxnSpPr>
          <p:cNvPr id="1479" name="Straight Connector 1478"/>
          <p:cNvCxnSpPr/>
          <p:nvPr/>
        </p:nvCxnSpPr>
        <p:spPr bwMode="auto">
          <a:xfrm>
            <a:off x="1947379" y="6123737"/>
            <a:ext cx="2916720" cy="0"/>
          </a:xfrm>
          <a:prstGeom prst="line">
            <a:avLst/>
          </a:prstGeom>
          <a:solidFill>
            <a:schemeClr val="accent1"/>
          </a:solidFill>
          <a:ln w="82550" cap="flat" cmpd="sng" algn="ctr">
            <a:solidFill>
              <a:srgbClr val="92D050"/>
            </a:solidFill>
            <a:prstDash val="sysDot"/>
            <a:miter lim="800000"/>
            <a:headEnd type="none" w="med" len="med"/>
            <a:tailEnd type="none" w="med" len="med"/>
          </a:ln>
          <a:effectLst/>
        </p:spPr>
      </p:cxnSp>
      <p:sp>
        <p:nvSpPr>
          <p:cNvPr id="2" name="Title 1"/>
          <p:cNvSpPr>
            <a:spLocks noGrp="1"/>
          </p:cNvSpPr>
          <p:nvPr>
            <p:ph type="title"/>
          </p:nvPr>
        </p:nvSpPr>
        <p:spPr/>
        <p:txBody>
          <a:bodyPr/>
          <a:lstStyle/>
          <a:p>
            <a:r>
              <a:rPr lang="en-US" dirty="0"/>
              <a:t>Low Volatility LNAPL</a:t>
            </a:r>
          </a:p>
        </p:txBody>
      </p:sp>
      <p:cxnSp>
        <p:nvCxnSpPr>
          <p:cNvPr id="6" name="Straight Connector 5"/>
          <p:cNvCxnSpPr/>
          <p:nvPr/>
        </p:nvCxnSpPr>
        <p:spPr bwMode="auto">
          <a:xfrm>
            <a:off x="2569028" y="6124101"/>
            <a:ext cx="1828800" cy="0"/>
          </a:xfrm>
          <a:prstGeom prst="line">
            <a:avLst/>
          </a:prstGeom>
          <a:solidFill>
            <a:schemeClr val="accent1"/>
          </a:solidFill>
          <a:ln w="82550" cap="flat" cmpd="sng" algn="ctr">
            <a:solidFill>
              <a:srgbClr val="92D050"/>
            </a:solidFill>
            <a:prstDash val="solid"/>
            <a:miter lim="800000"/>
            <a:headEnd type="none" w="med" len="med"/>
            <a:tailEnd type="none" w="med" len="med"/>
          </a:ln>
          <a:effectLst/>
        </p:spPr>
      </p:cxnSp>
      <p:sp>
        <p:nvSpPr>
          <p:cNvPr id="12" name="TextBox 11"/>
          <p:cNvSpPr txBox="1"/>
          <p:nvPr/>
        </p:nvSpPr>
        <p:spPr>
          <a:xfrm>
            <a:off x="859357" y="6255137"/>
            <a:ext cx="1255472" cy="338554"/>
          </a:xfrm>
          <a:prstGeom prst="rect">
            <a:avLst/>
          </a:prstGeom>
          <a:noFill/>
        </p:spPr>
        <p:txBody>
          <a:bodyPr wrap="none" rtlCol="0">
            <a:spAutoFit/>
          </a:bodyPr>
          <a:lstStyle/>
          <a:p>
            <a:r>
              <a:rPr lang="en-US" sz="1600" b="1" dirty="0">
                <a:solidFill>
                  <a:srgbClr val="0070C0"/>
                </a:solidFill>
              </a:rPr>
              <a:t>GASOLINE</a:t>
            </a:r>
          </a:p>
        </p:txBody>
      </p:sp>
      <p:sp>
        <p:nvSpPr>
          <p:cNvPr id="13" name="TextBox 12"/>
          <p:cNvSpPr txBox="1"/>
          <p:nvPr/>
        </p:nvSpPr>
        <p:spPr>
          <a:xfrm>
            <a:off x="3529920" y="6255137"/>
            <a:ext cx="923651" cy="338554"/>
          </a:xfrm>
          <a:prstGeom prst="rect">
            <a:avLst/>
          </a:prstGeom>
          <a:noFill/>
        </p:spPr>
        <p:txBody>
          <a:bodyPr wrap="none" rtlCol="0">
            <a:spAutoFit/>
          </a:bodyPr>
          <a:lstStyle/>
          <a:p>
            <a:r>
              <a:rPr lang="en-US" sz="1600" b="1" dirty="0">
                <a:solidFill>
                  <a:srgbClr val="6CA62C"/>
                </a:solidFill>
              </a:rPr>
              <a:t>DIESEL</a:t>
            </a:r>
          </a:p>
        </p:txBody>
      </p:sp>
      <p:sp>
        <p:nvSpPr>
          <p:cNvPr id="14" name="TextBox 13"/>
          <p:cNvSpPr txBox="1"/>
          <p:nvPr/>
        </p:nvSpPr>
        <p:spPr>
          <a:xfrm>
            <a:off x="4864099" y="6255137"/>
            <a:ext cx="1141659" cy="338554"/>
          </a:xfrm>
          <a:prstGeom prst="rect">
            <a:avLst/>
          </a:prstGeom>
          <a:noFill/>
        </p:spPr>
        <p:txBody>
          <a:bodyPr wrap="none" rtlCol="0">
            <a:spAutoFit/>
          </a:bodyPr>
          <a:lstStyle/>
          <a:p>
            <a:r>
              <a:rPr lang="en-US" sz="1600" b="1" dirty="0"/>
              <a:t>LUBE OIL</a:t>
            </a:r>
          </a:p>
        </p:txBody>
      </p:sp>
      <p:sp>
        <p:nvSpPr>
          <p:cNvPr id="15" name="TextBox 14"/>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grpSp>
        <p:nvGrpSpPr>
          <p:cNvPr id="7" name="Group 205"/>
          <p:cNvGrpSpPr>
            <a:grpSpLocks/>
          </p:cNvGrpSpPr>
          <p:nvPr/>
        </p:nvGrpSpPr>
        <p:grpSpPr bwMode="auto">
          <a:xfrm>
            <a:off x="157162" y="619125"/>
            <a:ext cx="7867650" cy="5768975"/>
            <a:chOff x="99" y="390"/>
            <a:chExt cx="4956" cy="3634"/>
          </a:xfrm>
        </p:grpSpPr>
        <p:sp>
          <p:nvSpPr>
            <p:cNvPr id="3293" name="Rectangle 5"/>
            <p:cNvSpPr>
              <a:spLocks noChangeArrowheads="1"/>
            </p:cNvSpPr>
            <p:nvPr/>
          </p:nvSpPr>
          <p:spPr bwMode="auto">
            <a:xfrm>
              <a:off x="4469" y="390"/>
              <a:ext cx="586" cy="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5" name="Rectangle 7"/>
            <p:cNvSpPr>
              <a:spLocks noChangeArrowheads="1"/>
            </p:cNvSpPr>
            <p:nvPr/>
          </p:nvSpPr>
          <p:spPr bwMode="auto">
            <a:xfrm>
              <a:off x="349" y="596"/>
              <a:ext cx="811"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3" name="Line 15"/>
            <p:cNvSpPr>
              <a:spLocks noChangeShapeType="1"/>
            </p:cNvSpPr>
            <p:nvPr/>
          </p:nvSpPr>
          <p:spPr bwMode="auto">
            <a:xfrm>
              <a:off x="302" y="867"/>
              <a:ext cx="438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4" name="Line 16"/>
            <p:cNvSpPr>
              <a:spLocks noChangeShapeType="1"/>
            </p:cNvSpPr>
            <p:nvPr/>
          </p:nvSpPr>
          <p:spPr bwMode="auto">
            <a:xfrm>
              <a:off x="4689" y="867"/>
              <a:ext cx="0" cy="300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5" name="Line 17"/>
            <p:cNvSpPr>
              <a:spLocks noChangeShapeType="1"/>
            </p:cNvSpPr>
            <p:nvPr/>
          </p:nvSpPr>
          <p:spPr bwMode="auto">
            <a:xfrm flipH="1">
              <a:off x="302" y="3875"/>
              <a:ext cx="438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6" name="Line 18"/>
            <p:cNvSpPr>
              <a:spLocks noChangeShapeType="1"/>
            </p:cNvSpPr>
            <p:nvPr/>
          </p:nvSpPr>
          <p:spPr bwMode="auto">
            <a:xfrm flipV="1">
              <a:off x="302" y="867"/>
              <a:ext cx="0" cy="300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7" name="Rectangle 19"/>
            <p:cNvSpPr>
              <a:spLocks noChangeArrowheads="1"/>
            </p:cNvSpPr>
            <p:nvPr/>
          </p:nvSpPr>
          <p:spPr bwMode="auto">
            <a:xfrm>
              <a:off x="2418" y="3942"/>
              <a:ext cx="18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Minutes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08" name="Rectangle 20"/>
            <p:cNvSpPr>
              <a:spLocks noChangeArrowheads="1"/>
            </p:cNvSpPr>
            <p:nvPr/>
          </p:nvSpPr>
          <p:spPr bwMode="auto">
            <a:xfrm>
              <a:off x="99" y="2065"/>
              <a:ext cx="6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09" name="Rectangle 21"/>
            <p:cNvSpPr>
              <a:spLocks noChangeArrowheads="1"/>
            </p:cNvSpPr>
            <p:nvPr/>
          </p:nvSpPr>
          <p:spPr bwMode="auto">
            <a:xfrm>
              <a:off x="114" y="2126"/>
              <a:ext cx="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0" name="Rectangle 22"/>
            <p:cNvSpPr>
              <a:spLocks noChangeArrowheads="1"/>
            </p:cNvSpPr>
            <p:nvPr/>
          </p:nvSpPr>
          <p:spPr bwMode="auto">
            <a:xfrm>
              <a:off x="114" y="2185"/>
              <a:ext cx="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1" name="Rectangle 23"/>
            <p:cNvSpPr>
              <a:spLocks noChangeArrowheads="1"/>
            </p:cNvSpPr>
            <p:nvPr/>
          </p:nvSpPr>
          <p:spPr bwMode="auto">
            <a:xfrm>
              <a:off x="114" y="2246"/>
              <a:ext cx="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2" name="Rectangle 24"/>
            <p:cNvSpPr>
              <a:spLocks noChangeArrowheads="1"/>
            </p:cNvSpPr>
            <p:nvPr/>
          </p:nvSpPr>
          <p:spPr bwMode="auto">
            <a:xfrm>
              <a:off x="114" y="2308"/>
              <a:ext cx="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3" name="Rectangle 25"/>
            <p:cNvSpPr>
              <a:spLocks noChangeArrowheads="1"/>
            </p:cNvSpPr>
            <p:nvPr/>
          </p:nvSpPr>
          <p:spPr bwMode="auto">
            <a:xfrm>
              <a:off x="104" y="2369"/>
              <a:ext cx="4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v</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4" name="Rectangle 26"/>
            <p:cNvSpPr>
              <a:spLocks noChangeArrowheads="1"/>
            </p:cNvSpPr>
            <p:nvPr/>
          </p:nvSpPr>
          <p:spPr bwMode="auto">
            <a:xfrm>
              <a:off x="104" y="2430"/>
              <a:ext cx="4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5" name="Rectangle 27"/>
            <p:cNvSpPr>
              <a:spLocks noChangeArrowheads="1"/>
            </p:cNvSpPr>
            <p:nvPr/>
          </p:nvSpPr>
          <p:spPr bwMode="auto">
            <a:xfrm>
              <a:off x="114" y="2491"/>
              <a:ext cx="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6" name="Rectangle 28"/>
            <p:cNvSpPr>
              <a:spLocks noChangeArrowheads="1"/>
            </p:cNvSpPr>
            <p:nvPr/>
          </p:nvSpPr>
          <p:spPr bwMode="auto">
            <a:xfrm>
              <a:off x="109" y="2551"/>
              <a:ext cx="3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7" name="Rectangle 29"/>
            <p:cNvSpPr>
              <a:spLocks noChangeArrowheads="1"/>
            </p:cNvSpPr>
            <p:nvPr/>
          </p:nvSpPr>
          <p:spPr bwMode="auto">
            <a:xfrm>
              <a:off x="104" y="2612"/>
              <a:ext cx="4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8" name="Rectangle 30"/>
            <p:cNvSpPr>
              <a:spLocks noChangeArrowheads="1"/>
            </p:cNvSpPr>
            <p:nvPr/>
          </p:nvSpPr>
          <p:spPr bwMode="auto">
            <a:xfrm>
              <a:off x="4854" y="2065"/>
              <a:ext cx="6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9" name="Rectangle 31"/>
            <p:cNvSpPr>
              <a:spLocks noChangeArrowheads="1"/>
            </p:cNvSpPr>
            <p:nvPr/>
          </p:nvSpPr>
          <p:spPr bwMode="auto">
            <a:xfrm>
              <a:off x="4868" y="2126"/>
              <a:ext cx="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0" name="Rectangle 32"/>
            <p:cNvSpPr>
              <a:spLocks noChangeArrowheads="1"/>
            </p:cNvSpPr>
            <p:nvPr/>
          </p:nvSpPr>
          <p:spPr bwMode="auto">
            <a:xfrm>
              <a:off x="4868" y="2185"/>
              <a:ext cx="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1" name="Rectangle 33"/>
            <p:cNvSpPr>
              <a:spLocks noChangeArrowheads="1"/>
            </p:cNvSpPr>
            <p:nvPr/>
          </p:nvSpPr>
          <p:spPr bwMode="auto">
            <a:xfrm>
              <a:off x="4868" y="2246"/>
              <a:ext cx="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2" name="Rectangle 34"/>
            <p:cNvSpPr>
              <a:spLocks noChangeArrowheads="1"/>
            </p:cNvSpPr>
            <p:nvPr/>
          </p:nvSpPr>
          <p:spPr bwMode="auto">
            <a:xfrm>
              <a:off x="4868" y="2308"/>
              <a:ext cx="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3" name="Rectangle 35"/>
            <p:cNvSpPr>
              <a:spLocks noChangeArrowheads="1"/>
            </p:cNvSpPr>
            <p:nvPr/>
          </p:nvSpPr>
          <p:spPr bwMode="auto">
            <a:xfrm>
              <a:off x="4857" y="2369"/>
              <a:ext cx="4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v</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4" name="Rectangle 36"/>
            <p:cNvSpPr>
              <a:spLocks noChangeArrowheads="1"/>
            </p:cNvSpPr>
            <p:nvPr/>
          </p:nvSpPr>
          <p:spPr bwMode="auto">
            <a:xfrm>
              <a:off x="4857" y="2430"/>
              <a:ext cx="4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5" name="Rectangle 37"/>
            <p:cNvSpPr>
              <a:spLocks noChangeArrowheads="1"/>
            </p:cNvSpPr>
            <p:nvPr/>
          </p:nvSpPr>
          <p:spPr bwMode="auto">
            <a:xfrm>
              <a:off x="4868" y="2491"/>
              <a:ext cx="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6" name="Rectangle 38"/>
            <p:cNvSpPr>
              <a:spLocks noChangeArrowheads="1"/>
            </p:cNvSpPr>
            <p:nvPr/>
          </p:nvSpPr>
          <p:spPr bwMode="auto">
            <a:xfrm>
              <a:off x="4862" y="2551"/>
              <a:ext cx="3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7" name="Rectangle 39"/>
            <p:cNvSpPr>
              <a:spLocks noChangeArrowheads="1"/>
            </p:cNvSpPr>
            <p:nvPr/>
          </p:nvSpPr>
          <p:spPr bwMode="auto">
            <a:xfrm>
              <a:off x="4857" y="2612"/>
              <a:ext cx="4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9" name="Rectangle 41"/>
            <p:cNvSpPr>
              <a:spLocks noChangeArrowheads="1"/>
            </p:cNvSpPr>
            <p:nvPr/>
          </p:nvSpPr>
          <p:spPr bwMode="auto">
            <a:xfrm>
              <a:off x="291" y="3886"/>
              <a:ext cx="4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30" name="Line 42"/>
            <p:cNvSpPr>
              <a:spLocks noChangeShapeType="1"/>
            </p:cNvSpPr>
            <p:nvPr/>
          </p:nvSpPr>
          <p:spPr bwMode="auto">
            <a:xfrm flipV="1">
              <a:off x="307"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1" name="Rectangle 43"/>
            <p:cNvSpPr>
              <a:spLocks noChangeArrowheads="1"/>
            </p:cNvSpPr>
            <p:nvPr/>
          </p:nvSpPr>
          <p:spPr bwMode="auto">
            <a:xfrm>
              <a:off x="836" y="3886"/>
              <a:ext cx="4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32" name="Line 44"/>
            <p:cNvSpPr>
              <a:spLocks noChangeShapeType="1"/>
            </p:cNvSpPr>
            <p:nvPr/>
          </p:nvSpPr>
          <p:spPr bwMode="auto">
            <a:xfrm flipV="1">
              <a:off x="851"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3" name="Rectangle 45"/>
            <p:cNvSpPr>
              <a:spLocks noChangeArrowheads="1"/>
            </p:cNvSpPr>
            <p:nvPr/>
          </p:nvSpPr>
          <p:spPr bwMode="auto">
            <a:xfrm>
              <a:off x="1376" y="3886"/>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34" name="Line 46"/>
            <p:cNvSpPr>
              <a:spLocks noChangeShapeType="1"/>
            </p:cNvSpPr>
            <p:nvPr/>
          </p:nvSpPr>
          <p:spPr bwMode="auto">
            <a:xfrm flipV="1">
              <a:off x="1400"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5" name="Rectangle 47"/>
            <p:cNvSpPr>
              <a:spLocks noChangeArrowheads="1"/>
            </p:cNvSpPr>
            <p:nvPr/>
          </p:nvSpPr>
          <p:spPr bwMode="auto">
            <a:xfrm>
              <a:off x="1926" y="3886"/>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36" name="Line 48"/>
            <p:cNvSpPr>
              <a:spLocks noChangeShapeType="1"/>
            </p:cNvSpPr>
            <p:nvPr/>
          </p:nvSpPr>
          <p:spPr bwMode="auto">
            <a:xfrm flipV="1">
              <a:off x="1948"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7" name="Rectangle 49"/>
            <p:cNvSpPr>
              <a:spLocks noChangeArrowheads="1"/>
            </p:cNvSpPr>
            <p:nvPr/>
          </p:nvSpPr>
          <p:spPr bwMode="auto">
            <a:xfrm>
              <a:off x="2474" y="3886"/>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38" name="Line 50"/>
            <p:cNvSpPr>
              <a:spLocks noChangeShapeType="1"/>
            </p:cNvSpPr>
            <p:nvPr/>
          </p:nvSpPr>
          <p:spPr bwMode="auto">
            <a:xfrm flipV="1">
              <a:off x="2498"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9" name="Rectangle 51"/>
            <p:cNvSpPr>
              <a:spLocks noChangeArrowheads="1"/>
            </p:cNvSpPr>
            <p:nvPr/>
          </p:nvSpPr>
          <p:spPr bwMode="auto">
            <a:xfrm>
              <a:off x="3024" y="3886"/>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40" name="Line 52"/>
            <p:cNvSpPr>
              <a:spLocks noChangeShapeType="1"/>
            </p:cNvSpPr>
            <p:nvPr/>
          </p:nvSpPr>
          <p:spPr bwMode="auto">
            <a:xfrm flipV="1">
              <a:off x="3046"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1" name="Rectangle 53"/>
            <p:cNvSpPr>
              <a:spLocks noChangeArrowheads="1"/>
            </p:cNvSpPr>
            <p:nvPr/>
          </p:nvSpPr>
          <p:spPr bwMode="auto">
            <a:xfrm>
              <a:off x="3572" y="3886"/>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42" name="Line 54"/>
            <p:cNvSpPr>
              <a:spLocks noChangeShapeType="1"/>
            </p:cNvSpPr>
            <p:nvPr/>
          </p:nvSpPr>
          <p:spPr bwMode="auto">
            <a:xfrm flipV="1">
              <a:off x="3596"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3" name="Rectangle 55"/>
            <p:cNvSpPr>
              <a:spLocks noChangeArrowheads="1"/>
            </p:cNvSpPr>
            <p:nvPr/>
          </p:nvSpPr>
          <p:spPr bwMode="auto">
            <a:xfrm>
              <a:off x="4122" y="3886"/>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44" name="Line 56"/>
            <p:cNvSpPr>
              <a:spLocks noChangeShapeType="1"/>
            </p:cNvSpPr>
            <p:nvPr/>
          </p:nvSpPr>
          <p:spPr bwMode="auto">
            <a:xfrm flipV="1">
              <a:off x="4144"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5" name="Rectangle 57"/>
            <p:cNvSpPr>
              <a:spLocks noChangeArrowheads="1"/>
            </p:cNvSpPr>
            <p:nvPr/>
          </p:nvSpPr>
          <p:spPr bwMode="auto">
            <a:xfrm>
              <a:off x="4670" y="3886"/>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46" name="Line 58"/>
            <p:cNvSpPr>
              <a:spLocks noChangeShapeType="1"/>
            </p:cNvSpPr>
            <p:nvPr/>
          </p:nvSpPr>
          <p:spPr bwMode="auto">
            <a:xfrm flipV="1">
              <a:off x="4694"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7" name="Rectangle 59"/>
            <p:cNvSpPr>
              <a:spLocks noChangeArrowheads="1"/>
            </p:cNvSpPr>
            <p:nvPr/>
          </p:nvSpPr>
          <p:spPr bwMode="auto">
            <a:xfrm>
              <a:off x="269" y="3843"/>
              <a:ext cx="4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48" name="Line 60"/>
            <p:cNvSpPr>
              <a:spLocks noChangeShapeType="1"/>
            </p:cNvSpPr>
            <p:nvPr/>
          </p:nvSpPr>
          <p:spPr bwMode="auto">
            <a:xfrm>
              <a:off x="291" y="3870"/>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9" name="Rectangle 61"/>
            <p:cNvSpPr>
              <a:spLocks noChangeArrowheads="1"/>
            </p:cNvSpPr>
            <p:nvPr/>
          </p:nvSpPr>
          <p:spPr bwMode="auto">
            <a:xfrm>
              <a:off x="269" y="3502"/>
              <a:ext cx="4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50" name="Line 62"/>
            <p:cNvSpPr>
              <a:spLocks noChangeShapeType="1"/>
            </p:cNvSpPr>
            <p:nvPr/>
          </p:nvSpPr>
          <p:spPr bwMode="auto">
            <a:xfrm>
              <a:off x="291" y="3529"/>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1" name="Rectangle 63"/>
            <p:cNvSpPr>
              <a:spLocks noChangeArrowheads="1"/>
            </p:cNvSpPr>
            <p:nvPr/>
          </p:nvSpPr>
          <p:spPr bwMode="auto">
            <a:xfrm>
              <a:off x="245" y="3160"/>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52" name="Line 64"/>
            <p:cNvSpPr>
              <a:spLocks noChangeShapeType="1"/>
            </p:cNvSpPr>
            <p:nvPr/>
          </p:nvSpPr>
          <p:spPr bwMode="auto">
            <a:xfrm>
              <a:off x="291" y="3187"/>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3" name="Rectangle 65"/>
            <p:cNvSpPr>
              <a:spLocks noChangeArrowheads="1"/>
            </p:cNvSpPr>
            <p:nvPr/>
          </p:nvSpPr>
          <p:spPr bwMode="auto">
            <a:xfrm>
              <a:off x="245" y="2822"/>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54" name="Line 66"/>
            <p:cNvSpPr>
              <a:spLocks noChangeShapeType="1"/>
            </p:cNvSpPr>
            <p:nvPr/>
          </p:nvSpPr>
          <p:spPr bwMode="auto">
            <a:xfrm>
              <a:off x="291" y="2851"/>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5" name="Rectangle 67"/>
            <p:cNvSpPr>
              <a:spLocks noChangeArrowheads="1"/>
            </p:cNvSpPr>
            <p:nvPr/>
          </p:nvSpPr>
          <p:spPr bwMode="auto">
            <a:xfrm>
              <a:off x="245" y="2481"/>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56" name="Line 68"/>
            <p:cNvSpPr>
              <a:spLocks noChangeShapeType="1"/>
            </p:cNvSpPr>
            <p:nvPr/>
          </p:nvSpPr>
          <p:spPr bwMode="auto">
            <a:xfrm>
              <a:off x="291" y="2510"/>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7" name="Rectangle 69"/>
            <p:cNvSpPr>
              <a:spLocks noChangeArrowheads="1"/>
            </p:cNvSpPr>
            <p:nvPr/>
          </p:nvSpPr>
          <p:spPr bwMode="auto">
            <a:xfrm>
              <a:off x="245" y="2139"/>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58" name="Line 70"/>
            <p:cNvSpPr>
              <a:spLocks noChangeShapeType="1"/>
            </p:cNvSpPr>
            <p:nvPr/>
          </p:nvSpPr>
          <p:spPr bwMode="auto">
            <a:xfrm>
              <a:off x="291" y="2167"/>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9" name="Rectangle 71"/>
            <p:cNvSpPr>
              <a:spLocks noChangeArrowheads="1"/>
            </p:cNvSpPr>
            <p:nvPr/>
          </p:nvSpPr>
          <p:spPr bwMode="auto">
            <a:xfrm>
              <a:off x="245" y="1803"/>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60" name="Line 72"/>
            <p:cNvSpPr>
              <a:spLocks noChangeShapeType="1"/>
            </p:cNvSpPr>
            <p:nvPr/>
          </p:nvSpPr>
          <p:spPr bwMode="auto">
            <a:xfrm>
              <a:off x="291" y="1830"/>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1" name="Rectangle 73"/>
            <p:cNvSpPr>
              <a:spLocks noChangeArrowheads="1"/>
            </p:cNvSpPr>
            <p:nvPr/>
          </p:nvSpPr>
          <p:spPr bwMode="auto">
            <a:xfrm>
              <a:off x="245" y="1460"/>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62" name="Line 74"/>
            <p:cNvSpPr>
              <a:spLocks noChangeShapeType="1"/>
            </p:cNvSpPr>
            <p:nvPr/>
          </p:nvSpPr>
          <p:spPr bwMode="auto">
            <a:xfrm>
              <a:off x="291" y="1489"/>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3" name="Rectangle 75"/>
            <p:cNvSpPr>
              <a:spLocks noChangeArrowheads="1"/>
            </p:cNvSpPr>
            <p:nvPr/>
          </p:nvSpPr>
          <p:spPr bwMode="auto">
            <a:xfrm>
              <a:off x="245" y="1119"/>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64" name="Line 76"/>
            <p:cNvSpPr>
              <a:spLocks noChangeShapeType="1"/>
            </p:cNvSpPr>
            <p:nvPr/>
          </p:nvSpPr>
          <p:spPr bwMode="auto">
            <a:xfrm>
              <a:off x="291" y="1148"/>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5" name="Rectangle 77"/>
            <p:cNvSpPr>
              <a:spLocks noChangeArrowheads="1"/>
            </p:cNvSpPr>
            <p:nvPr/>
          </p:nvSpPr>
          <p:spPr bwMode="auto">
            <a:xfrm>
              <a:off x="4699" y="3843"/>
              <a:ext cx="4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66" name="Line 78"/>
            <p:cNvSpPr>
              <a:spLocks noChangeShapeType="1"/>
            </p:cNvSpPr>
            <p:nvPr/>
          </p:nvSpPr>
          <p:spPr bwMode="auto">
            <a:xfrm flipH="1">
              <a:off x="4689" y="3870"/>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7" name="Rectangle 79"/>
            <p:cNvSpPr>
              <a:spLocks noChangeArrowheads="1"/>
            </p:cNvSpPr>
            <p:nvPr/>
          </p:nvSpPr>
          <p:spPr bwMode="auto">
            <a:xfrm>
              <a:off x="4699" y="3502"/>
              <a:ext cx="4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68" name="Line 80"/>
            <p:cNvSpPr>
              <a:spLocks noChangeShapeType="1"/>
            </p:cNvSpPr>
            <p:nvPr/>
          </p:nvSpPr>
          <p:spPr bwMode="auto">
            <a:xfrm flipH="1">
              <a:off x="4689" y="3529"/>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9" name="Rectangle 81"/>
            <p:cNvSpPr>
              <a:spLocks noChangeArrowheads="1"/>
            </p:cNvSpPr>
            <p:nvPr/>
          </p:nvSpPr>
          <p:spPr bwMode="auto">
            <a:xfrm>
              <a:off x="4699" y="3160"/>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70" name="Line 82"/>
            <p:cNvSpPr>
              <a:spLocks noChangeShapeType="1"/>
            </p:cNvSpPr>
            <p:nvPr/>
          </p:nvSpPr>
          <p:spPr bwMode="auto">
            <a:xfrm flipH="1">
              <a:off x="4689" y="3187"/>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1" name="Rectangle 83"/>
            <p:cNvSpPr>
              <a:spLocks noChangeArrowheads="1"/>
            </p:cNvSpPr>
            <p:nvPr/>
          </p:nvSpPr>
          <p:spPr bwMode="auto">
            <a:xfrm>
              <a:off x="4699" y="2822"/>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72" name="Line 84"/>
            <p:cNvSpPr>
              <a:spLocks noChangeShapeType="1"/>
            </p:cNvSpPr>
            <p:nvPr/>
          </p:nvSpPr>
          <p:spPr bwMode="auto">
            <a:xfrm flipH="1">
              <a:off x="4689" y="2851"/>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3" name="Rectangle 85"/>
            <p:cNvSpPr>
              <a:spLocks noChangeArrowheads="1"/>
            </p:cNvSpPr>
            <p:nvPr/>
          </p:nvSpPr>
          <p:spPr bwMode="auto">
            <a:xfrm>
              <a:off x="4699" y="2481"/>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74" name="Line 86"/>
            <p:cNvSpPr>
              <a:spLocks noChangeShapeType="1"/>
            </p:cNvSpPr>
            <p:nvPr/>
          </p:nvSpPr>
          <p:spPr bwMode="auto">
            <a:xfrm flipH="1">
              <a:off x="4689" y="2510"/>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5" name="Rectangle 87"/>
            <p:cNvSpPr>
              <a:spLocks noChangeArrowheads="1"/>
            </p:cNvSpPr>
            <p:nvPr/>
          </p:nvSpPr>
          <p:spPr bwMode="auto">
            <a:xfrm>
              <a:off x="4699" y="2139"/>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76" name="Line 88"/>
            <p:cNvSpPr>
              <a:spLocks noChangeShapeType="1"/>
            </p:cNvSpPr>
            <p:nvPr/>
          </p:nvSpPr>
          <p:spPr bwMode="auto">
            <a:xfrm flipH="1">
              <a:off x="4689" y="2167"/>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7" name="Rectangle 89"/>
            <p:cNvSpPr>
              <a:spLocks noChangeArrowheads="1"/>
            </p:cNvSpPr>
            <p:nvPr/>
          </p:nvSpPr>
          <p:spPr bwMode="auto">
            <a:xfrm>
              <a:off x="4699" y="1803"/>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78" name="Line 90"/>
            <p:cNvSpPr>
              <a:spLocks noChangeShapeType="1"/>
            </p:cNvSpPr>
            <p:nvPr/>
          </p:nvSpPr>
          <p:spPr bwMode="auto">
            <a:xfrm flipH="1">
              <a:off x="4689" y="1830"/>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9" name="Rectangle 91"/>
            <p:cNvSpPr>
              <a:spLocks noChangeArrowheads="1"/>
            </p:cNvSpPr>
            <p:nvPr/>
          </p:nvSpPr>
          <p:spPr bwMode="auto">
            <a:xfrm>
              <a:off x="4699" y="1460"/>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80" name="Line 92"/>
            <p:cNvSpPr>
              <a:spLocks noChangeShapeType="1"/>
            </p:cNvSpPr>
            <p:nvPr/>
          </p:nvSpPr>
          <p:spPr bwMode="auto">
            <a:xfrm flipH="1">
              <a:off x="4689" y="1489"/>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1" name="Rectangle 93"/>
            <p:cNvSpPr>
              <a:spLocks noChangeArrowheads="1"/>
            </p:cNvSpPr>
            <p:nvPr/>
          </p:nvSpPr>
          <p:spPr bwMode="auto">
            <a:xfrm>
              <a:off x="4699" y="1119"/>
              <a:ext cx="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82" name="Line 94"/>
            <p:cNvSpPr>
              <a:spLocks noChangeShapeType="1"/>
            </p:cNvSpPr>
            <p:nvPr/>
          </p:nvSpPr>
          <p:spPr bwMode="auto">
            <a:xfrm flipH="1">
              <a:off x="4689" y="1148"/>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3" name="Line 95"/>
            <p:cNvSpPr>
              <a:spLocks noChangeShapeType="1"/>
            </p:cNvSpPr>
            <p:nvPr/>
          </p:nvSpPr>
          <p:spPr bwMode="auto">
            <a:xfrm>
              <a:off x="302"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4" name="Line 96"/>
            <p:cNvSpPr>
              <a:spLocks noChangeShapeType="1"/>
            </p:cNvSpPr>
            <p:nvPr/>
          </p:nvSpPr>
          <p:spPr bwMode="auto">
            <a:xfrm>
              <a:off x="307"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5" name="Line 97"/>
            <p:cNvSpPr>
              <a:spLocks noChangeShapeType="1"/>
            </p:cNvSpPr>
            <p:nvPr/>
          </p:nvSpPr>
          <p:spPr bwMode="auto">
            <a:xfrm>
              <a:off x="312"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6" name="Line 98"/>
            <p:cNvSpPr>
              <a:spLocks noChangeShapeType="1"/>
            </p:cNvSpPr>
            <p:nvPr/>
          </p:nvSpPr>
          <p:spPr bwMode="auto">
            <a:xfrm>
              <a:off x="31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7" name="Line 99"/>
            <p:cNvSpPr>
              <a:spLocks noChangeShapeType="1"/>
            </p:cNvSpPr>
            <p:nvPr/>
          </p:nvSpPr>
          <p:spPr bwMode="auto">
            <a:xfrm>
              <a:off x="32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8" name="Line 100"/>
            <p:cNvSpPr>
              <a:spLocks noChangeShapeType="1"/>
            </p:cNvSpPr>
            <p:nvPr/>
          </p:nvSpPr>
          <p:spPr bwMode="auto">
            <a:xfrm>
              <a:off x="32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9" name="Line 101"/>
            <p:cNvSpPr>
              <a:spLocks noChangeShapeType="1"/>
            </p:cNvSpPr>
            <p:nvPr/>
          </p:nvSpPr>
          <p:spPr bwMode="auto">
            <a:xfrm>
              <a:off x="330"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0" name="Line 102"/>
            <p:cNvSpPr>
              <a:spLocks noChangeShapeType="1"/>
            </p:cNvSpPr>
            <p:nvPr/>
          </p:nvSpPr>
          <p:spPr bwMode="auto">
            <a:xfrm>
              <a:off x="33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1" name="Line 103"/>
            <p:cNvSpPr>
              <a:spLocks noChangeShapeType="1"/>
            </p:cNvSpPr>
            <p:nvPr/>
          </p:nvSpPr>
          <p:spPr bwMode="auto">
            <a:xfrm>
              <a:off x="33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2" name="Line 104"/>
            <p:cNvSpPr>
              <a:spLocks noChangeShapeType="1"/>
            </p:cNvSpPr>
            <p:nvPr/>
          </p:nvSpPr>
          <p:spPr bwMode="auto">
            <a:xfrm>
              <a:off x="34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3" name="Line 105"/>
            <p:cNvSpPr>
              <a:spLocks noChangeShapeType="1"/>
            </p:cNvSpPr>
            <p:nvPr/>
          </p:nvSpPr>
          <p:spPr bwMode="auto">
            <a:xfrm>
              <a:off x="349"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4" name="Line 106"/>
            <p:cNvSpPr>
              <a:spLocks noChangeShapeType="1"/>
            </p:cNvSpPr>
            <p:nvPr/>
          </p:nvSpPr>
          <p:spPr bwMode="auto">
            <a:xfrm>
              <a:off x="353"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5" name="Line 107"/>
            <p:cNvSpPr>
              <a:spLocks noChangeShapeType="1"/>
            </p:cNvSpPr>
            <p:nvPr/>
          </p:nvSpPr>
          <p:spPr bwMode="auto">
            <a:xfrm>
              <a:off x="35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6" name="Line 108"/>
            <p:cNvSpPr>
              <a:spLocks noChangeShapeType="1"/>
            </p:cNvSpPr>
            <p:nvPr/>
          </p:nvSpPr>
          <p:spPr bwMode="auto">
            <a:xfrm>
              <a:off x="363"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7" name="Line 109"/>
            <p:cNvSpPr>
              <a:spLocks noChangeShapeType="1"/>
            </p:cNvSpPr>
            <p:nvPr/>
          </p:nvSpPr>
          <p:spPr bwMode="auto">
            <a:xfrm>
              <a:off x="368"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8" name="Line 110"/>
            <p:cNvSpPr>
              <a:spLocks noChangeShapeType="1"/>
            </p:cNvSpPr>
            <p:nvPr/>
          </p:nvSpPr>
          <p:spPr bwMode="auto">
            <a:xfrm>
              <a:off x="37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9" name="Line 111"/>
            <p:cNvSpPr>
              <a:spLocks noChangeShapeType="1"/>
            </p:cNvSpPr>
            <p:nvPr/>
          </p:nvSpPr>
          <p:spPr bwMode="auto">
            <a:xfrm>
              <a:off x="376"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0" name="Line 112"/>
            <p:cNvSpPr>
              <a:spLocks noChangeShapeType="1"/>
            </p:cNvSpPr>
            <p:nvPr/>
          </p:nvSpPr>
          <p:spPr bwMode="auto">
            <a:xfrm>
              <a:off x="382"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1" name="Line 113"/>
            <p:cNvSpPr>
              <a:spLocks noChangeShapeType="1"/>
            </p:cNvSpPr>
            <p:nvPr/>
          </p:nvSpPr>
          <p:spPr bwMode="auto">
            <a:xfrm>
              <a:off x="387"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2" name="Line 114"/>
            <p:cNvSpPr>
              <a:spLocks noChangeShapeType="1"/>
            </p:cNvSpPr>
            <p:nvPr/>
          </p:nvSpPr>
          <p:spPr bwMode="auto">
            <a:xfrm>
              <a:off x="39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3" name="Line 115"/>
            <p:cNvSpPr>
              <a:spLocks noChangeShapeType="1"/>
            </p:cNvSpPr>
            <p:nvPr/>
          </p:nvSpPr>
          <p:spPr bwMode="auto">
            <a:xfrm>
              <a:off x="39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4" name="Line 116"/>
            <p:cNvSpPr>
              <a:spLocks noChangeShapeType="1"/>
            </p:cNvSpPr>
            <p:nvPr/>
          </p:nvSpPr>
          <p:spPr bwMode="auto">
            <a:xfrm>
              <a:off x="40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5" name="Line 117"/>
            <p:cNvSpPr>
              <a:spLocks noChangeShapeType="1"/>
            </p:cNvSpPr>
            <p:nvPr/>
          </p:nvSpPr>
          <p:spPr bwMode="auto">
            <a:xfrm flipV="1">
              <a:off x="405" y="3862"/>
              <a:ext cx="4"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6" name="Line 118"/>
            <p:cNvSpPr>
              <a:spLocks noChangeShapeType="1"/>
            </p:cNvSpPr>
            <p:nvPr/>
          </p:nvSpPr>
          <p:spPr bwMode="auto">
            <a:xfrm>
              <a:off x="409" y="3862"/>
              <a:ext cx="5"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7" name="Line 119"/>
            <p:cNvSpPr>
              <a:spLocks noChangeShapeType="1"/>
            </p:cNvSpPr>
            <p:nvPr/>
          </p:nvSpPr>
          <p:spPr bwMode="auto">
            <a:xfrm flipV="1">
              <a:off x="414" y="3857"/>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8" name="Line 120"/>
            <p:cNvSpPr>
              <a:spLocks noChangeShapeType="1"/>
            </p:cNvSpPr>
            <p:nvPr/>
          </p:nvSpPr>
          <p:spPr bwMode="auto">
            <a:xfrm>
              <a:off x="419" y="3857"/>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9" name="Line 121"/>
            <p:cNvSpPr>
              <a:spLocks noChangeShapeType="1"/>
            </p:cNvSpPr>
            <p:nvPr/>
          </p:nvSpPr>
          <p:spPr bwMode="auto">
            <a:xfrm>
              <a:off x="41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0" name="Line 122"/>
            <p:cNvSpPr>
              <a:spLocks noChangeShapeType="1"/>
            </p:cNvSpPr>
            <p:nvPr/>
          </p:nvSpPr>
          <p:spPr bwMode="auto">
            <a:xfrm>
              <a:off x="424"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1" name="Line 123"/>
            <p:cNvSpPr>
              <a:spLocks noChangeShapeType="1"/>
            </p:cNvSpPr>
            <p:nvPr/>
          </p:nvSpPr>
          <p:spPr bwMode="auto">
            <a:xfrm flipV="1">
              <a:off x="428"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2" name="Line 124"/>
            <p:cNvSpPr>
              <a:spLocks noChangeShapeType="1"/>
            </p:cNvSpPr>
            <p:nvPr/>
          </p:nvSpPr>
          <p:spPr bwMode="auto">
            <a:xfrm>
              <a:off x="428"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3" name="Line 125"/>
            <p:cNvSpPr>
              <a:spLocks noChangeShapeType="1"/>
            </p:cNvSpPr>
            <p:nvPr/>
          </p:nvSpPr>
          <p:spPr bwMode="auto">
            <a:xfrm>
              <a:off x="42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4" name="Line 126"/>
            <p:cNvSpPr>
              <a:spLocks noChangeShapeType="1"/>
            </p:cNvSpPr>
            <p:nvPr/>
          </p:nvSpPr>
          <p:spPr bwMode="auto">
            <a:xfrm flipV="1">
              <a:off x="433" y="3857"/>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5" name="Line 127"/>
            <p:cNvSpPr>
              <a:spLocks noChangeShapeType="1"/>
            </p:cNvSpPr>
            <p:nvPr/>
          </p:nvSpPr>
          <p:spPr bwMode="auto">
            <a:xfrm>
              <a:off x="438" y="3857"/>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6" name="Line 128"/>
            <p:cNvSpPr>
              <a:spLocks noChangeShapeType="1"/>
            </p:cNvSpPr>
            <p:nvPr/>
          </p:nvSpPr>
          <p:spPr bwMode="auto">
            <a:xfrm>
              <a:off x="443" y="3862"/>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7" name="Line 129"/>
            <p:cNvSpPr>
              <a:spLocks noChangeShapeType="1"/>
            </p:cNvSpPr>
            <p:nvPr/>
          </p:nvSpPr>
          <p:spPr bwMode="auto">
            <a:xfrm flipV="1">
              <a:off x="443"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8" name="Line 130"/>
            <p:cNvSpPr>
              <a:spLocks noChangeShapeType="1"/>
            </p:cNvSpPr>
            <p:nvPr/>
          </p:nvSpPr>
          <p:spPr bwMode="auto">
            <a:xfrm>
              <a:off x="443"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9" name="Line 131"/>
            <p:cNvSpPr>
              <a:spLocks noChangeShapeType="1"/>
            </p:cNvSpPr>
            <p:nvPr/>
          </p:nvSpPr>
          <p:spPr bwMode="auto">
            <a:xfrm flipV="1">
              <a:off x="446"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0" name="Line 132"/>
            <p:cNvSpPr>
              <a:spLocks noChangeShapeType="1"/>
            </p:cNvSpPr>
            <p:nvPr/>
          </p:nvSpPr>
          <p:spPr bwMode="auto">
            <a:xfrm>
              <a:off x="451"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1" name="Line 133"/>
            <p:cNvSpPr>
              <a:spLocks noChangeShapeType="1"/>
            </p:cNvSpPr>
            <p:nvPr/>
          </p:nvSpPr>
          <p:spPr bwMode="auto">
            <a:xfrm>
              <a:off x="456"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2" name="Line 134"/>
            <p:cNvSpPr>
              <a:spLocks noChangeShapeType="1"/>
            </p:cNvSpPr>
            <p:nvPr/>
          </p:nvSpPr>
          <p:spPr bwMode="auto">
            <a:xfrm>
              <a:off x="462"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3" name="Line 135"/>
            <p:cNvSpPr>
              <a:spLocks noChangeShapeType="1"/>
            </p:cNvSpPr>
            <p:nvPr/>
          </p:nvSpPr>
          <p:spPr bwMode="auto">
            <a:xfrm>
              <a:off x="46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4" name="Line 136"/>
            <p:cNvSpPr>
              <a:spLocks noChangeShapeType="1"/>
            </p:cNvSpPr>
            <p:nvPr/>
          </p:nvSpPr>
          <p:spPr bwMode="auto">
            <a:xfrm>
              <a:off x="47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5" name="Line 137"/>
            <p:cNvSpPr>
              <a:spLocks noChangeShapeType="1"/>
            </p:cNvSpPr>
            <p:nvPr/>
          </p:nvSpPr>
          <p:spPr bwMode="auto">
            <a:xfrm flipV="1">
              <a:off x="475" y="3852"/>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6" name="Line 138"/>
            <p:cNvSpPr>
              <a:spLocks noChangeShapeType="1"/>
            </p:cNvSpPr>
            <p:nvPr/>
          </p:nvSpPr>
          <p:spPr bwMode="auto">
            <a:xfrm>
              <a:off x="480" y="3852"/>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7" name="Line 139"/>
            <p:cNvSpPr>
              <a:spLocks noChangeShapeType="1"/>
            </p:cNvSpPr>
            <p:nvPr/>
          </p:nvSpPr>
          <p:spPr bwMode="auto">
            <a:xfrm>
              <a:off x="485"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8" name="Line 140"/>
            <p:cNvSpPr>
              <a:spLocks noChangeShapeType="1"/>
            </p:cNvSpPr>
            <p:nvPr/>
          </p:nvSpPr>
          <p:spPr bwMode="auto">
            <a:xfrm>
              <a:off x="48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9" name="Line 141"/>
            <p:cNvSpPr>
              <a:spLocks noChangeShapeType="1"/>
            </p:cNvSpPr>
            <p:nvPr/>
          </p:nvSpPr>
          <p:spPr bwMode="auto">
            <a:xfrm flipV="1">
              <a:off x="494"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0" name="Line 142"/>
            <p:cNvSpPr>
              <a:spLocks noChangeShapeType="1"/>
            </p:cNvSpPr>
            <p:nvPr/>
          </p:nvSpPr>
          <p:spPr bwMode="auto">
            <a:xfrm>
              <a:off x="494"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1" name="Line 143"/>
            <p:cNvSpPr>
              <a:spLocks noChangeShapeType="1"/>
            </p:cNvSpPr>
            <p:nvPr/>
          </p:nvSpPr>
          <p:spPr bwMode="auto">
            <a:xfrm>
              <a:off x="49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2" name="Line 144"/>
            <p:cNvSpPr>
              <a:spLocks noChangeShapeType="1"/>
            </p:cNvSpPr>
            <p:nvPr/>
          </p:nvSpPr>
          <p:spPr bwMode="auto">
            <a:xfrm flipV="1">
              <a:off x="504" y="3862"/>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3" name="Line 145"/>
            <p:cNvSpPr>
              <a:spLocks noChangeShapeType="1"/>
            </p:cNvSpPr>
            <p:nvPr/>
          </p:nvSpPr>
          <p:spPr bwMode="auto">
            <a:xfrm>
              <a:off x="504" y="3862"/>
              <a:ext cx="4"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4" name="Line 146"/>
            <p:cNvSpPr>
              <a:spLocks noChangeShapeType="1"/>
            </p:cNvSpPr>
            <p:nvPr/>
          </p:nvSpPr>
          <p:spPr bwMode="auto">
            <a:xfrm>
              <a:off x="50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5" name="Line 147"/>
            <p:cNvSpPr>
              <a:spLocks noChangeShapeType="1"/>
            </p:cNvSpPr>
            <p:nvPr/>
          </p:nvSpPr>
          <p:spPr bwMode="auto">
            <a:xfrm flipV="1">
              <a:off x="513"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6" name="Line 148"/>
            <p:cNvSpPr>
              <a:spLocks noChangeShapeType="1"/>
            </p:cNvSpPr>
            <p:nvPr/>
          </p:nvSpPr>
          <p:spPr bwMode="auto">
            <a:xfrm>
              <a:off x="513"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7" name="Line 149"/>
            <p:cNvSpPr>
              <a:spLocks noChangeShapeType="1"/>
            </p:cNvSpPr>
            <p:nvPr/>
          </p:nvSpPr>
          <p:spPr bwMode="auto">
            <a:xfrm>
              <a:off x="51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8" name="Line 150"/>
            <p:cNvSpPr>
              <a:spLocks noChangeShapeType="1"/>
            </p:cNvSpPr>
            <p:nvPr/>
          </p:nvSpPr>
          <p:spPr bwMode="auto">
            <a:xfrm flipV="1">
              <a:off x="523"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9" name="Line 151"/>
            <p:cNvSpPr>
              <a:spLocks noChangeShapeType="1"/>
            </p:cNvSpPr>
            <p:nvPr/>
          </p:nvSpPr>
          <p:spPr bwMode="auto">
            <a:xfrm>
              <a:off x="526"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0" name="Line 152"/>
            <p:cNvSpPr>
              <a:spLocks noChangeShapeType="1"/>
            </p:cNvSpPr>
            <p:nvPr/>
          </p:nvSpPr>
          <p:spPr bwMode="auto">
            <a:xfrm>
              <a:off x="52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1" name="Line 153"/>
            <p:cNvSpPr>
              <a:spLocks noChangeShapeType="1"/>
            </p:cNvSpPr>
            <p:nvPr/>
          </p:nvSpPr>
          <p:spPr bwMode="auto">
            <a:xfrm>
              <a:off x="53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2" name="Line 154"/>
            <p:cNvSpPr>
              <a:spLocks noChangeShapeType="1"/>
            </p:cNvSpPr>
            <p:nvPr/>
          </p:nvSpPr>
          <p:spPr bwMode="auto">
            <a:xfrm>
              <a:off x="536"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3" name="Line 155"/>
            <p:cNvSpPr>
              <a:spLocks noChangeShapeType="1"/>
            </p:cNvSpPr>
            <p:nvPr/>
          </p:nvSpPr>
          <p:spPr bwMode="auto">
            <a:xfrm flipV="1">
              <a:off x="542"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4" name="Line 156"/>
            <p:cNvSpPr>
              <a:spLocks noChangeShapeType="1"/>
            </p:cNvSpPr>
            <p:nvPr/>
          </p:nvSpPr>
          <p:spPr bwMode="auto">
            <a:xfrm>
              <a:off x="545"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5" name="Line 157"/>
            <p:cNvSpPr>
              <a:spLocks noChangeShapeType="1"/>
            </p:cNvSpPr>
            <p:nvPr/>
          </p:nvSpPr>
          <p:spPr bwMode="auto">
            <a:xfrm>
              <a:off x="54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6" name="Line 158"/>
            <p:cNvSpPr>
              <a:spLocks noChangeShapeType="1"/>
            </p:cNvSpPr>
            <p:nvPr/>
          </p:nvSpPr>
          <p:spPr bwMode="auto">
            <a:xfrm>
              <a:off x="55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7" name="Line 159"/>
            <p:cNvSpPr>
              <a:spLocks noChangeShapeType="1"/>
            </p:cNvSpPr>
            <p:nvPr/>
          </p:nvSpPr>
          <p:spPr bwMode="auto">
            <a:xfrm>
              <a:off x="55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8" name="Line 160"/>
            <p:cNvSpPr>
              <a:spLocks noChangeShapeType="1"/>
            </p:cNvSpPr>
            <p:nvPr/>
          </p:nvSpPr>
          <p:spPr bwMode="auto">
            <a:xfrm>
              <a:off x="560"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9" name="Line 161"/>
            <p:cNvSpPr>
              <a:spLocks noChangeShapeType="1"/>
            </p:cNvSpPr>
            <p:nvPr/>
          </p:nvSpPr>
          <p:spPr bwMode="auto">
            <a:xfrm>
              <a:off x="56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0" name="Line 162"/>
            <p:cNvSpPr>
              <a:spLocks noChangeShapeType="1"/>
            </p:cNvSpPr>
            <p:nvPr/>
          </p:nvSpPr>
          <p:spPr bwMode="auto">
            <a:xfrm>
              <a:off x="56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1" name="Line 163"/>
            <p:cNvSpPr>
              <a:spLocks noChangeShapeType="1"/>
            </p:cNvSpPr>
            <p:nvPr/>
          </p:nvSpPr>
          <p:spPr bwMode="auto">
            <a:xfrm>
              <a:off x="57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2" name="Line 164"/>
            <p:cNvSpPr>
              <a:spLocks noChangeShapeType="1"/>
            </p:cNvSpPr>
            <p:nvPr/>
          </p:nvSpPr>
          <p:spPr bwMode="auto">
            <a:xfrm>
              <a:off x="579"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3" name="Line 165"/>
            <p:cNvSpPr>
              <a:spLocks noChangeShapeType="1"/>
            </p:cNvSpPr>
            <p:nvPr/>
          </p:nvSpPr>
          <p:spPr bwMode="auto">
            <a:xfrm flipV="1">
              <a:off x="582"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4" name="Line 166"/>
            <p:cNvSpPr>
              <a:spLocks noChangeShapeType="1"/>
            </p:cNvSpPr>
            <p:nvPr/>
          </p:nvSpPr>
          <p:spPr bwMode="auto">
            <a:xfrm>
              <a:off x="582"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5" name="Line 167"/>
            <p:cNvSpPr>
              <a:spLocks noChangeShapeType="1"/>
            </p:cNvSpPr>
            <p:nvPr/>
          </p:nvSpPr>
          <p:spPr bwMode="auto">
            <a:xfrm>
              <a:off x="58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6" name="Line 168"/>
            <p:cNvSpPr>
              <a:spLocks noChangeShapeType="1"/>
            </p:cNvSpPr>
            <p:nvPr/>
          </p:nvSpPr>
          <p:spPr bwMode="auto">
            <a:xfrm flipV="1">
              <a:off x="593"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7" name="Line 169"/>
            <p:cNvSpPr>
              <a:spLocks noChangeShapeType="1"/>
            </p:cNvSpPr>
            <p:nvPr/>
          </p:nvSpPr>
          <p:spPr bwMode="auto">
            <a:xfrm>
              <a:off x="593"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8" name="Line 170"/>
            <p:cNvSpPr>
              <a:spLocks noChangeShapeType="1"/>
            </p:cNvSpPr>
            <p:nvPr/>
          </p:nvSpPr>
          <p:spPr bwMode="auto">
            <a:xfrm>
              <a:off x="598"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9" name="Line 171"/>
            <p:cNvSpPr>
              <a:spLocks noChangeShapeType="1"/>
            </p:cNvSpPr>
            <p:nvPr/>
          </p:nvSpPr>
          <p:spPr bwMode="auto">
            <a:xfrm>
              <a:off x="60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0" name="Line 172"/>
            <p:cNvSpPr>
              <a:spLocks noChangeShapeType="1"/>
            </p:cNvSpPr>
            <p:nvPr/>
          </p:nvSpPr>
          <p:spPr bwMode="auto">
            <a:xfrm>
              <a:off x="60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1" name="Line 173"/>
            <p:cNvSpPr>
              <a:spLocks noChangeShapeType="1"/>
            </p:cNvSpPr>
            <p:nvPr/>
          </p:nvSpPr>
          <p:spPr bwMode="auto">
            <a:xfrm flipV="1">
              <a:off x="611"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2" name="Line 174"/>
            <p:cNvSpPr>
              <a:spLocks noChangeShapeType="1"/>
            </p:cNvSpPr>
            <p:nvPr/>
          </p:nvSpPr>
          <p:spPr bwMode="auto">
            <a:xfrm>
              <a:off x="617"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3" name="Line 175"/>
            <p:cNvSpPr>
              <a:spLocks noChangeShapeType="1"/>
            </p:cNvSpPr>
            <p:nvPr/>
          </p:nvSpPr>
          <p:spPr bwMode="auto">
            <a:xfrm>
              <a:off x="617"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4" name="Line 176"/>
            <p:cNvSpPr>
              <a:spLocks noChangeShapeType="1"/>
            </p:cNvSpPr>
            <p:nvPr/>
          </p:nvSpPr>
          <p:spPr bwMode="auto">
            <a:xfrm flipV="1">
              <a:off x="620"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5" name="Line 177"/>
            <p:cNvSpPr>
              <a:spLocks noChangeShapeType="1"/>
            </p:cNvSpPr>
            <p:nvPr/>
          </p:nvSpPr>
          <p:spPr bwMode="auto">
            <a:xfrm>
              <a:off x="625"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6" name="Line 178"/>
            <p:cNvSpPr>
              <a:spLocks noChangeShapeType="1"/>
            </p:cNvSpPr>
            <p:nvPr/>
          </p:nvSpPr>
          <p:spPr bwMode="auto">
            <a:xfrm>
              <a:off x="63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7" name="Line 179"/>
            <p:cNvSpPr>
              <a:spLocks noChangeShapeType="1"/>
            </p:cNvSpPr>
            <p:nvPr/>
          </p:nvSpPr>
          <p:spPr bwMode="auto">
            <a:xfrm>
              <a:off x="635"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8" name="Line 180"/>
            <p:cNvSpPr>
              <a:spLocks noChangeShapeType="1"/>
            </p:cNvSpPr>
            <p:nvPr/>
          </p:nvSpPr>
          <p:spPr bwMode="auto">
            <a:xfrm>
              <a:off x="63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9" name="Line 181"/>
            <p:cNvSpPr>
              <a:spLocks noChangeShapeType="1"/>
            </p:cNvSpPr>
            <p:nvPr/>
          </p:nvSpPr>
          <p:spPr bwMode="auto">
            <a:xfrm flipV="1">
              <a:off x="644"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0" name="Line 182"/>
            <p:cNvSpPr>
              <a:spLocks noChangeShapeType="1"/>
            </p:cNvSpPr>
            <p:nvPr/>
          </p:nvSpPr>
          <p:spPr bwMode="auto">
            <a:xfrm>
              <a:off x="644"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1" name="Line 183"/>
            <p:cNvSpPr>
              <a:spLocks noChangeShapeType="1"/>
            </p:cNvSpPr>
            <p:nvPr/>
          </p:nvSpPr>
          <p:spPr bwMode="auto">
            <a:xfrm>
              <a:off x="64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2" name="Line 184"/>
            <p:cNvSpPr>
              <a:spLocks noChangeShapeType="1"/>
            </p:cNvSpPr>
            <p:nvPr/>
          </p:nvSpPr>
          <p:spPr bwMode="auto">
            <a:xfrm>
              <a:off x="654"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3" name="Line 185"/>
            <p:cNvSpPr>
              <a:spLocks noChangeShapeType="1"/>
            </p:cNvSpPr>
            <p:nvPr/>
          </p:nvSpPr>
          <p:spPr bwMode="auto">
            <a:xfrm>
              <a:off x="657"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4" name="Line 186"/>
            <p:cNvSpPr>
              <a:spLocks noChangeShapeType="1"/>
            </p:cNvSpPr>
            <p:nvPr/>
          </p:nvSpPr>
          <p:spPr bwMode="auto">
            <a:xfrm>
              <a:off x="662"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5" name="Line 187"/>
            <p:cNvSpPr>
              <a:spLocks noChangeShapeType="1"/>
            </p:cNvSpPr>
            <p:nvPr/>
          </p:nvSpPr>
          <p:spPr bwMode="auto">
            <a:xfrm>
              <a:off x="66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6" name="Line 188"/>
            <p:cNvSpPr>
              <a:spLocks noChangeShapeType="1"/>
            </p:cNvSpPr>
            <p:nvPr/>
          </p:nvSpPr>
          <p:spPr bwMode="auto">
            <a:xfrm>
              <a:off x="673"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7" name="Line 189"/>
            <p:cNvSpPr>
              <a:spLocks noChangeShapeType="1"/>
            </p:cNvSpPr>
            <p:nvPr/>
          </p:nvSpPr>
          <p:spPr bwMode="auto">
            <a:xfrm>
              <a:off x="678"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8" name="Line 190"/>
            <p:cNvSpPr>
              <a:spLocks noChangeShapeType="1"/>
            </p:cNvSpPr>
            <p:nvPr/>
          </p:nvSpPr>
          <p:spPr bwMode="auto">
            <a:xfrm>
              <a:off x="68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9" name="Line 191"/>
            <p:cNvSpPr>
              <a:spLocks noChangeShapeType="1"/>
            </p:cNvSpPr>
            <p:nvPr/>
          </p:nvSpPr>
          <p:spPr bwMode="auto">
            <a:xfrm flipV="1">
              <a:off x="686"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0" name="Line 192"/>
            <p:cNvSpPr>
              <a:spLocks noChangeShapeType="1"/>
            </p:cNvSpPr>
            <p:nvPr/>
          </p:nvSpPr>
          <p:spPr bwMode="auto">
            <a:xfrm>
              <a:off x="686"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1" name="Line 193"/>
            <p:cNvSpPr>
              <a:spLocks noChangeShapeType="1"/>
            </p:cNvSpPr>
            <p:nvPr/>
          </p:nvSpPr>
          <p:spPr bwMode="auto">
            <a:xfrm>
              <a:off x="691"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2" name="Line 194"/>
            <p:cNvSpPr>
              <a:spLocks noChangeShapeType="1"/>
            </p:cNvSpPr>
            <p:nvPr/>
          </p:nvSpPr>
          <p:spPr bwMode="auto">
            <a:xfrm>
              <a:off x="697"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3" name="Line 195"/>
            <p:cNvSpPr>
              <a:spLocks noChangeShapeType="1"/>
            </p:cNvSpPr>
            <p:nvPr/>
          </p:nvSpPr>
          <p:spPr bwMode="auto">
            <a:xfrm>
              <a:off x="70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4" name="Line 196"/>
            <p:cNvSpPr>
              <a:spLocks noChangeShapeType="1"/>
            </p:cNvSpPr>
            <p:nvPr/>
          </p:nvSpPr>
          <p:spPr bwMode="auto">
            <a:xfrm>
              <a:off x="70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5" name="Line 197"/>
            <p:cNvSpPr>
              <a:spLocks noChangeShapeType="1"/>
            </p:cNvSpPr>
            <p:nvPr/>
          </p:nvSpPr>
          <p:spPr bwMode="auto">
            <a:xfrm>
              <a:off x="71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6" name="Line 198"/>
            <p:cNvSpPr>
              <a:spLocks noChangeShapeType="1"/>
            </p:cNvSpPr>
            <p:nvPr/>
          </p:nvSpPr>
          <p:spPr bwMode="auto">
            <a:xfrm>
              <a:off x="715"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7" name="Line 199"/>
            <p:cNvSpPr>
              <a:spLocks noChangeShapeType="1"/>
            </p:cNvSpPr>
            <p:nvPr/>
          </p:nvSpPr>
          <p:spPr bwMode="auto">
            <a:xfrm>
              <a:off x="71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8" name="Line 200"/>
            <p:cNvSpPr>
              <a:spLocks noChangeShapeType="1"/>
            </p:cNvSpPr>
            <p:nvPr/>
          </p:nvSpPr>
          <p:spPr bwMode="auto">
            <a:xfrm>
              <a:off x="72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9" name="Line 201"/>
            <p:cNvSpPr>
              <a:spLocks noChangeShapeType="1"/>
            </p:cNvSpPr>
            <p:nvPr/>
          </p:nvSpPr>
          <p:spPr bwMode="auto">
            <a:xfrm flipV="1">
              <a:off x="729"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0" name="Line 202"/>
            <p:cNvSpPr>
              <a:spLocks noChangeShapeType="1"/>
            </p:cNvSpPr>
            <p:nvPr/>
          </p:nvSpPr>
          <p:spPr bwMode="auto">
            <a:xfrm>
              <a:off x="734"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1" name="Line 203"/>
            <p:cNvSpPr>
              <a:spLocks noChangeShapeType="1"/>
            </p:cNvSpPr>
            <p:nvPr/>
          </p:nvSpPr>
          <p:spPr bwMode="auto">
            <a:xfrm>
              <a:off x="734"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2" name="Line 204"/>
            <p:cNvSpPr>
              <a:spLocks noChangeShapeType="1"/>
            </p:cNvSpPr>
            <p:nvPr/>
          </p:nvSpPr>
          <p:spPr bwMode="auto">
            <a:xfrm>
              <a:off x="737"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406"/>
          <p:cNvGrpSpPr>
            <a:grpSpLocks/>
          </p:cNvGrpSpPr>
          <p:nvPr/>
        </p:nvGrpSpPr>
        <p:grpSpPr bwMode="auto">
          <a:xfrm>
            <a:off x="1177925" y="5208588"/>
            <a:ext cx="1027113" cy="935038"/>
            <a:chOff x="742" y="3281"/>
            <a:chExt cx="647" cy="589"/>
          </a:xfrm>
        </p:grpSpPr>
        <p:sp>
          <p:nvSpPr>
            <p:cNvPr id="3093" name="Line 206"/>
            <p:cNvSpPr>
              <a:spLocks noChangeShapeType="1"/>
            </p:cNvSpPr>
            <p:nvPr/>
          </p:nvSpPr>
          <p:spPr bwMode="auto">
            <a:xfrm flipV="1">
              <a:off x="742"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4" name="Line 207"/>
            <p:cNvSpPr>
              <a:spLocks noChangeShapeType="1"/>
            </p:cNvSpPr>
            <p:nvPr/>
          </p:nvSpPr>
          <p:spPr bwMode="auto">
            <a:xfrm>
              <a:off x="748"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5" name="Line 208"/>
            <p:cNvSpPr>
              <a:spLocks noChangeShapeType="1"/>
            </p:cNvSpPr>
            <p:nvPr/>
          </p:nvSpPr>
          <p:spPr bwMode="auto">
            <a:xfrm>
              <a:off x="753" y="3870"/>
              <a:ext cx="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6" name="Line 209"/>
            <p:cNvSpPr>
              <a:spLocks noChangeShapeType="1"/>
            </p:cNvSpPr>
            <p:nvPr/>
          </p:nvSpPr>
          <p:spPr bwMode="auto">
            <a:xfrm>
              <a:off x="76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7" name="Line 210"/>
            <p:cNvSpPr>
              <a:spLocks noChangeShapeType="1"/>
            </p:cNvSpPr>
            <p:nvPr/>
          </p:nvSpPr>
          <p:spPr bwMode="auto">
            <a:xfrm>
              <a:off x="76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8" name="Line 211"/>
            <p:cNvSpPr>
              <a:spLocks noChangeShapeType="1"/>
            </p:cNvSpPr>
            <p:nvPr/>
          </p:nvSpPr>
          <p:spPr bwMode="auto">
            <a:xfrm flipV="1">
              <a:off x="771" y="3867"/>
              <a:ext cx="4"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9" name="Line 212"/>
            <p:cNvSpPr>
              <a:spLocks noChangeShapeType="1"/>
            </p:cNvSpPr>
            <p:nvPr/>
          </p:nvSpPr>
          <p:spPr bwMode="auto">
            <a:xfrm>
              <a:off x="775" y="386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0" name="Line 213"/>
            <p:cNvSpPr>
              <a:spLocks noChangeShapeType="1"/>
            </p:cNvSpPr>
            <p:nvPr/>
          </p:nvSpPr>
          <p:spPr bwMode="auto">
            <a:xfrm>
              <a:off x="780"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1" name="Line 214"/>
            <p:cNvSpPr>
              <a:spLocks noChangeShapeType="1"/>
            </p:cNvSpPr>
            <p:nvPr/>
          </p:nvSpPr>
          <p:spPr bwMode="auto">
            <a:xfrm>
              <a:off x="78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2" name="Line 215"/>
            <p:cNvSpPr>
              <a:spLocks noChangeShapeType="1"/>
            </p:cNvSpPr>
            <p:nvPr/>
          </p:nvSpPr>
          <p:spPr bwMode="auto">
            <a:xfrm>
              <a:off x="78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3" name="Line 216"/>
            <p:cNvSpPr>
              <a:spLocks noChangeShapeType="1"/>
            </p:cNvSpPr>
            <p:nvPr/>
          </p:nvSpPr>
          <p:spPr bwMode="auto">
            <a:xfrm flipV="1">
              <a:off x="790" y="3867"/>
              <a:ext cx="4"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4" name="Line 217"/>
            <p:cNvSpPr>
              <a:spLocks noChangeShapeType="1"/>
            </p:cNvSpPr>
            <p:nvPr/>
          </p:nvSpPr>
          <p:spPr bwMode="auto">
            <a:xfrm>
              <a:off x="794"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5" name="Line 218"/>
            <p:cNvSpPr>
              <a:spLocks noChangeShapeType="1"/>
            </p:cNvSpPr>
            <p:nvPr/>
          </p:nvSpPr>
          <p:spPr bwMode="auto">
            <a:xfrm flipV="1">
              <a:off x="799"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6" name="Line 219"/>
            <p:cNvSpPr>
              <a:spLocks noChangeShapeType="1"/>
            </p:cNvSpPr>
            <p:nvPr/>
          </p:nvSpPr>
          <p:spPr bwMode="auto">
            <a:xfrm>
              <a:off x="804"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7" name="Line 220"/>
            <p:cNvSpPr>
              <a:spLocks noChangeShapeType="1"/>
            </p:cNvSpPr>
            <p:nvPr/>
          </p:nvSpPr>
          <p:spPr bwMode="auto">
            <a:xfrm flipV="1">
              <a:off x="804"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8" name="Line 221"/>
            <p:cNvSpPr>
              <a:spLocks noChangeShapeType="1"/>
            </p:cNvSpPr>
            <p:nvPr/>
          </p:nvSpPr>
          <p:spPr bwMode="auto">
            <a:xfrm>
              <a:off x="809"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9" name="Line 222"/>
            <p:cNvSpPr>
              <a:spLocks noChangeShapeType="1"/>
            </p:cNvSpPr>
            <p:nvPr/>
          </p:nvSpPr>
          <p:spPr bwMode="auto">
            <a:xfrm flipV="1">
              <a:off x="812"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0" name="Line 223"/>
            <p:cNvSpPr>
              <a:spLocks noChangeShapeType="1"/>
            </p:cNvSpPr>
            <p:nvPr/>
          </p:nvSpPr>
          <p:spPr bwMode="auto">
            <a:xfrm>
              <a:off x="812"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1" name="Line 224"/>
            <p:cNvSpPr>
              <a:spLocks noChangeShapeType="1"/>
            </p:cNvSpPr>
            <p:nvPr/>
          </p:nvSpPr>
          <p:spPr bwMode="auto">
            <a:xfrm flipV="1">
              <a:off x="817"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2" name="Line 225"/>
            <p:cNvSpPr>
              <a:spLocks noChangeShapeType="1"/>
            </p:cNvSpPr>
            <p:nvPr/>
          </p:nvSpPr>
          <p:spPr bwMode="auto">
            <a:xfrm>
              <a:off x="817"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3" name="Line 226"/>
            <p:cNvSpPr>
              <a:spLocks noChangeShapeType="1"/>
            </p:cNvSpPr>
            <p:nvPr/>
          </p:nvSpPr>
          <p:spPr bwMode="auto">
            <a:xfrm flipV="1">
              <a:off x="822"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4" name="Line 227"/>
            <p:cNvSpPr>
              <a:spLocks noChangeShapeType="1"/>
            </p:cNvSpPr>
            <p:nvPr/>
          </p:nvSpPr>
          <p:spPr bwMode="auto">
            <a:xfrm>
              <a:off x="822"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5" name="Line 228"/>
            <p:cNvSpPr>
              <a:spLocks noChangeShapeType="1"/>
            </p:cNvSpPr>
            <p:nvPr/>
          </p:nvSpPr>
          <p:spPr bwMode="auto">
            <a:xfrm>
              <a:off x="828"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6" name="Line 229"/>
            <p:cNvSpPr>
              <a:spLocks noChangeShapeType="1"/>
            </p:cNvSpPr>
            <p:nvPr/>
          </p:nvSpPr>
          <p:spPr bwMode="auto">
            <a:xfrm>
              <a:off x="83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7" name="Line 230"/>
            <p:cNvSpPr>
              <a:spLocks noChangeShapeType="1"/>
            </p:cNvSpPr>
            <p:nvPr/>
          </p:nvSpPr>
          <p:spPr bwMode="auto">
            <a:xfrm>
              <a:off x="83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8" name="Line 231"/>
            <p:cNvSpPr>
              <a:spLocks noChangeShapeType="1"/>
            </p:cNvSpPr>
            <p:nvPr/>
          </p:nvSpPr>
          <p:spPr bwMode="auto">
            <a:xfrm flipV="1">
              <a:off x="841"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9" name="Line 232"/>
            <p:cNvSpPr>
              <a:spLocks noChangeShapeType="1"/>
            </p:cNvSpPr>
            <p:nvPr/>
          </p:nvSpPr>
          <p:spPr bwMode="auto">
            <a:xfrm flipV="1">
              <a:off x="846" y="386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0" name="Line 233"/>
            <p:cNvSpPr>
              <a:spLocks noChangeShapeType="1"/>
            </p:cNvSpPr>
            <p:nvPr/>
          </p:nvSpPr>
          <p:spPr bwMode="auto">
            <a:xfrm>
              <a:off x="851" y="3862"/>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1" name="Line 234"/>
            <p:cNvSpPr>
              <a:spLocks noChangeShapeType="1"/>
            </p:cNvSpPr>
            <p:nvPr/>
          </p:nvSpPr>
          <p:spPr bwMode="auto">
            <a:xfrm>
              <a:off x="851"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2" name="Line 235"/>
            <p:cNvSpPr>
              <a:spLocks noChangeShapeType="1"/>
            </p:cNvSpPr>
            <p:nvPr/>
          </p:nvSpPr>
          <p:spPr bwMode="auto">
            <a:xfrm>
              <a:off x="85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3" name="Line 236"/>
            <p:cNvSpPr>
              <a:spLocks noChangeShapeType="1"/>
            </p:cNvSpPr>
            <p:nvPr/>
          </p:nvSpPr>
          <p:spPr bwMode="auto">
            <a:xfrm>
              <a:off x="86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4" name="Line 237"/>
            <p:cNvSpPr>
              <a:spLocks noChangeShapeType="1"/>
            </p:cNvSpPr>
            <p:nvPr/>
          </p:nvSpPr>
          <p:spPr bwMode="auto">
            <a:xfrm>
              <a:off x="86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5" name="Line 238"/>
            <p:cNvSpPr>
              <a:spLocks noChangeShapeType="1"/>
            </p:cNvSpPr>
            <p:nvPr/>
          </p:nvSpPr>
          <p:spPr bwMode="auto">
            <a:xfrm>
              <a:off x="870"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6" name="Line 239"/>
            <p:cNvSpPr>
              <a:spLocks noChangeShapeType="1"/>
            </p:cNvSpPr>
            <p:nvPr/>
          </p:nvSpPr>
          <p:spPr bwMode="auto">
            <a:xfrm>
              <a:off x="87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7" name="Line 240"/>
            <p:cNvSpPr>
              <a:spLocks noChangeShapeType="1"/>
            </p:cNvSpPr>
            <p:nvPr/>
          </p:nvSpPr>
          <p:spPr bwMode="auto">
            <a:xfrm flipV="1">
              <a:off x="879" y="3857"/>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8" name="Line 241"/>
            <p:cNvSpPr>
              <a:spLocks noChangeShapeType="1"/>
            </p:cNvSpPr>
            <p:nvPr/>
          </p:nvSpPr>
          <p:spPr bwMode="auto">
            <a:xfrm flipV="1">
              <a:off x="879" y="385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9" name="Line 242"/>
            <p:cNvSpPr>
              <a:spLocks noChangeShapeType="1"/>
            </p:cNvSpPr>
            <p:nvPr/>
          </p:nvSpPr>
          <p:spPr bwMode="auto">
            <a:xfrm>
              <a:off x="879" y="3852"/>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0" name="Line 243"/>
            <p:cNvSpPr>
              <a:spLocks noChangeShapeType="1"/>
            </p:cNvSpPr>
            <p:nvPr/>
          </p:nvSpPr>
          <p:spPr bwMode="auto">
            <a:xfrm flipV="1">
              <a:off x="884"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1" name="Line 244"/>
            <p:cNvSpPr>
              <a:spLocks noChangeShapeType="1"/>
            </p:cNvSpPr>
            <p:nvPr/>
          </p:nvSpPr>
          <p:spPr bwMode="auto">
            <a:xfrm>
              <a:off x="889"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2" name="Line 245"/>
            <p:cNvSpPr>
              <a:spLocks noChangeShapeType="1"/>
            </p:cNvSpPr>
            <p:nvPr/>
          </p:nvSpPr>
          <p:spPr bwMode="auto">
            <a:xfrm flipV="1">
              <a:off x="892"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3" name="Line 246"/>
            <p:cNvSpPr>
              <a:spLocks noChangeShapeType="1"/>
            </p:cNvSpPr>
            <p:nvPr/>
          </p:nvSpPr>
          <p:spPr bwMode="auto">
            <a:xfrm>
              <a:off x="897"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4" name="Line 247"/>
            <p:cNvSpPr>
              <a:spLocks noChangeShapeType="1"/>
            </p:cNvSpPr>
            <p:nvPr/>
          </p:nvSpPr>
          <p:spPr bwMode="auto">
            <a:xfrm>
              <a:off x="897"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5" name="Line 248"/>
            <p:cNvSpPr>
              <a:spLocks noChangeShapeType="1"/>
            </p:cNvSpPr>
            <p:nvPr/>
          </p:nvSpPr>
          <p:spPr bwMode="auto">
            <a:xfrm flipV="1">
              <a:off x="903"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6" name="Line 249"/>
            <p:cNvSpPr>
              <a:spLocks noChangeShapeType="1"/>
            </p:cNvSpPr>
            <p:nvPr/>
          </p:nvSpPr>
          <p:spPr bwMode="auto">
            <a:xfrm>
              <a:off x="908"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7" name="Line 250"/>
            <p:cNvSpPr>
              <a:spLocks noChangeShapeType="1"/>
            </p:cNvSpPr>
            <p:nvPr/>
          </p:nvSpPr>
          <p:spPr bwMode="auto">
            <a:xfrm>
              <a:off x="91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8" name="Line 251"/>
            <p:cNvSpPr>
              <a:spLocks noChangeShapeType="1"/>
            </p:cNvSpPr>
            <p:nvPr/>
          </p:nvSpPr>
          <p:spPr bwMode="auto">
            <a:xfrm>
              <a:off x="91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9" name="Line 252"/>
            <p:cNvSpPr>
              <a:spLocks noChangeShapeType="1"/>
            </p:cNvSpPr>
            <p:nvPr/>
          </p:nvSpPr>
          <p:spPr bwMode="auto">
            <a:xfrm flipV="1">
              <a:off x="921"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0" name="Line 253"/>
            <p:cNvSpPr>
              <a:spLocks noChangeShapeType="1"/>
            </p:cNvSpPr>
            <p:nvPr/>
          </p:nvSpPr>
          <p:spPr bwMode="auto">
            <a:xfrm>
              <a:off x="921"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1" name="Line 254"/>
            <p:cNvSpPr>
              <a:spLocks noChangeShapeType="1"/>
            </p:cNvSpPr>
            <p:nvPr/>
          </p:nvSpPr>
          <p:spPr bwMode="auto">
            <a:xfrm flipV="1">
              <a:off x="926" y="3867"/>
              <a:ext cx="4"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2" name="Line 255"/>
            <p:cNvSpPr>
              <a:spLocks noChangeShapeType="1"/>
            </p:cNvSpPr>
            <p:nvPr/>
          </p:nvSpPr>
          <p:spPr bwMode="auto">
            <a:xfrm>
              <a:off x="930" y="386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3" name="Line 256"/>
            <p:cNvSpPr>
              <a:spLocks noChangeShapeType="1"/>
            </p:cNvSpPr>
            <p:nvPr/>
          </p:nvSpPr>
          <p:spPr bwMode="auto">
            <a:xfrm>
              <a:off x="935"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4" name="Line 257"/>
            <p:cNvSpPr>
              <a:spLocks noChangeShapeType="1"/>
            </p:cNvSpPr>
            <p:nvPr/>
          </p:nvSpPr>
          <p:spPr bwMode="auto">
            <a:xfrm>
              <a:off x="93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5" name="Line 258"/>
            <p:cNvSpPr>
              <a:spLocks noChangeShapeType="1"/>
            </p:cNvSpPr>
            <p:nvPr/>
          </p:nvSpPr>
          <p:spPr bwMode="auto">
            <a:xfrm>
              <a:off x="94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6" name="Line 259"/>
            <p:cNvSpPr>
              <a:spLocks noChangeShapeType="1"/>
            </p:cNvSpPr>
            <p:nvPr/>
          </p:nvSpPr>
          <p:spPr bwMode="auto">
            <a:xfrm flipV="1">
              <a:off x="945"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7" name="Line 260"/>
            <p:cNvSpPr>
              <a:spLocks noChangeShapeType="1"/>
            </p:cNvSpPr>
            <p:nvPr/>
          </p:nvSpPr>
          <p:spPr bwMode="auto">
            <a:xfrm>
              <a:off x="945"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8" name="Line 261"/>
            <p:cNvSpPr>
              <a:spLocks noChangeShapeType="1"/>
            </p:cNvSpPr>
            <p:nvPr/>
          </p:nvSpPr>
          <p:spPr bwMode="auto">
            <a:xfrm flipV="1">
              <a:off x="948"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9" name="Line 262"/>
            <p:cNvSpPr>
              <a:spLocks noChangeShapeType="1"/>
            </p:cNvSpPr>
            <p:nvPr/>
          </p:nvSpPr>
          <p:spPr bwMode="auto">
            <a:xfrm>
              <a:off x="954"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0" name="Line 263"/>
            <p:cNvSpPr>
              <a:spLocks noChangeShapeType="1"/>
            </p:cNvSpPr>
            <p:nvPr/>
          </p:nvSpPr>
          <p:spPr bwMode="auto">
            <a:xfrm flipV="1">
              <a:off x="954" y="3857"/>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1" name="Line 264"/>
            <p:cNvSpPr>
              <a:spLocks noChangeShapeType="1"/>
            </p:cNvSpPr>
            <p:nvPr/>
          </p:nvSpPr>
          <p:spPr bwMode="auto">
            <a:xfrm>
              <a:off x="959" y="3857"/>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2" name="Line 265"/>
            <p:cNvSpPr>
              <a:spLocks noChangeShapeType="1"/>
            </p:cNvSpPr>
            <p:nvPr/>
          </p:nvSpPr>
          <p:spPr bwMode="auto">
            <a:xfrm>
              <a:off x="959"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3" name="Line 266"/>
            <p:cNvSpPr>
              <a:spLocks noChangeShapeType="1"/>
            </p:cNvSpPr>
            <p:nvPr/>
          </p:nvSpPr>
          <p:spPr bwMode="auto">
            <a:xfrm>
              <a:off x="964"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4" name="Line 267"/>
            <p:cNvSpPr>
              <a:spLocks noChangeShapeType="1"/>
            </p:cNvSpPr>
            <p:nvPr/>
          </p:nvSpPr>
          <p:spPr bwMode="auto">
            <a:xfrm>
              <a:off x="967"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5" name="Line 268"/>
            <p:cNvSpPr>
              <a:spLocks noChangeShapeType="1"/>
            </p:cNvSpPr>
            <p:nvPr/>
          </p:nvSpPr>
          <p:spPr bwMode="auto">
            <a:xfrm flipV="1">
              <a:off x="972"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6" name="Line 269"/>
            <p:cNvSpPr>
              <a:spLocks noChangeShapeType="1"/>
            </p:cNvSpPr>
            <p:nvPr/>
          </p:nvSpPr>
          <p:spPr bwMode="auto">
            <a:xfrm>
              <a:off x="972"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7" name="Line 270"/>
            <p:cNvSpPr>
              <a:spLocks noChangeShapeType="1"/>
            </p:cNvSpPr>
            <p:nvPr/>
          </p:nvSpPr>
          <p:spPr bwMode="auto">
            <a:xfrm flipV="1">
              <a:off x="977"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8" name="Line 271"/>
            <p:cNvSpPr>
              <a:spLocks noChangeShapeType="1"/>
            </p:cNvSpPr>
            <p:nvPr/>
          </p:nvSpPr>
          <p:spPr bwMode="auto">
            <a:xfrm>
              <a:off x="983"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9" name="Line 272"/>
            <p:cNvSpPr>
              <a:spLocks noChangeShapeType="1"/>
            </p:cNvSpPr>
            <p:nvPr/>
          </p:nvSpPr>
          <p:spPr bwMode="auto">
            <a:xfrm>
              <a:off x="98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0" name="Line 273"/>
            <p:cNvSpPr>
              <a:spLocks noChangeShapeType="1"/>
            </p:cNvSpPr>
            <p:nvPr/>
          </p:nvSpPr>
          <p:spPr bwMode="auto">
            <a:xfrm flipV="1">
              <a:off x="991"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1" name="Line 274"/>
            <p:cNvSpPr>
              <a:spLocks noChangeShapeType="1"/>
            </p:cNvSpPr>
            <p:nvPr/>
          </p:nvSpPr>
          <p:spPr bwMode="auto">
            <a:xfrm flipV="1">
              <a:off x="991" y="3857"/>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2" name="Line 275"/>
            <p:cNvSpPr>
              <a:spLocks noChangeShapeType="1"/>
            </p:cNvSpPr>
            <p:nvPr/>
          </p:nvSpPr>
          <p:spPr bwMode="auto">
            <a:xfrm>
              <a:off x="996" y="3857"/>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3" name="Line 276"/>
            <p:cNvSpPr>
              <a:spLocks noChangeShapeType="1"/>
            </p:cNvSpPr>
            <p:nvPr/>
          </p:nvSpPr>
          <p:spPr bwMode="auto">
            <a:xfrm>
              <a:off x="996"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4" name="Line 277"/>
            <p:cNvSpPr>
              <a:spLocks noChangeShapeType="1"/>
            </p:cNvSpPr>
            <p:nvPr/>
          </p:nvSpPr>
          <p:spPr bwMode="auto">
            <a:xfrm flipV="1">
              <a:off x="1001" y="3843"/>
              <a:ext cx="4"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5" name="Line 278"/>
            <p:cNvSpPr>
              <a:spLocks noChangeShapeType="1"/>
            </p:cNvSpPr>
            <p:nvPr/>
          </p:nvSpPr>
          <p:spPr bwMode="auto">
            <a:xfrm>
              <a:off x="1005" y="3843"/>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6" name="Line 279"/>
            <p:cNvSpPr>
              <a:spLocks noChangeShapeType="1"/>
            </p:cNvSpPr>
            <p:nvPr/>
          </p:nvSpPr>
          <p:spPr bwMode="auto">
            <a:xfrm flipV="1">
              <a:off x="1010" y="3852"/>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7" name="Line 280"/>
            <p:cNvSpPr>
              <a:spLocks noChangeShapeType="1"/>
            </p:cNvSpPr>
            <p:nvPr/>
          </p:nvSpPr>
          <p:spPr bwMode="auto">
            <a:xfrm>
              <a:off x="1010" y="3852"/>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8" name="Line 281"/>
            <p:cNvSpPr>
              <a:spLocks noChangeShapeType="1"/>
            </p:cNvSpPr>
            <p:nvPr/>
          </p:nvSpPr>
          <p:spPr bwMode="auto">
            <a:xfrm flipV="1">
              <a:off x="1015"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9" name="Line 282"/>
            <p:cNvSpPr>
              <a:spLocks noChangeShapeType="1"/>
            </p:cNvSpPr>
            <p:nvPr/>
          </p:nvSpPr>
          <p:spPr bwMode="auto">
            <a:xfrm>
              <a:off x="1020"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0" name="Line 283"/>
            <p:cNvSpPr>
              <a:spLocks noChangeShapeType="1"/>
            </p:cNvSpPr>
            <p:nvPr/>
          </p:nvSpPr>
          <p:spPr bwMode="auto">
            <a:xfrm>
              <a:off x="1023"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1" name="Line 284"/>
            <p:cNvSpPr>
              <a:spLocks noChangeShapeType="1"/>
            </p:cNvSpPr>
            <p:nvPr/>
          </p:nvSpPr>
          <p:spPr bwMode="auto">
            <a:xfrm flipV="1">
              <a:off x="1028"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2" name="Line 285"/>
            <p:cNvSpPr>
              <a:spLocks noChangeShapeType="1"/>
            </p:cNvSpPr>
            <p:nvPr/>
          </p:nvSpPr>
          <p:spPr bwMode="auto">
            <a:xfrm flipV="1">
              <a:off x="1034" y="386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3" name="Line 286"/>
            <p:cNvSpPr>
              <a:spLocks noChangeShapeType="1"/>
            </p:cNvSpPr>
            <p:nvPr/>
          </p:nvSpPr>
          <p:spPr bwMode="auto">
            <a:xfrm>
              <a:off x="1039" y="386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4" name="Line 287"/>
            <p:cNvSpPr>
              <a:spLocks noChangeShapeType="1"/>
            </p:cNvSpPr>
            <p:nvPr/>
          </p:nvSpPr>
          <p:spPr bwMode="auto">
            <a:xfrm flipV="1">
              <a:off x="1044" y="3843"/>
              <a:ext cx="3"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5" name="Line 288"/>
            <p:cNvSpPr>
              <a:spLocks noChangeShapeType="1"/>
            </p:cNvSpPr>
            <p:nvPr/>
          </p:nvSpPr>
          <p:spPr bwMode="auto">
            <a:xfrm>
              <a:off x="1047" y="3843"/>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6" name="Line 289"/>
            <p:cNvSpPr>
              <a:spLocks noChangeShapeType="1"/>
            </p:cNvSpPr>
            <p:nvPr/>
          </p:nvSpPr>
          <p:spPr bwMode="auto">
            <a:xfrm>
              <a:off x="1047" y="3857"/>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7" name="Line 290"/>
            <p:cNvSpPr>
              <a:spLocks noChangeShapeType="1"/>
            </p:cNvSpPr>
            <p:nvPr/>
          </p:nvSpPr>
          <p:spPr bwMode="auto">
            <a:xfrm>
              <a:off x="1052"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8" name="Line 291"/>
            <p:cNvSpPr>
              <a:spLocks noChangeShapeType="1"/>
            </p:cNvSpPr>
            <p:nvPr/>
          </p:nvSpPr>
          <p:spPr bwMode="auto">
            <a:xfrm flipV="1">
              <a:off x="1057"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9" name="Line 292"/>
            <p:cNvSpPr>
              <a:spLocks noChangeShapeType="1"/>
            </p:cNvSpPr>
            <p:nvPr/>
          </p:nvSpPr>
          <p:spPr bwMode="auto">
            <a:xfrm flipV="1">
              <a:off x="1063" y="3857"/>
              <a:ext cx="3"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0" name="Line 293"/>
            <p:cNvSpPr>
              <a:spLocks noChangeShapeType="1"/>
            </p:cNvSpPr>
            <p:nvPr/>
          </p:nvSpPr>
          <p:spPr bwMode="auto">
            <a:xfrm flipV="1">
              <a:off x="1066" y="3814"/>
              <a:ext cx="5" cy="4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1" name="Line 294"/>
            <p:cNvSpPr>
              <a:spLocks noChangeShapeType="1"/>
            </p:cNvSpPr>
            <p:nvPr/>
          </p:nvSpPr>
          <p:spPr bwMode="auto">
            <a:xfrm>
              <a:off x="1071" y="3814"/>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2" name="Line 295"/>
            <p:cNvSpPr>
              <a:spLocks noChangeShapeType="1"/>
            </p:cNvSpPr>
            <p:nvPr/>
          </p:nvSpPr>
          <p:spPr bwMode="auto">
            <a:xfrm>
              <a:off x="107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3" name="Line 296"/>
            <p:cNvSpPr>
              <a:spLocks noChangeShapeType="1"/>
            </p:cNvSpPr>
            <p:nvPr/>
          </p:nvSpPr>
          <p:spPr bwMode="auto">
            <a:xfrm flipV="1">
              <a:off x="1076"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4" name="Line 297"/>
            <p:cNvSpPr>
              <a:spLocks noChangeShapeType="1"/>
            </p:cNvSpPr>
            <p:nvPr/>
          </p:nvSpPr>
          <p:spPr bwMode="auto">
            <a:xfrm>
              <a:off x="1081" y="3867"/>
              <a:ext cx="4"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5" name="Line 298"/>
            <p:cNvSpPr>
              <a:spLocks noChangeShapeType="1"/>
            </p:cNvSpPr>
            <p:nvPr/>
          </p:nvSpPr>
          <p:spPr bwMode="auto">
            <a:xfrm>
              <a:off x="108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6" name="Line 299"/>
            <p:cNvSpPr>
              <a:spLocks noChangeShapeType="1"/>
            </p:cNvSpPr>
            <p:nvPr/>
          </p:nvSpPr>
          <p:spPr bwMode="auto">
            <a:xfrm flipV="1">
              <a:off x="1090"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7" name="Line 300"/>
            <p:cNvSpPr>
              <a:spLocks noChangeShapeType="1"/>
            </p:cNvSpPr>
            <p:nvPr/>
          </p:nvSpPr>
          <p:spPr bwMode="auto">
            <a:xfrm>
              <a:off x="1095"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8" name="Line 301"/>
            <p:cNvSpPr>
              <a:spLocks noChangeShapeType="1"/>
            </p:cNvSpPr>
            <p:nvPr/>
          </p:nvSpPr>
          <p:spPr bwMode="auto">
            <a:xfrm>
              <a:off x="109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9" name="Line 302"/>
            <p:cNvSpPr>
              <a:spLocks noChangeShapeType="1"/>
            </p:cNvSpPr>
            <p:nvPr/>
          </p:nvSpPr>
          <p:spPr bwMode="auto">
            <a:xfrm flipV="1">
              <a:off x="1100"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0" name="Line 303"/>
            <p:cNvSpPr>
              <a:spLocks noChangeShapeType="1"/>
            </p:cNvSpPr>
            <p:nvPr/>
          </p:nvSpPr>
          <p:spPr bwMode="auto">
            <a:xfrm>
              <a:off x="1103"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1" name="Line 304"/>
            <p:cNvSpPr>
              <a:spLocks noChangeShapeType="1"/>
            </p:cNvSpPr>
            <p:nvPr/>
          </p:nvSpPr>
          <p:spPr bwMode="auto">
            <a:xfrm>
              <a:off x="1103"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2" name="Line 305"/>
            <p:cNvSpPr>
              <a:spLocks noChangeShapeType="1"/>
            </p:cNvSpPr>
            <p:nvPr/>
          </p:nvSpPr>
          <p:spPr bwMode="auto">
            <a:xfrm flipV="1">
              <a:off x="1109" y="3862"/>
              <a:ext cx="5"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3" name="Line 306"/>
            <p:cNvSpPr>
              <a:spLocks noChangeShapeType="1"/>
            </p:cNvSpPr>
            <p:nvPr/>
          </p:nvSpPr>
          <p:spPr bwMode="auto">
            <a:xfrm>
              <a:off x="1114" y="3862"/>
              <a:ext cx="5"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4" name="Line 307"/>
            <p:cNvSpPr>
              <a:spLocks noChangeShapeType="1"/>
            </p:cNvSpPr>
            <p:nvPr/>
          </p:nvSpPr>
          <p:spPr bwMode="auto">
            <a:xfrm flipV="1">
              <a:off x="1119" y="3862"/>
              <a:ext cx="3"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5" name="Line 308"/>
            <p:cNvSpPr>
              <a:spLocks noChangeShapeType="1"/>
            </p:cNvSpPr>
            <p:nvPr/>
          </p:nvSpPr>
          <p:spPr bwMode="auto">
            <a:xfrm>
              <a:off x="1122" y="386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6" name="Line 309"/>
            <p:cNvSpPr>
              <a:spLocks noChangeShapeType="1"/>
            </p:cNvSpPr>
            <p:nvPr/>
          </p:nvSpPr>
          <p:spPr bwMode="auto">
            <a:xfrm flipV="1">
              <a:off x="1122" y="3787"/>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7" name="Line 310"/>
            <p:cNvSpPr>
              <a:spLocks noChangeShapeType="1"/>
            </p:cNvSpPr>
            <p:nvPr/>
          </p:nvSpPr>
          <p:spPr bwMode="auto">
            <a:xfrm>
              <a:off x="1127" y="3787"/>
              <a:ext cx="0" cy="8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8" name="Line 311"/>
            <p:cNvSpPr>
              <a:spLocks noChangeShapeType="1"/>
            </p:cNvSpPr>
            <p:nvPr/>
          </p:nvSpPr>
          <p:spPr bwMode="auto">
            <a:xfrm flipV="1">
              <a:off x="1127"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9" name="Line 312"/>
            <p:cNvSpPr>
              <a:spLocks noChangeShapeType="1"/>
            </p:cNvSpPr>
            <p:nvPr/>
          </p:nvSpPr>
          <p:spPr bwMode="auto">
            <a:xfrm flipV="1">
              <a:off x="1132" y="3782"/>
              <a:ext cx="5" cy="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0" name="Line 313"/>
            <p:cNvSpPr>
              <a:spLocks noChangeShapeType="1"/>
            </p:cNvSpPr>
            <p:nvPr/>
          </p:nvSpPr>
          <p:spPr bwMode="auto">
            <a:xfrm>
              <a:off x="1137" y="3782"/>
              <a:ext cx="4" cy="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1" name="Line 314"/>
            <p:cNvSpPr>
              <a:spLocks noChangeShapeType="1"/>
            </p:cNvSpPr>
            <p:nvPr/>
          </p:nvSpPr>
          <p:spPr bwMode="auto">
            <a:xfrm flipV="1">
              <a:off x="1141" y="3857"/>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2" name="Line 315"/>
            <p:cNvSpPr>
              <a:spLocks noChangeShapeType="1"/>
            </p:cNvSpPr>
            <p:nvPr/>
          </p:nvSpPr>
          <p:spPr bwMode="auto">
            <a:xfrm>
              <a:off x="1141" y="3857"/>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3" name="Line 316"/>
            <p:cNvSpPr>
              <a:spLocks noChangeShapeType="1"/>
            </p:cNvSpPr>
            <p:nvPr/>
          </p:nvSpPr>
          <p:spPr bwMode="auto">
            <a:xfrm flipV="1">
              <a:off x="1146" y="386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4" name="Line 317"/>
            <p:cNvSpPr>
              <a:spLocks noChangeShapeType="1"/>
            </p:cNvSpPr>
            <p:nvPr/>
          </p:nvSpPr>
          <p:spPr bwMode="auto">
            <a:xfrm flipV="1">
              <a:off x="1146" y="3852"/>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5" name="Line 318"/>
            <p:cNvSpPr>
              <a:spLocks noChangeShapeType="1"/>
            </p:cNvSpPr>
            <p:nvPr/>
          </p:nvSpPr>
          <p:spPr bwMode="auto">
            <a:xfrm>
              <a:off x="1146" y="385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6" name="Line 319"/>
            <p:cNvSpPr>
              <a:spLocks noChangeShapeType="1"/>
            </p:cNvSpPr>
            <p:nvPr/>
          </p:nvSpPr>
          <p:spPr bwMode="auto">
            <a:xfrm>
              <a:off x="1151" y="3857"/>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7" name="Line 320"/>
            <p:cNvSpPr>
              <a:spLocks noChangeShapeType="1"/>
            </p:cNvSpPr>
            <p:nvPr/>
          </p:nvSpPr>
          <p:spPr bwMode="auto">
            <a:xfrm flipV="1">
              <a:off x="1156" y="386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8" name="Line 321"/>
            <p:cNvSpPr>
              <a:spLocks noChangeShapeType="1"/>
            </p:cNvSpPr>
            <p:nvPr/>
          </p:nvSpPr>
          <p:spPr bwMode="auto">
            <a:xfrm>
              <a:off x="1156" y="3862"/>
              <a:ext cx="4"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9" name="Line 322"/>
            <p:cNvSpPr>
              <a:spLocks noChangeShapeType="1"/>
            </p:cNvSpPr>
            <p:nvPr/>
          </p:nvSpPr>
          <p:spPr bwMode="auto">
            <a:xfrm flipV="1">
              <a:off x="1160" y="3833"/>
              <a:ext cx="5"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0" name="Line 323"/>
            <p:cNvSpPr>
              <a:spLocks noChangeShapeType="1"/>
            </p:cNvSpPr>
            <p:nvPr/>
          </p:nvSpPr>
          <p:spPr bwMode="auto">
            <a:xfrm>
              <a:off x="1165" y="3833"/>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1" name="Line 324"/>
            <p:cNvSpPr>
              <a:spLocks noChangeShapeType="1"/>
            </p:cNvSpPr>
            <p:nvPr/>
          </p:nvSpPr>
          <p:spPr bwMode="auto">
            <a:xfrm flipV="1">
              <a:off x="1165" y="3814"/>
              <a:ext cx="5" cy="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2" name="Line 325"/>
            <p:cNvSpPr>
              <a:spLocks noChangeShapeType="1"/>
            </p:cNvSpPr>
            <p:nvPr/>
          </p:nvSpPr>
          <p:spPr bwMode="auto">
            <a:xfrm>
              <a:off x="1170" y="3814"/>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3" name="Line 326"/>
            <p:cNvSpPr>
              <a:spLocks noChangeShapeType="1"/>
            </p:cNvSpPr>
            <p:nvPr/>
          </p:nvSpPr>
          <p:spPr bwMode="auto">
            <a:xfrm>
              <a:off x="1175"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4" name="Line 327"/>
            <p:cNvSpPr>
              <a:spLocks noChangeShapeType="1"/>
            </p:cNvSpPr>
            <p:nvPr/>
          </p:nvSpPr>
          <p:spPr bwMode="auto">
            <a:xfrm flipV="1">
              <a:off x="1175"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5" name="Line 328"/>
            <p:cNvSpPr>
              <a:spLocks noChangeShapeType="1"/>
            </p:cNvSpPr>
            <p:nvPr/>
          </p:nvSpPr>
          <p:spPr bwMode="auto">
            <a:xfrm flipV="1">
              <a:off x="1178" y="3763"/>
              <a:ext cx="5" cy="10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6" name="Line 329"/>
            <p:cNvSpPr>
              <a:spLocks noChangeShapeType="1"/>
            </p:cNvSpPr>
            <p:nvPr/>
          </p:nvSpPr>
          <p:spPr bwMode="auto">
            <a:xfrm>
              <a:off x="1183" y="3763"/>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7" name="Line 330"/>
            <p:cNvSpPr>
              <a:spLocks noChangeShapeType="1"/>
            </p:cNvSpPr>
            <p:nvPr/>
          </p:nvSpPr>
          <p:spPr bwMode="auto">
            <a:xfrm>
              <a:off x="1183" y="3790"/>
              <a:ext cx="6" cy="7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8" name="Line 331"/>
            <p:cNvSpPr>
              <a:spLocks noChangeShapeType="1"/>
            </p:cNvSpPr>
            <p:nvPr/>
          </p:nvSpPr>
          <p:spPr bwMode="auto">
            <a:xfrm flipV="1">
              <a:off x="1189" y="3838"/>
              <a:ext cx="5"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9" name="Line 332"/>
            <p:cNvSpPr>
              <a:spLocks noChangeShapeType="1"/>
            </p:cNvSpPr>
            <p:nvPr/>
          </p:nvSpPr>
          <p:spPr bwMode="auto">
            <a:xfrm>
              <a:off x="1194" y="3838"/>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0" name="Line 333"/>
            <p:cNvSpPr>
              <a:spLocks noChangeShapeType="1"/>
            </p:cNvSpPr>
            <p:nvPr/>
          </p:nvSpPr>
          <p:spPr bwMode="auto">
            <a:xfrm>
              <a:off x="1194" y="386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1" name="Line 334"/>
            <p:cNvSpPr>
              <a:spLocks noChangeShapeType="1"/>
            </p:cNvSpPr>
            <p:nvPr/>
          </p:nvSpPr>
          <p:spPr bwMode="auto">
            <a:xfrm>
              <a:off x="1194" y="386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2" name="Line 335"/>
            <p:cNvSpPr>
              <a:spLocks noChangeShapeType="1"/>
            </p:cNvSpPr>
            <p:nvPr/>
          </p:nvSpPr>
          <p:spPr bwMode="auto">
            <a:xfrm flipV="1">
              <a:off x="1197" y="386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3" name="Line 336"/>
            <p:cNvSpPr>
              <a:spLocks noChangeShapeType="1"/>
            </p:cNvSpPr>
            <p:nvPr/>
          </p:nvSpPr>
          <p:spPr bwMode="auto">
            <a:xfrm>
              <a:off x="1202" y="3862"/>
              <a:ext cx="5"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4" name="Line 337"/>
            <p:cNvSpPr>
              <a:spLocks noChangeShapeType="1"/>
            </p:cNvSpPr>
            <p:nvPr/>
          </p:nvSpPr>
          <p:spPr bwMode="auto">
            <a:xfrm flipV="1">
              <a:off x="1207" y="3857"/>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5" name="Line 338"/>
            <p:cNvSpPr>
              <a:spLocks noChangeShapeType="1"/>
            </p:cNvSpPr>
            <p:nvPr/>
          </p:nvSpPr>
          <p:spPr bwMode="auto">
            <a:xfrm flipV="1">
              <a:off x="1207" y="385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6" name="Line 339"/>
            <p:cNvSpPr>
              <a:spLocks noChangeShapeType="1"/>
            </p:cNvSpPr>
            <p:nvPr/>
          </p:nvSpPr>
          <p:spPr bwMode="auto">
            <a:xfrm flipV="1">
              <a:off x="1207" y="3806"/>
              <a:ext cx="5" cy="4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7" name="Line 340"/>
            <p:cNvSpPr>
              <a:spLocks noChangeShapeType="1"/>
            </p:cNvSpPr>
            <p:nvPr/>
          </p:nvSpPr>
          <p:spPr bwMode="auto">
            <a:xfrm>
              <a:off x="1212" y="3806"/>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8" name="Line 341"/>
            <p:cNvSpPr>
              <a:spLocks noChangeShapeType="1"/>
            </p:cNvSpPr>
            <p:nvPr/>
          </p:nvSpPr>
          <p:spPr bwMode="auto">
            <a:xfrm>
              <a:off x="1212" y="3833"/>
              <a:ext cx="4" cy="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9" name="Line 342"/>
            <p:cNvSpPr>
              <a:spLocks noChangeShapeType="1"/>
            </p:cNvSpPr>
            <p:nvPr/>
          </p:nvSpPr>
          <p:spPr bwMode="auto">
            <a:xfrm flipV="1">
              <a:off x="1216" y="3843"/>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0" name="Line 343"/>
            <p:cNvSpPr>
              <a:spLocks noChangeShapeType="1"/>
            </p:cNvSpPr>
            <p:nvPr/>
          </p:nvSpPr>
          <p:spPr bwMode="auto">
            <a:xfrm>
              <a:off x="1216" y="3843"/>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1" name="Line 344"/>
            <p:cNvSpPr>
              <a:spLocks noChangeShapeType="1"/>
            </p:cNvSpPr>
            <p:nvPr/>
          </p:nvSpPr>
          <p:spPr bwMode="auto">
            <a:xfrm flipV="1">
              <a:off x="1221" y="3852"/>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2" name="Line 345"/>
            <p:cNvSpPr>
              <a:spLocks noChangeShapeType="1"/>
            </p:cNvSpPr>
            <p:nvPr/>
          </p:nvSpPr>
          <p:spPr bwMode="auto">
            <a:xfrm flipV="1">
              <a:off x="1221" y="3782"/>
              <a:ext cx="5" cy="7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3" name="Line 346"/>
            <p:cNvSpPr>
              <a:spLocks noChangeShapeType="1"/>
            </p:cNvSpPr>
            <p:nvPr/>
          </p:nvSpPr>
          <p:spPr bwMode="auto">
            <a:xfrm>
              <a:off x="1226" y="3782"/>
              <a:ext cx="0" cy="7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4" name="Line 347"/>
            <p:cNvSpPr>
              <a:spLocks noChangeShapeType="1"/>
            </p:cNvSpPr>
            <p:nvPr/>
          </p:nvSpPr>
          <p:spPr bwMode="auto">
            <a:xfrm flipV="1">
              <a:off x="1226" y="3772"/>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5" name="Line 348"/>
            <p:cNvSpPr>
              <a:spLocks noChangeShapeType="1"/>
            </p:cNvSpPr>
            <p:nvPr/>
          </p:nvSpPr>
          <p:spPr bwMode="auto">
            <a:xfrm>
              <a:off x="1231" y="3772"/>
              <a:ext cx="0" cy="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6" name="Line 349"/>
            <p:cNvSpPr>
              <a:spLocks noChangeShapeType="1"/>
            </p:cNvSpPr>
            <p:nvPr/>
          </p:nvSpPr>
          <p:spPr bwMode="auto">
            <a:xfrm>
              <a:off x="1231" y="3814"/>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7" name="Line 350"/>
            <p:cNvSpPr>
              <a:spLocks noChangeShapeType="1"/>
            </p:cNvSpPr>
            <p:nvPr/>
          </p:nvSpPr>
          <p:spPr bwMode="auto">
            <a:xfrm>
              <a:off x="1236" y="386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8" name="Line 351"/>
            <p:cNvSpPr>
              <a:spLocks noChangeShapeType="1"/>
            </p:cNvSpPr>
            <p:nvPr/>
          </p:nvSpPr>
          <p:spPr bwMode="auto">
            <a:xfrm flipV="1">
              <a:off x="1240" y="3787"/>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9" name="Line 352"/>
            <p:cNvSpPr>
              <a:spLocks noChangeShapeType="1"/>
            </p:cNvSpPr>
            <p:nvPr/>
          </p:nvSpPr>
          <p:spPr bwMode="auto">
            <a:xfrm flipV="1">
              <a:off x="1245" y="3745"/>
              <a:ext cx="0" cy="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0" name="Line 353"/>
            <p:cNvSpPr>
              <a:spLocks noChangeShapeType="1"/>
            </p:cNvSpPr>
            <p:nvPr/>
          </p:nvSpPr>
          <p:spPr bwMode="auto">
            <a:xfrm>
              <a:off x="1245" y="3745"/>
              <a:ext cx="5" cy="10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1" name="Line 354"/>
            <p:cNvSpPr>
              <a:spLocks noChangeShapeType="1"/>
            </p:cNvSpPr>
            <p:nvPr/>
          </p:nvSpPr>
          <p:spPr bwMode="auto">
            <a:xfrm flipV="1">
              <a:off x="1250" y="3814"/>
              <a:ext cx="0" cy="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2" name="Line 355"/>
            <p:cNvSpPr>
              <a:spLocks noChangeShapeType="1"/>
            </p:cNvSpPr>
            <p:nvPr/>
          </p:nvSpPr>
          <p:spPr bwMode="auto">
            <a:xfrm>
              <a:off x="1250" y="3814"/>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3" name="Line 356"/>
            <p:cNvSpPr>
              <a:spLocks noChangeShapeType="1"/>
            </p:cNvSpPr>
            <p:nvPr/>
          </p:nvSpPr>
          <p:spPr bwMode="auto">
            <a:xfrm flipV="1">
              <a:off x="1255" y="3862"/>
              <a:ext cx="3"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4" name="Line 357"/>
            <p:cNvSpPr>
              <a:spLocks noChangeShapeType="1"/>
            </p:cNvSpPr>
            <p:nvPr/>
          </p:nvSpPr>
          <p:spPr bwMode="auto">
            <a:xfrm flipV="1">
              <a:off x="1258"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5" name="Line 358"/>
            <p:cNvSpPr>
              <a:spLocks noChangeShapeType="1"/>
            </p:cNvSpPr>
            <p:nvPr/>
          </p:nvSpPr>
          <p:spPr bwMode="auto">
            <a:xfrm>
              <a:off x="1258" y="3857"/>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6" name="Line 359"/>
            <p:cNvSpPr>
              <a:spLocks noChangeShapeType="1"/>
            </p:cNvSpPr>
            <p:nvPr/>
          </p:nvSpPr>
          <p:spPr bwMode="auto">
            <a:xfrm>
              <a:off x="1263"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7" name="Line 360"/>
            <p:cNvSpPr>
              <a:spLocks noChangeShapeType="1"/>
            </p:cNvSpPr>
            <p:nvPr/>
          </p:nvSpPr>
          <p:spPr bwMode="auto">
            <a:xfrm flipV="1">
              <a:off x="1269" y="3862"/>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8" name="Line 361"/>
            <p:cNvSpPr>
              <a:spLocks noChangeShapeType="1"/>
            </p:cNvSpPr>
            <p:nvPr/>
          </p:nvSpPr>
          <p:spPr bwMode="auto">
            <a:xfrm>
              <a:off x="1269" y="386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9" name="Line 362"/>
            <p:cNvSpPr>
              <a:spLocks noChangeShapeType="1"/>
            </p:cNvSpPr>
            <p:nvPr/>
          </p:nvSpPr>
          <p:spPr bwMode="auto">
            <a:xfrm flipV="1">
              <a:off x="1274" y="3852"/>
              <a:ext cx="3"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0" name="Line 363"/>
            <p:cNvSpPr>
              <a:spLocks noChangeShapeType="1"/>
            </p:cNvSpPr>
            <p:nvPr/>
          </p:nvSpPr>
          <p:spPr bwMode="auto">
            <a:xfrm>
              <a:off x="1277" y="3852"/>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1" name="Line 364"/>
            <p:cNvSpPr>
              <a:spLocks noChangeShapeType="1"/>
            </p:cNvSpPr>
            <p:nvPr/>
          </p:nvSpPr>
          <p:spPr bwMode="auto">
            <a:xfrm flipV="1">
              <a:off x="1277" y="3707"/>
              <a:ext cx="5" cy="16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2" name="Line 365"/>
            <p:cNvSpPr>
              <a:spLocks noChangeShapeType="1"/>
            </p:cNvSpPr>
            <p:nvPr/>
          </p:nvSpPr>
          <p:spPr bwMode="auto">
            <a:xfrm flipV="1">
              <a:off x="1282" y="3281"/>
              <a:ext cx="0" cy="42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3" name="Line 366"/>
            <p:cNvSpPr>
              <a:spLocks noChangeShapeType="1"/>
            </p:cNvSpPr>
            <p:nvPr/>
          </p:nvSpPr>
          <p:spPr bwMode="auto">
            <a:xfrm>
              <a:off x="1282" y="3281"/>
              <a:ext cx="5" cy="56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4" name="Line 367"/>
            <p:cNvSpPr>
              <a:spLocks noChangeShapeType="1"/>
            </p:cNvSpPr>
            <p:nvPr/>
          </p:nvSpPr>
          <p:spPr bwMode="auto">
            <a:xfrm>
              <a:off x="1287" y="3848"/>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5" name="Line 368"/>
            <p:cNvSpPr>
              <a:spLocks noChangeShapeType="1"/>
            </p:cNvSpPr>
            <p:nvPr/>
          </p:nvSpPr>
          <p:spPr bwMode="auto">
            <a:xfrm>
              <a:off x="1287"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6" name="Line 369"/>
            <p:cNvSpPr>
              <a:spLocks noChangeShapeType="1"/>
            </p:cNvSpPr>
            <p:nvPr/>
          </p:nvSpPr>
          <p:spPr bwMode="auto">
            <a:xfrm>
              <a:off x="1292" y="3857"/>
              <a:ext cx="4"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7" name="Line 370"/>
            <p:cNvSpPr>
              <a:spLocks noChangeShapeType="1"/>
            </p:cNvSpPr>
            <p:nvPr/>
          </p:nvSpPr>
          <p:spPr bwMode="auto">
            <a:xfrm flipV="1">
              <a:off x="1296" y="3838"/>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8" name="Line 371"/>
            <p:cNvSpPr>
              <a:spLocks noChangeShapeType="1"/>
            </p:cNvSpPr>
            <p:nvPr/>
          </p:nvSpPr>
          <p:spPr bwMode="auto">
            <a:xfrm>
              <a:off x="1301" y="3838"/>
              <a:ext cx="5"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9" name="Line 372"/>
            <p:cNvSpPr>
              <a:spLocks noChangeShapeType="1"/>
            </p:cNvSpPr>
            <p:nvPr/>
          </p:nvSpPr>
          <p:spPr bwMode="auto">
            <a:xfrm flipV="1">
              <a:off x="1306" y="3772"/>
              <a:ext cx="0" cy="9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0" name="Line 373"/>
            <p:cNvSpPr>
              <a:spLocks noChangeShapeType="1"/>
            </p:cNvSpPr>
            <p:nvPr/>
          </p:nvSpPr>
          <p:spPr bwMode="auto">
            <a:xfrm>
              <a:off x="1306" y="377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1" name="Line 374"/>
            <p:cNvSpPr>
              <a:spLocks noChangeShapeType="1"/>
            </p:cNvSpPr>
            <p:nvPr/>
          </p:nvSpPr>
          <p:spPr bwMode="auto">
            <a:xfrm>
              <a:off x="1306" y="3777"/>
              <a:ext cx="5" cy="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2" name="Line 375"/>
            <p:cNvSpPr>
              <a:spLocks noChangeShapeType="1"/>
            </p:cNvSpPr>
            <p:nvPr/>
          </p:nvSpPr>
          <p:spPr bwMode="auto">
            <a:xfrm flipV="1">
              <a:off x="1311" y="3814"/>
              <a:ext cx="0" cy="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3" name="Line 376"/>
            <p:cNvSpPr>
              <a:spLocks noChangeShapeType="1"/>
            </p:cNvSpPr>
            <p:nvPr/>
          </p:nvSpPr>
          <p:spPr bwMode="auto">
            <a:xfrm>
              <a:off x="1311" y="3814"/>
              <a:ext cx="4"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4" name="Line 377"/>
            <p:cNvSpPr>
              <a:spLocks noChangeShapeType="1"/>
            </p:cNvSpPr>
            <p:nvPr/>
          </p:nvSpPr>
          <p:spPr bwMode="auto">
            <a:xfrm flipV="1">
              <a:off x="1315" y="3833"/>
              <a:ext cx="5" cy="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5" name="Line 378"/>
            <p:cNvSpPr>
              <a:spLocks noChangeShapeType="1"/>
            </p:cNvSpPr>
            <p:nvPr/>
          </p:nvSpPr>
          <p:spPr bwMode="auto">
            <a:xfrm>
              <a:off x="1320" y="3833"/>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6" name="Line 379"/>
            <p:cNvSpPr>
              <a:spLocks noChangeShapeType="1"/>
            </p:cNvSpPr>
            <p:nvPr/>
          </p:nvSpPr>
          <p:spPr bwMode="auto">
            <a:xfrm flipV="1">
              <a:off x="1320" y="3829"/>
              <a:ext cx="5"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7" name="Line 380"/>
            <p:cNvSpPr>
              <a:spLocks noChangeShapeType="1"/>
            </p:cNvSpPr>
            <p:nvPr/>
          </p:nvSpPr>
          <p:spPr bwMode="auto">
            <a:xfrm>
              <a:off x="1325" y="3829"/>
              <a:ext cx="0" cy="3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8" name="Line 381"/>
            <p:cNvSpPr>
              <a:spLocks noChangeShapeType="1"/>
            </p:cNvSpPr>
            <p:nvPr/>
          </p:nvSpPr>
          <p:spPr bwMode="auto">
            <a:xfrm flipV="1">
              <a:off x="1325" y="3838"/>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9" name="Line 382"/>
            <p:cNvSpPr>
              <a:spLocks noChangeShapeType="1"/>
            </p:cNvSpPr>
            <p:nvPr/>
          </p:nvSpPr>
          <p:spPr bwMode="auto">
            <a:xfrm>
              <a:off x="1330" y="3838"/>
              <a:ext cx="3"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0" name="Line 383"/>
            <p:cNvSpPr>
              <a:spLocks noChangeShapeType="1"/>
            </p:cNvSpPr>
            <p:nvPr/>
          </p:nvSpPr>
          <p:spPr bwMode="auto">
            <a:xfrm flipV="1">
              <a:off x="1333" y="3689"/>
              <a:ext cx="0" cy="17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1" name="Line 384"/>
            <p:cNvSpPr>
              <a:spLocks noChangeShapeType="1"/>
            </p:cNvSpPr>
            <p:nvPr/>
          </p:nvSpPr>
          <p:spPr bwMode="auto">
            <a:xfrm flipV="1">
              <a:off x="1333" y="3683"/>
              <a:ext cx="0"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2" name="Line 385"/>
            <p:cNvSpPr>
              <a:spLocks noChangeShapeType="1"/>
            </p:cNvSpPr>
            <p:nvPr/>
          </p:nvSpPr>
          <p:spPr bwMode="auto">
            <a:xfrm>
              <a:off x="1333" y="3683"/>
              <a:ext cx="5" cy="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3" name="Line 386"/>
            <p:cNvSpPr>
              <a:spLocks noChangeShapeType="1"/>
            </p:cNvSpPr>
            <p:nvPr/>
          </p:nvSpPr>
          <p:spPr bwMode="auto">
            <a:xfrm>
              <a:off x="1338" y="3833"/>
              <a:ext cx="5" cy="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4" name="Line 387"/>
            <p:cNvSpPr>
              <a:spLocks noChangeShapeType="1"/>
            </p:cNvSpPr>
            <p:nvPr/>
          </p:nvSpPr>
          <p:spPr bwMode="auto">
            <a:xfrm flipV="1">
              <a:off x="1343" y="3814"/>
              <a:ext cx="0"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5" name="Line 388"/>
            <p:cNvSpPr>
              <a:spLocks noChangeShapeType="1"/>
            </p:cNvSpPr>
            <p:nvPr/>
          </p:nvSpPr>
          <p:spPr bwMode="auto">
            <a:xfrm>
              <a:off x="1343" y="3814"/>
              <a:ext cx="6" cy="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6" name="Line 389"/>
            <p:cNvSpPr>
              <a:spLocks noChangeShapeType="1"/>
            </p:cNvSpPr>
            <p:nvPr/>
          </p:nvSpPr>
          <p:spPr bwMode="auto">
            <a:xfrm flipV="1">
              <a:off x="1349" y="3829"/>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7" name="Line 390"/>
            <p:cNvSpPr>
              <a:spLocks noChangeShapeType="1"/>
            </p:cNvSpPr>
            <p:nvPr/>
          </p:nvSpPr>
          <p:spPr bwMode="auto">
            <a:xfrm>
              <a:off x="1349" y="3829"/>
              <a:ext cx="3" cy="2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8" name="Line 391"/>
            <p:cNvSpPr>
              <a:spLocks noChangeShapeType="1"/>
            </p:cNvSpPr>
            <p:nvPr/>
          </p:nvSpPr>
          <p:spPr bwMode="auto">
            <a:xfrm flipV="1">
              <a:off x="1352" y="3638"/>
              <a:ext cx="5" cy="2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9" name="Line 392"/>
            <p:cNvSpPr>
              <a:spLocks noChangeShapeType="1"/>
            </p:cNvSpPr>
            <p:nvPr/>
          </p:nvSpPr>
          <p:spPr bwMode="auto">
            <a:xfrm>
              <a:off x="1357" y="3638"/>
              <a:ext cx="0" cy="18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0" name="Line 393"/>
            <p:cNvSpPr>
              <a:spLocks noChangeShapeType="1"/>
            </p:cNvSpPr>
            <p:nvPr/>
          </p:nvSpPr>
          <p:spPr bwMode="auto">
            <a:xfrm flipV="1">
              <a:off x="1357" y="3758"/>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1" name="Line 394"/>
            <p:cNvSpPr>
              <a:spLocks noChangeShapeType="1"/>
            </p:cNvSpPr>
            <p:nvPr/>
          </p:nvSpPr>
          <p:spPr bwMode="auto">
            <a:xfrm>
              <a:off x="1362" y="3758"/>
              <a:ext cx="0" cy="10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2" name="Line 395"/>
            <p:cNvSpPr>
              <a:spLocks noChangeShapeType="1"/>
            </p:cNvSpPr>
            <p:nvPr/>
          </p:nvSpPr>
          <p:spPr bwMode="auto">
            <a:xfrm flipV="1">
              <a:off x="1362" y="3814"/>
              <a:ext cx="5" cy="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3" name="Line 396"/>
            <p:cNvSpPr>
              <a:spLocks noChangeShapeType="1"/>
            </p:cNvSpPr>
            <p:nvPr/>
          </p:nvSpPr>
          <p:spPr bwMode="auto">
            <a:xfrm>
              <a:off x="1367"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4" name="Line 397"/>
            <p:cNvSpPr>
              <a:spLocks noChangeShapeType="1"/>
            </p:cNvSpPr>
            <p:nvPr/>
          </p:nvSpPr>
          <p:spPr bwMode="auto">
            <a:xfrm flipV="1">
              <a:off x="1367" y="3707"/>
              <a:ext cx="4" cy="11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5" name="Line 398"/>
            <p:cNvSpPr>
              <a:spLocks noChangeShapeType="1"/>
            </p:cNvSpPr>
            <p:nvPr/>
          </p:nvSpPr>
          <p:spPr bwMode="auto">
            <a:xfrm>
              <a:off x="1371" y="3707"/>
              <a:ext cx="5" cy="1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6" name="Line 399"/>
            <p:cNvSpPr>
              <a:spLocks noChangeShapeType="1"/>
            </p:cNvSpPr>
            <p:nvPr/>
          </p:nvSpPr>
          <p:spPr bwMode="auto">
            <a:xfrm flipV="1">
              <a:off x="1376" y="3750"/>
              <a:ext cx="0" cy="9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7" name="Line 400"/>
            <p:cNvSpPr>
              <a:spLocks noChangeShapeType="1"/>
            </p:cNvSpPr>
            <p:nvPr/>
          </p:nvSpPr>
          <p:spPr bwMode="auto">
            <a:xfrm flipV="1">
              <a:off x="1376" y="3665"/>
              <a:ext cx="0" cy="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8" name="Line 401"/>
            <p:cNvSpPr>
              <a:spLocks noChangeShapeType="1"/>
            </p:cNvSpPr>
            <p:nvPr/>
          </p:nvSpPr>
          <p:spPr bwMode="auto">
            <a:xfrm>
              <a:off x="1376" y="3665"/>
              <a:ext cx="5" cy="14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9" name="Line 402"/>
            <p:cNvSpPr>
              <a:spLocks noChangeShapeType="1"/>
            </p:cNvSpPr>
            <p:nvPr/>
          </p:nvSpPr>
          <p:spPr bwMode="auto">
            <a:xfrm flipV="1">
              <a:off x="1381" y="3768"/>
              <a:ext cx="0" cy="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0" name="Line 403"/>
            <p:cNvSpPr>
              <a:spLocks noChangeShapeType="1"/>
            </p:cNvSpPr>
            <p:nvPr/>
          </p:nvSpPr>
          <p:spPr bwMode="auto">
            <a:xfrm>
              <a:off x="1381" y="3768"/>
              <a:ext cx="5" cy="9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1" name="Line 404"/>
            <p:cNvSpPr>
              <a:spLocks noChangeShapeType="1"/>
            </p:cNvSpPr>
            <p:nvPr/>
          </p:nvSpPr>
          <p:spPr bwMode="auto">
            <a:xfrm flipV="1">
              <a:off x="1386" y="3707"/>
              <a:ext cx="0" cy="15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2" name="Line 405"/>
            <p:cNvSpPr>
              <a:spLocks noChangeShapeType="1"/>
            </p:cNvSpPr>
            <p:nvPr/>
          </p:nvSpPr>
          <p:spPr bwMode="auto">
            <a:xfrm>
              <a:off x="1386" y="3707"/>
              <a:ext cx="3" cy="15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607"/>
          <p:cNvGrpSpPr>
            <a:grpSpLocks/>
          </p:cNvGrpSpPr>
          <p:nvPr/>
        </p:nvGrpSpPr>
        <p:grpSpPr bwMode="auto">
          <a:xfrm>
            <a:off x="2205037" y="1939925"/>
            <a:ext cx="806450" cy="4198938"/>
            <a:chOff x="1389" y="1222"/>
            <a:chExt cx="508" cy="2645"/>
          </a:xfrm>
        </p:grpSpPr>
        <p:sp>
          <p:nvSpPr>
            <p:cNvPr id="2893" name="Line 407"/>
            <p:cNvSpPr>
              <a:spLocks noChangeShapeType="1"/>
            </p:cNvSpPr>
            <p:nvPr/>
          </p:nvSpPr>
          <p:spPr bwMode="auto">
            <a:xfrm flipV="1">
              <a:off x="1389" y="3731"/>
              <a:ext cx="6" cy="1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4" name="Line 408"/>
            <p:cNvSpPr>
              <a:spLocks noChangeShapeType="1"/>
            </p:cNvSpPr>
            <p:nvPr/>
          </p:nvSpPr>
          <p:spPr bwMode="auto">
            <a:xfrm>
              <a:off x="1395" y="3731"/>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5" name="Line 409"/>
            <p:cNvSpPr>
              <a:spLocks noChangeShapeType="1"/>
            </p:cNvSpPr>
            <p:nvPr/>
          </p:nvSpPr>
          <p:spPr bwMode="auto">
            <a:xfrm>
              <a:off x="1395" y="3763"/>
              <a:ext cx="5" cy="4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6" name="Line 410"/>
            <p:cNvSpPr>
              <a:spLocks noChangeShapeType="1"/>
            </p:cNvSpPr>
            <p:nvPr/>
          </p:nvSpPr>
          <p:spPr bwMode="auto">
            <a:xfrm>
              <a:off x="1400" y="3809"/>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7" name="Line 411"/>
            <p:cNvSpPr>
              <a:spLocks noChangeShapeType="1"/>
            </p:cNvSpPr>
            <p:nvPr/>
          </p:nvSpPr>
          <p:spPr bwMode="auto">
            <a:xfrm>
              <a:off x="1405" y="386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8" name="Line 412"/>
            <p:cNvSpPr>
              <a:spLocks noChangeShapeType="1"/>
            </p:cNvSpPr>
            <p:nvPr/>
          </p:nvSpPr>
          <p:spPr bwMode="auto">
            <a:xfrm flipV="1">
              <a:off x="1405" y="3782"/>
              <a:ext cx="5" cy="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9" name="Line 413"/>
            <p:cNvSpPr>
              <a:spLocks noChangeShapeType="1"/>
            </p:cNvSpPr>
            <p:nvPr/>
          </p:nvSpPr>
          <p:spPr bwMode="auto">
            <a:xfrm flipV="1">
              <a:off x="1410" y="3561"/>
              <a:ext cx="3" cy="22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0" name="Line 414"/>
            <p:cNvSpPr>
              <a:spLocks noChangeShapeType="1"/>
            </p:cNvSpPr>
            <p:nvPr/>
          </p:nvSpPr>
          <p:spPr bwMode="auto">
            <a:xfrm>
              <a:off x="1413" y="3561"/>
              <a:ext cx="0" cy="28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1" name="Line 415"/>
            <p:cNvSpPr>
              <a:spLocks noChangeShapeType="1"/>
            </p:cNvSpPr>
            <p:nvPr/>
          </p:nvSpPr>
          <p:spPr bwMode="auto">
            <a:xfrm>
              <a:off x="1413" y="3843"/>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2" name="Line 416"/>
            <p:cNvSpPr>
              <a:spLocks noChangeShapeType="1"/>
            </p:cNvSpPr>
            <p:nvPr/>
          </p:nvSpPr>
          <p:spPr bwMode="auto">
            <a:xfrm flipV="1">
              <a:off x="1413" y="3609"/>
              <a:ext cx="5" cy="24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3" name="Line 417"/>
            <p:cNvSpPr>
              <a:spLocks noChangeShapeType="1"/>
            </p:cNvSpPr>
            <p:nvPr/>
          </p:nvSpPr>
          <p:spPr bwMode="auto">
            <a:xfrm>
              <a:off x="1418" y="3609"/>
              <a:ext cx="5" cy="2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4" name="Line 418"/>
            <p:cNvSpPr>
              <a:spLocks noChangeShapeType="1"/>
            </p:cNvSpPr>
            <p:nvPr/>
          </p:nvSpPr>
          <p:spPr bwMode="auto">
            <a:xfrm flipV="1">
              <a:off x="1423" y="3772"/>
              <a:ext cx="0" cy="7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5" name="Line 419"/>
            <p:cNvSpPr>
              <a:spLocks noChangeShapeType="1"/>
            </p:cNvSpPr>
            <p:nvPr/>
          </p:nvSpPr>
          <p:spPr bwMode="auto">
            <a:xfrm>
              <a:off x="1423" y="3772"/>
              <a:ext cx="6" cy="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6" name="Line 420"/>
            <p:cNvSpPr>
              <a:spLocks noChangeShapeType="1"/>
            </p:cNvSpPr>
            <p:nvPr/>
          </p:nvSpPr>
          <p:spPr bwMode="auto">
            <a:xfrm flipV="1">
              <a:off x="1429" y="3595"/>
              <a:ext cx="0" cy="2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7" name="Line 421"/>
            <p:cNvSpPr>
              <a:spLocks noChangeShapeType="1"/>
            </p:cNvSpPr>
            <p:nvPr/>
          </p:nvSpPr>
          <p:spPr bwMode="auto">
            <a:xfrm>
              <a:off x="1429" y="3595"/>
              <a:ext cx="3" cy="26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8" name="Line 422"/>
            <p:cNvSpPr>
              <a:spLocks noChangeShapeType="1"/>
            </p:cNvSpPr>
            <p:nvPr/>
          </p:nvSpPr>
          <p:spPr bwMode="auto">
            <a:xfrm>
              <a:off x="1432"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9" name="Line 423"/>
            <p:cNvSpPr>
              <a:spLocks noChangeShapeType="1"/>
            </p:cNvSpPr>
            <p:nvPr/>
          </p:nvSpPr>
          <p:spPr bwMode="auto">
            <a:xfrm flipV="1">
              <a:off x="1432" y="3848"/>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0" name="Line 424"/>
            <p:cNvSpPr>
              <a:spLocks noChangeShapeType="1"/>
            </p:cNvSpPr>
            <p:nvPr/>
          </p:nvSpPr>
          <p:spPr bwMode="auto">
            <a:xfrm flipV="1">
              <a:off x="1437" y="3412"/>
              <a:ext cx="5" cy="43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1" name="Line 425"/>
            <p:cNvSpPr>
              <a:spLocks noChangeShapeType="1"/>
            </p:cNvSpPr>
            <p:nvPr/>
          </p:nvSpPr>
          <p:spPr bwMode="auto">
            <a:xfrm>
              <a:off x="1442" y="3412"/>
              <a:ext cx="0" cy="7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2" name="Line 426"/>
            <p:cNvSpPr>
              <a:spLocks noChangeShapeType="1"/>
            </p:cNvSpPr>
            <p:nvPr/>
          </p:nvSpPr>
          <p:spPr bwMode="auto">
            <a:xfrm>
              <a:off x="1442" y="3486"/>
              <a:ext cx="5" cy="3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3" name="Line 427"/>
            <p:cNvSpPr>
              <a:spLocks noChangeShapeType="1"/>
            </p:cNvSpPr>
            <p:nvPr/>
          </p:nvSpPr>
          <p:spPr bwMode="auto">
            <a:xfrm>
              <a:off x="1447" y="3801"/>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4" name="Line 428"/>
            <p:cNvSpPr>
              <a:spLocks noChangeShapeType="1"/>
            </p:cNvSpPr>
            <p:nvPr/>
          </p:nvSpPr>
          <p:spPr bwMode="auto">
            <a:xfrm flipV="1">
              <a:off x="1447" y="3689"/>
              <a:ext cx="4" cy="14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5" name="Line 429"/>
            <p:cNvSpPr>
              <a:spLocks noChangeShapeType="1"/>
            </p:cNvSpPr>
            <p:nvPr/>
          </p:nvSpPr>
          <p:spPr bwMode="auto">
            <a:xfrm>
              <a:off x="1451" y="3689"/>
              <a:ext cx="0" cy="4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6" name="Line 430"/>
            <p:cNvSpPr>
              <a:spLocks noChangeShapeType="1"/>
            </p:cNvSpPr>
            <p:nvPr/>
          </p:nvSpPr>
          <p:spPr bwMode="auto">
            <a:xfrm>
              <a:off x="1451" y="3734"/>
              <a:ext cx="5" cy="9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7" name="Line 431"/>
            <p:cNvSpPr>
              <a:spLocks noChangeShapeType="1"/>
            </p:cNvSpPr>
            <p:nvPr/>
          </p:nvSpPr>
          <p:spPr bwMode="auto">
            <a:xfrm flipV="1">
              <a:off x="1456" y="3801"/>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8" name="Line 432"/>
            <p:cNvSpPr>
              <a:spLocks noChangeShapeType="1"/>
            </p:cNvSpPr>
            <p:nvPr/>
          </p:nvSpPr>
          <p:spPr bwMode="auto">
            <a:xfrm>
              <a:off x="1456" y="3801"/>
              <a:ext cx="5" cy="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9" name="Line 433"/>
            <p:cNvSpPr>
              <a:spLocks noChangeShapeType="1"/>
            </p:cNvSpPr>
            <p:nvPr/>
          </p:nvSpPr>
          <p:spPr bwMode="auto">
            <a:xfrm flipV="1">
              <a:off x="1461" y="3819"/>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0" name="Line 434"/>
            <p:cNvSpPr>
              <a:spLocks noChangeShapeType="1"/>
            </p:cNvSpPr>
            <p:nvPr/>
          </p:nvSpPr>
          <p:spPr bwMode="auto">
            <a:xfrm>
              <a:off x="1461" y="3819"/>
              <a:ext cx="5" cy="4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1" name="Line 435"/>
            <p:cNvSpPr>
              <a:spLocks noChangeShapeType="1"/>
            </p:cNvSpPr>
            <p:nvPr/>
          </p:nvSpPr>
          <p:spPr bwMode="auto">
            <a:xfrm flipV="1">
              <a:off x="1466" y="3796"/>
              <a:ext cx="3" cy="6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2" name="Line 436"/>
            <p:cNvSpPr>
              <a:spLocks noChangeShapeType="1"/>
            </p:cNvSpPr>
            <p:nvPr/>
          </p:nvSpPr>
          <p:spPr bwMode="auto">
            <a:xfrm flipV="1">
              <a:off x="1469" y="3768"/>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3" name="Line 437"/>
            <p:cNvSpPr>
              <a:spLocks noChangeShapeType="1"/>
            </p:cNvSpPr>
            <p:nvPr/>
          </p:nvSpPr>
          <p:spPr bwMode="auto">
            <a:xfrm>
              <a:off x="1469" y="3768"/>
              <a:ext cx="6" cy="8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4" name="Line 438"/>
            <p:cNvSpPr>
              <a:spLocks noChangeShapeType="1"/>
            </p:cNvSpPr>
            <p:nvPr/>
          </p:nvSpPr>
          <p:spPr bwMode="auto">
            <a:xfrm flipV="1">
              <a:off x="1475" y="3745"/>
              <a:ext cx="5" cy="10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5" name="Line 439"/>
            <p:cNvSpPr>
              <a:spLocks noChangeShapeType="1"/>
            </p:cNvSpPr>
            <p:nvPr/>
          </p:nvSpPr>
          <p:spPr bwMode="auto">
            <a:xfrm>
              <a:off x="1480" y="3745"/>
              <a:ext cx="5" cy="8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6" name="Line 440"/>
            <p:cNvSpPr>
              <a:spLocks noChangeShapeType="1"/>
            </p:cNvSpPr>
            <p:nvPr/>
          </p:nvSpPr>
          <p:spPr bwMode="auto">
            <a:xfrm flipV="1">
              <a:off x="1485" y="3721"/>
              <a:ext cx="0" cy="10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7" name="Line 441"/>
            <p:cNvSpPr>
              <a:spLocks noChangeShapeType="1"/>
            </p:cNvSpPr>
            <p:nvPr/>
          </p:nvSpPr>
          <p:spPr bwMode="auto">
            <a:xfrm flipV="1">
              <a:off x="1485" y="2209"/>
              <a:ext cx="3" cy="15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8" name="Line 442"/>
            <p:cNvSpPr>
              <a:spLocks noChangeShapeType="1"/>
            </p:cNvSpPr>
            <p:nvPr/>
          </p:nvSpPr>
          <p:spPr bwMode="auto">
            <a:xfrm>
              <a:off x="1488" y="2209"/>
              <a:ext cx="0" cy="157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9" name="Line 443"/>
            <p:cNvSpPr>
              <a:spLocks noChangeShapeType="1"/>
            </p:cNvSpPr>
            <p:nvPr/>
          </p:nvSpPr>
          <p:spPr bwMode="auto">
            <a:xfrm>
              <a:off x="1488" y="3782"/>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0" name="Line 444"/>
            <p:cNvSpPr>
              <a:spLocks noChangeShapeType="1"/>
            </p:cNvSpPr>
            <p:nvPr/>
          </p:nvSpPr>
          <p:spPr bwMode="auto">
            <a:xfrm flipV="1">
              <a:off x="1488" y="3660"/>
              <a:ext cx="5" cy="18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1" name="Line 445"/>
            <p:cNvSpPr>
              <a:spLocks noChangeShapeType="1"/>
            </p:cNvSpPr>
            <p:nvPr/>
          </p:nvSpPr>
          <p:spPr bwMode="auto">
            <a:xfrm>
              <a:off x="1493" y="3660"/>
              <a:ext cx="5" cy="19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2" name="Line 446"/>
            <p:cNvSpPr>
              <a:spLocks noChangeShapeType="1"/>
            </p:cNvSpPr>
            <p:nvPr/>
          </p:nvSpPr>
          <p:spPr bwMode="auto">
            <a:xfrm flipV="1">
              <a:off x="1498" y="3731"/>
              <a:ext cx="0" cy="12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3" name="Line 447"/>
            <p:cNvSpPr>
              <a:spLocks noChangeShapeType="1"/>
            </p:cNvSpPr>
            <p:nvPr/>
          </p:nvSpPr>
          <p:spPr bwMode="auto">
            <a:xfrm>
              <a:off x="1498" y="3731"/>
              <a:ext cx="5" cy="1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4" name="Line 448"/>
            <p:cNvSpPr>
              <a:spLocks noChangeShapeType="1"/>
            </p:cNvSpPr>
            <p:nvPr/>
          </p:nvSpPr>
          <p:spPr bwMode="auto">
            <a:xfrm flipV="1">
              <a:off x="1503" y="3838"/>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5" name="Line 449"/>
            <p:cNvSpPr>
              <a:spLocks noChangeShapeType="1"/>
            </p:cNvSpPr>
            <p:nvPr/>
          </p:nvSpPr>
          <p:spPr bwMode="auto">
            <a:xfrm flipV="1">
              <a:off x="1503" y="3790"/>
              <a:ext cx="4" cy="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6" name="Line 450"/>
            <p:cNvSpPr>
              <a:spLocks noChangeShapeType="1"/>
            </p:cNvSpPr>
            <p:nvPr/>
          </p:nvSpPr>
          <p:spPr bwMode="auto">
            <a:xfrm>
              <a:off x="1507" y="3790"/>
              <a:ext cx="0" cy="4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7" name="Line 451"/>
            <p:cNvSpPr>
              <a:spLocks noChangeShapeType="1"/>
            </p:cNvSpPr>
            <p:nvPr/>
          </p:nvSpPr>
          <p:spPr bwMode="auto">
            <a:xfrm>
              <a:off x="1507" y="3833"/>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8" name="Line 452"/>
            <p:cNvSpPr>
              <a:spLocks noChangeShapeType="1"/>
            </p:cNvSpPr>
            <p:nvPr/>
          </p:nvSpPr>
          <p:spPr bwMode="auto">
            <a:xfrm flipV="1">
              <a:off x="1512"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9" name="Line 453"/>
            <p:cNvSpPr>
              <a:spLocks noChangeShapeType="1"/>
            </p:cNvSpPr>
            <p:nvPr/>
          </p:nvSpPr>
          <p:spPr bwMode="auto">
            <a:xfrm flipV="1">
              <a:off x="1512" y="3790"/>
              <a:ext cx="5" cy="5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0" name="Line 454"/>
            <p:cNvSpPr>
              <a:spLocks noChangeShapeType="1"/>
            </p:cNvSpPr>
            <p:nvPr/>
          </p:nvSpPr>
          <p:spPr bwMode="auto">
            <a:xfrm>
              <a:off x="1517" y="3790"/>
              <a:ext cx="5" cy="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1" name="Line 455"/>
            <p:cNvSpPr>
              <a:spLocks noChangeShapeType="1"/>
            </p:cNvSpPr>
            <p:nvPr/>
          </p:nvSpPr>
          <p:spPr bwMode="auto">
            <a:xfrm flipV="1">
              <a:off x="1522" y="3731"/>
              <a:ext cx="4" cy="9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2" name="Line 456"/>
            <p:cNvSpPr>
              <a:spLocks noChangeShapeType="1"/>
            </p:cNvSpPr>
            <p:nvPr/>
          </p:nvSpPr>
          <p:spPr bwMode="auto">
            <a:xfrm>
              <a:off x="1526" y="3731"/>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3" name="Line 457"/>
            <p:cNvSpPr>
              <a:spLocks noChangeShapeType="1"/>
            </p:cNvSpPr>
            <p:nvPr/>
          </p:nvSpPr>
          <p:spPr bwMode="auto">
            <a:xfrm>
              <a:off x="1526" y="3782"/>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4" name="Line 458"/>
            <p:cNvSpPr>
              <a:spLocks noChangeShapeType="1"/>
            </p:cNvSpPr>
            <p:nvPr/>
          </p:nvSpPr>
          <p:spPr bwMode="auto">
            <a:xfrm flipV="1">
              <a:off x="1531" y="3390"/>
              <a:ext cx="0" cy="4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5" name="Line 459"/>
            <p:cNvSpPr>
              <a:spLocks noChangeShapeType="1"/>
            </p:cNvSpPr>
            <p:nvPr/>
          </p:nvSpPr>
          <p:spPr bwMode="auto">
            <a:xfrm>
              <a:off x="1531" y="3390"/>
              <a:ext cx="5" cy="4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6" name="Line 460"/>
            <p:cNvSpPr>
              <a:spLocks noChangeShapeType="1"/>
            </p:cNvSpPr>
            <p:nvPr/>
          </p:nvSpPr>
          <p:spPr bwMode="auto">
            <a:xfrm flipV="1">
              <a:off x="1536" y="3641"/>
              <a:ext cx="5" cy="19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7" name="Line 461"/>
            <p:cNvSpPr>
              <a:spLocks noChangeShapeType="1"/>
            </p:cNvSpPr>
            <p:nvPr/>
          </p:nvSpPr>
          <p:spPr bwMode="auto">
            <a:xfrm>
              <a:off x="1541" y="3641"/>
              <a:ext cx="3" cy="1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8" name="Line 462"/>
            <p:cNvSpPr>
              <a:spLocks noChangeShapeType="1"/>
            </p:cNvSpPr>
            <p:nvPr/>
          </p:nvSpPr>
          <p:spPr bwMode="auto">
            <a:xfrm>
              <a:off x="1544" y="3753"/>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9" name="Line 463"/>
            <p:cNvSpPr>
              <a:spLocks noChangeShapeType="1"/>
            </p:cNvSpPr>
            <p:nvPr/>
          </p:nvSpPr>
          <p:spPr bwMode="auto">
            <a:xfrm>
              <a:off x="1544" y="3814"/>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0" name="Line 464"/>
            <p:cNvSpPr>
              <a:spLocks noChangeShapeType="1"/>
            </p:cNvSpPr>
            <p:nvPr/>
          </p:nvSpPr>
          <p:spPr bwMode="auto">
            <a:xfrm flipV="1">
              <a:off x="1544" y="3689"/>
              <a:ext cx="5" cy="13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1" name="Line 465"/>
            <p:cNvSpPr>
              <a:spLocks noChangeShapeType="1"/>
            </p:cNvSpPr>
            <p:nvPr/>
          </p:nvSpPr>
          <p:spPr bwMode="auto">
            <a:xfrm>
              <a:off x="1549" y="3689"/>
              <a:ext cx="6" cy="1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2" name="Line 466"/>
            <p:cNvSpPr>
              <a:spLocks noChangeShapeType="1"/>
            </p:cNvSpPr>
            <p:nvPr/>
          </p:nvSpPr>
          <p:spPr bwMode="auto">
            <a:xfrm flipV="1">
              <a:off x="1555" y="3694"/>
              <a:ext cx="0" cy="12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3" name="Line 467"/>
            <p:cNvSpPr>
              <a:spLocks noChangeShapeType="1"/>
            </p:cNvSpPr>
            <p:nvPr/>
          </p:nvSpPr>
          <p:spPr bwMode="auto">
            <a:xfrm flipV="1">
              <a:off x="1555" y="3614"/>
              <a:ext cx="0" cy="8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4" name="Line 468"/>
            <p:cNvSpPr>
              <a:spLocks noChangeShapeType="1"/>
            </p:cNvSpPr>
            <p:nvPr/>
          </p:nvSpPr>
          <p:spPr bwMode="auto">
            <a:xfrm>
              <a:off x="1555" y="3614"/>
              <a:ext cx="5" cy="2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5" name="Line 469"/>
            <p:cNvSpPr>
              <a:spLocks noChangeShapeType="1"/>
            </p:cNvSpPr>
            <p:nvPr/>
          </p:nvSpPr>
          <p:spPr bwMode="auto">
            <a:xfrm flipV="1">
              <a:off x="1560" y="3824"/>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6" name="Line 470"/>
            <p:cNvSpPr>
              <a:spLocks noChangeShapeType="1"/>
            </p:cNvSpPr>
            <p:nvPr/>
          </p:nvSpPr>
          <p:spPr bwMode="auto">
            <a:xfrm flipV="1">
              <a:off x="1560" y="3497"/>
              <a:ext cx="3" cy="3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7" name="Line 471"/>
            <p:cNvSpPr>
              <a:spLocks noChangeShapeType="1"/>
            </p:cNvSpPr>
            <p:nvPr/>
          </p:nvSpPr>
          <p:spPr bwMode="auto">
            <a:xfrm>
              <a:off x="1563" y="3497"/>
              <a:ext cx="0" cy="15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8" name="Line 472"/>
            <p:cNvSpPr>
              <a:spLocks noChangeShapeType="1"/>
            </p:cNvSpPr>
            <p:nvPr/>
          </p:nvSpPr>
          <p:spPr bwMode="auto">
            <a:xfrm>
              <a:off x="1563" y="3651"/>
              <a:ext cx="5" cy="17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9" name="Line 473"/>
            <p:cNvSpPr>
              <a:spLocks noChangeShapeType="1"/>
            </p:cNvSpPr>
            <p:nvPr/>
          </p:nvSpPr>
          <p:spPr bwMode="auto">
            <a:xfrm flipV="1">
              <a:off x="1568" y="3694"/>
              <a:ext cx="0" cy="13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0" name="Line 474"/>
            <p:cNvSpPr>
              <a:spLocks noChangeShapeType="1"/>
            </p:cNvSpPr>
            <p:nvPr/>
          </p:nvSpPr>
          <p:spPr bwMode="auto">
            <a:xfrm>
              <a:off x="1568" y="3694"/>
              <a:ext cx="5" cy="1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1" name="Line 475"/>
            <p:cNvSpPr>
              <a:spLocks noChangeShapeType="1"/>
            </p:cNvSpPr>
            <p:nvPr/>
          </p:nvSpPr>
          <p:spPr bwMode="auto">
            <a:xfrm flipV="1">
              <a:off x="1573" y="3660"/>
              <a:ext cx="0" cy="14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2" name="Line 476"/>
            <p:cNvSpPr>
              <a:spLocks noChangeShapeType="1"/>
            </p:cNvSpPr>
            <p:nvPr/>
          </p:nvSpPr>
          <p:spPr bwMode="auto">
            <a:xfrm>
              <a:off x="1573" y="3660"/>
              <a:ext cx="5" cy="17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3" name="Line 477"/>
            <p:cNvSpPr>
              <a:spLocks noChangeShapeType="1"/>
            </p:cNvSpPr>
            <p:nvPr/>
          </p:nvSpPr>
          <p:spPr bwMode="auto">
            <a:xfrm flipV="1">
              <a:off x="1578" y="3726"/>
              <a:ext cx="4" cy="10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4" name="Line 478"/>
            <p:cNvSpPr>
              <a:spLocks noChangeShapeType="1"/>
            </p:cNvSpPr>
            <p:nvPr/>
          </p:nvSpPr>
          <p:spPr bwMode="auto">
            <a:xfrm flipV="1">
              <a:off x="1582" y="3683"/>
              <a:ext cx="0" cy="4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5" name="Line 479"/>
            <p:cNvSpPr>
              <a:spLocks noChangeShapeType="1"/>
            </p:cNvSpPr>
            <p:nvPr/>
          </p:nvSpPr>
          <p:spPr bwMode="auto">
            <a:xfrm>
              <a:off x="1582" y="3683"/>
              <a:ext cx="5" cy="1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6" name="Line 480"/>
            <p:cNvSpPr>
              <a:spLocks noChangeShapeType="1"/>
            </p:cNvSpPr>
            <p:nvPr/>
          </p:nvSpPr>
          <p:spPr bwMode="auto">
            <a:xfrm flipV="1">
              <a:off x="1587" y="3768"/>
              <a:ext cx="0" cy="3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7" name="Line 481"/>
            <p:cNvSpPr>
              <a:spLocks noChangeShapeType="1"/>
            </p:cNvSpPr>
            <p:nvPr/>
          </p:nvSpPr>
          <p:spPr bwMode="auto">
            <a:xfrm>
              <a:off x="1587" y="3768"/>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8" name="Line 482"/>
            <p:cNvSpPr>
              <a:spLocks noChangeShapeType="1"/>
            </p:cNvSpPr>
            <p:nvPr/>
          </p:nvSpPr>
          <p:spPr bwMode="auto">
            <a:xfrm>
              <a:off x="1592" y="3829"/>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9" name="Line 483"/>
            <p:cNvSpPr>
              <a:spLocks noChangeShapeType="1"/>
            </p:cNvSpPr>
            <p:nvPr/>
          </p:nvSpPr>
          <p:spPr bwMode="auto">
            <a:xfrm flipV="1">
              <a:off x="1592" y="3689"/>
              <a:ext cx="5" cy="16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0" name="Line 484"/>
            <p:cNvSpPr>
              <a:spLocks noChangeShapeType="1"/>
            </p:cNvSpPr>
            <p:nvPr/>
          </p:nvSpPr>
          <p:spPr bwMode="auto">
            <a:xfrm flipV="1">
              <a:off x="1597" y="3622"/>
              <a:ext cx="0" cy="6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1" name="Line 485"/>
            <p:cNvSpPr>
              <a:spLocks noChangeShapeType="1"/>
            </p:cNvSpPr>
            <p:nvPr/>
          </p:nvSpPr>
          <p:spPr bwMode="auto">
            <a:xfrm>
              <a:off x="1597" y="3622"/>
              <a:ext cx="5" cy="19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2" name="Line 486"/>
            <p:cNvSpPr>
              <a:spLocks noChangeShapeType="1"/>
            </p:cNvSpPr>
            <p:nvPr/>
          </p:nvSpPr>
          <p:spPr bwMode="auto">
            <a:xfrm flipV="1">
              <a:off x="1602" y="3750"/>
              <a:ext cx="0" cy="6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3" name="Line 487"/>
            <p:cNvSpPr>
              <a:spLocks noChangeShapeType="1"/>
            </p:cNvSpPr>
            <p:nvPr/>
          </p:nvSpPr>
          <p:spPr bwMode="auto">
            <a:xfrm flipV="1">
              <a:off x="1602" y="3449"/>
              <a:ext cx="0" cy="30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4" name="Line 488"/>
            <p:cNvSpPr>
              <a:spLocks noChangeShapeType="1"/>
            </p:cNvSpPr>
            <p:nvPr/>
          </p:nvSpPr>
          <p:spPr bwMode="auto">
            <a:xfrm>
              <a:off x="1602" y="3449"/>
              <a:ext cx="4" cy="30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5" name="Line 489"/>
            <p:cNvSpPr>
              <a:spLocks noChangeShapeType="1"/>
            </p:cNvSpPr>
            <p:nvPr/>
          </p:nvSpPr>
          <p:spPr bwMode="auto">
            <a:xfrm flipV="1">
              <a:off x="1606" y="3534"/>
              <a:ext cx="5" cy="2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6" name="Line 490"/>
            <p:cNvSpPr>
              <a:spLocks noChangeShapeType="1"/>
            </p:cNvSpPr>
            <p:nvPr/>
          </p:nvSpPr>
          <p:spPr bwMode="auto">
            <a:xfrm>
              <a:off x="1611" y="3534"/>
              <a:ext cx="0" cy="9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7" name="Line 491"/>
            <p:cNvSpPr>
              <a:spLocks noChangeShapeType="1"/>
            </p:cNvSpPr>
            <p:nvPr/>
          </p:nvSpPr>
          <p:spPr bwMode="auto">
            <a:xfrm>
              <a:off x="1611" y="3627"/>
              <a:ext cx="0" cy="17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8" name="Line 492"/>
            <p:cNvSpPr>
              <a:spLocks noChangeShapeType="1"/>
            </p:cNvSpPr>
            <p:nvPr/>
          </p:nvSpPr>
          <p:spPr bwMode="auto">
            <a:xfrm flipV="1">
              <a:off x="1611" y="3790"/>
              <a:ext cx="5" cy="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9" name="Line 493"/>
            <p:cNvSpPr>
              <a:spLocks noChangeShapeType="1"/>
            </p:cNvSpPr>
            <p:nvPr/>
          </p:nvSpPr>
          <p:spPr bwMode="auto">
            <a:xfrm flipV="1">
              <a:off x="1616" y="3660"/>
              <a:ext cx="5" cy="13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0" name="Line 494"/>
            <p:cNvSpPr>
              <a:spLocks noChangeShapeType="1"/>
            </p:cNvSpPr>
            <p:nvPr/>
          </p:nvSpPr>
          <p:spPr bwMode="auto">
            <a:xfrm flipV="1">
              <a:off x="1621" y="3510"/>
              <a:ext cx="0" cy="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1" name="Line 495"/>
            <p:cNvSpPr>
              <a:spLocks noChangeShapeType="1"/>
            </p:cNvSpPr>
            <p:nvPr/>
          </p:nvSpPr>
          <p:spPr bwMode="auto">
            <a:xfrm>
              <a:off x="1621" y="3510"/>
              <a:ext cx="3" cy="24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2" name="Line 496"/>
            <p:cNvSpPr>
              <a:spLocks noChangeShapeType="1"/>
            </p:cNvSpPr>
            <p:nvPr/>
          </p:nvSpPr>
          <p:spPr bwMode="auto">
            <a:xfrm>
              <a:off x="1624" y="3750"/>
              <a:ext cx="0" cy="5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3" name="Line 497"/>
            <p:cNvSpPr>
              <a:spLocks noChangeShapeType="1"/>
            </p:cNvSpPr>
            <p:nvPr/>
          </p:nvSpPr>
          <p:spPr bwMode="auto">
            <a:xfrm flipV="1">
              <a:off x="1624" y="3806"/>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4" name="Line 498"/>
            <p:cNvSpPr>
              <a:spLocks noChangeShapeType="1"/>
            </p:cNvSpPr>
            <p:nvPr/>
          </p:nvSpPr>
          <p:spPr bwMode="auto">
            <a:xfrm>
              <a:off x="1629" y="3806"/>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5" name="Line 499"/>
            <p:cNvSpPr>
              <a:spLocks noChangeShapeType="1"/>
            </p:cNvSpPr>
            <p:nvPr/>
          </p:nvSpPr>
          <p:spPr bwMode="auto">
            <a:xfrm>
              <a:off x="1629" y="3824"/>
              <a:ext cx="11"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6" name="Line 500"/>
            <p:cNvSpPr>
              <a:spLocks noChangeShapeType="1"/>
            </p:cNvSpPr>
            <p:nvPr/>
          </p:nvSpPr>
          <p:spPr bwMode="auto">
            <a:xfrm flipV="1">
              <a:off x="1640" y="3772"/>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7" name="Line 501"/>
            <p:cNvSpPr>
              <a:spLocks noChangeShapeType="1"/>
            </p:cNvSpPr>
            <p:nvPr/>
          </p:nvSpPr>
          <p:spPr bwMode="auto">
            <a:xfrm flipV="1">
              <a:off x="1640" y="3712"/>
              <a:ext cx="0" cy="6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8" name="Line 502"/>
            <p:cNvSpPr>
              <a:spLocks noChangeShapeType="1"/>
            </p:cNvSpPr>
            <p:nvPr/>
          </p:nvSpPr>
          <p:spPr bwMode="auto">
            <a:xfrm>
              <a:off x="1640" y="3712"/>
              <a:ext cx="3" cy="7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9" name="Line 503"/>
            <p:cNvSpPr>
              <a:spLocks noChangeShapeType="1"/>
            </p:cNvSpPr>
            <p:nvPr/>
          </p:nvSpPr>
          <p:spPr bwMode="auto">
            <a:xfrm flipV="1">
              <a:off x="1643" y="3734"/>
              <a:ext cx="0" cy="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0" name="Line 504"/>
            <p:cNvSpPr>
              <a:spLocks noChangeShapeType="1"/>
            </p:cNvSpPr>
            <p:nvPr/>
          </p:nvSpPr>
          <p:spPr bwMode="auto">
            <a:xfrm>
              <a:off x="1643" y="3734"/>
              <a:ext cx="5" cy="7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1" name="Line 505"/>
            <p:cNvSpPr>
              <a:spLocks noChangeShapeType="1"/>
            </p:cNvSpPr>
            <p:nvPr/>
          </p:nvSpPr>
          <p:spPr bwMode="auto">
            <a:xfrm flipV="1">
              <a:off x="1648" y="3758"/>
              <a:ext cx="0" cy="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2" name="Line 506"/>
            <p:cNvSpPr>
              <a:spLocks noChangeShapeType="1"/>
            </p:cNvSpPr>
            <p:nvPr/>
          </p:nvSpPr>
          <p:spPr bwMode="auto">
            <a:xfrm flipV="1">
              <a:off x="1648" y="3675"/>
              <a:ext cx="5" cy="8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3" name="Line 507"/>
            <p:cNvSpPr>
              <a:spLocks noChangeShapeType="1"/>
            </p:cNvSpPr>
            <p:nvPr/>
          </p:nvSpPr>
          <p:spPr bwMode="auto">
            <a:xfrm>
              <a:off x="1653" y="3675"/>
              <a:ext cx="0" cy="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4" name="Line 508"/>
            <p:cNvSpPr>
              <a:spLocks noChangeShapeType="1"/>
            </p:cNvSpPr>
            <p:nvPr/>
          </p:nvSpPr>
          <p:spPr bwMode="auto">
            <a:xfrm flipV="1">
              <a:off x="1653" y="3627"/>
              <a:ext cx="5" cy="8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5" name="Line 509"/>
            <p:cNvSpPr>
              <a:spLocks noChangeShapeType="1"/>
            </p:cNvSpPr>
            <p:nvPr/>
          </p:nvSpPr>
          <p:spPr bwMode="auto">
            <a:xfrm>
              <a:off x="1658" y="3627"/>
              <a:ext cx="0" cy="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6" name="Line 510"/>
            <p:cNvSpPr>
              <a:spLocks noChangeShapeType="1"/>
            </p:cNvSpPr>
            <p:nvPr/>
          </p:nvSpPr>
          <p:spPr bwMode="auto">
            <a:xfrm>
              <a:off x="1658" y="3712"/>
              <a:ext cx="0" cy="9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7" name="Line 511"/>
            <p:cNvSpPr>
              <a:spLocks noChangeShapeType="1"/>
            </p:cNvSpPr>
            <p:nvPr/>
          </p:nvSpPr>
          <p:spPr bwMode="auto">
            <a:xfrm flipV="1">
              <a:off x="1658" y="3734"/>
              <a:ext cx="4" cy="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8" name="Line 512"/>
            <p:cNvSpPr>
              <a:spLocks noChangeShapeType="1"/>
            </p:cNvSpPr>
            <p:nvPr/>
          </p:nvSpPr>
          <p:spPr bwMode="auto">
            <a:xfrm>
              <a:off x="1662" y="3734"/>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9" name="Line 513"/>
            <p:cNvSpPr>
              <a:spLocks noChangeShapeType="1"/>
            </p:cNvSpPr>
            <p:nvPr/>
          </p:nvSpPr>
          <p:spPr bwMode="auto">
            <a:xfrm flipV="1">
              <a:off x="1667" y="3731"/>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0" name="Line 514"/>
            <p:cNvSpPr>
              <a:spLocks noChangeShapeType="1"/>
            </p:cNvSpPr>
            <p:nvPr/>
          </p:nvSpPr>
          <p:spPr bwMode="auto">
            <a:xfrm>
              <a:off x="1667" y="3731"/>
              <a:ext cx="5" cy="7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1" name="Line 515"/>
            <p:cNvSpPr>
              <a:spLocks noChangeShapeType="1"/>
            </p:cNvSpPr>
            <p:nvPr/>
          </p:nvSpPr>
          <p:spPr bwMode="auto">
            <a:xfrm flipV="1">
              <a:off x="1672" y="3801"/>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2" name="Line 516"/>
            <p:cNvSpPr>
              <a:spLocks noChangeShapeType="1"/>
            </p:cNvSpPr>
            <p:nvPr/>
          </p:nvSpPr>
          <p:spPr bwMode="auto">
            <a:xfrm flipV="1">
              <a:off x="1672" y="1222"/>
              <a:ext cx="5" cy="257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3" name="Line 517"/>
            <p:cNvSpPr>
              <a:spLocks noChangeShapeType="1"/>
            </p:cNvSpPr>
            <p:nvPr/>
          </p:nvSpPr>
          <p:spPr bwMode="auto">
            <a:xfrm>
              <a:off x="1677" y="1222"/>
              <a:ext cx="0" cy="24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4" name="Line 518"/>
            <p:cNvSpPr>
              <a:spLocks noChangeShapeType="1"/>
            </p:cNvSpPr>
            <p:nvPr/>
          </p:nvSpPr>
          <p:spPr bwMode="auto">
            <a:xfrm>
              <a:off x="1677" y="1465"/>
              <a:ext cx="4" cy="23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5" name="Line 519"/>
            <p:cNvSpPr>
              <a:spLocks noChangeShapeType="1"/>
            </p:cNvSpPr>
            <p:nvPr/>
          </p:nvSpPr>
          <p:spPr bwMode="auto">
            <a:xfrm flipV="1">
              <a:off x="1681" y="3464"/>
              <a:ext cx="0" cy="32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6" name="Line 520"/>
            <p:cNvSpPr>
              <a:spLocks noChangeShapeType="1"/>
            </p:cNvSpPr>
            <p:nvPr/>
          </p:nvSpPr>
          <p:spPr bwMode="auto">
            <a:xfrm>
              <a:off x="1681" y="3464"/>
              <a:ext cx="5" cy="3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7" name="Line 521"/>
            <p:cNvSpPr>
              <a:spLocks noChangeShapeType="1"/>
            </p:cNvSpPr>
            <p:nvPr/>
          </p:nvSpPr>
          <p:spPr bwMode="auto">
            <a:xfrm>
              <a:off x="1686"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8" name="Line 522"/>
            <p:cNvSpPr>
              <a:spLocks noChangeShapeType="1"/>
            </p:cNvSpPr>
            <p:nvPr/>
          </p:nvSpPr>
          <p:spPr bwMode="auto">
            <a:xfrm flipV="1">
              <a:off x="1686" y="3782"/>
              <a:ext cx="5" cy="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9" name="Line 523"/>
            <p:cNvSpPr>
              <a:spLocks noChangeShapeType="1"/>
            </p:cNvSpPr>
            <p:nvPr/>
          </p:nvSpPr>
          <p:spPr bwMode="auto">
            <a:xfrm flipV="1">
              <a:off x="1691" y="377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0" name="Line 524"/>
            <p:cNvSpPr>
              <a:spLocks noChangeShapeType="1"/>
            </p:cNvSpPr>
            <p:nvPr/>
          </p:nvSpPr>
          <p:spPr bwMode="auto">
            <a:xfrm>
              <a:off x="1691" y="3777"/>
              <a:ext cx="5" cy="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1" name="Line 525"/>
            <p:cNvSpPr>
              <a:spLocks noChangeShapeType="1"/>
            </p:cNvSpPr>
            <p:nvPr/>
          </p:nvSpPr>
          <p:spPr bwMode="auto">
            <a:xfrm flipV="1">
              <a:off x="1696" y="3782"/>
              <a:ext cx="3"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2" name="Line 526"/>
            <p:cNvSpPr>
              <a:spLocks noChangeShapeType="1"/>
            </p:cNvSpPr>
            <p:nvPr/>
          </p:nvSpPr>
          <p:spPr bwMode="auto">
            <a:xfrm flipV="1">
              <a:off x="1699" y="3768"/>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3" name="Line 527"/>
            <p:cNvSpPr>
              <a:spLocks noChangeShapeType="1"/>
            </p:cNvSpPr>
            <p:nvPr/>
          </p:nvSpPr>
          <p:spPr bwMode="auto">
            <a:xfrm>
              <a:off x="1699" y="3768"/>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4" name="Line 528"/>
            <p:cNvSpPr>
              <a:spLocks noChangeShapeType="1"/>
            </p:cNvSpPr>
            <p:nvPr/>
          </p:nvSpPr>
          <p:spPr bwMode="auto">
            <a:xfrm>
              <a:off x="1704" y="378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5" name="Line 529"/>
            <p:cNvSpPr>
              <a:spLocks noChangeShapeType="1"/>
            </p:cNvSpPr>
            <p:nvPr/>
          </p:nvSpPr>
          <p:spPr bwMode="auto">
            <a:xfrm flipV="1">
              <a:off x="1704" y="3675"/>
              <a:ext cx="5" cy="1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6" name="Line 530"/>
            <p:cNvSpPr>
              <a:spLocks noChangeShapeType="1"/>
            </p:cNvSpPr>
            <p:nvPr/>
          </p:nvSpPr>
          <p:spPr bwMode="auto">
            <a:xfrm flipV="1">
              <a:off x="1709" y="3670"/>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7" name="Line 531"/>
            <p:cNvSpPr>
              <a:spLocks noChangeShapeType="1"/>
            </p:cNvSpPr>
            <p:nvPr/>
          </p:nvSpPr>
          <p:spPr bwMode="auto">
            <a:xfrm flipV="1">
              <a:off x="1709" y="3576"/>
              <a:ext cx="6" cy="9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8" name="Line 532"/>
            <p:cNvSpPr>
              <a:spLocks noChangeShapeType="1"/>
            </p:cNvSpPr>
            <p:nvPr/>
          </p:nvSpPr>
          <p:spPr bwMode="auto">
            <a:xfrm>
              <a:off x="1715" y="3576"/>
              <a:ext cx="0" cy="8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9" name="Line 533"/>
            <p:cNvSpPr>
              <a:spLocks noChangeShapeType="1"/>
            </p:cNvSpPr>
            <p:nvPr/>
          </p:nvSpPr>
          <p:spPr bwMode="auto">
            <a:xfrm>
              <a:off x="1715" y="3660"/>
              <a:ext cx="3" cy="14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0" name="Line 534"/>
            <p:cNvSpPr>
              <a:spLocks noChangeShapeType="1"/>
            </p:cNvSpPr>
            <p:nvPr/>
          </p:nvSpPr>
          <p:spPr bwMode="auto">
            <a:xfrm flipV="1">
              <a:off x="1718" y="3734"/>
              <a:ext cx="0" cy="7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1" name="Line 535"/>
            <p:cNvSpPr>
              <a:spLocks noChangeShapeType="1"/>
            </p:cNvSpPr>
            <p:nvPr/>
          </p:nvSpPr>
          <p:spPr bwMode="auto">
            <a:xfrm>
              <a:off x="1718" y="3734"/>
              <a:ext cx="5" cy="7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2" name="Line 536"/>
            <p:cNvSpPr>
              <a:spLocks noChangeShapeType="1"/>
            </p:cNvSpPr>
            <p:nvPr/>
          </p:nvSpPr>
          <p:spPr bwMode="auto">
            <a:xfrm flipV="1">
              <a:off x="1723" y="3801"/>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3" name="Line 537"/>
            <p:cNvSpPr>
              <a:spLocks noChangeShapeType="1"/>
            </p:cNvSpPr>
            <p:nvPr/>
          </p:nvSpPr>
          <p:spPr bwMode="auto">
            <a:xfrm flipV="1">
              <a:off x="1723" y="3515"/>
              <a:ext cx="5" cy="28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4" name="Line 538"/>
            <p:cNvSpPr>
              <a:spLocks noChangeShapeType="1"/>
            </p:cNvSpPr>
            <p:nvPr/>
          </p:nvSpPr>
          <p:spPr bwMode="auto">
            <a:xfrm>
              <a:off x="1728" y="3515"/>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5" name="Line 539"/>
            <p:cNvSpPr>
              <a:spLocks noChangeShapeType="1"/>
            </p:cNvSpPr>
            <p:nvPr/>
          </p:nvSpPr>
          <p:spPr bwMode="auto">
            <a:xfrm>
              <a:off x="1733" y="3534"/>
              <a:ext cx="0" cy="19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6" name="Line 540"/>
            <p:cNvSpPr>
              <a:spLocks noChangeShapeType="1"/>
            </p:cNvSpPr>
            <p:nvPr/>
          </p:nvSpPr>
          <p:spPr bwMode="auto">
            <a:xfrm>
              <a:off x="1733" y="3726"/>
              <a:ext cx="4" cy="8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7" name="Line 541"/>
            <p:cNvSpPr>
              <a:spLocks noChangeShapeType="1"/>
            </p:cNvSpPr>
            <p:nvPr/>
          </p:nvSpPr>
          <p:spPr bwMode="auto">
            <a:xfrm flipV="1">
              <a:off x="1737" y="3604"/>
              <a:ext cx="0" cy="20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8" name="Line 542"/>
            <p:cNvSpPr>
              <a:spLocks noChangeShapeType="1"/>
            </p:cNvSpPr>
            <p:nvPr/>
          </p:nvSpPr>
          <p:spPr bwMode="auto">
            <a:xfrm flipV="1">
              <a:off x="1737" y="3510"/>
              <a:ext cx="0" cy="9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9" name="Line 543"/>
            <p:cNvSpPr>
              <a:spLocks noChangeShapeType="1"/>
            </p:cNvSpPr>
            <p:nvPr/>
          </p:nvSpPr>
          <p:spPr bwMode="auto">
            <a:xfrm>
              <a:off x="1737" y="3510"/>
              <a:ext cx="5" cy="28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0" name="Line 544"/>
            <p:cNvSpPr>
              <a:spLocks noChangeShapeType="1"/>
            </p:cNvSpPr>
            <p:nvPr/>
          </p:nvSpPr>
          <p:spPr bwMode="auto">
            <a:xfrm flipV="1">
              <a:off x="1742" y="3758"/>
              <a:ext cx="0" cy="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1" name="Line 545"/>
            <p:cNvSpPr>
              <a:spLocks noChangeShapeType="1"/>
            </p:cNvSpPr>
            <p:nvPr/>
          </p:nvSpPr>
          <p:spPr bwMode="auto">
            <a:xfrm flipV="1">
              <a:off x="1742" y="3600"/>
              <a:ext cx="5" cy="15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2" name="Line 546"/>
            <p:cNvSpPr>
              <a:spLocks noChangeShapeType="1"/>
            </p:cNvSpPr>
            <p:nvPr/>
          </p:nvSpPr>
          <p:spPr bwMode="auto">
            <a:xfrm>
              <a:off x="1747" y="3600"/>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3" name="Line 547"/>
            <p:cNvSpPr>
              <a:spLocks noChangeShapeType="1"/>
            </p:cNvSpPr>
            <p:nvPr/>
          </p:nvSpPr>
          <p:spPr bwMode="auto">
            <a:xfrm>
              <a:off x="1747" y="3619"/>
              <a:ext cx="0" cy="1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4" name="Line 548"/>
            <p:cNvSpPr>
              <a:spLocks noChangeShapeType="1"/>
            </p:cNvSpPr>
            <p:nvPr/>
          </p:nvSpPr>
          <p:spPr bwMode="auto">
            <a:xfrm flipV="1">
              <a:off x="1747" y="3721"/>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5" name="Line 549"/>
            <p:cNvSpPr>
              <a:spLocks noChangeShapeType="1"/>
            </p:cNvSpPr>
            <p:nvPr/>
          </p:nvSpPr>
          <p:spPr bwMode="auto">
            <a:xfrm>
              <a:off x="1752" y="3721"/>
              <a:ext cx="3" cy="9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6" name="Line 550"/>
            <p:cNvSpPr>
              <a:spLocks noChangeShapeType="1"/>
            </p:cNvSpPr>
            <p:nvPr/>
          </p:nvSpPr>
          <p:spPr bwMode="auto">
            <a:xfrm flipV="1">
              <a:off x="1755" y="3777"/>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7" name="Line 551"/>
            <p:cNvSpPr>
              <a:spLocks noChangeShapeType="1"/>
            </p:cNvSpPr>
            <p:nvPr/>
          </p:nvSpPr>
          <p:spPr bwMode="auto">
            <a:xfrm flipV="1">
              <a:off x="1755" y="3675"/>
              <a:ext cx="0" cy="10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8" name="Line 552"/>
            <p:cNvSpPr>
              <a:spLocks noChangeShapeType="1"/>
            </p:cNvSpPr>
            <p:nvPr/>
          </p:nvSpPr>
          <p:spPr bwMode="auto">
            <a:xfrm>
              <a:off x="1755" y="3675"/>
              <a:ext cx="6" cy="14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9" name="Line 553"/>
            <p:cNvSpPr>
              <a:spLocks noChangeShapeType="1"/>
            </p:cNvSpPr>
            <p:nvPr/>
          </p:nvSpPr>
          <p:spPr bwMode="auto">
            <a:xfrm flipV="1">
              <a:off x="1761" y="3660"/>
              <a:ext cx="5" cy="15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0" name="Line 554"/>
            <p:cNvSpPr>
              <a:spLocks noChangeShapeType="1"/>
            </p:cNvSpPr>
            <p:nvPr/>
          </p:nvSpPr>
          <p:spPr bwMode="auto">
            <a:xfrm flipV="1">
              <a:off x="1766" y="3638"/>
              <a:ext cx="5" cy="2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1" name="Line 555"/>
            <p:cNvSpPr>
              <a:spLocks noChangeShapeType="1"/>
            </p:cNvSpPr>
            <p:nvPr/>
          </p:nvSpPr>
          <p:spPr bwMode="auto">
            <a:xfrm>
              <a:off x="1771" y="3638"/>
              <a:ext cx="0" cy="1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2" name="Line 556"/>
            <p:cNvSpPr>
              <a:spLocks noChangeShapeType="1"/>
            </p:cNvSpPr>
            <p:nvPr/>
          </p:nvSpPr>
          <p:spPr bwMode="auto">
            <a:xfrm>
              <a:off x="1771" y="3750"/>
              <a:ext cx="0" cy="2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3" name="Line 557"/>
            <p:cNvSpPr>
              <a:spLocks noChangeShapeType="1"/>
            </p:cNvSpPr>
            <p:nvPr/>
          </p:nvSpPr>
          <p:spPr bwMode="auto">
            <a:xfrm flipV="1">
              <a:off x="1771" y="3585"/>
              <a:ext cx="5" cy="18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4" name="Line 558"/>
            <p:cNvSpPr>
              <a:spLocks noChangeShapeType="1"/>
            </p:cNvSpPr>
            <p:nvPr/>
          </p:nvSpPr>
          <p:spPr bwMode="auto">
            <a:xfrm>
              <a:off x="1776" y="3585"/>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5" name="Line 559"/>
            <p:cNvSpPr>
              <a:spLocks noChangeShapeType="1"/>
            </p:cNvSpPr>
            <p:nvPr/>
          </p:nvSpPr>
          <p:spPr bwMode="auto">
            <a:xfrm>
              <a:off x="1776" y="3604"/>
              <a:ext cx="3" cy="15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6" name="Line 560"/>
            <p:cNvSpPr>
              <a:spLocks noChangeShapeType="1"/>
            </p:cNvSpPr>
            <p:nvPr/>
          </p:nvSpPr>
          <p:spPr bwMode="auto">
            <a:xfrm flipV="1">
              <a:off x="1779" y="3745"/>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7" name="Line 561"/>
            <p:cNvSpPr>
              <a:spLocks noChangeShapeType="1"/>
            </p:cNvSpPr>
            <p:nvPr/>
          </p:nvSpPr>
          <p:spPr bwMode="auto">
            <a:xfrm flipV="1">
              <a:off x="1779" y="3558"/>
              <a:ext cx="5" cy="18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8" name="Line 562"/>
            <p:cNvSpPr>
              <a:spLocks noChangeShapeType="1"/>
            </p:cNvSpPr>
            <p:nvPr/>
          </p:nvSpPr>
          <p:spPr bwMode="auto">
            <a:xfrm>
              <a:off x="1784" y="3558"/>
              <a:ext cx="6" cy="2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9" name="Line 563"/>
            <p:cNvSpPr>
              <a:spLocks noChangeShapeType="1"/>
            </p:cNvSpPr>
            <p:nvPr/>
          </p:nvSpPr>
          <p:spPr bwMode="auto">
            <a:xfrm flipV="1">
              <a:off x="1790" y="3641"/>
              <a:ext cx="0" cy="1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0" name="Line 564"/>
            <p:cNvSpPr>
              <a:spLocks noChangeShapeType="1"/>
            </p:cNvSpPr>
            <p:nvPr/>
          </p:nvSpPr>
          <p:spPr bwMode="auto">
            <a:xfrm flipV="1">
              <a:off x="1790" y="3422"/>
              <a:ext cx="0" cy="2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1" name="Line 565"/>
            <p:cNvSpPr>
              <a:spLocks noChangeShapeType="1"/>
            </p:cNvSpPr>
            <p:nvPr/>
          </p:nvSpPr>
          <p:spPr bwMode="auto">
            <a:xfrm>
              <a:off x="1790" y="3422"/>
              <a:ext cx="5" cy="3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2" name="Line 566"/>
            <p:cNvSpPr>
              <a:spLocks noChangeShapeType="1"/>
            </p:cNvSpPr>
            <p:nvPr/>
          </p:nvSpPr>
          <p:spPr bwMode="auto">
            <a:xfrm>
              <a:off x="1795" y="3750"/>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3" name="Line 567"/>
            <p:cNvSpPr>
              <a:spLocks noChangeShapeType="1"/>
            </p:cNvSpPr>
            <p:nvPr/>
          </p:nvSpPr>
          <p:spPr bwMode="auto">
            <a:xfrm flipV="1">
              <a:off x="1795" y="3726"/>
              <a:ext cx="3" cy="8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4" name="Line 568"/>
            <p:cNvSpPr>
              <a:spLocks noChangeShapeType="1"/>
            </p:cNvSpPr>
            <p:nvPr/>
          </p:nvSpPr>
          <p:spPr bwMode="auto">
            <a:xfrm flipV="1">
              <a:off x="1798" y="3403"/>
              <a:ext cx="5" cy="32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5" name="Line 569"/>
            <p:cNvSpPr>
              <a:spLocks noChangeShapeType="1"/>
            </p:cNvSpPr>
            <p:nvPr/>
          </p:nvSpPr>
          <p:spPr bwMode="auto">
            <a:xfrm>
              <a:off x="1803" y="3403"/>
              <a:ext cx="0" cy="2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6" name="Line 570"/>
            <p:cNvSpPr>
              <a:spLocks noChangeShapeType="1"/>
            </p:cNvSpPr>
            <p:nvPr/>
          </p:nvSpPr>
          <p:spPr bwMode="auto">
            <a:xfrm>
              <a:off x="1803" y="3678"/>
              <a:ext cx="0" cy="14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7" name="Line 571"/>
            <p:cNvSpPr>
              <a:spLocks noChangeShapeType="1"/>
            </p:cNvSpPr>
            <p:nvPr/>
          </p:nvSpPr>
          <p:spPr bwMode="auto">
            <a:xfrm flipV="1">
              <a:off x="1803" y="3758"/>
              <a:ext cx="5" cy="6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8" name="Line 572"/>
            <p:cNvSpPr>
              <a:spLocks noChangeShapeType="1"/>
            </p:cNvSpPr>
            <p:nvPr/>
          </p:nvSpPr>
          <p:spPr bwMode="auto">
            <a:xfrm flipV="1">
              <a:off x="1808" y="3689"/>
              <a:ext cx="0" cy="6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9" name="Line 573"/>
            <p:cNvSpPr>
              <a:spLocks noChangeShapeType="1"/>
            </p:cNvSpPr>
            <p:nvPr/>
          </p:nvSpPr>
          <p:spPr bwMode="auto">
            <a:xfrm flipV="1">
              <a:off x="1808" y="3656"/>
              <a:ext cx="9" cy="3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0" name="Line 574"/>
            <p:cNvSpPr>
              <a:spLocks noChangeShapeType="1"/>
            </p:cNvSpPr>
            <p:nvPr/>
          </p:nvSpPr>
          <p:spPr bwMode="auto">
            <a:xfrm>
              <a:off x="1817" y="3656"/>
              <a:ext cx="0" cy="4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1" name="Line 575"/>
            <p:cNvSpPr>
              <a:spLocks noChangeShapeType="1"/>
            </p:cNvSpPr>
            <p:nvPr/>
          </p:nvSpPr>
          <p:spPr bwMode="auto">
            <a:xfrm>
              <a:off x="1817" y="3702"/>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2" name="Line 576"/>
            <p:cNvSpPr>
              <a:spLocks noChangeShapeType="1"/>
            </p:cNvSpPr>
            <p:nvPr/>
          </p:nvSpPr>
          <p:spPr bwMode="auto">
            <a:xfrm flipV="1">
              <a:off x="1817" y="3702"/>
              <a:ext cx="5"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3" name="Line 577"/>
            <p:cNvSpPr>
              <a:spLocks noChangeShapeType="1"/>
            </p:cNvSpPr>
            <p:nvPr/>
          </p:nvSpPr>
          <p:spPr bwMode="auto">
            <a:xfrm flipV="1">
              <a:off x="1822" y="3641"/>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4" name="Line 578"/>
            <p:cNvSpPr>
              <a:spLocks noChangeShapeType="1"/>
            </p:cNvSpPr>
            <p:nvPr/>
          </p:nvSpPr>
          <p:spPr bwMode="auto">
            <a:xfrm>
              <a:off x="1827" y="3641"/>
              <a:ext cx="0" cy="10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5" name="Line 579"/>
            <p:cNvSpPr>
              <a:spLocks noChangeShapeType="1"/>
            </p:cNvSpPr>
            <p:nvPr/>
          </p:nvSpPr>
          <p:spPr bwMode="auto">
            <a:xfrm flipV="1">
              <a:off x="1827" y="3656"/>
              <a:ext cx="5" cy="9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6" name="Line 580"/>
            <p:cNvSpPr>
              <a:spLocks noChangeShapeType="1"/>
            </p:cNvSpPr>
            <p:nvPr/>
          </p:nvSpPr>
          <p:spPr bwMode="auto">
            <a:xfrm flipV="1">
              <a:off x="1832" y="3651"/>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7" name="Line 581"/>
            <p:cNvSpPr>
              <a:spLocks noChangeShapeType="1"/>
            </p:cNvSpPr>
            <p:nvPr/>
          </p:nvSpPr>
          <p:spPr bwMode="auto">
            <a:xfrm>
              <a:off x="1832" y="3651"/>
              <a:ext cx="3" cy="12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8" name="Line 582"/>
            <p:cNvSpPr>
              <a:spLocks noChangeShapeType="1"/>
            </p:cNvSpPr>
            <p:nvPr/>
          </p:nvSpPr>
          <p:spPr bwMode="auto">
            <a:xfrm flipV="1">
              <a:off x="1835" y="3716"/>
              <a:ext cx="6"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9" name="Line 583"/>
            <p:cNvSpPr>
              <a:spLocks noChangeShapeType="1"/>
            </p:cNvSpPr>
            <p:nvPr/>
          </p:nvSpPr>
          <p:spPr bwMode="auto">
            <a:xfrm>
              <a:off x="1841" y="3716"/>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0" name="Line 584"/>
            <p:cNvSpPr>
              <a:spLocks noChangeShapeType="1"/>
            </p:cNvSpPr>
            <p:nvPr/>
          </p:nvSpPr>
          <p:spPr bwMode="auto">
            <a:xfrm flipV="1">
              <a:off x="1841" y="3422"/>
              <a:ext cx="5" cy="3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1" name="Line 585"/>
            <p:cNvSpPr>
              <a:spLocks noChangeShapeType="1"/>
            </p:cNvSpPr>
            <p:nvPr/>
          </p:nvSpPr>
          <p:spPr bwMode="auto">
            <a:xfrm>
              <a:off x="1846" y="3422"/>
              <a:ext cx="5" cy="35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2" name="Line 586"/>
            <p:cNvSpPr>
              <a:spLocks noChangeShapeType="1"/>
            </p:cNvSpPr>
            <p:nvPr/>
          </p:nvSpPr>
          <p:spPr bwMode="auto">
            <a:xfrm flipV="1">
              <a:off x="1851" y="3422"/>
              <a:ext cx="0" cy="35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3" name="Line 587"/>
            <p:cNvSpPr>
              <a:spLocks noChangeShapeType="1"/>
            </p:cNvSpPr>
            <p:nvPr/>
          </p:nvSpPr>
          <p:spPr bwMode="auto">
            <a:xfrm flipV="1">
              <a:off x="1851" y="1409"/>
              <a:ext cx="0" cy="20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4" name="Line 588"/>
            <p:cNvSpPr>
              <a:spLocks noChangeShapeType="1"/>
            </p:cNvSpPr>
            <p:nvPr/>
          </p:nvSpPr>
          <p:spPr bwMode="auto">
            <a:xfrm>
              <a:off x="1851" y="1409"/>
              <a:ext cx="3" cy="22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5" name="Line 589"/>
            <p:cNvSpPr>
              <a:spLocks noChangeShapeType="1"/>
            </p:cNvSpPr>
            <p:nvPr/>
          </p:nvSpPr>
          <p:spPr bwMode="auto">
            <a:xfrm>
              <a:off x="1854" y="3660"/>
              <a:ext cx="0" cy="7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6" name="Line 590"/>
            <p:cNvSpPr>
              <a:spLocks noChangeShapeType="1"/>
            </p:cNvSpPr>
            <p:nvPr/>
          </p:nvSpPr>
          <p:spPr bwMode="auto">
            <a:xfrm flipV="1">
              <a:off x="1854" y="3604"/>
              <a:ext cx="5" cy="1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7" name="Line 591"/>
            <p:cNvSpPr>
              <a:spLocks noChangeShapeType="1"/>
            </p:cNvSpPr>
            <p:nvPr/>
          </p:nvSpPr>
          <p:spPr bwMode="auto">
            <a:xfrm>
              <a:off x="1859" y="3604"/>
              <a:ext cx="0" cy="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8" name="Line 592"/>
            <p:cNvSpPr>
              <a:spLocks noChangeShapeType="1"/>
            </p:cNvSpPr>
            <p:nvPr/>
          </p:nvSpPr>
          <p:spPr bwMode="auto">
            <a:xfrm>
              <a:off x="1859" y="3646"/>
              <a:ext cx="0" cy="1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9" name="Line 593"/>
            <p:cNvSpPr>
              <a:spLocks noChangeShapeType="1"/>
            </p:cNvSpPr>
            <p:nvPr/>
          </p:nvSpPr>
          <p:spPr bwMode="auto">
            <a:xfrm flipV="1">
              <a:off x="1859" y="3772"/>
              <a:ext cx="5"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0" name="Line 594"/>
            <p:cNvSpPr>
              <a:spLocks noChangeShapeType="1"/>
            </p:cNvSpPr>
            <p:nvPr/>
          </p:nvSpPr>
          <p:spPr bwMode="auto">
            <a:xfrm flipV="1">
              <a:off x="1864" y="3712"/>
              <a:ext cx="6" cy="6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1" name="Line 595"/>
            <p:cNvSpPr>
              <a:spLocks noChangeShapeType="1"/>
            </p:cNvSpPr>
            <p:nvPr/>
          </p:nvSpPr>
          <p:spPr bwMode="auto">
            <a:xfrm flipV="1">
              <a:off x="1870" y="370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2" name="Line 596"/>
            <p:cNvSpPr>
              <a:spLocks noChangeShapeType="1"/>
            </p:cNvSpPr>
            <p:nvPr/>
          </p:nvSpPr>
          <p:spPr bwMode="auto">
            <a:xfrm>
              <a:off x="1870" y="3707"/>
              <a:ext cx="0" cy="4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3" name="Line 597"/>
            <p:cNvSpPr>
              <a:spLocks noChangeShapeType="1"/>
            </p:cNvSpPr>
            <p:nvPr/>
          </p:nvSpPr>
          <p:spPr bwMode="auto">
            <a:xfrm>
              <a:off x="1870" y="3753"/>
              <a:ext cx="3"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4" name="Line 598"/>
            <p:cNvSpPr>
              <a:spLocks noChangeShapeType="1"/>
            </p:cNvSpPr>
            <p:nvPr/>
          </p:nvSpPr>
          <p:spPr bwMode="auto">
            <a:xfrm flipV="1">
              <a:off x="1873" y="3126"/>
              <a:ext cx="5" cy="6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5" name="Line 599"/>
            <p:cNvSpPr>
              <a:spLocks noChangeShapeType="1"/>
            </p:cNvSpPr>
            <p:nvPr/>
          </p:nvSpPr>
          <p:spPr bwMode="auto">
            <a:xfrm flipV="1">
              <a:off x="1878" y="3084"/>
              <a:ext cx="0" cy="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6" name="Line 600"/>
            <p:cNvSpPr>
              <a:spLocks noChangeShapeType="1"/>
            </p:cNvSpPr>
            <p:nvPr/>
          </p:nvSpPr>
          <p:spPr bwMode="auto">
            <a:xfrm>
              <a:off x="1878" y="3084"/>
              <a:ext cx="5" cy="67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7" name="Line 601"/>
            <p:cNvSpPr>
              <a:spLocks noChangeShapeType="1"/>
            </p:cNvSpPr>
            <p:nvPr/>
          </p:nvSpPr>
          <p:spPr bwMode="auto">
            <a:xfrm>
              <a:off x="1883" y="3758"/>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8" name="Line 602"/>
            <p:cNvSpPr>
              <a:spLocks noChangeShapeType="1"/>
            </p:cNvSpPr>
            <p:nvPr/>
          </p:nvSpPr>
          <p:spPr bwMode="auto">
            <a:xfrm flipV="1">
              <a:off x="1888" y="3712"/>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9" name="Line 603"/>
            <p:cNvSpPr>
              <a:spLocks noChangeShapeType="1"/>
            </p:cNvSpPr>
            <p:nvPr/>
          </p:nvSpPr>
          <p:spPr bwMode="auto">
            <a:xfrm flipV="1">
              <a:off x="1888" y="3473"/>
              <a:ext cx="0" cy="23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0" name="Line 604"/>
            <p:cNvSpPr>
              <a:spLocks noChangeShapeType="1"/>
            </p:cNvSpPr>
            <p:nvPr/>
          </p:nvSpPr>
          <p:spPr bwMode="auto">
            <a:xfrm>
              <a:off x="1888" y="3473"/>
              <a:ext cx="4" cy="23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1" name="Line 605"/>
            <p:cNvSpPr>
              <a:spLocks noChangeShapeType="1"/>
            </p:cNvSpPr>
            <p:nvPr/>
          </p:nvSpPr>
          <p:spPr bwMode="auto">
            <a:xfrm>
              <a:off x="1892" y="3712"/>
              <a:ext cx="5" cy="8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2" name="Line 606"/>
            <p:cNvSpPr>
              <a:spLocks noChangeShapeType="1"/>
            </p:cNvSpPr>
            <p:nvPr/>
          </p:nvSpPr>
          <p:spPr bwMode="auto">
            <a:xfrm flipV="1">
              <a:off x="1897" y="3790"/>
              <a:ext cx="0"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808"/>
          <p:cNvGrpSpPr>
            <a:grpSpLocks/>
          </p:cNvGrpSpPr>
          <p:nvPr/>
        </p:nvGrpSpPr>
        <p:grpSpPr bwMode="auto">
          <a:xfrm>
            <a:off x="3011487" y="1804988"/>
            <a:ext cx="812800" cy="4211638"/>
            <a:chOff x="1897" y="1137"/>
            <a:chExt cx="512" cy="2653"/>
          </a:xfrm>
        </p:grpSpPr>
        <p:sp>
          <p:nvSpPr>
            <p:cNvPr id="2693" name="Line 608"/>
            <p:cNvSpPr>
              <a:spLocks noChangeShapeType="1"/>
            </p:cNvSpPr>
            <p:nvPr/>
          </p:nvSpPr>
          <p:spPr bwMode="auto">
            <a:xfrm flipV="1">
              <a:off x="1897" y="3694"/>
              <a:ext cx="5" cy="9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4" name="Line 609"/>
            <p:cNvSpPr>
              <a:spLocks noChangeShapeType="1"/>
            </p:cNvSpPr>
            <p:nvPr/>
          </p:nvSpPr>
          <p:spPr bwMode="auto">
            <a:xfrm>
              <a:off x="1902" y="3694"/>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5" name="Line 610"/>
            <p:cNvSpPr>
              <a:spLocks noChangeShapeType="1"/>
            </p:cNvSpPr>
            <p:nvPr/>
          </p:nvSpPr>
          <p:spPr bwMode="auto">
            <a:xfrm flipV="1">
              <a:off x="1902" y="3646"/>
              <a:ext cx="5"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6" name="Line 611"/>
            <p:cNvSpPr>
              <a:spLocks noChangeShapeType="1"/>
            </p:cNvSpPr>
            <p:nvPr/>
          </p:nvSpPr>
          <p:spPr bwMode="auto">
            <a:xfrm>
              <a:off x="1907" y="3646"/>
              <a:ext cx="0" cy="12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7" name="Line 612"/>
            <p:cNvSpPr>
              <a:spLocks noChangeShapeType="1"/>
            </p:cNvSpPr>
            <p:nvPr/>
          </p:nvSpPr>
          <p:spPr bwMode="auto">
            <a:xfrm flipV="1">
              <a:off x="1907" y="3627"/>
              <a:ext cx="3" cy="1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8" name="Line 613"/>
            <p:cNvSpPr>
              <a:spLocks noChangeShapeType="1"/>
            </p:cNvSpPr>
            <p:nvPr/>
          </p:nvSpPr>
          <p:spPr bwMode="auto">
            <a:xfrm flipV="1">
              <a:off x="1910" y="3600"/>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9" name="Line 614"/>
            <p:cNvSpPr>
              <a:spLocks noChangeShapeType="1"/>
            </p:cNvSpPr>
            <p:nvPr/>
          </p:nvSpPr>
          <p:spPr bwMode="auto">
            <a:xfrm>
              <a:off x="1910" y="3600"/>
              <a:ext cx="5" cy="14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0" name="Line 615"/>
            <p:cNvSpPr>
              <a:spLocks noChangeShapeType="1"/>
            </p:cNvSpPr>
            <p:nvPr/>
          </p:nvSpPr>
          <p:spPr bwMode="auto">
            <a:xfrm flipV="1">
              <a:off x="1915" y="3622"/>
              <a:ext cx="0" cy="12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1" name="Line 616"/>
            <p:cNvSpPr>
              <a:spLocks noChangeShapeType="1"/>
            </p:cNvSpPr>
            <p:nvPr/>
          </p:nvSpPr>
          <p:spPr bwMode="auto">
            <a:xfrm>
              <a:off x="1915" y="3622"/>
              <a:ext cx="6" cy="12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2" name="Line 617"/>
            <p:cNvSpPr>
              <a:spLocks noChangeShapeType="1"/>
            </p:cNvSpPr>
            <p:nvPr/>
          </p:nvSpPr>
          <p:spPr bwMode="auto">
            <a:xfrm flipV="1">
              <a:off x="1921" y="3707"/>
              <a:ext cx="0" cy="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3" name="Line 618"/>
            <p:cNvSpPr>
              <a:spLocks noChangeShapeType="1"/>
            </p:cNvSpPr>
            <p:nvPr/>
          </p:nvSpPr>
          <p:spPr bwMode="auto">
            <a:xfrm>
              <a:off x="1921" y="3707"/>
              <a:ext cx="5" cy="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4" name="Line 619"/>
            <p:cNvSpPr>
              <a:spLocks noChangeShapeType="1"/>
            </p:cNvSpPr>
            <p:nvPr/>
          </p:nvSpPr>
          <p:spPr bwMode="auto">
            <a:xfrm>
              <a:off x="1926" y="3745"/>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5" name="Line 620"/>
            <p:cNvSpPr>
              <a:spLocks noChangeShapeType="1"/>
            </p:cNvSpPr>
            <p:nvPr/>
          </p:nvSpPr>
          <p:spPr bwMode="auto">
            <a:xfrm flipV="1">
              <a:off x="1926" y="3174"/>
              <a:ext cx="3" cy="5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6" name="Line 621"/>
            <p:cNvSpPr>
              <a:spLocks noChangeShapeType="1"/>
            </p:cNvSpPr>
            <p:nvPr/>
          </p:nvSpPr>
          <p:spPr bwMode="auto">
            <a:xfrm>
              <a:off x="1929" y="3174"/>
              <a:ext cx="0" cy="30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7" name="Line 622"/>
            <p:cNvSpPr>
              <a:spLocks noChangeShapeType="1"/>
            </p:cNvSpPr>
            <p:nvPr/>
          </p:nvSpPr>
          <p:spPr bwMode="auto">
            <a:xfrm>
              <a:off x="1929" y="3478"/>
              <a:ext cx="0" cy="27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8" name="Line 623"/>
            <p:cNvSpPr>
              <a:spLocks noChangeShapeType="1"/>
            </p:cNvSpPr>
            <p:nvPr/>
          </p:nvSpPr>
          <p:spPr bwMode="auto">
            <a:xfrm>
              <a:off x="1929" y="3750"/>
              <a:ext cx="5"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9" name="Line 624"/>
            <p:cNvSpPr>
              <a:spLocks noChangeShapeType="1"/>
            </p:cNvSpPr>
            <p:nvPr/>
          </p:nvSpPr>
          <p:spPr bwMode="auto">
            <a:xfrm flipV="1">
              <a:off x="1934" y="3660"/>
              <a:ext cx="5" cy="9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0" name="Line 625"/>
            <p:cNvSpPr>
              <a:spLocks noChangeShapeType="1"/>
            </p:cNvSpPr>
            <p:nvPr/>
          </p:nvSpPr>
          <p:spPr bwMode="auto">
            <a:xfrm flipV="1">
              <a:off x="1939" y="3595"/>
              <a:ext cx="5" cy="6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1" name="Line 626"/>
            <p:cNvSpPr>
              <a:spLocks noChangeShapeType="1"/>
            </p:cNvSpPr>
            <p:nvPr/>
          </p:nvSpPr>
          <p:spPr bwMode="auto">
            <a:xfrm>
              <a:off x="1944" y="3595"/>
              <a:ext cx="0" cy="11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2" name="Line 627"/>
            <p:cNvSpPr>
              <a:spLocks noChangeShapeType="1"/>
            </p:cNvSpPr>
            <p:nvPr/>
          </p:nvSpPr>
          <p:spPr bwMode="auto">
            <a:xfrm flipV="1">
              <a:off x="1944" y="3502"/>
              <a:ext cx="4" cy="2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3" name="Line 628"/>
            <p:cNvSpPr>
              <a:spLocks noChangeShapeType="1"/>
            </p:cNvSpPr>
            <p:nvPr/>
          </p:nvSpPr>
          <p:spPr bwMode="auto">
            <a:xfrm>
              <a:off x="1948" y="3502"/>
              <a:ext cx="5" cy="18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4" name="Line 629"/>
            <p:cNvSpPr>
              <a:spLocks noChangeShapeType="1"/>
            </p:cNvSpPr>
            <p:nvPr/>
          </p:nvSpPr>
          <p:spPr bwMode="auto">
            <a:xfrm>
              <a:off x="1953" y="3683"/>
              <a:ext cx="0"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5" name="Line 630"/>
            <p:cNvSpPr>
              <a:spLocks noChangeShapeType="1"/>
            </p:cNvSpPr>
            <p:nvPr/>
          </p:nvSpPr>
          <p:spPr bwMode="auto">
            <a:xfrm flipV="1">
              <a:off x="1953" y="3566"/>
              <a:ext cx="5" cy="12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6" name="Line 631"/>
            <p:cNvSpPr>
              <a:spLocks noChangeShapeType="1"/>
            </p:cNvSpPr>
            <p:nvPr/>
          </p:nvSpPr>
          <p:spPr bwMode="auto">
            <a:xfrm flipV="1">
              <a:off x="1958" y="3408"/>
              <a:ext cx="0" cy="15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7" name="Line 632"/>
            <p:cNvSpPr>
              <a:spLocks noChangeShapeType="1"/>
            </p:cNvSpPr>
            <p:nvPr/>
          </p:nvSpPr>
          <p:spPr bwMode="auto">
            <a:xfrm>
              <a:off x="1958" y="3408"/>
              <a:ext cx="5" cy="2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8" name="Line 633"/>
            <p:cNvSpPr>
              <a:spLocks noChangeShapeType="1"/>
            </p:cNvSpPr>
            <p:nvPr/>
          </p:nvSpPr>
          <p:spPr bwMode="auto">
            <a:xfrm flipV="1">
              <a:off x="1963" y="3675"/>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9" name="Line 634"/>
            <p:cNvSpPr>
              <a:spLocks noChangeShapeType="1"/>
            </p:cNvSpPr>
            <p:nvPr/>
          </p:nvSpPr>
          <p:spPr bwMode="auto">
            <a:xfrm>
              <a:off x="1963" y="3675"/>
              <a:ext cx="5" cy="8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0" name="Line 635"/>
            <p:cNvSpPr>
              <a:spLocks noChangeShapeType="1"/>
            </p:cNvSpPr>
            <p:nvPr/>
          </p:nvSpPr>
          <p:spPr bwMode="auto">
            <a:xfrm flipV="1">
              <a:off x="1968" y="3702"/>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1" name="Line 636"/>
            <p:cNvSpPr>
              <a:spLocks noChangeShapeType="1"/>
            </p:cNvSpPr>
            <p:nvPr/>
          </p:nvSpPr>
          <p:spPr bwMode="auto">
            <a:xfrm flipV="1">
              <a:off x="1968" y="3024"/>
              <a:ext cx="0" cy="67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2" name="Line 637"/>
            <p:cNvSpPr>
              <a:spLocks noChangeShapeType="1"/>
            </p:cNvSpPr>
            <p:nvPr/>
          </p:nvSpPr>
          <p:spPr bwMode="auto">
            <a:xfrm>
              <a:off x="1968" y="3024"/>
              <a:ext cx="4" cy="75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3" name="Line 638"/>
            <p:cNvSpPr>
              <a:spLocks noChangeShapeType="1"/>
            </p:cNvSpPr>
            <p:nvPr/>
          </p:nvSpPr>
          <p:spPr bwMode="auto">
            <a:xfrm flipV="1">
              <a:off x="1972" y="3398"/>
              <a:ext cx="5" cy="38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4" name="Line 639"/>
            <p:cNvSpPr>
              <a:spLocks noChangeShapeType="1"/>
            </p:cNvSpPr>
            <p:nvPr/>
          </p:nvSpPr>
          <p:spPr bwMode="auto">
            <a:xfrm flipV="1">
              <a:off x="1977" y="3300"/>
              <a:ext cx="0" cy="9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5" name="Line 640"/>
            <p:cNvSpPr>
              <a:spLocks noChangeShapeType="1"/>
            </p:cNvSpPr>
            <p:nvPr/>
          </p:nvSpPr>
          <p:spPr bwMode="auto">
            <a:xfrm>
              <a:off x="1977" y="3300"/>
              <a:ext cx="5" cy="43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6" name="Line 641"/>
            <p:cNvSpPr>
              <a:spLocks noChangeShapeType="1"/>
            </p:cNvSpPr>
            <p:nvPr/>
          </p:nvSpPr>
          <p:spPr bwMode="auto">
            <a:xfrm flipV="1">
              <a:off x="1982" y="3712"/>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7" name="Line 642"/>
            <p:cNvSpPr>
              <a:spLocks noChangeShapeType="1"/>
            </p:cNvSpPr>
            <p:nvPr/>
          </p:nvSpPr>
          <p:spPr bwMode="auto">
            <a:xfrm flipV="1">
              <a:off x="1982" y="3585"/>
              <a:ext cx="5" cy="1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8" name="Line 643"/>
            <p:cNvSpPr>
              <a:spLocks noChangeShapeType="1"/>
            </p:cNvSpPr>
            <p:nvPr/>
          </p:nvSpPr>
          <p:spPr bwMode="auto">
            <a:xfrm>
              <a:off x="1987" y="3585"/>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9" name="Line 644"/>
            <p:cNvSpPr>
              <a:spLocks noChangeShapeType="1"/>
            </p:cNvSpPr>
            <p:nvPr/>
          </p:nvSpPr>
          <p:spPr bwMode="auto">
            <a:xfrm>
              <a:off x="1987" y="3600"/>
              <a:ext cx="3" cy="1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0" name="Line 645"/>
            <p:cNvSpPr>
              <a:spLocks noChangeShapeType="1"/>
            </p:cNvSpPr>
            <p:nvPr/>
          </p:nvSpPr>
          <p:spPr bwMode="auto">
            <a:xfrm>
              <a:off x="1990" y="3731"/>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1" name="Line 646"/>
            <p:cNvSpPr>
              <a:spLocks noChangeShapeType="1"/>
            </p:cNvSpPr>
            <p:nvPr/>
          </p:nvSpPr>
          <p:spPr bwMode="auto">
            <a:xfrm flipV="1">
              <a:off x="1990" y="3638"/>
              <a:ext cx="6" cy="9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2" name="Line 647"/>
            <p:cNvSpPr>
              <a:spLocks noChangeShapeType="1"/>
            </p:cNvSpPr>
            <p:nvPr/>
          </p:nvSpPr>
          <p:spPr bwMode="auto">
            <a:xfrm>
              <a:off x="1996" y="3638"/>
              <a:ext cx="5" cy="9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3" name="Line 648"/>
            <p:cNvSpPr>
              <a:spLocks noChangeShapeType="1"/>
            </p:cNvSpPr>
            <p:nvPr/>
          </p:nvSpPr>
          <p:spPr bwMode="auto">
            <a:xfrm flipV="1">
              <a:off x="2001" y="3716"/>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4" name="Line 649"/>
            <p:cNvSpPr>
              <a:spLocks noChangeShapeType="1"/>
            </p:cNvSpPr>
            <p:nvPr/>
          </p:nvSpPr>
          <p:spPr bwMode="auto">
            <a:xfrm flipV="1">
              <a:off x="2001" y="3712"/>
              <a:ext cx="5"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5" name="Line 650"/>
            <p:cNvSpPr>
              <a:spLocks noChangeShapeType="1"/>
            </p:cNvSpPr>
            <p:nvPr/>
          </p:nvSpPr>
          <p:spPr bwMode="auto">
            <a:xfrm>
              <a:off x="2006" y="3712"/>
              <a:ext cx="3"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6" name="Line 651"/>
            <p:cNvSpPr>
              <a:spLocks noChangeShapeType="1"/>
            </p:cNvSpPr>
            <p:nvPr/>
          </p:nvSpPr>
          <p:spPr bwMode="auto">
            <a:xfrm>
              <a:off x="2009" y="3731"/>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7" name="Line 652"/>
            <p:cNvSpPr>
              <a:spLocks noChangeShapeType="1"/>
            </p:cNvSpPr>
            <p:nvPr/>
          </p:nvSpPr>
          <p:spPr bwMode="auto">
            <a:xfrm flipV="1">
              <a:off x="2009" y="3651"/>
              <a:ext cx="5" cy="8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8" name="Line 653"/>
            <p:cNvSpPr>
              <a:spLocks noChangeShapeType="1"/>
            </p:cNvSpPr>
            <p:nvPr/>
          </p:nvSpPr>
          <p:spPr bwMode="auto">
            <a:xfrm flipV="1">
              <a:off x="2014" y="3646"/>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9" name="Line 654"/>
            <p:cNvSpPr>
              <a:spLocks noChangeShapeType="1"/>
            </p:cNvSpPr>
            <p:nvPr/>
          </p:nvSpPr>
          <p:spPr bwMode="auto">
            <a:xfrm flipV="1">
              <a:off x="2014" y="1137"/>
              <a:ext cx="5" cy="250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0" name="Line 655"/>
            <p:cNvSpPr>
              <a:spLocks noChangeShapeType="1"/>
            </p:cNvSpPr>
            <p:nvPr/>
          </p:nvSpPr>
          <p:spPr bwMode="auto">
            <a:xfrm>
              <a:off x="2019" y="1137"/>
              <a:ext cx="0" cy="76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1" name="Line 656"/>
            <p:cNvSpPr>
              <a:spLocks noChangeShapeType="1"/>
            </p:cNvSpPr>
            <p:nvPr/>
          </p:nvSpPr>
          <p:spPr bwMode="auto">
            <a:xfrm>
              <a:off x="2019" y="1905"/>
              <a:ext cx="5" cy="173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2" name="Line 657"/>
            <p:cNvSpPr>
              <a:spLocks noChangeShapeType="1"/>
            </p:cNvSpPr>
            <p:nvPr/>
          </p:nvSpPr>
          <p:spPr bwMode="auto">
            <a:xfrm flipV="1">
              <a:off x="2024" y="3580"/>
              <a:ext cx="0" cy="5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3" name="Line 658"/>
            <p:cNvSpPr>
              <a:spLocks noChangeShapeType="1"/>
            </p:cNvSpPr>
            <p:nvPr/>
          </p:nvSpPr>
          <p:spPr bwMode="auto">
            <a:xfrm>
              <a:off x="2024" y="3580"/>
              <a:ext cx="4" cy="1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4" name="Line 659"/>
            <p:cNvSpPr>
              <a:spLocks noChangeShapeType="1"/>
            </p:cNvSpPr>
            <p:nvPr/>
          </p:nvSpPr>
          <p:spPr bwMode="auto">
            <a:xfrm flipV="1">
              <a:off x="2028" y="3534"/>
              <a:ext cx="0" cy="18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5" name="Line 660"/>
            <p:cNvSpPr>
              <a:spLocks noChangeShapeType="1"/>
            </p:cNvSpPr>
            <p:nvPr/>
          </p:nvSpPr>
          <p:spPr bwMode="auto">
            <a:xfrm>
              <a:off x="2028" y="3534"/>
              <a:ext cx="5" cy="1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6" name="Line 661"/>
            <p:cNvSpPr>
              <a:spLocks noChangeShapeType="1"/>
            </p:cNvSpPr>
            <p:nvPr/>
          </p:nvSpPr>
          <p:spPr bwMode="auto">
            <a:xfrm flipV="1">
              <a:off x="2033" y="3614"/>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7" name="Line 662"/>
            <p:cNvSpPr>
              <a:spLocks noChangeShapeType="1"/>
            </p:cNvSpPr>
            <p:nvPr/>
          </p:nvSpPr>
          <p:spPr bwMode="auto">
            <a:xfrm>
              <a:off x="2038" y="3614"/>
              <a:ext cx="5" cy="1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8" name="Line 663"/>
            <p:cNvSpPr>
              <a:spLocks noChangeShapeType="1"/>
            </p:cNvSpPr>
            <p:nvPr/>
          </p:nvSpPr>
          <p:spPr bwMode="auto">
            <a:xfrm>
              <a:off x="2043" y="3739"/>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9" name="Line 664"/>
            <p:cNvSpPr>
              <a:spLocks noChangeShapeType="1"/>
            </p:cNvSpPr>
            <p:nvPr/>
          </p:nvSpPr>
          <p:spPr bwMode="auto">
            <a:xfrm flipV="1">
              <a:off x="2043" y="3604"/>
              <a:ext cx="4" cy="15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0" name="Line 665"/>
            <p:cNvSpPr>
              <a:spLocks noChangeShapeType="1"/>
            </p:cNvSpPr>
            <p:nvPr/>
          </p:nvSpPr>
          <p:spPr bwMode="auto">
            <a:xfrm flipV="1">
              <a:off x="2047" y="3553"/>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1" name="Line 666"/>
            <p:cNvSpPr>
              <a:spLocks noChangeShapeType="1"/>
            </p:cNvSpPr>
            <p:nvPr/>
          </p:nvSpPr>
          <p:spPr bwMode="auto">
            <a:xfrm>
              <a:off x="2047" y="3553"/>
              <a:ext cx="5" cy="20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2" name="Line 667"/>
            <p:cNvSpPr>
              <a:spLocks noChangeShapeType="1"/>
            </p:cNvSpPr>
            <p:nvPr/>
          </p:nvSpPr>
          <p:spPr bwMode="auto">
            <a:xfrm flipV="1">
              <a:off x="2052" y="3726"/>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3" name="Line 668"/>
            <p:cNvSpPr>
              <a:spLocks noChangeShapeType="1"/>
            </p:cNvSpPr>
            <p:nvPr/>
          </p:nvSpPr>
          <p:spPr bwMode="auto">
            <a:xfrm flipV="1">
              <a:off x="2052" y="3478"/>
              <a:ext cx="0" cy="2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4" name="Line 669"/>
            <p:cNvSpPr>
              <a:spLocks noChangeShapeType="1"/>
            </p:cNvSpPr>
            <p:nvPr/>
          </p:nvSpPr>
          <p:spPr bwMode="auto">
            <a:xfrm>
              <a:off x="2052" y="3478"/>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5" name="Line 670"/>
            <p:cNvSpPr>
              <a:spLocks noChangeShapeType="1"/>
            </p:cNvSpPr>
            <p:nvPr/>
          </p:nvSpPr>
          <p:spPr bwMode="auto">
            <a:xfrm>
              <a:off x="2057" y="3502"/>
              <a:ext cx="5" cy="18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6" name="Line 671"/>
            <p:cNvSpPr>
              <a:spLocks noChangeShapeType="1"/>
            </p:cNvSpPr>
            <p:nvPr/>
          </p:nvSpPr>
          <p:spPr bwMode="auto">
            <a:xfrm>
              <a:off x="2062" y="3689"/>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7" name="Line 672"/>
            <p:cNvSpPr>
              <a:spLocks noChangeShapeType="1"/>
            </p:cNvSpPr>
            <p:nvPr/>
          </p:nvSpPr>
          <p:spPr bwMode="auto">
            <a:xfrm>
              <a:off x="2062" y="3694"/>
              <a:ext cx="3" cy="7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8" name="Line 673"/>
            <p:cNvSpPr>
              <a:spLocks noChangeShapeType="1"/>
            </p:cNvSpPr>
            <p:nvPr/>
          </p:nvSpPr>
          <p:spPr bwMode="auto">
            <a:xfrm>
              <a:off x="2065" y="3768"/>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9" name="Line 674"/>
            <p:cNvSpPr>
              <a:spLocks noChangeShapeType="1"/>
            </p:cNvSpPr>
            <p:nvPr/>
          </p:nvSpPr>
          <p:spPr bwMode="auto">
            <a:xfrm flipV="1">
              <a:off x="2065" y="3707"/>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0" name="Line 675"/>
            <p:cNvSpPr>
              <a:spLocks noChangeShapeType="1"/>
            </p:cNvSpPr>
            <p:nvPr/>
          </p:nvSpPr>
          <p:spPr bwMode="auto">
            <a:xfrm flipV="1">
              <a:off x="2070" y="3627"/>
              <a:ext cx="0" cy="8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1" name="Line 676"/>
            <p:cNvSpPr>
              <a:spLocks noChangeShapeType="1"/>
            </p:cNvSpPr>
            <p:nvPr/>
          </p:nvSpPr>
          <p:spPr bwMode="auto">
            <a:xfrm>
              <a:off x="2070" y="3627"/>
              <a:ext cx="6" cy="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2" name="Line 677"/>
            <p:cNvSpPr>
              <a:spLocks noChangeShapeType="1"/>
            </p:cNvSpPr>
            <p:nvPr/>
          </p:nvSpPr>
          <p:spPr bwMode="auto">
            <a:xfrm>
              <a:off x="2076" y="3712"/>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3" name="Line 678"/>
            <p:cNvSpPr>
              <a:spLocks noChangeShapeType="1"/>
            </p:cNvSpPr>
            <p:nvPr/>
          </p:nvSpPr>
          <p:spPr bwMode="auto">
            <a:xfrm flipV="1">
              <a:off x="2076" y="3515"/>
              <a:ext cx="5" cy="20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4" name="Line 679"/>
            <p:cNvSpPr>
              <a:spLocks noChangeShapeType="1"/>
            </p:cNvSpPr>
            <p:nvPr/>
          </p:nvSpPr>
          <p:spPr bwMode="auto">
            <a:xfrm>
              <a:off x="2081" y="3515"/>
              <a:ext cx="0" cy="3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5" name="Line 680"/>
            <p:cNvSpPr>
              <a:spLocks noChangeShapeType="1"/>
            </p:cNvSpPr>
            <p:nvPr/>
          </p:nvSpPr>
          <p:spPr bwMode="auto">
            <a:xfrm>
              <a:off x="2081" y="3548"/>
              <a:ext cx="3" cy="14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6" name="Line 681"/>
            <p:cNvSpPr>
              <a:spLocks noChangeShapeType="1"/>
            </p:cNvSpPr>
            <p:nvPr/>
          </p:nvSpPr>
          <p:spPr bwMode="auto">
            <a:xfrm flipV="1">
              <a:off x="2084" y="3638"/>
              <a:ext cx="0" cy="5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7" name="Line 682"/>
            <p:cNvSpPr>
              <a:spLocks noChangeShapeType="1"/>
            </p:cNvSpPr>
            <p:nvPr/>
          </p:nvSpPr>
          <p:spPr bwMode="auto">
            <a:xfrm>
              <a:off x="2084" y="3638"/>
              <a:ext cx="5" cy="12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8" name="Line 683"/>
            <p:cNvSpPr>
              <a:spLocks noChangeShapeType="1"/>
            </p:cNvSpPr>
            <p:nvPr/>
          </p:nvSpPr>
          <p:spPr bwMode="auto">
            <a:xfrm flipV="1">
              <a:off x="2089" y="3670"/>
              <a:ext cx="5" cy="9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9" name="Line 684"/>
            <p:cNvSpPr>
              <a:spLocks noChangeShapeType="1"/>
            </p:cNvSpPr>
            <p:nvPr/>
          </p:nvSpPr>
          <p:spPr bwMode="auto">
            <a:xfrm>
              <a:off x="2094" y="3670"/>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0" name="Line 685"/>
            <p:cNvSpPr>
              <a:spLocks noChangeShapeType="1"/>
            </p:cNvSpPr>
            <p:nvPr/>
          </p:nvSpPr>
          <p:spPr bwMode="auto">
            <a:xfrm flipV="1">
              <a:off x="2094" y="3483"/>
              <a:ext cx="5" cy="2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1" name="Line 686"/>
            <p:cNvSpPr>
              <a:spLocks noChangeShapeType="1"/>
            </p:cNvSpPr>
            <p:nvPr/>
          </p:nvSpPr>
          <p:spPr bwMode="auto">
            <a:xfrm>
              <a:off x="2099" y="3483"/>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2" name="Line 687"/>
            <p:cNvSpPr>
              <a:spLocks noChangeShapeType="1"/>
            </p:cNvSpPr>
            <p:nvPr/>
          </p:nvSpPr>
          <p:spPr bwMode="auto">
            <a:xfrm>
              <a:off x="2099" y="3515"/>
              <a:ext cx="0" cy="12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3" name="Line 688"/>
            <p:cNvSpPr>
              <a:spLocks noChangeShapeType="1"/>
            </p:cNvSpPr>
            <p:nvPr/>
          </p:nvSpPr>
          <p:spPr bwMode="auto">
            <a:xfrm flipV="1">
              <a:off x="2099" y="3585"/>
              <a:ext cx="4"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4" name="Line 689"/>
            <p:cNvSpPr>
              <a:spLocks noChangeShapeType="1"/>
            </p:cNvSpPr>
            <p:nvPr/>
          </p:nvSpPr>
          <p:spPr bwMode="auto">
            <a:xfrm>
              <a:off x="2103" y="3585"/>
              <a:ext cx="0" cy="13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5" name="Line 690"/>
            <p:cNvSpPr>
              <a:spLocks noChangeShapeType="1"/>
            </p:cNvSpPr>
            <p:nvPr/>
          </p:nvSpPr>
          <p:spPr bwMode="auto">
            <a:xfrm flipV="1">
              <a:off x="2103" y="3524"/>
              <a:ext cx="5" cy="19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6" name="Line 691"/>
            <p:cNvSpPr>
              <a:spLocks noChangeShapeType="1"/>
            </p:cNvSpPr>
            <p:nvPr/>
          </p:nvSpPr>
          <p:spPr bwMode="auto">
            <a:xfrm>
              <a:off x="2108" y="3524"/>
              <a:ext cx="5" cy="1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7" name="Line 692"/>
            <p:cNvSpPr>
              <a:spLocks noChangeShapeType="1"/>
            </p:cNvSpPr>
            <p:nvPr/>
          </p:nvSpPr>
          <p:spPr bwMode="auto">
            <a:xfrm>
              <a:off x="2113" y="3665"/>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8" name="Line 693"/>
            <p:cNvSpPr>
              <a:spLocks noChangeShapeType="1"/>
            </p:cNvSpPr>
            <p:nvPr/>
          </p:nvSpPr>
          <p:spPr bwMode="auto">
            <a:xfrm flipV="1">
              <a:off x="2113" y="3497"/>
              <a:ext cx="5" cy="20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9" name="Line 694"/>
            <p:cNvSpPr>
              <a:spLocks noChangeShapeType="1"/>
            </p:cNvSpPr>
            <p:nvPr/>
          </p:nvSpPr>
          <p:spPr bwMode="auto">
            <a:xfrm flipV="1">
              <a:off x="2118" y="3454"/>
              <a:ext cx="0" cy="4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0" name="Line 695"/>
            <p:cNvSpPr>
              <a:spLocks noChangeShapeType="1"/>
            </p:cNvSpPr>
            <p:nvPr/>
          </p:nvSpPr>
          <p:spPr bwMode="auto">
            <a:xfrm>
              <a:off x="2118" y="3454"/>
              <a:ext cx="3" cy="25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1" name="Line 696"/>
            <p:cNvSpPr>
              <a:spLocks noChangeShapeType="1"/>
            </p:cNvSpPr>
            <p:nvPr/>
          </p:nvSpPr>
          <p:spPr bwMode="auto">
            <a:xfrm>
              <a:off x="2121" y="3712"/>
              <a:ext cx="0" cy="3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2" name="Line 697"/>
            <p:cNvSpPr>
              <a:spLocks noChangeShapeType="1"/>
            </p:cNvSpPr>
            <p:nvPr/>
          </p:nvSpPr>
          <p:spPr bwMode="auto">
            <a:xfrm flipV="1">
              <a:off x="2121" y="3632"/>
              <a:ext cx="6" cy="1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3" name="Line 698"/>
            <p:cNvSpPr>
              <a:spLocks noChangeShapeType="1"/>
            </p:cNvSpPr>
            <p:nvPr/>
          </p:nvSpPr>
          <p:spPr bwMode="auto">
            <a:xfrm flipV="1">
              <a:off x="2127" y="3622"/>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4" name="Line 699"/>
            <p:cNvSpPr>
              <a:spLocks noChangeShapeType="1"/>
            </p:cNvSpPr>
            <p:nvPr/>
          </p:nvSpPr>
          <p:spPr bwMode="auto">
            <a:xfrm flipV="1">
              <a:off x="2127" y="3412"/>
              <a:ext cx="5" cy="2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5" name="Line 700"/>
            <p:cNvSpPr>
              <a:spLocks noChangeShapeType="1"/>
            </p:cNvSpPr>
            <p:nvPr/>
          </p:nvSpPr>
          <p:spPr bwMode="auto">
            <a:xfrm>
              <a:off x="2132" y="3412"/>
              <a:ext cx="0" cy="2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6" name="Line 701"/>
            <p:cNvSpPr>
              <a:spLocks noChangeShapeType="1"/>
            </p:cNvSpPr>
            <p:nvPr/>
          </p:nvSpPr>
          <p:spPr bwMode="auto">
            <a:xfrm>
              <a:off x="2132" y="3646"/>
              <a:ext cx="5" cy="7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7" name="Line 702"/>
            <p:cNvSpPr>
              <a:spLocks noChangeShapeType="1"/>
            </p:cNvSpPr>
            <p:nvPr/>
          </p:nvSpPr>
          <p:spPr bwMode="auto">
            <a:xfrm flipV="1">
              <a:off x="2137" y="3272"/>
              <a:ext cx="3" cy="44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8" name="Line 703"/>
            <p:cNvSpPr>
              <a:spLocks noChangeShapeType="1"/>
            </p:cNvSpPr>
            <p:nvPr/>
          </p:nvSpPr>
          <p:spPr bwMode="auto">
            <a:xfrm>
              <a:off x="2140" y="3272"/>
              <a:ext cx="0" cy="41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9" name="Line 704"/>
            <p:cNvSpPr>
              <a:spLocks noChangeShapeType="1"/>
            </p:cNvSpPr>
            <p:nvPr/>
          </p:nvSpPr>
          <p:spPr bwMode="auto">
            <a:xfrm>
              <a:off x="2140" y="3683"/>
              <a:ext cx="5" cy="1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0" name="Line 705"/>
            <p:cNvSpPr>
              <a:spLocks noChangeShapeType="1"/>
            </p:cNvSpPr>
            <p:nvPr/>
          </p:nvSpPr>
          <p:spPr bwMode="auto">
            <a:xfrm flipV="1">
              <a:off x="2145" y="3656"/>
              <a:ext cx="5" cy="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1" name="Line 706"/>
            <p:cNvSpPr>
              <a:spLocks noChangeShapeType="1"/>
            </p:cNvSpPr>
            <p:nvPr/>
          </p:nvSpPr>
          <p:spPr bwMode="auto">
            <a:xfrm>
              <a:off x="2150" y="3656"/>
              <a:ext cx="6" cy="9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2" name="Line 707"/>
            <p:cNvSpPr>
              <a:spLocks noChangeShapeType="1"/>
            </p:cNvSpPr>
            <p:nvPr/>
          </p:nvSpPr>
          <p:spPr bwMode="auto">
            <a:xfrm flipV="1">
              <a:off x="2156" y="3731"/>
              <a:ext cx="0" cy="2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3" name="Line 708"/>
            <p:cNvSpPr>
              <a:spLocks noChangeShapeType="1"/>
            </p:cNvSpPr>
            <p:nvPr/>
          </p:nvSpPr>
          <p:spPr bwMode="auto">
            <a:xfrm flipV="1">
              <a:off x="2156" y="3641"/>
              <a:ext cx="5" cy="9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4" name="Line 709"/>
            <p:cNvSpPr>
              <a:spLocks noChangeShapeType="1"/>
            </p:cNvSpPr>
            <p:nvPr/>
          </p:nvSpPr>
          <p:spPr bwMode="auto">
            <a:xfrm flipV="1">
              <a:off x="2161" y="3604"/>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5" name="Line 710"/>
            <p:cNvSpPr>
              <a:spLocks noChangeShapeType="1"/>
            </p:cNvSpPr>
            <p:nvPr/>
          </p:nvSpPr>
          <p:spPr bwMode="auto">
            <a:xfrm>
              <a:off x="2161" y="3604"/>
              <a:ext cx="3" cy="7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6" name="Line 711"/>
            <p:cNvSpPr>
              <a:spLocks noChangeShapeType="1"/>
            </p:cNvSpPr>
            <p:nvPr/>
          </p:nvSpPr>
          <p:spPr bwMode="auto">
            <a:xfrm flipV="1">
              <a:off x="2164" y="3590"/>
              <a:ext cx="0" cy="9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7" name="Line 712"/>
            <p:cNvSpPr>
              <a:spLocks noChangeShapeType="1"/>
            </p:cNvSpPr>
            <p:nvPr/>
          </p:nvSpPr>
          <p:spPr bwMode="auto">
            <a:xfrm>
              <a:off x="2164" y="3590"/>
              <a:ext cx="5"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8" name="Line 713"/>
            <p:cNvSpPr>
              <a:spLocks noChangeShapeType="1"/>
            </p:cNvSpPr>
            <p:nvPr/>
          </p:nvSpPr>
          <p:spPr bwMode="auto">
            <a:xfrm flipV="1">
              <a:off x="2169" y="1774"/>
              <a:ext cx="5" cy="186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9" name="Line 714"/>
            <p:cNvSpPr>
              <a:spLocks noChangeShapeType="1"/>
            </p:cNvSpPr>
            <p:nvPr/>
          </p:nvSpPr>
          <p:spPr bwMode="auto">
            <a:xfrm>
              <a:off x="2174" y="1774"/>
              <a:ext cx="0" cy="9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0" name="Line 715"/>
            <p:cNvSpPr>
              <a:spLocks noChangeShapeType="1"/>
            </p:cNvSpPr>
            <p:nvPr/>
          </p:nvSpPr>
          <p:spPr bwMode="auto">
            <a:xfrm>
              <a:off x="2174" y="1873"/>
              <a:ext cx="5" cy="180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1" name="Line 716"/>
            <p:cNvSpPr>
              <a:spLocks noChangeShapeType="1"/>
            </p:cNvSpPr>
            <p:nvPr/>
          </p:nvSpPr>
          <p:spPr bwMode="auto">
            <a:xfrm>
              <a:off x="2179" y="3678"/>
              <a:ext cx="0" cy="1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2" name="Line 717"/>
            <p:cNvSpPr>
              <a:spLocks noChangeShapeType="1"/>
            </p:cNvSpPr>
            <p:nvPr/>
          </p:nvSpPr>
          <p:spPr bwMode="auto">
            <a:xfrm flipV="1">
              <a:off x="2179" y="3510"/>
              <a:ext cx="4" cy="17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3" name="Line 718"/>
            <p:cNvSpPr>
              <a:spLocks noChangeShapeType="1"/>
            </p:cNvSpPr>
            <p:nvPr/>
          </p:nvSpPr>
          <p:spPr bwMode="auto">
            <a:xfrm>
              <a:off x="2183" y="3510"/>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4" name="Line 719"/>
            <p:cNvSpPr>
              <a:spLocks noChangeShapeType="1"/>
            </p:cNvSpPr>
            <p:nvPr/>
          </p:nvSpPr>
          <p:spPr bwMode="auto">
            <a:xfrm>
              <a:off x="2183" y="3571"/>
              <a:ext cx="0" cy="12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5" name="Line 720"/>
            <p:cNvSpPr>
              <a:spLocks noChangeShapeType="1"/>
            </p:cNvSpPr>
            <p:nvPr/>
          </p:nvSpPr>
          <p:spPr bwMode="auto">
            <a:xfrm flipV="1">
              <a:off x="2183" y="3689"/>
              <a:ext cx="5"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6" name="Line 721"/>
            <p:cNvSpPr>
              <a:spLocks noChangeShapeType="1"/>
            </p:cNvSpPr>
            <p:nvPr/>
          </p:nvSpPr>
          <p:spPr bwMode="auto">
            <a:xfrm flipV="1">
              <a:off x="2188" y="3656"/>
              <a:ext cx="0" cy="3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7" name="Line 722"/>
            <p:cNvSpPr>
              <a:spLocks noChangeShapeType="1"/>
            </p:cNvSpPr>
            <p:nvPr/>
          </p:nvSpPr>
          <p:spPr bwMode="auto">
            <a:xfrm>
              <a:off x="2188" y="3656"/>
              <a:ext cx="5"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8" name="Line 723"/>
            <p:cNvSpPr>
              <a:spLocks noChangeShapeType="1"/>
            </p:cNvSpPr>
            <p:nvPr/>
          </p:nvSpPr>
          <p:spPr bwMode="auto">
            <a:xfrm flipV="1">
              <a:off x="2193" y="3566"/>
              <a:ext cx="5" cy="1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9" name="Line 724"/>
            <p:cNvSpPr>
              <a:spLocks noChangeShapeType="1"/>
            </p:cNvSpPr>
            <p:nvPr/>
          </p:nvSpPr>
          <p:spPr bwMode="auto">
            <a:xfrm flipV="1">
              <a:off x="2198" y="3515"/>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0" name="Line 725"/>
            <p:cNvSpPr>
              <a:spLocks noChangeShapeType="1"/>
            </p:cNvSpPr>
            <p:nvPr/>
          </p:nvSpPr>
          <p:spPr bwMode="auto">
            <a:xfrm>
              <a:off x="2198" y="3515"/>
              <a:ext cx="4" cy="25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1" name="Line 726"/>
            <p:cNvSpPr>
              <a:spLocks noChangeShapeType="1"/>
            </p:cNvSpPr>
            <p:nvPr/>
          </p:nvSpPr>
          <p:spPr bwMode="auto">
            <a:xfrm flipV="1">
              <a:off x="2202" y="3656"/>
              <a:ext cx="5" cy="1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2" name="Line 727"/>
            <p:cNvSpPr>
              <a:spLocks noChangeShapeType="1"/>
            </p:cNvSpPr>
            <p:nvPr/>
          </p:nvSpPr>
          <p:spPr bwMode="auto">
            <a:xfrm flipV="1">
              <a:off x="2207" y="3553"/>
              <a:ext cx="0" cy="10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3" name="Line 728"/>
            <p:cNvSpPr>
              <a:spLocks noChangeShapeType="1"/>
            </p:cNvSpPr>
            <p:nvPr/>
          </p:nvSpPr>
          <p:spPr bwMode="auto">
            <a:xfrm>
              <a:off x="2207" y="3553"/>
              <a:ext cx="5" cy="1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4" name="Line 729"/>
            <p:cNvSpPr>
              <a:spLocks noChangeShapeType="1"/>
            </p:cNvSpPr>
            <p:nvPr/>
          </p:nvSpPr>
          <p:spPr bwMode="auto">
            <a:xfrm flipV="1">
              <a:off x="2212" y="3505"/>
              <a:ext cx="0" cy="16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5" name="Line 730"/>
            <p:cNvSpPr>
              <a:spLocks noChangeShapeType="1"/>
            </p:cNvSpPr>
            <p:nvPr/>
          </p:nvSpPr>
          <p:spPr bwMode="auto">
            <a:xfrm>
              <a:off x="2212" y="3505"/>
              <a:ext cx="5" cy="18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6" name="Line 731"/>
            <p:cNvSpPr>
              <a:spLocks noChangeShapeType="1"/>
            </p:cNvSpPr>
            <p:nvPr/>
          </p:nvSpPr>
          <p:spPr bwMode="auto">
            <a:xfrm flipV="1">
              <a:off x="2217" y="3656"/>
              <a:ext cx="0" cy="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7" name="Line 732"/>
            <p:cNvSpPr>
              <a:spLocks noChangeShapeType="1"/>
            </p:cNvSpPr>
            <p:nvPr/>
          </p:nvSpPr>
          <p:spPr bwMode="auto">
            <a:xfrm flipV="1">
              <a:off x="2217" y="3491"/>
              <a:ext cx="0" cy="16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8" name="Line 733"/>
            <p:cNvSpPr>
              <a:spLocks noChangeShapeType="1"/>
            </p:cNvSpPr>
            <p:nvPr/>
          </p:nvSpPr>
          <p:spPr bwMode="auto">
            <a:xfrm>
              <a:off x="2217" y="3491"/>
              <a:ext cx="3" cy="1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9" name="Line 734"/>
            <p:cNvSpPr>
              <a:spLocks noChangeShapeType="1"/>
            </p:cNvSpPr>
            <p:nvPr/>
          </p:nvSpPr>
          <p:spPr bwMode="auto">
            <a:xfrm>
              <a:off x="2220" y="3609"/>
              <a:ext cx="5" cy="9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0" name="Line 735"/>
            <p:cNvSpPr>
              <a:spLocks noChangeShapeType="1"/>
            </p:cNvSpPr>
            <p:nvPr/>
          </p:nvSpPr>
          <p:spPr bwMode="auto">
            <a:xfrm>
              <a:off x="2225" y="3702"/>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1" name="Line 736"/>
            <p:cNvSpPr>
              <a:spLocks noChangeShapeType="1"/>
            </p:cNvSpPr>
            <p:nvPr/>
          </p:nvSpPr>
          <p:spPr bwMode="auto">
            <a:xfrm flipV="1">
              <a:off x="2225" y="3697"/>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2" name="Line 737"/>
            <p:cNvSpPr>
              <a:spLocks noChangeShapeType="1"/>
            </p:cNvSpPr>
            <p:nvPr/>
          </p:nvSpPr>
          <p:spPr bwMode="auto">
            <a:xfrm>
              <a:off x="2230" y="3697"/>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3" name="Line 738"/>
            <p:cNvSpPr>
              <a:spLocks noChangeShapeType="1"/>
            </p:cNvSpPr>
            <p:nvPr/>
          </p:nvSpPr>
          <p:spPr bwMode="auto">
            <a:xfrm flipV="1">
              <a:off x="2230" y="3678"/>
              <a:ext cx="6"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4" name="Line 739"/>
            <p:cNvSpPr>
              <a:spLocks noChangeShapeType="1"/>
            </p:cNvSpPr>
            <p:nvPr/>
          </p:nvSpPr>
          <p:spPr bwMode="auto">
            <a:xfrm>
              <a:off x="2236" y="3678"/>
              <a:ext cx="0" cy="7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5" name="Line 740"/>
            <p:cNvSpPr>
              <a:spLocks noChangeShapeType="1"/>
            </p:cNvSpPr>
            <p:nvPr/>
          </p:nvSpPr>
          <p:spPr bwMode="auto">
            <a:xfrm flipV="1">
              <a:off x="2236" y="3665"/>
              <a:ext cx="3" cy="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6" name="Line 741"/>
            <p:cNvSpPr>
              <a:spLocks noChangeShapeType="1"/>
            </p:cNvSpPr>
            <p:nvPr/>
          </p:nvSpPr>
          <p:spPr bwMode="auto">
            <a:xfrm flipV="1">
              <a:off x="2239" y="3590"/>
              <a:ext cx="0" cy="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7" name="Line 742"/>
            <p:cNvSpPr>
              <a:spLocks noChangeShapeType="1"/>
            </p:cNvSpPr>
            <p:nvPr/>
          </p:nvSpPr>
          <p:spPr bwMode="auto">
            <a:xfrm>
              <a:off x="2239" y="3590"/>
              <a:ext cx="5" cy="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8" name="Line 743"/>
            <p:cNvSpPr>
              <a:spLocks noChangeShapeType="1"/>
            </p:cNvSpPr>
            <p:nvPr/>
          </p:nvSpPr>
          <p:spPr bwMode="auto">
            <a:xfrm flipV="1">
              <a:off x="2244" y="3590"/>
              <a:ext cx="0" cy="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9" name="Line 744"/>
            <p:cNvSpPr>
              <a:spLocks noChangeShapeType="1"/>
            </p:cNvSpPr>
            <p:nvPr/>
          </p:nvSpPr>
          <p:spPr bwMode="auto">
            <a:xfrm>
              <a:off x="2244" y="3590"/>
              <a:ext cx="5" cy="7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0" name="Line 745"/>
            <p:cNvSpPr>
              <a:spLocks noChangeShapeType="1"/>
            </p:cNvSpPr>
            <p:nvPr/>
          </p:nvSpPr>
          <p:spPr bwMode="auto">
            <a:xfrm flipV="1">
              <a:off x="2249" y="3571"/>
              <a:ext cx="0" cy="8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1" name="Line 746"/>
            <p:cNvSpPr>
              <a:spLocks noChangeShapeType="1"/>
            </p:cNvSpPr>
            <p:nvPr/>
          </p:nvSpPr>
          <p:spPr bwMode="auto">
            <a:xfrm>
              <a:off x="2249" y="3571"/>
              <a:ext cx="5" cy="10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2" name="Line 747"/>
            <p:cNvSpPr>
              <a:spLocks noChangeShapeType="1"/>
            </p:cNvSpPr>
            <p:nvPr/>
          </p:nvSpPr>
          <p:spPr bwMode="auto">
            <a:xfrm>
              <a:off x="2254" y="3678"/>
              <a:ext cx="0" cy="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3" name="Line 748"/>
            <p:cNvSpPr>
              <a:spLocks noChangeShapeType="1"/>
            </p:cNvSpPr>
            <p:nvPr/>
          </p:nvSpPr>
          <p:spPr bwMode="auto">
            <a:xfrm flipV="1">
              <a:off x="2254" y="3529"/>
              <a:ext cx="4" cy="18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4" name="Line 749"/>
            <p:cNvSpPr>
              <a:spLocks noChangeShapeType="1"/>
            </p:cNvSpPr>
            <p:nvPr/>
          </p:nvSpPr>
          <p:spPr bwMode="auto">
            <a:xfrm flipV="1">
              <a:off x="2258" y="3412"/>
              <a:ext cx="0" cy="11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5" name="Line 750"/>
            <p:cNvSpPr>
              <a:spLocks noChangeShapeType="1"/>
            </p:cNvSpPr>
            <p:nvPr/>
          </p:nvSpPr>
          <p:spPr bwMode="auto">
            <a:xfrm>
              <a:off x="2258" y="3412"/>
              <a:ext cx="5" cy="25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6" name="Line 751"/>
            <p:cNvSpPr>
              <a:spLocks noChangeShapeType="1"/>
            </p:cNvSpPr>
            <p:nvPr/>
          </p:nvSpPr>
          <p:spPr bwMode="auto">
            <a:xfrm flipV="1">
              <a:off x="2263" y="3641"/>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7" name="Line 752"/>
            <p:cNvSpPr>
              <a:spLocks noChangeShapeType="1"/>
            </p:cNvSpPr>
            <p:nvPr/>
          </p:nvSpPr>
          <p:spPr bwMode="auto">
            <a:xfrm flipV="1">
              <a:off x="2263" y="3262"/>
              <a:ext cx="5" cy="37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8" name="Line 753"/>
            <p:cNvSpPr>
              <a:spLocks noChangeShapeType="1"/>
            </p:cNvSpPr>
            <p:nvPr/>
          </p:nvSpPr>
          <p:spPr bwMode="auto">
            <a:xfrm flipV="1">
              <a:off x="2268" y="3145"/>
              <a:ext cx="0" cy="11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9" name="Line 754"/>
            <p:cNvSpPr>
              <a:spLocks noChangeShapeType="1"/>
            </p:cNvSpPr>
            <p:nvPr/>
          </p:nvSpPr>
          <p:spPr bwMode="auto">
            <a:xfrm>
              <a:off x="2268" y="3145"/>
              <a:ext cx="5" cy="5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0" name="Line 755"/>
            <p:cNvSpPr>
              <a:spLocks noChangeShapeType="1"/>
            </p:cNvSpPr>
            <p:nvPr/>
          </p:nvSpPr>
          <p:spPr bwMode="auto">
            <a:xfrm>
              <a:off x="2273" y="3660"/>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1" name="Line 756"/>
            <p:cNvSpPr>
              <a:spLocks noChangeShapeType="1"/>
            </p:cNvSpPr>
            <p:nvPr/>
          </p:nvSpPr>
          <p:spPr bwMode="auto">
            <a:xfrm flipV="1">
              <a:off x="2273" y="3539"/>
              <a:ext cx="3" cy="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2" name="Line 757"/>
            <p:cNvSpPr>
              <a:spLocks noChangeShapeType="1"/>
            </p:cNvSpPr>
            <p:nvPr/>
          </p:nvSpPr>
          <p:spPr bwMode="auto">
            <a:xfrm flipV="1">
              <a:off x="2276" y="3520"/>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3" name="Line 758"/>
            <p:cNvSpPr>
              <a:spLocks noChangeShapeType="1"/>
            </p:cNvSpPr>
            <p:nvPr/>
          </p:nvSpPr>
          <p:spPr bwMode="auto">
            <a:xfrm>
              <a:off x="2276" y="3520"/>
              <a:ext cx="6" cy="2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4" name="Line 759"/>
            <p:cNvSpPr>
              <a:spLocks noChangeShapeType="1"/>
            </p:cNvSpPr>
            <p:nvPr/>
          </p:nvSpPr>
          <p:spPr bwMode="auto">
            <a:xfrm>
              <a:off x="2282" y="3734"/>
              <a:ext cx="0" cy="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5" name="Line 760"/>
            <p:cNvSpPr>
              <a:spLocks noChangeShapeType="1"/>
            </p:cNvSpPr>
            <p:nvPr/>
          </p:nvSpPr>
          <p:spPr bwMode="auto">
            <a:xfrm flipV="1">
              <a:off x="2282" y="3716"/>
              <a:ext cx="5" cy="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6" name="Line 761"/>
            <p:cNvSpPr>
              <a:spLocks noChangeShapeType="1"/>
            </p:cNvSpPr>
            <p:nvPr/>
          </p:nvSpPr>
          <p:spPr bwMode="auto">
            <a:xfrm flipV="1">
              <a:off x="2287" y="3670"/>
              <a:ext cx="0" cy="4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7" name="Line 762"/>
            <p:cNvSpPr>
              <a:spLocks noChangeShapeType="1"/>
            </p:cNvSpPr>
            <p:nvPr/>
          </p:nvSpPr>
          <p:spPr bwMode="auto">
            <a:xfrm>
              <a:off x="2287" y="3670"/>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8" name="Line 763"/>
            <p:cNvSpPr>
              <a:spLocks noChangeShapeType="1"/>
            </p:cNvSpPr>
            <p:nvPr/>
          </p:nvSpPr>
          <p:spPr bwMode="auto">
            <a:xfrm flipV="1">
              <a:off x="2292" y="3590"/>
              <a:ext cx="3" cy="10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9" name="Line 764"/>
            <p:cNvSpPr>
              <a:spLocks noChangeShapeType="1"/>
            </p:cNvSpPr>
            <p:nvPr/>
          </p:nvSpPr>
          <p:spPr bwMode="auto">
            <a:xfrm>
              <a:off x="2295" y="3590"/>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0" name="Line 765"/>
            <p:cNvSpPr>
              <a:spLocks noChangeShapeType="1"/>
            </p:cNvSpPr>
            <p:nvPr/>
          </p:nvSpPr>
          <p:spPr bwMode="auto">
            <a:xfrm>
              <a:off x="2295" y="3614"/>
              <a:ext cx="5" cy="1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1" name="Line 766"/>
            <p:cNvSpPr>
              <a:spLocks noChangeShapeType="1"/>
            </p:cNvSpPr>
            <p:nvPr/>
          </p:nvSpPr>
          <p:spPr bwMode="auto">
            <a:xfrm flipV="1">
              <a:off x="2300" y="3678"/>
              <a:ext cx="0" cy="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2" name="Line 767"/>
            <p:cNvSpPr>
              <a:spLocks noChangeShapeType="1"/>
            </p:cNvSpPr>
            <p:nvPr/>
          </p:nvSpPr>
          <p:spPr bwMode="auto">
            <a:xfrm>
              <a:off x="2300" y="3678"/>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3" name="Line 768"/>
            <p:cNvSpPr>
              <a:spLocks noChangeShapeType="1"/>
            </p:cNvSpPr>
            <p:nvPr/>
          </p:nvSpPr>
          <p:spPr bwMode="auto">
            <a:xfrm>
              <a:off x="2305" y="3731"/>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4" name="Line 769"/>
            <p:cNvSpPr>
              <a:spLocks noChangeShapeType="1"/>
            </p:cNvSpPr>
            <p:nvPr/>
          </p:nvSpPr>
          <p:spPr bwMode="auto">
            <a:xfrm flipV="1">
              <a:off x="2305" y="3656"/>
              <a:ext cx="5" cy="8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5" name="Line 770"/>
            <p:cNvSpPr>
              <a:spLocks noChangeShapeType="1"/>
            </p:cNvSpPr>
            <p:nvPr/>
          </p:nvSpPr>
          <p:spPr bwMode="auto">
            <a:xfrm>
              <a:off x="2310" y="3656"/>
              <a:ext cx="4"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6" name="Line 771"/>
            <p:cNvSpPr>
              <a:spLocks noChangeShapeType="1"/>
            </p:cNvSpPr>
            <p:nvPr/>
          </p:nvSpPr>
          <p:spPr bwMode="auto">
            <a:xfrm flipV="1">
              <a:off x="2314" y="2265"/>
              <a:ext cx="5" cy="14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7" name="Line 772"/>
            <p:cNvSpPr>
              <a:spLocks noChangeShapeType="1"/>
            </p:cNvSpPr>
            <p:nvPr/>
          </p:nvSpPr>
          <p:spPr bwMode="auto">
            <a:xfrm flipV="1">
              <a:off x="2319" y="2022"/>
              <a:ext cx="0" cy="24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8" name="Line 773"/>
            <p:cNvSpPr>
              <a:spLocks noChangeShapeType="1"/>
            </p:cNvSpPr>
            <p:nvPr/>
          </p:nvSpPr>
          <p:spPr bwMode="auto">
            <a:xfrm>
              <a:off x="2319" y="2022"/>
              <a:ext cx="5" cy="16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9" name="Line 774"/>
            <p:cNvSpPr>
              <a:spLocks noChangeShapeType="1"/>
            </p:cNvSpPr>
            <p:nvPr/>
          </p:nvSpPr>
          <p:spPr bwMode="auto">
            <a:xfrm flipV="1">
              <a:off x="2324" y="3678"/>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0" name="Line 775"/>
            <p:cNvSpPr>
              <a:spLocks noChangeShapeType="1"/>
            </p:cNvSpPr>
            <p:nvPr/>
          </p:nvSpPr>
          <p:spPr bwMode="auto">
            <a:xfrm>
              <a:off x="2324" y="3678"/>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1" name="Line 776"/>
            <p:cNvSpPr>
              <a:spLocks noChangeShapeType="1"/>
            </p:cNvSpPr>
            <p:nvPr/>
          </p:nvSpPr>
          <p:spPr bwMode="auto">
            <a:xfrm>
              <a:off x="2329" y="3697"/>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2" name="Line 777"/>
            <p:cNvSpPr>
              <a:spLocks noChangeShapeType="1"/>
            </p:cNvSpPr>
            <p:nvPr/>
          </p:nvSpPr>
          <p:spPr bwMode="auto">
            <a:xfrm flipV="1">
              <a:off x="2329" y="3595"/>
              <a:ext cx="5" cy="13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3" name="Line 778"/>
            <p:cNvSpPr>
              <a:spLocks noChangeShapeType="1"/>
            </p:cNvSpPr>
            <p:nvPr/>
          </p:nvSpPr>
          <p:spPr bwMode="auto">
            <a:xfrm flipV="1">
              <a:off x="2334" y="3576"/>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4" name="Line 779"/>
            <p:cNvSpPr>
              <a:spLocks noChangeShapeType="1"/>
            </p:cNvSpPr>
            <p:nvPr/>
          </p:nvSpPr>
          <p:spPr bwMode="auto">
            <a:xfrm>
              <a:off x="2334" y="3576"/>
              <a:ext cx="4" cy="12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5" name="Line 780"/>
            <p:cNvSpPr>
              <a:spLocks noChangeShapeType="1"/>
            </p:cNvSpPr>
            <p:nvPr/>
          </p:nvSpPr>
          <p:spPr bwMode="auto">
            <a:xfrm flipV="1">
              <a:off x="2338" y="3689"/>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6" name="Line 781"/>
            <p:cNvSpPr>
              <a:spLocks noChangeShapeType="1"/>
            </p:cNvSpPr>
            <p:nvPr/>
          </p:nvSpPr>
          <p:spPr bwMode="auto">
            <a:xfrm>
              <a:off x="2338" y="3689"/>
              <a:ext cx="5"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7" name="Line 782"/>
            <p:cNvSpPr>
              <a:spLocks noChangeShapeType="1"/>
            </p:cNvSpPr>
            <p:nvPr/>
          </p:nvSpPr>
          <p:spPr bwMode="auto">
            <a:xfrm flipV="1">
              <a:off x="2343" y="3697"/>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8" name="Line 783"/>
            <p:cNvSpPr>
              <a:spLocks noChangeShapeType="1"/>
            </p:cNvSpPr>
            <p:nvPr/>
          </p:nvSpPr>
          <p:spPr bwMode="auto">
            <a:xfrm>
              <a:off x="2343" y="3697"/>
              <a:ext cx="0" cy="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9" name="Line 784"/>
            <p:cNvSpPr>
              <a:spLocks noChangeShapeType="1"/>
            </p:cNvSpPr>
            <p:nvPr/>
          </p:nvSpPr>
          <p:spPr bwMode="auto">
            <a:xfrm flipV="1">
              <a:off x="2343" y="3712"/>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0" name="Line 785"/>
            <p:cNvSpPr>
              <a:spLocks noChangeShapeType="1"/>
            </p:cNvSpPr>
            <p:nvPr/>
          </p:nvSpPr>
          <p:spPr bwMode="auto">
            <a:xfrm>
              <a:off x="2348" y="3712"/>
              <a:ext cx="5" cy="2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1" name="Line 786"/>
            <p:cNvSpPr>
              <a:spLocks noChangeShapeType="1"/>
            </p:cNvSpPr>
            <p:nvPr/>
          </p:nvSpPr>
          <p:spPr bwMode="auto">
            <a:xfrm flipV="1">
              <a:off x="2353" y="3731"/>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2" name="Line 787"/>
            <p:cNvSpPr>
              <a:spLocks noChangeShapeType="1"/>
            </p:cNvSpPr>
            <p:nvPr/>
          </p:nvSpPr>
          <p:spPr bwMode="auto">
            <a:xfrm flipV="1">
              <a:off x="2353" y="3678"/>
              <a:ext cx="0"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3" name="Line 788"/>
            <p:cNvSpPr>
              <a:spLocks noChangeShapeType="1"/>
            </p:cNvSpPr>
            <p:nvPr/>
          </p:nvSpPr>
          <p:spPr bwMode="auto">
            <a:xfrm>
              <a:off x="2353" y="3678"/>
              <a:ext cx="3" cy="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4" name="Line 789"/>
            <p:cNvSpPr>
              <a:spLocks noChangeShapeType="1"/>
            </p:cNvSpPr>
            <p:nvPr/>
          </p:nvSpPr>
          <p:spPr bwMode="auto">
            <a:xfrm flipV="1">
              <a:off x="2356" y="3675"/>
              <a:ext cx="6"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5" name="Line 790"/>
            <p:cNvSpPr>
              <a:spLocks noChangeShapeType="1"/>
            </p:cNvSpPr>
            <p:nvPr/>
          </p:nvSpPr>
          <p:spPr bwMode="auto">
            <a:xfrm>
              <a:off x="2362" y="3675"/>
              <a:ext cx="0" cy="4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6" name="Line 791"/>
            <p:cNvSpPr>
              <a:spLocks noChangeShapeType="1"/>
            </p:cNvSpPr>
            <p:nvPr/>
          </p:nvSpPr>
          <p:spPr bwMode="auto">
            <a:xfrm flipV="1">
              <a:off x="2362" y="3702"/>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7" name="Line 792"/>
            <p:cNvSpPr>
              <a:spLocks noChangeShapeType="1"/>
            </p:cNvSpPr>
            <p:nvPr/>
          </p:nvSpPr>
          <p:spPr bwMode="auto">
            <a:xfrm flipV="1">
              <a:off x="2367" y="3660"/>
              <a:ext cx="5" cy="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8" name="Line 793"/>
            <p:cNvSpPr>
              <a:spLocks noChangeShapeType="1"/>
            </p:cNvSpPr>
            <p:nvPr/>
          </p:nvSpPr>
          <p:spPr bwMode="auto">
            <a:xfrm>
              <a:off x="2372" y="3660"/>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9" name="Line 794"/>
            <p:cNvSpPr>
              <a:spLocks noChangeShapeType="1"/>
            </p:cNvSpPr>
            <p:nvPr/>
          </p:nvSpPr>
          <p:spPr bwMode="auto">
            <a:xfrm>
              <a:off x="2372" y="3670"/>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0" name="Line 795"/>
            <p:cNvSpPr>
              <a:spLocks noChangeShapeType="1"/>
            </p:cNvSpPr>
            <p:nvPr/>
          </p:nvSpPr>
          <p:spPr bwMode="auto">
            <a:xfrm flipV="1">
              <a:off x="2372" y="3716"/>
              <a:ext cx="3"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1" name="Line 796"/>
            <p:cNvSpPr>
              <a:spLocks noChangeShapeType="1"/>
            </p:cNvSpPr>
            <p:nvPr/>
          </p:nvSpPr>
          <p:spPr bwMode="auto">
            <a:xfrm flipV="1">
              <a:off x="2375" y="3660"/>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2" name="Line 797"/>
            <p:cNvSpPr>
              <a:spLocks noChangeShapeType="1"/>
            </p:cNvSpPr>
            <p:nvPr/>
          </p:nvSpPr>
          <p:spPr bwMode="auto">
            <a:xfrm>
              <a:off x="2375" y="3660"/>
              <a:ext cx="5" cy="7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3" name="Line 798"/>
            <p:cNvSpPr>
              <a:spLocks noChangeShapeType="1"/>
            </p:cNvSpPr>
            <p:nvPr/>
          </p:nvSpPr>
          <p:spPr bwMode="auto">
            <a:xfrm flipV="1">
              <a:off x="2380" y="3590"/>
              <a:ext cx="5" cy="14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4" name="Line 799"/>
            <p:cNvSpPr>
              <a:spLocks noChangeShapeType="1"/>
            </p:cNvSpPr>
            <p:nvPr/>
          </p:nvSpPr>
          <p:spPr bwMode="auto">
            <a:xfrm>
              <a:off x="2385" y="3590"/>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5" name="Line 800"/>
            <p:cNvSpPr>
              <a:spLocks noChangeShapeType="1"/>
            </p:cNvSpPr>
            <p:nvPr/>
          </p:nvSpPr>
          <p:spPr bwMode="auto">
            <a:xfrm flipV="1">
              <a:off x="2385" y="3483"/>
              <a:ext cx="5" cy="12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6" name="Line 801"/>
            <p:cNvSpPr>
              <a:spLocks noChangeShapeType="1"/>
            </p:cNvSpPr>
            <p:nvPr/>
          </p:nvSpPr>
          <p:spPr bwMode="auto">
            <a:xfrm>
              <a:off x="2390" y="3483"/>
              <a:ext cx="0" cy="5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7" name="Line 802"/>
            <p:cNvSpPr>
              <a:spLocks noChangeShapeType="1"/>
            </p:cNvSpPr>
            <p:nvPr/>
          </p:nvSpPr>
          <p:spPr bwMode="auto">
            <a:xfrm>
              <a:off x="2390" y="3542"/>
              <a:ext cx="0" cy="16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8" name="Line 803"/>
            <p:cNvSpPr>
              <a:spLocks noChangeShapeType="1"/>
            </p:cNvSpPr>
            <p:nvPr/>
          </p:nvSpPr>
          <p:spPr bwMode="auto">
            <a:xfrm>
              <a:off x="2390" y="370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9" name="Line 804"/>
            <p:cNvSpPr>
              <a:spLocks noChangeShapeType="1"/>
            </p:cNvSpPr>
            <p:nvPr/>
          </p:nvSpPr>
          <p:spPr bwMode="auto">
            <a:xfrm flipV="1">
              <a:off x="2394" y="3660"/>
              <a:ext cx="5" cy="4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0" name="Line 805"/>
            <p:cNvSpPr>
              <a:spLocks noChangeShapeType="1"/>
            </p:cNvSpPr>
            <p:nvPr/>
          </p:nvSpPr>
          <p:spPr bwMode="auto">
            <a:xfrm flipV="1">
              <a:off x="2399" y="3571"/>
              <a:ext cx="0" cy="8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1" name="Line 806"/>
            <p:cNvSpPr>
              <a:spLocks noChangeShapeType="1"/>
            </p:cNvSpPr>
            <p:nvPr/>
          </p:nvSpPr>
          <p:spPr bwMode="auto">
            <a:xfrm>
              <a:off x="2399" y="3571"/>
              <a:ext cx="5" cy="12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2" name="Line 807"/>
            <p:cNvSpPr>
              <a:spLocks noChangeShapeType="1"/>
            </p:cNvSpPr>
            <p:nvPr/>
          </p:nvSpPr>
          <p:spPr bwMode="auto">
            <a:xfrm flipV="1">
              <a:off x="2404" y="3529"/>
              <a:ext cx="5" cy="16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009"/>
          <p:cNvGrpSpPr>
            <a:grpSpLocks/>
          </p:cNvGrpSpPr>
          <p:nvPr/>
        </p:nvGrpSpPr>
        <p:grpSpPr bwMode="auto">
          <a:xfrm>
            <a:off x="3824287" y="3671888"/>
            <a:ext cx="827088" cy="2390775"/>
            <a:chOff x="2409" y="2313"/>
            <a:chExt cx="521" cy="1506"/>
          </a:xfrm>
        </p:grpSpPr>
        <p:sp>
          <p:nvSpPr>
            <p:cNvPr id="2493" name="Line 809"/>
            <p:cNvSpPr>
              <a:spLocks noChangeShapeType="1"/>
            </p:cNvSpPr>
            <p:nvPr/>
          </p:nvSpPr>
          <p:spPr bwMode="auto">
            <a:xfrm flipV="1">
              <a:off x="2409" y="3505"/>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4" name="Line 810"/>
            <p:cNvSpPr>
              <a:spLocks noChangeShapeType="1"/>
            </p:cNvSpPr>
            <p:nvPr/>
          </p:nvSpPr>
          <p:spPr bwMode="auto">
            <a:xfrm>
              <a:off x="2409" y="3505"/>
              <a:ext cx="4" cy="17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5" name="Line 811"/>
            <p:cNvSpPr>
              <a:spLocks noChangeShapeType="1"/>
            </p:cNvSpPr>
            <p:nvPr/>
          </p:nvSpPr>
          <p:spPr bwMode="auto">
            <a:xfrm>
              <a:off x="2413" y="3678"/>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6" name="Line 812"/>
            <p:cNvSpPr>
              <a:spLocks noChangeShapeType="1"/>
            </p:cNvSpPr>
            <p:nvPr/>
          </p:nvSpPr>
          <p:spPr bwMode="auto">
            <a:xfrm flipV="1">
              <a:off x="2413" y="3638"/>
              <a:ext cx="5" cy="6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7" name="Line 813"/>
            <p:cNvSpPr>
              <a:spLocks noChangeShapeType="1"/>
            </p:cNvSpPr>
            <p:nvPr/>
          </p:nvSpPr>
          <p:spPr bwMode="auto">
            <a:xfrm flipV="1">
              <a:off x="2418" y="3619"/>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8" name="Line 814"/>
            <p:cNvSpPr>
              <a:spLocks noChangeShapeType="1"/>
            </p:cNvSpPr>
            <p:nvPr/>
          </p:nvSpPr>
          <p:spPr bwMode="auto">
            <a:xfrm>
              <a:off x="2418" y="3619"/>
              <a:ext cx="5" cy="12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9" name="Line 815"/>
            <p:cNvSpPr>
              <a:spLocks noChangeShapeType="1"/>
            </p:cNvSpPr>
            <p:nvPr/>
          </p:nvSpPr>
          <p:spPr bwMode="auto">
            <a:xfrm flipV="1">
              <a:off x="2423" y="3702"/>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0" name="Line 816"/>
            <p:cNvSpPr>
              <a:spLocks noChangeShapeType="1"/>
            </p:cNvSpPr>
            <p:nvPr/>
          </p:nvSpPr>
          <p:spPr bwMode="auto">
            <a:xfrm>
              <a:off x="2423" y="3702"/>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1" name="Line 817"/>
            <p:cNvSpPr>
              <a:spLocks noChangeShapeType="1"/>
            </p:cNvSpPr>
            <p:nvPr/>
          </p:nvSpPr>
          <p:spPr bwMode="auto">
            <a:xfrm flipV="1">
              <a:off x="2423" y="3712"/>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2" name="Line 818"/>
            <p:cNvSpPr>
              <a:spLocks noChangeShapeType="1"/>
            </p:cNvSpPr>
            <p:nvPr/>
          </p:nvSpPr>
          <p:spPr bwMode="auto">
            <a:xfrm>
              <a:off x="2428" y="3712"/>
              <a:ext cx="3" cy="2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3" name="Line 819"/>
            <p:cNvSpPr>
              <a:spLocks noChangeShapeType="1"/>
            </p:cNvSpPr>
            <p:nvPr/>
          </p:nvSpPr>
          <p:spPr bwMode="auto">
            <a:xfrm flipV="1">
              <a:off x="2431" y="3678"/>
              <a:ext cx="5"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4" name="Line 820"/>
            <p:cNvSpPr>
              <a:spLocks noChangeShapeType="1"/>
            </p:cNvSpPr>
            <p:nvPr/>
          </p:nvSpPr>
          <p:spPr bwMode="auto">
            <a:xfrm>
              <a:off x="2436" y="3678"/>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5" name="Line 821"/>
            <p:cNvSpPr>
              <a:spLocks noChangeShapeType="1"/>
            </p:cNvSpPr>
            <p:nvPr/>
          </p:nvSpPr>
          <p:spPr bwMode="auto">
            <a:xfrm>
              <a:off x="2436" y="3702"/>
              <a:ext cx="0" cy="4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6" name="Line 822"/>
            <p:cNvSpPr>
              <a:spLocks noChangeShapeType="1"/>
            </p:cNvSpPr>
            <p:nvPr/>
          </p:nvSpPr>
          <p:spPr bwMode="auto">
            <a:xfrm flipV="1">
              <a:off x="2436" y="3734"/>
              <a:ext cx="6" cy="1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7" name="Line 823"/>
            <p:cNvSpPr>
              <a:spLocks noChangeShapeType="1"/>
            </p:cNvSpPr>
            <p:nvPr/>
          </p:nvSpPr>
          <p:spPr bwMode="auto">
            <a:xfrm flipV="1">
              <a:off x="2442" y="3694"/>
              <a:ext cx="5" cy="4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8" name="Line 824"/>
            <p:cNvSpPr>
              <a:spLocks noChangeShapeType="1"/>
            </p:cNvSpPr>
            <p:nvPr/>
          </p:nvSpPr>
          <p:spPr bwMode="auto">
            <a:xfrm>
              <a:off x="2447" y="3694"/>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9" name="Line 825"/>
            <p:cNvSpPr>
              <a:spLocks noChangeShapeType="1"/>
            </p:cNvSpPr>
            <p:nvPr/>
          </p:nvSpPr>
          <p:spPr bwMode="auto">
            <a:xfrm flipV="1">
              <a:off x="2447" y="3665"/>
              <a:ext cx="3"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0" name="Line 826"/>
            <p:cNvSpPr>
              <a:spLocks noChangeShapeType="1"/>
            </p:cNvSpPr>
            <p:nvPr/>
          </p:nvSpPr>
          <p:spPr bwMode="auto">
            <a:xfrm>
              <a:off x="2450" y="3665"/>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1" name="Line 827"/>
            <p:cNvSpPr>
              <a:spLocks noChangeShapeType="1"/>
            </p:cNvSpPr>
            <p:nvPr/>
          </p:nvSpPr>
          <p:spPr bwMode="auto">
            <a:xfrm flipV="1">
              <a:off x="2450" y="3609"/>
              <a:ext cx="5" cy="9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2" name="Line 828"/>
            <p:cNvSpPr>
              <a:spLocks noChangeShapeType="1"/>
            </p:cNvSpPr>
            <p:nvPr/>
          </p:nvSpPr>
          <p:spPr bwMode="auto">
            <a:xfrm flipV="1">
              <a:off x="2455" y="3595"/>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3" name="Line 829"/>
            <p:cNvSpPr>
              <a:spLocks noChangeShapeType="1"/>
            </p:cNvSpPr>
            <p:nvPr/>
          </p:nvSpPr>
          <p:spPr bwMode="auto">
            <a:xfrm flipV="1">
              <a:off x="2455" y="2313"/>
              <a:ext cx="0" cy="128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4" name="Line 830"/>
            <p:cNvSpPr>
              <a:spLocks noChangeShapeType="1"/>
            </p:cNvSpPr>
            <p:nvPr/>
          </p:nvSpPr>
          <p:spPr bwMode="auto">
            <a:xfrm>
              <a:off x="2455" y="2313"/>
              <a:ext cx="5" cy="111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5" name="Line 831"/>
            <p:cNvSpPr>
              <a:spLocks noChangeShapeType="1"/>
            </p:cNvSpPr>
            <p:nvPr/>
          </p:nvSpPr>
          <p:spPr bwMode="auto">
            <a:xfrm>
              <a:off x="2460" y="3430"/>
              <a:ext cx="5" cy="29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6" name="Line 832"/>
            <p:cNvSpPr>
              <a:spLocks noChangeShapeType="1"/>
            </p:cNvSpPr>
            <p:nvPr/>
          </p:nvSpPr>
          <p:spPr bwMode="auto">
            <a:xfrm>
              <a:off x="2465" y="3721"/>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7" name="Line 833"/>
            <p:cNvSpPr>
              <a:spLocks noChangeShapeType="1"/>
            </p:cNvSpPr>
            <p:nvPr/>
          </p:nvSpPr>
          <p:spPr bwMode="auto">
            <a:xfrm flipV="1">
              <a:off x="2465" y="3683"/>
              <a:ext cx="4" cy="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8" name="Line 834"/>
            <p:cNvSpPr>
              <a:spLocks noChangeShapeType="1"/>
            </p:cNvSpPr>
            <p:nvPr/>
          </p:nvSpPr>
          <p:spPr bwMode="auto">
            <a:xfrm flipV="1">
              <a:off x="2469" y="3678"/>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9" name="Line 835"/>
            <p:cNvSpPr>
              <a:spLocks noChangeShapeType="1"/>
            </p:cNvSpPr>
            <p:nvPr/>
          </p:nvSpPr>
          <p:spPr bwMode="auto">
            <a:xfrm>
              <a:off x="2469" y="3678"/>
              <a:ext cx="5" cy="4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0" name="Line 836"/>
            <p:cNvSpPr>
              <a:spLocks noChangeShapeType="1"/>
            </p:cNvSpPr>
            <p:nvPr/>
          </p:nvSpPr>
          <p:spPr bwMode="auto">
            <a:xfrm>
              <a:off x="2474" y="3721"/>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1" name="Line 837"/>
            <p:cNvSpPr>
              <a:spLocks noChangeShapeType="1"/>
            </p:cNvSpPr>
            <p:nvPr/>
          </p:nvSpPr>
          <p:spPr bwMode="auto">
            <a:xfrm flipV="1">
              <a:off x="2479" y="3739"/>
              <a:ext cx="0"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2" name="Line 838"/>
            <p:cNvSpPr>
              <a:spLocks noChangeShapeType="1"/>
            </p:cNvSpPr>
            <p:nvPr/>
          </p:nvSpPr>
          <p:spPr bwMode="auto">
            <a:xfrm>
              <a:off x="2479" y="3739"/>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3" name="Line 839"/>
            <p:cNvSpPr>
              <a:spLocks noChangeShapeType="1"/>
            </p:cNvSpPr>
            <p:nvPr/>
          </p:nvSpPr>
          <p:spPr bwMode="auto">
            <a:xfrm flipV="1">
              <a:off x="2479" y="3739"/>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4" name="Line 840"/>
            <p:cNvSpPr>
              <a:spLocks noChangeShapeType="1"/>
            </p:cNvSpPr>
            <p:nvPr/>
          </p:nvSpPr>
          <p:spPr bwMode="auto">
            <a:xfrm>
              <a:off x="2484" y="3739"/>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5" name="Line 841"/>
            <p:cNvSpPr>
              <a:spLocks noChangeShapeType="1"/>
            </p:cNvSpPr>
            <p:nvPr/>
          </p:nvSpPr>
          <p:spPr bwMode="auto">
            <a:xfrm>
              <a:off x="2484" y="3753"/>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6" name="Line 842"/>
            <p:cNvSpPr>
              <a:spLocks noChangeShapeType="1"/>
            </p:cNvSpPr>
            <p:nvPr/>
          </p:nvSpPr>
          <p:spPr bwMode="auto">
            <a:xfrm flipV="1">
              <a:off x="2488" y="3745"/>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7" name="Line 843"/>
            <p:cNvSpPr>
              <a:spLocks noChangeShapeType="1"/>
            </p:cNvSpPr>
            <p:nvPr/>
          </p:nvSpPr>
          <p:spPr bwMode="auto">
            <a:xfrm flipV="1">
              <a:off x="2488" y="3721"/>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8" name="Line 844"/>
            <p:cNvSpPr>
              <a:spLocks noChangeShapeType="1"/>
            </p:cNvSpPr>
            <p:nvPr/>
          </p:nvSpPr>
          <p:spPr bwMode="auto">
            <a:xfrm>
              <a:off x="2493" y="3721"/>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9" name="Line 845"/>
            <p:cNvSpPr>
              <a:spLocks noChangeShapeType="1"/>
            </p:cNvSpPr>
            <p:nvPr/>
          </p:nvSpPr>
          <p:spPr bwMode="auto">
            <a:xfrm flipV="1">
              <a:off x="2493" y="3707"/>
              <a:ext cx="5" cy="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0" name="Line 846"/>
            <p:cNvSpPr>
              <a:spLocks noChangeShapeType="1"/>
            </p:cNvSpPr>
            <p:nvPr/>
          </p:nvSpPr>
          <p:spPr bwMode="auto">
            <a:xfrm>
              <a:off x="2498" y="3707"/>
              <a:ext cx="5" cy="3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1" name="Line 847"/>
            <p:cNvSpPr>
              <a:spLocks noChangeShapeType="1"/>
            </p:cNvSpPr>
            <p:nvPr/>
          </p:nvSpPr>
          <p:spPr bwMode="auto">
            <a:xfrm>
              <a:off x="2503" y="3745"/>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2" name="Line 848"/>
            <p:cNvSpPr>
              <a:spLocks noChangeShapeType="1"/>
            </p:cNvSpPr>
            <p:nvPr/>
          </p:nvSpPr>
          <p:spPr bwMode="auto">
            <a:xfrm flipV="1">
              <a:off x="2503" y="3731"/>
              <a:ext cx="3" cy="2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3" name="Line 849"/>
            <p:cNvSpPr>
              <a:spLocks noChangeShapeType="1"/>
            </p:cNvSpPr>
            <p:nvPr/>
          </p:nvSpPr>
          <p:spPr bwMode="auto">
            <a:xfrm>
              <a:off x="2506" y="3731"/>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4" name="Line 850"/>
            <p:cNvSpPr>
              <a:spLocks noChangeShapeType="1"/>
            </p:cNvSpPr>
            <p:nvPr/>
          </p:nvSpPr>
          <p:spPr bwMode="auto">
            <a:xfrm flipV="1">
              <a:off x="2511" y="3739"/>
              <a:ext cx="5"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5" name="Line 851"/>
            <p:cNvSpPr>
              <a:spLocks noChangeShapeType="1"/>
            </p:cNvSpPr>
            <p:nvPr/>
          </p:nvSpPr>
          <p:spPr bwMode="auto">
            <a:xfrm flipV="1">
              <a:off x="2516" y="3734"/>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6" name="Line 852"/>
            <p:cNvSpPr>
              <a:spLocks noChangeShapeType="1"/>
            </p:cNvSpPr>
            <p:nvPr/>
          </p:nvSpPr>
          <p:spPr bwMode="auto">
            <a:xfrm flipV="1">
              <a:off x="2516" y="3632"/>
              <a:ext cx="0" cy="10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7" name="Line 853"/>
            <p:cNvSpPr>
              <a:spLocks noChangeShapeType="1"/>
            </p:cNvSpPr>
            <p:nvPr/>
          </p:nvSpPr>
          <p:spPr bwMode="auto">
            <a:xfrm>
              <a:off x="2516" y="3632"/>
              <a:ext cx="6" cy="7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8" name="Line 854"/>
            <p:cNvSpPr>
              <a:spLocks noChangeShapeType="1"/>
            </p:cNvSpPr>
            <p:nvPr/>
          </p:nvSpPr>
          <p:spPr bwMode="auto">
            <a:xfrm flipV="1">
              <a:off x="2522" y="3548"/>
              <a:ext cx="5" cy="15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9" name="Line 855"/>
            <p:cNvSpPr>
              <a:spLocks noChangeShapeType="1"/>
            </p:cNvSpPr>
            <p:nvPr/>
          </p:nvSpPr>
          <p:spPr bwMode="auto">
            <a:xfrm flipV="1">
              <a:off x="2527" y="3366"/>
              <a:ext cx="0" cy="18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0" name="Line 856"/>
            <p:cNvSpPr>
              <a:spLocks noChangeShapeType="1"/>
            </p:cNvSpPr>
            <p:nvPr/>
          </p:nvSpPr>
          <p:spPr bwMode="auto">
            <a:xfrm>
              <a:off x="2527" y="3366"/>
              <a:ext cx="3" cy="30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1" name="Line 857"/>
            <p:cNvSpPr>
              <a:spLocks noChangeShapeType="1"/>
            </p:cNvSpPr>
            <p:nvPr/>
          </p:nvSpPr>
          <p:spPr bwMode="auto">
            <a:xfrm>
              <a:off x="2530" y="3675"/>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2" name="Line 858"/>
            <p:cNvSpPr>
              <a:spLocks noChangeShapeType="1"/>
            </p:cNvSpPr>
            <p:nvPr/>
          </p:nvSpPr>
          <p:spPr bwMode="auto">
            <a:xfrm>
              <a:off x="2530" y="3678"/>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3" name="Line 859"/>
            <p:cNvSpPr>
              <a:spLocks noChangeShapeType="1"/>
            </p:cNvSpPr>
            <p:nvPr/>
          </p:nvSpPr>
          <p:spPr bwMode="auto">
            <a:xfrm flipV="1">
              <a:off x="2530" y="3678"/>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4" name="Line 860"/>
            <p:cNvSpPr>
              <a:spLocks noChangeShapeType="1"/>
            </p:cNvSpPr>
            <p:nvPr/>
          </p:nvSpPr>
          <p:spPr bwMode="auto">
            <a:xfrm>
              <a:off x="2535" y="3678"/>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5" name="Line 861"/>
            <p:cNvSpPr>
              <a:spLocks noChangeShapeType="1"/>
            </p:cNvSpPr>
            <p:nvPr/>
          </p:nvSpPr>
          <p:spPr bwMode="auto">
            <a:xfrm flipV="1">
              <a:off x="2535" y="3702"/>
              <a:ext cx="5"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6" name="Line 862"/>
            <p:cNvSpPr>
              <a:spLocks noChangeShapeType="1"/>
            </p:cNvSpPr>
            <p:nvPr/>
          </p:nvSpPr>
          <p:spPr bwMode="auto">
            <a:xfrm flipV="1">
              <a:off x="2540" y="3632"/>
              <a:ext cx="0" cy="7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7" name="Line 863"/>
            <p:cNvSpPr>
              <a:spLocks noChangeShapeType="1"/>
            </p:cNvSpPr>
            <p:nvPr/>
          </p:nvSpPr>
          <p:spPr bwMode="auto">
            <a:xfrm>
              <a:off x="2540" y="3632"/>
              <a:ext cx="5" cy="6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8" name="Line 864"/>
            <p:cNvSpPr>
              <a:spLocks noChangeShapeType="1"/>
            </p:cNvSpPr>
            <p:nvPr/>
          </p:nvSpPr>
          <p:spPr bwMode="auto">
            <a:xfrm>
              <a:off x="2545" y="3697"/>
              <a:ext cx="4"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9" name="Line 865"/>
            <p:cNvSpPr>
              <a:spLocks noChangeShapeType="1"/>
            </p:cNvSpPr>
            <p:nvPr/>
          </p:nvSpPr>
          <p:spPr bwMode="auto">
            <a:xfrm flipV="1">
              <a:off x="2549" y="3622"/>
              <a:ext cx="0" cy="12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0" name="Line 866"/>
            <p:cNvSpPr>
              <a:spLocks noChangeShapeType="1"/>
            </p:cNvSpPr>
            <p:nvPr/>
          </p:nvSpPr>
          <p:spPr bwMode="auto">
            <a:xfrm>
              <a:off x="2549" y="3622"/>
              <a:ext cx="5" cy="9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1" name="Line 867"/>
            <p:cNvSpPr>
              <a:spLocks noChangeShapeType="1"/>
            </p:cNvSpPr>
            <p:nvPr/>
          </p:nvSpPr>
          <p:spPr bwMode="auto">
            <a:xfrm>
              <a:off x="2554" y="3712"/>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2" name="Line 868"/>
            <p:cNvSpPr>
              <a:spLocks noChangeShapeType="1"/>
            </p:cNvSpPr>
            <p:nvPr/>
          </p:nvSpPr>
          <p:spPr bwMode="auto">
            <a:xfrm flipV="1">
              <a:off x="2554" y="3731"/>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3" name="Line 869"/>
            <p:cNvSpPr>
              <a:spLocks noChangeShapeType="1"/>
            </p:cNvSpPr>
            <p:nvPr/>
          </p:nvSpPr>
          <p:spPr bwMode="auto">
            <a:xfrm flipV="1">
              <a:off x="2559" y="3670"/>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4" name="Line 870"/>
            <p:cNvSpPr>
              <a:spLocks noChangeShapeType="1"/>
            </p:cNvSpPr>
            <p:nvPr/>
          </p:nvSpPr>
          <p:spPr bwMode="auto">
            <a:xfrm>
              <a:off x="2559" y="3670"/>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5" name="Line 871"/>
            <p:cNvSpPr>
              <a:spLocks noChangeShapeType="1"/>
            </p:cNvSpPr>
            <p:nvPr/>
          </p:nvSpPr>
          <p:spPr bwMode="auto">
            <a:xfrm>
              <a:off x="2564" y="3731"/>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6" name="Line 872"/>
            <p:cNvSpPr>
              <a:spLocks noChangeShapeType="1"/>
            </p:cNvSpPr>
            <p:nvPr/>
          </p:nvSpPr>
          <p:spPr bwMode="auto">
            <a:xfrm>
              <a:off x="2564" y="3758"/>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7" name="Line 873"/>
            <p:cNvSpPr>
              <a:spLocks noChangeShapeType="1"/>
            </p:cNvSpPr>
            <p:nvPr/>
          </p:nvSpPr>
          <p:spPr bwMode="auto">
            <a:xfrm flipV="1">
              <a:off x="2568" y="3731"/>
              <a:ext cx="5"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8" name="Line 874"/>
            <p:cNvSpPr>
              <a:spLocks noChangeShapeType="1"/>
            </p:cNvSpPr>
            <p:nvPr/>
          </p:nvSpPr>
          <p:spPr bwMode="auto">
            <a:xfrm flipV="1">
              <a:off x="2573" y="3712"/>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9" name="Line 875"/>
            <p:cNvSpPr>
              <a:spLocks noChangeShapeType="1"/>
            </p:cNvSpPr>
            <p:nvPr/>
          </p:nvSpPr>
          <p:spPr bwMode="auto">
            <a:xfrm>
              <a:off x="2573" y="3712"/>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0" name="Line 876"/>
            <p:cNvSpPr>
              <a:spLocks noChangeShapeType="1"/>
            </p:cNvSpPr>
            <p:nvPr/>
          </p:nvSpPr>
          <p:spPr bwMode="auto">
            <a:xfrm>
              <a:off x="2578" y="3726"/>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1" name="Line 877"/>
            <p:cNvSpPr>
              <a:spLocks noChangeShapeType="1"/>
            </p:cNvSpPr>
            <p:nvPr/>
          </p:nvSpPr>
          <p:spPr bwMode="auto">
            <a:xfrm flipV="1">
              <a:off x="2583" y="3638"/>
              <a:ext cx="3" cy="10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2" name="Line 878"/>
            <p:cNvSpPr>
              <a:spLocks noChangeShapeType="1"/>
            </p:cNvSpPr>
            <p:nvPr/>
          </p:nvSpPr>
          <p:spPr bwMode="auto">
            <a:xfrm flipV="1">
              <a:off x="2586" y="3627"/>
              <a:ext cx="0" cy="1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3" name="Line 879"/>
            <p:cNvSpPr>
              <a:spLocks noChangeShapeType="1"/>
            </p:cNvSpPr>
            <p:nvPr/>
          </p:nvSpPr>
          <p:spPr bwMode="auto">
            <a:xfrm flipV="1">
              <a:off x="2586" y="2542"/>
              <a:ext cx="0" cy="108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4" name="Line 880"/>
            <p:cNvSpPr>
              <a:spLocks noChangeShapeType="1"/>
            </p:cNvSpPr>
            <p:nvPr/>
          </p:nvSpPr>
          <p:spPr bwMode="auto">
            <a:xfrm>
              <a:off x="2586" y="2542"/>
              <a:ext cx="5" cy="10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5" name="Line 881"/>
            <p:cNvSpPr>
              <a:spLocks noChangeShapeType="1"/>
            </p:cNvSpPr>
            <p:nvPr/>
          </p:nvSpPr>
          <p:spPr bwMode="auto">
            <a:xfrm>
              <a:off x="2591" y="3576"/>
              <a:ext cx="5" cy="15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6" name="Line 882"/>
            <p:cNvSpPr>
              <a:spLocks noChangeShapeType="1"/>
            </p:cNvSpPr>
            <p:nvPr/>
          </p:nvSpPr>
          <p:spPr bwMode="auto">
            <a:xfrm>
              <a:off x="2596" y="3731"/>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7" name="Line 883"/>
            <p:cNvSpPr>
              <a:spLocks noChangeShapeType="1"/>
            </p:cNvSpPr>
            <p:nvPr/>
          </p:nvSpPr>
          <p:spPr bwMode="auto">
            <a:xfrm flipV="1">
              <a:off x="2596" y="3534"/>
              <a:ext cx="6" cy="2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8" name="Line 884"/>
            <p:cNvSpPr>
              <a:spLocks noChangeShapeType="1"/>
            </p:cNvSpPr>
            <p:nvPr/>
          </p:nvSpPr>
          <p:spPr bwMode="auto">
            <a:xfrm flipV="1">
              <a:off x="2602" y="3384"/>
              <a:ext cx="0" cy="15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9" name="Line 885"/>
            <p:cNvSpPr>
              <a:spLocks noChangeShapeType="1"/>
            </p:cNvSpPr>
            <p:nvPr/>
          </p:nvSpPr>
          <p:spPr bwMode="auto">
            <a:xfrm>
              <a:off x="2602" y="3384"/>
              <a:ext cx="3" cy="3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0" name="Line 886"/>
            <p:cNvSpPr>
              <a:spLocks noChangeShapeType="1"/>
            </p:cNvSpPr>
            <p:nvPr/>
          </p:nvSpPr>
          <p:spPr bwMode="auto">
            <a:xfrm>
              <a:off x="2605" y="3716"/>
              <a:ext cx="0" cy="2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1" name="Line 887"/>
            <p:cNvSpPr>
              <a:spLocks noChangeShapeType="1"/>
            </p:cNvSpPr>
            <p:nvPr/>
          </p:nvSpPr>
          <p:spPr bwMode="auto">
            <a:xfrm flipV="1">
              <a:off x="2605" y="3707"/>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2" name="Line 888"/>
            <p:cNvSpPr>
              <a:spLocks noChangeShapeType="1"/>
            </p:cNvSpPr>
            <p:nvPr/>
          </p:nvSpPr>
          <p:spPr bwMode="auto">
            <a:xfrm>
              <a:off x="2610" y="3707"/>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3" name="Line 889"/>
            <p:cNvSpPr>
              <a:spLocks noChangeShapeType="1"/>
            </p:cNvSpPr>
            <p:nvPr/>
          </p:nvSpPr>
          <p:spPr bwMode="auto">
            <a:xfrm>
              <a:off x="2610" y="3716"/>
              <a:ext cx="5" cy="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4" name="Line 890"/>
            <p:cNvSpPr>
              <a:spLocks noChangeShapeType="1"/>
            </p:cNvSpPr>
            <p:nvPr/>
          </p:nvSpPr>
          <p:spPr bwMode="auto">
            <a:xfrm>
              <a:off x="2615" y="3750"/>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5" name="Line 891"/>
            <p:cNvSpPr>
              <a:spLocks noChangeShapeType="1"/>
            </p:cNvSpPr>
            <p:nvPr/>
          </p:nvSpPr>
          <p:spPr bwMode="auto">
            <a:xfrm flipV="1">
              <a:off x="2615" y="3750"/>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6" name="Line 892"/>
            <p:cNvSpPr>
              <a:spLocks noChangeShapeType="1"/>
            </p:cNvSpPr>
            <p:nvPr/>
          </p:nvSpPr>
          <p:spPr bwMode="auto">
            <a:xfrm flipV="1">
              <a:off x="2620" y="3726"/>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7" name="Line 893"/>
            <p:cNvSpPr>
              <a:spLocks noChangeShapeType="1"/>
            </p:cNvSpPr>
            <p:nvPr/>
          </p:nvSpPr>
          <p:spPr bwMode="auto">
            <a:xfrm>
              <a:off x="2620" y="3726"/>
              <a:ext cx="4"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8" name="Line 894"/>
            <p:cNvSpPr>
              <a:spLocks noChangeShapeType="1"/>
            </p:cNvSpPr>
            <p:nvPr/>
          </p:nvSpPr>
          <p:spPr bwMode="auto">
            <a:xfrm>
              <a:off x="2624" y="3731"/>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9" name="Line 895"/>
            <p:cNvSpPr>
              <a:spLocks noChangeShapeType="1"/>
            </p:cNvSpPr>
            <p:nvPr/>
          </p:nvSpPr>
          <p:spPr bwMode="auto">
            <a:xfrm>
              <a:off x="2629" y="3763"/>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0" name="Line 896"/>
            <p:cNvSpPr>
              <a:spLocks noChangeShapeType="1"/>
            </p:cNvSpPr>
            <p:nvPr/>
          </p:nvSpPr>
          <p:spPr bwMode="auto">
            <a:xfrm flipV="1">
              <a:off x="2629" y="3763"/>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1" name="Line 897"/>
            <p:cNvSpPr>
              <a:spLocks noChangeShapeType="1"/>
            </p:cNvSpPr>
            <p:nvPr/>
          </p:nvSpPr>
          <p:spPr bwMode="auto">
            <a:xfrm flipV="1">
              <a:off x="2634" y="3745"/>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2" name="Line 898"/>
            <p:cNvSpPr>
              <a:spLocks noChangeShapeType="1"/>
            </p:cNvSpPr>
            <p:nvPr/>
          </p:nvSpPr>
          <p:spPr bwMode="auto">
            <a:xfrm>
              <a:off x="2634" y="3745"/>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3" name="Line 899"/>
            <p:cNvSpPr>
              <a:spLocks noChangeShapeType="1"/>
            </p:cNvSpPr>
            <p:nvPr/>
          </p:nvSpPr>
          <p:spPr bwMode="auto">
            <a:xfrm flipV="1">
              <a:off x="2639" y="3745"/>
              <a:ext cx="3"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4" name="Line 900"/>
            <p:cNvSpPr>
              <a:spLocks noChangeShapeType="1"/>
            </p:cNvSpPr>
            <p:nvPr/>
          </p:nvSpPr>
          <p:spPr bwMode="auto">
            <a:xfrm flipV="1">
              <a:off x="2642" y="3739"/>
              <a:ext cx="0"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5" name="Line 901"/>
            <p:cNvSpPr>
              <a:spLocks noChangeShapeType="1"/>
            </p:cNvSpPr>
            <p:nvPr/>
          </p:nvSpPr>
          <p:spPr bwMode="auto">
            <a:xfrm flipV="1">
              <a:off x="2642" y="3641"/>
              <a:ext cx="0" cy="9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6" name="Line 902"/>
            <p:cNvSpPr>
              <a:spLocks noChangeShapeType="1"/>
            </p:cNvSpPr>
            <p:nvPr/>
          </p:nvSpPr>
          <p:spPr bwMode="auto">
            <a:xfrm>
              <a:off x="2642" y="3641"/>
              <a:ext cx="6" cy="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7" name="Line 903"/>
            <p:cNvSpPr>
              <a:spLocks noChangeShapeType="1"/>
            </p:cNvSpPr>
            <p:nvPr/>
          </p:nvSpPr>
          <p:spPr bwMode="auto">
            <a:xfrm flipV="1">
              <a:off x="2648" y="3689"/>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8" name="Line 904"/>
            <p:cNvSpPr>
              <a:spLocks noChangeShapeType="1"/>
            </p:cNvSpPr>
            <p:nvPr/>
          </p:nvSpPr>
          <p:spPr bwMode="auto">
            <a:xfrm>
              <a:off x="2648" y="3689"/>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9" name="Line 905"/>
            <p:cNvSpPr>
              <a:spLocks noChangeShapeType="1"/>
            </p:cNvSpPr>
            <p:nvPr/>
          </p:nvSpPr>
          <p:spPr bwMode="auto">
            <a:xfrm>
              <a:off x="2653" y="3702"/>
              <a:ext cx="5"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0" name="Line 906"/>
            <p:cNvSpPr>
              <a:spLocks noChangeShapeType="1"/>
            </p:cNvSpPr>
            <p:nvPr/>
          </p:nvSpPr>
          <p:spPr bwMode="auto">
            <a:xfrm flipV="1">
              <a:off x="2658" y="3678"/>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1" name="Line 907"/>
            <p:cNvSpPr>
              <a:spLocks noChangeShapeType="1"/>
            </p:cNvSpPr>
            <p:nvPr/>
          </p:nvSpPr>
          <p:spPr bwMode="auto">
            <a:xfrm>
              <a:off x="2658" y="367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2" name="Line 908"/>
            <p:cNvSpPr>
              <a:spLocks noChangeShapeType="1"/>
            </p:cNvSpPr>
            <p:nvPr/>
          </p:nvSpPr>
          <p:spPr bwMode="auto">
            <a:xfrm>
              <a:off x="2661" y="3678"/>
              <a:ext cx="5" cy="9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3" name="Line 909"/>
            <p:cNvSpPr>
              <a:spLocks noChangeShapeType="1"/>
            </p:cNvSpPr>
            <p:nvPr/>
          </p:nvSpPr>
          <p:spPr bwMode="auto">
            <a:xfrm flipV="1">
              <a:off x="2666" y="3689"/>
              <a:ext cx="0" cy="8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4" name="Line 910"/>
            <p:cNvSpPr>
              <a:spLocks noChangeShapeType="1"/>
            </p:cNvSpPr>
            <p:nvPr/>
          </p:nvSpPr>
          <p:spPr bwMode="auto">
            <a:xfrm>
              <a:off x="2666" y="3689"/>
              <a:ext cx="5"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5" name="Line 911"/>
            <p:cNvSpPr>
              <a:spLocks noChangeShapeType="1"/>
            </p:cNvSpPr>
            <p:nvPr/>
          </p:nvSpPr>
          <p:spPr bwMode="auto">
            <a:xfrm>
              <a:off x="2671" y="3745"/>
              <a:ext cx="5"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6" name="Line 912"/>
            <p:cNvSpPr>
              <a:spLocks noChangeShapeType="1"/>
            </p:cNvSpPr>
            <p:nvPr/>
          </p:nvSpPr>
          <p:spPr bwMode="auto">
            <a:xfrm flipV="1">
              <a:off x="2676" y="3697"/>
              <a:ext cx="0" cy="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7" name="Line 913"/>
            <p:cNvSpPr>
              <a:spLocks noChangeShapeType="1"/>
            </p:cNvSpPr>
            <p:nvPr/>
          </p:nvSpPr>
          <p:spPr bwMode="auto">
            <a:xfrm>
              <a:off x="2676" y="3697"/>
              <a:ext cx="4" cy="4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8" name="Line 914"/>
            <p:cNvSpPr>
              <a:spLocks noChangeShapeType="1"/>
            </p:cNvSpPr>
            <p:nvPr/>
          </p:nvSpPr>
          <p:spPr bwMode="auto">
            <a:xfrm>
              <a:off x="2680" y="3745"/>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9" name="Line 915"/>
            <p:cNvSpPr>
              <a:spLocks noChangeShapeType="1"/>
            </p:cNvSpPr>
            <p:nvPr/>
          </p:nvSpPr>
          <p:spPr bwMode="auto">
            <a:xfrm flipV="1">
              <a:off x="2680" y="3768"/>
              <a:ext cx="5"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0" name="Line 916"/>
            <p:cNvSpPr>
              <a:spLocks noChangeShapeType="1"/>
            </p:cNvSpPr>
            <p:nvPr/>
          </p:nvSpPr>
          <p:spPr bwMode="auto">
            <a:xfrm flipV="1">
              <a:off x="2685" y="376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1" name="Line 917"/>
            <p:cNvSpPr>
              <a:spLocks noChangeShapeType="1"/>
            </p:cNvSpPr>
            <p:nvPr/>
          </p:nvSpPr>
          <p:spPr bwMode="auto">
            <a:xfrm flipV="1">
              <a:off x="2685" y="3758"/>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2" name="Line 918"/>
            <p:cNvSpPr>
              <a:spLocks noChangeShapeType="1"/>
            </p:cNvSpPr>
            <p:nvPr/>
          </p:nvSpPr>
          <p:spPr bwMode="auto">
            <a:xfrm>
              <a:off x="2690" y="3758"/>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3" name="Line 919"/>
            <p:cNvSpPr>
              <a:spLocks noChangeShapeType="1"/>
            </p:cNvSpPr>
            <p:nvPr/>
          </p:nvSpPr>
          <p:spPr bwMode="auto">
            <a:xfrm>
              <a:off x="2695" y="3768"/>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4" name="Line 920"/>
            <p:cNvSpPr>
              <a:spLocks noChangeShapeType="1"/>
            </p:cNvSpPr>
            <p:nvPr/>
          </p:nvSpPr>
          <p:spPr bwMode="auto">
            <a:xfrm flipV="1">
              <a:off x="2695" y="3768"/>
              <a:ext cx="5"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5" name="Line 921"/>
            <p:cNvSpPr>
              <a:spLocks noChangeShapeType="1"/>
            </p:cNvSpPr>
            <p:nvPr/>
          </p:nvSpPr>
          <p:spPr bwMode="auto">
            <a:xfrm flipV="1">
              <a:off x="2700" y="375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6" name="Line 922"/>
            <p:cNvSpPr>
              <a:spLocks noChangeShapeType="1"/>
            </p:cNvSpPr>
            <p:nvPr/>
          </p:nvSpPr>
          <p:spPr bwMode="auto">
            <a:xfrm>
              <a:off x="2700" y="3753"/>
              <a:ext cx="4"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7" name="Line 923"/>
            <p:cNvSpPr>
              <a:spLocks noChangeShapeType="1"/>
            </p:cNvSpPr>
            <p:nvPr/>
          </p:nvSpPr>
          <p:spPr bwMode="auto">
            <a:xfrm flipV="1">
              <a:off x="2704" y="3753"/>
              <a:ext cx="5"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8" name="Line 924"/>
            <p:cNvSpPr>
              <a:spLocks noChangeShapeType="1"/>
            </p:cNvSpPr>
            <p:nvPr/>
          </p:nvSpPr>
          <p:spPr bwMode="auto">
            <a:xfrm flipV="1">
              <a:off x="2709" y="3155"/>
              <a:ext cx="5" cy="59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9" name="Line 925"/>
            <p:cNvSpPr>
              <a:spLocks noChangeShapeType="1"/>
            </p:cNvSpPr>
            <p:nvPr/>
          </p:nvSpPr>
          <p:spPr bwMode="auto">
            <a:xfrm flipV="1">
              <a:off x="2714" y="2883"/>
              <a:ext cx="0" cy="27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0" name="Line 926"/>
            <p:cNvSpPr>
              <a:spLocks noChangeShapeType="1"/>
            </p:cNvSpPr>
            <p:nvPr/>
          </p:nvSpPr>
          <p:spPr bwMode="auto">
            <a:xfrm>
              <a:off x="2714" y="2883"/>
              <a:ext cx="5" cy="86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1" name="Line 927"/>
            <p:cNvSpPr>
              <a:spLocks noChangeShapeType="1"/>
            </p:cNvSpPr>
            <p:nvPr/>
          </p:nvSpPr>
          <p:spPr bwMode="auto">
            <a:xfrm>
              <a:off x="2719" y="3745"/>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2" name="Line 928"/>
            <p:cNvSpPr>
              <a:spLocks noChangeShapeType="1"/>
            </p:cNvSpPr>
            <p:nvPr/>
          </p:nvSpPr>
          <p:spPr bwMode="auto">
            <a:xfrm flipV="1">
              <a:off x="2719" y="3745"/>
              <a:ext cx="3"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3" name="Line 929"/>
            <p:cNvSpPr>
              <a:spLocks noChangeShapeType="1"/>
            </p:cNvSpPr>
            <p:nvPr/>
          </p:nvSpPr>
          <p:spPr bwMode="auto">
            <a:xfrm>
              <a:off x="2722" y="3745"/>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4" name="Line 930"/>
            <p:cNvSpPr>
              <a:spLocks noChangeShapeType="1"/>
            </p:cNvSpPr>
            <p:nvPr/>
          </p:nvSpPr>
          <p:spPr bwMode="auto">
            <a:xfrm flipV="1">
              <a:off x="2722" y="3750"/>
              <a:ext cx="6"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5" name="Line 931"/>
            <p:cNvSpPr>
              <a:spLocks noChangeShapeType="1"/>
            </p:cNvSpPr>
            <p:nvPr/>
          </p:nvSpPr>
          <p:spPr bwMode="auto">
            <a:xfrm flipV="1">
              <a:off x="2728" y="3524"/>
              <a:ext cx="0" cy="22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6" name="Line 932"/>
            <p:cNvSpPr>
              <a:spLocks noChangeShapeType="1"/>
            </p:cNvSpPr>
            <p:nvPr/>
          </p:nvSpPr>
          <p:spPr bwMode="auto">
            <a:xfrm>
              <a:off x="2728" y="3524"/>
              <a:ext cx="5" cy="1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7" name="Line 933"/>
            <p:cNvSpPr>
              <a:spLocks noChangeShapeType="1"/>
            </p:cNvSpPr>
            <p:nvPr/>
          </p:nvSpPr>
          <p:spPr bwMode="auto">
            <a:xfrm>
              <a:off x="2733" y="3656"/>
              <a:ext cx="5" cy="12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8" name="Line 934"/>
            <p:cNvSpPr>
              <a:spLocks noChangeShapeType="1"/>
            </p:cNvSpPr>
            <p:nvPr/>
          </p:nvSpPr>
          <p:spPr bwMode="auto">
            <a:xfrm flipV="1">
              <a:off x="2738" y="3768"/>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9" name="Line 935"/>
            <p:cNvSpPr>
              <a:spLocks noChangeShapeType="1"/>
            </p:cNvSpPr>
            <p:nvPr/>
          </p:nvSpPr>
          <p:spPr bwMode="auto">
            <a:xfrm>
              <a:off x="2738" y="3768"/>
              <a:ext cx="3"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0" name="Line 936"/>
            <p:cNvSpPr>
              <a:spLocks noChangeShapeType="1"/>
            </p:cNvSpPr>
            <p:nvPr/>
          </p:nvSpPr>
          <p:spPr bwMode="auto">
            <a:xfrm>
              <a:off x="2741" y="3772"/>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1" name="Line 937"/>
            <p:cNvSpPr>
              <a:spLocks noChangeShapeType="1"/>
            </p:cNvSpPr>
            <p:nvPr/>
          </p:nvSpPr>
          <p:spPr bwMode="auto">
            <a:xfrm flipV="1">
              <a:off x="2741" y="378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2" name="Line 938"/>
            <p:cNvSpPr>
              <a:spLocks noChangeShapeType="1"/>
            </p:cNvSpPr>
            <p:nvPr/>
          </p:nvSpPr>
          <p:spPr bwMode="auto">
            <a:xfrm flipV="1">
              <a:off x="2746" y="3745"/>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3" name="Line 939"/>
            <p:cNvSpPr>
              <a:spLocks noChangeShapeType="1"/>
            </p:cNvSpPr>
            <p:nvPr/>
          </p:nvSpPr>
          <p:spPr bwMode="auto">
            <a:xfrm>
              <a:off x="2746" y="3745"/>
              <a:ext cx="5"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4" name="Line 940"/>
            <p:cNvSpPr>
              <a:spLocks noChangeShapeType="1"/>
            </p:cNvSpPr>
            <p:nvPr/>
          </p:nvSpPr>
          <p:spPr bwMode="auto">
            <a:xfrm>
              <a:off x="2751" y="3772"/>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5" name="Line 941"/>
            <p:cNvSpPr>
              <a:spLocks noChangeShapeType="1"/>
            </p:cNvSpPr>
            <p:nvPr/>
          </p:nvSpPr>
          <p:spPr bwMode="auto">
            <a:xfrm flipV="1">
              <a:off x="2751" y="3782"/>
              <a:ext cx="6"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6" name="Line 942"/>
            <p:cNvSpPr>
              <a:spLocks noChangeShapeType="1"/>
            </p:cNvSpPr>
            <p:nvPr/>
          </p:nvSpPr>
          <p:spPr bwMode="auto">
            <a:xfrm flipV="1">
              <a:off x="2757" y="3768"/>
              <a:ext cx="3"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7" name="Line 943"/>
            <p:cNvSpPr>
              <a:spLocks noChangeShapeType="1"/>
            </p:cNvSpPr>
            <p:nvPr/>
          </p:nvSpPr>
          <p:spPr bwMode="auto">
            <a:xfrm flipV="1">
              <a:off x="2760" y="3739"/>
              <a:ext cx="5"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8" name="Line 944"/>
            <p:cNvSpPr>
              <a:spLocks noChangeShapeType="1"/>
            </p:cNvSpPr>
            <p:nvPr/>
          </p:nvSpPr>
          <p:spPr bwMode="auto">
            <a:xfrm flipV="1">
              <a:off x="2765" y="3731"/>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9" name="Line 945"/>
            <p:cNvSpPr>
              <a:spLocks noChangeShapeType="1"/>
            </p:cNvSpPr>
            <p:nvPr/>
          </p:nvSpPr>
          <p:spPr bwMode="auto">
            <a:xfrm>
              <a:off x="2765" y="3731"/>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0" name="Line 946"/>
            <p:cNvSpPr>
              <a:spLocks noChangeShapeType="1"/>
            </p:cNvSpPr>
            <p:nvPr/>
          </p:nvSpPr>
          <p:spPr bwMode="auto">
            <a:xfrm flipV="1">
              <a:off x="2765" y="3734"/>
              <a:ext cx="5" cy="1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1" name="Line 947"/>
            <p:cNvSpPr>
              <a:spLocks noChangeShapeType="1"/>
            </p:cNvSpPr>
            <p:nvPr/>
          </p:nvSpPr>
          <p:spPr bwMode="auto">
            <a:xfrm>
              <a:off x="2770" y="3734"/>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2" name="Line 948"/>
            <p:cNvSpPr>
              <a:spLocks noChangeShapeType="1"/>
            </p:cNvSpPr>
            <p:nvPr/>
          </p:nvSpPr>
          <p:spPr bwMode="auto">
            <a:xfrm flipV="1">
              <a:off x="2775" y="3758"/>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3" name="Line 949"/>
            <p:cNvSpPr>
              <a:spLocks noChangeShapeType="1"/>
            </p:cNvSpPr>
            <p:nvPr/>
          </p:nvSpPr>
          <p:spPr bwMode="auto">
            <a:xfrm>
              <a:off x="2775" y="3758"/>
              <a:ext cx="4"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4" name="Line 950"/>
            <p:cNvSpPr>
              <a:spLocks noChangeShapeType="1"/>
            </p:cNvSpPr>
            <p:nvPr/>
          </p:nvSpPr>
          <p:spPr bwMode="auto">
            <a:xfrm>
              <a:off x="2779" y="378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5" name="Line 951"/>
            <p:cNvSpPr>
              <a:spLocks noChangeShapeType="1"/>
            </p:cNvSpPr>
            <p:nvPr/>
          </p:nvSpPr>
          <p:spPr bwMode="auto">
            <a:xfrm flipV="1">
              <a:off x="2779" y="3750"/>
              <a:ext cx="5"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6" name="Line 952"/>
            <p:cNvSpPr>
              <a:spLocks noChangeShapeType="1"/>
            </p:cNvSpPr>
            <p:nvPr/>
          </p:nvSpPr>
          <p:spPr bwMode="auto">
            <a:xfrm>
              <a:off x="2784" y="3750"/>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7" name="Line 953"/>
            <p:cNvSpPr>
              <a:spLocks noChangeShapeType="1"/>
            </p:cNvSpPr>
            <p:nvPr/>
          </p:nvSpPr>
          <p:spPr bwMode="auto">
            <a:xfrm flipV="1">
              <a:off x="2784" y="3726"/>
              <a:ext cx="5"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8" name="Line 954"/>
            <p:cNvSpPr>
              <a:spLocks noChangeShapeType="1"/>
            </p:cNvSpPr>
            <p:nvPr/>
          </p:nvSpPr>
          <p:spPr bwMode="auto">
            <a:xfrm>
              <a:off x="2789" y="3726"/>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9" name="Line 955"/>
            <p:cNvSpPr>
              <a:spLocks noChangeShapeType="1"/>
            </p:cNvSpPr>
            <p:nvPr/>
          </p:nvSpPr>
          <p:spPr bwMode="auto">
            <a:xfrm>
              <a:off x="2794" y="378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0" name="Line 956"/>
            <p:cNvSpPr>
              <a:spLocks noChangeShapeType="1"/>
            </p:cNvSpPr>
            <p:nvPr/>
          </p:nvSpPr>
          <p:spPr bwMode="auto">
            <a:xfrm flipV="1">
              <a:off x="2794" y="3777"/>
              <a:ext cx="3"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1" name="Line 957"/>
            <p:cNvSpPr>
              <a:spLocks noChangeShapeType="1"/>
            </p:cNvSpPr>
            <p:nvPr/>
          </p:nvSpPr>
          <p:spPr bwMode="auto">
            <a:xfrm flipV="1">
              <a:off x="2797" y="377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2" name="Line 958"/>
            <p:cNvSpPr>
              <a:spLocks noChangeShapeType="1"/>
            </p:cNvSpPr>
            <p:nvPr/>
          </p:nvSpPr>
          <p:spPr bwMode="auto">
            <a:xfrm flipV="1">
              <a:off x="2797" y="3716"/>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3" name="Line 959"/>
            <p:cNvSpPr>
              <a:spLocks noChangeShapeType="1"/>
            </p:cNvSpPr>
            <p:nvPr/>
          </p:nvSpPr>
          <p:spPr bwMode="auto">
            <a:xfrm>
              <a:off x="2797" y="3716"/>
              <a:ext cx="5" cy="4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4" name="Line 960"/>
            <p:cNvSpPr>
              <a:spLocks noChangeShapeType="1"/>
            </p:cNvSpPr>
            <p:nvPr/>
          </p:nvSpPr>
          <p:spPr bwMode="auto">
            <a:xfrm>
              <a:off x="2802" y="3763"/>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5" name="Line 961"/>
            <p:cNvSpPr>
              <a:spLocks noChangeShapeType="1"/>
            </p:cNvSpPr>
            <p:nvPr/>
          </p:nvSpPr>
          <p:spPr bwMode="auto">
            <a:xfrm flipV="1">
              <a:off x="2802" y="3782"/>
              <a:ext cx="6"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6" name="Line 962"/>
            <p:cNvSpPr>
              <a:spLocks noChangeShapeType="1"/>
            </p:cNvSpPr>
            <p:nvPr/>
          </p:nvSpPr>
          <p:spPr bwMode="auto">
            <a:xfrm flipV="1">
              <a:off x="2808" y="377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7" name="Line 963"/>
            <p:cNvSpPr>
              <a:spLocks noChangeShapeType="1"/>
            </p:cNvSpPr>
            <p:nvPr/>
          </p:nvSpPr>
          <p:spPr bwMode="auto">
            <a:xfrm>
              <a:off x="2808" y="3777"/>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8" name="Line 964"/>
            <p:cNvSpPr>
              <a:spLocks noChangeShapeType="1"/>
            </p:cNvSpPr>
            <p:nvPr/>
          </p:nvSpPr>
          <p:spPr bwMode="auto">
            <a:xfrm>
              <a:off x="2813" y="3782"/>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9" name="Line 965"/>
            <p:cNvSpPr>
              <a:spLocks noChangeShapeType="1"/>
            </p:cNvSpPr>
            <p:nvPr/>
          </p:nvSpPr>
          <p:spPr bwMode="auto">
            <a:xfrm flipV="1">
              <a:off x="2813" y="3782"/>
              <a:ext cx="3"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0" name="Line 966"/>
            <p:cNvSpPr>
              <a:spLocks noChangeShapeType="1"/>
            </p:cNvSpPr>
            <p:nvPr/>
          </p:nvSpPr>
          <p:spPr bwMode="auto">
            <a:xfrm>
              <a:off x="2816" y="378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1" name="Line 967"/>
            <p:cNvSpPr>
              <a:spLocks noChangeShapeType="1"/>
            </p:cNvSpPr>
            <p:nvPr/>
          </p:nvSpPr>
          <p:spPr bwMode="auto">
            <a:xfrm>
              <a:off x="2821" y="3787"/>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2" name="Line 968"/>
            <p:cNvSpPr>
              <a:spLocks noChangeShapeType="1"/>
            </p:cNvSpPr>
            <p:nvPr/>
          </p:nvSpPr>
          <p:spPr bwMode="auto">
            <a:xfrm flipV="1">
              <a:off x="2821" y="3782"/>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3" name="Line 969"/>
            <p:cNvSpPr>
              <a:spLocks noChangeShapeType="1"/>
            </p:cNvSpPr>
            <p:nvPr/>
          </p:nvSpPr>
          <p:spPr bwMode="auto">
            <a:xfrm flipV="1">
              <a:off x="2826" y="3660"/>
              <a:ext cx="5" cy="12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4" name="Line 970"/>
            <p:cNvSpPr>
              <a:spLocks noChangeShapeType="1"/>
            </p:cNvSpPr>
            <p:nvPr/>
          </p:nvSpPr>
          <p:spPr bwMode="auto">
            <a:xfrm flipV="1">
              <a:off x="2831" y="3126"/>
              <a:ext cx="0" cy="5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5" name="Line 971"/>
            <p:cNvSpPr>
              <a:spLocks noChangeShapeType="1"/>
            </p:cNvSpPr>
            <p:nvPr/>
          </p:nvSpPr>
          <p:spPr bwMode="auto">
            <a:xfrm>
              <a:off x="2831" y="3126"/>
              <a:ext cx="4" cy="62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6" name="Line 972"/>
            <p:cNvSpPr>
              <a:spLocks noChangeShapeType="1"/>
            </p:cNvSpPr>
            <p:nvPr/>
          </p:nvSpPr>
          <p:spPr bwMode="auto">
            <a:xfrm>
              <a:off x="2835" y="3750"/>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7" name="Line 973"/>
            <p:cNvSpPr>
              <a:spLocks noChangeShapeType="1"/>
            </p:cNvSpPr>
            <p:nvPr/>
          </p:nvSpPr>
          <p:spPr bwMode="auto">
            <a:xfrm>
              <a:off x="2835" y="3753"/>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8" name="Line 974"/>
            <p:cNvSpPr>
              <a:spLocks noChangeShapeType="1"/>
            </p:cNvSpPr>
            <p:nvPr/>
          </p:nvSpPr>
          <p:spPr bwMode="auto">
            <a:xfrm>
              <a:off x="2835" y="379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9" name="Line 975"/>
            <p:cNvSpPr>
              <a:spLocks noChangeShapeType="1"/>
            </p:cNvSpPr>
            <p:nvPr/>
          </p:nvSpPr>
          <p:spPr bwMode="auto">
            <a:xfrm flipV="1">
              <a:off x="2840" y="3772"/>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0" name="Line 976"/>
            <p:cNvSpPr>
              <a:spLocks noChangeShapeType="1"/>
            </p:cNvSpPr>
            <p:nvPr/>
          </p:nvSpPr>
          <p:spPr bwMode="auto">
            <a:xfrm>
              <a:off x="2840" y="377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1" name="Line 977"/>
            <p:cNvSpPr>
              <a:spLocks noChangeShapeType="1"/>
            </p:cNvSpPr>
            <p:nvPr/>
          </p:nvSpPr>
          <p:spPr bwMode="auto">
            <a:xfrm>
              <a:off x="2845" y="3772"/>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2" name="Line 978"/>
            <p:cNvSpPr>
              <a:spLocks noChangeShapeType="1"/>
            </p:cNvSpPr>
            <p:nvPr/>
          </p:nvSpPr>
          <p:spPr bwMode="auto">
            <a:xfrm flipV="1">
              <a:off x="2845" y="3782"/>
              <a:ext cx="5"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3" name="Line 979"/>
            <p:cNvSpPr>
              <a:spLocks noChangeShapeType="1"/>
            </p:cNvSpPr>
            <p:nvPr/>
          </p:nvSpPr>
          <p:spPr bwMode="auto">
            <a:xfrm>
              <a:off x="2850" y="3782"/>
              <a:ext cx="4"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4" name="Line 980"/>
            <p:cNvSpPr>
              <a:spLocks noChangeShapeType="1"/>
            </p:cNvSpPr>
            <p:nvPr/>
          </p:nvSpPr>
          <p:spPr bwMode="auto">
            <a:xfrm flipV="1">
              <a:off x="2854" y="378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5" name="Line 981"/>
            <p:cNvSpPr>
              <a:spLocks noChangeShapeType="1"/>
            </p:cNvSpPr>
            <p:nvPr/>
          </p:nvSpPr>
          <p:spPr bwMode="auto">
            <a:xfrm>
              <a:off x="2854" y="3787"/>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6" name="Line 982"/>
            <p:cNvSpPr>
              <a:spLocks noChangeShapeType="1"/>
            </p:cNvSpPr>
            <p:nvPr/>
          </p:nvSpPr>
          <p:spPr bwMode="auto">
            <a:xfrm flipV="1">
              <a:off x="2854" y="3790"/>
              <a:ext cx="5"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7" name="Line 983"/>
            <p:cNvSpPr>
              <a:spLocks noChangeShapeType="1"/>
            </p:cNvSpPr>
            <p:nvPr/>
          </p:nvSpPr>
          <p:spPr bwMode="auto">
            <a:xfrm>
              <a:off x="2859" y="3790"/>
              <a:ext cx="0" cy="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8" name="Line 984"/>
            <p:cNvSpPr>
              <a:spLocks noChangeShapeType="1"/>
            </p:cNvSpPr>
            <p:nvPr/>
          </p:nvSpPr>
          <p:spPr bwMode="auto">
            <a:xfrm flipV="1">
              <a:off x="2859" y="3796"/>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9" name="Line 985"/>
            <p:cNvSpPr>
              <a:spLocks noChangeShapeType="1"/>
            </p:cNvSpPr>
            <p:nvPr/>
          </p:nvSpPr>
          <p:spPr bwMode="auto">
            <a:xfrm>
              <a:off x="2864" y="3796"/>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0" name="Line 986"/>
            <p:cNvSpPr>
              <a:spLocks noChangeShapeType="1"/>
            </p:cNvSpPr>
            <p:nvPr/>
          </p:nvSpPr>
          <p:spPr bwMode="auto">
            <a:xfrm>
              <a:off x="2869" y="3806"/>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1" name="Line 987"/>
            <p:cNvSpPr>
              <a:spLocks noChangeShapeType="1"/>
            </p:cNvSpPr>
            <p:nvPr/>
          </p:nvSpPr>
          <p:spPr bwMode="auto">
            <a:xfrm flipV="1">
              <a:off x="2869" y="3801"/>
              <a:ext cx="3"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2" name="Line 988"/>
            <p:cNvSpPr>
              <a:spLocks noChangeShapeType="1"/>
            </p:cNvSpPr>
            <p:nvPr/>
          </p:nvSpPr>
          <p:spPr bwMode="auto">
            <a:xfrm>
              <a:off x="2872" y="3801"/>
              <a:ext cx="0" cy="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3" name="Line 989"/>
            <p:cNvSpPr>
              <a:spLocks noChangeShapeType="1"/>
            </p:cNvSpPr>
            <p:nvPr/>
          </p:nvSpPr>
          <p:spPr bwMode="auto">
            <a:xfrm flipV="1">
              <a:off x="2872" y="3806"/>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4" name="Line 990"/>
            <p:cNvSpPr>
              <a:spLocks noChangeShapeType="1"/>
            </p:cNvSpPr>
            <p:nvPr/>
          </p:nvSpPr>
          <p:spPr bwMode="auto">
            <a:xfrm flipV="1">
              <a:off x="2877" y="3772"/>
              <a:ext cx="0" cy="3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5" name="Line 991"/>
            <p:cNvSpPr>
              <a:spLocks noChangeShapeType="1"/>
            </p:cNvSpPr>
            <p:nvPr/>
          </p:nvSpPr>
          <p:spPr bwMode="auto">
            <a:xfrm>
              <a:off x="2877" y="3772"/>
              <a:ext cx="5"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6" name="Line 992"/>
            <p:cNvSpPr>
              <a:spLocks noChangeShapeType="1"/>
            </p:cNvSpPr>
            <p:nvPr/>
          </p:nvSpPr>
          <p:spPr bwMode="auto">
            <a:xfrm>
              <a:off x="2882" y="3787"/>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7" name="Line 993"/>
            <p:cNvSpPr>
              <a:spLocks noChangeShapeType="1"/>
            </p:cNvSpPr>
            <p:nvPr/>
          </p:nvSpPr>
          <p:spPr bwMode="auto">
            <a:xfrm flipV="1">
              <a:off x="2882" y="3790"/>
              <a:ext cx="6"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8" name="Line 994"/>
            <p:cNvSpPr>
              <a:spLocks noChangeShapeType="1"/>
            </p:cNvSpPr>
            <p:nvPr/>
          </p:nvSpPr>
          <p:spPr bwMode="auto">
            <a:xfrm>
              <a:off x="2888" y="3790"/>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9" name="Line 995"/>
            <p:cNvSpPr>
              <a:spLocks noChangeShapeType="1"/>
            </p:cNvSpPr>
            <p:nvPr/>
          </p:nvSpPr>
          <p:spPr bwMode="auto">
            <a:xfrm flipV="1">
              <a:off x="2888" y="3790"/>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0" name="Line 996"/>
            <p:cNvSpPr>
              <a:spLocks noChangeShapeType="1"/>
            </p:cNvSpPr>
            <p:nvPr/>
          </p:nvSpPr>
          <p:spPr bwMode="auto">
            <a:xfrm>
              <a:off x="2893" y="3790"/>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1" name="Line 997"/>
            <p:cNvSpPr>
              <a:spLocks noChangeShapeType="1"/>
            </p:cNvSpPr>
            <p:nvPr/>
          </p:nvSpPr>
          <p:spPr bwMode="auto">
            <a:xfrm>
              <a:off x="2893" y="380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2" name="Line 998"/>
            <p:cNvSpPr>
              <a:spLocks noChangeShapeType="1"/>
            </p:cNvSpPr>
            <p:nvPr/>
          </p:nvSpPr>
          <p:spPr bwMode="auto">
            <a:xfrm flipV="1">
              <a:off x="2896" y="3782"/>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3" name="Line 999"/>
            <p:cNvSpPr>
              <a:spLocks noChangeShapeType="1"/>
            </p:cNvSpPr>
            <p:nvPr/>
          </p:nvSpPr>
          <p:spPr bwMode="auto">
            <a:xfrm>
              <a:off x="2896" y="3782"/>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4" name="Line 1000"/>
            <p:cNvSpPr>
              <a:spLocks noChangeShapeType="1"/>
            </p:cNvSpPr>
            <p:nvPr/>
          </p:nvSpPr>
          <p:spPr bwMode="auto">
            <a:xfrm flipV="1">
              <a:off x="2901" y="3772"/>
              <a:ext cx="5" cy="4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5" name="Line 1001"/>
            <p:cNvSpPr>
              <a:spLocks noChangeShapeType="1"/>
            </p:cNvSpPr>
            <p:nvPr/>
          </p:nvSpPr>
          <p:spPr bwMode="auto">
            <a:xfrm>
              <a:off x="2906" y="3772"/>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6" name="Line 1002"/>
            <p:cNvSpPr>
              <a:spLocks noChangeShapeType="1"/>
            </p:cNvSpPr>
            <p:nvPr/>
          </p:nvSpPr>
          <p:spPr bwMode="auto">
            <a:xfrm flipV="1">
              <a:off x="2906" y="3806"/>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7" name="Line 1003"/>
            <p:cNvSpPr>
              <a:spLocks noChangeShapeType="1"/>
            </p:cNvSpPr>
            <p:nvPr/>
          </p:nvSpPr>
          <p:spPr bwMode="auto">
            <a:xfrm flipV="1">
              <a:off x="2911" y="3777"/>
              <a:ext cx="4"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8" name="Line 1004"/>
            <p:cNvSpPr>
              <a:spLocks noChangeShapeType="1"/>
            </p:cNvSpPr>
            <p:nvPr/>
          </p:nvSpPr>
          <p:spPr bwMode="auto">
            <a:xfrm>
              <a:off x="2915" y="3777"/>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9" name="Line 1005"/>
            <p:cNvSpPr>
              <a:spLocks noChangeShapeType="1"/>
            </p:cNvSpPr>
            <p:nvPr/>
          </p:nvSpPr>
          <p:spPr bwMode="auto">
            <a:xfrm flipV="1">
              <a:off x="2915" y="3806"/>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0" name="Line 1006"/>
            <p:cNvSpPr>
              <a:spLocks noChangeShapeType="1"/>
            </p:cNvSpPr>
            <p:nvPr/>
          </p:nvSpPr>
          <p:spPr bwMode="auto">
            <a:xfrm>
              <a:off x="2920" y="3806"/>
              <a:ext cx="0"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1" name="Line 1007"/>
            <p:cNvSpPr>
              <a:spLocks noChangeShapeType="1"/>
            </p:cNvSpPr>
            <p:nvPr/>
          </p:nvSpPr>
          <p:spPr bwMode="auto">
            <a:xfrm>
              <a:off x="2920" y="380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2" name="Line 1008"/>
            <p:cNvSpPr>
              <a:spLocks noChangeShapeType="1"/>
            </p:cNvSpPr>
            <p:nvPr/>
          </p:nvSpPr>
          <p:spPr bwMode="auto">
            <a:xfrm>
              <a:off x="2925" y="3809"/>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210"/>
          <p:cNvGrpSpPr>
            <a:grpSpLocks/>
          </p:cNvGrpSpPr>
          <p:nvPr/>
        </p:nvGrpSpPr>
        <p:grpSpPr bwMode="auto">
          <a:xfrm>
            <a:off x="4661535" y="5318125"/>
            <a:ext cx="1168400" cy="812800"/>
            <a:chOff x="2930" y="3350"/>
            <a:chExt cx="736" cy="512"/>
          </a:xfrm>
        </p:grpSpPr>
        <p:sp>
          <p:nvSpPr>
            <p:cNvPr id="2293" name="Line 1010"/>
            <p:cNvSpPr>
              <a:spLocks noChangeShapeType="1"/>
            </p:cNvSpPr>
            <p:nvPr/>
          </p:nvSpPr>
          <p:spPr bwMode="auto">
            <a:xfrm flipV="1">
              <a:off x="2930" y="3796"/>
              <a:ext cx="4" cy="2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4" name="Line 1011"/>
            <p:cNvSpPr>
              <a:spLocks noChangeShapeType="1"/>
            </p:cNvSpPr>
            <p:nvPr/>
          </p:nvSpPr>
          <p:spPr bwMode="auto">
            <a:xfrm>
              <a:off x="2934" y="3796"/>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5" name="Line 1012"/>
            <p:cNvSpPr>
              <a:spLocks noChangeShapeType="1"/>
            </p:cNvSpPr>
            <p:nvPr/>
          </p:nvSpPr>
          <p:spPr bwMode="auto">
            <a:xfrm flipV="1">
              <a:off x="2939" y="3796"/>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6" name="Line 1013"/>
            <p:cNvSpPr>
              <a:spLocks noChangeShapeType="1"/>
            </p:cNvSpPr>
            <p:nvPr/>
          </p:nvSpPr>
          <p:spPr bwMode="auto">
            <a:xfrm flipV="1">
              <a:off x="2944" y="3350"/>
              <a:ext cx="0" cy="44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7" name="Line 1014"/>
            <p:cNvSpPr>
              <a:spLocks noChangeShapeType="1"/>
            </p:cNvSpPr>
            <p:nvPr/>
          </p:nvSpPr>
          <p:spPr bwMode="auto">
            <a:xfrm>
              <a:off x="2944" y="3350"/>
              <a:ext cx="5" cy="35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8" name="Line 1015"/>
            <p:cNvSpPr>
              <a:spLocks noChangeShapeType="1"/>
            </p:cNvSpPr>
            <p:nvPr/>
          </p:nvSpPr>
          <p:spPr bwMode="auto">
            <a:xfrm>
              <a:off x="2949" y="3707"/>
              <a:ext cx="0" cy="112"/>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9" name="Line 1016"/>
            <p:cNvSpPr>
              <a:spLocks noChangeShapeType="1"/>
            </p:cNvSpPr>
            <p:nvPr/>
          </p:nvSpPr>
          <p:spPr bwMode="auto">
            <a:xfrm flipV="1">
              <a:off x="2949" y="3801"/>
              <a:ext cx="3"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0" name="Line 1017"/>
            <p:cNvSpPr>
              <a:spLocks noChangeShapeType="1"/>
            </p:cNvSpPr>
            <p:nvPr/>
          </p:nvSpPr>
          <p:spPr bwMode="auto">
            <a:xfrm>
              <a:off x="2952" y="3801"/>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1" name="Line 1018"/>
            <p:cNvSpPr>
              <a:spLocks noChangeShapeType="1"/>
            </p:cNvSpPr>
            <p:nvPr/>
          </p:nvSpPr>
          <p:spPr bwMode="auto">
            <a:xfrm flipV="1">
              <a:off x="2957" y="3809"/>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2" name="Line 1019"/>
            <p:cNvSpPr>
              <a:spLocks noChangeShapeType="1"/>
            </p:cNvSpPr>
            <p:nvPr/>
          </p:nvSpPr>
          <p:spPr bwMode="auto">
            <a:xfrm>
              <a:off x="2957" y="3809"/>
              <a:ext cx="6"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3" name="Line 1020"/>
            <p:cNvSpPr>
              <a:spLocks noChangeShapeType="1"/>
            </p:cNvSpPr>
            <p:nvPr/>
          </p:nvSpPr>
          <p:spPr bwMode="auto">
            <a:xfrm flipV="1">
              <a:off x="2963" y="3814"/>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4" name="Line 1021"/>
            <p:cNvSpPr>
              <a:spLocks noChangeShapeType="1"/>
            </p:cNvSpPr>
            <p:nvPr/>
          </p:nvSpPr>
          <p:spPr bwMode="auto">
            <a:xfrm>
              <a:off x="2963" y="381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5" name="Line 1022"/>
            <p:cNvSpPr>
              <a:spLocks noChangeShapeType="1"/>
            </p:cNvSpPr>
            <p:nvPr/>
          </p:nvSpPr>
          <p:spPr bwMode="auto">
            <a:xfrm flipV="1">
              <a:off x="2968" y="3809"/>
              <a:ext cx="3"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6" name="Line 1023"/>
            <p:cNvSpPr>
              <a:spLocks noChangeShapeType="1"/>
            </p:cNvSpPr>
            <p:nvPr/>
          </p:nvSpPr>
          <p:spPr bwMode="auto">
            <a:xfrm>
              <a:off x="2971" y="3809"/>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7" name="Line 1024"/>
            <p:cNvSpPr>
              <a:spLocks noChangeShapeType="1"/>
            </p:cNvSpPr>
            <p:nvPr/>
          </p:nvSpPr>
          <p:spPr bwMode="auto">
            <a:xfrm>
              <a:off x="2976" y="3819"/>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8" name="Line 1025"/>
            <p:cNvSpPr>
              <a:spLocks noChangeShapeType="1"/>
            </p:cNvSpPr>
            <p:nvPr/>
          </p:nvSpPr>
          <p:spPr bwMode="auto">
            <a:xfrm>
              <a:off x="2976" y="382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9" name="Line 1026"/>
            <p:cNvSpPr>
              <a:spLocks noChangeShapeType="1"/>
            </p:cNvSpPr>
            <p:nvPr/>
          </p:nvSpPr>
          <p:spPr bwMode="auto">
            <a:xfrm flipV="1">
              <a:off x="2981" y="382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0" name="Line 1027"/>
            <p:cNvSpPr>
              <a:spLocks noChangeShapeType="1"/>
            </p:cNvSpPr>
            <p:nvPr/>
          </p:nvSpPr>
          <p:spPr bwMode="auto">
            <a:xfrm flipV="1">
              <a:off x="2986" y="3806"/>
              <a:ext cx="4" cy="18"/>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1" name="Line 1028"/>
            <p:cNvSpPr>
              <a:spLocks noChangeShapeType="1"/>
            </p:cNvSpPr>
            <p:nvPr/>
          </p:nvSpPr>
          <p:spPr bwMode="auto">
            <a:xfrm>
              <a:off x="2990" y="3806"/>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2" name="Line 1029"/>
            <p:cNvSpPr>
              <a:spLocks noChangeShapeType="1"/>
            </p:cNvSpPr>
            <p:nvPr/>
          </p:nvSpPr>
          <p:spPr bwMode="auto">
            <a:xfrm flipV="1">
              <a:off x="2990" y="3809"/>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3" name="Line 1030"/>
            <p:cNvSpPr>
              <a:spLocks noChangeShapeType="1"/>
            </p:cNvSpPr>
            <p:nvPr/>
          </p:nvSpPr>
          <p:spPr bwMode="auto">
            <a:xfrm>
              <a:off x="2995" y="3809"/>
              <a:ext cx="5"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4" name="Line 1031"/>
            <p:cNvSpPr>
              <a:spLocks noChangeShapeType="1"/>
            </p:cNvSpPr>
            <p:nvPr/>
          </p:nvSpPr>
          <p:spPr bwMode="auto">
            <a:xfrm>
              <a:off x="3000" y="3824"/>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5" name="Line 1032"/>
            <p:cNvSpPr>
              <a:spLocks noChangeShapeType="1"/>
            </p:cNvSpPr>
            <p:nvPr/>
          </p:nvSpPr>
          <p:spPr bwMode="auto">
            <a:xfrm flipV="1">
              <a:off x="3000" y="3819"/>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6" name="Line 1033"/>
            <p:cNvSpPr>
              <a:spLocks noChangeShapeType="1"/>
            </p:cNvSpPr>
            <p:nvPr/>
          </p:nvSpPr>
          <p:spPr bwMode="auto">
            <a:xfrm>
              <a:off x="3000" y="3819"/>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7" name="Line 1034"/>
            <p:cNvSpPr>
              <a:spLocks noChangeShapeType="1"/>
            </p:cNvSpPr>
            <p:nvPr/>
          </p:nvSpPr>
          <p:spPr bwMode="auto">
            <a:xfrm flipV="1">
              <a:off x="3005" y="3824"/>
              <a:ext cx="3"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8" name="Line 1035"/>
            <p:cNvSpPr>
              <a:spLocks noChangeShapeType="1"/>
            </p:cNvSpPr>
            <p:nvPr/>
          </p:nvSpPr>
          <p:spPr bwMode="auto">
            <a:xfrm flipV="1">
              <a:off x="3008"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9" name="Line 1036"/>
            <p:cNvSpPr>
              <a:spLocks noChangeShapeType="1"/>
            </p:cNvSpPr>
            <p:nvPr/>
          </p:nvSpPr>
          <p:spPr bwMode="auto">
            <a:xfrm>
              <a:off x="3008"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0" name="Line 1037"/>
            <p:cNvSpPr>
              <a:spLocks noChangeShapeType="1"/>
            </p:cNvSpPr>
            <p:nvPr/>
          </p:nvSpPr>
          <p:spPr bwMode="auto">
            <a:xfrm flipV="1">
              <a:off x="3008" y="3814"/>
              <a:ext cx="6"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1" name="Line 1038"/>
            <p:cNvSpPr>
              <a:spLocks noChangeShapeType="1"/>
            </p:cNvSpPr>
            <p:nvPr/>
          </p:nvSpPr>
          <p:spPr bwMode="auto">
            <a:xfrm>
              <a:off x="3014"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2" name="Line 1039"/>
            <p:cNvSpPr>
              <a:spLocks noChangeShapeType="1"/>
            </p:cNvSpPr>
            <p:nvPr/>
          </p:nvSpPr>
          <p:spPr bwMode="auto">
            <a:xfrm>
              <a:off x="3014" y="382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3" name="Line 1040"/>
            <p:cNvSpPr>
              <a:spLocks noChangeShapeType="1"/>
            </p:cNvSpPr>
            <p:nvPr/>
          </p:nvSpPr>
          <p:spPr bwMode="auto">
            <a:xfrm>
              <a:off x="3019" y="3824"/>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4" name="Line 1041"/>
            <p:cNvSpPr>
              <a:spLocks noChangeShapeType="1"/>
            </p:cNvSpPr>
            <p:nvPr/>
          </p:nvSpPr>
          <p:spPr bwMode="auto">
            <a:xfrm flipV="1">
              <a:off x="3019" y="3806"/>
              <a:ext cx="5"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5" name="Line 1042"/>
            <p:cNvSpPr>
              <a:spLocks noChangeShapeType="1"/>
            </p:cNvSpPr>
            <p:nvPr/>
          </p:nvSpPr>
          <p:spPr bwMode="auto">
            <a:xfrm>
              <a:off x="3024" y="3806"/>
              <a:ext cx="3" cy="2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6" name="Line 1043"/>
            <p:cNvSpPr>
              <a:spLocks noChangeShapeType="1"/>
            </p:cNvSpPr>
            <p:nvPr/>
          </p:nvSpPr>
          <p:spPr bwMode="auto">
            <a:xfrm flipV="1">
              <a:off x="3027" y="3824"/>
              <a:ext cx="5"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7" name="Line 1044"/>
            <p:cNvSpPr>
              <a:spLocks noChangeShapeType="1"/>
            </p:cNvSpPr>
            <p:nvPr/>
          </p:nvSpPr>
          <p:spPr bwMode="auto">
            <a:xfrm flipV="1">
              <a:off x="3032"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8" name="Line 1045"/>
            <p:cNvSpPr>
              <a:spLocks noChangeShapeType="1"/>
            </p:cNvSpPr>
            <p:nvPr/>
          </p:nvSpPr>
          <p:spPr bwMode="auto">
            <a:xfrm>
              <a:off x="3032" y="3814"/>
              <a:ext cx="5"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9" name="Line 1046"/>
            <p:cNvSpPr>
              <a:spLocks noChangeShapeType="1"/>
            </p:cNvSpPr>
            <p:nvPr/>
          </p:nvSpPr>
          <p:spPr bwMode="auto">
            <a:xfrm>
              <a:off x="3037" y="3829"/>
              <a:ext cx="6"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0" name="Line 1047"/>
            <p:cNvSpPr>
              <a:spLocks noChangeShapeType="1"/>
            </p:cNvSpPr>
            <p:nvPr/>
          </p:nvSpPr>
          <p:spPr bwMode="auto">
            <a:xfrm>
              <a:off x="3043" y="383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1" name="Line 1048"/>
            <p:cNvSpPr>
              <a:spLocks noChangeShapeType="1"/>
            </p:cNvSpPr>
            <p:nvPr/>
          </p:nvSpPr>
          <p:spPr bwMode="auto">
            <a:xfrm>
              <a:off x="3043" y="383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2" name="Line 1049"/>
            <p:cNvSpPr>
              <a:spLocks noChangeShapeType="1"/>
            </p:cNvSpPr>
            <p:nvPr/>
          </p:nvSpPr>
          <p:spPr bwMode="auto">
            <a:xfrm flipV="1">
              <a:off x="3046" y="383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3" name="Line 1050"/>
            <p:cNvSpPr>
              <a:spLocks noChangeShapeType="1"/>
            </p:cNvSpPr>
            <p:nvPr/>
          </p:nvSpPr>
          <p:spPr bwMode="auto">
            <a:xfrm flipV="1">
              <a:off x="3051" y="3534"/>
              <a:ext cx="0" cy="29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4" name="Line 1051"/>
            <p:cNvSpPr>
              <a:spLocks noChangeShapeType="1"/>
            </p:cNvSpPr>
            <p:nvPr/>
          </p:nvSpPr>
          <p:spPr bwMode="auto">
            <a:xfrm>
              <a:off x="3051" y="3534"/>
              <a:ext cx="5" cy="20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5" name="Line 1052"/>
            <p:cNvSpPr>
              <a:spLocks noChangeShapeType="1"/>
            </p:cNvSpPr>
            <p:nvPr/>
          </p:nvSpPr>
          <p:spPr bwMode="auto">
            <a:xfrm>
              <a:off x="3056" y="3739"/>
              <a:ext cx="5" cy="9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6" name="Line 1053"/>
            <p:cNvSpPr>
              <a:spLocks noChangeShapeType="1"/>
            </p:cNvSpPr>
            <p:nvPr/>
          </p:nvSpPr>
          <p:spPr bwMode="auto">
            <a:xfrm flipV="1">
              <a:off x="3061" y="3829"/>
              <a:ext cx="4"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7" name="Line 1054"/>
            <p:cNvSpPr>
              <a:spLocks noChangeShapeType="1"/>
            </p:cNvSpPr>
            <p:nvPr/>
          </p:nvSpPr>
          <p:spPr bwMode="auto">
            <a:xfrm>
              <a:off x="3065" y="3829"/>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8" name="Line 1055"/>
            <p:cNvSpPr>
              <a:spLocks noChangeShapeType="1"/>
            </p:cNvSpPr>
            <p:nvPr/>
          </p:nvSpPr>
          <p:spPr bwMode="auto">
            <a:xfrm flipV="1">
              <a:off x="3065" y="383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9" name="Line 1056"/>
            <p:cNvSpPr>
              <a:spLocks noChangeShapeType="1"/>
            </p:cNvSpPr>
            <p:nvPr/>
          </p:nvSpPr>
          <p:spPr bwMode="auto">
            <a:xfrm>
              <a:off x="3070" y="383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0" name="Line 1057"/>
            <p:cNvSpPr>
              <a:spLocks noChangeShapeType="1"/>
            </p:cNvSpPr>
            <p:nvPr/>
          </p:nvSpPr>
          <p:spPr bwMode="auto">
            <a:xfrm flipV="1">
              <a:off x="3070" y="383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1" name="Line 1058"/>
            <p:cNvSpPr>
              <a:spLocks noChangeShapeType="1"/>
            </p:cNvSpPr>
            <p:nvPr/>
          </p:nvSpPr>
          <p:spPr bwMode="auto">
            <a:xfrm>
              <a:off x="3075" y="383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2" name="Line 1059"/>
            <p:cNvSpPr>
              <a:spLocks noChangeShapeType="1"/>
            </p:cNvSpPr>
            <p:nvPr/>
          </p:nvSpPr>
          <p:spPr bwMode="auto">
            <a:xfrm>
              <a:off x="3080" y="3838"/>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3" name="Line 1060"/>
            <p:cNvSpPr>
              <a:spLocks noChangeShapeType="1"/>
            </p:cNvSpPr>
            <p:nvPr/>
          </p:nvSpPr>
          <p:spPr bwMode="auto">
            <a:xfrm flipV="1">
              <a:off x="3080" y="3838"/>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4" name="Line 1061"/>
            <p:cNvSpPr>
              <a:spLocks noChangeShapeType="1"/>
            </p:cNvSpPr>
            <p:nvPr/>
          </p:nvSpPr>
          <p:spPr bwMode="auto">
            <a:xfrm>
              <a:off x="3085" y="3838"/>
              <a:ext cx="3"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5" name="Line 1062"/>
            <p:cNvSpPr>
              <a:spLocks noChangeShapeType="1"/>
            </p:cNvSpPr>
            <p:nvPr/>
          </p:nvSpPr>
          <p:spPr bwMode="auto">
            <a:xfrm flipV="1">
              <a:off x="3088" y="3833"/>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6" name="Line 1063"/>
            <p:cNvSpPr>
              <a:spLocks noChangeShapeType="1"/>
            </p:cNvSpPr>
            <p:nvPr/>
          </p:nvSpPr>
          <p:spPr bwMode="auto">
            <a:xfrm>
              <a:off x="3088" y="3833"/>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7" name="Line 1064"/>
            <p:cNvSpPr>
              <a:spLocks noChangeShapeType="1"/>
            </p:cNvSpPr>
            <p:nvPr/>
          </p:nvSpPr>
          <p:spPr bwMode="auto">
            <a:xfrm flipV="1">
              <a:off x="3094" y="3824"/>
              <a:ext cx="0"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8" name="Line 1065"/>
            <p:cNvSpPr>
              <a:spLocks noChangeShapeType="1"/>
            </p:cNvSpPr>
            <p:nvPr/>
          </p:nvSpPr>
          <p:spPr bwMode="auto">
            <a:xfrm>
              <a:off x="3094" y="3824"/>
              <a:ext cx="5"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9" name="Line 1066"/>
            <p:cNvSpPr>
              <a:spLocks noChangeShapeType="1"/>
            </p:cNvSpPr>
            <p:nvPr/>
          </p:nvSpPr>
          <p:spPr bwMode="auto">
            <a:xfrm>
              <a:off x="3099" y="3833"/>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0" name="Line 1067"/>
            <p:cNvSpPr>
              <a:spLocks noChangeShapeType="1"/>
            </p:cNvSpPr>
            <p:nvPr/>
          </p:nvSpPr>
          <p:spPr bwMode="auto">
            <a:xfrm flipV="1">
              <a:off x="3099" y="3833"/>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1" name="Line 1068"/>
            <p:cNvSpPr>
              <a:spLocks noChangeShapeType="1"/>
            </p:cNvSpPr>
            <p:nvPr/>
          </p:nvSpPr>
          <p:spPr bwMode="auto">
            <a:xfrm>
              <a:off x="3104" y="383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2" name="Line 1069"/>
            <p:cNvSpPr>
              <a:spLocks noChangeShapeType="1"/>
            </p:cNvSpPr>
            <p:nvPr/>
          </p:nvSpPr>
          <p:spPr bwMode="auto">
            <a:xfrm>
              <a:off x="3104" y="383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3" name="Line 1070"/>
            <p:cNvSpPr>
              <a:spLocks noChangeShapeType="1"/>
            </p:cNvSpPr>
            <p:nvPr/>
          </p:nvSpPr>
          <p:spPr bwMode="auto">
            <a:xfrm>
              <a:off x="3107" y="3838"/>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4" name="Line 1071"/>
            <p:cNvSpPr>
              <a:spLocks noChangeShapeType="1"/>
            </p:cNvSpPr>
            <p:nvPr/>
          </p:nvSpPr>
          <p:spPr bwMode="auto">
            <a:xfrm>
              <a:off x="3107"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5" name="Line 1072"/>
            <p:cNvSpPr>
              <a:spLocks noChangeShapeType="1"/>
            </p:cNvSpPr>
            <p:nvPr/>
          </p:nvSpPr>
          <p:spPr bwMode="auto">
            <a:xfrm flipV="1">
              <a:off x="3112" y="3833"/>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6" name="Line 1073"/>
            <p:cNvSpPr>
              <a:spLocks noChangeShapeType="1"/>
            </p:cNvSpPr>
            <p:nvPr/>
          </p:nvSpPr>
          <p:spPr bwMode="auto">
            <a:xfrm>
              <a:off x="3112" y="3833"/>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7" name="Line 1074"/>
            <p:cNvSpPr>
              <a:spLocks noChangeShapeType="1"/>
            </p:cNvSpPr>
            <p:nvPr/>
          </p:nvSpPr>
          <p:spPr bwMode="auto">
            <a:xfrm flipV="1">
              <a:off x="3117" y="3833"/>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8" name="Line 1075"/>
            <p:cNvSpPr>
              <a:spLocks noChangeShapeType="1"/>
            </p:cNvSpPr>
            <p:nvPr/>
          </p:nvSpPr>
          <p:spPr bwMode="auto">
            <a:xfrm>
              <a:off x="3117" y="3833"/>
              <a:ext cx="6"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9" name="Line 1076"/>
            <p:cNvSpPr>
              <a:spLocks noChangeShapeType="1"/>
            </p:cNvSpPr>
            <p:nvPr/>
          </p:nvSpPr>
          <p:spPr bwMode="auto">
            <a:xfrm>
              <a:off x="3123" y="3843"/>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0" name="Line 1077"/>
            <p:cNvSpPr>
              <a:spLocks noChangeShapeType="1"/>
            </p:cNvSpPr>
            <p:nvPr/>
          </p:nvSpPr>
          <p:spPr bwMode="auto">
            <a:xfrm flipV="1">
              <a:off x="3126" y="3833"/>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1" name="Line 1078"/>
            <p:cNvSpPr>
              <a:spLocks noChangeShapeType="1"/>
            </p:cNvSpPr>
            <p:nvPr/>
          </p:nvSpPr>
          <p:spPr bwMode="auto">
            <a:xfrm>
              <a:off x="3126" y="3833"/>
              <a:ext cx="5"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2" name="Line 1079"/>
            <p:cNvSpPr>
              <a:spLocks noChangeShapeType="1"/>
            </p:cNvSpPr>
            <p:nvPr/>
          </p:nvSpPr>
          <p:spPr bwMode="auto">
            <a:xfrm>
              <a:off x="3131"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3" name="Line 1080"/>
            <p:cNvSpPr>
              <a:spLocks noChangeShapeType="1"/>
            </p:cNvSpPr>
            <p:nvPr/>
          </p:nvSpPr>
          <p:spPr bwMode="auto">
            <a:xfrm flipV="1">
              <a:off x="3136" y="384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4" name="Line 1081"/>
            <p:cNvSpPr>
              <a:spLocks noChangeShapeType="1"/>
            </p:cNvSpPr>
            <p:nvPr/>
          </p:nvSpPr>
          <p:spPr bwMode="auto">
            <a:xfrm>
              <a:off x="3141" y="384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5" name="Line 1082"/>
            <p:cNvSpPr>
              <a:spLocks noChangeShapeType="1"/>
            </p:cNvSpPr>
            <p:nvPr/>
          </p:nvSpPr>
          <p:spPr bwMode="auto">
            <a:xfrm>
              <a:off x="3141" y="3848"/>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6" name="Line 1083"/>
            <p:cNvSpPr>
              <a:spLocks noChangeShapeType="1"/>
            </p:cNvSpPr>
            <p:nvPr/>
          </p:nvSpPr>
          <p:spPr bwMode="auto">
            <a:xfrm>
              <a:off x="3145"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7" name="Line 1084"/>
            <p:cNvSpPr>
              <a:spLocks noChangeShapeType="1"/>
            </p:cNvSpPr>
            <p:nvPr/>
          </p:nvSpPr>
          <p:spPr bwMode="auto">
            <a:xfrm flipV="1">
              <a:off x="3150" y="3678"/>
              <a:ext cx="5" cy="17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8" name="Line 1085"/>
            <p:cNvSpPr>
              <a:spLocks noChangeShapeType="1"/>
            </p:cNvSpPr>
            <p:nvPr/>
          </p:nvSpPr>
          <p:spPr bwMode="auto">
            <a:xfrm>
              <a:off x="3155" y="3678"/>
              <a:ext cx="0" cy="6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9" name="Line 1086"/>
            <p:cNvSpPr>
              <a:spLocks noChangeShapeType="1"/>
            </p:cNvSpPr>
            <p:nvPr/>
          </p:nvSpPr>
          <p:spPr bwMode="auto">
            <a:xfrm>
              <a:off x="3155" y="3745"/>
              <a:ext cx="5" cy="10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0" name="Line 1087"/>
            <p:cNvSpPr>
              <a:spLocks noChangeShapeType="1"/>
            </p:cNvSpPr>
            <p:nvPr/>
          </p:nvSpPr>
          <p:spPr bwMode="auto">
            <a:xfrm>
              <a:off x="3160" y="384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1" name="Line 1088"/>
            <p:cNvSpPr>
              <a:spLocks noChangeShapeType="1"/>
            </p:cNvSpPr>
            <p:nvPr/>
          </p:nvSpPr>
          <p:spPr bwMode="auto">
            <a:xfrm flipV="1">
              <a:off x="3163" y="3843"/>
              <a:ext cx="6"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2" name="Line 1089"/>
            <p:cNvSpPr>
              <a:spLocks noChangeShapeType="1"/>
            </p:cNvSpPr>
            <p:nvPr/>
          </p:nvSpPr>
          <p:spPr bwMode="auto">
            <a:xfrm>
              <a:off x="3169" y="384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3" name="Line 1090"/>
            <p:cNvSpPr>
              <a:spLocks noChangeShapeType="1"/>
            </p:cNvSpPr>
            <p:nvPr/>
          </p:nvSpPr>
          <p:spPr bwMode="auto">
            <a:xfrm>
              <a:off x="3169"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4" name="Line 1091"/>
            <p:cNvSpPr>
              <a:spLocks noChangeShapeType="1"/>
            </p:cNvSpPr>
            <p:nvPr/>
          </p:nvSpPr>
          <p:spPr bwMode="auto">
            <a:xfrm>
              <a:off x="3174"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5" name="Line 1092"/>
            <p:cNvSpPr>
              <a:spLocks noChangeShapeType="1"/>
            </p:cNvSpPr>
            <p:nvPr/>
          </p:nvSpPr>
          <p:spPr bwMode="auto">
            <a:xfrm>
              <a:off x="3179"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6" name="Line 1093"/>
            <p:cNvSpPr>
              <a:spLocks noChangeShapeType="1"/>
            </p:cNvSpPr>
            <p:nvPr/>
          </p:nvSpPr>
          <p:spPr bwMode="auto">
            <a:xfrm flipV="1">
              <a:off x="3179" y="3848"/>
              <a:ext cx="3"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7" name="Line 1094"/>
            <p:cNvSpPr>
              <a:spLocks noChangeShapeType="1"/>
            </p:cNvSpPr>
            <p:nvPr/>
          </p:nvSpPr>
          <p:spPr bwMode="auto">
            <a:xfrm>
              <a:off x="3182"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8" name="Line 1095"/>
            <p:cNvSpPr>
              <a:spLocks noChangeShapeType="1"/>
            </p:cNvSpPr>
            <p:nvPr/>
          </p:nvSpPr>
          <p:spPr bwMode="auto">
            <a:xfrm>
              <a:off x="3182"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9" name="Line 1096"/>
            <p:cNvSpPr>
              <a:spLocks noChangeShapeType="1"/>
            </p:cNvSpPr>
            <p:nvPr/>
          </p:nvSpPr>
          <p:spPr bwMode="auto">
            <a:xfrm flipV="1">
              <a:off x="3187" y="3843"/>
              <a:ext cx="5" cy="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0" name="Line 1097"/>
            <p:cNvSpPr>
              <a:spLocks noChangeShapeType="1"/>
            </p:cNvSpPr>
            <p:nvPr/>
          </p:nvSpPr>
          <p:spPr bwMode="auto">
            <a:xfrm>
              <a:off x="3192" y="384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1" name="Line 1098"/>
            <p:cNvSpPr>
              <a:spLocks noChangeShapeType="1"/>
            </p:cNvSpPr>
            <p:nvPr/>
          </p:nvSpPr>
          <p:spPr bwMode="auto">
            <a:xfrm>
              <a:off x="3197" y="3848"/>
              <a:ext cx="4"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2" name="Line 1099"/>
            <p:cNvSpPr>
              <a:spLocks noChangeShapeType="1"/>
            </p:cNvSpPr>
            <p:nvPr/>
          </p:nvSpPr>
          <p:spPr bwMode="auto">
            <a:xfrm>
              <a:off x="3201"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3" name="Line 1100"/>
            <p:cNvSpPr>
              <a:spLocks noChangeShapeType="1"/>
            </p:cNvSpPr>
            <p:nvPr/>
          </p:nvSpPr>
          <p:spPr bwMode="auto">
            <a:xfrm flipV="1">
              <a:off x="3206"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4" name="Line 1101"/>
            <p:cNvSpPr>
              <a:spLocks noChangeShapeType="1"/>
            </p:cNvSpPr>
            <p:nvPr/>
          </p:nvSpPr>
          <p:spPr bwMode="auto">
            <a:xfrm>
              <a:off x="3206" y="3848"/>
              <a:ext cx="5"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5" name="Line 1102"/>
            <p:cNvSpPr>
              <a:spLocks noChangeShapeType="1"/>
            </p:cNvSpPr>
            <p:nvPr/>
          </p:nvSpPr>
          <p:spPr bwMode="auto">
            <a:xfrm flipV="1">
              <a:off x="3211" y="3848"/>
              <a:ext cx="5"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6" name="Line 1103"/>
            <p:cNvSpPr>
              <a:spLocks noChangeShapeType="1"/>
            </p:cNvSpPr>
            <p:nvPr/>
          </p:nvSpPr>
          <p:spPr bwMode="auto">
            <a:xfrm>
              <a:off x="3216"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7" name="Line 1104"/>
            <p:cNvSpPr>
              <a:spLocks noChangeShapeType="1"/>
            </p:cNvSpPr>
            <p:nvPr/>
          </p:nvSpPr>
          <p:spPr bwMode="auto">
            <a:xfrm flipV="1">
              <a:off x="3216" y="3848"/>
              <a:ext cx="4"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8" name="Line 1105"/>
            <p:cNvSpPr>
              <a:spLocks noChangeShapeType="1"/>
            </p:cNvSpPr>
            <p:nvPr/>
          </p:nvSpPr>
          <p:spPr bwMode="auto">
            <a:xfrm>
              <a:off x="3220"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9" name="Line 1106"/>
            <p:cNvSpPr>
              <a:spLocks noChangeShapeType="1"/>
            </p:cNvSpPr>
            <p:nvPr/>
          </p:nvSpPr>
          <p:spPr bwMode="auto">
            <a:xfrm>
              <a:off x="3220"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0" name="Line 1107"/>
            <p:cNvSpPr>
              <a:spLocks noChangeShapeType="1"/>
            </p:cNvSpPr>
            <p:nvPr/>
          </p:nvSpPr>
          <p:spPr bwMode="auto">
            <a:xfrm flipV="1">
              <a:off x="3225" y="3848"/>
              <a:ext cx="5"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1" name="Line 1108"/>
            <p:cNvSpPr>
              <a:spLocks noChangeShapeType="1"/>
            </p:cNvSpPr>
            <p:nvPr/>
          </p:nvSpPr>
          <p:spPr bwMode="auto">
            <a:xfrm>
              <a:off x="3230"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2" name="Line 1109"/>
            <p:cNvSpPr>
              <a:spLocks noChangeShapeType="1"/>
            </p:cNvSpPr>
            <p:nvPr/>
          </p:nvSpPr>
          <p:spPr bwMode="auto">
            <a:xfrm>
              <a:off x="3230" y="385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3" name="Line 1110"/>
            <p:cNvSpPr>
              <a:spLocks noChangeShapeType="1"/>
            </p:cNvSpPr>
            <p:nvPr/>
          </p:nvSpPr>
          <p:spPr bwMode="auto">
            <a:xfrm flipV="1">
              <a:off x="3235" y="385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4" name="Line 1111"/>
            <p:cNvSpPr>
              <a:spLocks noChangeShapeType="1"/>
            </p:cNvSpPr>
            <p:nvPr/>
          </p:nvSpPr>
          <p:spPr bwMode="auto">
            <a:xfrm>
              <a:off x="3235" y="3852"/>
              <a:ext cx="3"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5" name="Line 1112"/>
            <p:cNvSpPr>
              <a:spLocks noChangeShapeType="1"/>
            </p:cNvSpPr>
            <p:nvPr/>
          </p:nvSpPr>
          <p:spPr bwMode="auto">
            <a:xfrm flipV="1">
              <a:off x="3238" y="385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6" name="Line 1113"/>
            <p:cNvSpPr>
              <a:spLocks noChangeShapeType="1"/>
            </p:cNvSpPr>
            <p:nvPr/>
          </p:nvSpPr>
          <p:spPr bwMode="auto">
            <a:xfrm>
              <a:off x="3238" y="385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7" name="Line 1114"/>
            <p:cNvSpPr>
              <a:spLocks noChangeShapeType="1"/>
            </p:cNvSpPr>
            <p:nvPr/>
          </p:nvSpPr>
          <p:spPr bwMode="auto">
            <a:xfrm>
              <a:off x="3243" y="3857"/>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8" name="Line 1115"/>
            <p:cNvSpPr>
              <a:spLocks noChangeShapeType="1"/>
            </p:cNvSpPr>
            <p:nvPr/>
          </p:nvSpPr>
          <p:spPr bwMode="auto">
            <a:xfrm flipV="1">
              <a:off x="3249" y="3777"/>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9" name="Line 1116"/>
            <p:cNvSpPr>
              <a:spLocks noChangeShapeType="1"/>
            </p:cNvSpPr>
            <p:nvPr/>
          </p:nvSpPr>
          <p:spPr bwMode="auto">
            <a:xfrm>
              <a:off x="3254" y="3777"/>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0" name="Line 1117"/>
            <p:cNvSpPr>
              <a:spLocks noChangeShapeType="1"/>
            </p:cNvSpPr>
            <p:nvPr/>
          </p:nvSpPr>
          <p:spPr bwMode="auto">
            <a:xfrm>
              <a:off x="3259" y="385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1" name="Line 1118"/>
            <p:cNvSpPr>
              <a:spLocks noChangeShapeType="1"/>
            </p:cNvSpPr>
            <p:nvPr/>
          </p:nvSpPr>
          <p:spPr bwMode="auto">
            <a:xfrm>
              <a:off x="3262"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2" name="Line 1119"/>
            <p:cNvSpPr>
              <a:spLocks noChangeShapeType="1"/>
            </p:cNvSpPr>
            <p:nvPr/>
          </p:nvSpPr>
          <p:spPr bwMode="auto">
            <a:xfrm>
              <a:off x="3267"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3" name="Line 1120"/>
            <p:cNvSpPr>
              <a:spLocks noChangeShapeType="1"/>
            </p:cNvSpPr>
            <p:nvPr/>
          </p:nvSpPr>
          <p:spPr bwMode="auto">
            <a:xfrm>
              <a:off x="3272"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4" name="Line 1121"/>
            <p:cNvSpPr>
              <a:spLocks noChangeShapeType="1"/>
            </p:cNvSpPr>
            <p:nvPr/>
          </p:nvSpPr>
          <p:spPr bwMode="auto">
            <a:xfrm>
              <a:off x="3277" y="385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5" name="Line 1122"/>
            <p:cNvSpPr>
              <a:spLocks noChangeShapeType="1"/>
            </p:cNvSpPr>
            <p:nvPr/>
          </p:nvSpPr>
          <p:spPr bwMode="auto">
            <a:xfrm>
              <a:off x="3281"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6" name="Line 1123"/>
            <p:cNvSpPr>
              <a:spLocks noChangeShapeType="1"/>
            </p:cNvSpPr>
            <p:nvPr/>
          </p:nvSpPr>
          <p:spPr bwMode="auto">
            <a:xfrm>
              <a:off x="3286"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7" name="Line 1124"/>
            <p:cNvSpPr>
              <a:spLocks noChangeShapeType="1"/>
            </p:cNvSpPr>
            <p:nvPr/>
          </p:nvSpPr>
          <p:spPr bwMode="auto">
            <a:xfrm>
              <a:off x="3291"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8" name="Line 1125"/>
            <p:cNvSpPr>
              <a:spLocks noChangeShapeType="1"/>
            </p:cNvSpPr>
            <p:nvPr/>
          </p:nvSpPr>
          <p:spPr bwMode="auto">
            <a:xfrm>
              <a:off x="3296" y="385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9" name="Line 1126"/>
            <p:cNvSpPr>
              <a:spLocks noChangeShapeType="1"/>
            </p:cNvSpPr>
            <p:nvPr/>
          </p:nvSpPr>
          <p:spPr bwMode="auto">
            <a:xfrm>
              <a:off x="3300"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0" name="Line 1127"/>
            <p:cNvSpPr>
              <a:spLocks noChangeShapeType="1"/>
            </p:cNvSpPr>
            <p:nvPr/>
          </p:nvSpPr>
          <p:spPr bwMode="auto">
            <a:xfrm>
              <a:off x="3305"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1" name="Line 1128"/>
            <p:cNvSpPr>
              <a:spLocks noChangeShapeType="1"/>
            </p:cNvSpPr>
            <p:nvPr/>
          </p:nvSpPr>
          <p:spPr bwMode="auto">
            <a:xfrm>
              <a:off x="3310" y="3857"/>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2" name="Line 1129"/>
            <p:cNvSpPr>
              <a:spLocks noChangeShapeType="1"/>
            </p:cNvSpPr>
            <p:nvPr/>
          </p:nvSpPr>
          <p:spPr bwMode="auto">
            <a:xfrm flipV="1">
              <a:off x="3315"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3" name="Line 1130"/>
            <p:cNvSpPr>
              <a:spLocks noChangeShapeType="1"/>
            </p:cNvSpPr>
            <p:nvPr/>
          </p:nvSpPr>
          <p:spPr bwMode="auto">
            <a:xfrm>
              <a:off x="3315" y="3857"/>
              <a:ext cx="3"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4" name="Line 1131"/>
            <p:cNvSpPr>
              <a:spLocks noChangeShapeType="1"/>
            </p:cNvSpPr>
            <p:nvPr/>
          </p:nvSpPr>
          <p:spPr bwMode="auto">
            <a:xfrm>
              <a:off x="3318"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5" name="Line 1132"/>
            <p:cNvSpPr>
              <a:spLocks noChangeShapeType="1"/>
            </p:cNvSpPr>
            <p:nvPr/>
          </p:nvSpPr>
          <p:spPr bwMode="auto">
            <a:xfrm flipV="1">
              <a:off x="3323"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6" name="Line 1133"/>
            <p:cNvSpPr>
              <a:spLocks noChangeShapeType="1"/>
            </p:cNvSpPr>
            <p:nvPr/>
          </p:nvSpPr>
          <p:spPr bwMode="auto">
            <a:xfrm>
              <a:off x="3323" y="3857"/>
              <a:ext cx="6"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7" name="Line 1134"/>
            <p:cNvSpPr>
              <a:spLocks noChangeShapeType="1"/>
            </p:cNvSpPr>
            <p:nvPr/>
          </p:nvSpPr>
          <p:spPr bwMode="auto">
            <a:xfrm>
              <a:off x="3329"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8" name="Line 1135"/>
            <p:cNvSpPr>
              <a:spLocks noChangeShapeType="1"/>
            </p:cNvSpPr>
            <p:nvPr/>
          </p:nvSpPr>
          <p:spPr bwMode="auto">
            <a:xfrm flipV="1">
              <a:off x="3334" y="3857"/>
              <a:ext cx="3"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9" name="Line 1136"/>
            <p:cNvSpPr>
              <a:spLocks noChangeShapeType="1"/>
            </p:cNvSpPr>
            <p:nvPr/>
          </p:nvSpPr>
          <p:spPr bwMode="auto">
            <a:xfrm>
              <a:off x="3337"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0" name="Line 1137"/>
            <p:cNvSpPr>
              <a:spLocks noChangeShapeType="1"/>
            </p:cNvSpPr>
            <p:nvPr/>
          </p:nvSpPr>
          <p:spPr bwMode="auto">
            <a:xfrm>
              <a:off x="3337"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1" name="Line 1138"/>
            <p:cNvSpPr>
              <a:spLocks noChangeShapeType="1"/>
            </p:cNvSpPr>
            <p:nvPr/>
          </p:nvSpPr>
          <p:spPr bwMode="auto">
            <a:xfrm flipV="1">
              <a:off x="3342" y="3852"/>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2" name="Line 1139"/>
            <p:cNvSpPr>
              <a:spLocks noChangeShapeType="1"/>
            </p:cNvSpPr>
            <p:nvPr/>
          </p:nvSpPr>
          <p:spPr bwMode="auto">
            <a:xfrm flipV="1">
              <a:off x="3347" y="3833"/>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3" name="Line 1140"/>
            <p:cNvSpPr>
              <a:spLocks noChangeShapeType="1"/>
            </p:cNvSpPr>
            <p:nvPr/>
          </p:nvSpPr>
          <p:spPr bwMode="auto">
            <a:xfrm>
              <a:off x="3352" y="3833"/>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4" name="Line 1141"/>
            <p:cNvSpPr>
              <a:spLocks noChangeShapeType="1"/>
            </p:cNvSpPr>
            <p:nvPr/>
          </p:nvSpPr>
          <p:spPr bwMode="auto">
            <a:xfrm>
              <a:off x="3352"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5" name="Line 1142"/>
            <p:cNvSpPr>
              <a:spLocks noChangeShapeType="1"/>
            </p:cNvSpPr>
            <p:nvPr/>
          </p:nvSpPr>
          <p:spPr bwMode="auto">
            <a:xfrm>
              <a:off x="335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6" name="Line 1143"/>
            <p:cNvSpPr>
              <a:spLocks noChangeShapeType="1"/>
            </p:cNvSpPr>
            <p:nvPr/>
          </p:nvSpPr>
          <p:spPr bwMode="auto">
            <a:xfrm>
              <a:off x="3361"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7" name="Line 1144"/>
            <p:cNvSpPr>
              <a:spLocks noChangeShapeType="1"/>
            </p:cNvSpPr>
            <p:nvPr/>
          </p:nvSpPr>
          <p:spPr bwMode="auto">
            <a:xfrm>
              <a:off x="336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8" name="Line 1145"/>
            <p:cNvSpPr>
              <a:spLocks noChangeShapeType="1"/>
            </p:cNvSpPr>
            <p:nvPr/>
          </p:nvSpPr>
          <p:spPr bwMode="auto">
            <a:xfrm>
              <a:off x="3371"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9" name="Line 1146"/>
            <p:cNvSpPr>
              <a:spLocks noChangeShapeType="1"/>
            </p:cNvSpPr>
            <p:nvPr/>
          </p:nvSpPr>
          <p:spPr bwMode="auto">
            <a:xfrm>
              <a:off x="3375"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0" name="Line 1147"/>
            <p:cNvSpPr>
              <a:spLocks noChangeShapeType="1"/>
            </p:cNvSpPr>
            <p:nvPr/>
          </p:nvSpPr>
          <p:spPr bwMode="auto">
            <a:xfrm>
              <a:off x="3380"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1" name="Line 1148"/>
            <p:cNvSpPr>
              <a:spLocks noChangeShapeType="1"/>
            </p:cNvSpPr>
            <p:nvPr/>
          </p:nvSpPr>
          <p:spPr bwMode="auto">
            <a:xfrm>
              <a:off x="3385"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2" name="Line 1149"/>
            <p:cNvSpPr>
              <a:spLocks noChangeShapeType="1"/>
            </p:cNvSpPr>
            <p:nvPr/>
          </p:nvSpPr>
          <p:spPr bwMode="auto">
            <a:xfrm>
              <a:off x="3390"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3" name="Line 1150"/>
            <p:cNvSpPr>
              <a:spLocks noChangeShapeType="1"/>
            </p:cNvSpPr>
            <p:nvPr/>
          </p:nvSpPr>
          <p:spPr bwMode="auto">
            <a:xfrm>
              <a:off x="3393"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4" name="Line 1151"/>
            <p:cNvSpPr>
              <a:spLocks noChangeShapeType="1"/>
            </p:cNvSpPr>
            <p:nvPr/>
          </p:nvSpPr>
          <p:spPr bwMode="auto">
            <a:xfrm>
              <a:off x="3398"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5" name="Line 1152"/>
            <p:cNvSpPr>
              <a:spLocks noChangeShapeType="1"/>
            </p:cNvSpPr>
            <p:nvPr/>
          </p:nvSpPr>
          <p:spPr bwMode="auto">
            <a:xfrm>
              <a:off x="3403" y="3862"/>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6" name="Line 1153"/>
            <p:cNvSpPr>
              <a:spLocks noChangeShapeType="1"/>
            </p:cNvSpPr>
            <p:nvPr/>
          </p:nvSpPr>
          <p:spPr bwMode="auto">
            <a:xfrm>
              <a:off x="3409"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7" name="Line 1154"/>
            <p:cNvSpPr>
              <a:spLocks noChangeShapeType="1"/>
            </p:cNvSpPr>
            <p:nvPr/>
          </p:nvSpPr>
          <p:spPr bwMode="auto">
            <a:xfrm>
              <a:off x="3412"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8" name="Line 1155"/>
            <p:cNvSpPr>
              <a:spLocks noChangeShapeType="1"/>
            </p:cNvSpPr>
            <p:nvPr/>
          </p:nvSpPr>
          <p:spPr bwMode="auto">
            <a:xfrm>
              <a:off x="3417"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9" name="Line 1156"/>
            <p:cNvSpPr>
              <a:spLocks noChangeShapeType="1"/>
            </p:cNvSpPr>
            <p:nvPr/>
          </p:nvSpPr>
          <p:spPr bwMode="auto">
            <a:xfrm>
              <a:off x="3422"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0" name="Line 1157"/>
            <p:cNvSpPr>
              <a:spLocks noChangeShapeType="1"/>
            </p:cNvSpPr>
            <p:nvPr/>
          </p:nvSpPr>
          <p:spPr bwMode="auto">
            <a:xfrm>
              <a:off x="3427"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1" name="Line 1158"/>
            <p:cNvSpPr>
              <a:spLocks noChangeShapeType="1"/>
            </p:cNvSpPr>
            <p:nvPr/>
          </p:nvSpPr>
          <p:spPr bwMode="auto">
            <a:xfrm>
              <a:off x="3431"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2" name="Line 1159"/>
            <p:cNvSpPr>
              <a:spLocks noChangeShapeType="1"/>
            </p:cNvSpPr>
            <p:nvPr/>
          </p:nvSpPr>
          <p:spPr bwMode="auto">
            <a:xfrm flipV="1">
              <a:off x="3436" y="3852"/>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3" name="Line 1160"/>
            <p:cNvSpPr>
              <a:spLocks noChangeShapeType="1"/>
            </p:cNvSpPr>
            <p:nvPr/>
          </p:nvSpPr>
          <p:spPr bwMode="auto">
            <a:xfrm>
              <a:off x="3441" y="3852"/>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4" name="Line 1161"/>
            <p:cNvSpPr>
              <a:spLocks noChangeShapeType="1"/>
            </p:cNvSpPr>
            <p:nvPr/>
          </p:nvSpPr>
          <p:spPr bwMode="auto">
            <a:xfrm>
              <a:off x="344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5" name="Line 1162"/>
            <p:cNvSpPr>
              <a:spLocks noChangeShapeType="1"/>
            </p:cNvSpPr>
            <p:nvPr/>
          </p:nvSpPr>
          <p:spPr bwMode="auto">
            <a:xfrm>
              <a:off x="3451"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6" name="Line 1163"/>
            <p:cNvSpPr>
              <a:spLocks noChangeShapeType="1"/>
            </p:cNvSpPr>
            <p:nvPr/>
          </p:nvSpPr>
          <p:spPr bwMode="auto">
            <a:xfrm>
              <a:off x="3455"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7" name="Line 1164"/>
            <p:cNvSpPr>
              <a:spLocks noChangeShapeType="1"/>
            </p:cNvSpPr>
            <p:nvPr/>
          </p:nvSpPr>
          <p:spPr bwMode="auto">
            <a:xfrm>
              <a:off x="3460"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8" name="Line 1165"/>
            <p:cNvSpPr>
              <a:spLocks noChangeShapeType="1"/>
            </p:cNvSpPr>
            <p:nvPr/>
          </p:nvSpPr>
          <p:spPr bwMode="auto">
            <a:xfrm>
              <a:off x="3465"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9" name="Line 1166"/>
            <p:cNvSpPr>
              <a:spLocks noChangeShapeType="1"/>
            </p:cNvSpPr>
            <p:nvPr/>
          </p:nvSpPr>
          <p:spPr bwMode="auto">
            <a:xfrm>
              <a:off x="3470"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0" name="Line 1167"/>
            <p:cNvSpPr>
              <a:spLocks noChangeShapeType="1"/>
            </p:cNvSpPr>
            <p:nvPr/>
          </p:nvSpPr>
          <p:spPr bwMode="auto">
            <a:xfrm>
              <a:off x="3473"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1" name="Line 1168"/>
            <p:cNvSpPr>
              <a:spLocks noChangeShapeType="1"/>
            </p:cNvSpPr>
            <p:nvPr/>
          </p:nvSpPr>
          <p:spPr bwMode="auto">
            <a:xfrm>
              <a:off x="3478"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2" name="Line 1169"/>
            <p:cNvSpPr>
              <a:spLocks noChangeShapeType="1"/>
            </p:cNvSpPr>
            <p:nvPr/>
          </p:nvSpPr>
          <p:spPr bwMode="auto">
            <a:xfrm>
              <a:off x="3483" y="3862"/>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3" name="Line 1170"/>
            <p:cNvSpPr>
              <a:spLocks noChangeShapeType="1"/>
            </p:cNvSpPr>
            <p:nvPr/>
          </p:nvSpPr>
          <p:spPr bwMode="auto">
            <a:xfrm>
              <a:off x="3489"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4" name="Line 1171"/>
            <p:cNvSpPr>
              <a:spLocks noChangeShapeType="1"/>
            </p:cNvSpPr>
            <p:nvPr/>
          </p:nvSpPr>
          <p:spPr bwMode="auto">
            <a:xfrm>
              <a:off x="3492"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5" name="Line 1172"/>
            <p:cNvSpPr>
              <a:spLocks noChangeShapeType="1"/>
            </p:cNvSpPr>
            <p:nvPr/>
          </p:nvSpPr>
          <p:spPr bwMode="auto">
            <a:xfrm>
              <a:off x="3497"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6" name="Line 1173"/>
            <p:cNvSpPr>
              <a:spLocks noChangeShapeType="1"/>
            </p:cNvSpPr>
            <p:nvPr/>
          </p:nvSpPr>
          <p:spPr bwMode="auto">
            <a:xfrm>
              <a:off x="3502"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7" name="Line 1174"/>
            <p:cNvSpPr>
              <a:spLocks noChangeShapeType="1"/>
            </p:cNvSpPr>
            <p:nvPr/>
          </p:nvSpPr>
          <p:spPr bwMode="auto">
            <a:xfrm>
              <a:off x="3507"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8" name="Line 1175"/>
            <p:cNvSpPr>
              <a:spLocks noChangeShapeType="1"/>
            </p:cNvSpPr>
            <p:nvPr/>
          </p:nvSpPr>
          <p:spPr bwMode="auto">
            <a:xfrm>
              <a:off x="3511"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9" name="Line 1176"/>
            <p:cNvSpPr>
              <a:spLocks noChangeShapeType="1"/>
            </p:cNvSpPr>
            <p:nvPr/>
          </p:nvSpPr>
          <p:spPr bwMode="auto">
            <a:xfrm>
              <a:off x="351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0" name="Line 1177"/>
            <p:cNvSpPr>
              <a:spLocks noChangeShapeType="1"/>
            </p:cNvSpPr>
            <p:nvPr/>
          </p:nvSpPr>
          <p:spPr bwMode="auto">
            <a:xfrm>
              <a:off x="3521"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1" name="Line 1178"/>
            <p:cNvSpPr>
              <a:spLocks noChangeShapeType="1"/>
            </p:cNvSpPr>
            <p:nvPr/>
          </p:nvSpPr>
          <p:spPr bwMode="auto">
            <a:xfrm flipV="1">
              <a:off x="3526" y="3857"/>
              <a:ext cx="3"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2" name="Line 1179"/>
            <p:cNvSpPr>
              <a:spLocks noChangeShapeType="1"/>
            </p:cNvSpPr>
            <p:nvPr/>
          </p:nvSpPr>
          <p:spPr bwMode="auto">
            <a:xfrm>
              <a:off x="3529"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3" name="Line 1180"/>
            <p:cNvSpPr>
              <a:spLocks noChangeShapeType="1"/>
            </p:cNvSpPr>
            <p:nvPr/>
          </p:nvSpPr>
          <p:spPr bwMode="auto">
            <a:xfrm>
              <a:off x="3529" y="3862"/>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4" name="Line 1181"/>
            <p:cNvSpPr>
              <a:spLocks noChangeShapeType="1"/>
            </p:cNvSpPr>
            <p:nvPr/>
          </p:nvSpPr>
          <p:spPr bwMode="auto">
            <a:xfrm>
              <a:off x="3535"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5" name="Line 1182"/>
            <p:cNvSpPr>
              <a:spLocks noChangeShapeType="1"/>
            </p:cNvSpPr>
            <p:nvPr/>
          </p:nvSpPr>
          <p:spPr bwMode="auto">
            <a:xfrm>
              <a:off x="3540"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6" name="Line 1183"/>
            <p:cNvSpPr>
              <a:spLocks noChangeShapeType="1"/>
            </p:cNvSpPr>
            <p:nvPr/>
          </p:nvSpPr>
          <p:spPr bwMode="auto">
            <a:xfrm>
              <a:off x="3545"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7" name="Line 1184"/>
            <p:cNvSpPr>
              <a:spLocks noChangeShapeType="1"/>
            </p:cNvSpPr>
            <p:nvPr/>
          </p:nvSpPr>
          <p:spPr bwMode="auto">
            <a:xfrm>
              <a:off x="3548"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8" name="Line 1185"/>
            <p:cNvSpPr>
              <a:spLocks noChangeShapeType="1"/>
            </p:cNvSpPr>
            <p:nvPr/>
          </p:nvSpPr>
          <p:spPr bwMode="auto">
            <a:xfrm>
              <a:off x="3553"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9" name="Line 1186"/>
            <p:cNvSpPr>
              <a:spLocks noChangeShapeType="1"/>
            </p:cNvSpPr>
            <p:nvPr/>
          </p:nvSpPr>
          <p:spPr bwMode="auto">
            <a:xfrm>
              <a:off x="3558"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0" name="Line 1187"/>
            <p:cNvSpPr>
              <a:spLocks noChangeShapeType="1"/>
            </p:cNvSpPr>
            <p:nvPr/>
          </p:nvSpPr>
          <p:spPr bwMode="auto">
            <a:xfrm>
              <a:off x="3563"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1" name="Line 1188"/>
            <p:cNvSpPr>
              <a:spLocks noChangeShapeType="1"/>
            </p:cNvSpPr>
            <p:nvPr/>
          </p:nvSpPr>
          <p:spPr bwMode="auto">
            <a:xfrm>
              <a:off x="3567"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2" name="Line 1189"/>
            <p:cNvSpPr>
              <a:spLocks noChangeShapeType="1"/>
            </p:cNvSpPr>
            <p:nvPr/>
          </p:nvSpPr>
          <p:spPr bwMode="auto">
            <a:xfrm>
              <a:off x="3572"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3" name="Line 1190"/>
            <p:cNvSpPr>
              <a:spLocks noChangeShapeType="1"/>
            </p:cNvSpPr>
            <p:nvPr/>
          </p:nvSpPr>
          <p:spPr bwMode="auto">
            <a:xfrm>
              <a:off x="3577"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4" name="Line 1191"/>
            <p:cNvSpPr>
              <a:spLocks noChangeShapeType="1"/>
            </p:cNvSpPr>
            <p:nvPr/>
          </p:nvSpPr>
          <p:spPr bwMode="auto">
            <a:xfrm>
              <a:off x="3582"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5" name="Line 1192"/>
            <p:cNvSpPr>
              <a:spLocks noChangeShapeType="1"/>
            </p:cNvSpPr>
            <p:nvPr/>
          </p:nvSpPr>
          <p:spPr bwMode="auto">
            <a:xfrm>
              <a:off x="358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6" name="Line 1193"/>
            <p:cNvSpPr>
              <a:spLocks noChangeShapeType="1"/>
            </p:cNvSpPr>
            <p:nvPr/>
          </p:nvSpPr>
          <p:spPr bwMode="auto">
            <a:xfrm>
              <a:off x="3591"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7" name="Line 1194"/>
            <p:cNvSpPr>
              <a:spLocks noChangeShapeType="1"/>
            </p:cNvSpPr>
            <p:nvPr/>
          </p:nvSpPr>
          <p:spPr bwMode="auto">
            <a:xfrm>
              <a:off x="359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8" name="Line 1195"/>
            <p:cNvSpPr>
              <a:spLocks noChangeShapeType="1"/>
            </p:cNvSpPr>
            <p:nvPr/>
          </p:nvSpPr>
          <p:spPr bwMode="auto">
            <a:xfrm>
              <a:off x="3601"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9" name="Line 1196"/>
            <p:cNvSpPr>
              <a:spLocks noChangeShapeType="1"/>
            </p:cNvSpPr>
            <p:nvPr/>
          </p:nvSpPr>
          <p:spPr bwMode="auto">
            <a:xfrm flipV="1">
              <a:off x="3604" y="3857"/>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0" name="Line 1197"/>
            <p:cNvSpPr>
              <a:spLocks noChangeShapeType="1"/>
            </p:cNvSpPr>
            <p:nvPr/>
          </p:nvSpPr>
          <p:spPr bwMode="auto">
            <a:xfrm>
              <a:off x="3609"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1" name="Line 1198"/>
            <p:cNvSpPr>
              <a:spLocks noChangeShapeType="1"/>
            </p:cNvSpPr>
            <p:nvPr/>
          </p:nvSpPr>
          <p:spPr bwMode="auto">
            <a:xfrm flipV="1">
              <a:off x="3609" y="3857"/>
              <a:ext cx="6"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2" name="Line 1199"/>
            <p:cNvSpPr>
              <a:spLocks noChangeShapeType="1"/>
            </p:cNvSpPr>
            <p:nvPr/>
          </p:nvSpPr>
          <p:spPr bwMode="auto">
            <a:xfrm>
              <a:off x="3615"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3" name="Line 1200"/>
            <p:cNvSpPr>
              <a:spLocks noChangeShapeType="1"/>
            </p:cNvSpPr>
            <p:nvPr/>
          </p:nvSpPr>
          <p:spPr bwMode="auto">
            <a:xfrm>
              <a:off x="3620"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4" name="Line 1201"/>
            <p:cNvSpPr>
              <a:spLocks noChangeShapeType="1"/>
            </p:cNvSpPr>
            <p:nvPr/>
          </p:nvSpPr>
          <p:spPr bwMode="auto">
            <a:xfrm>
              <a:off x="3625" y="385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5" name="Line 1202"/>
            <p:cNvSpPr>
              <a:spLocks noChangeShapeType="1"/>
            </p:cNvSpPr>
            <p:nvPr/>
          </p:nvSpPr>
          <p:spPr bwMode="auto">
            <a:xfrm>
              <a:off x="3628"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6" name="Line 1203"/>
            <p:cNvSpPr>
              <a:spLocks noChangeShapeType="1"/>
            </p:cNvSpPr>
            <p:nvPr/>
          </p:nvSpPr>
          <p:spPr bwMode="auto">
            <a:xfrm>
              <a:off x="3633"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7" name="Line 1204"/>
            <p:cNvSpPr>
              <a:spLocks noChangeShapeType="1"/>
            </p:cNvSpPr>
            <p:nvPr/>
          </p:nvSpPr>
          <p:spPr bwMode="auto">
            <a:xfrm>
              <a:off x="3638"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8" name="Line 1205"/>
            <p:cNvSpPr>
              <a:spLocks noChangeShapeType="1"/>
            </p:cNvSpPr>
            <p:nvPr/>
          </p:nvSpPr>
          <p:spPr bwMode="auto">
            <a:xfrm>
              <a:off x="3643" y="385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9" name="Line 1206"/>
            <p:cNvSpPr>
              <a:spLocks noChangeShapeType="1"/>
            </p:cNvSpPr>
            <p:nvPr/>
          </p:nvSpPr>
          <p:spPr bwMode="auto">
            <a:xfrm>
              <a:off x="3647"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0" name="Line 1207"/>
            <p:cNvSpPr>
              <a:spLocks noChangeShapeType="1"/>
            </p:cNvSpPr>
            <p:nvPr/>
          </p:nvSpPr>
          <p:spPr bwMode="auto">
            <a:xfrm>
              <a:off x="3652"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1" name="Line 1208"/>
            <p:cNvSpPr>
              <a:spLocks noChangeShapeType="1"/>
            </p:cNvSpPr>
            <p:nvPr/>
          </p:nvSpPr>
          <p:spPr bwMode="auto">
            <a:xfrm>
              <a:off x="3657"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2" name="Line 1209"/>
            <p:cNvSpPr>
              <a:spLocks noChangeShapeType="1"/>
            </p:cNvSpPr>
            <p:nvPr/>
          </p:nvSpPr>
          <p:spPr bwMode="auto">
            <a:xfrm>
              <a:off x="3662" y="385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411"/>
          <p:cNvGrpSpPr>
            <a:grpSpLocks/>
          </p:cNvGrpSpPr>
          <p:nvPr/>
        </p:nvGrpSpPr>
        <p:grpSpPr bwMode="auto">
          <a:xfrm>
            <a:off x="5819775" y="5935663"/>
            <a:ext cx="1454150" cy="187325"/>
            <a:chOff x="3666" y="3739"/>
            <a:chExt cx="916" cy="118"/>
          </a:xfrm>
        </p:grpSpPr>
        <p:sp>
          <p:nvSpPr>
            <p:cNvPr id="2093" name="Line 1211"/>
            <p:cNvSpPr>
              <a:spLocks noChangeShapeType="1"/>
            </p:cNvSpPr>
            <p:nvPr/>
          </p:nvSpPr>
          <p:spPr bwMode="auto">
            <a:xfrm>
              <a:off x="3666"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4" name="Line 1212"/>
            <p:cNvSpPr>
              <a:spLocks noChangeShapeType="1"/>
            </p:cNvSpPr>
            <p:nvPr/>
          </p:nvSpPr>
          <p:spPr bwMode="auto">
            <a:xfrm>
              <a:off x="3671"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5" name="Line 1213"/>
            <p:cNvSpPr>
              <a:spLocks noChangeShapeType="1"/>
            </p:cNvSpPr>
            <p:nvPr/>
          </p:nvSpPr>
          <p:spPr bwMode="auto">
            <a:xfrm>
              <a:off x="3676"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6" name="Line 1214"/>
            <p:cNvSpPr>
              <a:spLocks noChangeShapeType="1"/>
            </p:cNvSpPr>
            <p:nvPr/>
          </p:nvSpPr>
          <p:spPr bwMode="auto">
            <a:xfrm>
              <a:off x="3681" y="385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7" name="Line 1215"/>
            <p:cNvSpPr>
              <a:spLocks noChangeShapeType="1"/>
            </p:cNvSpPr>
            <p:nvPr/>
          </p:nvSpPr>
          <p:spPr bwMode="auto">
            <a:xfrm>
              <a:off x="3684"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8" name="Line 1216"/>
            <p:cNvSpPr>
              <a:spLocks noChangeShapeType="1"/>
            </p:cNvSpPr>
            <p:nvPr/>
          </p:nvSpPr>
          <p:spPr bwMode="auto">
            <a:xfrm>
              <a:off x="3689" y="3857"/>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9" name="Line 1217"/>
            <p:cNvSpPr>
              <a:spLocks noChangeShapeType="1"/>
            </p:cNvSpPr>
            <p:nvPr/>
          </p:nvSpPr>
          <p:spPr bwMode="auto">
            <a:xfrm>
              <a:off x="3695"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0" name="Line 1218"/>
            <p:cNvSpPr>
              <a:spLocks noChangeShapeType="1"/>
            </p:cNvSpPr>
            <p:nvPr/>
          </p:nvSpPr>
          <p:spPr bwMode="auto">
            <a:xfrm>
              <a:off x="3700" y="385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1" name="Line 1219"/>
            <p:cNvSpPr>
              <a:spLocks noChangeShapeType="1"/>
            </p:cNvSpPr>
            <p:nvPr/>
          </p:nvSpPr>
          <p:spPr bwMode="auto">
            <a:xfrm>
              <a:off x="3703"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2" name="Line 1220"/>
            <p:cNvSpPr>
              <a:spLocks noChangeShapeType="1"/>
            </p:cNvSpPr>
            <p:nvPr/>
          </p:nvSpPr>
          <p:spPr bwMode="auto">
            <a:xfrm>
              <a:off x="3708"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3" name="Line 1221"/>
            <p:cNvSpPr>
              <a:spLocks noChangeShapeType="1"/>
            </p:cNvSpPr>
            <p:nvPr/>
          </p:nvSpPr>
          <p:spPr bwMode="auto">
            <a:xfrm>
              <a:off x="3713"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4" name="Line 1222"/>
            <p:cNvSpPr>
              <a:spLocks noChangeShapeType="1"/>
            </p:cNvSpPr>
            <p:nvPr/>
          </p:nvSpPr>
          <p:spPr bwMode="auto">
            <a:xfrm>
              <a:off x="3718" y="385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5" name="Line 1223"/>
            <p:cNvSpPr>
              <a:spLocks noChangeShapeType="1"/>
            </p:cNvSpPr>
            <p:nvPr/>
          </p:nvSpPr>
          <p:spPr bwMode="auto">
            <a:xfrm flipV="1">
              <a:off x="3722" y="385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6" name="Line 1224"/>
            <p:cNvSpPr>
              <a:spLocks noChangeShapeType="1"/>
            </p:cNvSpPr>
            <p:nvPr/>
          </p:nvSpPr>
          <p:spPr bwMode="auto">
            <a:xfrm>
              <a:off x="3727" y="385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7" name="Line 1225"/>
            <p:cNvSpPr>
              <a:spLocks noChangeShapeType="1"/>
            </p:cNvSpPr>
            <p:nvPr/>
          </p:nvSpPr>
          <p:spPr bwMode="auto">
            <a:xfrm flipV="1">
              <a:off x="3727" y="385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8" name="Line 1226"/>
            <p:cNvSpPr>
              <a:spLocks noChangeShapeType="1"/>
            </p:cNvSpPr>
            <p:nvPr/>
          </p:nvSpPr>
          <p:spPr bwMode="auto">
            <a:xfrm>
              <a:off x="3732"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9" name="Line 1227"/>
            <p:cNvSpPr>
              <a:spLocks noChangeShapeType="1"/>
            </p:cNvSpPr>
            <p:nvPr/>
          </p:nvSpPr>
          <p:spPr bwMode="auto">
            <a:xfrm>
              <a:off x="3737" y="385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0" name="Line 1228"/>
            <p:cNvSpPr>
              <a:spLocks noChangeShapeType="1"/>
            </p:cNvSpPr>
            <p:nvPr/>
          </p:nvSpPr>
          <p:spPr bwMode="auto">
            <a:xfrm>
              <a:off x="3741"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1" name="Line 1229"/>
            <p:cNvSpPr>
              <a:spLocks noChangeShapeType="1"/>
            </p:cNvSpPr>
            <p:nvPr/>
          </p:nvSpPr>
          <p:spPr bwMode="auto">
            <a:xfrm>
              <a:off x="3746"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2" name="Line 1230"/>
            <p:cNvSpPr>
              <a:spLocks noChangeShapeType="1"/>
            </p:cNvSpPr>
            <p:nvPr/>
          </p:nvSpPr>
          <p:spPr bwMode="auto">
            <a:xfrm>
              <a:off x="3751"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3" name="Line 1231"/>
            <p:cNvSpPr>
              <a:spLocks noChangeShapeType="1"/>
            </p:cNvSpPr>
            <p:nvPr/>
          </p:nvSpPr>
          <p:spPr bwMode="auto">
            <a:xfrm>
              <a:off x="3756" y="385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4" name="Line 1232"/>
            <p:cNvSpPr>
              <a:spLocks noChangeShapeType="1"/>
            </p:cNvSpPr>
            <p:nvPr/>
          </p:nvSpPr>
          <p:spPr bwMode="auto">
            <a:xfrm>
              <a:off x="3759"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5" name="Line 1233"/>
            <p:cNvSpPr>
              <a:spLocks noChangeShapeType="1"/>
            </p:cNvSpPr>
            <p:nvPr/>
          </p:nvSpPr>
          <p:spPr bwMode="auto">
            <a:xfrm>
              <a:off x="3764"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6" name="Line 1234"/>
            <p:cNvSpPr>
              <a:spLocks noChangeShapeType="1"/>
            </p:cNvSpPr>
            <p:nvPr/>
          </p:nvSpPr>
          <p:spPr bwMode="auto">
            <a:xfrm>
              <a:off x="3769" y="3852"/>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7" name="Line 1235"/>
            <p:cNvSpPr>
              <a:spLocks noChangeShapeType="1"/>
            </p:cNvSpPr>
            <p:nvPr/>
          </p:nvSpPr>
          <p:spPr bwMode="auto">
            <a:xfrm>
              <a:off x="3775" y="385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8" name="Line 1236"/>
            <p:cNvSpPr>
              <a:spLocks noChangeShapeType="1"/>
            </p:cNvSpPr>
            <p:nvPr/>
          </p:nvSpPr>
          <p:spPr bwMode="auto">
            <a:xfrm>
              <a:off x="3778"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9" name="Line 1237"/>
            <p:cNvSpPr>
              <a:spLocks noChangeShapeType="1"/>
            </p:cNvSpPr>
            <p:nvPr/>
          </p:nvSpPr>
          <p:spPr bwMode="auto">
            <a:xfrm>
              <a:off x="3783"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0" name="Line 1238"/>
            <p:cNvSpPr>
              <a:spLocks noChangeShapeType="1"/>
            </p:cNvSpPr>
            <p:nvPr/>
          </p:nvSpPr>
          <p:spPr bwMode="auto">
            <a:xfrm>
              <a:off x="3788"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1" name="Line 1239"/>
            <p:cNvSpPr>
              <a:spLocks noChangeShapeType="1"/>
            </p:cNvSpPr>
            <p:nvPr/>
          </p:nvSpPr>
          <p:spPr bwMode="auto">
            <a:xfrm>
              <a:off x="3793" y="385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2" name="Line 1240"/>
            <p:cNvSpPr>
              <a:spLocks noChangeShapeType="1"/>
            </p:cNvSpPr>
            <p:nvPr/>
          </p:nvSpPr>
          <p:spPr bwMode="auto">
            <a:xfrm flipV="1">
              <a:off x="3797" y="3848"/>
              <a:ext cx="5"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3" name="Line 1241"/>
            <p:cNvSpPr>
              <a:spLocks noChangeShapeType="1"/>
            </p:cNvSpPr>
            <p:nvPr/>
          </p:nvSpPr>
          <p:spPr bwMode="auto">
            <a:xfrm>
              <a:off x="3802"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4" name="Line 1242"/>
            <p:cNvSpPr>
              <a:spLocks noChangeShapeType="1"/>
            </p:cNvSpPr>
            <p:nvPr/>
          </p:nvSpPr>
          <p:spPr bwMode="auto">
            <a:xfrm flipV="1">
              <a:off x="3802" y="3848"/>
              <a:ext cx="5"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5" name="Line 1243"/>
            <p:cNvSpPr>
              <a:spLocks noChangeShapeType="1"/>
            </p:cNvSpPr>
            <p:nvPr/>
          </p:nvSpPr>
          <p:spPr bwMode="auto">
            <a:xfrm>
              <a:off x="3807"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6" name="Line 1244"/>
            <p:cNvSpPr>
              <a:spLocks noChangeShapeType="1"/>
            </p:cNvSpPr>
            <p:nvPr/>
          </p:nvSpPr>
          <p:spPr bwMode="auto">
            <a:xfrm>
              <a:off x="3812"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7" name="Line 1245"/>
            <p:cNvSpPr>
              <a:spLocks noChangeShapeType="1"/>
            </p:cNvSpPr>
            <p:nvPr/>
          </p:nvSpPr>
          <p:spPr bwMode="auto">
            <a:xfrm>
              <a:off x="3817" y="3848"/>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8" name="Line 1246"/>
            <p:cNvSpPr>
              <a:spLocks noChangeShapeType="1"/>
            </p:cNvSpPr>
            <p:nvPr/>
          </p:nvSpPr>
          <p:spPr bwMode="auto">
            <a:xfrm>
              <a:off x="3821"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9" name="Line 1247"/>
            <p:cNvSpPr>
              <a:spLocks noChangeShapeType="1"/>
            </p:cNvSpPr>
            <p:nvPr/>
          </p:nvSpPr>
          <p:spPr bwMode="auto">
            <a:xfrm>
              <a:off x="3826"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0" name="Line 1248"/>
            <p:cNvSpPr>
              <a:spLocks noChangeShapeType="1"/>
            </p:cNvSpPr>
            <p:nvPr/>
          </p:nvSpPr>
          <p:spPr bwMode="auto">
            <a:xfrm>
              <a:off x="3831"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1" name="Line 1249"/>
            <p:cNvSpPr>
              <a:spLocks noChangeShapeType="1"/>
            </p:cNvSpPr>
            <p:nvPr/>
          </p:nvSpPr>
          <p:spPr bwMode="auto">
            <a:xfrm>
              <a:off x="3836" y="384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2" name="Line 1250"/>
            <p:cNvSpPr>
              <a:spLocks noChangeShapeType="1"/>
            </p:cNvSpPr>
            <p:nvPr/>
          </p:nvSpPr>
          <p:spPr bwMode="auto">
            <a:xfrm>
              <a:off x="3839"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3" name="Line 1251"/>
            <p:cNvSpPr>
              <a:spLocks noChangeShapeType="1"/>
            </p:cNvSpPr>
            <p:nvPr/>
          </p:nvSpPr>
          <p:spPr bwMode="auto">
            <a:xfrm>
              <a:off x="3844"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4" name="Line 1252"/>
            <p:cNvSpPr>
              <a:spLocks noChangeShapeType="1"/>
            </p:cNvSpPr>
            <p:nvPr/>
          </p:nvSpPr>
          <p:spPr bwMode="auto">
            <a:xfrm>
              <a:off x="3849" y="3848"/>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5" name="Line 1253"/>
            <p:cNvSpPr>
              <a:spLocks noChangeShapeType="1"/>
            </p:cNvSpPr>
            <p:nvPr/>
          </p:nvSpPr>
          <p:spPr bwMode="auto">
            <a:xfrm>
              <a:off x="3855" y="384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6" name="Line 1254"/>
            <p:cNvSpPr>
              <a:spLocks noChangeShapeType="1"/>
            </p:cNvSpPr>
            <p:nvPr/>
          </p:nvSpPr>
          <p:spPr bwMode="auto">
            <a:xfrm>
              <a:off x="3858"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7" name="Line 1255"/>
            <p:cNvSpPr>
              <a:spLocks noChangeShapeType="1"/>
            </p:cNvSpPr>
            <p:nvPr/>
          </p:nvSpPr>
          <p:spPr bwMode="auto">
            <a:xfrm flipV="1">
              <a:off x="3863" y="384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8" name="Line 1256"/>
            <p:cNvSpPr>
              <a:spLocks noChangeShapeType="1"/>
            </p:cNvSpPr>
            <p:nvPr/>
          </p:nvSpPr>
          <p:spPr bwMode="auto">
            <a:xfrm>
              <a:off x="3863" y="384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9" name="Line 1257"/>
            <p:cNvSpPr>
              <a:spLocks noChangeShapeType="1"/>
            </p:cNvSpPr>
            <p:nvPr/>
          </p:nvSpPr>
          <p:spPr bwMode="auto">
            <a:xfrm flipV="1">
              <a:off x="3863" y="384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 name="Line 1258"/>
            <p:cNvSpPr>
              <a:spLocks noChangeShapeType="1"/>
            </p:cNvSpPr>
            <p:nvPr/>
          </p:nvSpPr>
          <p:spPr bwMode="auto">
            <a:xfrm>
              <a:off x="3868"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1" name="Line 1259"/>
            <p:cNvSpPr>
              <a:spLocks noChangeShapeType="1"/>
            </p:cNvSpPr>
            <p:nvPr/>
          </p:nvSpPr>
          <p:spPr bwMode="auto">
            <a:xfrm>
              <a:off x="3873" y="3843"/>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2" name="Line 1260"/>
            <p:cNvSpPr>
              <a:spLocks noChangeShapeType="1"/>
            </p:cNvSpPr>
            <p:nvPr/>
          </p:nvSpPr>
          <p:spPr bwMode="auto">
            <a:xfrm>
              <a:off x="3877"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3" name="Line 1261"/>
            <p:cNvSpPr>
              <a:spLocks noChangeShapeType="1"/>
            </p:cNvSpPr>
            <p:nvPr/>
          </p:nvSpPr>
          <p:spPr bwMode="auto">
            <a:xfrm>
              <a:off x="3882"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4" name="Line 1262"/>
            <p:cNvSpPr>
              <a:spLocks noChangeShapeType="1"/>
            </p:cNvSpPr>
            <p:nvPr/>
          </p:nvSpPr>
          <p:spPr bwMode="auto">
            <a:xfrm>
              <a:off x="3887"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5" name="Line 1263"/>
            <p:cNvSpPr>
              <a:spLocks noChangeShapeType="1"/>
            </p:cNvSpPr>
            <p:nvPr/>
          </p:nvSpPr>
          <p:spPr bwMode="auto">
            <a:xfrm>
              <a:off x="3892" y="3843"/>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6" name="Line 1264"/>
            <p:cNvSpPr>
              <a:spLocks noChangeShapeType="1"/>
            </p:cNvSpPr>
            <p:nvPr/>
          </p:nvSpPr>
          <p:spPr bwMode="auto">
            <a:xfrm>
              <a:off x="3895" y="3843"/>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7" name="Line 1265"/>
            <p:cNvSpPr>
              <a:spLocks noChangeShapeType="1"/>
            </p:cNvSpPr>
            <p:nvPr/>
          </p:nvSpPr>
          <p:spPr bwMode="auto">
            <a:xfrm>
              <a:off x="3901"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8" name="Line 1266"/>
            <p:cNvSpPr>
              <a:spLocks noChangeShapeType="1"/>
            </p:cNvSpPr>
            <p:nvPr/>
          </p:nvSpPr>
          <p:spPr bwMode="auto">
            <a:xfrm>
              <a:off x="3906"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9" name="Line 1267"/>
            <p:cNvSpPr>
              <a:spLocks noChangeShapeType="1"/>
            </p:cNvSpPr>
            <p:nvPr/>
          </p:nvSpPr>
          <p:spPr bwMode="auto">
            <a:xfrm flipV="1">
              <a:off x="3911" y="3838"/>
              <a:ext cx="3"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0" name="Line 1268"/>
            <p:cNvSpPr>
              <a:spLocks noChangeShapeType="1"/>
            </p:cNvSpPr>
            <p:nvPr/>
          </p:nvSpPr>
          <p:spPr bwMode="auto">
            <a:xfrm>
              <a:off x="3914" y="383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1" name="Line 1269"/>
            <p:cNvSpPr>
              <a:spLocks noChangeShapeType="1"/>
            </p:cNvSpPr>
            <p:nvPr/>
          </p:nvSpPr>
          <p:spPr bwMode="auto">
            <a:xfrm>
              <a:off x="3919" y="383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2" name="Line 1270"/>
            <p:cNvSpPr>
              <a:spLocks noChangeShapeType="1"/>
            </p:cNvSpPr>
            <p:nvPr/>
          </p:nvSpPr>
          <p:spPr bwMode="auto">
            <a:xfrm>
              <a:off x="3924" y="3838"/>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3" name="Line 1271"/>
            <p:cNvSpPr>
              <a:spLocks noChangeShapeType="1"/>
            </p:cNvSpPr>
            <p:nvPr/>
          </p:nvSpPr>
          <p:spPr bwMode="auto">
            <a:xfrm>
              <a:off x="3930" y="383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4" name="Line 1272"/>
            <p:cNvSpPr>
              <a:spLocks noChangeShapeType="1"/>
            </p:cNvSpPr>
            <p:nvPr/>
          </p:nvSpPr>
          <p:spPr bwMode="auto">
            <a:xfrm>
              <a:off x="3933" y="383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5" name="Line 1273"/>
            <p:cNvSpPr>
              <a:spLocks noChangeShapeType="1"/>
            </p:cNvSpPr>
            <p:nvPr/>
          </p:nvSpPr>
          <p:spPr bwMode="auto">
            <a:xfrm>
              <a:off x="3938" y="383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6" name="Line 1274"/>
            <p:cNvSpPr>
              <a:spLocks noChangeShapeType="1"/>
            </p:cNvSpPr>
            <p:nvPr/>
          </p:nvSpPr>
          <p:spPr bwMode="auto">
            <a:xfrm>
              <a:off x="3943" y="383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7" name="Line 1275"/>
            <p:cNvSpPr>
              <a:spLocks noChangeShapeType="1"/>
            </p:cNvSpPr>
            <p:nvPr/>
          </p:nvSpPr>
          <p:spPr bwMode="auto">
            <a:xfrm>
              <a:off x="3948" y="3838"/>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8" name="Line 1276"/>
            <p:cNvSpPr>
              <a:spLocks noChangeShapeType="1"/>
            </p:cNvSpPr>
            <p:nvPr/>
          </p:nvSpPr>
          <p:spPr bwMode="auto">
            <a:xfrm flipV="1">
              <a:off x="3952" y="383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9" name="Line 1277"/>
            <p:cNvSpPr>
              <a:spLocks noChangeShapeType="1"/>
            </p:cNvSpPr>
            <p:nvPr/>
          </p:nvSpPr>
          <p:spPr bwMode="auto">
            <a:xfrm>
              <a:off x="3957" y="383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0" name="Line 1278"/>
            <p:cNvSpPr>
              <a:spLocks noChangeShapeType="1"/>
            </p:cNvSpPr>
            <p:nvPr/>
          </p:nvSpPr>
          <p:spPr bwMode="auto">
            <a:xfrm>
              <a:off x="3962" y="383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1" name="Line 1279"/>
            <p:cNvSpPr>
              <a:spLocks noChangeShapeType="1"/>
            </p:cNvSpPr>
            <p:nvPr/>
          </p:nvSpPr>
          <p:spPr bwMode="auto">
            <a:xfrm>
              <a:off x="3967" y="3833"/>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2" name="Line 1280"/>
            <p:cNvSpPr>
              <a:spLocks noChangeShapeType="1"/>
            </p:cNvSpPr>
            <p:nvPr/>
          </p:nvSpPr>
          <p:spPr bwMode="auto">
            <a:xfrm>
              <a:off x="3970" y="383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3" name="Line 1281"/>
            <p:cNvSpPr>
              <a:spLocks noChangeShapeType="1"/>
            </p:cNvSpPr>
            <p:nvPr/>
          </p:nvSpPr>
          <p:spPr bwMode="auto">
            <a:xfrm>
              <a:off x="3975" y="3833"/>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4" name="Line 1282"/>
            <p:cNvSpPr>
              <a:spLocks noChangeShapeType="1"/>
            </p:cNvSpPr>
            <p:nvPr/>
          </p:nvSpPr>
          <p:spPr bwMode="auto">
            <a:xfrm>
              <a:off x="3981" y="383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5" name="Line 1283"/>
            <p:cNvSpPr>
              <a:spLocks noChangeShapeType="1"/>
            </p:cNvSpPr>
            <p:nvPr/>
          </p:nvSpPr>
          <p:spPr bwMode="auto">
            <a:xfrm>
              <a:off x="3986" y="3833"/>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6" name="Line 1284"/>
            <p:cNvSpPr>
              <a:spLocks noChangeShapeType="1"/>
            </p:cNvSpPr>
            <p:nvPr/>
          </p:nvSpPr>
          <p:spPr bwMode="auto">
            <a:xfrm flipV="1">
              <a:off x="3989" y="3829"/>
              <a:ext cx="5"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7" name="Line 1285"/>
            <p:cNvSpPr>
              <a:spLocks noChangeShapeType="1"/>
            </p:cNvSpPr>
            <p:nvPr/>
          </p:nvSpPr>
          <p:spPr bwMode="auto">
            <a:xfrm>
              <a:off x="3994" y="382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8" name="Line 1286"/>
            <p:cNvSpPr>
              <a:spLocks noChangeShapeType="1"/>
            </p:cNvSpPr>
            <p:nvPr/>
          </p:nvSpPr>
          <p:spPr bwMode="auto">
            <a:xfrm>
              <a:off x="3999" y="382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9" name="Line 1287"/>
            <p:cNvSpPr>
              <a:spLocks noChangeShapeType="1"/>
            </p:cNvSpPr>
            <p:nvPr/>
          </p:nvSpPr>
          <p:spPr bwMode="auto">
            <a:xfrm>
              <a:off x="4004" y="3829"/>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0" name="Line 1288"/>
            <p:cNvSpPr>
              <a:spLocks noChangeShapeType="1"/>
            </p:cNvSpPr>
            <p:nvPr/>
          </p:nvSpPr>
          <p:spPr bwMode="auto">
            <a:xfrm>
              <a:off x="4010" y="382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1" name="Line 1289"/>
            <p:cNvSpPr>
              <a:spLocks noChangeShapeType="1"/>
            </p:cNvSpPr>
            <p:nvPr/>
          </p:nvSpPr>
          <p:spPr bwMode="auto">
            <a:xfrm>
              <a:off x="4013" y="382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2" name="Line 1290"/>
            <p:cNvSpPr>
              <a:spLocks noChangeShapeType="1"/>
            </p:cNvSpPr>
            <p:nvPr/>
          </p:nvSpPr>
          <p:spPr bwMode="auto">
            <a:xfrm flipV="1">
              <a:off x="4018" y="382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3" name="Line 1291"/>
            <p:cNvSpPr>
              <a:spLocks noChangeShapeType="1"/>
            </p:cNvSpPr>
            <p:nvPr/>
          </p:nvSpPr>
          <p:spPr bwMode="auto">
            <a:xfrm>
              <a:off x="4023" y="3824"/>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4" name="Line 1292"/>
            <p:cNvSpPr>
              <a:spLocks noChangeShapeType="1"/>
            </p:cNvSpPr>
            <p:nvPr/>
          </p:nvSpPr>
          <p:spPr bwMode="auto">
            <a:xfrm flipV="1">
              <a:off x="4023" y="382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5" name="Line 1293"/>
            <p:cNvSpPr>
              <a:spLocks noChangeShapeType="1"/>
            </p:cNvSpPr>
            <p:nvPr/>
          </p:nvSpPr>
          <p:spPr bwMode="auto">
            <a:xfrm>
              <a:off x="4028" y="3824"/>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6" name="Line 1294"/>
            <p:cNvSpPr>
              <a:spLocks noChangeShapeType="1"/>
            </p:cNvSpPr>
            <p:nvPr/>
          </p:nvSpPr>
          <p:spPr bwMode="auto">
            <a:xfrm>
              <a:off x="4032" y="382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7" name="Line 1295"/>
            <p:cNvSpPr>
              <a:spLocks noChangeShapeType="1"/>
            </p:cNvSpPr>
            <p:nvPr/>
          </p:nvSpPr>
          <p:spPr bwMode="auto">
            <a:xfrm>
              <a:off x="4037" y="382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8" name="Line 1296"/>
            <p:cNvSpPr>
              <a:spLocks noChangeShapeType="1"/>
            </p:cNvSpPr>
            <p:nvPr/>
          </p:nvSpPr>
          <p:spPr bwMode="auto">
            <a:xfrm>
              <a:off x="4042" y="382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9" name="Line 1297"/>
            <p:cNvSpPr>
              <a:spLocks noChangeShapeType="1"/>
            </p:cNvSpPr>
            <p:nvPr/>
          </p:nvSpPr>
          <p:spPr bwMode="auto">
            <a:xfrm flipV="1">
              <a:off x="4047" y="3819"/>
              <a:ext cx="3"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0" name="Line 1298"/>
            <p:cNvSpPr>
              <a:spLocks noChangeShapeType="1"/>
            </p:cNvSpPr>
            <p:nvPr/>
          </p:nvSpPr>
          <p:spPr bwMode="auto">
            <a:xfrm>
              <a:off x="4050" y="381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1" name="Line 1299"/>
            <p:cNvSpPr>
              <a:spLocks noChangeShapeType="1"/>
            </p:cNvSpPr>
            <p:nvPr/>
          </p:nvSpPr>
          <p:spPr bwMode="auto">
            <a:xfrm>
              <a:off x="4055" y="3819"/>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2" name="Line 1300"/>
            <p:cNvSpPr>
              <a:spLocks noChangeShapeType="1"/>
            </p:cNvSpPr>
            <p:nvPr/>
          </p:nvSpPr>
          <p:spPr bwMode="auto">
            <a:xfrm>
              <a:off x="4061" y="381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3" name="Line 1301"/>
            <p:cNvSpPr>
              <a:spLocks noChangeShapeType="1"/>
            </p:cNvSpPr>
            <p:nvPr/>
          </p:nvSpPr>
          <p:spPr bwMode="auto">
            <a:xfrm>
              <a:off x="4066" y="381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4" name="Line 1302"/>
            <p:cNvSpPr>
              <a:spLocks noChangeShapeType="1"/>
            </p:cNvSpPr>
            <p:nvPr/>
          </p:nvSpPr>
          <p:spPr bwMode="auto">
            <a:xfrm>
              <a:off x="4069" y="381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5" name="Line 1303"/>
            <p:cNvSpPr>
              <a:spLocks noChangeShapeType="1"/>
            </p:cNvSpPr>
            <p:nvPr/>
          </p:nvSpPr>
          <p:spPr bwMode="auto">
            <a:xfrm flipV="1">
              <a:off x="4074" y="381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6" name="Line 1304"/>
            <p:cNvSpPr>
              <a:spLocks noChangeShapeType="1"/>
            </p:cNvSpPr>
            <p:nvPr/>
          </p:nvSpPr>
          <p:spPr bwMode="auto">
            <a:xfrm>
              <a:off x="4079" y="381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7" name="Line 1305"/>
            <p:cNvSpPr>
              <a:spLocks noChangeShapeType="1"/>
            </p:cNvSpPr>
            <p:nvPr/>
          </p:nvSpPr>
          <p:spPr bwMode="auto">
            <a:xfrm>
              <a:off x="4084" y="3814"/>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8" name="Line 1306"/>
            <p:cNvSpPr>
              <a:spLocks noChangeShapeType="1"/>
            </p:cNvSpPr>
            <p:nvPr/>
          </p:nvSpPr>
          <p:spPr bwMode="auto">
            <a:xfrm>
              <a:off x="4088" y="381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9" name="Line 1307"/>
            <p:cNvSpPr>
              <a:spLocks noChangeShapeType="1"/>
            </p:cNvSpPr>
            <p:nvPr/>
          </p:nvSpPr>
          <p:spPr bwMode="auto">
            <a:xfrm>
              <a:off x="4093" y="381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0" name="Line 1308"/>
            <p:cNvSpPr>
              <a:spLocks noChangeShapeType="1"/>
            </p:cNvSpPr>
            <p:nvPr/>
          </p:nvSpPr>
          <p:spPr bwMode="auto">
            <a:xfrm flipV="1">
              <a:off x="4098" y="3809"/>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1" name="Line 1309"/>
            <p:cNvSpPr>
              <a:spLocks noChangeShapeType="1"/>
            </p:cNvSpPr>
            <p:nvPr/>
          </p:nvSpPr>
          <p:spPr bwMode="auto">
            <a:xfrm>
              <a:off x="4103" y="380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2" name="Line 1310"/>
            <p:cNvSpPr>
              <a:spLocks noChangeShapeType="1"/>
            </p:cNvSpPr>
            <p:nvPr/>
          </p:nvSpPr>
          <p:spPr bwMode="auto">
            <a:xfrm>
              <a:off x="4107" y="380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3" name="Line 1311"/>
            <p:cNvSpPr>
              <a:spLocks noChangeShapeType="1"/>
            </p:cNvSpPr>
            <p:nvPr/>
          </p:nvSpPr>
          <p:spPr bwMode="auto">
            <a:xfrm>
              <a:off x="4112" y="380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4" name="Line 1312"/>
            <p:cNvSpPr>
              <a:spLocks noChangeShapeType="1"/>
            </p:cNvSpPr>
            <p:nvPr/>
          </p:nvSpPr>
          <p:spPr bwMode="auto">
            <a:xfrm>
              <a:off x="4117" y="380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5" name="Line 1313"/>
            <p:cNvSpPr>
              <a:spLocks noChangeShapeType="1"/>
            </p:cNvSpPr>
            <p:nvPr/>
          </p:nvSpPr>
          <p:spPr bwMode="auto">
            <a:xfrm flipV="1">
              <a:off x="4122" y="3806"/>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6" name="Line 1314"/>
            <p:cNvSpPr>
              <a:spLocks noChangeShapeType="1"/>
            </p:cNvSpPr>
            <p:nvPr/>
          </p:nvSpPr>
          <p:spPr bwMode="auto">
            <a:xfrm>
              <a:off x="4125" y="3806"/>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7" name="Line 1315"/>
            <p:cNvSpPr>
              <a:spLocks noChangeShapeType="1"/>
            </p:cNvSpPr>
            <p:nvPr/>
          </p:nvSpPr>
          <p:spPr bwMode="auto">
            <a:xfrm>
              <a:off x="4130" y="3806"/>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8" name="Line 1316"/>
            <p:cNvSpPr>
              <a:spLocks noChangeShapeType="1"/>
            </p:cNvSpPr>
            <p:nvPr/>
          </p:nvSpPr>
          <p:spPr bwMode="auto">
            <a:xfrm>
              <a:off x="4136" y="3806"/>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9" name="Line 1317"/>
            <p:cNvSpPr>
              <a:spLocks noChangeShapeType="1"/>
            </p:cNvSpPr>
            <p:nvPr/>
          </p:nvSpPr>
          <p:spPr bwMode="auto">
            <a:xfrm flipV="1">
              <a:off x="4141" y="3801"/>
              <a:ext cx="3"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0" name="Line 1318"/>
            <p:cNvSpPr>
              <a:spLocks noChangeShapeType="1"/>
            </p:cNvSpPr>
            <p:nvPr/>
          </p:nvSpPr>
          <p:spPr bwMode="auto">
            <a:xfrm>
              <a:off x="4144" y="3801"/>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1" name="Line 1319"/>
            <p:cNvSpPr>
              <a:spLocks noChangeShapeType="1"/>
            </p:cNvSpPr>
            <p:nvPr/>
          </p:nvSpPr>
          <p:spPr bwMode="auto">
            <a:xfrm>
              <a:off x="4149" y="3801"/>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2" name="Line 1320"/>
            <p:cNvSpPr>
              <a:spLocks noChangeShapeType="1"/>
            </p:cNvSpPr>
            <p:nvPr/>
          </p:nvSpPr>
          <p:spPr bwMode="auto">
            <a:xfrm>
              <a:off x="4154" y="3801"/>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3" name="Line 1321"/>
            <p:cNvSpPr>
              <a:spLocks noChangeShapeType="1"/>
            </p:cNvSpPr>
            <p:nvPr/>
          </p:nvSpPr>
          <p:spPr bwMode="auto">
            <a:xfrm flipV="1">
              <a:off x="4159" y="3796"/>
              <a:ext cx="4"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4" name="Line 1322"/>
            <p:cNvSpPr>
              <a:spLocks noChangeShapeType="1"/>
            </p:cNvSpPr>
            <p:nvPr/>
          </p:nvSpPr>
          <p:spPr bwMode="auto">
            <a:xfrm>
              <a:off x="4163" y="3796"/>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5" name="Line 1323"/>
            <p:cNvSpPr>
              <a:spLocks noChangeShapeType="1"/>
            </p:cNvSpPr>
            <p:nvPr/>
          </p:nvSpPr>
          <p:spPr bwMode="auto">
            <a:xfrm>
              <a:off x="4168" y="3796"/>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6" name="Line 1324"/>
            <p:cNvSpPr>
              <a:spLocks noChangeShapeType="1"/>
            </p:cNvSpPr>
            <p:nvPr/>
          </p:nvSpPr>
          <p:spPr bwMode="auto">
            <a:xfrm>
              <a:off x="4173" y="3796"/>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7" name="Line 1325"/>
            <p:cNvSpPr>
              <a:spLocks noChangeShapeType="1"/>
            </p:cNvSpPr>
            <p:nvPr/>
          </p:nvSpPr>
          <p:spPr bwMode="auto">
            <a:xfrm flipV="1">
              <a:off x="4178" y="3790"/>
              <a:ext cx="5"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8" name="Line 1326"/>
            <p:cNvSpPr>
              <a:spLocks noChangeShapeType="1"/>
            </p:cNvSpPr>
            <p:nvPr/>
          </p:nvSpPr>
          <p:spPr bwMode="auto">
            <a:xfrm>
              <a:off x="4183" y="379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9" name="Line 1327"/>
            <p:cNvSpPr>
              <a:spLocks noChangeShapeType="1"/>
            </p:cNvSpPr>
            <p:nvPr/>
          </p:nvSpPr>
          <p:spPr bwMode="auto">
            <a:xfrm>
              <a:off x="4187" y="379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0" name="Line 1328"/>
            <p:cNvSpPr>
              <a:spLocks noChangeShapeType="1"/>
            </p:cNvSpPr>
            <p:nvPr/>
          </p:nvSpPr>
          <p:spPr bwMode="auto">
            <a:xfrm flipV="1">
              <a:off x="4192" y="378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1" name="Line 1329"/>
            <p:cNvSpPr>
              <a:spLocks noChangeShapeType="1"/>
            </p:cNvSpPr>
            <p:nvPr/>
          </p:nvSpPr>
          <p:spPr bwMode="auto">
            <a:xfrm>
              <a:off x="4197" y="378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2" name="Line 1330"/>
            <p:cNvSpPr>
              <a:spLocks noChangeShapeType="1"/>
            </p:cNvSpPr>
            <p:nvPr/>
          </p:nvSpPr>
          <p:spPr bwMode="auto">
            <a:xfrm>
              <a:off x="4202" y="378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3" name="Line 1331"/>
            <p:cNvSpPr>
              <a:spLocks noChangeShapeType="1"/>
            </p:cNvSpPr>
            <p:nvPr/>
          </p:nvSpPr>
          <p:spPr bwMode="auto">
            <a:xfrm>
              <a:off x="4205" y="378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4" name="Line 1332"/>
            <p:cNvSpPr>
              <a:spLocks noChangeShapeType="1"/>
            </p:cNvSpPr>
            <p:nvPr/>
          </p:nvSpPr>
          <p:spPr bwMode="auto">
            <a:xfrm flipV="1">
              <a:off x="4210" y="3782"/>
              <a:ext cx="6"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5" name="Line 1333"/>
            <p:cNvSpPr>
              <a:spLocks noChangeShapeType="1"/>
            </p:cNvSpPr>
            <p:nvPr/>
          </p:nvSpPr>
          <p:spPr bwMode="auto">
            <a:xfrm>
              <a:off x="4216" y="378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6" name="Line 1334"/>
            <p:cNvSpPr>
              <a:spLocks noChangeShapeType="1"/>
            </p:cNvSpPr>
            <p:nvPr/>
          </p:nvSpPr>
          <p:spPr bwMode="auto">
            <a:xfrm>
              <a:off x="4221" y="378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7" name="Line 1335"/>
            <p:cNvSpPr>
              <a:spLocks noChangeShapeType="1"/>
            </p:cNvSpPr>
            <p:nvPr/>
          </p:nvSpPr>
          <p:spPr bwMode="auto">
            <a:xfrm flipV="1">
              <a:off x="4224" y="3777"/>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8" name="Line 1336"/>
            <p:cNvSpPr>
              <a:spLocks noChangeShapeType="1"/>
            </p:cNvSpPr>
            <p:nvPr/>
          </p:nvSpPr>
          <p:spPr bwMode="auto">
            <a:xfrm>
              <a:off x="4229" y="377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9" name="Line 1337"/>
            <p:cNvSpPr>
              <a:spLocks noChangeShapeType="1"/>
            </p:cNvSpPr>
            <p:nvPr/>
          </p:nvSpPr>
          <p:spPr bwMode="auto">
            <a:xfrm>
              <a:off x="4234" y="377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0" name="Line 1338"/>
            <p:cNvSpPr>
              <a:spLocks noChangeShapeType="1"/>
            </p:cNvSpPr>
            <p:nvPr/>
          </p:nvSpPr>
          <p:spPr bwMode="auto">
            <a:xfrm flipV="1">
              <a:off x="4239" y="3772"/>
              <a:ext cx="4"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1" name="Line 1339"/>
            <p:cNvSpPr>
              <a:spLocks noChangeShapeType="1"/>
            </p:cNvSpPr>
            <p:nvPr/>
          </p:nvSpPr>
          <p:spPr bwMode="auto">
            <a:xfrm>
              <a:off x="4243" y="377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2" name="Line 1340"/>
            <p:cNvSpPr>
              <a:spLocks noChangeShapeType="1"/>
            </p:cNvSpPr>
            <p:nvPr/>
          </p:nvSpPr>
          <p:spPr bwMode="auto">
            <a:xfrm>
              <a:off x="4248" y="377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3" name="Line 1341"/>
            <p:cNvSpPr>
              <a:spLocks noChangeShapeType="1"/>
            </p:cNvSpPr>
            <p:nvPr/>
          </p:nvSpPr>
          <p:spPr bwMode="auto">
            <a:xfrm>
              <a:off x="4253" y="377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4" name="Line 1342"/>
            <p:cNvSpPr>
              <a:spLocks noChangeShapeType="1"/>
            </p:cNvSpPr>
            <p:nvPr/>
          </p:nvSpPr>
          <p:spPr bwMode="auto">
            <a:xfrm flipV="1">
              <a:off x="4258" y="3768"/>
              <a:ext cx="3" cy="4"/>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5" name="Line 1343"/>
            <p:cNvSpPr>
              <a:spLocks noChangeShapeType="1"/>
            </p:cNvSpPr>
            <p:nvPr/>
          </p:nvSpPr>
          <p:spPr bwMode="auto">
            <a:xfrm>
              <a:off x="4261" y="3768"/>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6" name="Line 1344"/>
            <p:cNvSpPr>
              <a:spLocks noChangeShapeType="1"/>
            </p:cNvSpPr>
            <p:nvPr/>
          </p:nvSpPr>
          <p:spPr bwMode="auto">
            <a:xfrm>
              <a:off x="4267" y="376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7" name="Line 1345"/>
            <p:cNvSpPr>
              <a:spLocks noChangeShapeType="1"/>
            </p:cNvSpPr>
            <p:nvPr/>
          </p:nvSpPr>
          <p:spPr bwMode="auto">
            <a:xfrm flipV="1">
              <a:off x="4272" y="376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8" name="Line 1346"/>
            <p:cNvSpPr>
              <a:spLocks noChangeShapeType="1"/>
            </p:cNvSpPr>
            <p:nvPr/>
          </p:nvSpPr>
          <p:spPr bwMode="auto">
            <a:xfrm>
              <a:off x="4277" y="3763"/>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9" name="Line 1347"/>
            <p:cNvSpPr>
              <a:spLocks noChangeShapeType="1"/>
            </p:cNvSpPr>
            <p:nvPr/>
          </p:nvSpPr>
          <p:spPr bwMode="auto">
            <a:xfrm>
              <a:off x="4280" y="376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0" name="Line 1348"/>
            <p:cNvSpPr>
              <a:spLocks noChangeShapeType="1"/>
            </p:cNvSpPr>
            <p:nvPr/>
          </p:nvSpPr>
          <p:spPr bwMode="auto">
            <a:xfrm>
              <a:off x="4285" y="376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1" name="Line 1349"/>
            <p:cNvSpPr>
              <a:spLocks noChangeShapeType="1"/>
            </p:cNvSpPr>
            <p:nvPr/>
          </p:nvSpPr>
          <p:spPr bwMode="auto">
            <a:xfrm flipV="1">
              <a:off x="4290" y="3758"/>
              <a:ext cx="6"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2" name="Line 1350"/>
            <p:cNvSpPr>
              <a:spLocks noChangeShapeType="1"/>
            </p:cNvSpPr>
            <p:nvPr/>
          </p:nvSpPr>
          <p:spPr bwMode="auto">
            <a:xfrm>
              <a:off x="4296" y="375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3" name="Line 1351"/>
            <p:cNvSpPr>
              <a:spLocks noChangeShapeType="1"/>
            </p:cNvSpPr>
            <p:nvPr/>
          </p:nvSpPr>
          <p:spPr bwMode="auto">
            <a:xfrm>
              <a:off x="4299" y="375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4" name="Line 1352"/>
            <p:cNvSpPr>
              <a:spLocks noChangeShapeType="1"/>
            </p:cNvSpPr>
            <p:nvPr/>
          </p:nvSpPr>
          <p:spPr bwMode="auto">
            <a:xfrm>
              <a:off x="4304" y="375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5" name="Line 1353"/>
            <p:cNvSpPr>
              <a:spLocks noChangeShapeType="1"/>
            </p:cNvSpPr>
            <p:nvPr/>
          </p:nvSpPr>
          <p:spPr bwMode="auto">
            <a:xfrm flipV="1">
              <a:off x="4309" y="375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6" name="Line 1354"/>
            <p:cNvSpPr>
              <a:spLocks noChangeShapeType="1"/>
            </p:cNvSpPr>
            <p:nvPr/>
          </p:nvSpPr>
          <p:spPr bwMode="auto">
            <a:xfrm>
              <a:off x="4314" y="3753"/>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7" name="Line 1355"/>
            <p:cNvSpPr>
              <a:spLocks noChangeShapeType="1"/>
            </p:cNvSpPr>
            <p:nvPr/>
          </p:nvSpPr>
          <p:spPr bwMode="auto">
            <a:xfrm>
              <a:off x="4318" y="375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8" name="Line 1356"/>
            <p:cNvSpPr>
              <a:spLocks noChangeShapeType="1"/>
            </p:cNvSpPr>
            <p:nvPr/>
          </p:nvSpPr>
          <p:spPr bwMode="auto">
            <a:xfrm>
              <a:off x="4323" y="375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9" name="Line 1357"/>
            <p:cNvSpPr>
              <a:spLocks noChangeShapeType="1"/>
            </p:cNvSpPr>
            <p:nvPr/>
          </p:nvSpPr>
          <p:spPr bwMode="auto">
            <a:xfrm>
              <a:off x="4328" y="375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0" name="Line 1358"/>
            <p:cNvSpPr>
              <a:spLocks noChangeShapeType="1"/>
            </p:cNvSpPr>
            <p:nvPr/>
          </p:nvSpPr>
          <p:spPr bwMode="auto">
            <a:xfrm flipV="1">
              <a:off x="4333" y="3750"/>
              <a:ext cx="3" cy="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1" name="Line 1359"/>
            <p:cNvSpPr>
              <a:spLocks noChangeShapeType="1"/>
            </p:cNvSpPr>
            <p:nvPr/>
          </p:nvSpPr>
          <p:spPr bwMode="auto">
            <a:xfrm>
              <a:off x="4336" y="375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2" name="Line 1360"/>
            <p:cNvSpPr>
              <a:spLocks noChangeShapeType="1"/>
            </p:cNvSpPr>
            <p:nvPr/>
          </p:nvSpPr>
          <p:spPr bwMode="auto">
            <a:xfrm>
              <a:off x="4342" y="375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3" name="Line 1361"/>
            <p:cNvSpPr>
              <a:spLocks noChangeShapeType="1"/>
            </p:cNvSpPr>
            <p:nvPr/>
          </p:nvSpPr>
          <p:spPr bwMode="auto">
            <a:xfrm>
              <a:off x="4347" y="375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4" name="Line 1362"/>
            <p:cNvSpPr>
              <a:spLocks noChangeShapeType="1"/>
            </p:cNvSpPr>
            <p:nvPr/>
          </p:nvSpPr>
          <p:spPr bwMode="auto">
            <a:xfrm flipV="1">
              <a:off x="4352" y="3745"/>
              <a:ext cx="3"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5" name="Line 1363"/>
            <p:cNvSpPr>
              <a:spLocks noChangeShapeType="1"/>
            </p:cNvSpPr>
            <p:nvPr/>
          </p:nvSpPr>
          <p:spPr bwMode="auto">
            <a:xfrm>
              <a:off x="4355" y="3745"/>
              <a:ext cx="0"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6" name="Line 1364"/>
            <p:cNvSpPr>
              <a:spLocks noChangeShapeType="1"/>
            </p:cNvSpPr>
            <p:nvPr/>
          </p:nvSpPr>
          <p:spPr bwMode="auto">
            <a:xfrm flipV="1">
              <a:off x="4355" y="3745"/>
              <a:ext cx="5" cy="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7" name="Line 1365"/>
            <p:cNvSpPr>
              <a:spLocks noChangeShapeType="1"/>
            </p:cNvSpPr>
            <p:nvPr/>
          </p:nvSpPr>
          <p:spPr bwMode="auto">
            <a:xfrm>
              <a:off x="4360" y="3745"/>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8" name="Line 1366"/>
            <p:cNvSpPr>
              <a:spLocks noChangeShapeType="1"/>
            </p:cNvSpPr>
            <p:nvPr/>
          </p:nvSpPr>
          <p:spPr bwMode="auto">
            <a:xfrm>
              <a:off x="4365" y="3745"/>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9" name="Line 1367"/>
            <p:cNvSpPr>
              <a:spLocks noChangeShapeType="1"/>
            </p:cNvSpPr>
            <p:nvPr/>
          </p:nvSpPr>
          <p:spPr bwMode="auto">
            <a:xfrm>
              <a:off x="4370" y="3745"/>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0" name="Line 1368"/>
            <p:cNvSpPr>
              <a:spLocks noChangeShapeType="1"/>
            </p:cNvSpPr>
            <p:nvPr/>
          </p:nvSpPr>
          <p:spPr bwMode="auto">
            <a:xfrm>
              <a:off x="4376" y="3745"/>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1" name="Line 1369"/>
            <p:cNvSpPr>
              <a:spLocks noChangeShapeType="1"/>
            </p:cNvSpPr>
            <p:nvPr/>
          </p:nvSpPr>
          <p:spPr bwMode="auto">
            <a:xfrm>
              <a:off x="4379" y="3745"/>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2" name="Line 1370"/>
            <p:cNvSpPr>
              <a:spLocks noChangeShapeType="1"/>
            </p:cNvSpPr>
            <p:nvPr/>
          </p:nvSpPr>
          <p:spPr bwMode="auto">
            <a:xfrm flipV="1">
              <a:off x="4384" y="3739"/>
              <a:ext cx="5"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3" name="Line 1371"/>
            <p:cNvSpPr>
              <a:spLocks noChangeShapeType="1"/>
            </p:cNvSpPr>
            <p:nvPr/>
          </p:nvSpPr>
          <p:spPr bwMode="auto">
            <a:xfrm>
              <a:off x="4389" y="3739"/>
              <a:ext cx="0"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4" name="Line 1372"/>
            <p:cNvSpPr>
              <a:spLocks noChangeShapeType="1"/>
            </p:cNvSpPr>
            <p:nvPr/>
          </p:nvSpPr>
          <p:spPr bwMode="auto">
            <a:xfrm flipV="1">
              <a:off x="4389" y="3739"/>
              <a:ext cx="5" cy="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5" name="Line 1373"/>
            <p:cNvSpPr>
              <a:spLocks noChangeShapeType="1"/>
            </p:cNvSpPr>
            <p:nvPr/>
          </p:nvSpPr>
          <p:spPr bwMode="auto">
            <a:xfrm>
              <a:off x="4394" y="373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6" name="Line 1374"/>
            <p:cNvSpPr>
              <a:spLocks noChangeShapeType="1"/>
            </p:cNvSpPr>
            <p:nvPr/>
          </p:nvSpPr>
          <p:spPr bwMode="auto">
            <a:xfrm>
              <a:off x="4398"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7" name="Line 1375"/>
            <p:cNvSpPr>
              <a:spLocks noChangeShapeType="1"/>
            </p:cNvSpPr>
            <p:nvPr/>
          </p:nvSpPr>
          <p:spPr bwMode="auto">
            <a:xfrm>
              <a:off x="4403"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8" name="Line 1376"/>
            <p:cNvSpPr>
              <a:spLocks noChangeShapeType="1"/>
            </p:cNvSpPr>
            <p:nvPr/>
          </p:nvSpPr>
          <p:spPr bwMode="auto">
            <a:xfrm>
              <a:off x="4408" y="3739"/>
              <a:ext cx="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9" name="Line 1377"/>
            <p:cNvSpPr>
              <a:spLocks noChangeShapeType="1"/>
            </p:cNvSpPr>
            <p:nvPr/>
          </p:nvSpPr>
          <p:spPr bwMode="auto">
            <a:xfrm>
              <a:off x="4416" y="3739"/>
              <a:ext cx="1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0" name="Line 1378"/>
            <p:cNvSpPr>
              <a:spLocks noChangeShapeType="1"/>
            </p:cNvSpPr>
            <p:nvPr/>
          </p:nvSpPr>
          <p:spPr bwMode="auto">
            <a:xfrm>
              <a:off x="4427"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1" name="Line 1379"/>
            <p:cNvSpPr>
              <a:spLocks noChangeShapeType="1"/>
            </p:cNvSpPr>
            <p:nvPr/>
          </p:nvSpPr>
          <p:spPr bwMode="auto">
            <a:xfrm>
              <a:off x="4432" y="373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2" name="Line 1380"/>
            <p:cNvSpPr>
              <a:spLocks noChangeShapeType="1"/>
            </p:cNvSpPr>
            <p:nvPr/>
          </p:nvSpPr>
          <p:spPr bwMode="auto">
            <a:xfrm>
              <a:off x="4435"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3" name="Line 1381"/>
            <p:cNvSpPr>
              <a:spLocks noChangeShapeType="1"/>
            </p:cNvSpPr>
            <p:nvPr/>
          </p:nvSpPr>
          <p:spPr bwMode="auto">
            <a:xfrm>
              <a:off x="4440"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4" name="Line 1382"/>
            <p:cNvSpPr>
              <a:spLocks noChangeShapeType="1"/>
            </p:cNvSpPr>
            <p:nvPr/>
          </p:nvSpPr>
          <p:spPr bwMode="auto">
            <a:xfrm>
              <a:off x="4445"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5" name="Line 1383"/>
            <p:cNvSpPr>
              <a:spLocks noChangeShapeType="1"/>
            </p:cNvSpPr>
            <p:nvPr/>
          </p:nvSpPr>
          <p:spPr bwMode="auto">
            <a:xfrm>
              <a:off x="4450" y="373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6" name="Line 1384"/>
            <p:cNvSpPr>
              <a:spLocks noChangeShapeType="1"/>
            </p:cNvSpPr>
            <p:nvPr/>
          </p:nvSpPr>
          <p:spPr bwMode="auto">
            <a:xfrm>
              <a:off x="4454"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7" name="Line 1385"/>
            <p:cNvSpPr>
              <a:spLocks noChangeShapeType="1"/>
            </p:cNvSpPr>
            <p:nvPr/>
          </p:nvSpPr>
          <p:spPr bwMode="auto">
            <a:xfrm>
              <a:off x="4459"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8" name="Line 1386"/>
            <p:cNvSpPr>
              <a:spLocks noChangeShapeType="1"/>
            </p:cNvSpPr>
            <p:nvPr/>
          </p:nvSpPr>
          <p:spPr bwMode="auto">
            <a:xfrm>
              <a:off x="4464"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9" name="Line 1387"/>
            <p:cNvSpPr>
              <a:spLocks noChangeShapeType="1"/>
            </p:cNvSpPr>
            <p:nvPr/>
          </p:nvSpPr>
          <p:spPr bwMode="auto">
            <a:xfrm>
              <a:off x="4469" y="373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0" name="Line 1388"/>
            <p:cNvSpPr>
              <a:spLocks noChangeShapeType="1"/>
            </p:cNvSpPr>
            <p:nvPr/>
          </p:nvSpPr>
          <p:spPr bwMode="auto">
            <a:xfrm>
              <a:off x="4473"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1" name="Line 1389"/>
            <p:cNvSpPr>
              <a:spLocks noChangeShapeType="1"/>
            </p:cNvSpPr>
            <p:nvPr/>
          </p:nvSpPr>
          <p:spPr bwMode="auto">
            <a:xfrm>
              <a:off x="4478"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2" name="Line 1390"/>
            <p:cNvSpPr>
              <a:spLocks noChangeShapeType="1"/>
            </p:cNvSpPr>
            <p:nvPr/>
          </p:nvSpPr>
          <p:spPr bwMode="auto">
            <a:xfrm>
              <a:off x="4483"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3" name="Line 1391"/>
            <p:cNvSpPr>
              <a:spLocks noChangeShapeType="1"/>
            </p:cNvSpPr>
            <p:nvPr/>
          </p:nvSpPr>
          <p:spPr bwMode="auto">
            <a:xfrm>
              <a:off x="4488" y="373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4" name="Line 1392"/>
            <p:cNvSpPr>
              <a:spLocks noChangeShapeType="1"/>
            </p:cNvSpPr>
            <p:nvPr/>
          </p:nvSpPr>
          <p:spPr bwMode="auto">
            <a:xfrm>
              <a:off x="4491"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5" name="Line 1393"/>
            <p:cNvSpPr>
              <a:spLocks noChangeShapeType="1"/>
            </p:cNvSpPr>
            <p:nvPr/>
          </p:nvSpPr>
          <p:spPr bwMode="auto">
            <a:xfrm>
              <a:off x="4496" y="3739"/>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6" name="Line 1394"/>
            <p:cNvSpPr>
              <a:spLocks noChangeShapeType="1"/>
            </p:cNvSpPr>
            <p:nvPr/>
          </p:nvSpPr>
          <p:spPr bwMode="auto">
            <a:xfrm>
              <a:off x="4502"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7" name="Line 1395"/>
            <p:cNvSpPr>
              <a:spLocks noChangeShapeType="1"/>
            </p:cNvSpPr>
            <p:nvPr/>
          </p:nvSpPr>
          <p:spPr bwMode="auto">
            <a:xfrm>
              <a:off x="4507" y="373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8" name="Line 1396"/>
            <p:cNvSpPr>
              <a:spLocks noChangeShapeType="1"/>
            </p:cNvSpPr>
            <p:nvPr/>
          </p:nvSpPr>
          <p:spPr bwMode="auto">
            <a:xfrm>
              <a:off x="4510"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9" name="Line 1397"/>
            <p:cNvSpPr>
              <a:spLocks noChangeShapeType="1"/>
            </p:cNvSpPr>
            <p:nvPr/>
          </p:nvSpPr>
          <p:spPr bwMode="auto">
            <a:xfrm>
              <a:off x="4515"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0" name="Line 1398"/>
            <p:cNvSpPr>
              <a:spLocks noChangeShapeType="1"/>
            </p:cNvSpPr>
            <p:nvPr/>
          </p:nvSpPr>
          <p:spPr bwMode="auto">
            <a:xfrm>
              <a:off x="4520"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1" name="Line 1399"/>
            <p:cNvSpPr>
              <a:spLocks noChangeShapeType="1"/>
            </p:cNvSpPr>
            <p:nvPr/>
          </p:nvSpPr>
          <p:spPr bwMode="auto">
            <a:xfrm>
              <a:off x="4525" y="373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2" name="Line 1400"/>
            <p:cNvSpPr>
              <a:spLocks noChangeShapeType="1"/>
            </p:cNvSpPr>
            <p:nvPr/>
          </p:nvSpPr>
          <p:spPr bwMode="auto">
            <a:xfrm>
              <a:off x="4529"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3" name="Line 1401"/>
            <p:cNvSpPr>
              <a:spLocks noChangeShapeType="1"/>
            </p:cNvSpPr>
            <p:nvPr/>
          </p:nvSpPr>
          <p:spPr bwMode="auto">
            <a:xfrm>
              <a:off x="4534"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4" name="Line 1402"/>
            <p:cNvSpPr>
              <a:spLocks noChangeShapeType="1"/>
            </p:cNvSpPr>
            <p:nvPr/>
          </p:nvSpPr>
          <p:spPr bwMode="auto">
            <a:xfrm>
              <a:off x="4539"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5" name="Line 1403"/>
            <p:cNvSpPr>
              <a:spLocks noChangeShapeType="1"/>
            </p:cNvSpPr>
            <p:nvPr/>
          </p:nvSpPr>
          <p:spPr bwMode="auto">
            <a:xfrm>
              <a:off x="4544"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6" name="Line 1404"/>
            <p:cNvSpPr>
              <a:spLocks noChangeShapeType="1"/>
            </p:cNvSpPr>
            <p:nvPr/>
          </p:nvSpPr>
          <p:spPr bwMode="auto">
            <a:xfrm>
              <a:off x="4549" y="373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7" name="Line 1405"/>
            <p:cNvSpPr>
              <a:spLocks noChangeShapeType="1"/>
            </p:cNvSpPr>
            <p:nvPr/>
          </p:nvSpPr>
          <p:spPr bwMode="auto">
            <a:xfrm>
              <a:off x="4553"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8" name="Line 1406"/>
            <p:cNvSpPr>
              <a:spLocks noChangeShapeType="1"/>
            </p:cNvSpPr>
            <p:nvPr/>
          </p:nvSpPr>
          <p:spPr bwMode="auto">
            <a:xfrm>
              <a:off x="4558"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9" name="Line 1407"/>
            <p:cNvSpPr>
              <a:spLocks noChangeShapeType="1"/>
            </p:cNvSpPr>
            <p:nvPr/>
          </p:nvSpPr>
          <p:spPr bwMode="auto">
            <a:xfrm>
              <a:off x="4563"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0" name="Line 1408"/>
            <p:cNvSpPr>
              <a:spLocks noChangeShapeType="1"/>
            </p:cNvSpPr>
            <p:nvPr/>
          </p:nvSpPr>
          <p:spPr bwMode="auto">
            <a:xfrm>
              <a:off x="4568" y="373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1" name="Line 1409"/>
            <p:cNvSpPr>
              <a:spLocks noChangeShapeType="1"/>
            </p:cNvSpPr>
            <p:nvPr/>
          </p:nvSpPr>
          <p:spPr bwMode="auto">
            <a:xfrm>
              <a:off x="4571"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2" name="Line 1410"/>
            <p:cNvSpPr>
              <a:spLocks noChangeShapeType="1"/>
            </p:cNvSpPr>
            <p:nvPr/>
          </p:nvSpPr>
          <p:spPr bwMode="auto">
            <a:xfrm>
              <a:off x="4576" y="3739"/>
              <a:ext cx="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Line 1412"/>
          <p:cNvSpPr>
            <a:spLocks noChangeShapeType="1"/>
          </p:cNvSpPr>
          <p:nvPr/>
        </p:nvSpPr>
        <p:spPr bwMode="auto">
          <a:xfrm>
            <a:off x="72739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413"/>
          <p:cNvSpPr>
            <a:spLocks noChangeShapeType="1"/>
          </p:cNvSpPr>
          <p:nvPr/>
        </p:nvSpPr>
        <p:spPr bwMode="auto">
          <a:xfrm>
            <a:off x="7281862" y="5935663"/>
            <a:ext cx="476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1414"/>
          <p:cNvSpPr>
            <a:spLocks noChangeShapeType="1"/>
          </p:cNvSpPr>
          <p:nvPr/>
        </p:nvSpPr>
        <p:spPr bwMode="auto">
          <a:xfrm>
            <a:off x="72866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1415"/>
          <p:cNvSpPr>
            <a:spLocks noChangeShapeType="1"/>
          </p:cNvSpPr>
          <p:nvPr/>
        </p:nvSpPr>
        <p:spPr bwMode="auto">
          <a:xfrm>
            <a:off x="7294562"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1416"/>
          <p:cNvSpPr>
            <a:spLocks noChangeShapeType="1"/>
          </p:cNvSpPr>
          <p:nvPr/>
        </p:nvSpPr>
        <p:spPr bwMode="auto">
          <a:xfrm>
            <a:off x="7302500"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1417"/>
          <p:cNvSpPr>
            <a:spLocks noChangeShapeType="1"/>
          </p:cNvSpPr>
          <p:nvPr/>
        </p:nvSpPr>
        <p:spPr bwMode="auto">
          <a:xfrm>
            <a:off x="7310437" y="5935663"/>
            <a:ext cx="63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1418"/>
          <p:cNvSpPr>
            <a:spLocks noChangeShapeType="1"/>
          </p:cNvSpPr>
          <p:nvPr/>
        </p:nvSpPr>
        <p:spPr bwMode="auto">
          <a:xfrm>
            <a:off x="7316787"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1419"/>
          <p:cNvSpPr>
            <a:spLocks noChangeShapeType="1"/>
          </p:cNvSpPr>
          <p:nvPr/>
        </p:nvSpPr>
        <p:spPr bwMode="auto">
          <a:xfrm>
            <a:off x="73247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1420"/>
          <p:cNvSpPr>
            <a:spLocks noChangeShapeType="1"/>
          </p:cNvSpPr>
          <p:nvPr/>
        </p:nvSpPr>
        <p:spPr bwMode="auto">
          <a:xfrm>
            <a:off x="7332662"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1421"/>
          <p:cNvSpPr>
            <a:spLocks noChangeShapeType="1"/>
          </p:cNvSpPr>
          <p:nvPr/>
        </p:nvSpPr>
        <p:spPr bwMode="auto">
          <a:xfrm>
            <a:off x="7340600" y="5935663"/>
            <a:ext cx="63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1422"/>
          <p:cNvSpPr>
            <a:spLocks noChangeShapeType="1"/>
          </p:cNvSpPr>
          <p:nvPr/>
        </p:nvSpPr>
        <p:spPr bwMode="auto">
          <a:xfrm>
            <a:off x="7346950"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1423"/>
          <p:cNvSpPr>
            <a:spLocks noChangeShapeType="1"/>
          </p:cNvSpPr>
          <p:nvPr/>
        </p:nvSpPr>
        <p:spPr bwMode="auto">
          <a:xfrm>
            <a:off x="7354887"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8" name="Line 1424"/>
          <p:cNvSpPr>
            <a:spLocks noChangeShapeType="1"/>
          </p:cNvSpPr>
          <p:nvPr/>
        </p:nvSpPr>
        <p:spPr bwMode="auto">
          <a:xfrm>
            <a:off x="73628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0" name="Line 1425"/>
          <p:cNvSpPr>
            <a:spLocks noChangeShapeType="1"/>
          </p:cNvSpPr>
          <p:nvPr/>
        </p:nvSpPr>
        <p:spPr bwMode="auto">
          <a:xfrm>
            <a:off x="7370762" y="5935663"/>
            <a:ext cx="476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1" name="Line 1426"/>
          <p:cNvSpPr>
            <a:spLocks noChangeShapeType="1"/>
          </p:cNvSpPr>
          <p:nvPr/>
        </p:nvSpPr>
        <p:spPr bwMode="auto">
          <a:xfrm>
            <a:off x="73755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2" name="Line 1427"/>
          <p:cNvSpPr>
            <a:spLocks noChangeShapeType="1"/>
          </p:cNvSpPr>
          <p:nvPr/>
        </p:nvSpPr>
        <p:spPr bwMode="auto">
          <a:xfrm>
            <a:off x="7383462"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3" name="Line 1428"/>
          <p:cNvSpPr>
            <a:spLocks noChangeShapeType="1"/>
          </p:cNvSpPr>
          <p:nvPr/>
        </p:nvSpPr>
        <p:spPr bwMode="auto">
          <a:xfrm>
            <a:off x="7391400" y="5935663"/>
            <a:ext cx="952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4" name="Line 1429"/>
          <p:cNvSpPr>
            <a:spLocks noChangeShapeType="1"/>
          </p:cNvSpPr>
          <p:nvPr/>
        </p:nvSpPr>
        <p:spPr bwMode="auto">
          <a:xfrm>
            <a:off x="7400925" y="5935663"/>
            <a:ext cx="476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5" name="Line 1430"/>
          <p:cNvSpPr>
            <a:spLocks noChangeShapeType="1"/>
          </p:cNvSpPr>
          <p:nvPr/>
        </p:nvSpPr>
        <p:spPr bwMode="auto">
          <a:xfrm>
            <a:off x="7405687"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6" name="Line 1431"/>
          <p:cNvSpPr>
            <a:spLocks noChangeShapeType="1"/>
          </p:cNvSpPr>
          <p:nvPr/>
        </p:nvSpPr>
        <p:spPr bwMode="auto">
          <a:xfrm>
            <a:off x="74136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7" name="Line 1432"/>
          <p:cNvSpPr>
            <a:spLocks noChangeShapeType="1"/>
          </p:cNvSpPr>
          <p:nvPr/>
        </p:nvSpPr>
        <p:spPr bwMode="auto">
          <a:xfrm>
            <a:off x="7421562"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8" name="Line 1433"/>
          <p:cNvSpPr>
            <a:spLocks noChangeShapeType="1"/>
          </p:cNvSpPr>
          <p:nvPr/>
        </p:nvSpPr>
        <p:spPr bwMode="auto">
          <a:xfrm>
            <a:off x="7429500" y="5935663"/>
            <a:ext cx="0" cy="207963"/>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9" name="Line 1434"/>
          <p:cNvSpPr>
            <a:spLocks noChangeShapeType="1"/>
          </p:cNvSpPr>
          <p:nvPr/>
        </p:nvSpPr>
        <p:spPr bwMode="auto">
          <a:xfrm>
            <a:off x="7429500" y="6143625"/>
            <a:ext cx="635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0" name="Rectangle 1435"/>
          <p:cNvSpPr>
            <a:spLocks noChangeArrowheads="1"/>
          </p:cNvSpPr>
          <p:nvPr/>
        </p:nvSpPr>
        <p:spPr bwMode="auto">
          <a:xfrm rot="16200000">
            <a:off x="628650" y="5943600"/>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1" name="Rectangle 1436"/>
          <p:cNvSpPr>
            <a:spLocks noChangeArrowheads="1"/>
          </p:cNvSpPr>
          <p:nvPr/>
        </p:nvSpPr>
        <p:spPr bwMode="auto">
          <a:xfrm rot="16200000">
            <a:off x="708025" y="5948363"/>
            <a:ext cx="1428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iC5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2" name="Rectangle 1437"/>
          <p:cNvSpPr>
            <a:spLocks noChangeArrowheads="1"/>
          </p:cNvSpPr>
          <p:nvPr/>
        </p:nvSpPr>
        <p:spPr bwMode="auto">
          <a:xfrm rot="16200000">
            <a:off x="733425" y="5951538"/>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3" name="Rectangle 1438"/>
          <p:cNvSpPr>
            <a:spLocks noChangeArrowheads="1"/>
          </p:cNvSpPr>
          <p:nvPr/>
        </p:nvSpPr>
        <p:spPr bwMode="auto">
          <a:xfrm rot="16200000">
            <a:off x="958850" y="5959475"/>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nC6</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4" name="Rectangle 1439"/>
          <p:cNvSpPr>
            <a:spLocks noChangeArrowheads="1"/>
          </p:cNvSpPr>
          <p:nvPr/>
        </p:nvSpPr>
        <p:spPr bwMode="auto">
          <a:xfrm rot="16200000">
            <a:off x="1284287" y="5951538"/>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nC7</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5" name="Rectangle 1440"/>
          <p:cNvSpPr>
            <a:spLocks noChangeArrowheads="1"/>
          </p:cNvSpPr>
          <p:nvPr/>
        </p:nvSpPr>
        <p:spPr bwMode="auto">
          <a:xfrm rot="16200000">
            <a:off x="1289050" y="5894388"/>
            <a:ext cx="2508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MCHX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6" name="Rectangle 1441"/>
          <p:cNvSpPr>
            <a:spLocks noChangeArrowheads="1"/>
          </p:cNvSpPr>
          <p:nvPr/>
        </p:nvSpPr>
        <p:spPr bwMode="auto">
          <a:xfrm rot="16200000">
            <a:off x="1471612" y="5959475"/>
            <a:ext cx="1349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Tol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7" name="Rectangle 1442"/>
          <p:cNvSpPr>
            <a:spLocks noChangeArrowheads="1"/>
          </p:cNvSpPr>
          <p:nvPr/>
        </p:nvSpPr>
        <p:spPr bwMode="auto">
          <a:xfrm rot="16200000">
            <a:off x="1636712" y="5876925"/>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nC8</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8" name="Rectangle 1443"/>
          <p:cNvSpPr>
            <a:spLocks noChangeArrowheads="1"/>
          </p:cNvSpPr>
          <p:nvPr/>
        </p:nvSpPr>
        <p:spPr bwMode="auto">
          <a:xfrm rot="16200000">
            <a:off x="1803400" y="5924550"/>
            <a:ext cx="1301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EB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9" name="Rectangle 1444"/>
          <p:cNvSpPr>
            <a:spLocks noChangeArrowheads="1"/>
          </p:cNvSpPr>
          <p:nvPr/>
        </p:nvSpPr>
        <p:spPr bwMode="auto">
          <a:xfrm rot="16200000">
            <a:off x="1762125" y="5743575"/>
            <a:ext cx="27305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m/p-xyl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0" name="Rectangle 1445"/>
          <p:cNvSpPr>
            <a:spLocks noChangeArrowheads="1"/>
          </p:cNvSpPr>
          <p:nvPr/>
        </p:nvSpPr>
        <p:spPr bwMode="auto">
          <a:xfrm rot="16200000">
            <a:off x="1876425" y="5797550"/>
            <a:ext cx="1889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o-xyl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1" name="Rectangle 1446"/>
          <p:cNvSpPr>
            <a:spLocks noChangeArrowheads="1"/>
          </p:cNvSpPr>
          <p:nvPr/>
        </p:nvSpPr>
        <p:spPr bwMode="auto">
          <a:xfrm rot="16200000">
            <a:off x="1973262" y="5029200"/>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nC9</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2" name="Rectangle 1447"/>
          <p:cNvSpPr>
            <a:spLocks noChangeArrowheads="1"/>
          </p:cNvSpPr>
          <p:nvPr/>
        </p:nvSpPr>
        <p:spPr bwMode="auto">
          <a:xfrm rot="16200000">
            <a:off x="2119312" y="5132388"/>
            <a:ext cx="3762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1,2,4 TMB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3" name="Rectangle 1448"/>
          <p:cNvSpPr>
            <a:spLocks noChangeArrowheads="1"/>
          </p:cNvSpPr>
          <p:nvPr/>
        </p:nvSpPr>
        <p:spPr bwMode="auto">
          <a:xfrm rot="16200000">
            <a:off x="2279650" y="3306763"/>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4" name="Rectangle 1449"/>
          <p:cNvSpPr>
            <a:spLocks noChangeArrowheads="1"/>
          </p:cNvSpPr>
          <p:nvPr/>
        </p:nvSpPr>
        <p:spPr bwMode="auto">
          <a:xfrm rot="16200000">
            <a:off x="2576512" y="1739900"/>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5" name="Rectangle 1450"/>
          <p:cNvSpPr>
            <a:spLocks noChangeArrowheads="1"/>
          </p:cNvSpPr>
          <p:nvPr/>
        </p:nvSpPr>
        <p:spPr bwMode="auto">
          <a:xfrm rot="16200000">
            <a:off x="2733675" y="5491163"/>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Naph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6" name="Rectangle 1451"/>
          <p:cNvSpPr>
            <a:spLocks noChangeArrowheads="1"/>
          </p:cNvSpPr>
          <p:nvPr/>
        </p:nvSpPr>
        <p:spPr bwMode="auto">
          <a:xfrm rot="16200000">
            <a:off x="2851150" y="2035175"/>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nC12</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7" name="Rectangle 1452"/>
          <p:cNvSpPr>
            <a:spLocks noChangeArrowheads="1"/>
          </p:cNvSpPr>
          <p:nvPr/>
        </p:nvSpPr>
        <p:spPr bwMode="auto">
          <a:xfrm rot="16200000">
            <a:off x="3119437" y="1604963"/>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nC13</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8" name="Rectangle 1453"/>
          <p:cNvSpPr>
            <a:spLocks noChangeArrowheads="1"/>
          </p:cNvSpPr>
          <p:nvPr/>
        </p:nvSpPr>
        <p:spPr bwMode="auto">
          <a:xfrm rot="16200000">
            <a:off x="3365500" y="2617788"/>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9" name="Rectangle 1454"/>
          <p:cNvSpPr>
            <a:spLocks noChangeArrowheads="1"/>
          </p:cNvSpPr>
          <p:nvPr/>
        </p:nvSpPr>
        <p:spPr bwMode="auto">
          <a:xfrm rot="16200000">
            <a:off x="3598862" y="3009900"/>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0" name="Rectangle 1455"/>
          <p:cNvSpPr>
            <a:spLocks noChangeArrowheads="1"/>
          </p:cNvSpPr>
          <p:nvPr/>
        </p:nvSpPr>
        <p:spPr bwMode="auto">
          <a:xfrm rot="16200000">
            <a:off x="3814762" y="3470275"/>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nC16</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1" name="Rectangle 1456"/>
          <p:cNvSpPr>
            <a:spLocks noChangeArrowheads="1"/>
          </p:cNvSpPr>
          <p:nvPr/>
        </p:nvSpPr>
        <p:spPr bwMode="auto">
          <a:xfrm rot="16200000">
            <a:off x="4022725" y="3833813"/>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nC17</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2" name="Rectangle 1457"/>
          <p:cNvSpPr>
            <a:spLocks noChangeArrowheads="1"/>
          </p:cNvSpPr>
          <p:nvPr/>
        </p:nvSpPr>
        <p:spPr bwMode="auto">
          <a:xfrm rot="16200000">
            <a:off x="3997325" y="5124450"/>
            <a:ext cx="303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Pristane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3" name="Rectangle 1458"/>
          <p:cNvSpPr>
            <a:spLocks noChangeArrowheads="1"/>
          </p:cNvSpPr>
          <p:nvPr/>
        </p:nvSpPr>
        <p:spPr bwMode="auto">
          <a:xfrm rot="16200000">
            <a:off x="4222750" y="4376738"/>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nC18</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4" name="Rectangle 1459"/>
          <p:cNvSpPr>
            <a:spLocks noChangeArrowheads="1"/>
          </p:cNvSpPr>
          <p:nvPr/>
        </p:nvSpPr>
        <p:spPr bwMode="auto">
          <a:xfrm rot="16200000">
            <a:off x="4198937" y="5345113"/>
            <a:ext cx="303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Phytane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5" name="Rectangle 1460"/>
          <p:cNvSpPr>
            <a:spLocks noChangeArrowheads="1"/>
          </p:cNvSpPr>
          <p:nvPr/>
        </p:nvSpPr>
        <p:spPr bwMode="auto">
          <a:xfrm rot="16200000">
            <a:off x="4408487" y="4762500"/>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nC19</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6" name="Rectangle 1461"/>
          <p:cNvSpPr>
            <a:spLocks noChangeArrowheads="1"/>
          </p:cNvSpPr>
          <p:nvPr/>
        </p:nvSpPr>
        <p:spPr bwMode="auto">
          <a:xfrm rot="16200000">
            <a:off x="4587875" y="5118100"/>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7" name="Rectangle 1462"/>
          <p:cNvSpPr>
            <a:spLocks noChangeArrowheads="1"/>
          </p:cNvSpPr>
          <p:nvPr/>
        </p:nvSpPr>
        <p:spPr bwMode="auto">
          <a:xfrm rot="16200000">
            <a:off x="4760912" y="5408613"/>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8" name="Rectangle 1463"/>
          <p:cNvSpPr>
            <a:spLocks noChangeArrowheads="1"/>
          </p:cNvSpPr>
          <p:nvPr/>
        </p:nvSpPr>
        <p:spPr bwMode="auto">
          <a:xfrm rot="16200000">
            <a:off x="4922837" y="5638800"/>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nC22</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9" name="Rectangle 1464"/>
          <p:cNvSpPr>
            <a:spLocks noChangeArrowheads="1"/>
          </p:cNvSpPr>
          <p:nvPr/>
        </p:nvSpPr>
        <p:spPr bwMode="auto">
          <a:xfrm rot="16200000">
            <a:off x="5080000" y="5795963"/>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nC23</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90" name="Rectangle 1465"/>
          <p:cNvSpPr>
            <a:spLocks noChangeArrowheads="1"/>
          </p:cNvSpPr>
          <p:nvPr/>
        </p:nvSpPr>
        <p:spPr bwMode="auto">
          <a:xfrm rot="16200000">
            <a:off x="5235575" y="5884863"/>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91" name="Rectangle 1466"/>
          <p:cNvSpPr>
            <a:spLocks noChangeArrowheads="1"/>
          </p:cNvSpPr>
          <p:nvPr/>
        </p:nvSpPr>
        <p:spPr bwMode="auto">
          <a:xfrm rot="16200000">
            <a:off x="5376862" y="5915025"/>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92" name="Rectangle 1467"/>
          <p:cNvSpPr>
            <a:spLocks noChangeArrowheads="1"/>
          </p:cNvSpPr>
          <p:nvPr/>
        </p:nvSpPr>
        <p:spPr bwMode="auto">
          <a:xfrm rot="16200000">
            <a:off x="5519737" y="5922963"/>
            <a:ext cx="2079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nC26</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4326731" y="1401097"/>
            <a:ext cx="4640288" cy="4407565"/>
          </a:xfrm>
          <a:gradFill flip="none" rotWithShape="1">
            <a:gsLst>
              <a:gs pos="0">
                <a:schemeClr val="bg1"/>
              </a:gs>
              <a:gs pos="0">
                <a:schemeClr val="bg1"/>
              </a:gs>
              <a:gs pos="100000">
                <a:schemeClr val="bg1"/>
              </a:gs>
            </a:gsLst>
            <a:lin ang="8100000" scaled="1"/>
            <a:tileRect/>
          </a:gradFill>
        </p:spPr>
        <p:txBody>
          <a:bodyPr/>
          <a:lstStyle/>
          <a:p>
            <a:r>
              <a:rPr lang="en-US" sz="2000" dirty="0"/>
              <a:t>Fresh Diesel LNAPL Example</a:t>
            </a:r>
          </a:p>
          <a:p>
            <a:pPr lvl="1"/>
            <a:r>
              <a:rPr lang="en-US" sz="1800" dirty="0"/>
              <a:t>VOC constituents represent a tiny fraction of total Diesel composition</a:t>
            </a:r>
          </a:p>
          <a:p>
            <a:pPr lvl="2">
              <a:spcBef>
                <a:spcPts val="300"/>
              </a:spcBef>
            </a:pPr>
            <a:r>
              <a:rPr lang="en-US" sz="1600" dirty="0"/>
              <a:t>As a result, diesel rarely generates vapor concerns or dissolved phase BTEX concerns</a:t>
            </a:r>
          </a:p>
          <a:p>
            <a:pPr lvl="2">
              <a:spcBef>
                <a:spcPts val="300"/>
              </a:spcBef>
            </a:pPr>
            <a:r>
              <a:rPr lang="en-US" sz="1600" dirty="0"/>
              <a:t>Vapor extraction is not effective</a:t>
            </a:r>
          </a:p>
          <a:p>
            <a:pPr lvl="1"/>
            <a:r>
              <a:rPr lang="en-US" sz="1800" dirty="0"/>
              <a:t>Alkanes are ideal for biodegradation</a:t>
            </a:r>
          </a:p>
          <a:p>
            <a:pPr lvl="2">
              <a:spcBef>
                <a:spcPts val="300"/>
              </a:spcBef>
            </a:pPr>
            <a:r>
              <a:rPr lang="en-US" sz="1600" dirty="0"/>
              <a:t>Microbes overcome low solubility of alkanes </a:t>
            </a:r>
          </a:p>
          <a:p>
            <a:pPr lvl="2">
              <a:spcBef>
                <a:spcPts val="300"/>
              </a:spcBef>
            </a:pPr>
            <a:r>
              <a:rPr lang="en-US" sz="1600" dirty="0"/>
              <a:t>PAHs are degradable but at lower rates</a:t>
            </a:r>
          </a:p>
          <a:p>
            <a:pPr lvl="2">
              <a:spcBef>
                <a:spcPts val="300"/>
              </a:spcBef>
            </a:pPr>
            <a:r>
              <a:rPr lang="en-US" sz="1600" dirty="0"/>
              <a:t>Isoprenoids are also more resistant to biodegradation but still biodegrade</a:t>
            </a:r>
          </a:p>
        </p:txBody>
      </p:sp>
      <p:sp>
        <p:nvSpPr>
          <p:cNvPr id="1466" name="TextBox 1465"/>
          <p:cNvSpPr txBox="1"/>
          <p:nvPr/>
        </p:nvSpPr>
        <p:spPr>
          <a:xfrm flipH="1">
            <a:off x="5711524" y="6532136"/>
            <a:ext cx="3404202" cy="307777"/>
          </a:xfrm>
          <a:prstGeom prst="rect">
            <a:avLst/>
          </a:prstGeom>
          <a:noFill/>
        </p:spPr>
        <p:txBody>
          <a:bodyPr wrap="square" rtlCol="0">
            <a:spAutoFit/>
          </a:bodyPr>
          <a:lstStyle/>
          <a:p>
            <a:pPr algn="r"/>
            <a:r>
              <a:rPr lang="en-US" sz="1400" b="1" i="1" dirty="0"/>
              <a:t>Provided by </a:t>
            </a:r>
            <a:r>
              <a:rPr lang="en-US" sz="1400" b="1" i="1" dirty="0" smtClean="0"/>
              <a:t>BP</a:t>
            </a:r>
            <a:endParaRPr lang="en-US" sz="1400" b="1" i="1" dirty="0"/>
          </a:p>
        </p:txBody>
      </p:sp>
    </p:spTree>
    <p:extLst>
      <p:ext uri="{BB962C8B-B14F-4D97-AF65-F5344CB8AC3E}">
        <p14:creationId xmlns:p14="http://schemas.microsoft.com/office/powerpoint/2010/main" val="72052323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881" t="3642" b="19587"/>
          <a:stretch/>
        </p:blipFill>
        <p:spPr bwMode="auto">
          <a:xfrm>
            <a:off x="4895344" y="3082413"/>
            <a:ext cx="4248655" cy="285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54946" y="1426030"/>
            <a:ext cx="7772400" cy="5041348"/>
          </a:xfrm>
        </p:spPr>
        <p:txBody>
          <a:bodyPr/>
          <a:lstStyle/>
          <a:p>
            <a:r>
              <a:rPr lang="en-US" sz="2000" dirty="0"/>
              <a:t>Represents a Conceptualization and Quantification of biodegradation processes in the subsurface</a:t>
            </a:r>
          </a:p>
          <a:p>
            <a:pPr lvl="1"/>
            <a:r>
              <a:rPr lang="en-US" sz="1800" dirty="0"/>
              <a:t>Includes aerobic and anaerobic</a:t>
            </a:r>
          </a:p>
          <a:p>
            <a:r>
              <a:rPr lang="en-US" sz="2000" dirty="0"/>
              <a:t>Highlights that Microbes Are Ubiquitous and remain active in the same pores as LNAPL</a:t>
            </a:r>
          </a:p>
          <a:p>
            <a:r>
              <a:rPr lang="en-US" sz="2000" dirty="0"/>
              <a:t>Can address a large range in 				hydrocarbon composition</a:t>
            </a:r>
          </a:p>
          <a:p>
            <a:r>
              <a:rPr lang="en-US" sz="2000" dirty="0"/>
              <a:t>Rate varies based on composition</a:t>
            </a:r>
          </a:p>
          <a:p>
            <a:pPr lvl="1"/>
            <a:endParaRPr lang="en-US" sz="1800" dirty="0"/>
          </a:p>
          <a:p>
            <a:pPr lvl="5"/>
            <a:endParaRPr lang="en-US" sz="1200" dirty="0"/>
          </a:p>
          <a:p>
            <a:pPr lvl="5"/>
            <a:endParaRPr lang="en-US" sz="1200" dirty="0"/>
          </a:p>
          <a:p>
            <a:endParaRPr lang="en-US" sz="2000" dirty="0"/>
          </a:p>
          <a:p>
            <a:r>
              <a:rPr lang="en-US" sz="2000" dirty="0"/>
              <a:t>Current methods quantify the majority of degradation using thermal, CO</a:t>
            </a:r>
            <a:r>
              <a:rPr lang="en-US" sz="2000" baseline="-25000" dirty="0"/>
              <a:t>2</a:t>
            </a:r>
            <a:r>
              <a:rPr lang="en-US" sz="2000" dirty="0"/>
              <a:t> efflux, or soil gas methods</a:t>
            </a:r>
          </a:p>
          <a:p>
            <a:pPr marL="0" indent="0">
              <a:buNone/>
            </a:pPr>
            <a:endParaRPr lang="en-US" sz="2000" dirty="0"/>
          </a:p>
        </p:txBody>
      </p:sp>
      <p:sp>
        <p:nvSpPr>
          <p:cNvPr id="2" name="Title 1"/>
          <p:cNvSpPr>
            <a:spLocks noGrp="1"/>
          </p:cNvSpPr>
          <p:nvPr>
            <p:ph type="title"/>
          </p:nvPr>
        </p:nvSpPr>
        <p:spPr/>
        <p:txBody>
          <a:bodyPr/>
          <a:lstStyle/>
          <a:p>
            <a:r>
              <a:rPr lang="en-US" dirty="0"/>
              <a:t>Natural Source Zone Depletion</a:t>
            </a:r>
            <a:br>
              <a:rPr lang="en-US" dirty="0"/>
            </a:br>
            <a:r>
              <a:rPr lang="en-US" sz="2800" dirty="0">
                <a:solidFill>
                  <a:schemeClr val="accent2"/>
                </a:solidFill>
              </a:rPr>
              <a:t>A Baseline for Biodegradation</a:t>
            </a:r>
            <a:endParaRPr lang="en-US" dirty="0">
              <a:solidFill>
                <a:schemeClr val="accent2"/>
              </a:solidFill>
            </a:endParaRPr>
          </a:p>
        </p:txBody>
      </p:sp>
      <p:sp>
        <p:nvSpPr>
          <p:cNvPr id="80" name="TextBox 79"/>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4" name="TextBox 3"/>
          <p:cNvSpPr txBox="1"/>
          <p:nvPr/>
        </p:nvSpPr>
        <p:spPr>
          <a:xfrm>
            <a:off x="6644477" y="5941358"/>
            <a:ext cx="2403988" cy="338554"/>
          </a:xfrm>
          <a:prstGeom prst="rect">
            <a:avLst/>
          </a:prstGeom>
          <a:noFill/>
        </p:spPr>
        <p:txBody>
          <a:bodyPr wrap="square" rtlCol="0">
            <a:spAutoFit/>
          </a:bodyPr>
          <a:lstStyle/>
          <a:p>
            <a:pPr algn="r"/>
            <a:r>
              <a:rPr lang="en-US" sz="1600" b="1" i="1" dirty="0"/>
              <a:t>API, 2017</a:t>
            </a:r>
          </a:p>
        </p:txBody>
      </p:sp>
    </p:spTree>
    <p:extLst>
      <p:ext uri="{BB962C8B-B14F-4D97-AF65-F5344CB8AC3E}">
        <p14:creationId xmlns:p14="http://schemas.microsoft.com/office/powerpoint/2010/main" val="293878909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6394" y="1520579"/>
            <a:ext cx="4715254" cy="302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Biodegradation is Dependent on Molecular Structure</a:t>
            </a:r>
          </a:p>
        </p:txBody>
      </p:sp>
      <p:sp>
        <p:nvSpPr>
          <p:cNvPr id="4" name="Content Placeholder 3"/>
          <p:cNvSpPr>
            <a:spLocks noGrp="1"/>
          </p:cNvSpPr>
          <p:nvPr>
            <p:ph idx="1"/>
          </p:nvPr>
        </p:nvSpPr>
        <p:spPr>
          <a:xfrm>
            <a:off x="5397213" y="1554671"/>
            <a:ext cx="3525537" cy="2889364"/>
          </a:xfrm>
        </p:spPr>
        <p:txBody>
          <a:bodyPr/>
          <a:lstStyle/>
          <a:p>
            <a:r>
              <a:rPr lang="en-US" sz="2000" dirty="0"/>
              <a:t>The more branching in a hydrocarbon structure, the more difficult to </a:t>
            </a:r>
            <a:r>
              <a:rPr lang="en-US" sz="2000" dirty="0" smtClean="0"/>
              <a:t>biodegrade</a:t>
            </a:r>
          </a:p>
          <a:p>
            <a:r>
              <a:rPr lang="en-US" sz="2000" dirty="0" smtClean="0"/>
              <a:t>Microbes are not limited by toxic threshold concentrations of hydrocarbon as they eat it</a:t>
            </a:r>
            <a:endParaRPr lang="en-US" sz="2000" dirty="0"/>
          </a:p>
          <a:p>
            <a:pPr marL="0" indent="0">
              <a:buNone/>
            </a:pPr>
            <a:endParaRPr lang="en-US" sz="2000" dirty="0"/>
          </a:p>
        </p:txBody>
      </p:sp>
      <p:sp>
        <p:nvSpPr>
          <p:cNvPr id="6" name="TextBox 5"/>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pic>
        <p:nvPicPr>
          <p:cNvPr id="7"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r="6897" b="20580"/>
          <a:stretch/>
        </p:blipFill>
        <p:spPr bwMode="auto">
          <a:xfrm>
            <a:off x="2606390" y="5400178"/>
            <a:ext cx="1402372" cy="42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473803" y="5636696"/>
            <a:ext cx="1466850" cy="1074533"/>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11"/>
          <p:cNvSpPr/>
          <p:nvPr/>
        </p:nvSpPr>
        <p:spPr bwMode="auto">
          <a:xfrm>
            <a:off x="5707140" y="4430016"/>
            <a:ext cx="3197942" cy="1105178"/>
          </a:xfrm>
          <a:prstGeom prst="cloud">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18288" tIns="45720" rIns="18288"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dirty="0">
              <a:ln>
                <a:noFill/>
              </a:ln>
              <a:solidFill>
                <a:schemeClr val="tx1">
                  <a:lumMod val="75000"/>
                  <a:lumOff val="25000"/>
                </a:schemeClr>
              </a:solidFill>
              <a:effectLst/>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lumMod val="75000"/>
                  <a:lumOff val="25000"/>
                </a:schemeClr>
              </a:solidFill>
              <a:effectLst/>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lumMod val="75000"/>
                    <a:lumOff val="25000"/>
                  </a:schemeClr>
                </a:solidFill>
                <a:effectLst/>
                <a:latin typeface="Arial" charset="0"/>
              </a:rPr>
              <a:t>How does that diffuse and break up?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lumMod val="75000"/>
                    <a:lumOff val="25000"/>
                  </a:schemeClr>
                </a:solidFill>
                <a:effectLst/>
                <a:latin typeface="Arial" charset="0"/>
              </a:rPr>
              <a:t>(i.e., How Do I Eat That?)</a:t>
            </a:r>
          </a:p>
        </p:txBody>
      </p:sp>
      <p:sp>
        <p:nvSpPr>
          <p:cNvPr id="16" name="TextBox 15"/>
          <p:cNvSpPr txBox="1"/>
          <p:nvPr/>
        </p:nvSpPr>
        <p:spPr>
          <a:xfrm>
            <a:off x="6953250" y="5535194"/>
            <a:ext cx="2190750" cy="338554"/>
          </a:xfrm>
          <a:prstGeom prst="rect">
            <a:avLst/>
          </a:prstGeom>
          <a:noFill/>
        </p:spPr>
        <p:txBody>
          <a:bodyPr wrap="square" rtlCol="0">
            <a:spAutoFit/>
          </a:bodyPr>
          <a:lstStyle/>
          <a:p>
            <a:r>
              <a:rPr lang="en-US" sz="1600" dirty="0">
                <a:solidFill>
                  <a:schemeClr val="accent1">
                    <a:lumMod val="50000"/>
                  </a:schemeClr>
                </a:solidFill>
              </a:rPr>
              <a:t>A Typical Asphaltene</a:t>
            </a:r>
          </a:p>
        </p:txBody>
      </p:sp>
      <p:grpSp>
        <p:nvGrpSpPr>
          <p:cNvPr id="3" name="Group 2"/>
          <p:cNvGrpSpPr/>
          <p:nvPr/>
        </p:nvGrpSpPr>
        <p:grpSpPr>
          <a:xfrm>
            <a:off x="5295809" y="5423679"/>
            <a:ext cx="1950134" cy="1074768"/>
            <a:chOff x="5412691" y="5523706"/>
            <a:chExt cx="1950134" cy="1074768"/>
          </a:xfrm>
        </p:grpSpPr>
        <p:grpSp>
          <p:nvGrpSpPr>
            <p:cNvPr id="9" name="Group 8"/>
            <p:cNvGrpSpPr/>
            <p:nvPr/>
          </p:nvGrpSpPr>
          <p:grpSpPr>
            <a:xfrm>
              <a:off x="5412691" y="5677691"/>
              <a:ext cx="1950134" cy="920783"/>
              <a:chOff x="5324446" y="5391555"/>
              <a:chExt cx="1067504" cy="648475"/>
            </a:xfrm>
          </p:grpSpPr>
          <p:sp>
            <p:nvSpPr>
              <p:cNvPr id="10" name="Freeform 9"/>
              <p:cNvSpPr/>
              <p:nvPr/>
            </p:nvSpPr>
            <p:spPr bwMode="auto">
              <a:xfrm>
                <a:off x="5324446" y="5391555"/>
                <a:ext cx="1067504" cy="648475"/>
              </a:xfrm>
              <a:custGeom>
                <a:avLst/>
                <a:gdLst>
                  <a:gd name="connsiteX0" fmla="*/ 0 w 1066800"/>
                  <a:gd name="connsiteY0" fmla="*/ 219075 h 647700"/>
                  <a:gd name="connsiteX1" fmla="*/ 533400 w 1066800"/>
                  <a:gd name="connsiteY1" fmla="*/ 0 h 647700"/>
                  <a:gd name="connsiteX2" fmla="*/ 952500 w 1066800"/>
                  <a:gd name="connsiteY2" fmla="*/ 104775 h 647700"/>
                  <a:gd name="connsiteX3" fmla="*/ 1066800 w 1066800"/>
                  <a:gd name="connsiteY3" fmla="*/ 371475 h 647700"/>
                  <a:gd name="connsiteX4" fmla="*/ 457200 w 1066800"/>
                  <a:gd name="connsiteY4" fmla="*/ 647700 h 647700"/>
                  <a:gd name="connsiteX5" fmla="*/ 0 w 1066800"/>
                  <a:gd name="connsiteY5" fmla="*/ 219075 h 647700"/>
                  <a:gd name="connsiteX0" fmla="*/ 400 w 1067200"/>
                  <a:gd name="connsiteY0" fmla="*/ 219075 h 649804"/>
                  <a:gd name="connsiteX1" fmla="*/ 533800 w 1067200"/>
                  <a:gd name="connsiteY1" fmla="*/ 0 h 649804"/>
                  <a:gd name="connsiteX2" fmla="*/ 952900 w 1067200"/>
                  <a:gd name="connsiteY2" fmla="*/ 104775 h 649804"/>
                  <a:gd name="connsiteX3" fmla="*/ 1067200 w 1067200"/>
                  <a:gd name="connsiteY3" fmla="*/ 371475 h 649804"/>
                  <a:gd name="connsiteX4" fmla="*/ 457600 w 1067200"/>
                  <a:gd name="connsiteY4" fmla="*/ 647700 h 649804"/>
                  <a:gd name="connsiteX5" fmla="*/ 400 w 1067200"/>
                  <a:gd name="connsiteY5" fmla="*/ 219075 h 649804"/>
                  <a:gd name="connsiteX0" fmla="*/ 400 w 1096668"/>
                  <a:gd name="connsiteY0" fmla="*/ 219075 h 649804"/>
                  <a:gd name="connsiteX1" fmla="*/ 533800 w 1096668"/>
                  <a:gd name="connsiteY1" fmla="*/ 0 h 649804"/>
                  <a:gd name="connsiteX2" fmla="*/ 952900 w 1096668"/>
                  <a:gd name="connsiteY2" fmla="*/ 104775 h 649804"/>
                  <a:gd name="connsiteX3" fmla="*/ 1067200 w 1096668"/>
                  <a:gd name="connsiteY3" fmla="*/ 371475 h 649804"/>
                  <a:gd name="connsiteX4" fmla="*/ 457600 w 1096668"/>
                  <a:gd name="connsiteY4" fmla="*/ 647700 h 649804"/>
                  <a:gd name="connsiteX5" fmla="*/ 400 w 1096668"/>
                  <a:gd name="connsiteY5" fmla="*/ 219075 h 649804"/>
                  <a:gd name="connsiteX0" fmla="*/ 400 w 1096668"/>
                  <a:gd name="connsiteY0" fmla="*/ 222581 h 653310"/>
                  <a:gd name="connsiteX1" fmla="*/ 533800 w 1096668"/>
                  <a:gd name="connsiteY1" fmla="*/ 3506 h 653310"/>
                  <a:gd name="connsiteX2" fmla="*/ 952900 w 1096668"/>
                  <a:gd name="connsiteY2" fmla="*/ 108281 h 653310"/>
                  <a:gd name="connsiteX3" fmla="*/ 1067200 w 1096668"/>
                  <a:gd name="connsiteY3" fmla="*/ 374981 h 653310"/>
                  <a:gd name="connsiteX4" fmla="*/ 457600 w 1096668"/>
                  <a:gd name="connsiteY4" fmla="*/ 651206 h 653310"/>
                  <a:gd name="connsiteX5" fmla="*/ 400 w 1096668"/>
                  <a:gd name="connsiteY5" fmla="*/ 222581 h 653310"/>
                  <a:gd name="connsiteX0" fmla="*/ 400 w 1096668"/>
                  <a:gd name="connsiteY0" fmla="*/ 242442 h 673171"/>
                  <a:gd name="connsiteX1" fmla="*/ 533800 w 1096668"/>
                  <a:gd name="connsiteY1" fmla="*/ 23367 h 673171"/>
                  <a:gd name="connsiteX2" fmla="*/ 952900 w 1096668"/>
                  <a:gd name="connsiteY2" fmla="*/ 128142 h 673171"/>
                  <a:gd name="connsiteX3" fmla="*/ 1067200 w 1096668"/>
                  <a:gd name="connsiteY3" fmla="*/ 394842 h 673171"/>
                  <a:gd name="connsiteX4" fmla="*/ 457600 w 1096668"/>
                  <a:gd name="connsiteY4" fmla="*/ 671067 h 673171"/>
                  <a:gd name="connsiteX5" fmla="*/ 400 w 1096668"/>
                  <a:gd name="connsiteY5" fmla="*/ 242442 h 673171"/>
                  <a:gd name="connsiteX0" fmla="*/ 40327 w 1136595"/>
                  <a:gd name="connsiteY0" fmla="*/ 242442 h 673171"/>
                  <a:gd name="connsiteX1" fmla="*/ 573727 w 1136595"/>
                  <a:gd name="connsiteY1" fmla="*/ 23367 h 673171"/>
                  <a:gd name="connsiteX2" fmla="*/ 992827 w 1136595"/>
                  <a:gd name="connsiteY2" fmla="*/ 128142 h 673171"/>
                  <a:gd name="connsiteX3" fmla="*/ 1107127 w 1136595"/>
                  <a:gd name="connsiteY3" fmla="*/ 394842 h 673171"/>
                  <a:gd name="connsiteX4" fmla="*/ 497527 w 1136595"/>
                  <a:gd name="connsiteY4" fmla="*/ 671067 h 673171"/>
                  <a:gd name="connsiteX5" fmla="*/ 40327 w 1136595"/>
                  <a:gd name="connsiteY5" fmla="*/ 242442 h 673171"/>
                  <a:gd name="connsiteX0" fmla="*/ 212 w 1096480"/>
                  <a:gd name="connsiteY0" fmla="*/ 223047 h 653776"/>
                  <a:gd name="connsiteX1" fmla="*/ 400263 w 1096480"/>
                  <a:gd name="connsiteY1" fmla="*/ 232573 h 653776"/>
                  <a:gd name="connsiteX2" fmla="*/ 533612 w 1096480"/>
                  <a:gd name="connsiteY2" fmla="*/ 3972 h 653776"/>
                  <a:gd name="connsiteX3" fmla="*/ 952712 w 1096480"/>
                  <a:gd name="connsiteY3" fmla="*/ 108747 h 653776"/>
                  <a:gd name="connsiteX4" fmla="*/ 1067012 w 1096480"/>
                  <a:gd name="connsiteY4" fmla="*/ 375447 h 653776"/>
                  <a:gd name="connsiteX5" fmla="*/ 457412 w 1096480"/>
                  <a:gd name="connsiteY5" fmla="*/ 651672 h 653776"/>
                  <a:gd name="connsiteX6" fmla="*/ 212 w 1096480"/>
                  <a:gd name="connsiteY6" fmla="*/ 223047 h 653776"/>
                  <a:gd name="connsiteX0" fmla="*/ 582 w 1096850"/>
                  <a:gd name="connsiteY0" fmla="*/ 223047 h 651764"/>
                  <a:gd name="connsiteX1" fmla="*/ 400633 w 1096850"/>
                  <a:gd name="connsiteY1" fmla="*/ 232573 h 651764"/>
                  <a:gd name="connsiteX2" fmla="*/ 533982 w 1096850"/>
                  <a:gd name="connsiteY2" fmla="*/ 3972 h 651764"/>
                  <a:gd name="connsiteX3" fmla="*/ 953082 w 1096850"/>
                  <a:gd name="connsiteY3" fmla="*/ 108747 h 651764"/>
                  <a:gd name="connsiteX4" fmla="*/ 1067382 w 1096850"/>
                  <a:gd name="connsiteY4" fmla="*/ 375447 h 651764"/>
                  <a:gd name="connsiteX5" fmla="*/ 457782 w 1096850"/>
                  <a:gd name="connsiteY5" fmla="*/ 651672 h 651764"/>
                  <a:gd name="connsiteX6" fmla="*/ 314907 w 1096850"/>
                  <a:gd name="connsiteY6" fmla="*/ 404022 h 651764"/>
                  <a:gd name="connsiteX7" fmla="*/ 582 w 1096850"/>
                  <a:gd name="connsiteY7" fmla="*/ 223047 h 651764"/>
                  <a:gd name="connsiteX0" fmla="*/ 582 w 1079898"/>
                  <a:gd name="connsiteY0" fmla="*/ 223047 h 651672"/>
                  <a:gd name="connsiteX1" fmla="*/ 400633 w 1079898"/>
                  <a:gd name="connsiteY1" fmla="*/ 232573 h 651672"/>
                  <a:gd name="connsiteX2" fmla="*/ 533982 w 1079898"/>
                  <a:gd name="connsiteY2" fmla="*/ 3972 h 651672"/>
                  <a:gd name="connsiteX3" fmla="*/ 953082 w 1079898"/>
                  <a:gd name="connsiteY3" fmla="*/ 108747 h 651672"/>
                  <a:gd name="connsiteX4" fmla="*/ 1067382 w 1079898"/>
                  <a:gd name="connsiteY4" fmla="*/ 375447 h 651672"/>
                  <a:gd name="connsiteX5" fmla="*/ 705432 w 1079898"/>
                  <a:gd name="connsiteY5" fmla="*/ 404022 h 651672"/>
                  <a:gd name="connsiteX6" fmla="*/ 457782 w 1079898"/>
                  <a:gd name="connsiteY6" fmla="*/ 651672 h 651672"/>
                  <a:gd name="connsiteX7" fmla="*/ 314907 w 1079898"/>
                  <a:gd name="connsiteY7" fmla="*/ 404022 h 651672"/>
                  <a:gd name="connsiteX8" fmla="*/ 582 w 1079898"/>
                  <a:gd name="connsiteY8" fmla="*/ 223047 h 651672"/>
                  <a:gd name="connsiteX0" fmla="*/ 582 w 1067504"/>
                  <a:gd name="connsiteY0" fmla="*/ 219850 h 648475"/>
                  <a:gd name="connsiteX1" fmla="*/ 400633 w 1067504"/>
                  <a:gd name="connsiteY1" fmla="*/ 229376 h 648475"/>
                  <a:gd name="connsiteX2" fmla="*/ 533982 w 1067504"/>
                  <a:gd name="connsiteY2" fmla="*/ 775 h 648475"/>
                  <a:gd name="connsiteX3" fmla="*/ 743532 w 1067504"/>
                  <a:gd name="connsiteY3" fmla="*/ 162700 h 648475"/>
                  <a:gd name="connsiteX4" fmla="*/ 1067382 w 1067504"/>
                  <a:gd name="connsiteY4" fmla="*/ 372250 h 648475"/>
                  <a:gd name="connsiteX5" fmla="*/ 705432 w 1067504"/>
                  <a:gd name="connsiteY5" fmla="*/ 400825 h 648475"/>
                  <a:gd name="connsiteX6" fmla="*/ 457782 w 1067504"/>
                  <a:gd name="connsiteY6" fmla="*/ 648475 h 648475"/>
                  <a:gd name="connsiteX7" fmla="*/ 314907 w 1067504"/>
                  <a:gd name="connsiteY7" fmla="*/ 400825 h 648475"/>
                  <a:gd name="connsiteX8" fmla="*/ 582 w 1067504"/>
                  <a:gd name="connsiteY8" fmla="*/ 219850 h 6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504" h="648475">
                    <a:moveTo>
                      <a:pt x="582" y="219850"/>
                    </a:moveTo>
                    <a:cubicBezTo>
                      <a:pt x="14870" y="191275"/>
                      <a:pt x="305383" y="273826"/>
                      <a:pt x="400633" y="229376"/>
                    </a:cubicBezTo>
                    <a:cubicBezTo>
                      <a:pt x="445083" y="153176"/>
                      <a:pt x="476832" y="11888"/>
                      <a:pt x="533982" y="775"/>
                    </a:cubicBezTo>
                    <a:cubicBezTo>
                      <a:pt x="591132" y="-10338"/>
                      <a:pt x="654632" y="100788"/>
                      <a:pt x="743532" y="162700"/>
                    </a:cubicBezTo>
                    <a:cubicBezTo>
                      <a:pt x="832432" y="224612"/>
                      <a:pt x="1073732" y="332563"/>
                      <a:pt x="1067382" y="372250"/>
                    </a:cubicBezTo>
                    <a:cubicBezTo>
                      <a:pt x="1061032" y="411937"/>
                      <a:pt x="807032" y="354788"/>
                      <a:pt x="705432" y="400825"/>
                    </a:cubicBezTo>
                    <a:cubicBezTo>
                      <a:pt x="603832" y="446862"/>
                      <a:pt x="522869" y="648475"/>
                      <a:pt x="457782" y="648475"/>
                    </a:cubicBezTo>
                    <a:cubicBezTo>
                      <a:pt x="392695" y="648475"/>
                      <a:pt x="391107" y="472263"/>
                      <a:pt x="314907" y="400825"/>
                    </a:cubicBezTo>
                    <a:cubicBezTo>
                      <a:pt x="238707" y="329388"/>
                      <a:pt x="-13706" y="248425"/>
                      <a:pt x="582" y="219850"/>
                    </a:cubicBezTo>
                    <a:close/>
                  </a:path>
                </a:pathLst>
              </a:custGeom>
              <a:gradFill flip="none" rotWithShape="1">
                <a:gsLst>
                  <a:gs pos="2000">
                    <a:srgbClr val="BFDAC1"/>
                  </a:gs>
                  <a:gs pos="53000">
                    <a:srgbClr val="2E7924"/>
                  </a:gs>
                  <a:gs pos="83000">
                    <a:srgbClr val="9CB86E"/>
                  </a:gs>
                  <a:gs pos="100000">
                    <a:srgbClr val="156B13"/>
                  </a:gs>
                </a:gsLst>
                <a:path path="circle">
                  <a:fillToRect l="50000" t="50000" r="50000" b="50000"/>
                </a:path>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1" name="Oval 10"/>
              <p:cNvSpPr/>
              <p:nvPr/>
            </p:nvSpPr>
            <p:spPr bwMode="auto">
              <a:xfrm>
                <a:off x="5818622" y="5560650"/>
                <a:ext cx="124055" cy="85337"/>
              </a:xfrm>
              <a:prstGeom prst="ellipse">
                <a:avLst/>
              </a:prstGeom>
              <a:solidFill>
                <a:schemeClr val="tx1">
                  <a:lumMod val="75000"/>
                  <a:lumOff val="25000"/>
                </a:schemeClr>
              </a:solidFill>
              <a:ln w="9525"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sp>
          <p:nvSpPr>
            <p:cNvPr id="13" name="Oval 12"/>
            <p:cNvSpPr/>
            <p:nvPr/>
          </p:nvSpPr>
          <p:spPr bwMode="auto">
            <a:xfrm>
              <a:off x="5966959" y="5841470"/>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4" name="Oval 13"/>
            <p:cNvSpPr/>
            <p:nvPr/>
          </p:nvSpPr>
          <p:spPr bwMode="auto">
            <a:xfrm>
              <a:off x="5843587" y="5677692"/>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5" name="Oval 14"/>
            <p:cNvSpPr/>
            <p:nvPr/>
          </p:nvSpPr>
          <p:spPr bwMode="auto">
            <a:xfrm>
              <a:off x="5966960" y="5523706"/>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7" name="TextBox 16"/>
            <p:cNvSpPr txBox="1"/>
            <p:nvPr/>
          </p:nvSpPr>
          <p:spPr>
            <a:xfrm>
              <a:off x="5927674" y="6058408"/>
              <a:ext cx="686405" cy="430887"/>
            </a:xfrm>
            <a:prstGeom prst="rect">
              <a:avLst/>
            </a:prstGeom>
            <a:noFill/>
          </p:spPr>
          <p:txBody>
            <a:bodyPr wrap="none" rtlCol="0">
              <a:spAutoFit/>
            </a:bodyPr>
            <a:lstStyle/>
            <a:p>
              <a:pPr algn="ctr"/>
              <a:r>
                <a:rPr lang="en-US" sz="1100" dirty="0">
                  <a:solidFill>
                    <a:schemeClr val="tx1">
                      <a:lumMod val="85000"/>
                      <a:lumOff val="15000"/>
                    </a:schemeClr>
                  </a:solidFill>
                </a:rPr>
                <a:t>Microbe</a:t>
              </a:r>
            </a:p>
            <a:p>
              <a:pPr algn="ctr"/>
              <a:r>
                <a:rPr lang="en-US" sz="1100" dirty="0">
                  <a:solidFill>
                    <a:schemeClr val="tx1">
                      <a:lumMod val="85000"/>
                      <a:lumOff val="15000"/>
                    </a:schemeClr>
                  </a:solidFill>
                </a:rPr>
                <a:t> Bob</a:t>
              </a:r>
            </a:p>
          </p:txBody>
        </p:sp>
      </p:grpSp>
      <p:sp>
        <p:nvSpPr>
          <p:cNvPr id="20" name="Cloud 19"/>
          <p:cNvSpPr/>
          <p:nvPr/>
        </p:nvSpPr>
        <p:spPr bwMode="auto">
          <a:xfrm>
            <a:off x="476989" y="4544212"/>
            <a:ext cx="1814782" cy="738522"/>
          </a:xfrm>
          <a:prstGeom prst="cloud">
            <a:avLst/>
          </a:prstGeom>
          <a:solidFill>
            <a:srgbClr val="ED5189"/>
          </a:solidFill>
          <a:ln w="9525" cap="flat" cmpd="sng" algn="ctr">
            <a:solidFill>
              <a:schemeClr val="tx1"/>
            </a:solidFill>
            <a:prstDash val="solid"/>
            <a:miter lim="800000"/>
            <a:headEnd type="none" w="med" len="med"/>
            <a:tailEnd type="none" w="med" len="med"/>
          </a:ln>
          <a:effectLst/>
        </p:spPr>
        <p:txBody>
          <a:bodyPr vert="horz" wrap="none" lIns="18288" tIns="45720" rIns="18288"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a:ln>
                <a:noFill/>
              </a:ln>
              <a:solidFill>
                <a:schemeClr val="tx1">
                  <a:lumMod val="85000"/>
                  <a:lumOff val="15000"/>
                </a:schemeClr>
              </a:solidFill>
              <a:effectLst/>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a:ln>
                <a:noFill/>
              </a:ln>
              <a:solidFill>
                <a:schemeClr val="tx1">
                  <a:lumMod val="85000"/>
                  <a:lumOff val="15000"/>
                </a:schemeClr>
              </a:solidFill>
              <a:effectLst/>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lumMod val="85000"/>
                    <a:lumOff val="15000"/>
                  </a:schemeClr>
                </a:solidFill>
                <a:effectLst/>
                <a:latin typeface="Arial" charset="0"/>
              </a:rPr>
              <a:t>Whoa,</a:t>
            </a:r>
            <a:r>
              <a:rPr kumimoji="0" lang="en-US" sz="1300" b="0" i="0" u="none" strike="noStrike" cap="none" normalizeH="0" dirty="0">
                <a:ln>
                  <a:noFill/>
                </a:ln>
                <a:solidFill>
                  <a:schemeClr val="tx1">
                    <a:lumMod val="85000"/>
                    <a:lumOff val="15000"/>
                  </a:schemeClr>
                </a:solidFill>
                <a:effectLst/>
                <a:latin typeface="Arial" charset="0"/>
              </a:rPr>
              <a:t> yummies</a:t>
            </a:r>
            <a:r>
              <a:rPr kumimoji="0" lang="en-US" sz="1200" b="0" i="0" u="none" strike="noStrike" cap="none" normalizeH="0" dirty="0">
                <a:ln>
                  <a:noFill/>
                </a:ln>
                <a:solidFill>
                  <a:schemeClr val="tx1">
                    <a:lumMod val="85000"/>
                    <a:lumOff val="15000"/>
                  </a:schemeClr>
                </a:solidFill>
                <a:effectLst/>
                <a:latin typeface="Arial" charset="0"/>
              </a:rPr>
              <a:t>!</a:t>
            </a:r>
            <a:endParaRPr kumimoji="0" lang="en-US" sz="1200" b="0" i="0" u="none" strike="noStrike" cap="none" normalizeH="0" baseline="0" dirty="0">
              <a:ln>
                <a:noFill/>
              </a:ln>
              <a:solidFill>
                <a:schemeClr val="tx1">
                  <a:lumMod val="85000"/>
                  <a:lumOff val="15000"/>
                </a:schemeClr>
              </a:solidFill>
              <a:effectLst/>
              <a:latin typeface="Arial" charset="0"/>
            </a:endParaRPr>
          </a:p>
        </p:txBody>
      </p:sp>
      <p:sp>
        <p:nvSpPr>
          <p:cNvPr id="24" name="TextBox 23"/>
          <p:cNvSpPr txBox="1"/>
          <p:nvPr/>
        </p:nvSpPr>
        <p:spPr>
          <a:xfrm>
            <a:off x="2386139" y="4854220"/>
            <a:ext cx="1842873" cy="338554"/>
          </a:xfrm>
          <a:prstGeom prst="rect">
            <a:avLst/>
          </a:prstGeom>
          <a:noFill/>
        </p:spPr>
        <p:txBody>
          <a:bodyPr wrap="square" rtlCol="0">
            <a:spAutoFit/>
          </a:bodyPr>
          <a:lstStyle/>
          <a:p>
            <a:r>
              <a:rPr lang="en-US" sz="1600" dirty="0">
                <a:solidFill>
                  <a:schemeClr val="accent1">
                    <a:lumMod val="50000"/>
                  </a:schemeClr>
                </a:solidFill>
              </a:rPr>
              <a:t>Octane &amp; Toluene</a:t>
            </a:r>
          </a:p>
        </p:txBody>
      </p:sp>
      <p:grpSp>
        <p:nvGrpSpPr>
          <p:cNvPr id="5" name="Group 4"/>
          <p:cNvGrpSpPr/>
          <p:nvPr/>
        </p:nvGrpSpPr>
        <p:grpSpPr>
          <a:xfrm>
            <a:off x="745271" y="5154362"/>
            <a:ext cx="2039937" cy="1389011"/>
            <a:chOff x="369610" y="4705799"/>
            <a:chExt cx="2039937" cy="1389011"/>
          </a:xfrm>
        </p:grpSpPr>
        <p:sp>
          <p:nvSpPr>
            <p:cNvPr id="18" name="Freeform 17"/>
            <p:cNvSpPr/>
            <p:nvPr/>
          </p:nvSpPr>
          <p:spPr bwMode="auto">
            <a:xfrm>
              <a:off x="369610" y="4952602"/>
              <a:ext cx="2039937" cy="1142208"/>
            </a:xfrm>
            <a:custGeom>
              <a:avLst/>
              <a:gdLst>
                <a:gd name="connsiteX0" fmla="*/ 0 w 1066800"/>
                <a:gd name="connsiteY0" fmla="*/ 219075 h 647700"/>
                <a:gd name="connsiteX1" fmla="*/ 533400 w 1066800"/>
                <a:gd name="connsiteY1" fmla="*/ 0 h 647700"/>
                <a:gd name="connsiteX2" fmla="*/ 952500 w 1066800"/>
                <a:gd name="connsiteY2" fmla="*/ 104775 h 647700"/>
                <a:gd name="connsiteX3" fmla="*/ 1066800 w 1066800"/>
                <a:gd name="connsiteY3" fmla="*/ 371475 h 647700"/>
                <a:gd name="connsiteX4" fmla="*/ 457200 w 1066800"/>
                <a:gd name="connsiteY4" fmla="*/ 647700 h 647700"/>
                <a:gd name="connsiteX5" fmla="*/ 0 w 1066800"/>
                <a:gd name="connsiteY5" fmla="*/ 219075 h 647700"/>
                <a:gd name="connsiteX0" fmla="*/ 400 w 1067200"/>
                <a:gd name="connsiteY0" fmla="*/ 219075 h 649804"/>
                <a:gd name="connsiteX1" fmla="*/ 533800 w 1067200"/>
                <a:gd name="connsiteY1" fmla="*/ 0 h 649804"/>
                <a:gd name="connsiteX2" fmla="*/ 952900 w 1067200"/>
                <a:gd name="connsiteY2" fmla="*/ 104775 h 649804"/>
                <a:gd name="connsiteX3" fmla="*/ 1067200 w 1067200"/>
                <a:gd name="connsiteY3" fmla="*/ 371475 h 649804"/>
                <a:gd name="connsiteX4" fmla="*/ 457600 w 1067200"/>
                <a:gd name="connsiteY4" fmla="*/ 647700 h 649804"/>
                <a:gd name="connsiteX5" fmla="*/ 400 w 1067200"/>
                <a:gd name="connsiteY5" fmla="*/ 219075 h 649804"/>
                <a:gd name="connsiteX0" fmla="*/ 400 w 1096668"/>
                <a:gd name="connsiteY0" fmla="*/ 219075 h 649804"/>
                <a:gd name="connsiteX1" fmla="*/ 533800 w 1096668"/>
                <a:gd name="connsiteY1" fmla="*/ 0 h 649804"/>
                <a:gd name="connsiteX2" fmla="*/ 952900 w 1096668"/>
                <a:gd name="connsiteY2" fmla="*/ 104775 h 649804"/>
                <a:gd name="connsiteX3" fmla="*/ 1067200 w 1096668"/>
                <a:gd name="connsiteY3" fmla="*/ 371475 h 649804"/>
                <a:gd name="connsiteX4" fmla="*/ 457600 w 1096668"/>
                <a:gd name="connsiteY4" fmla="*/ 647700 h 649804"/>
                <a:gd name="connsiteX5" fmla="*/ 400 w 1096668"/>
                <a:gd name="connsiteY5" fmla="*/ 219075 h 649804"/>
                <a:gd name="connsiteX0" fmla="*/ 400 w 1096668"/>
                <a:gd name="connsiteY0" fmla="*/ 222581 h 653310"/>
                <a:gd name="connsiteX1" fmla="*/ 533800 w 1096668"/>
                <a:gd name="connsiteY1" fmla="*/ 3506 h 653310"/>
                <a:gd name="connsiteX2" fmla="*/ 952900 w 1096668"/>
                <a:gd name="connsiteY2" fmla="*/ 108281 h 653310"/>
                <a:gd name="connsiteX3" fmla="*/ 1067200 w 1096668"/>
                <a:gd name="connsiteY3" fmla="*/ 374981 h 653310"/>
                <a:gd name="connsiteX4" fmla="*/ 457600 w 1096668"/>
                <a:gd name="connsiteY4" fmla="*/ 651206 h 653310"/>
                <a:gd name="connsiteX5" fmla="*/ 400 w 1096668"/>
                <a:gd name="connsiteY5" fmla="*/ 222581 h 653310"/>
                <a:gd name="connsiteX0" fmla="*/ 400 w 1096668"/>
                <a:gd name="connsiteY0" fmla="*/ 242442 h 673171"/>
                <a:gd name="connsiteX1" fmla="*/ 533800 w 1096668"/>
                <a:gd name="connsiteY1" fmla="*/ 23367 h 673171"/>
                <a:gd name="connsiteX2" fmla="*/ 952900 w 1096668"/>
                <a:gd name="connsiteY2" fmla="*/ 128142 h 673171"/>
                <a:gd name="connsiteX3" fmla="*/ 1067200 w 1096668"/>
                <a:gd name="connsiteY3" fmla="*/ 394842 h 673171"/>
                <a:gd name="connsiteX4" fmla="*/ 457600 w 1096668"/>
                <a:gd name="connsiteY4" fmla="*/ 671067 h 673171"/>
                <a:gd name="connsiteX5" fmla="*/ 400 w 1096668"/>
                <a:gd name="connsiteY5" fmla="*/ 242442 h 673171"/>
                <a:gd name="connsiteX0" fmla="*/ 40327 w 1136595"/>
                <a:gd name="connsiteY0" fmla="*/ 242442 h 673171"/>
                <a:gd name="connsiteX1" fmla="*/ 573727 w 1136595"/>
                <a:gd name="connsiteY1" fmla="*/ 23367 h 673171"/>
                <a:gd name="connsiteX2" fmla="*/ 992827 w 1136595"/>
                <a:gd name="connsiteY2" fmla="*/ 128142 h 673171"/>
                <a:gd name="connsiteX3" fmla="*/ 1107127 w 1136595"/>
                <a:gd name="connsiteY3" fmla="*/ 394842 h 673171"/>
                <a:gd name="connsiteX4" fmla="*/ 497527 w 1136595"/>
                <a:gd name="connsiteY4" fmla="*/ 671067 h 673171"/>
                <a:gd name="connsiteX5" fmla="*/ 40327 w 1136595"/>
                <a:gd name="connsiteY5" fmla="*/ 242442 h 673171"/>
                <a:gd name="connsiteX0" fmla="*/ 212 w 1096480"/>
                <a:gd name="connsiteY0" fmla="*/ 223047 h 653776"/>
                <a:gd name="connsiteX1" fmla="*/ 400263 w 1096480"/>
                <a:gd name="connsiteY1" fmla="*/ 232573 h 653776"/>
                <a:gd name="connsiteX2" fmla="*/ 533612 w 1096480"/>
                <a:gd name="connsiteY2" fmla="*/ 3972 h 653776"/>
                <a:gd name="connsiteX3" fmla="*/ 952712 w 1096480"/>
                <a:gd name="connsiteY3" fmla="*/ 108747 h 653776"/>
                <a:gd name="connsiteX4" fmla="*/ 1067012 w 1096480"/>
                <a:gd name="connsiteY4" fmla="*/ 375447 h 653776"/>
                <a:gd name="connsiteX5" fmla="*/ 457412 w 1096480"/>
                <a:gd name="connsiteY5" fmla="*/ 651672 h 653776"/>
                <a:gd name="connsiteX6" fmla="*/ 212 w 1096480"/>
                <a:gd name="connsiteY6" fmla="*/ 223047 h 653776"/>
                <a:gd name="connsiteX0" fmla="*/ 582 w 1096850"/>
                <a:gd name="connsiteY0" fmla="*/ 223047 h 651764"/>
                <a:gd name="connsiteX1" fmla="*/ 400633 w 1096850"/>
                <a:gd name="connsiteY1" fmla="*/ 232573 h 651764"/>
                <a:gd name="connsiteX2" fmla="*/ 533982 w 1096850"/>
                <a:gd name="connsiteY2" fmla="*/ 3972 h 651764"/>
                <a:gd name="connsiteX3" fmla="*/ 953082 w 1096850"/>
                <a:gd name="connsiteY3" fmla="*/ 108747 h 651764"/>
                <a:gd name="connsiteX4" fmla="*/ 1067382 w 1096850"/>
                <a:gd name="connsiteY4" fmla="*/ 375447 h 651764"/>
                <a:gd name="connsiteX5" fmla="*/ 457782 w 1096850"/>
                <a:gd name="connsiteY5" fmla="*/ 651672 h 651764"/>
                <a:gd name="connsiteX6" fmla="*/ 314907 w 1096850"/>
                <a:gd name="connsiteY6" fmla="*/ 404022 h 651764"/>
                <a:gd name="connsiteX7" fmla="*/ 582 w 1096850"/>
                <a:gd name="connsiteY7" fmla="*/ 223047 h 651764"/>
                <a:gd name="connsiteX0" fmla="*/ 582 w 1079898"/>
                <a:gd name="connsiteY0" fmla="*/ 223047 h 651672"/>
                <a:gd name="connsiteX1" fmla="*/ 400633 w 1079898"/>
                <a:gd name="connsiteY1" fmla="*/ 232573 h 651672"/>
                <a:gd name="connsiteX2" fmla="*/ 533982 w 1079898"/>
                <a:gd name="connsiteY2" fmla="*/ 3972 h 651672"/>
                <a:gd name="connsiteX3" fmla="*/ 953082 w 1079898"/>
                <a:gd name="connsiteY3" fmla="*/ 108747 h 651672"/>
                <a:gd name="connsiteX4" fmla="*/ 1067382 w 1079898"/>
                <a:gd name="connsiteY4" fmla="*/ 375447 h 651672"/>
                <a:gd name="connsiteX5" fmla="*/ 705432 w 1079898"/>
                <a:gd name="connsiteY5" fmla="*/ 404022 h 651672"/>
                <a:gd name="connsiteX6" fmla="*/ 457782 w 1079898"/>
                <a:gd name="connsiteY6" fmla="*/ 651672 h 651672"/>
                <a:gd name="connsiteX7" fmla="*/ 314907 w 1079898"/>
                <a:gd name="connsiteY7" fmla="*/ 404022 h 651672"/>
                <a:gd name="connsiteX8" fmla="*/ 582 w 1079898"/>
                <a:gd name="connsiteY8" fmla="*/ 223047 h 651672"/>
                <a:gd name="connsiteX0" fmla="*/ 582 w 1067504"/>
                <a:gd name="connsiteY0" fmla="*/ 219850 h 648475"/>
                <a:gd name="connsiteX1" fmla="*/ 400633 w 1067504"/>
                <a:gd name="connsiteY1" fmla="*/ 229376 h 648475"/>
                <a:gd name="connsiteX2" fmla="*/ 533982 w 1067504"/>
                <a:gd name="connsiteY2" fmla="*/ 775 h 648475"/>
                <a:gd name="connsiteX3" fmla="*/ 743532 w 1067504"/>
                <a:gd name="connsiteY3" fmla="*/ 162700 h 648475"/>
                <a:gd name="connsiteX4" fmla="*/ 1067382 w 1067504"/>
                <a:gd name="connsiteY4" fmla="*/ 372250 h 648475"/>
                <a:gd name="connsiteX5" fmla="*/ 705432 w 1067504"/>
                <a:gd name="connsiteY5" fmla="*/ 400825 h 648475"/>
                <a:gd name="connsiteX6" fmla="*/ 457782 w 1067504"/>
                <a:gd name="connsiteY6" fmla="*/ 648475 h 648475"/>
                <a:gd name="connsiteX7" fmla="*/ 314907 w 1067504"/>
                <a:gd name="connsiteY7" fmla="*/ 400825 h 648475"/>
                <a:gd name="connsiteX8" fmla="*/ 582 w 1067504"/>
                <a:gd name="connsiteY8" fmla="*/ 219850 h 6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504" h="648475">
                  <a:moveTo>
                    <a:pt x="582" y="219850"/>
                  </a:moveTo>
                  <a:cubicBezTo>
                    <a:pt x="14870" y="191275"/>
                    <a:pt x="305383" y="273826"/>
                    <a:pt x="400633" y="229376"/>
                  </a:cubicBezTo>
                  <a:cubicBezTo>
                    <a:pt x="445083" y="153176"/>
                    <a:pt x="476832" y="11888"/>
                    <a:pt x="533982" y="775"/>
                  </a:cubicBezTo>
                  <a:cubicBezTo>
                    <a:pt x="591132" y="-10338"/>
                    <a:pt x="654632" y="100788"/>
                    <a:pt x="743532" y="162700"/>
                  </a:cubicBezTo>
                  <a:cubicBezTo>
                    <a:pt x="832432" y="224612"/>
                    <a:pt x="1073732" y="332563"/>
                    <a:pt x="1067382" y="372250"/>
                  </a:cubicBezTo>
                  <a:cubicBezTo>
                    <a:pt x="1061032" y="411937"/>
                    <a:pt x="807032" y="354788"/>
                    <a:pt x="705432" y="400825"/>
                  </a:cubicBezTo>
                  <a:cubicBezTo>
                    <a:pt x="603832" y="446862"/>
                    <a:pt x="522869" y="648475"/>
                    <a:pt x="457782" y="648475"/>
                  </a:cubicBezTo>
                  <a:cubicBezTo>
                    <a:pt x="392695" y="648475"/>
                    <a:pt x="391107" y="472263"/>
                    <a:pt x="314907" y="400825"/>
                  </a:cubicBezTo>
                  <a:cubicBezTo>
                    <a:pt x="238707" y="329388"/>
                    <a:pt x="-13706" y="248425"/>
                    <a:pt x="582" y="219850"/>
                  </a:cubicBezTo>
                  <a:close/>
                </a:path>
              </a:pathLst>
            </a:custGeom>
            <a:gradFill>
              <a:gsLst>
                <a:gs pos="2000">
                  <a:schemeClr val="accent1">
                    <a:lumMod val="40000"/>
                    <a:lumOff val="60000"/>
                  </a:schemeClr>
                </a:gs>
                <a:gs pos="53000">
                  <a:srgbClr val="77275C"/>
                </a:gs>
                <a:gs pos="83000">
                  <a:srgbClr val="EB3D7B"/>
                </a:gs>
                <a:gs pos="100000">
                  <a:srgbClr val="F8D4F0"/>
                </a:gs>
              </a:gsLst>
              <a:path path="circle">
                <a:fillToRect l="50000" t="50000" r="50000" b="50000"/>
              </a:path>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9" name="Oval 18"/>
            <p:cNvSpPr/>
            <p:nvPr/>
          </p:nvSpPr>
          <p:spPr bwMode="auto">
            <a:xfrm>
              <a:off x="1460474" y="5155170"/>
              <a:ext cx="215846" cy="111543"/>
            </a:xfrm>
            <a:prstGeom prst="ellipse">
              <a:avLst/>
            </a:prstGeom>
            <a:solidFill>
              <a:schemeClr val="tx1">
                <a:lumMod val="75000"/>
                <a:lumOff val="25000"/>
              </a:schemeClr>
            </a:solidFill>
            <a:ln w="9525" cap="flat" cmpd="sng" algn="ctr">
              <a:solidFill>
                <a:srgbClr val="571D44"/>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1" name="Oval 20"/>
            <p:cNvSpPr/>
            <p:nvPr/>
          </p:nvSpPr>
          <p:spPr bwMode="auto">
            <a:xfrm>
              <a:off x="1844673" y="5061236"/>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2" name="Oval 21"/>
            <p:cNvSpPr/>
            <p:nvPr/>
          </p:nvSpPr>
          <p:spPr bwMode="auto">
            <a:xfrm>
              <a:off x="1797502" y="4854220"/>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3" name="Oval 22"/>
            <p:cNvSpPr/>
            <p:nvPr/>
          </p:nvSpPr>
          <p:spPr bwMode="auto">
            <a:xfrm>
              <a:off x="1634222" y="4705799"/>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5" name="TextBox 24"/>
            <p:cNvSpPr txBox="1"/>
            <p:nvPr/>
          </p:nvSpPr>
          <p:spPr>
            <a:xfrm>
              <a:off x="1014103" y="5340894"/>
              <a:ext cx="729687" cy="461665"/>
            </a:xfrm>
            <a:prstGeom prst="rect">
              <a:avLst/>
            </a:prstGeom>
            <a:noFill/>
          </p:spPr>
          <p:txBody>
            <a:bodyPr wrap="none" rtlCol="0">
              <a:spAutoFit/>
            </a:bodyPr>
            <a:lstStyle/>
            <a:p>
              <a:pPr algn="ctr"/>
              <a:r>
                <a:rPr lang="en-US" sz="1200" dirty="0">
                  <a:solidFill>
                    <a:schemeClr val="tx1">
                      <a:lumMod val="85000"/>
                      <a:lumOff val="15000"/>
                    </a:schemeClr>
                  </a:solidFill>
                </a:rPr>
                <a:t>Microbe</a:t>
              </a:r>
            </a:p>
            <a:p>
              <a:pPr algn="ctr"/>
              <a:r>
                <a:rPr lang="en-US" sz="1200" dirty="0">
                  <a:solidFill>
                    <a:schemeClr val="tx1">
                      <a:lumMod val="85000"/>
                      <a:lumOff val="15000"/>
                    </a:schemeClr>
                  </a:solidFill>
                </a:rPr>
                <a:t> Jill</a:t>
              </a:r>
            </a:p>
          </p:txBody>
        </p:sp>
      </p:grpSp>
      <p:pic>
        <p:nvPicPr>
          <p:cNvPr id="2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2822">
            <a:off x="4160997" y="5061236"/>
            <a:ext cx="709890" cy="72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478818" y="1289532"/>
            <a:ext cx="2127572" cy="384721"/>
          </a:xfrm>
          <a:prstGeom prst="rect">
            <a:avLst/>
          </a:prstGeom>
          <a:solidFill>
            <a:schemeClr val="bg1"/>
          </a:solidFill>
          <a:ln>
            <a:noFill/>
          </a:ln>
          <a:effectLst>
            <a:outerShdw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36538" indent="-236538"/>
            <a:r>
              <a:rPr lang="en-US" sz="1900" dirty="0"/>
              <a:t>Normal Alkanes</a:t>
            </a:r>
          </a:p>
        </p:txBody>
      </p:sp>
    </p:spTree>
    <p:extLst>
      <p:ext uri="{BB962C8B-B14F-4D97-AF65-F5344CB8AC3E}">
        <p14:creationId xmlns:p14="http://schemas.microsoft.com/office/powerpoint/2010/main" val="299797090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41" y="1362026"/>
            <a:ext cx="8613648" cy="541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41" y="1340793"/>
            <a:ext cx="8613648" cy="5435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540" y="1341245"/>
            <a:ext cx="8631936" cy="543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400" dirty="0" smtClean="0"/>
              <a:t>How Do Removal Mechanisms Change with Composition</a:t>
            </a:r>
            <a:endParaRPr lang="en-US" sz="2400" dirty="0">
              <a:solidFill>
                <a:schemeClr val="accent2"/>
              </a:solidFill>
            </a:endParaRPr>
          </a:p>
        </p:txBody>
      </p:sp>
      <p:sp>
        <p:nvSpPr>
          <p:cNvPr id="22" name="TextBox 21"/>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rgbClr val="FFFFFF"/>
                </a:solidFill>
              </a:rPr>
              <a:t>Remedy Selection LCSM: Nature of the Source</a:t>
            </a:r>
          </a:p>
        </p:txBody>
      </p:sp>
      <p:sp>
        <p:nvSpPr>
          <p:cNvPr id="7" name="TextBox 6"/>
          <p:cNvSpPr txBox="1"/>
          <p:nvPr/>
        </p:nvSpPr>
        <p:spPr>
          <a:xfrm flipH="1">
            <a:off x="5739798" y="6569374"/>
            <a:ext cx="3404202" cy="29238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300" b="1" i="1" u="none" strike="noStrike" kern="0" cap="none" spc="0" normalizeH="0" baseline="0" noProof="0" dirty="0" smtClean="0">
                <a:ln>
                  <a:noFill/>
                </a:ln>
                <a:solidFill>
                  <a:srgbClr val="000000"/>
                </a:solidFill>
                <a:effectLst/>
                <a:uLnTx/>
                <a:uFillTx/>
              </a:rPr>
              <a:t>Developed by ITRC</a:t>
            </a:r>
            <a:r>
              <a:rPr kumimoji="0" lang="en-US" sz="1300" b="1" i="1" u="none" strike="noStrike" kern="0" cap="none" spc="0" normalizeH="0" noProof="0" dirty="0" smtClean="0">
                <a:ln>
                  <a:noFill/>
                </a:ln>
                <a:solidFill>
                  <a:srgbClr val="000000"/>
                </a:solidFill>
                <a:effectLst/>
                <a:uLnTx/>
                <a:uFillTx/>
              </a:rPr>
              <a:t> </a:t>
            </a:r>
            <a:r>
              <a:rPr kumimoji="0" lang="en-US" sz="1300" b="1" i="1" u="none" strike="noStrike" kern="0" cap="none" spc="0" normalizeH="0" baseline="0" noProof="0" dirty="0" smtClean="0">
                <a:ln>
                  <a:noFill/>
                </a:ln>
                <a:solidFill>
                  <a:srgbClr val="000000"/>
                </a:solidFill>
                <a:effectLst/>
                <a:uLnTx/>
                <a:uFillTx/>
              </a:rPr>
              <a:t>Team</a:t>
            </a:r>
          </a:p>
        </p:txBody>
      </p:sp>
    </p:spTree>
    <p:extLst>
      <p:ext uri="{BB962C8B-B14F-4D97-AF65-F5344CB8AC3E}">
        <p14:creationId xmlns:p14="http://schemas.microsoft.com/office/powerpoint/2010/main" val="16105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Technology Parameters</a:t>
            </a:r>
            <a:br>
              <a:rPr lang="en-US" dirty="0"/>
            </a:br>
            <a:r>
              <a:rPr lang="en-US" sz="2800" dirty="0">
                <a:solidFill>
                  <a:schemeClr val="accent6"/>
                </a:solidFill>
              </a:rPr>
              <a:t>Improving the LCSM for Remedy Selection </a:t>
            </a:r>
          </a:p>
        </p:txBody>
      </p:sp>
      <p:sp>
        <p:nvSpPr>
          <p:cNvPr id="3" name="Content Placeholder 2"/>
          <p:cNvSpPr>
            <a:spLocks noGrp="1"/>
          </p:cNvSpPr>
          <p:nvPr>
            <p:ph idx="1"/>
          </p:nvPr>
        </p:nvSpPr>
        <p:spPr>
          <a:xfrm>
            <a:off x="506087" y="1404633"/>
            <a:ext cx="8229600" cy="2138689"/>
          </a:xfrm>
        </p:spPr>
        <p:txBody>
          <a:bodyPr>
            <a:noAutofit/>
          </a:bodyPr>
          <a:lstStyle/>
          <a:p>
            <a:r>
              <a:rPr lang="en-US" sz="1800" dirty="0"/>
              <a:t>LNAPL Transmissivity is a good example of a predictive metric that can be characterized without Pilot testing </a:t>
            </a:r>
          </a:p>
          <a:p>
            <a:r>
              <a:rPr lang="en-US" sz="1800" dirty="0"/>
              <a:t>Parameters that can be quantified to allow initial technology performance estimates/comparisons</a:t>
            </a:r>
          </a:p>
          <a:p>
            <a:pPr marL="457200" lvl="1" indent="0">
              <a:buNone/>
            </a:pPr>
            <a:r>
              <a:rPr lang="en-US" sz="1600" dirty="0"/>
              <a:t> </a:t>
            </a:r>
          </a:p>
        </p:txBody>
      </p:sp>
      <p:sp>
        <p:nvSpPr>
          <p:cNvPr id="4" name="Rectangle 3"/>
          <p:cNvSpPr/>
          <p:nvPr/>
        </p:nvSpPr>
        <p:spPr>
          <a:xfrm>
            <a:off x="-711200" y="2903686"/>
            <a:ext cx="9855200" cy="3969326"/>
          </a:xfrm>
          <a:prstGeom prst="rect">
            <a:avLst/>
          </a:prstGeom>
        </p:spPr>
        <p:txBody>
          <a:bodyPr vert="horz" lIns="91440" tIns="45720" rIns="91440" bIns="45720" numCol="2" rtlCol="0">
            <a:noAutofit/>
          </a:bodyPr>
          <a:lstStyle/>
          <a:p>
            <a:pPr marL="1433513" lvl="1" indent="-285750">
              <a:spcBef>
                <a:spcPct val="20000"/>
              </a:spcBef>
              <a:buFont typeface="Wingdings" panose="05000000000000000000" pitchFamily="2" charset="2"/>
              <a:buChar char="q"/>
            </a:pPr>
            <a:r>
              <a:rPr lang="en-US" dirty="0"/>
              <a:t>General Remediation</a:t>
            </a:r>
          </a:p>
          <a:p>
            <a:pPr marL="1433513" lvl="1" indent="-285750">
              <a:spcBef>
                <a:spcPct val="20000"/>
              </a:spcBef>
              <a:buFont typeface="Wingdings" panose="05000000000000000000" pitchFamily="2" charset="2"/>
              <a:buChar char="q"/>
            </a:pPr>
            <a:endParaRPr lang="en-US" sz="800" dirty="0">
              <a:solidFill>
                <a:schemeClr val="accent2">
                  <a:lumMod val="75000"/>
                </a:schemeClr>
              </a:solidFill>
            </a:endParaRPr>
          </a:p>
          <a:p>
            <a:pPr marL="1433513" lvl="1" indent="-285750">
              <a:spcBef>
                <a:spcPct val="20000"/>
              </a:spcBef>
              <a:buFont typeface="Wingdings" panose="05000000000000000000" pitchFamily="2" charset="2"/>
              <a:buChar char="q"/>
            </a:pPr>
            <a:endParaRPr lang="en-US" sz="1200" dirty="0">
              <a:solidFill>
                <a:schemeClr val="accent2">
                  <a:lumMod val="75000"/>
                </a:schemeClr>
              </a:solidFill>
            </a:endParaRPr>
          </a:p>
          <a:p>
            <a:pPr marL="1433513" lvl="1" indent="-285750">
              <a:spcBef>
                <a:spcPct val="20000"/>
              </a:spcBef>
              <a:buFont typeface="Wingdings" panose="05000000000000000000" pitchFamily="2" charset="2"/>
              <a:buChar char="q"/>
            </a:pPr>
            <a:r>
              <a:rPr lang="en-US" dirty="0">
                <a:solidFill>
                  <a:schemeClr val="accent2">
                    <a:lumMod val="75000"/>
                  </a:schemeClr>
                </a:solidFill>
              </a:rPr>
              <a:t>LNAPL Recovery </a:t>
            </a:r>
          </a:p>
          <a:p>
            <a:pPr marL="1433513" lvl="1" indent="-285750">
              <a:spcBef>
                <a:spcPct val="20000"/>
              </a:spcBef>
            </a:pPr>
            <a:endParaRPr lang="en-US" sz="2400" dirty="0"/>
          </a:p>
          <a:p>
            <a:pPr marL="1433513" lvl="1" indent="-285750">
              <a:spcBef>
                <a:spcPct val="20000"/>
              </a:spcBef>
              <a:buFont typeface="Wingdings" panose="05000000000000000000" pitchFamily="2" charset="2"/>
              <a:buChar char="q"/>
            </a:pPr>
            <a:r>
              <a:rPr lang="en-US" dirty="0">
                <a:solidFill>
                  <a:schemeClr val="accent1">
                    <a:lumMod val="50000"/>
                  </a:schemeClr>
                </a:solidFill>
              </a:rPr>
              <a:t>Bioremediation</a:t>
            </a:r>
          </a:p>
          <a:p>
            <a:pPr marL="1651000" lvl="3" indent="-285750">
              <a:spcBef>
                <a:spcPct val="20000"/>
              </a:spcBef>
              <a:buFont typeface="Wingdings" panose="05000000000000000000" pitchFamily="2" charset="2"/>
              <a:buChar char="q"/>
            </a:pPr>
            <a:r>
              <a:rPr lang="en-US" sz="1600" dirty="0">
                <a:solidFill>
                  <a:schemeClr val="accent1">
                    <a:lumMod val="50000"/>
                  </a:schemeClr>
                </a:solidFill>
              </a:rPr>
              <a:t>Passive</a:t>
            </a:r>
          </a:p>
          <a:p>
            <a:pPr marL="1651000" lvl="3" indent="-285750">
              <a:spcBef>
                <a:spcPct val="20000"/>
              </a:spcBef>
              <a:buFont typeface="Wingdings" panose="05000000000000000000" pitchFamily="2" charset="2"/>
              <a:buChar char="q"/>
            </a:pPr>
            <a:r>
              <a:rPr lang="en-US" sz="1600" dirty="0">
                <a:solidFill>
                  <a:schemeClr val="accent1">
                    <a:lumMod val="50000"/>
                  </a:schemeClr>
                </a:solidFill>
              </a:rPr>
              <a:t>Bioventing</a:t>
            </a:r>
          </a:p>
          <a:p>
            <a:pPr marL="1651000" lvl="3" indent="-285750">
              <a:spcBef>
                <a:spcPct val="20000"/>
              </a:spcBef>
              <a:buFont typeface="Wingdings" panose="05000000000000000000" pitchFamily="2" charset="2"/>
              <a:buChar char="q"/>
            </a:pPr>
            <a:r>
              <a:rPr lang="en-US" sz="1600" dirty="0">
                <a:solidFill>
                  <a:schemeClr val="accent1">
                    <a:lumMod val="50000"/>
                  </a:schemeClr>
                </a:solidFill>
              </a:rPr>
              <a:t>Biosparge</a:t>
            </a:r>
          </a:p>
          <a:p>
            <a:pPr marL="1651000" lvl="3" indent="-285750">
              <a:spcBef>
                <a:spcPct val="20000"/>
              </a:spcBef>
              <a:buFont typeface="Wingdings" panose="05000000000000000000" pitchFamily="2" charset="2"/>
              <a:buChar char="q"/>
            </a:pPr>
            <a:r>
              <a:rPr lang="en-US" sz="1600" dirty="0">
                <a:solidFill>
                  <a:schemeClr val="accent1">
                    <a:lumMod val="50000"/>
                  </a:schemeClr>
                </a:solidFill>
              </a:rPr>
              <a:t>Phytoremediation</a:t>
            </a:r>
          </a:p>
          <a:p>
            <a:pPr marL="1433513" lvl="2" indent="-285750">
              <a:spcBef>
                <a:spcPct val="20000"/>
              </a:spcBef>
              <a:buFont typeface="Wingdings" panose="05000000000000000000" pitchFamily="2" charset="2"/>
              <a:buChar char="q"/>
            </a:pPr>
            <a:endParaRPr lang="en-US" sz="400" dirty="0">
              <a:solidFill>
                <a:schemeClr val="accent1">
                  <a:lumMod val="50000"/>
                </a:schemeClr>
              </a:solidFill>
            </a:endParaRPr>
          </a:p>
          <a:p>
            <a:pPr marL="1433513" lvl="1" indent="-285750">
              <a:spcBef>
                <a:spcPct val="20000"/>
              </a:spcBef>
              <a:buFont typeface="Wingdings" panose="05000000000000000000" pitchFamily="2" charset="2"/>
              <a:buChar char="q"/>
            </a:pPr>
            <a:r>
              <a:rPr lang="en-US" dirty="0">
                <a:solidFill>
                  <a:srgbClr val="FF2D09"/>
                </a:solidFill>
              </a:rPr>
              <a:t>Soil Vapor Extraction / Air Sparging</a:t>
            </a:r>
          </a:p>
          <a:p>
            <a:pPr marL="0" lvl="1">
              <a:spcBef>
                <a:spcPct val="20000"/>
              </a:spcBef>
            </a:pPr>
            <a:endParaRPr lang="en-US" sz="1700" dirty="0"/>
          </a:p>
          <a:p>
            <a:pPr marL="285750" lvl="1" indent="-285750">
              <a:spcBef>
                <a:spcPct val="20000"/>
              </a:spcBef>
              <a:buFont typeface="Arial" panose="020B0604020202020204" pitchFamily="34" charset="0"/>
              <a:buChar char="►"/>
            </a:pPr>
            <a:r>
              <a:rPr lang="en-US" sz="1700" dirty="0"/>
              <a:t>Soil Type/Permeability/Hydraulic Conductivity</a:t>
            </a:r>
          </a:p>
          <a:p>
            <a:pPr marL="285750" lvl="1" indent="-285750">
              <a:spcBef>
                <a:spcPct val="20000"/>
              </a:spcBef>
              <a:buFont typeface="Arial" panose="020B0604020202020204" pitchFamily="34" charset="0"/>
              <a:buChar char="►"/>
            </a:pPr>
            <a:endParaRPr lang="en-US" sz="500" dirty="0"/>
          </a:p>
          <a:p>
            <a:pPr marL="285750" lvl="1" indent="-285750">
              <a:spcBef>
                <a:spcPct val="20000"/>
              </a:spcBef>
              <a:buFont typeface="Arial" panose="020B0604020202020204" pitchFamily="34" charset="0"/>
              <a:buChar char="►"/>
            </a:pPr>
            <a:endParaRPr lang="en-US" sz="800" dirty="0"/>
          </a:p>
          <a:p>
            <a:pPr marL="285750" lvl="1" indent="-285750">
              <a:spcBef>
                <a:spcPct val="20000"/>
              </a:spcBef>
              <a:buFont typeface="Arial" panose="020B0604020202020204" pitchFamily="34" charset="0"/>
              <a:buChar char="►"/>
            </a:pPr>
            <a:r>
              <a:rPr lang="en-US" sz="1700" dirty="0">
                <a:solidFill>
                  <a:schemeClr val="accent2">
                    <a:lumMod val="75000"/>
                  </a:schemeClr>
                </a:solidFill>
              </a:rPr>
              <a:t>LNAPL Transmissivity, Decline curve data from existing recovery data</a:t>
            </a:r>
          </a:p>
          <a:p>
            <a:pPr marL="285750" lvl="1" indent="-285750">
              <a:spcBef>
                <a:spcPct val="20000"/>
              </a:spcBef>
              <a:buFont typeface="Arial" panose="020B0604020202020204" pitchFamily="34" charset="0"/>
              <a:buChar char="►"/>
            </a:pPr>
            <a:r>
              <a:rPr lang="en-US" sz="1700" dirty="0">
                <a:solidFill>
                  <a:schemeClr val="accent2">
                    <a:lumMod val="75000"/>
                  </a:schemeClr>
                </a:solidFill>
              </a:rPr>
              <a:t>Mobile vs </a:t>
            </a:r>
            <a:r>
              <a:rPr lang="en-US" sz="1700" dirty="0" smtClean="0">
                <a:solidFill>
                  <a:schemeClr val="accent2">
                    <a:lumMod val="75000"/>
                  </a:schemeClr>
                </a:solidFill>
              </a:rPr>
              <a:t>Residual</a:t>
            </a:r>
          </a:p>
          <a:p>
            <a:pPr marL="171450" lvl="1" indent="-171450">
              <a:spcBef>
                <a:spcPct val="20000"/>
              </a:spcBef>
              <a:buFont typeface="Arial" panose="020B0604020202020204" pitchFamily="34" charset="0"/>
              <a:buChar char="►"/>
            </a:pPr>
            <a:endParaRPr lang="en-US" sz="600" dirty="0">
              <a:solidFill>
                <a:schemeClr val="accent2">
                  <a:lumMod val="75000"/>
                </a:schemeClr>
              </a:solidFill>
            </a:endParaRPr>
          </a:p>
          <a:p>
            <a:pPr marL="285750" lvl="1" indent="-285750">
              <a:spcBef>
                <a:spcPct val="20000"/>
              </a:spcBef>
              <a:buFont typeface="Arial" panose="020B0604020202020204" pitchFamily="34" charset="0"/>
              <a:buChar char="►"/>
            </a:pPr>
            <a:endParaRPr lang="en-US" sz="500" dirty="0">
              <a:solidFill>
                <a:schemeClr val="accent1">
                  <a:lumMod val="50000"/>
                </a:schemeClr>
              </a:solidFill>
            </a:endParaRPr>
          </a:p>
          <a:p>
            <a:pPr marL="285750" lvl="1" indent="-285750">
              <a:spcBef>
                <a:spcPct val="20000"/>
              </a:spcBef>
              <a:buFont typeface="Arial" panose="020B0604020202020204" pitchFamily="34" charset="0"/>
              <a:buChar char="►"/>
            </a:pPr>
            <a:r>
              <a:rPr lang="en-US" sz="1700" dirty="0">
                <a:solidFill>
                  <a:schemeClr val="accent1">
                    <a:lumMod val="50000"/>
                  </a:schemeClr>
                </a:solidFill>
              </a:rPr>
              <a:t>NSZD Rate or Respiration Test</a:t>
            </a:r>
          </a:p>
          <a:p>
            <a:pPr marL="285750" lvl="1" indent="-285750">
              <a:spcBef>
                <a:spcPct val="20000"/>
              </a:spcBef>
              <a:buFont typeface="Arial" panose="020B0604020202020204" pitchFamily="34" charset="0"/>
              <a:buChar char="►"/>
            </a:pPr>
            <a:r>
              <a:rPr lang="en-US" sz="1700" dirty="0">
                <a:solidFill>
                  <a:schemeClr val="accent1">
                    <a:lumMod val="50000"/>
                  </a:schemeClr>
                </a:solidFill>
              </a:rPr>
              <a:t>LNAPL Composition</a:t>
            </a:r>
          </a:p>
          <a:p>
            <a:pPr marL="285750" lvl="1" indent="-285750">
              <a:spcBef>
                <a:spcPct val="20000"/>
              </a:spcBef>
              <a:buFont typeface="Arial" panose="020B0604020202020204" pitchFamily="34" charset="0"/>
              <a:buChar char="►"/>
            </a:pPr>
            <a:r>
              <a:rPr lang="en-US" sz="1700" dirty="0">
                <a:solidFill>
                  <a:schemeClr val="accent1">
                    <a:lumMod val="50000"/>
                  </a:schemeClr>
                </a:solidFill>
              </a:rPr>
              <a:t>Macro &amp; Micro Soil Nutrient</a:t>
            </a:r>
            <a:r>
              <a:rPr lang="en-US" sz="1600" dirty="0">
                <a:solidFill>
                  <a:schemeClr val="accent1">
                    <a:lumMod val="50000"/>
                  </a:schemeClr>
                </a:solidFill>
              </a:rPr>
              <a:t>s</a:t>
            </a:r>
            <a:endParaRPr lang="en-US" sz="500" dirty="0">
              <a:solidFill>
                <a:schemeClr val="accent1">
                  <a:lumMod val="50000"/>
                </a:schemeClr>
              </a:solidFill>
            </a:endParaRPr>
          </a:p>
          <a:p>
            <a:pPr marL="285750" lvl="1" indent="-285750">
              <a:spcBef>
                <a:spcPct val="20000"/>
              </a:spcBef>
              <a:buFont typeface="Arial" panose="020B0604020202020204" pitchFamily="34" charset="0"/>
              <a:buChar char="►"/>
            </a:pPr>
            <a:endParaRPr lang="en-US" sz="500" dirty="0">
              <a:solidFill>
                <a:schemeClr val="accent1">
                  <a:lumMod val="50000"/>
                </a:schemeClr>
              </a:solidFill>
            </a:endParaRPr>
          </a:p>
          <a:p>
            <a:pPr marL="285750" lvl="1" indent="-285750">
              <a:spcBef>
                <a:spcPct val="20000"/>
              </a:spcBef>
              <a:buFont typeface="Arial" panose="020B0604020202020204" pitchFamily="34" charset="0"/>
              <a:buChar char="►"/>
            </a:pPr>
            <a:endParaRPr lang="en-US" sz="200" dirty="0">
              <a:solidFill>
                <a:schemeClr val="accent1">
                  <a:lumMod val="50000"/>
                </a:schemeClr>
              </a:solidFill>
            </a:endParaRPr>
          </a:p>
          <a:p>
            <a:pPr marL="285750" lvl="1" indent="-285750">
              <a:spcBef>
                <a:spcPct val="20000"/>
              </a:spcBef>
              <a:buFont typeface="Arial" panose="020B0604020202020204" pitchFamily="34" charset="0"/>
              <a:buChar char="►"/>
            </a:pPr>
            <a:endParaRPr lang="en-US" sz="200" dirty="0">
              <a:solidFill>
                <a:schemeClr val="accent1">
                  <a:lumMod val="50000"/>
                </a:schemeClr>
              </a:solidFill>
            </a:endParaRPr>
          </a:p>
          <a:p>
            <a:pPr marL="285750" lvl="1" indent="-285750">
              <a:spcBef>
                <a:spcPct val="20000"/>
              </a:spcBef>
              <a:buFont typeface="Arial" panose="020B0604020202020204" pitchFamily="34" charset="0"/>
              <a:buChar char="►"/>
            </a:pPr>
            <a:endParaRPr lang="en-US" sz="100" dirty="0">
              <a:solidFill>
                <a:schemeClr val="accent1">
                  <a:lumMod val="50000"/>
                </a:schemeClr>
              </a:solidFill>
            </a:endParaRPr>
          </a:p>
          <a:p>
            <a:pPr marL="285750" lvl="1" indent="-285750">
              <a:spcBef>
                <a:spcPct val="20000"/>
              </a:spcBef>
              <a:buFont typeface="Arial" panose="020B0604020202020204" pitchFamily="34" charset="0"/>
              <a:buChar char="►"/>
            </a:pPr>
            <a:endParaRPr lang="en-US" sz="500" dirty="0">
              <a:solidFill>
                <a:srgbClr val="FF2D09"/>
              </a:solidFill>
            </a:endParaRPr>
          </a:p>
          <a:p>
            <a:pPr marL="285750" lvl="1" indent="-285750">
              <a:spcBef>
                <a:spcPct val="20000"/>
              </a:spcBef>
              <a:buFont typeface="Arial" panose="020B0604020202020204" pitchFamily="34" charset="0"/>
              <a:buChar char="►"/>
            </a:pPr>
            <a:r>
              <a:rPr lang="en-US" dirty="0">
                <a:solidFill>
                  <a:srgbClr val="FF2D09"/>
                </a:solidFill>
              </a:rPr>
              <a:t>LNAPL Characterization for volatile fraction and constituent fractions</a:t>
            </a:r>
          </a:p>
          <a:p>
            <a:pPr marL="285750" lvl="1" indent="-285750">
              <a:spcBef>
                <a:spcPct val="20000"/>
              </a:spcBef>
              <a:buFont typeface="Arial" panose="020B0604020202020204" pitchFamily="34" charset="0"/>
              <a:buChar char="►"/>
            </a:pPr>
            <a:r>
              <a:rPr lang="en-US" dirty="0">
                <a:solidFill>
                  <a:srgbClr val="FF2D09"/>
                </a:solidFill>
              </a:rPr>
              <a:t>Pilot Test</a:t>
            </a:r>
          </a:p>
          <a:p>
            <a:pPr lvl="1">
              <a:spcBef>
                <a:spcPct val="20000"/>
              </a:spcBef>
            </a:pPr>
            <a:endParaRPr lang="en-US" sz="1600" dirty="0"/>
          </a:p>
        </p:txBody>
      </p:sp>
      <p:sp>
        <p:nvSpPr>
          <p:cNvPr id="7" name="TextBox 6"/>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6" name="Right Arrow 5"/>
          <p:cNvSpPr/>
          <p:nvPr/>
        </p:nvSpPr>
        <p:spPr bwMode="auto">
          <a:xfrm>
            <a:off x="3233745" y="3007288"/>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Right Arrow 7"/>
          <p:cNvSpPr/>
          <p:nvPr/>
        </p:nvSpPr>
        <p:spPr bwMode="auto">
          <a:xfrm>
            <a:off x="3233745" y="4888349"/>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540458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Technology Parameters</a:t>
            </a:r>
            <a:br>
              <a:rPr lang="en-US" dirty="0"/>
            </a:br>
            <a:r>
              <a:rPr lang="en-US" sz="2800" dirty="0">
                <a:solidFill>
                  <a:schemeClr val="accent6"/>
                </a:solidFill>
              </a:rPr>
              <a:t>Improving the LCSM for Remedy Selection </a:t>
            </a:r>
          </a:p>
        </p:txBody>
      </p:sp>
      <p:sp>
        <p:nvSpPr>
          <p:cNvPr id="4" name="Rectangle 3"/>
          <p:cNvSpPr/>
          <p:nvPr/>
        </p:nvSpPr>
        <p:spPr>
          <a:xfrm>
            <a:off x="462253" y="1459868"/>
            <a:ext cx="8248651" cy="4982496"/>
          </a:xfrm>
          <a:prstGeom prst="rect">
            <a:avLst/>
          </a:prstGeom>
        </p:spPr>
        <p:txBody>
          <a:bodyPr vert="horz" lIns="91440" tIns="45720" rIns="91440" bIns="45720" numCol="2" rtlCol="0">
            <a:noAutofit/>
          </a:bodyPr>
          <a:lstStyle/>
          <a:p>
            <a:pPr lvl="1" indent="-398463">
              <a:spcBef>
                <a:spcPct val="20000"/>
              </a:spcBef>
              <a:buFont typeface="Wingdings" panose="05000000000000000000" pitchFamily="2" charset="2"/>
              <a:buChar char="q"/>
            </a:pPr>
            <a:r>
              <a:rPr lang="en-US" dirty="0">
                <a:solidFill>
                  <a:schemeClr val="accent2">
                    <a:lumMod val="75000"/>
                  </a:schemeClr>
                </a:solidFill>
              </a:rPr>
              <a:t>ISCO, Carbon Injection, other injection technologies</a:t>
            </a:r>
          </a:p>
          <a:p>
            <a:pPr marL="742950" lvl="1" indent="-285750">
              <a:spcBef>
                <a:spcPct val="20000"/>
              </a:spcBef>
              <a:buFont typeface="Wingdings" panose="05000000000000000000" pitchFamily="2" charset="2"/>
              <a:buChar char="q"/>
            </a:pPr>
            <a:endParaRPr lang="en-US" dirty="0">
              <a:solidFill>
                <a:schemeClr val="accent2">
                  <a:lumMod val="75000"/>
                </a:schemeClr>
              </a:solidFill>
            </a:endParaRPr>
          </a:p>
          <a:p>
            <a:pPr marL="742950" lvl="1" indent="-285750">
              <a:spcBef>
                <a:spcPct val="20000"/>
              </a:spcBef>
              <a:buFont typeface="Wingdings" panose="05000000000000000000" pitchFamily="2" charset="2"/>
              <a:buChar char="q"/>
            </a:pPr>
            <a:endParaRPr lang="en-US" dirty="0">
              <a:solidFill>
                <a:schemeClr val="accent2">
                  <a:lumMod val="75000"/>
                </a:schemeClr>
              </a:solidFill>
            </a:endParaRPr>
          </a:p>
          <a:p>
            <a:pPr marL="742950" lvl="1" indent="-285750">
              <a:spcBef>
                <a:spcPct val="20000"/>
              </a:spcBef>
              <a:buFont typeface="Wingdings" panose="05000000000000000000" pitchFamily="2" charset="2"/>
              <a:buChar char="q"/>
            </a:pPr>
            <a:endParaRPr lang="en-US" dirty="0">
              <a:solidFill>
                <a:schemeClr val="accent2">
                  <a:lumMod val="75000"/>
                </a:schemeClr>
              </a:solidFill>
            </a:endParaRPr>
          </a:p>
          <a:p>
            <a:pPr marL="742950" lvl="1" indent="-285750">
              <a:spcBef>
                <a:spcPct val="20000"/>
              </a:spcBef>
              <a:buFont typeface="Wingdings" panose="05000000000000000000" pitchFamily="2" charset="2"/>
              <a:buChar char="q"/>
            </a:pPr>
            <a:endParaRPr lang="en-US" dirty="0">
              <a:solidFill>
                <a:schemeClr val="accent2">
                  <a:lumMod val="75000"/>
                </a:schemeClr>
              </a:solidFill>
            </a:endParaRPr>
          </a:p>
          <a:p>
            <a:pPr marL="742950" lvl="1" indent="-285750">
              <a:spcBef>
                <a:spcPct val="20000"/>
              </a:spcBef>
              <a:buFont typeface="Wingdings" panose="05000000000000000000" pitchFamily="2" charset="2"/>
              <a:buChar char="q"/>
            </a:pPr>
            <a:endParaRPr lang="en-US" dirty="0">
              <a:solidFill>
                <a:schemeClr val="accent2">
                  <a:lumMod val="75000"/>
                </a:schemeClr>
              </a:solidFill>
            </a:endParaRPr>
          </a:p>
          <a:p>
            <a:pPr marL="742950" lvl="1" indent="-285750">
              <a:spcBef>
                <a:spcPct val="20000"/>
              </a:spcBef>
              <a:buFont typeface="Wingdings" panose="05000000000000000000" pitchFamily="2" charset="2"/>
              <a:buChar char="q"/>
            </a:pPr>
            <a:endParaRPr lang="en-US" sz="1200" dirty="0">
              <a:solidFill>
                <a:schemeClr val="accent2">
                  <a:lumMod val="75000"/>
                </a:schemeClr>
              </a:solidFill>
            </a:endParaRPr>
          </a:p>
          <a:p>
            <a:pPr marL="403225" lvl="1" indent="-344488">
              <a:spcBef>
                <a:spcPct val="20000"/>
              </a:spcBef>
              <a:buFont typeface="Wingdings" panose="05000000000000000000" pitchFamily="2" charset="2"/>
              <a:buChar char="q"/>
            </a:pPr>
            <a:r>
              <a:rPr lang="en-US" dirty="0">
                <a:solidFill>
                  <a:schemeClr val="accent1">
                    <a:lumMod val="50000"/>
                  </a:schemeClr>
                </a:solidFill>
              </a:rPr>
              <a:t> Surfactant</a:t>
            </a:r>
          </a:p>
          <a:p>
            <a:pPr marL="742950" lvl="1" indent="-285750">
              <a:spcBef>
                <a:spcPct val="20000"/>
              </a:spcBef>
              <a:buFont typeface="Wingdings" panose="05000000000000000000" pitchFamily="2" charset="2"/>
              <a:buChar char="q"/>
            </a:pPr>
            <a:endParaRPr lang="en-US" dirty="0"/>
          </a:p>
          <a:p>
            <a:pPr marL="742950" lvl="1" indent="-285750">
              <a:spcBef>
                <a:spcPct val="20000"/>
              </a:spcBef>
              <a:buFont typeface="Wingdings" panose="05000000000000000000" pitchFamily="2" charset="2"/>
              <a:buChar char="q"/>
            </a:pPr>
            <a:endParaRPr lang="en-US" dirty="0"/>
          </a:p>
          <a:p>
            <a:pPr marL="742950" lvl="1" indent="-285750">
              <a:spcBef>
                <a:spcPct val="20000"/>
              </a:spcBef>
              <a:buFont typeface="Wingdings" panose="05000000000000000000" pitchFamily="2" charset="2"/>
              <a:buChar char="q"/>
            </a:pPr>
            <a:endParaRPr lang="en-US" dirty="0"/>
          </a:p>
          <a:p>
            <a:pPr marL="742950" lvl="1" indent="-285750">
              <a:spcBef>
                <a:spcPct val="20000"/>
              </a:spcBef>
              <a:buFont typeface="Wingdings" panose="05000000000000000000" pitchFamily="2" charset="2"/>
              <a:buChar char="q"/>
            </a:pPr>
            <a:endParaRPr lang="en-US" dirty="0"/>
          </a:p>
          <a:p>
            <a:pPr marL="344488" lvl="1" indent="-285750">
              <a:spcBef>
                <a:spcPct val="20000"/>
              </a:spcBef>
              <a:buFont typeface="Wingdings" panose="05000000000000000000" pitchFamily="2" charset="2"/>
              <a:buChar char="q"/>
            </a:pPr>
            <a:r>
              <a:rPr lang="en-US" dirty="0">
                <a:solidFill>
                  <a:srgbClr val="FF0000"/>
                </a:solidFill>
              </a:rPr>
              <a:t>  Thermal</a:t>
            </a:r>
          </a:p>
          <a:p>
            <a:pPr marL="1200150" lvl="2" indent="-285750">
              <a:spcBef>
                <a:spcPct val="20000"/>
              </a:spcBef>
              <a:buFont typeface="Wingdings" panose="05000000000000000000" pitchFamily="2" charset="2"/>
              <a:buChar char="q"/>
            </a:pPr>
            <a:endParaRPr lang="en-US" dirty="0">
              <a:solidFill>
                <a:schemeClr val="accent1">
                  <a:lumMod val="50000"/>
                </a:schemeClr>
              </a:solidFill>
            </a:endParaRPr>
          </a:p>
          <a:p>
            <a:pPr marL="742950" lvl="1" indent="-285750">
              <a:spcBef>
                <a:spcPct val="20000"/>
              </a:spcBef>
              <a:buFont typeface="Wingdings" panose="05000000000000000000" pitchFamily="2" charset="2"/>
              <a:buChar char="Ø"/>
            </a:pPr>
            <a:endParaRPr lang="en-US" dirty="0">
              <a:solidFill>
                <a:schemeClr val="accent2">
                  <a:lumMod val="75000"/>
                </a:schemeClr>
              </a:solidFill>
            </a:endParaRPr>
          </a:p>
          <a:p>
            <a:pPr marL="742950" lvl="1" indent="-285750">
              <a:spcBef>
                <a:spcPct val="20000"/>
              </a:spcBef>
              <a:buFont typeface="Wingdings" panose="05000000000000000000" pitchFamily="2" charset="2"/>
              <a:buChar char="Ø"/>
            </a:pPr>
            <a:endParaRPr lang="en-US" dirty="0">
              <a:solidFill>
                <a:schemeClr val="accent2">
                  <a:lumMod val="75000"/>
                </a:schemeClr>
              </a:solidFill>
            </a:endParaRPr>
          </a:p>
          <a:p>
            <a:pPr marL="742950" lvl="1" indent="-285750">
              <a:spcBef>
                <a:spcPct val="20000"/>
              </a:spcBef>
              <a:buFont typeface="Wingdings" panose="05000000000000000000" pitchFamily="2" charset="2"/>
              <a:buChar char="Ø"/>
            </a:pPr>
            <a:endParaRPr lang="en-US" dirty="0">
              <a:solidFill>
                <a:schemeClr val="accent2">
                  <a:lumMod val="75000"/>
                </a:schemeClr>
              </a:solidFill>
            </a:endParaRPr>
          </a:p>
          <a:p>
            <a:pPr marL="742950" lvl="1" indent="-285750">
              <a:spcBef>
                <a:spcPct val="20000"/>
              </a:spcBef>
              <a:buFont typeface="Arial" panose="020B0604020202020204" pitchFamily="34" charset="0"/>
              <a:buChar char="►"/>
            </a:pPr>
            <a:r>
              <a:rPr lang="en-US" dirty="0">
                <a:solidFill>
                  <a:schemeClr val="accent2">
                    <a:lumMod val="75000"/>
                  </a:schemeClr>
                </a:solidFill>
              </a:rPr>
              <a:t>3D Delineation of source zone to be treated</a:t>
            </a:r>
          </a:p>
          <a:p>
            <a:pPr marL="742950" lvl="1" indent="-285750">
              <a:spcBef>
                <a:spcPct val="20000"/>
              </a:spcBef>
              <a:buFont typeface="Arial" panose="020B0604020202020204" pitchFamily="34" charset="0"/>
              <a:buChar char="►"/>
            </a:pPr>
            <a:r>
              <a:rPr lang="en-US" dirty="0">
                <a:solidFill>
                  <a:schemeClr val="accent2">
                    <a:lumMod val="75000"/>
                  </a:schemeClr>
                </a:solidFill>
              </a:rPr>
              <a:t>Soil Permeability/Hydraulic Conductivity</a:t>
            </a:r>
          </a:p>
          <a:p>
            <a:pPr marL="742950" lvl="1" indent="-285750">
              <a:spcBef>
                <a:spcPct val="20000"/>
              </a:spcBef>
              <a:buFont typeface="Arial" panose="020B0604020202020204" pitchFamily="34" charset="0"/>
              <a:buChar char="►"/>
            </a:pPr>
            <a:r>
              <a:rPr lang="en-US" dirty="0">
                <a:solidFill>
                  <a:schemeClr val="accent2">
                    <a:lumMod val="75000"/>
                  </a:schemeClr>
                </a:solidFill>
              </a:rPr>
              <a:t>LNAPL Composition</a:t>
            </a:r>
          </a:p>
          <a:p>
            <a:pPr marL="742950" lvl="1" indent="-285750">
              <a:spcBef>
                <a:spcPct val="20000"/>
              </a:spcBef>
              <a:buFont typeface="Arial" panose="020B0604020202020204" pitchFamily="34" charset="0"/>
              <a:buChar char="►"/>
            </a:pPr>
            <a:r>
              <a:rPr lang="en-US" dirty="0">
                <a:solidFill>
                  <a:schemeClr val="accent2">
                    <a:lumMod val="75000"/>
                  </a:schemeClr>
                </a:solidFill>
              </a:rPr>
              <a:t>Bench/Pilot Scale Testing</a:t>
            </a:r>
          </a:p>
          <a:p>
            <a:pPr marL="742950" lvl="1" indent="-285750">
              <a:spcBef>
                <a:spcPct val="20000"/>
              </a:spcBef>
              <a:buFont typeface="Arial" panose="020B0604020202020204" pitchFamily="34" charset="0"/>
              <a:buChar char="►"/>
            </a:pPr>
            <a:endParaRPr lang="en-US" sz="1400" dirty="0">
              <a:solidFill>
                <a:schemeClr val="accent1">
                  <a:lumMod val="50000"/>
                </a:schemeClr>
              </a:solidFill>
            </a:endParaRPr>
          </a:p>
          <a:p>
            <a:pPr marL="742950" lvl="1" indent="-285750">
              <a:spcBef>
                <a:spcPct val="20000"/>
              </a:spcBef>
              <a:buFont typeface="Arial" panose="020B0604020202020204" pitchFamily="34" charset="0"/>
              <a:buChar char="►"/>
            </a:pPr>
            <a:r>
              <a:rPr lang="en-US" dirty="0">
                <a:solidFill>
                  <a:schemeClr val="accent1">
                    <a:lumMod val="50000"/>
                  </a:schemeClr>
                </a:solidFill>
              </a:rPr>
              <a:t>3D Delineation of Source Zone</a:t>
            </a:r>
          </a:p>
          <a:p>
            <a:pPr marL="742950" lvl="1" indent="-285750">
              <a:spcBef>
                <a:spcPct val="20000"/>
              </a:spcBef>
              <a:buFont typeface="Arial" panose="020B0604020202020204" pitchFamily="34" charset="0"/>
              <a:buChar char="►"/>
            </a:pPr>
            <a:r>
              <a:rPr lang="en-US" dirty="0">
                <a:solidFill>
                  <a:schemeClr val="accent1">
                    <a:lumMod val="50000"/>
                  </a:schemeClr>
                </a:solidFill>
              </a:rPr>
              <a:t>LNAPL Physical Properties</a:t>
            </a:r>
          </a:p>
          <a:p>
            <a:pPr marL="742950" lvl="1" indent="-285750">
              <a:spcBef>
                <a:spcPct val="20000"/>
              </a:spcBef>
              <a:buFont typeface="Arial" panose="020B0604020202020204" pitchFamily="34" charset="0"/>
              <a:buChar char="►"/>
            </a:pPr>
            <a:r>
              <a:rPr lang="en-US" dirty="0">
                <a:solidFill>
                  <a:schemeClr val="accent1">
                    <a:lumMod val="50000"/>
                  </a:schemeClr>
                </a:solidFill>
              </a:rPr>
              <a:t>Soil Permeability/Hydraulic Conductivity</a:t>
            </a:r>
          </a:p>
          <a:p>
            <a:pPr marL="742950" lvl="1" indent="-285750">
              <a:spcBef>
                <a:spcPct val="20000"/>
              </a:spcBef>
              <a:buFont typeface="Arial" panose="020B0604020202020204" pitchFamily="34" charset="0"/>
              <a:buChar char="►"/>
            </a:pPr>
            <a:r>
              <a:rPr lang="en-US" dirty="0">
                <a:solidFill>
                  <a:schemeClr val="accent1">
                    <a:lumMod val="50000"/>
                  </a:schemeClr>
                </a:solidFill>
              </a:rPr>
              <a:t>Bench/Pilot Scale Testing</a:t>
            </a:r>
          </a:p>
          <a:p>
            <a:pPr marL="742950" lvl="1" indent="-285750">
              <a:spcBef>
                <a:spcPct val="20000"/>
              </a:spcBef>
              <a:buFont typeface="Arial" panose="020B0604020202020204" pitchFamily="34" charset="0"/>
              <a:buChar char="►"/>
            </a:pPr>
            <a:endParaRPr lang="en-US" dirty="0">
              <a:solidFill>
                <a:srgbClr val="FF2D09"/>
              </a:solidFill>
            </a:endParaRPr>
          </a:p>
          <a:p>
            <a:pPr marL="742950" lvl="1" indent="-285750">
              <a:spcBef>
                <a:spcPct val="20000"/>
              </a:spcBef>
              <a:buFont typeface="Arial" panose="020B0604020202020204" pitchFamily="34" charset="0"/>
              <a:buChar char="►"/>
            </a:pPr>
            <a:r>
              <a:rPr lang="en-US" dirty="0">
                <a:solidFill>
                  <a:srgbClr val="FF0000"/>
                </a:solidFill>
              </a:rPr>
              <a:t>3D Delineation of Source Zone</a:t>
            </a:r>
          </a:p>
          <a:p>
            <a:pPr marL="742950" lvl="1" indent="-285750">
              <a:spcBef>
                <a:spcPct val="20000"/>
              </a:spcBef>
              <a:buFont typeface="Arial" panose="020B0604020202020204" pitchFamily="34" charset="0"/>
              <a:buChar char="►"/>
            </a:pPr>
            <a:r>
              <a:rPr lang="en-US" dirty="0">
                <a:solidFill>
                  <a:srgbClr val="FF0000"/>
                </a:solidFill>
              </a:rPr>
              <a:t>LNAPL Physical Properties</a:t>
            </a:r>
          </a:p>
          <a:p>
            <a:pPr marL="742950" lvl="1" indent="-285750">
              <a:spcBef>
                <a:spcPct val="20000"/>
              </a:spcBef>
              <a:buFont typeface="Arial" panose="020B0604020202020204" pitchFamily="34" charset="0"/>
              <a:buChar char="►"/>
            </a:pPr>
            <a:r>
              <a:rPr lang="en-US" dirty="0">
                <a:solidFill>
                  <a:srgbClr val="FF0000"/>
                </a:solidFill>
              </a:rPr>
              <a:t>Bench/Pilot Scale Testing</a:t>
            </a:r>
          </a:p>
          <a:p>
            <a:pPr marL="742950" lvl="1" indent="-285750">
              <a:spcBef>
                <a:spcPct val="20000"/>
              </a:spcBef>
              <a:buFont typeface="Wingdings" panose="05000000000000000000" pitchFamily="2" charset="2"/>
              <a:buChar char="q"/>
            </a:pPr>
            <a:endParaRPr lang="en-US" sz="1400" dirty="0">
              <a:solidFill>
                <a:srgbClr val="FF0000"/>
              </a:solidFill>
            </a:endParaRPr>
          </a:p>
          <a:p>
            <a:pPr lvl="1">
              <a:spcBef>
                <a:spcPct val="20000"/>
              </a:spcBef>
            </a:pPr>
            <a:endParaRPr lang="en-US" sz="1400" dirty="0">
              <a:solidFill>
                <a:srgbClr val="FF2D09"/>
              </a:solidFill>
            </a:endParaRPr>
          </a:p>
          <a:p>
            <a:pPr lvl="1">
              <a:spcBef>
                <a:spcPct val="20000"/>
              </a:spcBef>
            </a:pPr>
            <a:endParaRPr lang="en-US" sz="1600" dirty="0"/>
          </a:p>
        </p:txBody>
      </p:sp>
      <p:sp>
        <p:nvSpPr>
          <p:cNvPr id="7" name="TextBox 6"/>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5" name="Right Arrow 4"/>
          <p:cNvSpPr/>
          <p:nvPr/>
        </p:nvSpPr>
        <p:spPr bwMode="auto">
          <a:xfrm>
            <a:off x="3995813" y="2274771"/>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Right Arrow 5"/>
          <p:cNvSpPr/>
          <p:nvPr/>
        </p:nvSpPr>
        <p:spPr bwMode="auto">
          <a:xfrm>
            <a:off x="3995813" y="4581140"/>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0490337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Estimating the Performance of Potential Remedies</a:t>
            </a:r>
          </a:p>
        </p:txBody>
      </p:sp>
      <p:sp>
        <p:nvSpPr>
          <p:cNvPr id="3" name="Content Placeholder 2"/>
          <p:cNvSpPr>
            <a:spLocks noGrp="1"/>
          </p:cNvSpPr>
          <p:nvPr>
            <p:ph idx="1"/>
          </p:nvPr>
        </p:nvSpPr>
        <p:spPr>
          <a:xfrm>
            <a:off x="598488" y="1415845"/>
            <a:ext cx="7772400" cy="4197555"/>
          </a:xfrm>
        </p:spPr>
        <p:txBody>
          <a:bodyPr/>
          <a:lstStyle/>
          <a:p>
            <a:r>
              <a:rPr lang="en-US" sz="2200" dirty="0"/>
              <a:t>While mobile LNAPL may exist, alternate mechanisms may still be more effective at Source </a:t>
            </a:r>
            <a:r>
              <a:rPr lang="en-US" sz="2200" dirty="0" smtClean="0"/>
              <a:t>Remediation</a:t>
            </a:r>
          </a:p>
          <a:p>
            <a:r>
              <a:rPr lang="en-US" sz="2200" dirty="0" smtClean="0"/>
              <a:t>Remedial Mechanisms can evaluate individual constituent removal vs bulk LNAPL removal</a:t>
            </a:r>
            <a:endParaRPr lang="en-US" sz="2200" dirty="0"/>
          </a:p>
          <a:p>
            <a:r>
              <a:rPr lang="en-US" sz="2200" dirty="0"/>
              <a:t>Biodegradation may outperform other mechanisms</a:t>
            </a:r>
          </a:p>
          <a:p>
            <a:pPr lvl="1"/>
            <a:r>
              <a:rPr lang="en-US" sz="2200" dirty="0"/>
              <a:t>Confirm the composition and weathering during LCSM development</a:t>
            </a:r>
          </a:p>
          <a:p>
            <a:r>
              <a:rPr lang="en-US" sz="2200" dirty="0"/>
              <a:t>Sufficient science exists today to compare expected performance rates</a:t>
            </a:r>
          </a:p>
          <a:p>
            <a:r>
              <a:rPr lang="en-US" sz="2200" dirty="0"/>
              <a:t>Go review USEPA, ASTM, API, Army </a:t>
            </a:r>
            <a:r>
              <a:rPr lang="en-US" sz="2200" dirty="0" smtClean="0"/>
              <a:t>Corps </a:t>
            </a:r>
            <a:r>
              <a:rPr lang="en-US" sz="2200" dirty="0"/>
              <a:t>of Engineers, scientific literature, and unit conversion references to quantify performance expectations </a:t>
            </a:r>
          </a:p>
        </p:txBody>
      </p:sp>
      <p:sp>
        <p:nvSpPr>
          <p:cNvPr id="4" name="AutoShape 2" descr="Image result for octa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Tree>
    <p:extLst>
      <p:ext uri="{BB962C8B-B14F-4D97-AF65-F5344CB8AC3E}">
        <p14:creationId xmlns:p14="http://schemas.microsoft.com/office/powerpoint/2010/main" val="149662014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8488" y="1708150"/>
            <a:ext cx="8356326" cy="4845050"/>
          </a:xfrm>
        </p:spPr>
        <p:txBody>
          <a:bodyPr/>
          <a:lstStyle/>
          <a:p>
            <a:pPr>
              <a:spcBef>
                <a:spcPts val="900"/>
              </a:spcBef>
            </a:pPr>
            <a:r>
              <a:rPr lang="en-US" sz="1800" dirty="0">
                <a:solidFill>
                  <a:schemeClr val="tx1">
                    <a:lumMod val="65000"/>
                    <a:lumOff val="35000"/>
                  </a:schemeClr>
                </a:solidFill>
              </a:rPr>
              <a:t>Identifies where to target remediation</a:t>
            </a:r>
          </a:p>
          <a:p>
            <a:pPr>
              <a:spcBef>
                <a:spcPts val="600"/>
              </a:spcBef>
            </a:pPr>
            <a:r>
              <a:rPr lang="en-US" sz="1800" dirty="0">
                <a:solidFill>
                  <a:schemeClr val="tx1">
                    <a:lumMod val="65000"/>
                    <a:lumOff val="35000"/>
                  </a:schemeClr>
                </a:solidFill>
              </a:rPr>
              <a:t>Identifies Physical factors/limitation to consider for impacted soil</a:t>
            </a:r>
          </a:p>
          <a:p>
            <a:pPr lvl="1">
              <a:spcBef>
                <a:spcPts val="300"/>
              </a:spcBef>
            </a:pPr>
            <a:r>
              <a:rPr lang="en-US" sz="1600" dirty="0">
                <a:solidFill>
                  <a:schemeClr val="tx1">
                    <a:lumMod val="65000"/>
                    <a:lumOff val="35000"/>
                  </a:schemeClr>
                </a:solidFill>
              </a:rPr>
              <a:t>Soil Permeability</a:t>
            </a:r>
          </a:p>
          <a:p>
            <a:pPr lvl="1">
              <a:spcBef>
                <a:spcPts val="300"/>
              </a:spcBef>
            </a:pPr>
            <a:r>
              <a:rPr lang="en-US" sz="1600" dirty="0">
                <a:solidFill>
                  <a:schemeClr val="tx1">
                    <a:lumMod val="65000"/>
                    <a:lumOff val="35000"/>
                  </a:schemeClr>
                </a:solidFill>
              </a:rPr>
              <a:t>Depth - absolute and relative to water table</a:t>
            </a:r>
          </a:p>
          <a:p>
            <a:pPr>
              <a:spcBef>
                <a:spcPts val="600"/>
              </a:spcBef>
            </a:pPr>
            <a:endParaRPr lang="en-US" sz="1800" dirty="0">
              <a:solidFill>
                <a:schemeClr val="tx1">
                  <a:lumMod val="65000"/>
                  <a:lumOff val="35000"/>
                </a:schemeClr>
              </a:solidFill>
            </a:endParaRPr>
          </a:p>
          <a:p>
            <a:pPr>
              <a:spcBef>
                <a:spcPts val="900"/>
              </a:spcBef>
            </a:pPr>
            <a:r>
              <a:rPr lang="en-US" sz="1800" dirty="0">
                <a:solidFill>
                  <a:schemeClr val="tx1">
                    <a:lumMod val="65000"/>
                    <a:lumOff val="35000"/>
                  </a:schemeClr>
                </a:solidFill>
              </a:rPr>
              <a:t>Identifies factors/limitation related to the LNAPL</a:t>
            </a:r>
          </a:p>
          <a:p>
            <a:pPr lvl="1">
              <a:spcBef>
                <a:spcPts val="600"/>
              </a:spcBef>
            </a:pPr>
            <a:r>
              <a:rPr lang="en-US" sz="1600" dirty="0">
                <a:solidFill>
                  <a:schemeClr val="tx1">
                    <a:lumMod val="65000"/>
                    <a:lumOff val="35000"/>
                  </a:schemeClr>
                </a:solidFill>
              </a:rPr>
              <a:t>Volatile, residual, mobile, biodegradable</a:t>
            </a:r>
          </a:p>
          <a:p>
            <a:pPr>
              <a:spcBef>
                <a:spcPts val="600"/>
              </a:spcBef>
            </a:pPr>
            <a:r>
              <a:rPr lang="en-US" sz="1800" dirty="0">
                <a:solidFill>
                  <a:schemeClr val="tx1">
                    <a:lumMod val="65000"/>
                    <a:lumOff val="35000"/>
                  </a:schemeClr>
                </a:solidFill>
              </a:rPr>
              <a:t>More advanced characterization can occur (See Table 4.2)</a:t>
            </a:r>
          </a:p>
          <a:p>
            <a:pPr>
              <a:spcBef>
                <a:spcPts val="900"/>
              </a:spcBef>
            </a:pPr>
            <a:endParaRPr lang="en-US" sz="1800" dirty="0"/>
          </a:p>
          <a:p>
            <a:pPr>
              <a:spcBef>
                <a:spcPts val="600"/>
              </a:spcBef>
            </a:pPr>
            <a:r>
              <a:rPr lang="en-US" sz="1800" dirty="0"/>
              <a:t>Utilizes the past 2 questions (Site Specific) and the characteristics of a given  technology to define</a:t>
            </a:r>
          </a:p>
          <a:p>
            <a:pPr lvl="1">
              <a:spcBef>
                <a:spcPts val="600"/>
              </a:spcBef>
            </a:pPr>
            <a:r>
              <a:rPr lang="en-US" sz="1700" b="1" dirty="0"/>
              <a:t>Site Specific </a:t>
            </a:r>
            <a:r>
              <a:rPr lang="en-US" sz="1700" dirty="0"/>
              <a:t>Remedial effectiveness, cost, waste, impact to current land usage, safety and other feasibility study like considerations </a:t>
            </a:r>
          </a:p>
          <a:p>
            <a:pPr>
              <a:spcBef>
                <a:spcPts val="900"/>
              </a:spcBef>
            </a:pPr>
            <a:r>
              <a:rPr lang="en-US" sz="1800" dirty="0"/>
              <a:t>Utilize ITRC Appendix Tables and External Technology Specific References (See Tables 4.3 &amp; 4.4, ITRC Update Document)</a:t>
            </a:r>
          </a:p>
          <a:p>
            <a:pPr>
              <a:spcBef>
                <a:spcPts val="900"/>
              </a:spcBef>
            </a:pPr>
            <a:endParaRPr lang="en-US" sz="1800" dirty="0"/>
          </a:p>
          <a:p>
            <a:pPr>
              <a:spcBef>
                <a:spcPts val="900"/>
              </a:spcBef>
            </a:pPr>
            <a:endParaRPr lang="en-US" sz="1800" dirty="0"/>
          </a:p>
        </p:txBody>
      </p:sp>
      <p:sp>
        <p:nvSpPr>
          <p:cNvPr id="2" name="Rectangle 1"/>
          <p:cNvSpPr/>
          <p:nvPr/>
        </p:nvSpPr>
        <p:spPr bwMode="auto">
          <a:xfrm>
            <a:off x="706555" y="1356169"/>
            <a:ext cx="6949440" cy="318053"/>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1. Where is the Source Mass?</a:t>
            </a:r>
          </a:p>
        </p:txBody>
      </p:sp>
      <p:sp>
        <p:nvSpPr>
          <p:cNvPr id="3" name="Rectangle 2"/>
          <p:cNvSpPr/>
          <p:nvPr/>
        </p:nvSpPr>
        <p:spPr bwMode="auto">
          <a:xfrm>
            <a:off x="708155" y="3072375"/>
            <a:ext cx="6947840" cy="318053"/>
          </a:xfrm>
          <a:prstGeom prst="rect">
            <a:avLst/>
          </a:prstGeom>
          <a:solidFill>
            <a:srgbClr val="660066"/>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accent6">
                    <a:lumMod val="20000"/>
                    <a:lumOff val="80000"/>
                  </a:schemeClr>
                </a:solidFill>
                <a:effectLst/>
              </a:rPr>
              <a:t>2. </a:t>
            </a:r>
            <a:r>
              <a:rPr lang="en-US" b="1" dirty="0">
                <a:solidFill>
                  <a:schemeClr val="accent6">
                    <a:lumMod val="20000"/>
                    <a:lumOff val="80000"/>
                  </a:schemeClr>
                </a:solidFill>
              </a:rPr>
              <a:t>What Is Nature of the Source?</a:t>
            </a:r>
            <a:endParaRPr kumimoji="0" lang="en-US" b="1" i="0" u="none" strike="noStrike" cap="none" normalizeH="0" baseline="0" dirty="0">
              <a:ln>
                <a:noFill/>
              </a:ln>
              <a:solidFill>
                <a:schemeClr val="accent6">
                  <a:lumMod val="20000"/>
                  <a:lumOff val="80000"/>
                </a:schemeClr>
              </a:solidFill>
              <a:effectLst/>
            </a:endParaRPr>
          </a:p>
        </p:txBody>
      </p:sp>
      <p:sp>
        <p:nvSpPr>
          <p:cNvPr id="4" name="Rectangle 3"/>
          <p:cNvSpPr/>
          <p:nvPr/>
        </p:nvSpPr>
        <p:spPr bwMode="auto">
          <a:xfrm>
            <a:off x="686720" y="4406813"/>
            <a:ext cx="6949440" cy="318053"/>
          </a:xfrm>
          <a:prstGeom prst="rect">
            <a:avLst/>
          </a:prstGeom>
          <a:solidFill>
            <a:srgbClr val="A66106"/>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effectLst/>
              </a:rPr>
              <a:t>3. </a:t>
            </a:r>
            <a:r>
              <a:rPr lang="en-US" b="1" dirty="0"/>
              <a:t>What is Achievable for a Given Technology?</a:t>
            </a:r>
            <a:endParaRPr kumimoji="0" lang="en-US" b="1" i="0" u="none" strike="noStrike" cap="none" normalizeH="0" baseline="0" dirty="0">
              <a:ln>
                <a:noFill/>
              </a:ln>
              <a:effectLst/>
            </a:endParaRPr>
          </a:p>
        </p:txBody>
      </p:sp>
      <p:sp>
        <p:nvSpPr>
          <p:cNvPr id="5" name="Title 4"/>
          <p:cNvSpPr>
            <a:spLocks noGrp="1"/>
          </p:cNvSpPr>
          <p:nvPr>
            <p:ph type="title"/>
          </p:nvPr>
        </p:nvSpPr>
        <p:spPr/>
        <p:txBody>
          <a:bodyPr/>
          <a:lstStyle/>
          <a:p>
            <a:r>
              <a:rPr lang="en-US" dirty="0"/>
              <a:t>Remedy Selection LCSM Questions</a:t>
            </a:r>
          </a:p>
        </p:txBody>
      </p:sp>
      <p:sp>
        <p:nvSpPr>
          <p:cNvPr id="8" name="TextBox 7"/>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a:t>
            </a:r>
          </a:p>
        </p:txBody>
      </p:sp>
    </p:spTree>
    <p:extLst>
      <p:ext uri="{BB962C8B-B14F-4D97-AF65-F5344CB8AC3E}">
        <p14:creationId xmlns:p14="http://schemas.microsoft.com/office/powerpoint/2010/main" val="350550068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Method</a:t>
            </a:r>
            <a:br>
              <a:rPr lang="en-US" dirty="0"/>
            </a:br>
            <a:r>
              <a:rPr lang="en-US" dirty="0"/>
              <a:t>Mobile vs Residual Fractions</a:t>
            </a:r>
          </a:p>
        </p:txBody>
      </p:sp>
      <p:sp>
        <p:nvSpPr>
          <p:cNvPr id="3" name="Content Placeholder 2"/>
          <p:cNvSpPr>
            <a:spLocks noGrp="1"/>
          </p:cNvSpPr>
          <p:nvPr>
            <p:ph idx="1"/>
          </p:nvPr>
        </p:nvSpPr>
        <p:spPr>
          <a:xfrm>
            <a:off x="598487" y="1498600"/>
            <a:ext cx="7911331" cy="4916714"/>
          </a:xfrm>
        </p:spPr>
        <p:txBody>
          <a:bodyPr/>
          <a:lstStyle/>
          <a:p>
            <a:r>
              <a:rPr lang="en-US" dirty="0"/>
              <a:t>These data </a:t>
            </a:r>
            <a:r>
              <a:rPr lang="en-US" dirty="0" smtClean="0"/>
              <a:t>represent</a:t>
            </a:r>
            <a:endParaRPr lang="en-US" dirty="0"/>
          </a:p>
          <a:p>
            <a:pPr lvl="1"/>
            <a:r>
              <a:rPr lang="en-US" dirty="0"/>
              <a:t>4 sites Ranging from 400 ft./day to 0.3 ft./day hydraulic conductivity</a:t>
            </a:r>
          </a:p>
          <a:p>
            <a:pPr marL="1371600" lvl="2" indent="-339725">
              <a:spcBef>
                <a:spcPts val="600"/>
              </a:spcBef>
            </a:pPr>
            <a:r>
              <a:rPr lang="en-US" dirty="0"/>
              <a:t>Site 1 - 400 ft/day sand and gravel</a:t>
            </a:r>
          </a:p>
          <a:p>
            <a:pPr marL="1371600" lvl="2" indent="-339725">
              <a:spcBef>
                <a:spcPts val="600"/>
              </a:spcBef>
            </a:pPr>
            <a:r>
              <a:rPr lang="en-US" dirty="0"/>
              <a:t>Site 2 – 30 ft/day sand overlain by fine grained silts and clays</a:t>
            </a:r>
          </a:p>
          <a:p>
            <a:pPr marL="1371600" lvl="2" indent="-339725">
              <a:spcBef>
                <a:spcPts val="600"/>
              </a:spcBef>
            </a:pPr>
            <a:r>
              <a:rPr lang="en-US" dirty="0"/>
              <a:t>Site three – 0.3 ft/day sandy silt</a:t>
            </a:r>
          </a:p>
          <a:p>
            <a:pPr marL="1371600" lvl="2" indent="-339725">
              <a:spcBef>
                <a:spcPts val="600"/>
              </a:spcBef>
            </a:pPr>
            <a:r>
              <a:rPr lang="en-US" dirty="0"/>
              <a:t>Site 4 – 0.03 ft/day silty sand</a:t>
            </a:r>
          </a:p>
          <a:p>
            <a:pPr lvl="1"/>
            <a:r>
              <a:rPr lang="en-US" dirty="0"/>
              <a:t>Fraction of LNAPL recovered above 0.3 to 0.8 ft</a:t>
            </a:r>
            <a:r>
              <a:rPr lang="en-US" baseline="30000" dirty="0"/>
              <a:t>2</a:t>
            </a:r>
            <a:r>
              <a:rPr lang="en-US" dirty="0"/>
              <a:t>/day is provided, along with remaining residual and mobile</a:t>
            </a:r>
          </a:p>
        </p:txBody>
      </p:sp>
      <p:sp>
        <p:nvSpPr>
          <p:cNvPr id="5" name="TextBox 3"/>
          <p:cNvSpPr txBox="1">
            <a:spLocks noChangeArrowheads="1"/>
          </p:cNvSpPr>
          <p:nvPr/>
        </p:nvSpPr>
        <p:spPr bwMode="auto">
          <a:xfrm rot="16200000">
            <a:off x="-2601119" y="3902662"/>
            <a:ext cx="5572125" cy="338554"/>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600" dirty="0">
                <a:solidFill>
                  <a:schemeClr val="bg1"/>
                </a:solidFill>
              </a:rPr>
              <a:t>Remedy Selection LCSM:  Technically Achievable</a:t>
            </a:r>
          </a:p>
        </p:txBody>
      </p:sp>
    </p:spTree>
    <p:extLst>
      <p:ext uri="{BB962C8B-B14F-4D97-AF65-F5344CB8AC3E}">
        <p14:creationId xmlns:p14="http://schemas.microsoft.com/office/powerpoint/2010/main" val="312940224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z="3000" dirty="0"/>
              <a:t>Fraction of Reduced LNAPL Impact Case Study A (Typical Sites)</a:t>
            </a:r>
          </a:p>
        </p:txBody>
      </p:sp>
      <p:pic>
        <p:nvPicPr>
          <p:cNvPr id="65539" name="Picture 3"/>
          <p:cNvPicPr>
            <a:picLocks noChangeAspect="1" noChangeArrowheads="1"/>
          </p:cNvPicPr>
          <p:nvPr/>
        </p:nvPicPr>
        <p:blipFill rotWithShape="1">
          <a:blip r:embed="rId3" cstate="print"/>
          <a:srcRect l="4216" t="22516" b="2980"/>
          <a:stretch/>
        </p:blipFill>
        <p:spPr bwMode="auto">
          <a:xfrm>
            <a:off x="381000" y="2571750"/>
            <a:ext cx="8656638" cy="4286250"/>
          </a:xfrm>
          <a:prstGeom prst="rect">
            <a:avLst/>
          </a:prstGeom>
          <a:noFill/>
          <a:ln w="9525">
            <a:noFill/>
            <a:miter lim="800000"/>
            <a:headEnd/>
            <a:tailEnd/>
          </a:ln>
        </p:spPr>
      </p:pic>
      <p:sp>
        <p:nvSpPr>
          <p:cNvPr id="65540" name="TextBox 7"/>
          <p:cNvSpPr txBox="1">
            <a:spLocks noChangeArrowheads="1"/>
          </p:cNvSpPr>
          <p:nvPr/>
        </p:nvSpPr>
        <p:spPr bwMode="auto">
          <a:xfrm>
            <a:off x="7153275" y="1384300"/>
            <a:ext cx="1952625" cy="274638"/>
          </a:xfrm>
          <a:prstGeom prst="rect">
            <a:avLst/>
          </a:prstGeom>
          <a:noFill/>
          <a:ln w="9525">
            <a:noFill/>
            <a:miter lim="800000"/>
            <a:headEnd/>
            <a:tailEnd/>
          </a:ln>
        </p:spPr>
        <p:txBody>
          <a:bodyPr wrap="none">
            <a:spAutoFit/>
          </a:bodyPr>
          <a:lstStyle/>
          <a:p>
            <a:pPr algn="ctr"/>
            <a:r>
              <a:rPr lang="en-US" sz="1200" dirty="0"/>
              <a:t>Source: Kirkman, AECOM</a:t>
            </a:r>
          </a:p>
        </p:txBody>
      </p:sp>
      <p:sp>
        <p:nvSpPr>
          <p:cNvPr id="65541" name="Rectangle 5"/>
          <p:cNvSpPr>
            <a:spLocks noChangeArrowheads="1"/>
          </p:cNvSpPr>
          <p:nvPr/>
        </p:nvSpPr>
        <p:spPr bwMode="auto">
          <a:xfrm>
            <a:off x="1638300" y="6562725"/>
            <a:ext cx="790575" cy="295275"/>
          </a:xfrm>
          <a:prstGeom prst="rect">
            <a:avLst/>
          </a:prstGeom>
          <a:solidFill>
            <a:schemeClr val="bg1"/>
          </a:solidFill>
          <a:ln w="9525">
            <a:noFill/>
            <a:miter lim="800000"/>
            <a:headEnd/>
            <a:tailEnd/>
          </a:ln>
        </p:spPr>
        <p:txBody>
          <a:bodyPr wrap="none" anchor="ctr"/>
          <a:lstStyle/>
          <a:p>
            <a:pPr algn="ctr"/>
            <a:r>
              <a:rPr lang="en-US" dirty="0"/>
              <a:t>Site 1</a:t>
            </a:r>
          </a:p>
        </p:txBody>
      </p:sp>
      <p:sp>
        <p:nvSpPr>
          <p:cNvPr id="65542" name="Rectangle 6"/>
          <p:cNvSpPr>
            <a:spLocks noChangeArrowheads="1"/>
          </p:cNvSpPr>
          <p:nvPr/>
        </p:nvSpPr>
        <p:spPr bwMode="auto">
          <a:xfrm>
            <a:off x="7486650" y="6562725"/>
            <a:ext cx="790575" cy="295275"/>
          </a:xfrm>
          <a:prstGeom prst="rect">
            <a:avLst/>
          </a:prstGeom>
          <a:solidFill>
            <a:schemeClr val="bg1"/>
          </a:solidFill>
          <a:ln w="9525">
            <a:noFill/>
            <a:miter lim="800000"/>
            <a:headEnd/>
            <a:tailEnd/>
          </a:ln>
        </p:spPr>
        <p:txBody>
          <a:bodyPr wrap="none" anchor="ctr"/>
          <a:lstStyle/>
          <a:p>
            <a:pPr algn="ctr"/>
            <a:r>
              <a:rPr lang="en-US" dirty="0"/>
              <a:t>Site 3</a:t>
            </a:r>
          </a:p>
        </p:txBody>
      </p:sp>
      <p:sp>
        <p:nvSpPr>
          <p:cNvPr id="65543" name="Rectangle 7"/>
          <p:cNvSpPr>
            <a:spLocks noChangeArrowheads="1"/>
          </p:cNvSpPr>
          <p:nvPr/>
        </p:nvSpPr>
        <p:spPr bwMode="auto">
          <a:xfrm>
            <a:off x="4914900" y="6562725"/>
            <a:ext cx="790575" cy="295275"/>
          </a:xfrm>
          <a:prstGeom prst="rect">
            <a:avLst/>
          </a:prstGeom>
          <a:solidFill>
            <a:schemeClr val="bg1"/>
          </a:solidFill>
          <a:ln w="9525">
            <a:noFill/>
            <a:miter lim="800000"/>
            <a:headEnd/>
            <a:tailEnd/>
          </a:ln>
        </p:spPr>
        <p:txBody>
          <a:bodyPr wrap="none" anchor="ctr"/>
          <a:lstStyle/>
          <a:p>
            <a:pPr algn="ctr"/>
            <a:r>
              <a:rPr lang="en-US" dirty="0"/>
              <a:t>Site 2</a:t>
            </a:r>
          </a:p>
        </p:txBody>
      </p:sp>
      <p:sp>
        <p:nvSpPr>
          <p:cNvPr id="65544" name="Rectangle 8"/>
          <p:cNvSpPr>
            <a:spLocks noChangeArrowheads="1"/>
          </p:cNvSpPr>
          <p:nvPr/>
        </p:nvSpPr>
        <p:spPr bwMode="auto">
          <a:xfrm>
            <a:off x="8210550" y="6562725"/>
            <a:ext cx="790575" cy="295275"/>
          </a:xfrm>
          <a:prstGeom prst="rect">
            <a:avLst/>
          </a:prstGeom>
          <a:solidFill>
            <a:schemeClr val="bg1"/>
          </a:solidFill>
          <a:ln w="9525">
            <a:noFill/>
            <a:miter lim="800000"/>
            <a:headEnd/>
            <a:tailEnd/>
          </a:ln>
        </p:spPr>
        <p:txBody>
          <a:bodyPr wrap="none" anchor="ctr"/>
          <a:lstStyle/>
          <a:p>
            <a:pPr algn="ctr"/>
            <a:r>
              <a:rPr lang="en-US" dirty="0"/>
              <a:t>Site 4</a:t>
            </a:r>
          </a:p>
        </p:txBody>
      </p:sp>
      <p:sp>
        <p:nvSpPr>
          <p:cNvPr id="65545" name="Rectangle 9"/>
          <p:cNvSpPr>
            <a:spLocks noChangeArrowheads="1"/>
          </p:cNvSpPr>
          <p:nvPr/>
        </p:nvSpPr>
        <p:spPr bwMode="auto">
          <a:xfrm>
            <a:off x="7499350" y="6172200"/>
            <a:ext cx="628650" cy="390525"/>
          </a:xfrm>
          <a:prstGeom prst="rect">
            <a:avLst/>
          </a:prstGeom>
          <a:solidFill>
            <a:srgbClr val="DDDDDD"/>
          </a:solidFill>
          <a:ln w="9525">
            <a:noFill/>
            <a:miter lim="800000"/>
            <a:headEnd/>
            <a:tailEnd/>
          </a:ln>
        </p:spPr>
        <p:txBody>
          <a:bodyPr anchor="ctr"/>
          <a:lstStyle/>
          <a:p>
            <a:pPr algn="ctr"/>
            <a:r>
              <a:rPr lang="en-US" sz="1100" dirty="0"/>
              <a:t>Wells 23-24</a:t>
            </a:r>
          </a:p>
        </p:txBody>
      </p:sp>
      <p:sp>
        <p:nvSpPr>
          <p:cNvPr id="65547" name="Text Box 14"/>
          <p:cNvSpPr txBox="1">
            <a:spLocks noChangeArrowheads="1"/>
          </p:cNvSpPr>
          <p:nvPr/>
        </p:nvSpPr>
        <p:spPr bwMode="auto">
          <a:xfrm>
            <a:off x="334963" y="1327150"/>
            <a:ext cx="8662987" cy="976313"/>
          </a:xfrm>
          <a:prstGeom prst="rect">
            <a:avLst/>
          </a:prstGeom>
          <a:noFill/>
          <a:ln w="9525">
            <a:noFill/>
            <a:miter lim="800000"/>
            <a:headEnd/>
            <a:tailEnd/>
          </a:ln>
        </p:spPr>
        <p:txBody>
          <a:bodyPr>
            <a:spAutoFit/>
          </a:bodyPr>
          <a:lstStyle/>
          <a:p>
            <a:pPr>
              <a:lnSpc>
                <a:spcPct val="80000"/>
              </a:lnSpc>
              <a:spcBef>
                <a:spcPct val="30000"/>
              </a:spcBef>
            </a:pPr>
            <a:r>
              <a:rPr lang="en-US" sz="1400" dirty="0"/>
              <a:t>Residual LNAPL Fraction (unrecoverable)</a:t>
            </a:r>
          </a:p>
          <a:p>
            <a:pPr>
              <a:lnSpc>
                <a:spcPct val="80000"/>
              </a:lnSpc>
              <a:spcBef>
                <a:spcPct val="30000"/>
              </a:spcBef>
            </a:pPr>
            <a:r>
              <a:rPr lang="en-US" sz="1400" dirty="0"/>
              <a:t>Fraction of LNAPL Beyond Proposed Endpoint Range/was not Recovered</a:t>
            </a:r>
          </a:p>
          <a:p>
            <a:pPr>
              <a:lnSpc>
                <a:spcPct val="80000"/>
              </a:lnSpc>
              <a:spcBef>
                <a:spcPct val="30000"/>
              </a:spcBef>
            </a:pPr>
            <a:r>
              <a:rPr lang="en-US" sz="1400" dirty="0"/>
              <a:t>Fraction of LNAPL Beyond Proposed Recovery Endpoint/Continued to be Recovered with Significant Effort</a:t>
            </a:r>
          </a:p>
          <a:p>
            <a:pPr>
              <a:lnSpc>
                <a:spcPct val="80000"/>
              </a:lnSpc>
              <a:spcBef>
                <a:spcPct val="30000"/>
              </a:spcBef>
            </a:pPr>
            <a:r>
              <a:rPr lang="en-US" sz="1400" dirty="0"/>
              <a:t>Fraction of LNAPL Within Proposed Endpoint Range</a:t>
            </a:r>
          </a:p>
        </p:txBody>
      </p:sp>
      <p:sp>
        <p:nvSpPr>
          <p:cNvPr id="65548" name="Rectangle 17"/>
          <p:cNvSpPr>
            <a:spLocks noChangeArrowheads="1"/>
          </p:cNvSpPr>
          <p:nvPr/>
        </p:nvSpPr>
        <p:spPr bwMode="auto">
          <a:xfrm>
            <a:off x="209550" y="1825625"/>
            <a:ext cx="171450" cy="142875"/>
          </a:xfrm>
          <a:prstGeom prst="rect">
            <a:avLst/>
          </a:prstGeom>
          <a:solidFill>
            <a:srgbClr val="93DBFF"/>
          </a:solidFill>
          <a:ln w="9525">
            <a:solidFill>
              <a:schemeClr val="tx1"/>
            </a:solidFill>
            <a:miter lim="800000"/>
            <a:headEnd/>
            <a:tailEnd/>
          </a:ln>
        </p:spPr>
        <p:txBody>
          <a:bodyPr wrap="none" anchor="ctr"/>
          <a:lstStyle/>
          <a:p>
            <a:endParaRPr lang="en-US" dirty="0"/>
          </a:p>
        </p:txBody>
      </p:sp>
      <p:sp>
        <p:nvSpPr>
          <p:cNvPr id="65549" name="Rectangle 18"/>
          <p:cNvSpPr>
            <a:spLocks noChangeArrowheads="1"/>
          </p:cNvSpPr>
          <p:nvPr/>
        </p:nvSpPr>
        <p:spPr bwMode="auto">
          <a:xfrm>
            <a:off x="209550" y="1595438"/>
            <a:ext cx="171450" cy="142875"/>
          </a:xfrm>
          <a:prstGeom prst="rect">
            <a:avLst/>
          </a:prstGeom>
          <a:solidFill>
            <a:srgbClr val="C0C0C0"/>
          </a:solidFill>
          <a:ln w="9525">
            <a:solidFill>
              <a:schemeClr val="tx1"/>
            </a:solidFill>
            <a:miter lim="800000"/>
            <a:headEnd/>
            <a:tailEnd/>
          </a:ln>
        </p:spPr>
        <p:txBody>
          <a:bodyPr wrap="none" anchor="ctr"/>
          <a:lstStyle/>
          <a:p>
            <a:endParaRPr lang="en-US" dirty="0"/>
          </a:p>
        </p:txBody>
      </p:sp>
      <p:pic>
        <p:nvPicPr>
          <p:cNvPr id="65550" name="Picture 3"/>
          <p:cNvPicPr>
            <a:picLocks noChangeArrowheads="1"/>
          </p:cNvPicPr>
          <p:nvPr/>
        </p:nvPicPr>
        <p:blipFill>
          <a:blip r:embed="rId3" cstate="print"/>
          <a:srcRect l="11987" t="28139" r="85442" b="68240"/>
          <a:stretch>
            <a:fillRect/>
          </a:stretch>
        </p:blipFill>
        <p:spPr bwMode="auto">
          <a:xfrm>
            <a:off x="209550" y="1362075"/>
            <a:ext cx="173038" cy="146050"/>
          </a:xfrm>
          <a:prstGeom prst="rect">
            <a:avLst/>
          </a:prstGeom>
          <a:blipFill dpi="0" rotWithShape="1">
            <a:blip r:embed="rId4" cstate="print"/>
            <a:srcRect l="11987" t="28139" r="85442" b="68240"/>
            <a:tile tx="0" ty="0" sx="100000" sy="100000" flip="none" algn="tl"/>
          </a:blipFill>
          <a:ln w="9525">
            <a:solidFill>
              <a:schemeClr val="tx1"/>
            </a:solidFill>
            <a:miter lim="800000"/>
            <a:headEnd/>
            <a:tailEnd/>
          </a:ln>
        </p:spPr>
      </p:pic>
      <p:pic>
        <p:nvPicPr>
          <p:cNvPr id="65551" name="Picture 3"/>
          <p:cNvPicPr>
            <a:picLocks noChangeArrowheads="1"/>
          </p:cNvPicPr>
          <p:nvPr/>
        </p:nvPicPr>
        <p:blipFill>
          <a:blip r:embed="rId3" cstate="print"/>
          <a:srcRect l="11697" t="51038" r="85805" b="44658"/>
          <a:stretch>
            <a:fillRect/>
          </a:stretch>
        </p:blipFill>
        <p:spPr bwMode="auto">
          <a:xfrm>
            <a:off x="209550" y="2057400"/>
            <a:ext cx="173038" cy="146050"/>
          </a:xfrm>
          <a:prstGeom prst="rect">
            <a:avLst/>
          </a:prstGeom>
          <a:noFill/>
          <a:ln w="9525">
            <a:solidFill>
              <a:schemeClr val="tx1"/>
            </a:solidFill>
            <a:miter lim="800000"/>
            <a:headEnd/>
            <a:tailEnd/>
          </a:ln>
        </p:spPr>
      </p:pic>
      <p:grpSp>
        <p:nvGrpSpPr>
          <p:cNvPr id="65552" name="Group 44"/>
          <p:cNvGrpSpPr>
            <a:grpSpLocks/>
          </p:cNvGrpSpPr>
          <p:nvPr/>
        </p:nvGrpSpPr>
        <p:grpSpPr bwMode="auto">
          <a:xfrm>
            <a:off x="695325" y="2624138"/>
            <a:ext cx="8059738" cy="2239962"/>
            <a:chOff x="750628" y="-1879800"/>
            <a:chExt cx="8059287" cy="2240685"/>
          </a:xfrm>
        </p:grpSpPr>
        <p:pic>
          <p:nvPicPr>
            <p:cNvPr id="65554" name="Picture 2"/>
            <p:cNvPicPr>
              <a:picLocks noChangeAspect="1" noChangeArrowheads="1"/>
            </p:cNvPicPr>
            <p:nvPr/>
          </p:nvPicPr>
          <p:blipFill>
            <a:blip r:embed="rId5" cstate="print"/>
            <a:srcRect/>
            <a:stretch>
              <a:fillRect/>
            </a:stretch>
          </p:blipFill>
          <p:spPr bwMode="auto">
            <a:xfrm>
              <a:off x="1132765" y="-1879800"/>
              <a:ext cx="7677150" cy="2240685"/>
            </a:xfrm>
            <a:prstGeom prst="rect">
              <a:avLst/>
            </a:prstGeom>
            <a:noFill/>
            <a:ln w="9525">
              <a:noFill/>
              <a:miter lim="800000"/>
              <a:headEnd/>
              <a:tailEnd/>
            </a:ln>
          </p:spPr>
        </p:pic>
        <p:cxnSp>
          <p:nvCxnSpPr>
            <p:cNvPr id="65555" name="Straight Arrow Connector 37"/>
            <p:cNvCxnSpPr>
              <a:cxnSpLocks noChangeShapeType="1"/>
            </p:cNvCxnSpPr>
            <p:nvPr/>
          </p:nvCxnSpPr>
          <p:spPr bwMode="auto">
            <a:xfrm rot="10800000" flipV="1">
              <a:off x="750628" y="-641445"/>
              <a:ext cx="2770495" cy="382138"/>
            </a:xfrm>
            <a:prstGeom prst="straightConnector1">
              <a:avLst/>
            </a:prstGeom>
            <a:noFill/>
            <a:ln w="38100" algn="ctr">
              <a:solidFill>
                <a:schemeClr val="tx1"/>
              </a:solidFill>
              <a:miter lim="800000"/>
              <a:headEnd/>
              <a:tailEnd type="arrow" w="med" len="med"/>
            </a:ln>
          </p:spPr>
        </p:cxnSp>
        <p:sp>
          <p:nvSpPr>
            <p:cNvPr id="65556" name="TextBox 40"/>
            <p:cNvSpPr txBox="1">
              <a:spLocks noChangeArrowheads="1"/>
            </p:cNvSpPr>
            <p:nvPr/>
          </p:nvSpPr>
          <p:spPr bwMode="auto">
            <a:xfrm>
              <a:off x="2374711" y="-504967"/>
              <a:ext cx="1883391" cy="369332"/>
            </a:xfrm>
            <a:prstGeom prst="rect">
              <a:avLst/>
            </a:prstGeom>
            <a:noFill/>
            <a:ln w="9525">
              <a:noFill/>
              <a:miter lim="800000"/>
              <a:headEnd/>
              <a:tailEnd/>
            </a:ln>
          </p:spPr>
          <p:txBody>
            <a:bodyPr>
              <a:spAutoFit/>
            </a:bodyPr>
            <a:lstStyle/>
            <a:p>
              <a:r>
                <a:rPr lang="en-US" dirty="0"/>
                <a:t>Residual LNAPL</a:t>
              </a:r>
            </a:p>
          </p:txBody>
        </p:sp>
        <p:sp>
          <p:nvSpPr>
            <p:cNvPr id="65557" name="TextBox 41"/>
            <p:cNvSpPr txBox="1">
              <a:spLocks noChangeArrowheads="1"/>
            </p:cNvSpPr>
            <p:nvPr/>
          </p:nvSpPr>
          <p:spPr bwMode="auto">
            <a:xfrm>
              <a:off x="4069308" y="-1215494"/>
              <a:ext cx="1649105" cy="369332"/>
            </a:xfrm>
            <a:prstGeom prst="rect">
              <a:avLst/>
            </a:prstGeom>
            <a:noFill/>
            <a:ln w="9525">
              <a:noFill/>
              <a:miter lim="800000"/>
              <a:headEnd/>
              <a:tailEnd/>
            </a:ln>
          </p:spPr>
          <p:txBody>
            <a:bodyPr>
              <a:spAutoFit/>
            </a:bodyPr>
            <a:lstStyle/>
            <a:p>
              <a:r>
                <a:rPr lang="en-US" dirty="0"/>
                <a:t>Mobile LNAPL</a:t>
              </a:r>
            </a:p>
          </p:txBody>
        </p:sp>
        <p:cxnSp>
          <p:nvCxnSpPr>
            <p:cNvPr id="65558" name="Straight Connector 43"/>
            <p:cNvCxnSpPr>
              <a:cxnSpLocks noChangeShapeType="1"/>
            </p:cNvCxnSpPr>
            <p:nvPr/>
          </p:nvCxnSpPr>
          <p:spPr bwMode="auto">
            <a:xfrm rot="10800000" flipV="1">
              <a:off x="4026095" y="-900755"/>
              <a:ext cx="450373" cy="218369"/>
            </a:xfrm>
            <a:prstGeom prst="line">
              <a:avLst/>
            </a:prstGeom>
            <a:noFill/>
            <a:ln w="38100" algn="ctr">
              <a:solidFill>
                <a:schemeClr val="tx1"/>
              </a:solidFill>
              <a:miter lim="800000"/>
              <a:headEnd/>
              <a:tailEnd/>
            </a:ln>
          </p:spPr>
        </p:cxnSp>
      </p:grpSp>
      <p:sp>
        <p:nvSpPr>
          <p:cNvPr id="65553" name="Rectangle 15"/>
          <p:cNvSpPr>
            <a:spLocks noChangeArrowheads="1"/>
          </p:cNvSpPr>
          <p:nvPr/>
        </p:nvSpPr>
        <p:spPr bwMode="auto">
          <a:xfrm>
            <a:off x="6240516" y="2081933"/>
            <a:ext cx="2865384" cy="584775"/>
          </a:xfrm>
          <a:prstGeom prst="rect">
            <a:avLst/>
          </a:prstGeom>
          <a:noFill/>
          <a:ln w="9525">
            <a:noFill/>
            <a:miter lim="800000"/>
            <a:headEnd/>
            <a:tailEnd/>
          </a:ln>
        </p:spPr>
        <p:txBody>
          <a:bodyPr wrap="square">
            <a:spAutoFit/>
          </a:bodyPr>
          <a:lstStyle/>
          <a:p>
            <a:r>
              <a:rPr lang="en-US" sz="1600" dirty="0"/>
              <a:t>10 years – Elapsed Time</a:t>
            </a:r>
          </a:p>
          <a:p>
            <a:r>
              <a:rPr lang="en-US" sz="1600" b="1" dirty="0">
                <a:solidFill>
                  <a:srgbClr val="800000"/>
                </a:solidFill>
              </a:rPr>
              <a:t>10 years – Estimated Time</a:t>
            </a:r>
          </a:p>
        </p:txBody>
      </p:sp>
      <p:sp>
        <p:nvSpPr>
          <p:cNvPr id="23" name="TextBox 10"/>
          <p:cNvSpPr txBox="1">
            <a:spLocks noChangeArrowheads="1"/>
          </p:cNvSpPr>
          <p:nvPr/>
        </p:nvSpPr>
        <p:spPr bwMode="auto">
          <a:xfrm rot="-5400000">
            <a:off x="-1219088" y="3991332"/>
            <a:ext cx="2895601" cy="276999"/>
          </a:xfrm>
          <a:prstGeom prst="rect">
            <a:avLst/>
          </a:prstGeom>
          <a:solidFill>
            <a:schemeClr val="bg1"/>
          </a:solidFill>
          <a:ln w="9525">
            <a:noFill/>
            <a:miter lim="800000"/>
            <a:headEnd/>
            <a:tailEnd/>
          </a:ln>
        </p:spPr>
        <p:txBody>
          <a:bodyPr wrap="none">
            <a:spAutoFit/>
          </a:bodyPr>
          <a:lstStyle/>
          <a:p>
            <a:r>
              <a:rPr lang="en-US" sz="1200" b="1" dirty="0"/>
              <a:t>Fraction of  Initial LNAPL Volume (%)</a:t>
            </a:r>
          </a:p>
        </p:txBody>
      </p:sp>
    </p:spTree>
    <p:extLst>
      <p:ext uri="{BB962C8B-B14F-4D97-AF65-F5344CB8AC3E}">
        <p14:creationId xmlns:p14="http://schemas.microsoft.com/office/powerpoint/2010/main" val="17158952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Learning Objectives </a:t>
            </a:r>
            <a:br>
              <a:rPr lang="en-US" altLang="en-US" dirty="0"/>
            </a:br>
            <a:r>
              <a:rPr lang="en-US" altLang="en-US" dirty="0"/>
              <a:t>3-Part Training Series</a:t>
            </a:r>
          </a:p>
        </p:txBody>
      </p:sp>
      <p:sp>
        <p:nvSpPr>
          <p:cNvPr id="3" name="Content Placeholder 2"/>
          <p:cNvSpPr>
            <a:spLocks noGrp="1"/>
          </p:cNvSpPr>
          <p:nvPr>
            <p:ph idx="1"/>
          </p:nvPr>
        </p:nvSpPr>
        <p:spPr>
          <a:xfrm>
            <a:off x="1447174" y="1625030"/>
            <a:ext cx="7456673" cy="5232969"/>
          </a:xfrm>
        </p:spPr>
        <p:txBody>
          <a:bodyPr/>
          <a:lstStyle/>
          <a:p>
            <a:pPr>
              <a:spcBef>
                <a:spcPts val="1200"/>
              </a:spcBef>
              <a:defRPr/>
            </a:pPr>
            <a:r>
              <a:rPr lang="en-US" sz="1800" dirty="0"/>
              <a:t>Use LNAPL science to your advantage and apply at your sites</a:t>
            </a:r>
          </a:p>
          <a:p>
            <a:pPr marL="0" indent="0">
              <a:spcBef>
                <a:spcPts val="1200"/>
              </a:spcBef>
              <a:buNone/>
              <a:defRPr/>
            </a:pPr>
            <a:endParaRPr lang="en-US" sz="1050" dirty="0"/>
          </a:p>
          <a:p>
            <a:pPr marL="0" indent="0">
              <a:spcBef>
                <a:spcPts val="1200"/>
              </a:spcBef>
              <a:buNone/>
              <a:defRPr/>
            </a:pPr>
            <a:endParaRPr lang="en-US" sz="300" dirty="0"/>
          </a:p>
          <a:p>
            <a:pPr>
              <a:spcBef>
                <a:spcPts val="1200"/>
              </a:spcBef>
              <a:defRPr/>
            </a:pPr>
            <a:r>
              <a:rPr lang="en-US" sz="1800" dirty="0"/>
              <a:t>Develop LNAPL Conceptual Site Model (LCSM) for LNAPL concern identification</a:t>
            </a:r>
          </a:p>
          <a:p>
            <a:pPr>
              <a:spcBef>
                <a:spcPts val="1200"/>
              </a:spcBef>
              <a:defRPr/>
            </a:pPr>
            <a:r>
              <a:rPr lang="en-US" sz="1800" dirty="0"/>
              <a:t>Inform stakeholders about the decision-making process </a:t>
            </a:r>
          </a:p>
          <a:p>
            <a:pPr marL="0" indent="0">
              <a:spcBef>
                <a:spcPts val="1200"/>
              </a:spcBef>
              <a:buNone/>
              <a:defRPr/>
            </a:pPr>
            <a:endParaRPr lang="en-US" sz="2000" dirty="0"/>
          </a:p>
          <a:p>
            <a:pPr>
              <a:spcBef>
                <a:spcPts val="1200"/>
              </a:spcBef>
              <a:defRPr/>
            </a:pPr>
            <a:r>
              <a:rPr lang="en-US" sz="1800" dirty="0"/>
              <a:t>Select remedial technologies to achieve objectives </a:t>
            </a:r>
          </a:p>
          <a:p>
            <a:pPr>
              <a:spcBef>
                <a:spcPts val="1200"/>
              </a:spcBef>
              <a:defRPr/>
            </a:pPr>
            <a:r>
              <a:rPr lang="en-US" sz="1800" dirty="0"/>
              <a:t>Prepare for transition between LNAPL strategies or technologies as the site moves through investigation, cleanup, and beyond  </a:t>
            </a:r>
          </a:p>
          <a:p>
            <a:pPr>
              <a:spcBef>
                <a:spcPts val="1200"/>
              </a:spcBef>
              <a:defRPr/>
            </a:pPr>
            <a:r>
              <a:rPr lang="en-US" sz="1800" dirty="0"/>
              <a:t>“SMART”-ly measure progress toward an identified technology-specific endpoint</a:t>
            </a:r>
          </a:p>
          <a:p>
            <a:pPr marL="0" indent="0">
              <a:buFont typeface="Wingdings 3" panose="05040102010807070707" pitchFamily="18" charset="2"/>
              <a:buNone/>
              <a:defRPr/>
            </a:pPr>
            <a:endParaRPr lang="en-US" sz="2000" dirty="0"/>
          </a:p>
        </p:txBody>
      </p:sp>
      <p:grpSp>
        <p:nvGrpSpPr>
          <p:cNvPr id="9" name="Group 8"/>
          <p:cNvGrpSpPr/>
          <p:nvPr/>
        </p:nvGrpSpPr>
        <p:grpSpPr>
          <a:xfrm>
            <a:off x="353988" y="1529210"/>
            <a:ext cx="8549860" cy="756790"/>
            <a:chOff x="347507" y="1479029"/>
            <a:chExt cx="8526905" cy="457200"/>
          </a:xfrm>
        </p:grpSpPr>
        <p:sp>
          <p:nvSpPr>
            <p:cNvPr id="5" name="Rectangle 4"/>
            <p:cNvSpPr/>
            <p:nvPr/>
          </p:nvSpPr>
          <p:spPr bwMode="auto">
            <a:xfrm>
              <a:off x="347507" y="1479029"/>
              <a:ext cx="8526905" cy="457200"/>
            </a:xfrm>
            <a:prstGeom prst="rect">
              <a:avLst/>
            </a:prstGeom>
            <a:noFill/>
            <a:ln w="63500" cap="flat" cmpd="sng" algn="ctr">
              <a:solidFill>
                <a:srgbClr val="FF99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a:ln>
                  <a:noFill/>
                </a:ln>
                <a:solidFill>
                  <a:schemeClr val="tx1"/>
                </a:solidFill>
                <a:effectLst/>
                <a:latin typeface="Arial" charset="0"/>
              </a:endParaRPr>
            </a:p>
          </p:txBody>
        </p:sp>
        <p:sp>
          <p:nvSpPr>
            <p:cNvPr id="6" name="TextBox 5"/>
            <p:cNvSpPr txBox="1"/>
            <p:nvPr/>
          </p:nvSpPr>
          <p:spPr>
            <a:xfrm>
              <a:off x="367729" y="1536917"/>
              <a:ext cx="893992" cy="241719"/>
            </a:xfrm>
            <a:prstGeom prst="rect">
              <a:avLst/>
            </a:prstGeom>
            <a:noFill/>
          </p:spPr>
          <p:txBody>
            <a:bodyPr wrap="none" rtlCol="0">
              <a:spAutoFit/>
            </a:bodyPr>
            <a:lstStyle/>
            <a:p>
              <a:r>
                <a:rPr lang="en-US" sz="2000" dirty="0"/>
                <a:t>Part 1</a:t>
              </a:r>
            </a:p>
          </p:txBody>
        </p:sp>
      </p:grpSp>
      <p:grpSp>
        <p:nvGrpSpPr>
          <p:cNvPr id="12" name="Group 11"/>
          <p:cNvGrpSpPr/>
          <p:nvPr/>
        </p:nvGrpSpPr>
        <p:grpSpPr>
          <a:xfrm>
            <a:off x="353988" y="2286000"/>
            <a:ext cx="8549860" cy="1658203"/>
            <a:chOff x="344774" y="1824428"/>
            <a:chExt cx="8529638" cy="1985572"/>
          </a:xfrm>
        </p:grpSpPr>
        <p:sp>
          <p:nvSpPr>
            <p:cNvPr id="7" name="Rectangle 6"/>
            <p:cNvSpPr/>
            <p:nvPr/>
          </p:nvSpPr>
          <p:spPr bwMode="auto">
            <a:xfrm>
              <a:off x="344774" y="1824428"/>
              <a:ext cx="8529638" cy="1985572"/>
            </a:xfrm>
            <a:prstGeom prst="rect">
              <a:avLst/>
            </a:prstGeom>
            <a:noFill/>
            <a:ln w="63500" cap="flat" cmpd="sng" algn="ctr">
              <a:solidFill>
                <a:srgbClr val="FF99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a:ln>
                  <a:noFill/>
                </a:ln>
                <a:solidFill>
                  <a:schemeClr val="tx1"/>
                </a:solidFill>
                <a:effectLst/>
                <a:latin typeface="Arial" charset="0"/>
              </a:endParaRPr>
            </a:p>
          </p:txBody>
        </p:sp>
        <p:sp>
          <p:nvSpPr>
            <p:cNvPr id="10" name="TextBox 9"/>
            <p:cNvSpPr txBox="1"/>
            <p:nvPr/>
          </p:nvSpPr>
          <p:spPr>
            <a:xfrm>
              <a:off x="353988" y="2487543"/>
              <a:ext cx="879887" cy="552809"/>
            </a:xfrm>
            <a:prstGeom prst="rect">
              <a:avLst/>
            </a:prstGeom>
            <a:noFill/>
          </p:spPr>
          <p:txBody>
            <a:bodyPr wrap="none" rtlCol="0">
              <a:spAutoFit/>
            </a:bodyPr>
            <a:lstStyle/>
            <a:p>
              <a:r>
                <a:rPr lang="en-US" sz="2000" dirty="0"/>
                <a:t>Part</a:t>
              </a:r>
              <a:r>
                <a:rPr lang="en-US" sz="2400" dirty="0"/>
                <a:t> </a:t>
              </a:r>
              <a:r>
                <a:rPr lang="en-US" sz="2000" dirty="0"/>
                <a:t>2</a:t>
              </a:r>
            </a:p>
          </p:txBody>
        </p:sp>
      </p:grpSp>
      <p:grpSp>
        <p:nvGrpSpPr>
          <p:cNvPr id="13" name="Group 12"/>
          <p:cNvGrpSpPr/>
          <p:nvPr/>
        </p:nvGrpSpPr>
        <p:grpSpPr>
          <a:xfrm>
            <a:off x="353988" y="3957851"/>
            <a:ext cx="8546190" cy="2133600"/>
            <a:chOff x="340440" y="3854971"/>
            <a:chExt cx="8533972" cy="1828800"/>
          </a:xfrm>
        </p:grpSpPr>
        <p:sp>
          <p:nvSpPr>
            <p:cNvPr id="8" name="Rectangle 7"/>
            <p:cNvSpPr/>
            <p:nvPr/>
          </p:nvSpPr>
          <p:spPr bwMode="auto">
            <a:xfrm>
              <a:off x="344774" y="3854971"/>
              <a:ext cx="8529638" cy="1828800"/>
            </a:xfrm>
            <a:prstGeom prst="rect">
              <a:avLst/>
            </a:prstGeom>
            <a:noFill/>
            <a:ln w="63500" cap="flat" cmpd="sng" algn="ctr">
              <a:solidFill>
                <a:srgbClr val="FF99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a:ln>
                  <a:noFill/>
                </a:ln>
                <a:solidFill>
                  <a:schemeClr val="tx1"/>
                </a:solidFill>
                <a:effectLst/>
                <a:latin typeface="Arial" charset="0"/>
              </a:endParaRPr>
            </a:p>
          </p:txBody>
        </p:sp>
        <p:sp>
          <p:nvSpPr>
            <p:cNvPr id="11" name="TextBox 10"/>
            <p:cNvSpPr txBox="1"/>
            <p:nvPr/>
          </p:nvSpPr>
          <p:spPr>
            <a:xfrm>
              <a:off x="340440" y="4518498"/>
              <a:ext cx="880712" cy="395713"/>
            </a:xfrm>
            <a:prstGeom prst="rect">
              <a:avLst/>
            </a:prstGeom>
            <a:noFill/>
          </p:spPr>
          <p:txBody>
            <a:bodyPr wrap="none" rtlCol="0">
              <a:spAutoFit/>
            </a:bodyPr>
            <a:lstStyle/>
            <a:p>
              <a:r>
                <a:rPr lang="en-US" sz="2000" dirty="0"/>
                <a:t>Part</a:t>
              </a:r>
              <a:r>
                <a:rPr lang="en-US" sz="2400" dirty="0"/>
                <a:t> </a:t>
              </a:r>
              <a:r>
                <a:rPr lang="en-US" sz="2000" dirty="0"/>
                <a:t>3</a:t>
              </a:r>
              <a:endParaRPr lang="en-US" sz="2400" dirty="0"/>
            </a:p>
          </p:txBody>
        </p:sp>
      </p:grpSp>
    </p:spTree>
    <p:extLst>
      <p:ext uri="{BB962C8B-B14F-4D97-AF65-F5344CB8AC3E}">
        <p14:creationId xmlns:p14="http://schemas.microsoft.com/office/powerpoint/2010/main" val="331503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a:t>Fraction of Reduced LNAPL Impact Case Study A (Typical Sites)</a:t>
            </a:r>
          </a:p>
        </p:txBody>
      </p:sp>
      <p:pic>
        <p:nvPicPr>
          <p:cNvPr id="66563" name="Picture 3"/>
          <p:cNvPicPr>
            <a:picLocks noChangeAspect="1" noChangeArrowheads="1"/>
          </p:cNvPicPr>
          <p:nvPr/>
        </p:nvPicPr>
        <p:blipFill rotWithShape="1">
          <a:blip r:embed="rId3" cstate="print"/>
          <a:srcRect l="3706" t="22516" b="2980"/>
          <a:stretch/>
        </p:blipFill>
        <p:spPr bwMode="auto">
          <a:xfrm>
            <a:off x="334962" y="2571750"/>
            <a:ext cx="8702675" cy="4286250"/>
          </a:xfrm>
          <a:prstGeom prst="rect">
            <a:avLst/>
          </a:prstGeom>
          <a:noFill/>
          <a:ln w="9525">
            <a:noFill/>
            <a:miter lim="800000"/>
            <a:headEnd/>
            <a:tailEnd/>
          </a:ln>
        </p:spPr>
      </p:pic>
      <p:sp>
        <p:nvSpPr>
          <p:cNvPr id="66564" name="TextBox 7"/>
          <p:cNvSpPr txBox="1">
            <a:spLocks noChangeArrowheads="1"/>
          </p:cNvSpPr>
          <p:nvPr/>
        </p:nvSpPr>
        <p:spPr bwMode="auto">
          <a:xfrm>
            <a:off x="7153275" y="1384300"/>
            <a:ext cx="1952625" cy="274638"/>
          </a:xfrm>
          <a:prstGeom prst="rect">
            <a:avLst/>
          </a:prstGeom>
          <a:noFill/>
          <a:ln w="9525">
            <a:noFill/>
            <a:miter lim="800000"/>
            <a:headEnd/>
            <a:tailEnd/>
          </a:ln>
        </p:spPr>
        <p:txBody>
          <a:bodyPr wrap="none">
            <a:spAutoFit/>
          </a:bodyPr>
          <a:lstStyle/>
          <a:p>
            <a:pPr algn="ctr"/>
            <a:r>
              <a:rPr lang="en-US" sz="1200" dirty="0"/>
              <a:t>Source: Kirkman, AECOM</a:t>
            </a:r>
          </a:p>
        </p:txBody>
      </p:sp>
      <p:sp>
        <p:nvSpPr>
          <p:cNvPr id="66565" name="Rectangle 5"/>
          <p:cNvSpPr>
            <a:spLocks noChangeArrowheads="1"/>
          </p:cNvSpPr>
          <p:nvPr/>
        </p:nvSpPr>
        <p:spPr bwMode="auto">
          <a:xfrm>
            <a:off x="1638300" y="6562725"/>
            <a:ext cx="790575" cy="295275"/>
          </a:xfrm>
          <a:prstGeom prst="rect">
            <a:avLst/>
          </a:prstGeom>
          <a:solidFill>
            <a:schemeClr val="bg1"/>
          </a:solidFill>
          <a:ln w="9525">
            <a:noFill/>
            <a:miter lim="800000"/>
            <a:headEnd/>
            <a:tailEnd/>
          </a:ln>
        </p:spPr>
        <p:txBody>
          <a:bodyPr wrap="none" anchor="ctr"/>
          <a:lstStyle/>
          <a:p>
            <a:pPr algn="ctr"/>
            <a:r>
              <a:rPr lang="en-US" dirty="0"/>
              <a:t>Site 1</a:t>
            </a:r>
          </a:p>
        </p:txBody>
      </p:sp>
      <p:sp>
        <p:nvSpPr>
          <p:cNvPr id="66566" name="Rectangle 6"/>
          <p:cNvSpPr>
            <a:spLocks noChangeArrowheads="1"/>
          </p:cNvSpPr>
          <p:nvPr/>
        </p:nvSpPr>
        <p:spPr bwMode="auto">
          <a:xfrm>
            <a:off x="7486650" y="6562725"/>
            <a:ext cx="790575" cy="295275"/>
          </a:xfrm>
          <a:prstGeom prst="rect">
            <a:avLst/>
          </a:prstGeom>
          <a:solidFill>
            <a:schemeClr val="bg1"/>
          </a:solidFill>
          <a:ln w="9525">
            <a:noFill/>
            <a:miter lim="800000"/>
            <a:headEnd/>
            <a:tailEnd/>
          </a:ln>
        </p:spPr>
        <p:txBody>
          <a:bodyPr wrap="none" anchor="ctr"/>
          <a:lstStyle/>
          <a:p>
            <a:pPr algn="ctr"/>
            <a:r>
              <a:rPr lang="en-US" dirty="0"/>
              <a:t>Site 3</a:t>
            </a:r>
          </a:p>
        </p:txBody>
      </p:sp>
      <p:sp>
        <p:nvSpPr>
          <p:cNvPr id="66567" name="Rectangle 7"/>
          <p:cNvSpPr>
            <a:spLocks noChangeArrowheads="1"/>
          </p:cNvSpPr>
          <p:nvPr/>
        </p:nvSpPr>
        <p:spPr bwMode="auto">
          <a:xfrm>
            <a:off x="4914900" y="6562725"/>
            <a:ext cx="790575" cy="295275"/>
          </a:xfrm>
          <a:prstGeom prst="rect">
            <a:avLst/>
          </a:prstGeom>
          <a:solidFill>
            <a:schemeClr val="bg1"/>
          </a:solidFill>
          <a:ln w="9525">
            <a:noFill/>
            <a:miter lim="800000"/>
            <a:headEnd/>
            <a:tailEnd/>
          </a:ln>
        </p:spPr>
        <p:txBody>
          <a:bodyPr wrap="none" anchor="ctr"/>
          <a:lstStyle/>
          <a:p>
            <a:pPr algn="ctr"/>
            <a:r>
              <a:rPr lang="en-US" dirty="0"/>
              <a:t>Site 2</a:t>
            </a:r>
          </a:p>
        </p:txBody>
      </p:sp>
      <p:sp>
        <p:nvSpPr>
          <p:cNvPr id="66568" name="Rectangle 8"/>
          <p:cNvSpPr>
            <a:spLocks noChangeArrowheads="1"/>
          </p:cNvSpPr>
          <p:nvPr/>
        </p:nvSpPr>
        <p:spPr bwMode="auto">
          <a:xfrm>
            <a:off x="8210550" y="6562725"/>
            <a:ext cx="790575" cy="295275"/>
          </a:xfrm>
          <a:prstGeom prst="rect">
            <a:avLst/>
          </a:prstGeom>
          <a:solidFill>
            <a:schemeClr val="bg1"/>
          </a:solidFill>
          <a:ln w="9525">
            <a:noFill/>
            <a:miter lim="800000"/>
            <a:headEnd/>
            <a:tailEnd/>
          </a:ln>
        </p:spPr>
        <p:txBody>
          <a:bodyPr wrap="none" anchor="ctr"/>
          <a:lstStyle/>
          <a:p>
            <a:pPr algn="ctr"/>
            <a:r>
              <a:rPr lang="en-US" dirty="0"/>
              <a:t>Site 4</a:t>
            </a:r>
          </a:p>
        </p:txBody>
      </p:sp>
      <p:sp>
        <p:nvSpPr>
          <p:cNvPr id="66569" name="Rectangle 9"/>
          <p:cNvSpPr>
            <a:spLocks noChangeArrowheads="1"/>
          </p:cNvSpPr>
          <p:nvPr/>
        </p:nvSpPr>
        <p:spPr bwMode="auto">
          <a:xfrm>
            <a:off x="7499350" y="6172200"/>
            <a:ext cx="628650" cy="390525"/>
          </a:xfrm>
          <a:prstGeom prst="rect">
            <a:avLst/>
          </a:prstGeom>
          <a:solidFill>
            <a:srgbClr val="DDDDDD"/>
          </a:solidFill>
          <a:ln w="9525">
            <a:noFill/>
            <a:miter lim="800000"/>
            <a:headEnd/>
            <a:tailEnd/>
          </a:ln>
        </p:spPr>
        <p:txBody>
          <a:bodyPr anchor="ctr"/>
          <a:lstStyle/>
          <a:p>
            <a:pPr algn="ctr"/>
            <a:r>
              <a:rPr lang="en-US" sz="1100" dirty="0"/>
              <a:t>Wells 23-24</a:t>
            </a:r>
          </a:p>
        </p:txBody>
      </p:sp>
      <p:sp>
        <p:nvSpPr>
          <p:cNvPr id="66571" name="Text Box 14"/>
          <p:cNvSpPr txBox="1">
            <a:spLocks noChangeArrowheads="1"/>
          </p:cNvSpPr>
          <p:nvPr/>
        </p:nvSpPr>
        <p:spPr bwMode="auto">
          <a:xfrm>
            <a:off x="334963" y="1327150"/>
            <a:ext cx="8662987" cy="976313"/>
          </a:xfrm>
          <a:prstGeom prst="rect">
            <a:avLst/>
          </a:prstGeom>
          <a:noFill/>
          <a:ln w="9525">
            <a:noFill/>
            <a:miter lim="800000"/>
            <a:headEnd/>
            <a:tailEnd/>
          </a:ln>
        </p:spPr>
        <p:txBody>
          <a:bodyPr>
            <a:spAutoFit/>
          </a:bodyPr>
          <a:lstStyle/>
          <a:p>
            <a:pPr>
              <a:lnSpc>
                <a:spcPct val="80000"/>
              </a:lnSpc>
              <a:spcBef>
                <a:spcPct val="30000"/>
              </a:spcBef>
            </a:pPr>
            <a:r>
              <a:rPr lang="en-US" sz="1400" dirty="0"/>
              <a:t>Residual LNAPL Fraction (unrecoverable)</a:t>
            </a:r>
          </a:p>
          <a:p>
            <a:pPr>
              <a:lnSpc>
                <a:spcPct val="80000"/>
              </a:lnSpc>
              <a:spcBef>
                <a:spcPct val="30000"/>
              </a:spcBef>
            </a:pPr>
            <a:r>
              <a:rPr lang="en-US" sz="1400" dirty="0"/>
              <a:t>Fraction of LNAPL Beyond Proposed Endpoint Range/was not Recovered</a:t>
            </a:r>
          </a:p>
          <a:p>
            <a:pPr>
              <a:lnSpc>
                <a:spcPct val="80000"/>
              </a:lnSpc>
              <a:spcBef>
                <a:spcPct val="30000"/>
              </a:spcBef>
            </a:pPr>
            <a:r>
              <a:rPr lang="en-US" sz="1400" dirty="0"/>
              <a:t>Fraction of LNAPL Beyond Proposed Recovery Endpoint/Continued to be Recovered with Significant Effort</a:t>
            </a:r>
          </a:p>
          <a:p>
            <a:pPr>
              <a:lnSpc>
                <a:spcPct val="80000"/>
              </a:lnSpc>
              <a:spcBef>
                <a:spcPct val="30000"/>
              </a:spcBef>
            </a:pPr>
            <a:r>
              <a:rPr lang="en-US" sz="1400" dirty="0"/>
              <a:t>Fraction of LNAPL Within Proposed Endpoint Range</a:t>
            </a:r>
          </a:p>
        </p:txBody>
      </p:sp>
      <p:sp>
        <p:nvSpPr>
          <p:cNvPr id="66572" name="Rectangle 17"/>
          <p:cNvSpPr>
            <a:spLocks noChangeArrowheads="1"/>
          </p:cNvSpPr>
          <p:nvPr/>
        </p:nvSpPr>
        <p:spPr bwMode="auto">
          <a:xfrm>
            <a:off x="209550" y="1825625"/>
            <a:ext cx="171450" cy="142875"/>
          </a:xfrm>
          <a:prstGeom prst="rect">
            <a:avLst/>
          </a:prstGeom>
          <a:solidFill>
            <a:srgbClr val="93DBFF"/>
          </a:solidFill>
          <a:ln w="9525">
            <a:solidFill>
              <a:schemeClr val="tx1"/>
            </a:solidFill>
            <a:miter lim="800000"/>
            <a:headEnd/>
            <a:tailEnd/>
          </a:ln>
        </p:spPr>
        <p:txBody>
          <a:bodyPr wrap="none" anchor="ctr"/>
          <a:lstStyle/>
          <a:p>
            <a:endParaRPr lang="en-US" dirty="0"/>
          </a:p>
        </p:txBody>
      </p:sp>
      <p:sp>
        <p:nvSpPr>
          <p:cNvPr id="66573" name="Rectangle 18"/>
          <p:cNvSpPr>
            <a:spLocks noChangeArrowheads="1"/>
          </p:cNvSpPr>
          <p:nvPr/>
        </p:nvSpPr>
        <p:spPr bwMode="auto">
          <a:xfrm>
            <a:off x="209550" y="1595438"/>
            <a:ext cx="171450" cy="142875"/>
          </a:xfrm>
          <a:prstGeom prst="rect">
            <a:avLst/>
          </a:prstGeom>
          <a:solidFill>
            <a:srgbClr val="C0C0C0"/>
          </a:solidFill>
          <a:ln w="9525">
            <a:solidFill>
              <a:schemeClr val="tx1"/>
            </a:solidFill>
            <a:miter lim="800000"/>
            <a:headEnd/>
            <a:tailEnd/>
          </a:ln>
        </p:spPr>
        <p:txBody>
          <a:bodyPr wrap="none" anchor="ctr"/>
          <a:lstStyle/>
          <a:p>
            <a:endParaRPr lang="en-US" dirty="0"/>
          </a:p>
        </p:txBody>
      </p:sp>
      <p:pic>
        <p:nvPicPr>
          <p:cNvPr id="66574" name="Picture 3"/>
          <p:cNvPicPr>
            <a:picLocks noChangeArrowheads="1"/>
          </p:cNvPicPr>
          <p:nvPr/>
        </p:nvPicPr>
        <p:blipFill>
          <a:blip r:embed="rId3" cstate="print"/>
          <a:srcRect l="11987" t="28139" r="85442" b="68240"/>
          <a:stretch>
            <a:fillRect/>
          </a:stretch>
        </p:blipFill>
        <p:spPr bwMode="auto">
          <a:xfrm>
            <a:off x="209550" y="1362075"/>
            <a:ext cx="173038" cy="146050"/>
          </a:xfrm>
          <a:prstGeom prst="rect">
            <a:avLst/>
          </a:prstGeom>
          <a:blipFill dpi="0" rotWithShape="1">
            <a:blip r:embed="rId4" cstate="print"/>
            <a:srcRect l="11987" t="28139" r="85442" b="68240"/>
            <a:tile tx="0" ty="0" sx="100000" sy="100000" flip="none" algn="tl"/>
          </a:blipFill>
          <a:ln w="9525">
            <a:solidFill>
              <a:schemeClr val="tx1"/>
            </a:solidFill>
            <a:miter lim="800000"/>
            <a:headEnd/>
            <a:tailEnd/>
          </a:ln>
        </p:spPr>
      </p:pic>
      <p:sp>
        <p:nvSpPr>
          <p:cNvPr id="66576" name="Rectangle 17"/>
          <p:cNvSpPr>
            <a:spLocks noChangeArrowheads="1"/>
          </p:cNvSpPr>
          <p:nvPr/>
        </p:nvSpPr>
        <p:spPr bwMode="auto">
          <a:xfrm>
            <a:off x="1755775" y="2633663"/>
            <a:ext cx="7180263" cy="2998787"/>
          </a:xfrm>
          <a:prstGeom prst="rect">
            <a:avLst/>
          </a:prstGeom>
          <a:solidFill>
            <a:srgbClr val="333399">
              <a:alpha val="65097"/>
            </a:srgbClr>
          </a:solidFill>
          <a:ln w="9525" algn="ctr">
            <a:noFill/>
            <a:miter lim="800000"/>
            <a:headEnd/>
            <a:tailEnd/>
          </a:ln>
        </p:spPr>
        <p:txBody>
          <a:bodyPr wrap="none"/>
          <a:lstStyle/>
          <a:p>
            <a:pPr algn="ctr"/>
            <a:endParaRPr lang="en-US" dirty="0"/>
          </a:p>
        </p:txBody>
      </p:sp>
      <p:grpSp>
        <p:nvGrpSpPr>
          <p:cNvPr id="2" name="Group 20"/>
          <p:cNvGrpSpPr>
            <a:grpSpLocks/>
          </p:cNvGrpSpPr>
          <p:nvPr/>
        </p:nvGrpSpPr>
        <p:grpSpPr bwMode="auto">
          <a:xfrm>
            <a:off x="1511300" y="3803650"/>
            <a:ext cx="6535738" cy="1390650"/>
            <a:chOff x="1377696" y="4315968"/>
            <a:chExt cx="6534912" cy="829056"/>
          </a:xfrm>
        </p:grpSpPr>
        <p:sp>
          <p:nvSpPr>
            <p:cNvPr id="66588" name="Right Arrow 19"/>
            <p:cNvSpPr>
              <a:spLocks noChangeArrowheads="1"/>
            </p:cNvSpPr>
            <p:nvPr/>
          </p:nvSpPr>
          <p:spPr bwMode="auto">
            <a:xfrm flipH="1">
              <a:off x="1377696" y="4315968"/>
              <a:ext cx="6510528" cy="829056"/>
            </a:xfrm>
            <a:prstGeom prst="rightArrow">
              <a:avLst>
                <a:gd name="adj1" fmla="val 50000"/>
                <a:gd name="adj2" fmla="val 49990"/>
              </a:avLst>
            </a:prstGeom>
            <a:solidFill>
              <a:srgbClr val="1F9CAD"/>
            </a:solidFill>
            <a:ln w="9525" algn="ctr">
              <a:solidFill>
                <a:schemeClr val="tx1"/>
              </a:solidFill>
              <a:miter lim="800000"/>
              <a:headEnd/>
              <a:tailEnd/>
            </a:ln>
          </p:spPr>
          <p:txBody>
            <a:bodyPr wrap="none"/>
            <a:lstStyle/>
            <a:p>
              <a:pPr algn="ctr"/>
              <a:endParaRPr lang="en-US" dirty="0"/>
            </a:p>
          </p:txBody>
        </p:sp>
        <p:sp>
          <p:nvSpPr>
            <p:cNvPr id="66589" name="TextBox 18"/>
            <p:cNvSpPr txBox="1">
              <a:spLocks noChangeArrowheads="1"/>
            </p:cNvSpPr>
            <p:nvPr/>
          </p:nvSpPr>
          <p:spPr bwMode="auto">
            <a:xfrm>
              <a:off x="2133600" y="4570990"/>
              <a:ext cx="5779008" cy="368806"/>
            </a:xfrm>
            <a:prstGeom prst="rect">
              <a:avLst/>
            </a:prstGeom>
            <a:noFill/>
            <a:ln w="9525">
              <a:noFill/>
              <a:miter lim="800000"/>
              <a:headEnd/>
              <a:tailEnd/>
            </a:ln>
          </p:spPr>
          <p:txBody>
            <a:bodyPr>
              <a:spAutoFit/>
            </a:bodyPr>
            <a:lstStyle/>
            <a:p>
              <a:pPr>
                <a:lnSpc>
                  <a:spcPct val="80000"/>
                </a:lnSpc>
                <a:spcBef>
                  <a:spcPct val="30000"/>
                </a:spcBef>
              </a:pPr>
              <a:r>
                <a:rPr lang="en-US" dirty="0"/>
                <a:t>Fraction of LNAPL Within Proposed Endpoint </a:t>
              </a:r>
              <a:r>
                <a:rPr lang="en-US" dirty="0" smtClean="0"/>
                <a:t>Range</a:t>
              </a:r>
            </a:p>
            <a:p>
              <a:pPr>
                <a:lnSpc>
                  <a:spcPct val="80000"/>
                </a:lnSpc>
                <a:spcBef>
                  <a:spcPct val="30000"/>
                </a:spcBef>
              </a:pPr>
              <a:r>
                <a:rPr lang="en-US" dirty="0" smtClean="0"/>
                <a:t>T</a:t>
              </a:r>
              <a:r>
                <a:rPr lang="en-US" baseline="-25000" dirty="0" smtClean="0"/>
                <a:t>n</a:t>
              </a:r>
              <a:r>
                <a:rPr lang="en-US" dirty="0" smtClean="0"/>
                <a:t> Greater Than 0.3-0.8 ft</a:t>
              </a:r>
              <a:r>
                <a:rPr lang="en-US" baseline="30000" dirty="0" smtClean="0"/>
                <a:t>2</a:t>
              </a:r>
              <a:r>
                <a:rPr lang="en-US" dirty="0" smtClean="0"/>
                <a:t>/day</a:t>
              </a:r>
              <a:endParaRPr lang="en-US" baseline="-25000" dirty="0"/>
            </a:p>
          </p:txBody>
        </p:sp>
      </p:grpSp>
      <p:grpSp>
        <p:nvGrpSpPr>
          <p:cNvPr id="3" name="Group 34"/>
          <p:cNvGrpSpPr>
            <a:grpSpLocks/>
          </p:cNvGrpSpPr>
          <p:nvPr/>
        </p:nvGrpSpPr>
        <p:grpSpPr bwMode="auto">
          <a:xfrm>
            <a:off x="1536700" y="2706688"/>
            <a:ext cx="7192963" cy="1060450"/>
            <a:chOff x="1133856" y="-780288"/>
            <a:chExt cx="7193280" cy="1060704"/>
          </a:xfrm>
        </p:grpSpPr>
        <p:grpSp>
          <p:nvGrpSpPr>
            <p:cNvPr id="4" name="Group 24"/>
            <p:cNvGrpSpPr/>
            <p:nvPr/>
          </p:nvGrpSpPr>
          <p:grpSpPr>
            <a:xfrm>
              <a:off x="1133856" y="-780288"/>
              <a:ext cx="7193280" cy="1060704"/>
              <a:chOff x="1377696" y="4315968"/>
              <a:chExt cx="7193280" cy="829056"/>
            </a:xfrm>
            <a:solidFill>
              <a:srgbClr val="B1F0F9"/>
            </a:solidFill>
          </p:grpSpPr>
          <p:sp>
            <p:nvSpPr>
              <p:cNvPr id="26" name="Right Arrow 25"/>
              <p:cNvSpPr/>
              <p:nvPr/>
            </p:nvSpPr>
            <p:spPr bwMode="auto">
              <a:xfrm flipH="1">
                <a:off x="1377696" y="4315968"/>
                <a:ext cx="7193280" cy="829056"/>
              </a:xfrm>
              <a:prstGeom prst="rightArrow">
                <a:avLst/>
              </a:prstGeom>
              <a:solidFill>
                <a:schemeClr val="bg2">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lgn="ctr">
                  <a:defRPr/>
                </a:pPr>
                <a:endParaRPr lang="en-US" dirty="0"/>
              </a:p>
            </p:txBody>
          </p:sp>
          <p:sp>
            <p:nvSpPr>
              <p:cNvPr id="27" name="TextBox 26"/>
              <p:cNvSpPr txBox="1"/>
              <p:nvPr/>
            </p:nvSpPr>
            <p:spPr>
              <a:xfrm>
                <a:off x="2292096" y="4572000"/>
                <a:ext cx="5779008" cy="313932"/>
              </a:xfrm>
              <a:prstGeom prst="rect">
                <a:avLst/>
              </a:prstGeom>
              <a:solidFill>
                <a:schemeClr val="bg2">
                  <a:lumMod val="60000"/>
                  <a:lumOff val="40000"/>
                </a:schemeClr>
              </a:solidFill>
            </p:spPr>
            <p:txBody>
              <a:bodyPr>
                <a:spAutoFit/>
              </a:bodyPr>
              <a:lstStyle/>
              <a:p>
                <a:pPr>
                  <a:lnSpc>
                    <a:spcPct val="80000"/>
                  </a:lnSpc>
                  <a:spcBef>
                    <a:spcPct val="30000"/>
                  </a:spcBef>
                  <a:defRPr/>
                </a:pPr>
                <a:endParaRPr lang="en-US" dirty="0"/>
              </a:p>
            </p:txBody>
          </p:sp>
        </p:grpSp>
        <p:sp>
          <p:nvSpPr>
            <p:cNvPr id="66587" name="Rectangle 27"/>
            <p:cNvSpPr>
              <a:spLocks noChangeArrowheads="1"/>
            </p:cNvSpPr>
            <p:nvPr/>
          </p:nvSpPr>
          <p:spPr bwMode="auto">
            <a:xfrm>
              <a:off x="1847088" y="-517701"/>
              <a:ext cx="5663184" cy="535531"/>
            </a:xfrm>
            <a:prstGeom prst="rect">
              <a:avLst/>
            </a:prstGeom>
            <a:noFill/>
            <a:ln w="9525">
              <a:noFill/>
              <a:miter lim="800000"/>
              <a:headEnd/>
              <a:tailEnd/>
            </a:ln>
          </p:spPr>
          <p:txBody>
            <a:bodyPr>
              <a:spAutoFit/>
            </a:bodyPr>
            <a:lstStyle/>
            <a:p>
              <a:pPr>
                <a:lnSpc>
                  <a:spcPct val="80000"/>
                </a:lnSpc>
                <a:spcBef>
                  <a:spcPct val="30000"/>
                </a:spcBef>
              </a:pPr>
              <a:r>
                <a:rPr lang="en-US" dirty="0"/>
                <a:t>Fraction of LNAPL Beyond Proposed Endpoint Range/was not Recovered</a:t>
              </a:r>
            </a:p>
          </p:txBody>
        </p:sp>
      </p:grpSp>
      <p:grpSp>
        <p:nvGrpSpPr>
          <p:cNvPr id="5" name="Group 33"/>
          <p:cNvGrpSpPr>
            <a:grpSpLocks/>
          </p:cNvGrpSpPr>
          <p:nvPr/>
        </p:nvGrpSpPr>
        <p:grpSpPr bwMode="auto">
          <a:xfrm>
            <a:off x="1560688" y="2747332"/>
            <a:ext cx="7192962" cy="1176337"/>
            <a:chOff x="1729035" y="1460801"/>
            <a:chExt cx="7193280" cy="1176528"/>
          </a:xfrm>
        </p:grpSpPr>
        <p:sp>
          <p:nvSpPr>
            <p:cNvPr id="23" name="Right Arrow 22"/>
            <p:cNvSpPr/>
            <p:nvPr/>
          </p:nvSpPr>
          <p:spPr bwMode="auto">
            <a:xfrm flipH="1">
              <a:off x="1729035" y="1460801"/>
              <a:ext cx="7193280" cy="1176528"/>
            </a:xfrm>
            <a:prstGeom prst="rightArrow">
              <a:avLst/>
            </a:prstGeom>
            <a:solidFill>
              <a:srgbClr val="B1F0F9"/>
            </a:solidFill>
            <a:ln w="9525" cap="flat" cmpd="sng" algn="ctr">
              <a:solidFill>
                <a:schemeClr val="tx1"/>
              </a:solidFill>
              <a:prstDash val="solid"/>
              <a:miter lim="800000"/>
              <a:headEnd type="none" w="med" len="med"/>
              <a:tailEnd type="none" w="med" len="med"/>
            </a:ln>
            <a:effectLst/>
          </p:spPr>
          <p:txBody>
            <a:bodyPr wrap="none"/>
            <a:lstStyle/>
            <a:p>
              <a:pPr algn="ctr">
                <a:defRPr/>
              </a:pPr>
              <a:endParaRPr lang="en-US" dirty="0"/>
            </a:p>
          </p:txBody>
        </p:sp>
        <p:sp>
          <p:nvSpPr>
            <p:cNvPr id="66585" name="Rectangle 28"/>
            <p:cNvSpPr>
              <a:spLocks noChangeArrowheads="1"/>
            </p:cNvSpPr>
            <p:nvPr/>
          </p:nvSpPr>
          <p:spPr bwMode="auto">
            <a:xfrm>
              <a:off x="2326672" y="1751316"/>
              <a:ext cx="6455665" cy="618731"/>
            </a:xfrm>
            <a:prstGeom prst="rect">
              <a:avLst/>
            </a:prstGeom>
            <a:noFill/>
            <a:ln w="9525">
              <a:noFill/>
              <a:miter lim="800000"/>
              <a:headEnd/>
              <a:tailEnd/>
            </a:ln>
          </p:spPr>
          <p:txBody>
            <a:bodyPr>
              <a:spAutoFit/>
            </a:bodyPr>
            <a:lstStyle/>
            <a:p>
              <a:pPr>
                <a:lnSpc>
                  <a:spcPct val="80000"/>
                </a:lnSpc>
                <a:spcBef>
                  <a:spcPct val="30000"/>
                </a:spcBef>
              </a:pPr>
              <a:r>
                <a:rPr lang="en-US" dirty="0"/>
                <a:t>Fraction of LNAPL Beyond Proposed Recovery </a:t>
              </a:r>
              <a:r>
                <a:rPr lang="en-US" dirty="0" smtClean="0"/>
                <a:t>Endpoint/</a:t>
              </a:r>
            </a:p>
            <a:p>
              <a:pPr>
                <a:lnSpc>
                  <a:spcPct val="80000"/>
                </a:lnSpc>
                <a:spcBef>
                  <a:spcPct val="30000"/>
                </a:spcBef>
              </a:pPr>
              <a:r>
                <a:rPr lang="en-US" dirty="0" smtClean="0"/>
                <a:t>LNAPL Transmissivity (T</a:t>
              </a:r>
              <a:r>
                <a:rPr lang="en-US" baseline="-25000" dirty="0" smtClean="0"/>
                <a:t>n</a:t>
              </a:r>
              <a:r>
                <a:rPr lang="en-US" dirty="0" smtClean="0"/>
                <a:t>) Was Lower Than 0.8 ft</a:t>
              </a:r>
              <a:r>
                <a:rPr lang="en-US" baseline="30000" dirty="0" smtClean="0"/>
                <a:t>2</a:t>
              </a:r>
              <a:r>
                <a:rPr lang="en-US" dirty="0" smtClean="0"/>
                <a:t>/day</a:t>
              </a:r>
              <a:endParaRPr lang="en-US" dirty="0"/>
            </a:p>
          </p:txBody>
        </p:sp>
      </p:grpSp>
      <p:grpSp>
        <p:nvGrpSpPr>
          <p:cNvPr id="7" name="Group 35"/>
          <p:cNvGrpSpPr>
            <a:grpSpLocks/>
          </p:cNvGrpSpPr>
          <p:nvPr/>
        </p:nvGrpSpPr>
        <p:grpSpPr bwMode="auto">
          <a:xfrm>
            <a:off x="1487488" y="2419350"/>
            <a:ext cx="7192962" cy="1062038"/>
            <a:chOff x="1548384" y="-883920"/>
            <a:chExt cx="7193280" cy="1060704"/>
          </a:xfrm>
        </p:grpSpPr>
        <p:grpSp>
          <p:nvGrpSpPr>
            <p:cNvPr id="8" name="Group 29"/>
            <p:cNvGrpSpPr/>
            <p:nvPr/>
          </p:nvGrpSpPr>
          <p:grpSpPr>
            <a:xfrm>
              <a:off x="1548384" y="-883920"/>
              <a:ext cx="7193280" cy="1060704"/>
              <a:chOff x="1377696" y="4315968"/>
              <a:chExt cx="7193280" cy="829056"/>
            </a:xfrm>
            <a:blipFill>
              <a:blip r:embed="rId4"/>
              <a:tile tx="0" ty="0" sx="100000" sy="100000" flip="none" algn="tl"/>
            </a:blipFill>
          </p:grpSpPr>
          <p:sp>
            <p:nvSpPr>
              <p:cNvPr id="31" name="Right Arrow 30"/>
              <p:cNvSpPr/>
              <p:nvPr/>
            </p:nvSpPr>
            <p:spPr bwMode="auto">
              <a:xfrm flipH="1">
                <a:off x="1377696" y="4315968"/>
                <a:ext cx="7193280" cy="829056"/>
              </a:xfrm>
              <a:prstGeom prst="rightArrow">
                <a:avLst/>
              </a:prstGeom>
              <a:grpFill/>
              <a:ln w="9525" cap="flat" cmpd="sng" algn="ctr">
                <a:solidFill>
                  <a:schemeClr val="tx1"/>
                </a:solidFill>
                <a:prstDash val="solid"/>
                <a:miter lim="800000"/>
                <a:headEnd type="none" w="med" len="med"/>
                <a:tailEnd type="none" w="med" len="med"/>
              </a:ln>
              <a:effectLst/>
            </p:spPr>
            <p:txBody>
              <a:bodyPr wrap="none"/>
              <a:lstStyle/>
              <a:p>
                <a:pPr algn="ctr">
                  <a:defRPr/>
                </a:pPr>
                <a:endParaRPr lang="en-US" dirty="0"/>
              </a:p>
            </p:txBody>
          </p:sp>
          <p:sp>
            <p:nvSpPr>
              <p:cNvPr id="32" name="TextBox 31"/>
              <p:cNvSpPr txBox="1"/>
              <p:nvPr/>
            </p:nvSpPr>
            <p:spPr>
              <a:xfrm>
                <a:off x="2292096" y="4572000"/>
                <a:ext cx="5779008" cy="313932"/>
              </a:xfrm>
              <a:prstGeom prst="rect">
                <a:avLst/>
              </a:prstGeom>
              <a:grpFill/>
            </p:spPr>
            <p:txBody>
              <a:bodyPr>
                <a:spAutoFit/>
              </a:bodyPr>
              <a:lstStyle/>
              <a:p>
                <a:pPr>
                  <a:lnSpc>
                    <a:spcPct val="80000"/>
                  </a:lnSpc>
                  <a:spcBef>
                    <a:spcPct val="30000"/>
                  </a:spcBef>
                  <a:defRPr/>
                </a:pPr>
                <a:endParaRPr lang="en-US" dirty="0"/>
              </a:p>
            </p:txBody>
          </p:sp>
        </p:grpSp>
        <p:sp>
          <p:nvSpPr>
            <p:cNvPr id="66583" name="Rectangle 32"/>
            <p:cNvSpPr>
              <a:spLocks noChangeArrowheads="1"/>
            </p:cNvSpPr>
            <p:nvPr/>
          </p:nvSpPr>
          <p:spPr bwMode="auto">
            <a:xfrm>
              <a:off x="2799867" y="-510534"/>
              <a:ext cx="4230256" cy="313538"/>
            </a:xfrm>
            <a:prstGeom prst="rect">
              <a:avLst/>
            </a:prstGeom>
            <a:noFill/>
            <a:ln w="9525">
              <a:noFill/>
              <a:miter lim="800000"/>
              <a:headEnd/>
              <a:tailEnd/>
            </a:ln>
          </p:spPr>
          <p:txBody>
            <a:bodyPr wrap="none">
              <a:spAutoFit/>
            </a:bodyPr>
            <a:lstStyle/>
            <a:p>
              <a:pPr>
                <a:lnSpc>
                  <a:spcPct val="80000"/>
                </a:lnSpc>
                <a:spcBef>
                  <a:spcPct val="30000"/>
                </a:spcBef>
              </a:pPr>
              <a:r>
                <a:rPr lang="en-US" dirty="0"/>
                <a:t>Residual LNAPL Fraction (T</a:t>
              </a:r>
              <a:r>
                <a:rPr lang="en-US" baseline="-25000" dirty="0"/>
                <a:t>n </a:t>
              </a:r>
              <a:r>
                <a:rPr lang="en-US" dirty="0" smtClean="0"/>
                <a:t>=0 ft</a:t>
              </a:r>
              <a:r>
                <a:rPr lang="en-US" baseline="30000" dirty="0" smtClean="0"/>
                <a:t>2</a:t>
              </a:r>
              <a:r>
                <a:rPr lang="en-US" dirty="0" smtClean="0"/>
                <a:t>/day)</a:t>
              </a:r>
              <a:endParaRPr lang="en-US" dirty="0"/>
            </a:p>
          </p:txBody>
        </p:sp>
      </p:grpSp>
      <p:sp>
        <p:nvSpPr>
          <p:cNvPr id="66581" name="Rectangle 15"/>
          <p:cNvSpPr>
            <a:spLocks noChangeArrowheads="1"/>
          </p:cNvSpPr>
          <p:nvPr/>
        </p:nvSpPr>
        <p:spPr bwMode="auto">
          <a:xfrm>
            <a:off x="6440268" y="2079665"/>
            <a:ext cx="2597369" cy="553998"/>
          </a:xfrm>
          <a:prstGeom prst="rect">
            <a:avLst/>
          </a:prstGeom>
          <a:noFill/>
          <a:ln w="9525">
            <a:noFill/>
            <a:miter lim="800000"/>
            <a:headEnd/>
            <a:tailEnd/>
          </a:ln>
        </p:spPr>
        <p:txBody>
          <a:bodyPr wrap="square">
            <a:spAutoFit/>
          </a:bodyPr>
          <a:lstStyle/>
          <a:p>
            <a:r>
              <a:rPr lang="en-US" sz="1500" dirty="0"/>
              <a:t>10 years – Elapsed Time</a:t>
            </a:r>
          </a:p>
          <a:p>
            <a:r>
              <a:rPr lang="en-US" sz="1500" b="1" dirty="0">
                <a:solidFill>
                  <a:srgbClr val="800000"/>
                </a:solidFill>
              </a:rPr>
              <a:t>10 years – Estimated Time</a:t>
            </a:r>
          </a:p>
        </p:txBody>
      </p:sp>
      <p:sp>
        <p:nvSpPr>
          <p:cNvPr id="36" name="TextBox 10"/>
          <p:cNvSpPr txBox="1">
            <a:spLocks noChangeArrowheads="1"/>
          </p:cNvSpPr>
          <p:nvPr/>
        </p:nvSpPr>
        <p:spPr bwMode="auto">
          <a:xfrm rot="-5400000">
            <a:off x="-1219088" y="3991332"/>
            <a:ext cx="2895601" cy="276999"/>
          </a:xfrm>
          <a:prstGeom prst="rect">
            <a:avLst/>
          </a:prstGeom>
          <a:solidFill>
            <a:schemeClr val="bg1"/>
          </a:solidFill>
          <a:ln w="9525">
            <a:noFill/>
            <a:miter lim="800000"/>
            <a:headEnd/>
            <a:tailEnd/>
          </a:ln>
        </p:spPr>
        <p:txBody>
          <a:bodyPr wrap="none">
            <a:spAutoFit/>
          </a:bodyPr>
          <a:lstStyle/>
          <a:p>
            <a:r>
              <a:rPr lang="en-US" sz="1200" b="1" dirty="0"/>
              <a:t>Fraction of  Initial LNAPL Volume (%)</a:t>
            </a:r>
          </a:p>
        </p:txBody>
      </p:sp>
      <p:pic>
        <p:nvPicPr>
          <p:cNvPr id="35" name="Picture 3"/>
          <p:cNvPicPr>
            <a:picLocks noChangeArrowheads="1"/>
          </p:cNvPicPr>
          <p:nvPr/>
        </p:nvPicPr>
        <p:blipFill>
          <a:blip r:embed="rId3" cstate="print"/>
          <a:srcRect l="11697" t="51038" r="85805" b="44658"/>
          <a:stretch>
            <a:fillRect/>
          </a:stretch>
        </p:blipFill>
        <p:spPr bwMode="auto">
          <a:xfrm>
            <a:off x="209550" y="2057400"/>
            <a:ext cx="173038" cy="1460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492159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2" presetClass="entr" presetSubtype="2"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2" presetClass="entr" presetSubtype="2"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a:t>Fraction of Reduced LNAPL Impact Case Study A (Typical Sites)</a:t>
            </a:r>
          </a:p>
        </p:txBody>
      </p:sp>
      <p:pic>
        <p:nvPicPr>
          <p:cNvPr id="64515" name="Picture 3"/>
          <p:cNvPicPr>
            <a:picLocks noChangeAspect="1" noChangeArrowheads="1"/>
          </p:cNvPicPr>
          <p:nvPr/>
        </p:nvPicPr>
        <p:blipFill rotWithShape="1">
          <a:blip r:embed="rId3" cstate="print"/>
          <a:srcRect l="3276" t="22516" b="2980"/>
          <a:stretch/>
        </p:blipFill>
        <p:spPr bwMode="auto">
          <a:xfrm>
            <a:off x="296068" y="2571750"/>
            <a:ext cx="8741569" cy="4286250"/>
          </a:xfrm>
          <a:prstGeom prst="rect">
            <a:avLst/>
          </a:prstGeom>
          <a:noFill/>
          <a:ln w="9525">
            <a:noFill/>
            <a:miter lim="800000"/>
            <a:headEnd/>
            <a:tailEnd/>
          </a:ln>
        </p:spPr>
      </p:pic>
      <p:sp>
        <p:nvSpPr>
          <p:cNvPr id="64516" name="TextBox 7"/>
          <p:cNvSpPr txBox="1">
            <a:spLocks noChangeArrowheads="1"/>
          </p:cNvSpPr>
          <p:nvPr/>
        </p:nvSpPr>
        <p:spPr bwMode="auto">
          <a:xfrm>
            <a:off x="7153275" y="1384300"/>
            <a:ext cx="1952625" cy="274638"/>
          </a:xfrm>
          <a:prstGeom prst="rect">
            <a:avLst/>
          </a:prstGeom>
          <a:noFill/>
          <a:ln w="9525">
            <a:noFill/>
            <a:miter lim="800000"/>
            <a:headEnd/>
            <a:tailEnd/>
          </a:ln>
        </p:spPr>
        <p:txBody>
          <a:bodyPr wrap="none">
            <a:spAutoFit/>
          </a:bodyPr>
          <a:lstStyle/>
          <a:p>
            <a:pPr algn="ctr"/>
            <a:r>
              <a:rPr lang="en-US" sz="1200" dirty="0"/>
              <a:t>Source: Kirkman, AECOM</a:t>
            </a:r>
          </a:p>
        </p:txBody>
      </p:sp>
      <p:sp>
        <p:nvSpPr>
          <p:cNvPr id="64517" name="Rectangle 5"/>
          <p:cNvSpPr>
            <a:spLocks noChangeArrowheads="1"/>
          </p:cNvSpPr>
          <p:nvPr/>
        </p:nvSpPr>
        <p:spPr bwMode="auto">
          <a:xfrm>
            <a:off x="1638300" y="6562725"/>
            <a:ext cx="790575" cy="295275"/>
          </a:xfrm>
          <a:prstGeom prst="rect">
            <a:avLst/>
          </a:prstGeom>
          <a:solidFill>
            <a:schemeClr val="bg1"/>
          </a:solidFill>
          <a:ln w="9525">
            <a:noFill/>
            <a:miter lim="800000"/>
            <a:headEnd/>
            <a:tailEnd/>
          </a:ln>
        </p:spPr>
        <p:txBody>
          <a:bodyPr wrap="none" anchor="ctr"/>
          <a:lstStyle/>
          <a:p>
            <a:pPr algn="ctr"/>
            <a:r>
              <a:rPr lang="en-US" dirty="0"/>
              <a:t>Site 1</a:t>
            </a:r>
          </a:p>
        </p:txBody>
      </p:sp>
      <p:sp>
        <p:nvSpPr>
          <p:cNvPr id="64518" name="Rectangle 6"/>
          <p:cNvSpPr>
            <a:spLocks noChangeArrowheads="1"/>
          </p:cNvSpPr>
          <p:nvPr/>
        </p:nvSpPr>
        <p:spPr bwMode="auto">
          <a:xfrm>
            <a:off x="7486650" y="6562725"/>
            <a:ext cx="790575" cy="295275"/>
          </a:xfrm>
          <a:prstGeom prst="rect">
            <a:avLst/>
          </a:prstGeom>
          <a:solidFill>
            <a:schemeClr val="bg1"/>
          </a:solidFill>
          <a:ln w="9525">
            <a:noFill/>
            <a:miter lim="800000"/>
            <a:headEnd/>
            <a:tailEnd/>
          </a:ln>
        </p:spPr>
        <p:txBody>
          <a:bodyPr wrap="none" anchor="ctr"/>
          <a:lstStyle/>
          <a:p>
            <a:pPr algn="ctr"/>
            <a:r>
              <a:rPr lang="en-US" dirty="0"/>
              <a:t>Site 3</a:t>
            </a:r>
          </a:p>
        </p:txBody>
      </p:sp>
      <p:sp>
        <p:nvSpPr>
          <p:cNvPr id="64519" name="Rectangle 7"/>
          <p:cNvSpPr>
            <a:spLocks noChangeArrowheads="1"/>
          </p:cNvSpPr>
          <p:nvPr/>
        </p:nvSpPr>
        <p:spPr bwMode="auto">
          <a:xfrm>
            <a:off x="4914900" y="6562725"/>
            <a:ext cx="790575" cy="295275"/>
          </a:xfrm>
          <a:prstGeom prst="rect">
            <a:avLst/>
          </a:prstGeom>
          <a:solidFill>
            <a:schemeClr val="bg1"/>
          </a:solidFill>
          <a:ln w="9525">
            <a:noFill/>
            <a:miter lim="800000"/>
            <a:headEnd/>
            <a:tailEnd/>
          </a:ln>
        </p:spPr>
        <p:txBody>
          <a:bodyPr wrap="none" anchor="ctr"/>
          <a:lstStyle/>
          <a:p>
            <a:pPr algn="ctr"/>
            <a:r>
              <a:rPr lang="en-US" dirty="0"/>
              <a:t>Site 2</a:t>
            </a:r>
          </a:p>
        </p:txBody>
      </p:sp>
      <p:sp>
        <p:nvSpPr>
          <p:cNvPr id="64520" name="Rectangle 8"/>
          <p:cNvSpPr>
            <a:spLocks noChangeArrowheads="1"/>
          </p:cNvSpPr>
          <p:nvPr/>
        </p:nvSpPr>
        <p:spPr bwMode="auto">
          <a:xfrm>
            <a:off x="8210550" y="6562725"/>
            <a:ext cx="790575" cy="295275"/>
          </a:xfrm>
          <a:prstGeom prst="rect">
            <a:avLst/>
          </a:prstGeom>
          <a:solidFill>
            <a:schemeClr val="bg1"/>
          </a:solidFill>
          <a:ln w="9525">
            <a:noFill/>
            <a:miter lim="800000"/>
            <a:headEnd/>
            <a:tailEnd/>
          </a:ln>
        </p:spPr>
        <p:txBody>
          <a:bodyPr wrap="none" anchor="ctr"/>
          <a:lstStyle/>
          <a:p>
            <a:pPr algn="ctr"/>
            <a:r>
              <a:rPr lang="en-US" dirty="0"/>
              <a:t>Site 4</a:t>
            </a:r>
          </a:p>
        </p:txBody>
      </p:sp>
      <p:sp>
        <p:nvSpPr>
          <p:cNvPr id="64521" name="Rectangle 9"/>
          <p:cNvSpPr>
            <a:spLocks noChangeArrowheads="1"/>
          </p:cNvSpPr>
          <p:nvPr/>
        </p:nvSpPr>
        <p:spPr bwMode="auto">
          <a:xfrm>
            <a:off x="7499350" y="6172200"/>
            <a:ext cx="628650" cy="390525"/>
          </a:xfrm>
          <a:prstGeom prst="rect">
            <a:avLst/>
          </a:prstGeom>
          <a:solidFill>
            <a:srgbClr val="DDDDDD"/>
          </a:solidFill>
          <a:ln w="9525">
            <a:noFill/>
            <a:miter lim="800000"/>
            <a:headEnd/>
            <a:tailEnd/>
          </a:ln>
        </p:spPr>
        <p:txBody>
          <a:bodyPr anchor="ctr"/>
          <a:lstStyle/>
          <a:p>
            <a:pPr algn="ctr"/>
            <a:r>
              <a:rPr lang="en-US" sz="1100" dirty="0"/>
              <a:t>Wells 23-24</a:t>
            </a:r>
          </a:p>
        </p:txBody>
      </p:sp>
      <p:sp>
        <p:nvSpPr>
          <p:cNvPr id="64523" name="Text Box 14"/>
          <p:cNvSpPr txBox="1">
            <a:spLocks noChangeArrowheads="1"/>
          </p:cNvSpPr>
          <p:nvPr/>
        </p:nvSpPr>
        <p:spPr bwMode="auto">
          <a:xfrm>
            <a:off x="334963" y="1327150"/>
            <a:ext cx="8662987" cy="962025"/>
          </a:xfrm>
          <a:prstGeom prst="rect">
            <a:avLst/>
          </a:prstGeom>
          <a:noFill/>
          <a:ln w="9525">
            <a:noFill/>
            <a:miter lim="800000"/>
            <a:headEnd/>
            <a:tailEnd/>
          </a:ln>
        </p:spPr>
        <p:txBody>
          <a:bodyPr>
            <a:spAutoFit/>
          </a:bodyPr>
          <a:lstStyle/>
          <a:p>
            <a:pPr>
              <a:lnSpc>
                <a:spcPct val="80000"/>
              </a:lnSpc>
              <a:spcBef>
                <a:spcPct val="30000"/>
              </a:spcBef>
            </a:pPr>
            <a:r>
              <a:rPr lang="en-US" sz="1400" dirty="0"/>
              <a:t>Residual LNAPL Fraction (unrecoverable)</a:t>
            </a:r>
          </a:p>
          <a:p>
            <a:pPr>
              <a:lnSpc>
                <a:spcPct val="80000"/>
              </a:lnSpc>
              <a:spcBef>
                <a:spcPct val="30000"/>
              </a:spcBef>
            </a:pPr>
            <a:r>
              <a:rPr lang="en-US" sz="1400" dirty="0"/>
              <a:t>Fraction of LNAPL Beyond Proposed Endpoint Range/was not Recovered</a:t>
            </a:r>
          </a:p>
          <a:p>
            <a:pPr>
              <a:lnSpc>
                <a:spcPct val="80000"/>
              </a:lnSpc>
              <a:spcBef>
                <a:spcPct val="30000"/>
              </a:spcBef>
            </a:pPr>
            <a:r>
              <a:rPr lang="en-US" sz="1400" dirty="0"/>
              <a:t>Fraction of LNAPL Beyond Proposed Recovery Endpoint/Continued to be Recovered with Significant Effort</a:t>
            </a:r>
          </a:p>
          <a:p>
            <a:pPr>
              <a:lnSpc>
                <a:spcPct val="80000"/>
              </a:lnSpc>
              <a:spcBef>
                <a:spcPct val="30000"/>
              </a:spcBef>
            </a:pPr>
            <a:r>
              <a:rPr lang="en-US" sz="1400" dirty="0"/>
              <a:t>Fraction of LNAPL Within Proposed Endpoint Range</a:t>
            </a:r>
          </a:p>
        </p:txBody>
      </p:sp>
      <p:sp>
        <p:nvSpPr>
          <p:cNvPr id="64524" name="Rectangle 15"/>
          <p:cNvSpPr>
            <a:spLocks noChangeArrowheads="1"/>
          </p:cNvSpPr>
          <p:nvPr/>
        </p:nvSpPr>
        <p:spPr bwMode="auto">
          <a:xfrm>
            <a:off x="6581775" y="2114550"/>
            <a:ext cx="2447925" cy="523875"/>
          </a:xfrm>
          <a:prstGeom prst="rect">
            <a:avLst/>
          </a:prstGeom>
          <a:noFill/>
          <a:ln w="9525">
            <a:noFill/>
            <a:miter lim="800000"/>
            <a:headEnd/>
            <a:tailEnd/>
          </a:ln>
        </p:spPr>
        <p:txBody>
          <a:bodyPr>
            <a:spAutoFit/>
          </a:bodyPr>
          <a:lstStyle/>
          <a:p>
            <a:r>
              <a:rPr lang="en-US" sz="1400" dirty="0"/>
              <a:t>10 years – Elapsed Time</a:t>
            </a:r>
          </a:p>
          <a:p>
            <a:r>
              <a:rPr lang="en-US" sz="1400" b="1" dirty="0">
                <a:solidFill>
                  <a:srgbClr val="800000"/>
                </a:solidFill>
              </a:rPr>
              <a:t>10 years – Estimated Time</a:t>
            </a:r>
          </a:p>
        </p:txBody>
      </p:sp>
      <p:sp>
        <p:nvSpPr>
          <p:cNvPr id="64525" name="Rectangle 17"/>
          <p:cNvSpPr>
            <a:spLocks noChangeArrowheads="1"/>
          </p:cNvSpPr>
          <p:nvPr/>
        </p:nvSpPr>
        <p:spPr bwMode="auto">
          <a:xfrm>
            <a:off x="209550" y="1825625"/>
            <a:ext cx="171450" cy="142875"/>
          </a:xfrm>
          <a:prstGeom prst="rect">
            <a:avLst/>
          </a:prstGeom>
          <a:solidFill>
            <a:srgbClr val="93DBFF"/>
          </a:solidFill>
          <a:ln w="9525">
            <a:solidFill>
              <a:schemeClr val="tx1"/>
            </a:solidFill>
            <a:miter lim="800000"/>
            <a:headEnd/>
            <a:tailEnd/>
          </a:ln>
        </p:spPr>
        <p:txBody>
          <a:bodyPr wrap="none" anchor="ctr"/>
          <a:lstStyle/>
          <a:p>
            <a:endParaRPr lang="en-US" dirty="0"/>
          </a:p>
        </p:txBody>
      </p:sp>
      <p:sp>
        <p:nvSpPr>
          <p:cNvPr id="64526" name="Rectangle 18"/>
          <p:cNvSpPr>
            <a:spLocks noChangeArrowheads="1"/>
          </p:cNvSpPr>
          <p:nvPr/>
        </p:nvSpPr>
        <p:spPr bwMode="auto">
          <a:xfrm>
            <a:off x="209550" y="1595438"/>
            <a:ext cx="171450" cy="142875"/>
          </a:xfrm>
          <a:prstGeom prst="rect">
            <a:avLst/>
          </a:prstGeom>
          <a:solidFill>
            <a:srgbClr val="C0C0C0"/>
          </a:solidFill>
          <a:ln w="9525">
            <a:solidFill>
              <a:schemeClr val="tx1"/>
            </a:solidFill>
            <a:miter lim="800000"/>
            <a:headEnd/>
            <a:tailEnd/>
          </a:ln>
        </p:spPr>
        <p:txBody>
          <a:bodyPr wrap="none" anchor="ctr"/>
          <a:lstStyle/>
          <a:p>
            <a:endParaRPr lang="en-US" dirty="0"/>
          </a:p>
        </p:txBody>
      </p:sp>
      <p:pic>
        <p:nvPicPr>
          <p:cNvPr id="64527" name="Picture 3"/>
          <p:cNvPicPr>
            <a:picLocks noChangeArrowheads="1"/>
          </p:cNvPicPr>
          <p:nvPr/>
        </p:nvPicPr>
        <p:blipFill>
          <a:blip r:embed="rId3" cstate="print"/>
          <a:srcRect l="11987" t="28139" r="85442" b="68240"/>
          <a:stretch>
            <a:fillRect/>
          </a:stretch>
        </p:blipFill>
        <p:spPr bwMode="auto">
          <a:xfrm>
            <a:off x="209550" y="1362075"/>
            <a:ext cx="173038" cy="146050"/>
          </a:xfrm>
          <a:prstGeom prst="rect">
            <a:avLst/>
          </a:prstGeom>
          <a:noFill/>
          <a:ln w="9525">
            <a:solidFill>
              <a:schemeClr val="tx1"/>
            </a:solidFill>
            <a:miter lim="800000"/>
            <a:headEnd/>
            <a:tailEnd/>
          </a:ln>
        </p:spPr>
      </p:pic>
      <p:pic>
        <p:nvPicPr>
          <p:cNvPr id="64528" name="Picture 3"/>
          <p:cNvPicPr>
            <a:picLocks noChangeArrowheads="1"/>
          </p:cNvPicPr>
          <p:nvPr/>
        </p:nvPicPr>
        <p:blipFill>
          <a:blip r:embed="rId3" cstate="print"/>
          <a:srcRect l="11697" t="51038" r="85805" b="44658"/>
          <a:stretch>
            <a:fillRect/>
          </a:stretch>
        </p:blipFill>
        <p:spPr bwMode="auto">
          <a:xfrm>
            <a:off x="209550" y="2057400"/>
            <a:ext cx="173038" cy="146050"/>
          </a:xfrm>
          <a:prstGeom prst="rect">
            <a:avLst/>
          </a:prstGeom>
          <a:noFill/>
          <a:ln w="9525">
            <a:solidFill>
              <a:schemeClr val="tx1"/>
            </a:solidFill>
            <a:miter lim="800000"/>
            <a:headEnd/>
            <a:tailEnd/>
          </a:ln>
        </p:spPr>
      </p:pic>
      <p:sp>
        <p:nvSpPr>
          <p:cNvPr id="18" name="TextBox 10"/>
          <p:cNvSpPr txBox="1">
            <a:spLocks noChangeArrowheads="1"/>
          </p:cNvSpPr>
          <p:nvPr/>
        </p:nvSpPr>
        <p:spPr bwMode="auto">
          <a:xfrm rot="-5400000">
            <a:off x="-1219088" y="3991332"/>
            <a:ext cx="2895601" cy="276999"/>
          </a:xfrm>
          <a:prstGeom prst="rect">
            <a:avLst/>
          </a:prstGeom>
          <a:solidFill>
            <a:schemeClr val="bg1"/>
          </a:solidFill>
          <a:ln w="9525">
            <a:noFill/>
            <a:miter lim="800000"/>
            <a:headEnd/>
            <a:tailEnd/>
          </a:ln>
        </p:spPr>
        <p:txBody>
          <a:bodyPr wrap="none">
            <a:spAutoFit/>
          </a:bodyPr>
          <a:lstStyle/>
          <a:p>
            <a:r>
              <a:rPr lang="en-US" sz="1200" b="1" dirty="0"/>
              <a:t>Fraction of  Initial LNAPL Volume (%)</a:t>
            </a:r>
          </a:p>
        </p:txBody>
      </p:sp>
    </p:spTree>
    <p:extLst>
      <p:ext uri="{BB962C8B-B14F-4D97-AF65-F5344CB8AC3E}">
        <p14:creationId xmlns:p14="http://schemas.microsoft.com/office/powerpoint/2010/main" val="380744390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bwMode="auto">
          <a:xfrm rot="10800000">
            <a:off x="6496048" y="4071939"/>
            <a:ext cx="266700" cy="657225"/>
          </a:xfrm>
          <a:prstGeom prst="downArrow">
            <a:avLst/>
          </a:prstGeom>
          <a:solidFill>
            <a:schemeClr val="bg1"/>
          </a:solidFill>
          <a:ln w="19050" cap="flat" cmpd="sng" algn="ctr">
            <a:solidFill>
              <a:srgbClr val="19531A"/>
            </a:solidFill>
            <a:prstDash val="solid"/>
            <a:round/>
            <a:headEnd type="none" w="med" len="med"/>
            <a:tailEnd type="none" w="med" len="med"/>
          </a:ln>
          <a:effectLst/>
          <a:ex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5"/>
              </a:solidFill>
              <a:effectLst/>
              <a:latin typeface="+mn-lt"/>
            </a:endParaRPr>
          </a:p>
        </p:txBody>
      </p:sp>
      <p:sp>
        <p:nvSpPr>
          <p:cNvPr id="11" name="Down Arrow 10"/>
          <p:cNvSpPr/>
          <p:nvPr/>
        </p:nvSpPr>
        <p:spPr bwMode="auto">
          <a:xfrm rot="10800000">
            <a:off x="1960562" y="4054008"/>
            <a:ext cx="266700" cy="657225"/>
          </a:xfrm>
          <a:prstGeom prst="downArrow">
            <a:avLst/>
          </a:prstGeom>
          <a:noFill/>
          <a:ln w="19050" cap="flat" cmpd="sng" algn="ctr">
            <a:solidFill>
              <a:srgbClr val="19531A"/>
            </a:solidFill>
            <a:prstDash val="solid"/>
            <a:round/>
            <a:headEnd type="none" w="med" len="med"/>
            <a:tailEnd type="none" w="med" len="med"/>
          </a:ln>
          <a:effectLst/>
          <a:ex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5"/>
              </a:solidFill>
              <a:effectLst/>
              <a:latin typeface="+mn-lt"/>
            </a:endParaRPr>
          </a:p>
        </p:txBody>
      </p:sp>
      <p:sp>
        <p:nvSpPr>
          <p:cNvPr id="2" name="Title 1"/>
          <p:cNvSpPr>
            <a:spLocks noGrp="1"/>
          </p:cNvSpPr>
          <p:nvPr>
            <p:ph type="title"/>
          </p:nvPr>
        </p:nvSpPr>
        <p:spPr>
          <a:xfrm>
            <a:off x="376238" y="174171"/>
            <a:ext cx="7588250" cy="968829"/>
          </a:xfrm>
        </p:spPr>
        <p:txBody>
          <a:bodyPr/>
          <a:lstStyle/>
          <a:p>
            <a:r>
              <a:rPr lang="en-US" sz="2400" dirty="0"/>
              <a:t>Why Do LCSMs quantify recoverability (Tn) and not Enhanced Biodegradation Potential?</a:t>
            </a:r>
            <a:r>
              <a:rPr lang="en-US" dirty="0"/>
              <a:t/>
            </a:r>
            <a:br>
              <a:rPr lang="en-US" dirty="0"/>
            </a:br>
            <a:endParaRPr lang="en-US" sz="2000" dirty="0">
              <a:solidFill>
                <a:schemeClr val="tx1">
                  <a:lumMod val="65000"/>
                  <a:lumOff val="35000"/>
                </a:schemeClr>
              </a:solidFill>
            </a:endParaRPr>
          </a:p>
        </p:txBody>
      </p:sp>
      <p:sp>
        <p:nvSpPr>
          <p:cNvPr id="3" name="Content Placeholder 2"/>
          <p:cNvSpPr>
            <a:spLocks noGrp="1"/>
          </p:cNvSpPr>
          <p:nvPr>
            <p:ph idx="1"/>
          </p:nvPr>
        </p:nvSpPr>
        <p:spPr>
          <a:xfrm>
            <a:off x="808737" y="4871840"/>
            <a:ext cx="7544634" cy="1015454"/>
          </a:xfrm>
        </p:spPr>
        <p:txBody>
          <a:bodyPr/>
          <a:lstStyle/>
          <a:p>
            <a:r>
              <a:rPr lang="en-US" sz="1800" dirty="0"/>
              <a:t>Average </a:t>
            </a:r>
            <a:r>
              <a:rPr lang="en-US" sz="1800" dirty="0">
                <a:solidFill>
                  <a:schemeClr val="accent4">
                    <a:lumMod val="75000"/>
                  </a:schemeClr>
                </a:solidFill>
              </a:rPr>
              <a:t>INITIAL LNAPL </a:t>
            </a:r>
            <a:r>
              <a:rPr lang="en-US" sz="1800" dirty="0"/>
              <a:t>recovery rate ~ Average Bioventing rate</a:t>
            </a:r>
            <a:r>
              <a:rPr lang="en-US" sz="1800" dirty="0">
                <a:solidFill>
                  <a:schemeClr val="accent4">
                    <a:lumMod val="75000"/>
                  </a:schemeClr>
                </a:solidFill>
              </a:rPr>
              <a:t> FOR 1 FOOT OF SOIL </a:t>
            </a:r>
            <a:r>
              <a:rPr lang="en-US" sz="1800" dirty="0" smtClean="0">
                <a:solidFill>
                  <a:schemeClr val="accent4">
                    <a:lumMod val="75000"/>
                  </a:schemeClr>
                </a:solidFill>
              </a:rPr>
              <a:t>TREATMENT</a:t>
            </a:r>
          </a:p>
          <a:p>
            <a:r>
              <a:rPr lang="en-US" sz="1800" dirty="0" smtClean="0">
                <a:solidFill>
                  <a:schemeClr val="accent4">
                    <a:lumMod val="75000"/>
                  </a:schemeClr>
                </a:solidFill>
              </a:rPr>
              <a:t>Microbes are not limited by concentration of LNAPL (i.e., too toxic)</a:t>
            </a:r>
          </a:p>
          <a:p>
            <a:r>
              <a:rPr lang="en-US" sz="1800" dirty="0" smtClean="0">
                <a:solidFill>
                  <a:schemeClr val="accent4">
                    <a:lumMod val="75000"/>
                  </a:schemeClr>
                </a:solidFill>
              </a:rPr>
              <a:t>Limited by nutrients, water content, composition of LNAPL</a:t>
            </a:r>
            <a:endParaRPr lang="en-US" sz="1800" dirty="0">
              <a:solidFill>
                <a:schemeClr val="accent4">
                  <a:lumMod val="75000"/>
                </a:schemeClr>
              </a:solidFill>
            </a:endParaRPr>
          </a:p>
        </p:txBody>
      </p:sp>
      <p:graphicFrame>
        <p:nvGraphicFramePr>
          <p:cNvPr id="10" name="Chart 9"/>
          <p:cNvGraphicFramePr>
            <a:graphicFrameLocks/>
          </p:cNvGraphicFramePr>
          <p:nvPr>
            <p:extLst>
              <p:ext uri="{D42A27DB-BD31-4B8C-83A1-F6EECF244321}">
                <p14:modId xmlns:p14="http://schemas.microsoft.com/office/powerpoint/2010/main" val="1102742528"/>
              </p:ext>
            </p:extLst>
          </p:nvPr>
        </p:nvGraphicFramePr>
        <p:xfrm>
          <a:off x="369888" y="1325165"/>
          <a:ext cx="4686300" cy="278010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536709" y="4249568"/>
            <a:ext cx="3683829" cy="461665"/>
          </a:xfrm>
          <a:prstGeom prst="rect">
            <a:avLst/>
          </a:prstGeom>
          <a:noFill/>
        </p:spPr>
        <p:txBody>
          <a:bodyPr wrap="none" rtlCol="0">
            <a:spAutoFit/>
          </a:bodyPr>
          <a:lstStyle/>
          <a:p>
            <a:r>
              <a:rPr lang="en-US" sz="2400" b="1" dirty="0">
                <a:ln w="3175">
                  <a:solidFill>
                    <a:schemeClr val="accent4">
                      <a:lumMod val="75000"/>
                    </a:schemeClr>
                  </a:solidFill>
                </a:ln>
                <a:solidFill>
                  <a:schemeClr val="accent6">
                    <a:lumMod val="60000"/>
                    <a:lumOff val="40000"/>
                  </a:schemeClr>
                </a:solidFill>
                <a:latin typeface="+mn-lt"/>
              </a:rPr>
              <a:t>Average Removal Rates</a:t>
            </a:r>
          </a:p>
        </p:txBody>
      </p:sp>
      <p:cxnSp>
        <p:nvCxnSpPr>
          <p:cNvPr id="15" name="Straight Arrow Connector 14"/>
          <p:cNvCxnSpPr>
            <a:stCxn id="13" idx="1"/>
          </p:cNvCxnSpPr>
          <p:nvPr/>
        </p:nvCxnSpPr>
        <p:spPr bwMode="auto">
          <a:xfrm flipH="1" flipV="1">
            <a:off x="2230379" y="4480400"/>
            <a:ext cx="306330" cy="1"/>
          </a:xfrm>
          <a:prstGeom prst="straightConnector1">
            <a:avLst/>
          </a:prstGeom>
          <a:noFill/>
          <a:ln w="28575" cap="flat" cmpd="sng" algn="ctr">
            <a:solidFill>
              <a:schemeClr val="accent1">
                <a:lumMod val="75000"/>
              </a:schemeClr>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13" idx="3"/>
          </p:cNvCxnSpPr>
          <p:nvPr/>
        </p:nvCxnSpPr>
        <p:spPr bwMode="auto">
          <a:xfrm flipV="1">
            <a:off x="6220538" y="4480400"/>
            <a:ext cx="274320" cy="1"/>
          </a:xfrm>
          <a:prstGeom prst="straightConnector1">
            <a:avLst/>
          </a:prstGeom>
          <a:noFill/>
          <a:ln w="28575" cap="flat" cmpd="sng" algn="ctr">
            <a:solidFill>
              <a:schemeClr val="accent1">
                <a:lumMod val="75000"/>
              </a:schemeClr>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3022602" y="1889579"/>
            <a:ext cx="1677062" cy="261610"/>
          </a:xfrm>
          <a:prstGeom prst="rect">
            <a:avLst/>
          </a:prstGeom>
          <a:noFill/>
        </p:spPr>
        <p:txBody>
          <a:bodyPr wrap="none" rtlCol="0">
            <a:spAutoFit/>
          </a:bodyPr>
          <a:lstStyle/>
          <a:p>
            <a:r>
              <a:rPr lang="en-US" sz="1100" b="1" i="1" dirty="0">
                <a:solidFill>
                  <a:schemeClr val="tx1"/>
                </a:solidFill>
              </a:rPr>
              <a:t>After Hawthorne et al. </a:t>
            </a:r>
          </a:p>
        </p:txBody>
      </p:sp>
      <p:graphicFrame>
        <p:nvGraphicFramePr>
          <p:cNvPr id="14" name="Chart 13"/>
          <p:cNvGraphicFramePr>
            <a:graphicFrameLocks/>
          </p:cNvGraphicFramePr>
          <p:nvPr>
            <p:extLst>
              <p:ext uri="{D42A27DB-BD31-4B8C-83A1-F6EECF244321}">
                <p14:modId xmlns:p14="http://schemas.microsoft.com/office/powerpoint/2010/main" val="714669665"/>
              </p:ext>
            </p:extLst>
          </p:nvPr>
        </p:nvGraphicFramePr>
        <p:xfrm>
          <a:off x="4792859" y="1488099"/>
          <a:ext cx="4206478" cy="275272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5448904" y="1797247"/>
            <a:ext cx="968535" cy="430887"/>
          </a:xfrm>
          <a:prstGeom prst="rect">
            <a:avLst/>
          </a:prstGeom>
          <a:noFill/>
        </p:spPr>
        <p:txBody>
          <a:bodyPr wrap="none" rtlCol="0">
            <a:spAutoFit/>
          </a:bodyPr>
          <a:lstStyle/>
          <a:p>
            <a:r>
              <a:rPr lang="en-US" sz="1050" dirty="0">
                <a:solidFill>
                  <a:schemeClr val="accent2">
                    <a:lumMod val="75000"/>
                  </a:schemeClr>
                </a:solidFill>
              </a:rPr>
              <a:t>Provided by </a:t>
            </a:r>
          </a:p>
          <a:p>
            <a:r>
              <a:rPr lang="en-US" sz="1050" dirty="0">
                <a:solidFill>
                  <a:schemeClr val="accent2">
                    <a:lumMod val="75000"/>
                  </a:schemeClr>
                </a:solidFill>
              </a:rPr>
              <a:t>AECOM</a:t>
            </a:r>
          </a:p>
        </p:txBody>
      </p:sp>
      <p:sp>
        <p:nvSpPr>
          <p:cNvPr id="18" name="TextBox 3"/>
          <p:cNvSpPr txBox="1">
            <a:spLocks noChangeArrowheads="1"/>
          </p:cNvSpPr>
          <p:nvPr/>
        </p:nvSpPr>
        <p:spPr bwMode="auto">
          <a:xfrm rot="16200000">
            <a:off x="-2601119" y="3902662"/>
            <a:ext cx="5572125" cy="338554"/>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600" dirty="0">
                <a:solidFill>
                  <a:schemeClr val="bg1"/>
                </a:solidFill>
              </a:rPr>
              <a:t>Remedy Selection LCSM:  Technically Achievable</a:t>
            </a:r>
          </a:p>
        </p:txBody>
      </p:sp>
      <p:sp>
        <p:nvSpPr>
          <p:cNvPr id="4" name="TextBox 3"/>
          <p:cNvSpPr txBox="1"/>
          <p:nvPr/>
        </p:nvSpPr>
        <p:spPr>
          <a:xfrm>
            <a:off x="3022602" y="6550223"/>
            <a:ext cx="6116867" cy="307777"/>
          </a:xfrm>
          <a:prstGeom prst="rect">
            <a:avLst/>
          </a:prstGeom>
          <a:noFill/>
        </p:spPr>
        <p:txBody>
          <a:bodyPr wrap="none" rtlCol="0">
            <a:spAutoFit/>
          </a:bodyPr>
          <a:lstStyle/>
          <a:p>
            <a:r>
              <a:rPr lang="en-US" sz="1400" i="1" dirty="0" smtClean="0"/>
              <a:t>Data Sources Represent  API </a:t>
            </a:r>
            <a:r>
              <a:rPr lang="en-US" sz="1400" i="1" dirty="0"/>
              <a:t>Tn Database </a:t>
            </a:r>
            <a:r>
              <a:rPr lang="en-US" sz="1400" i="1" dirty="0" smtClean="0"/>
              <a:t>&amp; AFCEE </a:t>
            </a:r>
            <a:r>
              <a:rPr lang="en-US" sz="1400" i="1" dirty="0"/>
              <a:t>Bioventing Database</a:t>
            </a:r>
          </a:p>
        </p:txBody>
      </p:sp>
    </p:spTree>
    <p:extLst>
      <p:ext uri="{BB962C8B-B14F-4D97-AF65-F5344CB8AC3E}">
        <p14:creationId xmlns:p14="http://schemas.microsoft.com/office/powerpoint/2010/main" val="45407337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5034858" cy="1050925"/>
          </a:xfrm>
        </p:spPr>
        <p:txBody>
          <a:bodyPr/>
          <a:lstStyle/>
          <a:p>
            <a:r>
              <a:rPr lang="en-US" dirty="0"/>
              <a:t>Soil Vapor Extraction Analogy</a:t>
            </a:r>
          </a:p>
        </p:txBody>
      </p:sp>
      <p:sp>
        <p:nvSpPr>
          <p:cNvPr id="3" name="Content Placeholder 2"/>
          <p:cNvSpPr>
            <a:spLocks noGrp="1"/>
          </p:cNvSpPr>
          <p:nvPr>
            <p:ph idx="1"/>
          </p:nvPr>
        </p:nvSpPr>
        <p:spPr>
          <a:xfrm>
            <a:off x="402161" y="1464116"/>
            <a:ext cx="4145633" cy="4114800"/>
          </a:xfrm>
        </p:spPr>
        <p:txBody>
          <a:bodyPr/>
          <a:lstStyle/>
          <a:p>
            <a:r>
              <a:rPr lang="en-US" sz="2000" dirty="0"/>
              <a:t>Vapor Extraction addresses the majority of the LNAPL</a:t>
            </a:r>
          </a:p>
          <a:p>
            <a:r>
              <a:rPr lang="en-US" sz="2000" dirty="0"/>
              <a:t>Typical SVE systems are not left with Toluene though?</a:t>
            </a:r>
          </a:p>
          <a:p>
            <a:pPr lvl="1">
              <a:spcBef>
                <a:spcPts val="600"/>
              </a:spcBef>
            </a:pPr>
            <a:r>
              <a:rPr lang="en-US" sz="1800" dirty="0"/>
              <a:t>Toluene is highly biodegradable</a:t>
            </a:r>
          </a:p>
          <a:p>
            <a:pPr lvl="1">
              <a:spcBef>
                <a:spcPts val="600"/>
              </a:spcBef>
            </a:pPr>
            <a:r>
              <a:rPr lang="en-US" sz="1800" dirty="0"/>
              <a:t>SVE enhances oxygen delivery which results in biodegradation beyond the volatilization</a:t>
            </a:r>
          </a:p>
          <a:p>
            <a:pPr lvl="1">
              <a:spcBef>
                <a:spcPts val="600"/>
              </a:spcBef>
            </a:pPr>
            <a:r>
              <a:rPr lang="en-US" sz="1800" dirty="0"/>
              <a:t>Measure CO</a:t>
            </a:r>
            <a:r>
              <a:rPr lang="en-US" sz="1800" baseline="-25000" dirty="0"/>
              <a:t>2</a:t>
            </a:r>
            <a:r>
              <a:rPr lang="en-US" sz="1800" dirty="0"/>
              <a:t> to compare vapor removal to biodegradation</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19" r="4216"/>
          <a:stretch/>
        </p:blipFill>
        <p:spPr bwMode="auto">
          <a:xfrm>
            <a:off x="4604273" y="75306"/>
            <a:ext cx="4539727" cy="673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5677739" y="1077847"/>
            <a:ext cx="696024" cy="261610"/>
          </a:xfrm>
          <a:prstGeom prst="rect">
            <a:avLst/>
          </a:prstGeom>
          <a:noFill/>
        </p:spPr>
        <p:txBody>
          <a:bodyPr wrap="none" rtlCol="0">
            <a:spAutoFit/>
          </a:bodyPr>
          <a:lstStyle/>
          <a:p>
            <a:r>
              <a:rPr lang="en-US" sz="1100" dirty="0">
                <a:solidFill>
                  <a:schemeClr val="accent1">
                    <a:lumMod val="50000"/>
                  </a:schemeClr>
                </a:solidFill>
              </a:rPr>
              <a:t>Toluene</a:t>
            </a:r>
          </a:p>
        </p:txBody>
      </p:sp>
      <p:sp>
        <p:nvSpPr>
          <p:cNvPr id="8" name="TextBox 7"/>
          <p:cNvSpPr txBox="1"/>
          <p:nvPr/>
        </p:nvSpPr>
        <p:spPr>
          <a:xfrm rot="16200000">
            <a:off x="5661199" y="2928445"/>
            <a:ext cx="696024" cy="261610"/>
          </a:xfrm>
          <a:prstGeom prst="rect">
            <a:avLst/>
          </a:prstGeom>
          <a:noFill/>
        </p:spPr>
        <p:txBody>
          <a:bodyPr wrap="none" rtlCol="0">
            <a:spAutoFit/>
          </a:bodyPr>
          <a:lstStyle/>
          <a:p>
            <a:r>
              <a:rPr lang="en-US" sz="1100" dirty="0">
                <a:solidFill>
                  <a:schemeClr val="accent1">
                    <a:lumMod val="50000"/>
                  </a:schemeClr>
                </a:solidFill>
              </a:rPr>
              <a:t>Toluene</a:t>
            </a:r>
          </a:p>
        </p:txBody>
      </p:sp>
      <p:sp>
        <p:nvSpPr>
          <p:cNvPr id="9" name="TextBox 8"/>
          <p:cNvSpPr txBox="1"/>
          <p:nvPr/>
        </p:nvSpPr>
        <p:spPr>
          <a:xfrm rot="16200000">
            <a:off x="5682794" y="4479057"/>
            <a:ext cx="696024" cy="261610"/>
          </a:xfrm>
          <a:prstGeom prst="rect">
            <a:avLst/>
          </a:prstGeom>
          <a:noFill/>
        </p:spPr>
        <p:txBody>
          <a:bodyPr wrap="none" rtlCol="0">
            <a:spAutoFit/>
          </a:bodyPr>
          <a:lstStyle/>
          <a:p>
            <a:r>
              <a:rPr lang="en-US" sz="1100" dirty="0">
                <a:solidFill>
                  <a:schemeClr val="accent1">
                    <a:lumMod val="50000"/>
                  </a:schemeClr>
                </a:solidFill>
              </a:rPr>
              <a:t>Toluene</a:t>
            </a:r>
          </a:p>
        </p:txBody>
      </p:sp>
      <p:sp>
        <p:nvSpPr>
          <p:cNvPr id="10" name="TextBox 9"/>
          <p:cNvSpPr txBox="1"/>
          <p:nvPr/>
        </p:nvSpPr>
        <p:spPr>
          <a:xfrm rot="16200000">
            <a:off x="5661199" y="6038915"/>
            <a:ext cx="696024" cy="261610"/>
          </a:xfrm>
          <a:prstGeom prst="rect">
            <a:avLst/>
          </a:prstGeom>
          <a:noFill/>
        </p:spPr>
        <p:txBody>
          <a:bodyPr wrap="none" rtlCol="0">
            <a:spAutoFit/>
          </a:bodyPr>
          <a:lstStyle/>
          <a:p>
            <a:r>
              <a:rPr lang="en-US" sz="1100" dirty="0">
                <a:solidFill>
                  <a:schemeClr val="accent1">
                    <a:lumMod val="50000"/>
                  </a:schemeClr>
                </a:solidFill>
              </a:rPr>
              <a:t>Toluene</a:t>
            </a:r>
          </a:p>
        </p:txBody>
      </p:sp>
      <p:sp>
        <p:nvSpPr>
          <p:cNvPr id="7" name="TextBox 6"/>
          <p:cNvSpPr txBox="1"/>
          <p:nvPr/>
        </p:nvSpPr>
        <p:spPr>
          <a:xfrm>
            <a:off x="402161" y="5821707"/>
            <a:ext cx="4202112" cy="830997"/>
          </a:xfrm>
          <a:prstGeom prst="rect">
            <a:avLst/>
          </a:prstGeom>
          <a:noFill/>
        </p:spPr>
        <p:txBody>
          <a:bodyPr wrap="square" rtlCol="0">
            <a:spAutoFit/>
          </a:bodyPr>
          <a:lstStyle/>
          <a:p>
            <a:r>
              <a:rPr lang="en-US" sz="800" dirty="0"/>
              <a:t>(Note: Chromatograms Have Been Normalized To Make The Heights of Naphthalene Peaks Equal) </a:t>
            </a:r>
          </a:p>
          <a:p>
            <a:r>
              <a:rPr lang="en-US" sz="800" dirty="0"/>
              <a:t>Wigger, J.W., Torkelson, B. 1997. Petroleum Hydrocarbon Fingerprinting - Numerical Interpretation Developments, in proceedings, 4th Annual International Petroleum Environmental Conference</a:t>
            </a:r>
          </a:p>
          <a:p>
            <a:r>
              <a:rPr lang="en-US" sz="800" dirty="0"/>
              <a:t>http://www.bioremediationgroup.org/BioReferences/Tier1Papers/petroleum.htm</a:t>
            </a:r>
          </a:p>
        </p:txBody>
      </p:sp>
      <p:sp>
        <p:nvSpPr>
          <p:cNvPr id="4" name="TextBox 3"/>
          <p:cNvSpPr txBox="1"/>
          <p:nvPr/>
        </p:nvSpPr>
        <p:spPr>
          <a:xfrm>
            <a:off x="5996511" y="602218"/>
            <a:ext cx="2597699" cy="369332"/>
          </a:xfrm>
          <a:prstGeom prst="rect">
            <a:avLst/>
          </a:prstGeom>
          <a:noFill/>
        </p:spPr>
        <p:txBody>
          <a:bodyPr wrap="none" rtlCol="0">
            <a:spAutoFit/>
          </a:bodyPr>
          <a:lstStyle/>
          <a:p>
            <a:r>
              <a:rPr lang="en-US" dirty="0">
                <a:solidFill>
                  <a:schemeClr val="accent2"/>
                </a:solidFill>
              </a:rPr>
              <a:t>Vapor Pressure ~ 9 PSI</a:t>
            </a:r>
          </a:p>
        </p:txBody>
      </p:sp>
      <p:sp>
        <p:nvSpPr>
          <p:cNvPr id="13" name="TextBox 12"/>
          <p:cNvSpPr txBox="1"/>
          <p:nvPr/>
        </p:nvSpPr>
        <p:spPr>
          <a:xfrm>
            <a:off x="5252771" y="5294657"/>
            <a:ext cx="3424848" cy="369332"/>
          </a:xfrm>
          <a:prstGeom prst="rect">
            <a:avLst/>
          </a:prstGeom>
          <a:noFill/>
        </p:spPr>
        <p:txBody>
          <a:bodyPr wrap="none" rtlCol="0">
            <a:spAutoFit/>
          </a:bodyPr>
          <a:lstStyle/>
          <a:p>
            <a:r>
              <a:rPr lang="en-US" dirty="0">
                <a:solidFill>
                  <a:schemeClr val="accent2"/>
                </a:solidFill>
              </a:rPr>
              <a:t>Vapor Pressure 0.4 – 0.002 PSI</a:t>
            </a:r>
          </a:p>
        </p:txBody>
      </p:sp>
      <p:sp>
        <p:nvSpPr>
          <p:cNvPr id="15" name="TextBox 3"/>
          <p:cNvSpPr txBox="1">
            <a:spLocks noChangeArrowheads="1"/>
          </p:cNvSpPr>
          <p:nvPr/>
        </p:nvSpPr>
        <p:spPr bwMode="auto">
          <a:xfrm rot="16200000">
            <a:off x="-2601119" y="3902662"/>
            <a:ext cx="5572125" cy="338554"/>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600" dirty="0">
                <a:solidFill>
                  <a:schemeClr val="bg1"/>
                </a:solidFill>
              </a:rPr>
              <a:t>Remedy Selection LCSM:  Technically Achievable</a:t>
            </a:r>
          </a:p>
        </p:txBody>
      </p:sp>
    </p:spTree>
    <p:extLst>
      <p:ext uri="{BB962C8B-B14F-4D97-AF65-F5344CB8AC3E}">
        <p14:creationId xmlns:p14="http://schemas.microsoft.com/office/powerpoint/2010/main" val="311001375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Performance Estimates Are Important</a:t>
            </a:r>
          </a:p>
        </p:txBody>
      </p:sp>
      <p:sp>
        <p:nvSpPr>
          <p:cNvPr id="3" name="Content Placeholder 2"/>
          <p:cNvSpPr>
            <a:spLocks noGrp="1"/>
          </p:cNvSpPr>
          <p:nvPr>
            <p:ph idx="1"/>
          </p:nvPr>
        </p:nvSpPr>
        <p:spPr/>
        <p:txBody>
          <a:bodyPr/>
          <a:lstStyle/>
          <a:p>
            <a:r>
              <a:rPr lang="en-US" sz="2000" dirty="0"/>
              <a:t>Site – MPE within Terraced and Channelized Deposits</a:t>
            </a:r>
          </a:p>
          <a:p>
            <a:r>
              <a:rPr lang="en-US" sz="2000" dirty="0"/>
              <a:t>Multi-phase extraction system to address historical gasoline release</a:t>
            </a:r>
          </a:p>
          <a:p>
            <a:r>
              <a:rPr lang="en-US" sz="2000" dirty="0"/>
              <a:t>Water-table fluctuations affect all remedial mechanisms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35" y="3482801"/>
            <a:ext cx="7660410" cy="281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
          <p:cNvSpPr txBox="1">
            <a:spLocks noChangeArrowheads="1"/>
          </p:cNvSpPr>
          <p:nvPr/>
        </p:nvSpPr>
        <p:spPr bwMode="auto">
          <a:xfrm rot="16200000">
            <a:off x="-263159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
        <p:nvSpPr>
          <p:cNvPr id="6" name="TextBox 5"/>
          <p:cNvSpPr txBox="1"/>
          <p:nvPr/>
        </p:nvSpPr>
        <p:spPr>
          <a:xfrm flipH="1">
            <a:off x="5739798" y="6441172"/>
            <a:ext cx="3404202" cy="307777"/>
          </a:xfrm>
          <a:prstGeom prst="rect">
            <a:avLst/>
          </a:prstGeom>
          <a:noFill/>
        </p:spPr>
        <p:txBody>
          <a:bodyPr wrap="square" rtlCol="0">
            <a:spAutoFit/>
          </a:bodyPr>
          <a:lstStyle/>
          <a:p>
            <a:pPr algn="r"/>
            <a:r>
              <a:rPr lang="en-US" sz="1400" b="1" i="1" dirty="0"/>
              <a:t>Provided by </a:t>
            </a:r>
            <a:r>
              <a:rPr lang="en-US" sz="1400" b="1" i="1" dirty="0" smtClean="0"/>
              <a:t>BP</a:t>
            </a:r>
            <a:endParaRPr lang="en-US" sz="1400" b="1" i="1" dirty="0"/>
          </a:p>
        </p:txBody>
      </p:sp>
    </p:spTree>
    <p:extLst>
      <p:ext uri="{BB962C8B-B14F-4D97-AF65-F5344CB8AC3E}">
        <p14:creationId xmlns:p14="http://schemas.microsoft.com/office/powerpoint/2010/main" val="49399990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Good Conceptual Models are Needed to Forecast Performance</a:t>
            </a:r>
          </a:p>
        </p:txBody>
      </p:sp>
      <p:sp>
        <p:nvSpPr>
          <p:cNvPr id="3" name="Content Placeholder 2"/>
          <p:cNvSpPr>
            <a:spLocks noGrp="1"/>
          </p:cNvSpPr>
          <p:nvPr>
            <p:ph idx="1"/>
          </p:nvPr>
        </p:nvSpPr>
        <p:spPr>
          <a:xfrm>
            <a:off x="598487" y="1401097"/>
            <a:ext cx="8294790" cy="4183728"/>
          </a:xfrm>
        </p:spPr>
        <p:txBody>
          <a:bodyPr/>
          <a:lstStyle/>
          <a:p>
            <a:r>
              <a:rPr lang="en-US" sz="1700" dirty="0"/>
              <a:t>LNAPL in wells occurred initially and represented potentially recoverable LNAPL</a:t>
            </a:r>
          </a:p>
          <a:p>
            <a:pPr>
              <a:spcBef>
                <a:spcPts val="900"/>
              </a:spcBef>
            </a:pPr>
            <a:r>
              <a:rPr lang="en-US" sz="1700" dirty="0"/>
              <a:t>Was the waste of produced water worthwhile for the LNAPL Recovery?</a:t>
            </a:r>
          </a:p>
          <a:p>
            <a:pPr lvl="1">
              <a:spcBef>
                <a:spcPts val="600"/>
              </a:spcBef>
            </a:pPr>
            <a:r>
              <a:rPr lang="en-US" sz="1600" dirty="0"/>
              <a:t>23 gpm for 14 years ~ 170 Million Gallons of Water (Oil:Water Ratio 0.0003)</a:t>
            </a:r>
          </a:p>
          <a:p>
            <a:pPr lvl="1">
              <a:spcBef>
                <a:spcPts val="600"/>
              </a:spcBef>
            </a:pPr>
            <a:r>
              <a:rPr lang="en-US" sz="1600" dirty="0"/>
              <a:t>Could bio and vapor have made up of the smaller LNAPL fraction?</a:t>
            </a:r>
          </a:p>
          <a:p>
            <a:pPr>
              <a:spcBef>
                <a:spcPts val="900"/>
              </a:spcBef>
            </a:pPr>
            <a:r>
              <a:rPr lang="en-US" sz="1700" dirty="0"/>
              <a:t>What technology should be used now to complete remediation?</a:t>
            </a:r>
          </a:p>
          <a:p>
            <a:pPr lvl="1">
              <a:spcBef>
                <a:spcPts val="600"/>
              </a:spcBef>
            </a:pPr>
            <a:r>
              <a:rPr lang="en-US" sz="1600" dirty="0"/>
              <a:t>LNAPL in wells still remains</a:t>
            </a:r>
          </a:p>
          <a:p>
            <a:pPr lvl="1">
              <a:spcBef>
                <a:spcPts val="600"/>
              </a:spcBef>
            </a:pPr>
            <a:r>
              <a:rPr lang="en-US" sz="1600" b="1" dirty="0">
                <a:effectLst>
                  <a:outerShdw blurRad="50800" dist="38100" algn="l" rotWithShape="0">
                    <a:prstClr val="black">
                      <a:alpha val="40000"/>
                    </a:prstClr>
                  </a:outerShdw>
                </a:effectLst>
              </a:rPr>
              <a:t>Benzene concentration in groundwater remains above remedial goal</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solidFill>
                <a:schemeClr val="accent2">
                  <a:lumMod val="50000"/>
                </a:schemeClr>
              </a:solidFill>
            </a:endParaRPr>
          </a:p>
        </p:txBody>
      </p:sp>
      <p:sp>
        <p:nvSpPr>
          <p:cNvPr id="7" name="Left Arrow 6"/>
          <p:cNvSpPr/>
          <p:nvPr/>
        </p:nvSpPr>
        <p:spPr bwMode="auto">
          <a:xfrm rot="1910482">
            <a:off x="5275519" y="5900287"/>
            <a:ext cx="523875" cy="190500"/>
          </a:xfrm>
          <a:prstGeom prst="leftArrow">
            <a:avLst/>
          </a:prstGeom>
          <a:solidFill>
            <a:schemeClr val="accent3">
              <a:lumMod val="75000"/>
            </a:schemeClr>
          </a:solidFill>
          <a:ln w="9525" cap="flat" cmpd="sng" algn="ctr">
            <a:solidFill>
              <a:schemeClr val="accent4">
                <a:lumMod val="75000"/>
              </a:schemeClr>
            </a:solidFill>
            <a:prstDash val="solid"/>
            <a:round/>
            <a:headEnd type="none" w="med" len="med"/>
            <a:tailEnd type="none" w="med" len="med"/>
          </a:ln>
          <a:effectLst/>
          <a:ex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5"/>
              </a:solidFill>
              <a:effectLst/>
              <a:latin typeface="+mn-lt"/>
            </a:endParaRPr>
          </a:p>
        </p:txBody>
      </p:sp>
      <p:sp>
        <p:nvSpPr>
          <p:cNvPr id="8" name="TextBox 7"/>
          <p:cNvSpPr txBox="1"/>
          <p:nvPr/>
        </p:nvSpPr>
        <p:spPr>
          <a:xfrm>
            <a:off x="5179725" y="6081263"/>
            <a:ext cx="2109873" cy="338554"/>
          </a:xfrm>
          <a:prstGeom prst="rect">
            <a:avLst/>
          </a:prstGeom>
          <a:noFill/>
        </p:spPr>
        <p:txBody>
          <a:bodyPr wrap="none" rtlCol="0">
            <a:spAutoFit/>
          </a:bodyPr>
          <a:lstStyle/>
          <a:p>
            <a:r>
              <a:rPr lang="en-US" sz="1600" b="1" dirty="0">
                <a:solidFill>
                  <a:srgbClr val="A45F54"/>
                </a:solidFill>
                <a:latin typeface="+mn-lt"/>
              </a:rPr>
              <a:t>Drought Conditions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3810000"/>
            <a:ext cx="6462713"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3"/>
          <p:cNvSpPr txBox="1">
            <a:spLocks noChangeArrowheads="1"/>
          </p:cNvSpPr>
          <p:nvPr/>
        </p:nvSpPr>
        <p:spPr bwMode="auto">
          <a:xfrm rot="16200000">
            <a:off x="-260111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
        <p:nvSpPr>
          <p:cNvPr id="9" name="TextBox 8">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
        <p:nvSpPr>
          <p:cNvPr id="10" name="TextBox 9"/>
          <p:cNvSpPr txBox="1"/>
          <p:nvPr/>
        </p:nvSpPr>
        <p:spPr>
          <a:xfrm flipH="1">
            <a:off x="5739798" y="6441172"/>
            <a:ext cx="3404202" cy="307777"/>
          </a:xfrm>
          <a:prstGeom prst="rect">
            <a:avLst/>
          </a:prstGeom>
          <a:noFill/>
        </p:spPr>
        <p:txBody>
          <a:bodyPr wrap="square" rtlCol="0">
            <a:spAutoFit/>
          </a:bodyPr>
          <a:lstStyle/>
          <a:p>
            <a:pPr algn="r"/>
            <a:r>
              <a:rPr lang="en-US" sz="1400" b="1" i="1" dirty="0"/>
              <a:t>Provided by </a:t>
            </a:r>
            <a:r>
              <a:rPr lang="en-US" sz="1400" b="1" i="1" dirty="0" smtClean="0"/>
              <a:t>BP</a:t>
            </a:r>
            <a:endParaRPr lang="en-US" sz="1400" b="1" i="1" dirty="0"/>
          </a:p>
        </p:txBody>
      </p:sp>
    </p:spTree>
    <p:extLst>
      <p:ext uri="{BB962C8B-B14F-4D97-AF65-F5344CB8AC3E}">
        <p14:creationId xmlns:p14="http://schemas.microsoft.com/office/powerpoint/2010/main" val="39536736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a:t>
            </a:r>
            <a:r>
              <a:rPr lang="en-US" dirty="0" smtClean="0"/>
              <a:t>Specific Limits </a:t>
            </a:r>
            <a:r>
              <a:rPr lang="en-US" dirty="0"/>
              <a:t>of Technology</a:t>
            </a:r>
          </a:p>
        </p:txBody>
      </p:sp>
      <p:sp>
        <p:nvSpPr>
          <p:cNvPr id="3" name="Content Placeholder 2"/>
          <p:cNvSpPr>
            <a:spLocks noGrp="1"/>
          </p:cNvSpPr>
          <p:nvPr>
            <p:ph idx="1"/>
          </p:nvPr>
        </p:nvSpPr>
        <p:spPr>
          <a:xfrm>
            <a:off x="598487" y="1498600"/>
            <a:ext cx="8221047" cy="5034935"/>
          </a:xfrm>
        </p:spPr>
        <p:txBody>
          <a:bodyPr/>
          <a:lstStyle/>
          <a:p>
            <a:r>
              <a:rPr lang="en-US" sz="2000" dirty="0"/>
              <a:t>Site Limits of Technology Combine the inherent Technical Limits with Site Considerations</a:t>
            </a:r>
          </a:p>
          <a:p>
            <a:pPr lvl="1">
              <a:spcBef>
                <a:spcPts val="600"/>
              </a:spcBef>
            </a:pPr>
            <a:r>
              <a:rPr lang="en-US" sz="1800" dirty="0"/>
              <a:t>Sites with existing systems can utilize remedial performance data when selecting alternate remedies</a:t>
            </a:r>
          </a:p>
          <a:p>
            <a:pPr marL="1365250" lvl="2">
              <a:spcBef>
                <a:spcPts val="600"/>
              </a:spcBef>
            </a:pPr>
            <a:r>
              <a:rPr lang="en-US" sz="1800" dirty="0"/>
              <a:t>Decline curve analysis</a:t>
            </a:r>
          </a:p>
          <a:p>
            <a:pPr marL="1365250" lvl="2">
              <a:spcBef>
                <a:spcPts val="600"/>
              </a:spcBef>
            </a:pPr>
            <a:r>
              <a:rPr lang="en-US" sz="1800" dirty="0" smtClean="0"/>
              <a:t>Sustainability analysis </a:t>
            </a:r>
            <a:r>
              <a:rPr lang="en-US" sz="1800" dirty="0"/>
              <a:t>including waste </a:t>
            </a:r>
            <a:r>
              <a:rPr lang="en-US" sz="1800" dirty="0" smtClean="0"/>
              <a:t>generation, economic, Community</a:t>
            </a:r>
            <a:endParaRPr lang="en-US" sz="1800" dirty="0"/>
          </a:p>
          <a:p>
            <a:pPr lvl="1"/>
            <a:r>
              <a:rPr lang="en-US" sz="1800" dirty="0"/>
              <a:t>The waste stream treatment of a given technology represents a higher level of cost/effort/risk than alternate remedial mechanisms that achieve a similar or higher level of effectiveness</a:t>
            </a:r>
          </a:p>
          <a:p>
            <a:pPr marL="1371600" lvl="2" indent="-220663">
              <a:spcBef>
                <a:spcPts val="600"/>
              </a:spcBef>
            </a:pPr>
            <a:r>
              <a:rPr lang="en-US" sz="1800" dirty="0"/>
              <a:t>An operating industrial facility may be able to treat water more easily than a retail station</a:t>
            </a:r>
          </a:p>
          <a:p>
            <a:pPr marL="1371600" lvl="2" indent="-220663">
              <a:spcBef>
                <a:spcPts val="600"/>
              </a:spcBef>
            </a:pPr>
            <a:r>
              <a:rPr lang="en-US" sz="1800" dirty="0"/>
              <a:t>Why utilize propane to oxidize 100 ppm vapor when biodegradation dominates?</a:t>
            </a:r>
          </a:p>
          <a:p>
            <a:pPr lvl="1"/>
            <a:r>
              <a:rPr lang="en-US" sz="1800" dirty="0"/>
              <a:t>Source zone is inaccessible due to source relative to infrastructure or other physical obstacles</a:t>
            </a:r>
          </a:p>
          <a:p>
            <a:endParaRPr lang="en-US" sz="2000" dirty="0"/>
          </a:p>
        </p:txBody>
      </p:sp>
      <p:sp>
        <p:nvSpPr>
          <p:cNvPr id="4" name="TextBox 3"/>
          <p:cNvSpPr txBox="1">
            <a:spLocks noChangeArrowheads="1"/>
          </p:cNvSpPr>
          <p:nvPr/>
        </p:nvSpPr>
        <p:spPr bwMode="auto">
          <a:xfrm rot="16200000">
            <a:off x="-263159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Tree>
    <p:extLst>
      <p:ext uri="{BB962C8B-B14F-4D97-AF65-F5344CB8AC3E}">
        <p14:creationId xmlns:p14="http://schemas.microsoft.com/office/powerpoint/2010/main" val="183788548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Technically Achievable</a:t>
            </a:r>
            <a:br>
              <a:rPr lang="en-US" dirty="0"/>
            </a:br>
            <a:r>
              <a:rPr lang="en-US" sz="2800" dirty="0">
                <a:solidFill>
                  <a:schemeClr val="accent6"/>
                </a:solidFill>
              </a:rPr>
              <a:t>Tiered Approach is Applicable</a:t>
            </a:r>
          </a:p>
        </p:txBody>
      </p:sp>
      <p:sp>
        <p:nvSpPr>
          <p:cNvPr id="3" name="Content Placeholder 2"/>
          <p:cNvSpPr>
            <a:spLocks noGrp="1"/>
          </p:cNvSpPr>
          <p:nvPr>
            <p:ph idx="1"/>
          </p:nvPr>
        </p:nvSpPr>
        <p:spPr/>
        <p:txBody>
          <a:bodyPr/>
          <a:lstStyle/>
          <a:p>
            <a:r>
              <a:rPr lang="en-US" sz="2200" dirty="0"/>
              <a:t>Higher Tier Sites may benefit from quantified metrics for comparing technology performance estimates</a:t>
            </a:r>
          </a:p>
          <a:p>
            <a:r>
              <a:rPr lang="en-US" sz="2200" dirty="0"/>
              <a:t>Analytical or other Modelling Tools May Benefit Technology Performance</a:t>
            </a:r>
          </a:p>
          <a:p>
            <a:pPr lvl="1">
              <a:spcBef>
                <a:spcPts val="600"/>
              </a:spcBef>
            </a:pPr>
            <a:r>
              <a:rPr lang="en-US" sz="1900" dirty="0"/>
              <a:t>Use of these tools encourages higher resolution data collection</a:t>
            </a:r>
          </a:p>
          <a:p>
            <a:pPr lvl="1">
              <a:spcBef>
                <a:spcPts val="600"/>
              </a:spcBef>
            </a:pPr>
            <a:r>
              <a:rPr lang="en-US" sz="1900" dirty="0"/>
              <a:t>Quantification of Parameters</a:t>
            </a:r>
          </a:p>
          <a:p>
            <a:pPr marL="1371600" lvl="2" indent="-280988">
              <a:spcBef>
                <a:spcPts val="600"/>
              </a:spcBef>
            </a:pPr>
            <a:r>
              <a:rPr lang="en-US" sz="1800" dirty="0"/>
              <a:t>Often several of the Parameters can be looked-up or calibrated based on a few site specific parameters</a:t>
            </a:r>
          </a:p>
          <a:p>
            <a:pPr lvl="1"/>
            <a:r>
              <a:rPr lang="en-US" sz="1900" dirty="0"/>
              <a:t>Table 4-4 In the guidance provides references to existing analytical calculation methods, tools and/or models for various remedial mechanisms</a:t>
            </a:r>
          </a:p>
          <a:p>
            <a:pPr lvl="1">
              <a:spcBef>
                <a:spcPts val="600"/>
              </a:spcBef>
            </a:pPr>
            <a:r>
              <a:rPr lang="en-US" sz="1900" dirty="0"/>
              <a:t>Moving in this direction will encourage development of additional tools to further inform performance expectations</a:t>
            </a:r>
          </a:p>
          <a:p>
            <a:pPr lvl="2"/>
            <a:endParaRPr lang="en-US" sz="1600" dirty="0"/>
          </a:p>
          <a:p>
            <a:pPr lvl="2"/>
            <a:endParaRPr lang="en-US" sz="1600" dirty="0"/>
          </a:p>
          <a:p>
            <a:pPr lvl="2"/>
            <a:endParaRPr lang="en-US" sz="1600" dirty="0"/>
          </a:p>
        </p:txBody>
      </p:sp>
      <p:sp>
        <p:nvSpPr>
          <p:cNvPr id="5" name="TextBox 3"/>
          <p:cNvSpPr txBox="1">
            <a:spLocks noChangeArrowheads="1"/>
          </p:cNvSpPr>
          <p:nvPr/>
        </p:nvSpPr>
        <p:spPr bwMode="auto">
          <a:xfrm rot="16200000">
            <a:off x="-263159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Tree>
    <p:extLst>
      <p:ext uri="{BB962C8B-B14F-4D97-AF65-F5344CB8AC3E}">
        <p14:creationId xmlns:p14="http://schemas.microsoft.com/office/powerpoint/2010/main" val="1680145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Conversion Challenges</a:t>
            </a:r>
          </a:p>
        </p:txBody>
      </p:sp>
      <p:sp>
        <p:nvSpPr>
          <p:cNvPr id="3" name="Content Placeholder 2"/>
          <p:cNvSpPr>
            <a:spLocks noGrp="1"/>
          </p:cNvSpPr>
          <p:nvPr>
            <p:ph idx="1"/>
          </p:nvPr>
        </p:nvSpPr>
        <p:spPr>
          <a:xfrm>
            <a:off x="598487" y="1469104"/>
            <a:ext cx="8368532" cy="5020186"/>
          </a:xfrm>
        </p:spPr>
        <p:txBody>
          <a:bodyPr/>
          <a:lstStyle/>
          <a:p>
            <a:r>
              <a:rPr lang="en-US" sz="2200" dirty="0"/>
              <a:t>Few technologies utilize similar performance metrics / units</a:t>
            </a:r>
          </a:p>
          <a:p>
            <a:pPr lvl="1">
              <a:spcBef>
                <a:spcPts val="600"/>
              </a:spcBef>
            </a:pPr>
            <a:r>
              <a:rPr lang="en-US" sz="1800" dirty="0"/>
              <a:t>LNAPL Recovery – GPD, $/Gal, LNAPL-Water Recovery Ratio</a:t>
            </a:r>
          </a:p>
          <a:p>
            <a:pPr lvl="1">
              <a:spcBef>
                <a:spcPts val="600"/>
              </a:spcBef>
            </a:pPr>
            <a:r>
              <a:rPr lang="en-US" sz="1800" dirty="0"/>
              <a:t>Vapor – </a:t>
            </a:r>
            <a:r>
              <a:rPr lang="en-US" sz="1800" dirty="0" smtClean="0"/>
              <a:t>lbs./hr., $/lb.</a:t>
            </a:r>
            <a:endParaRPr lang="en-US" sz="1800" dirty="0"/>
          </a:p>
          <a:p>
            <a:pPr lvl="1">
              <a:spcBef>
                <a:spcPts val="600"/>
              </a:spcBef>
            </a:pPr>
            <a:r>
              <a:rPr lang="en-US" sz="1800" dirty="0"/>
              <a:t>ISCO – ?? </a:t>
            </a:r>
            <a:r>
              <a:rPr lang="en-US" sz="1800" dirty="0" smtClean="0"/>
              <a:t>$/lb., </a:t>
            </a:r>
            <a:r>
              <a:rPr lang="en-US" sz="1800" dirty="0"/>
              <a:t>change in dissolved phase / source mass, it’s a contact sport</a:t>
            </a:r>
          </a:p>
          <a:p>
            <a:pPr lvl="1">
              <a:spcBef>
                <a:spcPts val="600"/>
              </a:spcBef>
            </a:pPr>
            <a:r>
              <a:rPr lang="en-US" sz="1800" dirty="0"/>
              <a:t>NSZD – gal/acre/year</a:t>
            </a:r>
          </a:p>
          <a:p>
            <a:r>
              <a:rPr lang="en-US" sz="2200" dirty="0"/>
              <a:t>Need to find a similar unit for comparison </a:t>
            </a:r>
          </a:p>
          <a:p>
            <a:pPr lvl="1">
              <a:spcBef>
                <a:spcPts val="600"/>
              </a:spcBef>
            </a:pPr>
            <a:r>
              <a:rPr lang="en-US" sz="1800" dirty="0"/>
              <a:t>Gal/Acre/year useful for Mass Removal </a:t>
            </a:r>
          </a:p>
          <a:p>
            <a:pPr lvl="1">
              <a:spcBef>
                <a:spcPts val="600"/>
              </a:spcBef>
            </a:pPr>
            <a:r>
              <a:rPr lang="en-US" sz="1800" dirty="0" smtClean="0"/>
              <a:t>$/lb. </a:t>
            </a:r>
            <a:r>
              <a:rPr lang="en-US" sz="1800" dirty="0"/>
              <a:t>removed is frequently used</a:t>
            </a:r>
          </a:p>
          <a:p>
            <a:pPr lvl="1">
              <a:spcBef>
                <a:spcPts val="600"/>
              </a:spcBef>
            </a:pPr>
            <a:r>
              <a:rPr lang="en-US" sz="1800" dirty="0"/>
              <a:t>Pounds of CO2 produced  per Pound of Contaminant Removed</a:t>
            </a:r>
          </a:p>
          <a:p>
            <a:pPr lvl="1">
              <a:spcBef>
                <a:spcPts val="600"/>
              </a:spcBef>
            </a:pPr>
            <a:r>
              <a:rPr lang="en-US" sz="1800" dirty="0"/>
              <a:t>Constituent specific mass removal rates for vapor or dissolved plumes may be required</a:t>
            </a:r>
          </a:p>
          <a:p>
            <a:pPr lvl="1">
              <a:spcBef>
                <a:spcPts val="600"/>
              </a:spcBef>
            </a:pPr>
            <a:r>
              <a:rPr lang="en-US" sz="1800" dirty="0"/>
              <a:t>Risk to Workers (Remediation or active facility</a:t>
            </a:r>
            <a:r>
              <a:rPr lang="en-US" sz="1800" dirty="0" smtClean="0"/>
              <a:t>)</a:t>
            </a:r>
          </a:p>
          <a:p>
            <a:pPr lvl="1">
              <a:spcBef>
                <a:spcPts val="600"/>
              </a:spcBef>
            </a:pPr>
            <a:r>
              <a:rPr lang="en-US" sz="1800" dirty="0" smtClean="0"/>
              <a:t>Risk Reduction to Community</a:t>
            </a:r>
            <a:endParaRPr lang="en-US" sz="1800" dirty="0"/>
          </a:p>
          <a:p>
            <a:pPr lvl="2"/>
            <a:endParaRPr lang="en-US" sz="1800" dirty="0"/>
          </a:p>
        </p:txBody>
      </p:sp>
      <p:sp>
        <p:nvSpPr>
          <p:cNvPr id="5" name="TextBox 3"/>
          <p:cNvSpPr txBox="1">
            <a:spLocks noChangeArrowheads="1"/>
          </p:cNvSpPr>
          <p:nvPr/>
        </p:nvSpPr>
        <p:spPr bwMode="auto">
          <a:xfrm rot="16200000">
            <a:off x="-263159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Tree>
    <p:extLst>
      <p:ext uri="{BB962C8B-B14F-4D97-AF65-F5344CB8AC3E}">
        <p14:creationId xmlns:p14="http://schemas.microsoft.com/office/powerpoint/2010/main" val="7082555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Technically Achievable</a:t>
            </a:r>
            <a:br>
              <a:rPr lang="en-US" dirty="0"/>
            </a:br>
            <a:r>
              <a:rPr lang="en-US" sz="2800" dirty="0">
                <a:solidFill>
                  <a:schemeClr val="accent6"/>
                </a:solidFill>
              </a:rPr>
              <a:t>What is it?... Examples Include</a:t>
            </a:r>
            <a:endParaRPr lang="en-US" dirty="0"/>
          </a:p>
        </p:txBody>
      </p:sp>
      <p:sp>
        <p:nvSpPr>
          <p:cNvPr id="3" name="Content Placeholder 2"/>
          <p:cNvSpPr>
            <a:spLocks noGrp="1"/>
          </p:cNvSpPr>
          <p:nvPr>
            <p:ph idx="1"/>
          </p:nvPr>
        </p:nvSpPr>
        <p:spPr>
          <a:xfrm>
            <a:off x="598488" y="1331456"/>
            <a:ext cx="8126412" cy="4114800"/>
          </a:xfrm>
        </p:spPr>
        <p:txBody>
          <a:bodyPr/>
          <a:lstStyle/>
          <a:p>
            <a:pPr>
              <a:spcBef>
                <a:spcPts val="600"/>
              </a:spcBef>
            </a:pPr>
            <a:endParaRPr lang="en-US" sz="1800" dirty="0" smtClean="0"/>
          </a:p>
          <a:p>
            <a:pPr>
              <a:spcBef>
                <a:spcPts val="600"/>
              </a:spcBef>
            </a:pPr>
            <a:r>
              <a:rPr lang="en-US" sz="1800" dirty="0" smtClean="0"/>
              <a:t>LNAPL </a:t>
            </a:r>
            <a:r>
              <a:rPr lang="en-US" sz="1800" dirty="0"/>
              <a:t>Recoverability</a:t>
            </a:r>
          </a:p>
          <a:p>
            <a:pPr>
              <a:spcBef>
                <a:spcPts val="600"/>
              </a:spcBef>
            </a:pPr>
            <a:endParaRPr lang="en-US" sz="4000" dirty="0"/>
          </a:p>
          <a:p>
            <a:pPr>
              <a:spcBef>
                <a:spcPts val="600"/>
              </a:spcBef>
            </a:pPr>
            <a:r>
              <a:rPr lang="en-US" sz="1800" dirty="0"/>
              <a:t>Volatilization</a:t>
            </a:r>
          </a:p>
          <a:p>
            <a:pPr lvl="1">
              <a:spcBef>
                <a:spcPts val="600"/>
              </a:spcBef>
            </a:pPr>
            <a:r>
              <a:rPr lang="en-US" sz="1700" dirty="0"/>
              <a:t>Air Sparging</a:t>
            </a:r>
          </a:p>
          <a:p>
            <a:pPr lvl="1">
              <a:spcBef>
                <a:spcPts val="600"/>
              </a:spcBef>
            </a:pPr>
            <a:r>
              <a:rPr lang="en-US" sz="1700" dirty="0"/>
              <a:t>Soil Vapor Extraction</a:t>
            </a:r>
          </a:p>
          <a:p>
            <a:pPr lvl="1">
              <a:spcBef>
                <a:spcPts val="600"/>
              </a:spcBef>
            </a:pPr>
            <a:endParaRPr lang="en-US" sz="900" dirty="0"/>
          </a:p>
          <a:p>
            <a:pPr>
              <a:spcBef>
                <a:spcPts val="600"/>
              </a:spcBef>
            </a:pPr>
            <a:r>
              <a:rPr lang="en-US" sz="1800" dirty="0"/>
              <a:t>Biodegradation</a:t>
            </a:r>
          </a:p>
          <a:p>
            <a:pPr lvl="1">
              <a:spcBef>
                <a:spcPts val="600"/>
              </a:spcBef>
            </a:pPr>
            <a:r>
              <a:rPr lang="en-US" sz="1700" dirty="0"/>
              <a:t>Biovent</a:t>
            </a:r>
          </a:p>
          <a:p>
            <a:pPr lvl="1">
              <a:spcBef>
                <a:spcPts val="600"/>
              </a:spcBef>
            </a:pPr>
            <a:r>
              <a:rPr lang="en-US" sz="1700" dirty="0"/>
              <a:t>BioSparge</a:t>
            </a:r>
          </a:p>
          <a:p>
            <a:pPr lvl="1">
              <a:spcBef>
                <a:spcPts val="600"/>
              </a:spcBef>
            </a:pPr>
            <a:r>
              <a:rPr lang="en-US" sz="1700" dirty="0"/>
              <a:t>NSZD</a:t>
            </a:r>
          </a:p>
          <a:p>
            <a:pPr lvl="1">
              <a:spcBef>
                <a:spcPts val="600"/>
              </a:spcBef>
            </a:pPr>
            <a:r>
              <a:rPr lang="en-US" sz="1700" dirty="0"/>
              <a:t>Phytoremediation</a:t>
            </a:r>
          </a:p>
          <a:p>
            <a:pPr>
              <a:spcBef>
                <a:spcPts val="600"/>
              </a:spcBef>
            </a:pPr>
            <a:r>
              <a:rPr lang="en-US" sz="1800" dirty="0"/>
              <a:t>Injection</a:t>
            </a:r>
          </a:p>
          <a:p>
            <a:pPr lvl="1">
              <a:spcBef>
                <a:spcPts val="600"/>
              </a:spcBef>
            </a:pPr>
            <a:r>
              <a:rPr lang="en-US" sz="1700" dirty="0"/>
              <a:t>ISCO</a:t>
            </a:r>
          </a:p>
          <a:p>
            <a:pPr lvl="1">
              <a:spcBef>
                <a:spcPts val="600"/>
              </a:spcBef>
            </a:pPr>
            <a:r>
              <a:rPr lang="en-US" sz="1700" dirty="0"/>
              <a:t>Carbon</a:t>
            </a:r>
          </a:p>
          <a:p>
            <a:pPr>
              <a:spcBef>
                <a:spcPts val="600"/>
              </a:spcBef>
            </a:pPr>
            <a:endParaRPr lang="en-US" sz="2000" dirty="0"/>
          </a:p>
        </p:txBody>
      </p:sp>
      <p:sp>
        <p:nvSpPr>
          <p:cNvPr id="24" name="AutoShape 6" descr="Image result for tolue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AutoShape 8" descr="Image result for tolue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AutoShape 12" descr="Image result for octa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TextBox 3"/>
          <p:cNvSpPr txBox="1">
            <a:spLocks noChangeArrowheads="1"/>
          </p:cNvSpPr>
          <p:nvPr/>
        </p:nvSpPr>
        <p:spPr bwMode="auto">
          <a:xfrm rot="16200000">
            <a:off x="-263159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
        <p:nvSpPr>
          <p:cNvPr id="8" name="Content Placeholder 2"/>
          <p:cNvSpPr txBox="1">
            <a:spLocks/>
          </p:cNvSpPr>
          <p:nvPr/>
        </p:nvSpPr>
        <p:spPr bwMode="auto">
          <a:xfrm>
            <a:off x="4336744" y="1368404"/>
            <a:ext cx="442888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ts val="12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ts val="1200"/>
              </a:spcBef>
              <a:spcAft>
                <a:spcPct val="0"/>
              </a:spcAft>
              <a:buClr>
                <a:srgbClr val="009900"/>
              </a:buClr>
              <a:buSzPct val="90000"/>
              <a:buFont typeface="Wingdings" pitchFamily="2" charset="2"/>
              <a:buChar char="§"/>
              <a:defRPr sz="2200">
                <a:solidFill>
                  <a:schemeClr val="tx1"/>
                </a:solidFill>
                <a:latin typeface="+mn-lt"/>
              </a:defRPr>
            </a:lvl3pPr>
            <a:lvl4pPr marL="1600200" indent="-228600" algn="l" rtl="0" eaLnBrk="0" fontAlgn="base" hangingPunct="0">
              <a:spcBef>
                <a:spcPts val="1200"/>
              </a:spcBef>
              <a:spcAft>
                <a:spcPct val="0"/>
              </a:spcAft>
              <a:buChar char="–"/>
              <a:defRPr sz="2000">
                <a:solidFill>
                  <a:schemeClr val="tx1"/>
                </a:solidFill>
                <a:latin typeface="+mn-lt"/>
              </a:defRPr>
            </a:lvl4pPr>
            <a:lvl5pPr marL="2057400" indent="-228600" algn="l" rtl="0" eaLnBrk="0" fontAlgn="base" hangingPunct="0">
              <a:spcBef>
                <a:spcPts val="12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a:spcBef>
                <a:spcPts val="600"/>
              </a:spcBef>
            </a:pPr>
            <a:endParaRPr lang="en-US" sz="1800" kern="0" dirty="0" smtClean="0"/>
          </a:p>
          <a:p>
            <a:pPr>
              <a:spcBef>
                <a:spcPts val="600"/>
              </a:spcBef>
            </a:pPr>
            <a:r>
              <a:rPr lang="en-US" sz="1800" kern="0" dirty="0" smtClean="0"/>
              <a:t>LNAPL </a:t>
            </a:r>
            <a:r>
              <a:rPr lang="en-US" sz="1800" kern="0" dirty="0"/>
              <a:t>Recoverability</a:t>
            </a:r>
          </a:p>
          <a:p>
            <a:pPr lvl="1">
              <a:spcBef>
                <a:spcPts val="600"/>
              </a:spcBef>
            </a:pPr>
            <a:r>
              <a:rPr lang="en-US" sz="1700" kern="0" dirty="0"/>
              <a:t>LNAPL Transmissivity  - 0.1 to 0.8 ft</a:t>
            </a:r>
            <a:r>
              <a:rPr lang="en-US" sz="1700" kern="0" baseline="30000" dirty="0"/>
              <a:t>2</a:t>
            </a:r>
            <a:r>
              <a:rPr lang="en-US" sz="1700" kern="0" dirty="0"/>
              <a:t>/day</a:t>
            </a:r>
          </a:p>
          <a:p>
            <a:pPr marL="457200" lvl="1" indent="0">
              <a:spcBef>
                <a:spcPts val="600"/>
              </a:spcBef>
              <a:buNone/>
            </a:pPr>
            <a:r>
              <a:rPr lang="en-US" sz="300" kern="0" dirty="0"/>
              <a:t> </a:t>
            </a:r>
          </a:p>
          <a:p>
            <a:pPr>
              <a:spcBef>
                <a:spcPts val="600"/>
              </a:spcBef>
            </a:pPr>
            <a:r>
              <a:rPr lang="en-US" sz="1800" kern="0" dirty="0"/>
              <a:t>Volatilization</a:t>
            </a:r>
          </a:p>
          <a:p>
            <a:pPr lvl="1">
              <a:spcBef>
                <a:spcPts val="600"/>
              </a:spcBef>
            </a:pPr>
            <a:r>
              <a:rPr lang="en-US" sz="1700" kern="0" dirty="0"/>
              <a:t>Vapor Pressure 10-100X less than Gasoline (i.e., 0.9 – 0.09 psi)</a:t>
            </a:r>
          </a:p>
          <a:p>
            <a:pPr lvl="1">
              <a:spcBef>
                <a:spcPts val="600"/>
              </a:spcBef>
            </a:pPr>
            <a:r>
              <a:rPr lang="en-US" sz="1700" kern="0" dirty="0"/>
              <a:t>Biodegradation dominates</a:t>
            </a:r>
          </a:p>
          <a:p>
            <a:pPr>
              <a:spcBef>
                <a:spcPts val="600"/>
              </a:spcBef>
            </a:pPr>
            <a:r>
              <a:rPr lang="en-US" sz="1800" kern="0" dirty="0"/>
              <a:t>Biodegradation</a:t>
            </a:r>
          </a:p>
          <a:p>
            <a:pPr lvl="1">
              <a:spcBef>
                <a:spcPts val="600"/>
              </a:spcBef>
            </a:pPr>
            <a:r>
              <a:rPr lang="en-US" sz="1700" kern="0" dirty="0"/>
              <a:t>Rate of degradation too low to achieve remedial goal in timeframe</a:t>
            </a:r>
          </a:p>
          <a:p>
            <a:pPr lvl="1">
              <a:spcBef>
                <a:spcPts val="600"/>
              </a:spcBef>
            </a:pPr>
            <a:r>
              <a:rPr lang="en-US" sz="1700" kern="0" dirty="0"/>
              <a:t>Soil texture limits oxygen delivery</a:t>
            </a:r>
          </a:p>
          <a:p>
            <a:pPr marL="457200" lvl="1" indent="0">
              <a:spcBef>
                <a:spcPts val="600"/>
              </a:spcBef>
              <a:buNone/>
            </a:pPr>
            <a:r>
              <a:rPr lang="en-US" sz="300" kern="0" dirty="0"/>
              <a:t> </a:t>
            </a:r>
            <a:endParaRPr lang="en-US" sz="200" kern="0" dirty="0"/>
          </a:p>
          <a:p>
            <a:pPr>
              <a:spcBef>
                <a:spcPts val="600"/>
              </a:spcBef>
            </a:pPr>
            <a:r>
              <a:rPr lang="en-US" sz="1800" kern="0" dirty="0"/>
              <a:t>Injection</a:t>
            </a:r>
          </a:p>
          <a:p>
            <a:pPr lvl="1">
              <a:spcBef>
                <a:spcPts val="600"/>
              </a:spcBef>
            </a:pPr>
            <a:r>
              <a:rPr lang="en-US" sz="1700" kern="0" dirty="0"/>
              <a:t>Soil texture limits delivery of oxidant/other media</a:t>
            </a:r>
            <a:r>
              <a:rPr lang="en-US" sz="1600" kern="0" dirty="0"/>
              <a:t/>
            </a:r>
            <a:br>
              <a:rPr lang="en-US" sz="1600" kern="0" dirty="0"/>
            </a:br>
            <a:endParaRPr lang="en-US" sz="2000" kern="0" dirty="0"/>
          </a:p>
        </p:txBody>
      </p:sp>
      <p:sp>
        <p:nvSpPr>
          <p:cNvPr id="9" name="Right Arrow 8"/>
          <p:cNvSpPr/>
          <p:nvPr/>
        </p:nvSpPr>
        <p:spPr bwMode="auto">
          <a:xfrm>
            <a:off x="3525645" y="2015613"/>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Right Arrow 9"/>
          <p:cNvSpPr/>
          <p:nvPr/>
        </p:nvSpPr>
        <p:spPr bwMode="auto">
          <a:xfrm>
            <a:off x="3525645" y="4449934"/>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 name="Rectangle 4"/>
          <p:cNvSpPr/>
          <p:nvPr/>
        </p:nvSpPr>
        <p:spPr>
          <a:xfrm>
            <a:off x="597535" y="1314421"/>
            <a:ext cx="2791149" cy="400110"/>
          </a:xfrm>
          <a:prstGeom prst="rect">
            <a:avLst/>
          </a:prstGeom>
        </p:spPr>
        <p:txBody>
          <a:bodyPr wrap="none">
            <a:spAutoFit/>
          </a:bodyPr>
          <a:lstStyle/>
          <a:p>
            <a:pPr lvl="0" eaLnBrk="0" hangingPunct="0">
              <a:spcBef>
                <a:spcPts val="600"/>
              </a:spcBef>
              <a:buClr>
                <a:srgbClr val="008000"/>
              </a:buClr>
              <a:buSzPct val="75000"/>
            </a:pPr>
            <a:r>
              <a:rPr lang="en-US" sz="2000" b="1" kern="0" dirty="0" smtClean="0">
                <a:solidFill>
                  <a:srgbClr val="333399"/>
                </a:solidFill>
                <a:latin typeface="Arial"/>
              </a:rPr>
              <a:t>Remedial Mechanism</a:t>
            </a:r>
            <a:endParaRPr lang="en-US" sz="2000" b="1" kern="0" dirty="0">
              <a:solidFill>
                <a:srgbClr val="333399"/>
              </a:solidFill>
              <a:latin typeface="Arial"/>
            </a:endParaRPr>
          </a:p>
        </p:txBody>
      </p:sp>
      <p:sp>
        <p:nvSpPr>
          <p:cNvPr id="7" name="Rectangle 6"/>
          <p:cNvSpPr/>
          <p:nvPr/>
        </p:nvSpPr>
        <p:spPr>
          <a:xfrm>
            <a:off x="4336744" y="1314421"/>
            <a:ext cx="3898824" cy="400110"/>
          </a:xfrm>
          <a:prstGeom prst="rect">
            <a:avLst/>
          </a:prstGeom>
        </p:spPr>
        <p:txBody>
          <a:bodyPr wrap="none">
            <a:spAutoFit/>
          </a:bodyPr>
          <a:lstStyle/>
          <a:p>
            <a:pPr lvl="0">
              <a:spcBef>
                <a:spcPts val="600"/>
              </a:spcBef>
            </a:pPr>
            <a:r>
              <a:rPr lang="en-US" sz="2000" b="1" kern="0" dirty="0">
                <a:solidFill>
                  <a:srgbClr val="333399"/>
                </a:solidFill>
              </a:rPr>
              <a:t>Technically </a:t>
            </a:r>
            <a:r>
              <a:rPr lang="en-US" sz="2000" b="1" kern="0" dirty="0" smtClean="0">
                <a:solidFill>
                  <a:srgbClr val="333399"/>
                </a:solidFill>
              </a:rPr>
              <a:t>Achievable / Limit </a:t>
            </a:r>
            <a:endParaRPr lang="en-US" sz="2000" b="1" kern="0" dirty="0">
              <a:solidFill>
                <a:srgbClr val="333399"/>
              </a:solidFill>
            </a:endParaRPr>
          </a:p>
        </p:txBody>
      </p:sp>
    </p:spTree>
    <p:extLst>
      <p:ext uri="{BB962C8B-B14F-4D97-AF65-F5344CB8AC3E}">
        <p14:creationId xmlns:p14="http://schemas.microsoft.com/office/powerpoint/2010/main" val="2922483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2689"/>
            <a:ext cx="6477000" cy="1050925"/>
          </a:xfrm>
        </p:spPr>
        <p:txBody>
          <a:bodyPr/>
          <a:lstStyle/>
          <a:p>
            <a:r>
              <a:rPr lang="en-US" dirty="0">
                <a:solidFill>
                  <a:srgbClr val="3838AA"/>
                </a:solidFill>
              </a:rPr>
              <a:t>LNAPL Science: Key to Improving Decision-making</a:t>
            </a:r>
          </a:p>
        </p:txBody>
      </p:sp>
      <p:sp>
        <p:nvSpPr>
          <p:cNvPr id="3" name="Content Placeholder 2"/>
          <p:cNvSpPr>
            <a:spLocks noGrp="1"/>
          </p:cNvSpPr>
          <p:nvPr>
            <p:ph idx="1"/>
          </p:nvPr>
        </p:nvSpPr>
        <p:spPr>
          <a:xfrm>
            <a:off x="4170947" y="2971800"/>
            <a:ext cx="4267200" cy="1752600"/>
          </a:xfrm>
        </p:spPr>
        <p:txBody>
          <a:bodyPr/>
          <a:lstStyle/>
          <a:p>
            <a:r>
              <a:rPr lang="en-US" dirty="0"/>
              <a:t>Use LNAPL science to your advantage and apply at your sites</a:t>
            </a:r>
          </a:p>
          <a:p>
            <a:endParaRPr lang="en-US" dirty="0"/>
          </a:p>
          <a:p>
            <a:endParaRPr lang="en-US" dirty="0"/>
          </a:p>
        </p:txBody>
      </p:sp>
      <p:pic>
        <p:nvPicPr>
          <p:cNvPr id="4"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7042" y="2383614"/>
            <a:ext cx="3188665" cy="300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70362" y="5592793"/>
            <a:ext cx="7467785" cy="954107"/>
          </a:xfrm>
          <a:prstGeom prst="rect">
            <a:avLst/>
          </a:prstGeom>
          <a:noFill/>
        </p:spPr>
        <p:txBody>
          <a:bodyPr wrap="square" rtlCol="0">
            <a:spAutoFit/>
          </a:bodyPr>
          <a:lstStyle/>
          <a:p>
            <a:pPr eaLnBrk="0" hangingPunct="0"/>
            <a:r>
              <a:rPr lang="en-US" sz="2800" b="1" dirty="0">
                <a:solidFill>
                  <a:srgbClr val="008000"/>
                </a:solidFill>
                <a:latin typeface="Arial" panose="020B0604020202020204" pitchFamily="34" charset="0"/>
              </a:rPr>
              <a:t>It is important to use LNAPL science and apply it to make good decisions</a:t>
            </a:r>
          </a:p>
        </p:txBody>
      </p:sp>
      <p:sp>
        <p:nvSpPr>
          <p:cNvPr id="7" name="Title 1"/>
          <p:cNvSpPr txBox="1">
            <a:spLocks/>
          </p:cNvSpPr>
          <p:nvPr/>
        </p:nvSpPr>
        <p:spPr bwMode="auto">
          <a:xfrm>
            <a:off x="376238" y="92075"/>
            <a:ext cx="75882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altLang="en-US" kern="0" dirty="0"/>
              <a:t>LNAPL Part 1 Summary</a:t>
            </a:r>
            <a:endParaRPr lang="en-US" altLang="en-US" sz="2800" kern="0" dirty="0">
              <a:solidFill>
                <a:srgbClr val="3838AA"/>
              </a:solidFill>
            </a:endParaRPr>
          </a:p>
        </p:txBody>
      </p:sp>
    </p:spTree>
    <p:extLst>
      <p:ext uri="{BB962C8B-B14F-4D97-AF65-F5344CB8AC3E}">
        <p14:creationId xmlns:p14="http://schemas.microsoft.com/office/powerpoint/2010/main" val="176073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br>
              <a:rPr lang="en-US" dirty="0"/>
            </a:br>
            <a:r>
              <a:rPr lang="en-US" sz="2800" dirty="0">
                <a:solidFill>
                  <a:schemeClr val="accent2">
                    <a:lumMod val="75000"/>
                  </a:schemeClr>
                </a:solidFill>
              </a:rPr>
              <a:t>Enter Yes or No for each question</a:t>
            </a:r>
            <a:endParaRPr lang="en-US" dirty="0">
              <a:solidFill>
                <a:schemeClr val="accent2">
                  <a:lumMod val="75000"/>
                </a:schemeClr>
              </a:solidFill>
            </a:endParaRPr>
          </a:p>
        </p:txBody>
      </p:sp>
      <p:sp>
        <p:nvSpPr>
          <p:cNvPr id="4" name="TextBox 3">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
        <p:nvSpPr>
          <p:cNvPr id="9" name="Content Placeholder 2"/>
          <p:cNvSpPr>
            <a:spLocks noGrp="1"/>
          </p:cNvSpPr>
          <p:nvPr>
            <p:ph idx="1"/>
          </p:nvPr>
        </p:nvSpPr>
        <p:spPr>
          <a:xfrm>
            <a:off x="527983" y="1482835"/>
            <a:ext cx="8350897" cy="4114800"/>
          </a:xfrm>
        </p:spPr>
        <p:txBody>
          <a:bodyPr/>
          <a:lstStyle/>
          <a:p>
            <a:r>
              <a:rPr lang="en-US" sz="2400" dirty="0"/>
              <a:t>Sheen on Creek, LNAPL in well nearby, LNAPL transmissivity is &lt; 0.05 ft</a:t>
            </a:r>
            <a:r>
              <a:rPr lang="en-US" sz="2400" baseline="30000" dirty="0"/>
              <a:t>2</a:t>
            </a:r>
            <a:r>
              <a:rPr lang="en-US" sz="2400" dirty="0"/>
              <a:t>/day  </a:t>
            </a:r>
          </a:p>
          <a:p>
            <a:pPr lvl="1"/>
            <a:r>
              <a:rPr lang="en-US" sz="2100" dirty="0"/>
              <a:t>Should recovery be considered? (Y/N)</a:t>
            </a:r>
          </a:p>
          <a:p>
            <a:pPr lvl="1"/>
            <a:r>
              <a:rPr lang="en-US" sz="2100" dirty="0"/>
              <a:t>Is recovery likely to be the final remedy? (Y/N)</a:t>
            </a:r>
          </a:p>
          <a:p>
            <a:pPr lvl="1"/>
            <a:r>
              <a:rPr lang="en-US" sz="2100" dirty="0"/>
              <a:t>What else could be done to improve remedy selection?</a:t>
            </a:r>
          </a:p>
          <a:p>
            <a:pPr marL="1482725" lvl="2" indent="-331788">
              <a:buFont typeface="+mj-lt"/>
              <a:buAutoNum type="alphaUcPeriod"/>
            </a:pPr>
            <a:r>
              <a:rPr lang="en-US" sz="2100" dirty="0" smtClean="0"/>
              <a:t>We </a:t>
            </a:r>
            <a:r>
              <a:rPr lang="en-US" sz="2100" dirty="0"/>
              <a:t>are good to install a final remedy</a:t>
            </a:r>
          </a:p>
          <a:p>
            <a:pPr marL="1482725" lvl="2" indent="-331788">
              <a:buFont typeface="+mj-lt"/>
              <a:buAutoNum type="alphaUcPeriod"/>
            </a:pPr>
            <a:r>
              <a:rPr lang="en-US" sz="2100" dirty="0"/>
              <a:t>Improve vertical and horizontal resolution of impacts and soil type</a:t>
            </a:r>
          </a:p>
          <a:p>
            <a:pPr marL="1482725" lvl="2" indent="-331788">
              <a:buFont typeface="+mj-lt"/>
              <a:buAutoNum type="alphaUcPeriod"/>
            </a:pPr>
            <a:r>
              <a:rPr lang="en-US" sz="2100" dirty="0"/>
              <a:t>Quantify Biodegradation Rate</a:t>
            </a:r>
          </a:p>
          <a:p>
            <a:pPr marL="1482725" lvl="2" indent="-331788">
              <a:buFont typeface="+mj-lt"/>
              <a:buAutoNum type="alphaUcPeriod"/>
            </a:pPr>
            <a:r>
              <a:rPr lang="en-US" sz="2100" dirty="0"/>
              <a:t>Estimate Volatile Fraction of LNAPL in place</a:t>
            </a:r>
          </a:p>
          <a:p>
            <a:pPr marL="1482725" lvl="2" indent="-331788">
              <a:buFont typeface="+mj-lt"/>
              <a:buAutoNum type="alphaUcPeriod"/>
            </a:pPr>
            <a:r>
              <a:rPr lang="en-US" sz="2100" dirty="0"/>
              <a:t>Confirm Sheen LNAPL originates from impacts in well</a:t>
            </a:r>
          </a:p>
        </p:txBody>
      </p:sp>
    </p:spTree>
    <p:extLst>
      <p:ext uri="{BB962C8B-B14F-4D97-AF65-F5344CB8AC3E}">
        <p14:creationId xmlns:p14="http://schemas.microsoft.com/office/powerpoint/2010/main" val="16101030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a:t>Choose Remedial Technology(ies), then Identify Performance Metrics &amp; Endpoints</a:t>
            </a:r>
          </a:p>
        </p:txBody>
      </p:sp>
      <p:sp>
        <p:nvSpPr>
          <p:cNvPr id="7171" name="Content Placeholder 2"/>
          <p:cNvSpPr>
            <a:spLocks noGrp="1"/>
          </p:cNvSpPr>
          <p:nvPr>
            <p:ph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Performance Metrics and Endpoints are SMART and technology-specific</a:t>
            </a:r>
          </a:p>
          <a:p>
            <a:endParaRPr lang="en-US" alt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1" y="1341438"/>
            <a:ext cx="5797549" cy="444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rot="16200000">
            <a:off x="-2588731" y="3853628"/>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49650020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a:t>Performance Metrics</a:t>
            </a:r>
          </a:p>
        </p:txBody>
      </p:sp>
      <p:sp>
        <p:nvSpPr>
          <p:cNvPr id="4" name="Content Placeholder 3">
            <a:extLst>
              <a:ext uri="{FF2B5EF4-FFF2-40B4-BE49-F238E27FC236}">
                <a16:creationId xmlns:a16="http://schemas.microsoft.com/office/drawing/2014/main" xmlns="" id="{52CD528B-B8F3-4DB9-8EEC-2B36BBEDDF67}"/>
              </a:ext>
            </a:extLst>
          </p:cNvPr>
          <p:cNvSpPr>
            <a:spLocks noGrp="1"/>
          </p:cNvSpPr>
          <p:nvPr>
            <p:ph idx="1"/>
          </p:nvPr>
        </p:nvSpPr>
        <p:spPr>
          <a:xfrm>
            <a:off x="765313" y="1554079"/>
            <a:ext cx="8008297" cy="4553284"/>
          </a:xfrm>
        </p:spPr>
        <p:txBody>
          <a:bodyPr/>
          <a:lstStyle/>
          <a:p>
            <a:r>
              <a:rPr lang="en-US" dirty="0"/>
              <a:t>Technology-specific!</a:t>
            </a:r>
          </a:p>
          <a:p>
            <a:r>
              <a:rPr lang="en-US" dirty="0"/>
              <a:t>Verifies that remedy is being </a:t>
            </a:r>
            <a:br>
              <a:rPr lang="en-US" dirty="0"/>
            </a:br>
            <a:r>
              <a:rPr lang="en-US" dirty="0"/>
              <a:t>effectively implemented</a:t>
            </a:r>
          </a:p>
          <a:p>
            <a:r>
              <a:rPr lang="en-US" dirty="0"/>
              <a:t>Allows for mid-course corrections </a:t>
            </a:r>
          </a:p>
          <a:p>
            <a:r>
              <a:rPr lang="en-US" dirty="0"/>
              <a:t>Tracks progress toward endpoint</a:t>
            </a:r>
          </a:p>
          <a:p>
            <a:r>
              <a:rPr lang="en-US" dirty="0"/>
              <a:t>Example performance metric for bioventing: </a:t>
            </a:r>
          </a:p>
          <a:p>
            <a:pPr lvl="1"/>
            <a:r>
              <a:rPr lang="en-US" dirty="0"/>
              <a:t>Maintain a specified minimum oxygen content in a targeted region of LNAPL-affected soil (to deplete LNAPL mass by aerobic biodegradation)</a:t>
            </a:r>
          </a:p>
          <a:p>
            <a:endParaRPr lang="en-US" dirty="0"/>
          </a:p>
        </p:txBody>
      </p:sp>
      <p:pic>
        <p:nvPicPr>
          <p:cNvPr id="2050" name="Picture 2" descr="Image result for measurement clipart free">
            <a:extLst>
              <a:ext uri="{FF2B5EF4-FFF2-40B4-BE49-F238E27FC236}">
                <a16:creationId xmlns:a16="http://schemas.microsoft.com/office/drawing/2014/main" xmlns="" id="{1936BC84-D1BF-49B3-B2EC-E27C07639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231" y="1811421"/>
            <a:ext cx="2266950" cy="201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211851889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a:t>Endpoints</a:t>
            </a:r>
          </a:p>
        </p:txBody>
      </p:sp>
      <p:sp>
        <p:nvSpPr>
          <p:cNvPr id="4" name="Content Placeholder 3">
            <a:extLst>
              <a:ext uri="{FF2B5EF4-FFF2-40B4-BE49-F238E27FC236}">
                <a16:creationId xmlns:a16="http://schemas.microsoft.com/office/drawing/2014/main" xmlns="" id="{52CD528B-B8F3-4DB9-8EEC-2B36BBEDDF67}"/>
              </a:ext>
            </a:extLst>
          </p:cNvPr>
          <p:cNvSpPr>
            <a:spLocks noGrp="1"/>
          </p:cNvSpPr>
          <p:nvPr>
            <p:ph idx="1"/>
          </p:nvPr>
        </p:nvSpPr>
        <p:spPr>
          <a:xfrm>
            <a:off x="598488" y="1498600"/>
            <a:ext cx="7947024" cy="4114800"/>
          </a:xfrm>
        </p:spPr>
        <p:txBody>
          <a:bodyPr/>
          <a:lstStyle/>
          <a:p>
            <a:r>
              <a:rPr lang="en-US" dirty="0"/>
              <a:t>Also technology-specific!</a:t>
            </a:r>
          </a:p>
          <a:p>
            <a:r>
              <a:rPr lang="en-US" dirty="0"/>
              <a:t>Defined as:</a:t>
            </a:r>
          </a:p>
          <a:p>
            <a:pPr lvl="1"/>
            <a:r>
              <a:rPr lang="en-US" dirty="0"/>
              <a:t>LNAPL concern has been</a:t>
            </a:r>
            <a:br>
              <a:rPr lang="en-US" dirty="0"/>
            </a:br>
            <a:r>
              <a:rPr lang="en-US" dirty="0"/>
              <a:t>addressed, OR</a:t>
            </a:r>
          </a:p>
          <a:p>
            <a:pPr lvl="1"/>
            <a:r>
              <a:rPr lang="en-US" dirty="0"/>
              <a:t>Practicable limit of the technology</a:t>
            </a:r>
            <a:br>
              <a:rPr lang="en-US" dirty="0"/>
            </a:br>
            <a:r>
              <a:rPr lang="en-US" sz="1400" dirty="0"/>
              <a:t> </a:t>
            </a:r>
            <a:endParaRPr lang="en-US" dirty="0"/>
          </a:p>
          <a:p>
            <a:r>
              <a:rPr lang="en-US" dirty="0"/>
              <a:t>If technology reaches its practicable limit before LNAPL concern is abated, then the endpoint marks the </a:t>
            </a:r>
            <a:r>
              <a:rPr lang="en-US" u="sng" dirty="0"/>
              <a:t>transition</a:t>
            </a:r>
            <a:r>
              <a:rPr lang="en-US" dirty="0"/>
              <a:t> to the next technology in the treatment train</a:t>
            </a:r>
          </a:p>
          <a:p>
            <a:endParaRPr lang="en-US" dirty="0"/>
          </a:p>
        </p:txBody>
      </p:sp>
      <p:pic>
        <p:nvPicPr>
          <p:cNvPr id="1026" name="Picture 2" descr="Image result for treasure map clipart free">
            <a:extLst>
              <a:ext uri="{FF2B5EF4-FFF2-40B4-BE49-F238E27FC236}">
                <a16:creationId xmlns:a16="http://schemas.microsoft.com/office/drawing/2014/main" xmlns="" id="{32CC4831-DBB0-4934-8343-47EF05558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162" y="1543050"/>
            <a:ext cx="2419350" cy="1885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281101322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Knowledge Check</a:t>
            </a:r>
          </a:p>
        </p:txBody>
      </p:sp>
      <p:sp>
        <p:nvSpPr>
          <p:cNvPr id="30" name="TextBox 29">
            <a:extLst>
              <a:ext uri="{FF2B5EF4-FFF2-40B4-BE49-F238E27FC236}">
                <a16:creationId xmlns:a16="http://schemas.microsoft.com/office/drawing/2014/main" xmlns="" id="{5D9CC7F2-24A2-43B6-95E1-3C1991A872D9}"/>
              </a:ext>
            </a:extLst>
          </p:cNvPr>
          <p:cNvSpPr txBox="1"/>
          <p:nvPr/>
        </p:nvSpPr>
        <p:spPr>
          <a:xfrm>
            <a:off x="533402" y="3768196"/>
            <a:ext cx="7652084" cy="1354217"/>
          </a:xfrm>
          <a:prstGeom prst="rect">
            <a:avLst/>
          </a:prstGeom>
          <a:noFill/>
        </p:spPr>
        <p:txBody>
          <a:bodyPr wrap="square" rtlCol="0">
            <a:spAutoFit/>
          </a:bodyPr>
          <a:lstStyle/>
          <a:p>
            <a:pPr marL="914400" indent="-457200" defTabSz="457200" fontAlgn="auto">
              <a:spcBef>
                <a:spcPts val="0"/>
              </a:spcBef>
              <a:spcAft>
                <a:spcPts val="600"/>
              </a:spcAft>
              <a:buClr>
                <a:srgbClr val="008000"/>
              </a:buClr>
              <a:buFontTx/>
              <a:buAutoNum type="alphaUcPeriod"/>
            </a:pPr>
            <a:r>
              <a:rPr lang="en-US" sz="2400" dirty="0" smtClean="0">
                <a:solidFill>
                  <a:srgbClr val="002060"/>
                </a:solidFill>
                <a:latin typeface="Arial"/>
              </a:rPr>
              <a:t>Are </a:t>
            </a:r>
            <a:r>
              <a:rPr lang="en-US" sz="2400" dirty="0">
                <a:solidFill>
                  <a:srgbClr val="002060"/>
                </a:solidFill>
                <a:latin typeface="Arial"/>
              </a:rPr>
              <a:t>optional</a:t>
            </a:r>
          </a:p>
          <a:p>
            <a:pPr marL="914400" indent="-457200" defTabSz="457200" fontAlgn="auto">
              <a:spcBef>
                <a:spcPts val="0"/>
              </a:spcBef>
              <a:spcAft>
                <a:spcPts val="600"/>
              </a:spcAft>
              <a:buClr>
                <a:srgbClr val="008000"/>
              </a:buClr>
              <a:buFontTx/>
              <a:buAutoNum type="alphaUcPeriod"/>
            </a:pPr>
            <a:r>
              <a:rPr lang="en-US" sz="2400" dirty="0">
                <a:solidFill>
                  <a:srgbClr val="002060"/>
                </a:solidFill>
                <a:latin typeface="Arial"/>
              </a:rPr>
              <a:t>Are the same for every technology</a:t>
            </a:r>
          </a:p>
          <a:p>
            <a:pPr marL="914400" indent="-457200" defTabSz="457200" fontAlgn="auto">
              <a:spcBef>
                <a:spcPts val="0"/>
              </a:spcBef>
              <a:spcAft>
                <a:spcPts val="600"/>
              </a:spcAft>
              <a:buClr>
                <a:srgbClr val="008000"/>
              </a:buClr>
              <a:buFontTx/>
              <a:buAutoNum type="alphaUcPeriod"/>
            </a:pPr>
            <a:r>
              <a:rPr lang="en-US" sz="2400" dirty="0">
                <a:solidFill>
                  <a:srgbClr val="002060"/>
                </a:solidFill>
                <a:latin typeface="Arial"/>
              </a:rPr>
              <a:t>Are technology-specific and </a:t>
            </a:r>
            <a:r>
              <a:rPr lang="en-US" sz="2400" dirty="0" smtClean="0">
                <a:solidFill>
                  <a:srgbClr val="002060"/>
                </a:solidFill>
                <a:latin typeface="Arial"/>
              </a:rPr>
              <a:t>site-specific</a:t>
            </a:r>
            <a:endParaRPr lang="en-US" sz="2400" dirty="0">
              <a:solidFill>
                <a:srgbClr val="002060"/>
              </a:solidFill>
              <a:latin typeface="Arial"/>
            </a:endParaRPr>
          </a:p>
        </p:txBody>
      </p:sp>
      <p:sp>
        <p:nvSpPr>
          <p:cNvPr id="5" name="TextBox 4">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rPr>
              <a:t>Poll Question</a:t>
            </a:r>
          </a:p>
        </p:txBody>
      </p:sp>
      <p:sp>
        <p:nvSpPr>
          <p:cNvPr id="3" name="Rectangle 2"/>
          <p:cNvSpPr/>
          <p:nvPr/>
        </p:nvSpPr>
        <p:spPr>
          <a:xfrm>
            <a:off x="914401" y="1708474"/>
            <a:ext cx="6172200" cy="1815882"/>
          </a:xfrm>
          <a:prstGeom prst="rect">
            <a:avLst/>
          </a:prstGeom>
        </p:spPr>
        <p:txBody>
          <a:bodyPr wrap="square">
            <a:spAutoFit/>
          </a:bodyPr>
          <a:lstStyle/>
          <a:p>
            <a:pPr lvl="0" defTabSz="457200" fontAlgn="auto">
              <a:spcBef>
                <a:spcPts val="0"/>
              </a:spcBef>
              <a:spcAft>
                <a:spcPts val="0"/>
              </a:spcAft>
            </a:pPr>
            <a:r>
              <a:rPr lang="en-US" sz="2800" b="1" dirty="0">
                <a:solidFill>
                  <a:srgbClr val="008000"/>
                </a:solidFill>
                <a:latin typeface="Arial"/>
              </a:rPr>
              <a:t>Which statement is true?</a:t>
            </a:r>
          </a:p>
          <a:p>
            <a:pPr lvl="0" defTabSz="457200" fontAlgn="auto">
              <a:spcBef>
                <a:spcPts val="0"/>
              </a:spcBef>
              <a:spcAft>
                <a:spcPts val="0"/>
              </a:spcAft>
            </a:pPr>
            <a:endParaRPr lang="en-US" sz="2800" b="1" dirty="0">
              <a:solidFill>
                <a:prstClr val="black"/>
              </a:solidFill>
              <a:latin typeface="Arial"/>
            </a:endParaRPr>
          </a:p>
          <a:p>
            <a:pPr lvl="0" defTabSz="457200" fontAlgn="auto">
              <a:spcBef>
                <a:spcPts val="0"/>
              </a:spcBef>
              <a:spcAft>
                <a:spcPts val="600"/>
              </a:spcAft>
            </a:pPr>
            <a:r>
              <a:rPr lang="en-US" sz="2800" b="1" dirty="0">
                <a:solidFill>
                  <a:srgbClr val="002060"/>
                </a:solidFill>
                <a:latin typeface="Arial"/>
              </a:rPr>
              <a:t>Remedial Performance Metrics and Endpoints…</a:t>
            </a:r>
          </a:p>
        </p:txBody>
      </p:sp>
    </p:spTree>
    <p:extLst>
      <p:ext uri="{BB962C8B-B14F-4D97-AF65-F5344CB8AC3E}">
        <p14:creationId xmlns:p14="http://schemas.microsoft.com/office/powerpoint/2010/main" val="3595952883"/>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Examples of Concerns Leading to </a:t>
            </a:r>
            <a:br>
              <a:rPr lang="en-US" altLang="en-US" dirty="0"/>
            </a:br>
            <a:r>
              <a:rPr lang="en-US" altLang="en-US" dirty="0"/>
              <a:t>SMART Remedial Outcomes</a:t>
            </a:r>
          </a:p>
        </p:txBody>
      </p:sp>
      <p:sp>
        <p:nvSpPr>
          <p:cNvPr id="10" name="Rectangle 9">
            <a:extLst>
              <a:ext uri="{FF2B5EF4-FFF2-40B4-BE49-F238E27FC236}">
                <a16:creationId xmlns:a16="http://schemas.microsoft.com/office/drawing/2014/main" xmlns="" id="{A9847DDF-4BC0-40CE-9462-E6730C967D24}"/>
              </a:ext>
            </a:extLst>
          </p:cNvPr>
          <p:cNvSpPr/>
          <p:nvPr/>
        </p:nvSpPr>
        <p:spPr>
          <a:xfrm>
            <a:off x="440407" y="2906683"/>
            <a:ext cx="8548237" cy="3821534"/>
          </a:xfrm>
          <a:prstGeom prst="rect">
            <a:avLst/>
          </a:prstGeom>
          <a:noFill/>
          <a:ln w="38100" cap="flat" cmpd="sng" algn="ctr">
            <a:solidFill>
              <a:srgbClr val="5B9BD5"/>
            </a:solidFill>
            <a:prstDash val="dash"/>
            <a:miter lim="800000"/>
          </a:ln>
          <a:effectLst/>
        </p:spPr>
        <p:txBody>
          <a:bodyPr rtlCol="0" anchor="ctr"/>
          <a:lstStyle/>
          <a:p>
            <a:pPr algn="ctr" defTabSz="457200" fontAlgn="auto">
              <a:spcBef>
                <a:spcPts val="0"/>
              </a:spcBef>
              <a:spcAft>
                <a:spcPts val="0"/>
              </a:spcAft>
              <a:defRPr/>
            </a:pPr>
            <a:endParaRPr lang="en-US" sz="1801" kern="0" dirty="0">
              <a:solidFill>
                <a:prstClr val="white"/>
              </a:solidFill>
              <a:latin typeface="Calibri" panose="020F0502020204030204"/>
            </a:endParaRPr>
          </a:p>
        </p:txBody>
      </p:sp>
      <p:sp>
        <p:nvSpPr>
          <p:cNvPr id="19" name="TextBox 18">
            <a:extLst>
              <a:ext uri="{FF2B5EF4-FFF2-40B4-BE49-F238E27FC236}">
                <a16:creationId xmlns:a16="http://schemas.microsoft.com/office/drawing/2014/main" xmlns="" id="{AF952F75-8A20-4E5C-9625-691B572ED95B}"/>
              </a:ext>
            </a:extLst>
          </p:cNvPr>
          <p:cNvSpPr txBox="1"/>
          <p:nvPr/>
        </p:nvSpPr>
        <p:spPr>
          <a:xfrm>
            <a:off x="5005499" y="2783565"/>
            <a:ext cx="728301" cy="133618"/>
          </a:xfrm>
          <a:prstGeom prst="rect">
            <a:avLst/>
          </a:prstGeom>
          <a:noFill/>
        </p:spPr>
        <p:txBody>
          <a:bodyPr wrap="none" tIns="0" rIns="473826" bIns="0" rtlCol="0">
            <a:spAutoFit/>
          </a:bodyPr>
          <a:lstStyle/>
          <a:p>
            <a:pPr defTabSz="789635">
              <a:defRPr/>
            </a:pPr>
            <a:endParaRPr lang="en-US" sz="1209" kern="0" dirty="0">
              <a:solidFill>
                <a:sysClr val="windowText" lastClr="000000"/>
              </a:solidFill>
            </a:endParaRPr>
          </a:p>
        </p:txBody>
      </p:sp>
      <p:sp>
        <p:nvSpPr>
          <p:cNvPr id="23" name="Freeform: Shape 22">
            <a:extLst>
              <a:ext uri="{FF2B5EF4-FFF2-40B4-BE49-F238E27FC236}">
                <a16:creationId xmlns:a16="http://schemas.microsoft.com/office/drawing/2014/main" xmlns="" id="{A50FB9E1-496D-4C5B-836A-EB299A12AE25}"/>
              </a:ext>
            </a:extLst>
          </p:cNvPr>
          <p:cNvSpPr/>
          <p:nvPr/>
        </p:nvSpPr>
        <p:spPr>
          <a:xfrm rot="5400000">
            <a:off x="2222683" y="1040895"/>
            <a:ext cx="1128934" cy="1816618"/>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 name="connsiteX0" fmla="*/ 0 w 4204835"/>
              <a:gd name="connsiteY0" fmla="*/ 0 h 1593310"/>
              <a:gd name="connsiteX1" fmla="*/ 3186620 w 4204835"/>
              <a:gd name="connsiteY1" fmla="*/ 0 h 1593310"/>
              <a:gd name="connsiteX2" fmla="*/ 4204834 w 4204835"/>
              <a:gd name="connsiteY2" fmla="*/ 793277 h 1593310"/>
              <a:gd name="connsiteX3" fmla="*/ 3186620 w 4204835"/>
              <a:gd name="connsiteY3" fmla="*/ 1593310 h 1593310"/>
              <a:gd name="connsiteX4" fmla="*/ 0 w 4204835"/>
              <a:gd name="connsiteY4" fmla="*/ 1593310 h 1593310"/>
              <a:gd name="connsiteX5" fmla="*/ 477640 w 4204835"/>
              <a:gd name="connsiteY5" fmla="*/ 780890 h 1593310"/>
              <a:gd name="connsiteX6" fmla="*/ 0 w 4204835"/>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835" h="1593310">
                <a:moveTo>
                  <a:pt x="0" y="0"/>
                </a:moveTo>
                <a:lnTo>
                  <a:pt x="3186620" y="0"/>
                </a:lnTo>
                <a:lnTo>
                  <a:pt x="4204834" y="793277"/>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50344" rIns="473826" bIns="50344" numCol="1" spcCol="1270" anchor="ctr" anchorCtr="0">
            <a:noAutofit/>
          </a:bodyPr>
          <a:lstStyle/>
          <a:p>
            <a:pPr algn="ctr" defTabSz="440469">
              <a:lnSpc>
                <a:spcPct val="90000"/>
              </a:lnSpc>
              <a:spcAft>
                <a:spcPts val="331"/>
              </a:spcAft>
              <a:defRPr/>
            </a:pPr>
            <a:endParaRPr lang="en-US" sz="1200" b="1" kern="0" dirty="0">
              <a:solidFill>
                <a:srgbClr val="FFFFFF"/>
              </a:solidFill>
            </a:endParaRPr>
          </a:p>
          <a:p>
            <a:pPr algn="ctr" defTabSz="440469">
              <a:lnSpc>
                <a:spcPct val="90000"/>
              </a:lnSpc>
              <a:spcAft>
                <a:spcPts val="331"/>
              </a:spcAft>
              <a:defRPr/>
            </a:pPr>
            <a:endParaRPr lang="en-US" sz="1200" b="1" kern="0" dirty="0">
              <a:solidFill>
                <a:srgbClr val="FFFFFF"/>
              </a:solidFill>
            </a:endParaRPr>
          </a:p>
          <a:p>
            <a:pPr algn="ctr" defTabSz="440469">
              <a:lnSpc>
                <a:spcPct val="90000"/>
              </a:lnSpc>
              <a:spcAft>
                <a:spcPts val="331"/>
              </a:spcAft>
              <a:defRPr/>
            </a:pPr>
            <a:r>
              <a:rPr lang="en-US" sz="1200" b="1" kern="0" dirty="0">
                <a:solidFill>
                  <a:srgbClr val="FFFFFF"/>
                </a:solidFill>
              </a:rPr>
              <a:t>LNAPL is the source of a dissolved phase plume that may affect a supply well</a:t>
            </a:r>
            <a:endParaRPr lang="en-US" sz="1000" kern="0" dirty="0">
              <a:solidFill>
                <a:srgbClr val="FFFFFF"/>
              </a:solidFill>
            </a:endParaRPr>
          </a:p>
        </p:txBody>
      </p:sp>
      <p:sp>
        <p:nvSpPr>
          <p:cNvPr id="24" name="Freeform: Shape 23">
            <a:extLst>
              <a:ext uri="{FF2B5EF4-FFF2-40B4-BE49-F238E27FC236}">
                <a16:creationId xmlns:a16="http://schemas.microsoft.com/office/drawing/2014/main" xmlns="" id="{00CCC17B-CE11-4ABD-9FD7-BA3AD56685E7}"/>
              </a:ext>
            </a:extLst>
          </p:cNvPr>
          <p:cNvSpPr/>
          <p:nvPr/>
        </p:nvSpPr>
        <p:spPr>
          <a:xfrm rot="5400000">
            <a:off x="2432368" y="2545711"/>
            <a:ext cx="769717" cy="1512642"/>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70473 w 3375165"/>
              <a:gd name="connsiteY5" fmla="*/ 671791 h 1331972"/>
              <a:gd name="connsiteX6" fmla="*/ 0 w 3375165"/>
              <a:gd name="connsiteY6" fmla="*/ 4762 h 1331972"/>
              <a:gd name="connsiteX0" fmla="*/ 0 w 3375165"/>
              <a:gd name="connsiteY0" fmla="*/ 4762 h 1322447"/>
              <a:gd name="connsiteX1" fmla="*/ 2713942 w 3375165"/>
              <a:gd name="connsiteY1" fmla="*/ 0 h 1322447"/>
              <a:gd name="connsiteX2" fmla="*/ 3375165 w 3375165"/>
              <a:gd name="connsiteY2" fmla="*/ 661224 h 1322447"/>
              <a:gd name="connsiteX3" fmla="*/ 2713942 w 3375165"/>
              <a:gd name="connsiteY3" fmla="*/ 1322447 h 1322447"/>
              <a:gd name="connsiteX4" fmla="*/ 64756 w 3375165"/>
              <a:gd name="connsiteY4" fmla="*/ 1318205 h 1322447"/>
              <a:gd name="connsiteX5" fmla="*/ 670473 w 3375165"/>
              <a:gd name="connsiteY5" fmla="*/ 671791 h 1322447"/>
              <a:gd name="connsiteX6" fmla="*/ 0 w 3375165"/>
              <a:gd name="connsiteY6" fmla="*/ 4762 h 1322447"/>
              <a:gd name="connsiteX0" fmla="*/ 0 w 3375165"/>
              <a:gd name="connsiteY0" fmla="*/ 4762 h 1322794"/>
              <a:gd name="connsiteX1" fmla="*/ 2713942 w 3375165"/>
              <a:gd name="connsiteY1" fmla="*/ 0 h 1322794"/>
              <a:gd name="connsiteX2" fmla="*/ 3375165 w 3375165"/>
              <a:gd name="connsiteY2" fmla="*/ 661224 h 1322794"/>
              <a:gd name="connsiteX3" fmla="*/ 2713942 w 3375165"/>
              <a:gd name="connsiteY3" fmla="*/ 1322447 h 1322794"/>
              <a:gd name="connsiteX4" fmla="*/ 103614 w 3375165"/>
              <a:gd name="connsiteY4" fmla="*/ 1322794 h 1322794"/>
              <a:gd name="connsiteX5" fmla="*/ 670473 w 3375165"/>
              <a:gd name="connsiteY5" fmla="*/ 671791 h 1322794"/>
              <a:gd name="connsiteX6" fmla="*/ 0 w 3375165"/>
              <a:gd name="connsiteY6" fmla="*/ 4762 h 132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22794">
                <a:moveTo>
                  <a:pt x="0" y="4762"/>
                </a:moveTo>
                <a:lnTo>
                  <a:pt x="2713942" y="0"/>
                </a:lnTo>
                <a:lnTo>
                  <a:pt x="3375165" y="661224"/>
                </a:lnTo>
                <a:lnTo>
                  <a:pt x="2713942" y="1322447"/>
                </a:lnTo>
                <a:lnTo>
                  <a:pt x="103614" y="1322794"/>
                </a:lnTo>
                <a:lnTo>
                  <a:pt x="670473" y="671791"/>
                </a:lnTo>
                <a:lnTo>
                  <a:pt x="0" y="4762"/>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50344" tIns="5594" rIns="50344" bIns="5594" numCol="1" spcCol="1270" anchor="ctr" anchorCtr="0">
            <a:noAutofit/>
          </a:bodyPr>
          <a:lstStyle/>
          <a:p>
            <a:pPr algn="ctr" defTabSz="391528">
              <a:lnSpc>
                <a:spcPct val="90000"/>
              </a:lnSpc>
              <a:spcAft>
                <a:spcPct val="35000"/>
              </a:spcAft>
              <a:defRPr/>
            </a:pPr>
            <a:r>
              <a:rPr lang="en-US" sz="900" b="1" kern="0" dirty="0">
                <a:solidFill>
                  <a:srgbClr val="FFFFFF"/>
                </a:solidFill>
              </a:rPr>
              <a:t>Reduce </a:t>
            </a:r>
            <a:br>
              <a:rPr lang="en-US" sz="900" b="1" kern="0" dirty="0">
                <a:solidFill>
                  <a:srgbClr val="FFFFFF"/>
                </a:solidFill>
              </a:rPr>
            </a:br>
            <a:r>
              <a:rPr lang="en-US" sz="900" b="1" kern="0" dirty="0">
                <a:solidFill>
                  <a:srgbClr val="FFFFFF"/>
                </a:solidFill>
              </a:rPr>
              <a:t>dissolved-phase concentrations to generic or site-specific standards</a:t>
            </a:r>
            <a:endParaRPr lang="en-US" sz="1100" b="1" kern="0" dirty="0">
              <a:solidFill>
                <a:srgbClr val="FFFFFF"/>
              </a:solidFill>
            </a:endParaRPr>
          </a:p>
        </p:txBody>
      </p:sp>
      <p:sp>
        <p:nvSpPr>
          <p:cNvPr id="25" name="Freeform: Shape 24">
            <a:extLst>
              <a:ext uri="{FF2B5EF4-FFF2-40B4-BE49-F238E27FC236}">
                <a16:creationId xmlns:a16="http://schemas.microsoft.com/office/drawing/2014/main" xmlns="" id="{92589D23-0760-4E95-BA1A-852FE4FDD265}"/>
              </a:ext>
            </a:extLst>
          </p:cNvPr>
          <p:cNvSpPr/>
          <p:nvPr/>
        </p:nvSpPr>
        <p:spPr>
          <a:xfrm rot="5400000">
            <a:off x="2457166" y="3157427"/>
            <a:ext cx="703040" cy="1529717"/>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16732 w 3066634"/>
              <a:gd name="connsiteY5" fmla="*/ 651677 h 1322447"/>
              <a:gd name="connsiteX6" fmla="*/ 0 w 3066634"/>
              <a:gd name="connsiteY6" fmla="*/ 0 h 1322447"/>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68270 w 3066634"/>
              <a:gd name="connsiteY5" fmla="*/ 651677 h 1322447"/>
              <a:gd name="connsiteX6" fmla="*/ 0 w 3066634"/>
              <a:gd name="connsiteY6" fmla="*/ 0 h 132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6634" h="1322447">
                <a:moveTo>
                  <a:pt x="0" y="0"/>
                </a:moveTo>
                <a:lnTo>
                  <a:pt x="2497128" y="0"/>
                </a:lnTo>
                <a:lnTo>
                  <a:pt x="3066634" y="656461"/>
                </a:lnTo>
                <a:lnTo>
                  <a:pt x="2497128" y="1322447"/>
                </a:lnTo>
                <a:lnTo>
                  <a:pt x="10190" y="1317685"/>
                </a:lnTo>
                <a:lnTo>
                  <a:pt x="568270" y="651677"/>
                </a:lnTo>
                <a:lnTo>
                  <a:pt x="0"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0" bIns="5594" numCol="1" spcCol="1270" anchor="ctr" anchorCtr="0">
            <a:noAutofit/>
          </a:bodyPr>
          <a:lstStyle/>
          <a:p>
            <a:pPr algn="ctr" defTabSz="391528">
              <a:lnSpc>
                <a:spcPct val="90000"/>
              </a:lnSpc>
              <a:spcAft>
                <a:spcPct val="35000"/>
              </a:spcAft>
              <a:defRPr/>
            </a:pPr>
            <a:r>
              <a:rPr lang="en-US" sz="1200" b="1" kern="0" dirty="0">
                <a:solidFill>
                  <a:srgbClr val="FFFFFF"/>
                </a:solidFill>
              </a:rPr>
              <a:t>Reduce dissolved-phase impacts</a:t>
            </a:r>
          </a:p>
          <a:p>
            <a:pPr algn="ctr" defTabSz="391528">
              <a:lnSpc>
                <a:spcPct val="90000"/>
              </a:lnSpc>
              <a:spcAft>
                <a:spcPct val="35000"/>
              </a:spcAft>
              <a:defRPr/>
            </a:pPr>
            <a:endParaRPr lang="en-US" sz="1200" b="1" kern="0" dirty="0">
              <a:solidFill>
                <a:srgbClr val="FFFFFF"/>
              </a:solidFill>
            </a:endParaRPr>
          </a:p>
        </p:txBody>
      </p:sp>
      <p:sp>
        <p:nvSpPr>
          <p:cNvPr id="26" name="TextBox 25">
            <a:extLst>
              <a:ext uri="{FF2B5EF4-FFF2-40B4-BE49-F238E27FC236}">
                <a16:creationId xmlns:a16="http://schemas.microsoft.com/office/drawing/2014/main" xmlns="" id="{158ED0CD-CED8-4F4C-84EE-AFDAD14A0ED8}"/>
              </a:ext>
            </a:extLst>
          </p:cNvPr>
          <p:cNvSpPr txBox="1"/>
          <p:nvPr/>
        </p:nvSpPr>
        <p:spPr>
          <a:xfrm>
            <a:off x="5028380" y="3659537"/>
            <a:ext cx="235683" cy="180903"/>
          </a:xfrm>
          <a:prstGeom prst="rect">
            <a:avLst/>
          </a:prstGeom>
          <a:noFill/>
        </p:spPr>
        <p:txBody>
          <a:bodyPr wrap="none" rtlCol="0">
            <a:spAutoFit/>
          </a:bodyPr>
          <a:lstStyle/>
          <a:p>
            <a:pPr defTabSz="789635">
              <a:defRPr/>
            </a:pPr>
            <a:endParaRPr lang="en-US" sz="1037" kern="0" dirty="0">
              <a:solidFill>
                <a:srgbClr val="FFFFFF"/>
              </a:solidFill>
            </a:endParaRPr>
          </a:p>
        </p:txBody>
      </p:sp>
      <p:grpSp>
        <p:nvGrpSpPr>
          <p:cNvPr id="2" name="Group 1">
            <a:extLst>
              <a:ext uri="{FF2B5EF4-FFF2-40B4-BE49-F238E27FC236}">
                <a16:creationId xmlns:a16="http://schemas.microsoft.com/office/drawing/2014/main" xmlns="" id="{31ACD451-F464-4881-B86B-28A56CF7A29B}"/>
              </a:ext>
            </a:extLst>
          </p:cNvPr>
          <p:cNvGrpSpPr/>
          <p:nvPr/>
        </p:nvGrpSpPr>
        <p:grpSpPr>
          <a:xfrm>
            <a:off x="3872818" y="1395229"/>
            <a:ext cx="1984148" cy="5178862"/>
            <a:chOff x="3872818" y="1395229"/>
            <a:chExt cx="1984148" cy="5178862"/>
          </a:xfrm>
        </p:grpSpPr>
        <p:sp>
          <p:nvSpPr>
            <p:cNvPr id="18" name="Oval 17">
              <a:extLst>
                <a:ext uri="{FF2B5EF4-FFF2-40B4-BE49-F238E27FC236}">
                  <a16:creationId xmlns:a16="http://schemas.microsoft.com/office/drawing/2014/main" xmlns="" id="{A8FA4E47-3131-437B-A281-06AE231C5E0A}"/>
                </a:ext>
              </a:extLst>
            </p:cNvPr>
            <p:cNvSpPr/>
            <p:nvPr/>
          </p:nvSpPr>
          <p:spPr>
            <a:xfrm rot="5400000">
              <a:off x="4409927" y="5127052"/>
              <a:ext cx="909930" cy="1984148"/>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rtlCol="0" anchor="ctr" anchorCtr="1"/>
            <a:lstStyle/>
            <a:p>
              <a:pPr algn="ctr" defTabSz="789635">
                <a:defRPr/>
              </a:pPr>
              <a:r>
                <a:rPr lang="en-US" sz="1209" b="1" kern="0" dirty="0">
                  <a:solidFill>
                    <a:srgbClr val="FFFFFF"/>
                  </a:solidFill>
                </a:rPr>
                <a:t>Demonstration of functional LNAPL stability</a:t>
              </a:r>
            </a:p>
          </p:txBody>
        </p:sp>
        <p:sp>
          <p:nvSpPr>
            <p:cNvPr id="27" name="Freeform: Shape 26">
              <a:extLst>
                <a:ext uri="{FF2B5EF4-FFF2-40B4-BE49-F238E27FC236}">
                  <a16:creationId xmlns:a16="http://schemas.microsoft.com/office/drawing/2014/main" xmlns="" id="{9875291A-2936-4BEA-AAB6-0C1B43C49A11}"/>
                </a:ext>
              </a:extLst>
            </p:cNvPr>
            <p:cNvSpPr/>
            <p:nvPr/>
          </p:nvSpPr>
          <p:spPr>
            <a:xfrm rot="5400000">
              <a:off x="4261431" y="1028633"/>
              <a:ext cx="1129781" cy="1862974"/>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 name="connsiteX0" fmla="*/ 0 w 4311574"/>
                <a:gd name="connsiteY0" fmla="*/ 0 h 1593310"/>
                <a:gd name="connsiteX1" fmla="*/ 3186620 w 4311574"/>
                <a:gd name="connsiteY1" fmla="*/ 0 h 1593310"/>
                <a:gd name="connsiteX2" fmla="*/ 4311574 w 4311574"/>
                <a:gd name="connsiteY2" fmla="*/ 807346 h 1593310"/>
                <a:gd name="connsiteX3" fmla="*/ 3186620 w 4311574"/>
                <a:gd name="connsiteY3" fmla="*/ 1593310 h 1593310"/>
                <a:gd name="connsiteX4" fmla="*/ 0 w 4311574"/>
                <a:gd name="connsiteY4" fmla="*/ 1593310 h 1593310"/>
                <a:gd name="connsiteX5" fmla="*/ 477640 w 4311574"/>
                <a:gd name="connsiteY5" fmla="*/ 780890 h 1593310"/>
                <a:gd name="connsiteX6" fmla="*/ 0 w 4311574"/>
                <a:gd name="connsiteY6" fmla="*/ 0 h 1593310"/>
                <a:gd name="connsiteX0" fmla="*/ 0 w 4278539"/>
                <a:gd name="connsiteY0" fmla="*/ 0 h 1593310"/>
                <a:gd name="connsiteX1" fmla="*/ 3186620 w 4278539"/>
                <a:gd name="connsiteY1" fmla="*/ 0 h 1593310"/>
                <a:gd name="connsiteX2" fmla="*/ 4278540 w 4278539"/>
                <a:gd name="connsiteY2" fmla="*/ 767981 h 1593310"/>
                <a:gd name="connsiteX3" fmla="*/ 3186620 w 4278539"/>
                <a:gd name="connsiteY3" fmla="*/ 1593310 h 1593310"/>
                <a:gd name="connsiteX4" fmla="*/ 0 w 4278539"/>
                <a:gd name="connsiteY4" fmla="*/ 1593310 h 1593310"/>
                <a:gd name="connsiteX5" fmla="*/ 477640 w 4278539"/>
                <a:gd name="connsiteY5" fmla="*/ 780890 h 1593310"/>
                <a:gd name="connsiteX6" fmla="*/ 0 w 4278539"/>
                <a:gd name="connsiteY6" fmla="*/ 0 h 1593310"/>
                <a:gd name="connsiteX0" fmla="*/ 0 w 4278539"/>
                <a:gd name="connsiteY0" fmla="*/ 0 h 1593310"/>
                <a:gd name="connsiteX1" fmla="*/ 3242545 w 4278539"/>
                <a:gd name="connsiteY1" fmla="*/ 4487 h 1593310"/>
                <a:gd name="connsiteX2" fmla="*/ 4278540 w 4278539"/>
                <a:gd name="connsiteY2" fmla="*/ 767981 h 1593310"/>
                <a:gd name="connsiteX3" fmla="*/ 3186620 w 4278539"/>
                <a:gd name="connsiteY3" fmla="*/ 1593310 h 1593310"/>
                <a:gd name="connsiteX4" fmla="*/ 0 w 4278539"/>
                <a:gd name="connsiteY4" fmla="*/ 1593310 h 1593310"/>
                <a:gd name="connsiteX5" fmla="*/ 477640 w 4278539"/>
                <a:gd name="connsiteY5" fmla="*/ 780890 h 1593310"/>
                <a:gd name="connsiteX6" fmla="*/ 0 w 4278539"/>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8539" h="1593310">
                  <a:moveTo>
                    <a:pt x="0" y="0"/>
                  </a:moveTo>
                  <a:lnTo>
                    <a:pt x="3242545" y="4487"/>
                  </a:lnTo>
                  <a:lnTo>
                    <a:pt x="4278540" y="767981"/>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201377" tIns="5594" rIns="394854" bIns="5594" numCol="1" spcCol="1270" anchor="ctr" anchorCtr="0">
              <a:noAutofit/>
            </a:bodyPr>
            <a:lstStyle/>
            <a:p>
              <a:pPr algn="ctr" defTabSz="789635">
                <a:defRPr/>
              </a:pPr>
              <a:r>
                <a:rPr lang="en-US" sz="1209" b="1" kern="0" dirty="0">
                  <a:solidFill>
                    <a:srgbClr val="FFFFFF"/>
                  </a:solidFill>
                </a:rPr>
                <a:t>LNAPL may </a:t>
              </a:r>
              <a:br>
                <a:rPr lang="en-US" sz="1209" b="1" kern="0" dirty="0">
                  <a:solidFill>
                    <a:srgbClr val="FFFFFF"/>
                  </a:solidFill>
                </a:rPr>
              </a:br>
              <a:r>
                <a:rPr lang="en-US" sz="1209" b="1" kern="0" dirty="0">
                  <a:solidFill>
                    <a:srgbClr val="FFFFFF"/>
                  </a:solidFill>
                </a:rPr>
                <a:t>be migrating</a:t>
              </a:r>
            </a:p>
          </p:txBody>
        </p:sp>
        <p:sp>
          <p:nvSpPr>
            <p:cNvPr id="28" name="Freeform: Shape 27">
              <a:extLst>
                <a:ext uri="{FF2B5EF4-FFF2-40B4-BE49-F238E27FC236}">
                  <a16:creationId xmlns:a16="http://schemas.microsoft.com/office/drawing/2014/main" xmlns="" id="{7AA336F6-3F2F-4585-B63D-69C5010177D5}"/>
                </a:ext>
              </a:extLst>
            </p:cNvPr>
            <p:cNvSpPr/>
            <p:nvPr/>
          </p:nvSpPr>
          <p:spPr>
            <a:xfrm rot="5400000">
              <a:off x="4462916" y="2525761"/>
              <a:ext cx="729965" cy="1539949"/>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710736 w 3375165"/>
                <a:gd name="connsiteY5" fmla="*/ 672091 h 1331972"/>
                <a:gd name="connsiteX6" fmla="*/ 0 w 3375165"/>
                <a:gd name="connsiteY6" fmla="*/ 4762 h 133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31972">
                  <a:moveTo>
                    <a:pt x="0" y="4762"/>
                  </a:moveTo>
                  <a:lnTo>
                    <a:pt x="2713942" y="0"/>
                  </a:lnTo>
                  <a:lnTo>
                    <a:pt x="3375165" y="661224"/>
                  </a:lnTo>
                  <a:lnTo>
                    <a:pt x="2713942" y="1322447"/>
                  </a:lnTo>
                  <a:lnTo>
                    <a:pt x="0" y="1331972"/>
                  </a:lnTo>
                  <a:lnTo>
                    <a:pt x="710736" y="672091"/>
                  </a:lnTo>
                  <a:lnTo>
                    <a:pt x="0" y="4762"/>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137160" tIns="5594" rIns="50344" bIns="5594" numCol="1" spcCol="1270" anchor="ctr" anchorCtr="1">
              <a:noAutofit/>
            </a:bodyPr>
            <a:lstStyle/>
            <a:p>
              <a:pPr algn="ctr" defTabSz="391528">
                <a:lnSpc>
                  <a:spcPct val="90000"/>
                </a:lnSpc>
                <a:spcBef>
                  <a:spcPts val="600"/>
                </a:spcBef>
                <a:spcAft>
                  <a:spcPct val="35000"/>
                </a:spcAft>
                <a:defRPr/>
              </a:pPr>
              <a:r>
                <a:rPr lang="en-US" sz="1100" b="1" kern="0" dirty="0">
                  <a:solidFill>
                    <a:srgbClr val="FFFFFF"/>
                  </a:solidFill>
                </a:rPr>
                <a:t>Contain LNAPL and reduce the potential for migration</a:t>
              </a:r>
            </a:p>
          </p:txBody>
        </p:sp>
        <p:sp>
          <p:nvSpPr>
            <p:cNvPr id="29" name="Freeform: Shape 28">
              <a:extLst>
                <a:ext uri="{FF2B5EF4-FFF2-40B4-BE49-F238E27FC236}">
                  <a16:creationId xmlns:a16="http://schemas.microsoft.com/office/drawing/2014/main" xmlns="" id="{E564BD71-4BED-4AE3-AE46-2F9269C3DACD}"/>
                </a:ext>
              </a:extLst>
            </p:cNvPr>
            <p:cNvSpPr/>
            <p:nvPr/>
          </p:nvSpPr>
          <p:spPr>
            <a:xfrm rot="5400000">
              <a:off x="4462667" y="3136073"/>
              <a:ext cx="736006" cy="1534405"/>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50761 w 3066634"/>
                <a:gd name="connsiteY5" fmla="*/ 661224 h 1322447"/>
                <a:gd name="connsiteX6" fmla="*/ 0 w 3066634"/>
                <a:gd name="connsiteY6" fmla="*/ 0 h 1322447"/>
                <a:gd name="connsiteX0" fmla="*/ 0 w 3066634"/>
                <a:gd name="connsiteY0" fmla="*/ 0 h 1317685"/>
                <a:gd name="connsiteX1" fmla="*/ 2497128 w 3066634"/>
                <a:gd name="connsiteY1" fmla="*/ 0 h 1317685"/>
                <a:gd name="connsiteX2" fmla="*/ 3066634 w 3066634"/>
                <a:gd name="connsiteY2" fmla="*/ 656461 h 1317685"/>
                <a:gd name="connsiteX3" fmla="*/ 2519278 w 3066634"/>
                <a:gd name="connsiteY3" fmla="*/ 1313316 h 1317685"/>
                <a:gd name="connsiteX4" fmla="*/ 10190 w 3066634"/>
                <a:gd name="connsiteY4" fmla="*/ 1317685 h 1317685"/>
                <a:gd name="connsiteX5" fmla="*/ 550761 w 3066634"/>
                <a:gd name="connsiteY5" fmla="*/ 661224 h 1317685"/>
                <a:gd name="connsiteX6" fmla="*/ 0 w 3066634"/>
                <a:gd name="connsiteY6" fmla="*/ 0 h 1317685"/>
                <a:gd name="connsiteX0" fmla="*/ 0 w 3066634"/>
                <a:gd name="connsiteY0" fmla="*/ 0 h 1317685"/>
                <a:gd name="connsiteX1" fmla="*/ 2497128 w 3066634"/>
                <a:gd name="connsiteY1" fmla="*/ 0 h 1317685"/>
                <a:gd name="connsiteX2" fmla="*/ 3066634 w 3066634"/>
                <a:gd name="connsiteY2" fmla="*/ 656461 h 1317685"/>
                <a:gd name="connsiteX3" fmla="*/ 2519278 w 3066634"/>
                <a:gd name="connsiteY3" fmla="*/ 1313316 h 1317685"/>
                <a:gd name="connsiteX4" fmla="*/ 10190 w 3066634"/>
                <a:gd name="connsiteY4" fmla="*/ 1317685 h 1317685"/>
                <a:gd name="connsiteX5" fmla="*/ 550761 w 3066634"/>
                <a:gd name="connsiteY5" fmla="*/ 661224 h 1317685"/>
                <a:gd name="connsiteX6" fmla="*/ 0 w 3066634"/>
                <a:gd name="connsiteY6" fmla="*/ 0 h 131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6634" h="1317685">
                  <a:moveTo>
                    <a:pt x="0" y="0"/>
                  </a:moveTo>
                  <a:lnTo>
                    <a:pt x="2497128" y="0"/>
                  </a:lnTo>
                  <a:lnTo>
                    <a:pt x="3066634" y="656461"/>
                  </a:lnTo>
                  <a:lnTo>
                    <a:pt x="2519278" y="1313316"/>
                  </a:lnTo>
                  <a:lnTo>
                    <a:pt x="10190" y="1317685"/>
                  </a:lnTo>
                  <a:lnTo>
                    <a:pt x="550761" y="661224"/>
                  </a:lnTo>
                  <a:lnTo>
                    <a:pt x="0"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201377" bIns="5594" numCol="1" spcCol="1270" anchor="ctr" anchorCtr="1">
              <a:noAutofit/>
            </a:bodyPr>
            <a:lstStyle/>
            <a:p>
              <a:pPr algn="ctr" defTabSz="391528">
                <a:lnSpc>
                  <a:spcPct val="90000"/>
                </a:lnSpc>
                <a:spcAft>
                  <a:spcPct val="35000"/>
                </a:spcAft>
                <a:defRPr/>
              </a:pPr>
              <a:r>
                <a:rPr lang="en-US" sz="1209" b="1" kern="0" dirty="0">
                  <a:solidFill>
                    <a:srgbClr val="FFFFFF"/>
                  </a:solidFill>
                </a:rPr>
                <a:t>Reduce mobile LNAPL mass</a:t>
              </a:r>
            </a:p>
          </p:txBody>
        </p:sp>
        <p:sp>
          <p:nvSpPr>
            <p:cNvPr id="30" name="Freeform: Shape 29">
              <a:extLst>
                <a:ext uri="{FF2B5EF4-FFF2-40B4-BE49-F238E27FC236}">
                  <a16:creationId xmlns:a16="http://schemas.microsoft.com/office/drawing/2014/main" xmlns="" id="{A5CA4077-DC74-4C6B-B1D7-F7B217482FBD}"/>
                </a:ext>
              </a:extLst>
            </p:cNvPr>
            <p:cNvSpPr/>
            <p:nvPr/>
          </p:nvSpPr>
          <p:spPr>
            <a:xfrm rot="5400000">
              <a:off x="4449946" y="1712284"/>
              <a:ext cx="760144" cy="1870364"/>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 name="connsiteX0" fmla="*/ 118828 w 5039028"/>
                <a:gd name="connsiteY0" fmla="*/ 0 h 1588988"/>
                <a:gd name="connsiteX1" fmla="*/ 3889245 w 5039028"/>
                <a:gd name="connsiteY1" fmla="*/ 99764 h 1588988"/>
                <a:gd name="connsiteX2" fmla="*/ 5039028 w 5039028"/>
                <a:gd name="connsiteY2" fmla="*/ 784280 h 1588988"/>
                <a:gd name="connsiteX3" fmla="*/ 4012404 w 5039028"/>
                <a:gd name="connsiteY3" fmla="*/ 1431811 h 1588988"/>
                <a:gd name="connsiteX4" fmla="*/ 1 w 5039028"/>
                <a:gd name="connsiteY4" fmla="*/ 1588988 h 1588988"/>
                <a:gd name="connsiteX5" fmla="*/ 1903681 w 5039028"/>
                <a:gd name="connsiteY5" fmla="*/ 797557 h 1588988"/>
                <a:gd name="connsiteX6" fmla="*/ 118828 w 5039028"/>
                <a:gd name="connsiteY6" fmla="*/ 0 h 1588988"/>
                <a:gd name="connsiteX0" fmla="*/ 118828 w 5154208"/>
                <a:gd name="connsiteY0" fmla="*/ 0 h 1588988"/>
                <a:gd name="connsiteX1" fmla="*/ 3889245 w 5154208"/>
                <a:gd name="connsiteY1" fmla="*/ 99764 h 1588988"/>
                <a:gd name="connsiteX2" fmla="*/ 5154208 w 5154208"/>
                <a:gd name="connsiteY2" fmla="*/ 810617 h 1588988"/>
                <a:gd name="connsiteX3" fmla="*/ 4012404 w 5154208"/>
                <a:gd name="connsiteY3" fmla="*/ 1431811 h 1588988"/>
                <a:gd name="connsiteX4" fmla="*/ 1 w 5154208"/>
                <a:gd name="connsiteY4" fmla="*/ 1588988 h 1588988"/>
                <a:gd name="connsiteX5" fmla="*/ 1903681 w 5154208"/>
                <a:gd name="connsiteY5" fmla="*/ 797557 h 1588988"/>
                <a:gd name="connsiteX6" fmla="*/ 118828 w 5154208"/>
                <a:gd name="connsiteY6" fmla="*/ 0 h 1588988"/>
                <a:gd name="connsiteX0" fmla="*/ 118828 w 4978740"/>
                <a:gd name="connsiteY0" fmla="*/ 0 h 1588988"/>
                <a:gd name="connsiteX1" fmla="*/ 3889245 w 4978740"/>
                <a:gd name="connsiteY1" fmla="*/ 99764 h 1588988"/>
                <a:gd name="connsiteX2" fmla="*/ 4978740 w 4978740"/>
                <a:gd name="connsiteY2" fmla="*/ 815075 h 1588988"/>
                <a:gd name="connsiteX3" fmla="*/ 4012404 w 4978740"/>
                <a:gd name="connsiteY3" fmla="*/ 1431811 h 1588988"/>
                <a:gd name="connsiteX4" fmla="*/ 1 w 4978740"/>
                <a:gd name="connsiteY4" fmla="*/ 1588988 h 1588988"/>
                <a:gd name="connsiteX5" fmla="*/ 1903681 w 4978740"/>
                <a:gd name="connsiteY5" fmla="*/ 797557 h 1588988"/>
                <a:gd name="connsiteX6" fmla="*/ 118828 w 4978740"/>
                <a:gd name="connsiteY6" fmla="*/ 0 h 1588988"/>
                <a:gd name="connsiteX0" fmla="*/ 118828 w 4978740"/>
                <a:gd name="connsiteY0" fmla="*/ 0 h 1588988"/>
                <a:gd name="connsiteX1" fmla="*/ 3889245 w 4978740"/>
                <a:gd name="connsiteY1" fmla="*/ 99764 h 1588988"/>
                <a:gd name="connsiteX2" fmla="*/ 4978740 w 4978740"/>
                <a:gd name="connsiteY2" fmla="*/ 815075 h 1588988"/>
                <a:gd name="connsiteX3" fmla="*/ 4012404 w 4978740"/>
                <a:gd name="connsiteY3" fmla="*/ 1431811 h 1588988"/>
                <a:gd name="connsiteX4" fmla="*/ 1 w 4978740"/>
                <a:gd name="connsiteY4" fmla="*/ 1588988 h 1588988"/>
                <a:gd name="connsiteX5" fmla="*/ 1923185 w 4978740"/>
                <a:gd name="connsiteY5" fmla="*/ 779724 h 1588988"/>
                <a:gd name="connsiteX6" fmla="*/ 118828 w 4978740"/>
                <a:gd name="connsiteY6" fmla="*/ 0 h 1588988"/>
                <a:gd name="connsiteX0" fmla="*/ 118828 w 4978740"/>
                <a:gd name="connsiteY0" fmla="*/ 0 h 1588988"/>
                <a:gd name="connsiteX1" fmla="*/ 3889245 w 4978740"/>
                <a:gd name="connsiteY1" fmla="*/ 99764 h 1588988"/>
                <a:gd name="connsiteX2" fmla="*/ 4978740 w 4978740"/>
                <a:gd name="connsiteY2" fmla="*/ 815075 h 1588988"/>
                <a:gd name="connsiteX3" fmla="*/ 4012404 w 4978740"/>
                <a:gd name="connsiteY3" fmla="*/ 1431811 h 1588988"/>
                <a:gd name="connsiteX4" fmla="*/ 1 w 4978740"/>
                <a:gd name="connsiteY4" fmla="*/ 1588988 h 1588988"/>
                <a:gd name="connsiteX5" fmla="*/ 1923185 w 4978740"/>
                <a:gd name="connsiteY5" fmla="*/ 779723 h 1588988"/>
                <a:gd name="connsiteX6" fmla="*/ 118828 w 4978740"/>
                <a:gd name="connsiteY6" fmla="*/ 0 h 1588988"/>
                <a:gd name="connsiteX0" fmla="*/ 118828 w 5017745"/>
                <a:gd name="connsiteY0" fmla="*/ 0 h 1588988"/>
                <a:gd name="connsiteX1" fmla="*/ 3889245 w 5017745"/>
                <a:gd name="connsiteY1" fmla="*/ 99764 h 1588988"/>
                <a:gd name="connsiteX2" fmla="*/ 5017743 w 5017745"/>
                <a:gd name="connsiteY2" fmla="*/ 810617 h 1588988"/>
                <a:gd name="connsiteX3" fmla="*/ 4012404 w 5017745"/>
                <a:gd name="connsiteY3" fmla="*/ 1431811 h 1588988"/>
                <a:gd name="connsiteX4" fmla="*/ 1 w 5017745"/>
                <a:gd name="connsiteY4" fmla="*/ 1588988 h 1588988"/>
                <a:gd name="connsiteX5" fmla="*/ 1923185 w 5017745"/>
                <a:gd name="connsiteY5" fmla="*/ 779723 h 1588988"/>
                <a:gd name="connsiteX6" fmla="*/ 118828 w 5017745"/>
                <a:gd name="connsiteY6" fmla="*/ 0 h 1588988"/>
                <a:gd name="connsiteX0" fmla="*/ 118828 w 5017745"/>
                <a:gd name="connsiteY0" fmla="*/ 0 h 1588988"/>
                <a:gd name="connsiteX1" fmla="*/ 3947740 w 5017745"/>
                <a:gd name="connsiteY1" fmla="*/ 144344 h 1588988"/>
                <a:gd name="connsiteX2" fmla="*/ 5017743 w 5017745"/>
                <a:gd name="connsiteY2" fmla="*/ 810617 h 1588988"/>
                <a:gd name="connsiteX3" fmla="*/ 4012404 w 5017745"/>
                <a:gd name="connsiteY3" fmla="*/ 1431811 h 1588988"/>
                <a:gd name="connsiteX4" fmla="*/ 1 w 5017745"/>
                <a:gd name="connsiteY4" fmla="*/ 1588988 h 1588988"/>
                <a:gd name="connsiteX5" fmla="*/ 1923185 w 5017745"/>
                <a:gd name="connsiteY5" fmla="*/ 779723 h 1588988"/>
                <a:gd name="connsiteX6" fmla="*/ 118828 w 5017745"/>
                <a:gd name="connsiteY6" fmla="*/ 0 h 1588988"/>
                <a:gd name="connsiteX0" fmla="*/ 118828 w 5017745"/>
                <a:gd name="connsiteY0" fmla="*/ 0 h 1588988"/>
                <a:gd name="connsiteX1" fmla="*/ 3947740 w 5017745"/>
                <a:gd name="connsiteY1" fmla="*/ 144344 h 1588988"/>
                <a:gd name="connsiteX2" fmla="*/ 5017743 w 5017745"/>
                <a:gd name="connsiteY2" fmla="*/ 810617 h 1588988"/>
                <a:gd name="connsiteX3" fmla="*/ 3914934 w 5017745"/>
                <a:gd name="connsiteY3" fmla="*/ 1449643 h 1588988"/>
                <a:gd name="connsiteX4" fmla="*/ 1 w 5017745"/>
                <a:gd name="connsiteY4" fmla="*/ 1588988 h 1588988"/>
                <a:gd name="connsiteX5" fmla="*/ 1923185 w 5017745"/>
                <a:gd name="connsiteY5" fmla="*/ 779723 h 1588988"/>
                <a:gd name="connsiteX6" fmla="*/ 118828 w 5017745"/>
                <a:gd name="connsiteY6" fmla="*/ 0 h 1588988"/>
                <a:gd name="connsiteX0" fmla="*/ 118828 w 5017745"/>
                <a:gd name="connsiteY0" fmla="*/ 0 h 1588988"/>
                <a:gd name="connsiteX1" fmla="*/ 3947740 w 5017745"/>
                <a:gd name="connsiteY1" fmla="*/ 144344 h 1588988"/>
                <a:gd name="connsiteX2" fmla="*/ 5017743 w 5017745"/>
                <a:gd name="connsiteY2" fmla="*/ 810617 h 1588988"/>
                <a:gd name="connsiteX3" fmla="*/ 4012429 w 5017745"/>
                <a:gd name="connsiteY3" fmla="*/ 1431810 h 1588988"/>
                <a:gd name="connsiteX4" fmla="*/ 1 w 5017745"/>
                <a:gd name="connsiteY4" fmla="*/ 1588988 h 1588988"/>
                <a:gd name="connsiteX5" fmla="*/ 1923185 w 5017745"/>
                <a:gd name="connsiteY5" fmla="*/ 779723 h 1588988"/>
                <a:gd name="connsiteX6" fmla="*/ 118828 w 5017745"/>
                <a:gd name="connsiteY6" fmla="*/ 0 h 15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745" h="1588988">
                  <a:moveTo>
                    <a:pt x="118828" y="0"/>
                  </a:moveTo>
                  <a:lnTo>
                    <a:pt x="3947740" y="144344"/>
                  </a:lnTo>
                  <a:lnTo>
                    <a:pt x="5017743" y="810617"/>
                  </a:lnTo>
                  <a:lnTo>
                    <a:pt x="4012429" y="1431810"/>
                  </a:lnTo>
                  <a:lnTo>
                    <a:pt x="1" y="1588988"/>
                  </a:lnTo>
                  <a:lnTo>
                    <a:pt x="1923185" y="779723"/>
                  </a:lnTo>
                  <a:lnTo>
                    <a:pt x="118828"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78971" tIns="0" rIns="157942" bIns="0" numCol="1" spcCol="1270" anchor="ctr" anchorCtr="0">
              <a:noAutofit/>
            </a:bodyPr>
            <a:lstStyle/>
            <a:p>
              <a:pPr algn="r" defTabSz="440469">
                <a:lnSpc>
                  <a:spcPct val="90000"/>
                </a:lnSpc>
                <a:spcAft>
                  <a:spcPct val="35000"/>
                </a:spcAft>
                <a:defRPr/>
              </a:pPr>
              <a:endParaRPr lang="en-US" sz="1209" b="1" kern="0" dirty="0">
                <a:solidFill>
                  <a:srgbClr val="FFFFFF"/>
                </a:solidFill>
              </a:endParaRPr>
            </a:p>
            <a:p>
              <a:pPr algn="ctr" defTabSz="440469">
                <a:lnSpc>
                  <a:spcPct val="90000"/>
                </a:lnSpc>
                <a:spcAft>
                  <a:spcPct val="35000"/>
                </a:spcAft>
                <a:defRPr/>
              </a:pPr>
              <a:r>
                <a:rPr lang="en-US" sz="1209" b="1" kern="0" dirty="0">
                  <a:solidFill>
                    <a:srgbClr val="FFFFFF"/>
                  </a:solidFill>
                </a:rPr>
                <a:t>LNAPL </a:t>
              </a:r>
              <a:br>
                <a:rPr lang="en-US" sz="1209" b="1" kern="0" dirty="0">
                  <a:solidFill>
                    <a:srgbClr val="FFFFFF"/>
                  </a:solidFill>
                </a:rPr>
              </a:br>
              <a:r>
                <a:rPr lang="en-US" sz="1209" b="1" kern="0" dirty="0">
                  <a:solidFill>
                    <a:srgbClr val="FFFFFF"/>
                  </a:solidFill>
                </a:rPr>
                <a:t>Plume Stability</a:t>
              </a:r>
              <a:endParaRPr lang="en-US" sz="1209" kern="0" dirty="0">
                <a:solidFill>
                  <a:srgbClr val="FFFFFF"/>
                </a:solidFill>
              </a:endParaRPr>
            </a:p>
          </p:txBody>
        </p:sp>
        <p:sp>
          <p:nvSpPr>
            <p:cNvPr id="31" name="Freeform: Shape 30">
              <a:extLst>
                <a:ext uri="{FF2B5EF4-FFF2-40B4-BE49-F238E27FC236}">
                  <a16:creationId xmlns:a16="http://schemas.microsoft.com/office/drawing/2014/main" xmlns="" id="{CA5F192E-F489-4229-A0E5-3A85CD469340}"/>
                </a:ext>
              </a:extLst>
            </p:cNvPr>
            <p:cNvSpPr/>
            <p:nvPr/>
          </p:nvSpPr>
          <p:spPr>
            <a:xfrm rot="5400000">
              <a:off x="4526597" y="3714313"/>
              <a:ext cx="613876" cy="1512169"/>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3625553 w 5863737"/>
                <a:gd name="connsiteY3" fmla="*/ 1287280 h 1293997"/>
                <a:gd name="connsiteX4" fmla="*/ 3 w 5863737"/>
                <a:gd name="connsiteY4" fmla="*/ 1293997 h 1293997"/>
                <a:gd name="connsiteX5" fmla="*/ 1281122 w 5863737"/>
                <a:gd name="connsiteY5" fmla="*/ 641523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200100 w 5863737"/>
                <a:gd name="connsiteY3" fmla="*/ 1291797 h 1293997"/>
                <a:gd name="connsiteX4" fmla="*/ 3 w 5863737"/>
                <a:gd name="connsiteY4" fmla="*/ 1293997 h 1293997"/>
                <a:gd name="connsiteX5" fmla="*/ 1281122 w 5863737"/>
                <a:gd name="connsiteY5" fmla="*/ 641523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200100 w 5863737"/>
                <a:gd name="connsiteY3" fmla="*/ 1291797 h 1293997"/>
                <a:gd name="connsiteX4" fmla="*/ 3 w 5863737"/>
                <a:gd name="connsiteY4" fmla="*/ 1293997 h 1293997"/>
                <a:gd name="connsiteX5" fmla="*/ 1281122 w 5863737"/>
                <a:gd name="connsiteY5" fmla="*/ 641523 h 1293997"/>
                <a:gd name="connsiteX6" fmla="*/ 95635 w 5863737"/>
                <a:gd name="connsiteY6" fmla="*/ 9316 h 1293997"/>
                <a:gd name="connsiteX0" fmla="*/ 95635 w 5672215"/>
                <a:gd name="connsiteY0" fmla="*/ 9316 h 1293997"/>
                <a:gd name="connsiteX1" fmla="*/ 4011086 w 5672215"/>
                <a:gd name="connsiteY1" fmla="*/ 0 h 1293997"/>
                <a:gd name="connsiteX2" fmla="*/ 5672215 w 5672215"/>
                <a:gd name="connsiteY2" fmla="*/ 647572 h 1293997"/>
                <a:gd name="connsiteX3" fmla="*/ 4200100 w 5672215"/>
                <a:gd name="connsiteY3" fmla="*/ 1291797 h 1293997"/>
                <a:gd name="connsiteX4" fmla="*/ 3 w 5672215"/>
                <a:gd name="connsiteY4" fmla="*/ 1293997 h 1293997"/>
                <a:gd name="connsiteX5" fmla="*/ 1281122 w 5672215"/>
                <a:gd name="connsiteY5" fmla="*/ 641523 h 1293997"/>
                <a:gd name="connsiteX6" fmla="*/ 95635 w 5672215"/>
                <a:gd name="connsiteY6" fmla="*/ 9316 h 1293997"/>
                <a:gd name="connsiteX0" fmla="*/ 95635 w 5672215"/>
                <a:gd name="connsiteY0" fmla="*/ 0 h 1284681"/>
                <a:gd name="connsiteX1" fmla="*/ 4202595 w 5672215"/>
                <a:gd name="connsiteY1" fmla="*/ 8751 h 1284681"/>
                <a:gd name="connsiteX2" fmla="*/ 5672215 w 5672215"/>
                <a:gd name="connsiteY2" fmla="*/ 638256 h 1284681"/>
                <a:gd name="connsiteX3" fmla="*/ 4200100 w 5672215"/>
                <a:gd name="connsiteY3" fmla="*/ 1282481 h 1284681"/>
                <a:gd name="connsiteX4" fmla="*/ 3 w 5672215"/>
                <a:gd name="connsiteY4" fmla="*/ 1284681 h 1284681"/>
                <a:gd name="connsiteX5" fmla="*/ 1281122 w 5672215"/>
                <a:gd name="connsiteY5" fmla="*/ 632207 h 1284681"/>
                <a:gd name="connsiteX6" fmla="*/ 95635 w 5672215"/>
                <a:gd name="connsiteY6" fmla="*/ 0 h 1284681"/>
                <a:gd name="connsiteX0" fmla="*/ 95635 w 5672215"/>
                <a:gd name="connsiteY0" fmla="*/ 0 h 1284681"/>
                <a:gd name="connsiteX1" fmla="*/ 4202595 w 5672215"/>
                <a:gd name="connsiteY1" fmla="*/ 8751 h 1284681"/>
                <a:gd name="connsiteX2" fmla="*/ 5672215 w 5672215"/>
                <a:gd name="connsiteY2" fmla="*/ 638256 h 1284681"/>
                <a:gd name="connsiteX3" fmla="*/ 4200100 w 5672215"/>
                <a:gd name="connsiteY3" fmla="*/ 1282481 h 1284681"/>
                <a:gd name="connsiteX4" fmla="*/ 3 w 5672215"/>
                <a:gd name="connsiteY4" fmla="*/ 1284681 h 1284681"/>
                <a:gd name="connsiteX5" fmla="*/ 1281122 w 5672215"/>
                <a:gd name="connsiteY5" fmla="*/ 632207 h 1284681"/>
                <a:gd name="connsiteX6" fmla="*/ 95635 w 5672215"/>
                <a:gd name="connsiteY6" fmla="*/ 0 h 1284681"/>
                <a:gd name="connsiteX0" fmla="*/ 95635 w 5672215"/>
                <a:gd name="connsiteY0" fmla="*/ 0 h 1284681"/>
                <a:gd name="connsiteX1" fmla="*/ 4202595 w 5672215"/>
                <a:gd name="connsiteY1" fmla="*/ 8751 h 1284681"/>
                <a:gd name="connsiteX2" fmla="*/ 5672215 w 5672215"/>
                <a:gd name="connsiteY2" fmla="*/ 638256 h 1284681"/>
                <a:gd name="connsiteX3" fmla="*/ 4200100 w 5672215"/>
                <a:gd name="connsiteY3" fmla="*/ 1282481 h 1284681"/>
                <a:gd name="connsiteX4" fmla="*/ 3 w 5672215"/>
                <a:gd name="connsiteY4" fmla="*/ 1284681 h 1284681"/>
                <a:gd name="connsiteX5" fmla="*/ 1281122 w 5672215"/>
                <a:gd name="connsiteY5" fmla="*/ 632207 h 1284681"/>
                <a:gd name="connsiteX6" fmla="*/ 95635 w 5672215"/>
                <a:gd name="connsiteY6" fmla="*/ 0 h 1284681"/>
                <a:gd name="connsiteX0" fmla="*/ 95635 w 5672215"/>
                <a:gd name="connsiteY0" fmla="*/ 0 h 1284681"/>
                <a:gd name="connsiteX1" fmla="*/ 4202595 w 5672215"/>
                <a:gd name="connsiteY1" fmla="*/ 8751 h 1284681"/>
                <a:gd name="connsiteX2" fmla="*/ 5672215 w 5672215"/>
                <a:gd name="connsiteY2" fmla="*/ 638256 h 1284681"/>
                <a:gd name="connsiteX3" fmla="*/ 4200100 w 5672215"/>
                <a:gd name="connsiteY3" fmla="*/ 1282481 h 1284681"/>
                <a:gd name="connsiteX4" fmla="*/ 3 w 5672215"/>
                <a:gd name="connsiteY4" fmla="*/ 1284681 h 1284681"/>
                <a:gd name="connsiteX5" fmla="*/ 1281122 w 5672215"/>
                <a:gd name="connsiteY5" fmla="*/ 632207 h 1284681"/>
                <a:gd name="connsiteX6" fmla="*/ 95635 w 5672215"/>
                <a:gd name="connsiteY6" fmla="*/ 0 h 1284681"/>
                <a:gd name="connsiteX0" fmla="*/ 95635 w 5672215"/>
                <a:gd name="connsiteY0" fmla="*/ 0 h 1284681"/>
                <a:gd name="connsiteX1" fmla="*/ 4202595 w 5672215"/>
                <a:gd name="connsiteY1" fmla="*/ 8751 h 1284681"/>
                <a:gd name="connsiteX2" fmla="*/ 5672215 w 5672215"/>
                <a:gd name="connsiteY2" fmla="*/ 638256 h 1284681"/>
                <a:gd name="connsiteX3" fmla="*/ 4200100 w 5672215"/>
                <a:gd name="connsiteY3" fmla="*/ 1282481 h 1284681"/>
                <a:gd name="connsiteX4" fmla="*/ 3 w 5672215"/>
                <a:gd name="connsiteY4" fmla="*/ 1284681 h 1284681"/>
                <a:gd name="connsiteX5" fmla="*/ 1281122 w 5672215"/>
                <a:gd name="connsiteY5" fmla="*/ 632207 h 1284681"/>
                <a:gd name="connsiteX6" fmla="*/ 95635 w 5672215"/>
                <a:gd name="connsiteY6" fmla="*/ 0 h 1284681"/>
                <a:gd name="connsiteX0" fmla="*/ 95635 w 5528578"/>
                <a:gd name="connsiteY0" fmla="*/ 0 h 1284681"/>
                <a:gd name="connsiteX1" fmla="*/ 4202595 w 5528578"/>
                <a:gd name="connsiteY1" fmla="*/ 8751 h 1284681"/>
                <a:gd name="connsiteX2" fmla="*/ 5528578 w 5528578"/>
                <a:gd name="connsiteY2" fmla="*/ 638256 h 1284681"/>
                <a:gd name="connsiteX3" fmla="*/ 4200100 w 5528578"/>
                <a:gd name="connsiteY3" fmla="*/ 1282481 h 1284681"/>
                <a:gd name="connsiteX4" fmla="*/ 3 w 5528578"/>
                <a:gd name="connsiteY4" fmla="*/ 1284681 h 1284681"/>
                <a:gd name="connsiteX5" fmla="*/ 1281122 w 5528578"/>
                <a:gd name="connsiteY5" fmla="*/ 632207 h 1284681"/>
                <a:gd name="connsiteX6" fmla="*/ 95635 w 5528578"/>
                <a:gd name="connsiteY6" fmla="*/ 0 h 128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578" h="1284681">
                  <a:moveTo>
                    <a:pt x="95635" y="0"/>
                  </a:moveTo>
                  <a:lnTo>
                    <a:pt x="4202595" y="8751"/>
                  </a:lnTo>
                  <a:cubicBezTo>
                    <a:pt x="4692468" y="218586"/>
                    <a:pt x="4607794" y="270343"/>
                    <a:pt x="5528578" y="638256"/>
                  </a:cubicBezTo>
                  <a:cubicBezTo>
                    <a:pt x="4837979" y="975155"/>
                    <a:pt x="5020738" y="942930"/>
                    <a:pt x="4200100" y="1282481"/>
                  </a:cubicBezTo>
                  <a:lnTo>
                    <a:pt x="3" y="1284681"/>
                  </a:lnTo>
                  <a:lnTo>
                    <a:pt x="1281122" y="632207"/>
                  </a:lnTo>
                  <a:lnTo>
                    <a:pt x="95635" y="0"/>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0" tIns="0" rIns="157942" bIns="78971" numCol="1" spcCol="1270" anchor="ctr" anchorCtr="1">
              <a:noAutofit/>
            </a:bodyPr>
            <a:lstStyle/>
            <a:p>
              <a:pPr defTabSz="440469">
                <a:lnSpc>
                  <a:spcPct val="90000"/>
                </a:lnSpc>
                <a:spcAft>
                  <a:spcPct val="35000"/>
                </a:spcAft>
                <a:defRPr/>
              </a:pPr>
              <a:endParaRPr lang="en-US" sz="1037" b="1" kern="0" dirty="0">
                <a:solidFill>
                  <a:srgbClr val="FFFFFF"/>
                </a:solidFill>
              </a:endParaRPr>
            </a:p>
            <a:p>
              <a:pPr defTabSz="440469">
                <a:lnSpc>
                  <a:spcPct val="90000"/>
                </a:lnSpc>
                <a:spcAft>
                  <a:spcPct val="35000"/>
                </a:spcAft>
                <a:defRPr/>
              </a:pPr>
              <a:r>
                <a:rPr lang="en-US" sz="1037" b="1" kern="0" dirty="0">
                  <a:solidFill>
                    <a:srgbClr val="FFFFFF"/>
                  </a:solidFill>
                </a:rPr>
                <a:t>Dual-pump liquid </a:t>
              </a:r>
            </a:p>
            <a:p>
              <a:pPr defTabSz="440469">
                <a:lnSpc>
                  <a:spcPct val="90000"/>
                </a:lnSpc>
                <a:spcAft>
                  <a:spcPct val="35000"/>
                </a:spcAft>
                <a:defRPr/>
              </a:pPr>
              <a:r>
                <a:rPr lang="en-US" sz="1037" b="1" kern="0" dirty="0">
                  <a:solidFill>
                    <a:srgbClr val="FFFFFF"/>
                  </a:solidFill>
                </a:rPr>
                <a:t>     extraction</a:t>
              </a:r>
              <a:endParaRPr lang="en-US" sz="1037" kern="0" dirty="0">
                <a:solidFill>
                  <a:srgbClr val="FFFFFF"/>
                </a:solidFill>
              </a:endParaRPr>
            </a:p>
          </p:txBody>
        </p:sp>
        <p:sp>
          <p:nvSpPr>
            <p:cNvPr id="32" name="Freeform: Shape 31">
              <a:extLst>
                <a:ext uri="{FF2B5EF4-FFF2-40B4-BE49-F238E27FC236}">
                  <a16:creationId xmlns:a16="http://schemas.microsoft.com/office/drawing/2014/main" xmlns="" id="{722B6E21-A97A-46B2-8F5A-C72035AA30A6}"/>
                </a:ext>
              </a:extLst>
            </p:cNvPr>
            <p:cNvSpPr/>
            <p:nvPr/>
          </p:nvSpPr>
          <p:spPr>
            <a:xfrm rot="5400000">
              <a:off x="4356043" y="4414168"/>
              <a:ext cx="963706" cy="152670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 name="connsiteX0" fmla="*/ 1767114 w 6948540"/>
                <a:gd name="connsiteY0" fmla="*/ 3623 h 1290189"/>
                <a:gd name="connsiteX1" fmla="*/ 5082982 w 6948540"/>
                <a:gd name="connsiteY1" fmla="*/ 0 h 1290189"/>
                <a:gd name="connsiteX2" fmla="*/ 6948540 w 6948540"/>
                <a:gd name="connsiteY2" fmla="*/ 637695 h 1290189"/>
                <a:gd name="connsiteX3" fmla="*/ 5106393 w 6948540"/>
                <a:gd name="connsiteY3" fmla="*/ 1285219 h 1290189"/>
                <a:gd name="connsiteX4" fmla="*/ 2 w 6948540"/>
                <a:gd name="connsiteY4" fmla="*/ 1290189 h 1290189"/>
                <a:gd name="connsiteX5" fmla="*/ 3624694 w 6948540"/>
                <a:gd name="connsiteY5" fmla="*/ 654765 h 1290189"/>
                <a:gd name="connsiteX6" fmla="*/ 1767114 w 6948540"/>
                <a:gd name="connsiteY6" fmla="*/ 3623 h 1290189"/>
                <a:gd name="connsiteX0" fmla="*/ 1767114 w 6948540"/>
                <a:gd name="connsiteY0" fmla="*/ 3623 h 1290189"/>
                <a:gd name="connsiteX1" fmla="*/ 5082982 w 6948540"/>
                <a:gd name="connsiteY1" fmla="*/ 0 h 1290189"/>
                <a:gd name="connsiteX2" fmla="*/ 6948540 w 6948540"/>
                <a:gd name="connsiteY2" fmla="*/ 637695 h 1290189"/>
                <a:gd name="connsiteX3" fmla="*/ 5106393 w 6948540"/>
                <a:gd name="connsiteY3" fmla="*/ 1285219 h 1290189"/>
                <a:gd name="connsiteX4" fmla="*/ 2 w 6948540"/>
                <a:gd name="connsiteY4" fmla="*/ 1290189 h 1290189"/>
                <a:gd name="connsiteX5" fmla="*/ 1896263 w 6948540"/>
                <a:gd name="connsiteY5" fmla="*/ 641356 h 1290189"/>
                <a:gd name="connsiteX6" fmla="*/ 1767114 w 6948540"/>
                <a:gd name="connsiteY6" fmla="*/ 3623 h 1290189"/>
                <a:gd name="connsiteX0" fmla="*/ 285604 w 6948540"/>
                <a:gd name="connsiteY0" fmla="*/ 0 h 1299974"/>
                <a:gd name="connsiteX1" fmla="*/ 5082982 w 6948540"/>
                <a:gd name="connsiteY1" fmla="*/ 9785 h 1299974"/>
                <a:gd name="connsiteX2" fmla="*/ 6948540 w 6948540"/>
                <a:gd name="connsiteY2" fmla="*/ 647480 h 1299974"/>
                <a:gd name="connsiteX3" fmla="*/ 5106393 w 6948540"/>
                <a:gd name="connsiteY3" fmla="*/ 1295004 h 1299974"/>
                <a:gd name="connsiteX4" fmla="*/ 2 w 6948540"/>
                <a:gd name="connsiteY4" fmla="*/ 1299974 h 1299974"/>
                <a:gd name="connsiteX5" fmla="*/ 1896263 w 6948540"/>
                <a:gd name="connsiteY5" fmla="*/ 651141 h 1299974"/>
                <a:gd name="connsiteX6" fmla="*/ 285604 w 6948540"/>
                <a:gd name="connsiteY6" fmla="*/ 0 h 1299974"/>
                <a:gd name="connsiteX0" fmla="*/ 306487 w 6969423"/>
                <a:gd name="connsiteY0" fmla="*/ 0 h 1304512"/>
                <a:gd name="connsiteX1" fmla="*/ 5103865 w 6969423"/>
                <a:gd name="connsiteY1" fmla="*/ 9785 h 1304512"/>
                <a:gd name="connsiteX2" fmla="*/ 6969423 w 6969423"/>
                <a:gd name="connsiteY2" fmla="*/ 647480 h 1304512"/>
                <a:gd name="connsiteX3" fmla="*/ 5127276 w 6969423"/>
                <a:gd name="connsiteY3" fmla="*/ 1295004 h 1304512"/>
                <a:gd name="connsiteX4" fmla="*/ -2 w 6969423"/>
                <a:gd name="connsiteY4" fmla="*/ 1304512 h 1304512"/>
                <a:gd name="connsiteX5" fmla="*/ 1917146 w 6969423"/>
                <a:gd name="connsiteY5" fmla="*/ 651141 h 1304512"/>
                <a:gd name="connsiteX6" fmla="*/ 306487 w 6969423"/>
                <a:gd name="connsiteY6" fmla="*/ 0 h 1304512"/>
                <a:gd name="connsiteX0" fmla="*/ 306487 w 6969423"/>
                <a:gd name="connsiteY0" fmla="*/ 0 h 1304512"/>
                <a:gd name="connsiteX1" fmla="*/ 5103865 w 6969423"/>
                <a:gd name="connsiteY1" fmla="*/ 9785 h 1304512"/>
                <a:gd name="connsiteX2" fmla="*/ 6969423 w 6969423"/>
                <a:gd name="connsiteY2" fmla="*/ 647480 h 1304512"/>
                <a:gd name="connsiteX3" fmla="*/ 5127276 w 6969423"/>
                <a:gd name="connsiteY3" fmla="*/ 1295004 h 1304512"/>
                <a:gd name="connsiteX4" fmla="*/ -2 w 6969423"/>
                <a:gd name="connsiteY4" fmla="*/ 1304512 h 1304512"/>
                <a:gd name="connsiteX5" fmla="*/ 1164809 w 6969423"/>
                <a:gd name="connsiteY5" fmla="*/ 664937 h 1304512"/>
                <a:gd name="connsiteX6" fmla="*/ 306487 w 6969423"/>
                <a:gd name="connsiteY6" fmla="*/ 0 h 1304512"/>
                <a:gd name="connsiteX0" fmla="*/ 306487 w 6969423"/>
                <a:gd name="connsiteY0" fmla="*/ 0 h 1304512"/>
                <a:gd name="connsiteX1" fmla="*/ 5103865 w 6969423"/>
                <a:gd name="connsiteY1" fmla="*/ 9785 h 1304512"/>
                <a:gd name="connsiteX2" fmla="*/ 6969423 w 6969423"/>
                <a:gd name="connsiteY2" fmla="*/ 647480 h 1304512"/>
                <a:gd name="connsiteX3" fmla="*/ 5127276 w 6969423"/>
                <a:gd name="connsiteY3" fmla="*/ 1295004 h 1304512"/>
                <a:gd name="connsiteX4" fmla="*/ -2 w 6969423"/>
                <a:gd name="connsiteY4" fmla="*/ 1304512 h 1304512"/>
                <a:gd name="connsiteX5" fmla="*/ 1164809 w 6969423"/>
                <a:gd name="connsiteY5" fmla="*/ 664937 h 1304512"/>
                <a:gd name="connsiteX6" fmla="*/ 306487 w 6969423"/>
                <a:gd name="connsiteY6" fmla="*/ 0 h 1304512"/>
                <a:gd name="connsiteX0" fmla="*/ 156020 w 6969423"/>
                <a:gd name="connsiteY0" fmla="*/ 0 h 1299913"/>
                <a:gd name="connsiteX1" fmla="*/ 5103865 w 6969423"/>
                <a:gd name="connsiteY1" fmla="*/ 5186 h 1299913"/>
                <a:gd name="connsiteX2" fmla="*/ 6969423 w 6969423"/>
                <a:gd name="connsiteY2" fmla="*/ 642881 h 1299913"/>
                <a:gd name="connsiteX3" fmla="*/ 5127276 w 6969423"/>
                <a:gd name="connsiteY3" fmla="*/ 1290405 h 1299913"/>
                <a:gd name="connsiteX4" fmla="*/ -2 w 6969423"/>
                <a:gd name="connsiteY4" fmla="*/ 1299913 h 1299913"/>
                <a:gd name="connsiteX5" fmla="*/ 1164809 w 6969423"/>
                <a:gd name="connsiteY5" fmla="*/ 660338 h 1299913"/>
                <a:gd name="connsiteX6" fmla="*/ 156020 w 6969423"/>
                <a:gd name="connsiteY6" fmla="*/ 0 h 1299913"/>
                <a:gd name="connsiteX0" fmla="*/ 5533 w 6818936"/>
                <a:gd name="connsiteY0" fmla="*/ 0 h 1309110"/>
                <a:gd name="connsiteX1" fmla="*/ 4953378 w 6818936"/>
                <a:gd name="connsiteY1" fmla="*/ 5186 h 1309110"/>
                <a:gd name="connsiteX2" fmla="*/ 6818936 w 6818936"/>
                <a:gd name="connsiteY2" fmla="*/ 642881 h 1309110"/>
                <a:gd name="connsiteX3" fmla="*/ 4976789 w 6818936"/>
                <a:gd name="connsiteY3" fmla="*/ 1290405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936" h="1309110">
                  <a:moveTo>
                    <a:pt x="5533" y="0"/>
                  </a:moveTo>
                  <a:lnTo>
                    <a:pt x="4953378" y="5186"/>
                  </a:lnTo>
                  <a:cubicBezTo>
                    <a:pt x="5935097" y="317614"/>
                    <a:pt x="5837248" y="280520"/>
                    <a:pt x="6818936" y="642881"/>
                  </a:cubicBezTo>
                  <a:cubicBezTo>
                    <a:pt x="5738775" y="1019684"/>
                    <a:pt x="5951774" y="886544"/>
                    <a:pt x="4901576" y="1304201"/>
                  </a:cubicBezTo>
                  <a:lnTo>
                    <a:pt x="3" y="1309110"/>
                  </a:lnTo>
                  <a:lnTo>
                    <a:pt x="1014322" y="660338"/>
                  </a:lnTo>
                  <a:cubicBezTo>
                    <a:pt x="615363" y="415699"/>
                    <a:pt x="291640" y="221646"/>
                    <a:pt x="5533" y="0"/>
                  </a:cubicBez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91440" tIns="78971" rIns="236912" bIns="78971" numCol="1" spcCol="1270" anchor="ctr" anchorCtr="0">
              <a:noAutofit/>
            </a:bodyPr>
            <a:lstStyle/>
            <a:p>
              <a:pPr algn="ctr" defTabSz="440469">
                <a:lnSpc>
                  <a:spcPct val="90000"/>
                </a:lnSpc>
                <a:spcAft>
                  <a:spcPct val="35000"/>
                </a:spcAft>
                <a:defRPr/>
              </a:pPr>
              <a:endParaRPr lang="en-US" sz="1209" b="1" kern="0" dirty="0">
                <a:solidFill>
                  <a:srgbClr val="FFFFFF"/>
                </a:solidFill>
              </a:endParaRPr>
            </a:p>
            <a:p>
              <a:pPr algn="ctr" defTabSz="440469">
                <a:lnSpc>
                  <a:spcPct val="90000"/>
                </a:lnSpc>
                <a:spcAft>
                  <a:spcPct val="35000"/>
                </a:spcAft>
                <a:defRPr/>
              </a:pPr>
              <a:r>
                <a:rPr lang="en-US" sz="1209" b="1" kern="0" dirty="0">
                  <a:solidFill>
                    <a:srgbClr val="FFFFFF"/>
                  </a:solidFill>
                </a:rPr>
                <a:t>Stable</a:t>
              </a:r>
              <a:br>
                <a:rPr lang="en-US" sz="1209" b="1" kern="0" dirty="0">
                  <a:solidFill>
                    <a:srgbClr val="FFFFFF"/>
                  </a:solidFill>
                </a:rPr>
              </a:br>
              <a:r>
                <a:rPr lang="en-US" sz="1209" b="1" kern="0" dirty="0">
                  <a:solidFill>
                    <a:srgbClr val="FFFFFF"/>
                  </a:solidFill>
                </a:rPr>
                <a:t>LNAPL </a:t>
              </a:r>
              <a:br>
                <a:rPr lang="en-US" sz="1209" b="1" kern="0" dirty="0">
                  <a:solidFill>
                    <a:srgbClr val="FFFFFF"/>
                  </a:solidFill>
                </a:rPr>
              </a:br>
              <a:r>
                <a:rPr lang="en-US" sz="1209" b="1" kern="0" dirty="0">
                  <a:solidFill>
                    <a:srgbClr val="FFFFFF"/>
                  </a:solidFill>
                </a:rPr>
                <a:t>plume</a:t>
              </a:r>
              <a:endParaRPr lang="en-US" sz="1209" kern="0" dirty="0">
                <a:solidFill>
                  <a:srgbClr val="FFFFFF"/>
                </a:solidFill>
              </a:endParaRPr>
            </a:p>
          </p:txBody>
        </p:sp>
      </p:grpSp>
      <p:sp>
        <p:nvSpPr>
          <p:cNvPr id="33" name="TextBox 32">
            <a:extLst>
              <a:ext uri="{FF2B5EF4-FFF2-40B4-BE49-F238E27FC236}">
                <a16:creationId xmlns:a16="http://schemas.microsoft.com/office/drawing/2014/main" xmlns="" id="{0AA82BEA-B3B0-4A2E-8992-BF35D8920D85}"/>
              </a:ext>
            </a:extLst>
          </p:cNvPr>
          <p:cNvSpPr txBox="1"/>
          <p:nvPr/>
        </p:nvSpPr>
        <p:spPr>
          <a:xfrm>
            <a:off x="421400" y="1374463"/>
            <a:ext cx="1457440" cy="4888518"/>
          </a:xfrm>
          <a:prstGeom prst="rect">
            <a:avLst/>
          </a:prstGeom>
          <a:noFill/>
        </p:spPr>
        <p:txBody>
          <a:bodyPr wrap="square" rtlCol="0">
            <a:spAutoFit/>
          </a:bodyPr>
          <a:lstStyle/>
          <a:p>
            <a:pPr algn="ctr" defTabSz="789635" fontAlgn="ctr">
              <a:lnSpc>
                <a:spcPts val="1700"/>
              </a:lnSpc>
              <a:defRPr/>
            </a:pPr>
            <a:r>
              <a:rPr lang="en-US" sz="1555" b="1" kern="0" dirty="0">
                <a:solidFill>
                  <a:srgbClr val="2F5597"/>
                </a:solidFill>
              </a:rPr>
              <a:t>Identify</a:t>
            </a:r>
          </a:p>
          <a:p>
            <a:pPr algn="ctr" defTabSz="789635" fontAlgn="ctr">
              <a:lnSpc>
                <a:spcPts val="1700"/>
              </a:lnSpc>
              <a:defRPr/>
            </a:pPr>
            <a:r>
              <a:rPr lang="en-US" sz="1555" b="1" kern="0" dirty="0">
                <a:solidFill>
                  <a:srgbClr val="2F5597"/>
                </a:solidFill>
              </a:rPr>
              <a:t>LNAPL Concerns</a:t>
            </a:r>
          </a:p>
          <a:p>
            <a:pPr algn="ctr" defTabSz="789635" fontAlgn="ctr">
              <a:lnSpc>
                <a:spcPts val="1700"/>
              </a:lnSpc>
              <a:defRPr/>
            </a:pPr>
            <a:endParaRPr lang="en-US" sz="1555" b="1" kern="0" dirty="0">
              <a:solidFill>
                <a:srgbClr val="2F5597"/>
              </a:solidFill>
            </a:endParaRPr>
          </a:p>
          <a:p>
            <a:pPr algn="ctr" defTabSz="789635" fontAlgn="ctr">
              <a:lnSpc>
                <a:spcPts val="1700"/>
              </a:lnSpc>
              <a:defRPr/>
            </a:pPr>
            <a:r>
              <a:rPr lang="en-US" sz="1555" b="1" kern="0" dirty="0">
                <a:solidFill>
                  <a:srgbClr val="2F5597"/>
                </a:solidFill>
              </a:rPr>
              <a:t>Verify Concerns</a:t>
            </a:r>
            <a:endParaRPr lang="en-US" sz="1555" kern="0" dirty="0">
              <a:solidFill>
                <a:srgbClr val="2F5597"/>
              </a:solidFill>
            </a:endParaRPr>
          </a:p>
          <a:p>
            <a:pPr algn="ctr" defTabSz="789635" fontAlgn="ctr">
              <a:lnSpc>
                <a:spcPts val="1700"/>
              </a:lnSpc>
              <a:defRPr/>
            </a:pPr>
            <a:endParaRPr lang="en-US" sz="1555" b="1" kern="0" dirty="0">
              <a:solidFill>
                <a:srgbClr val="2F5597"/>
              </a:solidFill>
            </a:endParaRPr>
          </a:p>
          <a:p>
            <a:pPr algn="ctr" defTabSz="789635" fontAlgn="ctr">
              <a:lnSpc>
                <a:spcPts val="1600"/>
              </a:lnSpc>
              <a:defRPr/>
            </a:pPr>
            <a:r>
              <a:rPr lang="en-US" sz="1555" b="1" kern="0" dirty="0">
                <a:solidFill>
                  <a:srgbClr val="2F5597"/>
                </a:solidFill>
              </a:rPr>
              <a:t>Establish Remedial Goals</a:t>
            </a:r>
            <a:endParaRPr lang="en-US" sz="1555" kern="0" dirty="0">
              <a:solidFill>
                <a:srgbClr val="2F5597"/>
              </a:solidFill>
            </a:endParaRPr>
          </a:p>
          <a:p>
            <a:pPr algn="ctr" defTabSz="789635" fontAlgn="ctr">
              <a:lnSpc>
                <a:spcPts val="1200"/>
              </a:lnSpc>
              <a:defRPr/>
            </a:pPr>
            <a:endParaRPr lang="en-US" sz="1200" b="1" kern="0" dirty="0">
              <a:solidFill>
                <a:sysClr val="windowText" lastClr="000000"/>
              </a:solidFill>
            </a:endParaRPr>
          </a:p>
          <a:p>
            <a:pPr algn="ctr" defTabSz="789635" fontAlgn="ctr">
              <a:lnSpc>
                <a:spcPts val="1600"/>
              </a:lnSpc>
              <a:defRPr/>
            </a:pPr>
            <a:r>
              <a:rPr lang="en-US" sz="1600" b="1" kern="0" dirty="0">
                <a:solidFill>
                  <a:srgbClr val="2F5597"/>
                </a:solidFill>
              </a:rPr>
              <a:t>Determine</a:t>
            </a:r>
          </a:p>
          <a:p>
            <a:pPr algn="ctr" defTabSz="789635" fontAlgn="ctr">
              <a:lnSpc>
                <a:spcPts val="1600"/>
              </a:lnSpc>
              <a:defRPr/>
            </a:pPr>
            <a:r>
              <a:rPr lang="en-US" sz="1600" b="1" kern="0" dirty="0">
                <a:solidFill>
                  <a:srgbClr val="2F5597"/>
                </a:solidFill>
              </a:rPr>
              <a:t>Remediation </a:t>
            </a:r>
            <a:br>
              <a:rPr lang="en-US" sz="1600" b="1" kern="0" dirty="0">
                <a:solidFill>
                  <a:srgbClr val="2F5597"/>
                </a:solidFill>
              </a:rPr>
            </a:br>
            <a:r>
              <a:rPr lang="en-US" sz="1600" b="1" kern="0" dirty="0">
                <a:solidFill>
                  <a:srgbClr val="2F5597"/>
                </a:solidFill>
              </a:rPr>
              <a:t>Objectives</a:t>
            </a:r>
          </a:p>
          <a:p>
            <a:pPr algn="ctr" defTabSz="789635" fontAlgn="ctr">
              <a:lnSpc>
                <a:spcPts val="1600"/>
              </a:lnSpc>
              <a:defRPr/>
            </a:pPr>
            <a:endParaRPr lang="en-US" sz="1600" b="1" kern="0" dirty="0">
              <a:solidFill>
                <a:srgbClr val="2F5597"/>
              </a:solidFill>
            </a:endParaRPr>
          </a:p>
          <a:p>
            <a:pPr algn="ctr" defTabSz="789635" fontAlgn="ctr">
              <a:lnSpc>
                <a:spcPts val="1600"/>
              </a:lnSpc>
              <a:defRPr/>
            </a:pPr>
            <a:r>
              <a:rPr lang="en-US" sz="1600" b="1" kern="0" dirty="0">
                <a:solidFill>
                  <a:srgbClr val="385723"/>
                </a:solidFill>
              </a:rPr>
              <a:t>Select</a:t>
            </a:r>
          </a:p>
          <a:p>
            <a:pPr algn="ctr" defTabSz="789635" fontAlgn="ctr">
              <a:lnSpc>
                <a:spcPts val="1600"/>
              </a:lnSpc>
              <a:defRPr/>
            </a:pPr>
            <a:r>
              <a:rPr lang="en-US" sz="1600" b="1" kern="0" dirty="0">
                <a:solidFill>
                  <a:srgbClr val="385723"/>
                </a:solidFill>
              </a:rPr>
              <a:t>Remedy</a:t>
            </a:r>
            <a:endParaRPr lang="en-US" sz="1600" kern="0" dirty="0">
              <a:solidFill>
                <a:srgbClr val="385723"/>
              </a:solidFill>
            </a:endParaRPr>
          </a:p>
          <a:p>
            <a:pPr algn="ctr" defTabSz="789635" fontAlgn="ctr">
              <a:lnSpc>
                <a:spcPts val="1600"/>
              </a:lnSpc>
              <a:defRPr/>
            </a:pPr>
            <a:endParaRPr lang="en-US" sz="1555" b="1" kern="0" dirty="0">
              <a:solidFill>
                <a:sysClr val="windowText" lastClr="000000"/>
              </a:solidFill>
            </a:endParaRPr>
          </a:p>
          <a:p>
            <a:pPr algn="ctr" defTabSz="789635" fontAlgn="ctr">
              <a:lnSpc>
                <a:spcPts val="1600"/>
              </a:lnSpc>
              <a:defRPr/>
            </a:pPr>
            <a:r>
              <a:rPr lang="en-US" sz="1555" b="1" kern="0" dirty="0">
                <a:solidFill>
                  <a:srgbClr val="843C0C"/>
                </a:solidFill>
              </a:rPr>
              <a:t>Establish</a:t>
            </a:r>
            <a:br>
              <a:rPr lang="en-US" sz="1555" b="1" kern="0" dirty="0">
                <a:solidFill>
                  <a:srgbClr val="843C0C"/>
                </a:solidFill>
              </a:rPr>
            </a:br>
            <a:r>
              <a:rPr lang="en-US" sz="1555" b="1" kern="0" dirty="0">
                <a:solidFill>
                  <a:srgbClr val="843C0C"/>
                </a:solidFill>
              </a:rPr>
              <a:t>Metrics</a:t>
            </a:r>
            <a:endParaRPr lang="en-US" sz="1555" kern="0" dirty="0">
              <a:solidFill>
                <a:srgbClr val="843C0C"/>
              </a:solidFill>
            </a:endParaRPr>
          </a:p>
          <a:p>
            <a:pPr algn="ctr" defTabSz="789635" fontAlgn="ctr">
              <a:lnSpc>
                <a:spcPts val="1700"/>
              </a:lnSpc>
              <a:defRPr/>
            </a:pPr>
            <a:endParaRPr lang="en-US" sz="1555" b="1" kern="0" dirty="0">
              <a:solidFill>
                <a:srgbClr val="843C0C"/>
              </a:solidFill>
            </a:endParaRPr>
          </a:p>
          <a:p>
            <a:pPr algn="ctr" defTabSz="789635" fontAlgn="ctr">
              <a:lnSpc>
                <a:spcPts val="1700"/>
              </a:lnSpc>
              <a:defRPr/>
            </a:pPr>
            <a:r>
              <a:rPr lang="en-US" sz="1555" b="1" kern="0" dirty="0">
                <a:solidFill>
                  <a:srgbClr val="843C0C"/>
                </a:solidFill>
              </a:rPr>
              <a:t>Remediation Endpoints</a:t>
            </a:r>
            <a:endParaRPr lang="en-US" sz="1555" kern="0" dirty="0">
              <a:solidFill>
                <a:srgbClr val="843C0C"/>
              </a:solidFill>
            </a:endParaRPr>
          </a:p>
        </p:txBody>
      </p:sp>
      <p:sp>
        <p:nvSpPr>
          <p:cNvPr id="35" name="Freeform: Shape 34">
            <a:extLst>
              <a:ext uri="{FF2B5EF4-FFF2-40B4-BE49-F238E27FC236}">
                <a16:creationId xmlns:a16="http://schemas.microsoft.com/office/drawing/2014/main" xmlns="" id="{FAE99D7E-2B0B-47BB-8DDE-151BF9279D7A}"/>
              </a:ext>
            </a:extLst>
          </p:cNvPr>
          <p:cNvSpPr/>
          <p:nvPr/>
        </p:nvSpPr>
        <p:spPr>
          <a:xfrm rot="5400000">
            <a:off x="2435385" y="1737015"/>
            <a:ext cx="736780" cy="1812641"/>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 name="connsiteX0" fmla="*/ 118828 w 4923852"/>
              <a:gd name="connsiteY0" fmla="*/ 0 h 1588988"/>
              <a:gd name="connsiteX1" fmla="*/ 3889245 w 4923852"/>
              <a:gd name="connsiteY1" fmla="*/ 99764 h 1588988"/>
              <a:gd name="connsiteX2" fmla="*/ 4923852 w 4923852"/>
              <a:gd name="connsiteY2" fmla="*/ 771112 h 1588988"/>
              <a:gd name="connsiteX3" fmla="*/ 4012404 w 4923852"/>
              <a:gd name="connsiteY3" fmla="*/ 1431811 h 1588988"/>
              <a:gd name="connsiteX4" fmla="*/ 1 w 4923852"/>
              <a:gd name="connsiteY4" fmla="*/ 1588988 h 1588988"/>
              <a:gd name="connsiteX5" fmla="*/ 1903681 w 4923852"/>
              <a:gd name="connsiteY5" fmla="*/ 797557 h 1588988"/>
              <a:gd name="connsiteX6" fmla="*/ 118828 w 4923852"/>
              <a:gd name="connsiteY6" fmla="*/ 0 h 1588988"/>
              <a:gd name="connsiteX0" fmla="*/ 1 w 4805025"/>
              <a:gd name="connsiteY0" fmla="*/ 0 h 1531032"/>
              <a:gd name="connsiteX1" fmla="*/ 3770418 w 4805025"/>
              <a:gd name="connsiteY1" fmla="*/ 99764 h 1531032"/>
              <a:gd name="connsiteX2" fmla="*/ 4805025 w 4805025"/>
              <a:gd name="connsiteY2" fmla="*/ 771112 h 1531032"/>
              <a:gd name="connsiteX3" fmla="*/ 3893577 w 4805025"/>
              <a:gd name="connsiteY3" fmla="*/ 1431811 h 1531032"/>
              <a:gd name="connsiteX4" fmla="*/ 76145 w 4805025"/>
              <a:gd name="connsiteY4" fmla="*/ 1531032 h 1531032"/>
              <a:gd name="connsiteX5" fmla="*/ 1784854 w 4805025"/>
              <a:gd name="connsiteY5" fmla="*/ 797557 h 1531032"/>
              <a:gd name="connsiteX6" fmla="*/ 1 w 4805025"/>
              <a:gd name="connsiteY6" fmla="*/ 0 h 1531032"/>
              <a:gd name="connsiteX0" fmla="*/ 1 w 4805025"/>
              <a:gd name="connsiteY0" fmla="*/ 0 h 1539948"/>
              <a:gd name="connsiteX1" fmla="*/ 3770418 w 4805025"/>
              <a:gd name="connsiteY1" fmla="*/ 99764 h 1539948"/>
              <a:gd name="connsiteX2" fmla="*/ 4805025 w 4805025"/>
              <a:gd name="connsiteY2" fmla="*/ 771112 h 1539948"/>
              <a:gd name="connsiteX3" fmla="*/ 3893577 w 4805025"/>
              <a:gd name="connsiteY3" fmla="*/ 1431811 h 1539948"/>
              <a:gd name="connsiteX4" fmla="*/ 37164 w 4805025"/>
              <a:gd name="connsiteY4" fmla="*/ 1539948 h 1539948"/>
              <a:gd name="connsiteX5" fmla="*/ 1784854 w 4805025"/>
              <a:gd name="connsiteY5" fmla="*/ 797557 h 1539948"/>
              <a:gd name="connsiteX6" fmla="*/ 1 w 4805025"/>
              <a:gd name="connsiteY6" fmla="*/ 0 h 1539948"/>
              <a:gd name="connsiteX0" fmla="*/ 1 w 4805025"/>
              <a:gd name="connsiteY0" fmla="*/ 0 h 1539948"/>
              <a:gd name="connsiteX1" fmla="*/ 3770418 w 4805025"/>
              <a:gd name="connsiteY1" fmla="*/ 99764 h 1539948"/>
              <a:gd name="connsiteX2" fmla="*/ 4805025 w 4805025"/>
              <a:gd name="connsiteY2" fmla="*/ 771112 h 1539948"/>
              <a:gd name="connsiteX3" fmla="*/ 3893577 w 4805025"/>
              <a:gd name="connsiteY3" fmla="*/ 1431811 h 1539948"/>
              <a:gd name="connsiteX4" fmla="*/ 37164 w 4805025"/>
              <a:gd name="connsiteY4" fmla="*/ 1539948 h 1539948"/>
              <a:gd name="connsiteX5" fmla="*/ 1804352 w 4805025"/>
              <a:gd name="connsiteY5" fmla="*/ 775267 h 1539948"/>
              <a:gd name="connsiteX6" fmla="*/ 1 w 4805025"/>
              <a:gd name="connsiteY6" fmla="*/ 0 h 1539948"/>
              <a:gd name="connsiteX0" fmla="*/ 1 w 4863516"/>
              <a:gd name="connsiteY0" fmla="*/ 0 h 1539948"/>
              <a:gd name="connsiteX1" fmla="*/ 3770418 w 4863516"/>
              <a:gd name="connsiteY1" fmla="*/ 99764 h 1539948"/>
              <a:gd name="connsiteX2" fmla="*/ 4863516 w 4863516"/>
              <a:gd name="connsiteY2" fmla="*/ 766654 h 1539948"/>
              <a:gd name="connsiteX3" fmla="*/ 3893577 w 4863516"/>
              <a:gd name="connsiteY3" fmla="*/ 1431811 h 1539948"/>
              <a:gd name="connsiteX4" fmla="*/ 37164 w 4863516"/>
              <a:gd name="connsiteY4" fmla="*/ 1539948 h 1539948"/>
              <a:gd name="connsiteX5" fmla="*/ 1804352 w 4863516"/>
              <a:gd name="connsiteY5" fmla="*/ 775267 h 1539948"/>
              <a:gd name="connsiteX6" fmla="*/ 1 w 4863516"/>
              <a:gd name="connsiteY6" fmla="*/ 0 h 1539948"/>
              <a:gd name="connsiteX0" fmla="*/ 1 w 4863516"/>
              <a:gd name="connsiteY0" fmla="*/ 0 h 1539948"/>
              <a:gd name="connsiteX1" fmla="*/ 3828907 w 4863516"/>
              <a:gd name="connsiteY1" fmla="*/ 130971 h 1539948"/>
              <a:gd name="connsiteX2" fmla="*/ 4863516 w 4863516"/>
              <a:gd name="connsiteY2" fmla="*/ 766654 h 1539948"/>
              <a:gd name="connsiteX3" fmla="*/ 3893577 w 4863516"/>
              <a:gd name="connsiteY3" fmla="*/ 1431811 h 1539948"/>
              <a:gd name="connsiteX4" fmla="*/ 37164 w 4863516"/>
              <a:gd name="connsiteY4" fmla="*/ 1539948 h 1539948"/>
              <a:gd name="connsiteX5" fmla="*/ 1804352 w 4863516"/>
              <a:gd name="connsiteY5" fmla="*/ 775267 h 1539948"/>
              <a:gd name="connsiteX6" fmla="*/ 1 w 4863516"/>
              <a:gd name="connsiteY6" fmla="*/ 0 h 1539948"/>
              <a:gd name="connsiteX0" fmla="*/ 1 w 4863516"/>
              <a:gd name="connsiteY0" fmla="*/ 0 h 1539948"/>
              <a:gd name="connsiteX1" fmla="*/ 3828907 w 4863516"/>
              <a:gd name="connsiteY1" fmla="*/ 130971 h 1539948"/>
              <a:gd name="connsiteX2" fmla="*/ 4863516 w 4863516"/>
              <a:gd name="connsiteY2" fmla="*/ 766654 h 1539948"/>
              <a:gd name="connsiteX3" fmla="*/ 3952066 w 4863516"/>
              <a:gd name="connsiteY3" fmla="*/ 1382772 h 1539948"/>
              <a:gd name="connsiteX4" fmla="*/ 37164 w 4863516"/>
              <a:gd name="connsiteY4" fmla="*/ 1539948 h 1539948"/>
              <a:gd name="connsiteX5" fmla="*/ 1804352 w 4863516"/>
              <a:gd name="connsiteY5" fmla="*/ 775267 h 1539948"/>
              <a:gd name="connsiteX6" fmla="*/ 1 w 4863516"/>
              <a:gd name="connsiteY6" fmla="*/ 0 h 15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3516" h="1539948">
                <a:moveTo>
                  <a:pt x="1" y="0"/>
                </a:moveTo>
                <a:lnTo>
                  <a:pt x="3828907" y="130971"/>
                </a:lnTo>
                <a:lnTo>
                  <a:pt x="4863516" y="766654"/>
                </a:lnTo>
                <a:lnTo>
                  <a:pt x="3952066" y="1382772"/>
                </a:lnTo>
                <a:lnTo>
                  <a:pt x="37164" y="1539948"/>
                </a:lnTo>
                <a:lnTo>
                  <a:pt x="1804352" y="775267"/>
                </a:lnTo>
                <a:lnTo>
                  <a:pt x="1"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236912" tIns="78971" rIns="473826" bIns="0" numCol="1" spcCol="1270" anchor="ctr" anchorCtr="1">
            <a:noAutofit/>
          </a:bodyPr>
          <a:lstStyle/>
          <a:p>
            <a:pPr algn="ctr" defTabSz="440469">
              <a:lnSpc>
                <a:spcPct val="90000"/>
              </a:lnSpc>
              <a:spcAft>
                <a:spcPct val="35000"/>
              </a:spcAft>
              <a:defRPr/>
            </a:pPr>
            <a:endParaRPr lang="en-US" sz="1100" b="1" kern="0" dirty="0">
              <a:solidFill>
                <a:srgbClr val="FFFFFF"/>
              </a:solidFill>
            </a:endParaRPr>
          </a:p>
          <a:p>
            <a:pPr algn="ctr" defTabSz="440469">
              <a:lnSpc>
                <a:spcPct val="90000"/>
              </a:lnSpc>
              <a:spcAft>
                <a:spcPct val="35000"/>
              </a:spcAft>
              <a:defRPr/>
            </a:pPr>
            <a:endParaRPr lang="en-US" sz="1100" b="1" kern="0" dirty="0">
              <a:solidFill>
                <a:srgbClr val="FFFFFF"/>
              </a:solidFill>
            </a:endParaRPr>
          </a:p>
          <a:p>
            <a:pPr algn="ctr" defTabSz="440469">
              <a:lnSpc>
                <a:spcPct val="90000"/>
              </a:lnSpc>
              <a:spcAft>
                <a:spcPct val="35000"/>
              </a:spcAft>
              <a:defRPr/>
            </a:pPr>
            <a:r>
              <a:rPr lang="en-US" sz="1100" b="1" kern="0" dirty="0">
                <a:solidFill>
                  <a:srgbClr val="FFFFFF"/>
                </a:solidFill>
              </a:rPr>
              <a:t> Groundwater</a:t>
            </a:r>
            <a:br>
              <a:rPr lang="en-US" sz="1100" b="1" kern="0" dirty="0">
                <a:solidFill>
                  <a:srgbClr val="FFFFFF"/>
                </a:solidFill>
              </a:rPr>
            </a:br>
            <a:r>
              <a:rPr lang="en-US" sz="1100" b="1" kern="0" dirty="0">
                <a:solidFill>
                  <a:srgbClr val="FFFFFF"/>
                </a:solidFill>
              </a:rPr>
              <a:t>Standards</a:t>
            </a:r>
            <a:endParaRPr lang="en-US" sz="1100" kern="0" dirty="0">
              <a:solidFill>
                <a:srgbClr val="FFFFFF"/>
              </a:solidFill>
            </a:endParaRPr>
          </a:p>
        </p:txBody>
      </p:sp>
      <p:sp>
        <p:nvSpPr>
          <p:cNvPr id="38" name="Oval 37">
            <a:extLst>
              <a:ext uri="{FF2B5EF4-FFF2-40B4-BE49-F238E27FC236}">
                <a16:creationId xmlns:a16="http://schemas.microsoft.com/office/drawing/2014/main" xmlns="" id="{C18DA8E9-FB6B-4A5A-B08E-9E06A1938D13}"/>
              </a:ext>
            </a:extLst>
          </p:cNvPr>
          <p:cNvSpPr/>
          <p:nvPr/>
        </p:nvSpPr>
        <p:spPr>
          <a:xfrm rot="5400000">
            <a:off x="2342659" y="5051998"/>
            <a:ext cx="899809" cy="2096841"/>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lIns="0" tIns="0" rIns="0" bIns="0" rtlCol="0" anchor="ctr" anchorCtr="1"/>
          <a:lstStyle/>
          <a:p>
            <a:pPr algn="ctr" defTabSz="789635">
              <a:defRPr/>
            </a:pPr>
            <a:r>
              <a:rPr lang="en-US" sz="1209" b="1" kern="0" dirty="0">
                <a:solidFill>
                  <a:srgbClr val="FFFFFF"/>
                </a:solidFill>
              </a:rPr>
              <a:t>Stabilized</a:t>
            </a:r>
            <a:r>
              <a:rPr lang="en-US" sz="1382" b="1" kern="0" dirty="0">
                <a:solidFill>
                  <a:srgbClr val="FFFFFF"/>
                </a:solidFill>
              </a:rPr>
              <a:t> </a:t>
            </a:r>
            <a:r>
              <a:rPr lang="en-US" sz="1209" b="1" kern="0" dirty="0">
                <a:solidFill>
                  <a:srgbClr val="FFFFFF"/>
                </a:solidFill>
              </a:rPr>
              <a:t>dissolved concentrations; standards met at compliance point</a:t>
            </a:r>
          </a:p>
        </p:txBody>
      </p:sp>
      <p:sp>
        <p:nvSpPr>
          <p:cNvPr id="39" name="Freeform: Shape 38">
            <a:extLst>
              <a:ext uri="{FF2B5EF4-FFF2-40B4-BE49-F238E27FC236}">
                <a16:creationId xmlns:a16="http://schemas.microsoft.com/office/drawing/2014/main" xmlns="" id="{E8CA0CE8-8C2A-46AB-8C94-D3E7AED4EF66}"/>
              </a:ext>
            </a:extLst>
          </p:cNvPr>
          <p:cNvSpPr/>
          <p:nvPr/>
        </p:nvSpPr>
        <p:spPr>
          <a:xfrm rot="5400000">
            <a:off x="2492441" y="3736299"/>
            <a:ext cx="628441" cy="1512502"/>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3625553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454818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454818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454818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454818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454818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283 h 1284964"/>
              <a:gd name="connsiteX1" fmla="*/ 4450121 w 5863737"/>
              <a:gd name="connsiteY1" fmla="*/ 0 h 1284964"/>
              <a:gd name="connsiteX2" fmla="*/ 5863735 w 5863737"/>
              <a:gd name="connsiteY2" fmla="*/ 638539 h 1284964"/>
              <a:gd name="connsiteX3" fmla="*/ 4454818 w 5863737"/>
              <a:gd name="connsiteY3" fmla="*/ 1278247 h 1284964"/>
              <a:gd name="connsiteX4" fmla="*/ 3 w 5863737"/>
              <a:gd name="connsiteY4" fmla="*/ 1284964 h 1284964"/>
              <a:gd name="connsiteX5" fmla="*/ 1344913 w 5863737"/>
              <a:gd name="connsiteY5" fmla="*/ 645658 h 1284964"/>
              <a:gd name="connsiteX6" fmla="*/ 95635 w 5863737"/>
              <a:gd name="connsiteY6" fmla="*/ 283 h 1284964"/>
              <a:gd name="connsiteX0" fmla="*/ 95635 w 5863737"/>
              <a:gd name="connsiteY0" fmla="*/ 283 h 1284964"/>
              <a:gd name="connsiteX1" fmla="*/ 4450121 w 5863737"/>
              <a:gd name="connsiteY1" fmla="*/ 0 h 1284964"/>
              <a:gd name="connsiteX2" fmla="*/ 5863735 w 5863737"/>
              <a:gd name="connsiteY2" fmla="*/ 638539 h 1284964"/>
              <a:gd name="connsiteX3" fmla="*/ 4454818 w 5863737"/>
              <a:gd name="connsiteY3" fmla="*/ 1278247 h 1284964"/>
              <a:gd name="connsiteX4" fmla="*/ 3 w 5863737"/>
              <a:gd name="connsiteY4" fmla="*/ 1284964 h 1284964"/>
              <a:gd name="connsiteX5" fmla="*/ 1344913 w 5863737"/>
              <a:gd name="connsiteY5" fmla="*/ 645658 h 1284964"/>
              <a:gd name="connsiteX6" fmla="*/ 95635 w 5863737"/>
              <a:gd name="connsiteY6" fmla="*/ 283 h 1284964"/>
              <a:gd name="connsiteX0" fmla="*/ 95635 w 5766175"/>
              <a:gd name="connsiteY0" fmla="*/ 283 h 1284964"/>
              <a:gd name="connsiteX1" fmla="*/ 4450121 w 5766175"/>
              <a:gd name="connsiteY1" fmla="*/ 0 h 1284964"/>
              <a:gd name="connsiteX2" fmla="*/ 5766175 w 5766175"/>
              <a:gd name="connsiteY2" fmla="*/ 638539 h 1284964"/>
              <a:gd name="connsiteX3" fmla="*/ 4454818 w 5766175"/>
              <a:gd name="connsiteY3" fmla="*/ 1278247 h 1284964"/>
              <a:gd name="connsiteX4" fmla="*/ 3 w 5766175"/>
              <a:gd name="connsiteY4" fmla="*/ 1284964 h 1284964"/>
              <a:gd name="connsiteX5" fmla="*/ 1344913 w 5766175"/>
              <a:gd name="connsiteY5" fmla="*/ 645658 h 1284964"/>
              <a:gd name="connsiteX6" fmla="*/ 95635 w 5766175"/>
              <a:gd name="connsiteY6" fmla="*/ 283 h 128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6175" h="1284964">
                <a:moveTo>
                  <a:pt x="95635" y="283"/>
                </a:moveTo>
                <a:lnTo>
                  <a:pt x="4450121" y="0"/>
                </a:lnTo>
                <a:cubicBezTo>
                  <a:pt x="4921335" y="224889"/>
                  <a:pt x="4855976" y="305253"/>
                  <a:pt x="5766175" y="638539"/>
                </a:cubicBezTo>
                <a:cubicBezTo>
                  <a:pt x="4978935" y="961887"/>
                  <a:pt x="5159276" y="958393"/>
                  <a:pt x="4454818" y="1278247"/>
                </a:cubicBezTo>
                <a:lnTo>
                  <a:pt x="3" y="1284964"/>
                </a:lnTo>
                <a:lnTo>
                  <a:pt x="1344913" y="645658"/>
                </a:lnTo>
                <a:lnTo>
                  <a:pt x="95635" y="283"/>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0" rIns="236912" bIns="0" numCol="1" spcCol="1270" anchor="ctr" anchorCtr="1">
            <a:noAutofit/>
          </a:bodyPr>
          <a:lstStyle/>
          <a:p>
            <a:pPr algn="ctr" defTabSz="440469">
              <a:lnSpc>
                <a:spcPct val="90000"/>
              </a:lnSpc>
              <a:spcAft>
                <a:spcPct val="35000"/>
              </a:spcAft>
              <a:defRPr/>
            </a:pPr>
            <a:endParaRPr lang="en-US" sz="1037" b="1" kern="0" dirty="0">
              <a:solidFill>
                <a:srgbClr val="FFFFFF"/>
              </a:solidFill>
            </a:endParaRPr>
          </a:p>
          <a:p>
            <a:pPr algn="ctr" defTabSz="440469">
              <a:lnSpc>
                <a:spcPct val="90000"/>
              </a:lnSpc>
              <a:spcAft>
                <a:spcPct val="35000"/>
              </a:spcAft>
              <a:defRPr/>
            </a:pPr>
            <a:r>
              <a:rPr lang="en-US" sz="1037" b="1" kern="0" dirty="0">
                <a:solidFill>
                  <a:srgbClr val="FFFFFF"/>
                </a:solidFill>
              </a:rPr>
              <a:t>Air sparging and soil vapor extraction</a:t>
            </a:r>
            <a:endParaRPr lang="en-US" sz="1037" kern="0" dirty="0">
              <a:solidFill>
                <a:srgbClr val="FFFFFF"/>
              </a:solidFill>
            </a:endParaRPr>
          </a:p>
        </p:txBody>
      </p:sp>
      <p:sp>
        <p:nvSpPr>
          <p:cNvPr id="40" name="Freeform: Shape 39">
            <a:extLst>
              <a:ext uri="{FF2B5EF4-FFF2-40B4-BE49-F238E27FC236}">
                <a16:creationId xmlns:a16="http://schemas.microsoft.com/office/drawing/2014/main" xmlns="" id="{B3074C72-ACA6-4D23-A35D-90DA5578A816}"/>
              </a:ext>
            </a:extLst>
          </p:cNvPr>
          <p:cNvSpPr/>
          <p:nvPr/>
        </p:nvSpPr>
        <p:spPr>
          <a:xfrm rot="5400000">
            <a:off x="2335441" y="4408542"/>
            <a:ext cx="953974" cy="152670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 name="connsiteX0" fmla="*/ 409063 w 5590489"/>
              <a:gd name="connsiteY0" fmla="*/ 3623 h 1290189"/>
              <a:gd name="connsiteX1" fmla="*/ 3724931 w 5590489"/>
              <a:gd name="connsiteY1" fmla="*/ 0 h 1290189"/>
              <a:gd name="connsiteX2" fmla="*/ 5590489 w 5590489"/>
              <a:gd name="connsiteY2" fmla="*/ 637695 h 1290189"/>
              <a:gd name="connsiteX3" fmla="*/ 3748342 w 5590489"/>
              <a:gd name="connsiteY3" fmla="*/ 1285219 h 1290189"/>
              <a:gd name="connsiteX4" fmla="*/ 1 w 5590489"/>
              <a:gd name="connsiteY4" fmla="*/ 1290189 h 1290189"/>
              <a:gd name="connsiteX5" fmla="*/ 970320 w 5590489"/>
              <a:gd name="connsiteY5" fmla="*/ 667680 h 1290189"/>
              <a:gd name="connsiteX6" fmla="*/ 409063 w 5590489"/>
              <a:gd name="connsiteY6" fmla="*/ 3623 h 1290189"/>
              <a:gd name="connsiteX0" fmla="*/ 409063 w 5590489"/>
              <a:gd name="connsiteY0" fmla="*/ 12731 h 1299297"/>
              <a:gd name="connsiteX1" fmla="*/ 3724931 w 5590489"/>
              <a:gd name="connsiteY1" fmla="*/ 9108 h 1299297"/>
              <a:gd name="connsiteX2" fmla="*/ 5590489 w 5590489"/>
              <a:gd name="connsiteY2" fmla="*/ 646803 h 1299297"/>
              <a:gd name="connsiteX3" fmla="*/ 3748342 w 5590489"/>
              <a:gd name="connsiteY3" fmla="*/ 1294327 h 1299297"/>
              <a:gd name="connsiteX4" fmla="*/ 1 w 5590489"/>
              <a:gd name="connsiteY4" fmla="*/ 1299297 h 1299297"/>
              <a:gd name="connsiteX5" fmla="*/ 970320 w 5590489"/>
              <a:gd name="connsiteY5" fmla="*/ 676788 h 1299297"/>
              <a:gd name="connsiteX6" fmla="*/ 409063 w 5590489"/>
              <a:gd name="connsiteY6" fmla="*/ 12731 h 1299297"/>
              <a:gd name="connsiteX0" fmla="*/ 409063 w 5590489"/>
              <a:gd name="connsiteY0" fmla="*/ 3623 h 1290189"/>
              <a:gd name="connsiteX1" fmla="*/ 3724931 w 5590489"/>
              <a:gd name="connsiteY1" fmla="*/ 0 h 1290189"/>
              <a:gd name="connsiteX2" fmla="*/ 5590489 w 5590489"/>
              <a:gd name="connsiteY2" fmla="*/ 637695 h 1290189"/>
              <a:gd name="connsiteX3" fmla="*/ 3748342 w 5590489"/>
              <a:gd name="connsiteY3" fmla="*/ 1285219 h 1290189"/>
              <a:gd name="connsiteX4" fmla="*/ 1 w 5590489"/>
              <a:gd name="connsiteY4" fmla="*/ 1290189 h 1290189"/>
              <a:gd name="connsiteX5" fmla="*/ 970320 w 5590489"/>
              <a:gd name="connsiteY5" fmla="*/ 667680 h 1290189"/>
              <a:gd name="connsiteX6" fmla="*/ 409063 w 5590489"/>
              <a:gd name="connsiteY6" fmla="*/ 3623 h 1290189"/>
              <a:gd name="connsiteX0" fmla="*/ 285602 w 5590489"/>
              <a:gd name="connsiteY0" fmla="*/ 3623 h 1290189"/>
              <a:gd name="connsiteX1" fmla="*/ 3724931 w 5590489"/>
              <a:gd name="connsiteY1" fmla="*/ 0 h 1290189"/>
              <a:gd name="connsiteX2" fmla="*/ 5590489 w 5590489"/>
              <a:gd name="connsiteY2" fmla="*/ 637695 h 1290189"/>
              <a:gd name="connsiteX3" fmla="*/ 3748342 w 5590489"/>
              <a:gd name="connsiteY3" fmla="*/ 1285219 h 1290189"/>
              <a:gd name="connsiteX4" fmla="*/ 1 w 5590489"/>
              <a:gd name="connsiteY4" fmla="*/ 1290189 h 1290189"/>
              <a:gd name="connsiteX5" fmla="*/ 970320 w 5590489"/>
              <a:gd name="connsiteY5" fmla="*/ 667680 h 1290189"/>
              <a:gd name="connsiteX6" fmla="*/ 285602 w 5590489"/>
              <a:gd name="connsiteY6" fmla="*/ 3623 h 1290189"/>
              <a:gd name="connsiteX0" fmla="*/ 1520205 w 6825092"/>
              <a:gd name="connsiteY0" fmla="*/ 3623 h 1285219"/>
              <a:gd name="connsiteX1" fmla="*/ 4959534 w 6825092"/>
              <a:gd name="connsiteY1" fmla="*/ 0 h 1285219"/>
              <a:gd name="connsiteX2" fmla="*/ 6825092 w 6825092"/>
              <a:gd name="connsiteY2" fmla="*/ 637695 h 1285219"/>
              <a:gd name="connsiteX3" fmla="*/ 4982945 w 6825092"/>
              <a:gd name="connsiteY3" fmla="*/ 1285219 h 1285219"/>
              <a:gd name="connsiteX4" fmla="*/ 0 w 6825092"/>
              <a:gd name="connsiteY4" fmla="*/ 1277274 h 1285219"/>
              <a:gd name="connsiteX5" fmla="*/ 2204923 w 6825092"/>
              <a:gd name="connsiteY5" fmla="*/ 667680 h 1285219"/>
              <a:gd name="connsiteX6" fmla="*/ 1520205 w 6825092"/>
              <a:gd name="connsiteY6" fmla="*/ 3623 h 1285219"/>
              <a:gd name="connsiteX0" fmla="*/ 285613 w 6825092"/>
              <a:gd name="connsiteY0" fmla="*/ 29454 h 1285219"/>
              <a:gd name="connsiteX1" fmla="*/ 4959534 w 6825092"/>
              <a:gd name="connsiteY1" fmla="*/ 0 h 1285219"/>
              <a:gd name="connsiteX2" fmla="*/ 6825092 w 6825092"/>
              <a:gd name="connsiteY2" fmla="*/ 637695 h 1285219"/>
              <a:gd name="connsiteX3" fmla="*/ 4982945 w 6825092"/>
              <a:gd name="connsiteY3" fmla="*/ 1285219 h 1285219"/>
              <a:gd name="connsiteX4" fmla="*/ 0 w 6825092"/>
              <a:gd name="connsiteY4" fmla="*/ 1277274 h 1285219"/>
              <a:gd name="connsiteX5" fmla="*/ 2204923 w 6825092"/>
              <a:gd name="connsiteY5" fmla="*/ 667680 h 1285219"/>
              <a:gd name="connsiteX6" fmla="*/ 285613 w 6825092"/>
              <a:gd name="connsiteY6" fmla="*/ 29454 h 1285219"/>
              <a:gd name="connsiteX0" fmla="*/ 285613 w 6825092"/>
              <a:gd name="connsiteY0" fmla="*/ 29454 h 1285219"/>
              <a:gd name="connsiteX1" fmla="*/ 4959534 w 6825092"/>
              <a:gd name="connsiteY1" fmla="*/ 0 h 1285219"/>
              <a:gd name="connsiteX2" fmla="*/ 6825092 w 6825092"/>
              <a:gd name="connsiteY2" fmla="*/ 637695 h 1285219"/>
              <a:gd name="connsiteX3" fmla="*/ 4982945 w 6825092"/>
              <a:gd name="connsiteY3" fmla="*/ 1285219 h 1285219"/>
              <a:gd name="connsiteX4" fmla="*/ 0 w 6825092"/>
              <a:gd name="connsiteY4" fmla="*/ 1277274 h 1285219"/>
              <a:gd name="connsiteX5" fmla="*/ 1834552 w 6825092"/>
              <a:gd name="connsiteY5" fmla="*/ 667680 h 1285219"/>
              <a:gd name="connsiteX6" fmla="*/ 285613 w 6825092"/>
              <a:gd name="connsiteY6" fmla="*/ 29454 h 1285219"/>
              <a:gd name="connsiteX0" fmla="*/ 285613 w 6825092"/>
              <a:gd name="connsiteY0" fmla="*/ 29454 h 1285219"/>
              <a:gd name="connsiteX1" fmla="*/ 4959534 w 6825092"/>
              <a:gd name="connsiteY1" fmla="*/ 0 h 1285219"/>
              <a:gd name="connsiteX2" fmla="*/ 6825092 w 6825092"/>
              <a:gd name="connsiteY2" fmla="*/ 637695 h 1285219"/>
              <a:gd name="connsiteX3" fmla="*/ 4982945 w 6825092"/>
              <a:gd name="connsiteY3" fmla="*/ 1285219 h 1285219"/>
              <a:gd name="connsiteX4" fmla="*/ 0 w 6825092"/>
              <a:gd name="connsiteY4" fmla="*/ 1277274 h 1285219"/>
              <a:gd name="connsiteX5" fmla="*/ 1855465 w 6825092"/>
              <a:gd name="connsiteY5" fmla="*/ 645818 h 1285219"/>
              <a:gd name="connsiteX6" fmla="*/ 285613 w 6825092"/>
              <a:gd name="connsiteY6" fmla="*/ 29454 h 1285219"/>
              <a:gd name="connsiteX0" fmla="*/ 327419 w 6825092"/>
              <a:gd name="connsiteY0" fmla="*/ 11964 h 1285219"/>
              <a:gd name="connsiteX1" fmla="*/ 4959534 w 6825092"/>
              <a:gd name="connsiteY1" fmla="*/ 0 h 1285219"/>
              <a:gd name="connsiteX2" fmla="*/ 6825092 w 6825092"/>
              <a:gd name="connsiteY2" fmla="*/ 637695 h 1285219"/>
              <a:gd name="connsiteX3" fmla="*/ 4982945 w 6825092"/>
              <a:gd name="connsiteY3" fmla="*/ 1285219 h 1285219"/>
              <a:gd name="connsiteX4" fmla="*/ 0 w 6825092"/>
              <a:gd name="connsiteY4" fmla="*/ 1277274 h 1285219"/>
              <a:gd name="connsiteX5" fmla="*/ 1855465 w 6825092"/>
              <a:gd name="connsiteY5" fmla="*/ 645818 h 1285219"/>
              <a:gd name="connsiteX6" fmla="*/ 327419 w 6825092"/>
              <a:gd name="connsiteY6" fmla="*/ 11964 h 1285219"/>
              <a:gd name="connsiteX0" fmla="*/ 327419 w 6825092"/>
              <a:gd name="connsiteY0" fmla="*/ 3220 h 1276475"/>
              <a:gd name="connsiteX1" fmla="*/ 4959547 w 6825092"/>
              <a:gd name="connsiteY1" fmla="*/ 0 h 1276475"/>
              <a:gd name="connsiteX2" fmla="*/ 6825092 w 6825092"/>
              <a:gd name="connsiteY2" fmla="*/ 628951 h 1276475"/>
              <a:gd name="connsiteX3" fmla="*/ 4982945 w 6825092"/>
              <a:gd name="connsiteY3" fmla="*/ 1276475 h 1276475"/>
              <a:gd name="connsiteX4" fmla="*/ 0 w 6825092"/>
              <a:gd name="connsiteY4" fmla="*/ 1268530 h 1276475"/>
              <a:gd name="connsiteX5" fmla="*/ 1855465 w 6825092"/>
              <a:gd name="connsiteY5" fmla="*/ 637074 h 1276475"/>
              <a:gd name="connsiteX6" fmla="*/ 327419 w 6825092"/>
              <a:gd name="connsiteY6" fmla="*/ 3220 h 1276475"/>
              <a:gd name="connsiteX0" fmla="*/ 327419 w 6825092"/>
              <a:gd name="connsiteY0" fmla="*/ 3220 h 1272103"/>
              <a:gd name="connsiteX1" fmla="*/ 4959547 w 6825092"/>
              <a:gd name="connsiteY1" fmla="*/ 0 h 1272103"/>
              <a:gd name="connsiteX2" fmla="*/ 6825092 w 6825092"/>
              <a:gd name="connsiteY2" fmla="*/ 628951 h 1272103"/>
              <a:gd name="connsiteX3" fmla="*/ 5003854 w 6825092"/>
              <a:gd name="connsiteY3" fmla="*/ 1272103 h 1272103"/>
              <a:gd name="connsiteX4" fmla="*/ 0 w 6825092"/>
              <a:gd name="connsiteY4" fmla="*/ 1268530 h 1272103"/>
              <a:gd name="connsiteX5" fmla="*/ 1855465 w 6825092"/>
              <a:gd name="connsiteY5" fmla="*/ 637074 h 1272103"/>
              <a:gd name="connsiteX6" fmla="*/ 327419 w 6825092"/>
              <a:gd name="connsiteY6" fmla="*/ 3220 h 1272103"/>
              <a:gd name="connsiteX0" fmla="*/ 327419 w 6825092"/>
              <a:gd name="connsiteY0" fmla="*/ 3220 h 1272103"/>
              <a:gd name="connsiteX1" fmla="*/ 4959547 w 6825092"/>
              <a:gd name="connsiteY1" fmla="*/ 0 h 1272103"/>
              <a:gd name="connsiteX2" fmla="*/ 6825092 w 6825092"/>
              <a:gd name="connsiteY2" fmla="*/ 628951 h 1272103"/>
              <a:gd name="connsiteX3" fmla="*/ 5003854 w 6825092"/>
              <a:gd name="connsiteY3" fmla="*/ 1272103 h 1272103"/>
              <a:gd name="connsiteX4" fmla="*/ 0 w 6825092"/>
              <a:gd name="connsiteY4" fmla="*/ 1268530 h 1272103"/>
              <a:gd name="connsiteX5" fmla="*/ 1855465 w 6825092"/>
              <a:gd name="connsiteY5" fmla="*/ 637074 h 1272103"/>
              <a:gd name="connsiteX6" fmla="*/ 327419 w 6825092"/>
              <a:gd name="connsiteY6" fmla="*/ 3220 h 1272103"/>
              <a:gd name="connsiteX0" fmla="*/ 327419 w 6887793"/>
              <a:gd name="connsiteY0" fmla="*/ 3220 h 1272103"/>
              <a:gd name="connsiteX1" fmla="*/ 4959547 w 6887793"/>
              <a:gd name="connsiteY1" fmla="*/ 0 h 1272103"/>
              <a:gd name="connsiteX2" fmla="*/ 6887795 w 6887793"/>
              <a:gd name="connsiteY2" fmla="*/ 650813 h 1272103"/>
              <a:gd name="connsiteX3" fmla="*/ 5003854 w 6887793"/>
              <a:gd name="connsiteY3" fmla="*/ 1272103 h 1272103"/>
              <a:gd name="connsiteX4" fmla="*/ 0 w 6887793"/>
              <a:gd name="connsiteY4" fmla="*/ 1268530 h 1272103"/>
              <a:gd name="connsiteX5" fmla="*/ 1855465 w 6887793"/>
              <a:gd name="connsiteY5" fmla="*/ 637074 h 1272103"/>
              <a:gd name="connsiteX6" fmla="*/ 327419 w 6887793"/>
              <a:gd name="connsiteY6" fmla="*/ 3220 h 1272103"/>
              <a:gd name="connsiteX0" fmla="*/ 327419 w 6887793"/>
              <a:gd name="connsiteY0" fmla="*/ 3220 h 1272103"/>
              <a:gd name="connsiteX1" fmla="*/ 4959547 w 6887793"/>
              <a:gd name="connsiteY1" fmla="*/ 0 h 1272103"/>
              <a:gd name="connsiteX2" fmla="*/ 6887795 w 6887793"/>
              <a:gd name="connsiteY2" fmla="*/ 650813 h 1272103"/>
              <a:gd name="connsiteX3" fmla="*/ 5003854 w 6887793"/>
              <a:gd name="connsiteY3" fmla="*/ 1272103 h 1272103"/>
              <a:gd name="connsiteX4" fmla="*/ 0 w 6887793"/>
              <a:gd name="connsiteY4" fmla="*/ 1268530 h 1272103"/>
              <a:gd name="connsiteX5" fmla="*/ 1855465 w 6887793"/>
              <a:gd name="connsiteY5" fmla="*/ 637074 h 1272103"/>
              <a:gd name="connsiteX6" fmla="*/ 327419 w 6887793"/>
              <a:gd name="connsiteY6" fmla="*/ 3220 h 1272103"/>
              <a:gd name="connsiteX0" fmla="*/ 327419 w 6887793"/>
              <a:gd name="connsiteY0" fmla="*/ 3220 h 1272103"/>
              <a:gd name="connsiteX1" fmla="*/ 4959547 w 6887793"/>
              <a:gd name="connsiteY1" fmla="*/ 0 h 1272103"/>
              <a:gd name="connsiteX2" fmla="*/ 6887795 w 6887793"/>
              <a:gd name="connsiteY2" fmla="*/ 650813 h 1272103"/>
              <a:gd name="connsiteX3" fmla="*/ 5003854 w 6887793"/>
              <a:gd name="connsiteY3" fmla="*/ 1272103 h 1272103"/>
              <a:gd name="connsiteX4" fmla="*/ 0 w 6887793"/>
              <a:gd name="connsiteY4" fmla="*/ 1268530 h 1272103"/>
              <a:gd name="connsiteX5" fmla="*/ 1855465 w 6887793"/>
              <a:gd name="connsiteY5" fmla="*/ 637074 h 1272103"/>
              <a:gd name="connsiteX6" fmla="*/ 327419 w 6887793"/>
              <a:gd name="connsiteY6" fmla="*/ 3220 h 1272103"/>
              <a:gd name="connsiteX0" fmla="*/ 327419 w 6887793"/>
              <a:gd name="connsiteY0" fmla="*/ 3220 h 1272103"/>
              <a:gd name="connsiteX1" fmla="*/ 4959547 w 6887793"/>
              <a:gd name="connsiteY1" fmla="*/ 0 h 1272103"/>
              <a:gd name="connsiteX2" fmla="*/ 6887795 w 6887793"/>
              <a:gd name="connsiteY2" fmla="*/ 650813 h 1272103"/>
              <a:gd name="connsiteX3" fmla="*/ 5003854 w 6887793"/>
              <a:gd name="connsiteY3" fmla="*/ 1272103 h 1272103"/>
              <a:gd name="connsiteX4" fmla="*/ 0 w 6887793"/>
              <a:gd name="connsiteY4" fmla="*/ 1268530 h 1272103"/>
              <a:gd name="connsiteX5" fmla="*/ 1224063 w 6887793"/>
              <a:gd name="connsiteY5" fmla="*/ 637074 h 1272103"/>
              <a:gd name="connsiteX6" fmla="*/ 327419 w 6887793"/>
              <a:gd name="connsiteY6" fmla="*/ 3220 h 1272103"/>
              <a:gd name="connsiteX0" fmla="*/ 104550 w 6664924"/>
              <a:gd name="connsiteY0" fmla="*/ 3220 h 1272103"/>
              <a:gd name="connsiteX1" fmla="*/ 4736678 w 6664924"/>
              <a:gd name="connsiteY1" fmla="*/ 0 h 1272103"/>
              <a:gd name="connsiteX2" fmla="*/ 6664926 w 6664924"/>
              <a:gd name="connsiteY2" fmla="*/ 650813 h 1272103"/>
              <a:gd name="connsiteX3" fmla="*/ 4780985 w 6664924"/>
              <a:gd name="connsiteY3" fmla="*/ 1272103 h 1272103"/>
              <a:gd name="connsiteX4" fmla="*/ 3 w 6664924"/>
              <a:gd name="connsiteY4" fmla="*/ 1264099 h 1272103"/>
              <a:gd name="connsiteX5" fmla="*/ 1001194 w 6664924"/>
              <a:gd name="connsiteY5" fmla="*/ 637074 h 1272103"/>
              <a:gd name="connsiteX6" fmla="*/ 104550 w 6664924"/>
              <a:gd name="connsiteY6" fmla="*/ 3220 h 127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4924" h="1272103">
                <a:moveTo>
                  <a:pt x="104550" y="3220"/>
                </a:moveTo>
                <a:lnTo>
                  <a:pt x="4736678" y="0"/>
                </a:lnTo>
                <a:cubicBezTo>
                  <a:pt x="5718397" y="312428"/>
                  <a:pt x="5683238" y="288452"/>
                  <a:pt x="6664926" y="650813"/>
                </a:cubicBezTo>
                <a:cubicBezTo>
                  <a:pt x="5584765" y="1027616"/>
                  <a:pt x="5935691" y="885053"/>
                  <a:pt x="4780985" y="1272103"/>
                </a:cubicBezTo>
                <a:lnTo>
                  <a:pt x="3" y="1264099"/>
                </a:lnTo>
                <a:lnTo>
                  <a:pt x="1001194" y="637074"/>
                </a:lnTo>
                <a:lnTo>
                  <a:pt x="104550" y="3220"/>
                </a:ln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91440" tIns="78971" rIns="236912" bIns="78971" numCol="1" spcCol="1270" anchor="ctr" anchorCtr="0">
            <a:noAutofit/>
          </a:bodyPr>
          <a:lstStyle/>
          <a:p>
            <a:pPr algn="ctr" defTabSz="440469">
              <a:lnSpc>
                <a:spcPct val="90000"/>
              </a:lnSpc>
              <a:spcAft>
                <a:spcPct val="35000"/>
              </a:spcAft>
              <a:defRPr/>
            </a:pPr>
            <a:endParaRPr lang="en-US" sz="1209" b="1" kern="0" dirty="0">
              <a:solidFill>
                <a:srgbClr val="FFFFFF"/>
              </a:solidFill>
            </a:endParaRPr>
          </a:p>
          <a:p>
            <a:pPr algn="ctr" defTabSz="440469">
              <a:lnSpc>
                <a:spcPct val="90000"/>
              </a:lnSpc>
              <a:spcAft>
                <a:spcPct val="35000"/>
              </a:spcAft>
              <a:defRPr/>
            </a:pPr>
            <a:r>
              <a:rPr lang="en-US" sz="1209" b="1" kern="0" dirty="0">
                <a:solidFill>
                  <a:srgbClr val="FFFFFF"/>
                </a:solidFill>
              </a:rPr>
              <a:t>         </a:t>
            </a:r>
          </a:p>
          <a:p>
            <a:pPr algn="ctr" defTabSz="440469">
              <a:lnSpc>
                <a:spcPct val="90000"/>
              </a:lnSpc>
              <a:spcAft>
                <a:spcPct val="35000"/>
              </a:spcAft>
              <a:defRPr/>
            </a:pPr>
            <a:r>
              <a:rPr lang="en-US" sz="1209" b="1" kern="0" dirty="0">
                <a:solidFill>
                  <a:srgbClr val="FFFFFF"/>
                </a:solidFill>
              </a:rPr>
              <a:t>Stable </a:t>
            </a:r>
            <a:br>
              <a:rPr lang="en-US" sz="1209" b="1" kern="0" dirty="0">
                <a:solidFill>
                  <a:srgbClr val="FFFFFF"/>
                </a:solidFill>
              </a:rPr>
            </a:br>
            <a:r>
              <a:rPr lang="en-US" sz="1209" b="1" kern="0" dirty="0">
                <a:solidFill>
                  <a:srgbClr val="FFFFFF"/>
                </a:solidFill>
              </a:rPr>
              <a:t>dissolved </a:t>
            </a:r>
            <a:br>
              <a:rPr lang="en-US" sz="1209" b="1" kern="0" dirty="0">
                <a:solidFill>
                  <a:srgbClr val="FFFFFF"/>
                </a:solidFill>
              </a:rPr>
            </a:br>
            <a:r>
              <a:rPr lang="en-US" sz="1209" b="1" kern="0" dirty="0">
                <a:solidFill>
                  <a:srgbClr val="FFFFFF"/>
                </a:solidFill>
              </a:rPr>
              <a:t>plume</a:t>
            </a:r>
          </a:p>
          <a:p>
            <a:pPr algn="ctr" defTabSz="440469">
              <a:lnSpc>
                <a:spcPct val="90000"/>
              </a:lnSpc>
              <a:spcAft>
                <a:spcPct val="35000"/>
              </a:spcAft>
              <a:defRPr/>
            </a:pPr>
            <a:endParaRPr lang="en-US" sz="1209" kern="0" dirty="0">
              <a:solidFill>
                <a:srgbClr val="FFFFFF"/>
              </a:solidFill>
            </a:endParaRPr>
          </a:p>
        </p:txBody>
      </p:sp>
      <p:grpSp>
        <p:nvGrpSpPr>
          <p:cNvPr id="3" name="Group 2">
            <a:extLst>
              <a:ext uri="{FF2B5EF4-FFF2-40B4-BE49-F238E27FC236}">
                <a16:creationId xmlns:a16="http://schemas.microsoft.com/office/drawing/2014/main" xmlns="" id="{E8FCECBE-2685-41FF-A677-BF279E1C8EBE}"/>
              </a:ext>
            </a:extLst>
          </p:cNvPr>
          <p:cNvGrpSpPr/>
          <p:nvPr/>
        </p:nvGrpSpPr>
        <p:grpSpPr>
          <a:xfrm>
            <a:off x="5833398" y="1384738"/>
            <a:ext cx="1953336" cy="5189354"/>
            <a:chOff x="5833398" y="1384738"/>
            <a:chExt cx="1953336" cy="5189354"/>
          </a:xfrm>
        </p:grpSpPr>
        <p:sp>
          <p:nvSpPr>
            <p:cNvPr id="20" name="Freeform: Shape 19">
              <a:extLst>
                <a:ext uri="{FF2B5EF4-FFF2-40B4-BE49-F238E27FC236}">
                  <a16:creationId xmlns:a16="http://schemas.microsoft.com/office/drawing/2014/main" xmlns="" id="{8C60B200-22EA-47EA-80B4-D7D6FF0DAA9C}"/>
                </a:ext>
              </a:extLst>
            </p:cNvPr>
            <p:cNvSpPr/>
            <p:nvPr/>
          </p:nvSpPr>
          <p:spPr>
            <a:xfrm rot="5400000">
              <a:off x="6291024" y="1014610"/>
              <a:ext cx="1121056" cy="1861311"/>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 name="connsiteX0" fmla="*/ 0 w 4245502"/>
                <a:gd name="connsiteY0" fmla="*/ 0 h 1593310"/>
                <a:gd name="connsiteX1" fmla="*/ 3186620 w 4245502"/>
                <a:gd name="connsiteY1" fmla="*/ 0 h 1593310"/>
                <a:gd name="connsiteX2" fmla="*/ 4245503 w 4245502"/>
                <a:gd name="connsiteY2" fmla="*/ 780662 h 1593310"/>
                <a:gd name="connsiteX3" fmla="*/ 3186620 w 4245502"/>
                <a:gd name="connsiteY3" fmla="*/ 1593310 h 1593310"/>
                <a:gd name="connsiteX4" fmla="*/ 0 w 4245502"/>
                <a:gd name="connsiteY4" fmla="*/ 1593310 h 1593310"/>
                <a:gd name="connsiteX5" fmla="*/ 477640 w 4245502"/>
                <a:gd name="connsiteY5" fmla="*/ 780890 h 1593310"/>
                <a:gd name="connsiteX6" fmla="*/ 0 w 4245502"/>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5502" h="1593310">
                  <a:moveTo>
                    <a:pt x="0" y="0"/>
                  </a:moveTo>
                  <a:lnTo>
                    <a:pt x="3186620" y="0"/>
                  </a:lnTo>
                  <a:lnTo>
                    <a:pt x="4245503" y="780662"/>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50344" rIns="50344" bIns="50344" numCol="1" spcCol="1270" anchor="ctr" anchorCtr="0">
              <a:noAutofit/>
            </a:bodyPr>
            <a:lstStyle/>
            <a:p>
              <a:pPr algn="ctr" defTabSz="440469">
                <a:lnSpc>
                  <a:spcPct val="90000"/>
                </a:lnSpc>
                <a:spcAft>
                  <a:spcPts val="331"/>
                </a:spcAft>
                <a:defRPr/>
              </a:pPr>
              <a:r>
                <a:rPr lang="en-US" sz="1209" b="1" kern="0" dirty="0">
                  <a:solidFill>
                    <a:srgbClr val="FFFFFF"/>
                  </a:solidFill>
                </a:rPr>
                <a:t>LNAPL present </a:t>
              </a:r>
              <a:br>
                <a:rPr lang="en-US" sz="1209" b="1" kern="0" dirty="0">
                  <a:solidFill>
                    <a:srgbClr val="FFFFFF"/>
                  </a:solidFill>
                </a:rPr>
              </a:br>
              <a:r>
                <a:rPr lang="en-US" sz="1209" b="1" kern="0" dirty="0">
                  <a:solidFill>
                    <a:srgbClr val="FFFFFF"/>
                  </a:solidFill>
                </a:rPr>
                <a:t>in a well</a:t>
              </a:r>
              <a:endParaRPr lang="en-US" sz="1037" kern="0" dirty="0">
                <a:solidFill>
                  <a:srgbClr val="FFFFFF"/>
                </a:solidFill>
              </a:endParaRPr>
            </a:p>
          </p:txBody>
        </p:sp>
        <p:sp>
          <p:nvSpPr>
            <p:cNvPr id="21" name="Freeform: Shape 20">
              <a:extLst>
                <a:ext uri="{FF2B5EF4-FFF2-40B4-BE49-F238E27FC236}">
                  <a16:creationId xmlns:a16="http://schemas.microsoft.com/office/drawing/2014/main" xmlns="" id="{65BF8DD5-3B7F-400C-BA18-EE09B1EC2C43}"/>
                </a:ext>
              </a:extLst>
            </p:cNvPr>
            <p:cNvSpPr/>
            <p:nvPr/>
          </p:nvSpPr>
          <p:spPr>
            <a:xfrm rot="5400000">
              <a:off x="6466835" y="2537308"/>
              <a:ext cx="769716" cy="1508465"/>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1027724 w 3375165"/>
                <a:gd name="connsiteY5" fmla="*/ 687198 h 1331972"/>
                <a:gd name="connsiteX6" fmla="*/ 0 w 3375165"/>
                <a:gd name="connsiteY6" fmla="*/ 4762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530414 w 3375165"/>
                <a:gd name="connsiteY5" fmla="*/ 687198 h 1331972"/>
                <a:gd name="connsiteX6" fmla="*/ 0 w 3375165"/>
                <a:gd name="connsiteY6" fmla="*/ 4762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530420 w 3375165"/>
                <a:gd name="connsiteY5" fmla="*/ 659396 h 1331972"/>
                <a:gd name="connsiteX6" fmla="*/ 0 w 3375165"/>
                <a:gd name="connsiteY6" fmla="*/ 4762 h 133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31972">
                  <a:moveTo>
                    <a:pt x="0" y="4762"/>
                  </a:moveTo>
                  <a:lnTo>
                    <a:pt x="2713942" y="0"/>
                  </a:lnTo>
                  <a:lnTo>
                    <a:pt x="3375165" y="661224"/>
                  </a:lnTo>
                  <a:lnTo>
                    <a:pt x="2713942" y="1322447"/>
                  </a:lnTo>
                  <a:lnTo>
                    <a:pt x="0" y="1331972"/>
                  </a:lnTo>
                  <a:lnTo>
                    <a:pt x="530420" y="659396"/>
                  </a:lnTo>
                  <a:lnTo>
                    <a:pt x="0" y="4762"/>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50344" tIns="78971" rIns="50344" bIns="78971" numCol="1" spcCol="1270" anchor="ctr" anchorCtr="0">
              <a:noAutofit/>
            </a:bodyPr>
            <a:lstStyle/>
            <a:p>
              <a:pPr algn="ctr" defTabSz="391528">
                <a:lnSpc>
                  <a:spcPct val="90000"/>
                </a:lnSpc>
                <a:spcAft>
                  <a:spcPct val="35000"/>
                </a:spcAft>
                <a:defRPr/>
              </a:pPr>
              <a:r>
                <a:rPr lang="en-US" sz="1209" b="1" kern="0" dirty="0">
                  <a:solidFill>
                    <a:srgbClr val="FFFFFF"/>
                  </a:solidFill>
                </a:rPr>
                <a:t>Reduce LNAPL saturation</a:t>
              </a:r>
            </a:p>
          </p:txBody>
        </p:sp>
        <p:sp>
          <p:nvSpPr>
            <p:cNvPr id="22" name="Freeform: Shape 21">
              <a:extLst>
                <a:ext uri="{FF2B5EF4-FFF2-40B4-BE49-F238E27FC236}">
                  <a16:creationId xmlns:a16="http://schemas.microsoft.com/office/drawing/2014/main" xmlns="" id="{4F9F3F07-758A-4374-B45C-AFA9276A6C6B}"/>
                </a:ext>
              </a:extLst>
            </p:cNvPr>
            <p:cNvSpPr/>
            <p:nvPr/>
          </p:nvSpPr>
          <p:spPr>
            <a:xfrm rot="5400000">
              <a:off x="6491272" y="3148691"/>
              <a:ext cx="721652" cy="1507654"/>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67436 w 3066634"/>
                <a:gd name="connsiteY5" fmla="*/ 661224 h 1322447"/>
                <a:gd name="connsiteX6" fmla="*/ 0 w 3066634"/>
                <a:gd name="connsiteY6" fmla="*/ 0 h 1322447"/>
                <a:gd name="connsiteX0" fmla="*/ 0 w 3066634"/>
                <a:gd name="connsiteY0" fmla="*/ 0 h 1317685"/>
                <a:gd name="connsiteX1" fmla="*/ 2497128 w 3066634"/>
                <a:gd name="connsiteY1" fmla="*/ 0 h 1317685"/>
                <a:gd name="connsiteX2" fmla="*/ 3066634 w 3066634"/>
                <a:gd name="connsiteY2" fmla="*/ 656461 h 1317685"/>
                <a:gd name="connsiteX3" fmla="*/ 2497139 w 3066634"/>
                <a:gd name="connsiteY3" fmla="*/ 1308507 h 1317685"/>
                <a:gd name="connsiteX4" fmla="*/ 10190 w 3066634"/>
                <a:gd name="connsiteY4" fmla="*/ 1317685 h 1317685"/>
                <a:gd name="connsiteX5" fmla="*/ 567436 w 3066634"/>
                <a:gd name="connsiteY5" fmla="*/ 661224 h 1317685"/>
                <a:gd name="connsiteX6" fmla="*/ 0 w 3066634"/>
                <a:gd name="connsiteY6" fmla="*/ 0 h 1317685"/>
                <a:gd name="connsiteX0" fmla="*/ 0 w 3066634"/>
                <a:gd name="connsiteY0" fmla="*/ 0 h 1317800"/>
                <a:gd name="connsiteX1" fmla="*/ 2497128 w 3066634"/>
                <a:gd name="connsiteY1" fmla="*/ 0 h 1317800"/>
                <a:gd name="connsiteX2" fmla="*/ 3066634 w 3066634"/>
                <a:gd name="connsiteY2" fmla="*/ 656461 h 1317800"/>
                <a:gd name="connsiteX3" fmla="*/ 2497152 w 3066634"/>
                <a:gd name="connsiteY3" fmla="*/ 1317800 h 1317800"/>
                <a:gd name="connsiteX4" fmla="*/ 10190 w 3066634"/>
                <a:gd name="connsiteY4" fmla="*/ 1317685 h 1317800"/>
                <a:gd name="connsiteX5" fmla="*/ 567436 w 3066634"/>
                <a:gd name="connsiteY5" fmla="*/ 661224 h 1317800"/>
                <a:gd name="connsiteX6" fmla="*/ 0 w 3066634"/>
                <a:gd name="connsiteY6" fmla="*/ 0 h 1317800"/>
                <a:gd name="connsiteX0" fmla="*/ 58872 w 3125506"/>
                <a:gd name="connsiteY0" fmla="*/ 0 h 1317800"/>
                <a:gd name="connsiteX1" fmla="*/ 2556000 w 3125506"/>
                <a:gd name="connsiteY1" fmla="*/ 0 h 1317800"/>
                <a:gd name="connsiteX2" fmla="*/ 3125506 w 3125506"/>
                <a:gd name="connsiteY2" fmla="*/ 656461 h 1317800"/>
                <a:gd name="connsiteX3" fmla="*/ 2556024 w 3125506"/>
                <a:gd name="connsiteY3" fmla="*/ 1317800 h 1317800"/>
                <a:gd name="connsiteX4" fmla="*/ 2 w 3125506"/>
                <a:gd name="connsiteY4" fmla="*/ 1308391 h 1317800"/>
                <a:gd name="connsiteX5" fmla="*/ 626308 w 3125506"/>
                <a:gd name="connsiteY5" fmla="*/ 661224 h 1317800"/>
                <a:gd name="connsiteX6" fmla="*/ 58872 w 3125506"/>
                <a:gd name="connsiteY6" fmla="*/ 0 h 13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5506" h="1317800">
                  <a:moveTo>
                    <a:pt x="58872" y="0"/>
                  </a:moveTo>
                  <a:lnTo>
                    <a:pt x="2556000" y="0"/>
                  </a:lnTo>
                  <a:lnTo>
                    <a:pt x="3125506" y="656461"/>
                  </a:lnTo>
                  <a:lnTo>
                    <a:pt x="2556024" y="1317800"/>
                  </a:lnTo>
                  <a:lnTo>
                    <a:pt x="2" y="1308391"/>
                  </a:lnTo>
                  <a:lnTo>
                    <a:pt x="626308" y="661224"/>
                  </a:lnTo>
                  <a:lnTo>
                    <a:pt x="58872"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201377" bIns="5594" numCol="1" spcCol="1270" anchor="ctr" anchorCtr="0">
              <a:noAutofit/>
            </a:bodyPr>
            <a:lstStyle/>
            <a:p>
              <a:pPr algn="ctr" defTabSz="391528">
                <a:lnSpc>
                  <a:spcPct val="90000"/>
                </a:lnSpc>
                <a:spcAft>
                  <a:spcPct val="35000"/>
                </a:spcAft>
                <a:defRPr/>
              </a:pPr>
              <a:r>
                <a:rPr lang="en-US" sz="1200" b="1" kern="0" dirty="0">
                  <a:solidFill>
                    <a:srgbClr val="FFFFFF"/>
                  </a:solidFill>
                </a:rPr>
                <a:t>Recover LNAPL mass to recoverable limit</a:t>
              </a:r>
            </a:p>
          </p:txBody>
        </p:sp>
        <p:sp>
          <p:nvSpPr>
            <p:cNvPr id="34" name="Freeform: Shape 33">
              <a:extLst>
                <a:ext uri="{FF2B5EF4-FFF2-40B4-BE49-F238E27FC236}">
                  <a16:creationId xmlns:a16="http://schemas.microsoft.com/office/drawing/2014/main" xmlns="" id="{0E2513E8-6739-47EF-8F14-3A56288D80C9}"/>
                </a:ext>
              </a:extLst>
            </p:cNvPr>
            <p:cNvSpPr/>
            <p:nvPr/>
          </p:nvSpPr>
          <p:spPr>
            <a:xfrm rot="5400000">
              <a:off x="6487316" y="1675505"/>
              <a:ext cx="728471" cy="187036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 name="connsiteX0" fmla="*/ 118828 w 4808672"/>
                <a:gd name="connsiteY0" fmla="*/ 0 h 1588988"/>
                <a:gd name="connsiteX1" fmla="*/ 3889245 w 4808672"/>
                <a:gd name="connsiteY1" fmla="*/ 99764 h 1588988"/>
                <a:gd name="connsiteX2" fmla="*/ 4808672 w 4808672"/>
                <a:gd name="connsiteY2" fmla="*/ 797479 h 1588988"/>
                <a:gd name="connsiteX3" fmla="*/ 4012404 w 4808672"/>
                <a:gd name="connsiteY3" fmla="*/ 1431811 h 1588988"/>
                <a:gd name="connsiteX4" fmla="*/ 1 w 4808672"/>
                <a:gd name="connsiteY4" fmla="*/ 1588988 h 1588988"/>
                <a:gd name="connsiteX5" fmla="*/ 1903681 w 4808672"/>
                <a:gd name="connsiteY5" fmla="*/ 797557 h 1588988"/>
                <a:gd name="connsiteX6" fmla="*/ 118828 w 4808672"/>
                <a:gd name="connsiteY6" fmla="*/ 0 h 1588988"/>
                <a:gd name="connsiteX0" fmla="*/ 118828 w 4808672"/>
                <a:gd name="connsiteY0" fmla="*/ 0 h 1588988"/>
                <a:gd name="connsiteX1" fmla="*/ 3947743 w 4808672"/>
                <a:gd name="connsiteY1" fmla="*/ 157859 h 1588988"/>
                <a:gd name="connsiteX2" fmla="*/ 4808672 w 4808672"/>
                <a:gd name="connsiteY2" fmla="*/ 797479 h 1588988"/>
                <a:gd name="connsiteX3" fmla="*/ 4012404 w 4808672"/>
                <a:gd name="connsiteY3" fmla="*/ 1431811 h 1588988"/>
                <a:gd name="connsiteX4" fmla="*/ 1 w 4808672"/>
                <a:gd name="connsiteY4" fmla="*/ 1588988 h 1588988"/>
                <a:gd name="connsiteX5" fmla="*/ 1903681 w 4808672"/>
                <a:gd name="connsiteY5" fmla="*/ 797557 h 1588988"/>
                <a:gd name="connsiteX6" fmla="*/ 118828 w 4808672"/>
                <a:gd name="connsiteY6" fmla="*/ 0 h 1588988"/>
                <a:gd name="connsiteX0" fmla="*/ 118828 w 4808672"/>
                <a:gd name="connsiteY0" fmla="*/ 0 h 1588988"/>
                <a:gd name="connsiteX1" fmla="*/ 3947743 w 4808672"/>
                <a:gd name="connsiteY1" fmla="*/ 157859 h 1588988"/>
                <a:gd name="connsiteX2" fmla="*/ 4808672 w 4808672"/>
                <a:gd name="connsiteY2" fmla="*/ 797479 h 1588988"/>
                <a:gd name="connsiteX3" fmla="*/ 4012404 w 4808672"/>
                <a:gd name="connsiteY3" fmla="*/ 1431811 h 1588988"/>
                <a:gd name="connsiteX4" fmla="*/ 1 w 4808672"/>
                <a:gd name="connsiteY4" fmla="*/ 1588988 h 1588988"/>
                <a:gd name="connsiteX5" fmla="*/ 1962179 w 4808672"/>
                <a:gd name="connsiteY5" fmla="*/ 802025 h 1588988"/>
                <a:gd name="connsiteX6" fmla="*/ 118828 w 4808672"/>
                <a:gd name="connsiteY6" fmla="*/ 0 h 1588988"/>
                <a:gd name="connsiteX0" fmla="*/ 118828 w 4808672"/>
                <a:gd name="connsiteY0" fmla="*/ 0 h 1588988"/>
                <a:gd name="connsiteX1" fmla="*/ 3947743 w 4808672"/>
                <a:gd name="connsiteY1" fmla="*/ 157859 h 1588988"/>
                <a:gd name="connsiteX2" fmla="*/ 4808672 w 4808672"/>
                <a:gd name="connsiteY2" fmla="*/ 797479 h 1588988"/>
                <a:gd name="connsiteX3" fmla="*/ 4012404 w 4808672"/>
                <a:gd name="connsiteY3" fmla="*/ 1431811 h 1588988"/>
                <a:gd name="connsiteX4" fmla="*/ 1 w 4808672"/>
                <a:gd name="connsiteY4" fmla="*/ 1588988 h 1588988"/>
                <a:gd name="connsiteX5" fmla="*/ 1962187 w 4808672"/>
                <a:gd name="connsiteY5" fmla="*/ 784149 h 1588988"/>
                <a:gd name="connsiteX6" fmla="*/ 118828 w 4808672"/>
                <a:gd name="connsiteY6" fmla="*/ 0 h 15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72" h="1588988">
                  <a:moveTo>
                    <a:pt x="118828" y="0"/>
                  </a:moveTo>
                  <a:lnTo>
                    <a:pt x="3947743" y="157859"/>
                  </a:lnTo>
                  <a:lnTo>
                    <a:pt x="4808672" y="797479"/>
                  </a:lnTo>
                  <a:lnTo>
                    <a:pt x="4012404" y="1431811"/>
                  </a:lnTo>
                  <a:lnTo>
                    <a:pt x="1" y="1588988"/>
                  </a:lnTo>
                  <a:lnTo>
                    <a:pt x="1962187" y="784149"/>
                  </a:lnTo>
                  <a:lnTo>
                    <a:pt x="118828"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78971" tIns="0" rIns="473826" bIns="0" numCol="1" spcCol="1270" anchor="ctr" anchorCtr="1">
              <a:noAutofit/>
            </a:bodyPr>
            <a:lstStyle/>
            <a:p>
              <a:pPr algn="ctr" defTabSz="440469">
                <a:lnSpc>
                  <a:spcPct val="90000"/>
                </a:lnSpc>
                <a:spcAft>
                  <a:spcPct val="35000"/>
                </a:spcAft>
                <a:defRPr/>
              </a:pPr>
              <a:endParaRPr lang="en-US" sz="1200" b="1" kern="0" dirty="0">
                <a:solidFill>
                  <a:sysClr val="windowText" lastClr="000000"/>
                </a:solidFill>
              </a:endParaRPr>
            </a:p>
            <a:p>
              <a:pPr algn="ctr" defTabSz="440469">
                <a:lnSpc>
                  <a:spcPct val="90000"/>
                </a:lnSpc>
                <a:spcAft>
                  <a:spcPct val="35000"/>
                </a:spcAft>
                <a:defRPr/>
              </a:pPr>
              <a:endParaRPr lang="en-US" sz="1200" b="1" kern="0" dirty="0">
                <a:solidFill>
                  <a:sysClr val="windowText" lastClr="000000"/>
                </a:solidFill>
              </a:endParaRPr>
            </a:p>
            <a:p>
              <a:pPr algn="ctr" defTabSz="440469">
                <a:lnSpc>
                  <a:spcPct val="90000"/>
                </a:lnSpc>
                <a:spcAft>
                  <a:spcPct val="35000"/>
                </a:spcAft>
                <a:defRPr/>
              </a:pPr>
              <a:r>
                <a:rPr lang="en-US" sz="1000" b="1" kern="0" dirty="0">
                  <a:solidFill>
                    <a:srgbClr val="FFFFFF"/>
                  </a:solidFill>
                </a:rPr>
                <a:t>  </a:t>
              </a:r>
            </a:p>
            <a:p>
              <a:pPr algn="ctr" defTabSz="440469">
                <a:lnSpc>
                  <a:spcPct val="90000"/>
                </a:lnSpc>
                <a:spcAft>
                  <a:spcPct val="35000"/>
                </a:spcAft>
                <a:defRPr/>
              </a:pPr>
              <a:r>
                <a:rPr lang="en-US" sz="1000" b="1" kern="0" dirty="0">
                  <a:solidFill>
                    <a:srgbClr val="FFFFFF"/>
                  </a:solidFill>
                </a:rPr>
                <a:t>   ITRC recommended endpoint range for recoverability</a:t>
              </a:r>
              <a:endParaRPr lang="en-US" sz="1200" kern="0" dirty="0">
                <a:solidFill>
                  <a:srgbClr val="FFFFFF"/>
                </a:solidFill>
              </a:endParaRPr>
            </a:p>
          </p:txBody>
        </p:sp>
        <p:sp>
          <p:nvSpPr>
            <p:cNvPr id="36" name="Oval 35">
              <a:extLst>
                <a:ext uri="{FF2B5EF4-FFF2-40B4-BE49-F238E27FC236}">
                  <a16:creationId xmlns:a16="http://schemas.microsoft.com/office/drawing/2014/main" xmlns="" id="{AEB735C3-3B7B-4B95-A085-10E5C9E8A1EC}"/>
                </a:ext>
              </a:extLst>
            </p:cNvPr>
            <p:cNvSpPr/>
            <p:nvPr/>
          </p:nvSpPr>
          <p:spPr>
            <a:xfrm rot="5400000">
              <a:off x="6324858" y="5138514"/>
              <a:ext cx="944118" cy="1927037"/>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rtlCol="0" anchor="ctr" anchorCtr="1"/>
            <a:lstStyle/>
            <a:p>
              <a:pPr algn="ctr" defTabSz="789635">
                <a:defRPr/>
              </a:pPr>
              <a:r>
                <a:rPr lang="en-US" sz="1382" b="1" kern="0" dirty="0">
                  <a:solidFill>
                    <a:srgbClr val="FFFFFF"/>
                  </a:solidFill>
                </a:rPr>
                <a:t>Tr</a:t>
              </a:r>
              <a:r>
                <a:rPr lang="en-US" sz="1209" b="1" kern="0" dirty="0">
                  <a:solidFill>
                    <a:srgbClr val="FFFFFF"/>
                  </a:solidFill>
                </a:rPr>
                <a:t>ansmissivity decreased to practical limit of recovery</a:t>
              </a:r>
            </a:p>
          </p:txBody>
        </p:sp>
        <p:sp>
          <p:nvSpPr>
            <p:cNvPr id="37" name="Freeform: Shape 36">
              <a:extLst>
                <a:ext uri="{FF2B5EF4-FFF2-40B4-BE49-F238E27FC236}">
                  <a16:creationId xmlns:a16="http://schemas.microsoft.com/office/drawing/2014/main" xmlns="" id="{4BCCB179-F955-42AA-BF5B-AE326815225D}"/>
                </a:ext>
              </a:extLst>
            </p:cNvPr>
            <p:cNvSpPr/>
            <p:nvPr/>
          </p:nvSpPr>
          <p:spPr>
            <a:xfrm rot="5400000">
              <a:off x="6545167" y="3732042"/>
              <a:ext cx="619648" cy="1491239"/>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3625553 w 5863737"/>
                <a:gd name="connsiteY3" fmla="*/ 1287280 h 1293997"/>
                <a:gd name="connsiteX4" fmla="*/ 3 w 5863737"/>
                <a:gd name="connsiteY4" fmla="*/ 1293997 h 1293997"/>
                <a:gd name="connsiteX5" fmla="*/ 1427029 w 5863737"/>
                <a:gd name="connsiteY5" fmla="*/ 628355 h 1293997"/>
                <a:gd name="connsiteX6" fmla="*/ 95635 w 5863737"/>
                <a:gd name="connsiteY6" fmla="*/ 9316 h 1293997"/>
                <a:gd name="connsiteX0" fmla="*/ 95629 w 5863731"/>
                <a:gd name="connsiteY0" fmla="*/ 9316 h 1293997"/>
                <a:gd name="connsiteX1" fmla="*/ 4011080 w 5863731"/>
                <a:gd name="connsiteY1" fmla="*/ 0 h 1293997"/>
                <a:gd name="connsiteX2" fmla="*/ 5863729 w 5863731"/>
                <a:gd name="connsiteY2" fmla="*/ 647572 h 1293997"/>
                <a:gd name="connsiteX3" fmla="*/ 3625547 w 5863731"/>
                <a:gd name="connsiteY3" fmla="*/ 1287280 h 1293997"/>
                <a:gd name="connsiteX4" fmla="*/ -3 w 5863731"/>
                <a:gd name="connsiteY4" fmla="*/ 1293997 h 1293997"/>
                <a:gd name="connsiteX5" fmla="*/ 1267406 w 5863731"/>
                <a:gd name="connsiteY5" fmla="*/ 628355 h 1293997"/>
                <a:gd name="connsiteX6" fmla="*/ 95629 w 5863731"/>
                <a:gd name="connsiteY6" fmla="*/ 9316 h 1293997"/>
                <a:gd name="connsiteX0" fmla="*/ 95629 w 5863731"/>
                <a:gd name="connsiteY0" fmla="*/ 9316 h 1287280"/>
                <a:gd name="connsiteX1" fmla="*/ 4011080 w 5863731"/>
                <a:gd name="connsiteY1" fmla="*/ 0 h 1287280"/>
                <a:gd name="connsiteX2" fmla="*/ 5863729 w 5863731"/>
                <a:gd name="connsiteY2" fmla="*/ 647572 h 1287280"/>
                <a:gd name="connsiteX3" fmla="*/ 3625547 w 5863731"/>
                <a:gd name="connsiteY3" fmla="*/ 1287280 h 1287280"/>
                <a:gd name="connsiteX4" fmla="*/ 0 w 5863731"/>
                <a:gd name="connsiteY4" fmla="*/ 1271415 h 1287280"/>
                <a:gd name="connsiteX5" fmla="*/ 1267406 w 5863731"/>
                <a:gd name="connsiteY5" fmla="*/ 628355 h 1287280"/>
                <a:gd name="connsiteX6" fmla="*/ 95629 w 5863731"/>
                <a:gd name="connsiteY6" fmla="*/ 9316 h 1287280"/>
                <a:gd name="connsiteX0" fmla="*/ 95629 w 5863731"/>
                <a:gd name="connsiteY0" fmla="*/ 9316 h 1271415"/>
                <a:gd name="connsiteX1" fmla="*/ 4011080 w 5863731"/>
                <a:gd name="connsiteY1" fmla="*/ 0 h 1271415"/>
                <a:gd name="connsiteX2" fmla="*/ 5863729 w 5863731"/>
                <a:gd name="connsiteY2" fmla="*/ 647572 h 1271415"/>
                <a:gd name="connsiteX3" fmla="*/ 4306493 w 5863731"/>
                <a:gd name="connsiteY3" fmla="*/ 1269214 h 1271415"/>
                <a:gd name="connsiteX4" fmla="*/ 0 w 5863731"/>
                <a:gd name="connsiteY4" fmla="*/ 1271415 h 1271415"/>
                <a:gd name="connsiteX5" fmla="*/ 1267406 w 5863731"/>
                <a:gd name="connsiteY5" fmla="*/ 628355 h 1271415"/>
                <a:gd name="connsiteX6" fmla="*/ 95629 w 5863731"/>
                <a:gd name="connsiteY6" fmla="*/ 9316 h 1271415"/>
                <a:gd name="connsiteX0" fmla="*/ 46980 w 5863731"/>
                <a:gd name="connsiteY0" fmla="*/ 9316 h 1271415"/>
                <a:gd name="connsiteX1" fmla="*/ 4011080 w 5863731"/>
                <a:gd name="connsiteY1" fmla="*/ 0 h 1271415"/>
                <a:gd name="connsiteX2" fmla="*/ 5863729 w 5863731"/>
                <a:gd name="connsiteY2" fmla="*/ 647572 h 1271415"/>
                <a:gd name="connsiteX3" fmla="*/ 4306493 w 5863731"/>
                <a:gd name="connsiteY3" fmla="*/ 1269214 h 1271415"/>
                <a:gd name="connsiteX4" fmla="*/ 0 w 5863731"/>
                <a:gd name="connsiteY4" fmla="*/ 1271415 h 1271415"/>
                <a:gd name="connsiteX5" fmla="*/ 1267406 w 5863731"/>
                <a:gd name="connsiteY5" fmla="*/ 628355 h 1271415"/>
                <a:gd name="connsiteX6" fmla="*/ 46980 w 5863731"/>
                <a:gd name="connsiteY6" fmla="*/ 9316 h 1271415"/>
                <a:gd name="connsiteX0" fmla="*/ 46980 w 5863731"/>
                <a:gd name="connsiteY0" fmla="*/ 4800 h 1266899"/>
                <a:gd name="connsiteX1" fmla="*/ 4448825 w 5863731"/>
                <a:gd name="connsiteY1" fmla="*/ 0 h 1266899"/>
                <a:gd name="connsiteX2" fmla="*/ 5863729 w 5863731"/>
                <a:gd name="connsiteY2" fmla="*/ 643056 h 1266899"/>
                <a:gd name="connsiteX3" fmla="*/ 4306493 w 5863731"/>
                <a:gd name="connsiteY3" fmla="*/ 1264698 h 1266899"/>
                <a:gd name="connsiteX4" fmla="*/ 0 w 5863731"/>
                <a:gd name="connsiteY4" fmla="*/ 1266899 h 1266899"/>
                <a:gd name="connsiteX5" fmla="*/ 1267406 w 5863731"/>
                <a:gd name="connsiteY5" fmla="*/ 623839 h 1266899"/>
                <a:gd name="connsiteX6" fmla="*/ 46980 w 5863731"/>
                <a:gd name="connsiteY6" fmla="*/ 4800 h 1266899"/>
                <a:gd name="connsiteX0" fmla="*/ 46980 w 5669177"/>
                <a:gd name="connsiteY0" fmla="*/ 4800 h 1266899"/>
                <a:gd name="connsiteX1" fmla="*/ 4448825 w 5669177"/>
                <a:gd name="connsiteY1" fmla="*/ 0 h 1266899"/>
                <a:gd name="connsiteX2" fmla="*/ 5669177 w 5669177"/>
                <a:gd name="connsiteY2" fmla="*/ 643056 h 1266899"/>
                <a:gd name="connsiteX3" fmla="*/ 4306493 w 5669177"/>
                <a:gd name="connsiteY3" fmla="*/ 1264698 h 1266899"/>
                <a:gd name="connsiteX4" fmla="*/ 0 w 5669177"/>
                <a:gd name="connsiteY4" fmla="*/ 1266899 h 1266899"/>
                <a:gd name="connsiteX5" fmla="*/ 1267406 w 5669177"/>
                <a:gd name="connsiteY5" fmla="*/ 623839 h 1266899"/>
                <a:gd name="connsiteX6" fmla="*/ 46980 w 5669177"/>
                <a:gd name="connsiteY6" fmla="*/ 4800 h 1266899"/>
                <a:gd name="connsiteX0" fmla="*/ 46980 w 5669177"/>
                <a:gd name="connsiteY0" fmla="*/ 4800 h 1266899"/>
                <a:gd name="connsiteX1" fmla="*/ 4448825 w 5669177"/>
                <a:gd name="connsiteY1" fmla="*/ 0 h 1266899"/>
                <a:gd name="connsiteX2" fmla="*/ 5669177 w 5669177"/>
                <a:gd name="connsiteY2" fmla="*/ 643056 h 1266899"/>
                <a:gd name="connsiteX3" fmla="*/ 4306493 w 5669177"/>
                <a:gd name="connsiteY3" fmla="*/ 1264698 h 1266899"/>
                <a:gd name="connsiteX4" fmla="*/ 0 w 5669177"/>
                <a:gd name="connsiteY4" fmla="*/ 1266899 h 1266899"/>
                <a:gd name="connsiteX5" fmla="*/ 1267406 w 5669177"/>
                <a:gd name="connsiteY5" fmla="*/ 623839 h 1266899"/>
                <a:gd name="connsiteX6" fmla="*/ 46980 w 5669177"/>
                <a:gd name="connsiteY6" fmla="*/ 4800 h 1266899"/>
                <a:gd name="connsiteX0" fmla="*/ 46980 w 5669177"/>
                <a:gd name="connsiteY0" fmla="*/ 4800 h 1266899"/>
                <a:gd name="connsiteX1" fmla="*/ 4448825 w 5669177"/>
                <a:gd name="connsiteY1" fmla="*/ 0 h 1266899"/>
                <a:gd name="connsiteX2" fmla="*/ 5669177 w 5669177"/>
                <a:gd name="connsiteY2" fmla="*/ 643056 h 1266899"/>
                <a:gd name="connsiteX3" fmla="*/ 4306493 w 5669177"/>
                <a:gd name="connsiteY3" fmla="*/ 1264698 h 1266899"/>
                <a:gd name="connsiteX4" fmla="*/ 0 w 5669177"/>
                <a:gd name="connsiteY4" fmla="*/ 1266899 h 1266899"/>
                <a:gd name="connsiteX5" fmla="*/ 1267406 w 5669177"/>
                <a:gd name="connsiteY5" fmla="*/ 623839 h 1266899"/>
                <a:gd name="connsiteX6" fmla="*/ 46980 w 5669177"/>
                <a:gd name="connsiteY6" fmla="*/ 4800 h 126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9177" h="1266899">
                  <a:moveTo>
                    <a:pt x="46980" y="4800"/>
                  </a:moveTo>
                  <a:lnTo>
                    <a:pt x="4448825" y="0"/>
                  </a:lnTo>
                  <a:lnTo>
                    <a:pt x="5669177" y="643056"/>
                  </a:lnTo>
                  <a:cubicBezTo>
                    <a:pt x="5027999" y="1020602"/>
                    <a:pt x="5216826" y="934181"/>
                    <a:pt x="4306493" y="1264698"/>
                  </a:cubicBezTo>
                  <a:lnTo>
                    <a:pt x="0" y="1266899"/>
                  </a:lnTo>
                  <a:lnTo>
                    <a:pt x="1267406" y="623839"/>
                  </a:lnTo>
                  <a:lnTo>
                    <a:pt x="46980" y="4800"/>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0" tIns="0" rIns="157942" bIns="78971" numCol="1" spcCol="1270" anchor="ctr" anchorCtr="1">
              <a:noAutofit/>
            </a:bodyPr>
            <a:lstStyle/>
            <a:p>
              <a:pPr defTabSz="440469">
                <a:lnSpc>
                  <a:spcPct val="90000"/>
                </a:lnSpc>
                <a:spcAft>
                  <a:spcPct val="35000"/>
                </a:spcAft>
                <a:defRPr/>
              </a:pPr>
              <a:endParaRPr lang="en-US" sz="1037" b="1" kern="0" dirty="0">
                <a:solidFill>
                  <a:srgbClr val="FFFFFF"/>
                </a:solidFill>
              </a:endParaRPr>
            </a:p>
            <a:p>
              <a:pPr defTabSz="440469">
                <a:lnSpc>
                  <a:spcPct val="90000"/>
                </a:lnSpc>
                <a:spcAft>
                  <a:spcPct val="35000"/>
                </a:spcAft>
                <a:defRPr/>
              </a:pPr>
              <a:r>
                <a:rPr lang="en-US" sz="1037" b="1" kern="0" dirty="0">
                  <a:solidFill>
                    <a:srgbClr val="FFFFFF"/>
                  </a:solidFill>
                </a:rPr>
                <a:t>Dual-pump liquid </a:t>
              </a:r>
            </a:p>
            <a:p>
              <a:pPr defTabSz="440469">
                <a:lnSpc>
                  <a:spcPct val="90000"/>
                </a:lnSpc>
                <a:spcAft>
                  <a:spcPct val="35000"/>
                </a:spcAft>
                <a:defRPr/>
              </a:pPr>
              <a:r>
                <a:rPr lang="en-US" sz="1037" b="1" kern="0" dirty="0">
                  <a:solidFill>
                    <a:srgbClr val="FFFFFF"/>
                  </a:solidFill>
                </a:rPr>
                <a:t>     extraction</a:t>
              </a:r>
              <a:endParaRPr lang="en-US" sz="1037" kern="0" dirty="0">
                <a:solidFill>
                  <a:srgbClr val="FFFFFF"/>
                </a:solidFill>
              </a:endParaRPr>
            </a:p>
          </p:txBody>
        </p:sp>
        <p:sp>
          <p:nvSpPr>
            <p:cNvPr id="41" name="Freeform: Shape 40">
              <a:extLst>
                <a:ext uri="{FF2B5EF4-FFF2-40B4-BE49-F238E27FC236}">
                  <a16:creationId xmlns:a16="http://schemas.microsoft.com/office/drawing/2014/main" xmlns="" id="{FEEDDFC4-66B6-477A-AFF7-AF1F65ED7F23}"/>
                </a:ext>
              </a:extLst>
            </p:cNvPr>
            <p:cNvSpPr/>
            <p:nvPr/>
          </p:nvSpPr>
          <p:spPr>
            <a:xfrm rot="5400000">
              <a:off x="6355665" y="4404152"/>
              <a:ext cx="982022" cy="1507437"/>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 name="connsiteX0" fmla="*/ 1767114 w 6948540"/>
                <a:gd name="connsiteY0" fmla="*/ 3623 h 1290189"/>
                <a:gd name="connsiteX1" fmla="*/ 5082982 w 6948540"/>
                <a:gd name="connsiteY1" fmla="*/ 0 h 1290189"/>
                <a:gd name="connsiteX2" fmla="*/ 6948540 w 6948540"/>
                <a:gd name="connsiteY2" fmla="*/ 637695 h 1290189"/>
                <a:gd name="connsiteX3" fmla="*/ 5106393 w 6948540"/>
                <a:gd name="connsiteY3" fmla="*/ 1285219 h 1290189"/>
                <a:gd name="connsiteX4" fmla="*/ 2 w 6948540"/>
                <a:gd name="connsiteY4" fmla="*/ 1290189 h 1290189"/>
                <a:gd name="connsiteX5" fmla="*/ 3624694 w 6948540"/>
                <a:gd name="connsiteY5" fmla="*/ 654765 h 1290189"/>
                <a:gd name="connsiteX6" fmla="*/ 1767114 w 6948540"/>
                <a:gd name="connsiteY6" fmla="*/ 3623 h 1290189"/>
                <a:gd name="connsiteX0" fmla="*/ 1767114 w 6948540"/>
                <a:gd name="connsiteY0" fmla="*/ 3623 h 1290189"/>
                <a:gd name="connsiteX1" fmla="*/ 5082982 w 6948540"/>
                <a:gd name="connsiteY1" fmla="*/ 0 h 1290189"/>
                <a:gd name="connsiteX2" fmla="*/ 6948540 w 6948540"/>
                <a:gd name="connsiteY2" fmla="*/ 637695 h 1290189"/>
                <a:gd name="connsiteX3" fmla="*/ 5106393 w 6948540"/>
                <a:gd name="connsiteY3" fmla="*/ 1285219 h 1290189"/>
                <a:gd name="connsiteX4" fmla="*/ 2 w 6948540"/>
                <a:gd name="connsiteY4" fmla="*/ 1290189 h 1290189"/>
                <a:gd name="connsiteX5" fmla="*/ 1896263 w 6948540"/>
                <a:gd name="connsiteY5" fmla="*/ 641356 h 1290189"/>
                <a:gd name="connsiteX6" fmla="*/ 1767114 w 6948540"/>
                <a:gd name="connsiteY6" fmla="*/ 3623 h 1290189"/>
                <a:gd name="connsiteX0" fmla="*/ 285604 w 6948540"/>
                <a:gd name="connsiteY0" fmla="*/ 0 h 1299974"/>
                <a:gd name="connsiteX1" fmla="*/ 5082982 w 6948540"/>
                <a:gd name="connsiteY1" fmla="*/ 9785 h 1299974"/>
                <a:gd name="connsiteX2" fmla="*/ 6948540 w 6948540"/>
                <a:gd name="connsiteY2" fmla="*/ 647480 h 1299974"/>
                <a:gd name="connsiteX3" fmla="*/ 5106393 w 6948540"/>
                <a:gd name="connsiteY3" fmla="*/ 1295004 h 1299974"/>
                <a:gd name="connsiteX4" fmla="*/ 2 w 6948540"/>
                <a:gd name="connsiteY4" fmla="*/ 1299974 h 1299974"/>
                <a:gd name="connsiteX5" fmla="*/ 1896263 w 6948540"/>
                <a:gd name="connsiteY5" fmla="*/ 651141 h 1299974"/>
                <a:gd name="connsiteX6" fmla="*/ 285604 w 6948540"/>
                <a:gd name="connsiteY6" fmla="*/ 0 h 1299974"/>
                <a:gd name="connsiteX0" fmla="*/ 285604 w 6948540"/>
                <a:gd name="connsiteY0" fmla="*/ 0 h 1299974"/>
                <a:gd name="connsiteX1" fmla="*/ 5082982 w 6948540"/>
                <a:gd name="connsiteY1" fmla="*/ 9785 h 1299974"/>
                <a:gd name="connsiteX2" fmla="*/ 6948540 w 6948540"/>
                <a:gd name="connsiteY2" fmla="*/ 647480 h 1299974"/>
                <a:gd name="connsiteX3" fmla="*/ 5106393 w 6948540"/>
                <a:gd name="connsiteY3" fmla="*/ 1295004 h 1299974"/>
                <a:gd name="connsiteX4" fmla="*/ 2 w 6948540"/>
                <a:gd name="connsiteY4" fmla="*/ 1299974 h 1299974"/>
                <a:gd name="connsiteX5" fmla="*/ 1106314 w 6948540"/>
                <a:gd name="connsiteY5" fmla="*/ 646542 h 1299974"/>
                <a:gd name="connsiteX6" fmla="*/ 285604 w 6948540"/>
                <a:gd name="connsiteY6" fmla="*/ 0 h 1299974"/>
                <a:gd name="connsiteX0" fmla="*/ 172754 w 6948540"/>
                <a:gd name="connsiteY0" fmla="*/ 0 h 1299974"/>
                <a:gd name="connsiteX1" fmla="*/ 5082982 w 6948540"/>
                <a:gd name="connsiteY1" fmla="*/ 9785 h 1299974"/>
                <a:gd name="connsiteX2" fmla="*/ 6948540 w 6948540"/>
                <a:gd name="connsiteY2" fmla="*/ 647480 h 1299974"/>
                <a:gd name="connsiteX3" fmla="*/ 5106393 w 6948540"/>
                <a:gd name="connsiteY3" fmla="*/ 1295004 h 1299974"/>
                <a:gd name="connsiteX4" fmla="*/ 2 w 6948540"/>
                <a:gd name="connsiteY4" fmla="*/ 1299974 h 1299974"/>
                <a:gd name="connsiteX5" fmla="*/ 1106314 w 6948540"/>
                <a:gd name="connsiteY5" fmla="*/ 646542 h 1299974"/>
                <a:gd name="connsiteX6" fmla="*/ 172754 w 6948540"/>
                <a:gd name="connsiteY6" fmla="*/ 0 h 1299974"/>
                <a:gd name="connsiteX0" fmla="*/ 172754 w 6948540"/>
                <a:gd name="connsiteY0" fmla="*/ 4011 h 1303985"/>
                <a:gd name="connsiteX1" fmla="*/ 5082984 w 6948540"/>
                <a:gd name="connsiteY1" fmla="*/ 0 h 1303985"/>
                <a:gd name="connsiteX2" fmla="*/ 6948540 w 6948540"/>
                <a:gd name="connsiteY2" fmla="*/ 651491 h 1303985"/>
                <a:gd name="connsiteX3" fmla="*/ 5106393 w 6948540"/>
                <a:gd name="connsiteY3" fmla="*/ 1299015 h 1303985"/>
                <a:gd name="connsiteX4" fmla="*/ 2 w 6948540"/>
                <a:gd name="connsiteY4" fmla="*/ 1303985 h 1303985"/>
                <a:gd name="connsiteX5" fmla="*/ 1106314 w 6948540"/>
                <a:gd name="connsiteY5" fmla="*/ 650553 h 1303985"/>
                <a:gd name="connsiteX6" fmla="*/ 172754 w 6948540"/>
                <a:gd name="connsiteY6" fmla="*/ 4011 h 130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8540" h="1303985">
                  <a:moveTo>
                    <a:pt x="172754" y="4011"/>
                  </a:moveTo>
                  <a:lnTo>
                    <a:pt x="5082984" y="0"/>
                  </a:lnTo>
                  <a:cubicBezTo>
                    <a:pt x="6064703" y="312428"/>
                    <a:pt x="5966852" y="289130"/>
                    <a:pt x="6948540" y="651491"/>
                  </a:cubicBezTo>
                  <a:cubicBezTo>
                    <a:pt x="5868379" y="1028294"/>
                    <a:pt x="6156591" y="881358"/>
                    <a:pt x="5106393" y="1299015"/>
                  </a:cubicBezTo>
                  <a:lnTo>
                    <a:pt x="2" y="1303985"/>
                  </a:lnTo>
                  <a:lnTo>
                    <a:pt x="1106314" y="650553"/>
                  </a:lnTo>
                  <a:lnTo>
                    <a:pt x="172754" y="4011"/>
                  </a:ln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78971" rIns="236912" bIns="78971" numCol="1" spcCol="1270" anchor="ctr" anchorCtr="0">
              <a:noAutofit/>
            </a:bodyPr>
            <a:lstStyle/>
            <a:p>
              <a:pPr algn="ctr" defTabSz="440469">
                <a:lnSpc>
                  <a:spcPct val="90000"/>
                </a:lnSpc>
                <a:spcAft>
                  <a:spcPct val="35000"/>
                </a:spcAft>
                <a:defRPr/>
              </a:pPr>
              <a:endParaRPr lang="en-US" sz="1209" b="1" kern="0" dirty="0">
                <a:solidFill>
                  <a:srgbClr val="FFFFFF"/>
                </a:solidFill>
              </a:endParaRPr>
            </a:p>
            <a:p>
              <a:pPr algn="ctr" defTabSz="440469">
                <a:lnSpc>
                  <a:spcPct val="90000"/>
                </a:lnSpc>
                <a:spcAft>
                  <a:spcPct val="35000"/>
                </a:spcAft>
                <a:defRPr/>
              </a:pPr>
              <a:r>
                <a:rPr lang="en-US" sz="1209" b="1" kern="0" dirty="0">
                  <a:solidFill>
                    <a:srgbClr val="FFFFFF"/>
                  </a:solidFill>
                </a:rPr>
                <a:t>LNAPL transmissivity</a:t>
              </a:r>
              <a:endParaRPr lang="en-US" sz="1209" kern="0" dirty="0">
                <a:solidFill>
                  <a:srgbClr val="FFFFFF"/>
                </a:solidFill>
              </a:endParaRPr>
            </a:p>
          </p:txBody>
        </p:sp>
      </p:grpSp>
      <p:sp>
        <p:nvSpPr>
          <p:cNvPr id="42" name="TextBox 41">
            <a:extLst>
              <a:ext uri="{FF2B5EF4-FFF2-40B4-BE49-F238E27FC236}">
                <a16:creationId xmlns:a16="http://schemas.microsoft.com/office/drawing/2014/main" xmlns="" id="{8F3C8271-6C4A-4724-87FD-F7E9337B7C20}"/>
              </a:ext>
            </a:extLst>
          </p:cNvPr>
          <p:cNvSpPr txBox="1"/>
          <p:nvPr/>
        </p:nvSpPr>
        <p:spPr>
          <a:xfrm>
            <a:off x="7719212" y="3769839"/>
            <a:ext cx="928459" cy="411331"/>
          </a:xfrm>
          <a:prstGeom prst="rect">
            <a:avLst/>
          </a:prstGeom>
          <a:noFill/>
        </p:spPr>
        <p:txBody>
          <a:bodyPr wrap="none" rtlCol="0" anchor="ctr" anchorCtr="0">
            <a:spAutoFit/>
          </a:bodyPr>
          <a:lstStyle/>
          <a:p>
            <a:r>
              <a:rPr lang="en-US" sz="2073" b="1" dirty="0">
                <a:solidFill>
                  <a:srgbClr val="0070C0"/>
                </a:solidFill>
              </a:rPr>
              <a:t>S</a:t>
            </a:r>
            <a:r>
              <a:rPr lang="en-US" sz="1555" dirty="0">
                <a:solidFill>
                  <a:srgbClr val="0070C0"/>
                </a:solidFill>
              </a:rPr>
              <a:t>pecific</a:t>
            </a:r>
          </a:p>
        </p:txBody>
      </p:sp>
      <p:sp>
        <p:nvSpPr>
          <p:cNvPr id="43" name="TextBox 42">
            <a:extLst>
              <a:ext uri="{FF2B5EF4-FFF2-40B4-BE49-F238E27FC236}">
                <a16:creationId xmlns:a16="http://schemas.microsoft.com/office/drawing/2014/main" xmlns="" id="{6F2A4C71-B733-4C7A-BC96-F25D21443886}"/>
              </a:ext>
            </a:extLst>
          </p:cNvPr>
          <p:cNvSpPr txBox="1"/>
          <p:nvPr/>
        </p:nvSpPr>
        <p:spPr>
          <a:xfrm>
            <a:off x="7703710" y="4193107"/>
            <a:ext cx="1279517" cy="411331"/>
          </a:xfrm>
          <a:prstGeom prst="rect">
            <a:avLst/>
          </a:prstGeom>
          <a:noFill/>
        </p:spPr>
        <p:txBody>
          <a:bodyPr wrap="none" rtlCol="0" anchor="ctr" anchorCtr="0">
            <a:spAutoFit/>
          </a:bodyPr>
          <a:lstStyle/>
          <a:p>
            <a:r>
              <a:rPr lang="en-US" sz="2073" b="1" dirty="0">
                <a:solidFill>
                  <a:srgbClr val="0070C0"/>
                </a:solidFill>
              </a:rPr>
              <a:t>M</a:t>
            </a:r>
            <a:r>
              <a:rPr lang="en-US" sz="1555" dirty="0">
                <a:solidFill>
                  <a:srgbClr val="0070C0"/>
                </a:solidFill>
              </a:rPr>
              <a:t>easurable</a:t>
            </a:r>
          </a:p>
        </p:txBody>
      </p:sp>
      <p:sp>
        <p:nvSpPr>
          <p:cNvPr id="44" name="TextBox 43">
            <a:extLst>
              <a:ext uri="{FF2B5EF4-FFF2-40B4-BE49-F238E27FC236}">
                <a16:creationId xmlns:a16="http://schemas.microsoft.com/office/drawing/2014/main" xmlns="" id="{FD777731-2CB0-40A1-AB5D-AB71BD783AE3}"/>
              </a:ext>
            </a:extLst>
          </p:cNvPr>
          <p:cNvSpPr txBox="1"/>
          <p:nvPr/>
        </p:nvSpPr>
        <p:spPr>
          <a:xfrm>
            <a:off x="7719212" y="4645381"/>
            <a:ext cx="1132041" cy="411331"/>
          </a:xfrm>
          <a:prstGeom prst="rect">
            <a:avLst/>
          </a:prstGeom>
          <a:noFill/>
        </p:spPr>
        <p:txBody>
          <a:bodyPr wrap="none" rtlCol="0" anchor="ctr" anchorCtr="0">
            <a:spAutoFit/>
          </a:bodyPr>
          <a:lstStyle/>
          <a:p>
            <a:r>
              <a:rPr lang="en-US" sz="2073" b="1" dirty="0">
                <a:solidFill>
                  <a:srgbClr val="0070C0"/>
                </a:solidFill>
              </a:rPr>
              <a:t>A</a:t>
            </a:r>
            <a:r>
              <a:rPr lang="en-US" sz="1555" dirty="0">
                <a:solidFill>
                  <a:srgbClr val="0070C0"/>
                </a:solidFill>
              </a:rPr>
              <a:t>ttainable</a:t>
            </a:r>
          </a:p>
        </p:txBody>
      </p:sp>
      <p:sp>
        <p:nvSpPr>
          <p:cNvPr id="45" name="TextBox 44">
            <a:extLst>
              <a:ext uri="{FF2B5EF4-FFF2-40B4-BE49-F238E27FC236}">
                <a16:creationId xmlns:a16="http://schemas.microsoft.com/office/drawing/2014/main" xmlns="" id="{117D08A2-7DF1-459E-91DA-3643DC4D655A}"/>
              </a:ext>
            </a:extLst>
          </p:cNvPr>
          <p:cNvSpPr txBox="1"/>
          <p:nvPr/>
        </p:nvSpPr>
        <p:spPr>
          <a:xfrm>
            <a:off x="7728895" y="5089287"/>
            <a:ext cx="1019831" cy="411331"/>
          </a:xfrm>
          <a:prstGeom prst="rect">
            <a:avLst/>
          </a:prstGeom>
          <a:noFill/>
        </p:spPr>
        <p:txBody>
          <a:bodyPr wrap="none" rtlCol="0" anchor="ctr" anchorCtr="0">
            <a:spAutoFit/>
          </a:bodyPr>
          <a:lstStyle/>
          <a:p>
            <a:r>
              <a:rPr lang="en-US" sz="2073" b="1" dirty="0">
                <a:solidFill>
                  <a:srgbClr val="0070C0"/>
                </a:solidFill>
              </a:rPr>
              <a:t>R</a:t>
            </a:r>
            <a:r>
              <a:rPr lang="en-US" sz="1555" dirty="0">
                <a:solidFill>
                  <a:srgbClr val="0070C0"/>
                </a:solidFill>
              </a:rPr>
              <a:t>elevant</a:t>
            </a:r>
          </a:p>
        </p:txBody>
      </p:sp>
      <p:sp>
        <p:nvSpPr>
          <p:cNvPr id="46" name="TextBox 45">
            <a:extLst>
              <a:ext uri="{FF2B5EF4-FFF2-40B4-BE49-F238E27FC236}">
                <a16:creationId xmlns:a16="http://schemas.microsoft.com/office/drawing/2014/main" xmlns="" id="{E32BC1CC-4582-48C1-B73E-4115509E938A}"/>
              </a:ext>
            </a:extLst>
          </p:cNvPr>
          <p:cNvSpPr txBox="1"/>
          <p:nvPr/>
        </p:nvSpPr>
        <p:spPr>
          <a:xfrm>
            <a:off x="7722587" y="5533268"/>
            <a:ext cx="813043" cy="411331"/>
          </a:xfrm>
          <a:prstGeom prst="rect">
            <a:avLst/>
          </a:prstGeom>
          <a:noFill/>
        </p:spPr>
        <p:txBody>
          <a:bodyPr wrap="none" rtlCol="0" anchor="ctr" anchorCtr="0">
            <a:spAutoFit/>
          </a:bodyPr>
          <a:lstStyle/>
          <a:p>
            <a:r>
              <a:rPr lang="en-US" sz="2073" b="1" dirty="0">
                <a:solidFill>
                  <a:srgbClr val="0070C0"/>
                </a:solidFill>
              </a:rPr>
              <a:t>T</a:t>
            </a:r>
            <a:r>
              <a:rPr lang="en-US" sz="1555" dirty="0">
                <a:solidFill>
                  <a:srgbClr val="0070C0"/>
                </a:solidFill>
              </a:rPr>
              <a:t>imely</a:t>
            </a:r>
          </a:p>
        </p:txBody>
      </p:sp>
      <p:sp>
        <p:nvSpPr>
          <p:cNvPr id="47" name="TextBox 4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48" name="TextBox 47"/>
          <p:cNvSpPr txBox="1"/>
          <p:nvPr/>
        </p:nvSpPr>
        <p:spPr>
          <a:xfrm>
            <a:off x="7786735" y="1397267"/>
            <a:ext cx="1357266" cy="830997"/>
          </a:xfrm>
          <a:prstGeom prst="rect">
            <a:avLst/>
          </a:prstGeom>
          <a:noFill/>
        </p:spPr>
        <p:txBody>
          <a:bodyPr wrap="square" rtlCol="0">
            <a:spAutoFit/>
          </a:bodyPr>
          <a:lstStyle/>
          <a:p>
            <a:pPr algn="r"/>
            <a:r>
              <a:rPr lang="en-US" sz="1600" b="1" dirty="0">
                <a:solidFill>
                  <a:srgbClr val="000000"/>
                </a:solidFill>
              </a:rPr>
              <a:t>Figure 5-2, ITRC LNAPL-3</a:t>
            </a:r>
          </a:p>
        </p:txBody>
      </p:sp>
    </p:spTree>
    <p:extLst>
      <p:ext uri="{BB962C8B-B14F-4D97-AF65-F5344CB8AC3E}">
        <p14:creationId xmlns:p14="http://schemas.microsoft.com/office/powerpoint/2010/main" val="2599311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r>
              <a:rPr lang="en-US" dirty="0"/>
              <a:t>ITRC LNAPL Management</a:t>
            </a:r>
            <a:endParaRPr lang="en-US" dirty="0">
              <a:solidFill>
                <a:srgbClr val="333399"/>
              </a:solidFill>
            </a:endParaRPr>
          </a:p>
        </p:txBody>
      </p:sp>
      <p:grpSp>
        <p:nvGrpSpPr>
          <p:cNvPr id="5123" name="Group 16"/>
          <p:cNvGrpSpPr>
            <a:grpSpLocks/>
          </p:cNvGrpSpPr>
          <p:nvPr/>
        </p:nvGrpSpPr>
        <p:grpSpPr bwMode="auto">
          <a:xfrm>
            <a:off x="1458912" y="1504950"/>
            <a:ext cx="6906474" cy="4524375"/>
            <a:chOff x="1524000" y="1504950"/>
            <a:chExt cx="6906474" cy="4524375"/>
          </a:xfrm>
        </p:grpSpPr>
        <p:grpSp>
          <p:nvGrpSpPr>
            <p:cNvPr id="5128" name="Group 14"/>
            <p:cNvGrpSpPr>
              <a:grpSpLocks/>
            </p:cNvGrpSpPr>
            <p:nvPr/>
          </p:nvGrpSpPr>
          <p:grpSpPr bwMode="auto">
            <a:xfrm>
              <a:off x="1524000" y="1552575"/>
              <a:ext cx="3152775" cy="4476750"/>
              <a:chOff x="1524000" y="1552575"/>
              <a:chExt cx="3152775" cy="4476750"/>
            </a:xfrm>
          </p:grpSpPr>
          <p:sp>
            <p:nvSpPr>
              <p:cNvPr id="28" name="Rectangle 27"/>
              <p:cNvSpPr/>
              <p:nvPr/>
            </p:nvSpPr>
            <p:spPr bwMode="auto">
              <a:xfrm>
                <a:off x="1524000" y="5419725"/>
                <a:ext cx="3152775" cy="6096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Install Remedial Technology and Monitor Performance</a:t>
                </a:r>
              </a:p>
            </p:txBody>
          </p:sp>
          <p:sp>
            <p:nvSpPr>
              <p:cNvPr id="30" name="Down Arrow Callout 29"/>
              <p:cNvSpPr/>
              <p:nvPr/>
            </p:nvSpPr>
            <p:spPr bwMode="auto">
              <a:xfrm>
                <a:off x="1676400" y="1552575"/>
                <a:ext cx="2847975" cy="647700"/>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0099"/>
                    </a:solidFill>
                  </a:rPr>
                  <a:t>LNAPL Assessment LCSM</a:t>
                </a:r>
              </a:p>
              <a:p>
                <a:pPr algn="ctr">
                  <a:defRPr/>
                </a:pPr>
                <a:endParaRPr lang="en-US" dirty="0">
                  <a:solidFill>
                    <a:srgbClr val="000099"/>
                  </a:solidFill>
                </a:endParaRPr>
              </a:p>
            </p:txBody>
          </p:sp>
          <p:sp>
            <p:nvSpPr>
              <p:cNvPr id="31" name="Down Arrow Callout 30"/>
              <p:cNvSpPr/>
              <p:nvPr/>
            </p:nvSpPr>
            <p:spPr bwMode="auto">
              <a:xfrm>
                <a:off x="1676400" y="2209799"/>
                <a:ext cx="2847975" cy="1590676"/>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Identify LNAPL Concerns</a:t>
                </a:r>
              </a:p>
              <a:p>
                <a:pPr algn="ctr">
                  <a:defRPr/>
                </a:pPr>
                <a:r>
                  <a:rPr lang="en-US" dirty="0">
                    <a:solidFill>
                      <a:srgbClr val="000099"/>
                    </a:solidFill>
                  </a:rPr>
                  <a:t>and Set LNAPL Remedial Goals</a:t>
                </a:r>
              </a:p>
            </p:txBody>
          </p:sp>
          <p:sp>
            <p:nvSpPr>
              <p:cNvPr id="32" name="Down Arrow Callout 31"/>
              <p:cNvSpPr/>
              <p:nvPr/>
            </p:nvSpPr>
            <p:spPr bwMode="auto">
              <a:xfrm>
                <a:off x="1676400" y="3848100"/>
                <a:ext cx="2847975" cy="1562100"/>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Select Remediation Technology to Achieve Remediation Objectives</a:t>
                </a:r>
              </a:p>
            </p:txBody>
          </p:sp>
        </p:grpSp>
        <p:sp>
          <p:nvSpPr>
            <p:cNvPr id="5129" name="Right Brace 43"/>
            <p:cNvSpPr>
              <a:spLocks/>
            </p:cNvSpPr>
            <p:nvPr/>
          </p:nvSpPr>
          <p:spPr bwMode="auto">
            <a:xfrm>
              <a:off x="4733925" y="4248150"/>
              <a:ext cx="711835" cy="1609725"/>
            </a:xfrm>
            <a:prstGeom prst="rightBrace">
              <a:avLst>
                <a:gd name="adj1" fmla="val 8334"/>
                <a:gd name="adj2" fmla="val 39744"/>
              </a:avLst>
            </a:prstGeom>
            <a:solidFill>
              <a:schemeClr val="bg1"/>
            </a:solidFill>
            <a:ln w="9525" algn="ctr">
              <a:solidFill>
                <a:schemeClr val="tx1"/>
              </a:solidFill>
              <a:miter lim="800000"/>
              <a:headEnd/>
              <a:tailEnd/>
            </a:ln>
          </p:spPr>
          <p:txBody>
            <a:bodyPr wrap="none"/>
            <a:lstStyle/>
            <a:p>
              <a:pPr algn="ctr"/>
              <a:endParaRPr lang="en-US" dirty="0">
                <a:solidFill>
                  <a:srgbClr val="000000"/>
                </a:solidFill>
              </a:endParaRPr>
            </a:p>
          </p:txBody>
        </p:sp>
        <p:grpSp>
          <p:nvGrpSpPr>
            <p:cNvPr id="5130" name="Group 15"/>
            <p:cNvGrpSpPr>
              <a:grpSpLocks/>
            </p:cNvGrpSpPr>
            <p:nvPr/>
          </p:nvGrpSpPr>
          <p:grpSpPr bwMode="auto">
            <a:xfrm>
              <a:off x="5073436" y="1504950"/>
              <a:ext cx="3357038" cy="3880407"/>
              <a:chOff x="5073436" y="1504950"/>
              <a:chExt cx="3357038" cy="3880407"/>
            </a:xfrm>
          </p:grpSpPr>
          <p:sp>
            <p:nvSpPr>
              <p:cNvPr id="39" name="Pentagon 38"/>
              <p:cNvSpPr/>
              <p:nvPr/>
            </p:nvSpPr>
            <p:spPr bwMode="auto">
              <a:xfrm flipH="1">
                <a:off x="5073436" y="1504950"/>
                <a:ext cx="2984714" cy="40005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8000"/>
                    </a:solidFill>
                  </a:rPr>
                  <a:t>What do you have?</a:t>
                </a:r>
              </a:p>
            </p:txBody>
          </p:sp>
          <p:sp>
            <p:nvSpPr>
              <p:cNvPr id="40" name="Pentagon 39"/>
              <p:cNvSpPr/>
              <p:nvPr/>
            </p:nvSpPr>
            <p:spPr bwMode="auto">
              <a:xfrm flipH="1">
                <a:off x="5073436" y="2486024"/>
                <a:ext cx="2984714" cy="40005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8000"/>
                    </a:solidFill>
                  </a:rPr>
                  <a:t>What needs to be done?</a:t>
                </a:r>
              </a:p>
            </p:txBody>
          </p:sp>
          <p:sp>
            <p:nvSpPr>
              <p:cNvPr id="41" name="Pentagon 40"/>
              <p:cNvSpPr/>
              <p:nvPr/>
            </p:nvSpPr>
            <p:spPr bwMode="auto">
              <a:xfrm flipH="1">
                <a:off x="5445760" y="4461432"/>
                <a:ext cx="2984714" cy="92392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dirty="0">
                    <a:solidFill>
                      <a:srgbClr val="008000"/>
                    </a:solidFill>
                  </a:rPr>
                  <a:t>How do you do it?</a:t>
                </a:r>
              </a:p>
            </p:txBody>
          </p:sp>
        </p:grpSp>
      </p:grpSp>
      <p:sp>
        <p:nvSpPr>
          <p:cNvPr id="5127" name="Rectangle 34"/>
          <p:cNvSpPr>
            <a:spLocks noChangeArrowheads="1"/>
          </p:cNvSpPr>
          <p:nvPr/>
        </p:nvSpPr>
        <p:spPr bwMode="auto">
          <a:xfrm>
            <a:off x="1244600" y="3803865"/>
            <a:ext cx="7200900" cy="160633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
        <p:nvSpPr>
          <p:cNvPr id="15" name="TextBox 14"/>
          <p:cNvSpPr txBox="1"/>
          <p:nvPr/>
        </p:nvSpPr>
        <p:spPr>
          <a:xfrm>
            <a:off x="269633" y="5485003"/>
            <a:ext cx="844062" cy="461665"/>
          </a:xfrm>
          <a:prstGeom prst="rect">
            <a:avLst/>
          </a:prstGeom>
          <a:noFill/>
        </p:spPr>
        <p:txBody>
          <a:bodyPr wrap="square" rtlCol="0">
            <a:spAutoFit/>
          </a:bodyPr>
          <a:lstStyle/>
          <a:p>
            <a:pPr algn="r"/>
            <a:r>
              <a:rPr lang="en-US" b="1" dirty="0">
                <a:solidFill>
                  <a:srgbClr val="FF0000"/>
                </a:solidFill>
              </a:rPr>
              <a:t>Now</a:t>
            </a:r>
          </a:p>
        </p:txBody>
      </p:sp>
      <p:sp>
        <p:nvSpPr>
          <p:cNvPr id="16" name="Bent Arrow 15"/>
          <p:cNvSpPr/>
          <p:nvPr/>
        </p:nvSpPr>
        <p:spPr bwMode="auto">
          <a:xfrm>
            <a:off x="597878" y="4371311"/>
            <a:ext cx="586154" cy="1113692"/>
          </a:xfrm>
          <a:prstGeom prst="ben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17" name="TextBox 1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1243998461"/>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a:t>LNAPL Remedial Technology Screening Process for Verified Concerns</a:t>
            </a:r>
          </a:p>
        </p:txBody>
      </p:sp>
      <p:sp>
        <p:nvSpPr>
          <p:cNvPr id="7171" name="Content Placeholder 2"/>
          <p:cNvSpPr>
            <a:spLocks noGrp="1"/>
          </p:cNvSpPr>
          <p:nvPr>
            <p:ph sz="half" idx="1"/>
          </p:nvPr>
        </p:nvSpPr>
        <p:spPr>
          <a:xfrm>
            <a:off x="565355" y="1487529"/>
            <a:ext cx="3602620" cy="4864732"/>
          </a:xfrm>
        </p:spPr>
        <p:txBody>
          <a:bodyPr/>
          <a:lstStyle/>
          <a:p>
            <a:r>
              <a:rPr lang="en-US" sz="1800" dirty="0"/>
              <a:t>Step 1 – Screen technologies </a:t>
            </a:r>
            <a:br>
              <a:rPr lang="en-US" sz="1800" dirty="0"/>
            </a:br>
            <a:r>
              <a:rPr lang="en-US" sz="1800" dirty="0"/>
              <a:t> on the remedial goals</a:t>
            </a:r>
          </a:p>
          <a:p>
            <a:r>
              <a:rPr lang="en-US" sz="1800" dirty="0"/>
              <a:t>Step 2 – Screen technologies </a:t>
            </a:r>
            <a:br>
              <a:rPr lang="en-US" sz="1800" dirty="0"/>
            </a:br>
            <a:r>
              <a:rPr lang="en-US" sz="1800" dirty="0"/>
              <a:t>on site geological factors and </a:t>
            </a:r>
            <a:br>
              <a:rPr lang="en-US" sz="1800" dirty="0"/>
            </a:br>
            <a:r>
              <a:rPr lang="en-US" sz="1800" dirty="0"/>
              <a:t>LNAPL characteristics</a:t>
            </a:r>
          </a:p>
          <a:p>
            <a:r>
              <a:rPr lang="en-US" sz="1800" dirty="0"/>
              <a:t>Step 3 – Comparative analysis</a:t>
            </a:r>
          </a:p>
          <a:p>
            <a:r>
              <a:rPr lang="en-US" sz="1800" dirty="0"/>
              <a:t>Step 4 – Identify critical data </a:t>
            </a:r>
            <a:br>
              <a:rPr lang="en-US" sz="1800" dirty="0"/>
            </a:br>
            <a:r>
              <a:rPr lang="en-US" sz="1800" dirty="0"/>
              <a:t>needs</a:t>
            </a:r>
          </a:p>
          <a:p>
            <a:r>
              <a:rPr lang="en-US" sz="1800" dirty="0"/>
              <a:t>Step 5 – Select technology(ies) </a:t>
            </a:r>
            <a:br>
              <a:rPr lang="en-US" sz="1800" dirty="0"/>
            </a:br>
            <a:r>
              <a:rPr lang="en-US" sz="1800" dirty="0"/>
              <a:t>address concern(s)</a:t>
            </a:r>
          </a:p>
          <a:p>
            <a:pPr marL="0" indent="0">
              <a:buNone/>
            </a:pPr>
            <a:endParaRPr lang="en-US" sz="1800" dirty="0"/>
          </a:p>
        </p:txBody>
      </p:sp>
      <p:sp>
        <p:nvSpPr>
          <p:cNvPr id="6" name="TextBox 5"/>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3" name="TextBox 2"/>
          <p:cNvSpPr txBox="1"/>
          <p:nvPr/>
        </p:nvSpPr>
        <p:spPr>
          <a:xfrm>
            <a:off x="5161936" y="4934324"/>
            <a:ext cx="3746091" cy="338554"/>
          </a:xfrm>
          <a:prstGeom prst="rect">
            <a:avLst/>
          </a:prstGeom>
          <a:noFill/>
        </p:spPr>
        <p:txBody>
          <a:bodyPr wrap="square" rtlCol="0">
            <a:spAutoFit/>
          </a:bodyPr>
          <a:lstStyle/>
          <a:p>
            <a:pPr algn="r"/>
            <a:r>
              <a:rPr lang="en-US" sz="1600" b="1" dirty="0">
                <a:solidFill>
                  <a:srgbClr val="000000"/>
                </a:solidFill>
              </a:rPr>
              <a:t>Figure 6-1, ITRC LNAPL-3</a:t>
            </a:r>
          </a:p>
        </p:txBody>
      </p:sp>
      <p:pic>
        <p:nvPicPr>
          <p:cNvPr id="12290" name="Picture 2" descr="C:\Users\PlackyM\Documents\LNAPL FINAL - JAN 2018\Figures\Figure 6-1 - LNAPL technology screening and sele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7974" y="1586699"/>
            <a:ext cx="4869147" cy="318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9447" y="5648715"/>
            <a:ext cx="7993627" cy="707886"/>
          </a:xfrm>
          <a:prstGeom prst="rect">
            <a:avLst/>
          </a:prstGeom>
        </p:spPr>
        <p:txBody>
          <a:bodyPr wrap="square">
            <a:spAutoFit/>
          </a:bodyPr>
          <a:lstStyle/>
          <a:p>
            <a:pPr algn="ctr" eaLnBrk="0" hangingPunct="0">
              <a:spcBef>
                <a:spcPts val="1200"/>
              </a:spcBef>
              <a:buClr>
                <a:srgbClr val="008000"/>
              </a:buClr>
              <a:buSzPct val="75000"/>
            </a:pPr>
            <a:r>
              <a:rPr lang="en-US" sz="2000" kern="0" dirty="0">
                <a:solidFill>
                  <a:srgbClr val="333399"/>
                </a:solidFill>
                <a:latin typeface="Arial"/>
              </a:rPr>
              <a:t>The Remedy Selection and Design LCSM is </a:t>
            </a:r>
            <a:br>
              <a:rPr lang="en-US" sz="2000" kern="0" dirty="0">
                <a:solidFill>
                  <a:srgbClr val="333399"/>
                </a:solidFill>
                <a:latin typeface="Arial"/>
              </a:rPr>
            </a:br>
            <a:r>
              <a:rPr lang="en-US" sz="2000" kern="0" dirty="0">
                <a:solidFill>
                  <a:srgbClr val="333399"/>
                </a:solidFill>
                <a:latin typeface="Arial"/>
              </a:rPr>
              <a:t>further developed &amp; updated during these steps</a:t>
            </a:r>
          </a:p>
        </p:txBody>
      </p:sp>
    </p:spTree>
    <p:extLst>
      <p:ext uri="{BB962C8B-B14F-4D97-AF65-F5344CB8AC3E}">
        <p14:creationId xmlns:p14="http://schemas.microsoft.com/office/powerpoint/2010/main" val="255938964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t>Decision Making and Technology Selection Summary</a:t>
            </a:r>
          </a:p>
        </p:txBody>
      </p:sp>
      <p:sp>
        <p:nvSpPr>
          <p:cNvPr id="35843" name="Content Placeholder 2"/>
          <p:cNvSpPr>
            <a:spLocks noGrp="1"/>
          </p:cNvSpPr>
          <p:nvPr>
            <p:ph idx="1"/>
          </p:nvPr>
        </p:nvSpPr>
        <p:spPr>
          <a:xfrm>
            <a:off x="685800" y="1554480"/>
            <a:ext cx="7772400" cy="4114800"/>
          </a:xfrm>
        </p:spPr>
        <p:txBody>
          <a:bodyPr/>
          <a:lstStyle/>
          <a:p>
            <a:r>
              <a:rPr lang="en-US" sz="2400" dirty="0"/>
              <a:t>Use the systematic decision-making process</a:t>
            </a:r>
          </a:p>
          <a:p>
            <a:r>
              <a:rPr lang="en-US" sz="2400" dirty="0"/>
              <a:t>A robust LCSM identifies LNAPL Concerns</a:t>
            </a:r>
          </a:p>
          <a:p>
            <a:r>
              <a:rPr lang="en-US" sz="2400" dirty="0"/>
              <a:t>Establish Remedial Goals to address Verified Concerns</a:t>
            </a:r>
          </a:p>
          <a:p>
            <a:r>
              <a:rPr lang="en-US" sz="2400" dirty="0"/>
              <a:t>Identify the right technology(ies) to abate the Verified Concerns</a:t>
            </a:r>
          </a:p>
          <a:p>
            <a:r>
              <a:rPr lang="en-US" sz="2400" dirty="0"/>
              <a:t>LCSM is referred to and refined as-needed to design and implement the remedy</a:t>
            </a:r>
          </a:p>
          <a:p>
            <a:r>
              <a:rPr lang="en-US" sz="2400" dirty="0"/>
              <a:t>SMART objectives lead to project success</a:t>
            </a:r>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Tree>
    <p:extLst>
      <p:ext uri="{BB962C8B-B14F-4D97-AF65-F5344CB8AC3E}">
        <p14:creationId xmlns:p14="http://schemas.microsoft.com/office/powerpoint/2010/main" val="3404101603"/>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Related image">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65000"/>
                    </a14:imgEffect>
                  </a14:imgLayer>
                </a14:imgProps>
              </a:ext>
              <a:ext uri="{28A0092B-C50C-407E-A947-70E740481C1C}">
                <a14:useLocalDpi xmlns:a14="http://schemas.microsoft.com/office/drawing/2010/main" val="0"/>
              </a:ext>
            </a:extLst>
          </a:blip>
          <a:srcRect t="22260" r="20555" b="10013"/>
          <a:stretch/>
        </p:blipFill>
        <p:spPr bwMode="auto">
          <a:xfrm>
            <a:off x="-23574" y="1371600"/>
            <a:ext cx="9200912" cy="5486400"/>
          </a:xfrm>
          <a:prstGeom prst="rect">
            <a:avLst/>
          </a:prstGeom>
          <a:noFill/>
          <a:extLst>
            <a:ext uri="{909E8E84-426E-40DD-AFC4-6F175D3DCCD1}">
              <a14:hiddenFill xmlns:a14="http://schemas.microsoft.com/office/drawing/2010/main">
                <a:solidFill>
                  <a:srgbClr val="FFFFFF"/>
                </a:solidFill>
              </a14:hiddenFill>
            </a:ext>
          </a:extLst>
        </p:spPr>
      </p:pic>
      <p:sp>
        <p:nvSpPr>
          <p:cNvPr id="31747" name="Title 1"/>
          <p:cNvSpPr>
            <a:spLocks noGrp="1"/>
          </p:cNvSpPr>
          <p:nvPr>
            <p:ph type="title"/>
          </p:nvPr>
        </p:nvSpPr>
        <p:spPr>
          <a:xfrm>
            <a:off x="376238" y="92075"/>
            <a:ext cx="5643562" cy="1050925"/>
          </a:xfrm>
        </p:spPr>
        <p:txBody>
          <a:bodyPr/>
          <a:lstStyle/>
          <a:p>
            <a:r>
              <a:rPr lang="en-US" altLang="en-US" dirty="0"/>
              <a:t>ITRC 3-Part Online Training Leads to YOUR Action</a:t>
            </a:r>
          </a:p>
        </p:txBody>
      </p:sp>
      <p:grpSp>
        <p:nvGrpSpPr>
          <p:cNvPr id="13" name="Group 12"/>
          <p:cNvGrpSpPr>
            <a:grpSpLocks/>
          </p:cNvGrpSpPr>
          <p:nvPr/>
        </p:nvGrpSpPr>
        <p:grpSpPr bwMode="auto">
          <a:xfrm>
            <a:off x="82550" y="2133600"/>
            <a:ext cx="2600325" cy="3581400"/>
            <a:chOff x="83105" y="2133602"/>
            <a:chExt cx="2599397" cy="3581397"/>
          </a:xfrm>
        </p:grpSpPr>
        <p:sp>
          <p:nvSpPr>
            <p:cNvPr id="3" name="Chevron 1"/>
            <p:cNvSpPr>
              <a:spLocks noChangeAspect="1"/>
            </p:cNvSpPr>
            <p:nvPr/>
          </p:nvSpPr>
          <p:spPr>
            <a:xfrm>
              <a:off x="83105" y="2133602"/>
              <a:ext cx="2599397" cy="3581397"/>
            </a:xfrm>
            <a:prstGeom prst="chevron">
              <a:avLst>
                <a:gd name="adj" fmla="val 24163"/>
              </a:avLst>
            </a:prstGeom>
            <a:solidFill>
              <a:srgbClr val="2323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4" name="TextBox 7"/>
            <p:cNvSpPr txBox="1">
              <a:spLocks noChangeArrowheads="1"/>
            </p:cNvSpPr>
            <p:nvPr/>
          </p:nvSpPr>
          <p:spPr bwMode="auto">
            <a:xfrm>
              <a:off x="661202" y="2800135"/>
              <a:ext cx="1801678" cy="221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1:</a:t>
              </a:r>
            </a:p>
            <a:p>
              <a:pPr algn="ctr" eaLnBrk="0" hangingPunct="0">
                <a:spcBef>
                  <a:spcPct val="0"/>
                </a:spcBef>
                <a:buClrTx/>
                <a:buSzTx/>
                <a:buFontTx/>
                <a:buNone/>
              </a:pPr>
              <a:r>
                <a:rPr lang="en-US" altLang="en-US" sz="2000" b="1" dirty="0">
                  <a:solidFill>
                    <a:srgbClr val="FFFFFF"/>
                  </a:solidFill>
                </a:rPr>
                <a:t>Connect Science to LNAPL Site Management</a:t>
              </a:r>
            </a:p>
            <a:p>
              <a:pPr algn="ctr" eaLnBrk="0" hangingPunct="0">
                <a:spcBef>
                  <a:spcPct val="0"/>
                </a:spcBef>
                <a:buClrTx/>
                <a:buSzTx/>
                <a:buFontTx/>
                <a:buNone/>
              </a:pPr>
              <a:r>
                <a:rPr lang="en-US" altLang="en-US" sz="1000" b="1" dirty="0">
                  <a:solidFill>
                    <a:srgbClr val="FFFFFF"/>
                  </a:solidFill>
                </a:rPr>
                <a:t> </a:t>
              </a:r>
              <a:endParaRPr lang="en-US" altLang="en-US" sz="900" b="1" dirty="0">
                <a:solidFill>
                  <a:srgbClr val="FFFFFF"/>
                </a:solidFill>
              </a:endParaRPr>
            </a:p>
            <a:p>
              <a:pPr algn="ctr" eaLnBrk="0" hangingPunct="0">
                <a:spcBef>
                  <a:spcPct val="0"/>
                </a:spcBef>
                <a:buClrTx/>
                <a:buSzTx/>
                <a:buFontTx/>
                <a:buNone/>
              </a:pPr>
              <a:r>
                <a:rPr lang="en-US" altLang="en-US" sz="2000" b="1" i="1" dirty="0">
                  <a:solidFill>
                    <a:srgbClr val="FFFFFF"/>
                  </a:solidFill>
                </a:rPr>
                <a:t>(Section 3)</a:t>
              </a:r>
            </a:p>
          </p:txBody>
        </p:sp>
      </p:grpSp>
      <p:grpSp>
        <p:nvGrpSpPr>
          <p:cNvPr id="14" name="Group 13"/>
          <p:cNvGrpSpPr>
            <a:grpSpLocks/>
          </p:cNvGrpSpPr>
          <p:nvPr/>
        </p:nvGrpSpPr>
        <p:grpSpPr bwMode="auto">
          <a:xfrm>
            <a:off x="2233613" y="2122488"/>
            <a:ext cx="2616200" cy="3581400"/>
            <a:chOff x="2233382" y="2123270"/>
            <a:chExt cx="2616518" cy="3581397"/>
          </a:xfrm>
        </p:grpSpPr>
        <p:sp>
          <p:nvSpPr>
            <p:cNvPr id="4" name="Chevron 6"/>
            <p:cNvSpPr>
              <a:spLocks noChangeAspect="1"/>
            </p:cNvSpPr>
            <p:nvPr/>
          </p:nvSpPr>
          <p:spPr>
            <a:xfrm>
              <a:off x="2233382" y="2123270"/>
              <a:ext cx="2616518" cy="3581397"/>
            </a:xfrm>
            <a:prstGeom prst="chevron">
              <a:avLst>
                <a:gd name="adj" fmla="val 24163"/>
              </a:avLst>
            </a:prstGeom>
            <a:solidFill>
              <a:srgbClr val="27277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2" name="TextBox 8"/>
            <p:cNvSpPr txBox="1">
              <a:spLocks noChangeArrowheads="1"/>
            </p:cNvSpPr>
            <p:nvPr/>
          </p:nvSpPr>
          <p:spPr bwMode="auto">
            <a:xfrm>
              <a:off x="2798161" y="2800915"/>
              <a:ext cx="1801678" cy="24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2:</a:t>
              </a:r>
            </a:p>
            <a:p>
              <a:pPr algn="ctr" eaLnBrk="0" hangingPunct="0">
                <a:spcBef>
                  <a:spcPct val="0"/>
                </a:spcBef>
                <a:buClrTx/>
                <a:buSzTx/>
                <a:buFontTx/>
                <a:buNone/>
              </a:pPr>
              <a:r>
                <a:rPr lang="en-US" altLang="en-US" sz="2000" b="1" dirty="0">
                  <a:solidFill>
                    <a:srgbClr val="FFFFFF"/>
                  </a:solidFill>
                </a:rPr>
                <a:t>Build Your LNAPL Conceptual Site Model</a:t>
              </a:r>
            </a:p>
            <a:p>
              <a:pPr algn="ctr" eaLnBrk="0" hangingPunct="0">
                <a:spcBef>
                  <a:spcPct val="0"/>
                </a:spcBef>
                <a:buClrTx/>
                <a:buSzTx/>
                <a:buFontTx/>
                <a:buNone/>
              </a:pPr>
              <a:r>
                <a:rPr lang="en-US" altLang="en-US" sz="900" b="1" dirty="0">
                  <a:solidFill>
                    <a:srgbClr val="FFFFFF"/>
                  </a:solidFill>
                </a:rPr>
                <a:t> </a:t>
              </a:r>
            </a:p>
            <a:p>
              <a:pPr algn="ctr" eaLnBrk="0" hangingPunct="0">
                <a:spcBef>
                  <a:spcPct val="0"/>
                </a:spcBef>
                <a:buClrTx/>
                <a:buSzTx/>
                <a:buFontTx/>
                <a:buNone/>
              </a:pPr>
              <a:r>
                <a:rPr lang="en-US" altLang="en-US" sz="2000" b="1" i="1" dirty="0">
                  <a:solidFill>
                    <a:srgbClr val="FFFFFF"/>
                  </a:solidFill>
                </a:rPr>
                <a:t>(Sections 4 and 5)</a:t>
              </a:r>
            </a:p>
          </p:txBody>
        </p:sp>
      </p:grpSp>
      <p:grpSp>
        <p:nvGrpSpPr>
          <p:cNvPr id="15" name="Group 14"/>
          <p:cNvGrpSpPr>
            <a:grpSpLocks/>
          </p:cNvGrpSpPr>
          <p:nvPr/>
        </p:nvGrpSpPr>
        <p:grpSpPr bwMode="auto">
          <a:xfrm>
            <a:off x="4382366" y="2128838"/>
            <a:ext cx="2590800" cy="3581400"/>
            <a:chOff x="4410785" y="2128436"/>
            <a:chExt cx="2589392" cy="3581397"/>
          </a:xfrm>
        </p:grpSpPr>
        <p:sp>
          <p:nvSpPr>
            <p:cNvPr id="5" name="Chevron 7"/>
            <p:cNvSpPr>
              <a:spLocks noChangeAspect="1"/>
            </p:cNvSpPr>
            <p:nvPr/>
          </p:nvSpPr>
          <p:spPr>
            <a:xfrm>
              <a:off x="4410785" y="2128436"/>
              <a:ext cx="2589392" cy="3581397"/>
            </a:xfrm>
            <a:prstGeom prst="chevron">
              <a:avLst>
                <a:gd name="adj" fmla="val 24163"/>
              </a:avLst>
            </a:prstGeom>
            <a:solidFill>
              <a:srgbClr val="3838A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0" name="TextBox 9"/>
            <p:cNvSpPr txBox="1">
              <a:spLocks noChangeArrowheads="1"/>
            </p:cNvSpPr>
            <p:nvPr/>
          </p:nvSpPr>
          <p:spPr bwMode="auto">
            <a:xfrm>
              <a:off x="4929854" y="2800915"/>
              <a:ext cx="1801678" cy="213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3:</a:t>
              </a:r>
            </a:p>
            <a:p>
              <a:pPr algn="ctr" eaLnBrk="0" hangingPunct="0">
                <a:spcBef>
                  <a:spcPct val="0"/>
                </a:spcBef>
                <a:buClrTx/>
                <a:buSzTx/>
                <a:buFontTx/>
                <a:buNone/>
              </a:pPr>
              <a:r>
                <a:rPr lang="en-US" altLang="en-US" sz="2000" b="1" dirty="0">
                  <a:solidFill>
                    <a:srgbClr val="FFFFFF"/>
                  </a:solidFill>
                </a:rPr>
                <a:t>Select / Implement LNAPL Remedies</a:t>
              </a:r>
            </a:p>
            <a:p>
              <a:pPr algn="ctr" eaLnBrk="0" hangingPunct="0">
                <a:spcBef>
                  <a:spcPct val="0"/>
                </a:spcBef>
                <a:buClrTx/>
                <a:buSzTx/>
                <a:buFontTx/>
                <a:buNone/>
              </a:pPr>
              <a:r>
                <a:rPr lang="en-US" altLang="en-US" sz="900" b="1" dirty="0">
                  <a:solidFill>
                    <a:srgbClr val="FFFFFF"/>
                  </a:solidFill>
                </a:rPr>
                <a:t> </a:t>
              </a:r>
            </a:p>
            <a:p>
              <a:pPr algn="ctr" eaLnBrk="0" hangingPunct="0">
                <a:spcBef>
                  <a:spcPct val="0"/>
                </a:spcBef>
                <a:buClrTx/>
                <a:buSzTx/>
                <a:buFontTx/>
                <a:buNone/>
              </a:pPr>
              <a:r>
                <a:rPr lang="en-US" altLang="en-US" sz="2000" b="1" i="1" dirty="0">
                  <a:solidFill>
                    <a:srgbClr val="FFFFFF"/>
                  </a:solidFill>
                </a:rPr>
                <a:t>(Section 6)</a:t>
              </a:r>
            </a:p>
          </p:txBody>
        </p:sp>
      </p:grpSp>
      <p:grpSp>
        <p:nvGrpSpPr>
          <p:cNvPr id="16" name="Group 15"/>
          <p:cNvGrpSpPr>
            <a:grpSpLocks/>
          </p:cNvGrpSpPr>
          <p:nvPr/>
        </p:nvGrpSpPr>
        <p:grpSpPr bwMode="auto">
          <a:xfrm>
            <a:off x="6575425" y="2133600"/>
            <a:ext cx="2601913" cy="3581400"/>
            <a:chOff x="6575600" y="2133602"/>
            <a:chExt cx="2601980" cy="3581397"/>
          </a:xfrm>
        </p:grpSpPr>
        <p:sp>
          <p:nvSpPr>
            <p:cNvPr id="6" name="Chevron 8"/>
            <p:cNvSpPr>
              <a:spLocks noChangeAspect="1"/>
            </p:cNvSpPr>
            <p:nvPr/>
          </p:nvSpPr>
          <p:spPr>
            <a:xfrm>
              <a:off x="6575600" y="2133602"/>
              <a:ext cx="2601980" cy="3581397"/>
            </a:xfrm>
            <a:prstGeom prst="chevron">
              <a:avLst>
                <a:gd name="adj" fmla="val 24163"/>
              </a:avLst>
            </a:prstGeom>
            <a:solidFill>
              <a:srgbClr val="008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58" name="TextBox 10"/>
            <p:cNvSpPr txBox="1">
              <a:spLocks noChangeArrowheads="1"/>
            </p:cNvSpPr>
            <p:nvPr/>
          </p:nvSpPr>
          <p:spPr bwMode="auto">
            <a:xfrm>
              <a:off x="7251535" y="2824837"/>
              <a:ext cx="1565425" cy="206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YOU</a:t>
              </a:r>
            </a:p>
            <a:p>
              <a:pPr algn="ctr">
                <a:spcBef>
                  <a:spcPct val="0"/>
                </a:spcBef>
                <a:buClrTx/>
                <a:buSzTx/>
                <a:buFontTx/>
                <a:buNone/>
              </a:pPr>
              <a:r>
                <a:rPr lang="en-US" altLang="en-US" sz="2400" b="1" dirty="0">
                  <a:solidFill>
                    <a:srgbClr val="FFFFFF"/>
                  </a:solidFill>
                </a:rPr>
                <a:t> </a:t>
              </a:r>
              <a:r>
                <a:rPr lang="en-US" altLang="en-US" sz="2000" b="1" dirty="0">
                  <a:solidFill>
                    <a:schemeClr val="bg1"/>
                  </a:solidFill>
                </a:rPr>
                <a:t>Apply knowledge at your LNAPL sites</a:t>
              </a:r>
            </a:p>
          </p:txBody>
        </p:sp>
      </p:grpSp>
      <p:grpSp>
        <p:nvGrpSpPr>
          <p:cNvPr id="2" name="Group 1"/>
          <p:cNvGrpSpPr/>
          <p:nvPr/>
        </p:nvGrpSpPr>
        <p:grpSpPr>
          <a:xfrm>
            <a:off x="4382366" y="2126383"/>
            <a:ext cx="2609850" cy="3602037"/>
            <a:chOff x="4488692" y="2153277"/>
            <a:chExt cx="2609850" cy="3602037"/>
          </a:xfrm>
        </p:grpSpPr>
        <p:sp>
          <p:nvSpPr>
            <p:cNvPr id="18" name="Freeform 17"/>
            <p:cNvSpPr>
              <a:spLocks/>
            </p:cNvSpPr>
            <p:nvPr/>
          </p:nvSpPr>
          <p:spPr bwMode="auto">
            <a:xfrm>
              <a:off x="4488692" y="2153277"/>
              <a:ext cx="2609850" cy="3602037"/>
            </a:xfrm>
            <a:custGeom>
              <a:avLst/>
              <a:gdLst>
                <a:gd name="T0" fmla="*/ 19050 w 2609850"/>
                <a:gd name="T1" fmla="*/ 0 h 3600450"/>
                <a:gd name="T2" fmla="*/ 19050 w 2609850"/>
                <a:gd name="T3" fmla="*/ 0 h 3600450"/>
                <a:gd name="T4" fmla="*/ 933450 w 2609850"/>
                <a:gd name="T5" fmla="*/ 9531 h 3600450"/>
                <a:gd name="T6" fmla="*/ 1133475 w 2609850"/>
                <a:gd name="T7" fmla="*/ 19062 h 3600450"/>
                <a:gd name="T8" fmla="*/ 1514475 w 2609850"/>
                <a:gd name="T9" fmla="*/ 28594 h 3600450"/>
                <a:gd name="T10" fmla="*/ 1990725 w 2609850"/>
                <a:gd name="T11" fmla="*/ 19062 h 3600450"/>
                <a:gd name="T12" fmla="*/ 2609850 w 2609850"/>
                <a:gd name="T13" fmla="*/ 1801422 h 3600450"/>
                <a:gd name="T14" fmla="*/ 1962150 w 2609850"/>
                <a:gd name="T15" fmla="*/ 3602842 h 3600450"/>
                <a:gd name="T16" fmla="*/ 0 w 2609850"/>
                <a:gd name="T17" fmla="*/ 3593311 h 3600450"/>
                <a:gd name="T18" fmla="*/ 657225 w 2609850"/>
                <a:gd name="T19" fmla="*/ 1820484 h 3600450"/>
                <a:gd name="T20" fmla="*/ 19050 w 2609850"/>
                <a:gd name="T21" fmla="*/ 0 h 3600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9850" h="3600450">
                  <a:moveTo>
                    <a:pt x="19050" y="0"/>
                  </a:moveTo>
                  <a:lnTo>
                    <a:pt x="19050" y="0"/>
                  </a:lnTo>
                  <a:lnTo>
                    <a:pt x="933450" y="9525"/>
                  </a:lnTo>
                  <a:cubicBezTo>
                    <a:pt x="1000191" y="10666"/>
                    <a:pt x="1066760" y="16863"/>
                    <a:pt x="1133475" y="19050"/>
                  </a:cubicBezTo>
                  <a:lnTo>
                    <a:pt x="1514475" y="28575"/>
                  </a:lnTo>
                  <a:lnTo>
                    <a:pt x="1990725" y="19050"/>
                  </a:lnTo>
                  <a:lnTo>
                    <a:pt x="2609850" y="1800225"/>
                  </a:lnTo>
                  <a:lnTo>
                    <a:pt x="1962150" y="3600450"/>
                  </a:lnTo>
                  <a:lnTo>
                    <a:pt x="0" y="3590925"/>
                  </a:lnTo>
                  <a:lnTo>
                    <a:pt x="657225" y="1819275"/>
                  </a:lnTo>
                  <a:lnTo>
                    <a:pt x="19050" y="0"/>
                  </a:lnTo>
                  <a:close/>
                </a:path>
              </a:pathLst>
            </a:custGeom>
            <a:noFill/>
            <a:ln w="57150" cap="flat" cmpd="sng" algn="ctr">
              <a:solidFill>
                <a:srgbClr val="FF99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pPr eaLnBrk="0" hangingPunct="0"/>
              <a:endParaRPr lang="en-US" dirty="0">
                <a:solidFill>
                  <a:srgbClr val="000000"/>
                </a:solidFill>
                <a:latin typeface="Arial" panose="020B0604020202020204" pitchFamily="34" charset="0"/>
              </a:endParaRPr>
            </a:p>
          </p:txBody>
        </p:sp>
        <p:sp>
          <p:nvSpPr>
            <p:cNvPr id="19" name="TextBox 18"/>
            <p:cNvSpPr txBox="1">
              <a:spLocks noChangeArrowheads="1"/>
            </p:cNvSpPr>
            <p:nvPr/>
          </p:nvSpPr>
          <p:spPr bwMode="auto">
            <a:xfrm>
              <a:off x="4849813" y="2227005"/>
              <a:ext cx="1279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0" hangingPunct="0">
                <a:spcBef>
                  <a:spcPct val="0"/>
                </a:spcBef>
                <a:buClrTx/>
                <a:buSzTx/>
                <a:buFontTx/>
                <a:buNone/>
              </a:pPr>
              <a:r>
                <a:rPr lang="en-US" altLang="en-US" sz="3200" b="1" dirty="0">
                  <a:solidFill>
                    <a:srgbClr val="FF9900"/>
                  </a:solidFill>
                </a:rPr>
                <a:t>NEXT</a:t>
              </a:r>
            </a:p>
          </p:txBody>
        </p:sp>
      </p:grpSp>
      <p:sp>
        <p:nvSpPr>
          <p:cNvPr id="21" name="TextBox 20"/>
          <p:cNvSpPr txBox="1">
            <a:spLocks noChangeArrowheads="1"/>
          </p:cNvSpPr>
          <p:nvPr/>
        </p:nvSpPr>
        <p:spPr bwMode="auto">
          <a:xfrm>
            <a:off x="141193" y="5892800"/>
            <a:ext cx="87866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1800" b="1" dirty="0">
                <a:solidFill>
                  <a:srgbClr val="23236B"/>
                </a:solidFill>
              </a:rPr>
              <a:t>Based on the ITRC LNAPL-3 Document:  </a:t>
            </a:r>
            <a:r>
              <a:rPr lang="en-US" altLang="en-US" sz="1800" b="1" dirty="0">
                <a:solidFill>
                  <a:srgbClr val="FFFFFF"/>
                </a:solidFill>
              </a:rPr>
              <a:t>LNAPL </a:t>
            </a:r>
            <a:r>
              <a:rPr lang="en-US" sz="1800" b="1" dirty="0">
                <a:solidFill>
                  <a:srgbClr val="FFFFFF"/>
                </a:solidFill>
              </a:rPr>
              <a:t>Site Management: LCSM Evolution, Decision Process, and Remedial Technologies</a:t>
            </a:r>
            <a:r>
              <a:rPr lang="en-US" altLang="en-US" sz="1800" b="1" dirty="0">
                <a:solidFill>
                  <a:srgbClr val="FFFFFF"/>
                </a:solidFill>
              </a:rPr>
              <a:t> </a:t>
            </a:r>
          </a:p>
        </p:txBody>
      </p:sp>
    </p:spTree>
    <p:extLst>
      <p:ext uri="{BB962C8B-B14F-4D97-AF65-F5344CB8AC3E}">
        <p14:creationId xmlns:p14="http://schemas.microsoft.com/office/powerpoint/2010/main" val="41838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Related image">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65000"/>
                    </a14:imgEffect>
                  </a14:imgLayer>
                </a14:imgProps>
              </a:ext>
              <a:ext uri="{28A0092B-C50C-407E-A947-70E740481C1C}">
                <a14:useLocalDpi xmlns:a14="http://schemas.microsoft.com/office/drawing/2010/main" val="0"/>
              </a:ext>
            </a:extLst>
          </a:blip>
          <a:srcRect t="22260" r="20555" b="10013"/>
          <a:stretch/>
        </p:blipFill>
        <p:spPr bwMode="auto">
          <a:xfrm>
            <a:off x="-23574" y="1371600"/>
            <a:ext cx="9200912" cy="5486400"/>
          </a:xfrm>
          <a:prstGeom prst="rect">
            <a:avLst/>
          </a:prstGeom>
          <a:noFill/>
          <a:extLst>
            <a:ext uri="{909E8E84-426E-40DD-AFC4-6F175D3DCCD1}">
              <a14:hiddenFill xmlns:a14="http://schemas.microsoft.com/office/drawing/2010/main">
                <a:solidFill>
                  <a:srgbClr val="FFFFFF"/>
                </a:solidFill>
              </a14:hiddenFill>
            </a:ext>
          </a:extLst>
        </p:spPr>
      </p:pic>
      <p:sp>
        <p:nvSpPr>
          <p:cNvPr id="31747" name="Title 1"/>
          <p:cNvSpPr>
            <a:spLocks noGrp="1"/>
          </p:cNvSpPr>
          <p:nvPr>
            <p:ph type="title"/>
          </p:nvPr>
        </p:nvSpPr>
        <p:spPr>
          <a:xfrm>
            <a:off x="376238" y="92075"/>
            <a:ext cx="5643562" cy="1050925"/>
          </a:xfrm>
        </p:spPr>
        <p:txBody>
          <a:bodyPr/>
          <a:lstStyle/>
          <a:p>
            <a:r>
              <a:rPr lang="en-US" altLang="en-US" dirty="0"/>
              <a:t>ITRC 3-Part Online Training Leads to YOUR Action</a:t>
            </a:r>
          </a:p>
        </p:txBody>
      </p:sp>
      <p:grpSp>
        <p:nvGrpSpPr>
          <p:cNvPr id="13" name="Group 12"/>
          <p:cNvGrpSpPr>
            <a:grpSpLocks/>
          </p:cNvGrpSpPr>
          <p:nvPr/>
        </p:nvGrpSpPr>
        <p:grpSpPr bwMode="auto">
          <a:xfrm>
            <a:off x="82550" y="2133600"/>
            <a:ext cx="2600325" cy="3581400"/>
            <a:chOff x="83105" y="2133602"/>
            <a:chExt cx="2599397" cy="3581397"/>
          </a:xfrm>
        </p:grpSpPr>
        <p:sp>
          <p:nvSpPr>
            <p:cNvPr id="3" name="Chevron 1"/>
            <p:cNvSpPr>
              <a:spLocks noChangeAspect="1"/>
            </p:cNvSpPr>
            <p:nvPr/>
          </p:nvSpPr>
          <p:spPr>
            <a:xfrm>
              <a:off x="83105" y="2133602"/>
              <a:ext cx="2599397" cy="3581397"/>
            </a:xfrm>
            <a:prstGeom prst="chevron">
              <a:avLst>
                <a:gd name="adj" fmla="val 24163"/>
              </a:avLst>
            </a:prstGeom>
            <a:solidFill>
              <a:srgbClr val="2323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4" name="TextBox 7"/>
            <p:cNvSpPr txBox="1">
              <a:spLocks noChangeArrowheads="1"/>
            </p:cNvSpPr>
            <p:nvPr/>
          </p:nvSpPr>
          <p:spPr bwMode="auto">
            <a:xfrm>
              <a:off x="661202" y="2800135"/>
              <a:ext cx="1801678" cy="221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1:</a:t>
              </a:r>
            </a:p>
            <a:p>
              <a:pPr algn="ctr" eaLnBrk="0" hangingPunct="0">
                <a:spcBef>
                  <a:spcPct val="0"/>
                </a:spcBef>
                <a:buClrTx/>
                <a:buSzTx/>
                <a:buFontTx/>
                <a:buNone/>
              </a:pPr>
              <a:r>
                <a:rPr lang="en-US" altLang="en-US" sz="2000" b="1" dirty="0">
                  <a:solidFill>
                    <a:srgbClr val="FFFFFF"/>
                  </a:solidFill>
                </a:rPr>
                <a:t>Connect Science to LNAPL Site Management</a:t>
              </a:r>
            </a:p>
            <a:p>
              <a:pPr algn="ctr" eaLnBrk="0" hangingPunct="0">
                <a:spcBef>
                  <a:spcPct val="0"/>
                </a:spcBef>
                <a:buClrTx/>
                <a:buSzTx/>
                <a:buFontTx/>
                <a:buNone/>
              </a:pPr>
              <a:r>
                <a:rPr lang="en-US" altLang="en-US" sz="1000" b="1" dirty="0">
                  <a:solidFill>
                    <a:srgbClr val="FFFFFF"/>
                  </a:solidFill>
                </a:rPr>
                <a:t> </a:t>
              </a:r>
              <a:endParaRPr lang="en-US" altLang="en-US" sz="900" b="1" dirty="0">
                <a:solidFill>
                  <a:srgbClr val="FFFFFF"/>
                </a:solidFill>
              </a:endParaRPr>
            </a:p>
            <a:p>
              <a:pPr algn="ctr" eaLnBrk="0" hangingPunct="0">
                <a:spcBef>
                  <a:spcPct val="0"/>
                </a:spcBef>
                <a:buClrTx/>
                <a:buSzTx/>
                <a:buFontTx/>
                <a:buNone/>
              </a:pPr>
              <a:r>
                <a:rPr lang="en-US" altLang="en-US" sz="2000" b="1" i="1" dirty="0">
                  <a:solidFill>
                    <a:srgbClr val="FFFFFF"/>
                  </a:solidFill>
                </a:rPr>
                <a:t>(Section 3)</a:t>
              </a:r>
            </a:p>
          </p:txBody>
        </p:sp>
      </p:grpSp>
      <p:grpSp>
        <p:nvGrpSpPr>
          <p:cNvPr id="14" name="Group 13"/>
          <p:cNvGrpSpPr>
            <a:grpSpLocks/>
          </p:cNvGrpSpPr>
          <p:nvPr/>
        </p:nvGrpSpPr>
        <p:grpSpPr bwMode="auto">
          <a:xfrm>
            <a:off x="2233613" y="2122488"/>
            <a:ext cx="2616200" cy="3581400"/>
            <a:chOff x="2233382" y="2123270"/>
            <a:chExt cx="2616518" cy="3581397"/>
          </a:xfrm>
        </p:grpSpPr>
        <p:sp>
          <p:nvSpPr>
            <p:cNvPr id="4" name="Chevron 6"/>
            <p:cNvSpPr>
              <a:spLocks noChangeAspect="1"/>
            </p:cNvSpPr>
            <p:nvPr/>
          </p:nvSpPr>
          <p:spPr>
            <a:xfrm>
              <a:off x="2233382" y="2123270"/>
              <a:ext cx="2616518" cy="3581397"/>
            </a:xfrm>
            <a:prstGeom prst="chevron">
              <a:avLst>
                <a:gd name="adj" fmla="val 24163"/>
              </a:avLst>
            </a:prstGeom>
            <a:solidFill>
              <a:srgbClr val="27277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2" name="TextBox 8"/>
            <p:cNvSpPr txBox="1">
              <a:spLocks noChangeArrowheads="1"/>
            </p:cNvSpPr>
            <p:nvPr/>
          </p:nvSpPr>
          <p:spPr bwMode="auto">
            <a:xfrm>
              <a:off x="2798161" y="2800915"/>
              <a:ext cx="1801678" cy="24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2:</a:t>
              </a:r>
            </a:p>
            <a:p>
              <a:pPr algn="ctr" eaLnBrk="0" hangingPunct="0">
                <a:spcBef>
                  <a:spcPct val="0"/>
                </a:spcBef>
                <a:buClrTx/>
                <a:buSzTx/>
                <a:buFontTx/>
                <a:buNone/>
              </a:pPr>
              <a:r>
                <a:rPr lang="en-US" altLang="en-US" sz="2000" b="1" dirty="0">
                  <a:solidFill>
                    <a:srgbClr val="FFFFFF"/>
                  </a:solidFill>
                </a:rPr>
                <a:t>Build Your LNAPL Conceptual Site Model</a:t>
              </a:r>
            </a:p>
            <a:p>
              <a:pPr algn="ctr" eaLnBrk="0" hangingPunct="0">
                <a:spcBef>
                  <a:spcPct val="0"/>
                </a:spcBef>
                <a:buClrTx/>
                <a:buSzTx/>
                <a:buFontTx/>
                <a:buNone/>
              </a:pPr>
              <a:r>
                <a:rPr lang="en-US" altLang="en-US" sz="900" b="1" dirty="0">
                  <a:solidFill>
                    <a:srgbClr val="FFFFFF"/>
                  </a:solidFill>
                </a:rPr>
                <a:t> </a:t>
              </a:r>
            </a:p>
            <a:p>
              <a:pPr algn="ctr" eaLnBrk="0" hangingPunct="0">
                <a:spcBef>
                  <a:spcPct val="0"/>
                </a:spcBef>
                <a:buClrTx/>
                <a:buSzTx/>
                <a:buFontTx/>
                <a:buNone/>
              </a:pPr>
              <a:r>
                <a:rPr lang="en-US" altLang="en-US" sz="2000" b="1" i="1" dirty="0">
                  <a:solidFill>
                    <a:srgbClr val="FFFFFF"/>
                  </a:solidFill>
                </a:rPr>
                <a:t>(Sections 4 and 5)</a:t>
              </a:r>
            </a:p>
          </p:txBody>
        </p:sp>
      </p:grpSp>
      <p:grpSp>
        <p:nvGrpSpPr>
          <p:cNvPr id="15" name="Group 14"/>
          <p:cNvGrpSpPr>
            <a:grpSpLocks/>
          </p:cNvGrpSpPr>
          <p:nvPr/>
        </p:nvGrpSpPr>
        <p:grpSpPr bwMode="auto">
          <a:xfrm>
            <a:off x="4410075" y="2128838"/>
            <a:ext cx="2590800" cy="3581400"/>
            <a:chOff x="4410785" y="2128436"/>
            <a:chExt cx="2589392" cy="3581397"/>
          </a:xfrm>
        </p:grpSpPr>
        <p:sp>
          <p:nvSpPr>
            <p:cNvPr id="5" name="Chevron 7"/>
            <p:cNvSpPr>
              <a:spLocks noChangeAspect="1"/>
            </p:cNvSpPr>
            <p:nvPr/>
          </p:nvSpPr>
          <p:spPr>
            <a:xfrm>
              <a:off x="4410785" y="2128436"/>
              <a:ext cx="2589392" cy="3581397"/>
            </a:xfrm>
            <a:prstGeom prst="chevron">
              <a:avLst>
                <a:gd name="adj" fmla="val 24163"/>
              </a:avLst>
            </a:prstGeom>
            <a:solidFill>
              <a:srgbClr val="3838A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0" name="TextBox 9"/>
            <p:cNvSpPr txBox="1">
              <a:spLocks noChangeArrowheads="1"/>
            </p:cNvSpPr>
            <p:nvPr/>
          </p:nvSpPr>
          <p:spPr bwMode="auto">
            <a:xfrm>
              <a:off x="4929854" y="2800915"/>
              <a:ext cx="1801678" cy="213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3:</a:t>
              </a:r>
            </a:p>
            <a:p>
              <a:pPr algn="ctr" eaLnBrk="0" hangingPunct="0">
                <a:spcBef>
                  <a:spcPct val="0"/>
                </a:spcBef>
                <a:buClrTx/>
                <a:buSzTx/>
                <a:buFontTx/>
                <a:buNone/>
              </a:pPr>
              <a:r>
                <a:rPr lang="en-US" altLang="en-US" sz="2000" b="1" dirty="0">
                  <a:solidFill>
                    <a:srgbClr val="FFFFFF"/>
                  </a:solidFill>
                </a:rPr>
                <a:t>Select / Implement LNAPL Remedies</a:t>
              </a:r>
            </a:p>
            <a:p>
              <a:pPr algn="ctr" eaLnBrk="0" hangingPunct="0">
                <a:spcBef>
                  <a:spcPct val="0"/>
                </a:spcBef>
                <a:buClrTx/>
                <a:buSzTx/>
                <a:buFontTx/>
                <a:buNone/>
              </a:pPr>
              <a:r>
                <a:rPr lang="en-US" altLang="en-US" sz="900" b="1" dirty="0">
                  <a:solidFill>
                    <a:srgbClr val="FFFFFF"/>
                  </a:solidFill>
                </a:rPr>
                <a:t> </a:t>
              </a:r>
            </a:p>
            <a:p>
              <a:pPr algn="ctr" eaLnBrk="0" hangingPunct="0">
                <a:spcBef>
                  <a:spcPct val="0"/>
                </a:spcBef>
                <a:buClrTx/>
                <a:buSzTx/>
                <a:buFontTx/>
                <a:buNone/>
              </a:pPr>
              <a:r>
                <a:rPr lang="en-US" altLang="en-US" sz="2000" b="1" i="1" dirty="0">
                  <a:solidFill>
                    <a:srgbClr val="FFFFFF"/>
                  </a:solidFill>
                </a:rPr>
                <a:t>(Section 6)</a:t>
              </a:r>
            </a:p>
          </p:txBody>
        </p:sp>
      </p:grpSp>
      <p:grpSp>
        <p:nvGrpSpPr>
          <p:cNvPr id="16" name="Group 15"/>
          <p:cNvGrpSpPr>
            <a:grpSpLocks/>
          </p:cNvGrpSpPr>
          <p:nvPr/>
        </p:nvGrpSpPr>
        <p:grpSpPr bwMode="auto">
          <a:xfrm>
            <a:off x="6575425" y="2133600"/>
            <a:ext cx="2601913" cy="3581400"/>
            <a:chOff x="6575600" y="2133602"/>
            <a:chExt cx="2601980" cy="3581397"/>
          </a:xfrm>
        </p:grpSpPr>
        <p:sp>
          <p:nvSpPr>
            <p:cNvPr id="6" name="Chevron 8"/>
            <p:cNvSpPr>
              <a:spLocks noChangeAspect="1"/>
            </p:cNvSpPr>
            <p:nvPr/>
          </p:nvSpPr>
          <p:spPr>
            <a:xfrm>
              <a:off x="6575600" y="2133602"/>
              <a:ext cx="2601980" cy="3581397"/>
            </a:xfrm>
            <a:prstGeom prst="chevron">
              <a:avLst>
                <a:gd name="adj" fmla="val 24163"/>
              </a:avLst>
            </a:prstGeom>
            <a:solidFill>
              <a:srgbClr val="008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58" name="TextBox 10"/>
            <p:cNvSpPr txBox="1">
              <a:spLocks noChangeArrowheads="1"/>
            </p:cNvSpPr>
            <p:nvPr/>
          </p:nvSpPr>
          <p:spPr bwMode="auto">
            <a:xfrm>
              <a:off x="7144265" y="2801319"/>
              <a:ext cx="1675788" cy="200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YOU</a:t>
              </a:r>
            </a:p>
            <a:p>
              <a:pPr algn="ctr">
                <a:spcBef>
                  <a:spcPct val="0"/>
                </a:spcBef>
                <a:buClrTx/>
                <a:buSzTx/>
                <a:buFontTx/>
                <a:buNone/>
              </a:pPr>
              <a:r>
                <a:rPr lang="en-US" altLang="en-US" sz="2000" b="1" dirty="0">
                  <a:solidFill>
                    <a:srgbClr val="FFFFFF"/>
                  </a:solidFill>
                </a:rPr>
                <a:t> </a:t>
              </a:r>
              <a:r>
                <a:rPr lang="en-US" altLang="en-US" sz="2000" b="1" dirty="0">
                  <a:solidFill>
                    <a:schemeClr val="bg1"/>
                  </a:solidFill>
                </a:rPr>
                <a:t>Apply knowledge at your LNAPL sites</a:t>
              </a:r>
            </a:p>
          </p:txBody>
        </p:sp>
      </p:grpSp>
      <p:grpSp>
        <p:nvGrpSpPr>
          <p:cNvPr id="2" name="Group 1"/>
          <p:cNvGrpSpPr/>
          <p:nvPr/>
        </p:nvGrpSpPr>
        <p:grpSpPr>
          <a:xfrm>
            <a:off x="2224088" y="2112169"/>
            <a:ext cx="2609850" cy="3602037"/>
            <a:chOff x="2239963" y="2136343"/>
            <a:chExt cx="2609850" cy="3602037"/>
          </a:xfrm>
        </p:grpSpPr>
        <p:sp>
          <p:nvSpPr>
            <p:cNvPr id="18" name="Freeform 17"/>
            <p:cNvSpPr>
              <a:spLocks/>
            </p:cNvSpPr>
            <p:nvPr/>
          </p:nvSpPr>
          <p:spPr bwMode="auto">
            <a:xfrm>
              <a:off x="2239963" y="2136343"/>
              <a:ext cx="2609850" cy="3602037"/>
            </a:xfrm>
            <a:custGeom>
              <a:avLst/>
              <a:gdLst>
                <a:gd name="T0" fmla="*/ 19050 w 2609850"/>
                <a:gd name="T1" fmla="*/ 0 h 3600450"/>
                <a:gd name="T2" fmla="*/ 19050 w 2609850"/>
                <a:gd name="T3" fmla="*/ 0 h 3600450"/>
                <a:gd name="T4" fmla="*/ 933450 w 2609850"/>
                <a:gd name="T5" fmla="*/ 9531 h 3600450"/>
                <a:gd name="T6" fmla="*/ 1133475 w 2609850"/>
                <a:gd name="T7" fmla="*/ 19062 h 3600450"/>
                <a:gd name="T8" fmla="*/ 1514475 w 2609850"/>
                <a:gd name="T9" fmla="*/ 28594 h 3600450"/>
                <a:gd name="T10" fmla="*/ 1990725 w 2609850"/>
                <a:gd name="T11" fmla="*/ 19062 h 3600450"/>
                <a:gd name="T12" fmla="*/ 2609850 w 2609850"/>
                <a:gd name="T13" fmla="*/ 1801422 h 3600450"/>
                <a:gd name="T14" fmla="*/ 1962150 w 2609850"/>
                <a:gd name="T15" fmla="*/ 3602842 h 3600450"/>
                <a:gd name="T16" fmla="*/ 0 w 2609850"/>
                <a:gd name="T17" fmla="*/ 3593311 h 3600450"/>
                <a:gd name="T18" fmla="*/ 657225 w 2609850"/>
                <a:gd name="T19" fmla="*/ 1820484 h 3600450"/>
                <a:gd name="T20" fmla="*/ 19050 w 2609850"/>
                <a:gd name="T21" fmla="*/ 0 h 3600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9850" h="3600450">
                  <a:moveTo>
                    <a:pt x="19050" y="0"/>
                  </a:moveTo>
                  <a:lnTo>
                    <a:pt x="19050" y="0"/>
                  </a:lnTo>
                  <a:lnTo>
                    <a:pt x="933450" y="9525"/>
                  </a:lnTo>
                  <a:cubicBezTo>
                    <a:pt x="1000191" y="10666"/>
                    <a:pt x="1066760" y="16863"/>
                    <a:pt x="1133475" y="19050"/>
                  </a:cubicBezTo>
                  <a:lnTo>
                    <a:pt x="1514475" y="28575"/>
                  </a:lnTo>
                  <a:lnTo>
                    <a:pt x="1990725" y="19050"/>
                  </a:lnTo>
                  <a:lnTo>
                    <a:pt x="2609850" y="1800225"/>
                  </a:lnTo>
                  <a:lnTo>
                    <a:pt x="1962150" y="3600450"/>
                  </a:lnTo>
                  <a:lnTo>
                    <a:pt x="0" y="3590925"/>
                  </a:lnTo>
                  <a:lnTo>
                    <a:pt x="657225" y="1819275"/>
                  </a:lnTo>
                  <a:lnTo>
                    <a:pt x="19050" y="0"/>
                  </a:lnTo>
                  <a:close/>
                </a:path>
              </a:pathLst>
            </a:custGeom>
            <a:noFill/>
            <a:ln w="57150" cap="flat" cmpd="sng" algn="ctr">
              <a:solidFill>
                <a:srgbClr val="FF99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pPr eaLnBrk="0" hangingPunct="0"/>
              <a:endParaRPr lang="en-US" dirty="0">
                <a:solidFill>
                  <a:srgbClr val="000000"/>
                </a:solidFill>
                <a:latin typeface="Arial" panose="020B0604020202020204" pitchFamily="34" charset="0"/>
              </a:endParaRPr>
            </a:p>
          </p:txBody>
        </p:sp>
        <p:sp>
          <p:nvSpPr>
            <p:cNvPr id="19" name="TextBox 18"/>
            <p:cNvSpPr txBox="1">
              <a:spLocks noChangeArrowheads="1"/>
            </p:cNvSpPr>
            <p:nvPr/>
          </p:nvSpPr>
          <p:spPr bwMode="auto">
            <a:xfrm>
              <a:off x="2590800" y="2214347"/>
              <a:ext cx="15763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0" hangingPunct="0">
                <a:spcBef>
                  <a:spcPct val="0"/>
                </a:spcBef>
                <a:buClrTx/>
                <a:buSzTx/>
                <a:buFontTx/>
                <a:buNone/>
              </a:pPr>
              <a:r>
                <a:rPr lang="en-US" altLang="en-US" sz="3200" b="1" dirty="0">
                  <a:solidFill>
                    <a:srgbClr val="FF9900"/>
                  </a:solidFill>
                </a:rPr>
                <a:t>TODAY</a:t>
              </a:r>
            </a:p>
          </p:txBody>
        </p:sp>
      </p:grpSp>
      <p:sp>
        <p:nvSpPr>
          <p:cNvPr id="20" name="TextBox 19"/>
          <p:cNvSpPr txBox="1">
            <a:spLocks noChangeArrowheads="1"/>
          </p:cNvSpPr>
          <p:nvPr/>
        </p:nvSpPr>
        <p:spPr bwMode="auto">
          <a:xfrm>
            <a:off x="141193" y="5892800"/>
            <a:ext cx="87866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1800" b="1" dirty="0">
                <a:solidFill>
                  <a:srgbClr val="23236B"/>
                </a:solidFill>
              </a:rPr>
              <a:t>Based on the ITRC LNAPL-3 Document:  </a:t>
            </a:r>
            <a:r>
              <a:rPr lang="en-US" altLang="en-US" sz="1800" b="1" dirty="0">
                <a:solidFill>
                  <a:srgbClr val="FFFFFF"/>
                </a:solidFill>
              </a:rPr>
              <a:t>LNAPL </a:t>
            </a:r>
            <a:r>
              <a:rPr lang="en-US" sz="1800" b="1" dirty="0">
                <a:solidFill>
                  <a:srgbClr val="FFFFFF"/>
                </a:solidFill>
              </a:rPr>
              <a:t>Site Management: LCSM Evolution, Decision Process, and Remedial Technologies</a:t>
            </a:r>
            <a:r>
              <a:rPr lang="en-US" altLang="en-US" sz="1800" b="1" dirty="0">
                <a:solidFill>
                  <a:srgbClr val="FFFFFF"/>
                </a:solidFill>
              </a:rPr>
              <a:t> </a:t>
            </a:r>
          </a:p>
        </p:txBody>
      </p:sp>
    </p:spTree>
    <p:extLst>
      <p:ext uri="{BB962C8B-B14F-4D97-AF65-F5344CB8AC3E}">
        <p14:creationId xmlns:p14="http://schemas.microsoft.com/office/powerpoint/2010/main" val="23906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Part </a:t>
            </a:r>
            <a:r>
              <a:rPr lang="en-US" dirty="0" smtClean="0"/>
              <a:t>2 </a:t>
            </a:r>
            <a:r>
              <a:rPr lang="en-US" dirty="0"/>
              <a:t>on the Job</a:t>
            </a:r>
          </a:p>
        </p:txBody>
      </p:sp>
      <p:sp>
        <p:nvSpPr>
          <p:cNvPr id="3" name="Content Placeholder 2"/>
          <p:cNvSpPr>
            <a:spLocks noGrp="1"/>
          </p:cNvSpPr>
          <p:nvPr>
            <p:ph idx="1"/>
          </p:nvPr>
        </p:nvSpPr>
        <p:spPr>
          <a:xfrm>
            <a:off x="486697" y="1533832"/>
            <a:ext cx="8259097" cy="4114800"/>
          </a:xfrm>
        </p:spPr>
        <p:txBody>
          <a:bodyPr/>
          <a:lstStyle/>
          <a:p>
            <a:pPr marL="0" indent="0">
              <a:buNone/>
            </a:pPr>
            <a:r>
              <a:rPr lang="en-US" sz="2400" dirty="0"/>
              <a:t>Think about one of your sites and what data is available to go through a short Remedy Selection LCSM exercise to select potential remedial technology mechanisms or confirm the current remedial technology.  </a:t>
            </a:r>
          </a:p>
          <a:p>
            <a:endParaRPr lang="en-US" sz="2400" dirty="0"/>
          </a:p>
          <a:p>
            <a:pPr marL="0" indent="0">
              <a:buNone/>
            </a:pPr>
            <a:r>
              <a:rPr lang="en-US" sz="2400" dirty="0"/>
              <a:t>Additional insight on remedial technologies will be provided in Part 3, which will help further the evaluation.</a:t>
            </a:r>
          </a:p>
        </p:txBody>
      </p:sp>
      <p:sp>
        <p:nvSpPr>
          <p:cNvPr id="5" name="TextBox 7"/>
          <p:cNvSpPr txBox="1">
            <a:spLocks noChangeArrowheads="1"/>
          </p:cNvSpPr>
          <p:nvPr/>
        </p:nvSpPr>
        <p:spPr bwMode="auto">
          <a:xfrm rot="-5400000">
            <a:off x="-2601396" y="3887272"/>
            <a:ext cx="5572125" cy="369332"/>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sz="1800" dirty="0" smtClean="0">
                <a:solidFill>
                  <a:schemeClr val="bg1"/>
                </a:solidFill>
              </a:rPr>
              <a:t>Apply What You Have Learned </a:t>
            </a:r>
            <a:endParaRPr lang="en-US" sz="1800" dirty="0">
              <a:solidFill>
                <a:schemeClr val="bg1"/>
              </a:solidFill>
            </a:endParaRPr>
          </a:p>
        </p:txBody>
      </p:sp>
    </p:spTree>
    <p:extLst>
      <p:ext uri="{BB962C8B-B14F-4D97-AF65-F5344CB8AC3E}">
        <p14:creationId xmlns:p14="http://schemas.microsoft.com/office/powerpoint/2010/main" val="33386354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6275" y="3886200"/>
            <a:ext cx="32607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2"/>
          <p:cNvSpPr>
            <a:spLocks noGrp="1" noChangeArrowheads="1"/>
          </p:cNvSpPr>
          <p:nvPr>
            <p:ph type="title"/>
          </p:nvPr>
        </p:nvSpPr>
        <p:spPr/>
        <p:txBody>
          <a:bodyPr/>
          <a:lstStyle/>
          <a:p>
            <a:r>
              <a:rPr lang="en-US" altLang="en-US" dirty="0"/>
              <a:t>Thank You 	</a:t>
            </a:r>
            <a:endParaRPr lang="en-US" altLang="en-US" sz="2000" dirty="0">
              <a:solidFill>
                <a:schemeClr val="tx1"/>
              </a:solidFill>
            </a:endParaRPr>
          </a:p>
        </p:txBody>
      </p:sp>
      <p:sp>
        <p:nvSpPr>
          <p:cNvPr id="93188" name="Rectangle 3"/>
          <p:cNvSpPr>
            <a:spLocks noGrp="1" noChangeArrowheads="1"/>
          </p:cNvSpPr>
          <p:nvPr>
            <p:ph type="body" idx="1"/>
          </p:nvPr>
        </p:nvSpPr>
        <p:spPr>
          <a:xfrm>
            <a:off x="609600" y="1600200"/>
            <a:ext cx="8077200" cy="4953000"/>
          </a:xfrm>
        </p:spPr>
        <p:txBody>
          <a:bodyPr/>
          <a:lstStyle/>
          <a:p>
            <a:pPr>
              <a:spcBef>
                <a:spcPct val="40000"/>
              </a:spcBef>
            </a:pPr>
            <a:r>
              <a:rPr lang="en-US" altLang="en-US" b="1" dirty="0"/>
              <a:t>2nd question and answer break </a:t>
            </a:r>
          </a:p>
          <a:p>
            <a:pPr>
              <a:spcBef>
                <a:spcPct val="40000"/>
              </a:spcBef>
            </a:pPr>
            <a:r>
              <a:rPr lang="en-US" altLang="en-US" b="1" dirty="0"/>
              <a:t>Links to additional resources</a:t>
            </a:r>
          </a:p>
          <a:p>
            <a:pPr lvl="1"/>
            <a:r>
              <a:rPr lang="en-US" altLang="en-US" sz="2000" u="sng" dirty="0">
                <a:hlinkClick r:id="rId4"/>
              </a:rPr>
              <a:t>http://www.clu-in.org/conf/itrc/LNAPL-3/resource.cfm</a:t>
            </a:r>
            <a:r>
              <a:rPr lang="en-US" altLang="en-US" sz="2000" u="sng" dirty="0"/>
              <a:t> </a:t>
            </a:r>
            <a:endParaRPr lang="en-US" altLang="en-US" sz="2000" b="1" u="sng" dirty="0"/>
          </a:p>
          <a:p>
            <a:pPr>
              <a:spcBef>
                <a:spcPct val="40000"/>
              </a:spcBef>
            </a:pPr>
            <a:r>
              <a:rPr lang="en-US" altLang="en-US" b="1" dirty="0"/>
              <a:t>Feedback form – </a:t>
            </a:r>
            <a:r>
              <a:rPr lang="en-US" altLang="en-US" b="1" i="1" dirty="0"/>
              <a:t>please</a:t>
            </a:r>
            <a:r>
              <a:rPr lang="en-US" altLang="en-US" b="1" dirty="0"/>
              <a:t> complete</a:t>
            </a:r>
          </a:p>
          <a:p>
            <a:pPr lvl="1">
              <a:spcBef>
                <a:spcPct val="40000"/>
              </a:spcBef>
            </a:pPr>
            <a:r>
              <a:rPr lang="en-US" altLang="en-US" sz="2000" u="sng" dirty="0">
                <a:hlinkClick r:id="rId5"/>
              </a:rPr>
              <a:t>http://www.clu-in.org/conf/itrc/LNAPL-3/feedback.cfm</a:t>
            </a:r>
            <a:r>
              <a:rPr lang="en-US" altLang="en-US" sz="2000" u="sng" dirty="0"/>
              <a:t> </a:t>
            </a:r>
            <a:endParaRPr lang="en-US" altLang="en-US" b="1" dirty="0"/>
          </a:p>
        </p:txBody>
      </p:sp>
      <p:pic>
        <p:nvPicPr>
          <p:cNvPr id="9318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75125"/>
            <a:ext cx="35845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8"/>
          <p:cNvSpPr txBox="1">
            <a:spLocks noChangeArrowheads="1"/>
          </p:cNvSpPr>
          <p:nvPr/>
        </p:nvSpPr>
        <p:spPr bwMode="auto">
          <a:xfrm>
            <a:off x="4270375" y="5303838"/>
            <a:ext cx="4873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50000"/>
              </a:spcBef>
              <a:buClrTx/>
              <a:buSzTx/>
              <a:buFontTx/>
              <a:buNone/>
            </a:pPr>
            <a:r>
              <a:rPr lang="en-US" altLang="en-US" sz="2000" dirty="0">
                <a:solidFill>
                  <a:srgbClr val="000000"/>
                </a:solidFill>
                <a:ea typeface="ＭＳ Ｐゴシック" panose="020B0600070205080204" pitchFamily="34" charset="-128"/>
              </a:rPr>
              <a:t>Need confirmation of your participation today?</a:t>
            </a:r>
          </a:p>
          <a:p>
            <a:pPr>
              <a:spcBef>
                <a:spcPct val="50000"/>
              </a:spcBef>
              <a:buClrTx/>
              <a:buSzTx/>
              <a:buFontTx/>
              <a:buNone/>
            </a:pPr>
            <a:r>
              <a:rPr lang="en-US" altLang="en-US" sz="2000" dirty="0">
                <a:solidFill>
                  <a:srgbClr val="000000"/>
                </a:solidFill>
                <a:ea typeface="ＭＳ Ｐゴシック" panose="020B0600070205080204" pitchFamily="34" charset="-128"/>
              </a:rPr>
              <a:t>Fill out the feedback form and check box for confirmation email and certificate.</a:t>
            </a:r>
          </a:p>
        </p:txBody>
      </p:sp>
      <p:sp>
        <p:nvSpPr>
          <p:cNvPr id="9" name="TextBox 9"/>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rgbClr val="FFFFFF"/>
                </a:solidFill>
              </a:rPr>
              <a:t>Poll Question</a:t>
            </a:r>
          </a:p>
        </p:txBody>
      </p:sp>
      <p:pic>
        <p:nvPicPr>
          <p:cNvPr id="93194"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2350" y="5346700"/>
            <a:ext cx="30956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2208213" y="5443538"/>
            <a:ext cx="1887537" cy="814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3196" name="Line 9"/>
          <p:cNvSpPr>
            <a:spLocks noChangeShapeType="1"/>
          </p:cNvSpPr>
          <p:nvPr/>
        </p:nvSpPr>
        <p:spPr bwMode="auto">
          <a:xfrm flipH="1" flipV="1">
            <a:off x="2570163" y="5849938"/>
            <a:ext cx="1700212" cy="474662"/>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eaLnBrk="0" hangingPunct="0"/>
            <a:endParaRPr lang="en-US" dirty="0">
              <a:solidFill>
                <a:srgbClr val="000000"/>
              </a:solidFill>
              <a:latin typeface="Arial" panose="020B0604020202020204" pitchFamily="34" charset="0"/>
            </a:endParaRPr>
          </a:p>
        </p:txBody>
      </p:sp>
      <p:pic>
        <p:nvPicPr>
          <p:cNvPr id="93197" name="Picture 6" descr="Click here to follow on Facebook">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0575" y="4746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8" name="Picture 5" descr="Click here to follow on Twitter">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0175" y="4746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9" name="Picture 4" descr="Click here to follow on Linkedin">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0413" y="474663"/>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0" name="Rectangle 5"/>
          <p:cNvSpPr>
            <a:spLocks noChangeArrowheads="1"/>
          </p:cNvSpPr>
          <p:nvPr/>
        </p:nvSpPr>
        <p:spPr bwMode="auto">
          <a:xfrm>
            <a:off x="0"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0" hangingPunct="0">
              <a:spcBef>
                <a:spcPct val="0"/>
              </a:spcBef>
              <a:buClrTx/>
              <a:buSzTx/>
              <a:buFontTx/>
              <a:buNone/>
            </a:pPr>
            <a:endParaRPr lang="en-US" altLang="en-US" sz="1800" dirty="0">
              <a:solidFill>
                <a:srgbClr val="000000"/>
              </a:solidFill>
            </a:endParaRPr>
          </a:p>
        </p:txBody>
      </p:sp>
      <p:sp>
        <p:nvSpPr>
          <p:cNvPr id="93201" name="Rectangle 6"/>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0" hangingPunct="0">
              <a:spcBef>
                <a:spcPct val="0"/>
              </a:spcBef>
              <a:buClrTx/>
              <a:buSzTx/>
              <a:buFontTx/>
              <a:buNone/>
            </a:pPr>
            <a:endParaRPr lang="en-US" altLang="en-US" sz="1800" dirty="0">
              <a:solidFill>
                <a:srgbClr val="000000"/>
              </a:solidFill>
            </a:endParaRPr>
          </a:p>
        </p:txBody>
      </p:sp>
      <p:sp>
        <p:nvSpPr>
          <p:cNvPr id="93202" name="TextBox 1"/>
          <p:cNvSpPr txBox="1">
            <a:spLocks noChangeArrowheads="1"/>
          </p:cNvSpPr>
          <p:nvPr/>
        </p:nvSpPr>
        <p:spPr bwMode="auto">
          <a:xfrm>
            <a:off x="6029325" y="6826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0" hangingPunct="0">
              <a:spcBef>
                <a:spcPct val="0"/>
              </a:spcBef>
              <a:buClrTx/>
              <a:buSzTx/>
              <a:buFontTx/>
              <a:buNone/>
            </a:pPr>
            <a:r>
              <a:rPr lang="en-US" altLang="en-US" sz="1800" dirty="0">
                <a:solidFill>
                  <a:srgbClr val="000000"/>
                </a:solidFill>
              </a:rPr>
              <a:t>Follow ITRC</a:t>
            </a:r>
          </a:p>
        </p:txBody>
      </p:sp>
    </p:spTree>
    <p:extLst>
      <p:ext uri="{BB962C8B-B14F-4D97-AF65-F5344CB8AC3E}">
        <p14:creationId xmlns:p14="http://schemas.microsoft.com/office/powerpoint/2010/main" val="26023657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ASENAME" val="img0"/>
  <p:tag name="OUTPUTWIDTH" val="860"/>
  <p:tag name="TEMPLATEFILENAME" val="Basic.htm"/>
  <p:tag name="TEMPLATEFOLDER" val="C:\Program Files\RnR\PPToolsV2\"/>
  <p:tag name="OUTPUTFOLDERNAME" val="O:\seminars\itrc\LNAPLcr\1280\"/>
  <p:tag name="OUTPUTIMAGESAS" val="GIF"/>
  <p:tag name="OUTPUTRANGE" val="PRESENTATION"/>
  <p:tag name="OUTPUTFROM" val="1"/>
  <p:tag name="OUTPUTTO" val="88"/>
  <p:tag name="OUTPUTRANGEMODE" val="SHOW"/>
  <p:tag name="FILENAMECASE" val="LOWER"/>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4.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ITRC-EPA Region 7 - 112403">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RC-EPA Region 7 - 112403">
  <a:themeElements>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ln>
          <a:solidFill>
            <a:schemeClr val="tx1"/>
          </a:solidFill>
        </a:ln>
      </a:spPr>
      <a:bodyPr/>
      <a:lstStyle/>
      <a: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bodyPr wrap="square" rtlCol="0">
        <a:spAutoFit/>
      </a:bodyPr>
      <a:lstStyle>
        <a:defPPr marL="236538" indent="-236538" algn="ctr">
          <a:defRPr sz="2200" b="1" dirty="0" smtClean="0"/>
        </a:defPPr>
      </a:lstStyle>
      <a:style>
        <a:lnRef idx="1">
          <a:schemeClr val="accent3"/>
        </a:lnRef>
        <a:fillRef idx="2">
          <a:schemeClr val="accent3"/>
        </a:fillRef>
        <a:effectRef idx="1">
          <a:schemeClr val="accent3"/>
        </a:effectRef>
        <a:fontRef idx="minor">
          <a:schemeClr val="dk1"/>
        </a:fontRef>
      </a:style>
    </a:tx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TRC-EPA Region 7 - 112403">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ITRC-EPA Region 7 - 112403">
  <a:themeElements>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ln>
          <a:solidFill>
            <a:schemeClr val="tx1"/>
          </a:solidFill>
        </a:ln>
      </a:spPr>
      <a:bodyPr/>
      <a:lstStyle/>
      <a: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bodyPr wrap="square" rtlCol="0">
        <a:spAutoFit/>
      </a:bodyPr>
      <a:lstStyle>
        <a:defPPr marL="236538" indent="-236538" algn="ctr">
          <a:defRPr sz="2200" b="1" dirty="0" smtClean="0"/>
        </a:defPPr>
      </a:lstStyle>
      <a:style>
        <a:lnRef idx="1">
          <a:schemeClr val="accent3"/>
        </a:lnRef>
        <a:fillRef idx="2">
          <a:schemeClr val="accent3"/>
        </a:fillRef>
        <a:effectRef idx="1">
          <a:schemeClr val="accent3"/>
        </a:effectRef>
        <a:fontRef idx="minor">
          <a:schemeClr val="dk1"/>
        </a:fontRef>
      </a:style>
    </a:tx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ITRC-EPA Region 7 - 112403">
  <a:themeElements>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52596</TotalTime>
  <Words>11173</Words>
  <Application>Microsoft Office PowerPoint</Application>
  <PresentationFormat>On-screen Show (4:3)</PresentationFormat>
  <Paragraphs>1695</Paragraphs>
  <Slides>91</Slides>
  <Notes>91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91</vt:i4>
      </vt:variant>
    </vt:vector>
  </HeadingPairs>
  <TitlesOfParts>
    <vt:vector size="97" baseType="lpstr">
      <vt:lpstr>ITRC-EPA Region 7 - 112403</vt:lpstr>
      <vt:lpstr>1_ITRC-EPA Region 7 - 112403</vt:lpstr>
      <vt:lpstr>2_ITRC-EPA Region 7 - 112403</vt:lpstr>
      <vt:lpstr>5_ITRC-EPA Region 7 - 112403</vt:lpstr>
      <vt:lpstr>4_ITRC-EPA Region 7 - 112403</vt:lpstr>
      <vt:lpstr>Acrobat Document</vt:lpstr>
      <vt:lpstr>Starting Soon:  LNAPLs Training – Part 2 of 3</vt:lpstr>
      <vt:lpstr>Part 1: Understanding LNAPL Behavior in the Subsurface</vt:lpstr>
      <vt:lpstr>Housekeeping  </vt:lpstr>
      <vt:lpstr>ITRC (www.itrcweb.org) – Shaping the Future of Regulatory Acceptance</vt:lpstr>
      <vt:lpstr>Meet the ITRC LNAPL Trainers – Part 2 </vt:lpstr>
      <vt:lpstr>Your Online LNAPL Resource https://lnapl-3.itrcweb.org/</vt:lpstr>
      <vt:lpstr>Learning Objectives  3-Part Training Series</vt:lpstr>
      <vt:lpstr>LNAPL Science: Key to Improving Decision-making</vt:lpstr>
      <vt:lpstr>ITRC 3-Part Online Training Leads to YOUR Action</vt:lpstr>
      <vt:lpstr>LNAPL Part 2 Agenda</vt:lpstr>
      <vt:lpstr>Poll the Group</vt:lpstr>
      <vt:lpstr>Welcome to Progression  Beyond Infinity</vt:lpstr>
      <vt:lpstr>Data Collection &amp; Evaluation is Parallel with Decision Making</vt:lpstr>
      <vt:lpstr>LNAPL Concerns The Initial LCSM identifies specific LNAPL concerns</vt:lpstr>
      <vt:lpstr>Initial LCSM</vt:lpstr>
      <vt:lpstr>What is Needed for the Initial LCSM Consistently Needed or Possibly Needed?</vt:lpstr>
      <vt:lpstr>The Concerns LCSM Litmus Test</vt:lpstr>
      <vt:lpstr>The Amount of Knowledge</vt:lpstr>
      <vt:lpstr>Tier 1 vs. Tier 3</vt:lpstr>
      <vt:lpstr>Knowledge Check Choose the Best Answer</vt:lpstr>
      <vt:lpstr>Summary  Initial LCSM and The Decision</vt:lpstr>
      <vt:lpstr>Learning Objectives</vt:lpstr>
      <vt:lpstr>More Learning Objectives</vt:lpstr>
      <vt:lpstr>And More Learning Objectives</vt:lpstr>
      <vt:lpstr>ITRC LNAPL Management</vt:lpstr>
      <vt:lpstr>LNAPL Concerns</vt:lpstr>
      <vt:lpstr>Example LNAPL Concerns</vt:lpstr>
      <vt:lpstr>LNAPL Decision Process Figure 5-1, LNAPL-3</vt:lpstr>
      <vt:lpstr>Verifying Concerns  with Threshold Metrics</vt:lpstr>
      <vt:lpstr>Knowledge Check</vt:lpstr>
      <vt:lpstr>LNAPL Remedial Goals</vt:lpstr>
      <vt:lpstr>Remedial Goal vs.  Remediation Objectives</vt:lpstr>
      <vt:lpstr>LNAPL Remedial Goals</vt:lpstr>
      <vt:lpstr>LNAPL Remediation Objectives</vt:lpstr>
      <vt:lpstr>LNAPL Remediation Objectives</vt:lpstr>
      <vt:lpstr>Technology Groups and Objectives</vt:lpstr>
      <vt:lpstr>Choose Remedial Technology(ies), then Identify Performance Metrics &amp; Endpoints</vt:lpstr>
      <vt:lpstr>Q&amp;A Break</vt:lpstr>
      <vt:lpstr> Why Are We Focused on the Remedy LCSM</vt:lpstr>
      <vt:lpstr>Remedy Selection Needs Improvement This Starts with the LCSM</vt:lpstr>
      <vt:lpstr>Transmissivity Has Improved Remedy Selection</vt:lpstr>
      <vt:lpstr>Remedy Selection Should be Informed by the LCSM not just the Concern</vt:lpstr>
      <vt:lpstr>Improved Remedy Selection is Achieved through Understanding</vt:lpstr>
      <vt:lpstr>Remedy Selection LCSM Questions</vt:lpstr>
      <vt:lpstr>Hydrogeologic Condition Affects  Remedial Efficacy &amp; Selection</vt:lpstr>
      <vt:lpstr>Diagnostic Gauge Plots Utilize Equilibrium Fluid Levels to Inform </vt:lpstr>
      <vt:lpstr>Where is the LNAPL?  Above or Below the Water-table </vt:lpstr>
      <vt:lpstr>Core Photography Supports the Diagnostic Gauge Plot Results</vt:lpstr>
      <vt:lpstr>Diagnostic Gauge Plots  Bedrock Application</vt:lpstr>
      <vt:lpstr>Summary For Where is The Source</vt:lpstr>
      <vt:lpstr>Summary For Where is The Source</vt:lpstr>
      <vt:lpstr>Remedy Selection LCSM Questions</vt:lpstr>
      <vt:lpstr>Key Points What is the Nature of the Source</vt:lpstr>
      <vt:lpstr>Characterize the Site for Metrics Related to Remedial Mechanisms</vt:lpstr>
      <vt:lpstr>Why is 3D Delineation Worthwhile Knowledge Check</vt:lpstr>
      <vt:lpstr>Fraction of Mobile vs Residual Hydrocarbon</vt:lpstr>
      <vt:lpstr>Empirical Method Mobile vs Residual Fractions</vt:lpstr>
      <vt:lpstr>Composition and Volatility</vt:lpstr>
      <vt:lpstr>LNAPL composition data also helps characterize volatility</vt:lpstr>
      <vt:lpstr>Low Volatility LNAPL</vt:lpstr>
      <vt:lpstr>Natural Source Zone Depletion A Baseline for Biodegradation</vt:lpstr>
      <vt:lpstr>Biodegradation is Dependent on Molecular Structure</vt:lpstr>
      <vt:lpstr>How Do Removal Mechanisms Change with Composition</vt:lpstr>
      <vt:lpstr>Example Technology Parameters Improving the LCSM for Remedy Selection </vt:lpstr>
      <vt:lpstr>Example Technology Parameters Improving the LCSM for Remedy Selection </vt:lpstr>
      <vt:lpstr>Estimating the Performance of Potential Remedies</vt:lpstr>
      <vt:lpstr>Remedy Selection LCSM Questions</vt:lpstr>
      <vt:lpstr>Empirical Method Mobile vs Residual Fractions</vt:lpstr>
      <vt:lpstr>Fraction of Reduced LNAPL Impact Case Study A (Typical Sites)</vt:lpstr>
      <vt:lpstr>Fraction of Reduced LNAPL Impact Case Study A (Typical Sites)</vt:lpstr>
      <vt:lpstr>Fraction of Reduced LNAPL Impact Case Study A (Typical Sites)</vt:lpstr>
      <vt:lpstr>Why Do LCSMs quantify recoverability (Tn) and not Enhanced Biodegradation Potential? </vt:lpstr>
      <vt:lpstr>Soil Vapor Extraction Analogy</vt:lpstr>
      <vt:lpstr>Why Performance Estimates Are Important</vt:lpstr>
      <vt:lpstr>Good Conceptual Models are Needed to Forecast Performance</vt:lpstr>
      <vt:lpstr>Site Specific Limits of Technology</vt:lpstr>
      <vt:lpstr>Technically Achievable Tiered Approach is Applicable</vt:lpstr>
      <vt:lpstr>Unit Conversion Challenges</vt:lpstr>
      <vt:lpstr>Technically Achievable What is it?... Examples Include</vt:lpstr>
      <vt:lpstr>Knowledge Check Enter Yes or No for each question</vt:lpstr>
      <vt:lpstr>Choose Remedial Technology(ies), then Identify Performance Metrics &amp; Endpoints</vt:lpstr>
      <vt:lpstr>Performance Metrics</vt:lpstr>
      <vt:lpstr>Endpoints</vt:lpstr>
      <vt:lpstr>Knowledge Check</vt:lpstr>
      <vt:lpstr>Examples of Concerns Leading to  SMART Remedial Outcomes</vt:lpstr>
      <vt:lpstr>ITRC LNAPL Management</vt:lpstr>
      <vt:lpstr>LNAPL Remedial Technology Screening Process for Verified Concerns</vt:lpstr>
      <vt:lpstr>Decision Making and Technology Selection Summary</vt:lpstr>
      <vt:lpstr>ITRC 3-Part Online Training Leads to YOUR Action</vt:lpstr>
      <vt:lpstr>Apply Part 2 on the Job</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Juliana Cheatham</dc:creator>
  <cp:lastModifiedBy>Juliana</cp:lastModifiedBy>
  <cp:revision>1445</cp:revision>
  <dcterms:created xsi:type="dcterms:W3CDTF">2008-06-24T23:08:30Z</dcterms:created>
  <dcterms:modified xsi:type="dcterms:W3CDTF">2018-10-23T15:39:59Z</dcterms:modified>
</cp:coreProperties>
</file>