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ppt/tags/tag78.xml" ContentType="application/vnd.openxmlformats-officedocument.presentationml.tags+xml"/>
  <Override PartName="/ppt/notesSlides/notesSlide78.xml" ContentType="application/vnd.openxmlformats-officedocument.presentationml.notesSlide+xml"/>
  <Override PartName="/ppt/tags/tag79.xml" ContentType="application/vnd.openxmlformats-officedocument.presentationml.tags+xml"/>
  <Override PartName="/ppt/notesSlides/notesSlide79.xml" ContentType="application/vnd.openxmlformats-officedocument.presentationml.notesSlide+xml"/>
  <Override PartName="/ppt/tags/tag80.xml" ContentType="application/vnd.openxmlformats-officedocument.presentationml.tags+xml"/>
  <Override PartName="/ppt/notesSlides/notesSlide80.xml" ContentType="application/vnd.openxmlformats-officedocument.presentationml.notesSlide+xml"/>
  <Override PartName="/ppt/tags/tag81.xml" ContentType="application/vnd.openxmlformats-officedocument.presentationml.tags+xml"/>
  <Override PartName="/ppt/notesSlides/notesSlide81.xml" ContentType="application/vnd.openxmlformats-officedocument.presentationml.notesSlide+xml"/>
  <Override PartName="/ppt/tags/tag82.xml" ContentType="application/vnd.openxmlformats-officedocument.presentationml.tags+xml"/>
  <Override PartName="/ppt/notesSlides/notesSlide82.xml" ContentType="application/vnd.openxmlformats-officedocument.presentationml.notesSlide+xml"/>
  <Override PartName="/ppt/tags/tag83.xml" ContentType="application/vnd.openxmlformats-officedocument.presentationml.tags+xml"/>
  <Override PartName="/ppt/notesSlides/notesSlide83.xml" ContentType="application/vnd.openxmlformats-officedocument.presentationml.notesSlide+xml"/>
  <Override PartName="/ppt/tags/tag84.xml" ContentType="application/vnd.openxmlformats-officedocument.presentationml.tags+xml"/>
  <Override PartName="/ppt/notesSlides/notesSlide84.xml" ContentType="application/vnd.openxmlformats-officedocument.presentationml.notesSlide+xml"/>
  <Override PartName="/ppt/tags/tag85.xml" ContentType="application/vnd.openxmlformats-officedocument.presentationml.tags+xml"/>
  <Override PartName="/ppt/notesSlides/notesSlide85.xml" ContentType="application/vnd.openxmlformats-officedocument.presentationml.notesSlide+xml"/>
  <Override PartName="/ppt/tags/tag86.xml" ContentType="application/vnd.openxmlformats-officedocument.presentationml.tags+xml"/>
  <Override PartName="/ppt/notesSlides/notesSlide86.xml" ContentType="application/vnd.openxmlformats-officedocument.presentationml.notesSlide+xml"/>
  <Override PartName="/ppt/tags/tag87.xml" ContentType="application/vnd.openxmlformats-officedocument.presentationml.tags+xml"/>
  <Override PartName="/ppt/notesSlides/notesSlide87.xml" ContentType="application/vnd.openxmlformats-officedocument.presentationml.notesSlide+xml"/>
  <Override PartName="/ppt/tags/tag88.xml" ContentType="application/vnd.openxmlformats-officedocument.presentationml.tags+xml"/>
  <Override PartName="/ppt/notesSlides/notesSlide88.xml" ContentType="application/vnd.openxmlformats-officedocument.presentationml.notesSlide+xml"/>
  <Override PartName="/ppt/tags/tag89.xml" ContentType="application/vnd.openxmlformats-officedocument.presentationml.tags+xml"/>
  <Override PartName="/ppt/notesSlides/notesSlide89.xml" ContentType="application/vnd.openxmlformats-officedocument.presentationml.notesSlide+xml"/>
  <Override PartName="/ppt/tags/tag90.xml" ContentType="application/vnd.openxmlformats-officedocument.presentationml.tags+xml"/>
  <Override PartName="/ppt/notesSlides/notesSlide90.xml" ContentType="application/vnd.openxmlformats-officedocument.presentationml.notesSlide+xml"/>
  <Override PartName="/ppt/tags/tag91.xml" ContentType="application/vnd.openxmlformats-officedocument.presentationml.tags+xml"/>
  <Override PartName="/ppt/notesSlides/notesSlide91.xml" ContentType="application/vnd.openxmlformats-officedocument.presentationml.notesSlide+xml"/>
  <Override PartName="/ppt/tags/tag92.xml" ContentType="application/vnd.openxmlformats-officedocument.presentationml.tags+xml"/>
  <Override PartName="/ppt/notesSlides/notesSlide92.xml" ContentType="application/vnd.openxmlformats-officedocument.presentationml.notesSlide+xml"/>
  <Override PartName="/ppt/tags/tag93.xml" ContentType="application/vnd.openxmlformats-officedocument.presentationml.tags+xml"/>
  <Override PartName="/ppt/notesSlides/notesSlide93.xml" ContentType="application/vnd.openxmlformats-officedocument.presentationml.notesSlide+xml"/>
  <Override PartName="/ppt/tags/tag94.xml" ContentType="application/vnd.openxmlformats-officedocument.presentationml.tags+xml"/>
  <Override PartName="/ppt/notesSlides/notesSlide94.xml" ContentType="application/vnd.openxmlformats-officedocument.presentationml.notesSlide+xml"/>
  <Override PartName="/ppt/tags/tag95.xml" ContentType="application/vnd.openxmlformats-officedocument.presentationml.tags+xml"/>
  <Override PartName="/ppt/notesSlides/notesSlide95.xml" ContentType="application/vnd.openxmlformats-officedocument.presentationml.notesSlide+xml"/>
  <Override PartName="/ppt/tags/tag96.xml" ContentType="application/vnd.openxmlformats-officedocument.presentationml.tags+xml"/>
  <Override PartName="/ppt/notesSlides/notesSlide96.xml" ContentType="application/vnd.openxmlformats-officedocument.presentationml.notesSlide+xml"/>
  <Override PartName="/ppt/tags/tag97.xml" ContentType="application/vnd.openxmlformats-officedocument.presentationml.tags+xml"/>
  <Override PartName="/ppt/notesSlides/notesSlide97.xml" ContentType="application/vnd.openxmlformats-officedocument.presentationml.notesSlide+xml"/>
  <Override PartName="/ppt/tags/tag98.xml" ContentType="application/vnd.openxmlformats-officedocument.presentationml.tags+xml"/>
  <Override PartName="/ppt/notesSlides/notesSlide9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tags/tag99.xml" ContentType="application/vnd.openxmlformats-officedocument.presentationml.tags+xml"/>
  <Override PartName="/ppt/notesSlides/notesSlide9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100.xml" ContentType="application/vnd.openxmlformats-officedocument.presentationml.tags+xml"/>
  <Override PartName="/ppt/notesSlides/notesSlide100.xml" ContentType="application/vnd.openxmlformats-officedocument.presentationml.notesSlide+xml"/>
  <Override PartName="/ppt/tags/tag101.xml" ContentType="application/vnd.openxmlformats-officedocument.presentationml.tags+xml"/>
  <Override PartName="/ppt/notesSlides/notesSlide101.xml" ContentType="application/vnd.openxmlformats-officedocument.presentationml.notesSlide+xml"/>
  <Override PartName="/ppt/tags/tag102.xml" ContentType="application/vnd.openxmlformats-officedocument.presentationml.tags+xml"/>
  <Override PartName="/ppt/notesSlides/notesSlide102.xml" ContentType="application/vnd.openxmlformats-officedocument.presentationml.notesSlide+xml"/>
  <Override PartName="/ppt/tags/tag103.xml" ContentType="application/vnd.openxmlformats-officedocument.presentationml.tags+xml"/>
  <Override PartName="/ppt/notesSlides/notesSlide103.xml" ContentType="application/vnd.openxmlformats-officedocument.presentationml.notesSlide+xml"/>
  <Override PartName="/ppt/tags/tag104.xml" ContentType="application/vnd.openxmlformats-officedocument.presentationml.tags+xml"/>
  <Override PartName="/ppt/notesSlides/notesSlide104.xml" ContentType="application/vnd.openxmlformats-officedocument.presentationml.notesSlide+xml"/>
  <Override PartName="/ppt/tags/tag105.xml" ContentType="application/vnd.openxmlformats-officedocument.presentationml.tags+xml"/>
  <Override PartName="/ppt/notesSlides/notesSlide105.xml" ContentType="application/vnd.openxmlformats-officedocument.presentationml.notesSlide+xml"/>
  <Override PartName="/ppt/tags/tag106.xml" ContentType="application/vnd.openxmlformats-officedocument.presentationml.tags+xml"/>
  <Override PartName="/ppt/notesSlides/notesSlide106.xml" ContentType="application/vnd.openxmlformats-officedocument.presentationml.notesSlide+xml"/>
  <Override PartName="/ppt/tags/tag107.xml" ContentType="application/vnd.openxmlformats-officedocument.presentationml.tags+xml"/>
  <Override PartName="/ppt/notesSlides/notesSlide107.xml" ContentType="application/vnd.openxmlformats-officedocument.presentationml.notesSlide+xml"/>
  <Override PartName="/ppt/tags/tag108.xml" ContentType="application/vnd.openxmlformats-officedocument.presentationml.tags+xml"/>
  <Override PartName="/ppt/notesSlides/notesSlide108.xml" ContentType="application/vnd.openxmlformats-officedocument.presentationml.notesSlide+xml"/>
  <Override PartName="/ppt/tags/tag109.xml" ContentType="application/vnd.openxmlformats-officedocument.presentationml.tags+xml"/>
  <Override PartName="/ppt/notesSlides/notesSlide109.xml" ContentType="application/vnd.openxmlformats-officedocument.presentationml.notesSlide+xml"/>
  <Override PartName="/ppt/tags/tag110.xml" ContentType="application/vnd.openxmlformats-officedocument.presentationml.tags+xml"/>
  <Override PartName="/ppt/notesSlides/notesSlide110.xml" ContentType="application/vnd.openxmlformats-officedocument.presentationml.notesSlide+xml"/>
  <Override PartName="/ppt/tags/tag111.xml" ContentType="application/vnd.openxmlformats-officedocument.presentationml.tags+xml"/>
  <Override PartName="/ppt/notesSlides/notesSlide111.xml" ContentType="application/vnd.openxmlformats-officedocument.presentationml.notesSlide+xml"/>
  <Override PartName="/ppt/tags/tag112.xml" ContentType="application/vnd.openxmlformats-officedocument.presentationml.tags+xml"/>
  <Override PartName="/ppt/notesSlides/notesSlide112.xml" ContentType="application/vnd.openxmlformats-officedocument.presentationml.notesSlide+xml"/>
  <Override PartName="/ppt/tags/tag113.xml" ContentType="application/vnd.openxmlformats-officedocument.presentationml.tags+xml"/>
  <Override PartName="/ppt/notesSlides/notesSlide113.xml" ContentType="application/vnd.openxmlformats-officedocument.presentationml.notesSlide+xml"/>
  <Override PartName="/ppt/tags/tag114.xml" ContentType="application/vnd.openxmlformats-officedocument.presentationml.tags+xml"/>
  <Override PartName="/ppt/notesSlides/notesSlide114.xml" ContentType="application/vnd.openxmlformats-officedocument.presentationml.notesSlide+xml"/>
  <Override PartName="/ppt/tags/tag115.xml" ContentType="application/vnd.openxmlformats-officedocument.presentationml.tags+xml"/>
  <Override PartName="/ppt/notesSlides/notesSlide115.xml" ContentType="application/vnd.openxmlformats-officedocument.presentationml.notesSlide+xml"/>
  <Override PartName="/ppt/tags/tag116.xml" ContentType="application/vnd.openxmlformats-officedocument.presentationml.tags+xml"/>
  <Override PartName="/ppt/notesSlides/notesSlide116.xml" ContentType="application/vnd.openxmlformats-officedocument.presentationml.notesSlide+xml"/>
  <Override PartName="/ppt/tags/tag117.xml" ContentType="application/vnd.openxmlformats-officedocument.presentationml.tags+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9"/>
  </p:notesMasterIdLst>
  <p:handoutMasterIdLst>
    <p:handoutMasterId r:id="rId120"/>
  </p:handoutMasterIdLst>
  <p:sldIdLst>
    <p:sldId id="1191" r:id="rId2"/>
    <p:sldId id="1170" r:id="rId3"/>
    <p:sldId id="1171" r:id="rId4"/>
    <p:sldId id="1172" r:id="rId5"/>
    <p:sldId id="1295" r:id="rId6"/>
    <p:sldId id="1177" r:id="rId7"/>
    <p:sldId id="1178" r:id="rId8"/>
    <p:sldId id="1179" r:id="rId9"/>
    <p:sldId id="1180" r:id="rId10"/>
    <p:sldId id="1183" r:id="rId11"/>
    <p:sldId id="1182" r:id="rId12"/>
    <p:sldId id="1184" r:id="rId13"/>
    <p:sldId id="1185" r:id="rId14"/>
    <p:sldId id="1186" r:id="rId15"/>
    <p:sldId id="1187" r:id="rId16"/>
    <p:sldId id="1188" r:id="rId17"/>
    <p:sldId id="1189" r:id="rId18"/>
    <p:sldId id="1190" r:id="rId19"/>
    <p:sldId id="1089" r:id="rId20"/>
    <p:sldId id="1193" r:id="rId21"/>
    <p:sldId id="1194" r:id="rId22"/>
    <p:sldId id="1195" r:id="rId23"/>
    <p:sldId id="1196" r:id="rId24"/>
    <p:sldId id="1197" r:id="rId25"/>
    <p:sldId id="1198" r:id="rId26"/>
    <p:sldId id="1199" r:id="rId27"/>
    <p:sldId id="1200" r:id="rId28"/>
    <p:sldId id="1201" r:id="rId29"/>
    <p:sldId id="1202" r:id="rId30"/>
    <p:sldId id="1203" r:id="rId31"/>
    <p:sldId id="1204" r:id="rId32"/>
    <p:sldId id="1205" r:id="rId33"/>
    <p:sldId id="1206" r:id="rId34"/>
    <p:sldId id="1207" r:id="rId35"/>
    <p:sldId id="1208" r:id="rId36"/>
    <p:sldId id="1209" r:id="rId37"/>
    <p:sldId id="1210" r:id="rId38"/>
    <p:sldId id="1211" r:id="rId39"/>
    <p:sldId id="1212" r:id="rId40"/>
    <p:sldId id="1213" r:id="rId41"/>
    <p:sldId id="1214" r:id="rId42"/>
    <p:sldId id="1215" r:id="rId43"/>
    <p:sldId id="1216" r:id="rId44"/>
    <p:sldId id="1217" r:id="rId45"/>
    <p:sldId id="1218" r:id="rId46"/>
    <p:sldId id="1219" r:id="rId47"/>
    <p:sldId id="1220" r:id="rId48"/>
    <p:sldId id="1221" r:id="rId49"/>
    <p:sldId id="1222" r:id="rId50"/>
    <p:sldId id="1223" r:id="rId51"/>
    <p:sldId id="1224" r:id="rId52"/>
    <p:sldId id="1225" r:id="rId53"/>
    <p:sldId id="1226" r:id="rId54"/>
    <p:sldId id="1227" r:id="rId55"/>
    <p:sldId id="1228" r:id="rId56"/>
    <p:sldId id="1229" r:id="rId57"/>
    <p:sldId id="1230" r:id="rId58"/>
    <p:sldId id="1231" r:id="rId59"/>
    <p:sldId id="1232" r:id="rId60"/>
    <p:sldId id="1233" r:id="rId61"/>
    <p:sldId id="1234" r:id="rId62"/>
    <p:sldId id="1235" r:id="rId63"/>
    <p:sldId id="1236" r:id="rId64"/>
    <p:sldId id="1237" r:id="rId65"/>
    <p:sldId id="1238" r:id="rId66"/>
    <p:sldId id="1239" r:id="rId67"/>
    <p:sldId id="1240" r:id="rId68"/>
    <p:sldId id="1241" r:id="rId69"/>
    <p:sldId id="1242" r:id="rId70"/>
    <p:sldId id="1243" r:id="rId71"/>
    <p:sldId id="1244" r:id="rId72"/>
    <p:sldId id="1245" r:id="rId73"/>
    <p:sldId id="1246" r:id="rId74"/>
    <p:sldId id="1247" r:id="rId75"/>
    <p:sldId id="1248" r:id="rId76"/>
    <p:sldId id="1249" r:id="rId77"/>
    <p:sldId id="1250" r:id="rId78"/>
    <p:sldId id="1251" r:id="rId79"/>
    <p:sldId id="1252" r:id="rId80"/>
    <p:sldId id="1253" r:id="rId81"/>
    <p:sldId id="1254" r:id="rId82"/>
    <p:sldId id="1255" r:id="rId83"/>
    <p:sldId id="1256" r:id="rId84"/>
    <p:sldId id="1257" r:id="rId85"/>
    <p:sldId id="1258" r:id="rId86"/>
    <p:sldId id="1259" r:id="rId87"/>
    <p:sldId id="1260" r:id="rId88"/>
    <p:sldId id="1261" r:id="rId89"/>
    <p:sldId id="1262" r:id="rId90"/>
    <p:sldId id="1264" r:id="rId91"/>
    <p:sldId id="1265" r:id="rId92"/>
    <p:sldId id="1266" r:id="rId93"/>
    <p:sldId id="1267" r:id="rId94"/>
    <p:sldId id="1268" r:id="rId95"/>
    <p:sldId id="1269" r:id="rId96"/>
    <p:sldId id="1270" r:id="rId97"/>
    <p:sldId id="1271" r:id="rId98"/>
    <p:sldId id="1272" r:id="rId99"/>
    <p:sldId id="1273" r:id="rId100"/>
    <p:sldId id="1274" r:id="rId101"/>
    <p:sldId id="1275" r:id="rId102"/>
    <p:sldId id="1276" r:id="rId103"/>
    <p:sldId id="1277" r:id="rId104"/>
    <p:sldId id="1278" r:id="rId105"/>
    <p:sldId id="1289" r:id="rId106"/>
    <p:sldId id="1290" r:id="rId107"/>
    <p:sldId id="1291" r:id="rId108"/>
    <p:sldId id="1292" r:id="rId109"/>
    <p:sldId id="1293" r:id="rId110"/>
    <p:sldId id="1294" r:id="rId111"/>
    <p:sldId id="1282" r:id="rId112"/>
    <p:sldId id="1283" r:id="rId113"/>
    <p:sldId id="1284" r:id="rId114"/>
    <p:sldId id="1285" r:id="rId115"/>
    <p:sldId id="1286" r:id="rId116"/>
    <p:sldId id="1287" r:id="rId117"/>
    <p:sldId id="1288" r:id="rId118"/>
  </p:sldIdLst>
  <p:sldSz cx="9144000" cy="6858000" type="screen4x3"/>
  <p:notesSz cx="7010400" cy="9296400"/>
  <p:custDataLst>
    <p:tags r:id="rId12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6600"/>
    <a:srgbClr val="00CC99"/>
    <a:srgbClr val="FF9900"/>
    <a:srgbClr val="3366FF"/>
    <a:srgbClr val="CCECFF"/>
    <a:srgbClr val="99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2" autoAdjust="0"/>
    <p:restoredTop sz="72386" autoAdjust="0"/>
  </p:normalViewPr>
  <p:slideViewPr>
    <p:cSldViewPr>
      <p:cViewPr varScale="1">
        <p:scale>
          <a:sx n="67" d="100"/>
          <a:sy n="67" d="100"/>
        </p:scale>
        <p:origin x="-798" y="-96"/>
      </p:cViewPr>
      <p:guideLst>
        <p:guide orient="horz" pos="2160"/>
        <p:guide pos="2880"/>
      </p:guideLst>
    </p:cSldViewPr>
  </p:slideViewPr>
  <p:notesTextViewPr>
    <p:cViewPr>
      <p:scale>
        <a:sx n="100" d="100"/>
        <a:sy n="100" d="100"/>
      </p:scale>
      <p:origin x="0" y="0"/>
    </p:cViewPr>
  </p:notesTextViewPr>
  <p:sorterViewPr>
    <p:cViewPr>
      <p:scale>
        <a:sx n="131" d="100"/>
        <a:sy n="131" d="100"/>
      </p:scale>
      <p:origin x="0" y="0"/>
    </p:cViewPr>
  </p:sorterViewPr>
  <p:notesViewPr>
    <p:cSldViewPr>
      <p:cViewPr varScale="1">
        <p:scale>
          <a:sx n="58" d="100"/>
          <a:sy n="58" d="100"/>
        </p:scale>
        <p:origin x="-274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Robin's%20Documents\Professional\Vapors\Data\Excel%20Database\pre-2010\Vapor%20Data%202009-20.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Robin's%20Documents\Professional\Vapors\Data\Excel%20Database\pre-2010\Vapor%20Data%202009-20.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Robin's%20Documents\Professional\Vapors\Data\Excel%20Database\pre-2010\Vapor%20Data%202009-20.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IHers\Documents\API%20Methane\PVI%20Modeling%20Scenarios%20V5%20May%2025%202014%20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IHers\Documents\API%20Methane\PVI%20Modeling%20Scenarios%20V5%20May%2025%202014%20p.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71211398489212"/>
          <c:y val="0.16398520639465522"/>
          <c:w val="0.65394778856638225"/>
          <c:h val="0.63444108761330509"/>
        </c:manualLayout>
      </c:layout>
      <c:scatterChart>
        <c:scatterStyle val="lineMarker"/>
        <c:varyColors val="0"/>
        <c:ser>
          <c:idx val="1"/>
          <c:order val="1"/>
          <c:tx>
            <c:v>Oxygen</c:v>
          </c:tx>
          <c:spPr>
            <a:ln w="38100">
              <a:solidFill>
                <a:srgbClr val="0000FF"/>
              </a:solidFill>
              <a:prstDash val="solid"/>
            </a:ln>
          </c:spPr>
          <c:marker>
            <c:symbol val="square"/>
            <c:size val="11"/>
            <c:spPr>
              <a:solidFill>
                <a:srgbClr val="0000FF"/>
              </a:solidFill>
              <a:ln>
                <a:solidFill>
                  <a:srgbClr val="0000FF"/>
                </a:solidFill>
                <a:prstDash val="solid"/>
              </a:ln>
            </c:spPr>
          </c:marker>
          <c:xVal>
            <c:numRef>
              <c:f>'Vapor Data'!$L$26:$L$35</c:f>
              <c:numCache>
                <c:formatCode>General</c:formatCode>
                <c:ptCount val="10"/>
                <c:pt idx="0">
                  <c:v>20</c:v>
                </c:pt>
                <c:pt idx="1">
                  <c:v>17.5</c:v>
                </c:pt>
                <c:pt idx="2">
                  <c:v>15.9</c:v>
                </c:pt>
                <c:pt idx="3">
                  <c:v>12.7</c:v>
                </c:pt>
                <c:pt idx="5">
                  <c:v>12.9</c:v>
                </c:pt>
                <c:pt idx="6">
                  <c:v>11.6</c:v>
                </c:pt>
                <c:pt idx="7">
                  <c:v>10.4</c:v>
                </c:pt>
                <c:pt idx="8">
                  <c:v>2.7</c:v>
                </c:pt>
                <c:pt idx="9">
                  <c:v>2.8</c:v>
                </c:pt>
              </c:numCache>
            </c:numRef>
          </c:xVal>
          <c:yVal>
            <c:numRef>
              <c:f>'Vapor Data'!$F$26:$F$35</c:f>
              <c:numCache>
                <c:formatCode>General</c:formatCode>
                <c:ptCount val="10"/>
                <c:pt idx="0">
                  <c:v>0</c:v>
                </c:pt>
                <c:pt idx="1">
                  <c:v>1</c:v>
                </c:pt>
                <c:pt idx="2">
                  <c:v>2</c:v>
                </c:pt>
                <c:pt idx="3">
                  <c:v>3</c:v>
                </c:pt>
                <c:pt idx="4">
                  <c:v>4</c:v>
                </c:pt>
                <c:pt idx="5">
                  <c:v>5</c:v>
                </c:pt>
                <c:pt idx="6">
                  <c:v>6</c:v>
                </c:pt>
                <c:pt idx="7">
                  <c:v>7</c:v>
                </c:pt>
                <c:pt idx="8">
                  <c:v>8</c:v>
                </c:pt>
                <c:pt idx="9">
                  <c:v>9.5</c:v>
                </c:pt>
              </c:numCache>
            </c:numRef>
          </c:yVal>
          <c:smooth val="0"/>
        </c:ser>
        <c:ser>
          <c:idx val="2"/>
          <c:order val="2"/>
          <c:tx>
            <c:v>Carbon Dioxide</c:v>
          </c:tx>
          <c:spPr>
            <a:ln w="38100">
              <a:solidFill>
                <a:srgbClr val="000000"/>
              </a:solidFill>
              <a:prstDash val="solid"/>
            </a:ln>
          </c:spPr>
          <c:marker>
            <c:symbol val="triangle"/>
            <c:size val="11"/>
            <c:spPr>
              <a:solidFill>
                <a:srgbClr val="000000"/>
              </a:solidFill>
              <a:ln>
                <a:solidFill>
                  <a:srgbClr val="000000"/>
                </a:solidFill>
                <a:prstDash val="solid"/>
              </a:ln>
            </c:spPr>
          </c:marker>
          <c:xVal>
            <c:numRef>
              <c:f>'Vapor Data'!$K$26:$K$35</c:f>
              <c:numCache>
                <c:formatCode>General</c:formatCode>
                <c:ptCount val="10"/>
                <c:pt idx="0">
                  <c:v>3.0000000000000082E-2</c:v>
                </c:pt>
                <c:pt idx="1">
                  <c:v>3.1</c:v>
                </c:pt>
                <c:pt idx="2">
                  <c:v>4.3</c:v>
                </c:pt>
                <c:pt idx="3">
                  <c:v>6.2</c:v>
                </c:pt>
                <c:pt idx="5">
                  <c:v>5.9</c:v>
                </c:pt>
                <c:pt idx="6">
                  <c:v>7.3</c:v>
                </c:pt>
                <c:pt idx="7">
                  <c:v>7.4</c:v>
                </c:pt>
                <c:pt idx="8" formatCode="0.0">
                  <c:v>11</c:v>
                </c:pt>
                <c:pt idx="9">
                  <c:v>11.2</c:v>
                </c:pt>
              </c:numCache>
            </c:numRef>
          </c:xVal>
          <c:yVal>
            <c:numRef>
              <c:f>'Vapor Data'!$F$26:$F$35</c:f>
              <c:numCache>
                <c:formatCode>General</c:formatCode>
                <c:ptCount val="10"/>
                <c:pt idx="0">
                  <c:v>0</c:v>
                </c:pt>
                <c:pt idx="1">
                  <c:v>1</c:v>
                </c:pt>
                <c:pt idx="2">
                  <c:v>2</c:v>
                </c:pt>
                <c:pt idx="3">
                  <c:v>3</c:v>
                </c:pt>
                <c:pt idx="4">
                  <c:v>4</c:v>
                </c:pt>
                <c:pt idx="5">
                  <c:v>5</c:v>
                </c:pt>
                <c:pt idx="6">
                  <c:v>6</c:v>
                </c:pt>
                <c:pt idx="7">
                  <c:v>7</c:v>
                </c:pt>
                <c:pt idx="8">
                  <c:v>8</c:v>
                </c:pt>
                <c:pt idx="9">
                  <c:v>9.5</c:v>
                </c:pt>
              </c:numCache>
            </c:numRef>
          </c:yVal>
          <c:smooth val="0"/>
        </c:ser>
        <c:dLbls>
          <c:showLegendKey val="0"/>
          <c:showVal val="0"/>
          <c:showCatName val="0"/>
          <c:showSerName val="0"/>
          <c:showPercent val="0"/>
          <c:showBubbleSize val="0"/>
        </c:dLbls>
        <c:axId val="48572288"/>
        <c:axId val="48578944"/>
      </c:scatterChart>
      <c:scatterChart>
        <c:scatterStyle val="lineMarker"/>
        <c:varyColors val="0"/>
        <c:ser>
          <c:idx val="0"/>
          <c:order val="0"/>
          <c:tx>
            <c:v>Benzene</c:v>
          </c:tx>
          <c:spPr>
            <a:ln w="38100">
              <a:solidFill>
                <a:srgbClr val="FF0000"/>
              </a:solidFill>
              <a:prstDash val="solid"/>
            </a:ln>
          </c:spPr>
          <c:marker>
            <c:symbol val="diamond"/>
            <c:size val="11"/>
            <c:spPr>
              <a:solidFill>
                <a:srgbClr val="FF0000"/>
              </a:solidFill>
              <a:ln>
                <a:solidFill>
                  <a:srgbClr val="FF0000"/>
                </a:solidFill>
                <a:prstDash val="solid"/>
              </a:ln>
            </c:spPr>
          </c:marker>
          <c:xVal>
            <c:numRef>
              <c:f>'Vapor Data'!$AL$26:$AL$35</c:f>
              <c:numCache>
                <c:formatCode>0.00E+00</c:formatCode>
                <c:ptCount val="10"/>
                <c:pt idx="0">
                  <c:v>39</c:v>
                </c:pt>
                <c:pt idx="1">
                  <c:v>101</c:v>
                </c:pt>
                <c:pt idx="2">
                  <c:v>130</c:v>
                </c:pt>
                <c:pt idx="3">
                  <c:v>156</c:v>
                </c:pt>
                <c:pt idx="4">
                  <c:v>234</c:v>
                </c:pt>
                <c:pt idx="5">
                  <c:v>2450</c:v>
                </c:pt>
                <c:pt idx="6">
                  <c:v>26700</c:v>
                </c:pt>
                <c:pt idx="7">
                  <c:v>97500</c:v>
                </c:pt>
                <c:pt idx="8">
                  <c:v>169000</c:v>
                </c:pt>
                <c:pt idx="9">
                  <c:v>325000</c:v>
                </c:pt>
              </c:numCache>
            </c:numRef>
          </c:xVal>
          <c:yVal>
            <c:numRef>
              <c:f>'Vapor Data'!$F$26:$F$35</c:f>
              <c:numCache>
                <c:formatCode>General</c:formatCode>
                <c:ptCount val="10"/>
                <c:pt idx="0">
                  <c:v>0</c:v>
                </c:pt>
                <c:pt idx="1">
                  <c:v>1</c:v>
                </c:pt>
                <c:pt idx="2">
                  <c:v>2</c:v>
                </c:pt>
                <c:pt idx="3">
                  <c:v>3</c:v>
                </c:pt>
                <c:pt idx="4">
                  <c:v>4</c:v>
                </c:pt>
                <c:pt idx="5">
                  <c:v>5</c:v>
                </c:pt>
                <c:pt idx="6">
                  <c:v>6</c:v>
                </c:pt>
                <c:pt idx="7">
                  <c:v>7</c:v>
                </c:pt>
                <c:pt idx="8">
                  <c:v>8</c:v>
                </c:pt>
                <c:pt idx="9">
                  <c:v>9.5</c:v>
                </c:pt>
              </c:numCache>
            </c:numRef>
          </c:yVal>
          <c:smooth val="0"/>
        </c:ser>
        <c:dLbls>
          <c:showLegendKey val="0"/>
          <c:showVal val="0"/>
          <c:showCatName val="0"/>
          <c:showSerName val="0"/>
          <c:showPercent val="0"/>
          <c:showBubbleSize val="0"/>
        </c:dLbls>
        <c:axId val="48580864"/>
        <c:axId val="48591232"/>
      </c:scatterChart>
      <c:valAx>
        <c:axId val="48572288"/>
        <c:scaling>
          <c:orientation val="minMax"/>
          <c:max val="20"/>
        </c:scaling>
        <c:delete val="0"/>
        <c:axPos val="t"/>
        <c:title>
          <c:tx>
            <c:rich>
              <a:bodyPr/>
              <a:lstStyle/>
              <a:p>
                <a:pPr>
                  <a:defRPr/>
                </a:pPr>
                <a:r>
                  <a:rPr lang="en-US" dirty="0"/>
                  <a:t>O2 &amp; CO2 (% V/V)</a:t>
                </a:r>
              </a:p>
            </c:rich>
          </c:tx>
          <c:layout>
            <c:manualLayout>
              <c:xMode val="edge"/>
              <c:yMode val="edge"/>
              <c:x val="0.29410784361888198"/>
              <c:y val="0"/>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48578944"/>
        <c:crosses val="autoZero"/>
        <c:crossBetween val="midCat"/>
        <c:majorUnit val="5"/>
      </c:valAx>
      <c:valAx>
        <c:axId val="48578944"/>
        <c:scaling>
          <c:orientation val="maxMin"/>
          <c:max val="15"/>
        </c:scaling>
        <c:delete val="0"/>
        <c:axPos val="l"/>
        <c:title>
          <c:tx>
            <c:rich>
              <a:bodyPr/>
              <a:lstStyle/>
              <a:p>
                <a:pPr>
                  <a:defRPr/>
                </a:pPr>
                <a:r>
                  <a:rPr lang="en-US" dirty="0"/>
                  <a:t>Depth, ft</a:t>
                </a:r>
              </a:p>
            </c:rich>
          </c:tx>
          <c:layout>
            <c:manualLayout>
              <c:xMode val="edge"/>
              <c:yMode val="edge"/>
              <c:x val="1.3081707177907121E-2"/>
              <c:y val="0.4454574428196486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48572288"/>
        <c:crosses val="autoZero"/>
        <c:crossBetween val="midCat"/>
        <c:majorUnit val="5"/>
        <c:minorUnit val="2"/>
      </c:valAx>
      <c:valAx>
        <c:axId val="48580864"/>
        <c:scaling>
          <c:logBase val="10"/>
          <c:orientation val="minMax"/>
          <c:max val="1000000000"/>
          <c:min val="1"/>
        </c:scaling>
        <c:delete val="0"/>
        <c:axPos val="b"/>
        <c:title>
          <c:tx>
            <c:rich>
              <a:bodyPr/>
              <a:lstStyle/>
              <a:p>
                <a:pPr>
                  <a:defRPr/>
                </a:pPr>
                <a:r>
                  <a:rPr lang="en-US" dirty="0"/>
                  <a:t>Benzene (ug/m3)</a:t>
                </a:r>
              </a:p>
            </c:rich>
          </c:tx>
          <c:layout>
            <c:manualLayout>
              <c:xMode val="edge"/>
              <c:yMode val="edge"/>
              <c:x val="0.2929771543183563"/>
              <c:y val="0.87222222222222234"/>
            </c:manualLayout>
          </c:layout>
          <c:overlay val="0"/>
          <c:spPr>
            <a:noFill/>
            <a:ln w="25400">
              <a:noFill/>
            </a:ln>
          </c:spPr>
        </c:title>
        <c:numFmt formatCode="0.E+00" sourceLinked="0"/>
        <c:majorTickMark val="cross"/>
        <c:minorTickMark val="none"/>
        <c:tickLblPos val="nextTo"/>
        <c:spPr>
          <a:ln w="3175">
            <a:solidFill>
              <a:srgbClr val="000000"/>
            </a:solidFill>
            <a:prstDash val="solid"/>
          </a:ln>
        </c:spPr>
        <c:txPr>
          <a:bodyPr rot="0" vert="horz"/>
          <a:lstStyle/>
          <a:p>
            <a:pPr>
              <a:defRPr sz="1600"/>
            </a:pPr>
            <a:endParaRPr lang="en-US"/>
          </a:p>
        </c:txPr>
        <c:crossAx val="48591232"/>
        <c:crosses val="max"/>
        <c:crossBetween val="midCat"/>
        <c:majorUnit val="1000"/>
        <c:minorUnit val="100"/>
      </c:valAx>
      <c:valAx>
        <c:axId val="48591232"/>
        <c:scaling>
          <c:orientation val="maxMin"/>
        </c:scaling>
        <c:delete val="1"/>
        <c:axPos val="r"/>
        <c:numFmt formatCode="General" sourceLinked="1"/>
        <c:majorTickMark val="out"/>
        <c:minorTickMark val="none"/>
        <c:tickLblPos val="none"/>
        <c:crossAx val="48580864"/>
        <c:crosses val="max"/>
        <c:crossBetween val="midCat"/>
      </c:valAx>
      <c:spPr>
        <a:noFill/>
        <a:ln w="12700">
          <a:solidFill>
            <a:srgbClr val="808080"/>
          </a:solidFill>
          <a:prstDash val="solid"/>
        </a:ln>
      </c:spPr>
    </c:plotArea>
    <c:plotVisOnly val="1"/>
    <c:dispBlanksAs val="gap"/>
    <c:showDLblsOverMax val="0"/>
  </c:chart>
  <c:spPr>
    <a:solidFill>
      <a:srgbClr val="FFFFFF"/>
    </a:solidFill>
    <a:ln w="25400">
      <a:noFill/>
    </a:ln>
  </c:spPr>
  <c:txPr>
    <a:bodyPr/>
    <a:lstStyle/>
    <a:p>
      <a:pPr>
        <a:defRPr sz="16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59900969285841"/>
          <c:y val="0.11112823537191543"/>
          <c:w val="0.46718785643604799"/>
          <c:h val="0.66666771504460065"/>
        </c:manualLayout>
      </c:layout>
      <c:scatterChart>
        <c:scatterStyle val="lineMarker"/>
        <c:varyColors val="0"/>
        <c:ser>
          <c:idx val="1"/>
          <c:order val="1"/>
          <c:tx>
            <c:v>Oxygen vapor &amp; air, %</c:v>
          </c:tx>
          <c:spPr>
            <a:ln w="25400">
              <a:solidFill>
                <a:srgbClr val="0000FF"/>
              </a:solidFill>
              <a:prstDash val="solid"/>
            </a:ln>
          </c:spPr>
          <c:marker>
            <c:symbol val="square"/>
            <c:size val="6"/>
            <c:spPr>
              <a:solidFill>
                <a:srgbClr val="0000FF"/>
              </a:solidFill>
              <a:ln>
                <a:solidFill>
                  <a:srgbClr val="0000FF"/>
                </a:solidFill>
                <a:prstDash val="solid"/>
              </a:ln>
            </c:spPr>
          </c:marker>
          <c:dLbls>
            <c:delete val="1"/>
          </c:dLbls>
          <c:xVal>
            <c:numRef>
              <c:f>('Vapor Data'!$L$879:$L$880,'Vapor Data'!$L$882,'Vapor Data'!$L$883,'Vapor Data'!$L$884,'Vapor Data'!$L$885,'Vapor Data'!$L$886)</c:f>
              <c:numCache>
                <c:formatCode>0.0</c:formatCode>
                <c:ptCount val="7"/>
                <c:pt idx="0">
                  <c:v>21</c:v>
                </c:pt>
                <c:pt idx="1">
                  <c:v>21</c:v>
                </c:pt>
                <c:pt idx="2">
                  <c:v>17</c:v>
                </c:pt>
                <c:pt idx="3">
                  <c:v>8.4</c:v>
                </c:pt>
                <c:pt idx="4">
                  <c:v>1.2</c:v>
                </c:pt>
                <c:pt idx="5">
                  <c:v>1.2</c:v>
                </c:pt>
                <c:pt idx="6">
                  <c:v>1</c:v>
                </c:pt>
              </c:numCache>
            </c:numRef>
          </c:xVal>
          <c:yVal>
            <c:numRef>
              <c:f>('Vapor Data'!$F$879:$F$880,'Vapor Data'!$F$882,'Vapor Data'!$F$883,'Vapor Data'!$F$884,'Vapor Data'!$F$885,'Vapor Data'!$F$886)</c:f>
              <c:numCache>
                <c:formatCode>General</c:formatCode>
                <c:ptCount val="7"/>
                <c:pt idx="0">
                  <c:v>-3</c:v>
                </c:pt>
                <c:pt idx="1">
                  <c:v>-3</c:v>
                </c:pt>
                <c:pt idx="2">
                  <c:v>0.33000000000000435</c:v>
                </c:pt>
                <c:pt idx="3">
                  <c:v>1.5</c:v>
                </c:pt>
                <c:pt idx="4">
                  <c:v>5</c:v>
                </c:pt>
                <c:pt idx="5">
                  <c:v>10</c:v>
                </c:pt>
                <c:pt idx="6">
                  <c:v>18</c:v>
                </c:pt>
              </c:numCache>
            </c:numRef>
          </c:yVal>
          <c:smooth val="0"/>
        </c:ser>
        <c:ser>
          <c:idx val="2"/>
          <c:order val="2"/>
          <c:tx>
            <c:v>Carbon Dioxide vapor &amp; air, %</c:v>
          </c:tx>
          <c:spPr>
            <a:ln w="25400">
              <a:solidFill>
                <a:srgbClr val="000000"/>
              </a:solidFill>
              <a:prstDash val="solid"/>
            </a:ln>
          </c:spPr>
          <c:marker>
            <c:symbol val="triangle"/>
            <c:size val="6"/>
            <c:spPr>
              <a:solidFill>
                <a:srgbClr val="000000"/>
              </a:solidFill>
              <a:ln>
                <a:solidFill>
                  <a:srgbClr val="000000"/>
                </a:solidFill>
                <a:prstDash val="solid"/>
              </a:ln>
            </c:spPr>
          </c:marker>
          <c:dLbls>
            <c:delete val="1"/>
          </c:dLbls>
          <c:xVal>
            <c:numRef>
              <c:f>('Vapor Data'!$K$879:$K$880,'Vapor Data'!$K$882,'Vapor Data'!$K$883,'Vapor Data'!$K$884,'Vapor Data'!$K$885,'Vapor Data'!$K$886)</c:f>
              <c:numCache>
                <c:formatCode>0.0</c:formatCode>
                <c:ptCount val="7"/>
                <c:pt idx="0" formatCode="0.000">
                  <c:v>3.9000000000000014E-2</c:v>
                </c:pt>
                <c:pt idx="1">
                  <c:v>0.1</c:v>
                </c:pt>
                <c:pt idx="2">
                  <c:v>2.7</c:v>
                </c:pt>
                <c:pt idx="3">
                  <c:v>7.5</c:v>
                </c:pt>
                <c:pt idx="4">
                  <c:v>15</c:v>
                </c:pt>
                <c:pt idx="5">
                  <c:v>15</c:v>
                </c:pt>
                <c:pt idx="6">
                  <c:v>14</c:v>
                </c:pt>
              </c:numCache>
            </c:numRef>
          </c:xVal>
          <c:yVal>
            <c:numRef>
              <c:f>('Vapor Data'!$F$879:$F$880,'Vapor Data'!$F$882,'Vapor Data'!$F$883,'Vapor Data'!$F$884,'Vapor Data'!$F$885,'Vapor Data'!$F$886)</c:f>
              <c:numCache>
                <c:formatCode>General</c:formatCode>
                <c:ptCount val="7"/>
                <c:pt idx="0">
                  <c:v>-3</c:v>
                </c:pt>
                <c:pt idx="1">
                  <c:v>-3</c:v>
                </c:pt>
                <c:pt idx="2">
                  <c:v>0.33000000000000435</c:v>
                </c:pt>
                <c:pt idx="3">
                  <c:v>1.5</c:v>
                </c:pt>
                <c:pt idx="4">
                  <c:v>5</c:v>
                </c:pt>
                <c:pt idx="5">
                  <c:v>10</c:v>
                </c:pt>
                <c:pt idx="6">
                  <c:v>18</c:v>
                </c:pt>
              </c:numCache>
            </c:numRef>
          </c:yVal>
          <c:smooth val="0"/>
        </c:ser>
        <c:dLbls>
          <c:showLegendKey val="0"/>
          <c:showVal val="0"/>
          <c:showCatName val="1"/>
          <c:showSerName val="0"/>
          <c:showPercent val="0"/>
          <c:showBubbleSize val="0"/>
        </c:dLbls>
        <c:axId val="48626688"/>
        <c:axId val="48169728"/>
      </c:scatterChart>
      <c:scatterChart>
        <c:scatterStyle val="lineMarker"/>
        <c:varyColors val="0"/>
        <c:ser>
          <c:idx val="0"/>
          <c:order val="0"/>
          <c:tx>
            <c:v>Benzene vapor &amp; air, ug/m3</c:v>
          </c:tx>
          <c:spPr>
            <a:ln w="25400">
              <a:solidFill>
                <a:srgbClr val="FF0000"/>
              </a:solidFill>
              <a:prstDash val="solid"/>
            </a:ln>
          </c:spPr>
          <c:marker>
            <c:symbol val="diamond"/>
            <c:size val="11"/>
            <c:spPr>
              <a:solidFill>
                <a:srgbClr val="FF0000"/>
              </a:solidFill>
              <a:ln>
                <a:solidFill>
                  <a:srgbClr val="FF0000"/>
                </a:solidFill>
                <a:prstDash val="solid"/>
              </a:ln>
            </c:spPr>
          </c:marker>
          <c:dLbls>
            <c:delete val="1"/>
          </c:dLbls>
          <c:xVal>
            <c:numRef>
              <c:f>('Vapor Data'!$AL$879:$AL$880,'Vapor Data'!$AL$882,'Vapor Data'!$AL$883,'Vapor Data'!$AL$884,'Vapor Data'!$AL$885,'Vapor Data'!$AL$886)</c:f>
              <c:numCache>
                <c:formatCode>0.00E+00</c:formatCode>
                <c:ptCount val="7"/>
                <c:pt idx="0">
                  <c:v>3.6</c:v>
                </c:pt>
                <c:pt idx="1">
                  <c:v>3.7</c:v>
                </c:pt>
                <c:pt idx="2">
                  <c:v>43</c:v>
                </c:pt>
                <c:pt idx="3">
                  <c:v>45000</c:v>
                </c:pt>
                <c:pt idx="4">
                  <c:v>410000</c:v>
                </c:pt>
                <c:pt idx="5">
                  <c:v>430000</c:v>
                </c:pt>
                <c:pt idx="6">
                  <c:v>400000</c:v>
                </c:pt>
              </c:numCache>
            </c:numRef>
          </c:xVal>
          <c:yVal>
            <c:numRef>
              <c:f>('Vapor Data'!$F$879:$F$880,'Vapor Data'!$F$882,'Vapor Data'!$F$883,'Vapor Data'!$F$884,'Vapor Data'!$F$885,'Vapor Data'!$F$886)</c:f>
              <c:numCache>
                <c:formatCode>General</c:formatCode>
                <c:ptCount val="7"/>
                <c:pt idx="0">
                  <c:v>-3</c:v>
                </c:pt>
                <c:pt idx="1">
                  <c:v>-3</c:v>
                </c:pt>
                <c:pt idx="2">
                  <c:v>0.33000000000000435</c:v>
                </c:pt>
                <c:pt idx="3">
                  <c:v>1.5</c:v>
                </c:pt>
                <c:pt idx="4">
                  <c:v>5</c:v>
                </c:pt>
                <c:pt idx="5">
                  <c:v>10</c:v>
                </c:pt>
                <c:pt idx="6">
                  <c:v>18</c:v>
                </c:pt>
              </c:numCache>
            </c:numRef>
          </c:yVal>
          <c:smooth val="0"/>
        </c:ser>
        <c:dLbls>
          <c:showLegendKey val="0"/>
          <c:showVal val="0"/>
          <c:showCatName val="1"/>
          <c:showSerName val="0"/>
          <c:showPercent val="0"/>
          <c:showBubbleSize val="0"/>
        </c:dLbls>
        <c:axId val="48170880"/>
        <c:axId val="48172416"/>
      </c:scatterChart>
      <c:valAx>
        <c:axId val="48626688"/>
        <c:scaling>
          <c:orientation val="minMax"/>
          <c:max val="25"/>
        </c:scaling>
        <c:delete val="0"/>
        <c:axPos val="t"/>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8169728"/>
        <c:crossesAt val="-5"/>
        <c:crossBetween val="midCat"/>
        <c:majorUnit val="5"/>
      </c:valAx>
      <c:valAx>
        <c:axId val="48169728"/>
        <c:scaling>
          <c:orientation val="maxMin"/>
          <c:max val="20"/>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8626688"/>
        <c:crossesAt val="-5"/>
        <c:crossBetween val="midCat"/>
        <c:majorUnit val="5"/>
        <c:minorUnit val="1"/>
      </c:valAx>
      <c:valAx>
        <c:axId val="48170880"/>
        <c:scaling>
          <c:logBase val="10"/>
          <c:orientation val="minMax"/>
          <c:max val="1000000000"/>
          <c:min val="1"/>
        </c:scaling>
        <c:delete val="0"/>
        <c:axPos val="b"/>
        <c:numFmt formatCode="0.E+00" sourceLinked="0"/>
        <c:majorTickMark val="cross"/>
        <c:minorTickMark val="none"/>
        <c:tickLblPos val="nextTo"/>
        <c:spPr>
          <a:ln w="3175">
            <a:solidFill>
              <a:srgbClr val="000000"/>
            </a:solidFill>
            <a:prstDash val="solid"/>
          </a:ln>
        </c:spPr>
        <c:txPr>
          <a:bodyPr rot="0" vert="horz"/>
          <a:lstStyle/>
          <a:p>
            <a:pPr>
              <a:defRPr/>
            </a:pPr>
            <a:endParaRPr lang="en-US"/>
          </a:p>
        </c:txPr>
        <c:crossAx val="48172416"/>
        <c:crosses val="max"/>
        <c:crossBetween val="midCat"/>
        <c:majorUnit val="10000"/>
        <c:minorUnit val="100"/>
      </c:valAx>
      <c:valAx>
        <c:axId val="48172416"/>
        <c:scaling>
          <c:orientation val="maxMin"/>
        </c:scaling>
        <c:delete val="1"/>
        <c:axPos val="r"/>
        <c:numFmt formatCode="General" sourceLinked="1"/>
        <c:majorTickMark val="out"/>
        <c:minorTickMark val="none"/>
        <c:tickLblPos val="none"/>
        <c:crossAx val="48170880"/>
        <c:crosses val="max"/>
        <c:crossBetween val="midCat"/>
      </c:valAx>
      <c:spPr>
        <a:noFill/>
        <a:ln w="25400">
          <a:noFill/>
        </a:ln>
      </c:spPr>
    </c:plotArea>
    <c:legend>
      <c:legendPos val="r"/>
      <c:layout>
        <c:manualLayout>
          <c:xMode val="edge"/>
          <c:yMode val="edge"/>
          <c:x val="0.90000068664603261"/>
          <c:y val="0.14009683866879141"/>
          <c:w val="2.0312515497219602E-2"/>
          <c:h val="9.6618509426752205E-3"/>
        </c:manualLayout>
      </c:layout>
      <c:overlay val="0"/>
      <c:spPr>
        <a:solidFill>
          <a:srgbClr val="FFFFFF"/>
        </a:solidFill>
        <a:ln w="3175">
          <a:solidFill>
            <a:srgbClr val="FFFFFF"/>
          </a:solidFill>
          <a:prstDash val="solid"/>
        </a:ln>
      </c:spPr>
    </c:legend>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83209868114181"/>
          <c:y val="0.17931632344033996"/>
          <c:w val="0.65897171110276664"/>
          <c:h val="0.67103694874851105"/>
        </c:manualLayout>
      </c:layout>
      <c:scatterChart>
        <c:scatterStyle val="lineMarker"/>
        <c:varyColors val="0"/>
        <c:ser>
          <c:idx val="1"/>
          <c:order val="1"/>
          <c:tx>
            <c:v>Oxygen</c:v>
          </c:tx>
          <c:spPr>
            <a:ln w="38100">
              <a:solidFill>
                <a:srgbClr val="0000FF"/>
              </a:solidFill>
              <a:prstDash val="solid"/>
            </a:ln>
          </c:spPr>
          <c:marker>
            <c:symbol val="square"/>
            <c:size val="11"/>
            <c:spPr>
              <a:solidFill>
                <a:srgbClr val="0000FF"/>
              </a:solidFill>
              <a:ln>
                <a:solidFill>
                  <a:srgbClr val="0000FF"/>
                </a:solidFill>
                <a:prstDash val="solid"/>
              </a:ln>
            </c:spPr>
          </c:marker>
          <c:xVal>
            <c:numRef>
              <c:f>'Vapor Data'!$L$581:$L$589</c:f>
              <c:numCache>
                <c:formatCode>General</c:formatCode>
                <c:ptCount val="9"/>
                <c:pt idx="0">
                  <c:v>21.145</c:v>
                </c:pt>
                <c:pt idx="1">
                  <c:v>21.145</c:v>
                </c:pt>
                <c:pt idx="2">
                  <c:v>13.206110000000001</c:v>
                </c:pt>
                <c:pt idx="3">
                  <c:v>10.381680000000022</c:v>
                </c:pt>
                <c:pt idx="4">
                  <c:v>8.5496180000000006</c:v>
                </c:pt>
                <c:pt idx="5">
                  <c:v>5.6412210000000034</c:v>
                </c:pt>
                <c:pt idx="6">
                  <c:v>1.6030530000000001</c:v>
                </c:pt>
                <c:pt idx="7">
                  <c:v>2.1374049999999998</c:v>
                </c:pt>
                <c:pt idx="8">
                  <c:v>5</c:v>
                </c:pt>
              </c:numCache>
            </c:numRef>
          </c:xVal>
          <c:yVal>
            <c:numRef>
              <c:f>'Vapor Data'!$F$581:$F$589</c:f>
              <c:numCache>
                <c:formatCode>0.0</c:formatCode>
                <c:ptCount val="9"/>
                <c:pt idx="0">
                  <c:v>0.4</c:v>
                </c:pt>
                <c:pt idx="1">
                  <c:v>1.4</c:v>
                </c:pt>
                <c:pt idx="2">
                  <c:v>2</c:v>
                </c:pt>
                <c:pt idx="3">
                  <c:v>2.4</c:v>
                </c:pt>
                <c:pt idx="4">
                  <c:v>3</c:v>
                </c:pt>
                <c:pt idx="5">
                  <c:v>3.4</c:v>
                </c:pt>
                <c:pt idx="6">
                  <c:v>4</c:v>
                </c:pt>
                <c:pt idx="7">
                  <c:v>7.4</c:v>
                </c:pt>
                <c:pt idx="8">
                  <c:v>11</c:v>
                </c:pt>
              </c:numCache>
            </c:numRef>
          </c:yVal>
          <c:smooth val="0"/>
        </c:ser>
        <c:ser>
          <c:idx val="2"/>
          <c:order val="2"/>
          <c:tx>
            <c:v>Carbon Dioxide</c:v>
          </c:tx>
          <c:spPr>
            <a:ln w="38100">
              <a:solidFill>
                <a:srgbClr val="000000"/>
              </a:solidFill>
              <a:prstDash val="solid"/>
            </a:ln>
          </c:spPr>
          <c:marker>
            <c:symbol val="triangle"/>
            <c:size val="11"/>
            <c:spPr>
              <a:solidFill>
                <a:srgbClr val="000000"/>
              </a:solidFill>
              <a:ln>
                <a:solidFill>
                  <a:srgbClr val="000000"/>
                </a:solidFill>
                <a:prstDash val="solid"/>
              </a:ln>
            </c:spPr>
          </c:marker>
          <c:xVal>
            <c:numRef>
              <c:f>'Vapor Data'!$K$581:$K$589</c:f>
              <c:numCache>
                <c:formatCode>General</c:formatCode>
                <c:ptCount val="9"/>
                <c:pt idx="0">
                  <c:v>3.0024000000000002E-2</c:v>
                </c:pt>
                <c:pt idx="1">
                  <c:v>7.8952</c:v>
                </c:pt>
                <c:pt idx="2">
                  <c:v>10.3416</c:v>
                </c:pt>
                <c:pt idx="3">
                  <c:v>13.121600000000001</c:v>
                </c:pt>
                <c:pt idx="4">
                  <c:v>14.5116</c:v>
                </c:pt>
                <c:pt idx="5">
                  <c:v>15.012</c:v>
                </c:pt>
                <c:pt idx="6">
                  <c:v>16.902399999999648</c:v>
                </c:pt>
                <c:pt idx="7">
                  <c:v>18.347999999999999</c:v>
                </c:pt>
                <c:pt idx="8">
                  <c:v>17.124800000000135</c:v>
                </c:pt>
              </c:numCache>
            </c:numRef>
          </c:xVal>
          <c:yVal>
            <c:numRef>
              <c:f>'Vapor Data'!$F$581:$F$589</c:f>
              <c:numCache>
                <c:formatCode>0.0</c:formatCode>
                <c:ptCount val="9"/>
                <c:pt idx="0">
                  <c:v>0.4</c:v>
                </c:pt>
                <c:pt idx="1">
                  <c:v>1.4</c:v>
                </c:pt>
                <c:pt idx="2">
                  <c:v>2</c:v>
                </c:pt>
                <c:pt idx="3">
                  <c:v>2.4</c:v>
                </c:pt>
                <c:pt idx="4">
                  <c:v>3</c:v>
                </c:pt>
                <c:pt idx="5">
                  <c:v>3.4</c:v>
                </c:pt>
                <c:pt idx="6">
                  <c:v>4</c:v>
                </c:pt>
                <c:pt idx="7">
                  <c:v>7.4</c:v>
                </c:pt>
                <c:pt idx="8">
                  <c:v>11</c:v>
                </c:pt>
              </c:numCache>
            </c:numRef>
          </c:yVal>
          <c:smooth val="0"/>
        </c:ser>
        <c:dLbls>
          <c:showLegendKey val="0"/>
          <c:showVal val="0"/>
          <c:showCatName val="0"/>
          <c:showSerName val="0"/>
          <c:showPercent val="0"/>
          <c:showBubbleSize val="0"/>
        </c:dLbls>
        <c:axId val="48218880"/>
        <c:axId val="48220800"/>
      </c:scatterChart>
      <c:scatterChart>
        <c:scatterStyle val="lineMarker"/>
        <c:varyColors val="0"/>
        <c:ser>
          <c:idx val="0"/>
          <c:order val="0"/>
          <c:tx>
            <c:v>Benzene</c:v>
          </c:tx>
          <c:spPr>
            <a:ln w="38100">
              <a:solidFill>
                <a:srgbClr val="FF0000"/>
              </a:solidFill>
              <a:prstDash val="solid"/>
            </a:ln>
          </c:spPr>
          <c:marker>
            <c:symbol val="diamond"/>
            <c:size val="11"/>
            <c:spPr>
              <a:solidFill>
                <a:srgbClr val="FF0000"/>
              </a:solidFill>
              <a:ln>
                <a:solidFill>
                  <a:srgbClr val="FF0000"/>
                </a:solidFill>
                <a:prstDash val="solid"/>
              </a:ln>
            </c:spPr>
          </c:marker>
          <c:xVal>
            <c:numRef>
              <c:f>'Vapor Data'!$AL$581:$AL$589</c:f>
              <c:numCache>
                <c:formatCode>General</c:formatCode>
                <c:ptCount val="9"/>
                <c:pt idx="5" formatCode="0.00E+00">
                  <c:v>1</c:v>
                </c:pt>
                <c:pt idx="6" formatCode="0.00E+00">
                  <c:v>2300</c:v>
                </c:pt>
                <c:pt idx="7" formatCode="0.00E+00">
                  <c:v>16700</c:v>
                </c:pt>
                <c:pt idx="8" formatCode="0.00E+00">
                  <c:v>145000</c:v>
                </c:pt>
              </c:numCache>
            </c:numRef>
          </c:xVal>
          <c:yVal>
            <c:numRef>
              <c:f>'Vapor Data'!$F$581:$F$589</c:f>
              <c:numCache>
                <c:formatCode>0.0</c:formatCode>
                <c:ptCount val="9"/>
                <c:pt idx="0">
                  <c:v>0.4</c:v>
                </c:pt>
                <c:pt idx="1">
                  <c:v>1.4</c:v>
                </c:pt>
                <c:pt idx="2">
                  <c:v>2</c:v>
                </c:pt>
                <c:pt idx="3">
                  <c:v>2.4</c:v>
                </c:pt>
                <c:pt idx="4">
                  <c:v>3</c:v>
                </c:pt>
                <c:pt idx="5">
                  <c:v>3.4</c:v>
                </c:pt>
                <c:pt idx="6">
                  <c:v>4</c:v>
                </c:pt>
                <c:pt idx="7">
                  <c:v>7.4</c:v>
                </c:pt>
                <c:pt idx="8">
                  <c:v>11</c:v>
                </c:pt>
              </c:numCache>
            </c:numRef>
          </c:yVal>
          <c:smooth val="0"/>
        </c:ser>
        <c:dLbls>
          <c:showLegendKey val="0"/>
          <c:showVal val="0"/>
          <c:showCatName val="0"/>
          <c:showSerName val="0"/>
          <c:showPercent val="0"/>
          <c:showBubbleSize val="0"/>
        </c:dLbls>
        <c:axId val="48227072"/>
        <c:axId val="48228608"/>
      </c:scatterChart>
      <c:valAx>
        <c:axId val="48218880"/>
        <c:scaling>
          <c:orientation val="minMax"/>
          <c:max val="25"/>
        </c:scaling>
        <c:delete val="0"/>
        <c:axPos val="t"/>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8220800"/>
        <c:crosses val="autoZero"/>
        <c:crossBetween val="midCat"/>
        <c:majorUnit val="5"/>
      </c:valAx>
      <c:valAx>
        <c:axId val="48220800"/>
        <c:scaling>
          <c:orientation val="maxMin"/>
          <c:max val="15"/>
        </c:scaling>
        <c:delete val="0"/>
        <c:axPos val="l"/>
        <c:title>
          <c:tx>
            <c:rich>
              <a:bodyPr/>
              <a:lstStyle/>
              <a:p>
                <a:pPr>
                  <a:defRPr sz="1800"/>
                </a:pPr>
                <a:r>
                  <a:rPr lang="en-US" sz="1800" dirty="0"/>
                  <a:t>Depth, feet below grade</a:t>
                </a:r>
              </a:p>
            </c:rich>
          </c:tx>
          <c:layout>
            <c:manualLayout>
              <c:xMode val="edge"/>
              <c:yMode val="edge"/>
              <c:x val="2.3881985457276642E-2"/>
              <c:y val="0.186402432868969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8218880"/>
        <c:crosses val="autoZero"/>
        <c:crossBetween val="midCat"/>
        <c:majorUnit val="5"/>
        <c:minorUnit val="2"/>
      </c:valAx>
      <c:valAx>
        <c:axId val="48227072"/>
        <c:scaling>
          <c:logBase val="10"/>
          <c:orientation val="minMax"/>
          <c:max val="1000000000"/>
          <c:min val="1"/>
        </c:scaling>
        <c:delete val="0"/>
        <c:axPos val="b"/>
        <c:numFmt formatCode="0.E+00" sourceLinked="0"/>
        <c:majorTickMark val="cross"/>
        <c:minorTickMark val="none"/>
        <c:tickLblPos val="nextTo"/>
        <c:spPr>
          <a:ln w="3175">
            <a:solidFill>
              <a:srgbClr val="000000"/>
            </a:solidFill>
            <a:prstDash val="solid"/>
          </a:ln>
        </c:spPr>
        <c:txPr>
          <a:bodyPr rot="0" vert="horz"/>
          <a:lstStyle/>
          <a:p>
            <a:pPr>
              <a:defRPr/>
            </a:pPr>
            <a:endParaRPr lang="en-US"/>
          </a:p>
        </c:txPr>
        <c:crossAx val="48228608"/>
        <c:crosses val="max"/>
        <c:crossBetween val="midCat"/>
        <c:majorUnit val="1000"/>
        <c:minorUnit val="100"/>
      </c:valAx>
      <c:valAx>
        <c:axId val="48228608"/>
        <c:scaling>
          <c:orientation val="maxMin"/>
        </c:scaling>
        <c:delete val="1"/>
        <c:axPos val="r"/>
        <c:numFmt formatCode="0.0" sourceLinked="1"/>
        <c:majorTickMark val="out"/>
        <c:minorTickMark val="none"/>
        <c:tickLblPos val="none"/>
        <c:crossAx val="48227072"/>
        <c:crosses val="max"/>
        <c:crossBetween val="midCat"/>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08874793299696"/>
          <c:y val="0.1640930172520747"/>
          <c:w val="0.79831954379046632"/>
          <c:h val="0.53438811482617021"/>
        </c:manualLayout>
      </c:layout>
      <c:scatterChart>
        <c:scatterStyle val="lineMarker"/>
        <c:varyColors val="0"/>
        <c:ser>
          <c:idx val="1"/>
          <c:order val="1"/>
          <c:tx>
            <c:strRef>
              <c:f>Tesoro!$AR$4</c:f>
              <c:strCache>
                <c:ptCount val="1"/>
                <c:pt idx="0">
                  <c:v>Benzene</c:v>
                </c:pt>
              </c:strCache>
            </c:strRef>
          </c:tx>
          <c:spPr>
            <a:ln>
              <a:solidFill>
                <a:srgbClr val="FF0000"/>
              </a:solidFill>
            </a:ln>
          </c:spPr>
          <c:marker>
            <c:symbol val="none"/>
          </c:marker>
          <c:xVal>
            <c:numRef>
              <c:f>Tesoro!$AP$5:$AP$56</c:f>
              <c:numCache>
                <c:formatCode>General</c:formatCode>
                <c:ptCount val="52"/>
                <c:pt idx="0">
                  <c:v>20.900000000000002</c:v>
                </c:pt>
                <c:pt idx="1">
                  <c:v>19.319745238936331</c:v>
                </c:pt>
                <c:pt idx="2">
                  <c:v>17.784387093531542</c:v>
                </c:pt>
                <c:pt idx="3">
                  <c:v>16.294086027490195</c:v>
                </c:pt>
                <c:pt idx="4">
                  <c:v>14.849113350446366</c:v>
                </c:pt>
                <c:pt idx="5">
                  <c:v>13.449876281823895</c:v>
                </c:pt>
                <c:pt idx="6">
                  <c:v>12.096955570632428</c:v>
                </c:pt>
                <c:pt idx="7">
                  <c:v>10.791159147093831</c:v>
                </c:pt>
                <c:pt idx="8">
                  <c:v>9.5335967633643044</c:v>
                </c:pt>
                <c:pt idx="9">
                  <c:v>8.3257825201223987</c:v>
                </c:pt>
                <c:pt idx="10">
                  <c:v>7.1697747527006905</c:v>
                </c:pt>
                <c:pt idx="11">
                  <c:v>6.0683662029355148</c:v>
                </c:pt>
                <c:pt idx="12">
                  <c:v>5.0253420501434771</c:v>
                </c:pt>
                <c:pt idx="13">
                  <c:v>4.0458296462169265</c:v>
                </c:pt>
                <c:pt idx="14">
                  <c:v>3.1367722755624499</c:v>
                </c:pt>
                <c:pt idx="15">
                  <c:v>2.3075707241256036</c:v>
                </c:pt>
                <c:pt idx="16">
                  <c:v>1.5709519529859282</c:v>
                </c:pt>
                <c:pt idx="17">
                  <c:v>0.94414516527350145</c:v>
                </c:pt>
                <c:pt idx="18">
                  <c:v>0.4504739718152449</c:v>
                </c:pt>
                <c:pt idx="19">
                  <c:v>0.12151182902041832</c:v>
                </c:pt>
                <c:pt idx="20">
                  <c:v>0</c:v>
                </c:pt>
                <c:pt idx="21">
                  <c:v>0</c:v>
                </c:pt>
                <c:pt idx="22">
                  <c:v>0</c:v>
                </c:pt>
                <c:pt idx="23">
                  <c:v>0</c:v>
                </c:pt>
                <c:pt idx="24">
                  <c:v>0</c:v>
                </c:pt>
                <c:pt idx="25">
                  <c:v>6.0177970220922014E-3</c:v>
                </c:pt>
                <c:pt idx="26">
                  <c:v>6.576556283398146E-3</c:v>
                </c:pt>
                <c:pt idx="27">
                  <c:v>7.9962608796337303E-3</c:v>
                </c:pt>
                <c:pt idx="28">
                  <c:v>1.0462766142440039E-2</c:v>
                </c:pt>
                <c:pt idx="29">
                  <c:v>1.4298965408099076E-2</c:v>
                </c:pt>
                <c:pt idx="30">
                  <c:v>2.000706039424344E-2</c:v>
                </c:pt>
                <c:pt idx="31">
                  <c:v>2.8334305064480481E-2</c:v>
                </c:pt>
                <c:pt idx="32">
                  <c:v>4.0370829593740283E-2</c:v>
                </c:pt>
                <c:pt idx="33">
                  <c:v>5.7692350693881962E-2</c:v>
                </c:pt>
                <c:pt idx="34">
                  <c:v>8.2566450689518053E-2</c:v>
                </c:pt>
                <c:pt idx="35">
                  <c:v>0.11824942959983598</c:v>
                </c:pt>
                <c:pt idx="36">
                  <c:v>0.16941259150943547</c:v>
                </c:pt>
                <c:pt idx="37">
                  <c:v>0.24275377091834205</c:v>
                </c:pt>
                <c:pt idx="38">
                  <c:v>0.34787415476230132</c:v>
                </c:pt>
                <c:pt idx="39">
                  <c:v>0.49853518598751451</c:v>
                </c:pt>
                <c:pt idx="40">
                  <c:v>0.71446009152301571</c:v>
                </c:pt>
                <c:pt idx="41">
                  <c:v>1.0239158749653863</c:v>
                </c:pt>
                <c:pt idx="42">
                  <c:v>1.4674137859171346</c:v>
                </c:pt>
                <c:pt idx="43">
                  <c:v>2.1030126991192737</c:v>
                </c:pt>
                <c:pt idx="44">
                  <c:v>3.0139196754752531</c:v>
                </c:pt>
                <c:pt idx="45">
                  <c:v>4.3193827040623418</c:v>
                </c:pt>
                <c:pt idx="46">
                  <c:v>14.816037028046779</c:v>
                </c:pt>
                <c:pt idx="47">
                  <c:v>25.312691352031162</c:v>
                </c:pt>
                <c:pt idx="48">
                  <c:v>35.809345676015575</c:v>
                </c:pt>
                <c:pt idx="49">
                  <c:v>46.306000000000004</c:v>
                </c:pt>
                <c:pt idx="50">
                  <c:v>46.306000000000004</c:v>
                </c:pt>
                <c:pt idx="51">
                  <c:v>2.4999838034997393E-3</c:v>
                </c:pt>
              </c:numCache>
            </c:numRef>
          </c:xVal>
          <c:yVal>
            <c:numRef>
              <c:f>Tesoro!$AR$5:$AR$56</c:f>
              <c:numCache>
                <c:formatCode>General</c:formatCode>
                <c:ptCount val="52"/>
                <c:pt idx="25">
                  <c:v>0</c:v>
                </c:pt>
                <c:pt idx="26">
                  <c:v>-2.51095835443121E-2</c:v>
                </c:pt>
                <c:pt idx="27">
                  <c:v>-5.0219167088624062E-2</c:v>
                </c:pt>
                <c:pt idx="28">
                  <c:v>-7.5328750632936398E-2</c:v>
                </c:pt>
                <c:pt idx="29">
                  <c:v>-0.10043833417724789</c:v>
                </c:pt>
                <c:pt idx="30">
                  <c:v>-0.12554791772156024</c:v>
                </c:pt>
                <c:pt idx="31">
                  <c:v>-0.15065750126587232</c:v>
                </c:pt>
                <c:pt idx="32">
                  <c:v>-0.17576708481018502</c:v>
                </c:pt>
                <c:pt idx="33">
                  <c:v>-0.20087666835449638</c:v>
                </c:pt>
                <c:pt idx="34">
                  <c:v>-0.22598625189880844</c:v>
                </c:pt>
                <c:pt idx="35">
                  <c:v>-0.25109583544311925</c:v>
                </c:pt>
                <c:pt idx="36">
                  <c:v>-0.27620541898743256</c:v>
                </c:pt>
                <c:pt idx="37">
                  <c:v>-0.30131500253174481</c:v>
                </c:pt>
                <c:pt idx="38">
                  <c:v>-0.32642458607605862</c:v>
                </c:pt>
                <c:pt idx="39">
                  <c:v>-0.35153416962036882</c:v>
                </c:pt>
                <c:pt idx="40">
                  <c:v>-0.37664375316468185</c:v>
                </c:pt>
                <c:pt idx="41">
                  <c:v>-0.40175333670899177</c:v>
                </c:pt>
                <c:pt idx="42">
                  <c:v>-0.42686292025330591</c:v>
                </c:pt>
                <c:pt idx="43">
                  <c:v>-0.45197250379761861</c:v>
                </c:pt>
                <c:pt idx="44">
                  <c:v>-0.47708208734193003</c:v>
                </c:pt>
                <c:pt idx="45">
                  <c:v>-0.5021916708862405</c:v>
                </c:pt>
                <c:pt idx="46">
                  <c:v>-0.68164375316468306</c:v>
                </c:pt>
                <c:pt idx="47">
                  <c:v>-0.86109583544312496</c:v>
                </c:pt>
                <c:pt idx="48">
                  <c:v>-1.0405479177215637</c:v>
                </c:pt>
                <c:pt idx="49">
                  <c:v>-1.22</c:v>
                </c:pt>
              </c:numCache>
            </c:numRef>
          </c:yVal>
          <c:smooth val="0"/>
        </c:ser>
        <c:ser>
          <c:idx val="2"/>
          <c:order val="2"/>
          <c:tx>
            <c:strRef>
              <c:f>Tesoro!$AS$4</c:f>
              <c:strCache>
                <c:ptCount val="1"/>
                <c:pt idx="0">
                  <c:v>Measured Benzene</c:v>
                </c:pt>
              </c:strCache>
            </c:strRef>
          </c:tx>
          <c:spPr>
            <a:ln>
              <a:noFill/>
            </a:ln>
          </c:spPr>
          <c:marker>
            <c:symbol val="triangle"/>
            <c:size val="10"/>
            <c:spPr>
              <a:noFill/>
              <a:ln>
                <a:solidFill>
                  <a:srgbClr val="FF0000"/>
                </a:solidFill>
              </a:ln>
            </c:spPr>
          </c:marker>
          <c:dPt>
            <c:idx val="51"/>
            <c:marker>
              <c:symbol val="triangle"/>
              <c:size val="12"/>
            </c:marker>
            <c:bubble3D val="0"/>
            <c:spPr>
              <a:ln>
                <a:solidFill>
                  <a:srgbClr val="C00000"/>
                </a:solidFill>
              </a:ln>
            </c:spPr>
          </c:dPt>
          <c:xVal>
            <c:numRef>
              <c:f>Tesoro!$AP$5:$AP$56</c:f>
              <c:numCache>
                <c:formatCode>General</c:formatCode>
                <c:ptCount val="52"/>
                <c:pt idx="0">
                  <c:v>20.900000000000002</c:v>
                </c:pt>
                <c:pt idx="1">
                  <c:v>19.319745238936331</c:v>
                </c:pt>
                <c:pt idx="2">
                  <c:v>17.784387093531542</c:v>
                </c:pt>
                <c:pt idx="3">
                  <c:v>16.294086027490195</c:v>
                </c:pt>
                <c:pt idx="4">
                  <c:v>14.849113350446366</c:v>
                </c:pt>
                <c:pt idx="5">
                  <c:v>13.449876281823895</c:v>
                </c:pt>
                <c:pt idx="6">
                  <c:v>12.096955570632428</c:v>
                </c:pt>
                <c:pt idx="7">
                  <c:v>10.791159147093831</c:v>
                </c:pt>
                <c:pt idx="8">
                  <c:v>9.5335967633643044</c:v>
                </c:pt>
                <c:pt idx="9">
                  <c:v>8.3257825201223987</c:v>
                </c:pt>
                <c:pt idx="10">
                  <c:v>7.1697747527006905</c:v>
                </c:pt>
                <c:pt idx="11">
                  <c:v>6.0683662029355148</c:v>
                </c:pt>
                <c:pt idx="12">
                  <c:v>5.0253420501434771</c:v>
                </c:pt>
                <c:pt idx="13">
                  <c:v>4.0458296462169265</c:v>
                </c:pt>
                <c:pt idx="14">
                  <c:v>3.1367722755624499</c:v>
                </c:pt>
                <c:pt idx="15">
                  <c:v>2.3075707241256036</c:v>
                </c:pt>
                <c:pt idx="16">
                  <c:v>1.5709519529859282</c:v>
                </c:pt>
                <c:pt idx="17">
                  <c:v>0.94414516527350145</c:v>
                </c:pt>
                <c:pt idx="18">
                  <c:v>0.4504739718152449</c:v>
                </c:pt>
                <c:pt idx="19">
                  <c:v>0.12151182902041832</c:v>
                </c:pt>
                <c:pt idx="20">
                  <c:v>0</c:v>
                </c:pt>
                <c:pt idx="21">
                  <c:v>0</c:v>
                </c:pt>
                <c:pt idx="22">
                  <c:v>0</c:v>
                </c:pt>
                <c:pt idx="23">
                  <c:v>0</c:v>
                </c:pt>
                <c:pt idx="24">
                  <c:v>0</c:v>
                </c:pt>
                <c:pt idx="25">
                  <c:v>6.0177970220922014E-3</c:v>
                </c:pt>
                <c:pt idx="26">
                  <c:v>6.576556283398146E-3</c:v>
                </c:pt>
                <c:pt idx="27">
                  <c:v>7.9962608796337303E-3</c:v>
                </c:pt>
                <c:pt idx="28">
                  <c:v>1.0462766142440039E-2</c:v>
                </c:pt>
                <c:pt idx="29">
                  <c:v>1.4298965408099076E-2</c:v>
                </c:pt>
                <c:pt idx="30">
                  <c:v>2.000706039424344E-2</c:v>
                </c:pt>
                <c:pt idx="31">
                  <c:v>2.8334305064480481E-2</c:v>
                </c:pt>
                <c:pt idx="32">
                  <c:v>4.0370829593740283E-2</c:v>
                </c:pt>
                <c:pt idx="33">
                  <c:v>5.7692350693881962E-2</c:v>
                </c:pt>
                <c:pt idx="34">
                  <c:v>8.2566450689518053E-2</c:v>
                </c:pt>
                <c:pt idx="35">
                  <c:v>0.11824942959983598</c:v>
                </c:pt>
                <c:pt idx="36">
                  <c:v>0.16941259150943547</c:v>
                </c:pt>
                <c:pt idx="37">
                  <c:v>0.24275377091834205</c:v>
                </c:pt>
                <c:pt idx="38">
                  <c:v>0.34787415476230132</c:v>
                </c:pt>
                <c:pt idx="39">
                  <c:v>0.49853518598751451</c:v>
                </c:pt>
                <c:pt idx="40">
                  <c:v>0.71446009152301571</c:v>
                </c:pt>
                <c:pt idx="41">
                  <c:v>1.0239158749653863</c:v>
                </c:pt>
                <c:pt idx="42">
                  <c:v>1.4674137859171346</c:v>
                </c:pt>
                <c:pt idx="43">
                  <c:v>2.1030126991192737</c:v>
                </c:pt>
                <c:pt idx="44">
                  <c:v>3.0139196754752531</c:v>
                </c:pt>
                <c:pt idx="45">
                  <c:v>4.3193827040623418</c:v>
                </c:pt>
                <c:pt idx="46">
                  <c:v>14.816037028046779</c:v>
                </c:pt>
                <c:pt idx="47">
                  <c:v>25.312691352031162</c:v>
                </c:pt>
                <c:pt idx="48">
                  <c:v>35.809345676015575</c:v>
                </c:pt>
                <c:pt idx="49">
                  <c:v>46.306000000000004</c:v>
                </c:pt>
                <c:pt idx="50">
                  <c:v>46.306000000000004</c:v>
                </c:pt>
                <c:pt idx="51">
                  <c:v>2.4999838034997393E-3</c:v>
                </c:pt>
              </c:numCache>
            </c:numRef>
          </c:xVal>
          <c:yVal>
            <c:numRef>
              <c:f>Tesoro!$AS$5:$AS$56</c:f>
              <c:numCache>
                <c:formatCode>General</c:formatCode>
                <c:ptCount val="52"/>
                <c:pt idx="50">
                  <c:v>1.22</c:v>
                </c:pt>
                <c:pt idx="51">
                  <c:v>0</c:v>
                </c:pt>
              </c:numCache>
            </c:numRef>
          </c:yVal>
          <c:smooth val="0"/>
        </c:ser>
        <c:ser>
          <c:idx val="3"/>
          <c:order val="3"/>
          <c:spPr>
            <a:ln w="38100">
              <a:solidFill>
                <a:srgbClr val="FF0000"/>
              </a:solidFill>
              <a:prstDash val="dash"/>
            </a:ln>
          </c:spPr>
          <c:marker>
            <c:symbol val="none"/>
          </c:marker>
          <c:xVal>
            <c:numRef>
              <c:f>Tesoro!$AR$73:$AR$74</c:f>
              <c:numCache>
                <c:formatCode>General</c:formatCode>
                <c:ptCount val="2"/>
                <c:pt idx="0">
                  <c:v>20.372</c:v>
                </c:pt>
                <c:pt idx="1">
                  <c:v>46.3</c:v>
                </c:pt>
              </c:numCache>
            </c:numRef>
          </c:xVal>
          <c:yVal>
            <c:numRef>
              <c:f>Tesoro!$AS$73:$AS$74</c:f>
              <c:numCache>
                <c:formatCode>General</c:formatCode>
                <c:ptCount val="2"/>
                <c:pt idx="0">
                  <c:v>0</c:v>
                </c:pt>
                <c:pt idx="1">
                  <c:v>-1.22</c:v>
                </c:pt>
              </c:numCache>
            </c:numRef>
          </c:yVal>
          <c:smooth val="0"/>
        </c:ser>
        <c:dLbls>
          <c:showLegendKey val="0"/>
          <c:showVal val="0"/>
          <c:showCatName val="0"/>
          <c:showSerName val="0"/>
          <c:showPercent val="0"/>
          <c:showBubbleSize val="0"/>
        </c:dLbls>
        <c:axId val="50026752"/>
        <c:axId val="50028928"/>
      </c:scatterChart>
      <c:scatterChart>
        <c:scatterStyle val="lineMarker"/>
        <c:varyColors val="0"/>
        <c:ser>
          <c:idx val="0"/>
          <c:order val="0"/>
          <c:tx>
            <c:strRef>
              <c:f>Tesoro!$AQ$4</c:f>
              <c:strCache>
                <c:ptCount val="1"/>
                <c:pt idx="0">
                  <c:v>Oxygen</c:v>
                </c:pt>
              </c:strCache>
            </c:strRef>
          </c:tx>
          <c:spPr>
            <a:ln>
              <a:solidFill>
                <a:srgbClr val="0070C0"/>
              </a:solidFill>
            </a:ln>
          </c:spPr>
          <c:marker>
            <c:symbol val="none"/>
          </c:marker>
          <c:xVal>
            <c:numRef>
              <c:f>Tesoro!$AP$5:$AP$56</c:f>
              <c:numCache>
                <c:formatCode>General</c:formatCode>
                <c:ptCount val="52"/>
                <c:pt idx="0">
                  <c:v>20.900000000000002</c:v>
                </c:pt>
                <c:pt idx="1">
                  <c:v>19.319745238936331</c:v>
                </c:pt>
                <c:pt idx="2">
                  <c:v>17.784387093531542</c:v>
                </c:pt>
                <c:pt idx="3">
                  <c:v>16.294086027490195</c:v>
                </c:pt>
                <c:pt idx="4">
                  <c:v>14.849113350446366</c:v>
                </c:pt>
                <c:pt idx="5">
                  <c:v>13.449876281823895</c:v>
                </c:pt>
                <c:pt idx="6">
                  <c:v>12.096955570632428</c:v>
                </c:pt>
                <c:pt idx="7">
                  <c:v>10.791159147093831</c:v>
                </c:pt>
                <c:pt idx="8">
                  <c:v>9.5335967633643044</c:v>
                </c:pt>
                <c:pt idx="9">
                  <c:v>8.3257825201223987</c:v>
                </c:pt>
                <c:pt idx="10">
                  <c:v>7.1697747527006905</c:v>
                </c:pt>
                <c:pt idx="11">
                  <c:v>6.0683662029355148</c:v>
                </c:pt>
                <c:pt idx="12">
                  <c:v>5.0253420501434771</c:v>
                </c:pt>
                <c:pt idx="13">
                  <c:v>4.0458296462169265</c:v>
                </c:pt>
                <c:pt idx="14">
                  <c:v>3.1367722755624499</c:v>
                </c:pt>
                <c:pt idx="15">
                  <c:v>2.3075707241256036</c:v>
                </c:pt>
                <c:pt idx="16">
                  <c:v>1.5709519529859282</c:v>
                </c:pt>
                <c:pt idx="17">
                  <c:v>0.94414516527350145</c:v>
                </c:pt>
                <c:pt idx="18">
                  <c:v>0.4504739718152449</c:v>
                </c:pt>
                <c:pt idx="19">
                  <c:v>0.12151182902041832</c:v>
                </c:pt>
                <c:pt idx="20">
                  <c:v>0</c:v>
                </c:pt>
                <c:pt idx="21">
                  <c:v>0</c:v>
                </c:pt>
                <c:pt idx="22">
                  <c:v>0</c:v>
                </c:pt>
                <c:pt idx="23">
                  <c:v>0</c:v>
                </c:pt>
                <c:pt idx="24">
                  <c:v>0</c:v>
                </c:pt>
                <c:pt idx="25">
                  <c:v>6.0177970220922014E-3</c:v>
                </c:pt>
                <c:pt idx="26">
                  <c:v>6.576556283398146E-3</c:v>
                </c:pt>
                <c:pt idx="27">
                  <c:v>7.9962608796337303E-3</c:v>
                </c:pt>
                <c:pt idx="28">
                  <c:v>1.0462766142440039E-2</c:v>
                </c:pt>
                <c:pt idx="29">
                  <c:v>1.4298965408099076E-2</c:v>
                </c:pt>
                <c:pt idx="30">
                  <c:v>2.000706039424344E-2</c:v>
                </c:pt>
                <c:pt idx="31">
                  <c:v>2.8334305064480481E-2</c:v>
                </c:pt>
                <c:pt idx="32">
                  <c:v>4.0370829593740283E-2</c:v>
                </c:pt>
                <c:pt idx="33">
                  <c:v>5.7692350693881962E-2</c:v>
                </c:pt>
                <c:pt idx="34">
                  <c:v>8.2566450689518053E-2</c:v>
                </c:pt>
                <c:pt idx="35">
                  <c:v>0.11824942959983598</c:v>
                </c:pt>
                <c:pt idx="36">
                  <c:v>0.16941259150943547</c:v>
                </c:pt>
                <c:pt idx="37">
                  <c:v>0.24275377091834205</c:v>
                </c:pt>
                <c:pt idx="38">
                  <c:v>0.34787415476230132</c:v>
                </c:pt>
                <c:pt idx="39">
                  <c:v>0.49853518598751451</c:v>
                </c:pt>
                <c:pt idx="40">
                  <c:v>0.71446009152301571</c:v>
                </c:pt>
                <c:pt idx="41">
                  <c:v>1.0239158749653863</c:v>
                </c:pt>
                <c:pt idx="42">
                  <c:v>1.4674137859171346</c:v>
                </c:pt>
                <c:pt idx="43">
                  <c:v>2.1030126991192737</c:v>
                </c:pt>
                <c:pt idx="44">
                  <c:v>3.0139196754752531</c:v>
                </c:pt>
                <c:pt idx="45">
                  <c:v>4.3193827040623418</c:v>
                </c:pt>
                <c:pt idx="46">
                  <c:v>14.816037028046779</c:v>
                </c:pt>
                <c:pt idx="47">
                  <c:v>25.312691352031162</c:v>
                </c:pt>
                <c:pt idx="48">
                  <c:v>35.809345676015575</c:v>
                </c:pt>
                <c:pt idx="49">
                  <c:v>46.306000000000004</c:v>
                </c:pt>
                <c:pt idx="50">
                  <c:v>46.306000000000004</c:v>
                </c:pt>
                <c:pt idx="51">
                  <c:v>2.4999838034997393E-3</c:v>
                </c:pt>
              </c:numCache>
            </c:numRef>
          </c:xVal>
          <c:yVal>
            <c:numRef>
              <c:f>Tesoro!$AQ$5:$AQ$56</c:f>
              <c:numCache>
                <c:formatCode>General</c:formatCode>
                <c:ptCount val="52"/>
                <c:pt idx="0">
                  <c:v>0</c:v>
                </c:pt>
                <c:pt idx="1">
                  <c:v>-2.51095835443121E-2</c:v>
                </c:pt>
                <c:pt idx="2">
                  <c:v>-5.0219167088624062E-2</c:v>
                </c:pt>
                <c:pt idx="3">
                  <c:v>-7.5328750632936398E-2</c:v>
                </c:pt>
                <c:pt idx="4">
                  <c:v>-0.10043833417724789</c:v>
                </c:pt>
                <c:pt idx="5">
                  <c:v>-0.12554791772156024</c:v>
                </c:pt>
                <c:pt idx="6">
                  <c:v>-0.15065750126587232</c:v>
                </c:pt>
                <c:pt idx="7">
                  <c:v>-0.17576708481018502</c:v>
                </c:pt>
                <c:pt idx="8">
                  <c:v>-0.20087666835449638</c:v>
                </c:pt>
                <c:pt idx="9">
                  <c:v>-0.22598625189880844</c:v>
                </c:pt>
                <c:pt idx="10">
                  <c:v>-0.25109583544311925</c:v>
                </c:pt>
                <c:pt idx="11">
                  <c:v>-0.27620541898743256</c:v>
                </c:pt>
                <c:pt idx="12">
                  <c:v>-0.30131500253174481</c:v>
                </c:pt>
                <c:pt idx="13">
                  <c:v>-0.32642458607605862</c:v>
                </c:pt>
                <c:pt idx="14">
                  <c:v>-0.35153416962036882</c:v>
                </c:pt>
                <c:pt idx="15">
                  <c:v>-0.37664375316468185</c:v>
                </c:pt>
                <c:pt idx="16">
                  <c:v>-0.40175333670899177</c:v>
                </c:pt>
                <c:pt idx="17">
                  <c:v>-0.42686292025330591</c:v>
                </c:pt>
                <c:pt idx="18">
                  <c:v>-0.45197250379761861</c:v>
                </c:pt>
                <c:pt idx="19">
                  <c:v>-0.47708208734193003</c:v>
                </c:pt>
                <c:pt idx="20">
                  <c:v>-0.5021916708862405</c:v>
                </c:pt>
                <c:pt idx="21">
                  <c:v>-0.68164375316468306</c:v>
                </c:pt>
                <c:pt idx="22">
                  <c:v>-0.86109583544312496</c:v>
                </c:pt>
                <c:pt idx="23">
                  <c:v>-1.0405479177215637</c:v>
                </c:pt>
                <c:pt idx="24">
                  <c:v>-1.22</c:v>
                </c:pt>
              </c:numCache>
            </c:numRef>
          </c:yVal>
          <c:smooth val="0"/>
        </c:ser>
        <c:dLbls>
          <c:showLegendKey val="0"/>
          <c:showVal val="0"/>
          <c:showCatName val="0"/>
          <c:showSerName val="0"/>
          <c:showPercent val="0"/>
          <c:showBubbleSize val="0"/>
        </c:dLbls>
        <c:axId val="50032640"/>
        <c:axId val="50030848"/>
      </c:scatterChart>
      <c:valAx>
        <c:axId val="50026752"/>
        <c:scaling>
          <c:orientation val="minMax"/>
          <c:max val="50"/>
          <c:min val="0"/>
        </c:scaling>
        <c:delete val="0"/>
        <c:axPos val="b"/>
        <c:majorGridlines>
          <c:spPr>
            <a:ln>
              <a:solidFill>
                <a:schemeClr val="bg1">
                  <a:lumMod val="85000"/>
                </a:schemeClr>
              </a:solidFill>
            </a:ln>
          </c:spPr>
        </c:majorGridlines>
        <c:title>
          <c:tx>
            <c:rich>
              <a:bodyPr/>
              <a:lstStyle/>
              <a:p>
                <a:pPr>
                  <a:defRPr sz="1400"/>
                </a:pPr>
                <a:r>
                  <a:rPr lang="en-US" sz="1400" dirty="0"/>
                  <a:t>Benzene Vapor Conc</a:t>
                </a:r>
                <a:r>
                  <a:rPr lang="en-US" sz="1400" baseline="0" dirty="0"/>
                  <a:t> (mg/m</a:t>
                </a:r>
                <a:r>
                  <a:rPr lang="en-US" sz="1400" baseline="26000" dirty="0"/>
                  <a:t>3</a:t>
                </a:r>
                <a:r>
                  <a:rPr lang="en-US" sz="1400" baseline="0" dirty="0"/>
                  <a:t>)</a:t>
                </a:r>
                <a:endParaRPr lang="en-US" sz="1400" dirty="0"/>
              </a:p>
            </c:rich>
          </c:tx>
          <c:layout>
            <c:manualLayout>
              <c:xMode val="edge"/>
              <c:yMode val="edge"/>
              <c:x val="0.28378065032807798"/>
              <c:y val="0.75126539855814356"/>
            </c:manualLayout>
          </c:layout>
          <c:overlay val="0"/>
        </c:title>
        <c:numFmt formatCode="#,##0" sourceLinked="0"/>
        <c:majorTickMark val="out"/>
        <c:minorTickMark val="none"/>
        <c:tickLblPos val="nextTo"/>
        <c:txPr>
          <a:bodyPr/>
          <a:lstStyle/>
          <a:p>
            <a:pPr>
              <a:defRPr sz="1400"/>
            </a:pPr>
            <a:endParaRPr lang="en-US"/>
          </a:p>
        </c:txPr>
        <c:crossAx val="50028928"/>
        <c:crossesAt val="-140"/>
        <c:crossBetween val="midCat"/>
        <c:majorUnit val="10"/>
      </c:valAx>
      <c:valAx>
        <c:axId val="50028928"/>
        <c:scaling>
          <c:orientation val="minMax"/>
          <c:max val="0"/>
          <c:min val="-1.4"/>
        </c:scaling>
        <c:delete val="0"/>
        <c:axPos val="l"/>
        <c:majorGridlines>
          <c:spPr>
            <a:ln>
              <a:solidFill>
                <a:schemeClr val="bg1">
                  <a:lumMod val="85000"/>
                </a:schemeClr>
              </a:solidFill>
            </a:ln>
          </c:spPr>
        </c:majorGridlines>
        <c:title>
          <c:tx>
            <c:rich>
              <a:bodyPr/>
              <a:lstStyle/>
              <a:p>
                <a:pPr>
                  <a:defRPr sz="1400"/>
                </a:pPr>
                <a:r>
                  <a:rPr lang="en-US" sz="1400" dirty="0"/>
                  <a:t>Depth below foundation (m)</a:t>
                </a:r>
              </a:p>
            </c:rich>
          </c:tx>
          <c:layout>
            <c:manualLayout>
              <c:xMode val="edge"/>
              <c:yMode val="edge"/>
              <c:x val="0"/>
              <c:y val="0.2414518559748195"/>
            </c:manualLayout>
          </c:layout>
          <c:overlay val="0"/>
        </c:title>
        <c:numFmt formatCode="General" sourceLinked="1"/>
        <c:majorTickMark val="out"/>
        <c:minorTickMark val="none"/>
        <c:tickLblPos val="nextTo"/>
        <c:txPr>
          <a:bodyPr/>
          <a:lstStyle/>
          <a:p>
            <a:pPr>
              <a:defRPr sz="1400"/>
            </a:pPr>
            <a:endParaRPr lang="en-US"/>
          </a:p>
        </c:txPr>
        <c:crossAx val="50026752"/>
        <c:crossesAt val="-1.4"/>
        <c:crossBetween val="midCat"/>
      </c:valAx>
      <c:valAx>
        <c:axId val="50030848"/>
        <c:scaling>
          <c:orientation val="minMax"/>
        </c:scaling>
        <c:delete val="1"/>
        <c:axPos val="r"/>
        <c:numFmt formatCode="General" sourceLinked="1"/>
        <c:majorTickMark val="out"/>
        <c:minorTickMark val="none"/>
        <c:tickLblPos val="none"/>
        <c:crossAx val="50032640"/>
        <c:crosses val="max"/>
        <c:crossBetween val="midCat"/>
      </c:valAx>
      <c:valAx>
        <c:axId val="50032640"/>
        <c:scaling>
          <c:orientation val="minMax"/>
          <c:max val="25"/>
          <c:min val="0"/>
        </c:scaling>
        <c:delete val="0"/>
        <c:axPos val="t"/>
        <c:title>
          <c:tx>
            <c:rich>
              <a:bodyPr/>
              <a:lstStyle/>
              <a:p>
                <a:pPr>
                  <a:defRPr sz="1400"/>
                </a:pPr>
                <a:r>
                  <a:rPr lang="en-US" sz="1400" dirty="0"/>
                  <a:t>Oxygen</a:t>
                </a:r>
                <a:r>
                  <a:rPr lang="en-US" sz="1400" baseline="0" dirty="0"/>
                  <a:t> (%) </a:t>
                </a:r>
                <a:endParaRPr lang="en-US" sz="1400" dirty="0"/>
              </a:p>
            </c:rich>
          </c:tx>
          <c:layout>
            <c:manualLayout>
              <c:xMode val="edge"/>
              <c:yMode val="edge"/>
              <c:x val="0.42815066494053455"/>
              <c:y val="5.1891778272243901E-2"/>
            </c:manualLayout>
          </c:layout>
          <c:overlay val="0"/>
        </c:title>
        <c:numFmt formatCode="General" sourceLinked="1"/>
        <c:majorTickMark val="out"/>
        <c:minorTickMark val="none"/>
        <c:tickLblPos val="nextTo"/>
        <c:txPr>
          <a:bodyPr/>
          <a:lstStyle/>
          <a:p>
            <a:pPr>
              <a:defRPr sz="1400"/>
            </a:pPr>
            <a:endParaRPr lang="en-US"/>
          </a:p>
        </c:txPr>
        <c:crossAx val="50030848"/>
        <c:crosses val="max"/>
        <c:crossBetween val="midCat"/>
        <c:majorUnit val="5"/>
      </c:valAx>
      <c:spPr>
        <a:ln>
          <a:solidFill>
            <a:schemeClr val="tx1"/>
          </a:solid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83607730851817"/>
          <c:y val="0.16107090892891304"/>
          <c:w val="0.78228513481269357"/>
          <c:h val="0.5240363651944635"/>
        </c:manualLayout>
      </c:layout>
      <c:scatterChart>
        <c:scatterStyle val="lineMarker"/>
        <c:varyColors val="0"/>
        <c:ser>
          <c:idx val="1"/>
          <c:order val="1"/>
          <c:tx>
            <c:strRef>
              <c:f>Stafford!$AL$16</c:f>
              <c:strCache>
                <c:ptCount val="1"/>
                <c:pt idx="0">
                  <c:v>Benzene</c:v>
                </c:pt>
              </c:strCache>
            </c:strRef>
          </c:tx>
          <c:spPr>
            <a:ln>
              <a:solidFill>
                <a:srgbClr val="FF0000"/>
              </a:solidFill>
            </a:ln>
          </c:spPr>
          <c:marker>
            <c:symbol val="none"/>
          </c:marker>
          <c:xVal>
            <c:numRef>
              <c:f>Stafford!$AJ$17:$AJ$97</c:f>
              <c:numCache>
                <c:formatCode>General</c:formatCode>
                <c:ptCount val="81"/>
                <c:pt idx="0">
                  <c:v>20.9</c:v>
                </c:pt>
                <c:pt idx="1">
                  <c:v>19.262443005683895</c:v>
                </c:pt>
                <c:pt idx="2">
                  <c:v>17.67135699938709</c:v>
                </c:pt>
                <c:pt idx="3">
                  <c:v>16.127405016129725</c:v>
                </c:pt>
                <c:pt idx="4">
                  <c:v>14.631510265570649</c:v>
                </c:pt>
                <c:pt idx="5">
                  <c:v>13.184884792095621</c:v>
                </c:pt>
                <c:pt idx="6">
                  <c:v>11.789068006795468</c:v>
                </c:pt>
                <c:pt idx="7">
                  <c:v>10.445976499252296</c:v>
                </c:pt>
                <c:pt idx="8">
                  <c:v>9.1579669574820706</c:v>
                </c:pt>
                <c:pt idx="9">
                  <c:v>7.9279145153431285</c:v>
                </c:pt>
                <c:pt idx="10">
                  <c:v>6.7593094274912424</c:v>
                </c:pt>
                <c:pt idx="11">
                  <c:v>5.6563756654865545</c:v>
                </c:pt>
                <c:pt idx="12">
                  <c:v>4.624215862495209</c:v>
                </c:pt>
                <c:pt idx="13">
                  <c:v>3.6689880415228773</c:v>
                </c:pt>
                <c:pt idx="14">
                  <c:v>2.7981207838180882</c:v>
                </c:pt>
                <c:pt idx="15">
                  <c:v>2.02057497948116</c:v>
                </c:pt>
                <c:pt idx="16">
                  <c:v>1.3471621119799957</c:v>
                </c:pt>
                <c:pt idx="17">
                  <c:v>0.79093123652353392</c:v>
                </c:pt>
                <c:pt idx="18">
                  <c:v>0.36763951037949588</c:v>
                </c:pt>
                <c:pt idx="19">
                  <c:v>9.6324433628283565E-2</c:v>
                </c:pt>
                <c:pt idx="20">
                  <c:v>0</c:v>
                </c:pt>
                <c:pt idx="21">
                  <c:v>0</c:v>
                </c:pt>
                <c:pt idx="22">
                  <c:v>0</c:v>
                </c:pt>
                <c:pt idx="23">
                  <c:v>0</c:v>
                </c:pt>
                <c:pt idx="24">
                  <c:v>0</c:v>
                </c:pt>
                <c:pt idx="25">
                  <c:v>4.2847170131928571</c:v>
                </c:pt>
                <c:pt idx="26">
                  <c:v>4.4954607517924474</c:v>
                </c:pt>
                <c:pt idx="27">
                  <c:v>4.8862396446579384</c:v>
                </c:pt>
                <c:pt idx="28">
                  <c:v>5.4727036867832766</c:v>
                </c:pt>
                <c:pt idx="29">
                  <c:v>6.2783397130280765</c:v>
                </c:pt>
                <c:pt idx="30">
                  <c:v>7.3354120038021788</c:v>
                </c:pt>
                <c:pt idx="31">
                  <c:v>8.6862544117287577</c:v>
                </c:pt>
                <c:pt idx="32">
                  <c:v>10.384965756645846</c:v>
                </c:pt>
                <c:pt idx="33">
                  <c:v>12.499576386480152</c:v>
                </c:pt>
                <c:pt idx="34">
                  <c:v>15.114772670877468</c:v>
                </c:pt>
                <c:pt idx="35">
                  <c:v>18.335288538681386</c:v>
                </c:pt>
                <c:pt idx="36">
                  <c:v>22.290099884263572</c:v>
                </c:pt>
                <c:pt idx="37">
                  <c:v>27.137589821170721</c:v>
                </c:pt>
                <c:pt idx="38">
                  <c:v>33.071891642245895</c:v>
                </c:pt>
                <c:pt idx="39">
                  <c:v>40.330663510424245</c:v>
                </c:pt>
                <c:pt idx="40">
                  <c:v>49.204606242646001</c:v>
                </c:pt>
                <c:pt idx="41">
                  <c:v>60.049105357093048</c:v>
                </c:pt>
                <c:pt idx="42">
                  <c:v>73.29846362689662</c:v>
                </c:pt>
                <c:pt idx="43">
                  <c:v>89.483294128608932</c:v>
                </c:pt>
                <c:pt idx="44">
                  <c:v>109.25177034588908</c:v>
                </c:pt>
                <c:pt idx="45">
                  <c:v>133.39558435701107</c:v>
                </c:pt>
                <c:pt idx="46">
                  <c:v>265.04668826775838</c:v>
                </c:pt>
                <c:pt idx="47">
                  <c:v>396.69779217850527</c:v>
                </c:pt>
                <c:pt idx="48">
                  <c:v>528.34889608925266</c:v>
                </c:pt>
                <c:pt idx="49">
                  <c:v>660</c:v>
                </c:pt>
                <c:pt idx="50">
                  <c:v>239.28780112114632</c:v>
                </c:pt>
                <c:pt idx="51">
                  <c:v>250.30025120632354</c:v>
                </c:pt>
                <c:pt idx="52">
                  <c:v>262.59043114769156</c:v>
                </c:pt>
                <c:pt idx="53">
                  <c:v>276.22107971508518</c:v>
                </c:pt>
                <c:pt idx="54">
                  <c:v>291.26177848722614</c:v>
                </c:pt>
                <c:pt idx="55">
                  <c:v>307.78930705097804</c:v>
                </c:pt>
                <c:pt idx="56">
                  <c:v>325.88803494489645</c:v>
                </c:pt>
                <c:pt idx="57">
                  <c:v>345.65035234788894</c:v>
                </c:pt>
                <c:pt idx="58">
                  <c:v>367.17714171153642</c:v>
                </c:pt>
                <c:pt idx="59">
                  <c:v>390.57829274368123</c:v>
                </c:pt>
                <c:pt idx="60">
                  <c:v>415.97326337214844</c:v>
                </c:pt>
                <c:pt idx="61">
                  <c:v>443.49168955220495</c:v>
                </c:pt>
                <c:pt idx="62">
                  <c:v>473.27404703070908</c:v>
                </c:pt>
                <c:pt idx="63">
                  <c:v>505.47236844507472</c:v>
                </c:pt>
                <c:pt idx="64">
                  <c:v>540.25101941776518</c:v>
                </c:pt>
                <c:pt idx="65">
                  <c:v>577.78753760801385</c:v>
                </c:pt>
                <c:pt idx="66">
                  <c:v>618.27353900405353</c:v>
                </c:pt>
                <c:pt idx="67">
                  <c:v>661.91569608220277</c:v>
                </c:pt>
                <c:pt idx="68">
                  <c:v>708.93679282618552</c:v>
                </c:pt>
                <c:pt idx="69">
                  <c:v>759.57686199221348</c:v>
                </c:pt>
                <c:pt idx="70">
                  <c:v>814.09441042549713</c:v>
                </c:pt>
                <c:pt idx="71">
                  <c:v>1093.5708078191228</c:v>
                </c:pt>
                <c:pt idx="72">
                  <c:v>1373.0472052127486</c:v>
                </c:pt>
                <c:pt idx="73">
                  <c:v>1652.5236026063744</c:v>
                </c:pt>
                <c:pt idx="74">
                  <c:v>1932</c:v>
                </c:pt>
                <c:pt idx="75">
                  <c:v>0.15000000000000024</c:v>
                </c:pt>
                <c:pt idx="76">
                  <c:v>127</c:v>
                </c:pt>
                <c:pt idx="77">
                  <c:v>660</c:v>
                </c:pt>
                <c:pt idx="78">
                  <c:v>96</c:v>
                </c:pt>
                <c:pt idx="79">
                  <c:v>504</c:v>
                </c:pt>
                <c:pt idx="80">
                  <c:v>1932</c:v>
                </c:pt>
              </c:numCache>
            </c:numRef>
          </c:xVal>
          <c:yVal>
            <c:numRef>
              <c:f>Stafford!$AL$17:$AL$97</c:f>
              <c:numCache>
                <c:formatCode>General</c:formatCode>
                <c:ptCount val="81"/>
                <c:pt idx="25">
                  <c:v>0</c:v>
                </c:pt>
                <c:pt idx="26">
                  <c:v>-3.8220362660475307E-2</c:v>
                </c:pt>
                <c:pt idx="27">
                  <c:v>-7.6440725320950087E-2</c:v>
                </c:pt>
                <c:pt idx="28">
                  <c:v>-0.11466108798142563</c:v>
                </c:pt>
                <c:pt idx="29">
                  <c:v>-0.15288145064190076</c:v>
                </c:pt>
                <c:pt idx="30">
                  <c:v>-0.19110181330237538</c:v>
                </c:pt>
                <c:pt idx="31">
                  <c:v>-0.22932217596285057</c:v>
                </c:pt>
                <c:pt idx="32">
                  <c:v>-0.2675425386233245</c:v>
                </c:pt>
                <c:pt idx="33">
                  <c:v>-0.30576290128380279</c:v>
                </c:pt>
                <c:pt idx="34">
                  <c:v>-0.34398326394427786</c:v>
                </c:pt>
                <c:pt idx="35">
                  <c:v>-0.38220362660475082</c:v>
                </c:pt>
                <c:pt idx="36">
                  <c:v>-0.42042398926522789</c:v>
                </c:pt>
                <c:pt idx="37">
                  <c:v>-0.45864435192570085</c:v>
                </c:pt>
                <c:pt idx="38">
                  <c:v>-0.49686471458617631</c:v>
                </c:pt>
                <c:pt idx="39">
                  <c:v>-0.53508507724665111</c:v>
                </c:pt>
                <c:pt idx="40">
                  <c:v>-0.57330543990712612</c:v>
                </c:pt>
                <c:pt idx="41">
                  <c:v>-0.61152580256760358</c:v>
                </c:pt>
                <c:pt idx="42">
                  <c:v>-0.64974616522807882</c:v>
                </c:pt>
                <c:pt idx="43">
                  <c:v>-0.68796652788855139</c:v>
                </c:pt>
                <c:pt idx="44">
                  <c:v>-0.72618689054902663</c:v>
                </c:pt>
                <c:pt idx="45">
                  <c:v>-0.76440725320950498</c:v>
                </c:pt>
                <c:pt idx="46">
                  <c:v>-0.95330543990712613</c:v>
                </c:pt>
                <c:pt idx="47">
                  <c:v>-1.1422036266047546</c:v>
                </c:pt>
                <c:pt idx="48">
                  <c:v>-1.3311018133023738</c:v>
                </c:pt>
                <c:pt idx="49">
                  <c:v>-1.52</c:v>
                </c:pt>
              </c:numCache>
            </c:numRef>
          </c:yVal>
          <c:smooth val="0"/>
        </c:ser>
        <c:ser>
          <c:idx val="2"/>
          <c:order val="2"/>
          <c:tx>
            <c:strRef>
              <c:f>Stafford!$AM$16</c:f>
              <c:strCache>
                <c:ptCount val="1"/>
                <c:pt idx="0">
                  <c:v>Iso-octane</c:v>
                </c:pt>
              </c:strCache>
            </c:strRef>
          </c:tx>
          <c:spPr>
            <a:ln>
              <a:solidFill>
                <a:srgbClr val="FFC000"/>
              </a:solidFill>
            </a:ln>
          </c:spPr>
          <c:marker>
            <c:symbol val="none"/>
          </c:marker>
          <c:xVal>
            <c:numRef>
              <c:f>Stafford!$AJ$17:$AJ$97</c:f>
              <c:numCache>
                <c:formatCode>General</c:formatCode>
                <c:ptCount val="81"/>
                <c:pt idx="0">
                  <c:v>20.9</c:v>
                </c:pt>
                <c:pt idx="1">
                  <c:v>19.262443005683895</c:v>
                </c:pt>
                <c:pt idx="2">
                  <c:v>17.67135699938709</c:v>
                </c:pt>
                <c:pt idx="3">
                  <c:v>16.127405016129725</c:v>
                </c:pt>
                <c:pt idx="4">
                  <c:v>14.631510265570649</c:v>
                </c:pt>
                <c:pt idx="5">
                  <c:v>13.184884792095621</c:v>
                </c:pt>
                <c:pt idx="6">
                  <c:v>11.789068006795468</c:v>
                </c:pt>
                <c:pt idx="7">
                  <c:v>10.445976499252296</c:v>
                </c:pt>
                <c:pt idx="8">
                  <c:v>9.1579669574820706</c:v>
                </c:pt>
                <c:pt idx="9">
                  <c:v>7.9279145153431285</c:v>
                </c:pt>
                <c:pt idx="10">
                  <c:v>6.7593094274912424</c:v>
                </c:pt>
                <c:pt idx="11">
                  <c:v>5.6563756654865545</c:v>
                </c:pt>
                <c:pt idx="12">
                  <c:v>4.624215862495209</c:v>
                </c:pt>
                <c:pt idx="13">
                  <c:v>3.6689880415228773</c:v>
                </c:pt>
                <c:pt idx="14">
                  <c:v>2.7981207838180882</c:v>
                </c:pt>
                <c:pt idx="15">
                  <c:v>2.02057497948116</c:v>
                </c:pt>
                <c:pt idx="16">
                  <c:v>1.3471621119799957</c:v>
                </c:pt>
                <c:pt idx="17">
                  <c:v>0.79093123652353392</c:v>
                </c:pt>
                <c:pt idx="18">
                  <c:v>0.36763951037949588</c:v>
                </c:pt>
                <c:pt idx="19">
                  <c:v>9.6324433628283565E-2</c:v>
                </c:pt>
                <c:pt idx="20">
                  <c:v>0</c:v>
                </c:pt>
                <c:pt idx="21">
                  <c:v>0</c:v>
                </c:pt>
                <c:pt idx="22">
                  <c:v>0</c:v>
                </c:pt>
                <c:pt idx="23">
                  <c:v>0</c:v>
                </c:pt>
                <c:pt idx="24">
                  <c:v>0</c:v>
                </c:pt>
                <c:pt idx="25">
                  <c:v>4.2847170131928571</c:v>
                </c:pt>
                <c:pt idx="26">
                  <c:v>4.4954607517924474</c:v>
                </c:pt>
                <c:pt idx="27">
                  <c:v>4.8862396446579384</c:v>
                </c:pt>
                <c:pt idx="28">
                  <c:v>5.4727036867832766</c:v>
                </c:pt>
                <c:pt idx="29">
                  <c:v>6.2783397130280765</c:v>
                </c:pt>
                <c:pt idx="30">
                  <c:v>7.3354120038021788</c:v>
                </c:pt>
                <c:pt idx="31">
                  <c:v>8.6862544117287577</c:v>
                </c:pt>
                <c:pt idx="32">
                  <c:v>10.384965756645846</c:v>
                </c:pt>
                <c:pt idx="33">
                  <c:v>12.499576386480152</c:v>
                </c:pt>
                <c:pt idx="34">
                  <c:v>15.114772670877468</c:v>
                </c:pt>
                <c:pt idx="35">
                  <c:v>18.335288538681386</c:v>
                </c:pt>
                <c:pt idx="36">
                  <c:v>22.290099884263572</c:v>
                </c:pt>
                <c:pt idx="37">
                  <c:v>27.137589821170721</c:v>
                </c:pt>
                <c:pt idx="38">
                  <c:v>33.071891642245895</c:v>
                </c:pt>
                <c:pt idx="39">
                  <c:v>40.330663510424245</c:v>
                </c:pt>
                <c:pt idx="40">
                  <c:v>49.204606242646001</c:v>
                </c:pt>
                <c:pt idx="41">
                  <c:v>60.049105357093048</c:v>
                </c:pt>
                <c:pt idx="42">
                  <c:v>73.29846362689662</c:v>
                </c:pt>
                <c:pt idx="43">
                  <c:v>89.483294128608932</c:v>
                </c:pt>
                <c:pt idx="44">
                  <c:v>109.25177034588908</c:v>
                </c:pt>
                <c:pt idx="45">
                  <c:v>133.39558435701107</c:v>
                </c:pt>
                <c:pt idx="46">
                  <c:v>265.04668826775838</c:v>
                </c:pt>
                <c:pt idx="47">
                  <c:v>396.69779217850527</c:v>
                </c:pt>
                <c:pt idx="48">
                  <c:v>528.34889608925266</c:v>
                </c:pt>
                <c:pt idx="49">
                  <c:v>660</c:v>
                </c:pt>
                <c:pt idx="50">
                  <c:v>239.28780112114632</c:v>
                </c:pt>
                <c:pt idx="51">
                  <c:v>250.30025120632354</c:v>
                </c:pt>
                <c:pt idx="52">
                  <c:v>262.59043114769156</c:v>
                </c:pt>
                <c:pt idx="53">
                  <c:v>276.22107971508518</c:v>
                </c:pt>
                <c:pt idx="54">
                  <c:v>291.26177848722614</c:v>
                </c:pt>
                <c:pt idx="55">
                  <c:v>307.78930705097804</c:v>
                </c:pt>
                <c:pt idx="56">
                  <c:v>325.88803494489645</c:v>
                </c:pt>
                <c:pt idx="57">
                  <c:v>345.65035234788894</c:v>
                </c:pt>
                <c:pt idx="58">
                  <c:v>367.17714171153642</c:v>
                </c:pt>
                <c:pt idx="59">
                  <c:v>390.57829274368123</c:v>
                </c:pt>
                <c:pt idx="60">
                  <c:v>415.97326337214844</c:v>
                </c:pt>
                <c:pt idx="61">
                  <c:v>443.49168955220495</c:v>
                </c:pt>
                <c:pt idx="62">
                  <c:v>473.27404703070908</c:v>
                </c:pt>
                <c:pt idx="63">
                  <c:v>505.47236844507472</c:v>
                </c:pt>
                <c:pt idx="64">
                  <c:v>540.25101941776518</c:v>
                </c:pt>
                <c:pt idx="65">
                  <c:v>577.78753760801385</c:v>
                </c:pt>
                <c:pt idx="66">
                  <c:v>618.27353900405353</c:v>
                </c:pt>
                <c:pt idx="67">
                  <c:v>661.91569608220277</c:v>
                </c:pt>
                <c:pt idx="68">
                  <c:v>708.93679282618552</c:v>
                </c:pt>
                <c:pt idx="69">
                  <c:v>759.57686199221348</c:v>
                </c:pt>
                <c:pt idx="70">
                  <c:v>814.09441042549713</c:v>
                </c:pt>
                <c:pt idx="71">
                  <c:v>1093.5708078191228</c:v>
                </c:pt>
                <c:pt idx="72">
                  <c:v>1373.0472052127486</c:v>
                </c:pt>
                <c:pt idx="73">
                  <c:v>1652.5236026063744</c:v>
                </c:pt>
                <c:pt idx="74">
                  <c:v>1932</c:v>
                </c:pt>
                <c:pt idx="75">
                  <c:v>0.15000000000000024</c:v>
                </c:pt>
                <c:pt idx="76">
                  <c:v>127</c:v>
                </c:pt>
                <c:pt idx="77">
                  <c:v>660</c:v>
                </c:pt>
                <c:pt idx="78">
                  <c:v>96</c:v>
                </c:pt>
                <c:pt idx="79">
                  <c:v>504</c:v>
                </c:pt>
                <c:pt idx="80">
                  <c:v>1932</c:v>
                </c:pt>
              </c:numCache>
            </c:numRef>
          </c:xVal>
          <c:yVal>
            <c:numRef>
              <c:f>Stafford!$AM$17:$AM$97</c:f>
              <c:numCache>
                <c:formatCode>General</c:formatCode>
                <c:ptCount val="81"/>
                <c:pt idx="50">
                  <c:v>0</c:v>
                </c:pt>
                <c:pt idx="51">
                  <c:v>-3.8220362660475307E-2</c:v>
                </c:pt>
                <c:pt idx="52">
                  <c:v>-7.6440725320950087E-2</c:v>
                </c:pt>
                <c:pt idx="53">
                  <c:v>-0.11466108798142563</c:v>
                </c:pt>
                <c:pt idx="54">
                  <c:v>-0.15288145064190076</c:v>
                </c:pt>
                <c:pt idx="55">
                  <c:v>-0.19110181330237538</c:v>
                </c:pt>
                <c:pt idx="56">
                  <c:v>-0.22932217596285057</c:v>
                </c:pt>
                <c:pt idx="57">
                  <c:v>-0.2675425386233245</c:v>
                </c:pt>
                <c:pt idx="58">
                  <c:v>-0.30576290128380279</c:v>
                </c:pt>
                <c:pt idx="59">
                  <c:v>-0.34398326394427786</c:v>
                </c:pt>
                <c:pt idx="60">
                  <c:v>-0.38220362660475082</c:v>
                </c:pt>
                <c:pt idx="61">
                  <c:v>-0.42042398926522789</c:v>
                </c:pt>
                <c:pt idx="62">
                  <c:v>-0.45864435192570085</c:v>
                </c:pt>
                <c:pt idx="63">
                  <c:v>-0.49686471458617631</c:v>
                </c:pt>
                <c:pt idx="64">
                  <c:v>-0.53508507724665111</c:v>
                </c:pt>
                <c:pt idx="65">
                  <c:v>-0.57330543990712612</c:v>
                </c:pt>
                <c:pt idx="66">
                  <c:v>-0.61152580256760358</c:v>
                </c:pt>
                <c:pt idx="67">
                  <c:v>-0.64974616522807882</c:v>
                </c:pt>
                <c:pt idx="68">
                  <c:v>-0.68796652788855139</c:v>
                </c:pt>
                <c:pt idx="69">
                  <c:v>-0.72618689054902663</c:v>
                </c:pt>
                <c:pt idx="70">
                  <c:v>-0.76440725320950498</c:v>
                </c:pt>
                <c:pt idx="71">
                  <c:v>-0.95330543990712613</c:v>
                </c:pt>
                <c:pt idx="72">
                  <c:v>-1.1422036266047546</c:v>
                </c:pt>
                <c:pt idx="73">
                  <c:v>-1.3311018133023738</c:v>
                </c:pt>
                <c:pt idx="74">
                  <c:v>-1.52</c:v>
                </c:pt>
              </c:numCache>
            </c:numRef>
          </c:yVal>
          <c:smooth val="0"/>
        </c:ser>
        <c:ser>
          <c:idx val="3"/>
          <c:order val="3"/>
          <c:tx>
            <c:strRef>
              <c:f>Stafford!$AN$16</c:f>
              <c:strCache>
                <c:ptCount val="1"/>
                <c:pt idx="0">
                  <c:v>Measured Benzene</c:v>
                </c:pt>
              </c:strCache>
            </c:strRef>
          </c:tx>
          <c:spPr>
            <a:ln>
              <a:noFill/>
            </a:ln>
          </c:spPr>
          <c:marker>
            <c:symbol val="triangle"/>
            <c:size val="8"/>
            <c:spPr>
              <a:solidFill>
                <a:srgbClr val="FF0000"/>
              </a:solidFill>
              <a:ln>
                <a:solidFill>
                  <a:srgbClr val="FF0000"/>
                </a:solidFill>
              </a:ln>
            </c:spPr>
          </c:marker>
          <c:dPt>
            <c:idx val="75"/>
            <c:marker>
              <c:symbol val="triangle"/>
              <c:size val="10"/>
            </c:marker>
            <c:bubble3D val="0"/>
          </c:dPt>
          <c:xVal>
            <c:numRef>
              <c:f>Stafford!$AJ$17:$AJ$97</c:f>
              <c:numCache>
                <c:formatCode>General</c:formatCode>
                <c:ptCount val="81"/>
                <c:pt idx="0">
                  <c:v>20.9</c:v>
                </c:pt>
                <c:pt idx="1">
                  <c:v>19.262443005683895</c:v>
                </c:pt>
                <c:pt idx="2">
                  <c:v>17.67135699938709</c:v>
                </c:pt>
                <c:pt idx="3">
                  <c:v>16.127405016129725</c:v>
                </c:pt>
                <c:pt idx="4">
                  <c:v>14.631510265570649</c:v>
                </c:pt>
                <c:pt idx="5">
                  <c:v>13.184884792095621</c:v>
                </c:pt>
                <c:pt idx="6">
                  <c:v>11.789068006795468</c:v>
                </c:pt>
                <c:pt idx="7">
                  <c:v>10.445976499252296</c:v>
                </c:pt>
                <c:pt idx="8">
                  <c:v>9.1579669574820706</c:v>
                </c:pt>
                <c:pt idx="9">
                  <c:v>7.9279145153431285</c:v>
                </c:pt>
                <c:pt idx="10">
                  <c:v>6.7593094274912424</c:v>
                </c:pt>
                <c:pt idx="11">
                  <c:v>5.6563756654865545</c:v>
                </c:pt>
                <c:pt idx="12">
                  <c:v>4.624215862495209</c:v>
                </c:pt>
                <c:pt idx="13">
                  <c:v>3.6689880415228773</c:v>
                </c:pt>
                <c:pt idx="14">
                  <c:v>2.7981207838180882</c:v>
                </c:pt>
                <c:pt idx="15">
                  <c:v>2.02057497948116</c:v>
                </c:pt>
                <c:pt idx="16">
                  <c:v>1.3471621119799957</c:v>
                </c:pt>
                <c:pt idx="17">
                  <c:v>0.79093123652353392</c:v>
                </c:pt>
                <c:pt idx="18">
                  <c:v>0.36763951037949588</c:v>
                </c:pt>
                <c:pt idx="19">
                  <c:v>9.6324433628283565E-2</c:v>
                </c:pt>
                <c:pt idx="20">
                  <c:v>0</c:v>
                </c:pt>
                <c:pt idx="21">
                  <c:v>0</c:v>
                </c:pt>
                <c:pt idx="22">
                  <c:v>0</c:v>
                </c:pt>
                <c:pt idx="23">
                  <c:v>0</c:v>
                </c:pt>
                <c:pt idx="24">
                  <c:v>0</c:v>
                </c:pt>
                <c:pt idx="25">
                  <c:v>4.2847170131928571</c:v>
                </c:pt>
                <c:pt idx="26">
                  <c:v>4.4954607517924474</c:v>
                </c:pt>
                <c:pt idx="27">
                  <c:v>4.8862396446579384</c:v>
                </c:pt>
                <c:pt idx="28">
                  <c:v>5.4727036867832766</c:v>
                </c:pt>
                <c:pt idx="29">
                  <c:v>6.2783397130280765</c:v>
                </c:pt>
                <c:pt idx="30">
                  <c:v>7.3354120038021788</c:v>
                </c:pt>
                <c:pt idx="31">
                  <c:v>8.6862544117287577</c:v>
                </c:pt>
                <c:pt idx="32">
                  <c:v>10.384965756645846</c:v>
                </c:pt>
                <c:pt idx="33">
                  <c:v>12.499576386480152</c:v>
                </c:pt>
                <c:pt idx="34">
                  <c:v>15.114772670877468</c:v>
                </c:pt>
                <c:pt idx="35">
                  <c:v>18.335288538681386</c:v>
                </c:pt>
                <c:pt idx="36">
                  <c:v>22.290099884263572</c:v>
                </c:pt>
                <c:pt idx="37">
                  <c:v>27.137589821170721</c:v>
                </c:pt>
                <c:pt idx="38">
                  <c:v>33.071891642245895</c:v>
                </c:pt>
                <c:pt idx="39">
                  <c:v>40.330663510424245</c:v>
                </c:pt>
                <c:pt idx="40">
                  <c:v>49.204606242646001</c:v>
                </c:pt>
                <c:pt idx="41">
                  <c:v>60.049105357093048</c:v>
                </c:pt>
                <c:pt idx="42">
                  <c:v>73.29846362689662</c:v>
                </c:pt>
                <c:pt idx="43">
                  <c:v>89.483294128608932</c:v>
                </c:pt>
                <c:pt idx="44">
                  <c:v>109.25177034588908</c:v>
                </c:pt>
                <c:pt idx="45">
                  <c:v>133.39558435701107</c:v>
                </c:pt>
                <c:pt idx="46">
                  <c:v>265.04668826775838</c:v>
                </c:pt>
                <c:pt idx="47">
                  <c:v>396.69779217850527</c:v>
                </c:pt>
                <c:pt idx="48">
                  <c:v>528.34889608925266</c:v>
                </c:pt>
                <c:pt idx="49">
                  <c:v>660</c:v>
                </c:pt>
                <c:pt idx="50">
                  <c:v>239.28780112114632</c:v>
                </c:pt>
                <c:pt idx="51">
                  <c:v>250.30025120632354</c:v>
                </c:pt>
                <c:pt idx="52">
                  <c:v>262.59043114769156</c:v>
                </c:pt>
                <c:pt idx="53">
                  <c:v>276.22107971508518</c:v>
                </c:pt>
                <c:pt idx="54">
                  <c:v>291.26177848722614</c:v>
                </c:pt>
                <c:pt idx="55">
                  <c:v>307.78930705097804</c:v>
                </c:pt>
                <c:pt idx="56">
                  <c:v>325.88803494489645</c:v>
                </c:pt>
                <c:pt idx="57">
                  <c:v>345.65035234788894</c:v>
                </c:pt>
                <c:pt idx="58">
                  <c:v>367.17714171153642</c:v>
                </c:pt>
                <c:pt idx="59">
                  <c:v>390.57829274368123</c:v>
                </c:pt>
                <c:pt idx="60">
                  <c:v>415.97326337214844</c:v>
                </c:pt>
                <c:pt idx="61">
                  <c:v>443.49168955220495</c:v>
                </c:pt>
                <c:pt idx="62">
                  <c:v>473.27404703070908</c:v>
                </c:pt>
                <c:pt idx="63">
                  <c:v>505.47236844507472</c:v>
                </c:pt>
                <c:pt idx="64">
                  <c:v>540.25101941776518</c:v>
                </c:pt>
                <c:pt idx="65">
                  <c:v>577.78753760801385</c:v>
                </c:pt>
                <c:pt idx="66">
                  <c:v>618.27353900405353</c:v>
                </c:pt>
                <c:pt idx="67">
                  <c:v>661.91569608220277</c:v>
                </c:pt>
                <c:pt idx="68">
                  <c:v>708.93679282618552</c:v>
                </c:pt>
                <c:pt idx="69">
                  <c:v>759.57686199221348</c:v>
                </c:pt>
                <c:pt idx="70">
                  <c:v>814.09441042549713</c:v>
                </c:pt>
                <c:pt idx="71">
                  <c:v>1093.5708078191228</c:v>
                </c:pt>
                <c:pt idx="72">
                  <c:v>1373.0472052127486</c:v>
                </c:pt>
                <c:pt idx="73">
                  <c:v>1652.5236026063744</c:v>
                </c:pt>
                <c:pt idx="74">
                  <c:v>1932</c:v>
                </c:pt>
                <c:pt idx="75">
                  <c:v>0.15000000000000024</c:v>
                </c:pt>
                <c:pt idx="76">
                  <c:v>127</c:v>
                </c:pt>
                <c:pt idx="77">
                  <c:v>660</c:v>
                </c:pt>
                <c:pt idx="78">
                  <c:v>96</c:v>
                </c:pt>
                <c:pt idx="79">
                  <c:v>504</c:v>
                </c:pt>
                <c:pt idx="80">
                  <c:v>1932</c:v>
                </c:pt>
              </c:numCache>
            </c:numRef>
          </c:xVal>
          <c:yVal>
            <c:numRef>
              <c:f>Stafford!$AN$17:$AN$97</c:f>
              <c:numCache>
                <c:formatCode>General</c:formatCode>
                <c:ptCount val="81"/>
                <c:pt idx="75">
                  <c:v>0</c:v>
                </c:pt>
                <c:pt idx="76">
                  <c:v>-0.46</c:v>
                </c:pt>
                <c:pt idx="77">
                  <c:v>-1.52</c:v>
                </c:pt>
              </c:numCache>
            </c:numRef>
          </c:yVal>
          <c:smooth val="0"/>
        </c:ser>
        <c:ser>
          <c:idx val="4"/>
          <c:order val="4"/>
          <c:tx>
            <c:strRef>
              <c:f>Stafford!$AO$16</c:f>
              <c:strCache>
                <c:ptCount val="1"/>
                <c:pt idx="0">
                  <c:v>Measured Iso-octane</c:v>
                </c:pt>
              </c:strCache>
            </c:strRef>
          </c:tx>
          <c:spPr>
            <a:ln>
              <a:noFill/>
            </a:ln>
          </c:spPr>
          <c:marker>
            <c:symbol val="square"/>
            <c:size val="8"/>
            <c:spPr>
              <a:solidFill>
                <a:srgbClr val="FFC000"/>
              </a:solidFill>
              <a:ln>
                <a:solidFill>
                  <a:srgbClr val="FFC000"/>
                </a:solidFill>
              </a:ln>
            </c:spPr>
          </c:marker>
          <c:xVal>
            <c:numRef>
              <c:f>Stafford!$AJ$17:$AJ$97</c:f>
              <c:numCache>
                <c:formatCode>General</c:formatCode>
                <c:ptCount val="81"/>
                <c:pt idx="0">
                  <c:v>20.9</c:v>
                </c:pt>
                <c:pt idx="1">
                  <c:v>19.262443005683895</c:v>
                </c:pt>
                <c:pt idx="2">
                  <c:v>17.67135699938709</c:v>
                </c:pt>
                <c:pt idx="3">
                  <c:v>16.127405016129725</c:v>
                </c:pt>
                <c:pt idx="4">
                  <c:v>14.631510265570649</c:v>
                </c:pt>
                <c:pt idx="5">
                  <c:v>13.184884792095621</c:v>
                </c:pt>
                <c:pt idx="6">
                  <c:v>11.789068006795468</c:v>
                </c:pt>
                <c:pt idx="7">
                  <c:v>10.445976499252296</c:v>
                </c:pt>
                <c:pt idx="8">
                  <c:v>9.1579669574820706</c:v>
                </c:pt>
                <c:pt idx="9">
                  <c:v>7.9279145153431285</c:v>
                </c:pt>
                <c:pt idx="10">
                  <c:v>6.7593094274912424</c:v>
                </c:pt>
                <c:pt idx="11">
                  <c:v>5.6563756654865545</c:v>
                </c:pt>
                <c:pt idx="12">
                  <c:v>4.624215862495209</c:v>
                </c:pt>
                <c:pt idx="13">
                  <c:v>3.6689880415228773</c:v>
                </c:pt>
                <c:pt idx="14">
                  <c:v>2.7981207838180882</c:v>
                </c:pt>
                <c:pt idx="15">
                  <c:v>2.02057497948116</c:v>
                </c:pt>
                <c:pt idx="16">
                  <c:v>1.3471621119799957</c:v>
                </c:pt>
                <c:pt idx="17">
                  <c:v>0.79093123652353392</c:v>
                </c:pt>
                <c:pt idx="18">
                  <c:v>0.36763951037949588</c:v>
                </c:pt>
                <c:pt idx="19">
                  <c:v>9.6324433628283565E-2</c:v>
                </c:pt>
                <c:pt idx="20">
                  <c:v>0</c:v>
                </c:pt>
                <c:pt idx="21">
                  <c:v>0</c:v>
                </c:pt>
                <c:pt idx="22">
                  <c:v>0</c:v>
                </c:pt>
                <c:pt idx="23">
                  <c:v>0</c:v>
                </c:pt>
                <c:pt idx="24">
                  <c:v>0</c:v>
                </c:pt>
                <c:pt idx="25">
                  <c:v>4.2847170131928571</c:v>
                </c:pt>
                <c:pt idx="26">
                  <c:v>4.4954607517924474</c:v>
                </c:pt>
                <c:pt idx="27">
                  <c:v>4.8862396446579384</c:v>
                </c:pt>
                <c:pt idx="28">
                  <c:v>5.4727036867832766</c:v>
                </c:pt>
                <c:pt idx="29">
                  <c:v>6.2783397130280765</c:v>
                </c:pt>
                <c:pt idx="30">
                  <c:v>7.3354120038021788</c:v>
                </c:pt>
                <c:pt idx="31">
                  <c:v>8.6862544117287577</c:v>
                </c:pt>
                <c:pt idx="32">
                  <c:v>10.384965756645846</c:v>
                </c:pt>
                <c:pt idx="33">
                  <c:v>12.499576386480152</c:v>
                </c:pt>
                <c:pt idx="34">
                  <c:v>15.114772670877468</c:v>
                </c:pt>
                <c:pt idx="35">
                  <c:v>18.335288538681386</c:v>
                </c:pt>
                <c:pt idx="36">
                  <c:v>22.290099884263572</c:v>
                </c:pt>
                <c:pt idx="37">
                  <c:v>27.137589821170721</c:v>
                </c:pt>
                <c:pt idx="38">
                  <c:v>33.071891642245895</c:v>
                </c:pt>
                <c:pt idx="39">
                  <c:v>40.330663510424245</c:v>
                </c:pt>
                <c:pt idx="40">
                  <c:v>49.204606242646001</c:v>
                </c:pt>
                <c:pt idx="41">
                  <c:v>60.049105357093048</c:v>
                </c:pt>
                <c:pt idx="42">
                  <c:v>73.29846362689662</c:v>
                </c:pt>
                <c:pt idx="43">
                  <c:v>89.483294128608932</c:v>
                </c:pt>
                <c:pt idx="44">
                  <c:v>109.25177034588908</c:v>
                </c:pt>
                <c:pt idx="45">
                  <c:v>133.39558435701107</c:v>
                </c:pt>
                <c:pt idx="46">
                  <c:v>265.04668826775838</c:v>
                </c:pt>
                <c:pt idx="47">
                  <c:v>396.69779217850527</c:v>
                </c:pt>
                <c:pt idx="48">
                  <c:v>528.34889608925266</c:v>
                </c:pt>
                <c:pt idx="49">
                  <c:v>660</c:v>
                </c:pt>
                <c:pt idx="50">
                  <c:v>239.28780112114632</c:v>
                </c:pt>
                <c:pt idx="51">
                  <c:v>250.30025120632354</c:v>
                </c:pt>
                <c:pt idx="52">
                  <c:v>262.59043114769156</c:v>
                </c:pt>
                <c:pt idx="53">
                  <c:v>276.22107971508518</c:v>
                </c:pt>
                <c:pt idx="54">
                  <c:v>291.26177848722614</c:v>
                </c:pt>
                <c:pt idx="55">
                  <c:v>307.78930705097804</c:v>
                </c:pt>
                <c:pt idx="56">
                  <c:v>325.88803494489645</c:v>
                </c:pt>
                <c:pt idx="57">
                  <c:v>345.65035234788894</c:v>
                </c:pt>
                <c:pt idx="58">
                  <c:v>367.17714171153642</c:v>
                </c:pt>
                <c:pt idx="59">
                  <c:v>390.57829274368123</c:v>
                </c:pt>
                <c:pt idx="60">
                  <c:v>415.97326337214844</c:v>
                </c:pt>
                <c:pt idx="61">
                  <c:v>443.49168955220495</c:v>
                </c:pt>
                <c:pt idx="62">
                  <c:v>473.27404703070908</c:v>
                </c:pt>
                <c:pt idx="63">
                  <c:v>505.47236844507472</c:v>
                </c:pt>
                <c:pt idx="64">
                  <c:v>540.25101941776518</c:v>
                </c:pt>
                <c:pt idx="65">
                  <c:v>577.78753760801385</c:v>
                </c:pt>
                <c:pt idx="66">
                  <c:v>618.27353900405353</c:v>
                </c:pt>
                <c:pt idx="67">
                  <c:v>661.91569608220277</c:v>
                </c:pt>
                <c:pt idx="68">
                  <c:v>708.93679282618552</c:v>
                </c:pt>
                <c:pt idx="69">
                  <c:v>759.57686199221348</c:v>
                </c:pt>
                <c:pt idx="70">
                  <c:v>814.09441042549713</c:v>
                </c:pt>
                <c:pt idx="71">
                  <c:v>1093.5708078191228</c:v>
                </c:pt>
                <c:pt idx="72">
                  <c:v>1373.0472052127486</c:v>
                </c:pt>
                <c:pt idx="73">
                  <c:v>1652.5236026063744</c:v>
                </c:pt>
                <c:pt idx="74">
                  <c:v>1932</c:v>
                </c:pt>
                <c:pt idx="75">
                  <c:v>0.15000000000000024</c:v>
                </c:pt>
                <c:pt idx="76">
                  <c:v>127</c:v>
                </c:pt>
                <c:pt idx="77">
                  <c:v>660</c:v>
                </c:pt>
                <c:pt idx="78">
                  <c:v>96</c:v>
                </c:pt>
                <c:pt idx="79">
                  <c:v>504</c:v>
                </c:pt>
                <c:pt idx="80">
                  <c:v>1932</c:v>
                </c:pt>
              </c:numCache>
            </c:numRef>
          </c:xVal>
          <c:yVal>
            <c:numRef>
              <c:f>Stafford!$AO$17:$AO$97</c:f>
              <c:numCache>
                <c:formatCode>General</c:formatCode>
                <c:ptCount val="81"/>
                <c:pt idx="78">
                  <c:v>0</c:v>
                </c:pt>
                <c:pt idx="79">
                  <c:v>-0.46</c:v>
                </c:pt>
                <c:pt idx="80">
                  <c:v>-1.52</c:v>
                </c:pt>
              </c:numCache>
            </c:numRef>
          </c:yVal>
          <c:smooth val="0"/>
        </c:ser>
        <c:ser>
          <c:idx val="5"/>
          <c:order val="5"/>
          <c:tx>
            <c:strRef>
              <c:f>Stafford!$AV$86</c:f>
              <c:strCache>
                <c:ptCount val="1"/>
                <c:pt idx="0">
                  <c:v>Benzene No Bio</c:v>
                </c:pt>
              </c:strCache>
            </c:strRef>
          </c:tx>
          <c:spPr>
            <a:ln w="38100">
              <a:solidFill>
                <a:srgbClr val="FF0000"/>
              </a:solidFill>
              <a:prstDash val="dash"/>
            </a:ln>
          </c:spPr>
          <c:marker>
            <c:symbol val="none"/>
          </c:marker>
          <c:xVal>
            <c:numRef>
              <c:f>Stafford!$AU$87:$AU$88</c:f>
              <c:numCache>
                <c:formatCode>General</c:formatCode>
                <c:ptCount val="2"/>
                <c:pt idx="0">
                  <c:v>306.89999999999969</c:v>
                </c:pt>
                <c:pt idx="1">
                  <c:v>660</c:v>
                </c:pt>
              </c:numCache>
            </c:numRef>
          </c:xVal>
          <c:yVal>
            <c:numRef>
              <c:f>Stafford!$AV$87:$AV$88</c:f>
              <c:numCache>
                <c:formatCode>General</c:formatCode>
                <c:ptCount val="2"/>
                <c:pt idx="0">
                  <c:v>0</c:v>
                </c:pt>
                <c:pt idx="1">
                  <c:v>-1.52</c:v>
                </c:pt>
              </c:numCache>
            </c:numRef>
          </c:yVal>
          <c:smooth val="0"/>
        </c:ser>
        <c:ser>
          <c:idx val="6"/>
          <c:order val="6"/>
          <c:tx>
            <c:strRef>
              <c:f>Stafford!$AV$90</c:f>
              <c:strCache>
                <c:ptCount val="1"/>
                <c:pt idx="0">
                  <c:v>224 TMP no bio</c:v>
                </c:pt>
              </c:strCache>
            </c:strRef>
          </c:tx>
          <c:spPr>
            <a:ln w="15875">
              <a:solidFill>
                <a:srgbClr val="FFC000"/>
              </a:solidFill>
              <a:prstDash val="dash"/>
            </a:ln>
          </c:spPr>
          <c:marker>
            <c:symbol val="none"/>
          </c:marker>
          <c:dPt>
            <c:idx val="1"/>
            <c:bubble3D val="0"/>
            <c:spPr>
              <a:ln w="38100">
                <a:solidFill>
                  <a:srgbClr val="FFC000"/>
                </a:solidFill>
                <a:prstDash val="dash"/>
              </a:ln>
            </c:spPr>
          </c:dPt>
          <c:xVal>
            <c:numRef>
              <c:f>Stafford!$AU$91:$AU$92</c:f>
              <c:numCache>
                <c:formatCode>General</c:formatCode>
                <c:ptCount val="2"/>
                <c:pt idx="0">
                  <c:v>715</c:v>
                </c:pt>
                <c:pt idx="1">
                  <c:v>1932</c:v>
                </c:pt>
              </c:numCache>
            </c:numRef>
          </c:xVal>
          <c:yVal>
            <c:numRef>
              <c:f>Stafford!$AV$91:$AV$92</c:f>
              <c:numCache>
                <c:formatCode>General</c:formatCode>
                <c:ptCount val="2"/>
                <c:pt idx="0">
                  <c:v>0</c:v>
                </c:pt>
                <c:pt idx="1">
                  <c:v>-1.52</c:v>
                </c:pt>
              </c:numCache>
            </c:numRef>
          </c:yVal>
          <c:smooth val="0"/>
        </c:ser>
        <c:dLbls>
          <c:showLegendKey val="0"/>
          <c:showVal val="0"/>
          <c:showCatName val="0"/>
          <c:showSerName val="0"/>
          <c:showPercent val="0"/>
          <c:showBubbleSize val="0"/>
        </c:dLbls>
        <c:axId val="50056576"/>
        <c:axId val="50062848"/>
      </c:scatterChart>
      <c:scatterChart>
        <c:scatterStyle val="lineMarker"/>
        <c:varyColors val="0"/>
        <c:ser>
          <c:idx val="0"/>
          <c:order val="0"/>
          <c:tx>
            <c:strRef>
              <c:f>Stafford!$AK$16</c:f>
              <c:strCache>
                <c:ptCount val="1"/>
                <c:pt idx="0">
                  <c:v>Oxygen</c:v>
                </c:pt>
              </c:strCache>
            </c:strRef>
          </c:tx>
          <c:spPr>
            <a:ln>
              <a:solidFill>
                <a:srgbClr val="0070C0"/>
              </a:solidFill>
            </a:ln>
          </c:spPr>
          <c:marker>
            <c:symbol val="none"/>
          </c:marker>
          <c:xVal>
            <c:numRef>
              <c:f>Stafford!$AJ$17:$AJ$97</c:f>
              <c:numCache>
                <c:formatCode>General</c:formatCode>
                <c:ptCount val="81"/>
                <c:pt idx="0">
                  <c:v>20.9</c:v>
                </c:pt>
                <c:pt idx="1">
                  <c:v>19.262443005683895</c:v>
                </c:pt>
                <c:pt idx="2">
                  <c:v>17.67135699938709</c:v>
                </c:pt>
                <c:pt idx="3">
                  <c:v>16.127405016129725</c:v>
                </c:pt>
                <c:pt idx="4">
                  <c:v>14.631510265570649</c:v>
                </c:pt>
                <c:pt idx="5">
                  <c:v>13.184884792095621</c:v>
                </c:pt>
                <c:pt idx="6">
                  <c:v>11.789068006795468</c:v>
                </c:pt>
                <c:pt idx="7">
                  <c:v>10.445976499252296</c:v>
                </c:pt>
                <c:pt idx="8">
                  <c:v>9.1579669574820706</c:v>
                </c:pt>
                <c:pt idx="9">
                  <c:v>7.9279145153431285</c:v>
                </c:pt>
                <c:pt idx="10">
                  <c:v>6.7593094274912424</c:v>
                </c:pt>
                <c:pt idx="11">
                  <c:v>5.6563756654865545</c:v>
                </c:pt>
                <c:pt idx="12">
                  <c:v>4.624215862495209</c:v>
                </c:pt>
                <c:pt idx="13">
                  <c:v>3.6689880415228773</c:v>
                </c:pt>
                <c:pt idx="14">
                  <c:v>2.7981207838180882</c:v>
                </c:pt>
                <c:pt idx="15">
                  <c:v>2.02057497948116</c:v>
                </c:pt>
                <c:pt idx="16">
                  <c:v>1.3471621119799957</c:v>
                </c:pt>
                <c:pt idx="17">
                  <c:v>0.79093123652353392</c:v>
                </c:pt>
                <c:pt idx="18">
                  <c:v>0.36763951037949588</c:v>
                </c:pt>
                <c:pt idx="19">
                  <c:v>9.6324433628283565E-2</c:v>
                </c:pt>
                <c:pt idx="20">
                  <c:v>0</c:v>
                </c:pt>
                <c:pt idx="21">
                  <c:v>0</c:v>
                </c:pt>
                <c:pt idx="22">
                  <c:v>0</c:v>
                </c:pt>
                <c:pt idx="23">
                  <c:v>0</c:v>
                </c:pt>
                <c:pt idx="24">
                  <c:v>0</c:v>
                </c:pt>
                <c:pt idx="25">
                  <c:v>4.2847170131928571</c:v>
                </c:pt>
                <c:pt idx="26">
                  <c:v>4.4954607517924474</c:v>
                </c:pt>
                <c:pt idx="27">
                  <c:v>4.8862396446579384</c:v>
                </c:pt>
                <c:pt idx="28">
                  <c:v>5.4727036867832766</c:v>
                </c:pt>
                <c:pt idx="29">
                  <c:v>6.2783397130280765</c:v>
                </c:pt>
                <c:pt idx="30">
                  <c:v>7.3354120038021788</c:v>
                </c:pt>
                <c:pt idx="31">
                  <c:v>8.6862544117287577</c:v>
                </c:pt>
                <c:pt idx="32">
                  <c:v>10.384965756645846</c:v>
                </c:pt>
                <c:pt idx="33">
                  <c:v>12.499576386480152</c:v>
                </c:pt>
                <c:pt idx="34">
                  <c:v>15.114772670877468</c:v>
                </c:pt>
                <c:pt idx="35">
                  <c:v>18.335288538681386</c:v>
                </c:pt>
                <c:pt idx="36">
                  <c:v>22.290099884263572</c:v>
                </c:pt>
                <c:pt idx="37">
                  <c:v>27.137589821170721</c:v>
                </c:pt>
                <c:pt idx="38">
                  <c:v>33.071891642245895</c:v>
                </c:pt>
                <c:pt idx="39">
                  <c:v>40.330663510424245</c:v>
                </c:pt>
                <c:pt idx="40">
                  <c:v>49.204606242646001</c:v>
                </c:pt>
                <c:pt idx="41">
                  <c:v>60.049105357093048</c:v>
                </c:pt>
                <c:pt idx="42">
                  <c:v>73.29846362689662</c:v>
                </c:pt>
                <c:pt idx="43">
                  <c:v>89.483294128608932</c:v>
                </c:pt>
                <c:pt idx="44">
                  <c:v>109.25177034588908</c:v>
                </c:pt>
                <c:pt idx="45">
                  <c:v>133.39558435701107</c:v>
                </c:pt>
                <c:pt idx="46">
                  <c:v>265.04668826775838</c:v>
                </c:pt>
                <c:pt idx="47">
                  <c:v>396.69779217850527</c:v>
                </c:pt>
                <c:pt idx="48">
                  <c:v>528.34889608925266</c:v>
                </c:pt>
                <c:pt idx="49">
                  <c:v>660</c:v>
                </c:pt>
                <c:pt idx="50">
                  <c:v>239.28780112114632</c:v>
                </c:pt>
                <c:pt idx="51">
                  <c:v>250.30025120632354</c:v>
                </c:pt>
                <c:pt idx="52">
                  <c:v>262.59043114769156</c:v>
                </c:pt>
                <c:pt idx="53">
                  <c:v>276.22107971508518</c:v>
                </c:pt>
                <c:pt idx="54">
                  <c:v>291.26177848722614</c:v>
                </c:pt>
                <c:pt idx="55">
                  <c:v>307.78930705097804</c:v>
                </c:pt>
                <c:pt idx="56">
                  <c:v>325.88803494489645</c:v>
                </c:pt>
                <c:pt idx="57">
                  <c:v>345.65035234788894</c:v>
                </c:pt>
                <c:pt idx="58">
                  <c:v>367.17714171153642</c:v>
                </c:pt>
                <c:pt idx="59">
                  <c:v>390.57829274368123</c:v>
                </c:pt>
                <c:pt idx="60">
                  <c:v>415.97326337214844</c:v>
                </c:pt>
                <c:pt idx="61">
                  <c:v>443.49168955220495</c:v>
                </c:pt>
                <c:pt idx="62">
                  <c:v>473.27404703070908</c:v>
                </c:pt>
                <c:pt idx="63">
                  <c:v>505.47236844507472</c:v>
                </c:pt>
                <c:pt idx="64">
                  <c:v>540.25101941776518</c:v>
                </c:pt>
                <c:pt idx="65">
                  <c:v>577.78753760801385</c:v>
                </c:pt>
                <c:pt idx="66">
                  <c:v>618.27353900405353</c:v>
                </c:pt>
                <c:pt idx="67">
                  <c:v>661.91569608220277</c:v>
                </c:pt>
                <c:pt idx="68">
                  <c:v>708.93679282618552</c:v>
                </c:pt>
                <c:pt idx="69">
                  <c:v>759.57686199221348</c:v>
                </c:pt>
                <c:pt idx="70">
                  <c:v>814.09441042549713</c:v>
                </c:pt>
                <c:pt idx="71">
                  <c:v>1093.5708078191228</c:v>
                </c:pt>
                <c:pt idx="72">
                  <c:v>1373.0472052127486</c:v>
                </c:pt>
                <c:pt idx="73">
                  <c:v>1652.5236026063744</c:v>
                </c:pt>
                <c:pt idx="74">
                  <c:v>1932</c:v>
                </c:pt>
                <c:pt idx="75">
                  <c:v>0.15000000000000024</c:v>
                </c:pt>
                <c:pt idx="76">
                  <c:v>127</c:v>
                </c:pt>
                <c:pt idx="77">
                  <c:v>660</c:v>
                </c:pt>
                <c:pt idx="78">
                  <c:v>96</c:v>
                </c:pt>
                <c:pt idx="79">
                  <c:v>504</c:v>
                </c:pt>
                <c:pt idx="80">
                  <c:v>1932</c:v>
                </c:pt>
              </c:numCache>
            </c:numRef>
          </c:xVal>
          <c:yVal>
            <c:numRef>
              <c:f>Stafford!$AK$17:$AK$97</c:f>
              <c:numCache>
                <c:formatCode>General</c:formatCode>
                <c:ptCount val="81"/>
                <c:pt idx="0">
                  <c:v>0</c:v>
                </c:pt>
                <c:pt idx="1">
                  <c:v>-3.8220362660475307E-2</c:v>
                </c:pt>
                <c:pt idx="2">
                  <c:v>-7.6440725320950087E-2</c:v>
                </c:pt>
                <c:pt idx="3">
                  <c:v>-0.11466108798142563</c:v>
                </c:pt>
                <c:pt idx="4">
                  <c:v>-0.15288145064190076</c:v>
                </c:pt>
                <c:pt idx="5">
                  <c:v>-0.19110181330237538</c:v>
                </c:pt>
                <c:pt idx="6">
                  <c:v>-0.22932217596285057</c:v>
                </c:pt>
                <c:pt idx="7">
                  <c:v>-0.2675425386233245</c:v>
                </c:pt>
                <c:pt idx="8">
                  <c:v>-0.30576290128380279</c:v>
                </c:pt>
                <c:pt idx="9">
                  <c:v>-0.34398326394427786</c:v>
                </c:pt>
                <c:pt idx="10">
                  <c:v>-0.38220362660475082</c:v>
                </c:pt>
                <c:pt idx="11">
                  <c:v>-0.42042398926522789</c:v>
                </c:pt>
                <c:pt idx="12">
                  <c:v>-0.45864435192570085</c:v>
                </c:pt>
                <c:pt idx="13">
                  <c:v>-0.49686471458617631</c:v>
                </c:pt>
                <c:pt idx="14">
                  <c:v>-0.53508507724665111</c:v>
                </c:pt>
                <c:pt idx="15">
                  <c:v>-0.57330543990712612</c:v>
                </c:pt>
                <c:pt idx="16">
                  <c:v>-0.61152580256760358</c:v>
                </c:pt>
                <c:pt idx="17">
                  <c:v>-0.64974616522807882</c:v>
                </c:pt>
                <c:pt idx="18">
                  <c:v>-0.68796652788855139</c:v>
                </c:pt>
                <c:pt idx="19">
                  <c:v>-0.72618689054902663</c:v>
                </c:pt>
                <c:pt idx="20">
                  <c:v>-0.76440725320950498</c:v>
                </c:pt>
                <c:pt idx="21">
                  <c:v>-0.95330543990712613</c:v>
                </c:pt>
                <c:pt idx="22">
                  <c:v>-1.1422036266047546</c:v>
                </c:pt>
                <c:pt idx="23">
                  <c:v>-1.3311018133023738</c:v>
                </c:pt>
                <c:pt idx="24">
                  <c:v>-1.52</c:v>
                </c:pt>
              </c:numCache>
            </c:numRef>
          </c:yVal>
          <c:smooth val="0"/>
        </c:ser>
        <c:dLbls>
          <c:showLegendKey val="0"/>
          <c:showVal val="0"/>
          <c:showCatName val="0"/>
          <c:showSerName val="0"/>
          <c:showPercent val="0"/>
          <c:showBubbleSize val="0"/>
        </c:dLbls>
        <c:axId val="50099328"/>
        <c:axId val="50064768"/>
      </c:scatterChart>
      <c:valAx>
        <c:axId val="50056576"/>
        <c:scaling>
          <c:orientation val="minMax"/>
          <c:max val="2100"/>
          <c:min val="0"/>
        </c:scaling>
        <c:delete val="0"/>
        <c:axPos val="b"/>
        <c:majorGridlines>
          <c:spPr>
            <a:ln>
              <a:solidFill>
                <a:schemeClr val="bg1">
                  <a:lumMod val="85000"/>
                </a:schemeClr>
              </a:solidFill>
            </a:ln>
          </c:spPr>
        </c:majorGridlines>
        <c:title>
          <c:tx>
            <c:rich>
              <a:bodyPr/>
              <a:lstStyle/>
              <a:p>
                <a:pPr>
                  <a:defRPr sz="1390"/>
                </a:pPr>
                <a:r>
                  <a:rPr lang="en-US" sz="1390" dirty="0"/>
                  <a:t>Benzene &amp; Iso-Octane Vapor</a:t>
                </a:r>
                <a:r>
                  <a:rPr lang="en-US" sz="1390" baseline="0" dirty="0"/>
                  <a:t> Conc (mg/m</a:t>
                </a:r>
                <a:r>
                  <a:rPr lang="en-US" sz="1390" baseline="26000" dirty="0"/>
                  <a:t>3</a:t>
                </a:r>
                <a:r>
                  <a:rPr lang="en-US" sz="1390" baseline="0" dirty="0"/>
                  <a:t>)</a:t>
                </a:r>
                <a:endParaRPr lang="en-US" sz="1390" dirty="0"/>
              </a:p>
            </c:rich>
          </c:tx>
          <c:layout>
            <c:manualLayout>
              <c:xMode val="edge"/>
              <c:yMode val="edge"/>
              <c:x val="0.1453698401336197"/>
              <c:y val="0.74279560486092211"/>
            </c:manualLayout>
          </c:layout>
          <c:overlay val="0"/>
        </c:title>
        <c:numFmt formatCode="General" sourceLinked="1"/>
        <c:majorTickMark val="out"/>
        <c:minorTickMark val="none"/>
        <c:tickLblPos val="nextTo"/>
        <c:txPr>
          <a:bodyPr/>
          <a:lstStyle/>
          <a:p>
            <a:pPr>
              <a:defRPr sz="1390"/>
            </a:pPr>
            <a:endParaRPr lang="en-US"/>
          </a:p>
        </c:txPr>
        <c:crossAx val="50062848"/>
        <c:crossesAt val="-1.6"/>
        <c:crossBetween val="midCat"/>
        <c:majorUnit val="500"/>
      </c:valAx>
      <c:valAx>
        <c:axId val="50062848"/>
        <c:scaling>
          <c:orientation val="minMax"/>
          <c:max val="0"/>
          <c:min val="-1.6"/>
        </c:scaling>
        <c:delete val="0"/>
        <c:axPos val="l"/>
        <c:majorGridlines>
          <c:spPr>
            <a:ln>
              <a:solidFill>
                <a:schemeClr val="bg1">
                  <a:lumMod val="85000"/>
                </a:schemeClr>
              </a:solidFill>
            </a:ln>
          </c:spPr>
        </c:majorGridlines>
        <c:title>
          <c:tx>
            <c:rich>
              <a:bodyPr/>
              <a:lstStyle/>
              <a:p>
                <a:pPr>
                  <a:defRPr sz="1390"/>
                </a:pPr>
                <a:r>
                  <a:rPr lang="en-US" sz="1390" dirty="0"/>
                  <a:t>Depth below foundation (m)</a:t>
                </a:r>
              </a:p>
            </c:rich>
          </c:tx>
          <c:layout>
            <c:manualLayout>
              <c:xMode val="edge"/>
              <c:yMode val="edge"/>
              <c:x val="0"/>
              <c:y val="0.21822041705033568"/>
            </c:manualLayout>
          </c:layout>
          <c:overlay val="0"/>
        </c:title>
        <c:numFmt formatCode="General" sourceLinked="1"/>
        <c:majorTickMark val="out"/>
        <c:minorTickMark val="none"/>
        <c:tickLblPos val="nextTo"/>
        <c:txPr>
          <a:bodyPr/>
          <a:lstStyle/>
          <a:p>
            <a:pPr>
              <a:defRPr sz="1390"/>
            </a:pPr>
            <a:endParaRPr lang="en-US"/>
          </a:p>
        </c:txPr>
        <c:crossAx val="50056576"/>
        <c:crosses val="autoZero"/>
        <c:crossBetween val="midCat"/>
        <c:majorUnit val="0.4"/>
        <c:minorUnit val="6.0000000000000032E-2"/>
      </c:valAx>
      <c:valAx>
        <c:axId val="50064768"/>
        <c:scaling>
          <c:orientation val="minMax"/>
        </c:scaling>
        <c:delete val="1"/>
        <c:axPos val="r"/>
        <c:numFmt formatCode="General" sourceLinked="1"/>
        <c:majorTickMark val="out"/>
        <c:minorTickMark val="none"/>
        <c:tickLblPos val="none"/>
        <c:crossAx val="50099328"/>
        <c:crosses val="max"/>
        <c:crossBetween val="midCat"/>
      </c:valAx>
      <c:valAx>
        <c:axId val="50099328"/>
        <c:scaling>
          <c:orientation val="minMax"/>
          <c:max val="25"/>
          <c:min val="0"/>
        </c:scaling>
        <c:delete val="0"/>
        <c:axPos val="t"/>
        <c:title>
          <c:tx>
            <c:rich>
              <a:bodyPr/>
              <a:lstStyle/>
              <a:p>
                <a:pPr>
                  <a:defRPr sz="1390"/>
                </a:pPr>
                <a:r>
                  <a:rPr lang="en-US" sz="1390" dirty="0"/>
                  <a:t>Oxygen (%)</a:t>
                </a:r>
              </a:p>
            </c:rich>
          </c:tx>
          <c:layout>
            <c:manualLayout>
              <c:xMode val="edge"/>
              <c:yMode val="edge"/>
              <c:x val="0.45256191839656407"/>
              <c:y val="5.1474173523306577E-2"/>
            </c:manualLayout>
          </c:layout>
          <c:overlay val="0"/>
        </c:title>
        <c:numFmt formatCode="General" sourceLinked="1"/>
        <c:majorTickMark val="out"/>
        <c:minorTickMark val="none"/>
        <c:tickLblPos val="nextTo"/>
        <c:txPr>
          <a:bodyPr/>
          <a:lstStyle/>
          <a:p>
            <a:pPr>
              <a:defRPr sz="1390"/>
            </a:pPr>
            <a:endParaRPr lang="en-US"/>
          </a:p>
        </c:txPr>
        <c:crossAx val="50064768"/>
        <c:crosses val="max"/>
        <c:crossBetween val="midCat"/>
        <c:majorUnit val="5"/>
      </c:valAx>
      <c:spPr>
        <a:ln>
          <a:solidFill>
            <a:schemeClr val="tx1"/>
          </a:solidFill>
        </a:ln>
      </c:spPr>
    </c:plotArea>
    <c:legend>
      <c:legendPos val="r"/>
      <c:legendEntry>
        <c:idx val="0"/>
        <c:delete val="1"/>
      </c:legendEntry>
      <c:legendEntry>
        <c:idx val="1"/>
        <c:delete val="1"/>
      </c:legendEntry>
      <c:legendEntry>
        <c:idx val="4"/>
        <c:delete val="1"/>
      </c:legendEntry>
      <c:legendEntry>
        <c:idx val="5"/>
        <c:delete val="1"/>
      </c:legendEntry>
      <c:legendEntry>
        <c:idx val="6"/>
        <c:delete val="1"/>
      </c:legendEntry>
      <c:layout>
        <c:manualLayout>
          <c:xMode val="edge"/>
          <c:yMode val="edge"/>
          <c:x val="0.60866642696823281"/>
          <c:y val="0.2335275993912172"/>
          <c:w val="0.3796375566690528"/>
          <c:h val="0.18328241035063694"/>
        </c:manualLayout>
      </c:layout>
      <c:overlay val="0"/>
      <c:spPr>
        <a:solidFill>
          <a:schemeClr val="lt1"/>
        </a:solidFill>
        <a:ln>
          <a:solidFill>
            <a:schemeClr val="tx1"/>
          </a:solidFill>
        </a:ln>
      </c:spPr>
      <c:txPr>
        <a:bodyPr/>
        <a:lstStyle/>
        <a:p>
          <a:pPr>
            <a:defRPr sz="1800"/>
          </a:pPr>
          <a:endParaRPr lang="en-US"/>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0.63043</cdr:x>
      <cdr:y>0.64052</cdr:y>
    </cdr:from>
    <cdr:to>
      <cdr:x>0.71933</cdr:x>
      <cdr:y>0.70683</cdr:y>
    </cdr:to>
    <cdr:sp macro="" textlink="">
      <cdr:nvSpPr>
        <cdr:cNvPr id="757761" name="AutoShape 1"/>
        <cdr:cNvSpPr>
          <a:spLocks xmlns:a="http://schemas.openxmlformats.org/drawingml/2006/main" noChangeArrowheads="1"/>
        </cdr:cNvSpPr>
      </cdr:nvSpPr>
      <cdr:spPr bwMode="auto">
        <a:xfrm xmlns:a="http://schemas.openxmlformats.org/drawingml/2006/main" flipV="1">
          <a:off x="2209800" y="2133599"/>
          <a:ext cx="311596" cy="220871"/>
        </a:xfrm>
        <a:prstGeom xmlns:a="http://schemas.openxmlformats.org/drawingml/2006/main" prst="triangle">
          <a:avLst>
            <a:gd name="adj" fmla="val 50000"/>
          </a:avLst>
        </a:prstGeom>
        <a:solidFill xmlns:a="http://schemas.openxmlformats.org/drawingml/2006/main">
          <a:srgbClr val="00B0F0"/>
        </a:solidFill>
        <a:ln xmlns:a="http://schemas.openxmlformats.org/drawingml/2006/main">
          <a:noFill/>
        </a:ln>
        <a:extLst xmlns:a="http://schemas.openxmlformats.org/drawingml/2006/main"/>
      </cdr:spPr>
    </cdr:sp>
  </cdr:relSizeAnchor>
</c:userShapes>
</file>

<file path=ppt/drawings/drawing2.xml><?xml version="1.0" encoding="utf-8"?>
<c:userShapes xmlns:c="http://schemas.openxmlformats.org/drawingml/2006/chart">
  <cdr:relSizeAnchor xmlns:cdr="http://schemas.openxmlformats.org/drawingml/2006/chartDrawing">
    <cdr:from>
      <cdr:x>0.54698</cdr:x>
      <cdr:y>0.26737</cdr:y>
    </cdr:from>
    <cdr:to>
      <cdr:x>0.66585</cdr:x>
      <cdr:y>0.70957</cdr:y>
    </cdr:to>
    <cdr:sp macro="" textlink="">
      <cdr:nvSpPr>
        <cdr:cNvPr id="336900" name="Rectangle 2052" descr="Zig zag"/>
        <cdr:cNvSpPr>
          <a:spLocks xmlns:a="http://schemas.openxmlformats.org/drawingml/2006/main" noChangeArrowheads="1"/>
        </cdr:cNvSpPr>
      </cdr:nvSpPr>
      <cdr:spPr bwMode="auto">
        <a:xfrm xmlns:a="http://schemas.openxmlformats.org/drawingml/2006/main" flipV="1">
          <a:off x="1958955" y="990600"/>
          <a:ext cx="425721" cy="1638300"/>
        </a:xfrm>
        <a:prstGeom xmlns:a="http://schemas.openxmlformats.org/drawingml/2006/main" prst="rect">
          <a:avLst/>
        </a:prstGeom>
        <a:gradFill xmlns:a="http://schemas.openxmlformats.org/drawingml/2006/main">
          <a:gsLst>
            <a:gs pos="1000">
              <a:schemeClr val="bg1"/>
            </a:gs>
            <a:gs pos="25000">
              <a:srgbClr val="FF0000"/>
            </a:gs>
            <a:gs pos="100000">
              <a:schemeClr val="bg1"/>
            </a:gs>
          </a:gsLst>
          <a:lin ang="5400000" scaled="0"/>
        </a:gradFill>
        <a:ln xmlns:a="http://schemas.openxmlformats.org/drawingml/2006/main">
          <a:noFill/>
        </a:ln>
        <a:extLst xmlns:a="http://schemas.openxmlformats.org/drawingml/2006/main"/>
      </cdr:spPr>
    </cdr:sp>
  </cdr:relSizeAnchor>
  <cdr:relSizeAnchor xmlns:cdr="http://schemas.openxmlformats.org/drawingml/2006/chartDrawing">
    <cdr:from>
      <cdr:x>0.17287</cdr:x>
      <cdr:y>0.22624</cdr:y>
    </cdr:from>
    <cdr:to>
      <cdr:x>0.19945</cdr:x>
      <cdr:y>0.24936</cdr:y>
    </cdr:to>
    <cdr:sp macro="" textlink="">
      <cdr:nvSpPr>
        <cdr:cNvPr id="336901" name="AutoShape 2053"/>
        <cdr:cNvSpPr>
          <a:spLocks xmlns:a="http://schemas.openxmlformats.org/drawingml/2006/main" noChangeArrowheads="1"/>
        </cdr:cNvSpPr>
      </cdr:nvSpPr>
      <cdr:spPr bwMode="auto">
        <a:xfrm xmlns:a="http://schemas.openxmlformats.org/drawingml/2006/main">
          <a:off x="1046089" y="1297151"/>
          <a:ext cx="160832" cy="132570"/>
        </a:xfrm>
        <a:prstGeom xmlns:a="http://schemas.openxmlformats.org/drawingml/2006/main" prst="diamond">
          <a:avLst/>
        </a:prstGeom>
        <a:solidFill xmlns:a="http://schemas.openxmlformats.org/drawingml/2006/main">
          <a:srgbClr val="FF0000"/>
        </a:solidFill>
        <a:ln xmlns:a="http://schemas.openxmlformats.org/drawingml/2006/main">
          <a:noFill/>
        </a:ln>
        <a:extLst xmlns:a="http://schemas.openxmlformats.org/drawingml/2006/main"/>
      </cdr:spPr>
    </cdr:sp>
  </cdr:relSizeAnchor>
  <cdr:relSizeAnchor xmlns:cdr="http://schemas.openxmlformats.org/drawingml/2006/chartDrawing">
    <cdr:from>
      <cdr:x>0.19945</cdr:x>
      <cdr:y>0.21398</cdr:y>
    </cdr:from>
    <cdr:to>
      <cdr:x>0.2675</cdr:x>
      <cdr:y>0.25887</cdr:y>
    </cdr:to>
    <cdr:sp macro="" textlink="">
      <cdr:nvSpPr>
        <cdr:cNvPr id="336902" name="Text Box 2054"/>
        <cdr:cNvSpPr txBox="1">
          <a:spLocks xmlns:a="http://schemas.openxmlformats.org/drawingml/2006/main" noChangeArrowheads="1"/>
        </cdr:cNvSpPr>
      </cdr:nvSpPr>
      <cdr:spPr bwMode="auto">
        <a:xfrm xmlns:a="http://schemas.openxmlformats.org/drawingml/2006/main">
          <a:off x="1206922" y="1226842"/>
          <a:ext cx="411768" cy="2573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900" b="1" i="0" u="none" strike="noStrike" baseline="0" dirty="0">
              <a:solidFill>
                <a:srgbClr val="FF0000"/>
              </a:solidFill>
              <a:latin typeface="Arial"/>
              <a:cs typeface="Arial"/>
            </a:rPr>
            <a:t>OA </a:t>
          </a:r>
          <a:endParaRPr lang="en-US" sz="900" dirty="0"/>
        </a:p>
      </cdr:txBody>
    </cdr:sp>
  </cdr:relSizeAnchor>
  <cdr:relSizeAnchor xmlns:cdr="http://schemas.openxmlformats.org/drawingml/2006/chartDrawing">
    <cdr:from>
      <cdr:x>0.1409</cdr:x>
      <cdr:y>0.20567</cdr:y>
    </cdr:from>
    <cdr:to>
      <cdr:x>0.75221</cdr:x>
      <cdr:y>0.20567</cdr:y>
    </cdr:to>
    <cdr:sp macro="" textlink="">
      <cdr:nvSpPr>
        <cdr:cNvPr id="336903" name="Line 2055"/>
        <cdr:cNvSpPr>
          <a:spLocks xmlns:a="http://schemas.openxmlformats.org/drawingml/2006/main" noChangeShapeType="1"/>
        </cdr:cNvSpPr>
      </cdr:nvSpPr>
      <cdr:spPr bwMode="auto">
        <a:xfrm xmlns:a="http://schemas.openxmlformats.org/drawingml/2006/main">
          <a:off x="504631" y="762000"/>
          <a:ext cx="2189346"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a:extLst xmlns:a="http://schemas.openxmlformats.org/drawingml/2006/main"/>
      </cdr:spPr>
    </cdr:sp>
  </cdr:relSizeAnchor>
  <cdr:relSizeAnchor xmlns:cdr="http://schemas.openxmlformats.org/drawingml/2006/chartDrawing">
    <cdr:from>
      <cdr:x>0.19914</cdr:x>
      <cdr:y>0.24926</cdr:y>
    </cdr:from>
    <cdr:to>
      <cdr:x>0.26718</cdr:x>
      <cdr:y>0.29415</cdr:y>
    </cdr:to>
    <cdr:sp macro="" textlink="">
      <cdr:nvSpPr>
        <cdr:cNvPr id="9" name="Text Box 2054"/>
        <cdr:cNvSpPr txBox="1">
          <a:spLocks xmlns:a="http://schemas.openxmlformats.org/drawingml/2006/main" noChangeArrowheads="1"/>
        </cdr:cNvSpPr>
      </cdr:nvSpPr>
      <cdr:spPr bwMode="auto">
        <a:xfrm xmlns:a="http://schemas.openxmlformats.org/drawingml/2006/main">
          <a:off x="1205006" y="1429124"/>
          <a:ext cx="411768" cy="2573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square" lIns="27432" tIns="27432"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900" b="1" i="0" u="none" strike="noStrike" baseline="0" dirty="0">
              <a:solidFill>
                <a:srgbClr val="FF0000"/>
              </a:solidFill>
              <a:latin typeface="Arial"/>
              <a:cs typeface="Arial"/>
            </a:rPr>
            <a:t>IA </a:t>
          </a:r>
          <a:endParaRPr lang="en-US" sz="900" dirty="0"/>
        </a:p>
      </cdr:txBody>
    </cdr:sp>
  </cdr:relSizeAnchor>
  <cdr:relSizeAnchor xmlns:cdr="http://schemas.openxmlformats.org/drawingml/2006/chartDrawing">
    <cdr:from>
      <cdr:x>0.56826</cdr:x>
      <cdr:y>0.33807</cdr:y>
    </cdr:from>
    <cdr:to>
      <cdr:x>0.63706</cdr:x>
      <cdr:y>0.63444</cdr:y>
    </cdr:to>
    <cdr:sp macro="" textlink="">
      <cdr:nvSpPr>
        <cdr:cNvPr id="10" name="Rectangle 9"/>
        <cdr:cNvSpPr>
          <a:spLocks xmlns:a="http://schemas.openxmlformats.org/drawingml/2006/main" noChangeArrowheads="1"/>
        </cdr:cNvSpPr>
      </cdr:nvSpPr>
      <cdr:spPr bwMode="auto">
        <a:xfrm xmlns:a="http://schemas.openxmlformats.org/drawingml/2006/main" rot="16200000">
          <a:off x="1609362" y="1678331"/>
          <a:ext cx="1098009" cy="2464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lIns="91387" tIns="45693" rIns="91387" bIns="45693"/>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spcBef>
              <a:spcPct val="20000"/>
            </a:spcBef>
            <a:buSzPct val="150000"/>
          </a:pPr>
          <a:r>
            <a:rPr lang="en-US" sz="1600" b="1" dirty="0" smtClean="0"/>
            <a:t>LNAPL</a:t>
          </a:r>
          <a:endParaRPr lang="en-US" sz="1600" b="1" dirty="0"/>
        </a:p>
      </cdr:txBody>
    </cdr:sp>
  </cdr:relSizeAnchor>
  <cdr:relSizeAnchor xmlns:cdr="http://schemas.openxmlformats.org/drawingml/2006/chartDrawing">
    <cdr:from>
      <cdr:x>0.58953</cdr:x>
      <cdr:y>0.70028</cdr:y>
    </cdr:from>
    <cdr:to>
      <cdr:x>0.66206</cdr:x>
      <cdr:y>0.74802</cdr:y>
    </cdr:to>
    <cdr:sp macro="" textlink="">
      <cdr:nvSpPr>
        <cdr:cNvPr id="336897" name="AutoShape 2049"/>
        <cdr:cNvSpPr>
          <a:spLocks xmlns:a="http://schemas.openxmlformats.org/drawingml/2006/main" noChangeArrowheads="1"/>
        </cdr:cNvSpPr>
      </cdr:nvSpPr>
      <cdr:spPr bwMode="auto">
        <a:xfrm xmlns:a="http://schemas.openxmlformats.org/drawingml/2006/main" flipV="1">
          <a:off x="2111355" y="2594487"/>
          <a:ext cx="259759" cy="176874"/>
        </a:xfrm>
        <a:prstGeom xmlns:a="http://schemas.openxmlformats.org/drawingml/2006/main" prst="triangle">
          <a:avLst>
            <a:gd name="adj" fmla="val 50000"/>
          </a:avLst>
        </a:prstGeom>
        <a:solidFill xmlns:a="http://schemas.openxmlformats.org/drawingml/2006/main">
          <a:srgbClr val="0070C0"/>
        </a:solidFill>
        <a:ln xmlns:a="http://schemas.openxmlformats.org/drawingml/2006/main">
          <a:noFill/>
        </a:ln>
        <a:extLst xmlns:a="http://schemas.openxmlformats.org/drawingml/2006/main"/>
      </cdr:spPr>
    </cdr:sp>
  </cdr:relSizeAnchor>
</c:userShapes>
</file>

<file path=ppt/drawings/drawing3.xml><?xml version="1.0" encoding="utf-8"?>
<c:userShapes xmlns:c="http://schemas.openxmlformats.org/drawingml/2006/chart">
  <cdr:relSizeAnchor xmlns:cdr="http://schemas.openxmlformats.org/drawingml/2006/chartDrawing">
    <cdr:from>
      <cdr:x>0.73352</cdr:x>
      <cdr:y>0.68132</cdr:y>
    </cdr:from>
    <cdr:to>
      <cdr:x>0.82288</cdr:x>
      <cdr:y>0.74628</cdr:y>
    </cdr:to>
    <cdr:sp macro="" textlink="">
      <cdr:nvSpPr>
        <cdr:cNvPr id="790529" name="AutoShape 1"/>
        <cdr:cNvSpPr>
          <a:spLocks xmlns:a="http://schemas.openxmlformats.org/drawingml/2006/main" noChangeArrowheads="1"/>
        </cdr:cNvSpPr>
      </cdr:nvSpPr>
      <cdr:spPr bwMode="auto">
        <a:xfrm xmlns:a="http://schemas.openxmlformats.org/drawingml/2006/main" flipV="1">
          <a:off x="5550687" y="5454380"/>
          <a:ext cx="675818" cy="519803"/>
        </a:xfrm>
        <a:prstGeom xmlns:a="http://schemas.openxmlformats.org/drawingml/2006/main" prst="triangle">
          <a:avLst>
            <a:gd name="adj" fmla="val 50000"/>
          </a:avLst>
        </a:prstGeom>
        <a:solidFill xmlns:a="http://schemas.openxmlformats.org/drawingml/2006/main">
          <a:srgbClr val="00CCFF"/>
        </a:solidFill>
        <a:ln xmlns:a="http://schemas.openxmlformats.org/drawingml/2006/main">
          <a:noFill/>
        </a:ln>
        <a:extLst xmlns:a="http://schemas.openxmlformats.org/drawingml/2006/main"/>
      </cdr:spPr>
    </cdr:sp>
  </cdr:relSizeAnchor>
  <cdr:relSizeAnchor xmlns:cdr="http://schemas.openxmlformats.org/drawingml/2006/chartDrawing">
    <cdr:from>
      <cdr:x>0.4186</cdr:x>
      <cdr:y>0.73727</cdr:y>
    </cdr:from>
    <cdr:to>
      <cdr:x>0.93157</cdr:x>
      <cdr:y>0.89796</cdr:y>
    </cdr:to>
    <cdr:sp macro="" textlink="">
      <cdr:nvSpPr>
        <cdr:cNvPr id="790530" name="Text Box 2"/>
        <cdr:cNvSpPr txBox="1">
          <a:spLocks xmlns:a="http://schemas.openxmlformats.org/drawingml/2006/main" noChangeArrowheads="1"/>
        </cdr:cNvSpPr>
      </cdr:nvSpPr>
      <cdr:spPr bwMode="auto">
        <a:xfrm xmlns:a="http://schemas.openxmlformats.org/drawingml/2006/main">
          <a:off x="1371600" y="2752818"/>
          <a:ext cx="1680781" cy="5999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0" tIns="32004" rIns="45720" bIns="0" anchor="t" upright="1"/>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Benzene in GW</a:t>
          </a:r>
        </a:p>
        <a:p xmlns:a="http://schemas.openxmlformats.org/drawingml/2006/main">
          <a:pPr algn="ctr" rtl="0">
            <a:defRPr sz="1000"/>
          </a:pPr>
          <a:r>
            <a:rPr lang="en-US" sz="1400" b="1" i="0" u="none" strike="noStrike" baseline="0" dirty="0">
              <a:solidFill>
                <a:srgbClr val="000000"/>
              </a:solidFill>
              <a:latin typeface="Arial"/>
              <a:cs typeface="Arial"/>
            </a:rPr>
            <a:t>16,000 ug/L</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0.6644</cdr:x>
      <cdr:y>0.32745</cdr:y>
    </cdr:from>
    <cdr:to>
      <cdr:x>1</cdr:x>
      <cdr:y>0.38873</cdr:y>
    </cdr:to>
    <cdr:sp macro="" textlink="">
      <cdr:nvSpPr>
        <cdr:cNvPr id="4" name="TextBox 16"/>
        <cdr:cNvSpPr txBox="1"/>
      </cdr:nvSpPr>
      <cdr:spPr>
        <a:xfrm xmlns:a="http://schemas.openxmlformats.org/drawingml/2006/main">
          <a:off x="2790826" y="1679575"/>
          <a:ext cx="1409700" cy="3143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t>J&amp;E</a:t>
          </a:r>
        </a:p>
      </cdr:txBody>
    </cdr:sp>
  </cdr:relSizeAnchor>
  <cdr:relSizeAnchor xmlns:cdr="http://schemas.openxmlformats.org/drawingml/2006/chartDrawing">
    <cdr:from>
      <cdr:x>0.3681</cdr:x>
      <cdr:y>0.36645</cdr:y>
    </cdr:from>
    <cdr:to>
      <cdr:x>0.7037</cdr:x>
      <cdr:y>0.42773</cdr:y>
    </cdr:to>
    <cdr:sp macro="" textlink="">
      <cdr:nvSpPr>
        <cdr:cNvPr id="5" name="TextBox 16"/>
        <cdr:cNvSpPr txBox="1"/>
      </cdr:nvSpPr>
      <cdr:spPr>
        <a:xfrm xmlns:a="http://schemas.openxmlformats.org/drawingml/2006/main">
          <a:off x="1546225" y="1879600"/>
          <a:ext cx="1409697" cy="31431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smtClean="0"/>
            <a:t>BioVapor</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7212" cy="46490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94" eaLnBrk="1" hangingPunct="1">
              <a:defRPr sz="1200">
                <a:latin typeface="Times New Roman" pitchFamily="18" charset="0"/>
                <a:cs typeface="+mn-cs"/>
              </a:defRPr>
            </a:lvl1pPr>
          </a:lstStyle>
          <a:p>
            <a:pPr>
              <a:defRPr/>
            </a:pPr>
            <a:endParaRPr lang="en-US" dirty="0"/>
          </a:p>
        </p:txBody>
      </p:sp>
      <p:sp>
        <p:nvSpPr>
          <p:cNvPr id="56323" name="Rectangle 3"/>
          <p:cNvSpPr>
            <a:spLocks noGrp="1" noChangeArrowheads="1"/>
          </p:cNvSpPr>
          <p:nvPr>
            <p:ph type="dt" sz="quarter" idx="1"/>
          </p:nvPr>
        </p:nvSpPr>
        <p:spPr bwMode="auto">
          <a:xfrm>
            <a:off x="3973189" y="0"/>
            <a:ext cx="3037212" cy="46490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94" eaLnBrk="1" hangingPunct="1">
              <a:defRPr sz="1200">
                <a:latin typeface="Times New Roman" pitchFamily="18" charset="0"/>
                <a:cs typeface="+mn-cs"/>
              </a:defRPr>
            </a:lvl1pPr>
          </a:lstStyle>
          <a:p>
            <a:pPr>
              <a:defRPr/>
            </a:pPr>
            <a:endParaRPr lang="en-US" dirty="0"/>
          </a:p>
        </p:txBody>
      </p:sp>
      <p:sp>
        <p:nvSpPr>
          <p:cNvPr id="56324" name="Rectangle 4"/>
          <p:cNvSpPr>
            <a:spLocks noGrp="1" noChangeArrowheads="1"/>
          </p:cNvSpPr>
          <p:nvPr>
            <p:ph type="ftr" sz="quarter" idx="2"/>
          </p:nvPr>
        </p:nvSpPr>
        <p:spPr bwMode="auto">
          <a:xfrm>
            <a:off x="0" y="8831502"/>
            <a:ext cx="3037212" cy="46490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94" eaLnBrk="1" hangingPunct="1">
              <a:defRPr sz="1200">
                <a:latin typeface="Times New Roman" pitchFamily="18" charset="0"/>
                <a:cs typeface="+mn-cs"/>
              </a:defRPr>
            </a:lvl1pPr>
          </a:lstStyle>
          <a:p>
            <a:pPr>
              <a:defRPr/>
            </a:pPr>
            <a:endParaRPr lang="en-US" dirty="0"/>
          </a:p>
        </p:txBody>
      </p:sp>
      <p:sp>
        <p:nvSpPr>
          <p:cNvPr id="56325" name="Rectangle 5"/>
          <p:cNvSpPr>
            <a:spLocks noGrp="1" noChangeArrowheads="1"/>
          </p:cNvSpPr>
          <p:nvPr>
            <p:ph type="sldNum" sz="quarter" idx="3"/>
          </p:nvPr>
        </p:nvSpPr>
        <p:spPr bwMode="auto">
          <a:xfrm>
            <a:off x="3973189" y="8831502"/>
            <a:ext cx="3037212" cy="46490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94" eaLnBrk="1" hangingPunct="1">
              <a:defRPr sz="1200">
                <a:latin typeface="Times New Roman" pitchFamily="18" charset="0"/>
                <a:cs typeface="+mn-cs"/>
              </a:defRPr>
            </a:lvl1pPr>
          </a:lstStyle>
          <a:p>
            <a:pPr>
              <a:defRPr/>
            </a:pPr>
            <a:fld id="{A1B2EE7A-DEB4-4D05-8694-687DC4893594}" type="slidenum">
              <a:rPr lang="en-US"/>
              <a:pPr>
                <a:defRPr/>
              </a:pPr>
              <a:t>‹#›</a:t>
            </a:fld>
            <a:endParaRPr lang="en-US" dirty="0"/>
          </a:p>
        </p:txBody>
      </p:sp>
    </p:spTree>
    <p:extLst>
      <p:ext uri="{BB962C8B-B14F-4D97-AF65-F5344CB8AC3E}">
        <p14:creationId xmlns:p14="http://schemas.microsoft.com/office/powerpoint/2010/main" val="352177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212" cy="46490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94" eaLnBrk="1" hangingPunct="1">
              <a:defRPr sz="1200">
                <a:latin typeface="Tahoma" pitchFamily="34" charset="0"/>
                <a:cs typeface="+mn-cs"/>
              </a:defRPr>
            </a:lvl1pPr>
          </a:lstStyle>
          <a:p>
            <a:pPr>
              <a:defRPr/>
            </a:pPr>
            <a:endParaRPr lang="en-US" dirty="0"/>
          </a:p>
        </p:txBody>
      </p:sp>
      <p:sp>
        <p:nvSpPr>
          <p:cNvPr id="19459" name="Rectangle 3"/>
          <p:cNvSpPr>
            <a:spLocks noGrp="1" noChangeArrowheads="1"/>
          </p:cNvSpPr>
          <p:nvPr>
            <p:ph type="dt" idx="1"/>
          </p:nvPr>
        </p:nvSpPr>
        <p:spPr bwMode="auto">
          <a:xfrm>
            <a:off x="3973189" y="0"/>
            <a:ext cx="3037212" cy="46490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94" eaLnBrk="1" hangingPunct="1">
              <a:defRPr sz="1200">
                <a:latin typeface="Tahoma" pitchFamily="34" charset="0"/>
                <a:cs typeface="+mn-cs"/>
              </a:defRPr>
            </a:lvl1pPr>
          </a:lstStyle>
          <a:p>
            <a:pPr>
              <a:defRPr/>
            </a:pPr>
            <a:endParaRPr lang="en-US" dirty="0"/>
          </a:p>
        </p:txBody>
      </p:sp>
      <p:sp>
        <p:nvSpPr>
          <p:cNvPr id="12288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4408" y="4415752"/>
            <a:ext cx="5141588" cy="4184084"/>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1502"/>
            <a:ext cx="3037212" cy="46490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94" eaLnBrk="1" hangingPunct="1">
              <a:defRPr sz="1200">
                <a:latin typeface="Tahoma" pitchFamily="34" charset="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973189" y="8831502"/>
            <a:ext cx="3037212" cy="46490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94" eaLnBrk="1" hangingPunct="1">
              <a:defRPr sz="1200">
                <a:latin typeface="Tahoma" pitchFamily="34" charset="0"/>
                <a:cs typeface="+mn-cs"/>
              </a:defRPr>
            </a:lvl1pPr>
          </a:lstStyle>
          <a:p>
            <a:pPr>
              <a:defRPr/>
            </a:pPr>
            <a:fld id="{B7039030-6A4B-423A-BAA2-FC0BB20B4039}" type="slidenum">
              <a:rPr lang="en-US"/>
              <a:pPr>
                <a:defRPr/>
              </a:pPr>
              <a:t>‹#›</a:t>
            </a:fld>
            <a:endParaRPr lang="en-US" dirty="0"/>
          </a:p>
        </p:txBody>
      </p:sp>
    </p:spTree>
    <p:extLst>
      <p:ext uri="{BB962C8B-B14F-4D97-AF65-F5344CB8AC3E}">
        <p14:creationId xmlns:p14="http://schemas.microsoft.com/office/powerpoint/2010/main" val="3788433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MS PGothic" pitchFamily="34" charset="-128"/>
              </a:rPr>
              <a:t>No associated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5B165CFF-7F7F-4EDD-BBB6-D1E5301899AA}" type="slidenum">
              <a:rPr lang="en-US" smtClean="0"/>
              <a:pPr>
                <a:defRPr/>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3369E0F8-A3DC-4960-AEF9-30C378421477}" type="slidenum">
              <a:rPr lang="en-US" smtClean="0"/>
              <a:pPr>
                <a:defRPr/>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p:txBody>
          <a:bodyPr/>
          <a:lstStyle/>
          <a:p>
            <a:pPr defTabSz="932662">
              <a:defRPr/>
            </a:pPr>
            <a:fld id="{8E564998-4313-421E-9A2A-AAA57CB45CB7}" type="slidenum">
              <a:rPr lang="en-US" altLang="en-US" smtClean="0"/>
              <a:pPr defTabSz="932662">
                <a:defRPr/>
              </a:pPr>
              <a:t>101</a:t>
            </a:fld>
            <a:endParaRPr lang="en-US" altLang="en-US" dirty="0" smtClean="0"/>
          </a:p>
        </p:txBody>
      </p:sp>
      <p:sp>
        <p:nvSpPr>
          <p:cNvPr id="228355" name="Rectangle 2"/>
          <p:cNvSpPr>
            <a:spLocks noGrp="1" noRot="1" noChangeAspect="1" noChangeArrowheads="1" noTextEdit="1"/>
          </p:cNvSpPr>
          <p:nvPr>
            <p:ph type="sldImg"/>
          </p:nvPr>
        </p:nvSpPr>
        <p:spPr>
          <a:xfrm>
            <a:off x="1181100" y="696913"/>
            <a:ext cx="4649788" cy="3487737"/>
          </a:xfrm>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No associated notes.</a:t>
            </a:r>
          </a:p>
          <a:p>
            <a:pPr eaLnBrk="1" hangingPunct="1"/>
            <a:endParaRPr lang="en-US" altLang="en-US" dirty="0" smtClean="0">
              <a:latin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BB384A2-7B88-4CB1-A1FF-0AB3D8211F24}" type="slidenum">
              <a:rPr lang="en-US" smtClean="0"/>
              <a:pPr>
                <a:defRPr/>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A3FDCFA-890F-43B8-BD83-0E85E3FCDFE6}" type="slidenum">
              <a:rPr lang="en-US" smtClean="0"/>
              <a:pPr>
                <a:defRPr/>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3C726C3-7EC9-4B6C-9756-4BC1C87F67F5}" type="slidenum">
              <a:rPr lang="en-US" smtClean="0"/>
              <a:pPr>
                <a:defRPr/>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Which vapor control strategy is likely to be most suitable for Example 1? Select up to 3 options.</a:t>
            </a:r>
          </a:p>
          <a:p>
            <a:pPr lvl="1"/>
            <a:r>
              <a:rPr lang="en-US" altLang="en-US" dirty="0" smtClean="0">
                <a:latin typeface="Arial" pitchFamily="34" charset="0"/>
              </a:rPr>
              <a:t>Evacuate</a:t>
            </a:r>
          </a:p>
          <a:p>
            <a:pPr lvl="1"/>
            <a:r>
              <a:rPr lang="en-US" altLang="en-US" dirty="0" smtClean="0">
                <a:latin typeface="Arial" pitchFamily="34" charset="0"/>
              </a:rPr>
              <a:t>Remediation: Excavate &amp; remove source</a:t>
            </a:r>
          </a:p>
          <a:p>
            <a:pPr lvl="1"/>
            <a:r>
              <a:rPr lang="en-US" altLang="en-US" dirty="0" smtClean="0">
                <a:latin typeface="Arial" pitchFamily="34" charset="0"/>
              </a:rPr>
              <a:t>Remediation: Soil vapor extraction</a:t>
            </a:r>
          </a:p>
          <a:p>
            <a:pPr lvl="1"/>
            <a:r>
              <a:rPr lang="en-US" altLang="en-US" dirty="0" smtClean="0">
                <a:latin typeface="Arial" pitchFamily="34" charset="0"/>
              </a:rPr>
              <a:t>Remediation: Utility trench dam</a:t>
            </a:r>
          </a:p>
          <a:p>
            <a:pPr lvl="1"/>
            <a:r>
              <a:rPr lang="en-US" altLang="en-US" dirty="0" smtClean="0">
                <a:latin typeface="Arial" pitchFamily="34" charset="0"/>
              </a:rPr>
              <a:t>Mitigation: Sub-slab depressurization</a:t>
            </a:r>
          </a:p>
          <a:p>
            <a:pPr lvl="1"/>
            <a:r>
              <a:rPr lang="en-US" altLang="en-US" dirty="0" smtClean="0">
                <a:latin typeface="Arial" pitchFamily="34" charset="0"/>
              </a:rPr>
              <a:t>Mitigation: Building positive pressure</a:t>
            </a:r>
          </a:p>
          <a:p>
            <a:pPr lvl="1"/>
            <a:r>
              <a:rPr lang="en-US" altLang="en-US" dirty="0" smtClean="0">
                <a:latin typeface="Arial" pitchFamily="34" charset="0"/>
              </a:rPr>
              <a:t>Mitigation: Sealing cracks (only)</a:t>
            </a:r>
          </a:p>
          <a:p>
            <a:pPr lvl="1"/>
            <a:r>
              <a:rPr lang="en-US" altLang="en-US" dirty="0" smtClean="0">
                <a:latin typeface="Arial" pitchFamily="34" charset="0"/>
              </a:rPr>
              <a:t>Institutional Controls: Restrict residential use</a:t>
            </a:r>
          </a:p>
          <a:p>
            <a:pPr lvl="1"/>
            <a:r>
              <a:rPr lang="en-US" altLang="en-US" dirty="0" smtClean="0">
                <a:latin typeface="Arial" pitchFamily="34" charset="0"/>
              </a:rPr>
              <a:t>Institutional Controls: Require testing/mitigation if occupied</a:t>
            </a:r>
          </a:p>
          <a:p>
            <a:pPr lvl="1"/>
            <a:r>
              <a:rPr lang="en-US" altLang="en-US" dirty="0" smtClean="0">
                <a:latin typeface="Arial" pitchFamily="34" charset="0"/>
              </a:rPr>
              <a:t>Institutional Controls: Require continued O&amp;M of mitigation</a:t>
            </a:r>
          </a:p>
          <a:p>
            <a:endParaRPr lang="en-US" altLang="en-US" dirty="0" smtClean="0">
              <a:latin typeface="Arial" pitchFamily="34" charset="0"/>
            </a:endParaRPr>
          </a:p>
          <a:p>
            <a:r>
              <a:rPr lang="en-US" altLang="en-US" dirty="0" smtClean="0">
                <a:latin typeface="Arial" pitchFamily="34" charset="0"/>
              </a:rPr>
              <a:t>Discuss what doesn’t make sense in this situation, pro’s and con’s of the remaining options, what might be unique to PVI etc.</a:t>
            </a:r>
          </a:p>
          <a:p>
            <a:r>
              <a:rPr lang="en-US" altLang="en-US" dirty="0" smtClean="0">
                <a:latin typeface="Arial" pitchFamily="34" charset="0"/>
              </a:rPr>
              <a:t>In this case, building mitigation would typically not make sense. Even though indoor air is above the residential SL (presumably background has been addressed or acknowledged), the concentrations are below commercial SLs, so they’re not too high (also meaning that evacuation would not be warranted). Since excavation and/or SVE could likely be accomplished fairly quickly, even residential risk might be acceptable (considering the short duration of exposure). Although the source is fairly close to the building, vapor migration along the utility line is likely the main pathway, suggesting that a trench dam should be considered. ICs should not be needed in this case, assuming that active remediation is the selected approach. SVE in the source zone would likely prevent lateral movement of vapors toward the building.</a:t>
            </a:r>
          </a:p>
        </p:txBody>
      </p:sp>
      <p:sp>
        <p:nvSpPr>
          <p:cNvPr id="274436" name="Slide Number Placeholder 3"/>
          <p:cNvSpPr>
            <a:spLocks noGrp="1"/>
          </p:cNvSpPr>
          <p:nvPr>
            <p:ph type="sldNum" sz="quarter" idx="5"/>
          </p:nvPr>
        </p:nvSpPr>
        <p:spPr/>
        <p:txBody>
          <a:bodyPr/>
          <a:lstStyle/>
          <a:p>
            <a:pPr>
              <a:defRPr/>
            </a:pPr>
            <a:fld id="{EE8629CF-CBAE-4B9E-9338-B9A4515249BD}" type="slidenum">
              <a:rPr lang="en-US" altLang="en-US">
                <a:solidFill>
                  <a:prstClr val="black"/>
                </a:solidFill>
              </a:rPr>
              <a:pPr>
                <a:defRPr/>
              </a:pPr>
              <a:t>105</a:t>
            </a:fld>
            <a:endParaRPr lang="en-US" altLang="en-US" dirty="0">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Which vapor control strategy is likely to be most suitable for Example 1? Select up to 3 options.</a:t>
            </a:r>
          </a:p>
          <a:p>
            <a:pPr lvl="1"/>
            <a:r>
              <a:rPr lang="en-US" altLang="en-US" dirty="0" smtClean="0">
                <a:latin typeface="Arial" pitchFamily="34" charset="0"/>
              </a:rPr>
              <a:t>Evacuate</a:t>
            </a:r>
          </a:p>
          <a:p>
            <a:pPr lvl="1"/>
            <a:r>
              <a:rPr lang="en-US" altLang="en-US" dirty="0" smtClean="0">
                <a:latin typeface="Arial" pitchFamily="34" charset="0"/>
              </a:rPr>
              <a:t>Remediation: Excavate &amp; remove source</a:t>
            </a:r>
          </a:p>
          <a:p>
            <a:pPr lvl="1"/>
            <a:r>
              <a:rPr lang="en-US" altLang="en-US" dirty="0" smtClean="0">
                <a:latin typeface="Arial" pitchFamily="34" charset="0"/>
              </a:rPr>
              <a:t>Remediation: Soil vapor extraction</a:t>
            </a:r>
          </a:p>
          <a:p>
            <a:pPr lvl="1"/>
            <a:r>
              <a:rPr lang="en-US" altLang="en-US" dirty="0" smtClean="0">
                <a:latin typeface="Arial" pitchFamily="34" charset="0"/>
              </a:rPr>
              <a:t>Remediation: Utility trench dam</a:t>
            </a:r>
          </a:p>
          <a:p>
            <a:pPr lvl="1"/>
            <a:r>
              <a:rPr lang="en-US" altLang="en-US" dirty="0" smtClean="0">
                <a:latin typeface="Arial" pitchFamily="34" charset="0"/>
              </a:rPr>
              <a:t>Mitigation: Sub-slab depressurization</a:t>
            </a:r>
          </a:p>
          <a:p>
            <a:pPr lvl="1"/>
            <a:r>
              <a:rPr lang="en-US" altLang="en-US" dirty="0" smtClean="0">
                <a:latin typeface="Arial" pitchFamily="34" charset="0"/>
              </a:rPr>
              <a:t>Mitigation: Building positive pressure</a:t>
            </a:r>
          </a:p>
          <a:p>
            <a:pPr lvl="1"/>
            <a:r>
              <a:rPr lang="en-US" altLang="en-US" dirty="0" smtClean="0">
                <a:latin typeface="Arial" pitchFamily="34" charset="0"/>
              </a:rPr>
              <a:t>Mitigation: Sealing cracks (only)</a:t>
            </a:r>
          </a:p>
          <a:p>
            <a:pPr lvl="1"/>
            <a:r>
              <a:rPr lang="en-US" altLang="en-US" dirty="0" smtClean="0">
                <a:latin typeface="Arial" pitchFamily="34" charset="0"/>
              </a:rPr>
              <a:t>Institutional Controls: Restrict residential use</a:t>
            </a:r>
          </a:p>
          <a:p>
            <a:pPr lvl="1"/>
            <a:r>
              <a:rPr lang="en-US" altLang="en-US" dirty="0" smtClean="0">
                <a:latin typeface="Arial" pitchFamily="34" charset="0"/>
              </a:rPr>
              <a:t>Institutional Controls: Require testing/mitigation if occupied</a:t>
            </a:r>
          </a:p>
          <a:p>
            <a:pPr lvl="1"/>
            <a:r>
              <a:rPr lang="en-US" altLang="en-US" dirty="0" smtClean="0">
                <a:latin typeface="Arial" pitchFamily="34" charset="0"/>
              </a:rPr>
              <a:t>Institutional Controls: Require continued O&amp;M of mitigation</a:t>
            </a:r>
          </a:p>
          <a:p>
            <a:endParaRPr lang="en-US" altLang="en-US" dirty="0" smtClean="0">
              <a:latin typeface="Arial" pitchFamily="34" charset="0"/>
            </a:endParaRPr>
          </a:p>
          <a:p>
            <a:r>
              <a:rPr lang="en-US" altLang="en-US" dirty="0" smtClean="0">
                <a:latin typeface="Arial" pitchFamily="34" charset="0"/>
              </a:rPr>
              <a:t>Discuss what doesn’t make sense in this situation, pro’s and con’s of the remaining options, what might be unique to PVI etc.</a:t>
            </a:r>
          </a:p>
          <a:p>
            <a:r>
              <a:rPr lang="en-US" altLang="en-US" dirty="0" smtClean="0">
                <a:latin typeface="Arial" pitchFamily="34" charset="0"/>
              </a:rPr>
              <a:t>In this case, building mitigation would typically not make sense. Even though indoor air is above the residential SL (presumably background has been addressed or acknowledged), the concentrations are below commercial SLs, so they’re not too high (also meaning that evacuation would not be warranted). Since excavation and/or SVE could likely be accomplished fairly quickly, even residential risk might be acceptable (considering the short duration of exposure). Although the source is fairly close to the building, vapor migration along the utility line is likely the main pathway, suggesting that a trench dam should be considered. ICs should not be needed in this case, assuming that active remediation is the selected approach. SVE in the source zone would likely prevent lateral movement of vapors toward the building.</a:t>
            </a:r>
          </a:p>
        </p:txBody>
      </p:sp>
      <p:sp>
        <p:nvSpPr>
          <p:cNvPr id="274436" name="Slide Number Placeholder 3"/>
          <p:cNvSpPr>
            <a:spLocks noGrp="1"/>
          </p:cNvSpPr>
          <p:nvPr>
            <p:ph type="sldNum" sz="quarter" idx="5"/>
          </p:nvPr>
        </p:nvSpPr>
        <p:spPr/>
        <p:txBody>
          <a:bodyPr/>
          <a:lstStyle/>
          <a:p>
            <a:pPr>
              <a:defRPr/>
            </a:pPr>
            <a:fld id="{EE8629CF-CBAE-4B9E-9338-B9A4515249BD}" type="slidenum">
              <a:rPr lang="en-US" altLang="en-US">
                <a:solidFill>
                  <a:prstClr val="black"/>
                </a:solidFill>
              </a:rPr>
              <a:pPr>
                <a:defRPr/>
              </a:pPr>
              <a:t>106</a:t>
            </a:fld>
            <a:endParaRPr lang="en-US" altLang="en-US" dirty="0">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Which control strategy is likely to be most suitable for Example 2? Select up to 3 options.</a:t>
            </a:r>
          </a:p>
          <a:p>
            <a:pPr lvl="1"/>
            <a:r>
              <a:rPr lang="en-US" altLang="en-US" dirty="0" smtClean="0">
                <a:latin typeface="Arial" pitchFamily="34" charset="0"/>
              </a:rPr>
              <a:t>Evacuate</a:t>
            </a:r>
          </a:p>
          <a:p>
            <a:pPr lvl="1"/>
            <a:r>
              <a:rPr lang="en-US" altLang="en-US" dirty="0" smtClean="0">
                <a:latin typeface="Arial" pitchFamily="34" charset="0"/>
              </a:rPr>
              <a:t>Remediation: Excavate &amp; remove source</a:t>
            </a:r>
          </a:p>
          <a:p>
            <a:pPr lvl="1"/>
            <a:r>
              <a:rPr lang="en-US" altLang="en-US" dirty="0" smtClean="0">
                <a:latin typeface="Arial" pitchFamily="34" charset="0"/>
              </a:rPr>
              <a:t>Remediation: Source remediation (MPE, bio, etc.)</a:t>
            </a:r>
          </a:p>
          <a:p>
            <a:pPr lvl="1"/>
            <a:r>
              <a:rPr lang="en-US" altLang="en-US" dirty="0" smtClean="0">
                <a:latin typeface="Arial" pitchFamily="34" charset="0"/>
              </a:rPr>
              <a:t>Remediation: Utility trench dam</a:t>
            </a:r>
          </a:p>
          <a:p>
            <a:pPr lvl="1"/>
            <a:r>
              <a:rPr lang="en-US" altLang="en-US" dirty="0" smtClean="0">
                <a:latin typeface="Arial" pitchFamily="34" charset="0"/>
              </a:rPr>
              <a:t>Mitigation: Sub-slab depressurization</a:t>
            </a:r>
          </a:p>
          <a:p>
            <a:pPr lvl="1"/>
            <a:r>
              <a:rPr lang="en-US" altLang="en-US" dirty="0" smtClean="0">
                <a:latin typeface="Arial" pitchFamily="34" charset="0"/>
              </a:rPr>
              <a:t>Mitigation: Building positive pressure</a:t>
            </a:r>
          </a:p>
          <a:p>
            <a:pPr lvl="1"/>
            <a:r>
              <a:rPr lang="en-US" altLang="en-US" dirty="0" smtClean="0">
                <a:latin typeface="Arial" pitchFamily="34" charset="0"/>
              </a:rPr>
              <a:t>Mitigation: Sealing cracks (only)</a:t>
            </a:r>
          </a:p>
          <a:p>
            <a:pPr lvl="1"/>
            <a:r>
              <a:rPr lang="en-US" altLang="en-US" dirty="0" smtClean="0">
                <a:latin typeface="Arial" pitchFamily="34" charset="0"/>
              </a:rPr>
              <a:t>Institutional Controls: Restrict residential use</a:t>
            </a:r>
          </a:p>
          <a:p>
            <a:pPr lvl="1"/>
            <a:r>
              <a:rPr lang="en-US" altLang="en-US" dirty="0" smtClean="0">
                <a:latin typeface="Arial" pitchFamily="34" charset="0"/>
              </a:rPr>
              <a:t>Institutional Controls: Require testing/mitigation if occupied</a:t>
            </a:r>
          </a:p>
          <a:p>
            <a:pPr lvl="1"/>
            <a:r>
              <a:rPr lang="en-US" altLang="en-US" dirty="0" smtClean="0">
                <a:latin typeface="Arial" pitchFamily="34" charset="0"/>
              </a:rPr>
              <a:t>Institutional Controls: Require continued O&amp;M of mitigation</a:t>
            </a:r>
          </a:p>
          <a:p>
            <a:endParaRPr lang="en-US" altLang="en-US" dirty="0" smtClean="0">
              <a:latin typeface="Arial" pitchFamily="34" charset="0"/>
            </a:endParaRPr>
          </a:p>
          <a:p>
            <a:r>
              <a:rPr lang="en-US" altLang="en-US" dirty="0" smtClean="0">
                <a:latin typeface="Arial" pitchFamily="34" charset="0"/>
              </a:rPr>
              <a:t>Discuss what doesn’t make sense in this situation, then pro’s and con’s of the remaining options.</a:t>
            </a:r>
          </a:p>
          <a:p>
            <a:r>
              <a:rPr lang="en-US" altLang="en-US" dirty="0" smtClean="0">
                <a:latin typeface="Arial" pitchFamily="34" charset="0"/>
              </a:rPr>
              <a:t>In this case, the contamination is extensive and below the building, so excavation and/or remediation, while likely required in any case, might not control vapors quickly enough. Not an emergency situation given the concentrations, but mitigation with a requirement to continue mitigation O&amp;M until source cleanup is achieved would be reasonable. Building positive pressure is not typically a good approach for residential buildings (a commercial building would not require mitigation). Sealing cracks is seldom sufficient. Source remediation should also consider the potential for generating more vapors (e.g., sparging).</a:t>
            </a:r>
          </a:p>
        </p:txBody>
      </p:sp>
      <p:sp>
        <p:nvSpPr>
          <p:cNvPr id="275460" name="Slide Number Placeholder 3"/>
          <p:cNvSpPr>
            <a:spLocks noGrp="1"/>
          </p:cNvSpPr>
          <p:nvPr>
            <p:ph type="sldNum" sz="quarter" idx="5"/>
          </p:nvPr>
        </p:nvSpPr>
        <p:spPr/>
        <p:txBody>
          <a:bodyPr/>
          <a:lstStyle/>
          <a:p>
            <a:pPr>
              <a:defRPr/>
            </a:pPr>
            <a:fld id="{083A97BE-CA21-4D90-9435-AE64C258B160}" type="slidenum">
              <a:rPr lang="en-US" altLang="en-US">
                <a:solidFill>
                  <a:prstClr val="black"/>
                </a:solidFill>
              </a:rPr>
              <a:pPr>
                <a:defRPr/>
              </a:pPr>
              <a:t>107</a:t>
            </a:fld>
            <a:endParaRPr lang="en-US" altLang="en-US" dirty="0">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Which control strategy is likely to be most suitable for Example 2? Select up to 3 options.</a:t>
            </a:r>
          </a:p>
          <a:p>
            <a:pPr lvl="1"/>
            <a:r>
              <a:rPr lang="en-US" altLang="en-US" dirty="0" smtClean="0">
                <a:latin typeface="Arial" pitchFamily="34" charset="0"/>
              </a:rPr>
              <a:t>Evacuate</a:t>
            </a:r>
          </a:p>
          <a:p>
            <a:pPr lvl="1"/>
            <a:r>
              <a:rPr lang="en-US" altLang="en-US" dirty="0" smtClean="0">
                <a:latin typeface="Arial" pitchFamily="34" charset="0"/>
              </a:rPr>
              <a:t>Remediation: Excavate &amp; remove source</a:t>
            </a:r>
          </a:p>
          <a:p>
            <a:pPr lvl="1"/>
            <a:r>
              <a:rPr lang="en-US" altLang="en-US" dirty="0" smtClean="0">
                <a:latin typeface="Arial" pitchFamily="34" charset="0"/>
              </a:rPr>
              <a:t>Remediation: Source remediation (MPE, bio, etc.)</a:t>
            </a:r>
          </a:p>
          <a:p>
            <a:pPr lvl="1"/>
            <a:r>
              <a:rPr lang="en-US" altLang="en-US" dirty="0" smtClean="0">
                <a:latin typeface="Arial" pitchFamily="34" charset="0"/>
              </a:rPr>
              <a:t>Remediation: Utility trench dam</a:t>
            </a:r>
          </a:p>
          <a:p>
            <a:pPr lvl="1"/>
            <a:r>
              <a:rPr lang="en-US" altLang="en-US" dirty="0" smtClean="0">
                <a:latin typeface="Arial" pitchFamily="34" charset="0"/>
              </a:rPr>
              <a:t>Mitigation: Sub-slab depressurization</a:t>
            </a:r>
          </a:p>
          <a:p>
            <a:pPr lvl="1"/>
            <a:r>
              <a:rPr lang="en-US" altLang="en-US" dirty="0" smtClean="0">
                <a:latin typeface="Arial" pitchFamily="34" charset="0"/>
              </a:rPr>
              <a:t>Mitigation: Building positive pressure</a:t>
            </a:r>
          </a:p>
          <a:p>
            <a:pPr lvl="1"/>
            <a:r>
              <a:rPr lang="en-US" altLang="en-US" dirty="0" smtClean="0">
                <a:latin typeface="Arial" pitchFamily="34" charset="0"/>
              </a:rPr>
              <a:t>Mitigation: Sealing cracks (only)</a:t>
            </a:r>
          </a:p>
          <a:p>
            <a:pPr lvl="1"/>
            <a:r>
              <a:rPr lang="en-US" altLang="en-US" dirty="0" smtClean="0">
                <a:latin typeface="Arial" pitchFamily="34" charset="0"/>
              </a:rPr>
              <a:t>Institutional Controls: Restrict residential use</a:t>
            </a:r>
          </a:p>
          <a:p>
            <a:pPr lvl="1"/>
            <a:r>
              <a:rPr lang="en-US" altLang="en-US" dirty="0" smtClean="0">
                <a:latin typeface="Arial" pitchFamily="34" charset="0"/>
              </a:rPr>
              <a:t>Institutional Controls: Require testing/mitigation if occupied</a:t>
            </a:r>
          </a:p>
          <a:p>
            <a:pPr lvl="1"/>
            <a:r>
              <a:rPr lang="en-US" altLang="en-US" dirty="0" smtClean="0">
                <a:latin typeface="Arial" pitchFamily="34" charset="0"/>
              </a:rPr>
              <a:t>Institutional Controls: Require continued O&amp;M of mitigation</a:t>
            </a:r>
          </a:p>
          <a:p>
            <a:endParaRPr lang="en-US" altLang="en-US" dirty="0" smtClean="0">
              <a:latin typeface="Arial" pitchFamily="34" charset="0"/>
            </a:endParaRPr>
          </a:p>
          <a:p>
            <a:r>
              <a:rPr lang="en-US" altLang="en-US" dirty="0" smtClean="0">
                <a:latin typeface="Arial" pitchFamily="34" charset="0"/>
              </a:rPr>
              <a:t>Discuss what doesn’t make sense in this situation, then pro’s and con’s of the remaining options.</a:t>
            </a:r>
          </a:p>
          <a:p>
            <a:r>
              <a:rPr lang="en-US" altLang="en-US" dirty="0" smtClean="0">
                <a:latin typeface="Arial" pitchFamily="34" charset="0"/>
              </a:rPr>
              <a:t>In this case, the contamination is extensive and below the building, so excavation and/or remediation, while likely required in any case, might not control vapors quickly enough. Not an emergency situation given the concentrations, but mitigation with a requirement to continue mitigation O&amp;M until source cleanup is achieved would be reasonable. Building positive pressure is not typically a good approach for residential buildings (a commercial building would not require mitigation). Sealing cracks is seldom sufficient. Source remediation should also consider the potential for generating more vapors (e.g., sparging).</a:t>
            </a:r>
          </a:p>
        </p:txBody>
      </p:sp>
      <p:sp>
        <p:nvSpPr>
          <p:cNvPr id="275460" name="Slide Number Placeholder 3"/>
          <p:cNvSpPr>
            <a:spLocks noGrp="1"/>
          </p:cNvSpPr>
          <p:nvPr>
            <p:ph type="sldNum" sz="quarter" idx="5"/>
          </p:nvPr>
        </p:nvSpPr>
        <p:spPr/>
        <p:txBody>
          <a:bodyPr/>
          <a:lstStyle/>
          <a:p>
            <a:pPr>
              <a:defRPr/>
            </a:pPr>
            <a:fld id="{083A97BE-CA21-4D90-9435-AE64C258B160}" type="slidenum">
              <a:rPr lang="en-US" altLang="en-US">
                <a:solidFill>
                  <a:prstClr val="black"/>
                </a:solidFill>
              </a:rPr>
              <a:pPr>
                <a:defRPr/>
              </a:pPr>
              <a:t>108</a:t>
            </a:fld>
            <a:endParaRPr lang="en-US" altLang="en-US" dirty="0">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Note, choices slightly different for this scenario.</a:t>
            </a:r>
          </a:p>
          <a:p>
            <a:r>
              <a:rPr lang="en-US" altLang="en-US" dirty="0" smtClean="0">
                <a:latin typeface="Arial" pitchFamily="34" charset="0"/>
              </a:rPr>
              <a:t>Which control strategy is likely to be most suitable for Example 3? Select up to 3 options.</a:t>
            </a:r>
          </a:p>
          <a:p>
            <a:pPr lvl="1"/>
            <a:r>
              <a:rPr lang="en-US" altLang="en-US" dirty="0" smtClean="0">
                <a:latin typeface="Arial" pitchFamily="34" charset="0"/>
              </a:rPr>
              <a:t>Evacuate</a:t>
            </a:r>
          </a:p>
          <a:p>
            <a:pPr lvl="1"/>
            <a:r>
              <a:rPr lang="en-US" altLang="en-US" dirty="0" smtClean="0">
                <a:latin typeface="Arial" pitchFamily="34" charset="0"/>
              </a:rPr>
              <a:t>Remediation: Excavate &amp; remove source</a:t>
            </a:r>
          </a:p>
          <a:p>
            <a:pPr lvl="1"/>
            <a:r>
              <a:rPr lang="en-US" altLang="en-US" dirty="0" smtClean="0">
                <a:latin typeface="Arial" pitchFamily="34" charset="0"/>
              </a:rPr>
              <a:t>Remediation: Source remediation (MPE, bio, </a:t>
            </a:r>
            <a:r>
              <a:rPr lang="en-US" altLang="en-US" dirty="0" smtClean="0">
                <a:latin typeface="Arial" pitchFamily="34" charset="0"/>
              </a:rPr>
              <a:t>etc.)</a:t>
            </a:r>
            <a:endParaRPr lang="en-US" altLang="en-US" dirty="0" smtClean="0">
              <a:latin typeface="Arial" pitchFamily="34" charset="0"/>
            </a:endParaRPr>
          </a:p>
          <a:p>
            <a:pPr lvl="1"/>
            <a:r>
              <a:rPr lang="en-US" altLang="en-US" dirty="0" smtClean="0">
                <a:latin typeface="Arial" pitchFamily="34" charset="0"/>
              </a:rPr>
              <a:t>Remediation: Replace/clean top 5 feet of soil</a:t>
            </a:r>
          </a:p>
          <a:p>
            <a:pPr lvl="1"/>
            <a:r>
              <a:rPr lang="en-US" altLang="en-US" dirty="0" smtClean="0">
                <a:latin typeface="Arial" pitchFamily="34" charset="0"/>
              </a:rPr>
              <a:t>Mitigation: Sub-slab depressurization</a:t>
            </a:r>
          </a:p>
          <a:p>
            <a:pPr lvl="1"/>
            <a:r>
              <a:rPr lang="en-US" altLang="en-US" dirty="0" smtClean="0">
                <a:latin typeface="Arial" pitchFamily="34" charset="0"/>
              </a:rPr>
              <a:t>Mitigation: Building positive pressure</a:t>
            </a:r>
          </a:p>
          <a:p>
            <a:pPr lvl="1"/>
            <a:r>
              <a:rPr lang="en-US" altLang="en-US" dirty="0" smtClean="0">
                <a:latin typeface="Arial" pitchFamily="34" charset="0"/>
              </a:rPr>
              <a:t>Mitigation: Sealing cracks (only)</a:t>
            </a:r>
          </a:p>
          <a:p>
            <a:pPr lvl="1"/>
            <a:r>
              <a:rPr lang="en-US" altLang="en-US" dirty="0" smtClean="0">
                <a:latin typeface="Arial" pitchFamily="34" charset="0"/>
              </a:rPr>
              <a:t>Institutional Controls: Restrict residential use</a:t>
            </a:r>
          </a:p>
          <a:p>
            <a:pPr lvl="1"/>
            <a:r>
              <a:rPr lang="en-US" altLang="en-US" dirty="0" smtClean="0">
                <a:latin typeface="Arial" pitchFamily="34" charset="0"/>
              </a:rPr>
              <a:t>Institutional Controls: Require testing/mitigation if occupied</a:t>
            </a:r>
          </a:p>
          <a:p>
            <a:pPr lvl="1"/>
            <a:r>
              <a:rPr lang="en-US" altLang="en-US" dirty="0" smtClean="0">
                <a:latin typeface="Arial" pitchFamily="34" charset="0"/>
              </a:rPr>
              <a:t>Institutional Controls: Require intrinsically safe building design</a:t>
            </a:r>
          </a:p>
          <a:p>
            <a:endParaRPr lang="en-US" altLang="en-US" dirty="0" smtClean="0">
              <a:latin typeface="Arial" pitchFamily="34" charset="0"/>
            </a:endParaRPr>
          </a:p>
          <a:p>
            <a:r>
              <a:rPr lang="en-US" altLang="en-US" dirty="0" smtClean="0">
                <a:latin typeface="Arial" pitchFamily="34" charset="0"/>
              </a:rPr>
              <a:t>In this case, remediation might be feasible before development. Alternatively, cleaning up the upper 5 feet might be sufficient to allow development without VI concerns (while long term remediation including MNA continues). Ics requiring evaluation and/or mitigation at the time of development might be required.</a:t>
            </a:r>
          </a:p>
        </p:txBody>
      </p:sp>
      <p:sp>
        <p:nvSpPr>
          <p:cNvPr id="276484" name="Slide Number Placeholder 3"/>
          <p:cNvSpPr>
            <a:spLocks noGrp="1"/>
          </p:cNvSpPr>
          <p:nvPr>
            <p:ph type="sldNum" sz="quarter" idx="5"/>
          </p:nvPr>
        </p:nvSpPr>
        <p:spPr/>
        <p:txBody>
          <a:bodyPr/>
          <a:lstStyle/>
          <a:p>
            <a:pPr>
              <a:defRPr/>
            </a:pPr>
            <a:fld id="{A2D38C2D-0E02-46B8-88AE-EDDC0160A7B4}" type="slidenum">
              <a:rPr lang="en-US" altLang="en-US">
                <a:solidFill>
                  <a:prstClr val="black"/>
                </a:solidFill>
              </a:rPr>
              <a:pPr>
                <a:defRPr/>
              </a:pPr>
              <a:t>109</a:t>
            </a:fld>
            <a:endParaRPr lang="en-US"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451B3E9-F8C8-4611-BD87-E7AAD0A5E468}" type="slidenum">
              <a:rPr lang="en-US" smtClean="0"/>
              <a:pPr>
                <a:defRPr/>
              </a:pPr>
              <a:t>11</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Note, choices slightly different for this scenario.</a:t>
            </a:r>
          </a:p>
          <a:p>
            <a:r>
              <a:rPr lang="en-US" altLang="en-US" dirty="0" smtClean="0">
                <a:latin typeface="Arial" pitchFamily="34" charset="0"/>
              </a:rPr>
              <a:t>Which control strategy is likely to be most suitable for Example 3? Select up to 3 options.</a:t>
            </a:r>
          </a:p>
          <a:p>
            <a:pPr lvl="1"/>
            <a:r>
              <a:rPr lang="en-US" altLang="en-US" dirty="0" smtClean="0">
                <a:latin typeface="Arial" pitchFamily="34" charset="0"/>
              </a:rPr>
              <a:t>Evacuate</a:t>
            </a:r>
          </a:p>
          <a:p>
            <a:pPr lvl="1"/>
            <a:r>
              <a:rPr lang="en-US" altLang="en-US" dirty="0" smtClean="0">
                <a:latin typeface="Arial" pitchFamily="34" charset="0"/>
              </a:rPr>
              <a:t>Remediation: Excavate &amp; remove source</a:t>
            </a:r>
          </a:p>
          <a:p>
            <a:pPr lvl="1"/>
            <a:r>
              <a:rPr lang="en-US" altLang="en-US" dirty="0" smtClean="0">
                <a:latin typeface="Arial" pitchFamily="34" charset="0"/>
              </a:rPr>
              <a:t>Remediation: Source remediation (MPE, bio, </a:t>
            </a:r>
            <a:r>
              <a:rPr lang="en-US" altLang="en-US" dirty="0" smtClean="0">
                <a:latin typeface="Arial" pitchFamily="34" charset="0"/>
              </a:rPr>
              <a:t>etc.)</a:t>
            </a:r>
            <a:endParaRPr lang="en-US" altLang="en-US" dirty="0" smtClean="0">
              <a:latin typeface="Arial" pitchFamily="34" charset="0"/>
            </a:endParaRPr>
          </a:p>
          <a:p>
            <a:pPr lvl="1"/>
            <a:r>
              <a:rPr lang="en-US" altLang="en-US" dirty="0" smtClean="0">
                <a:latin typeface="Arial" pitchFamily="34" charset="0"/>
              </a:rPr>
              <a:t>Remediation: Replace/clean top 5 feet of soil</a:t>
            </a:r>
          </a:p>
          <a:p>
            <a:pPr lvl="1"/>
            <a:r>
              <a:rPr lang="en-US" altLang="en-US" dirty="0" smtClean="0">
                <a:latin typeface="Arial" pitchFamily="34" charset="0"/>
              </a:rPr>
              <a:t>Mitigation: Sub-slab depressurization</a:t>
            </a:r>
          </a:p>
          <a:p>
            <a:pPr lvl="1"/>
            <a:r>
              <a:rPr lang="en-US" altLang="en-US" dirty="0" smtClean="0">
                <a:latin typeface="Arial" pitchFamily="34" charset="0"/>
              </a:rPr>
              <a:t>Mitigation: Building positive pressure</a:t>
            </a:r>
          </a:p>
          <a:p>
            <a:pPr lvl="1"/>
            <a:r>
              <a:rPr lang="en-US" altLang="en-US" dirty="0" smtClean="0">
                <a:latin typeface="Arial" pitchFamily="34" charset="0"/>
              </a:rPr>
              <a:t>Mitigation: Sealing cracks (only)</a:t>
            </a:r>
          </a:p>
          <a:p>
            <a:pPr lvl="1"/>
            <a:r>
              <a:rPr lang="en-US" altLang="en-US" dirty="0" smtClean="0">
                <a:latin typeface="Arial" pitchFamily="34" charset="0"/>
              </a:rPr>
              <a:t>Institutional Controls: Restrict residential use</a:t>
            </a:r>
          </a:p>
          <a:p>
            <a:pPr lvl="1"/>
            <a:r>
              <a:rPr lang="en-US" altLang="en-US" dirty="0" smtClean="0">
                <a:latin typeface="Arial" pitchFamily="34" charset="0"/>
              </a:rPr>
              <a:t>Institutional Controls: Require testing/mitigation if occupied</a:t>
            </a:r>
          </a:p>
          <a:p>
            <a:pPr lvl="1"/>
            <a:r>
              <a:rPr lang="en-US" altLang="en-US" dirty="0" smtClean="0">
                <a:latin typeface="Arial" pitchFamily="34" charset="0"/>
              </a:rPr>
              <a:t>Institutional Controls: Require intrinsically safe building design</a:t>
            </a:r>
          </a:p>
          <a:p>
            <a:endParaRPr lang="en-US" altLang="en-US" dirty="0" smtClean="0">
              <a:latin typeface="Arial" pitchFamily="34" charset="0"/>
            </a:endParaRPr>
          </a:p>
          <a:p>
            <a:r>
              <a:rPr lang="en-US" altLang="en-US" dirty="0" smtClean="0">
                <a:latin typeface="Arial" pitchFamily="34" charset="0"/>
              </a:rPr>
              <a:t>In this case, remediation might be feasible before development. Alternatively, cleaning up the upper 5 feet might be sufficient to allow development without VI concerns (while long term remediation including MNA continues). Ics requiring evaluation and/or mitigation at the time of development might be required.</a:t>
            </a:r>
          </a:p>
        </p:txBody>
      </p:sp>
      <p:sp>
        <p:nvSpPr>
          <p:cNvPr id="276484" name="Slide Number Placeholder 3"/>
          <p:cNvSpPr>
            <a:spLocks noGrp="1"/>
          </p:cNvSpPr>
          <p:nvPr>
            <p:ph type="sldNum" sz="quarter" idx="5"/>
          </p:nvPr>
        </p:nvSpPr>
        <p:spPr/>
        <p:txBody>
          <a:bodyPr/>
          <a:lstStyle/>
          <a:p>
            <a:pPr>
              <a:defRPr/>
            </a:pPr>
            <a:fld id="{A2D38C2D-0E02-46B8-88AE-EDDC0160A7B4}" type="slidenum">
              <a:rPr lang="en-US" altLang="en-US">
                <a:solidFill>
                  <a:prstClr val="black"/>
                </a:solidFill>
              </a:rPr>
              <a:pPr>
                <a:defRPr/>
              </a:pPr>
              <a:t>110</a:t>
            </a:fld>
            <a:endParaRPr lang="en-US" altLang="en-US" dirty="0">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761FED5-08A8-411A-BAAC-C0C5FA192FE5}" type="slidenum">
              <a:rPr lang="en-US" smtClean="0"/>
              <a:pPr>
                <a:defRPr/>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07B40FF-3A9A-48A5-91E5-1836AEC71E35}" type="slidenum">
              <a:rPr lang="en-US" smtClean="0"/>
              <a:pPr>
                <a:defRPr/>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32AFF09-AA50-4656-A888-E613A402DF61}" type="slidenum">
              <a:rPr lang="en-US" smtClean="0"/>
              <a:pPr>
                <a:defRPr/>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A62CEC9-BB6C-4B21-8856-AC5ED237E472}" type="slidenum">
              <a:rPr lang="en-US" smtClean="0"/>
              <a:pPr>
                <a:defRPr/>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a:p>
            <a:endParaRPr lang="en-US" altLang="en-US" dirty="0" smtClean="0">
              <a:latin typeface="Arial" pitchFamily="34" charset="0"/>
            </a:endParaRPr>
          </a:p>
        </p:txBody>
      </p:sp>
      <p:sp>
        <p:nvSpPr>
          <p:cNvPr id="217092" name="Slide Number Placeholder 3"/>
          <p:cNvSpPr>
            <a:spLocks noGrp="1"/>
          </p:cNvSpPr>
          <p:nvPr>
            <p:ph type="sldNum" sz="quarter" idx="5"/>
          </p:nvPr>
        </p:nvSpPr>
        <p:spPr/>
        <p:txBody>
          <a:bodyPr/>
          <a:lstStyle/>
          <a:p>
            <a:pPr>
              <a:defRPr/>
            </a:pPr>
            <a:fld id="{F740979B-6174-4536-9F03-C053880CA9AF}" type="slidenum">
              <a:rPr lang="en-US" altLang="en-US" smtClean="0"/>
              <a:pPr>
                <a:defRPr/>
              </a:pPr>
              <a:t>115</a:t>
            </a:fld>
            <a:endParaRPr lang="en-US" alt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13D2C4F-51A3-491D-8D50-FC5F3C2255F6}" type="slidenum">
              <a:rPr lang="en-US" smtClean="0"/>
              <a:pPr>
                <a:defRPr/>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p:spPr>
        <p:txBody>
          <a:bodyPr/>
          <a:lstStyle>
            <a:lvl1pPr defTabSz="930987">
              <a:defRPr>
                <a:solidFill>
                  <a:schemeClr val="tx1"/>
                </a:solidFill>
                <a:latin typeface="Arial" pitchFamily="34" charset="0"/>
              </a:defRPr>
            </a:lvl1pPr>
            <a:lvl2pPr marL="733505" indent="-282118" defTabSz="930987">
              <a:defRPr>
                <a:solidFill>
                  <a:schemeClr val="tx1"/>
                </a:solidFill>
                <a:latin typeface="Arial" pitchFamily="34" charset="0"/>
              </a:defRPr>
            </a:lvl2pPr>
            <a:lvl3pPr marL="1128467" indent="-225693" defTabSz="930987">
              <a:defRPr>
                <a:solidFill>
                  <a:schemeClr val="tx1"/>
                </a:solidFill>
                <a:latin typeface="Arial" pitchFamily="34" charset="0"/>
              </a:defRPr>
            </a:lvl3pPr>
            <a:lvl4pPr marL="1579854" indent="-225693" defTabSz="930987">
              <a:defRPr>
                <a:solidFill>
                  <a:schemeClr val="tx1"/>
                </a:solidFill>
                <a:latin typeface="Arial" pitchFamily="34" charset="0"/>
              </a:defRPr>
            </a:lvl4pPr>
            <a:lvl5pPr marL="2031242" indent="-225693" defTabSz="930987">
              <a:defRPr>
                <a:solidFill>
                  <a:schemeClr val="tx1"/>
                </a:solidFill>
                <a:latin typeface="Arial" pitchFamily="34" charset="0"/>
              </a:defRPr>
            </a:lvl5pPr>
            <a:lvl6pPr marL="2482629" indent="-225693" defTabSz="930987" eaLnBrk="0" fontAlgn="base" hangingPunct="0">
              <a:spcBef>
                <a:spcPct val="0"/>
              </a:spcBef>
              <a:spcAft>
                <a:spcPct val="0"/>
              </a:spcAft>
              <a:defRPr>
                <a:solidFill>
                  <a:schemeClr val="tx1"/>
                </a:solidFill>
                <a:latin typeface="Arial" pitchFamily="34" charset="0"/>
              </a:defRPr>
            </a:lvl6pPr>
            <a:lvl7pPr marL="2934017" indent="-225693" defTabSz="930987" eaLnBrk="0" fontAlgn="base" hangingPunct="0">
              <a:spcBef>
                <a:spcPct val="0"/>
              </a:spcBef>
              <a:spcAft>
                <a:spcPct val="0"/>
              </a:spcAft>
              <a:defRPr>
                <a:solidFill>
                  <a:schemeClr val="tx1"/>
                </a:solidFill>
                <a:latin typeface="Arial" pitchFamily="34" charset="0"/>
              </a:defRPr>
            </a:lvl7pPr>
            <a:lvl8pPr marL="3385405" indent="-225693" defTabSz="930987" eaLnBrk="0" fontAlgn="base" hangingPunct="0">
              <a:spcBef>
                <a:spcPct val="0"/>
              </a:spcBef>
              <a:spcAft>
                <a:spcPct val="0"/>
              </a:spcAft>
              <a:defRPr>
                <a:solidFill>
                  <a:schemeClr val="tx1"/>
                </a:solidFill>
                <a:latin typeface="Arial" pitchFamily="34" charset="0"/>
              </a:defRPr>
            </a:lvl8pPr>
            <a:lvl9pPr marL="3836792" indent="-225693" defTabSz="930987" eaLnBrk="0" fontAlgn="base" hangingPunct="0">
              <a:spcBef>
                <a:spcPct val="0"/>
              </a:spcBef>
              <a:spcAft>
                <a:spcPct val="0"/>
              </a:spcAft>
              <a:defRPr>
                <a:solidFill>
                  <a:schemeClr val="tx1"/>
                </a:solidFill>
                <a:latin typeface="Arial" pitchFamily="34" charset="0"/>
              </a:defRPr>
            </a:lvl9pPr>
          </a:lstStyle>
          <a:p>
            <a:pPr>
              <a:defRPr/>
            </a:pPr>
            <a:fld id="{2A218B6F-5DB5-4FDE-8E61-C5114F552191}" type="slidenum">
              <a:rPr lang="en-US" altLang="en-US" smtClean="0">
                <a:latin typeface="Tahoma" pitchFamily="34" charset="0"/>
              </a:rPr>
              <a:pPr>
                <a:defRPr/>
              </a:pPr>
              <a:t>117</a:t>
            </a:fld>
            <a:endParaRPr lang="en-US" altLang="en-US" dirty="0" smtClean="0">
              <a:latin typeface="Tahoma"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dirty="0" smtClean="0">
                <a:latin typeface="Arial" pitchFamily="34" charset="0"/>
              </a:rPr>
              <a:t>Links to additional resources: </a:t>
            </a:r>
          </a:p>
          <a:p>
            <a:pPr eaLnBrk="1" hangingPunct="1">
              <a:spcBef>
                <a:spcPct val="20000"/>
              </a:spcBef>
            </a:pPr>
            <a:r>
              <a:rPr lang="en-US" altLang="en-US" dirty="0" smtClean="0">
                <a:latin typeface="Arial" pitchFamily="34" charset="0"/>
              </a:rPr>
              <a:t>http://www.clu-in.org/conf/itrc/PVI/resource.cfm</a:t>
            </a:r>
          </a:p>
          <a:p>
            <a:pPr eaLnBrk="1" hangingPunct="1">
              <a:spcBef>
                <a:spcPct val="20000"/>
              </a:spcBef>
            </a:pPr>
            <a:endParaRPr lang="en-US" altLang="en-US" dirty="0" smtClean="0">
              <a:latin typeface="Arial" pitchFamily="34" charset="0"/>
            </a:endParaRPr>
          </a:p>
          <a:p>
            <a:pPr eaLnBrk="1" hangingPunct="1">
              <a:spcBef>
                <a:spcPct val="20000"/>
              </a:spcBef>
            </a:pPr>
            <a:r>
              <a:rPr lang="en-US" altLang="en-US" dirty="0" smtClean="0">
                <a:latin typeface="Arial" pitchFamily="34" charset="0"/>
              </a:rPr>
              <a:t>Your feedback is important – please fill out the form at: </a:t>
            </a:r>
          </a:p>
          <a:p>
            <a:pPr eaLnBrk="1" hangingPunct="1">
              <a:spcBef>
                <a:spcPct val="20000"/>
              </a:spcBef>
            </a:pPr>
            <a:r>
              <a:rPr lang="en-US" altLang="en-US" dirty="0" smtClean="0">
                <a:latin typeface="Arial" pitchFamily="34" charset="0"/>
              </a:rPr>
              <a:t>http://www.clu-in.org/conf/itrc/PVI</a:t>
            </a:r>
          </a:p>
          <a:p>
            <a:pPr eaLnBrk="1" hangingPunct="1">
              <a:spcBef>
                <a:spcPct val="20000"/>
              </a:spcBef>
            </a:pPr>
            <a:endParaRPr lang="en-US" altLang="en-US" dirty="0" smtClean="0">
              <a:latin typeface="Arial" pitchFamily="34" charset="0"/>
            </a:endParaRPr>
          </a:p>
          <a:p>
            <a:pPr eaLnBrk="1" hangingPunct="1">
              <a:spcBef>
                <a:spcPct val="20000"/>
              </a:spcBef>
            </a:pPr>
            <a:r>
              <a:rPr lang="en-US" altLang="en-US" b="1" dirty="0" smtClean="0">
                <a:latin typeface="Arial" pitchFamily="34" charset="0"/>
              </a:rPr>
              <a:t>The benefits that ITRC offers to state regulators and technology developers, vendors, and consultants include:</a:t>
            </a:r>
          </a:p>
          <a:p>
            <a:pPr eaLnBrk="1" hangingPunct="1">
              <a:spcBef>
                <a:spcPct val="20000"/>
              </a:spcBef>
              <a:buFont typeface="Wingdings" pitchFamily="2" charset="2"/>
              <a:buChar char="ü"/>
            </a:pPr>
            <a:r>
              <a:rPr lang="en-US" altLang="en-US" dirty="0" smtClean="0">
                <a:latin typeface="Arial" pitchFamily="34" charset="0"/>
              </a:rPr>
              <a:t>Helping regulators build their knowledge base and raise their confidence about new environmental technologies</a:t>
            </a:r>
          </a:p>
          <a:p>
            <a:pPr eaLnBrk="1" hangingPunct="1">
              <a:spcBef>
                <a:spcPct val="20000"/>
              </a:spcBef>
              <a:buFont typeface="Wingdings" pitchFamily="2" charset="2"/>
              <a:buChar char="ü"/>
            </a:pPr>
            <a:r>
              <a:rPr lang="en-US" altLang="en-US" dirty="0" smtClean="0">
                <a:latin typeface="Arial" pitchFamily="34" charset="0"/>
              </a:rPr>
              <a:t>Helping regulators save time and money when evaluating environmental technologies</a:t>
            </a:r>
          </a:p>
          <a:p>
            <a:pPr eaLnBrk="1" hangingPunct="1">
              <a:spcBef>
                <a:spcPct val="20000"/>
              </a:spcBef>
              <a:buFont typeface="Wingdings" pitchFamily="2" charset="2"/>
              <a:buChar char="ü"/>
            </a:pPr>
            <a:r>
              <a:rPr lang="en-US" altLang="en-US" dirty="0" smtClean="0">
                <a:latin typeface="Arial" pitchFamily="34" charset="0"/>
              </a:rPr>
              <a:t>Guiding technology developers in the collection of performance data to satisfy the requirements of multiple states</a:t>
            </a:r>
          </a:p>
          <a:p>
            <a:pPr eaLnBrk="1" hangingPunct="1">
              <a:spcBef>
                <a:spcPct val="20000"/>
              </a:spcBef>
              <a:buFont typeface="Wingdings" pitchFamily="2" charset="2"/>
              <a:buChar char="ü"/>
            </a:pPr>
            <a:r>
              <a:rPr lang="en-US" altLang="en-US" dirty="0" smtClean="0">
                <a:latin typeface="Arial" pitchFamily="34" charset="0"/>
              </a:rPr>
              <a:t>Helping technology vendors avoid the time and expense of conducting duplicative and costly demonstrations</a:t>
            </a:r>
          </a:p>
          <a:p>
            <a:pPr eaLnBrk="1" hangingPunct="1">
              <a:spcBef>
                <a:spcPct val="20000"/>
              </a:spcBef>
              <a:buFont typeface="Wingdings" pitchFamily="2" charset="2"/>
              <a:buChar char="ü"/>
            </a:pPr>
            <a:r>
              <a:rPr lang="en-US" altLang="en-US" dirty="0" smtClean="0">
                <a:latin typeface="Arial" pitchFamily="34" charset="0"/>
              </a:rPr>
              <a:t>Providing a reliable network among members of the environmental community to focus on innovative environmental technologies</a:t>
            </a:r>
          </a:p>
          <a:p>
            <a:pPr eaLnBrk="1" hangingPunct="1">
              <a:spcBef>
                <a:spcPct val="20000"/>
              </a:spcBef>
            </a:pPr>
            <a:endParaRPr lang="en-US" altLang="en-US" dirty="0" smtClean="0">
              <a:latin typeface="Arial" pitchFamily="34" charset="0"/>
            </a:endParaRPr>
          </a:p>
          <a:p>
            <a:pPr eaLnBrk="1" hangingPunct="1">
              <a:spcBef>
                <a:spcPct val="20000"/>
              </a:spcBef>
            </a:pPr>
            <a:r>
              <a:rPr lang="en-US" altLang="en-US" b="1" dirty="0" smtClean="0">
                <a:latin typeface="Arial" pitchFamily="34" charset="0"/>
              </a:rPr>
              <a:t>How you can get involved with ITRC:</a:t>
            </a:r>
          </a:p>
          <a:p>
            <a:pPr eaLnBrk="1" hangingPunct="1">
              <a:spcBef>
                <a:spcPct val="20000"/>
              </a:spcBef>
              <a:buFont typeface="Wingdings" pitchFamily="2" charset="2"/>
              <a:buChar char="ü"/>
            </a:pPr>
            <a:r>
              <a:rPr lang="en-US" altLang="en-US" dirty="0" smtClean="0">
                <a:latin typeface="Arial" pitchFamily="34" charset="0"/>
              </a:rPr>
              <a:t>Join an ITRC Team – with just 10% of your time you can have a positive impact on the regulatory process and acceptance of innovative technologies and approaches</a:t>
            </a:r>
          </a:p>
          <a:p>
            <a:pPr eaLnBrk="1" hangingPunct="1">
              <a:spcBef>
                <a:spcPct val="20000"/>
              </a:spcBef>
              <a:buFont typeface="Wingdings" pitchFamily="2" charset="2"/>
              <a:buChar char="ü"/>
            </a:pPr>
            <a:r>
              <a:rPr lang="en-US" altLang="en-US" dirty="0" smtClean="0">
                <a:latin typeface="Arial" pitchFamily="34" charset="0"/>
              </a:rPr>
              <a:t>Sponsor ITRC’s technical team and other activities</a:t>
            </a:r>
          </a:p>
          <a:p>
            <a:pPr eaLnBrk="1" hangingPunct="1">
              <a:spcBef>
                <a:spcPct val="20000"/>
              </a:spcBef>
              <a:buFont typeface="Wingdings" pitchFamily="2" charset="2"/>
              <a:buChar char="ü"/>
            </a:pPr>
            <a:r>
              <a:rPr lang="en-US" altLang="en-US" dirty="0" smtClean="0">
                <a:latin typeface="Arial" pitchFamily="34" charset="0"/>
              </a:rPr>
              <a:t>Use ITRC products and attend training courses</a:t>
            </a:r>
          </a:p>
          <a:p>
            <a:pPr eaLnBrk="1" hangingPunct="1">
              <a:spcBef>
                <a:spcPct val="20000"/>
              </a:spcBef>
              <a:buFont typeface="Wingdings" pitchFamily="2" charset="2"/>
              <a:buChar char="ü"/>
            </a:pPr>
            <a:r>
              <a:rPr lang="en-US" altLang="en-US" dirty="0" smtClean="0">
                <a:latin typeface="Arial" pitchFamily="34" charset="0"/>
              </a:rPr>
              <a:t>Submit proposals for new technical teams and projects</a:t>
            </a:r>
          </a:p>
          <a:p>
            <a:pPr eaLnBrk="1" hangingPunct="1"/>
            <a:endParaRPr lang="en-US"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C3E8B8A2-523A-423C-9B1A-DF54DD3EEE7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F71265C4-DBD2-47FF-B589-357ADA1DBAE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Handout available at http://www.cluin.org/conf/itrc/PVI/ITRC-PVI-FlowCharts.pdf </a:t>
            </a:r>
          </a:p>
          <a:p>
            <a:endParaRPr lang="en-US" altLang="en-US" dirty="0" smtClean="0">
              <a:latin typeface="Arial" pitchFamily="34" charset="0"/>
            </a:endParaRPr>
          </a:p>
          <a:p>
            <a:r>
              <a:rPr lang="en-US" altLang="en-US" dirty="0" smtClean="0">
                <a:latin typeface="Arial" pitchFamily="34" charset="0"/>
              </a:rPr>
              <a:t>Also available http://www.itrcweb.org/PetroleumVI-Guidance, Figures 1-2, 3-2, and 4-1</a:t>
            </a:r>
          </a:p>
        </p:txBody>
      </p:sp>
      <p:sp>
        <p:nvSpPr>
          <p:cNvPr id="4" name="Slide Number Placeholder 3"/>
          <p:cNvSpPr>
            <a:spLocks noGrp="1"/>
          </p:cNvSpPr>
          <p:nvPr>
            <p:ph type="sldNum" sz="quarter" idx="5"/>
          </p:nvPr>
        </p:nvSpPr>
        <p:spPr/>
        <p:txBody>
          <a:bodyPr/>
          <a:lstStyle/>
          <a:p>
            <a:pPr>
              <a:defRPr/>
            </a:pPr>
            <a:fld id="{AC844DB8-1B33-48B4-9709-A28073B6E56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75A8F9A-402D-43FC-BAF3-DEDAB1F8F7F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008CA31-B019-41FF-A010-430B4997D6C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217092" name="Slide Number Placeholder 3"/>
          <p:cNvSpPr>
            <a:spLocks noGrp="1"/>
          </p:cNvSpPr>
          <p:nvPr>
            <p:ph type="sldNum" sz="quarter" idx="5"/>
          </p:nvPr>
        </p:nvSpPr>
        <p:spPr/>
        <p:txBody>
          <a:bodyPr/>
          <a:lstStyle/>
          <a:p>
            <a:pPr>
              <a:defRPr/>
            </a:pPr>
            <a:fld id="{F3D144F8-C28E-45AE-81C4-15A269238B5B}" type="slidenum">
              <a:rPr lang="en-US" altLang="en-US" smtClean="0"/>
              <a:pPr>
                <a:defRPr/>
              </a:pPr>
              <a:t>18</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7" eaLnBrk="0" hangingPunct="0">
              <a:defRPr>
                <a:solidFill>
                  <a:schemeClr val="tx1"/>
                </a:solidFill>
                <a:latin typeface="Arial" pitchFamily="34" charset="0"/>
                <a:cs typeface="Arial" pitchFamily="34" charset="0"/>
              </a:defRPr>
            </a:lvl1pPr>
            <a:lvl2pPr marL="733589" indent="-282150" defTabSz="929527" eaLnBrk="0" hangingPunct="0">
              <a:defRPr>
                <a:solidFill>
                  <a:schemeClr val="tx1"/>
                </a:solidFill>
                <a:latin typeface="Arial" pitchFamily="34" charset="0"/>
                <a:cs typeface="Arial" pitchFamily="34" charset="0"/>
              </a:defRPr>
            </a:lvl2pPr>
            <a:lvl3pPr marL="1128598" indent="-225720" defTabSz="929527" eaLnBrk="0" hangingPunct="0">
              <a:defRPr>
                <a:solidFill>
                  <a:schemeClr val="tx1"/>
                </a:solidFill>
                <a:latin typeface="Arial" pitchFamily="34" charset="0"/>
                <a:cs typeface="Arial" pitchFamily="34" charset="0"/>
              </a:defRPr>
            </a:lvl3pPr>
            <a:lvl4pPr marL="1580037" indent="-225720" defTabSz="929527" eaLnBrk="0" hangingPunct="0">
              <a:defRPr>
                <a:solidFill>
                  <a:schemeClr val="tx1"/>
                </a:solidFill>
                <a:latin typeface="Arial" pitchFamily="34" charset="0"/>
                <a:cs typeface="Arial" pitchFamily="34" charset="0"/>
              </a:defRPr>
            </a:lvl4pPr>
            <a:lvl5pPr marL="2031477" indent="-225720" defTabSz="929527" eaLnBrk="0" hangingPunct="0">
              <a:defRPr>
                <a:solidFill>
                  <a:schemeClr val="tx1"/>
                </a:solidFill>
                <a:latin typeface="Arial" pitchFamily="34" charset="0"/>
                <a:cs typeface="Arial" pitchFamily="34" charset="0"/>
              </a:defRPr>
            </a:lvl5pPr>
            <a:lvl6pPr marL="2482916" indent="-225720" defTabSz="929527" eaLnBrk="0" fontAlgn="base" hangingPunct="0">
              <a:spcBef>
                <a:spcPct val="0"/>
              </a:spcBef>
              <a:spcAft>
                <a:spcPct val="0"/>
              </a:spcAft>
              <a:defRPr>
                <a:solidFill>
                  <a:schemeClr val="tx1"/>
                </a:solidFill>
                <a:latin typeface="Arial" pitchFamily="34" charset="0"/>
                <a:cs typeface="Arial" pitchFamily="34" charset="0"/>
              </a:defRPr>
            </a:lvl6pPr>
            <a:lvl7pPr marL="2934355" indent="-225720" defTabSz="929527" eaLnBrk="0" fontAlgn="base" hangingPunct="0">
              <a:spcBef>
                <a:spcPct val="0"/>
              </a:spcBef>
              <a:spcAft>
                <a:spcPct val="0"/>
              </a:spcAft>
              <a:defRPr>
                <a:solidFill>
                  <a:schemeClr val="tx1"/>
                </a:solidFill>
                <a:latin typeface="Arial" pitchFamily="34" charset="0"/>
                <a:cs typeface="Arial" pitchFamily="34" charset="0"/>
              </a:defRPr>
            </a:lvl7pPr>
            <a:lvl8pPr marL="3385795" indent="-225720" defTabSz="929527" eaLnBrk="0" fontAlgn="base" hangingPunct="0">
              <a:spcBef>
                <a:spcPct val="0"/>
              </a:spcBef>
              <a:spcAft>
                <a:spcPct val="0"/>
              </a:spcAft>
              <a:defRPr>
                <a:solidFill>
                  <a:schemeClr val="tx1"/>
                </a:solidFill>
                <a:latin typeface="Arial" pitchFamily="34" charset="0"/>
                <a:cs typeface="Arial" pitchFamily="34" charset="0"/>
              </a:defRPr>
            </a:lvl8pPr>
            <a:lvl9pPr marL="3837234" indent="-225720" defTabSz="92952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AE7D0F-A60E-4317-A81A-29E4E3C38511}" type="slidenum">
              <a:rPr lang="en-US" altLang="en-US" smtClean="0">
                <a:latin typeface="Tahoma" pitchFamily="34" charset="0"/>
              </a:rPr>
              <a:pPr eaLnBrk="1" hangingPunct="1"/>
              <a:t>19</a:t>
            </a:fld>
            <a:endParaRPr lang="en-US" altLang="en-US" dirty="0" smtClean="0">
              <a:latin typeface="Tahoma"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No associated 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263833" y="4415752"/>
            <a:ext cx="6482735" cy="4184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a:latin typeface="Arial" pitchFamily="34" charset="0"/>
              </a:rPr>
              <a:t>Chemical contaminants in soil and groundwater can volatilize into soil gas and migrate through unsaturated soils of the vadose zone. Vapor intrusion (VI) occurs when these vapors migrate upward into overlying buildings through cracks and gaps in the building floors, foundations, and utility conduits, and contaminate indoor air. If present at sufficiently high concentrations, these vapors may present a threat to the health and safety of building occupants. Petroleum vapor intrusion (PVI) is a subset of VI and is the process by which volatile petroleum hydrocarbons (PHCs) released as vapors from light nonaqueous phase liquids (LNAPL), petroleum-contaminated soils, or petroleum-contaminated groundwater migrate through the vadose zone and into overlying buildings. Fortunately, in the case of PHC vapors, this migration is often limited by microorganisms that are normally present in soil. The organisms consume these chemicals, reducing them to nontoxic end products through the process of biodegradation. The extent and rate to which this natural biodegradation process occurs is strongly influenced by the concentration of the vapor source, the distance the vapors must travel through soil from the source to potential receptors, and the presence of oxygen (O₂) in the subsurface environment between the source and potential receptors.</a:t>
            </a:r>
          </a:p>
          <a:p>
            <a:r>
              <a:rPr lang="en-US" altLang="en-US" sz="800" dirty="0">
                <a:latin typeface="Arial" pitchFamily="34" charset="0"/>
              </a:rPr>
              <a:t> The ITRC Technical and Regulatory Guidance Web-Based Document, Petroleum Vapor Intrusion: Fundamentals of Screening, Investigation, and Management (PVI-1, 2014) and this associated Internet-based training provides regulators and practitioners with consensus information based on empirical data and recent research to support PVI decision making under different regulatory frameworks. The PVI assessment strategy described in this guidance document enables confident decision making that protects human health for various types of petroleum sites and multiple PHC compounds. This guidance provides a comprehensive methodology for screening, investigating, and managing potential PVI sites and is intended to promote the efficient use of resources and increase confidence in decision making when evaluating the potential for vapor intrusion at petroleum-contaminated sites. By using the ITRC guidance document, the vapor intrusion pathway can be eliminated from further investigation at many sites where soil or groundwater is contaminated with petroleum hydrocarbons or where LNAPL is present. </a:t>
            </a:r>
          </a:p>
          <a:p>
            <a:r>
              <a:rPr lang="en-US" altLang="en-US" sz="800" dirty="0">
                <a:latin typeface="Arial" pitchFamily="34" charset="0"/>
              </a:rPr>
              <a:t> After attending this ITRC Internet-based training, participants should be able to:</a:t>
            </a:r>
          </a:p>
          <a:p>
            <a:r>
              <a:rPr lang="en-US" altLang="en-US" sz="800" dirty="0">
                <a:latin typeface="Arial" pitchFamily="34" charset="0"/>
              </a:rPr>
              <a:t>Determine when and how to use the ITRC PVI document at their sites</a:t>
            </a:r>
          </a:p>
          <a:p>
            <a:r>
              <a:rPr lang="en-US" altLang="en-US" sz="800" dirty="0">
                <a:latin typeface="Arial" pitchFamily="34" charset="0"/>
              </a:rPr>
              <a:t>Describe the important role of biodegradation impacts on the PVI pathway (in contrast to chlorinated solvent contaminated sites)</a:t>
            </a:r>
          </a:p>
          <a:p>
            <a:r>
              <a:rPr lang="en-US" altLang="en-US" sz="800" dirty="0">
                <a:latin typeface="Arial" pitchFamily="34" charset="0"/>
              </a:rPr>
              <a:t>Value a PVI conceptual site model (CSM) and list its key components</a:t>
            </a:r>
          </a:p>
          <a:p>
            <a:r>
              <a:rPr lang="en-US" altLang="en-US" sz="800" dirty="0">
                <a:latin typeface="Arial" pitchFamily="34" charset="0"/>
              </a:rPr>
              <a:t>Apply the ITRC PVI 8 step decision process to screen sites for the PVI pathway and determine actions to take if a site does not initially screen out (e.g., site investigation, modeling, and vapor control and site management)</a:t>
            </a:r>
          </a:p>
          <a:p>
            <a:r>
              <a:rPr lang="en-US" altLang="en-US" sz="800" dirty="0">
                <a:latin typeface="Arial" pitchFamily="34" charset="0"/>
              </a:rPr>
              <a:t>Access fact sheets to support community engagement activities at each step in the process</a:t>
            </a:r>
          </a:p>
          <a:p>
            <a:r>
              <a:rPr lang="en-US" altLang="en-US" sz="800" dirty="0">
                <a:latin typeface="Arial" pitchFamily="34" charset="0"/>
              </a:rPr>
              <a:t> For reference during the training class, participants should have a copy of the flowcharts, Figures 1-2, 3-2, and 4-1 from the ITRC </a:t>
            </a:r>
            <a:r>
              <a:rPr lang="en-US" altLang="en-US" sz="800" u="sng" dirty="0">
                <a:latin typeface="Arial" pitchFamily="34" charset="0"/>
              </a:rPr>
              <a:t>Technical and Regulatory Guidance Web-Based Document , Petroleum Vapor Intrusion: Fundamentals of Screening, Investigation, and Management (PVI-1, 2014)</a:t>
            </a:r>
            <a:r>
              <a:rPr lang="en-US" altLang="en-US" sz="800" dirty="0">
                <a:latin typeface="Arial" pitchFamily="34" charset="0"/>
              </a:rPr>
              <a:t> and are available as a 3-page PDF at </a:t>
            </a:r>
            <a:r>
              <a:rPr lang="en-US" altLang="en-US" sz="800" dirty="0">
                <a:solidFill>
                  <a:schemeClr val="accent2"/>
                </a:solidFill>
                <a:latin typeface="Arial" pitchFamily="34" charset="0"/>
              </a:rPr>
              <a:t>http://www.cluin.org/conf/itrc/PVI/ITRC-PVI-FlowCharts.pdf </a:t>
            </a:r>
          </a:p>
          <a:p>
            <a:r>
              <a:rPr lang="en-US" altLang="en-US" sz="800" dirty="0">
                <a:latin typeface="Arial" pitchFamily="34" charset="0"/>
              </a:rPr>
              <a:t> Starting in late 2015, ITRC will offer a 2-day PVI focused classroom training at locations across the US. The classroom training will provide participants the opportunity to learn more in-depth information about the PVI pathway and practice applying the ITRC PVI guidance document with a diverse group of environmental professionals. Email training@itrcweb.org if you would like us to email you when additional information is available.</a:t>
            </a:r>
          </a:p>
          <a:p>
            <a:pPr eaLnBrk="1" hangingPunct="1">
              <a:lnSpc>
                <a:spcPct val="90000"/>
              </a:lnSpc>
            </a:pPr>
            <a:r>
              <a:rPr lang="en-US" altLang="en-US" sz="800" dirty="0">
                <a:latin typeface="Arial" pitchFamily="34" charset="0"/>
                <a:ea typeface="MS PGothic" pitchFamily="34" charset="-128"/>
              </a:rPr>
              <a:t>ITRC (Interstate Technology and Regulatory Council) </a:t>
            </a:r>
            <a:r>
              <a:rPr lang="en-US" altLang="en-US" sz="800" u="sng" dirty="0">
                <a:latin typeface="Arial" pitchFamily="34" charset="0"/>
                <a:ea typeface="MS PGothic" pitchFamily="34" charset="-128"/>
              </a:rPr>
              <a:t>www.itrcweb.org</a:t>
            </a:r>
            <a:r>
              <a:rPr lang="en-US" altLang="en-US" sz="800" dirty="0">
                <a:latin typeface="Arial" pitchFamily="34" charset="0"/>
                <a:ea typeface="MS PGothic" pitchFamily="34" charset="-128"/>
              </a:rPr>
              <a:t> </a:t>
            </a:r>
          </a:p>
          <a:p>
            <a:pPr eaLnBrk="1" hangingPunct="1">
              <a:lnSpc>
                <a:spcPct val="90000"/>
              </a:lnSpc>
            </a:pPr>
            <a:r>
              <a:rPr lang="en-US" altLang="en-US" sz="800" dirty="0">
                <a:latin typeface="Arial" pitchFamily="34" charset="0"/>
                <a:ea typeface="MS PGothic" pitchFamily="34" charset="-128"/>
              </a:rPr>
              <a:t>Training Co-Sponsored by: US EPA Technology Innovation and Field Services Division (TIFSD) (</a:t>
            </a:r>
            <a:r>
              <a:rPr lang="en-US" altLang="en-US" sz="800" u="sng" dirty="0">
                <a:latin typeface="Arial" pitchFamily="34" charset="0"/>
                <a:ea typeface="MS PGothic" pitchFamily="34" charset="-128"/>
              </a:rPr>
              <a:t>www.clu-in.org</a:t>
            </a:r>
            <a:r>
              <a:rPr lang="en-US" altLang="en-US" sz="800" dirty="0">
                <a:latin typeface="Arial" pitchFamily="34" charset="0"/>
                <a:ea typeface="MS PGothic" pitchFamily="34" charset="-128"/>
              </a:rPr>
              <a:t>) </a:t>
            </a:r>
          </a:p>
          <a:p>
            <a:pPr eaLnBrk="1" hangingPunct="1">
              <a:lnSpc>
                <a:spcPct val="90000"/>
              </a:lnSpc>
            </a:pPr>
            <a:r>
              <a:rPr lang="en-US" altLang="en-US" sz="800" dirty="0">
                <a:latin typeface="Arial" pitchFamily="34" charset="0"/>
                <a:ea typeface="MS PGothic" pitchFamily="34" charset="-128"/>
              </a:rPr>
              <a:t>ITRC Training Program: training@itrcweb.org; Phone: 402-201-2419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Biodegradation</a:t>
            </a:r>
          </a:p>
          <a:p>
            <a:r>
              <a:rPr lang="en-US" altLang="en-US" dirty="0" smtClean="0">
                <a:latin typeface="Arial" pitchFamily="34" charset="0"/>
              </a:rPr>
              <a:t>  3 factors: distance, concentration, oxygen (O2)</a:t>
            </a:r>
          </a:p>
          <a:p>
            <a:endParaRPr lang="en-US" altLang="en-US" dirty="0" smtClean="0">
              <a:latin typeface="Arial" pitchFamily="34" charset="0"/>
            </a:endParaRPr>
          </a:p>
        </p:txBody>
      </p:sp>
      <p:sp>
        <p:nvSpPr>
          <p:cNvPr id="26628"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AA497596-E1B4-4E73-853D-5C8292584C15}" type="slidenum">
              <a:rPr lang="en-US" altLang="en-US" sz="1200">
                <a:latin typeface="Tahoma" pitchFamily="34" charset="0"/>
              </a:rPr>
              <a:pPr eaLnBrk="1" hangingPunct="1">
                <a:spcBef>
                  <a:spcPct val="0"/>
                </a:spcBef>
                <a:defRPr/>
              </a:pPr>
              <a:t>20</a:t>
            </a:fld>
            <a:endParaRPr lang="en-US" altLang="en-US" sz="1200" dirty="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27652"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989ECC6A-1DE8-417A-8E6C-6639C85E99F9}" type="slidenum">
              <a:rPr lang="en-US" altLang="en-US" sz="1200">
                <a:latin typeface="Tahoma" pitchFamily="34" charset="0"/>
              </a:rPr>
              <a:pPr eaLnBrk="1" hangingPunct="1">
                <a:spcBef>
                  <a:spcPct val="0"/>
                </a:spcBef>
                <a:defRPr/>
              </a:pPr>
              <a:t>21</a:t>
            </a:fld>
            <a:endParaRPr lang="en-US" altLang="en-US" sz="1200" dirty="0">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CSM</a:t>
            </a:r>
          </a:p>
          <a:p>
            <a:r>
              <a:rPr lang="en-US" altLang="en-US" dirty="0" smtClean="0">
                <a:latin typeface="Arial" pitchFamily="34" charset="0"/>
              </a:rPr>
              <a:t>4 compartments or components:</a:t>
            </a:r>
          </a:p>
          <a:p>
            <a:r>
              <a:rPr lang="en-US" altLang="en-US" dirty="0" smtClean="0">
                <a:latin typeface="Arial" pitchFamily="34" charset="0"/>
              </a:rPr>
              <a:t>  Building, foundation, soil layer (separating), vapor source</a:t>
            </a:r>
          </a:p>
          <a:p>
            <a:endParaRPr lang="en-US" altLang="en-US" dirty="0" smtClean="0">
              <a:latin typeface="Arial" pitchFamily="34" charset="0"/>
            </a:endParaRPr>
          </a:p>
          <a:p>
            <a:r>
              <a:rPr lang="en-US" altLang="en-US" dirty="0" smtClean="0">
                <a:latin typeface="Arial" pitchFamily="34" charset="0"/>
              </a:rPr>
              <a:t>Vapors need to get from ‘source’ to enclosure to be a risk.</a:t>
            </a:r>
          </a:p>
          <a:p>
            <a:r>
              <a:rPr lang="en-US" altLang="en-US" dirty="0" smtClean="0">
                <a:latin typeface="Arial" pitchFamily="34" charset="0"/>
              </a:rPr>
              <a:t>In many instances petroleum vapors can’t (don’t) make it from the source to the enclosure.</a:t>
            </a:r>
          </a:p>
          <a:p>
            <a:r>
              <a:rPr lang="en-US" altLang="en-US" dirty="0" smtClean="0">
                <a:latin typeface="Arial" pitchFamily="34" charset="0"/>
              </a:rPr>
              <a:t>For any one or more of the listed reasons</a:t>
            </a:r>
          </a:p>
          <a:p>
            <a:r>
              <a:rPr lang="en-US" altLang="en-US" dirty="0" smtClean="0">
                <a:latin typeface="Arial" pitchFamily="34" charset="0"/>
              </a:rPr>
              <a:t>We focus on aerobic biodegradation, because it is significant and nearly ubiquitous.</a:t>
            </a:r>
          </a:p>
        </p:txBody>
      </p:sp>
      <p:sp>
        <p:nvSpPr>
          <p:cNvPr id="28676"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49307A41-3978-47E5-995B-8850E263D52A}" type="slidenum">
              <a:rPr lang="en-US" altLang="en-US" sz="1200">
                <a:latin typeface="Tahoma" pitchFamily="34" charset="0"/>
              </a:rPr>
              <a:pPr eaLnBrk="1" hangingPunct="1">
                <a:spcBef>
                  <a:spcPct val="0"/>
                </a:spcBef>
                <a:defRPr/>
              </a:pPr>
              <a:t>22</a:t>
            </a:fld>
            <a:endParaRPr lang="en-US" altLang="en-US" sz="1200" dirty="0">
              <a:latin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There are other conceptual models for vapor intrusion. </a:t>
            </a:r>
          </a:p>
          <a:p>
            <a:r>
              <a:rPr lang="en-US" altLang="en-US" dirty="0" smtClean="0">
                <a:latin typeface="Arial" pitchFamily="34" charset="0"/>
              </a:rPr>
              <a:t>   Not covered here.</a:t>
            </a:r>
          </a:p>
          <a:p>
            <a:r>
              <a:rPr lang="en-US" altLang="en-US" dirty="0" smtClean="0">
                <a:latin typeface="Arial" pitchFamily="34" charset="0"/>
              </a:rPr>
              <a:t>   There’s also other potential risk ‘impacts’ at sites (groundwater ingestion, soil contact, etc.), again, not covered here.</a:t>
            </a:r>
          </a:p>
          <a:p>
            <a:endParaRPr lang="en-US" altLang="en-US" dirty="0" smtClean="0">
              <a:latin typeface="Arial" pitchFamily="34" charset="0"/>
            </a:endParaRPr>
          </a:p>
        </p:txBody>
      </p:sp>
      <p:sp>
        <p:nvSpPr>
          <p:cNvPr id="29700"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9E136EBD-8FF0-4F6D-BEFA-D7DC00EAD201}" type="slidenum">
              <a:rPr lang="en-US" altLang="en-US" sz="1200">
                <a:latin typeface="Tahoma" pitchFamily="34" charset="0"/>
              </a:rPr>
              <a:pPr eaLnBrk="1" hangingPunct="1">
                <a:spcBef>
                  <a:spcPct val="0"/>
                </a:spcBef>
                <a:defRPr/>
              </a:pPr>
              <a:t>23</a:t>
            </a:fld>
            <a:endParaRPr lang="en-US" altLang="en-US" sz="1200" dirty="0">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30724" name="Slide Number Placeholder 3"/>
          <p:cNvSpPr>
            <a:spLocks noGrp="1"/>
          </p:cNvSpPr>
          <p:nvPr>
            <p:ph type="sldNum" sz="quarter" idx="5"/>
          </p:nvPr>
        </p:nvSpPr>
        <p:spPr>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C8A80CD4-3BE8-4E46-B34C-146FF434A908}" type="slidenum">
              <a:rPr lang="en-US" altLang="en-US" sz="1200">
                <a:latin typeface="Tahoma" pitchFamily="34" charset="0"/>
              </a:rPr>
              <a:pPr eaLnBrk="1" hangingPunct="1">
                <a:spcBef>
                  <a:spcPct val="0"/>
                </a:spcBef>
                <a:defRPr/>
              </a:pPr>
              <a:t>24</a:t>
            </a:fld>
            <a:endParaRPr lang="en-US" altLang="en-US" sz="1200" dirty="0">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Graphic is from an EPA publication (as noted)</a:t>
            </a:r>
          </a:p>
          <a:p>
            <a:r>
              <a:rPr lang="en-US" altLang="en-US" dirty="0" smtClean="0">
                <a:latin typeface="Arial" pitchFamily="34" charset="0"/>
              </a:rPr>
              <a:t>Petroleum Hydrocarbons And Chlorinated Solvents Differ In Their Potential For Vapor Intrusion (PDF). EPA. March 2012. </a:t>
            </a:r>
          </a:p>
          <a:p>
            <a:r>
              <a:rPr lang="en-US" altLang="en-US" dirty="0" smtClean="0">
                <a:latin typeface="Arial" pitchFamily="34" charset="0"/>
              </a:rPr>
              <a:t>http://www.epa.gov/oust/cat/pvi/index.htm</a:t>
            </a:r>
          </a:p>
          <a:p>
            <a:endParaRPr lang="en-US" altLang="en-US" dirty="0" smtClean="0">
              <a:latin typeface="Arial" pitchFamily="34" charset="0"/>
            </a:endParaRPr>
          </a:p>
          <a:p>
            <a:r>
              <a:rPr lang="en-US" altLang="en-US" dirty="0" smtClean="0">
                <a:latin typeface="Arial" pitchFamily="34" charset="0"/>
              </a:rPr>
              <a:t>Key: different chemicals behave differently</a:t>
            </a:r>
          </a:p>
        </p:txBody>
      </p:sp>
      <p:sp>
        <p:nvSpPr>
          <p:cNvPr id="31748"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2022" indent="-280583" defTabSz="927959" eaLnBrk="0" hangingPunct="0">
              <a:spcBef>
                <a:spcPct val="30000"/>
              </a:spcBef>
              <a:defRPr sz="1000">
                <a:solidFill>
                  <a:schemeClr val="tx1"/>
                </a:solidFill>
                <a:latin typeface="Arial" pitchFamily="34" charset="0"/>
              </a:defRPr>
            </a:lvl2pPr>
            <a:lvl3pPr marL="1127031" indent="-224153" defTabSz="927959" eaLnBrk="0" hangingPunct="0">
              <a:spcBef>
                <a:spcPct val="30000"/>
              </a:spcBef>
              <a:defRPr sz="1000">
                <a:solidFill>
                  <a:schemeClr val="tx1"/>
                </a:solidFill>
                <a:latin typeface="Arial" pitchFamily="34" charset="0"/>
              </a:defRPr>
            </a:lvl3pPr>
            <a:lvl4pPr marL="1576902" indent="-224153" defTabSz="927959" eaLnBrk="0" hangingPunct="0">
              <a:spcBef>
                <a:spcPct val="30000"/>
              </a:spcBef>
              <a:defRPr sz="1000">
                <a:solidFill>
                  <a:schemeClr val="tx1"/>
                </a:solidFill>
                <a:latin typeface="Arial" pitchFamily="34" charset="0"/>
              </a:defRPr>
            </a:lvl4pPr>
            <a:lvl5pPr marL="2029910" indent="-224153" defTabSz="927959" eaLnBrk="0" hangingPunct="0">
              <a:spcBef>
                <a:spcPct val="30000"/>
              </a:spcBef>
              <a:defRPr sz="1000">
                <a:solidFill>
                  <a:schemeClr val="tx1"/>
                </a:solidFill>
                <a:latin typeface="Arial" pitchFamily="34" charset="0"/>
              </a:defRPr>
            </a:lvl5pPr>
            <a:lvl6pPr marL="2481349" indent="-224153" defTabSz="927959" eaLnBrk="0" fontAlgn="base" hangingPunct="0">
              <a:spcBef>
                <a:spcPct val="30000"/>
              </a:spcBef>
              <a:spcAft>
                <a:spcPct val="0"/>
              </a:spcAft>
              <a:defRPr sz="1000">
                <a:solidFill>
                  <a:schemeClr val="tx1"/>
                </a:solidFill>
                <a:latin typeface="Arial" pitchFamily="34" charset="0"/>
              </a:defRPr>
            </a:lvl6pPr>
            <a:lvl7pPr marL="2932788" indent="-224153" defTabSz="927959" eaLnBrk="0" fontAlgn="base" hangingPunct="0">
              <a:spcBef>
                <a:spcPct val="30000"/>
              </a:spcBef>
              <a:spcAft>
                <a:spcPct val="0"/>
              </a:spcAft>
              <a:defRPr sz="1000">
                <a:solidFill>
                  <a:schemeClr val="tx1"/>
                </a:solidFill>
                <a:latin typeface="Arial" pitchFamily="34" charset="0"/>
              </a:defRPr>
            </a:lvl7pPr>
            <a:lvl8pPr marL="3384228" indent="-224153" defTabSz="927959" eaLnBrk="0" fontAlgn="base" hangingPunct="0">
              <a:spcBef>
                <a:spcPct val="30000"/>
              </a:spcBef>
              <a:spcAft>
                <a:spcPct val="0"/>
              </a:spcAft>
              <a:defRPr sz="1000">
                <a:solidFill>
                  <a:schemeClr val="tx1"/>
                </a:solidFill>
                <a:latin typeface="Arial" pitchFamily="34" charset="0"/>
              </a:defRPr>
            </a:lvl8pPr>
            <a:lvl9pPr marL="3835667" indent="-224153"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r>
              <a:rPr lang="en-GB" altLang="en-US" sz="1200" dirty="0">
                <a:latin typeface="Tahoma" pitchFamily="34" charset="0"/>
                <a:ea typeface="MS PGothic" pitchFamily="34" charset="-128"/>
              </a:rPr>
              <a:t>2B.</a:t>
            </a:r>
            <a:fld id="{B933050A-71AB-41BC-B10A-E831D50AA4D5}" type="slidenum">
              <a:rPr lang="en-GB" altLang="en-US" sz="1200">
                <a:latin typeface="Tahoma" pitchFamily="34" charset="0"/>
                <a:ea typeface="MS PGothic" pitchFamily="34" charset="-128"/>
              </a:rPr>
              <a:pPr eaLnBrk="1" hangingPunct="1">
                <a:spcBef>
                  <a:spcPct val="0"/>
                </a:spcBef>
                <a:defRPr/>
              </a:pPr>
              <a:t>25</a:t>
            </a:fld>
            <a:endParaRPr lang="en-GB" altLang="en-US" sz="1200" dirty="0">
              <a:latin typeface="Tahoma" pitchFamily="34" charset="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32772" name="Slide Number Placeholder 3"/>
          <p:cNvSpPr>
            <a:spLocks noGrp="1"/>
          </p:cNvSpPr>
          <p:nvPr>
            <p:ph type="sldNum" sz="quarter" idx="5"/>
          </p:nvPr>
        </p:nvSpPr>
        <p:spPr>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B668BCBC-249E-41FA-9DDE-4279A054DC0A}" type="slidenum">
              <a:rPr lang="en-US" altLang="en-US" sz="1200">
                <a:latin typeface="Tahoma" pitchFamily="34" charset="0"/>
              </a:rPr>
              <a:pPr eaLnBrk="1" hangingPunct="1">
                <a:spcBef>
                  <a:spcPct val="0"/>
                </a:spcBef>
                <a:defRPr/>
              </a:pPr>
              <a:t>26</a:t>
            </a:fld>
            <a:endParaRPr lang="en-US" altLang="en-US" sz="1200" dirty="0">
              <a:latin typeface="Tahom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xfrm>
            <a:off x="866877" y="4415751"/>
            <a:ext cx="5804310" cy="4184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Biodegradation gets mentioned in regulatory guides (as listed).</a:t>
            </a:r>
          </a:p>
          <a:p>
            <a:endParaRPr lang="en-US" altLang="en-US" dirty="0" smtClean="0">
              <a:latin typeface="Arial" pitchFamily="34" charset="0"/>
            </a:endParaRPr>
          </a:p>
          <a:p>
            <a:r>
              <a:rPr lang="en-US" altLang="en-US" dirty="0" smtClean="0">
                <a:latin typeface="Arial" pitchFamily="34" charset="0"/>
              </a:rPr>
              <a:t>Also there are many hundreds (if not near thousands) of publications </a:t>
            </a:r>
            <a:r>
              <a:rPr lang="en-US" altLang="en-US" dirty="0" smtClean="0">
                <a:latin typeface="Arial" pitchFamily="34" charset="0"/>
              </a:rPr>
              <a:t>referring </a:t>
            </a:r>
            <a:r>
              <a:rPr lang="en-US" altLang="en-US" dirty="0" smtClean="0">
                <a:latin typeface="Arial" pitchFamily="34" charset="0"/>
              </a:rPr>
              <a:t>to petroleum chemical biodegradation.</a:t>
            </a:r>
          </a:p>
          <a:p>
            <a:endParaRPr lang="en-US" altLang="en-US" dirty="0" smtClean="0">
              <a:latin typeface="Arial" pitchFamily="34" charset="0"/>
            </a:endParaRPr>
          </a:p>
          <a:p>
            <a:r>
              <a:rPr lang="en-US" altLang="en-US" dirty="0" smtClean="0">
                <a:latin typeface="Arial" pitchFamily="34" charset="0"/>
              </a:rPr>
              <a:t>Refs [for information]:</a:t>
            </a:r>
          </a:p>
          <a:p>
            <a:r>
              <a:rPr lang="en-US" altLang="en-US" dirty="0" smtClean="0">
                <a:latin typeface="Arial" pitchFamily="34" charset="0"/>
              </a:rPr>
              <a:t>US EPA. 2002. Draft Guidance for Evaluating the Vapor Intrusion to Indoor Air Pathway from Groundwater and Soils (Subsurface Vapor Intrusion Guidance). EPA/530/D-02/004, U.S. Environmental Protection Agency Office of Research and Development, Washington, DC, Washington, D.C., November, 2002: pp. 52.</a:t>
            </a:r>
          </a:p>
          <a:p>
            <a:r>
              <a:rPr lang="en-US" altLang="en-US" dirty="0" smtClean="0">
                <a:latin typeface="Arial" pitchFamily="34" charset="0"/>
              </a:rPr>
              <a:t>Tillman, F.D., and J.W. Weaver. 2005. Review of recent research on vapor intrusion. EPA/600/R-05/106, U. S. Environmental Protection Agency Office of Research and Development, Washington, DC, September, 2005: pp. 41.</a:t>
            </a:r>
          </a:p>
          <a:p>
            <a:r>
              <a:rPr lang="en-US" altLang="en-US" dirty="0" smtClean="0">
                <a:latin typeface="Arial" pitchFamily="34" charset="0"/>
              </a:rPr>
              <a:t>ITRC. 2007. Vapor intrusion: A practical guideline. Interstate Technology &amp; Regulatory Council, Washington, D.C., January, 2007: pp. 74.</a:t>
            </a:r>
          </a:p>
          <a:p>
            <a:r>
              <a:rPr lang="en-US" altLang="en-US" dirty="0" smtClean="0">
                <a:latin typeface="Arial" pitchFamily="34" charset="0"/>
              </a:rPr>
              <a:t>US EPA. 2011. Petroleum Hydrocarbons And Chlorinated Hydrocarbons Differ In Their Potential For Vapor Intrusion. United States Environmental Protection Agency, Washington, D.C., September, 2011: pp. 13.</a:t>
            </a:r>
          </a:p>
          <a:p>
            <a:r>
              <a:rPr lang="en-US" altLang="en-US" dirty="0" smtClean="0">
                <a:latin typeface="Arial" pitchFamily="34" charset="0"/>
              </a:rPr>
              <a:t>USEPA: OSWER FINAL GUIDANCE FOR ASSESSING AND MITIGATING THE VAPOR INTRUSION PATHWAY FROM SUBSURFACE SOURCES TO INDOOR AIR (EXTERNAL REVIEW DRAFT), April 2013. U.S. Environmental Protection Agency Office of Solid Waste and Emergency Response.</a:t>
            </a:r>
          </a:p>
          <a:p>
            <a:r>
              <a:rPr lang="en-US" altLang="en-US" dirty="0" smtClean="0">
                <a:latin typeface="Arial" pitchFamily="34" charset="0"/>
              </a:rPr>
              <a:t>USEPA: Guidance For Addressing Petroleum Vapor Intrusion At Leaking Underground Storage Tank Sites, U.S. Environmental Protection Agency, Office of Solid Waste and Emergency Response, Office of Underground Storage Tanks</a:t>
            </a:r>
          </a:p>
          <a:p>
            <a:r>
              <a:rPr lang="en-US" altLang="en-US" dirty="0" smtClean="0">
                <a:latin typeface="Arial" pitchFamily="34" charset="0"/>
              </a:rPr>
              <a:t>Washington, D.C. April 2013.</a:t>
            </a:r>
          </a:p>
        </p:txBody>
      </p:sp>
      <p:sp>
        <p:nvSpPr>
          <p:cNvPr id="33796"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r>
              <a:rPr lang="en-GB" altLang="en-US" sz="1200" dirty="0">
                <a:latin typeface="Tahoma" pitchFamily="34" charset="0"/>
                <a:ea typeface="MS PGothic" pitchFamily="34" charset="-128"/>
              </a:rPr>
              <a:t>2B.</a:t>
            </a:r>
            <a:fld id="{E5836CD1-B47D-48E0-BDAF-C6713298852B}" type="slidenum">
              <a:rPr lang="en-GB" altLang="en-US" sz="1200">
                <a:latin typeface="Tahoma" pitchFamily="34" charset="0"/>
                <a:ea typeface="MS PGothic" pitchFamily="34" charset="-128"/>
              </a:rPr>
              <a:pPr eaLnBrk="1" hangingPunct="1">
                <a:spcBef>
                  <a:spcPct val="0"/>
                </a:spcBef>
                <a:defRPr/>
              </a:pPr>
              <a:t>27</a:t>
            </a:fld>
            <a:endParaRPr lang="en-GB" altLang="en-US" sz="1200" dirty="0">
              <a:latin typeface="Tahoma" pitchFamily="34" charset="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34820"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49264" indent="-288420" defTabSz="927959" eaLnBrk="0" hangingPunct="0">
              <a:spcBef>
                <a:spcPct val="30000"/>
              </a:spcBef>
              <a:defRPr sz="1000">
                <a:solidFill>
                  <a:schemeClr val="tx1"/>
                </a:solidFill>
                <a:latin typeface="Arial" pitchFamily="34" charset="0"/>
              </a:defRPr>
            </a:lvl2pPr>
            <a:lvl3pPr marL="1153678" indent="-230423" defTabSz="927959" eaLnBrk="0" hangingPunct="0">
              <a:spcBef>
                <a:spcPct val="30000"/>
              </a:spcBef>
              <a:defRPr sz="1000">
                <a:solidFill>
                  <a:schemeClr val="tx1"/>
                </a:solidFill>
                <a:latin typeface="Arial" pitchFamily="34" charset="0"/>
              </a:defRPr>
            </a:lvl3pPr>
            <a:lvl4pPr marL="1614522" indent="-230423" defTabSz="927959" eaLnBrk="0" hangingPunct="0">
              <a:spcBef>
                <a:spcPct val="30000"/>
              </a:spcBef>
              <a:defRPr sz="1000">
                <a:solidFill>
                  <a:schemeClr val="tx1"/>
                </a:solidFill>
                <a:latin typeface="Arial" pitchFamily="34" charset="0"/>
              </a:defRPr>
            </a:lvl4pPr>
            <a:lvl5pPr marL="2075367" indent="-230423" defTabSz="927959" eaLnBrk="0" hangingPunct="0">
              <a:spcBef>
                <a:spcPct val="30000"/>
              </a:spcBef>
              <a:defRPr sz="1000">
                <a:solidFill>
                  <a:schemeClr val="tx1"/>
                </a:solidFill>
                <a:latin typeface="Arial" pitchFamily="34" charset="0"/>
              </a:defRPr>
            </a:lvl5pPr>
            <a:lvl6pPr marL="2526806" indent="-230423" defTabSz="927959" eaLnBrk="0" fontAlgn="base" hangingPunct="0">
              <a:spcBef>
                <a:spcPct val="30000"/>
              </a:spcBef>
              <a:spcAft>
                <a:spcPct val="0"/>
              </a:spcAft>
              <a:defRPr sz="1000">
                <a:solidFill>
                  <a:schemeClr val="tx1"/>
                </a:solidFill>
                <a:latin typeface="Arial" pitchFamily="34" charset="0"/>
              </a:defRPr>
            </a:lvl6pPr>
            <a:lvl7pPr marL="2978245" indent="-230423" defTabSz="927959" eaLnBrk="0" fontAlgn="base" hangingPunct="0">
              <a:spcBef>
                <a:spcPct val="30000"/>
              </a:spcBef>
              <a:spcAft>
                <a:spcPct val="0"/>
              </a:spcAft>
              <a:defRPr sz="1000">
                <a:solidFill>
                  <a:schemeClr val="tx1"/>
                </a:solidFill>
                <a:latin typeface="Arial" pitchFamily="34" charset="0"/>
              </a:defRPr>
            </a:lvl7pPr>
            <a:lvl8pPr marL="3429685" indent="-230423" defTabSz="927959" eaLnBrk="0" fontAlgn="base" hangingPunct="0">
              <a:spcBef>
                <a:spcPct val="30000"/>
              </a:spcBef>
              <a:spcAft>
                <a:spcPct val="0"/>
              </a:spcAft>
              <a:defRPr sz="1000">
                <a:solidFill>
                  <a:schemeClr val="tx1"/>
                </a:solidFill>
                <a:latin typeface="Arial" pitchFamily="34" charset="0"/>
              </a:defRPr>
            </a:lvl8pPr>
            <a:lvl9pPr marL="3881124" indent="-230423"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8ADA6CB0-5126-4000-B600-0F144B98BA3A}" type="slidenum">
              <a:rPr lang="en-US" altLang="en-US" sz="1200">
                <a:latin typeface="Tahoma" pitchFamily="34" charset="0"/>
              </a:rPr>
              <a:pPr eaLnBrk="1" hangingPunct="1">
                <a:spcBef>
                  <a:spcPct val="0"/>
                </a:spcBef>
                <a:defRPr/>
              </a:pPr>
              <a:t>28</a:t>
            </a:fld>
            <a:endParaRPr lang="en-US" altLang="en-US" sz="1200" dirty="0">
              <a:latin typeface="Tahom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35844" name="Slide Number Placeholder 3"/>
          <p:cNvSpPr>
            <a:spLocks noGrp="1"/>
          </p:cNvSpPr>
          <p:nvPr>
            <p:ph type="sldNum" sz="quarter" idx="5"/>
          </p:nvPr>
        </p:nvSpPr>
        <p:spPr>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F509F70A-A9D4-4F29-9763-080E30B68561}" type="slidenum">
              <a:rPr lang="en-US" altLang="en-US" sz="1200">
                <a:latin typeface="Tahoma" pitchFamily="34" charset="0"/>
              </a:rPr>
              <a:pPr eaLnBrk="1" hangingPunct="1">
                <a:spcBef>
                  <a:spcPct val="0"/>
                </a:spcBef>
                <a:defRPr/>
              </a:pPr>
              <a:t>29</a:t>
            </a:fld>
            <a:endParaRPr lang="en-US" altLang="en-US" sz="1200" dirty="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973189" y="8833069"/>
            <a:ext cx="3037212" cy="4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3" tIns="46507" rIns="93013" bIns="46507" anchor="b"/>
          <a:lstStyle>
            <a:lvl1pPr defTabSz="942975" eaLnBrk="0" hangingPunct="0">
              <a:defRPr>
                <a:solidFill>
                  <a:schemeClr val="tx1"/>
                </a:solidFill>
                <a:latin typeface="Arial" pitchFamily="34" charset="0"/>
                <a:cs typeface="Arial" pitchFamily="34" charset="0"/>
              </a:defRPr>
            </a:lvl1pPr>
            <a:lvl2pPr marL="742950" indent="-285750" defTabSz="942975" eaLnBrk="0" hangingPunct="0">
              <a:defRPr>
                <a:solidFill>
                  <a:schemeClr val="tx1"/>
                </a:solidFill>
                <a:latin typeface="Arial" pitchFamily="34" charset="0"/>
                <a:cs typeface="Arial" pitchFamily="34" charset="0"/>
              </a:defRPr>
            </a:lvl2pPr>
            <a:lvl3pPr marL="1143000" indent="-228600" defTabSz="942975" eaLnBrk="0" hangingPunct="0">
              <a:defRPr>
                <a:solidFill>
                  <a:schemeClr val="tx1"/>
                </a:solidFill>
                <a:latin typeface="Arial" pitchFamily="34" charset="0"/>
                <a:cs typeface="Arial" pitchFamily="34" charset="0"/>
              </a:defRPr>
            </a:lvl3pPr>
            <a:lvl4pPr marL="1600200" indent="-228600" defTabSz="942975" eaLnBrk="0" hangingPunct="0">
              <a:defRPr>
                <a:solidFill>
                  <a:schemeClr val="tx1"/>
                </a:solidFill>
                <a:latin typeface="Arial" pitchFamily="34" charset="0"/>
                <a:cs typeface="Arial" pitchFamily="34" charset="0"/>
              </a:defRPr>
            </a:lvl4pPr>
            <a:lvl5pPr marL="2057400" indent="-228600" defTabSz="942975" eaLnBrk="0" hangingPunct="0">
              <a:defRPr>
                <a:solidFill>
                  <a:schemeClr val="tx1"/>
                </a:solidFill>
                <a:latin typeface="Arial" pitchFamily="34" charset="0"/>
                <a:cs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C04417-F050-449B-931A-404A01983F59}" type="slidenum">
              <a:rPr lang="en-US" altLang="en-US" sz="1200">
                <a:latin typeface="Tahoma" pitchFamily="34" charset="0"/>
                <a:ea typeface="MS PGothic" pitchFamily="34" charset="-128"/>
              </a:rPr>
              <a:pPr algn="r" eaLnBrk="1" hangingPunct="1"/>
              <a:t>3</a:t>
            </a:fld>
            <a:endParaRPr lang="en-US" altLang="en-US" sz="1200" dirty="0">
              <a:latin typeface="Tahoma" pitchFamily="34" charset="0"/>
              <a:ea typeface="MS PGothic" pitchFamily="34" charset="-128"/>
            </a:endParaRPr>
          </a:p>
        </p:txBody>
      </p:sp>
      <p:sp>
        <p:nvSpPr>
          <p:cNvPr id="125955" name="Rectangle 2"/>
          <p:cNvSpPr>
            <a:spLocks noGrp="1" noRot="1" noChangeAspect="1" noChangeArrowheads="1" noTextEdit="1"/>
          </p:cNvSpPr>
          <p:nvPr>
            <p:ph type="sldImg"/>
          </p:nvPr>
        </p:nvSpPr>
        <p:spPr>
          <a:xfrm>
            <a:off x="1181100" y="698500"/>
            <a:ext cx="4648200" cy="3486150"/>
          </a:xfrm>
          <a:ln/>
        </p:spPr>
      </p:sp>
      <p:sp>
        <p:nvSpPr>
          <p:cNvPr id="125956" name="Rectangle 3"/>
          <p:cNvSpPr>
            <a:spLocks noGrp="1" noChangeArrowheads="1"/>
          </p:cNvSpPr>
          <p:nvPr>
            <p:ph type="body" idx="1"/>
          </p:nvPr>
        </p:nvSpPr>
        <p:spPr>
          <a:xfrm>
            <a:off x="701983" y="4415752"/>
            <a:ext cx="5606435" cy="41825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MS PGothic" pitchFamily="34" charset="-128"/>
              </a:rPr>
              <a:t>Although I’m sure that some of you are familiar with these rules from previous CLU-IN events, let’s run through them quickly for our new participants. </a:t>
            </a:r>
          </a:p>
          <a:p>
            <a:pPr eaLnBrk="1" hangingPunct="1"/>
            <a:endParaRPr lang="en-US" altLang="en-US" dirty="0" smtClean="0">
              <a:latin typeface="Arial" pitchFamily="34" charset="0"/>
              <a:ea typeface="MS PGothic" pitchFamily="34" charset="-128"/>
            </a:endParaRPr>
          </a:p>
          <a:p>
            <a:pPr eaLnBrk="1" hangingPunct="1"/>
            <a:r>
              <a:rPr lang="en-US" altLang="en-US" dirty="0" smtClean="0">
                <a:latin typeface="Arial" pitchFamily="34" charset="0"/>
                <a:ea typeface="MS PGothic" pitchFamily="34" charset="-128"/>
              </a:rPr>
              <a:t>We have started the seminar with all phone lines muted to prevent background noise. Please keep your phone lines muted during the seminar to minimize disruption and background noise. During the question and answer break, press #6 to unmute your lines to ask a question (note: *6 to mute again). Also, please do NOT put this call on hold as this may bring unwanted background music over the lines and interrupt the seminar.</a:t>
            </a:r>
          </a:p>
          <a:p>
            <a:pPr eaLnBrk="1" hangingPunct="1"/>
            <a:endParaRPr lang="en-US" altLang="en-US" dirty="0" smtClean="0">
              <a:latin typeface="Arial" pitchFamily="34" charset="0"/>
              <a:ea typeface="MS PGothic" pitchFamily="34" charset="-128"/>
            </a:endParaRPr>
          </a:p>
          <a:p>
            <a:pPr eaLnBrk="1" hangingPunct="1"/>
            <a:r>
              <a:rPr lang="en-US" altLang="en-US" dirty="0" smtClean="0">
                <a:latin typeface="Arial" pitchFamily="34" charset="0"/>
                <a:ea typeface="MS PGothic" pitchFamily="34" charset="-128"/>
              </a:rPr>
              <a:t>Use the “Q&amp;A” box to ask questions, make comments, or report technical problems any time. For questions and comments provided out loud, please hold until the designated Q&amp;A breaks.</a:t>
            </a:r>
          </a:p>
          <a:p>
            <a:pPr eaLnBrk="1" hangingPunct="1"/>
            <a:endParaRPr lang="en-US" altLang="en-US" dirty="0" smtClean="0">
              <a:latin typeface="Arial" pitchFamily="34" charset="0"/>
              <a:ea typeface="MS PGothic" pitchFamily="34" charset="-128"/>
            </a:endParaRPr>
          </a:p>
          <a:p>
            <a:pPr eaLnBrk="1" hangingPunct="1"/>
            <a:r>
              <a:rPr lang="en-US" altLang="en-US" b="1" i="1" dirty="0" smtClean="0">
                <a:latin typeface="Arial" pitchFamily="34" charset="0"/>
                <a:ea typeface="MS PGothic" pitchFamily="34" charset="-128"/>
              </a:rPr>
              <a:t>Everyone</a:t>
            </a:r>
            <a:r>
              <a:rPr lang="en-US" altLang="en-US" dirty="0" smtClean="0">
                <a:latin typeface="Arial" pitchFamily="34" charset="0"/>
                <a:ea typeface="MS PGothic" pitchFamily="34" charset="-128"/>
              </a:rPr>
              <a:t> – please complete the feedback form before you leave the training website. Link to feedback form is available on last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AF9C44B-B59B-4760-8DD6-6A7953F1D83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This shows a ‘slice’ of the conceptual model: The soil compartment</a:t>
            </a:r>
          </a:p>
          <a:p>
            <a:endParaRPr lang="en-US" altLang="en-US" dirty="0" smtClean="0">
              <a:latin typeface="Arial" pitchFamily="34" charset="0"/>
            </a:endParaRPr>
          </a:p>
        </p:txBody>
      </p:sp>
      <p:sp>
        <p:nvSpPr>
          <p:cNvPr id="36868"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r>
              <a:rPr lang="en-GB" altLang="en-US" sz="1200" dirty="0">
                <a:latin typeface="Tahoma" pitchFamily="34" charset="0"/>
                <a:ea typeface="MS PGothic" pitchFamily="34" charset="-128"/>
              </a:rPr>
              <a:t>2B.</a:t>
            </a:r>
            <a:fld id="{3B2C64FF-E789-439F-A2FA-D35A636ED4F6}" type="slidenum">
              <a:rPr lang="en-GB" altLang="en-US" sz="1200">
                <a:latin typeface="Tahoma" pitchFamily="34" charset="0"/>
                <a:ea typeface="MS PGothic" pitchFamily="34" charset="-128"/>
              </a:rPr>
              <a:pPr eaLnBrk="1" hangingPunct="1">
                <a:spcBef>
                  <a:spcPct val="0"/>
                </a:spcBef>
                <a:defRPr/>
              </a:pPr>
              <a:t>31</a:t>
            </a:fld>
            <a:endParaRPr lang="en-GB" altLang="en-US" sz="1200" dirty="0">
              <a:latin typeface="Tahoma" pitchFamily="34" charset="0"/>
              <a:ea typeface="MS PGothic"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soil gas profiles for a number of sites. </a:t>
            </a:r>
          </a:p>
          <a:p>
            <a:r>
              <a:rPr lang="en-US" altLang="en-US" dirty="0" smtClean="0">
                <a:latin typeface="Arial" pitchFamily="34" charset="0"/>
              </a:rPr>
              <a:t>Vapor source (here benzene) at depth</a:t>
            </a:r>
          </a:p>
          <a:p>
            <a:r>
              <a:rPr lang="en-US" altLang="en-US" dirty="0" smtClean="0">
                <a:latin typeface="Arial" pitchFamily="34" charset="0"/>
              </a:rPr>
              <a:t>Oxygen at surface (21%v/v)</a:t>
            </a:r>
          </a:p>
          <a:p>
            <a:r>
              <a:rPr lang="en-US" altLang="en-US" dirty="0" smtClean="0">
                <a:latin typeface="Arial" pitchFamily="34" charset="0"/>
              </a:rPr>
              <a:t>Profiles are complementary.</a:t>
            </a:r>
          </a:p>
          <a:p>
            <a:r>
              <a:rPr lang="en-US" altLang="en-US" dirty="0" smtClean="0">
                <a:latin typeface="Arial" pitchFamily="34" charset="0"/>
              </a:rPr>
              <a:t>Carbon dioxide supports concept of biodegradation and transformation.</a:t>
            </a:r>
          </a:p>
          <a:p>
            <a:endParaRPr lang="en-US" altLang="en-US" dirty="0" smtClean="0">
              <a:latin typeface="Arial" pitchFamily="34" charset="0"/>
            </a:endParaRPr>
          </a:p>
          <a:p>
            <a:r>
              <a:rPr lang="en-US" altLang="en-US" dirty="0" smtClean="0">
                <a:latin typeface="Arial" pitchFamily="34" charset="0"/>
              </a:rPr>
              <a:t>Note source and surface separation distance</a:t>
            </a:r>
          </a:p>
          <a:p>
            <a:endParaRPr lang="en-US" altLang="en-US" dirty="0" smtClean="0">
              <a:latin typeface="Arial" pitchFamily="34" charset="0"/>
            </a:endParaRPr>
          </a:p>
        </p:txBody>
      </p:sp>
      <p:sp>
        <p:nvSpPr>
          <p:cNvPr id="37892"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9C553DD8-2B91-421A-B9FD-8F3AA8676454}" type="slidenum">
              <a:rPr lang="en-US" altLang="en-US" sz="1200">
                <a:latin typeface="Tahoma" pitchFamily="34" charset="0"/>
              </a:rPr>
              <a:pPr eaLnBrk="1" hangingPunct="1">
                <a:spcBef>
                  <a:spcPct val="0"/>
                </a:spcBef>
                <a:defRPr/>
              </a:pPr>
              <a:t>32</a:t>
            </a:fld>
            <a:endParaRPr lang="en-US" altLang="en-US" sz="1200" dirty="0">
              <a:latin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From the soil gas profiles data on the prior slide, as well as a lot of other field and laboratory data, we can estimate degradation rates.</a:t>
            </a:r>
          </a:p>
          <a:p>
            <a:endParaRPr lang="en-US" altLang="en-US" dirty="0" smtClean="0">
              <a:latin typeface="Arial" pitchFamily="34" charset="0"/>
            </a:endParaRPr>
          </a:p>
          <a:p>
            <a:r>
              <a:rPr lang="en-US" altLang="en-US" dirty="0" smtClean="0">
                <a:latin typeface="Arial" pitchFamily="34" charset="0"/>
              </a:rPr>
              <a:t>Aerobic data.</a:t>
            </a:r>
          </a:p>
          <a:p>
            <a:r>
              <a:rPr lang="en-US" altLang="en-US" dirty="0" smtClean="0">
                <a:latin typeface="Arial" pitchFamily="34" charset="0"/>
              </a:rPr>
              <a:t>For air-connected vadose zone soils.</a:t>
            </a:r>
          </a:p>
          <a:p>
            <a:r>
              <a:rPr lang="en-US" altLang="en-US" dirty="0" smtClean="0">
                <a:latin typeface="Arial" pitchFamily="34" charset="0"/>
              </a:rPr>
              <a:t>   This is from the ITRC PVI guide if you want more detail.</a:t>
            </a:r>
          </a:p>
          <a:p>
            <a:endParaRPr lang="en-US" altLang="en-US" dirty="0" smtClean="0">
              <a:latin typeface="Arial" pitchFamily="34" charset="0"/>
            </a:endParaRPr>
          </a:p>
          <a:p>
            <a:r>
              <a:rPr lang="en-US" altLang="en-US" dirty="0" smtClean="0">
                <a:latin typeface="Arial" pitchFamily="34" charset="0"/>
              </a:rPr>
              <a:t>Overall, these rates are fast (compared to soil diffusion); but not infinite.</a:t>
            </a:r>
          </a:p>
          <a:p>
            <a:endParaRPr lang="en-US" altLang="en-US" dirty="0" smtClean="0">
              <a:latin typeface="Arial" pitchFamily="34" charset="0"/>
            </a:endParaRPr>
          </a:p>
          <a:p>
            <a:r>
              <a:rPr lang="en-US" altLang="en-US" dirty="0" smtClean="0">
                <a:latin typeface="Arial" pitchFamily="34" charset="0"/>
              </a:rPr>
              <a:t>Final note that these rates are specific to the scenario (vadose zone soils).</a:t>
            </a:r>
          </a:p>
          <a:p>
            <a:r>
              <a:rPr lang="en-US" altLang="en-US" dirty="0" smtClean="0">
                <a:latin typeface="Arial" pitchFamily="34" charset="0"/>
              </a:rPr>
              <a:t>They are normalized to ‘water phase’ concentrations; since the biodegradation occurs in the water phase and at rates proportional to water-phase concentration.</a:t>
            </a:r>
          </a:p>
          <a:p>
            <a:endParaRPr lang="en-US" altLang="en-US" dirty="0" smtClean="0">
              <a:latin typeface="Arial" pitchFamily="34" charset="0"/>
            </a:endParaRPr>
          </a:p>
          <a:p>
            <a:r>
              <a:rPr lang="en-US" altLang="en-US" dirty="0" smtClean="0">
                <a:latin typeface="Arial" pitchFamily="34" charset="0"/>
              </a:rPr>
              <a:t>Other rates (groundwater, LNAPL source depletion) are different; don’t mix them up.</a:t>
            </a: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p:txBody>
      </p:sp>
      <p:sp>
        <p:nvSpPr>
          <p:cNvPr id="38916" name="Slide Number Placeholder 3"/>
          <p:cNvSpPr>
            <a:spLocks noGrp="1"/>
          </p:cNvSpPr>
          <p:nvPr>
            <p:ph type="sldNum" sz="quarter" idx="5"/>
          </p:nvPr>
        </p:nvSpPr>
        <p:spPr>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58340C90-F66F-41B5-9108-CED91FDB01D7}" type="slidenum">
              <a:rPr lang="en-US" altLang="en-US" sz="1200">
                <a:latin typeface="Tahoma" pitchFamily="34" charset="0"/>
              </a:rPr>
              <a:pPr eaLnBrk="1" hangingPunct="1">
                <a:spcBef>
                  <a:spcPct val="0"/>
                </a:spcBef>
                <a:defRPr/>
              </a:pPr>
              <a:t>33</a:t>
            </a:fld>
            <a:endParaRPr lang="en-US" altLang="en-US" sz="1200" dirty="0">
              <a:latin typeface="Tahom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39940"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49264" indent="-288420" defTabSz="927959" eaLnBrk="0" hangingPunct="0">
              <a:spcBef>
                <a:spcPct val="30000"/>
              </a:spcBef>
              <a:defRPr sz="1000">
                <a:solidFill>
                  <a:schemeClr val="tx1"/>
                </a:solidFill>
                <a:latin typeface="Arial" pitchFamily="34" charset="0"/>
              </a:defRPr>
            </a:lvl2pPr>
            <a:lvl3pPr marL="1153678" indent="-230423" defTabSz="927959" eaLnBrk="0" hangingPunct="0">
              <a:spcBef>
                <a:spcPct val="30000"/>
              </a:spcBef>
              <a:defRPr sz="1000">
                <a:solidFill>
                  <a:schemeClr val="tx1"/>
                </a:solidFill>
                <a:latin typeface="Arial" pitchFamily="34" charset="0"/>
              </a:defRPr>
            </a:lvl3pPr>
            <a:lvl4pPr marL="1614522" indent="-230423" defTabSz="927959" eaLnBrk="0" hangingPunct="0">
              <a:spcBef>
                <a:spcPct val="30000"/>
              </a:spcBef>
              <a:defRPr sz="1000">
                <a:solidFill>
                  <a:schemeClr val="tx1"/>
                </a:solidFill>
                <a:latin typeface="Arial" pitchFamily="34" charset="0"/>
              </a:defRPr>
            </a:lvl4pPr>
            <a:lvl5pPr marL="2075367" indent="-230423" defTabSz="927959" eaLnBrk="0" hangingPunct="0">
              <a:spcBef>
                <a:spcPct val="30000"/>
              </a:spcBef>
              <a:defRPr sz="1000">
                <a:solidFill>
                  <a:schemeClr val="tx1"/>
                </a:solidFill>
                <a:latin typeface="Arial" pitchFamily="34" charset="0"/>
              </a:defRPr>
            </a:lvl5pPr>
            <a:lvl6pPr marL="2526806" indent="-230423" defTabSz="927959" eaLnBrk="0" fontAlgn="base" hangingPunct="0">
              <a:spcBef>
                <a:spcPct val="30000"/>
              </a:spcBef>
              <a:spcAft>
                <a:spcPct val="0"/>
              </a:spcAft>
              <a:defRPr sz="1000">
                <a:solidFill>
                  <a:schemeClr val="tx1"/>
                </a:solidFill>
                <a:latin typeface="Arial" pitchFamily="34" charset="0"/>
              </a:defRPr>
            </a:lvl6pPr>
            <a:lvl7pPr marL="2978245" indent="-230423" defTabSz="927959" eaLnBrk="0" fontAlgn="base" hangingPunct="0">
              <a:spcBef>
                <a:spcPct val="30000"/>
              </a:spcBef>
              <a:spcAft>
                <a:spcPct val="0"/>
              </a:spcAft>
              <a:defRPr sz="1000">
                <a:solidFill>
                  <a:schemeClr val="tx1"/>
                </a:solidFill>
                <a:latin typeface="Arial" pitchFamily="34" charset="0"/>
              </a:defRPr>
            </a:lvl7pPr>
            <a:lvl8pPr marL="3429685" indent="-230423" defTabSz="927959" eaLnBrk="0" fontAlgn="base" hangingPunct="0">
              <a:spcBef>
                <a:spcPct val="30000"/>
              </a:spcBef>
              <a:spcAft>
                <a:spcPct val="0"/>
              </a:spcAft>
              <a:defRPr sz="1000">
                <a:solidFill>
                  <a:schemeClr val="tx1"/>
                </a:solidFill>
                <a:latin typeface="Arial" pitchFamily="34" charset="0"/>
              </a:defRPr>
            </a:lvl8pPr>
            <a:lvl9pPr marL="3881124" indent="-230423"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2EB104F6-C9ED-40A6-9510-C3D1FF7B4419}" type="slidenum">
              <a:rPr lang="en-US" altLang="en-US" sz="1200">
                <a:latin typeface="Tahoma" pitchFamily="34" charset="0"/>
              </a:rPr>
              <a:pPr eaLnBrk="1" hangingPunct="1">
                <a:spcBef>
                  <a:spcPct val="0"/>
                </a:spcBef>
                <a:defRPr/>
              </a:pPr>
              <a:t>34</a:t>
            </a:fld>
            <a:endParaRPr lang="en-US" altLang="en-US" sz="1200" dirty="0">
              <a:latin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While occurs reliably, can be limited</a:t>
            </a:r>
          </a:p>
          <a:p>
            <a:r>
              <a:rPr lang="en-US" altLang="en-US" dirty="0" smtClean="0">
                <a:latin typeface="Arial" pitchFamily="34" charset="0"/>
              </a:rPr>
              <a:t>Depends on O2 into soil</a:t>
            </a:r>
          </a:p>
          <a:p>
            <a:endParaRPr lang="en-US" altLang="en-US" dirty="0" smtClean="0">
              <a:latin typeface="Arial" pitchFamily="34" charset="0"/>
            </a:endParaRPr>
          </a:p>
          <a:p>
            <a:r>
              <a:rPr lang="en-US" altLang="en-US" dirty="0" smtClean="0">
                <a:latin typeface="Arial" pitchFamily="34" charset="0"/>
              </a:rPr>
              <a:t>Factors such as foundations, soils, distance (in soil) can limit oxygen in the subsurface.</a:t>
            </a:r>
          </a:p>
          <a:p>
            <a:r>
              <a:rPr lang="en-US" altLang="en-US" dirty="0" smtClean="0">
                <a:latin typeface="Arial" pitchFamily="34" charset="0"/>
              </a:rPr>
              <a:t>Also oxygen demand from other petroleum chemicals, or from organic matter in soil (such as very peaty soils) will have high oxygen demand.</a:t>
            </a:r>
          </a:p>
          <a:p>
            <a:endParaRPr lang="en-US" altLang="en-US" dirty="0" smtClean="0">
              <a:latin typeface="Arial" pitchFamily="34" charset="0"/>
            </a:endParaRPr>
          </a:p>
        </p:txBody>
      </p:sp>
      <p:sp>
        <p:nvSpPr>
          <p:cNvPr id="40964"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42BA4390-55B2-4DC6-B831-6AE24968BBAC}" type="slidenum">
              <a:rPr lang="en-US" altLang="en-US" sz="1200">
                <a:latin typeface="Tahoma" pitchFamily="34" charset="0"/>
              </a:rPr>
              <a:pPr eaLnBrk="1" hangingPunct="1">
                <a:spcBef>
                  <a:spcPct val="0"/>
                </a:spcBef>
                <a:defRPr/>
              </a:pPr>
              <a:t>35</a:t>
            </a:fld>
            <a:endParaRPr lang="en-US" altLang="en-US" sz="1200" dirty="0">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Question:</a:t>
            </a:r>
          </a:p>
          <a:p>
            <a:r>
              <a:rPr lang="en-US" altLang="en-US" dirty="0" smtClean="0">
                <a:latin typeface="Arial" pitchFamily="34" charset="0"/>
              </a:rPr>
              <a:t>Does O</a:t>
            </a:r>
            <a:r>
              <a:rPr lang="en-US" altLang="en-US" baseline="-25000" dirty="0" smtClean="0">
                <a:latin typeface="Arial" pitchFamily="34" charset="0"/>
              </a:rPr>
              <a:t>2</a:t>
            </a:r>
            <a:r>
              <a:rPr lang="en-US" altLang="en-US" dirty="0" smtClean="0">
                <a:latin typeface="Arial" pitchFamily="34" charset="0"/>
              </a:rPr>
              <a:t> get into soils?</a:t>
            </a:r>
          </a:p>
          <a:p>
            <a:r>
              <a:rPr lang="en-US" altLang="en-US" dirty="0" smtClean="0">
                <a:latin typeface="Arial" pitchFamily="34" charset="0"/>
              </a:rPr>
              <a:t>Answer:</a:t>
            </a:r>
          </a:p>
          <a:p>
            <a:r>
              <a:rPr lang="en-US" altLang="en-US" dirty="0" smtClean="0">
                <a:latin typeface="Arial" pitchFamily="34" charset="0"/>
              </a:rPr>
              <a:t>Generally yes.</a:t>
            </a:r>
          </a:p>
          <a:p>
            <a:endParaRPr lang="en-US" altLang="en-US" dirty="0" smtClean="0">
              <a:latin typeface="Arial" pitchFamily="34" charset="0"/>
            </a:endParaRPr>
          </a:p>
          <a:p>
            <a:r>
              <a:rPr lang="en-US" altLang="en-US" dirty="0" smtClean="0">
                <a:latin typeface="Arial" pitchFamily="34" charset="0"/>
              </a:rPr>
              <a:t>It is hard to keep 21% O</a:t>
            </a:r>
            <a:r>
              <a:rPr lang="en-US" altLang="en-US" baseline="-25000" dirty="0" smtClean="0">
                <a:latin typeface="Arial" pitchFamily="34" charset="0"/>
              </a:rPr>
              <a:t>2</a:t>
            </a:r>
            <a:r>
              <a:rPr lang="en-US" altLang="en-US" dirty="0" smtClean="0">
                <a:latin typeface="Arial" pitchFamily="34" charset="0"/>
              </a:rPr>
              <a:t> in ambient air out of unsaturated soils.</a:t>
            </a:r>
          </a:p>
          <a:p>
            <a:endParaRPr lang="en-US" altLang="en-US" dirty="0" smtClean="0">
              <a:latin typeface="Arial" pitchFamily="34" charset="0"/>
            </a:endParaRPr>
          </a:p>
        </p:txBody>
      </p:sp>
      <p:sp>
        <p:nvSpPr>
          <p:cNvPr id="41988" name="Slide Number Placeholder 3"/>
          <p:cNvSpPr>
            <a:spLocks noGrp="1"/>
          </p:cNvSpPr>
          <p:nvPr>
            <p:ph type="sldNum" sz="quarter" idx="5"/>
          </p:nvPr>
        </p:nvSpPr>
        <p:spPr>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E2955BD7-E1B3-4BA9-A338-B1141AFE63D7}" type="slidenum">
              <a:rPr lang="en-US" altLang="en-US" sz="1200">
                <a:latin typeface="Tahoma" pitchFamily="34" charset="0"/>
              </a:rPr>
              <a:pPr eaLnBrk="1" hangingPunct="1">
                <a:spcBef>
                  <a:spcPct val="0"/>
                </a:spcBef>
                <a:defRPr/>
              </a:pPr>
              <a:t>36</a:t>
            </a:fld>
            <a:endParaRPr lang="en-US" altLang="en-US" sz="1200" dirty="0">
              <a:latin typeface="Tahom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Showing a figure for a – revisited – conceptual model.</a:t>
            </a:r>
          </a:p>
          <a:p>
            <a:r>
              <a:rPr lang="en-US" altLang="en-US" dirty="0" smtClean="0">
                <a:latin typeface="Arial" pitchFamily="34" charset="0"/>
              </a:rPr>
              <a:t>Shows both petroleum vapors and O2 </a:t>
            </a:r>
          </a:p>
          <a:p>
            <a:r>
              <a:rPr lang="en-US" altLang="en-US" dirty="0" smtClean="0">
                <a:latin typeface="Arial" pitchFamily="34" charset="0"/>
              </a:rPr>
              <a:t>Degradation zone within the soil layer</a:t>
            </a:r>
          </a:p>
          <a:p>
            <a:r>
              <a:rPr lang="en-US" altLang="en-US" dirty="0" smtClean="0">
                <a:latin typeface="Arial" pitchFamily="34" charset="0"/>
              </a:rPr>
              <a:t>Separation between the vapor ‘source’ and the building foundation.</a:t>
            </a:r>
          </a:p>
          <a:p>
            <a:endParaRPr lang="en-US" altLang="en-US" dirty="0" smtClean="0">
              <a:latin typeface="Arial" pitchFamily="34" charset="0"/>
            </a:endParaRPr>
          </a:p>
          <a:p>
            <a:endParaRPr lang="en-US" altLang="en-US" dirty="0" smtClean="0">
              <a:latin typeface="Arial" pitchFamily="34" charset="0"/>
            </a:endParaRPr>
          </a:p>
        </p:txBody>
      </p:sp>
      <p:sp>
        <p:nvSpPr>
          <p:cNvPr id="43012"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C867245B-7025-4EA5-BC66-FC11DFB17836}" type="slidenum">
              <a:rPr lang="en-US" altLang="en-US" sz="1200">
                <a:latin typeface="Tahoma" pitchFamily="34" charset="0"/>
              </a:rPr>
              <a:pPr eaLnBrk="1" hangingPunct="1">
                <a:spcBef>
                  <a:spcPct val="0"/>
                </a:spcBef>
                <a:defRPr/>
              </a:pPr>
              <a:t>37</a:t>
            </a:fld>
            <a:endParaRPr lang="en-US" altLang="en-US" sz="1200" dirty="0">
              <a:latin typeface="Tahom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4036" name="Slide Number Placeholder 3"/>
          <p:cNvSpPr>
            <a:spLocks noGrp="1"/>
          </p:cNvSpPr>
          <p:nvPr>
            <p:ph type="sldNum" sz="quarter" idx="5"/>
          </p:nvPr>
        </p:nvSpPr>
        <p:spPr>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C4FD217B-E4F7-4B19-B449-C3281030DE74}" type="slidenum">
              <a:rPr lang="en-US" altLang="en-US" sz="1200">
                <a:latin typeface="Tahoma" pitchFamily="34" charset="0"/>
              </a:rPr>
              <a:pPr eaLnBrk="1" hangingPunct="1">
                <a:spcBef>
                  <a:spcPct val="0"/>
                </a:spcBef>
                <a:defRPr/>
              </a:pPr>
              <a:t>38</a:t>
            </a:fld>
            <a:endParaRPr lang="en-US" altLang="en-US" sz="1200" dirty="0">
              <a:latin typeface="Tahom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5060" name="Slide Number Placeholder 3"/>
          <p:cNvSpPr>
            <a:spLocks noGrp="1"/>
          </p:cNvSpPr>
          <p:nvPr>
            <p:ph type="sldNum" sz="quarter" idx="5"/>
          </p:nvPr>
        </p:nvSpPr>
        <p:spPr>
          <a:extLst/>
        </p:spPr>
        <p:txBody>
          <a:bodyPr/>
          <a:lstStyle>
            <a:lvl1pPr defTabSz="927959" eaLnBrk="0" hangingPunct="0">
              <a:spcBef>
                <a:spcPct val="30000"/>
              </a:spcBef>
              <a:defRPr sz="1000">
                <a:solidFill>
                  <a:schemeClr val="tx1"/>
                </a:solidFill>
                <a:latin typeface="Arial" pitchFamily="34" charset="0"/>
              </a:defRPr>
            </a:lvl1pPr>
            <a:lvl2pPr marL="733589" indent="-282150" defTabSz="927959" eaLnBrk="0" hangingPunct="0">
              <a:spcBef>
                <a:spcPct val="30000"/>
              </a:spcBef>
              <a:defRPr sz="1000">
                <a:solidFill>
                  <a:schemeClr val="tx1"/>
                </a:solidFill>
                <a:latin typeface="Arial" pitchFamily="34" charset="0"/>
              </a:defRPr>
            </a:lvl2pPr>
            <a:lvl3pPr marL="1128598" indent="-225720" defTabSz="927959" eaLnBrk="0" hangingPunct="0">
              <a:spcBef>
                <a:spcPct val="30000"/>
              </a:spcBef>
              <a:defRPr sz="1000">
                <a:solidFill>
                  <a:schemeClr val="tx1"/>
                </a:solidFill>
                <a:latin typeface="Arial" pitchFamily="34" charset="0"/>
              </a:defRPr>
            </a:lvl3pPr>
            <a:lvl4pPr marL="1580037" indent="-225720" defTabSz="927959" eaLnBrk="0" hangingPunct="0">
              <a:spcBef>
                <a:spcPct val="30000"/>
              </a:spcBef>
              <a:defRPr sz="1000">
                <a:solidFill>
                  <a:schemeClr val="tx1"/>
                </a:solidFill>
                <a:latin typeface="Arial" pitchFamily="34" charset="0"/>
              </a:defRPr>
            </a:lvl4pPr>
            <a:lvl5pPr marL="2031477" indent="-225720" defTabSz="927959" eaLnBrk="0" hangingPunct="0">
              <a:spcBef>
                <a:spcPct val="30000"/>
              </a:spcBef>
              <a:defRPr sz="1000">
                <a:solidFill>
                  <a:schemeClr val="tx1"/>
                </a:solidFill>
                <a:latin typeface="Arial" pitchFamily="34" charset="0"/>
              </a:defRPr>
            </a:lvl5pPr>
            <a:lvl6pPr marL="2482916" indent="-225720" defTabSz="927959" eaLnBrk="0" fontAlgn="base" hangingPunct="0">
              <a:spcBef>
                <a:spcPct val="30000"/>
              </a:spcBef>
              <a:spcAft>
                <a:spcPct val="0"/>
              </a:spcAft>
              <a:defRPr sz="1000">
                <a:solidFill>
                  <a:schemeClr val="tx1"/>
                </a:solidFill>
                <a:latin typeface="Arial" pitchFamily="34" charset="0"/>
              </a:defRPr>
            </a:lvl6pPr>
            <a:lvl7pPr marL="2934355" indent="-225720" defTabSz="927959" eaLnBrk="0" fontAlgn="base" hangingPunct="0">
              <a:spcBef>
                <a:spcPct val="30000"/>
              </a:spcBef>
              <a:spcAft>
                <a:spcPct val="0"/>
              </a:spcAft>
              <a:defRPr sz="1000">
                <a:solidFill>
                  <a:schemeClr val="tx1"/>
                </a:solidFill>
                <a:latin typeface="Arial" pitchFamily="34" charset="0"/>
              </a:defRPr>
            </a:lvl7pPr>
            <a:lvl8pPr marL="3385795" indent="-225720" defTabSz="927959" eaLnBrk="0" fontAlgn="base" hangingPunct="0">
              <a:spcBef>
                <a:spcPct val="30000"/>
              </a:spcBef>
              <a:spcAft>
                <a:spcPct val="0"/>
              </a:spcAft>
              <a:defRPr sz="1000">
                <a:solidFill>
                  <a:schemeClr val="tx1"/>
                </a:solidFill>
                <a:latin typeface="Arial" pitchFamily="34" charset="0"/>
              </a:defRPr>
            </a:lvl8pPr>
            <a:lvl9pPr marL="3837234" indent="-225720" defTabSz="927959"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defRPr/>
            </a:pPr>
            <a:fld id="{C222FB9F-EDE7-4F58-BAC4-3ADAAA7FBB8B}" type="slidenum">
              <a:rPr lang="en-US" altLang="en-US" sz="1200">
                <a:latin typeface="Tahoma" pitchFamily="34" charset="0"/>
              </a:rPr>
              <a:pPr eaLnBrk="1" hangingPunct="1">
                <a:spcBef>
                  <a:spcPct val="0"/>
                </a:spcBef>
                <a:defRPr/>
              </a:pPr>
              <a:t>39</a:t>
            </a:fld>
            <a:endParaRPr lang="en-US" altLang="en-US" sz="1200" dirty="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p:spPr>
        <p:txBody>
          <a:bodyPr/>
          <a:lstStyle>
            <a:lvl1pPr defTabSz="930987">
              <a:defRPr>
                <a:solidFill>
                  <a:schemeClr val="tx1"/>
                </a:solidFill>
                <a:latin typeface="Arial" charset="0"/>
              </a:defRPr>
            </a:lvl1pPr>
            <a:lvl2pPr marL="733505" indent="-282118" defTabSz="930987">
              <a:defRPr>
                <a:solidFill>
                  <a:schemeClr val="tx1"/>
                </a:solidFill>
                <a:latin typeface="Arial" charset="0"/>
              </a:defRPr>
            </a:lvl2pPr>
            <a:lvl3pPr marL="1128467" indent="-225693" defTabSz="930987">
              <a:defRPr>
                <a:solidFill>
                  <a:schemeClr val="tx1"/>
                </a:solidFill>
                <a:latin typeface="Arial" charset="0"/>
              </a:defRPr>
            </a:lvl3pPr>
            <a:lvl4pPr marL="1579854" indent="-225693" defTabSz="930987">
              <a:defRPr>
                <a:solidFill>
                  <a:schemeClr val="tx1"/>
                </a:solidFill>
                <a:latin typeface="Arial" charset="0"/>
              </a:defRPr>
            </a:lvl4pPr>
            <a:lvl5pPr marL="2031242" indent="-225693" defTabSz="930987">
              <a:defRPr>
                <a:solidFill>
                  <a:schemeClr val="tx1"/>
                </a:solidFill>
                <a:latin typeface="Arial" charset="0"/>
              </a:defRPr>
            </a:lvl5pPr>
            <a:lvl6pPr marL="2482629" indent="-225693" defTabSz="930987" eaLnBrk="0" fontAlgn="base" hangingPunct="0">
              <a:spcBef>
                <a:spcPct val="0"/>
              </a:spcBef>
              <a:spcAft>
                <a:spcPct val="0"/>
              </a:spcAft>
              <a:defRPr>
                <a:solidFill>
                  <a:schemeClr val="tx1"/>
                </a:solidFill>
                <a:latin typeface="Arial" charset="0"/>
              </a:defRPr>
            </a:lvl6pPr>
            <a:lvl7pPr marL="2934017" indent="-225693" defTabSz="930987" eaLnBrk="0" fontAlgn="base" hangingPunct="0">
              <a:spcBef>
                <a:spcPct val="0"/>
              </a:spcBef>
              <a:spcAft>
                <a:spcPct val="0"/>
              </a:spcAft>
              <a:defRPr>
                <a:solidFill>
                  <a:schemeClr val="tx1"/>
                </a:solidFill>
                <a:latin typeface="Arial" charset="0"/>
              </a:defRPr>
            </a:lvl7pPr>
            <a:lvl8pPr marL="3385405" indent="-225693" defTabSz="930987" eaLnBrk="0" fontAlgn="base" hangingPunct="0">
              <a:spcBef>
                <a:spcPct val="0"/>
              </a:spcBef>
              <a:spcAft>
                <a:spcPct val="0"/>
              </a:spcAft>
              <a:defRPr>
                <a:solidFill>
                  <a:schemeClr val="tx1"/>
                </a:solidFill>
                <a:latin typeface="Arial" charset="0"/>
              </a:defRPr>
            </a:lvl8pPr>
            <a:lvl9pPr marL="3836792" indent="-225693" defTabSz="930987" eaLnBrk="0" fontAlgn="base" hangingPunct="0">
              <a:spcBef>
                <a:spcPct val="0"/>
              </a:spcBef>
              <a:spcAft>
                <a:spcPct val="0"/>
              </a:spcAft>
              <a:defRPr>
                <a:solidFill>
                  <a:schemeClr val="tx1"/>
                </a:solidFill>
                <a:latin typeface="Arial" charset="0"/>
              </a:defRPr>
            </a:lvl9pPr>
          </a:lstStyle>
          <a:p>
            <a:pPr>
              <a:defRPr/>
            </a:pPr>
            <a:fld id="{56425FD3-D60D-42A7-9430-397BB1DA55CC}" type="slidenum">
              <a:rPr lang="en-US" altLang="en-US" smtClean="0">
                <a:latin typeface="Tahoma" pitchFamily="34" charset="0"/>
              </a:rPr>
              <a:pPr>
                <a:defRPr/>
              </a:pPr>
              <a:t>4</a:t>
            </a:fld>
            <a:endParaRPr lang="en-US" altLang="en-US" dirty="0" smtClean="0">
              <a:latin typeface="Tahoma"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263833" y="4415752"/>
            <a:ext cx="6482735" cy="4184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a:latin typeface="Arial" pitchFamily="34" charset="0"/>
              </a:rPr>
              <a:t>The Interstate Technology and Regulatory Council (ITRC) is a state-led coalition of regulators, industry experts, citizen stakeholders, academia and federal partners that work to achieve regulatory acceptance of environmental technologies and innovative approaches. ITRC consists of all 50 states (and Puerto Rico and the District of Columbia) that work to break down barriers and reduce compliance costs, making it easier to use new technologies and helping states maximize resources. ITRC brings together a diverse mix of environmental experts and stakeholders from both the public and private sectors to broaden and deepen technical knowledge and advance the regulatory acceptance of environmental technologies. Together, we’re building the environmental community’s ability to expedite quality decision making while protecting human health and the environment. With our network of organizations and individuals throughout the environmental community, ITRC is a unique catalyst for dialogue between regulators and the regulated community.</a:t>
            </a:r>
          </a:p>
          <a:p>
            <a:pPr eaLnBrk="1" hangingPunct="1"/>
            <a:r>
              <a:rPr lang="en-US" altLang="en-US" sz="800" dirty="0">
                <a:latin typeface="Arial" pitchFamily="34" charset="0"/>
              </a:rPr>
              <a:t>For a state to be a member of ITRC their environmental agency must designate a State Point of Contact. To find out who your State POC is check out the “contacts” section at www.itrcweb.org. Also, click on “membership” to learn how you can become a member of an ITRC Technical Team.</a:t>
            </a:r>
          </a:p>
          <a:p>
            <a:pPr eaLnBrk="1" hangingPunct="1"/>
            <a:endParaRPr lang="en-US" altLang="en-US" sz="800" dirty="0">
              <a:latin typeface="Arial" pitchFamily="34" charset="0"/>
            </a:endParaRPr>
          </a:p>
          <a:p>
            <a:r>
              <a:rPr lang="en-US" altLang="en-US" sz="800" dirty="0">
                <a:latin typeface="Arial" pitchFamily="34" charset="0"/>
              </a:rPr>
              <a:t>Disclaimer: This material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and no official endorsement should be inferred.</a:t>
            </a:r>
          </a:p>
          <a:p>
            <a:r>
              <a:rPr lang="en-US" altLang="en-US" sz="800" dirty="0">
                <a:latin typeface="Arial" pitchFamily="34" charset="0"/>
              </a:rPr>
              <a:t> The information provided in documents, training curricula, and other print or electronic materials created by the Interstate Technology and Regulatory Council (“ITRC” and such materials are referred to as “ITRC Materials”) is intended as a general reference to help regulators and others develop a consistent approach to their evaluation, regulatory approval, and deployment of environmental technologies. The information in ITRC Materials was formulated to be reliable and accurate. However, the information is provided "as is" and use of this information is at the users’ own risk. </a:t>
            </a:r>
          </a:p>
          <a:p>
            <a:r>
              <a:rPr lang="en-US" altLang="en-US" sz="800" dirty="0">
                <a:latin typeface="Arial" pitchFamily="34" charset="0"/>
              </a:rPr>
              <a:t> ITRC Materials do not necessarily address all applicable health and safety risks and precautions with respect to particular materials, conditions, or procedures in specific applications of any technology. Consequently, ITRC recommends consulting applicable standards, laws, regulations, suppliers of materials, and material safety data sheets for information concerning safety and health risks and precautions and compliance with then-applicable laws and regulations. ITRC, ERIS and ECOS shall not be liable in the event of any conflict between information in ITRC Materials and such laws, regulations, and/or other ordinances. The content in ITRC Materials may be revised or withdrawn at any time without prior notice.</a:t>
            </a:r>
          </a:p>
          <a:p>
            <a:r>
              <a:rPr lang="en-US" altLang="en-US" sz="800" dirty="0">
                <a:latin typeface="Arial" pitchFamily="34" charset="0"/>
              </a:rPr>
              <a:t> ITRC, ERIS, and ECOS make no representations or warranties, express or implied, with respect to information in ITRC Materials and specifically disclaim all warranties to the fullest extent permitted by law (including, but not limited to, merchantability or fitness for a particular purpose). ITRC, ERIS, and ECOS will not accept liability for damages of any kind that result from acting upon or using this information. </a:t>
            </a:r>
          </a:p>
          <a:p>
            <a:r>
              <a:rPr lang="en-US" altLang="en-US" sz="800" dirty="0">
                <a:latin typeface="Arial" pitchFamily="34" charset="0"/>
              </a:rPr>
              <a:t> ITRC, ERIS, and ECOS do not endorse or recommend the use of specific technology or technology provider through ITRC Materials. Reference to technologies, products, or services offered by other parties does not constitute a guarantee by ITRC, ERIS, and ECOS of the quality or value of those technologies, products, or services. Information in ITRC Materials is for general reference only; it should not be construed as definitive guidance for any specific site and is not a substitute for consultation with qualified professional advisors.</a:t>
            </a:r>
          </a:p>
          <a:p>
            <a:pPr eaLnBrk="1" hangingPunct="1"/>
            <a:endParaRPr lang="en-US" altLang="en-US" sz="800" dirty="0">
              <a:latin typeface="Arial" pitchFamily="34" charset="0"/>
            </a:endParaRPr>
          </a:p>
          <a:p>
            <a:pPr eaLnBrk="1" hangingPunct="1"/>
            <a:endParaRPr lang="en-US" altLang="en-US" sz="800" dirty="0">
              <a:latin typeface="Arial" pitchFamily="34" charset="0"/>
            </a:endParaRPr>
          </a:p>
          <a:p>
            <a:pPr eaLnBrk="1" hangingPunct="1"/>
            <a:endParaRPr lang="en-US" altLang="en-US" sz="800"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p:txBody>
          <a:bodyPr/>
          <a:lstStyle/>
          <a:p>
            <a:pPr defTabSz="932662">
              <a:defRPr/>
            </a:pPr>
            <a:fld id="{27173B4E-E03B-426D-B1B8-BE1E82DE4861}" type="slidenum">
              <a:rPr lang="en-US" altLang="en-US" smtClean="0"/>
              <a:pPr defTabSz="932662">
                <a:defRPr/>
              </a:pPr>
              <a:t>40</a:t>
            </a:fld>
            <a:endParaRPr lang="en-US" altLang="en-US" dirty="0" smtClean="0"/>
          </a:p>
        </p:txBody>
      </p:sp>
      <p:sp>
        <p:nvSpPr>
          <p:cNvPr id="166915" name="Rectangle 2"/>
          <p:cNvSpPr>
            <a:spLocks noGrp="1" noRot="1" noChangeAspect="1" noChangeArrowheads="1" noTextEdit="1"/>
          </p:cNvSpPr>
          <p:nvPr>
            <p:ph type="sldImg"/>
          </p:nvPr>
        </p:nvSpPr>
        <p:spPr>
          <a:xfrm>
            <a:off x="1181100" y="696913"/>
            <a:ext cx="4649788" cy="3487737"/>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No associated notes.</a:t>
            </a:r>
          </a:p>
          <a:p>
            <a:pPr eaLnBrk="1" hangingPunct="1"/>
            <a:endParaRPr lang="en-US" alt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0DA7629-5B8C-4D4C-B12E-DB318AEB5E0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3DA1C87A-BC62-4191-A237-7BEC6BE97C79}"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UST – underground storage tanks</a:t>
            </a:r>
          </a:p>
          <a:p>
            <a:r>
              <a:rPr lang="en-US" altLang="en-US" dirty="0" smtClean="0">
                <a:latin typeface="Arial" pitchFamily="34" charset="0"/>
              </a:rPr>
              <a:t>AST – above ground storage tanks</a:t>
            </a: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E60B248-57C3-4114-84C2-046FA7B094FD}"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DEAD44F0-0F99-406A-9DCE-49B7F976B1CD}"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32452" name="Slide Number Placeholder 3"/>
          <p:cNvSpPr>
            <a:spLocks noGrp="1"/>
          </p:cNvSpPr>
          <p:nvPr>
            <p:ph type="sldNum" sz="quarter" idx="5"/>
          </p:nvPr>
        </p:nvSpPr>
        <p:spPr/>
        <p:txBody>
          <a:bodyPr/>
          <a:lstStyle/>
          <a:p>
            <a:pPr>
              <a:defRPr/>
            </a:pPr>
            <a:fld id="{6D485945-D2F8-4C15-AAE5-B90F00B55491}" type="slidenum">
              <a:rPr lang="en-US" smtClean="0"/>
              <a:pPr>
                <a:defRPr/>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32452" name="Slide Number Placeholder 3"/>
          <p:cNvSpPr>
            <a:spLocks noGrp="1"/>
          </p:cNvSpPr>
          <p:nvPr>
            <p:ph type="sldNum" sz="quarter" idx="5"/>
          </p:nvPr>
        </p:nvSpPr>
        <p:spPr/>
        <p:txBody>
          <a:bodyPr/>
          <a:lstStyle/>
          <a:p>
            <a:pPr>
              <a:defRPr/>
            </a:pPr>
            <a:fld id="{3727CAD1-302D-4B9C-9261-C3F38D93B144}" type="slidenum">
              <a:rPr lang="en-US" smtClean="0"/>
              <a:pPr>
                <a:defRPr/>
              </a:pPr>
              <a:t>46</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33476" name="Slide Number Placeholder 3"/>
          <p:cNvSpPr>
            <a:spLocks noGrp="1"/>
          </p:cNvSpPr>
          <p:nvPr>
            <p:ph type="sldNum" sz="quarter" idx="5"/>
          </p:nvPr>
        </p:nvSpPr>
        <p:spPr/>
        <p:txBody>
          <a:bodyPr/>
          <a:lstStyle/>
          <a:p>
            <a:pPr>
              <a:defRPr/>
            </a:pPr>
            <a:fld id="{BA3F2F7D-F7FA-42C6-BE14-C9584D40061D}" type="slidenum">
              <a:rPr lang="en-US" smtClean="0"/>
              <a:pPr>
                <a:defRPr/>
              </a:pPr>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6C9DF762-50AF-47C3-B058-AAF6F4B6B04E}"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35524" name="Slide Number Placeholder 3"/>
          <p:cNvSpPr>
            <a:spLocks noGrp="1"/>
          </p:cNvSpPr>
          <p:nvPr>
            <p:ph type="sldNum" sz="quarter" idx="5"/>
          </p:nvPr>
        </p:nvSpPr>
        <p:spPr/>
        <p:txBody>
          <a:bodyPr/>
          <a:lstStyle/>
          <a:p>
            <a:pPr>
              <a:defRPr/>
            </a:pPr>
            <a:fld id="{9F1DCD0A-3BEA-4311-8BFD-6FF307DE7C7A}" type="slidenum">
              <a:rPr lang="en-US" smtClean="0"/>
              <a:pPr>
                <a:defRPr/>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p:spPr>
        <p:txBody>
          <a:bodyPr/>
          <a:lstStyle>
            <a:lvl1pPr defTabSz="930987">
              <a:defRPr>
                <a:solidFill>
                  <a:schemeClr val="tx1"/>
                </a:solidFill>
                <a:latin typeface="Arial" charset="0"/>
              </a:defRPr>
            </a:lvl1pPr>
            <a:lvl2pPr marL="733505" indent="-282118" defTabSz="930987">
              <a:defRPr>
                <a:solidFill>
                  <a:schemeClr val="tx1"/>
                </a:solidFill>
                <a:latin typeface="Arial" charset="0"/>
              </a:defRPr>
            </a:lvl2pPr>
            <a:lvl3pPr marL="1128467" indent="-225693" defTabSz="930987">
              <a:defRPr>
                <a:solidFill>
                  <a:schemeClr val="tx1"/>
                </a:solidFill>
                <a:latin typeface="Arial" charset="0"/>
              </a:defRPr>
            </a:lvl3pPr>
            <a:lvl4pPr marL="1579854" indent="-225693" defTabSz="930987">
              <a:defRPr>
                <a:solidFill>
                  <a:schemeClr val="tx1"/>
                </a:solidFill>
                <a:latin typeface="Arial" charset="0"/>
              </a:defRPr>
            </a:lvl4pPr>
            <a:lvl5pPr marL="2031242" indent="-225693" defTabSz="930987">
              <a:defRPr>
                <a:solidFill>
                  <a:schemeClr val="tx1"/>
                </a:solidFill>
                <a:latin typeface="Arial" charset="0"/>
              </a:defRPr>
            </a:lvl5pPr>
            <a:lvl6pPr marL="2482629" indent="-225693" defTabSz="930987" eaLnBrk="0" fontAlgn="base" hangingPunct="0">
              <a:spcBef>
                <a:spcPct val="0"/>
              </a:spcBef>
              <a:spcAft>
                <a:spcPct val="0"/>
              </a:spcAft>
              <a:defRPr>
                <a:solidFill>
                  <a:schemeClr val="tx1"/>
                </a:solidFill>
                <a:latin typeface="Arial" charset="0"/>
              </a:defRPr>
            </a:lvl6pPr>
            <a:lvl7pPr marL="2934017" indent="-225693" defTabSz="930987" eaLnBrk="0" fontAlgn="base" hangingPunct="0">
              <a:spcBef>
                <a:spcPct val="0"/>
              </a:spcBef>
              <a:spcAft>
                <a:spcPct val="0"/>
              </a:spcAft>
              <a:defRPr>
                <a:solidFill>
                  <a:schemeClr val="tx1"/>
                </a:solidFill>
                <a:latin typeface="Arial" charset="0"/>
              </a:defRPr>
            </a:lvl7pPr>
            <a:lvl8pPr marL="3385405" indent="-225693" defTabSz="930987" eaLnBrk="0" fontAlgn="base" hangingPunct="0">
              <a:spcBef>
                <a:spcPct val="0"/>
              </a:spcBef>
              <a:spcAft>
                <a:spcPct val="0"/>
              </a:spcAft>
              <a:defRPr>
                <a:solidFill>
                  <a:schemeClr val="tx1"/>
                </a:solidFill>
                <a:latin typeface="Arial" charset="0"/>
              </a:defRPr>
            </a:lvl8pPr>
            <a:lvl9pPr marL="3836792" indent="-225693" defTabSz="930987" eaLnBrk="0" fontAlgn="base" hangingPunct="0">
              <a:spcBef>
                <a:spcPct val="0"/>
              </a:spcBef>
              <a:spcAft>
                <a:spcPct val="0"/>
              </a:spcAft>
              <a:defRPr>
                <a:solidFill>
                  <a:schemeClr val="tx1"/>
                </a:solidFill>
                <a:latin typeface="Arial" charset="0"/>
              </a:defRPr>
            </a:lvl9pPr>
          </a:lstStyle>
          <a:p>
            <a:pPr>
              <a:defRPr/>
            </a:pPr>
            <a:fld id="{A96FE8B5-4961-47CE-AF76-45884BCF636D}" type="slidenum">
              <a:rPr lang="en-US" altLang="en-US" smtClean="0">
                <a:latin typeface="Tahoma" pitchFamily="34" charset="0"/>
              </a:rPr>
              <a:pPr>
                <a:defRPr/>
              </a:pPr>
              <a:t>5</a:t>
            </a:fld>
            <a:endParaRPr lang="en-US" altLang="en-US" dirty="0" smtClean="0">
              <a:latin typeface="Tahoma"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263833" y="4415751"/>
            <a:ext cx="6482735" cy="4184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b="1" dirty="0"/>
              <a:t>Matthew Williams</a:t>
            </a:r>
            <a:r>
              <a:rPr lang="en-US" sz="900" dirty="0"/>
              <a:t> is the Vapor Intrusion Specialist for the development and implementation of methods used to investigate and assess vapor intrusion issues for the Remediation and Redevelopment Division of the Michigan Department of Environmental Quality.  He is a Geologist that has 18 years of experience in both the public and private sectors working on a wide variety of projects across the United States. </a:t>
            </a:r>
          </a:p>
          <a:p>
            <a:r>
              <a:rPr lang="en-US" sz="900" dirty="0"/>
              <a:t>He has drafted several guidance documents and standard operating procedures for the MDEQ and has conducted numerous training and talks on soil gas methods and vapor intrusion for stakeholder groups and consultants.  He co-leads ITRC 2-day classroom training on Petroleum Vapor Intrusion and is a trainer in both the 2-day classroom and Internet-based training. Matt earned a Bachelor of Science degree in Geology from Central Michigan University in Mt Pleasant, Michigan in 1993.</a:t>
            </a:r>
          </a:p>
          <a:p>
            <a:pPr eaLnBrk="1" hangingPunct="1"/>
            <a:r>
              <a:rPr lang="en-US" altLang="en-US" sz="900" b="1" dirty="0">
                <a:latin typeface="Arial" pitchFamily="34" charset="0"/>
              </a:rPr>
              <a:t>George DeVaull</a:t>
            </a:r>
            <a:r>
              <a:rPr lang="en-US" altLang="en-US" sz="900" dirty="0">
                <a:latin typeface="Arial" pitchFamily="34" charset="0"/>
              </a:rPr>
              <a:t> is a Principal Technical Expert in Environmental, Soil and Groundwater with Shell Global Solutions US Inc. in Houston, Texas. He has worked at Shell since 1990 on many hundreds of soil and groundwater projects across the oil and gas industry including downstream (refineries to retail), exploration and production, chemicals, and multi-party sites across many countries and six continents. His current work includes research &amp; development on chemical fate and transport (biodegradation in the environment, soil vapor migration and intrusion into enclosures, environmental evaluation of novel and new chemical products); risk assessment frameworks and applications (human and ecological evaluations), and guidance and standards development and technical consultation (US, States, other countries, joint industry/government consortia, ASTM, API). George is a principal author of the BioVapor vapor intrusion model. For ITRC, George has contributed as a member of the petroleum vapor intrusion team since 2012. George earned a Bachelor of Science,1984, and Master of Science, 1985, in mechanical engineering, and a PhD, 1990, all from University of Illinois Champaign-Urbana.</a:t>
            </a:r>
          </a:p>
          <a:p>
            <a:pPr eaLnBrk="1" hangingPunct="1"/>
            <a:r>
              <a:rPr lang="en-US" altLang="en-US" sz="900" b="1" dirty="0">
                <a:latin typeface="Arial" pitchFamily="34" charset="0"/>
              </a:rPr>
              <a:t>Ian Hers </a:t>
            </a:r>
            <a:r>
              <a:rPr lang="en-US" altLang="en-US" sz="900" dirty="0">
                <a:latin typeface="Arial" pitchFamily="34" charset="0"/>
              </a:rPr>
              <a:t>is a Senior Associate Engineer with Golder Associates located in Vancouver, British Columbia and has worked for Golder since 1988. He has 20 years professional experience in environmental site assessment, human health risk assessment and remediation of contaminated lands. Ian is a technical specialist in the area of LNAPL and DNAPL source characterization, monitored natural attenuation and source zone depletion, vapour intrusion, and vapour-phase </a:t>
            </a:r>
            <a:r>
              <a:rPr lang="en-US" altLang="en-US" sz="900" i="1" dirty="0">
                <a:latin typeface="Arial" pitchFamily="34" charset="0"/>
              </a:rPr>
              <a:t>in situ</a:t>
            </a:r>
            <a:r>
              <a:rPr lang="en-US" altLang="en-US" sz="900" dirty="0">
                <a:latin typeface="Arial" pitchFamily="34" charset="0"/>
              </a:rPr>
              <a:t> remediation technologies, and directs or advices on projects for Golder at petroleum-impacted sites throughout North America. He has developed guidance on LNAPL assessment and mobility for the BC Science Advisory Board for Contaminated Sites (SABCS) and the BC Ministry of Environment. Ian joined the ITRC LNAPL team in March 2008. Ian earned a bachelor's degree in 1986 and master’s degree in 1988 in Civil Engineering from the University of British Columbia in Vancouver, BC. He then completed a doctoral degree in Civil Engineering from University of British Columbia in 2004. </a:t>
            </a:r>
            <a:r>
              <a:rPr lang="en-US" altLang="en-US" sz="900" dirty="0">
                <a:latin typeface="Arial" pitchFamily="34" charset="0"/>
              </a:rPr>
              <a:t>He is on the Board of Directors of the SABCS, is a Contaminated Sites Approved Professional in BC, and is a sessional lecturer at the University of British Columbia. </a:t>
            </a:r>
            <a:endParaRPr lang="en-US" altLang="en-US" sz="900" dirty="0" smtClean="0">
              <a:latin typeface="Arial" pitchFamily="34" charset="0"/>
            </a:endParaRPr>
          </a:p>
          <a:p>
            <a:pPr eaLnBrk="1" hangingPunct="1"/>
            <a:r>
              <a:rPr lang="en-US" sz="900" b="1" dirty="0" smtClean="0"/>
              <a:t>Loren Lund</a:t>
            </a:r>
            <a:r>
              <a:rPr lang="en-US" sz="900" dirty="0" smtClean="0"/>
              <a:t> is a Principal Technologist for CH2M Hill in Shelley, Idaho. He has worked at CH2M HILL since 2008 and in environmental risk analysis and vapor intrusion since 1990. Loren is CH2M HILL’s Vapor Intrusion Practice Leader, responsible for overseeing/training staff and insuring vapor intrusion best practices are applied. He is responsible for the company’s compendium of best practices, standard operating procedures, quality assurance procedures, and VI website. Loren is an organizing committee member, classroom instructor, session chair, and presenter for the Air and Waste Management Association (AWMA) VI specialty conferences. He is a member of the Interstate Technology Regulatory Council (ITRC) Petroleum VI team, where he was the co-team leader responsible for authoring one of the chapters. Loren co-chairs the Navy VI Focus Group, was a co-author of the Navy 2011 Background Indoor Air Guidance for VI, and the senior technical leader for the Web-based Navy VI Tool and the current Navy Environmental Sustainability Development to Integration (NESDI) VI Decision Framework database project. He has reviewed multiple national VI guidance documents, authored over a dozen papers, and has been a session chair or featured speaker at more than a dozen VI conferences or sessions since 2004. Loren has presented over a dozen webinar training sessions on VI assessment and mitigation in the last five years. He earned a bachelor’s degree in chemistry, a Ph.D. in biochemistry, and was a post-doctorate and adjunct professor in toxicology at the University of Texas in Austin.</a:t>
            </a:r>
            <a:endParaRPr lang="en-US" altLang="en-US" sz="900" dirty="0">
              <a:latin typeface="Arial" pitchFamily="34" charset="0"/>
            </a:endParaRPr>
          </a:p>
          <a:p>
            <a:pPr eaLnBrk="1" hangingPunct="1"/>
            <a:r>
              <a:rPr lang="en-US" altLang="en-US" sz="900" b="1" dirty="0">
                <a:latin typeface="Arial" pitchFamily="34" charset="0"/>
              </a:rPr>
              <a:t>David Folkes</a:t>
            </a:r>
            <a:r>
              <a:rPr lang="en-US" altLang="en-US" sz="900" dirty="0">
                <a:latin typeface="Arial" pitchFamily="34" charset="0"/>
              </a:rPr>
              <a:t> is a Principal with Geosyntec Consultants, Inc. in Denver, Colorado. Dave has worked on over 100 vapor intrusion (VI) projects across North America and overseas since 1998, including sites in Europe, South America, Australia, and Southeast Asia. He is Project Director of the Redfield Site, one of the largest VI sites in the US, and has served as an expert witness on several major VI cases, including class action lawsuits. Dave has been extensively involved with development of VI practice and guidance in the US, including training of regulators and consultants on use of the 2002 draft EPA VI guidance; and assistance with VI guidance development and training in many states over the past decade. As a member of the Interstate Technology and Regulatory Council (ITRC) VI Team, Dave helped develop its 2007 guidance and served as an instructor for VI training classes over the next four years. Dave earned his bachelor's degree in Geological Engineering in 1977 and his master's degree in Civil Engineering in 1980, both from the University of Toronto, Canada. He is a registered professional engineer in Colorado.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35524" name="Slide Number Placeholder 3"/>
          <p:cNvSpPr>
            <a:spLocks noGrp="1"/>
          </p:cNvSpPr>
          <p:nvPr>
            <p:ph type="sldNum" sz="quarter" idx="5"/>
          </p:nvPr>
        </p:nvSpPr>
        <p:spPr/>
        <p:txBody>
          <a:bodyPr/>
          <a:lstStyle/>
          <a:p>
            <a:pPr>
              <a:defRPr/>
            </a:pPr>
            <a:fld id="{84D08A62-827D-4F4E-AC07-80B9D33E569C}" type="slidenum">
              <a:rPr lang="en-US" smtClean="0"/>
              <a:pPr>
                <a:defRPr/>
              </a:pPr>
              <a:t>50</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35524" name="Slide Number Placeholder 3"/>
          <p:cNvSpPr>
            <a:spLocks noGrp="1"/>
          </p:cNvSpPr>
          <p:nvPr>
            <p:ph type="sldNum" sz="quarter" idx="5"/>
          </p:nvPr>
        </p:nvSpPr>
        <p:spPr/>
        <p:txBody>
          <a:bodyPr/>
          <a:lstStyle/>
          <a:p>
            <a:pPr>
              <a:defRPr/>
            </a:pPr>
            <a:fld id="{C21375CE-323A-4457-900D-20B023B7964A}" type="slidenum">
              <a:rPr lang="en-US" smtClean="0"/>
              <a:pPr>
                <a:defRPr/>
              </a:pPr>
              <a:t>51</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Add to presentation after slide No. 54 in ITRC_PVI_110514ibt.ppt</a:t>
            </a:r>
          </a:p>
          <a:p>
            <a:endParaRPr lang="en-US" altLang="en-US" dirty="0" smtClean="0">
              <a:latin typeface="Arial" pitchFamily="34" charset="0"/>
            </a:endParaRPr>
          </a:p>
          <a:p>
            <a:r>
              <a:rPr lang="en-US" altLang="en-US" dirty="0" smtClean="0">
                <a:latin typeface="Arial" pitchFamily="34" charset="0"/>
              </a:rPr>
              <a:t>Table from Appendix F</a:t>
            </a:r>
          </a:p>
          <a:p>
            <a:endParaRPr lang="en-US" altLang="en-US" dirty="0" smtClean="0">
              <a:latin typeface="Arial" pitchFamily="34" charset="0"/>
            </a:endParaRPr>
          </a:p>
          <a:p>
            <a:r>
              <a:rPr lang="en-US" altLang="en-US" dirty="0" smtClean="0">
                <a:latin typeface="Arial" pitchFamily="34" charset="0"/>
              </a:rPr>
              <a:t>Discuss.</a:t>
            </a:r>
          </a:p>
          <a:p>
            <a:r>
              <a:rPr lang="en-US" altLang="en-US" dirty="0" smtClean="0">
                <a:latin typeface="Arial" pitchFamily="34" charset="0"/>
              </a:rPr>
              <a:t>There’s also a number of other questions answered concisely in this appendix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eaLnBrk="0" hangingPunct="0">
              <a:spcBef>
                <a:spcPct val="30000"/>
              </a:spcBef>
              <a:defRPr sz="1000">
                <a:solidFill>
                  <a:schemeClr val="tx1"/>
                </a:solidFill>
                <a:latin typeface="Arial" pitchFamily="34" charset="0"/>
              </a:defRPr>
            </a:lvl1pPr>
            <a:lvl2pPr marL="733589" indent="-282150" defTabSz="931094" eaLnBrk="0" hangingPunct="0">
              <a:spcBef>
                <a:spcPct val="30000"/>
              </a:spcBef>
              <a:defRPr sz="1000">
                <a:solidFill>
                  <a:schemeClr val="tx1"/>
                </a:solidFill>
                <a:latin typeface="Arial" pitchFamily="34" charset="0"/>
              </a:defRPr>
            </a:lvl2pPr>
            <a:lvl3pPr marL="1128598" indent="-225720" defTabSz="931094" eaLnBrk="0" hangingPunct="0">
              <a:spcBef>
                <a:spcPct val="30000"/>
              </a:spcBef>
              <a:defRPr sz="1000">
                <a:solidFill>
                  <a:schemeClr val="tx1"/>
                </a:solidFill>
                <a:latin typeface="Arial" pitchFamily="34" charset="0"/>
              </a:defRPr>
            </a:lvl3pPr>
            <a:lvl4pPr marL="1580037" indent="-225720" defTabSz="931094" eaLnBrk="0" hangingPunct="0">
              <a:spcBef>
                <a:spcPct val="30000"/>
              </a:spcBef>
              <a:defRPr sz="1000">
                <a:solidFill>
                  <a:schemeClr val="tx1"/>
                </a:solidFill>
                <a:latin typeface="Arial" pitchFamily="34" charset="0"/>
              </a:defRPr>
            </a:lvl4pPr>
            <a:lvl5pPr marL="2031477" indent="-225720" defTabSz="931094" eaLnBrk="0" hangingPunct="0">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744394CA-E43A-4E61-8B2B-BA5D7B522509}" type="slidenum">
              <a:rPr lang="en-US" altLang="en-US" sz="1200">
                <a:latin typeface="Tahoma" pitchFamily="34" charset="0"/>
                <a:cs typeface="Arial" pitchFamily="34" charset="0"/>
              </a:rPr>
              <a:pPr eaLnBrk="1" hangingPunct="1">
                <a:spcBef>
                  <a:spcPct val="0"/>
                </a:spcBef>
              </a:pPr>
              <a:t>52</a:t>
            </a:fld>
            <a:endParaRPr lang="en-US" altLang="en-US" sz="1200" dirty="0">
              <a:latin typeface="Tahoma"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F36A447E-1A35-4D89-9BA3-3C4E28DA3C04}"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60A49432-3585-4E04-ABB3-E10E56EC1D26}"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F72D163E-A413-4EA5-8DE1-692057F5660D}"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21B17627-4FBB-4C1F-A51C-6BF4FDF6BC4C}"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xfrm>
            <a:off x="1093019" y="4415751"/>
            <a:ext cx="4673600" cy="4184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Notes: </a:t>
            </a:r>
          </a:p>
          <a:p>
            <a:r>
              <a:rPr lang="en-US" altLang="en-US" dirty="0" smtClean="0">
                <a:latin typeface="Arial" pitchFamily="34" charset="0"/>
              </a:rPr>
              <a:t>1 One or more of these indicators may be used to define LNAPL.</a:t>
            </a:r>
          </a:p>
          <a:p>
            <a:r>
              <a:rPr lang="en-US" altLang="en-US" dirty="0" smtClean="0">
                <a:latin typeface="Arial" pitchFamily="34" charset="0"/>
              </a:rPr>
              <a:t>2 Value used in the derivation of screening distances by USEPA (2013a) and Lahvis and Hers (2013b).</a:t>
            </a:r>
          </a:p>
          <a:p>
            <a:r>
              <a:rPr lang="en-US" altLang="en-US" dirty="0" smtClean="0">
                <a:latin typeface="Arial" pitchFamily="34" charset="0"/>
              </a:rPr>
              <a:t>3 Value used in the derivation of screening distances by Peargin and Kolhatkar (2011).</a:t>
            </a:r>
          </a:p>
          <a:p>
            <a:r>
              <a:rPr lang="en-US" altLang="en-US" dirty="0" smtClean="0">
                <a:latin typeface="Arial" pitchFamily="34" charset="0"/>
              </a:rPr>
              <a:t>4 Value used in the derivation of screening distances by USEPA (2013a). </a:t>
            </a:r>
          </a:p>
          <a:p>
            <a:r>
              <a:rPr lang="en-US" altLang="en-US" dirty="0" smtClean="0">
                <a:latin typeface="Arial" pitchFamily="34" charset="0"/>
              </a:rPr>
              <a:t>5 Value recommended by Lahvis and Hers (2013b).</a:t>
            </a:r>
          </a:p>
          <a:p>
            <a:r>
              <a:rPr lang="en-US" altLang="en-US" dirty="0" smtClean="0">
                <a:latin typeface="Arial" pitchFamily="34" charset="0"/>
              </a:rPr>
              <a:t>6 Value is from ASTM E2531-06.</a:t>
            </a:r>
          </a:p>
          <a:p>
            <a:r>
              <a:rPr lang="en-US" altLang="en-US" dirty="0" smtClean="0">
                <a:latin typeface="Arial" pitchFamily="34" charset="0"/>
              </a:rPr>
              <a:t>7 Value recommended by USEPA (2013a) and Lahvis and Hers (2013b).</a:t>
            </a:r>
          </a:p>
        </p:txBody>
      </p:sp>
      <p:sp>
        <p:nvSpPr>
          <p:cNvPr id="4" name="Slide Number Placeholder 3"/>
          <p:cNvSpPr>
            <a:spLocks noGrp="1"/>
          </p:cNvSpPr>
          <p:nvPr>
            <p:ph type="sldNum" sz="quarter" idx="5"/>
          </p:nvPr>
        </p:nvSpPr>
        <p:spPr/>
        <p:txBody>
          <a:bodyPr/>
          <a:lstStyle/>
          <a:p>
            <a:pPr>
              <a:defRPr/>
            </a:pPr>
            <a:fld id="{FC322478-AC41-4143-900D-9E1EEE774017}"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82D749B6-4845-4AC6-9743-B6370E314A9B}"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FCAF0821-8E8F-4EDF-9CF7-1881F5D53137}"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215044" name="Slide Number Placeholder 3"/>
          <p:cNvSpPr>
            <a:spLocks noGrp="1"/>
          </p:cNvSpPr>
          <p:nvPr>
            <p:ph type="sldNum" sz="quarter" idx="5"/>
          </p:nvPr>
        </p:nvSpPr>
        <p:spPr/>
        <p:txBody>
          <a:bodyPr/>
          <a:lstStyle/>
          <a:p>
            <a:pPr>
              <a:defRPr/>
            </a:pPr>
            <a:fld id="{A61BBB58-259B-458D-9484-5056B35271F8}" type="slidenum">
              <a:rPr lang="en-US" altLang="en-US" smtClean="0"/>
              <a:pPr>
                <a:defRPr/>
              </a:pPr>
              <a:t>6</a:t>
            </a:fld>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77CD8B48-D706-45CB-8039-CEEA082BA9E6}"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6DB7B663-2915-45E8-8714-9E9E76846F4D}"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5EB7C22D-8666-48C5-97E7-6ACB343240CA}"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8C904B40-B918-4C5B-94F7-60B4CD3B49B9}"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0CAA9838-511B-4FA0-B746-81E6176CCA12}"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57" eaLnBrk="0" hangingPunct="0">
              <a:spcBef>
                <a:spcPct val="30000"/>
              </a:spcBef>
              <a:defRPr sz="1000">
                <a:solidFill>
                  <a:schemeClr val="tx1"/>
                </a:solidFill>
                <a:latin typeface="Arial" pitchFamily="34" charset="0"/>
              </a:defRPr>
            </a:lvl1pPr>
            <a:lvl2pPr marL="733589" indent="-282150" defTabSz="923257" eaLnBrk="0" hangingPunct="0">
              <a:spcBef>
                <a:spcPct val="30000"/>
              </a:spcBef>
              <a:defRPr sz="1000">
                <a:solidFill>
                  <a:schemeClr val="tx1"/>
                </a:solidFill>
                <a:latin typeface="Arial" pitchFamily="34" charset="0"/>
              </a:defRPr>
            </a:lvl2pPr>
            <a:lvl3pPr marL="1128598" indent="-225720" defTabSz="923257" eaLnBrk="0" hangingPunct="0">
              <a:spcBef>
                <a:spcPct val="30000"/>
              </a:spcBef>
              <a:defRPr sz="1000">
                <a:solidFill>
                  <a:schemeClr val="tx1"/>
                </a:solidFill>
                <a:latin typeface="Arial" pitchFamily="34" charset="0"/>
              </a:defRPr>
            </a:lvl3pPr>
            <a:lvl4pPr marL="1580037" indent="-225720" defTabSz="923257" eaLnBrk="0" hangingPunct="0">
              <a:spcBef>
                <a:spcPct val="30000"/>
              </a:spcBef>
              <a:defRPr sz="1000">
                <a:solidFill>
                  <a:schemeClr val="tx1"/>
                </a:solidFill>
                <a:latin typeface="Arial" pitchFamily="34" charset="0"/>
              </a:defRPr>
            </a:lvl4pPr>
            <a:lvl5pPr marL="2031477" indent="-225720" defTabSz="923257" eaLnBrk="0" hangingPunct="0">
              <a:spcBef>
                <a:spcPct val="30000"/>
              </a:spcBef>
              <a:defRPr sz="1000">
                <a:solidFill>
                  <a:schemeClr val="tx1"/>
                </a:solidFill>
                <a:latin typeface="Arial" pitchFamily="34" charset="0"/>
              </a:defRPr>
            </a:lvl5pPr>
            <a:lvl6pPr marL="2482916" indent="-225720" defTabSz="923257" eaLnBrk="0" fontAlgn="base" hangingPunct="0">
              <a:spcBef>
                <a:spcPct val="30000"/>
              </a:spcBef>
              <a:spcAft>
                <a:spcPct val="0"/>
              </a:spcAft>
              <a:defRPr sz="1000">
                <a:solidFill>
                  <a:schemeClr val="tx1"/>
                </a:solidFill>
                <a:latin typeface="Arial" pitchFamily="34" charset="0"/>
              </a:defRPr>
            </a:lvl6pPr>
            <a:lvl7pPr marL="2934355" indent="-225720" defTabSz="923257" eaLnBrk="0" fontAlgn="base" hangingPunct="0">
              <a:spcBef>
                <a:spcPct val="30000"/>
              </a:spcBef>
              <a:spcAft>
                <a:spcPct val="0"/>
              </a:spcAft>
              <a:defRPr sz="1000">
                <a:solidFill>
                  <a:schemeClr val="tx1"/>
                </a:solidFill>
                <a:latin typeface="Arial" pitchFamily="34" charset="0"/>
              </a:defRPr>
            </a:lvl7pPr>
            <a:lvl8pPr marL="3385795" indent="-225720" defTabSz="923257" eaLnBrk="0" fontAlgn="base" hangingPunct="0">
              <a:spcBef>
                <a:spcPct val="30000"/>
              </a:spcBef>
              <a:spcAft>
                <a:spcPct val="0"/>
              </a:spcAft>
              <a:defRPr sz="1000">
                <a:solidFill>
                  <a:schemeClr val="tx1"/>
                </a:solidFill>
                <a:latin typeface="Arial" pitchFamily="34" charset="0"/>
              </a:defRPr>
            </a:lvl8pPr>
            <a:lvl9pPr marL="3837234" indent="-225720" defTabSz="923257"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D6BBFEF4-D064-4D45-92FD-F6D445ACF3A5}" type="slidenum">
              <a:rPr lang="en-US" altLang="en-US" sz="1200">
                <a:solidFill>
                  <a:srgbClr val="000000"/>
                </a:solidFill>
                <a:ea typeface="ヒラギノ角ゴ Pro W3"/>
                <a:cs typeface="ヒラギノ角ゴ Pro W3"/>
              </a:rPr>
              <a:pPr eaLnBrk="1" hangingPunct="1">
                <a:spcBef>
                  <a:spcPct val="0"/>
                </a:spcBef>
              </a:pPr>
              <a:t>65</a:t>
            </a:fld>
            <a:endParaRPr lang="en-US" altLang="en-US" sz="1200" dirty="0">
              <a:solidFill>
                <a:srgbClr val="000000"/>
              </a:solidFill>
              <a:ea typeface="ヒラギノ角ゴ Pro W3"/>
              <a:cs typeface="ヒラギノ角ゴ Pro W3"/>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Arial" pitchFamily="34" charset="0"/>
                <a:ea typeface="ヒラギノ角ゴ Pro W3"/>
                <a:cs typeface="ヒラギノ角ゴ Pro W3"/>
              </a:rPr>
              <a:t>No associated notes.</a:t>
            </a:r>
          </a:p>
          <a:p>
            <a:pPr eaLnBrk="1" hangingPunct="1"/>
            <a:endParaRPr lang="en-CA" altLang="en-US" dirty="0" smtClean="0">
              <a:latin typeface="Arial" pitchFamily="34" charset="0"/>
              <a:ea typeface="ヒラギノ角ゴ Pro W3"/>
              <a:cs typeface="ヒラギノ角ゴ Pro W3"/>
            </a:endParaRPr>
          </a:p>
        </p:txBody>
      </p:sp>
      <p:sp>
        <p:nvSpPr>
          <p:cNvPr id="5" name="Date Placeholder 4"/>
          <p:cNvSpPr>
            <a:spLocks noGrp="1"/>
          </p:cNvSpPr>
          <p:nvPr>
            <p:ph type="dt" sz="quarter" idx="1"/>
          </p:nvPr>
        </p:nvSpPr>
        <p:spPr/>
        <p:txBody>
          <a:bodyPr/>
          <a:lstStyle/>
          <a:p>
            <a:pPr>
              <a:defRPr/>
            </a:pPr>
            <a:endParaRPr lang="en-US" dirty="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2">
              <a:spcBef>
                <a:spcPct val="30000"/>
              </a:spcBef>
              <a:defRPr sz="1000">
                <a:solidFill>
                  <a:schemeClr val="tx1"/>
                </a:solidFill>
                <a:latin typeface="Arial" pitchFamily="34" charset="0"/>
              </a:defRPr>
            </a:lvl1pPr>
            <a:lvl2pPr marL="733589" indent="-282150" defTabSz="932662">
              <a:spcBef>
                <a:spcPct val="30000"/>
              </a:spcBef>
              <a:defRPr sz="1000">
                <a:solidFill>
                  <a:schemeClr val="tx1"/>
                </a:solidFill>
                <a:latin typeface="Arial" pitchFamily="34" charset="0"/>
              </a:defRPr>
            </a:lvl2pPr>
            <a:lvl3pPr marL="1128598" indent="-225720" defTabSz="932662">
              <a:spcBef>
                <a:spcPct val="30000"/>
              </a:spcBef>
              <a:defRPr sz="1000">
                <a:solidFill>
                  <a:schemeClr val="tx1"/>
                </a:solidFill>
                <a:latin typeface="Arial" pitchFamily="34" charset="0"/>
              </a:defRPr>
            </a:lvl3pPr>
            <a:lvl4pPr marL="1580037" indent="-225720" defTabSz="932662">
              <a:spcBef>
                <a:spcPct val="30000"/>
              </a:spcBef>
              <a:defRPr sz="1000">
                <a:solidFill>
                  <a:schemeClr val="tx1"/>
                </a:solidFill>
                <a:latin typeface="Arial" pitchFamily="34" charset="0"/>
              </a:defRPr>
            </a:lvl4pPr>
            <a:lvl5pPr marL="2031477" indent="-225720" defTabSz="932662">
              <a:spcBef>
                <a:spcPct val="30000"/>
              </a:spcBef>
              <a:defRPr sz="1000">
                <a:solidFill>
                  <a:schemeClr val="tx1"/>
                </a:solidFill>
                <a:latin typeface="Arial" pitchFamily="34" charset="0"/>
              </a:defRPr>
            </a:lvl5pPr>
            <a:lvl6pPr marL="2482916" indent="-225720" defTabSz="932662" eaLnBrk="0" fontAlgn="base" hangingPunct="0">
              <a:spcBef>
                <a:spcPct val="30000"/>
              </a:spcBef>
              <a:spcAft>
                <a:spcPct val="0"/>
              </a:spcAft>
              <a:defRPr sz="1000">
                <a:solidFill>
                  <a:schemeClr val="tx1"/>
                </a:solidFill>
                <a:latin typeface="Arial" pitchFamily="34" charset="0"/>
              </a:defRPr>
            </a:lvl6pPr>
            <a:lvl7pPr marL="2934355" indent="-225720" defTabSz="932662" eaLnBrk="0" fontAlgn="base" hangingPunct="0">
              <a:spcBef>
                <a:spcPct val="30000"/>
              </a:spcBef>
              <a:spcAft>
                <a:spcPct val="0"/>
              </a:spcAft>
              <a:defRPr sz="1000">
                <a:solidFill>
                  <a:schemeClr val="tx1"/>
                </a:solidFill>
                <a:latin typeface="Arial" pitchFamily="34" charset="0"/>
              </a:defRPr>
            </a:lvl7pPr>
            <a:lvl8pPr marL="3385795" indent="-225720" defTabSz="932662" eaLnBrk="0" fontAlgn="base" hangingPunct="0">
              <a:spcBef>
                <a:spcPct val="30000"/>
              </a:spcBef>
              <a:spcAft>
                <a:spcPct val="0"/>
              </a:spcAft>
              <a:defRPr sz="1000">
                <a:solidFill>
                  <a:schemeClr val="tx1"/>
                </a:solidFill>
                <a:latin typeface="Arial" pitchFamily="34" charset="0"/>
              </a:defRPr>
            </a:lvl8pPr>
            <a:lvl9pPr marL="3837234" indent="-225720" defTabSz="932662" eaLnBrk="0" fontAlgn="base" hangingPunct="0">
              <a:spcBef>
                <a:spcPct val="30000"/>
              </a:spcBef>
              <a:spcAft>
                <a:spcPct val="0"/>
              </a:spcAft>
              <a:defRPr sz="1000">
                <a:solidFill>
                  <a:schemeClr val="tx1"/>
                </a:solidFill>
                <a:latin typeface="Arial" pitchFamily="34" charset="0"/>
              </a:defRPr>
            </a:lvl9pPr>
          </a:lstStyle>
          <a:p>
            <a:pPr>
              <a:spcBef>
                <a:spcPct val="0"/>
              </a:spcBef>
            </a:pPr>
            <a:fld id="{C46FE0BB-DA72-4230-939C-32FC24268519}" type="slidenum">
              <a:rPr lang="en-US" altLang="en-US" sz="1200">
                <a:latin typeface="Tahoma" pitchFamily="34" charset="0"/>
              </a:rPr>
              <a:pPr>
                <a:spcBef>
                  <a:spcPct val="0"/>
                </a:spcBef>
              </a:pPr>
              <a:t>66</a:t>
            </a:fld>
            <a:endParaRPr lang="en-US" altLang="en-US" sz="1200" dirty="0">
              <a:latin typeface="Tahoma" pitchFamily="34" charset="0"/>
            </a:endParaRPr>
          </a:p>
        </p:txBody>
      </p:sp>
      <p:sp>
        <p:nvSpPr>
          <p:cNvPr id="144387" name="Rectangle 2"/>
          <p:cNvSpPr>
            <a:spLocks noGrp="1" noRot="1" noChangeAspect="1" noChangeArrowheads="1" noTextEdit="1"/>
          </p:cNvSpPr>
          <p:nvPr>
            <p:ph type="sldImg"/>
          </p:nvPr>
        </p:nvSpPr>
        <p:spPr>
          <a:xfrm>
            <a:off x="1181100" y="696913"/>
            <a:ext cx="4649788" cy="3487737"/>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No associated notes.</a:t>
            </a:r>
          </a:p>
          <a:p>
            <a:pPr eaLnBrk="1" hangingPunct="1"/>
            <a:endParaRPr lang="en-US" altLang="en-US" dirty="0"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2">
              <a:spcBef>
                <a:spcPct val="30000"/>
              </a:spcBef>
              <a:defRPr sz="1000">
                <a:solidFill>
                  <a:schemeClr val="tx1"/>
                </a:solidFill>
                <a:latin typeface="Arial" pitchFamily="34" charset="0"/>
              </a:defRPr>
            </a:lvl1pPr>
            <a:lvl2pPr marL="733589" indent="-282150" defTabSz="932662">
              <a:spcBef>
                <a:spcPct val="30000"/>
              </a:spcBef>
              <a:defRPr sz="1000">
                <a:solidFill>
                  <a:schemeClr val="tx1"/>
                </a:solidFill>
                <a:latin typeface="Arial" pitchFamily="34" charset="0"/>
              </a:defRPr>
            </a:lvl2pPr>
            <a:lvl3pPr marL="1128598" indent="-225720" defTabSz="932662">
              <a:spcBef>
                <a:spcPct val="30000"/>
              </a:spcBef>
              <a:defRPr sz="1000">
                <a:solidFill>
                  <a:schemeClr val="tx1"/>
                </a:solidFill>
                <a:latin typeface="Arial" pitchFamily="34" charset="0"/>
              </a:defRPr>
            </a:lvl3pPr>
            <a:lvl4pPr marL="1580037" indent="-225720" defTabSz="932662">
              <a:spcBef>
                <a:spcPct val="30000"/>
              </a:spcBef>
              <a:defRPr sz="1000">
                <a:solidFill>
                  <a:schemeClr val="tx1"/>
                </a:solidFill>
                <a:latin typeface="Arial" pitchFamily="34" charset="0"/>
              </a:defRPr>
            </a:lvl4pPr>
            <a:lvl5pPr marL="2031477" indent="-225720" defTabSz="932662">
              <a:spcBef>
                <a:spcPct val="30000"/>
              </a:spcBef>
              <a:defRPr sz="1000">
                <a:solidFill>
                  <a:schemeClr val="tx1"/>
                </a:solidFill>
                <a:latin typeface="Arial" pitchFamily="34" charset="0"/>
              </a:defRPr>
            </a:lvl5pPr>
            <a:lvl6pPr marL="2482916" indent="-225720" defTabSz="932662" eaLnBrk="0" fontAlgn="base" hangingPunct="0">
              <a:spcBef>
                <a:spcPct val="30000"/>
              </a:spcBef>
              <a:spcAft>
                <a:spcPct val="0"/>
              </a:spcAft>
              <a:defRPr sz="1000">
                <a:solidFill>
                  <a:schemeClr val="tx1"/>
                </a:solidFill>
                <a:latin typeface="Arial" pitchFamily="34" charset="0"/>
              </a:defRPr>
            </a:lvl6pPr>
            <a:lvl7pPr marL="2934355" indent="-225720" defTabSz="932662" eaLnBrk="0" fontAlgn="base" hangingPunct="0">
              <a:spcBef>
                <a:spcPct val="30000"/>
              </a:spcBef>
              <a:spcAft>
                <a:spcPct val="0"/>
              </a:spcAft>
              <a:defRPr sz="1000">
                <a:solidFill>
                  <a:schemeClr val="tx1"/>
                </a:solidFill>
                <a:latin typeface="Arial" pitchFamily="34" charset="0"/>
              </a:defRPr>
            </a:lvl7pPr>
            <a:lvl8pPr marL="3385795" indent="-225720" defTabSz="932662" eaLnBrk="0" fontAlgn="base" hangingPunct="0">
              <a:spcBef>
                <a:spcPct val="30000"/>
              </a:spcBef>
              <a:spcAft>
                <a:spcPct val="0"/>
              </a:spcAft>
              <a:defRPr sz="1000">
                <a:solidFill>
                  <a:schemeClr val="tx1"/>
                </a:solidFill>
                <a:latin typeface="Arial" pitchFamily="34" charset="0"/>
              </a:defRPr>
            </a:lvl8pPr>
            <a:lvl9pPr marL="3837234" indent="-225720" defTabSz="932662" eaLnBrk="0" fontAlgn="base" hangingPunct="0">
              <a:spcBef>
                <a:spcPct val="30000"/>
              </a:spcBef>
              <a:spcAft>
                <a:spcPct val="0"/>
              </a:spcAft>
              <a:defRPr sz="1000">
                <a:solidFill>
                  <a:schemeClr val="tx1"/>
                </a:solidFill>
                <a:latin typeface="Arial" pitchFamily="34" charset="0"/>
              </a:defRPr>
            </a:lvl9pPr>
          </a:lstStyle>
          <a:p>
            <a:pPr>
              <a:spcBef>
                <a:spcPct val="0"/>
              </a:spcBef>
            </a:pPr>
            <a:fld id="{44CF14F2-69E9-4B71-9A1E-EB3D00609156}" type="slidenum">
              <a:rPr lang="en-US" altLang="en-US" sz="1200">
                <a:latin typeface="Tahoma" pitchFamily="34" charset="0"/>
              </a:rPr>
              <a:pPr>
                <a:spcBef>
                  <a:spcPct val="0"/>
                </a:spcBef>
              </a:pPr>
              <a:t>67</a:t>
            </a:fld>
            <a:endParaRPr lang="en-US" altLang="en-US" sz="1200" dirty="0">
              <a:latin typeface="Tahoma" pitchFamily="34" charset="0"/>
            </a:endParaRPr>
          </a:p>
        </p:txBody>
      </p:sp>
      <p:sp>
        <p:nvSpPr>
          <p:cNvPr id="146435" name="Rectangle 2"/>
          <p:cNvSpPr>
            <a:spLocks noGrp="1" noRot="1" noChangeAspect="1" noChangeArrowheads="1" noTextEdit="1"/>
          </p:cNvSpPr>
          <p:nvPr>
            <p:ph type="sldImg"/>
          </p:nvPr>
        </p:nvSpPr>
        <p:spPr>
          <a:xfrm>
            <a:off x="1181100" y="696913"/>
            <a:ext cx="4649788" cy="3487737"/>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No associated notes.</a:t>
            </a:r>
          </a:p>
          <a:p>
            <a:pPr eaLnBrk="1" hangingPunct="1"/>
            <a:endParaRPr lang="en-US" altLang="en-US" dirty="0"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E485D4B4-64ED-4F16-84B3-563823D70167}" type="slidenum">
              <a:rPr lang="en-US" altLang="en-US" sz="1200">
                <a:latin typeface="Tahoma" pitchFamily="34" charset="0"/>
              </a:rPr>
              <a:pPr>
                <a:spcBef>
                  <a:spcPct val="0"/>
                </a:spcBef>
              </a:pPr>
              <a:t>68</a:t>
            </a:fld>
            <a:endParaRPr lang="en-US" altLang="en-US" sz="1200" dirty="0">
              <a:latin typeface="Tahoma"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2FACBD80-AD0A-47FD-ABCE-0462BB5A97FC}" type="slidenum">
              <a:rPr lang="en-US" altLang="en-US" sz="1200">
                <a:latin typeface="Tahoma" pitchFamily="34" charset="0"/>
              </a:rPr>
              <a:pPr>
                <a:spcBef>
                  <a:spcPct val="0"/>
                </a:spcBef>
              </a:pPr>
              <a:t>69</a:t>
            </a:fld>
            <a:endParaRPr lang="en-US" altLang="en-US" sz="1200" dirty="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D44C9C6-E917-4781-8225-AB0156A0A262}"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A08331DF-FE18-45D5-AB3A-7A1F0B8D4F66}" type="slidenum">
              <a:rPr lang="en-US" altLang="en-US" sz="1200">
                <a:latin typeface="Tahoma" pitchFamily="34" charset="0"/>
              </a:rPr>
              <a:pPr>
                <a:spcBef>
                  <a:spcPct val="0"/>
                </a:spcBef>
              </a:pPr>
              <a:t>70</a:t>
            </a:fld>
            <a:endParaRPr lang="en-US" altLang="en-US" sz="1200" dirty="0">
              <a:latin typeface="Tahoma"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667DEE2D-C91E-4312-AA9A-F5C3730A974A}" type="slidenum">
              <a:rPr lang="en-US" altLang="en-US" sz="1200">
                <a:latin typeface="Tahoma" pitchFamily="34" charset="0"/>
              </a:rPr>
              <a:pPr>
                <a:spcBef>
                  <a:spcPct val="0"/>
                </a:spcBef>
              </a:pPr>
              <a:t>71</a:t>
            </a:fld>
            <a:endParaRPr lang="en-US" altLang="en-US" sz="1200" dirty="0">
              <a:latin typeface="Tahoma"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F0A509B2-D56A-43DD-BB15-DAE649191784}" type="slidenum">
              <a:rPr lang="en-US" altLang="en-US" sz="1200">
                <a:latin typeface="Tahoma" pitchFamily="34" charset="0"/>
              </a:rPr>
              <a:pPr>
                <a:spcBef>
                  <a:spcPct val="0"/>
                </a:spcBef>
              </a:pPr>
              <a:t>72</a:t>
            </a:fld>
            <a:endParaRPr lang="en-US" altLang="en-US" sz="1200" dirty="0">
              <a:latin typeface="Tahoma"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25F7F0FA-9A9A-4044-B94A-C19E642CEA02}" type="slidenum">
              <a:rPr lang="en-US" altLang="en-US" sz="1200">
                <a:latin typeface="Tahoma" pitchFamily="34" charset="0"/>
              </a:rPr>
              <a:pPr>
                <a:spcBef>
                  <a:spcPct val="0"/>
                </a:spcBef>
              </a:pPr>
              <a:t>73</a:t>
            </a:fld>
            <a:endParaRPr lang="en-US" altLang="en-US" sz="1200" dirty="0">
              <a:latin typeface="Tahoma"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4828D09D-D007-4C2E-9744-DD8D2F75B4E2}" type="slidenum">
              <a:rPr lang="en-US" altLang="en-US" sz="1200">
                <a:latin typeface="Tahoma" pitchFamily="34" charset="0"/>
              </a:rPr>
              <a:pPr>
                <a:spcBef>
                  <a:spcPct val="0"/>
                </a:spcBef>
              </a:pPr>
              <a:t>74</a:t>
            </a:fld>
            <a:endParaRPr lang="en-US" altLang="en-US" sz="1200" dirty="0">
              <a:latin typeface="Tahoma"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442B6F0C-231D-4B86-A5C8-D4A926DB3156}" type="slidenum">
              <a:rPr lang="en-US" altLang="en-US" sz="1200">
                <a:latin typeface="Tahoma" pitchFamily="34" charset="0"/>
              </a:rPr>
              <a:pPr>
                <a:spcBef>
                  <a:spcPct val="0"/>
                </a:spcBef>
              </a:pPr>
              <a:t>75</a:t>
            </a:fld>
            <a:endParaRPr lang="en-US" altLang="en-US" sz="1200" dirty="0">
              <a:latin typeface="Tahoma"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C4195C26-6169-4E90-9FCE-397AD7A70DFE}" type="slidenum">
              <a:rPr lang="en-US" altLang="en-US" sz="1200">
                <a:latin typeface="Tahoma" pitchFamily="34" charset="0"/>
              </a:rPr>
              <a:pPr>
                <a:spcBef>
                  <a:spcPct val="0"/>
                </a:spcBef>
              </a:pPr>
              <a:t>76</a:t>
            </a:fld>
            <a:endParaRPr lang="en-US" altLang="en-US" sz="1200" dirty="0">
              <a:latin typeface="Tahoma"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E835D54E-45E3-4736-A948-FCA542450AE5}" type="slidenum">
              <a:rPr lang="en-US" altLang="en-US" sz="1200">
                <a:latin typeface="Tahoma" pitchFamily="34" charset="0"/>
              </a:rPr>
              <a:pPr>
                <a:spcBef>
                  <a:spcPct val="0"/>
                </a:spcBef>
              </a:pPr>
              <a:t>77</a:t>
            </a:fld>
            <a:endParaRPr lang="en-US" altLang="en-US" sz="1200" dirty="0">
              <a:latin typeface="Tahoma"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E2375014-40EE-4064-8ED0-267A5B3E9D86}" type="slidenum">
              <a:rPr lang="en-US" altLang="en-US" sz="1200">
                <a:latin typeface="Tahoma" pitchFamily="34" charset="0"/>
              </a:rPr>
              <a:pPr>
                <a:spcBef>
                  <a:spcPct val="0"/>
                </a:spcBef>
              </a:pPr>
              <a:t>78</a:t>
            </a:fld>
            <a:endParaRPr lang="en-US" altLang="en-US" sz="1200" dirty="0">
              <a:latin typeface="Tahoma"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F70ECD10-C5BC-4E58-9EF9-21B708A6CA27}" type="slidenum">
              <a:rPr lang="en-US" altLang="en-US" sz="1200">
                <a:latin typeface="Tahoma" pitchFamily="34" charset="0"/>
              </a:rPr>
              <a:pPr>
                <a:spcBef>
                  <a:spcPct val="0"/>
                </a:spcBef>
              </a:pPr>
              <a:t>79</a:t>
            </a:fld>
            <a:endParaRPr lang="en-US" altLang="en-US" sz="1200" dirty="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DD335FC2-A16A-4F42-8878-D5AC51F16465}"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D43467DE-67C4-4DC2-9C3F-BAD0976BB428}" type="slidenum">
              <a:rPr lang="en-US" altLang="en-US" sz="1200">
                <a:latin typeface="Tahoma" pitchFamily="34" charset="0"/>
              </a:rPr>
              <a:pPr>
                <a:spcBef>
                  <a:spcPct val="0"/>
                </a:spcBef>
              </a:pPr>
              <a:t>80</a:t>
            </a:fld>
            <a:endParaRPr lang="en-US" altLang="en-US" sz="1200" dirty="0">
              <a:latin typeface="Tahoma"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FEE3D73D-FDF4-4BD7-86E0-15EE3D389182}" type="slidenum">
              <a:rPr lang="en-US" altLang="en-US" sz="1200">
                <a:latin typeface="Tahoma" pitchFamily="34" charset="0"/>
              </a:rPr>
              <a:pPr>
                <a:spcBef>
                  <a:spcPct val="0"/>
                </a:spcBef>
              </a:pPr>
              <a:t>81</a:t>
            </a:fld>
            <a:endParaRPr lang="en-US" altLang="en-US" sz="1200" dirty="0">
              <a:latin typeface="Tahoma"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F3163BA7-2DA5-4FF6-A75E-D91FE8281A1B}" type="slidenum">
              <a:rPr lang="en-US" altLang="en-US" sz="1200">
                <a:latin typeface="Tahoma" pitchFamily="34" charset="0"/>
              </a:rPr>
              <a:pPr>
                <a:spcBef>
                  <a:spcPct val="0"/>
                </a:spcBef>
              </a:pPr>
              <a:t>82</a:t>
            </a:fld>
            <a:endParaRPr lang="en-US" altLang="en-US" sz="1200" dirty="0">
              <a:latin typeface="Tahoma"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20C31128-4782-45AB-A4BC-AC64F5DF5250}" type="slidenum">
              <a:rPr lang="en-US" altLang="en-US" sz="1200">
                <a:latin typeface="Tahoma" pitchFamily="34" charset="0"/>
              </a:rPr>
              <a:pPr>
                <a:spcBef>
                  <a:spcPct val="0"/>
                </a:spcBef>
              </a:pPr>
              <a:t>83</a:t>
            </a:fld>
            <a:endParaRPr lang="en-US" altLang="en-US" sz="1200" dirty="0">
              <a:latin typeface="Tahoma"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624F7E79-7246-4600-B57B-3579CED2BCF8}" type="slidenum">
              <a:rPr lang="en-US" altLang="en-US" sz="1200">
                <a:latin typeface="Tahoma" pitchFamily="34" charset="0"/>
              </a:rPr>
              <a:pPr>
                <a:spcBef>
                  <a:spcPct val="0"/>
                </a:spcBef>
              </a:pPr>
              <a:t>84</a:t>
            </a:fld>
            <a:endParaRPr lang="en-US" altLang="en-US" sz="1200" dirty="0">
              <a:latin typeface="Tahoma"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D7C6907B-4904-4055-94A4-1BA82BF108CA}" type="slidenum">
              <a:rPr lang="en-US" altLang="en-US" sz="1200">
                <a:latin typeface="Tahoma" pitchFamily="34" charset="0"/>
              </a:rPr>
              <a:pPr>
                <a:spcBef>
                  <a:spcPct val="0"/>
                </a:spcBef>
              </a:pPr>
              <a:t>85</a:t>
            </a:fld>
            <a:endParaRPr lang="en-US" altLang="en-US" sz="1200" dirty="0">
              <a:latin typeface="Tahoma"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870B1115-5E96-4341-B4EA-75B4D6D4110D}" type="slidenum">
              <a:rPr lang="en-US" altLang="en-US" sz="1200">
                <a:latin typeface="Tahoma" pitchFamily="34" charset="0"/>
              </a:rPr>
              <a:pPr>
                <a:spcBef>
                  <a:spcPct val="0"/>
                </a:spcBef>
              </a:pPr>
              <a:t>86</a:t>
            </a:fld>
            <a:endParaRPr lang="en-US" altLang="en-US" sz="1200" dirty="0">
              <a:latin typeface="Tahoma"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B1578539-8012-4E49-B56B-ABBF6154CAA5}" type="slidenum">
              <a:rPr lang="en-US" altLang="en-US" sz="1200">
                <a:latin typeface="Tahoma" pitchFamily="34" charset="0"/>
              </a:rPr>
              <a:pPr>
                <a:spcBef>
                  <a:spcPct val="0"/>
                </a:spcBef>
              </a:pPr>
              <a:t>87</a:t>
            </a:fld>
            <a:endParaRPr lang="en-US" altLang="en-US" sz="1200" dirty="0">
              <a:latin typeface="Tahoma"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94">
              <a:spcBef>
                <a:spcPct val="30000"/>
              </a:spcBef>
              <a:defRPr sz="1000">
                <a:solidFill>
                  <a:schemeClr val="tx1"/>
                </a:solidFill>
                <a:latin typeface="Arial" pitchFamily="34" charset="0"/>
              </a:defRPr>
            </a:lvl1pPr>
            <a:lvl2pPr marL="733589" indent="-282150" defTabSz="931094">
              <a:spcBef>
                <a:spcPct val="30000"/>
              </a:spcBef>
              <a:defRPr sz="1000">
                <a:solidFill>
                  <a:schemeClr val="tx1"/>
                </a:solidFill>
                <a:latin typeface="Arial" pitchFamily="34" charset="0"/>
              </a:defRPr>
            </a:lvl2pPr>
            <a:lvl3pPr marL="1128598" indent="-225720" defTabSz="931094">
              <a:spcBef>
                <a:spcPct val="30000"/>
              </a:spcBef>
              <a:defRPr sz="1000">
                <a:solidFill>
                  <a:schemeClr val="tx1"/>
                </a:solidFill>
                <a:latin typeface="Arial" pitchFamily="34" charset="0"/>
              </a:defRPr>
            </a:lvl3pPr>
            <a:lvl4pPr marL="1580037" indent="-225720" defTabSz="931094">
              <a:spcBef>
                <a:spcPct val="30000"/>
              </a:spcBef>
              <a:defRPr sz="1000">
                <a:solidFill>
                  <a:schemeClr val="tx1"/>
                </a:solidFill>
                <a:latin typeface="Arial" pitchFamily="34" charset="0"/>
              </a:defRPr>
            </a:lvl4pPr>
            <a:lvl5pPr marL="2031477" indent="-225720" defTabSz="931094">
              <a:spcBef>
                <a:spcPct val="30000"/>
              </a:spcBef>
              <a:defRPr sz="1000">
                <a:solidFill>
                  <a:schemeClr val="tx1"/>
                </a:solidFill>
                <a:latin typeface="Arial" pitchFamily="34" charset="0"/>
              </a:defRPr>
            </a:lvl5pPr>
            <a:lvl6pPr marL="2482916" indent="-225720" defTabSz="931094" eaLnBrk="0" fontAlgn="base" hangingPunct="0">
              <a:spcBef>
                <a:spcPct val="30000"/>
              </a:spcBef>
              <a:spcAft>
                <a:spcPct val="0"/>
              </a:spcAft>
              <a:defRPr sz="1000">
                <a:solidFill>
                  <a:schemeClr val="tx1"/>
                </a:solidFill>
                <a:latin typeface="Arial" pitchFamily="34" charset="0"/>
              </a:defRPr>
            </a:lvl6pPr>
            <a:lvl7pPr marL="2934355" indent="-225720" defTabSz="931094" eaLnBrk="0" fontAlgn="base" hangingPunct="0">
              <a:spcBef>
                <a:spcPct val="30000"/>
              </a:spcBef>
              <a:spcAft>
                <a:spcPct val="0"/>
              </a:spcAft>
              <a:defRPr sz="1000">
                <a:solidFill>
                  <a:schemeClr val="tx1"/>
                </a:solidFill>
                <a:latin typeface="Arial" pitchFamily="34" charset="0"/>
              </a:defRPr>
            </a:lvl7pPr>
            <a:lvl8pPr marL="3385795" indent="-225720" defTabSz="931094" eaLnBrk="0" fontAlgn="base" hangingPunct="0">
              <a:spcBef>
                <a:spcPct val="30000"/>
              </a:spcBef>
              <a:spcAft>
                <a:spcPct val="0"/>
              </a:spcAft>
              <a:defRPr sz="1000">
                <a:solidFill>
                  <a:schemeClr val="tx1"/>
                </a:solidFill>
                <a:latin typeface="Arial" pitchFamily="34" charset="0"/>
              </a:defRPr>
            </a:lvl8pPr>
            <a:lvl9pPr marL="3837234" indent="-225720" defTabSz="931094" eaLnBrk="0" fontAlgn="base" hangingPunct="0">
              <a:spcBef>
                <a:spcPct val="30000"/>
              </a:spcBef>
              <a:spcAft>
                <a:spcPct val="0"/>
              </a:spcAft>
              <a:defRPr sz="1000">
                <a:solidFill>
                  <a:schemeClr val="tx1"/>
                </a:solidFill>
                <a:latin typeface="Arial" pitchFamily="34" charset="0"/>
              </a:defRPr>
            </a:lvl9pPr>
          </a:lstStyle>
          <a:p>
            <a:pPr>
              <a:spcBef>
                <a:spcPct val="0"/>
              </a:spcBef>
            </a:pPr>
            <a:fld id="{6F0C7BF5-DF1A-4023-B308-79BAF56D1F95}" type="slidenum">
              <a:rPr lang="en-US" altLang="en-US" sz="1200">
                <a:latin typeface="Tahoma" pitchFamily="34" charset="0"/>
              </a:rPr>
              <a:pPr>
                <a:spcBef>
                  <a:spcPct val="0"/>
                </a:spcBef>
              </a:pPr>
              <a:t>88</a:t>
            </a:fld>
            <a:endParaRPr lang="en-US" altLang="en-US" sz="1200" dirty="0">
              <a:latin typeface="Tahoma"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2">
              <a:spcBef>
                <a:spcPct val="30000"/>
              </a:spcBef>
              <a:defRPr sz="1000">
                <a:solidFill>
                  <a:schemeClr val="tx1"/>
                </a:solidFill>
                <a:latin typeface="Arial" pitchFamily="34" charset="0"/>
              </a:defRPr>
            </a:lvl1pPr>
            <a:lvl2pPr marL="733589" indent="-282150" defTabSz="932662">
              <a:spcBef>
                <a:spcPct val="30000"/>
              </a:spcBef>
              <a:defRPr sz="1000">
                <a:solidFill>
                  <a:schemeClr val="tx1"/>
                </a:solidFill>
                <a:latin typeface="Arial" pitchFamily="34" charset="0"/>
              </a:defRPr>
            </a:lvl2pPr>
            <a:lvl3pPr marL="1128598" indent="-225720" defTabSz="932662">
              <a:spcBef>
                <a:spcPct val="30000"/>
              </a:spcBef>
              <a:defRPr sz="1000">
                <a:solidFill>
                  <a:schemeClr val="tx1"/>
                </a:solidFill>
                <a:latin typeface="Arial" pitchFamily="34" charset="0"/>
              </a:defRPr>
            </a:lvl3pPr>
            <a:lvl4pPr marL="1580037" indent="-225720" defTabSz="932662">
              <a:spcBef>
                <a:spcPct val="30000"/>
              </a:spcBef>
              <a:defRPr sz="1000">
                <a:solidFill>
                  <a:schemeClr val="tx1"/>
                </a:solidFill>
                <a:latin typeface="Arial" pitchFamily="34" charset="0"/>
              </a:defRPr>
            </a:lvl4pPr>
            <a:lvl5pPr marL="2031477" indent="-225720" defTabSz="932662">
              <a:spcBef>
                <a:spcPct val="30000"/>
              </a:spcBef>
              <a:defRPr sz="1000">
                <a:solidFill>
                  <a:schemeClr val="tx1"/>
                </a:solidFill>
                <a:latin typeface="Arial" pitchFamily="34" charset="0"/>
              </a:defRPr>
            </a:lvl5pPr>
            <a:lvl6pPr marL="2482916" indent="-225720" defTabSz="932662" eaLnBrk="0" fontAlgn="base" hangingPunct="0">
              <a:spcBef>
                <a:spcPct val="30000"/>
              </a:spcBef>
              <a:spcAft>
                <a:spcPct val="0"/>
              </a:spcAft>
              <a:defRPr sz="1000">
                <a:solidFill>
                  <a:schemeClr val="tx1"/>
                </a:solidFill>
                <a:latin typeface="Arial" pitchFamily="34" charset="0"/>
              </a:defRPr>
            </a:lvl6pPr>
            <a:lvl7pPr marL="2934355" indent="-225720" defTabSz="932662" eaLnBrk="0" fontAlgn="base" hangingPunct="0">
              <a:spcBef>
                <a:spcPct val="30000"/>
              </a:spcBef>
              <a:spcAft>
                <a:spcPct val="0"/>
              </a:spcAft>
              <a:defRPr sz="1000">
                <a:solidFill>
                  <a:schemeClr val="tx1"/>
                </a:solidFill>
                <a:latin typeface="Arial" pitchFamily="34" charset="0"/>
              </a:defRPr>
            </a:lvl7pPr>
            <a:lvl8pPr marL="3385795" indent="-225720" defTabSz="932662" eaLnBrk="0" fontAlgn="base" hangingPunct="0">
              <a:spcBef>
                <a:spcPct val="30000"/>
              </a:spcBef>
              <a:spcAft>
                <a:spcPct val="0"/>
              </a:spcAft>
              <a:defRPr sz="1000">
                <a:solidFill>
                  <a:schemeClr val="tx1"/>
                </a:solidFill>
                <a:latin typeface="Arial" pitchFamily="34" charset="0"/>
              </a:defRPr>
            </a:lvl8pPr>
            <a:lvl9pPr marL="3837234" indent="-225720" defTabSz="932662" eaLnBrk="0" fontAlgn="base" hangingPunct="0">
              <a:spcBef>
                <a:spcPct val="30000"/>
              </a:spcBef>
              <a:spcAft>
                <a:spcPct val="0"/>
              </a:spcAft>
              <a:defRPr sz="1000">
                <a:solidFill>
                  <a:schemeClr val="tx1"/>
                </a:solidFill>
                <a:latin typeface="Arial" pitchFamily="34" charset="0"/>
              </a:defRPr>
            </a:lvl9pPr>
          </a:lstStyle>
          <a:p>
            <a:pPr>
              <a:spcBef>
                <a:spcPct val="0"/>
              </a:spcBef>
            </a:pPr>
            <a:fld id="{046B67CB-F1B5-4F47-9E69-A9196F1332FE}" type="slidenum">
              <a:rPr lang="en-US" altLang="en-US" sz="1200">
                <a:latin typeface="Tahoma" pitchFamily="34" charset="0"/>
              </a:rPr>
              <a:pPr>
                <a:spcBef>
                  <a:spcPct val="0"/>
                </a:spcBef>
              </a:pPr>
              <a:t>89</a:t>
            </a:fld>
            <a:endParaRPr lang="en-US" altLang="en-US" sz="1200" dirty="0">
              <a:latin typeface="Tahoma" pitchFamily="34" charset="0"/>
            </a:endParaRPr>
          </a:p>
        </p:txBody>
      </p:sp>
      <p:sp>
        <p:nvSpPr>
          <p:cNvPr id="191491" name="Rectangle 2"/>
          <p:cNvSpPr>
            <a:spLocks noGrp="1" noRot="1" noChangeAspect="1" noChangeArrowheads="1" noTextEdit="1"/>
          </p:cNvSpPr>
          <p:nvPr>
            <p:ph type="sldImg"/>
          </p:nvPr>
        </p:nvSpPr>
        <p:spPr>
          <a:xfrm>
            <a:off x="1181100" y="696913"/>
            <a:ext cx="4649788" cy="3487737"/>
          </a:xfrm>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No associated notes.</a:t>
            </a:r>
          </a:p>
          <a:p>
            <a:pPr eaLnBrk="1" hangingPunct="1"/>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F17DBE0-D1D8-4581-A822-4C498328D135}"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2603CEF9-0B06-4366-9B59-0EE1F16332E8}"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7BEE4031-F873-4100-B79E-F2C636D5B0AC}"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857D5A05-E451-4D88-B991-CFDC54F9896C}" type="slidenum">
              <a:rPr lang="en-US" smtClean="0"/>
              <a:pPr>
                <a:defRPr/>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36D6B22-8797-48E0-99C9-3D0E4E2674B4}" type="slidenum">
              <a:rPr lang="en-US" smtClean="0"/>
              <a:pPr>
                <a:defRPr/>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2CFC7AAE-C650-4D74-B7F9-07A74F2127DF}" type="slidenum">
              <a:rPr lang="en-US" smtClean="0"/>
              <a:pPr>
                <a:defRPr/>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8956499A-D0E3-40B5-8160-6C21E1840C0A}"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F34795B-7600-4EB4-B207-F1E241261F86}" type="slidenum">
              <a:rPr lang="en-US" smtClean="0"/>
              <a:pPr>
                <a:defRPr/>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A44433BF-B832-4211-90E4-26942C61E88F}" type="slidenum">
              <a:rPr lang="en-US" smtClean="0"/>
              <a:pPr>
                <a:defRPr/>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4588D4E3-A7D0-4934-8FE1-C4DB1F838611}" type="slidenum">
              <a:rPr lang="en-US" smtClean="0"/>
              <a:pPr>
                <a:defRPr/>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No associated notes.</a:t>
            </a:r>
          </a:p>
        </p:txBody>
      </p:sp>
      <p:sp>
        <p:nvSpPr>
          <p:cNvPr id="4" name="Slide Number Placeholder 3"/>
          <p:cNvSpPr>
            <a:spLocks noGrp="1"/>
          </p:cNvSpPr>
          <p:nvPr>
            <p:ph type="sldNum" sz="quarter" idx="5"/>
          </p:nvPr>
        </p:nvSpPr>
        <p:spPr/>
        <p:txBody>
          <a:bodyPr/>
          <a:lstStyle/>
          <a:p>
            <a:pPr>
              <a:defRPr/>
            </a:pPr>
            <a:fld id="{0ADFF87C-B358-4C23-A753-673DB3441076}" type="slidenum">
              <a:rPr lang="en-US" smtClean="0"/>
              <a:pPr>
                <a:defRPr/>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85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4159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870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smtClean="0"/>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2876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7850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6746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900112" y="295200"/>
            <a:ext cx="6872288"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835431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80963"/>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1811338"/>
            <a:ext cx="7772400" cy="4114800"/>
          </a:xfrm>
        </p:spPr>
        <p:txBody>
          <a:bodyPr/>
          <a:lstStyle/>
          <a:p>
            <a:pPr lvl="0"/>
            <a:endParaRPr lang="en-US" noProof="0" dirty="0" smtClean="0"/>
          </a:p>
        </p:txBody>
      </p:sp>
      <p:sp>
        <p:nvSpPr>
          <p:cNvPr id="4" name="Rectangle 3"/>
          <p:cNvSpPr>
            <a:spLocks noGrp="1" noChangeArrowheads="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4595813" y="6281738"/>
            <a:ext cx="698500" cy="123825"/>
          </a:xfrm>
          <a:prstGeom prst="rect">
            <a:avLst/>
          </a:prstGeom>
        </p:spPr>
        <p:txBody>
          <a:bodyPr lIns="0" tIns="0" rIns="0" bIns="0">
            <a:spAutoFit/>
          </a:bodyPr>
          <a:lstStyle>
            <a:lvl1pPr algn="ctr" eaLnBrk="0" hangingPunct="0">
              <a:defRPr sz="800">
                <a:latin typeface="Arial" charset="0"/>
                <a:ea typeface="ヒラギノ角ゴ Pro W3" pitchFamily="-32" charset="-128"/>
                <a:cs typeface="+mn-cs"/>
              </a:defRPr>
            </a:lvl1pPr>
          </a:lstStyle>
          <a:p>
            <a:pPr>
              <a:defRPr/>
            </a:pPr>
            <a:fld id="{BF05B4E7-B035-489D-91B0-C464972AA8C5}" type="slidenum">
              <a:rPr lang="en-GB"/>
              <a:pPr>
                <a:defRPr/>
              </a:pPr>
              <a:t>‹#›</a:t>
            </a:fld>
            <a:endParaRPr lang="en-GB" dirty="0"/>
          </a:p>
        </p:txBody>
      </p:sp>
    </p:spTree>
    <p:extLst>
      <p:ext uri="{BB962C8B-B14F-4D97-AF65-F5344CB8AC3E}">
        <p14:creationId xmlns:p14="http://schemas.microsoft.com/office/powerpoint/2010/main" val="4019610407"/>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017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62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1170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5329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866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1287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8902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8974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title</a:t>
            </a:r>
          </a:p>
        </p:txBody>
      </p:sp>
      <p:sp>
        <p:nvSpPr>
          <p:cNvPr id="2052" name="Line 4"/>
          <p:cNvSpPr>
            <a:spLocks noChangeShapeType="1"/>
          </p:cNvSpPr>
          <p:nvPr/>
        </p:nvSpPr>
        <p:spPr bwMode="auto">
          <a:xfrm flipV="1">
            <a:off x="454025" y="1168400"/>
            <a:ext cx="8029575" cy="3175"/>
          </a:xfrm>
          <a:prstGeom prst="line">
            <a:avLst/>
          </a:prstGeom>
          <a:noFill/>
          <a:ln w="57150">
            <a:solidFill>
              <a:srgbClr val="000099"/>
            </a:solidFill>
            <a:round/>
            <a:headEnd/>
            <a:tailEnd/>
          </a:ln>
        </p:spPr>
        <p:txBody>
          <a:bodyPr wrap="none" anchor="ctr"/>
          <a:lstStyle/>
          <a:p>
            <a:pPr>
              <a:defRPr/>
            </a:pPr>
            <a:endParaRPr lang="en-US" dirty="0"/>
          </a:p>
        </p:txBody>
      </p:sp>
      <p:sp>
        <p:nvSpPr>
          <p:cNvPr id="2053" name="Line 5"/>
          <p:cNvSpPr>
            <a:spLocks noChangeShapeType="1"/>
          </p:cNvSpPr>
          <p:nvPr/>
        </p:nvSpPr>
        <p:spPr bwMode="auto">
          <a:xfrm>
            <a:off x="436563" y="1270000"/>
            <a:ext cx="7829550" cy="1588"/>
          </a:xfrm>
          <a:prstGeom prst="line">
            <a:avLst/>
          </a:prstGeom>
          <a:noFill/>
          <a:ln w="25400">
            <a:solidFill>
              <a:srgbClr val="008000"/>
            </a:solidFill>
            <a:round/>
            <a:headEnd/>
            <a:tailEnd/>
          </a:ln>
        </p:spPr>
        <p:txBody>
          <a:bodyPr wrap="none" anchor="ctr"/>
          <a:lstStyle/>
          <a:p>
            <a:pPr>
              <a:defRPr/>
            </a:pPr>
            <a:endParaRPr lang="en-US" dirty="0"/>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dirty="0"/>
          </a:p>
        </p:txBody>
      </p:sp>
      <p:sp>
        <p:nvSpPr>
          <p:cNvPr id="1031" name="Rectangle 8"/>
          <p:cNvSpPr>
            <a:spLocks noChangeArrowheads="1"/>
          </p:cNvSpPr>
          <p:nvPr/>
        </p:nvSpPr>
        <p:spPr bwMode="auto">
          <a:xfrm>
            <a:off x="4262438" y="3119438"/>
            <a:ext cx="9144000" cy="0"/>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smtClean="0">
              <a:cs typeface="+mn-cs"/>
            </a:endParaRPr>
          </a:p>
        </p:txBody>
      </p:sp>
      <p:pic>
        <p:nvPicPr>
          <p:cNvPr id="1032" name="Picture 9" descr="ITRClogoCOLOR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smtClean="0">
              <a:cs typeface="+mn-cs"/>
            </a:endParaRPr>
          </a:p>
        </p:txBody>
      </p:sp>
      <p:sp>
        <p:nvSpPr>
          <p:cNvPr id="1034" name="Rectangle 11"/>
          <p:cNvSpPr>
            <a:spLocks noChangeArrowheads="1"/>
          </p:cNvSpPr>
          <p:nvPr/>
        </p:nvSpPr>
        <p:spPr bwMode="auto">
          <a:xfrm>
            <a:off x="-25400" y="0"/>
            <a:ext cx="493713" cy="39687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9D39C7C6-83DC-4DB1-9908-4B2A8A8B1806}" type="slidenum">
              <a:rPr lang="en-US" altLang="en-US" sz="2000" smtClean="0">
                <a:cs typeface="+mn-cs"/>
              </a:rPr>
              <a:pPr>
                <a:defRPr/>
              </a:pPr>
              <a:t>‹#›</a:t>
            </a:fld>
            <a:endParaRPr lang="en-US" altLang="en-US" sz="2000" dirty="0" smtClean="0">
              <a:cs typeface="+mn-cs"/>
            </a:endParaRPr>
          </a:p>
        </p:txBody>
      </p:sp>
      <p:sp>
        <p:nvSpPr>
          <p:cNvPr id="1035" name="Rectangle 12"/>
          <p:cNvSpPr>
            <a:spLocks noChangeArrowheads="1"/>
          </p:cNvSpPr>
          <p:nvPr/>
        </p:nvSpPr>
        <p:spPr bwMode="auto">
          <a:xfrm>
            <a:off x="4205288" y="3057525"/>
            <a:ext cx="9144000" cy="0"/>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smtClean="0">
              <a:cs typeface="+mn-cs"/>
            </a:endParaRPr>
          </a:p>
        </p:txBody>
      </p:sp>
      <p:sp>
        <p:nvSpPr>
          <p:cNvPr id="1036" name="Text Box 14"/>
          <p:cNvSpPr txBox="1">
            <a:spLocks noChangeArrowheads="1"/>
          </p:cNvSpPr>
          <p:nvPr/>
        </p:nvSpPr>
        <p:spPr bwMode="auto">
          <a:xfrm>
            <a:off x="1584325" y="5861050"/>
            <a:ext cx="184150" cy="70167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smtClean="0">
              <a:cs typeface="+mn-cs"/>
            </a:endParaRPr>
          </a:p>
        </p:txBody>
      </p:sp>
      <p:sp>
        <p:nvSpPr>
          <p:cNvPr id="1037" name="Text Box 16"/>
          <p:cNvSpPr txBox="1">
            <a:spLocks noChangeArrowheads="1"/>
          </p:cNvSpPr>
          <p:nvPr/>
        </p:nvSpPr>
        <p:spPr bwMode="auto">
          <a:xfrm>
            <a:off x="1203325" y="5864225"/>
            <a:ext cx="184150" cy="70167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smtClean="0">
              <a:latin typeface="Times New Roman" pitchFamily="18" charset="0"/>
              <a:cs typeface="+mn-cs"/>
            </a:endParaRPr>
          </a:p>
        </p:txBody>
      </p:sp>
      <p:sp>
        <p:nvSpPr>
          <p:cNvPr id="1038" name="Rectangle 19"/>
          <p:cNvSpPr>
            <a:spLocks noChangeArrowheads="1"/>
          </p:cNvSpPr>
          <p:nvPr/>
        </p:nvSpPr>
        <p:spPr bwMode="auto">
          <a:xfrm>
            <a:off x="0" y="0"/>
            <a:ext cx="9144000" cy="6858000"/>
          </a:xfrm>
          <a:prstGeom prst="rect">
            <a:avLst/>
          </a:prstGeom>
          <a:noFill/>
          <a:ln w="25400">
            <a:solidFill>
              <a:schemeClr val="tx1"/>
            </a:solidFill>
            <a:miter lim="800000"/>
            <a:headEnd/>
            <a:tailEnd/>
          </a:ln>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smtClean="0">
              <a:cs typeface="+mn-cs"/>
            </a:endParaRP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Lst>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cluin.org/conf/itrc/PVI/ITRC-PVI-FlowCharts.pdf" TargetMode="External"/><Relationship Id="rId5" Type="http://schemas.openxmlformats.org/officeDocument/2006/relationships/hyperlink" Target="http://www.clu-in.org/conf/itrc/PVI/" TargetMode="External"/><Relationship Id="rId4" Type="http://schemas.openxmlformats.org/officeDocument/2006/relationships/hyperlink" Target="http://www.itrcweb.org/PetroleumVI-Guidance"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hyperlink" Target="http://www.itrcweb.org/Guidance/GetDocument?documentID=104" TargetMode="Externa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2.xml"/><Relationship Id="rId5" Type="http://schemas.openxmlformats.org/officeDocument/2006/relationships/hyperlink" Target="http://www.itrcweb.org/PetroleumVI-Guidance/#6. Vapor Control and Site Management.htm" TargetMode="External"/><Relationship Id="rId4" Type="http://schemas.openxmlformats.org/officeDocument/2006/relationships/image" Target="../media/image17.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4.xml"/><Relationship Id="rId5" Type="http://schemas.openxmlformats.org/officeDocument/2006/relationships/image" Target="../media/image94.png"/><Relationship Id="rId4" Type="http://schemas.openxmlformats.org/officeDocument/2006/relationships/image" Target="../media/image93.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4.xml"/><Relationship Id="rId1" Type="http://schemas.openxmlformats.org/officeDocument/2006/relationships/tags" Target="../tags/tag105.xml"/><Relationship Id="rId4" Type="http://schemas.openxmlformats.org/officeDocument/2006/relationships/image" Target="../media/image95.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4.xml"/><Relationship Id="rId1" Type="http://schemas.openxmlformats.org/officeDocument/2006/relationships/tags" Target="../tags/tag106.xml"/><Relationship Id="rId4" Type="http://schemas.openxmlformats.org/officeDocument/2006/relationships/image" Target="../media/image95.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4.xml"/><Relationship Id="rId1" Type="http://schemas.openxmlformats.org/officeDocument/2006/relationships/tags" Target="../tags/tag107.xml"/><Relationship Id="rId4" Type="http://schemas.openxmlformats.org/officeDocument/2006/relationships/image" Target="../media/image95.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xml"/><Relationship Id="rId1" Type="http://schemas.openxmlformats.org/officeDocument/2006/relationships/tags" Target="../tags/tag108.xml"/><Relationship Id="rId4" Type="http://schemas.openxmlformats.org/officeDocument/2006/relationships/image" Target="../media/image95.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xml"/><Relationship Id="rId1" Type="http://schemas.openxmlformats.org/officeDocument/2006/relationships/tags" Target="../tags/tag109.xml"/><Relationship Id="rId4" Type="http://schemas.openxmlformats.org/officeDocument/2006/relationships/image" Target="../media/image9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4.xml"/><Relationship Id="rId1" Type="http://schemas.openxmlformats.org/officeDocument/2006/relationships/tags" Target="../tags/tag110.xml"/><Relationship Id="rId4" Type="http://schemas.openxmlformats.org/officeDocument/2006/relationships/image" Target="../media/image95.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image" Target="../media/image96.png"/><Relationship Id="rId5" Type="http://schemas.openxmlformats.org/officeDocument/2006/relationships/hyperlink" Target="http://www.itrcweb.org/PetroleumVI-Guidance/#Appendix J. Vapor Intrusion Control.htm" TargetMode="External"/><Relationship Id="rId4" Type="http://schemas.openxmlformats.org/officeDocument/2006/relationships/hyperlink" Target="http://www.itrcweb.org/PetroleumVI-Guidance/#6. Vapor Control and Site Management.htm"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xml"/><Relationship Id="rId1" Type="http://schemas.openxmlformats.org/officeDocument/2006/relationships/tags" Target="../tags/tag112.xml"/><Relationship Id="rId6" Type="http://schemas.openxmlformats.org/officeDocument/2006/relationships/hyperlink" Target="http://www.itrcweb.org/PetroleumVI-Guidance/#Appendix K Fact Sheets/Appendix K. Community Engagement Fact.htm%3FTocPath%3D_____23" TargetMode="External"/><Relationship Id="rId5" Type="http://schemas.openxmlformats.org/officeDocument/2006/relationships/image" Target="../media/image26.wmf"/><Relationship Id="rId4" Type="http://schemas.openxmlformats.org/officeDocument/2006/relationships/image" Target="../media/image97.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xml"/><Relationship Id="rId1" Type="http://schemas.openxmlformats.org/officeDocument/2006/relationships/tags" Target="../tags/tag113.xml"/><Relationship Id="rId6" Type="http://schemas.openxmlformats.org/officeDocument/2006/relationships/image" Target="../media/image98.png"/><Relationship Id="rId5" Type="http://schemas.openxmlformats.org/officeDocument/2006/relationships/hyperlink" Target="http://www.itrcweb.org/PetroleumVI-Guidance/#Appendix K Fact Sheets/Appendix K. Community Engagement Fact.htm%3FTocPath%3D_____23" TargetMode="External"/><Relationship Id="rId4" Type="http://schemas.openxmlformats.org/officeDocument/2006/relationships/image" Target="../media/image26.w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15.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hyperlink" Target="mailto:training@itrcweb.org" TargetMode="Externa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17.xml"/><Relationship Id="rId6" Type="http://schemas.openxmlformats.org/officeDocument/2006/relationships/image" Target="../media/image99.png"/><Relationship Id="rId5" Type="http://schemas.openxmlformats.org/officeDocument/2006/relationships/hyperlink" Target="http://www.clu-in.org/conf/itrc/PVI/feedback.cfm" TargetMode="External"/><Relationship Id="rId4" Type="http://schemas.openxmlformats.org/officeDocument/2006/relationships/hyperlink" Target="http://www.clu-in.org/conf/itrc/PVI/resource.cf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8.wmf"/><Relationship Id="rId5" Type="http://schemas.openxmlformats.org/officeDocument/2006/relationships/hyperlink" Target="http://www.itrcweb.org/PetroleumVI-Guidance/#1. Introduction.htm"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www.itrcweb.org/PetroleumVI-Guidance/#Appendix E. Types of Petroleum Sites.htm"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hyperlink" Target="http://www.itrcweb.org/PetroleumVI-Guidance/#Appendix K Fact Sheets/Appendix K. Community Engagement Fact.htm%3FTocPath%3D_____23" TargetMode="External"/><Relationship Id="rId4" Type="http://schemas.openxmlformats.org/officeDocument/2006/relationships/image" Target="../media/image26.wmf"/><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hyperlink" Target="http://www.epa.gov/oust/cat/pvi/petroleum-vapor-intrusion-review-draft-04092013.pdf" TargetMode="External"/><Relationship Id="rId4" Type="http://schemas.openxmlformats.org/officeDocument/2006/relationships/hyperlink" Target="http://itrcweb.org/guidance/ListDocuments?TopicID=28&amp;SubTopicID=39"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www.cluin.org/" TargetMode="External"/><Relationship Id="rId5" Type="http://schemas.openxmlformats.org/officeDocument/2006/relationships/hyperlink" Target="http://www.itrcweb.org/" TargetMode="External"/><Relationship Id="rId4" Type="http://schemas.openxmlformats.org/officeDocument/2006/relationships/hyperlink" Target="http://www.itrcweb.org/PetroleumVI-Guidance"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www.itrcweb.org/PetroleumVI-Guidance/#2. Characteristics of Petroleum Vapor Intrusion.htm" TargetMode="External"/><Relationship Id="rId4" Type="http://schemas.openxmlformats.org/officeDocument/2006/relationships/hyperlink" Target="http://www.itrcweb.org/PetroleumVI-Guidance/#1. Introduction.htm"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6.xml"/><Relationship Id="rId5" Type="http://schemas.openxmlformats.org/officeDocument/2006/relationships/image" Target="../media/image35.png"/><Relationship Id="rId4" Type="http://schemas.openxmlformats.org/officeDocument/2006/relationships/hyperlink" Target="http://www.epa.gov/oust/cat/pvi/pvicvi.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hyperlink" Target="http://www.epa.gov/oust/cat/pvi/pvicvi.pdf" TargetMode="External"/><Relationship Id="rId3" Type="http://schemas.openxmlformats.org/officeDocument/2006/relationships/notesSlide" Target="../notesSlides/notesSlide27.xml"/><Relationship Id="rId7" Type="http://schemas.openxmlformats.org/officeDocument/2006/relationships/hyperlink" Target="http://www.itrcweb.org/Guidance/GetDocument?documentID=104"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www.epa.gov/athens/publications/reports/Weaver600R05106ReviewRecentResearch.pdf" TargetMode="External"/><Relationship Id="rId5" Type="http://schemas.openxmlformats.org/officeDocument/2006/relationships/hyperlink" Target="to%20be%20added" TargetMode="External"/><Relationship Id="rId10" Type="http://schemas.openxmlformats.org/officeDocument/2006/relationships/hyperlink" Target="http://www.epa.gov/oust/cat/pvi/petroleum-vapor-intrusion-review-draft-04092013.pdf" TargetMode="External"/><Relationship Id="rId4" Type="http://schemas.openxmlformats.org/officeDocument/2006/relationships/hyperlink" Target="http://www.epa.gov/osw/hazard/correctiveaction/eis/vapor/complete.pdf" TargetMode="External"/><Relationship Id="rId9" Type="http://schemas.openxmlformats.org/officeDocument/2006/relationships/hyperlink" Target="http://www.epa.gov/oswer/vaporintrusion/documents/vaporIntrusion-final-guidance-20130411-reviewdraft.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www.itrcweb.org/PetroleumVI-Guidance/#Appendix I. Biodegradation Model Processes, Inputs, and Case Examples.htm" TargetMode="External"/><Relationship Id="rId5" Type="http://schemas.openxmlformats.org/officeDocument/2006/relationships/image" Target="../media/image41.png"/><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18.wmf"/><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hyperlink" Target="http://www.itrcweb.org/PetroleumVI-Guidance/#Appendix K Fact Sheets/Appendix K. Community Engagement Fact.htm%3FTocPath%3D_____23" TargetMode="External"/><Relationship Id="rId5" Type="http://schemas.openxmlformats.org/officeDocument/2006/relationships/image" Target="../media/image26.wmf"/><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trcweb.org/"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www.itrcweb.org/PetroleumVI-Guidance/#Appendix F. Technical Information to Support Site Screening.htm"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8.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49.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51.emf"/><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53.emf"/><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55.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hyperlink" Target="http://www.itrcweb.org/guidancedocument.asp?TID=76" TargetMode="External"/><Relationship Id="rId4" Type="http://schemas.openxmlformats.org/officeDocument/2006/relationships/hyperlink" Target="http://www.itrcweb.org/GuidanceDocuments/LNAPL-2.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5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61.png"/><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6.xml"/><Relationship Id="rId1" Type="http://schemas.openxmlformats.org/officeDocument/2006/relationships/tags" Target="../tags/tag65.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63.wmf"/><Relationship Id="rId5" Type="http://schemas.openxmlformats.org/officeDocument/2006/relationships/hyperlink" Target="http://www.itrcweb.org/PetroleumVI-Guidance/#Appendix G. Investigation Methods and Analysis Toolbox.htm" TargetMode="External"/><Relationship Id="rId4" Type="http://schemas.openxmlformats.org/officeDocument/2006/relationships/hyperlink" Target="http://www.itrcweb.org/PetroleumVI-Guidance/#4. Site Investigation.htm"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72.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75.xml"/><Relationship Id="rId5" Type="http://schemas.openxmlformats.org/officeDocument/2006/relationships/image" Target="../media/image73.png"/><Relationship Id="rId4" Type="http://schemas.openxmlformats.org/officeDocument/2006/relationships/hyperlink" Target="http://www.itrcweb.org/documents/vi-1.pdf"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hyperlink" Target="http://www.itrcweb.org/documents/vi-1.pdf" TargetMode="External"/><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77.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78.jpeg"/><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80.png"/><Relationship Id="rId4" Type="http://schemas.openxmlformats.org/officeDocument/2006/relationships/image" Target="../media/image79.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82.jpeg"/><Relationship Id="rId4" Type="http://schemas.openxmlformats.org/officeDocument/2006/relationships/image" Target="../media/image81.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84.jpeg"/><Relationship Id="rId4" Type="http://schemas.openxmlformats.org/officeDocument/2006/relationships/image" Target="../media/image83.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image" Target="../media/image86.png"/><Relationship Id="rId4" Type="http://schemas.openxmlformats.org/officeDocument/2006/relationships/image" Target="../media/image85.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image" Target="../media/image88.jpeg"/><Relationship Id="rId4" Type="http://schemas.openxmlformats.org/officeDocument/2006/relationships/image" Target="../media/image87.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87.xml"/><Relationship Id="rId6" Type="http://schemas.openxmlformats.org/officeDocument/2006/relationships/hyperlink" Target="http://www.itrcweb.org/PetroleumVI-Guidance/#Appendix K Fact Sheets/Appendix K. Community Engagement Fact.htm%3FTocPath%3D_____23" TargetMode="External"/><Relationship Id="rId5" Type="http://schemas.openxmlformats.org/officeDocument/2006/relationships/image" Target="../media/image26.wmf"/><Relationship Id="rId4" Type="http://schemas.openxmlformats.org/officeDocument/2006/relationships/image" Target="../media/image8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hyperlink" Target="http://www.itrcweb.org/PetroleumVI-Guidance/#Appendix G. Investigation Methods and Analysis Toolbox.htm"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hyperlink" Target="http://itrcweb.org/PetroleumVI-Guidance/#Appendix I. Biodegradation Model Processes, Inputs, and Case Examples.htm" TargetMode="External"/><Relationship Id="rId5" Type="http://schemas.openxmlformats.org/officeDocument/2006/relationships/hyperlink" Target="http://itrcweb.org/PetroleumVI-Guidance/#Appendix H. Vapor Intrusion Models Using Aerobic Biodegradation.htm" TargetMode="External"/><Relationship Id="rId4" Type="http://schemas.openxmlformats.org/officeDocument/2006/relationships/hyperlink" Target="http://www.itrcweb.org/PetroleumVI-Guidance/#5. Modeling.htm"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90.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hyperlink" Target="http://www.itrcweb.org/PetroleumVI-Guidance/#Appendix H. Vapor Intrusion Models Using Aerobic Biodegradation.htm"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5.xml"/><Relationship Id="rId5" Type="http://schemas.openxmlformats.org/officeDocument/2006/relationships/image" Target="../media/image91.png"/><Relationship Id="rId4" Type="http://schemas.openxmlformats.org/officeDocument/2006/relationships/hyperlink" Target="http://www.api.org/"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9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chart" Target="../charts/chart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4.xml"/><Relationship Id="rId1" Type="http://schemas.openxmlformats.org/officeDocument/2006/relationships/tags" Target="../tags/tag9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Starting Soon: Petroleum Vapor Intrusion</a:t>
            </a:r>
          </a:p>
        </p:txBody>
      </p:sp>
      <p:sp>
        <p:nvSpPr>
          <p:cNvPr id="4099" name="Content Placeholder 2"/>
          <p:cNvSpPr>
            <a:spLocks noGrp="1"/>
          </p:cNvSpPr>
          <p:nvPr>
            <p:ph idx="1"/>
          </p:nvPr>
        </p:nvSpPr>
        <p:spPr>
          <a:xfrm>
            <a:off x="369888" y="1371600"/>
            <a:ext cx="8545511" cy="5257800"/>
          </a:xfrm>
        </p:spPr>
        <p:txBody>
          <a:bodyPr/>
          <a:lstStyle/>
          <a:p>
            <a:r>
              <a:rPr lang="en-US" altLang="en-US" sz="2400" dirty="0" smtClean="0"/>
              <a:t>Petroleum Vapor Intrusion (PVI) Technical and Regulatory Guidance Web-Based Document (PVI-1) </a:t>
            </a:r>
            <a:r>
              <a:rPr lang="en-US" altLang="en-US" sz="2400" dirty="0" smtClean="0">
                <a:hlinkClick r:id="rId4"/>
              </a:rPr>
              <a:t>www.itrcweb.org/PetroleumVI-Guidance</a:t>
            </a:r>
            <a:r>
              <a:rPr lang="en-US" altLang="en-US" sz="2400" dirty="0" smtClean="0"/>
              <a:t> </a:t>
            </a:r>
          </a:p>
          <a:p>
            <a:r>
              <a:rPr lang="en-US" altLang="en-US" sz="2400" dirty="0" smtClean="0"/>
              <a:t>Download PowerPoint file </a:t>
            </a:r>
          </a:p>
          <a:p>
            <a:pPr lvl="1"/>
            <a:r>
              <a:rPr lang="en-US" altLang="en-US" sz="2000" dirty="0" smtClean="0"/>
              <a:t>Clu-in training page at </a:t>
            </a:r>
            <a:r>
              <a:rPr lang="en-US" altLang="en-US" sz="2000" dirty="0" smtClean="0">
                <a:hlinkClick r:id="rId5"/>
              </a:rPr>
              <a:t>http://www.clu-in.org/conf/itrc/PVI/</a:t>
            </a:r>
            <a:endParaRPr lang="en-US" altLang="en-US" sz="2000" dirty="0" smtClean="0"/>
          </a:p>
          <a:p>
            <a:pPr lvl="1"/>
            <a:r>
              <a:rPr lang="en-US" altLang="en-US" sz="2000" dirty="0" smtClean="0"/>
              <a:t>Under “Download Training Materials”</a:t>
            </a:r>
          </a:p>
          <a:p>
            <a:r>
              <a:rPr lang="en-US" altLang="en-US" sz="2400" dirty="0" smtClean="0"/>
              <a:t>Download flowcharts </a:t>
            </a:r>
            <a:r>
              <a:rPr lang="en-US" sz="2400" dirty="0" smtClean="0"/>
              <a:t>for reference during the training class</a:t>
            </a:r>
            <a:endParaRPr lang="en-US" altLang="en-US" sz="2400" dirty="0" smtClean="0"/>
          </a:p>
          <a:p>
            <a:pPr lvl="1"/>
            <a:r>
              <a:rPr lang="en-US" sz="2000" dirty="0" smtClean="0">
                <a:hlinkClick r:id="rId6"/>
              </a:rPr>
              <a:t>http://www.cluin.org/conf/itrc/PVI/ITRC-PVI-FlowCharts.pdf</a:t>
            </a:r>
            <a:r>
              <a:rPr lang="en-US" sz="2000" dirty="0" smtClean="0"/>
              <a:t> </a:t>
            </a:r>
            <a:endParaRPr lang="en-US" altLang="en-US" sz="2000" dirty="0" smtClean="0"/>
          </a:p>
          <a:p>
            <a:r>
              <a:rPr lang="en-US" altLang="en-US" sz="2400" dirty="0" smtClean="0"/>
              <a:t>Using Adobe Connect</a:t>
            </a:r>
          </a:p>
          <a:p>
            <a:pPr lvl="1"/>
            <a:r>
              <a:rPr lang="en-US" altLang="en-US" sz="2000" dirty="0" smtClean="0"/>
              <a:t>Related Links (on right)</a:t>
            </a:r>
          </a:p>
          <a:p>
            <a:pPr lvl="2"/>
            <a:r>
              <a:rPr lang="en-US" altLang="en-US" sz="2000" dirty="0" smtClean="0"/>
              <a:t>Select name of link</a:t>
            </a:r>
          </a:p>
          <a:p>
            <a:pPr lvl="2"/>
            <a:r>
              <a:rPr lang="en-US" altLang="en-US" sz="2000" dirty="0" smtClean="0"/>
              <a:t>Click “Browse To”</a:t>
            </a:r>
          </a:p>
          <a:p>
            <a:pPr lvl="1"/>
            <a:r>
              <a:rPr lang="en-US" altLang="en-US" sz="2000" dirty="0" smtClean="0"/>
              <a:t>Full Screen button near top of page</a:t>
            </a:r>
          </a:p>
        </p:txBody>
      </p:sp>
      <p:sp>
        <p:nvSpPr>
          <p:cNvPr id="4"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Poll Question</a:t>
            </a:r>
          </a:p>
        </p:txBody>
      </p:sp>
    </p:spTree>
    <p:custDataLst>
      <p:tags r:id="rId1"/>
    </p:custDataLst>
    <p:extLst>
      <p:ext uri="{BB962C8B-B14F-4D97-AF65-F5344CB8AC3E}">
        <p14:creationId xmlns:p14="http://schemas.microsoft.com/office/powerpoint/2010/main" val="3901327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a:extLst>
              <a:ext uri="{28A0092B-C50C-407E-A947-70E740481C1C}">
                <a14:useLocalDpi xmlns:a14="http://schemas.microsoft.com/office/drawing/2010/main" val="0"/>
              </a:ext>
            </a:extLst>
          </a:blip>
          <a:srcRect t="11356"/>
          <a:stretch>
            <a:fillRect/>
          </a:stretch>
        </p:blipFill>
        <p:spPr bwMode="auto">
          <a:xfrm>
            <a:off x="298450" y="1371600"/>
            <a:ext cx="86788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solidFill>
            <a:schemeClr val="bg1"/>
          </a:solidFill>
        </p:spPr>
        <p:txBody>
          <a:bodyPr/>
          <a:lstStyle/>
          <a:p>
            <a:r>
              <a:rPr lang="en-US" altLang="en-US" sz="2800" dirty="0" smtClean="0">
                <a:solidFill>
                  <a:srgbClr val="003366"/>
                </a:solidFill>
              </a:rPr>
              <a:t>The ITRC Solution - Guidance</a:t>
            </a:r>
            <a:r>
              <a:rPr lang="en-US" altLang="en-US" dirty="0" smtClean="0"/>
              <a:t/>
            </a:r>
            <a:br>
              <a:rPr lang="en-US" altLang="en-US" dirty="0" smtClean="0"/>
            </a:br>
            <a:r>
              <a:rPr lang="en-US" altLang="en-US" sz="2400" i="1" dirty="0" smtClean="0">
                <a:ea typeface="MS PGothic" pitchFamily="34" charset="-128"/>
              </a:rPr>
              <a:t>Petroleum Vapor Intrusion (PVI): Fundamentals of Screening, Investigation, and Management </a:t>
            </a:r>
            <a:endParaRPr lang="en-US" altLang="en-US" sz="2400" i="1" dirty="0" smtClean="0"/>
          </a:p>
        </p:txBody>
      </p:sp>
      <p:grpSp>
        <p:nvGrpSpPr>
          <p:cNvPr id="17412" name="Group 10"/>
          <p:cNvGrpSpPr>
            <a:grpSpLocks/>
          </p:cNvGrpSpPr>
          <p:nvPr/>
        </p:nvGrpSpPr>
        <p:grpSpPr bwMode="auto">
          <a:xfrm>
            <a:off x="533400" y="5791200"/>
            <a:ext cx="8208963" cy="908050"/>
            <a:chOff x="357389" y="1402724"/>
            <a:chExt cx="8208963" cy="908050"/>
          </a:xfrm>
        </p:grpSpPr>
        <p:sp>
          <p:nvSpPr>
            <p:cNvPr id="7" name="AutoShape 3"/>
            <p:cNvSpPr>
              <a:spLocks noChangeArrowheads="1"/>
            </p:cNvSpPr>
            <p:nvPr/>
          </p:nvSpPr>
          <p:spPr bwMode="auto">
            <a:xfrm>
              <a:off x="357389" y="1402724"/>
              <a:ext cx="8208963"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17414"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17415" name="Rectangle 5"/>
            <p:cNvSpPr>
              <a:spLocks noChangeArrowheads="1"/>
            </p:cNvSpPr>
            <p:nvPr/>
          </p:nvSpPr>
          <p:spPr bwMode="auto">
            <a:xfrm>
              <a:off x="1920875" y="1565275"/>
              <a:ext cx="6613525"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sz="2000" b="1" dirty="0">
                  <a:solidFill>
                    <a:srgbClr val="000000"/>
                  </a:solidFill>
                  <a:ea typeface="MS PGothic" pitchFamily="34" charset="-128"/>
                </a:rPr>
                <a:t>Only applies to PVI Pathway, not for chlorinated or other non-petroleum compounds </a:t>
              </a:r>
              <a:r>
                <a:rPr lang="en-US" altLang="en-US" sz="1600" b="1" dirty="0">
                  <a:solidFill>
                    <a:srgbClr val="000000"/>
                  </a:solidFill>
                  <a:ea typeface="MS PGothic" pitchFamily="34" charset="-128"/>
                </a:rPr>
                <a:t>[See </a:t>
              </a:r>
              <a:r>
                <a:rPr lang="en-US" altLang="en-US" sz="1600" b="1" dirty="0">
                  <a:solidFill>
                    <a:srgbClr val="000000"/>
                  </a:solidFill>
                  <a:ea typeface="MS PGothic" pitchFamily="34" charset="-128"/>
                  <a:hlinkClick r:id="rId5"/>
                </a:rPr>
                <a:t>ITRC VI-1, 2007</a:t>
              </a:r>
              <a:r>
                <a:rPr lang="en-US" altLang="en-US" sz="1600" b="1" dirty="0">
                  <a:solidFill>
                    <a:srgbClr val="000000"/>
                  </a:solidFill>
                  <a:ea typeface="MS PGothic" pitchFamily="34" charset="-128"/>
                </a:rPr>
                <a:t>]</a:t>
              </a:r>
            </a:p>
          </p:txBody>
        </p:sp>
      </p:gr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533400" y="92075"/>
            <a:ext cx="7431088" cy="1050925"/>
          </a:xfrm>
        </p:spPr>
        <p:txBody>
          <a:bodyPr/>
          <a:lstStyle/>
          <a:p>
            <a:r>
              <a:rPr lang="en-US" altLang="en-US" dirty="0" smtClean="0"/>
              <a:t>Modeling</a:t>
            </a:r>
            <a:br>
              <a:rPr lang="en-US" altLang="en-US" dirty="0" smtClean="0"/>
            </a:br>
            <a:r>
              <a:rPr lang="en-US" altLang="en-US" dirty="0" smtClean="0">
                <a:solidFill>
                  <a:srgbClr val="333399"/>
                </a:solidFill>
              </a:rPr>
              <a:t>Summary</a:t>
            </a:r>
          </a:p>
        </p:txBody>
      </p:sp>
      <p:sp>
        <p:nvSpPr>
          <p:cNvPr id="107523" name="Content Placeholder 2"/>
          <p:cNvSpPr>
            <a:spLocks noGrp="1"/>
          </p:cNvSpPr>
          <p:nvPr>
            <p:ph idx="1"/>
          </p:nvPr>
        </p:nvSpPr>
        <p:spPr/>
        <p:txBody>
          <a:bodyPr/>
          <a:lstStyle/>
          <a:p>
            <a:r>
              <a:rPr lang="en-US" altLang="en-US" dirty="0" smtClean="0"/>
              <a:t>Determine if modeling is applicable for evaluating the PVI pathway at your sites</a:t>
            </a:r>
          </a:p>
          <a:p>
            <a:r>
              <a:rPr lang="en-US" altLang="en-US" dirty="0" smtClean="0"/>
              <a:t>Identify appropriate model(s) for evaluating the PVI pathway</a:t>
            </a:r>
          </a:p>
          <a:p>
            <a:r>
              <a:rPr lang="en-US" altLang="en-US" dirty="0" smtClean="0"/>
              <a:t>BioVapor model is often an appropriate choice for evaluating the PVI pathway</a:t>
            </a:r>
          </a:p>
          <a:p>
            <a:r>
              <a:rPr lang="en-US" altLang="en-US" dirty="0" smtClean="0"/>
              <a:t>Ask appropriate questions about model results</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spTree>
    <p:custDataLst>
      <p:tags r:id="rId1"/>
    </p:custDataLst>
    <p:extLst>
      <p:ext uri="{BB962C8B-B14F-4D97-AF65-F5344CB8AC3E}">
        <p14:creationId xmlns:p14="http://schemas.microsoft.com/office/powerpoint/2010/main" val="17711100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smtClean="0"/>
              <a:t>Today’s Road Map</a:t>
            </a:r>
          </a:p>
        </p:txBody>
      </p:sp>
      <p:sp>
        <p:nvSpPr>
          <p:cNvPr id="2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Vapor Control and Site Management</a:t>
            </a:r>
          </a:p>
        </p:txBody>
      </p:sp>
      <p:grpSp>
        <p:nvGrpSpPr>
          <p:cNvPr id="108550" name="Group 44"/>
          <p:cNvGrpSpPr>
            <a:grpSpLocks/>
          </p:cNvGrpSpPr>
          <p:nvPr/>
        </p:nvGrpSpPr>
        <p:grpSpPr bwMode="auto">
          <a:xfrm>
            <a:off x="1676400" y="1447800"/>
            <a:ext cx="6019800" cy="5141913"/>
            <a:chOff x="914400" y="1447800"/>
            <a:chExt cx="6019800" cy="5142131"/>
          </a:xfrm>
        </p:grpSpPr>
        <p:sp>
          <p:nvSpPr>
            <p:cNvPr id="108552" name="Text Box 5"/>
            <p:cNvSpPr txBox="1">
              <a:spLocks noChangeArrowheads="1"/>
            </p:cNvSpPr>
            <p:nvPr/>
          </p:nvSpPr>
          <p:spPr bwMode="auto">
            <a:xfrm>
              <a:off x="914400" y="2819400"/>
              <a:ext cx="358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Site Screening</a:t>
              </a:r>
              <a:endParaRPr lang="en-US" altLang="en-US" sz="2400" b="1" dirty="0"/>
            </a:p>
          </p:txBody>
        </p:sp>
        <p:sp>
          <p:nvSpPr>
            <p:cNvPr id="108553" name="Text Box 6"/>
            <p:cNvSpPr txBox="1">
              <a:spLocks noChangeArrowheads="1"/>
            </p:cNvSpPr>
            <p:nvPr/>
          </p:nvSpPr>
          <p:spPr bwMode="auto">
            <a:xfrm>
              <a:off x="990600" y="4191000"/>
              <a:ext cx="350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Investigation &amp; Modeling</a:t>
              </a:r>
            </a:p>
          </p:txBody>
        </p:sp>
        <p:sp>
          <p:nvSpPr>
            <p:cNvPr id="108554" name="AutoShape 3"/>
            <p:cNvSpPr>
              <a:spLocks noChangeArrowheads="1"/>
            </p:cNvSpPr>
            <p:nvPr/>
          </p:nvSpPr>
          <p:spPr bwMode="auto">
            <a:xfrm>
              <a:off x="2514601" y="182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08555" name="Text Box 4"/>
            <p:cNvSpPr txBox="1">
              <a:spLocks noChangeArrowheads="1"/>
            </p:cNvSpPr>
            <p:nvPr/>
          </p:nvSpPr>
          <p:spPr bwMode="auto">
            <a:xfrm>
              <a:off x="914400" y="14478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Introduction</a:t>
              </a:r>
              <a:endParaRPr lang="en-US" altLang="en-US" sz="2400" b="1" dirty="0"/>
            </a:p>
          </p:txBody>
        </p:sp>
        <p:sp>
          <p:nvSpPr>
            <p:cNvPr id="108556" name="Text Box 5"/>
            <p:cNvSpPr txBox="1">
              <a:spLocks noChangeArrowheads="1"/>
            </p:cNvSpPr>
            <p:nvPr/>
          </p:nvSpPr>
          <p:spPr bwMode="auto">
            <a:xfrm>
              <a:off x="914400" y="21336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PVI Pathway</a:t>
              </a:r>
              <a:endParaRPr lang="en-US" altLang="en-US" sz="2400" b="1" dirty="0"/>
            </a:p>
          </p:txBody>
        </p:sp>
        <p:sp>
          <p:nvSpPr>
            <p:cNvPr id="108557" name="Text Box 6"/>
            <p:cNvSpPr txBox="1">
              <a:spLocks noChangeArrowheads="1"/>
            </p:cNvSpPr>
            <p:nvPr/>
          </p:nvSpPr>
          <p:spPr bwMode="auto">
            <a:xfrm>
              <a:off x="990600" y="3505200"/>
              <a:ext cx="343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b="1" dirty="0">
                  <a:solidFill>
                    <a:srgbClr val="0A6C0C"/>
                  </a:solidFill>
                </a:rPr>
                <a:t>Participant Questions</a:t>
              </a:r>
            </a:p>
          </p:txBody>
        </p:sp>
        <p:sp>
          <p:nvSpPr>
            <p:cNvPr id="108558" name="Text Box 7"/>
            <p:cNvSpPr txBox="1">
              <a:spLocks noChangeArrowheads="1"/>
            </p:cNvSpPr>
            <p:nvPr/>
          </p:nvSpPr>
          <p:spPr bwMode="auto">
            <a:xfrm>
              <a:off x="990600" y="4876800"/>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Vapor Control &amp;</a:t>
              </a:r>
              <a:br>
                <a:rPr lang="en-US" altLang="en-US" sz="2200" b="1" dirty="0"/>
              </a:br>
              <a:r>
                <a:rPr lang="en-US" altLang="en-US" sz="2200" b="1" dirty="0"/>
                <a:t>Site Management</a:t>
              </a:r>
              <a:endParaRPr lang="en-US" altLang="en-US" sz="2400" b="1" dirty="0"/>
            </a:p>
          </p:txBody>
        </p:sp>
        <p:sp>
          <p:nvSpPr>
            <p:cNvPr id="108559" name="AutoShape 3"/>
            <p:cNvSpPr>
              <a:spLocks noChangeArrowheads="1"/>
            </p:cNvSpPr>
            <p:nvPr/>
          </p:nvSpPr>
          <p:spPr bwMode="auto">
            <a:xfrm>
              <a:off x="2514600" y="25146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08560" name="AutoShape 3"/>
            <p:cNvSpPr>
              <a:spLocks noChangeArrowheads="1"/>
            </p:cNvSpPr>
            <p:nvPr/>
          </p:nvSpPr>
          <p:spPr bwMode="auto">
            <a:xfrm>
              <a:off x="2514600" y="45720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08561" name="AutoShape 3"/>
            <p:cNvSpPr>
              <a:spLocks noChangeArrowheads="1"/>
            </p:cNvSpPr>
            <p:nvPr/>
          </p:nvSpPr>
          <p:spPr bwMode="auto">
            <a:xfrm>
              <a:off x="2514600" y="38862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08562" name="AutoShape 3"/>
            <p:cNvSpPr>
              <a:spLocks noChangeArrowheads="1"/>
            </p:cNvSpPr>
            <p:nvPr/>
          </p:nvSpPr>
          <p:spPr bwMode="auto">
            <a:xfrm>
              <a:off x="2514600" y="32004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08563" name="AutoShape 3"/>
            <p:cNvSpPr>
              <a:spLocks noChangeArrowheads="1"/>
            </p:cNvSpPr>
            <p:nvPr/>
          </p:nvSpPr>
          <p:spPr bwMode="auto">
            <a:xfrm>
              <a:off x="2514600" y="563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08564" name="Text Box 6"/>
            <p:cNvSpPr txBox="1">
              <a:spLocks noChangeArrowheads="1"/>
            </p:cNvSpPr>
            <p:nvPr/>
          </p:nvSpPr>
          <p:spPr bwMode="auto">
            <a:xfrm>
              <a:off x="990600" y="5943600"/>
              <a:ext cx="343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b="1" dirty="0">
                  <a:solidFill>
                    <a:srgbClr val="0A6C0C"/>
                  </a:solidFill>
                </a:rPr>
                <a:t>Participants Taking Action</a:t>
              </a:r>
            </a:p>
            <a:p>
              <a:pPr algn="ctr"/>
              <a:r>
                <a:rPr lang="en-US" altLang="en-US" b="1" dirty="0">
                  <a:solidFill>
                    <a:srgbClr val="0A6C0C"/>
                  </a:solidFill>
                </a:rPr>
                <a:t>Participant Questions</a:t>
              </a:r>
            </a:p>
          </p:txBody>
        </p:sp>
        <p:sp>
          <p:nvSpPr>
            <p:cNvPr id="108565" name="Right Brace 38"/>
            <p:cNvSpPr>
              <a:spLocks/>
            </p:cNvSpPr>
            <p:nvPr/>
          </p:nvSpPr>
          <p:spPr bwMode="auto">
            <a:xfrm>
              <a:off x="4419600" y="1662906"/>
              <a:ext cx="609600" cy="3899694"/>
            </a:xfrm>
            <a:prstGeom prst="rightBrace">
              <a:avLst>
                <a:gd name="adj1" fmla="val 0"/>
                <a:gd name="adj2" fmla="val 50000"/>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108566" name="Text Box 5"/>
            <p:cNvSpPr txBox="1">
              <a:spLocks noChangeArrowheads="1"/>
            </p:cNvSpPr>
            <p:nvPr/>
          </p:nvSpPr>
          <p:spPr bwMode="auto">
            <a:xfrm>
              <a:off x="4876800" y="33528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a:t>Community </a:t>
              </a:r>
            </a:p>
            <a:p>
              <a:pPr algn="ctr"/>
              <a:r>
                <a:rPr lang="en-US" altLang="en-US" sz="2200" b="1" dirty="0"/>
                <a:t>Engagement</a:t>
              </a:r>
              <a:endParaRPr lang="en-US" altLang="en-US" sz="2400" b="1" dirty="0"/>
            </a:p>
          </p:txBody>
        </p:sp>
      </p:grpSp>
      <p:sp>
        <p:nvSpPr>
          <p:cNvPr id="108551" name="Right Arrow 1"/>
          <p:cNvSpPr>
            <a:spLocks noChangeArrowheads="1"/>
          </p:cNvSpPr>
          <p:nvPr/>
        </p:nvSpPr>
        <p:spPr bwMode="auto">
          <a:xfrm>
            <a:off x="1143000" y="4876800"/>
            <a:ext cx="1219200" cy="381000"/>
          </a:xfrm>
          <a:prstGeom prst="rightArrow">
            <a:avLst>
              <a:gd name="adj1" fmla="val 50000"/>
              <a:gd name="adj2" fmla="val 50000"/>
            </a:avLst>
          </a:prstGeom>
          <a:solidFill>
            <a:srgbClr val="008000"/>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Tree>
    <p:custDataLst>
      <p:tags r:id="rId1"/>
    </p:custDataLst>
    <p:extLst>
      <p:ext uri="{BB962C8B-B14F-4D97-AF65-F5344CB8AC3E}">
        <p14:creationId xmlns:p14="http://schemas.microsoft.com/office/powerpoint/2010/main" val="30663946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C:\Users\Juliana\Desktop\Updated PVI graphics Oct 2014\PVI-Overview-StrategyFlowChart-091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725" y="1631950"/>
            <a:ext cx="3967163"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itle 1"/>
          <p:cNvSpPr>
            <a:spLocks noGrp="1"/>
          </p:cNvSpPr>
          <p:nvPr>
            <p:ph type="title"/>
          </p:nvPr>
        </p:nvSpPr>
        <p:spPr>
          <a:xfrm>
            <a:off x="457200" y="92075"/>
            <a:ext cx="7507288" cy="1050925"/>
          </a:xfrm>
        </p:spPr>
        <p:txBody>
          <a:bodyPr/>
          <a:lstStyle/>
          <a:p>
            <a:r>
              <a:rPr lang="en-US" altLang="en-US" dirty="0" smtClean="0"/>
              <a:t>Vapor Control &amp; Site Management</a:t>
            </a:r>
            <a:br>
              <a:rPr lang="en-US" altLang="en-US" dirty="0" smtClean="0"/>
            </a:br>
            <a:r>
              <a:rPr lang="en-US" altLang="en-US" dirty="0" smtClean="0">
                <a:solidFill>
                  <a:srgbClr val="333399"/>
                </a:solidFill>
              </a:rPr>
              <a:t>Learning Objectives and Overview</a:t>
            </a:r>
          </a:p>
        </p:txBody>
      </p:sp>
      <p:sp>
        <p:nvSpPr>
          <p:cNvPr id="109572" name="Text Placeholder 2"/>
          <p:cNvSpPr>
            <a:spLocks noGrp="1"/>
          </p:cNvSpPr>
          <p:nvPr>
            <p:ph idx="1"/>
          </p:nvPr>
        </p:nvSpPr>
        <p:spPr>
          <a:xfrm>
            <a:off x="381000" y="1371600"/>
            <a:ext cx="4613275" cy="4267200"/>
          </a:xfrm>
        </p:spPr>
        <p:txBody>
          <a:bodyPr/>
          <a:lstStyle/>
          <a:p>
            <a:pPr>
              <a:spcBef>
                <a:spcPts val="1200"/>
              </a:spcBef>
            </a:pPr>
            <a:r>
              <a:rPr lang="en-US" altLang="en-US" sz="2000" dirty="0" smtClean="0"/>
              <a:t>How </a:t>
            </a:r>
            <a:r>
              <a:rPr lang="en-US" altLang="en-US" sz="2000" b="1" dirty="0" smtClean="0"/>
              <a:t>factors unique to PVI mitigation </a:t>
            </a:r>
            <a:r>
              <a:rPr lang="en-US" altLang="en-US" sz="2000" dirty="0" smtClean="0"/>
              <a:t>may affect your remedy decisions</a:t>
            </a:r>
          </a:p>
          <a:p>
            <a:pPr>
              <a:spcBef>
                <a:spcPts val="1200"/>
              </a:spcBef>
            </a:pPr>
            <a:r>
              <a:rPr lang="en-US" altLang="en-US" sz="2000" b="1" dirty="0" smtClean="0"/>
              <a:t>Types of vapor control strategies </a:t>
            </a:r>
            <a:r>
              <a:rPr lang="en-US" altLang="en-US" sz="2000" dirty="0" smtClean="0"/>
              <a:t>to manage PVI when indoor air exceed mitigation action levels, or are likely to exceed screening levels in future buildings</a:t>
            </a:r>
          </a:p>
          <a:p>
            <a:pPr>
              <a:spcBef>
                <a:spcPts val="1200"/>
              </a:spcBef>
            </a:pPr>
            <a:r>
              <a:rPr lang="en-US" altLang="en-US" sz="2000" dirty="0" smtClean="0"/>
              <a:t>Where to find </a:t>
            </a:r>
            <a:r>
              <a:rPr lang="en-US" altLang="en-US" sz="2000" b="1" dirty="0" smtClean="0"/>
              <a:t>more detailed information </a:t>
            </a:r>
            <a:r>
              <a:rPr lang="en-US" altLang="en-US" sz="2000" dirty="0" smtClean="0"/>
              <a:t>on</a:t>
            </a:r>
            <a:endParaRPr lang="en-US" altLang="en-US" sz="2000" b="1" dirty="0" smtClean="0"/>
          </a:p>
          <a:p>
            <a:pPr lvl="1">
              <a:spcBef>
                <a:spcPts val="1200"/>
              </a:spcBef>
            </a:pPr>
            <a:r>
              <a:rPr lang="en-US" altLang="en-US" sz="1800" dirty="0" smtClean="0"/>
              <a:t>Design, operations and maintenance (O&amp;M) and closure of mitigation systems</a:t>
            </a:r>
          </a:p>
          <a:p>
            <a:pPr lvl="1">
              <a:spcBef>
                <a:spcPts val="1200"/>
              </a:spcBef>
            </a:pPr>
            <a:r>
              <a:rPr lang="en-US" altLang="en-US" sz="1800" dirty="0" smtClean="0"/>
              <a:t>Community engagement</a:t>
            </a:r>
          </a:p>
          <a:p>
            <a:pPr lvl="1"/>
            <a:endParaRPr lang="en-US" altLang="en-US" sz="2000" dirty="0" smtClean="0"/>
          </a:p>
          <a:p>
            <a:pPr lvl="1"/>
            <a:endParaRPr lang="en-US" altLang="en-US" sz="2000" dirty="0" smtClean="0"/>
          </a:p>
          <a:p>
            <a:pPr lvl="1"/>
            <a:endParaRPr lang="en-US" altLang="en-US" sz="2000" dirty="0" smtClean="0"/>
          </a:p>
          <a:p>
            <a:pPr lvl="1"/>
            <a:endParaRPr lang="en-US" altLang="en-US" sz="2000" dirty="0" smtClean="0"/>
          </a:p>
        </p:txBody>
      </p:sp>
      <p:sp>
        <p:nvSpPr>
          <p:cNvPr id="4" name="TextBox 3"/>
          <p:cNvSpPr txBox="1">
            <a:spLocks noChangeArrowheads="1"/>
          </p:cNvSpPr>
          <p:nvPr/>
        </p:nvSpPr>
        <p:spPr bwMode="auto">
          <a:xfrm>
            <a:off x="381000" y="6519863"/>
            <a:ext cx="3124200" cy="33813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hlinkClick r:id="rId5"/>
              </a:rPr>
              <a:t>ITRC PVI-1, 2014: Chapter 6</a:t>
            </a:r>
            <a:endParaRPr lang="en-US" altLang="en-US" sz="1600" dirty="0" smtClean="0">
              <a:solidFill>
                <a:srgbClr val="000000"/>
              </a:solidFill>
              <a:latin typeface="+mn-lt"/>
              <a:cs typeface="+mn-cs"/>
            </a:endParaRPr>
          </a:p>
        </p:txBody>
      </p:sp>
      <p:sp>
        <p:nvSpPr>
          <p:cNvPr id="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Vapor Control and Site Management</a:t>
            </a:r>
          </a:p>
        </p:txBody>
      </p:sp>
      <p:sp>
        <p:nvSpPr>
          <p:cNvPr id="109577" name="Oval 10"/>
          <p:cNvSpPr>
            <a:spLocks noChangeArrowheads="1"/>
          </p:cNvSpPr>
          <p:nvPr/>
        </p:nvSpPr>
        <p:spPr bwMode="auto">
          <a:xfrm>
            <a:off x="5029200" y="4724400"/>
            <a:ext cx="2743200" cy="685800"/>
          </a:xfrm>
          <a:prstGeom prst="ellipse">
            <a:avLst/>
          </a:prstGeom>
          <a:noFill/>
          <a:ln w="41275" algn="ctr">
            <a:solidFill>
              <a:srgbClr val="FF0000">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109578" name="Rectangle 1"/>
          <p:cNvSpPr>
            <a:spLocks noChangeArrowheads="1"/>
          </p:cNvSpPr>
          <p:nvPr/>
        </p:nvSpPr>
        <p:spPr bwMode="auto">
          <a:xfrm>
            <a:off x="5186363" y="6348413"/>
            <a:ext cx="3671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Figure 1-2. PVI strategy flowchart</a:t>
            </a:r>
          </a:p>
        </p:txBody>
      </p:sp>
      <p:sp>
        <p:nvSpPr>
          <p:cNvPr id="109579" name="TextBox 40"/>
          <p:cNvSpPr txBox="1">
            <a:spLocks noChangeArrowheads="1"/>
          </p:cNvSpPr>
          <p:nvPr/>
        </p:nvSpPr>
        <p:spPr bwMode="auto">
          <a:xfrm>
            <a:off x="7119938" y="1304925"/>
            <a:ext cx="2005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dirty="0">
                <a:solidFill>
                  <a:srgbClr val="FF9900"/>
                </a:solidFill>
              </a:rPr>
              <a:t>Handout provided</a:t>
            </a:r>
          </a:p>
        </p:txBody>
      </p:sp>
    </p:spTree>
    <p:custDataLst>
      <p:tags r:id="rId1"/>
    </p:custDataLst>
    <p:extLst>
      <p:ext uri="{BB962C8B-B14F-4D97-AF65-F5344CB8AC3E}">
        <p14:creationId xmlns:p14="http://schemas.microsoft.com/office/powerpoint/2010/main" val="9210434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dirty="0" smtClean="0"/>
              <a:t>Factors Unique to PVI Mitigation</a:t>
            </a:r>
          </a:p>
        </p:txBody>
      </p:sp>
      <p:sp>
        <p:nvSpPr>
          <p:cNvPr id="110595" name="Content Placeholder 2"/>
          <p:cNvSpPr>
            <a:spLocks noGrp="1"/>
          </p:cNvSpPr>
          <p:nvPr>
            <p:ph idx="1"/>
          </p:nvPr>
        </p:nvSpPr>
        <p:spPr/>
        <p:txBody>
          <a:bodyPr/>
          <a:lstStyle/>
          <a:p>
            <a:r>
              <a:rPr lang="en-US" altLang="en-US" dirty="0" smtClean="0"/>
              <a:t>Petroleum soil/groundwater impacts typically less extensive and easier to remediate than chlorinated solvent impacts</a:t>
            </a:r>
          </a:p>
          <a:p>
            <a:r>
              <a:rPr lang="en-US" altLang="en-US" dirty="0" smtClean="0"/>
              <a:t>Vertical migration of petroleum vapors limited by bioattenuation</a:t>
            </a:r>
          </a:p>
          <a:p>
            <a:r>
              <a:rPr lang="en-US" altLang="en-US" dirty="0" smtClean="0"/>
              <a:t>Introduction of oxygen below building may reduce or eliminate impacts</a:t>
            </a:r>
          </a:p>
          <a:p>
            <a:r>
              <a:rPr lang="en-US" altLang="en-US" dirty="0" smtClean="0"/>
              <a:t>High concentrations potentially explosive </a:t>
            </a:r>
          </a:p>
        </p:txBody>
      </p:sp>
      <p:grpSp>
        <p:nvGrpSpPr>
          <p:cNvPr id="110596" name="Group 10"/>
          <p:cNvGrpSpPr>
            <a:grpSpLocks/>
          </p:cNvGrpSpPr>
          <p:nvPr/>
        </p:nvGrpSpPr>
        <p:grpSpPr bwMode="auto">
          <a:xfrm>
            <a:off x="457200" y="5715000"/>
            <a:ext cx="8208963" cy="908050"/>
            <a:chOff x="357389" y="1402724"/>
            <a:chExt cx="8208963" cy="908050"/>
          </a:xfrm>
        </p:grpSpPr>
        <p:sp>
          <p:nvSpPr>
            <p:cNvPr id="14" name="AutoShape 3"/>
            <p:cNvSpPr>
              <a:spLocks noChangeArrowheads="1"/>
            </p:cNvSpPr>
            <p:nvPr/>
          </p:nvSpPr>
          <p:spPr bwMode="auto">
            <a:xfrm>
              <a:off x="357389" y="1402724"/>
              <a:ext cx="8208963"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110601"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110602" name="Rectangle 5"/>
            <p:cNvSpPr>
              <a:spLocks noChangeArrowheads="1"/>
            </p:cNvSpPr>
            <p:nvPr/>
          </p:nvSpPr>
          <p:spPr bwMode="auto">
            <a:xfrm>
              <a:off x="1723623" y="1561653"/>
              <a:ext cx="6613525" cy="6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The unique properties of petroleum VOCs may affect the appropriate response action</a:t>
              </a:r>
            </a:p>
          </p:txBody>
        </p:sp>
      </p:grpSp>
      <p:sp>
        <p:nvSpPr>
          <p:cNvPr id="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Vapor Control and Site Management</a:t>
            </a:r>
          </a:p>
        </p:txBody>
      </p:sp>
    </p:spTree>
    <p:custDataLst>
      <p:tags r:id="rId1"/>
    </p:custDataLst>
    <p:extLst>
      <p:ext uri="{BB962C8B-B14F-4D97-AF65-F5344CB8AC3E}">
        <p14:creationId xmlns:p14="http://schemas.microsoft.com/office/powerpoint/2010/main" val="6109249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92075"/>
            <a:ext cx="7507288" cy="1050925"/>
          </a:xfrm>
        </p:spPr>
        <p:txBody>
          <a:bodyPr/>
          <a:lstStyle/>
          <a:p>
            <a:r>
              <a:rPr lang="en-US" altLang="en-US" dirty="0" smtClean="0"/>
              <a:t>Vapor Control Strategies for Petroleum Hydrocarbons</a:t>
            </a:r>
          </a:p>
        </p:txBody>
      </p:sp>
      <p:sp>
        <p:nvSpPr>
          <p:cNvPr id="111619" name="Content Placeholder 2"/>
          <p:cNvSpPr>
            <a:spLocks noGrp="1"/>
          </p:cNvSpPr>
          <p:nvPr>
            <p:ph idx="1"/>
          </p:nvPr>
        </p:nvSpPr>
        <p:spPr>
          <a:xfrm>
            <a:off x="609600" y="1371600"/>
            <a:ext cx="7772400" cy="4114800"/>
          </a:xfrm>
        </p:spPr>
        <p:txBody>
          <a:bodyPr/>
          <a:lstStyle/>
          <a:p>
            <a:r>
              <a:rPr lang="en-US" altLang="en-US" sz="2400" dirty="0" smtClean="0"/>
              <a:t>Environmental remediation</a:t>
            </a:r>
          </a:p>
          <a:p>
            <a:r>
              <a:rPr lang="en-US" altLang="en-US" sz="2400" dirty="0" smtClean="0"/>
              <a:t>Mitigation</a:t>
            </a:r>
          </a:p>
          <a:p>
            <a:r>
              <a:rPr lang="en-US" altLang="en-US" sz="2400" dirty="0" smtClean="0"/>
              <a:t>Institutional controls</a:t>
            </a:r>
          </a:p>
        </p:txBody>
      </p:sp>
      <p:sp>
        <p:nvSpPr>
          <p:cNvPr id="111620" name="Right Brace 4"/>
          <p:cNvSpPr>
            <a:spLocks/>
          </p:cNvSpPr>
          <p:nvPr/>
        </p:nvSpPr>
        <p:spPr bwMode="auto">
          <a:xfrm>
            <a:off x="5334000" y="1371600"/>
            <a:ext cx="533400" cy="1371600"/>
          </a:xfrm>
          <a:prstGeom prst="rightBrace">
            <a:avLst>
              <a:gd name="adj1" fmla="val 8333"/>
              <a:gd name="adj2" fmla="val 50000"/>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111621" name="TextBox 6"/>
          <p:cNvSpPr txBox="1">
            <a:spLocks noChangeArrowheads="1"/>
          </p:cNvSpPr>
          <p:nvPr/>
        </p:nvSpPr>
        <p:spPr bwMode="auto">
          <a:xfrm>
            <a:off x="6019800" y="1828800"/>
            <a:ext cx="2274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or any combination </a:t>
            </a:r>
          </a:p>
          <a:p>
            <a:pPr algn="ctr" eaLnBrk="1" hangingPunct="1"/>
            <a:r>
              <a:rPr lang="en-US" altLang="en-US" dirty="0"/>
              <a:t>of these approaches</a:t>
            </a:r>
          </a:p>
        </p:txBody>
      </p:sp>
      <p:grpSp>
        <p:nvGrpSpPr>
          <p:cNvPr id="111622" name="Group 10"/>
          <p:cNvGrpSpPr>
            <a:grpSpLocks/>
          </p:cNvGrpSpPr>
          <p:nvPr/>
        </p:nvGrpSpPr>
        <p:grpSpPr bwMode="auto">
          <a:xfrm>
            <a:off x="449263" y="5827713"/>
            <a:ext cx="8208962" cy="908050"/>
            <a:chOff x="357389" y="1402724"/>
            <a:chExt cx="8208963" cy="908050"/>
          </a:xfrm>
        </p:grpSpPr>
        <p:sp>
          <p:nvSpPr>
            <p:cNvPr id="14" name="AutoShape 3"/>
            <p:cNvSpPr>
              <a:spLocks noChangeArrowheads="1"/>
            </p:cNvSpPr>
            <p:nvPr/>
          </p:nvSpPr>
          <p:spPr bwMode="auto">
            <a:xfrm>
              <a:off x="357389" y="1402724"/>
              <a:ext cx="8208963"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111631"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111632" name="Rectangle 5"/>
            <p:cNvSpPr>
              <a:spLocks noChangeArrowheads="1"/>
            </p:cNvSpPr>
            <p:nvPr/>
          </p:nvSpPr>
          <p:spPr bwMode="auto">
            <a:xfrm>
              <a:off x="1723623" y="1561653"/>
              <a:ext cx="6613525" cy="6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Both short-term and long-term risks should be considered to determine the appropriate response action</a:t>
              </a:r>
            </a:p>
          </p:txBody>
        </p:sp>
      </p:grpSp>
      <p:sp>
        <p:nvSpPr>
          <p:cNvPr id="111623" name="TextBox 5"/>
          <p:cNvSpPr txBox="1">
            <a:spLocks noChangeArrowheads="1"/>
          </p:cNvSpPr>
          <p:nvPr/>
        </p:nvSpPr>
        <p:spPr bwMode="auto">
          <a:xfrm>
            <a:off x="5105400" y="4791075"/>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Figure J‑4. Passive sump mitigation system. Photo Source: Kansas Dept. of Health and Environment</a:t>
            </a:r>
          </a:p>
        </p:txBody>
      </p:sp>
      <p:pic>
        <p:nvPicPr>
          <p:cNvPr id="111624" name="Picture 15" descr="C:\Users\Juliana\Desktop\0200002B_217x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90863"/>
            <a:ext cx="20669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4648200"/>
            <a:ext cx="4286250" cy="1200150"/>
          </a:xfrm>
          <a:prstGeom prst="rect">
            <a:avLst/>
          </a:prstGeom>
        </p:spPr>
        <p:txBody>
          <a:bodyPr>
            <a:spAutoFit/>
          </a:bodyPr>
          <a:lstStyle/>
          <a:p>
            <a:pPr>
              <a:defRPr/>
            </a:pPr>
            <a:r>
              <a:rPr lang="en-US" dirty="0">
                <a:latin typeface="Arial" charset="0"/>
                <a:cs typeface="Arial" charset="0"/>
              </a:rPr>
              <a:t>Figure 6-1. Small-scale </a:t>
            </a:r>
            <a:r>
              <a:rPr lang="en-US" altLang="en-US" kern="0" dirty="0">
                <a:latin typeface="Arial" charset="0"/>
                <a:cs typeface="Arial" charset="0"/>
              </a:rPr>
              <a:t>soil vapor extraction </a:t>
            </a:r>
            <a:r>
              <a:rPr lang="en-US" dirty="0">
                <a:latin typeface="Arial" charset="0"/>
                <a:cs typeface="Arial" charset="0"/>
              </a:rPr>
              <a:t>(SVE) system designed to address the source of vapors. </a:t>
            </a:r>
            <a:r>
              <a:rPr lang="en-US" altLang="en-US" dirty="0"/>
              <a:t>Photo Source: </a:t>
            </a:r>
            <a:r>
              <a:rPr lang="en-US" dirty="0">
                <a:latin typeface="Arial" charset="0"/>
                <a:cs typeface="Arial" charset="0"/>
              </a:rPr>
              <a:t>Vapor Mitigation Sciences, LLC.</a:t>
            </a:r>
          </a:p>
        </p:txBody>
      </p:sp>
      <p:sp>
        <p:nvSpPr>
          <p:cNvPr id="1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Vapor Control and Site Management</a:t>
            </a:r>
          </a:p>
        </p:txBody>
      </p:sp>
      <p:pic>
        <p:nvPicPr>
          <p:cNvPr id="111629" name="Content Placeholder 3" descr="fido system side view.gif"/>
          <p:cNvPicPr>
            <a:picLocks noChangeAspect="1"/>
          </p:cNvPicPr>
          <p:nvPr/>
        </p:nvPicPr>
        <p:blipFill>
          <a:blip r:embed="rId5">
            <a:extLst>
              <a:ext uri="{28A0092B-C50C-407E-A947-70E740481C1C}">
                <a14:useLocalDpi xmlns:a14="http://schemas.microsoft.com/office/drawing/2010/main" val="0"/>
              </a:ext>
            </a:extLst>
          </a:blip>
          <a:srcRect l="18901" t="58604" r="33626"/>
          <a:stretch>
            <a:fillRect/>
          </a:stretch>
        </p:blipFill>
        <p:spPr bwMode="auto">
          <a:xfrm>
            <a:off x="685800" y="2819400"/>
            <a:ext cx="31654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758009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ChangeArrowheads="1"/>
          </p:cNvSpPr>
          <p:nvPr/>
        </p:nvSpPr>
        <p:spPr bwMode="auto">
          <a:xfrm>
            <a:off x="609600" y="3276600"/>
            <a:ext cx="3733800" cy="26670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3" name="Trapezoid 12"/>
          <p:cNvSpPr/>
          <p:nvPr/>
        </p:nvSpPr>
        <p:spPr bwMode="auto">
          <a:xfrm rot="10800000">
            <a:off x="2819400" y="3886200"/>
            <a:ext cx="1219200" cy="603250"/>
          </a:xfrm>
          <a:prstGeom prst="trapezoid">
            <a:avLst/>
          </a:prstGeom>
          <a:gradFill>
            <a:gsLst>
              <a:gs pos="50000">
                <a:schemeClr val="bg1">
                  <a:lumMod val="50000"/>
                </a:schemeClr>
              </a:gs>
              <a:gs pos="100000">
                <a:schemeClr val="bg1"/>
              </a:gs>
            </a:gsLst>
            <a:lin ang="5400000" scaled="1"/>
          </a:gradFill>
          <a:ln w="9525" cap="flat" cmpd="sng" algn="ctr">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dirty="0">
              <a:solidFill>
                <a:srgbClr val="000000"/>
              </a:solidFill>
              <a:cs typeface="Arial" pitchFamily="34" charset="0"/>
            </a:endParaRPr>
          </a:p>
        </p:txBody>
      </p:sp>
      <p:sp>
        <p:nvSpPr>
          <p:cNvPr id="112644" name="Title 14"/>
          <p:cNvSpPr>
            <a:spLocks noGrp="1"/>
          </p:cNvSpPr>
          <p:nvPr>
            <p:ph type="title"/>
          </p:nvPr>
        </p:nvSpPr>
        <p:spPr>
          <a:xfrm>
            <a:off x="533400" y="92075"/>
            <a:ext cx="7431088" cy="1050925"/>
          </a:xfrm>
        </p:spPr>
        <p:txBody>
          <a:bodyPr/>
          <a:lstStyle/>
          <a:p>
            <a:r>
              <a:rPr lang="en-US" altLang="en-US" dirty="0" smtClean="0"/>
              <a:t>Example 1 – Vapor Control Strategies</a:t>
            </a:r>
            <a:br>
              <a:rPr lang="en-US" altLang="en-US" dirty="0" smtClean="0"/>
            </a:br>
            <a:r>
              <a:rPr lang="en-US" altLang="en-US" sz="2200" dirty="0" smtClean="0">
                <a:solidFill>
                  <a:srgbClr val="333399"/>
                </a:solidFill>
              </a:rPr>
              <a:t>Residual TPH in soils above groundwater, adjacent to building</a:t>
            </a:r>
            <a:endParaRPr lang="en-US" altLang="en-US" sz="2200" dirty="0" smtClean="0"/>
          </a:p>
        </p:txBody>
      </p:sp>
      <p:sp>
        <p:nvSpPr>
          <p:cNvPr id="112645" name="Content Placeholder 3"/>
          <p:cNvSpPr>
            <a:spLocks noGrp="1"/>
          </p:cNvSpPr>
          <p:nvPr>
            <p:ph sz="half" idx="2"/>
          </p:nvPr>
        </p:nvSpPr>
        <p:spPr>
          <a:xfrm>
            <a:off x="4398963" y="1600200"/>
            <a:ext cx="4592637" cy="4343400"/>
          </a:xfrm>
        </p:spPr>
        <p:txBody>
          <a:bodyPr/>
          <a:lstStyle/>
          <a:p>
            <a:r>
              <a:rPr lang="en-US" altLang="en-US" sz="2000" dirty="0" smtClean="0"/>
              <a:t>Evacuate</a:t>
            </a:r>
          </a:p>
          <a:p>
            <a:r>
              <a:rPr lang="en-US" altLang="en-US" sz="2000" dirty="0" smtClean="0"/>
              <a:t>Remediation</a:t>
            </a:r>
          </a:p>
          <a:p>
            <a:pPr lvl="1"/>
            <a:r>
              <a:rPr lang="en-US" altLang="en-US" sz="1800" dirty="0" smtClean="0"/>
              <a:t>Excavate &amp; remove source</a:t>
            </a:r>
          </a:p>
          <a:p>
            <a:pPr lvl="1"/>
            <a:r>
              <a:rPr lang="en-US" altLang="en-US" sz="1800" dirty="0" smtClean="0"/>
              <a:t>Soil vapor extraction</a:t>
            </a:r>
          </a:p>
          <a:p>
            <a:pPr lvl="1"/>
            <a:r>
              <a:rPr lang="en-US" altLang="en-US" sz="1800" dirty="0" smtClean="0"/>
              <a:t>Utility trench dam</a:t>
            </a:r>
          </a:p>
          <a:p>
            <a:r>
              <a:rPr lang="en-US" altLang="en-US" sz="2000" dirty="0" smtClean="0"/>
              <a:t>Mitigation</a:t>
            </a:r>
          </a:p>
          <a:p>
            <a:pPr lvl="1"/>
            <a:r>
              <a:rPr lang="en-US" altLang="en-US" sz="1800" dirty="0" smtClean="0"/>
              <a:t>Sub-slab depressurization</a:t>
            </a:r>
          </a:p>
          <a:p>
            <a:pPr lvl="1"/>
            <a:r>
              <a:rPr lang="en-US" altLang="en-US" sz="1800" dirty="0" smtClean="0"/>
              <a:t>Building positive pressure</a:t>
            </a:r>
          </a:p>
          <a:p>
            <a:pPr lvl="1"/>
            <a:r>
              <a:rPr lang="en-US" altLang="en-US" sz="1800" dirty="0" smtClean="0"/>
              <a:t>Sealing cracks (only)</a:t>
            </a:r>
          </a:p>
          <a:p>
            <a:r>
              <a:rPr lang="en-US" altLang="en-US" sz="2000" dirty="0" smtClean="0"/>
              <a:t>Institutional Controls</a:t>
            </a:r>
          </a:p>
          <a:p>
            <a:pPr lvl="1"/>
            <a:r>
              <a:rPr lang="en-US" altLang="en-US" sz="1800" dirty="0" smtClean="0"/>
              <a:t>Restrict residential use</a:t>
            </a:r>
          </a:p>
          <a:p>
            <a:pPr lvl="1"/>
            <a:r>
              <a:rPr lang="en-US" altLang="en-US" sz="1800" dirty="0" smtClean="0"/>
              <a:t>Require testing/mitigation if occupied</a:t>
            </a:r>
          </a:p>
          <a:p>
            <a:pPr lvl="1"/>
            <a:r>
              <a:rPr lang="en-US" altLang="en-US" sz="1800" dirty="0" smtClean="0"/>
              <a:t>Require continued O&amp;M of mitigation</a:t>
            </a:r>
          </a:p>
        </p:txBody>
      </p:sp>
      <p:sp>
        <p:nvSpPr>
          <p:cNvPr id="112646" name="Rectangle 5"/>
          <p:cNvSpPr>
            <a:spLocks noChangeArrowheads="1"/>
          </p:cNvSpPr>
          <p:nvPr/>
        </p:nvSpPr>
        <p:spPr bwMode="auto">
          <a:xfrm>
            <a:off x="609600" y="4876800"/>
            <a:ext cx="3733800" cy="1066800"/>
          </a:xfrm>
          <a:prstGeom prst="rect">
            <a:avLst/>
          </a:prstGeom>
          <a:solidFill>
            <a:srgbClr val="00B0F0">
              <a:alpha val="3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Example 1: Residual TPH in soils above groundwater, adjacent to building.</a:t>
            </a:r>
          </a:p>
        </p:txBody>
      </p:sp>
      <p:sp>
        <p:nvSpPr>
          <p:cNvPr id="112647" name="Oval 6"/>
          <p:cNvSpPr>
            <a:spLocks noChangeArrowheads="1"/>
          </p:cNvSpPr>
          <p:nvPr/>
        </p:nvSpPr>
        <p:spPr bwMode="auto">
          <a:xfrm>
            <a:off x="3124200" y="3581400"/>
            <a:ext cx="609600" cy="914400"/>
          </a:xfrm>
          <a:prstGeom prst="ellipse">
            <a:avLst/>
          </a:prstGeom>
          <a:solidFill>
            <a:srgbClr val="FAB26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grpSp>
        <p:nvGrpSpPr>
          <p:cNvPr id="112648" name="Group 11"/>
          <p:cNvGrpSpPr>
            <a:grpSpLocks/>
          </p:cNvGrpSpPr>
          <p:nvPr/>
        </p:nvGrpSpPr>
        <p:grpSpPr bwMode="auto">
          <a:xfrm>
            <a:off x="533400" y="1741488"/>
            <a:ext cx="1866900" cy="1803400"/>
            <a:chOff x="2400300" y="633664"/>
            <a:chExt cx="4343400" cy="3429000"/>
          </a:xfrm>
        </p:grpSpPr>
        <p:sp>
          <p:nvSpPr>
            <p:cNvPr id="9" name="Rectangle 8"/>
            <p:cNvSpPr/>
            <p:nvPr/>
          </p:nvSpPr>
          <p:spPr>
            <a:xfrm>
              <a:off x="2666222" y="1524116"/>
              <a:ext cx="3811555" cy="2514400"/>
            </a:xfrm>
            <a:prstGeom prst="rect">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0" name="Isosceles Triangle 9"/>
            <p:cNvSpPr/>
            <p:nvPr/>
          </p:nvSpPr>
          <p:spPr>
            <a:xfrm>
              <a:off x="2400300" y="633664"/>
              <a:ext cx="4343400" cy="914600"/>
            </a:xfrm>
            <a:prstGeom prst="triangle">
              <a:avLst/>
            </a:prstGeom>
            <a:solidFill>
              <a:srgbClr val="99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1" name="Rectangle 10"/>
            <p:cNvSpPr/>
            <p:nvPr/>
          </p:nvSpPr>
          <p:spPr>
            <a:xfrm>
              <a:off x="2695769" y="3911740"/>
              <a:ext cx="3752461" cy="1509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grpSp>
      <p:cxnSp>
        <p:nvCxnSpPr>
          <p:cNvPr id="112649" name="Curved Connector 31"/>
          <p:cNvCxnSpPr>
            <a:cxnSpLocks noChangeShapeType="1"/>
          </p:cNvCxnSpPr>
          <p:nvPr/>
        </p:nvCxnSpPr>
        <p:spPr bwMode="auto">
          <a:xfrm rot="10800000">
            <a:off x="2359025" y="3868738"/>
            <a:ext cx="452438" cy="130175"/>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0" name="Curved Connector 32"/>
          <p:cNvCxnSpPr>
            <a:cxnSpLocks noChangeShapeType="1"/>
          </p:cNvCxnSpPr>
          <p:nvPr/>
        </p:nvCxnSpPr>
        <p:spPr bwMode="auto">
          <a:xfrm rot="10800000">
            <a:off x="2286000" y="4222750"/>
            <a:ext cx="528638" cy="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1" name="Curved Connector 34"/>
          <p:cNvCxnSpPr>
            <a:cxnSpLocks noChangeShapeType="1"/>
          </p:cNvCxnSpPr>
          <p:nvPr/>
        </p:nvCxnSpPr>
        <p:spPr bwMode="auto">
          <a:xfrm rot="10800000" flipV="1">
            <a:off x="2359025" y="4424363"/>
            <a:ext cx="533400" cy="261937"/>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2" name="Curved Connector 40"/>
          <p:cNvCxnSpPr>
            <a:cxnSpLocks noChangeShapeType="1"/>
          </p:cNvCxnSpPr>
          <p:nvPr/>
        </p:nvCxnSpPr>
        <p:spPr bwMode="auto">
          <a:xfrm rot="5400000">
            <a:off x="2798763" y="4552950"/>
            <a:ext cx="374650" cy="269875"/>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3" name="Curved Connector 41"/>
          <p:cNvCxnSpPr>
            <a:cxnSpLocks noChangeShapeType="1"/>
          </p:cNvCxnSpPr>
          <p:nvPr/>
        </p:nvCxnSpPr>
        <p:spPr bwMode="auto">
          <a:xfrm rot="16200000" flipH="1">
            <a:off x="3254375" y="4675188"/>
            <a:ext cx="381000" cy="3175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4" name="Curved Connector 42"/>
          <p:cNvCxnSpPr>
            <a:cxnSpLocks noChangeShapeType="1"/>
          </p:cNvCxnSpPr>
          <p:nvPr/>
        </p:nvCxnSpPr>
        <p:spPr bwMode="auto">
          <a:xfrm rot="16200000" flipH="1">
            <a:off x="3648869" y="4606131"/>
            <a:ext cx="376238" cy="161925"/>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5" name="Curved Connector 57"/>
          <p:cNvCxnSpPr>
            <a:cxnSpLocks noChangeShapeType="1"/>
          </p:cNvCxnSpPr>
          <p:nvPr/>
        </p:nvCxnSpPr>
        <p:spPr bwMode="auto">
          <a:xfrm flipV="1">
            <a:off x="4065588" y="3895725"/>
            <a:ext cx="403225" cy="762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6" name="Curved Connector 58"/>
          <p:cNvCxnSpPr>
            <a:cxnSpLocks noChangeShapeType="1"/>
          </p:cNvCxnSpPr>
          <p:nvPr/>
        </p:nvCxnSpPr>
        <p:spPr bwMode="auto">
          <a:xfrm>
            <a:off x="3995738" y="4210050"/>
            <a:ext cx="403225" cy="127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7" name="Curved Connector 59"/>
          <p:cNvCxnSpPr>
            <a:cxnSpLocks noChangeShapeType="1"/>
          </p:cNvCxnSpPr>
          <p:nvPr/>
        </p:nvCxnSpPr>
        <p:spPr bwMode="auto">
          <a:xfrm>
            <a:off x="3938588" y="4457700"/>
            <a:ext cx="385762" cy="1524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2658" name="TextBox 66"/>
          <p:cNvSpPr txBox="1">
            <a:spLocks noChangeArrowheads="1"/>
          </p:cNvSpPr>
          <p:nvPr/>
        </p:nvSpPr>
        <p:spPr bwMode="auto">
          <a:xfrm>
            <a:off x="647700" y="358775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600" dirty="0">
                <a:solidFill>
                  <a:srgbClr val="000000"/>
                </a:solidFill>
              </a:rPr>
              <a:t>Soil vapor above screening levels</a:t>
            </a:r>
          </a:p>
        </p:txBody>
      </p:sp>
      <p:sp>
        <p:nvSpPr>
          <p:cNvPr id="112659" name="TextBox 67"/>
          <p:cNvSpPr txBox="1">
            <a:spLocks noChangeArrowheads="1"/>
          </p:cNvSpPr>
          <p:nvPr/>
        </p:nvSpPr>
        <p:spPr bwMode="auto">
          <a:xfrm>
            <a:off x="685800" y="2286000"/>
            <a:ext cx="15446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srgbClr val="000000"/>
                </a:solidFill>
              </a:rPr>
              <a:t>Indoor air above residential, below commercial screening levels</a:t>
            </a:r>
          </a:p>
        </p:txBody>
      </p:sp>
      <p:sp>
        <p:nvSpPr>
          <p:cNvPr id="112660" name="Isosceles Triangle 68"/>
          <p:cNvSpPr>
            <a:spLocks noChangeArrowheads="1"/>
          </p:cNvSpPr>
          <p:nvPr/>
        </p:nvSpPr>
        <p:spPr bwMode="auto">
          <a:xfrm rot="10800000">
            <a:off x="914400" y="4687888"/>
            <a:ext cx="298450" cy="190500"/>
          </a:xfrm>
          <a:prstGeom prst="triangle">
            <a:avLst>
              <a:gd name="adj" fmla="val 50000"/>
            </a:avLst>
          </a:prstGeom>
          <a:solidFill>
            <a:srgbClr val="0585A3">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2661" name="Rectangle 69"/>
          <p:cNvSpPr>
            <a:spLocks noChangeArrowheads="1"/>
          </p:cNvSpPr>
          <p:nvPr/>
        </p:nvSpPr>
        <p:spPr bwMode="auto">
          <a:xfrm>
            <a:off x="2328863" y="3230563"/>
            <a:ext cx="1998662" cy="46037"/>
          </a:xfrm>
          <a:prstGeom prst="rect">
            <a:avLst/>
          </a:prstGeom>
          <a:solidFill>
            <a:schemeClr val="bg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2662" name="Rectangle 71"/>
          <p:cNvSpPr>
            <a:spLocks noChangeArrowheads="1"/>
          </p:cNvSpPr>
          <p:nvPr/>
        </p:nvSpPr>
        <p:spPr bwMode="auto">
          <a:xfrm>
            <a:off x="2152650" y="3363913"/>
            <a:ext cx="2190750" cy="63500"/>
          </a:xfrm>
          <a:prstGeom prst="rect">
            <a:avLst/>
          </a:prstGeom>
          <a:solidFill>
            <a:schemeClr val="bg1"/>
          </a:solidFill>
          <a:ln w="12700"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cxnSp>
        <p:nvCxnSpPr>
          <p:cNvPr id="112663" name="Curved Connector 14"/>
          <p:cNvCxnSpPr>
            <a:cxnSpLocks noChangeShapeType="1"/>
          </p:cNvCxnSpPr>
          <p:nvPr/>
        </p:nvCxnSpPr>
        <p:spPr bwMode="auto">
          <a:xfrm rot="16200000" flipV="1">
            <a:off x="2873375" y="3562351"/>
            <a:ext cx="447675" cy="88900"/>
          </a:xfrm>
          <a:prstGeom prst="curvedConnector3">
            <a:avLst>
              <a:gd name="adj1" fmla="val 46523"/>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64" name="Curved Connector 16"/>
          <p:cNvCxnSpPr>
            <a:cxnSpLocks noChangeShapeType="1"/>
          </p:cNvCxnSpPr>
          <p:nvPr/>
        </p:nvCxnSpPr>
        <p:spPr bwMode="auto">
          <a:xfrm rot="5400000" flipH="1" flipV="1">
            <a:off x="3513931" y="3552032"/>
            <a:ext cx="447675" cy="109538"/>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65" name="Curved Connector 23"/>
          <p:cNvCxnSpPr>
            <a:cxnSpLocks noChangeShapeType="1"/>
          </p:cNvCxnSpPr>
          <p:nvPr/>
        </p:nvCxnSpPr>
        <p:spPr bwMode="auto">
          <a:xfrm rot="16200000" flipV="1">
            <a:off x="2507456" y="3486945"/>
            <a:ext cx="422275" cy="26511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66" name="Curved Connector 24"/>
          <p:cNvCxnSpPr>
            <a:cxnSpLocks noChangeShapeType="1"/>
          </p:cNvCxnSpPr>
          <p:nvPr/>
        </p:nvCxnSpPr>
        <p:spPr bwMode="auto">
          <a:xfrm rot="5400000" flipH="1" flipV="1">
            <a:off x="3907631" y="3471070"/>
            <a:ext cx="447675" cy="27146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32"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fontAlgn="base" hangingPunct="0">
              <a:spcBef>
                <a:spcPct val="0"/>
              </a:spcBef>
              <a:spcAft>
                <a:spcPct val="0"/>
              </a:spcAft>
              <a:defRPr/>
            </a:pPr>
            <a:r>
              <a:rPr lang="en-US" dirty="0">
                <a:solidFill>
                  <a:srgbClr val="FFFFFF"/>
                </a:solidFill>
                <a:cs typeface="Arial" pitchFamily="34" charset="0"/>
              </a:rPr>
              <a:t>Poll Question</a:t>
            </a:r>
          </a:p>
        </p:txBody>
      </p:sp>
    </p:spTree>
    <p:custDataLst>
      <p:tags r:id="rId1"/>
    </p:custDataLst>
    <p:extLst>
      <p:ext uri="{BB962C8B-B14F-4D97-AF65-F5344CB8AC3E}">
        <p14:creationId xmlns:p14="http://schemas.microsoft.com/office/powerpoint/2010/main" val="8363967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ChangeArrowheads="1"/>
          </p:cNvSpPr>
          <p:nvPr/>
        </p:nvSpPr>
        <p:spPr bwMode="auto">
          <a:xfrm>
            <a:off x="609600" y="3276600"/>
            <a:ext cx="3733800" cy="26670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3" name="Trapezoid 12"/>
          <p:cNvSpPr/>
          <p:nvPr/>
        </p:nvSpPr>
        <p:spPr bwMode="auto">
          <a:xfrm rot="10800000">
            <a:off x="2819400" y="3886200"/>
            <a:ext cx="1219200" cy="603250"/>
          </a:xfrm>
          <a:prstGeom prst="trapezoid">
            <a:avLst/>
          </a:prstGeom>
          <a:gradFill>
            <a:gsLst>
              <a:gs pos="50000">
                <a:schemeClr val="bg1">
                  <a:lumMod val="50000"/>
                </a:schemeClr>
              </a:gs>
              <a:gs pos="100000">
                <a:schemeClr val="bg1"/>
              </a:gs>
            </a:gsLst>
            <a:lin ang="5400000" scaled="1"/>
          </a:gradFill>
          <a:ln w="9525" cap="flat" cmpd="sng" algn="ctr">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dirty="0">
              <a:solidFill>
                <a:srgbClr val="000000"/>
              </a:solidFill>
              <a:cs typeface="Arial" pitchFamily="34" charset="0"/>
            </a:endParaRPr>
          </a:p>
        </p:txBody>
      </p:sp>
      <p:sp>
        <p:nvSpPr>
          <p:cNvPr id="112644" name="Title 14"/>
          <p:cNvSpPr>
            <a:spLocks noGrp="1"/>
          </p:cNvSpPr>
          <p:nvPr>
            <p:ph type="title"/>
          </p:nvPr>
        </p:nvSpPr>
        <p:spPr>
          <a:xfrm>
            <a:off x="533400" y="92075"/>
            <a:ext cx="7431088" cy="1050925"/>
          </a:xfrm>
        </p:spPr>
        <p:txBody>
          <a:bodyPr/>
          <a:lstStyle/>
          <a:p>
            <a:r>
              <a:rPr lang="en-US" altLang="en-US" dirty="0" smtClean="0"/>
              <a:t>Example 1 – Suggested Approaches</a:t>
            </a:r>
            <a:br>
              <a:rPr lang="en-US" altLang="en-US" dirty="0" smtClean="0"/>
            </a:br>
            <a:r>
              <a:rPr lang="en-US" altLang="en-US" sz="2200" dirty="0" smtClean="0">
                <a:solidFill>
                  <a:srgbClr val="333399"/>
                </a:solidFill>
              </a:rPr>
              <a:t>Residual TPH in soils above groundwater, adjacent to building</a:t>
            </a:r>
            <a:endParaRPr lang="en-US" altLang="en-US" sz="2200" dirty="0" smtClean="0"/>
          </a:p>
        </p:txBody>
      </p:sp>
      <p:sp>
        <p:nvSpPr>
          <p:cNvPr id="112645" name="Content Placeholder 3"/>
          <p:cNvSpPr>
            <a:spLocks noGrp="1"/>
          </p:cNvSpPr>
          <p:nvPr>
            <p:ph sz="half" idx="2"/>
          </p:nvPr>
        </p:nvSpPr>
        <p:spPr>
          <a:xfrm>
            <a:off x="4398963" y="1600200"/>
            <a:ext cx="4592637" cy="4343400"/>
          </a:xfrm>
        </p:spPr>
        <p:txBody>
          <a:bodyPr/>
          <a:lstStyle/>
          <a:p>
            <a:r>
              <a:rPr lang="en-US" altLang="en-US" sz="2000" dirty="0" smtClean="0"/>
              <a:t>Evacuate </a:t>
            </a:r>
          </a:p>
          <a:p>
            <a:pPr lvl="1"/>
            <a:r>
              <a:rPr lang="en-US" altLang="en-US" sz="1800" dirty="0" smtClean="0"/>
              <a:t>Not an emergency!</a:t>
            </a:r>
          </a:p>
          <a:p>
            <a:r>
              <a:rPr lang="en-US" altLang="en-US" sz="2000" dirty="0" smtClean="0"/>
              <a:t>Remediation</a:t>
            </a:r>
          </a:p>
          <a:p>
            <a:pPr lvl="1"/>
            <a:r>
              <a:rPr lang="en-US" altLang="en-US" sz="1800" dirty="0" smtClean="0"/>
              <a:t>Excavate &amp; remove source</a:t>
            </a:r>
          </a:p>
          <a:p>
            <a:pPr lvl="1"/>
            <a:r>
              <a:rPr lang="en-US" altLang="en-US" sz="1800" dirty="0" smtClean="0"/>
              <a:t>Soil vapor extraction</a:t>
            </a:r>
          </a:p>
          <a:p>
            <a:pPr lvl="1"/>
            <a:r>
              <a:rPr lang="en-US" altLang="en-US" sz="1800" dirty="0" smtClean="0"/>
              <a:t>Utility trench dam</a:t>
            </a:r>
          </a:p>
          <a:p>
            <a:r>
              <a:rPr lang="en-US" altLang="en-US" sz="2000" dirty="0" smtClean="0"/>
              <a:t>Mitigation</a:t>
            </a:r>
          </a:p>
          <a:p>
            <a:pPr lvl="1"/>
            <a:r>
              <a:rPr lang="en-US" altLang="en-US" sz="1800" dirty="0" smtClean="0"/>
              <a:t>Likely not warranted </a:t>
            </a:r>
          </a:p>
          <a:p>
            <a:pPr lvl="1"/>
            <a:r>
              <a:rPr lang="en-US" altLang="en-US" sz="1800" dirty="0" smtClean="0"/>
              <a:t>Indoor air screening levels               &gt; Residential, &lt; Commercial </a:t>
            </a:r>
          </a:p>
          <a:p>
            <a:r>
              <a:rPr lang="en-US" altLang="en-US" sz="2000" dirty="0" smtClean="0"/>
              <a:t>Institutional Controls</a:t>
            </a:r>
          </a:p>
          <a:p>
            <a:pPr lvl="1"/>
            <a:r>
              <a:rPr lang="en-US" altLang="en-US" sz="1800" dirty="0" smtClean="0"/>
              <a:t>Restricting residential use an option if applicable</a:t>
            </a:r>
          </a:p>
        </p:txBody>
      </p:sp>
      <p:sp>
        <p:nvSpPr>
          <p:cNvPr id="112646" name="Rectangle 5"/>
          <p:cNvSpPr>
            <a:spLocks noChangeArrowheads="1"/>
          </p:cNvSpPr>
          <p:nvPr/>
        </p:nvSpPr>
        <p:spPr bwMode="auto">
          <a:xfrm>
            <a:off x="609600" y="4876800"/>
            <a:ext cx="3733800" cy="1066800"/>
          </a:xfrm>
          <a:prstGeom prst="rect">
            <a:avLst/>
          </a:prstGeom>
          <a:solidFill>
            <a:srgbClr val="00B0F0">
              <a:alpha val="3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Example 1: Residual TPH in soils above groundwater, adjacent to building.</a:t>
            </a:r>
          </a:p>
        </p:txBody>
      </p:sp>
      <p:sp>
        <p:nvSpPr>
          <p:cNvPr id="112647" name="Oval 6"/>
          <p:cNvSpPr>
            <a:spLocks noChangeArrowheads="1"/>
          </p:cNvSpPr>
          <p:nvPr/>
        </p:nvSpPr>
        <p:spPr bwMode="auto">
          <a:xfrm>
            <a:off x="3124200" y="3581400"/>
            <a:ext cx="609600" cy="914400"/>
          </a:xfrm>
          <a:prstGeom prst="ellipse">
            <a:avLst/>
          </a:prstGeom>
          <a:solidFill>
            <a:srgbClr val="FAB26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grpSp>
        <p:nvGrpSpPr>
          <p:cNvPr id="112648" name="Group 11"/>
          <p:cNvGrpSpPr>
            <a:grpSpLocks/>
          </p:cNvGrpSpPr>
          <p:nvPr/>
        </p:nvGrpSpPr>
        <p:grpSpPr bwMode="auto">
          <a:xfrm>
            <a:off x="533400" y="1741488"/>
            <a:ext cx="1866900" cy="1803400"/>
            <a:chOff x="2400300" y="633664"/>
            <a:chExt cx="4343400" cy="3429000"/>
          </a:xfrm>
        </p:grpSpPr>
        <p:sp>
          <p:nvSpPr>
            <p:cNvPr id="9" name="Rectangle 8"/>
            <p:cNvSpPr/>
            <p:nvPr/>
          </p:nvSpPr>
          <p:spPr>
            <a:xfrm>
              <a:off x="2666222" y="1524116"/>
              <a:ext cx="3811555" cy="2514400"/>
            </a:xfrm>
            <a:prstGeom prst="rect">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0" name="Isosceles Triangle 9"/>
            <p:cNvSpPr/>
            <p:nvPr/>
          </p:nvSpPr>
          <p:spPr>
            <a:xfrm>
              <a:off x="2400300" y="633664"/>
              <a:ext cx="4343400" cy="914600"/>
            </a:xfrm>
            <a:prstGeom prst="triangle">
              <a:avLst/>
            </a:prstGeom>
            <a:solidFill>
              <a:srgbClr val="99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1" name="Rectangle 10"/>
            <p:cNvSpPr/>
            <p:nvPr/>
          </p:nvSpPr>
          <p:spPr>
            <a:xfrm>
              <a:off x="2695769" y="3911740"/>
              <a:ext cx="3752461" cy="1509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grpSp>
      <p:cxnSp>
        <p:nvCxnSpPr>
          <p:cNvPr id="112649" name="Curved Connector 31"/>
          <p:cNvCxnSpPr>
            <a:cxnSpLocks noChangeShapeType="1"/>
          </p:cNvCxnSpPr>
          <p:nvPr/>
        </p:nvCxnSpPr>
        <p:spPr bwMode="auto">
          <a:xfrm rot="10800000">
            <a:off x="2359025" y="3868738"/>
            <a:ext cx="452438" cy="130175"/>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0" name="Curved Connector 32"/>
          <p:cNvCxnSpPr>
            <a:cxnSpLocks noChangeShapeType="1"/>
          </p:cNvCxnSpPr>
          <p:nvPr/>
        </p:nvCxnSpPr>
        <p:spPr bwMode="auto">
          <a:xfrm rot="10800000">
            <a:off x="2286000" y="4222750"/>
            <a:ext cx="528638" cy="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1" name="Curved Connector 34"/>
          <p:cNvCxnSpPr>
            <a:cxnSpLocks noChangeShapeType="1"/>
          </p:cNvCxnSpPr>
          <p:nvPr/>
        </p:nvCxnSpPr>
        <p:spPr bwMode="auto">
          <a:xfrm rot="10800000" flipV="1">
            <a:off x="2359025" y="4424363"/>
            <a:ext cx="533400" cy="261937"/>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2" name="Curved Connector 40"/>
          <p:cNvCxnSpPr>
            <a:cxnSpLocks noChangeShapeType="1"/>
          </p:cNvCxnSpPr>
          <p:nvPr/>
        </p:nvCxnSpPr>
        <p:spPr bwMode="auto">
          <a:xfrm rot="5400000">
            <a:off x="2798763" y="4552950"/>
            <a:ext cx="374650" cy="269875"/>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3" name="Curved Connector 41"/>
          <p:cNvCxnSpPr>
            <a:cxnSpLocks noChangeShapeType="1"/>
          </p:cNvCxnSpPr>
          <p:nvPr/>
        </p:nvCxnSpPr>
        <p:spPr bwMode="auto">
          <a:xfrm rot="16200000" flipH="1">
            <a:off x="3254375" y="4675188"/>
            <a:ext cx="381000" cy="3175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4" name="Curved Connector 42"/>
          <p:cNvCxnSpPr>
            <a:cxnSpLocks noChangeShapeType="1"/>
          </p:cNvCxnSpPr>
          <p:nvPr/>
        </p:nvCxnSpPr>
        <p:spPr bwMode="auto">
          <a:xfrm rot="16200000" flipH="1">
            <a:off x="3648869" y="4606131"/>
            <a:ext cx="376238" cy="161925"/>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5" name="Curved Connector 57"/>
          <p:cNvCxnSpPr>
            <a:cxnSpLocks noChangeShapeType="1"/>
          </p:cNvCxnSpPr>
          <p:nvPr/>
        </p:nvCxnSpPr>
        <p:spPr bwMode="auto">
          <a:xfrm flipV="1">
            <a:off x="4065588" y="3895725"/>
            <a:ext cx="403225" cy="762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6" name="Curved Connector 58"/>
          <p:cNvCxnSpPr>
            <a:cxnSpLocks noChangeShapeType="1"/>
          </p:cNvCxnSpPr>
          <p:nvPr/>
        </p:nvCxnSpPr>
        <p:spPr bwMode="auto">
          <a:xfrm>
            <a:off x="3995738" y="4210050"/>
            <a:ext cx="403225" cy="127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57" name="Curved Connector 59"/>
          <p:cNvCxnSpPr>
            <a:cxnSpLocks noChangeShapeType="1"/>
          </p:cNvCxnSpPr>
          <p:nvPr/>
        </p:nvCxnSpPr>
        <p:spPr bwMode="auto">
          <a:xfrm>
            <a:off x="3938588" y="4457700"/>
            <a:ext cx="385762" cy="1524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2658" name="TextBox 66"/>
          <p:cNvSpPr txBox="1">
            <a:spLocks noChangeArrowheads="1"/>
          </p:cNvSpPr>
          <p:nvPr/>
        </p:nvSpPr>
        <p:spPr bwMode="auto">
          <a:xfrm>
            <a:off x="647700" y="358775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600" dirty="0">
                <a:solidFill>
                  <a:srgbClr val="000000"/>
                </a:solidFill>
              </a:rPr>
              <a:t>Soil vapor above screening levels</a:t>
            </a:r>
          </a:p>
        </p:txBody>
      </p:sp>
      <p:sp>
        <p:nvSpPr>
          <p:cNvPr id="112659" name="TextBox 67"/>
          <p:cNvSpPr txBox="1">
            <a:spLocks noChangeArrowheads="1"/>
          </p:cNvSpPr>
          <p:nvPr/>
        </p:nvSpPr>
        <p:spPr bwMode="auto">
          <a:xfrm>
            <a:off x="685800" y="2286000"/>
            <a:ext cx="15446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srgbClr val="000000"/>
                </a:solidFill>
              </a:rPr>
              <a:t>Indoor air above residential, below commercial screening levels</a:t>
            </a:r>
          </a:p>
        </p:txBody>
      </p:sp>
      <p:sp>
        <p:nvSpPr>
          <p:cNvPr id="112660" name="Isosceles Triangle 68"/>
          <p:cNvSpPr>
            <a:spLocks noChangeArrowheads="1"/>
          </p:cNvSpPr>
          <p:nvPr/>
        </p:nvSpPr>
        <p:spPr bwMode="auto">
          <a:xfrm rot="10800000">
            <a:off x="914400" y="4687888"/>
            <a:ext cx="298450" cy="190500"/>
          </a:xfrm>
          <a:prstGeom prst="triangle">
            <a:avLst>
              <a:gd name="adj" fmla="val 50000"/>
            </a:avLst>
          </a:prstGeom>
          <a:solidFill>
            <a:srgbClr val="0585A3">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2661" name="Rectangle 69"/>
          <p:cNvSpPr>
            <a:spLocks noChangeArrowheads="1"/>
          </p:cNvSpPr>
          <p:nvPr/>
        </p:nvSpPr>
        <p:spPr bwMode="auto">
          <a:xfrm>
            <a:off x="2328863" y="3230563"/>
            <a:ext cx="1998662" cy="46037"/>
          </a:xfrm>
          <a:prstGeom prst="rect">
            <a:avLst/>
          </a:prstGeom>
          <a:solidFill>
            <a:schemeClr val="bg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2662" name="Rectangle 71"/>
          <p:cNvSpPr>
            <a:spLocks noChangeArrowheads="1"/>
          </p:cNvSpPr>
          <p:nvPr/>
        </p:nvSpPr>
        <p:spPr bwMode="auto">
          <a:xfrm>
            <a:off x="2152650" y="3363913"/>
            <a:ext cx="2190750" cy="63500"/>
          </a:xfrm>
          <a:prstGeom prst="rect">
            <a:avLst/>
          </a:prstGeom>
          <a:solidFill>
            <a:schemeClr val="bg1"/>
          </a:solidFill>
          <a:ln w="12700"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cxnSp>
        <p:nvCxnSpPr>
          <p:cNvPr id="112663" name="Curved Connector 14"/>
          <p:cNvCxnSpPr>
            <a:cxnSpLocks noChangeShapeType="1"/>
          </p:cNvCxnSpPr>
          <p:nvPr/>
        </p:nvCxnSpPr>
        <p:spPr bwMode="auto">
          <a:xfrm rot="16200000" flipV="1">
            <a:off x="2873375" y="3562351"/>
            <a:ext cx="447675" cy="88900"/>
          </a:xfrm>
          <a:prstGeom prst="curvedConnector3">
            <a:avLst>
              <a:gd name="adj1" fmla="val 46523"/>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64" name="Curved Connector 16"/>
          <p:cNvCxnSpPr>
            <a:cxnSpLocks noChangeShapeType="1"/>
          </p:cNvCxnSpPr>
          <p:nvPr/>
        </p:nvCxnSpPr>
        <p:spPr bwMode="auto">
          <a:xfrm rot="5400000" flipH="1" flipV="1">
            <a:off x="3513931" y="3552032"/>
            <a:ext cx="447675" cy="109538"/>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65" name="Curved Connector 23"/>
          <p:cNvCxnSpPr>
            <a:cxnSpLocks noChangeShapeType="1"/>
          </p:cNvCxnSpPr>
          <p:nvPr/>
        </p:nvCxnSpPr>
        <p:spPr bwMode="auto">
          <a:xfrm rot="16200000" flipV="1">
            <a:off x="2507456" y="3486945"/>
            <a:ext cx="422275" cy="26511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66" name="Curved Connector 24"/>
          <p:cNvCxnSpPr>
            <a:cxnSpLocks noChangeShapeType="1"/>
          </p:cNvCxnSpPr>
          <p:nvPr/>
        </p:nvCxnSpPr>
        <p:spPr bwMode="auto">
          <a:xfrm rot="5400000" flipH="1" flipV="1">
            <a:off x="3907631" y="3471070"/>
            <a:ext cx="447675" cy="27146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760072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3"/>
          <p:cNvSpPr>
            <a:spLocks noChangeArrowheads="1"/>
          </p:cNvSpPr>
          <p:nvPr/>
        </p:nvSpPr>
        <p:spPr bwMode="auto">
          <a:xfrm>
            <a:off x="627063" y="3276600"/>
            <a:ext cx="3716337" cy="96361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53" name="Rectangle 52"/>
          <p:cNvSpPr/>
          <p:nvPr/>
        </p:nvSpPr>
        <p:spPr bwMode="auto">
          <a:xfrm>
            <a:off x="609600" y="3276600"/>
            <a:ext cx="3716566" cy="964080"/>
          </a:xfrm>
          <a:prstGeom prst="rect">
            <a:avLst/>
          </a:prstGeom>
          <a:gradFill>
            <a:gsLst>
              <a:gs pos="0">
                <a:srgbClr val="17C7D9">
                  <a:alpha val="0"/>
                </a:srgbClr>
              </a:gs>
              <a:gs pos="61000">
                <a:srgbClr val="A3C0C3">
                  <a:alpha val="0"/>
                </a:srgbClr>
              </a:gs>
              <a:gs pos="80000">
                <a:schemeClr val="bg1">
                  <a:lumMod val="75000"/>
                </a:schemeClr>
              </a:gs>
              <a:gs pos="100000">
                <a:schemeClr val="bg2">
                  <a:lumMod val="50000"/>
                </a:schemeClr>
              </a:gs>
            </a:gsLst>
            <a:lin ang="5400000" scaled="1"/>
          </a:gradFill>
          <a:ln w="9525" cap="flat" cmpd="sng" algn="ctr">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dirty="0">
              <a:solidFill>
                <a:srgbClr val="000000"/>
              </a:solidFill>
              <a:cs typeface="Arial" pitchFamily="34" charset="0"/>
            </a:endParaRPr>
          </a:p>
        </p:txBody>
      </p:sp>
      <p:sp>
        <p:nvSpPr>
          <p:cNvPr id="113670" name="Rectangle 4"/>
          <p:cNvSpPr>
            <a:spLocks noChangeArrowheads="1"/>
          </p:cNvSpPr>
          <p:nvPr/>
        </p:nvSpPr>
        <p:spPr bwMode="auto">
          <a:xfrm>
            <a:off x="609600" y="4240213"/>
            <a:ext cx="3733800" cy="1703387"/>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3671" name="Content Placeholder 3"/>
          <p:cNvSpPr>
            <a:spLocks noGrp="1"/>
          </p:cNvSpPr>
          <p:nvPr>
            <p:ph sz="half" idx="2"/>
          </p:nvPr>
        </p:nvSpPr>
        <p:spPr>
          <a:xfrm>
            <a:off x="4572000" y="1447800"/>
            <a:ext cx="4495800" cy="3962400"/>
          </a:xfrm>
        </p:spPr>
        <p:txBody>
          <a:bodyPr/>
          <a:lstStyle/>
          <a:p>
            <a:r>
              <a:rPr lang="en-US" altLang="en-US" sz="2000" dirty="0" smtClean="0"/>
              <a:t>Evacuate</a:t>
            </a:r>
          </a:p>
          <a:p>
            <a:r>
              <a:rPr lang="en-US" altLang="en-US" sz="2000" dirty="0" smtClean="0"/>
              <a:t>Remediation</a:t>
            </a:r>
          </a:p>
          <a:p>
            <a:pPr lvl="1"/>
            <a:r>
              <a:rPr lang="en-US" altLang="en-US" sz="1600" dirty="0" smtClean="0"/>
              <a:t>Excavate &amp; remove source</a:t>
            </a:r>
          </a:p>
          <a:p>
            <a:pPr lvl="1"/>
            <a:r>
              <a:rPr lang="en-US" altLang="en-US" sz="1600" dirty="0" smtClean="0"/>
              <a:t>Source remediation (MPE, bio, etc.)</a:t>
            </a:r>
          </a:p>
          <a:p>
            <a:pPr lvl="1"/>
            <a:r>
              <a:rPr lang="en-US" altLang="en-US" sz="1600" dirty="0" smtClean="0"/>
              <a:t>Utility trench dam</a:t>
            </a:r>
          </a:p>
          <a:p>
            <a:r>
              <a:rPr lang="en-US" altLang="en-US" sz="2000" dirty="0" smtClean="0"/>
              <a:t>Mitigation</a:t>
            </a:r>
          </a:p>
          <a:p>
            <a:pPr lvl="1"/>
            <a:r>
              <a:rPr lang="en-US" altLang="en-US" sz="1600" dirty="0" smtClean="0"/>
              <a:t>Sub-slab depressurization</a:t>
            </a:r>
          </a:p>
          <a:p>
            <a:pPr lvl="1"/>
            <a:r>
              <a:rPr lang="en-US" altLang="en-US" sz="1600" dirty="0" smtClean="0"/>
              <a:t>Building positive pressure</a:t>
            </a:r>
          </a:p>
          <a:p>
            <a:pPr lvl="1"/>
            <a:r>
              <a:rPr lang="en-US" altLang="en-US" sz="1600" dirty="0" smtClean="0"/>
              <a:t>Sealing cracks (only)</a:t>
            </a:r>
          </a:p>
          <a:p>
            <a:r>
              <a:rPr lang="en-US" altLang="en-US" sz="2000" dirty="0" smtClean="0"/>
              <a:t>Institutional Controls</a:t>
            </a:r>
          </a:p>
          <a:p>
            <a:pPr lvl="1"/>
            <a:r>
              <a:rPr lang="en-US" altLang="en-US" sz="1600" dirty="0" smtClean="0"/>
              <a:t>Restrict residential use</a:t>
            </a:r>
          </a:p>
          <a:p>
            <a:pPr lvl="1"/>
            <a:r>
              <a:rPr lang="en-US" altLang="en-US" sz="1600" dirty="0" smtClean="0"/>
              <a:t>Require testing/mitigation if occupied</a:t>
            </a:r>
          </a:p>
          <a:p>
            <a:pPr lvl="1"/>
            <a:r>
              <a:rPr lang="en-US" altLang="en-US" sz="1600" dirty="0" smtClean="0"/>
              <a:t>Require continued O&amp;M of mitigation</a:t>
            </a:r>
          </a:p>
          <a:p>
            <a:pPr lvl="1"/>
            <a:endParaRPr lang="en-US" altLang="en-US" sz="1800" dirty="0" smtClean="0"/>
          </a:p>
        </p:txBody>
      </p:sp>
      <p:sp>
        <p:nvSpPr>
          <p:cNvPr id="6" name="Rectangle 5"/>
          <p:cNvSpPr/>
          <p:nvPr/>
        </p:nvSpPr>
        <p:spPr bwMode="auto">
          <a:xfrm>
            <a:off x="609600" y="4240680"/>
            <a:ext cx="3733800" cy="1702920"/>
          </a:xfrm>
          <a:prstGeom prst="rect">
            <a:avLst/>
          </a:prstGeom>
          <a:gradFill>
            <a:gsLst>
              <a:gs pos="15000">
                <a:schemeClr val="bg2">
                  <a:lumMod val="50000"/>
                </a:schemeClr>
              </a:gs>
              <a:gs pos="27000">
                <a:srgbClr val="17C7D9">
                  <a:alpha val="41000"/>
                </a:srgbClr>
              </a:gs>
              <a:gs pos="100000">
                <a:srgbClr val="00B0F0">
                  <a:alpha val="40000"/>
                </a:srgbClr>
              </a:gs>
            </a:gsLst>
            <a:lin ang="5400000" scaled="1"/>
          </a:gradFill>
          <a:ln w="9525" cap="flat" cmpd="sng" algn="ctr">
            <a:noFill/>
            <a:prstDash val="solid"/>
            <a:miter lim="800000"/>
            <a:headEnd type="none" w="med" len="med"/>
            <a:tailEnd type="none" w="med" len="med"/>
          </a:ln>
          <a:effectLst/>
        </p:spPr>
        <p:txBody>
          <a:bodyPr anchor="ctr"/>
          <a:lstStyle/>
          <a:p>
            <a:pPr eaLnBrk="0" fontAlgn="base" hangingPunct="0">
              <a:spcBef>
                <a:spcPct val="0"/>
              </a:spcBef>
              <a:spcAft>
                <a:spcPct val="0"/>
              </a:spcAft>
              <a:defRPr/>
            </a:pPr>
            <a:endParaRPr lang="en-US" dirty="0">
              <a:solidFill>
                <a:srgbClr val="000000"/>
              </a:solidFill>
              <a:cs typeface="Arial" pitchFamily="34" charset="0"/>
            </a:endParaRPr>
          </a:p>
          <a:p>
            <a:pPr eaLnBrk="0" fontAlgn="base" hangingPunct="0">
              <a:spcBef>
                <a:spcPct val="0"/>
              </a:spcBef>
              <a:spcAft>
                <a:spcPct val="0"/>
              </a:spcAft>
              <a:defRPr/>
            </a:pPr>
            <a:r>
              <a:rPr lang="en-US" dirty="0">
                <a:solidFill>
                  <a:srgbClr val="000000"/>
                </a:solidFill>
                <a:cs typeface="Arial" pitchFamily="34" charset="0"/>
              </a:rPr>
              <a:t>Example 2: LNAPL plume extends under building, less than 2 feet below slab.</a:t>
            </a:r>
          </a:p>
        </p:txBody>
      </p:sp>
      <p:sp>
        <p:nvSpPr>
          <p:cNvPr id="113675" name="Oval 6"/>
          <p:cNvSpPr>
            <a:spLocks noChangeArrowheads="1"/>
          </p:cNvSpPr>
          <p:nvPr/>
        </p:nvSpPr>
        <p:spPr bwMode="auto">
          <a:xfrm>
            <a:off x="3124200" y="3581400"/>
            <a:ext cx="609600" cy="914400"/>
          </a:xfrm>
          <a:prstGeom prst="ellipse">
            <a:avLst/>
          </a:prstGeom>
          <a:solidFill>
            <a:srgbClr val="FAB26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9" name="Rectangle 8"/>
          <p:cNvSpPr/>
          <p:nvPr/>
        </p:nvSpPr>
        <p:spPr>
          <a:xfrm>
            <a:off x="647700" y="2209800"/>
            <a:ext cx="1638300" cy="1676400"/>
          </a:xfrm>
          <a:prstGeom prst="rect">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0" name="Isosceles Triangle 9"/>
          <p:cNvSpPr/>
          <p:nvPr/>
        </p:nvSpPr>
        <p:spPr>
          <a:xfrm>
            <a:off x="533400" y="1741488"/>
            <a:ext cx="1866900" cy="481012"/>
          </a:xfrm>
          <a:prstGeom prst="triangle">
            <a:avLst/>
          </a:prstGeom>
          <a:solidFill>
            <a:srgbClr val="99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1" name="Rectangle 10"/>
          <p:cNvSpPr/>
          <p:nvPr/>
        </p:nvSpPr>
        <p:spPr>
          <a:xfrm>
            <a:off x="674688" y="3260725"/>
            <a:ext cx="1611312" cy="793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13679" name="TextBox 67"/>
          <p:cNvSpPr txBox="1">
            <a:spLocks noChangeArrowheads="1"/>
          </p:cNvSpPr>
          <p:nvPr/>
        </p:nvSpPr>
        <p:spPr bwMode="auto">
          <a:xfrm>
            <a:off x="728663" y="2446338"/>
            <a:ext cx="1476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200" dirty="0">
                <a:solidFill>
                  <a:srgbClr val="000000"/>
                </a:solidFill>
              </a:rPr>
              <a:t>Indoor air above residential, below commercial screening levels</a:t>
            </a:r>
          </a:p>
        </p:txBody>
      </p:sp>
      <p:sp>
        <p:nvSpPr>
          <p:cNvPr id="113680" name="Isosceles Triangle 68"/>
          <p:cNvSpPr>
            <a:spLocks noChangeArrowheads="1"/>
          </p:cNvSpPr>
          <p:nvPr/>
        </p:nvSpPr>
        <p:spPr bwMode="auto">
          <a:xfrm rot="10800000">
            <a:off x="2312988" y="4049713"/>
            <a:ext cx="298450" cy="190500"/>
          </a:xfrm>
          <a:prstGeom prst="triangle">
            <a:avLst>
              <a:gd name="adj" fmla="val 50000"/>
            </a:avLst>
          </a:prstGeom>
          <a:solidFill>
            <a:srgbClr val="0585A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3681" name="Rectangle 69"/>
          <p:cNvSpPr>
            <a:spLocks noChangeArrowheads="1"/>
          </p:cNvSpPr>
          <p:nvPr/>
        </p:nvSpPr>
        <p:spPr bwMode="auto">
          <a:xfrm>
            <a:off x="2328863" y="3230563"/>
            <a:ext cx="1998662" cy="46037"/>
          </a:xfrm>
          <a:prstGeom prst="rect">
            <a:avLst/>
          </a:prstGeom>
          <a:solidFill>
            <a:schemeClr val="bg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3682" name="Rectangle 71"/>
          <p:cNvSpPr>
            <a:spLocks noChangeArrowheads="1"/>
          </p:cNvSpPr>
          <p:nvPr/>
        </p:nvSpPr>
        <p:spPr bwMode="auto">
          <a:xfrm>
            <a:off x="2152650" y="3363913"/>
            <a:ext cx="2190750" cy="63500"/>
          </a:xfrm>
          <a:prstGeom prst="rect">
            <a:avLst/>
          </a:prstGeom>
          <a:solidFill>
            <a:schemeClr val="bg1"/>
          </a:solidFill>
          <a:ln w="12700"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cxnSp>
        <p:nvCxnSpPr>
          <p:cNvPr id="113683" name="Curved Connector 14"/>
          <p:cNvCxnSpPr>
            <a:cxnSpLocks noChangeShapeType="1"/>
          </p:cNvCxnSpPr>
          <p:nvPr/>
        </p:nvCxnSpPr>
        <p:spPr bwMode="auto">
          <a:xfrm rot="5400000" flipH="1" flipV="1">
            <a:off x="2755900" y="3670301"/>
            <a:ext cx="655637" cy="8096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4" name="Curved Connector 16"/>
          <p:cNvCxnSpPr>
            <a:cxnSpLocks noChangeShapeType="1"/>
          </p:cNvCxnSpPr>
          <p:nvPr/>
        </p:nvCxnSpPr>
        <p:spPr bwMode="auto">
          <a:xfrm rot="16200000" flipV="1">
            <a:off x="3465513" y="3663950"/>
            <a:ext cx="655637" cy="93663"/>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5" name="Curved Connector 23"/>
          <p:cNvCxnSpPr>
            <a:cxnSpLocks noChangeShapeType="1"/>
          </p:cNvCxnSpPr>
          <p:nvPr/>
        </p:nvCxnSpPr>
        <p:spPr bwMode="auto">
          <a:xfrm rot="16200000" flipV="1">
            <a:off x="2217738" y="3630612"/>
            <a:ext cx="630238" cy="157163"/>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6" name="Curved Connector 24"/>
          <p:cNvCxnSpPr>
            <a:cxnSpLocks noChangeShapeType="1"/>
          </p:cNvCxnSpPr>
          <p:nvPr/>
        </p:nvCxnSpPr>
        <p:spPr bwMode="auto">
          <a:xfrm rot="5400000" flipH="1" flipV="1">
            <a:off x="3882231" y="3653632"/>
            <a:ext cx="655637" cy="1143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nvGrpSpPr>
          <p:cNvPr id="113687" name="Group 78"/>
          <p:cNvGrpSpPr>
            <a:grpSpLocks/>
          </p:cNvGrpSpPr>
          <p:nvPr/>
        </p:nvGrpSpPr>
        <p:grpSpPr bwMode="auto">
          <a:xfrm>
            <a:off x="785813" y="3927475"/>
            <a:ext cx="1420812" cy="222250"/>
            <a:chOff x="2618379" y="2445602"/>
            <a:chExt cx="1174595" cy="221398"/>
          </a:xfrm>
        </p:grpSpPr>
        <p:cxnSp>
          <p:nvCxnSpPr>
            <p:cNvPr id="113694" name="Straight Arrow Connector 70"/>
            <p:cNvCxnSpPr>
              <a:cxnSpLocks noChangeShapeType="1"/>
            </p:cNvCxnSpPr>
            <p:nvPr/>
          </p:nvCxnSpPr>
          <p:spPr bwMode="auto">
            <a:xfrm flipV="1">
              <a:off x="3009911"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5" name="Straight Arrow Connector 72"/>
            <p:cNvCxnSpPr>
              <a:cxnSpLocks noChangeShapeType="1"/>
            </p:cNvCxnSpPr>
            <p:nvPr/>
          </p:nvCxnSpPr>
          <p:spPr bwMode="auto">
            <a:xfrm flipV="1">
              <a:off x="3205677"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6" name="Straight Arrow Connector 73"/>
            <p:cNvCxnSpPr>
              <a:cxnSpLocks noChangeShapeType="1"/>
            </p:cNvCxnSpPr>
            <p:nvPr/>
          </p:nvCxnSpPr>
          <p:spPr bwMode="auto">
            <a:xfrm flipV="1">
              <a:off x="3401443"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7" name="Straight Arrow Connector 74"/>
            <p:cNvCxnSpPr>
              <a:cxnSpLocks noChangeShapeType="1"/>
            </p:cNvCxnSpPr>
            <p:nvPr/>
          </p:nvCxnSpPr>
          <p:spPr bwMode="auto">
            <a:xfrm flipV="1">
              <a:off x="3792974"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8" name="Straight Arrow Connector 75"/>
            <p:cNvCxnSpPr>
              <a:cxnSpLocks noChangeShapeType="1"/>
            </p:cNvCxnSpPr>
            <p:nvPr/>
          </p:nvCxnSpPr>
          <p:spPr bwMode="auto">
            <a:xfrm flipV="1">
              <a:off x="2814145"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9" name="Straight Arrow Connector 76"/>
            <p:cNvCxnSpPr>
              <a:cxnSpLocks noChangeShapeType="1"/>
            </p:cNvCxnSpPr>
            <p:nvPr/>
          </p:nvCxnSpPr>
          <p:spPr bwMode="auto">
            <a:xfrm flipV="1">
              <a:off x="3597209"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700" name="Straight Arrow Connector 77"/>
            <p:cNvCxnSpPr>
              <a:cxnSpLocks noChangeShapeType="1"/>
            </p:cNvCxnSpPr>
            <p:nvPr/>
          </p:nvCxnSpPr>
          <p:spPr bwMode="auto">
            <a:xfrm flipV="1">
              <a:off x="2618379"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cxnSp>
        <p:nvCxnSpPr>
          <p:cNvPr id="113688" name="Curved Connector 80"/>
          <p:cNvCxnSpPr>
            <a:cxnSpLocks noChangeShapeType="1"/>
          </p:cNvCxnSpPr>
          <p:nvPr/>
        </p:nvCxnSpPr>
        <p:spPr bwMode="auto">
          <a:xfrm rot="16200000" flipV="1">
            <a:off x="2482850" y="3630613"/>
            <a:ext cx="630238" cy="15716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9" name="Curved Connector 81"/>
          <p:cNvCxnSpPr>
            <a:cxnSpLocks noChangeShapeType="1"/>
          </p:cNvCxnSpPr>
          <p:nvPr/>
        </p:nvCxnSpPr>
        <p:spPr bwMode="auto">
          <a:xfrm rot="5400000" flipH="1" flipV="1">
            <a:off x="3691731" y="3653632"/>
            <a:ext cx="655637" cy="1143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3690" name="Title 1"/>
          <p:cNvSpPr>
            <a:spLocks noGrp="1"/>
          </p:cNvSpPr>
          <p:nvPr>
            <p:ph type="title"/>
          </p:nvPr>
        </p:nvSpPr>
        <p:spPr>
          <a:xfrm>
            <a:off x="457200" y="92075"/>
            <a:ext cx="7507288" cy="1050925"/>
          </a:xfrm>
        </p:spPr>
        <p:txBody>
          <a:bodyPr/>
          <a:lstStyle/>
          <a:p>
            <a:r>
              <a:rPr lang="en-US" altLang="en-US" dirty="0" smtClean="0"/>
              <a:t>Example 2 – Vapor Control Strategies </a:t>
            </a:r>
            <a:br>
              <a:rPr lang="en-US" altLang="en-US" dirty="0" smtClean="0"/>
            </a:br>
            <a:r>
              <a:rPr lang="en-US" altLang="en-US" sz="2200" dirty="0" smtClean="0">
                <a:solidFill>
                  <a:srgbClr val="333399"/>
                </a:solidFill>
              </a:rPr>
              <a:t>LNAPL plume extends under building, less than 2 feet below slab</a:t>
            </a:r>
            <a:endParaRPr lang="en-US" altLang="en-US" dirty="0" smtClean="0"/>
          </a:p>
        </p:txBody>
      </p:sp>
      <p:sp>
        <p:nvSpPr>
          <p:cNvPr id="31"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fontAlgn="base" hangingPunct="0">
              <a:spcBef>
                <a:spcPct val="0"/>
              </a:spcBef>
              <a:spcAft>
                <a:spcPct val="0"/>
              </a:spcAft>
              <a:defRPr/>
            </a:pPr>
            <a:r>
              <a:rPr lang="en-US" dirty="0">
                <a:solidFill>
                  <a:srgbClr val="FFFFFF"/>
                </a:solidFill>
                <a:cs typeface="Arial" pitchFamily="34" charset="0"/>
              </a:rPr>
              <a:t>Poll Question</a:t>
            </a:r>
          </a:p>
        </p:txBody>
      </p:sp>
    </p:spTree>
    <p:custDataLst>
      <p:tags r:id="rId1"/>
    </p:custDataLst>
    <p:extLst>
      <p:ext uri="{BB962C8B-B14F-4D97-AF65-F5344CB8AC3E}">
        <p14:creationId xmlns:p14="http://schemas.microsoft.com/office/powerpoint/2010/main" val="22803996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3"/>
          <p:cNvSpPr>
            <a:spLocks noChangeArrowheads="1"/>
          </p:cNvSpPr>
          <p:nvPr/>
        </p:nvSpPr>
        <p:spPr bwMode="auto">
          <a:xfrm>
            <a:off x="627063" y="3276600"/>
            <a:ext cx="3716337" cy="96361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53" name="Rectangle 52"/>
          <p:cNvSpPr/>
          <p:nvPr/>
        </p:nvSpPr>
        <p:spPr bwMode="auto">
          <a:xfrm>
            <a:off x="609600" y="3276600"/>
            <a:ext cx="3716566" cy="964080"/>
          </a:xfrm>
          <a:prstGeom prst="rect">
            <a:avLst/>
          </a:prstGeom>
          <a:gradFill>
            <a:gsLst>
              <a:gs pos="0">
                <a:srgbClr val="17C7D9">
                  <a:alpha val="0"/>
                </a:srgbClr>
              </a:gs>
              <a:gs pos="61000">
                <a:srgbClr val="A3C0C3">
                  <a:alpha val="0"/>
                </a:srgbClr>
              </a:gs>
              <a:gs pos="80000">
                <a:schemeClr val="bg1">
                  <a:lumMod val="75000"/>
                </a:schemeClr>
              </a:gs>
              <a:gs pos="100000">
                <a:schemeClr val="bg2">
                  <a:lumMod val="50000"/>
                </a:schemeClr>
              </a:gs>
            </a:gsLst>
            <a:lin ang="5400000" scaled="1"/>
          </a:gradFill>
          <a:ln w="9525" cap="flat" cmpd="sng" algn="ctr">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dirty="0">
              <a:solidFill>
                <a:srgbClr val="000000"/>
              </a:solidFill>
              <a:cs typeface="Arial" pitchFamily="34" charset="0"/>
            </a:endParaRPr>
          </a:p>
        </p:txBody>
      </p:sp>
      <p:sp>
        <p:nvSpPr>
          <p:cNvPr id="113670" name="Rectangle 4"/>
          <p:cNvSpPr>
            <a:spLocks noChangeArrowheads="1"/>
          </p:cNvSpPr>
          <p:nvPr/>
        </p:nvSpPr>
        <p:spPr bwMode="auto">
          <a:xfrm>
            <a:off x="609600" y="4240213"/>
            <a:ext cx="3733800" cy="1703387"/>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3671" name="Content Placeholder 3"/>
          <p:cNvSpPr>
            <a:spLocks noGrp="1"/>
          </p:cNvSpPr>
          <p:nvPr>
            <p:ph sz="half" idx="2"/>
          </p:nvPr>
        </p:nvSpPr>
        <p:spPr>
          <a:xfrm>
            <a:off x="4572000" y="1447800"/>
            <a:ext cx="4495800" cy="3962400"/>
          </a:xfrm>
        </p:spPr>
        <p:txBody>
          <a:bodyPr/>
          <a:lstStyle/>
          <a:p>
            <a:r>
              <a:rPr lang="en-US" altLang="en-US" sz="2000" dirty="0" smtClean="0"/>
              <a:t>Evacuate</a:t>
            </a:r>
          </a:p>
          <a:p>
            <a:pPr lvl="1"/>
            <a:r>
              <a:rPr lang="en-US" altLang="en-US" sz="1600" dirty="0" smtClean="0"/>
              <a:t>Not an emergency situation!</a:t>
            </a:r>
          </a:p>
          <a:p>
            <a:r>
              <a:rPr lang="en-US" altLang="en-US" sz="2000" dirty="0" smtClean="0"/>
              <a:t>Remediation</a:t>
            </a:r>
          </a:p>
          <a:p>
            <a:pPr lvl="1"/>
            <a:r>
              <a:rPr lang="en-US" altLang="en-US" sz="1800" dirty="0" smtClean="0"/>
              <a:t>Source under structure</a:t>
            </a:r>
          </a:p>
          <a:p>
            <a:pPr lvl="1"/>
            <a:r>
              <a:rPr lang="en-US" altLang="en-US" sz="1800" dirty="0" smtClean="0"/>
              <a:t>Unlikely to address VI in reasonable time frame </a:t>
            </a:r>
          </a:p>
          <a:p>
            <a:r>
              <a:rPr lang="en-US" altLang="en-US" sz="2000" dirty="0" smtClean="0"/>
              <a:t>Mitigation</a:t>
            </a:r>
          </a:p>
          <a:p>
            <a:pPr lvl="1"/>
            <a:r>
              <a:rPr lang="en-US" altLang="en-US" sz="1800" dirty="0" smtClean="0"/>
              <a:t>Likely best option, or….</a:t>
            </a:r>
          </a:p>
          <a:p>
            <a:r>
              <a:rPr lang="en-US" altLang="en-US" sz="2000" dirty="0" smtClean="0"/>
              <a:t>Institutional Controls</a:t>
            </a:r>
          </a:p>
          <a:p>
            <a:pPr lvl="1"/>
            <a:r>
              <a:rPr lang="en-US" altLang="en-US" sz="1800" dirty="0" smtClean="0"/>
              <a:t>May be an option in commercial settings</a:t>
            </a:r>
            <a:endParaRPr lang="en-US" altLang="en-US" sz="1800" dirty="0"/>
          </a:p>
          <a:p>
            <a:pPr lvl="1"/>
            <a:endParaRPr lang="en-US" altLang="en-US" sz="1800" dirty="0" smtClean="0"/>
          </a:p>
        </p:txBody>
      </p:sp>
      <p:sp>
        <p:nvSpPr>
          <p:cNvPr id="6" name="Rectangle 5"/>
          <p:cNvSpPr/>
          <p:nvPr/>
        </p:nvSpPr>
        <p:spPr bwMode="auto">
          <a:xfrm>
            <a:off x="609600" y="4240680"/>
            <a:ext cx="3733800" cy="1702920"/>
          </a:xfrm>
          <a:prstGeom prst="rect">
            <a:avLst/>
          </a:prstGeom>
          <a:gradFill>
            <a:gsLst>
              <a:gs pos="15000">
                <a:schemeClr val="bg2">
                  <a:lumMod val="50000"/>
                </a:schemeClr>
              </a:gs>
              <a:gs pos="27000">
                <a:srgbClr val="17C7D9">
                  <a:alpha val="41000"/>
                </a:srgbClr>
              </a:gs>
              <a:gs pos="100000">
                <a:srgbClr val="00B0F0">
                  <a:alpha val="40000"/>
                </a:srgbClr>
              </a:gs>
            </a:gsLst>
            <a:lin ang="5400000" scaled="1"/>
          </a:gradFill>
          <a:ln w="9525" cap="flat" cmpd="sng" algn="ctr">
            <a:noFill/>
            <a:prstDash val="solid"/>
            <a:miter lim="800000"/>
            <a:headEnd type="none" w="med" len="med"/>
            <a:tailEnd type="none" w="med" len="med"/>
          </a:ln>
          <a:effectLst/>
        </p:spPr>
        <p:txBody>
          <a:bodyPr anchor="ctr"/>
          <a:lstStyle/>
          <a:p>
            <a:pPr eaLnBrk="0" fontAlgn="base" hangingPunct="0">
              <a:spcBef>
                <a:spcPct val="0"/>
              </a:spcBef>
              <a:spcAft>
                <a:spcPct val="0"/>
              </a:spcAft>
              <a:defRPr/>
            </a:pPr>
            <a:endParaRPr lang="en-US" dirty="0">
              <a:solidFill>
                <a:srgbClr val="000000"/>
              </a:solidFill>
              <a:cs typeface="Arial" pitchFamily="34" charset="0"/>
            </a:endParaRPr>
          </a:p>
          <a:p>
            <a:pPr eaLnBrk="0" fontAlgn="base" hangingPunct="0">
              <a:spcBef>
                <a:spcPct val="0"/>
              </a:spcBef>
              <a:spcAft>
                <a:spcPct val="0"/>
              </a:spcAft>
              <a:defRPr/>
            </a:pPr>
            <a:r>
              <a:rPr lang="en-US" dirty="0">
                <a:solidFill>
                  <a:srgbClr val="000000"/>
                </a:solidFill>
                <a:cs typeface="Arial" pitchFamily="34" charset="0"/>
              </a:rPr>
              <a:t>Example 2: LNAPL plume extends under building, less than 2 feet below slab.</a:t>
            </a:r>
          </a:p>
        </p:txBody>
      </p:sp>
      <p:sp>
        <p:nvSpPr>
          <p:cNvPr id="113675" name="Oval 6"/>
          <p:cNvSpPr>
            <a:spLocks noChangeArrowheads="1"/>
          </p:cNvSpPr>
          <p:nvPr/>
        </p:nvSpPr>
        <p:spPr bwMode="auto">
          <a:xfrm>
            <a:off x="3124200" y="3581400"/>
            <a:ext cx="609600" cy="914400"/>
          </a:xfrm>
          <a:prstGeom prst="ellipse">
            <a:avLst/>
          </a:prstGeom>
          <a:solidFill>
            <a:srgbClr val="FAB26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9" name="Rectangle 8"/>
          <p:cNvSpPr/>
          <p:nvPr/>
        </p:nvSpPr>
        <p:spPr>
          <a:xfrm>
            <a:off x="647700" y="2209800"/>
            <a:ext cx="1638300" cy="1676400"/>
          </a:xfrm>
          <a:prstGeom prst="rect">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0" name="Isosceles Triangle 9"/>
          <p:cNvSpPr/>
          <p:nvPr/>
        </p:nvSpPr>
        <p:spPr>
          <a:xfrm>
            <a:off x="533400" y="1741488"/>
            <a:ext cx="1866900" cy="481012"/>
          </a:xfrm>
          <a:prstGeom prst="triangle">
            <a:avLst/>
          </a:prstGeom>
          <a:solidFill>
            <a:srgbClr val="99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1" name="Rectangle 10"/>
          <p:cNvSpPr/>
          <p:nvPr/>
        </p:nvSpPr>
        <p:spPr>
          <a:xfrm>
            <a:off x="674688" y="3260725"/>
            <a:ext cx="1611312" cy="793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113679" name="TextBox 67"/>
          <p:cNvSpPr txBox="1">
            <a:spLocks noChangeArrowheads="1"/>
          </p:cNvSpPr>
          <p:nvPr/>
        </p:nvSpPr>
        <p:spPr bwMode="auto">
          <a:xfrm>
            <a:off x="728663" y="2446338"/>
            <a:ext cx="1476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200" dirty="0">
                <a:solidFill>
                  <a:srgbClr val="000000"/>
                </a:solidFill>
              </a:rPr>
              <a:t>Indoor air above residential, below commercial screening levels</a:t>
            </a:r>
          </a:p>
        </p:txBody>
      </p:sp>
      <p:sp>
        <p:nvSpPr>
          <p:cNvPr id="113680" name="Isosceles Triangle 68"/>
          <p:cNvSpPr>
            <a:spLocks noChangeArrowheads="1"/>
          </p:cNvSpPr>
          <p:nvPr/>
        </p:nvSpPr>
        <p:spPr bwMode="auto">
          <a:xfrm rot="10800000">
            <a:off x="2312988" y="4049713"/>
            <a:ext cx="298450" cy="190500"/>
          </a:xfrm>
          <a:prstGeom prst="triangle">
            <a:avLst>
              <a:gd name="adj" fmla="val 50000"/>
            </a:avLst>
          </a:prstGeom>
          <a:solidFill>
            <a:srgbClr val="0585A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3681" name="Rectangle 69"/>
          <p:cNvSpPr>
            <a:spLocks noChangeArrowheads="1"/>
          </p:cNvSpPr>
          <p:nvPr/>
        </p:nvSpPr>
        <p:spPr bwMode="auto">
          <a:xfrm>
            <a:off x="2328863" y="3230563"/>
            <a:ext cx="1998662" cy="46037"/>
          </a:xfrm>
          <a:prstGeom prst="rect">
            <a:avLst/>
          </a:prstGeom>
          <a:solidFill>
            <a:schemeClr val="bg2"/>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3682" name="Rectangle 71"/>
          <p:cNvSpPr>
            <a:spLocks noChangeArrowheads="1"/>
          </p:cNvSpPr>
          <p:nvPr/>
        </p:nvSpPr>
        <p:spPr bwMode="auto">
          <a:xfrm>
            <a:off x="2152650" y="3363913"/>
            <a:ext cx="2190750" cy="63500"/>
          </a:xfrm>
          <a:prstGeom prst="rect">
            <a:avLst/>
          </a:prstGeom>
          <a:solidFill>
            <a:schemeClr val="bg1"/>
          </a:solidFill>
          <a:ln w="12700"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cxnSp>
        <p:nvCxnSpPr>
          <p:cNvPr id="113683" name="Curved Connector 14"/>
          <p:cNvCxnSpPr>
            <a:cxnSpLocks noChangeShapeType="1"/>
          </p:cNvCxnSpPr>
          <p:nvPr/>
        </p:nvCxnSpPr>
        <p:spPr bwMode="auto">
          <a:xfrm rot="5400000" flipH="1" flipV="1">
            <a:off x="2755900" y="3670301"/>
            <a:ext cx="655637" cy="8096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4" name="Curved Connector 16"/>
          <p:cNvCxnSpPr>
            <a:cxnSpLocks noChangeShapeType="1"/>
          </p:cNvCxnSpPr>
          <p:nvPr/>
        </p:nvCxnSpPr>
        <p:spPr bwMode="auto">
          <a:xfrm rot="16200000" flipV="1">
            <a:off x="3465513" y="3663950"/>
            <a:ext cx="655637" cy="93663"/>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5" name="Curved Connector 23"/>
          <p:cNvCxnSpPr>
            <a:cxnSpLocks noChangeShapeType="1"/>
          </p:cNvCxnSpPr>
          <p:nvPr/>
        </p:nvCxnSpPr>
        <p:spPr bwMode="auto">
          <a:xfrm rot="16200000" flipV="1">
            <a:off x="2217738" y="3630612"/>
            <a:ext cx="630238" cy="157163"/>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6" name="Curved Connector 24"/>
          <p:cNvCxnSpPr>
            <a:cxnSpLocks noChangeShapeType="1"/>
          </p:cNvCxnSpPr>
          <p:nvPr/>
        </p:nvCxnSpPr>
        <p:spPr bwMode="auto">
          <a:xfrm rot="5400000" flipH="1" flipV="1">
            <a:off x="3882231" y="3653632"/>
            <a:ext cx="655637" cy="1143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nvGrpSpPr>
          <p:cNvPr id="113687" name="Group 78"/>
          <p:cNvGrpSpPr>
            <a:grpSpLocks/>
          </p:cNvGrpSpPr>
          <p:nvPr/>
        </p:nvGrpSpPr>
        <p:grpSpPr bwMode="auto">
          <a:xfrm>
            <a:off x="785813" y="3927475"/>
            <a:ext cx="1420812" cy="222250"/>
            <a:chOff x="2618379" y="2445602"/>
            <a:chExt cx="1174595" cy="221398"/>
          </a:xfrm>
        </p:grpSpPr>
        <p:cxnSp>
          <p:nvCxnSpPr>
            <p:cNvPr id="113694" name="Straight Arrow Connector 70"/>
            <p:cNvCxnSpPr>
              <a:cxnSpLocks noChangeShapeType="1"/>
            </p:cNvCxnSpPr>
            <p:nvPr/>
          </p:nvCxnSpPr>
          <p:spPr bwMode="auto">
            <a:xfrm flipV="1">
              <a:off x="3009911"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5" name="Straight Arrow Connector 72"/>
            <p:cNvCxnSpPr>
              <a:cxnSpLocks noChangeShapeType="1"/>
            </p:cNvCxnSpPr>
            <p:nvPr/>
          </p:nvCxnSpPr>
          <p:spPr bwMode="auto">
            <a:xfrm flipV="1">
              <a:off x="3205677"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6" name="Straight Arrow Connector 73"/>
            <p:cNvCxnSpPr>
              <a:cxnSpLocks noChangeShapeType="1"/>
            </p:cNvCxnSpPr>
            <p:nvPr/>
          </p:nvCxnSpPr>
          <p:spPr bwMode="auto">
            <a:xfrm flipV="1">
              <a:off x="3401443"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7" name="Straight Arrow Connector 74"/>
            <p:cNvCxnSpPr>
              <a:cxnSpLocks noChangeShapeType="1"/>
            </p:cNvCxnSpPr>
            <p:nvPr/>
          </p:nvCxnSpPr>
          <p:spPr bwMode="auto">
            <a:xfrm flipV="1">
              <a:off x="3792974"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8" name="Straight Arrow Connector 75"/>
            <p:cNvCxnSpPr>
              <a:cxnSpLocks noChangeShapeType="1"/>
            </p:cNvCxnSpPr>
            <p:nvPr/>
          </p:nvCxnSpPr>
          <p:spPr bwMode="auto">
            <a:xfrm flipV="1">
              <a:off x="2814145"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99" name="Straight Arrow Connector 76"/>
            <p:cNvCxnSpPr>
              <a:cxnSpLocks noChangeShapeType="1"/>
            </p:cNvCxnSpPr>
            <p:nvPr/>
          </p:nvCxnSpPr>
          <p:spPr bwMode="auto">
            <a:xfrm flipV="1">
              <a:off x="3597209"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700" name="Straight Arrow Connector 77"/>
            <p:cNvCxnSpPr>
              <a:cxnSpLocks noChangeShapeType="1"/>
            </p:cNvCxnSpPr>
            <p:nvPr/>
          </p:nvCxnSpPr>
          <p:spPr bwMode="auto">
            <a:xfrm flipV="1">
              <a:off x="2618379"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cxnSp>
        <p:nvCxnSpPr>
          <p:cNvPr id="113688" name="Curved Connector 80"/>
          <p:cNvCxnSpPr>
            <a:cxnSpLocks noChangeShapeType="1"/>
          </p:cNvCxnSpPr>
          <p:nvPr/>
        </p:nvCxnSpPr>
        <p:spPr bwMode="auto">
          <a:xfrm rot="16200000" flipV="1">
            <a:off x="2482850" y="3630613"/>
            <a:ext cx="630238" cy="157162"/>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3689" name="Curved Connector 81"/>
          <p:cNvCxnSpPr>
            <a:cxnSpLocks noChangeShapeType="1"/>
          </p:cNvCxnSpPr>
          <p:nvPr/>
        </p:nvCxnSpPr>
        <p:spPr bwMode="auto">
          <a:xfrm rot="5400000" flipH="1" flipV="1">
            <a:off x="3691731" y="3653632"/>
            <a:ext cx="655637" cy="114300"/>
          </a:xfrm>
          <a:prstGeom prst="curved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3690" name="Title 1"/>
          <p:cNvSpPr>
            <a:spLocks noGrp="1"/>
          </p:cNvSpPr>
          <p:nvPr>
            <p:ph type="title"/>
          </p:nvPr>
        </p:nvSpPr>
        <p:spPr>
          <a:xfrm>
            <a:off x="457200" y="92075"/>
            <a:ext cx="7507288" cy="1050925"/>
          </a:xfrm>
        </p:spPr>
        <p:txBody>
          <a:bodyPr/>
          <a:lstStyle/>
          <a:p>
            <a:r>
              <a:rPr lang="en-US" altLang="en-US" dirty="0" smtClean="0"/>
              <a:t>Example 2 – Suggested Approaches</a:t>
            </a:r>
            <a:br>
              <a:rPr lang="en-US" altLang="en-US" dirty="0" smtClean="0"/>
            </a:br>
            <a:r>
              <a:rPr lang="en-US" altLang="en-US" sz="2200" dirty="0" smtClean="0">
                <a:solidFill>
                  <a:srgbClr val="333399"/>
                </a:solidFill>
              </a:rPr>
              <a:t>LNAPL plume extends under building, less than 2 feet below slab</a:t>
            </a:r>
            <a:endParaRPr lang="en-US" altLang="en-US" dirty="0" smtClean="0"/>
          </a:p>
        </p:txBody>
      </p:sp>
    </p:spTree>
    <p:custDataLst>
      <p:tags r:id="rId1"/>
    </p:custDataLst>
    <p:extLst>
      <p:ext uri="{BB962C8B-B14F-4D97-AF65-F5344CB8AC3E}">
        <p14:creationId xmlns:p14="http://schemas.microsoft.com/office/powerpoint/2010/main" val="16626118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3"/>
          <p:cNvSpPr>
            <a:spLocks noChangeArrowheads="1"/>
          </p:cNvSpPr>
          <p:nvPr/>
        </p:nvSpPr>
        <p:spPr bwMode="auto">
          <a:xfrm>
            <a:off x="627063" y="3276600"/>
            <a:ext cx="3716337" cy="96361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53" name="Rectangle 52"/>
          <p:cNvSpPr/>
          <p:nvPr/>
        </p:nvSpPr>
        <p:spPr bwMode="auto">
          <a:xfrm>
            <a:off x="609600" y="3276600"/>
            <a:ext cx="3716566" cy="964080"/>
          </a:xfrm>
          <a:prstGeom prst="rect">
            <a:avLst/>
          </a:prstGeom>
          <a:gradFill>
            <a:gsLst>
              <a:gs pos="0">
                <a:srgbClr val="17C7D9">
                  <a:alpha val="0"/>
                </a:srgbClr>
              </a:gs>
              <a:gs pos="61000">
                <a:srgbClr val="A3C0C3">
                  <a:alpha val="0"/>
                </a:srgbClr>
              </a:gs>
              <a:gs pos="80000">
                <a:schemeClr val="bg1">
                  <a:lumMod val="75000"/>
                </a:schemeClr>
              </a:gs>
              <a:gs pos="100000">
                <a:schemeClr val="bg2">
                  <a:lumMod val="50000"/>
                </a:schemeClr>
              </a:gs>
            </a:gsLst>
            <a:lin ang="5400000" scaled="1"/>
          </a:gradFill>
          <a:ln w="9525" cap="flat" cmpd="sng" algn="ctr">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dirty="0">
              <a:solidFill>
                <a:srgbClr val="000000"/>
              </a:solidFill>
              <a:cs typeface="Arial" pitchFamily="34" charset="0"/>
            </a:endParaRPr>
          </a:p>
        </p:txBody>
      </p:sp>
      <p:sp>
        <p:nvSpPr>
          <p:cNvPr id="114694" name="Rectangle 4"/>
          <p:cNvSpPr>
            <a:spLocks noChangeArrowheads="1"/>
          </p:cNvSpPr>
          <p:nvPr/>
        </p:nvSpPr>
        <p:spPr bwMode="auto">
          <a:xfrm>
            <a:off x="609600" y="4240213"/>
            <a:ext cx="3733800" cy="1703387"/>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4695" name="Content Placeholder 3"/>
          <p:cNvSpPr>
            <a:spLocks noGrp="1"/>
          </p:cNvSpPr>
          <p:nvPr>
            <p:ph sz="half" idx="2"/>
          </p:nvPr>
        </p:nvSpPr>
        <p:spPr>
          <a:xfrm>
            <a:off x="4572000" y="1295400"/>
            <a:ext cx="4191000" cy="4114800"/>
          </a:xfrm>
        </p:spPr>
        <p:txBody>
          <a:bodyPr/>
          <a:lstStyle/>
          <a:p>
            <a:r>
              <a:rPr lang="en-US" altLang="en-US" sz="2000" dirty="0" smtClean="0"/>
              <a:t>Evacuate</a:t>
            </a:r>
          </a:p>
          <a:p>
            <a:r>
              <a:rPr lang="en-US" altLang="en-US" sz="2000" dirty="0" smtClean="0"/>
              <a:t>Remediation</a:t>
            </a:r>
          </a:p>
          <a:p>
            <a:pPr lvl="1"/>
            <a:r>
              <a:rPr lang="en-US" altLang="en-US" sz="1800" dirty="0" smtClean="0"/>
              <a:t>Excavate &amp; remove source</a:t>
            </a:r>
          </a:p>
          <a:p>
            <a:pPr lvl="1"/>
            <a:r>
              <a:rPr lang="en-US" altLang="en-US" sz="1800" dirty="0" smtClean="0"/>
              <a:t>Source remediation (MPE, bio, etc.)</a:t>
            </a:r>
          </a:p>
          <a:p>
            <a:pPr lvl="1"/>
            <a:r>
              <a:rPr lang="en-US" altLang="en-US" sz="1800" dirty="0" smtClean="0"/>
              <a:t>Replace/clean top 5 feet of soil</a:t>
            </a:r>
          </a:p>
          <a:p>
            <a:r>
              <a:rPr lang="en-US" altLang="en-US" sz="2000" dirty="0" smtClean="0"/>
              <a:t>Mitigation</a:t>
            </a:r>
          </a:p>
          <a:p>
            <a:pPr lvl="1"/>
            <a:r>
              <a:rPr lang="en-US" altLang="en-US" sz="1800" dirty="0" smtClean="0"/>
              <a:t>Sub-slab depressurization</a:t>
            </a:r>
          </a:p>
          <a:p>
            <a:pPr lvl="1"/>
            <a:r>
              <a:rPr lang="en-US" altLang="en-US" sz="1800" dirty="0" smtClean="0"/>
              <a:t>Building positive pressure</a:t>
            </a:r>
          </a:p>
          <a:p>
            <a:pPr lvl="1"/>
            <a:r>
              <a:rPr lang="en-US" altLang="en-US" sz="1800" dirty="0" smtClean="0"/>
              <a:t>Sealing cracks (only)</a:t>
            </a:r>
          </a:p>
          <a:p>
            <a:r>
              <a:rPr lang="en-US" altLang="en-US" sz="2000" dirty="0" smtClean="0"/>
              <a:t>Institutional Controls</a:t>
            </a:r>
          </a:p>
          <a:p>
            <a:pPr lvl="1"/>
            <a:r>
              <a:rPr lang="en-US" altLang="en-US" sz="1800" dirty="0" smtClean="0"/>
              <a:t>Restrict residential use</a:t>
            </a:r>
          </a:p>
          <a:p>
            <a:pPr lvl="1"/>
            <a:r>
              <a:rPr lang="en-US" altLang="en-US" sz="1800" dirty="0" smtClean="0"/>
              <a:t>Require testing/mitigation if occupied</a:t>
            </a:r>
          </a:p>
          <a:p>
            <a:pPr lvl="1"/>
            <a:r>
              <a:rPr lang="en-US" altLang="en-US" sz="1800" dirty="0" smtClean="0"/>
              <a:t>Require intrinsically safe building design</a:t>
            </a:r>
          </a:p>
          <a:p>
            <a:pPr lvl="1"/>
            <a:endParaRPr lang="en-US" altLang="en-US" sz="1600" dirty="0" smtClean="0"/>
          </a:p>
        </p:txBody>
      </p:sp>
      <p:sp>
        <p:nvSpPr>
          <p:cNvPr id="6" name="Rectangle 5"/>
          <p:cNvSpPr/>
          <p:nvPr/>
        </p:nvSpPr>
        <p:spPr bwMode="auto">
          <a:xfrm>
            <a:off x="609600" y="4240680"/>
            <a:ext cx="3733800" cy="1702920"/>
          </a:xfrm>
          <a:prstGeom prst="rect">
            <a:avLst/>
          </a:prstGeom>
          <a:gradFill>
            <a:gsLst>
              <a:gs pos="15000">
                <a:schemeClr val="bg2">
                  <a:lumMod val="50000"/>
                </a:schemeClr>
              </a:gs>
              <a:gs pos="27000">
                <a:srgbClr val="17C7D9">
                  <a:alpha val="41000"/>
                </a:srgbClr>
              </a:gs>
              <a:gs pos="100000">
                <a:srgbClr val="00B0F0">
                  <a:alpha val="40000"/>
                </a:srgbClr>
              </a:gs>
            </a:gsLst>
            <a:lin ang="5400000" scaled="1"/>
          </a:gradFill>
          <a:ln w="9525" cap="flat" cmpd="sng" algn="ctr">
            <a:noFill/>
            <a:prstDash val="solid"/>
            <a:miter lim="800000"/>
            <a:headEnd type="none" w="med" len="med"/>
            <a:tailEnd type="none" w="med" len="med"/>
          </a:ln>
          <a:effectLst/>
        </p:spPr>
        <p:txBody>
          <a:bodyPr anchor="ctr"/>
          <a:lstStyle/>
          <a:p>
            <a:pPr eaLnBrk="0" fontAlgn="base" hangingPunct="0">
              <a:spcBef>
                <a:spcPct val="0"/>
              </a:spcBef>
              <a:spcAft>
                <a:spcPct val="0"/>
              </a:spcAft>
              <a:defRPr/>
            </a:pPr>
            <a:endParaRPr lang="en-US" dirty="0">
              <a:solidFill>
                <a:srgbClr val="000000"/>
              </a:solidFill>
              <a:cs typeface="Arial" pitchFamily="34" charset="0"/>
            </a:endParaRPr>
          </a:p>
          <a:p>
            <a:pPr eaLnBrk="0" fontAlgn="base" hangingPunct="0">
              <a:spcBef>
                <a:spcPct val="0"/>
              </a:spcBef>
              <a:spcAft>
                <a:spcPct val="0"/>
              </a:spcAft>
              <a:defRPr/>
            </a:pPr>
            <a:r>
              <a:rPr lang="en-US" dirty="0">
                <a:solidFill>
                  <a:srgbClr val="000000"/>
                </a:solidFill>
                <a:cs typeface="Arial" pitchFamily="34" charset="0"/>
              </a:rPr>
              <a:t>Example 3: Top of smear zone less than 5 feet below future building foundations.</a:t>
            </a:r>
          </a:p>
        </p:txBody>
      </p:sp>
      <p:sp>
        <p:nvSpPr>
          <p:cNvPr id="114699" name="Isosceles Triangle 68"/>
          <p:cNvSpPr>
            <a:spLocks noChangeArrowheads="1"/>
          </p:cNvSpPr>
          <p:nvPr/>
        </p:nvSpPr>
        <p:spPr bwMode="auto">
          <a:xfrm rot="10800000">
            <a:off x="2312988" y="4049713"/>
            <a:ext cx="298450" cy="190500"/>
          </a:xfrm>
          <a:prstGeom prst="triangle">
            <a:avLst>
              <a:gd name="adj" fmla="val 50000"/>
            </a:avLst>
          </a:prstGeom>
          <a:solidFill>
            <a:srgbClr val="0585A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grpSp>
        <p:nvGrpSpPr>
          <p:cNvPr id="114700" name="Group 78"/>
          <p:cNvGrpSpPr>
            <a:grpSpLocks/>
          </p:cNvGrpSpPr>
          <p:nvPr/>
        </p:nvGrpSpPr>
        <p:grpSpPr bwMode="auto">
          <a:xfrm>
            <a:off x="785813" y="3641725"/>
            <a:ext cx="1527175" cy="508000"/>
            <a:chOff x="2618379" y="2445602"/>
            <a:chExt cx="1174595" cy="221398"/>
          </a:xfrm>
        </p:grpSpPr>
        <p:cxnSp>
          <p:nvCxnSpPr>
            <p:cNvPr id="114715" name="Straight Arrow Connector 70"/>
            <p:cNvCxnSpPr>
              <a:cxnSpLocks noChangeShapeType="1"/>
            </p:cNvCxnSpPr>
            <p:nvPr/>
          </p:nvCxnSpPr>
          <p:spPr bwMode="auto">
            <a:xfrm flipV="1">
              <a:off x="3009911"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6" name="Straight Arrow Connector 72"/>
            <p:cNvCxnSpPr>
              <a:cxnSpLocks noChangeShapeType="1"/>
            </p:cNvCxnSpPr>
            <p:nvPr/>
          </p:nvCxnSpPr>
          <p:spPr bwMode="auto">
            <a:xfrm flipV="1">
              <a:off x="3205677"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7" name="Straight Arrow Connector 73"/>
            <p:cNvCxnSpPr>
              <a:cxnSpLocks noChangeShapeType="1"/>
            </p:cNvCxnSpPr>
            <p:nvPr/>
          </p:nvCxnSpPr>
          <p:spPr bwMode="auto">
            <a:xfrm flipV="1">
              <a:off x="3401443"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8" name="Straight Arrow Connector 74"/>
            <p:cNvCxnSpPr>
              <a:cxnSpLocks noChangeShapeType="1"/>
            </p:cNvCxnSpPr>
            <p:nvPr/>
          </p:nvCxnSpPr>
          <p:spPr bwMode="auto">
            <a:xfrm flipV="1">
              <a:off x="3792974"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9" name="Straight Arrow Connector 75"/>
            <p:cNvCxnSpPr>
              <a:cxnSpLocks noChangeShapeType="1"/>
            </p:cNvCxnSpPr>
            <p:nvPr/>
          </p:nvCxnSpPr>
          <p:spPr bwMode="auto">
            <a:xfrm flipV="1">
              <a:off x="2814145"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20" name="Straight Arrow Connector 76"/>
            <p:cNvCxnSpPr>
              <a:cxnSpLocks noChangeShapeType="1"/>
            </p:cNvCxnSpPr>
            <p:nvPr/>
          </p:nvCxnSpPr>
          <p:spPr bwMode="auto">
            <a:xfrm flipV="1">
              <a:off x="3597209"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21" name="Straight Arrow Connector 77"/>
            <p:cNvCxnSpPr>
              <a:cxnSpLocks noChangeShapeType="1"/>
            </p:cNvCxnSpPr>
            <p:nvPr/>
          </p:nvCxnSpPr>
          <p:spPr bwMode="auto">
            <a:xfrm flipV="1">
              <a:off x="2618379"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sp>
        <p:nvSpPr>
          <p:cNvPr id="114701" name="TextBox 29"/>
          <p:cNvSpPr txBox="1">
            <a:spLocks noChangeArrowheads="1"/>
          </p:cNvSpPr>
          <p:nvPr/>
        </p:nvSpPr>
        <p:spPr bwMode="auto">
          <a:xfrm>
            <a:off x="627063" y="3276600"/>
            <a:ext cx="369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200" dirty="0">
                <a:solidFill>
                  <a:srgbClr val="000000"/>
                </a:solidFill>
              </a:rPr>
              <a:t>Soil vapor above residential, below commercial SLs</a:t>
            </a:r>
          </a:p>
        </p:txBody>
      </p:sp>
      <p:grpSp>
        <p:nvGrpSpPr>
          <p:cNvPr id="114702" name="Group 30"/>
          <p:cNvGrpSpPr>
            <a:grpSpLocks/>
          </p:cNvGrpSpPr>
          <p:nvPr/>
        </p:nvGrpSpPr>
        <p:grpSpPr bwMode="auto">
          <a:xfrm>
            <a:off x="2611438" y="3641725"/>
            <a:ext cx="1492250" cy="519113"/>
            <a:chOff x="2618379" y="2445602"/>
            <a:chExt cx="1174595" cy="221398"/>
          </a:xfrm>
        </p:grpSpPr>
        <p:cxnSp>
          <p:nvCxnSpPr>
            <p:cNvPr id="114708" name="Straight Arrow Connector 31"/>
            <p:cNvCxnSpPr>
              <a:cxnSpLocks noChangeShapeType="1"/>
            </p:cNvCxnSpPr>
            <p:nvPr/>
          </p:nvCxnSpPr>
          <p:spPr bwMode="auto">
            <a:xfrm flipV="1">
              <a:off x="3009911"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09" name="Straight Arrow Connector 32"/>
            <p:cNvCxnSpPr>
              <a:cxnSpLocks noChangeShapeType="1"/>
            </p:cNvCxnSpPr>
            <p:nvPr/>
          </p:nvCxnSpPr>
          <p:spPr bwMode="auto">
            <a:xfrm flipV="1">
              <a:off x="3205677"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0" name="Straight Arrow Connector 33"/>
            <p:cNvCxnSpPr>
              <a:cxnSpLocks noChangeShapeType="1"/>
            </p:cNvCxnSpPr>
            <p:nvPr/>
          </p:nvCxnSpPr>
          <p:spPr bwMode="auto">
            <a:xfrm flipV="1">
              <a:off x="3401443"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1" name="Straight Arrow Connector 34"/>
            <p:cNvCxnSpPr>
              <a:cxnSpLocks noChangeShapeType="1"/>
            </p:cNvCxnSpPr>
            <p:nvPr/>
          </p:nvCxnSpPr>
          <p:spPr bwMode="auto">
            <a:xfrm flipV="1">
              <a:off x="3792974"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2" name="Straight Arrow Connector 35"/>
            <p:cNvCxnSpPr>
              <a:cxnSpLocks noChangeShapeType="1"/>
            </p:cNvCxnSpPr>
            <p:nvPr/>
          </p:nvCxnSpPr>
          <p:spPr bwMode="auto">
            <a:xfrm flipV="1">
              <a:off x="2814145"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3" name="Straight Arrow Connector 36"/>
            <p:cNvCxnSpPr>
              <a:cxnSpLocks noChangeShapeType="1"/>
            </p:cNvCxnSpPr>
            <p:nvPr/>
          </p:nvCxnSpPr>
          <p:spPr bwMode="auto">
            <a:xfrm flipV="1">
              <a:off x="3597209"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4" name="Straight Arrow Connector 37"/>
            <p:cNvCxnSpPr>
              <a:cxnSpLocks noChangeShapeType="1"/>
            </p:cNvCxnSpPr>
            <p:nvPr/>
          </p:nvCxnSpPr>
          <p:spPr bwMode="auto">
            <a:xfrm flipV="1">
              <a:off x="2618379"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grpSp>
        <p:nvGrpSpPr>
          <p:cNvPr id="4" name="Group 38"/>
          <p:cNvGrpSpPr/>
          <p:nvPr/>
        </p:nvGrpSpPr>
        <p:grpSpPr>
          <a:xfrm>
            <a:off x="533400" y="1740807"/>
            <a:ext cx="1866900" cy="1804736"/>
            <a:chOff x="2400300" y="633664"/>
            <a:chExt cx="4343400" cy="3429000"/>
          </a:xfrm>
          <a:noFill/>
        </p:grpSpPr>
        <p:sp>
          <p:nvSpPr>
            <p:cNvPr id="40" name="Rectangle 39"/>
            <p:cNvSpPr/>
            <p:nvPr/>
          </p:nvSpPr>
          <p:spPr>
            <a:xfrm>
              <a:off x="2667000" y="1524000"/>
              <a:ext cx="3810000" cy="2514600"/>
            </a:xfrm>
            <a:prstGeom prst="rect">
              <a:avLst/>
            </a:prstGeom>
            <a:grp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41" name="Isosceles Triangle 40"/>
            <p:cNvSpPr/>
            <p:nvPr/>
          </p:nvSpPr>
          <p:spPr>
            <a:xfrm>
              <a:off x="2400300" y="633664"/>
              <a:ext cx="4343400" cy="914400"/>
            </a:xfrm>
            <a:prstGeom prst="triangle">
              <a:avLst/>
            </a:prstGeom>
            <a:grp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42" name="Rectangle 41"/>
            <p:cNvSpPr/>
            <p:nvPr/>
          </p:nvSpPr>
          <p:spPr>
            <a:xfrm>
              <a:off x="2697480" y="3910264"/>
              <a:ext cx="374904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grpSp>
      <p:sp>
        <p:nvSpPr>
          <p:cNvPr id="114704" name="Title 1"/>
          <p:cNvSpPr>
            <a:spLocks noGrp="1"/>
          </p:cNvSpPr>
          <p:nvPr>
            <p:ph type="title"/>
          </p:nvPr>
        </p:nvSpPr>
        <p:spPr>
          <a:xfrm>
            <a:off x="457200" y="92075"/>
            <a:ext cx="7507288" cy="1050925"/>
          </a:xfrm>
        </p:spPr>
        <p:txBody>
          <a:bodyPr/>
          <a:lstStyle/>
          <a:p>
            <a:r>
              <a:rPr lang="en-US" altLang="en-US" dirty="0" smtClean="0"/>
              <a:t>Example 3 – Suggested Approaches</a:t>
            </a:r>
            <a:br>
              <a:rPr lang="en-US" altLang="en-US" dirty="0" smtClean="0"/>
            </a:br>
            <a:r>
              <a:rPr lang="en-US" altLang="en-US" sz="2200" dirty="0" smtClean="0">
                <a:solidFill>
                  <a:srgbClr val="333399"/>
                </a:solidFill>
              </a:rPr>
              <a:t>Top of smear zone less than 5 feet below future building foundations</a:t>
            </a:r>
            <a:endParaRPr lang="en-US" altLang="en-US" dirty="0" smtClean="0"/>
          </a:p>
        </p:txBody>
      </p:sp>
      <p:sp>
        <p:nvSpPr>
          <p:cNvPr id="31"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fontAlgn="base" hangingPunct="0">
              <a:spcBef>
                <a:spcPct val="0"/>
              </a:spcBef>
              <a:spcAft>
                <a:spcPct val="0"/>
              </a:spcAft>
              <a:defRPr/>
            </a:pPr>
            <a:r>
              <a:rPr lang="en-US" dirty="0">
                <a:solidFill>
                  <a:srgbClr val="FFFFFF"/>
                </a:solidFill>
                <a:cs typeface="Arial" pitchFamily="34" charset="0"/>
              </a:rPr>
              <a:t>Poll Question</a:t>
            </a:r>
          </a:p>
        </p:txBody>
      </p:sp>
    </p:spTree>
    <p:custDataLst>
      <p:tags r:id="rId1"/>
    </p:custDataLst>
    <p:extLst>
      <p:ext uri="{BB962C8B-B14F-4D97-AF65-F5344CB8AC3E}">
        <p14:creationId xmlns:p14="http://schemas.microsoft.com/office/powerpoint/2010/main" val="1417250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ITRC’s PVI Guidance – What It Can Do for YOU! </a:t>
            </a:r>
          </a:p>
        </p:txBody>
      </p:sp>
      <p:sp>
        <p:nvSpPr>
          <p:cNvPr id="16387" name="Content Placeholder 2"/>
          <p:cNvSpPr>
            <a:spLocks noGrp="1"/>
          </p:cNvSpPr>
          <p:nvPr>
            <p:ph sz="half" idx="1"/>
          </p:nvPr>
        </p:nvSpPr>
        <p:spPr>
          <a:xfrm>
            <a:off x="533400" y="1524000"/>
            <a:ext cx="8038899" cy="3886200"/>
          </a:xfrm>
        </p:spPr>
        <p:txBody>
          <a:bodyPr/>
          <a:lstStyle/>
          <a:p>
            <a:pPr>
              <a:spcBef>
                <a:spcPts val="900"/>
              </a:spcBef>
            </a:pPr>
            <a:r>
              <a:rPr lang="en-US" altLang="en-US" sz="2400" dirty="0"/>
              <a:t>Comprehensive strategy for screening, investigating and managing potential PVI sites</a:t>
            </a:r>
          </a:p>
          <a:p>
            <a:pPr>
              <a:spcBef>
                <a:spcPts val="900"/>
              </a:spcBef>
            </a:pPr>
            <a:r>
              <a:rPr lang="en-US" altLang="en-US" sz="2400" dirty="0" smtClean="0"/>
              <a:t>Consistent approach for regulators and practitioners</a:t>
            </a:r>
          </a:p>
          <a:p>
            <a:pPr>
              <a:spcBef>
                <a:spcPts val="900"/>
              </a:spcBef>
            </a:pPr>
            <a:r>
              <a:rPr lang="en-US" altLang="en-US" sz="2400" dirty="0" smtClean="0"/>
              <a:t>Brings credibility - nationally developed, consensus-based decision making strategy</a:t>
            </a:r>
          </a:p>
          <a:p>
            <a:pPr>
              <a:spcBef>
                <a:spcPts val="900"/>
              </a:spcBef>
            </a:pPr>
            <a:r>
              <a:rPr lang="en-US" altLang="en-US" sz="2400" dirty="0" smtClean="0"/>
              <a:t>Scientifically based on latest research</a:t>
            </a:r>
          </a:p>
          <a:p>
            <a:pPr>
              <a:spcBef>
                <a:spcPts val="900"/>
              </a:spcBef>
            </a:pPr>
            <a:r>
              <a:rPr lang="en-US" altLang="en-US" sz="2400" dirty="0" smtClean="0"/>
              <a:t>Applicable for a variety of petroleum site types from underground storage tanks (USTs) to larger petroleum sites (e.g., refineries and pipelines)</a:t>
            </a:r>
          </a:p>
        </p:txBody>
      </p:sp>
      <p:grpSp>
        <p:nvGrpSpPr>
          <p:cNvPr id="16388" name="Group 10"/>
          <p:cNvGrpSpPr>
            <a:grpSpLocks/>
          </p:cNvGrpSpPr>
          <p:nvPr/>
        </p:nvGrpSpPr>
        <p:grpSpPr bwMode="auto">
          <a:xfrm>
            <a:off x="457200" y="5715000"/>
            <a:ext cx="8208963" cy="908050"/>
            <a:chOff x="357389" y="1402724"/>
            <a:chExt cx="8208963" cy="908050"/>
          </a:xfrm>
        </p:grpSpPr>
        <p:sp>
          <p:nvSpPr>
            <p:cNvPr id="7" name="AutoShape 3"/>
            <p:cNvSpPr>
              <a:spLocks noChangeArrowheads="1"/>
            </p:cNvSpPr>
            <p:nvPr/>
          </p:nvSpPr>
          <p:spPr bwMode="auto">
            <a:xfrm>
              <a:off x="357389" y="1402724"/>
              <a:ext cx="8208963"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16390"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16391" name="Rectangle 5"/>
            <p:cNvSpPr>
              <a:spLocks noChangeArrowheads="1"/>
            </p:cNvSpPr>
            <p:nvPr/>
          </p:nvSpPr>
          <p:spPr bwMode="auto">
            <a:xfrm>
              <a:off x="1752600" y="1517650"/>
              <a:ext cx="6613525"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sz="2000" b="1" dirty="0">
                  <a:solidFill>
                    <a:srgbClr val="000000"/>
                  </a:solidFill>
                  <a:ea typeface="MS PGothic" pitchFamily="34" charset="-128"/>
                </a:rPr>
                <a:t>Developed by over 100 team members across environmental sectors (including 28 state agencies)</a:t>
              </a:r>
            </a:p>
          </p:txBody>
        </p:sp>
      </p:grp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3"/>
          <p:cNvSpPr>
            <a:spLocks noChangeArrowheads="1"/>
          </p:cNvSpPr>
          <p:nvPr/>
        </p:nvSpPr>
        <p:spPr bwMode="auto">
          <a:xfrm>
            <a:off x="627063" y="3276600"/>
            <a:ext cx="3716337" cy="96361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53" name="Rectangle 52"/>
          <p:cNvSpPr/>
          <p:nvPr/>
        </p:nvSpPr>
        <p:spPr bwMode="auto">
          <a:xfrm>
            <a:off x="609600" y="3276600"/>
            <a:ext cx="3716566" cy="964080"/>
          </a:xfrm>
          <a:prstGeom prst="rect">
            <a:avLst/>
          </a:prstGeom>
          <a:gradFill>
            <a:gsLst>
              <a:gs pos="0">
                <a:srgbClr val="17C7D9">
                  <a:alpha val="0"/>
                </a:srgbClr>
              </a:gs>
              <a:gs pos="61000">
                <a:srgbClr val="A3C0C3">
                  <a:alpha val="0"/>
                </a:srgbClr>
              </a:gs>
              <a:gs pos="80000">
                <a:schemeClr val="bg1">
                  <a:lumMod val="75000"/>
                </a:schemeClr>
              </a:gs>
              <a:gs pos="100000">
                <a:schemeClr val="bg2">
                  <a:lumMod val="50000"/>
                </a:schemeClr>
              </a:gs>
            </a:gsLst>
            <a:lin ang="5400000" scaled="1"/>
          </a:gradFill>
          <a:ln w="9525" cap="flat" cmpd="sng" algn="ctr">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dirty="0">
              <a:solidFill>
                <a:srgbClr val="000000"/>
              </a:solidFill>
              <a:cs typeface="Arial" pitchFamily="34" charset="0"/>
            </a:endParaRPr>
          </a:p>
        </p:txBody>
      </p:sp>
      <p:sp>
        <p:nvSpPr>
          <p:cNvPr id="114694" name="Rectangle 4"/>
          <p:cNvSpPr>
            <a:spLocks noChangeArrowheads="1"/>
          </p:cNvSpPr>
          <p:nvPr/>
        </p:nvSpPr>
        <p:spPr bwMode="auto">
          <a:xfrm>
            <a:off x="609600" y="4240213"/>
            <a:ext cx="3733800" cy="1703387"/>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sp>
        <p:nvSpPr>
          <p:cNvPr id="114695" name="Content Placeholder 3"/>
          <p:cNvSpPr>
            <a:spLocks noGrp="1"/>
          </p:cNvSpPr>
          <p:nvPr>
            <p:ph sz="half" idx="2"/>
          </p:nvPr>
        </p:nvSpPr>
        <p:spPr>
          <a:xfrm>
            <a:off x="4572000" y="1295400"/>
            <a:ext cx="4191000" cy="4114800"/>
          </a:xfrm>
        </p:spPr>
        <p:txBody>
          <a:bodyPr/>
          <a:lstStyle/>
          <a:p>
            <a:r>
              <a:rPr lang="en-US" altLang="en-US" sz="2000" dirty="0" smtClean="0"/>
              <a:t>Evacuate</a:t>
            </a:r>
          </a:p>
          <a:p>
            <a:pPr lvl="1"/>
            <a:r>
              <a:rPr lang="en-US" altLang="en-US" sz="1800" dirty="0" smtClean="0"/>
              <a:t>No one is there!</a:t>
            </a:r>
          </a:p>
          <a:p>
            <a:r>
              <a:rPr lang="en-US" altLang="en-US" sz="2000" dirty="0" smtClean="0"/>
              <a:t>Remediation</a:t>
            </a:r>
          </a:p>
          <a:p>
            <a:pPr lvl="1"/>
            <a:r>
              <a:rPr lang="en-US" altLang="en-US" sz="1800" dirty="0" smtClean="0"/>
              <a:t>Can it occur before development?</a:t>
            </a:r>
          </a:p>
          <a:p>
            <a:pPr lvl="1"/>
            <a:r>
              <a:rPr lang="en-US" altLang="en-US" sz="1800" dirty="0" smtClean="0"/>
              <a:t>Create bioattenuation zone with 5+ feet clean soil?</a:t>
            </a:r>
          </a:p>
          <a:p>
            <a:r>
              <a:rPr lang="en-US" altLang="en-US" sz="2000" dirty="0" smtClean="0"/>
              <a:t>Mitigation</a:t>
            </a:r>
          </a:p>
          <a:p>
            <a:pPr lvl="1"/>
            <a:r>
              <a:rPr lang="en-US" altLang="en-US" sz="1800" dirty="0" smtClean="0"/>
              <a:t>If remediation not complete</a:t>
            </a:r>
          </a:p>
          <a:p>
            <a:pPr lvl="1"/>
            <a:r>
              <a:rPr lang="en-US" altLang="en-US" sz="1800" dirty="0" smtClean="0"/>
              <a:t>More options with new construction</a:t>
            </a:r>
          </a:p>
          <a:p>
            <a:r>
              <a:rPr lang="en-US" altLang="en-US" sz="2000" dirty="0" smtClean="0"/>
              <a:t>Institutional Controls</a:t>
            </a:r>
          </a:p>
          <a:p>
            <a:pPr lvl="1"/>
            <a:r>
              <a:rPr lang="en-US" altLang="en-US" sz="1800" dirty="0" smtClean="0"/>
              <a:t>If remediation not complete </a:t>
            </a:r>
          </a:p>
          <a:p>
            <a:pPr lvl="1"/>
            <a:endParaRPr lang="en-US" altLang="en-US" sz="1600" dirty="0" smtClean="0"/>
          </a:p>
        </p:txBody>
      </p:sp>
      <p:sp>
        <p:nvSpPr>
          <p:cNvPr id="6" name="Rectangle 5"/>
          <p:cNvSpPr/>
          <p:nvPr/>
        </p:nvSpPr>
        <p:spPr bwMode="auto">
          <a:xfrm>
            <a:off x="609600" y="4240680"/>
            <a:ext cx="3733800" cy="1702920"/>
          </a:xfrm>
          <a:prstGeom prst="rect">
            <a:avLst/>
          </a:prstGeom>
          <a:gradFill>
            <a:gsLst>
              <a:gs pos="15000">
                <a:schemeClr val="bg2">
                  <a:lumMod val="50000"/>
                </a:schemeClr>
              </a:gs>
              <a:gs pos="27000">
                <a:srgbClr val="17C7D9">
                  <a:alpha val="41000"/>
                </a:srgbClr>
              </a:gs>
              <a:gs pos="100000">
                <a:srgbClr val="00B0F0">
                  <a:alpha val="40000"/>
                </a:srgbClr>
              </a:gs>
            </a:gsLst>
            <a:lin ang="5400000" scaled="1"/>
          </a:gradFill>
          <a:ln w="9525" cap="flat" cmpd="sng" algn="ctr">
            <a:noFill/>
            <a:prstDash val="solid"/>
            <a:miter lim="800000"/>
            <a:headEnd type="none" w="med" len="med"/>
            <a:tailEnd type="none" w="med" len="med"/>
          </a:ln>
          <a:effectLst/>
        </p:spPr>
        <p:txBody>
          <a:bodyPr anchor="ctr"/>
          <a:lstStyle/>
          <a:p>
            <a:pPr eaLnBrk="0" fontAlgn="base" hangingPunct="0">
              <a:spcBef>
                <a:spcPct val="0"/>
              </a:spcBef>
              <a:spcAft>
                <a:spcPct val="0"/>
              </a:spcAft>
              <a:defRPr/>
            </a:pPr>
            <a:endParaRPr lang="en-US" dirty="0">
              <a:solidFill>
                <a:srgbClr val="000000"/>
              </a:solidFill>
              <a:cs typeface="Arial" pitchFamily="34" charset="0"/>
            </a:endParaRPr>
          </a:p>
          <a:p>
            <a:pPr eaLnBrk="0" fontAlgn="base" hangingPunct="0">
              <a:spcBef>
                <a:spcPct val="0"/>
              </a:spcBef>
              <a:spcAft>
                <a:spcPct val="0"/>
              </a:spcAft>
              <a:defRPr/>
            </a:pPr>
            <a:r>
              <a:rPr lang="en-US" dirty="0">
                <a:solidFill>
                  <a:srgbClr val="000000"/>
                </a:solidFill>
                <a:cs typeface="Arial" pitchFamily="34" charset="0"/>
              </a:rPr>
              <a:t>Example 3: Top of smear zone less than 5 feet below future building foundations.</a:t>
            </a:r>
          </a:p>
        </p:txBody>
      </p:sp>
      <p:sp>
        <p:nvSpPr>
          <p:cNvPr id="114699" name="Isosceles Triangle 68"/>
          <p:cNvSpPr>
            <a:spLocks noChangeArrowheads="1"/>
          </p:cNvSpPr>
          <p:nvPr/>
        </p:nvSpPr>
        <p:spPr bwMode="auto">
          <a:xfrm rot="10800000">
            <a:off x="2312988" y="4049713"/>
            <a:ext cx="298450" cy="190500"/>
          </a:xfrm>
          <a:prstGeom prst="triangle">
            <a:avLst>
              <a:gd name="adj" fmla="val 50000"/>
            </a:avLst>
          </a:prstGeom>
          <a:solidFill>
            <a:srgbClr val="0585A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US" altLang="en-US" dirty="0">
              <a:solidFill>
                <a:srgbClr val="000000"/>
              </a:solidFill>
            </a:endParaRPr>
          </a:p>
        </p:txBody>
      </p:sp>
      <p:grpSp>
        <p:nvGrpSpPr>
          <p:cNvPr id="114700" name="Group 78"/>
          <p:cNvGrpSpPr>
            <a:grpSpLocks/>
          </p:cNvGrpSpPr>
          <p:nvPr/>
        </p:nvGrpSpPr>
        <p:grpSpPr bwMode="auto">
          <a:xfrm>
            <a:off x="785813" y="3641725"/>
            <a:ext cx="1527175" cy="508000"/>
            <a:chOff x="2618379" y="2445602"/>
            <a:chExt cx="1174595" cy="221398"/>
          </a:xfrm>
        </p:grpSpPr>
        <p:cxnSp>
          <p:nvCxnSpPr>
            <p:cNvPr id="114715" name="Straight Arrow Connector 70"/>
            <p:cNvCxnSpPr>
              <a:cxnSpLocks noChangeShapeType="1"/>
            </p:cNvCxnSpPr>
            <p:nvPr/>
          </p:nvCxnSpPr>
          <p:spPr bwMode="auto">
            <a:xfrm flipV="1">
              <a:off x="3009911"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6" name="Straight Arrow Connector 72"/>
            <p:cNvCxnSpPr>
              <a:cxnSpLocks noChangeShapeType="1"/>
            </p:cNvCxnSpPr>
            <p:nvPr/>
          </p:nvCxnSpPr>
          <p:spPr bwMode="auto">
            <a:xfrm flipV="1">
              <a:off x="3205677"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7" name="Straight Arrow Connector 73"/>
            <p:cNvCxnSpPr>
              <a:cxnSpLocks noChangeShapeType="1"/>
            </p:cNvCxnSpPr>
            <p:nvPr/>
          </p:nvCxnSpPr>
          <p:spPr bwMode="auto">
            <a:xfrm flipV="1">
              <a:off x="3401443"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8" name="Straight Arrow Connector 74"/>
            <p:cNvCxnSpPr>
              <a:cxnSpLocks noChangeShapeType="1"/>
            </p:cNvCxnSpPr>
            <p:nvPr/>
          </p:nvCxnSpPr>
          <p:spPr bwMode="auto">
            <a:xfrm flipV="1">
              <a:off x="3792974"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9" name="Straight Arrow Connector 75"/>
            <p:cNvCxnSpPr>
              <a:cxnSpLocks noChangeShapeType="1"/>
            </p:cNvCxnSpPr>
            <p:nvPr/>
          </p:nvCxnSpPr>
          <p:spPr bwMode="auto">
            <a:xfrm flipV="1">
              <a:off x="2814145"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20" name="Straight Arrow Connector 76"/>
            <p:cNvCxnSpPr>
              <a:cxnSpLocks noChangeShapeType="1"/>
            </p:cNvCxnSpPr>
            <p:nvPr/>
          </p:nvCxnSpPr>
          <p:spPr bwMode="auto">
            <a:xfrm flipV="1">
              <a:off x="3597209"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21" name="Straight Arrow Connector 77"/>
            <p:cNvCxnSpPr>
              <a:cxnSpLocks noChangeShapeType="1"/>
            </p:cNvCxnSpPr>
            <p:nvPr/>
          </p:nvCxnSpPr>
          <p:spPr bwMode="auto">
            <a:xfrm flipV="1">
              <a:off x="2618379"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sp>
        <p:nvSpPr>
          <p:cNvPr id="114701" name="TextBox 29"/>
          <p:cNvSpPr txBox="1">
            <a:spLocks noChangeArrowheads="1"/>
          </p:cNvSpPr>
          <p:nvPr/>
        </p:nvSpPr>
        <p:spPr bwMode="auto">
          <a:xfrm>
            <a:off x="627063" y="3276600"/>
            <a:ext cx="369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200" dirty="0">
                <a:solidFill>
                  <a:srgbClr val="000000"/>
                </a:solidFill>
              </a:rPr>
              <a:t>Soil vapor above residential, below commercial SLs</a:t>
            </a:r>
          </a:p>
        </p:txBody>
      </p:sp>
      <p:grpSp>
        <p:nvGrpSpPr>
          <p:cNvPr id="114702" name="Group 30"/>
          <p:cNvGrpSpPr>
            <a:grpSpLocks/>
          </p:cNvGrpSpPr>
          <p:nvPr/>
        </p:nvGrpSpPr>
        <p:grpSpPr bwMode="auto">
          <a:xfrm>
            <a:off x="2611438" y="3641725"/>
            <a:ext cx="1492250" cy="519113"/>
            <a:chOff x="2618379" y="2445602"/>
            <a:chExt cx="1174595" cy="221398"/>
          </a:xfrm>
        </p:grpSpPr>
        <p:cxnSp>
          <p:nvCxnSpPr>
            <p:cNvPr id="114708" name="Straight Arrow Connector 31"/>
            <p:cNvCxnSpPr>
              <a:cxnSpLocks noChangeShapeType="1"/>
            </p:cNvCxnSpPr>
            <p:nvPr/>
          </p:nvCxnSpPr>
          <p:spPr bwMode="auto">
            <a:xfrm flipV="1">
              <a:off x="3009911"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09" name="Straight Arrow Connector 32"/>
            <p:cNvCxnSpPr>
              <a:cxnSpLocks noChangeShapeType="1"/>
            </p:cNvCxnSpPr>
            <p:nvPr/>
          </p:nvCxnSpPr>
          <p:spPr bwMode="auto">
            <a:xfrm flipV="1">
              <a:off x="3205677"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0" name="Straight Arrow Connector 33"/>
            <p:cNvCxnSpPr>
              <a:cxnSpLocks noChangeShapeType="1"/>
            </p:cNvCxnSpPr>
            <p:nvPr/>
          </p:nvCxnSpPr>
          <p:spPr bwMode="auto">
            <a:xfrm flipV="1">
              <a:off x="3401443"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1" name="Straight Arrow Connector 34"/>
            <p:cNvCxnSpPr>
              <a:cxnSpLocks noChangeShapeType="1"/>
            </p:cNvCxnSpPr>
            <p:nvPr/>
          </p:nvCxnSpPr>
          <p:spPr bwMode="auto">
            <a:xfrm flipV="1">
              <a:off x="3792974"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2" name="Straight Arrow Connector 35"/>
            <p:cNvCxnSpPr>
              <a:cxnSpLocks noChangeShapeType="1"/>
            </p:cNvCxnSpPr>
            <p:nvPr/>
          </p:nvCxnSpPr>
          <p:spPr bwMode="auto">
            <a:xfrm flipV="1">
              <a:off x="2814145"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3" name="Straight Arrow Connector 36"/>
            <p:cNvCxnSpPr>
              <a:cxnSpLocks noChangeShapeType="1"/>
            </p:cNvCxnSpPr>
            <p:nvPr/>
          </p:nvCxnSpPr>
          <p:spPr bwMode="auto">
            <a:xfrm flipV="1">
              <a:off x="3597209" y="2445603"/>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4714" name="Straight Arrow Connector 37"/>
            <p:cNvCxnSpPr>
              <a:cxnSpLocks noChangeShapeType="1"/>
            </p:cNvCxnSpPr>
            <p:nvPr/>
          </p:nvCxnSpPr>
          <p:spPr bwMode="auto">
            <a:xfrm flipV="1">
              <a:off x="2618379" y="2445602"/>
              <a:ext cx="0" cy="22139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grpSp>
        <p:nvGrpSpPr>
          <p:cNvPr id="4" name="Group 38"/>
          <p:cNvGrpSpPr/>
          <p:nvPr/>
        </p:nvGrpSpPr>
        <p:grpSpPr>
          <a:xfrm>
            <a:off x="533400" y="1740807"/>
            <a:ext cx="1866900" cy="1804736"/>
            <a:chOff x="2400300" y="633664"/>
            <a:chExt cx="4343400" cy="3429000"/>
          </a:xfrm>
          <a:noFill/>
        </p:grpSpPr>
        <p:sp>
          <p:nvSpPr>
            <p:cNvPr id="40" name="Rectangle 39"/>
            <p:cNvSpPr/>
            <p:nvPr/>
          </p:nvSpPr>
          <p:spPr>
            <a:xfrm>
              <a:off x="2667000" y="1524000"/>
              <a:ext cx="3810000" cy="2514600"/>
            </a:xfrm>
            <a:prstGeom prst="rect">
              <a:avLst/>
            </a:prstGeom>
            <a:grp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41" name="Isosceles Triangle 40"/>
            <p:cNvSpPr/>
            <p:nvPr/>
          </p:nvSpPr>
          <p:spPr>
            <a:xfrm>
              <a:off x="2400300" y="633664"/>
              <a:ext cx="4343400" cy="914400"/>
            </a:xfrm>
            <a:prstGeom prst="triangle">
              <a:avLst/>
            </a:prstGeom>
            <a:grp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42" name="Rectangle 41"/>
            <p:cNvSpPr/>
            <p:nvPr/>
          </p:nvSpPr>
          <p:spPr>
            <a:xfrm>
              <a:off x="2697480" y="3910264"/>
              <a:ext cx="374904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grpSp>
      <p:sp>
        <p:nvSpPr>
          <p:cNvPr id="114704" name="Title 1"/>
          <p:cNvSpPr>
            <a:spLocks noGrp="1"/>
          </p:cNvSpPr>
          <p:nvPr>
            <p:ph type="title"/>
          </p:nvPr>
        </p:nvSpPr>
        <p:spPr>
          <a:xfrm>
            <a:off x="457200" y="92075"/>
            <a:ext cx="7507288" cy="1050925"/>
          </a:xfrm>
        </p:spPr>
        <p:txBody>
          <a:bodyPr/>
          <a:lstStyle/>
          <a:p>
            <a:r>
              <a:rPr lang="en-US" altLang="en-US" dirty="0" smtClean="0"/>
              <a:t>Example 3 – Vapor Control Strategies </a:t>
            </a:r>
            <a:br>
              <a:rPr lang="en-US" altLang="en-US" dirty="0" smtClean="0"/>
            </a:br>
            <a:r>
              <a:rPr lang="en-US" altLang="en-US" sz="2200" dirty="0" smtClean="0">
                <a:solidFill>
                  <a:srgbClr val="333399"/>
                </a:solidFill>
              </a:rPr>
              <a:t>Top of smear zone less than 5 feet below future building foundations</a:t>
            </a:r>
            <a:endParaRPr lang="en-US" altLang="en-US" dirty="0" smtClean="0"/>
          </a:p>
        </p:txBody>
      </p:sp>
    </p:spTree>
    <p:custDataLst>
      <p:tags r:id="rId1"/>
    </p:custDataLst>
    <p:extLst>
      <p:ext uri="{BB962C8B-B14F-4D97-AF65-F5344CB8AC3E}">
        <p14:creationId xmlns:p14="http://schemas.microsoft.com/office/powerpoint/2010/main" val="11635442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dirty="0" smtClean="0"/>
              <a:t>PVI Mitigation Resources</a:t>
            </a:r>
          </a:p>
        </p:txBody>
      </p:sp>
      <p:sp>
        <p:nvSpPr>
          <p:cNvPr id="115715" name="Content Placeholder 2"/>
          <p:cNvSpPr>
            <a:spLocks noGrp="1"/>
          </p:cNvSpPr>
          <p:nvPr>
            <p:ph idx="1"/>
          </p:nvPr>
        </p:nvSpPr>
        <p:spPr>
          <a:xfrm>
            <a:off x="609600" y="1524000"/>
            <a:ext cx="7772400" cy="4267200"/>
          </a:xfrm>
        </p:spPr>
        <p:txBody>
          <a:bodyPr/>
          <a:lstStyle/>
          <a:p>
            <a:r>
              <a:rPr lang="en-US" altLang="en-US" sz="2400" dirty="0" smtClean="0">
                <a:hlinkClick r:id="rId4"/>
              </a:rPr>
              <a:t>Chapter 6 (Vapor Control and Site Management)</a:t>
            </a:r>
            <a:endParaRPr lang="en-US" altLang="en-US" sz="2400" dirty="0" smtClean="0"/>
          </a:p>
          <a:p>
            <a:pPr lvl="1"/>
            <a:r>
              <a:rPr lang="en-US" altLang="en-US" sz="2200" dirty="0" smtClean="0"/>
              <a:t>Overview of strategies</a:t>
            </a:r>
          </a:p>
          <a:p>
            <a:pPr lvl="1"/>
            <a:r>
              <a:rPr lang="en-US" altLang="en-US" sz="2200" dirty="0" smtClean="0"/>
              <a:t>Factors unique to PVI mitigation</a:t>
            </a:r>
          </a:p>
          <a:p>
            <a:r>
              <a:rPr lang="en-US" altLang="en-US" sz="2400" dirty="0" smtClean="0">
                <a:hlinkClick r:id="rId5"/>
              </a:rPr>
              <a:t>Appendix J (Vapor Intrusion Control)</a:t>
            </a:r>
            <a:endParaRPr lang="en-US" altLang="en-US" sz="2400" dirty="0" smtClean="0"/>
          </a:p>
          <a:p>
            <a:pPr lvl="1"/>
            <a:r>
              <a:rPr lang="en-US" altLang="en-US" sz="2200" dirty="0" smtClean="0"/>
              <a:t>Detailed information on methods, selection factors, design, O&amp;M, closure strategies</a:t>
            </a:r>
          </a:p>
          <a:p>
            <a:pPr lvl="1"/>
            <a:r>
              <a:rPr lang="en-US" altLang="en-US" sz="2200" dirty="0" smtClean="0"/>
              <a:t>Table J-1 – Summary of Mitigation Methods</a:t>
            </a:r>
          </a:p>
          <a:p>
            <a:pPr lvl="2"/>
            <a:r>
              <a:rPr lang="en-US" altLang="en-US" sz="2000" dirty="0" smtClean="0"/>
              <a:t>Technology</a:t>
            </a:r>
          </a:p>
          <a:p>
            <a:pPr lvl="2"/>
            <a:r>
              <a:rPr lang="en-US" altLang="en-US" sz="2000" dirty="0" smtClean="0"/>
              <a:t>Typical applications</a:t>
            </a:r>
          </a:p>
          <a:p>
            <a:pPr lvl="2"/>
            <a:r>
              <a:rPr lang="en-US" altLang="en-US" sz="2000" dirty="0" smtClean="0"/>
              <a:t>Challenges</a:t>
            </a:r>
          </a:p>
          <a:p>
            <a:pPr lvl="2"/>
            <a:r>
              <a:rPr lang="en-US" altLang="en-US" sz="2000" dirty="0" smtClean="0"/>
              <a:t>Range of installation costs</a:t>
            </a:r>
            <a:endParaRPr lang="en-US" altLang="en-US" dirty="0" smtClean="0"/>
          </a:p>
        </p:txBody>
      </p:sp>
      <p:sp>
        <p:nvSpPr>
          <p:cNvPr id="4" name="TextBox 3"/>
          <p:cNvSpPr txBox="1">
            <a:spLocks noChangeArrowheads="1"/>
          </p:cNvSpPr>
          <p:nvPr/>
        </p:nvSpPr>
        <p:spPr bwMode="auto">
          <a:xfrm>
            <a:off x="381000" y="6519863"/>
            <a:ext cx="4419600" cy="33813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rPr>
              <a:t>ITRC PVI-1, 2014: </a:t>
            </a:r>
            <a:r>
              <a:rPr lang="en-US" altLang="en-US" sz="1600" dirty="0" smtClean="0">
                <a:solidFill>
                  <a:srgbClr val="000000"/>
                </a:solidFill>
                <a:latin typeface="+mn-lt"/>
                <a:cs typeface="+mn-cs"/>
                <a:hlinkClick r:id="rId4"/>
              </a:rPr>
              <a:t>Chapter 6</a:t>
            </a:r>
            <a:r>
              <a:rPr lang="en-US" altLang="en-US" sz="1600" dirty="0" smtClean="0">
                <a:solidFill>
                  <a:srgbClr val="000000"/>
                </a:solidFill>
                <a:latin typeface="+mn-lt"/>
                <a:cs typeface="+mn-cs"/>
              </a:rPr>
              <a:t> and </a:t>
            </a:r>
            <a:r>
              <a:rPr lang="en-US" altLang="en-US" sz="1600" dirty="0" smtClean="0">
                <a:solidFill>
                  <a:srgbClr val="000000"/>
                </a:solidFill>
                <a:latin typeface="+mn-lt"/>
                <a:cs typeface="+mn-cs"/>
                <a:hlinkClick r:id="rId5"/>
              </a:rPr>
              <a:t>Appendix J</a:t>
            </a:r>
            <a:endParaRPr lang="en-US" altLang="en-US" sz="1600" dirty="0" smtClean="0">
              <a:solidFill>
                <a:srgbClr val="000000"/>
              </a:solidFill>
              <a:latin typeface="+mn-lt"/>
              <a:cs typeface="+mn-cs"/>
            </a:endParaRPr>
          </a:p>
        </p:txBody>
      </p:sp>
      <p:sp>
        <p:nvSpPr>
          <p:cNvPr id="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Vapor Control and Site Management</a:t>
            </a:r>
          </a:p>
        </p:txBody>
      </p:sp>
      <p:pic>
        <p:nvPicPr>
          <p:cNvPr id="1157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0" y="4800600"/>
            <a:ext cx="4076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374330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2133600"/>
            <a:ext cx="2497138" cy="3317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6739" name="Title 1"/>
          <p:cNvSpPr>
            <a:spLocks noGrp="1"/>
          </p:cNvSpPr>
          <p:nvPr>
            <p:ph type="title"/>
          </p:nvPr>
        </p:nvSpPr>
        <p:spPr>
          <a:xfrm>
            <a:off x="2133600" y="92075"/>
            <a:ext cx="5830888" cy="1050925"/>
          </a:xfrm>
        </p:spPr>
        <p:txBody>
          <a:bodyPr/>
          <a:lstStyle/>
          <a:p>
            <a:r>
              <a:rPr lang="en-US" altLang="en-US" dirty="0" smtClean="0"/>
              <a:t>Community Engagement </a:t>
            </a:r>
            <a:br>
              <a:rPr lang="en-US" altLang="en-US" dirty="0" smtClean="0"/>
            </a:br>
            <a:r>
              <a:rPr lang="en-US" altLang="en-US" sz="2600" dirty="0" smtClean="0">
                <a:solidFill>
                  <a:srgbClr val="333399"/>
                </a:solidFill>
              </a:rPr>
              <a:t>How is a Petroleum Vapor Intrusion Problem Fixed?</a:t>
            </a:r>
          </a:p>
        </p:txBody>
      </p:sp>
      <p:sp>
        <p:nvSpPr>
          <p:cNvPr id="116740" name="Content Placeholder 2"/>
          <p:cNvSpPr>
            <a:spLocks noGrp="1"/>
          </p:cNvSpPr>
          <p:nvPr>
            <p:ph sz="half" idx="1"/>
          </p:nvPr>
        </p:nvSpPr>
        <p:spPr>
          <a:xfrm>
            <a:off x="685800" y="1752600"/>
            <a:ext cx="5562600" cy="3810000"/>
          </a:xfrm>
        </p:spPr>
        <p:txBody>
          <a:bodyPr/>
          <a:lstStyle/>
          <a:p>
            <a:pPr>
              <a:spcBef>
                <a:spcPts val="600"/>
              </a:spcBef>
            </a:pPr>
            <a:r>
              <a:rPr lang="en-US" altLang="en-US" sz="2200" dirty="0" smtClean="0"/>
              <a:t>What happens if I have PVI occurring in my home, or if I am asked to have a PVI remediation system installed in my home?</a:t>
            </a:r>
          </a:p>
          <a:p>
            <a:pPr>
              <a:spcBef>
                <a:spcPts val="600"/>
              </a:spcBef>
            </a:pPr>
            <a:r>
              <a:rPr lang="en-US" altLang="en-US" sz="2200" dirty="0" smtClean="0"/>
              <a:t>How are petroleum vapors kept out of my home?</a:t>
            </a:r>
          </a:p>
          <a:p>
            <a:pPr>
              <a:spcBef>
                <a:spcPts val="600"/>
              </a:spcBef>
            </a:pPr>
            <a:r>
              <a:rPr lang="en-US" altLang="en-US" sz="2200" dirty="0" smtClean="0"/>
              <a:t>What are some commonly used vapor control methods?</a:t>
            </a:r>
          </a:p>
          <a:p>
            <a:pPr>
              <a:spcBef>
                <a:spcPts val="600"/>
              </a:spcBef>
            </a:pPr>
            <a:r>
              <a:rPr lang="en-US" altLang="en-US" sz="2200" dirty="0" smtClean="0"/>
              <a:t>How do I operate a vapor control system?</a:t>
            </a:r>
          </a:p>
          <a:p>
            <a:pPr>
              <a:spcBef>
                <a:spcPts val="600"/>
              </a:spcBef>
            </a:pPr>
            <a:r>
              <a:rPr lang="en-US" altLang="en-US" sz="2200" dirty="0" smtClean="0"/>
              <a:t>Where can I find more information about PVI investigations?</a:t>
            </a:r>
          </a:p>
          <a:p>
            <a:endParaRPr lang="en-US" altLang="en-US" sz="2200" dirty="0" smtClean="0"/>
          </a:p>
          <a:p>
            <a:pPr>
              <a:buFont typeface="Wingdings 3" pitchFamily="18" charset="2"/>
              <a:buNone/>
            </a:pPr>
            <a:endParaRPr lang="en-US" altLang="en-US" sz="2200" dirty="0" smtClean="0"/>
          </a:p>
        </p:txBody>
      </p:sp>
      <p:grpSp>
        <p:nvGrpSpPr>
          <p:cNvPr id="116741" name="Group 8"/>
          <p:cNvGrpSpPr>
            <a:grpSpLocks noChangeAspect="1"/>
          </p:cNvGrpSpPr>
          <p:nvPr/>
        </p:nvGrpSpPr>
        <p:grpSpPr bwMode="auto">
          <a:xfrm>
            <a:off x="258763" y="174625"/>
            <a:ext cx="1822450" cy="962025"/>
            <a:chOff x="3771900" y="4905615"/>
            <a:chExt cx="2647950" cy="1747838"/>
          </a:xfrm>
        </p:grpSpPr>
        <p:pic>
          <p:nvPicPr>
            <p:cNvPr id="116746" name="Picture 4" descr="C:\Users\catherine.regan\AppData\Local\Microsoft\Windows\Temporary Internet Files\Content.IE5\45IE65EE\MC900288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1900" y="4905615"/>
              <a:ext cx="26479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7" name="Freeform 7"/>
            <p:cNvSpPr>
              <a:spLocks/>
            </p:cNvSpPr>
            <p:nvPr/>
          </p:nvSpPr>
          <p:spPr bwMode="auto">
            <a:xfrm>
              <a:off x="4576763" y="4981575"/>
              <a:ext cx="895350" cy="733425"/>
            </a:xfrm>
            <a:custGeom>
              <a:avLst/>
              <a:gdLst>
                <a:gd name="T0" fmla="*/ 28575 w 895350"/>
                <a:gd name="T1" fmla="*/ 61913 h 733425"/>
                <a:gd name="T2" fmla="*/ 28575 w 895350"/>
                <a:gd name="T3" fmla="*/ 61913 h 733425"/>
                <a:gd name="T4" fmla="*/ 795337 w 895350"/>
                <a:gd name="T5" fmla="*/ 0 h 733425"/>
                <a:gd name="T6" fmla="*/ 895350 w 895350"/>
                <a:gd name="T7" fmla="*/ 471488 h 733425"/>
                <a:gd name="T8" fmla="*/ 833437 w 895350"/>
                <a:gd name="T9" fmla="*/ 733425 h 733425"/>
                <a:gd name="T10" fmla="*/ 123825 w 895350"/>
                <a:gd name="T11" fmla="*/ 728663 h 733425"/>
                <a:gd name="T12" fmla="*/ 19050 w 895350"/>
                <a:gd name="T13" fmla="*/ 576263 h 733425"/>
                <a:gd name="T14" fmla="*/ 138112 w 895350"/>
                <a:gd name="T15" fmla="*/ 442913 h 733425"/>
                <a:gd name="T16" fmla="*/ 119062 w 895350"/>
                <a:gd name="T17" fmla="*/ 381000 h 733425"/>
                <a:gd name="T18" fmla="*/ 0 w 895350"/>
                <a:gd name="T19" fmla="*/ 371475 h 733425"/>
                <a:gd name="T20" fmla="*/ 28575 w 895350"/>
                <a:gd name="T21" fmla="*/ 61913 h 7334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5350"/>
                <a:gd name="T34" fmla="*/ 0 h 733425"/>
                <a:gd name="T35" fmla="*/ 895350 w 895350"/>
                <a:gd name="T36" fmla="*/ 733425 h 7334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5350" h="733425">
                  <a:moveTo>
                    <a:pt x="28575" y="61913"/>
                  </a:moveTo>
                  <a:lnTo>
                    <a:pt x="28575" y="61913"/>
                  </a:lnTo>
                  <a:lnTo>
                    <a:pt x="795337" y="0"/>
                  </a:lnTo>
                  <a:lnTo>
                    <a:pt x="895350" y="471488"/>
                  </a:lnTo>
                  <a:lnTo>
                    <a:pt x="833437" y="733425"/>
                  </a:lnTo>
                  <a:lnTo>
                    <a:pt x="123825" y="728663"/>
                  </a:lnTo>
                  <a:lnTo>
                    <a:pt x="19050" y="576263"/>
                  </a:lnTo>
                  <a:lnTo>
                    <a:pt x="138112" y="442913"/>
                  </a:lnTo>
                  <a:lnTo>
                    <a:pt x="119062" y="381000"/>
                  </a:lnTo>
                  <a:lnTo>
                    <a:pt x="0" y="371475"/>
                  </a:lnTo>
                  <a:lnTo>
                    <a:pt x="28575" y="61913"/>
                  </a:lnTo>
                  <a:close/>
                </a:path>
              </a:pathLst>
            </a:custGeom>
            <a:solidFill>
              <a:srgbClr val="0A6C0C"/>
            </a:solidFill>
            <a:ln w="9525" cap="flat" cmpd="sng" algn="ctr">
              <a:solidFill>
                <a:srgbClr val="0A6C0C"/>
              </a:solidFill>
              <a:prstDash val="solid"/>
              <a:miter lim="800000"/>
              <a:headEnd type="none" w="med" len="med"/>
              <a:tailEnd type="none" w="med" len="med"/>
            </a:ln>
          </p:spPr>
          <p:txBody>
            <a:bodyPr wrap="none"/>
            <a:lstStyle/>
            <a:p>
              <a:endParaRPr lang="en-US" dirty="0"/>
            </a:p>
          </p:txBody>
        </p:sp>
        <p:sp>
          <p:nvSpPr>
            <p:cNvPr id="116748" name="TextBox 5"/>
            <p:cNvSpPr txBox="1">
              <a:spLocks noChangeArrowheads="1"/>
            </p:cNvSpPr>
            <p:nvPr/>
          </p:nvSpPr>
          <p:spPr bwMode="auto">
            <a:xfrm>
              <a:off x="4612995" y="4971888"/>
              <a:ext cx="914399" cy="7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rPr>
                <a:t>PVI</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Community Engagement</a:t>
            </a:r>
          </a:p>
        </p:txBody>
      </p:sp>
      <p:sp>
        <p:nvSpPr>
          <p:cNvPr id="15" name="TextBox 14"/>
          <p:cNvSpPr txBox="1">
            <a:spLocks noChangeArrowheads="1"/>
          </p:cNvSpPr>
          <p:nvPr/>
        </p:nvSpPr>
        <p:spPr bwMode="auto">
          <a:xfrm>
            <a:off x="381000" y="6519863"/>
            <a:ext cx="7467600" cy="33813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hlinkClick r:id="rId6"/>
              </a:rPr>
              <a:t>ITRC PVI-1, 2014: Appendix K – Frequently Asked Questions Fact Sheets</a:t>
            </a:r>
            <a:endParaRPr lang="en-US" altLang="en-US" sz="1600" dirty="0" smtClean="0">
              <a:solidFill>
                <a:srgbClr val="000000"/>
              </a:solidFill>
              <a:latin typeface="+mn-lt"/>
              <a:cs typeface="+mn-cs"/>
            </a:endParaRPr>
          </a:p>
        </p:txBody>
      </p:sp>
    </p:spTree>
    <p:custDataLst>
      <p:tags r:id="rId1"/>
    </p:custDataLst>
    <p:extLst>
      <p:ext uri="{BB962C8B-B14F-4D97-AF65-F5344CB8AC3E}">
        <p14:creationId xmlns:p14="http://schemas.microsoft.com/office/powerpoint/2010/main" val="2601270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2133600" y="92075"/>
            <a:ext cx="5830888" cy="1050925"/>
          </a:xfrm>
        </p:spPr>
        <p:txBody>
          <a:bodyPr/>
          <a:lstStyle/>
          <a:p>
            <a:r>
              <a:rPr lang="en-US" altLang="en-US" dirty="0" smtClean="0"/>
              <a:t>Community Engagement </a:t>
            </a:r>
            <a:br>
              <a:rPr lang="en-US" altLang="en-US" dirty="0" smtClean="0"/>
            </a:br>
            <a:r>
              <a:rPr lang="en-US" altLang="en-US" sz="2600" dirty="0" smtClean="0">
                <a:solidFill>
                  <a:srgbClr val="333399"/>
                </a:solidFill>
              </a:rPr>
              <a:t>Is a Petroleum Vapor Intrusion Problem Ever Over?</a:t>
            </a:r>
          </a:p>
        </p:txBody>
      </p:sp>
      <p:sp>
        <p:nvSpPr>
          <p:cNvPr id="117763" name="Content Placeholder 2"/>
          <p:cNvSpPr>
            <a:spLocks noGrp="1"/>
          </p:cNvSpPr>
          <p:nvPr>
            <p:ph sz="half" idx="1"/>
          </p:nvPr>
        </p:nvSpPr>
        <p:spPr>
          <a:xfrm>
            <a:off x="685800" y="1752600"/>
            <a:ext cx="5562600" cy="3810000"/>
          </a:xfrm>
        </p:spPr>
        <p:txBody>
          <a:bodyPr/>
          <a:lstStyle/>
          <a:p>
            <a:pPr>
              <a:spcBef>
                <a:spcPts val="1200"/>
              </a:spcBef>
            </a:pPr>
            <a:r>
              <a:rPr lang="en-US" altLang="en-US" sz="2200" dirty="0" smtClean="0"/>
              <a:t>How long will it take to get rid of the petroleum vapor intrusion problem?</a:t>
            </a:r>
          </a:p>
          <a:p>
            <a:pPr>
              <a:spcBef>
                <a:spcPts val="1200"/>
              </a:spcBef>
            </a:pPr>
            <a:r>
              <a:rPr lang="en-US" altLang="en-US" sz="2200" dirty="0" smtClean="0"/>
              <a:t>So, I may have a vapor control system in my home for years?</a:t>
            </a:r>
          </a:p>
          <a:p>
            <a:pPr>
              <a:spcBef>
                <a:spcPts val="1200"/>
              </a:spcBef>
            </a:pPr>
            <a:r>
              <a:rPr lang="en-US" altLang="en-US" sz="2200" dirty="0" smtClean="0"/>
              <a:t>How will I know how long it will take for clean-up and vapor control?</a:t>
            </a:r>
          </a:p>
          <a:p>
            <a:pPr>
              <a:spcBef>
                <a:spcPts val="1200"/>
              </a:spcBef>
            </a:pPr>
            <a:r>
              <a:rPr lang="en-US" altLang="en-US" sz="2200" dirty="0" smtClean="0"/>
              <a:t>How do I know when it’s over?</a:t>
            </a:r>
          </a:p>
          <a:p>
            <a:pPr>
              <a:spcBef>
                <a:spcPts val="1200"/>
              </a:spcBef>
            </a:pPr>
            <a:r>
              <a:rPr lang="en-US" altLang="en-US" sz="2200" dirty="0" smtClean="0"/>
              <a:t>Where can I find more information about PVI?</a:t>
            </a:r>
          </a:p>
          <a:p>
            <a:pPr>
              <a:buFont typeface="Wingdings 3" pitchFamily="18" charset="2"/>
              <a:buNone/>
            </a:pPr>
            <a:endParaRPr lang="en-US" altLang="en-US" sz="2200" dirty="0" smtClean="0"/>
          </a:p>
        </p:txBody>
      </p:sp>
      <p:grpSp>
        <p:nvGrpSpPr>
          <p:cNvPr id="117764" name="Group 8"/>
          <p:cNvGrpSpPr>
            <a:grpSpLocks noChangeAspect="1"/>
          </p:cNvGrpSpPr>
          <p:nvPr/>
        </p:nvGrpSpPr>
        <p:grpSpPr bwMode="auto">
          <a:xfrm>
            <a:off x="258763" y="174625"/>
            <a:ext cx="1822450" cy="962025"/>
            <a:chOff x="3771900" y="4905615"/>
            <a:chExt cx="2647950" cy="1747838"/>
          </a:xfrm>
        </p:grpSpPr>
        <p:pic>
          <p:nvPicPr>
            <p:cNvPr id="117770" name="Picture 4" descr="C:\Users\catherine.regan\AppData\Local\Microsoft\Windows\Temporary Internet Files\Content.IE5\45IE65EE\MC9002889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900" y="4905615"/>
              <a:ext cx="26479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Freeform 7"/>
            <p:cNvSpPr>
              <a:spLocks/>
            </p:cNvSpPr>
            <p:nvPr/>
          </p:nvSpPr>
          <p:spPr bwMode="auto">
            <a:xfrm>
              <a:off x="4576763" y="4981575"/>
              <a:ext cx="895350" cy="733425"/>
            </a:xfrm>
            <a:custGeom>
              <a:avLst/>
              <a:gdLst>
                <a:gd name="T0" fmla="*/ 28575 w 895350"/>
                <a:gd name="T1" fmla="*/ 61913 h 733425"/>
                <a:gd name="T2" fmla="*/ 28575 w 895350"/>
                <a:gd name="T3" fmla="*/ 61913 h 733425"/>
                <a:gd name="T4" fmla="*/ 795337 w 895350"/>
                <a:gd name="T5" fmla="*/ 0 h 733425"/>
                <a:gd name="T6" fmla="*/ 895350 w 895350"/>
                <a:gd name="T7" fmla="*/ 471488 h 733425"/>
                <a:gd name="T8" fmla="*/ 833437 w 895350"/>
                <a:gd name="T9" fmla="*/ 733425 h 733425"/>
                <a:gd name="T10" fmla="*/ 123825 w 895350"/>
                <a:gd name="T11" fmla="*/ 728663 h 733425"/>
                <a:gd name="T12" fmla="*/ 19050 w 895350"/>
                <a:gd name="T13" fmla="*/ 576263 h 733425"/>
                <a:gd name="T14" fmla="*/ 138112 w 895350"/>
                <a:gd name="T15" fmla="*/ 442913 h 733425"/>
                <a:gd name="T16" fmla="*/ 119062 w 895350"/>
                <a:gd name="T17" fmla="*/ 381000 h 733425"/>
                <a:gd name="T18" fmla="*/ 0 w 895350"/>
                <a:gd name="T19" fmla="*/ 371475 h 733425"/>
                <a:gd name="T20" fmla="*/ 28575 w 895350"/>
                <a:gd name="T21" fmla="*/ 61913 h 7334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5350"/>
                <a:gd name="T34" fmla="*/ 0 h 733425"/>
                <a:gd name="T35" fmla="*/ 895350 w 895350"/>
                <a:gd name="T36" fmla="*/ 733425 h 7334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5350" h="733425">
                  <a:moveTo>
                    <a:pt x="28575" y="61913"/>
                  </a:moveTo>
                  <a:lnTo>
                    <a:pt x="28575" y="61913"/>
                  </a:lnTo>
                  <a:lnTo>
                    <a:pt x="795337" y="0"/>
                  </a:lnTo>
                  <a:lnTo>
                    <a:pt x="895350" y="471488"/>
                  </a:lnTo>
                  <a:lnTo>
                    <a:pt x="833437" y="733425"/>
                  </a:lnTo>
                  <a:lnTo>
                    <a:pt x="123825" y="728663"/>
                  </a:lnTo>
                  <a:lnTo>
                    <a:pt x="19050" y="576263"/>
                  </a:lnTo>
                  <a:lnTo>
                    <a:pt x="138112" y="442913"/>
                  </a:lnTo>
                  <a:lnTo>
                    <a:pt x="119062" y="381000"/>
                  </a:lnTo>
                  <a:lnTo>
                    <a:pt x="0" y="371475"/>
                  </a:lnTo>
                  <a:lnTo>
                    <a:pt x="28575" y="61913"/>
                  </a:lnTo>
                  <a:close/>
                </a:path>
              </a:pathLst>
            </a:custGeom>
            <a:solidFill>
              <a:srgbClr val="0A6C0C"/>
            </a:solidFill>
            <a:ln w="9525" cap="flat" cmpd="sng" algn="ctr">
              <a:solidFill>
                <a:srgbClr val="0A6C0C"/>
              </a:solidFill>
              <a:prstDash val="solid"/>
              <a:miter lim="800000"/>
              <a:headEnd type="none" w="med" len="med"/>
              <a:tailEnd type="none" w="med" len="med"/>
            </a:ln>
          </p:spPr>
          <p:txBody>
            <a:bodyPr wrap="none"/>
            <a:lstStyle/>
            <a:p>
              <a:endParaRPr lang="en-US" dirty="0"/>
            </a:p>
          </p:txBody>
        </p:sp>
        <p:sp>
          <p:nvSpPr>
            <p:cNvPr id="117772" name="TextBox 5"/>
            <p:cNvSpPr txBox="1">
              <a:spLocks noChangeArrowheads="1"/>
            </p:cNvSpPr>
            <p:nvPr/>
          </p:nvSpPr>
          <p:spPr bwMode="auto">
            <a:xfrm>
              <a:off x="4612995" y="4971888"/>
              <a:ext cx="914399" cy="7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rPr>
                <a:t>PVI</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Community Engagement</a:t>
            </a:r>
          </a:p>
        </p:txBody>
      </p:sp>
      <p:sp>
        <p:nvSpPr>
          <p:cNvPr id="15" name="TextBox 14"/>
          <p:cNvSpPr txBox="1">
            <a:spLocks noChangeArrowheads="1"/>
          </p:cNvSpPr>
          <p:nvPr/>
        </p:nvSpPr>
        <p:spPr bwMode="auto">
          <a:xfrm>
            <a:off x="381000" y="6519863"/>
            <a:ext cx="7467600" cy="33813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hlinkClick r:id="rId5"/>
              </a:rPr>
              <a:t>ITRC PVI-1, 2014: Appendix K – Frequently Asked Questions Fact Sheets</a:t>
            </a:r>
            <a:endParaRPr lang="en-US" altLang="en-US" sz="1600" dirty="0" smtClean="0">
              <a:solidFill>
                <a:srgbClr val="000000"/>
              </a:solidFill>
              <a:latin typeface="+mn-lt"/>
              <a:cs typeface="+mn-cs"/>
            </a:endParaRPr>
          </a:p>
        </p:txBody>
      </p:sp>
      <p:pic>
        <p:nvPicPr>
          <p:cNvPr id="11776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2130425"/>
            <a:ext cx="2503488" cy="3327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20952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92075"/>
            <a:ext cx="7507288" cy="1050925"/>
          </a:xfrm>
        </p:spPr>
        <p:txBody>
          <a:bodyPr/>
          <a:lstStyle/>
          <a:p>
            <a:r>
              <a:rPr lang="en-US" altLang="en-US" dirty="0" smtClean="0"/>
              <a:t>Vapor Control and Site Management</a:t>
            </a:r>
            <a:br>
              <a:rPr lang="en-US" altLang="en-US" dirty="0" smtClean="0"/>
            </a:br>
            <a:r>
              <a:rPr lang="en-US" altLang="en-US" dirty="0" smtClean="0">
                <a:solidFill>
                  <a:srgbClr val="333399"/>
                </a:solidFill>
              </a:rPr>
              <a:t>Summary</a:t>
            </a:r>
          </a:p>
        </p:txBody>
      </p:sp>
      <p:sp>
        <p:nvSpPr>
          <p:cNvPr id="118787" name="Content Placeholder 2"/>
          <p:cNvSpPr>
            <a:spLocks noGrp="1"/>
          </p:cNvSpPr>
          <p:nvPr>
            <p:ph idx="1"/>
          </p:nvPr>
        </p:nvSpPr>
        <p:spPr/>
        <p:txBody>
          <a:bodyPr/>
          <a:lstStyle/>
          <a:p>
            <a:r>
              <a:rPr lang="en-US" altLang="en-US" dirty="0" smtClean="0"/>
              <a:t>Unique PVI factors may affect mitigation approach</a:t>
            </a:r>
          </a:p>
          <a:p>
            <a:pPr lvl="1"/>
            <a:r>
              <a:rPr lang="en-US" altLang="en-US" sz="2000" dirty="0" smtClean="0"/>
              <a:t>Remediation may be more appropriate than building mitigation</a:t>
            </a:r>
          </a:p>
          <a:p>
            <a:pPr lvl="1"/>
            <a:r>
              <a:rPr lang="en-US" altLang="en-US" sz="2000" dirty="0" smtClean="0"/>
              <a:t>Consider remediation/mitigation technologies that increase oxygen levels below building</a:t>
            </a:r>
          </a:p>
          <a:p>
            <a:pPr lvl="1"/>
            <a:r>
              <a:rPr lang="en-US" altLang="en-US" sz="2000" dirty="0" smtClean="0"/>
              <a:t>Combine remediation and mitigation technologies</a:t>
            </a:r>
          </a:p>
          <a:p>
            <a:pPr lvl="1"/>
            <a:r>
              <a:rPr lang="en-US" altLang="en-US" sz="2000" dirty="0" smtClean="0"/>
              <a:t>Consider explosion potential</a:t>
            </a:r>
          </a:p>
          <a:p>
            <a:pPr lvl="1"/>
            <a:r>
              <a:rPr lang="en-US" altLang="en-US" sz="2000" dirty="0" smtClean="0"/>
              <a:t>Think outside the box	</a:t>
            </a:r>
            <a:endParaRPr lang="en-US" altLang="en-US" dirty="0" smtClean="0"/>
          </a:p>
          <a:p>
            <a:r>
              <a:rPr lang="en-US" altLang="en-US" dirty="0" smtClean="0"/>
              <a:t>The ITRC PVI guidance provides useful information and references for mitigation</a:t>
            </a:r>
          </a:p>
        </p:txBody>
      </p:sp>
      <p:sp>
        <p:nvSpPr>
          <p:cNvPr id="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Vapor Control and Site Management</a:t>
            </a:r>
          </a:p>
        </p:txBody>
      </p:sp>
    </p:spTree>
    <p:custDataLst>
      <p:tags r:id="rId1"/>
    </p:custDataLst>
    <p:extLst>
      <p:ext uri="{BB962C8B-B14F-4D97-AF65-F5344CB8AC3E}">
        <p14:creationId xmlns:p14="http://schemas.microsoft.com/office/powerpoint/2010/main" val="11594744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44196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1"/>
          <p:cNvSpPr>
            <a:spLocks noGrp="1"/>
          </p:cNvSpPr>
          <p:nvPr>
            <p:ph type="title"/>
          </p:nvPr>
        </p:nvSpPr>
        <p:spPr>
          <a:xfrm>
            <a:off x="457200" y="92075"/>
            <a:ext cx="7507288" cy="1050925"/>
          </a:xfrm>
        </p:spPr>
        <p:txBody>
          <a:bodyPr/>
          <a:lstStyle/>
          <a:p>
            <a:r>
              <a:rPr lang="en-US" altLang="en-US" dirty="0" smtClean="0"/>
              <a:t>After Today’s Training You Should Know:</a:t>
            </a:r>
          </a:p>
        </p:txBody>
      </p:sp>
      <p:sp>
        <p:nvSpPr>
          <p:cNvPr id="119812" name="Content Placeholder 2"/>
          <p:cNvSpPr>
            <a:spLocks noGrp="1"/>
          </p:cNvSpPr>
          <p:nvPr>
            <p:ph idx="1"/>
          </p:nvPr>
        </p:nvSpPr>
        <p:spPr>
          <a:xfrm>
            <a:off x="304800" y="1447800"/>
            <a:ext cx="5105400" cy="4876800"/>
          </a:xfrm>
        </p:spPr>
        <p:txBody>
          <a:bodyPr/>
          <a:lstStyle/>
          <a:p>
            <a:r>
              <a:rPr lang="en-US" altLang="en-US" sz="2000" dirty="0" smtClean="0"/>
              <a:t>When and how to use ITRC’s PVI document</a:t>
            </a:r>
          </a:p>
          <a:p>
            <a:r>
              <a:rPr lang="en-US" altLang="en-US" sz="2000" dirty="0" smtClean="0"/>
              <a:t>Important role of biodegradation in the PVI pathway (in contrast to chlorinated solvent contaminated sites)</a:t>
            </a:r>
          </a:p>
          <a:p>
            <a:r>
              <a:rPr lang="en-US" altLang="en-US" sz="2000" dirty="0" smtClean="0"/>
              <a:t>Value of a PVI conceptual site model (CSM) and list its key components</a:t>
            </a:r>
          </a:p>
          <a:p>
            <a:r>
              <a:rPr lang="en-US" altLang="en-US" sz="2000" dirty="0" smtClean="0"/>
              <a:t>How to apply the ITRC PVI 8 step decision process to:</a:t>
            </a:r>
          </a:p>
          <a:p>
            <a:pPr lvl="1"/>
            <a:r>
              <a:rPr lang="en-US" altLang="en-US" sz="1800" dirty="0" smtClean="0"/>
              <a:t>Screen sites for the PVI pathway</a:t>
            </a:r>
          </a:p>
          <a:p>
            <a:pPr lvl="1"/>
            <a:r>
              <a:rPr lang="en-US" altLang="en-US" sz="1800" dirty="0" smtClean="0"/>
              <a:t>Take action if your site does not initially screen out </a:t>
            </a:r>
          </a:p>
          <a:p>
            <a:pPr lvl="2"/>
            <a:r>
              <a:rPr lang="en-US" altLang="en-US" sz="1800" dirty="0" smtClean="0"/>
              <a:t>Investigation and Modeling</a:t>
            </a:r>
          </a:p>
          <a:p>
            <a:pPr lvl="2"/>
            <a:r>
              <a:rPr lang="en-US" altLang="en-US" sz="1800" dirty="0" smtClean="0"/>
              <a:t>Vapor Control and Site Management </a:t>
            </a:r>
          </a:p>
          <a:p>
            <a:r>
              <a:rPr lang="en-US" altLang="en-US" sz="2000" dirty="0" smtClean="0"/>
              <a:t>When and how to engage with stakeholders</a:t>
            </a:r>
          </a:p>
        </p:txBody>
      </p:sp>
    </p:spTree>
    <p:custDataLst>
      <p:tags r:id="rId1"/>
    </p:custDataLst>
    <p:extLst>
      <p:ext uri="{BB962C8B-B14F-4D97-AF65-F5344CB8AC3E}">
        <p14:creationId xmlns:p14="http://schemas.microsoft.com/office/powerpoint/2010/main" val="20310008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dirty="0" smtClean="0"/>
              <a:t>ITRC PVI 2-Day Classroom Training</a:t>
            </a:r>
          </a:p>
        </p:txBody>
      </p:sp>
      <p:sp>
        <p:nvSpPr>
          <p:cNvPr id="120835" name="Content Placeholder 2"/>
          <p:cNvSpPr>
            <a:spLocks noGrp="1"/>
          </p:cNvSpPr>
          <p:nvPr>
            <p:ph idx="1"/>
          </p:nvPr>
        </p:nvSpPr>
        <p:spPr/>
        <p:txBody>
          <a:bodyPr/>
          <a:lstStyle/>
          <a:p>
            <a:r>
              <a:rPr lang="en-US" altLang="en-US" dirty="0" smtClean="0"/>
              <a:t>Content</a:t>
            </a:r>
          </a:p>
          <a:p>
            <a:pPr lvl="1"/>
            <a:r>
              <a:rPr lang="en-US" altLang="en-US" dirty="0" smtClean="0"/>
              <a:t>More in-depth information about the PVI pathway</a:t>
            </a:r>
          </a:p>
          <a:p>
            <a:pPr lvl="1"/>
            <a:r>
              <a:rPr lang="en-US" altLang="en-US" dirty="0" smtClean="0"/>
              <a:t>Practice applying the ITRC PVI guidance document</a:t>
            </a:r>
          </a:p>
          <a:p>
            <a:pPr lvl="1"/>
            <a:r>
              <a:rPr lang="en-US" altLang="en-US" dirty="0" smtClean="0"/>
              <a:t>Participate with a diverse group of environmental professionals</a:t>
            </a:r>
          </a:p>
          <a:p>
            <a:r>
              <a:rPr lang="en-US" altLang="en-US" dirty="0" smtClean="0"/>
              <a:t>Locations (starting in Fall 2015)</a:t>
            </a:r>
          </a:p>
          <a:p>
            <a:pPr lvl="1"/>
            <a:r>
              <a:rPr lang="en-US" altLang="en-US" dirty="0" smtClean="0"/>
              <a:t>Email </a:t>
            </a:r>
            <a:r>
              <a:rPr lang="en-US" altLang="en-US" u="sng" dirty="0" smtClean="0">
                <a:hlinkClick r:id="rId4"/>
              </a:rPr>
              <a:t>training@itrcweb.org</a:t>
            </a:r>
            <a:r>
              <a:rPr lang="en-US" altLang="en-US" dirty="0" smtClean="0"/>
              <a:t> if you would like us to email you when additional information is available</a:t>
            </a:r>
          </a:p>
        </p:txBody>
      </p:sp>
    </p:spTree>
    <p:custDataLst>
      <p:tags r:id="rId1"/>
    </p:custDataLst>
    <p:extLst>
      <p:ext uri="{BB962C8B-B14F-4D97-AF65-F5344CB8AC3E}">
        <p14:creationId xmlns:p14="http://schemas.microsoft.com/office/powerpoint/2010/main" val="7558651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dirty="0" smtClean="0"/>
              <a:t>Thank You for Participating</a:t>
            </a:r>
          </a:p>
        </p:txBody>
      </p:sp>
      <p:sp>
        <p:nvSpPr>
          <p:cNvPr id="121859" name="Rectangle 3"/>
          <p:cNvSpPr>
            <a:spLocks noGrp="1" noChangeArrowheads="1"/>
          </p:cNvSpPr>
          <p:nvPr>
            <p:ph type="body" idx="1"/>
          </p:nvPr>
        </p:nvSpPr>
        <p:spPr>
          <a:xfrm>
            <a:off x="609600" y="1600200"/>
            <a:ext cx="8077200" cy="4953000"/>
          </a:xfrm>
        </p:spPr>
        <p:txBody>
          <a:bodyPr/>
          <a:lstStyle/>
          <a:p>
            <a:pPr>
              <a:spcBef>
                <a:spcPct val="40000"/>
              </a:spcBef>
            </a:pPr>
            <a:r>
              <a:rPr lang="en-US" altLang="en-US" b="1" dirty="0" smtClean="0"/>
              <a:t>2nd question and answer break </a:t>
            </a:r>
          </a:p>
          <a:p>
            <a:pPr>
              <a:spcBef>
                <a:spcPct val="40000"/>
              </a:spcBef>
            </a:pPr>
            <a:r>
              <a:rPr lang="en-US" altLang="en-US" b="1" dirty="0" smtClean="0"/>
              <a:t>Links to additional resources</a:t>
            </a:r>
          </a:p>
          <a:p>
            <a:pPr lvl="1"/>
            <a:r>
              <a:rPr lang="en-US" altLang="en-US" sz="2000" u="sng" dirty="0" smtClean="0">
                <a:hlinkClick r:id="rId4"/>
              </a:rPr>
              <a:t>http://www.clu-in.org/conf/itrc/PVI/resource.cfm</a:t>
            </a:r>
            <a:r>
              <a:rPr lang="en-US" altLang="en-US" sz="2000" u="sng" dirty="0" smtClean="0"/>
              <a:t> </a:t>
            </a:r>
            <a:endParaRPr lang="en-US" altLang="en-US" sz="2000" b="1" u="sng" dirty="0" smtClean="0"/>
          </a:p>
          <a:p>
            <a:pPr>
              <a:spcBef>
                <a:spcPct val="40000"/>
              </a:spcBef>
            </a:pPr>
            <a:r>
              <a:rPr lang="en-US" altLang="en-US" b="1" dirty="0" smtClean="0"/>
              <a:t>Feedback form – </a:t>
            </a:r>
            <a:r>
              <a:rPr lang="en-US" altLang="en-US" b="1" i="1" dirty="0" smtClean="0"/>
              <a:t>please</a:t>
            </a:r>
            <a:r>
              <a:rPr lang="en-US" altLang="en-US" b="1" dirty="0" smtClean="0"/>
              <a:t> complete</a:t>
            </a:r>
          </a:p>
          <a:p>
            <a:pPr lvl="1">
              <a:spcBef>
                <a:spcPct val="40000"/>
              </a:spcBef>
            </a:pPr>
            <a:r>
              <a:rPr lang="en-US" altLang="en-US" sz="2000" u="sng" dirty="0" smtClean="0">
                <a:hlinkClick r:id="rId5"/>
              </a:rPr>
              <a:t>http://www.clu-in.org/conf/itrc/PVI/feedback.cfm</a:t>
            </a:r>
            <a:r>
              <a:rPr lang="en-US" altLang="en-US" sz="2000" u="sng" dirty="0" smtClean="0"/>
              <a:t> </a:t>
            </a:r>
            <a:endParaRPr lang="en-US" altLang="en-US" sz="2000" b="1" dirty="0" smtClean="0"/>
          </a:p>
          <a:p>
            <a:pPr>
              <a:spcBef>
                <a:spcPct val="40000"/>
              </a:spcBef>
              <a:buFont typeface="Wingdings 3" pitchFamily="18" charset="2"/>
              <a:buNone/>
            </a:pPr>
            <a:endParaRPr lang="en-US" altLang="en-US" b="1" dirty="0" smtClean="0"/>
          </a:p>
        </p:txBody>
      </p:sp>
      <p:pic>
        <p:nvPicPr>
          <p:cNvPr id="12186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3638" y="4175125"/>
            <a:ext cx="38973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ext Box 8"/>
          <p:cNvSpPr txBox="1">
            <a:spLocks noChangeArrowheads="1"/>
          </p:cNvSpPr>
          <p:nvPr/>
        </p:nvSpPr>
        <p:spPr bwMode="auto">
          <a:xfrm>
            <a:off x="5441950" y="4432300"/>
            <a:ext cx="2765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dirty="0"/>
              <a:t>Need confirmation of your participation today?</a:t>
            </a:r>
          </a:p>
          <a:p>
            <a:pPr eaLnBrk="1" hangingPunct="1">
              <a:spcBef>
                <a:spcPct val="50000"/>
              </a:spcBef>
            </a:pPr>
            <a:r>
              <a:rPr lang="en-US" altLang="en-US" sz="2000" dirty="0"/>
              <a:t>Fill out the feedback form and check box for confirmation email.</a:t>
            </a:r>
          </a:p>
        </p:txBody>
      </p:sp>
      <p:sp>
        <p:nvSpPr>
          <p:cNvPr id="121862" name="Line 9"/>
          <p:cNvSpPr>
            <a:spLocks noChangeShapeType="1"/>
          </p:cNvSpPr>
          <p:nvPr/>
        </p:nvSpPr>
        <p:spPr bwMode="auto">
          <a:xfrm flipH="1">
            <a:off x="4837113" y="5467350"/>
            <a:ext cx="581025" cy="35242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Tree>
    <p:custDataLst>
      <p:tags r:id="rId1"/>
    </p:custDataLst>
    <p:extLst>
      <p:ext uri="{BB962C8B-B14F-4D97-AF65-F5344CB8AC3E}">
        <p14:creationId xmlns:p14="http://schemas.microsoft.com/office/powerpoint/2010/main" val="347289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uliana\Desktop\Updated PVI graphics Oct 2014\PVI-Overview-StrategyFlowChart-09181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10"/>
          <a:stretch/>
        </p:blipFill>
        <p:spPr bwMode="auto">
          <a:xfrm>
            <a:off x="228599" y="2308511"/>
            <a:ext cx="4630608" cy="42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altLang="en-US" dirty="0" smtClean="0"/>
              <a:t>ITRC’s PVI Assessment Strategy</a:t>
            </a:r>
          </a:p>
        </p:txBody>
      </p:sp>
      <p:sp>
        <p:nvSpPr>
          <p:cNvPr id="18436" name="Content Placeholder 2"/>
          <p:cNvSpPr>
            <a:spLocks noGrp="1"/>
          </p:cNvSpPr>
          <p:nvPr>
            <p:ph idx="1"/>
          </p:nvPr>
        </p:nvSpPr>
        <p:spPr>
          <a:xfrm>
            <a:off x="4915464" y="3079750"/>
            <a:ext cx="4038600" cy="3459162"/>
          </a:xfrm>
        </p:spPr>
        <p:txBody>
          <a:bodyPr/>
          <a:lstStyle/>
          <a:p>
            <a:pPr>
              <a:spcBef>
                <a:spcPts val="1800"/>
              </a:spcBef>
            </a:pPr>
            <a:r>
              <a:rPr lang="en-US" altLang="en-US" sz="2400" b="1" dirty="0" smtClean="0"/>
              <a:t>Strategy includes:</a:t>
            </a:r>
          </a:p>
          <a:p>
            <a:pPr marL="914400" lvl="1" indent="-457200">
              <a:buSzPct val="100000"/>
              <a:buFontTx/>
              <a:buNone/>
            </a:pPr>
            <a:r>
              <a:rPr lang="en-US" altLang="en-US" b="1" dirty="0" smtClean="0"/>
              <a:t>Site screening using</a:t>
            </a:r>
          </a:p>
          <a:p>
            <a:pPr marL="914400" lvl="1" indent="-457200">
              <a:spcBef>
                <a:spcPct val="0"/>
              </a:spcBef>
              <a:buSzPct val="100000"/>
              <a:buFontTx/>
              <a:buNone/>
            </a:pPr>
            <a:r>
              <a:rPr lang="en-US" altLang="en-US" b="1" dirty="0" smtClean="0">
                <a:solidFill>
                  <a:srgbClr val="FF9900"/>
                </a:solidFill>
              </a:rPr>
              <a:t>   </a:t>
            </a:r>
            <a:r>
              <a:rPr lang="en-US" altLang="en-US" b="1" dirty="0" smtClean="0">
                <a:solidFill>
                  <a:schemeClr val="tx1"/>
                </a:solidFill>
              </a:rPr>
              <a:t>Vertical screening distance</a:t>
            </a:r>
          </a:p>
          <a:p>
            <a:pPr marL="914400" lvl="1" indent="-457200">
              <a:spcBef>
                <a:spcPct val="0"/>
              </a:spcBef>
              <a:buSzPct val="100000"/>
              <a:buFontTx/>
              <a:buNone/>
            </a:pPr>
            <a:endParaRPr lang="en-US" altLang="en-US" b="1" dirty="0" smtClean="0">
              <a:solidFill>
                <a:schemeClr val="tx1"/>
              </a:solidFill>
            </a:endParaRPr>
          </a:p>
          <a:p>
            <a:pPr marL="914400" lvl="1" indent="-457200">
              <a:buSzPct val="100000"/>
              <a:buFontTx/>
              <a:buNone/>
            </a:pPr>
            <a:r>
              <a:rPr lang="en-US" altLang="en-US" b="1" dirty="0" smtClean="0"/>
              <a:t>Site investigation</a:t>
            </a:r>
          </a:p>
          <a:p>
            <a:pPr marL="914400" lvl="1" indent="-457200">
              <a:buSzPct val="100000"/>
              <a:buFontTx/>
              <a:buNone/>
            </a:pPr>
            <a:r>
              <a:rPr lang="en-US" altLang="en-US" b="1" dirty="0" smtClean="0"/>
              <a:t>Vapor Control and Site Management</a:t>
            </a:r>
          </a:p>
        </p:txBody>
      </p:sp>
      <p:sp>
        <p:nvSpPr>
          <p:cNvPr id="16" name="TextBox 15"/>
          <p:cNvSpPr txBox="1">
            <a:spLocks noChangeArrowheads="1"/>
          </p:cNvSpPr>
          <p:nvPr/>
        </p:nvSpPr>
        <p:spPr bwMode="auto">
          <a:xfrm>
            <a:off x="5638799" y="6369844"/>
            <a:ext cx="3006725" cy="338137"/>
          </a:xfrm>
          <a:prstGeom prst="rect">
            <a:avLst/>
          </a:prstGeom>
          <a:noFill/>
          <a:ln>
            <a:noFill/>
          </a:ln>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hlinkClick r:id="rId5"/>
              </a:rPr>
              <a:t>ITRC PVI-1, 2014: Figure 1-2</a:t>
            </a:r>
            <a:endParaRPr lang="en-US" altLang="en-US" sz="1600" dirty="0" smtClean="0">
              <a:solidFill>
                <a:srgbClr val="000000"/>
              </a:solidFill>
              <a:latin typeface="+mn-lt"/>
              <a:cs typeface="+mn-cs"/>
            </a:endParaRPr>
          </a:p>
        </p:txBody>
      </p:sp>
      <p:sp>
        <p:nvSpPr>
          <p:cNvPr id="18438" name="TextBox 16"/>
          <p:cNvSpPr txBox="1">
            <a:spLocks noChangeArrowheads="1"/>
          </p:cNvSpPr>
          <p:nvPr/>
        </p:nvSpPr>
        <p:spPr bwMode="auto">
          <a:xfrm>
            <a:off x="228599" y="1908401"/>
            <a:ext cx="4267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dirty="0"/>
              <a:t>Figure 1-2. PVI strategy flowchart</a:t>
            </a:r>
            <a:endParaRPr lang="en-US" altLang="en-US" sz="2000" dirty="0"/>
          </a:p>
        </p:txBody>
      </p:sp>
      <p:cxnSp>
        <p:nvCxnSpPr>
          <p:cNvPr id="18439" name="Straight Arrow Connector 40"/>
          <p:cNvCxnSpPr>
            <a:cxnSpLocks noChangeShapeType="1"/>
          </p:cNvCxnSpPr>
          <p:nvPr/>
        </p:nvCxnSpPr>
        <p:spPr bwMode="auto">
          <a:xfrm flipH="1" flipV="1">
            <a:off x="1295400" y="2995107"/>
            <a:ext cx="4114800" cy="680358"/>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40" name="Straight Arrow Connector 42"/>
          <p:cNvCxnSpPr>
            <a:cxnSpLocks noChangeShapeType="1"/>
          </p:cNvCxnSpPr>
          <p:nvPr/>
        </p:nvCxnSpPr>
        <p:spPr bwMode="auto">
          <a:xfrm flipH="1" flipV="1">
            <a:off x="1219200" y="4577446"/>
            <a:ext cx="4114800" cy="680354"/>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41" name="Straight Arrow Connector 45"/>
          <p:cNvCxnSpPr>
            <a:cxnSpLocks noChangeShapeType="1"/>
          </p:cNvCxnSpPr>
          <p:nvPr/>
        </p:nvCxnSpPr>
        <p:spPr bwMode="auto">
          <a:xfrm flipH="1">
            <a:off x="1295400" y="5676900"/>
            <a:ext cx="4038600" cy="41910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pic>
        <p:nvPicPr>
          <p:cNvPr id="18442" name="Picture 2" descr="C:\Users\Owner\AppData\Local\Microsoft\Windows\Temporary Internet Files\Content.IE5\43O2EMT7\MC90007874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4333182"/>
            <a:ext cx="1467305" cy="61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228599" y="1389516"/>
            <a:ext cx="7596600" cy="457200"/>
          </a:xfrm>
          <a:prstGeom prst="rect">
            <a:avLst/>
          </a:prstGeom>
          <a:noFill/>
          <a:ln w="9525">
            <a:noFill/>
            <a:miter lim="800000"/>
            <a:headEnd/>
            <a:tailEnd/>
          </a:ln>
        </p:spPr>
        <p:txBody>
          <a:bodyPr/>
          <a:lstStyle/>
          <a:p>
            <a:pPr marL="342900" indent="-342900" eaLnBrk="0" hangingPunct="0">
              <a:spcBef>
                <a:spcPts val="1800"/>
              </a:spcBef>
              <a:buClr>
                <a:srgbClr val="008000"/>
              </a:buClr>
              <a:buSzPct val="75000"/>
              <a:buFont typeface="Wingdings 3" pitchFamily="18" charset="2"/>
              <a:buChar char="u"/>
              <a:defRPr/>
            </a:pPr>
            <a:r>
              <a:rPr lang="en-US" sz="2100" kern="0" dirty="0">
                <a:solidFill>
                  <a:srgbClr val="333399"/>
                </a:solidFill>
                <a:latin typeface="+mn-lt"/>
                <a:cs typeface="+mn-cs"/>
              </a:rPr>
              <a:t>Assumes </a:t>
            </a:r>
            <a:r>
              <a:rPr lang="en-US" sz="2100" kern="0" dirty="0" smtClean="0">
                <a:solidFill>
                  <a:srgbClr val="333399"/>
                </a:solidFill>
                <a:latin typeface="+mn-lt"/>
                <a:cs typeface="+mn-cs"/>
              </a:rPr>
              <a:t>any emergency </a:t>
            </a:r>
            <a:r>
              <a:rPr lang="en-US" sz="2100" kern="0" dirty="0">
                <a:solidFill>
                  <a:srgbClr val="333399"/>
                </a:solidFill>
                <a:latin typeface="+mn-lt"/>
                <a:cs typeface="+mn-cs"/>
              </a:rPr>
              <a:t>response activities are complete </a:t>
            </a:r>
          </a:p>
        </p:txBody>
      </p:sp>
      <p:pic>
        <p:nvPicPr>
          <p:cNvPr id="18444" name="Picture 16" descr="C:\Users\Juliana\Documents\The Yelken Group\IBT\3-AdvisingCoachingDevelopment\PVI\August PVI draft slides\PVI graphics\PVI-Intro-PVI-Pathway-Basic-0807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4153" y="1427307"/>
            <a:ext cx="1359911" cy="14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Box 13"/>
          <p:cNvSpPr txBox="1">
            <a:spLocks noChangeArrowheads="1"/>
          </p:cNvSpPr>
          <p:nvPr/>
        </p:nvSpPr>
        <p:spPr bwMode="auto">
          <a:xfrm>
            <a:off x="7619264" y="2396074"/>
            <a:ext cx="1334800" cy="584775"/>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dirty="0"/>
              <a:t>Emergency Situation</a:t>
            </a:r>
          </a:p>
        </p:txBody>
      </p:sp>
      <p:sp>
        <p:nvSpPr>
          <p:cNvPr id="18446" name="TextBox 40"/>
          <p:cNvSpPr txBox="1">
            <a:spLocks noChangeArrowheads="1"/>
          </p:cNvSpPr>
          <p:nvPr/>
        </p:nvSpPr>
        <p:spPr bwMode="auto">
          <a:xfrm>
            <a:off x="5943600" y="762000"/>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dirty="0">
                <a:solidFill>
                  <a:srgbClr val="FF9900"/>
                </a:solidFill>
              </a:rPr>
              <a:t>Handout provided</a:t>
            </a:r>
          </a:p>
        </p:txBody>
      </p:sp>
      <p:sp>
        <p:nvSpPr>
          <p:cNvPr id="17" name="&quot;No&quot; Symbol 16"/>
          <p:cNvSpPr/>
          <p:nvPr/>
        </p:nvSpPr>
        <p:spPr bwMode="auto">
          <a:xfrm>
            <a:off x="7925777" y="1540018"/>
            <a:ext cx="709201" cy="671655"/>
          </a:xfrm>
          <a:prstGeom prst="noSmoking">
            <a:avLst>
              <a:gd name="adj" fmla="val 13116"/>
            </a:avLst>
          </a:prstGeom>
          <a:solidFill>
            <a:srgbClr val="FF0000"/>
          </a:soli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Intent of Using PVI Screening Method Based on Vertical Screening Distance</a:t>
            </a:r>
          </a:p>
        </p:txBody>
      </p:sp>
      <p:sp>
        <p:nvSpPr>
          <p:cNvPr id="19459" name="Content Placeholder 2"/>
          <p:cNvSpPr>
            <a:spLocks noGrp="1"/>
          </p:cNvSpPr>
          <p:nvPr>
            <p:ph idx="1"/>
          </p:nvPr>
        </p:nvSpPr>
        <p:spPr/>
        <p:txBody>
          <a:bodyPr/>
          <a:lstStyle/>
          <a:p>
            <a:r>
              <a:rPr lang="en-US" altLang="en-US" dirty="0" smtClean="0"/>
              <a:t>Produce consistent and confident decisions that are protective of human health</a:t>
            </a:r>
          </a:p>
          <a:p>
            <a:r>
              <a:rPr lang="en-US" altLang="en-US" dirty="0" smtClean="0"/>
              <a:t>Minimize investigative efforts at sites where there is little risk of a complete PVI pathway</a:t>
            </a:r>
          </a:p>
          <a:p>
            <a:r>
              <a:rPr lang="en-US" altLang="en-US" dirty="0" smtClean="0"/>
              <a:t>Prioritize resources for sites with the highest risk for a complete PVI pathway</a:t>
            </a:r>
          </a:p>
          <a:p>
            <a:endParaRPr lang="en-US" altLang="en-US" dirty="0" smtClean="0"/>
          </a:p>
        </p:txBody>
      </p:sp>
      <p:pic>
        <p:nvPicPr>
          <p:cNvPr id="19460" name="Picture 6" descr="C:\Users\Juliana\AppData\Local\Microsoft\Windows\Temporary Internet Files\Content.IE5\2YHHEU7T\MC90044127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Juliana\Desktop\Updated PVI graphics Oct 2014\PVI-SiteInvestigationFlowChart-1002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3810000"/>
            <a:ext cx="2189162"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C:\Users\Juliana\Desktop\Updated PVI graphics Oct 2014\PVI-ScreeningFlowChart-0922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47738"/>
            <a:ext cx="19939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p:txBody>
          <a:bodyPr/>
          <a:lstStyle/>
          <a:p>
            <a:r>
              <a:rPr lang="en-US" altLang="en-US" dirty="0" smtClean="0"/>
              <a:t>Users Follows Step-Wise Approach</a:t>
            </a:r>
          </a:p>
        </p:txBody>
      </p:sp>
      <p:sp>
        <p:nvSpPr>
          <p:cNvPr id="20485" name="Content Placeholder 2"/>
          <p:cNvSpPr>
            <a:spLocks noGrp="1"/>
          </p:cNvSpPr>
          <p:nvPr>
            <p:ph idx="1"/>
          </p:nvPr>
        </p:nvSpPr>
        <p:spPr>
          <a:xfrm>
            <a:off x="2971800" y="1371600"/>
            <a:ext cx="6107113" cy="5486400"/>
          </a:xfrm>
        </p:spPr>
        <p:txBody>
          <a:bodyPr/>
          <a:lstStyle/>
          <a:p>
            <a:pPr>
              <a:spcBef>
                <a:spcPts val="600"/>
              </a:spcBef>
              <a:buFont typeface="Wingdings 3" pitchFamily="18" charset="2"/>
              <a:buNone/>
            </a:pPr>
            <a:r>
              <a:rPr lang="en-US" altLang="en-US" sz="2000" b="1" dirty="0" smtClean="0">
                <a:solidFill>
                  <a:srgbClr val="008000"/>
                </a:solidFill>
              </a:rPr>
              <a:t>Step 1:</a:t>
            </a:r>
            <a:r>
              <a:rPr lang="en-US" altLang="en-US" sz="2000" dirty="0" smtClean="0">
                <a:solidFill>
                  <a:srgbClr val="008000"/>
                </a:solidFill>
              </a:rPr>
              <a:t> </a:t>
            </a:r>
            <a:r>
              <a:rPr lang="en-US" altLang="en-US" sz="2000" dirty="0" smtClean="0"/>
              <a:t>Develop preliminary conceptual site model (CSM)</a:t>
            </a:r>
          </a:p>
          <a:p>
            <a:pPr>
              <a:spcBef>
                <a:spcPts val="600"/>
              </a:spcBef>
              <a:buFont typeface="Wingdings 3" pitchFamily="18" charset="2"/>
              <a:buNone/>
            </a:pPr>
            <a:r>
              <a:rPr lang="en-US" altLang="en-US" sz="2000" b="1" dirty="0" smtClean="0">
                <a:solidFill>
                  <a:srgbClr val="008000"/>
                </a:solidFill>
              </a:rPr>
              <a:t>Step 2: </a:t>
            </a:r>
            <a:r>
              <a:rPr lang="en-US" altLang="en-US" sz="2000" dirty="0" smtClean="0"/>
              <a:t>Evaluate site for precluding factors and lateral inclusion</a:t>
            </a:r>
          </a:p>
          <a:p>
            <a:pPr>
              <a:spcBef>
                <a:spcPts val="600"/>
              </a:spcBef>
              <a:buFont typeface="Wingdings 3" pitchFamily="18" charset="2"/>
              <a:buNone/>
            </a:pPr>
            <a:r>
              <a:rPr lang="en-US" altLang="en-US" sz="2000" b="1" dirty="0" smtClean="0">
                <a:solidFill>
                  <a:srgbClr val="008000"/>
                </a:solidFill>
              </a:rPr>
              <a:t>Step 3: </a:t>
            </a:r>
            <a:r>
              <a:rPr lang="en-US" altLang="en-US" sz="2000" dirty="0" smtClean="0"/>
              <a:t>Screen building using vertical separation distance</a:t>
            </a:r>
          </a:p>
          <a:p>
            <a:pPr>
              <a:spcBef>
                <a:spcPts val="600"/>
              </a:spcBef>
              <a:buFont typeface="Wingdings 3" pitchFamily="18" charset="2"/>
              <a:buNone/>
            </a:pPr>
            <a:r>
              <a:rPr lang="en-US" altLang="en-US" sz="2000" dirty="0" smtClean="0">
                <a:solidFill>
                  <a:schemeClr val="tx1"/>
                </a:solidFill>
              </a:rPr>
              <a:t>If screening process does not allow elimination of PVI pathway:</a:t>
            </a:r>
          </a:p>
          <a:p>
            <a:pPr>
              <a:spcBef>
                <a:spcPts val="600"/>
              </a:spcBef>
              <a:buFont typeface="Wingdings 3" pitchFamily="18" charset="2"/>
              <a:buNone/>
            </a:pPr>
            <a:r>
              <a:rPr lang="en-US" altLang="en-US" sz="2000" b="1" dirty="0" smtClean="0">
                <a:solidFill>
                  <a:srgbClr val="008000"/>
                </a:solidFill>
              </a:rPr>
              <a:t>Step 4: </a:t>
            </a:r>
            <a:r>
              <a:rPr lang="en-US" altLang="en-US" sz="2000" dirty="0" smtClean="0"/>
              <a:t>Conduct concentration-based evaluation using existing data</a:t>
            </a:r>
          </a:p>
          <a:p>
            <a:pPr>
              <a:spcBef>
                <a:spcPts val="600"/>
              </a:spcBef>
              <a:buFont typeface="Wingdings 3" pitchFamily="18" charset="2"/>
              <a:buNone/>
            </a:pPr>
            <a:r>
              <a:rPr lang="en-US" altLang="en-US" sz="2000" b="1" dirty="0" smtClean="0">
                <a:solidFill>
                  <a:srgbClr val="008000"/>
                </a:solidFill>
              </a:rPr>
              <a:t>Step 5: </a:t>
            </a:r>
            <a:r>
              <a:rPr lang="en-US" altLang="en-US" sz="2000" dirty="0" smtClean="0"/>
              <a:t>Select and implement applicable scenario and investigative approach</a:t>
            </a:r>
          </a:p>
          <a:p>
            <a:pPr>
              <a:spcBef>
                <a:spcPts val="600"/>
              </a:spcBef>
              <a:buFont typeface="Wingdings 3" pitchFamily="18" charset="2"/>
              <a:buNone/>
            </a:pPr>
            <a:r>
              <a:rPr lang="en-US" altLang="en-US" sz="2000" b="1" dirty="0" smtClean="0">
                <a:solidFill>
                  <a:srgbClr val="008000"/>
                </a:solidFill>
              </a:rPr>
              <a:t>Step 6: </a:t>
            </a:r>
            <a:r>
              <a:rPr lang="en-US" altLang="en-US" sz="2000" dirty="0" smtClean="0"/>
              <a:t>Evaluate data</a:t>
            </a:r>
          </a:p>
          <a:p>
            <a:pPr>
              <a:spcBef>
                <a:spcPts val="600"/>
              </a:spcBef>
              <a:buFont typeface="Wingdings 3" pitchFamily="18" charset="2"/>
              <a:buNone/>
            </a:pPr>
            <a:r>
              <a:rPr lang="en-US" altLang="en-US" sz="2000" b="1" dirty="0" smtClean="0">
                <a:solidFill>
                  <a:srgbClr val="008000"/>
                </a:solidFill>
              </a:rPr>
              <a:t>Step 7: </a:t>
            </a:r>
            <a:r>
              <a:rPr lang="en-US" altLang="en-US" sz="2000" dirty="0" smtClean="0"/>
              <a:t>Decide if additional investigation warranted?</a:t>
            </a:r>
          </a:p>
          <a:p>
            <a:pPr>
              <a:spcBef>
                <a:spcPts val="600"/>
              </a:spcBef>
              <a:buFont typeface="Wingdings 3" pitchFamily="18" charset="2"/>
              <a:buNone/>
            </a:pPr>
            <a:r>
              <a:rPr lang="en-US" altLang="en-US" sz="2000" b="1" dirty="0" smtClean="0">
                <a:solidFill>
                  <a:srgbClr val="008000"/>
                </a:solidFill>
              </a:rPr>
              <a:t>Step 8: </a:t>
            </a:r>
            <a:r>
              <a:rPr lang="en-US" altLang="en-US" sz="2000" dirty="0" smtClean="0"/>
              <a:t>Decide if the PVI pathway complete? </a:t>
            </a:r>
          </a:p>
        </p:txBody>
      </p:sp>
      <p:cxnSp>
        <p:nvCxnSpPr>
          <p:cNvPr id="20486" name="Straight Arrow Connector 6"/>
          <p:cNvCxnSpPr>
            <a:cxnSpLocks noChangeShapeType="1"/>
          </p:cNvCxnSpPr>
          <p:nvPr/>
        </p:nvCxnSpPr>
        <p:spPr bwMode="auto">
          <a:xfrm flipH="1" flipV="1">
            <a:off x="1143000" y="1295400"/>
            <a:ext cx="1885950" cy="24765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87" name="Straight Arrow Connector 8"/>
          <p:cNvCxnSpPr>
            <a:cxnSpLocks noChangeShapeType="1"/>
          </p:cNvCxnSpPr>
          <p:nvPr/>
        </p:nvCxnSpPr>
        <p:spPr bwMode="auto">
          <a:xfrm flipH="1" flipV="1">
            <a:off x="1019175" y="1857375"/>
            <a:ext cx="2028825" cy="352425"/>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88" name="Straight Arrow Connector 10"/>
          <p:cNvCxnSpPr>
            <a:cxnSpLocks noChangeShapeType="1"/>
          </p:cNvCxnSpPr>
          <p:nvPr/>
        </p:nvCxnSpPr>
        <p:spPr bwMode="auto">
          <a:xfrm flipH="1">
            <a:off x="1143000" y="2971800"/>
            <a:ext cx="1905000" cy="7620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89" name="Straight Arrow Connector 12"/>
          <p:cNvCxnSpPr>
            <a:cxnSpLocks noChangeShapeType="1"/>
          </p:cNvCxnSpPr>
          <p:nvPr/>
        </p:nvCxnSpPr>
        <p:spPr bwMode="auto">
          <a:xfrm flipH="1" flipV="1">
            <a:off x="1524000" y="4191000"/>
            <a:ext cx="1504950" cy="9525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90" name="Straight Arrow Connector 14"/>
          <p:cNvCxnSpPr>
            <a:cxnSpLocks noChangeShapeType="1"/>
          </p:cNvCxnSpPr>
          <p:nvPr/>
        </p:nvCxnSpPr>
        <p:spPr bwMode="auto">
          <a:xfrm flipH="1" flipV="1">
            <a:off x="1676400" y="4572000"/>
            <a:ext cx="1295400" cy="45720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91" name="Straight Arrow Connector 16"/>
          <p:cNvCxnSpPr>
            <a:cxnSpLocks noChangeShapeType="1"/>
          </p:cNvCxnSpPr>
          <p:nvPr/>
        </p:nvCxnSpPr>
        <p:spPr bwMode="auto">
          <a:xfrm flipH="1">
            <a:off x="1752600" y="5686425"/>
            <a:ext cx="1276350" cy="52388"/>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92" name="Straight Arrow Connector 18"/>
          <p:cNvCxnSpPr>
            <a:cxnSpLocks noChangeShapeType="1"/>
          </p:cNvCxnSpPr>
          <p:nvPr/>
        </p:nvCxnSpPr>
        <p:spPr bwMode="auto">
          <a:xfrm flipH="1">
            <a:off x="1295400" y="6076950"/>
            <a:ext cx="1724025" cy="1905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93" name="Straight Arrow Connector 20"/>
          <p:cNvCxnSpPr>
            <a:cxnSpLocks noChangeShapeType="1"/>
          </p:cNvCxnSpPr>
          <p:nvPr/>
        </p:nvCxnSpPr>
        <p:spPr bwMode="auto">
          <a:xfrm flipH="1" flipV="1">
            <a:off x="1905000" y="6324600"/>
            <a:ext cx="1085850" cy="9525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0494" name="Straight Arrow Connector 28"/>
          <p:cNvCxnSpPr>
            <a:cxnSpLocks noChangeShapeType="1"/>
          </p:cNvCxnSpPr>
          <p:nvPr/>
        </p:nvCxnSpPr>
        <p:spPr bwMode="auto">
          <a:xfrm flipH="1">
            <a:off x="2438400" y="5019675"/>
            <a:ext cx="561975" cy="161925"/>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0495" name="TextBox 40"/>
          <p:cNvSpPr txBox="1">
            <a:spLocks noChangeArrowheads="1"/>
          </p:cNvSpPr>
          <p:nvPr/>
        </p:nvSpPr>
        <p:spPr bwMode="auto">
          <a:xfrm>
            <a:off x="5943600" y="762000"/>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dirty="0">
                <a:solidFill>
                  <a:srgbClr val="FF9900"/>
                </a:solidFill>
              </a:rPr>
              <a:t>Handout provided</a:t>
            </a:r>
          </a:p>
        </p:txBody>
      </p:sp>
      <p:cxnSp>
        <p:nvCxnSpPr>
          <p:cNvPr id="20496" name="Straight Arrow Connector 28"/>
          <p:cNvCxnSpPr>
            <a:cxnSpLocks noChangeShapeType="1"/>
          </p:cNvCxnSpPr>
          <p:nvPr/>
        </p:nvCxnSpPr>
        <p:spPr bwMode="auto">
          <a:xfrm flipH="1">
            <a:off x="1143000" y="2209800"/>
            <a:ext cx="1906588" cy="127000"/>
          </a:xfrm>
          <a:prstGeom prst="straightConnector1">
            <a:avLst/>
          </a:prstGeom>
          <a:noFill/>
          <a:ln w="31750"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6" descr="C:\Users\Juliana\Desktop\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63" y="3863975"/>
            <a:ext cx="33178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5" descr="C:\Users\Juliana\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100" y="1497013"/>
            <a:ext cx="3325813"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p:cNvSpPr>
            <a:spLocks noGrp="1"/>
          </p:cNvSpPr>
          <p:nvPr>
            <p:ph type="title"/>
          </p:nvPr>
        </p:nvSpPr>
        <p:spPr/>
        <p:txBody>
          <a:bodyPr/>
          <a:lstStyle/>
          <a:p>
            <a:r>
              <a:rPr lang="en-US" altLang="en-US" dirty="0" smtClean="0">
                <a:solidFill>
                  <a:srgbClr val="333399"/>
                </a:solidFill>
              </a:rPr>
              <a:t>ITRC PVI Guidance Applicability</a:t>
            </a:r>
            <a:r>
              <a:rPr lang="en-US" altLang="en-US" dirty="0" smtClean="0"/>
              <a:t/>
            </a:r>
            <a:br>
              <a:rPr lang="en-US" altLang="en-US" dirty="0" smtClean="0"/>
            </a:br>
            <a:r>
              <a:rPr lang="en-US" altLang="en-US" dirty="0" smtClean="0"/>
              <a:t>Beyond Gas Stations…….</a:t>
            </a:r>
          </a:p>
        </p:txBody>
      </p:sp>
      <p:sp>
        <p:nvSpPr>
          <p:cNvPr id="21509" name="Content Placeholder 2"/>
          <p:cNvSpPr>
            <a:spLocks noGrp="1"/>
          </p:cNvSpPr>
          <p:nvPr>
            <p:ph sz="half" idx="1"/>
          </p:nvPr>
        </p:nvSpPr>
        <p:spPr>
          <a:xfrm>
            <a:off x="533400" y="1371600"/>
            <a:ext cx="4648200" cy="2971800"/>
          </a:xfrm>
        </p:spPr>
        <p:txBody>
          <a:bodyPr/>
          <a:lstStyle/>
          <a:p>
            <a:r>
              <a:rPr lang="en-US" altLang="en-US" sz="1800" dirty="0" smtClean="0"/>
              <a:t>Gasoline and diesel USTs</a:t>
            </a:r>
          </a:p>
          <a:p>
            <a:r>
              <a:rPr lang="en-US" altLang="en-US" sz="1800" dirty="0" smtClean="0"/>
              <a:t>Commercial/home heating oil UST</a:t>
            </a:r>
          </a:p>
          <a:p>
            <a:r>
              <a:rPr lang="en-US" altLang="en-US" sz="1800" dirty="0" smtClean="0"/>
              <a:t>Refineries</a:t>
            </a:r>
          </a:p>
          <a:p>
            <a:r>
              <a:rPr lang="en-US" altLang="en-US" sz="1800" dirty="0" smtClean="0"/>
              <a:t>Bulk storage facilities</a:t>
            </a:r>
          </a:p>
          <a:p>
            <a:r>
              <a:rPr lang="en-US" altLang="en-US" sz="1800" dirty="0" smtClean="0"/>
              <a:t>Pipeline/transportation</a:t>
            </a:r>
          </a:p>
          <a:p>
            <a:r>
              <a:rPr lang="en-US" altLang="en-US" sz="1800" dirty="0" smtClean="0"/>
              <a:t>Oil exploration/production sites</a:t>
            </a:r>
          </a:p>
          <a:p>
            <a:r>
              <a:rPr lang="en-US" altLang="en-US" sz="1800" dirty="0" smtClean="0"/>
              <a:t>Former Manufactured Gas Plants</a:t>
            </a:r>
          </a:p>
          <a:p>
            <a:r>
              <a:rPr lang="en-US" altLang="en-US" sz="1800" dirty="0" smtClean="0"/>
              <a:t>Creosote facilities</a:t>
            </a:r>
          </a:p>
          <a:p>
            <a:r>
              <a:rPr lang="en-US" altLang="en-US" sz="1800" dirty="0" smtClean="0"/>
              <a:t>Dry cleaners using petroleum solvents</a:t>
            </a:r>
          </a:p>
          <a:p>
            <a:endParaRPr lang="en-US" altLang="en-US" sz="1800" dirty="0" smtClean="0"/>
          </a:p>
        </p:txBody>
      </p:sp>
      <p:sp>
        <p:nvSpPr>
          <p:cNvPr id="10" name="TextBox 9"/>
          <p:cNvSpPr txBox="1">
            <a:spLocks noChangeArrowheads="1"/>
          </p:cNvSpPr>
          <p:nvPr/>
        </p:nvSpPr>
        <p:spPr bwMode="auto">
          <a:xfrm>
            <a:off x="381000" y="6511925"/>
            <a:ext cx="3068638" cy="33972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hlinkClick r:id="rId6"/>
              </a:rPr>
              <a:t>ITRC PVI-1, 2014: Appendix E</a:t>
            </a:r>
            <a:endParaRPr lang="en-US" altLang="en-US" sz="1600" dirty="0" smtClean="0">
              <a:solidFill>
                <a:srgbClr val="000000"/>
              </a:solidFill>
              <a:latin typeface="+mn-lt"/>
              <a:cs typeface="+mn-cs"/>
            </a:endParaRPr>
          </a:p>
        </p:txBody>
      </p:sp>
      <p:pic>
        <p:nvPicPr>
          <p:cNvPr id="21511" name="Picture 14" descr="C:\Users\Juliana\Desktop\Pic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473575"/>
            <a:ext cx="41910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Poll Results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33600" y="92075"/>
            <a:ext cx="5830888" cy="1050925"/>
          </a:xfrm>
        </p:spPr>
        <p:txBody>
          <a:bodyPr/>
          <a:lstStyle/>
          <a:p>
            <a:r>
              <a:rPr lang="en-US" altLang="en-US" dirty="0" smtClean="0"/>
              <a:t>Community Engagement </a:t>
            </a:r>
            <a:br>
              <a:rPr lang="en-US" altLang="en-US" dirty="0" smtClean="0"/>
            </a:br>
            <a:r>
              <a:rPr lang="en-US" altLang="en-US" dirty="0" smtClean="0">
                <a:solidFill>
                  <a:srgbClr val="333399"/>
                </a:solidFill>
              </a:rPr>
              <a:t>Be Prepared!</a:t>
            </a:r>
          </a:p>
        </p:txBody>
      </p:sp>
      <p:sp>
        <p:nvSpPr>
          <p:cNvPr id="22531" name="Content Placeholder 2"/>
          <p:cNvSpPr>
            <a:spLocks noGrp="1"/>
          </p:cNvSpPr>
          <p:nvPr>
            <p:ph sz="half" idx="1"/>
          </p:nvPr>
        </p:nvSpPr>
        <p:spPr>
          <a:xfrm>
            <a:off x="609600" y="1447800"/>
            <a:ext cx="7848600" cy="4114800"/>
          </a:xfrm>
        </p:spPr>
        <p:txBody>
          <a:bodyPr/>
          <a:lstStyle/>
          <a:p>
            <a:r>
              <a:rPr lang="en-US" altLang="en-US" sz="2400" dirty="0" smtClean="0"/>
              <a:t>PVI investigation can be disconcerting and intrusive to the public</a:t>
            </a:r>
          </a:p>
          <a:p>
            <a:r>
              <a:rPr lang="en-US" altLang="en-US" sz="2400" dirty="0" smtClean="0"/>
              <a:t>Be prepared to address PVI-specific concerns and questions that are likely to arise during any phase of investigation, mitigation, or remediation</a:t>
            </a:r>
          </a:p>
          <a:p>
            <a:r>
              <a:rPr lang="en-US" altLang="en-US" sz="2400" dirty="0" smtClean="0"/>
              <a:t>Community Engagement FAQs </a:t>
            </a:r>
            <a:br>
              <a:rPr lang="en-US" altLang="en-US" sz="2400" dirty="0" smtClean="0"/>
            </a:br>
            <a:r>
              <a:rPr lang="en-US" altLang="en-US" sz="2400" dirty="0" smtClean="0"/>
              <a:t>(Appendix K)</a:t>
            </a:r>
          </a:p>
          <a:p>
            <a:pPr lvl="1"/>
            <a:r>
              <a:rPr lang="en-US" altLang="en-US" dirty="0" smtClean="0"/>
              <a:t>What is PVI?</a:t>
            </a:r>
          </a:p>
          <a:p>
            <a:pPr lvl="1"/>
            <a:r>
              <a:rPr lang="en-US" altLang="en-US" dirty="0" smtClean="0"/>
              <a:t>What to Expect in a PVI </a:t>
            </a:r>
            <a:br>
              <a:rPr lang="en-US" altLang="en-US" dirty="0" smtClean="0"/>
            </a:br>
            <a:r>
              <a:rPr lang="en-US" altLang="en-US" dirty="0" smtClean="0"/>
              <a:t>Investigation</a:t>
            </a:r>
          </a:p>
          <a:p>
            <a:pPr lvl="1"/>
            <a:r>
              <a:rPr lang="en-US" altLang="en-US" dirty="0" smtClean="0"/>
              <a:t>How is a PVI Problem Fixed?</a:t>
            </a:r>
          </a:p>
          <a:p>
            <a:pPr lvl="1"/>
            <a:r>
              <a:rPr lang="en-US" altLang="en-US" dirty="0" smtClean="0"/>
              <a:t>Is a PVI Problem Ever Over?</a:t>
            </a:r>
          </a:p>
          <a:p>
            <a:pPr>
              <a:buFont typeface="Wingdings 3" pitchFamily="18" charset="2"/>
              <a:buNone/>
            </a:pPr>
            <a:endParaRPr lang="en-US" altLang="en-US" dirty="0" smtClean="0"/>
          </a:p>
        </p:txBody>
      </p:sp>
      <p:grpSp>
        <p:nvGrpSpPr>
          <p:cNvPr id="22532" name="Group 8"/>
          <p:cNvGrpSpPr>
            <a:grpSpLocks noChangeAspect="1"/>
          </p:cNvGrpSpPr>
          <p:nvPr/>
        </p:nvGrpSpPr>
        <p:grpSpPr bwMode="auto">
          <a:xfrm>
            <a:off x="258763" y="174625"/>
            <a:ext cx="1822450" cy="962025"/>
            <a:chOff x="3771900" y="4905615"/>
            <a:chExt cx="2647950" cy="1747838"/>
          </a:xfrm>
        </p:grpSpPr>
        <p:pic>
          <p:nvPicPr>
            <p:cNvPr id="22541" name="Picture 4" descr="C:\Users\catherine.regan\AppData\Local\Microsoft\Windows\Temporary Internet Files\Content.IE5\45IE65EE\MC9002889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900" y="4905615"/>
              <a:ext cx="26479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Freeform 7"/>
            <p:cNvSpPr>
              <a:spLocks/>
            </p:cNvSpPr>
            <p:nvPr/>
          </p:nvSpPr>
          <p:spPr bwMode="auto">
            <a:xfrm>
              <a:off x="4576763" y="4981575"/>
              <a:ext cx="895350" cy="733425"/>
            </a:xfrm>
            <a:custGeom>
              <a:avLst/>
              <a:gdLst>
                <a:gd name="T0" fmla="*/ 28575 w 895350"/>
                <a:gd name="T1" fmla="*/ 61913 h 733425"/>
                <a:gd name="T2" fmla="*/ 28575 w 895350"/>
                <a:gd name="T3" fmla="*/ 61913 h 733425"/>
                <a:gd name="T4" fmla="*/ 795337 w 895350"/>
                <a:gd name="T5" fmla="*/ 0 h 733425"/>
                <a:gd name="T6" fmla="*/ 895350 w 895350"/>
                <a:gd name="T7" fmla="*/ 471488 h 733425"/>
                <a:gd name="T8" fmla="*/ 833437 w 895350"/>
                <a:gd name="T9" fmla="*/ 733425 h 733425"/>
                <a:gd name="T10" fmla="*/ 123825 w 895350"/>
                <a:gd name="T11" fmla="*/ 728663 h 733425"/>
                <a:gd name="T12" fmla="*/ 19050 w 895350"/>
                <a:gd name="T13" fmla="*/ 576263 h 733425"/>
                <a:gd name="T14" fmla="*/ 138112 w 895350"/>
                <a:gd name="T15" fmla="*/ 442913 h 733425"/>
                <a:gd name="T16" fmla="*/ 119062 w 895350"/>
                <a:gd name="T17" fmla="*/ 381000 h 733425"/>
                <a:gd name="T18" fmla="*/ 0 w 895350"/>
                <a:gd name="T19" fmla="*/ 371475 h 733425"/>
                <a:gd name="T20" fmla="*/ 28575 w 895350"/>
                <a:gd name="T21" fmla="*/ 61913 h 7334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5350"/>
                <a:gd name="T34" fmla="*/ 0 h 733425"/>
                <a:gd name="T35" fmla="*/ 895350 w 895350"/>
                <a:gd name="T36" fmla="*/ 733425 h 7334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5350" h="733425">
                  <a:moveTo>
                    <a:pt x="28575" y="61913"/>
                  </a:moveTo>
                  <a:lnTo>
                    <a:pt x="28575" y="61913"/>
                  </a:lnTo>
                  <a:lnTo>
                    <a:pt x="795337" y="0"/>
                  </a:lnTo>
                  <a:lnTo>
                    <a:pt x="895350" y="471488"/>
                  </a:lnTo>
                  <a:lnTo>
                    <a:pt x="833437" y="733425"/>
                  </a:lnTo>
                  <a:lnTo>
                    <a:pt x="123825" y="728663"/>
                  </a:lnTo>
                  <a:lnTo>
                    <a:pt x="19050" y="576263"/>
                  </a:lnTo>
                  <a:lnTo>
                    <a:pt x="138112" y="442913"/>
                  </a:lnTo>
                  <a:lnTo>
                    <a:pt x="119062" y="381000"/>
                  </a:lnTo>
                  <a:lnTo>
                    <a:pt x="0" y="371475"/>
                  </a:lnTo>
                  <a:lnTo>
                    <a:pt x="28575" y="61913"/>
                  </a:lnTo>
                  <a:close/>
                </a:path>
              </a:pathLst>
            </a:custGeom>
            <a:solidFill>
              <a:srgbClr val="0A6C0C"/>
            </a:solidFill>
            <a:ln w="9525" cap="flat" cmpd="sng" algn="ctr">
              <a:solidFill>
                <a:srgbClr val="0A6C0C"/>
              </a:solidFill>
              <a:prstDash val="solid"/>
              <a:miter lim="800000"/>
              <a:headEnd type="none" w="med" len="med"/>
              <a:tailEnd type="none" w="med" len="med"/>
            </a:ln>
          </p:spPr>
          <p:txBody>
            <a:bodyPr wrap="none"/>
            <a:lstStyle/>
            <a:p>
              <a:endParaRPr lang="en-US" dirty="0"/>
            </a:p>
          </p:txBody>
        </p:sp>
        <p:sp>
          <p:nvSpPr>
            <p:cNvPr id="22543" name="TextBox 5"/>
            <p:cNvSpPr txBox="1">
              <a:spLocks noChangeArrowheads="1"/>
            </p:cNvSpPr>
            <p:nvPr/>
          </p:nvSpPr>
          <p:spPr bwMode="auto">
            <a:xfrm>
              <a:off x="4612995" y="4971888"/>
              <a:ext cx="914399" cy="7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rPr>
                <a:t>PVI</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Community Engagement</a:t>
            </a:r>
          </a:p>
        </p:txBody>
      </p:sp>
      <p:sp>
        <p:nvSpPr>
          <p:cNvPr id="20" name="TextBox 19"/>
          <p:cNvSpPr txBox="1">
            <a:spLocks noChangeArrowheads="1"/>
          </p:cNvSpPr>
          <p:nvPr/>
        </p:nvSpPr>
        <p:spPr bwMode="auto">
          <a:xfrm>
            <a:off x="381000" y="6519863"/>
            <a:ext cx="7467600" cy="33813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sz="1600" dirty="0" smtClean="0">
                <a:solidFill>
                  <a:srgbClr val="000000"/>
                </a:solidFill>
                <a:latin typeface="+mn-lt"/>
                <a:cs typeface="+mn-cs"/>
                <a:hlinkClick r:id="rId5"/>
              </a:rPr>
              <a:t>ITRC PVI-1, 2014: Appendix K – Frequently Asked Questions Fact Sheets</a:t>
            </a:r>
            <a:endParaRPr lang="en-US" altLang="en-US" sz="1600" dirty="0" smtClean="0">
              <a:solidFill>
                <a:srgbClr val="000000"/>
              </a:solidFill>
              <a:latin typeface="+mn-lt"/>
              <a:cs typeface="+mn-cs"/>
            </a:endParaRPr>
          </a:p>
        </p:txBody>
      </p:sp>
      <p:pic>
        <p:nvPicPr>
          <p:cNvPr id="2253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775" y="3276600"/>
            <a:ext cx="1566863" cy="2082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5275" y="3581400"/>
            <a:ext cx="1563688" cy="2076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363" y="3886200"/>
            <a:ext cx="1646237" cy="2078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950" y="4186238"/>
            <a:ext cx="1646238" cy="21161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How ITRC’s PVI Guidance Relates to Other Documents</a:t>
            </a:r>
          </a:p>
        </p:txBody>
      </p:sp>
      <p:sp>
        <p:nvSpPr>
          <p:cNvPr id="23555" name="Content Placeholder 2"/>
          <p:cNvSpPr>
            <a:spLocks noGrp="1"/>
          </p:cNvSpPr>
          <p:nvPr>
            <p:ph sz="half" idx="1"/>
          </p:nvPr>
        </p:nvSpPr>
        <p:spPr>
          <a:xfrm>
            <a:off x="609600" y="1828800"/>
            <a:ext cx="7696200" cy="4457700"/>
          </a:xfrm>
        </p:spPr>
        <p:txBody>
          <a:bodyPr/>
          <a:lstStyle/>
          <a:p>
            <a:pPr>
              <a:spcBef>
                <a:spcPts val="1200"/>
              </a:spcBef>
            </a:pPr>
            <a:r>
              <a:rPr lang="en-US" altLang="en-US" sz="2400" dirty="0" smtClean="0"/>
              <a:t>Builds on the existing </a:t>
            </a:r>
            <a:r>
              <a:rPr lang="en-US" altLang="en-US" sz="2400" dirty="0" smtClean="0">
                <a:hlinkClick r:id="rId4"/>
              </a:rPr>
              <a:t>ITRC Vapor Intrusion (VI) guidance (VI-1, 2007)</a:t>
            </a:r>
            <a:r>
              <a:rPr lang="en-US" altLang="en-US" sz="2400" dirty="0" smtClean="0"/>
              <a:t> which focused primarily on chlorinated compounds vapor intrusion (CVI)</a:t>
            </a:r>
          </a:p>
          <a:p>
            <a:pPr lvl="1">
              <a:spcBef>
                <a:spcPct val="0"/>
              </a:spcBef>
            </a:pPr>
            <a:r>
              <a:rPr lang="en-US" altLang="en-US" sz="2000" dirty="0" smtClean="0"/>
              <a:t>Can be a companion to the ITRC VI 2007 guidance or stand alone</a:t>
            </a:r>
          </a:p>
          <a:p>
            <a:pPr>
              <a:spcBef>
                <a:spcPts val="1200"/>
              </a:spcBef>
            </a:pPr>
            <a:r>
              <a:rPr lang="en-US" altLang="en-US" sz="2400" dirty="0" smtClean="0"/>
              <a:t>Complements the currently </a:t>
            </a:r>
            <a:r>
              <a:rPr lang="en-US" altLang="en-US" sz="2400" dirty="0" smtClean="0">
                <a:hlinkClick r:id="rId5"/>
              </a:rPr>
              <a:t>drafted USEPA Office of Underground Storage Tank (OUST) PVI guidance document</a:t>
            </a:r>
            <a:endParaRPr lang="en-US" altLang="en-US" sz="2400" dirty="0" smtClean="0"/>
          </a:p>
          <a:p>
            <a:pPr lvl="1">
              <a:spcBef>
                <a:spcPct val="0"/>
              </a:spcBef>
            </a:pPr>
            <a:r>
              <a:rPr lang="en-US" altLang="en-US" sz="2000" dirty="0" smtClean="0"/>
              <a:t>Limited to USTs in comparison to ITRC PVI document applicability to various types of petroleum sites</a:t>
            </a:r>
          </a:p>
          <a:p>
            <a:endParaRPr lang="en-US" altLang="en-US" sz="2400" dirty="0"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After Today’s Training You Should Know:</a:t>
            </a:r>
          </a:p>
        </p:txBody>
      </p:sp>
      <p:sp>
        <p:nvSpPr>
          <p:cNvPr id="24579" name="Content Placeholder 2"/>
          <p:cNvSpPr>
            <a:spLocks noGrp="1"/>
          </p:cNvSpPr>
          <p:nvPr>
            <p:ph idx="1"/>
          </p:nvPr>
        </p:nvSpPr>
        <p:spPr>
          <a:xfrm>
            <a:off x="609600" y="1524000"/>
            <a:ext cx="8229600" cy="4876800"/>
          </a:xfrm>
        </p:spPr>
        <p:txBody>
          <a:bodyPr/>
          <a:lstStyle/>
          <a:p>
            <a:r>
              <a:rPr lang="en-US" altLang="en-US" sz="2200" dirty="0" smtClean="0"/>
              <a:t>When and how to use ITRC’s PVI document</a:t>
            </a:r>
          </a:p>
          <a:p>
            <a:r>
              <a:rPr lang="en-US" altLang="en-US" sz="2200" dirty="0" smtClean="0"/>
              <a:t>Important role of biodegradation in the PVI pathway (in contrast to chlorinated solvent contaminated sites)</a:t>
            </a:r>
          </a:p>
          <a:p>
            <a:r>
              <a:rPr lang="en-US" altLang="en-US" sz="2200" dirty="0" smtClean="0"/>
              <a:t>Value of a PVI conceptual site model (CSM) and list its key components</a:t>
            </a:r>
          </a:p>
          <a:p>
            <a:r>
              <a:rPr lang="en-US" altLang="en-US" sz="2200" dirty="0" smtClean="0"/>
              <a:t>How to apply the ITRC PVI 8 step decision process to:</a:t>
            </a:r>
          </a:p>
          <a:p>
            <a:pPr lvl="1"/>
            <a:r>
              <a:rPr lang="en-US" altLang="en-US" sz="2000" dirty="0" smtClean="0"/>
              <a:t>Screen sites for the PVI pathway</a:t>
            </a:r>
          </a:p>
          <a:p>
            <a:pPr lvl="1"/>
            <a:r>
              <a:rPr lang="en-US" altLang="en-US" sz="2000" dirty="0" smtClean="0"/>
              <a:t>Take action if your site does not initially screen out </a:t>
            </a:r>
          </a:p>
          <a:p>
            <a:pPr lvl="2"/>
            <a:r>
              <a:rPr lang="en-US" altLang="en-US" sz="1800" dirty="0" smtClean="0"/>
              <a:t>Investigation and Modeling</a:t>
            </a:r>
          </a:p>
          <a:p>
            <a:pPr lvl="2"/>
            <a:r>
              <a:rPr lang="en-US" altLang="en-US" sz="1800" dirty="0" smtClean="0"/>
              <a:t>Vapor Control and Site Management </a:t>
            </a:r>
          </a:p>
          <a:p>
            <a:r>
              <a:rPr lang="en-US" altLang="en-US" sz="2200" dirty="0" smtClean="0"/>
              <a:t>When and how to engage with stakeholders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Today’s Road Map</a:t>
            </a:r>
          </a:p>
        </p:txBody>
      </p:sp>
      <p:grpSp>
        <p:nvGrpSpPr>
          <p:cNvPr id="25603" name="Group 44"/>
          <p:cNvGrpSpPr>
            <a:grpSpLocks/>
          </p:cNvGrpSpPr>
          <p:nvPr/>
        </p:nvGrpSpPr>
        <p:grpSpPr bwMode="auto">
          <a:xfrm>
            <a:off x="1676400" y="1447800"/>
            <a:ext cx="6019800" cy="5141913"/>
            <a:chOff x="914400" y="1447800"/>
            <a:chExt cx="6019800" cy="5142131"/>
          </a:xfrm>
        </p:grpSpPr>
        <p:sp>
          <p:nvSpPr>
            <p:cNvPr id="25608" name="Text Box 5"/>
            <p:cNvSpPr txBox="1">
              <a:spLocks noChangeArrowheads="1"/>
            </p:cNvSpPr>
            <p:nvPr/>
          </p:nvSpPr>
          <p:spPr bwMode="auto">
            <a:xfrm>
              <a:off x="914400" y="2819400"/>
              <a:ext cx="358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Site Screening</a:t>
              </a:r>
              <a:endParaRPr lang="en-US" altLang="en-US" sz="2400" b="1" dirty="0"/>
            </a:p>
          </p:txBody>
        </p:sp>
        <p:sp>
          <p:nvSpPr>
            <p:cNvPr id="25609" name="Text Box 6"/>
            <p:cNvSpPr txBox="1">
              <a:spLocks noChangeArrowheads="1"/>
            </p:cNvSpPr>
            <p:nvPr/>
          </p:nvSpPr>
          <p:spPr bwMode="auto">
            <a:xfrm>
              <a:off x="990600" y="4191000"/>
              <a:ext cx="350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Investigation &amp; Modeling</a:t>
              </a:r>
            </a:p>
          </p:txBody>
        </p:sp>
        <p:sp>
          <p:nvSpPr>
            <p:cNvPr id="25610" name="AutoShape 3"/>
            <p:cNvSpPr>
              <a:spLocks noChangeArrowheads="1"/>
            </p:cNvSpPr>
            <p:nvPr/>
          </p:nvSpPr>
          <p:spPr bwMode="auto">
            <a:xfrm>
              <a:off x="2514601" y="182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25611" name="Text Box 4"/>
            <p:cNvSpPr txBox="1">
              <a:spLocks noChangeArrowheads="1"/>
            </p:cNvSpPr>
            <p:nvPr/>
          </p:nvSpPr>
          <p:spPr bwMode="auto">
            <a:xfrm>
              <a:off x="914400" y="14478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Introduction</a:t>
              </a:r>
              <a:endParaRPr lang="en-US" altLang="en-US" sz="2400" b="1" dirty="0"/>
            </a:p>
          </p:txBody>
        </p:sp>
        <p:sp>
          <p:nvSpPr>
            <p:cNvPr id="25612" name="Text Box 5"/>
            <p:cNvSpPr txBox="1">
              <a:spLocks noChangeArrowheads="1"/>
            </p:cNvSpPr>
            <p:nvPr/>
          </p:nvSpPr>
          <p:spPr bwMode="auto">
            <a:xfrm>
              <a:off x="914400" y="21336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PVI Pathway</a:t>
              </a:r>
              <a:endParaRPr lang="en-US" altLang="en-US" sz="2400" b="1" dirty="0"/>
            </a:p>
          </p:txBody>
        </p:sp>
        <p:sp>
          <p:nvSpPr>
            <p:cNvPr id="25613" name="Text Box 6"/>
            <p:cNvSpPr txBox="1">
              <a:spLocks noChangeArrowheads="1"/>
            </p:cNvSpPr>
            <p:nvPr/>
          </p:nvSpPr>
          <p:spPr bwMode="auto">
            <a:xfrm>
              <a:off x="990600" y="3505200"/>
              <a:ext cx="343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b="1" dirty="0">
                  <a:solidFill>
                    <a:srgbClr val="0A6C0C"/>
                  </a:solidFill>
                </a:rPr>
                <a:t>Participant Questions</a:t>
              </a:r>
            </a:p>
          </p:txBody>
        </p:sp>
        <p:sp>
          <p:nvSpPr>
            <p:cNvPr id="25614" name="Text Box 7"/>
            <p:cNvSpPr txBox="1">
              <a:spLocks noChangeArrowheads="1"/>
            </p:cNvSpPr>
            <p:nvPr/>
          </p:nvSpPr>
          <p:spPr bwMode="auto">
            <a:xfrm>
              <a:off x="990600" y="4876800"/>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Vapor Control &amp;</a:t>
              </a:r>
              <a:br>
                <a:rPr lang="en-US" altLang="en-US" sz="2200" b="1" dirty="0"/>
              </a:br>
              <a:r>
                <a:rPr lang="en-US" altLang="en-US" sz="2200" b="1" dirty="0"/>
                <a:t>Site Management</a:t>
              </a:r>
              <a:endParaRPr lang="en-US" altLang="en-US" sz="2400" b="1" dirty="0"/>
            </a:p>
          </p:txBody>
        </p:sp>
        <p:sp>
          <p:nvSpPr>
            <p:cNvPr id="25615" name="AutoShape 3"/>
            <p:cNvSpPr>
              <a:spLocks noChangeArrowheads="1"/>
            </p:cNvSpPr>
            <p:nvPr/>
          </p:nvSpPr>
          <p:spPr bwMode="auto">
            <a:xfrm>
              <a:off x="2514600" y="25146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25616" name="AutoShape 3"/>
            <p:cNvSpPr>
              <a:spLocks noChangeArrowheads="1"/>
            </p:cNvSpPr>
            <p:nvPr/>
          </p:nvSpPr>
          <p:spPr bwMode="auto">
            <a:xfrm>
              <a:off x="2514600" y="45720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25617" name="AutoShape 3"/>
            <p:cNvSpPr>
              <a:spLocks noChangeArrowheads="1"/>
            </p:cNvSpPr>
            <p:nvPr/>
          </p:nvSpPr>
          <p:spPr bwMode="auto">
            <a:xfrm>
              <a:off x="2514600" y="38862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25618" name="AutoShape 3"/>
            <p:cNvSpPr>
              <a:spLocks noChangeArrowheads="1"/>
            </p:cNvSpPr>
            <p:nvPr/>
          </p:nvSpPr>
          <p:spPr bwMode="auto">
            <a:xfrm>
              <a:off x="2514600" y="32004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25619" name="AutoShape 3"/>
            <p:cNvSpPr>
              <a:spLocks noChangeArrowheads="1"/>
            </p:cNvSpPr>
            <p:nvPr/>
          </p:nvSpPr>
          <p:spPr bwMode="auto">
            <a:xfrm>
              <a:off x="2514600" y="563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25620" name="Text Box 6"/>
            <p:cNvSpPr txBox="1">
              <a:spLocks noChangeArrowheads="1"/>
            </p:cNvSpPr>
            <p:nvPr/>
          </p:nvSpPr>
          <p:spPr bwMode="auto">
            <a:xfrm>
              <a:off x="990600" y="5943600"/>
              <a:ext cx="343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b="1" dirty="0">
                  <a:solidFill>
                    <a:srgbClr val="0A6C0C"/>
                  </a:solidFill>
                </a:rPr>
                <a:t>Participants Taking Action</a:t>
              </a:r>
            </a:p>
            <a:p>
              <a:pPr algn="ctr"/>
              <a:r>
                <a:rPr lang="en-US" altLang="en-US" b="1" dirty="0">
                  <a:solidFill>
                    <a:srgbClr val="0A6C0C"/>
                  </a:solidFill>
                </a:rPr>
                <a:t>Participant Questions</a:t>
              </a:r>
            </a:p>
          </p:txBody>
        </p:sp>
        <p:sp>
          <p:nvSpPr>
            <p:cNvPr id="25621" name="Right Brace 38"/>
            <p:cNvSpPr>
              <a:spLocks/>
            </p:cNvSpPr>
            <p:nvPr/>
          </p:nvSpPr>
          <p:spPr bwMode="auto">
            <a:xfrm>
              <a:off x="4419600" y="1662906"/>
              <a:ext cx="609600" cy="3899694"/>
            </a:xfrm>
            <a:prstGeom prst="rightBrace">
              <a:avLst>
                <a:gd name="adj1" fmla="val 0"/>
                <a:gd name="adj2" fmla="val 50000"/>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25622" name="Text Box 5"/>
            <p:cNvSpPr txBox="1">
              <a:spLocks noChangeArrowheads="1"/>
            </p:cNvSpPr>
            <p:nvPr/>
          </p:nvSpPr>
          <p:spPr bwMode="auto">
            <a:xfrm>
              <a:off x="4876800" y="33528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a:t>Community </a:t>
              </a:r>
            </a:p>
            <a:p>
              <a:pPr algn="ctr"/>
              <a:r>
                <a:rPr lang="en-US" altLang="en-US" sz="2200" b="1" dirty="0"/>
                <a:t>Engagement</a:t>
              </a:r>
              <a:endParaRPr lang="en-US" altLang="en-US" sz="2400" b="1" dirty="0"/>
            </a:p>
          </p:txBody>
        </p:sp>
      </p:grpSp>
      <p:sp>
        <p:nvSpPr>
          <p:cNvPr id="25604" name="Right Arrow 1"/>
          <p:cNvSpPr>
            <a:spLocks noChangeArrowheads="1"/>
          </p:cNvSpPr>
          <p:nvPr/>
        </p:nvSpPr>
        <p:spPr bwMode="auto">
          <a:xfrm>
            <a:off x="1143000" y="2133600"/>
            <a:ext cx="1447800" cy="381000"/>
          </a:xfrm>
          <a:prstGeom prst="rightArrow">
            <a:avLst>
              <a:gd name="adj1" fmla="val 50000"/>
              <a:gd name="adj2" fmla="val 49998"/>
            </a:avLst>
          </a:prstGeom>
          <a:solidFill>
            <a:srgbClr val="008000"/>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2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79450" y="1371600"/>
            <a:ext cx="7772400" cy="1524000"/>
          </a:xfrm>
          <a:ln w="25400">
            <a:solidFill>
              <a:srgbClr val="333399"/>
            </a:solidFill>
            <a:miter lim="800000"/>
            <a:headEnd/>
            <a:tailEnd/>
          </a:ln>
        </p:spPr>
        <p:txBody>
          <a:bodyPr/>
          <a:lstStyle/>
          <a:p>
            <a:pPr algn="ctr"/>
            <a:r>
              <a:rPr lang="en-US" altLang="en-US" dirty="0" smtClean="0">
                <a:ea typeface="MS PGothic" pitchFamily="34" charset="-128"/>
              </a:rPr>
              <a:t>Petroleum Vapor Intrusion: Fundamentals of Screening, Investigation, and Management </a:t>
            </a:r>
          </a:p>
        </p:txBody>
      </p:sp>
      <p:sp>
        <p:nvSpPr>
          <p:cNvPr id="2051" name="Rectangle 5"/>
          <p:cNvSpPr>
            <a:spLocks noGrp="1" noChangeArrowheads="1"/>
          </p:cNvSpPr>
          <p:nvPr>
            <p:ph type="subTitle" idx="1"/>
          </p:nvPr>
        </p:nvSpPr>
        <p:spPr>
          <a:xfrm>
            <a:off x="825500" y="4811713"/>
            <a:ext cx="7429500" cy="1055687"/>
          </a:xfrm>
        </p:spPr>
        <p:txBody>
          <a:bodyPr>
            <a:normAutofit fontScale="92500" lnSpcReduction="20000"/>
          </a:bodyPr>
          <a:lstStyle/>
          <a:p>
            <a:pPr>
              <a:defRPr/>
            </a:pPr>
            <a:r>
              <a:rPr lang="en-US" dirty="0" smtClean="0"/>
              <a:t>Petroleum Vapor Intrusion (PVI) Technical and Regulatory Guidance Web-Based Document (PVI-1) </a:t>
            </a:r>
            <a:r>
              <a:rPr lang="en-US" u="sng" dirty="0" smtClean="0">
                <a:hlinkClick r:id="rId4"/>
              </a:rPr>
              <a:t>www.itrcweb.org/PetroleumVI-Guidance</a:t>
            </a:r>
            <a:r>
              <a:rPr lang="en-US" dirty="0" smtClean="0"/>
              <a:t> </a:t>
            </a:r>
          </a:p>
          <a:p>
            <a:pPr>
              <a:defRPr/>
            </a:pPr>
            <a:endParaRPr lang="en-US" dirty="0"/>
          </a:p>
        </p:txBody>
      </p:sp>
      <p:sp>
        <p:nvSpPr>
          <p:cNvPr id="5124" name="Text Box 9"/>
          <p:cNvSpPr txBox="1">
            <a:spLocks noChangeArrowheads="1"/>
          </p:cNvSpPr>
          <p:nvPr/>
        </p:nvSpPr>
        <p:spPr bwMode="auto">
          <a:xfrm>
            <a:off x="228600" y="76200"/>
            <a:ext cx="708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200" dirty="0">
                <a:ea typeface="MS PGothic" pitchFamily="34" charset="-128"/>
              </a:rPr>
              <a:t>Welcome – Thanks for joining </a:t>
            </a:r>
          </a:p>
          <a:p>
            <a:pPr algn="ctr"/>
            <a:r>
              <a:rPr lang="en-US" altLang="en-US" sz="3200" dirty="0">
                <a:ea typeface="MS PGothic" pitchFamily="34" charset="-128"/>
              </a:rPr>
              <a:t>this ITRC Training Class </a:t>
            </a:r>
          </a:p>
        </p:txBody>
      </p:sp>
      <p:sp>
        <p:nvSpPr>
          <p:cNvPr id="5125" name="Text Box 10"/>
          <p:cNvSpPr txBox="1">
            <a:spLocks noChangeArrowheads="1"/>
          </p:cNvSpPr>
          <p:nvPr/>
        </p:nvSpPr>
        <p:spPr bwMode="auto">
          <a:xfrm>
            <a:off x="107950" y="597535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dirty="0">
                <a:ea typeface="MS PGothic" pitchFamily="34" charset="-128"/>
              </a:rPr>
              <a:t>Sponsored by: Interstate Technology and Regulatory Council (</a:t>
            </a:r>
            <a:r>
              <a:rPr lang="en-US" altLang="en-US" dirty="0">
                <a:ea typeface="MS PGothic" pitchFamily="34" charset="-128"/>
                <a:hlinkClick r:id="rId5"/>
              </a:rPr>
              <a:t>www.itrcweb.org</a:t>
            </a:r>
            <a:r>
              <a:rPr lang="en-US" altLang="en-US" dirty="0">
                <a:ea typeface="MS PGothic" pitchFamily="34" charset="-128"/>
              </a:rPr>
              <a:t>) Hosted by: US EPA Clean Up Information Network (</a:t>
            </a:r>
            <a:r>
              <a:rPr lang="en-US" altLang="en-US" dirty="0">
                <a:ea typeface="MS PGothic" pitchFamily="34" charset="-128"/>
                <a:hlinkClick r:id="rId6"/>
              </a:rPr>
              <a:t>www.cluin.org</a:t>
            </a:r>
            <a:r>
              <a:rPr lang="en-US" altLang="en-US" dirty="0">
                <a:ea typeface="MS PGothic" pitchFamily="34" charset="-128"/>
              </a:rPr>
              <a:t>) </a:t>
            </a:r>
          </a:p>
        </p:txBody>
      </p:sp>
      <p:pic>
        <p:nvPicPr>
          <p:cNvPr id="5126" name="Picture 7" descr="C:\Users\Owner\Documents\ITRC\2014 ITRC\2014 PVI\PVI Document\Graphics-Figures\New-For Sidney\In Process\PVI-Team_logo-0820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048000"/>
            <a:ext cx="263366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PVI Pathway</a:t>
            </a:r>
            <a:br>
              <a:rPr lang="en-US" altLang="en-US" dirty="0" smtClean="0"/>
            </a:br>
            <a:r>
              <a:rPr lang="en-US" altLang="en-US" dirty="0" smtClean="0">
                <a:solidFill>
                  <a:srgbClr val="333399"/>
                </a:solidFill>
              </a:rPr>
              <a:t>Learning Objectives</a:t>
            </a:r>
          </a:p>
        </p:txBody>
      </p:sp>
      <p:sp>
        <p:nvSpPr>
          <p:cNvPr id="26627" name="Content Placeholder 2"/>
          <p:cNvSpPr>
            <a:spLocks noGrp="1"/>
          </p:cNvSpPr>
          <p:nvPr>
            <p:ph idx="1"/>
          </p:nvPr>
        </p:nvSpPr>
        <p:spPr/>
        <p:txBody>
          <a:bodyPr/>
          <a:lstStyle/>
          <a:p>
            <a:r>
              <a:rPr lang="en-US" altLang="en-US" dirty="0" smtClean="0"/>
              <a:t>Value of a PVI conceptual site model (CSM) and list its key components</a:t>
            </a:r>
          </a:p>
          <a:p>
            <a:endParaRPr lang="en-US" altLang="en-US" dirty="0" smtClean="0"/>
          </a:p>
          <a:p>
            <a:r>
              <a:rPr lang="en-US" altLang="en-US" dirty="0" smtClean="0"/>
              <a:t>Important role of biodegradation in the PVI pathway (in contrast to chlorinated solvent contaminated sites)</a:t>
            </a:r>
          </a:p>
          <a:p>
            <a:pPr lvl="1"/>
            <a:r>
              <a:rPr lang="en-US" altLang="en-US" dirty="0" smtClean="0"/>
              <a:t>Factors that influence aerobic biodegradation of petroleum vapors</a:t>
            </a:r>
          </a:p>
          <a:p>
            <a:endParaRPr lang="en-US" altLang="en-US" dirty="0" smtClean="0"/>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extLst>
      <p:ext uri="{BB962C8B-B14F-4D97-AF65-F5344CB8AC3E}">
        <p14:creationId xmlns:p14="http://schemas.microsoft.com/office/powerpoint/2010/main" val="341758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PVI Pathway</a:t>
            </a:r>
            <a:br>
              <a:rPr lang="en-US" altLang="en-US" dirty="0" smtClean="0"/>
            </a:br>
            <a:r>
              <a:rPr lang="en-US" altLang="en-US" dirty="0" smtClean="0">
                <a:solidFill>
                  <a:srgbClr val="333399"/>
                </a:solidFill>
              </a:rPr>
              <a:t>Characteristics of PVI</a:t>
            </a:r>
          </a:p>
        </p:txBody>
      </p:sp>
      <p:sp>
        <p:nvSpPr>
          <p:cNvPr id="27651" name="Content Placeholder 2"/>
          <p:cNvSpPr>
            <a:spLocks noGrp="1"/>
          </p:cNvSpPr>
          <p:nvPr>
            <p:ph idx="1"/>
          </p:nvPr>
        </p:nvSpPr>
        <p:spPr>
          <a:xfrm>
            <a:off x="609600" y="1600200"/>
            <a:ext cx="7772400" cy="4343400"/>
          </a:xfrm>
        </p:spPr>
        <p:txBody>
          <a:bodyPr/>
          <a:lstStyle/>
          <a:p>
            <a:r>
              <a:rPr lang="en-US" altLang="en-US" dirty="0" smtClean="0"/>
              <a:t>Vapor intrusion and vapor flow basics</a:t>
            </a:r>
          </a:p>
          <a:p>
            <a:r>
              <a:rPr lang="en-US" altLang="en-US" dirty="0" smtClean="0"/>
              <a:t>Differences between PVI vs. CVI (chlorinated vapor intrusion)</a:t>
            </a:r>
          </a:p>
          <a:p>
            <a:r>
              <a:rPr lang="en-US" altLang="en-US" dirty="0" smtClean="0"/>
              <a:t>Biodegradation – and why we can rely on it</a:t>
            </a:r>
          </a:p>
          <a:p>
            <a:pPr lvl="1"/>
            <a:r>
              <a:rPr lang="en-US" altLang="en-US" dirty="0" smtClean="0"/>
              <a:t>Evidence for biodegradation</a:t>
            </a:r>
          </a:p>
          <a:p>
            <a:pPr lvl="1"/>
            <a:r>
              <a:rPr lang="en-US" altLang="en-US" dirty="0" smtClean="0"/>
              <a:t>The importance of O</a:t>
            </a:r>
            <a:r>
              <a:rPr lang="en-US" altLang="en-US" baseline="-25000" dirty="0" smtClean="0"/>
              <a:t>2</a:t>
            </a:r>
          </a:p>
          <a:p>
            <a:r>
              <a:rPr lang="en-US" altLang="en-US" dirty="0" smtClean="0"/>
              <a:t>Case studies/interactions demonstrating biodegradation</a:t>
            </a:r>
          </a:p>
          <a:p>
            <a:r>
              <a:rPr lang="en-US" altLang="en-US" dirty="0" smtClean="0"/>
              <a:t>PVI conceptual site model (CSM)</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
        <p:nvSpPr>
          <p:cNvPr id="27655" name="TextBox 6"/>
          <p:cNvSpPr txBox="1">
            <a:spLocks noChangeArrowheads="1"/>
          </p:cNvSpPr>
          <p:nvPr/>
        </p:nvSpPr>
        <p:spPr bwMode="auto">
          <a:xfrm>
            <a:off x="381000" y="64770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ea typeface="MS PGothic" pitchFamily="34" charset="-128"/>
              </a:rPr>
              <a:t>ITRC PVI-1, 2014: </a:t>
            </a:r>
            <a:r>
              <a:rPr lang="en-US" altLang="en-US" dirty="0">
                <a:solidFill>
                  <a:srgbClr val="000000"/>
                </a:solidFill>
                <a:ea typeface="MS PGothic" pitchFamily="34" charset="-128"/>
                <a:hlinkClick r:id="rId4"/>
              </a:rPr>
              <a:t>Chapter 1</a:t>
            </a:r>
            <a:r>
              <a:rPr lang="en-US" altLang="en-US" dirty="0">
                <a:solidFill>
                  <a:srgbClr val="000000"/>
                </a:solidFill>
                <a:ea typeface="MS PGothic" pitchFamily="34" charset="-128"/>
              </a:rPr>
              <a:t> and </a:t>
            </a:r>
            <a:r>
              <a:rPr lang="en-US" altLang="en-US" dirty="0">
                <a:solidFill>
                  <a:srgbClr val="000000"/>
                </a:solidFill>
                <a:ea typeface="MS PGothic" pitchFamily="34" charset="-128"/>
                <a:hlinkClick r:id="rId5"/>
              </a:rPr>
              <a:t>Chapter 2</a:t>
            </a:r>
            <a:endParaRPr lang="en-US" altLang="en-US" dirty="0">
              <a:solidFill>
                <a:srgbClr val="000000"/>
              </a:solidFill>
              <a:ea typeface="MS PGothic" pitchFamily="34" charset="-128"/>
            </a:endParaRPr>
          </a:p>
        </p:txBody>
      </p:sp>
    </p:spTree>
    <p:custDataLst>
      <p:tags r:id="rId1"/>
    </p:custDataLst>
    <p:extLst>
      <p:ext uri="{BB962C8B-B14F-4D97-AF65-F5344CB8AC3E}">
        <p14:creationId xmlns:p14="http://schemas.microsoft.com/office/powerpoint/2010/main" val="593541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descr="C:\Users\Juliana\Documents\The Yelken Group\IBT\3-AdvisingCoachingDevelopment\PVI\PVI graphics\FIgure-2-1-Gen-CSM-0807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850" y="2632075"/>
            <a:ext cx="49990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dirty="0" smtClean="0"/>
              <a:t>Vapor Intrusion – Vapor Flow</a:t>
            </a:r>
            <a:br>
              <a:rPr lang="en-US" altLang="en-US" dirty="0" smtClean="0"/>
            </a:br>
            <a:r>
              <a:rPr lang="en-US" altLang="en-US" dirty="0" smtClean="0"/>
              <a:t>Limited By:</a:t>
            </a:r>
          </a:p>
        </p:txBody>
      </p:sp>
      <p:sp>
        <p:nvSpPr>
          <p:cNvPr id="28676" name="Content Placeholder 2"/>
          <p:cNvSpPr>
            <a:spLocks noGrp="1"/>
          </p:cNvSpPr>
          <p:nvPr>
            <p:ph idx="1"/>
          </p:nvPr>
        </p:nvSpPr>
        <p:spPr>
          <a:xfrm>
            <a:off x="381000" y="2514600"/>
            <a:ext cx="3810000" cy="3352800"/>
          </a:xfrm>
        </p:spPr>
        <p:txBody>
          <a:bodyPr/>
          <a:lstStyle/>
          <a:p>
            <a:pPr>
              <a:spcBef>
                <a:spcPts val="600"/>
              </a:spcBef>
            </a:pPr>
            <a:r>
              <a:rPr lang="en-US" altLang="en-US" sz="2200" dirty="0" smtClean="0"/>
              <a:t>Vadose zone</a:t>
            </a:r>
          </a:p>
          <a:p>
            <a:pPr lvl="1">
              <a:spcBef>
                <a:spcPct val="0"/>
              </a:spcBef>
            </a:pPr>
            <a:r>
              <a:rPr lang="en-US" altLang="en-US" sz="1800" dirty="0" smtClean="0"/>
              <a:t>High soil moisture or clay (no vapor migration)</a:t>
            </a:r>
          </a:p>
          <a:p>
            <a:pPr lvl="1">
              <a:spcBef>
                <a:spcPct val="0"/>
              </a:spcBef>
            </a:pPr>
            <a:r>
              <a:rPr lang="en-US" altLang="en-US" sz="1800" b="1" dirty="0" smtClean="0">
                <a:solidFill>
                  <a:srgbClr val="FF0000"/>
                </a:solidFill>
              </a:rPr>
              <a:t>Aerobic biodegradation</a:t>
            </a:r>
          </a:p>
          <a:p>
            <a:pPr lvl="1">
              <a:spcBef>
                <a:spcPct val="0"/>
              </a:spcBef>
            </a:pPr>
            <a:r>
              <a:rPr lang="en-US" altLang="en-US" sz="1800" dirty="0" smtClean="0"/>
              <a:t>Lateral offset</a:t>
            </a:r>
          </a:p>
          <a:p>
            <a:pPr>
              <a:spcBef>
                <a:spcPts val="600"/>
              </a:spcBef>
            </a:pPr>
            <a:r>
              <a:rPr lang="en-US" altLang="en-US" sz="2200" dirty="0" smtClean="0"/>
              <a:t>Source and groundwater</a:t>
            </a:r>
          </a:p>
          <a:p>
            <a:pPr lvl="1">
              <a:spcBef>
                <a:spcPct val="0"/>
              </a:spcBef>
            </a:pPr>
            <a:r>
              <a:rPr lang="en-US" altLang="en-US" sz="1800" dirty="0" smtClean="0"/>
              <a:t>Clean water lens over source, clay layers</a:t>
            </a:r>
          </a:p>
          <a:p>
            <a:pPr lvl="1">
              <a:spcBef>
                <a:spcPct val="0"/>
              </a:spcBef>
            </a:pPr>
            <a:r>
              <a:rPr lang="en-US" altLang="en-US" sz="1800" dirty="0" smtClean="0"/>
              <a:t>Finite source mass, saturated vapor limits</a:t>
            </a:r>
          </a:p>
        </p:txBody>
      </p:sp>
      <p:sp>
        <p:nvSpPr>
          <p:cNvPr id="5" name="Content Placeholder 2"/>
          <p:cNvSpPr txBox="1">
            <a:spLocks/>
          </p:cNvSpPr>
          <p:nvPr/>
        </p:nvSpPr>
        <p:spPr bwMode="auto">
          <a:xfrm>
            <a:off x="381000" y="1600200"/>
            <a:ext cx="8361363" cy="1752600"/>
          </a:xfrm>
          <a:prstGeom prst="rect">
            <a:avLst/>
          </a:prstGeom>
          <a:noFill/>
          <a:ln w="9525">
            <a:noFill/>
            <a:miter lim="800000"/>
            <a:headEnd/>
            <a:tailEnd/>
          </a:ln>
        </p:spPr>
        <p:txBody>
          <a:bodyPr/>
          <a:lstStyle/>
          <a:p>
            <a:pPr marL="342900" indent="-342900" eaLnBrk="0" hangingPunct="0">
              <a:spcBef>
                <a:spcPts val="0"/>
              </a:spcBef>
              <a:buClr>
                <a:srgbClr val="008000"/>
              </a:buClr>
              <a:buSzPct val="75000"/>
              <a:buFont typeface="Wingdings 3" pitchFamily="18" charset="2"/>
              <a:buChar char="u"/>
              <a:defRPr/>
            </a:pPr>
            <a:r>
              <a:rPr lang="en-US" sz="2200" kern="0" dirty="0">
                <a:solidFill>
                  <a:srgbClr val="333399"/>
                </a:solidFill>
                <a:latin typeface="+mn-lt"/>
                <a:cs typeface="+mn-cs"/>
              </a:rPr>
              <a:t>Buildings (</a:t>
            </a:r>
            <a:r>
              <a:rPr lang="en-US" sz="2000" kern="0" dirty="0">
                <a:solidFill>
                  <a:srgbClr val="333399"/>
                </a:solidFill>
                <a:latin typeface="+mn-lt"/>
                <a:cs typeface="+mn-cs"/>
              </a:rPr>
              <a:t>air exchange, positive pressure, background)</a:t>
            </a:r>
          </a:p>
          <a:p>
            <a:pPr marL="342900" indent="-342900" eaLnBrk="0" hangingPunct="0">
              <a:spcBef>
                <a:spcPts val="600"/>
              </a:spcBef>
              <a:buClr>
                <a:srgbClr val="008000"/>
              </a:buClr>
              <a:buSzPct val="75000"/>
              <a:buFont typeface="Wingdings 3" pitchFamily="18" charset="2"/>
              <a:buChar char="u"/>
              <a:defRPr/>
            </a:pPr>
            <a:r>
              <a:rPr lang="en-US" sz="2200" kern="0" dirty="0">
                <a:solidFill>
                  <a:srgbClr val="333399"/>
                </a:solidFill>
                <a:latin typeface="+mn-lt"/>
                <a:cs typeface="+mn-cs"/>
              </a:rPr>
              <a:t>Building foundations (</a:t>
            </a:r>
            <a:r>
              <a:rPr lang="en-US" sz="2000" kern="0" dirty="0">
                <a:solidFill>
                  <a:srgbClr val="333399"/>
                </a:solidFill>
                <a:latin typeface="+mn-lt"/>
                <a:cs typeface="+mn-cs"/>
              </a:rPr>
              <a:t>intact, no cracks or unsealed penetrations) </a:t>
            </a:r>
          </a:p>
        </p:txBody>
      </p:sp>
      <p:grpSp>
        <p:nvGrpSpPr>
          <p:cNvPr id="28678" name="Group 10"/>
          <p:cNvGrpSpPr>
            <a:grpSpLocks/>
          </p:cNvGrpSpPr>
          <p:nvPr/>
        </p:nvGrpSpPr>
        <p:grpSpPr bwMode="auto">
          <a:xfrm>
            <a:off x="533400" y="5791200"/>
            <a:ext cx="8208963" cy="908050"/>
            <a:chOff x="357389" y="1402724"/>
            <a:chExt cx="8208963" cy="908050"/>
          </a:xfrm>
        </p:grpSpPr>
        <p:sp>
          <p:nvSpPr>
            <p:cNvPr id="7" name="AutoShape 3"/>
            <p:cNvSpPr>
              <a:spLocks noChangeArrowheads="1"/>
            </p:cNvSpPr>
            <p:nvPr/>
          </p:nvSpPr>
          <p:spPr bwMode="auto">
            <a:xfrm>
              <a:off x="357389" y="1402724"/>
              <a:ext cx="8208963"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28683"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28684" name="Rectangle 5"/>
            <p:cNvSpPr>
              <a:spLocks noChangeArrowheads="1"/>
            </p:cNvSpPr>
            <p:nvPr/>
          </p:nvSpPr>
          <p:spPr bwMode="auto">
            <a:xfrm>
              <a:off x="1752600" y="1517650"/>
              <a:ext cx="6613525"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sz="2000" b="1" dirty="0">
                  <a:solidFill>
                    <a:srgbClr val="000000"/>
                  </a:solidFill>
                  <a:ea typeface="MS PGothic" pitchFamily="34" charset="-128"/>
                </a:rPr>
                <a:t>Presence of subsurface source does </a:t>
              </a:r>
              <a:r>
                <a:rPr lang="en-US" altLang="en-US" sz="2000" b="1" u="sng" dirty="0">
                  <a:solidFill>
                    <a:srgbClr val="C00000"/>
                  </a:solidFill>
                  <a:ea typeface="MS PGothic" pitchFamily="34" charset="-128"/>
                </a:rPr>
                <a:t>not</a:t>
              </a:r>
              <a:r>
                <a:rPr lang="en-US" altLang="en-US" sz="2000" b="1" dirty="0">
                  <a:solidFill>
                    <a:srgbClr val="000000"/>
                  </a:solidFill>
                  <a:ea typeface="MS PGothic" pitchFamily="34" charset="-128"/>
                </a:rPr>
                <a:t> always result in observed vapor intrusion.</a:t>
              </a:r>
              <a:endParaRPr lang="en-US" altLang="en-US" sz="2200" b="1" dirty="0">
                <a:solidFill>
                  <a:srgbClr val="000000"/>
                </a:solidFill>
                <a:ea typeface="MS PGothic" pitchFamily="34" charset="-128"/>
              </a:endParaRPr>
            </a:p>
          </p:txBody>
        </p:sp>
      </p:grpSp>
      <p:sp>
        <p:nvSpPr>
          <p:cNvPr id="11"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extLst>
      <p:ext uri="{BB962C8B-B14F-4D97-AF65-F5344CB8AC3E}">
        <p14:creationId xmlns:p14="http://schemas.microsoft.com/office/powerpoint/2010/main" val="3438707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ower3.JPG"/>
          <p:cNvPicPr>
            <a:picLocks noChangeAspect="1"/>
          </p:cNvPicPr>
          <p:nvPr/>
        </p:nvPicPr>
        <p:blipFill>
          <a:blip r:embed="rId4"/>
          <a:stretch>
            <a:fillRect/>
          </a:stretch>
        </p:blipFill>
        <p:spPr>
          <a:xfrm>
            <a:off x="5562600" y="1600200"/>
            <a:ext cx="2032000" cy="1524000"/>
          </a:xfrm>
          <a:prstGeom prst="rect">
            <a:avLst/>
          </a:prstGeom>
          <a:ln>
            <a:solidFill>
              <a:schemeClr val="bg1">
                <a:lumMod val="75000"/>
              </a:schemeClr>
            </a:solidFill>
          </a:ln>
        </p:spPr>
      </p:pic>
      <p:sp>
        <p:nvSpPr>
          <p:cNvPr id="29699" name="Title 1"/>
          <p:cNvSpPr>
            <a:spLocks noGrp="1"/>
          </p:cNvSpPr>
          <p:nvPr>
            <p:ph type="title"/>
          </p:nvPr>
        </p:nvSpPr>
        <p:spPr/>
        <p:txBody>
          <a:bodyPr/>
          <a:lstStyle/>
          <a:p>
            <a:r>
              <a:rPr lang="en-US" altLang="en-US" dirty="0" smtClean="0"/>
              <a:t>Vapor Impacts to Indoor Air, NOT Related to VI Pathway</a:t>
            </a:r>
          </a:p>
        </p:txBody>
      </p:sp>
      <p:sp>
        <p:nvSpPr>
          <p:cNvPr id="29700" name="Content Placeholder 2"/>
          <p:cNvSpPr>
            <a:spLocks noGrp="1"/>
          </p:cNvSpPr>
          <p:nvPr>
            <p:ph idx="1"/>
          </p:nvPr>
        </p:nvSpPr>
        <p:spPr>
          <a:xfrm>
            <a:off x="685800" y="1981200"/>
            <a:ext cx="3886200" cy="3657600"/>
          </a:xfrm>
        </p:spPr>
        <p:txBody>
          <a:bodyPr/>
          <a:lstStyle/>
          <a:p>
            <a:pPr>
              <a:spcBef>
                <a:spcPts val="600"/>
              </a:spcBef>
            </a:pPr>
            <a:r>
              <a:rPr lang="en-US" altLang="en-US" sz="2200" dirty="0" smtClean="0"/>
              <a:t>Ambient outdoor air quality</a:t>
            </a:r>
          </a:p>
          <a:p>
            <a:pPr>
              <a:spcBef>
                <a:spcPts val="600"/>
              </a:spcBef>
            </a:pPr>
            <a:r>
              <a:rPr lang="en-US" altLang="en-US" sz="2200" dirty="0" smtClean="0"/>
              <a:t>Vapors off-gassing from tap water</a:t>
            </a:r>
          </a:p>
          <a:p>
            <a:pPr>
              <a:spcBef>
                <a:spcPts val="600"/>
              </a:spcBef>
            </a:pPr>
            <a:r>
              <a:rPr lang="en-US" altLang="en-US" sz="2200" dirty="0" smtClean="0"/>
              <a:t>Impacted water or product inside a building</a:t>
            </a:r>
          </a:p>
          <a:p>
            <a:pPr>
              <a:spcBef>
                <a:spcPts val="600"/>
              </a:spcBef>
            </a:pPr>
            <a:r>
              <a:rPr lang="en-US" altLang="en-US" sz="2200" dirty="0" smtClean="0"/>
              <a:t>Household or commercial products stored or used in a building</a:t>
            </a:r>
          </a:p>
          <a:p>
            <a:pPr>
              <a:spcBef>
                <a:spcPts val="600"/>
              </a:spcBef>
            </a:pPr>
            <a:r>
              <a:rPr lang="en-US" altLang="en-US" sz="2200" dirty="0" smtClean="0"/>
              <a:t>Building materials containing volatile compounds</a:t>
            </a:r>
          </a:p>
          <a:p>
            <a:pPr>
              <a:spcBef>
                <a:spcPts val="600"/>
              </a:spcBef>
            </a:pPr>
            <a:r>
              <a:rPr lang="en-US" altLang="en-US" sz="2200" dirty="0" smtClean="0"/>
              <a:t>Household activities</a:t>
            </a:r>
          </a:p>
        </p:txBody>
      </p:sp>
      <p:pic>
        <p:nvPicPr>
          <p:cNvPr id="2" name="Picture 25"/>
          <p:cNvPicPr>
            <a:picLocks noChangeAspect="1" noChangeArrowheads="1"/>
          </p:cNvPicPr>
          <p:nvPr/>
        </p:nvPicPr>
        <p:blipFill>
          <a:blip r:embed="rId5"/>
          <a:srcRect/>
          <a:stretch>
            <a:fillRect/>
          </a:stretch>
        </p:blipFill>
        <p:spPr bwMode="auto">
          <a:xfrm>
            <a:off x="5334000" y="4800600"/>
            <a:ext cx="2478088" cy="1533525"/>
          </a:xfrm>
          <a:prstGeom prst="rect">
            <a:avLst/>
          </a:prstGeom>
          <a:noFill/>
          <a:ln w="9525">
            <a:solidFill>
              <a:schemeClr val="bg1">
                <a:lumMod val="75000"/>
              </a:schemeClr>
            </a:solidFill>
            <a:miter lim="800000"/>
            <a:headEnd/>
            <a:tailEnd/>
          </a:ln>
        </p:spPr>
      </p:pic>
      <p:pic>
        <p:nvPicPr>
          <p:cNvPr id="30726" name="Picture 24"/>
          <p:cNvPicPr>
            <a:picLocks noChangeAspect="1" noChangeArrowheads="1"/>
          </p:cNvPicPr>
          <p:nvPr/>
        </p:nvPicPr>
        <p:blipFill>
          <a:blip r:embed="rId6"/>
          <a:srcRect/>
          <a:stretch>
            <a:fillRect/>
          </a:stretch>
        </p:blipFill>
        <p:spPr bwMode="auto">
          <a:xfrm>
            <a:off x="5602288" y="3316288"/>
            <a:ext cx="1990725" cy="1254125"/>
          </a:xfrm>
          <a:prstGeom prst="rect">
            <a:avLst/>
          </a:prstGeom>
          <a:noFill/>
          <a:ln w="9525">
            <a:solidFill>
              <a:schemeClr val="bg1">
                <a:lumMod val="75000"/>
              </a:schemeClr>
            </a:solidFill>
            <a:miter lim="800000"/>
            <a:headEnd/>
            <a:tailEnd/>
          </a:ln>
        </p:spPr>
      </p:pic>
      <p:sp>
        <p:nvSpPr>
          <p:cNvPr id="9" name="&quot;No&quot; Symbol 8"/>
          <p:cNvSpPr/>
          <p:nvPr/>
        </p:nvSpPr>
        <p:spPr bwMode="auto">
          <a:xfrm>
            <a:off x="5334000" y="4876800"/>
            <a:ext cx="685800" cy="685800"/>
          </a:xfrm>
          <a:prstGeom prst="noSmoking">
            <a:avLst>
              <a:gd name="adj" fmla="val 13116"/>
            </a:avLst>
          </a:prstGeom>
          <a:solidFill>
            <a:srgbClr val="FF0000"/>
          </a:soli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ndParaRPr>
          </a:p>
        </p:txBody>
      </p:sp>
      <p:sp>
        <p:nvSpPr>
          <p:cNvPr id="12" name="&quot;No&quot; Symbol 11"/>
          <p:cNvSpPr/>
          <p:nvPr/>
        </p:nvSpPr>
        <p:spPr bwMode="auto">
          <a:xfrm>
            <a:off x="5670550" y="3384550"/>
            <a:ext cx="685800" cy="685800"/>
          </a:xfrm>
          <a:prstGeom prst="noSmoking">
            <a:avLst>
              <a:gd name="adj" fmla="val 13116"/>
            </a:avLst>
          </a:prstGeom>
          <a:solidFill>
            <a:srgbClr val="FF0000"/>
          </a:soli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ndParaRPr>
          </a:p>
        </p:txBody>
      </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
        <p:nvSpPr>
          <p:cNvPr id="13" name="Content Placeholder 2"/>
          <p:cNvSpPr txBox="1">
            <a:spLocks/>
          </p:cNvSpPr>
          <p:nvPr/>
        </p:nvSpPr>
        <p:spPr bwMode="auto">
          <a:xfrm>
            <a:off x="685800" y="1524000"/>
            <a:ext cx="3886200" cy="20574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spcBef>
                <a:spcPts val="600"/>
              </a:spcBef>
              <a:buFont typeface="Wingdings 3" pitchFamily="18" charset="2"/>
              <a:buNone/>
              <a:defRPr/>
            </a:pPr>
            <a:r>
              <a:rPr lang="en-US" altLang="en-US" sz="2200" kern="0" dirty="0" smtClean="0"/>
              <a:t>Other potential issues:</a:t>
            </a:r>
          </a:p>
        </p:txBody>
      </p:sp>
      <p:sp>
        <p:nvSpPr>
          <p:cNvPr id="29709" name="AutoShape 15" descr="Image result for shower head photo water"/>
          <p:cNvSpPr>
            <a:spLocks noChangeAspect="1" noChangeArrowheads="1"/>
          </p:cNvSpPr>
          <p:nvPr/>
        </p:nvSpPr>
        <p:spPr bwMode="auto">
          <a:xfrm>
            <a:off x="0" y="-136525"/>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11" name="&quot;No&quot; Symbol 10"/>
          <p:cNvSpPr/>
          <p:nvPr/>
        </p:nvSpPr>
        <p:spPr bwMode="auto">
          <a:xfrm>
            <a:off x="5638800" y="1676400"/>
            <a:ext cx="685800" cy="685800"/>
          </a:xfrm>
          <a:prstGeom prst="noSmoking">
            <a:avLst>
              <a:gd name="adj" fmla="val 13116"/>
            </a:avLst>
          </a:prstGeom>
          <a:solidFill>
            <a:srgbClr val="FF0000"/>
          </a:soli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ndParaRPr>
          </a:p>
        </p:txBody>
      </p:sp>
    </p:spTree>
    <p:custDataLst>
      <p:tags r:id="rId1"/>
    </p:custDataLst>
    <p:extLst>
      <p:ext uri="{BB962C8B-B14F-4D97-AF65-F5344CB8AC3E}">
        <p14:creationId xmlns:p14="http://schemas.microsoft.com/office/powerpoint/2010/main" val="237259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solidFill>
                  <a:srgbClr val="FF9900"/>
                </a:solidFill>
              </a:rPr>
              <a:t>Poll Question</a:t>
            </a:r>
          </a:p>
        </p:txBody>
      </p:sp>
      <p:sp>
        <p:nvSpPr>
          <p:cNvPr id="30723" name="Content Placeholder 2"/>
          <p:cNvSpPr>
            <a:spLocks noGrp="1"/>
          </p:cNvSpPr>
          <p:nvPr>
            <p:ph idx="1"/>
          </p:nvPr>
        </p:nvSpPr>
        <p:spPr/>
        <p:txBody>
          <a:bodyPr/>
          <a:lstStyle/>
          <a:p>
            <a:r>
              <a:rPr lang="en-US" altLang="en-US" dirty="0" smtClean="0"/>
              <a:t>What is your level of experience with addressing chlorinated compound vapor intrusion (CVI) sites?</a:t>
            </a:r>
          </a:p>
          <a:p>
            <a:pPr lvl="1"/>
            <a:r>
              <a:rPr lang="en-US" altLang="en-US" dirty="0" smtClean="0"/>
              <a:t>No experience</a:t>
            </a:r>
          </a:p>
          <a:p>
            <a:pPr lvl="1"/>
            <a:r>
              <a:rPr lang="en-US" altLang="en-US" dirty="0" smtClean="0"/>
              <a:t>Very limited experience (just a couple of sites)</a:t>
            </a:r>
          </a:p>
          <a:p>
            <a:pPr lvl="1"/>
            <a:r>
              <a:rPr lang="en-US" altLang="en-US" dirty="0" smtClean="0"/>
              <a:t>Some experience (somewhere in between)</a:t>
            </a:r>
          </a:p>
          <a:p>
            <a:pPr lvl="1"/>
            <a:r>
              <a:rPr lang="en-US" altLang="en-US" dirty="0" smtClean="0"/>
              <a:t>Extensive experience (more than 15 sites)</a:t>
            </a:r>
          </a:p>
          <a:p>
            <a:endParaRPr lang="en-US" altLang="en-US" dirty="0" smtClean="0"/>
          </a:p>
        </p:txBody>
      </p:sp>
      <p:sp>
        <p:nvSpPr>
          <p:cNvPr id="4"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Poll Question</a:t>
            </a:r>
          </a:p>
        </p:txBody>
      </p:sp>
    </p:spTree>
    <p:custDataLst>
      <p:tags r:id="rId1"/>
    </p:custDataLst>
    <p:extLst>
      <p:ext uri="{BB962C8B-B14F-4D97-AF65-F5344CB8AC3E}">
        <p14:creationId xmlns:p14="http://schemas.microsoft.com/office/powerpoint/2010/main" val="2084675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txBox="1">
            <a:spLocks/>
          </p:cNvSpPr>
          <p:nvPr/>
        </p:nvSpPr>
        <p:spPr bwMode="auto">
          <a:xfrm>
            <a:off x="533400" y="76200"/>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5000"/>
              </a:lnSpc>
            </a:pPr>
            <a:r>
              <a:rPr lang="en-US" altLang="en-US" sz="3200" b="1" dirty="0">
                <a:solidFill>
                  <a:srgbClr val="009900"/>
                </a:solidFill>
                <a:ea typeface="MS PGothic" pitchFamily="34" charset="-128"/>
              </a:rPr>
              <a:t>Differences Between PVI and CVI </a:t>
            </a:r>
          </a:p>
        </p:txBody>
      </p:sp>
      <p:graphicFrame>
        <p:nvGraphicFramePr>
          <p:cNvPr id="3" name="Table 2"/>
          <p:cNvGraphicFramePr>
            <a:graphicFrameLocks noGrp="1"/>
          </p:cNvGraphicFramePr>
          <p:nvPr/>
        </p:nvGraphicFramePr>
        <p:xfrm>
          <a:off x="533400" y="3581400"/>
          <a:ext cx="8229600" cy="2376502"/>
        </p:xfrm>
        <a:graphic>
          <a:graphicData uri="http://schemas.openxmlformats.org/drawingml/2006/table">
            <a:tbl>
              <a:tblPr firstRow="1" bandRow="1">
                <a:tableStyleId>{5C22544A-7EE6-4342-B048-85BDC9FD1C3A}</a:tableStyleId>
              </a:tblPr>
              <a:tblGrid>
                <a:gridCol w="2667000"/>
                <a:gridCol w="2819400"/>
                <a:gridCol w="2743200"/>
              </a:tblGrid>
              <a:tr h="365624">
                <a:tc>
                  <a:txBody>
                    <a:bodyPr/>
                    <a:lstStyle/>
                    <a:p>
                      <a:pPr algn="ctr"/>
                      <a:r>
                        <a:rPr lang="en-US" sz="1800" b="1" dirty="0" smtClean="0">
                          <a:solidFill>
                            <a:schemeClr val="tx1"/>
                          </a:solidFill>
                        </a:rPr>
                        <a:t>Variable</a:t>
                      </a:r>
                      <a:endParaRPr lang="en-US" sz="1800" b="1" dirty="0">
                        <a:solidFill>
                          <a:schemeClr val="tx1"/>
                        </a:solidFill>
                      </a:endParaRPr>
                    </a:p>
                  </a:txBody>
                  <a:tcPr marT="45653" marB="45653"/>
                </a:tc>
                <a:tc>
                  <a:txBody>
                    <a:bodyPr/>
                    <a:lstStyle/>
                    <a:p>
                      <a:pPr algn="ctr"/>
                      <a:r>
                        <a:rPr lang="en-US" sz="1800" b="1" dirty="0" smtClean="0">
                          <a:solidFill>
                            <a:schemeClr val="tx1"/>
                          </a:solidFill>
                        </a:rPr>
                        <a:t>PVI</a:t>
                      </a:r>
                      <a:endParaRPr lang="en-US" sz="1800" b="1" dirty="0">
                        <a:solidFill>
                          <a:schemeClr val="tx1"/>
                        </a:solidFill>
                      </a:endParaRPr>
                    </a:p>
                  </a:txBody>
                  <a:tcPr marT="45653" marB="45653"/>
                </a:tc>
                <a:tc>
                  <a:txBody>
                    <a:bodyPr/>
                    <a:lstStyle/>
                    <a:p>
                      <a:pPr algn="ctr"/>
                      <a:r>
                        <a:rPr lang="en-US" sz="1800" b="1" dirty="0" smtClean="0">
                          <a:solidFill>
                            <a:schemeClr val="tx1"/>
                          </a:solidFill>
                        </a:rPr>
                        <a:t>CVI</a:t>
                      </a:r>
                      <a:endParaRPr lang="en-US" sz="1800" b="1" dirty="0">
                        <a:solidFill>
                          <a:schemeClr val="tx1"/>
                        </a:solidFill>
                      </a:endParaRPr>
                    </a:p>
                  </a:txBody>
                  <a:tcPr marT="45653" marB="45653"/>
                </a:tc>
              </a:tr>
              <a:tr h="335144">
                <a:tc>
                  <a:txBody>
                    <a:bodyPr/>
                    <a:lstStyle/>
                    <a:p>
                      <a:pPr algn="ctr"/>
                      <a:r>
                        <a:rPr lang="en-US" sz="1600" dirty="0" smtClean="0"/>
                        <a:t>Type of chemical</a:t>
                      </a:r>
                      <a:endParaRPr lang="en-US" sz="1600" dirty="0"/>
                    </a:p>
                  </a:txBody>
                  <a:tcPr marT="45653" marB="45653"/>
                </a:tc>
                <a:tc>
                  <a:txBody>
                    <a:bodyPr/>
                    <a:lstStyle/>
                    <a:p>
                      <a:pPr algn="ctr"/>
                      <a:r>
                        <a:rPr lang="en-US" sz="1600" dirty="0" smtClean="0"/>
                        <a:t>non-chlorinated hydrocarbon</a:t>
                      </a:r>
                      <a:endParaRPr lang="en-US" sz="1600" dirty="0"/>
                    </a:p>
                  </a:txBody>
                  <a:tcPr marT="45653" marB="45653"/>
                </a:tc>
                <a:tc>
                  <a:txBody>
                    <a:bodyPr/>
                    <a:lstStyle/>
                    <a:p>
                      <a:pPr algn="ctr"/>
                      <a:r>
                        <a:rPr lang="en-US" sz="1600" dirty="0" smtClean="0"/>
                        <a:t>chlorinated</a:t>
                      </a:r>
                      <a:r>
                        <a:rPr lang="en-US" sz="1600" baseline="0" dirty="0" smtClean="0"/>
                        <a:t> hydrocarbon</a:t>
                      </a:r>
                      <a:endParaRPr lang="en-US" sz="1600" dirty="0"/>
                    </a:p>
                  </a:txBody>
                  <a:tcPr marT="45653" marB="45653"/>
                </a:tc>
              </a:tr>
              <a:tr h="335144">
                <a:tc>
                  <a:txBody>
                    <a:bodyPr/>
                    <a:lstStyle/>
                    <a:p>
                      <a:pPr algn="ctr"/>
                      <a:r>
                        <a:rPr lang="en-US" sz="1600" dirty="0" smtClean="0"/>
                        <a:t>Example</a:t>
                      </a:r>
                      <a:endParaRPr lang="en-US" sz="1600" dirty="0"/>
                    </a:p>
                  </a:txBody>
                  <a:tcPr marT="45653" marB="45653"/>
                </a:tc>
                <a:tc>
                  <a:txBody>
                    <a:bodyPr/>
                    <a:lstStyle/>
                    <a:p>
                      <a:pPr algn="ctr"/>
                      <a:r>
                        <a:rPr lang="en-US" sz="1600" dirty="0" smtClean="0"/>
                        <a:t>Benzene</a:t>
                      </a:r>
                      <a:endParaRPr lang="en-US" sz="1600" dirty="0"/>
                    </a:p>
                  </a:txBody>
                  <a:tcPr marT="45653" marB="45653"/>
                </a:tc>
                <a:tc>
                  <a:txBody>
                    <a:bodyPr/>
                    <a:lstStyle/>
                    <a:p>
                      <a:pPr algn="ctr"/>
                      <a:r>
                        <a:rPr lang="en-US" sz="1600" dirty="0" smtClean="0"/>
                        <a:t>perchloroethylene (PCE)</a:t>
                      </a:r>
                      <a:endParaRPr lang="en-US" sz="1600" dirty="0"/>
                    </a:p>
                  </a:txBody>
                  <a:tcPr marT="45653" marB="45653"/>
                </a:tc>
              </a:tr>
              <a:tr h="335144">
                <a:tc>
                  <a:txBody>
                    <a:bodyPr/>
                    <a:lstStyle/>
                    <a:p>
                      <a:pPr algn="ctr"/>
                      <a:r>
                        <a:rPr lang="en-US" sz="1600" dirty="0" smtClean="0"/>
                        <a:t>Source Type</a:t>
                      </a:r>
                      <a:endParaRPr lang="en-US" sz="1600" dirty="0"/>
                    </a:p>
                  </a:txBody>
                  <a:tcPr marT="45653" marB="45653"/>
                </a:tc>
                <a:tc>
                  <a:txBody>
                    <a:bodyPr/>
                    <a:lstStyle/>
                    <a:p>
                      <a:pPr algn="ctr"/>
                      <a:r>
                        <a:rPr lang="en-US" sz="1600" dirty="0" smtClean="0"/>
                        <a:t>LNAPL</a:t>
                      </a:r>
                      <a:endParaRPr lang="en-US" sz="1600" dirty="0"/>
                    </a:p>
                  </a:txBody>
                  <a:tcPr marT="45653" marB="45653"/>
                </a:tc>
                <a:tc>
                  <a:txBody>
                    <a:bodyPr/>
                    <a:lstStyle/>
                    <a:p>
                      <a:pPr algn="ctr"/>
                      <a:r>
                        <a:rPr lang="en-US" sz="1600" dirty="0" smtClean="0"/>
                        <a:t>DNAPL</a:t>
                      </a:r>
                      <a:endParaRPr lang="en-US" sz="1600" dirty="0"/>
                    </a:p>
                  </a:txBody>
                  <a:tcPr marT="45653" marB="45653"/>
                </a:tc>
              </a:tr>
              <a:tr h="335144">
                <a:tc>
                  <a:txBody>
                    <a:bodyPr/>
                    <a:lstStyle/>
                    <a:p>
                      <a:pPr algn="ctr"/>
                      <a:r>
                        <a:rPr lang="en-US" sz="1600" dirty="0" smtClean="0"/>
                        <a:t>Aerobic biodegradation</a:t>
                      </a:r>
                      <a:endParaRPr lang="en-US" sz="1600" dirty="0"/>
                    </a:p>
                  </a:txBody>
                  <a:tcPr marT="45653" marB="45653"/>
                </a:tc>
                <a:tc>
                  <a:txBody>
                    <a:bodyPr/>
                    <a:lstStyle/>
                    <a:p>
                      <a:pPr algn="ctr"/>
                      <a:r>
                        <a:rPr lang="en-US" sz="1600" b="1" dirty="0" smtClean="0">
                          <a:solidFill>
                            <a:srgbClr val="FF0000"/>
                          </a:solidFill>
                        </a:rPr>
                        <a:t>Consistently</a:t>
                      </a:r>
                      <a:r>
                        <a:rPr lang="en-US" sz="1600" b="1" dirty="0" smtClean="0"/>
                        <a:t> </a:t>
                      </a:r>
                      <a:r>
                        <a:rPr lang="en-US" sz="1600" b="1" dirty="0" smtClean="0">
                          <a:solidFill>
                            <a:srgbClr val="FF0000"/>
                          </a:solidFill>
                        </a:rPr>
                        <a:t>very</a:t>
                      </a:r>
                      <a:r>
                        <a:rPr lang="en-US" sz="1600" b="1" dirty="0" smtClean="0"/>
                        <a:t> </a:t>
                      </a:r>
                      <a:r>
                        <a:rPr lang="en-US" sz="1600" b="1" dirty="0" smtClean="0">
                          <a:solidFill>
                            <a:srgbClr val="FF0000"/>
                          </a:solidFill>
                        </a:rPr>
                        <a:t>rapid</a:t>
                      </a:r>
                      <a:endParaRPr lang="en-US" sz="1600" b="1" dirty="0">
                        <a:solidFill>
                          <a:srgbClr val="FF0000"/>
                        </a:solidFill>
                      </a:endParaRPr>
                    </a:p>
                  </a:txBody>
                  <a:tcPr marT="45653" marB="45653"/>
                </a:tc>
                <a:tc>
                  <a:txBody>
                    <a:bodyPr/>
                    <a:lstStyle/>
                    <a:p>
                      <a:pPr algn="ctr"/>
                      <a:r>
                        <a:rPr lang="en-US" sz="1600" dirty="0" smtClean="0"/>
                        <a:t>Consistently very limited</a:t>
                      </a:r>
                      <a:endParaRPr lang="en-US" sz="1600" dirty="0"/>
                    </a:p>
                  </a:txBody>
                  <a:tcPr marT="45653" marB="45653"/>
                </a:tc>
              </a:tr>
              <a:tr h="335144">
                <a:tc>
                  <a:txBody>
                    <a:bodyPr/>
                    <a:lstStyle/>
                    <a:p>
                      <a:pPr algn="ctr"/>
                      <a:r>
                        <a:rPr lang="en-US" sz="1600" dirty="0" smtClean="0"/>
                        <a:t>Vapor intrusion potential</a:t>
                      </a:r>
                      <a:endParaRPr lang="en-US" sz="1600" dirty="0"/>
                    </a:p>
                  </a:txBody>
                  <a:tcPr marT="45653" marB="45653"/>
                </a:tc>
                <a:tc>
                  <a:txBody>
                    <a:bodyPr/>
                    <a:lstStyle/>
                    <a:p>
                      <a:pPr algn="ctr"/>
                      <a:r>
                        <a:rPr lang="en-US" sz="1600" dirty="0" smtClean="0"/>
                        <a:t>low</a:t>
                      </a:r>
                      <a:endParaRPr lang="en-US" sz="1600" dirty="0"/>
                    </a:p>
                  </a:txBody>
                  <a:tcPr marT="45653" marB="45653"/>
                </a:tc>
                <a:tc>
                  <a:txBody>
                    <a:bodyPr/>
                    <a:lstStyle/>
                    <a:p>
                      <a:pPr algn="ctr"/>
                      <a:r>
                        <a:rPr lang="en-US" sz="1600" dirty="0" smtClean="0"/>
                        <a:t>High</a:t>
                      </a:r>
                      <a:endParaRPr lang="en-US" sz="1600" dirty="0"/>
                    </a:p>
                  </a:txBody>
                  <a:tcPr marT="45653" marB="45653"/>
                </a:tc>
              </a:tr>
              <a:tr h="335144">
                <a:tc>
                  <a:txBody>
                    <a:bodyPr/>
                    <a:lstStyle/>
                    <a:p>
                      <a:pPr algn="ctr"/>
                      <a:r>
                        <a:rPr lang="en-US" sz="1600" dirty="0" smtClean="0"/>
                        <a:t>Degradation products</a:t>
                      </a:r>
                      <a:endParaRPr lang="en-US" sz="1600" dirty="0"/>
                    </a:p>
                  </a:txBody>
                  <a:tcPr marT="45653" marB="45653"/>
                </a:tc>
                <a:tc>
                  <a:txBody>
                    <a:bodyPr/>
                    <a:lstStyle/>
                    <a:p>
                      <a:pPr algn="ctr"/>
                      <a:r>
                        <a:rPr lang="en-US" sz="1600" dirty="0" smtClean="0"/>
                        <a:t>CO</a:t>
                      </a:r>
                      <a:r>
                        <a:rPr lang="en-US" sz="1600" baseline="-25000" dirty="0" smtClean="0"/>
                        <a:t>2</a:t>
                      </a:r>
                      <a:r>
                        <a:rPr lang="en-US" sz="1600" dirty="0" smtClean="0"/>
                        <a:t>, H</a:t>
                      </a:r>
                      <a:r>
                        <a:rPr lang="en-US" sz="1600" baseline="-25000" dirty="0" smtClean="0"/>
                        <a:t>2</a:t>
                      </a:r>
                      <a:r>
                        <a:rPr lang="en-US" sz="1600" dirty="0" smtClean="0"/>
                        <a:t>O</a:t>
                      </a:r>
                      <a:endParaRPr lang="en-US" sz="1600" dirty="0"/>
                    </a:p>
                  </a:txBody>
                  <a:tcPr marT="45653" marB="45653"/>
                </a:tc>
                <a:tc>
                  <a:txBody>
                    <a:bodyPr/>
                    <a:lstStyle/>
                    <a:p>
                      <a:pPr algn="ctr"/>
                      <a:r>
                        <a:rPr lang="en-US" sz="1600" dirty="0" smtClean="0"/>
                        <a:t>intermediates</a:t>
                      </a:r>
                      <a:endParaRPr lang="en-US" sz="1600" dirty="0"/>
                    </a:p>
                  </a:txBody>
                  <a:tcPr marT="45653" marB="45653"/>
                </a:tc>
              </a:tr>
            </a:tbl>
          </a:graphicData>
        </a:graphic>
      </p:graphicFrame>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grpSp>
        <p:nvGrpSpPr>
          <p:cNvPr id="31784" name="Group 10"/>
          <p:cNvGrpSpPr>
            <a:grpSpLocks/>
          </p:cNvGrpSpPr>
          <p:nvPr/>
        </p:nvGrpSpPr>
        <p:grpSpPr bwMode="auto">
          <a:xfrm>
            <a:off x="457200" y="6024563"/>
            <a:ext cx="8208963" cy="692150"/>
            <a:chOff x="357389" y="1636230"/>
            <a:chExt cx="8208963" cy="691260"/>
          </a:xfrm>
        </p:grpSpPr>
        <p:sp>
          <p:nvSpPr>
            <p:cNvPr id="13" name="AutoShape 3"/>
            <p:cNvSpPr>
              <a:spLocks noChangeArrowheads="1"/>
            </p:cNvSpPr>
            <p:nvPr/>
          </p:nvSpPr>
          <p:spPr bwMode="auto">
            <a:xfrm>
              <a:off x="357389" y="1636230"/>
              <a:ext cx="8208963" cy="673819"/>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31803" name="Rectangle 4"/>
            <p:cNvSpPr>
              <a:spLocks noChangeArrowheads="1"/>
            </p:cNvSpPr>
            <p:nvPr/>
          </p:nvSpPr>
          <p:spPr bwMode="auto">
            <a:xfrm>
              <a:off x="547688" y="166074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31804" name="Rectangle 5"/>
            <p:cNvSpPr>
              <a:spLocks noChangeArrowheads="1"/>
            </p:cNvSpPr>
            <p:nvPr/>
          </p:nvSpPr>
          <p:spPr bwMode="auto">
            <a:xfrm>
              <a:off x="1752600" y="1636230"/>
              <a:ext cx="6613525"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sz="2000" b="1" dirty="0">
                  <a:solidFill>
                    <a:srgbClr val="000000"/>
                  </a:solidFill>
                  <a:ea typeface="MS PGothic" pitchFamily="34" charset="-128"/>
                </a:rPr>
                <a:t>Soil vapor clouds for CVI are bigger than for PVI. Why? Answer: Aerobic Biodegradation</a:t>
              </a:r>
            </a:p>
          </p:txBody>
        </p:sp>
      </p:grpSp>
      <p:sp>
        <p:nvSpPr>
          <p:cNvPr id="31785" name="Rectangle 1"/>
          <p:cNvSpPr>
            <a:spLocks noChangeArrowheads="1"/>
          </p:cNvSpPr>
          <p:nvPr/>
        </p:nvSpPr>
        <p:spPr bwMode="auto">
          <a:xfrm>
            <a:off x="369888" y="1285875"/>
            <a:ext cx="26781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Figure:</a:t>
            </a:r>
          </a:p>
          <a:p>
            <a:pPr eaLnBrk="1" hangingPunct="1"/>
            <a:r>
              <a:rPr lang="en-US" altLang="en-US" dirty="0">
                <a:hlinkClick r:id="rId4"/>
              </a:rPr>
              <a:t>Petroleum Hydrocarbons And Chlorinated Solvents Differ In Their Potential For Vapor Intrusion (PDF). EPA. </a:t>
            </a:r>
            <a:r>
              <a:rPr lang="en-US" altLang="en-US" i="1" dirty="0">
                <a:hlinkClick r:id="rId4"/>
              </a:rPr>
              <a:t>March 2012</a:t>
            </a:r>
            <a:r>
              <a:rPr lang="en-US" altLang="en-US" dirty="0">
                <a:hlinkClick r:id="rId4"/>
              </a:rPr>
              <a:t>.</a:t>
            </a:r>
            <a:endParaRPr lang="en-US" altLang="en-US" dirty="0"/>
          </a:p>
        </p:txBody>
      </p:sp>
      <p:sp>
        <p:nvSpPr>
          <p:cNvPr id="31786" name="TextBox 15"/>
          <p:cNvSpPr txBox="1">
            <a:spLocks noChangeArrowheads="1"/>
          </p:cNvSpPr>
          <p:nvPr/>
        </p:nvSpPr>
        <p:spPr bwMode="auto">
          <a:xfrm>
            <a:off x="2584450" y="2692400"/>
            <a:ext cx="2030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sz="1200" b="1" dirty="0">
                <a:solidFill>
                  <a:schemeClr val="bg1"/>
                </a:solidFill>
              </a:rPr>
              <a:t>LNAPL</a:t>
            </a:r>
          </a:p>
        </p:txBody>
      </p:sp>
      <p:grpSp>
        <p:nvGrpSpPr>
          <p:cNvPr id="31787" name="Group 1"/>
          <p:cNvGrpSpPr>
            <a:grpSpLocks/>
          </p:cNvGrpSpPr>
          <p:nvPr/>
        </p:nvGrpSpPr>
        <p:grpSpPr bwMode="auto">
          <a:xfrm>
            <a:off x="2584450" y="1304925"/>
            <a:ext cx="6450013" cy="2322513"/>
            <a:chOff x="2584450" y="1304925"/>
            <a:chExt cx="6450013" cy="2322513"/>
          </a:xfrm>
        </p:grpSpPr>
        <p:pic>
          <p:nvPicPr>
            <p:cNvPr id="31788" name="Picture 46" descr="C:\Users\Juliana\Desktop\Picture1.png"/>
            <p:cNvPicPr>
              <a:picLocks noChangeAspect="1" noChangeArrowheads="1"/>
            </p:cNvPicPr>
            <p:nvPr/>
          </p:nvPicPr>
          <p:blipFill>
            <a:blip r:embed="rId5">
              <a:extLst>
                <a:ext uri="{28A0092B-C50C-407E-A947-70E740481C1C}">
                  <a14:useLocalDpi xmlns:a14="http://schemas.microsoft.com/office/drawing/2010/main" val="0"/>
                </a:ext>
              </a:extLst>
            </a:blip>
            <a:srcRect r="6204"/>
            <a:stretch>
              <a:fillRect/>
            </a:stretch>
          </p:blipFill>
          <p:spPr bwMode="auto">
            <a:xfrm>
              <a:off x="2781300" y="1304925"/>
              <a:ext cx="62531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9" name="TextBox 1"/>
            <p:cNvSpPr txBox="1">
              <a:spLocks noChangeArrowheads="1"/>
            </p:cNvSpPr>
            <p:nvPr/>
          </p:nvSpPr>
          <p:spPr bwMode="auto">
            <a:xfrm>
              <a:off x="7010400" y="1924050"/>
              <a:ext cx="1793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dirty="0"/>
                <a:t>Potential Vapor Plume</a:t>
              </a:r>
            </a:p>
          </p:txBody>
        </p:sp>
        <p:sp>
          <p:nvSpPr>
            <p:cNvPr id="31790" name="TextBox 13"/>
            <p:cNvSpPr txBox="1">
              <a:spLocks noChangeArrowheads="1"/>
            </p:cNvSpPr>
            <p:nvPr/>
          </p:nvSpPr>
          <p:spPr bwMode="auto">
            <a:xfrm>
              <a:off x="7188200" y="2868613"/>
              <a:ext cx="15525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dirty="0"/>
                <a:t>Dissolved Plume</a:t>
              </a:r>
            </a:p>
          </p:txBody>
        </p:sp>
        <p:sp>
          <p:nvSpPr>
            <p:cNvPr id="31791" name="TextBox 14"/>
            <p:cNvSpPr txBox="1">
              <a:spLocks noChangeArrowheads="1"/>
            </p:cNvSpPr>
            <p:nvPr/>
          </p:nvSpPr>
          <p:spPr bwMode="auto">
            <a:xfrm>
              <a:off x="5849938" y="3170238"/>
              <a:ext cx="2032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sz="1200" b="1" dirty="0">
                  <a:solidFill>
                    <a:schemeClr val="bg1"/>
                  </a:solidFill>
                </a:rPr>
                <a:t>DNAPL</a:t>
              </a:r>
            </a:p>
          </p:txBody>
        </p:sp>
        <p:sp>
          <p:nvSpPr>
            <p:cNvPr id="31792" name="TextBox 15"/>
            <p:cNvSpPr txBox="1">
              <a:spLocks noChangeArrowheads="1"/>
            </p:cNvSpPr>
            <p:nvPr/>
          </p:nvSpPr>
          <p:spPr bwMode="auto">
            <a:xfrm>
              <a:off x="2584450" y="2692400"/>
              <a:ext cx="2030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sz="1200" b="1" dirty="0">
                  <a:solidFill>
                    <a:schemeClr val="bg1"/>
                  </a:solidFill>
                </a:rPr>
                <a:t>LNAPL</a:t>
              </a:r>
            </a:p>
          </p:txBody>
        </p:sp>
        <p:sp>
          <p:nvSpPr>
            <p:cNvPr id="31793" name="TextBox 17"/>
            <p:cNvSpPr txBox="1">
              <a:spLocks noChangeArrowheads="1"/>
            </p:cNvSpPr>
            <p:nvPr/>
          </p:nvSpPr>
          <p:spPr bwMode="auto">
            <a:xfrm>
              <a:off x="5892800" y="2717800"/>
              <a:ext cx="1676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dirty="0"/>
                <a:t>Residual DNAPL</a:t>
              </a:r>
            </a:p>
          </p:txBody>
        </p:sp>
        <p:sp>
          <p:nvSpPr>
            <p:cNvPr id="31794" name="TextBox 18"/>
            <p:cNvSpPr txBox="1">
              <a:spLocks noChangeArrowheads="1"/>
            </p:cNvSpPr>
            <p:nvPr/>
          </p:nvSpPr>
          <p:spPr bwMode="auto">
            <a:xfrm>
              <a:off x="2844800" y="2305050"/>
              <a:ext cx="13033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sz="1400" dirty="0"/>
                <a:t>Residual LNAPL</a:t>
              </a:r>
            </a:p>
          </p:txBody>
        </p:sp>
        <p:sp>
          <p:nvSpPr>
            <p:cNvPr id="31" name="TextBox 30"/>
            <p:cNvSpPr txBox="1"/>
            <p:nvPr/>
          </p:nvSpPr>
          <p:spPr>
            <a:xfrm>
              <a:off x="3878263" y="1924050"/>
              <a:ext cx="1676400" cy="298450"/>
            </a:xfrm>
            <a:prstGeom prst="rect">
              <a:avLst/>
            </a:prstGeom>
            <a:noFill/>
          </p:spPr>
          <p:txBody>
            <a:bodyPr>
              <a:spAutoFit/>
            </a:bodyPr>
            <a:lstStyle/>
            <a:p>
              <a:pPr algn="ctr">
                <a:lnSpc>
                  <a:spcPts val="1600"/>
                </a:lnSpc>
                <a:defRPr/>
              </a:pPr>
              <a:r>
                <a:rPr lang="en-US" dirty="0">
                  <a:solidFill>
                    <a:schemeClr val="bg1">
                      <a:lumMod val="50000"/>
                    </a:schemeClr>
                  </a:solidFill>
                </a:rPr>
                <a:t>O</a:t>
              </a:r>
              <a:r>
                <a:rPr lang="en-US" baseline="-25000" dirty="0">
                  <a:solidFill>
                    <a:schemeClr val="bg1">
                      <a:lumMod val="50000"/>
                    </a:schemeClr>
                  </a:solidFill>
                </a:rPr>
                <a:t>2</a:t>
              </a:r>
              <a:r>
                <a:rPr lang="en-US" dirty="0">
                  <a:solidFill>
                    <a:schemeClr val="bg1">
                      <a:lumMod val="50000"/>
                    </a:schemeClr>
                  </a:solidFill>
                </a:rPr>
                <a:t> Transport</a:t>
              </a:r>
            </a:p>
          </p:txBody>
        </p:sp>
        <p:sp>
          <p:nvSpPr>
            <p:cNvPr id="31796" name="TextBox 20"/>
            <p:cNvSpPr txBox="1">
              <a:spLocks noChangeArrowheads="1"/>
            </p:cNvSpPr>
            <p:nvPr/>
          </p:nvSpPr>
          <p:spPr bwMode="auto">
            <a:xfrm>
              <a:off x="3851275" y="25209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300"/>
                </a:lnSpc>
              </a:pPr>
              <a:r>
                <a:rPr lang="en-US" altLang="en-US" sz="1400" dirty="0"/>
                <a:t>Vapor Plume</a:t>
              </a:r>
            </a:p>
          </p:txBody>
        </p:sp>
        <p:sp>
          <p:nvSpPr>
            <p:cNvPr id="31797" name="TextBox 21"/>
            <p:cNvSpPr txBox="1">
              <a:spLocks noChangeArrowheads="1"/>
            </p:cNvSpPr>
            <p:nvPr/>
          </p:nvSpPr>
          <p:spPr bwMode="auto">
            <a:xfrm>
              <a:off x="3362325" y="2917825"/>
              <a:ext cx="16922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300"/>
                </a:lnSpc>
              </a:pPr>
              <a:r>
                <a:rPr lang="en-US" altLang="en-US" sz="1200" dirty="0"/>
                <a:t>Dissolved Plume</a:t>
              </a:r>
            </a:p>
          </p:txBody>
        </p:sp>
        <p:sp>
          <p:nvSpPr>
            <p:cNvPr id="31798" name="TextBox 23"/>
            <p:cNvSpPr txBox="1">
              <a:spLocks noChangeArrowheads="1"/>
            </p:cNvSpPr>
            <p:nvPr/>
          </p:nvSpPr>
          <p:spPr bwMode="auto">
            <a:xfrm>
              <a:off x="4870450" y="2157413"/>
              <a:ext cx="16494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600"/>
                </a:lnSpc>
              </a:pPr>
              <a:r>
                <a:rPr lang="en-US" altLang="en-US" sz="1400" dirty="0"/>
                <a:t>Aerobic Bio-degradation Zones</a:t>
              </a:r>
            </a:p>
          </p:txBody>
        </p:sp>
        <p:sp>
          <p:nvSpPr>
            <p:cNvPr id="31799" name="TextBox 24"/>
            <p:cNvSpPr txBox="1">
              <a:spLocks noChangeArrowheads="1"/>
            </p:cNvSpPr>
            <p:nvPr/>
          </p:nvSpPr>
          <p:spPr bwMode="auto">
            <a:xfrm>
              <a:off x="2843213" y="3124200"/>
              <a:ext cx="11191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600"/>
                </a:lnSpc>
              </a:pPr>
              <a:r>
                <a:rPr lang="en-US" altLang="en-US" dirty="0"/>
                <a:t>Smear Zone</a:t>
              </a:r>
            </a:p>
          </p:txBody>
        </p:sp>
        <p:cxnSp>
          <p:nvCxnSpPr>
            <p:cNvPr id="31800" name="Straight Arrow Connector 4"/>
            <p:cNvCxnSpPr>
              <a:cxnSpLocks noChangeShapeType="1"/>
              <a:stCxn id="31799" idx="0"/>
              <a:endCxn id="31796" idx="1"/>
            </p:cNvCxnSpPr>
            <p:nvPr/>
          </p:nvCxnSpPr>
          <p:spPr bwMode="auto">
            <a:xfrm flipV="1">
              <a:off x="3403600" y="2735263"/>
              <a:ext cx="447675" cy="38893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31801" name="Straight Arrow Connector 28"/>
            <p:cNvCxnSpPr>
              <a:cxnSpLocks noChangeShapeType="1"/>
              <a:stCxn id="31799" idx="0"/>
            </p:cNvCxnSpPr>
            <p:nvPr/>
          </p:nvCxnSpPr>
          <p:spPr bwMode="auto">
            <a:xfrm flipV="1">
              <a:off x="3403600" y="2973388"/>
              <a:ext cx="474663" cy="150812"/>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39630750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Petroleum Vapors Biodegrade Rapidly</a:t>
            </a:r>
          </a:p>
        </p:txBody>
      </p:sp>
      <p:sp>
        <p:nvSpPr>
          <p:cNvPr id="32771" name="Content Placeholder 2"/>
          <p:cNvSpPr>
            <a:spLocks noGrp="1"/>
          </p:cNvSpPr>
          <p:nvPr>
            <p:ph idx="1"/>
          </p:nvPr>
        </p:nvSpPr>
        <p:spPr/>
        <p:txBody>
          <a:bodyPr/>
          <a:lstStyle/>
          <a:p>
            <a:r>
              <a:rPr lang="en-US" altLang="en-US" dirty="0" smtClean="0"/>
              <a:t>Petroleum biodegradation</a:t>
            </a:r>
          </a:p>
          <a:p>
            <a:pPr lvl="1"/>
            <a:r>
              <a:rPr lang="en-US" altLang="en-US" dirty="0" smtClean="0"/>
              <a:t>Occurs reliably</a:t>
            </a:r>
          </a:p>
          <a:p>
            <a:pPr lvl="2"/>
            <a:r>
              <a:rPr lang="en-US" altLang="en-US" dirty="0" smtClean="0"/>
              <a:t>Microorganisms are ubiquitous</a:t>
            </a:r>
          </a:p>
          <a:p>
            <a:pPr lvl="1"/>
            <a:r>
              <a:rPr lang="en-US" altLang="en-US" dirty="0" smtClean="0"/>
              <a:t>Starts rapidly</a:t>
            </a:r>
          </a:p>
          <a:p>
            <a:pPr lvl="2"/>
            <a:r>
              <a:rPr lang="en-US" altLang="en-US" dirty="0" smtClean="0"/>
              <a:t>Short acclimation time</a:t>
            </a:r>
          </a:p>
          <a:p>
            <a:pPr lvl="1"/>
            <a:r>
              <a:rPr lang="en-US" altLang="en-US" dirty="0" smtClean="0"/>
              <a:t>Occurs rapidly</a:t>
            </a:r>
          </a:p>
          <a:p>
            <a:pPr lvl="2"/>
            <a:r>
              <a:rPr lang="en-US" altLang="en-US" dirty="0" smtClean="0"/>
              <a:t>Where oxygen is present</a:t>
            </a:r>
          </a:p>
          <a:p>
            <a:pPr lvl="1"/>
            <a:endParaRPr lang="en-US" altLang="en-US" dirty="0" smtClean="0"/>
          </a:p>
          <a:p>
            <a:pPr lvl="1"/>
            <a:endParaRPr lang="en-US" altLang="en-US" dirty="0" smtClean="0"/>
          </a:p>
          <a:p>
            <a:endParaRPr lang="en-US" altLang="en-US" dirty="0" smtClean="0"/>
          </a:p>
          <a:p>
            <a:endParaRPr lang="en-US" altLang="en-US" dirty="0" smtClean="0"/>
          </a:p>
        </p:txBody>
      </p:sp>
      <p:sp>
        <p:nvSpPr>
          <p:cNvPr id="4" name="TextBox 3"/>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grpSp>
        <p:nvGrpSpPr>
          <p:cNvPr id="32775" name="Group 10"/>
          <p:cNvGrpSpPr>
            <a:grpSpLocks/>
          </p:cNvGrpSpPr>
          <p:nvPr/>
        </p:nvGrpSpPr>
        <p:grpSpPr bwMode="auto">
          <a:xfrm>
            <a:off x="457200" y="5791200"/>
            <a:ext cx="8548688" cy="908050"/>
            <a:chOff x="357389" y="1402724"/>
            <a:chExt cx="8324300" cy="908050"/>
          </a:xfrm>
        </p:grpSpPr>
        <p:sp>
          <p:nvSpPr>
            <p:cNvPr id="6" name="AutoShape 3"/>
            <p:cNvSpPr>
              <a:spLocks noChangeArrowheads="1"/>
            </p:cNvSpPr>
            <p:nvPr/>
          </p:nvSpPr>
          <p:spPr bwMode="auto">
            <a:xfrm>
              <a:off x="357389" y="1402724"/>
              <a:ext cx="8209909"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32777"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32778" name="Rectangle 5"/>
            <p:cNvSpPr>
              <a:spLocks noChangeArrowheads="1"/>
            </p:cNvSpPr>
            <p:nvPr/>
          </p:nvSpPr>
          <p:spPr bwMode="auto">
            <a:xfrm>
              <a:off x="1618700" y="1574800"/>
              <a:ext cx="7062989" cy="6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Microbial communities can start consuming PHCs within hours or days of the introduction of PHCs into the subsurface.</a:t>
              </a:r>
            </a:p>
          </p:txBody>
        </p:sp>
      </p:grpSp>
    </p:spTree>
    <p:custDataLst>
      <p:tags r:id="rId1"/>
    </p:custDataLst>
    <p:extLst>
      <p:ext uri="{BB962C8B-B14F-4D97-AF65-F5344CB8AC3E}">
        <p14:creationId xmlns:p14="http://schemas.microsoft.com/office/powerpoint/2010/main" val="770604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0"/>
          <p:cNvSpPr>
            <a:spLocks noGrp="1"/>
          </p:cNvSpPr>
          <p:nvPr>
            <p:ph type="title"/>
          </p:nvPr>
        </p:nvSpPr>
        <p:spPr/>
        <p:txBody>
          <a:bodyPr/>
          <a:lstStyle/>
          <a:p>
            <a:r>
              <a:rPr lang="en-US" altLang="en-US" dirty="0" smtClean="0"/>
              <a:t>Biodegradation is Widely Recognized as a Significant Process</a:t>
            </a:r>
          </a:p>
        </p:txBody>
      </p:sp>
      <p:sp>
        <p:nvSpPr>
          <p:cNvPr id="33795" name="Content Placeholder 11"/>
          <p:cNvSpPr>
            <a:spLocks noGrp="1"/>
          </p:cNvSpPr>
          <p:nvPr>
            <p:ph idx="1"/>
          </p:nvPr>
        </p:nvSpPr>
        <p:spPr>
          <a:xfrm>
            <a:off x="652463" y="1447800"/>
            <a:ext cx="8235950" cy="4495800"/>
          </a:xfrm>
        </p:spPr>
        <p:txBody>
          <a:bodyPr/>
          <a:lstStyle/>
          <a:p>
            <a:r>
              <a:rPr lang="en-US" altLang="en-US" sz="2400" dirty="0" smtClean="0">
                <a:hlinkClick r:id="rId4"/>
              </a:rPr>
              <a:t>US EPA. 2002. Draft Guidance . EPA/530/D-02/004</a:t>
            </a:r>
            <a:endParaRPr lang="en-US" altLang="en-US" sz="2400" dirty="0" smtClean="0">
              <a:hlinkClick r:id="rId5" action="ppaction://hlinkfile"/>
            </a:endParaRPr>
          </a:p>
          <a:p>
            <a:r>
              <a:rPr lang="en-US" altLang="en-US" sz="2400" dirty="0" smtClean="0">
                <a:hlinkClick r:id="rId6"/>
              </a:rPr>
              <a:t>US EPA. 2005. EPA/600/R-05/106</a:t>
            </a:r>
            <a:endParaRPr lang="en-US" altLang="en-US" sz="2400" dirty="0" smtClean="0">
              <a:hlinkClick r:id="rId5" action="ppaction://hlinkfile"/>
            </a:endParaRPr>
          </a:p>
          <a:p>
            <a:r>
              <a:rPr lang="en-US" altLang="en-US" sz="2400" dirty="0" smtClean="0">
                <a:hlinkClick r:id="rId7"/>
              </a:rPr>
              <a:t>ITRC, 2007. Vapor intrusion: A practical guideline</a:t>
            </a:r>
            <a:endParaRPr lang="en-US" altLang="en-US" sz="2400" dirty="0" smtClean="0">
              <a:hlinkClick r:id="rId5" action="ppaction://hlinkfile"/>
            </a:endParaRPr>
          </a:p>
          <a:p>
            <a:r>
              <a:rPr lang="en-US" altLang="en-US" sz="2400" dirty="0" smtClean="0">
                <a:hlinkClick r:id="rId8"/>
              </a:rPr>
              <a:t>US EPA, 2012. Hydrocarbons and Chlorinated Solvents Differ in their potential for vapor intrusion</a:t>
            </a:r>
            <a:endParaRPr lang="en-US" altLang="en-US" sz="2400" dirty="0" smtClean="0">
              <a:hlinkClick r:id="rId5" action="ppaction://hlinkfile"/>
            </a:endParaRPr>
          </a:p>
          <a:p>
            <a:r>
              <a:rPr lang="en-US" altLang="en-US" sz="2400" dirty="0" smtClean="0">
                <a:hlinkClick r:id="rId9"/>
              </a:rPr>
              <a:t>USEPA, 2013. Draft - OSWER – Assessing Mitigating VI</a:t>
            </a:r>
            <a:endParaRPr lang="en-US" altLang="en-US" sz="2400" dirty="0" smtClean="0">
              <a:hlinkClick r:id="rId5" action="ppaction://hlinkfile"/>
            </a:endParaRPr>
          </a:p>
          <a:p>
            <a:r>
              <a:rPr lang="en-US" altLang="en-US" sz="2400" dirty="0" smtClean="0">
                <a:hlinkClick r:id="rId10"/>
              </a:rPr>
              <a:t>USEPA, 2013, Draft – OUST - Guide for PVI at USTs</a:t>
            </a:r>
            <a:endParaRPr lang="en-US" altLang="en-US" sz="2400" dirty="0" smtClean="0"/>
          </a:p>
          <a:p>
            <a:r>
              <a:rPr lang="en-US" altLang="en-US" sz="2400" dirty="0" smtClean="0"/>
              <a:t>Others …</a:t>
            </a:r>
          </a:p>
          <a:p>
            <a:pPr>
              <a:buFont typeface="Wingdings 3" pitchFamily="18" charset="2"/>
              <a:buNone/>
            </a:pPr>
            <a:r>
              <a:rPr lang="en-US" altLang="en-US" sz="2400" dirty="0" smtClean="0"/>
              <a:t>       many hundreds of peer-reviewed publications.</a:t>
            </a:r>
          </a:p>
          <a:p>
            <a:endParaRPr lang="en-US" altLang="en-US" sz="2400" dirty="0" smtClean="0"/>
          </a:p>
        </p:txBody>
      </p:sp>
      <p:sp>
        <p:nvSpPr>
          <p:cNvPr id="6" name="Rectangle 5"/>
          <p:cNvSpPr/>
          <p:nvPr/>
        </p:nvSpPr>
        <p:spPr>
          <a:xfrm>
            <a:off x="684213" y="5418138"/>
            <a:ext cx="7488237" cy="143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defRPr/>
            </a:pPr>
            <a:endParaRPr lang="en-US" altLang="en-US" sz="1800" dirty="0" smtClean="0">
              <a:solidFill>
                <a:srgbClr val="FFFFFF"/>
              </a:solidFill>
              <a:ea typeface="MS PGothic" pitchFamily="34" charset="-128"/>
              <a:cs typeface="Arial" pitchFamily="34" charset="0"/>
            </a:endParaRPr>
          </a:p>
        </p:txBody>
      </p:sp>
      <p:sp>
        <p:nvSpPr>
          <p:cNvPr id="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grpSp>
        <p:nvGrpSpPr>
          <p:cNvPr id="33800" name="Group 10"/>
          <p:cNvGrpSpPr>
            <a:grpSpLocks/>
          </p:cNvGrpSpPr>
          <p:nvPr/>
        </p:nvGrpSpPr>
        <p:grpSpPr bwMode="auto">
          <a:xfrm>
            <a:off x="457200" y="5721350"/>
            <a:ext cx="8431213" cy="908050"/>
            <a:chOff x="357389" y="1402724"/>
            <a:chExt cx="8208963" cy="908050"/>
          </a:xfrm>
        </p:grpSpPr>
        <p:sp>
          <p:nvSpPr>
            <p:cNvPr id="10" name="AutoShape 3"/>
            <p:cNvSpPr>
              <a:spLocks noChangeArrowheads="1"/>
            </p:cNvSpPr>
            <p:nvPr/>
          </p:nvSpPr>
          <p:spPr bwMode="auto">
            <a:xfrm>
              <a:off x="357389" y="1402724"/>
              <a:ext cx="8208963"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33802"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33803" name="Rectangle 5"/>
            <p:cNvSpPr>
              <a:spLocks noChangeArrowheads="1"/>
            </p:cNvSpPr>
            <p:nvPr/>
          </p:nvSpPr>
          <p:spPr bwMode="auto">
            <a:xfrm>
              <a:off x="1618700" y="1555124"/>
              <a:ext cx="6751721" cy="6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Aerobic petroleum biodegradation is significant. We can use this in practical evaluation of PVI. </a:t>
              </a:r>
            </a:p>
          </p:txBody>
        </p:sp>
      </p:grpSp>
    </p:spTree>
    <p:custDataLst>
      <p:tags r:id="rId1"/>
    </p:custDataLst>
    <p:extLst>
      <p:ext uri="{BB962C8B-B14F-4D97-AF65-F5344CB8AC3E}">
        <p14:creationId xmlns:p14="http://schemas.microsoft.com/office/powerpoint/2010/main" val="356579217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677862"/>
          </a:xfrm>
        </p:spPr>
        <p:txBody>
          <a:bodyPr/>
          <a:lstStyle/>
          <a:p>
            <a:r>
              <a:rPr lang="en-US" altLang="en-US" sz="3600" dirty="0" smtClean="0">
                <a:cs typeface="Arial" pitchFamily="34" charset="0"/>
              </a:rPr>
              <a:t>Aerobic Biodegradation Basics</a:t>
            </a:r>
          </a:p>
        </p:txBody>
      </p:sp>
      <p:sp>
        <p:nvSpPr>
          <p:cNvPr id="34819" name="TextBox 28"/>
          <p:cNvSpPr txBox="1">
            <a:spLocks noChangeArrowheads="1"/>
          </p:cNvSpPr>
          <p:nvPr/>
        </p:nvSpPr>
        <p:spPr bwMode="auto">
          <a:xfrm>
            <a:off x="3276600" y="50292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ea typeface="MS PGothic" pitchFamily="34" charset="-128"/>
              </a:rPr>
              <a:t>Many bacteria</a:t>
            </a:r>
          </a:p>
        </p:txBody>
      </p:sp>
      <p:sp>
        <p:nvSpPr>
          <p:cNvPr id="1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grpSp>
        <p:nvGrpSpPr>
          <p:cNvPr id="34823" name="Group 10"/>
          <p:cNvGrpSpPr>
            <a:grpSpLocks/>
          </p:cNvGrpSpPr>
          <p:nvPr/>
        </p:nvGrpSpPr>
        <p:grpSpPr bwMode="auto">
          <a:xfrm>
            <a:off x="457200" y="5715000"/>
            <a:ext cx="8686800" cy="908050"/>
            <a:chOff x="357389" y="1402724"/>
            <a:chExt cx="8458200" cy="908050"/>
          </a:xfrm>
        </p:grpSpPr>
        <p:sp>
          <p:nvSpPr>
            <p:cNvPr id="24" name="AutoShape 3"/>
            <p:cNvSpPr>
              <a:spLocks noChangeArrowheads="1"/>
            </p:cNvSpPr>
            <p:nvPr/>
          </p:nvSpPr>
          <p:spPr bwMode="auto">
            <a:xfrm>
              <a:off x="357389" y="1402724"/>
              <a:ext cx="8209339"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34826"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34827" name="Rectangle 5"/>
            <p:cNvSpPr>
              <a:spLocks noChangeArrowheads="1"/>
            </p:cNvSpPr>
            <p:nvPr/>
          </p:nvSpPr>
          <p:spPr bwMode="auto">
            <a:xfrm>
              <a:off x="1752600" y="1402724"/>
              <a:ext cx="7062989" cy="87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PHC degrading bacteria are found in all environments and can consume hydrocarbons rapidly in presence of O</a:t>
              </a:r>
              <a:r>
                <a:rPr lang="en-US" altLang="en-US" sz="1400" b="1" dirty="0">
                  <a:solidFill>
                    <a:srgbClr val="000000"/>
                  </a:solidFill>
                  <a:ea typeface="MS PGothic" pitchFamily="34" charset="-128"/>
                </a:rPr>
                <a:t>2</a:t>
              </a:r>
              <a:r>
                <a:rPr lang="en-US" altLang="en-US" b="1" dirty="0">
                  <a:solidFill>
                    <a:srgbClr val="000000"/>
                  </a:solidFill>
                  <a:ea typeface="MS PGothic" pitchFamily="34" charset="-128"/>
                </a:rPr>
                <a:t>, limiting transport of petroleum vapors.</a:t>
              </a:r>
            </a:p>
          </p:txBody>
        </p:sp>
      </p:grpSp>
      <p:pic>
        <p:nvPicPr>
          <p:cNvPr id="348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95400"/>
            <a:ext cx="72390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8802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Influences on Extent and Rate of Biodegradation</a:t>
            </a:r>
          </a:p>
        </p:txBody>
      </p:sp>
      <p:sp>
        <p:nvSpPr>
          <p:cNvPr id="35843" name="Content Placeholder 2"/>
          <p:cNvSpPr>
            <a:spLocks noGrp="1"/>
          </p:cNvSpPr>
          <p:nvPr>
            <p:ph idx="1"/>
          </p:nvPr>
        </p:nvSpPr>
        <p:spPr>
          <a:xfrm>
            <a:off x="609600" y="2536825"/>
            <a:ext cx="7772400" cy="3406775"/>
          </a:xfrm>
        </p:spPr>
        <p:txBody>
          <a:bodyPr/>
          <a:lstStyle/>
          <a:p>
            <a:r>
              <a:rPr lang="en-US" altLang="en-US" dirty="0" smtClean="0"/>
              <a:t>Concentration of vapor source</a:t>
            </a:r>
          </a:p>
          <a:p>
            <a:r>
              <a:rPr lang="en-US" altLang="en-US" dirty="0" smtClean="0"/>
              <a:t>Distance vapors need to travel to potential receptors</a:t>
            </a:r>
          </a:p>
          <a:p>
            <a:r>
              <a:rPr lang="en-US" altLang="en-US" dirty="0" smtClean="0"/>
              <a:t>Presence of O</a:t>
            </a:r>
            <a:r>
              <a:rPr lang="en-US" altLang="en-US" baseline="-25000" dirty="0" smtClean="0"/>
              <a:t>2</a:t>
            </a:r>
            <a:r>
              <a:rPr lang="en-US" altLang="en-US" dirty="0" smtClean="0"/>
              <a:t> between source and potential receptors</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
        <p:nvSpPr>
          <p:cNvPr id="35847" name="Rectangle 4"/>
          <p:cNvSpPr>
            <a:spLocks noChangeArrowheads="1"/>
          </p:cNvSpPr>
          <p:nvPr/>
        </p:nvSpPr>
        <p:spPr bwMode="auto">
          <a:xfrm>
            <a:off x="669925" y="2014538"/>
            <a:ext cx="2081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dirty="0">
                <a:solidFill>
                  <a:srgbClr val="333399"/>
                </a:solidFill>
              </a:rPr>
              <a:t>Key factors:</a:t>
            </a:r>
          </a:p>
        </p:txBody>
      </p:sp>
    </p:spTree>
    <p:custDataLst>
      <p:tags r:id="rId1"/>
    </p:custDataLst>
    <p:extLst>
      <p:ext uri="{BB962C8B-B14F-4D97-AF65-F5344CB8AC3E}">
        <p14:creationId xmlns:p14="http://schemas.microsoft.com/office/powerpoint/2010/main" val="3072400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Grp="1" noChangeArrowheads="1"/>
          </p:cNvSpPr>
          <p:nvPr>
            <p:ph type="title"/>
          </p:nvPr>
        </p:nvSpPr>
        <p:spPr/>
        <p:txBody>
          <a:bodyPr/>
          <a:lstStyle/>
          <a:p>
            <a:r>
              <a:rPr lang="en-US" altLang="en-US" dirty="0" smtClean="0"/>
              <a:t>Housekeeping 	</a:t>
            </a:r>
          </a:p>
        </p:txBody>
      </p:sp>
      <p:sp>
        <p:nvSpPr>
          <p:cNvPr id="6147" name="Rectangle 20"/>
          <p:cNvSpPr>
            <a:spLocks noGrp="1" noChangeArrowheads="1"/>
          </p:cNvSpPr>
          <p:nvPr>
            <p:ph sz="half" idx="1"/>
          </p:nvPr>
        </p:nvSpPr>
        <p:spPr>
          <a:xfrm>
            <a:off x="304800" y="1447800"/>
            <a:ext cx="3810000" cy="4495800"/>
          </a:xfrm>
        </p:spPr>
        <p:txBody>
          <a:bodyPr/>
          <a:lstStyle/>
          <a:p>
            <a:r>
              <a:rPr lang="en-US" altLang="en-US" sz="2600" dirty="0" smtClean="0"/>
              <a:t>Course time is </a:t>
            </a:r>
            <a:r>
              <a:rPr lang="en-US" altLang="en-US" sz="2600" dirty="0" smtClean="0"/>
              <a:t>2¼ </a:t>
            </a:r>
            <a:r>
              <a:rPr lang="en-US" altLang="en-US" sz="2600" dirty="0" smtClean="0"/>
              <a:t>hours</a:t>
            </a:r>
          </a:p>
          <a:p>
            <a:r>
              <a:rPr lang="en-US" altLang="en-US" sz="2600" dirty="0" smtClean="0"/>
              <a:t>This event is being recorded </a:t>
            </a:r>
          </a:p>
          <a:p>
            <a:r>
              <a:rPr lang="en-US" altLang="en-US" sz="2600" dirty="0" smtClean="0"/>
              <a:t>Trainers control slides</a:t>
            </a:r>
          </a:p>
          <a:p>
            <a:pPr lvl="1"/>
            <a:r>
              <a:rPr lang="en-US" altLang="en-US" sz="2200" b="1" dirty="0" smtClean="0"/>
              <a:t>Want to control your own slides?</a:t>
            </a:r>
            <a:r>
              <a:rPr lang="en-US" altLang="en-US" sz="2200" dirty="0" smtClean="0"/>
              <a:t> You can download presentation file on Clu-in training page</a:t>
            </a:r>
          </a:p>
          <a:p>
            <a:endParaRPr lang="en-US" altLang="en-US" dirty="0" smtClean="0"/>
          </a:p>
        </p:txBody>
      </p:sp>
      <p:sp>
        <p:nvSpPr>
          <p:cNvPr id="6148" name="Rectangle 21"/>
          <p:cNvSpPr>
            <a:spLocks noGrp="1" noChangeArrowheads="1"/>
          </p:cNvSpPr>
          <p:nvPr>
            <p:ph sz="half" idx="2"/>
          </p:nvPr>
        </p:nvSpPr>
        <p:spPr>
          <a:xfrm>
            <a:off x="4114800" y="1447800"/>
            <a:ext cx="4800600" cy="4495800"/>
          </a:xfrm>
        </p:spPr>
        <p:txBody>
          <a:bodyPr/>
          <a:lstStyle/>
          <a:p>
            <a:r>
              <a:rPr lang="en-US" altLang="en-US" sz="2600" dirty="0" smtClean="0"/>
              <a:t>Questions and feedback</a:t>
            </a:r>
          </a:p>
          <a:p>
            <a:pPr lvl="1"/>
            <a:r>
              <a:rPr lang="en-US" altLang="en-US" sz="2200" b="1" dirty="0" smtClean="0"/>
              <a:t>Throughout training: </a:t>
            </a:r>
            <a:br>
              <a:rPr lang="en-US" altLang="en-US" sz="2200" b="1" dirty="0" smtClean="0"/>
            </a:br>
            <a:r>
              <a:rPr lang="en-US" altLang="en-US" sz="2200" dirty="0" smtClean="0"/>
              <a:t>type in the “Q &amp; A” box</a:t>
            </a:r>
          </a:p>
          <a:p>
            <a:pPr lvl="1"/>
            <a:r>
              <a:rPr lang="en-US" altLang="en-US" sz="2200" b="1" dirty="0" smtClean="0"/>
              <a:t>At Q&amp;A breaks: </a:t>
            </a:r>
            <a:r>
              <a:rPr lang="en-US" altLang="en-US" sz="2200" dirty="0" smtClean="0"/>
              <a:t>unmute your phone with #6 to ask out loud</a:t>
            </a:r>
          </a:p>
          <a:p>
            <a:pPr lvl="1"/>
            <a:r>
              <a:rPr lang="en-US" altLang="en-US" sz="2200" b="1" dirty="0" smtClean="0"/>
              <a:t>At end of class: </a:t>
            </a:r>
            <a:r>
              <a:rPr lang="en-US" altLang="en-US" sz="2200" dirty="0" smtClean="0"/>
              <a:t>Feedback form available from last slide </a:t>
            </a:r>
          </a:p>
          <a:p>
            <a:pPr lvl="2"/>
            <a:r>
              <a:rPr lang="en-US" altLang="en-US" b="1" dirty="0" smtClean="0"/>
              <a:t>Need confirmation of your participation today? </a:t>
            </a:r>
            <a:r>
              <a:rPr lang="en-US" altLang="en-US" dirty="0" smtClean="0"/>
              <a:t>Fill out the feedback form and check box for confirmation email.</a:t>
            </a:r>
          </a:p>
          <a:p>
            <a:endParaRPr lang="en-US" altLang="en-US" dirty="0" smtClean="0"/>
          </a:p>
        </p:txBody>
      </p:sp>
      <p:sp>
        <p:nvSpPr>
          <p:cNvPr id="6149" name="Rectangle 4"/>
          <p:cNvSpPr>
            <a:spLocks noChangeArrowheads="1"/>
          </p:cNvSpPr>
          <p:nvPr/>
        </p:nvSpPr>
        <p:spPr bwMode="auto">
          <a:xfrm>
            <a:off x="990600" y="614045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8000"/>
              </a:buClr>
              <a:buSzPct val="75000"/>
              <a:buFont typeface="Wingdings 3" pitchFamily="18" charset="2"/>
              <a:buNone/>
            </a:pPr>
            <a:r>
              <a:rPr lang="en-US" altLang="en-US" b="1" dirty="0">
                <a:solidFill>
                  <a:srgbClr val="333399"/>
                </a:solidFill>
                <a:ea typeface="MS PGothic" pitchFamily="34" charset="-128"/>
              </a:rPr>
              <a:t>Copyright 2015 Interstate Technology &amp; Regulatory Council, </a:t>
            </a:r>
            <a:br>
              <a:rPr lang="en-US" altLang="en-US" b="1" dirty="0">
                <a:solidFill>
                  <a:srgbClr val="333399"/>
                </a:solidFill>
                <a:ea typeface="MS PGothic" pitchFamily="34" charset="-128"/>
              </a:rPr>
            </a:br>
            <a:r>
              <a:rPr lang="en-US" altLang="en-US" b="1" dirty="0">
                <a:solidFill>
                  <a:srgbClr val="333399"/>
                </a:solidFill>
                <a:ea typeface="MS PGothic" pitchFamily="34" charset="-128"/>
              </a:rPr>
              <a:t>50 F Street, NW, Suite 350, Washington, DC 20001</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Vapor Source</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grpSp>
        <p:nvGrpSpPr>
          <p:cNvPr id="36870" name="Group 3"/>
          <p:cNvGrpSpPr>
            <a:grpSpLocks/>
          </p:cNvGrpSpPr>
          <p:nvPr/>
        </p:nvGrpSpPr>
        <p:grpSpPr bwMode="auto">
          <a:xfrm>
            <a:off x="1066800" y="1319213"/>
            <a:ext cx="7502525" cy="5386387"/>
            <a:chOff x="574675" y="1285875"/>
            <a:chExt cx="7113588" cy="5038725"/>
          </a:xfrm>
        </p:grpSpPr>
        <p:pic>
          <p:nvPicPr>
            <p:cNvPr id="368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2344738"/>
              <a:ext cx="7113588"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
            <p:cNvPicPr>
              <a:picLocks noChangeAspect="1"/>
            </p:cNvPicPr>
            <p:nvPr/>
          </p:nvPicPr>
          <p:blipFill>
            <a:blip r:embed="rId5">
              <a:extLst>
                <a:ext uri="{28A0092B-C50C-407E-A947-70E740481C1C}">
                  <a14:useLocalDpi xmlns:a14="http://schemas.microsoft.com/office/drawing/2010/main" val="0"/>
                </a:ext>
              </a:extLst>
            </a:blip>
            <a:srcRect l="11784" r="2377" b="79778"/>
            <a:stretch>
              <a:fillRect/>
            </a:stretch>
          </p:blipFill>
          <p:spPr bwMode="auto">
            <a:xfrm>
              <a:off x="1927655" y="1285875"/>
              <a:ext cx="5463746" cy="13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1" name="Rectangle 1"/>
          <p:cNvSpPr>
            <a:spLocks noChangeArrowheads="1"/>
          </p:cNvSpPr>
          <p:nvPr/>
        </p:nvSpPr>
        <p:spPr bwMode="auto">
          <a:xfrm>
            <a:off x="369888" y="6488113"/>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See Figure 2-3 ITRC PVI Guide</a:t>
            </a:r>
          </a:p>
        </p:txBody>
      </p:sp>
    </p:spTree>
    <p:custDataLst>
      <p:tags r:id="rId1"/>
    </p:custDataLst>
    <p:extLst>
      <p:ext uri="{BB962C8B-B14F-4D97-AF65-F5344CB8AC3E}">
        <p14:creationId xmlns:p14="http://schemas.microsoft.com/office/powerpoint/2010/main" val="2948375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C:\Users\Juliana\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1500188"/>
            <a:ext cx="138588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altLang="en-US" dirty="0" smtClean="0"/>
              <a:t>Observed Petroleum Vapor Soil Gas Profiles</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
        <p:nvSpPr>
          <p:cNvPr id="37895" name="TextBox 1"/>
          <p:cNvSpPr txBox="1">
            <a:spLocks noChangeArrowheads="1"/>
          </p:cNvSpPr>
          <p:nvPr/>
        </p:nvSpPr>
        <p:spPr bwMode="auto">
          <a:xfrm>
            <a:off x="1828800" y="26670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Aerobic Biodegradation Front</a:t>
            </a:r>
          </a:p>
        </p:txBody>
      </p:sp>
      <p:sp>
        <p:nvSpPr>
          <p:cNvPr id="37896" name="TextBox 2"/>
          <p:cNvSpPr txBox="1">
            <a:spLocks noChangeArrowheads="1"/>
          </p:cNvSpPr>
          <p:nvPr/>
        </p:nvSpPr>
        <p:spPr bwMode="auto">
          <a:xfrm>
            <a:off x="419100" y="560228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Relative soil-gas concentrations</a:t>
            </a:r>
          </a:p>
        </p:txBody>
      </p:sp>
      <p:sp>
        <p:nvSpPr>
          <p:cNvPr id="37897" name="TextBox 3"/>
          <p:cNvSpPr txBox="1">
            <a:spLocks noChangeArrowheads="1"/>
          </p:cNvSpPr>
          <p:nvPr/>
        </p:nvSpPr>
        <p:spPr bwMode="auto">
          <a:xfrm>
            <a:off x="893763" y="52720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0</a:t>
            </a:r>
          </a:p>
        </p:txBody>
      </p:sp>
      <p:sp>
        <p:nvSpPr>
          <p:cNvPr id="37898" name="TextBox 4"/>
          <p:cNvSpPr txBox="1">
            <a:spLocks noChangeArrowheads="1"/>
          </p:cNvSpPr>
          <p:nvPr/>
        </p:nvSpPr>
        <p:spPr bwMode="auto">
          <a:xfrm>
            <a:off x="1671638" y="527208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1</a:t>
            </a:r>
          </a:p>
        </p:txBody>
      </p:sp>
      <p:sp>
        <p:nvSpPr>
          <p:cNvPr id="37899" name="TextBox 7"/>
          <p:cNvSpPr txBox="1">
            <a:spLocks noChangeArrowheads="1"/>
          </p:cNvSpPr>
          <p:nvPr/>
        </p:nvSpPr>
        <p:spPr bwMode="auto">
          <a:xfrm>
            <a:off x="1828800" y="1500188"/>
            <a:ext cx="51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a:solidFill>
                  <a:srgbClr val="008000"/>
                </a:solidFill>
              </a:rPr>
              <a:t>0</a:t>
            </a:r>
            <a:r>
              <a:rPr lang="en-US" altLang="en-US" sz="2800" b="1" baseline="-25000" dirty="0">
                <a:solidFill>
                  <a:srgbClr val="008000"/>
                </a:solidFill>
              </a:rPr>
              <a:t>2</a:t>
            </a:r>
          </a:p>
        </p:txBody>
      </p:sp>
      <p:sp>
        <p:nvSpPr>
          <p:cNvPr id="37900" name="TextBox 8"/>
          <p:cNvSpPr txBox="1">
            <a:spLocks noChangeArrowheads="1"/>
          </p:cNvSpPr>
          <p:nvPr/>
        </p:nvSpPr>
        <p:spPr bwMode="auto">
          <a:xfrm>
            <a:off x="1828800" y="4595813"/>
            <a:ext cx="162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CC3300"/>
                </a:solidFill>
              </a:rPr>
              <a:t>Hydrocarbon</a:t>
            </a:r>
          </a:p>
        </p:txBody>
      </p:sp>
      <p:graphicFrame>
        <p:nvGraphicFramePr>
          <p:cNvPr id="2" name="Table 1"/>
          <p:cNvGraphicFramePr>
            <a:graphicFrameLocks noGrp="1"/>
          </p:cNvGraphicFramePr>
          <p:nvPr/>
        </p:nvGraphicFramePr>
        <p:xfrm>
          <a:off x="3886200" y="1400175"/>
          <a:ext cx="5105400" cy="5124451"/>
        </p:xfrm>
        <a:graphic>
          <a:graphicData uri="http://schemas.openxmlformats.org/drawingml/2006/table">
            <a:tbl>
              <a:tblPr/>
              <a:tblGrid>
                <a:gridCol w="2552700"/>
                <a:gridCol w="2552700"/>
              </a:tblGrid>
              <a:tr h="1189038">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itchFamily="34" charset="0"/>
                          <a:cs typeface="Arial" pitchFamily="34" charset="0"/>
                        </a:rPr>
                        <a:t>Lower Concentration Source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itchFamily="34" charset="0"/>
                          <a:cs typeface="Arial" pitchFamily="34" charset="0"/>
                        </a:rPr>
                        <a:t>Higher Concentration Source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5887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Dissolved Groundwater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Source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LNAPL</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a:t>
                      </a:r>
                      <a:br>
                        <a:rPr kumimoji="0" lang="en-US" altLang="en-US" sz="2000" b="0" i="0" u="none" strike="noStrike" cap="none" normalizeH="0" baseline="0" dirty="0" smtClean="0">
                          <a:ln>
                            <a:noFill/>
                          </a:ln>
                          <a:solidFill>
                            <a:srgbClr val="008000"/>
                          </a:solidFill>
                          <a:effectLst/>
                          <a:latin typeface="Arial" pitchFamily="34" charset="0"/>
                          <a:cs typeface="Arial" pitchFamily="34" charset="0"/>
                        </a:rPr>
                      </a:b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Source</a:t>
                      </a:r>
                      <a:endParaRPr kumimoji="0" lang="en-US" alt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671513">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Clean</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Soil Model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Dirty</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Soil Model</a:t>
                      </a:r>
                      <a:endParaRPr kumimoji="0" lang="en-US" alt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70167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Deeper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‘reaction 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Shallower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‘reaction zone’</a:t>
                      </a:r>
                      <a:endParaRPr kumimoji="0" lang="en-US" alt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70167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Lower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VOC surface flux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Higher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VOC surface flux</a:t>
                      </a:r>
                      <a:endParaRPr kumimoji="0" lang="en-US" alt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70167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Lower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Oxygen Demand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defRPr>
                      </a:lvl1pPr>
                      <a:lvl2pPr marL="742950" indent="-285750" eaLnBrk="0" hangingPunct="0">
                        <a:spcBef>
                          <a:spcPct val="20000"/>
                        </a:spcBef>
                        <a:buClr>
                          <a:srgbClr val="333399"/>
                        </a:buClr>
                        <a:buSzPct val="115000"/>
                        <a:defRPr sz="20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sz="1600">
                          <a:solidFill>
                            <a:schemeClr val="tx1"/>
                          </a:solidFill>
                          <a:latin typeface="Arial" pitchFamily="34" charset="0"/>
                        </a:defRPr>
                      </a:lvl5pPr>
                      <a:lvl6pPr marL="2514600" indent="-228600" eaLnBrk="0" fontAlgn="base" hangingPunct="0">
                        <a:spcBef>
                          <a:spcPct val="20000"/>
                        </a:spcBef>
                        <a:spcAft>
                          <a:spcPct val="0"/>
                        </a:spcAft>
                        <a:defRPr sz="1600">
                          <a:solidFill>
                            <a:schemeClr val="tx1"/>
                          </a:solidFill>
                          <a:latin typeface="Arial" pitchFamily="34" charset="0"/>
                        </a:defRPr>
                      </a:lvl6pPr>
                      <a:lvl7pPr marL="2971800" indent="-228600" eaLnBrk="0" fontAlgn="base" hangingPunct="0">
                        <a:spcBef>
                          <a:spcPct val="20000"/>
                        </a:spcBef>
                        <a:spcAft>
                          <a:spcPct val="0"/>
                        </a:spcAft>
                        <a:defRPr sz="1600">
                          <a:solidFill>
                            <a:schemeClr val="tx1"/>
                          </a:solidFill>
                          <a:latin typeface="Arial" pitchFamily="34" charset="0"/>
                        </a:defRPr>
                      </a:lvl7pPr>
                      <a:lvl8pPr marL="3429000" indent="-228600" eaLnBrk="0" fontAlgn="base" hangingPunct="0">
                        <a:spcBef>
                          <a:spcPct val="20000"/>
                        </a:spcBef>
                        <a:spcAft>
                          <a:spcPct val="0"/>
                        </a:spcAft>
                        <a:defRPr sz="1600">
                          <a:solidFill>
                            <a:schemeClr val="tx1"/>
                          </a:solidFill>
                          <a:latin typeface="Arial" pitchFamily="34" charset="0"/>
                        </a:defRPr>
                      </a:lvl8pPr>
                      <a:lvl9pPr marL="3886200" indent="-228600" eaLnBrk="0" fontAlgn="base" hangingPunct="0">
                        <a:spcBef>
                          <a:spcPct val="20000"/>
                        </a:spcBef>
                        <a:spcAft>
                          <a:spcPct val="0"/>
                        </a:spcAft>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8000"/>
                          </a:solidFill>
                          <a:effectLst/>
                          <a:latin typeface="Arial" pitchFamily="34" charset="0"/>
                          <a:cs typeface="Arial" pitchFamily="34" charset="0"/>
                        </a:rPr>
                        <a:t>Higher</a:t>
                      </a:r>
                      <a:r>
                        <a:rPr kumimoji="0" lang="en-US" altLang="en-US" sz="2000" b="0" i="0" u="none" strike="noStrike" cap="none" normalizeH="0" baseline="0" dirty="0" smtClean="0">
                          <a:ln>
                            <a:noFill/>
                          </a:ln>
                          <a:solidFill>
                            <a:srgbClr val="008000"/>
                          </a:solidFill>
                          <a:effectLst/>
                          <a:latin typeface="Arial" pitchFamily="34" charset="0"/>
                          <a:cs typeface="Arial" pitchFamily="34" charset="0"/>
                        </a:rPr>
                        <a:t> Oxygen Demand</a:t>
                      </a:r>
                      <a:endParaRPr kumimoji="0" lang="en-US" alt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ustDataLst>
      <p:tags r:id="rId1"/>
    </p:custDataLst>
    <p:extLst>
      <p:ext uri="{BB962C8B-B14F-4D97-AF65-F5344CB8AC3E}">
        <p14:creationId xmlns:p14="http://schemas.microsoft.com/office/powerpoint/2010/main" val="718994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92075"/>
            <a:ext cx="7431088" cy="1050925"/>
          </a:xfrm>
        </p:spPr>
        <p:txBody>
          <a:bodyPr/>
          <a:lstStyle/>
          <a:p>
            <a:r>
              <a:rPr lang="en-US" altLang="en-US" dirty="0" smtClean="0">
                <a:solidFill>
                  <a:srgbClr val="0099CC"/>
                </a:solidFill>
              </a:rPr>
              <a:t>Evidence for Aerobic Biodegradation</a:t>
            </a:r>
          </a:p>
        </p:txBody>
      </p:sp>
      <p:sp>
        <p:nvSpPr>
          <p:cNvPr id="38915"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rPr>
              <a:t>Case Study</a:t>
            </a:r>
          </a:p>
        </p:txBody>
      </p:sp>
      <p:graphicFrame>
        <p:nvGraphicFramePr>
          <p:cNvPr id="13" name="Chart 12"/>
          <p:cNvGraphicFramePr>
            <a:graphicFrameLocks/>
          </p:cNvGraphicFramePr>
          <p:nvPr/>
        </p:nvGraphicFramePr>
        <p:xfrm>
          <a:off x="2995614" y="2438400"/>
          <a:ext cx="3786186"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6575445" y="2819400"/>
          <a:ext cx="3581400" cy="3704945"/>
        </p:xfrm>
        <a:graphic>
          <a:graphicData uri="http://schemas.openxmlformats.org/drawingml/2006/chart">
            <c:chart xmlns:c="http://schemas.openxmlformats.org/drawingml/2006/chart" xmlns:r="http://schemas.openxmlformats.org/officeDocument/2006/relationships" r:id="rId5"/>
          </a:graphicData>
        </a:graphic>
      </p:graphicFrame>
      <p:sp>
        <p:nvSpPr>
          <p:cNvPr id="38918" name="Rectangle 11"/>
          <p:cNvSpPr>
            <a:spLocks noChangeArrowheads="1"/>
          </p:cNvSpPr>
          <p:nvPr/>
        </p:nvSpPr>
        <p:spPr bwMode="auto">
          <a:xfrm>
            <a:off x="5105400" y="5334000"/>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SzPct val="150000"/>
            </a:pPr>
            <a:r>
              <a:rPr lang="en-US" altLang="en-US" dirty="0">
                <a:latin typeface="Calibri" pitchFamily="34" charset="0"/>
                <a:ea typeface="MS PGothic" pitchFamily="34" charset="-128"/>
              </a:rPr>
              <a:t>LNAPL</a:t>
            </a:r>
          </a:p>
        </p:txBody>
      </p:sp>
      <p:graphicFrame>
        <p:nvGraphicFramePr>
          <p:cNvPr id="16" name="Chart 15"/>
          <p:cNvGraphicFramePr>
            <a:graphicFrameLocks/>
          </p:cNvGraphicFramePr>
          <p:nvPr/>
        </p:nvGraphicFramePr>
        <p:xfrm>
          <a:off x="-52386" y="2362200"/>
          <a:ext cx="3515160" cy="3962400"/>
        </p:xfrm>
        <a:graphic>
          <a:graphicData uri="http://schemas.openxmlformats.org/drawingml/2006/chart">
            <c:chart xmlns:c="http://schemas.openxmlformats.org/drawingml/2006/chart" xmlns:r="http://schemas.openxmlformats.org/officeDocument/2006/relationships" r:id="rId6"/>
          </a:graphicData>
        </a:graphic>
      </p:graphicFrame>
      <p:sp>
        <p:nvSpPr>
          <p:cNvPr id="38920" name="Content Placeholder 2"/>
          <p:cNvSpPr>
            <a:spLocks noGrp="1"/>
          </p:cNvSpPr>
          <p:nvPr>
            <p:ph idx="1"/>
          </p:nvPr>
        </p:nvSpPr>
        <p:spPr>
          <a:xfrm>
            <a:off x="304800" y="1371600"/>
            <a:ext cx="7315200" cy="838200"/>
          </a:xfrm>
        </p:spPr>
        <p:txBody>
          <a:bodyPr/>
          <a:lstStyle/>
          <a:p>
            <a:r>
              <a:rPr lang="en-US" altLang="en-US" sz="2200" dirty="0" smtClean="0"/>
              <a:t>Inverse relationship of oxygen and petroleum vapors</a:t>
            </a:r>
          </a:p>
          <a:p>
            <a:r>
              <a:rPr lang="en-US" altLang="en-US" sz="2200" dirty="0" smtClean="0"/>
              <a:t>Inverse relationship of oxygen and carbon dioxide</a:t>
            </a:r>
          </a:p>
        </p:txBody>
      </p:sp>
      <p:sp>
        <p:nvSpPr>
          <p:cNvPr id="38921" name="TextBox 1"/>
          <p:cNvSpPr txBox="1">
            <a:spLocks noChangeArrowheads="1"/>
          </p:cNvSpPr>
          <p:nvPr/>
        </p:nvSpPr>
        <p:spPr bwMode="auto">
          <a:xfrm>
            <a:off x="7521575" y="1873250"/>
            <a:ext cx="15954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t>Oxygen</a:t>
            </a:r>
          </a:p>
          <a:p>
            <a:pPr eaLnBrk="1" hangingPunct="1"/>
            <a:r>
              <a:rPr lang="en-US" altLang="en-US" sz="1600" dirty="0"/>
              <a:t>Carbon Dioxide</a:t>
            </a:r>
          </a:p>
          <a:p>
            <a:pPr eaLnBrk="1" hangingPunct="1"/>
            <a:r>
              <a:rPr lang="en-US" altLang="en-US" sz="1600" dirty="0"/>
              <a:t>Benzene</a:t>
            </a:r>
          </a:p>
        </p:txBody>
      </p:sp>
      <p:sp>
        <p:nvSpPr>
          <p:cNvPr id="38922" name="TextBox 4"/>
          <p:cNvSpPr txBox="1">
            <a:spLocks noChangeArrowheads="1"/>
          </p:cNvSpPr>
          <p:nvPr/>
        </p:nvSpPr>
        <p:spPr bwMode="auto">
          <a:xfrm>
            <a:off x="3910013" y="62738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t>Coachella, CA COA-2</a:t>
            </a:r>
          </a:p>
          <a:p>
            <a:pPr eaLnBrk="1" hangingPunct="1"/>
            <a:r>
              <a:rPr lang="en-US" altLang="en-US" sz="1600" dirty="0"/>
              <a:t>(Ririe, et al 2002)</a:t>
            </a:r>
          </a:p>
        </p:txBody>
      </p:sp>
      <p:sp>
        <p:nvSpPr>
          <p:cNvPr id="38923" name="TextBox 5"/>
          <p:cNvSpPr txBox="1">
            <a:spLocks noChangeArrowheads="1"/>
          </p:cNvSpPr>
          <p:nvPr/>
        </p:nvSpPr>
        <p:spPr bwMode="auto">
          <a:xfrm>
            <a:off x="6696075" y="6273800"/>
            <a:ext cx="2447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t>Salina Cash Saver VMW-1 (UDEQ 7/27/07)</a:t>
            </a:r>
          </a:p>
        </p:txBody>
      </p:sp>
      <p:cxnSp>
        <p:nvCxnSpPr>
          <p:cNvPr id="38924" name="Straight Connector 7"/>
          <p:cNvCxnSpPr>
            <a:cxnSpLocks noChangeShapeType="1"/>
          </p:cNvCxnSpPr>
          <p:nvPr/>
        </p:nvCxnSpPr>
        <p:spPr bwMode="auto">
          <a:xfrm>
            <a:off x="7196138" y="2057400"/>
            <a:ext cx="390525" cy="0"/>
          </a:xfrm>
          <a:prstGeom prst="line">
            <a:avLst/>
          </a:prstGeom>
          <a:noFill/>
          <a:ln w="31750" algn="ctr">
            <a:solidFill>
              <a:srgbClr val="0000FF"/>
            </a:solidFill>
            <a:miter lim="800000"/>
            <a:headEnd/>
            <a:tailEnd/>
          </a:ln>
          <a:extLst>
            <a:ext uri="{909E8E84-426E-40DD-AFC4-6F175D3DCCD1}">
              <a14:hiddenFill xmlns:a14="http://schemas.microsoft.com/office/drawing/2010/main">
                <a:noFill/>
              </a14:hiddenFill>
            </a:ext>
          </a:extLst>
        </p:spPr>
      </p:cxnSp>
      <p:cxnSp>
        <p:nvCxnSpPr>
          <p:cNvPr id="38925" name="Straight Connector 21"/>
          <p:cNvCxnSpPr>
            <a:cxnSpLocks noChangeShapeType="1"/>
          </p:cNvCxnSpPr>
          <p:nvPr/>
        </p:nvCxnSpPr>
        <p:spPr bwMode="auto">
          <a:xfrm>
            <a:off x="7196138" y="2303463"/>
            <a:ext cx="390525" cy="0"/>
          </a:xfrm>
          <a:prstGeom prst="line">
            <a:avLst/>
          </a:prstGeom>
          <a:noFill/>
          <a:ln w="317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8926" name="Straight Connector 22"/>
          <p:cNvCxnSpPr>
            <a:cxnSpLocks noChangeShapeType="1"/>
          </p:cNvCxnSpPr>
          <p:nvPr/>
        </p:nvCxnSpPr>
        <p:spPr bwMode="auto">
          <a:xfrm>
            <a:off x="7196138" y="2514600"/>
            <a:ext cx="390525" cy="0"/>
          </a:xfrm>
          <a:prstGeom prst="line">
            <a:avLst/>
          </a:prstGeom>
          <a:noFill/>
          <a:ln w="31750" algn="ctr">
            <a:solidFill>
              <a:srgbClr val="FF0000"/>
            </a:solidFill>
            <a:miter lim="800000"/>
            <a:headEnd/>
            <a:tailEnd/>
          </a:ln>
          <a:extLst>
            <a:ext uri="{909E8E84-426E-40DD-AFC4-6F175D3DCCD1}">
              <a14:hiddenFill xmlns:a14="http://schemas.microsoft.com/office/drawing/2010/main">
                <a:noFill/>
              </a14:hiddenFill>
            </a:ext>
          </a:extLst>
        </p:spPr>
      </p:cxnSp>
      <p:sp>
        <p:nvSpPr>
          <p:cNvPr id="38927" name="Rectangle 10"/>
          <p:cNvSpPr>
            <a:spLocks noChangeArrowheads="1"/>
          </p:cNvSpPr>
          <p:nvPr/>
        </p:nvSpPr>
        <p:spPr bwMode="auto">
          <a:xfrm>
            <a:off x="7307263" y="1978025"/>
            <a:ext cx="184150" cy="182563"/>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38928" name="Isosceles Triangle 11"/>
          <p:cNvSpPr>
            <a:spLocks noChangeArrowheads="1"/>
          </p:cNvSpPr>
          <p:nvPr/>
        </p:nvSpPr>
        <p:spPr bwMode="auto">
          <a:xfrm>
            <a:off x="7310438" y="2181225"/>
            <a:ext cx="182562" cy="182563"/>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38929" name="Flowchart: Decision 14"/>
          <p:cNvSpPr>
            <a:spLocks noChangeArrowheads="1"/>
          </p:cNvSpPr>
          <p:nvPr/>
        </p:nvSpPr>
        <p:spPr bwMode="auto">
          <a:xfrm>
            <a:off x="7310438" y="2422525"/>
            <a:ext cx="182562" cy="184150"/>
          </a:xfrm>
          <a:prstGeom prst="flowChartDecision">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38930"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99CC"/>
              </a:solidFill>
            </a:endParaRPr>
          </a:p>
        </p:txBody>
      </p:sp>
      <p:sp>
        <p:nvSpPr>
          <p:cNvPr id="38931" name="TextBox 1"/>
          <p:cNvSpPr txBox="1">
            <a:spLocks noChangeArrowheads="1"/>
          </p:cNvSpPr>
          <p:nvPr/>
        </p:nvSpPr>
        <p:spPr bwMode="auto">
          <a:xfrm>
            <a:off x="457200" y="62738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a-DK" altLang="en-US" sz="1600"/>
              <a:t>Beaufort, SC NJ-VW2 (Lahvis,et al., 1999)</a:t>
            </a:r>
          </a:p>
        </p:txBody>
      </p:sp>
    </p:spTree>
    <p:custDataLst>
      <p:tags r:id="rId1"/>
    </p:custDataLst>
    <p:extLst>
      <p:ext uri="{BB962C8B-B14F-4D97-AF65-F5344CB8AC3E}">
        <p14:creationId xmlns:p14="http://schemas.microsoft.com/office/powerpoint/2010/main" val="3005049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altLang="en-US" dirty="0" smtClean="0"/>
              <a:t>Aerobic Petroleum Biodegradation Rates in Soil: Compiled Data</a:t>
            </a:r>
          </a:p>
        </p:txBody>
      </p:sp>
      <p:sp>
        <p:nvSpPr>
          <p:cNvPr id="39939" name="Content Placeholder 13"/>
          <p:cNvSpPr>
            <a:spLocks noGrp="1"/>
          </p:cNvSpPr>
          <p:nvPr>
            <p:ph idx="1"/>
          </p:nvPr>
        </p:nvSpPr>
        <p:spPr>
          <a:xfrm>
            <a:off x="3962400" y="1371600"/>
            <a:ext cx="4953000" cy="5257800"/>
          </a:xfrm>
        </p:spPr>
        <p:txBody>
          <a:bodyPr/>
          <a:lstStyle/>
          <a:p>
            <a:r>
              <a:rPr lang="en-US" altLang="en-US" sz="2000" dirty="0" smtClean="0"/>
              <a:t>Empirical data</a:t>
            </a:r>
          </a:p>
          <a:p>
            <a:pPr lvl="1"/>
            <a:r>
              <a:rPr lang="en-US" altLang="en-US" sz="1800" dirty="0" smtClean="0"/>
              <a:t>From field measurements, columns, microcosms.</a:t>
            </a:r>
          </a:p>
          <a:p>
            <a:pPr lvl="1"/>
            <a:r>
              <a:rPr lang="en-US" altLang="en-US" sz="1800" dirty="0" smtClean="0"/>
              <a:t>First-order. Normalized by ‘water-phase’ concentration</a:t>
            </a:r>
          </a:p>
          <a:p>
            <a:r>
              <a:rPr lang="en-US" altLang="en-US" sz="2000" dirty="0" smtClean="0"/>
              <a:t>Applicability</a:t>
            </a:r>
          </a:p>
          <a:p>
            <a:pPr lvl="1"/>
            <a:r>
              <a:rPr lang="en-US" altLang="en-US" sz="1800" dirty="0" smtClean="0"/>
              <a:t>Scenario-specific</a:t>
            </a:r>
          </a:p>
          <a:p>
            <a:pPr lvl="1"/>
            <a:r>
              <a:rPr lang="en-US" altLang="en-US" sz="1800" dirty="0" smtClean="0"/>
              <a:t>For aerobic, air connected vadose-zone soils</a:t>
            </a:r>
          </a:p>
          <a:p>
            <a:pPr lvl="1"/>
            <a:r>
              <a:rPr lang="en-US" altLang="en-US" sz="1800" dirty="0" smtClean="0"/>
              <a:t>Don’t mix rates (not interchangeable with ground- water or source-zone attenuation rates)</a:t>
            </a:r>
          </a:p>
          <a:p>
            <a:endParaRPr lang="en-US" altLang="en-US" sz="2000" dirty="0" smtClean="0"/>
          </a:p>
        </p:txBody>
      </p:sp>
      <p:pic>
        <p:nvPicPr>
          <p:cNvPr id="399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938" y="5213350"/>
            <a:ext cx="4340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pic>
        <p:nvPicPr>
          <p:cNvPr id="3994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52613"/>
            <a:ext cx="3189288"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Box 17"/>
          <p:cNvSpPr txBox="1">
            <a:spLocks noChangeArrowheads="1"/>
          </p:cNvSpPr>
          <p:nvPr/>
        </p:nvSpPr>
        <p:spPr bwMode="auto">
          <a:xfrm>
            <a:off x="381000" y="6477000"/>
            <a:ext cx="411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ea typeface="MS PGothic" pitchFamily="34" charset="-128"/>
                <a:hlinkClick r:id="rId6"/>
              </a:rPr>
              <a:t>ITRC PVI-1, 2014: Figure I-1</a:t>
            </a:r>
            <a:endParaRPr lang="en-US" altLang="en-US" dirty="0">
              <a:solidFill>
                <a:srgbClr val="000000"/>
              </a:solidFill>
              <a:ea typeface="MS PGothic" pitchFamily="34" charset="-128"/>
            </a:endParaRPr>
          </a:p>
        </p:txBody>
      </p:sp>
    </p:spTree>
    <p:custDataLst>
      <p:tags r:id="rId1"/>
    </p:custDataLst>
    <p:extLst>
      <p:ext uri="{BB962C8B-B14F-4D97-AF65-F5344CB8AC3E}">
        <p14:creationId xmlns:p14="http://schemas.microsoft.com/office/powerpoint/2010/main" val="237775302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Aerobic Petroleum Biodegradation Rates in Soil</a:t>
            </a:r>
          </a:p>
        </p:txBody>
      </p:sp>
      <p:sp>
        <p:nvSpPr>
          <p:cNvPr id="40963" name="Text Placeholder 2"/>
          <p:cNvSpPr>
            <a:spLocks noGrp="1"/>
          </p:cNvSpPr>
          <p:nvPr>
            <p:ph idx="1"/>
          </p:nvPr>
        </p:nvSpPr>
        <p:spPr/>
        <p:txBody>
          <a:bodyPr/>
          <a:lstStyle/>
          <a:p>
            <a:r>
              <a:rPr lang="en-US" altLang="en-US" dirty="0" smtClean="0"/>
              <a:t>With these rates</a:t>
            </a:r>
          </a:p>
          <a:p>
            <a:pPr lvl="1"/>
            <a:r>
              <a:rPr lang="en-US" altLang="en-US" dirty="0" smtClean="0"/>
              <a:t>In aerobic soils, petroleum chemicals attenuate over relatively short distances</a:t>
            </a:r>
          </a:p>
          <a:p>
            <a:pPr lvl="1"/>
            <a:r>
              <a:rPr lang="en-US" altLang="en-US" dirty="0" smtClean="0"/>
              <a:t>50% decrease in 5 to 50 cm</a:t>
            </a:r>
          </a:p>
          <a:p>
            <a:pPr lvl="2"/>
            <a:r>
              <a:rPr lang="en-US" altLang="en-US" dirty="0" smtClean="0"/>
              <a:t>Approximate range</a:t>
            </a:r>
          </a:p>
          <a:p>
            <a:pPr lvl="2"/>
            <a:r>
              <a:rPr lang="en-US" altLang="en-US" dirty="0" smtClean="0"/>
              <a:t>Depending on soil conditions</a:t>
            </a:r>
          </a:p>
        </p:txBody>
      </p:sp>
      <p:sp>
        <p:nvSpPr>
          <p:cNvPr id="10" name="AutoShape 3"/>
          <p:cNvSpPr>
            <a:spLocks noChangeArrowheads="1"/>
          </p:cNvSpPr>
          <p:nvPr/>
        </p:nvSpPr>
        <p:spPr bwMode="auto">
          <a:xfrm>
            <a:off x="690563" y="5621338"/>
            <a:ext cx="8148637"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40965" name="Rectangle 12"/>
          <p:cNvSpPr>
            <a:spLocks noChangeArrowheads="1"/>
          </p:cNvSpPr>
          <p:nvPr/>
        </p:nvSpPr>
        <p:spPr bwMode="auto">
          <a:xfrm>
            <a:off x="690563" y="5691188"/>
            <a:ext cx="81486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3238" indent="-17732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i="1" dirty="0">
                <a:solidFill>
                  <a:srgbClr val="333399"/>
                </a:solidFill>
                <a:ea typeface="MS PGothic" pitchFamily="34" charset="-128"/>
              </a:rPr>
              <a:t>KEY POINTS:  </a:t>
            </a:r>
            <a:r>
              <a:rPr lang="en-US" altLang="en-US" b="1" dirty="0">
                <a:ea typeface="MS PGothic" pitchFamily="34" charset="-128"/>
              </a:rPr>
              <a:t>Rates are fast – compared with diffusion; </a:t>
            </a:r>
            <a:br>
              <a:rPr lang="en-US" altLang="en-US" b="1" dirty="0">
                <a:ea typeface="MS PGothic" pitchFamily="34" charset="-128"/>
              </a:rPr>
            </a:br>
            <a:r>
              <a:rPr lang="en-US" altLang="en-US" b="1" dirty="0">
                <a:ea typeface="MS PGothic" pitchFamily="34" charset="-128"/>
              </a:rPr>
              <a:t>geometric decrease in concentration over distance</a:t>
            </a:r>
          </a:p>
        </p:txBody>
      </p:sp>
      <p:sp>
        <p:nvSpPr>
          <p:cNvPr id="11"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extLst>
      <p:ext uri="{BB962C8B-B14F-4D97-AF65-F5344CB8AC3E}">
        <p14:creationId xmlns:p14="http://schemas.microsoft.com/office/powerpoint/2010/main" val="395812233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Environmental Effects on Biodegradation</a:t>
            </a:r>
          </a:p>
        </p:txBody>
      </p:sp>
      <p:sp>
        <p:nvSpPr>
          <p:cNvPr id="41987" name="Content Placeholder 2"/>
          <p:cNvSpPr>
            <a:spLocks noGrp="1"/>
          </p:cNvSpPr>
          <p:nvPr>
            <p:ph idx="1"/>
          </p:nvPr>
        </p:nvSpPr>
        <p:spPr>
          <a:xfrm>
            <a:off x="685800" y="1447800"/>
            <a:ext cx="7696200" cy="4495800"/>
          </a:xfrm>
        </p:spPr>
        <p:txBody>
          <a:bodyPr/>
          <a:lstStyle/>
          <a:p>
            <a:r>
              <a:rPr lang="en-US" altLang="en-US" dirty="0" smtClean="0"/>
              <a:t>Despite general reliability of aerobic biodegradation in reducing PVI, it can be limited by availability of O</a:t>
            </a:r>
            <a:r>
              <a:rPr lang="en-US" altLang="en-US" baseline="-25000" dirty="0" smtClean="0"/>
              <a:t>2</a:t>
            </a:r>
            <a:endParaRPr lang="en-US" altLang="en-US" dirty="0" smtClean="0"/>
          </a:p>
          <a:p>
            <a:pPr lvl="1"/>
            <a:r>
              <a:rPr lang="en-US" altLang="en-US" dirty="0" smtClean="0"/>
              <a:t>Oxygen into subsurface</a:t>
            </a:r>
          </a:p>
          <a:p>
            <a:pPr lvl="2"/>
            <a:r>
              <a:rPr lang="en-US" altLang="en-US" dirty="0" smtClean="0"/>
              <a:t>Under building foundations</a:t>
            </a:r>
          </a:p>
          <a:p>
            <a:pPr lvl="1"/>
            <a:r>
              <a:rPr lang="en-US" altLang="en-US" dirty="0" smtClean="0"/>
              <a:t>Limited soil diffusion</a:t>
            </a:r>
          </a:p>
          <a:p>
            <a:pPr lvl="2"/>
            <a:r>
              <a:rPr lang="en-US" altLang="en-US" dirty="0" smtClean="0"/>
              <a:t>Soils with high moisture</a:t>
            </a:r>
          </a:p>
          <a:p>
            <a:pPr lvl="2"/>
            <a:r>
              <a:rPr lang="en-US" altLang="en-US" dirty="0" smtClean="0"/>
              <a:t>Soils with low permeability</a:t>
            </a:r>
          </a:p>
          <a:p>
            <a:pPr lvl="1"/>
            <a:r>
              <a:rPr lang="en-US" altLang="en-US" dirty="0" smtClean="0"/>
              <a:t>Oxygen demand</a:t>
            </a:r>
          </a:p>
          <a:p>
            <a:pPr lvl="2"/>
            <a:r>
              <a:rPr lang="en-US" altLang="en-US" dirty="0" smtClean="0"/>
              <a:t>Presence of high PHC concentrations (e.g., near LNAPL source) </a:t>
            </a:r>
          </a:p>
          <a:p>
            <a:pPr lvl="2"/>
            <a:r>
              <a:rPr lang="en-US" altLang="en-US" dirty="0" smtClean="0"/>
              <a:t>Soils with high organic content</a:t>
            </a:r>
          </a:p>
          <a:p>
            <a:pPr lvl="1"/>
            <a:endParaRPr lang="en-US" altLang="en-US" dirty="0" smtClean="0"/>
          </a:p>
          <a:p>
            <a:endParaRPr lang="en-US" altLang="en-US" dirty="0" smtClean="0"/>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extLst>
      <p:ext uri="{BB962C8B-B14F-4D97-AF65-F5344CB8AC3E}">
        <p14:creationId xmlns:p14="http://schemas.microsoft.com/office/powerpoint/2010/main" val="3330599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2600" dirty="0" smtClean="0">
                <a:solidFill>
                  <a:srgbClr val="333399"/>
                </a:solidFill>
              </a:rPr>
              <a:t>Common Question: </a:t>
            </a:r>
            <a:r>
              <a:rPr lang="en-US" altLang="en-US" sz="2600" dirty="0" smtClean="0"/>
              <a:t>Is there enough O</a:t>
            </a:r>
            <a:r>
              <a:rPr lang="en-US" altLang="en-US" sz="2000" dirty="0" smtClean="0"/>
              <a:t>2</a:t>
            </a:r>
            <a:r>
              <a:rPr lang="en-US" altLang="en-US" sz="2600" dirty="0" smtClean="0"/>
              <a:t> under buildings to support biodegradation?</a:t>
            </a:r>
          </a:p>
        </p:txBody>
      </p:sp>
      <p:sp>
        <p:nvSpPr>
          <p:cNvPr id="43011" name="Content Placeholder 2"/>
          <p:cNvSpPr>
            <a:spLocks noGrp="1"/>
          </p:cNvSpPr>
          <p:nvPr>
            <p:ph idx="1"/>
          </p:nvPr>
        </p:nvSpPr>
        <p:spPr>
          <a:xfrm>
            <a:off x="609600" y="1371600"/>
            <a:ext cx="7772400" cy="838200"/>
          </a:xfrm>
        </p:spPr>
        <p:txBody>
          <a:bodyPr/>
          <a:lstStyle/>
          <a:p>
            <a:r>
              <a:rPr lang="en-US" altLang="en-US" sz="2400" dirty="0" smtClean="0"/>
              <a:t>Answer: Generally, </a:t>
            </a:r>
            <a:r>
              <a:rPr lang="en-US" altLang="en-US" sz="2400" b="1" dirty="0" smtClean="0"/>
              <a:t>Yes</a:t>
            </a:r>
            <a:r>
              <a:rPr lang="en-US" altLang="en-US" sz="2400" dirty="0" smtClean="0"/>
              <a:t>, even modest O</a:t>
            </a:r>
            <a:r>
              <a:rPr lang="en-US" altLang="en-US" sz="1800" dirty="0" smtClean="0"/>
              <a:t>2</a:t>
            </a:r>
            <a:r>
              <a:rPr lang="en-US" altLang="en-US" sz="2400" dirty="0" smtClean="0"/>
              <a:t> transport yields sufficient aerobic biodegradation in most cases</a:t>
            </a:r>
          </a:p>
        </p:txBody>
      </p:sp>
      <p:pic>
        <p:nvPicPr>
          <p:cNvPr id="43012" name="Picture 90" descr="C:\Users\Owner\AppData\Local\Temp\Temp1_PVI-Graphics-81814.zip\PVI-Graphics-81814\Figure5-3-0818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09800"/>
            <a:ext cx="5238750" cy="34369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3013" name="Group 10"/>
          <p:cNvGrpSpPr>
            <a:grpSpLocks/>
          </p:cNvGrpSpPr>
          <p:nvPr/>
        </p:nvGrpSpPr>
        <p:grpSpPr bwMode="auto">
          <a:xfrm>
            <a:off x="441325" y="5665788"/>
            <a:ext cx="8431213" cy="1066800"/>
            <a:chOff x="357389" y="1402724"/>
            <a:chExt cx="8208963" cy="1295400"/>
          </a:xfrm>
        </p:grpSpPr>
        <p:sp>
          <p:nvSpPr>
            <p:cNvPr id="7" name="AutoShape 3"/>
            <p:cNvSpPr>
              <a:spLocks noChangeArrowheads="1"/>
            </p:cNvSpPr>
            <p:nvPr/>
          </p:nvSpPr>
          <p:spPr bwMode="auto">
            <a:xfrm>
              <a:off x="357389" y="1402724"/>
              <a:ext cx="8208963" cy="129540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43018"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43019" name="Rectangle 5"/>
            <p:cNvSpPr>
              <a:spLocks noChangeArrowheads="1"/>
            </p:cNvSpPr>
            <p:nvPr/>
          </p:nvSpPr>
          <p:spPr bwMode="auto">
            <a:xfrm>
              <a:off x="1618700" y="1555124"/>
              <a:ext cx="6751721" cy="106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Two key factors – both needed – to run out of oxygen:</a:t>
              </a:r>
            </a:p>
            <a:p>
              <a:pPr>
                <a:lnSpc>
                  <a:spcPct val="95000"/>
                </a:lnSpc>
                <a:buFont typeface="Arial" pitchFamily="34" charset="0"/>
                <a:buChar char="•"/>
              </a:pPr>
              <a:r>
                <a:rPr lang="en-US" altLang="en-US" dirty="0">
                  <a:solidFill>
                    <a:srgbClr val="000000"/>
                  </a:solidFill>
                  <a:ea typeface="MS PGothic" pitchFamily="34" charset="-128"/>
                </a:rPr>
                <a:t> Limited oxygen transport below the foundation </a:t>
              </a:r>
            </a:p>
            <a:p>
              <a:pPr>
                <a:lnSpc>
                  <a:spcPct val="95000"/>
                </a:lnSpc>
                <a:buFont typeface="Arial" pitchFamily="34" charset="0"/>
                <a:buChar char="•"/>
              </a:pPr>
              <a:r>
                <a:rPr lang="en-US" altLang="en-US" dirty="0">
                  <a:solidFill>
                    <a:srgbClr val="000000"/>
                  </a:solidFill>
                  <a:ea typeface="MS PGothic" pitchFamily="34" charset="-128"/>
                </a:rPr>
                <a:t> High oxygen demand</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extLst>
      <p:ext uri="{BB962C8B-B14F-4D97-AF65-F5344CB8AC3E}">
        <p14:creationId xmlns:p14="http://schemas.microsoft.com/office/powerpoint/2010/main" val="518323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descr="C:\Users\Juliana\Desktop\te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150938"/>
            <a:ext cx="7386637"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p:txBody>
          <a:bodyPr/>
          <a:lstStyle/>
          <a:p>
            <a:r>
              <a:rPr lang="en-US" altLang="en-US" dirty="0" smtClean="0"/>
              <a:t>PVI – General Conceptual Site Model (CSM)</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pic>
        <p:nvPicPr>
          <p:cNvPr id="44039" name="Picture 2" descr="C:\Users\Owner\AppData\Local\Microsoft\Windows\Temporary Internet Files\Content.IE5\43O2EMT7\MC90007874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911">
            <a:off x="7426325" y="4927600"/>
            <a:ext cx="1697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Box 10"/>
          <p:cNvSpPr txBox="1">
            <a:spLocks noChangeArrowheads="1"/>
          </p:cNvSpPr>
          <p:nvPr/>
        </p:nvSpPr>
        <p:spPr bwMode="auto">
          <a:xfrm>
            <a:off x="5291138" y="4948238"/>
            <a:ext cx="240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solidFill>
                  <a:srgbClr val="008000"/>
                </a:solidFill>
              </a:rPr>
              <a:t>biodegradation</a:t>
            </a:r>
          </a:p>
        </p:txBody>
      </p:sp>
      <p:sp>
        <p:nvSpPr>
          <p:cNvPr id="44041" name="TextBox 1"/>
          <p:cNvSpPr txBox="1">
            <a:spLocks noChangeArrowheads="1"/>
          </p:cNvSpPr>
          <p:nvPr/>
        </p:nvSpPr>
        <p:spPr bwMode="auto">
          <a:xfrm>
            <a:off x="6324600" y="4003675"/>
            <a:ext cx="1371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Vadose Zone</a:t>
            </a:r>
          </a:p>
        </p:txBody>
      </p:sp>
      <p:sp>
        <p:nvSpPr>
          <p:cNvPr id="44042" name="TextBox 10"/>
          <p:cNvSpPr txBox="1">
            <a:spLocks noChangeArrowheads="1"/>
          </p:cNvSpPr>
          <p:nvPr/>
        </p:nvSpPr>
        <p:spPr bwMode="auto">
          <a:xfrm>
            <a:off x="5008563" y="333375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Oxygen Diffusion</a:t>
            </a:r>
          </a:p>
        </p:txBody>
      </p:sp>
      <p:cxnSp>
        <p:nvCxnSpPr>
          <p:cNvPr id="44043" name="Straight Connector 3"/>
          <p:cNvCxnSpPr>
            <a:cxnSpLocks noChangeShapeType="1"/>
          </p:cNvCxnSpPr>
          <p:nvPr/>
        </p:nvCxnSpPr>
        <p:spPr bwMode="auto">
          <a:xfrm flipV="1">
            <a:off x="6096000" y="3333750"/>
            <a:ext cx="685800" cy="32385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44044" name="Straight Connector 13"/>
          <p:cNvCxnSpPr>
            <a:cxnSpLocks noChangeShapeType="1"/>
          </p:cNvCxnSpPr>
          <p:nvPr/>
        </p:nvCxnSpPr>
        <p:spPr bwMode="auto">
          <a:xfrm flipV="1">
            <a:off x="3733800" y="3602038"/>
            <a:ext cx="1557338" cy="32385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44045" name="TextBox 15"/>
          <p:cNvSpPr txBox="1">
            <a:spLocks noChangeArrowheads="1"/>
          </p:cNvSpPr>
          <p:nvPr/>
        </p:nvSpPr>
        <p:spPr bwMode="auto">
          <a:xfrm>
            <a:off x="4537075" y="4114800"/>
            <a:ext cx="178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Aerobic Biodegradation Zone</a:t>
            </a:r>
          </a:p>
        </p:txBody>
      </p:sp>
      <p:cxnSp>
        <p:nvCxnSpPr>
          <p:cNvPr id="44046" name="Straight Connector 16"/>
          <p:cNvCxnSpPr>
            <a:cxnSpLocks noChangeShapeType="1"/>
          </p:cNvCxnSpPr>
          <p:nvPr/>
        </p:nvCxnSpPr>
        <p:spPr bwMode="auto">
          <a:xfrm flipV="1">
            <a:off x="3851275" y="4332288"/>
            <a:ext cx="685800" cy="32385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44047" name="TextBox 17"/>
          <p:cNvSpPr txBox="1">
            <a:spLocks noChangeArrowheads="1"/>
          </p:cNvSpPr>
          <p:nvPr/>
        </p:nvSpPr>
        <p:spPr bwMode="auto">
          <a:xfrm>
            <a:off x="2233613" y="4071938"/>
            <a:ext cx="232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Anaerobic Zone</a:t>
            </a:r>
          </a:p>
        </p:txBody>
      </p:sp>
      <p:cxnSp>
        <p:nvCxnSpPr>
          <p:cNvPr id="44048" name="Straight Connector 18"/>
          <p:cNvCxnSpPr>
            <a:cxnSpLocks noChangeShapeType="1"/>
          </p:cNvCxnSpPr>
          <p:nvPr/>
        </p:nvCxnSpPr>
        <p:spPr bwMode="auto">
          <a:xfrm flipV="1">
            <a:off x="3165475" y="4441825"/>
            <a:ext cx="0" cy="73818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44049" name="TextBox 20"/>
          <p:cNvSpPr txBox="1">
            <a:spLocks noChangeArrowheads="1"/>
          </p:cNvSpPr>
          <p:nvPr/>
        </p:nvSpPr>
        <p:spPr bwMode="auto">
          <a:xfrm>
            <a:off x="4427538" y="5791200"/>
            <a:ext cx="232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Dissolved Plume</a:t>
            </a:r>
          </a:p>
        </p:txBody>
      </p:sp>
      <p:sp>
        <p:nvSpPr>
          <p:cNvPr id="44050" name="TextBox 21"/>
          <p:cNvSpPr txBox="1">
            <a:spLocks noChangeArrowheads="1"/>
          </p:cNvSpPr>
          <p:nvPr/>
        </p:nvSpPr>
        <p:spPr bwMode="auto">
          <a:xfrm>
            <a:off x="1066800" y="333375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Former UST Location</a:t>
            </a:r>
          </a:p>
        </p:txBody>
      </p:sp>
      <p:sp>
        <p:nvSpPr>
          <p:cNvPr id="44051" name="TextBox 22"/>
          <p:cNvSpPr txBox="1">
            <a:spLocks noChangeArrowheads="1"/>
          </p:cNvSpPr>
          <p:nvPr/>
        </p:nvSpPr>
        <p:spPr bwMode="auto">
          <a:xfrm>
            <a:off x="228600" y="41910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Petroleum Vapor</a:t>
            </a:r>
          </a:p>
        </p:txBody>
      </p:sp>
      <p:cxnSp>
        <p:nvCxnSpPr>
          <p:cNvPr id="44052" name="Straight Connector 23"/>
          <p:cNvCxnSpPr>
            <a:cxnSpLocks noChangeShapeType="1"/>
          </p:cNvCxnSpPr>
          <p:nvPr/>
        </p:nvCxnSpPr>
        <p:spPr bwMode="auto">
          <a:xfrm flipH="1" flipV="1">
            <a:off x="838200" y="4810125"/>
            <a:ext cx="76200" cy="142875"/>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44053" name="TextBox 14"/>
          <p:cNvSpPr txBox="1">
            <a:spLocks noChangeArrowheads="1"/>
          </p:cNvSpPr>
          <p:nvPr/>
        </p:nvSpPr>
        <p:spPr bwMode="auto">
          <a:xfrm>
            <a:off x="614363" y="2655888"/>
            <a:ext cx="44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008000"/>
                </a:solidFill>
              </a:rPr>
              <a:t>O</a:t>
            </a:r>
            <a:r>
              <a:rPr lang="en-US" altLang="en-US" b="1" baseline="-25000" dirty="0">
                <a:solidFill>
                  <a:srgbClr val="008000"/>
                </a:solidFill>
              </a:rPr>
              <a:t>2</a:t>
            </a:r>
          </a:p>
        </p:txBody>
      </p:sp>
      <p:sp>
        <p:nvSpPr>
          <p:cNvPr id="44054" name="TextBox 28"/>
          <p:cNvSpPr txBox="1">
            <a:spLocks noChangeArrowheads="1"/>
          </p:cNvSpPr>
          <p:nvPr/>
        </p:nvSpPr>
        <p:spPr bwMode="auto">
          <a:xfrm>
            <a:off x="1785938" y="2505075"/>
            <a:ext cx="44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008000"/>
                </a:solidFill>
              </a:rPr>
              <a:t>O</a:t>
            </a:r>
            <a:r>
              <a:rPr lang="en-US" altLang="en-US" b="1" baseline="-25000" dirty="0">
                <a:solidFill>
                  <a:srgbClr val="008000"/>
                </a:solidFill>
              </a:rPr>
              <a:t>2</a:t>
            </a:r>
          </a:p>
        </p:txBody>
      </p:sp>
    </p:spTree>
    <p:custDataLst>
      <p:tags r:id="rId1"/>
    </p:custDataLst>
    <p:extLst>
      <p:ext uri="{BB962C8B-B14F-4D97-AF65-F5344CB8AC3E}">
        <p14:creationId xmlns:p14="http://schemas.microsoft.com/office/powerpoint/2010/main" val="3738688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388" y="2349500"/>
            <a:ext cx="2628900" cy="3381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59" name="Title 1"/>
          <p:cNvSpPr>
            <a:spLocks noGrp="1"/>
          </p:cNvSpPr>
          <p:nvPr>
            <p:ph type="title"/>
          </p:nvPr>
        </p:nvSpPr>
        <p:spPr>
          <a:xfrm>
            <a:off x="2133600" y="92075"/>
            <a:ext cx="5830888" cy="1050925"/>
          </a:xfrm>
        </p:spPr>
        <p:txBody>
          <a:bodyPr/>
          <a:lstStyle/>
          <a:p>
            <a:r>
              <a:rPr lang="en-US" altLang="en-US" dirty="0" smtClean="0"/>
              <a:t>Community Engagement </a:t>
            </a:r>
            <a:br>
              <a:rPr lang="en-US" altLang="en-US" dirty="0" smtClean="0"/>
            </a:br>
            <a:r>
              <a:rPr lang="en-US" altLang="en-US" dirty="0" smtClean="0">
                <a:solidFill>
                  <a:srgbClr val="333399"/>
                </a:solidFill>
              </a:rPr>
              <a:t>What is PVI?</a:t>
            </a:r>
          </a:p>
        </p:txBody>
      </p:sp>
      <p:sp>
        <p:nvSpPr>
          <p:cNvPr id="45060" name="Content Placeholder 2"/>
          <p:cNvSpPr>
            <a:spLocks noGrp="1"/>
          </p:cNvSpPr>
          <p:nvPr>
            <p:ph sz="half" idx="1"/>
          </p:nvPr>
        </p:nvSpPr>
        <p:spPr>
          <a:xfrm>
            <a:off x="685800" y="1447800"/>
            <a:ext cx="5334000" cy="4114800"/>
          </a:xfrm>
        </p:spPr>
        <p:txBody>
          <a:bodyPr/>
          <a:lstStyle/>
          <a:p>
            <a:r>
              <a:rPr lang="en-US" altLang="en-US" sz="2400" dirty="0" smtClean="0"/>
              <a:t>What is VI? What is PVI?</a:t>
            </a:r>
          </a:p>
          <a:p>
            <a:r>
              <a:rPr lang="en-US" altLang="en-US" sz="2400" dirty="0" smtClean="0"/>
              <a:t>What is aerobic biodegradation</a:t>
            </a:r>
          </a:p>
          <a:p>
            <a:r>
              <a:rPr lang="en-US" altLang="en-US" sz="2400" dirty="0" smtClean="0"/>
              <a:t>What is the most common cause of PVI?</a:t>
            </a:r>
          </a:p>
          <a:p>
            <a:r>
              <a:rPr lang="en-US" altLang="en-US" sz="2400" dirty="0" smtClean="0"/>
              <a:t>Where is PVI most likely to occur</a:t>
            </a:r>
          </a:p>
          <a:p>
            <a:r>
              <a:rPr lang="en-US" altLang="en-US" sz="2400" dirty="0" smtClean="0"/>
              <a:t>What are the health effects caused by PVI?</a:t>
            </a:r>
          </a:p>
          <a:p>
            <a:r>
              <a:rPr lang="en-US" altLang="en-US" sz="2400" dirty="0" smtClean="0"/>
              <a:t>What do I do if I suspect that PVI is occurring?</a:t>
            </a:r>
          </a:p>
          <a:p>
            <a:r>
              <a:rPr lang="en-US" altLang="en-US" sz="2400" dirty="0" smtClean="0"/>
              <a:t>Where can I find more information about PVI?</a:t>
            </a:r>
          </a:p>
          <a:p>
            <a:pPr>
              <a:buFont typeface="Wingdings 3" pitchFamily="18" charset="2"/>
              <a:buNone/>
            </a:pPr>
            <a:endParaRPr lang="en-US" altLang="en-US" dirty="0" smtClean="0"/>
          </a:p>
        </p:txBody>
      </p:sp>
      <p:grpSp>
        <p:nvGrpSpPr>
          <p:cNvPr id="45061" name="Group 8"/>
          <p:cNvGrpSpPr>
            <a:grpSpLocks noChangeAspect="1"/>
          </p:cNvGrpSpPr>
          <p:nvPr/>
        </p:nvGrpSpPr>
        <p:grpSpPr bwMode="auto">
          <a:xfrm>
            <a:off x="258763" y="174625"/>
            <a:ext cx="1822450" cy="962025"/>
            <a:chOff x="3771900" y="4905615"/>
            <a:chExt cx="2647950" cy="1747838"/>
          </a:xfrm>
        </p:grpSpPr>
        <p:pic>
          <p:nvPicPr>
            <p:cNvPr id="45066" name="Picture 4" descr="C:\Users\catherine.regan\AppData\Local\Microsoft\Windows\Temporary Internet Files\Content.IE5\45IE65EE\MC900288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1900" y="4905615"/>
              <a:ext cx="26479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Freeform 7"/>
            <p:cNvSpPr>
              <a:spLocks/>
            </p:cNvSpPr>
            <p:nvPr/>
          </p:nvSpPr>
          <p:spPr bwMode="auto">
            <a:xfrm>
              <a:off x="4576763" y="4981575"/>
              <a:ext cx="895350" cy="733425"/>
            </a:xfrm>
            <a:custGeom>
              <a:avLst/>
              <a:gdLst>
                <a:gd name="T0" fmla="*/ 28575 w 895350"/>
                <a:gd name="T1" fmla="*/ 61913 h 733425"/>
                <a:gd name="T2" fmla="*/ 28575 w 895350"/>
                <a:gd name="T3" fmla="*/ 61913 h 733425"/>
                <a:gd name="T4" fmla="*/ 795337 w 895350"/>
                <a:gd name="T5" fmla="*/ 0 h 733425"/>
                <a:gd name="T6" fmla="*/ 895350 w 895350"/>
                <a:gd name="T7" fmla="*/ 471488 h 733425"/>
                <a:gd name="T8" fmla="*/ 833437 w 895350"/>
                <a:gd name="T9" fmla="*/ 733425 h 733425"/>
                <a:gd name="T10" fmla="*/ 123825 w 895350"/>
                <a:gd name="T11" fmla="*/ 728663 h 733425"/>
                <a:gd name="T12" fmla="*/ 19050 w 895350"/>
                <a:gd name="T13" fmla="*/ 576263 h 733425"/>
                <a:gd name="T14" fmla="*/ 138112 w 895350"/>
                <a:gd name="T15" fmla="*/ 442913 h 733425"/>
                <a:gd name="T16" fmla="*/ 119062 w 895350"/>
                <a:gd name="T17" fmla="*/ 381000 h 733425"/>
                <a:gd name="T18" fmla="*/ 0 w 895350"/>
                <a:gd name="T19" fmla="*/ 371475 h 733425"/>
                <a:gd name="T20" fmla="*/ 28575 w 895350"/>
                <a:gd name="T21" fmla="*/ 61913 h 7334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5350"/>
                <a:gd name="T34" fmla="*/ 0 h 733425"/>
                <a:gd name="T35" fmla="*/ 895350 w 895350"/>
                <a:gd name="T36" fmla="*/ 733425 h 7334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5350" h="733425">
                  <a:moveTo>
                    <a:pt x="28575" y="61913"/>
                  </a:moveTo>
                  <a:lnTo>
                    <a:pt x="28575" y="61913"/>
                  </a:lnTo>
                  <a:lnTo>
                    <a:pt x="795337" y="0"/>
                  </a:lnTo>
                  <a:lnTo>
                    <a:pt x="895350" y="471488"/>
                  </a:lnTo>
                  <a:lnTo>
                    <a:pt x="833437" y="733425"/>
                  </a:lnTo>
                  <a:lnTo>
                    <a:pt x="123825" y="728663"/>
                  </a:lnTo>
                  <a:lnTo>
                    <a:pt x="19050" y="576263"/>
                  </a:lnTo>
                  <a:lnTo>
                    <a:pt x="138112" y="442913"/>
                  </a:lnTo>
                  <a:lnTo>
                    <a:pt x="119062" y="381000"/>
                  </a:lnTo>
                  <a:lnTo>
                    <a:pt x="0" y="371475"/>
                  </a:lnTo>
                  <a:lnTo>
                    <a:pt x="28575" y="61913"/>
                  </a:lnTo>
                  <a:close/>
                </a:path>
              </a:pathLst>
            </a:custGeom>
            <a:solidFill>
              <a:srgbClr val="0A6C0C"/>
            </a:solidFill>
            <a:ln w="9525" cap="flat" cmpd="sng" algn="ctr">
              <a:solidFill>
                <a:srgbClr val="0A6C0C"/>
              </a:solidFill>
              <a:prstDash val="solid"/>
              <a:miter lim="800000"/>
              <a:headEnd type="none" w="med" len="med"/>
              <a:tailEnd type="none" w="med" len="med"/>
            </a:ln>
          </p:spPr>
          <p:txBody>
            <a:bodyPr wrap="none"/>
            <a:lstStyle/>
            <a:p>
              <a:endParaRPr lang="en-US" dirty="0"/>
            </a:p>
          </p:txBody>
        </p:sp>
        <p:sp>
          <p:nvSpPr>
            <p:cNvPr id="45068" name="TextBox 5"/>
            <p:cNvSpPr txBox="1">
              <a:spLocks noChangeArrowheads="1"/>
            </p:cNvSpPr>
            <p:nvPr/>
          </p:nvSpPr>
          <p:spPr bwMode="auto">
            <a:xfrm>
              <a:off x="4612995" y="4971888"/>
              <a:ext cx="914399" cy="7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rPr>
                <a:t>PVI</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Community Engagement</a:t>
            </a:r>
          </a:p>
        </p:txBody>
      </p:sp>
      <p:sp>
        <p:nvSpPr>
          <p:cNvPr id="45065" name="TextBox 19"/>
          <p:cNvSpPr txBox="1">
            <a:spLocks noChangeArrowheads="1"/>
          </p:cNvSpPr>
          <p:nvPr/>
        </p:nvSpPr>
        <p:spPr bwMode="auto">
          <a:xfrm>
            <a:off x="381000" y="6519863"/>
            <a:ext cx="746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ea typeface="MS PGothic" pitchFamily="34" charset="-128"/>
                <a:hlinkClick r:id="rId6"/>
              </a:rPr>
              <a:t>ITRC PVI-1, 2014: Appendix K – Frequently Asked Questions Fact Sheets</a:t>
            </a:r>
            <a:endParaRPr lang="en-US" altLang="en-US" sz="1600" dirty="0">
              <a:solidFill>
                <a:srgbClr val="000000"/>
              </a:solidFill>
              <a:ea typeface="MS PGothic" pitchFamily="34" charset="-128"/>
            </a:endParaRPr>
          </a:p>
        </p:txBody>
      </p:sp>
    </p:spTree>
    <p:custDataLst>
      <p:tags r:id="rId1"/>
    </p:custDataLst>
    <p:extLst>
      <p:ext uri="{BB962C8B-B14F-4D97-AF65-F5344CB8AC3E}">
        <p14:creationId xmlns:p14="http://schemas.microsoft.com/office/powerpoint/2010/main" val="1368784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PVI Pathway</a:t>
            </a:r>
            <a:br>
              <a:rPr lang="en-US" altLang="en-US" dirty="0" smtClean="0"/>
            </a:br>
            <a:r>
              <a:rPr lang="en-US" altLang="en-US" dirty="0" smtClean="0">
                <a:solidFill>
                  <a:srgbClr val="333399"/>
                </a:solidFill>
              </a:rPr>
              <a:t>Summary</a:t>
            </a:r>
          </a:p>
        </p:txBody>
      </p:sp>
      <p:sp>
        <p:nvSpPr>
          <p:cNvPr id="46083" name="Content Placeholder 2"/>
          <p:cNvSpPr>
            <a:spLocks noGrp="1"/>
          </p:cNvSpPr>
          <p:nvPr>
            <p:ph idx="1"/>
          </p:nvPr>
        </p:nvSpPr>
        <p:spPr/>
        <p:txBody>
          <a:bodyPr/>
          <a:lstStyle/>
          <a:p>
            <a:r>
              <a:rPr lang="en-US" altLang="en-US" dirty="0" smtClean="0"/>
              <a:t>Petroleum biodegradation</a:t>
            </a:r>
          </a:p>
          <a:p>
            <a:pPr lvl="1"/>
            <a:r>
              <a:rPr lang="en-US" altLang="en-US" dirty="0" smtClean="0"/>
              <a:t>Evidence</a:t>
            </a:r>
          </a:p>
          <a:p>
            <a:pPr lvl="1"/>
            <a:r>
              <a:rPr lang="en-US" altLang="en-US" dirty="0" smtClean="0"/>
              <a:t>Rates</a:t>
            </a:r>
          </a:p>
          <a:p>
            <a:r>
              <a:rPr lang="en-US" altLang="en-US" dirty="0" smtClean="0"/>
              <a:t>Oxygen in the subsurface</a:t>
            </a:r>
          </a:p>
          <a:p>
            <a:pPr lvl="1"/>
            <a:r>
              <a:rPr lang="en-US" altLang="en-US" dirty="0" smtClean="0"/>
              <a:t>Lots of oxygen in air</a:t>
            </a:r>
          </a:p>
          <a:p>
            <a:pPr lvl="1"/>
            <a:r>
              <a:rPr lang="en-US" altLang="en-US" dirty="0" smtClean="0"/>
              <a:t>It does not take much in the subsurface for significant biodegradation</a:t>
            </a:r>
          </a:p>
          <a:p>
            <a:r>
              <a:rPr lang="en-US" altLang="en-US" dirty="0" smtClean="0"/>
              <a:t>Be prepared for community engagement</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PVI Pathway</a:t>
            </a:r>
          </a:p>
        </p:txBody>
      </p:sp>
    </p:spTree>
    <p:custDataLst>
      <p:tags r:id="rId1"/>
    </p:custDataLst>
    <p:extLst>
      <p:ext uri="{BB962C8B-B14F-4D97-AF65-F5344CB8AC3E}">
        <p14:creationId xmlns:p14="http://schemas.microsoft.com/office/powerpoint/2010/main" val="252669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ITRC (</a:t>
            </a:r>
            <a:r>
              <a:rPr lang="en-US" altLang="en-US" u="sng" dirty="0" smtClean="0">
                <a:hlinkClick r:id="rId4"/>
              </a:rPr>
              <a:t>www.itrcweb.org</a:t>
            </a:r>
            <a:r>
              <a:rPr lang="en-US" altLang="en-US" dirty="0" smtClean="0"/>
              <a:t>) – </a:t>
            </a:r>
            <a:r>
              <a:rPr lang="en-US" altLang="en-US" dirty="0" smtClean="0"/>
              <a:t>Shaping the Future of Regulatory Acceptance</a:t>
            </a:r>
          </a:p>
        </p:txBody>
      </p:sp>
      <p:sp>
        <p:nvSpPr>
          <p:cNvPr id="7171" name="Rectangle 3"/>
          <p:cNvSpPr>
            <a:spLocks noGrp="1" noChangeArrowheads="1"/>
          </p:cNvSpPr>
          <p:nvPr>
            <p:ph type="body" sz="half" idx="1"/>
          </p:nvPr>
        </p:nvSpPr>
        <p:spPr>
          <a:xfrm>
            <a:off x="609600" y="1524000"/>
            <a:ext cx="3810000" cy="4292600"/>
          </a:xfrm>
        </p:spPr>
        <p:txBody>
          <a:bodyPr/>
          <a:lstStyle/>
          <a:p>
            <a:pPr>
              <a:lnSpc>
                <a:spcPct val="90000"/>
              </a:lnSpc>
            </a:pPr>
            <a:r>
              <a:rPr lang="en-US" altLang="en-US" sz="2000" dirty="0" smtClean="0"/>
              <a:t>Host organization</a:t>
            </a:r>
          </a:p>
          <a:p>
            <a:pPr>
              <a:lnSpc>
                <a:spcPct val="90000"/>
              </a:lnSpc>
            </a:pPr>
            <a:r>
              <a:rPr lang="en-US" altLang="en-US" sz="2000" dirty="0" smtClean="0"/>
              <a:t>Network</a:t>
            </a:r>
          </a:p>
          <a:p>
            <a:pPr lvl="1">
              <a:lnSpc>
                <a:spcPct val="90000"/>
              </a:lnSpc>
            </a:pPr>
            <a:r>
              <a:rPr lang="en-US" altLang="en-US" sz="2000" dirty="0" smtClean="0"/>
              <a:t>State regulators</a:t>
            </a:r>
          </a:p>
          <a:p>
            <a:pPr lvl="2">
              <a:lnSpc>
                <a:spcPct val="90000"/>
              </a:lnSpc>
            </a:pPr>
            <a:r>
              <a:rPr lang="en-US" altLang="en-US" sz="1800" dirty="0" smtClean="0"/>
              <a:t>All 50 states, PR, DC</a:t>
            </a:r>
          </a:p>
          <a:p>
            <a:pPr lvl="1">
              <a:lnSpc>
                <a:spcPct val="90000"/>
              </a:lnSpc>
            </a:pPr>
            <a:r>
              <a:rPr lang="en-US" altLang="en-US" sz="2000" dirty="0" smtClean="0"/>
              <a:t>Federal partners</a:t>
            </a:r>
          </a:p>
          <a:p>
            <a:pPr lvl="1">
              <a:lnSpc>
                <a:spcPct val="90000"/>
              </a:lnSpc>
            </a:pPr>
            <a:endParaRPr lang="en-US" altLang="en-US" sz="2000" dirty="0" smtClean="0"/>
          </a:p>
          <a:p>
            <a:pPr lvl="1">
              <a:lnSpc>
                <a:spcPct val="90000"/>
              </a:lnSpc>
            </a:pPr>
            <a:endParaRPr lang="en-US" altLang="en-US" sz="2000" dirty="0" smtClean="0"/>
          </a:p>
          <a:p>
            <a:pPr lvl="1">
              <a:lnSpc>
                <a:spcPct val="90000"/>
              </a:lnSpc>
            </a:pPr>
            <a:endParaRPr lang="en-US" altLang="en-US" sz="2000" dirty="0" smtClean="0"/>
          </a:p>
          <a:p>
            <a:pPr lvl="1">
              <a:lnSpc>
                <a:spcPct val="90000"/>
              </a:lnSpc>
            </a:pPr>
            <a:endParaRPr lang="en-US" altLang="en-US" sz="800" dirty="0" smtClean="0"/>
          </a:p>
          <a:p>
            <a:pPr lvl="1">
              <a:lnSpc>
                <a:spcPct val="90000"/>
              </a:lnSpc>
            </a:pPr>
            <a:r>
              <a:rPr lang="en-US" altLang="en-US" sz="2000" dirty="0" smtClean="0"/>
              <a:t>ITRC Industry Affiliates Program</a:t>
            </a:r>
          </a:p>
          <a:p>
            <a:pPr lvl="1">
              <a:lnSpc>
                <a:spcPct val="90000"/>
              </a:lnSpc>
            </a:pPr>
            <a:endParaRPr lang="en-US" altLang="en-US" sz="2000" dirty="0" smtClean="0"/>
          </a:p>
          <a:p>
            <a:pPr lvl="1">
              <a:lnSpc>
                <a:spcPct val="90000"/>
              </a:lnSpc>
            </a:pPr>
            <a:endParaRPr lang="en-US" altLang="en-US" sz="2000" dirty="0" smtClean="0"/>
          </a:p>
          <a:p>
            <a:pPr lvl="1">
              <a:lnSpc>
                <a:spcPct val="90000"/>
              </a:lnSpc>
            </a:pPr>
            <a:r>
              <a:rPr lang="en-US" altLang="en-US" sz="2000" dirty="0" smtClean="0"/>
              <a:t>Academia</a:t>
            </a:r>
          </a:p>
          <a:p>
            <a:pPr lvl="1">
              <a:lnSpc>
                <a:spcPct val="90000"/>
              </a:lnSpc>
            </a:pPr>
            <a:r>
              <a:rPr lang="en-US" altLang="en-US" sz="2000" dirty="0" smtClean="0"/>
              <a:t>Community stakeholders</a:t>
            </a:r>
          </a:p>
        </p:txBody>
      </p:sp>
      <p:sp>
        <p:nvSpPr>
          <p:cNvPr id="7172" name="Rectangle 4"/>
          <p:cNvSpPr>
            <a:spLocks noGrp="1" noChangeArrowheads="1"/>
          </p:cNvSpPr>
          <p:nvPr>
            <p:ph type="body" sz="half" idx="2"/>
          </p:nvPr>
        </p:nvSpPr>
        <p:spPr>
          <a:xfrm>
            <a:off x="4572000" y="1524000"/>
            <a:ext cx="4191000" cy="4292600"/>
          </a:xfrm>
        </p:spPr>
        <p:txBody>
          <a:bodyPr/>
          <a:lstStyle/>
          <a:p>
            <a:pPr>
              <a:spcBef>
                <a:spcPct val="30000"/>
              </a:spcBef>
            </a:pPr>
            <a:r>
              <a:rPr lang="en-US" altLang="en-US" sz="2000" dirty="0" smtClean="0"/>
              <a:t>Disclaimer</a:t>
            </a:r>
          </a:p>
          <a:p>
            <a:pPr lvl="1">
              <a:spcBef>
                <a:spcPct val="30000"/>
              </a:spcBef>
            </a:pPr>
            <a:r>
              <a:rPr lang="en-US" altLang="en-US" sz="1800" dirty="0" smtClean="0"/>
              <a:t>Full version in “Notes” section</a:t>
            </a:r>
          </a:p>
          <a:p>
            <a:pPr lvl="1">
              <a:spcBef>
                <a:spcPct val="30000"/>
              </a:spcBef>
            </a:pPr>
            <a:r>
              <a:rPr lang="en-US" altLang="en-US" sz="1800" dirty="0" smtClean="0"/>
              <a:t>Partially funded by the U.S. government</a:t>
            </a:r>
          </a:p>
          <a:p>
            <a:pPr lvl="2">
              <a:spcBef>
                <a:spcPct val="30000"/>
              </a:spcBef>
            </a:pPr>
            <a:r>
              <a:rPr lang="en-US" altLang="en-US" sz="1800" dirty="0" smtClean="0"/>
              <a:t>ITRC nor US government warranty material</a:t>
            </a:r>
          </a:p>
          <a:p>
            <a:pPr lvl="2">
              <a:spcBef>
                <a:spcPct val="30000"/>
              </a:spcBef>
            </a:pPr>
            <a:r>
              <a:rPr lang="en-US" altLang="en-US" sz="1800" dirty="0" smtClean="0"/>
              <a:t>ITRC nor US government endorse specific products</a:t>
            </a:r>
          </a:p>
          <a:p>
            <a:pPr lvl="1">
              <a:spcBef>
                <a:spcPct val="30000"/>
              </a:spcBef>
            </a:pPr>
            <a:r>
              <a:rPr lang="en-US" altLang="en-US" sz="1800" dirty="0" smtClean="0"/>
              <a:t>ITRC materials copyrighted</a:t>
            </a:r>
          </a:p>
          <a:p>
            <a:pPr>
              <a:spcBef>
                <a:spcPct val="30000"/>
              </a:spcBef>
            </a:pPr>
            <a:r>
              <a:rPr lang="en-US" altLang="en-US" sz="2000" dirty="0" smtClean="0"/>
              <a:t>Available from </a:t>
            </a:r>
            <a:r>
              <a:rPr lang="en-US" altLang="en-US" sz="2000" dirty="0" smtClean="0">
                <a:hlinkClick r:id="rId4"/>
              </a:rPr>
              <a:t>www.itrcweb.org</a:t>
            </a:r>
            <a:r>
              <a:rPr lang="en-US" altLang="en-US" sz="2000" dirty="0" smtClean="0"/>
              <a:t> </a:t>
            </a:r>
            <a:endParaRPr lang="en-US" altLang="en-US" sz="2000" dirty="0" smtClean="0"/>
          </a:p>
          <a:p>
            <a:pPr lvl="1">
              <a:spcBef>
                <a:spcPct val="30000"/>
              </a:spcBef>
            </a:pPr>
            <a:r>
              <a:rPr lang="en-US" altLang="en-US" sz="1800" dirty="0" smtClean="0"/>
              <a:t>Technical and regulatory guidance documents</a:t>
            </a:r>
          </a:p>
          <a:p>
            <a:pPr lvl="1">
              <a:spcBef>
                <a:spcPct val="30000"/>
              </a:spcBef>
            </a:pPr>
            <a:r>
              <a:rPr lang="en-US" altLang="en-US" sz="1800" dirty="0" smtClean="0"/>
              <a:t>Internet-based and classroom training schedule</a:t>
            </a:r>
          </a:p>
          <a:p>
            <a:pPr lvl="1">
              <a:spcBef>
                <a:spcPct val="30000"/>
              </a:spcBef>
            </a:pPr>
            <a:r>
              <a:rPr lang="en-US" altLang="en-US" sz="1800" dirty="0" smtClean="0"/>
              <a:t>More…</a:t>
            </a:r>
          </a:p>
          <a:p>
            <a:pPr>
              <a:spcBef>
                <a:spcPct val="30000"/>
              </a:spcBef>
            </a:pPr>
            <a:endParaRPr lang="en-US" altLang="en-US" sz="2000" dirty="0" smtClean="0"/>
          </a:p>
        </p:txBody>
      </p:sp>
      <p:pic>
        <p:nvPicPr>
          <p:cNvPr id="717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3215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200400"/>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3209925"/>
            <a:ext cx="7270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371600"/>
            <a:ext cx="8556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1679575" y="381793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008000"/>
                </a:solidFill>
              </a:rPr>
              <a:t>DOE</a:t>
            </a:r>
          </a:p>
        </p:txBody>
      </p:sp>
      <p:sp>
        <p:nvSpPr>
          <p:cNvPr id="7178" name="Text Box 10"/>
          <p:cNvSpPr txBox="1">
            <a:spLocks noChangeArrowheads="1"/>
          </p:cNvSpPr>
          <p:nvPr/>
        </p:nvSpPr>
        <p:spPr bwMode="auto">
          <a:xfrm>
            <a:off x="2486025" y="38179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008000"/>
                </a:solidFill>
              </a:rPr>
              <a:t>DOD</a:t>
            </a:r>
          </a:p>
        </p:txBody>
      </p:sp>
      <p:sp>
        <p:nvSpPr>
          <p:cNvPr id="7179" name="Text Box 11"/>
          <p:cNvSpPr txBox="1">
            <a:spLocks noChangeArrowheads="1"/>
          </p:cNvSpPr>
          <p:nvPr/>
        </p:nvSpPr>
        <p:spPr bwMode="auto">
          <a:xfrm>
            <a:off x="3294063" y="38179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008000"/>
                </a:solidFill>
              </a:rPr>
              <a:t>EPA</a:t>
            </a:r>
          </a:p>
        </p:txBody>
      </p:sp>
      <p:pic>
        <p:nvPicPr>
          <p:cNvPr id="7180" name="Picture 12" descr="iaplft"/>
          <p:cNvPicPr>
            <a:picLocks noChangeAspect="1" noChangeArrowheads="1"/>
          </p:cNvPicPr>
          <p:nvPr/>
        </p:nvPicPr>
        <p:blipFill>
          <a:blip r:embed="rId9">
            <a:extLst>
              <a:ext uri="{28A0092B-C50C-407E-A947-70E740481C1C}">
                <a14:useLocalDpi xmlns:a14="http://schemas.microsoft.com/office/drawing/2010/main" val="0"/>
              </a:ext>
            </a:extLst>
          </a:blip>
          <a:srcRect b="23366"/>
          <a:stretch>
            <a:fillRect/>
          </a:stretch>
        </p:blipFill>
        <p:spPr bwMode="auto">
          <a:xfrm>
            <a:off x="2590800" y="4800600"/>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Today’s Road Map</a:t>
            </a:r>
          </a:p>
        </p:txBody>
      </p:sp>
      <p:grpSp>
        <p:nvGrpSpPr>
          <p:cNvPr id="47107" name="Group 44"/>
          <p:cNvGrpSpPr>
            <a:grpSpLocks/>
          </p:cNvGrpSpPr>
          <p:nvPr/>
        </p:nvGrpSpPr>
        <p:grpSpPr bwMode="auto">
          <a:xfrm>
            <a:off x="1676400" y="1447800"/>
            <a:ext cx="6019800" cy="5141913"/>
            <a:chOff x="914400" y="1447800"/>
            <a:chExt cx="6019800" cy="5142131"/>
          </a:xfrm>
        </p:grpSpPr>
        <p:sp>
          <p:nvSpPr>
            <p:cNvPr id="47112" name="Text Box 5"/>
            <p:cNvSpPr txBox="1">
              <a:spLocks noChangeArrowheads="1"/>
            </p:cNvSpPr>
            <p:nvPr/>
          </p:nvSpPr>
          <p:spPr bwMode="auto">
            <a:xfrm>
              <a:off x="914400" y="2819400"/>
              <a:ext cx="358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Site Screening</a:t>
              </a:r>
              <a:endParaRPr lang="en-US" altLang="en-US" sz="2400" b="1" dirty="0"/>
            </a:p>
          </p:txBody>
        </p:sp>
        <p:sp>
          <p:nvSpPr>
            <p:cNvPr id="47113" name="Text Box 6"/>
            <p:cNvSpPr txBox="1">
              <a:spLocks noChangeArrowheads="1"/>
            </p:cNvSpPr>
            <p:nvPr/>
          </p:nvSpPr>
          <p:spPr bwMode="auto">
            <a:xfrm>
              <a:off x="990600" y="4191000"/>
              <a:ext cx="350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Investigation &amp; Modeling</a:t>
              </a:r>
            </a:p>
          </p:txBody>
        </p:sp>
        <p:sp>
          <p:nvSpPr>
            <p:cNvPr id="47114" name="AutoShape 3"/>
            <p:cNvSpPr>
              <a:spLocks noChangeArrowheads="1"/>
            </p:cNvSpPr>
            <p:nvPr/>
          </p:nvSpPr>
          <p:spPr bwMode="auto">
            <a:xfrm>
              <a:off x="2514601" y="182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47115" name="Text Box 4"/>
            <p:cNvSpPr txBox="1">
              <a:spLocks noChangeArrowheads="1"/>
            </p:cNvSpPr>
            <p:nvPr/>
          </p:nvSpPr>
          <p:spPr bwMode="auto">
            <a:xfrm>
              <a:off x="914400" y="14478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Introduction</a:t>
              </a:r>
              <a:endParaRPr lang="en-US" altLang="en-US" sz="2400" b="1" dirty="0"/>
            </a:p>
          </p:txBody>
        </p:sp>
        <p:sp>
          <p:nvSpPr>
            <p:cNvPr id="47116" name="Text Box 5"/>
            <p:cNvSpPr txBox="1">
              <a:spLocks noChangeArrowheads="1"/>
            </p:cNvSpPr>
            <p:nvPr/>
          </p:nvSpPr>
          <p:spPr bwMode="auto">
            <a:xfrm>
              <a:off x="914400" y="21336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PVI Pathway</a:t>
              </a:r>
              <a:endParaRPr lang="en-US" altLang="en-US" sz="2400" b="1" dirty="0"/>
            </a:p>
          </p:txBody>
        </p:sp>
        <p:sp>
          <p:nvSpPr>
            <p:cNvPr id="47117" name="Text Box 6"/>
            <p:cNvSpPr txBox="1">
              <a:spLocks noChangeArrowheads="1"/>
            </p:cNvSpPr>
            <p:nvPr/>
          </p:nvSpPr>
          <p:spPr bwMode="auto">
            <a:xfrm>
              <a:off x="990600" y="3505200"/>
              <a:ext cx="343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b="1" dirty="0">
                  <a:solidFill>
                    <a:srgbClr val="0A6C0C"/>
                  </a:solidFill>
                </a:rPr>
                <a:t>Participant Questions</a:t>
              </a:r>
            </a:p>
          </p:txBody>
        </p:sp>
        <p:sp>
          <p:nvSpPr>
            <p:cNvPr id="47118" name="Text Box 7"/>
            <p:cNvSpPr txBox="1">
              <a:spLocks noChangeArrowheads="1"/>
            </p:cNvSpPr>
            <p:nvPr/>
          </p:nvSpPr>
          <p:spPr bwMode="auto">
            <a:xfrm>
              <a:off x="990600" y="4876800"/>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200" b="1" dirty="0"/>
                <a:t>Vapor Control &amp;</a:t>
              </a:r>
              <a:br>
                <a:rPr lang="en-US" altLang="en-US" sz="2200" b="1" dirty="0"/>
              </a:br>
              <a:r>
                <a:rPr lang="en-US" altLang="en-US" sz="2200" b="1" dirty="0"/>
                <a:t>Site Management</a:t>
              </a:r>
              <a:endParaRPr lang="en-US" altLang="en-US" sz="2400" b="1" dirty="0"/>
            </a:p>
          </p:txBody>
        </p:sp>
        <p:sp>
          <p:nvSpPr>
            <p:cNvPr id="47119" name="AutoShape 3"/>
            <p:cNvSpPr>
              <a:spLocks noChangeArrowheads="1"/>
            </p:cNvSpPr>
            <p:nvPr/>
          </p:nvSpPr>
          <p:spPr bwMode="auto">
            <a:xfrm>
              <a:off x="2514600" y="25146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47120" name="AutoShape 3"/>
            <p:cNvSpPr>
              <a:spLocks noChangeArrowheads="1"/>
            </p:cNvSpPr>
            <p:nvPr/>
          </p:nvSpPr>
          <p:spPr bwMode="auto">
            <a:xfrm>
              <a:off x="2514600" y="45720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47121" name="AutoShape 3"/>
            <p:cNvSpPr>
              <a:spLocks noChangeArrowheads="1"/>
            </p:cNvSpPr>
            <p:nvPr/>
          </p:nvSpPr>
          <p:spPr bwMode="auto">
            <a:xfrm>
              <a:off x="2514600" y="38862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47122" name="AutoShape 3"/>
            <p:cNvSpPr>
              <a:spLocks noChangeArrowheads="1"/>
            </p:cNvSpPr>
            <p:nvPr/>
          </p:nvSpPr>
          <p:spPr bwMode="auto">
            <a:xfrm>
              <a:off x="2514600" y="32004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47123" name="AutoShape 3"/>
            <p:cNvSpPr>
              <a:spLocks noChangeArrowheads="1"/>
            </p:cNvSpPr>
            <p:nvPr/>
          </p:nvSpPr>
          <p:spPr bwMode="auto">
            <a:xfrm>
              <a:off x="2514600" y="563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
          <p:nvSpPr>
            <p:cNvPr id="47124" name="Text Box 6"/>
            <p:cNvSpPr txBox="1">
              <a:spLocks noChangeArrowheads="1"/>
            </p:cNvSpPr>
            <p:nvPr/>
          </p:nvSpPr>
          <p:spPr bwMode="auto">
            <a:xfrm>
              <a:off x="990600" y="5943600"/>
              <a:ext cx="343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b="1" dirty="0">
                  <a:solidFill>
                    <a:srgbClr val="0A6C0C"/>
                  </a:solidFill>
                </a:rPr>
                <a:t>Participants Taking Action</a:t>
              </a:r>
            </a:p>
            <a:p>
              <a:pPr algn="ctr"/>
              <a:r>
                <a:rPr lang="en-US" altLang="en-US" b="1" dirty="0">
                  <a:solidFill>
                    <a:srgbClr val="0A6C0C"/>
                  </a:solidFill>
                </a:rPr>
                <a:t>Participant Questions</a:t>
              </a:r>
            </a:p>
          </p:txBody>
        </p:sp>
        <p:sp>
          <p:nvSpPr>
            <p:cNvPr id="47125" name="Right Brace 38"/>
            <p:cNvSpPr>
              <a:spLocks/>
            </p:cNvSpPr>
            <p:nvPr/>
          </p:nvSpPr>
          <p:spPr bwMode="auto">
            <a:xfrm>
              <a:off x="4419600" y="1662906"/>
              <a:ext cx="609600" cy="3899694"/>
            </a:xfrm>
            <a:prstGeom prst="rightBrace">
              <a:avLst>
                <a:gd name="adj1" fmla="val 0"/>
                <a:gd name="adj2" fmla="val 50000"/>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47126" name="Text Box 5"/>
            <p:cNvSpPr txBox="1">
              <a:spLocks noChangeArrowheads="1"/>
            </p:cNvSpPr>
            <p:nvPr/>
          </p:nvSpPr>
          <p:spPr bwMode="auto">
            <a:xfrm>
              <a:off x="4876800" y="33528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a:t>Community </a:t>
              </a:r>
            </a:p>
            <a:p>
              <a:pPr algn="ctr"/>
              <a:r>
                <a:rPr lang="en-US" altLang="en-US" sz="2200" b="1" dirty="0"/>
                <a:t>Engagement</a:t>
              </a:r>
              <a:endParaRPr lang="en-US" altLang="en-US" sz="2400" b="1" dirty="0"/>
            </a:p>
          </p:txBody>
        </p:sp>
      </p:grpSp>
      <p:sp>
        <p:nvSpPr>
          <p:cNvPr id="47108" name="Right Arrow 19"/>
          <p:cNvSpPr>
            <a:spLocks noChangeArrowheads="1"/>
          </p:cNvSpPr>
          <p:nvPr/>
        </p:nvSpPr>
        <p:spPr bwMode="auto">
          <a:xfrm>
            <a:off x="950913" y="2833688"/>
            <a:ext cx="1447800" cy="381000"/>
          </a:xfrm>
          <a:prstGeom prst="rightArrow">
            <a:avLst>
              <a:gd name="adj1" fmla="val 50000"/>
              <a:gd name="adj2" fmla="val 49998"/>
            </a:avLst>
          </a:prstGeom>
          <a:solidFill>
            <a:srgbClr val="008000"/>
          </a:solidFill>
          <a:ln w="9525" algn="ctr">
            <a:solidFill>
              <a:schemeClr val="tx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20" name="TextBox 9"/>
          <p:cNvSpPr txBox="1">
            <a:spLocks noChangeArrowheads="1"/>
          </p:cNvSpPr>
          <p:nvPr/>
        </p:nvSpPr>
        <p:spPr bwMode="auto">
          <a:xfrm rot="16200000">
            <a:off x="-2603808" y="3889684"/>
            <a:ext cx="5577506"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798171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Site Screening</a:t>
            </a:r>
            <a:br>
              <a:rPr lang="en-US" altLang="en-US" dirty="0" smtClean="0"/>
            </a:br>
            <a:r>
              <a:rPr lang="en-US" altLang="en-US" dirty="0" smtClean="0">
                <a:solidFill>
                  <a:srgbClr val="333399"/>
                </a:solidFill>
              </a:rPr>
              <a:t>Outline and Learning Objectives</a:t>
            </a:r>
          </a:p>
        </p:txBody>
      </p:sp>
      <p:sp>
        <p:nvSpPr>
          <p:cNvPr id="48131" name="Content Placeholder 2"/>
          <p:cNvSpPr>
            <a:spLocks noGrp="1"/>
          </p:cNvSpPr>
          <p:nvPr>
            <p:ph idx="1"/>
          </p:nvPr>
        </p:nvSpPr>
        <p:spPr>
          <a:xfrm>
            <a:off x="609600" y="1600200"/>
            <a:ext cx="7772400" cy="4114800"/>
          </a:xfrm>
        </p:spPr>
        <p:txBody>
          <a:bodyPr/>
          <a:lstStyle/>
          <a:p>
            <a:r>
              <a:rPr lang="en-US" altLang="en-US" dirty="0" smtClean="0"/>
              <a:t>Outline</a:t>
            </a:r>
          </a:p>
          <a:p>
            <a:pPr lvl="1"/>
            <a:r>
              <a:rPr lang="en-US" altLang="en-US" sz="2200" dirty="0" smtClean="0"/>
              <a:t>Describe the conceptual site model</a:t>
            </a:r>
          </a:p>
          <a:p>
            <a:pPr lvl="1"/>
            <a:r>
              <a:rPr lang="en-US" altLang="en-US" sz="2200" dirty="0" smtClean="0"/>
              <a:t>Summarize the empirical basis for screening</a:t>
            </a:r>
          </a:p>
          <a:p>
            <a:pPr lvl="1"/>
            <a:r>
              <a:rPr lang="en-US" altLang="en-US" sz="2200" dirty="0" smtClean="0"/>
              <a:t>Describe the step-wise approach</a:t>
            </a:r>
          </a:p>
          <a:p>
            <a:pPr lvl="1"/>
            <a:r>
              <a:rPr lang="en-US" altLang="en-US" sz="2200" dirty="0" smtClean="0"/>
              <a:t>Provide case study example</a:t>
            </a:r>
          </a:p>
          <a:p>
            <a:r>
              <a:rPr lang="en-US" altLang="en-US" dirty="0" smtClean="0"/>
              <a:t>Learning Objectives</a:t>
            </a:r>
          </a:p>
          <a:p>
            <a:pPr lvl="1"/>
            <a:r>
              <a:rPr lang="en-US" altLang="en-US" sz="2200" dirty="0" smtClean="0"/>
              <a:t>Understand basis for site screening and how to implement the step-wise approach</a:t>
            </a:r>
          </a:p>
          <a:p>
            <a:pPr lvl="1"/>
            <a:r>
              <a:rPr lang="en-US" altLang="en-US" sz="2200" dirty="0" smtClean="0"/>
              <a:t>Apply the screening approach at potential PVI site using a case study</a:t>
            </a:r>
          </a:p>
          <a:p>
            <a:pPr lvl="1"/>
            <a:endParaRPr lang="en-US" altLang="en-US" dirty="0" smtClean="0"/>
          </a:p>
          <a:p>
            <a:pPr>
              <a:buFont typeface="Wingdings 3" pitchFamily="18" charset="2"/>
              <a:buNone/>
            </a:pPr>
            <a:endParaRPr lang="en-US" altLang="en-US" b="1" dirty="0" smtClean="0"/>
          </a:p>
        </p:txBody>
      </p:sp>
      <p:sp>
        <p:nvSpPr>
          <p:cNvPr id="4" name="TextBox 9"/>
          <p:cNvSpPr txBox="1">
            <a:spLocks noChangeArrowheads="1"/>
          </p:cNvSpPr>
          <p:nvPr/>
        </p:nvSpPr>
        <p:spPr bwMode="auto">
          <a:xfrm rot="16200000">
            <a:off x="-2603808" y="3889684"/>
            <a:ext cx="5577506"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2213150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Site Screening</a:t>
            </a:r>
            <a:br>
              <a:rPr lang="en-US" altLang="en-US" dirty="0" smtClean="0"/>
            </a:br>
            <a:r>
              <a:rPr lang="en-US" altLang="en-US" dirty="0" smtClean="0">
                <a:solidFill>
                  <a:srgbClr val="333399"/>
                </a:solidFill>
              </a:rPr>
              <a:t>Definition and Rationale</a:t>
            </a:r>
          </a:p>
        </p:txBody>
      </p:sp>
      <p:sp>
        <p:nvSpPr>
          <p:cNvPr id="49155" name="Content Placeholder 2"/>
          <p:cNvSpPr>
            <a:spLocks noGrp="1"/>
          </p:cNvSpPr>
          <p:nvPr>
            <p:ph idx="1"/>
          </p:nvPr>
        </p:nvSpPr>
        <p:spPr>
          <a:xfrm>
            <a:off x="609600" y="1524000"/>
            <a:ext cx="8229600" cy="4114800"/>
          </a:xfrm>
        </p:spPr>
        <p:txBody>
          <a:bodyPr/>
          <a:lstStyle/>
          <a:p>
            <a:r>
              <a:rPr lang="en-US" altLang="en-US" sz="2400" dirty="0" smtClean="0"/>
              <a:t>New method for PVI screening</a:t>
            </a:r>
          </a:p>
          <a:p>
            <a:pPr>
              <a:spcBef>
                <a:spcPts val="1200"/>
              </a:spcBef>
            </a:pPr>
            <a:r>
              <a:rPr lang="en-US" altLang="en-US" sz="2400" dirty="0" smtClean="0"/>
              <a:t>Based on the </a:t>
            </a:r>
            <a:r>
              <a:rPr lang="en-US" altLang="en-US" sz="2400" b="1" i="1" dirty="0" smtClean="0"/>
              <a:t>vertical screening distance</a:t>
            </a:r>
          </a:p>
          <a:p>
            <a:pPr lvl="1">
              <a:spcBef>
                <a:spcPct val="0"/>
              </a:spcBef>
            </a:pPr>
            <a:r>
              <a:rPr lang="en-US" altLang="en-US" sz="2200" dirty="0" smtClean="0"/>
              <a:t>Minimum soil thickness between a petroleum vapor source and building foundation necessary to effectively biodegrade hydrocarbons below a level of concern for PVI</a:t>
            </a:r>
          </a:p>
          <a:p>
            <a:pPr>
              <a:spcBef>
                <a:spcPts val="1200"/>
              </a:spcBef>
            </a:pPr>
            <a:r>
              <a:rPr lang="en-US" altLang="en-US" sz="2400" dirty="0" smtClean="0"/>
              <a:t>Based on empirical data analysis and modeling studies</a:t>
            </a:r>
          </a:p>
          <a:p>
            <a:pPr>
              <a:spcBef>
                <a:spcPts val="1200"/>
              </a:spcBef>
            </a:pPr>
            <a:r>
              <a:rPr lang="en-US" altLang="en-US" sz="2400" dirty="0" smtClean="0"/>
              <a:t>Approach expected to improve PVI screening and reduce unnecessary data collection</a:t>
            </a:r>
            <a:endParaRPr lang="en-US" altLang="en-US" dirty="0" smtClean="0"/>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1107295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Conceptual Model of</a:t>
            </a:r>
            <a:br>
              <a:rPr lang="en-US" altLang="en-US" dirty="0" smtClean="0"/>
            </a:br>
            <a:r>
              <a:rPr lang="en-US" altLang="en-US" dirty="0" smtClean="0"/>
              <a:t>Vertical Screening Distances</a:t>
            </a:r>
          </a:p>
        </p:txBody>
      </p:sp>
      <p:sp>
        <p:nvSpPr>
          <p:cNvPr id="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
        <p:nvSpPr>
          <p:cNvPr id="6" name="TextBox 5"/>
          <p:cNvSpPr txBox="1">
            <a:spLocks noChangeArrowheads="1"/>
          </p:cNvSpPr>
          <p:nvPr/>
        </p:nvSpPr>
        <p:spPr bwMode="auto">
          <a:xfrm>
            <a:off x="381000" y="6519863"/>
            <a:ext cx="3657600" cy="36988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Figure 3-1</a:t>
            </a:r>
          </a:p>
        </p:txBody>
      </p:sp>
      <p:sp>
        <p:nvSpPr>
          <p:cNvPr id="50183" name="Content Placeholder 2"/>
          <p:cNvSpPr>
            <a:spLocks noGrp="1"/>
          </p:cNvSpPr>
          <p:nvPr>
            <p:ph idx="1"/>
          </p:nvPr>
        </p:nvSpPr>
        <p:spPr>
          <a:xfrm>
            <a:off x="381000" y="1955800"/>
            <a:ext cx="2057400" cy="3683000"/>
          </a:xfrm>
        </p:spPr>
        <p:txBody>
          <a:bodyPr/>
          <a:lstStyle/>
          <a:p>
            <a:pPr>
              <a:spcBef>
                <a:spcPts val="1200"/>
              </a:spcBef>
            </a:pPr>
            <a:r>
              <a:rPr lang="en-US" altLang="en-US" sz="1800" dirty="0" smtClean="0"/>
              <a:t>5 feet – dissolved-phase sources</a:t>
            </a:r>
          </a:p>
          <a:p>
            <a:pPr>
              <a:spcBef>
                <a:spcPts val="1200"/>
              </a:spcBef>
            </a:pPr>
            <a:r>
              <a:rPr lang="en-US" altLang="en-US" sz="1800" dirty="0" smtClean="0"/>
              <a:t>15 feet  - LNAPL sources (petroleum UST/AST sites)</a:t>
            </a:r>
          </a:p>
          <a:p>
            <a:pPr>
              <a:spcBef>
                <a:spcPts val="1200"/>
              </a:spcBef>
            </a:pPr>
            <a:r>
              <a:rPr lang="en-US" altLang="en-US" sz="1800" dirty="0" smtClean="0"/>
              <a:t>18 feet – LNAPL sources (petroleum industrial sites)</a:t>
            </a:r>
          </a:p>
        </p:txBody>
      </p:sp>
      <p:pic>
        <p:nvPicPr>
          <p:cNvPr id="50184" name="Picture 10" descr="C:\Users\Juliana\Documents\The Yelken Group\IBT\3-AdvisingCoachingDevelopment\PVI\PVI graphics\PVI-Res-Free-Dissolved-Phase-Legend-081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413" y="5245100"/>
            <a:ext cx="241458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1" descr="C:\Users\Juliana\Desktop\lo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1465263"/>
            <a:ext cx="2436812"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2" descr="C:\Users\Juliana\Desktop\sho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850" y="1465263"/>
            <a:ext cx="247015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1"/>
          <p:cNvSpPr txBox="1">
            <a:spLocks noChangeArrowheads="1"/>
          </p:cNvSpPr>
          <p:nvPr/>
        </p:nvSpPr>
        <p:spPr bwMode="auto">
          <a:xfrm>
            <a:off x="3276600" y="1306513"/>
            <a:ext cx="170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u="sng" dirty="0">
                <a:solidFill>
                  <a:schemeClr val="tx1"/>
                </a:solidFill>
              </a:rPr>
              <a:t>LNAPL Source</a:t>
            </a:r>
          </a:p>
        </p:txBody>
      </p:sp>
      <p:sp>
        <p:nvSpPr>
          <p:cNvPr id="50188" name="TextBox 11"/>
          <p:cNvSpPr txBox="1">
            <a:spLocks noChangeArrowheads="1"/>
          </p:cNvSpPr>
          <p:nvPr/>
        </p:nvSpPr>
        <p:spPr bwMode="auto">
          <a:xfrm>
            <a:off x="5989638" y="1306513"/>
            <a:ext cx="269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u="sng" dirty="0">
                <a:solidFill>
                  <a:schemeClr val="tx1"/>
                </a:solidFill>
              </a:rPr>
              <a:t>Dissolved Phase Source</a:t>
            </a:r>
          </a:p>
        </p:txBody>
      </p:sp>
      <p:sp>
        <p:nvSpPr>
          <p:cNvPr id="50189" name="TextBox 2"/>
          <p:cNvSpPr txBox="1">
            <a:spLocks noChangeArrowheads="1"/>
          </p:cNvSpPr>
          <p:nvPr/>
        </p:nvSpPr>
        <p:spPr bwMode="auto">
          <a:xfrm>
            <a:off x="8001000" y="2706688"/>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Aerobic Zone</a:t>
            </a:r>
          </a:p>
        </p:txBody>
      </p:sp>
      <p:cxnSp>
        <p:nvCxnSpPr>
          <p:cNvPr id="50190" name="Straight Arrow Connector 6"/>
          <p:cNvCxnSpPr>
            <a:cxnSpLocks noChangeShapeType="1"/>
          </p:cNvCxnSpPr>
          <p:nvPr/>
        </p:nvCxnSpPr>
        <p:spPr bwMode="auto">
          <a:xfrm flipV="1">
            <a:off x="8382000" y="3657600"/>
            <a:ext cx="0"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9" name="Straight Arrow Connector 8"/>
          <p:cNvCxnSpPr/>
          <p:nvPr/>
        </p:nvCxnSpPr>
        <p:spPr bwMode="auto">
          <a:xfrm>
            <a:off x="6858000" y="3733800"/>
            <a:ext cx="0" cy="533400"/>
          </a:xfrm>
          <a:prstGeom prst="straightConnector1">
            <a:avLst/>
          </a:prstGeom>
          <a:solidFill>
            <a:schemeClr val="accent1"/>
          </a:solidFill>
          <a:ln w="25400" cap="flat" cmpd="sng" algn="ctr">
            <a:solidFill>
              <a:schemeClr val="accent2">
                <a:lumMod val="75000"/>
              </a:schemeClr>
            </a:solidFill>
            <a:prstDash val="solid"/>
            <a:miter lim="800000"/>
            <a:headEnd type="triangle" w="med" len="med"/>
            <a:tailEnd type="triangle"/>
          </a:ln>
          <a:effectLst/>
        </p:spPr>
      </p:cxnSp>
      <p:sp>
        <p:nvSpPr>
          <p:cNvPr id="10" name="TextBox 9"/>
          <p:cNvSpPr txBox="1"/>
          <p:nvPr/>
        </p:nvSpPr>
        <p:spPr>
          <a:xfrm>
            <a:off x="6173788" y="3505200"/>
            <a:ext cx="760412" cy="954088"/>
          </a:xfrm>
          <a:prstGeom prst="rect">
            <a:avLst/>
          </a:prstGeom>
          <a:noFill/>
        </p:spPr>
        <p:txBody>
          <a:bodyPr>
            <a:spAutoFit/>
          </a:bodyPr>
          <a:lstStyle/>
          <a:p>
            <a:pPr>
              <a:defRPr/>
            </a:pPr>
            <a:endParaRPr lang="en-US" sz="1400" dirty="0">
              <a:solidFill>
                <a:schemeClr val="accent2">
                  <a:lumMod val="75000"/>
                </a:schemeClr>
              </a:solidFill>
            </a:endParaRPr>
          </a:p>
          <a:p>
            <a:pPr>
              <a:defRPr/>
            </a:pPr>
            <a:r>
              <a:rPr lang="en-US" sz="1400" dirty="0">
                <a:solidFill>
                  <a:schemeClr val="accent2">
                    <a:lumMod val="75000"/>
                  </a:schemeClr>
                </a:solidFill>
              </a:rPr>
              <a:t>Water Table</a:t>
            </a:r>
          </a:p>
          <a:p>
            <a:pPr>
              <a:defRPr/>
            </a:pPr>
            <a:endParaRPr lang="en-US" sz="1400" dirty="0">
              <a:solidFill>
                <a:schemeClr val="accent2">
                  <a:lumMod val="75000"/>
                </a:schemeClr>
              </a:solidFill>
            </a:endParaRPr>
          </a:p>
        </p:txBody>
      </p:sp>
      <p:cxnSp>
        <p:nvCxnSpPr>
          <p:cNvPr id="50193" name="Straight Arrow Connector 19"/>
          <p:cNvCxnSpPr>
            <a:cxnSpLocks noChangeShapeType="1"/>
          </p:cNvCxnSpPr>
          <p:nvPr/>
        </p:nvCxnSpPr>
        <p:spPr bwMode="auto">
          <a:xfrm>
            <a:off x="6858000" y="2439988"/>
            <a:ext cx="0" cy="1293812"/>
          </a:xfrm>
          <a:prstGeom prst="straightConnector1">
            <a:avLst/>
          </a:prstGeom>
          <a:noFill/>
          <a:ln w="25400" algn="ctr">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0194" name="TextBox 22"/>
          <p:cNvSpPr txBox="1">
            <a:spLocks noChangeArrowheads="1"/>
          </p:cNvSpPr>
          <p:nvPr/>
        </p:nvSpPr>
        <p:spPr bwMode="auto">
          <a:xfrm>
            <a:off x="6932613" y="4643438"/>
            <a:ext cx="1220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200" dirty="0">
                <a:solidFill>
                  <a:schemeClr val="bg1"/>
                </a:solidFill>
              </a:rPr>
              <a:t>Saturated Zone</a:t>
            </a:r>
          </a:p>
        </p:txBody>
      </p:sp>
      <p:sp>
        <p:nvSpPr>
          <p:cNvPr id="50195" name="TextBox 23"/>
          <p:cNvSpPr txBox="1">
            <a:spLocks noChangeArrowheads="1"/>
          </p:cNvSpPr>
          <p:nvPr/>
        </p:nvSpPr>
        <p:spPr bwMode="auto">
          <a:xfrm>
            <a:off x="6781800" y="2600325"/>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Unsaturated Zone</a:t>
            </a:r>
          </a:p>
        </p:txBody>
      </p:sp>
      <p:sp>
        <p:nvSpPr>
          <p:cNvPr id="50196" name="Rectangle 14"/>
          <p:cNvSpPr>
            <a:spLocks noChangeArrowheads="1"/>
          </p:cNvSpPr>
          <p:nvPr/>
        </p:nvSpPr>
        <p:spPr bwMode="auto">
          <a:xfrm>
            <a:off x="6510338" y="2971800"/>
            <a:ext cx="219075" cy="192088"/>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0197" name="TextBox 12"/>
          <p:cNvSpPr txBox="1">
            <a:spLocks noChangeArrowheads="1"/>
          </p:cNvSpPr>
          <p:nvPr/>
        </p:nvSpPr>
        <p:spPr bwMode="auto">
          <a:xfrm>
            <a:off x="5519738" y="2590800"/>
            <a:ext cx="1414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Vertical Separation Distance</a:t>
            </a:r>
          </a:p>
        </p:txBody>
      </p:sp>
      <p:sp>
        <p:nvSpPr>
          <p:cNvPr id="50198" name="TextBox 25"/>
          <p:cNvSpPr txBox="1">
            <a:spLocks noChangeArrowheads="1"/>
          </p:cNvSpPr>
          <p:nvPr/>
        </p:nvSpPr>
        <p:spPr bwMode="auto">
          <a:xfrm>
            <a:off x="4419600" y="5105400"/>
            <a:ext cx="1338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Anaerobic Zone</a:t>
            </a:r>
          </a:p>
        </p:txBody>
      </p:sp>
      <p:sp>
        <p:nvSpPr>
          <p:cNvPr id="50199" name="TextBox 26"/>
          <p:cNvSpPr txBox="1">
            <a:spLocks noChangeArrowheads="1"/>
          </p:cNvSpPr>
          <p:nvPr/>
        </p:nvSpPr>
        <p:spPr bwMode="auto">
          <a:xfrm>
            <a:off x="3430588" y="6229350"/>
            <a:ext cx="1220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100" dirty="0">
                <a:solidFill>
                  <a:schemeClr val="bg1"/>
                </a:solidFill>
              </a:rPr>
              <a:t>Saturated Zone</a:t>
            </a:r>
          </a:p>
        </p:txBody>
      </p:sp>
      <p:sp>
        <p:nvSpPr>
          <p:cNvPr id="50200" name="TextBox 27"/>
          <p:cNvSpPr txBox="1">
            <a:spLocks noChangeArrowheads="1"/>
          </p:cNvSpPr>
          <p:nvPr/>
        </p:nvSpPr>
        <p:spPr bwMode="auto">
          <a:xfrm>
            <a:off x="3255963" y="3286125"/>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Unsaturated Zone</a:t>
            </a:r>
          </a:p>
        </p:txBody>
      </p:sp>
      <p:sp>
        <p:nvSpPr>
          <p:cNvPr id="50201" name="TextBox 28"/>
          <p:cNvSpPr txBox="1">
            <a:spLocks noChangeArrowheads="1"/>
          </p:cNvSpPr>
          <p:nvPr/>
        </p:nvSpPr>
        <p:spPr bwMode="auto">
          <a:xfrm>
            <a:off x="4529138" y="2763838"/>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Aerobic Zone</a:t>
            </a:r>
          </a:p>
        </p:txBody>
      </p:sp>
      <p:sp>
        <p:nvSpPr>
          <p:cNvPr id="50202" name="TextBox 29"/>
          <p:cNvSpPr txBox="1">
            <a:spLocks noChangeArrowheads="1"/>
          </p:cNvSpPr>
          <p:nvPr/>
        </p:nvSpPr>
        <p:spPr bwMode="auto">
          <a:xfrm>
            <a:off x="4452938" y="4459288"/>
            <a:ext cx="14478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500"/>
              </a:lnSpc>
              <a:spcBef>
                <a:spcPct val="0"/>
              </a:spcBef>
              <a:buClrTx/>
              <a:buSzTx/>
              <a:buFontTx/>
              <a:buNone/>
            </a:pPr>
            <a:r>
              <a:rPr lang="en-US" altLang="en-US" sz="1400" dirty="0">
                <a:solidFill>
                  <a:schemeClr val="tx1"/>
                </a:solidFill>
              </a:rPr>
              <a:t>Aerobic Bio-degradation Interface</a:t>
            </a:r>
          </a:p>
        </p:txBody>
      </p:sp>
      <p:sp>
        <p:nvSpPr>
          <p:cNvPr id="50203" name="TextBox 32"/>
          <p:cNvSpPr txBox="1">
            <a:spLocks noChangeArrowheads="1"/>
          </p:cNvSpPr>
          <p:nvPr/>
        </p:nvSpPr>
        <p:spPr bwMode="auto">
          <a:xfrm>
            <a:off x="7848600" y="3886200"/>
            <a:ext cx="1447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500"/>
              </a:lnSpc>
              <a:spcBef>
                <a:spcPct val="0"/>
              </a:spcBef>
              <a:buClrTx/>
              <a:buSzTx/>
              <a:buFontTx/>
              <a:buNone/>
            </a:pPr>
            <a:r>
              <a:rPr lang="en-US" altLang="en-US" sz="1400" dirty="0">
                <a:solidFill>
                  <a:schemeClr val="tx1"/>
                </a:solidFill>
              </a:rPr>
              <a:t>Aerobic Bio-degradation Interface</a:t>
            </a:r>
          </a:p>
        </p:txBody>
      </p:sp>
      <p:cxnSp>
        <p:nvCxnSpPr>
          <p:cNvPr id="34" name="Straight Arrow Connector 33"/>
          <p:cNvCxnSpPr/>
          <p:nvPr/>
        </p:nvCxnSpPr>
        <p:spPr bwMode="auto">
          <a:xfrm>
            <a:off x="3352800" y="4978400"/>
            <a:ext cx="0" cy="885825"/>
          </a:xfrm>
          <a:prstGeom prst="straightConnector1">
            <a:avLst/>
          </a:prstGeom>
          <a:solidFill>
            <a:schemeClr val="accent1"/>
          </a:solidFill>
          <a:ln w="25400" cap="flat" cmpd="sng" algn="ctr">
            <a:solidFill>
              <a:schemeClr val="accent2">
                <a:lumMod val="75000"/>
              </a:schemeClr>
            </a:solidFill>
            <a:prstDash val="solid"/>
            <a:miter lim="800000"/>
            <a:headEnd type="triangle" w="med" len="med"/>
            <a:tailEnd type="triangle"/>
          </a:ln>
          <a:effectLst/>
        </p:spPr>
      </p:cxnSp>
      <p:sp>
        <p:nvSpPr>
          <p:cNvPr id="35" name="TextBox 34"/>
          <p:cNvSpPr txBox="1"/>
          <p:nvPr/>
        </p:nvSpPr>
        <p:spPr>
          <a:xfrm>
            <a:off x="2667000" y="4913313"/>
            <a:ext cx="704850" cy="1066800"/>
          </a:xfrm>
          <a:prstGeom prst="rect">
            <a:avLst/>
          </a:prstGeom>
          <a:noFill/>
        </p:spPr>
        <p:txBody>
          <a:bodyPr wrap="none">
            <a:spAutoFit/>
          </a:bodyPr>
          <a:lstStyle/>
          <a:p>
            <a:pPr>
              <a:lnSpc>
                <a:spcPts val="1900"/>
              </a:lnSpc>
              <a:spcBef>
                <a:spcPts val="0"/>
              </a:spcBef>
              <a:defRPr/>
            </a:pPr>
            <a:endParaRPr lang="en-US" sz="1400" dirty="0">
              <a:solidFill>
                <a:schemeClr val="accent2">
                  <a:lumMod val="75000"/>
                </a:schemeClr>
              </a:solidFill>
            </a:endParaRPr>
          </a:p>
          <a:p>
            <a:pPr>
              <a:lnSpc>
                <a:spcPts val="1900"/>
              </a:lnSpc>
              <a:spcBef>
                <a:spcPts val="0"/>
              </a:spcBef>
              <a:defRPr/>
            </a:pPr>
            <a:r>
              <a:rPr lang="en-US" sz="1400" dirty="0">
                <a:solidFill>
                  <a:schemeClr val="accent2">
                    <a:lumMod val="75000"/>
                  </a:schemeClr>
                </a:solidFill>
              </a:rPr>
              <a:t>Water </a:t>
            </a:r>
            <a:br>
              <a:rPr lang="en-US" sz="1400" dirty="0">
                <a:solidFill>
                  <a:schemeClr val="accent2">
                    <a:lumMod val="75000"/>
                  </a:schemeClr>
                </a:solidFill>
              </a:rPr>
            </a:br>
            <a:r>
              <a:rPr lang="en-US" sz="1400" dirty="0">
                <a:solidFill>
                  <a:schemeClr val="accent2">
                    <a:lumMod val="75000"/>
                  </a:schemeClr>
                </a:solidFill>
              </a:rPr>
              <a:t>Table</a:t>
            </a:r>
          </a:p>
          <a:p>
            <a:pPr>
              <a:lnSpc>
                <a:spcPts val="1900"/>
              </a:lnSpc>
              <a:spcBef>
                <a:spcPts val="0"/>
              </a:spcBef>
              <a:defRPr/>
            </a:pPr>
            <a:endParaRPr lang="en-US" sz="1400" dirty="0">
              <a:solidFill>
                <a:schemeClr val="accent2">
                  <a:lumMod val="75000"/>
                </a:schemeClr>
              </a:solidFill>
            </a:endParaRPr>
          </a:p>
        </p:txBody>
      </p:sp>
      <p:cxnSp>
        <p:nvCxnSpPr>
          <p:cNvPr id="50206" name="Straight Arrow Connector 36"/>
          <p:cNvCxnSpPr>
            <a:cxnSpLocks noChangeShapeType="1"/>
          </p:cNvCxnSpPr>
          <p:nvPr/>
        </p:nvCxnSpPr>
        <p:spPr bwMode="auto">
          <a:xfrm>
            <a:off x="3333750" y="2474913"/>
            <a:ext cx="0" cy="2438400"/>
          </a:xfrm>
          <a:prstGeom prst="straightConnector1">
            <a:avLst/>
          </a:prstGeom>
          <a:noFill/>
          <a:ln w="25400" algn="ctr">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0207" name="Rectangle 37"/>
          <p:cNvSpPr>
            <a:spLocks noChangeArrowheads="1"/>
          </p:cNvSpPr>
          <p:nvPr/>
        </p:nvSpPr>
        <p:spPr bwMode="auto">
          <a:xfrm>
            <a:off x="3182938" y="3648075"/>
            <a:ext cx="220662" cy="192088"/>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0208" name="TextBox 38"/>
          <p:cNvSpPr txBox="1">
            <a:spLocks noChangeArrowheads="1"/>
          </p:cNvSpPr>
          <p:nvPr/>
        </p:nvSpPr>
        <p:spPr bwMode="auto">
          <a:xfrm>
            <a:off x="2084388" y="3267075"/>
            <a:ext cx="1446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Vertical Separation Distance</a:t>
            </a:r>
          </a:p>
        </p:txBody>
      </p:sp>
      <p:sp>
        <p:nvSpPr>
          <p:cNvPr id="21" name="Rectangle 20"/>
          <p:cNvSpPr/>
          <p:nvPr/>
        </p:nvSpPr>
        <p:spPr>
          <a:xfrm>
            <a:off x="509588" y="1309688"/>
            <a:ext cx="2566987" cy="646112"/>
          </a:xfrm>
          <a:prstGeom prst="rect">
            <a:avLst/>
          </a:prstGeom>
        </p:spPr>
        <p:txBody>
          <a:bodyPr>
            <a:spAutoFit/>
          </a:bodyPr>
          <a:lstStyle/>
          <a:p>
            <a:pPr marL="342900" indent="-342900" eaLnBrk="0" hangingPunct="0">
              <a:spcBef>
                <a:spcPts val="1200"/>
              </a:spcBef>
              <a:buClr>
                <a:srgbClr val="008000"/>
              </a:buClr>
              <a:buSzPct val="75000"/>
              <a:defRPr/>
            </a:pPr>
            <a:r>
              <a:rPr lang="en-US" altLang="en-US" b="1" kern="0" dirty="0">
                <a:solidFill>
                  <a:srgbClr val="333399"/>
                </a:solidFill>
                <a:latin typeface="Arial"/>
              </a:rPr>
              <a:t>Vertical screening distances</a:t>
            </a:r>
          </a:p>
        </p:txBody>
      </p:sp>
      <p:cxnSp>
        <p:nvCxnSpPr>
          <p:cNvPr id="50210" name="Straight Arrow Connector 43"/>
          <p:cNvCxnSpPr>
            <a:cxnSpLocks noChangeShapeType="1"/>
            <a:stCxn id="50202" idx="0"/>
          </p:cNvCxnSpPr>
          <p:nvPr/>
        </p:nvCxnSpPr>
        <p:spPr bwMode="auto">
          <a:xfrm flipV="1">
            <a:off x="5176838" y="4267200"/>
            <a:ext cx="20637" cy="19208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50211" name="TextBox 25"/>
          <p:cNvSpPr txBox="1">
            <a:spLocks noChangeArrowheads="1"/>
          </p:cNvSpPr>
          <p:nvPr/>
        </p:nvSpPr>
        <p:spPr bwMode="auto">
          <a:xfrm>
            <a:off x="4452938" y="5562600"/>
            <a:ext cx="2101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600" b="1" dirty="0">
                <a:solidFill>
                  <a:srgbClr val="FF6600"/>
                </a:solidFill>
              </a:rPr>
              <a:t>Includes Residual LNAPL </a:t>
            </a:r>
            <a:r>
              <a:rPr lang="en-US" altLang="en-US" sz="1600" b="1" dirty="0">
                <a:solidFill>
                  <a:schemeClr val="tx1"/>
                </a:solidFill>
              </a:rPr>
              <a:t>in soil and smear zone</a:t>
            </a:r>
          </a:p>
        </p:txBody>
      </p:sp>
    </p:spTree>
    <p:custDataLst>
      <p:tags r:id="rId1"/>
    </p:custDataLst>
    <p:extLst>
      <p:ext uri="{BB962C8B-B14F-4D97-AF65-F5344CB8AC3E}">
        <p14:creationId xmlns:p14="http://schemas.microsoft.com/office/powerpoint/2010/main" val="2521145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Basis for Site Screening</a:t>
            </a:r>
          </a:p>
        </p:txBody>
      </p:sp>
      <p:sp>
        <p:nvSpPr>
          <p:cNvPr id="51203" name="Content Placeholder 2"/>
          <p:cNvSpPr>
            <a:spLocks noGrp="1"/>
          </p:cNvSpPr>
          <p:nvPr>
            <p:ph idx="1"/>
          </p:nvPr>
        </p:nvSpPr>
        <p:spPr>
          <a:xfrm>
            <a:off x="484188" y="1511300"/>
            <a:ext cx="8485187" cy="4508500"/>
          </a:xfrm>
        </p:spPr>
        <p:txBody>
          <a:bodyPr/>
          <a:lstStyle/>
          <a:p>
            <a:r>
              <a:rPr lang="en-US" altLang="en-US" sz="2200" dirty="0" smtClean="0"/>
              <a:t>Large body of research on analysis of empirical data and modeling document the significance of vadose zone biodegradation and support vertical screening distances:</a:t>
            </a:r>
          </a:p>
          <a:p>
            <a:pPr lvl="1"/>
            <a:r>
              <a:rPr lang="en-US" altLang="en-US" sz="2000" dirty="0" smtClean="0"/>
              <a:t>Davis (2009, 2010)</a:t>
            </a:r>
          </a:p>
          <a:p>
            <a:pPr lvl="1"/>
            <a:r>
              <a:rPr lang="en-US" altLang="en-US" sz="2000" dirty="0" smtClean="0"/>
              <a:t>Peargin and Kolhatkar, (2011)</a:t>
            </a:r>
          </a:p>
          <a:p>
            <a:pPr lvl="1"/>
            <a:r>
              <a:rPr lang="en-US" altLang="en-US" sz="2000" dirty="0" smtClean="0"/>
              <a:t>Wright (2011)</a:t>
            </a:r>
          </a:p>
          <a:p>
            <a:pPr lvl="1"/>
            <a:r>
              <a:rPr lang="en-US" altLang="en-US" sz="2000" dirty="0" smtClean="0"/>
              <a:t>USEPA (2013) </a:t>
            </a:r>
          </a:p>
          <a:p>
            <a:pPr lvl="1"/>
            <a:r>
              <a:rPr lang="en-US" altLang="en-US" sz="2000" dirty="0" smtClean="0"/>
              <a:t>Lahvis et al. (2013)</a:t>
            </a:r>
          </a:p>
          <a:p>
            <a:pPr lvl="1"/>
            <a:r>
              <a:rPr lang="en-US" altLang="en-US" sz="2000" dirty="0" smtClean="0"/>
              <a:t>Wright (2013)</a:t>
            </a:r>
          </a:p>
          <a:p>
            <a:pPr>
              <a:spcBef>
                <a:spcPts val="1200"/>
              </a:spcBef>
            </a:pPr>
            <a:r>
              <a:rPr lang="en-US" altLang="en-US" sz="2200" dirty="0" smtClean="0"/>
              <a:t>Groundwater, soil and soil gas data from hundreds of petroleum release sites spanning a range of environmental and site conditions and geographical regions</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
        <p:nvSpPr>
          <p:cNvPr id="5" name="TextBox 4"/>
          <p:cNvSpPr txBox="1">
            <a:spLocks noChangeArrowheads="1"/>
          </p:cNvSpPr>
          <p:nvPr/>
        </p:nvSpPr>
        <p:spPr bwMode="auto">
          <a:xfrm>
            <a:off x="381000" y="6519863"/>
            <a:ext cx="5248275" cy="36988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see </a:t>
            </a:r>
            <a:r>
              <a:rPr lang="en-US" altLang="en-US" dirty="0" smtClean="0">
                <a:solidFill>
                  <a:srgbClr val="000000"/>
                </a:solidFill>
                <a:latin typeface="+mn-lt"/>
                <a:cs typeface="+mn-cs"/>
                <a:hlinkClick r:id="rId4"/>
              </a:rPr>
              <a:t>Appendix F</a:t>
            </a:r>
            <a:r>
              <a:rPr lang="en-US" altLang="en-US" dirty="0" smtClean="0">
                <a:solidFill>
                  <a:srgbClr val="000000"/>
                </a:solidFill>
                <a:latin typeface="+mn-lt"/>
                <a:cs typeface="+mn-cs"/>
              </a:rPr>
              <a:t> for details</a:t>
            </a:r>
          </a:p>
        </p:txBody>
      </p:sp>
    </p:spTree>
    <p:custDataLst>
      <p:tags r:id="rId1"/>
    </p:custDataLst>
    <p:extLst>
      <p:ext uri="{BB962C8B-B14F-4D97-AF65-F5344CB8AC3E}">
        <p14:creationId xmlns:p14="http://schemas.microsoft.com/office/powerpoint/2010/main" val="2780424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19113" y="309563"/>
            <a:ext cx="6934200" cy="685800"/>
          </a:xfrm>
        </p:spPr>
        <p:txBody>
          <a:bodyPr/>
          <a:lstStyle/>
          <a:p>
            <a:pPr eaLnBrk="1" hangingPunct="1"/>
            <a:r>
              <a:rPr lang="en-US" altLang="en-US" dirty="0" smtClean="0"/>
              <a:t>USEPA Database</a:t>
            </a:r>
          </a:p>
        </p:txBody>
      </p:sp>
      <p:sp>
        <p:nvSpPr>
          <p:cNvPr id="52227" name="Content Placeholder 2"/>
          <p:cNvSpPr>
            <a:spLocks noGrp="1"/>
          </p:cNvSpPr>
          <p:nvPr>
            <p:ph idx="1"/>
          </p:nvPr>
        </p:nvSpPr>
        <p:spPr>
          <a:xfrm>
            <a:off x="685800" y="1355725"/>
            <a:ext cx="8039100" cy="4643438"/>
          </a:xfrm>
        </p:spPr>
        <p:txBody>
          <a:bodyPr/>
          <a:lstStyle/>
          <a:p>
            <a:r>
              <a:rPr lang="en-US" altLang="en-US" sz="2200" dirty="0" smtClean="0"/>
              <a:t>Starting point was database by Robin Davis (State of Utah)</a:t>
            </a:r>
          </a:p>
          <a:p>
            <a:r>
              <a:rPr lang="en-US" altLang="en-US" sz="2200" dirty="0" smtClean="0"/>
              <a:t>Expanded database by adding new sites and fields</a:t>
            </a:r>
          </a:p>
          <a:p>
            <a:r>
              <a:rPr lang="en-US" altLang="en-US" sz="2200" dirty="0" smtClean="0"/>
              <a:t>Focus of analysis (main EPA report) was 74 sites; additionally, data for 124 Australian sites analyzed separately (Appendix C to EPA report)</a:t>
            </a:r>
          </a:p>
          <a:p>
            <a:r>
              <a:rPr lang="en-US" altLang="en-US" sz="2200" dirty="0" smtClean="0"/>
              <a:t>Checked data, screened data based on quality indicators, added filters </a:t>
            </a:r>
          </a:p>
          <a:p>
            <a:r>
              <a:rPr lang="en-US" altLang="en-US" sz="2200" dirty="0" smtClean="0"/>
              <a:t>Mostly gasoline sites (data obtained 1995-2011)</a:t>
            </a:r>
          </a:p>
          <a:p>
            <a:r>
              <a:rPr lang="en-US" altLang="en-US" sz="2200" dirty="0" smtClean="0"/>
              <a:t>38 sites with soil vapor data below buildings</a:t>
            </a:r>
          </a:p>
          <a:p>
            <a:r>
              <a:rPr lang="en-US" altLang="en-US" sz="2200" dirty="0" smtClean="0"/>
              <a:t>Analysis conducted for three site and source types:  1) dissolved phase sites, 2) LNAPL – UST/AST sites and 3) LNAPL – petroleum industrial sites</a:t>
            </a:r>
          </a:p>
          <a:p>
            <a:endParaRPr lang="en-US" altLang="en-US" sz="2200" dirty="0" smtClean="0"/>
          </a:p>
        </p:txBody>
      </p:sp>
      <p:sp>
        <p:nvSpPr>
          <p:cNvPr id="52228" name="TextBox 1"/>
          <p:cNvSpPr txBox="1">
            <a:spLocks noChangeArrowheads="1"/>
          </p:cNvSpPr>
          <p:nvPr/>
        </p:nvSpPr>
        <p:spPr bwMode="auto">
          <a:xfrm>
            <a:off x="2573338" y="6035675"/>
            <a:ext cx="376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2400" dirty="0">
                <a:solidFill>
                  <a:schemeClr val="tx1"/>
                </a:solidFill>
                <a:ea typeface="ヒラギノ角ゴ Pro W3"/>
                <a:cs typeface="ヒラギノ角ゴ Pro W3"/>
              </a:rPr>
              <a:t>74 sites in main database!</a:t>
            </a:r>
          </a:p>
        </p:txBody>
      </p:sp>
      <p:sp>
        <p:nvSpPr>
          <p:cNvPr id="6" name="TextBox 9"/>
          <p:cNvSpPr txBox="1">
            <a:spLocks noChangeArrowheads="1"/>
          </p:cNvSpPr>
          <p:nvPr/>
        </p:nvSpPr>
        <p:spPr bwMode="auto">
          <a:xfrm rot="16200000">
            <a:off x="-2603808" y="3889684"/>
            <a:ext cx="5577506"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10470967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1" descr="STATES-M"/>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1022350" y="1752600"/>
            <a:ext cx="6324600" cy="4573588"/>
          </a:xfrm>
          <a:noFill/>
        </p:spPr>
      </p:pic>
      <p:sp>
        <p:nvSpPr>
          <p:cNvPr id="53251" name="Title 1"/>
          <p:cNvSpPr>
            <a:spLocks noGrp="1"/>
          </p:cNvSpPr>
          <p:nvPr>
            <p:ph type="title"/>
          </p:nvPr>
        </p:nvSpPr>
        <p:spPr>
          <a:xfrm>
            <a:off x="519113" y="309563"/>
            <a:ext cx="6934200" cy="685800"/>
          </a:xfrm>
        </p:spPr>
        <p:txBody>
          <a:bodyPr/>
          <a:lstStyle/>
          <a:p>
            <a:pPr eaLnBrk="1" hangingPunct="1"/>
            <a:r>
              <a:rPr lang="en-US" altLang="en-US" dirty="0" smtClean="0"/>
              <a:t>USEPA Database – Number of Sites</a:t>
            </a:r>
          </a:p>
        </p:txBody>
      </p:sp>
      <p:sp>
        <p:nvSpPr>
          <p:cNvPr id="11" name="TextBox 9"/>
          <p:cNvSpPr txBox="1">
            <a:spLocks noChangeArrowheads="1"/>
          </p:cNvSpPr>
          <p:nvPr/>
        </p:nvSpPr>
        <p:spPr bwMode="auto">
          <a:xfrm rot="16200000">
            <a:off x="-2603808" y="3889684"/>
            <a:ext cx="5577506"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
        <p:nvSpPr>
          <p:cNvPr id="53255" name="TextBox 1"/>
          <p:cNvSpPr txBox="1">
            <a:spLocks noChangeArrowheads="1"/>
          </p:cNvSpPr>
          <p:nvPr/>
        </p:nvSpPr>
        <p:spPr bwMode="auto">
          <a:xfrm>
            <a:off x="6858000" y="5030788"/>
            <a:ext cx="22161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2200" dirty="0">
                <a:solidFill>
                  <a:schemeClr val="tx1"/>
                </a:solidFill>
                <a:ea typeface="ヒラギノ角ゴ Pro W3"/>
                <a:cs typeface="ヒラギノ角ゴ Pro W3"/>
              </a:rPr>
              <a:t>Additionally 124 Australian sites separately analyzed</a:t>
            </a:r>
          </a:p>
        </p:txBody>
      </p:sp>
      <p:sp>
        <p:nvSpPr>
          <p:cNvPr id="53256" name="8-Point Star 2"/>
          <p:cNvSpPr>
            <a:spLocks noChangeArrowheads="1"/>
          </p:cNvSpPr>
          <p:nvPr/>
        </p:nvSpPr>
        <p:spPr bwMode="auto">
          <a:xfrm>
            <a:off x="1327150" y="3811588"/>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57" name="TextBox 3"/>
          <p:cNvSpPr txBox="1">
            <a:spLocks noChangeArrowheads="1"/>
          </p:cNvSpPr>
          <p:nvPr/>
        </p:nvSpPr>
        <p:spPr bwMode="auto">
          <a:xfrm>
            <a:off x="1403350" y="3886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7</a:t>
            </a:r>
          </a:p>
        </p:txBody>
      </p:sp>
      <p:sp>
        <p:nvSpPr>
          <p:cNvPr id="53258" name="8-Point Star 15"/>
          <p:cNvSpPr>
            <a:spLocks noChangeArrowheads="1"/>
          </p:cNvSpPr>
          <p:nvPr/>
        </p:nvSpPr>
        <p:spPr bwMode="auto">
          <a:xfrm>
            <a:off x="3917950" y="1555750"/>
            <a:ext cx="457200" cy="455613"/>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59" name="TextBox 14"/>
          <p:cNvSpPr txBox="1">
            <a:spLocks noChangeArrowheads="1"/>
          </p:cNvSpPr>
          <p:nvPr/>
        </p:nvSpPr>
        <p:spPr bwMode="auto">
          <a:xfrm>
            <a:off x="3994150" y="1611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4</a:t>
            </a:r>
          </a:p>
        </p:txBody>
      </p:sp>
      <p:sp>
        <p:nvSpPr>
          <p:cNvPr id="53260" name="8-Point Star 2"/>
          <p:cNvSpPr>
            <a:spLocks noChangeArrowheads="1"/>
          </p:cNvSpPr>
          <p:nvPr/>
        </p:nvSpPr>
        <p:spPr bwMode="auto">
          <a:xfrm>
            <a:off x="4195763" y="2516188"/>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61" name="TextBox 3"/>
          <p:cNvSpPr txBox="1">
            <a:spLocks noChangeArrowheads="1"/>
          </p:cNvSpPr>
          <p:nvPr/>
        </p:nvSpPr>
        <p:spPr bwMode="auto">
          <a:xfrm>
            <a:off x="4222750" y="2590800"/>
            <a:ext cx="48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22</a:t>
            </a:r>
          </a:p>
        </p:txBody>
      </p:sp>
      <p:sp>
        <p:nvSpPr>
          <p:cNvPr id="53262" name="8-Point Star 2"/>
          <p:cNvSpPr>
            <a:spLocks noChangeArrowheads="1"/>
          </p:cNvSpPr>
          <p:nvPr/>
        </p:nvSpPr>
        <p:spPr bwMode="auto">
          <a:xfrm>
            <a:off x="2241550" y="3441700"/>
            <a:ext cx="457200" cy="455613"/>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63" name="TextBox 3"/>
          <p:cNvSpPr txBox="1">
            <a:spLocks noChangeArrowheads="1"/>
          </p:cNvSpPr>
          <p:nvPr/>
        </p:nvSpPr>
        <p:spPr bwMode="auto">
          <a:xfrm>
            <a:off x="2241550" y="35163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15</a:t>
            </a:r>
          </a:p>
        </p:txBody>
      </p:sp>
      <p:sp>
        <p:nvSpPr>
          <p:cNvPr id="53264" name="8-Point Star 2"/>
          <p:cNvSpPr>
            <a:spLocks noChangeArrowheads="1"/>
          </p:cNvSpPr>
          <p:nvPr/>
        </p:nvSpPr>
        <p:spPr bwMode="auto">
          <a:xfrm>
            <a:off x="5594350" y="3255963"/>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65" name="TextBox 3"/>
          <p:cNvSpPr txBox="1">
            <a:spLocks noChangeArrowheads="1"/>
          </p:cNvSpPr>
          <p:nvPr/>
        </p:nvSpPr>
        <p:spPr bwMode="auto">
          <a:xfrm>
            <a:off x="5670550" y="33305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4</a:t>
            </a:r>
          </a:p>
        </p:txBody>
      </p:sp>
      <p:sp>
        <p:nvSpPr>
          <p:cNvPr id="53266" name="8-Point Star 2"/>
          <p:cNvSpPr>
            <a:spLocks noChangeArrowheads="1"/>
          </p:cNvSpPr>
          <p:nvPr/>
        </p:nvSpPr>
        <p:spPr bwMode="auto">
          <a:xfrm>
            <a:off x="6965950" y="3086100"/>
            <a:ext cx="457200" cy="455613"/>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67" name="TextBox 3"/>
          <p:cNvSpPr txBox="1">
            <a:spLocks noChangeArrowheads="1"/>
          </p:cNvSpPr>
          <p:nvPr/>
        </p:nvSpPr>
        <p:spPr bwMode="auto">
          <a:xfrm>
            <a:off x="7042150" y="31607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3</a:t>
            </a:r>
          </a:p>
        </p:txBody>
      </p:sp>
      <p:sp>
        <p:nvSpPr>
          <p:cNvPr id="53268" name="8-Point Star 2"/>
          <p:cNvSpPr>
            <a:spLocks noChangeArrowheads="1"/>
          </p:cNvSpPr>
          <p:nvPr/>
        </p:nvSpPr>
        <p:spPr bwMode="auto">
          <a:xfrm>
            <a:off x="6775450" y="3490913"/>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69" name="TextBox 3"/>
          <p:cNvSpPr txBox="1">
            <a:spLocks noChangeArrowheads="1"/>
          </p:cNvSpPr>
          <p:nvPr/>
        </p:nvSpPr>
        <p:spPr bwMode="auto">
          <a:xfrm>
            <a:off x="6851650" y="356552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a:t>
            </a:r>
          </a:p>
        </p:txBody>
      </p:sp>
      <p:sp>
        <p:nvSpPr>
          <p:cNvPr id="53270" name="8-Point Star 2"/>
          <p:cNvSpPr>
            <a:spLocks noChangeArrowheads="1"/>
          </p:cNvSpPr>
          <p:nvPr/>
        </p:nvSpPr>
        <p:spPr bwMode="auto">
          <a:xfrm>
            <a:off x="5975350" y="4246563"/>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71" name="TextBox 3"/>
          <p:cNvSpPr txBox="1">
            <a:spLocks noChangeArrowheads="1"/>
          </p:cNvSpPr>
          <p:nvPr/>
        </p:nvSpPr>
        <p:spPr bwMode="auto">
          <a:xfrm>
            <a:off x="6051550" y="43211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a:t>
            </a:r>
          </a:p>
        </p:txBody>
      </p:sp>
      <p:sp>
        <p:nvSpPr>
          <p:cNvPr id="53272" name="8-Point Star 2"/>
          <p:cNvSpPr>
            <a:spLocks noChangeArrowheads="1"/>
          </p:cNvSpPr>
          <p:nvPr/>
        </p:nvSpPr>
        <p:spPr bwMode="auto">
          <a:xfrm>
            <a:off x="3536950" y="2146300"/>
            <a:ext cx="457200" cy="455613"/>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dirty="0">
                <a:solidFill>
                  <a:schemeClr val="tx1"/>
                </a:solidFill>
              </a:rPr>
              <a:t>1</a:t>
            </a:r>
          </a:p>
        </p:txBody>
      </p:sp>
      <p:sp>
        <p:nvSpPr>
          <p:cNvPr id="53273" name="8-Point Star 2"/>
          <p:cNvSpPr>
            <a:spLocks noChangeArrowheads="1"/>
          </p:cNvSpPr>
          <p:nvPr/>
        </p:nvSpPr>
        <p:spPr bwMode="auto">
          <a:xfrm>
            <a:off x="3914775" y="4122738"/>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74" name="TextBox 3"/>
          <p:cNvSpPr txBox="1">
            <a:spLocks noChangeArrowheads="1"/>
          </p:cNvSpPr>
          <p:nvPr/>
        </p:nvSpPr>
        <p:spPr bwMode="auto">
          <a:xfrm>
            <a:off x="3990975" y="419735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a:t>
            </a:r>
          </a:p>
        </p:txBody>
      </p:sp>
      <p:sp>
        <p:nvSpPr>
          <p:cNvPr id="53275" name="8-Point Star 2"/>
          <p:cNvSpPr>
            <a:spLocks noChangeArrowheads="1"/>
          </p:cNvSpPr>
          <p:nvPr/>
        </p:nvSpPr>
        <p:spPr bwMode="auto">
          <a:xfrm>
            <a:off x="2927350" y="6218238"/>
            <a:ext cx="457200" cy="455612"/>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76" name="TextBox 3"/>
          <p:cNvSpPr txBox="1">
            <a:spLocks noChangeArrowheads="1"/>
          </p:cNvSpPr>
          <p:nvPr/>
        </p:nvSpPr>
        <p:spPr bwMode="auto">
          <a:xfrm>
            <a:off x="3003550" y="629285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a:t>
            </a:r>
          </a:p>
        </p:txBody>
      </p:sp>
      <p:cxnSp>
        <p:nvCxnSpPr>
          <p:cNvPr id="53277" name="Straight Connector 69"/>
          <p:cNvCxnSpPr>
            <a:cxnSpLocks noChangeShapeType="1"/>
            <a:stCxn id="53266" idx="2"/>
          </p:cNvCxnSpPr>
          <p:nvPr/>
        </p:nvCxnSpPr>
        <p:spPr bwMode="auto">
          <a:xfrm flipH="1">
            <a:off x="6689725" y="3314700"/>
            <a:ext cx="276225" cy="1270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3278" name="Straight Connector 70"/>
          <p:cNvCxnSpPr>
            <a:cxnSpLocks noChangeShapeType="1"/>
            <a:stCxn id="53268" idx="2"/>
          </p:cNvCxnSpPr>
          <p:nvPr/>
        </p:nvCxnSpPr>
        <p:spPr bwMode="auto">
          <a:xfrm flipH="1" flipV="1">
            <a:off x="6432550" y="3541713"/>
            <a:ext cx="342900" cy="1778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53279" name="TextBox 71"/>
          <p:cNvSpPr txBox="1">
            <a:spLocks noChangeArrowheads="1"/>
          </p:cNvSpPr>
          <p:nvPr/>
        </p:nvSpPr>
        <p:spPr bwMode="auto">
          <a:xfrm>
            <a:off x="3376613" y="6264275"/>
            <a:ext cx="1531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US Unknown</a:t>
            </a:r>
          </a:p>
        </p:txBody>
      </p:sp>
      <p:sp>
        <p:nvSpPr>
          <p:cNvPr id="53280" name="TextBox 72"/>
          <p:cNvSpPr txBox="1">
            <a:spLocks noChangeArrowheads="1"/>
          </p:cNvSpPr>
          <p:nvPr/>
        </p:nvSpPr>
        <p:spPr bwMode="auto">
          <a:xfrm>
            <a:off x="4337050" y="16414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Canada</a:t>
            </a:r>
          </a:p>
        </p:txBody>
      </p:sp>
      <p:sp>
        <p:nvSpPr>
          <p:cNvPr id="53281" name="8-Point Star 2"/>
          <p:cNvSpPr>
            <a:spLocks noChangeArrowheads="1"/>
          </p:cNvSpPr>
          <p:nvPr/>
        </p:nvSpPr>
        <p:spPr bwMode="auto">
          <a:xfrm>
            <a:off x="7194550" y="2038350"/>
            <a:ext cx="457200" cy="455613"/>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3282" name="TextBox 3"/>
          <p:cNvSpPr txBox="1">
            <a:spLocks noChangeArrowheads="1"/>
          </p:cNvSpPr>
          <p:nvPr/>
        </p:nvSpPr>
        <p:spPr bwMode="auto">
          <a:xfrm>
            <a:off x="7194550" y="2081213"/>
            <a:ext cx="70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13</a:t>
            </a:r>
          </a:p>
        </p:txBody>
      </p:sp>
      <p:sp>
        <p:nvSpPr>
          <p:cNvPr id="53283" name="TextBox 3"/>
          <p:cNvSpPr txBox="1">
            <a:spLocks noChangeArrowheads="1"/>
          </p:cNvSpPr>
          <p:nvPr/>
        </p:nvSpPr>
        <p:spPr bwMode="auto">
          <a:xfrm>
            <a:off x="5880100" y="5383213"/>
            <a:ext cx="381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a:t>
            </a:r>
          </a:p>
        </p:txBody>
      </p:sp>
      <p:sp>
        <p:nvSpPr>
          <p:cNvPr id="53284" name="8-Point Star 2"/>
          <p:cNvSpPr>
            <a:spLocks noChangeArrowheads="1"/>
          </p:cNvSpPr>
          <p:nvPr/>
        </p:nvSpPr>
        <p:spPr bwMode="auto">
          <a:xfrm>
            <a:off x="4953000" y="6172200"/>
            <a:ext cx="457200" cy="455613"/>
          </a:xfrm>
          <a:prstGeom prst="star8">
            <a:avLst>
              <a:gd name="adj" fmla="val 37500"/>
            </a:avLst>
          </a:prstGeom>
          <a:solidFill>
            <a:srgbClr val="FF99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1</a:t>
            </a:r>
          </a:p>
        </p:txBody>
      </p:sp>
      <p:sp>
        <p:nvSpPr>
          <p:cNvPr id="53285" name="TextBox 71"/>
          <p:cNvSpPr txBox="1">
            <a:spLocks noChangeArrowheads="1"/>
          </p:cNvSpPr>
          <p:nvPr/>
        </p:nvSpPr>
        <p:spPr bwMode="auto">
          <a:xfrm>
            <a:off x="5557838" y="6259513"/>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Australia</a:t>
            </a:r>
          </a:p>
        </p:txBody>
      </p:sp>
    </p:spTree>
    <p:custDataLst>
      <p:tags r:id="rId1"/>
    </p:custDataLst>
    <p:extLst>
      <p:ext uri="{BB962C8B-B14F-4D97-AF65-F5344CB8AC3E}">
        <p14:creationId xmlns:p14="http://schemas.microsoft.com/office/powerpoint/2010/main" val="4073854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00" y="1381125"/>
            <a:ext cx="76073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a:spLocks noGrp="1"/>
          </p:cNvSpPr>
          <p:nvPr>
            <p:ph type="title"/>
          </p:nvPr>
        </p:nvSpPr>
        <p:spPr/>
        <p:txBody>
          <a:bodyPr/>
          <a:lstStyle/>
          <a:p>
            <a:pPr eaLnBrk="1" hangingPunct="1"/>
            <a:r>
              <a:rPr lang="en-US" altLang="en-US" dirty="0" smtClean="0"/>
              <a:t>USEPA Database Number of Soil Vapor Analyses</a:t>
            </a:r>
          </a:p>
        </p:txBody>
      </p:sp>
      <p:sp>
        <p:nvSpPr>
          <p:cNvPr id="54276" name="TextBox 7"/>
          <p:cNvSpPr txBox="1">
            <a:spLocks noChangeArrowheads="1"/>
          </p:cNvSpPr>
          <p:nvPr/>
        </p:nvSpPr>
        <p:spPr bwMode="auto">
          <a:xfrm>
            <a:off x="3725863" y="2090738"/>
            <a:ext cx="4714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B</a:t>
            </a:r>
            <a:endParaRPr lang="en-CA" altLang="en-US" b="1" dirty="0">
              <a:solidFill>
                <a:srgbClr val="FFFF00"/>
              </a:solidFill>
              <a:ea typeface="ヒラギノ角ゴ Pro W3"/>
              <a:cs typeface="ヒラギノ角ゴ Pro W3"/>
            </a:endParaRPr>
          </a:p>
        </p:txBody>
      </p:sp>
      <p:sp>
        <p:nvSpPr>
          <p:cNvPr id="54277" name="TextBox 8"/>
          <p:cNvSpPr txBox="1">
            <a:spLocks noChangeArrowheads="1"/>
          </p:cNvSpPr>
          <p:nvPr/>
        </p:nvSpPr>
        <p:spPr bwMode="auto">
          <a:xfrm>
            <a:off x="4451350" y="2763838"/>
            <a:ext cx="4714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T</a:t>
            </a:r>
            <a:endParaRPr lang="en-CA" altLang="en-US" b="1" dirty="0">
              <a:solidFill>
                <a:srgbClr val="FFFF00"/>
              </a:solidFill>
              <a:ea typeface="ヒラギノ角ゴ Pro W3"/>
              <a:cs typeface="ヒラギノ角ゴ Pro W3"/>
            </a:endParaRPr>
          </a:p>
        </p:txBody>
      </p:sp>
      <p:sp>
        <p:nvSpPr>
          <p:cNvPr id="54278" name="TextBox 9"/>
          <p:cNvSpPr txBox="1">
            <a:spLocks noChangeArrowheads="1"/>
          </p:cNvSpPr>
          <p:nvPr/>
        </p:nvSpPr>
        <p:spPr bwMode="auto">
          <a:xfrm>
            <a:off x="4597400" y="3559175"/>
            <a:ext cx="471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E</a:t>
            </a:r>
            <a:endParaRPr lang="en-CA" altLang="en-US" b="1" dirty="0">
              <a:solidFill>
                <a:srgbClr val="FFFF00"/>
              </a:solidFill>
              <a:ea typeface="ヒラギノ角ゴ Pro W3"/>
              <a:cs typeface="ヒラギノ角ゴ Pro W3"/>
            </a:endParaRPr>
          </a:p>
        </p:txBody>
      </p:sp>
      <p:sp>
        <p:nvSpPr>
          <p:cNvPr id="54279" name="TextBox 10"/>
          <p:cNvSpPr txBox="1">
            <a:spLocks noChangeArrowheads="1"/>
          </p:cNvSpPr>
          <p:nvPr/>
        </p:nvSpPr>
        <p:spPr bwMode="auto">
          <a:xfrm>
            <a:off x="4216400" y="4175125"/>
            <a:ext cx="4699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X</a:t>
            </a:r>
            <a:endParaRPr lang="en-CA" altLang="en-US" b="1" dirty="0">
              <a:solidFill>
                <a:srgbClr val="FFFF00"/>
              </a:solidFill>
              <a:ea typeface="ヒラギノ角ゴ Pro W3"/>
              <a:cs typeface="ヒラギノ角ゴ Pro W3"/>
            </a:endParaRPr>
          </a:p>
        </p:txBody>
      </p:sp>
      <p:sp>
        <p:nvSpPr>
          <p:cNvPr id="54280" name="TextBox 11"/>
          <p:cNvSpPr txBox="1">
            <a:spLocks noChangeArrowheads="1"/>
          </p:cNvSpPr>
          <p:nvPr/>
        </p:nvSpPr>
        <p:spPr bwMode="auto">
          <a:xfrm>
            <a:off x="3744913" y="4605338"/>
            <a:ext cx="7048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N</a:t>
            </a:r>
            <a:endParaRPr lang="en-CA" altLang="en-US" b="1" dirty="0">
              <a:solidFill>
                <a:srgbClr val="FFFF00"/>
              </a:solidFill>
              <a:ea typeface="ヒラギノ角ゴ Pro W3"/>
              <a:cs typeface="ヒラギノ角ゴ Pro W3"/>
            </a:endParaRPr>
          </a:p>
        </p:txBody>
      </p:sp>
      <p:sp>
        <p:nvSpPr>
          <p:cNvPr id="54281" name="TextBox 12"/>
          <p:cNvSpPr txBox="1">
            <a:spLocks noChangeArrowheads="1"/>
          </p:cNvSpPr>
          <p:nvPr/>
        </p:nvSpPr>
        <p:spPr bwMode="auto">
          <a:xfrm>
            <a:off x="1695450" y="4362450"/>
            <a:ext cx="881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TPH</a:t>
            </a:r>
            <a:endParaRPr lang="en-CA" altLang="en-US" b="1" dirty="0">
              <a:solidFill>
                <a:srgbClr val="FFFF00"/>
              </a:solidFill>
              <a:ea typeface="ヒラギノ角ゴ Pro W3"/>
              <a:cs typeface="ヒラギノ角ゴ Pro W3"/>
            </a:endParaRPr>
          </a:p>
        </p:txBody>
      </p:sp>
      <p:sp>
        <p:nvSpPr>
          <p:cNvPr id="54282" name="TextBox 13"/>
          <p:cNvSpPr txBox="1">
            <a:spLocks noChangeArrowheads="1"/>
          </p:cNvSpPr>
          <p:nvPr/>
        </p:nvSpPr>
        <p:spPr bwMode="auto">
          <a:xfrm>
            <a:off x="1255713" y="3333750"/>
            <a:ext cx="8794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O</a:t>
            </a:r>
            <a:r>
              <a:rPr lang="en-US" altLang="en-US" b="1" baseline="-22000" dirty="0">
                <a:solidFill>
                  <a:srgbClr val="FFFF00"/>
                </a:solidFill>
                <a:ea typeface="ヒラギノ角ゴ Pro W3"/>
                <a:cs typeface="ヒラギノ角ゴ Pro W3"/>
              </a:rPr>
              <a:t>2</a:t>
            </a:r>
            <a:endParaRPr lang="en-CA" altLang="en-US" b="1" baseline="-22000" dirty="0">
              <a:solidFill>
                <a:srgbClr val="FFFF00"/>
              </a:solidFill>
              <a:ea typeface="ヒラギノ角ゴ Pro W3"/>
              <a:cs typeface="ヒラギノ角ゴ Pro W3"/>
            </a:endParaRPr>
          </a:p>
        </p:txBody>
      </p:sp>
      <p:sp>
        <p:nvSpPr>
          <p:cNvPr id="54283" name="TextBox 14"/>
          <p:cNvSpPr txBox="1">
            <a:spLocks noChangeArrowheads="1"/>
          </p:cNvSpPr>
          <p:nvPr/>
        </p:nvSpPr>
        <p:spPr bwMode="auto">
          <a:xfrm>
            <a:off x="1666875" y="2360613"/>
            <a:ext cx="8810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CO</a:t>
            </a:r>
            <a:r>
              <a:rPr lang="en-US" altLang="en-US" b="1" baseline="-22000" dirty="0">
                <a:solidFill>
                  <a:srgbClr val="FFFF00"/>
                </a:solidFill>
                <a:ea typeface="ヒラギノ角ゴ Pro W3"/>
                <a:cs typeface="ヒラギノ角ゴ Pro W3"/>
              </a:rPr>
              <a:t>2</a:t>
            </a:r>
            <a:endParaRPr lang="en-CA" altLang="en-US" b="1" baseline="-22000" dirty="0">
              <a:solidFill>
                <a:srgbClr val="FFFF00"/>
              </a:solidFill>
              <a:ea typeface="ヒラギノ角ゴ Pro W3"/>
              <a:cs typeface="ヒラギノ角ゴ Pro W3"/>
            </a:endParaRPr>
          </a:p>
        </p:txBody>
      </p:sp>
      <p:sp>
        <p:nvSpPr>
          <p:cNvPr id="54284" name="TextBox 15"/>
          <p:cNvSpPr txBox="1">
            <a:spLocks noChangeArrowheads="1"/>
          </p:cNvSpPr>
          <p:nvPr/>
        </p:nvSpPr>
        <p:spPr bwMode="auto">
          <a:xfrm>
            <a:off x="2347913" y="1878013"/>
            <a:ext cx="881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b="1" dirty="0">
                <a:solidFill>
                  <a:srgbClr val="FFFF00"/>
                </a:solidFill>
                <a:ea typeface="ヒラギノ角ゴ Pro W3"/>
                <a:cs typeface="ヒラギノ角ゴ Pro W3"/>
              </a:rPr>
              <a:t>CH</a:t>
            </a:r>
            <a:r>
              <a:rPr lang="en-US" altLang="en-US" b="1" baseline="-22000" dirty="0">
                <a:solidFill>
                  <a:srgbClr val="FFFF00"/>
                </a:solidFill>
                <a:ea typeface="ヒラギノ角ゴ Pro W3"/>
                <a:cs typeface="ヒラギノ角ゴ Pro W3"/>
              </a:rPr>
              <a:t>4</a:t>
            </a:r>
            <a:endParaRPr lang="en-CA" altLang="en-US" b="1" baseline="-22000" dirty="0">
              <a:solidFill>
                <a:srgbClr val="FFFF00"/>
              </a:solidFill>
              <a:ea typeface="ヒラギノ角ゴ Pro W3"/>
              <a:cs typeface="ヒラギノ角ゴ Pro W3"/>
            </a:endParaRPr>
          </a:p>
        </p:txBody>
      </p:sp>
      <p:sp>
        <p:nvSpPr>
          <p:cNvPr id="54285" name="TextBox 16"/>
          <p:cNvSpPr txBox="1">
            <a:spLocks noChangeArrowheads="1"/>
          </p:cNvSpPr>
          <p:nvPr/>
        </p:nvSpPr>
        <p:spPr bwMode="auto">
          <a:xfrm>
            <a:off x="533401" y="5818188"/>
            <a:ext cx="8434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2000" b="1" dirty="0">
                <a:solidFill>
                  <a:schemeClr val="tx1"/>
                </a:solidFill>
                <a:ea typeface="ヒラギノ角ゴ Pro W3"/>
                <a:cs typeface="ヒラギノ角ゴ Pro W3"/>
              </a:rPr>
              <a:t>829 paired  measurements of </a:t>
            </a:r>
            <a:r>
              <a:rPr lang="en-US" altLang="en-US" sz="2000" b="1" dirty="0" smtClean="0">
                <a:solidFill>
                  <a:schemeClr val="tx1"/>
                </a:solidFill>
                <a:ea typeface="ヒラギノ角ゴ Pro W3"/>
                <a:cs typeface="ヒラギノ角ゴ Pro W3"/>
              </a:rPr>
              <a:t>contaminants </a:t>
            </a:r>
            <a:r>
              <a:rPr lang="en-US" altLang="en-US" sz="2000" b="1" dirty="0">
                <a:solidFill>
                  <a:schemeClr val="tx1"/>
                </a:solidFill>
                <a:ea typeface="ヒラギノ角ゴ Pro W3"/>
                <a:cs typeface="ヒラギノ角ゴ Pro W3"/>
              </a:rPr>
              <a:t>in groundwater and associated soil vapor concentrations </a:t>
            </a:r>
          </a:p>
          <a:p>
            <a:pPr algn="ctr" eaLnBrk="1" hangingPunct="1">
              <a:spcBef>
                <a:spcPct val="0"/>
              </a:spcBef>
              <a:buClrTx/>
              <a:buSzTx/>
              <a:buFontTx/>
              <a:buNone/>
            </a:pPr>
            <a:r>
              <a:rPr lang="en-US" altLang="en-US" sz="2000" b="1" dirty="0">
                <a:solidFill>
                  <a:schemeClr val="tx1"/>
                </a:solidFill>
                <a:ea typeface="ヒラギノ角ゴ Pro W3"/>
                <a:cs typeface="ヒラギノ角ゴ Pro W3"/>
              </a:rPr>
              <a:t>Analysis conducted for 10 compounds plus TPH fractions!</a:t>
            </a:r>
            <a:endParaRPr lang="en-CA" altLang="en-US" sz="2000" b="1" dirty="0">
              <a:solidFill>
                <a:schemeClr val="tx1"/>
              </a:solidFill>
              <a:ea typeface="ヒラギノ角ゴ Pro W3"/>
              <a:cs typeface="ヒラギノ角ゴ Pro W3"/>
            </a:endParaRPr>
          </a:p>
        </p:txBody>
      </p:sp>
      <p:sp>
        <p:nvSpPr>
          <p:cNvPr id="14" name="TextBox 9"/>
          <p:cNvSpPr txBox="1">
            <a:spLocks noChangeArrowheads="1"/>
          </p:cNvSpPr>
          <p:nvPr/>
        </p:nvSpPr>
        <p:spPr bwMode="auto">
          <a:xfrm rot="16200000">
            <a:off x="-2603808" y="3889684"/>
            <a:ext cx="5577506"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304849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92075"/>
            <a:ext cx="7588250" cy="1050925"/>
          </a:xfrm>
        </p:spPr>
        <p:txBody>
          <a:bodyPr/>
          <a:lstStyle/>
          <a:p>
            <a:r>
              <a:rPr lang="en-US" altLang="en-US" dirty="0" smtClean="0"/>
              <a:t>Empirical Data Analysis</a:t>
            </a:r>
          </a:p>
        </p:txBody>
      </p:sp>
      <p:sp>
        <p:nvSpPr>
          <p:cNvPr id="55299" name="Content Placeholder 2"/>
          <p:cNvSpPr>
            <a:spLocks noGrp="1"/>
          </p:cNvSpPr>
          <p:nvPr>
            <p:ph idx="1"/>
          </p:nvPr>
        </p:nvSpPr>
        <p:spPr>
          <a:xfrm>
            <a:off x="4811379" y="1483828"/>
            <a:ext cx="4114800" cy="5181600"/>
          </a:xfrm>
        </p:spPr>
        <p:txBody>
          <a:bodyPr/>
          <a:lstStyle/>
          <a:p>
            <a:pPr>
              <a:spcBef>
                <a:spcPts val="1200"/>
              </a:spcBef>
            </a:pPr>
            <a:r>
              <a:rPr lang="en-US" altLang="en-US" sz="2000" dirty="0" smtClean="0"/>
              <a:t>Probability-based </a:t>
            </a:r>
            <a:r>
              <a:rPr lang="en-US" altLang="en-US" sz="2000" i="1" dirty="0" smtClean="0"/>
              <a:t>method: </a:t>
            </a:r>
            <a:r>
              <a:rPr lang="en-US" altLang="en-US" sz="2000" dirty="0" smtClean="0"/>
              <a:t> soil vapor concentrations compared to risk-based threshold vapor concentrations for varying </a:t>
            </a:r>
            <a:r>
              <a:rPr lang="en-US" altLang="en-US" sz="2000" dirty="0" smtClean="0">
                <a:solidFill>
                  <a:schemeClr val="tx1"/>
                </a:solidFill>
              </a:rPr>
              <a:t>vertical</a:t>
            </a:r>
            <a:r>
              <a:rPr lang="en-US" altLang="en-US" sz="2000" dirty="0" smtClean="0"/>
              <a:t> distances</a:t>
            </a:r>
          </a:p>
          <a:p>
            <a:pPr>
              <a:spcBef>
                <a:spcPts val="1200"/>
              </a:spcBef>
            </a:pPr>
            <a:r>
              <a:rPr lang="en-US" altLang="en-US" sz="2000" dirty="0" smtClean="0"/>
              <a:t>Vertical  distance of vapor attenuation based on distance  between vapor probes required to attenuate benzene  to  50-100 µg/m</a:t>
            </a:r>
            <a:r>
              <a:rPr lang="en-US" altLang="en-US" sz="2000" baseline="26000" dirty="0" smtClean="0"/>
              <a:t>3</a:t>
            </a:r>
            <a:r>
              <a:rPr lang="en-US" altLang="en-US" sz="2000" dirty="0" smtClean="0"/>
              <a:t>; consideration of  100-fold (0.01) attenuation from subsurface to indoor air.   </a:t>
            </a:r>
          </a:p>
          <a:p>
            <a:pPr>
              <a:spcBef>
                <a:spcPts val="1200"/>
              </a:spcBef>
            </a:pPr>
            <a:r>
              <a:rPr lang="en-US" altLang="en-US" sz="2000" dirty="0" smtClean="0"/>
              <a:t>Non-detects addressed through robust  substitution, Kaplan-Meier method</a:t>
            </a:r>
          </a:p>
        </p:txBody>
      </p:sp>
      <p:pic>
        <p:nvPicPr>
          <p:cNvPr id="5530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2886075"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Diamond 2"/>
          <p:cNvSpPr>
            <a:spLocks noChangeArrowheads="1"/>
          </p:cNvSpPr>
          <p:nvPr/>
        </p:nvSpPr>
        <p:spPr bwMode="auto">
          <a:xfrm>
            <a:off x="4468813" y="4822825"/>
            <a:ext cx="96837" cy="138113"/>
          </a:xfrm>
          <a:prstGeom prst="diamond">
            <a:avLst/>
          </a:prstGeom>
          <a:solidFill>
            <a:srgbClr val="FFC0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cxnSp>
        <p:nvCxnSpPr>
          <p:cNvPr id="55302" name="Straight Arrow Connector 6"/>
          <p:cNvCxnSpPr>
            <a:cxnSpLocks noChangeShapeType="1"/>
          </p:cNvCxnSpPr>
          <p:nvPr/>
        </p:nvCxnSpPr>
        <p:spPr bwMode="auto">
          <a:xfrm>
            <a:off x="3375025" y="5072063"/>
            <a:ext cx="1301750" cy="0"/>
          </a:xfrm>
          <a:prstGeom prst="straightConnector1">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55303" name="Diamond 9"/>
          <p:cNvSpPr>
            <a:spLocks noChangeArrowheads="1"/>
          </p:cNvSpPr>
          <p:nvPr/>
        </p:nvSpPr>
        <p:spPr bwMode="auto">
          <a:xfrm>
            <a:off x="4289425" y="4503738"/>
            <a:ext cx="96838" cy="139700"/>
          </a:xfrm>
          <a:prstGeom prst="diamond">
            <a:avLst/>
          </a:prstGeom>
          <a:solidFill>
            <a:srgbClr val="FFC0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cxnSp>
        <p:nvCxnSpPr>
          <p:cNvPr id="55304" name="Straight Arrow Connector 12"/>
          <p:cNvCxnSpPr>
            <a:cxnSpLocks noChangeShapeType="1"/>
          </p:cNvCxnSpPr>
          <p:nvPr/>
        </p:nvCxnSpPr>
        <p:spPr bwMode="auto">
          <a:xfrm flipV="1">
            <a:off x="3360738" y="3284538"/>
            <a:ext cx="0" cy="1801812"/>
          </a:xfrm>
          <a:prstGeom prst="straightConnector1">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55305" name="Diamond 17"/>
          <p:cNvSpPr>
            <a:spLocks noChangeArrowheads="1"/>
          </p:cNvSpPr>
          <p:nvPr/>
        </p:nvSpPr>
        <p:spPr bwMode="auto">
          <a:xfrm>
            <a:off x="3389313" y="3806825"/>
            <a:ext cx="96837" cy="138113"/>
          </a:xfrm>
          <a:prstGeom prst="diamond">
            <a:avLst/>
          </a:prstGeom>
          <a:solidFill>
            <a:srgbClr val="FFC0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5306" name="Diamond 18"/>
          <p:cNvSpPr>
            <a:spLocks noChangeArrowheads="1"/>
          </p:cNvSpPr>
          <p:nvPr/>
        </p:nvSpPr>
        <p:spPr bwMode="auto">
          <a:xfrm>
            <a:off x="3636963" y="4337050"/>
            <a:ext cx="98425" cy="139700"/>
          </a:xfrm>
          <a:prstGeom prst="diamond">
            <a:avLst/>
          </a:prstGeom>
          <a:solidFill>
            <a:srgbClr val="FFC000"/>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cxnSp>
        <p:nvCxnSpPr>
          <p:cNvPr id="55307" name="Straight Connector 20"/>
          <p:cNvCxnSpPr>
            <a:cxnSpLocks noChangeShapeType="1"/>
          </p:cNvCxnSpPr>
          <p:nvPr/>
        </p:nvCxnSpPr>
        <p:spPr bwMode="auto">
          <a:xfrm flipH="1" flipV="1">
            <a:off x="4338638" y="4568825"/>
            <a:ext cx="179387" cy="319088"/>
          </a:xfrm>
          <a:prstGeom prst="line">
            <a:avLst/>
          </a:prstGeom>
          <a:noFill/>
          <a:ln w="127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55308" name="Straight Connector 24"/>
          <p:cNvCxnSpPr>
            <a:cxnSpLocks noChangeShapeType="1"/>
            <a:endCxn id="55306" idx="3"/>
          </p:cNvCxnSpPr>
          <p:nvPr/>
        </p:nvCxnSpPr>
        <p:spPr bwMode="auto">
          <a:xfrm flipH="1" flipV="1">
            <a:off x="3735388" y="4406900"/>
            <a:ext cx="639762" cy="171450"/>
          </a:xfrm>
          <a:prstGeom prst="line">
            <a:avLst/>
          </a:prstGeom>
          <a:noFill/>
          <a:ln w="127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55309" name="Straight Connector 26"/>
          <p:cNvCxnSpPr>
            <a:cxnSpLocks noChangeShapeType="1"/>
          </p:cNvCxnSpPr>
          <p:nvPr/>
        </p:nvCxnSpPr>
        <p:spPr bwMode="auto">
          <a:xfrm flipH="1" flipV="1">
            <a:off x="3449638" y="3905250"/>
            <a:ext cx="261937" cy="501650"/>
          </a:xfrm>
          <a:prstGeom prst="line">
            <a:avLst/>
          </a:prstGeom>
          <a:noFill/>
          <a:ln w="127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55310" name="Straight Connector 16384"/>
          <p:cNvCxnSpPr>
            <a:cxnSpLocks noChangeShapeType="1"/>
          </p:cNvCxnSpPr>
          <p:nvPr/>
        </p:nvCxnSpPr>
        <p:spPr bwMode="auto">
          <a:xfrm>
            <a:off x="3636963" y="3905250"/>
            <a:ext cx="25400" cy="1181100"/>
          </a:xfrm>
          <a:prstGeom prst="line">
            <a:avLst/>
          </a:prstGeom>
          <a:noFill/>
          <a:ln w="15875" algn="ctr">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55311" name="TextBox 16388"/>
          <p:cNvSpPr txBox="1">
            <a:spLocks noChangeArrowheads="1"/>
          </p:cNvSpPr>
          <p:nvPr/>
        </p:nvSpPr>
        <p:spPr bwMode="auto">
          <a:xfrm>
            <a:off x="3486150" y="3465513"/>
            <a:ext cx="1265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600" dirty="0">
                <a:solidFill>
                  <a:schemeClr val="tx1"/>
                </a:solidFill>
              </a:rPr>
              <a:t>Threshold</a:t>
            </a:r>
          </a:p>
        </p:txBody>
      </p:sp>
      <p:sp>
        <p:nvSpPr>
          <p:cNvPr id="55312" name="TextBox 37"/>
          <p:cNvSpPr txBox="1">
            <a:spLocks noChangeArrowheads="1"/>
          </p:cNvSpPr>
          <p:nvPr/>
        </p:nvSpPr>
        <p:spPr bwMode="auto">
          <a:xfrm>
            <a:off x="3330575" y="5160963"/>
            <a:ext cx="1512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600" dirty="0">
                <a:solidFill>
                  <a:schemeClr val="tx1"/>
                </a:solidFill>
              </a:rPr>
              <a:t>Concentration</a:t>
            </a:r>
          </a:p>
        </p:txBody>
      </p:sp>
      <p:sp>
        <p:nvSpPr>
          <p:cNvPr id="17" name="TextBox 16"/>
          <p:cNvSpPr txBox="1"/>
          <p:nvPr/>
        </p:nvSpPr>
        <p:spPr>
          <a:xfrm>
            <a:off x="2971654" y="3502982"/>
            <a:ext cx="430887" cy="1145010"/>
          </a:xfrm>
          <a:prstGeom prst="rect">
            <a:avLst/>
          </a:prstGeom>
          <a:noFill/>
        </p:spPr>
        <p:txBody>
          <a:bodyPr vert="vert270">
            <a:spAutoFit/>
          </a:bodyPr>
          <a:lstStyle/>
          <a:p>
            <a:pPr eaLnBrk="0" hangingPunct="0">
              <a:defRPr/>
            </a:pPr>
            <a:r>
              <a:rPr lang="en-US" sz="1600" dirty="0">
                <a:cs typeface="+mn-cs"/>
              </a:rPr>
              <a:t>Distance</a:t>
            </a:r>
          </a:p>
        </p:txBody>
      </p:sp>
      <p:sp>
        <p:nvSpPr>
          <p:cNvPr id="18" name="TextBox 9"/>
          <p:cNvSpPr txBox="1">
            <a:spLocks noChangeArrowheads="1"/>
          </p:cNvSpPr>
          <p:nvPr/>
        </p:nvSpPr>
        <p:spPr bwMode="auto">
          <a:xfrm rot="16200000">
            <a:off x="-2603808" y="3889684"/>
            <a:ext cx="5577506"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861822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00063" y="188913"/>
            <a:ext cx="7010400" cy="685800"/>
          </a:xfrm>
        </p:spPr>
        <p:txBody>
          <a:bodyPr/>
          <a:lstStyle/>
          <a:p>
            <a:pPr eaLnBrk="1" hangingPunct="1"/>
            <a:r>
              <a:rPr lang="en-US" altLang="en-US" dirty="0" smtClean="0"/>
              <a:t>USEPA Vertical Distance Method – Dissolved Source</a:t>
            </a:r>
          </a:p>
        </p:txBody>
      </p:sp>
      <p:sp>
        <p:nvSpPr>
          <p:cNvPr id="56323" name="TextBox 1"/>
          <p:cNvSpPr txBox="1">
            <a:spLocks noChangeArrowheads="1"/>
          </p:cNvSpPr>
          <p:nvPr/>
        </p:nvSpPr>
        <p:spPr bwMode="auto">
          <a:xfrm>
            <a:off x="5715000" y="5265738"/>
            <a:ext cx="320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marL="0" indent="0" eaLnBrk="1" hangingPunct="1">
              <a:spcBef>
                <a:spcPct val="0"/>
              </a:spcBef>
              <a:buClrTx/>
              <a:buSzTx/>
              <a:buNone/>
            </a:pPr>
            <a:r>
              <a:rPr lang="en-US" altLang="en-US" sz="2000" dirty="0" smtClean="0">
                <a:solidFill>
                  <a:schemeClr val="tx1"/>
                </a:solidFill>
                <a:ea typeface="ヒラギノ角ゴ Pro W3"/>
                <a:cs typeface="ヒラギノ角ゴ Pro W3"/>
              </a:rPr>
              <a:t>Benzene requires greatest distance to attenuate</a:t>
            </a:r>
          </a:p>
          <a:p>
            <a:pPr marL="0" indent="0" eaLnBrk="1" hangingPunct="1">
              <a:spcBef>
                <a:spcPct val="0"/>
              </a:spcBef>
              <a:buClrTx/>
              <a:buSzTx/>
              <a:buNone/>
            </a:pPr>
            <a:endParaRPr lang="en-US" altLang="en-US" sz="800" dirty="0" smtClean="0">
              <a:solidFill>
                <a:schemeClr val="tx1"/>
              </a:solidFill>
              <a:ea typeface="ヒラギノ角ゴ Pro W3"/>
              <a:cs typeface="ヒラギノ角ゴ Pro W3"/>
            </a:endParaRPr>
          </a:p>
          <a:p>
            <a:pPr marL="0" indent="0" eaLnBrk="1" hangingPunct="1">
              <a:spcBef>
                <a:spcPct val="0"/>
              </a:spcBef>
              <a:buClrTx/>
              <a:buSzTx/>
              <a:buNone/>
            </a:pPr>
            <a:r>
              <a:rPr lang="en-US" altLang="en-US" sz="2000" dirty="0" smtClean="0">
                <a:solidFill>
                  <a:schemeClr val="tx1"/>
                </a:solidFill>
                <a:ea typeface="ヒラギノ角ゴ Pro W3"/>
                <a:cs typeface="ヒラギノ角ゴ Pro W3"/>
              </a:rPr>
              <a:t>Vertical </a:t>
            </a:r>
            <a:r>
              <a:rPr lang="en-US" altLang="en-US" sz="2000" dirty="0">
                <a:solidFill>
                  <a:schemeClr val="tx1"/>
                </a:solidFill>
                <a:ea typeface="ヒラギノ角ゴ Pro W3"/>
                <a:cs typeface="ヒラギノ角ゴ Pro W3"/>
              </a:rPr>
              <a:t>screening distance = 5 feet</a:t>
            </a:r>
          </a:p>
        </p:txBody>
      </p:sp>
      <p:sp>
        <p:nvSpPr>
          <p:cNvPr id="1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pic>
        <p:nvPicPr>
          <p:cNvPr id="56327" name="Picture 12" descr="C:\Users\Juliana\Desktop\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65263"/>
            <a:ext cx="26416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Box 9"/>
          <p:cNvSpPr txBox="1">
            <a:spLocks noChangeArrowheads="1"/>
          </p:cNvSpPr>
          <p:nvPr/>
        </p:nvSpPr>
        <p:spPr bwMode="auto">
          <a:xfrm>
            <a:off x="6021388" y="1306513"/>
            <a:ext cx="269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u="sng" dirty="0">
                <a:solidFill>
                  <a:schemeClr val="tx1"/>
                </a:solidFill>
              </a:rPr>
              <a:t>Dissolved Phase Source</a:t>
            </a:r>
          </a:p>
        </p:txBody>
      </p:sp>
      <p:sp>
        <p:nvSpPr>
          <p:cNvPr id="56329" name="TextBox 10"/>
          <p:cNvSpPr txBox="1">
            <a:spLocks noChangeArrowheads="1"/>
          </p:cNvSpPr>
          <p:nvPr/>
        </p:nvSpPr>
        <p:spPr bwMode="auto">
          <a:xfrm>
            <a:off x="7924800" y="2706688"/>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Aerobic Zone</a:t>
            </a:r>
          </a:p>
        </p:txBody>
      </p:sp>
      <p:cxnSp>
        <p:nvCxnSpPr>
          <p:cNvPr id="56330" name="Straight Arrow Connector 11"/>
          <p:cNvCxnSpPr>
            <a:cxnSpLocks noChangeShapeType="1"/>
          </p:cNvCxnSpPr>
          <p:nvPr/>
        </p:nvCxnSpPr>
        <p:spPr bwMode="auto">
          <a:xfrm flipV="1">
            <a:off x="8305800" y="3657600"/>
            <a:ext cx="0"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p:nvPr/>
        </p:nvCxnSpPr>
        <p:spPr bwMode="auto">
          <a:xfrm>
            <a:off x="6781800" y="3733800"/>
            <a:ext cx="0" cy="533400"/>
          </a:xfrm>
          <a:prstGeom prst="straightConnector1">
            <a:avLst/>
          </a:prstGeom>
          <a:solidFill>
            <a:schemeClr val="accent1"/>
          </a:solidFill>
          <a:ln w="25400" cap="flat" cmpd="sng" algn="ctr">
            <a:solidFill>
              <a:schemeClr val="accent2">
                <a:lumMod val="75000"/>
              </a:schemeClr>
            </a:solidFill>
            <a:prstDash val="solid"/>
            <a:miter lim="800000"/>
            <a:headEnd type="triangle" w="med" len="med"/>
            <a:tailEnd type="triangle"/>
          </a:ln>
          <a:effectLst/>
        </p:spPr>
      </p:cxnSp>
      <p:sp>
        <p:nvSpPr>
          <p:cNvPr id="15" name="TextBox 14"/>
          <p:cNvSpPr txBox="1"/>
          <p:nvPr/>
        </p:nvSpPr>
        <p:spPr>
          <a:xfrm>
            <a:off x="6172200" y="3505200"/>
            <a:ext cx="838200" cy="954088"/>
          </a:xfrm>
          <a:prstGeom prst="rect">
            <a:avLst/>
          </a:prstGeom>
          <a:noFill/>
        </p:spPr>
        <p:txBody>
          <a:bodyPr>
            <a:spAutoFit/>
          </a:bodyPr>
          <a:lstStyle/>
          <a:p>
            <a:pPr>
              <a:defRPr/>
            </a:pPr>
            <a:endParaRPr lang="en-US" sz="1400" dirty="0">
              <a:solidFill>
                <a:schemeClr val="accent2">
                  <a:lumMod val="75000"/>
                </a:schemeClr>
              </a:solidFill>
            </a:endParaRPr>
          </a:p>
          <a:p>
            <a:pPr>
              <a:defRPr/>
            </a:pPr>
            <a:r>
              <a:rPr lang="en-US" sz="1400" dirty="0">
                <a:solidFill>
                  <a:schemeClr val="accent2">
                    <a:lumMod val="75000"/>
                  </a:schemeClr>
                </a:solidFill>
              </a:rPr>
              <a:t>Water Table</a:t>
            </a:r>
          </a:p>
          <a:p>
            <a:pPr>
              <a:defRPr/>
            </a:pPr>
            <a:endParaRPr lang="en-US" sz="1400" dirty="0">
              <a:solidFill>
                <a:schemeClr val="accent2">
                  <a:lumMod val="75000"/>
                </a:schemeClr>
              </a:solidFill>
            </a:endParaRPr>
          </a:p>
        </p:txBody>
      </p:sp>
      <p:cxnSp>
        <p:nvCxnSpPr>
          <p:cNvPr id="56333" name="Straight Arrow Connector 15"/>
          <p:cNvCxnSpPr>
            <a:cxnSpLocks noChangeShapeType="1"/>
          </p:cNvCxnSpPr>
          <p:nvPr/>
        </p:nvCxnSpPr>
        <p:spPr bwMode="auto">
          <a:xfrm>
            <a:off x="6737350" y="2439988"/>
            <a:ext cx="0" cy="1293812"/>
          </a:xfrm>
          <a:prstGeom prst="straightConnector1">
            <a:avLst/>
          </a:prstGeom>
          <a:noFill/>
          <a:ln w="25400" algn="ctr">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6334" name="TextBox 16"/>
          <p:cNvSpPr txBox="1">
            <a:spLocks noChangeArrowheads="1"/>
          </p:cNvSpPr>
          <p:nvPr/>
        </p:nvSpPr>
        <p:spPr bwMode="auto">
          <a:xfrm>
            <a:off x="6781800" y="4643438"/>
            <a:ext cx="1220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200" dirty="0">
                <a:solidFill>
                  <a:schemeClr val="bg1"/>
                </a:solidFill>
              </a:rPr>
              <a:t>Saturated Zone</a:t>
            </a:r>
          </a:p>
        </p:txBody>
      </p:sp>
      <p:sp>
        <p:nvSpPr>
          <p:cNvPr id="56335" name="TextBox 17"/>
          <p:cNvSpPr txBox="1">
            <a:spLocks noChangeArrowheads="1"/>
          </p:cNvSpPr>
          <p:nvPr/>
        </p:nvSpPr>
        <p:spPr bwMode="auto">
          <a:xfrm>
            <a:off x="6586538" y="2600325"/>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Unsaturated Zone</a:t>
            </a:r>
          </a:p>
        </p:txBody>
      </p:sp>
      <p:sp>
        <p:nvSpPr>
          <p:cNvPr id="56336" name="Rectangle 18"/>
          <p:cNvSpPr>
            <a:spLocks noChangeArrowheads="1"/>
          </p:cNvSpPr>
          <p:nvPr/>
        </p:nvSpPr>
        <p:spPr bwMode="auto">
          <a:xfrm>
            <a:off x="6586538" y="2971800"/>
            <a:ext cx="219075" cy="192088"/>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6337" name="TextBox 19"/>
          <p:cNvSpPr txBox="1">
            <a:spLocks noChangeArrowheads="1"/>
          </p:cNvSpPr>
          <p:nvPr/>
        </p:nvSpPr>
        <p:spPr bwMode="auto">
          <a:xfrm>
            <a:off x="5486400" y="2590800"/>
            <a:ext cx="1446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Vertical Separation Distance</a:t>
            </a:r>
          </a:p>
        </p:txBody>
      </p:sp>
      <p:sp>
        <p:nvSpPr>
          <p:cNvPr id="56338" name="TextBox 20"/>
          <p:cNvSpPr txBox="1">
            <a:spLocks noChangeArrowheads="1"/>
          </p:cNvSpPr>
          <p:nvPr/>
        </p:nvSpPr>
        <p:spPr bwMode="auto">
          <a:xfrm>
            <a:off x="7772400" y="3886200"/>
            <a:ext cx="1447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500"/>
              </a:lnSpc>
              <a:spcBef>
                <a:spcPct val="0"/>
              </a:spcBef>
              <a:buClrTx/>
              <a:buSzTx/>
              <a:buFontTx/>
              <a:buNone/>
            </a:pPr>
            <a:r>
              <a:rPr lang="en-US" altLang="en-US" sz="1400" dirty="0">
                <a:solidFill>
                  <a:schemeClr val="tx1"/>
                </a:solidFill>
              </a:rPr>
              <a:t>Aerobic Bio-degradation Interface</a:t>
            </a:r>
          </a:p>
        </p:txBody>
      </p:sp>
      <p:pic>
        <p:nvPicPr>
          <p:cNvPr id="563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5875"/>
            <a:ext cx="499110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8810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ltLang="en-US" dirty="0" smtClean="0"/>
              <a:t>Meet the ITRC Trainers</a:t>
            </a:r>
          </a:p>
        </p:txBody>
      </p:sp>
      <p:sp>
        <p:nvSpPr>
          <p:cNvPr id="18" name="Rectangle 5"/>
          <p:cNvSpPr txBox="1">
            <a:spLocks noChangeArrowheads="1"/>
          </p:cNvSpPr>
          <p:nvPr/>
        </p:nvSpPr>
        <p:spPr bwMode="auto">
          <a:xfrm>
            <a:off x="1676400" y="4267200"/>
            <a:ext cx="2667000" cy="15240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a:lnSpc>
                <a:spcPct val="80000"/>
              </a:lnSpc>
              <a:buFont typeface="Wingdings 3" pitchFamily="18" charset="2"/>
              <a:buNone/>
              <a:defRPr/>
            </a:pPr>
            <a:r>
              <a:rPr lang="en-US" altLang="en-US" sz="2000" b="1" kern="0" dirty="0">
                <a:solidFill>
                  <a:srgbClr val="008000"/>
                </a:solidFill>
              </a:rPr>
              <a:t>George DeVaull</a:t>
            </a:r>
          </a:p>
          <a:p>
            <a:pPr>
              <a:lnSpc>
                <a:spcPct val="80000"/>
              </a:lnSpc>
              <a:buFont typeface="Wingdings 3" pitchFamily="18" charset="2"/>
              <a:buNone/>
              <a:defRPr/>
            </a:pPr>
            <a:r>
              <a:rPr lang="en-US" altLang="en-US" sz="1800" b="1" kern="0" dirty="0" smtClean="0"/>
              <a:t>Shell</a:t>
            </a:r>
            <a:endParaRPr lang="en-US" altLang="en-US" sz="1800" b="1" kern="0" dirty="0"/>
          </a:p>
          <a:p>
            <a:pPr>
              <a:lnSpc>
                <a:spcPct val="80000"/>
              </a:lnSpc>
              <a:buFont typeface="Wingdings 3" pitchFamily="18" charset="2"/>
              <a:buNone/>
              <a:defRPr/>
            </a:pPr>
            <a:r>
              <a:rPr lang="en-US" altLang="en-US" sz="1800" b="1" kern="0" dirty="0"/>
              <a:t>Houston, Texas</a:t>
            </a:r>
          </a:p>
          <a:p>
            <a:pPr>
              <a:lnSpc>
                <a:spcPct val="80000"/>
              </a:lnSpc>
              <a:buFont typeface="Wingdings 3" pitchFamily="18" charset="2"/>
              <a:buNone/>
              <a:defRPr/>
            </a:pPr>
            <a:r>
              <a:rPr lang="en-US" altLang="en-US" sz="1800" b="1" kern="0" dirty="0"/>
              <a:t>281-544-7430</a:t>
            </a:r>
          </a:p>
          <a:p>
            <a:pPr>
              <a:lnSpc>
                <a:spcPct val="80000"/>
              </a:lnSpc>
              <a:buFont typeface="Wingdings 3" pitchFamily="18" charset="2"/>
              <a:buNone/>
              <a:defRPr/>
            </a:pPr>
            <a:r>
              <a:rPr lang="en-US" altLang="en-US" sz="1800" b="1" kern="0" dirty="0" smtClean="0"/>
              <a:t>george.devaull</a:t>
            </a:r>
            <a:br>
              <a:rPr lang="en-US" altLang="en-US" sz="1800" b="1" kern="0" dirty="0" smtClean="0"/>
            </a:br>
            <a:r>
              <a:rPr lang="en-US" altLang="en-US" sz="1800" b="1" kern="0" dirty="0" smtClean="0"/>
              <a:t>@</a:t>
            </a:r>
            <a:r>
              <a:rPr lang="en-US" altLang="en-US" sz="1800" b="1" kern="0" dirty="0"/>
              <a:t>shell.com </a:t>
            </a:r>
          </a:p>
          <a:p>
            <a:pPr>
              <a:lnSpc>
                <a:spcPct val="80000"/>
              </a:lnSpc>
              <a:buFont typeface="Wingdings 3" pitchFamily="18" charset="2"/>
              <a:buNone/>
              <a:defRPr/>
            </a:pPr>
            <a:r>
              <a:rPr lang="en-US" altLang="en-US" sz="1800" b="1" kern="0" dirty="0" smtClean="0"/>
              <a:t> </a:t>
            </a:r>
            <a:endParaRPr lang="en-US" altLang="en-US" sz="1800" b="1" kern="0" dirty="0"/>
          </a:p>
        </p:txBody>
      </p:sp>
      <p:sp>
        <p:nvSpPr>
          <p:cNvPr id="22" name="Rectangle 5"/>
          <p:cNvSpPr txBox="1">
            <a:spLocks noChangeArrowheads="1"/>
          </p:cNvSpPr>
          <p:nvPr/>
        </p:nvSpPr>
        <p:spPr bwMode="auto">
          <a:xfrm>
            <a:off x="6038850" y="5105400"/>
            <a:ext cx="3033712" cy="15240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a:lnSpc>
                <a:spcPct val="80000"/>
              </a:lnSpc>
              <a:buFont typeface="Wingdings 3" pitchFamily="18" charset="2"/>
              <a:buNone/>
              <a:defRPr/>
            </a:pPr>
            <a:r>
              <a:rPr lang="en-US" altLang="en-US" sz="2000" b="1" kern="0" dirty="0">
                <a:solidFill>
                  <a:srgbClr val="008000"/>
                </a:solidFill>
              </a:rPr>
              <a:t>David Folkes</a:t>
            </a:r>
          </a:p>
          <a:p>
            <a:pPr>
              <a:lnSpc>
                <a:spcPct val="80000"/>
              </a:lnSpc>
              <a:buFont typeface="Wingdings 3" pitchFamily="18" charset="2"/>
              <a:buNone/>
              <a:defRPr/>
            </a:pPr>
            <a:r>
              <a:rPr lang="en-US" altLang="en-US" sz="1800" b="1" kern="0" dirty="0" smtClean="0"/>
              <a:t>Geosyntec </a:t>
            </a:r>
            <a:r>
              <a:rPr lang="en-US" altLang="en-US" sz="1800" b="1" kern="0" dirty="0" smtClean="0"/>
              <a:t>Consultants</a:t>
            </a:r>
            <a:endParaRPr lang="en-US" altLang="en-US" sz="1800" b="1" kern="0" dirty="0"/>
          </a:p>
          <a:p>
            <a:pPr>
              <a:lnSpc>
                <a:spcPct val="80000"/>
              </a:lnSpc>
              <a:buFont typeface="Wingdings 3" pitchFamily="18" charset="2"/>
              <a:buNone/>
              <a:defRPr/>
            </a:pPr>
            <a:r>
              <a:rPr lang="en-US" altLang="en-US" sz="1800" b="1" kern="0" dirty="0"/>
              <a:t>Centennial, Colorado</a:t>
            </a:r>
          </a:p>
          <a:p>
            <a:pPr>
              <a:lnSpc>
                <a:spcPct val="80000"/>
              </a:lnSpc>
              <a:buFont typeface="Wingdings 3" pitchFamily="18" charset="2"/>
              <a:buNone/>
              <a:defRPr/>
            </a:pPr>
            <a:r>
              <a:rPr lang="en-US" altLang="en-US" sz="1800" b="1" kern="0" dirty="0"/>
              <a:t>303-790-1340</a:t>
            </a:r>
          </a:p>
          <a:p>
            <a:pPr>
              <a:lnSpc>
                <a:spcPct val="80000"/>
              </a:lnSpc>
              <a:buFont typeface="Wingdings 3" pitchFamily="18" charset="2"/>
              <a:buNone/>
              <a:defRPr/>
            </a:pPr>
            <a:r>
              <a:rPr lang="en-US" altLang="en-US" sz="1800" b="1" kern="0" dirty="0"/>
              <a:t>dfolkes@geosyntec.com </a:t>
            </a:r>
          </a:p>
          <a:p>
            <a:pPr>
              <a:lnSpc>
                <a:spcPct val="80000"/>
              </a:lnSpc>
              <a:buFont typeface="Wingdings 3" pitchFamily="18" charset="2"/>
              <a:buNone/>
              <a:defRPr/>
            </a:pPr>
            <a:r>
              <a:rPr lang="en-US" altLang="en-US" sz="1800" b="1" kern="0" dirty="0" smtClean="0"/>
              <a:t> </a:t>
            </a:r>
            <a:endParaRPr lang="en-US" altLang="en-US" sz="1800" b="1" kern="0" dirty="0"/>
          </a:p>
        </p:txBody>
      </p:sp>
      <p:sp>
        <p:nvSpPr>
          <p:cNvPr id="23" name="Rectangle 5"/>
          <p:cNvSpPr txBox="1">
            <a:spLocks noChangeArrowheads="1"/>
          </p:cNvSpPr>
          <p:nvPr/>
        </p:nvSpPr>
        <p:spPr bwMode="auto">
          <a:xfrm>
            <a:off x="6038850" y="1441450"/>
            <a:ext cx="3033712" cy="15240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a:lnSpc>
                <a:spcPct val="80000"/>
              </a:lnSpc>
              <a:buFont typeface="Wingdings 3" pitchFamily="18" charset="2"/>
              <a:buNone/>
              <a:defRPr/>
            </a:pPr>
            <a:r>
              <a:rPr lang="en-US" altLang="en-US" sz="2000" b="1" kern="0" dirty="0">
                <a:solidFill>
                  <a:srgbClr val="008000"/>
                </a:solidFill>
              </a:rPr>
              <a:t>Ian Hers</a:t>
            </a:r>
          </a:p>
          <a:p>
            <a:pPr>
              <a:lnSpc>
                <a:spcPct val="80000"/>
              </a:lnSpc>
              <a:buFont typeface="Wingdings 3" pitchFamily="18" charset="2"/>
              <a:buNone/>
              <a:defRPr/>
            </a:pPr>
            <a:r>
              <a:rPr lang="en-US" altLang="en-US" sz="1800" b="1" kern="0" dirty="0" smtClean="0"/>
              <a:t>Golder </a:t>
            </a:r>
            <a:r>
              <a:rPr lang="en-US" altLang="en-US" sz="1800" b="1" kern="0" dirty="0"/>
              <a:t>Associates Ltd</a:t>
            </a:r>
          </a:p>
          <a:p>
            <a:pPr>
              <a:lnSpc>
                <a:spcPct val="80000"/>
              </a:lnSpc>
              <a:buFont typeface="Wingdings 3" pitchFamily="18" charset="2"/>
              <a:buNone/>
              <a:defRPr/>
            </a:pPr>
            <a:r>
              <a:rPr lang="en-US" altLang="en-US" sz="1800" b="1" kern="0" dirty="0"/>
              <a:t>Burnaby, British Columbia, Canada</a:t>
            </a:r>
          </a:p>
          <a:p>
            <a:pPr>
              <a:lnSpc>
                <a:spcPct val="80000"/>
              </a:lnSpc>
              <a:buFont typeface="Wingdings 3" pitchFamily="18" charset="2"/>
              <a:buNone/>
              <a:defRPr/>
            </a:pPr>
            <a:r>
              <a:rPr lang="en-US" altLang="en-US" sz="1800" b="1" kern="0" dirty="0"/>
              <a:t>604-298-6623</a:t>
            </a:r>
          </a:p>
          <a:p>
            <a:pPr>
              <a:lnSpc>
                <a:spcPct val="80000"/>
              </a:lnSpc>
              <a:buFont typeface="Wingdings 3" pitchFamily="18" charset="2"/>
              <a:buNone/>
              <a:defRPr/>
            </a:pPr>
            <a:r>
              <a:rPr lang="en-US" altLang="en-US" sz="1800" b="1" kern="0" dirty="0"/>
              <a:t>ihers@golder.com </a:t>
            </a:r>
          </a:p>
          <a:p>
            <a:pPr>
              <a:lnSpc>
                <a:spcPct val="80000"/>
              </a:lnSpc>
              <a:buFont typeface="Wingdings 3" pitchFamily="18" charset="2"/>
              <a:buNone/>
              <a:defRPr/>
            </a:pPr>
            <a:r>
              <a:rPr lang="en-US" altLang="en-US" sz="1800" b="1" kern="0" dirty="0" smtClean="0"/>
              <a:t> </a:t>
            </a:r>
            <a:endParaRPr lang="en-US" altLang="en-US" sz="1800" b="1" kern="0" dirty="0"/>
          </a:p>
        </p:txBody>
      </p:sp>
      <p:pic>
        <p:nvPicPr>
          <p:cNvPr id="2056" name="Picture 3" descr="C:\Users\Juliana\Documents\The Yelken Group\IBT\3-AdvisingCoachingDevelopment\PVI\bios\Ian H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95400"/>
            <a:ext cx="14747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5"/>
          <p:cNvSpPr txBox="1">
            <a:spLocks noChangeArrowheads="1"/>
          </p:cNvSpPr>
          <p:nvPr/>
        </p:nvSpPr>
        <p:spPr bwMode="auto">
          <a:xfrm>
            <a:off x="6029325" y="3276600"/>
            <a:ext cx="3033712" cy="15240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a:lnSpc>
                <a:spcPct val="80000"/>
              </a:lnSpc>
              <a:buFont typeface="Wingdings 3" pitchFamily="18" charset="2"/>
              <a:buNone/>
              <a:defRPr/>
            </a:pPr>
            <a:r>
              <a:rPr lang="en-US" altLang="en-US" sz="2000" b="1" kern="0" dirty="0">
                <a:solidFill>
                  <a:srgbClr val="008000"/>
                </a:solidFill>
              </a:rPr>
              <a:t>Loren Lund</a:t>
            </a:r>
          </a:p>
          <a:p>
            <a:pPr>
              <a:lnSpc>
                <a:spcPct val="80000"/>
              </a:lnSpc>
              <a:buFont typeface="Wingdings 3" pitchFamily="18" charset="2"/>
              <a:buNone/>
              <a:defRPr/>
            </a:pPr>
            <a:r>
              <a:rPr lang="en-US" altLang="en-US" sz="1800" b="1" kern="0" dirty="0" smtClean="0"/>
              <a:t>CH2M </a:t>
            </a:r>
            <a:r>
              <a:rPr lang="en-US" altLang="en-US" sz="1800" b="1" kern="0" dirty="0"/>
              <a:t>HILL</a:t>
            </a:r>
          </a:p>
          <a:p>
            <a:pPr>
              <a:lnSpc>
                <a:spcPct val="80000"/>
              </a:lnSpc>
              <a:buFont typeface="Wingdings 3" pitchFamily="18" charset="2"/>
              <a:buNone/>
              <a:defRPr/>
            </a:pPr>
            <a:r>
              <a:rPr lang="en-US" altLang="en-US" sz="1800" b="1" kern="0" dirty="0"/>
              <a:t>Shelley, Idaho</a:t>
            </a:r>
          </a:p>
          <a:p>
            <a:pPr>
              <a:lnSpc>
                <a:spcPct val="80000"/>
              </a:lnSpc>
              <a:buFont typeface="Wingdings 3" pitchFamily="18" charset="2"/>
              <a:buNone/>
              <a:defRPr/>
            </a:pPr>
            <a:r>
              <a:rPr lang="en-US" altLang="en-US" sz="1800" b="1" kern="0" dirty="0"/>
              <a:t>208-357-5351</a:t>
            </a:r>
          </a:p>
          <a:p>
            <a:pPr>
              <a:lnSpc>
                <a:spcPct val="80000"/>
              </a:lnSpc>
              <a:buFont typeface="Wingdings 3" pitchFamily="18" charset="2"/>
              <a:buNone/>
              <a:defRPr/>
            </a:pPr>
            <a:r>
              <a:rPr lang="en-US" altLang="en-US" sz="1800" b="1" kern="0" dirty="0"/>
              <a:t>Loren.Lund@ch2m.com</a:t>
            </a:r>
          </a:p>
          <a:p>
            <a:pPr>
              <a:lnSpc>
                <a:spcPct val="80000"/>
              </a:lnSpc>
              <a:buFont typeface="Wingdings 3" pitchFamily="18" charset="2"/>
              <a:buNone/>
              <a:defRPr/>
            </a:pPr>
            <a:r>
              <a:rPr lang="en-US" altLang="en-US" sz="1800" b="1" kern="0" dirty="0" smtClean="0"/>
              <a:t> </a:t>
            </a:r>
            <a:endParaRPr lang="en-US" altLang="en-US" sz="1800" b="1" kern="0" dirty="0"/>
          </a:p>
        </p:txBody>
      </p:sp>
      <p:pic>
        <p:nvPicPr>
          <p:cNvPr id="2058" name="Picture 2" descr="C:\Users\dfolkes\Pictures\Select\Me\head 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956175"/>
            <a:ext cx="14636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 descr="GED08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4267200"/>
            <a:ext cx="1504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3121025"/>
            <a:ext cx="14747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txBox="1">
            <a:spLocks noChangeArrowheads="1"/>
          </p:cNvSpPr>
          <p:nvPr/>
        </p:nvSpPr>
        <p:spPr bwMode="auto">
          <a:xfrm>
            <a:off x="1556235" y="1676400"/>
            <a:ext cx="263476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a:lnSpc>
                <a:spcPct val="80000"/>
              </a:lnSpc>
              <a:buFont typeface="Wingdings 3" pitchFamily="18" charset="2"/>
              <a:buNone/>
            </a:pPr>
            <a:r>
              <a:rPr lang="en-US" altLang="en-US" sz="2000" b="1" kern="0" dirty="0" smtClean="0">
                <a:solidFill>
                  <a:srgbClr val="008000"/>
                </a:solidFill>
              </a:rPr>
              <a:t>Matt Williams</a:t>
            </a:r>
          </a:p>
          <a:p>
            <a:pPr>
              <a:lnSpc>
                <a:spcPct val="80000"/>
              </a:lnSpc>
              <a:buFont typeface="Wingdings 3" pitchFamily="18" charset="2"/>
              <a:buNone/>
            </a:pPr>
            <a:r>
              <a:rPr lang="en-US" altLang="en-US" sz="1800" b="1" kern="0" dirty="0" smtClean="0"/>
              <a:t>Michigan Department of Environmental Quality</a:t>
            </a:r>
          </a:p>
          <a:p>
            <a:pPr>
              <a:lnSpc>
                <a:spcPct val="80000"/>
              </a:lnSpc>
              <a:buFont typeface="Wingdings 3" pitchFamily="18" charset="2"/>
              <a:buNone/>
            </a:pPr>
            <a:r>
              <a:rPr lang="en-US" altLang="en-US" sz="1800" b="1" kern="0" dirty="0" smtClean="0"/>
              <a:t>Lansing, Michigan</a:t>
            </a:r>
          </a:p>
          <a:p>
            <a:pPr>
              <a:lnSpc>
                <a:spcPct val="80000"/>
              </a:lnSpc>
              <a:buFont typeface="Wingdings 3" pitchFamily="18" charset="2"/>
              <a:buNone/>
            </a:pPr>
            <a:r>
              <a:rPr lang="en-US" altLang="en-US" sz="1800" b="1" kern="0" dirty="0" smtClean="0"/>
              <a:t>517-284-5171</a:t>
            </a:r>
          </a:p>
          <a:p>
            <a:pPr>
              <a:lnSpc>
                <a:spcPct val="80000"/>
              </a:lnSpc>
              <a:buFont typeface="Wingdings 3" pitchFamily="18" charset="2"/>
              <a:buNone/>
            </a:pPr>
            <a:r>
              <a:rPr lang="en-US" altLang="en-US" sz="1800" b="1" kern="0" dirty="0" smtClean="0"/>
              <a:t>WilliamsM13</a:t>
            </a:r>
            <a:br>
              <a:rPr lang="en-US" altLang="en-US" sz="1800" b="1" kern="0" dirty="0" smtClean="0"/>
            </a:br>
            <a:r>
              <a:rPr lang="en-US" altLang="en-US" sz="1800" b="1" kern="0" dirty="0" smtClean="0"/>
              <a:t>@Michigan.gov </a:t>
            </a:r>
          </a:p>
          <a:p>
            <a:pPr>
              <a:lnSpc>
                <a:spcPct val="80000"/>
              </a:lnSpc>
              <a:buFont typeface="Wingdings 3" pitchFamily="18" charset="2"/>
              <a:buNone/>
            </a:pPr>
            <a:r>
              <a:rPr lang="en-US" altLang="en-US" sz="1800" b="1" kern="0" dirty="0" smtClean="0"/>
              <a:t> </a:t>
            </a:r>
            <a:endParaRPr lang="en-US" altLang="en-US" sz="1800" b="1" kern="0" dirty="0" smtClean="0"/>
          </a:p>
        </p:txBody>
      </p:sp>
      <p:pic>
        <p:nvPicPr>
          <p:cNvPr id="15" name="Picture 14"/>
          <p:cNvPicPr>
            <a:picLocks noChangeAspect="1"/>
          </p:cNvPicPr>
          <p:nvPr/>
        </p:nvPicPr>
        <p:blipFill>
          <a:blip r:embed="rId8" cstate="print">
            <a:lum bright="12000" contrast="20000"/>
            <a:extLst>
              <a:ext uri="{28A0092B-C50C-407E-A947-70E740481C1C}">
                <a14:useLocalDpi xmlns:a14="http://schemas.microsoft.com/office/drawing/2010/main" val="0"/>
              </a:ext>
            </a:extLst>
          </a:blip>
          <a:srcRect/>
          <a:stretch>
            <a:fillRect/>
          </a:stretch>
        </p:blipFill>
        <p:spPr bwMode="auto">
          <a:xfrm>
            <a:off x="192257" y="1752600"/>
            <a:ext cx="1334748" cy="1458994"/>
          </a:xfrm>
          <a:prstGeom prst="rect">
            <a:avLst/>
          </a:prstGeom>
          <a:noFill/>
          <a:ln>
            <a:noFill/>
          </a:ln>
        </p:spPr>
      </p:pic>
    </p:spTree>
    <p:custDataLst>
      <p:tags r:id="rId1"/>
    </p:custDataLst>
    <p:extLst>
      <p:ext uri="{BB962C8B-B14F-4D97-AF65-F5344CB8AC3E}">
        <p14:creationId xmlns:p14="http://schemas.microsoft.com/office/powerpoint/2010/main" val="3963340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00063" y="188913"/>
            <a:ext cx="7010400" cy="685800"/>
          </a:xfrm>
        </p:spPr>
        <p:txBody>
          <a:bodyPr/>
          <a:lstStyle/>
          <a:p>
            <a:pPr eaLnBrk="1" hangingPunct="1"/>
            <a:r>
              <a:rPr lang="en-US" altLang="en-US" dirty="0" smtClean="0"/>
              <a:t>USEPA Vertical Distance Method – LNAPL Source </a:t>
            </a:r>
            <a:r>
              <a:rPr lang="en-US" altLang="en-US" dirty="0" smtClean="0">
                <a:solidFill>
                  <a:srgbClr val="333399"/>
                </a:solidFill>
              </a:rPr>
              <a:t>UST/AST Sites</a:t>
            </a:r>
          </a:p>
        </p:txBody>
      </p:sp>
      <p:sp>
        <p:nvSpPr>
          <p:cNvPr id="57347" name="TextBox 1"/>
          <p:cNvSpPr txBox="1">
            <a:spLocks noChangeArrowheads="1"/>
          </p:cNvSpPr>
          <p:nvPr/>
        </p:nvSpPr>
        <p:spPr bwMode="auto">
          <a:xfrm>
            <a:off x="4495800" y="6305550"/>
            <a:ext cx="462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2000" dirty="0">
                <a:solidFill>
                  <a:schemeClr val="tx1"/>
                </a:solidFill>
                <a:ea typeface="ヒラギノ角ゴ Pro W3"/>
                <a:cs typeface="ヒラギノ角ゴ Pro W3"/>
              </a:rPr>
              <a:t>Vertical screening distance = 15 feet</a:t>
            </a:r>
          </a:p>
        </p:txBody>
      </p:sp>
      <p:sp>
        <p:nvSpPr>
          <p:cNvPr id="11"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pic>
        <p:nvPicPr>
          <p:cNvPr id="57351" name="Picture 11" descr="C:\Users\Juliana\Desktop\lo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1360488"/>
            <a:ext cx="24368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Box 11"/>
          <p:cNvSpPr txBox="1">
            <a:spLocks noChangeArrowheads="1"/>
          </p:cNvSpPr>
          <p:nvPr/>
        </p:nvSpPr>
        <p:spPr bwMode="auto">
          <a:xfrm>
            <a:off x="5867400" y="990600"/>
            <a:ext cx="1701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u="sng" dirty="0">
                <a:solidFill>
                  <a:schemeClr val="tx1"/>
                </a:solidFill>
              </a:rPr>
              <a:t>LNAPL Source</a:t>
            </a:r>
          </a:p>
        </p:txBody>
      </p:sp>
      <p:sp>
        <p:nvSpPr>
          <p:cNvPr id="57353" name="TextBox 12"/>
          <p:cNvSpPr txBox="1">
            <a:spLocks noChangeArrowheads="1"/>
          </p:cNvSpPr>
          <p:nvPr/>
        </p:nvSpPr>
        <p:spPr bwMode="auto">
          <a:xfrm>
            <a:off x="7119938" y="4905375"/>
            <a:ext cx="1338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Anaerobic Zone</a:t>
            </a:r>
          </a:p>
        </p:txBody>
      </p:sp>
      <p:sp>
        <p:nvSpPr>
          <p:cNvPr id="57354" name="TextBox 13"/>
          <p:cNvSpPr txBox="1">
            <a:spLocks noChangeArrowheads="1"/>
          </p:cNvSpPr>
          <p:nvPr/>
        </p:nvSpPr>
        <p:spPr bwMode="auto">
          <a:xfrm>
            <a:off x="6021388" y="5913438"/>
            <a:ext cx="1220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100" dirty="0">
                <a:solidFill>
                  <a:schemeClr val="bg1"/>
                </a:solidFill>
              </a:rPr>
              <a:t>Saturated Zone</a:t>
            </a:r>
          </a:p>
        </p:txBody>
      </p:sp>
      <p:sp>
        <p:nvSpPr>
          <p:cNvPr id="57355" name="TextBox 14"/>
          <p:cNvSpPr txBox="1">
            <a:spLocks noChangeArrowheads="1"/>
          </p:cNvSpPr>
          <p:nvPr/>
        </p:nvSpPr>
        <p:spPr bwMode="auto">
          <a:xfrm>
            <a:off x="5846763" y="2970213"/>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Unsaturated Zone</a:t>
            </a:r>
          </a:p>
        </p:txBody>
      </p:sp>
      <p:sp>
        <p:nvSpPr>
          <p:cNvPr id="57356" name="TextBox 15"/>
          <p:cNvSpPr txBox="1">
            <a:spLocks noChangeArrowheads="1"/>
          </p:cNvSpPr>
          <p:nvPr/>
        </p:nvSpPr>
        <p:spPr bwMode="auto">
          <a:xfrm>
            <a:off x="7119938" y="2447925"/>
            <a:ext cx="99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Aerobic Zone</a:t>
            </a:r>
          </a:p>
        </p:txBody>
      </p:sp>
      <p:sp>
        <p:nvSpPr>
          <p:cNvPr id="57357" name="TextBox 16"/>
          <p:cNvSpPr txBox="1">
            <a:spLocks noChangeArrowheads="1"/>
          </p:cNvSpPr>
          <p:nvPr/>
        </p:nvSpPr>
        <p:spPr bwMode="auto">
          <a:xfrm>
            <a:off x="7010400" y="4038600"/>
            <a:ext cx="1447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500"/>
              </a:lnSpc>
              <a:spcBef>
                <a:spcPct val="0"/>
              </a:spcBef>
              <a:buClrTx/>
              <a:buSzTx/>
              <a:buFontTx/>
              <a:buNone/>
            </a:pPr>
            <a:r>
              <a:rPr lang="en-US" altLang="en-US" sz="1400" dirty="0">
                <a:solidFill>
                  <a:schemeClr val="tx1"/>
                </a:solidFill>
              </a:rPr>
              <a:t>Aerobic Bio-degradation Interface</a:t>
            </a:r>
          </a:p>
        </p:txBody>
      </p:sp>
      <p:cxnSp>
        <p:nvCxnSpPr>
          <p:cNvPr id="18" name="Straight Arrow Connector 17"/>
          <p:cNvCxnSpPr/>
          <p:nvPr/>
        </p:nvCxnSpPr>
        <p:spPr bwMode="auto">
          <a:xfrm>
            <a:off x="6076950" y="4660900"/>
            <a:ext cx="0" cy="887413"/>
          </a:xfrm>
          <a:prstGeom prst="straightConnector1">
            <a:avLst/>
          </a:prstGeom>
          <a:solidFill>
            <a:schemeClr val="accent1"/>
          </a:solidFill>
          <a:ln w="25400" cap="flat" cmpd="sng" algn="ctr">
            <a:solidFill>
              <a:schemeClr val="accent2">
                <a:lumMod val="75000"/>
              </a:schemeClr>
            </a:solidFill>
            <a:prstDash val="solid"/>
            <a:miter lim="800000"/>
            <a:headEnd type="triangle" w="med" len="med"/>
            <a:tailEnd type="triangle"/>
          </a:ln>
          <a:effectLst/>
        </p:spPr>
      </p:cxnSp>
      <p:sp>
        <p:nvSpPr>
          <p:cNvPr id="19" name="TextBox 18"/>
          <p:cNvSpPr txBox="1"/>
          <p:nvPr/>
        </p:nvSpPr>
        <p:spPr>
          <a:xfrm>
            <a:off x="5467350" y="4597400"/>
            <a:ext cx="704850" cy="1066800"/>
          </a:xfrm>
          <a:prstGeom prst="rect">
            <a:avLst/>
          </a:prstGeom>
          <a:noFill/>
        </p:spPr>
        <p:txBody>
          <a:bodyPr wrap="none">
            <a:spAutoFit/>
          </a:bodyPr>
          <a:lstStyle/>
          <a:p>
            <a:pPr>
              <a:lnSpc>
                <a:spcPts val="1900"/>
              </a:lnSpc>
              <a:spcBef>
                <a:spcPts val="0"/>
              </a:spcBef>
              <a:defRPr/>
            </a:pPr>
            <a:endParaRPr lang="en-US" sz="1400" dirty="0">
              <a:solidFill>
                <a:schemeClr val="accent2">
                  <a:lumMod val="75000"/>
                </a:schemeClr>
              </a:solidFill>
            </a:endParaRPr>
          </a:p>
          <a:p>
            <a:pPr>
              <a:lnSpc>
                <a:spcPts val="1900"/>
              </a:lnSpc>
              <a:spcBef>
                <a:spcPts val="0"/>
              </a:spcBef>
              <a:defRPr/>
            </a:pPr>
            <a:r>
              <a:rPr lang="en-US" sz="1400" dirty="0">
                <a:solidFill>
                  <a:schemeClr val="accent2">
                    <a:lumMod val="75000"/>
                  </a:schemeClr>
                </a:solidFill>
              </a:rPr>
              <a:t>Water </a:t>
            </a:r>
            <a:br>
              <a:rPr lang="en-US" sz="1400" dirty="0">
                <a:solidFill>
                  <a:schemeClr val="accent2">
                    <a:lumMod val="75000"/>
                  </a:schemeClr>
                </a:solidFill>
              </a:rPr>
            </a:br>
            <a:r>
              <a:rPr lang="en-US" sz="1400" dirty="0">
                <a:solidFill>
                  <a:schemeClr val="accent2">
                    <a:lumMod val="75000"/>
                  </a:schemeClr>
                </a:solidFill>
              </a:rPr>
              <a:t>Table</a:t>
            </a:r>
          </a:p>
          <a:p>
            <a:pPr>
              <a:lnSpc>
                <a:spcPts val="1900"/>
              </a:lnSpc>
              <a:spcBef>
                <a:spcPts val="0"/>
              </a:spcBef>
              <a:defRPr/>
            </a:pPr>
            <a:endParaRPr lang="en-US" sz="1400" dirty="0">
              <a:solidFill>
                <a:schemeClr val="accent2">
                  <a:lumMod val="75000"/>
                </a:schemeClr>
              </a:solidFill>
            </a:endParaRPr>
          </a:p>
        </p:txBody>
      </p:sp>
      <p:cxnSp>
        <p:nvCxnSpPr>
          <p:cNvPr id="57360" name="Straight Arrow Connector 19"/>
          <p:cNvCxnSpPr>
            <a:cxnSpLocks noChangeShapeType="1"/>
          </p:cNvCxnSpPr>
          <p:nvPr/>
        </p:nvCxnSpPr>
        <p:spPr bwMode="auto">
          <a:xfrm>
            <a:off x="5924550" y="2159000"/>
            <a:ext cx="0" cy="2438400"/>
          </a:xfrm>
          <a:prstGeom prst="straightConnector1">
            <a:avLst/>
          </a:prstGeom>
          <a:noFill/>
          <a:ln w="25400" algn="ctr">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7361" name="Rectangle 20"/>
          <p:cNvSpPr>
            <a:spLocks noChangeArrowheads="1"/>
          </p:cNvSpPr>
          <p:nvPr/>
        </p:nvSpPr>
        <p:spPr bwMode="auto">
          <a:xfrm>
            <a:off x="5773738" y="3332163"/>
            <a:ext cx="220662" cy="192087"/>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7362" name="TextBox 21"/>
          <p:cNvSpPr txBox="1">
            <a:spLocks noChangeArrowheads="1"/>
          </p:cNvSpPr>
          <p:nvPr/>
        </p:nvSpPr>
        <p:spPr bwMode="auto">
          <a:xfrm>
            <a:off x="4675188" y="2951163"/>
            <a:ext cx="1446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Vertical Separation Distance</a:t>
            </a:r>
          </a:p>
        </p:txBody>
      </p:sp>
      <p:cxnSp>
        <p:nvCxnSpPr>
          <p:cNvPr id="57363" name="Straight Arrow Connector 22"/>
          <p:cNvCxnSpPr>
            <a:cxnSpLocks noChangeShapeType="1"/>
          </p:cNvCxnSpPr>
          <p:nvPr/>
        </p:nvCxnSpPr>
        <p:spPr bwMode="auto">
          <a:xfrm flipV="1">
            <a:off x="7788275" y="3797300"/>
            <a:ext cx="0"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57364" name="Rectangle 1"/>
          <p:cNvSpPr>
            <a:spLocks noChangeArrowheads="1"/>
          </p:cNvSpPr>
          <p:nvPr/>
        </p:nvSpPr>
        <p:spPr bwMode="auto">
          <a:xfrm>
            <a:off x="3505200" y="2632075"/>
            <a:ext cx="762000" cy="187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7365" name="Rectangle 24"/>
          <p:cNvSpPr>
            <a:spLocks noChangeArrowheads="1"/>
          </p:cNvSpPr>
          <p:nvPr/>
        </p:nvSpPr>
        <p:spPr bwMode="auto">
          <a:xfrm>
            <a:off x="3581400" y="2951163"/>
            <a:ext cx="609600" cy="1190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7366" name="Rectangle 25"/>
          <p:cNvSpPr>
            <a:spLocks noChangeArrowheads="1"/>
          </p:cNvSpPr>
          <p:nvPr/>
        </p:nvSpPr>
        <p:spPr bwMode="auto">
          <a:xfrm>
            <a:off x="3733800" y="3081338"/>
            <a:ext cx="533400" cy="1190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pic>
        <p:nvPicPr>
          <p:cNvPr id="573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1176338"/>
            <a:ext cx="4232275"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9672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00063" y="188913"/>
            <a:ext cx="7010400" cy="685800"/>
          </a:xfrm>
        </p:spPr>
        <p:txBody>
          <a:bodyPr/>
          <a:lstStyle/>
          <a:p>
            <a:pPr eaLnBrk="1" hangingPunct="1"/>
            <a:r>
              <a:rPr lang="en-US" altLang="en-US" dirty="0" smtClean="0"/>
              <a:t>USEPA Vertical Distance Method – LNAPL Source </a:t>
            </a:r>
            <a:r>
              <a:rPr lang="en-US" altLang="en-US" dirty="0" smtClean="0">
                <a:solidFill>
                  <a:srgbClr val="333399"/>
                </a:solidFill>
              </a:rPr>
              <a:t>Industrial Sites</a:t>
            </a:r>
          </a:p>
        </p:txBody>
      </p:sp>
      <p:sp>
        <p:nvSpPr>
          <p:cNvPr id="58371" name="Slide Number Placeholder 4"/>
          <p:cNvSpPr>
            <a:spLocks noGrp="1"/>
          </p:cNvSpPr>
          <p:nvPr>
            <p:ph type="sldNum" sz="quarter" idx="4294967295"/>
          </p:nvPr>
        </p:nvSpPr>
        <p:spPr bwMode="auto">
          <a:xfrm>
            <a:off x="4214813" y="6091238"/>
            <a:ext cx="698500" cy="123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fld id="{7B3F76C3-C67B-4386-812D-45458F93154E}" type="slidenum">
              <a:rPr lang="en-GB" altLang="en-US" sz="800">
                <a:solidFill>
                  <a:schemeClr val="tx1"/>
                </a:solidFill>
                <a:ea typeface="ヒラギノ角ゴ Pro W3"/>
                <a:cs typeface="ヒラギノ角ゴ Pro W3"/>
              </a:rPr>
              <a:pPr>
                <a:spcBef>
                  <a:spcPct val="0"/>
                </a:spcBef>
                <a:buClrTx/>
                <a:buSzTx/>
                <a:buFontTx/>
                <a:buNone/>
              </a:pPr>
              <a:t>51</a:t>
            </a:fld>
            <a:endParaRPr lang="en-GB" altLang="en-US" sz="800" dirty="0">
              <a:solidFill>
                <a:schemeClr val="tx1"/>
              </a:solidFill>
              <a:ea typeface="ヒラギノ角ゴ Pro W3"/>
              <a:cs typeface="ヒラギノ角ゴ Pro W3"/>
            </a:endParaRPr>
          </a:p>
        </p:txBody>
      </p:sp>
      <p:sp>
        <p:nvSpPr>
          <p:cNvPr id="11"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pic>
        <p:nvPicPr>
          <p:cNvPr id="58375" name="Picture 11" descr="C:\Users\Juliana\Desktop\lo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1360488"/>
            <a:ext cx="24368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Box 9"/>
          <p:cNvSpPr txBox="1">
            <a:spLocks noChangeArrowheads="1"/>
          </p:cNvSpPr>
          <p:nvPr/>
        </p:nvSpPr>
        <p:spPr bwMode="auto">
          <a:xfrm>
            <a:off x="5867400" y="990600"/>
            <a:ext cx="1701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u="sng" dirty="0">
                <a:solidFill>
                  <a:schemeClr val="tx1"/>
                </a:solidFill>
              </a:rPr>
              <a:t>LNAPL Source</a:t>
            </a:r>
          </a:p>
        </p:txBody>
      </p:sp>
      <p:sp>
        <p:nvSpPr>
          <p:cNvPr id="58377" name="TextBox 11"/>
          <p:cNvSpPr txBox="1">
            <a:spLocks noChangeArrowheads="1"/>
          </p:cNvSpPr>
          <p:nvPr/>
        </p:nvSpPr>
        <p:spPr bwMode="auto">
          <a:xfrm>
            <a:off x="7119938" y="4905375"/>
            <a:ext cx="1338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Anaerobic Zone</a:t>
            </a:r>
          </a:p>
        </p:txBody>
      </p:sp>
      <p:sp>
        <p:nvSpPr>
          <p:cNvPr id="58378" name="TextBox 12"/>
          <p:cNvSpPr txBox="1">
            <a:spLocks noChangeArrowheads="1"/>
          </p:cNvSpPr>
          <p:nvPr/>
        </p:nvSpPr>
        <p:spPr bwMode="auto">
          <a:xfrm>
            <a:off x="6021388" y="5913438"/>
            <a:ext cx="1220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100" dirty="0">
                <a:solidFill>
                  <a:schemeClr val="bg1"/>
                </a:solidFill>
              </a:rPr>
              <a:t>Saturated Zone</a:t>
            </a:r>
          </a:p>
        </p:txBody>
      </p:sp>
      <p:sp>
        <p:nvSpPr>
          <p:cNvPr id="58379" name="TextBox 13"/>
          <p:cNvSpPr txBox="1">
            <a:spLocks noChangeArrowheads="1"/>
          </p:cNvSpPr>
          <p:nvPr/>
        </p:nvSpPr>
        <p:spPr bwMode="auto">
          <a:xfrm>
            <a:off x="5846763" y="2970213"/>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Unsaturated Zone</a:t>
            </a:r>
          </a:p>
        </p:txBody>
      </p:sp>
      <p:sp>
        <p:nvSpPr>
          <p:cNvPr id="58380" name="TextBox 14"/>
          <p:cNvSpPr txBox="1">
            <a:spLocks noChangeArrowheads="1"/>
          </p:cNvSpPr>
          <p:nvPr/>
        </p:nvSpPr>
        <p:spPr bwMode="auto">
          <a:xfrm>
            <a:off x="7119938" y="2447925"/>
            <a:ext cx="99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Aerobic Zone</a:t>
            </a:r>
          </a:p>
        </p:txBody>
      </p:sp>
      <p:sp>
        <p:nvSpPr>
          <p:cNvPr id="58381" name="TextBox 15"/>
          <p:cNvSpPr txBox="1">
            <a:spLocks noChangeArrowheads="1"/>
          </p:cNvSpPr>
          <p:nvPr/>
        </p:nvSpPr>
        <p:spPr bwMode="auto">
          <a:xfrm>
            <a:off x="7010400" y="4038600"/>
            <a:ext cx="1447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500"/>
              </a:lnSpc>
              <a:spcBef>
                <a:spcPct val="0"/>
              </a:spcBef>
              <a:buClrTx/>
              <a:buSzTx/>
              <a:buFontTx/>
              <a:buNone/>
            </a:pPr>
            <a:r>
              <a:rPr lang="en-US" altLang="en-US" sz="1400" dirty="0">
                <a:solidFill>
                  <a:schemeClr val="tx1"/>
                </a:solidFill>
              </a:rPr>
              <a:t>Aerobic Bio-degradation Interface</a:t>
            </a:r>
          </a:p>
        </p:txBody>
      </p:sp>
      <p:cxnSp>
        <p:nvCxnSpPr>
          <p:cNvPr id="17" name="Straight Arrow Connector 16"/>
          <p:cNvCxnSpPr/>
          <p:nvPr/>
        </p:nvCxnSpPr>
        <p:spPr bwMode="auto">
          <a:xfrm>
            <a:off x="6076950" y="4660900"/>
            <a:ext cx="0" cy="887413"/>
          </a:xfrm>
          <a:prstGeom prst="straightConnector1">
            <a:avLst/>
          </a:prstGeom>
          <a:solidFill>
            <a:schemeClr val="accent1"/>
          </a:solidFill>
          <a:ln w="25400" cap="flat" cmpd="sng" algn="ctr">
            <a:solidFill>
              <a:schemeClr val="accent2">
                <a:lumMod val="75000"/>
              </a:schemeClr>
            </a:solidFill>
            <a:prstDash val="solid"/>
            <a:miter lim="800000"/>
            <a:headEnd type="triangle" w="med" len="med"/>
            <a:tailEnd type="triangle"/>
          </a:ln>
          <a:effectLst/>
        </p:spPr>
      </p:cxnSp>
      <p:sp>
        <p:nvSpPr>
          <p:cNvPr id="18" name="TextBox 17"/>
          <p:cNvSpPr txBox="1"/>
          <p:nvPr/>
        </p:nvSpPr>
        <p:spPr>
          <a:xfrm>
            <a:off x="5467350" y="4597400"/>
            <a:ext cx="704850" cy="1066800"/>
          </a:xfrm>
          <a:prstGeom prst="rect">
            <a:avLst/>
          </a:prstGeom>
          <a:noFill/>
        </p:spPr>
        <p:txBody>
          <a:bodyPr wrap="none">
            <a:spAutoFit/>
          </a:bodyPr>
          <a:lstStyle/>
          <a:p>
            <a:pPr>
              <a:lnSpc>
                <a:spcPts val="1900"/>
              </a:lnSpc>
              <a:spcBef>
                <a:spcPts val="0"/>
              </a:spcBef>
              <a:defRPr/>
            </a:pPr>
            <a:endParaRPr lang="en-US" sz="1400" dirty="0">
              <a:solidFill>
                <a:schemeClr val="accent2">
                  <a:lumMod val="75000"/>
                </a:schemeClr>
              </a:solidFill>
            </a:endParaRPr>
          </a:p>
          <a:p>
            <a:pPr>
              <a:lnSpc>
                <a:spcPts val="1900"/>
              </a:lnSpc>
              <a:spcBef>
                <a:spcPts val="0"/>
              </a:spcBef>
              <a:defRPr/>
            </a:pPr>
            <a:r>
              <a:rPr lang="en-US" sz="1400" dirty="0">
                <a:solidFill>
                  <a:schemeClr val="accent2">
                    <a:lumMod val="75000"/>
                  </a:schemeClr>
                </a:solidFill>
              </a:rPr>
              <a:t>Water </a:t>
            </a:r>
            <a:br>
              <a:rPr lang="en-US" sz="1400" dirty="0">
                <a:solidFill>
                  <a:schemeClr val="accent2">
                    <a:lumMod val="75000"/>
                  </a:schemeClr>
                </a:solidFill>
              </a:rPr>
            </a:br>
            <a:r>
              <a:rPr lang="en-US" sz="1400" dirty="0">
                <a:solidFill>
                  <a:schemeClr val="accent2">
                    <a:lumMod val="75000"/>
                  </a:schemeClr>
                </a:solidFill>
              </a:rPr>
              <a:t>Table</a:t>
            </a:r>
          </a:p>
          <a:p>
            <a:pPr>
              <a:lnSpc>
                <a:spcPts val="1900"/>
              </a:lnSpc>
              <a:spcBef>
                <a:spcPts val="0"/>
              </a:spcBef>
              <a:defRPr/>
            </a:pPr>
            <a:endParaRPr lang="en-US" sz="1400" dirty="0">
              <a:solidFill>
                <a:schemeClr val="accent2">
                  <a:lumMod val="75000"/>
                </a:schemeClr>
              </a:solidFill>
            </a:endParaRPr>
          </a:p>
        </p:txBody>
      </p:sp>
      <p:cxnSp>
        <p:nvCxnSpPr>
          <p:cNvPr id="58384" name="Straight Arrow Connector 18"/>
          <p:cNvCxnSpPr>
            <a:cxnSpLocks noChangeShapeType="1"/>
          </p:cNvCxnSpPr>
          <p:nvPr/>
        </p:nvCxnSpPr>
        <p:spPr bwMode="auto">
          <a:xfrm>
            <a:off x="5924550" y="2159000"/>
            <a:ext cx="0" cy="2438400"/>
          </a:xfrm>
          <a:prstGeom prst="straightConnector1">
            <a:avLst/>
          </a:prstGeom>
          <a:noFill/>
          <a:ln w="25400" algn="ctr">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8385" name="Rectangle 19"/>
          <p:cNvSpPr>
            <a:spLocks noChangeArrowheads="1"/>
          </p:cNvSpPr>
          <p:nvPr/>
        </p:nvSpPr>
        <p:spPr bwMode="auto">
          <a:xfrm>
            <a:off x="5773738" y="3332163"/>
            <a:ext cx="220662" cy="192087"/>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cxnSp>
        <p:nvCxnSpPr>
          <p:cNvPr id="58386" name="Straight Arrow Connector 21"/>
          <p:cNvCxnSpPr>
            <a:cxnSpLocks noChangeShapeType="1"/>
          </p:cNvCxnSpPr>
          <p:nvPr/>
        </p:nvCxnSpPr>
        <p:spPr bwMode="auto">
          <a:xfrm flipV="1">
            <a:off x="7788275" y="3797300"/>
            <a:ext cx="0"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pSp>
        <p:nvGrpSpPr>
          <p:cNvPr id="58387" name="Group 4"/>
          <p:cNvGrpSpPr>
            <a:grpSpLocks noChangeAspect="1"/>
          </p:cNvGrpSpPr>
          <p:nvPr/>
        </p:nvGrpSpPr>
        <p:grpSpPr bwMode="auto">
          <a:xfrm>
            <a:off x="400050" y="735806"/>
            <a:ext cx="4986338" cy="6146800"/>
            <a:chOff x="240" y="528"/>
            <a:chExt cx="3141" cy="3872"/>
          </a:xfrm>
        </p:grpSpPr>
        <p:sp>
          <p:nvSpPr>
            <p:cNvPr id="58390" name="AutoShape 3"/>
            <p:cNvSpPr>
              <a:spLocks noChangeAspect="1" noChangeArrowheads="1" noTextEdit="1"/>
            </p:cNvSpPr>
            <p:nvPr/>
          </p:nvSpPr>
          <p:spPr bwMode="auto">
            <a:xfrm>
              <a:off x="252" y="772"/>
              <a:ext cx="2793" cy="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58391" name="Group 205"/>
            <p:cNvGrpSpPr>
              <a:grpSpLocks/>
            </p:cNvGrpSpPr>
            <p:nvPr/>
          </p:nvGrpSpPr>
          <p:grpSpPr bwMode="auto">
            <a:xfrm>
              <a:off x="252" y="772"/>
              <a:ext cx="3129" cy="3628"/>
              <a:chOff x="252" y="772"/>
              <a:chExt cx="3129" cy="3628"/>
            </a:xfrm>
          </p:grpSpPr>
          <p:sp>
            <p:nvSpPr>
              <p:cNvPr id="58781" name="Rectangle 5"/>
              <p:cNvSpPr>
                <a:spLocks noChangeArrowheads="1"/>
              </p:cNvSpPr>
              <p:nvPr/>
            </p:nvSpPr>
            <p:spPr bwMode="auto">
              <a:xfrm>
                <a:off x="252" y="772"/>
                <a:ext cx="3129" cy="36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2" name="Rectangle 6"/>
              <p:cNvSpPr>
                <a:spLocks noChangeArrowheads="1"/>
              </p:cNvSpPr>
              <p:nvPr/>
            </p:nvSpPr>
            <p:spPr bwMode="auto">
              <a:xfrm>
                <a:off x="252"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3" name="Rectangle 7"/>
              <p:cNvSpPr>
                <a:spLocks noChangeArrowheads="1"/>
              </p:cNvSpPr>
              <p:nvPr/>
            </p:nvSpPr>
            <p:spPr bwMode="auto">
              <a:xfrm>
                <a:off x="588"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4" name="Rectangle 8"/>
              <p:cNvSpPr>
                <a:spLocks noChangeArrowheads="1"/>
              </p:cNvSpPr>
              <p:nvPr/>
            </p:nvSpPr>
            <p:spPr bwMode="auto">
              <a:xfrm>
                <a:off x="924"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5" name="Rectangle 9"/>
              <p:cNvSpPr>
                <a:spLocks noChangeArrowheads="1"/>
              </p:cNvSpPr>
              <p:nvPr/>
            </p:nvSpPr>
            <p:spPr bwMode="auto">
              <a:xfrm>
                <a:off x="1260"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6" name="Rectangle 10"/>
              <p:cNvSpPr>
                <a:spLocks noChangeArrowheads="1"/>
              </p:cNvSpPr>
              <p:nvPr/>
            </p:nvSpPr>
            <p:spPr bwMode="auto">
              <a:xfrm>
                <a:off x="1596"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7" name="Rectangle 11"/>
              <p:cNvSpPr>
                <a:spLocks noChangeArrowheads="1"/>
              </p:cNvSpPr>
              <p:nvPr/>
            </p:nvSpPr>
            <p:spPr bwMode="auto">
              <a:xfrm>
                <a:off x="1932"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8" name="Rectangle 12"/>
              <p:cNvSpPr>
                <a:spLocks noChangeArrowheads="1"/>
              </p:cNvSpPr>
              <p:nvPr/>
            </p:nvSpPr>
            <p:spPr bwMode="auto">
              <a:xfrm>
                <a:off x="2268"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89" name="Rectangle 13"/>
              <p:cNvSpPr>
                <a:spLocks noChangeArrowheads="1"/>
              </p:cNvSpPr>
              <p:nvPr/>
            </p:nvSpPr>
            <p:spPr bwMode="auto">
              <a:xfrm>
                <a:off x="2604"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0" name="Rectangle 14"/>
              <p:cNvSpPr>
                <a:spLocks noChangeArrowheads="1"/>
              </p:cNvSpPr>
              <p:nvPr/>
            </p:nvSpPr>
            <p:spPr bwMode="auto">
              <a:xfrm>
                <a:off x="2940"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1" name="Rectangle 15"/>
              <p:cNvSpPr>
                <a:spLocks noChangeArrowheads="1"/>
              </p:cNvSpPr>
              <p:nvPr/>
            </p:nvSpPr>
            <p:spPr bwMode="auto">
              <a:xfrm>
                <a:off x="3040" y="772"/>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2" name="Rectangle 16"/>
              <p:cNvSpPr>
                <a:spLocks noChangeArrowheads="1"/>
              </p:cNvSpPr>
              <p:nvPr/>
            </p:nvSpPr>
            <p:spPr bwMode="auto">
              <a:xfrm>
                <a:off x="270" y="793"/>
                <a:ext cx="2746" cy="1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3" name="Rectangle 17"/>
              <p:cNvSpPr>
                <a:spLocks noChangeArrowheads="1"/>
              </p:cNvSpPr>
              <p:nvPr/>
            </p:nvSpPr>
            <p:spPr bwMode="auto">
              <a:xfrm>
                <a:off x="864" y="969"/>
                <a:ext cx="2047" cy="12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4" name="Freeform 18"/>
              <p:cNvSpPr>
                <a:spLocks noEditPoints="1"/>
              </p:cNvSpPr>
              <p:nvPr/>
            </p:nvSpPr>
            <p:spPr bwMode="auto">
              <a:xfrm>
                <a:off x="866" y="1101"/>
                <a:ext cx="2042" cy="834"/>
              </a:xfrm>
              <a:custGeom>
                <a:avLst/>
                <a:gdLst>
                  <a:gd name="T0" fmla="*/ 0 w 2042"/>
                  <a:gd name="T1" fmla="*/ 829 h 834"/>
                  <a:gd name="T2" fmla="*/ 2042 w 2042"/>
                  <a:gd name="T3" fmla="*/ 829 h 834"/>
                  <a:gd name="T4" fmla="*/ 2042 w 2042"/>
                  <a:gd name="T5" fmla="*/ 834 h 834"/>
                  <a:gd name="T6" fmla="*/ 0 w 2042"/>
                  <a:gd name="T7" fmla="*/ 834 h 834"/>
                  <a:gd name="T8" fmla="*/ 0 w 2042"/>
                  <a:gd name="T9" fmla="*/ 829 h 834"/>
                  <a:gd name="T10" fmla="*/ 0 w 2042"/>
                  <a:gd name="T11" fmla="*/ 554 h 834"/>
                  <a:gd name="T12" fmla="*/ 2042 w 2042"/>
                  <a:gd name="T13" fmla="*/ 554 h 834"/>
                  <a:gd name="T14" fmla="*/ 2042 w 2042"/>
                  <a:gd name="T15" fmla="*/ 559 h 834"/>
                  <a:gd name="T16" fmla="*/ 0 w 2042"/>
                  <a:gd name="T17" fmla="*/ 559 h 834"/>
                  <a:gd name="T18" fmla="*/ 0 w 2042"/>
                  <a:gd name="T19" fmla="*/ 554 h 834"/>
                  <a:gd name="T20" fmla="*/ 0 w 2042"/>
                  <a:gd name="T21" fmla="*/ 275 h 834"/>
                  <a:gd name="T22" fmla="*/ 2042 w 2042"/>
                  <a:gd name="T23" fmla="*/ 275 h 834"/>
                  <a:gd name="T24" fmla="*/ 2042 w 2042"/>
                  <a:gd name="T25" fmla="*/ 280 h 834"/>
                  <a:gd name="T26" fmla="*/ 0 w 2042"/>
                  <a:gd name="T27" fmla="*/ 280 h 834"/>
                  <a:gd name="T28" fmla="*/ 0 w 2042"/>
                  <a:gd name="T29" fmla="*/ 275 h 834"/>
                  <a:gd name="T30" fmla="*/ 0 w 2042"/>
                  <a:gd name="T31" fmla="*/ 0 h 834"/>
                  <a:gd name="T32" fmla="*/ 2042 w 2042"/>
                  <a:gd name="T33" fmla="*/ 0 h 834"/>
                  <a:gd name="T34" fmla="*/ 2042 w 2042"/>
                  <a:gd name="T35" fmla="*/ 5 h 834"/>
                  <a:gd name="T36" fmla="*/ 0 w 2042"/>
                  <a:gd name="T37" fmla="*/ 5 h 834"/>
                  <a:gd name="T38" fmla="*/ 0 w 2042"/>
                  <a:gd name="T39" fmla="*/ 0 h 8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42"/>
                  <a:gd name="T61" fmla="*/ 0 h 834"/>
                  <a:gd name="T62" fmla="*/ 2042 w 2042"/>
                  <a:gd name="T63" fmla="*/ 834 h 8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42" h="834">
                    <a:moveTo>
                      <a:pt x="0" y="829"/>
                    </a:moveTo>
                    <a:lnTo>
                      <a:pt x="2042" y="829"/>
                    </a:lnTo>
                    <a:lnTo>
                      <a:pt x="2042" y="834"/>
                    </a:lnTo>
                    <a:lnTo>
                      <a:pt x="0" y="834"/>
                    </a:lnTo>
                    <a:lnTo>
                      <a:pt x="0" y="829"/>
                    </a:lnTo>
                    <a:close/>
                    <a:moveTo>
                      <a:pt x="0" y="554"/>
                    </a:moveTo>
                    <a:lnTo>
                      <a:pt x="2042" y="554"/>
                    </a:lnTo>
                    <a:lnTo>
                      <a:pt x="2042" y="559"/>
                    </a:lnTo>
                    <a:lnTo>
                      <a:pt x="0" y="559"/>
                    </a:lnTo>
                    <a:lnTo>
                      <a:pt x="0" y="554"/>
                    </a:lnTo>
                    <a:close/>
                    <a:moveTo>
                      <a:pt x="0" y="275"/>
                    </a:moveTo>
                    <a:lnTo>
                      <a:pt x="2042" y="275"/>
                    </a:lnTo>
                    <a:lnTo>
                      <a:pt x="2042" y="280"/>
                    </a:lnTo>
                    <a:lnTo>
                      <a:pt x="0" y="280"/>
                    </a:lnTo>
                    <a:lnTo>
                      <a:pt x="0" y="275"/>
                    </a:lnTo>
                    <a:close/>
                    <a:moveTo>
                      <a:pt x="0" y="0"/>
                    </a:moveTo>
                    <a:lnTo>
                      <a:pt x="2042" y="0"/>
                    </a:lnTo>
                    <a:lnTo>
                      <a:pt x="2042" y="5"/>
                    </a:lnTo>
                    <a:lnTo>
                      <a:pt x="0" y="5"/>
                    </a:lnTo>
                    <a:lnTo>
                      <a:pt x="0" y="0"/>
                    </a:lnTo>
                    <a:close/>
                  </a:path>
                </a:pathLst>
              </a:custGeom>
              <a:solidFill>
                <a:srgbClr val="868686"/>
              </a:solidFill>
              <a:ln w="7938" cap="flat">
                <a:solidFill>
                  <a:srgbClr val="868686"/>
                </a:solidFill>
                <a:prstDash val="solid"/>
                <a:bevel/>
                <a:headEnd/>
                <a:tailEnd/>
              </a:ln>
            </p:spPr>
            <p:txBody>
              <a:bodyPr/>
              <a:lstStyle/>
              <a:p>
                <a:endParaRPr lang="en-US" dirty="0"/>
              </a:p>
            </p:txBody>
          </p:sp>
          <p:sp>
            <p:nvSpPr>
              <p:cNvPr id="58795" name="Freeform 19"/>
              <p:cNvSpPr>
                <a:spLocks noEditPoints="1"/>
              </p:cNvSpPr>
              <p:nvPr/>
            </p:nvSpPr>
            <p:spPr bwMode="auto">
              <a:xfrm>
                <a:off x="864" y="964"/>
                <a:ext cx="2047" cy="1246"/>
              </a:xfrm>
              <a:custGeom>
                <a:avLst/>
                <a:gdLst>
                  <a:gd name="T0" fmla="*/ 0 w 6240"/>
                  <a:gd name="T1" fmla="*/ 1 h 4208"/>
                  <a:gd name="T2" fmla="*/ 1 w 6240"/>
                  <a:gd name="T3" fmla="*/ 0 h 4208"/>
                  <a:gd name="T4" fmla="*/ 671 w 6240"/>
                  <a:gd name="T5" fmla="*/ 0 h 4208"/>
                  <a:gd name="T6" fmla="*/ 672 w 6240"/>
                  <a:gd name="T7" fmla="*/ 1 h 4208"/>
                  <a:gd name="T8" fmla="*/ 672 w 6240"/>
                  <a:gd name="T9" fmla="*/ 368 h 4208"/>
                  <a:gd name="T10" fmla="*/ 671 w 6240"/>
                  <a:gd name="T11" fmla="*/ 369 h 4208"/>
                  <a:gd name="T12" fmla="*/ 1 w 6240"/>
                  <a:gd name="T13" fmla="*/ 369 h 4208"/>
                  <a:gd name="T14" fmla="*/ 0 w 6240"/>
                  <a:gd name="T15" fmla="*/ 368 h 4208"/>
                  <a:gd name="T16" fmla="*/ 0 w 6240"/>
                  <a:gd name="T17" fmla="*/ 1 h 4208"/>
                  <a:gd name="T18" fmla="*/ 2 w 6240"/>
                  <a:gd name="T19" fmla="*/ 368 h 4208"/>
                  <a:gd name="T20" fmla="*/ 1 w 6240"/>
                  <a:gd name="T21" fmla="*/ 367 h 4208"/>
                  <a:gd name="T22" fmla="*/ 671 w 6240"/>
                  <a:gd name="T23" fmla="*/ 367 h 4208"/>
                  <a:gd name="T24" fmla="*/ 670 w 6240"/>
                  <a:gd name="T25" fmla="*/ 368 h 4208"/>
                  <a:gd name="T26" fmla="*/ 670 w 6240"/>
                  <a:gd name="T27" fmla="*/ 1 h 4208"/>
                  <a:gd name="T28" fmla="*/ 671 w 6240"/>
                  <a:gd name="T29" fmla="*/ 1 h 4208"/>
                  <a:gd name="T30" fmla="*/ 1 w 6240"/>
                  <a:gd name="T31" fmla="*/ 1 h 4208"/>
                  <a:gd name="T32" fmla="*/ 2 w 6240"/>
                  <a:gd name="T33" fmla="*/ 1 h 4208"/>
                  <a:gd name="T34" fmla="*/ 2 w 6240"/>
                  <a:gd name="T35" fmla="*/ 368 h 4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40"/>
                  <a:gd name="T55" fmla="*/ 0 h 4208"/>
                  <a:gd name="T56" fmla="*/ 6240 w 6240"/>
                  <a:gd name="T57" fmla="*/ 4208 h 4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40" h="4208">
                    <a:moveTo>
                      <a:pt x="0" y="8"/>
                    </a:moveTo>
                    <a:cubicBezTo>
                      <a:pt x="0" y="4"/>
                      <a:pt x="4" y="0"/>
                      <a:pt x="8" y="0"/>
                    </a:cubicBezTo>
                    <a:lnTo>
                      <a:pt x="6232" y="0"/>
                    </a:lnTo>
                    <a:cubicBezTo>
                      <a:pt x="6237" y="0"/>
                      <a:pt x="6240" y="4"/>
                      <a:pt x="6240" y="8"/>
                    </a:cubicBezTo>
                    <a:lnTo>
                      <a:pt x="6240" y="4200"/>
                    </a:lnTo>
                    <a:cubicBezTo>
                      <a:pt x="6240" y="4205"/>
                      <a:pt x="6237" y="4208"/>
                      <a:pt x="6232" y="4208"/>
                    </a:cubicBezTo>
                    <a:lnTo>
                      <a:pt x="8" y="4208"/>
                    </a:lnTo>
                    <a:cubicBezTo>
                      <a:pt x="4" y="4208"/>
                      <a:pt x="0" y="4205"/>
                      <a:pt x="0" y="4200"/>
                    </a:cubicBezTo>
                    <a:lnTo>
                      <a:pt x="0" y="8"/>
                    </a:lnTo>
                    <a:close/>
                    <a:moveTo>
                      <a:pt x="16" y="4200"/>
                    </a:moveTo>
                    <a:lnTo>
                      <a:pt x="8" y="4192"/>
                    </a:lnTo>
                    <a:lnTo>
                      <a:pt x="6232" y="4192"/>
                    </a:lnTo>
                    <a:lnTo>
                      <a:pt x="6224" y="4200"/>
                    </a:lnTo>
                    <a:lnTo>
                      <a:pt x="6224" y="8"/>
                    </a:lnTo>
                    <a:lnTo>
                      <a:pt x="6232" y="16"/>
                    </a:lnTo>
                    <a:lnTo>
                      <a:pt x="8" y="16"/>
                    </a:lnTo>
                    <a:lnTo>
                      <a:pt x="16" y="8"/>
                    </a:lnTo>
                    <a:lnTo>
                      <a:pt x="16" y="4200"/>
                    </a:lnTo>
                    <a:close/>
                  </a:path>
                </a:pathLst>
              </a:custGeom>
              <a:solidFill>
                <a:srgbClr val="000000"/>
              </a:solidFill>
              <a:ln w="7938" cap="flat">
                <a:solidFill>
                  <a:srgbClr val="000000"/>
                </a:solidFill>
                <a:prstDash val="solid"/>
                <a:bevel/>
                <a:headEnd/>
                <a:tailEnd/>
              </a:ln>
            </p:spPr>
            <p:txBody>
              <a:bodyPr/>
              <a:lstStyle/>
              <a:p>
                <a:endParaRPr lang="en-US" dirty="0"/>
              </a:p>
            </p:txBody>
          </p:sp>
          <p:sp>
            <p:nvSpPr>
              <p:cNvPr id="58796" name="Rectangle 20"/>
              <p:cNvSpPr>
                <a:spLocks noChangeArrowheads="1"/>
              </p:cNvSpPr>
              <p:nvPr/>
            </p:nvSpPr>
            <p:spPr bwMode="auto">
              <a:xfrm>
                <a:off x="864" y="966"/>
                <a:ext cx="5" cy="1241"/>
              </a:xfrm>
              <a:prstGeom prst="rect">
                <a:avLst/>
              </a:prstGeom>
              <a:solidFill>
                <a:srgbClr val="868686"/>
              </a:solidFill>
              <a:ln w="7938">
                <a:solidFill>
                  <a:srgbClr val="868686"/>
                </a:solidFill>
                <a:bevel/>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7" name="Freeform 21"/>
              <p:cNvSpPr>
                <a:spLocks noEditPoints="1"/>
              </p:cNvSpPr>
              <p:nvPr/>
            </p:nvSpPr>
            <p:spPr bwMode="auto">
              <a:xfrm>
                <a:off x="824" y="964"/>
                <a:ext cx="42" cy="1246"/>
              </a:xfrm>
              <a:custGeom>
                <a:avLst/>
                <a:gdLst>
                  <a:gd name="T0" fmla="*/ 11 w 42"/>
                  <a:gd name="T1" fmla="*/ 1108 h 1246"/>
                  <a:gd name="T2" fmla="*/ 42 w 42"/>
                  <a:gd name="T3" fmla="*/ 1066 h 1246"/>
                  <a:gd name="T4" fmla="*/ 42 w 42"/>
                  <a:gd name="T5" fmla="*/ 1037 h 1246"/>
                  <a:gd name="T6" fmla="*/ 11 w 42"/>
                  <a:gd name="T7" fmla="*/ 1023 h 1246"/>
                  <a:gd name="T8" fmla="*/ 11 w 42"/>
                  <a:gd name="T9" fmla="*/ 1023 h 1246"/>
                  <a:gd name="T10" fmla="*/ 11 w 42"/>
                  <a:gd name="T11" fmla="*/ 1014 h 1246"/>
                  <a:gd name="T12" fmla="*/ 42 w 42"/>
                  <a:gd name="T13" fmla="*/ 999 h 1246"/>
                  <a:gd name="T14" fmla="*/ 42 w 42"/>
                  <a:gd name="T15" fmla="*/ 985 h 1246"/>
                  <a:gd name="T16" fmla="*/ 11 w 42"/>
                  <a:gd name="T17" fmla="*/ 980 h 1246"/>
                  <a:gd name="T18" fmla="*/ 11 w 42"/>
                  <a:gd name="T19" fmla="*/ 980 h 1246"/>
                  <a:gd name="T20" fmla="*/ 11 w 42"/>
                  <a:gd name="T21" fmla="*/ 976 h 1246"/>
                  <a:gd name="T22" fmla="*/ 42 w 42"/>
                  <a:gd name="T23" fmla="*/ 834 h 1246"/>
                  <a:gd name="T24" fmla="*/ 42 w 42"/>
                  <a:gd name="T25" fmla="*/ 786 h 1246"/>
                  <a:gd name="T26" fmla="*/ 11 w 42"/>
                  <a:gd name="T27" fmla="*/ 762 h 1246"/>
                  <a:gd name="T28" fmla="*/ 11 w 42"/>
                  <a:gd name="T29" fmla="*/ 762 h 1246"/>
                  <a:gd name="T30" fmla="*/ 11 w 42"/>
                  <a:gd name="T31" fmla="*/ 748 h 1246"/>
                  <a:gd name="T32" fmla="*/ 42 w 42"/>
                  <a:gd name="T33" fmla="*/ 734 h 1246"/>
                  <a:gd name="T34" fmla="*/ 42 w 42"/>
                  <a:gd name="T35" fmla="*/ 720 h 1246"/>
                  <a:gd name="T36" fmla="*/ 11 w 42"/>
                  <a:gd name="T37" fmla="*/ 710 h 1246"/>
                  <a:gd name="T38" fmla="*/ 11 w 42"/>
                  <a:gd name="T39" fmla="*/ 710 h 1246"/>
                  <a:gd name="T40" fmla="*/ 11 w 42"/>
                  <a:gd name="T41" fmla="*/ 710 h 1246"/>
                  <a:gd name="T42" fmla="*/ 42 w 42"/>
                  <a:gd name="T43" fmla="*/ 701 h 1246"/>
                  <a:gd name="T44" fmla="*/ 42 w 42"/>
                  <a:gd name="T45" fmla="*/ 554 h 1246"/>
                  <a:gd name="T46" fmla="*/ 11 w 42"/>
                  <a:gd name="T47" fmla="*/ 511 h 1246"/>
                  <a:gd name="T48" fmla="*/ 11 w 42"/>
                  <a:gd name="T49" fmla="*/ 511 h 1246"/>
                  <a:gd name="T50" fmla="*/ 11 w 42"/>
                  <a:gd name="T51" fmla="*/ 492 h 1246"/>
                  <a:gd name="T52" fmla="*/ 42 w 42"/>
                  <a:gd name="T53" fmla="*/ 474 h 1246"/>
                  <a:gd name="T54" fmla="*/ 42 w 42"/>
                  <a:gd name="T55" fmla="*/ 455 h 1246"/>
                  <a:gd name="T56" fmla="*/ 11 w 42"/>
                  <a:gd name="T57" fmla="*/ 445 h 1246"/>
                  <a:gd name="T58" fmla="*/ 11 w 42"/>
                  <a:gd name="T59" fmla="*/ 445 h 1246"/>
                  <a:gd name="T60" fmla="*/ 11 w 42"/>
                  <a:gd name="T61" fmla="*/ 440 h 1246"/>
                  <a:gd name="T62" fmla="*/ 42 w 42"/>
                  <a:gd name="T63" fmla="*/ 431 h 1246"/>
                  <a:gd name="T64" fmla="*/ 42 w 42"/>
                  <a:gd name="T65" fmla="*/ 421 h 1246"/>
                  <a:gd name="T66" fmla="*/ 11 w 42"/>
                  <a:gd name="T67" fmla="*/ 275 h 1246"/>
                  <a:gd name="T68" fmla="*/ 11 w 42"/>
                  <a:gd name="T69" fmla="*/ 275 h 1246"/>
                  <a:gd name="T70" fmla="*/ 11 w 42"/>
                  <a:gd name="T71" fmla="*/ 241 h 1246"/>
                  <a:gd name="T72" fmla="*/ 42 w 42"/>
                  <a:gd name="T73" fmla="*/ 213 h 1246"/>
                  <a:gd name="T74" fmla="*/ 42 w 42"/>
                  <a:gd name="T75" fmla="*/ 194 h 1246"/>
                  <a:gd name="T76" fmla="*/ 11 w 42"/>
                  <a:gd name="T77" fmla="*/ 180 h 1246"/>
                  <a:gd name="T78" fmla="*/ 11 w 42"/>
                  <a:gd name="T79" fmla="*/ 180 h 1246"/>
                  <a:gd name="T80" fmla="*/ 11 w 42"/>
                  <a:gd name="T81" fmla="*/ 175 h 1246"/>
                  <a:gd name="T82" fmla="*/ 42 w 42"/>
                  <a:gd name="T83" fmla="*/ 166 h 1246"/>
                  <a:gd name="T84" fmla="*/ 42 w 42"/>
                  <a:gd name="T85" fmla="*/ 151 h 1246"/>
                  <a:gd name="T86" fmla="*/ 11 w 42"/>
                  <a:gd name="T87" fmla="*/ 147 h 1246"/>
                  <a:gd name="T88" fmla="*/ 11 w 42"/>
                  <a:gd name="T89" fmla="*/ 147 h 1246"/>
                  <a:gd name="T90" fmla="*/ 11 w 42"/>
                  <a:gd name="T91" fmla="*/ 5 h 1246"/>
                  <a:gd name="T92" fmla="*/ 42 w 42"/>
                  <a:gd name="T93" fmla="*/ 1246 h 1246"/>
                  <a:gd name="T94" fmla="*/ 42 w 42"/>
                  <a:gd name="T95" fmla="*/ 966 h 1246"/>
                  <a:gd name="T96" fmla="*/ 0 w 42"/>
                  <a:gd name="T97" fmla="*/ 691 h 1246"/>
                  <a:gd name="T98" fmla="*/ 0 w 42"/>
                  <a:gd name="T99" fmla="*/ 691 h 1246"/>
                  <a:gd name="T100" fmla="*/ 0 w 42"/>
                  <a:gd name="T101" fmla="*/ 417 h 1246"/>
                  <a:gd name="T102" fmla="*/ 42 w 42"/>
                  <a:gd name="T103" fmla="*/ 142 h 1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
                  <a:gd name="T157" fmla="*/ 0 h 1246"/>
                  <a:gd name="T158" fmla="*/ 42 w 42"/>
                  <a:gd name="T159" fmla="*/ 1246 h 1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 h="1246">
                    <a:moveTo>
                      <a:pt x="11" y="1104"/>
                    </a:moveTo>
                    <a:lnTo>
                      <a:pt x="42" y="1104"/>
                    </a:lnTo>
                    <a:lnTo>
                      <a:pt x="42" y="1108"/>
                    </a:lnTo>
                    <a:lnTo>
                      <a:pt x="11" y="1108"/>
                    </a:lnTo>
                    <a:lnTo>
                      <a:pt x="11" y="1104"/>
                    </a:lnTo>
                    <a:close/>
                    <a:moveTo>
                      <a:pt x="11" y="1061"/>
                    </a:moveTo>
                    <a:lnTo>
                      <a:pt x="42" y="1061"/>
                    </a:lnTo>
                    <a:lnTo>
                      <a:pt x="42" y="1066"/>
                    </a:lnTo>
                    <a:lnTo>
                      <a:pt x="11" y="1066"/>
                    </a:lnTo>
                    <a:lnTo>
                      <a:pt x="11" y="1061"/>
                    </a:lnTo>
                    <a:close/>
                    <a:moveTo>
                      <a:pt x="11" y="1037"/>
                    </a:moveTo>
                    <a:lnTo>
                      <a:pt x="42" y="1037"/>
                    </a:lnTo>
                    <a:lnTo>
                      <a:pt x="42" y="1042"/>
                    </a:lnTo>
                    <a:lnTo>
                      <a:pt x="11" y="1042"/>
                    </a:lnTo>
                    <a:lnTo>
                      <a:pt x="11" y="1037"/>
                    </a:lnTo>
                    <a:close/>
                    <a:moveTo>
                      <a:pt x="11" y="1023"/>
                    </a:moveTo>
                    <a:lnTo>
                      <a:pt x="42" y="1023"/>
                    </a:lnTo>
                    <a:lnTo>
                      <a:pt x="42" y="1028"/>
                    </a:lnTo>
                    <a:lnTo>
                      <a:pt x="11" y="1028"/>
                    </a:lnTo>
                    <a:lnTo>
                      <a:pt x="11" y="1023"/>
                    </a:lnTo>
                    <a:close/>
                    <a:moveTo>
                      <a:pt x="11" y="1009"/>
                    </a:moveTo>
                    <a:lnTo>
                      <a:pt x="42" y="1009"/>
                    </a:lnTo>
                    <a:lnTo>
                      <a:pt x="42" y="1014"/>
                    </a:lnTo>
                    <a:lnTo>
                      <a:pt x="11" y="1014"/>
                    </a:lnTo>
                    <a:lnTo>
                      <a:pt x="11" y="1009"/>
                    </a:lnTo>
                    <a:close/>
                    <a:moveTo>
                      <a:pt x="11" y="995"/>
                    </a:moveTo>
                    <a:lnTo>
                      <a:pt x="42" y="995"/>
                    </a:lnTo>
                    <a:lnTo>
                      <a:pt x="42" y="999"/>
                    </a:lnTo>
                    <a:lnTo>
                      <a:pt x="11" y="999"/>
                    </a:lnTo>
                    <a:lnTo>
                      <a:pt x="11" y="995"/>
                    </a:lnTo>
                    <a:close/>
                    <a:moveTo>
                      <a:pt x="11" y="985"/>
                    </a:moveTo>
                    <a:lnTo>
                      <a:pt x="42" y="985"/>
                    </a:lnTo>
                    <a:lnTo>
                      <a:pt x="42" y="990"/>
                    </a:lnTo>
                    <a:lnTo>
                      <a:pt x="11" y="990"/>
                    </a:lnTo>
                    <a:lnTo>
                      <a:pt x="11" y="985"/>
                    </a:lnTo>
                    <a:close/>
                    <a:moveTo>
                      <a:pt x="11" y="980"/>
                    </a:moveTo>
                    <a:lnTo>
                      <a:pt x="42" y="980"/>
                    </a:lnTo>
                    <a:lnTo>
                      <a:pt x="42" y="985"/>
                    </a:lnTo>
                    <a:lnTo>
                      <a:pt x="11" y="985"/>
                    </a:lnTo>
                    <a:lnTo>
                      <a:pt x="11" y="980"/>
                    </a:lnTo>
                    <a:close/>
                    <a:moveTo>
                      <a:pt x="11" y="971"/>
                    </a:moveTo>
                    <a:lnTo>
                      <a:pt x="42" y="971"/>
                    </a:lnTo>
                    <a:lnTo>
                      <a:pt x="42" y="976"/>
                    </a:lnTo>
                    <a:lnTo>
                      <a:pt x="11" y="976"/>
                    </a:lnTo>
                    <a:lnTo>
                      <a:pt x="11" y="971"/>
                    </a:lnTo>
                    <a:close/>
                    <a:moveTo>
                      <a:pt x="11" y="829"/>
                    </a:moveTo>
                    <a:lnTo>
                      <a:pt x="42" y="829"/>
                    </a:lnTo>
                    <a:lnTo>
                      <a:pt x="42" y="834"/>
                    </a:lnTo>
                    <a:lnTo>
                      <a:pt x="11" y="834"/>
                    </a:lnTo>
                    <a:lnTo>
                      <a:pt x="11" y="829"/>
                    </a:lnTo>
                    <a:close/>
                    <a:moveTo>
                      <a:pt x="11" y="786"/>
                    </a:moveTo>
                    <a:lnTo>
                      <a:pt x="42" y="786"/>
                    </a:lnTo>
                    <a:lnTo>
                      <a:pt x="42" y="791"/>
                    </a:lnTo>
                    <a:lnTo>
                      <a:pt x="11" y="791"/>
                    </a:lnTo>
                    <a:lnTo>
                      <a:pt x="11" y="786"/>
                    </a:lnTo>
                    <a:close/>
                    <a:moveTo>
                      <a:pt x="11" y="762"/>
                    </a:moveTo>
                    <a:lnTo>
                      <a:pt x="42" y="762"/>
                    </a:lnTo>
                    <a:lnTo>
                      <a:pt x="42" y="767"/>
                    </a:lnTo>
                    <a:lnTo>
                      <a:pt x="11" y="767"/>
                    </a:lnTo>
                    <a:lnTo>
                      <a:pt x="11" y="762"/>
                    </a:lnTo>
                    <a:close/>
                    <a:moveTo>
                      <a:pt x="11" y="744"/>
                    </a:moveTo>
                    <a:lnTo>
                      <a:pt x="42" y="744"/>
                    </a:lnTo>
                    <a:lnTo>
                      <a:pt x="42" y="748"/>
                    </a:lnTo>
                    <a:lnTo>
                      <a:pt x="11" y="748"/>
                    </a:lnTo>
                    <a:lnTo>
                      <a:pt x="11" y="744"/>
                    </a:lnTo>
                    <a:close/>
                    <a:moveTo>
                      <a:pt x="11" y="729"/>
                    </a:moveTo>
                    <a:lnTo>
                      <a:pt x="42" y="729"/>
                    </a:lnTo>
                    <a:lnTo>
                      <a:pt x="42" y="734"/>
                    </a:lnTo>
                    <a:lnTo>
                      <a:pt x="11" y="734"/>
                    </a:lnTo>
                    <a:lnTo>
                      <a:pt x="11" y="729"/>
                    </a:lnTo>
                    <a:close/>
                    <a:moveTo>
                      <a:pt x="11" y="720"/>
                    </a:moveTo>
                    <a:lnTo>
                      <a:pt x="42" y="720"/>
                    </a:lnTo>
                    <a:lnTo>
                      <a:pt x="42" y="725"/>
                    </a:lnTo>
                    <a:lnTo>
                      <a:pt x="11" y="725"/>
                    </a:lnTo>
                    <a:lnTo>
                      <a:pt x="11" y="720"/>
                    </a:lnTo>
                    <a:close/>
                    <a:moveTo>
                      <a:pt x="11" y="710"/>
                    </a:moveTo>
                    <a:lnTo>
                      <a:pt x="42" y="710"/>
                    </a:lnTo>
                    <a:lnTo>
                      <a:pt x="42" y="715"/>
                    </a:lnTo>
                    <a:lnTo>
                      <a:pt x="11" y="715"/>
                    </a:lnTo>
                    <a:lnTo>
                      <a:pt x="11" y="710"/>
                    </a:lnTo>
                    <a:close/>
                    <a:moveTo>
                      <a:pt x="11" y="706"/>
                    </a:moveTo>
                    <a:lnTo>
                      <a:pt x="42" y="706"/>
                    </a:lnTo>
                    <a:lnTo>
                      <a:pt x="42" y="710"/>
                    </a:lnTo>
                    <a:lnTo>
                      <a:pt x="11" y="710"/>
                    </a:lnTo>
                    <a:lnTo>
                      <a:pt x="11" y="706"/>
                    </a:lnTo>
                    <a:close/>
                    <a:moveTo>
                      <a:pt x="11" y="696"/>
                    </a:moveTo>
                    <a:lnTo>
                      <a:pt x="42" y="696"/>
                    </a:lnTo>
                    <a:lnTo>
                      <a:pt x="42" y="701"/>
                    </a:lnTo>
                    <a:lnTo>
                      <a:pt x="11" y="701"/>
                    </a:lnTo>
                    <a:lnTo>
                      <a:pt x="11" y="696"/>
                    </a:lnTo>
                    <a:close/>
                    <a:moveTo>
                      <a:pt x="11" y="554"/>
                    </a:moveTo>
                    <a:lnTo>
                      <a:pt x="42" y="554"/>
                    </a:lnTo>
                    <a:lnTo>
                      <a:pt x="42" y="559"/>
                    </a:lnTo>
                    <a:lnTo>
                      <a:pt x="11" y="559"/>
                    </a:lnTo>
                    <a:lnTo>
                      <a:pt x="11" y="554"/>
                    </a:lnTo>
                    <a:close/>
                    <a:moveTo>
                      <a:pt x="11" y="511"/>
                    </a:moveTo>
                    <a:lnTo>
                      <a:pt x="42" y="511"/>
                    </a:lnTo>
                    <a:lnTo>
                      <a:pt x="42" y="516"/>
                    </a:lnTo>
                    <a:lnTo>
                      <a:pt x="11" y="516"/>
                    </a:lnTo>
                    <a:lnTo>
                      <a:pt x="11" y="511"/>
                    </a:lnTo>
                    <a:close/>
                    <a:moveTo>
                      <a:pt x="11" y="488"/>
                    </a:moveTo>
                    <a:lnTo>
                      <a:pt x="42" y="488"/>
                    </a:lnTo>
                    <a:lnTo>
                      <a:pt x="42" y="492"/>
                    </a:lnTo>
                    <a:lnTo>
                      <a:pt x="11" y="492"/>
                    </a:lnTo>
                    <a:lnTo>
                      <a:pt x="11" y="488"/>
                    </a:lnTo>
                    <a:close/>
                    <a:moveTo>
                      <a:pt x="11" y="469"/>
                    </a:moveTo>
                    <a:lnTo>
                      <a:pt x="42" y="469"/>
                    </a:lnTo>
                    <a:lnTo>
                      <a:pt x="42" y="474"/>
                    </a:lnTo>
                    <a:lnTo>
                      <a:pt x="11" y="474"/>
                    </a:lnTo>
                    <a:lnTo>
                      <a:pt x="11" y="469"/>
                    </a:lnTo>
                    <a:close/>
                    <a:moveTo>
                      <a:pt x="11" y="455"/>
                    </a:moveTo>
                    <a:lnTo>
                      <a:pt x="42" y="455"/>
                    </a:lnTo>
                    <a:lnTo>
                      <a:pt x="42" y="459"/>
                    </a:lnTo>
                    <a:lnTo>
                      <a:pt x="11" y="459"/>
                    </a:lnTo>
                    <a:lnTo>
                      <a:pt x="11" y="455"/>
                    </a:lnTo>
                    <a:close/>
                    <a:moveTo>
                      <a:pt x="11" y="445"/>
                    </a:moveTo>
                    <a:lnTo>
                      <a:pt x="42" y="445"/>
                    </a:lnTo>
                    <a:lnTo>
                      <a:pt x="42" y="450"/>
                    </a:lnTo>
                    <a:lnTo>
                      <a:pt x="11" y="450"/>
                    </a:lnTo>
                    <a:lnTo>
                      <a:pt x="11" y="445"/>
                    </a:lnTo>
                    <a:close/>
                    <a:moveTo>
                      <a:pt x="11" y="436"/>
                    </a:moveTo>
                    <a:lnTo>
                      <a:pt x="42" y="436"/>
                    </a:lnTo>
                    <a:lnTo>
                      <a:pt x="42" y="440"/>
                    </a:lnTo>
                    <a:lnTo>
                      <a:pt x="11" y="440"/>
                    </a:lnTo>
                    <a:lnTo>
                      <a:pt x="11" y="436"/>
                    </a:lnTo>
                    <a:close/>
                    <a:moveTo>
                      <a:pt x="11" y="426"/>
                    </a:moveTo>
                    <a:lnTo>
                      <a:pt x="42" y="426"/>
                    </a:lnTo>
                    <a:lnTo>
                      <a:pt x="42" y="431"/>
                    </a:lnTo>
                    <a:lnTo>
                      <a:pt x="11" y="431"/>
                    </a:lnTo>
                    <a:lnTo>
                      <a:pt x="11" y="426"/>
                    </a:lnTo>
                    <a:close/>
                    <a:moveTo>
                      <a:pt x="11" y="421"/>
                    </a:moveTo>
                    <a:lnTo>
                      <a:pt x="42" y="421"/>
                    </a:lnTo>
                    <a:lnTo>
                      <a:pt x="42" y="426"/>
                    </a:lnTo>
                    <a:lnTo>
                      <a:pt x="11" y="426"/>
                    </a:lnTo>
                    <a:lnTo>
                      <a:pt x="11" y="421"/>
                    </a:lnTo>
                    <a:close/>
                    <a:moveTo>
                      <a:pt x="11" y="275"/>
                    </a:moveTo>
                    <a:lnTo>
                      <a:pt x="42" y="275"/>
                    </a:lnTo>
                    <a:lnTo>
                      <a:pt x="42" y="279"/>
                    </a:lnTo>
                    <a:lnTo>
                      <a:pt x="11" y="279"/>
                    </a:lnTo>
                    <a:lnTo>
                      <a:pt x="11" y="275"/>
                    </a:lnTo>
                    <a:close/>
                    <a:moveTo>
                      <a:pt x="11" y="237"/>
                    </a:moveTo>
                    <a:lnTo>
                      <a:pt x="42" y="237"/>
                    </a:lnTo>
                    <a:lnTo>
                      <a:pt x="42" y="241"/>
                    </a:lnTo>
                    <a:lnTo>
                      <a:pt x="11" y="241"/>
                    </a:lnTo>
                    <a:lnTo>
                      <a:pt x="11" y="237"/>
                    </a:lnTo>
                    <a:close/>
                    <a:moveTo>
                      <a:pt x="11" y="208"/>
                    </a:moveTo>
                    <a:lnTo>
                      <a:pt x="42" y="208"/>
                    </a:lnTo>
                    <a:lnTo>
                      <a:pt x="42" y="213"/>
                    </a:lnTo>
                    <a:lnTo>
                      <a:pt x="11" y="213"/>
                    </a:lnTo>
                    <a:lnTo>
                      <a:pt x="11" y="208"/>
                    </a:lnTo>
                    <a:close/>
                    <a:moveTo>
                      <a:pt x="11" y="194"/>
                    </a:moveTo>
                    <a:lnTo>
                      <a:pt x="42" y="194"/>
                    </a:lnTo>
                    <a:lnTo>
                      <a:pt x="42" y="199"/>
                    </a:lnTo>
                    <a:lnTo>
                      <a:pt x="11" y="199"/>
                    </a:lnTo>
                    <a:lnTo>
                      <a:pt x="11" y="194"/>
                    </a:lnTo>
                    <a:close/>
                    <a:moveTo>
                      <a:pt x="11" y="180"/>
                    </a:moveTo>
                    <a:lnTo>
                      <a:pt x="42" y="180"/>
                    </a:lnTo>
                    <a:lnTo>
                      <a:pt x="42" y="185"/>
                    </a:lnTo>
                    <a:lnTo>
                      <a:pt x="11" y="185"/>
                    </a:lnTo>
                    <a:lnTo>
                      <a:pt x="11" y="180"/>
                    </a:lnTo>
                    <a:close/>
                    <a:moveTo>
                      <a:pt x="11" y="170"/>
                    </a:moveTo>
                    <a:lnTo>
                      <a:pt x="42" y="170"/>
                    </a:lnTo>
                    <a:lnTo>
                      <a:pt x="42" y="175"/>
                    </a:lnTo>
                    <a:lnTo>
                      <a:pt x="11" y="175"/>
                    </a:lnTo>
                    <a:lnTo>
                      <a:pt x="11" y="170"/>
                    </a:lnTo>
                    <a:close/>
                    <a:moveTo>
                      <a:pt x="11" y="161"/>
                    </a:moveTo>
                    <a:lnTo>
                      <a:pt x="42" y="161"/>
                    </a:lnTo>
                    <a:lnTo>
                      <a:pt x="42" y="166"/>
                    </a:lnTo>
                    <a:lnTo>
                      <a:pt x="11" y="166"/>
                    </a:lnTo>
                    <a:lnTo>
                      <a:pt x="11" y="161"/>
                    </a:lnTo>
                    <a:close/>
                    <a:moveTo>
                      <a:pt x="11" y="151"/>
                    </a:moveTo>
                    <a:lnTo>
                      <a:pt x="42" y="151"/>
                    </a:lnTo>
                    <a:lnTo>
                      <a:pt x="42" y="156"/>
                    </a:lnTo>
                    <a:lnTo>
                      <a:pt x="11" y="156"/>
                    </a:lnTo>
                    <a:lnTo>
                      <a:pt x="11" y="151"/>
                    </a:lnTo>
                    <a:close/>
                    <a:moveTo>
                      <a:pt x="11" y="147"/>
                    </a:moveTo>
                    <a:lnTo>
                      <a:pt x="42" y="147"/>
                    </a:lnTo>
                    <a:lnTo>
                      <a:pt x="42" y="151"/>
                    </a:lnTo>
                    <a:lnTo>
                      <a:pt x="11" y="151"/>
                    </a:lnTo>
                    <a:lnTo>
                      <a:pt x="11" y="147"/>
                    </a:lnTo>
                    <a:close/>
                    <a:moveTo>
                      <a:pt x="11" y="0"/>
                    </a:moveTo>
                    <a:lnTo>
                      <a:pt x="42" y="0"/>
                    </a:lnTo>
                    <a:lnTo>
                      <a:pt x="42" y="5"/>
                    </a:lnTo>
                    <a:lnTo>
                      <a:pt x="11" y="5"/>
                    </a:lnTo>
                    <a:lnTo>
                      <a:pt x="11" y="0"/>
                    </a:lnTo>
                    <a:close/>
                    <a:moveTo>
                      <a:pt x="0" y="1241"/>
                    </a:moveTo>
                    <a:lnTo>
                      <a:pt x="42" y="1241"/>
                    </a:lnTo>
                    <a:lnTo>
                      <a:pt x="42" y="1246"/>
                    </a:lnTo>
                    <a:lnTo>
                      <a:pt x="0" y="1246"/>
                    </a:lnTo>
                    <a:lnTo>
                      <a:pt x="0" y="1241"/>
                    </a:lnTo>
                    <a:close/>
                    <a:moveTo>
                      <a:pt x="0" y="966"/>
                    </a:moveTo>
                    <a:lnTo>
                      <a:pt x="42" y="966"/>
                    </a:lnTo>
                    <a:lnTo>
                      <a:pt x="42" y="971"/>
                    </a:lnTo>
                    <a:lnTo>
                      <a:pt x="0" y="971"/>
                    </a:lnTo>
                    <a:lnTo>
                      <a:pt x="0" y="966"/>
                    </a:lnTo>
                    <a:close/>
                    <a:moveTo>
                      <a:pt x="0" y="691"/>
                    </a:moveTo>
                    <a:lnTo>
                      <a:pt x="42" y="691"/>
                    </a:lnTo>
                    <a:lnTo>
                      <a:pt x="42" y="696"/>
                    </a:lnTo>
                    <a:lnTo>
                      <a:pt x="0" y="696"/>
                    </a:lnTo>
                    <a:lnTo>
                      <a:pt x="0" y="691"/>
                    </a:lnTo>
                    <a:close/>
                    <a:moveTo>
                      <a:pt x="0" y="412"/>
                    </a:moveTo>
                    <a:lnTo>
                      <a:pt x="42" y="412"/>
                    </a:lnTo>
                    <a:lnTo>
                      <a:pt x="42" y="417"/>
                    </a:lnTo>
                    <a:lnTo>
                      <a:pt x="0" y="417"/>
                    </a:lnTo>
                    <a:lnTo>
                      <a:pt x="0" y="412"/>
                    </a:lnTo>
                    <a:close/>
                    <a:moveTo>
                      <a:pt x="0" y="137"/>
                    </a:moveTo>
                    <a:lnTo>
                      <a:pt x="42" y="137"/>
                    </a:lnTo>
                    <a:lnTo>
                      <a:pt x="42" y="142"/>
                    </a:lnTo>
                    <a:lnTo>
                      <a:pt x="0" y="142"/>
                    </a:lnTo>
                    <a:lnTo>
                      <a:pt x="0" y="137"/>
                    </a:lnTo>
                    <a:close/>
                  </a:path>
                </a:pathLst>
              </a:custGeom>
              <a:solidFill>
                <a:srgbClr val="868686"/>
              </a:solidFill>
              <a:ln w="7938" cap="flat">
                <a:solidFill>
                  <a:srgbClr val="868686"/>
                </a:solidFill>
                <a:prstDash val="solid"/>
                <a:bevel/>
                <a:headEnd/>
                <a:tailEnd/>
              </a:ln>
            </p:spPr>
            <p:txBody>
              <a:bodyPr/>
              <a:lstStyle/>
              <a:p>
                <a:endParaRPr lang="en-US" dirty="0"/>
              </a:p>
            </p:txBody>
          </p:sp>
          <p:sp>
            <p:nvSpPr>
              <p:cNvPr id="58798" name="Rectangle 22"/>
              <p:cNvSpPr>
                <a:spLocks noChangeArrowheads="1"/>
              </p:cNvSpPr>
              <p:nvPr/>
            </p:nvSpPr>
            <p:spPr bwMode="auto">
              <a:xfrm>
                <a:off x="866" y="2205"/>
                <a:ext cx="2042" cy="5"/>
              </a:xfrm>
              <a:prstGeom prst="rect">
                <a:avLst/>
              </a:prstGeom>
              <a:solidFill>
                <a:srgbClr val="868686"/>
              </a:solidFill>
              <a:ln w="7938">
                <a:solidFill>
                  <a:srgbClr val="868686"/>
                </a:solidFill>
                <a:bevel/>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799" name="Freeform 23"/>
              <p:cNvSpPr>
                <a:spLocks noEditPoints="1"/>
              </p:cNvSpPr>
              <p:nvPr/>
            </p:nvSpPr>
            <p:spPr bwMode="auto">
              <a:xfrm>
                <a:off x="864" y="2207"/>
                <a:ext cx="1753" cy="38"/>
              </a:xfrm>
              <a:custGeom>
                <a:avLst/>
                <a:gdLst>
                  <a:gd name="T0" fmla="*/ 5 w 1753"/>
                  <a:gd name="T1" fmla="*/ 0 h 38"/>
                  <a:gd name="T2" fmla="*/ 5 w 1753"/>
                  <a:gd name="T3" fmla="*/ 38 h 38"/>
                  <a:gd name="T4" fmla="*/ 0 w 1753"/>
                  <a:gd name="T5" fmla="*/ 38 h 38"/>
                  <a:gd name="T6" fmla="*/ 0 w 1753"/>
                  <a:gd name="T7" fmla="*/ 0 h 38"/>
                  <a:gd name="T8" fmla="*/ 5 w 1753"/>
                  <a:gd name="T9" fmla="*/ 0 h 38"/>
                  <a:gd name="T10" fmla="*/ 588 w 1753"/>
                  <a:gd name="T11" fmla="*/ 0 h 38"/>
                  <a:gd name="T12" fmla="*/ 588 w 1753"/>
                  <a:gd name="T13" fmla="*/ 38 h 38"/>
                  <a:gd name="T14" fmla="*/ 582 w 1753"/>
                  <a:gd name="T15" fmla="*/ 38 h 38"/>
                  <a:gd name="T16" fmla="*/ 582 w 1753"/>
                  <a:gd name="T17" fmla="*/ 0 h 38"/>
                  <a:gd name="T18" fmla="*/ 588 w 1753"/>
                  <a:gd name="T19" fmla="*/ 0 h 38"/>
                  <a:gd name="T20" fmla="*/ 1170 w 1753"/>
                  <a:gd name="T21" fmla="*/ 0 h 38"/>
                  <a:gd name="T22" fmla="*/ 1170 w 1753"/>
                  <a:gd name="T23" fmla="*/ 38 h 38"/>
                  <a:gd name="T24" fmla="*/ 1165 w 1753"/>
                  <a:gd name="T25" fmla="*/ 38 h 38"/>
                  <a:gd name="T26" fmla="*/ 1165 w 1753"/>
                  <a:gd name="T27" fmla="*/ 0 h 38"/>
                  <a:gd name="T28" fmla="*/ 1170 w 1753"/>
                  <a:gd name="T29" fmla="*/ 0 h 38"/>
                  <a:gd name="T30" fmla="*/ 1753 w 1753"/>
                  <a:gd name="T31" fmla="*/ 0 h 38"/>
                  <a:gd name="T32" fmla="*/ 1753 w 1753"/>
                  <a:gd name="T33" fmla="*/ 38 h 38"/>
                  <a:gd name="T34" fmla="*/ 1748 w 1753"/>
                  <a:gd name="T35" fmla="*/ 38 h 38"/>
                  <a:gd name="T36" fmla="*/ 1748 w 1753"/>
                  <a:gd name="T37" fmla="*/ 0 h 38"/>
                  <a:gd name="T38" fmla="*/ 1753 w 1753"/>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3"/>
                  <a:gd name="T61" fmla="*/ 0 h 38"/>
                  <a:gd name="T62" fmla="*/ 1753 w 1753"/>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3" h="38">
                    <a:moveTo>
                      <a:pt x="5" y="0"/>
                    </a:moveTo>
                    <a:lnTo>
                      <a:pt x="5" y="38"/>
                    </a:lnTo>
                    <a:lnTo>
                      <a:pt x="0" y="38"/>
                    </a:lnTo>
                    <a:lnTo>
                      <a:pt x="0" y="0"/>
                    </a:lnTo>
                    <a:lnTo>
                      <a:pt x="5" y="0"/>
                    </a:lnTo>
                    <a:close/>
                    <a:moveTo>
                      <a:pt x="588" y="0"/>
                    </a:moveTo>
                    <a:lnTo>
                      <a:pt x="588" y="38"/>
                    </a:lnTo>
                    <a:lnTo>
                      <a:pt x="582" y="38"/>
                    </a:lnTo>
                    <a:lnTo>
                      <a:pt x="582" y="0"/>
                    </a:lnTo>
                    <a:lnTo>
                      <a:pt x="588" y="0"/>
                    </a:lnTo>
                    <a:close/>
                    <a:moveTo>
                      <a:pt x="1170" y="0"/>
                    </a:moveTo>
                    <a:lnTo>
                      <a:pt x="1170" y="38"/>
                    </a:lnTo>
                    <a:lnTo>
                      <a:pt x="1165" y="38"/>
                    </a:lnTo>
                    <a:lnTo>
                      <a:pt x="1165" y="0"/>
                    </a:lnTo>
                    <a:lnTo>
                      <a:pt x="1170" y="0"/>
                    </a:lnTo>
                    <a:close/>
                    <a:moveTo>
                      <a:pt x="1753" y="0"/>
                    </a:moveTo>
                    <a:lnTo>
                      <a:pt x="1753" y="38"/>
                    </a:lnTo>
                    <a:lnTo>
                      <a:pt x="1748" y="38"/>
                    </a:lnTo>
                    <a:lnTo>
                      <a:pt x="1748" y="0"/>
                    </a:lnTo>
                    <a:lnTo>
                      <a:pt x="1753" y="0"/>
                    </a:lnTo>
                    <a:close/>
                  </a:path>
                </a:pathLst>
              </a:custGeom>
              <a:solidFill>
                <a:srgbClr val="868686"/>
              </a:solidFill>
              <a:ln w="7938" cap="flat">
                <a:solidFill>
                  <a:srgbClr val="868686"/>
                </a:solidFill>
                <a:prstDash val="solid"/>
                <a:bevel/>
                <a:headEnd/>
                <a:tailEnd/>
              </a:ln>
            </p:spPr>
            <p:txBody>
              <a:bodyPr/>
              <a:lstStyle/>
              <a:p>
                <a:endParaRPr lang="en-US" dirty="0"/>
              </a:p>
            </p:txBody>
          </p:sp>
          <p:sp>
            <p:nvSpPr>
              <p:cNvPr id="58800" name="Freeform 24"/>
              <p:cNvSpPr>
                <a:spLocks noEditPoints="1"/>
              </p:cNvSpPr>
              <p:nvPr/>
            </p:nvSpPr>
            <p:spPr bwMode="auto">
              <a:xfrm>
                <a:off x="858" y="1831"/>
                <a:ext cx="2058" cy="14"/>
              </a:xfrm>
              <a:custGeom>
                <a:avLst/>
                <a:gdLst>
                  <a:gd name="T0" fmla="*/ 13 w 6272"/>
                  <a:gd name="T1" fmla="*/ 4 h 48"/>
                  <a:gd name="T2" fmla="*/ 23 w 6272"/>
                  <a:gd name="T3" fmla="*/ 0 h 48"/>
                  <a:gd name="T4" fmla="*/ 23 w 6272"/>
                  <a:gd name="T5" fmla="*/ 4 h 48"/>
                  <a:gd name="T6" fmla="*/ 54 w 6272"/>
                  <a:gd name="T7" fmla="*/ 0 h 48"/>
                  <a:gd name="T8" fmla="*/ 41 w 6272"/>
                  <a:gd name="T9" fmla="*/ 2 h 48"/>
                  <a:gd name="T10" fmla="*/ 77 w 6272"/>
                  <a:gd name="T11" fmla="*/ 2 h 48"/>
                  <a:gd name="T12" fmla="*/ 65 w 6272"/>
                  <a:gd name="T13" fmla="*/ 0 h 48"/>
                  <a:gd name="T14" fmla="*/ 95 w 6272"/>
                  <a:gd name="T15" fmla="*/ 4 h 48"/>
                  <a:gd name="T16" fmla="*/ 106 w 6272"/>
                  <a:gd name="T17" fmla="*/ 0 h 48"/>
                  <a:gd name="T18" fmla="*/ 106 w 6272"/>
                  <a:gd name="T19" fmla="*/ 4 h 48"/>
                  <a:gd name="T20" fmla="*/ 137 w 6272"/>
                  <a:gd name="T21" fmla="*/ 0 h 48"/>
                  <a:gd name="T22" fmla="*/ 124 w 6272"/>
                  <a:gd name="T23" fmla="*/ 2 h 48"/>
                  <a:gd name="T24" fmla="*/ 160 w 6272"/>
                  <a:gd name="T25" fmla="*/ 2 h 48"/>
                  <a:gd name="T26" fmla="*/ 147 w 6272"/>
                  <a:gd name="T27" fmla="*/ 0 h 48"/>
                  <a:gd name="T28" fmla="*/ 178 w 6272"/>
                  <a:gd name="T29" fmla="*/ 4 h 48"/>
                  <a:gd name="T30" fmla="*/ 189 w 6272"/>
                  <a:gd name="T31" fmla="*/ 0 h 48"/>
                  <a:gd name="T32" fmla="*/ 189 w 6272"/>
                  <a:gd name="T33" fmla="*/ 4 h 48"/>
                  <a:gd name="T34" fmla="*/ 220 w 6272"/>
                  <a:gd name="T35" fmla="*/ 0 h 48"/>
                  <a:gd name="T36" fmla="*/ 207 w 6272"/>
                  <a:gd name="T37" fmla="*/ 2 h 48"/>
                  <a:gd name="T38" fmla="*/ 243 w 6272"/>
                  <a:gd name="T39" fmla="*/ 2 h 48"/>
                  <a:gd name="T40" fmla="*/ 230 w 6272"/>
                  <a:gd name="T41" fmla="*/ 0 h 48"/>
                  <a:gd name="T42" fmla="*/ 261 w 6272"/>
                  <a:gd name="T43" fmla="*/ 4 h 48"/>
                  <a:gd name="T44" fmla="*/ 271 w 6272"/>
                  <a:gd name="T45" fmla="*/ 0 h 48"/>
                  <a:gd name="T46" fmla="*/ 271 w 6272"/>
                  <a:gd name="T47" fmla="*/ 4 h 48"/>
                  <a:gd name="T48" fmla="*/ 302 w 6272"/>
                  <a:gd name="T49" fmla="*/ 0 h 48"/>
                  <a:gd name="T50" fmla="*/ 289 w 6272"/>
                  <a:gd name="T51" fmla="*/ 2 h 48"/>
                  <a:gd name="T52" fmla="*/ 326 w 6272"/>
                  <a:gd name="T53" fmla="*/ 2 h 48"/>
                  <a:gd name="T54" fmla="*/ 313 w 6272"/>
                  <a:gd name="T55" fmla="*/ 0 h 48"/>
                  <a:gd name="T56" fmla="*/ 344 w 6272"/>
                  <a:gd name="T57" fmla="*/ 4 h 48"/>
                  <a:gd name="T58" fmla="*/ 354 w 6272"/>
                  <a:gd name="T59" fmla="*/ 0 h 48"/>
                  <a:gd name="T60" fmla="*/ 354 w 6272"/>
                  <a:gd name="T61" fmla="*/ 4 h 48"/>
                  <a:gd name="T62" fmla="*/ 385 w 6272"/>
                  <a:gd name="T63" fmla="*/ 0 h 48"/>
                  <a:gd name="T64" fmla="*/ 372 w 6272"/>
                  <a:gd name="T65" fmla="*/ 2 h 48"/>
                  <a:gd name="T66" fmla="*/ 408 w 6272"/>
                  <a:gd name="T67" fmla="*/ 2 h 48"/>
                  <a:gd name="T68" fmla="*/ 395 w 6272"/>
                  <a:gd name="T69" fmla="*/ 0 h 48"/>
                  <a:gd name="T70" fmla="*/ 426 w 6272"/>
                  <a:gd name="T71" fmla="*/ 4 h 48"/>
                  <a:gd name="T72" fmla="*/ 437 w 6272"/>
                  <a:gd name="T73" fmla="*/ 0 h 48"/>
                  <a:gd name="T74" fmla="*/ 437 w 6272"/>
                  <a:gd name="T75" fmla="*/ 4 h 48"/>
                  <a:gd name="T76" fmla="*/ 468 w 6272"/>
                  <a:gd name="T77" fmla="*/ 0 h 48"/>
                  <a:gd name="T78" fmla="*/ 455 w 6272"/>
                  <a:gd name="T79" fmla="*/ 2 h 48"/>
                  <a:gd name="T80" fmla="*/ 491 w 6272"/>
                  <a:gd name="T81" fmla="*/ 2 h 48"/>
                  <a:gd name="T82" fmla="*/ 478 w 6272"/>
                  <a:gd name="T83" fmla="*/ 0 h 48"/>
                  <a:gd name="T84" fmla="*/ 509 w 6272"/>
                  <a:gd name="T85" fmla="*/ 4 h 48"/>
                  <a:gd name="T86" fmla="*/ 519 w 6272"/>
                  <a:gd name="T87" fmla="*/ 0 h 48"/>
                  <a:gd name="T88" fmla="*/ 519 w 6272"/>
                  <a:gd name="T89" fmla="*/ 4 h 48"/>
                  <a:gd name="T90" fmla="*/ 550 w 6272"/>
                  <a:gd name="T91" fmla="*/ 0 h 48"/>
                  <a:gd name="T92" fmla="*/ 537 w 6272"/>
                  <a:gd name="T93" fmla="*/ 2 h 48"/>
                  <a:gd name="T94" fmla="*/ 574 w 6272"/>
                  <a:gd name="T95" fmla="*/ 2 h 48"/>
                  <a:gd name="T96" fmla="*/ 561 w 6272"/>
                  <a:gd name="T97" fmla="*/ 0 h 48"/>
                  <a:gd name="T98" fmla="*/ 592 w 6272"/>
                  <a:gd name="T99" fmla="*/ 4 h 48"/>
                  <a:gd name="T100" fmla="*/ 602 w 6272"/>
                  <a:gd name="T101" fmla="*/ 0 h 48"/>
                  <a:gd name="T102" fmla="*/ 602 w 6272"/>
                  <a:gd name="T103" fmla="*/ 4 h 48"/>
                  <a:gd name="T104" fmla="*/ 633 w 6272"/>
                  <a:gd name="T105" fmla="*/ 0 h 48"/>
                  <a:gd name="T106" fmla="*/ 620 w 6272"/>
                  <a:gd name="T107" fmla="*/ 2 h 48"/>
                  <a:gd name="T108" fmla="*/ 656 w 6272"/>
                  <a:gd name="T109" fmla="*/ 2 h 48"/>
                  <a:gd name="T110" fmla="*/ 643 w 6272"/>
                  <a:gd name="T111" fmla="*/ 0 h 48"/>
                  <a:gd name="T112" fmla="*/ 673 w 6272"/>
                  <a:gd name="T113" fmla="*/ 4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72"/>
                  <a:gd name="T172" fmla="*/ 0 h 48"/>
                  <a:gd name="T173" fmla="*/ 6272 w 6272"/>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72"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96" y="0"/>
                    </a:lnTo>
                    <a:cubicBezTo>
                      <a:pt x="710" y="0"/>
                      <a:pt x="720" y="11"/>
                      <a:pt x="720" y="24"/>
                    </a:cubicBezTo>
                    <a:cubicBezTo>
                      <a:pt x="720" y="38"/>
                      <a:pt x="710" y="48"/>
                      <a:pt x="696" y="48"/>
                    </a:cubicBezTo>
                    <a:lnTo>
                      <a:pt x="600" y="48"/>
                    </a:lnTo>
                    <a:cubicBezTo>
                      <a:pt x="587" y="48"/>
                      <a:pt x="576" y="38"/>
                      <a:pt x="576" y="24"/>
                    </a:cubicBezTo>
                    <a:cubicBezTo>
                      <a:pt x="576" y="11"/>
                      <a:pt x="587" y="0"/>
                      <a:pt x="600" y="0"/>
                    </a:cubicBezTo>
                    <a:close/>
                    <a:moveTo>
                      <a:pt x="792" y="0"/>
                    </a:moveTo>
                    <a:lnTo>
                      <a:pt x="888" y="0"/>
                    </a:lnTo>
                    <a:cubicBezTo>
                      <a:pt x="902" y="0"/>
                      <a:pt x="912" y="11"/>
                      <a:pt x="912" y="24"/>
                    </a:cubicBezTo>
                    <a:cubicBezTo>
                      <a:pt x="912" y="38"/>
                      <a:pt x="902" y="48"/>
                      <a:pt x="888" y="48"/>
                    </a:cubicBezTo>
                    <a:lnTo>
                      <a:pt x="792" y="48"/>
                    </a:lnTo>
                    <a:cubicBezTo>
                      <a:pt x="779" y="48"/>
                      <a:pt x="768" y="38"/>
                      <a:pt x="768" y="24"/>
                    </a:cubicBezTo>
                    <a:cubicBezTo>
                      <a:pt x="768" y="11"/>
                      <a:pt x="779" y="0"/>
                      <a:pt x="792" y="0"/>
                    </a:cubicBezTo>
                    <a:close/>
                    <a:moveTo>
                      <a:pt x="984" y="0"/>
                    </a:moveTo>
                    <a:lnTo>
                      <a:pt x="1080" y="0"/>
                    </a:lnTo>
                    <a:cubicBezTo>
                      <a:pt x="1094" y="0"/>
                      <a:pt x="1104" y="11"/>
                      <a:pt x="1104" y="24"/>
                    </a:cubicBezTo>
                    <a:cubicBezTo>
                      <a:pt x="1104" y="38"/>
                      <a:pt x="1094" y="48"/>
                      <a:pt x="1080" y="48"/>
                    </a:cubicBezTo>
                    <a:lnTo>
                      <a:pt x="984" y="48"/>
                    </a:lnTo>
                    <a:cubicBezTo>
                      <a:pt x="971" y="48"/>
                      <a:pt x="960" y="38"/>
                      <a:pt x="960" y="24"/>
                    </a:cubicBezTo>
                    <a:cubicBezTo>
                      <a:pt x="960" y="11"/>
                      <a:pt x="971" y="0"/>
                      <a:pt x="984" y="0"/>
                    </a:cubicBezTo>
                    <a:close/>
                    <a:moveTo>
                      <a:pt x="1176" y="0"/>
                    </a:moveTo>
                    <a:lnTo>
                      <a:pt x="1272" y="0"/>
                    </a:lnTo>
                    <a:cubicBezTo>
                      <a:pt x="1286" y="0"/>
                      <a:pt x="1296" y="11"/>
                      <a:pt x="1296" y="24"/>
                    </a:cubicBezTo>
                    <a:cubicBezTo>
                      <a:pt x="1296" y="38"/>
                      <a:pt x="1286" y="48"/>
                      <a:pt x="1272" y="48"/>
                    </a:cubicBezTo>
                    <a:lnTo>
                      <a:pt x="1176" y="48"/>
                    </a:lnTo>
                    <a:cubicBezTo>
                      <a:pt x="1163" y="48"/>
                      <a:pt x="1152" y="38"/>
                      <a:pt x="1152" y="24"/>
                    </a:cubicBezTo>
                    <a:cubicBezTo>
                      <a:pt x="1152" y="11"/>
                      <a:pt x="1163" y="0"/>
                      <a:pt x="1176" y="0"/>
                    </a:cubicBezTo>
                    <a:close/>
                    <a:moveTo>
                      <a:pt x="1368" y="0"/>
                    </a:moveTo>
                    <a:lnTo>
                      <a:pt x="1464" y="0"/>
                    </a:lnTo>
                    <a:cubicBezTo>
                      <a:pt x="1478" y="0"/>
                      <a:pt x="1488" y="11"/>
                      <a:pt x="1488" y="24"/>
                    </a:cubicBezTo>
                    <a:cubicBezTo>
                      <a:pt x="1488" y="38"/>
                      <a:pt x="1478" y="48"/>
                      <a:pt x="1464" y="48"/>
                    </a:cubicBezTo>
                    <a:lnTo>
                      <a:pt x="1368" y="48"/>
                    </a:lnTo>
                    <a:cubicBezTo>
                      <a:pt x="1355" y="48"/>
                      <a:pt x="1344" y="38"/>
                      <a:pt x="1344" y="24"/>
                    </a:cubicBezTo>
                    <a:cubicBezTo>
                      <a:pt x="1344" y="11"/>
                      <a:pt x="1355" y="0"/>
                      <a:pt x="1368" y="0"/>
                    </a:cubicBezTo>
                    <a:close/>
                    <a:moveTo>
                      <a:pt x="1560" y="0"/>
                    </a:moveTo>
                    <a:lnTo>
                      <a:pt x="1656" y="0"/>
                    </a:lnTo>
                    <a:cubicBezTo>
                      <a:pt x="1670" y="0"/>
                      <a:pt x="1680" y="11"/>
                      <a:pt x="1680" y="24"/>
                    </a:cubicBezTo>
                    <a:cubicBezTo>
                      <a:pt x="1680" y="38"/>
                      <a:pt x="1670" y="48"/>
                      <a:pt x="1656" y="48"/>
                    </a:cubicBezTo>
                    <a:lnTo>
                      <a:pt x="1560" y="48"/>
                    </a:lnTo>
                    <a:cubicBezTo>
                      <a:pt x="1547" y="48"/>
                      <a:pt x="1536" y="38"/>
                      <a:pt x="1536" y="24"/>
                    </a:cubicBezTo>
                    <a:cubicBezTo>
                      <a:pt x="1536" y="11"/>
                      <a:pt x="1547" y="0"/>
                      <a:pt x="1560" y="0"/>
                    </a:cubicBezTo>
                    <a:close/>
                    <a:moveTo>
                      <a:pt x="1752" y="0"/>
                    </a:moveTo>
                    <a:lnTo>
                      <a:pt x="1848" y="0"/>
                    </a:lnTo>
                    <a:cubicBezTo>
                      <a:pt x="1862" y="0"/>
                      <a:pt x="1872" y="11"/>
                      <a:pt x="1872" y="24"/>
                    </a:cubicBezTo>
                    <a:cubicBezTo>
                      <a:pt x="1872" y="38"/>
                      <a:pt x="1862" y="48"/>
                      <a:pt x="1848" y="48"/>
                    </a:cubicBezTo>
                    <a:lnTo>
                      <a:pt x="1752" y="48"/>
                    </a:lnTo>
                    <a:cubicBezTo>
                      <a:pt x="1739" y="48"/>
                      <a:pt x="1728" y="38"/>
                      <a:pt x="1728" y="24"/>
                    </a:cubicBezTo>
                    <a:cubicBezTo>
                      <a:pt x="1728" y="11"/>
                      <a:pt x="1739" y="0"/>
                      <a:pt x="1752" y="0"/>
                    </a:cubicBezTo>
                    <a:close/>
                    <a:moveTo>
                      <a:pt x="1944" y="0"/>
                    </a:moveTo>
                    <a:lnTo>
                      <a:pt x="2040" y="0"/>
                    </a:lnTo>
                    <a:cubicBezTo>
                      <a:pt x="2054" y="0"/>
                      <a:pt x="2064" y="11"/>
                      <a:pt x="2064" y="24"/>
                    </a:cubicBezTo>
                    <a:cubicBezTo>
                      <a:pt x="2064" y="38"/>
                      <a:pt x="2054" y="48"/>
                      <a:pt x="2040" y="48"/>
                    </a:cubicBezTo>
                    <a:lnTo>
                      <a:pt x="1944" y="48"/>
                    </a:lnTo>
                    <a:cubicBezTo>
                      <a:pt x="1931" y="48"/>
                      <a:pt x="1920" y="38"/>
                      <a:pt x="1920" y="24"/>
                    </a:cubicBezTo>
                    <a:cubicBezTo>
                      <a:pt x="1920" y="11"/>
                      <a:pt x="1931" y="0"/>
                      <a:pt x="1944" y="0"/>
                    </a:cubicBezTo>
                    <a:close/>
                    <a:moveTo>
                      <a:pt x="2136" y="0"/>
                    </a:moveTo>
                    <a:lnTo>
                      <a:pt x="2232" y="0"/>
                    </a:lnTo>
                    <a:cubicBezTo>
                      <a:pt x="2246" y="0"/>
                      <a:pt x="2256" y="11"/>
                      <a:pt x="2256" y="24"/>
                    </a:cubicBezTo>
                    <a:cubicBezTo>
                      <a:pt x="2256" y="38"/>
                      <a:pt x="2246" y="48"/>
                      <a:pt x="2232" y="48"/>
                    </a:cubicBezTo>
                    <a:lnTo>
                      <a:pt x="2136" y="48"/>
                    </a:lnTo>
                    <a:cubicBezTo>
                      <a:pt x="2123" y="48"/>
                      <a:pt x="2112" y="38"/>
                      <a:pt x="2112" y="24"/>
                    </a:cubicBezTo>
                    <a:cubicBezTo>
                      <a:pt x="2112" y="11"/>
                      <a:pt x="2123" y="0"/>
                      <a:pt x="2136" y="0"/>
                    </a:cubicBezTo>
                    <a:close/>
                    <a:moveTo>
                      <a:pt x="2328" y="0"/>
                    </a:moveTo>
                    <a:lnTo>
                      <a:pt x="2424" y="0"/>
                    </a:lnTo>
                    <a:cubicBezTo>
                      <a:pt x="2438" y="0"/>
                      <a:pt x="2448" y="11"/>
                      <a:pt x="2448" y="24"/>
                    </a:cubicBezTo>
                    <a:cubicBezTo>
                      <a:pt x="2448" y="38"/>
                      <a:pt x="2438" y="48"/>
                      <a:pt x="2424" y="48"/>
                    </a:cubicBezTo>
                    <a:lnTo>
                      <a:pt x="2328" y="48"/>
                    </a:lnTo>
                    <a:cubicBezTo>
                      <a:pt x="2315" y="48"/>
                      <a:pt x="2304" y="38"/>
                      <a:pt x="2304" y="24"/>
                    </a:cubicBezTo>
                    <a:cubicBezTo>
                      <a:pt x="2304" y="11"/>
                      <a:pt x="2315" y="0"/>
                      <a:pt x="2328" y="0"/>
                    </a:cubicBezTo>
                    <a:close/>
                    <a:moveTo>
                      <a:pt x="2520" y="0"/>
                    </a:moveTo>
                    <a:lnTo>
                      <a:pt x="2616" y="0"/>
                    </a:lnTo>
                    <a:cubicBezTo>
                      <a:pt x="2630" y="0"/>
                      <a:pt x="2640" y="11"/>
                      <a:pt x="2640" y="24"/>
                    </a:cubicBezTo>
                    <a:cubicBezTo>
                      <a:pt x="2640" y="38"/>
                      <a:pt x="2630" y="48"/>
                      <a:pt x="2616" y="48"/>
                    </a:cubicBezTo>
                    <a:lnTo>
                      <a:pt x="2520" y="48"/>
                    </a:lnTo>
                    <a:cubicBezTo>
                      <a:pt x="2507" y="48"/>
                      <a:pt x="2496" y="38"/>
                      <a:pt x="2496" y="24"/>
                    </a:cubicBezTo>
                    <a:cubicBezTo>
                      <a:pt x="2496" y="11"/>
                      <a:pt x="2507" y="0"/>
                      <a:pt x="2520" y="0"/>
                    </a:cubicBezTo>
                    <a:close/>
                    <a:moveTo>
                      <a:pt x="2712" y="0"/>
                    </a:moveTo>
                    <a:lnTo>
                      <a:pt x="2808" y="0"/>
                    </a:lnTo>
                    <a:cubicBezTo>
                      <a:pt x="2822" y="0"/>
                      <a:pt x="2832" y="11"/>
                      <a:pt x="2832" y="24"/>
                    </a:cubicBezTo>
                    <a:cubicBezTo>
                      <a:pt x="2832" y="38"/>
                      <a:pt x="2822" y="48"/>
                      <a:pt x="2808" y="48"/>
                    </a:cubicBezTo>
                    <a:lnTo>
                      <a:pt x="2712" y="48"/>
                    </a:lnTo>
                    <a:cubicBezTo>
                      <a:pt x="2699" y="48"/>
                      <a:pt x="2688" y="38"/>
                      <a:pt x="2688" y="24"/>
                    </a:cubicBezTo>
                    <a:cubicBezTo>
                      <a:pt x="2688" y="11"/>
                      <a:pt x="2699" y="0"/>
                      <a:pt x="2712" y="0"/>
                    </a:cubicBezTo>
                    <a:close/>
                    <a:moveTo>
                      <a:pt x="2904" y="0"/>
                    </a:moveTo>
                    <a:lnTo>
                      <a:pt x="3000" y="0"/>
                    </a:lnTo>
                    <a:cubicBezTo>
                      <a:pt x="3014" y="0"/>
                      <a:pt x="3024" y="11"/>
                      <a:pt x="3024" y="24"/>
                    </a:cubicBezTo>
                    <a:cubicBezTo>
                      <a:pt x="3024" y="38"/>
                      <a:pt x="3014" y="48"/>
                      <a:pt x="3000" y="48"/>
                    </a:cubicBezTo>
                    <a:lnTo>
                      <a:pt x="2904" y="48"/>
                    </a:lnTo>
                    <a:cubicBezTo>
                      <a:pt x="2891" y="48"/>
                      <a:pt x="2880" y="38"/>
                      <a:pt x="2880" y="24"/>
                    </a:cubicBezTo>
                    <a:cubicBezTo>
                      <a:pt x="2880" y="11"/>
                      <a:pt x="2891" y="0"/>
                      <a:pt x="2904" y="0"/>
                    </a:cubicBezTo>
                    <a:close/>
                    <a:moveTo>
                      <a:pt x="3096" y="0"/>
                    </a:moveTo>
                    <a:lnTo>
                      <a:pt x="3192" y="0"/>
                    </a:lnTo>
                    <a:cubicBezTo>
                      <a:pt x="3206" y="0"/>
                      <a:pt x="3216" y="11"/>
                      <a:pt x="3216" y="24"/>
                    </a:cubicBezTo>
                    <a:cubicBezTo>
                      <a:pt x="3216" y="38"/>
                      <a:pt x="3206" y="48"/>
                      <a:pt x="3192" y="48"/>
                    </a:cubicBezTo>
                    <a:lnTo>
                      <a:pt x="3096" y="48"/>
                    </a:lnTo>
                    <a:cubicBezTo>
                      <a:pt x="3083" y="48"/>
                      <a:pt x="3072" y="38"/>
                      <a:pt x="3072" y="24"/>
                    </a:cubicBezTo>
                    <a:cubicBezTo>
                      <a:pt x="3072" y="11"/>
                      <a:pt x="3083" y="0"/>
                      <a:pt x="3096" y="0"/>
                    </a:cubicBezTo>
                    <a:close/>
                    <a:moveTo>
                      <a:pt x="3288" y="0"/>
                    </a:moveTo>
                    <a:lnTo>
                      <a:pt x="3384" y="0"/>
                    </a:lnTo>
                    <a:cubicBezTo>
                      <a:pt x="3398" y="0"/>
                      <a:pt x="3408" y="11"/>
                      <a:pt x="3408" y="24"/>
                    </a:cubicBezTo>
                    <a:cubicBezTo>
                      <a:pt x="3408" y="38"/>
                      <a:pt x="3398" y="48"/>
                      <a:pt x="3384" y="48"/>
                    </a:cubicBezTo>
                    <a:lnTo>
                      <a:pt x="3288" y="48"/>
                    </a:lnTo>
                    <a:cubicBezTo>
                      <a:pt x="3275" y="48"/>
                      <a:pt x="3264" y="38"/>
                      <a:pt x="3264" y="24"/>
                    </a:cubicBezTo>
                    <a:cubicBezTo>
                      <a:pt x="3264" y="11"/>
                      <a:pt x="3275" y="0"/>
                      <a:pt x="3288" y="0"/>
                    </a:cubicBezTo>
                    <a:close/>
                    <a:moveTo>
                      <a:pt x="3480" y="0"/>
                    </a:moveTo>
                    <a:lnTo>
                      <a:pt x="3576" y="0"/>
                    </a:lnTo>
                    <a:cubicBezTo>
                      <a:pt x="3590" y="0"/>
                      <a:pt x="3600" y="11"/>
                      <a:pt x="3600" y="24"/>
                    </a:cubicBezTo>
                    <a:cubicBezTo>
                      <a:pt x="3600" y="38"/>
                      <a:pt x="3590" y="48"/>
                      <a:pt x="3576" y="48"/>
                    </a:cubicBezTo>
                    <a:lnTo>
                      <a:pt x="3480" y="48"/>
                    </a:lnTo>
                    <a:cubicBezTo>
                      <a:pt x="3467" y="48"/>
                      <a:pt x="3456" y="38"/>
                      <a:pt x="3456" y="24"/>
                    </a:cubicBezTo>
                    <a:cubicBezTo>
                      <a:pt x="3456" y="11"/>
                      <a:pt x="3467" y="0"/>
                      <a:pt x="3480" y="0"/>
                    </a:cubicBezTo>
                    <a:close/>
                    <a:moveTo>
                      <a:pt x="3672" y="0"/>
                    </a:moveTo>
                    <a:lnTo>
                      <a:pt x="3768" y="0"/>
                    </a:lnTo>
                    <a:cubicBezTo>
                      <a:pt x="3782" y="0"/>
                      <a:pt x="3792" y="11"/>
                      <a:pt x="3792" y="24"/>
                    </a:cubicBezTo>
                    <a:cubicBezTo>
                      <a:pt x="3792" y="38"/>
                      <a:pt x="3782" y="48"/>
                      <a:pt x="3768" y="48"/>
                    </a:cubicBezTo>
                    <a:lnTo>
                      <a:pt x="3672" y="48"/>
                    </a:lnTo>
                    <a:cubicBezTo>
                      <a:pt x="3659" y="48"/>
                      <a:pt x="3648" y="38"/>
                      <a:pt x="3648" y="24"/>
                    </a:cubicBezTo>
                    <a:cubicBezTo>
                      <a:pt x="3648" y="11"/>
                      <a:pt x="3659" y="0"/>
                      <a:pt x="3672" y="0"/>
                    </a:cubicBezTo>
                    <a:close/>
                    <a:moveTo>
                      <a:pt x="3864" y="0"/>
                    </a:moveTo>
                    <a:lnTo>
                      <a:pt x="3960" y="0"/>
                    </a:lnTo>
                    <a:cubicBezTo>
                      <a:pt x="3974" y="0"/>
                      <a:pt x="3984" y="11"/>
                      <a:pt x="3984" y="24"/>
                    </a:cubicBezTo>
                    <a:cubicBezTo>
                      <a:pt x="3984" y="38"/>
                      <a:pt x="3974" y="48"/>
                      <a:pt x="3960" y="48"/>
                    </a:cubicBezTo>
                    <a:lnTo>
                      <a:pt x="3864" y="48"/>
                    </a:lnTo>
                    <a:cubicBezTo>
                      <a:pt x="3851" y="48"/>
                      <a:pt x="3840" y="38"/>
                      <a:pt x="3840" y="24"/>
                    </a:cubicBezTo>
                    <a:cubicBezTo>
                      <a:pt x="3840" y="11"/>
                      <a:pt x="3851" y="0"/>
                      <a:pt x="3864" y="0"/>
                    </a:cubicBezTo>
                    <a:close/>
                    <a:moveTo>
                      <a:pt x="4056" y="0"/>
                    </a:moveTo>
                    <a:lnTo>
                      <a:pt x="4152" y="0"/>
                    </a:lnTo>
                    <a:cubicBezTo>
                      <a:pt x="4166" y="0"/>
                      <a:pt x="4176" y="11"/>
                      <a:pt x="4176" y="24"/>
                    </a:cubicBezTo>
                    <a:cubicBezTo>
                      <a:pt x="4176" y="38"/>
                      <a:pt x="4166" y="48"/>
                      <a:pt x="4152" y="48"/>
                    </a:cubicBezTo>
                    <a:lnTo>
                      <a:pt x="4056" y="48"/>
                    </a:lnTo>
                    <a:cubicBezTo>
                      <a:pt x="4043" y="48"/>
                      <a:pt x="4032" y="38"/>
                      <a:pt x="4032" y="24"/>
                    </a:cubicBezTo>
                    <a:cubicBezTo>
                      <a:pt x="4032" y="11"/>
                      <a:pt x="4043" y="0"/>
                      <a:pt x="4056" y="0"/>
                    </a:cubicBezTo>
                    <a:close/>
                    <a:moveTo>
                      <a:pt x="4248" y="0"/>
                    </a:moveTo>
                    <a:lnTo>
                      <a:pt x="4344" y="0"/>
                    </a:lnTo>
                    <a:cubicBezTo>
                      <a:pt x="4358" y="0"/>
                      <a:pt x="4368" y="11"/>
                      <a:pt x="4368" y="24"/>
                    </a:cubicBezTo>
                    <a:cubicBezTo>
                      <a:pt x="4368" y="38"/>
                      <a:pt x="4358" y="48"/>
                      <a:pt x="4344" y="48"/>
                    </a:cubicBezTo>
                    <a:lnTo>
                      <a:pt x="4248" y="48"/>
                    </a:lnTo>
                    <a:cubicBezTo>
                      <a:pt x="4235" y="48"/>
                      <a:pt x="4224" y="38"/>
                      <a:pt x="4224" y="24"/>
                    </a:cubicBezTo>
                    <a:cubicBezTo>
                      <a:pt x="4224" y="11"/>
                      <a:pt x="4235" y="0"/>
                      <a:pt x="4248" y="0"/>
                    </a:cubicBezTo>
                    <a:close/>
                    <a:moveTo>
                      <a:pt x="4440" y="0"/>
                    </a:moveTo>
                    <a:lnTo>
                      <a:pt x="4536" y="0"/>
                    </a:lnTo>
                    <a:cubicBezTo>
                      <a:pt x="4550" y="0"/>
                      <a:pt x="4560" y="11"/>
                      <a:pt x="4560" y="24"/>
                    </a:cubicBezTo>
                    <a:cubicBezTo>
                      <a:pt x="4560" y="38"/>
                      <a:pt x="4550" y="48"/>
                      <a:pt x="4536" y="48"/>
                    </a:cubicBezTo>
                    <a:lnTo>
                      <a:pt x="4440" y="48"/>
                    </a:lnTo>
                    <a:cubicBezTo>
                      <a:pt x="4427" y="48"/>
                      <a:pt x="4416" y="38"/>
                      <a:pt x="4416" y="24"/>
                    </a:cubicBezTo>
                    <a:cubicBezTo>
                      <a:pt x="4416" y="11"/>
                      <a:pt x="4427" y="0"/>
                      <a:pt x="4440" y="0"/>
                    </a:cubicBezTo>
                    <a:close/>
                    <a:moveTo>
                      <a:pt x="4632" y="0"/>
                    </a:moveTo>
                    <a:lnTo>
                      <a:pt x="4728" y="0"/>
                    </a:lnTo>
                    <a:cubicBezTo>
                      <a:pt x="4742" y="0"/>
                      <a:pt x="4752" y="11"/>
                      <a:pt x="4752" y="24"/>
                    </a:cubicBezTo>
                    <a:cubicBezTo>
                      <a:pt x="4752" y="38"/>
                      <a:pt x="4742" y="48"/>
                      <a:pt x="4728" y="48"/>
                    </a:cubicBezTo>
                    <a:lnTo>
                      <a:pt x="4632" y="48"/>
                    </a:lnTo>
                    <a:cubicBezTo>
                      <a:pt x="4619" y="48"/>
                      <a:pt x="4608" y="38"/>
                      <a:pt x="4608" y="24"/>
                    </a:cubicBezTo>
                    <a:cubicBezTo>
                      <a:pt x="4608" y="11"/>
                      <a:pt x="4619" y="0"/>
                      <a:pt x="4632" y="0"/>
                    </a:cubicBezTo>
                    <a:close/>
                    <a:moveTo>
                      <a:pt x="4824" y="0"/>
                    </a:moveTo>
                    <a:lnTo>
                      <a:pt x="4920" y="0"/>
                    </a:lnTo>
                    <a:cubicBezTo>
                      <a:pt x="4934" y="0"/>
                      <a:pt x="4944" y="11"/>
                      <a:pt x="4944" y="24"/>
                    </a:cubicBezTo>
                    <a:cubicBezTo>
                      <a:pt x="4944" y="38"/>
                      <a:pt x="4934" y="48"/>
                      <a:pt x="4920" y="48"/>
                    </a:cubicBezTo>
                    <a:lnTo>
                      <a:pt x="4824" y="48"/>
                    </a:lnTo>
                    <a:cubicBezTo>
                      <a:pt x="4811" y="48"/>
                      <a:pt x="4800" y="38"/>
                      <a:pt x="4800" y="24"/>
                    </a:cubicBezTo>
                    <a:cubicBezTo>
                      <a:pt x="4800" y="11"/>
                      <a:pt x="4811" y="0"/>
                      <a:pt x="4824" y="0"/>
                    </a:cubicBezTo>
                    <a:close/>
                    <a:moveTo>
                      <a:pt x="5016" y="0"/>
                    </a:moveTo>
                    <a:lnTo>
                      <a:pt x="5112" y="0"/>
                    </a:lnTo>
                    <a:cubicBezTo>
                      <a:pt x="5126" y="0"/>
                      <a:pt x="5136" y="11"/>
                      <a:pt x="5136" y="24"/>
                    </a:cubicBezTo>
                    <a:cubicBezTo>
                      <a:pt x="5136" y="38"/>
                      <a:pt x="5126" y="48"/>
                      <a:pt x="5112" y="48"/>
                    </a:cubicBezTo>
                    <a:lnTo>
                      <a:pt x="5016" y="48"/>
                    </a:lnTo>
                    <a:cubicBezTo>
                      <a:pt x="5003" y="48"/>
                      <a:pt x="4992" y="38"/>
                      <a:pt x="4992" y="24"/>
                    </a:cubicBezTo>
                    <a:cubicBezTo>
                      <a:pt x="4992" y="11"/>
                      <a:pt x="5003" y="0"/>
                      <a:pt x="5016" y="0"/>
                    </a:cubicBezTo>
                    <a:close/>
                    <a:moveTo>
                      <a:pt x="5208" y="0"/>
                    </a:moveTo>
                    <a:lnTo>
                      <a:pt x="5304" y="0"/>
                    </a:lnTo>
                    <a:cubicBezTo>
                      <a:pt x="5318" y="0"/>
                      <a:pt x="5328" y="11"/>
                      <a:pt x="5328" y="24"/>
                    </a:cubicBezTo>
                    <a:cubicBezTo>
                      <a:pt x="5328" y="38"/>
                      <a:pt x="5318" y="48"/>
                      <a:pt x="5304" y="48"/>
                    </a:cubicBezTo>
                    <a:lnTo>
                      <a:pt x="5208" y="48"/>
                    </a:lnTo>
                    <a:cubicBezTo>
                      <a:pt x="5195" y="48"/>
                      <a:pt x="5184" y="38"/>
                      <a:pt x="5184" y="24"/>
                    </a:cubicBezTo>
                    <a:cubicBezTo>
                      <a:pt x="5184" y="11"/>
                      <a:pt x="5195" y="0"/>
                      <a:pt x="5208" y="0"/>
                    </a:cubicBezTo>
                    <a:close/>
                    <a:moveTo>
                      <a:pt x="5400" y="0"/>
                    </a:moveTo>
                    <a:lnTo>
                      <a:pt x="5496" y="0"/>
                    </a:lnTo>
                    <a:cubicBezTo>
                      <a:pt x="5510" y="0"/>
                      <a:pt x="5520" y="11"/>
                      <a:pt x="5520" y="24"/>
                    </a:cubicBezTo>
                    <a:cubicBezTo>
                      <a:pt x="5520" y="38"/>
                      <a:pt x="5510" y="48"/>
                      <a:pt x="5496" y="48"/>
                    </a:cubicBezTo>
                    <a:lnTo>
                      <a:pt x="5400" y="48"/>
                    </a:lnTo>
                    <a:cubicBezTo>
                      <a:pt x="5387" y="48"/>
                      <a:pt x="5376" y="38"/>
                      <a:pt x="5376" y="24"/>
                    </a:cubicBezTo>
                    <a:cubicBezTo>
                      <a:pt x="5376" y="11"/>
                      <a:pt x="5387" y="0"/>
                      <a:pt x="5400" y="0"/>
                    </a:cubicBezTo>
                    <a:close/>
                    <a:moveTo>
                      <a:pt x="5592" y="0"/>
                    </a:moveTo>
                    <a:lnTo>
                      <a:pt x="5688" y="0"/>
                    </a:lnTo>
                    <a:cubicBezTo>
                      <a:pt x="5702" y="0"/>
                      <a:pt x="5712" y="11"/>
                      <a:pt x="5712" y="24"/>
                    </a:cubicBezTo>
                    <a:cubicBezTo>
                      <a:pt x="5712" y="38"/>
                      <a:pt x="5702" y="48"/>
                      <a:pt x="5688" y="48"/>
                    </a:cubicBezTo>
                    <a:lnTo>
                      <a:pt x="5592" y="48"/>
                    </a:lnTo>
                    <a:cubicBezTo>
                      <a:pt x="5579" y="48"/>
                      <a:pt x="5568" y="38"/>
                      <a:pt x="5568" y="24"/>
                    </a:cubicBezTo>
                    <a:cubicBezTo>
                      <a:pt x="5568" y="11"/>
                      <a:pt x="5579" y="0"/>
                      <a:pt x="5592" y="0"/>
                    </a:cubicBezTo>
                    <a:close/>
                    <a:moveTo>
                      <a:pt x="5784" y="0"/>
                    </a:moveTo>
                    <a:lnTo>
                      <a:pt x="5880" y="0"/>
                    </a:lnTo>
                    <a:cubicBezTo>
                      <a:pt x="5894" y="0"/>
                      <a:pt x="5904" y="11"/>
                      <a:pt x="5904" y="24"/>
                    </a:cubicBezTo>
                    <a:cubicBezTo>
                      <a:pt x="5904" y="38"/>
                      <a:pt x="5894" y="48"/>
                      <a:pt x="5880" y="48"/>
                    </a:cubicBezTo>
                    <a:lnTo>
                      <a:pt x="5784" y="48"/>
                    </a:lnTo>
                    <a:cubicBezTo>
                      <a:pt x="5771" y="48"/>
                      <a:pt x="5760" y="38"/>
                      <a:pt x="5760" y="24"/>
                    </a:cubicBezTo>
                    <a:cubicBezTo>
                      <a:pt x="5760" y="11"/>
                      <a:pt x="5771" y="0"/>
                      <a:pt x="5784" y="0"/>
                    </a:cubicBezTo>
                    <a:close/>
                    <a:moveTo>
                      <a:pt x="5976" y="0"/>
                    </a:moveTo>
                    <a:lnTo>
                      <a:pt x="6072" y="0"/>
                    </a:lnTo>
                    <a:cubicBezTo>
                      <a:pt x="6086" y="0"/>
                      <a:pt x="6096" y="11"/>
                      <a:pt x="6096" y="24"/>
                    </a:cubicBezTo>
                    <a:cubicBezTo>
                      <a:pt x="6096" y="38"/>
                      <a:pt x="6086" y="48"/>
                      <a:pt x="6072" y="48"/>
                    </a:cubicBezTo>
                    <a:lnTo>
                      <a:pt x="5976" y="48"/>
                    </a:lnTo>
                    <a:cubicBezTo>
                      <a:pt x="5963" y="48"/>
                      <a:pt x="5952" y="38"/>
                      <a:pt x="5952" y="24"/>
                    </a:cubicBezTo>
                    <a:cubicBezTo>
                      <a:pt x="5952" y="11"/>
                      <a:pt x="5963" y="0"/>
                      <a:pt x="5976" y="0"/>
                    </a:cubicBezTo>
                    <a:close/>
                    <a:moveTo>
                      <a:pt x="6168" y="0"/>
                    </a:moveTo>
                    <a:lnTo>
                      <a:pt x="6248" y="0"/>
                    </a:lnTo>
                    <a:cubicBezTo>
                      <a:pt x="6262" y="0"/>
                      <a:pt x="6272" y="11"/>
                      <a:pt x="6272" y="24"/>
                    </a:cubicBezTo>
                    <a:cubicBezTo>
                      <a:pt x="6272" y="38"/>
                      <a:pt x="6262" y="48"/>
                      <a:pt x="6248" y="48"/>
                    </a:cubicBezTo>
                    <a:lnTo>
                      <a:pt x="6168" y="48"/>
                    </a:lnTo>
                    <a:cubicBezTo>
                      <a:pt x="6155" y="48"/>
                      <a:pt x="6144" y="38"/>
                      <a:pt x="6144" y="24"/>
                    </a:cubicBezTo>
                    <a:cubicBezTo>
                      <a:pt x="6144" y="11"/>
                      <a:pt x="6155" y="0"/>
                      <a:pt x="6168" y="0"/>
                    </a:cubicBezTo>
                    <a:close/>
                  </a:path>
                </a:pathLst>
              </a:custGeom>
              <a:solidFill>
                <a:srgbClr val="00B050"/>
              </a:solidFill>
              <a:ln w="7938" cap="flat">
                <a:solidFill>
                  <a:srgbClr val="00B050"/>
                </a:solidFill>
                <a:prstDash val="solid"/>
                <a:bevel/>
                <a:headEnd/>
                <a:tailEnd/>
              </a:ln>
            </p:spPr>
            <p:txBody>
              <a:bodyPr/>
              <a:lstStyle/>
              <a:p>
                <a:endParaRPr lang="en-US" dirty="0"/>
              </a:p>
            </p:txBody>
          </p:sp>
          <p:sp>
            <p:nvSpPr>
              <p:cNvPr id="58801" name="Freeform 25"/>
              <p:cNvSpPr>
                <a:spLocks noEditPoints="1"/>
              </p:cNvSpPr>
              <p:nvPr/>
            </p:nvSpPr>
            <p:spPr bwMode="auto">
              <a:xfrm>
                <a:off x="858" y="1788"/>
                <a:ext cx="2048" cy="14"/>
              </a:xfrm>
              <a:custGeom>
                <a:avLst/>
                <a:gdLst>
                  <a:gd name="T0" fmla="*/ 21 w 6240"/>
                  <a:gd name="T1" fmla="*/ 2 h 48"/>
                  <a:gd name="T2" fmla="*/ 0 w 6240"/>
                  <a:gd name="T3" fmla="*/ 2 h 48"/>
                  <a:gd name="T4" fmla="*/ 54 w 6240"/>
                  <a:gd name="T5" fmla="*/ 0 h 48"/>
                  <a:gd name="T6" fmla="*/ 39 w 6240"/>
                  <a:gd name="T7" fmla="*/ 4 h 48"/>
                  <a:gd name="T8" fmla="*/ 75 w 6240"/>
                  <a:gd name="T9" fmla="*/ 0 h 48"/>
                  <a:gd name="T10" fmla="*/ 91 w 6240"/>
                  <a:gd name="T11" fmla="*/ 4 h 48"/>
                  <a:gd name="T12" fmla="*/ 75 w 6240"/>
                  <a:gd name="T13" fmla="*/ 0 h 48"/>
                  <a:gd name="T14" fmla="*/ 129 w 6240"/>
                  <a:gd name="T15" fmla="*/ 2 h 48"/>
                  <a:gd name="T16" fmla="*/ 109 w 6240"/>
                  <a:gd name="T17" fmla="*/ 2 h 48"/>
                  <a:gd name="T18" fmla="*/ 163 w 6240"/>
                  <a:gd name="T19" fmla="*/ 0 h 48"/>
                  <a:gd name="T20" fmla="*/ 147 w 6240"/>
                  <a:gd name="T21" fmla="*/ 4 h 48"/>
                  <a:gd name="T22" fmla="*/ 183 w 6240"/>
                  <a:gd name="T23" fmla="*/ 0 h 48"/>
                  <a:gd name="T24" fmla="*/ 199 w 6240"/>
                  <a:gd name="T25" fmla="*/ 4 h 48"/>
                  <a:gd name="T26" fmla="*/ 183 w 6240"/>
                  <a:gd name="T27" fmla="*/ 0 h 48"/>
                  <a:gd name="T28" fmla="*/ 238 w 6240"/>
                  <a:gd name="T29" fmla="*/ 2 h 48"/>
                  <a:gd name="T30" fmla="*/ 217 w 6240"/>
                  <a:gd name="T31" fmla="*/ 2 h 48"/>
                  <a:gd name="T32" fmla="*/ 271 w 6240"/>
                  <a:gd name="T33" fmla="*/ 0 h 48"/>
                  <a:gd name="T34" fmla="*/ 256 w 6240"/>
                  <a:gd name="T35" fmla="*/ 4 h 48"/>
                  <a:gd name="T36" fmla="*/ 292 w 6240"/>
                  <a:gd name="T37" fmla="*/ 0 h 48"/>
                  <a:gd name="T38" fmla="*/ 308 w 6240"/>
                  <a:gd name="T39" fmla="*/ 4 h 48"/>
                  <a:gd name="T40" fmla="*/ 292 w 6240"/>
                  <a:gd name="T41" fmla="*/ 0 h 48"/>
                  <a:gd name="T42" fmla="*/ 347 w 6240"/>
                  <a:gd name="T43" fmla="*/ 2 h 48"/>
                  <a:gd name="T44" fmla="*/ 326 w 6240"/>
                  <a:gd name="T45" fmla="*/ 2 h 48"/>
                  <a:gd name="T46" fmla="*/ 380 w 6240"/>
                  <a:gd name="T47" fmla="*/ 0 h 48"/>
                  <a:gd name="T48" fmla="*/ 365 w 6240"/>
                  <a:gd name="T49" fmla="*/ 4 h 48"/>
                  <a:gd name="T50" fmla="*/ 401 w 6240"/>
                  <a:gd name="T51" fmla="*/ 0 h 48"/>
                  <a:gd name="T52" fmla="*/ 416 w 6240"/>
                  <a:gd name="T53" fmla="*/ 4 h 48"/>
                  <a:gd name="T54" fmla="*/ 401 w 6240"/>
                  <a:gd name="T55" fmla="*/ 0 h 48"/>
                  <a:gd name="T56" fmla="*/ 455 w 6240"/>
                  <a:gd name="T57" fmla="*/ 2 h 48"/>
                  <a:gd name="T58" fmla="*/ 434 w 6240"/>
                  <a:gd name="T59" fmla="*/ 2 h 48"/>
                  <a:gd name="T60" fmla="*/ 489 w 6240"/>
                  <a:gd name="T61" fmla="*/ 0 h 48"/>
                  <a:gd name="T62" fmla="*/ 473 w 6240"/>
                  <a:gd name="T63" fmla="*/ 4 h 48"/>
                  <a:gd name="T64" fmla="*/ 509 w 6240"/>
                  <a:gd name="T65" fmla="*/ 0 h 48"/>
                  <a:gd name="T66" fmla="*/ 525 w 6240"/>
                  <a:gd name="T67" fmla="*/ 4 h 48"/>
                  <a:gd name="T68" fmla="*/ 509 w 6240"/>
                  <a:gd name="T69" fmla="*/ 0 h 48"/>
                  <a:gd name="T70" fmla="*/ 564 w 6240"/>
                  <a:gd name="T71" fmla="*/ 2 h 48"/>
                  <a:gd name="T72" fmla="*/ 543 w 6240"/>
                  <a:gd name="T73" fmla="*/ 2 h 48"/>
                  <a:gd name="T74" fmla="*/ 597 w 6240"/>
                  <a:gd name="T75" fmla="*/ 0 h 48"/>
                  <a:gd name="T76" fmla="*/ 582 w 6240"/>
                  <a:gd name="T77" fmla="*/ 4 h 48"/>
                  <a:gd name="T78" fmla="*/ 618 w 6240"/>
                  <a:gd name="T79" fmla="*/ 0 h 48"/>
                  <a:gd name="T80" fmla="*/ 633 w 6240"/>
                  <a:gd name="T81" fmla="*/ 4 h 48"/>
                  <a:gd name="T82" fmla="*/ 618 w 6240"/>
                  <a:gd name="T83" fmla="*/ 0 h 48"/>
                  <a:gd name="T84" fmla="*/ 672 w 6240"/>
                  <a:gd name="T85" fmla="*/ 2 h 48"/>
                  <a:gd name="T86" fmla="*/ 651 w 6240"/>
                  <a:gd name="T87" fmla="*/ 2 h 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40"/>
                  <a:gd name="T133" fmla="*/ 0 h 48"/>
                  <a:gd name="T134" fmla="*/ 6240 w 6240"/>
                  <a:gd name="T135" fmla="*/ 48 h 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40" h="48">
                    <a:moveTo>
                      <a:pt x="24" y="0"/>
                    </a:moveTo>
                    <a:lnTo>
                      <a:pt x="168" y="0"/>
                    </a:lnTo>
                    <a:cubicBezTo>
                      <a:pt x="182" y="0"/>
                      <a:pt x="192" y="11"/>
                      <a:pt x="192" y="24"/>
                    </a:cubicBezTo>
                    <a:cubicBezTo>
                      <a:pt x="192" y="38"/>
                      <a:pt x="182" y="48"/>
                      <a:pt x="168" y="48"/>
                    </a:cubicBezTo>
                    <a:lnTo>
                      <a:pt x="24" y="48"/>
                    </a:lnTo>
                    <a:cubicBezTo>
                      <a:pt x="11" y="48"/>
                      <a:pt x="0" y="38"/>
                      <a:pt x="0" y="24"/>
                    </a:cubicBezTo>
                    <a:cubicBezTo>
                      <a:pt x="0" y="11"/>
                      <a:pt x="11" y="0"/>
                      <a:pt x="24" y="0"/>
                    </a:cubicBezTo>
                    <a:close/>
                    <a:moveTo>
                      <a:pt x="360" y="0"/>
                    </a:moveTo>
                    <a:lnTo>
                      <a:pt x="504" y="0"/>
                    </a:lnTo>
                    <a:cubicBezTo>
                      <a:pt x="518" y="0"/>
                      <a:pt x="528" y="11"/>
                      <a:pt x="528" y="24"/>
                    </a:cubicBezTo>
                    <a:cubicBezTo>
                      <a:pt x="528" y="38"/>
                      <a:pt x="518" y="48"/>
                      <a:pt x="504" y="48"/>
                    </a:cubicBezTo>
                    <a:lnTo>
                      <a:pt x="360" y="48"/>
                    </a:lnTo>
                    <a:cubicBezTo>
                      <a:pt x="347" y="48"/>
                      <a:pt x="336" y="38"/>
                      <a:pt x="336" y="24"/>
                    </a:cubicBezTo>
                    <a:cubicBezTo>
                      <a:pt x="336" y="11"/>
                      <a:pt x="347" y="0"/>
                      <a:pt x="360" y="0"/>
                    </a:cubicBezTo>
                    <a:close/>
                    <a:moveTo>
                      <a:pt x="696" y="0"/>
                    </a:moveTo>
                    <a:lnTo>
                      <a:pt x="840" y="0"/>
                    </a:lnTo>
                    <a:cubicBezTo>
                      <a:pt x="854" y="0"/>
                      <a:pt x="864" y="11"/>
                      <a:pt x="864" y="24"/>
                    </a:cubicBezTo>
                    <a:cubicBezTo>
                      <a:pt x="864" y="38"/>
                      <a:pt x="854" y="48"/>
                      <a:pt x="840" y="48"/>
                    </a:cubicBezTo>
                    <a:lnTo>
                      <a:pt x="696" y="48"/>
                    </a:lnTo>
                    <a:cubicBezTo>
                      <a:pt x="683" y="48"/>
                      <a:pt x="672" y="38"/>
                      <a:pt x="672" y="24"/>
                    </a:cubicBezTo>
                    <a:cubicBezTo>
                      <a:pt x="672" y="11"/>
                      <a:pt x="683" y="0"/>
                      <a:pt x="696" y="0"/>
                    </a:cubicBezTo>
                    <a:close/>
                    <a:moveTo>
                      <a:pt x="1032" y="0"/>
                    </a:moveTo>
                    <a:lnTo>
                      <a:pt x="1176" y="0"/>
                    </a:lnTo>
                    <a:cubicBezTo>
                      <a:pt x="1190" y="0"/>
                      <a:pt x="1200" y="11"/>
                      <a:pt x="1200" y="24"/>
                    </a:cubicBezTo>
                    <a:cubicBezTo>
                      <a:pt x="1200" y="38"/>
                      <a:pt x="1190" y="48"/>
                      <a:pt x="1176" y="48"/>
                    </a:cubicBezTo>
                    <a:lnTo>
                      <a:pt x="1032" y="48"/>
                    </a:lnTo>
                    <a:cubicBezTo>
                      <a:pt x="1019" y="48"/>
                      <a:pt x="1008" y="38"/>
                      <a:pt x="1008" y="24"/>
                    </a:cubicBezTo>
                    <a:cubicBezTo>
                      <a:pt x="1008" y="11"/>
                      <a:pt x="1019" y="0"/>
                      <a:pt x="1032" y="0"/>
                    </a:cubicBezTo>
                    <a:close/>
                    <a:moveTo>
                      <a:pt x="1368" y="0"/>
                    </a:moveTo>
                    <a:lnTo>
                      <a:pt x="1512" y="0"/>
                    </a:lnTo>
                    <a:cubicBezTo>
                      <a:pt x="1526" y="0"/>
                      <a:pt x="1536" y="11"/>
                      <a:pt x="1536" y="24"/>
                    </a:cubicBezTo>
                    <a:cubicBezTo>
                      <a:pt x="1536" y="38"/>
                      <a:pt x="1526" y="48"/>
                      <a:pt x="1512" y="48"/>
                    </a:cubicBezTo>
                    <a:lnTo>
                      <a:pt x="1368" y="48"/>
                    </a:lnTo>
                    <a:cubicBezTo>
                      <a:pt x="1355" y="48"/>
                      <a:pt x="1344" y="38"/>
                      <a:pt x="1344" y="24"/>
                    </a:cubicBezTo>
                    <a:cubicBezTo>
                      <a:pt x="1344" y="11"/>
                      <a:pt x="1355" y="0"/>
                      <a:pt x="1368" y="0"/>
                    </a:cubicBezTo>
                    <a:close/>
                    <a:moveTo>
                      <a:pt x="1704" y="0"/>
                    </a:moveTo>
                    <a:lnTo>
                      <a:pt x="1848" y="0"/>
                    </a:lnTo>
                    <a:cubicBezTo>
                      <a:pt x="1862" y="0"/>
                      <a:pt x="1872" y="11"/>
                      <a:pt x="1872" y="24"/>
                    </a:cubicBezTo>
                    <a:cubicBezTo>
                      <a:pt x="1872" y="38"/>
                      <a:pt x="1862" y="48"/>
                      <a:pt x="1848" y="48"/>
                    </a:cubicBezTo>
                    <a:lnTo>
                      <a:pt x="1704" y="48"/>
                    </a:lnTo>
                    <a:cubicBezTo>
                      <a:pt x="1691" y="48"/>
                      <a:pt x="1680" y="38"/>
                      <a:pt x="1680" y="24"/>
                    </a:cubicBezTo>
                    <a:cubicBezTo>
                      <a:pt x="1680" y="11"/>
                      <a:pt x="1691" y="0"/>
                      <a:pt x="1704" y="0"/>
                    </a:cubicBezTo>
                    <a:close/>
                    <a:moveTo>
                      <a:pt x="2040" y="0"/>
                    </a:moveTo>
                    <a:lnTo>
                      <a:pt x="2184" y="0"/>
                    </a:lnTo>
                    <a:cubicBezTo>
                      <a:pt x="2198" y="0"/>
                      <a:pt x="2208" y="11"/>
                      <a:pt x="2208" y="24"/>
                    </a:cubicBezTo>
                    <a:cubicBezTo>
                      <a:pt x="2208" y="38"/>
                      <a:pt x="2198" y="48"/>
                      <a:pt x="2184" y="48"/>
                    </a:cubicBezTo>
                    <a:lnTo>
                      <a:pt x="2040" y="48"/>
                    </a:lnTo>
                    <a:cubicBezTo>
                      <a:pt x="2027" y="48"/>
                      <a:pt x="2016" y="38"/>
                      <a:pt x="2016" y="24"/>
                    </a:cubicBezTo>
                    <a:cubicBezTo>
                      <a:pt x="2016" y="11"/>
                      <a:pt x="2027" y="0"/>
                      <a:pt x="2040" y="0"/>
                    </a:cubicBezTo>
                    <a:close/>
                    <a:moveTo>
                      <a:pt x="2376" y="0"/>
                    </a:moveTo>
                    <a:lnTo>
                      <a:pt x="2520" y="0"/>
                    </a:lnTo>
                    <a:cubicBezTo>
                      <a:pt x="2534" y="0"/>
                      <a:pt x="2544" y="11"/>
                      <a:pt x="2544" y="24"/>
                    </a:cubicBezTo>
                    <a:cubicBezTo>
                      <a:pt x="2544" y="38"/>
                      <a:pt x="2534" y="48"/>
                      <a:pt x="2520" y="48"/>
                    </a:cubicBezTo>
                    <a:lnTo>
                      <a:pt x="2376" y="48"/>
                    </a:lnTo>
                    <a:cubicBezTo>
                      <a:pt x="2363" y="48"/>
                      <a:pt x="2352" y="38"/>
                      <a:pt x="2352" y="24"/>
                    </a:cubicBezTo>
                    <a:cubicBezTo>
                      <a:pt x="2352" y="11"/>
                      <a:pt x="2363" y="0"/>
                      <a:pt x="2376" y="0"/>
                    </a:cubicBezTo>
                    <a:close/>
                    <a:moveTo>
                      <a:pt x="2712" y="0"/>
                    </a:moveTo>
                    <a:lnTo>
                      <a:pt x="2856" y="0"/>
                    </a:lnTo>
                    <a:cubicBezTo>
                      <a:pt x="2870" y="0"/>
                      <a:pt x="2880" y="11"/>
                      <a:pt x="2880" y="24"/>
                    </a:cubicBezTo>
                    <a:cubicBezTo>
                      <a:pt x="2880" y="38"/>
                      <a:pt x="2870" y="48"/>
                      <a:pt x="2856" y="48"/>
                    </a:cubicBezTo>
                    <a:lnTo>
                      <a:pt x="2712" y="48"/>
                    </a:lnTo>
                    <a:cubicBezTo>
                      <a:pt x="2699" y="48"/>
                      <a:pt x="2688" y="38"/>
                      <a:pt x="2688" y="24"/>
                    </a:cubicBezTo>
                    <a:cubicBezTo>
                      <a:pt x="2688" y="11"/>
                      <a:pt x="2699" y="0"/>
                      <a:pt x="2712" y="0"/>
                    </a:cubicBezTo>
                    <a:close/>
                    <a:moveTo>
                      <a:pt x="3048" y="0"/>
                    </a:moveTo>
                    <a:lnTo>
                      <a:pt x="3192" y="0"/>
                    </a:lnTo>
                    <a:cubicBezTo>
                      <a:pt x="3206" y="0"/>
                      <a:pt x="3216" y="11"/>
                      <a:pt x="3216" y="24"/>
                    </a:cubicBezTo>
                    <a:cubicBezTo>
                      <a:pt x="3216" y="38"/>
                      <a:pt x="3206" y="48"/>
                      <a:pt x="3192" y="48"/>
                    </a:cubicBezTo>
                    <a:lnTo>
                      <a:pt x="3048" y="48"/>
                    </a:lnTo>
                    <a:cubicBezTo>
                      <a:pt x="3035" y="48"/>
                      <a:pt x="3024" y="38"/>
                      <a:pt x="3024" y="24"/>
                    </a:cubicBezTo>
                    <a:cubicBezTo>
                      <a:pt x="3024" y="11"/>
                      <a:pt x="3035" y="0"/>
                      <a:pt x="3048" y="0"/>
                    </a:cubicBezTo>
                    <a:close/>
                    <a:moveTo>
                      <a:pt x="3384" y="0"/>
                    </a:moveTo>
                    <a:lnTo>
                      <a:pt x="3528" y="0"/>
                    </a:lnTo>
                    <a:cubicBezTo>
                      <a:pt x="3542" y="0"/>
                      <a:pt x="3552" y="11"/>
                      <a:pt x="3552" y="24"/>
                    </a:cubicBezTo>
                    <a:cubicBezTo>
                      <a:pt x="3552" y="38"/>
                      <a:pt x="3542" y="48"/>
                      <a:pt x="3528" y="48"/>
                    </a:cubicBezTo>
                    <a:lnTo>
                      <a:pt x="3384" y="48"/>
                    </a:lnTo>
                    <a:cubicBezTo>
                      <a:pt x="3371" y="48"/>
                      <a:pt x="3360" y="38"/>
                      <a:pt x="3360" y="24"/>
                    </a:cubicBezTo>
                    <a:cubicBezTo>
                      <a:pt x="3360" y="11"/>
                      <a:pt x="3371" y="0"/>
                      <a:pt x="3384" y="0"/>
                    </a:cubicBezTo>
                    <a:close/>
                    <a:moveTo>
                      <a:pt x="3720" y="0"/>
                    </a:moveTo>
                    <a:lnTo>
                      <a:pt x="3864" y="0"/>
                    </a:lnTo>
                    <a:cubicBezTo>
                      <a:pt x="3878" y="0"/>
                      <a:pt x="3888" y="11"/>
                      <a:pt x="3888" y="24"/>
                    </a:cubicBezTo>
                    <a:cubicBezTo>
                      <a:pt x="3888" y="38"/>
                      <a:pt x="3878" y="48"/>
                      <a:pt x="3864" y="48"/>
                    </a:cubicBezTo>
                    <a:lnTo>
                      <a:pt x="3720" y="48"/>
                    </a:lnTo>
                    <a:cubicBezTo>
                      <a:pt x="3707" y="48"/>
                      <a:pt x="3696" y="38"/>
                      <a:pt x="3696" y="24"/>
                    </a:cubicBezTo>
                    <a:cubicBezTo>
                      <a:pt x="3696" y="11"/>
                      <a:pt x="3707" y="0"/>
                      <a:pt x="3720" y="0"/>
                    </a:cubicBezTo>
                    <a:close/>
                    <a:moveTo>
                      <a:pt x="4056" y="0"/>
                    </a:moveTo>
                    <a:lnTo>
                      <a:pt x="4200" y="0"/>
                    </a:lnTo>
                    <a:cubicBezTo>
                      <a:pt x="4214" y="0"/>
                      <a:pt x="4224" y="11"/>
                      <a:pt x="4224" y="24"/>
                    </a:cubicBezTo>
                    <a:cubicBezTo>
                      <a:pt x="4224" y="38"/>
                      <a:pt x="4214" y="48"/>
                      <a:pt x="4200" y="48"/>
                    </a:cubicBezTo>
                    <a:lnTo>
                      <a:pt x="4056" y="48"/>
                    </a:lnTo>
                    <a:cubicBezTo>
                      <a:pt x="4043" y="48"/>
                      <a:pt x="4032" y="38"/>
                      <a:pt x="4032" y="24"/>
                    </a:cubicBezTo>
                    <a:cubicBezTo>
                      <a:pt x="4032" y="11"/>
                      <a:pt x="4043" y="0"/>
                      <a:pt x="4056" y="0"/>
                    </a:cubicBezTo>
                    <a:close/>
                    <a:moveTo>
                      <a:pt x="4392" y="0"/>
                    </a:moveTo>
                    <a:lnTo>
                      <a:pt x="4536" y="0"/>
                    </a:lnTo>
                    <a:cubicBezTo>
                      <a:pt x="4550" y="0"/>
                      <a:pt x="4560" y="11"/>
                      <a:pt x="4560" y="24"/>
                    </a:cubicBezTo>
                    <a:cubicBezTo>
                      <a:pt x="4560" y="38"/>
                      <a:pt x="4550" y="48"/>
                      <a:pt x="4536" y="48"/>
                    </a:cubicBezTo>
                    <a:lnTo>
                      <a:pt x="4392" y="48"/>
                    </a:lnTo>
                    <a:cubicBezTo>
                      <a:pt x="4379" y="48"/>
                      <a:pt x="4368" y="38"/>
                      <a:pt x="4368" y="24"/>
                    </a:cubicBezTo>
                    <a:cubicBezTo>
                      <a:pt x="4368" y="11"/>
                      <a:pt x="4379" y="0"/>
                      <a:pt x="4392" y="0"/>
                    </a:cubicBezTo>
                    <a:close/>
                    <a:moveTo>
                      <a:pt x="4728" y="0"/>
                    </a:moveTo>
                    <a:lnTo>
                      <a:pt x="4872" y="0"/>
                    </a:lnTo>
                    <a:cubicBezTo>
                      <a:pt x="4886" y="0"/>
                      <a:pt x="4896" y="11"/>
                      <a:pt x="4896" y="24"/>
                    </a:cubicBezTo>
                    <a:cubicBezTo>
                      <a:pt x="4896" y="38"/>
                      <a:pt x="4886" y="48"/>
                      <a:pt x="4872" y="48"/>
                    </a:cubicBezTo>
                    <a:lnTo>
                      <a:pt x="4728" y="48"/>
                    </a:lnTo>
                    <a:cubicBezTo>
                      <a:pt x="4715" y="48"/>
                      <a:pt x="4704" y="38"/>
                      <a:pt x="4704" y="24"/>
                    </a:cubicBezTo>
                    <a:cubicBezTo>
                      <a:pt x="4704" y="11"/>
                      <a:pt x="4715" y="0"/>
                      <a:pt x="4728" y="0"/>
                    </a:cubicBezTo>
                    <a:close/>
                    <a:moveTo>
                      <a:pt x="5064" y="0"/>
                    </a:moveTo>
                    <a:lnTo>
                      <a:pt x="5208" y="0"/>
                    </a:lnTo>
                    <a:cubicBezTo>
                      <a:pt x="5222" y="0"/>
                      <a:pt x="5232" y="11"/>
                      <a:pt x="5232" y="24"/>
                    </a:cubicBezTo>
                    <a:cubicBezTo>
                      <a:pt x="5232" y="38"/>
                      <a:pt x="5222" y="48"/>
                      <a:pt x="5208" y="48"/>
                    </a:cubicBezTo>
                    <a:lnTo>
                      <a:pt x="5064" y="48"/>
                    </a:lnTo>
                    <a:cubicBezTo>
                      <a:pt x="5051" y="48"/>
                      <a:pt x="5040" y="38"/>
                      <a:pt x="5040" y="24"/>
                    </a:cubicBezTo>
                    <a:cubicBezTo>
                      <a:pt x="5040" y="11"/>
                      <a:pt x="5051" y="0"/>
                      <a:pt x="5064" y="0"/>
                    </a:cubicBezTo>
                    <a:close/>
                    <a:moveTo>
                      <a:pt x="5400" y="0"/>
                    </a:moveTo>
                    <a:lnTo>
                      <a:pt x="5544" y="0"/>
                    </a:lnTo>
                    <a:cubicBezTo>
                      <a:pt x="5558" y="0"/>
                      <a:pt x="5568" y="11"/>
                      <a:pt x="5568" y="24"/>
                    </a:cubicBezTo>
                    <a:cubicBezTo>
                      <a:pt x="5568" y="38"/>
                      <a:pt x="5558" y="48"/>
                      <a:pt x="5544" y="48"/>
                    </a:cubicBezTo>
                    <a:lnTo>
                      <a:pt x="5400" y="48"/>
                    </a:lnTo>
                    <a:cubicBezTo>
                      <a:pt x="5387" y="48"/>
                      <a:pt x="5376" y="38"/>
                      <a:pt x="5376" y="24"/>
                    </a:cubicBezTo>
                    <a:cubicBezTo>
                      <a:pt x="5376" y="11"/>
                      <a:pt x="5387" y="0"/>
                      <a:pt x="5400" y="0"/>
                    </a:cubicBezTo>
                    <a:close/>
                    <a:moveTo>
                      <a:pt x="5736" y="0"/>
                    </a:moveTo>
                    <a:lnTo>
                      <a:pt x="5880" y="0"/>
                    </a:lnTo>
                    <a:cubicBezTo>
                      <a:pt x="5894" y="0"/>
                      <a:pt x="5904" y="11"/>
                      <a:pt x="5904" y="24"/>
                    </a:cubicBezTo>
                    <a:cubicBezTo>
                      <a:pt x="5904" y="38"/>
                      <a:pt x="5894" y="48"/>
                      <a:pt x="5880" y="48"/>
                    </a:cubicBezTo>
                    <a:lnTo>
                      <a:pt x="5736" y="48"/>
                    </a:lnTo>
                    <a:cubicBezTo>
                      <a:pt x="5723" y="48"/>
                      <a:pt x="5712" y="38"/>
                      <a:pt x="5712" y="24"/>
                    </a:cubicBezTo>
                    <a:cubicBezTo>
                      <a:pt x="5712" y="11"/>
                      <a:pt x="5723" y="0"/>
                      <a:pt x="5736" y="0"/>
                    </a:cubicBezTo>
                    <a:close/>
                    <a:moveTo>
                      <a:pt x="6072" y="0"/>
                    </a:moveTo>
                    <a:lnTo>
                      <a:pt x="6216" y="0"/>
                    </a:lnTo>
                    <a:cubicBezTo>
                      <a:pt x="6230" y="0"/>
                      <a:pt x="6240" y="11"/>
                      <a:pt x="6240" y="24"/>
                    </a:cubicBezTo>
                    <a:cubicBezTo>
                      <a:pt x="6240" y="38"/>
                      <a:pt x="6230" y="48"/>
                      <a:pt x="6216" y="48"/>
                    </a:cubicBezTo>
                    <a:lnTo>
                      <a:pt x="6072" y="48"/>
                    </a:lnTo>
                    <a:cubicBezTo>
                      <a:pt x="6059" y="48"/>
                      <a:pt x="6048" y="38"/>
                      <a:pt x="6048" y="24"/>
                    </a:cubicBezTo>
                    <a:cubicBezTo>
                      <a:pt x="6048" y="11"/>
                      <a:pt x="6059" y="0"/>
                      <a:pt x="6072" y="0"/>
                    </a:cubicBezTo>
                    <a:close/>
                  </a:path>
                </a:pathLst>
              </a:custGeom>
              <a:solidFill>
                <a:srgbClr val="00B050"/>
              </a:solidFill>
              <a:ln w="7938" cap="flat">
                <a:solidFill>
                  <a:srgbClr val="00B050"/>
                </a:solidFill>
                <a:prstDash val="solid"/>
                <a:bevel/>
                <a:headEnd/>
                <a:tailEnd/>
              </a:ln>
            </p:spPr>
            <p:txBody>
              <a:bodyPr/>
              <a:lstStyle/>
              <a:p>
                <a:endParaRPr lang="en-US" dirty="0"/>
              </a:p>
            </p:txBody>
          </p:sp>
          <p:sp>
            <p:nvSpPr>
              <p:cNvPr id="58802" name="Freeform 26"/>
              <p:cNvSpPr>
                <a:spLocks noEditPoints="1"/>
              </p:cNvSpPr>
              <p:nvPr/>
            </p:nvSpPr>
            <p:spPr bwMode="auto">
              <a:xfrm>
                <a:off x="1680" y="1104"/>
                <a:ext cx="6" cy="1109"/>
              </a:xfrm>
              <a:custGeom>
                <a:avLst/>
                <a:gdLst>
                  <a:gd name="T0" fmla="*/ 2 w 16"/>
                  <a:gd name="T1" fmla="*/ 323 h 3744"/>
                  <a:gd name="T2" fmla="*/ 0 w 16"/>
                  <a:gd name="T3" fmla="*/ 318 h 3744"/>
                  <a:gd name="T4" fmla="*/ 2 w 16"/>
                  <a:gd name="T5" fmla="*/ 318 h 3744"/>
                  <a:gd name="T6" fmla="*/ 0 w 16"/>
                  <a:gd name="T7" fmla="*/ 304 h 3744"/>
                  <a:gd name="T8" fmla="*/ 1 w 16"/>
                  <a:gd name="T9" fmla="*/ 309 h 3744"/>
                  <a:gd name="T10" fmla="*/ 1 w 16"/>
                  <a:gd name="T11" fmla="*/ 294 h 3744"/>
                  <a:gd name="T12" fmla="*/ 0 w 16"/>
                  <a:gd name="T13" fmla="*/ 298 h 3744"/>
                  <a:gd name="T14" fmla="*/ 2 w 16"/>
                  <a:gd name="T15" fmla="*/ 284 h 3744"/>
                  <a:gd name="T16" fmla="*/ 0 w 16"/>
                  <a:gd name="T17" fmla="*/ 279 h 3744"/>
                  <a:gd name="T18" fmla="*/ 2 w 16"/>
                  <a:gd name="T19" fmla="*/ 279 h 3744"/>
                  <a:gd name="T20" fmla="*/ 0 w 16"/>
                  <a:gd name="T21" fmla="*/ 265 h 3744"/>
                  <a:gd name="T22" fmla="*/ 1 w 16"/>
                  <a:gd name="T23" fmla="*/ 270 h 3744"/>
                  <a:gd name="T24" fmla="*/ 1 w 16"/>
                  <a:gd name="T25" fmla="*/ 254 h 3744"/>
                  <a:gd name="T26" fmla="*/ 0 w 16"/>
                  <a:gd name="T27" fmla="*/ 259 h 3744"/>
                  <a:gd name="T28" fmla="*/ 2 w 16"/>
                  <a:gd name="T29" fmla="*/ 245 h 3744"/>
                  <a:gd name="T30" fmla="*/ 0 w 16"/>
                  <a:gd name="T31" fmla="*/ 239 h 3744"/>
                  <a:gd name="T32" fmla="*/ 2 w 16"/>
                  <a:gd name="T33" fmla="*/ 239 h 3744"/>
                  <a:gd name="T34" fmla="*/ 0 w 16"/>
                  <a:gd name="T35" fmla="*/ 225 h 3744"/>
                  <a:gd name="T36" fmla="*/ 1 w 16"/>
                  <a:gd name="T37" fmla="*/ 230 h 3744"/>
                  <a:gd name="T38" fmla="*/ 1 w 16"/>
                  <a:gd name="T39" fmla="*/ 215 h 3744"/>
                  <a:gd name="T40" fmla="*/ 0 w 16"/>
                  <a:gd name="T41" fmla="*/ 220 h 3744"/>
                  <a:gd name="T42" fmla="*/ 2 w 16"/>
                  <a:gd name="T43" fmla="*/ 206 h 3744"/>
                  <a:gd name="T44" fmla="*/ 0 w 16"/>
                  <a:gd name="T45" fmla="*/ 200 h 3744"/>
                  <a:gd name="T46" fmla="*/ 2 w 16"/>
                  <a:gd name="T47" fmla="*/ 200 h 3744"/>
                  <a:gd name="T48" fmla="*/ 0 w 16"/>
                  <a:gd name="T49" fmla="*/ 186 h 3744"/>
                  <a:gd name="T50" fmla="*/ 1 w 16"/>
                  <a:gd name="T51" fmla="*/ 191 h 3744"/>
                  <a:gd name="T52" fmla="*/ 1 w 16"/>
                  <a:gd name="T53" fmla="*/ 175 h 3744"/>
                  <a:gd name="T54" fmla="*/ 0 w 16"/>
                  <a:gd name="T55" fmla="*/ 180 h 3744"/>
                  <a:gd name="T56" fmla="*/ 2 w 16"/>
                  <a:gd name="T57" fmla="*/ 166 h 3744"/>
                  <a:gd name="T58" fmla="*/ 0 w 16"/>
                  <a:gd name="T59" fmla="*/ 161 h 3744"/>
                  <a:gd name="T60" fmla="*/ 2 w 16"/>
                  <a:gd name="T61" fmla="*/ 161 h 3744"/>
                  <a:gd name="T62" fmla="*/ 0 w 16"/>
                  <a:gd name="T63" fmla="*/ 147 h 3744"/>
                  <a:gd name="T64" fmla="*/ 1 w 16"/>
                  <a:gd name="T65" fmla="*/ 152 h 3744"/>
                  <a:gd name="T66" fmla="*/ 1 w 16"/>
                  <a:gd name="T67" fmla="*/ 136 h 3744"/>
                  <a:gd name="T68" fmla="*/ 0 w 16"/>
                  <a:gd name="T69" fmla="*/ 141 h 3744"/>
                  <a:gd name="T70" fmla="*/ 2 w 16"/>
                  <a:gd name="T71" fmla="*/ 127 h 3744"/>
                  <a:gd name="T72" fmla="*/ 0 w 16"/>
                  <a:gd name="T73" fmla="*/ 121 h 3744"/>
                  <a:gd name="T74" fmla="*/ 2 w 16"/>
                  <a:gd name="T75" fmla="*/ 121 h 3744"/>
                  <a:gd name="T76" fmla="*/ 0 w 16"/>
                  <a:gd name="T77" fmla="*/ 108 h 3744"/>
                  <a:gd name="T78" fmla="*/ 1 w 16"/>
                  <a:gd name="T79" fmla="*/ 112 h 3744"/>
                  <a:gd name="T80" fmla="*/ 1 w 16"/>
                  <a:gd name="T81" fmla="*/ 97 h 3744"/>
                  <a:gd name="T82" fmla="*/ 0 w 16"/>
                  <a:gd name="T83" fmla="*/ 102 h 3744"/>
                  <a:gd name="T84" fmla="*/ 2 w 16"/>
                  <a:gd name="T85" fmla="*/ 88 h 3744"/>
                  <a:gd name="T86" fmla="*/ 0 w 16"/>
                  <a:gd name="T87" fmla="*/ 82 h 3744"/>
                  <a:gd name="T88" fmla="*/ 2 w 16"/>
                  <a:gd name="T89" fmla="*/ 82 h 3744"/>
                  <a:gd name="T90" fmla="*/ 0 w 16"/>
                  <a:gd name="T91" fmla="*/ 68 h 3744"/>
                  <a:gd name="T92" fmla="*/ 1 w 16"/>
                  <a:gd name="T93" fmla="*/ 73 h 3744"/>
                  <a:gd name="T94" fmla="*/ 1 w 16"/>
                  <a:gd name="T95" fmla="*/ 57 h 3744"/>
                  <a:gd name="T96" fmla="*/ 0 w 16"/>
                  <a:gd name="T97" fmla="*/ 62 h 3744"/>
                  <a:gd name="T98" fmla="*/ 2 w 16"/>
                  <a:gd name="T99" fmla="*/ 49 h 3744"/>
                  <a:gd name="T100" fmla="*/ 0 w 16"/>
                  <a:gd name="T101" fmla="*/ 43 h 3744"/>
                  <a:gd name="T102" fmla="*/ 2 w 16"/>
                  <a:gd name="T103" fmla="*/ 43 h 3744"/>
                  <a:gd name="T104" fmla="*/ 0 w 16"/>
                  <a:gd name="T105" fmla="*/ 29 h 3744"/>
                  <a:gd name="T106" fmla="*/ 1 w 16"/>
                  <a:gd name="T107" fmla="*/ 34 h 3744"/>
                  <a:gd name="T108" fmla="*/ 1 w 16"/>
                  <a:gd name="T109" fmla="*/ 18 h 3744"/>
                  <a:gd name="T110" fmla="*/ 0 w 16"/>
                  <a:gd name="T111" fmla="*/ 23 h 3744"/>
                  <a:gd name="T112" fmla="*/ 2 w 16"/>
                  <a:gd name="T113" fmla="*/ 9 h 3744"/>
                  <a:gd name="T114" fmla="*/ 0 w 16"/>
                  <a:gd name="T115" fmla="*/ 4 h 3744"/>
                  <a:gd name="T116" fmla="*/ 2 w 16"/>
                  <a:gd name="T117" fmla="*/ 4 h 37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3744"/>
                  <a:gd name="T179" fmla="*/ 16 w 16"/>
                  <a:gd name="T180" fmla="*/ 3744 h 37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3744">
                    <a:moveTo>
                      <a:pt x="0" y="3736"/>
                    </a:moveTo>
                    <a:lnTo>
                      <a:pt x="0" y="3688"/>
                    </a:lnTo>
                    <a:cubicBezTo>
                      <a:pt x="0" y="3684"/>
                      <a:pt x="4" y="3680"/>
                      <a:pt x="8" y="3680"/>
                    </a:cubicBezTo>
                    <a:cubicBezTo>
                      <a:pt x="13" y="3680"/>
                      <a:pt x="16" y="3684"/>
                      <a:pt x="16" y="3688"/>
                    </a:cubicBezTo>
                    <a:lnTo>
                      <a:pt x="16" y="3736"/>
                    </a:lnTo>
                    <a:cubicBezTo>
                      <a:pt x="16" y="3741"/>
                      <a:pt x="13" y="3744"/>
                      <a:pt x="8" y="3744"/>
                    </a:cubicBezTo>
                    <a:cubicBezTo>
                      <a:pt x="4" y="3744"/>
                      <a:pt x="0" y="3741"/>
                      <a:pt x="0" y="3736"/>
                    </a:cubicBezTo>
                    <a:close/>
                    <a:moveTo>
                      <a:pt x="0" y="3624"/>
                    </a:moveTo>
                    <a:lnTo>
                      <a:pt x="0" y="3576"/>
                    </a:lnTo>
                    <a:cubicBezTo>
                      <a:pt x="0" y="3572"/>
                      <a:pt x="4" y="3568"/>
                      <a:pt x="8" y="3568"/>
                    </a:cubicBezTo>
                    <a:cubicBezTo>
                      <a:pt x="13" y="3568"/>
                      <a:pt x="16" y="3572"/>
                      <a:pt x="16" y="3576"/>
                    </a:cubicBezTo>
                    <a:lnTo>
                      <a:pt x="16" y="3624"/>
                    </a:lnTo>
                    <a:cubicBezTo>
                      <a:pt x="16" y="3629"/>
                      <a:pt x="13" y="3632"/>
                      <a:pt x="8" y="3632"/>
                    </a:cubicBezTo>
                    <a:cubicBezTo>
                      <a:pt x="4" y="3632"/>
                      <a:pt x="0" y="3629"/>
                      <a:pt x="0" y="3624"/>
                    </a:cubicBezTo>
                    <a:close/>
                    <a:moveTo>
                      <a:pt x="0" y="3512"/>
                    </a:moveTo>
                    <a:lnTo>
                      <a:pt x="0" y="3464"/>
                    </a:lnTo>
                    <a:cubicBezTo>
                      <a:pt x="0" y="3460"/>
                      <a:pt x="4" y="3456"/>
                      <a:pt x="8" y="3456"/>
                    </a:cubicBezTo>
                    <a:cubicBezTo>
                      <a:pt x="13" y="3456"/>
                      <a:pt x="16" y="3460"/>
                      <a:pt x="16" y="3464"/>
                    </a:cubicBezTo>
                    <a:lnTo>
                      <a:pt x="16" y="3512"/>
                    </a:lnTo>
                    <a:cubicBezTo>
                      <a:pt x="16" y="3517"/>
                      <a:pt x="13" y="3520"/>
                      <a:pt x="8" y="3520"/>
                    </a:cubicBezTo>
                    <a:cubicBezTo>
                      <a:pt x="4" y="3520"/>
                      <a:pt x="0" y="3517"/>
                      <a:pt x="0" y="3512"/>
                    </a:cubicBezTo>
                    <a:close/>
                    <a:moveTo>
                      <a:pt x="0" y="3400"/>
                    </a:moveTo>
                    <a:lnTo>
                      <a:pt x="0" y="3352"/>
                    </a:lnTo>
                    <a:cubicBezTo>
                      <a:pt x="0" y="3348"/>
                      <a:pt x="4" y="3344"/>
                      <a:pt x="8" y="3344"/>
                    </a:cubicBezTo>
                    <a:cubicBezTo>
                      <a:pt x="13" y="3344"/>
                      <a:pt x="16" y="3348"/>
                      <a:pt x="16" y="3352"/>
                    </a:cubicBezTo>
                    <a:lnTo>
                      <a:pt x="16" y="3400"/>
                    </a:lnTo>
                    <a:cubicBezTo>
                      <a:pt x="16" y="3405"/>
                      <a:pt x="13" y="3408"/>
                      <a:pt x="8" y="3408"/>
                    </a:cubicBezTo>
                    <a:cubicBezTo>
                      <a:pt x="4" y="3408"/>
                      <a:pt x="0" y="3405"/>
                      <a:pt x="0" y="3400"/>
                    </a:cubicBezTo>
                    <a:close/>
                    <a:moveTo>
                      <a:pt x="0" y="3288"/>
                    </a:moveTo>
                    <a:lnTo>
                      <a:pt x="0" y="3240"/>
                    </a:lnTo>
                    <a:cubicBezTo>
                      <a:pt x="0" y="3236"/>
                      <a:pt x="4" y="3232"/>
                      <a:pt x="8" y="3232"/>
                    </a:cubicBezTo>
                    <a:cubicBezTo>
                      <a:pt x="13" y="3232"/>
                      <a:pt x="16" y="3236"/>
                      <a:pt x="16" y="3240"/>
                    </a:cubicBezTo>
                    <a:lnTo>
                      <a:pt x="16" y="3288"/>
                    </a:lnTo>
                    <a:cubicBezTo>
                      <a:pt x="16" y="3293"/>
                      <a:pt x="13" y="3296"/>
                      <a:pt x="8" y="3296"/>
                    </a:cubicBezTo>
                    <a:cubicBezTo>
                      <a:pt x="4" y="3296"/>
                      <a:pt x="0" y="3293"/>
                      <a:pt x="0" y="3288"/>
                    </a:cubicBezTo>
                    <a:close/>
                    <a:moveTo>
                      <a:pt x="0" y="3176"/>
                    </a:moveTo>
                    <a:lnTo>
                      <a:pt x="0" y="3128"/>
                    </a:lnTo>
                    <a:cubicBezTo>
                      <a:pt x="0" y="3124"/>
                      <a:pt x="4" y="3120"/>
                      <a:pt x="8" y="3120"/>
                    </a:cubicBezTo>
                    <a:cubicBezTo>
                      <a:pt x="13" y="3120"/>
                      <a:pt x="16" y="3124"/>
                      <a:pt x="16" y="3128"/>
                    </a:cubicBezTo>
                    <a:lnTo>
                      <a:pt x="16" y="3176"/>
                    </a:lnTo>
                    <a:cubicBezTo>
                      <a:pt x="16" y="3181"/>
                      <a:pt x="13" y="3184"/>
                      <a:pt x="8" y="3184"/>
                    </a:cubicBezTo>
                    <a:cubicBezTo>
                      <a:pt x="4" y="3184"/>
                      <a:pt x="0" y="3181"/>
                      <a:pt x="0" y="3176"/>
                    </a:cubicBezTo>
                    <a:close/>
                    <a:moveTo>
                      <a:pt x="0" y="3064"/>
                    </a:moveTo>
                    <a:lnTo>
                      <a:pt x="0" y="3016"/>
                    </a:lnTo>
                    <a:cubicBezTo>
                      <a:pt x="0" y="3012"/>
                      <a:pt x="4" y="3008"/>
                      <a:pt x="8" y="3008"/>
                    </a:cubicBezTo>
                    <a:cubicBezTo>
                      <a:pt x="13" y="3008"/>
                      <a:pt x="16" y="3012"/>
                      <a:pt x="16" y="3016"/>
                    </a:cubicBezTo>
                    <a:lnTo>
                      <a:pt x="16" y="3064"/>
                    </a:lnTo>
                    <a:cubicBezTo>
                      <a:pt x="16" y="3069"/>
                      <a:pt x="13" y="3072"/>
                      <a:pt x="8" y="3072"/>
                    </a:cubicBezTo>
                    <a:cubicBezTo>
                      <a:pt x="4" y="3072"/>
                      <a:pt x="0" y="3069"/>
                      <a:pt x="0" y="3064"/>
                    </a:cubicBezTo>
                    <a:close/>
                    <a:moveTo>
                      <a:pt x="0" y="2952"/>
                    </a:moveTo>
                    <a:lnTo>
                      <a:pt x="0" y="2904"/>
                    </a:lnTo>
                    <a:cubicBezTo>
                      <a:pt x="0" y="2900"/>
                      <a:pt x="4" y="2896"/>
                      <a:pt x="8" y="2896"/>
                    </a:cubicBezTo>
                    <a:cubicBezTo>
                      <a:pt x="13" y="2896"/>
                      <a:pt x="16" y="2900"/>
                      <a:pt x="16" y="2904"/>
                    </a:cubicBezTo>
                    <a:lnTo>
                      <a:pt x="16" y="2952"/>
                    </a:lnTo>
                    <a:cubicBezTo>
                      <a:pt x="16" y="2957"/>
                      <a:pt x="13" y="2960"/>
                      <a:pt x="8" y="2960"/>
                    </a:cubicBezTo>
                    <a:cubicBezTo>
                      <a:pt x="4" y="2960"/>
                      <a:pt x="0" y="2957"/>
                      <a:pt x="0" y="2952"/>
                    </a:cubicBezTo>
                    <a:close/>
                    <a:moveTo>
                      <a:pt x="0" y="2840"/>
                    </a:moveTo>
                    <a:lnTo>
                      <a:pt x="0" y="2792"/>
                    </a:lnTo>
                    <a:cubicBezTo>
                      <a:pt x="0" y="2788"/>
                      <a:pt x="4" y="2784"/>
                      <a:pt x="8" y="2784"/>
                    </a:cubicBezTo>
                    <a:cubicBezTo>
                      <a:pt x="13" y="2784"/>
                      <a:pt x="16" y="2788"/>
                      <a:pt x="16" y="2792"/>
                    </a:cubicBezTo>
                    <a:lnTo>
                      <a:pt x="16" y="2840"/>
                    </a:lnTo>
                    <a:cubicBezTo>
                      <a:pt x="16" y="2845"/>
                      <a:pt x="13" y="2848"/>
                      <a:pt x="8" y="2848"/>
                    </a:cubicBezTo>
                    <a:cubicBezTo>
                      <a:pt x="4" y="2848"/>
                      <a:pt x="0" y="2845"/>
                      <a:pt x="0" y="2840"/>
                    </a:cubicBezTo>
                    <a:close/>
                    <a:moveTo>
                      <a:pt x="0" y="2728"/>
                    </a:moveTo>
                    <a:lnTo>
                      <a:pt x="0" y="2680"/>
                    </a:lnTo>
                    <a:cubicBezTo>
                      <a:pt x="0" y="2676"/>
                      <a:pt x="4" y="2672"/>
                      <a:pt x="8" y="2672"/>
                    </a:cubicBezTo>
                    <a:cubicBezTo>
                      <a:pt x="13" y="2672"/>
                      <a:pt x="16" y="2676"/>
                      <a:pt x="16" y="2680"/>
                    </a:cubicBezTo>
                    <a:lnTo>
                      <a:pt x="16" y="2728"/>
                    </a:lnTo>
                    <a:cubicBezTo>
                      <a:pt x="16" y="2733"/>
                      <a:pt x="13" y="2736"/>
                      <a:pt x="8" y="2736"/>
                    </a:cubicBezTo>
                    <a:cubicBezTo>
                      <a:pt x="4" y="2736"/>
                      <a:pt x="0" y="2733"/>
                      <a:pt x="0" y="2728"/>
                    </a:cubicBezTo>
                    <a:close/>
                    <a:moveTo>
                      <a:pt x="0" y="2616"/>
                    </a:moveTo>
                    <a:lnTo>
                      <a:pt x="0" y="2568"/>
                    </a:lnTo>
                    <a:cubicBezTo>
                      <a:pt x="0" y="2564"/>
                      <a:pt x="4" y="2560"/>
                      <a:pt x="8" y="2560"/>
                    </a:cubicBezTo>
                    <a:cubicBezTo>
                      <a:pt x="13" y="2560"/>
                      <a:pt x="16" y="2564"/>
                      <a:pt x="16" y="2568"/>
                    </a:cubicBezTo>
                    <a:lnTo>
                      <a:pt x="16" y="2616"/>
                    </a:lnTo>
                    <a:cubicBezTo>
                      <a:pt x="16" y="2621"/>
                      <a:pt x="13" y="2624"/>
                      <a:pt x="8" y="2624"/>
                    </a:cubicBezTo>
                    <a:cubicBezTo>
                      <a:pt x="4" y="2624"/>
                      <a:pt x="0" y="2621"/>
                      <a:pt x="0" y="2616"/>
                    </a:cubicBezTo>
                    <a:close/>
                    <a:moveTo>
                      <a:pt x="0" y="2504"/>
                    </a:moveTo>
                    <a:lnTo>
                      <a:pt x="0" y="2456"/>
                    </a:lnTo>
                    <a:cubicBezTo>
                      <a:pt x="0" y="2452"/>
                      <a:pt x="4" y="2448"/>
                      <a:pt x="8" y="2448"/>
                    </a:cubicBezTo>
                    <a:cubicBezTo>
                      <a:pt x="13" y="2448"/>
                      <a:pt x="16" y="2452"/>
                      <a:pt x="16" y="2456"/>
                    </a:cubicBezTo>
                    <a:lnTo>
                      <a:pt x="16" y="2504"/>
                    </a:lnTo>
                    <a:cubicBezTo>
                      <a:pt x="16" y="2509"/>
                      <a:pt x="13" y="2512"/>
                      <a:pt x="8" y="2512"/>
                    </a:cubicBezTo>
                    <a:cubicBezTo>
                      <a:pt x="4" y="2512"/>
                      <a:pt x="0" y="2509"/>
                      <a:pt x="0" y="2504"/>
                    </a:cubicBezTo>
                    <a:close/>
                    <a:moveTo>
                      <a:pt x="0" y="2392"/>
                    </a:moveTo>
                    <a:lnTo>
                      <a:pt x="0" y="2344"/>
                    </a:lnTo>
                    <a:cubicBezTo>
                      <a:pt x="0" y="2340"/>
                      <a:pt x="4" y="2336"/>
                      <a:pt x="8" y="2336"/>
                    </a:cubicBezTo>
                    <a:cubicBezTo>
                      <a:pt x="13" y="2336"/>
                      <a:pt x="16" y="2340"/>
                      <a:pt x="16" y="2344"/>
                    </a:cubicBezTo>
                    <a:lnTo>
                      <a:pt x="16" y="2392"/>
                    </a:lnTo>
                    <a:cubicBezTo>
                      <a:pt x="16" y="2397"/>
                      <a:pt x="13" y="2400"/>
                      <a:pt x="8" y="2400"/>
                    </a:cubicBezTo>
                    <a:cubicBezTo>
                      <a:pt x="4" y="2400"/>
                      <a:pt x="0" y="2397"/>
                      <a:pt x="0" y="2392"/>
                    </a:cubicBezTo>
                    <a:close/>
                    <a:moveTo>
                      <a:pt x="0" y="2280"/>
                    </a:moveTo>
                    <a:lnTo>
                      <a:pt x="0" y="2232"/>
                    </a:lnTo>
                    <a:cubicBezTo>
                      <a:pt x="0" y="2228"/>
                      <a:pt x="4" y="2224"/>
                      <a:pt x="8" y="2224"/>
                    </a:cubicBezTo>
                    <a:cubicBezTo>
                      <a:pt x="13" y="2224"/>
                      <a:pt x="16" y="2228"/>
                      <a:pt x="16" y="2232"/>
                    </a:cubicBezTo>
                    <a:lnTo>
                      <a:pt x="16" y="2280"/>
                    </a:lnTo>
                    <a:cubicBezTo>
                      <a:pt x="16" y="2285"/>
                      <a:pt x="13" y="2288"/>
                      <a:pt x="8" y="2288"/>
                    </a:cubicBezTo>
                    <a:cubicBezTo>
                      <a:pt x="4" y="2288"/>
                      <a:pt x="0" y="2285"/>
                      <a:pt x="0" y="2280"/>
                    </a:cubicBezTo>
                    <a:close/>
                    <a:moveTo>
                      <a:pt x="0" y="2168"/>
                    </a:moveTo>
                    <a:lnTo>
                      <a:pt x="0" y="2120"/>
                    </a:lnTo>
                    <a:cubicBezTo>
                      <a:pt x="0" y="2116"/>
                      <a:pt x="4" y="2112"/>
                      <a:pt x="8" y="2112"/>
                    </a:cubicBezTo>
                    <a:cubicBezTo>
                      <a:pt x="13" y="2112"/>
                      <a:pt x="16" y="2116"/>
                      <a:pt x="16" y="2120"/>
                    </a:cubicBezTo>
                    <a:lnTo>
                      <a:pt x="16" y="2168"/>
                    </a:lnTo>
                    <a:cubicBezTo>
                      <a:pt x="16" y="2173"/>
                      <a:pt x="13" y="2176"/>
                      <a:pt x="8" y="2176"/>
                    </a:cubicBezTo>
                    <a:cubicBezTo>
                      <a:pt x="4" y="2176"/>
                      <a:pt x="0" y="2173"/>
                      <a:pt x="0" y="2168"/>
                    </a:cubicBezTo>
                    <a:close/>
                    <a:moveTo>
                      <a:pt x="0" y="2056"/>
                    </a:moveTo>
                    <a:lnTo>
                      <a:pt x="0" y="2008"/>
                    </a:lnTo>
                    <a:cubicBezTo>
                      <a:pt x="0" y="2004"/>
                      <a:pt x="4" y="2000"/>
                      <a:pt x="8" y="2000"/>
                    </a:cubicBezTo>
                    <a:cubicBezTo>
                      <a:pt x="13" y="2000"/>
                      <a:pt x="16" y="2004"/>
                      <a:pt x="16" y="2008"/>
                    </a:cubicBezTo>
                    <a:lnTo>
                      <a:pt x="16" y="2056"/>
                    </a:lnTo>
                    <a:cubicBezTo>
                      <a:pt x="16" y="2061"/>
                      <a:pt x="13" y="2064"/>
                      <a:pt x="8" y="2064"/>
                    </a:cubicBezTo>
                    <a:cubicBezTo>
                      <a:pt x="4" y="2064"/>
                      <a:pt x="0" y="2061"/>
                      <a:pt x="0" y="2056"/>
                    </a:cubicBezTo>
                    <a:close/>
                    <a:moveTo>
                      <a:pt x="0" y="1944"/>
                    </a:moveTo>
                    <a:lnTo>
                      <a:pt x="0" y="1896"/>
                    </a:lnTo>
                    <a:cubicBezTo>
                      <a:pt x="0" y="1892"/>
                      <a:pt x="4" y="1888"/>
                      <a:pt x="8" y="1888"/>
                    </a:cubicBezTo>
                    <a:cubicBezTo>
                      <a:pt x="13" y="1888"/>
                      <a:pt x="16" y="1892"/>
                      <a:pt x="16" y="1896"/>
                    </a:cubicBezTo>
                    <a:lnTo>
                      <a:pt x="16" y="1944"/>
                    </a:lnTo>
                    <a:cubicBezTo>
                      <a:pt x="16" y="1949"/>
                      <a:pt x="13" y="1952"/>
                      <a:pt x="8" y="1952"/>
                    </a:cubicBezTo>
                    <a:cubicBezTo>
                      <a:pt x="4" y="1952"/>
                      <a:pt x="0" y="1949"/>
                      <a:pt x="0" y="1944"/>
                    </a:cubicBezTo>
                    <a:close/>
                    <a:moveTo>
                      <a:pt x="0" y="1832"/>
                    </a:moveTo>
                    <a:lnTo>
                      <a:pt x="0" y="1784"/>
                    </a:lnTo>
                    <a:cubicBezTo>
                      <a:pt x="0" y="1780"/>
                      <a:pt x="4" y="1776"/>
                      <a:pt x="8" y="1776"/>
                    </a:cubicBezTo>
                    <a:cubicBezTo>
                      <a:pt x="13" y="1776"/>
                      <a:pt x="16" y="1780"/>
                      <a:pt x="16" y="1784"/>
                    </a:cubicBezTo>
                    <a:lnTo>
                      <a:pt x="16" y="1832"/>
                    </a:lnTo>
                    <a:cubicBezTo>
                      <a:pt x="16" y="1837"/>
                      <a:pt x="13" y="1840"/>
                      <a:pt x="8" y="1840"/>
                    </a:cubicBezTo>
                    <a:cubicBezTo>
                      <a:pt x="4" y="1840"/>
                      <a:pt x="0" y="1837"/>
                      <a:pt x="0" y="1832"/>
                    </a:cubicBezTo>
                    <a:close/>
                    <a:moveTo>
                      <a:pt x="0" y="1720"/>
                    </a:moveTo>
                    <a:lnTo>
                      <a:pt x="0" y="1672"/>
                    </a:lnTo>
                    <a:cubicBezTo>
                      <a:pt x="0" y="1668"/>
                      <a:pt x="4" y="1664"/>
                      <a:pt x="8" y="1664"/>
                    </a:cubicBezTo>
                    <a:cubicBezTo>
                      <a:pt x="13" y="1664"/>
                      <a:pt x="16" y="1668"/>
                      <a:pt x="16" y="1672"/>
                    </a:cubicBezTo>
                    <a:lnTo>
                      <a:pt x="16" y="1720"/>
                    </a:lnTo>
                    <a:cubicBezTo>
                      <a:pt x="16" y="1725"/>
                      <a:pt x="13" y="1728"/>
                      <a:pt x="8" y="1728"/>
                    </a:cubicBezTo>
                    <a:cubicBezTo>
                      <a:pt x="4" y="1728"/>
                      <a:pt x="0" y="1725"/>
                      <a:pt x="0" y="1720"/>
                    </a:cubicBezTo>
                    <a:close/>
                    <a:moveTo>
                      <a:pt x="0" y="1608"/>
                    </a:moveTo>
                    <a:lnTo>
                      <a:pt x="0" y="1560"/>
                    </a:lnTo>
                    <a:cubicBezTo>
                      <a:pt x="0" y="1556"/>
                      <a:pt x="4" y="1552"/>
                      <a:pt x="8" y="1552"/>
                    </a:cubicBezTo>
                    <a:cubicBezTo>
                      <a:pt x="13" y="1552"/>
                      <a:pt x="16" y="1556"/>
                      <a:pt x="16" y="1560"/>
                    </a:cubicBezTo>
                    <a:lnTo>
                      <a:pt x="16" y="1608"/>
                    </a:lnTo>
                    <a:cubicBezTo>
                      <a:pt x="16" y="1613"/>
                      <a:pt x="13" y="1616"/>
                      <a:pt x="8" y="1616"/>
                    </a:cubicBezTo>
                    <a:cubicBezTo>
                      <a:pt x="4" y="1616"/>
                      <a:pt x="0" y="1613"/>
                      <a:pt x="0" y="1608"/>
                    </a:cubicBezTo>
                    <a:close/>
                    <a:moveTo>
                      <a:pt x="0" y="1496"/>
                    </a:moveTo>
                    <a:lnTo>
                      <a:pt x="0" y="1448"/>
                    </a:lnTo>
                    <a:cubicBezTo>
                      <a:pt x="0" y="1444"/>
                      <a:pt x="4" y="1440"/>
                      <a:pt x="8" y="1440"/>
                    </a:cubicBezTo>
                    <a:cubicBezTo>
                      <a:pt x="13" y="1440"/>
                      <a:pt x="16" y="1444"/>
                      <a:pt x="16" y="1448"/>
                    </a:cubicBezTo>
                    <a:lnTo>
                      <a:pt x="16" y="1496"/>
                    </a:lnTo>
                    <a:cubicBezTo>
                      <a:pt x="16" y="1501"/>
                      <a:pt x="13" y="1504"/>
                      <a:pt x="8" y="1504"/>
                    </a:cubicBezTo>
                    <a:cubicBezTo>
                      <a:pt x="4" y="1504"/>
                      <a:pt x="0" y="1501"/>
                      <a:pt x="0" y="1496"/>
                    </a:cubicBezTo>
                    <a:close/>
                    <a:moveTo>
                      <a:pt x="0" y="1384"/>
                    </a:moveTo>
                    <a:lnTo>
                      <a:pt x="0" y="1336"/>
                    </a:lnTo>
                    <a:cubicBezTo>
                      <a:pt x="0" y="1332"/>
                      <a:pt x="4" y="1328"/>
                      <a:pt x="8" y="1328"/>
                    </a:cubicBezTo>
                    <a:cubicBezTo>
                      <a:pt x="13" y="1328"/>
                      <a:pt x="16" y="1332"/>
                      <a:pt x="16" y="1336"/>
                    </a:cubicBezTo>
                    <a:lnTo>
                      <a:pt x="16" y="1384"/>
                    </a:lnTo>
                    <a:cubicBezTo>
                      <a:pt x="16" y="1389"/>
                      <a:pt x="13" y="1392"/>
                      <a:pt x="8" y="1392"/>
                    </a:cubicBezTo>
                    <a:cubicBezTo>
                      <a:pt x="4" y="1392"/>
                      <a:pt x="0" y="1389"/>
                      <a:pt x="0" y="1384"/>
                    </a:cubicBezTo>
                    <a:close/>
                    <a:moveTo>
                      <a:pt x="0" y="1272"/>
                    </a:moveTo>
                    <a:lnTo>
                      <a:pt x="0" y="1224"/>
                    </a:lnTo>
                    <a:cubicBezTo>
                      <a:pt x="0" y="1220"/>
                      <a:pt x="4" y="1216"/>
                      <a:pt x="8" y="1216"/>
                    </a:cubicBezTo>
                    <a:cubicBezTo>
                      <a:pt x="13" y="1216"/>
                      <a:pt x="16" y="1220"/>
                      <a:pt x="16" y="1224"/>
                    </a:cubicBezTo>
                    <a:lnTo>
                      <a:pt x="16" y="1272"/>
                    </a:lnTo>
                    <a:cubicBezTo>
                      <a:pt x="16" y="1277"/>
                      <a:pt x="13" y="1280"/>
                      <a:pt x="8" y="1280"/>
                    </a:cubicBezTo>
                    <a:cubicBezTo>
                      <a:pt x="4" y="1280"/>
                      <a:pt x="0" y="1277"/>
                      <a:pt x="0" y="1272"/>
                    </a:cubicBezTo>
                    <a:close/>
                    <a:moveTo>
                      <a:pt x="0" y="1160"/>
                    </a:moveTo>
                    <a:lnTo>
                      <a:pt x="0" y="1112"/>
                    </a:lnTo>
                    <a:cubicBezTo>
                      <a:pt x="0" y="1108"/>
                      <a:pt x="4" y="1104"/>
                      <a:pt x="8" y="1104"/>
                    </a:cubicBezTo>
                    <a:cubicBezTo>
                      <a:pt x="13" y="1104"/>
                      <a:pt x="16" y="1108"/>
                      <a:pt x="16" y="1112"/>
                    </a:cubicBezTo>
                    <a:lnTo>
                      <a:pt x="16" y="1160"/>
                    </a:lnTo>
                    <a:cubicBezTo>
                      <a:pt x="16" y="1165"/>
                      <a:pt x="13" y="1168"/>
                      <a:pt x="8" y="1168"/>
                    </a:cubicBezTo>
                    <a:cubicBezTo>
                      <a:pt x="4" y="1168"/>
                      <a:pt x="0" y="1165"/>
                      <a:pt x="0" y="1160"/>
                    </a:cubicBezTo>
                    <a:close/>
                    <a:moveTo>
                      <a:pt x="0" y="1048"/>
                    </a:moveTo>
                    <a:lnTo>
                      <a:pt x="0" y="1000"/>
                    </a:lnTo>
                    <a:cubicBezTo>
                      <a:pt x="0" y="996"/>
                      <a:pt x="4" y="992"/>
                      <a:pt x="8" y="992"/>
                    </a:cubicBezTo>
                    <a:cubicBezTo>
                      <a:pt x="13" y="992"/>
                      <a:pt x="16" y="996"/>
                      <a:pt x="16" y="1000"/>
                    </a:cubicBezTo>
                    <a:lnTo>
                      <a:pt x="16" y="1048"/>
                    </a:lnTo>
                    <a:cubicBezTo>
                      <a:pt x="16" y="1053"/>
                      <a:pt x="13" y="1056"/>
                      <a:pt x="8" y="1056"/>
                    </a:cubicBezTo>
                    <a:cubicBezTo>
                      <a:pt x="4" y="1056"/>
                      <a:pt x="0" y="1053"/>
                      <a:pt x="0" y="1048"/>
                    </a:cubicBezTo>
                    <a:close/>
                    <a:moveTo>
                      <a:pt x="0" y="936"/>
                    </a:moveTo>
                    <a:lnTo>
                      <a:pt x="0" y="888"/>
                    </a:lnTo>
                    <a:cubicBezTo>
                      <a:pt x="0" y="884"/>
                      <a:pt x="4" y="880"/>
                      <a:pt x="8" y="880"/>
                    </a:cubicBezTo>
                    <a:cubicBezTo>
                      <a:pt x="13" y="880"/>
                      <a:pt x="16" y="884"/>
                      <a:pt x="16" y="888"/>
                    </a:cubicBezTo>
                    <a:lnTo>
                      <a:pt x="16" y="936"/>
                    </a:lnTo>
                    <a:cubicBezTo>
                      <a:pt x="16" y="941"/>
                      <a:pt x="13" y="944"/>
                      <a:pt x="8" y="944"/>
                    </a:cubicBezTo>
                    <a:cubicBezTo>
                      <a:pt x="4" y="944"/>
                      <a:pt x="0" y="941"/>
                      <a:pt x="0" y="936"/>
                    </a:cubicBezTo>
                    <a:close/>
                    <a:moveTo>
                      <a:pt x="0" y="824"/>
                    </a:moveTo>
                    <a:lnTo>
                      <a:pt x="0" y="776"/>
                    </a:lnTo>
                    <a:cubicBezTo>
                      <a:pt x="0" y="772"/>
                      <a:pt x="4" y="768"/>
                      <a:pt x="8" y="768"/>
                    </a:cubicBezTo>
                    <a:cubicBezTo>
                      <a:pt x="13" y="768"/>
                      <a:pt x="16" y="772"/>
                      <a:pt x="16" y="776"/>
                    </a:cubicBezTo>
                    <a:lnTo>
                      <a:pt x="16" y="824"/>
                    </a:lnTo>
                    <a:cubicBezTo>
                      <a:pt x="16" y="829"/>
                      <a:pt x="13" y="832"/>
                      <a:pt x="8" y="832"/>
                    </a:cubicBezTo>
                    <a:cubicBezTo>
                      <a:pt x="4" y="832"/>
                      <a:pt x="0" y="829"/>
                      <a:pt x="0" y="824"/>
                    </a:cubicBezTo>
                    <a:close/>
                    <a:moveTo>
                      <a:pt x="0" y="712"/>
                    </a:moveTo>
                    <a:lnTo>
                      <a:pt x="0" y="664"/>
                    </a:lnTo>
                    <a:cubicBezTo>
                      <a:pt x="0" y="660"/>
                      <a:pt x="4" y="656"/>
                      <a:pt x="8" y="656"/>
                    </a:cubicBezTo>
                    <a:cubicBezTo>
                      <a:pt x="13" y="656"/>
                      <a:pt x="16" y="660"/>
                      <a:pt x="16" y="664"/>
                    </a:cubicBezTo>
                    <a:lnTo>
                      <a:pt x="16" y="712"/>
                    </a:lnTo>
                    <a:cubicBezTo>
                      <a:pt x="16" y="717"/>
                      <a:pt x="13" y="720"/>
                      <a:pt x="8" y="720"/>
                    </a:cubicBezTo>
                    <a:cubicBezTo>
                      <a:pt x="4" y="720"/>
                      <a:pt x="0" y="717"/>
                      <a:pt x="0" y="712"/>
                    </a:cubicBezTo>
                    <a:close/>
                    <a:moveTo>
                      <a:pt x="0" y="600"/>
                    </a:moveTo>
                    <a:lnTo>
                      <a:pt x="0" y="552"/>
                    </a:lnTo>
                    <a:cubicBezTo>
                      <a:pt x="0" y="548"/>
                      <a:pt x="4" y="544"/>
                      <a:pt x="8" y="544"/>
                    </a:cubicBezTo>
                    <a:cubicBezTo>
                      <a:pt x="13" y="544"/>
                      <a:pt x="16" y="548"/>
                      <a:pt x="16" y="552"/>
                    </a:cubicBezTo>
                    <a:lnTo>
                      <a:pt x="16" y="600"/>
                    </a:lnTo>
                    <a:cubicBezTo>
                      <a:pt x="16" y="605"/>
                      <a:pt x="13" y="608"/>
                      <a:pt x="8" y="608"/>
                    </a:cubicBezTo>
                    <a:cubicBezTo>
                      <a:pt x="4" y="608"/>
                      <a:pt x="0" y="605"/>
                      <a:pt x="0" y="600"/>
                    </a:cubicBezTo>
                    <a:close/>
                    <a:moveTo>
                      <a:pt x="0" y="488"/>
                    </a:moveTo>
                    <a:lnTo>
                      <a:pt x="0" y="440"/>
                    </a:lnTo>
                    <a:cubicBezTo>
                      <a:pt x="0" y="436"/>
                      <a:pt x="4" y="432"/>
                      <a:pt x="8" y="432"/>
                    </a:cubicBezTo>
                    <a:cubicBezTo>
                      <a:pt x="13" y="432"/>
                      <a:pt x="16" y="436"/>
                      <a:pt x="16" y="440"/>
                    </a:cubicBezTo>
                    <a:lnTo>
                      <a:pt x="16" y="488"/>
                    </a:lnTo>
                    <a:cubicBezTo>
                      <a:pt x="16" y="493"/>
                      <a:pt x="13" y="496"/>
                      <a:pt x="8" y="496"/>
                    </a:cubicBezTo>
                    <a:cubicBezTo>
                      <a:pt x="4" y="496"/>
                      <a:pt x="0" y="493"/>
                      <a:pt x="0" y="488"/>
                    </a:cubicBezTo>
                    <a:close/>
                    <a:moveTo>
                      <a:pt x="0" y="376"/>
                    </a:moveTo>
                    <a:lnTo>
                      <a:pt x="0" y="328"/>
                    </a:lnTo>
                    <a:cubicBezTo>
                      <a:pt x="0" y="324"/>
                      <a:pt x="4" y="320"/>
                      <a:pt x="8" y="320"/>
                    </a:cubicBezTo>
                    <a:cubicBezTo>
                      <a:pt x="13" y="320"/>
                      <a:pt x="16" y="324"/>
                      <a:pt x="16" y="328"/>
                    </a:cubicBezTo>
                    <a:lnTo>
                      <a:pt x="16" y="376"/>
                    </a:lnTo>
                    <a:cubicBezTo>
                      <a:pt x="16" y="381"/>
                      <a:pt x="13" y="384"/>
                      <a:pt x="8" y="384"/>
                    </a:cubicBezTo>
                    <a:cubicBezTo>
                      <a:pt x="4" y="384"/>
                      <a:pt x="0" y="381"/>
                      <a:pt x="0" y="376"/>
                    </a:cubicBezTo>
                    <a:close/>
                    <a:moveTo>
                      <a:pt x="0" y="264"/>
                    </a:moveTo>
                    <a:lnTo>
                      <a:pt x="0" y="216"/>
                    </a:lnTo>
                    <a:cubicBezTo>
                      <a:pt x="0" y="212"/>
                      <a:pt x="4" y="208"/>
                      <a:pt x="8" y="208"/>
                    </a:cubicBezTo>
                    <a:cubicBezTo>
                      <a:pt x="13" y="208"/>
                      <a:pt x="16" y="212"/>
                      <a:pt x="16" y="216"/>
                    </a:cubicBezTo>
                    <a:lnTo>
                      <a:pt x="16" y="264"/>
                    </a:lnTo>
                    <a:cubicBezTo>
                      <a:pt x="16" y="269"/>
                      <a:pt x="13" y="272"/>
                      <a:pt x="8" y="272"/>
                    </a:cubicBezTo>
                    <a:cubicBezTo>
                      <a:pt x="4" y="272"/>
                      <a:pt x="0" y="269"/>
                      <a:pt x="0" y="264"/>
                    </a:cubicBezTo>
                    <a:close/>
                    <a:moveTo>
                      <a:pt x="0" y="152"/>
                    </a:moveTo>
                    <a:lnTo>
                      <a:pt x="0" y="104"/>
                    </a:lnTo>
                    <a:cubicBezTo>
                      <a:pt x="0" y="100"/>
                      <a:pt x="4" y="96"/>
                      <a:pt x="8" y="96"/>
                    </a:cubicBezTo>
                    <a:cubicBezTo>
                      <a:pt x="13" y="96"/>
                      <a:pt x="16" y="100"/>
                      <a:pt x="16" y="104"/>
                    </a:cubicBezTo>
                    <a:lnTo>
                      <a:pt x="16" y="152"/>
                    </a:lnTo>
                    <a:cubicBezTo>
                      <a:pt x="16" y="157"/>
                      <a:pt x="13" y="160"/>
                      <a:pt x="8" y="160"/>
                    </a:cubicBezTo>
                    <a:cubicBezTo>
                      <a:pt x="4" y="160"/>
                      <a:pt x="0" y="157"/>
                      <a:pt x="0" y="152"/>
                    </a:cubicBezTo>
                    <a:close/>
                    <a:moveTo>
                      <a:pt x="0" y="40"/>
                    </a:moveTo>
                    <a:lnTo>
                      <a:pt x="0" y="8"/>
                    </a:lnTo>
                    <a:cubicBezTo>
                      <a:pt x="0" y="4"/>
                      <a:pt x="4" y="0"/>
                      <a:pt x="8" y="0"/>
                    </a:cubicBezTo>
                    <a:cubicBezTo>
                      <a:pt x="13" y="0"/>
                      <a:pt x="16" y="4"/>
                      <a:pt x="16" y="8"/>
                    </a:cubicBezTo>
                    <a:lnTo>
                      <a:pt x="16" y="40"/>
                    </a:lnTo>
                    <a:cubicBezTo>
                      <a:pt x="16" y="45"/>
                      <a:pt x="13" y="48"/>
                      <a:pt x="8" y="48"/>
                    </a:cubicBezTo>
                    <a:cubicBezTo>
                      <a:pt x="4" y="48"/>
                      <a:pt x="0" y="45"/>
                      <a:pt x="0" y="40"/>
                    </a:cubicBezTo>
                    <a:close/>
                  </a:path>
                </a:pathLst>
              </a:custGeom>
              <a:solidFill>
                <a:srgbClr val="000000"/>
              </a:solidFill>
              <a:ln w="7938" cap="flat">
                <a:solidFill>
                  <a:srgbClr val="000000"/>
                </a:solidFill>
                <a:prstDash val="solid"/>
                <a:bevel/>
                <a:headEnd/>
                <a:tailEnd/>
              </a:ln>
            </p:spPr>
            <p:txBody>
              <a:bodyPr/>
              <a:lstStyle/>
              <a:p>
                <a:endParaRPr lang="en-US" dirty="0"/>
              </a:p>
            </p:txBody>
          </p:sp>
          <p:sp>
            <p:nvSpPr>
              <p:cNvPr id="58803" name="Freeform 27"/>
              <p:cNvSpPr>
                <a:spLocks/>
              </p:cNvSpPr>
              <p:nvPr/>
            </p:nvSpPr>
            <p:spPr bwMode="auto">
              <a:xfrm>
                <a:off x="1407" y="182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04" name="Freeform 28"/>
              <p:cNvSpPr>
                <a:spLocks/>
              </p:cNvSpPr>
              <p:nvPr/>
            </p:nvSpPr>
            <p:spPr bwMode="auto">
              <a:xfrm>
                <a:off x="1407" y="182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05" name="Freeform 29"/>
              <p:cNvSpPr>
                <a:spLocks/>
              </p:cNvSpPr>
              <p:nvPr/>
            </p:nvSpPr>
            <p:spPr bwMode="auto">
              <a:xfrm>
                <a:off x="1381" y="1771"/>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06" name="Freeform 30"/>
              <p:cNvSpPr>
                <a:spLocks/>
              </p:cNvSpPr>
              <p:nvPr/>
            </p:nvSpPr>
            <p:spPr bwMode="auto">
              <a:xfrm>
                <a:off x="1381" y="1771"/>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07" name="Freeform 31"/>
              <p:cNvSpPr>
                <a:spLocks/>
              </p:cNvSpPr>
              <p:nvPr/>
            </p:nvSpPr>
            <p:spPr bwMode="auto">
              <a:xfrm>
                <a:off x="1349" y="175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08" name="Freeform 32"/>
              <p:cNvSpPr>
                <a:spLocks/>
              </p:cNvSpPr>
              <p:nvPr/>
            </p:nvSpPr>
            <p:spPr bwMode="auto">
              <a:xfrm>
                <a:off x="1349" y="175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09" name="Freeform 33"/>
              <p:cNvSpPr>
                <a:spLocks/>
              </p:cNvSpPr>
              <p:nvPr/>
            </p:nvSpPr>
            <p:spPr bwMode="auto">
              <a:xfrm>
                <a:off x="1318" y="1743"/>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10" name="Freeform 34"/>
              <p:cNvSpPr>
                <a:spLocks/>
              </p:cNvSpPr>
              <p:nvPr/>
            </p:nvSpPr>
            <p:spPr bwMode="auto">
              <a:xfrm>
                <a:off x="1318" y="1743"/>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11" name="Freeform 35"/>
              <p:cNvSpPr>
                <a:spLocks/>
              </p:cNvSpPr>
              <p:nvPr/>
            </p:nvSpPr>
            <p:spPr bwMode="auto">
              <a:xfrm>
                <a:off x="1291" y="1719"/>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12" name="Freeform 36"/>
              <p:cNvSpPr>
                <a:spLocks/>
              </p:cNvSpPr>
              <p:nvPr/>
            </p:nvSpPr>
            <p:spPr bwMode="auto">
              <a:xfrm>
                <a:off x="1291" y="1719"/>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13" name="Freeform 37"/>
              <p:cNvSpPr>
                <a:spLocks/>
              </p:cNvSpPr>
              <p:nvPr/>
            </p:nvSpPr>
            <p:spPr bwMode="auto">
              <a:xfrm>
                <a:off x="1260" y="157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14" name="Freeform 38"/>
              <p:cNvSpPr>
                <a:spLocks/>
              </p:cNvSpPr>
              <p:nvPr/>
            </p:nvSpPr>
            <p:spPr bwMode="auto">
              <a:xfrm>
                <a:off x="1260" y="157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15" name="Freeform 39"/>
              <p:cNvSpPr>
                <a:spLocks/>
              </p:cNvSpPr>
              <p:nvPr/>
            </p:nvSpPr>
            <p:spPr bwMode="auto">
              <a:xfrm>
                <a:off x="1234" y="143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16" name="Freeform 40"/>
              <p:cNvSpPr>
                <a:spLocks/>
              </p:cNvSpPr>
              <p:nvPr/>
            </p:nvSpPr>
            <p:spPr bwMode="auto">
              <a:xfrm>
                <a:off x="1234" y="143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17" name="Freeform 41"/>
              <p:cNvSpPr>
                <a:spLocks/>
              </p:cNvSpPr>
              <p:nvPr/>
            </p:nvSpPr>
            <p:spPr bwMode="auto">
              <a:xfrm>
                <a:off x="1202" y="1359"/>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18" name="Freeform 42"/>
              <p:cNvSpPr>
                <a:spLocks/>
              </p:cNvSpPr>
              <p:nvPr/>
            </p:nvSpPr>
            <p:spPr bwMode="auto">
              <a:xfrm>
                <a:off x="1202" y="1359"/>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19" name="Freeform 43"/>
              <p:cNvSpPr>
                <a:spLocks/>
              </p:cNvSpPr>
              <p:nvPr/>
            </p:nvSpPr>
            <p:spPr bwMode="auto">
              <a:xfrm>
                <a:off x="1176" y="132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20" name="Freeform 44"/>
              <p:cNvSpPr>
                <a:spLocks/>
              </p:cNvSpPr>
              <p:nvPr/>
            </p:nvSpPr>
            <p:spPr bwMode="auto">
              <a:xfrm>
                <a:off x="1176" y="132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21" name="Freeform 45"/>
              <p:cNvSpPr>
                <a:spLocks/>
              </p:cNvSpPr>
              <p:nvPr/>
            </p:nvSpPr>
            <p:spPr bwMode="auto">
              <a:xfrm>
                <a:off x="1129" y="128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22" name="Freeform 46"/>
              <p:cNvSpPr>
                <a:spLocks/>
              </p:cNvSpPr>
              <p:nvPr/>
            </p:nvSpPr>
            <p:spPr bwMode="auto">
              <a:xfrm>
                <a:off x="1129" y="128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23" name="Freeform 47"/>
              <p:cNvSpPr>
                <a:spLocks/>
              </p:cNvSpPr>
              <p:nvPr/>
            </p:nvSpPr>
            <p:spPr bwMode="auto">
              <a:xfrm>
                <a:off x="1407" y="183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24" name="Freeform 48"/>
              <p:cNvSpPr>
                <a:spLocks/>
              </p:cNvSpPr>
              <p:nvPr/>
            </p:nvSpPr>
            <p:spPr bwMode="auto">
              <a:xfrm>
                <a:off x="1407" y="183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25" name="Freeform 49"/>
              <p:cNvSpPr>
                <a:spLocks/>
              </p:cNvSpPr>
              <p:nvPr/>
            </p:nvSpPr>
            <p:spPr bwMode="auto">
              <a:xfrm>
                <a:off x="1381" y="176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26" name="Freeform 50"/>
              <p:cNvSpPr>
                <a:spLocks/>
              </p:cNvSpPr>
              <p:nvPr/>
            </p:nvSpPr>
            <p:spPr bwMode="auto">
              <a:xfrm>
                <a:off x="1381" y="176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27" name="Freeform 51"/>
              <p:cNvSpPr>
                <a:spLocks/>
              </p:cNvSpPr>
              <p:nvPr/>
            </p:nvSpPr>
            <p:spPr bwMode="auto">
              <a:xfrm>
                <a:off x="1349" y="175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28" name="Freeform 52"/>
              <p:cNvSpPr>
                <a:spLocks/>
              </p:cNvSpPr>
              <p:nvPr/>
            </p:nvSpPr>
            <p:spPr bwMode="auto">
              <a:xfrm>
                <a:off x="1349" y="175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29" name="Freeform 53"/>
              <p:cNvSpPr>
                <a:spLocks/>
              </p:cNvSpPr>
              <p:nvPr/>
            </p:nvSpPr>
            <p:spPr bwMode="auto">
              <a:xfrm>
                <a:off x="1291" y="172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30" name="Freeform 54"/>
              <p:cNvSpPr>
                <a:spLocks/>
              </p:cNvSpPr>
              <p:nvPr/>
            </p:nvSpPr>
            <p:spPr bwMode="auto">
              <a:xfrm>
                <a:off x="1291" y="172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31" name="Freeform 55"/>
              <p:cNvSpPr>
                <a:spLocks/>
              </p:cNvSpPr>
              <p:nvPr/>
            </p:nvSpPr>
            <p:spPr bwMode="auto">
              <a:xfrm>
                <a:off x="1260" y="157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32" name="Freeform 56"/>
              <p:cNvSpPr>
                <a:spLocks/>
              </p:cNvSpPr>
              <p:nvPr/>
            </p:nvSpPr>
            <p:spPr bwMode="auto">
              <a:xfrm>
                <a:off x="1260" y="157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33" name="Freeform 57"/>
              <p:cNvSpPr>
                <a:spLocks/>
              </p:cNvSpPr>
              <p:nvPr/>
            </p:nvSpPr>
            <p:spPr bwMode="auto">
              <a:xfrm>
                <a:off x="1234" y="146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34" name="Freeform 58"/>
              <p:cNvSpPr>
                <a:spLocks/>
              </p:cNvSpPr>
              <p:nvPr/>
            </p:nvSpPr>
            <p:spPr bwMode="auto">
              <a:xfrm>
                <a:off x="1234" y="146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35" name="Freeform 59"/>
              <p:cNvSpPr>
                <a:spLocks/>
              </p:cNvSpPr>
              <p:nvPr/>
            </p:nvSpPr>
            <p:spPr bwMode="auto">
              <a:xfrm>
                <a:off x="1202" y="1421"/>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36" name="Freeform 60"/>
              <p:cNvSpPr>
                <a:spLocks/>
              </p:cNvSpPr>
              <p:nvPr/>
            </p:nvSpPr>
            <p:spPr bwMode="auto">
              <a:xfrm>
                <a:off x="1202" y="1421"/>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37" name="Freeform 61"/>
              <p:cNvSpPr>
                <a:spLocks/>
              </p:cNvSpPr>
              <p:nvPr/>
            </p:nvSpPr>
            <p:spPr bwMode="auto">
              <a:xfrm>
                <a:off x="1176" y="133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38" name="Freeform 62"/>
              <p:cNvSpPr>
                <a:spLocks/>
              </p:cNvSpPr>
              <p:nvPr/>
            </p:nvSpPr>
            <p:spPr bwMode="auto">
              <a:xfrm>
                <a:off x="1176" y="133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39" name="Freeform 63"/>
              <p:cNvSpPr>
                <a:spLocks/>
              </p:cNvSpPr>
              <p:nvPr/>
            </p:nvSpPr>
            <p:spPr bwMode="auto">
              <a:xfrm>
                <a:off x="1129" y="129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40" name="Freeform 64"/>
              <p:cNvSpPr>
                <a:spLocks/>
              </p:cNvSpPr>
              <p:nvPr/>
            </p:nvSpPr>
            <p:spPr bwMode="auto">
              <a:xfrm>
                <a:off x="1129" y="129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41" name="Freeform 65"/>
              <p:cNvSpPr>
                <a:spLocks/>
              </p:cNvSpPr>
              <p:nvPr/>
            </p:nvSpPr>
            <p:spPr bwMode="auto">
              <a:xfrm>
                <a:off x="1365" y="140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42" name="Freeform 66"/>
              <p:cNvSpPr>
                <a:spLocks/>
              </p:cNvSpPr>
              <p:nvPr/>
            </p:nvSpPr>
            <p:spPr bwMode="auto">
              <a:xfrm>
                <a:off x="1365" y="140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43" name="Freeform 67"/>
              <p:cNvSpPr>
                <a:spLocks/>
              </p:cNvSpPr>
              <p:nvPr/>
            </p:nvSpPr>
            <p:spPr bwMode="auto">
              <a:xfrm>
                <a:off x="1276" y="147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44" name="Freeform 68"/>
              <p:cNvSpPr>
                <a:spLocks/>
              </p:cNvSpPr>
              <p:nvPr/>
            </p:nvSpPr>
            <p:spPr bwMode="auto">
              <a:xfrm>
                <a:off x="1276" y="147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45" name="Freeform 69"/>
              <p:cNvSpPr>
                <a:spLocks/>
              </p:cNvSpPr>
              <p:nvPr/>
            </p:nvSpPr>
            <p:spPr bwMode="auto">
              <a:xfrm>
                <a:off x="1391" y="149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46" name="Freeform 70"/>
              <p:cNvSpPr>
                <a:spLocks/>
              </p:cNvSpPr>
              <p:nvPr/>
            </p:nvSpPr>
            <p:spPr bwMode="auto">
              <a:xfrm>
                <a:off x="1391" y="149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47" name="Freeform 71"/>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48" name="Freeform 72"/>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49" name="Freeform 73"/>
              <p:cNvSpPr>
                <a:spLocks/>
              </p:cNvSpPr>
              <p:nvPr/>
            </p:nvSpPr>
            <p:spPr bwMode="auto">
              <a:xfrm>
                <a:off x="1391" y="147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50" name="Freeform 74"/>
              <p:cNvSpPr>
                <a:spLocks/>
              </p:cNvSpPr>
              <p:nvPr/>
            </p:nvSpPr>
            <p:spPr bwMode="auto">
              <a:xfrm>
                <a:off x="1391" y="147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51" name="Freeform 75"/>
              <p:cNvSpPr>
                <a:spLocks/>
              </p:cNvSpPr>
              <p:nvPr/>
            </p:nvSpPr>
            <p:spPr bwMode="auto">
              <a:xfrm>
                <a:off x="1218" y="144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52" name="Freeform 76"/>
              <p:cNvSpPr>
                <a:spLocks/>
              </p:cNvSpPr>
              <p:nvPr/>
            </p:nvSpPr>
            <p:spPr bwMode="auto">
              <a:xfrm>
                <a:off x="1218" y="144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53" name="Freeform 77"/>
              <p:cNvSpPr>
                <a:spLocks/>
              </p:cNvSpPr>
              <p:nvPr/>
            </p:nvSpPr>
            <p:spPr bwMode="auto">
              <a:xfrm>
                <a:off x="1307" y="130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54" name="Freeform 78"/>
              <p:cNvSpPr>
                <a:spLocks/>
              </p:cNvSpPr>
              <p:nvPr/>
            </p:nvSpPr>
            <p:spPr bwMode="auto">
              <a:xfrm>
                <a:off x="1307" y="130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55" name="Freeform 79"/>
              <p:cNvSpPr>
                <a:spLocks/>
              </p:cNvSpPr>
              <p:nvPr/>
            </p:nvSpPr>
            <p:spPr bwMode="auto">
              <a:xfrm>
                <a:off x="1218" y="131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56" name="Freeform 80"/>
              <p:cNvSpPr>
                <a:spLocks/>
              </p:cNvSpPr>
              <p:nvPr/>
            </p:nvSpPr>
            <p:spPr bwMode="auto">
              <a:xfrm>
                <a:off x="1218" y="131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57" name="Freeform 81"/>
              <p:cNvSpPr>
                <a:spLocks/>
              </p:cNvSpPr>
              <p:nvPr/>
            </p:nvSpPr>
            <p:spPr bwMode="auto">
              <a:xfrm>
                <a:off x="1307" y="132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58" name="Freeform 82"/>
              <p:cNvSpPr>
                <a:spLocks/>
              </p:cNvSpPr>
              <p:nvPr/>
            </p:nvSpPr>
            <p:spPr bwMode="auto">
              <a:xfrm>
                <a:off x="1307" y="132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59" name="Freeform 83"/>
              <p:cNvSpPr>
                <a:spLocks/>
              </p:cNvSpPr>
              <p:nvPr/>
            </p:nvSpPr>
            <p:spPr bwMode="auto">
              <a:xfrm>
                <a:off x="1218" y="132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60" name="Freeform 84"/>
              <p:cNvSpPr>
                <a:spLocks/>
              </p:cNvSpPr>
              <p:nvPr/>
            </p:nvSpPr>
            <p:spPr bwMode="auto">
              <a:xfrm>
                <a:off x="1218" y="132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61" name="Freeform 85"/>
              <p:cNvSpPr>
                <a:spLocks/>
              </p:cNvSpPr>
              <p:nvPr/>
            </p:nvSpPr>
            <p:spPr bwMode="auto">
              <a:xfrm>
                <a:off x="1307" y="138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62" name="Freeform 86"/>
              <p:cNvSpPr>
                <a:spLocks/>
              </p:cNvSpPr>
              <p:nvPr/>
            </p:nvSpPr>
            <p:spPr bwMode="auto">
              <a:xfrm>
                <a:off x="1307" y="138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63" name="Freeform 87"/>
              <p:cNvSpPr>
                <a:spLocks/>
              </p:cNvSpPr>
              <p:nvPr/>
            </p:nvSpPr>
            <p:spPr bwMode="auto">
              <a:xfrm>
                <a:off x="1218" y="1241"/>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64" name="Freeform 88"/>
              <p:cNvSpPr>
                <a:spLocks/>
              </p:cNvSpPr>
              <p:nvPr/>
            </p:nvSpPr>
            <p:spPr bwMode="auto">
              <a:xfrm>
                <a:off x="1218" y="1241"/>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65" name="Freeform 89"/>
              <p:cNvSpPr>
                <a:spLocks/>
              </p:cNvSpPr>
              <p:nvPr/>
            </p:nvSpPr>
            <p:spPr bwMode="auto">
              <a:xfrm>
                <a:off x="1480" y="1440"/>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66" name="Freeform 90"/>
              <p:cNvSpPr>
                <a:spLocks/>
              </p:cNvSpPr>
              <p:nvPr/>
            </p:nvSpPr>
            <p:spPr bwMode="auto">
              <a:xfrm>
                <a:off x="1480" y="1440"/>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67" name="Freeform 91"/>
              <p:cNvSpPr>
                <a:spLocks/>
              </p:cNvSpPr>
              <p:nvPr/>
            </p:nvSpPr>
            <p:spPr bwMode="auto">
              <a:xfrm>
                <a:off x="1391" y="1440"/>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68" name="Freeform 92"/>
              <p:cNvSpPr>
                <a:spLocks/>
              </p:cNvSpPr>
              <p:nvPr/>
            </p:nvSpPr>
            <p:spPr bwMode="auto">
              <a:xfrm>
                <a:off x="1391" y="1440"/>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69" name="Freeform 93"/>
              <p:cNvSpPr>
                <a:spLocks/>
              </p:cNvSpPr>
              <p:nvPr/>
            </p:nvSpPr>
            <p:spPr bwMode="auto">
              <a:xfrm>
                <a:off x="1365" y="143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70" name="Freeform 94"/>
              <p:cNvSpPr>
                <a:spLocks/>
              </p:cNvSpPr>
              <p:nvPr/>
            </p:nvSpPr>
            <p:spPr bwMode="auto">
              <a:xfrm>
                <a:off x="1365" y="143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71" name="Freeform 95"/>
              <p:cNvSpPr>
                <a:spLocks/>
              </p:cNvSpPr>
              <p:nvPr/>
            </p:nvSpPr>
            <p:spPr bwMode="auto">
              <a:xfrm>
                <a:off x="1391" y="1284"/>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72" name="Freeform 96"/>
              <p:cNvSpPr>
                <a:spLocks/>
              </p:cNvSpPr>
              <p:nvPr/>
            </p:nvSpPr>
            <p:spPr bwMode="auto">
              <a:xfrm>
                <a:off x="1391" y="1284"/>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73" name="Freeform 97"/>
              <p:cNvSpPr>
                <a:spLocks/>
              </p:cNvSpPr>
              <p:nvPr/>
            </p:nvSpPr>
            <p:spPr bwMode="auto">
              <a:xfrm>
                <a:off x="1365" y="128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74" name="Freeform 98"/>
              <p:cNvSpPr>
                <a:spLocks/>
              </p:cNvSpPr>
              <p:nvPr/>
            </p:nvSpPr>
            <p:spPr bwMode="auto">
              <a:xfrm>
                <a:off x="1365" y="128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75" name="Freeform 99"/>
              <p:cNvSpPr>
                <a:spLocks/>
              </p:cNvSpPr>
              <p:nvPr/>
            </p:nvSpPr>
            <p:spPr bwMode="auto">
              <a:xfrm>
                <a:off x="1391" y="1265"/>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76" name="Freeform 100"/>
              <p:cNvSpPr>
                <a:spLocks/>
              </p:cNvSpPr>
              <p:nvPr/>
            </p:nvSpPr>
            <p:spPr bwMode="auto">
              <a:xfrm>
                <a:off x="1391" y="1265"/>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77" name="Freeform 101"/>
              <p:cNvSpPr>
                <a:spLocks/>
              </p:cNvSpPr>
              <p:nvPr/>
            </p:nvSpPr>
            <p:spPr bwMode="auto">
              <a:xfrm>
                <a:off x="1349" y="136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78" name="Freeform 102"/>
              <p:cNvSpPr>
                <a:spLocks/>
              </p:cNvSpPr>
              <p:nvPr/>
            </p:nvSpPr>
            <p:spPr bwMode="auto">
              <a:xfrm>
                <a:off x="1349" y="136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79" name="Freeform 103"/>
              <p:cNvSpPr>
                <a:spLocks/>
              </p:cNvSpPr>
              <p:nvPr/>
            </p:nvSpPr>
            <p:spPr bwMode="auto">
              <a:xfrm>
                <a:off x="1407" y="1279"/>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80" name="Freeform 104"/>
              <p:cNvSpPr>
                <a:spLocks/>
              </p:cNvSpPr>
              <p:nvPr/>
            </p:nvSpPr>
            <p:spPr bwMode="auto">
              <a:xfrm>
                <a:off x="1407" y="1279"/>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81" name="Freeform 105"/>
              <p:cNvSpPr>
                <a:spLocks/>
              </p:cNvSpPr>
              <p:nvPr/>
            </p:nvSpPr>
            <p:spPr bwMode="auto">
              <a:xfrm>
                <a:off x="1349" y="122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82" name="Freeform 106"/>
              <p:cNvSpPr>
                <a:spLocks/>
              </p:cNvSpPr>
              <p:nvPr/>
            </p:nvSpPr>
            <p:spPr bwMode="auto">
              <a:xfrm>
                <a:off x="1349" y="122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83" name="Freeform 107"/>
              <p:cNvSpPr>
                <a:spLocks/>
              </p:cNvSpPr>
              <p:nvPr/>
            </p:nvSpPr>
            <p:spPr bwMode="auto">
              <a:xfrm>
                <a:off x="1407" y="131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84" name="Freeform 108"/>
              <p:cNvSpPr>
                <a:spLocks/>
              </p:cNvSpPr>
              <p:nvPr/>
            </p:nvSpPr>
            <p:spPr bwMode="auto">
              <a:xfrm>
                <a:off x="1407" y="131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85" name="Freeform 109"/>
              <p:cNvSpPr>
                <a:spLocks/>
              </p:cNvSpPr>
              <p:nvPr/>
            </p:nvSpPr>
            <p:spPr bwMode="auto">
              <a:xfrm>
                <a:off x="1349" y="130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86" name="Freeform 110"/>
              <p:cNvSpPr>
                <a:spLocks/>
              </p:cNvSpPr>
              <p:nvPr/>
            </p:nvSpPr>
            <p:spPr bwMode="auto">
              <a:xfrm>
                <a:off x="1349" y="130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87" name="Freeform 111"/>
              <p:cNvSpPr>
                <a:spLocks/>
              </p:cNvSpPr>
              <p:nvPr/>
            </p:nvSpPr>
            <p:spPr bwMode="auto">
              <a:xfrm>
                <a:off x="1391"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88" name="Freeform 112"/>
              <p:cNvSpPr>
                <a:spLocks/>
              </p:cNvSpPr>
              <p:nvPr/>
            </p:nvSpPr>
            <p:spPr bwMode="auto">
              <a:xfrm>
                <a:off x="1391"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89" name="Freeform 113"/>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90" name="Freeform 114"/>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91" name="Freeform 115"/>
              <p:cNvSpPr>
                <a:spLocks/>
              </p:cNvSpPr>
              <p:nvPr/>
            </p:nvSpPr>
            <p:spPr bwMode="auto">
              <a:xfrm>
                <a:off x="1391" y="152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92" name="Freeform 116"/>
              <p:cNvSpPr>
                <a:spLocks/>
              </p:cNvSpPr>
              <p:nvPr/>
            </p:nvSpPr>
            <p:spPr bwMode="auto">
              <a:xfrm>
                <a:off x="1391" y="152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93" name="Freeform 117"/>
              <p:cNvSpPr>
                <a:spLocks/>
              </p:cNvSpPr>
              <p:nvPr/>
            </p:nvSpPr>
            <p:spPr bwMode="auto">
              <a:xfrm>
                <a:off x="1307" y="1374"/>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94" name="Freeform 118"/>
              <p:cNvSpPr>
                <a:spLocks/>
              </p:cNvSpPr>
              <p:nvPr/>
            </p:nvSpPr>
            <p:spPr bwMode="auto">
              <a:xfrm>
                <a:off x="1307" y="1374"/>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95" name="Freeform 119"/>
              <p:cNvSpPr>
                <a:spLocks/>
              </p:cNvSpPr>
              <p:nvPr/>
            </p:nvSpPr>
            <p:spPr bwMode="auto">
              <a:xfrm>
                <a:off x="1391" y="149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96" name="Freeform 120"/>
              <p:cNvSpPr>
                <a:spLocks/>
              </p:cNvSpPr>
              <p:nvPr/>
            </p:nvSpPr>
            <p:spPr bwMode="auto">
              <a:xfrm>
                <a:off x="1391" y="149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97" name="Freeform 121"/>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898" name="Freeform 122"/>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899" name="Freeform 123"/>
              <p:cNvSpPr>
                <a:spLocks/>
              </p:cNvSpPr>
              <p:nvPr/>
            </p:nvSpPr>
            <p:spPr bwMode="auto">
              <a:xfrm>
                <a:off x="1391" y="1497"/>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00" name="Freeform 124"/>
              <p:cNvSpPr>
                <a:spLocks/>
              </p:cNvSpPr>
              <p:nvPr/>
            </p:nvSpPr>
            <p:spPr bwMode="auto">
              <a:xfrm>
                <a:off x="1391" y="1497"/>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01" name="Freeform 125"/>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02" name="Freeform 126"/>
              <p:cNvSpPr>
                <a:spLocks/>
              </p:cNvSpPr>
              <p:nvPr/>
            </p:nvSpPr>
            <p:spPr bwMode="auto">
              <a:xfrm>
                <a:off x="1307"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03" name="Freeform 127"/>
              <p:cNvSpPr>
                <a:spLocks/>
              </p:cNvSpPr>
              <p:nvPr/>
            </p:nvSpPr>
            <p:spPr bwMode="auto">
              <a:xfrm>
                <a:off x="1554" y="140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04" name="Freeform 128"/>
              <p:cNvSpPr>
                <a:spLocks/>
              </p:cNvSpPr>
              <p:nvPr/>
            </p:nvSpPr>
            <p:spPr bwMode="auto">
              <a:xfrm>
                <a:off x="1554" y="140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05" name="Freeform 129"/>
              <p:cNvSpPr>
                <a:spLocks/>
              </p:cNvSpPr>
              <p:nvPr/>
            </p:nvSpPr>
            <p:spPr bwMode="auto">
              <a:xfrm>
                <a:off x="1449" y="1539"/>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06" name="Freeform 130"/>
              <p:cNvSpPr>
                <a:spLocks/>
              </p:cNvSpPr>
              <p:nvPr/>
            </p:nvSpPr>
            <p:spPr bwMode="auto">
              <a:xfrm>
                <a:off x="1449" y="1539"/>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07" name="Freeform 131"/>
              <p:cNvSpPr>
                <a:spLocks/>
              </p:cNvSpPr>
              <p:nvPr/>
            </p:nvSpPr>
            <p:spPr bwMode="auto">
              <a:xfrm>
                <a:off x="1391" y="143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08" name="Freeform 132"/>
              <p:cNvSpPr>
                <a:spLocks/>
              </p:cNvSpPr>
              <p:nvPr/>
            </p:nvSpPr>
            <p:spPr bwMode="auto">
              <a:xfrm>
                <a:off x="1391" y="143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09" name="Freeform 133"/>
              <p:cNvSpPr>
                <a:spLocks/>
              </p:cNvSpPr>
              <p:nvPr/>
            </p:nvSpPr>
            <p:spPr bwMode="auto">
              <a:xfrm>
                <a:off x="1307" y="154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10" name="Freeform 134"/>
              <p:cNvSpPr>
                <a:spLocks/>
              </p:cNvSpPr>
              <p:nvPr/>
            </p:nvSpPr>
            <p:spPr bwMode="auto">
              <a:xfrm>
                <a:off x="1307" y="154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11" name="Freeform 135"/>
              <p:cNvSpPr>
                <a:spLocks/>
              </p:cNvSpPr>
              <p:nvPr/>
            </p:nvSpPr>
            <p:spPr bwMode="auto">
              <a:xfrm>
                <a:off x="1391" y="132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12" name="Freeform 136"/>
              <p:cNvSpPr>
                <a:spLocks/>
              </p:cNvSpPr>
              <p:nvPr/>
            </p:nvSpPr>
            <p:spPr bwMode="auto">
              <a:xfrm>
                <a:off x="1391" y="132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13" name="Freeform 137"/>
              <p:cNvSpPr>
                <a:spLocks/>
              </p:cNvSpPr>
              <p:nvPr/>
            </p:nvSpPr>
            <p:spPr bwMode="auto">
              <a:xfrm>
                <a:off x="1307" y="125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14" name="Freeform 138"/>
              <p:cNvSpPr>
                <a:spLocks/>
              </p:cNvSpPr>
              <p:nvPr/>
            </p:nvSpPr>
            <p:spPr bwMode="auto">
              <a:xfrm>
                <a:off x="1307" y="125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15" name="Freeform 139"/>
              <p:cNvSpPr>
                <a:spLocks/>
              </p:cNvSpPr>
              <p:nvPr/>
            </p:nvSpPr>
            <p:spPr bwMode="auto">
              <a:xfrm>
                <a:off x="1391" y="139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16" name="Freeform 140"/>
              <p:cNvSpPr>
                <a:spLocks/>
              </p:cNvSpPr>
              <p:nvPr/>
            </p:nvSpPr>
            <p:spPr bwMode="auto">
              <a:xfrm>
                <a:off x="1391" y="139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17" name="Freeform 141"/>
              <p:cNvSpPr>
                <a:spLocks/>
              </p:cNvSpPr>
              <p:nvPr/>
            </p:nvSpPr>
            <p:spPr bwMode="auto">
              <a:xfrm>
                <a:off x="1307" y="145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18" name="Freeform 142"/>
              <p:cNvSpPr>
                <a:spLocks/>
              </p:cNvSpPr>
              <p:nvPr/>
            </p:nvSpPr>
            <p:spPr bwMode="auto">
              <a:xfrm>
                <a:off x="1307" y="145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19" name="Freeform 143"/>
              <p:cNvSpPr>
                <a:spLocks/>
              </p:cNvSpPr>
              <p:nvPr/>
            </p:nvSpPr>
            <p:spPr bwMode="auto">
              <a:xfrm>
                <a:off x="1643"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20" name="Freeform 144"/>
              <p:cNvSpPr>
                <a:spLocks/>
              </p:cNvSpPr>
              <p:nvPr/>
            </p:nvSpPr>
            <p:spPr bwMode="auto">
              <a:xfrm>
                <a:off x="1643" y="159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21" name="Freeform 145"/>
              <p:cNvSpPr>
                <a:spLocks/>
              </p:cNvSpPr>
              <p:nvPr/>
            </p:nvSpPr>
            <p:spPr bwMode="auto">
              <a:xfrm>
                <a:off x="1496" y="143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22" name="Freeform 146"/>
              <p:cNvSpPr>
                <a:spLocks/>
              </p:cNvSpPr>
              <p:nvPr/>
            </p:nvSpPr>
            <p:spPr bwMode="auto">
              <a:xfrm>
                <a:off x="1496" y="143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23" name="Freeform 147"/>
              <p:cNvSpPr>
                <a:spLocks/>
              </p:cNvSpPr>
              <p:nvPr/>
            </p:nvSpPr>
            <p:spPr bwMode="auto">
              <a:xfrm>
                <a:off x="1643" y="172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24" name="Freeform 148"/>
              <p:cNvSpPr>
                <a:spLocks/>
              </p:cNvSpPr>
              <p:nvPr/>
            </p:nvSpPr>
            <p:spPr bwMode="auto">
              <a:xfrm>
                <a:off x="1643" y="172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25" name="Freeform 149"/>
              <p:cNvSpPr>
                <a:spLocks/>
              </p:cNvSpPr>
              <p:nvPr/>
            </p:nvSpPr>
            <p:spPr bwMode="auto">
              <a:xfrm>
                <a:off x="1496" y="141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26" name="Freeform 150"/>
              <p:cNvSpPr>
                <a:spLocks/>
              </p:cNvSpPr>
              <p:nvPr/>
            </p:nvSpPr>
            <p:spPr bwMode="auto">
              <a:xfrm>
                <a:off x="1496" y="141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27" name="Freeform 151"/>
              <p:cNvSpPr>
                <a:spLocks/>
              </p:cNvSpPr>
              <p:nvPr/>
            </p:nvSpPr>
            <p:spPr bwMode="auto">
              <a:xfrm>
                <a:off x="1643" y="177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28" name="Freeform 152"/>
              <p:cNvSpPr>
                <a:spLocks/>
              </p:cNvSpPr>
              <p:nvPr/>
            </p:nvSpPr>
            <p:spPr bwMode="auto">
              <a:xfrm>
                <a:off x="1643" y="177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29" name="Freeform 153"/>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30" name="Freeform 154"/>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31" name="Freeform 155"/>
              <p:cNvSpPr>
                <a:spLocks/>
              </p:cNvSpPr>
              <p:nvPr/>
            </p:nvSpPr>
            <p:spPr bwMode="auto">
              <a:xfrm>
                <a:off x="1438" y="1355"/>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32" name="Freeform 156"/>
              <p:cNvSpPr>
                <a:spLocks/>
              </p:cNvSpPr>
              <p:nvPr/>
            </p:nvSpPr>
            <p:spPr bwMode="auto">
              <a:xfrm>
                <a:off x="1438" y="1355"/>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33" name="Freeform 157"/>
              <p:cNvSpPr>
                <a:spLocks/>
              </p:cNvSpPr>
              <p:nvPr/>
            </p:nvSpPr>
            <p:spPr bwMode="auto">
              <a:xfrm>
                <a:off x="1349" y="111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34" name="Freeform 158"/>
              <p:cNvSpPr>
                <a:spLocks/>
              </p:cNvSpPr>
              <p:nvPr/>
            </p:nvSpPr>
            <p:spPr bwMode="auto">
              <a:xfrm>
                <a:off x="1349" y="111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35" name="Freeform 159"/>
              <p:cNvSpPr>
                <a:spLocks/>
              </p:cNvSpPr>
              <p:nvPr/>
            </p:nvSpPr>
            <p:spPr bwMode="auto">
              <a:xfrm>
                <a:off x="1438" y="1141"/>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36" name="Freeform 160"/>
              <p:cNvSpPr>
                <a:spLocks/>
              </p:cNvSpPr>
              <p:nvPr/>
            </p:nvSpPr>
            <p:spPr bwMode="auto">
              <a:xfrm>
                <a:off x="1438" y="1141"/>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37" name="Freeform 161"/>
              <p:cNvSpPr>
                <a:spLocks/>
              </p:cNvSpPr>
              <p:nvPr/>
            </p:nvSpPr>
            <p:spPr bwMode="auto">
              <a:xfrm>
                <a:off x="1349" y="112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38" name="Freeform 162"/>
              <p:cNvSpPr>
                <a:spLocks/>
              </p:cNvSpPr>
              <p:nvPr/>
            </p:nvSpPr>
            <p:spPr bwMode="auto">
              <a:xfrm>
                <a:off x="1349" y="112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39" name="Freeform 163"/>
              <p:cNvSpPr>
                <a:spLocks/>
              </p:cNvSpPr>
              <p:nvPr/>
            </p:nvSpPr>
            <p:spPr bwMode="auto">
              <a:xfrm>
                <a:off x="1407" y="1123"/>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40" name="Freeform 164"/>
              <p:cNvSpPr>
                <a:spLocks/>
              </p:cNvSpPr>
              <p:nvPr/>
            </p:nvSpPr>
            <p:spPr bwMode="auto">
              <a:xfrm>
                <a:off x="1407" y="1123"/>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41" name="Freeform 165"/>
              <p:cNvSpPr>
                <a:spLocks/>
              </p:cNvSpPr>
              <p:nvPr/>
            </p:nvSpPr>
            <p:spPr bwMode="auto">
              <a:xfrm>
                <a:off x="1318" y="112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42" name="Freeform 166"/>
              <p:cNvSpPr>
                <a:spLocks/>
              </p:cNvSpPr>
              <p:nvPr/>
            </p:nvSpPr>
            <p:spPr bwMode="auto">
              <a:xfrm>
                <a:off x="1318" y="112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43" name="Freeform 167"/>
              <p:cNvSpPr>
                <a:spLocks/>
              </p:cNvSpPr>
              <p:nvPr/>
            </p:nvSpPr>
            <p:spPr bwMode="auto">
              <a:xfrm>
                <a:off x="1580" y="1421"/>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44" name="Freeform 168"/>
              <p:cNvSpPr>
                <a:spLocks/>
              </p:cNvSpPr>
              <p:nvPr/>
            </p:nvSpPr>
            <p:spPr bwMode="auto">
              <a:xfrm>
                <a:off x="1580" y="1421"/>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45" name="Freeform 169"/>
              <p:cNvSpPr>
                <a:spLocks/>
              </p:cNvSpPr>
              <p:nvPr/>
            </p:nvSpPr>
            <p:spPr bwMode="auto">
              <a:xfrm>
                <a:off x="1465" y="142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46" name="Freeform 170"/>
              <p:cNvSpPr>
                <a:spLocks/>
              </p:cNvSpPr>
              <p:nvPr/>
            </p:nvSpPr>
            <p:spPr bwMode="auto">
              <a:xfrm>
                <a:off x="1465" y="142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47" name="Freeform 171"/>
              <p:cNvSpPr>
                <a:spLocks/>
              </p:cNvSpPr>
              <p:nvPr/>
            </p:nvSpPr>
            <p:spPr bwMode="auto">
              <a:xfrm>
                <a:off x="1480" y="1497"/>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48" name="Freeform 172"/>
              <p:cNvSpPr>
                <a:spLocks/>
              </p:cNvSpPr>
              <p:nvPr/>
            </p:nvSpPr>
            <p:spPr bwMode="auto">
              <a:xfrm>
                <a:off x="1480" y="1497"/>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49" name="Freeform 173"/>
              <p:cNvSpPr>
                <a:spLocks/>
              </p:cNvSpPr>
              <p:nvPr/>
            </p:nvSpPr>
            <p:spPr bwMode="auto">
              <a:xfrm>
                <a:off x="1580" y="1445"/>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50" name="Freeform 174"/>
              <p:cNvSpPr>
                <a:spLocks/>
              </p:cNvSpPr>
              <p:nvPr/>
            </p:nvSpPr>
            <p:spPr bwMode="auto">
              <a:xfrm>
                <a:off x="1580" y="1445"/>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51" name="Freeform 175"/>
              <p:cNvSpPr>
                <a:spLocks/>
              </p:cNvSpPr>
              <p:nvPr/>
            </p:nvSpPr>
            <p:spPr bwMode="auto">
              <a:xfrm>
                <a:off x="1480" y="1440"/>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52" name="Freeform 176"/>
              <p:cNvSpPr>
                <a:spLocks/>
              </p:cNvSpPr>
              <p:nvPr/>
            </p:nvSpPr>
            <p:spPr bwMode="auto">
              <a:xfrm>
                <a:off x="1480" y="1440"/>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53" name="Freeform 177"/>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54" name="Freeform 178"/>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55" name="Freeform 179"/>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56" name="Freeform 180"/>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57" name="Freeform 181"/>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58" name="Freeform 182"/>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59" name="Freeform 183"/>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60" name="Freeform 184"/>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61" name="Freeform 185"/>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62" name="Freeform 186"/>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63" name="Freeform 187"/>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64" name="Freeform 188"/>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65" name="Freeform 189"/>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66" name="Freeform 190"/>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67" name="Freeform 191"/>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68" name="Freeform 192"/>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69" name="Freeform 193"/>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70" name="Freeform 194"/>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71" name="Freeform 195"/>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72" name="Freeform 196"/>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73" name="Freeform 197"/>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74" name="Freeform 198"/>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75" name="Freeform 199"/>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76" name="Freeform 200"/>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77" name="Freeform 201"/>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78" name="Freeform 202"/>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979" name="Freeform 203"/>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980" name="Freeform 204"/>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8392" name="Group 406"/>
            <p:cNvGrpSpPr>
              <a:grpSpLocks/>
            </p:cNvGrpSpPr>
            <p:nvPr/>
          </p:nvGrpSpPr>
          <p:grpSpPr bwMode="auto">
            <a:xfrm>
              <a:off x="898" y="966"/>
              <a:ext cx="939" cy="1057"/>
              <a:chOff x="898" y="966"/>
              <a:chExt cx="939" cy="1057"/>
            </a:xfrm>
          </p:grpSpPr>
          <p:sp>
            <p:nvSpPr>
              <p:cNvPr id="58581" name="Freeform 206"/>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82" name="Freeform 207"/>
              <p:cNvSpPr>
                <a:spLocks/>
              </p:cNvSpPr>
              <p:nvPr/>
            </p:nvSpPr>
            <p:spPr bwMode="auto">
              <a:xfrm>
                <a:off x="1717"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83" name="Freeform 208"/>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84" name="Freeform 209"/>
              <p:cNvSpPr>
                <a:spLocks/>
              </p:cNvSpPr>
              <p:nvPr/>
            </p:nvSpPr>
            <p:spPr bwMode="auto">
              <a:xfrm>
                <a:off x="1496" y="134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85" name="Freeform 210"/>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86" name="Freeform 211"/>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87" name="Freeform 212"/>
              <p:cNvSpPr>
                <a:spLocks/>
              </p:cNvSpPr>
              <p:nvPr/>
            </p:nvSpPr>
            <p:spPr bwMode="auto">
              <a:xfrm>
                <a:off x="1349" y="112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88" name="Freeform 213"/>
              <p:cNvSpPr>
                <a:spLocks/>
              </p:cNvSpPr>
              <p:nvPr/>
            </p:nvSpPr>
            <p:spPr bwMode="auto">
              <a:xfrm>
                <a:off x="1349" y="112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89" name="Freeform 214"/>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90" name="Freeform 215"/>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91" name="Freeform 216"/>
              <p:cNvSpPr>
                <a:spLocks/>
              </p:cNvSpPr>
              <p:nvPr/>
            </p:nvSpPr>
            <p:spPr bwMode="auto">
              <a:xfrm>
                <a:off x="1333" y="112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92" name="Freeform 217"/>
              <p:cNvSpPr>
                <a:spLocks/>
              </p:cNvSpPr>
              <p:nvPr/>
            </p:nvSpPr>
            <p:spPr bwMode="auto">
              <a:xfrm>
                <a:off x="1333" y="112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93" name="Freeform 218"/>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94" name="Freeform 219"/>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95" name="Freeform 220"/>
              <p:cNvSpPr>
                <a:spLocks/>
              </p:cNvSpPr>
              <p:nvPr/>
            </p:nvSpPr>
            <p:spPr bwMode="auto">
              <a:xfrm>
                <a:off x="1333" y="112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96" name="Freeform 221"/>
              <p:cNvSpPr>
                <a:spLocks/>
              </p:cNvSpPr>
              <p:nvPr/>
            </p:nvSpPr>
            <p:spPr bwMode="auto">
              <a:xfrm>
                <a:off x="1333" y="112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97" name="Freeform 222"/>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98" name="Freeform 223"/>
              <p:cNvSpPr>
                <a:spLocks/>
              </p:cNvSpPr>
              <p:nvPr/>
            </p:nvSpPr>
            <p:spPr bwMode="auto">
              <a:xfrm>
                <a:off x="1512" y="197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99" name="Freeform 224"/>
              <p:cNvSpPr>
                <a:spLocks/>
              </p:cNvSpPr>
              <p:nvPr/>
            </p:nvSpPr>
            <p:spPr bwMode="auto">
              <a:xfrm>
                <a:off x="1333" y="112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00" name="Freeform 225"/>
              <p:cNvSpPr>
                <a:spLocks/>
              </p:cNvSpPr>
              <p:nvPr/>
            </p:nvSpPr>
            <p:spPr bwMode="auto">
              <a:xfrm>
                <a:off x="1333" y="112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01" name="Freeform 226"/>
              <p:cNvSpPr>
                <a:spLocks/>
              </p:cNvSpPr>
              <p:nvPr/>
            </p:nvSpPr>
            <p:spPr bwMode="auto">
              <a:xfrm>
                <a:off x="1333" y="1303"/>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02" name="Freeform 227"/>
              <p:cNvSpPr>
                <a:spLocks/>
              </p:cNvSpPr>
              <p:nvPr/>
            </p:nvSpPr>
            <p:spPr bwMode="auto">
              <a:xfrm>
                <a:off x="1333" y="1303"/>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03" name="Freeform 228"/>
              <p:cNvSpPr>
                <a:spLocks/>
              </p:cNvSpPr>
              <p:nvPr/>
            </p:nvSpPr>
            <p:spPr bwMode="auto">
              <a:xfrm>
                <a:off x="1218" y="126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04" name="Freeform 229"/>
              <p:cNvSpPr>
                <a:spLocks/>
              </p:cNvSpPr>
              <p:nvPr/>
            </p:nvSpPr>
            <p:spPr bwMode="auto">
              <a:xfrm>
                <a:off x="1218" y="126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05" name="Freeform 230"/>
              <p:cNvSpPr>
                <a:spLocks/>
              </p:cNvSpPr>
              <p:nvPr/>
            </p:nvSpPr>
            <p:spPr bwMode="auto">
              <a:xfrm>
                <a:off x="1333" y="1416"/>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06" name="Freeform 231"/>
              <p:cNvSpPr>
                <a:spLocks/>
              </p:cNvSpPr>
              <p:nvPr/>
            </p:nvSpPr>
            <p:spPr bwMode="auto">
              <a:xfrm>
                <a:off x="1333" y="1416"/>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07" name="Freeform 232"/>
              <p:cNvSpPr>
                <a:spLocks/>
              </p:cNvSpPr>
              <p:nvPr/>
            </p:nvSpPr>
            <p:spPr bwMode="auto">
              <a:xfrm>
                <a:off x="1218" y="1331"/>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08" name="Freeform 233"/>
              <p:cNvSpPr>
                <a:spLocks/>
              </p:cNvSpPr>
              <p:nvPr/>
            </p:nvSpPr>
            <p:spPr bwMode="auto">
              <a:xfrm>
                <a:off x="1218" y="1331"/>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09" name="Freeform 234"/>
              <p:cNvSpPr>
                <a:spLocks/>
              </p:cNvSpPr>
              <p:nvPr/>
            </p:nvSpPr>
            <p:spPr bwMode="auto">
              <a:xfrm>
                <a:off x="1449" y="129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10" name="Freeform 235"/>
              <p:cNvSpPr>
                <a:spLocks/>
              </p:cNvSpPr>
              <p:nvPr/>
            </p:nvSpPr>
            <p:spPr bwMode="auto">
              <a:xfrm>
                <a:off x="1449" y="1298"/>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11" name="Freeform 236"/>
              <p:cNvSpPr>
                <a:spLocks/>
              </p:cNvSpPr>
              <p:nvPr/>
            </p:nvSpPr>
            <p:spPr bwMode="auto">
              <a:xfrm>
                <a:off x="1333" y="1274"/>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12" name="Freeform 237"/>
              <p:cNvSpPr>
                <a:spLocks/>
              </p:cNvSpPr>
              <p:nvPr/>
            </p:nvSpPr>
            <p:spPr bwMode="auto">
              <a:xfrm>
                <a:off x="1333" y="1274"/>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13" name="Freeform 238"/>
              <p:cNvSpPr>
                <a:spLocks/>
              </p:cNvSpPr>
              <p:nvPr/>
            </p:nvSpPr>
            <p:spPr bwMode="auto">
              <a:xfrm>
                <a:off x="1218" y="125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14" name="Freeform 239"/>
              <p:cNvSpPr>
                <a:spLocks/>
              </p:cNvSpPr>
              <p:nvPr/>
            </p:nvSpPr>
            <p:spPr bwMode="auto">
              <a:xfrm>
                <a:off x="1218" y="125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15" name="Freeform 240"/>
              <p:cNvSpPr>
                <a:spLocks/>
              </p:cNvSpPr>
              <p:nvPr/>
            </p:nvSpPr>
            <p:spPr bwMode="auto">
              <a:xfrm>
                <a:off x="1249" y="172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16" name="Freeform 241"/>
              <p:cNvSpPr>
                <a:spLocks/>
              </p:cNvSpPr>
              <p:nvPr/>
            </p:nvSpPr>
            <p:spPr bwMode="auto">
              <a:xfrm>
                <a:off x="1249" y="172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17" name="Freeform 242"/>
              <p:cNvSpPr>
                <a:spLocks/>
              </p:cNvSpPr>
              <p:nvPr/>
            </p:nvSpPr>
            <p:spPr bwMode="auto">
              <a:xfrm>
                <a:off x="1129" y="16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18" name="Freeform 243"/>
              <p:cNvSpPr>
                <a:spLocks/>
              </p:cNvSpPr>
              <p:nvPr/>
            </p:nvSpPr>
            <p:spPr bwMode="auto">
              <a:xfrm>
                <a:off x="1129" y="16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19" name="Freeform 244"/>
              <p:cNvSpPr>
                <a:spLocks/>
              </p:cNvSpPr>
              <p:nvPr/>
            </p:nvSpPr>
            <p:spPr bwMode="auto">
              <a:xfrm>
                <a:off x="1013" y="127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20" name="Freeform 245"/>
              <p:cNvSpPr>
                <a:spLocks/>
              </p:cNvSpPr>
              <p:nvPr/>
            </p:nvSpPr>
            <p:spPr bwMode="auto">
              <a:xfrm>
                <a:off x="1013" y="127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21" name="Freeform 246"/>
              <p:cNvSpPr>
                <a:spLocks/>
              </p:cNvSpPr>
              <p:nvPr/>
            </p:nvSpPr>
            <p:spPr bwMode="auto">
              <a:xfrm>
                <a:off x="898" y="1265"/>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22" name="Freeform 247"/>
              <p:cNvSpPr>
                <a:spLocks/>
              </p:cNvSpPr>
              <p:nvPr/>
            </p:nvSpPr>
            <p:spPr bwMode="auto">
              <a:xfrm>
                <a:off x="898" y="1265"/>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23" name="Freeform 248"/>
              <p:cNvSpPr>
                <a:spLocks/>
              </p:cNvSpPr>
              <p:nvPr/>
            </p:nvSpPr>
            <p:spPr bwMode="auto">
              <a:xfrm>
                <a:off x="1260" y="143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24" name="Freeform 249"/>
              <p:cNvSpPr>
                <a:spLocks/>
              </p:cNvSpPr>
              <p:nvPr/>
            </p:nvSpPr>
            <p:spPr bwMode="auto">
              <a:xfrm>
                <a:off x="1260" y="143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25" name="Freeform 250"/>
              <p:cNvSpPr>
                <a:spLocks/>
              </p:cNvSpPr>
              <p:nvPr/>
            </p:nvSpPr>
            <p:spPr bwMode="auto">
              <a:xfrm>
                <a:off x="1255" y="1393"/>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26" name="Freeform 251"/>
              <p:cNvSpPr>
                <a:spLocks/>
              </p:cNvSpPr>
              <p:nvPr/>
            </p:nvSpPr>
            <p:spPr bwMode="auto">
              <a:xfrm>
                <a:off x="1255" y="1393"/>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27" name="Freeform 252"/>
              <p:cNvSpPr>
                <a:spLocks/>
              </p:cNvSpPr>
              <p:nvPr/>
            </p:nvSpPr>
            <p:spPr bwMode="auto">
              <a:xfrm>
                <a:off x="1228" y="1497"/>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28" name="Freeform 253"/>
              <p:cNvSpPr>
                <a:spLocks/>
              </p:cNvSpPr>
              <p:nvPr/>
            </p:nvSpPr>
            <p:spPr bwMode="auto">
              <a:xfrm>
                <a:off x="1228" y="1497"/>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29" name="Freeform 254"/>
              <p:cNvSpPr>
                <a:spLocks/>
              </p:cNvSpPr>
              <p:nvPr/>
            </p:nvSpPr>
            <p:spPr bwMode="auto">
              <a:xfrm>
                <a:off x="1202" y="139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30" name="Freeform 255"/>
              <p:cNvSpPr>
                <a:spLocks/>
              </p:cNvSpPr>
              <p:nvPr/>
            </p:nvSpPr>
            <p:spPr bwMode="auto">
              <a:xfrm>
                <a:off x="1202" y="139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31" name="Freeform 256"/>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32" name="Freeform 257"/>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33" name="Freeform 258"/>
              <p:cNvSpPr>
                <a:spLocks/>
              </p:cNvSpPr>
              <p:nvPr/>
            </p:nvSpPr>
            <p:spPr bwMode="auto">
              <a:xfrm>
                <a:off x="1155"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34" name="Freeform 259"/>
              <p:cNvSpPr>
                <a:spLocks/>
              </p:cNvSpPr>
              <p:nvPr/>
            </p:nvSpPr>
            <p:spPr bwMode="auto">
              <a:xfrm>
                <a:off x="1155"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35" name="Freeform 260"/>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36" name="Freeform 261"/>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37" name="Freeform 262"/>
              <p:cNvSpPr>
                <a:spLocks/>
              </p:cNvSpPr>
              <p:nvPr/>
            </p:nvSpPr>
            <p:spPr bwMode="auto">
              <a:xfrm>
                <a:off x="1202" y="139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38" name="Freeform 263"/>
              <p:cNvSpPr>
                <a:spLocks/>
              </p:cNvSpPr>
              <p:nvPr/>
            </p:nvSpPr>
            <p:spPr bwMode="auto">
              <a:xfrm>
                <a:off x="1202" y="139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39" name="Freeform 264"/>
              <p:cNvSpPr>
                <a:spLocks/>
              </p:cNvSpPr>
              <p:nvPr/>
            </p:nvSpPr>
            <p:spPr bwMode="auto">
              <a:xfrm>
                <a:off x="1181" y="102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40" name="Freeform 265"/>
              <p:cNvSpPr>
                <a:spLocks/>
              </p:cNvSpPr>
              <p:nvPr/>
            </p:nvSpPr>
            <p:spPr bwMode="auto">
              <a:xfrm>
                <a:off x="1181" y="102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41" name="Freeform 266"/>
              <p:cNvSpPr>
                <a:spLocks/>
              </p:cNvSpPr>
              <p:nvPr/>
            </p:nvSpPr>
            <p:spPr bwMode="auto">
              <a:xfrm>
                <a:off x="1155"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42" name="Freeform 267"/>
              <p:cNvSpPr>
                <a:spLocks/>
              </p:cNvSpPr>
              <p:nvPr/>
            </p:nvSpPr>
            <p:spPr bwMode="auto">
              <a:xfrm>
                <a:off x="1155"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43" name="Freeform 268"/>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44" name="Freeform 269"/>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45" name="Freeform 270"/>
              <p:cNvSpPr>
                <a:spLocks/>
              </p:cNvSpPr>
              <p:nvPr/>
            </p:nvSpPr>
            <p:spPr bwMode="auto">
              <a:xfrm>
                <a:off x="1260" y="1591"/>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46" name="Freeform 271"/>
              <p:cNvSpPr>
                <a:spLocks/>
              </p:cNvSpPr>
              <p:nvPr/>
            </p:nvSpPr>
            <p:spPr bwMode="auto">
              <a:xfrm>
                <a:off x="1260" y="1591"/>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47" name="Freeform 272"/>
              <p:cNvSpPr>
                <a:spLocks/>
              </p:cNvSpPr>
              <p:nvPr/>
            </p:nvSpPr>
            <p:spPr bwMode="auto">
              <a:xfrm>
                <a:off x="1255" y="149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48" name="Freeform 273"/>
              <p:cNvSpPr>
                <a:spLocks/>
              </p:cNvSpPr>
              <p:nvPr/>
            </p:nvSpPr>
            <p:spPr bwMode="auto">
              <a:xfrm>
                <a:off x="1255" y="149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49" name="Freeform 274"/>
              <p:cNvSpPr>
                <a:spLocks/>
              </p:cNvSpPr>
              <p:nvPr/>
            </p:nvSpPr>
            <p:spPr bwMode="auto">
              <a:xfrm>
                <a:off x="1228" y="154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50" name="Freeform 275"/>
              <p:cNvSpPr>
                <a:spLocks/>
              </p:cNvSpPr>
              <p:nvPr/>
            </p:nvSpPr>
            <p:spPr bwMode="auto">
              <a:xfrm>
                <a:off x="1228" y="154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51" name="Freeform 276"/>
              <p:cNvSpPr>
                <a:spLocks/>
              </p:cNvSpPr>
              <p:nvPr/>
            </p:nvSpPr>
            <p:spPr bwMode="auto">
              <a:xfrm>
                <a:off x="1202" y="1506"/>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52" name="Freeform 277"/>
              <p:cNvSpPr>
                <a:spLocks/>
              </p:cNvSpPr>
              <p:nvPr/>
            </p:nvSpPr>
            <p:spPr bwMode="auto">
              <a:xfrm>
                <a:off x="1202" y="1506"/>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53" name="Freeform 278"/>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54" name="Freeform 279"/>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55" name="Freeform 280"/>
              <p:cNvSpPr>
                <a:spLocks/>
              </p:cNvSpPr>
              <p:nvPr/>
            </p:nvSpPr>
            <p:spPr bwMode="auto">
              <a:xfrm>
                <a:off x="1155"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56" name="Freeform 281"/>
              <p:cNvSpPr>
                <a:spLocks/>
              </p:cNvSpPr>
              <p:nvPr/>
            </p:nvSpPr>
            <p:spPr bwMode="auto">
              <a:xfrm>
                <a:off x="1155"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57" name="Freeform 282"/>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58" name="Freeform 283"/>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59" name="Freeform 284"/>
              <p:cNvSpPr>
                <a:spLocks/>
              </p:cNvSpPr>
              <p:nvPr/>
            </p:nvSpPr>
            <p:spPr bwMode="auto">
              <a:xfrm>
                <a:off x="1260" y="16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60" name="Freeform 285"/>
              <p:cNvSpPr>
                <a:spLocks/>
              </p:cNvSpPr>
              <p:nvPr/>
            </p:nvSpPr>
            <p:spPr bwMode="auto">
              <a:xfrm>
                <a:off x="1260" y="16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61" name="Freeform 286"/>
              <p:cNvSpPr>
                <a:spLocks/>
              </p:cNvSpPr>
              <p:nvPr/>
            </p:nvSpPr>
            <p:spPr bwMode="auto">
              <a:xfrm>
                <a:off x="1255" y="16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62" name="Freeform 287"/>
              <p:cNvSpPr>
                <a:spLocks/>
              </p:cNvSpPr>
              <p:nvPr/>
            </p:nvSpPr>
            <p:spPr bwMode="auto">
              <a:xfrm>
                <a:off x="1255" y="16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63" name="Freeform 288"/>
              <p:cNvSpPr>
                <a:spLocks/>
              </p:cNvSpPr>
              <p:nvPr/>
            </p:nvSpPr>
            <p:spPr bwMode="auto">
              <a:xfrm>
                <a:off x="1228" y="1511"/>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64" name="Freeform 289"/>
              <p:cNvSpPr>
                <a:spLocks/>
              </p:cNvSpPr>
              <p:nvPr/>
            </p:nvSpPr>
            <p:spPr bwMode="auto">
              <a:xfrm>
                <a:off x="1228" y="1511"/>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65" name="Freeform 290"/>
              <p:cNvSpPr>
                <a:spLocks/>
              </p:cNvSpPr>
              <p:nvPr/>
            </p:nvSpPr>
            <p:spPr bwMode="auto">
              <a:xfrm>
                <a:off x="1202" y="102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66" name="Freeform 291"/>
              <p:cNvSpPr>
                <a:spLocks/>
              </p:cNvSpPr>
              <p:nvPr/>
            </p:nvSpPr>
            <p:spPr bwMode="auto">
              <a:xfrm>
                <a:off x="1202" y="102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67" name="Freeform 292"/>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68" name="Freeform 293"/>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69" name="Freeform 294"/>
              <p:cNvSpPr>
                <a:spLocks/>
              </p:cNvSpPr>
              <p:nvPr/>
            </p:nvSpPr>
            <p:spPr bwMode="auto">
              <a:xfrm>
                <a:off x="1155"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70" name="Freeform 295"/>
              <p:cNvSpPr>
                <a:spLocks/>
              </p:cNvSpPr>
              <p:nvPr/>
            </p:nvSpPr>
            <p:spPr bwMode="auto">
              <a:xfrm>
                <a:off x="1155"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71" name="Freeform 296"/>
              <p:cNvSpPr>
                <a:spLocks/>
              </p:cNvSpPr>
              <p:nvPr/>
            </p:nvSpPr>
            <p:spPr bwMode="auto">
              <a:xfrm>
                <a:off x="1134" y="96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72" name="Freeform 297"/>
              <p:cNvSpPr>
                <a:spLocks/>
              </p:cNvSpPr>
              <p:nvPr/>
            </p:nvSpPr>
            <p:spPr bwMode="auto">
              <a:xfrm>
                <a:off x="1134" y="96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73" name="Freeform 298"/>
              <p:cNvSpPr>
                <a:spLocks/>
              </p:cNvSpPr>
              <p:nvPr/>
            </p:nvSpPr>
            <p:spPr bwMode="auto">
              <a:xfrm>
                <a:off x="1228" y="1454"/>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74" name="Freeform 299"/>
              <p:cNvSpPr>
                <a:spLocks/>
              </p:cNvSpPr>
              <p:nvPr/>
            </p:nvSpPr>
            <p:spPr bwMode="auto">
              <a:xfrm>
                <a:off x="1228" y="1454"/>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75" name="Freeform 300"/>
              <p:cNvSpPr>
                <a:spLocks/>
              </p:cNvSpPr>
              <p:nvPr/>
            </p:nvSpPr>
            <p:spPr bwMode="auto">
              <a:xfrm>
                <a:off x="1202"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76" name="Freeform 301"/>
              <p:cNvSpPr>
                <a:spLocks/>
              </p:cNvSpPr>
              <p:nvPr/>
            </p:nvSpPr>
            <p:spPr bwMode="auto">
              <a:xfrm>
                <a:off x="1202"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77" name="Freeform 302"/>
              <p:cNvSpPr>
                <a:spLocks/>
              </p:cNvSpPr>
              <p:nvPr/>
            </p:nvSpPr>
            <p:spPr bwMode="auto">
              <a:xfrm>
                <a:off x="1181" y="121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78" name="Freeform 303"/>
              <p:cNvSpPr>
                <a:spLocks/>
              </p:cNvSpPr>
              <p:nvPr/>
            </p:nvSpPr>
            <p:spPr bwMode="auto">
              <a:xfrm>
                <a:off x="1181" y="121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79" name="Freeform 304"/>
              <p:cNvSpPr>
                <a:spLocks/>
              </p:cNvSpPr>
              <p:nvPr/>
            </p:nvSpPr>
            <p:spPr bwMode="auto">
              <a:xfrm>
                <a:off x="1155" y="98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80" name="Freeform 305"/>
              <p:cNvSpPr>
                <a:spLocks/>
              </p:cNvSpPr>
              <p:nvPr/>
            </p:nvSpPr>
            <p:spPr bwMode="auto">
              <a:xfrm>
                <a:off x="1155" y="98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81" name="Freeform 306"/>
              <p:cNvSpPr>
                <a:spLocks/>
              </p:cNvSpPr>
              <p:nvPr/>
            </p:nvSpPr>
            <p:spPr bwMode="auto">
              <a:xfrm>
                <a:off x="1134"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82" name="Freeform 307"/>
              <p:cNvSpPr>
                <a:spLocks/>
              </p:cNvSpPr>
              <p:nvPr/>
            </p:nvSpPr>
            <p:spPr bwMode="auto">
              <a:xfrm>
                <a:off x="1134"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83" name="Freeform 308"/>
              <p:cNvSpPr>
                <a:spLocks/>
              </p:cNvSpPr>
              <p:nvPr/>
            </p:nvSpPr>
            <p:spPr bwMode="auto">
              <a:xfrm>
                <a:off x="1134" y="108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84" name="Freeform 309"/>
              <p:cNvSpPr>
                <a:spLocks/>
              </p:cNvSpPr>
              <p:nvPr/>
            </p:nvSpPr>
            <p:spPr bwMode="auto">
              <a:xfrm>
                <a:off x="1134" y="108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85" name="Freeform 310"/>
              <p:cNvSpPr>
                <a:spLocks/>
              </p:cNvSpPr>
              <p:nvPr/>
            </p:nvSpPr>
            <p:spPr bwMode="auto">
              <a:xfrm>
                <a:off x="1228" y="136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86" name="Freeform 311"/>
              <p:cNvSpPr>
                <a:spLocks/>
              </p:cNvSpPr>
              <p:nvPr/>
            </p:nvSpPr>
            <p:spPr bwMode="auto">
              <a:xfrm>
                <a:off x="1228" y="1369"/>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87" name="Freeform 312"/>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88" name="Freeform 313"/>
              <p:cNvSpPr>
                <a:spLocks/>
              </p:cNvSpPr>
              <p:nvPr/>
            </p:nvSpPr>
            <p:spPr bwMode="auto">
              <a:xfrm>
                <a:off x="1181"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89" name="Freeform 314"/>
              <p:cNvSpPr>
                <a:spLocks/>
              </p:cNvSpPr>
              <p:nvPr/>
            </p:nvSpPr>
            <p:spPr bwMode="auto">
              <a:xfrm>
                <a:off x="1134"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90" name="Freeform 315"/>
              <p:cNvSpPr>
                <a:spLocks/>
              </p:cNvSpPr>
              <p:nvPr/>
            </p:nvSpPr>
            <p:spPr bwMode="auto">
              <a:xfrm>
                <a:off x="1134"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91" name="Freeform 316"/>
              <p:cNvSpPr>
                <a:spLocks/>
              </p:cNvSpPr>
              <p:nvPr/>
            </p:nvSpPr>
            <p:spPr bwMode="auto">
              <a:xfrm>
                <a:off x="1228" y="1364"/>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92" name="Freeform 317"/>
              <p:cNvSpPr>
                <a:spLocks/>
              </p:cNvSpPr>
              <p:nvPr/>
            </p:nvSpPr>
            <p:spPr bwMode="auto">
              <a:xfrm>
                <a:off x="1228" y="1364"/>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93" name="Freeform 318"/>
              <p:cNvSpPr>
                <a:spLocks/>
              </p:cNvSpPr>
              <p:nvPr/>
            </p:nvSpPr>
            <p:spPr bwMode="auto">
              <a:xfrm>
                <a:off x="1202" y="141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94" name="Freeform 319"/>
              <p:cNvSpPr>
                <a:spLocks/>
              </p:cNvSpPr>
              <p:nvPr/>
            </p:nvSpPr>
            <p:spPr bwMode="auto">
              <a:xfrm>
                <a:off x="1202" y="141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95" name="Freeform 320"/>
              <p:cNvSpPr>
                <a:spLocks/>
              </p:cNvSpPr>
              <p:nvPr/>
            </p:nvSpPr>
            <p:spPr bwMode="auto">
              <a:xfrm>
                <a:off x="1181" y="103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96" name="Freeform 321"/>
              <p:cNvSpPr>
                <a:spLocks/>
              </p:cNvSpPr>
              <p:nvPr/>
            </p:nvSpPr>
            <p:spPr bwMode="auto">
              <a:xfrm>
                <a:off x="1181" y="103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97" name="Freeform 322"/>
              <p:cNvSpPr>
                <a:spLocks/>
              </p:cNvSpPr>
              <p:nvPr/>
            </p:nvSpPr>
            <p:spPr bwMode="auto">
              <a:xfrm>
                <a:off x="1155" y="999"/>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698" name="Freeform 323"/>
              <p:cNvSpPr>
                <a:spLocks/>
              </p:cNvSpPr>
              <p:nvPr/>
            </p:nvSpPr>
            <p:spPr bwMode="auto">
              <a:xfrm>
                <a:off x="1155" y="999"/>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699" name="Freeform 324"/>
              <p:cNvSpPr>
                <a:spLocks/>
              </p:cNvSpPr>
              <p:nvPr/>
            </p:nvSpPr>
            <p:spPr bwMode="auto">
              <a:xfrm>
                <a:off x="1134"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00" name="Freeform 325"/>
              <p:cNvSpPr>
                <a:spLocks/>
              </p:cNvSpPr>
              <p:nvPr/>
            </p:nvSpPr>
            <p:spPr bwMode="auto">
              <a:xfrm>
                <a:off x="1134"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01" name="Freeform 326"/>
              <p:cNvSpPr>
                <a:spLocks/>
              </p:cNvSpPr>
              <p:nvPr/>
            </p:nvSpPr>
            <p:spPr bwMode="auto">
              <a:xfrm>
                <a:off x="1255" y="1634"/>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02" name="Freeform 327"/>
              <p:cNvSpPr>
                <a:spLocks/>
              </p:cNvSpPr>
              <p:nvPr/>
            </p:nvSpPr>
            <p:spPr bwMode="auto">
              <a:xfrm>
                <a:off x="1255" y="1634"/>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03" name="Freeform 328"/>
              <p:cNvSpPr>
                <a:spLocks/>
              </p:cNvSpPr>
              <p:nvPr/>
            </p:nvSpPr>
            <p:spPr bwMode="auto">
              <a:xfrm>
                <a:off x="1228" y="139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04" name="Freeform 329"/>
              <p:cNvSpPr>
                <a:spLocks/>
              </p:cNvSpPr>
              <p:nvPr/>
            </p:nvSpPr>
            <p:spPr bwMode="auto">
              <a:xfrm>
                <a:off x="1228" y="1397"/>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05" name="Freeform 330"/>
              <p:cNvSpPr>
                <a:spLocks/>
              </p:cNvSpPr>
              <p:nvPr/>
            </p:nvSpPr>
            <p:spPr bwMode="auto">
              <a:xfrm>
                <a:off x="1202" y="136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06" name="Freeform 331"/>
              <p:cNvSpPr>
                <a:spLocks/>
              </p:cNvSpPr>
              <p:nvPr/>
            </p:nvSpPr>
            <p:spPr bwMode="auto">
              <a:xfrm>
                <a:off x="1202" y="136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07" name="Freeform 332"/>
              <p:cNvSpPr>
                <a:spLocks/>
              </p:cNvSpPr>
              <p:nvPr/>
            </p:nvSpPr>
            <p:spPr bwMode="auto">
              <a:xfrm>
                <a:off x="1181" y="976"/>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08" name="Freeform 333"/>
              <p:cNvSpPr>
                <a:spLocks/>
              </p:cNvSpPr>
              <p:nvPr/>
            </p:nvSpPr>
            <p:spPr bwMode="auto">
              <a:xfrm>
                <a:off x="1181" y="976"/>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09" name="Freeform 334"/>
              <p:cNvSpPr>
                <a:spLocks/>
              </p:cNvSpPr>
              <p:nvPr/>
            </p:nvSpPr>
            <p:spPr bwMode="auto">
              <a:xfrm>
                <a:off x="1155"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10" name="Freeform 335"/>
              <p:cNvSpPr>
                <a:spLocks/>
              </p:cNvSpPr>
              <p:nvPr/>
            </p:nvSpPr>
            <p:spPr bwMode="auto">
              <a:xfrm>
                <a:off x="1155" y="97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11" name="Freeform 336"/>
              <p:cNvSpPr>
                <a:spLocks/>
              </p:cNvSpPr>
              <p:nvPr/>
            </p:nvSpPr>
            <p:spPr bwMode="auto">
              <a:xfrm>
                <a:off x="1134" y="98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12" name="Freeform 337"/>
              <p:cNvSpPr>
                <a:spLocks/>
              </p:cNvSpPr>
              <p:nvPr/>
            </p:nvSpPr>
            <p:spPr bwMode="auto">
              <a:xfrm>
                <a:off x="1134" y="980"/>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13" name="Freeform 338"/>
              <p:cNvSpPr>
                <a:spLocks/>
              </p:cNvSpPr>
              <p:nvPr/>
            </p:nvSpPr>
            <p:spPr bwMode="auto">
              <a:xfrm>
                <a:off x="1255" y="1535"/>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14" name="Freeform 339"/>
              <p:cNvSpPr>
                <a:spLocks/>
              </p:cNvSpPr>
              <p:nvPr/>
            </p:nvSpPr>
            <p:spPr bwMode="auto">
              <a:xfrm>
                <a:off x="1255" y="1535"/>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15" name="Freeform 340"/>
              <p:cNvSpPr>
                <a:spLocks/>
              </p:cNvSpPr>
              <p:nvPr/>
            </p:nvSpPr>
            <p:spPr bwMode="auto">
              <a:xfrm>
                <a:off x="1134" y="108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16" name="Freeform 341"/>
              <p:cNvSpPr>
                <a:spLocks/>
              </p:cNvSpPr>
              <p:nvPr/>
            </p:nvSpPr>
            <p:spPr bwMode="auto">
              <a:xfrm>
                <a:off x="1134" y="108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17" name="Freeform 342"/>
              <p:cNvSpPr>
                <a:spLocks/>
              </p:cNvSpPr>
              <p:nvPr/>
            </p:nvSpPr>
            <p:spPr bwMode="auto">
              <a:xfrm>
                <a:off x="1202" y="143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18" name="Freeform 343"/>
              <p:cNvSpPr>
                <a:spLocks/>
              </p:cNvSpPr>
              <p:nvPr/>
            </p:nvSpPr>
            <p:spPr bwMode="auto">
              <a:xfrm>
                <a:off x="1202" y="143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19" name="Freeform 344"/>
              <p:cNvSpPr>
                <a:spLocks/>
              </p:cNvSpPr>
              <p:nvPr/>
            </p:nvSpPr>
            <p:spPr bwMode="auto">
              <a:xfrm>
                <a:off x="1155" y="103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20" name="Freeform 345"/>
              <p:cNvSpPr>
                <a:spLocks/>
              </p:cNvSpPr>
              <p:nvPr/>
            </p:nvSpPr>
            <p:spPr bwMode="auto">
              <a:xfrm>
                <a:off x="1155" y="103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21" name="Freeform 346"/>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22" name="Freeform 347"/>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23" name="Freeform 348"/>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24" name="Freeform 349"/>
              <p:cNvSpPr>
                <a:spLocks/>
              </p:cNvSpPr>
              <p:nvPr/>
            </p:nvSpPr>
            <p:spPr bwMode="auto">
              <a:xfrm>
                <a:off x="1134" y="985"/>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25" name="Freeform 350"/>
              <p:cNvSpPr>
                <a:spLocks/>
              </p:cNvSpPr>
              <p:nvPr/>
            </p:nvSpPr>
            <p:spPr bwMode="auto">
              <a:xfrm>
                <a:off x="1134" y="108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26" name="Freeform 351"/>
              <p:cNvSpPr>
                <a:spLocks/>
              </p:cNvSpPr>
              <p:nvPr/>
            </p:nvSpPr>
            <p:spPr bwMode="auto">
              <a:xfrm>
                <a:off x="1134" y="108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27" name="Freeform 352"/>
              <p:cNvSpPr>
                <a:spLocks/>
              </p:cNvSpPr>
              <p:nvPr/>
            </p:nvSpPr>
            <p:spPr bwMode="auto">
              <a:xfrm>
                <a:off x="1496" y="121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28" name="Freeform 353"/>
              <p:cNvSpPr>
                <a:spLocks/>
              </p:cNvSpPr>
              <p:nvPr/>
            </p:nvSpPr>
            <p:spPr bwMode="auto">
              <a:xfrm>
                <a:off x="1496" y="1217"/>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29" name="Freeform 354"/>
              <p:cNvSpPr>
                <a:spLocks/>
              </p:cNvSpPr>
              <p:nvPr/>
            </p:nvSpPr>
            <p:spPr bwMode="auto">
              <a:xfrm>
                <a:off x="1349" y="111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30" name="Freeform 355"/>
              <p:cNvSpPr>
                <a:spLocks/>
              </p:cNvSpPr>
              <p:nvPr/>
            </p:nvSpPr>
            <p:spPr bwMode="auto">
              <a:xfrm>
                <a:off x="1349" y="1113"/>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31" name="Freeform 356"/>
              <p:cNvSpPr>
                <a:spLocks/>
              </p:cNvSpPr>
              <p:nvPr/>
            </p:nvSpPr>
            <p:spPr bwMode="auto">
              <a:xfrm>
                <a:off x="1202" y="1080"/>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32" name="Freeform 357"/>
              <p:cNvSpPr>
                <a:spLocks/>
              </p:cNvSpPr>
              <p:nvPr/>
            </p:nvSpPr>
            <p:spPr bwMode="auto">
              <a:xfrm>
                <a:off x="1202" y="1080"/>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33" name="Freeform 358"/>
              <p:cNvSpPr>
                <a:spLocks/>
              </p:cNvSpPr>
              <p:nvPr/>
            </p:nvSpPr>
            <p:spPr bwMode="auto">
              <a:xfrm>
                <a:off x="1055" y="107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34" name="Freeform 359"/>
              <p:cNvSpPr>
                <a:spLocks/>
              </p:cNvSpPr>
              <p:nvPr/>
            </p:nvSpPr>
            <p:spPr bwMode="auto">
              <a:xfrm>
                <a:off x="1055" y="107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35" name="Freeform 360"/>
              <p:cNvSpPr>
                <a:spLocks/>
              </p:cNvSpPr>
              <p:nvPr/>
            </p:nvSpPr>
            <p:spPr bwMode="auto">
              <a:xfrm>
                <a:off x="913" y="1042"/>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36" name="Freeform 361"/>
              <p:cNvSpPr>
                <a:spLocks/>
              </p:cNvSpPr>
              <p:nvPr/>
            </p:nvSpPr>
            <p:spPr bwMode="auto">
              <a:xfrm>
                <a:off x="913" y="1042"/>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37" name="Freeform 362"/>
              <p:cNvSpPr>
                <a:spLocks/>
              </p:cNvSpPr>
              <p:nvPr/>
            </p:nvSpPr>
            <p:spPr bwMode="auto">
              <a:xfrm>
                <a:off x="1496" y="1407"/>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38" name="Freeform 363"/>
              <p:cNvSpPr>
                <a:spLocks/>
              </p:cNvSpPr>
              <p:nvPr/>
            </p:nvSpPr>
            <p:spPr bwMode="auto">
              <a:xfrm>
                <a:off x="1496" y="1407"/>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39" name="Freeform 364"/>
              <p:cNvSpPr>
                <a:spLocks/>
              </p:cNvSpPr>
              <p:nvPr/>
            </p:nvSpPr>
            <p:spPr bwMode="auto">
              <a:xfrm>
                <a:off x="1349" y="138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40" name="Freeform 365"/>
              <p:cNvSpPr>
                <a:spLocks/>
              </p:cNvSpPr>
              <p:nvPr/>
            </p:nvSpPr>
            <p:spPr bwMode="auto">
              <a:xfrm>
                <a:off x="1349" y="138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41" name="Freeform 366"/>
              <p:cNvSpPr>
                <a:spLocks/>
              </p:cNvSpPr>
              <p:nvPr/>
            </p:nvSpPr>
            <p:spPr bwMode="auto">
              <a:xfrm>
                <a:off x="1202" y="129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42" name="Freeform 367"/>
              <p:cNvSpPr>
                <a:spLocks/>
              </p:cNvSpPr>
              <p:nvPr/>
            </p:nvSpPr>
            <p:spPr bwMode="auto">
              <a:xfrm>
                <a:off x="1202" y="129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43" name="Freeform 368"/>
              <p:cNvSpPr>
                <a:spLocks/>
              </p:cNvSpPr>
              <p:nvPr/>
            </p:nvSpPr>
            <p:spPr bwMode="auto">
              <a:xfrm>
                <a:off x="1055" y="123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44" name="Freeform 369"/>
              <p:cNvSpPr>
                <a:spLocks/>
              </p:cNvSpPr>
              <p:nvPr/>
            </p:nvSpPr>
            <p:spPr bwMode="auto">
              <a:xfrm>
                <a:off x="1055" y="1231"/>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45" name="Freeform 370"/>
              <p:cNvSpPr>
                <a:spLocks/>
              </p:cNvSpPr>
              <p:nvPr/>
            </p:nvSpPr>
            <p:spPr bwMode="auto">
              <a:xfrm>
                <a:off x="913" y="1213"/>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46" name="Freeform 371"/>
              <p:cNvSpPr>
                <a:spLocks/>
              </p:cNvSpPr>
              <p:nvPr/>
            </p:nvSpPr>
            <p:spPr bwMode="auto">
              <a:xfrm>
                <a:off x="913" y="1213"/>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47" name="Freeform 372"/>
              <p:cNvSpPr>
                <a:spLocks/>
              </p:cNvSpPr>
              <p:nvPr/>
            </p:nvSpPr>
            <p:spPr bwMode="auto">
              <a:xfrm>
                <a:off x="1785" y="142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48" name="Freeform 373"/>
              <p:cNvSpPr>
                <a:spLocks/>
              </p:cNvSpPr>
              <p:nvPr/>
            </p:nvSpPr>
            <p:spPr bwMode="auto">
              <a:xfrm>
                <a:off x="1785" y="1426"/>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3 w 52"/>
                  <a:gd name="T19" fmla="*/ 23 h 47"/>
                  <a:gd name="T20" fmla="*/ 0 w 52"/>
                  <a:gd name="T21" fmla="*/ 23 h 47"/>
                  <a:gd name="T22" fmla="*/ 3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49" name="Freeform 374"/>
              <p:cNvSpPr>
                <a:spLocks/>
              </p:cNvSpPr>
              <p:nvPr/>
            </p:nvSpPr>
            <p:spPr bwMode="auto">
              <a:xfrm>
                <a:off x="1643" y="116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50" name="Freeform 375"/>
              <p:cNvSpPr>
                <a:spLocks/>
              </p:cNvSpPr>
              <p:nvPr/>
            </p:nvSpPr>
            <p:spPr bwMode="auto">
              <a:xfrm>
                <a:off x="1643" y="1160"/>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51" name="Freeform 376"/>
              <p:cNvSpPr>
                <a:spLocks/>
              </p:cNvSpPr>
              <p:nvPr/>
            </p:nvSpPr>
            <p:spPr bwMode="auto">
              <a:xfrm>
                <a:off x="1496" y="104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52" name="Freeform 377"/>
              <p:cNvSpPr>
                <a:spLocks/>
              </p:cNvSpPr>
              <p:nvPr/>
            </p:nvSpPr>
            <p:spPr bwMode="auto">
              <a:xfrm>
                <a:off x="1496" y="1042"/>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53" name="Freeform 378"/>
              <p:cNvSpPr>
                <a:spLocks/>
              </p:cNvSpPr>
              <p:nvPr/>
            </p:nvSpPr>
            <p:spPr bwMode="auto">
              <a:xfrm>
                <a:off x="1349" y="103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54" name="Freeform 379"/>
              <p:cNvSpPr>
                <a:spLocks/>
              </p:cNvSpPr>
              <p:nvPr/>
            </p:nvSpPr>
            <p:spPr bwMode="auto">
              <a:xfrm>
                <a:off x="1349" y="1033"/>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55" name="Freeform 380"/>
              <p:cNvSpPr>
                <a:spLocks/>
              </p:cNvSpPr>
              <p:nvPr/>
            </p:nvSpPr>
            <p:spPr bwMode="auto">
              <a:xfrm>
                <a:off x="1202" y="100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56" name="Freeform 381"/>
              <p:cNvSpPr>
                <a:spLocks/>
              </p:cNvSpPr>
              <p:nvPr/>
            </p:nvSpPr>
            <p:spPr bwMode="auto">
              <a:xfrm>
                <a:off x="1202" y="100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57" name="Freeform 382"/>
              <p:cNvSpPr>
                <a:spLocks/>
              </p:cNvSpPr>
              <p:nvPr/>
            </p:nvSpPr>
            <p:spPr bwMode="auto">
              <a:xfrm>
                <a:off x="1055" y="990"/>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58" name="Freeform 383"/>
              <p:cNvSpPr>
                <a:spLocks/>
              </p:cNvSpPr>
              <p:nvPr/>
            </p:nvSpPr>
            <p:spPr bwMode="auto">
              <a:xfrm>
                <a:off x="1055" y="990"/>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59" name="Freeform 384"/>
              <p:cNvSpPr>
                <a:spLocks/>
              </p:cNvSpPr>
              <p:nvPr/>
            </p:nvSpPr>
            <p:spPr bwMode="auto">
              <a:xfrm>
                <a:off x="1496" y="190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60" name="Freeform 385"/>
              <p:cNvSpPr>
                <a:spLocks/>
              </p:cNvSpPr>
              <p:nvPr/>
            </p:nvSpPr>
            <p:spPr bwMode="auto">
              <a:xfrm>
                <a:off x="1496" y="190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61" name="Freeform 386"/>
              <p:cNvSpPr>
                <a:spLocks/>
              </p:cNvSpPr>
              <p:nvPr/>
            </p:nvSpPr>
            <p:spPr bwMode="auto">
              <a:xfrm>
                <a:off x="1349" y="145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62" name="Freeform 387"/>
              <p:cNvSpPr>
                <a:spLocks/>
              </p:cNvSpPr>
              <p:nvPr/>
            </p:nvSpPr>
            <p:spPr bwMode="auto">
              <a:xfrm>
                <a:off x="1349" y="145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63" name="Freeform 388"/>
              <p:cNvSpPr>
                <a:spLocks/>
              </p:cNvSpPr>
              <p:nvPr/>
            </p:nvSpPr>
            <p:spPr bwMode="auto">
              <a:xfrm>
                <a:off x="1202" y="172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64" name="Freeform 389"/>
              <p:cNvSpPr>
                <a:spLocks/>
              </p:cNvSpPr>
              <p:nvPr/>
            </p:nvSpPr>
            <p:spPr bwMode="auto">
              <a:xfrm>
                <a:off x="1202" y="1729"/>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65" name="Freeform 390"/>
              <p:cNvSpPr>
                <a:spLocks/>
              </p:cNvSpPr>
              <p:nvPr/>
            </p:nvSpPr>
            <p:spPr bwMode="auto">
              <a:xfrm>
                <a:off x="1055" y="138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66" name="Freeform 391"/>
              <p:cNvSpPr>
                <a:spLocks/>
              </p:cNvSpPr>
              <p:nvPr/>
            </p:nvSpPr>
            <p:spPr bwMode="auto">
              <a:xfrm>
                <a:off x="1055" y="1388"/>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67" name="Freeform 392"/>
              <p:cNvSpPr>
                <a:spLocks/>
              </p:cNvSpPr>
              <p:nvPr/>
            </p:nvSpPr>
            <p:spPr bwMode="auto">
              <a:xfrm>
                <a:off x="913" y="1355"/>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68" name="Freeform 393"/>
              <p:cNvSpPr>
                <a:spLocks/>
              </p:cNvSpPr>
              <p:nvPr/>
            </p:nvSpPr>
            <p:spPr bwMode="auto">
              <a:xfrm>
                <a:off x="913" y="1355"/>
                <a:ext cx="53" cy="47"/>
              </a:xfrm>
              <a:custGeom>
                <a:avLst/>
                <a:gdLst>
                  <a:gd name="T0" fmla="*/ 27 w 53"/>
                  <a:gd name="T1" fmla="*/ 2 h 47"/>
                  <a:gd name="T2" fmla="*/ 27 w 53"/>
                  <a:gd name="T3" fmla="*/ 0 h 47"/>
                  <a:gd name="T4" fmla="*/ 27 w 53"/>
                  <a:gd name="T5" fmla="*/ 2 h 47"/>
                  <a:gd name="T6" fmla="*/ 50 w 53"/>
                  <a:gd name="T7" fmla="*/ 23 h 47"/>
                  <a:gd name="T8" fmla="*/ 53 w 53"/>
                  <a:gd name="T9" fmla="*/ 23 h 47"/>
                  <a:gd name="T10" fmla="*/ 50 w 53"/>
                  <a:gd name="T11" fmla="*/ 23 h 47"/>
                  <a:gd name="T12" fmla="*/ 27 w 53"/>
                  <a:gd name="T13" fmla="*/ 45 h 47"/>
                  <a:gd name="T14" fmla="*/ 27 w 53"/>
                  <a:gd name="T15" fmla="*/ 47 h 47"/>
                  <a:gd name="T16" fmla="*/ 27 w 53"/>
                  <a:gd name="T17" fmla="*/ 45 h 47"/>
                  <a:gd name="T18" fmla="*/ 3 w 53"/>
                  <a:gd name="T19" fmla="*/ 23 h 47"/>
                  <a:gd name="T20" fmla="*/ 0 w 53"/>
                  <a:gd name="T21" fmla="*/ 23 h 47"/>
                  <a:gd name="T22" fmla="*/ 3 w 53"/>
                  <a:gd name="T23" fmla="*/ 23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3"/>
                    </a:lnTo>
                    <a:lnTo>
                      <a:pt x="53" y="23"/>
                    </a:lnTo>
                    <a:lnTo>
                      <a:pt x="50" y="23"/>
                    </a:lnTo>
                    <a:lnTo>
                      <a:pt x="27" y="45"/>
                    </a:lnTo>
                    <a:lnTo>
                      <a:pt x="27" y="47"/>
                    </a:lnTo>
                    <a:lnTo>
                      <a:pt x="27" y="45"/>
                    </a:lnTo>
                    <a:lnTo>
                      <a:pt x="3" y="23"/>
                    </a:lnTo>
                    <a:lnTo>
                      <a:pt x="0" y="23"/>
                    </a:lnTo>
                    <a:lnTo>
                      <a:pt x="3" y="23"/>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69" name="Freeform 394"/>
              <p:cNvSpPr>
                <a:spLocks/>
              </p:cNvSpPr>
              <p:nvPr/>
            </p:nvSpPr>
            <p:spPr bwMode="auto">
              <a:xfrm>
                <a:off x="1643" y="1108"/>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70" name="Freeform 395"/>
              <p:cNvSpPr>
                <a:spLocks/>
              </p:cNvSpPr>
              <p:nvPr/>
            </p:nvSpPr>
            <p:spPr bwMode="auto">
              <a:xfrm>
                <a:off x="1643" y="1108"/>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71" name="Freeform 396"/>
              <p:cNvSpPr>
                <a:spLocks/>
              </p:cNvSpPr>
              <p:nvPr/>
            </p:nvSpPr>
            <p:spPr bwMode="auto">
              <a:xfrm>
                <a:off x="1496" y="1061"/>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72" name="Freeform 397"/>
              <p:cNvSpPr>
                <a:spLocks/>
              </p:cNvSpPr>
              <p:nvPr/>
            </p:nvSpPr>
            <p:spPr bwMode="auto">
              <a:xfrm>
                <a:off x="1496" y="1061"/>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73" name="Freeform 398"/>
              <p:cNvSpPr>
                <a:spLocks/>
              </p:cNvSpPr>
              <p:nvPr/>
            </p:nvSpPr>
            <p:spPr bwMode="auto">
              <a:xfrm>
                <a:off x="1349" y="1018"/>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74" name="Freeform 399"/>
              <p:cNvSpPr>
                <a:spLocks/>
              </p:cNvSpPr>
              <p:nvPr/>
            </p:nvSpPr>
            <p:spPr bwMode="auto">
              <a:xfrm>
                <a:off x="1349" y="1018"/>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75" name="Freeform 400"/>
              <p:cNvSpPr>
                <a:spLocks/>
              </p:cNvSpPr>
              <p:nvPr/>
            </p:nvSpPr>
            <p:spPr bwMode="auto">
              <a:xfrm>
                <a:off x="1202" y="100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76" name="Freeform 401"/>
              <p:cNvSpPr>
                <a:spLocks/>
              </p:cNvSpPr>
              <p:nvPr/>
            </p:nvSpPr>
            <p:spPr bwMode="auto">
              <a:xfrm>
                <a:off x="1202" y="1004"/>
                <a:ext cx="53" cy="47"/>
              </a:xfrm>
              <a:custGeom>
                <a:avLst/>
                <a:gdLst>
                  <a:gd name="T0" fmla="*/ 26 w 53"/>
                  <a:gd name="T1" fmla="*/ 2 h 47"/>
                  <a:gd name="T2" fmla="*/ 26 w 53"/>
                  <a:gd name="T3" fmla="*/ 0 h 47"/>
                  <a:gd name="T4" fmla="*/ 26 w 53"/>
                  <a:gd name="T5" fmla="*/ 2 h 47"/>
                  <a:gd name="T6" fmla="*/ 50 w 53"/>
                  <a:gd name="T7" fmla="*/ 24 h 47"/>
                  <a:gd name="T8" fmla="*/ 53 w 53"/>
                  <a:gd name="T9" fmla="*/ 24 h 47"/>
                  <a:gd name="T10" fmla="*/ 50 w 53"/>
                  <a:gd name="T11" fmla="*/ 24 h 47"/>
                  <a:gd name="T12" fmla="*/ 26 w 53"/>
                  <a:gd name="T13" fmla="*/ 45 h 47"/>
                  <a:gd name="T14" fmla="*/ 26 w 53"/>
                  <a:gd name="T15" fmla="*/ 47 h 47"/>
                  <a:gd name="T16" fmla="*/ 26 w 53"/>
                  <a:gd name="T17" fmla="*/ 45 h 47"/>
                  <a:gd name="T18" fmla="*/ 3 w 53"/>
                  <a:gd name="T19" fmla="*/ 24 h 47"/>
                  <a:gd name="T20" fmla="*/ 0 w 53"/>
                  <a:gd name="T21" fmla="*/ 24 h 47"/>
                  <a:gd name="T22" fmla="*/ 3 w 53"/>
                  <a:gd name="T23" fmla="*/ 24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4"/>
                    </a:lnTo>
                    <a:lnTo>
                      <a:pt x="53"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77" name="Freeform 402"/>
              <p:cNvSpPr>
                <a:spLocks/>
              </p:cNvSpPr>
              <p:nvPr/>
            </p:nvSpPr>
            <p:spPr bwMode="auto">
              <a:xfrm>
                <a:off x="1055"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78" name="Freeform 403"/>
              <p:cNvSpPr>
                <a:spLocks/>
              </p:cNvSpPr>
              <p:nvPr/>
            </p:nvSpPr>
            <p:spPr bwMode="auto">
              <a:xfrm>
                <a:off x="1055" y="985"/>
                <a:ext cx="53" cy="48"/>
              </a:xfrm>
              <a:custGeom>
                <a:avLst/>
                <a:gdLst>
                  <a:gd name="T0" fmla="*/ 26 w 53"/>
                  <a:gd name="T1" fmla="*/ 3 h 48"/>
                  <a:gd name="T2" fmla="*/ 26 w 53"/>
                  <a:gd name="T3" fmla="*/ 0 h 48"/>
                  <a:gd name="T4" fmla="*/ 26 w 53"/>
                  <a:gd name="T5" fmla="*/ 3 h 48"/>
                  <a:gd name="T6" fmla="*/ 50 w 53"/>
                  <a:gd name="T7" fmla="*/ 24 h 48"/>
                  <a:gd name="T8" fmla="*/ 53 w 53"/>
                  <a:gd name="T9" fmla="*/ 24 h 48"/>
                  <a:gd name="T10" fmla="*/ 50 w 53"/>
                  <a:gd name="T11" fmla="*/ 24 h 48"/>
                  <a:gd name="T12" fmla="*/ 26 w 53"/>
                  <a:gd name="T13" fmla="*/ 45 h 48"/>
                  <a:gd name="T14" fmla="*/ 26 w 53"/>
                  <a:gd name="T15" fmla="*/ 48 h 48"/>
                  <a:gd name="T16" fmla="*/ 26 w 53"/>
                  <a:gd name="T17" fmla="*/ 45 h 48"/>
                  <a:gd name="T18" fmla="*/ 3 w 53"/>
                  <a:gd name="T19" fmla="*/ 24 h 48"/>
                  <a:gd name="T20" fmla="*/ 0 w 53"/>
                  <a:gd name="T21" fmla="*/ 24 h 48"/>
                  <a:gd name="T22" fmla="*/ 3 w 53"/>
                  <a:gd name="T23" fmla="*/ 24 h 48"/>
                  <a:gd name="T24" fmla="*/ 26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6" y="3"/>
                    </a:moveTo>
                    <a:lnTo>
                      <a:pt x="26" y="0"/>
                    </a:lnTo>
                    <a:lnTo>
                      <a:pt x="26" y="3"/>
                    </a:lnTo>
                    <a:lnTo>
                      <a:pt x="50" y="24"/>
                    </a:lnTo>
                    <a:lnTo>
                      <a:pt x="53"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779" name="Freeform 404"/>
              <p:cNvSpPr>
                <a:spLocks/>
              </p:cNvSpPr>
              <p:nvPr/>
            </p:nvSpPr>
            <p:spPr bwMode="auto">
              <a:xfrm>
                <a:off x="1501" y="1852"/>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780" name="Freeform 405"/>
              <p:cNvSpPr>
                <a:spLocks/>
              </p:cNvSpPr>
              <p:nvPr/>
            </p:nvSpPr>
            <p:spPr bwMode="auto">
              <a:xfrm>
                <a:off x="1501" y="1852"/>
                <a:ext cx="53" cy="47"/>
              </a:xfrm>
              <a:custGeom>
                <a:avLst/>
                <a:gdLst>
                  <a:gd name="T0" fmla="*/ 27 w 53"/>
                  <a:gd name="T1" fmla="*/ 2 h 47"/>
                  <a:gd name="T2" fmla="*/ 27 w 53"/>
                  <a:gd name="T3" fmla="*/ 0 h 47"/>
                  <a:gd name="T4" fmla="*/ 27 w 53"/>
                  <a:gd name="T5" fmla="*/ 2 h 47"/>
                  <a:gd name="T6" fmla="*/ 50 w 53"/>
                  <a:gd name="T7" fmla="*/ 24 h 47"/>
                  <a:gd name="T8" fmla="*/ 53 w 53"/>
                  <a:gd name="T9" fmla="*/ 24 h 47"/>
                  <a:gd name="T10" fmla="*/ 50 w 53"/>
                  <a:gd name="T11" fmla="*/ 24 h 47"/>
                  <a:gd name="T12" fmla="*/ 27 w 53"/>
                  <a:gd name="T13" fmla="*/ 45 h 47"/>
                  <a:gd name="T14" fmla="*/ 27 w 53"/>
                  <a:gd name="T15" fmla="*/ 47 h 47"/>
                  <a:gd name="T16" fmla="*/ 27 w 53"/>
                  <a:gd name="T17" fmla="*/ 45 h 47"/>
                  <a:gd name="T18" fmla="*/ 3 w 53"/>
                  <a:gd name="T19" fmla="*/ 24 h 47"/>
                  <a:gd name="T20" fmla="*/ 0 w 53"/>
                  <a:gd name="T21" fmla="*/ 24 h 47"/>
                  <a:gd name="T22" fmla="*/ 3 w 53"/>
                  <a:gd name="T23" fmla="*/ 24 h 47"/>
                  <a:gd name="T24" fmla="*/ 27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7" y="2"/>
                    </a:moveTo>
                    <a:lnTo>
                      <a:pt x="27" y="0"/>
                    </a:lnTo>
                    <a:lnTo>
                      <a:pt x="27" y="2"/>
                    </a:lnTo>
                    <a:lnTo>
                      <a:pt x="50" y="24"/>
                    </a:lnTo>
                    <a:lnTo>
                      <a:pt x="53" y="24"/>
                    </a:lnTo>
                    <a:lnTo>
                      <a:pt x="50" y="24"/>
                    </a:lnTo>
                    <a:lnTo>
                      <a:pt x="27" y="45"/>
                    </a:lnTo>
                    <a:lnTo>
                      <a:pt x="27" y="47"/>
                    </a:lnTo>
                    <a:lnTo>
                      <a:pt x="27" y="45"/>
                    </a:lnTo>
                    <a:lnTo>
                      <a:pt x="3" y="24"/>
                    </a:lnTo>
                    <a:lnTo>
                      <a:pt x="0" y="24"/>
                    </a:lnTo>
                    <a:lnTo>
                      <a:pt x="3" y="24"/>
                    </a:lnTo>
                    <a:lnTo>
                      <a:pt x="27"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58393" name="Freeform 407"/>
            <p:cNvSpPr>
              <a:spLocks/>
            </p:cNvSpPr>
            <p:nvPr/>
          </p:nvSpPr>
          <p:spPr bwMode="auto">
            <a:xfrm>
              <a:off x="1339" y="182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394" name="Freeform 408"/>
            <p:cNvSpPr>
              <a:spLocks/>
            </p:cNvSpPr>
            <p:nvPr/>
          </p:nvSpPr>
          <p:spPr bwMode="auto">
            <a:xfrm>
              <a:off x="1339" y="1828"/>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95" name="Freeform 409"/>
            <p:cNvSpPr>
              <a:spLocks/>
            </p:cNvSpPr>
            <p:nvPr/>
          </p:nvSpPr>
          <p:spPr bwMode="auto">
            <a:xfrm>
              <a:off x="1255" y="167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396" name="Freeform 410"/>
            <p:cNvSpPr>
              <a:spLocks/>
            </p:cNvSpPr>
            <p:nvPr/>
          </p:nvSpPr>
          <p:spPr bwMode="auto">
            <a:xfrm>
              <a:off x="1255" y="167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97" name="Freeform 411"/>
            <p:cNvSpPr>
              <a:spLocks/>
            </p:cNvSpPr>
            <p:nvPr/>
          </p:nvSpPr>
          <p:spPr bwMode="auto">
            <a:xfrm>
              <a:off x="1171" y="1535"/>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398" name="Freeform 412"/>
            <p:cNvSpPr>
              <a:spLocks/>
            </p:cNvSpPr>
            <p:nvPr/>
          </p:nvSpPr>
          <p:spPr bwMode="auto">
            <a:xfrm>
              <a:off x="1171" y="1535"/>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99" name="Freeform 413"/>
            <p:cNvSpPr>
              <a:spLocks/>
            </p:cNvSpPr>
            <p:nvPr/>
          </p:nvSpPr>
          <p:spPr bwMode="auto">
            <a:xfrm>
              <a:off x="1423" y="1743"/>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400" name="Freeform 414"/>
            <p:cNvSpPr>
              <a:spLocks/>
            </p:cNvSpPr>
            <p:nvPr/>
          </p:nvSpPr>
          <p:spPr bwMode="auto">
            <a:xfrm>
              <a:off x="1423" y="1743"/>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401" name="Freeform 415"/>
            <p:cNvSpPr>
              <a:spLocks/>
            </p:cNvSpPr>
            <p:nvPr/>
          </p:nvSpPr>
          <p:spPr bwMode="auto">
            <a:xfrm>
              <a:off x="1186" y="1501"/>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402" name="Freeform 416"/>
            <p:cNvSpPr>
              <a:spLocks/>
            </p:cNvSpPr>
            <p:nvPr/>
          </p:nvSpPr>
          <p:spPr bwMode="auto">
            <a:xfrm>
              <a:off x="1186" y="1501"/>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403" name="Freeform 417"/>
            <p:cNvSpPr>
              <a:spLocks/>
            </p:cNvSpPr>
            <p:nvPr/>
          </p:nvSpPr>
          <p:spPr bwMode="auto">
            <a:xfrm>
              <a:off x="1423" y="1833"/>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404" name="Freeform 418"/>
            <p:cNvSpPr>
              <a:spLocks/>
            </p:cNvSpPr>
            <p:nvPr/>
          </p:nvSpPr>
          <p:spPr bwMode="auto">
            <a:xfrm>
              <a:off x="1423" y="1833"/>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405" name="Freeform 419"/>
            <p:cNvSpPr>
              <a:spLocks/>
            </p:cNvSpPr>
            <p:nvPr/>
          </p:nvSpPr>
          <p:spPr bwMode="auto">
            <a:xfrm>
              <a:off x="1186" y="1468"/>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406" name="Freeform 420"/>
            <p:cNvSpPr>
              <a:spLocks/>
            </p:cNvSpPr>
            <p:nvPr/>
          </p:nvSpPr>
          <p:spPr bwMode="auto">
            <a:xfrm>
              <a:off x="1186" y="1468"/>
              <a:ext cx="53" cy="48"/>
            </a:xfrm>
            <a:custGeom>
              <a:avLst/>
              <a:gdLst>
                <a:gd name="T0" fmla="*/ 27 w 53"/>
                <a:gd name="T1" fmla="*/ 3 h 48"/>
                <a:gd name="T2" fmla="*/ 27 w 53"/>
                <a:gd name="T3" fmla="*/ 0 h 48"/>
                <a:gd name="T4" fmla="*/ 27 w 53"/>
                <a:gd name="T5" fmla="*/ 3 h 48"/>
                <a:gd name="T6" fmla="*/ 50 w 53"/>
                <a:gd name="T7" fmla="*/ 24 h 48"/>
                <a:gd name="T8" fmla="*/ 53 w 53"/>
                <a:gd name="T9" fmla="*/ 24 h 48"/>
                <a:gd name="T10" fmla="*/ 50 w 53"/>
                <a:gd name="T11" fmla="*/ 24 h 48"/>
                <a:gd name="T12" fmla="*/ 27 w 53"/>
                <a:gd name="T13" fmla="*/ 45 h 48"/>
                <a:gd name="T14" fmla="*/ 27 w 53"/>
                <a:gd name="T15" fmla="*/ 48 h 48"/>
                <a:gd name="T16" fmla="*/ 27 w 53"/>
                <a:gd name="T17" fmla="*/ 45 h 48"/>
                <a:gd name="T18" fmla="*/ 3 w 53"/>
                <a:gd name="T19" fmla="*/ 24 h 48"/>
                <a:gd name="T20" fmla="*/ 0 w 53"/>
                <a:gd name="T21" fmla="*/ 24 h 48"/>
                <a:gd name="T22" fmla="*/ 3 w 53"/>
                <a:gd name="T23" fmla="*/ 24 h 48"/>
                <a:gd name="T24" fmla="*/ 27 w 53"/>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8"/>
                <a:gd name="T41" fmla="*/ 53 w 5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8">
                  <a:moveTo>
                    <a:pt x="27" y="3"/>
                  </a:moveTo>
                  <a:lnTo>
                    <a:pt x="27" y="0"/>
                  </a:lnTo>
                  <a:lnTo>
                    <a:pt x="27" y="3"/>
                  </a:lnTo>
                  <a:lnTo>
                    <a:pt x="50" y="24"/>
                  </a:lnTo>
                  <a:lnTo>
                    <a:pt x="53" y="24"/>
                  </a:lnTo>
                  <a:lnTo>
                    <a:pt x="50" y="24"/>
                  </a:lnTo>
                  <a:lnTo>
                    <a:pt x="27" y="45"/>
                  </a:lnTo>
                  <a:lnTo>
                    <a:pt x="27" y="48"/>
                  </a:lnTo>
                  <a:lnTo>
                    <a:pt x="27" y="45"/>
                  </a:lnTo>
                  <a:lnTo>
                    <a:pt x="3" y="24"/>
                  </a:lnTo>
                  <a:lnTo>
                    <a:pt x="0" y="24"/>
                  </a:lnTo>
                  <a:lnTo>
                    <a:pt x="3" y="24"/>
                  </a:lnTo>
                  <a:lnTo>
                    <a:pt x="27"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407" name="Rectangle 421"/>
            <p:cNvSpPr>
              <a:spLocks noChangeArrowheads="1"/>
            </p:cNvSpPr>
            <p:nvPr/>
          </p:nvSpPr>
          <p:spPr bwMode="auto">
            <a:xfrm>
              <a:off x="1407"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08" name="Rectangle 422"/>
            <p:cNvSpPr>
              <a:spLocks noChangeArrowheads="1"/>
            </p:cNvSpPr>
            <p:nvPr/>
          </p:nvSpPr>
          <p:spPr bwMode="auto">
            <a:xfrm>
              <a:off x="1381"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09" name="Rectangle 423"/>
            <p:cNvSpPr>
              <a:spLocks noChangeArrowheads="1"/>
            </p:cNvSpPr>
            <p:nvPr/>
          </p:nvSpPr>
          <p:spPr bwMode="auto">
            <a:xfrm>
              <a:off x="1349"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0" name="Rectangle 424"/>
            <p:cNvSpPr>
              <a:spLocks noChangeArrowheads="1"/>
            </p:cNvSpPr>
            <p:nvPr/>
          </p:nvSpPr>
          <p:spPr bwMode="auto">
            <a:xfrm>
              <a:off x="1318"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1" name="Rectangle 425"/>
            <p:cNvSpPr>
              <a:spLocks noChangeArrowheads="1"/>
            </p:cNvSpPr>
            <p:nvPr/>
          </p:nvSpPr>
          <p:spPr bwMode="auto">
            <a:xfrm>
              <a:off x="1291" y="1838"/>
              <a:ext cx="48"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2" name="Rectangle 426"/>
            <p:cNvSpPr>
              <a:spLocks noChangeArrowheads="1"/>
            </p:cNvSpPr>
            <p:nvPr/>
          </p:nvSpPr>
          <p:spPr bwMode="auto">
            <a:xfrm>
              <a:off x="1260"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3" name="Rectangle 427"/>
            <p:cNvSpPr>
              <a:spLocks noChangeArrowheads="1"/>
            </p:cNvSpPr>
            <p:nvPr/>
          </p:nvSpPr>
          <p:spPr bwMode="auto">
            <a:xfrm>
              <a:off x="1234"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4" name="Rectangle 428"/>
            <p:cNvSpPr>
              <a:spLocks noChangeArrowheads="1"/>
            </p:cNvSpPr>
            <p:nvPr/>
          </p:nvSpPr>
          <p:spPr bwMode="auto">
            <a:xfrm>
              <a:off x="1202" y="183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5" name="Rectangle 429"/>
            <p:cNvSpPr>
              <a:spLocks noChangeArrowheads="1"/>
            </p:cNvSpPr>
            <p:nvPr/>
          </p:nvSpPr>
          <p:spPr bwMode="auto">
            <a:xfrm>
              <a:off x="1307" y="1492"/>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6" name="Rectangle 430"/>
            <p:cNvSpPr>
              <a:spLocks noChangeArrowheads="1"/>
            </p:cNvSpPr>
            <p:nvPr/>
          </p:nvSpPr>
          <p:spPr bwMode="auto">
            <a:xfrm>
              <a:off x="1307" y="1492"/>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7" name="Rectangle 431"/>
            <p:cNvSpPr>
              <a:spLocks noChangeArrowheads="1"/>
            </p:cNvSpPr>
            <p:nvPr/>
          </p:nvSpPr>
          <p:spPr bwMode="auto">
            <a:xfrm>
              <a:off x="1465" y="159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8" name="Rectangle 432"/>
            <p:cNvSpPr>
              <a:spLocks noChangeArrowheads="1"/>
            </p:cNvSpPr>
            <p:nvPr/>
          </p:nvSpPr>
          <p:spPr bwMode="auto">
            <a:xfrm>
              <a:off x="1580" y="159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19" name="Rectangle 433"/>
            <p:cNvSpPr>
              <a:spLocks noChangeArrowheads="1"/>
            </p:cNvSpPr>
            <p:nvPr/>
          </p:nvSpPr>
          <p:spPr bwMode="auto">
            <a:xfrm>
              <a:off x="1570" y="195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0" name="Rectangle 434"/>
            <p:cNvSpPr>
              <a:spLocks noChangeArrowheads="1"/>
            </p:cNvSpPr>
            <p:nvPr/>
          </p:nvSpPr>
          <p:spPr bwMode="auto">
            <a:xfrm>
              <a:off x="1449" y="195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1" name="Rectangle 435"/>
            <p:cNvSpPr>
              <a:spLocks noChangeArrowheads="1"/>
            </p:cNvSpPr>
            <p:nvPr/>
          </p:nvSpPr>
          <p:spPr bwMode="auto">
            <a:xfrm>
              <a:off x="1570" y="195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2" name="Rectangle 436"/>
            <p:cNvSpPr>
              <a:spLocks noChangeArrowheads="1"/>
            </p:cNvSpPr>
            <p:nvPr/>
          </p:nvSpPr>
          <p:spPr bwMode="auto">
            <a:xfrm>
              <a:off x="1449" y="195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3" name="Rectangle 437"/>
            <p:cNvSpPr>
              <a:spLocks noChangeArrowheads="1"/>
            </p:cNvSpPr>
            <p:nvPr/>
          </p:nvSpPr>
          <p:spPr bwMode="auto">
            <a:xfrm>
              <a:off x="1260"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4" name="Rectangle 438"/>
            <p:cNvSpPr>
              <a:spLocks noChangeArrowheads="1"/>
            </p:cNvSpPr>
            <p:nvPr/>
          </p:nvSpPr>
          <p:spPr bwMode="auto">
            <a:xfrm>
              <a:off x="1255"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5" name="Rectangle 439"/>
            <p:cNvSpPr>
              <a:spLocks noChangeArrowheads="1"/>
            </p:cNvSpPr>
            <p:nvPr/>
          </p:nvSpPr>
          <p:spPr bwMode="auto">
            <a:xfrm>
              <a:off x="1228" y="1634"/>
              <a:ext cx="48"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6" name="Rectangle 440"/>
            <p:cNvSpPr>
              <a:spLocks noChangeArrowheads="1"/>
            </p:cNvSpPr>
            <p:nvPr/>
          </p:nvSpPr>
          <p:spPr bwMode="auto">
            <a:xfrm>
              <a:off x="1260" y="1672"/>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7" name="Rectangle 441"/>
            <p:cNvSpPr>
              <a:spLocks noChangeArrowheads="1"/>
            </p:cNvSpPr>
            <p:nvPr/>
          </p:nvSpPr>
          <p:spPr bwMode="auto">
            <a:xfrm>
              <a:off x="1255" y="1672"/>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8" name="Rectangle 442"/>
            <p:cNvSpPr>
              <a:spLocks noChangeArrowheads="1"/>
            </p:cNvSpPr>
            <p:nvPr/>
          </p:nvSpPr>
          <p:spPr bwMode="auto">
            <a:xfrm>
              <a:off x="1255"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29" name="Rectangle 443"/>
            <p:cNvSpPr>
              <a:spLocks noChangeArrowheads="1"/>
            </p:cNvSpPr>
            <p:nvPr/>
          </p:nvSpPr>
          <p:spPr bwMode="auto">
            <a:xfrm>
              <a:off x="1260"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0" name="Rectangle 444"/>
            <p:cNvSpPr>
              <a:spLocks noChangeArrowheads="1"/>
            </p:cNvSpPr>
            <p:nvPr/>
          </p:nvSpPr>
          <p:spPr bwMode="auto">
            <a:xfrm>
              <a:off x="1260" y="1667"/>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1" name="Rectangle 445"/>
            <p:cNvSpPr>
              <a:spLocks noChangeArrowheads="1"/>
            </p:cNvSpPr>
            <p:nvPr/>
          </p:nvSpPr>
          <p:spPr bwMode="auto">
            <a:xfrm>
              <a:off x="1255"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2" name="Rectangle 446"/>
            <p:cNvSpPr>
              <a:spLocks noChangeArrowheads="1"/>
            </p:cNvSpPr>
            <p:nvPr/>
          </p:nvSpPr>
          <p:spPr bwMode="auto">
            <a:xfrm>
              <a:off x="1255"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3" name="Rectangle 447"/>
            <p:cNvSpPr>
              <a:spLocks noChangeArrowheads="1"/>
            </p:cNvSpPr>
            <p:nvPr/>
          </p:nvSpPr>
          <p:spPr bwMode="auto">
            <a:xfrm>
              <a:off x="1255" y="1634"/>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4" name="Rectangle 448"/>
            <p:cNvSpPr>
              <a:spLocks noChangeArrowheads="1"/>
            </p:cNvSpPr>
            <p:nvPr/>
          </p:nvSpPr>
          <p:spPr bwMode="auto">
            <a:xfrm>
              <a:off x="1202" y="1748"/>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5" name="Rectangle 449"/>
            <p:cNvSpPr>
              <a:spLocks noChangeArrowheads="1"/>
            </p:cNvSpPr>
            <p:nvPr/>
          </p:nvSpPr>
          <p:spPr bwMode="auto">
            <a:xfrm>
              <a:off x="2373"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6" name="Rectangle 450"/>
            <p:cNvSpPr>
              <a:spLocks noChangeArrowheads="1"/>
            </p:cNvSpPr>
            <p:nvPr/>
          </p:nvSpPr>
          <p:spPr bwMode="auto">
            <a:xfrm>
              <a:off x="2226"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7" name="Rectangle 451"/>
            <p:cNvSpPr>
              <a:spLocks noChangeArrowheads="1"/>
            </p:cNvSpPr>
            <p:nvPr/>
          </p:nvSpPr>
          <p:spPr bwMode="auto">
            <a:xfrm>
              <a:off x="2079"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8" name="Rectangle 452"/>
            <p:cNvSpPr>
              <a:spLocks noChangeArrowheads="1"/>
            </p:cNvSpPr>
            <p:nvPr/>
          </p:nvSpPr>
          <p:spPr bwMode="auto">
            <a:xfrm>
              <a:off x="1932"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39" name="Rectangle 453"/>
            <p:cNvSpPr>
              <a:spLocks noChangeArrowheads="1"/>
            </p:cNvSpPr>
            <p:nvPr/>
          </p:nvSpPr>
          <p:spPr bwMode="auto">
            <a:xfrm>
              <a:off x="1785"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0" name="Rectangle 454"/>
            <p:cNvSpPr>
              <a:spLocks noChangeArrowheads="1"/>
            </p:cNvSpPr>
            <p:nvPr/>
          </p:nvSpPr>
          <p:spPr bwMode="auto">
            <a:xfrm>
              <a:off x="1643"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1" name="Rectangle 455"/>
            <p:cNvSpPr>
              <a:spLocks noChangeArrowheads="1"/>
            </p:cNvSpPr>
            <p:nvPr/>
          </p:nvSpPr>
          <p:spPr bwMode="auto">
            <a:xfrm>
              <a:off x="2373" y="177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2" name="Rectangle 456"/>
            <p:cNvSpPr>
              <a:spLocks noChangeArrowheads="1"/>
            </p:cNvSpPr>
            <p:nvPr/>
          </p:nvSpPr>
          <p:spPr bwMode="auto">
            <a:xfrm>
              <a:off x="2226" y="177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3" name="Rectangle 457"/>
            <p:cNvSpPr>
              <a:spLocks noChangeArrowheads="1"/>
            </p:cNvSpPr>
            <p:nvPr/>
          </p:nvSpPr>
          <p:spPr bwMode="auto">
            <a:xfrm>
              <a:off x="2079" y="1686"/>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4" name="Rectangle 458"/>
            <p:cNvSpPr>
              <a:spLocks noChangeArrowheads="1"/>
            </p:cNvSpPr>
            <p:nvPr/>
          </p:nvSpPr>
          <p:spPr bwMode="auto">
            <a:xfrm>
              <a:off x="1932" y="177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5" name="Rectangle 459"/>
            <p:cNvSpPr>
              <a:spLocks noChangeArrowheads="1"/>
            </p:cNvSpPr>
            <p:nvPr/>
          </p:nvSpPr>
          <p:spPr bwMode="auto">
            <a:xfrm>
              <a:off x="1785" y="177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6" name="Rectangle 460"/>
            <p:cNvSpPr>
              <a:spLocks noChangeArrowheads="1"/>
            </p:cNvSpPr>
            <p:nvPr/>
          </p:nvSpPr>
          <p:spPr bwMode="auto">
            <a:xfrm>
              <a:off x="1643" y="1686"/>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7" name="Rectangle 461"/>
            <p:cNvSpPr>
              <a:spLocks noChangeArrowheads="1"/>
            </p:cNvSpPr>
            <p:nvPr/>
          </p:nvSpPr>
          <p:spPr bwMode="auto">
            <a:xfrm>
              <a:off x="2373"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8" name="Rectangle 462"/>
            <p:cNvSpPr>
              <a:spLocks noChangeArrowheads="1"/>
            </p:cNvSpPr>
            <p:nvPr/>
          </p:nvSpPr>
          <p:spPr bwMode="auto">
            <a:xfrm>
              <a:off x="2226"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49" name="Rectangle 463"/>
            <p:cNvSpPr>
              <a:spLocks noChangeArrowheads="1"/>
            </p:cNvSpPr>
            <p:nvPr/>
          </p:nvSpPr>
          <p:spPr bwMode="auto">
            <a:xfrm>
              <a:off x="2079"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0" name="Rectangle 464"/>
            <p:cNvSpPr>
              <a:spLocks noChangeArrowheads="1"/>
            </p:cNvSpPr>
            <p:nvPr/>
          </p:nvSpPr>
          <p:spPr bwMode="auto">
            <a:xfrm>
              <a:off x="1932"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1" name="Rectangle 465"/>
            <p:cNvSpPr>
              <a:spLocks noChangeArrowheads="1"/>
            </p:cNvSpPr>
            <p:nvPr/>
          </p:nvSpPr>
          <p:spPr bwMode="auto">
            <a:xfrm>
              <a:off x="2373"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2" name="Rectangle 466"/>
            <p:cNvSpPr>
              <a:spLocks noChangeArrowheads="1"/>
            </p:cNvSpPr>
            <p:nvPr/>
          </p:nvSpPr>
          <p:spPr bwMode="auto">
            <a:xfrm>
              <a:off x="2226"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3" name="Rectangle 467"/>
            <p:cNvSpPr>
              <a:spLocks noChangeArrowheads="1"/>
            </p:cNvSpPr>
            <p:nvPr/>
          </p:nvSpPr>
          <p:spPr bwMode="auto">
            <a:xfrm>
              <a:off x="2079"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4" name="Rectangle 468"/>
            <p:cNvSpPr>
              <a:spLocks noChangeArrowheads="1"/>
            </p:cNvSpPr>
            <p:nvPr/>
          </p:nvSpPr>
          <p:spPr bwMode="auto">
            <a:xfrm>
              <a:off x="1932"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5" name="Rectangle 469"/>
            <p:cNvSpPr>
              <a:spLocks noChangeArrowheads="1"/>
            </p:cNvSpPr>
            <p:nvPr/>
          </p:nvSpPr>
          <p:spPr bwMode="auto">
            <a:xfrm>
              <a:off x="1785"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6" name="Rectangle 470"/>
            <p:cNvSpPr>
              <a:spLocks noChangeArrowheads="1"/>
            </p:cNvSpPr>
            <p:nvPr/>
          </p:nvSpPr>
          <p:spPr bwMode="auto">
            <a:xfrm>
              <a:off x="1643"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7" name="Rectangle 471"/>
            <p:cNvSpPr>
              <a:spLocks noChangeArrowheads="1"/>
            </p:cNvSpPr>
            <p:nvPr/>
          </p:nvSpPr>
          <p:spPr bwMode="auto">
            <a:xfrm>
              <a:off x="2373"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8" name="Rectangle 472"/>
            <p:cNvSpPr>
              <a:spLocks noChangeArrowheads="1"/>
            </p:cNvSpPr>
            <p:nvPr/>
          </p:nvSpPr>
          <p:spPr bwMode="auto">
            <a:xfrm>
              <a:off x="2226"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59" name="Rectangle 473"/>
            <p:cNvSpPr>
              <a:spLocks noChangeArrowheads="1"/>
            </p:cNvSpPr>
            <p:nvPr/>
          </p:nvSpPr>
          <p:spPr bwMode="auto">
            <a:xfrm>
              <a:off x="2079"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60" name="Rectangle 474"/>
            <p:cNvSpPr>
              <a:spLocks noChangeArrowheads="1"/>
            </p:cNvSpPr>
            <p:nvPr/>
          </p:nvSpPr>
          <p:spPr bwMode="auto">
            <a:xfrm>
              <a:off x="1932" y="218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61" name="Rectangle 475"/>
            <p:cNvSpPr>
              <a:spLocks noChangeArrowheads="1"/>
            </p:cNvSpPr>
            <p:nvPr/>
          </p:nvSpPr>
          <p:spPr bwMode="auto">
            <a:xfrm>
              <a:off x="1785" y="159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62" name="Rectangle 476"/>
            <p:cNvSpPr>
              <a:spLocks noChangeArrowheads="1"/>
            </p:cNvSpPr>
            <p:nvPr/>
          </p:nvSpPr>
          <p:spPr bwMode="auto">
            <a:xfrm>
              <a:off x="451" y="2139"/>
              <a:ext cx="3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1.E-01</a:t>
              </a:r>
              <a:endParaRPr lang="en-US" altLang="en-US" sz="1800" dirty="0">
                <a:solidFill>
                  <a:schemeClr val="tx1"/>
                </a:solidFill>
              </a:endParaRPr>
            </a:p>
          </p:txBody>
        </p:sp>
        <p:sp>
          <p:nvSpPr>
            <p:cNvPr id="58463" name="Rectangle 477"/>
            <p:cNvSpPr>
              <a:spLocks noChangeArrowheads="1"/>
            </p:cNvSpPr>
            <p:nvPr/>
          </p:nvSpPr>
          <p:spPr bwMode="auto">
            <a:xfrm>
              <a:off x="428" y="1863"/>
              <a:ext cx="4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1.E+01</a:t>
              </a:r>
              <a:endParaRPr lang="en-US" altLang="en-US" sz="1800" dirty="0">
                <a:solidFill>
                  <a:schemeClr val="tx1"/>
                </a:solidFill>
              </a:endParaRPr>
            </a:p>
          </p:txBody>
        </p:sp>
        <p:sp>
          <p:nvSpPr>
            <p:cNvPr id="58464" name="Rectangle 478"/>
            <p:cNvSpPr>
              <a:spLocks noChangeArrowheads="1"/>
            </p:cNvSpPr>
            <p:nvPr/>
          </p:nvSpPr>
          <p:spPr bwMode="auto">
            <a:xfrm>
              <a:off x="428" y="1587"/>
              <a:ext cx="4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1.E+03</a:t>
              </a:r>
              <a:endParaRPr lang="en-US" altLang="en-US" sz="1800" dirty="0">
                <a:solidFill>
                  <a:schemeClr val="tx1"/>
                </a:solidFill>
              </a:endParaRPr>
            </a:p>
          </p:txBody>
        </p:sp>
        <p:sp>
          <p:nvSpPr>
            <p:cNvPr id="58465" name="Rectangle 479"/>
            <p:cNvSpPr>
              <a:spLocks noChangeArrowheads="1"/>
            </p:cNvSpPr>
            <p:nvPr/>
          </p:nvSpPr>
          <p:spPr bwMode="auto">
            <a:xfrm>
              <a:off x="428" y="1311"/>
              <a:ext cx="4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1.E+05</a:t>
              </a:r>
              <a:endParaRPr lang="en-US" altLang="en-US" sz="1800" dirty="0">
                <a:solidFill>
                  <a:schemeClr val="tx1"/>
                </a:solidFill>
              </a:endParaRPr>
            </a:p>
          </p:txBody>
        </p:sp>
        <p:sp>
          <p:nvSpPr>
            <p:cNvPr id="58466" name="Rectangle 480"/>
            <p:cNvSpPr>
              <a:spLocks noChangeArrowheads="1"/>
            </p:cNvSpPr>
            <p:nvPr/>
          </p:nvSpPr>
          <p:spPr bwMode="auto">
            <a:xfrm>
              <a:off x="428" y="1036"/>
              <a:ext cx="41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1.E+07</a:t>
              </a:r>
              <a:endParaRPr lang="en-US" altLang="en-US" sz="1800" dirty="0">
                <a:solidFill>
                  <a:schemeClr val="tx1"/>
                </a:solidFill>
              </a:endParaRPr>
            </a:p>
          </p:txBody>
        </p:sp>
        <p:sp>
          <p:nvSpPr>
            <p:cNvPr id="58467" name="Rectangle 481"/>
            <p:cNvSpPr>
              <a:spLocks noChangeArrowheads="1"/>
            </p:cNvSpPr>
            <p:nvPr/>
          </p:nvSpPr>
          <p:spPr bwMode="auto">
            <a:xfrm>
              <a:off x="784" y="2283"/>
              <a:ext cx="2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-10</a:t>
              </a:r>
              <a:endParaRPr lang="en-US" altLang="en-US" sz="1800" dirty="0">
                <a:solidFill>
                  <a:schemeClr val="tx1"/>
                </a:solidFill>
              </a:endParaRPr>
            </a:p>
          </p:txBody>
        </p:sp>
        <p:sp>
          <p:nvSpPr>
            <p:cNvPr id="58468" name="Rectangle 482"/>
            <p:cNvSpPr>
              <a:spLocks noChangeArrowheads="1"/>
            </p:cNvSpPr>
            <p:nvPr/>
          </p:nvSpPr>
          <p:spPr bwMode="auto">
            <a:xfrm>
              <a:off x="1387" y="2283"/>
              <a:ext cx="20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10</a:t>
              </a:r>
              <a:endParaRPr lang="en-US" altLang="en-US" sz="1800" dirty="0">
                <a:solidFill>
                  <a:schemeClr val="tx1"/>
                </a:solidFill>
              </a:endParaRPr>
            </a:p>
          </p:txBody>
        </p:sp>
        <p:sp>
          <p:nvSpPr>
            <p:cNvPr id="58469" name="Rectangle 483"/>
            <p:cNvSpPr>
              <a:spLocks noChangeArrowheads="1"/>
            </p:cNvSpPr>
            <p:nvPr/>
          </p:nvSpPr>
          <p:spPr bwMode="auto">
            <a:xfrm>
              <a:off x="1971" y="2283"/>
              <a:ext cx="20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30</a:t>
              </a:r>
              <a:endParaRPr lang="en-US" altLang="en-US" sz="1800" dirty="0">
                <a:solidFill>
                  <a:schemeClr val="tx1"/>
                </a:solidFill>
              </a:endParaRPr>
            </a:p>
          </p:txBody>
        </p:sp>
        <p:sp>
          <p:nvSpPr>
            <p:cNvPr id="58470" name="Rectangle 484"/>
            <p:cNvSpPr>
              <a:spLocks noChangeArrowheads="1"/>
            </p:cNvSpPr>
            <p:nvPr/>
          </p:nvSpPr>
          <p:spPr bwMode="auto">
            <a:xfrm>
              <a:off x="2555" y="2283"/>
              <a:ext cx="20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50</a:t>
              </a:r>
              <a:endParaRPr lang="en-US" altLang="en-US" sz="1800" dirty="0">
                <a:solidFill>
                  <a:schemeClr val="tx1"/>
                </a:solidFill>
              </a:endParaRPr>
            </a:p>
          </p:txBody>
        </p:sp>
        <p:sp>
          <p:nvSpPr>
            <p:cNvPr id="58471" name="Rectangle 485"/>
            <p:cNvSpPr>
              <a:spLocks noChangeArrowheads="1"/>
            </p:cNvSpPr>
            <p:nvPr/>
          </p:nvSpPr>
          <p:spPr bwMode="auto">
            <a:xfrm rot="-5400000">
              <a:off x="-534" y="1542"/>
              <a:ext cx="17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Benzene Vapor Conc. (</a:t>
              </a:r>
              <a:r>
                <a:rPr lang="en-US" altLang="en-US" sz="1600" b="1" dirty="0">
                  <a:solidFill>
                    <a:srgbClr val="000000"/>
                  </a:solidFill>
                  <a:latin typeface="Symbol" pitchFamily="18" charset="2"/>
                </a:rPr>
                <a:t>m</a:t>
              </a:r>
              <a:r>
                <a:rPr lang="en-US" altLang="en-US" sz="1600" b="1" dirty="0">
                  <a:solidFill>
                    <a:srgbClr val="000000"/>
                  </a:solidFill>
                  <a:latin typeface="Calibri" pitchFamily="34" charset="0"/>
                </a:rPr>
                <a:t>g/</a:t>
              </a:r>
              <a:r>
                <a:rPr lang="en-US" altLang="en-US" sz="1600" b="1" dirty="0">
                  <a:solidFill>
                    <a:schemeClr val="tx1"/>
                  </a:solidFill>
                  <a:latin typeface="Calibri" pitchFamily="34" charset="0"/>
                </a:rPr>
                <a:t>m</a:t>
              </a:r>
              <a:r>
                <a:rPr lang="en-US" altLang="en-US" sz="1600" b="1" baseline="26000" dirty="0">
                  <a:solidFill>
                    <a:schemeClr val="tx1"/>
                  </a:solidFill>
                </a:rPr>
                <a:t>3</a:t>
              </a:r>
              <a:r>
                <a:rPr lang="en-US" altLang="en-US" sz="1600" b="1" dirty="0">
                  <a:solidFill>
                    <a:srgbClr val="000000"/>
                  </a:solidFill>
                  <a:latin typeface="Calibri" pitchFamily="34" charset="0"/>
                </a:rPr>
                <a:t>)</a:t>
              </a:r>
              <a:endParaRPr lang="en-US" altLang="en-US" sz="1600" b="1" dirty="0">
                <a:solidFill>
                  <a:schemeClr val="tx1"/>
                </a:solidFill>
              </a:endParaRPr>
            </a:p>
          </p:txBody>
        </p:sp>
        <p:sp>
          <p:nvSpPr>
            <p:cNvPr id="58472" name="Rectangle 486"/>
            <p:cNvSpPr>
              <a:spLocks noChangeArrowheads="1"/>
            </p:cNvSpPr>
            <p:nvPr/>
          </p:nvSpPr>
          <p:spPr bwMode="auto">
            <a:xfrm>
              <a:off x="672" y="528"/>
              <a:ext cx="2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73" name="Rectangle 490"/>
            <p:cNvSpPr>
              <a:spLocks noChangeArrowheads="1"/>
            </p:cNvSpPr>
            <p:nvPr/>
          </p:nvSpPr>
          <p:spPr bwMode="auto">
            <a:xfrm>
              <a:off x="815" y="2367"/>
              <a:ext cx="3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Source</a:t>
              </a:r>
              <a:endParaRPr lang="en-US" altLang="en-US" sz="1600" dirty="0">
                <a:solidFill>
                  <a:schemeClr val="tx1"/>
                </a:solidFill>
              </a:endParaRPr>
            </a:p>
          </p:txBody>
        </p:sp>
        <p:sp>
          <p:nvSpPr>
            <p:cNvPr id="58474" name="Rectangle 491"/>
            <p:cNvSpPr>
              <a:spLocks noChangeArrowheads="1"/>
            </p:cNvSpPr>
            <p:nvPr/>
          </p:nvSpPr>
          <p:spPr bwMode="auto">
            <a:xfrm>
              <a:off x="1172" y="2367"/>
              <a:ext cx="11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b="1" dirty="0">
                  <a:solidFill>
                    <a:srgbClr val="000000"/>
                  </a:solidFill>
                  <a:latin typeface="Calibri" pitchFamily="34" charset="0"/>
                </a:rPr>
                <a:t>-</a:t>
              </a:r>
              <a:endParaRPr lang="en-US" altLang="en-US" sz="1800" dirty="0">
                <a:solidFill>
                  <a:schemeClr val="tx1"/>
                </a:solidFill>
              </a:endParaRPr>
            </a:p>
          </p:txBody>
        </p:sp>
        <p:sp>
          <p:nvSpPr>
            <p:cNvPr id="58475" name="Rectangle 492"/>
            <p:cNvSpPr>
              <a:spLocks noChangeArrowheads="1"/>
            </p:cNvSpPr>
            <p:nvPr/>
          </p:nvSpPr>
          <p:spPr bwMode="auto">
            <a:xfrm>
              <a:off x="1209" y="2367"/>
              <a:ext cx="16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probe separation Distance (ft)</a:t>
              </a:r>
              <a:endParaRPr lang="en-US" altLang="en-US" sz="1600" dirty="0">
                <a:solidFill>
                  <a:schemeClr val="tx1"/>
                </a:solidFill>
              </a:endParaRPr>
            </a:p>
          </p:txBody>
        </p:sp>
        <p:sp>
          <p:nvSpPr>
            <p:cNvPr id="58476" name="Rectangle 493"/>
            <p:cNvSpPr>
              <a:spLocks noChangeArrowheads="1"/>
            </p:cNvSpPr>
            <p:nvPr/>
          </p:nvSpPr>
          <p:spPr bwMode="auto">
            <a:xfrm>
              <a:off x="862" y="811"/>
              <a:ext cx="11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Benzene vs. Distance </a:t>
              </a:r>
              <a:endParaRPr lang="en-US" altLang="en-US" sz="1600" dirty="0">
                <a:solidFill>
                  <a:schemeClr val="tx1"/>
                </a:solidFill>
              </a:endParaRPr>
            </a:p>
          </p:txBody>
        </p:sp>
        <p:sp>
          <p:nvSpPr>
            <p:cNvPr id="58477" name="Rectangle 494"/>
            <p:cNvSpPr>
              <a:spLocks noChangeArrowheads="1"/>
            </p:cNvSpPr>
            <p:nvPr/>
          </p:nvSpPr>
          <p:spPr bwMode="auto">
            <a:xfrm>
              <a:off x="1980" y="811"/>
              <a:ext cx="11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b="1" dirty="0">
                  <a:solidFill>
                    <a:srgbClr val="000000"/>
                  </a:solidFill>
                  <a:latin typeface="Calibri" pitchFamily="34" charset="0"/>
                </a:rPr>
                <a:t>-</a:t>
              </a:r>
              <a:endParaRPr lang="en-US" altLang="en-US" sz="1800" dirty="0">
                <a:solidFill>
                  <a:schemeClr val="tx1"/>
                </a:solidFill>
              </a:endParaRPr>
            </a:p>
          </p:txBody>
        </p:sp>
        <p:sp>
          <p:nvSpPr>
            <p:cNvPr id="58478" name="Rectangle 495"/>
            <p:cNvSpPr>
              <a:spLocks noChangeArrowheads="1"/>
            </p:cNvSpPr>
            <p:nvPr/>
          </p:nvSpPr>
          <p:spPr bwMode="auto">
            <a:xfrm>
              <a:off x="2016" y="816"/>
              <a:ext cx="9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NAPL (Industrial) </a:t>
              </a:r>
              <a:endParaRPr lang="en-US" altLang="en-US" sz="1600" dirty="0">
                <a:solidFill>
                  <a:schemeClr val="tx1"/>
                </a:solidFill>
              </a:endParaRPr>
            </a:p>
          </p:txBody>
        </p:sp>
        <p:sp>
          <p:nvSpPr>
            <p:cNvPr id="58479" name="Rectangle 496"/>
            <p:cNvSpPr>
              <a:spLocks noChangeArrowheads="1"/>
            </p:cNvSpPr>
            <p:nvPr/>
          </p:nvSpPr>
          <p:spPr bwMode="auto">
            <a:xfrm>
              <a:off x="2053" y="1004"/>
              <a:ext cx="813"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80" name="Freeform 497"/>
            <p:cNvSpPr>
              <a:spLocks noEditPoints="1"/>
            </p:cNvSpPr>
            <p:nvPr/>
          </p:nvSpPr>
          <p:spPr bwMode="auto">
            <a:xfrm>
              <a:off x="2050" y="1002"/>
              <a:ext cx="819" cy="317"/>
            </a:xfrm>
            <a:custGeom>
              <a:avLst/>
              <a:gdLst>
                <a:gd name="T0" fmla="*/ 0 w 2496"/>
                <a:gd name="T1" fmla="*/ 1 h 1072"/>
                <a:gd name="T2" fmla="*/ 1 w 2496"/>
                <a:gd name="T3" fmla="*/ 0 h 1072"/>
                <a:gd name="T4" fmla="*/ 268 w 2496"/>
                <a:gd name="T5" fmla="*/ 0 h 1072"/>
                <a:gd name="T6" fmla="*/ 269 w 2496"/>
                <a:gd name="T7" fmla="*/ 1 h 1072"/>
                <a:gd name="T8" fmla="*/ 269 w 2496"/>
                <a:gd name="T9" fmla="*/ 93 h 1072"/>
                <a:gd name="T10" fmla="*/ 268 w 2496"/>
                <a:gd name="T11" fmla="*/ 94 h 1072"/>
                <a:gd name="T12" fmla="*/ 1 w 2496"/>
                <a:gd name="T13" fmla="*/ 94 h 1072"/>
                <a:gd name="T14" fmla="*/ 0 w 2496"/>
                <a:gd name="T15" fmla="*/ 93 h 1072"/>
                <a:gd name="T16" fmla="*/ 0 w 2496"/>
                <a:gd name="T17" fmla="*/ 1 h 1072"/>
                <a:gd name="T18" fmla="*/ 2 w 2496"/>
                <a:gd name="T19" fmla="*/ 93 h 1072"/>
                <a:gd name="T20" fmla="*/ 1 w 2496"/>
                <a:gd name="T21" fmla="*/ 92 h 1072"/>
                <a:gd name="T22" fmla="*/ 268 w 2496"/>
                <a:gd name="T23" fmla="*/ 92 h 1072"/>
                <a:gd name="T24" fmla="*/ 267 w 2496"/>
                <a:gd name="T25" fmla="*/ 93 h 1072"/>
                <a:gd name="T26" fmla="*/ 267 w 2496"/>
                <a:gd name="T27" fmla="*/ 1 h 1072"/>
                <a:gd name="T28" fmla="*/ 268 w 2496"/>
                <a:gd name="T29" fmla="*/ 1 h 1072"/>
                <a:gd name="T30" fmla="*/ 1 w 2496"/>
                <a:gd name="T31" fmla="*/ 1 h 1072"/>
                <a:gd name="T32" fmla="*/ 2 w 2496"/>
                <a:gd name="T33" fmla="*/ 1 h 1072"/>
                <a:gd name="T34" fmla="*/ 2 w 2496"/>
                <a:gd name="T35" fmla="*/ 93 h 10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6"/>
                <a:gd name="T55" fmla="*/ 0 h 1072"/>
                <a:gd name="T56" fmla="*/ 2496 w 2496"/>
                <a:gd name="T57" fmla="*/ 1072 h 10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6" h="1072">
                  <a:moveTo>
                    <a:pt x="0" y="8"/>
                  </a:moveTo>
                  <a:cubicBezTo>
                    <a:pt x="0" y="4"/>
                    <a:pt x="4" y="0"/>
                    <a:pt x="8" y="0"/>
                  </a:cubicBezTo>
                  <a:lnTo>
                    <a:pt x="2488" y="0"/>
                  </a:lnTo>
                  <a:cubicBezTo>
                    <a:pt x="2493" y="0"/>
                    <a:pt x="2496" y="4"/>
                    <a:pt x="2496" y="8"/>
                  </a:cubicBezTo>
                  <a:lnTo>
                    <a:pt x="2496" y="1064"/>
                  </a:lnTo>
                  <a:cubicBezTo>
                    <a:pt x="2496" y="1069"/>
                    <a:pt x="2493" y="1072"/>
                    <a:pt x="2488" y="1072"/>
                  </a:cubicBezTo>
                  <a:lnTo>
                    <a:pt x="8" y="1072"/>
                  </a:lnTo>
                  <a:cubicBezTo>
                    <a:pt x="4" y="1072"/>
                    <a:pt x="0" y="1069"/>
                    <a:pt x="0" y="1064"/>
                  </a:cubicBezTo>
                  <a:lnTo>
                    <a:pt x="0" y="8"/>
                  </a:lnTo>
                  <a:close/>
                  <a:moveTo>
                    <a:pt x="16" y="1064"/>
                  </a:moveTo>
                  <a:lnTo>
                    <a:pt x="8" y="1056"/>
                  </a:lnTo>
                  <a:lnTo>
                    <a:pt x="2488" y="1056"/>
                  </a:lnTo>
                  <a:lnTo>
                    <a:pt x="2480" y="1064"/>
                  </a:lnTo>
                  <a:lnTo>
                    <a:pt x="2480" y="8"/>
                  </a:lnTo>
                  <a:lnTo>
                    <a:pt x="2488" y="16"/>
                  </a:lnTo>
                  <a:lnTo>
                    <a:pt x="8" y="16"/>
                  </a:lnTo>
                  <a:lnTo>
                    <a:pt x="16" y="8"/>
                  </a:lnTo>
                  <a:lnTo>
                    <a:pt x="16" y="1064"/>
                  </a:lnTo>
                  <a:close/>
                </a:path>
              </a:pathLst>
            </a:custGeom>
            <a:solidFill>
              <a:srgbClr val="000000"/>
            </a:solidFill>
            <a:ln w="7938" cap="flat">
              <a:solidFill>
                <a:srgbClr val="000000"/>
              </a:solidFill>
              <a:prstDash val="solid"/>
              <a:bevel/>
              <a:headEnd/>
              <a:tailEnd/>
            </a:ln>
          </p:spPr>
          <p:txBody>
            <a:bodyPr/>
            <a:lstStyle/>
            <a:p>
              <a:endParaRPr lang="en-US" dirty="0"/>
            </a:p>
          </p:txBody>
        </p:sp>
        <p:sp>
          <p:nvSpPr>
            <p:cNvPr id="58481" name="Freeform 498"/>
            <p:cNvSpPr>
              <a:spLocks/>
            </p:cNvSpPr>
            <p:nvPr/>
          </p:nvSpPr>
          <p:spPr bwMode="auto">
            <a:xfrm>
              <a:off x="2122" y="1061"/>
              <a:ext cx="49" cy="44"/>
            </a:xfrm>
            <a:custGeom>
              <a:avLst/>
              <a:gdLst>
                <a:gd name="T0" fmla="*/ 25 w 49"/>
                <a:gd name="T1" fmla="*/ 0 h 44"/>
                <a:gd name="T2" fmla="*/ 49 w 49"/>
                <a:gd name="T3" fmla="*/ 22 h 44"/>
                <a:gd name="T4" fmla="*/ 25 w 49"/>
                <a:gd name="T5" fmla="*/ 44 h 44"/>
                <a:gd name="T6" fmla="*/ 0 w 49"/>
                <a:gd name="T7" fmla="*/ 22 h 44"/>
                <a:gd name="T8" fmla="*/ 25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25" y="0"/>
                  </a:moveTo>
                  <a:lnTo>
                    <a:pt x="49" y="22"/>
                  </a:lnTo>
                  <a:lnTo>
                    <a:pt x="25" y="44"/>
                  </a:lnTo>
                  <a:lnTo>
                    <a:pt x="0" y="22"/>
                  </a:lnTo>
                  <a:lnTo>
                    <a:pt x="2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482" name="Freeform 499"/>
            <p:cNvSpPr>
              <a:spLocks noEditPoints="1"/>
            </p:cNvSpPr>
            <p:nvPr/>
          </p:nvSpPr>
          <p:spPr bwMode="auto">
            <a:xfrm>
              <a:off x="2119" y="1059"/>
              <a:ext cx="55" cy="49"/>
            </a:xfrm>
            <a:custGeom>
              <a:avLst/>
              <a:gdLst>
                <a:gd name="T0" fmla="*/ 9 w 167"/>
                <a:gd name="T1" fmla="*/ 0 h 167"/>
                <a:gd name="T2" fmla="*/ 10 w 167"/>
                <a:gd name="T3" fmla="*/ 0 h 167"/>
                <a:gd name="T4" fmla="*/ 18 w 167"/>
                <a:gd name="T5" fmla="*/ 7 h 167"/>
                <a:gd name="T6" fmla="*/ 18 w 167"/>
                <a:gd name="T7" fmla="*/ 8 h 167"/>
                <a:gd name="T8" fmla="*/ 10 w 167"/>
                <a:gd name="T9" fmla="*/ 14 h 167"/>
                <a:gd name="T10" fmla="*/ 9 w 167"/>
                <a:gd name="T11" fmla="*/ 14 h 167"/>
                <a:gd name="T12" fmla="*/ 0 w 167"/>
                <a:gd name="T13" fmla="*/ 8 h 167"/>
                <a:gd name="T14" fmla="*/ 0 w 167"/>
                <a:gd name="T15" fmla="*/ 7 h 167"/>
                <a:gd name="T16" fmla="*/ 9 w 167"/>
                <a:gd name="T17" fmla="*/ 0 h 167"/>
                <a:gd name="T18" fmla="*/ 2 w 167"/>
                <a:gd name="T19" fmla="*/ 8 h 167"/>
                <a:gd name="T20" fmla="*/ 2 w 167"/>
                <a:gd name="T21" fmla="*/ 7 h 167"/>
                <a:gd name="T22" fmla="*/ 10 w 167"/>
                <a:gd name="T23" fmla="*/ 13 h 167"/>
                <a:gd name="T24" fmla="*/ 9 w 167"/>
                <a:gd name="T25" fmla="*/ 13 h 167"/>
                <a:gd name="T26" fmla="*/ 16 w 167"/>
                <a:gd name="T27" fmla="*/ 7 h 167"/>
                <a:gd name="T28" fmla="*/ 16 w 167"/>
                <a:gd name="T29" fmla="*/ 8 h 167"/>
                <a:gd name="T30" fmla="*/ 9 w 167"/>
                <a:gd name="T31" fmla="*/ 1 h 167"/>
                <a:gd name="T32" fmla="*/ 10 w 167"/>
                <a:gd name="T33" fmla="*/ 1 h 167"/>
                <a:gd name="T34" fmla="*/ 2 w 167"/>
                <a:gd name="T35" fmla="*/ 8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167"/>
                <a:gd name="T56" fmla="*/ 167 w 167"/>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167">
                  <a:moveTo>
                    <a:pt x="78" y="3"/>
                  </a:moveTo>
                  <a:cubicBezTo>
                    <a:pt x="81" y="0"/>
                    <a:pt x="86" y="0"/>
                    <a:pt x="89" y="3"/>
                  </a:cubicBezTo>
                  <a:lnTo>
                    <a:pt x="164" y="77"/>
                  </a:lnTo>
                  <a:cubicBezTo>
                    <a:pt x="167" y="81"/>
                    <a:pt x="167" y="86"/>
                    <a:pt x="164" y="89"/>
                  </a:cubicBezTo>
                  <a:lnTo>
                    <a:pt x="89" y="163"/>
                  </a:lnTo>
                  <a:cubicBezTo>
                    <a:pt x="86" y="166"/>
                    <a:pt x="81" y="167"/>
                    <a:pt x="78" y="163"/>
                  </a:cubicBezTo>
                  <a:lnTo>
                    <a:pt x="3" y="89"/>
                  </a:lnTo>
                  <a:cubicBezTo>
                    <a:pt x="0" y="86"/>
                    <a:pt x="0" y="81"/>
                    <a:pt x="3" y="77"/>
                  </a:cubicBezTo>
                  <a:lnTo>
                    <a:pt x="78" y="3"/>
                  </a:lnTo>
                  <a:close/>
                  <a:moveTo>
                    <a:pt x="14" y="89"/>
                  </a:moveTo>
                  <a:lnTo>
                    <a:pt x="14" y="77"/>
                  </a:lnTo>
                  <a:lnTo>
                    <a:pt x="89" y="152"/>
                  </a:lnTo>
                  <a:lnTo>
                    <a:pt x="78" y="152"/>
                  </a:lnTo>
                  <a:lnTo>
                    <a:pt x="152" y="77"/>
                  </a:lnTo>
                  <a:lnTo>
                    <a:pt x="152" y="89"/>
                  </a:lnTo>
                  <a:lnTo>
                    <a:pt x="78" y="14"/>
                  </a:lnTo>
                  <a:lnTo>
                    <a:pt x="89" y="14"/>
                  </a:lnTo>
                  <a:lnTo>
                    <a:pt x="14" y="89"/>
                  </a:lnTo>
                  <a:close/>
                </a:path>
              </a:pathLst>
            </a:custGeom>
            <a:solidFill>
              <a:srgbClr val="4A7EBB"/>
            </a:solidFill>
            <a:ln w="7938" cap="flat">
              <a:solidFill>
                <a:srgbClr val="4A7EBB"/>
              </a:solidFill>
              <a:prstDash val="solid"/>
              <a:bevel/>
              <a:headEnd/>
              <a:tailEnd/>
            </a:ln>
          </p:spPr>
          <p:txBody>
            <a:bodyPr/>
            <a:lstStyle/>
            <a:p>
              <a:endParaRPr lang="en-US" dirty="0"/>
            </a:p>
          </p:txBody>
        </p:sp>
        <p:sp>
          <p:nvSpPr>
            <p:cNvPr id="58483" name="Rectangle 500"/>
            <p:cNvSpPr>
              <a:spLocks noChangeArrowheads="1"/>
            </p:cNvSpPr>
            <p:nvPr/>
          </p:nvSpPr>
          <p:spPr bwMode="auto">
            <a:xfrm>
              <a:off x="2216" y="1010"/>
              <a:ext cx="70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&gt; DL  N=196</a:t>
              </a:r>
              <a:endParaRPr lang="en-US" altLang="en-US" sz="1800" dirty="0">
                <a:solidFill>
                  <a:schemeClr val="tx1"/>
                </a:solidFill>
              </a:endParaRPr>
            </a:p>
          </p:txBody>
        </p:sp>
        <p:sp>
          <p:nvSpPr>
            <p:cNvPr id="58484" name="Freeform 501"/>
            <p:cNvSpPr>
              <a:spLocks noEditPoints="1"/>
            </p:cNvSpPr>
            <p:nvPr/>
          </p:nvSpPr>
          <p:spPr bwMode="auto">
            <a:xfrm>
              <a:off x="2118" y="1215"/>
              <a:ext cx="58" cy="47"/>
            </a:xfrm>
            <a:custGeom>
              <a:avLst/>
              <a:gdLst>
                <a:gd name="T0" fmla="*/ 0 w 176"/>
                <a:gd name="T1" fmla="*/ 1 h 160"/>
                <a:gd name="T2" fmla="*/ 1 w 176"/>
                <a:gd name="T3" fmla="*/ 0 h 160"/>
                <a:gd name="T4" fmla="*/ 18 w 176"/>
                <a:gd name="T5" fmla="*/ 0 h 160"/>
                <a:gd name="T6" fmla="*/ 19 w 176"/>
                <a:gd name="T7" fmla="*/ 1 h 160"/>
                <a:gd name="T8" fmla="*/ 19 w 176"/>
                <a:gd name="T9" fmla="*/ 13 h 160"/>
                <a:gd name="T10" fmla="*/ 18 w 176"/>
                <a:gd name="T11" fmla="*/ 14 h 160"/>
                <a:gd name="T12" fmla="*/ 1 w 176"/>
                <a:gd name="T13" fmla="*/ 14 h 160"/>
                <a:gd name="T14" fmla="*/ 0 w 176"/>
                <a:gd name="T15" fmla="*/ 13 h 160"/>
                <a:gd name="T16" fmla="*/ 0 w 176"/>
                <a:gd name="T17" fmla="*/ 1 h 160"/>
                <a:gd name="T18" fmla="*/ 2 w 176"/>
                <a:gd name="T19" fmla="*/ 13 h 160"/>
                <a:gd name="T20" fmla="*/ 1 w 176"/>
                <a:gd name="T21" fmla="*/ 12 h 160"/>
                <a:gd name="T22" fmla="*/ 18 w 176"/>
                <a:gd name="T23" fmla="*/ 12 h 160"/>
                <a:gd name="T24" fmla="*/ 17 w 176"/>
                <a:gd name="T25" fmla="*/ 13 h 160"/>
                <a:gd name="T26" fmla="*/ 17 w 176"/>
                <a:gd name="T27" fmla="*/ 1 h 160"/>
                <a:gd name="T28" fmla="*/ 18 w 176"/>
                <a:gd name="T29" fmla="*/ 1 h 160"/>
                <a:gd name="T30" fmla="*/ 1 w 176"/>
                <a:gd name="T31" fmla="*/ 1 h 160"/>
                <a:gd name="T32" fmla="*/ 2 w 176"/>
                <a:gd name="T33" fmla="*/ 1 h 160"/>
                <a:gd name="T34" fmla="*/ 2 w 176"/>
                <a:gd name="T35" fmla="*/ 13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60"/>
                <a:gd name="T56" fmla="*/ 176 w 176"/>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BE4B48"/>
            </a:solidFill>
            <a:ln w="7938" cap="flat">
              <a:solidFill>
                <a:srgbClr val="BE4B48"/>
              </a:solidFill>
              <a:prstDash val="solid"/>
              <a:bevel/>
              <a:headEnd/>
              <a:tailEnd/>
            </a:ln>
          </p:spPr>
          <p:txBody>
            <a:bodyPr/>
            <a:lstStyle/>
            <a:p>
              <a:endParaRPr lang="en-US" dirty="0"/>
            </a:p>
          </p:txBody>
        </p:sp>
        <p:sp>
          <p:nvSpPr>
            <p:cNvPr id="58485" name="Rectangle 502"/>
            <p:cNvSpPr>
              <a:spLocks noChangeArrowheads="1"/>
            </p:cNvSpPr>
            <p:nvPr/>
          </p:nvSpPr>
          <p:spPr bwMode="auto">
            <a:xfrm>
              <a:off x="2216" y="1167"/>
              <a:ext cx="64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&lt; DL  N=55</a:t>
              </a:r>
              <a:endParaRPr lang="en-US" altLang="en-US" sz="1800" dirty="0">
                <a:solidFill>
                  <a:schemeClr val="tx1"/>
                </a:solidFill>
              </a:endParaRPr>
            </a:p>
          </p:txBody>
        </p:sp>
        <p:sp>
          <p:nvSpPr>
            <p:cNvPr id="58486" name="Rectangle 503"/>
            <p:cNvSpPr>
              <a:spLocks noChangeArrowheads="1"/>
            </p:cNvSpPr>
            <p:nvPr/>
          </p:nvSpPr>
          <p:spPr bwMode="auto">
            <a:xfrm>
              <a:off x="273" y="796"/>
              <a:ext cx="2746" cy="1719"/>
            </a:xfrm>
            <a:prstGeom prst="rect">
              <a:avLst/>
            </a:prstGeom>
            <a:noFill/>
            <a:ln w="7938">
              <a:solidFill>
                <a:srgbClr val="86868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87" name="Rectangle 504"/>
            <p:cNvSpPr>
              <a:spLocks noChangeArrowheads="1"/>
            </p:cNvSpPr>
            <p:nvPr/>
          </p:nvSpPr>
          <p:spPr bwMode="auto">
            <a:xfrm>
              <a:off x="2240" y="1660"/>
              <a:ext cx="22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rgbClr val="000000"/>
                  </a:solidFill>
                  <a:latin typeface="Calibri" pitchFamily="34" charset="0"/>
                </a:rPr>
                <a:t>100 </a:t>
              </a:r>
              <a:endParaRPr lang="en-US" altLang="en-US" sz="1600" dirty="0">
                <a:solidFill>
                  <a:schemeClr val="tx1"/>
                </a:solidFill>
              </a:endParaRPr>
            </a:p>
          </p:txBody>
        </p:sp>
        <p:sp>
          <p:nvSpPr>
            <p:cNvPr id="58488" name="Rectangle 505"/>
            <p:cNvSpPr>
              <a:spLocks noChangeArrowheads="1"/>
            </p:cNvSpPr>
            <p:nvPr/>
          </p:nvSpPr>
          <p:spPr bwMode="auto">
            <a:xfrm>
              <a:off x="2460" y="1655"/>
              <a:ext cx="15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Symbol" pitchFamily="18" charset="2"/>
                </a:rPr>
                <a:t>m</a:t>
              </a:r>
              <a:endParaRPr lang="en-US" altLang="en-US" sz="1800" dirty="0">
                <a:solidFill>
                  <a:schemeClr val="tx1"/>
                </a:solidFill>
              </a:endParaRPr>
            </a:p>
          </p:txBody>
        </p:sp>
        <p:sp>
          <p:nvSpPr>
            <p:cNvPr id="58489" name="Rectangle 506"/>
            <p:cNvSpPr>
              <a:spLocks noChangeArrowheads="1"/>
            </p:cNvSpPr>
            <p:nvPr/>
          </p:nvSpPr>
          <p:spPr bwMode="auto">
            <a:xfrm>
              <a:off x="2534" y="1660"/>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rgbClr val="000000"/>
                  </a:solidFill>
                  <a:latin typeface="Calibri" pitchFamily="34" charset="0"/>
                </a:rPr>
                <a:t>g/m</a:t>
              </a:r>
              <a:endParaRPr lang="en-US" altLang="en-US" sz="1600" dirty="0">
                <a:solidFill>
                  <a:schemeClr val="tx1"/>
                </a:solidFill>
              </a:endParaRPr>
            </a:p>
          </p:txBody>
        </p:sp>
        <p:sp>
          <p:nvSpPr>
            <p:cNvPr id="58490" name="Rectangle 507"/>
            <p:cNvSpPr>
              <a:spLocks noChangeArrowheads="1"/>
            </p:cNvSpPr>
            <p:nvPr/>
          </p:nvSpPr>
          <p:spPr bwMode="auto">
            <a:xfrm>
              <a:off x="2738" y="1670"/>
              <a:ext cx="9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000" dirty="0">
                  <a:solidFill>
                    <a:srgbClr val="000000"/>
                  </a:solidFill>
                  <a:latin typeface="Calibri" pitchFamily="34" charset="0"/>
                </a:rPr>
                <a:t>3</a:t>
              </a:r>
              <a:endParaRPr lang="en-US" altLang="en-US" sz="1800" dirty="0">
                <a:solidFill>
                  <a:schemeClr val="tx1"/>
                </a:solidFill>
              </a:endParaRPr>
            </a:p>
          </p:txBody>
        </p:sp>
        <p:sp>
          <p:nvSpPr>
            <p:cNvPr id="58491" name="Rectangle 508"/>
            <p:cNvSpPr>
              <a:spLocks noChangeArrowheads="1"/>
            </p:cNvSpPr>
            <p:nvPr/>
          </p:nvSpPr>
          <p:spPr bwMode="auto">
            <a:xfrm>
              <a:off x="2308" y="1845"/>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rgbClr val="000000"/>
                  </a:solidFill>
                  <a:latin typeface="Calibri" pitchFamily="34" charset="0"/>
                </a:rPr>
                <a:t>50</a:t>
              </a:r>
              <a:endParaRPr lang="en-US" altLang="en-US" sz="1600" dirty="0">
                <a:solidFill>
                  <a:schemeClr val="tx1"/>
                </a:solidFill>
              </a:endParaRPr>
            </a:p>
          </p:txBody>
        </p:sp>
        <p:sp>
          <p:nvSpPr>
            <p:cNvPr id="58492" name="Rectangle 509"/>
            <p:cNvSpPr>
              <a:spLocks noChangeArrowheads="1"/>
            </p:cNvSpPr>
            <p:nvPr/>
          </p:nvSpPr>
          <p:spPr bwMode="auto">
            <a:xfrm>
              <a:off x="2455" y="1841"/>
              <a:ext cx="1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Symbol" pitchFamily="18" charset="2"/>
                </a:rPr>
                <a:t>m</a:t>
              </a:r>
              <a:endParaRPr lang="en-US" altLang="en-US" sz="1800" dirty="0">
                <a:solidFill>
                  <a:schemeClr val="tx1"/>
                </a:solidFill>
              </a:endParaRPr>
            </a:p>
          </p:txBody>
        </p:sp>
        <p:sp>
          <p:nvSpPr>
            <p:cNvPr id="58493" name="Rectangle 510"/>
            <p:cNvSpPr>
              <a:spLocks noChangeArrowheads="1"/>
            </p:cNvSpPr>
            <p:nvPr/>
          </p:nvSpPr>
          <p:spPr bwMode="auto">
            <a:xfrm>
              <a:off x="2528" y="1845"/>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rgbClr val="000000"/>
                  </a:solidFill>
                  <a:latin typeface="Calibri" pitchFamily="34" charset="0"/>
                </a:rPr>
                <a:t>g/m</a:t>
              </a:r>
              <a:endParaRPr lang="en-US" altLang="en-US" sz="1600" dirty="0">
                <a:solidFill>
                  <a:schemeClr val="tx1"/>
                </a:solidFill>
              </a:endParaRPr>
            </a:p>
          </p:txBody>
        </p:sp>
        <p:sp>
          <p:nvSpPr>
            <p:cNvPr id="58494" name="Rectangle 511"/>
            <p:cNvSpPr>
              <a:spLocks noChangeArrowheads="1"/>
            </p:cNvSpPr>
            <p:nvPr/>
          </p:nvSpPr>
          <p:spPr bwMode="auto">
            <a:xfrm>
              <a:off x="2733" y="1855"/>
              <a:ext cx="9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900" dirty="0">
                  <a:solidFill>
                    <a:srgbClr val="000000"/>
                  </a:solidFill>
                  <a:latin typeface="Calibri" pitchFamily="34" charset="0"/>
                </a:rPr>
                <a:t>3</a:t>
              </a:r>
              <a:endParaRPr lang="en-US" altLang="en-US" sz="1800" dirty="0">
                <a:solidFill>
                  <a:schemeClr val="tx1"/>
                </a:solidFill>
              </a:endParaRPr>
            </a:p>
          </p:txBody>
        </p:sp>
        <p:sp>
          <p:nvSpPr>
            <p:cNvPr id="58495" name="Rectangle 512"/>
            <p:cNvSpPr>
              <a:spLocks noChangeArrowheads="1"/>
            </p:cNvSpPr>
            <p:nvPr/>
          </p:nvSpPr>
          <p:spPr bwMode="auto">
            <a:xfrm>
              <a:off x="1728" y="1248"/>
              <a:ext cx="2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500" dirty="0">
                  <a:solidFill>
                    <a:srgbClr val="000000"/>
                  </a:solidFill>
                  <a:latin typeface="Calibri" pitchFamily="34" charset="0"/>
                </a:rPr>
                <a:t>18 ft</a:t>
              </a:r>
              <a:endParaRPr lang="en-US" altLang="en-US" sz="1800" dirty="0">
                <a:solidFill>
                  <a:schemeClr val="tx1"/>
                </a:solidFill>
              </a:endParaRPr>
            </a:p>
          </p:txBody>
        </p:sp>
        <p:sp>
          <p:nvSpPr>
            <p:cNvPr id="58496" name="Rectangle 513"/>
            <p:cNvSpPr>
              <a:spLocks noChangeArrowheads="1"/>
            </p:cNvSpPr>
            <p:nvPr/>
          </p:nvSpPr>
          <p:spPr bwMode="auto">
            <a:xfrm>
              <a:off x="270" y="2513"/>
              <a:ext cx="2746" cy="1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97" name="Rectangle 514"/>
            <p:cNvSpPr>
              <a:spLocks noChangeArrowheads="1"/>
            </p:cNvSpPr>
            <p:nvPr/>
          </p:nvSpPr>
          <p:spPr bwMode="auto">
            <a:xfrm>
              <a:off x="690" y="2716"/>
              <a:ext cx="2221" cy="1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498" name="Freeform 515"/>
            <p:cNvSpPr>
              <a:spLocks noEditPoints="1"/>
            </p:cNvSpPr>
            <p:nvPr/>
          </p:nvSpPr>
          <p:spPr bwMode="auto">
            <a:xfrm>
              <a:off x="693" y="2712"/>
              <a:ext cx="2215" cy="1023"/>
            </a:xfrm>
            <a:custGeom>
              <a:avLst/>
              <a:gdLst>
                <a:gd name="T0" fmla="*/ 0 w 2215"/>
                <a:gd name="T1" fmla="*/ 1018 h 1023"/>
                <a:gd name="T2" fmla="*/ 2215 w 2215"/>
                <a:gd name="T3" fmla="*/ 1018 h 1023"/>
                <a:gd name="T4" fmla="*/ 2215 w 2215"/>
                <a:gd name="T5" fmla="*/ 1023 h 1023"/>
                <a:gd name="T6" fmla="*/ 0 w 2215"/>
                <a:gd name="T7" fmla="*/ 1023 h 1023"/>
                <a:gd name="T8" fmla="*/ 0 w 2215"/>
                <a:gd name="T9" fmla="*/ 1018 h 1023"/>
                <a:gd name="T10" fmla="*/ 0 w 2215"/>
                <a:gd name="T11" fmla="*/ 762 h 1023"/>
                <a:gd name="T12" fmla="*/ 2215 w 2215"/>
                <a:gd name="T13" fmla="*/ 762 h 1023"/>
                <a:gd name="T14" fmla="*/ 2215 w 2215"/>
                <a:gd name="T15" fmla="*/ 767 h 1023"/>
                <a:gd name="T16" fmla="*/ 0 w 2215"/>
                <a:gd name="T17" fmla="*/ 767 h 1023"/>
                <a:gd name="T18" fmla="*/ 0 w 2215"/>
                <a:gd name="T19" fmla="*/ 762 h 1023"/>
                <a:gd name="T20" fmla="*/ 0 w 2215"/>
                <a:gd name="T21" fmla="*/ 511 h 1023"/>
                <a:gd name="T22" fmla="*/ 2215 w 2215"/>
                <a:gd name="T23" fmla="*/ 511 h 1023"/>
                <a:gd name="T24" fmla="*/ 2215 w 2215"/>
                <a:gd name="T25" fmla="*/ 516 h 1023"/>
                <a:gd name="T26" fmla="*/ 0 w 2215"/>
                <a:gd name="T27" fmla="*/ 516 h 1023"/>
                <a:gd name="T28" fmla="*/ 0 w 2215"/>
                <a:gd name="T29" fmla="*/ 511 h 1023"/>
                <a:gd name="T30" fmla="*/ 0 w 2215"/>
                <a:gd name="T31" fmla="*/ 256 h 1023"/>
                <a:gd name="T32" fmla="*/ 2215 w 2215"/>
                <a:gd name="T33" fmla="*/ 256 h 1023"/>
                <a:gd name="T34" fmla="*/ 2215 w 2215"/>
                <a:gd name="T35" fmla="*/ 260 h 1023"/>
                <a:gd name="T36" fmla="*/ 0 w 2215"/>
                <a:gd name="T37" fmla="*/ 260 h 1023"/>
                <a:gd name="T38" fmla="*/ 0 w 2215"/>
                <a:gd name="T39" fmla="*/ 256 h 1023"/>
                <a:gd name="T40" fmla="*/ 0 w 2215"/>
                <a:gd name="T41" fmla="*/ 0 h 1023"/>
                <a:gd name="T42" fmla="*/ 2215 w 2215"/>
                <a:gd name="T43" fmla="*/ 0 h 1023"/>
                <a:gd name="T44" fmla="*/ 2215 w 2215"/>
                <a:gd name="T45" fmla="*/ 4 h 1023"/>
                <a:gd name="T46" fmla="*/ 0 w 2215"/>
                <a:gd name="T47" fmla="*/ 4 h 1023"/>
                <a:gd name="T48" fmla="*/ 0 w 2215"/>
                <a:gd name="T49" fmla="*/ 0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15"/>
                <a:gd name="T76" fmla="*/ 0 h 1023"/>
                <a:gd name="T77" fmla="*/ 2215 w 2215"/>
                <a:gd name="T78" fmla="*/ 1023 h 10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15" h="1023">
                  <a:moveTo>
                    <a:pt x="0" y="1018"/>
                  </a:moveTo>
                  <a:lnTo>
                    <a:pt x="2215" y="1018"/>
                  </a:lnTo>
                  <a:lnTo>
                    <a:pt x="2215" y="1023"/>
                  </a:lnTo>
                  <a:lnTo>
                    <a:pt x="0" y="1023"/>
                  </a:lnTo>
                  <a:lnTo>
                    <a:pt x="0" y="1018"/>
                  </a:lnTo>
                  <a:close/>
                  <a:moveTo>
                    <a:pt x="0" y="762"/>
                  </a:moveTo>
                  <a:lnTo>
                    <a:pt x="2215" y="762"/>
                  </a:lnTo>
                  <a:lnTo>
                    <a:pt x="2215" y="767"/>
                  </a:lnTo>
                  <a:lnTo>
                    <a:pt x="0" y="767"/>
                  </a:lnTo>
                  <a:lnTo>
                    <a:pt x="0" y="762"/>
                  </a:lnTo>
                  <a:close/>
                  <a:moveTo>
                    <a:pt x="0" y="511"/>
                  </a:moveTo>
                  <a:lnTo>
                    <a:pt x="2215" y="511"/>
                  </a:lnTo>
                  <a:lnTo>
                    <a:pt x="2215" y="516"/>
                  </a:lnTo>
                  <a:lnTo>
                    <a:pt x="0" y="516"/>
                  </a:lnTo>
                  <a:lnTo>
                    <a:pt x="0" y="511"/>
                  </a:lnTo>
                  <a:close/>
                  <a:moveTo>
                    <a:pt x="0" y="256"/>
                  </a:moveTo>
                  <a:lnTo>
                    <a:pt x="2215" y="256"/>
                  </a:lnTo>
                  <a:lnTo>
                    <a:pt x="2215" y="260"/>
                  </a:lnTo>
                  <a:lnTo>
                    <a:pt x="0" y="260"/>
                  </a:lnTo>
                  <a:lnTo>
                    <a:pt x="0" y="256"/>
                  </a:lnTo>
                  <a:close/>
                  <a:moveTo>
                    <a:pt x="0" y="0"/>
                  </a:moveTo>
                  <a:lnTo>
                    <a:pt x="2215" y="0"/>
                  </a:lnTo>
                  <a:lnTo>
                    <a:pt x="2215" y="4"/>
                  </a:lnTo>
                  <a:lnTo>
                    <a:pt x="0" y="4"/>
                  </a:lnTo>
                  <a:lnTo>
                    <a:pt x="0" y="0"/>
                  </a:lnTo>
                  <a:close/>
                </a:path>
              </a:pathLst>
            </a:custGeom>
            <a:solidFill>
              <a:srgbClr val="868686"/>
            </a:solidFill>
            <a:ln w="7938" cap="flat">
              <a:solidFill>
                <a:srgbClr val="868686"/>
              </a:solidFill>
              <a:prstDash val="solid"/>
              <a:bevel/>
              <a:headEnd/>
              <a:tailEnd/>
            </a:ln>
          </p:spPr>
          <p:txBody>
            <a:bodyPr/>
            <a:lstStyle/>
            <a:p>
              <a:endParaRPr lang="en-US" dirty="0"/>
            </a:p>
          </p:txBody>
        </p:sp>
        <p:sp>
          <p:nvSpPr>
            <p:cNvPr id="58499" name="Freeform 516"/>
            <p:cNvSpPr>
              <a:spLocks noEditPoints="1"/>
            </p:cNvSpPr>
            <p:nvPr/>
          </p:nvSpPr>
          <p:spPr bwMode="auto">
            <a:xfrm>
              <a:off x="690" y="2712"/>
              <a:ext cx="2221" cy="1274"/>
            </a:xfrm>
            <a:custGeom>
              <a:avLst/>
              <a:gdLst>
                <a:gd name="T0" fmla="*/ 0 w 6768"/>
                <a:gd name="T1" fmla="*/ 1 h 4304"/>
                <a:gd name="T2" fmla="*/ 1 w 6768"/>
                <a:gd name="T3" fmla="*/ 0 h 4304"/>
                <a:gd name="T4" fmla="*/ 728 w 6768"/>
                <a:gd name="T5" fmla="*/ 0 h 4304"/>
                <a:gd name="T6" fmla="*/ 729 w 6768"/>
                <a:gd name="T7" fmla="*/ 1 h 4304"/>
                <a:gd name="T8" fmla="*/ 729 w 6768"/>
                <a:gd name="T9" fmla="*/ 377 h 4304"/>
                <a:gd name="T10" fmla="*/ 728 w 6768"/>
                <a:gd name="T11" fmla="*/ 377 h 4304"/>
                <a:gd name="T12" fmla="*/ 1 w 6768"/>
                <a:gd name="T13" fmla="*/ 377 h 4304"/>
                <a:gd name="T14" fmla="*/ 0 w 6768"/>
                <a:gd name="T15" fmla="*/ 377 h 4304"/>
                <a:gd name="T16" fmla="*/ 0 w 6768"/>
                <a:gd name="T17" fmla="*/ 1 h 4304"/>
                <a:gd name="T18" fmla="*/ 2 w 6768"/>
                <a:gd name="T19" fmla="*/ 377 h 4304"/>
                <a:gd name="T20" fmla="*/ 1 w 6768"/>
                <a:gd name="T21" fmla="*/ 376 h 4304"/>
                <a:gd name="T22" fmla="*/ 728 w 6768"/>
                <a:gd name="T23" fmla="*/ 376 h 4304"/>
                <a:gd name="T24" fmla="*/ 727 w 6768"/>
                <a:gd name="T25" fmla="*/ 377 h 4304"/>
                <a:gd name="T26" fmla="*/ 727 w 6768"/>
                <a:gd name="T27" fmla="*/ 1 h 4304"/>
                <a:gd name="T28" fmla="*/ 728 w 6768"/>
                <a:gd name="T29" fmla="*/ 1 h 4304"/>
                <a:gd name="T30" fmla="*/ 1 w 6768"/>
                <a:gd name="T31" fmla="*/ 1 h 4304"/>
                <a:gd name="T32" fmla="*/ 2 w 6768"/>
                <a:gd name="T33" fmla="*/ 1 h 4304"/>
                <a:gd name="T34" fmla="*/ 2 w 6768"/>
                <a:gd name="T35" fmla="*/ 377 h 43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68"/>
                <a:gd name="T55" fmla="*/ 0 h 4304"/>
                <a:gd name="T56" fmla="*/ 6768 w 6768"/>
                <a:gd name="T57" fmla="*/ 4304 h 43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68" h="4304">
                  <a:moveTo>
                    <a:pt x="0" y="8"/>
                  </a:moveTo>
                  <a:cubicBezTo>
                    <a:pt x="0" y="4"/>
                    <a:pt x="4" y="0"/>
                    <a:pt x="8" y="0"/>
                  </a:cubicBezTo>
                  <a:lnTo>
                    <a:pt x="6760" y="0"/>
                  </a:lnTo>
                  <a:cubicBezTo>
                    <a:pt x="6765" y="0"/>
                    <a:pt x="6768" y="4"/>
                    <a:pt x="6768" y="8"/>
                  </a:cubicBezTo>
                  <a:lnTo>
                    <a:pt x="6768" y="4296"/>
                  </a:lnTo>
                  <a:cubicBezTo>
                    <a:pt x="6768" y="4301"/>
                    <a:pt x="6765" y="4304"/>
                    <a:pt x="6760" y="4304"/>
                  </a:cubicBezTo>
                  <a:lnTo>
                    <a:pt x="8" y="4304"/>
                  </a:lnTo>
                  <a:cubicBezTo>
                    <a:pt x="4" y="4304"/>
                    <a:pt x="0" y="4301"/>
                    <a:pt x="0" y="4296"/>
                  </a:cubicBezTo>
                  <a:lnTo>
                    <a:pt x="0" y="8"/>
                  </a:lnTo>
                  <a:close/>
                  <a:moveTo>
                    <a:pt x="16" y="4296"/>
                  </a:moveTo>
                  <a:lnTo>
                    <a:pt x="8" y="4288"/>
                  </a:lnTo>
                  <a:lnTo>
                    <a:pt x="6760" y="4288"/>
                  </a:lnTo>
                  <a:lnTo>
                    <a:pt x="6752" y="4296"/>
                  </a:lnTo>
                  <a:lnTo>
                    <a:pt x="6752" y="8"/>
                  </a:lnTo>
                  <a:lnTo>
                    <a:pt x="6760" y="16"/>
                  </a:lnTo>
                  <a:lnTo>
                    <a:pt x="8" y="16"/>
                  </a:lnTo>
                  <a:lnTo>
                    <a:pt x="16" y="8"/>
                  </a:lnTo>
                  <a:lnTo>
                    <a:pt x="16" y="4296"/>
                  </a:lnTo>
                  <a:close/>
                </a:path>
              </a:pathLst>
            </a:custGeom>
            <a:solidFill>
              <a:srgbClr val="000000"/>
            </a:solidFill>
            <a:ln w="7938" cap="flat">
              <a:solidFill>
                <a:srgbClr val="000000"/>
              </a:solidFill>
              <a:prstDash val="solid"/>
              <a:bevel/>
              <a:headEnd/>
              <a:tailEnd/>
            </a:ln>
          </p:spPr>
          <p:txBody>
            <a:bodyPr/>
            <a:lstStyle/>
            <a:p>
              <a:endParaRPr lang="en-US" dirty="0"/>
            </a:p>
          </p:txBody>
        </p:sp>
        <p:sp>
          <p:nvSpPr>
            <p:cNvPr id="58500" name="Rectangle 517"/>
            <p:cNvSpPr>
              <a:spLocks noChangeArrowheads="1"/>
            </p:cNvSpPr>
            <p:nvPr/>
          </p:nvSpPr>
          <p:spPr bwMode="auto">
            <a:xfrm>
              <a:off x="690" y="2714"/>
              <a:ext cx="6" cy="1270"/>
            </a:xfrm>
            <a:prstGeom prst="rect">
              <a:avLst/>
            </a:prstGeom>
            <a:solidFill>
              <a:srgbClr val="868686"/>
            </a:solidFill>
            <a:ln w="7938">
              <a:solidFill>
                <a:srgbClr val="868686"/>
              </a:solidFill>
              <a:bevel/>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01" name="Freeform 518"/>
            <p:cNvSpPr>
              <a:spLocks noEditPoints="1"/>
            </p:cNvSpPr>
            <p:nvPr/>
          </p:nvSpPr>
          <p:spPr bwMode="auto">
            <a:xfrm>
              <a:off x="656" y="2712"/>
              <a:ext cx="37" cy="1274"/>
            </a:xfrm>
            <a:custGeom>
              <a:avLst/>
              <a:gdLst>
                <a:gd name="T0" fmla="*/ 0 w 37"/>
                <a:gd name="T1" fmla="*/ 1269 h 1274"/>
                <a:gd name="T2" fmla="*/ 37 w 37"/>
                <a:gd name="T3" fmla="*/ 1269 h 1274"/>
                <a:gd name="T4" fmla="*/ 37 w 37"/>
                <a:gd name="T5" fmla="*/ 1274 h 1274"/>
                <a:gd name="T6" fmla="*/ 0 w 37"/>
                <a:gd name="T7" fmla="*/ 1274 h 1274"/>
                <a:gd name="T8" fmla="*/ 0 w 37"/>
                <a:gd name="T9" fmla="*/ 1269 h 1274"/>
                <a:gd name="T10" fmla="*/ 0 w 37"/>
                <a:gd name="T11" fmla="*/ 1018 h 1274"/>
                <a:gd name="T12" fmla="*/ 37 w 37"/>
                <a:gd name="T13" fmla="*/ 1018 h 1274"/>
                <a:gd name="T14" fmla="*/ 37 w 37"/>
                <a:gd name="T15" fmla="*/ 1023 h 1274"/>
                <a:gd name="T16" fmla="*/ 0 w 37"/>
                <a:gd name="T17" fmla="*/ 1023 h 1274"/>
                <a:gd name="T18" fmla="*/ 0 w 37"/>
                <a:gd name="T19" fmla="*/ 1018 h 1274"/>
                <a:gd name="T20" fmla="*/ 0 w 37"/>
                <a:gd name="T21" fmla="*/ 762 h 1274"/>
                <a:gd name="T22" fmla="*/ 37 w 37"/>
                <a:gd name="T23" fmla="*/ 762 h 1274"/>
                <a:gd name="T24" fmla="*/ 37 w 37"/>
                <a:gd name="T25" fmla="*/ 767 h 1274"/>
                <a:gd name="T26" fmla="*/ 0 w 37"/>
                <a:gd name="T27" fmla="*/ 767 h 1274"/>
                <a:gd name="T28" fmla="*/ 0 w 37"/>
                <a:gd name="T29" fmla="*/ 762 h 1274"/>
                <a:gd name="T30" fmla="*/ 0 w 37"/>
                <a:gd name="T31" fmla="*/ 511 h 1274"/>
                <a:gd name="T32" fmla="*/ 37 w 37"/>
                <a:gd name="T33" fmla="*/ 511 h 1274"/>
                <a:gd name="T34" fmla="*/ 37 w 37"/>
                <a:gd name="T35" fmla="*/ 516 h 1274"/>
                <a:gd name="T36" fmla="*/ 0 w 37"/>
                <a:gd name="T37" fmla="*/ 516 h 1274"/>
                <a:gd name="T38" fmla="*/ 0 w 37"/>
                <a:gd name="T39" fmla="*/ 511 h 1274"/>
                <a:gd name="T40" fmla="*/ 0 w 37"/>
                <a:gd name="T41" fmla="*/ 256 h 1274"/>
                <a:gd name="T42" fmla="*/ 37 w 37"/>
                <a:gd name="T43" fmla="*/ 256 h 1274"/>
                <a:gd name="T44" fmla="*/ 37 w 37"/>
                <a:gd name="T45" fmla="*/ 260 h 1274"/>
                <a:gd name="T46" fmla="*/ 0 w 37"/>
                <a:gd name="T47" fmla="*/ 260 h 1274"/>
                <a:gd name="T48" fmla="*/ 0 w 37"/>
                <a:gd name="T49" fmla="*/ 256 h 1274"/>
                <a:gd name="T50" fmla="*/ 0 w 37"/>
                <a:gd name="T51" fmla="*/ 0 h 1274"/>
                <a:gd name="T52" fmla="*/ 37 w 37"/>
                <a:gd name="T53" fmla="*/ 0 h 1274"/>
                <a:gd name="T54" fmla="*/ 37 w 37"/>
                <a:gd name="T55" fmla="*/ 4 h 1274"/>
                <a:gd name="T56" fmla="*/ 0 w 37"/>
                <a:gd name="T57" fmla="*/ 4 h 1274"/>
                <a:gd name="T58" fmla="*/ 0 w 37"/>
                <a:gd name="T59" fmla="*/ 0 h 1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1274"/>
                <a:gd name="T92" fmla="*/ 37 w 37"/>
                <a:gd name="T93" fmla="*/ 1274 h 12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1274">
                  <a:moveTo>
                    <a:pt x="0" y="1269"/>
                  </a:moveTo>
                  <a:lnTo>
                    <a:pt x="37" y="1269"/>
                  </a:lnTo>
                  <a:lnTo>
                    <a:pt x="37" y="1274"/>
                  </a:lnTo>
                  <a:lnTo>
                    <a:pt x="0" y="1274"/>
                  </a:lnTo>
                  <a:lnTo>
                    <a:pt x="0" y="1269"/>
                  </a:lnTo>
                  <a:close/>
                  <a:moveTo>
                    <a:pt x="0" y="1018"/>
                  </a:moveTo>
                  <a:lnTo>
                    <a:pt x="37" y="1018"/>
                  </a:lnTo>
                  <a:lnTo>
                    <a:pt x="37" y="1023"/>
                  </a:lnTo>
                  <a:lnTo>
                    <a:pt x="0" y="1023"/>
                  </a:lnTo>
                  <a:lnTo>
                    <a:pt x="0" y="1018"/>
                  </a:lnTo>
                  <a:close/>
                  <a:moveTo>
                    <a:pt x="0" y="762"/>
                  </a:moveTo>
                  <a:lnTo>
                    <a:pt x="37" y="762"/>
                  </a:lnTo>
                  <a:lnTo>
                    <a:pt x="37" y="767"/>
                  </a:lnTo>
                  <a:lnTo>
                    <a:pt x="0" y="767"/>
                  </a:lnTo>
                  <a:lnTo>
                    <a:pt x="0" y="762"/>
                  </a:lnTo>
                  <a:close/>
                  <a:moveTo>
                    <a:pt x="0" y="511"/>
                  </a:moveTo>
                  <a:lnTo>
                    <a:pt x="37" y="511"/>
                  </a:lnTo>
                  <a:lnTo>
                    <a:pt x="37" y="516"/>
                  </a:lnTo>
                  <a:lnTo>
                    <a:pt x="0" y="516"/>
                  </a:lnTo>
                  <a:lnTo>
                    <a:pt x="0" y="511"/>
                  </a:lnTo>
                  <a:close/>
                  <a:moveTo>
                    <a:pt x="0" y="256"/>
                  </a:moveTo>
                  <a:lnTo>
                    <a:pt x="37" y="256"/>
                  </a:lnTo>
                  <a:lnTo>
                    <a:pt x="37" y="260"/>
                  </a:lnTo>
                  <a:lnTo>
                    <a:pt x="0" y="260"/>
                  </a:lnTo>
                  <a:lnTo>
                    <a:pt x="0" y="256"/>
                  </a:lnTo>
                  <a:close/>
                  <a:moveTo>
                    <a:pt x="0" y="0"/>
                  </a:moveTo>
                  <a:lnTo>
                    <a:pt x="37" y="0"/>
                  </a:lnTo>
                  <a:lnTo>
                    <a:pt x="37" y="4"/>
                  </a:lnTo>
                  <a:lnTo>
                    <a:pt x="0" y="4"/>
                  </a:lnTo>
                  <a:lnTo>
                    <a:pt x="0" y="0"/>
                  </a:lnTo>
                  <a:close/>
                </a:path>
              </a:pathLst>
            </a:custGeom>
            <a:solidFill>
              <a:srgbClr val="868686"/>
            </a:solidFill>
            <a:ln w="7938" cap="flat">
              <a:solidFill>
                <a:srgbClr val="868686"/>
              </a:solidFill>
              <a:prstDash val="solid"/>
              <a:bevel/>
              <a:headEnd/>
              <a:tailEnd/>
            </a:ln>
          </p:spPr>
          <p:txBody>
            <a:bodyPr/>
            <a:lstStyle/>
            <a:p>
              <a:endParaRPr lang="en-US" dirty="0"/>
            </a:p>
          </p:txBody>
        </p:sp>
        <p:sp>
          <p:nvSpPr>
            <p:cNvPr id="58502" name="Rectangle 519"/>
            <p:cNvSpPr>
              <a:spLocks noChangeArrowheads="1"/>
            </p:cNvSpPr>
            <p:nvPr/>
          </p:nvSpPr>
          <p:spPr bwMode="auto">
            <a:xfrm>
              <a:off x="693" y="3981"/>
              <a:ext cx="2215" cy="5"/>
            </a:xfrm>
            <a:prstGeom prst="rect">
              <a:avLst/>
            </a:prstGeom>
            <a:solidFill>
              <a:srgbClr val="868686"/>
            </a:solidFill>
            <a:ln w="7938">
              <a:solidFill>
                <a:srgbClr val="868686"/>
              </a:solidFill>
              <a:bevel/>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03" name="Freeform 520"/>
            <p:cNvSpPr>
              <a:spLocks noEditPoints="1"/>
            </p:cNvSpPr>
            <p:nvPr/>
          </p:nvSpPr>
          <p:spPr bwMode="auto">
            <a:xfrm>
              <a:off x="690" y="3984"/>
              <a:ext cx="2221" cy="38"/>
            </a:xfrm>
            <a:custGeom>
              <a:avLst/>
              <a:gdLst>
                <a:gd name="T0" fmla="*/ 6 w 2221"/>
                <a:gd name="T1" fmla="*/ 0 h 38"/>
                <a:gd name="T2" fmla="*/ 6 w 2221"/>
                <a:gd name="T3" fmla="*/ 38 h 38"/>
                <a:gd name="T4" fmla="*/ 0 w 2221"/>
                <a:gd name="T5" fmla="*/ 38 h 38"/>
                <a:gd name="T6" fmla="*/ 0 w 2221"/>
                <a:gd name="T7" fmla="*/ 0 h 38"/>
                <a:gd name="T8" fmla="*/ 6 w 2221"/>
                <a:gd name="T9" fmla="*/ 0 h 38"/>
                <a:gd name="T10" fmla="*/ 746 w 2221"/>
                <a:gd name="T11" fmla="*/ 0 h 38"/>
                <a:gd name="T12" fmla="*/ 746 w 2221"/>
                <a:gd name="T13" fmla="*/ 38 h 38"/>
                <a:gd name="T14" fmla="*/ 741 w 2221"/>
                <a:gd name="T15" fmla="*/ 38 h 38"/>
                <a:gd name="T16" fmla="*/ 741 w 2221"/>
                <a:gd name="T17" fmla="*/ 0 h 38"/>
                <a:gd name="T18" fmla="*/ 746 w 2221"/>
                <a:gd name="T19" fmla="*/ 0 h 38"/>
                <a:gd name="T20" fmla="*/ 1481 w 2221"/>
                <a:gd name="T21" fmla="*/ 0 h 38"/>
                <a:gd name="T22" fmla="*/ 1481 w 2221"/>
                <a:gd name="T23" fmla="*/ 38 h 38"/>
                <a:gd name="T24" fmla="*/ 1476 w 2221"/>
                <a:gd name="T25" fmla="*/ 38 h 38"/>
                <a:gd name="T26" fmla="*/ 1476 w 2221"/>
                <a:gd name="T27" fmla="*/ 0 h 38"/>
                <a:gd name="T28" fmla="*/ 1481 w 2221"/>
                <a:gd name="T29" fmla="*/ 0 h 38"/>
                <a:gd name="T30" fmla="*/ 2221 w 2221"/>
                <a:gd name="T31" fmla="*/ 0 h 38"/>
                <a:gd name="T32" fmla="*/ 2221 w 2221"/>
                <a:gd name="T33" fmla="*/ 38 h 38"/>
                <a:gd name="T34" fmla="*/ 2216 w 2221"/>
                <a:gd name="T35" fmla="*/ 38 h 38"/>
                <a:gd name="T36" fmla="*/ 2216 w 2221"/>
                <a:gd name="T37" fmla="*/ 0 h 38"/>
                <a:gd name="T38" fmla="*/ 2221 w 2221"/>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1"/>
                <a:gd name="T61" fmla="*/ 0 h 38"/>
                <a:gd name="T62" fmla="*/ 2221 w 2221"/>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1" h="38">
                  <a:moveTo>
                    <a:pt x="6" y="0"/>
                  </a:moveTo>
                  <a:lnTo>
                    <a:pt x="6" y="38"/>
                  </a:lnTo>
                  <a:lnTo>
                    <a:pt x="0" y="38"/>
                  </a:lnTo>
                  <a:lnTo>
                    <a:pt x="0" y="0"/>
                  </a:lnTo>
                  <a:lnTo>
                    <a:pt x="6" y="0"/>
                  </a:lnTo>
                  <a:close/>
                  <a:moveTo>
                    <a:pt x="746" y="0"/>
                  </a:moveTo>
                  <a:lnTo>
                    <a:pt x="746" y="38"/>
                  </a:lnTo>
                  <a:lnTo>
                    <a:pt x="741" y="38"/>
                  </a:lnTo>
                  <a:lnTo>
                    <a:pt x="741" y="0"/>
                  </a:lnTo>
                  <a:lnTo>
                    <a:pt x="746" y="0"/>
                  </a:lnTo>
                  <a:close/>
                  <a:moveTo>
                    <a:pt x="1481" y="0"/>
                  </a:moveTo>
                  <a:lnTo>
                    <a:pt x="1481" y="38"/>
                  </a:lnTo>
                  <a:lnTo>
                    <a:pt x="1476" y="38"/>
                  </a:lnTo>
                  <a:lnTo>
                    <a:pt x="1476" y="0"/>
                  </a:lnTo>
                  <a:lnTo>
                    <a:pt x="1481" y="0"/>
                  </a:lnTo>
                  <a:close/>
                  <a:moveTo>
                    <a:pt x="2221" y="0"/>
                  </a:moveTo>
                  <a:lnTo>
                    <a:pt x="2221" y="38"/>
                  </a:lnTo>
                  <a:lnTo>
                    <a:pt x="2216" y="38"/>
                  </a:lnTo>
                  <a:lnTo>
                    <a:pt x="2216" y="0"/>
                  </a:lnTo>
                  <a:lnTo>
                    <a:pt x="2221" y="0"/>
                  </a:lnTo>
                  <a:close/>
                </a:path>
              </a:pathLst>
            </a:custGeom>
            <a:solidFill>
              <a:srgbClr val="868686"/>
            </a:solidFill>
            <a:ln w="7938" cap="flat">
              <a:solidFill>
                <a:srgbClr val="868686"/>
              </a:solidFill>
              <a:prstDash val="solid"/>
              <a:bevel/>
              <a:headEnd/>
              <a:tailEnd/>
            </a:ln>
          </p:spPr>
          <p:txBody>
            <a:bodyPr/>
            <a:lstStyle/>
            <a:p>
              <a:endParaRPr lang="en-US" dirty="0"/>
            </a:p>
          </p:txBody>
        </p:sp>
        <p:sp>
          <p:nvSpPr>
            <p:cNvPr id="58504" name="Freeform 521"/>
            <p:cNvSpPr>
              <a:spLocks/>
            </p:cNvSpPr>
            <p:nvPr/>
          </p:nvSpPr>
          <p:spPr bwMode="auto">
            <a:xfrm>
              <a:off x="684" y="2792"/>
              <a:ext cx="2233" cy="906"/>
            </a:xfrm>
            <a:custGeom>
              <a:avLst/>
              <a:gdLst>
                <a:gd name="T0" fmla="*/ 2 w 6805"/>
                <a:gd name="T1" fmla="*/ 264 h 3061"/>
                <a:gd name="T2" fmla="*/ 50 w 6805"/>
                <a:gd name="T3" fmla="*/ 250 h 3061"/>
                <a:gd name="T4" fmla="*/ 98 w 6805"/>
                <a:gd name="T5" fmla="*/ 234 h 3061"/>
                <a:gd name="T6" fmla="*/ 98 w 6805"/>
                <a:gd name="T7" fmla="*/ 235 h 3061"/>
                <a:gd name="T8" fmla="*/ 146 w 6805"/>
                <a:gd name="T9" fmla="*/ 207 h 3061"/>
                <a:gd name="T10" fmla="*/ 195 w 6805"/>
                <a:gd name="T11" fmla="*/ 178 h 3061"/>
                <a:gd name="T12" fmla="*/ 244 w 6805"/>
                <a:gd name="T13" fmla="*/ 152 h 3061"/>
                <a:gd name="T14" fmla="*/ 293 w 6805"/>
                <a:gd name="T15" fmla="*/ 131 h 3061"/>
                <a:gd name="T16" fmla="*/ 292 w 6805"/>
                <a:gd name="T17" fmla="*/ 131 h 3061"/>
                <a:gd name="T18" fmla="*/ 340 w 6805"/>
                <a:gd name="T19" fmla="*/ 79 h 3061"/>
                <a:gd name="T20" fmla="*/ 341 w 6805"/>
                <a:gd name="T21" fmla="*/ 79 h 3061"/>
                <a:gd name="T22" fmla="*/ 390 w 6805"/>
                <a:gd name="T23" fmla="*/ 58 h 3061"/>
                <a:gd name="T24" fmla="*/ 389 w 6805"/>
                <a:gd name="T25" fmla="*/ 58 h 3061"/>
                <a:gd name="T26" fmla="*/ 437 w 6805"/>
                <a:gd name="T27" fmla="*/ 11 h 3061"/>
                <a:gd name="T28" fmla="*/ 439 w 6805"/>
                <a:gd name="T29" fmla="*/ 10 h 3061"/>
                <a:gd name="T30" fmla="*/ 488 w 6805"/>
                <a:gd name="T31" fmla="*/ 20 h 3061"/>
                <a:gd name="T32" fmla="*/ 487 w 6805"/>
                <a:gd name="T33" fmla="*/ 20 h 3061"/>
                <a:gd name="T34" fmla="*/ 730 w 6805"/>
                <a:gd name="T35" fmla="*/ 0 h 3061"/>
                <a:gd name="T36" fmla="*/ 732 w 6805"/>
                <a:gd name="T37" fmla="*/ 2 h 3061"/>
                <a:gd name="T38" fmla="*/ 730 w 6805"/>
                <a:gd name="T39" fmla="*/ 4 h 3061"/>
                <a:gd name="T40" fmla="*/ 487 w 6805"/>
                <a:gd name="T41" fmla="*/ 24 h 3061"/>
                <a:gd name="T42" fmla="*/ 487 w 6805"/>
                <a:gd name="T43" fmla="*/ 24 h 3061"/>
                <a:gd name="T44" fmla="*/ 438 w 6805"/>
                <a:gd name="T45" fmla="*/ 14 h 3061"/>
                <a:gd name="T46" fmla="*/ 441 w 6805"/>
                <a:gd name="T47" fmla="*/ 13 h 3061"/>
                <a:gd name="T48" fmla="*/ 392 w 6805"/>
                <a:gd name="T49" fmla="*/ 61 h 3061"/>
                <a:gd name="T50" fmla="*/ 392 w 6805"/>
                <a:gd name="T51" fmla="*/ 62 h 3061"/>
                <a:gd name="T52" fmla="*/ 344 w 6805"/>
                <a:gd name="T53" fmla="*/ 83 h 3061"/>
                <a:gd name="T54" fmla="*/ 345 w 6805"/>
                <a:gd name="T55" fmla="*/ 82 h 3061"/>
                <a:gd name="T56" fmla="*/ 296 w 6805"/>
                <a:gd name="T57" fmla="*/ 134 h 3061"/>
                <a:gd name="T58" fmla="*/ 295 w 6805"/>
                <a:gd name="T59" fmla="*/ 134 h 3061"/>
                <a:gd name="T60" fmla="*/ 247 w 6805"/>
                <a:gd name="T61" fmla="*/ 155 h 3061"/>
                <a:gd name="T62" fmla="*/ 197 w 6805"/>
                <a:gd name="T63" fmla="*/ 182 h 3061"/>
                <a:gd name="T64" fmla="*/ 149 w 6805"/>
                <a:gd name="T65" fmla="*/ 210 h 3061"/>
                <a:gd name="T66" fmla="*/ 101 w 6805"/>
                <a:gd name="T67" fmla="*/ 238 h 3061"/>
                <a:gd name="T68" fmla="*/ 100 w 6805"/>
                <a:gd name="T69" fmla="*/ 238 h 3061"/>
                <a:gd name="T70" fmla="*/ 52 w 6805"/>
                <a:gd name="T71" fmla="*/ 254 h 3061"/>
                <a:gd name="T72" fmla="*/ 4 w 6805"/>
                <a:gd name="T73" fmla="*/ 268 h 3061"/>
                <a:gd name="T74" fmla="*/ 1 w 6805"/>
                <a:gd name="T75" fmla="*/ 266 h 3061"/>
                <a:gd name="T76" fmla="*/ 2 w 6805"/>
                <a:gd name="T77" fmla="*/ 264 h 30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05"/>
                <a:gd name="T118" fmla="*/ 0 h 3061"/>
                <a:gd name="T119" fmla="*/ 6805 w 6805"/>
                <a:gd name="T120" fmla="*/ 3061 h 30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05" h="3061">
                  <a:moveTo>
                    <a:pt x="19" y="3011"/>
                  </a:moveTo>
                  <a:lnTo>
                    <a:pt x="467" y="2851"/>
                  </a:lnTo>
                  <a:lnTo>
                    <a:pt x="915" y="2675"/>
                  </a:lnTo>
                  <a:lnTo>
                    <a:pt x="910" y="2678"/>
                  </a:lnTo>
                  <a:lnTo>
                    <a:pt x="1358" y="2358"/>
                  </a:lnTo>
                  <a:lnTo>
                    <a:pt x="1806" y="2038"/>
                  </a:lnTo>
                  <a:lnTo>
                    <a:pt x="2270" y="1733"/>
                  </a:lnTo>
                  <a:lnTo>
                    <a:pt x="2720" y="1492"/>
                  </a:lnTo>
                  <a:lnTo>
                    <a:pt x="2712" y="1499"/>
                  </a:lnTo>
                  <a:lnTo>
                    <a:pt x="3160" y="907"/>
                  </a:lnTo>
                  <a:cubicBezTo>
                    <a:pt x="3162" y="904"/>
                    <a:pt x="3165" y="902"/>
                    <a:pt x="3168" y="900"/>
                  </a:cubicBezTo>
                  <a:lnTo>
                    <a:pt x="3616" y="660"/>
                  </a:lnTo>
                  <a:lnTo>
                    <a:pt x="3609" y="666"/>
                  </a:lnTo>
                  <a:lnTo>
                    <a:pt x="4057" y="122"/>
                  </a:lnTo>
                  <a:cubicBezTo>
                    <a:pt x="4063" y="115"/>
                    <a:pt x="4072" y="112"/>
                    <a:pt x="4081" y="114"/>
                  </a:cubicBezTo>
                  <a:lnTo>
                    <a:pt x="4529" y="226"/>
                  </a:lnTo>
                  <a:lnTo>
                    <a:pt x="4521" y="226"/>
                  </a:lnTo>
                  <a:lnTo>
                    <a:pt x="6777" y="2"/>
                  </a:lnTo>
                  <a:cubicBezTo>
                    <a:pt x="6790" y="0"/>
                    <a:pt x="6802" y="10"/>
                    <a:pt x="6803" y="23"/>
                  </a:cubicBezTo>
                  <a:cubicBezTo>
                    <a:pt x="6805" y="36"/>
                    <a:pt x="6795" y="48"/>
                    <a:pt x="6782" y="49"/>
                  </a:cubicBezTo>
                  <a:lnTo>
                    <a:pt x="4526" y="273"/>
                  </a:lnTo>
                  <a:cubicBezTo>
                    <a:pt x="4523" y="274"/>
                    <a:pt x="4520" y="273"/>
                    <a:pt x="4518" y="273"/>
                  </a:cubicBezTo>
                  <a:lnTo>
                    <a:pt x="4070" y="161"/>
                  </a:lnTo>
                  <a:lnTo>
                    <a:pt x="4094" y="153"/>
                  </a:lnTo>
                  <a:lnTo>
                    <a:pt x="3646" y="697"/>
                  </a:lnTo>
                  <a:cubicBezTo>
                    <a:pt x="3644" y="699"/>
                    <a:pt x="3642" y="701"/>
                    <a:pt x="3639" y="703"/>
                  </a:cubicBezTo>
                  <a:lnTo>
                    <a:pt x="3191" y="943"/>
                  </a:lnTo>
                  <a:lnTo>
                    <a:pt x="3199" y="936"/>
                  </a:lnTo>
                  <a:lnTo>
                    <a:pt x="2751" y="1528"/>
                  </a:lnTo>
                  <a:cubicBezTo>
                    <a:pt x="2749" y="1531"/>
                    <a:pt x="2746" y="1533"/>
                    <a:pt x="2743" y="1535"/>
                  </a:cubicBezTo>
                  <a:lnTo>
                    <a:pt x="2297" y="1774"/>
                  </a:lnTo>
                  <a:lnTo>
                    <a:pt x="1833" y="2077"/>
                  </a:lnTo>
                  <a:lnTo>
                    <a:pt x="1385" y="2397"/>
                  </a:lnTo>
                  <a:lnTo>
                    <a:pt x="937" y="2717"/>
                  </a:lnTo>
                  <a:cubicBezTo>
                    <a:pt x="936" y="2718"/>
                    <a:pt x="934" y="2719"/>
                    <a:pt x="932" y="2720"/>
                  </a:cubicBezTo>
                  <a:lnTo>
                    <a:pt x="484" y="2896"/>
                  </a:lnTo>
                  <a:lnTo>
                    <a:pt x="36" y="3056"/>
                  </a:lnTo>
                  <a:cubicBezTo>
                    <a:pt x="23" y="3061"/>
                    <a:pt x="9" y="3054"/>
                    <a:pt x="5" y="3042"/>
                  </a:cubicBezTo>
                  <a:cubicBezTo>
                    <a:pt x="0" y="3029"/>
                    <a:pt x="7" y="3015"/>
                    <a:pt x="19" y="3011"/>
                  </a:cubicBezTo>
                  <a:close/>
                </a:path>
              </a:pathLst>
            </a:custGeom>
            <a:solidFill>
              <a:srgbClr val="4A7EBB"/>
            </a:solidFill>
            <a:ln w="7938" cap="flat">
              <a:solidFill>
                <a:srgbClr val="4A7EBB"/>
              </a:solidFill>
              <a:prstDash val="solid"/>
              <a:bevel/>
              <a:headEnd/>
              <a:tailEnd/>
            </a:ln>
          </p:spPr>
          <p:txBody>
            <a:bodyPr/>
            <a:lstStyle/>
            <a:p>
              <a:endParaRPr lang="en-US" dirty="0"/>
            </a:p>
          </p:txBody>
        </p:sp>
        <p:sp>
          <p:nvSpPr>
            <p:cNvPr id="58505" name="Freeform 522"/>
            <p:cNvSpPr>
              <a:spLocks/>
            </p:cNvSpPr>
            <p:nvPr/>
          </p:nvSpPr>
          <p:spPr bwMode="auto">
            <a:xfrm>
              <a:off x="667" y="366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06" name="Freeform 523"/>
            <p:cNvSpPr>
              <a:spLocks/>
            </p:cNvSpPr>
            <p:nvPr/>
          </p:nvSpPr>
          <p:spPr bwMode="auto">
            <a:xfrm>
              <a:off x="667" y="366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07" name="Freeform 524"/>
            <p:cNvSpPr>
              <a:spLocks/>
            </p:cNvSpPr>
            <p:nvPr/>
          </p:nvSpPr>
          <p:spPr bwMode="auto">
            <a:xfrm>
              <a:off x="814" y="3619"/>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08" name="Freeform 525"/>
            <p:cNvSpPr>
              <a:spLocks/>
            </p:cNvSpPr>
            <p:nvPr/>
          </p:nvSpPr>
          <p:spPr bwMode="auto">
            <a:xfrm>
              <a:off x="814" y="3619"/>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09" name="Freeform 526"/>
            <p:cNvSpPr>
              <a:spLocks/>
            </p:cNvSpPr>
            <p:nvPr/>
          </p:nvSpPr>
          <p:spPr bwMode="auto">
            <a:xfrm>
              <a:off x="961" y="356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10" name="Freeform 527"/>
            <p:cNvSpPr>
              <a:spLocks/>
            </p:cNvSpPr>
            <p:nvPr/>
          </p:nvSpPr>
          <p:spPr bwMode="auto">
            <a:xfrm>
              <a:off x="961" y="3567"/>
              <a:ext cx="52" cy="47"/>
            </a:xfrm>
            <a:custGeom>
              <a:avLst/>
              <a:gdLst>
                <a:gd name="T0" fmla="*/ 26 w 52"/>
                <a:gd name="T1" fmla="*/ 2 h 47"/>
                <a:gd name="T2" fmla="*/ 26 w 52"/>
                <a:gd name="T3" fmla="*/ 0 h 47"/>
                <a:gd name="T4" fmla="*/ 26 w 52"/>
                <a:gd name="T5" fmla="*/ 2 h 47"/>
                <a:gd name="T6" fmla="*/ 50 w 52"/>
                <a:gd name="T7" fmla="*/ 23 h 47"/>
                <a:gd name="T8" fmla="*/ 52 w 52"/>
                <a:gd name="T9" fmla="*/ 23 h 47"/>
                <a:gd name="T10" fmla="*/ 50 w 52"/>
                <a:gd name="T11" fmla="*/ 23 h 47"/>
                <a:gd name="T12" fmla="*/ 26 w 52"/>
                <a:gd name="T13" fmla="*/ 45 h 47"/>
                <a:gd name="T14" fmla="*/ 26 w 52"/>
                <a:gd name="T15" fmla="*/ 47 h 47"/>
                <a:gd name="T16" fmla="*/ 26 w 52"/>
                <a:gd name="T17" fmla="*/ 45 h 47"/>
                <a:gd name="T18" fmla="*/ 2 w 52"/>
                <a:gd name="T19" fmla="*/ 23 h 47"/>
                <a:gd name="T20" fmla="*/ 0 w 52"/>
                <a:gd name="T21" fmla="*/ 23 h 47"/>
                <a:gd name="T22" fmla="*/ 2 w 52"/>
                <a:gd name="T23" fmla="*/ 23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3"/>
                  </a:lnTo>
                  <a:lnTo>
                    <a:pt x="52" y="23"/>
                  </a:lnTo>
                  <a:lnTo>
                    <a:pt x="50" y="23"/>
                  </a:lnTo>
                  <a:lnTo>
                    <a:pt x="26" y="45"/>
                  </a:lnTo>
                  <a:lnTo>
                    <a:pt x="26" y="47"/>
                  </a:lnTo>
                  <a:lnTo>
                    <a:pt x="26" y="45"/>
                  </a:lnTo>
                  <a:lnTo>
                    <a:pt x="2" y="23"/>
                  </a:lnTo>
                  <a:lnTo>
                    <a:pt x="0" y="23"/>
                  </a:lnTo>
                  <a:lnTo>
                    <a:pt x="2"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11" name="Freeform 528"/>
            <p:cNvSpPr>
              <a:spLocks/>
            </p:cNvSpPr>
            <p:nvPr/>
          </p:nvSpPr>
          <p:spPr bwMode="auto">
            <a:xfrm>
              <a:off x="1108" y="34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12" name="Freeform 529"/>
            <p:cNvSpPr>
              <a:spLocks/>
            </p:cNvSpPr>
            <p:nvPr/>
          </p:nvSpPr>
          <p:spPr bwMode="auto">
            <a:xfrm>
              <a:off x="1108" y="347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2 w 52"/>
                <a:gd name="T19" fmla="*/ 24 h 47"/>
                <a:gd name="T20" fmla="*/ 0 w 52"/>
                <a:gd name="T21" fmla="*/ 24 h 47"/>
                <a:gd name="T22" fmla="*/ 2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2" y="24"/>
                  </a:lnTo>
                  <a:lnTo>
                    <a:pt x="0" y="24"/>
                  </a:lnTo>
                  <a:lnTo>
                    <a:pt x="2"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13" name="Freeform 530"/>
            <p:cNvSpPr>
              <a:spLocks/>
            </p:cNvSpPr>
            <p:nvPr/>
          </p:nvSpPr>
          <p:spPr bwMode="auto">
            <a:xfrm>
              <a:off x="1255" y="337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14" name="Freeform 531"/>
            <p:cNvSpPr>
              <a:spLocks/>
            </p:cNvSpPr>
            <p:nvPr/>
          </p:nvSpPr>
          <p:spPr bwMode="auto">
            <a:xfrm>
              <a:off x="1255" y="337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2 w 52"/>
                <a:gd name="T19" fmla="*/ 24 h 48"/>
                <a:gd name="T20" fmla="*/ 0 w 52"/>
                <a:gd name="T21" fmla="*/ 24 h 48"/>
                <a:gd name="T22" fmla="*/ 2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2" y="24"/>
                  </a:lnTo>
                  <a:lnTo>
                    <a:pt x="0" y="24"/>
                  </a:lnTo>
                  <a:lnTo>
                    <a:pt x="2"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15" name="Freeform 532"/>
            <p:cNvSpPr>
              <a:spLocks/>
            </p:cNvSpPr>
            <p:nvPr/>
          </p:nvSpPr>
          <p:spPr bwMode="auto">
            <a:xfrm>
              <a:off x="1407" y="328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16" name="Freeform 533"/>
            <p:cNvSpPr>
              <a:spLocks/>
            </p:cNvSpPr>
            <p:nvPr/>
          </p:nvSpPr>
          <p:spPr bwMode="auto">
            <a:xfrm>
              <a:off x="1407" y="3287"/>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17" name="Freeform 534"/>
            <p:cNvSpPr>
              <a:spLocks/>
            </p:cNvSpPr>
            <p:nvPr/>
          </p:nvSpPr>
          <p:spPr bwMode="auto">
            <a:xfrm>
              <a:off x="1554" y="321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18" name="Freeform 535"/>
            <p:cNvSpPr>
              <a:spLocks/>
            </p:cNvSpPr>
            <p:nvPr/>
          </p:nvSpPr>
          <p:spPr bwMode="auto">
            <a:xfrm>
              <a:off x="1554" y="3216"/>
              <a:ext cx="52" cy="48"/>
            </a:xfrm>
            <a:custGeom>
              <a:avLst/>
              <a:gdLst>
                <a:gd name="T0" fmla="*/ 26 w 52"/>
                <a:gd name="T1" fmla="*/ 3 h 48"/>
                <a:gd name="T2" fmla="*/ 26 w 52"/>
                <a:gd name="T3" fmla="*/ 0 h 48"/>
                <a:gd name="T4" fmla="*/ 26 w 52"/>
                <a:gd name="T5" fmla="*/ 3 h 48"/>
                <a:gd name="T6" fmla="*/ 50 w 52"/>
                <a:gd name="T7" fmla="*/ 24 h 48"/>
                <a:gd name="T8" fmla="*/ 52 w 52"/>
                <a:gd name="T9" fmla="*/ 24 h 48"/>
                <a:gd name="T10" fmla="*/ 50 w 52"/>
                <a:gd name="T11" fmla="*/ 24 h 48"/>
                <a:gd name="T12" fmla="*/ 26 w 52"/>
                <a:gd name="T13" fmla="*/ 45 h 48"/>
                <a:gd name="T14" fmla="*/ 26 w 52"/>
                <a:gd name="T15" fmla="*/ 48 h 48"/>
                <a:gd name="T16" fmla="*/ 26 w 52"/>
                <a:gd name="T17" fmla="*/ 45 h 48"/>
                <a:gd name="T18" fmla="*/ 3 w 52"/>
                <a:gd name="T19" fmla="*/ 24 h 48"/>
                <a:gd name="T20" fmla="*/ 0 w 52"/>
                <a:gd name="T21" fmla="*/ 24 h 48"/>
                <a:gd name="T22" fmla="*/ 3 w 52"/>
                <a:gd name="T23" fmla="*/ 24 h 48"/>
                <a:gd name="T24" fmla="*/ 26 w 52"/>
                <a:gd name="T25" fmla="*/ 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8"/>
                <a:gd name="T41" fmla="*/ 52 w 5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8">
                  <a:moveTo>
                    <a:pt x="26" y="3"/>
                  </a:moveTo>
                  <a:lnTo>
                    <a:pt x="26" y="0"/>
                  </a:lnTo>
                  <a:lnTo>
                    <a:pt x="26" y="3"/>
                  </a:lnTo>
                  <a:lnTo>
                    <a:pt x="50" y="24"/>
                  </a:lnTo>
                  <a:lnTo>
                    <a:pt x="52" y="24"/>
                  </a:lnTo>
                  <a:lnTo>
                    <a:pt x="50" y="24"/>
                  </a:lnTo>
                  <a:lnTo>
                    <a:pt x="26" y="45"/>
                  </a:lnTo>
                  <a:lnTo>
                    <a:pt x="26" y="48"/>
                  </a:lnTo>
                  <a:lnTo>
                    <a:pt x="26" y="45"/>
                  </a:lnTo>
                  <a:lnTo>
                    <a:pt x="3" y="24"/>
                  </a:lnTo>
                  <a:lnTo>
                    <a:pt x="0" y="24"/>
                  </a:lnTo>
                  <a:lnTo>
                    <a:pt x="3" y="24"/>
                  </a:lnTo>
                  <a:lnTo>
                    <a:pt x="26" y="3"/>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19" name="Freeform 536"/>
            <p:cNvSpPr>
              <a:spLocks/>
            </p:cNvSpPr>
            <p:nvPr/>
          </p:nvSpPr>
          <p:spPr bwMode="auto">
            <a:xfrm>
              <a:off x="1701" y="3041"/>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20" name="Freeform 537"/>
            <p:cNvSpPr>
              <a:spLocks/>
            </p:cNvSpPr>
            <p:nvPr/>
          </p:nvSpPr>
          <p:spPr bwMode="auto">
            <a:xfrm>
              <a:off x="1701" y="3041"/>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21" name="Freeform 538"/>
            <p:cNvSpPr>
              <a:spLocks/>
            </p:cNvSpPr>
            <p:nvPr/>
          </p:nvSpPr>
          <p:spPr bwMode="auto">
            <a:xfrm>
              <a:off x="1848" y="297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22" name="Freeform 539"/>
            <p:cNvSpPr>
              <a:spLocks/>
            </p:cNvSpPr>
            <p:nvPr/>
          </p:nvSpPr>
          <p:spPr bwMode="auto">
            <a:xfrm>
              <a:off x="1848" y="2970"/>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23" name="Freeform 540"/>
            <p:cNvSpPr>
              <a:spLocks/>
            </p:cNvSpPr>
            <p:nvPr/>
          </p:nvSpPr>
          <p:spPr bwMode="auto">
            <a:xfrm>
              <a:off x="1995" y="2809"/>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24" name="Freeform 541"/>
            <p:cNvSpPr>
              <a:spLocks/>
            </p:cNvSpPr>
            <p:nvPr/>
          </p:nvSpPr>
          <p:spPr bwMode="auto">
            <a:xfrm>
              <a:off x="1995" y="2809"/>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25" name="Freeform 542"/>
            <p:cNvSpPr>
              <a:spLocks/>
            </p:cNvSpPr>
            <p:nvPr/>
          </p:nvSpPr>
          <p:spPr bwMode="auto">
            <a:xfrm>
              <a:off x="2142" y="284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26" name="Freeform 543"/>
            <p:cNvSpPr>
              <a:spLocks/>
            </p:cNvSpPr>
            <p:nvPr/>
          </p:nvSpPr>
          <p:spPr bwMode="auto">
            <a:xfrm>
              <a:off x="2142" y="2842"/>
              <a:ext cx="52" cy="47"/>
            </a:xfrm>
            <a:custGeom>
              <a:avLst/>
              <a:gdLst>
                <a:gd name="T0" fmla="*/ 26 w 52"/>
                <a:gd name="T1" fmla="*/ 2 h 47"/>
                <a:gd name="T2" fmla="*/ 26 w 52"/>
                <a:gd name="T3" fmla="*/ 0 h 47"/>
                <a:gd name="T4" fmla="*/ 26 w 52"/>
                <a:gd name="T5" fmla="*/ 2 h 47"/>
                <a:gd name="T6" fmla="*/ 50 w 52"/>
                <a:gd name="T7" fmla="*/ 24 h 47"/>
                <a:gd name="T8" fmla="*/ 52 w 52"/>
                <a:gd name="T9" fmla="*/ 24 h 47"/>
                <a:gd name="T10" fmla="*/ 50 w 52"/>
                <a:gd name="T11" fmla="*/ 24 h 47"/>
                <a:gd name="T12" fmla="*/ 26 w 52"/>
                <a:gd name="T13" fmla="*/ 45 h 47"/>
                <a:gd name="T14" fmla="*/ 26 w 52"/>
                <a:gd name="T15" fmla="*/ 47 h 47"/>
                <a:gd name="T16" fmla="*/ 26 w 52"/>
                <a:gd name="T17" fmla="*/ 45 h 47"/>
                <a:gd name="T18" fmla="*/ 3 w 52"/>
                <a:gd name="T19" fmla="*/ 24 h 47"/>
                <a:gd name="T20" fmla="*/ 0 w 52"/>
                <a:gd name="T21" fmla="*/ 24 h 47"/>
                <a:gd name="T22" fmla="*/ 3 w 52"/>
                <a:gd name="T23" fmla="*/ 24 h 47"/>
                <a:gd name="T24" fmla="*/ 26 w 52"/>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7"/>
                <a:gd name="T41" fmla="*/ 52 w 5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7">
                  <a:moveTo>
                    <a:pt x="26" y="2"/>
                  </a:moveTo>
                  <a:lnTo>
                    <a:pt x="26" y="0"/>
                  </a:lnTo>
                  <a:lnTo>
                    <a:pt x="26" y="2"/>
                  </a:lnTo>
                  <a:lnTo>
                    <a:pt x="50" y="24"/>
                  </a:lnTo>
                  <a:lnTo>
                    <a:pt x="52" y="24"/>
                  </a:lnTo>
                  <a:lnTo>
                    <a:pt x="50" y="24"/>
                  </a:lnTo>
                  <a:lnTo>
                    <a:pt x="26" y="45"/>
                  </a:lnTo>
                  <a:lnTo>
                    <a:pt x="26" y="47"/>
                  </a:lnTo>
                  <a:lnTo>
                    <a:pt x="26" y="45"/>
                  </a:lnTo>
                  <a:lnTo>
                    <a:pt x="3" y="24"/>
                  </a:lnTo>
                  <a:lnTo>
                    <a:pt x="0" y="24"/>
                  </a:lnTo>
                  <a:lnTo>
                    <a:pt x="3" y="24"/>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27" name="Freeform 544"/>
            <p:cNvSpPr>
              <a:spLocks/>
            </p:cNvSpPr>
            <p:nvPr/>
          </p:nvSpPr>
          <p:spPr bwMode="auto">
            <a:xfrm>
              <a:off x="2882" y="2776"/>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28" name="Freeform 545"/>
            <p:cNvSpPr>
              <a:spLocks/>
            </p:cNvSpPr>
            <p:nvPr/>
          </p:nvSpPr>
          <p:spPr bwMode="auto">
            <a:xfrm>
              <a:off x="2882" y="2776"/>
              <a:ext cx="53" cy="47"/>
            </a:xfrm>
            <a:custGeom>
              <a:avLst/>
              <a:gdLst>
                <a:gd name="T0" fmla="*/ 26 w 53"/>
                <a:gd name="T1" fmla="*/ 2 h 47"/>
                <a:gd name="T2" fmla="*/ 26 w 53"/>
                <a:gd name="T3" fmla="*/ 0 h 47"/>
                <a:gd name="T4" fmla="*/ 26 w 53"/>
                <a:gd name="T5" fmla="*/ 2 h 47"/>
                <a:gd name="T6" fmla="*/ 50 w 53"/>
                <a:gd name="T7" fmla="*/ 23 h 47"/>
                <a:gd name="T8" fmla="*/ 53 w 53"/>
                <a:gd name="T9" fmla="*/ 23 h 47"/>
                <a:gd name="T10" fmla="*/ 50 w 53"/>
                <a:gd name="T11" fmla="*/ 23 h 47"/>
                <a:gd name="T12" fmla="*/ 26 w 53"/>
                <a:gd name="T13" fmla="*/ 45 h 47"/>
                <a:gd name="T14" fmla="*/ 26 w 53"/>
                <a:gd name="T15" fmla="*/ 47 h 47"/>
                <a:gd name="T16" fmla="*/ 26 w 53"/>
                <a:gd name="T17" fmla="*/ 45 h 47"/>
                <a:gd name="T18" fmla="*/ 3 w 53"/>
                <a:gd name="T19" fmla="*/ 23 h 47"/>
                <a:gd name="T20" fmla="*/ 0 w 53"/>
                <a:gd name="T21" fmla="*/ 23 h 47"/>
                <a:gd name="T22" fmla="*/ 3 w 53"/>
                <a:gd name="T23" fmla="*/ 23 h 47"/>
                <a:gd name="T24" fmla="*/ 26 w 53"/>
                <a:gd name="T25" fmla="*/ 2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7"/>
                <a:gd name="T41" fmla="*/ 53 w 5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7">
                  <a:moveTo>
                    <a:pt x="26" y="2"/>
                  </a:moveTo>
                  <a:lnTo>
                    <a:pt x="26" y="0"/>
                  </a:lnTo>
                  <a:lnTo>
                    <a:pt x="26" y="2"/>
                  </a:lnTo>
                  <a:lnTo>
                    <a:pt x="50" y="23"/>
                  </a:lnTo>
                  <a:lnTo>
                    <a:pt x="53" y="23"/>
                  </a:lnTo>
                  <a:lnTo>
                    <a:pt x="50" y="23"/>
                  </a:lnTo>
                  <a:lnTo>
                    <a:pt x="26" y="45"/>
                  </a:lnTo>
                  <a:lnTo>
                    <a:pt x="26" y="47"/>
                  </a:lnTo>
                  <a:lnTo>
                    <a:pt x="26" y="45"/>
                  </a:lnTo>
                  <a:lnTo>
                    <a:pt x="3" y="23"/>
                  </a:lnTo>
                  <a:lnTo>
                    <a:pt x="0" y="23"/>
                  </a:lnTo>
                  <a:lnTo>
                    <a:pt x="3" y="23"/>
                  </a:lnTo>
                  <a:lnTo>
                    <a:pt x="26" y="2"/>
                  </a:lnTo>
                  <a:close/>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529" name="Freeform 546"/>
            <p:cNvSpPr>
              <a:spLocks/>
            </p:cNvSpPr>
            <p:nvPr/>
          </p:nvSpPr>
          <p:spPr bwMode="auto">
            <a:xfrm>
              <a:off x="684" y="2792"/>
              <a:ext cx="2233" cy="916"/>
            </a:xfrm>
            <a:custGeom>
              <a:avLst/>
              <a:gdLst>
                <a:gd name="T0" fmla="*/ 2 w 6805"/>
                <a:gd name="T1" fmla="*/ 267 h 3093"/>
                <a:gd name="T2" fmla="*/ 50 w 6805"/>
                <a:gd name="T3" fmla="*/ 251 h 3093"/>
                <a:gd name="T4" fmla="*/ 98 w 6805"/>
                <a:gd name="T5" fmla="*/ 235 h 3093"/>
                <a:gd name="T6" fmla="*/ 98 w 6805"/>
                <a:gd name="T7" fmla="*/ 235 h 3093"/>
                <a:gd name="T8" fmla="*/ 146 w 6805"/>
                <a:gd name="T9" fmla="*/ 207 h 3093"/>
                <a:gd name="T10" fmla="*/ 195 w 6805"/>
                <a:gd name="T11" fmla="*/ 179 h 3093"/>
                <a:gd name="T12" fmla="*/ 244 w 6805"/>
                <a:gd name="T13" fmla="*/ 152 h 3093"/>
                <a:gd name="T14" fmla="*/ 293 w 6805"/>
                <a:gd name="T15" fmla="*/ 131 h 3093"/>
                <a:gd name="T16" fmla="*/ 292 w 6805"/>
                <a:gd name="T17" fmla="*/ 131 h 3093"/>
                <a:gd name="T18" fmla="*/ 340 w 6805"/>
                <a:gd name="T19" fmla="*/ 80 h 3093"/>
                <a:gd name="T20" fmla="*/ 341 w 6805"/>
                <a:gd name="T21" fmla="*/ 79 h 3093"/>
                <a:gd name="T22" fmla="*/ 390 w 6805"/>
                <a:gd name="T23" fmla="*/ 58 h 3093"/>
                <a:gd name="T24" fmla="*/ 389 w 6805"/>
                <a:gd name="T25" fmla="*/ 58 h 3093"/>
                <a:gd name="T26" fmla="*/ 437 w 6805"/>
                <a:gd name="T27" fmla="*/ 11 h 3093"/>
                <a:gd name="T28" fmla="*/ 439 w 6805"/>
                <a:gd name="T29" fmla="*/ 10 h 3093"/>
                <a:gd name="T30" fmla="*/ 488 w 6805"/>
                <a:gd name="T31" fmla="*/ 20 h 3093"/>
                <a:gd name="T32" fmla="*/ 487 w 6805"/>
                <a:gd name="T33" fmla="*/ 20 h 3093"/>
                <a:gd name="T34" fmla="*/ 730 w 6805"/>
                <a:gd name="T35" fmla="*/ 0 h 3093"/>
                <a:gd name="T36" fmla="*/ 732 w 6805"/>
                <a:gd name="T37" fmla="*/ 2 h 3093"/>
                <a:gd name="T38" fmla="*/ 730 w 6805"/>
                <a:gd name="T39" fmla="*/ 4 h 3093"/>
                <a:gd name="T40" fmla="*/ 487 w 6805"/>
                <a:gd name="T41" fmla="*/ 24 h 3093"/>
                <a:gd name="T42" fmla="*/ 487 w 6805"/>
                <a:gd name="T43" fmla="*/ 24 h 3093"/>
                <a:gd name="T44" fmla="*/ 438 w 6805"/>
                <a:gd name="T45" fmla="*/ 14 h 3093"/>
                <a:gd name="T46" fmla="*/ 441 w 6805"/>
                <a:gd name="T47" fmla="*/ 13 h 3093"/>
                <a:gd name="T48" fmla="*/ 392 w 6805"/>
                <a:gd name="T49" fmla="*/ 61 h 3093"/>
                <a:gd name="T50" fmla="*/ 392 w 6805"/>
                <a:gd name="T51" fmla="*/ 62 h 3093"/>
                <a:gd name="T52" fmla="*/ 344 w 6805"/>
                <a:gd name="T53" fmla="*/ 83 h 3093"/>
                <a:gd name="T54" fmla="*/ 345 w 6805"/>
                <a:gd name="T55" fmla="*/ 82 h 3093"/>
                <a:gd name="T56" fmla="*/ 296 w 6805"/>
                <a:gd name="T57" fmla="*/ 134 h 3093"/>
                <a:gd name="T58" fmla="*/ 295 w 6805"/>
                <a:gd name="T59" fmla="*/ 135 h 3093"/>
                <a:gd name="T60" fmla="*/ 247 w 6805"/>
                <a:gd name="T61" fmla="*/ 155 h 3093"/>
                <a:gd name="T62" fmla="*/ 197 w 6805"/>
                <a:gd name="T63" fmla="*/ 182 h 3093"/>
                <a:gd name="T64" fmla="*/ 149 w 6805"/>
                <a:gd name="T65" fmla="*/ 210 h 3093"/>
                <a:gd name="T66" fmla="*/ 101 w 6805"/>
                <a:gd name="T67" fmla="*/ 238 h 3093"/>
                <a:gd name="T68" fmla="*/ 100 w 6805"/>
                <a:gd name="T69" fmla="*/ 239 h 3093"/>
                <a:gd name="T70" fmla="*/ 52 w 6805"/>
                <a:gd name="T71" fmla="*/ 255 h 3093"/>
                <a:gd name="T72" fmla="*/ 4 w 6805"/>
                <a:gd name="T73" fmla="*/ 271 h 3093"/>
                <a:gd name="T74" fmla="*/ 1 w 6805"/>
                <a:gd name="T75" fmla="*/ 269 h 3093"/>
                <a:gd name="T76" fmla="*/ 2 w 6805"/>
                <a:gd name="T77" fmla="*/ 267 h 30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05"/>
                <a:gd name="T118" fmla="*/ 0 h 3093"/>
                <a:gd name="T119" fmla="*/ 6805 w 6805"/>
                <a:gd name="T120" fmla="*/ 3093 h 30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05" h="3093">
                  <a:moveTo>
                    <a:pt x="19" y="3043"/>
                  </a:moveTo>
                  <a:lnTo>
                    <a:pt x="467" y="2867"/>
                  </a:lnTo>
                  <a:lnTo>
                    <a:pt x="914" y="2675"/>
                  </a:lnTo>
                  <a:lnTo>
                    <a:pt x="910" y="2678"/>
                  </a:lnTo>
                  <a:lnTo>
                    <a:pt x="1358" y="2358"/>
                  </a:lnTo>
                  <a:lnTo>
                    <a:pt x="1806" y="2038"/>
                  </a:lnTo>
                  <a:lnTo>
                    <a:pt x="2270" y="1733"/>
                  </a:lnTo>
                  <a:lnTo>
                    <a:pt x="2720" y="1492"/>
                  </a:lnTo>
                  <a:lnTo>
                    <a:pt x="2712" y="1499"/>
                  </a:lnTo>
                  <a:lnTo>
                    <a:pt x="3160" y="907"/>
                  </a:lnTo>
                  <a:cubicBezTo>
                    <a:pt x="3162" y="904"/>
                    <a:pt x="3165" y="902"/>
                    <a:pt x="3168" y="900"/>
                  </a:cubicBezTo>
                  <a:lnTo>
                    <a:pt x="3616" y="660"/>
                  </a:lnTo>
                  <a:lnTo>
                    <a:pt x="3609" y="666"/>
                  </a:lnTo>
                  <a:lnTo>
                    <a:pt x="4057" y="122"/>
                  </a:lnTo>
                  <a:cubicBezTo>
                    <a:pt x="4063" y="115"/>
                    <a:pt x="4072" y="112"/>
                    <a:pt x="4081" y="114"/>
                  </a:cubicBezTo>
                  <a:lnTo>
                    <a:pt x="4529" y="226"/>
                  </a:lnTo>
                  <a:lnTo>
                    <a:pt x="4521" y="226"/>
                  </a:lnTo>
                  <a:lnTo>
                    <a:pt x="6777" y="2"/>
                  </a:lnTo>
                  <a:cubicBezTo>
                    <a:pt x="6790" y="0"/>
                    <a:pt x="6802" y="10"/>
                    <a:pt x="6803" y="23"/>
                  </a:cubicBezTo>
                  <a:cubicBezTo>
                    <a:pt x="6805" y="36"/>
                    <a:pt x="6795" y="48"/>
                    <a:pt x="6782" y="49"/>
                  </a:cubicBezTo>
                  <a:lnTo>
                    <a:pt x="4526" y="273"/>
                  </a:lnTo>
                  <a:cubicBezTo>
                    <a:pt x="4523" y="274"/>
                    <a:pt x="4520" y="273"/>
                    <a:pt x="4518" y="273"/>
                  </a:cubicBezTo>
                  <a:lnTo>
                    <a:pt x="4070" y="161"/>
                  </a:lnTo>
                  <a:lnTo>
                    <a:pt x="4094" y="153"/>
                  </a:lnTo>
                  <a:lnTo>
                    <a:pt x="3646" y="697"/>
                  </a:lnTo>
                  <a:cubicBezTo>
                    <a:pt x="3644" y="699"/>
                    <a:pt x="3642" y="701"/>
                    <a:pt x="3639" y="703"/>
                  </a:cubicBezTo>
                  <a:lnTo>
                    <a:pt x="3191" y="943"/>
                  </a:lnTo>
                  <a:lnTo>
                    <a:pt x="3199" y="936"/>
                  </a:lnTo>
                  <a:lnTo>
                    <a:pt x="2751" y="1528"/>
                  </a:lnTo>
                  <a:cubicBezTo>
                    <a:pt x="2749" y="1531"/>
                    <a:pt x="2746" y="1533"/>
                    <a:pt x="2743" y="1535"/>
                  </a:cubicBezTo>
                  <a:lnTo>
                    <a:pt x="2297" y="1774"/>
                  </a:lnTo>
                  <a:lnTo>
                    <a:pt x="1833" y="2077"/>
                  </a:lnTo>
                  <a:lnTo>
                    <a:pt x="1385" y="2397"/>
                  </a:lnTo>
                  <a:lnTo>
                    <a:pt x="937" y="2717"/>
                  </a:lnTo>
                  <a:cubicBezTo>
                    <a:pt x="936" y="2718"/>
                    <a:pt x="935" y="2719"/>
                    <a:pt x="933" y="2720"/>
                  </a:cubicBezTo>
                  <a:lnTo>
                    <a:pt x="484" y="2912"/>
                  </a:lnTo>
                  <a:lnTo>
                    <a:pt x="36" y="3088"/>
                  </a:lnTo>
                  <a:cubicBezTo>
                    <a:pt x="24" y="3093"/>
                    <a:pt x="10" y="3087"/>
                    <a:pt x="5" y="3074"/>
                  </a:cubicBezTo>
                  <a:cubicBezTo>
                    <a:pt x="0" y="3062"/>
                    <a:pt x="6" y="3048"/>
                    <a:pt x="19" y="3043"/>
                  </a:cubicBezTo>
                  <a:close/>
                </a:path>
              </a:pathLst>
            </a:custGeom>
            <a:solidFill>
              <a:srgbClr val="BE4B48"/>
            </a:solidFill>
            <a:ln w="7938" cap="flat">
              <a:solidFill>
                <a:srgbClr val="BE4B48"/>
              </a:solidFill>
              <a:prstDash val="solid"/>
              <a:bevel/>
              <a:headEnd/>
              <a:tailEnd/>
            </a:ln>
          </p:spPr>
          <p:txBody>
            <a:bodyPr/>
            <a:lstStyle/>
            <a:p>
              <a:endParaRPr lang="en-US" dirty="0"/>
            </a:p>
          </p:txBody>
        </p:sp>
        <p:sp>
          <p:nvSpPr>
            <p:cNvPr id="58530" name="Rectangle 547"/>
            <p:cNvSpPr>
              <a:spLocks noChangeArrowheads="1"/>
            </p:cNvSpPr>
            <p:nvPr/>
          </p:nvSpPr>
          <p:spPr bwMode="auto">
            <a:xfrm>
              <a:off x="667" y="3676"/>
              <a:ext cx="47" cy="4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1" name="Rectangle 548"/>
            <p:cNvSpPr>
              <a:spLocks noChangeArrowheads="1"/>
            </p:cNvSpPr>
            <p:nvPr/>
          </p:nvSpPr>
          <p:spPr bwMode="auto">
            <a:xfrm>
              <a:off x="667" y="3676"/>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2" name="Rectangle 549"/>
            <p:cNvSpPr>
              <a:spLocks noChangeArrowheads="1"/>
            </p:cNvSpPr>
            <p:nvPr/>
          </p:nvSpPr>
          <p:spPr bwMode="auto">
            <a:xfrm>
              <a:off x="814" y="3624"/>
              <a:ext cx="47" cy="4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3" name="Rectangle 550"/>
            <p:cNvSpPr>
              <a:spLocks noChangeArrowheads="1"/>
            </p:cNvSpPr>
            <p:nvPr/>
          </p:nvSpPr>
          <p:spPr bwMode="auto">
            <a:xfrm>
              <a:off x="814" y="3624"/>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4" name="Rectangle 551"/>
            <p:cNvSpPr>
              <a:spLocks noChangeArrowheads="1"/>
            </p:cNvSpPr>
            <p:nvPr/>
          </p:nvSpPr>
          <p:spPr bwMode="auto">
            <a:xfrm>
              <a:off x="961" y="3567"/>
              <a:ext cx="47" cy="4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5" name="Rectangle 552"/>
            <p:cNvSpPr>
              <a:spLocks noChangeArrowheads="1"/>
            </p:cNvSpPr>
            <p:nvPr/>
          </p:nvSpPr>
          <p:spPr bwMode="auto">
            <a:xfrm>
              <a:off x="961" y="3567"/>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6" name="Rectangle 553"/>
            <p:cNvSpPr>
              <a:spLocks noChangeArrowheads="1"/>
            </p:cNvSpPr>
            <p:nvPr/>
          </p:nvSpPr>
          <p:spPr bwMode="auto">
            <a:xfrm>
              <a:off x="1108" y="3472"/>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7" name="Rectangle 554"/>
            <p:cNvSpPr>
              <a:spLocks noChangeArrowheads="1"/>
            </p:cNvSpPr>
            <p:nvPr/>
          </p:nvSpPr>
          <p:spPr bwMode="auto">
            <a:xfrm>
              <a:off x="1108" y="3472"/>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8" name="Rectangle 555"/>
            <p:cNvSpPr>
              <a:spLocks noChangeArrowheads="1"/>
            </p:cNvSpPr>
            <p:nvPr/>
          </p:nvSpPr>
          <p:spPr bwMode="auto">
            <a:xfrm>
              <a:off x="1255" y="3377"/>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39" name="Rectangle 556"/>
            <p:cNvSpPr>
              <a:spLocks noChangeArrowheads="1"/>
            </p:cNvSpPr>
            <p:nvPr/>
          </p:nvSpPr>
          <p:spPr bwMode="auto">
            <a:xfrm>
              <a:off x="1255" y="3377"/>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0" name="Rectangle 557"/>
            <p:cNvSpPr>
              <a:spLocks noChangeArrowheads="1"/>
            </p:cNvSpPr>
            <p:nvPr/>
          </p:nvSpPr>
          <p:spPr bwMode="auto">
            <a:xfrm>
              <a:off x="1407" y="3287"/>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1" name="Rectangle 558"/>
            <p:cNvSpPr>
              <a:spLocks noChangeArrowheads="1"/>
            </p:cNvSpPr>
            <p:nvPr/>
          </p:nvSpPr>
          <p:spPr bwMode="auto">
            <a:xfrm>
              <a:off x="1407" y="3287"/>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2" name="Rectangle 559"/>
            <p:cNvSpPr>
              <a:spLocks noChangeArrowheads="1"/>
            </p:cNvSpPr>
            <p:nvPr/>
          </p:nvSpPr>
          <p:spPr bwMode="auto">
            <a:xfrm>
              <a:off x="1554" y="3216"/>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3" name="Rectangle 560"/>
            <p:cNvSpPr>
              <a:spLocks noChangeArrowheads="1"/>
            </p:cNvSpPr>
            <p:nvPr/>
          </p:nvSpPr>
          <p:spPr bwMode="auto">
            <a:xfrm>
              <a:off x="1554" y="3216"/>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4" name="Rectangle 561"/>
            <p:cNvSpPr>
              <a:spLocks noChangeArrowheads="1"/>
            </p:cNvSpPr>
            <p:nvPr/>
          </p:nvSpPr>
          <p:spPr bwMode="auto">
            <a:xfrm>
              <a:off x="1701" y="3041"/>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5" name="Rectangle 562"/>
            <p:cNvSpPr>
              <a:spLocks noChangeArrowheads="1"/>
            </p:cNvSpPr>
            <p:nvPr/>
          </p:nvSpPr>
          <p:spPr bwMode="auto">
            <a:xfrm>
              <a:off x="1701" y="3041"/>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6" name="Rectangle 563"/>
            <p:cNvSpPr>
              <a:spLocks noChangeArrowheads="1"/>
            </p:cNvSpPr>
            <p:nvPr/>
          </p:nvSpPr>
          <p:spPr bwMode="auto">
            <a:xfrm>
              <a:off x="1848" y="2970"/>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7" name="Rectangle 564"/>
            <p:cNvSpPr>
              <a:spLocks noChangeArrowheads="1"/>
            </p:cNvSpPr>
            <p:nvPr/>
          </p:nvSpPr>
          <p:spPr bwMode="auto">
            <a:xfrm>
              <a:off x="1848" y="2970"/>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8" name="Rectangle 565"/>
            <p:cNvSpPr>
              <a:spLocks noChangeArrowheads="1"/>
            </p:cNvSpPr>
            <p:nvPr/>
          </p:nvSpPr>
          <p:spPr bwMode="auto">
            <a:xfrm>
              <a:off x="1995" y="2809"/>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49" name="Rectangle 566"/>
            <p:cNvSpPr>
              <a:spLocks noChangeArrowheads="1"/>
            </p:cNvSpPr>
            <p:nvPr/>
          </p:nvSpPr>
          <p:spPr bwMode="auto">
            <a:xfrm>
              <a:off x="1995" y="2809"/>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50" name="Rectangle 567"/>
            <p:cNvSpPr>
              <a:spLocks noChangeArrowheads="1"/>
            </p:cNvSpPr>
            <p:nvPr/>
          </p:nvSpPr>
          <p:spPr bwMode="auto">
            <a:xfrm>
              <a:off x="2142" y="2842"/>
              <a:ext cx="47" cy="4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51" name="Rectangle 568"/>
            <p:cNvSpPr>
              <a:spLocks noChangeArrowheads="1"/>
            </p:cNvSpPr>
            <p:nvPr/>
          </p:nvSpPr>
          <p:spPr bwMode="auto">
            <a:xfrm>
              <a:off x="2142" y="2842"/>
              <a:ext cx="47" cy="43"/>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52" name="Rectangle 569"/>
            <p:cNvSpPr>
              <a:spLocks noChangeArrowheads="1"/>
            </p:cNvSpPr>
            <p:nvPr/>
          </p:nvSpPr>
          <p:spPr bwMode="auto">
            <a:xfrm>
              <a:off x="2882" y="2776"/>
              <a:ext cx="47" cy="4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53" name="Rectangle 570"/>
            <p:cNvSpPr>
              <a:spLocks noChangeArrowheads="1"/>
            </p:cNvSpPr>
            <p:nvPr/>
          </p:nvSpPr>
          <p:spPr bwMode="auto">
            <a:xfrm>
              <a:off x="2882" y="2776"/>
              <a:ext cx="47" cy="42"/>
            </a:xfrm>
            <a:prstGeom prst="rect">
              <a:avLst/>
            </a:prstGeom>
            <a:noFill/>
            <a:ln w="7938">
              <a:solidFill>
                <a:srgbClr val="BE4B48"/>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54" name="Rectangle 571"/>
            <p:cNvSpPr>
              <a:spLocks noChangeArrowheads="1"/>
            </p:cNvSpPr>
            <p:nvPr/>
          </p:nvSpPr>
          <p:spPr bwMode="auto">
            <a:xfrm>
              <a:off x="523" y="3917"/>
              <a:ext cx="13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0</a:t>
              </a:r>
              <a:endParaRPr lang="en-US" altLang="en-US" sz="1800" dirty="0">
                <a:solidFill>
                  <a:schemeClr val="tx1"/>
                </a:solidFill>
              </a:endParaRPr>
            </a:p>
          </p:txBody>
        </p:sp>
        <p:sp>
          <p:nvSpPr>
            <p:cNvPr id="58555" name="Rectangle 572"/>
            <p:cNvSpPr>
              <a:spLocks noChangeArrowheads="1"/>
            </p:cNvSpPr>
            <p:nvPr/>
          </p:nvSpPr>
          <p:spPr bwMode="auto">
            <a:xfrm>
              <a:off x="463" y="3663"/>
              <a:ext cx="19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20</a:t>
              </a:r>
              <a:endParaRPr lang="en-US" altLang="en-US" sz="1800" dirty="0">
                <a:solidFill>
                  <a:schemeClr val="tx1"/>
                </a:solidFill>
              </a:endParaRPr>
            </a:p>
          </p:txBody>
        </p:sp>
        <p:sp>
          <p:nvSpPr>
            <p:cNvPr id="58556" name="Rectangle 573"/>
            <p:cNvSpPr>
              <a:spLocks noChangeArrowheads="1"/>
            </p:cNvSpPr>
            <p:nvPr/>
          </p:nvSpPr>
          <p:spPr bwMode="auto">
            <a:xfrm>
              <a:off x="463" y="3409"/>
              <a:ext cx="19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40</a:t>
              </a:r>
              <a:endParaRPr lang="en-US" altLang="en-US" sz="1800" dirty="0">
                <a:solidFill>
                  <a:schemeClr val="tx1"/>
                </a:solidFill>
              </a:endParaRPr>
            </a:p>
          </p:txBody>
        </p:sp>
        <p:sp>
          <p:nvSpPr>
            <p:cNvPr id="58557" name="Rectangle 574"/>
            <p:cNvSpPr>
              <a:spLocks noChangeArrowheads="1"/>
            </p:cNvSpPr>
            <p:nvPr/>
          </p:nvSpPr>
          <p:spPr bwMode="auto">
            <a:xfrm>
              <a:off x="463" y="3154"/>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60</a:t>
              </a:r>
              <a:endParaRPr lang="en-US" altLang="en-US" sz="1800" dirty="0">
                <a:solidFill>
                  <a:schemeClr val="tx1"/>
                </a:solidFill>
              </a:endParaRPr>
            </a:p>
          </p:txBody>
        </p:sp>
        <p:sp>
          <p:nvSpPr>
            <p:cNvPr id="58558" name="Rectangle 575"/>
            <p:cNvSpPr>
              <a:spLocks noChangeArrowheads="1"/>
            </p:cNvSpPr>
            <p:nvPr/>
          </p:nvSpPr>
          <p:spPr bwMode="auto">
            <a:xfrm>
              <a:off x="463" y="2900"/>
              <a:ext cx="19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80</a:t>
              </a:r>
              <a:endParaRPr lang="en-US" altLang="en-US" sz="1800" dirty="0">
                <a:solidFill>
                  <a:schemeClr val="tx1"/>
                </a:solidFill>
              </a:endParaRPr>
            </a:p>
          </p:txBody>
        </p:sp>
        <p:sp>
          <p:nvSpPr>
            <p:cNvPr id="58559" name="Rectangle 576"/>
            <p:cNvSpPr>
              <a:spLocks noChangeArrowheads="1"/>
            </p:cNvSpPr>
            <p:nvPr/>
          </p:nvSpPr>
          <p:spPr bwMode="auto">
            <a:xfrm>
              <a:off x="403" y="2646"/>
              <a:ext cx="26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100</a:t>
              </a:r>
              <a:endParaRPr lang="en-US" altLang="en-US" sz="1800" dirty="0">
                <a:solidFill>
                  <a:schemeClr val="tx1"/>
                </a:solidFill>
              </a:endParaRPr>
            </a:p>
          </p:txBody>
        </p:sp>
        <p:sp>
          <p:nvSpPr>
            <p:cNvPr id="58560" name="Rectangle 577"/>
            <p:cNvSpPr>
              <a:spLocks noChangeArrowheads="1"/>
            </p:cNvSpPr>
            <p:nvPr/>
          </p:nvSpPr>
          <p:spPr bwMode="auto">
            <a:xfrm>
              <a:off x="662" y="4060"/>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0</a:t>
              </a:r>
              <a:endParaRPr lang="en-US" altLang="en-US" sz="1800" dirty="0">
                <a:solidFill>
                  <a:schemeClr val="tx1"/>
                </a:solidFill>
              </a:endParaRPr>
            </a:p>
          </p:txBody>
        </p:sp>
        <p:sp>
          <p:nvSpPr>
            <p:cNvPr id="58561" name="Rectangle 578"/>
            <p:cNvSpPr>
              <a:spLocks noChangeArrowheads="1"/>
            </p:cNvSpPr>
            <p:nvPr/>
          </p:nvSpPr>
          <p:spPr bwMode="auto">
            <a:xfrm>
              <a:off x="1370" y="4060"/>
              <a:ext cx="20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10</a:t>
              </a:r>
              <a:endParaRPr lang="en-US" altLang="en-US" sz="1800" dirty="0">
                <a:solidFill>
                  <a:schemeClr val="tx1"/>
                </a:solidFill>
              </a:endParaRPr>
            </a:p>
          </p:txBody>
        </p:sp>
        <p:sp>
          <p:nvSpPr>
            <p:cNvPr id="58562" name="Rectangle 579"/>
            <p:cNvSpPr>
              <a:spLocks noChangeArrowheads="1"/>
            </p:cNvSpPr>
            <p:nvPr/>
          </p:nvSpPr>
          <p:spPr bwMode="auto">
            <a:xfrm>
              <a:off x="2109" y="4060"/>
              <a:ext cx="20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20</a:t>
              </a:r>
              <a:endParaRPr lang="en-US" altLang="en-US" sz="1800" dirty="0">
                <a:solidFill>
                  <a:schemeClr val="tx1"/>
                </a:solidFill>
              </a:endParaRPr>
            </a:p>
          </p:txBody>
        </p:sp>
        <p:sp>
          <p:nvSpPr>
            <p:cNvPr id="58563" name="Rectangle 580"/>
            <p:cNvSpPr>
              <a:spLocks noChangeArrowheads="1"/>
            </p:cNvSpPr>
            <p:nvPr/>
          </p:nvSpPr>
          <p:spPr bwMode="auto">
            <a:xfrm>
              <a:off x="2849" y="4060"/>
              <a:ext cx="20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30</a:t>
              </a:r>
              <a:endParaRPr lang="en-US" altLang="en-US" sz="1800" dirty="0">
                <a:solidFill>
                  <a:schemeClr val="tx1"/>
                </a:solidFill>
              </a:endParaRPr>
            </a:p>
          </p:txBody>
        </p:sp>
        <p:sp>
          <p:nvSpPr>
            <p:cNvPr id="58564" name="Rectangle 581"/>
            <p:cNvSpPr>
              <a:spLocks noChangeArrowheads="1"/>
            </p:cNvSpPr>
            <p:nvPr/>
          </p:nvSpPr>
          <p:spPr bwMode="auto">
            <a:xfrm rot="-5400000">
              <a:off x="-586" y="3258"/>
              <a:ext cx="18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Probability Conc &lt; Threshold</a:t>
              </a:r>
              <a:endParaRPr lang="en-US" altLang="en-US" sz="1600" dirty="0">
                <a:solidFill>
                  <a:schemeClr val="tx1"/>
                </a:solidFill>
              </a:endParaRPr>
            </a:p>
          </p:txBody>
        </p:sp>
        <p:sp>
          <p:nvSpPr>
            <p:cNvPr id="58565" name="Rectangle 584"/>
            <p:cNvSpPr>
              <a:spLocks noChangeArrowheads="1"/>
            </p:cNvSpPr>
            <p:nvPr/>
          </p:nvSpPr>
          <p:spPr bwMode="auto">
            <a:xfrm>
              <a:off x="816" y="4176"/>
              <a:ext cx="198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Source probe separation distance (ft)</a:t>
              </a:r>
              <a:endParaRPr lang="en-US" altLang="en-US" sz="1600" dirty="0">
                <a:solidFill>
                  <a:schemeClr val="tx1"/>
                </a:solidFill>
              </a:endParaRPr>
            </a:p>
          </p:txBody>
        </p:sp>
        <p:sp>
          <p:nvSpPr>
            <p:cNvPr id="58566" name="Rectangle 585"/>
            <p:cNvSpPr>
              <a:spLocks noChangeArrowheads="1"/>
            </p:cNvSpPr>
            <p:nvPr/>
          </p:nvSpPr>
          <p:spPr bwMode="auto">
            <a:xfrm>
              <a:off x="731" y="2525"/>
              <a:ext cx="18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Benzene Conditional Probability </a:t>
              </a:r>
              <a:endParaRPr lang="en-US" altLang="en-US" sz="1600" dirty="0">
                <a:solidFill>
                  <a:schemeClr val="tx1"/>
                </a:solidFill>
              </a:endParaRPr>
            </a:p>
          </p:txBody>
        </p:sp>
        <p:sp>
          <p:nvSpPr>
            <p:cNvPr id="58567" name="Rectangle 586"/>
            <p:cNvSpPr>
              <a:spLocks noChangeArrowheads="1"/>
            </p:cNvSpPr>
            <p:nvPr/>
          </p:nvSpPr>
          <p:spPr bwMode="auto">
            <a:xfrm>
              <a:off x="2438" y="2525"/>
              <a:ext cx="11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b="1" dirty="0">
                  <a:solidFill>
                    <a:srgbClr val="000000"/>
                  </a:solidFill>
                  <a:latin typeface="Calibri" pitchFamily="34" charset="0"/>
                </a:rPr>
                <a:t>-</a:t>
              </a:r>
              <a:endParaRPr lang="en-US" altLang="en-US" sz="1800" dirty="0">
                <a:solidFill>
                  <a:schemeClr val="tx1"/>
                </a:solidFill>
              </a:endParaRPr>
            </a:p>
          </p:txBody>
        </p:sp>
        <p:sp>
          <p:nvSpPr>
            <p:cNvPr id="58568" name="Rectangle 587"/>
            <p:cNvSpPr>
              <a:spLocks noChangeArrowheads="1"/>
            </p:cNvSpPr>
            <p:nvPr/>
          </p:nvSpPr>
          <p:spPr bwMode="auto">
            <a:xfrm>
              <a:off x="2501" y="2525"/>
              <a:ext cx="3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b="1" dirty="0">
                  <a:solidFill>
                    <a:srgbClr val="000000"/>
                  </a:solidFill>
                  <a:latin typeface="Calibri" pitchFamily="34" charset="0"/>
                </a:rPr>
                <a:t>NAPL </a:t>
              </a:r>
              <a:endParaRPr lang="en-US" altLang="en-US" sz="1600" dirty="0">
                <a:solidFill>
                  <a:schemeClr val="tx1"/>
                </a:solidFill>
              </a:endParaRPr>
            </a:p>
          </p:txBody>
        </p:sp>
        <p:sp>
          <p:nvSpPr>
            <p:cNvPr id="58569" name="Rectangle 588"/>
            <p:cNvSpPr>
              <a:spLocks noChangeArrowheads="1"/>
            </p:cNvSpPr>
            <p:nvPr/>
          </p:nvSpPr>
          <p:spPr bwMode="auto">
            <a:xfrm>
              <a:off x="1312" y="3662"/>
              <a:ext cx="1565" cy="2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70" name="Freeform 589"/>
            <p:cNvSpPr>
              <a:spLocks noEditPoints="1"/>
            </p:cNvSpPr>
            <p:nvPr/>
          </p:nvSpPr>
          <p:spPr bwMode="auto">
            <a:xfrm>
              <a:off x="1310" y="3659"/>
              <a:ext cx="1570" cy="270"/>
            </a:xfrm>
            <a:custGeom>
              <a:avLst/>
              <a:gdLst>
                <a:gd name="T0" fmla="*/ 0 w 4784"/>
                <a:gd name="T1" fmla="*/ 1 h 912"/>
                <a:gd name="T2" fmla="*/ 1 w 4784"/>
                <a:gd name="T3" fmla="*/ 0 h 912"/>
                <a:gd name="T4" fmla="*/ 514 w 4784"/>
                <a:gd name="T5" fmla="*/ 0 h 912"/>
                <a:gd name="T6" fmla="*/ 515 w 4784"/>
                <a:gd name="T7" fmla="*/ 1 h 912"/>
                <a:gd name="T8" fmla="*/ 515 w 4784"/>
                <a:gd name="T9" fmla="*/ 79 h 912"/>
                <a:gd name="T10" fmla="*/ 514 w 4784"/>
                <a:gd name="T11" fmla="*/ 80 h 912"/>
                <a:gd name="T12" fmla="*/ 1 w 4784"/>
                <a:gd name="T13" fmla="*/ 80 h 912"/>
                <a:gd name="T14" fmla="*/ 0 w 4784"/>
                <a:gd name="T15" fmla="*/ 79 h 912"/>
                <a:gd name="T16" fmla="*/ 0 w 4784"/>
                <a:gd name="T17" fmla="*/ 1 h 912"/>
                <a:gd name="T18" fmla="*/ 2 w 4784"/>
                <a:gd name="T19" fmla="*/ 79 h 912"/>
                <a:gd name="T20" fmla="*/ 1 w 4784"/>
                <a:gd name="T21" fmla="*/ 78 h 912"/>
                <a:gd name="T22" fmla="*/ 514 w 4784"/>
                <a:gd name="T23" fmla="*/ 78 h 912"/>
                <a:gd name="T24" fmla="*/ 514 w 4784"/>
                <a:gd name="T25" fmla="*/ 79 h 912"/>
                <a:gd name="T26" fmla="*/ 514 w 4784"/>
                <a:gd name="T27" fmla="*/ 1 h 912"/>
                <a:gd name="T28" fmla="*/ 514 w 4784"/>
                <a:gd name="T29" fmla="*/ 1 h 912"/>
                <a:gd name="T30" fmla="*/ 1 w 4784"/>
                <a:gd name="T31" fmla="*/ 1 h 912"/>
                <a:gd name="T32" fmla="*/ 2 w 4784"/>
                <a:gd name="T33" fmla="*/ 1 h 912"/>
                <a:gd name="T34" fmla="*/ 2 w 4784"/>
                <a:gd name="T35" fmla="*/ 79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84"/>
                <a:gd name="T55" fmla="*/ 0 h 912"/>
                <a:gd name="T56" fmla="*/ 4784 w 4784"/>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84" h="912">
                  <a:moveTo>
                    <a:pt x="0" y="8"/>
                  </a:moveTo>
                  <a:cubicBezTo>
                    <a:pt x="0" y="4"/>
                    <a:pt x="4" y="0"/>
                    <a:pt x="8" y="0"/>
                  </a:cubicBezTo>
                  <a:lnTo>
                    <a:pt x="4776" y="0"/>
                  </a:lnTo>
                  <a:cubicBezTo>
                    <a:pt x="4781" y="0"/>
                    <a:pt x="4784" y="4"/>
                    <a:pt x="4784" y="8"/>
                  </a:cubicBezTo>
                  <a:lnTo>
                    <a:pt x="4784" y="904"/>
                  </a:lnTo>
                  <a:cubicBezTo>
                    <a:pt x="4784" y="909"/>
                    <a:pt x="4781" y="912"/>
                    <a:pt x="4776" y="912"/>
                  </a:cubicBezTo>
                  <a:lnTo>
                    <a:pt x="8" y="912"/>
                  </a:lnTo>
                  <a:cubicBezTo>
                    <a:pt x="4" y="912"/>
                    <a:pt x="0" y="909"/>
                    <a:pt x="0" y="904"/>
                  </a:cubicBezTo>
                  <a:lnTo>
                    <a:pt x="0" y="8"/>
                  </a:lnTo>
                  <a:close/>
                  <a:moveTo>
                    <a:pt x="16" y="904"/>
                  </a:moveTo>
                  <a:lnTo>
                    <a:pt x="8" y="896"/>
                  </a:lnTo>
                  <a:lnTo>
                    <a:pt x="4776" y="896"/>
                  </a:lnTo>
                  <a:lnTo>
                    <a:pt x="4768" y="904"/>
                  </a:lnTo>
                  <a:lnTo>
                    <a:pt x="4768" y="8"/>
                  </a:lnTo>
                  <a:lnTo>
                    <a:pt x="4776" y="16"/>
                  </a:lnTo>
                  <a:lnTo>
                    <a:pt x="8" y="16"/>
                  </a:lnTo>
                  <a:lnTo>
                    <a:pt x="16" y="8"/>
                  </a:lnTo>
                  <a:lnTo>
                    <a:pt x="16" y="904"/>
                  </a:lnTo>
                  <a:close/>
                </a:path>
              </a:pathLst>
            </a:custGeom>
            <a:solidFill>
              <a:srgbClr val="000000"/>
            </a:solidFill>
            <a:ln w="7938" cap="flat">
              <a:solidFill>
                <a:srgbClr val="000000"/>
              </a:solidFill>
              <a:prstDash val="solid"/>
              <a:bevel/>
              <a:headEnd/>
              <a:tailEnd/>
            </a:ln>
          </p:spPr>
          <p:txBody>
            <a:bodyPr/>
            <a:lstStyle/>
            <a:p>
              <a:endParaRPr lang="en-US" dirty="0"/>
            </a:p>
          </p:txBody>
        </p:sp>
        <p:sp>
          <p:nvSpPr>
            <p:cNvPr id="58571" name="Freeform 590"/>
            <p:cNvSpPr>
              <a:spLocks/>
            </p:cNvSpPr>
            <p:nvPr/>
          </p:nvSpPr>
          <p:spPr bwMode="auto">
            <a:xfrm>
              <a:off x="1378" y="3721"/>
              <a:ext cx="147" cy="14"/>
            </a:xfrm>
            <a:custGeom>
              <a:avLst/>
              <a:gdLst>
                <a:gd name="T0" fmla="*/ 3 w 448"/>
                <a:gd name="T1" fmla="*/ 0 h 48"/>
                <a:gd name="T2" fmla="*/ 46 w 448"/>
                <a:gd name="T3" fmla="*/ 0 h 48"/>
                <a:gd name="T4" fmla="*/ 48 w 448"/>
                <a:gd name="T5" fmla="*/ 2 h 48"/>
                <a:gd name="T6" fmla="*/ 46 w 448"/>
                <a:gd name="T7" fmla="*/ 4 h 48"/>
                <a:gd name="T8" fmla="*/ 3 w 448"/>
                <a:gd name="T9" fmla="*/ 4 h 48"/>
                <a:gd name="T10" fmla="*/ 0 w 448"/>
                <a:gd name="T11" fmla="*/ 2 h 48"/>
                <a:gd name="T12" fmla="*/ 3 w 448"/>
                <a:gd name="T13" fmla="*/ 0 h 48"/>
                <a:gd name="T14" fmla="*/ 0 60000 65536"/>
                <a:gd name="T15" fmla="*/ 0 60000 65536"/>
                <a:gd name="T16" fmla="*/ 0 60000 65536"/>
                <a:gd name="T17" fmla="*/ 0 60000 65536"/>
                <a:gd name="T18" fmla="*/ 0 60000 65536"/>
                <a:gd name="T19" fmla="*/ 0 60000 65536"/>
                <a:gd name="T20" fmla="*/ 0 60000 65536"/>
                <a:gd name="T21" fmla="*/ 0 w 448"/>
                <a:gd name="T22" fmla="*/ 0 h 48"/>
                <a:gd name="T23" fmla="*/ 448 w 4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4A7EBB"/>
            </a:solidFill>
            <a:ln w="7938" cap="flat">
              <a:solidFill>
                <a:srgbClr val="4A7EBB"/>
              </a:solidFill>
              <a:prstDash val="solid"/>
              <a:bevel/>
              <a:headEnd/>
              <a:tailEnd/>
            </a:ln>
          </p:spPr>
          <p:txBody>
            <a:bodyPr/>
            <a:lstStyle/>
            <a:p>
              <a:endParaRPr lang="en-US" dirty="0"/>
            </a:p>
          </p:txBody>
        </p:sp>
        <p:sp>
          <p:nvSpPr>
            <p:cNvPr id="58572" name="Freeform 591"/>
            <p:cNvSpPr>
              <a:spLocks/>
            </p:cNvSpPr>
            <p:nvPr/>
          </p:nvSpPr>
          <p:spPr bwMode="auto">
            <a:xfrm>
              <a:off x="1428" y="3707"/>
              <a:ext cx="49" cy="44"/>
            </a:xfrm>
            <a:custGeom>
              <a:avLst/>
              <a:gdLst>
                <a:gd name="T0" fmla="*/ 25 w 49"/>
                <a:gd name="T1" fmla="*/ 0 h 44"/>
                <a:gd name="T2" fmla="*/ 49 w 49"/>
                <a:gd name="T3" fmla="*/ 22 h 44"/>
                <a:gd name="T4" fmla="*/ 25 w 49"/>
                <a:gd name="T5" fmla="*/ 44 h 44"/>
                <a:gd name="T6" fmla="*/ 0 w 49"/>
                <a:gd name="T7" fmla="*/ 22 h 44"/>
                <a:gd name="T8" fmla="*/ 25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25" y="0"/>
                  </a:moveTo>
                  <a:lnTo>
                    <a:pt x="49" y="22"/>
                  </a:lnTo>
                  <a:lnTo>
                    <a:pt x="25" y="44"/>
                  </a:lnTo>
                  <a:lnTo>
                    <a:pt x="0" y="22"/>
                  </a:lnTo>
                  <a:lnTo>
                    <a:pt x="2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573" name="Freeform 592"/>
            <p:cNvSpPr>
              <a:spLocks noEditPoints="1"/>
            </p:cNvSpPr>
            <p:nvPr/>
          </p:nvSpPr>
          <p:spPr bwMode="auto">
            <a:xfrm>
              <a:off x="1425" y="3704"/>
              <a:ext cx="55" cy="50"/>
            </a:xfrm>
            <a:custGeom>
              <a:avLst/>
              <a:gdLst>
                <a:gd name="T0" fmla="*/ 9 w 166"/>
                <a:gd name="T1" fmla="*/ 0 h 167"/>
                <a:gd name="T2" fmla="*/ 10 w 166"/>
                <a:gd name="T3" fmla="*/ 0 h 167"/>
                <a:gd name="T4" fmla="*/ 18 w 166"/>
                <a:gd name="T5" fmla="*/ 7 h 167"/>
                <a:gd name="T6" fmla="*/ 18 w 166"/>
                <a:gd name="T7" fmla="*/ 8 h 167"/>
                <a:gd name="T8" fmla="*/ 10 w 166"/>
                <a:gd name="T9" fmla="*/ 15 h 167"/>
                <a:gd name="T10" fmla="*/ 9 w 166"/>
                <a:gd name="T11" fmla="*/ 15 h 167"/>
                <a:gd name="T12" fmla="*/ 0 w 166"/>
                <a:gd name="T13" fmla="*/ 8 h 167"/>
                <a:gd name="T14" fmla="*/ 0 w 166"/>
                <a:gd name="T15" fmla="*/ 7 h 167"/>
                <a:gd name="T16" fmla="*/ 9 w 166"/>
                <a:gd name="T17" fmla="*/ 0 h 167"/>
                <a:gd name="T18" fmla="*/ 2 w 166"/>
                <a:gd name="T19" fmla="*/ 8 h 167"/>
                <a:gd name="T20" fmla="*/ 2 w 166"/>
                <a:gd name="T21" fmla="*/ 7 h 167"/>
                <a:gd name="T22" fmla="*/ 10 w 166"/>
                <a:gd name="T23" fmla="*/ 14 h 167"/>
                <a:gd name="T24" fmla="*/ 9 w 166"/>
                <a:gd name="T25" fmla="*/ 14 h 167"/>
                <a:gd name="T26" fmla="*/ 17 w 166"/>
                <a:gd name="T27" fmla="*/ 7 h 167"/>
                <a:gd name="T28" fmla="*/ 17 w 166"/>
                <a:gd name="T29" fmla="*/ 8 h 167"/>
                <a:gd name="T30" fmla="*/ 9 w 166"/>
                <a:gd name="T31" fmla="*/ 1 h 167"/>
                <a:gd name="T32" fmla="*/ 10 w 166"/>
                <a:gd name="T33" fmla="*/ 1 h 167"/>
                <a:gd name="T34" fmla="*/ 2 w 166"/>
                <a:gd name="T35" fmla="*/ 8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167"/>
                <a:gd name="T56" fmla="*/ 166 w 166"/>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167">
                  <a:moveTo>
                    <a:pt x="77" y="4"/>
                  </a:moveTo>
                  <a:cubicBezTo>
                    <a:pt x="80" y="0"/>
                    <a:pt x="86" y="0"/>
                    <a:pt x="89" y="4"/>
                  </a:cubicBezTo>
                  <a:lnTo>
                    <a:pt x="163" y="78"/>
                  </a:lnTo>
                  <a:cubicBezTo>
                    <a:pt x="166" y="81"/>
                    <a:pt x="166" y="86"/>
                    <a:pt x="163" y="90"/>
                  </a:cubicBezTo>
                  <a:lnTo>
                    <a:pt x="89" y="164"/>
                  </a:lnTo>
                  <a:cubicBezTo>
                    <a:pt x="86" y="167"/>
                    <a:pt x="80" y="167"/>
                    <a:pt x="77" y="164"/>
                  </a:cubicBezTo>
                  <a:lnTo>
                    <a:pt x="3" y="90"/>
                  </a:lnTo>
                  <a:cubicBezTo>
                    <a:pt x="0" y="86"/>
                    <a:pt x="0" y="81"/>
                    <a:pt x="3" y="78"/>
                  </a:cubicBezTo>
                  <a:lnTo>
                    <a:pt x="77" y="4"/>
                  </a:lnTo>
                  <a:close/>
                  <a:moveTo>
                    <a:pt x="14" y="90"/>
                  </a:moveTo>
                  <a:lnTo>
                    <a:pt x="14" y="78"/>
                  </a:lnTo>
                  <a:lnTo>
                    <a:pt x="89" y="153"/>
                  </a:lnTo>
                  <a:lnTo>
                    <a:pt x="77" y="153"/>
                  </a:lnTo>
                  <a:lnTo>
                    <a:pt x="152" y="78"/>
                  </a:lnTo>
                  <a:lnTo>
                    <a:pt x="152" y="90"/>
                  </a:lnTo>
                  <a:lnTo>
                    <a:pt x="77" y="15"/>
                  </a:lnTo>
                  <a:lnTo>
                    <a:pt x="89" y="15"/>
                  </a:lnTo>
                  <a:lnTo>
                    <a:pt x="14" y="90"/>
                  </a:lnTo>
                  <a:close/>
                </a:path>
              </a:pathLst>
            </a:custGeom>
            <a:solidFill>
              <a:srgbClr val="4A7EBB"/>
            </a:solidFill>
            <a:ln w="7938" cap="flat">
              <a:solidFill>
                <a:srgbClr val="4A7EBB"/>
              </a:solidFill>
              <a:prstDash val="solid"/>
              <a:bevel/>
              <a:headEnd/>
              <a:tailEnd/>
            </a:ln>
          </p:spPr>
          <p:txBody>
            <a:bodyPr/>
            <a:lstStyle/>
            <a:p>
              <a:endParaRPr lang="en-US" dirty="0"/>
            </a:p>
          </p:txBody>
        </p:sp>
        <p:sp>
          <p:nvSpPr>
            <p:cNvPr id="58574" name="Rectangle 593"/>
            <p:cNvSpPr>
              <a:spLocks noChangeArrowheads="1"/>
            </p:cNvSpPr>
            <p:nvPr/>
          </p:nvSpPr>
          <p:spPr bwMode="auto">
            <a:xfrm>
              <a:off x="1536" y="3656"/>
              <a:ext cx="13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rgbClr val="000000"/>
                  </a:solidFill>
                  <a:latin typeface="Calibri" pitchFamily="34" charset="0"/>
                </a:rPr>
                <a:t>Probability &lt; 100 (1/2DL)</a:t>
              </a:r>
              <a:endParaRPr lang="en-US" altLang="en-US" sz="1600" dirty="0">
                <a:solidFill>
                  <a:schemeClr val="tx1"/>
                </a:solidFill>
              </a:endParaRPr>
            </a:p>
          </p:txBody>
        </p:sp>
        <p:sp>
          <p:nvSpPr>
            <p:cNvPr id="58575" name="Freeform 594"/>
            <p:cNvSpPr>
              <a:spLocks/>
            </p:cNvSpPr>
            <p:nvPr/>
          </p:nvSpPr>
          <p:spPr bwMode="auto">
            <a:xfrm>
              <a:off x="1378" y="3853"/>
              <a:ext cx="147" cy="15"/>
            </a:xfrm>
            <a:custGeom>
              <a:avLst/>
              <a:gdLst>
                <a:gd name="T0" fmla="*/ 3 w 448"/>
                <a:gd name="T1" fmla="*/ 0 h 48"/>
                <a:gd name="T2" fmla="*/ 46 w 448"/>
                <a:gd name="T3" fmla="*/ 0 h 48"/>
                <a:gd name="T4" fmla="*/ 48 w 448"/>
                <a:gd name="T5" fmla="*/ 3 h 48"/>
                <a:gd name="T6" fmla="*/ 46 w 448"/>
                <a:gd name="T7" fmla="*/ 5 h 48"/>
                <a:gd name="T8" fmla="*/ 3 w 448"/>
                <a:gd name="T9" fmla="*/ 5 h 48"/>
                <a:gd name="T10" fmla="*/ 0 w 448"/>
                <a:gd name="T11" fmla="*/ 3 h 48"/>
                <a:gd name="T12" fmla="*/ 3 w 448"/>
                <a:gd name="T13" fmla="*/ 0 h 48"/>
                <a:gd name="T14" fmla="*/ 0 60000 65536"/>
                <a:gd name="T15" fmla="*/ 0 60000 65536"/>
                <a:gd name="T16" fmla="*/ 0 60000 65536"/>
                <a:gd name="T17" fmla="*/ 0 60000 65536"/>
                <a:gd name="T18" fmla="*/ 0 60000 65536"/>
                <a:gd name="T19" fmla="*/ 0 60000 65536"/>
                <a:gd name="T20" fmla="*/ 0 60000 65536"/>
                <a:gd name="T21" fmla="*/ 0 w 448"/>
                <a:gd name="T22" fmla="*/ 0 h 48"/>
                <a:gd name="T23" fmla="*/ 448 w 4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BE4B48"/>
            </a:solidFill>
            <a:ln w="7938" cap="flat">
              <a:solidFill>
                <a:srgbClr val="BE4B48"/>
              </a:solidFill>
              <a:prstDash val="solid"/>
              <a:bevel/>
              <a:headEnd/>
              <a:tailEnd/>
            </a:ln>
          </p:spPr>
          <p:txBody>
            <a:bodyPr/>
            <a:lstStyle/>
            <a:p>
              <a:endParaRPr lang="en-US" dirty="0"/>
            </a:p>
          </p:txBody>
        </p:sp>
        <p:sp>
          <p:nvSpPr>
            <p:cNvPr id="58576" name="Rectangle 595"/>
            <p:cNvSpPr>
              <a:spLocks noChangeArrowheads="1"/>
            </p:cNvSpPr>
            <p:nvPr/>
          </p:nvSpPr>
          <p:spPr bwMode="auto">
            <a:xfrm>
              <a:off x="1428" y="3842"/>
              <a:ext cx="47" cy="4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77" name="Freeform 596"/>
            <p:cNvSpPr>
              <a:spLocks noEditPoints="1"/>
            </p:cNvSpPr>
            <p:nvPr/>
          </p:nvSpPr>
          <p:spPr bwMode="auto">
            <a:xfrm>
              <a:off x="1425" y="3839"/>
              <a:ext cx="53" cy="48"/>
            </a:xfrm>
            <a:custGeom>
              <a:avLst/>
              <a:gdLst>
                <a:gd name="T0" fmla="*/ 0 w 160"/>
                <a:gd name="T1" fmla="*/ 1 h 160"/>
                <a:gd name="T2" fmla="*/ 1 w 160"/>
                <a:gd name="T3" fmla="*/ 0 h 160"/>
                <a:gd name="T4" fmla="*/ 17 w 160"/>
                <a:gd name="T5" fmla="*/ 0 h 160"/>
                <a:gd name="T6" fmla="*/ 18 w 160"/>
                <a:gd name="T7" fmla="*/ 1 h 160"/>
                <a:gd name="T8" fmla="*/ 18 w 160"/>
                <a:gd name="T9" fmla="*/ 14 h 160"/>
                <a:gd name="T10" fmla="*/ 17 w 160"/>
                <a:gd name="T11" fmla="*/ 14 h 160"/>
                <a:gd name="T12" fmla="*/ 1 w 160"/>
                <a:gd name="T13" fmla="*/ 14 h 160"/>
                <a:gd name="T14" fmla="*/ 0 w 160"/>
                <a:gd name="T15" fmla="*/ 14 h 160"/>
                <a:gd name="T16" fmla="*/ 0 w 160"/>
                <a:gd name="T17" fmla="*/ 1 h 160"/>
                <a:gd name="T18" fmla="*/ 2 w 160"/>
                <a:gd name="T19" fmla="*/ 14 h 160"/>
                <a:gd name="T20" fmla="*/ 1 w 160"/>
                <a:gd name="T21" fmla="*/ 13 h 160"/>
                <a:gd name="T22" fmla="*/ 17 w 160"/>
                <a:gd name="T23" fmla="*/ 13 h 160"/>
                <a:gd name="T24" fmla="*/ 16 w 160"/>
                <a:gd name="T25" fmla="*/ 14 h 160"/>
                <a:gd name="T26" fmla="*/ 16 w 160"/>
                <a:gd name="T27" fmla="*/ 1 h 160"/>
                <a:gd name="T28" fmla="*/ 17 w 160"/>
                <a:gd name="T29" fmla="*/ 2 h 160"/>
                <a:gd name="T30" fmla="*/ 1 w 160"/>
                <a:gd name="T31" fmla="*/ 2 h 160"/>
                <a:gd name="T32" fmla="*/ 2 w 160"/>
                <a:gd name="T33" fmla="*/ 1 h 160"/>
                <a:gd name="T34" fmla="*/ 2 w 160"/>
                <a:gd name="T35" fmla="*/ 14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60"/>
                <a:gd name="T56" fmla="*/ 160 w 16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BE4B48"/>
            </a:solidFill>
            <a:ln w="7938" cap="flat">
              <a:solidFill>
                <a:srgbClr val="BE4B48"/>
              </a:solidFill>
              <a:prstDash val="solid"/>
              <a:bevel/>
              <a:headEnd/>
              <a:tailEnd/>
            </a:ln>
          </p:spPr>
          <p:txBody>
            <a:bodyPr/>
            <a:lstStyle/>
            <a:p>
              <a:endParaRPr lang="en-US" dirty="0"/>
            </a:p>
          </p:txBody>
        </p:sp>
        <p:sp>
          <p:nvSpPr>
            <p:cNvPr id="58578" name="Rectangle 597"/>
            <p:cNvSpPr>
              <a:spLocks noChangeArrowheads="1"/>
            </p:cNvSpPr>
            <p:nvPr/>
          </p:nvSpPr>
          <p:spPr bwMode="auto">
            <a:xfrm>
              <a:off x="1536" y="3788"/>
              <a:ext cx="1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rgbClr val="000000"/>
                  </a:solidFill>
                  <a:latin typeface="Calibri" pitchFamily="34" charset="0"/>
                </a:rPr>
                <a:t>Probability &lt; 50 (1/2DL)</a:t>
              </a:r>
              <a:endParaRPr lang="en-US" altLang="en-US" sz="1600" dirty="0">
                <a:solidFill>
                  <a:schemeClr val="tx1"/>
                </a:solidFill>
              </a:endParaRPr>
            </a:p>
          </p:txBody>
        </p:sp>
        <p:sp>
          <p:nvSpPr>
            <p:cNvPr id="58579" name="Rectangle 598"/>
            <p:cNvSpPr>
              <a:spLocks noChangeArrowheads="1"/>
            </p:cNvSpPr>
            <p:nvPr/>
          </p:nvSpPr>
          <p:spPr bwMode="auto">
            <a:xfrm>
              <a:off x="273" y="2515"/>
              <a:ext cx="2746" cy="1781"/>
            </a:xfrm>
            <a:prstGeom prst="rect">
              <a:avLst/>
            </a:prstGeom>
            <a:noFill/>
            <a:ln w="7938">
              <a:solidFill>
                <a:srgbClr val="86868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58580" name="Rectangle 600"/>
            <p:cNvSpPr>
              <a:spLocks noChangeArrowheads="1"/>
            </p:cNvSpPr>
            <p:nvPr/>
          </p:nvSpPr>
          <p:spPr bwMode="auto">
            <a:xfrm>
              <a:off x="1488" y="3312"/>
              <a:ext cx="1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latin typeface="Calibri" pitchFamily="34" charset="0"/>
                </a:rPr>
                <a:t>&lt;100 &amp; &lt; 50 data are the same</a:t>
              </a:r>
              <a:endParaRPr lang="en-US" altLang="en-US" sz="1400" dirty="0">
                <a:solidFill>
                  <a:schemeClr val="tx1"/>
                </a:solidFill>
              </a:endParaRPr>
            </a:p>
          </p:txBody>
        </p:sp>
      </p:grpSp>
      <p:sp>
        <p:nvSpPr>
          <p:cNvPr id="58388" name="TextBox 20"/>
          <p:cNvSpPr txBox="1">
            <a:spLocks noChangeArrowheads="1"/>
          </p:cNvSpPr>
          <p:nvPr/>
        </p:nvSpPr>
        <p:spPr bwMode="auto">
          <a:xfrm>
            <a:off x="4675188" y="2951163"/>
            <a:ext cx="1446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Vertical Separation Distance</a:t>
            </a:r>
          </a:p>
        </p:txBody>
      </p:sp>
      <p:sp>
        <p:nvSpPr>
          <p:cNvPr id="58389" name="TextBox 1"/>
          <p:cNvSpPr txBox="1">
            <a:spLocks noChangeArrowheads="1"/>
          </p:cNvSpPr>
          <p:nvPr/>
        </p:nvSpPr>
        <p:spPr bwMode="auto">
          <a:xfrm>
            <a:off x="4876800" y="5951538"/>
            <a:ext cx="4148138"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2400" dirty="0">
                <a:solidFill>
                  <a:schemeClr val="tx1"/>
                </a:solidFill>
                <a:ea typeface="ヒラギノ角ゴ Pro W3"/>
                <a:cs typeface="ヒラギノ角ゴ Pro W3"/>
              </a:rPr>
              <a:t>Vertical screening distance = 18 feet (limited data)</a:t>
            </a:r>
          </a:p>
        </p:txBody>
      </p:sp>
    </p:spTree>
    <p:custDataLst>
      <p:tags r:id="rId1"/>
    </p:custDataLst>
    <p:extLst>
      <p:ext uri="{BB962C8B-B14F-4D97-AF65-F5344CB8AC3E}">
        <p14:creationId xmlns:p14="http://schemas.microsoft.com/office/powerpoint/2010/main" val="3406577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t>The Effect of Soil Gas Screening Level on Screening Distance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7655389"/>
              </p:ext>
            </p:extLst>
          </p:nvPr>
        </p:nvGraphicFramePr>
        <p:xfrm>
          <a:off x="498475" y="2209798"/>
          <a:ext cx="6210300" cy="3388897"/>
        </p:xfrm>
        <a:graphic>
          <a:graphicData uri="http://schemas.openxmlformats.org/drawingml/2006/table">
            <a:tbl>
              <a:tblPr firstRow="1" bandRow="1">
                <a:tableStyleId>{5C22544A-7EE6-4342-B048-85BDC9FD1C3A}</a:tableStyleId>
              </a:tblPr>
              <a:tblGrid>
                <a:gridCol w="2008485"/>
                <a:gridCol w="1916102"/>
                <a:gridCol w="2285713"/>
              </a:tblGrid>
              <a:tr h="996745">
                <a:tc>
                  <a:txBody>
                    <a:bodyPr/>
                    <a:lstStyle/>
                    <a:p>
                      <a:pPr algn="ctr"/>
                      <a:r>
                        <a:rPr lang="en-US" sz="1800" dirty="0" smtClean="0"/>
                        <a:t>Benzene soil gas screening level (µg/m</a:t>
                      </a:r>
                      <a:r>
                        <a:rPr lang="en-US" sz="1800" baseline="30000" dirty="0" smtClean="0"/>
                        <a:t>3</a:t>
                      </a:r>
                      <a:r>
                        <a:rPr lang="en-US" sz="1800" dirty="0" smtClean="0"/>
                        <a:t>)</a:t>
                      </a:r>
                      <a:endParaRPr lang="en-US" sz="1800" dirty="0"/>
                    </a:p>
                  </a:txBody>
                  <a:tcPr marL="91429" marR="91429" marT="45715" marB="45715"/>
                </a:tc>
                <a:tc>
                  <a:txBody>
                    <a:bodyPr/>
                    <a:lstStyle/>
                    <a:p>
                      <a:pPr algn="ctr"/>
                      <a:r>
                        <a:rPr lang="en-US" sz="1800" dirty="0" smtClean="0"/>
                        <a:t>LNAPL screening distance</a:t>
                      </a:r>
                      <a:r>
                        <a:rPr lang="en-US" sz="1800" baseline="0" dirty="0" smtClean="0"/>
                        <a:t> (feet)</a:t>
                      </a:r>
                      <a:endParaRPr lang="en-US" sz="1800" dirty="0"/>
                    </a:p>
                  </a:txBody>
                  <a:tcPr marL="91429" marR="91429" marT="45715" marB="45715"/>
                </a:tc>
                <a:tc>
                  <a:txBody>
                    <a:bodyPr/>
                    <a:lstStyle/>
                    <a:p>
                      <a:pPr algn="ctr"/>
                      <a:r>
                        <a:rPr lang="en-US" sz="1800" dirty="0" smtClean="0"/>
                        <a:t>Dissolved-phase screening </a:t>
                      </a:r>
                    </a:p>
                    <a:p>
                      <a:pPr algn="ctr"/>
                      <a:r>
                        <a:rPr lang="en-US" sz="1800" dirty="0" smtClean="0"/>
                        <a:t>distance</a:t>
                      </a:r>
                      <a:r>
                        <a:rPr lang="en-US" sz="1800" baseline="0" dirty="0" smtClean="0"/>
                        <a:t> (feet)</a:t>
                      </a:r>
                      <a:endParaRPr lang="en-US" sz="1800" dirty="0"/>
                    </a:p>
                  </a:txBody>
                  <a:tcPr marL="91429" marR="91429" marT="45715" marB="45715"/>
                </a:tc>
              </a:tr>
              <a:tr h="398692">
                <a:tc>
                  <a:txBody>
                    <a:bodyPr/>
                    <a:lstStyle/>
                    <a:p>
                      <a:pPr algn="ctr"/>
                      <a:r>
                        <a:rPr lang="en-US" sz="1800" b="1" dirty="0" smtClean="0"/>
                        <a:t>100 &lt;</a:t>
                      </a:r>
                      <a:endParaRPr lang="en-US" sz="1800" b="1" dirty="0"/>
                    </a:p>
                  </a:txBody>
                  <a:tcPr marL="91429" marR="91429" marT="45715" marB="45715"/>
                </a:tc>
                <a:tc>
                  <a:txBody>
                    <a:bodyPr/>
                    <a:lstStyle/>
                    <a:p>
                      <a:pPr algn="ctr"/>
                      <a:r>
                        <a:rPr lang="en-US" sz="1800" b="1" dirty="0" smtClean="0"/>
                        <a:t>13.2</a:t>
                      </a:r>
                      <a:endParaRPr lang="en-US" sz="1800" b="1" dirty="0"/>
                    </a:p>
                  </a:txBody>
                  <a:tcPr marL="91429" marR="91429" marT="45715" marB="45715"/>
                </a:tc>
                <a:tc>
                  <a:txBody>
                    <a:bodyPr/>
                    <a:lstStyle/>
                    <a:p>
                      <a:pPr algn="ctr"/>
                      <a:r>
                        <a:rPr lang="en-US" sz="1800" b="1" dirty="0" smtClean="0"/>
                        <a:t>0.3</a:t>
                      </a:r>
                      <a:endParaRPr lang="en-US" sz="1800" b="1" dirty="0"/>
                    </a:p>
                  </a:txBody>
                  <a:tcPr marL="91429" marR="91429" marT="45715" marB="45715"/>
                </a:tc>
              </a:tr>
              <a:tr h="398692">
                <a:tc>
                  <a:txBody>
                    <a:bodyPr/>
                    <a:lstStyle/>
                    <a:p>
                      <a:pPr algn="ctr"/>
                      <a:r>
                        <a:rPr lang="en-US" sz="1800" b="1" dirty="0" smtClean="0"/>
                        <a:t>50 &lt;</a:t>
                      </a:r>
                      <a:endParaRPr lang="en-US" sz="1800" b="1" dirty="0"/>
                    </a:p>
                  </a:txBody>
                  <a:tcPr marL="91429" marR="91429" marT="45715" marB="45715"/>
                </a:tc>
                <a:tc>
                  <a:txBody>
                    <a:bodyPr/>
                    <a:lstStyle/>
                    <a:p>
                      <a:pPr algn="ctr"/>
                      <a:r>
                        <a:rPr lang="en-US" sz="1800" b="1" dirty="0" smtClean="0"/>
                        <a:t>13.6</a:t>
                      </a:r>
                      <a:endParaRPr lang="en-US" sz="1800" b="1" dirty="0"/>
                    </a:p>
                  </a:txBody>
                  <a:tcPr marL="91429" marR="91429" marT="45715" marB="45715"/>
                </a:tc>
                <a:tc>
                  <a:txBody>
                    <a:bodyPr/>
                    <a:lstStyle/>
                    <a:p>
                      <a:pPr algn="ctr"/>
                      <a:r>
                        <a:rPr lang="en-US" sz="1800" b="1" dirty="0" smtClean="0"/>
                        <a:t>0.91</a:t>
                      </a:r>
                      <a:endParaRPr lang="en-US" sz="1800" b="1" dirty="0"/>
                    </a:p>
                  </a:txBody>
                  <a:tcPr marL="91429" marR="91429" marT="45715" marB="45715"/>
                </a:tc>
              </a:tr>
              <a:tr h="398692">
                <a:tc>
                  <a:txBody>
                    <a:bodyPr/>
                    <a:lstStyle/>
                    <a:p>
                      <a:pPr algn="ctr"/>
                      <a:r>
                        <a:rPr lang="en-US" sz="1800" b="1" dirty="0" smtClean="0"/>
                        <a:t>30 &lt;</a:t>
                      </a:r>
                      <a:endParaRPr lang="en-US" sz="1800" b="1" dirty="0"/>
                    </a:p>
                  </a:txBody>
                  <a:tcPr marL="91429" marR="91429" marT="45715" marB="45715"/>
                </a:tc>
                <a:tc>
                  <a:txBody>
                    <a:bodyPr/>
                    <a:lstStyle/>
                    <a:p>
                      <a:pPr algn="ctr"/>
                      <a:r>
                        <a:rPr lang="en-US" sz="1800" b="1" dirty="0" smtClean="0"/>
                        <a:t>14.0</a:t>
                      </a:r>
                      <a:endParaRPr lang="en-US" sz="1800" b="1" dirty="0"/>
                    </a:p>
                  </a:txBody>
                  <a:tcPr marL="91429" marR="91429" marT="45715" marB="45715"/>
                </a:tc>
                <a:tc>
                  <a:txBody>
                    <a:bodyPr/>
                    <a:lstStyle/>
                    <a:p>
                      <a:pPr algn="ctr"/>
                      <a:r>
                        <a:rPr lang="en-US" sz="1800" b="1" dirty="0" smtClean="0"/>
                        <a:t>1.5</a:t>
                      </a:r>
                      <a:endParaRPr lang="en-US" sz="1800" b="1" dirty="0"/>
                    </a:p>
                  </a:txBody>
                  <a:tcPr marL="91429" marR="91429" marT="45715" marB="45715"/>
                </a:tc>
              </a:tr>
              <a:tr h="398692">
                <a:tc>
                  <a:txBody>
                    <a:bodyPr/>
                    <a:lstStyle/>
                    <a:p>
                      <a:pPr algn="ctr"/>
                      <a:r>
                        <a:rPr lang="en-US" sz="1800" b="1" dirty="0" smtClean="0"/>
                        <a:t>20 &lt;</a:t>
                      </a:r>
                      <a:endParaRPr lang="en-US" sz="1800" b="1" dirty="0"/>
                    </a:p>
                  </a:txBody>
                  <a:tcPr marL="91429" marR="91429" marT="45715" marB="45715"/>
                </a:tc>
                <a:tc>
                  <a:txBody>
                    <a:bodyPr/>
                    <a:lstStyle/>
                    <a:p>
                      <a:pPr algn="ctr"/>
                      <a:r>
                        <a:rPr lang="en-US" sz="1800" b="1" dirty="0" smtClean="0"/>
                        <a:t>14.3</a:t>
                      </a:r>
                      <a:endParaRPr lang="en-US" sz="1800" b="1" dirty="0"/>
                    </a:p>
                  </a:txBody>
                  <a:tcPr marL="91429" marR="91429" marT="45715" marB="45715"/>
                </a:tc>
                <a:tc>
                  <a:txBody>
                    <a:bodyPr/>
                    <a:lstStyle/>
                    <a:p>
                      <a:pPr algn="ctr"/>
                      <a:r>
                        <a:rPr lang="en-US" sz="1800" b="1" dirty="0" smtClean="0"/>
                        <a:t>2.0</a:t>
                      </a:r>
                      <a:endParaRPr lang="en-US" sz="1800" b="1" dirty="0"/>
                    </a:p>
                  </a:txBody>
                  <a:tcPr marL="91429" marR="91429" marT="45715" marB="45715"/>
                </a:tc>
              </a:tr>
              <a:tr h="398692">
                <a:tc>
                  <a:txBody>
                    <a:bodyPr/>
                    <a:lstStyle/>
                    <a:p>
                      <a:pPr algn="ctr"/>
                      <a:r>
                        <a:rPr lang="en-US" sz="1800" b="1" dirty="0" smtClean="0"/>
                        <a:t>10 &lt;</a:t>
                      </a:r>
                      <a:endParaRPr lang="en-US" sz="1800" b="1" dirty="0"/>
                    </a:p>
                  </a:txBody>
                  <a:tcPr marL="91429" marR="91429" marT="45715" marB="45715"/>
                </a:tc>
                <a:tc>
                  <a:txBody>
                    <a:bodyPr/>
                    <a:lstStyle/>
                    <a:p>
                      <a:pPr algn="ctr"/>
                      <a:r>
                        <a:rPr lang="en-US" sz="1800" b="1" dirty="0" smtClean="0"/>
                        <a:t>14.8</a:t>
                      </a:r>
                      <a:endParaRPr lang="en-US" sz="1800" b="1" dirty="0"/>
                    </a:p>
                  </a:txBody>
                  <a:tcPr marL="91429" marR="91429" marT="45715" marB="45715"/>
                </a:tc>
                <a:tc>
                  <a:txBody>
                    <a:bodyPr/>
                    <a:lstStyle/>
                    <a:p>
                      <a:pPr algn="ctr"/>
                      <a:r>
                        <a:rPr lang="en-US" sz="1800" b="1" dirty="0" smtClean="0"/>
                        <a:t>3.0</a:t>
                      </a:r>
                      <a:endParaRPr lang="en-US" sz="1800" b="1" dirty="0"/>
                    </a:p>
                  </a:txBody>
                  <a:tcPr marL="91429" marR="91429" marT="45715" marB="45715"/>
                </a:tc>
              </a:tr>
              <a:tr h="398692">
                <a:tc>
                  <a:txBody>
                    <a:bodyPr/>
                    <a:lstStyle/>
                    <a:p>
                      <a:pPr algn="ctr"/>
                      <a:r>
                        <a:rPr lang="en-US" sz="1800" b="1" dirty="0" smtClean="0"/>
                        <a:t>5 &lt;</a:t>
                      </a:r>
                      <a:endParaRPr lang="en-US" sz="1800" b="1" dirty="0"/>
                    </a:p>
                  </a:txBody>
                  <a:tcPr marL="91429" marR="91429" marT="45715" marB="45715"/>
                </a:tc>
                <a:tc>
                  <a:txBody>
                    <a:bodyPr/>
                    <a:lstStyle/>
                    <a:p>
                      <a:pPr algn="ctr"/>
                      <a:r>
                        <a:rPr lang="en-US" sz="1800" b="1" dirty="0" smtClean="0"/>
                        <a:t>15.4</a:t>
                      </a:r>
                      <a:endParaRPr lang="en-US" sz="1800" b="1" dirty="0"/>
                    </a:p>
                  </a:txBody>
                  <a:tcPr marL="91429" marR="91429" marT="45715" marB="45715"/>
                </a:tc>
                <a:tc>
                  <a:txBody>
                    <a:bodyPr/>
                    <a:lstStyle/>
                    <a:p>
                      <a:pPr algn="ctr"/>
                      <a:r>
                        <a:rPr lang="en-US" sz="1800" b="1" dirty="0" smtClean="0"/>
                        <a:t>4.1</a:t>
                      </a:r>
                      <a:endParaRPr lang="en-US" sz="1800" b="1" dirty="0"/>
                    </a:p>
                  </a:txBody>
                  <a:tcPr marL="91429" marR="91429" marT="45715" marB="45715"/>
                </a:tc>
              </a:tr>
            </a:tbl>
          </a:graphicData>
        </a:graphic>
      </p:graphicFrame>
      <p:sp>
        <p:nvSpPr>
          <p:cNvPr id="59433" name="TextBox 4"/>
          <p:cNvSpPr txBox="1">
            <a:spLocks noChangeArrowheads="1"/>
          </p:cNvSpPr>
          <p:nvPr/>
        </p:nvSpPr>
        <p:spPr bwMode="auto">
          <a:xfrm>
            <a:off x="460375" y="14160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2000" b="1" dirty="0">
                <a:solidFill>
                  <a:schemeClr val="tx1"/>
                </a:solidFill>
              </a:rPr>
              <a:t>What if my agency recommends lower soil gas screening levels than those used in the empirical studies?</a:t>
            </a:r>
          </a:p>
        </p:txBody>
      </p:sp>
      <p:sp>
        <p:nvSpPr>
          <p:cNvPr id="59435" name="Left Arrow 10"/>
          <p:cNvSpPr>
            <a:spLocks noChangeArrowheads="1"/>
          </p:cNvSpPr>
          <p:nvPr/>
        </p:nvSpPr>
        <p:spPr bwMode="auto">
          <a:xfrm>
            <a:off x="6708775" y="1905000"/>
            <a:ext cx="2435225" cy="3657600"/>
          </a:xfrm>
          <a:prstGeom prst="leftArrow">
            <a:avLst>
              <a:gd name="adj1" fmla="val 64167"/>
              <a:gd name="adj2" fmla="val 27009"/>
            </a:avLst>
          </a:prstGeom>
          <a:solidFill>
            <a:schemeClr val="accent1"/>
          </a:solid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2400" b="1" dirty="0">
                <a:solidFill>
                  <a:schemeClr val="bg1"/>
                </a:solidFill>
              </a:rPr>
              <a:t>Distances</a:t>
            </a:r>
          </a:p>
          <a:p>
            <a:pPr algn="ctr">
              <a:spcBef>
                <a:spcPct val="0"/>
              </a:spcBef>
              <a:buClrTx/>
              <a:buSzTx/>
              <a:buFontTx/>
              <a:buNone/>
            </a:pPr>
            <a:r>
              <a:rPr lang="en-US" altLang="en-US" sz="2400" b="1" dirty="0">
                <a:solidFill>
                  <a:schemeClr val="bg1"/>
                </a:solidFill>
              </a:rPr>
              <a:t> are relatively </a:t>
            </a:r>
          </a:p>
          <a:p>
            <a:pPr algn="ctr">
              <a:spcBef>
                <a:spcPct val="0"/>
              </a:spcBef>
              <a:buClrTx/>
              <a:buSzTx/>
              <a:buFontTx/>
              <a:buNone/>
            </a:pPr>
            <a:r>
              <a:rPr lang="en-US" altLang="en-US" sz="2400" b="1" dirty="0">
                <a:solidFill>
                  <a:schemeClr val="bg1"/>
                </a:solidFill>
              </a:rPr>
              <a:t>insensitive to </a:t>
            </a:r>
          </a:p>
          <a:p>
            <a:pPr algn="ctr">
              <a:spcBef>
                <a:spcPct val="0"/>
              </a:spcBef>
              <a:buClrTx/>
              <a:buSzTx/>
              <a:buFontTx/>
              <a:buNone/>
            </a:pPr>
            <a:r>
              <a:rPr lang="en-US" altLang="en-US" sz="2400" b="1" dirty="0">
                <a:solidFill>
                  <a:schemeClr val="bg1"/>
                </a:solidFill>
              </a:rPr>
              <a:t>the </a:t>
            </a:r>
            <a:r>
              <a:rPr lang="en-US" altLang="en-US" sz="2400" b="1" dirty="0" smtClean="0">
                <a:solidFill>
                  <a:schemeClr val="bg1"/>
                </a:solidFill>
              </a:rPr>
              <a:t>soil </a:t>
            </a:r>
            <a:r>
              <a:rPr lang="en-US" altLang="en-US" sz="2400" b="1" dirty="0">
                <a:solidFill>
                  <a:schemeClr val="bg1"/>
                </a:solidFill>
              </a:rPr>
              <a:t>gas </a:t>
            </a:r>
          </a:p>
          <a:p>
            <a:pPr algn="ctr">
              <a:spcBef>
                <a:spcPct val="0"/>
              </a:spcBef>
              <a:buClrTx/>
              <a:buSzTx/>
              <a:buFontTx/>
              <a:buNone/>
            </a:pPr>
            <a:r>
              <a:rPr lang="en-US" altLang="en-US" sz="2400" b="1" dirty="0">
                <a:solidFill>
                  <a:schemeClr val="bg1"/>
                </a:solidFill>
              </a:rPr>
              <a:t>screening </a:t>
            </a:r>
          </a:p>
          <a:p>
            <a:pPr algn="ctr">
              <a:spcBef>
                <a:spcPct val="0"/>
              </a:spcBef>
              <a:buClrTx/>
              <a:buSzTx/>
              <a:buFontTx/>
              <a:buNone/>
            </a:pPr>
            <a:r>
              <a:rPr lang="en-US" altLang="en-US" sz="2400" b="1" dirty="0">
                <a:solidFill>
                  <a:schemeClr val="bg1"/>
                </a:solidFill>
              </a:rPr>
              <a:t>level</a:t>
            </a:r>
          </a:p>
        </p:txBody>
      </p:sp>
      <p:sp>
        <p:nvSpPr>
          <p:cNvPr id="11" name="AutoShape 3"/>
          <p:cNvSpPr>
            <a:spLocks noChangeArrowheads="1"/>
          </p:cNvSpPr>
          <p:nvPr/>
        </p:nvSpPr>
        <p:spPr bwMode="auto">
          <a:xfrm>
            <a:off x="317299" y="5836737"/>
            <a:ext cx="8148637" cy="9080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defRPr/>
            </a:pPr>
            <a:endParaRPr lang="en-US" altLang="en-US" sz="1800" dirty="0" smtClean="0">
              <a:solidFill>
                <a:schemeClr val="tx2"/>
              </a:solidFill>
              <a:ea typeface="MS PGothic" pitchFamily="34" charset="-128"/>
            </a:endParaRPr>
          </a:p>
        </p:txBody>
      </p:sp>
      <p:sp>
        <p:nvSpPr>
          <p:cNvPr id="9" name="Rectangle 4"/>
          <p:cNvSpPr>
            <a:spLocks noChangeArrowheads="1"/>
          </p:cNvSpPr>
          <p:nvPr/>
        </p:nvSpPr>
        <p:spPr bwMode="auto">
          <a:xfrm>
            <a:off x="647499" y="5943600"/>
            <a:ext cx="1998662" cy="66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0000"/>
              </a:lnSpc>
              <a:spcBef>
                <a:spcPct val="0"/>
              </a:spcBef>
              <a:buClrTx/>
              <a:buSzTx/>
              <a:buFontTx/>
              <a:buNone/>
            </a:pPr>
            <a:r>
              <a:rPr lang="en-US" altLang="en-US" sz="2100" b="1" i="1" dirty="0">
                <a:ea typeface="MS PGothic" pitchFamily="34" charset="-128"/>
              </a:rPr>
              <a:t>KEY </a:t>
            </a:r>
            <a:br>
              <a:rPr lang="en-US" altLang="en-US" sz="2100" b="1" i="1" dirty="0">
                <a:ea typeface="MS PGothic" pitchFamily="34" charset="-128"/>
              </a:rPr>
            </a:br>
            <a:r>
              <a:rPr lang="en-US" altLang="en-US" sz="2100" b="1" i="1" dirty="0">
                <a:ea typeface="MS PGothic" pitchFamily="34" charset="-128"/>
              </a:rPr>
              <a:t>POINT:</a:t>
            </a:r>
            <a:endParaRPr lang="en-US" altLang="en-US" sz="2100" b="1" dirty="0">
              <a:ea typeface="MS PGothic" pitchFamily="34" charset="-128"/>
            </a:endParaRPr>
          </a:p>
        </p:txBody>
      </p:sp>
      <p:sp>
        <p:nvSpPr>
          <p:cNvPr id="12" name="Rectangle 5"/>
          <p:cNvSpPr>
            <a:spLocks noChangeArrowheads="1"/>
          </p:cNvSpPr>
          <p:nvPr/>
        </p:nvSpPr>
        <p:spPr bwMode="auto">
          <a:xfrm>
            <a:off x="1852411" y="5943600"/>
            <a:ext cx="6613525"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5000"/>
              </a:lnSpc>
              <a:spcBef>
                <a:spcPct val="0"/>
              </a:spcBef>
              <a:buClrTx/>
              <a:buSzTx/>
              <a:buFontTx/>
              <a:buNone/>
            </a:pPr>
            <a:r>
              <a:rPr lang="en-US" altLang="en-US" sz="2000" b="1" dirty="0" smtClean="0">
                <a:solidFill>
                  <a:srgbClr val="000000"/>
                </a:solidFill>
                <a:ea typeface="MS PGothic" pitchFamily="34" charset="-128"/>
              </a:rPr>
              <a:t>The vertical screening distances are protective to very low </a:t>
            </a:r>
            <a:r>
              <a:rPr lang="en-US" altLang="en-US" sz="2000" b="1" dirty="0">
                <a:solidFill>
                  <a:srgbClr val="000000"/>
                </a:solidFill>
                <a:ea typeface="MS PGothic" pitchFamily="34" charset="-128"/>
              </a:rPr>
              <a:t>soil gas screening </a:t>
            </a:r>
            <a:r>
              <a:rPr lang="en-US" altLang="en-US" sz="2000" b="1" dirty="0" smtClean="0">
                <a:solidFill>
                  <a:srgbClr val="000000"/>
                </a:solidFill>
                <a:ea typeface="MS PGothic" pitchFamily="34" charset="-128"/>
              </a:rPr>
              <a:t>levels</a:t>
            </a:r>
            <a:r>
              <a:rPr lang="en-US" altLang="en-US" sz="2000" b="1" dirty="0">
                <a:solidFill>
                  <a:srgbClr val="000000"/>
                </a:solidFill>
                <a:ea typeface="MS PGothic" pitchFamily="34" charset="-128"/>
              </a:rPr>
              <a:t>.</a:t>
            </a:r>
          </a:p>
        </p:txBody>
      </p:sp>
    </p:spTree>
    <p:extLst>
      <p:ext uri="{BB962C8B-B14F-4D97-AF65-F5344CB8AC3E}">
        <p14:creationId xmlns:p14="http://schemas.microsoft.com/office/powerpoint/2010/main" val="2152381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92075"/>
            <a:ext cx="7588250" cy="1050925"/>
          </a:xfrm>
        </p:spPr>
        <p:txBody>
          <a:bodyPr/>
          <a:lstStyle/>
          <a:p>
            <a:r>
              <a:rPr lang="en-US" altLang="en-US" dirty="0" smtClean="0"/>
              <a:t>Using the Site Screening Process</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
        <p:nvSpPr>
          <p:cNvPr id="60422" name="TextBox 40"/>
          <p:cNvSpPr txBox="1">
            <a:spLocks noChangeArrowheads="1"/>
          </p:cNvSpPr>
          <p:nvPr/>
        </p:nvSpPr>
        <p:spPr bwMode="auto">
          <a:xfrm>
            <a:off x="5943600" y="762000"/>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i="1" dirty="0">
                <a:solidFill>
                  <a:srgbClr val="FF9900"/>
                </a:solidFill>
              </a:rPr>
              <a:t>Handout provided</a:t>
            </a:r>
          </a:p>
        </p:txBody>
      </p:sp>
      <p:pic>
        <p:nvPicPr>
          <p:cNvPr id="60423" name="Picture 13" descr="C:\Users\Juliana\Desktop\Updated PVI graphics Oct 2014\PVI-ScreeningFlowChart-0922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1711325"/>
            <a:ext cx="272573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12" descr="C:\Users\Juliana\Desktop\Updated PVI graphics Oct 2014\PVI-ScreeningFlowChart-0922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3468688"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425" name="Elbow Connector 2"/>
          <p:cNvCxnSpPr>
            <a:cxnSpLocks noChangeShapeType="1"/>
          </p:cNvCxnSpPr>
          <p:nvPr/>
        </p:nvCxnSpPr>
        <p:spPr bwMode="auto">
          <a:xfrm flipV="1">
            <a:off x="4383088" y="1371600"/>
            <a:ext cx="3694112" cy="3505200"/>
          </a:xfrm>
          <a:prstGeom prst="bentConnector3">
            <a:avLst>
              <a:gd name="adj1" fmla="val 10440"/>
            </a:avLst>
          </a:prstGeom>
          <a:noFill/>
          <a:ln w="15875" algn="ctr">
            <a:solidFill>
              <a:schemeClr val="tx1"/>
            </a:solidFill>
            <a:miter lim="800000"/>
            <a:headEnd/>
            <a:tailEnd/>
          </a:ln>
          <a:extLst>
            <a:ext uri="{909E8E84-426E-40DD-AFC4-6F175D3DCCD1}">
              <a14:hiddenFill xmlns:a14="http://schemas.microsoft.com/office/drawing/2010/main">
                <a:noFill/>
              </a14:hiddenFill>
            </a:ext>
          </a:extLst>
        </p:spPr>
      </p:cxnSp>
      <p:sp>
        <p:nvSpPr>
          <p:cNvPr id="60426" name="Rectangle 9"/>
          <p:cNvSpPr>
            <a:spLocks noChangeArrowheads="1"/>
          </p:cNvSpPr>
          <p:nvPr/>
        </p:nvSpPr>
        <p:spPr bwMode="auto">
          <a:xfrm>
            <a:off x="1863725" y="6207125"/>
            <a:ext cx="1038225"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8" name="TextBox 17"/>
          <p:cNvSpPr txBox="1">
            <a:spLocks noChangeArrowheads="1"/>
          </p:cNvSpPr>
          <p:nvPr/>
        </p:nvSpPr>
        <p:spPr bwMode="auto">
          <a:xfrm>
            <a:off x="381000" y="6211888"/>
            <a:ext cx="1995488" cy="646112"/>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Figure 3-2</a:t>
            </a:r>
          </a:p>
        </p:txBody>
      </p:sp>
      <p:cxnSp>
        <p:nvCxnSpPr>
          <p:cNvPr id="60428" name="Elbow Connector 2"/>
          <p:cNvCxnSpPr>
            <a:cxnSpLocks noChangeShapeType="1"/>
          </p:cNvCxnSpPr>
          <p:nvPr/>
        </p:nvCxnSpPr>
        <p:spPr bwMode="auto">
          <a:xfrm rot="5400000" flipH="1" flipV="1">
            <a:off x="3754437" y="2951163"/>
            <a:ext cx="4683125" cy="1828800"/>
          </a:xfrm>
          <a:prstGeom prst="bentConnector3">
            <a:avLst>
              <a:gd name="adj1" fmla="val 99921"/>
            </a:avLst>
          </a:prstGeom>
          <a:noFill/>
          <a:ln w="1587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0429" name="Elbow Connector 2"/>
          <p:cNvCxnSpPr>
            <a:cxnSpLocks noChangeShapeType="1"/>
          </p:cNvCxnSpPr>
          <p:nvPr/>
        </p:nvCxnSpPr>
        <p:spPr bwMode="auto">
          <a:xfrm>
            <a:off x="3048000" y="5891213"/>
            <a:ext cx="2133600" cy="315912"/>
          </a:xfrm>
          <a:prstGeom prst="bentConnector3">
            <a:avLst>
              <a:gd name="adj1" fmla="val -370"/>
            </a:avLst>
          </a:prstGeom>
          <a:noFill/>
          <a:ln w="15875" algn="ctr">
            <a:solidFill>
              <a:schemeClr val="tx1"/>
            </a:solidFill>
            <a:miter lim="800000"/>
            <a:headEnd/>
            <a:tailEnd/>
          </a:ln>
          <a:extLst>
            <a:ext uri="{909E8E84-426E-40DD-AFC4-6F175D3DCCD1}">
              <a14:hiddenFill xmlns:a14="http://schemas.microsoft.com/office/drawing/2010/main">
                <a:noFill/>
              </a14:hiddenFill>
            </a:ext>
          </a:extLst>
        </p:spPr>
      </p:cxnSp>
      <p:sp>
        <p:nvSpPr>
          <p:cNvPr id="60430" name="TextBox 24"/>
          <p:cNvSpPr txBox="1">
            <a:spLocks noChangeArrowheads="1"/>
          </p:cNvSpPr>
          <p:nvPr/>
        </p:nvSpPr>
        <p:spPr bwMode="auto">
          <a:xfrm>
            <a:off x="3074988" y="5864225"/>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No</a:t>
            </a:r>
          </a:p>
        </p:txBody>
      </p:sp>
      <p:cxnSp>
        <p:nvCxnSpPr>
          <p:cNvPr id="60431" name="Elbow Connector 2"/>
          <p:cNvCxnSpPr>
            <a:cxnSpLocks noChangeShapeType="1"/>
          </p:cNvCxnSpPr>
          <p:nvPr/>
        </p:nvCxnSpPr>
        <p:spPr bwMode="auto">
          <a:xfrm rot="5400000" flipH="1" flipV="1">
            <a:off x="6902450" y="1638300"/>
            <a:ext cx="222250" cy="6350"/>
          </a:xfrm>
          <a:prstGeom prst="bentConnector3">
            <a:avLst>
              <a:gd name="adj1" fmla="val 50000"/>
            </a:avLst>
          </a:prstGeom>
          <a:noFill/>
          <a:ln w="1587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0432" name="Elbow Connector 2"/>
          <p:cNvCxnSpPr>
            <a:cxnSpLocks noChangeShapeType="1"/>
          </p:cNvCxnSpPr>
          <p:nvPr/>
        </p:nvCxnSpPr>
        <p:spPr bwMode="auto">
          <a:xfrm rot="5400000" flipH="1" flipV="1">
            <a:off x="5709443" y="3701257"/>
            <a:ext cx="4678363" cy="0"/>
          </a:xfrm>
          <a:prstGeom prst="bentConnector3">
            <a:avLst>
              <a:gd name="adj1" fmla="val 50000"/>
            </a:avLst>
          </a:prstGeom>
          <a:noFill/>
          <a:ln w="15875" algn="ctr">
            <a:solidFill>
              <a:schemeClr val="tx1"/>
            </a:solidFill>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679115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Step 1: Develop Conceptual Site Model (CSM)</a:t>
            </a:r>
          </a:p>
        </p:txBody>
      </p:sp>
      <p:sp>
        <p:nvSpPr>
          <p:cNvPr id="61443" name="Content Placeholder 2"/>
          <p:cNvSpPr>
            <a:spLocks noGrp="1"/>
          </p:cNvSpPr>
          <p:nvPr>
            <p:ph idx="1"/>
          </p:nvPr>
        </p:nvSpPr>
        <p:spPr>
          <a:xfrm>
            <a:off x="369888" y="1371600"/>
            <a:ext cx="7999412" cy="4953000"/>
          </a:xfrm>
        </p:spPr>
        <p:txBody>
          <a:bodyPr/>
          <a:lstStyle/>
          <a:p>
            <a:r>
              <a:rPr lang="en-US" altLang="en-US" sz="2000" dirty="0" smtClean="0"/>
              <a:t>Preliminary CSM using soil and groundwater data collected as part of routine initial site investigation</a:t>
            </a:r>
          </a:p>
          <a:p>
            <a:r>
              <a:rPr lang="en-US" altLang="en-US" sz="2000" dirty="0" smtClean="0"/>
              <a:t>Visualization of site conditions, allows for evaluation of contaminant sources and impacted media, migration pathways, and potential receptors</a:t>
            </a:r>
          </a:p>
          <a:p>
            <a:r>
              <a:rPr lang="en-US" altLang="en-US" sz="2000" dirty="0" smtClean="0"/>
              <a:t>For PVI CSM</a:t>
            </a:r>
          </a:p>
          <a:p>
            <a:pPr marL="914400" lvl="1" indent="-457200">
              <a:buFontTx/>
              <a:buAutoNum type="arabicPeriod"/>
            </a:pPr>
            <a:r>
              <a:rPr lang="en-US" altLang="en-US" sz="2000" dirty="0" smtClean="0"/>
              <a:t>Site type </a:t>
            </a:r>
          </a:p>
          <a:p>
            <a:pPr marL="914400" lvl="1" indent="-457200">
              <a:buFontTx/>
              <a:buAutoNum type="arabicPeriod"/>
            </a:pPr>
            <a:r>
              <a:rPr lang="en-US" altLang="en-US" sz="2000" dirty="0" smtClean="0"/>
              <a:t>Petroleum vapor </a:t>
            </a:r>
            <a:br>
              <a:rPr lang="en-US" altLang="en-US" sz="2000" dirty="0" smtClean="0"/>
            </a:br>
            <a:r>
              <a:rPr lang="en-US" altLang="en-US" sz="2000" dirty="0" smtClean="0"/>
              <a:t>source </a:t>
            </a:r>
          </a:p>
          <a:p>
            <a:pPr marL="914400" lvl="1" indent="-457200">
              <a:buFontTx/>
              <a:buAutoNum type="arabicPeriod"/>
            </a:pPr>
            <a:r>
              <a:rPr lang="en-US" altLang="en-US" sz="2000" dirty="0" smtClean="0"/>
              <a:t>Extent of source</a:t>
            </a:r>
          </a:p>
          <a:p>
            <a:pPr marL="914400" lvl="1" indent="-457200">
              <a:buFontTx/>
              <a:buAutoNum type="arabicPeriod"/>
            </a:pPr>
            <a:r>
              <a:rPr lang="en-US" altLang="en-US" sz="2000" dirty="0" smtClean="0"/>
              <a:t>Precluding factors</a:t>
            </a:r>
          </a:p>
          <a:p>
            <a:pPr marL="914400" lvl="1" indent="-457200">
              <a:buFontTx/>
              <a:buAutoNum type="arabicPeriod"/>
            </a:pPr>
            <a:r>
              <a:rPr lang="en-US" altLang="en-US" sz="2000" dirty="0" smtClean="0"/>
              <a:t>Lateral inclusion zone</a:t>
            </a:r>
          </a:p>
          <a:p>
            <a:pPr marL="914400" lvl="1" indent="-457200">
              <a:buFontTx/>
              <a:buAutoNum type="arabicPeriod"/>
            </a:pPr>
            <a:r>
              <a:rPr lang="en-US" altLang="en-US" sz="2000" dirty="0" smtClean="0"/>
              <a:t>Vertical separation </a:t>
            </a:r>
            <a:br>
              <a:rPr lang="en-US" altLang="en-US" sz="2000" dirty="0" smtClean="0"/>
            </a:br>
            <a:r>
              <a:rPr lang="en-US" altLang="en-US" sz="2000" dirty="0" smtClean="0"/>
              <a:t>distance</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pic>
        <p:nvPicPr>
          <p:cNvPr id="61447" name="Picture 9" descr="C:\Users\Juliana\Desktop\te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819400"/>
            <a:ext cx="49863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Box 1"/>
          <p:cNvSpPr txBox="1">
            <a:spLocks noChangeArrowheads="1"/>
          </p:cNvSpPr>
          <p:nvPr/>
        </p:nvSpPr>
        <p:spPr bwMode="auto">
          <a:xfrm>
            <a:off x="7972425" y="4749800"/>
            <a:ext cx="9255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Vadose Zone</a:t>
            </a:r>
          </a:p>
        </p:txBody>
      </p:sp>
      <p:sp>
        <p:nvSpPr>
          <p:cNvPr id="61449" name="TextBox 10"/>
          <p:cNvSpPr txBox="1">
            <a:spLocks noChangeArrowheads="1"/>
          </p:cNvSpPr>
          <p:nvPr/>
        </p:nvSpPr>
        <p:spPr bwMode="auto">
          <a:xfrm>
            <a:off x="7083425" y="4240213"/>
            <a:ext cx="9255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Oxygen Diffusion</a:t>
            </a:r>
          </a:p>
        </p:txBody>
      </p:sp>
      <p:cxnSp>
        <p:nvCxnSpPr>
          <p:cNvPr id="61450" name="Straight Connector 3"/>
          <p:cNvCxnSpPr>
            <a:cxnSpLocks noChangeShapeType="1"/>
          </p:cNvCxnSpPr>
          <p:nvPr/>
        </p:nvCxnSpPr>
        <p:spPr bwMode="auto">
          <a:xfrm flipV="1">
            <a:off x="7816850" y="4297363"/>
            <a:ext cx="463550" cy="219075"/>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1451" name="Straight Connector 13"/>
          <p:cNvCxnSpPr>
            <a:cxnSpLocks noChangeShapeType="1"/>
          </p:cNvCxnSpPr>
          <p:nvPr/>
        </p:nvCxnSpPr>
        <p:spPr bwMode="auto">
          <a:xfrm flipV="1">
            <a:off x="6223000" y="4478338"/>
            <a:ext cx="1050925" cy="219075"/>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61452" name="TextBox 15"/>
          <p:cNvSpPr txBox="1">
            <a:spLocks noChangeArrowheads="1"/>
          </p:cNvSpPr>
          <p:nvPr/>
        </p:nvSpPr>
        <p:spPr bwMode="auto">
          <a:xfrm>
            <a:off x="6764338" y="4826000"/>
            <a:ext cx="14970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chemeClr val="tx1"/>
                </a:solidFill>
              </a:rPr>
              <a:t>Aerobic Biodegradation Zone</a:t>
            </a:r>
          </a:p>
        </p:txBody>
      </p:sp>
      <p:cxnSp>
        <p:nvCxnSpPr>
          <p:cNvPr id="61453" name="Straight Connector 16"/>
          <p:cNvCxnSpPr>
            <a:cxnSpLocks noChangeShapeType="1"/>
          </p:cNvCxnSpPr>
          <p:nvPr/>
        </p:nvCxnSpPr>
        <p:spPr bwMode="auto">
          <a:xfrm flipV="1">
            <a:off x="6302375" y="4972050"/>
            <a:ext cx="461963" cy="220663"/>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61454" name="TextBox 17"/>
          <p:cNvSpPr txBox="1">
            <a:spLocks noChangeArrowheads="1"/>
          </p:cNvSpPr>
          <p:nvPr/>
        </p:nvSpPr>
        <p:spPr bwMode="auto">
          <a:xfrm>
            <a:off x="5210175" y="4795838"/>
            <a:ext cx="15700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chemeClr val="tx1"/>
                </a:solidFill>
              </a:rPr>
              <a:t>Anaerobic Zone</a:t>
            </a:r>
          </a:p>
        </p:txBody>
      </p:sp>
      <p:cxnSp>
        <p:nvCxnSpPr>
          <p:cNvPr id="61455" name="Straight Connector 18"/>
          <p:cNvCxnSpPr>
            <a:cxnSpLocks noChangeShapeType="1"/>
          </p:cNvCxnSpPr>
          <p:nvPr/>
        </p:nvCxnSpPr>
        <p:spPr bwMode="auto">
          <a:xfrm flipV="1">
            <a:off x="5838825" y="5046663"/>
            <a:ext cx="0" cy="500062"/>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61456" name="TextBox 20"/>
          <p:cNvSpPr txBox="1">
            <a:spLocks noChangeArrowheads="1"/>
          </p:cNvSpPr>
          <p:nvPr/>
        </p:nvSpPr>
        <p:spPr bwMode="auto">
          <a:xfrm>
            <a:off x="6691313" y="5959475"/>
            <a:ext cx="15700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chemeClr val="tx1"/>
                </a:solidFill>
              </a:rPr>
              <a:t>Dissolved Plume</a:t>
            </a:r>
          </a:p>
        </p:txBody>
      </p:sp>
      <p:sp>
        <p:nvSpPr>
          <p:cNvPr id="61457" name="TextBox 21"/>
          <p:cNvSpPr txBox="1">
            <a:spLocks noChangeArrowheads="1"/>
          </p:cNvSpPr>
          <p:nvPr/>
        </p:nvSpPr>
        <p:spPr bwMode="auto">
          <a:xfrm>
            <a:off x="4371975" y="4248150"/>
            <a:ext cx="129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Former UST Location</a:t>
            </a:r>
          </a:p>
        </p:txBody>
      </p:sp>
      <p:cxnSp>
        <p:nvCxnSpPr>
          <p:cNvPr id="61458" name="Straight Connector 23"/>
          <p:cNvCxnSpPr>
            <a:cxnSpLocks noChangeShapeType="1"/>
          </p:cNvCxnSpPr>
          <p:nvPr/>
        </p:nvCxnSpPr>
        <p:spPr bwMode="auto">
          <a:xfrm flipH="1" flipV="1">
            <a:off x="4267200" y="5295900"/>
            <a:ext cx="52388" cy="9683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61459" name="TextBox 14"/>
          <p:cNvSpPr txBox="1">
            <a:spLocks noChangeArrowheads="1"/>
          </p:cNvSpPr>
          <p:nvPr/>
        </p:nvSpPr>
        <p:spPr bwMode="auto">
          <a:xfrm>
            <a:off x="4116388" y="3838575"/>
            <a:ext cx="3667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b="1" dirty="0">
                <a:solidFill>
                  <a:srgbClr val="008000"/>
                </a:solidFill>
              </a:rPr>
              <a:t>O</a:t>
            </a:r>
            <a:r>
              <a:rPr lang="en-US" altLang="en-US" sz="1400" b="1" baseline="-25000" dirty="0">
                <a:solidFill>
                  <a:srgbClr val="008000"/>
                </a:solidFill>
              </a:rPr>
              <a:t>2</a:t>
            </a:r>
          </a:p>
        </p:txBody>
      </p:sp>
      <p:sp>
        <p:nvSpPr>
          <p:cNvPr id="61460" name="TextBox 28"/>
          <p:cNvSpPr txBox="1">
            <a:spLocks noChangeArrowheads="1"/>
          </p:cNvSpPr>
          <p:nvPr/>
        </p:nvSpPr>
        <p:spPr bwMode="auto">
          <a:xfrm>
            <a:off x="4906963" y="3735388"/>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b="1" dirty="0">
                <a:solidFill>
                  <a:srgbClr val="008000"/>
                </a:solidFill>
              </a:rPr>
              <a:t>O</a:t>
            </a:r>
            <a:r>
              <a:rPr lang="en-US" altLang="en-US" sz="1400" b="1" baseline="-25000" dirty="0">
                <a:solidFill>
                  <a:srgbClr val="008000"/>
                </a:solidFill>
              </a:rPr>
              <a:t>2</a:t>
            </a:r>
          </a:p>
        </p:txBody>
      </p:sp>
    </p:spTree>
    <p:custDataLst>
      <p:tags r:id="rId1"/>
    </p:custDataLst>
    <p:extLst>
      <p:ext uri="{BB962C8B-B14F-4D97-AF65-F5344CB8AC3E}">
        <p14:creationId xmlns:p14="http://schemas.microsoft.com/office/powerpoint/2010/main" val="4243048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Site Type</a:t>
            </a:r>
          </a:p>
        </p:txBody>
      </p:sp>
      <p:sp>
        <p:nvSpPr>
          <p:cNvPr id="62467" name="Content Placeholder 2"/>
          <p:cNvSpPr>
            <a:spLocks noGrp="1"/>
          </p:cNvSpPr>
          <p:nvPr>
            <p:ph idx="1"/>
          </p:nvPr>
        </p:nvSpPr>
        <p:spPr>
          <a:xfrm>
            <a:off x="596900" y="1720850"/>
            <a:ext cx="7772400" cy="2089150"/>
          </a:xfrm>
        </p:spPr>
        <p:txBody>
          <a:bodyPr/>
          <a:lstStyle/>
          <a:p>
            <a:pPr>
              <a:spcBef>
                <a:spcPct val="0"/>
              </a:spcBef>
            </a:pPr>
            <a:r>
              <a:rPr lang="en-US" altLang="en-US" sz="2400" dirty="0" smtClean="0"/>
              <a:t>Site type</a:t>
            </a:r>
          </a:p>
          <a:p>
            <a:pPr lvl="1">
              <a:spcBef>
                <a:spcPct val="0"/>
              </a:spcBef>
            </a:pPr>
            <a:r>
              <a:rPr lang="en-US" altLang="en-US" sz="2200" dirty="0" smtClean="0"/>
              <a:t>Petroleum UST/AST sites</a:t>
            </a:r>
          </a:p>
          <a:p>
            <a:pPr lvl="2">
              <a:spcBef>
                <a:spcPct val="0"/>
              </a:spcBef>
            </a:pPr>
            <a:r>
              <a:rPr lang="en-US" altLang="en-US" sz="2000" dirty="0" smtClean="0"/>
              <a:t>e.g., service stations or similar</a:t>
            </a:r>
          </a:p>
          <a:p>
            <a:pPr lvl="1">
              <a:spcBef>
                <a:spcPct val="0"/>
              </a:spcBef>
            </a:pPr>
            <a:r>
              <a:rPr lang="en-US" altLang="en-US" sz="2200" dirty="0" smtClean="0"/>
              <a:t>Petroleum industrial sites </a:t>
            </a:r>
          </a:p>
          <a:p>
            <a:pPr lvl="2">
              <a:spcBef>
                <a:spcPct val="0"/>
              </a:spcBef>
            </a:pPr>
            <a:r>
              <a:rPr lang="en-US" altLang="en-US" sz="2000" dirty="0" smtClean="0"/>
              <a:t>e.g., terminals, refineries, pipelines</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grpSp>
        <p:nvGrpSpPr>
          <p:cNvPr id="62471" name="Group 10"/>
          <p:cNvGrpSpPr>
            <a:grpSpLocks/>
          </p:cNvGrpSpPr>
          <p:nvPr/>
        </p:nvGrpSpPr>
        <p:grpSpPr bwMode="auto">
          <a:xfrm>
            <a:off x="554038" y="3733800"/>
            <a:ext cx="8208962" cy="908050"/>
            <a:chOff x="357389" y="1402724"/>
            <a:chExt cx="8208963" cy="908384"/>
          </a:xfrm>
        </p:grpSpPr>
        <p:sp>
          <p:nvSpPr>
            <p:cNvPr id="6" name="AutoShape 3"/>
            <p:cNvSpPr>
              <a:spLocks noChangeArrowheads="1"/>
            </p:cNvSpPr>
            <p:nvPr/>
          </p:nvSpPr>
          <p:spPr bwMode="auto">
            <a:xfrm>
              <a:off x="357389" y="1402724"/>
              <a:ext cx="8208963" cy="908384"/>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62473" name="Rectangle 4"/>
            <p:cNvSpPr>
              <a:spLocks noChangeArrowheads="1"/>
            </p:cNvSpPr>
            <p:nvPr/>
          </p:nvSpPr>
          <p:spPr bwMode="auto">
            <a:xfrm>
              <a:off x="547688" y="1574800"/>
              <a:ext cx="19986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0000"/>
                </a:lnSpc>
                <a:spcBef>
                  <a:spcPct val="0"/>
                </a:spcBef>
                <a:buClrTx/>
                <a:buSzTx/>
                <a:buFontTx/>
                <a:buNone/>
              </a:pPr>
              <a:r>
                <a:rPr lang="en-US" altLang="en-US" sz="2100" b="1" i="1" dirty="0">
                  <a:ea typeface="MS PGothic" pitchFamily="34" charset="-128"/>
                </a:rPr>
                <a:t>KEY </a:t>
              </a:r>
              <a:br>
                <a:rPr lang="en-US" altLang="en-US" sz="2100" b="1" i="1" dirty="0">
                  <a:ea typeface="MS PGothic" pitchFamily="34" charset="-128"/>
                </a:rPr>
              </a:br>
              <a:r>
                <a:rPr lang="en-US" altLang="en-US" sz="2100" b="1" i="1" dirty="0">
                  <a:ea typeface="MS PGothic" pitchFamily="34" charset="-128"/>
                </a:rPr>
                <a:t>POINT:</a:t>
              </a:r>
              <a:endParaRPr lang="en-US" altLang="en-US" sz="2100" b="1" dirty="0">
                <a:ea typeface="MS PGothic" pitchFamily="34" charset="-128"/>
              </a:endParaRPr>
            </a:p>
          </p:txBody>
        </p:sp>
        <p:sp>
          <p:nvSpPr>
            <p:cNvPr id="62474" name="Rectangle 5"/>
            <p:cNvSpPr>
              <a:spLocks noChangeArrowheads="1"/>
            </p:cNvSpPr>
            <p:nvPr/>
          </p:nvSpPr>
          <p:spPr bwMode="auto">
            <a:xfrm>
              <a:off x="1752600" y="1405900"/>
              <a:ext cx="6613525" cy="87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5000"/>
                </a:lnSpc>
                <a:spcBef>
                  <a:spcPct val="0"/>
                </a:spcBef>
                <a:buClrTx/>
                <a:buSzTx/>
                <a:buFontTx/>
                <a:buNone/>
              </a:pPr>
              <a:r>
                <a:rPr lang="en-US" altLang="en-US" sz="1800" dirty="0">
                  <a:solidFill>
                    <a:schemeClr val="tx1"/>
                  </a:solidFill>
                </a:rPr>
                <a:t>Differences in the vertical screening distances according to site type may relate to the volume of the LNAPL release or extent of the LNAPL plume.</a:t>
              </a:r>
              <a:endParaRPr lang="en-US" altLang="en-US" sz="1800" b="1" dirty="0">
                <a:solidFill>
                  <a:srgbClr val="000000"/>
                </a:solidFill>
                <a:ea typeface="MS PGothic" pitchFamily="34" charset="-128"/>
              </a:endParaRPr>
            </a:p>
          </p:txBody>
        </p:sp>
      </p:grpSp>
    </p:spTree>
    <p:custDataLst>
      <p:tags r:id="rId1"/>
    </p:custDataLst>
    <p:extLst>
      <p:ext uri="{BB962C8B-B14F-4D97-AF65-F5344CB8AC3E}">
        <p14:creationId xmlns:p14="http://schemas.microsoft.com/office/powerpoint/2010/main" val="4068348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Petroleum Vapor Source</a:t>
            </a:r>
          </a:p>
        </p:txBody>
      </p:sp>
      <p:sp>
        <p:nvSpPr>
          <p:cNvPr id="63491" name="Content Placeholder 2"/>
          <p:cNvSpPr>
            <a:spLocks noGrp="1"/>
          </p:cNvSpPr>
          <p:nvPr>
            <p:ph idx="1"/>
          </p:nvPr>
        </p:nvSpPr>
        <p:spPr>
          <a:xfrm>
            <a:off x="596900" y="1752600"/>
            <a:ext cx="8013700" cy="4114800"/>
          </a:xfrm>
        </p:spPr>
        <p:txBody>
          <a:bodyPr/>
          <a:lstStyle/>
          <a:p>
            <a:r>
              <a:rPr lang="en-US" altLang="en-US" dirty="0" smtClean="0"/>
              <a:t>Petroleum vapor source (Table </a:t>
            </a:r>
            <a:r>
              <a:rPr lang="en-US" altLang="en-US" dirty="0" smtClean="0"/>
              <a:t>3-1)</a:t>
            </a:r>
            <a:endParaRPr lang="en-US" altLang="en-US" dirty="0" smtClean="0"/>
          </a:p>
          <a:p>
            <a:pPr lvl="1"/>
            <a:r>
              <a:rPr lang="en-US" altLang="en-US" dirty="0" smtClean="0"/>
              <a:t>LNAPL vs dissolved-phase source</a:t>
            </a:r>
          </a:p>
          <a:p>
            <a:pPr lvl="1"/>
            <a:r>
              <a:rPr lang="en-US" altLang="en-US" dirty="0" smtClean="0"/>
              <a:t>Multiple </a:t>
            </a:r>
            <a:r>
              <a:rPr lang="en-US" altLang="en-US" dirty="0" smtClean="0"/>
              <a:t>lines of evidence </a:t>
            </a:r>
            <a:r>
              <a:rPr lang="en-US" altLang="en-US" dirty="0" smtClean="0"/>
              <a:t>approach</a:t>
            </a:r>
          </a:p>
          <a:p>
            <a:pPr lvl="2"/>
            <a:r>
              <a:rPr lang="en-US" altLang="en-US" dirty="0" smtClean="0"/>
              <a:t>D</a:t>
            </a:r>
            <a:r>
              <a:rPr lang="en-US" altLang="en-US" dirty="0" smtClean="0"/>
              <a:t>irect </a:t>
            </a:r>
            <a:r>
              <a:rPr lang="en-US" altLang="en-US" dirty="0" smtClean="0"/>
              <a:t>indicators (LNAPL, sheen</a:t>
            </a:r>
            <a:r>
              <a:rPr lang="en-US" altLang="en-US" dirty="0" smtClean="0"/>
              <a:t>)</a:t>
            </a:r>
          </a:p>
          <a:p>
            <a:pPr lvl="2"/>
            <a:r>
              <a:rPr lang="en-US" altLang="en-US" dirty="0" smtClean="0"/>
              <a:t>I</a:t>
            </a:r>
            <a:r>
              <a:rPr lang="en-US" altLang="en-US" dirty="0" smtClean="0"/>
              <a:t>ndirect </a:t>
            </a:r>
            <a:r>
              <a:rPr lang="en-US" altLang="en-US" dirty="0" smtClean="0"/>
              <a:t>indicators (concentrations, PID readings, </a:t>
            </a:r>
            <a:r>
              <a:rPr lang="en-US" altLang="en-US" dirty="0" smtClean="0"/>
              <a:t>etc.)</a:t>
            </a:r>
            <a:endParaRPr lang="en-US" altLang="en-US" dirty="0" smtClean="0"/>
          </a:p>
          <a:p>
            <a:pPr lvl="1"/>
            <a:r>
              <a:rPr lang="en-US" altLang="en-US" dirty="0" smtClean="0"/>
              <a:t>LNAPL source includes sites with free-phase or residual LNAPL (which may be difficult to detect)</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1692671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Petroleum Vapor Source</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469190113"/>
              </p:ext>
            </p:extLst>
          </p:nvPr>
        </p:nvGraphicFramePr>
        <p:xfrm>
          <a:off x="458788" y="1624013"/>
          <a:ext cx="8609012" cy="5201084"/>
        </p:xfrm>
        <a:graphic>
          <a:graphicData uri="http://schemas.openxmlformats.org/drawingml/2006/table">
            <a:tbl>
              <a:tblPr/>
              <a:tblGrid>
                <a:gridCol w="4494212"/>
                <a:gridCol w="4114800"/>
              </a:tblGrid>
              <a:tr h="316268">
                <a:tc>
                  <a:txBody>
                    <a:bodyPr/>
                    <a:lstStyle/>
                    <a:p>
                      <a:pPr algn="ctr"/>
                      <a:r>
                        <a:rPr lang="en-US" sz="1800" b="1" dirty="0">
                          <a:solidFill>
                            <a:schemeClr val="bg1"/>
                          </a:solidFill>
                        </a:rPr>
                        <a:t>Indicator </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3366FF"/>
                    </a:solidFill>
                  </a:tcPr>
                </a:tc>
                <a:tc>
                  <a:txBody>
                    <a:bodyPr/>
                    <a:lstStyle/>
                    <a:p>
                      <a:pPr algn="ctr"/>
                      <a:r>
                        <a:rPr lang="en-US" sz="1800" b="1" dirty="0">
                          <a:solidFill>
                            <a:schemeClr val="bg1"/>
                          </a:solidFill>
                        </a:rPr>
                        <a:t>Comments</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3366FF"/>
                    </a:solidFill>
                  </a:tcPr>
                </a:tc>
              </a:tr>
              <a:tr h="285791">
                <a:tc gridSpan="2">
                  <a:txBody>
                    <a:bodyPr/>
                    <a:lstStyle/>
                    <a:p>
                      <a:pPr algn="ctr"/>
                      <a:r>
                        <a:rPr lang="en-US" sz="1600" b="1" dirty="0"/>
                        <a:t>Groundwater</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r>
              <a:tr h="1261064">
                <a:tc>
                  <a:txBody>
                    <a:bodyPr/>
                    <a:lstStyle/>
                    <a:p>
                      <a:pPr marL="285750" indent="-285750">
                        <a:buFont typeface="Arial" panose="020B0604020202020204" pitchFamily="34" charset="0"/>
                        <a:buChar char="•"/>
                      </a:pPr>
                      <a:r>
                        <a:rPr lang="en-US" sz="1600" dirty="0"/>
                        <a:t>Benzene: &gt; 1 - 5 mg/L </a:t>
                      </a:r>
                    </a:p>
                    <a:p>
                      <a:pPr marL="285750" indent="-285750">
                        <a:buFont typeface="Arial" panose="020B0604020202020204" pitchFamily="34" charset="0"/>
                        <a:buChar char="•"/>
                      </a:pPr>
                      <a:r>
                        <a:rPr lang="en-US" sz="1600" dirty="0"/>
                        <a:t>TPH</a:t>
                      </a:r>
                      <a:r>
                        <a:rPr lang="en-US" sz="1600" baseline="-25000" dirty="0"/>
                        <a:t>(gasoline)</a:t>
                      </a:r>
                      <a:r>
                        <a:rPr lang="en-US" sz="1600" dirty="0"/>
                        <a:t>: &gt; 30 </a:t>
                      </a:r>
                      <a:r>
                        <a:rPr lang="en-US" sz="1600" dirty="0" smtClean="0"/>
                        <a:t>mg/L</a:t>
                      </a:r>
                      <a:endParaRPr lang="en-US" sz="1600" dirty="0"/>
                    </a:p>
                    <a:p>
                      <a:pPr marL="285750" indent="-285750">
                        <a:buFont typeface="Arial" panose="020B0604020202020204" pitchFamily="34" charset="0"/>
                        <a:buChar char="•"/>
                      </a:pPr>
                      <a:r>
                        <a:rPr lang="en-US" sz="1600" dirty="0"/>
                        <a:t>BTEX: &gt; 20 </a:t>
                      </a:r>
                      <a:r>
                        <a:rPr lang="en-US" sz="1600" dirty="0" smtClean="0"/>
                        <a:t>mg/L</a:t>
                      </a:r>
                      <a:endParaRPr lang="en-US" sz="1600" dirty="0"/>
                    </a:p>
                    <a:p>
                      <a:pPr marL="285750" indent="-285750">
                        <a:buFont typeface="Arial" panose="020B0604020202020204" pitchFamily="34" charset="0"/>
                        <a:buChar char="•"/>
                      </a:pPr>
                      <a:r>
                        <a:rPr lang="en-US" sz="1600" dirty="0"/>
                        <a:t>Current or historical presence of LNAPL (including sheens) </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t>There is not a specific PHC concentration in groundwater that defines LNAPL because of varying product types and degrees of weathering.</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91">
                <a:tc gridSpan="2">
                  <a:txBody>
                    <a:bodyPr/>
                    <a:lstStyle/>
                    <a:p>
                      <a:pPr algn="ctr"/>
                      <a:r>
                        <a:rPr lang="en-US" sz="1600" b="1" dirty="0"/>
                        <a:t>Soil</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r>
              <a:tr h="1992519">
                <a:tc>
                  <a:txBody>
                    <a:bodyPr/>
                    <a:lstStyle/>
                    <a:p>
                      <a:pPr marL="285750" indent="-285750">
                        <a:buFont typeface="Arial" panose="020B0604020202020204" pitchFamily="34" charset="0"/>
                        <a:buChar char="•"/>
                      </a:pPr>
                      <a:r>
                        <a:rPr lang="en-US" sz="1600" dirty="0"/>
                        <a:t>Current or historical presence of LNAPL (including sheens, staining) </a:t>
                      </a:r>
                    </a:p>
                    <a:p>
                      <a:pPr marL="285750" indent="-285750">
                        <a:buFont typeface="Arial" panose="020B0604020202020204" pitchFamily="34" charset="0"/>
                        <a:buChar char="•"/>
                      </a:pPr>
                      <a:r>
                        <a:rPr lang="en-US" sz="1600" dirty="0"/>
                        <a:t>Benzene  &gt; 10 mg/kg </a:t>
                      </a:r>
                    </a:p>
                    <a:p>
                      <a:pPr marL="285750" indent="-285750">
                        <a:buFont typeface="Arial" panose="020B0604020202020204" pitchFamily="34" charset="0"/>
                        <a:buChar char="•"/>
                      </a:pPr>
                      <a:r>
                        <a:rPr lang="en-US" sz="1600" dirty="0"/>
                        <a:t>TPH </a:t>
                      </a:r>
                      <a:r>
                        <a:rPr lang="en-US" sz="1600" baseline="-25000" dirty="0"/>
                        <a:t>(gasoline)</a:t>
                      </a:r>
                      <a:r>
                        <a:rPr lang="en-US" sz="1600" dirty="0"/>
                        <a:t>  &gt; 250 </a:t>
                      </a:r>
                      <a:r>
                        <a:rPr lang="en-US" sz="1600" dirty="0" smtClean="0"/>
                        <a:t> </a:t>
                      </a:r>
                      <a:r>
                        <a:rPr lang="en-US" sz="1600" dirty="0"/>
                        <a:t>- 500 </a:t>
                      </a:r>
                      <a:r>
                        <a:rPr lang="en-US" sz="1600" baseline="30000" dirty="0" smtClean="0"/>
                        <a:t> </a:t>
                      </a:r>
                      <a:r>
                        <a:rPr lang="en-US" sz="1600" dirty="0"/>
                        <a:t>mg/kg </a:t>
                      </a:r>
                    </a:p>
                    <a:p>
                      <a:pPr marL="285750" indent="-285750">
                        <a:buFont typeface="Arial" panose="020B0604020202020204" pitchFamily="34" charset="0"/>
                        <a:buChar char="•"/>
                      </a:pPr>
                      <a:r>
                        <a:rPr lang="en-US" sz="1600" dirty="0"/>
                        <a:t>Ultraviolet fluorescence (UV) or laser induced fluorescence (LIF) fluorescence response in LNAPL range </a:t>
                      </a:r>
                    </a:p>
                    <a:p>
                      <a:pPr marL="285750" indent="-285750">
                        <a:buFont typeface="Arial" panose="020B0604020202020204" pitchFamily="34" charset="0"/>
                        <a:buChar char="•"/>
                      </a:pPr>
                      <a:r>
                        <a:rPr lang="en-US" sz="1600" dirty="0"/>
                        <a:t>PID or FID readings &gt; 500 ppm </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buFont typeface="Arial" panose="020B0604020202020204" pitchFamily="34" charset="0"/>
                        <a:buChar char="•"/>
                      </a:pPr>
                      <a:r>
                        <a:rPr lang="en-US" sz="1600" dirty="0"/>
                        <a:t>The use of TPH soil concentration data as LNAPL indicators should be exercised with caution.</a:t>
                      </a:r>
                    </a:p>
                    <a:p>
                      <a:pPr marL="114300" indent="-114300">
                        <a:buFont typeface="Arial" panose="020B0604020202020204" pitchFamily="34" charset="0"/>
                        <a:buChar char="•"/>
                      </a:pPr>
                      <a:r>
                        <a:rPr lang="en-US" sz="1600" dirty="0"/>
                        <a:t>TPH soil concentrations can be affected by the presence of soil organic matter.</a:t>
                      </a:r>
                    </a:p>
                    <a:p>
                      <a:pPr marL="114300" indent="-114300">
                        <a:buFont typeface="Arial" panose="020B0604020202020204" pitchFamily="34" charset="0"/>
                        <a:buChar char="•"/>
                      </a:pPr>
                      <a:r>
                        <a:rPr lang="en-US" sz="1600" dirty="0"/>
                        <a:t>TPH soil concentrations are not well correlated with TPH or O</a:t>
                      </a:r>
                      <a:r>
                        <a:rPr lang="en-US" sz="1600" baseline="-25000" dirty="0"/>
                        <a:t>2</a:t>
                      </a:r>
                      <a:r>
                        <a:rPr lang="en-US" sz="1600" dirty="0"/>
                        <a:t> soil gas concentrations (Lahvis and Hers </a:t>
                      </a:r>
                      <a:r>
                        <a:rPr lang="en-US" sz="1600" dirty="0" smtClean="0"/>
                        <a:t>2013b).</a:t>
                      </a:r>
                      <a:endParaRPr lang="en-US" sz="1600" dirty="0"/>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91">
                <a:tc gridSpan="2">
                  <a:txBody>
                    <a:bodyPr/>
                    <a:lstStyle/>
                    <a:p>
                      <a:pPr algn="ctr"/>
                      <a:r>
                        <a:rPr lang="en-US" sz="1600" b="1" dirty="0"/>
                        <a:t>Location relative to UST/AST</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r>
              <a:tr h="773427">
                <a:tc>
                  <a:txBody>
                    <a:bodyPr/>
                    <a:lstStyle/>
                    <a:p>
                      <a:pPr marL="285750" indent="-285750">
                        <a:buFont typeface="Arial" panose="020B0604020202020204" pitchFamily="34" charset="0"/>
                        <a:buChar char="•"/>
                      </a:pPr>
                      <a:r>
                        <a:rPr lang="en-US" sz="1600" dirty="0"/>
                        <a:t>Adjacent (e.g., within 20 feet of) a known or suspected LNAPL release area or petroleum equipment </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t>The probability of encountering LNAPL increases closer </a:t>
                      </a:r>
                    </a:p>
                  </a:txBody>
                  <a:tcPr marL="41988" marR="41988" marT="20986" marB="209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4544" name="Rectangle 7"/>
          <p:cNvSpPr>
            <a:spLocks noChangeArrowheads="1"/>
          </p:cNvSpPr>
          <p:nvPr/>
        </p:nvSpPr>
        <p:spPr bwMode="auto">
          <a:xfrm>
            <a:off x="369888" y="1254125"/>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Table 3-1. General LNAPL indicators for PVI screening </a:t>
            </a:r>
          </a:p>
        </p:txBody>
      </p:sp>
    </p:spTree>
    <p:custDataLst>
      <p:tags r:id="rId1"/>
    </p:custDataLst>
    <p:extLst>
      <p:ext uri="{BB962C8B-B14F-4D97-AF65-F5344CB8AC3E}">
        <p14:creationId xmlns:p14="http://schemas.microsoft.com/office/powerpoint/2010/main" val="1887422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Extent of Source</a:t>
            </a:r>
          </a:p>
        </p:txBody>
      </p:sp>
      <p:sp>
        <p:nvSpPr>
          <p:cNvPr id="65539" name="Content Placeholder 2"/>
          <p:cNvSpPr>
            <a:spLocks noGrp="1"/>
          </p:cNvSpPr>
          <p:nvPr>
            <p:ph idx="1"/>
          </p:nvPr>
        </p:nvSpPr>
        <p:spPr>
          <a:xfrm>
            <a:off x="609600" y="1752600"/>
            <a:ext cx="8170863" cy="2743200"/>
          </a:xfrm>
        </p:spPr>
        <p:txBody>
          <a:bodyPr/>
          <a:lstStyle/>
          <a:p>
            <a:r>
              <a:rPr lang="en-US" altLang="en-US" dirty="0" smtClean="0"/>
              <a:t>Extent of source – delineation is essential</a:t>
            </a:r>
          </a:p>
          <a:p>
            <a:pPr lvl="1"/>
            <a:r>
              <a:rPr lang="en-US" altLang="en-US" dirty="0" smtClean="0"/>
              <a:t>Top </a:t>
            </a:r>
            <a:r>
              <a:rPr lang="en-US" altLang="en-US" dirty="0" smtClean="0"/>
              <a:t>of LNAPL in groundwater, soil, and smear zone   – soil sampling at sufficient frequency with field screening and lab analysis</a:t>
            </a:r>
          </a:p>
          <a:p>
            <a:pPr lvl="1"/>
            <a:r>
              <a:rPr lang="en-US" altLang="en-US" dirty="0" smtClean="0"/>
              <a:t>Dissolved </a:t>
            </a:r>
            <a:r>
              <a:rPr lang="en-US" altLang="en-US" dirty="0" smtClean="0"/>
              <a:t>plume – edge of plume using MCLs, detection limits or other criteria</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22020381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Precluding Factors</a:t>
            </a:r>
          </a:p>
        </p:txBody>
      </p:sp>
      <p:sp>
        <p:nvSpPr>
          <p:cNvPr id="66563" name="Content Placeholder 2"/>
          <p:cNvSpPr>
            <a:spLocks noGrp="1"/>
          </p:cNvSpPr>
          <p:nvPr>
            <p:ph idx="1"/>
          </p:nvPr>
        </p:nvSpPr>
        <p:spPr>
          <a:xfrm>
            <a:off x="533400" y="1447800"/>
            <a:ext cx="8247063" cy="4419600"/>
          </a:xfrm>
        </p:spPr>
        <p:txBody>
          <a:bodyPr/>
          <a:lstStyle/>
          <a:p>
            <a:r>
              <a:rPr lang="en-US" altLang="en-US" sz="2800" dirty="0" smtClean="0"/>
              <a:t>Precluding factors</a:t>
            </a:r>
          </a:p>
          <a:p>
            <a:pPr lvl="1"/>
            <a:r>
              <a:rPr lang="en-US" altLang="en-US" dirty="0" smtClean="0"/>
              <a:t>Preferential pathways (natural, karst or fractured geology, or anthropogenic, sewers)</a:t>
            </a:r>
          </a:p>
          <a:p>
            <a:pPr lvl="1"/>
            <a:r>
              <a:rPr lang="en-US" altLang="en-US" dirty="0" smtClean="0"/>
              <a:t>Expanding/advancing plume</a:t>
            </a:r>
          </a:p>
          <a:p>
            <a:pPr lvl="2"/>
            <a:r>
              <a:rPr lang="en-US" altLang="en-US" sz="2000" dirty="0" smtClean="0"/>
              <a:t>See also ITRC’s </a:t>
            </a:r>
            <a:r>
              <a:rPr lang="en-US" altLang="en-US" sz="2000" dirty="0" smtClean="0">
                <a:hlinkClick r:id="rId4"/>
              </a:rPr>
              <a:t>Evaluating LNAPL Remedial Technologies for Achieving Project Goals </a:t>
            </a:r>
            <a:r>
              <a:rPr lang="en-US" altLang="en-US" sz="2000" dirty="0" smtClean="0"/>
              <a:t>(LNAPL-2, 2009) </a:t>
            </a:r>
          </a:p>
          <a:p>
            <a:pPr lvl="1"/>
            <a:r>
              <a:rPr lang="en-US" altLang="en-US" dirty="0" smtClean="0"/>
              <a:t>Certain fuel type (e.g., lead scavengers or &gt; 10% vol/vol ethanol)</a:t>
            </a:r>
          </a:p>
          <a:p>
            <a:pPr lvl="2"/>
            <a:r>
              <a:rPr lang="en-US" altLang="en-US" sz="2000" dirty="0" smtClean="0"/>
              <a:t>See also ITRC's </a:t>
            </a:r>
            <a:r>
              <a:rPr lang="en-US" altLang="en-US" sz="2000" dirty="0" smtClean="0">
                <a:hlinkClick r:id="rId5"/>
              </a:rPr>
              <a:t>Biofuels: Release Prevention, Environmental Behavior, and Remediation</a:t>
            </a:r>
            <a:r>
              <a:rPr lang="en-US" altLang="en-US" sz="2000" dirty="0" smtClean="0"/>
              <a:t> (Biofuels-1, 2011)</a:t>
            </a:r>
          </a:p>
          <a:p>
            <a:pPr lvl="1"/>
            <a:r>
              <a:rPr lang="en-US" altLang="en-US" dirty="0" smtClean="0"/>
              <a:t>Certain soil types (e.g., peat [foc&gt;4%] or very dry soils [&lt;2% by vol.])</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159838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C:\Users\Juliana\Documents\The Yelken Group\IBT\3-AdvisingCoachingDevelopment\PVI\August PVI draft slides\PVI graphics\FIgure-2-1-Gen-CSM-0807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449638"/>
            <a:ext cx="584041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r>
              <a:rPr lang="en-US" altLang="en-US" dirty="0" smtClean="0"/>
              <a:t>What is Vapor Intrusion (VI)? What is Petroleum Vapor Intrusion (PVI)?</a:t>
            </a:r>
          </a:p>
        </p:txBody>
      </p:sp>
      <p:sp>
        <p:nvSpPr>
          <p:cNvPr id="11268" name="Content Placeholder 2"/>
          <p:cNvSpPr>
            <a:spLocks noGrp="1"/>
          </p:cNvSpPr>
          <p:nvPr>
            <p:ph sz="half" idx="1"/>
          </p:nvPr>
        </p:nvSpPr>
        <p:spPr>
          <a:xfrm>
            <a:off x="304800" y="1447800"/>
            <a:ext cx="8534400" cy="1066800"/>
          </a:xfrm>
        </p:spPr>
        <p:txBody>
          <a:bodyPr/>
          <a:lstStyle/>
          <a:p>
            <a:pPr>
              <a:spcBef>
                <a:spcPts val="1200"/>
              </a:spcBef>
            </a:pPr>
            <a:r>
              <a:rPr lang="en-US" altLang="en-US" sz="2000" dirty="0" smtClean="0"/>
              <a:t>Vapor Intrusion (VI) is the process by which volatile vapors partition from contaminated groundwater or other subsurface sources and migrate upward through vadose zone soils and into overlying buildings</a:t>
            </a:r>
          </a:p>
          <a:p>
            <a:pPr>
              <a:spcBef>
                <a:spcPts val="1200"/>
              </a:spcBef>
            </a:pPr>
            <a:r>
              <a:rPr lang="en-US" altLang="en-US" sz="2000" dirty="0" smtClean="0"/>
              <a:t>Petroleum vapor intrusion (PVI) is a subset of VI that deals exclusively with petroleum hydrocarbon (PHC) contaminants</a:t>
            </a:r>
          </a:p>
          <a:p>
            <a:endParaRPr lang="en-US" altLang="en-US" sz="2000" dirty="0" smtClean="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2" descr="C:\Users\Juliana\Documents\The Yelken Group\IBT\3-AdvisingCoachingDevelopment\PVI\PVI graphics\PVI-Screening-Preferential-Pathways-Anthropogenic-0903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400526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itle 1"/>
          <p:cNvSpPr>
            <a:spLocks noGrp="1"/>
          </p:cNvSpPr>
          <p:nvPr>
            <p:ph type="title"/>
          </p:nvPr>
        </p:nvSpPr>
        <p:spPr/>
        <p:txBody>
          <a:bodyPr/>
          <a:lstStyle/>
          <a:p>
            <a:r>
              <a:rPr lang="en-US" altLang="en-US" dirty="0" smtClean="0"/>
              <a:t>Precluding Factors – Preferential Pathways</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
        <p:nvSpPr>
          <p:cNvPr id="9" name="TextBox 8"/>
          <p:cNvSpPr txBox="1">
            <a:spLocks noChangeArrowheads="1"/>
          </p:cNvSpPr>
          <p:nvPr/>
        </p:nvSpPr>
        <p:spPr bwMode="auto">
          <a:xfrm>
            <a:off x="369888" y="6477000"/>
            <a:ext cx="3810000" cy="369888"/>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Figure 3-3, 3-4</a:t>
            </a:r>
          </a:p>
        </p:txBody>
      </p:sp>
      <p:sp>
        <p:nvSpPr>
          <p:cNvPr id="67592" name="TextBox 10"/>
          <p:cNvSpPr txBox="1">
            <a:spLocks noChangeArrowheads="1"/>
          </p:cNvSpPr>
          <p:nvPr/>
        </p:nvSpPr>
        <p:spPr bwMode="auto">
          <a:xfrm>
            <a:off x="685800" y="5334000"/>
            <a:ext cx="4016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Precluding factor: fractured or karst geology</a:t>
            </a:r>
          </a:p>
        </p:txBody>
      </p:sp>
      <p:sp>
        <p:nvSpPr>
          <p:cNvPr id="67593" name="TextBox 11"/>
          <p:cNvSpPr txBox="1">
            <a:spLocks noChangeArrowheads="1"/>
          </p:cNvSpPr>
          <p:nvPr/>
        </p:nvSpPr>
        <p:spPr bwMode="auto">
          <a:xfrm>
            <a:off x="4953000" y="53340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Precluding factor: conduit intersecting source and entering building</a:t>
            </a:r>
          </a:p>
        </p:txBody>
      </p:sp>
      <p:pic>
        <p:nvPicPr>
          <p:cNvPr id="67594" name="Picture 12" descr="C:\Users\Juliana\Documents\The Yelken Group\IBT\3-AdvisingCoachingDevelopment\PVI\Updated PVI graphics Oct 2014\PVI-Screening-Preferential-Pathways-Natural-1007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85925"/>
            <a:ext cx="4038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253733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Lateral Inclusion Zone</a:t>
            </a:r>
          </a:p>
        </p:txBody>
      </p:sp>
      <p:sp>
        <p:nvSpPr>
          <p:cNvPr id="68611" name="Content Placeholder 2"/>
          <p:cNvSpPr>
            <a:spLocks noGrp="1"/>
          </p:cNvSpPr>
          <p:nvPr>
            <p:ph idx="1"/>
          </p:nvPr>
        </p:nvSpPr>
        <p:spPr>
          <a:xfrm>
            <a:off x="609600" y="1524000"/>
            <a:ext cx="8170863" cy="4114800"/>
          </a:xfrm>
        </p:spPr>
        <p:txBody>
          <a:bodyPr/>
          <a:lstStyle/>
          <a:p>
            <a:r>
              <a:rPr lang="en-US" altLang="en-US" dirty="0" smtClean="0"/>
              <a:t>Lateral inclusion zone</a:t>
            </a:r>
          </a:p>
          <a:p>
            <a:pPr lvl="1"/>
            <a:r>
              <a:rPr lang="en-US" altLang="en-US" dirty="0" smtClean="0"/>
              <a:t>30’ from leading edge of contamination to building</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pic>
        <p:nvPicPr>
          <p:cNvPr id="68615" name="Picture 11" descr="C:\Users\Juliana\Desktop\ITRC-PVI-LateralInclusionZ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2819400"/>
            <a:ext cx="73279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Box 1"/>
          <p:cNvSpPr txBox="1">
            <a:spLocks noChangeArrowheads="1"/>
          </p:cNvSpPr>
          <p:nvPr/>
        </p:nvSpPr>
        <p:spPr bwMode="auto">
          <a:xfrm>
            <a:off x="1219200" y="5526088"/>
            <a:ext cx="222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2000" b="1" dirty="0">
                <a:solidFill>
                  <a:schemeClr val="bg1"/>
                </a:solidFill>
              </a:rPr>
              <a:t>Dissolved Phase</a:t>
            </a:r>
          </a:p>
        </p:txBody>
      </p:sp>
      <p:sp>
        <p:nvSpPr>
          <p:cNvPr id="68617" name="TextBox 2"/>
          <p:cNvSpPr txBox="1">
            <a:spLocks noChangeArrowheads="1"/>
          </p:cNvSpPr>
          <p:nvPr/>
        </p:nvSpPr>
        <p:spPr bwMode="auto">
          <a:xfrm>
            <a:off x="4602163" y="4602163"/>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b="1" dirty="0">
                <a:solidFill>
                  <a:schemeClr val="tx1"/>
                </a:solidFill>
              </a:rPr>
              <a:t>x &gt; 30 ft</a:t>
            </a:r>
          </a:p>
        </p:txBody>
      </p:sp>
      <p:sp>
        <p:nvSpPr>
          <p:cNvPr id="68618" name="TextBox 11"/>
          <p:cNvSpPr txBox="1">
            <a:spLocks noChangeArrowheads="1"/>
          </p:cNvSpPr>
          <p:nvPr/>
        </p:nvSpPr>
        <p:spPr bwMode="auto">
          <a:xfrm>
            <a:off x="4267200" y="3724275"/>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Lateral Inclusion Zone</a:t>
            </a:r>
          </a:p>
        </p:txBody>
      </p:sp>
    </p:spTree>
    <p:custDataLst>
      <p:tags r:id="rId1"/>
    </p:custDataLst>
    <p:extLst>
      <p:ext uri="{BB962C8B-B14F-4D97-AF65-F5344CB8AC3E}">
        <p14:creationId xmlns:p14="http://schemas.microsoft.com/office/powerpoint/2010/main" val="4262213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smtClean="0"/>
              <a:t>Step 1: Develop CSM</a:t>
            </a:r>
            <a:br>
              <a:rPr lang="en-US" altLang="en-US" dirty="0" smtClean="0"/>
            </a:br>
            <a:r>
              <a:rPr lang="en-US" altLang="en-US" dirty="0" smtClean="0">
                <a:solidFill>
                  <a:srgbClr val="333399"/>
                </a:solidFill>
              </a:rPr>
              <a:t>Vertical Separation Distance</a:t>
            </a:r>
          </a:p>
        </p:txBody>
      </p:sp>
      <p:sp>
        <p:nvSpPr>
          <p:cNvPr id="69635" name="Content Placeholder 2"/>
          <p:cNvSpPr>
            <a:spLocks noGrp="1"/>
          </p:cNvSpPr>
          <p:nvPr>
            <p:ph idx="1"/>
          </p:nvPr>
        </p:nvSpPr>
        <p:spPr>
          <a:xfrm>
            <a:off x="609600" y="2514600"/>
            <a:ext cx="4648200" cy="4114800"/>
          </a:xfrm>
        </p:spPr>
        <p:txBody>
          <a:bodyPr/>
          <a:lstStyle/>
          <a:p>
            <a:r>
              <a:rPr lang="en-US" altLang="en-US" dirty="0" smtClean="0"/>
              <a:t>Vertical separation distance</a:t>
            </a:r>
          </a:p>
          <a:p>
            <a:pPr lvl="1"/>
            <a:r>
              <a:rPr lang="en-US" altLang="en-US" dirty="0" smtClean="0"/>
              <a:t>Measured from top of the petroleum  vapor source to the bottom of the building foundation</a:t>
            </a:r>
          </a:p>
          <a:p>
            <a:pPr lvl="2"/>
            <a:r>
              <a:rPr lang="en-US" altLang="en-US" dirty="0" smtClean="0"/>
              <a:t>Consider water table fluctuations </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cxnSp>
        <p:nvCxnSpPr>
          <p:cNvPr id="69639" name="Straight Connector 8"/>
          <p:cNvCxnSpPr>
            <a:cxnSpLocks noChangeShapeType="1"/>
          </p:cNvCxnSpPr>
          <p:nvPr/>
        </p:nvCxnSpPr>
        <p:spPr bwMode="auto">
          <a:xfrm flipV="1">
            <a:off x="5143500" y="3162300"/>
            <a:ext cx="533400" cy="419100"/>
          </a:xfrm>
          <a:prstGeom prst="line">
            <a:avLst/>
          </a:prstGeom>
          <a:noFill/>
          <a:ln w="317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9640" name="Straight Connector 10"/>
          <p:cNvCxnSpPr>
            <a:cxnSpLocks noChangeShapeType="1"/>
          </p:cNvCxnSpPr>
          <p:nvPr/>
        </p:nvCxnSpPr>
        <p:spPr bwMode="auto">
          <a:xfrm>
            <a:off x="5143500" y="3657600"/>
            <a:ext cx="533400" cy="414338"/>
          </a:xfrm>
          <a:prstGeom prst="line">
            <a:avLst/>
          </a:prstGeom>
          <a:noFill/>
          <a:ln w="31750" algn="ctr">
            <a:solidFill>
              <a:schemeClr val="tx1"/>
            </a:solidFill>
            <a:miter lim="800000"/>
            <a:headEnd/>
            <a:tailEnd/>
          </a:ln>
          <a:extLst>
            <a:ext uri="{909E8E84-426E-40DD-AFC4-6F175D3DCCD1}">
              <a14:hiddenFill xmlns:a14="http://schemas.microsoft.com/office/drawing/2010/main">
                <a:noFill/>
              </a14:hiddenFill>
            </a:ext>
          </a:extLst>
        </p:spPr>
      </p:cxnSp>
      <p:pic>
        <p:nvPicPr>
          <p:cNvPr id="69641" name="Picture 12" descr="C:\Users\Juliana\Desktop\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25650"/>
            <a:ext cx="26416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Box 9"/>
          <p:cNvSpPr txBox="1">
            <a:spLocks noChangeArrowheads="1"/>
          </p:cNvSpPr>
          <p:nvPr/>
        </p:nvSpPr>
        <p:spPr bwMode="auto">
          <a:xfrm>
            <a:off x="6021388" y="1868488"/>
            <a:ext cx="2697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u="sng" dirty="0">
                <a:solidFill>
                  <a:schemeClr val="tx1"/>
                </a:solidFill>
              </a:rPr>
              <a:t>Dissolved Phase Source</a:t>
            </a:r>
          </a:p>
        </p:txBody>
      </p:sp>
      <p:sp>
        <p:nvSpPr>
          <p:cNvPr id="69643" name="TextBox 10"/>
          <p:cNvSpPr txBox="1">
            <a:spLocks noChangeArrowheads="1"/>
          </p:cNvSpPr>
          <p:nvPr/>
        </p:nvSpPr>
        <p:spPr bwMode="auto">
          <a:xfrm>
            <a:off x="7924800" y="326866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Aerobic Zone</a:t>
            </a:r>
          </a:p>
        </p:txBody>
      </p:sp>
      <p:cxnSp>
        <p:nvCxnSpPr>
          <p:cNvPr id="69644" name="Straight Arrow Connector 11"/>
          <p:cNvCxnSpPr>
            <a:cxnSpLocks noChangeShapeType="1"/>
          </p:cNvCxnSpPr>
          <p:nvPr/>
        </p:nvCxnSpPr>
        <p:spPr bwMode="auto">
          <a:xfrm flipV="1">
            <a:off x="8305800" y="4217988"/>
            <a:ext cx="0" cy="2286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p:nvPr/>
        </p:nvCxnSpPr>
        <p:spPr bwMode="auto">
          <a:xfrm>
            <a:off x="6781800" y="4294188"/>
            <a:ext cx="0" cy="533400"/>
          </a:xfrm>
          <a:prstGeom prst="straightConnector1">
            <a:avLst/>
          </a:prstGeom>
          <a:solidFill>
            <a:schemeClr val="accent1"/>
          </a:solidFill>
          <a:ln w="25400" cap="flat" cmpd="sng" algn="ctr">
            <a:solidFill>
              <a:schemeClr val="accent2">
                <a:lumMod val="75000"/>
              </a:schemeClr>
            </a:solidFill>
            <a:prstDash val="solid"/>
            <a:miter lim="800000"/>
            <a:headEnd type="triangle" w="med" len="med"/>
            <a:tailEnd type="triangle"/>
          </a:ln>
          <a:effectLst/>
        </p:spPr>
      </p:cxnSp>
      <p:sp>
        <p:nvSpPr>
          <p:cNvPr id="14" name="TextBox 13"/>
          <p:cNvSpPr txBox="1"/>
          <p:nvPr/>
        </p:nvSpPr>
        <p:spPr>
          <a:xfrm>
            <a:off x="6172200" y="4075113"/>
            <a:ext cx="990600" cy="954087"/>
          </a:xfrm>
          <a:prstGeom prst="rect">
            <a:avLst/>
          </a:prstGeom>
          <a:noFill/>
        </p:spPr>
        <p:txBody>
          <a:bodyPr>
            <a:spAutoFit/>
          </a:bodyPr>
          <a:lstStyle/>
          <a:p>
            <a:pPr>
              <a:defRPr/>
            </a:pPr>
            <a:endParaRPr lang="en-US" sz="1400" dirty="0">
              <a:solidFill>
                <a:schemeClr val="accent2">
                  <a:lumMod val="75000"/>
                </a:schemeClr>
              </a:solidFill>
            </a:endParaRPr>
          </a:p>
          <a:p>
            <a:pPr>
              <a:defRPr/>
            </a:pPr>
            <a:r>
              <a:rPr lang="en-US" sz="1400" dirty="0">
                <a:solidFill>
                  <a:schemeClr val="accent2">
                    <a:lumMod val="75000"/>
                  </a:schemeClr>
                </a:solidFill>
              </a:rPr>
              <a:t>Water Table</a:t>
            </a:r>
          </a:p>
          <a:p>
            <a:pPr>
              <a:defRPr/>
            </a:pPr>
            <a:endParaRPr lang="en-US" sz="1400" dirty="0">
              <a:solidFill>
                <a:schemeClr val="accent2">
                  <a:lumMod val="75000"/>
                </a:schemeClr>
              </a:solidFill>
            </a:endParaRPr>
          </a:p>
        </p:txBody>
      </p:sp>
      <p:cxnSp>
        <p:nvCxnSpPr>
          <p:cNvPr id="69647" name="Straight Arrow Connector 14"/>
          <p:cNvCxnSpPr>
            <a:cxnSpLocks noChangeShapeType="1"/>
          </p:cNvCxnSpPr>
          <p:nvPr/>
        </p:nvCxnSpPr>
        <p:spPr bwMode="auto">
          <a:xfrm>
            <a:off x="6737350" y="3001963"/>
            <a:ext cx="0" cy="1292225"/>
          </a:xfrm>
          <a:prstGeom prst="straightConnector1">
            <a:avLst/>
          </a:prstGeom>
          <a:noFill/>
          <a:ln w="25400" algn="ctr">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69648" name="TextBox 15"/>
          <p:cNvSpPr txBox="1">
            <a:spLocks noChangeArrowheads="1"/>
          </p:cNvSpPr>
          <p:nvPr/>
        </p:nvSpPr>
        <p:spPr bwMode="auto">
          <a:xfrm>
            <a:off x="6781800" y="5205413"/>
            <a:ext cx="1220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200" dirty="0">
                <a:solidFill>
                  <a:schemeClr val="bg1"/>
                </a:solidFill>
              </a:rPr>
              <a:t>Saturated Zone</a:t>
            </a:r>
          </a:p>
        </p:txBody>
      </p:sp>
      <p:sp>
        <p:nvSpPr>
          <p:cNvPr id="69649" name="TextBox 16"/>
          <p:cNvSpPr txBox="1">
            <a:spLocks noChangeArrowheads="1"/>
          </p:cNvSpPr>
          <p:nvPr/>
        </p:nvSpPr>
        <p:spPr bwMode="auto">
          <a:xfrm>
            <a:off x="6586538" y="3162300"/>
            <a:ext cx="1568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400" dirty="0">
                <a:solidFill>
                  <a:schemeClr val="tx1"/>
                </a:solidFill>
              </a:rPr>
              <a:t>Unsaturated Zone</a:t>
            </a:r>
          </a:p>
        </p:txBody>
      </p:sp>
      <p:sp>
        <p:nvSpPr>
          <p:cNvPr id="69650" name="Rectangle 17"/>
          <p:cNvSpPr>
            <a:spLocks noChangeArrowheads="1"/>
          </p:cNvSpPr>
          <p:nvPr/>
        </p:nvSpPr>
        <p:spPr bwMode="auto">
          <a:xfrm>
            <a:off x="6586538" y="3532188"/>
            <a:ext cx="219075" cy="192087"/>
          </a:xfrm>
          <a:prstGeom prst="rect">
            <a:avLst/>
          </a:prstGeom>
          <a:solidFill>
            <a:schemeClr val="bg1"/>
          </a:solidFill>
          <a:ln w="9525" algn="ctr">
            <a:solidFill>
              <a:schemeClr val="bg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69651" name="TextBox 18"/>
          <p:cNvSpPr txBox="1">
            <a:spLocks noChangeArrowheads="1"/>
          </p:cNvSpPr>
          <p:nvPr/>
        </p:nvSpPr>
        <p:spPr bwMode="auto">
          <a:xfrm>
            <a:off x="5486400" y="3151188"/>
            <a:ext cx="1446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b="1" dirty="0">
                <a:solidFill>
                  <a:schemeClr val="tx1"/>
                </a:solidFill>
              </a:rPr>
              <a:t>Vertical Separation Distance</a:t>
            </a:r>
          </a:p>
        </p:txBody>
      </p:sp>
      <p:sp>
        <p:nvSpPr>
          <p:cNvPr id="69652" name="TextBox 19"/>
          <p:cNvSpPr txBox="1">
            <a:spLocks noChangeArrowheads="1"/>
          </p:cNvSpPr>
          <p:nvPr/>
        </p:nvSpPr>
        <p:spPr bwMode="auto">
          <a:xfrm>
            <a:off x="7772400" y="4446588"/>
            <a:ext cx="14478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500"/>
              </a:lnSpc>
              <a:spcBef>
                <a:spcPct val="0"/>
              </a:spcBef>
              <a:buClrTx/>
              <a:buSzTx/>
              <a:buFontTx/>
              <a:buNone/>
            </a:pPr>
            <a:r>
              <a:rPr lang="en-US" altLang="en-US" sz="1400" dirty="0">
                <a:solidFill>
                  <a:schemeClr val="tx1"/>
                </a:solidFill>
              </a:rPr>
              <a:t>Aerobic Bio-degradation Interface</a:t>
            </a:r>
          </a:p>
        </p:txBody>
      </p:sp>
    </p:spTree>
    <p:custDataLst>
      <p:tags r:id="rId1"/>
    </p:custDataLst>
    <p:extLst>
      <p:ext uri="{BB962C8B-B14F-4D97-AF65-F5344CB8AC3E}">
        <p14:creationId xmlns:p14="http://schemas.microsoft.com/office/powerpoint/2010/main" val="3572512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z="3000" dirty="0" smtClean="0"/>
              <a:t>Step 2: Evaluate Building for </a:t>
            </a:r>
            <a:br>
              <a:rPr lang="en-US" altLang="en-US" sz="3000" dirty="0" smtClean="0"/>
            </a:br>
            <a:r>
              <a:rPr lang="en-US" altLang="en-US" sz="3000" dirty="0" smtClean="0"/>
              <a:t>Precluding Factors and Lateral Inclusion</a:t>
            </a:r>
          </a:p>
        </p:txBody>
      </p:sp>
      <p:sp>
        <p:nvSpPr>
          <p:cNvPr id="70659" name="Content Placeholder 2"/>
          <p:cNvSpPr>
            <a:spLocks noGrp="1"/>
          </p:cNvSpPr>
          <p:nvPr>
            <p:ph idx="1"/>
          </p:nvPr>
        </p:nvSpPr>
        <p:spPr>
          <a:xfrm>
            <a:off x="609600" y="1905000"/>
            <a:ext cx="8229600" cy="4495800"/>
          </a:xfrm>
        </p:spPr>
        <p:txBody>
          <a:bodyPr/>
          <a:lstStyle/>
          <a:p>
            <a:r>
              <a:rPr lang="en-US" altLang="en-US" sz="2400" dirty="0" smtClean="0"/>
              <a:t>Are precluding factors present? (from previous slides)</a:t>
            </a:r>
          </a:p>
          <a:p>
            <a:r>
              <a:rPr lang="en-US" altLang="en-US" sz="2400" dirty="0" smtClean="0"/>
              <a:t>If no precluding factors, determine if edge of building foundation is within lateral inclusion zone (30 feet from the edge of the petroleum vapor source). </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Tree>
    <p:custDataLst>
      <p:tags r:id="rId1"/>
    </p:custDataLst>
    <p:extLst>
      <p:ext uri="{BB962C8B-B14F-4D97-AF65-F5344CB8AC3E}">
        <p14:creationId xmlns:p14="http://schemas.microsoft.com/office/powerpoint/2010/main" val="3763994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dirty="0" smtClean="0"/>
              <a:t>Step 3: Conduct Screening with Vertical Separation Distance</a:t>
            </a:r>
          </a:p>
        </p:txBody>
      </p:sp>
      <p:sp>
        <p:nvSpPr>
          <p:cNvPr id="71683" name="Content Placeholder 2"/>
          <p:cNvSpPr>
            <a:spLocks noGrp="1"/>
          </p:cNvSpPr>
          <p:nvPr>
            <p:ph idx="1"/>
          </p:nvPr>
        </p:nvSpPr>
        <p:spPr>
          <a:xfrm>
            <a:off x="381000" y="1600200"/>
            <a:ext cx="3416300" cy="1412875"/>
          </a:xfrm>
        </p:spPr>
        <p:txBody>
          <a:bodyPr/>
          <a:lstStyle/>
          <a:p>
            <a:pPr marL="0" indent="0">
              <a:buFont typeface="Wingdings 3" pitchFamily="18" charset="2"/>
              <a:buNone/>
            </a:pPr>
            <a:r>
              <a:rPr lang="en-US" altLang="en-US" dirty="0" smtClean="0"/>
              <a:t>LNAPL: </a:t>
            </a:r>
            <a:br>
              <a:rPr lang="en-US" altLang="en-US" dirty="0" smtClean="0"/>
            </a:br>
            <a:r>
              <a:rPr lang="en-US" altLang="en-US" sz="2400" dirty="0" smtClean="0"/>
              <a:t>Petroleum UST/AST </a:t>
            </a:r>
            <a:br>
              <a:rPr lang="en-US" altLang="en-US" sz="2400" dirty="0" smtClean="0"/>
            </a:br>
            <a:r>
              <a:rPr lang="en-US" altLang="en-US" sz="2400" dirty="0" smtClean="0"/>
              <a:t>	     = 15 ft</a:t>
            </a:r>
          </a:p>
          <a:p>
            <a:pPr marL="0" indent="0">
              <a:buFont typeface="Wingdings 3" pitchFamily="18" charset="2"/>
              <a:buNone/>
            </a:pPr>
            <a:r>
              <a:rPr lang="en-US" altLang="en-US" sz="2400" dirty="0" smtClean="0"/>
              <a:t>Industrial = 18 ft</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Site Screening</a:t>
            </a:r>
          </a:p>
        </p:txBody>
      </p:sp>
      <p:sp>
        <p:nvSpPr>
          <p:cNvPr id="7" name="Content Placeholder 2"/>
          <p:cNvSpPr txBox="1">
            <a:spLocks/>
          </p:cNvSpPr>
          <p:nvPr/>
        </p:nvSpPr>
        <p:spPr bwMode="auto">
          <a:xfrm>
            <a:off x="381000" y="4191000"/>
            <a:ext cx="3416300" cy="1019175"/>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Font typeface="Wingdings 3" pitchFamily="18" charset="2"/>
              <a:buNone/>
              <a:defRPr/>
            </a:pPr>
            <a:r>
              <a:rPr lang="en-US" altLang="en-US" kern="0" dirty="0" smtClean="0"/>
              <a:t>Dissolved Phase Source:  </a:t>
            </a:r>
            <a:br>
              <a:rPr lang="en-US" altLang="en-US" kern="0" dirty="0" smtClean="0"/>
            </a:br>
            <a:r>
              <a:rPr lang="en-US" altLang="en-US" sz="2400" kern="0" dirty="0" smtClean="0"/>
              <a:t>All petroleum site types </a:t>
            </a:r>
            <a:br>
              <a:rPr lang="en-US" altLang="en-US" sz="2400" kern="0" dirty="0" smtClean="0"/>
            </a:br>
            <a:r>
              <a:rPr lang="en-US" altLang="en-US" sz="2400" kern="0" dirty="0" smtClean="0"/>
              <a:t>	     = 5 ft</a:t>
            </a:r>
          </a:p>
        </p:txBody>
      </p:sp>
      <p:sp>
        <p:nvSpPr>
          <p:cNvPr id="8" name="TextBox 7"/>
          <p:cNvSpPr txBox="1">
            <a:spLocks noChangeArrowheads="1"/>
          </p:cNvSpPr>
          <p:nvPr/>
        </p:nvSpPr>
        <p:spPr bwMode="auto">
          <a:xfrm>
            <a:off x="381000" y="6211888"/>
            <a:ext cx="2438400" cy="646112"/>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Figure 3-5, 3-6</a:t>
            </a:r>
          </a:p>
        </p:txBody>
      </p:sp>
      <p:pic>
        <p:nvPicPr>
          <p:cNvPr id="71689" name="Picture 12" descr="C:\Users\Juliana\Desktop\PVI-Scenarios-LNAPL-Sources-Distances-b-0818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366838"/>
            <a:ext cx="51879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3" descr="C:\Users\Juliana\Desktop\PVI-Scenarios-LNAPL-Sources-Distances-A-031814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300" y="4067175"/>
            <a:ext cx="52705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TextBox 1"/>
          <p:cNvSpPr txBox="1">
            <a:spLocks noChangeArrowheads="1"/>
          </p:cNvSpPr>
          <p:nvPr/>
        </p:nvSpPr>
        <p:spPr bwMode="auto">
          <a:xfrm>
            <a:off x="4191000" y="6027738"/>
            <a:ext cx="1903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bg1"/>
                </a:solidFill>
              </a:rPr>
              <a:t>Dissolved Phase</a:t>
            </a:r>
          </a:p>
        </p:txBody>
      </p:sp>
      <p:sp>
        <p:nvSpPr>
          <p:cNvPr id="71692" name="TextBox 2"/>
          <p:cNvSpPr txBox="1">
            <a:spLocks noChangeArrowheads="1"/>
          </p:cNvSpPr>
          <p:nvPr/>
        </p:nvSpPr>
        <p:spPr bwMode="auto">
          <a:xfrm>
            <a:off x="5715000" y="528955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chemeClr val="tx1"/>
                </a:solidFill>
              </a:rPr>
              <a:t>Z</a:t>
            </a:r>
            <a:r>
              <a:rPr lang="en-US" altLang="en-US" sz="1800" dirty="0">
                <a:solidFill>
                  <a:schemeClr val="tx1"/>
                </a:solidFill>
              </a:rPr>
              <a:t>  z&gt;5 ft</a:t>
            </a:r>
          </a:p>
        </p:txBody>
      </p:sp>
      <p:sp>
        <p:nvSpPr>
          <p:cNvPr id="71693" name="TextBox 13"/>
          <p:cNvSpPr txBox="1">
            <a:spLocks noChangeArrowheads="1"/>
          </p:cNvSpPr>
          <p:nvPr/>
        </p:nvSpPr>
        <p:spPr bwMode="auto">
          <a:xfrm>
            <a:off x="6021388" y="3536950"/>
            <a:ext cx="190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bg1"/>
                </a:solidFill>
              </a:rPr>
              <a:t>Dissolved Phase</a:t>
            </a:r>
          </a:p>
        </p:txBody>
      </p:sp>
      <p:sp>
        <p:nvSpPr>
          <p:cNvPr id="71694" name="TextBox 14"/>
          <p:cNvSpPr txBox="1">
            <a:spLocks noChangeArrowheads="1"/>
          </p:cNvSpPr>
          <p:nvPr/>
        </p:nvSpPr>
        <p:spPr bwMode="auto">
          <a:xfrm>
            <a:off x="7010400" y="2611438"/>
            <a:ext cx="309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chemeClr val="tx1"/>
                </a:solidFill>
              </a:rPr>
              <a:t>Z</a:t>
            </a:r>
            <a:endParaRPr lang="en-US" altLang="en-US" sz="1800" dirty="0">
              <a:solidFill>
                <a:schemeClr val="tx1"/>
              </a:solidFill>
            </a:endParaRPr>
          </a:p>
        </p:txBody>
      </p:sp>
      <p:sp>
        <p:nvSpPr>
          <p:cNvPr id="71695" name="TextBox 15"/>
          <p:cNvSpPr txBox="1">
            <a:spLocks noChangeArrowheads="1"/>
          </p:cNvSpPr>
          <p:nvPr/>
        </p:nvSpPr>
        <p:spPr bwMode="auto">
          <a:xfrm>
            <a:off x="5141913" y="2819400"/>
            <a:ext cx="309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600" dirty="0">
                <a:solidFill>
                  <a:schemeClr val="tx1"/>
                </a:solidFill>
              </a:rPr>
              <a:t>Z</a:t>
            </a:r>
            <a:endParaRPr lang="en-US" altLang="en-US" sz="1800" dirty="0">
              <a:solidFill>
                <a:schemeClr val="tx1"/>
              </a:solidFill>
            </a:endParaRPr>
          </a:p>
        </p:txBody>
      </p:sp>
      <p:sp>
        <p:nvSpPr>
          <p:cNvPr id="71696" name="TextBox 4"/>
          <p:cNvSpPr txBox="1">
            <a:spLocks noChangeArrowheads="1"/>
          </p:cNvSpPr>
          <p:nvPr/>
        </p:nvSpPr>
        <p:spPr bwMode="auto">
          <a:xfrm>
            <a:off x="7010400" y="32496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LNAPL</a:t>
            </a:r>
          </a:p>
        </p:txBody>
      </p:sp>
      <p:sp>
        <p:nvSpPr>
          <p:cNvPr id="71697" name="TextBox 17"/>
          <p:cNvSpPr txBox="1">
            <a:spLocks noChangeArrowheads="1"/>
          </p:cNvSpPr>
          <p:nvPr/>
        </p:nvSpPr>
        <p:spPr bwMode="auto">
          <a:xfrm>
            <a:off x="7850188" y="3228975"/>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200"/>
              </a:lnSpc>
              <a:spcBef>
                <a:spcPct val="0"/>
              </a:spcBef>
              <a:buClrTx/>
              <a:buSzTx/>
              <a:buFontTx/>
              <a:buNone/>
            </a:pPr>
            <a:r>
              <a:rPr lang="en-US" altLang="en-US" sz="1600" dirty="0">
                <a:solidFill>
                  <a:schemeClr val="tx1"/>
                </a:solidFill>
              </a:rPr>
              <a:t>Perching Unit</a:t>
            </a:r>
          </a:p>
        </p:txBody>
      </p:sp>
      <p:sp>
        <p:nvSpPr>
          <p:cNvPr id="71698" name="TextBox 18"/>
          <p:cNvSpPr txBox="1">
            <a:spLocks noChangeArrowheads="1"/>
          </p:cNvSpPr>
          <p:nvPr/>
        </p:nvSpPr>
        <p:spPr bwMode="auto">
          <a:xfrm>
            <a:off x="7061200" y="2598738"/>
            <a:ext cx="1843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200"/>
              </a:lnSpc>
              <a:spcBef>
                <a:spcPct val="0"/>
              </a:spcBef>
              <a:buClrTx/>
              <a:buSzTx/>
              <a:buFontTx/>
              <a:buNone/>
            </a:pPr>
            <a:r>
              <a:rPr lang="en-US" altLang="en-US" sz="1600" dirty="0">
                <a:solidFill>
                  <a:schemeClr val="tx1"/>
                </a:solidFill>
              </a:rPr>
              <a:t>Former </a:t>
            </a:r>
            <a:br>
              <a:rPr lang="en-US" altLang="en-US" sz="1600" dirty="0">
                <a:solidFill>
                  <a:schemeClr val="tx1"/>
                </a:solidFill>
              </a:rPr>
            </a:br>
            <a:r>
              <a:rPr lang="en-US" altLang="en-US" sz="1600" dirty="0">
                <a:solidFill>
                  <a:schemeClr val="tx1"/>
                </a:solidFill>
              </a:rPr>
              <a:t>UST Location</a:t>
            </a:r>
          </a:p>
        </p:txBody>
      </p:sp>
      <p:sp>
        <p:nvSpPr>
          <p:cNvPr id="71699" name="TextBox 19"/>
          <p:cNvSpPr txBox="1">
            <a:spLocks noChangeArrowheads="1"/>
          </p:cNvSpPr>
          <p:nvPr/>
        </p:nvSpPr>
        <p:spPr bwMode="auto">
          <a:xfrm>
            <a:off x="3697288" y="2847975"/>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lnSpc>
                <a:spcPts val="1200"/>
              </a:lnSpc>
              <a:spcBef>
                <a:spcPct val="0"/>
              </a:spcBef>
              <a:buClrTx/>
              <a:buSzTx/>
              <a:buFontTx/>
              <a:buNone/>
            </a:pPr>
            <a:r>
              <a:rPr lang="en-US" altLang="en-US" sz="1600" dirty="0">
                <a:solidFill>
                  <a:schemeClr val="tx1"/>
                </a:solidFill>
              </a:rPr>
              <a:t>Top of LNAPL Smear Zone</a:t>
            </a:r>
          </a:p>
        </p:txBody>
      </p:sp>
      <p:sp>
        <p:nvSpPr>
          <p:cNvPr id="71700" name="TextBox 20"/>
          <p:cNvSpPr txBox="1">
            <a:spLocks noChangeArrowheads="1"/>
          </p:cNvSpPr>
          <p:nvPr/>
        </p:nvSpPr>
        <p:spPr bwMode="auto">
          <a:xfrm>
            <a:off x="4122738" y="3463925"/>
            <a:ext cx="754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400" dirty="0">
                <a:solidFill>
                  <a:schemeClr val="bg1"/>
                </a:solidFill>
              </a:rPr>
              <a:t>LNAPL</a:t>
            </a:r>
          </a:p>
        </p:txBody>
      </p:sp>
    </p:spTree>
    <p:custDataLst>
      <p:tags r:id="rId1"/>
    </p:custDataLst>
    <p:extLst>
      <p:ext uri="{BB962C8B-B14F-4D97-AF65-F5344CB8AC3E}">
        <p14:creationId xmlns:p14="http://schemas.microsoft.com/office/powerpoint/2010/main" val="3434898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ontent Placeholder 3"/>
          <p:cNvSpPr txBox="1">
            <a:spLocks/>
          </p:cNvSpPr>
          <p:nvPr/>
        </p:nvSpPr>
        <p:spPr bwMode="auto">
          <a:xfrm>
            <a:off x="1905000" y="1435100"/>
            <a:ext cx="6781800" cy="45085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defRPr/>
            </a:pPr>
            <a:r>
              <a:rPr lang="en-US" altLang="en-US" sz="2000" kern="0" dirty="0" smtClean="0"/>
              <a:t>Step 1: Develop CSM</a:t>
            </a:r>
          </a:p>
          <a:p>
            <a:pPr>
              <a:defRPr/>
            </a:pPr>
            <a:r>
              <a:rPr lang="en-US" altLang="en-US" sz="2000" kern="0" dirty="0" smtClean="0"/>
              <a:t>Step 2: </a:t>
            </a:r>
          </a:p>
          <a:p>
            <a:pPr lvl="1">
              <a:defRPr/>
            </a:pPr>
            <a:r>
              <a:rPr lang="en-US" altLang="en-US" sz="1800" kern="0" dirty="0" smtClean="0"/>
              <a:t>Precluding Factors?</a:t>
            </a:r>
          </a:p>
          <a:p>
            <a:pPr lvl="2">
              <a:defRPr/>
            </a:pPr>
            <a:r>
              <a:rPr lang="en-US" altLang="en-US" sz="1800" kern="0" dirty="0" smtClean="0">
                <a:solidFill>
                  <a:srgbClr val="000000"/>
                </a:solidFill>
              </a:rPr>
              <a:t>No preferential pathways</a:t>
            </a:r>
          </a:p>
          <a:p>
            <a:pPr lvl="2">
              <a:defRPr/>
            </a:pPr>
            <a:r>
              <a:rPr lang="en-US" altLang="en-US" sz="1800" kern="0" dirty="0" smtClean="0">
                <a:solidFill>
                  <a:srgbClr val="000000"/>
                </a:solidFill>
              </a:rPr>
              <a:t>Plume stable/shrinking</a:t>
            </a:r>
          </a:p>
          <a:p>
            <a:pPr lvl="2">
              <a:defRPr/>
            </a:pPr>
            <a:r>
              <a:rPr lang="en-US" altLang="en-US" sz="1800" kern="0" dirty="0" smtClean="0">
                <a:solidFill>
                  <a:srgbClr val="000000"/>
                </a:solidFill>
              </a:rPr>
              <a:t>No lead scavengers and</a:t>
            </a:r>
            <a:br>
              <a:rPr lang="en-US" altLang="en-US" sz="1800" kern="0" dirty="0" smtClean="0">
                <a:solidFill>
                  <a:srgbClr val="000000"/>
                </a:solidFill>
              </a:rPr>
            </a:br>
            <a:r>
              <a:rPr lang="en-US" altLang="en-US" sz="1800" kern="0" dirty="0" smtClean="0">
                <a:solidFill>
                  <a:srgbClr val="000000"/>
                </a:solidFill>
              </a:rPr>
              <a:t> &lt;10% ethanol</a:t>
            </a:r>
          </a:p>
          <a:p>
            <a:pPr lvl="1">
              <a:defRPr/>
            </a:pPr>
            <a:r>
              <a:rPr lang="en-US" altLang="en-US" sz="1800" kern="0" dirty="0" smtClean="0"/>
              <a:t>Within Lateral Inclusion </a:t>
            </a:r>
            <a:br>
              <a:rPr lang="en-US" altLang="en-US" sz="1800" kern="0" dirty="0" smtClean="0"/>
            </a:br>
            <a:r>
              <a:rPr lang="en-US" altLang="en-US" sz="1800" kern="0" dirty="0" smtClean="0"/>
              <a:t>Distance?</a:t>
            </a:r>
          </a:p>
          <a:p>
            <a:pPr lvl="2">
              <a:defRPr/>
            </a:pPr>
            <a:r>
              <a:rPr lang="en-US" altLang="en-US" sz="1800" kern="0" dirty="0" smtClean="0">
                <a:solidFill>
                  <a:srgbClr val="000000"/>
                </a:solidFill>
              </a:rPr>
              <a:t>Yes (building &lt;30 ft from </a:t>
            </a:r>
            <a:br>
              <a:rPr lang="en-US" altLang="en-US" sz="1800" kern="0" dirty="0" smtClean="0">
                <a:solidFill>
                  <a:srgbClr val="000000"/>
                </a:solidFill>
              </a:rPr>
            </a:br>
            <a:r>
              <a:rPr lang="en-US" altLang="en-US" sz="1800" kern="0" dirty="0" smtClean="0">
                <a:solidFill>
                  <a:srgbClr val="000000"/>
                </a:solidFill>
              </a:rPr>
              <a:t>dissolved source)</a:t>
            </a:r>
          </a:p>
          <a:p>
            <a:pPr>
              <a:defRPr/>
            </a:pPr>
            <a:r>
              <a:rPr lang="en-US" altLang="en-US" sz="2000" kern="0" dirty="0" smtClean="0"/>
              <a:t>Step 3: Sufficient Vertical Separation?</a:t>
            </a:r>
          </a:p>
          <a:p>
            <a:pPr lvl="1">
              <a:defRPr/>
            </a:pPr>
            <a:r>
              <a:rPr lang="en-US" altLang="en-US" sz="2000" kern="0" dirty="0" smtClean="0"/>
              <a:t>Yes (</a:t>
            </a:r>
            <a:r>
              <a:rPr lang="en-US" altLang="en-US" sz="2000" kern="0" dirty="0"/>
              <a:t>D</a:t>
            </a:r>
            <a:r>
              <a:rPr lang="en-US" altLang="en-US" sz="2000" kern="0" dirty="0" smtClean="0"/>
              <a:t>issolved source 6.83 ft below basement slab)</a:t>
            </a:r>
          </a:p>
          <a:p>
            <a:pPr>
              <a:defRPr/>
            </a:pPr>
            <a:r>
              <a:rPr lang="en-US" altLang="en-US" sz="2000" kern="0" dirty="0" smtClean="0"/>
              <a:t>Further PVI Investigation?</a:t>
            </a:r>
          </a:p>
          <a:p>
            <a:pPr lvl="1">
              <a:defRPr/>
            </a:pPr>
            <a:r>
              <a:rPr lang="en-US" altLang="en-US" sz="2000" kern="0" dirty="0" smtClean="0"/>
              <a:t>UDEQ determined PVI pathway not complete</a:t>
            </a:r>
          </a:p>
          <a:p>
            <a:pPr>
              <a:defRPr/>
            </a:pPr>
            <a:endParaRPr lang="en-US" altLang="en-US" sz="2000" kern="0" dirty="0" smtClean="0"/>
          </a:p>
        </p:txBody>
      </p:sp>
      <p:sp>
        <p:nvSpPr>
          <p:cNvPr id="72707" name="Title 1"/>
          <p:cNvSpPr>
            <a:spLocks noGrp="1"/>
          </p:cNvSpPr>
          <p:nvPr>
            <p:ph type="title"/>
          </p:nvPr>
        </p:nvSpPr>
        <p:spPr>
          <a:xfrm>
            <a:off x="412750" y="92075"/>
            <a:ext cx="7512050" cy="1050925"/>
          </a:xfrm>
        </p:spPr>
        <p:txBody>
          <a:bodyPr/>
          <a:lstStyle/>
          <a:p>
            <a:r>
              <a:rPr lang="en-US" altLang="en-US" sz="3000" dirty="0" smtClean="0">
                <a:solidFill>
                  <a:srgbClr val="0099CC"/>
                </a:solidFill>
              </a:rPr>
              <a:t>Case Study Using Vertical Screening: </a:t>
            </a:r>
            <a:br>
              <a:rPr lang="en-US" altLang="en-US" sz="3000" dirty="0" smtClean="0">
                <a:solidFill>
                  <a:srgbClr val="0099CC"/>
                </a:solidFill>
              </a:rPr>
            </a:br>
            <a:r>
              <a:rPr lang="en-US" altLang="en-US" sz="3000" dirty="0" smtClean="0">
                <a:solidFill>
                  <a:srgbClr val="0099CC"/>
                </a:solidFill>
              </a:rPr>
              <a:t>Santa Clara, Utah </a:t>
            </a:r>
          </a:p>
        </p:txBody>
      </p:sp>
      <p:sp>
        <p:nvSpPr>
          <p:cNvPr id="72708"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72709" name="AutoShape 3"/>
          <p:cNvSpPr>
            <a:spLocks noChangeAspect="1" noChangeArrowheads="1" noTextEdit="1"/>
          </p:cNvSpPr>
          <p:nvPr/>
        </p:nvSpPr>
        <p:spPr bwMode="auto">
          <a:xfrm>
            <a:off x="5770563" y="1447800"/>
            <a:ext cx="314483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72710" name="Group 7"/>
          <p:cNvGrpSpPr>
            <a:grpSpLocks/>
          </p:cNvGrpSpPr>
          <p:nvPr/>
        </p:nvGrpSpPr>
        <p:grpSpPr bwMode="auto">
          <a:xfrm>
            <a:off x="6167438" y="2290763"/>
            <a:ext cx="2730500" cy="1296987"/>
            <a:chOff x="-350" y="2292"/>
            <a:chExt cx="2435" cy="1365"/>
          </a:xfrm>
        </p:grpSpPr>
        <p:sp>
          <p:nvSpPr>
            <p:cNvPr id="72813" name="Rectangle 5"/>
            <p:cNvSpPr>
              <a:spLocks noChangeArrowheads="1"/>
            </p:cNvSpPr>
            <p:nvPr/>
          </p:nvSpPr>
          <p:spPr bwMode="auto">
            <a:xfrm>
              <a:off x="-350" y="2292"/>
              <a:ext cx="2420" cy="136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814" name="Rectangle 6"/>
            <p:cNvSpPr>
              <a:spLocks noChangeArrowheads="1"/>
            </p:cNvSpPr>
            <p:nvPr/>
          </p:nvSpPr>
          <p:spPr bwMode="auto">
            <a:xfrm>
              <a:off x="-350" y="2292"/>
              <a:ext cx="2435" cy="1356"/>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11" name="Group 10"/>
          <p:cNvGrpSpPr>
            <a:grpSpLocks/>
          </p:cNvGrpSpPr>
          <p:nvPr/>
        </p:nvGrpSpPr>
        <p:grpSpPr bwMode="auto">
          <a:xfrm>
            <a:off x="7235825" y="1814513"/>
            <a:ext cx="1358900" cy="836612"/>
            <a:chOff x="100" y="1792"/>
            <a:chExt cx="1203" cy="880"/>
          </a:xfrm>
        </p:grpSpPr>
        <p:sp>
          <p:nvSpPr>
            <p:cNvPr id="72811" name="Rectangle 8"/>
            <p:cNvSpPr>
              <a:spLocks noChangeArrowheads="1"/>
            </p:cNvSpPr>
            <p:nvPr/>
          </p:nvSpPr>
          <p:spPr bwMode="auto">
            <a:xfrm>
              <a:off x="100" y="1792"/>
              <a:ext cx="1203" cy="8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812" name="Rectangle 9"/>
            <p:cNvSpPr>
              <a:spLocks noChangeArrowheads="1"/>
            </p:cNvSpPr>
            <p:nvPr/>
          </p:nvSpPr>
          <p:spPr bwMode="auto">
            <a:xfrm>
              <a:off x="100" y="1792"/>
              <a:ext cx="1203" cy="880"/>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12" name="Rectangle 17"/>
          <p:cNvSpPr>
            <a:spLocks noChangeArrowheads="1"/>
          </p:cNvSpPr>
          <p:nvPr/>
        </p:nvSpPr>
        <p:spPr bwMode="auto">
          <a:xfrm>
            <a:off x="7281863" y="1814513"/>
            <a:ext cx="1266825" cy="795337"/>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13" name="Line 18"/>
          <p:cNvSpPr>
            <a:spLocks noChangeShapeType="1"/>
          </p:cNvSpPr>
          <p:nvPr/>
        </p:nvSpPr>
        <p:spPr bwMode="auto">
          <a:xfrm>
            <a:off x="7281863" y="2293938"/>
            <a:ext cx="1266825" cy="15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4" name="Freeform 19"/>
          <p:cNvSpPr>
            <a:spLocks/>
          </p:cNvSpPr>
          <p:nvPr/>
        </p:nvSpPr>
        <p:spPr bwMode="auto">
          <a:xfrm>
            <a:off x="7273925" y="2374900"/>
            <a:ext cx="274638" cy="242888"/>
          </a:xfrm>
          <a:custGeom>
            <a:avLst/>
            <a:gdLst>
              <a:gd name="T0" fmla="*/ 0 w 244"/>
              <a:gd name="T1" fmla="*/ 0 h 255"/>
              <a:gd name="T2" fmla="*/ 2147483647 w 244"/>
              <a:gd name="T3" fmla="*/ 0 h 255"/>
              <a:gd name="T4" fmla="*/ 2147483647 w 244"/>
              <a:gd name="T5" fmla="*/ 2147483647 h 255"/>
              <a:gd name="T6" fmla="*/ 2147483647 w 244"/>
              <a:gd name="T7" fmla="*/ 2147483647 h 255"/>
              <a:gd name="T8" fmla="*/ 2147483647 w 244"/>
              <a:gd name="T9" fmla="*/ 2147483647 h 255"/>
              <a:gd name="T10" fmla="*/ 2147483647 w 244"/>
              <a:gd name="T11" fmla="*/ 2147483647 h 255"/>
              <a:gd name="T12" fmla="*/ 2147483647 w 244"/>
              <a:gd name="T13" fmla="*/ 2147483647 h 255"/>
              <a:gd name="T14" fmla="*/ 0 60000 65536"/>
              <a:gd name="T15" fmla="*/ 0 60000 65536"/>
              <a:gd name="T16" fmla="*/ 0 60000 65536"/>
              <a:gd name="T17" fmla="*/ 0 60000 65536"/>
              <a:gd name="T18" fmla="*/ 0 60000 65536"/>
              <a:gd name="T19" fmla="*/ 0 60000 65536"/>
              <a:gd name="T20" fmla="*/ 0 60000 65536"/>
              <a:gd name="T21" fmla="*/ 0 w 244"/>
              <a:gd name="T22" fmla="*/ 0 h 255"/>
              <a:gd name="T23" fmla="*/ 244 w 244"/>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255">
                <a:moveTo>
                  <a:pt x="0" y="0"/>
                </a:moveTo>
                <a:lnTo>
                  <a:pt x="82" y="0"/>
                </a:lnTo>
                <a:lnTo>
                  <a:pt x="82" y="85"/>
                </a:lnTo>
                <a:lnTo>
                  <a:pt x="163" y="85"/>
                </a:lnTo>
                <a:lnTo>
                  <a:pt x="163" y="170"/>
                </a:lnTo>
                <a:lnTo>
                  <a:pt x="244" y="170"/>
                </a:lnTo>
                <a:lnTo>
                  <a:pt x="244" y="255"/>
                </a:lnTo>
              </a:path>
            </a:pathLst>
          </a:custGeom>
          <a:noFill/>
          <a:ln w="14" cap="rnd">
            <a:solidFill>
              <a:srgbClr val="0027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2715" name="Freeform 20"/>
          <p:cNvSpPr>
            <a:spLocks/>
          </p:cNvSpPr>
          <p:nvPr/>
        </p:nvSpPr>
        <p:spPr bwMode="auto">
          <a:xfrm>
            <a:off x="8281988" y="2374900"/>
            <a:ext cx="274637" cy="242888"/>
          </a:xfrm>
          <a:custGeom>
            <a:avLst/>
            <a:gdLst>
              <a:gd name="T0" fmla="*/ 2147483647 w 244"/>
              <a:gd name="T1" fmla="*/ 0 h 255"/>
              <a:gd name="T2" fmla="*/ 2147483647 w 244"/>
              <a:gd name="T3" fmla="*/ 0 h 255"/>
              <a:gd name="T4" fmla="*/ 2147483647 w 244"/>
              <a:gd name="T5" fmla="*/ 2147483647 h 255"/>
              <a:gd name="T6" fmla="*/ 2147483647 w 244"/>
              <a:gd name="T7" fmla="*/ 2147483647 h 255"/>
              <a:gd name="T8" fmla="*/ 2147483647 w 244"/>
              <a:gd name="T9" fmla="*/ 2147483647 h 255"/>
              <a:gd name="T10" fmla="*/ 0 w 244"/>
              <a:gd name="T11" fmla="*/ 2147483647 h 255"/>
              <a:gd name="T12" fmla="*/ 0 w 244"/>
              <a:gd name="T13" fmla="*/ 2147483647 h 255"/>
              <a:gd name="T14" fmla="*/ 0 60000 65536"/>
              <a:gd name="T15" fmla="*/ 0 60000 65536"/>
              <a:gd name="T16" fmla="*/ 0 60000 65536"/>
              <a:gd name="T17" fmla="*/ 0 60000 65536"/>
              <a:gd name="T18" fmla="*/ 0 60000 65536"/>
              <a:gd name="T19" fmla="*/ 0 60000 65536"/>
              <a:gd name="T20" fmla="*/ 0 60000 65536"/>
              <a:gd name="T21" fmla="*/ 0 w 244"/>
              <a:gd name="T22" fmla="*/ 0 h 255"/>
              <a:gd name="T23" fmla="*/ 244 w 244"/>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255">
                <a:moveTo>
                  <a:pt x="244" y="0"/>
                </a:moveTo>
                <a:lnTo>
                  <a:pt x="163" y="0"/>
                </a:lnTo>
                <a:lnTo>
                  <a:pt x="163" y="85"/>
                </a:lnTo>
                <a:lnTo>
                  <a:pt x="81" y="85"/>
                </a:lnTo>
                <a:lnTo>
                  <a:pt x="81" y="170"/>
                </a:lnTo>
                <a:lnTo>
                  <a:pt x="0" y="170"/>
                </a:lnTo>
                <a:lnTo>
                  <a:pt x="0" y="255"/>
                </a:lnTo>
              </a:path>
            </a:pathLst>
          </a:custGeom>
          <a:noFill/>
          <a:ln w="14" cap="rnd">
            <a:solidFill>
              <a:srgbClr val="0027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2716" name="Rectangle 21"/>
          <p:cNvSpPr>
            <a:spLocks noChangeArrowheads="1"/>
          </p:cNvSpPr>
          <p:nvPr/>
        </p:nvSpPr>
        <p:spPr bwMode="auto">
          <a:xfrm>
            <a:off x="7419975" y="1935163"/>
            <a:ext cx="214313" cy="269875"/>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nvGrpSpPr>
          <p:cNvPr id="72717" name="Group 28"/>
          <p:cNvGrpSpPr>
            <a:grpSpLocks/>
          </p:cNvGrpSpPr>
          <p:nvPr/>
        </p:nvGrpSpPr>
        <p:grpSpPr bwMode="auto">
          <a:xfrm>
            <a:off x="7808913" y="2057400"/>
            <a:ext cx="214312" cy="230188"/>
            <a:chOff x="607" y="2047"/>
            <a:chExt cx="190" cy="242"/>
          </a:xfrm>
        </p:grpSpPr>
        <p:grpSp>
          <p:nvGrpSpPr>
            <p:cNvPr id="72805" name="Group 24"/>
            <p:cNvGrpSpPr>
              <a:grpSpLocks/>
            </p:cNvGrpSpPr>
            <p:nvPr/>
          </p:nvGrpSpPr>
          <p:grpSpPr bwMode="auto">
            <a:xfrm>
              <a:off x="607" y="2047"/>
              <a:ext cx="190" cy="242"/>
              <a:chOff x="607" y="2047"/>
              <a:chExt cx="190" cy="242"/>
            </a:xfrm>
          </p:grpSpPr>
          <p:sp>
            <p:nvSpPr>
              <p:cNvPr id="72809" name="Rectangle 22"/>
              <p:cNvSpPr>
                <a:spLocks noChangeArrowheads="1"/>
              </p:cNvSpPr>
              <p:nvPr/>
            </p:nvSpPr>
            <p:spPr bwMode="auto">
              <a:xfrm>
                <a:off x="607" y="2047"/>
                <a:ext cx="190" cy="242"/>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810" name="Rectangle 23"/>
              <p:cNvSpPr>
                <a:spLocks noChangeArrowheads="1"/>
              </p:cNvSpPr>
              <p:nvPr/>
            </p:nvSpPr>
            <p:spPr bwMode="auto">
              <a:xfrm>
                <a:off x="607" y="2047"/>
                <a:ext cx="190" cy="242"/>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806" name="Group 27"/>
            <p:cNvGrpSpPr>
              <a:grpSpLocks/>
            </p:cNvGrpSpPr>
            <p:nvPr/>
          </p:nvGrpSpPr>
          <p:grpSpPr bwMode="auto">
            <a:xfrm>
              <a:off x="647" y="2090"/>
              <a:ext cx="109" cy="199"/>
              <a:chOff x="647" y="2090"/>
              <a:chExt cx="109" cy="199"/>
            </a:xfrm>
          </p:grpSpPr>
          <p:sp>
            <p:nvSpPr>
              <p:cNvPr id="72807" name="Rectangle 25"/>
              <p:cNvSpPr>
                <a:spLocks noChangeArrowheads="1"/>
              </p:cNvSpPr>
              <p:nvPr/>
            </p:nvSpPr>
            <p:spPr bwMode="auto">
              <a:xfrm>
                <a:off x="647" y="2090"/>
                <a:ext cx="109"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808" name="Rectangle 26"/>
              <p:cNvSpPr>
                <a:spLocks noChangeArrowheads="1"/>
              </p:cNvSpPr>
              <p:nvPr/>
            </p:nvSpPr>
            <p:spPr bwMode="auto">
              <a:xfrm>
                <a:off x="647" y="2090"/>
                <a:ext cx="109" cy="199"/>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grpSp>
        <p:nvGrpSpPr>
          <p:cNvPr id="72718" name="Group 31"/>
          <p:cNvGrpSpPr>
            <a:grpSpLocks/>
          </p:cNvGrpSpPr>
          <p:nvPr/>
        </p:nvGrpSpPr>
        <p:grpSpPr bwMode="auto">
          <a:xfrm>
            <a:off x="7373938" y="2178050"/>
            <a:ext cx="303212" cy="26988"/>
            <a:chOff x="222" y="2174"/>
            <a:chExt cx="269" cy="29"/>
          </a:xfrm>
        </p:grpSpPr>
        <p:sp>
          <p:nvSpPr>
            <p:cNvPr id="72803" name="Rectangle 29"/>
            <p:cNvSpPr>
              <a:spLocks noChangeArrowheads="1"/>
            </p:cNvSpPr>
            <p:nvPr/>
          </p:nvSpPr>
          <p:spPr bwMode="auto">
            <a:xfrm>
              <a:off x="222" y="2174"/>
              <a:ext cx="269" cy="29"/>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804" name="Rectangle 30"/>
            <p:cNvSpPr>
              <a:spLocks noChangeArrowheads="1"/>
            </p:cNvSpPr>
            <p:nvPr/>
          </p:nvSpPr>
          <p:spPr bwMode="auto">
            <a:xfrm>
              <a:off x="222" y="2174"/>
              <a:ext cx="269" cy="29"/>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19" name="Line 32"/>
          <p:cNvSpPr>
            <a:spLocks noChangeShapeType="1"/>
          </p:cNvSpPr>
          <p:nvPr/>
        </p:nvSpPr>
        <p:spPr bwMode="auto">
          <a:xfrm>
            <a:off x="7524750" y="1935163"/>
            <a:ext cx="1588" cy="2301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0" name="Line 33"/>
          <p:cNvSpPr>
            <a:spLocks noChangeShapeType="1"/>
          </p:cNvSpPr>
          <p:nvPr/>
        </p:nvSpPr>
        <p:spPr bwMode="auto">
          <a:xfrm>
            <a:off x="7419975" y="2009775"/>
            <a:ext cx="214313" cy="0"/>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1" name="Line 34"/>
          <p:cNvSpPr>
            <a:spLocks noChangeShapeType="1"/>
          </p:cNvSpPr>
          <p:nvPr/>
        </p:nvSpPr>
        <p:spPr bwMode="auto">
          <a:xfrm>
            <a:off x="7419975" y="2090738"/>
            <a:ext cx="214313" cy="15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72722" name="Group 42"/>
          <p:cNvGrpSpPr>
            <a:grpSpLocks/>
          </p:cNvGrpSpPr>
          <p:nvPr/>
        </p:nvGrpSpPr>
        <p:grpSpPr bwMode="auto">
          <a:xfrm>
            <a:off x="8153400" y="1935163"/>
            <a:ext cx="304800" cy="269875"/>
            <a:chOff x="912" y="1919"/>
            <a:chExt cx="270" cy="284"/>
          </a:xfrm>
        </p:grpSpPr>
        <p:sp>
          <p:nvSpPr>
            <p:cNvPr id="72796" name="Rectangle 35"/>
            <p:cNvSpPr>
              <a:spLocks noChangeArrowheads="1"/>
            </p:cNvSpPr>
            <p:nvPr/>
          </p:nvSpPr>
          <p:spPr bwMode="auto">
            <a:xfrm>
              <a:off x="952" y="1919"/>
              <a:ext cx="189" cy="284"/>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nvGrpSpPr>
            <p:cNvPr id="72797" name="Group 38"/>
            <p:cNvGrpSpPr>
              <a:grpSpLocks/>
            </p:cNvGrpSpPr>
            <p:nvPr/>
          </p:nvGrpSpPr>
          <p:grpSpPr bwMode="auto">
            <a:xfrm>
              <a:off x="912" y="2175"/>
              <a:ext cx="270" cy="28"/>
              <a:chOff x="912" y="2175"/>
              <a:chExt cx="270" cy="28"/>
            </a:xfrm>
          </p:grpSpPr>
          <p:sp>
            <p:nvSpPr>
              <p:cNvPr id="72801" name="Rectangle 36"/>
              <p:cNvSpPr>
                <a:spLocks noChangeArrowheads="1"/>
              </p:cNvSpPr>
              <p:nvPr/>
            </p:nvSpPr>
            <p:spPr bwMode="auto">
              <a:xfrm>
                <a:off x="912" y="2175"/>
                <a:ext cx="270" cy="28"/>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802" name="Rectangle 37"/>
              <p:cNvSpPr>
                <a:spLocks noChangeArrowheads="1"/>
              </p:cNvSpPr>
              <p:nvPr/>
            </p:nvSpPr>
            <p:spPr bwMode="auto">
              <a:xfrm>
                <a:off x="912" y="2175"/>
                <a:ext cx="270" cy="28"/>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98" name="Line 39"/>
            <p:cNvSpPr>
              <a:spLocks noChangeShapeType="1"/>
            </p:cNvSpPr>
            <p:nvPr/>
          </p:nvSpPr>
          <p:spPr bwMode="auto">
            <a:xfrm>
              <a:off x="1047" y="1919"/>
              <a:ext cx="1" cy="242"/>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99" name="Line 40"/>
            <p:cNvSpPr>
              <a:spLocks noChangeShapeType="1"/>
            </p:cNvSpPr>
            <p:nvPr/>
          </p:nvSpPr>
          <p:spPr bwMode="auto">
            <a:xfrm>
              <a:off x="952" y="1998"/>
              <a:ext cx="189" cy="1"/>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800" name="Line 41"/>
            <p:cNvSpPr>
              <a:spLocks noChangeShapeType="1"/>
            </p:cNvSpPr>
            <p:nvPr/>
          </p:nvSpPr>
          <p:spPr bwMode="auto">
            <a:xfrm>
              <a:off x="952" y="2083"/>
              <a:ext cx="189" cy="1"/>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2723" name="Group 45"/>
          <p:cNvGrpSpPr>
            <a:grpSpLocks/>
          </p:cNvGrpSpPr>
          <p:nvPr/>
        </p:nvGrpSpPr>
        <p:grpSpPr bwMode="auto">
          <a:xfrm>
            <a:off x="7235825" y="1814513"/>
            <a:ext cx="1358900" cy="836612"/>
            <a:chOff x="100" y="1792"/>
            <a:chExt cx="1203" cy="880"/>
          </a:xfrm>
        </p:grpSpPr>
        <p:sp>
          <p:nvSpPr>
            <p:cNvPr id="72794" name="Rectangle 43"/>
            <p:cNvSpPr>
              <a:spLocks noChangeArrowheads="1"/>
            </p:cNvSpPr>
            <p:nvPr/>
          </p:nvSpPr>
          <p:spPr bwMode="auto">
            <a:xfrm>
              <a:off x="100" y="1792"/>
              <a:ext cx="1203" cy="8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95" name="Rectangle 44"/>
            <p:cNvSpPr>
              <a:spLocks noChangeArrowheads="1"/>
            </p:cNvSpPr>
            <p:nvPr/>
          </p:nvSpPr>
          <p:spPr bwMode="auto">
            <a:xfrm>
              <a:off x="100" y="1792"/>
              <a:ext cx="1203" cy="880"/>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24" name="Group 48"/>
          <p:cNvGrpSpPr>
            <a:grpSpLocks/>
          </p:cNvGrpSpPr>
          <p:nvPr/>
        </p:nvGrpSpPr>
        <p:grpSpPr bwMode="auto">
          <a:xfrm>
            <a:off x="7602538" y="1371600"/>
            <a:ext cx="168275" cy="188913"/>
            <a:chOff x="424" y="1238"/>
            <a:chExt cx="149" cy="198"/>
          </a:xfrm>
        </p:grpSpPr>
        <p:sp>
          <p:nvSpPr>
            <p:cNvPr id="72792" name="Rectangle 46"/>
            <p:cNvSpPr>
              <a:spLocks noChangeArrowheads="1"/>
            </p:cNvSpPr>
            <p:nvPr/>
          </p:nvSpPr>
          <p:spPr bwMode="auto">
            <a:xfrm>
              <a:off x="424" y="1238"/>
              <a:ext cx="149" cy="198"/>
            </a:xfrm>
            <a:prstGeom prst="rect">
              <a:avLst/>
            </a:prstGeom>
            <a:solidFill>
              <a:srgbClr val="FDE1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93" name="Rectangle 47"/>
            <p:cNvSpPr>
              <a:spLocks noChangeArrowheads="1"/>
            </p:cNvSpPr>
            <p:nvPr/>
          </p:nvSpPr>
          <p:spPr bwMode="auto">
            <a:xfrm>
              <a:off x="424" y="1238"/>
              <a:ext cx="149" cy="198"/>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25" name="Group 51"/>
          <p:cNvGrpSpPr>
            <a:grpSpLocks/>
          </p:cNvGrpSpPr>
          <p:nvPr/>
        </p:nvGrpSpPr>
        <p:grpSpPr bwMode="auto">
          <a:xfrm>
            <a:off x="7143750" y="1381125"/>
            <a:ext cx="1543050" cy="430213"/>
            <a:chOff x="18" y="1195"/>
            <a:chExt cx="1367" cy="593"/>
          </a:xfrm>
        </p:grpSpPr>
        <p:sp>
          <p:nvSpPr>
            <p:cNvPr id="72790" name="Freeform 49"/>
            <p:cNvSpPr>
              <a:spLocks/>
            </p:cNvSpPr>
            <p:nvPr/>
          </p:nvSpPr>
          <p:spPr bwMode="auto">
            <a:xfrm>
              <a:off x="18" y="1206"/>
              <a:ext cx="1367" cy="582"/>
            </a:xfrm>
            <a:custGeom>
              <a:avLst/>
              <a:gdLst>
                <a:gd name="T0" fmla="*/ 683 w 1367"/>
                <a:gd name="T1" fmla="*/ 0 h 582"/>
                <a:gd name="T2" fmla="*/ 0 w 1367"/>
                <a:gd name="T3" fmla="*/ 582 h 582"/>
                <a:gd name="T4" fmla="*/ 1367 w 1367"/>
                <a:gd name="T5" fmla="*/ 582 h 582"/>
                <a:gd name="T6" fmla="*/ 683 w 1367"/>
                <a:gd name="T7" fmla="*/ 0 h 582"/>
                <a:gd name="T8" fmla="*/ 0 60000 65536"/>
                <a:gd name="T9" fmla="*/ 0 60000 65536"/>
                <a:gd name="T10" fmla="*/ 0 60000 65536"/>
                <a:gd name="T11" fmla="*/ 0 60000 65536"/>
                <a:gd name="T12" fmla="*/ 0 w 1367"/>
                <a:gd name="T13" fmla="*/ 0 h 582"/>
                <a:gd name="T14" fmla="*/ 1367 w 1367"/>
                <a:gd name="T15" fmla="*/ 582 h 582"/>
              </a:gdLst>
              <a:ahLst/>
              <a:cxnLst>
                <a:cxn ang="T8">
                  <a:pos x="T0" y="T1"/>
                </a:cxn>
                <a:cxn ang="T9">
                  <a:pos x="T2" y="T3"/>
                </a:cxn>
                <a:cxn ang="T10">
                  <a:pos x="T4" y="T5"/>
                </a:cxn>
                <a:cxn ang="T11">
                  <a:pos x="T6" y="T7"/>
                </a:cxn>
              </a:cxnLst>
              <a:rect l="T12" t="T13" r="T14" b="T15"/>
              <a:pathLst>
                <a:path w="1367" h="582">
                  <a:moveTo>
                    <a:pt x="683" y="0"/>
                  </a:moveTo>
                  <a:lnTo>
                    <a:pt x="0" y="582"/>
                  </a:lnTo>
                  <a:lnTo>
                    <a:pt x="1367" y="582"/>
                  </a:lnTo>
                  <a:lnTo>
                    <a:pt x="683" y="0"/>
                  </a:lnTo>
                  <a:close/>
                </a:path>
              </a:pathLst>
            </a:custGeom>
            <a:solidFill>
              <a:srgbClr val="00B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2791" name="Freeform 50"/>
            <p:cNvSpPr>
              <a:spLocks/>
            </p:cNvSpPr>
            <p:nvPr/>
          </p:nvSpPr>
          <p:spPr bwMode="auto">
            <a:xfrm>
              <a:off x="18" y="1195"/>
              <a:ext cx="1367" cy="582"/>
            </a:xfrm>
            <a:custGeom>
              <a:avLst/>
              <a:gdLst>
                <a:gd name="T0" fmla="*/ 683 w 1367"/>
                <a:gd name="T1" fmla="*/ 0 h 582"/>
                <a:gd name="T2" fmla="*/ 0 w 1367"/>
                <a:gd name="T3" fmla="*/ 582 h 582"/>
                <a:gd name="T4" fmla="*/ 1367 w 1367"/>
                <a:gd name="T5" fmla="*/ 582 h 582"/>
                <a:gd name="T6" fmla="*/ 683 w 1367"/>
                <a:gd name="T7" fmla="*/ 0 h 582"/>
                <a:gd name="T8" fmla="*/ 0 60000 65536"/>
                <a:gd name="T9" fmla="*/ 0 60000 65536"/>
                <a:gd name="T10" fmla="*/ 0 60000 65536"/>
                <a:gd name="T11" fmla="*/ 0 60000 65536"/>
                <a:gd name="T12" fmla="*/ 0 w 1367"/>
                <a:gd name="T13" fmla="*/ 0 h 582"/>
                <a:gd name="T14" fmla="*/ 1367 w 1367"/>
                <a:gd name="T15" fmla="*/ 582 h 582"/>
              </a:gdLst>
              <a:ahLst/>
              <a:cxnLst>
                <a:cxn ang="T8">
                  <a:pos x="T0" y="T1"/>
                </a:cxn>
                <a:cxn ang="T9">
                  <a:pos x="T2" y="T3"/>
                </a:cxn>
                <a:cxn ang="T10">
                  <a:pos x="T4" y="T5"/>
                </a:cxn>
                <a:cxn ang="T11">
                  <a:pos x="T6" y="T7"/>
                </a:cxn>
              </a:cxnLst>
              <a:rect l="T12" t="T13" r="T14" b="T15"/>
              <a:pathLst>
                <a:path w="1367" h="582">
                  <a:moveTo>
                    <a:pt x="683" y="0"/>
                  </a:moveTo>
                  <a:lnTo>
                    <a:pt x="0" y="582"/>
                  </a:lnTo>
                  <a:lnTo>
                    <a:pt x="1367" y="582"/>
                  </a:lnTo>
                  <a:lnTo>
                    <a:pt x="683" y="0"/>
                  </a:lnTo>
                  <a:close/>
                </a:path>
              </a:pathLst>
            </a:cu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72726" name="Rectangle 52"/>
          <p:cNvSpPr>
            <a:spLocks noChangeArrowheads="1"/>
          </p:cNvSpPr>
          <p:nvPr/>
        </p:nvSpPr>
        <p:spPr bwMode="auto">
          <a:xfrm>
            <a:off x="7281863" y="1814513"/>
            <a:ext cx="1266825" cy="795337"/>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27" name="Line 53"/>
          <p:cNvSpPr>
            <a:spLocks noChangeShapeType="1"/>
          </p:cNvSpPr>
          <p:nvPr/>
        </p:nvSpPr>
        <p:spPr bwMode="auto">
          <a:xfrm>
            <a:off x="7281863" y="2293938"/>
            <a:ext cx="1266825" cy="15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8" name="Freeform 54"/>
          <p:cNvSpPr>
            <a:spLocks/>
          </p:cNvSpPr>
          <p:nvPr/>
        </p:nvSpPr>
        <p:spPr bwMode="auto">
          <a:xfrm>
            <a:off x="7273925" y="2374900"/>
            <a:ext cx="274638" cy="242888"/>
          </a:xfrm>
          <a:custGeom>
            <a:avLst/>
            <a:gdLst>
              <a:gd name="T0" fmla="*/ 0 w 244"/>
              <a:gd name="T1" fmla="*/ 0 h 255"/>
              <a:gd name="T2" fmla="*/ 2147483647 w 244"/>
              <a:gd name="T3" fmla="*/ 0 h 255"/>
              <a:gd name="T4" fmla="*/ 2147483647 w 244"/>
              <a:gd name="T5" fmla="*/ 2147483647 h 255"/>
              <a:gd name="T6" fmla="*/ 2147483647 w 244"/>
              <a:gd name="T7" fmla="*/ 2147483647 h 255"/>
              <a:gd name="T8" fmla="*/ 2147483647 w 244"/>
              <a:gd name="T9" fmla="*/ 2147483647 h 255"/>
              <a:gd name="T10" fmla="*/ 2147483647 w 244"/>
              <a:gd name="T11" fmla="*/ 2147483647 h 255"/>
              <a:gd name="T12" fmla="*/ 2147483647 w 244"/>
              <a:gd name="T13" fmla="*/ 2147483647 h 255"/>
              <a:gd name="T14" fmla="*/ 0 60000 65536"/>
              <a:gd name="T15" fmla="*/ 0 60000 65536"/>
              <a:gd name="T16" fmla="*/ 0 60000 65536"/>
              <a:gd name="T17" fmla="*/ 0 60000 65536"/>
              <a:gd name="T18" fmla="*/ 0 60000 65536"/>
              <a:gd name="T19" fmla="*/ 0 60000 65536"/>
              <a:gd name="T20" fmla="*/ 0 60000 65536"/>
              <a:gd name="T21" fmla="*/ 0 w 244"/>
              <a:gd name="T22" fmla="*/ 0 h 255"/>
              <a:gd name="T23" fmla="*/ 244 w 244"/>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255">
                <a:moveTo>
                  <a:pt x="0" y="0"/>
                </a:moveTo>
                <a:lnTo>
                  <a:pt x="82" y="0"/>
                </a:lnTo>
                <a:lnTo>
                  <a:pt x="82" y="85"/>
                </a:lnTo>
                <a:lnTo>
                  <a:pt x="163" y="85"/>
                </a:lnTo>
                <a:lnTo>
                  <a:pt x="163" y="170"/>
                </a:lnTo>
                <a:lnTo>
                  <a:pt x="244" y="170"/>
                </a:lnTo>
                <a:lnTo>
                  <a:pt x="244" y="255"/>
                </a:lnTo>
              </a:path>
            </a:pathLst>
          </a:custGeom>
          <a:noFill/>
          <a:ln w="14" cap="rnd">
            <a:solidFill>
              <a:srgbClr val="0027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2729" name="Freeform 55"/>
          <p:cNvSpPr>
            <a:spLocks/>
          </p:cNvSpPr>
          <p:nvPr/>
        </p:nvSpPr>
        <p:spPr bwMode="auto">
          <a:xfrm>
            <a:off x="8281988" y="2374900"/>
            <a:ext cx="274637" cy="242888"/>
          </a:xfrm>
          <a:custGeom>
            <a:avLst/>
            <a:gdLst>
              <a:gd name="T0" fmla="*/ 2147483647 w 244"/>
              <a:gd name="T1" fmla="*/ 0 h 255"/>
              <a:gd name="T2" fmla="*/ 2147483647 w 244"/>
              <a:gd name="T3" fmla="*/ 0 h 255"/>
              <a:gd name="T4" fmla="*/ 2147483647 w 244"/>
              <a:gd name="T5" fmla="*/ 2147483647 h 255"/>
              <a:gd name="T6" fmla="*/ 2147483647 w 244"/>
              <a:gd name="T7" fmla="*/ 2147483647 h 255"/>
              <a:gd name="T8" fmla="*/ 2147483647 w 244"/>
              <a:gd name="T9" fmla="*/ 2147483647 h 255"/>
              <a:gd name="T10" fmla="*/ 0 w 244"/>
              <a:gd name="T11" fmla="*/ 2147483647 h 255"/>
              <a:gd name="T12" fmla="*/ 0 w 244"/>
              <a:gd name="T13" fmla="*/ 2147483647 h 255"/>
              <a:gd name="T14" fmla="*/ 0 60000 65536"/>
              <a:gd name="T15" fmla="*/ 0 60000 65536"/>
              <a:gd name="T16" fmla="*/ 0 60000 65536"/>
              <a:gd name="T17" fmla="*/ 0 60000 65536"/>
              <a:gd name="T18" fmla="*/ 0 60000 65536"/>
              <a:gd name="T19" fmla="*/ 0 60000 65536"/>
              <a:gd name="T20" fmla="*/ 0 60000 65536"/>
              <a:gd name="T21" fmla="*/ 0 w 244"/>
              <a:gd name="T22" fmla="*/ 0 h 255"/>
              <a:gd name="T23" fmla="*/ 244 w 244"/>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255">
                <a:moveTo>
                  <a:pt x="244" y="0"/>
                </a:moveTo>
                <a:lnTo>
                  <a:pt x="163" y="0"/>
                </a:lnTo>
                <a:lnTo>
                  <a:pt x="163" y="85"/>
                </a:lnTo>
                <a:lnTo>
                  <a:pt x="81" y="85"/>
                </a:lnTo>
                <a:lnTo>
                  <a:pt x="81" y="170"/>
                </a:lnTo>
                <a:lnTo>
                  <a:pt x="0" y="170"/>
                </a:lnTo>
                <a:lnTo>
                  <a:pt x="0" y="255"/>
                </a:lnTo>
              </a:path>
            </a:pathLst>
          </a:custGeom>
          <a:noFill/>
          <a:ln w="14" cap="rnd">
            <a:solidFill>
              <a:srgbClr val="0027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2730" name="Rectangle 56"/>
          <p:cNvSpPr>
            <a:spLocks noChangeArrowheads="1"/>
          </p:cNvSpPr>
          <p:nvPr/>
        </p:nvSpPr>
        <p:spPr bwMode="auto">
          <a:xfrm>
            <a:off x="7419975" y="1935163"/>
            <a:ext cx="214313" cy="269875"/>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nvGrpSpPr>
          <p:cNvPr id="72731" name="Group 59"/>
          <p:cNvGrpSpPr>
            <a:grpSpLocks/>
          </p:cNvGrpSpPr>
          <p:nvPr/>
        </p:nvGrpSpPr>
        <p:grpSpPr bwMode="auto">
          <a:xfrm>
            <a:off x="7808913" y="2057400"/>
            <a:ext cx="214312" cy="230188"/>
            <a:chOff x="607" y="2047"/>
            <a:chExt cx="190" cy="242"/>
          </a:xfrm>
        </p:grpSpPr>
        <p:sp>
          <p:nvSpPr>
            <p:cNvPr id="72788" name="Rectangle 57"/>
            <p:cNvSpPr>
              <a:spLocks noChangeArrowheads="1"/>
            </p:cNvSpPr>
            <p:nvPr/>
          </p:nvSpPr>
          <p:spPr bwMode="auto">
            <a:xfrm>
              <a:off x="607" y="2047"/>
              <a:ext cx="190" cy="242"/>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89" name="Rectangle 58"/>
            <p:cNvSpPr>
              <a:spLocks noChangeArrowheads="1"/>
            </p:cNvSpPr>
            <p:nvPr/>
          </p:nvSpPr>
          <p:spPr bwMode="auto">
            <a:xfrm>
              <a:off x="607" y="2047"/>
              <a:ext cx="190" cy="242"/>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32" name="Group 62"/>
          <p:cNvGrpSpPr>
            <a:grpSpLocks/>
          </p:cNvGrpSpPr>
          <p:nvPr/>
        </p:nvGrpSpPr>
        <p:grpSpPr bwMode="auto">
          <a:xfrm>
            <a:off x="7853363" y="2097088"/>
            <a:ext cx="123825" cy="190500"/>
            <a:chOff x="647" y="2090"/>
            <a:chExt cx="109" cy="199"/>
          </a:xfrm>
        </p:grpSpPr>
        <p:sp>
          <p:nvSpPr>
            <p:cNvPr id="72786" name="Rectangle 60"/>
            <p:cNvSpPr>
              <a:spLocks noChangeArrowheads="1"/>
            </p:cNvSpPr>
            <p:nvPr/>
          </p:nvSpPr>
          <p:spPr bwMode="auto">
            <a:xfrm>
              <a:off x="647" y="2090"/>
              <a:ext cx="109"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87" name="Rectangle 61"/>
            <p:cNvSpPr>
              <a:spLocks noChangeArrowheads="1"/>
            </p:cNvSpPr>
            <p:nvPr/>
          </p:nvSpPr>
          <p:spPr bwMode="auto">
            <a:xfrm>
              <a:off x="647" y="2090"/>
              <a:ext cx="109" cy="199"/>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33" name="Group 65"/>
          <p:cNvGrpSpPr>
            <a:grpSpLocks/>
          </p:cNvGrpSpPr>
          <p:nvPr/>
        </p:nvGrpSpPr>
        <p:grpSpPr bwMode="auto">
          <a:xfrm>
            <a:off x="7808913" y="2057400"/>
            <a:ext cx="214312" cy="230188"/>
            <a:chOff x="607" y="2047"/>
            <a:chExt cx="190" cy="242"/>
          </a:xfrm>
        </p:grpSpPr>
        <p:sp>
          <p:nvSpPr>
            <p:cNvPr id="72784" name="Rectangle 63"/>
            <p:cNvSpPr>
              <a:spLocks noChangeArrowheads="1"/>
            </p:cNvSpPr>
            <p:nvPr/>
          </p:nvSpPr>
          <p:spPr bwMode="auto">
            <a:xfrm>
              <a:off x="607" y="2047"/>
              <a:ext cx="190" cy="242"/>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85" name="Rectangle 64"/>
            <p:cNvSpPr>
              <a:spLocks noChangeArrowheads="1"/>
            </p:cNvSpPr>
            <p:nvPr/>
          </p:nvSpPr>
          <p:spPr bwMode="auto">
            <a:xfrm>
              <a:off x="607" y="2047"/>
              <a:ext cx="190" cy="242"/>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34" name="Group 68"/>
          <p:cNvGrpSpPr>
            <a:grpSpLocks/>
          </p:cNvGrpSpPr>
          <p:nvPr/>
        </p:nvGrpSpPr>
        <p:grpSpPr bwMode="auto">
          <a:xfrm>
            <a:off x="7853363" y="2097088"/>
            <a:ext cx="123825" cy="190500"/>
            <a:chOff x="647" y="2090"/>
            <a:chExt cx="109" cy="199"/>
          </a:xfrm>
        </p:grpSpPr>
        <p:sp>
          <p:nvSpPr>
            <p:cNvPr id="72782" name="Rectangle 66"/>
            <p:cNvSpPr>
              <a:spLocks noChangeArrowheads="1"/>
            </p:cNvSpPr>
            <p:nvPr/>
          </p:nvSpPr>
          <p:spPr bwMode="auto">
            <a:xfrm>
              <a:off x="647" y="2090"/>
              <a:ext cx="109"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83" name="Rectangle 67"/>
            <p:cNvSpPr>
              <a:spLocks noChangeArrowheads="1"/>
            </p:cNvSpPr>
            <p:nvPr/>
          </p:nvSpPr>
          <p:spPr bwMode="auto">
            <a:xfrm>
              <a:off x="647" y="2090"/>
              <a:ext cx="109" cy="199"/>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grpSp>
        <p:nvGrpSpPr>
          <p:cNvPr id="72735" name="Group 71"/>
          <p:cNvGrpSpPr>
            <a:grpSpLocks/>
          </p:cNvGrpSpPr>
          <p:nvPr/>
        </p:nvGrpSpPr>
        <p:grpSpPr bwMode="auto">
          <a:xfrm>
            <a:off x="7373938" y="2178050"/>
            <a:ext cx="303212" cy="26988"/>
            <a:chOff x="222" y="2174"/>
            <a:chExt cx="269" cy="29"/>
          </a:xfrm>
        </p:grpSpPr>
        <p:sp>
          <p:nvSpPr>
            <p:cNvPr id="72780" name="Rectangle 69"/>
            <p:cNvSpPr>
              <a:spLocks noChangeArrowheads="1"/>
            </p:cNvSpPr>
            <p:nvPr/>
          </p:nvSpPr>
          <p:spPr bwMode="auto">
            <a:xfrm>
              <a:off x="222" y="2174"/>
              <a:ext cx="269" cy="29"/>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81" name="Rectangle 70"/>
            <p:cNvSpPr>
              <a:spLocks noChangeArrowheads="1"/>
            </p:cNvSpPr>
            <p:nvPr/>
          </p:nvSpPr>
          <p:spPr bwMode="auto">
            <a:xfrm>
              <a:off x="222" y="2174"/>
              <a:ext cx="269" cy="29"/>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36" name="Line 72"/>
          <p:cNvSpPr>
            <a:spLocks noChangeShapeType="1"/>
          </p:cNvSpPr>
          <p:nvPr/>
        </p:nvSpPr>
        <p:spPr bwMode="auto">
          <a:xfrm>
            <a:off x="7524750" y="1935163"/>
            <a:ext cx="1588" cy="2301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37" name="Line 73"/>
          <p:cNvSpPr>
            <a:spLocks noChangeShapeType="1"/>
          </p:cNvSpPr>
          <p:nvPr/>
        </p:nvSpPr>
        <p:spPr bwMode="auto">
          <a:xfrm>
            <a:off x="7419975" y="2009775"/>
            <a:ext cx="214313" cy="0"/>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38" name="Line 74"/>
          <p:cNvSpPr>
            <a:spLocks noChangeShapeType="1"/>
          </p:cNvSpPr>
          <p:nvPr/>
        </p:nvSpPr>
        <p:spPr bwMode="auto">
          <a:xfrm>
            <a:off x="7419975" y="2090738"/>
            <a:ext cx="214313" cy="15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39" name="Rectangle 75"/>
          <p:cNvSpPr>
            <a:spLocks noChangeArrowheads="1"/>
          </p:cNvSpPr>
          <p:nvPr/>
        </p:nvSpPr>
        <p:spPr bwMode="auto">
          <a:xfrm>
            <a:off x="8197850" y="1935163"/>
            <a:ext cx="214313" cy="269875"/>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nvGrpSpPr>
          <p:cNvPr id="72740" name="Group 78"/>
          <p:cNvGrpSpPr>
            <a:grpSpLocks/>
          </p:cNvGrpSpPr>
          <p:nvPr/>
        </p:nvGrpSpPr>
        <p:grpSpPr bwMode="auto">
          <a:xfrm>
            <a:off x="8153400" y="2178050"/>
            <a:ext cx="304800" cy="26988"/>
            <a:chOff x="912" y="2175"/>
            <a:chExt cx="270" cy="28"/>
          </a:xfrm>
        </p:grpSpPr>
        <p:sp>
          <p:nvSpPr>
            <p:cNvPr id="72778" name="Rectangle 76"/>
            <p:cNvSpPr>
              <a:spLocks noChangeArrowheads="1"/>
            </p:cNvSpPr>
            <p:nvPr/>
          </p:nvSpPr>
          <p:spPr bwMode="auto">
            <a:xfrm>
              <a:off x="912" y="2175"/>
              <a:ext cx="270" cy="28"/>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79" name="Rectangle 77"/>
            <p:cNvSpPr>
              <a:spLocks noChangeArrowheads="1"/>
            </p:cNvSpPr>
            <p:nvPr/>
          </p:nvSpPr>
          <p:spPr bwMode="auto">
            <a:xfrm>
              <a:off x="912" y="2175"/>
              <a:ext cx="270" cy="28"/>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41" name="Line 79"/>
          <p:cNvSpPr>
            <a:spLocks noChangeShapeType="1"/>
          </p:cNvSpPr>
          <p:nvPr/>
        </p:nvSpPr>
        <p:spPr bwMode="auto">
          <a:xfrm>
            <a:off x="8305800" y="1935163"/>
            <a:ext cx="0" cy="2301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42" name="Line 80"/>
          <p:cNvSpPr>
            <a:spLocks noChangeShapeType="1"/>
          </p:cNvSpPr>
          <p:nvPr/>
        </p:nvSpPr>
        <p:spPr bwMode="auto">
          <a:xfrm>
            <a:off x="8197850" y="2009775"/>
            <a:ext cx="214313" cy="1588"/>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43" name="Line 81"/>
          <p:cNvSpPr>
            <a:spLocks noChangeShapeType="1"/>
          </p:cNvSpPr>
          <p:nvPr/>
        </p:nvSpPr>
        <p:spPr bwMode="auto">
          <a:xfrm>
            <a:off x="8197850" y="2090738"/>
            <a:ext cx="214313" cy="15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44" name="Rectangle 82"/>
          <p:cNvSpPr>
            <a:spLocks noChangeArrowheads="1"/>
          </p:cNvSpPr>
          <p:nvPr/>
        </p:nvSpPr>
        <p:spPr bwMode="auto">
          <a:xfrm>
            <a:off x="8197850" y="1935163"/>
            <a:ext cx="214313" cy="269875"/>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nvGrpSpPr>
          <p:cNvPr id="72745" name="Group 85"/>
          <p:cNvGrpSpPr>
            <a:grpSpLocks/>
          </p:cNvGrpSpPr>
          <p:nvPr/>
        </p:nvGrpSpPr>
        <p:grpSpPr bwMode="auto">
          <a:xfrm>
            <a:off x="8153400" y="2178050"/>
            <a:ext cx="304800" cy="26988"/>
            <a:chOff x="912" y="2175"/>
            <a:chExt cx="270" cy="28"/>
          </a:xfrm>
        </p:grpSpPr>
        <p:sp>
          <p:nvSpPr>
            <p:cNvPr id="72776" name="Rectangle 83"/>
            <p:cNvSpPr>
              <a:spLocks noChangeArrowheads="1"/>
            </p:cNvSpPr>
            <p:nvPr/>
          </p:nvSpPr>
          <p:spPr bwMode="auto">
            <a:xfrm>
              <a:off x="912" y="2175"/>
              <a:ext cx="270" cy="28"/>
            </a:xfrm>
            <a:prstGeom prst="rect">
              <a:avLst/>
            </a:prstGeom>
            <a:solidFill>
              <a:srgbClr val="00B7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77" name="Rectangle 84"/>
            <p:cNvSpPr>
              <a:spLocks noChangeArrowheads="1"/>
            </p:cNvSpPr>
            <p:nvPr/>
          </p:nvSpPr>
          <p:spPr bwMode="auto">
            <a:xfrm>
              <a:off x="912" y="2175"/>
              <a:ext cx="270" cy="28"/>
            </a:xfrm>
            <a:prstGeom prst="rect">
              <a:avLst/>
            </a:prstGeom>
            <a:noFill/>
            <a:ln w="14"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46" name="Line 86"/>
          <p:cNvSpPr>
            <a:spLocks noChangeShapeType="1"/>
          </p:cNvSpPr>
          <p:nvPr/>
        </p:nvSpPr>
        <p:spPr bwMode="auto">
          <a:xfrm>
            <a:off x="8305800" y="1935163"/>
            <a:ext cx="0" cy="2301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47" name="Line 87"/>
          <p:cNvSpPr>
            <a:spLocks noChangeShapeType="1"/>
          </p:cNvSpPr>
          <p:nvPr/>
        </p:nvSpPr>
        <p:spPr bwMode="auto">
          <a:xfrm>
            <a:off x="8197850" y="2009775"/>
            <a:ext cx="214313" cy="1588"/>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48" name="Line 88"/>
          <p:cNvSpPr>
            <a:spLocks noChangeShapeType="1"/>
          </p:cNvSpPr>
          <p:nvPr/>
        </p:nvSpPr>
        <p:spPr bwMode="auto">
          <a:xfrm>
            <a:off x="8197850" y="2090738"/>
            <a:ext cx="214313" cy="1587"/>
          </a:xfrm>
          <a:prstGeom prst="line">
            <a:avLst/>
          </a:prstGeom>
          <a:noFill/>
          <a:ln w="14">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49" name="Rectangle 92"/>
          <p:cNvSpPr>
            <a:spLocks noChangeArrowheads="1"/>
          </p:cNvSpPr>
          <p:nvPr/>
        </p:nvSpPr>
        <p:spPr bwMode="auto">
          <a:xfrm>
            <a:off x="6167438" y="3252788"/>
            <a:ext cx="2747962" cy="66992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nvGrpSpPr>
          <p:cNvPr id="72750" name="Group 113"/>
          <p:cNvGrpSpPr>
            <a:grpSpLocks/>
          </p:cNvGrpSpPr>
          <p:nvPr/>
        </p:nvGrpSpPr>
        <p:grpSpPr bwMode="auto">
          <a:xfrm>
            <a:off x="6402388" y="2290763"/>
            <a:ext cx="47625" cy="1430337"/>
            <a:chOff x="1550" y="2292"/>
            <a:chExt cx="43" cy="1504"/>
          </a:xfrm>
        </p:grpSpPr>
        <p:sp>
          <p:nvSpPr>
            <p:cNvPr id="72774" name="Rectangle 111"/>
            <p:cNvSpPr>
              <a:spLocks noChangeArrowheads="1"/>
            </p:cNvSpPr>
            <p:nvPr/>
          </p:nvSpPr>
          <p:spPr bwMode="auto">
            <a:xfrm>
              <a:off x="1550" y="2292"/>
              <a:ext cx="43" cy="1319"/>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75" name="Rectangle 112"/>
            <p:cNvSpPr>
              <a:spLocks noChangeArrowheads="1"/>
            </p:cNvSpPr>
            <p:nvPr/>
          </p:nvSpPr>
          <p:spPr bwMode="auto">
            <a:xfrm>
              <a:off x="1550" y="2292"/>
              <a:ext cx="42" cy="1504"/>
            </a:xfrm>
            <a:prstGeom prst="rect">
              <a:avLst/>
            </a:prstGeom>
            <a:noFill/>
            <a:ln w="5" cap="rnd">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grpSp>
      <p:sp>
        <p:nvSpPr>
          <p:cNvPr id="72751" name="Line 153"/>
          <p:cNvSpPr>
            <a:spLocks noChangeShapeType="1"/>
          </p:cNvSpPr>
          <p:nvPr/>
        </p:nvSpPr>
        <p:spPr bwMode="auto">
          <a:xfrm>
            <a:off x="6402388" y="3524250"/>
            <a:ext cx="47625" cy="1588"/>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2" name="Line 154"/>
          <p:cNvSpPr>
            <a:spLocks noChangeShapeType="1"/>
          </p:cNvSpPr>
          <p:nvPr/>
        </p:nvSpPr>
        <p:spPr bwMode="auto">
          <a:xfrm>
            <a:off x="6402388" y="3505200"/>
            <a:ext cx="47625" cy="0"/>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3" name="Line 155"/>
          <p:cNvSpPr>
            <a:spLocks noChangeShapeType="1"/>
          </p:cNvSpPr>
          <p:nvPr/>
        </p:nvSpPr>
        <p:spPr bwMode="auto">
          <a:xfrm>
            <a:off x="6402388" y="3484563"/>
            <a:ext cx="47625" cy="1587"/>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4" name="Line 156"/>
          <p:cNvSpPr>
            <a:spLocks noChangeShapeType="1"/>
          </p:cNvSpPr>
          <p:nvPr/>
        </p:nvSpPr>
        <p:spPr bwMode="auto">
          <a:xfrm>
            <a:off x="6402388" y="3465513"/>
            <a:ext cx="47625" cy="0"/>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5" name="Line 157"/>
          <p:cNvSpPr>
            <a:spLocks noChangeShapeType="1"/>
          </p:cNvSpPr>
          <p:nvPr/>
        </p:nvSpPr>
        <p:spPr bwMode="auto">
          <a:xfrm>
            <a:off x="6402388" y="3443288"/>
            <a:ext cx="47625" cy="1587"/>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6" name="Line 158"/>
          <p:cNvSpPr>
            <a:spLocks noChangeShapeType="1"/>
          </p:cNvSpPr>
          <p:nvPr/>
        </p:nvSpPr>
        <p:spPr bwMode="auto">
          <a:xfrm>
            <a:off x="6402388" y="3424238"/>
            <a:ext cx="47625" cy="0"/>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7" name="Line 159"/>
          <p:cNvSpPr>
            <a:spLocks noChangeShapeType="1"/>
          </p:cNvSpPr>
          <p:nvPr/>
        </p:nvSpPr>
        <p:spPr bwMode="auto">
          <a:xfrm>
            <a:off x="6402388" y="3403600"/>
            <a:ext cx="47625" cy="1588"/>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8" name="Line 160"/>
          <p:cNvSpPr>
            <a:spLocks noChangeShapeType="1"/>
          </p:cNvSpPr>
          <p:nvPr/>
        </p:nvSpPr>
        <p:spPr bwMode="auto">
          <a:xfrm>
            <a:off x="6402388" y="3382963"/>
            <a:ext cx="47625" cy="1587"/>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59" name="Line 161"/>
          <p:cNvSpPr>
            <a:spLocks noChangeShapeType="1"/>
          </p:cNvSpPr>
          <p:nvPr/>
        </p:nvSpPr>
        <p:spPr bwMode="auto">
          <a:xfrm>
            <a:off x="6402388" y="3362325"/>
            <a:ext cx="47625" cy="1588"/>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60" name="Line 162"/>
          <p:cNvSpPr>
            <a:spLocks noChangeShapeType="1"/>
          </p:cNvSpPr>
          <p:nvPr/>
        </p:nvSpPr>
        <p:spPr bwMode="auto">
          <a:xfrm>
            <a:off x="6402388" y="3341688"/>
            <a:ext cx="47625" cy="1587"/>
          </a:xfrm>
          <a:prstGeom prst="line">
            <a:avLst/>
          </a:prstGeom>
          <a:noFill/>
          <a:ln w="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61" name="Line 163"/>
          <p:cNvSpPr>
            <a:spLocks noChangeShapeType="1"/>
          </p:cNvSpPr>
          <p:nvPr/>
        </p:nvSpPr>
        <p:spPr bwMode="auto">
          <a:xfrm flipV="1">
            <a:off x="8008938" y="2613025"/>
            <a:ext cx="0" cy="42863"/>
          </a:xfrm>
          <a:prstGeom prst="line">
            <a:avLst/>
          </a:prstGeom>
          <a:noFill/>
          <a:ln w="17">
            <a:solidFill>
              <a:srgbClr val="00279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62" name="TextBox 196"/>
          <p:cNvSpPr txBox="1">
            <a:spLocks noChangeArrowheads="1"/>
          </p:cNvSpPr>
          <p:nvPr/>
        </p:nvSpPr>
        <p:spPr bwMode="auto">
          <a:xfrm>
            <a:off x="7573963" y="2743200"/>
            <a:ext cx="1036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rgbClr val="000000"/>
                </a:solidFill>
              </a:rPr>
              <a:t>6.83 ft</a:t>
            </a:r>
          </a:p>
        </p:txBody>
      </p:sp>
      <p:cxnSp>
        <p:nvCxnSpPr>
          <p:cNvPr id="72763" name="Straight Arrow Connector 198"/>
          <p:cNvCxnSpPr>
            <a:cxnSpLocks noChangeShapeType="1"/>
          </p:cNvCxnSpPr>
          <p:nvPr/>
        </p:nvCxnSpPr>
        <p:spPr bwMode="auto">
          <a:xfrm rot="5400000" flipH="1" flipV="1">
            <a:off x="7920831" y="2726532"/>
            <a:ext cx="163513" cy="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72764" name="Straight Arrow Connector 200"/>
          <p:cNvCxnSpPr>
            <a:cxnSpLocks noChangeShapeType="1"/>
          </p:cNvCxnSpPr>
          <p:nvPr/>
        </p:nvCxnSpPr>
        <p:spPr bwMode="auto">
          <a:xfrm rot="5400000">
            <a:off x="7920037" y="3128963"/>
            <a:ext cx="163513" cy="158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72765" name="Rectangle 112"/>
          <p:cNvSpPr>
            <a:spLocks noChangeArrowheads="1"/>
          </p:cNvSpPr>
          <p:nvPr/>
        </p:nvSpPr>
        <p:spPr bwMode="auto">
          <a:xfrm>
            <a:off x="6400800" y="2300288"/>
            <a:ext cx="49213" cy="1419225"/>
          </a:xfrm>
          <a:prstGeom prst="rect">
            <a:avLst/>
          </a:prstGeom>
          <a:solidFill>
            <a:srgbClr val="00B0F0"/>
          </a:solidFill>
          <a:ln w="5" cap="rnd">
            <a:solidFill>
              <a:srgbClr val="00279F"/>
            </a:solidFill>
            <a:miter lim="800000"/>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66" name="Rectangle 139"/>
          <p:cNvSpPr>
            <a:spLocks noChangeArrowheads="1"/>
          </p:cNvSpPr>
          <p:nvPr/>
        </p:nvSpPr>
        <p:spPr bwMode="auto">
          <a:xfrm>
            <a:off x="6403975" y="3249613"/>
            <a:ext cx="49213" cy="468312"/>
          </a:xfrm>
          <a:prstGeom prst="rect">
            <a:avLst/>
          </a:prstGeom>
          <a:pattFill prst="ltHorz">
            <a:fgClr>
              <a:schemeClr val="accent1"/>
            </a:fgClr>
            <a:bgClr>
              <a:schemeClr val="bg1"/>
            </a:bgClr>
          </a:pattFill>
          <a:ln w="9525" algn="ctr">
            <a:solidFill>
              <a:schemeClr val="tx1"/>
            </a:solidFill>
            <a:miter lim="800000"/>
            <a:headEnd/>
            <a:tailEnd/>
          </a:ln>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pic>
        <p:nvPicPr>
          <p:cNvPr id="72767" name="Picture 17" descr="C:\Users\Juliana\Desktop\Updated PVI graphics Oct 2014\PVI-ScreeningFlowChart-0922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1416050"/>
            <a:ext cx="16700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rgbClr val="000000"/>
                </a:solidFill>
              </a:rPr>
              <a:t>Case Study</a:t>
            </a:r>
          </a:p>
        </p:txBody>
      </p:sp>
      <p:sp>
        <p:nvSpPr>
          <p:cNvPr id="72771" name="Rectangle 36"/>
          <p:cNvSpPr>
            <a:spLocks noChangeArrowheads="1"/>
          </p:cNvSpPr>
          <p:nvPr/>
        </p:nvSpPr>
        <p:spPr bwMode="auto">
          <a:xfrm>
            <a:off x="850900" y="3522663"/>
            <a:ext cx="130175" cy="212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0000"/>
              </a:solidFill>
            </a:endParaRPr>
          </a:p>
        </p:txBody>
      </p:sp>
      <p:sp>
        <p:nvSpPr>
          <p:cNvPr id="72772" name="Text Box 12"/>
          <p:cNvSpPr txBox="1">
            <a:spLocks noChangeArrowheads="1"/>
          </p:cNvSpPr>
          <p:nvPr/>
        </p:nvSpPr>
        <p:spPr bwMode="auto">
          <a:xfrm>
            <a:off x="6864350" y="3341688"/>
            <a:ext cx="2033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lnSpc>
                <a:spcPts val="1800"/>
              </a:lnSpc>
              <a:spcBef>
                <a:spcPct val="0"/>
              </a:spcBef>
              <a:buClrTx/>
              <a:buSzTx/>
              <a:buFontTx/>
              <a:buNone/>
            </a:pPr>
            <a:r>
              <a:rPr lang="en-US" altLang="en-US" sz="1600" dirty="0">
                <a:solidFill>
                  <a:schemeClr val="bg1"/>
                </a:solidFill>
              </a:rPr>
              <a:t>Benzene 2,680 ug/L</a:t>
            </a:r>
          </a:p>
          <a:p>
            <a:pPr eaLnBrk="1" hangingPunct="1">
              <a:lnSpc>
                <a:spcPts val="1800"/>
              </a:lnSpc>
              <a:spcBef>
                <a:spcPct val="0"/>
              </a:spcBef>
              <a:buClrTx/>
              <a:buSzTx/>
              <a:buFontTx/>
              <a:buNone/>
            </a:pPr>
            <a:r>
              <a:rPr lang="en-US" altLang="en-US" sz="1600" dirty="0">
                <a:solidFill>
                  <a:schemeClr val="bg1"/>
                </a:solidFill>
              </a:rPr>
              <a:t>TPH-g   29,200 ug/L</a:t>
            </a:r>
          </a:p>
        </p:txBody>
      </p:sp>
      <p:sp>
        <p:nvSpPr>
          <p:cNvPr id="72773" name="TextBox 40"/>
          <p:cNvSpPr txBox="1">
            <a:spLocks noChangeArrowheads="1"/>
          </p:cNvSpPr>
          <p:nvPr/>
        </p:nvSpPr>
        <p:spPr bwMode="auto">
          <a:xfrm>
            <a:off x="5667375" y="6488113"/>
            <a:ext cx="347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eaLnBrk="0" hangingPunct="0">
              <a:spcBef>
                <a:spcPct val="20000"/>
              </a:spcBef>
              <a:buClr>
                <a:srgbClr val="333399"/>
              </a:buClr>
              <a:buSzPct val="115000"/>
              <a:buChar char="•"/>
              <a:defRPr sz="2400">
                <a:solidFill>
                  <a:srgbClr val="008000"/>
                </a:solidFill>
                <a:latin typeface="Arial" pitchFamily="34"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ClrTx/>
              <a:buSzTx/>
              <a:buFontTx/>
              <a:buNone/>
            </a:pPr>
            <a:r>
              <a:rPr lang="en-US" altLang="en-US" sz="1800" dirty="0">
                <a:solidFill>
                  <a:schemeClr val="tx1"/>
                </a:solidFill>
              </a:rPr>
              <a:t>Courtesy Robin Davis UTDEQ</a:t>
            </a:r>
          </a:p>
        </p:txBody>
      </p:sp>
    </p:spTree>
    <p:custDataLst>
      <p:tags r:id="rId1"/>
    </p:custDataLst>
    <p:extLst>
      <p:ext uri="{BB962C8B-B14F-4D97-AF65-F5344CB8AC3E}">
        <p14:creationId xmlns:p14="http://schemas.microsoft.com/office/powerpoint/2010/main" val="419241262"/>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dirty="0" smtClean="0"/>
              <a:t>Today’s Road Map</a:t>
            </a:r>
          </a:p>
        </p:txBody>
      </p:sp>
      <p:grpSp>
        <p:nvGrpSpPr>
          <p:cNvPr id="143363" name="Group 44"/>
          <p:cNvGrpSpPr>
            <a:grpSpLocks/>
          </p:cNvGrpSpPr>
          <p:nvPr/>
        </p:nvGrpSpPr>
        <p:grpSpPr bwMode="auto">
          <a:xfrm>
            <a:off x="1676400" y="1447800"/>
            <a:ext cx="6019800" cy="5141913"/>
            <a:chOff x="914400" y="1447800"/>
            <a:chExt cx="6019800" cy="5142131"/>
          </a:xfrm>
        </p:grpSpPr>
        <p:sp>
          <p:nvSpPr>
            <p:cNvPr id="143365" name="Text Box 5"/>
            <p:cNvSpPr txBox="1">
              <a:spLocks noChangeArrowheads="1"/>
            </p:cNvSpPr>
            <p:nvPr/>
          </p:nvSpPr>
          <p:spPr bwMode="auto">
            <a:xfrm>
              <a:off x="914400" y="2819400"/>
              <a:ext cx="358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Site Screening</a:t>
              </a:r>
              <a:endParaRPr lang="en-US" altLang="en-US" sz="2400" b="1" dirty="0">
                <a:solidFill>
                  <a:schemeClr val="tx1"/>
                </a:solidFill>
              </a:endParaRPr>
            </a:p>
          </p:txBody>
        </p:sp>
        <p:sp>
          <p:nvSpPr>
            <p:cNvPr id="143366" name="Text Box 6"/>
            <p:cNvSpPr txBox="1">
              <a:spLocks noChangeArrowheads="1"/>
            </p:cNvSpPr>
            <p:nvPr/>
          </p:nvSpPr>
          <p:spPr bwMode="auto">
            <a:xfrm>
              <a:off x="990600" y="4191000"/>
              <a:ext cx="350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Investigation &amp; Modeling</a:t>
              </a:r>
            </a:p>
          </p:txBody>
        </p:sp>
        <p:sp>
          <p:nvSpPr>
            <p:cNvPr id="143367" name="AutoShape 3"/>
            <p:cNvSpPr>
              <a:spLocks noChangeArrowheads="1"/>
            </p:cNvSpPr>
            <p:nvPr/>
          </p:nvSpPr>
          <p:spPr bwMode="auto">
            <a:xfrm>
              <a:off x="2514601" y="182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3368" name="Text Box 4"/>
            <p:cNvSpPr txBox="1">
              <a:spLocks noChangeArrowheads="1"/>
            </p:cNvSpPr>
            <p:nvPr/>
          </p:nvSpPr>
          <p:spPr bwMode="auto">
            <a:xfrm>
              <a:off x="914400" y="14478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Introduction</a:t>
              </a:r>
              <a:endParaRPr lang="en-US" altLang="en-US" sz="2400" b="1" dirty="0">
                <a:solidFill>
                  <a:schemeClr val="tx1"/>
                </a:solidFill>
              </a:endParaRPr>
            </a:p>
          </p:txBody>
        </p:sp>
        <p:sp>
          <p:nvSpPr>
            <p:cNvPr id="143369" name="Text Box 5"/>
            <p:cNvSpPr txBox="1">
              <a:spLocks noChangeArrowheads="1"/>
            </p:cNvSpPr>
            <p:nvPr/>
          </p:nvSpPr>
          <p:spPr bwMode="auto">
            <a:xfrm>
              <a:off x="914400" y="21336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PVI Pathway</a:t>
              </a:r>
              <a:endParaRPr lang="en-US" altLang="en-US" sz="2400" b="1" dirty="0">
                <a:solidFill>
                  <a:schemeClr val="tx1"/>
                </a:solidFill>
              </a:endParaRPr>
            </a:p>
          </p:txBody>
        </p:sp>
        <p:sp>
          <p:nvSpPr>
            <p:cNvPr id="143370" name="Text Box 6"/>
            <p:cNvSpPr txBox="1">
              <a:spLocks noChangeArrowheads="1"/>
            </p:cNvSpPr>
            <p:nvPr/>
          </p:nvSpPr>
          <p:spPr bwMode="auto">
            <a:xfrm>
              <a:off x="990600" y="3505200"/>
              <a:ext cx="343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1800" b="1" dirty="0">
                  <a:solidFill>
                    <a:srgbClr val="0A6C0C"/>
                  </a:solidFill>
                </a:rPr>
                <a:t>Participant Questions</a:t>
              </a:r>
            </a:p>
          </p:txBody>
        </p:sp>
        <p:sp>
          <p:nvSpPr>
            <p:cNvPr id="143371" name="Text Box 7"/>
            <p:cNvSpPr txBox="1">
              <a:spLocks noChangeArrowheads="1"/>
            </p:cNvSpPr>
            <p:nvPr/>
          </p:nvSpPr>
          <p:spPr bwMode="auto">
            <a:xfrm>
              <a:off x="990600" y="4876800"/>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Vapor Control &amp;</a:t>
              </a:r>
              <a:br>
                <a:rPr lang="en-US" altLang="en-US" sz="2200" b="1" dirty="0">
                  <a:solidFill>
                    <a:schemeClr val="tx1"/>
                  </a:solidFill>
                </a:rPr>
              </a:br>
              <a:r>
                <a:rPr lang="en-US" altLang="en-US" sz="2200" b="1" dirty="0">
                  <a:solidFill>
                    <a:schemeClr val="tx1"/>
                  </a:solidFill>
                </a:rPr>
                <a:t>Site Management</a:t>
              </a:r>
              <a:endParaRPr lang="en-US" altLang="en-US" sz="2400" b="1" dirty="0">
                <a:solidFill>
                  <a:schemeClr val="tx1"/>
                </a:solidFill>
              </a:endParaRPr>
            </a:p>
          </p:txBody>
        </p:sp>
        <p:sp>
          <p:nvSpPr>
            <p:cNvPr id="143372" name="AutoShape 3"/>
            <p:cNvSpPr>
              <a:spLocks noChangeArrowheads="1"/>
            </p:cNvSpPr>
            <p:nvPr/>
          </p:nvSpPr>
          <p:spPr bwMode="auto">
            <a:xfrm>
              <a:off x="2514600" y="25146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3373" name="AutoShape 3"/>
            <p:cNvSpPr>
              <a:spLocks noChangeArrowheads="1"/>
            </p:cNvSpPr>
            <p:nvPr/>
          </p:nvSpPr>
          <p:spPr bwMode="auto">
            <a:xfrm>
              <a:off x="2514600" y="45720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3374" name="AutoShape 3"/>
            <p:cNvSpPr>
              <a:spLocks noChangeArrowheads="1"/>
            </p:cNvSpPr>
            <p:nvPr/>
          </p:nvSpPr>
          <p:spPr bwMode="auto">
            <a:xfrm>
              <a:off x="2514600" y="38862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3375" name="AutoShape 3"/>
            <p:cNvSpPr>
              <a:spLocks noChangeArrowheads="1"/>
            </p:cNvSpPr>
            <p:nvPr/>
          </p:nvSpPr>
          <p:spPr bwMode="auto">
            <a:xfrm>
              <a:off x="2514600" y="32004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3376" name="AutoShape 3"/>
            <p:cNvSpPr>
              <a:spLocks noChangeArrowheads="1"/>
            </p:cNvSpPr>
            <p:nvPr/>
          </p:nvSpPr>
          <p:spPr bwMode="auto">
            <a:xfrm>
              <a:off x="2514600" y="563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3377" name="Text Box 6"/>
            <p:cNvSpPr txBox="1">
              <a:spLocks noChangeArrowheads="1"/>
            </p:cNvSpPr>
            <p:nvPr/>
          </p:nvSpPr>
          <p:spPr bwMode="auto">
            <a:xfrm>
              <a:off x="990600" y="5943600"/>
              <a:ext cx="343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1800" b="1" dirty="0">
                  <a:solidFill>
                    <a:srgbClr val="0A6C0C"/>
                  </a:solidFill>
                </a:rPr>
                <a:t>Participants Taking Action</a:t>
              </a:r>
            </a:p>
            <a:p>
              <a:pPr algn="ctr">
                <a:spcBef>
                  <a:spcPct val="0"/>
                </a:spcBef>
                <a:buClrTx/>
                <a:buSzTx/>
                <a:buFontTx/>
                <a:buNone/>
              </a:pPr>
              <a:r>
                <a:rPr lang="en-US" altLang="en-US" sz="1800" b="1" dirty="0">
                  <a:solidFill>
                    <a:srgbClr val="0A6C0C"/>
                  </a:solidFill>
                </a:rPr>
                <a:t>Participant Questions</a:t>
              </a:r>
            </a:p>
          </p:txBody>
        </p:sp>
        <p:sp>
          <p:nvSpPr>
            <p:cNvPr id="143378" name="Right Brace 38"/>
            <p:cNvSpPr>
              <a:spLocks/>
            </p:cNvSpPr>
            <p:nvPr/>
          </p:nvSpPr>
          <p:spPr bwMode="auto">
            <a:xfrm>
              <a:off x="4419600" y="1662906"/>
              <a:ext cx="609600" cy="3899694"/>
            </a:xfrm>
            <a:prstGeom prst="rightBrace">
              <a:avLst>
                <a:gd name="adj1" fmla="val 0"/>
                <a:gd name="adj2" fmla="val 50000"/>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43379" name="Text Box 5"/>
            <p:cNvSpPr txBox="1">
              <a:spLocks noChangeArrowheads="1"/>
            </p:cNvSpPr>
            <p:nvPr/>
          </p:nvSpPr>
          <p:spPr bwMode="auto">
            <a:xfrm>
              <a:off x="4876800" y="33528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2200" b="1" dirty="0">
                  <a:solidFill>
                    <a:schemeClr val="tx1"/>
                  </a:solidFill>
                </a:rPr>
                <a:t>Community </a:t>
              </a:r>
            </a:p>
            <a:p>
              <a:pPr algn="ctr">
                <a:spcBef>
                  <a:spcPct val="0"/>
                </a:spcBef>
                <a:buClrTx/>
                <a:buSzTx/>
                <a:buFontTx/>
                <a:buNone/>
              </a:pPr>
              <a:r>
                <a:rPr lang="en-US" altLang="en-US" sz="2200" b="1" dirty="0">
                  <a:solidFill>
                    <a:schemeClr val="tx1"/>
                  </a:solidFill>
                </a:rPr>
                <a:t>Engagement</a:t>
              </a:r>
              <a:endParaRPr lang="en-US" altLang="en-US" sz="2400" b="1" dirty="0">
                <a:solidFill>
                  <a:schemeClr val="tx1"/>
                </a:solidFill>
              </a:endParaRPr>
            </a:p>
          </p:txBody>
        </p:sp>
      </p:grpSp>
      <p:sp>
        <p:nvSpPr>
          <p:cNvPr id="143364" name="Right Arrow 19"/>
          <p:cNvSpPr>
            <a:spLocks noChangeArrowheads="1"/>
          </p:cNvSpPr>
          <p:nvPr/>
        </p:nvSpPr>
        <p:spPr bwMode="auto">
          <a:xfrm>
            <a:off x="889000" y="3479800"/>
            <a:ext cx="1335088" cy="381000"/>
          </a:xfrm>
          <a:prstGeom prst="rightArrow">
            <a:avLst>
              <a:gd name="adj1" fmla="val 50000"/>
              <a:gd name="adj2" fmla="val 49983"/>
            </a:avLst>
          </a:prstGeom>
          <a:solidFill>
            <a:srgbClr val="008000"/>
          </a:solidFill>
          <a:ln w="9525"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Tree>
    <p:custDataLst>
      <p:tags r:id="rId1"/>
    </p:custDataLst>
    <p:extLst>
      <p:ext uri="{BB962C8B-B14F-4D97-AF65-F5344CB8AC3E}">
        <p14:creationId xmlns:p14="http://schemas.microsoft.com/office/powerpoint/2010/main" val="4129209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dirty="0" smtClean="0"/>
              <a:t>Today’s Road Map</a:t>
            </a:r>
          </a:p>
        </p:txBody>
      </p:sp>
      <p:grpSp>
        <p:nvGrpSpPr>
          <p:cNvPr id="145411" name="Group 44"/>
          <p:cNvGrpSpPr>
            <a:grpSpLocks/>
          </p:cNvGrpSpPr>
          <p:nvPr/>
        </p:nvGrpSpPr>
        <p:grpSpPr bwMode="auto">
          <a:xfrm>
            <a:off x="1676400" y="1447800"/>
            <a:ext cx="6019800" cy="5141913"/>
            <a:chOff x="914400" y="1447800"/>
            <a:chExt cx="6019800" cy="5142131"/>
          </a:xfrm>
        </p:grpSpPr>
        <p:sp>
          <p:nvSpPr>
            <p:cNvPr id="145416" name="Text Box 5"/>
            <p:cNvSpPr txBox="1">
              <a:spLocks noChangeArrowheads="1"/>
            </p:cNvSpPr>
            <p:nvPr/>
          </p:nvSpPr>
          <p:spPr bwMode="auto">
            <a:xfrm>
              <a:off x="914400" y="2819400"/>
              <a:ext cx="358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Site Screening</a:t>
              </a:r>
              <a:endParaRPr lang="en-US" altLang="en-US" sz="2400" b="1" dirty="0">
                <a:solidFill>
                  <a:schemeClr val="tx1"/>
                </a:solidFill>
              </a:endParaRPr>
            </a:p>
          </p:txBody>
        </p:sp>
        <p:sp>
          <p:nvSpPr>
            <p:cNvPr id="145417" name="Text Box 6"/>
            <p:cNvSpPr txBox="1">
              <a:spLocks noChangeArrowheads="1"/>
            </p:cNvSpPr>
            <p:nvPr/>
          </p:nvSpPr>
          <p:spPr bwMode="auto">
            <a:xfrm>
              <a:off x="990600" y="4191000"/>
              <a:ext cx="350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Investigation &amp; Modeling</a:t>
              </a:r>
            </a:p>
          </p:txBody>
        </p:sp>
        <p:sp>
          <p:nvSpPr>
            <p:cNvPr id="145418" name="AutoShape 3"/>
            <p:cNvSpPr>
              <a:spLocks noChangeArrowheads="1"/>
            </p:cNvSpPr>
            <p:nvPr/>
          </p:nvSpPr>
          <p:spPr bwMode="auto">
            <a:xfrm>
              <a:off x="2514601" y="182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5419" name="Text Box 4"/>
            <p:cNvSpPr txBox="1">
              <a:spLocks noChangeArrowheads="1"/>
            </p:cNvSpPr>
            <p:nvPr/>
          </p:nvSpPr>
          <p:spPr bwMode="auto">
            <a:xfrm>
              <a:off x="914400" y="14478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Introduction</a:t>
              </a:r>
              <a:endParaRPr lang="en-US" altLang="en-US" sz="2400" b="1" dirty="0">
                <a:solidFill>
                  <a:schemeClr val="tx1"/>
                </a:solidFill>
              </a:endParaRPr>
            </a:p>
          </p:txBody>
        </p:sp>
        <p:sp>
          <p:nvSpPr>
            <p:cNvPr id="145420" name="Text Box 5"/>
            <p:cNvSpPr txBox="1">
              <a:spLocks noChangeArrowheads="1"/>
            </p:cNvSpPr>
            <p:nvPr/>
          </p:nvSpPr>
          <p:spPr bwMode="auto">
            <a:xfrm>
              <a:off x="914400" y="21336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PVI Pathway</a:t>
              </a:r>
              <a:endParaRPr lang="en-US" altLang="en-US" sz="2400" b="1" dirty="0">
                <a:solidFill>
                  <a:schemeClr val="tx1"/>
                </a:solidFill>
              </a:endParaRPr>
            </a:p>
          </p:txBody>
        </p:sp>
        <p:sp>
          <p:nvSpPr>
            <p:cNvPr id="145421" name="Text Box 6"/>
            <p:cNvSpPr txBox="1">
              <a:spLocks noChangeArrowheads="1"/>
            </p:cNvSpPr>
            <p:nvPr/>
          </p:nvSpPr>
          <p:spPr bwMode="auto">
            <a:xfrm>
              <a:off x="990600" y="3505200"/>
              <a:ext cx="343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1800" b="1" dirty="0">
                  <a:solidFill>
                    <a:srgbClr val="0A6C0C"/>
                  </a:solidFill>
                </a:rPr>
                <a:t>Participant Questions</a:t>
              </a:r>
            </a:p>
          </p:txBody>
        </p:sp>
        <p:sp>
          <p:nvSpPr>
            <p:cNvPr id="145422" name="Text Box 7"/>
            <p:cNvSpPr txBox="1">
              <a:spLocks noChangeArrowheads="1"/>
            </p:cNvSpPr>
            <p:nvPr/>
          </p:nvSpPr>
          <p:spPr bwMode="auto">
            <a:xfrm>
              <a:off x="990600" y="4876800"/>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Vapor Control &amp;</a:t>
              </a:r>
              <a:br>
                <a:rPr lang="en-US" altLang="en-US" sz="2200" b="1" dirty="0">
                  <a:solidFill>
                    <a:schemeClr val="tx1"/>
                  </a:solidFill>
                </a:rPr>
              </a:br>
              <a:r>
                <a:rPr lang="en-US" altLang="en-US" sz="2200" b="1" dirty="0">
                  <a:solidFill>
                    <a:schemeClr val="tx1"/>
                  </a:solidFill>
                </a:rPr>
                <a:t>Site Management</a:t>
              </a:r>
              <a:endParaRPr lang="en-US" altLang="en-US" sz="2400" b="1" dirty="0">
                <a:solidFill>
                  <a:schemeClr val="tx1"/>
                </a:solidFill>
              </a:endParaRPr>
            </a:p>
          </p:txBody>
        </p:sp>
        <p:sp>
          <p:nvSpPr>
            <p:cNvPr id="145423" name="AutoShape 3"/>
            <p:cNvSpPr>
              <a:spLocks noChangeArrowheads="1"/>
            </p:cNvSpPr>
            <p:nvPr/>
          </p:nvSpPr>
          <p:spPr bwMode="auto">
            <a:xfrm>
              <a:off x="2514600" y="25146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5424" name="AutoShape 3"/>
            <p:cNvSpPr>
              <a:spLocks noChangeArrowheads="1"/>
            </p:cNvSpPr>
            <p:nvPr/>
          </p:nvSpPr>
          <p:spPr bwMode="auto">
            <a:xfrm>
              <a:off x="2514600" y="45720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5425" name="AutoShape 3"/>
            <p:cNvSpPr>
              <a:spLocks noChangeArrowheads="1"/>
            </p:cNvSpPr>
            <p:nvPr/>
          </p:nvSpPr>
          <p:spPr bwMode="auto">
            <a:xfrm>
              <a:off x="2514600" y="38862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5426" name="AutoShape 3"/>
            <p:cNvSpPr>
              <a:spLocks noChangeArrowheads="1"/>
            </p:cNvSpPr>
            <p:nvPr/>
          </p:nvSpPr>
          <p:spPr bwMode="auto">
            <a:xfrm>
              <a:off x="2514600" y="32004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5427" name="AutoShape 3"/>
            <p:cNvSpPr>
              <a:spLocks noChangeArrowheads="1"/>
            </p:cNvSpPr>
            <p:nvPr/>
          </p:nvSpPr>
          <p:spPr bwMode="auto">
            <a:xfrm>
              <a:off x="2514600" y="563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45428" name="Text Box 6"/>
            <p:cNvSpPr txBox="1">
              <a:spLocks noChangeArrowheads="1"/>
            </p:cNvSpPr>
            <p:nvPr/>
          </p:nvSpPr>
          <p:spPr bwMode="auto">
            <a:xfrm>
              <a:off x="990600" y="5943600"/>
              <a:ext cx="343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1800" b="1" dirty="0">
                  <a:solidFill>
                    <a:srgbClr val="0A6C0C"/>
                  </a:solidFill>
                </a:rPr>
                <a:t>Participants Taking Action</a:t>
              </a:r>
            </a:p>
            <a:p>
              <a:pPr algn="ctr">
                <a:spcBef>
                  <a:spcPct val="0"/>
                </a:spcBef>
                <a:buClrTx/>
                <a:buSzTx/>
                <a:buFontTx/>
                <a:buNone/>
              </a:pPr>
              <a:r>
                <a:rPr lang="en-US" altLang="en-US" sz="1800" b="1" dirty="0">
                  <a:solidFill>
                    <a:srgbClr val="0A6C0C"/>
                  </a:solidFill>
                </a:rPr>
                <a:t>Participant Questions</a:t>
              </a:r>
            </a:p>
          </p:txBody>
        </p:sp>
        <p:sp>
          <p:nvSpPr>
            <p:cNvPr id="145429" name="Right Brace 38"/>
            <p:cNvSpPr>
              <a:spLocks/>
            </p:cNvSpPr>
            <p:nvPr/>
          </p:nvSpPr>
          <p:spPr bwMode="auto">
            <a:xfrm>
              <a:off x="4419600" y="1662906"/>
              <a:ext cx="609600" cy="3899694"/>
            </a:xfrm>
            <a:prstGeom prst="rightBrace">
              <a:avLst>
                <a:gd name="adj1" fmla="val 0"/>
                <a:gd name="adj2" fmla="val 50000"/>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45430" name="Text Box 5"/>
            <p:cNvSpPr txBox="1">
              <a:spLocks noChangeArrowheads="1"/>
            </p:cNvSpPr>
            <p:nvPr/>
          </p:nvSpPr>
          <p:spPr bwMode="auto">
            <a:xfrm>
              <a:off x="4876800" y="33528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2200" b="1" dirty="0">
                  <a:solidFill>
                    <a:schemeClr val="tx1"/>
                  </a:solidFill>
                </a:rPr>
                <a:t>Community </a:t>
              </a:r>
            </a:p>
            <a:p>
              <a:pPr algn="ctr">
                <a:spcBef>
                  <a:spcPct val="0"/>
                </a:spcBef>
                <a:buClrTx/>
                <a:buSzTx/>
                <a:buFontTx/>
                <a:buNone/>
              </a:pPr>
              <a:r>
                <a:rPr lang="en-US" altLang="en-US" sz="2200" b="1" dirty="0">
                  <a:solidFill>
                    <a:schemeClr val="tx1"/>
                  </a:solidFill>
                </a:rPr>
                <a:t>Engagement</a:t>
              </a:r>
              <a:endParaRPr lang="en-US" altLang="en-US" sz="2400" b="1" dirty="0">
                <a:solidFill>
                  <a:schemeClr val="tx1"/>
                </a:solidFill>
              </a:endParaRPr>
            </a:p>
          </p:txBody>
        </p:sp>
      </p:grpSp>
      <p:sp>
        <p:nvSpPr>
          <p:cNvPr id="145412" name="Right Arrow 19"/>
          <p:cNvSpPr>
            <a:spLocks noChangeArrowheads="1"/>
          </p:cNvSpPr>
          <p:nvPr/>
        </p:nvSpPr>
        <p:spPr bwMode="auto">
          <a:xfrm>
            <a:off x="950913" y="4191000"/>
            <a:ext cx="801687" cy="381000"/>
          </a:xfrm>
          <a:prstGeom prst="rightArrow">
            <a:avLst>
              <a:gd name="adj1" fmla="val 50000"/>
              <a:gd name="adj2" fmla="val 49984"/>
            </a:avLst>
          </a:prstGeom>
          <a:solidFill>
            <a:srgbClr val="008000"/>
          </a:solidFill>
          <a:ln w="9525"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2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Tree>
    <p:custDataLst>
      <p:tags r:id="rId1"/>
    </p:custDataLst>
    <p:extLst>
      <p:ext uri="{BB962C8B-B14F-4D97-AF65-F5344CB8AC3E}">
        <p14:creationId xmlns:p14="http://schemas.microsoft.com/office/powerpoint/2010/main" val="22086063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ltLang="en-US" dirty="0" smtClean="0"/>
              <a:t>Site Investigation</a:t>
            </a:r>
            <a:br>
              <a:rPr lang="en-US" altLang="en-US" dirty="0" smtClean="0"/>
            </a:br>
            <a:r>
              <a:rPr lang="en-US" altLang="en-US" dirty="0" smtClean="0">
                <a:solidFill>
                  <a:srgbClr val="333399"/>
                </a:solidFill>
              </a:rPr>
              <a:t>Overview</a:t>
            </a:r>
          </a:p>
        </p:txBody>
      </p:sp>
      <p:sp>
        <p:nvSpPr>
          <p:cNvPr id="147459" name="Content Placeholder 2"/>
          <p:cNvSpPr>
            <a:spLocks noGrp="1"/>
          </p:cNvSpPr>
          <p:nvPr>
            <p:ph idx="1"/>
          </p:nvPr>
        </p:nvSpPr>
        <p:spPr>
          <a:xfrm>
            <a:off x="914400" y="1752600"/>
            <a:ext cx="7620000" cy="4724400"/>
          </a:xfrm>
        </p:spPr>
        <p:txBody>
          <a:bodyPr/>
          <a:lstStyle/>
          <a:p>
            <a:r>
              <a:rPr lang="en-US" altLang="en-US" dirty="0" smtClean="0"/>
              <a:t>Site Screening (Chapter 3) did not eliminate PVI from further consideration due to:</a:t>
            </a:r>
          </a:p>
          <a:p>
            <a:pPr lvl="1"/>
            <a:r>
              <a:rPr lang="en-US" altLang="en-US" dirty="0" smtClean="0"/>
              <a:t>Insufficient vertical separation distance</a:t>
            </a:r>
          </a:p>
          <a:p>
            <a:pPr lvl="1"/>
            <a:r>
              <a:rPr lang="en-US" altLang="en-US" dirty="0" smtClean="0"/>
              <a:t>Precluding factors</a:t>
            </a:r>
          </a:p>
          <a:p>
            <a:pPr lvl="1"/>
            <a:r>
              <a:rPr lang="en-US" altLang="en-US" dirty="0" smtClean="0"/>
              <a:t>Regulatory requirements</a:t>
            </a:r>
          </a:p>
          <a:p>
            <a:endParaRPr lang="en-US" altLang="en-US" dirty="0" smtClean="0"/>
          </a:p>
          <a:p>
            <a:r>
              <a:rPr lang="en-US" altLang="en-US" dirty="0" smtClean="0"/>
              <a:t>What now?</a:t>
            </a:r>
          </a:p>
          <a:p>
            <a:endParaRPr lang="en-US" altLang="en-US" dirty="0" smtClean="0"/>
          </a:p>
          <a:p>
            <a:r>
              <a:rPr lang="en-US" altLang="en-US" dirty="0" smtClean="0"/>
              <a:t>Site Investigation (</a:t>
            </a:r>
            <a:r>
              <a:rPr lang="en-US" altLang="en-US" dirty="0" smtClean="0">
                <a:hlinkClick r:id="rId4"/>
              </a:rPr>
              <a:t>Chapter 4</a:t>
            </a:r>
            <a:r>
              <a:rPr lang="en-US" altLang="en-US" dirty="0" smtClean="0"/>
              <a:t>) and Investigation Methods and Analysis Toolbox (</a:t>
            </a:r>
            <a:r>
              <a:rPr lang="en-US" altLang="en-US" dirty="0" smtClean="0">
                <a:hlinkClick r:id="rId5"/>
              </a:rPr>
              <a:t>Appendix G</a:t>
            </a:r>
            <a:r>
              <a:rPr lang="en-US" altLang="en-US" dirty="0" smtClean="0"/>
              <a:t>)</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pic>
        <p:nvPicPr>
          <p:cNvPr id="147463"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3886200"/>
            <a:ext cx="12319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607863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dirty="0" smtClean="0"/>
              <a:t>Site Investigation</a:t>
            </a:r>
            <a:br>
              <a:rPr lang="en-US" altLang="en-US" dirty="0" smtClean="0"/>
            </a:br>
            <a:r>
              <a:rPr lang="en-US" altLang="en-US" dirty="0" smtClean="0">
                <a:solidFill>
                  <a:srgbClr val="333399"/>
                </a:solidFill>
              </a:rPr>
              <a:t>Learning Objectives</a:t>
            </a:r>
          </a:p>
        </p:txBody>
      </p:sp>
      <p:sp>
        <p:nvSpPr>
          <p:cNvPr id="149507" name="Text Placeholder 2"/>
          <p:cNvSpPr>
            <a:spLocks noGrp="1"/>
          </p:cNvSpPr>
          <p:nvPr>
            <p:ph idx="1"/>
          </p:nvPr>
        </p:nvSpPr>
        <p:spPr>
          <a:xfrm>
            <a:off x="1066800" y="1447800"/>
            <a:ext cx="7391400" cy="3200400"/>
          </a:xfrm>
        </p:spPr>
        <p:txBody>
          <a:bodyPr/>
          <a:lstStyle/>
          <a:p>
            <a:pPr>
              <a:buFont typeface="Wingdings 3" pitchFamily="18" charset="2"/>
              <a:buNone/>
            </a:pPr>
            <a:endParaRPr lang="en-US" altLang="en-US" dirty="0" smtClean="0"/>
          </a:p>
          <a:p>
            <a:r>
              <a:rPr lang="en-US" altLang="en-US" sz="2400" dirty="0" smtClean="0"/>
              <a:t>To </a:t>
            </a:r>
            <a:r>
              <a:rPr lang="en-US" altLang="en-US" sz="2400" dirty="0" smtClean="0"/>
              <a:t>apply the 5-step process outlined in the Chapter 4 decision flow chart using a multiple lines of evidence approach</a:t>
            </a:r>
          </a:p>
          <a:p>
            <a:pPr>
              <a:spcBef>
                <a:spcPts val="1200"/>
              </a:spcBef>
            </a:pPr>
            <a:r>
              <a:rPr lang="en-US" altLang="en-US" sz="2400" dirty="0" smtClean="0"/>
              <a:t>About additional information available in Appendix G “Toolbox” to help you select the investigative strategy that is right for your site.</a:t>
            </a:r>
          </a:p>
          <a:p>
            <a:pPr lvl="1"/>
            <a:r>
              <a:rPr lang="en-US" altLang="en-US" sz="2000" dirty="0" smtClean="0"/>
              <a:t>Includes list of approaches with pro/cons, methods, videos, considerations and more….</a:t>
            </a:r>
          </a:p>
        </p:txBody>
      </p:sp>
      <p:grpSp>
        <p:nvGrpSpPr>
          <p:cNvPr id="149508" name="Group 8"/>
          <p:cNvGrpSpPr>
            <a:grpSpLocks/>
          </p:cNvGrpSpPr>
          <p:nvPr/>
        </p:nvGrpSpPr>
        <p:grpSpPr bwMode="auto">
          <a:xfrm>
            <a:off x="762000" y="5638800"/>
            <a:ext cx="7620000" cy="914400"/>
            <a:chOff x="609601" y="1502495"/>
            <a:chExt cx="5067301" cy="799036"/>
          </a:xfrm>
        </p:grpSpPr>
        <p:sp>
          <p:nvSpPr>
            <p:cNvPr id="10" name="AutoShape 3"/>
            <p:cNvSpPr>
              <a:spLocks noChangeArrowheads="1"/>
            </p:cNvSpPr>
            <p:nvPr/>
          </p:nvSpPr>
          <p:spPr bwMode="auto">
            <a:xfrm>
              <a:off x="609601" y="1502495"/>
              <a:ext cx="4953287" cy="799036"/>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en-US" dirty="0" smtClean="0">
                <a:solidFill>
                  <a:schemeClr val="tx2"/>
                </a:solidFill>
                <a:cs typeface="+mn-cs"/>
              </a:endParaRPr>
            </a:p>
          </p:txBody>
        </p:sp>
        <p:sp>
          <p:nvSpPr>
            <p:cNvPr id="149513" name="Rectangle 4"/>
            <p:cNvSpPr>
              <a:spLocks noChangeArrowheads="1"/>
            </p:cNvSpPr>
            <p:nvPr/>
          </p:nvSpPr>
          <p:spPr bwMode="auto">
            <a:xfrm>
              <a:off x="762001" y="1647881"/>
              <a:ext cx="1175542" cy="5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0000"/>
                </a:lnSpc>
                <a:spcBef>
                  <a:spcPct val="0"/>
                </a:spcBef>
                <a:buClrTx/>
                <a:buSzTx/>
                <a:buFontTx/>
                <a:buNone/>
              </a:pPr>
              <a:r>
                <a:rPr lang="en-US" altLang="en-US" sz="2100" b="1" i="1" dirty="0">
                  <a:ea typeface="MS PGothic" pitchFamily="34" charset="-128"/>
                </a:rPr>
                <a:t>Key</a:t>
              </a:r>
              <a:br>
                <a:rPr lang="en-US" altLang="en-US" sz="2100" b="1" i="1" dirty="0">
                  <a:ea typeface="MS PGothic" pitchFamily="34" charset="-128"/>
                </a:rPr>
              </a:br>
              <a:r>
                <a:rPr lang="en-US" altLang="en-US" sz="2100" b="1" i="1" dirty="0">
                  <a:ea typeface="MS PGothic" pitchFamily="34" charset="-128"/>
                </a:rPr>
                <a:t>Point:</a:t>
              </a:r>
              <a:endParaRPr lang="en-US" altLang="en-US" sz="2100" b="1" dirty="0">
                <a:ea typeface="MS PGothic" pitchFamily="34" charset="-128"/>
              </a:endParaRPr>
            </a:p>
          </p:txBody>
        </p:sp>
        <p:sp>
          <p:nvSpPr>
            <p:cNvPr id="149514" name="Rectangle 5"/>
            <p:cNvSpPr>
              <a:spLocks noChangeArrowheads="1"/>
            </p:cNvSpPr>
            <p:nvPr/>
          </p:nvSpPr>
          <p:spPr bwMode="auto">
            <a:xfrm>
              <a:off x="1708942" y="1635667"/>
              <a:ext cx="3967960" cy="5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5000"/>
                </a:lnSpc>
                <a:spcBef>
                  <a:spcPct val="0"/>
                </a:spcBef>
                <a:buClrTx/>
                <a:buSzTx/>
                <a:buFontTx/>
                <a:buNone/>
              </a:pPr>
              <a:r>
                <a:rPr lang="en-US" altLang="en-US" sz="2000" b="1" dirty="0">
                  <a:solidFill>
                    <a:srgbClr val="000000"/>
                  </a:solidFill>
                  <a:ea typeface="MS PGothic" pitchFamily="34" charset="-128"/>
                </a:rPr>
                <a:t>Focus the investigation only on data and lines of evidence needed to assess PVI</a:t>
              </a:r>
              <a:endParaRPr lang="en-US" altLang="en-US" sz="2200" b="1" dirty="0">
                <a:solidFill>
                  <a:srgbClr val="000000"/>
                </a:solidFill>
                <a:ea typeface="MS PGothic" pitchFamily="34" charset="-128"/>
              </a:endParaRPr>
            </a:p>
          </p:txBody>
        </p:sp>
      </p:grpSp>
      <p:sp>
        <p:nvSpPr>
          <p:cNvPr id="9"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2" name="Rectangle 1"/>
          <p:cNvSpPr/>
          <p:nvPr/>
        </p:nvSpPr>
        <p:spPr>
          <a:xfrm>
            <a:off x="1159108" y="1447800"/>
            <a:ext cx="2244140" cy="461665"/>
          </a:xfrm>
          <a:prstGeom prst="rect">
            <a:avLst/>
          </a:prstGeom>
        </p:spPr>
        <p:txBody>
          <a:bodyPr wrap="none">
            <a:spAutoFit/>
          </a:bodyPr>
          <a:lstStyle/>
          <a:p>
            <a:pPr>
              <a:buFont typeface="Wingdings 3" pitchFamily="18" charset="2"/>
              <a:buNone/>
            </a:pPr>
            <a:r>
              <a:rPr lang="en-US" altLang="en-US" sz="2400" b="1" dirty="0">
                <a:solidFill>
                  <a:srgbClr val="333399"/>
                </a:solidFill>
              </a:rPr>
              <a:t>You will learn:</a:t>
            </a:r>
          </a:p>
        </p:txBody>
      </p:sp>
    </p:spTree>
    <p:custDataLst>
      <p:tags r:id="rId1"/>
    </p:custDataLst>
    <p:extLst>
      <p:ext uri="{BB962C8B-B14F-4D97-AF65-F5344CB8AC3E}">
        <p14:creationId xmlns:p14="http://schemas.microsoft.com/office/powerpoint/2010/main" val="92675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Aerobic Biodegradation -</a:t>
            </a:r>
            <a:br>
              <a:rPr lang="en-US" altLang="en-US" dirty="0" smtClean="0"/>
            </a:br>
            <a:r>
              <a:rPr lang="en-US" altLang="en-US" dirty="0" smtClean="0"/>
              <a:t>Key to Limiting PVI</a:t>
            </a:r>
          </a:p>
        </p:txBody>
      </p:sp>
      <p:sp>
        <p:nvSpPr>
          <p:cNvPr id="12291" name="Content Placeholder 1"/>
          <p:cNvSpPr>
            <a:spLocks noGrp="1"/>
          </p:cNvSpPr>
          <p:nvPr>
            <p:ph idx="1"/>
          </p:nvPr>
        </p:nvSpPr>
        <p:spPr/>
        <p:txBody>
          <a:bodyPr/>
          <a:lstStyle/>
          <a:p>
            <a:r>
              <a:rPr lang="en-US" altLang="en-US" dirty="0"/>
              <a:t>Defining feature of PVI that distinguishes it from VI of other volatile chemicals, principally chlorinated hydrocarbons (PCE, TCE)</a:t>
            </a:r>
          </a:p>
          <a:p>
            <a:r>
              <a:rPr lang="en-US" altLang="en-US" dirty="0" smtClean="0"/>
              <a:t>Breakdown of chemicals by microorganisms in vadose zone soils</a:t>
            </a:r>
          </a:p>
          <a:p>
            <a:r>
              <a:rPr lang="en-US" altLang="en-US" dirty="0" smtClean="0"/>
              <a:t>PHC-degrading bacteria found in all environments and can consume hydrocarbons rapidly in the presence of O₂ </a:t>
            </a:r>
          </a:p>
          <a:p>
            <a:r>
              <a:rPr lang="en-US" altLang="en-US" dirty="0" smtClean="0"/>
              <a:t>Can limit transport and VI effects of PHC vapors</a:t>
            </a:r>
          </a:p>
          <a:p>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5" descr="C:\Users\Juliana\Desktop\Updated PVI graphics Oct 2014\PVI-SiteInvestigationFlowChart-1002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38973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itle 1"/>
          <p:cNvSpPr>
            <a:spLocks noGrp="1"/>
          </p:cNvSpPr>
          <p:nvPr>
            <p:ph type="title"/>
          </p:nvPr>
        </p:nvSpPr>
        <p:spPr/>
        <p:txBody>
          <a:bodyPr/>
          <a:lstStyle/>
          <a:p>
            <a:r>
              <a:rPr lang="en-US" altLang="en-US" dirty="0" smtClean="0"/>
              <a:t>Site Investigation Process and Flow Chart</a:t>
            </a:r>
          </a:p>
        </p:txBody>
      </p:sp>
      <p:sp>
        <p:nvSpPr>
          <p:cNvPr id="6" name="Content Placeholder 2"/>
          <p:cNvSpPr txBox="1">
            <a:spLocks/>
          </p:cNvSpPr>
          <p:nvPr/>
        </p:nvSpPr>
        <p:spPr bwMode="auto">
          <a:xfrm>
            <a:off x="4191000" y="1743075"/>
            <a:ext cx="4876800" cy="4657725"/>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1143000" indent="-1143000">
              <a:buFont typeface="Wingdings 3" panose="05040102010807070707" pitchFamily="18" charset="2"/>
              <a:buNone/>
              <a:defRPr/>
            </a:pPr>
            <a:r>
              <a:rPr lang="en-US" altLang="en-US" kern="0" dirty="0" smtClean="0">
                <a:solidFill>
                  <a:srgbClr val="FF0000"/>
                </a:solidFill>
              </a:rPr>
              <a:t>Step 4:</a:t>
            </a:r>
            <a:r>
              <a:rPr lang="en-US" altLang="en-US" kern="0" dirty="0" smtClean="0"/>
              <a:t> Concentration-Based Evaluation</a:t>
            </a:r>
          </a:p>
          <a:p>
            <a:pPr marL="1143000" indent="-1143000">
              <a:buFont typeface="Wingdings 3" panose="05040102010807070707" pitchFamily="18" charset="2"/>
              <a:buNone/>
              <a:defRPr/>
            </a:pPr>
            <a:r>
              <a:rPr lang="en-US" altLang="en-US" kern="0" dirty="0">
                <a:solidFill>
                  <a:srgbClr val="FF0000"/>
                </a:solidFill>
              </a:rPr>
              <a:t>Step 5:</a:t>
            </a:r>
            <a:r>
              <a:rPr lang="en-US" altLang="en-US" kern="0" dirty="0"/>
              <a:t> Select Scenario and Design Investigation Approach</a:t>
            </a:r>
          </a:p>
          <a:p>
            <a:pPr marL="0" indent="0">
              <a:buFont typeface="Wingdings 3" panose="05040102010807070707" pitchFamily="18" charset="2"/>
              <a:buNone/>
              <a:defRPr/>
            </a:pPr>
            <a:r>
              <a:rPr lang="en-US" altLang="en-US" kern="0" dirty="0">
                <a:solidFill>
                  <a:srgbClr val="FF0000"/>
                </a:solidFill>
              </a:rPr>
              <a:t>Step 6:</a:t>
            </a:r>
            <a:r>
              <a:rPr lang="en-US" altLang="en-US" kern="0" dirty="0"/>
              <a:t> Evaluate Data</a:t>
            </a:r>
          </a:p>
          <a:p>
            <a:pPr marL="1143000" indent="-1143000">
              <a:buFont typeface="Wingdings 3" panose="05040102010807070707" pitchFamily="18" charset="2"/>
              <a:buNone/>
              <a:defRPr/>
            </a:pPr>
            <a:r>
              <a:rPr lang="en-US" altLang="en-US" kern="0" dirty="0">
                <a:solidFill>
                  <a:srgbClr val="FF0000"/>
                </a:solidFill>
              </a:rPr>
              <a:t>Step 7:</a:t>
            </a:r>
            <a:r>
              <a:rPr lang="en-US" altLang="en-US" kern="0" dirty="0"/>
              <a:t> Determine Need for Additional Investigation</a:t>
            </a:r>
          </a:p>
          <a:p>
            <a:pPr marL="1143000" indent="-1143000">
              <a:buFont typeface="Wingdings 3" panose="05040102010807070707" pitchFamily="18" charset="2"/>
              <a:buNone/>
              <a:defRPr/>
            </a:pPr>
            <a:r>
              <a:rPr lang="en-US" altLang="en-US" kern="0" dirty="0">
                <a:solidFill>
                  <a:srgbClr val="FF0000"/>
                </a:solidFill>
              </a:rPr>
              <a:t>Step 8:</a:t>
            </a:r>
            <a:r>
              <a:rPr lang="en-US" altLang="en-US" kern="0" dirty="0"/>
              <a:t> Determine if PVI Pathway Complete</a:t>
            </a:r>
          </a:p>
          <a:p>
            <a:pPr marL="0" indent="0">
              <a:buFont typeface="Wingdings 3" panose="05040102010807070707" pitchFamily="18" charset="2"/>
              <a:buNone/>
              <a:defRPr/>
            </a:pPr>
            <a:endParaRPr lang="en-US" altLang="en-US" kern="0" dirty="0" smtClean="0"/>
          </a:p>
        </p:txBody>
      </p:sp>
      <p:sp>
        <p:nvSpPr>
          <p:cNvPr id="5134" name="Oval 10"/>
          <p:cNvSpPr>
            <a:spLocks noChangeArrowheads="1"/>
          </p:cNvSpPr>
          <p:nvPr/>
        </p:nvSpPr>
        <p:spPr bwMode="auto">
          <a:xfrm>
            <a:off x="1514475" y="1562100"/>
            <a:ext cx="457200" cy="419100"/>
          </a:xfrm>
          <a:prstGeom prst="ellipse">
            <a:avLst/>
          </a:prstGeom>
          <a:noFill/>
          <a:ln w="28575" algn="ctr">
            <a:solidFill>
              <a:srgbClr val="FF0000">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135" name="Oval 13"/>
          <p:cNvSpPr>
            <a:spLocks noChangeArrowheads="1"/>
          </p:cNvSpPr>
          <p:nvPr/>
        </p:nvSpPr>
        <p:spPr bwMode="auto">
          <a:xfrm>
            <a:off x="1524000" y="2286000"/>
            <a:ext cx="457200" cy="419100"/>
          </a:xfrm>
          <a:prstGeom prst="ellipse">
            <a:avLst/>
          </a:prstGeom>
          <a:noFill/>
          <a:ln w="28575" algn="ctr">
            <a:solidFill>
              <a:srgbClr val="FF0000">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136" name="Oval 14"/>
          <p:cNvSpPr>
            <a:spLocks noChangeArrowheads="1"/>
          </p:cNvSpPr>
          <p:nvPr/>
        </p:nvSpPr>
        <p:spPr bwMode="auto">
          <a:xfrm>
            <a:off x="1473200" y="4457700"/>
            <a:ext cx="457200" cy="419100"/>
          </a:xfrm>
          <a:prstGeom prst="ellipse">
            <a:avLst/>
          </a:prstGeom>
          <a:noFill/>
          <a:ln w="28575" algn="ctr">
            <a:solidFill>
              <a:srgbClr val="FF0000">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137" name="Oval 15"/>
          <p:cNvSpPr>
            <a:spLocks noChangeArrowheads="1"/>
          </p:cNvSpPr>
          <p:nvPr/>
        </p:nvSpPr>
        <p:spPr bwMode="auto">
          <a:xfrm>
            <a:off x="1190625" y="5181600"/>
            <a:ext cx="457200" cy="419100"/>
          </a:xfrm>
          <a:prstGeom prst="ellipse">
            <a:avLst/>
          </a:prstGeom>
          <a:noFill/>
          <a:ln w="28575" algn="ctr">
            <a:solidFill>
              <a:srgbClr val="FF0000">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5138" name="Oval 18"/>
          <p:cNvSpPr>
            <a:spLocks noChangeArrowheads="1"/>
          </p:cNvSpPr>
          <p:nvPr/>
        </p:nvSpPr>
        <p:spPr bwMode="auto">
          <a:xfrm>
            <a:off x="2197100" y="5194300"/>
            <a:ext cx="457200" cy="419100"/>
          </a:xfrm>
          <a:prstGeom prst="ellipse">
            <a:avLst/>
          </a:prstGeom>
          <a:noFill/>
          <a:ln w="28575" algn="ctr">
            <a:solidFill>
              <a:srgbClr val="FF0000">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51562" name="Content Placeholder 2"/>
          <p:cNvSpPr>
            <a:spLocks noGrp="1"/>
          </p:cNvSpPr>
          <p:nvPr>
            <p:ph idx="1"/>
          </p:nvPr>
        </p:nvSpPr>
        <p:spPr>
          <a:xfrm>
            <a:off x="2895600" y="1228725"/>
            <a:ext cx="6248400" cy="523875"/>
          </a:xfrm>
        </p:spPr>
        <p:txBody>
          <a:bodyPr/>
          <a:lstStyle/>
          <a:p>
            <a:pPr marL="0" indent="0" algn="r">
              <a:buFont typeface="Wingdings 3" pitchFamily="18" charset="2"/>
              <a:buNone/>
            </a:pPr>
            <a:r>
              <a:rPr lang="en-US" altLang="en-US" dirty="0" smtClean="0">
                <a:solidFill>
                  <a:srgbClr val="008000"/>
                </a:solidFill>
              </a:rPr>
              <a:t>(Steps 1-3 in Chapter 3, Site Screening)</a:t>
            </a:r>
          </a:p>
        </p:txBody>
      </p:sp>
      <p:sp>
        <p:nvSpPr>
          <p:cNvPr id="1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151566" name="Rectangle 1"/>
          <p:cNvSpPr>
            <a:spLocks noChangeArrowheads="1"/>
          </p:cNvSpPr>
          <p:nvPr/>
        </p:nvSpPr>
        <p:spPr bwMode="auto">
          <a:xfrm>
            <a:off x="381000" y="13065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Figure 4-1</a:t>
            </a:r>
          </a:p>
        </p:txBody>
      </p:sp>
    </p:spTree>
    <p:custDataLst>
      <p:tags r:id="rId1"/>
    </p:custDataLst>
    <p:extLst>
      <p:ext uri="{BB962C8B-B14F-4D97-AF65-F5344CB8AC3E}">
        <p14:creationId xmlns:p14="http://schemas.microsoft.com/office/powerpoint/2010/main" val="415379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nimBg="1"/>
      <p:bldP spid="5135" grpId="0" animBg="1"/>
      <p:bldP spid="5136" grpId="0" animBg="1"/>
      <p:bldP spid="5137" grpId="0" animBg="1"/>
      <p:bldP spid="513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0" descr="C:\Users\Juliana\Desktop\4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55832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ChangeArrowheads="1"/>
          </p:cNvSpPr>
          <p:nvPr/>
        </p:nvSpPr>
        <p:spPr bwMode="auto">
          <a:xfrm>
            <a:off x="457200" y="3517900"/>
            <a:ext cx="1300163" cy="1206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53604" name="Title 1"/>
          <p:cNvSpPr>
            <a:spLocks noGrp="1"/>
          </p:cNvSpPr>
          <p:nvPr>
            <p:ph type="title"/>
          </p:nvPr>
        </p:nvSpPr>
        <p:spPr/>
        <p:txBody>
          <a:bodyPr/>
          <a:lstStyle/>
          <a:p>
            <a:r>
              <a:rPr lang="en-US" altLang="en-US" dirty="0" smtClean="0"/>
              <a:t>Step 4: Concentration-Based Evaluation</a:t>
            </a:r>
          </a:p>
        </p:txBody>
      </p:sp>
      <p:sp>
        <p:nvSpPr>
          <p:cNvPr id="153605" name="Content Placeholder 2"/>
          <p:cNvSpPr>
            <a:spLocks noGrp="1"/>
          </p:cNvSpPr>
          <p:nvPr>
            <p:ph idx="1"/>
          </p:nvPr>
        </p:nvSpPr>
        <p:spPr>
          <a:xfrm>
            <a:off x="3124200" y="4191000"/>
            <a:ext cx="5924550" cy="2514600"/>
          </a:xfrm>
        </p:spPr>
        <p:txBody>
          <a:bodyPr/>
          <a:lstStyle/>
          <a:p>
            <a:r>
              <a:rPr lang="en-US" altLang="en-US" dirty="0" smtClean="0"/>
              <a:t>Compare existing concentrations with screening criteria</a:t>
            </a:r>
          </a:p>
          <a:p>
            <a:pPr lvl="1"/>
            <a:r>
              <a:rPr lang="en-US" altLang="en-US" dirty="0" smtClean="0"/>
              <a:t>Criteria often vary by state/region</a:t>
            </a:r>
          </a:p>
          <a:p>
            <a:r>
              <a:rPr lang="en-US" altLang="en-US" b="1" dirty="0" smtClean="0"/>
              <a:t>NOTE: </a:t>
            </a:r>
            <a:r>
              <a:rPr lang="en-US" altLang="en-US" dirty="0" smtClean="0"/>
              <a:t>Concentration-Based Evaluation is separate from vertical distance screen in Chapter 3</a:t>
            </a:r>
          </a:p>
        </p:txBody>
      </p:sp>
      <p:sp>
        <p:nvSpPr>
          <p:cNvPr id="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Tree>
    <p:custDataLst>
      <p:tags r:id="rId1"/>
    </p:custDataLst>
    <p:extLst>
      <p:ext uri="{BB962C8B-B14F-4D97-AF65-F5344CB8AC3E}">
        <p14:creationId xmlns:p14="http://schemas.microsoft.com/office/powerpoint/2010/main" val="9460405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30" name="Picture 30" descr="C:\Users\Juliana\Desktop\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3676650"/>
            <a:ext cx="2346325" cy="538163"/>
          </a:xfrm>
          <a:prstGeom prst="rect">
            <a:avLst/>
          </a:prstGeom>
          <a:noFill/>
          <a:ln w="127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29" name="Picture 29" descr="C:\Users\Juliana\Desktop\5 - Cop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676650"/>
            <a:ext cx="2449513" cy="577850"/>
          </a:xfrm>
          <a:prstGeom prst="rect">
            <a:avLst/>
          </a:prstGeom>
          <a:noFill/>
          <a:ln w="9525" cap="rnd">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52" name="Picture 28" descr="C:\Users\Juliana\Desktop\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1298575"/>
            <a:ext cx="7620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2" descr="C:\Users\Juliana\Desktop\PVI draft slides\PVI graphics\PVI-SiteInvestigationFlowChart-0812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 y="1335088"/>
            <a:ext cx="7621588"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Rectangle 3"/>
          <p:cNvSpPr>
            <a:spLocks noChangeArrowheads="1"/>
          </p:cNvSpPr>
          <p:nvPr/>
        </p:nvSpPr>
        <p:spPr bwMode="auto">
          <a:xfrm>
            <a:off x="4705350" y="1298575"/>
            <a:ext cx="779463" cy="6064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55655" name="Title 1"/>
          <p:cNvSpPr>
            <a:spLocks noGrp="1"/>
          </p:cNvSpPr>
          <p:nvPr>
            <p:ph type="title"/>
          </p:nvPr>
        </p:nvSpPr>
        <p:spPr/>
        <p:txBody>
          <a:bodyPr/>
          <a:lstStyle/>
          <a:p>
            <a:r>
              <a:rPr lang="en-US" altLang="en-US" dirty="0" smtClean="0"/>
              <a:t>Step 5: Select Scenario and Design Investigation Approach</a:t>
            </a:r>
          </a:p>
        </p:txBody>
      </p:sp>
      <p:sp>
        <p:nvSpPr>
          <p:cNvPr id="155656" name="Content Placeholder 2"/>
          <p:cNvSpPr>
            <a:spLocks noGrp="1"/>
          </p:cNvSpPr>
          <p:nvPr>
            <p:ph idx="1"/>
          </p:nvPr>
        </p:nvSpPr>
        <p:spPr>
          <a:xfrm>
            <a:off x="685800" y="4648200"/>
            <a:ext cx="7683500" cy="1066800"/>
          </a:xfrm>
        </p:spPr>
        <p:txBody>
          <a:bodyPr/>
          <a:lstStyle/>
          <a:p>
            <a:r>
              <a:rPr lang="en-US" altLang="en-US" sz="2400" dirty="0" smtClean="0"/>
              <a:t>Consider scenarios when selecting investigation strategy and methods</a:t>
            </a:r>
          </a:p>
        </p:txBody>
      </p:sp>
      <p:grpSp>
        <p:nvGrpSpPr>
          <p:cNvPr id="155657" name="Group 8"/>
          <p:cNvGrpSpPr>
            <a:grpSpLocks/>
          </p:cNvGrpSpPr>
          <p:nvPr/>
        </p:nvGrpSpPr>
        <p:grpSpPr bwMode="auto">
          <a:xfrm>
            <a:off x="762000" y="5638800"/>
            <a:ext cx="7621588" cy="914400"/>
            <a:chOff x="609601" y="1502495"/>
            <a:chExt cx="5068015" cy="799036"/>
          </a:xfrm>
        </p:grpSpPr>
        <p:sp>
          <p:nvSpPr>
            <p:cNvPr id="8" name="AutoShape 3"/>
            <p:cNvSpPr>
              <a:spLocks noChangeArrowheads="1"/>
            </p:cNvSpPr>
            <p:nvPr/>
          </p:nvSpPr>
          <p:spPr bwMode="auto">
            <a:xfrm>
              <a:off x="609601" y="1502495"/>
              <a:ext cx="4952952" cy="799036"/>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en-US" dirty="0" smtClean="0">
                <a:solidFill>
                  <a:schemeClr val="tx2"/>
                </a:solidFill>
                <a:cs typeface="+mn-cs"/>
              </a:endParaRPr>
            </a:p>
          </p:txBody>
        </p:sp>
        <p:sp>
          <p:nvSpPr>
            <p:cNvPr id="155668" name="Rectangle 4"/>
            <p:cNvSpPr>
              <a:spLocks noChangeArrowheads="1"/>
            </p:cNvSpPr>
            <p:nvPr/>
          </p:nvSpPr>
          <p:spPr bwMode="auto">
            <a:xfrm>
              <a:off x="762001" y="1647881"/>
              <a:ext cx="1175542" cy="5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0000"/>
                </a:lnSpc>
                <a:spcBef>
                  <a:spcPct val="0"/>
                </a:spcBef>
                <a:buClrTx/>
                <a:buSzTx/>
                <a:buFontTx/>
                <a:buNone/>
              </a:pPr>
              <a:r>
                <a:rPr lang="en-US" altLang="en-US" sz="2100" b="1" i="1" dirty="0">
                  <a:ea typeface="MS PGothic" pitchFamily="34" charset="-128"/>
                </a:rPr>
                <a:t>Key</a:t>
              </a:r>
              <a:br>
                <a:rPr lang="en-US" altLang="en-US" sz="2100" b="1" i="1" dirty="0">
                  <a:ea typeface="MS PGothic" pitchFamily="34" charset="-128"/>
                </a:rPr>
              </a:br>
              <a:r>
                <a:rPr lang="en-US" altLang="en-US" sz="2100" b="1" i="1" dirty="0">
                  <a:ea typeface="MS PGothic" pitchFamily="34" charset="-128"/>
                </a:rPr>
                <a:t>Point:</a:t>
              </a:r>
              <a:endParaRPr lang="en-US" altLang="en-US" sz="2100" b="1" dirty="0">
                <a:ea typeface="MS PGothic" pitchFamily="34" charset="-128"/>
              </a:endParaRPr>
            </a:p>
          </p:txBody>
        </p:sp>
        <p:sp>
          <p:nvSpPr>
            <p:cNvPr id="155669" name="Rectangle 5"/>
            <p:cNvSpPr>
              <a:spLocks noChangeArrowheads="1"/>
            </p:cNvSpPr>
            <p:nvPr/>
          </p:nvSpPr>
          <p:spPr bwMode="auto">
            <a:xfrm>
              <a:off x="1370410" y="1585959"/>
              <a:ext cx="4307206" cy="58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5000"/>
                </a:lnSpc>
                <a:spcBef>
                  <a:spcPct val="0"/>
                </a:spcBef>
                <a:buClrTx/>
                <a:buSzTx/>
                <a:buFontTx/>
                <a:buNone/>
              </a:pPr>
              <a:r>
                <a:rPr lang="en-US" altLang="en-US" sz="2000" b="1" dirty="0">
                  <a:solidFill>
                    <a:srgbClr val="000000"/>
                  </a:solidFill>
                  <a:ea typeface="MS PGothic" pitchFamily="34" charset="-128"/>
                </a:rPr>
                <a:t>Understanding applicable regulatory requirements is part of designing a successful investigation. </a:t>
              </a:r>
              <a:endParaRPr lang="en-US" altLang="en-US" sz="2200" b="1" dirty="0">
                <a:solidFill>
                  <a:srgbClr val="000000"/>
                </a:solidFill>
                <a:ea typeface="MS PGothic" pitchFamily="34" charset="-128"/>
              </a:endParaRPr>
            </a:p>
          </p:txBody>
        </p:sp>
      </p:grpSp>
      <p:sp>
        <p:nvSpPr>
          <p:cNvPr id="11"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155661" name="TextBox 1"/>
          <p:cNvSpPr txBox="1">
            <a:spLocks noChangeArrowheads="1"/>
          </p:cNvSpPr>
          <p:nvPr/>
        </p:nvSpPr>
        <p:spPr bwMode="auto">
          <a:xfrm>
            <a:off x="1349375" y="421640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dirty="0">
                <a:solidFill>
                  <a:schemeClr val="tx1"/>
                </a:solidFill>
              </a:rPr>
              <a:t>Scenario 1</a:t>
            </a:r>
          </a:p>
        </p:txBody>
      </p:sp>
      <p:sp>
        <p:nvSpPr>
          <p:cNvPr id="155662" name="TextBox 18"/>
          <p:cNvSpPr txBox="1">
            <a:spLocks noChangeArrowheads="1"/>
          </p:cNvSpPr>
          <p:nvPr/>
        </p:nvSpPr>
        <p:spPr bwMode="auto">
          <a:xfrm>
            <a:off x="4351338" y="419100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dirty="0">
                <a:solidFill>
                  <a:schemeClr val="tx1"/>
                </a:solidFill>
              </a:rPr>
              <a:t>Scenario 2</a:t>
            </a:r>
          </a:p>
        </p:txBody>
      </p:sp>
      <p:sp>
        <p:nvSpPr>
          <p:cNvPr id="155663" name="TextBox 19"/>
          <p:cNvSpPr txBox="1">
            <a:spLocks noChangeArrowheads="1"/>
          </p:cNvSpPr>
          <p:nvPr/>
        </p:nvSpPr>
        <p:spPr bwMode="auto">
          <a:xfrm>
            <a:off x="7481888" y="3675063"/>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SzTx/>
              <a:buFontTx/>
              <a:buNone/>
            </a:pPr>
            <a:r>
              <a:rPr lang="en-US" altLang="en-US" sz="1800" dirty="0">
                <a:solidFill>
                  <a:schemeClr val="tx1"/>
                </a:solidFill>
              </a:rPr>
              <a:t>Other</a:t>
            </a:r>
          </a:p>
        </p:txBody>
      </p:sp>
      <p:pic>
        <p:nvPicPr>
          <p:cNvPr id="155664" name="Picture 2" descr="C:\Users\Juliana\Desktop\PVI draft slides\PVI graphics\PVI-SiteInvestigationFlowChart-0812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550" y="3675063"/>
            <a:ext cx="29273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5" name="Picture 2" descr="C:\Users\Juliana\Desktop\PVI draft slides\PVI graphics\PVI-SiteInvestigationFlowChart-0812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525" y="3676650"/>
            <a:ext cx="265271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Picture 31" descr="C:\Users\Juliana\Desktop\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7200" y="3675063"/>
            <a:ext cx="2260600" cy="525462"/>
          </a:xfrm>
          <a:prstGeom prst="rect">
            <a:avLst/>
          </a:prstGeom>
          <a:noFill/>
          <a:ln w="9525" cap="rnd">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341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6829"/>
                                        </p:tgtEl>
                                        <p:attrNameLst>
                                          <p:attrName>style.visibility</p:attrName>
                                        </p:attrNameLst>
                                      </p:cBhvr>
                                      <p:to>
                                        <p:strVal val="visible"/>
                                      </p:to>
                                    </p:set>
                                    <p:anim calcmode="lin" valueType="num">
                                      <p:cBhvr additive="base">
                                        <p:cTn id="7" dur="500" fill="hold"/>
                                        <p:tgtEl>
                                          <p:spTgt spid="76829"/>
                                        </p:tgtEl>
                                        <p:attrNameLst>
                                          <p:attrName>ppt_x</p:attrName>
                                        </p:attrNameLst>
                                      </p:cBhvr>
                                      <p:tavLst>
                                        <p:tav tm="0">
                                          <p:val>
                                            <p:strVal val="1+#ppt_w/2"/>
                                          </p:val>
                                        </p:tav>
                                        <p:tav tm="100000">
                                          <p:val>
                                            <p:strVal val="#ppt_x"/>
                                          </p:val>
                                        </p:tav>
                                      </p:tavLst>
                                    </p:anim>
                                    <p:anim calcmode="lin" valueType="num">
                                      <p:cBhvr additive="base">
                                        <p:cTn id="8" dur="500" fill="hold"/>
                                        <p:tgtEl>
                                          <p:spTgt spid="768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6830"/>
                                        </p:tgtEl>
                                        <p:attrNameLst>
                                          <p:attrName>style.visibility</p:attrName>
                                        </p:attrNameLst>
                                      </p:cBhvr>
                                      <p:to>
                                        <p:strVal val="visible"/>
                                      </p:to>
                                    </p:set>
                                    <p:anim calcmode="lin" valueType="num">
                                      <p:cBhvr additive="base">
                                        <p:cTn id="13" dur="500" fill="hold"/>
                                        <p:tgtEl>
                                          <p:spTgt spid="76830"/>
                                        </p:tgtEl>
                                        <p:attrNameLst>
                                          <p:attrName>ppt_x</p:attrName>
                                        </p:attrNameLst>
                                      </p:cBhvr>
                                      <p:tavLst>
                                        <p:tav tm="0">
                                          <p:val>
                                            <p:strVal val="1+#ppt_w/2"/>
                                          </p:val>
                                        </p:tav>
                                        <p:tav tm="100000">
                                          <p:val>
                                            <p:strVal val="#ppt_x"/>
                                          </p:val>
                                        </p:tav>
                                      </p:tavLst>
                                    </p:anim>
                                    <p:anim calcmode="lin" valueType="num">
                                      <p:cBhvr additive="base">
                                        <p:cTn id="14" dur="500" fill="hold"/>
                                        <p:tgtEl>
                                          <p:spTgt spid="768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6831"/>
                                        </p:tgtEl>
                                        <p:attrNameLst>
                                          <p:attrName>style.visibility</p:attrName>
                                        </p:attrNameLst>
                                      </p:cBhvr>
                                      <p:to>
                                        <p:strVal val="visible"/>
                                      </p:to>
                                    </p:set>
                                    <p:anim calcmode="lin" valueType="num">
                                      <p:cBhvr additive="base">
                                        <p:cTn id="19" dur="500" fill="hold"/>
                                        <p:tgtEl>
                                          <p:spTgt spid="76831"/>
                                        </p:tgtEl>
                                        <p:attrNameLst>
                                          <p:attrName>ppt_x</p:attrName>
                                        </p:attrNameLst>
                                      </p:cBhvr>
                                      <p:tavLst>
                                        <p:tav tm="0">
                                          <p:val>
                                            <p:strVal val="1+#ppt_w/2"/>
                                          </p:val>
                                        </p:tav>
                                        <p:tav tm="100000">
                                          <p:val>
                                            <p:strVal val="#ppt_x"/>
                                          </p:val>
                                        </p:tav>
                                      </p:tavLst>
                                    </p:anim>
                                    <p:anim calcmode="lin" valueType="num">
                                      <p:cBhvr additive="base">
                                        <p:cTn id="20" dur="500" fill="hold"/>
                                        <p:tgtEl>
                                          <p:spTgt spid="76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altLang="en-US" dirty="0" smtClean="0"/>
              <a:t>Step 5: Scenario 1 - Contamination NOT in Contact with Building</a:t>
            </a:r>
          </a:p>
        </p:txBody>
      </p:sp>
      <p:sp>
        <p:nvSpPr>
          <p:cNvPr id="157699" name="Content Placeholder 2"/>
          <p:cNvSpPr>
            <a:spLocks noGrp="1"/>
          </p:cNvSpPr>
          <p:nvPr>
            <p:ph idx="1"/>
          </p:nvPr>
        </p:nvSpPr>
        <p:spPr>
          <a:xfrm>
            <a:off x="4495800" y="1676400"/>
            <a:ext cx="4343400" cy="4724400"/>
          </a:xfrm>
        </p:spPr>
        <p:txBody>
          <a:bodyPr/>
          <a:lstStyle/>
          <a:p>
            <a:r>
              <a:rPr lang="en-US" altLang="en-US" sz="2200" dirty="0" smtClean="0"/>
              <a:t>Soil gas (exterior, near-slab, or sub-slab) sampling is expected approach since:</a:t>
            </a:r>
          </a:p>
          <a:p>
            <a:pPr lvl="1"/>
            <a:r>
              <a:rPr lang="en-US" altLang="en-US" sz="2000" dirty="0" smtClean="0"/>
              <a:t>Reflects partitioning, sorption, and biodegradation in vadose zone between source and building</a:t>
            </a:r>
          </a:p>
          <a:p>
            <a:pPr>
              <a:spcBef>
                <a:spcPts val="1800"/>
              </a:spcBef>
            </a:pPr>
            <a:r>
              <a:rPr lang="en-US" altLang="en-US" sz="2200" dirty="0" smtClean="0"/>
              <a:t>Alternative approaches may be considered</a:t>
            </a:r>
          </a:p>
          <a:p>
            <a:pPr lvl="1"/>
            <a:r>
              <a:rPr lang="en-US" altLang="en-US" sz="2000" dirty="0" smtClean="0"/>
              <a:t>Examples - groundwater, soil, subslab soil gas, or indoor air and outdoor air data</a:t>
            </a:r>
          </a:p>
          <a:p>
            <a:pPr lvl="1"/>
            <a:r>
              <a:rPr lang="en-US" altLang="en-US" sz="2000" dirty="0" smtClean="0"/>
              <a:t>Phased or concurrent sampling</a:t>
            </a:r>
          </a:p>
        </p:txBody>
      </p:sp>
      <p:sp>
        <p:nvSpPr>
          <p:cNvPr id="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pic>
        <p:nvPicPr>
          <p:cNvPr id="157703" name="Picture 9" descr="C:\Users\Juliana\Desktop\5 - Copy (3)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1573213"/>
            <a:ext cx="398621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584953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altLang="en-US" dirty="0" smtClean="0"/>
              <a:t>Step 5: Scenario 2 - Contamination in Contact with Building</a:t>
            </a:r>
          </a:p>
        </p:txBody>
      </p:sp>
      <p:sp>
        <p:nvSpPr>
          <p:cNvPr id="159747" name="Content Placeholder 2"/>
          <p:cNvSpPr>
            <a:spLocks noGrp="1"/>
          </p:cNvSpPr>
          <p:nvPr>
            <p:ph idx="1"/>
          </p:nvPr>
        </p:nvSpPr>
        <p:spPr>
          <a:xfrm>
            <a:off x="4572000" y="1752600"/>
            <a:ext cx="4102100" cy="3657600"/>
          </a:xfrm>
        </p:spPr>
        <p:txBody>
          <a:bodyPr/>
          <a:lstStyle/>
          <a:p>
            <a:r>
              <a:rPr lang="en-US" altLang="en-US" sz="2200" dirty="0" smtClean="0"/>
              <a:t>Indoor or crawlspace and outdoor air sampling is expected approach since:</a:t>
            </a:r>
          </a:p>
          <a:p>
            <a:pPr lvl="1"/>
            <a:r>
              <a:rPr lang="en-US" altLang="en-US" sz="2000" dirty="0" smtClean="0"/>
              <a:t>Sub-slab soil gas sampling may not be possible</a:t>
            </a:r>
            <a:endParaRPr lang="en-US" altLang="en-US" sz="2000" b="1" dirty="0" smtClean="0">
              <a:solidFill>
                <a:srgbClr val="FF0000"/>
              </a:solidFill>
            </a:endParaRPr>
          </a:p>
          <a:p>
            <a:pPr>
              <a:spcBef>
                <a:spcPts val="1800"/>
              </a:spcBef>
            </a:pPr>
            <a:r>
              <a:rPr lang="en-US" altLang="en-US" sz="2200" b="1" dirty="0" smtClean="0">
                <a:solidFill>
                  <a:srgbClr val="FF0000"/>
                </a:solidFill>
              </a:rPr>
              <a:t>CAUTION:</a:t>
            </a:r>
            <a:r>
              <a:rPr lang="en-US" altLang="en-US" sz="2200" dirty="0" smtClean="0"/>
              <a:t> Interpretation of indoor results often confounded by indoor or outdoor sources of PHCs</a:t>
            </a:r>
          </a:p>
        </p:txBody>
      </p:sp>
      <p:sp>
        <p:nvSpPr>
          <p:cNvPr id="5"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pic>
        <p:nvPicPr>
          <p:cNvPr id="159751" name="Picture 9" descr="C:\Users\Juliana\Desktop\5 - Copy (4)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380523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431113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altLang="en-US" dirty="0" smtClean="0"/>
              <a:t>Step 5: Other Scenarios - Special Cases or Exceptions</a:t>
            </a:r>
          </a:p>
        </p:txBody>
      </p:sp>
      <p:sp>
        <p:nvSpPr>
          <p:cNvPr id="161795" name="Content Placeholder 4"/>
          <p:cNvSpPr>
            <a:spLocks noGrp="1"/>
          </p:cNvSpPr>
          <p:nvPr>
            <p:ph sz="half" idx="2"/>
          </p:nvPr>
        </p:nvSpPr>
        <p:spPr>
          <a:xfrm>
            <a:off x="4445000" y="1371600"/>
            <a:ext cx="4470400" cy="5257800"/>
          </a:xfrm>
        </p:spPr>
        <p:txBody>
          <a:bodyPr/>
          <a:lstStyle/>
          <a:p>
            <a:r>
              <a:rPr lang="en-US" altLang="en-US" sz="2400" dirty="0" smtClean="0"/>
              <a:t>Intermittent petroleum odors </a:t>
            </a:r>
          </a:p>
          <a:p>
            <a:pPr lvl="1"/>
            <a:r>
              <a:rPr lang="en-US" altLang="en-US" sz="2000" dirty="0" smtClean="0"/>
              <a:t>Walk-through</a:t>
            </a:r>
          </a:p>
          <a:p>
            <a:pPr lvl="1"/>
            <a:r>
              <a:rPr lang="en-US" altLang="en-US" sz="2000" dirty="0" smtClean="0"/>
              <a:t>Verification sampling</a:t>
            </a:r>
          </a:p>
          <a:p>
            <a:pPr lvl="1"/>
            <a:r>
              <a:rPr lang="en-US" altLang="en-US" sz="2000" dirty="0" smtClean="0"/>
              <a:t>Further investigation</a:t>
            </a:r>
          </a:p>
          <a:p>
            <a:r>
              <a:rPr lang="en-US" altLang="en-US" sz="2400" dirty="0" smtClean="0"/>
              <a:t>Undeveloped lots</a:t>
            </a:r>
          </a:p>
          <a:p>
            <a:pPr lvl="1"/>
            <a:r>
              <a:rPr lang="en-US" altLang="en-US" sz="2000" dirty="0" smtClean="0"/>
              <a:t>Soil gas </a:t>
            </a:r>
          </a:p>
          <a:p>
            <a:pPr lvl="1"/>
            <a:r>
              <a:rPr lang="en-US" altLang="en-US" sz="2000" dirty="0" smtClean="0"/>
              <a:t>Groundwater sampling </a:t>
            </a:r>
          </a:p>
          <a:p>
            <a:r>
              <a:rPr lang="en-US" altLang="en-US" sz="2400" dirty="0" smtClean="0"/>
              <a:t>Preferential pathways</a:t>
            </a:r>
          </a:p>
          <a:p>
            <a:pPr lvl="1"/>
            <a:r>
              <a:rPr lang="en-US" altLang="en-US" sz="2000" dirty="0" smtClean="0"/>
              <a:t>Indoor air sampling </a:t>
            </a:r>
          </a:p>
          <a:p>
            <a:r>
              <a:rPr lang="en-US" altLang="en-US" sz="2400" dirty="0" smtClean="0"/>
              <a:t>Comingled contaminants</a:t>
            </a:r>
          </a:p>
          <a:p>
            <a:pPr lvl="1"/>
            <a:r>
              <a:rPr lang="en-US" altLang="en-US" sz="2000" dirty="0" smtClean="0"/>
              <a:t>Refer to ITRC </a:t>
            </a:r>
            <a:r>
              <a:rPr lang="en-US" altLang="en-US" sz="2000" dirty="0" smtClean="0">
                <a:hlinkClick r:id="rId4"/>
              </a:rPr>
              <a:t>Vapor Intrusion Pathway: A Practical Guideline V-1 (2007)</a:t>
            </a:r>
            <a:endParaRPr lang="en-US" altLang="en-US" sz="2000" dirty="0" smtClean="0"/>
          </a:p>
        </p:txBody>
      </p:sp>
      <p:sp>
        <p:nvSpPr>
          <p:cNvPr id="11"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pic>
        <p:nvPicPr>
          <p:cNvPr id="161799" name="Picture 8" descr="C:\Users\Juliana\Desktop\5 - Copy (5) - Cop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38798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331028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ltLang="en-US" dirty="0" smtClean="0"/>
              <a:t>Investigation Methods and Analysis Toolbox – Appendix G</a:t>
            </a:r>
          </a:p>
        </p:txBody>
      </p:sp>
      <p:sp>
        <p:nvSpPr>
          <p:cNvPr id="3" name="Content Placeholder 2"/>
          <p:cNvSpPr>
            <a:spLocks noGrp="1"/>
          </p:cNvSpPr>
          <p:nvPr>
            <p:ph idx="1"/>
          </p:nvPr>
        </p:nvSpPr>
        <p:spPr>
          <a:xfrm>
            <a:off x="609600" y="1447800"/>
            <a:ext cx="8001000" cy="4495800"/>
          </a:xfrm>
        </p:spPr>
        <p:txBody>
          <a:bodyPr/>
          <a:lstStyle/>
          <a:p>
            <a:pPr marL="0" indent="0">
              <a:buFont typeface="Wingdings 3" pitchFamily="18" charset="2"/>
              <a:buNone/>
              <a:defRPr/>
            </a:pPr>
            <a:endParaRPr lang="en-US" sz="2400" dirty="0" smtClean="0"/>
          </a:p>
          <a:p>
            <a:pPr marL="0" indent="0">
              <a:buFont typeface="Wingdings 3" pitchFamily="18" charset="2"/>
              <a:buNone/>
              <a:defRPr/>
            </a:pPr>
            <a:endParaRPr lang="en-US" sz="2400" dirty="0" smtClean="0"/>
          </a:p>
          <a:p>
            <a:pPr>
              <a:defRPr/>
            </a:pPr>
            <a:r>
              <a:rPr lang="en-US" sz="2400" dirty="0" smtClean="0"/>
              <a:t>What </a:t>
            </a:r>
            <a:r>
              <a:rPr lang="en-US" sz="2400" dirty="0" smtClean="0"/>
              <a:t>samples can be collected?</a:t>
            </a:r>
          </a:p>
          <a:p>
            <a:pPr lvl="1">
              <a:defRPr/>
            </a:pPr>
            <a:r>
              <a:rPr lang="en-US" sz="2000" dirty="0" smtClean="0"/>
              <a:t>Table G-6. Pros and Cons of Various Investigative Strategies</a:t>
            </a:r>
          </a:p>
          <a:p>
            <a:pPr>
              <a:defRPr/>
            </a:pPr>
            <a:r>
              <a:rPr lang="en-US" sz="2400" dirty="0" smtClean="0"/>
              <a:t>How do I ensure sample integrity during soil gas collection?</a:t>
            </a:r>
          </a:p>
          <a:p>
            <a:pPr lvl="1">
              <a:defRPr/>
            </a:pPr>
            <a:r>
              <a:rPr lang="en-US" sz="2000" dirty="0" smtClean="0"/>
              <a:t>G.5 Active Soil Gas Methods </a:t>
            </a:r>
          </a:p>
          <a:p>
            <a:pPr>
              <a:defRPr/>
            </a:pPr>
            <a:r>
              <a:rPr lang="en-US" sz="2400" dirty="0" smtClean="0"/>
              <a:t>Why should I do a pre-building survey?</a:t>
            </a:r>
          </a:p>
          <a:p>
            <a:pPr lvl="1">
              <a:defRPr/>
            </a:pPr>
            <a:r>
              <a:rPr lang="en-US" sz="2000" dirty="0" smtClean="0"/>
              <a:t>G 11.1 Pre-Sampling Building Surveys</a:t>
            </a:r>
          </a:p>
          <a:p>
            <a:pPr>
              <a:defRPr/>
            </a:pPr>
            <a:endParaRPr lang="en-US" sz="2400" dirty="0" smtClean="0"/>
          </a:p>
          <a:p>
            <a:pPr>
              <a:defRPr/>
            </a:pPr>
            <a:endParaRPr lang="en-US" sz="2400" dirty="0"/>
          </a:p>
        </p:txBody>
      </p:sp>
      <p:grpSp>
        <p:nvGrpSpPr>
          <p:cNvPr id="163844" name="Group 8"/>
          <p:cNvGrpSpPr>
            <a:grpSpLocks/>
          </p:cNvGrpSpPr>
          <p:nvPr/>
        </p:nvGrpSpPr>
        <p:grpSpPr bwMode="auto">
          <a:xfrm>
            <a:off x="838200" y="5715000"/>
            <a:ext cx="7448550" cy="914400"/>
            <a:chOff x="609601" y="1502495"/>
            <a:chExt cx="4953287" cy="799036"/>
          </a:xfrm>
        </p:grpSpPr>
        <p:sp>
          <p:nvSpPr>
            <p:cNvPr id="5" name="AutoShape 3"/>
            <p:cNvSpPr>
              <a:spLocks noChangeArrowheads="1"/>
            </p:cNvSpPr>
            <p:nvPr/>
          </p:nvSpPr>
          <p:spPr bwMode="auto">
            <a:xfrm>
              <a:off x="609601" y="1502495"/>
              <a:ext cx="4953287" cy="799036"/>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en-US" dirty="0" smtClean="0">
                <a:solidFill>
                  <a:schemeClr val="tx2"/>
                </a:solidFill>
                <a:cs typeface="+mn-cs"/>
              </a:endParaRPr>
            </a:p>
          </p:txBody>
        </p:sp>
        <p:sp>
          <p:nvSpPr>
            <p:cNvPr id="163849" name="Rectangle 4"/>
            <p:cNvSpPr>
              <a:spLocks noChangeArrowheads="1"/>
            </p:cNvSpPr>
            <p:nvPr/>
          </p:nvSpPr>
          <p:spPr bwMode="auto">
            <a:xfrm>
              <a:off x="762001" y="1647881"/>
              <a:ext cx="1175542" cy="5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0000"/>
                </a:lnSpc>
                <a:spcBef>
                  <a:spcPct val="0"/>
                </a:spcBef>
                <a:buClrTx/>
                <a:buSzTx/>
                <a:buFontTx/>
                <a:buNone/>
              </a:pPr>
              <a:r>
                <a:rPr lang="en-US" altLang="en-US" sz="2100" b="1" i="1" dirty="0">
                  <a:ea typeface="MS PGothic" pitchFamily="34" charset="-128"/>
                </a:rPr>
                <a:t>Key</a:t>
              </a:r>
              <a:br>
                <a:rPr lang="en-US" altLang="en-US" sz="2100" b="1" i="1" dirty="0">
                  <a:ea typeface="MS PGothic" pitchFamily="34" charset="-128"/>
                </a:rPr>
              </a:br>
              <a:r>
                <a:rPr lang="en-US" altLang="en-US" sz="2100" b="1" i="1" dirty="0">
                  <a:ea typeface="MS PGothic" pitchFamily="34" charset="-128"/>
                </a:rPr>
                <a:t>Point:</a:t>
              </a:r>
              <a:endParaRPr lang="en-US" altLang="en-US" sz="2100" b="1" dirty="0">
                <a:ea typeface="MS PGothic" pitchFamily="34" charset="-128"/>
              </a:endParaRPr>
            </a:p>
          </p:txBody>
        </p:sp>
        <p:sp>
          <p:nvSpPr>
            <p:cNvPr id="163850" name="Rectangle 5"/>
            <p:cNvSpPr>
              <a:spLocks noChangeArrowheads="1"/>
            </p:cNvSpPr>
            <p:nvPr/>
          </p:nvSpPr>
          <p:spPr bwMode="auto">
            <a:xfrm>
              <a:off x="1572388" y="1635667"/>
              <a:ext cx="3952495" cy="5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5000"/>
                </a:lnSpc>
                <a:spcBef>
                  <a:spcPct val="0"/>
                </a:spcBef>
                <a:buClrTx/>
                <a:buSzTx/>
                <a:buFontTx/>
                <a:buNone/>
              </a:pPr>
              <a:r>
                <a:rPr lang="en-US" altLang="en-US" sz="2000" b="1" dirty="0">
                  <a:solidFill>
                    <a:srgbClr val="000000"/>
                  </a:solidFill>
                  <a:ea typeface="MS PGothic" pitchFamily="34" charset="-128"/>
                </a:rPr>
                <a:t>Includes videos, step-by-step instructions, list of analysis methods and more………</a:t>
              </a:r>
              <a:endParaRPr lang="en-US" altLang="en-US" sz="2200" b="1" dirty="0">
                <a:solidFill>
                  <a:srgbClr val="000000"/>
                </a:solidFill>
                <a:ea typeface="MS PGothic" pitchFamily="34" charset="-128"/>
              </a:endParaRPr>
            </a:p>
          </p:txBody>
        </p:sp>
      </p:grpSp>
      <p:sp>
        <p:nvSpPr>
          <p:cNvPr id="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4" name="Rectangle 3"/>
          <p:cNvSpPr/>
          <p:nvPr/>
        </p:nvSpPr>
        <p:spPr>
          <a:xfrm>
            <a:off x="609600" y="1447800"/>
            <a:ext cx="7677150" cy="830997"/>
          </a:xfrm>
          <a:prstGeom prst="rect">
            <a:avLst/>
          </a:prstGeom>
        </p:spPr>
        <p:txBody>
          <a:bodyPr wrap="square">
            <a:spAutoFit/>
          </a:bodyPr>
          <a:lstStyle/>
          <a:p>
            <a:pPr lvl="0" eaLnBrk="0" hangingPunct="0">
              <a:spcBef>
                <a:spcPct val="20000"/>
              </a:spcBef>
              <a:buClr>
                <a:srgbClr val="008000"/>
              </a:buClr>
              <a:buSzPct val="75000"/>
              <a:defRPr/>
            </a:pPr>
            <a:r>
              <a:rPr lang="en-US" sz="2400" kern="0" dirty="0">
                <a:solidFill>
                  <a:srgbClr val="333399"/>
                </a:solidFill>
                <a:latin typeface="Arial"/>
              </a:rPr>
              <a:t>The Tool Box is a tremendous resource and answers many questions about the What, Hows, and Whys</a:t>
            </a:r>
          </a:p>
        </p:txBody>
      </p:sp>
    </p:spTree>
    <p:custDataLst>
      <p:tags r:id="rId1"/>
    </p:custDataLst>
    <p:extLst>
      <p:ext uri="{BB962C8B-B14F-4D97-AF65-F5344CB8AC3E}">
        <p14:creationId xmlns:p14="http://schemas.microsoft.com/office/powerpoint/2010/main" val="22968106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18" descr="C:\Users\Juliana\Desktop\5 - Copy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8" y="1476375"/>
            <a:ext cx="42513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itle 1"/>
          <p:cNvSpPr>
            <a:spLocks noGrp="1"/>
          </p:cNvSpPr>
          <p:nvPr>
            <p:ph type="title"/>
          </p:nvPr>
        </p:nvSpPr>
        <p:spPr/>
        <p:txBody>
          <a:bodyPr/>
          <a:lstStyle/>
          <a:p>
            <a:r>
              <a:rPr lang="en-US" altLang="en-US" dirty="0" smtClean="0"/>
              <a:t>Step 6: Evaluate Data</a:t>
            </a:r>
            <a:br>
              <a:rPr lang="en-US" altLang="en-US" dirty="0" smtClean="0"/>
            </a:br>
            <a:r>
              <a:rPr lang="en-US" altLang="en-US" sz="2000" dirty="0" smtClean="0">
                <a:solidFill>
                  <a:srgbClr val="333399"/>
                </a:solidFill>
              </a:rPr>
              <a:t>To assess completeness and significance of the PVI pathway </a:t>
            </a:r>
          </a:p>
        </p:txBody>
      </p:sp>
      <p:sp>
        <p:nvSpPr>
          <p:cNvPr id="165892" name="Content Placeholder 2"/>
          <p:cNvSpPr>
            <a:spLocks noGrp="1"/>
          </p:cNvSpPr>
          <p:nvPr>
            <p:ph idx="1"/>
          </p:nvPr>
        </p:nvSpPr>
        <p:spPr>
          <a:xfrm>
            <a:off x="685800" y="3429000"/>
            <a:ext cx="8077200" cy="3200400"/>
          </a:xfrm>
        </p:spPr>
        <p:txBody>
          <a:bodyPr/>
          <a:lstStyle/>
          <a:p>
            <a:r>
              <a:rPr lang="en-US" altLang="en-US" sz="2400" dirty="0" smtClean="0"/>
              <a:t>Data quality considerations</a:t>
            </a:r>
          </a:p>
          <a:p>
            <a:pPr lvl="1"/>
            <a:r>
              <a:rPr lang="en-US" altLang="en-US" sz="2000" dirty="0" smtClean="0"/>
              <a:t>Detection limits; false positives/negatives, and sampling errors</a:t>
            </a:r>
          </a:p>
          <a:p>
            <a:pPr>
              <a:spcBef>
                <a:spcPts val="1800"/>
              </a:spcBef>
            </a:pPr>
            <a:r>
              <a:rPr lang="en-US" altLang="en-US" sz="2400" dirty="0" smtClean="0"/>
              <a:t>Multiple-lines-of-evidence evaluation (</a:t>
            </a:r>
            <a:r>
              <a:rPr lang="en-US" altLang="en-US" sz="2400" dirty="0" smtClean="0">
                <a:hlinkClick r:id="rId5"/>
              </a:rPr>
              <a:t>ITRC VI-1 (2007)</a:t>
            </a:r>
            <a:r>
              <a:rPr lang="en-US" altLang="en-US" sz="2400" dirty="0" smtClean="0"/>
              <a:t>)</a:t>
            </a:r>
          </a:p>
          <a:p>
            <a:pPr lvl="1"/>
            <a:r>
              <a:rPr lang="en-US" altLang="en-US" sz="2000" dirty="0" smtClean="0"/>
              <a:t>Compare with screening levels</a:t>
            </a:r>
          </a:p>
          <a:p>
            <a:pPr lvl="2"/>
            <a:r>
              <a:rPr lang="en-US" altLang="en-US" sz="1800" dirty="0" smtClean="0"/>
              <a:t>Default, empirical, or modeled attenuation </a:t>
            </a:r>
          </a:p>
          <a:p>
            <a:pPr lvl="1"/>
            <a:r>
              <a:rPr lang="en-US" altLang="en-US" sz="2000" dirty="0" smtClean="0"/>
              <a:t>Compare ratios within or between sample types</a:t>
            </a:r>
          </a:p>
          <a:p>
            <a:pPr lvl="1"/>
            <a:r>
              <a:rPr lang="en-US" altLang="en-US" sz="2000" dirty="0" smtClean="0"/>
              <a:t>Account for potential bias from background sources</a:t>
            </a:r>
          </a:p>
          <a:p>
            <a:pPr lvl="1"/>
            <a:r>
              <a:rPr lang="en-US" altLang="en-US" sz="2000" dirty="0" smtClean="0"/>
              <a:t>Consider individual/cumulative strength of evidence</a:t>
            </a:r>
          </a:p>
        </p:txBody>
      </p:sp>
      <p:grpSp>
        <p:nvGrpSpPr>
          <p:cNvPr id="165893" name="Group 4"/>
          <p:cNvGrpSpPr>
            <a:grpSpLocks/>
          </p:cNvGrpSpPr>
          <p:nvPr/>
        </p:nvGrpSpPr>
        <p:grpSpPr bwMode="auto">
          <a:xfrm>
            <a:off x="5334000" y="1903413"/>
            <a:ext cx="3505200" cy="992187"/>
            <a:chOff x="547687" y="1540239"/>
            <a:chExt cx="3699033" cy="521281"/>
          </a:xfrm>
        </p:grpSpPr>
        <p:sp>
          <p:nvSpPr>
            <p:cNvPr id="10" name="AutoShape 3"/>
            <p:cNvSpPr>
              <a:spLocks noChangeArrowheads="1"/>
            </p:cNvSpPr>
            <p:nvPr/>
          </p:nvSpPr>
          <p:spPr bwMode="auto">
            <a:xfrm>
              <a:off x="547687" y="1540239"/>
              <a:ext cx="3699033" cy="521281"/>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en-US" sz="1600" dirty="0" smtClean="0">
                <a:solidFill>
                  <a:schemeClr val="tx2"/>
                </a:solidFill>
                <a:cs typeface="+mn-cs"/>
              </a:endParaRPr>
            </a:p>
          </p:txBody>
        </p:sp>
        <p:sp>
          <p:nvSpPr>
            <p:cNvPr id="165901" name="Rectangle 4"/>
            <p:cNvSpPr>
              <a:spLocks noChangeArrowheads="1"/>
            </p:cNvSpPr>
            <p:nvPr/>
          </p:nvSpPr>
          <p:spPr bwMode="auto">
            <a:xfrm>
              <a:off x="547687" y="1552603"/>
              <a:ext cx="1125792" cy="21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nSpc>
                  <a:spcPct val="90000"/>
                </a:lnSpc>
                <a:spcBef>
                  <a:spcPct val="0"/>
                </a:spcBef>
                <a:buClrTx/>
                <a:buSzTx/>
                <a:buFontTx/>
                <a:buNone/>
              </a:pPr>
              <a:r>
                <a:rPr lang="en-US" altLang="en-US" sz="1800" b="1" i="1" dirty="0">
                  <a:ea typeface="MS PGothic" pitchFamily="34" charset="-128"/>
                </a:rPr>
                <a:t>KEY </a:t>
              </a:r>
              <a:br>
                <a:rPr lang="en-US" altLang="en-US" sz="1800" b="1" i="1" dirty="0">
                  <a:ea typeface="MS PGothic" pitchFamily="34" charset="-128"/>
                </a:rPr>
              </a:br>
              <a:r>
                <a:rPr lang="en-US" altLang="en-US" sz="1800" b="1" i="1" dirty="0">
                  <a:ea typeface="MS PGothic" pitchFamily="34" charset="-128"/>
                </a:rPr>
                <a:t>POINT:</a:t>
              </a:r>
              <a:endParaRPr lang="en-US" altLang="en-US" sz="2000" b="1" dirty="0">
                <a:ea typeface="MS PGothic" pitchFamily="34" charset="-128"/>
              </a:endParaRPr>
            </a:p>
          </p:txBody>
        </p:sp>
        <p:sp>
          <p:nvSpPr>
            <p:cNvPr id="165902" name="Rectangle 5"/>
            <p:cNvSpPr>
              <a:spLocks noChangeArrowheads="1"/>
            </p:cNvSpPr>
            <p:nvPr/>
          </p:nvSpPr>
          <p:spPr bwMode="auto">
            <a:xfrm>
              <a:off x="1512652" y="1540239"/>
              <a:ext cx="2734068" cy="39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dirty="0">
                  <a:solidFill>
                    <a:srgbClr val="000000"/>
                  </a:solidFill>
                  <a:ea typeface="MS PGothic" pitchFamily="34" charset="-128"/>
                </a:rPr>
                <a:t>Data evaluation methods vary; check with regulatory agency</a:t>
              </a:r>
            </a:p>
          </p:txBody>
        </p:sp>
      </p:grpSp>
      <p:sp>
        <p:nvSpPr>
          <p:cNvPr id="12"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165897" name="Rectangle 5"/>
          <p:cNvSpPr>
            <a:spLocks noChangeArrowheads="1"/>
          </p:cNvSpPr>
          <p:nvPr/>
        </p:nvSpPr>
        <p:spPr bwMode="auto">
          <a:xfrm>
            <a:off x="382588" y="2643188"/>
            <a:ext cx="785812" cy="2524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65898" name="Rectangle 1"/>
          <p:cNvSpPr>
            <a:spLocks noChangeArrowheads="1"/>
          </p:cNvSpPr>
          <p:nvPr/>
        </p:nvSpPr>
        <p:spPr bwMode="auto">
          <a:xfrm>
            <a:off x="3082925" y="1371600"/>
            <a:ext cx="303213" cy="960438"/>
          </a:xfrm>
          <a:prstGeom prst="rect">
            <a:avLst/>
          </a:prstGeom>
          <a:solidFill>
            <a:schemeClr val="bg1"/>
          </a:solidFill>
          <a:ln w="9525" algn="ctr">
            <a:solidFill>
              <a:schemeClr val="bg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65899" name="Rectangle 17"/>
          <p:cNvSpPr>
            <a:spLocks noChangeArrowheads="1"/>
          </p:cNvSpPr>
          <p:nvPr/>
        </p:nvSpPr>
        <p:spPr bwMode="auto">
          <a:xfrm>
            <a:off x="520700" y="2730500"/>
            <a:ext cx="841375" cy="328613"/>
          </a:xfrm>
          <a:prstGeom prst="rect">
            <a:avLst/>
          </a:prstGeom>
          <a:solidFill>
            <a:schemeClr val="bg1"/>
          </a:solidFill>
          <a:ln w="9525" algn="ctr">
            <a:solidFill>
              <a:schemeClr val="bg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Tree>
    <p:custDataLst>
      <p:tags r:id="rId1"/>
    </p:custDataLst>
    <p:extLst>
      <p:ext uri="{BB962C8B-B14F-4D97-AF65-F5344CB8AC3E}">
        <p14:creationId xmlns:p14="http://schemas.microsoft.com/office/powerpoint/2010/main" val="23077899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9" descr="C:\Users\Juliana\Desktop\5 - Copy (6)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608965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itle 1"/>
          <p:cNvSpPr>
            <a:spLocks noGrp="1"/>
          </p:cNvSpPr>
          <p:nvPr>
            <p:ph type="title"/>
          </p:nvPr>
        </p:nvSpPr>
        <p:spPr/>
        <p:txBody>
          <a:bodyPr/>
          <a:lstStyle/>
          <a:p>
            <a:r>
              <a:rPr lang="en-US" altLang="en-US" dirty="0" smtClean="0"/>
              <a:t>Step 7: Determine Need for Additional Investigation</a:t>
            </a:r>
          </a:p>
        </p:txBody>
      </p:sp>
      <p:sp>
        <p:nvSpPr>
          <p:cNvPr id="167940" name="Content Placeholder 2"/>
          <p:cNvSpPr>
            <a:spLocks noGrp="1"/>
          </p:cNvSpPr>
          <p:nvPr>
            <p:ph idx="1"/>
          </p:nvPr>
        </p:nvSpPr>
        <p:spPr>
          <a:xfrm>
            <a:off x="533400" y="4518025"/>
            <a:ext cx="8382000" cy="2263775"/>
          </a:xfrm>
        </p:spPr>
        <p:txBody>
          <a:bodyPr/>
          <a:lstStyle/>
          <a:p>
            <a:r>
              <a:rPr lang="en-US" altLang="en-US" sz="2400" dirty="0" smtClean="0"/>
              <a:t>This step reflects iterative nature of PVI investigations</a:t>
            </a:r>
          </a:p>
          <a:p>
            <a:r>
              <a:rPr lang="en-US" altLang="en-US" sz="2400" dirty="0" smtClean="0"/>
              <a:t>Considerations</a:t>
            </a:r>
          </a:p>
          <a:p>
            <a:pPr lvl="1">
              <a:spcBef>
                <a:spcPct val="0"/>
              </a:spcBef>
            </a:pPr>
            <a:r>
              <a:rPr lang="en-US" altLang="en-US" sz="2000" dirty="0" smtClean="0"/>
              <a:t>Delineation of pVOCs adequate?</a:t>
            </a:r>
          </a:p>
          <a:p>
            <a:pPr lvl="1">
              <a:spcBef>
                <a:spcPct val="0"/>
              </a:spcBef>
            </a:pPr>
            <a:r>
              <a:rPr lang="en-US" altLang="en-US" sz="2000" dirty="0" smtClean="0"/>
              <a:t>All potentially affected buildings considered?</a:t>
            </a:r>
          </a:p>
          <a:p>
            <a:pPr lvl="1">
              <a:spcBef>
                <a:spcPct val="0"/>
              </a:spcBef>
            </a:pPr>
            <a:r>
              <a:rPr lang="en-US" altLang="en-US" sz="2000" dirty="0" smtClean="0"/>
              <a:t>Evidence sufficiently strong to support decision? </a:t>
            </a:r>
          </a:p>
          <a:p>
            <a:pPr lvl="1">
              <a:spcBef>
                <a:spcPct val="0"/>
              </a:spcBef>
            </a:pPr>
            <a:r>
              <a:rPr lang="en-US" altLang="en-US" sz="2000" dirty="0" smtClean="0"/>
              <a:t>Vapor controls can be considered at any step</a:t>
            </a:r>
          </a:p>
        </p:txBody>
      </p:sp>
      <p:sp>
        <p:nvSpPr>
          <p:cNvPr id="7"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167944" name="Rectangle 8"/>
          <p:cNvSpPr>
            <a:spLocks noChangeArrowheads="1"/>
          </p:cNvSpPr>
          <p:nvPr/>
        </p:nvSpPr>
        <p:spPr bwMode="auto">
          <a:xfrm>
            <a:off x="6602413" y="1524000"/>
            <a:ext cx="803275" cy="609600"/>
          </a:xfrm>
          <a:prstGeom prst="rect">
            <a:avLst/>
          </a:prstGeom>
          <a:solidFill>
            <a:schemeClr val="bg1"/>
          </a:solidFill>
          <a:ln w="9525" algn="ctr">
            <a:solidFill>
              <a:schemeClr val="bg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Tree>
    <p:custDataLst>
      <p:tags r:id="rId1"/>
    </p:custDataLst>
    <p:extLst>
      <p:ext uri="{BB962C8B-B14F-4D97-AF65-F5344CB8AC3E}">
        <p14:creationId xmlns:p14="http://schemas.microsoft.com/office/powerpoint/2010/main" val="9827148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9" descr="C:\Users\Juliana\Desktop\5 - Copy (6) - Copy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25" y="1319213"/>
            <a:ext cx="6554788"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Rectangle 2"/>
          <p:cNvSpPr>
            <a:spLocks noChangeArrowheads="1"/>
          </p:cNvSpPr>
          <p:nvPr/>
        </p:nvSpPr>
        <p:spPr bwMode="auto">
          <a:xfrm>
            <a:off x="1371600" y="2724150"/>
            <a:ext cx="608013" cy="6683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69988" name="Title 1"/>
          <p:cNvSpPr>
            <a:spLocks noGrp="1"/>
          </p:cNvSpPr>
          <p:nvPr>
            <p:ph type="title"/>
          </p:nvPr>
        </p:nvSpPr>
        <p:spPr/>
        <p:txBody>
          <a:bodyPr/>
          <a:lstStyle/>
          <a:p>
            <a:r>
              <a:rPr lang="en-US" altLang="en-US" dirty="0" smtClean="0"/>
              <a:t>Step 8: Determine if PVI Pathway is Complete</a:t>
            </a:r>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
        <p:nvSpPr>
          <p:cNvPr id="169992" name="Rectangle 7"/>
          <p:cNvSpPr>
            <a:spLocks noChangeArrowheads="1"/>
          </p:cNvSpPr>
          <p:nvPr/>
        </p:nvSpPr>
        <p:spPr bwMode="auto">
          <a:xfrm>
            <a:off x="1182688" y="2635250"/>
            <a:ext cx="803275" cy="609600"/>
          </a:xfrm>
          <a:prstGeom prst="rect">
            <a:avLst/>
          </a:prstGeom>
          <a:solidFill>
            <a:schemeClr val="bg1"/>
          </a:solidFill>
          <a:ln w="9525" algn="ctr">
            <a:solidFill>
              <a:schemeClr val="bg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Tree>
    <p:custDataLst>
      <p:tags r:id="rId1"/>
    </p:custDataLst>
    <p:extLst>
      <p:ext uri="{BB962C8B-B14F-4D97-AF65-F5344CB8AC3E}">
        <p14:creationId xmlns:p14="http://schemas.microsoft.com/office/powerpoint/2010/main" val="2618245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895600" y="152400"/>
            <a:ext cx="5054600" cy="6553200"/>
          </a:xfrm>
        </p:spPr>
      </p:pic>
      <p:sp>
        <p:nvSpPr>
          <p:cNvPr id="13315" name="Title 1"/>
          <p:cNvSpPr>
            <a:spLocks noGrp="1"/>
          </p:cNvSpPr>
          <p:nvPr>
            <p:ph type="title"/>
          </p:nvPr>
        </p:nvSpPr>
        <p:spPr>
          <a:xfrm>
            <a:off x="376238" y="92075"/>
            <a:ext cx="6634162" cy="1050925"/>
          </a:xfrm>
        </p:spPr>
        <p:txBody>
          <a:bodyPr/>
          <a:lstStyle/>
          <a:p>
            <a:r>
              <a:rPr lang="en-US" altLang="en-US" dirty="0" smtClean="0"/>
              <a:t>The Effect of Aerobic Biodegradation</a:t>
            </a:r>
          </a:p>
        </p:txBody>
      </p:sp>
      <p:sp>
        <p:nvSpPr>
          <p:cNvPr id="13316" name="TextBox 1"/>
          <p:cNvSpPr txBox="1">
            <a:spLocks noChangeArrowheads="1"/>
          </p:cNvSpPr>
          <p:nvPr/>
        </p:nvSpPr>
        <p:spPr bwMode="auto">
          <a:xfrm>
            <a:off x="457200" y="1447800"/>
            <a:ext cx="6172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600" dirty="0">
                <a:solidFill>
                  <a:srgbClr val="333399"/>
                </a:solidFill>
              </a:rPr>
              <a:t>Unlike Chlorinated Vapor Intrusion (CVI</a:t>
            </a:r>
            <a:r>
              <a:rPr lang="en-US" altLang="en-US" sz="2600" dirty="0" smtClean="0">
                <a:solidFill>
                  <a:srgbClr val="333399"/>
                </a:solidFill>
              </a:rPr>
              <a:t>), </a:t>
            </a:r>
            <a:endParaRPr lang="en-US" altLang="en-US" sz="2600" dirty="0">
              <a:solidFill>
                <a:srgbClr val="333399"/>
              </a:solidFill>
            </a:endParaRPr>
          </a:p>
        </p:txBody>
      </p:sp>
      <p:sp>
        <p:nvSpPr>
          <p:cNvPr id="13317" name="TextBox 2"/>
          <p:cNvSpPr txBox="1">
            <a:spLocks noChangeArrowheads="1"/>
          </p:cNvSpPr>
          <p:nvPr/>
        </p:nvSpPr>
        <p:spPr bwMode="auto">
          <a:xfrm>
            <a:off x="381000" y="2667000"/>
            <a:ext cx="2819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dirty="0" smtClean="0">
                <a:solidFill>
                  <a:srgbClr val="333399"/>
                </a:solidFill>
              </a:rPr>
              <a:t>the </a:t>
            </a:r>
            <a:r>
              <a:rPr lang="en-US" altLang="en-US" sz="2800" dirty="0">
                <a:solidFill>
                  <a:srgbClr val="333399"/>
                </a:solidFill>
              </a:rPr>
              <a:t>vast majority of PVI </a:t>
            </a:r>
            <a:r>
              <a:rPr lang="en-US" altLang="en-US" sz="2800" dirty="0" smtClean="0">
                <a:solidFill>
                  <a:srgbClr val="333399"/>
                </a:solidFill>
              </a:rPr>
              <a:t>sites    can be screened out . . .</a:t>
            </a:r>
            <a:endParaRPr lang="en-US" altLang="en-US" sz="2800" dirty="0">
              <a:solidFill>
                <a:srgbClr val="333399"/>
              </a:solidFill>
            </a:endParaRPr>
          </a:p>
        </p:txBody>
      </p:sp>
      <p:sp>
        <p:nvSpPr>
          <p:cNvPr id="2" name="TextBox 1"/>
          <p:cNvSpPr txBox="1"/>
          <p:nvPr/>
        </p:nvSpPr>
        <p:spPr>
          <a:xfrm>
            <a:off x="457200" y="5029200"/>
            <a:ext cx="4572000" cy="954107"/>
          </a:xfrm>
          <a:prstGeom prst="rect">
            <a:avLst/>
          </a:prstGeom>
          <a:noFill/>
        </p:spPr>
        <p:txBody>
          <a:bodyPr wrap="square" rtlCol="0">
            <a:spAutoFit/>
          </a:bodyPr>
          <a:lstStyle/>
          <a:p>
            <a:r>
              <a:rPr lang="en-US" altLang="en-US" sz="2800" dirty="0" smtClean="0">
                <a:solidFill>
                  <a:srgbClr val="333399"/>
                </a:solidFill>
              </a:rPr>
              <a:t>. . . and do not require vapor control (mitigation)!</a:t>
            </a: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C:\Users\Juliana\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1392238"/>
            <a:ext cx="36147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Title 1"/>
          <p:cNvSpPr>
            <a:spLocks noGrp="1"/>
          </p:cNvSpPr>
          <p:nvPr>
            <p:ph type="title"/>
          </p:nvPr>
        </p:nvSpPr>
        <p:spPr>
          <a:xfrm>
            <a:off x="457200" y="92075"/>
            <a:ext cx="7507288" cy="1050925"/>
          </a:xfrm>
        </p:spPr>
        <p:txBody>
          <a:bodyPr/>
          <a:lstStyle/>
          <a:p>
            <a:r>
              <a:rPr lang="en-US" altLang="en-US" dirty="0" smtClean="0">
                <a:solidFill>
                  <a:srgbClr val="0099CC"/>
                </a:solidFill>
              </a:rPr>
              <a:t>Case Study – Background </a:t>
            </a:r>
          </a:p>
        </p:txBody>
      </p:sp>
      <p:sp>
        <p:nvSpPr>
          <p:cNvPr id="172036" name="Text Placeholder 2"/>
          <p:cNvSpPr>
            <a:spLocks noGrp="1"/>
          </p:cNvSpPr>
          <p:nvPr>
            <p:ph idx="1"/>
          </p:nvPr>
        </p:nvSpPr>
        <p:spPr>
          <a:xfrm>
            <a:off x="668338" y="1631950"/>
            <a:ext cx="4284662" cy="3886200"/>
          </a:xfrm>
        </p:spPr>
        <p:txBody>
          <a:bodyPr/>
          <a:lstStyle/>
          <a:p>
            <a:r>
              <a:rPr lang="en-US" altLang="en-US" dirty="0" smtClean="0"/>
              <a:t>Gasoline/Diesel Station</a:t>
            </a:r>
            <a:br>
              <a:rPr lang="en-US" altLang="en-US" dirty="0" smtClean="0"/>
            </a:br>
            <a:r>
              <a:rPr lang="en-US" altLang="en-US" dirty="0" smtClean="0"/>
              <a:t>in Salina, UT</a:t>
            </a:r>
          </a:p>
          <a:p>
            <a:r>
              <a:rPr lang="en-US" altLang="en-US" dirty="0" smtClean="0"/>
              <a:t>Operated since 1971</a:t>
            </a:r>
          </a:p>
          <a:p>
            <a:r>
              <a:rPr lang="en-US" altLang="en-US" dirty="0" smtClean="0"/>
              <a:t>Black top /concrete surface</a:t>
            </a:r>
          </a:p>
          <a:p>
            <a:r>
              <a:rPr lang="en-US" altLang="en-US" dirty="0" smtClean="0"/>
              <a:t>Silty/sand interbedded with fine-grained sand</a:t>
            </a:r>
          </a:p>
          <a:p>
            <a:r>
              <a:rPr lang="en-US" altLang="en-US" dirty="0" smtClean="0"/>
              <a:t>Groundwater at 20 ft bgs</a:t>
            </a:r>
          </a:p>
          <a:p>
            <a:r>
              <a:rPr lang="en-US" altLang="en-US" dirty="0" smtClean="0"/>
              <a:t>Petroleum releases from dispensers, product lines, and USTs</a:t>
            </a:r>
          </a:p>
        </p:txBody>
      </p:sp>
      <p:sp>
        <p:nvSpPr>
          <p:cNvPr id="172037"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172038"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172042" name="TextBox 40"/>
          <p:cNvSpPr txBox="1">
            <a:spLocks noChangeArrowheads="1"/>
          </p:cNvSpPr>
          <p:nvPr/>
        </p:nvSpPr>
        <p:spPr bwMode="auto">
          <a:xfrm>
            <a:off x="5667375" y="6488113"/>
            <a:ext cx="347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ClrTx/>
              <a:buSzTx/>
              <a:buFontTx/>
              <a:buNone/>
            </a:pPr>
            <a:r>
              <a:rPr lang="en-US" altLang="en-US" sz="1800" dirty="0">
                <a:solidFill>
                  <a:schemeClr val="tx1"/>
                </a:solidFill>
              </a:rPr>
              <a:t>Courtesy Robin Davis UTDEQ</a:t>
            </a:r>
          </a:p>
        </p:txBody>
      </p:sp>
      <p:sp>
        <p:nvSpPr>
          <p:cNvPr id="172043" name="Text Box 16"/>
          <p:cNvSpPr txBox="1">
            <a:spLocks noChangeArrowheads="1"/>
          </p:cNvSpPr>
          <p:nvPr/>
        </p:nvSpPr>
        <p:spPr bwMode="auto">
          <a:xfrm>
            <a:off x="8305800" y="36687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b="1" dirty="0">
                <a:solidFill>
                  <a:srgbClr val="009900"/>
                </a:solidFill>
              </a:rPr>
              <a:t>20 ft</a:t>
            </a:r>
          </a:p>
        </p:txBody>
      </p:sp>
      <p:cxnSp>
        <p:nvCxnSpPr>
          <p:cNvPr id="45" name="Straight Arrow Connector 44"/>
          <p:cNvCxnSpPr/>
          <p:nvPr/>
        </p:nvCxnSpPr>
        <p:spPr>
          <a:xfrm flipV="1">
            <a:off x="8991600" y="3201988"/>
            <a:ext cx="0" cy="1370012"/>
          </a:xfrm>
          <a:prstGeom prst="straightConnector1">
            <a:avLst/>
          </a:prstGeom>
          <a:ln w="25400">
            <a:solidFill>
              <a:srgbClr val="0099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2045" name="TextBox 1"/>
          <p:cNvSpPr txBox="1">
            <a:spLocks noChangeArrowheads="1"/>
          </p:cNvSpPr>
          <p:nvPr/>
        </p:nvSpPr>
        <p:spPr bwMode="auto">
          <a:xfrm>
            <a:off x="6324600" y="4202113"/>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t>PVI </a:t>
            </a:r>
            <a:r>
              <a:rPr lang="en-US" altLang="en-US" b="1" dirty="0"/>
              <a:t>Source</a:t>
            </a:r>
          </a:p>
        </p:txBody>
      </p:sp>
    </p:spTree>
    <p:custDataLst>
      <p:tags r:id="rId1"/>
    </p:custDataLst>
    <p:extLst>
      <p:ext uri="{BB962C8B-B14F-4D97-AF65-F5344CB8AC3E}">
        <p14:creationId xmlns:p14="http://schemas.microsoft.com/office/powerpoint/2010/main" val="17719585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7" descr="C:\Users\Juliana\Desktop\Updated PVI graphics Oct 2014\PVI-ScreeningFlowChart-0922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1416050"/>
            <a:ext cx="16700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3" name="Picture 2" descr="C:\Users\Juliana\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1373188"/>
            <a:ext cx="2563812"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4" name="Content Placeholder 3"/>
          <p:cNvSpPr>
            <a:spLocks noGrp="1"/>
          </p:cNvSpPr>
          <p:nvPr>
            <p:ph idx="1"/>
          </p:nvPr>
        </p:nvSpPr>
        <p:spPr>
          <a:xfrm>
            <a:off x="2133600" y="1435100"/>
            <a:ext cx="6507163" cy="4508500"/>
          </a:xfrm>
        </p:spPr>
        <p:txBody>
          <a:bodyPr/>
          <a:lstStyle/>
          <a:p>
            <a:r>
              <a:rPr lang="en-US" altLang="en-US" sz="2400" dirty="0" smtClean="0">
                <a:solidFill>
                  <a:srgbClr val="FF0000"/>
                </a:solidFill>
              </a:rPr>
              <a:t>Step 1:</a:t>
            </a:r>
            <a:r>
              <a:rPr lang="en-US" altLang="en-US" sz="2400" dirty="0" smtClean="0"/>
              <a:t> Develop CSM</a:t>
            </a:r>
          </a:p>
          <a:p>
            <a:r>
              <a:rPr lang="en-US" altLang="en-US" sz="2400" dirty="0" smtClean="0">
                <a:solidFill>
                  <a:srgbClr val="FF0000"/>
                </a:solidFill>
              </a:rPr>
              <a:t>Step 2:</a:t>
            </a:r>
            <a:r>
              <a:rPr lang="en-US" altLang="en-US" sz="2400" dirty="0" smtClean="0"/>
              <a:t> </a:t>
            </a:r>
          </a:p>
          <a:p>
            <a:pPr lvl="1"/>
            <a:r>
              <a:rPr lang="en-US" altLang="en-US" sz="2000" dirty="0" smtClean="0"/>
              <a:t>Precluding Factors?</a:t>
            </a:r>
          </a:p>
          <a:p>
            <a:pPr lvl="2"/>
            <a:r>
              <a:rPr lang="en-US" altLang="en-US" sz="2000" dirty="0" smtClean="0"/>
              <a:t>No preferential pathways</a:t>
            </a:r>
          </a:p>
          <a:p>
            <a:pPr lvl="2"/>
            <a:r>
              <a:rPr lang="en-US" altLang="en-US" sz="2000" dirty="0" smtClean="0"/>
              <a:t>Plume stable/shrinking</a:t>
            </a:r>
          </a:p>
          <a:p>
            <a:pPr lvl="2"/>
            <a:r>
              <a:rPr lang="en-US" altLang="en-US" sz="2000" dirty="0" smtClean="0"/>
              <a:t>No lead scavengers and</a:t>
            </a:r>
            <a:br>
              <a:rPr lang="en-US" altLang="en-US" sz="2000" dirty="0" smtClean="0"/>
            </a:br>
            <a:r>
              <a:rPr lang="en-US" altLang="en-US" sz="2000" dirty="0" smtClean="0"/>
              <a:t> &lt;10% ethanol</a:t>
            </a:r>
          </a:p>
          <a:p>
            <a:pPr lvl="1"/>
            <a:r>
              <a:rPr lang="en-US" altLang="en-US" sz="2000" dirty="0" smtClean="0"/>
              <a:t>Within Lateral Inclusion Distance?</a:t>
            </a:r>
          </a:p>
          <a:p>
            <a:pPr lvl="2"/>
            <a:r>
              <a:rPr lang="en-US" altLang="en-US" sz="2000" dirty="0" smtClean="0"/>
              <a:t>Yes (building &lt;30 ft from dissolved/LNAPL sources)</a:t>
            </a:r>
          </a:p>
          <a:p>
            <a:r>
              <a:rPr lang="en-US" altLang="en-US" sz="2400" dirty="0" smtClean="0">
                <a:solidFill>
                  <a:srgbClr val="FF0000"/>
                </a:solidFill>
              </a:rPr>
              <a:t>Step 3:</a:t>
            </a:r>
            <a:r>
              <a:rPr lang="en-US" altLang="en-US" sz="2400" dirty="0" smtClean="0"/>
              <a:t> Sufficient Vertical Separation?</a:t>
            </a:r>
          </a:p>
          <a:p>
            <a:pPr lvl="1"/>
            <a:r>
              <a:rPr lang="en-US" altLang="en-US" sz="2200" dirty="0" smtClean="0"/>
              <a:t>No (top of LNAPL 5 ft below slab)</a:t>
            </a:r>
          </a:p>
          <a:p>
            <a:r>
              <a:rPr lang="en-US" altLang="en-US" sz="2400" dirty="0" smtClean="0"/>
              <a:t>Further PVI Investigation?</a:t>
            </a:r>
          </a:p>
          <a:p>
            <a:pPr lvl="1"/>
            <a:r>
              <a:rPr lang="en-US" altLang="en-US" sz="2200" dirty="0" smtClean="0"/>
              <a:t>Yes</a:t>
            </a:r>
          </a:p>
          <a:p>
            <a:endParaRPr lang="en-US" altLang="en-US" sz="2400" dirty="0" smtClean="0"/>
          </a:p>
        </p:txBody>
      </p:sp>
      <p:sp>
        <p:nvSpPr>
          <p:cNvPr id="174085"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174086"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174090" name="Rectangle 36"/>
          <p:cNvSpPr>
            <a:spLocks noChangeArrowheads="1"/>
          </p:cNvSpPr>
          <p:nvPr/>
        </p:nvSpPr>
        <p:spPr bwMode="auto">
          <a:xfrm>
            <a:off x="850900" y="3522663"/>
            <a:ext cx="130175" cy="212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74091" name="Text Box 16"/>
          <p:cNvSpPr txBox="1">
            <a:spLocks noChangeArrowheads="1"/>
          </p:cNvSpPr>
          <p:nvPr/>
        </p:nvSpPr>
        <p:spPr bwMode="auto">
          <a:xfrm>
            <a:off x="6978650" y="2673350"/>
            <a:ext cx="690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b="1" dirty="0">
                <a:solidFill>
                  <a:srgbClr val="009900"/>
                </a:solidFill>
              </a:rPr>
              <a:t>5 ft</a:t>
            </a:r>
          </a:p>
        </p:txBody>
      </p:sp>
      <p:cxnSp>
        <p:nvCxnSpPr>
          <p:cNvPr id="49" name="Straight Arrow Connector 48"/>
          <p:cNvCxnSpPr/>
          <p:nvPr/>
        </p:nvCxnSpPr>
        <p:spPr>
          <a:xfrm flipV="1">
            <a:off x="7637463" y="2671763"/>
            <a:ext cx="0" cy="293687"/>
          </a:xfrm>
          <a:prstGeom prst="straightConnector1">
            <a:avLst/>
          </a:prstGeom>
          <a:ln w="19050">
            <a:solidFill>
              <a:srgbClr val="00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427038" y="92075"/>
            <a:ext cx="7537450" cy="1050925"/>
          </a:xfrm>
          <a:prstGeom prst="rect">
            <a:avLst/>
          </a:prstGeom>
          <a:noFill/>
          <a:ln>
            <a:noFill/>
          </a:ln>
          <a:extLst/>
        </p:spPr>
        <p:txBody>
          <a:bodyPr anchor="ct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defRPr/>
            </a:pPr>
            <a:r>
              <a:rPr lang="en-US" altLang="en-US" kern="0" dirty="0" smtClean="0">
                <a:solidFill>
                  <a:srgbClr val="0099CC"/>
                </a:solidFill>
              </a:rPr>
              <a:t>Case Study – PVI Screening</a:t>
            </a:r>
          </a:p>
        </p:txBody>
      </p:sp>
    </p:spTree>
    <p:custDataLst>
      <p:tags r:id="rId1"/>
    </p:custDataLst>
    <p:extLst>
      <p:ext uri="{BB962C8B-B14F-4D97-AF65-F5344CB8AC3E}">
        <p14:creationId xmlns:p14="http://schemas.microsoft.com/office/powerpoint/2010/main" val="855687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C:\Users\Juliana\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1377950"/>
            <a:ext cx="3348038"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2" descr="C:\Users\Juliana\Desktop\pics for PVI\Picture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462088"/>
            <a:ext cx="398621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itle 1"/>
          <p:cNvSpPr>
            <a:spLocks noGrp="1"/>
          </p:cNvSpPr>
          <p:nvPr>
            <p:ph type="title"/>
          </p:nvPr>
        </p:nvSpPr>
        <p:spPr>
          <a:xfrm>
            <a:off x="458788" y="92075"/>
            <a:ext cx="7542212" cy="1050925"/>
          </a:xfrm>
        </p:spPr>
        <p:txBody>
          <a:bodyPr/>
          <a:lstStyle/>
          <a:p>
            <a:r>
              <a:rPr lang="en-US" altLang="en-US" sz="2800" dirty="0" smtClean="0">
                <a:solidFill>
                  <a:srgbClr val="0099CC"/>
                </a:solidFill>
              </a:rPr>
              <a:t>Case Study – Site Investigation</a:t>
            </a:r>
            <a:br>
              <a:rPr lang="en-US" altLang="en-US" sz="2800" dirty="0" smtClean="0">
                <a:solidFill>
                  <a:srgbClr val="0099CC"/>
                </a:solidFill>
              </a:rPr>
            </a:br>
            <a:r>
              <a:rPr lang="en-US" altLang="en-US" sz="2400" dirty="0" smtClean="0">
                <a:solidFill>
                  <a:srgbClr val="00B050"/>
                </a:solidFill>
              </a:rPr>
              <a:t>Concentration Based Evaluation</a:t>
            </a:r>
          </a:p>
        </p:txBody>
      </p:sp>
      <p:sp>
        <p:nvSpPr>
          <p:cNvPr id="176133"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176134"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31" name="Content Placeholder 2"/>
          <p:cNvSpPr txBox="1">
            <a:spLocks/>
          </p:cNvSpPr>
          <p:nvPr/>
        </p:nvSpPr>
        <p:spPr bwMode="auto">
          <a:xfrm>
            <a:off x="457200" y="4648200"/>
            <a:ext cx="8610600" cy="1546225"/>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571500">
              <a:defRPr/>
            </a:pPr>
            <a:r>
              <a:rPr lang="en-US" altLang="en-US" sz="2000" dirty="0" smtClean="0">
                <a:solidFill>
                  <a:srgbClr val="008000"/>
                </a:solidFill>
              </a:rPr>
              <a:t>Benzene near-slab (1.5 ft bgs) </a:t>
            </a:r>
            <a:br>
              <a:rPr lang="en-US" altLang="en-US" sz="2000" dirty="0" smtClean="0">
                <a:solidFill>
                  <a:srgbClr val="008000"/>
                </a:solidFill>
              </a:rPr>
            </a:br>
            <a:r>
              <a:rPr lang="en-US" altLang="en-US" sz="2000" dirty="0" smtClean="0">
                <a:solidFill>
                  <a:srgbClr val="008000"/>
                </a:solidFill>
              </a:rPr>
              <a:t>soil gas: 7,800 – 270,000 µg/m</a:t>
            </a:r>
            <a:r>
              <a:rPr lang="en-US" altLang="en-US" sz="2000" baseline="30000" dirty="0" smtClean="0">
                <a:solidFill>
                  <a:srgbClr val="008000"/>
                </a:solidFill>
              </a:rPr>
              <a:t>3</a:t>
            </a:r>
          </a:p>
          <a:p>
            <a:pPr marL="571500">
              <a:defRPr/>
            </a:pPr>
            <a:r>
              <a:rPr lang="en-US" altLang="en-US" sz="2000" dirty="0" smtClean="0">
                <a:solidFill>
                  <a:srgbClr val="008000"/>
                </a:solidFill>
              </a:rPr>
              <a:t>Vapor intrusion screening level (VISL) = 50-100 µg/m</a:t>
            </a:r>
            <a:r>
              <a:rPr lang="en-US" altLang="en-US" sz="2000" baseline="30000" dirty="0" smtClean="0">
                <a:solidFill>
                  <a:srgbClr val="008000"/>
                </a:solidFill>
              </a:rPr>
              <a:t>3</a:t>
            </a:r>
            <a:r>
              <a:rPr lang="en-US" altLang="en-US" sz="2000" dirty="0" smtClean="0">
                <a:solidFill>
                  <a:srgbClr val="008000"/>
                </a:solidFill>
              </a:rPr>
              <a:t> (example only)</a:t>
            </a:r>
            <a:endParaRPr lang="en-US" altLang="en-US" sz="2000" dirty="0" smtClean="0">
              <a:solidFill>
                <a:schemeClr val="tx1"/>
              </a:solidFill>
            </a:endParaRPr>
          </a:p>
          <a:p>
            <a:pPr marL="228600" indent="0">
              <a:buFont typeface="Wingdings 3" panose="05040102010807070707" pitchFamily="18" charset="2"/>
              <a:buNone/>
              <a:defRPr/>
            </a:pPr>
            <a:endParaRPr lang="en-US" altLang="en-US" sz="2000" b="1" dirty="0" smtClean="0">
              <a:solidFill>
                <a:schemeClr val="tx1"/>
              </a:solidFill>
            </a:endParaRPr>
          </a:p>
          <a:p>
            <a:pPr marL="228600" indent="0">
              <a:buFont typeface="Wingdings 3" panose="05040102010807070707" pitchFamily="18" charset="2"/>
              <a:buNone/>
              <a:defRPr/>
            </a:pPr>
            <a:r>
              <a:rPr lang="en-US" altLang="en-US" sz="2000" b="1" dirty="0" smtClean="0">
                <a:solidFill>
                  <a:schemeClr val="tx1"/>
                </a:solidFill>
              </a:rPr>
              <a:t>No, concentrations are not below screening levels, go to step 5</a:t>
            </a:r>
          </a:p>
        </p:txBody>
      </p:sp>
      <p:sp>
        <p:nvSpPr>
          <p:cNvPr id="32" name="AutoShape 20"/>
          <p:cNvSpPr>
            <a:spLocks noChangeArrowheads="1"/>
          </p:cNvSpPr>
          <p:nvPr/>
        </p:nvSpPr>
        <p:spPr bwMode="auto">
          <a:xfrm>
            <a:off x="7239000" y="3119438"/>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176140" name="Rectangular Callout 3"/>
          <p:cNvSpPr>
            <a:spLocks noChangeArrowheads="1"/>
          </p:cNvSpPr>
          <p:nvPr/>
        </p:nvSpPr>
        <p:spPr bwMode="auto">
          <a:xfrm>
            <a:off x="7204075" y="1476375"/>
            <a:ext cx="1719263" cy="963613"/>
          </a:xfrm>
          <a:prstGeom prst="wedgeRectCallout">
            <a:avLst>
              <a:gd name="adj1" fmla="val -40421"/>
              <a:gd name="adj2" fmla="val 120639"/>
            </a:avLst>
          </a:prstGeom>
          <a:solidFill>
            <a:schemeClr val="bg1"/>
          </a:solidFill>
          <a:ln w="9525" algn="ctr">
            <a:solidFill>
              <a:schemeClr val="tx1"/>
            </a:solidFill>
            <a:miter lim="800000"/>
            <a:headEnd/>
            <a:tailEnd/>
          </a:ln>
        </p:spPr>
        <p:txBody>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dirty="0">
                <a:solidFill>
                  <a:schemeClr val="tx1"/>
                </a:solidFill>
              </a:rPr>
              <a:t>Benzene 7,800 – 270,000 µg/m</a:t>
            </a:r>
            <a:r>
              <a:rPr lang="en-US" altLang="en-US" sz="1800" baseline="30000" dirty="0">
                <a:solidFill>
                  <a:schemeClr val="tx1"/>
                </a:solidFill>
              </a:rPr>
              <a:t>3</a:t>
            </a:r>
          </a:p>
        </p:txBody>
      </p:sp>
      <p:sp>
        <p:nvSpPr>
          <p:cNvPr id="12" name="Content Placeholder 2"/>
          <p:cNvSpPr txBox="1">
            <a:spLocks/>
          </p:cNvSpPr>
          <p:nvPr/>
        </p:nvSpPr>
        <p:spPr bwMode="auto">
          <a:xfrm>
            <a:off x="830263" y="3810000"/>
            <a:ext cx="8313737" cy="762000"/>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spcBef>
                <a:spcPts val="1200"/>
              </a:spcBef>
              <a:buFont typeface="Wingdings 3" panose="05040102010807070707" pitchFamily="18" charset="2"/>
              <a:buNone/>
              <a:defRPr/>
            </a:pPr>
            <a:r>
              <a:rPr lang="en-US" altLang="en-US" sz="2400" kern="0" dirty="0" smtClean="0">
                <a:solidFill>
                  <a:srgbClr val="FF0000"/>
                </a:solidFill>
              </a:rPr>
              <a:t>Step 4:</a:t>
            </a:r>
            <a:r>
              <a:rPr lang="en-US" altLang="en-US" sz="2400" kern="0" dirty="0" smtClean="0"/>
              <a:t> Concentrations </a:t>
            </a:r>
            <a:br>
              <a:rPr lang="en-US" altLang="en-US" sz="2400" kern="0" dirty="0" smtClean="0"/>
            </a:br>
            <a:r>
              <a:rPr lang="en-US" altLang="en-US" sz="2400" kern="0" dirty="0" smtClean="0"/>
              <a:t>&lt; Screening Levels?</a:t>
            </a:r>
            <a:endParaRPr lang="en-US" altLang="en-US" sz="2000" dirty="0" smtClean="0">
              <a:solidFill>
                <a:srgbClr val="008000"/>
              </a:solidFill>
            </a:endParaRPr>
          </a:p>
        </p:txBody>
      </p:sp>
    </p:spTree>
    <p:custDataLst>
      <p:tags r:id="rId1"/>
    </p:custDataLst>
    <p:extLst>
      <p:ext uri="{BB962C8B-B14F-4D97-AF65-F5344CB8AC3E}">
        <p14:creationId xmlns:p14="http://schemas.microsoft.com/office/powerpoint/2010/main" val="35016982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18" descr="C:\Users\Juliana\Desktop\5 - Copy (6) - Copy - Copy - Copy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1831975"/>
            <a:ext cx="7951787"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2" descr="C:\Users\Juliana\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263" y="1308100"/>
            <a:ext cx="20986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itle 1"/>
          <p:cNvSpPr>
            <a:spLocks noGrp="1"/>
          </p:cNvSpPr>
          <p:nvPr>
            <p:ph type="title"/>
          </p:nvPr>
        </p:nvSpPr>
        <p:spPr>
          <a:xfrm>
            <a:off x="423863" y="92075"/>
            <a:ext cx="7577137" cy="1050925"/>
          </a:xfrm>
        </p:spPr>
        <p:txBody>
          <a:bodyPr/>
          <a:lstStyle/>
          <a:p>
            <a:r>
              <a:rPr lang="en-US" altLang="en-US" sz="2800" dirty="0" smtClean="0">
                <a:solidFill>
                  <a:srgbClr val="0099CC"/>
                </a:solidFill>
              </a:rPr>
              <a:t>Case Study – Site Investigation</a:t>
            </a:r>
            <a:br>
              <a:rPr lang="en-US" altLang="en-US" sz="2800" dirty="0" smtClean="0">
                <a:solidFill>
                  <a:srgbClr val="0099CC"/>
                </a:solidFill>
              </a:rPr>
            </a:br>
            <a:r>
              <a:rPr lang="en-US" altLang="en-US" sz="2400" dirty="0" smtClean="0">
                <a:solidFill>
                  <a:srgbClr val="00B050"/>
                </a:solidFill>
              </a:rPr>
              <a:t>Investigation</a:t>
            </a:r>
            <a:r>
              <a:rPr lang="en-US" altLang="en-US" sz="2400" dirty="0" smtClean="0">
                <a:solidFill>
                  <a:srgbClr val="00B050"/>
                </a:solidFill>
              </a:rPr>
              <a:t> Scenario</a:t>
            </a:r>
          </a:p>
        </p:txBody>
      </p:sp>
      <p:sp>
        <p:nvSpPr>
          <p:cNvPr id="178181"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178185" name="Rectangle 1"/>
          <p:cNvSpPr>
            <a:spLocks noChangeArrowheads="1"/>
          </p:cNvSpPr>
          <p:nvPr/>
        </p:nvSpPr>
        <p:spPr bwMode="auto">
          <a:xfrm>
            <a:off x="4191000" y="1752600"/>
            <a:ext cx="685800" cy="636588"/>
          </a:xfrm>
          <a:prstGeom prst="rect">
            <a:avLst/>
          </a:prstGeom>
          <a:solidFill>
            <a:schemeClr val="bg1"/>
          </a:solidFill>
          <a:ln w="9525" algn="ctr">
            <a:solidFill>
              <a:schemeClr val="bg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bg1"/>
              </a:solidFill>
            </a:endParaRPr>
          </a:p>
        </p:txBody>
      </p:sp>
      <p:sp>
        <p:nvSpPr>
          <p:cNvPr id="178186" name="Oval 2"/>
          <p:cNvSpPr>
            <a:spLocks noChangeArrowheads="1"/>
          </p:cNvSpPr>
          <p:nvPr/>
        </p:nvSpPr>
        <p:spPr bwMode="auto">
          <a:xfrm>
            <a:off x="354013" y="3721100"/>
            <a:ext cx="3048000" cy="3124200"/>
          </a:xfrm>
          <a:prstGeom prst="ellipse">
            <a:avLst/>
          </a:prstGeom>
          <a:noFill/>
          <a:ln w="762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78187" name="Text Box 16"/>
          <p:cNvSpPr txBox="1">
            <a:spLocks noChangeArrowheads="1"/>
          </p:cNvSpPr>
          <p:nvPr/>
        </p:nvSpPr>
        <p:spPr bwMode="auto">
          <a:xfrm>
            <a:off x="7402513" y="2335213"/>
            <a:ext cx="5445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b="1" dirty="0">
                <a:solidFill>
                  <a:srgbClr val="009900"/>
                </a:solidFill>
              </a:rPr>
              <a:t>5 ft</a:t>
            </a:r>
          </a:p>
        </p:txBody>
      </p:sp>
      <p:cxnSp>
        <p:nvCxnSpPr>
          <p:cNvPr id="21" name="Straight Arrow Connector 20"/>
          <p:cNvCxnSpPr/>
          <p:nvPr/>
        </p:nvCxnSpPr>
        <p:spPr>
          <a:xfrm flipV="1">
            <a:off x="7923213" y="2397125"/>
            <a:ext cx="0" cy="241300"/>
          </a:xfrm>
          <a:prstGeom prst="straightConnector1">
            <a:avLst/>
          </a:prstGeom>
          <a:ln w="19050">
            <a:solidFill>
              <a:srgbClr val="00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58695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3" descr="C:\Users\Juliana\Desktop\5 - Copy (6) - Copy - Copy - Copy - Copy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8" y="1403350"/>
            <a:ext cx="3344862"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2" descr="C:\Users\Juliana\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525" y="1347788"/>
            <a:ext cx="325278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 Box 16"/>
          <p:cNvSpPr txBox="1">
            <a:spLocks noChangeArrowheads="1"/>
          </p:cNvSpPr>
          <p:nvPr/>
        </p:nvSpPr>
        <p:spPr bwMode="auto">
          <a:xfrm>
            <a:off x="5603875" y="3048000"/>
            <a:ext cx="87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b="1" dirty="0">
                <a:solidFill>
                  <a:srgbClr val="009900"/>
                </a:solidFill>
              </a:rPr>
              <a:t>5 ft</a:t>
            </a:r>
          </a:p>
        </p:txBody>
      </p:sp>
      <p:cxnSp>
        <p:nvCxnSpPr>
          <p:cNvPr id="25" name="Straight Arrow Connector 24"/>
          <p:cNvCxnSpPr/>
          <p:nvPr/>
        </p:nvCxnSpPr>
        <p:spPr>
          <a:xfrm>
            <a:off x="6324600" y="3048000"/>
            <a:ext cx="0" cy="354013"/>
          </a:xfrm>
          <a:prstGeom prst="straightConnector1">
            <a:avLst/>
          </a:prstGeom>
          <a:ln w="19050">
            <a:solidFill>
              <a:srgbClr val="00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230" name="Content Placeholder 3"/>
          <p:cNvSpPr>
            <a:spLocks noGrp="1"/>
          </p:cNvSpPr>
          <p:nvPr>
            <p:ph idx="1"/>
          </p:nvPr>
        </p:nvSpPr>
        <p:spPr>
          <a:xfrm>
            <a:off x="585788" y="4773613"/>
            <a:ext cx="8272462" cy="1905000"/>
          </a:xfrm>
        </p:spPr>
        <p:txBody>
          <a:bodyPr/>
          <a:lstStyle/>
          <a:p>
            <a:pPr marL="0" indent="0">
              <a:buFont typeface="Wingdings 3" pitchFamily="18" charset="2"/>
              <a:buNone/>
            </a:pPr>
            <a:r>
              <a:rPr lang="en-US" altLang="en-US" sz="2400" dirty="0" smtClean="0">
                <a:solidFill>
                  <a:srgbClr val="FF0000"/>
                </a:solidFill>
              </a:rPr>
              <a:t>Step 5: </a:t>
            </a:r>
            <a:r>
              <a:rPr lang="en-US" altLang="en-US" sz="2400" dirty="0" smtClean="0"/>
              <a:t>Select Scenario and Investigation Strategy</a:t>
            </a:r>
            <a:endParaRPr lang="en-US" altLang="en-US" sz="2200" dirty="0" smtClean="0"/>
          </a:p>
        </p:txBody>
      </p:sp>
      <p:sp>
        <p:nvSpPr>
          <p:cNvPr id="180231"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180232"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49" name="Title 1"/>
          <p:cNvSpPr txBox="1">
            <a:spLocks/>
          </p:cNvSpPr>
          <p:nvPr/>
        </p:nvSpPr>
        <p:spPr bwMode="auto">
          <a:xfrm>
            <a:off x="457200" y="92075"/>
            <a:ext cx="7543800" cy="1050925"/>
          </a:xfrm>
          <a:prstGeom prst="rect">
            <a:avLst/>
          </a:prstGeom>
          <a:noFill/>
          <a:ln>
            <a:noFill/>
          </a:ln>
          <a:extLst/>
        </p:spPr>
        <p:txBody>
          <a:bodyPr anchor="ct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defRPr/>
            </a:pPr>
            <a:r>
              <a:rPr lang="en-US" altLang="en-US" sz="2800" kern="0" dirty="0" smtClean="0">
                <a:solidFill>
                  <a:srgbClr val="0099CC"/>
                </a:solidFill>
              </a:rPr>
              <a:t>Case Study – Site Investigation</a:t>
            </a:r>
            <a:br>
              <a:rPr lang="en-US" altLang="en-US" sz="2800" kern="0" dirty="0" smtClean="0">
                <a:solidFill>
                  <a:srgbClr val="0099CC"/>
                </a:solidFill>
              </a:rPr>
            </a:br>
            <a:r>
              <a:rPr lang="en-US" altLang="en-US" sz="2400" kern="0" dirty="0">
                <a:solidFill>
                  <a:srgbClr val="00B050"/>
                </a:solidFill>
              </a:rPr>
              <a:t>Investigation Scenario and Strategy</a:t>
            </a:r>
            <a:endParaRPr lang="en-US" altLang="en-US" sz="2400" kern="0" dirty="0" smtClean="0">
              <a:solidFill>
                <a:srgbClr val="00B050"/>
              </a:solidFill>
            </a:endParaRPr>
          </a:p>
        </p:txBody>
      </p:sp>
      <p:sp>
        <p:nvSpPr>
          <p:cNvPr id="57" name="AutoShape 20"/>
          <p:cNvSpPr>
            <a:spLocks noChangeArrowheads="1"/>
          </p:cNvSpPr>
          <p:nvPr/>
        </p:nvSpPr>
        <p:spPr bwMode="auto">
          <a:xfrm>
            <a:off x="6413500" y="2960688"/>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60" name="AutoShape 20"/>
          <p:cNvSpPr>
            <a:spLocks noChangeArrowheads="1"/>
          </p:cNvSpPr>
          <p:nvPr/>
        </p:nvSpPr>
        <p:spPr bwMode="auto">
          <a:xfrm>
            <a:off x="5003800" y="2382838"/>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61" name="AutoShape 20"/>
          <p:cNvSpPr>
            <a:spLocks noChangeArrowheads="1"/>
          </p:cNvSpPr>
          <p:nvPr/>
        </p:nvSpPr>
        <p:spPr bwMode="auto">
          <a:xfrm>
            <a:off x="5632450" y="2432050"/>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180240" name="Rectangular Callout 61"/>
          <p:cNvSpPr>
            <a:spLocks noChangeArrowheads="1"/>
          </p:cNvSpPr>
          <p:nvPr/>
        </p:nvSpPr>
        <p:spPr bwMode="auto">
          <a:xfrm>
            <a:off x="4572000" y="1524000"/>
            <a:ext cx="990600" cy="671513"/>
          </a:xfrm>
          <a:prstGeom prst="wedgeRectCallout">
            <a:avLst>
              <a:gd name="adj1" fmla="val 51949"/>
              <a:gd name="adj2" fmla="val 99403"/>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dirty="0">
                <a:solidFill>
                  <a:schemeClr val="tx1"/>
                </a:solidFill>
              </a:rPr>
              <a:t>Indoor </a:t>
            </a:r>
            <a:br>
              <a:rPr lang="en-US" altLang="en-US" sz="1800" dirty="0">
                <a:solidFill>
                  <a:schemeClr val="tx1"/>
                </a:solidFill>
              </a:rPr>
            </a:br>
            <a:r>
              <a:rPr lang="en-US" altLang="en-US" sz="1800" dirty="0">
                <a:solidFill>
                  <a:schemeClr val="tx1"/>
                </a:solidFill>
              </a:rPr>
              <a:t>air</a:t>
            </a:r>
            <a:endParaRPr lang="en-US" altLang="en-US" sz="1800" baseline="30000" dirty="0">
              <a:solidFill>
                <a:schemeClr val="tx1"/>
              </a:solidFill>
            </a:endParaRPr>
          </a:p>
        </p:txBody>
      </p:sp>
      <p:sp>
        <p:nvSpPr>
          <p:cNvPr id="180241" name="Rectangular Callout 62"/>
          <p:cNvSpPr>
            <a:spLocks noChangeArrowheads="1"/>
          </p:cNvSpPr>
          <p:nvPr/>
        </p:nvSpPr>
        <p:spPr bwMode="auto">
          <a:xfrm>
            <a:off x="4038600" y="2765425"/>
            <a:ext cx="1203325" cy="663575"/>
          </a:xfrm>
          <a:prstGeom prst="wedgeRectCallout">
            <a:avLst>
              <a:gd name="adj1" fmla="val 37403"/>
              <a:gd name="adj2" fmla="val -76269"/>
            </a:avLst>
          </a:prstGeom>
          <a:solidFill>
            <a:schemeClr val="bg1"/>
          </a:solidFill>
          <a:ln w="19050" algn="ctr">
            <a:solidFill>
              <a:schemeClr val="tx1"/>
            </a:solidFill>
            <a:miter lim="800000"/>
            <a:headEnd/>
            <a:tailEnd/>
          </a:ln>
        </p:spPr>
        <p:txBody>
          <a:bodyPr wrap="none"/>
          <a:lstStyle>
            <a:lvl1pPr marL="342900" indent="-342900">
              <a:spcBef>
                <a:spcPct val="20000"/>
              </a:spcBef>
              <a:buClr>
                <a:srgbClr val="008000"/>
              </a:buClr>
              <a:buSzPct val="75000"/>
              <a:buFont typeface="Wingdings 3" pitchFamily="18" charset="2"/>
              <a:buChar char="u"/>
              <a:defRPr sz="2600">
                <a:solidFill>
                  <a:srgbClr val="333399"/>
                </a:solidFill>
                <a:latin typeface="Arial" pitchFamily="34" charset="0"/>
              </a:defRPr>
            </a:lvl1pPr>
            <a:lvl2pPr indent="-45720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lvl="1" algn="ctr" eaLnBrk="1" hangingPunct="1">
              <a:spcBef>
                <a:spcPct val="0"/>
              </a:spcBef>
              <a:buClrTx/>
              <a:buSzTx/>
              <a:buFontTx/>
              <a:buNone/>
            </a:pPr>
            <a:r>
              <a:rPr lang="en-US" altLang="en-US" sz="2000" dirty="0">
                <a:solidFill>
                  <a:schemeClr val="tx1"/>
                </a:solidFill>
              </a:rPr>
              <a:t>Outdoor</a:t>
            </a:r>
          </a:p>
          <a:p>
            <a:pPr lvl="1" algn="ctr" eaLnBrk="1" hangingPunct="1">
              <a:spcBef>
                <a:spcPct val="0"/>
              </a:spcBef>
              <a:buClrTx/>
              <a:buSzTx/>
              <a:buFontTx/>
              <a:buNone/>
            </a:pPr>
            <a:r>
              <a:rPr lang="en-US" altLang="en-US" sz="2000" dirty="0">
                <a:solidFill>
                  <a:schemeClr val="tx1"/>
                </a:solidFill>
              </a:rPr>
              <a:t>air</a:t>
            </a:r>
          </a:p>
        </p:txBody>
      </p:sp>
      <p:sp>
        <p:nvSpPr>
          <p:cNvPr id="180242" name="Rectangular Callout 63"/>
          <p:cNvSpPr>
            <a:spLocks noChangeArrowheads="1"/>
          </p:cNvSpPr>
          <p:nvPr/>
        </p:nvSpPr>
        <p:spPr bwMode="auto">
          <a:xfrm>
            <a:off x="7251700" y="1530350"/>
            <a:ext cx="1435100" cy="727075"/>
          </a:xfrm>
          <a:prstGeom prst="wedgeRectCallout">
            <a:avLst>
              <a:gd name="adj1" fmla="val -85787"/>
              <a:gd name="adj2" fmla="val 153306"/>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dirty="0">
                <a:solidFill>
                  <a:schemeClr val="tx1"/>
                </a:solidFill>
              </a:rPr>
              <a:t>Subslab </a:t>
            </a:r>
            <a:br>
              <a:rPr lang="en-US" altLang="en-US" sz="1800" dirty="0">
                <a:solidFill>
                  <a:schemeClr val="tx1"/>
                </a:solidFill>
              </a:rPr>
            </a:br>
            <a:r>
              <a:rPr lang="en-US" altLang="en-US" sz="1800" dirty="0">
                <a:solidFill>
                  <a:schemeClr val="tx1"/>
                </a:solidFill>
              </a:rPr>
              <a:t>soil gas</a:t>
            </a:r>
            <a:endParaRPr lang="en-US" altLang="en-US" sz="1800" baseline="30000" dirty="0">
              <a:solidFill>
                <a:schemeClr val="tx1"/>
              </a:solidFill>
            </a:endParaRPr>
          </a:p>
        </p:txBody>
      </p:sp>
      <p:sp>
        <p:nvSpPr>
          <p:cNvPr id="20" name="Content Placeholder 3"/>
          <p:cNvSpPr txBox="1">
            <a:spLocks/>
          </p:cNvSpPr>
          <p:nvPr/>
        </p:nvSpPr>
        <p:spPr bwMode="auto">
          <a:xfrm>
            <a:off x="609600" y="5257800"/>
            <a:ext cx="8272463" cy="1573213"/>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defRPr/>
            </a:pPr>
            <a:r>
              <a:rPr lang="en-US" altLang="en-US" sz="2400" kern="0" dirty="0" smtClean="0"/>
              <a:t>Contamination NOT in Contact with Building</a:t>
            </a:r>
          </a:p>
          <a:p>
            <a:pPr>
              <a:spcBef>
                <a:spcPts val="0"/>
              </a:spcBef>
              <a:defRPr/>
            </a:pPr>
            <a:r>
              <a:rPr lang="en-US" altLang="en-US" sz="2400" kern="0" dirty="0" smtClean="0"/>
              <a:t>Concurrent subslab soil gas, indoor, and outdoor air sampling (2 events) </a:t>
            </a:r>
          </a:p>
          <a:p>
            <a:pPr lvl="1">
              <a:spcBef>
                <a:spcPts val="0"/>
              </a:spcBef>
              <a:defRPr/>
            </a:pPr>
            <a:r>
              <a:rPr lang="en-US" altLang="en-US" sz="2200" kern="0" dirty="0" smtClean="0"/>
              <a:t>See Appendix G for investigative methods</a:t>
            </a:r>
            <a:endParaRPr lang="en-US" altLang="en-US" sz="2200" kern="0" dirty="0"/>
          </a:p>
        </p:txBody>
      </p:sp>
    </p:spTree>
    <p:custDataLst>
      <p:tags r:id="rId1"/>
    </p:custDataLst>
    <p:extLst>
      <p:ext uri="{BB962C8B-B14F-4D97-AF65-F5344CB8AC3E}">
        <p14:creationId xmlns:p14="http://schemas.microsoft.com/office/powerpoint/2010/main" val="22226181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C:\Users\Juliana\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8" y="1304925"/>
            <a:ext cx="3281362"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16"/>
          <p:cNvSpPr txBox="1">
            <a:spLocks noChangeArrowheads="1"/>
          </p:cNvSpPr>
          <p:nvPr/>
        </p:nvSpPr>
        <p:spPr bwMode="auto">
          <a:xfrm>
            <a:off x="6132513" y="2995613"/>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b="1" dirty="0">
                <a:solidFill>
                  <a:srgbClr val="009900"/>
                </a:solidFill>
              </a:rPr>
              <a:t>5 ft</a:t>
            </a:r>
          </a:p>
        </p:txBody>
      </p:sp>
      <p:cxnSp>
        <p:nvCxnSpPr>
          <p:cNvPr id="26" name="Straight Arrow Connector 25"/>
          <p:cNvCxnSpPr/>
          <p:nvPr/>
        </p:nvCxnSpPr>
        <p:spPr>
          <a:xfrm>
            <a:off x="6853238" y="2995613"/>
            <a:ext cx="0" cy="355600"/>
          </a:xfrm>
          <a:prstGeom prst="straightConnector1">
            <a:avLst/>
          </a:prstGeom>
          <a:ln w="19050">
            <a:solidFill>
              <a:srgbClr val="00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277" name="Title 1"/>
          <p:cNvSpPr>
            <a:spLocks noGrp="1"/>
          </p:cNvSpPr>
          <p:nvPr>
            <p:ph type="title"/>
          </p:nvPr>
        </p:nvSpPr>
        <p:spPr>
          <a:xfrm>
            <a:off x="457200" y="92075"/>
            <a:ext cx="7467600" cy="1050925"/>
          </a:xfrm>
        </p:spPr>
        <p:txBody>
          <a:bodyPr/>
          <a:lstStyle/>
          <a:p>
            <a:r>
              <a:rPr lang="en-US" altLang="en-US" sz="2800" dirty="0" smtClean="0">
                <a:solidFill>
                  <a:srgbClr val="0099CC"/>
                </a:solidFill>
              </a:rPr>
              <a:t>Case Study – Site Investigation</a:t>
            </a:r>
            <a:br>
              <a:rPr lang="en-US" altLang="en-US" sz="2800" dirty="0" smtClean="0">
                <a:solidFill>
                  <a:srgbClr val="0099CC"/>
                </a:solidFill>
              </a:rPr>
            </a:br>
            <a:r>
              <a:rPr lang="en-US" altLang="en-US" sz="2400" dirty="0" smtClean="0">
                <a:solidFill>
                  <a:srgbClr val="00B050"/>
                </a:solidFill>
              </a:rPr>
              <a:t>Data Evaluation</a:t>
            </a:r>
          </a:p>
        </p:txBody>
      </p:sp>
      <p:sp>
        <p:nvSpPr>
          <p:cNvPr id="182278"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182279"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31" name="Content Placeholder 2"/>
          <p:cNvSpPr txBox="1">
            <a:spLocks/>
          </p:cNvSpPr>
          <p:nvPr/>
        </p:nvSpPr>
        <p:spPr bwMode="auto">
          <a:xfrm>
            <a:off x="533400" y="4191000"/>
            <a:ext cx="8389938" cy="2160588"/>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1203325" indent="-1203325">
              <a:spcBef>
                <a:spcPts val="1200"/>
              </a:spcBef>
              <a:buFont typeface="Wingdings 3" panose="05040102010807070707" pitchFamily="18" charset="2"/>
              <a:buNone/>
              <a:defRPr/>
            </a:pPr>
            <a:r>
              <a:rPr lang="en-US" altLang="en-US" sz="2400" kern="0" dirty="0" smtClean="0">
                <a:solidFill>
                  <a:srgbClr val="FF0000"/>
                </a:solidFill>
              </a:rPr>
              <a:t>Step 6:</a:t>
            </a:r>
            <a:r>
              <a:rPr lang="en-US" altLang="en-US" sz="2400" kern="0" dirty="0" smtClean="0"/>
              <a:t> Evaluate Data</a:t>
            </a:r>
            <a:endParaRPr lang="en-US" altLang="en-US" sz="2000" dirty="0">
              <a:solidFill>
                <a:srgbClr val="008000"/>
              </a:solidFill>
            </a:endParaRPr>
          </a:p>
        </p:txBody>
      </p:sp>
      <p:sp>
        <p:nvSpPr>
          <p:cNvPr id="42" name="AutoShape 20"/>
          <p:cNvSpPr>
            <a:spLocks noChangeArrowheads="1"/>
          </p:cNvSpPr>
          <p:nvPr/>
        </p:nvSpPr>
        <p:spPr bwMode="auto">
          <a:xfrm>
            <a:off x="6942138" y="2908300"/>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45" name="AutoShape 20"/>
          <p:cNvSpPr>
            <a:spLocks noChangeArrowheads="1"/>
          </p:cNvSpPr>
          <p:nvPr/>
        </p:nvSpPr>
        <p:spPr bwMode="auto">
          <a:xfrm>
            <a:off x="5532438" y="2330450"/>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46" name="AutoShape 20"/>
          <p:cNvSpPr>
            <a:spLocks noChangeArrowheads="1"/>
          </p:cNvSpPr>
          <p:nvPr/>
        </p:nvSpPr>
        <p:spPr bwMode="auto">
          <a:xfrm>
            <a:off x="6161088" y="2381250"/>
            <a:ext cx="228600" cy="22860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182287" name="Rectangular Callout 46"/>
          <p:cNvSpPr>
            <a:spLocks noChangeArrowheads="1"/>
          </p:cNvSpPr>
          <p:nvPr/>
        </p:nvSpPr>
        <p:spPr bwMode="auto">
          <a:xfrm>
            <a:off x="4699000" y="1473200"/>
            <a:ext cx="1536700" cy="671513"/>
          </a:xfrm>
          <a:prstGeom prst="wedgeRectCallout">
            <a:avLst>
              <a:gd name="adj1" fmla="val 51949"/>
              <a:gd name="adj2" fmla="val 99403"/>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dirty="0">
                <a:solidFill>
                  <a:schemeClr val="tx1"/>
                </a:solidFill>
              </a:rPr>
              <a:t>Benzene &lt;3.5 </a:t>
            </a:r>
            <a:br>
              <a:rPr lang="en-US" altLang="en-US" sz="1800" dirty="0">
                <a:solidFill>
                  <a:schemeClr val="tx1"/>
                </a:solidFill>
              </a:rPr>
            </a:br>
            <a:r>
              <a:rPr lang="en-US" altLang="en-US" sz="1800" dirty="0">
                <a:solidFill>
                  <a:schemeClr val="tx1"/>
                </a:solidFill>
              </a:rPr>
              <a:t>– 3.7 µg/m</a:t>
            </a:r>
            <a:r>
              <a:rPr lang="en-US" altLang="en-US" sz="1800" baseline="30000" dirty="0">
                <a:solidFill>
                  <a:schemeClr val="tx1"/>
                </a:solidFill>
              </a:rPr>
              <a:t>3</a:t>
            </a:r>
          </a:p>
        </p:txBody>
      </p:sp>
      <p:sp>
        <p:nvSpPr>
          <p:cNvPr id="182288" name="Rectangular Callout 47"/>
          <p:cNvSpPr>
            <a:spLocks noChangeArrowheads="1"/>
          </p:cNvSpPr>
          <p:nvPr/>
        </p:nvSpPr>
        <p:spPr bwMode="auto">
          <a:xfrm>
            <a:off x="3962400" y="2713038"/>
            <a:ext cx="1808163" cy="652462"/>
          </a:xfrm>
          <a:prstGeom prst="wedgeRectCallout">
            <a:avLst>
              <a:gd name="adj1" fmla="val 37403"/>
              <a:gd name="adj2" fmla="val -76269"/>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dirty="0">
                <a:solidFill>
                  <a:schemeClr val="tx1"/>
                </a:solidFill>
              </a:rPr>
              <a:t>Benzene </a:t>
            </a:r>
            <a:br>
              <a:rPr lang="en-US" altLang="en-US" sz="1800" dirty="0">
                <a:solidFill>
                  <a:schemeClr val="tx1"/>
                </a:solidFill>
              </a:rPr>
            </a:br>
            <a:r>
              <a:rPr lang="en-US" altLang="en-US" sz="1800" dirty="0">
                <a:solidFill>
                  <a:schemeClr val="tx1"/>
                </a:solidFill>
              </a:rPr>
              <a:t>&lt;3.1 – 3.6 µg/m</a:t>
            </a:r>
            <a:r>
              <a:rPr lang="en-US" altLang="en-US" sz="1800" baseline="30000" dirty="0">
                <a:solidFill>
                  <a:schemeClr val="tx1"/>
                </a:solidFill>
              </a:rPr>
              <a:t>3</a:t>
            </a:r>
          </a:p>
        </p:txBody>
      </p:sp>
      <p:sp>
        <p:nvSpPr>
          <p:cNvPr id="182289" name="Rectangular Callout 48"/>
          <p:cNvSpPr>
            <a:spLocks noChangeArrowheads="1"/>
          </p:cNvSpPr>
          <p:nvPr/>
        </p:nvSpPr>
        <p:spPr bwMode="auto">
          <a:xfrm>
            <a:off x="7010400" y="1295400"/>
            <a:ext cx="1701800" cy="727075"/>
          </a:xfrm>
          <a:prstGeom prst="wedgeRectCallout">
            <a:avLst>
              <a:gd name="adj1" fmla="val -44218"/>
              <a:gd name="adj2" fmla="val 173435"/>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dirty="0">
                <a:solidFill>
                  <a:schemeClr val="tx1"/>
                </a:solidFill>
              </a:rPr>
              <a:t>Benzene &lt;4.2 –</a:t>
            </a:r>
            <a:br>
              <a:rPr lang="en-US" altLang="en-US" sz="1800" dirty="0">
                <a:solidFill>
                  <a:schemeClr val="tx1"/>
                </a:solidFill>
              </a:rPr>
            </a:br>
            <a:r>
              <a:rPr lang="en-US" altLang="en-US" sz="1800" dirty="0">
                <a:solidFill>
                  <a:schemeClr val="tx1"/>
                </a:solidFill>
              </a:rPr>
              <a:t>43 µg/m</a:t>
            </a:r>
            <a:r>
              <a:rPr lang="en-US" altLang="en-US" sz="1800" baseline="30000" dirty="0">
                <a:solidFill>
                  <a:schemeClr val="tx1"/>
                </a:solidFill>
              </a:rPr>
              <a:t>3</a:t>
            </a:r>
          </a:p>
        </p:txBody>
      </p:sp>
      <p:sp>
        <p:nvSpPr>
          <p:cNvPr id="182290" name="TextBox 22"/>
          <p:cNvSpPr txBox="1">
            <a:spLocks noChangeArrowheads="1"/>
          </p:cNvSpPr>
          <p:nvPr/>
        </p:nvSpPr>
        <p:spPr bwMode="auto">
          <a:xfrm>
            <a:off x="2362200" y="6488113"/>
            <a:ext cx="4205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r>
              <a:rPr lang="en-US" altLang="en-US" sz="1800" dirty="0">
                <a:solidFill>
                  <a:schemeClr val="tx1"/>
                </a:solidFill>
              </a:rPr>
              <a:t>VISL = Vapor Intrusion Screening Level</a:t>
            </a:r>
          </a:p>
        </p:txBody>
      </p:sp>
      <p:pic>
        <p:nvPicPr>
          <p:cNvPr id="182291" name="Picture 2" descr="C:\Users\Juliana\Desktop\pics for PVI\Picture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362075"/>
            <a:ext cx="30289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92" name="Content Placeholder 2"/>
          <p:cNvSpPr txBox="1">
            <a:spLocks/>
          </p:cNvSpPr>
          <p:nvPr/>
        </p:nvSpPr>
        <p:spPr bwMode="auto">
          <a:xfrm>
            <a:off x="533400" y="4630738"/>
            <a:ext cx="83899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34290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ts val="400"/>
              </a:spcBef>
            </a:pPr>
            <a:r>
              <a:rPr lang="en-US" altLang="en-US" sz="2000" dirty="0">
                <a:solidFill>
                  <a:srgbClr val="008000"/>
                </a:solidFill>
              </a:rPr>
              <a:t>Indoor/outdoor air reporting </a:t>
            </a:r>
            <a:br>
              <a:rPr lang="en-US" altLang="en-US" sz="2000" dirty="0">
                <a:solidFill>
                  <a:srgbClr val="008000"/>
                </a:solidFill>
              </a:rPr>
            </a:br>
            <a:r>
              <a:rPr lang="en-US" altLang="en-US" sz="2000" dirty="0">
                <a:solidFill>
                  <a:srgbClr val="008000"/>
                </a:solidFill>
              </a:rPr>
              <a:t>limits &gt;1E-06, but similar to 1E-05 risk-based VISLs</a:t>
            </a:r>
          </a:p>
          <a:p>
            <a:pPr>
              <a:spcBef>
                <a:spcPts val="400"/>
              </a:spcBef>
            </a:pPr>
            <a:r>
              <a:rPr lang="en-US" altLang="en-US" sz="2000" dirty="0">
                <a:solidFill>
                  <a:srgbClr val="008000"/>
                </a:solidFill>
              </a:rPr>
              <a:t>Subslab concentrations &lt; VISLs (50-100 µg/m</a:t>
            </a:r>
            <a:r>
              <a:rPr lang="en-US" altLang="en-US" sz="2000" baseline="30000" dirty="0">
                <a:solidFill>
                  <a:srgbClr val="008000"/>
                </a:solidFill>
              </a:rPr>
              <a:t>3</a:t>
            </a:r>
            <a:r>
              <a:rPr lang="en-US" altLang="en-US" sz="2000" dirty="0">
                <a:solidFill>
                  <a:srgbClr val="008000"/>
                </a:solidFill>
              </a:rPr>
              <a:t> – example only)</a:t>
            </a:r>
          </a:p>
          <a:p>
            <a:pPr>
              <a:spcBef>
                <a:spcPts val="400"/>
              </a:spcBef>
            </a:pPr>
            <a:r>
              <a:rPr lang="en-US" altLang="en-US" sz="2000" dirty="0">
                <a:solidFill>
                  <a:srgbClr val="008000"/>
                </a:solidFill>
              </a:rPr>
              <a:t>Indoor levels similar to 1E-05 risk-based VISL, non-detect, or similar to outdoor air concentrations</a:t>
            </a:r>
          </a:p>
        </p:txBody>
      </p:sp>
    </p:spTree>
    <p:custDataLst>
      <p:tags r:id="rId1"/>
    </p:custDataLst>
    <p:extLst>
      <p:ext uri="{BB962C8B-B14F-4D97-AF65-F5344CB8AC3E}">
        <p14:creationId xmlns:p14="http://schemas.microsoft.com/office/powerpoint/2010/main" val="21181499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3" descr="C:\Users\Juliana\Desktop\5 - Copy (6) - Copy - Copy - Copy - Copy - Copy - Copy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239838"/>
            <a:ext cx="6665913"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2" descr="C:\Users\Juliana\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575" y="4027488"/>
            <a:ext cx="2641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16"/>
          <p:cNvSpPr txBox="1">
            <a:spLocks noChangeArrowheads="1"/>
          </p:cNvSpPr>
          <p:nvPr/>
        </p:nvSpPr>
        <p:spPr bwMode="auto">
          <a:xfrm>
            <a:off x="6418263" y="5365750"/>
            <a:ext cx="87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800" b="1" dirty="0">
                <a:solidFill>
                  <a:srgbClr val="009900"/>
                </a:solidFill>
              </a:rPr>
              <a:t>5 ft</a:t>
            </a:r>
          </a:p>
        </p:txBody>
      </p:sp>
      <p:cxnSp>
        <p:nvCxnSpPr>
          <p:cNvPr id="27" name="Straight Arrow Connector 26"/>
          <p:cNvCxnSpPr/>
          <p:nvPr/>
        </p:nvCxnSpPr>
        <p:spPr>
          <a:xfrm>
            <a:off x="7138988" y="5365750"/>
            <a:ext cx="0" cy="354013"/>
          </a:xfrm>
          <a:prstGeom prst="straightConnector1">
            <a:avLst/>
          </a:prstGeom>
          <a:ln w="19050">
            <a:solidFill>
              <a:srgbClr val="00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326" name="Title 1"/>
          <p:cNvSpPr>
            <a:spLocks noGrp="1"/>
          </p:cNvSpPr>
          <p:nvPr>
            <p:ph type="title"/>
          </p:nvPr>
        </p:nvSpPr>
        <p:spPr>
          <a:xfrm>
            <a:off x="457200" y="92075"/>
            <a:ext cx="7543800" cy="1050925"/>
          </a:xfrm>
        </p:spPr>
        <p:txBody>
          <a:bodyPr/>
          <a:lstStyle/>
          <a:p>
            <a:r>
              <a:rPr lang="en-US" altLang="en-US" sz="2800" dirty="0" smtClean="0">
                <a:solidFill>
                  <a:srgbClr val="0099CC"/>
                </a:solidFill>
              </a:rPr>
              <a:t>Case Study – Site Investigation</a:t>
            </a:r>
            <a:br>
              <a:rPr lang="en-US" altLang="en-US" sz="2800" dirty="0" smtClean="0">
                <a:solidFill>
                  <a:srgbClr val="0099CC"/>
                </a:solidFill>
              </a:rPr>
            </a:br>
            <a:r>
              <a:rPr lang="en-US" altLang="en-US" sz="2400" dirty="0" smtClean="0">
                <a:solidFill>
                  <a:srgbClr val="00B050"/>
                </a:solidFill>
              </a:rPr>
              <a:t>Additional Investigation/Pathway Complete?</a:t>
            </a:r>
          </a:p>
        </p:txBody>
      </p:sp>
      <p:sp>
        <p:nvSpPr>
          <p:cNvPr id="184327"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rgbClr val="0099CC"/>
              </a:solidFill>
            </a:endParaRPr>
          </a:p>
        </p:txBody>
      </p:sp>
      <p:sp>
        <p:nvSpPr>
          <p:cNvPr id="184328"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a:defRPr/>
            </a:pPr>
            <a:r>
              <a:rPr lang="en-US" dirty="0">
                <a:latin typeface="Arial" charset="0"/>
                <a:cs typeface="+mn-cs"/>
              </a:rPr>
              <a:t>Case Study</a:t>
            </a:r>
          </a:p>
        </p:txBody>
      </p:sp>
      <p:sp>
        <p:nvSpPr>
          <p:cNvPr id="31" name="Content Placeholder 2"/>
          <p:cNvSpPr txBox="1">
            <a:spLocks/>
          </p:cNvSpPr>
          <p:nvPr/>
        </p:nvSpPr>
        <p:spPr bwMode="auto">
          <a:xfrm>
            <a:off x="392113" y="3733800"/>
            <a:ext cx="4735512" cy="2236788"/>
          </a:xfrm>
          <a:prstGeom prst="rect">
            <a:avLst/>
          </a:prstGeom>
          <a:noFill/>
          <a:ln>
            <a:noFill/>
          </a:ln>
          <a:extLst/>
        </p:spPr>
        <p:txBody>
          <a:bodyPr/>
          <a:lst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63500" indent="-63500">
              <a:spcBef>
                <a:spcPts val="1200"/>
              </a:spcBef>
              <a:buFont typeface="Wingdings 3" panose="05040102010807070707" pitchFamily="18" charset="2"/>
              <a:buNone/>
              <a:defRPr/>
            </a:pPr>
            <a:r>
              <a:rPr lang="en-US" altLang="en-US" sz="2400" kern="0" dirty="0" smtClean="0">
                <a:solidFill>
                  <a:srgbClr val="FF0000"/>
                </a:solidFill>
              </a:rPr>
              <a:t>Step 7:</a:t>
            </a:r>
            <a:r>
              <a:rPr lang="en-US" altLang="en-US" sz="2400" kern="0" dirty="0" smtClean="0"/>
              <a:t> Additional Investigation Warranted?</a:t>
            </a:r>
            <a:endParaRPr lang="en-US" altLang="en-US" sz="2000" dirty="0" smtClean="0">
              <a:solidFill>
                <a:srgbClr val="008000"/>
              </a:solidFill>
            </a:endParaRPr>
          </a:p>
          <a:p>
            <a:pPr marL="63500" indent="-63500">
              <a:spcBef>
                <a:spcPts val="1200"/>
              </a:spcBef>
              <a:buFont typeface="Wingdings 3" panose="05040102010807070707" pitchFamily="18" charset="2"/>
              <a:buNone/>
              <a:defRPr/>
            </a:pPr>
            <a:r>
              <a:rPr lang="en-US" altLang="en-US" sz="2000" kern="0" dirty="0">
                <a:solidFill>
                  <a:srgbClr val="008000"/>
                </a:solidFill>
              </a:rPr>
              <a:t>	</a:t>
            </a:r>
            <a:endParaRPr lang="en-US" altLang="en-US" sz="2400" kern="0" dirty="0">
              <a:solidFill>
                <a:srgbClr val="FF0000"/>
              </a:solidFill>
            </a:endParaRPr>
          </a:p>
          <a:p>
            <a:pPr marL="0" indent="0">
              <a:buFont typeface="Wingdings 3" panose="05040102010807070707" pitchFamily="18" charset="2"/>
              <a:buNone/>
              <a:defRPr/>
            </a:pPr>
            <a:r>
              <a:rPr lang="en-US" altLang="en-US" sz="2400" kern="0" dirty="0" smtClean="0">
                <a:solidFill>
                  <a:srgbClr val="FF0000"/>
                </a:solidFill>
              </a:rPr>
              <a:t>Step 8:</a:t>
            </a:r>
            <a:r>
              <a:rPr lang="en-US" altLang="en-US" sz="2400" kern="0" dirty="0" smtClean="0"/>
              <a:t> PVI Pathway Complete?</a:t>
            </a:r>
            <a:endParaRPr lang="en-US" altLang="en-US" sz="2000" dirty="0" smtClean="0">
              <a:solidFill>
                <a:srgbClr val="008000"/>
              </a:solidFill>
            </a:endParaRPr>
          </a:p>
        </p:txBody>
      </p:sp>
      <p:sp>
        <p:nvSpPr>
          <p:cNvPr id="63" name="AutoShape 20"/>
          <p:cNvSpPr>
            <a:spLocks noChangeArrowheads="1"/>
          </p:cNvSpPr>
          <p:nvPr/>
        </p:nvSpPr>
        <p:spPr bwMode="auto">
          <a:xfrm>
            <a:off x="7202488" y="5424488"/>
            <a:ext cx="150812" cy="19685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68" name="AutoShape 20"/>
          <p:cNvSpPr>
            <a:spLocks noChangeArrowheads="1"/>
          </p:cNvSpPr>
          <p:nvPr/>
        </p:nvSpPr>
        <p:spPr bwMode="auto">
          <a:xfrm>
            <a:off x="6270625" y="4927600"/>
            <a:ext cx="150813" cy="19685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72" name="AutoShape 20"/>
          <p:cNvSpPr>
            <a:spLocks noChangeArrowheads="1"/>
          </p:cNvSpPr>
          <p:nvPr/>
        </p:nvSpPr>
        <p:spPr bwMode="auto">
          <a:xfrm>
            <a:off x="6686550" y="4970463"/>
            <a:ext cx="150813" cy="196850"/>
          </a:xfrm>
          <a:prstGeom prst="star5">
            <a:avLst/>
          </a:prstGeom>
          <a:solidFill>
            <a:srgbClr val="FF0000"/>
          </a:solidFill>
          <a:ln w="9525">
            <a:solidFill>
              <a:srgbClr val="FF0000"/>
            </a:solidFill>
            <a:miter lim="800000"/>
            <a:headEnd/>
            <a:tailEnd/>
          </a:ln>
          <a:effectLst/>
          <a:extLst/>
        </p:spPr>
        <p:txBody>
          <a:bodyPr wrap="none" anchor="ctr"/>
          <a:lstStyle/>
          <a:p>
            <a:pPr eaLnBrk="1" hangingPunct="1">
              <a:defRPr/>
            </a:pPr>
            <a:endParaRPr lang="en-US" dirty="0">
              <a:latin typeface="Arial" charset="0"/>
              <a:cs typeface="Arial" charset="0"/>
            </a:endParaRPr>
          </a:p>
        </p:txBody>
      </p:sp>
      <p:sp>
        <p:nvSpPr>
          <p:cNvPr id="184336" name="Rectangular Callout 3"/>
          <p:cNvSpPr>
            <a:spLocks noChangeArrowheads="1"/>
          </p:cNvSpPr>
          <p:nvPr/>
        </p:nvSpPr>
        <p:spPr bwMode="auto">
          <a:xfrm>
            <a:off x="5719763" y="4187825"/>
            <a:ext cx="1016000" cy="460375"/>
          </a:xfrm>
          <a:prstGeom prst="wedgeRectCallout">
            <a:avLst>
              <a:gd name="adj1" fmla="val 50699"/>
              <a:gd name="adj2" fmla="val 143556"/>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200" dirty="0">
                <a:solidFill>
                  <a:schemeClr val="tx1"/>
                </a:solidFill>
              </a:rPr>
              <a:t>Benzene &lt;3.5 </a:t>
            </a:r>
            <a:br>
              <a:rPr lang="en-US" altLang="en-US" sz="1200" dirty="0">
                <a:solidFill>
                  <a:schemeClr val="tx1"/>
                </a:solidFill>
              </a:rPr>
            </a:br>
            <a:r>
              <a:rPr lang="en-US" altLang="en-US" sz="1200" dirty="0">
                <a:solidFill>
                  <a:schemeClr val="tx1"/>
                </a:solidFill>
              </a:rPr>
              <a:t>– 3.7 µg/m</a:t>
            </a:r>
            <a:r>
              <a:rPr lang="en-US" altLang="en-US" sz="1200" baseline="30000" dirty="0">
                <a:solidFill>
                  <a:schemeClr val="tx1"/>
                </a:solidFill>
              </a:rPr>
              <a:t>3</a:t>
            </a:r>
          </a:p>
        </p:txBody>
      </p:sp>
      <p:sp>
        <p:nvSpPr>
          <p:cNvPr id="184337" name="Rectangular Callout 72"/>
          <p:cNvSpPr>
            <a:spLocks noChangeArrowheads="1"/>
          </p:cNvSpPr>
          <p:nvPr/>
        </p:nvSpPr>
        <p:spPr bwMode="auto">
          <a:xfrm>
            <a:off x="5127625" y="5257800"/>
            <a:ext cx="1300163" cy="482600"/>
          </a:xfrm>
          <a:prstGeom prst="wedgeRectCallout">
            <a:avLst>
              <a:gd name="adj1" fmla="val 37403"/>
              <a:gd name="adj2" fmla="val -76269"/>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200" dirty="0">
                <a:solidFill>
                  <a:schemeClr val="tx1"/>
                </a:solidFill>
              </a:rPr>
              <a:t>Benzene </a:t>
            </a:r>
            <a:br>
              <a:rPr lang="en-US" altLang="en-US" sz="1200" dirty="0">
                <a:solidFill>
                  <a:schemeClr val="tx1"/>
                </a:solidFill>
              </a:rPr>
            </a:br>
            <a:r>
              <a:rPr lang="en-US" altLang="en-US" sz="1200" dirty="0">
                <a:solidFill>
                  <a:schemeClr val="tx1"/>
                </a:solidFill>
              </a:rPr>
              <a:t>&lt;3.1 – 3 .6 µg/m</a:t>
            </a:r>
            <a:r>
              <a:rPr lang="en-US" altLang="en-US" sz="1200" baseline="30000" dirty="0">
                <a:solidFill>
                  <a:schemeClr val="tx1"/>
                </a:solidFill>
              </a:rPr>
              <a:t>3</a:t>
            </a:r>
          </a:p>
        </p:txBody>
      </p:sp>
      <p:sp>
        <p:nvSpPr>
          <p:cNvPr id="184338" name="Rectangular Callout 73"/>
          <p:cNvSpPr>
            <a:spLocks noChangeArrowheads="1"/>
          </p:cNvSpPr>
          <p:nvPr/>
        </p:nvSpPr>
        <p:spPr bwMode="auto">
          <a:xfrm>
            <a:off x="7758113" y="4343400"/>
            <a:ext cx="1125537" cy="474663"/>
          </a:xfrm>
          <a:prstGeom prst="wedgeRectCallout">
            <a:avLst>
              <a:gd name="adj1" fmla="val -85787"/>
              <a:gd name="adj2" fmla="val 185366"/>
            </a:avLst>
          </a:prstGeom>
          <a:solidFill>
            <a:schemeClr val="bg1"/>
          </a:solidFill>
          <a:ln w="19050"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50000"/>
              </a:spcBef>
              <a:buClrTx/>
              <a:buSzTx/>
              <a:buFontTx/>
              <a:buNone/>
            </a:pPr>
            <a:r>
              <a:rPr lang="en-US" altLang="en-US" sz="1200" dirty="0">
                <a:solidFill>
                  <a:schemeClr val="tx1"/>
                </a:solidFill>
              </a:rPr>
              <a:t>Benzene &lt;3.5 –</a:t>
            </a:r>
            <a:br>
              <a:rPr lang="en-US" altLang="en-US" sz="1200" dirty="0">
                <a:solidFill>
                  <a:schemeClr val="tx1"/>
                </a:solidFill>
              </a:rPr>
            </a:br>
            <a:r>
              <a:rPr lang="en-US" altLang="en-US" sz="1200" dirty="0">
                <a:solidFill>
                  <a:schemeClr val="tx1"/>
                </a:solidFill>
              </a:rPr>
              <a:t>43 µg/m</a:t>
            </a:r>
            <a:r>
              <a:rPr lang="en-US" altLang="en-US" sz="1200" baseline="30000" dirty="0">
                <a:solidFill>
                  <a:schemeClr val="tx1"/>
                </a:solidFill>
              </a:rPr>
              <a:t>3</a:t>
            </a:r>
          </a:p>
        </p:txBody>
      </p:sp>
      <p:sp>
        <p:nvSpPr>
          <p:cNvPr id="184339" name="Content Placeholder 2"/>
          <p:cNvSpPr txBox="1">
            <a:spLocks/>
          </p:cNvSpPr>
          <p:nvPr/>
        </p:nvSpPr>
        <p:spPr bwMode="auto">
          <a:xfrm>
            <a:off x="381000" y="4648200"/>
            <a:ext cx="473551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342900">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r>
              <a:rPr lang="en-US" altLang="en-US" sz="2000" dirty="0">
                <a:solidFill>
                  <a:srgbClr val="008000"/>
                </a:solidFill>
              </a:rPr>
              <a:t>No (sufficient data were available)</a:t>
            </a:r>
          </a:p>
          <a:p>
            <a:endParaRPr lang="en-US" altLang="en-US" sz="2000" dirty="0">
              <a:solidFill>
                <a:srgbClr val="008000"/>
              </a:solidFill>
            </a:endParaRPr>
          </a:p>
          <a:p>
            <a:r>
              <a:rPr lang="en-US" altLang="en-US" sz="2000" dirty="0">
                <a:solidFill>
                  <a:srgbClr val="008000"/>
                </a:solidFill>
              </a:rPr>
              <a:t>No, since indoor levels similar to 1E-05 risk-based VISL, non-detect, or similar to outdoor air concentrations</a:t>
            </a:r>
          </a:p>
        </p:txBody>
      </p:sp>
    </p:spTree>
    <p:custDataLst>
      <p:tags r:id="rId1"/>
    </p:custDataLst>
    <p:extLst>
      <p:ext uri="{BB962C8B-B14F-4D97-AF65-F5344CB8AC3E}">
        <p14:creationId xmlns:p14="http://schemas.microsoft.com/office/powerpoint/2010/main" val="9384749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30438"/>
            <a:ext cx="2474913" cy="3124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6371" name="Title 1"/>
          <p:cNvSpPr>
            <a:spLocks noGrp="1"/>
          </p:cNvSpPr>
          <p:nvPr>
            <p:ph type="title"/>
          </p:nvPr>
        </p:nvSpPr>
        <p:spPr>
          <a:xfrm>
            <a:off x="2133600" y="92075"/>
            <a:ext cx="5830888" cy="1050925"/>
          </a:xfrm>
        </p:spPr>
        <p:txBody>
          <a:bodyPr/>
          <a:lstStyle/>
          <a:p>
            <a:r>
              <a:rPr lang="en-US" altLang="en-US" dirty="0" smtClean="0"/>
              <a:t>Community Engagement </a:t>
            </a:r>
            <a:br>
              <a:rPr lang="en-US" altLang="en-US" dirty="0" smtClean="0"/>
            </a:br>
            <a:r>
              <a:rPr lang="en-US" altLang="en-US" sz="2400" dirty="0" smtClean="0">
                <a:solidFill>
                  <a:srgbClr val="333399"/>
                </a:solidFill>
              </a:rPr>
              <a:t>What to expect in a Petroleum Vapor Intrusion Investigation</a:t>
            </a:r>
          </a:p>
        </p:txBody>
      </p:sp>
      <p:sp>
        <p:nvSpPr>
          <p:cNvPr id="186372" name="Content Placeholder 2"/>
          <p:cNvSpPr>
            <a:spLocks noGrp="1"/>
          </p:cNvSpPr>
          <p:nvPr>
            <p:ph sz="half" idx="1"/>
          </p:nvPr>
        </p:nvSpPr>
        <p:spPr>
          <a:xfrm>
            <a:off x="685800" y="1752600"/>
            <a:ext cx="5562600" cy="3810000"/>
          </a:xfrm>
        </p:spPr>
        <p:txBody>
          <a:bodyPr/>
          <a:lstStyle/>
          <a:p>
            <a:pPr>
              <a:spcBef>
                <a:spcPts val="1200"/>
              </a:spcBef>
            </a:pPr>
            <a:r>
              <a:rPr lang="en-US" altLang="en-US" sz="2200" dirty="0" smtClean="0"/>
              <a:t>What will happen if a petroleum release happens in my neighborhood or in my local area?</a:t>
            </a:r>
          </a:p>
          <a:p>
            <a:pPr>
              <a:spcBef>
                <a:spcPts val="1200"/>
              </a:spcBef>
            </a:pPr>
            <a:r>
              <a:rPr lang="en-US" altLang="en-US" sz="2200" dirty="0" smtClean="0"/>
              <a:t>What will happen if I am asked to allow a PVI investigation to be conducted in my house?</a:t>
            </a:r>
          </a:p>
          <a:p>
            <a:pPr>
              <a:spcBef>
                <a:spcPts val="1200"/>
              </a:spcBef>
            </a:pPr>
            <a:r>
              <a:rPr lang="en-US" altLang="en-US" sz="2200" dirty="0" smtClean="0"/>
              <a:t>What happens during a PVI investigation?</a:t>
            </a:r>
          </a:p>
          <a:p>
            <a:pPr>
              <a:spcBef>
                <a:spcPts val="1200"/>
              </a:spcBef>
            </a:pPr>
            <a:r>
              <a:rPr lang="en-US" altLang="en-US" sz="2200" dirty="0" smtClean="0"/>
              <a:t>Where can I find more information about PVI investigations?</a:t>
            </a:r>
          </a:p>
          <a:p>
            <a:endParaRPr lang="en-US" altLang="en-US" sz="2200" dirty="0" smtClean="0"/>
          </a:p>
          <a:p>
            <a:pPr>
              <a:buFont typeface="Wingdings 3" pitchFamily="18" charset="2"/>
              <a:buNone/>
            </a:pPr>
            <a:endParaRPr lang="en-US" altLang="en-US" sz="2200" dirty="0" smtClean="0"/>
          </a:p>
        </p:txBody>
      </p:sp>
      <p:grpSp>
        <p:nvGrpSpPr>
          <p:cNvPr id="186373" name="Group 8"/>
          <p:cNvGrpSpPr>
            <a:grpSpLocks noChangeAspect="1"/>
          </p:cNvGrpSpPr>
          <p:nvPr/>
        </p:nvGrpSpPr>
        <p:grpSpPr bwMode="auto">
          <a:xfrm>
            <a:off x="258763" y="174625"/>
            <a:ext cx="1822450" cy="962025"/>
            <a:chOff x="3771900" y="4905615"/>
            <a:chExt cx="2647950" cy="1747838"/>
          </a:xfrm>
        </p:grpSpPr>
        <p:pic>
          <p:nvPicPr>
            <p:cNvPr id="186378" name="Picture 4" descr="C:\Users\catherine.regan\AppData\Local\Microsoft\Windows\Temporary Internet Files\Content.IE5\45IE65EE\MC900288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1900" y="4905615"/>
              <a:ext cx="26479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9" name="Freeform 7"/>
            <p:cNvSpPr>
              <a:spLocks/>
            </p:cNvSpPr>
            <p:nvPr/>
          </p:nvSpPr>
          <p:spPr bwMode="auto">
            <a:xfrm>
              <a:off x="4576763" y="4981575"/>
              <a:ext cx="895350" cy="733425"/>
            </a:xfrm>
            <a:custGeom>
              <a:avLst/>
              <a:gdLst>
                <a:gd name="T0" fmla="*/ 28575 w 895350"/>
                <a:gd name="T1" fmla="*/ 61913 h 733425"/>
                <a:gd name="T2" fmla="*/ 28575 w 895350"/>
                <a:gd name="T3" fmla="*/ 61913 h 733425"/>
                <a:gd name="T4" fmla="*/ 795337 w 895350"/>
                <a:gd name="T5" fmla="*/ 0 h 733425"/>
                <a:gd name="T6" fmla="*/ 895350 w 895350"/>
                <a:gd name="T7" fmla="*/ 471488 h 733425"/>
                <a:gd name="T8" fmla="*/ 833437 w 895350"/>
                <a:gd name="T9" fmla="*/ 733425 h 733425"/>
                <a:gd name="T10" fmla="*/ 123825 w 895350"/>
                <a:gd name="T11" fmla="*/ 728663 h 733425"/>
                <a:gd name="T12" fmla="*/ 19050 w 895350"/>
                <a:gd name="T13" fmla="*/ 576263 h 733425"/>
                <a:gd name="T14" fmla="*/ 138112 w 895350"/>
                <a:gd name="T15" fmla="*/ 442913 h 733425"/>
                <a:gd name="T16" fmla="*/ 119062 w 895350"/>
                <a:gd name="T17" fmla="*/ 381000 h 733425"/>
                <a:gd name="T18" fmla="*/ 0 w 895350"/>
                <a:gd name="T19" fmla="*/ 371475 h 733425"/>
                <a:gd name="T20" fmla="*/ 28575 w 895350"/>
                <a:gd name="T21" fmla="*/ 61913 h 7334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5350"/>
                <a:gd name="T34" fmla="*/ 0 h 733425"/>
                <a:gd name="T35" fmla="*/ 895350 w 895350"/>
                <a:gd name="T36" fmla="*/ 733425 h 7334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5350" h="733425">
                  <a:moveTo>
                    <a:pt x="28575" y="61913"/>
                  </a:moveTo>
                  <a:lnTo>
                    <a:pt x="28575" y="61913"/>
                  </a:lnTo>
                  <a:lnTo>
                    <a:pt x="795337" y="0"/>
                  </a:lnTo>
                  <a:lnTo>
                    <a:pt x="895350" y="471488"/>
                  </a:lnTo>
                  <a:lnTo>
                    <a:pt x="833437" y="733425"/>
                  </a:lnTo>
                  <a:lnTo>
                    <a:pt x="123825" y="728663"/>
                  </a:lnTo>
                  <a:lnTo>
                    <a:pt x="19050" y="576263"/>
                  </a:lnTo>
                  <a:lnTo>
                    <a:pt x="138112" y="442913"/>
                  </a:lnTo>
                  <a:lnTo>
                    <a:pt x="119062" y="381000"/>
                  </a:lnTo>
                  <a:lnTo>
                    <a:pt x="0" y="371475"/>
                  </a:lnTo>
                  <a:lnTo>
                    <a:pt x="28575" y="61913"/>
                  </a:lnTo>
                  <a:close/>
                </a:path>
              </a:pathLst>
            </a:custGeom>
            <a:solidFill>
              <a:srgbClr val="0A6C0C"/>
            </a:solidFill>
            <a:ln w="9525" cap="flat" cmpd="sng" algn="ctr">
              <a:solidFill>
                <a:srgbClr val="0A6C0C"/>
              </a:solidFill>
              <a:prstDash val="solid"/>
              <a:miter lim="800000"/>
              <a:headEnd type="none" w="med" len="med"/>
              <a:tailEnd type="none" w="med" len="med"/>
            </a:ln>
          </p:spPr>
          <p:txBody>
            <a:bodyPr wrap="none"/>
            <a:lstStyle/>
            <a:p>
              <a:endParaRPr lang="en-US" dirty="0"/>
            </a:p>
          </p:txBody>
        </p:sp>
        <p:sp>
          <p:nvSpPr>
            <p:cNvPr id="186380" name="TextBox 5"/>
            <p:cNvSpPr txBox="1">
              <a:spLocks noChangeArrowheads="1"/>
            </p:cNvSpPr>
            <p:nvPr/>
          </p:nvSpPr>
          <p:spPr bwMode="auto">
            <a:xfrm>
              <a:off x="4612995" y="4971888"/>
              <a:ext cx="914399" cy="7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r>
                <a:rPr lang="en-US" altLang="en-US" sz="1800" b="1" dirty="0">
                  <a:solidFill>
                    <a:schemeClr val="bg1"/>
                  </a:solidFill>
                </a:rPr>
                <a:t>PVI</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cs typeface="+mn-cs"/>
              </a:rPr>
              <a:t>Community Engagement</a:t>
            </a:r>
          </a:p>
        </p:txBody>
      </p:sp>
      <p:sp>
        <p:nvSpPr>
          <p:cNvPr id="13" name="TextBox 12"/>
          <p:cNvSpPr txBox="1">
            <a:spLocks noChangeArrowheads="1"/>
          </p:cNvSpPr>
          <p:nvPr/>
        </p:nvSpPr>
        <p:spPr bwMode="auto">
          <a:xfrm>
            <a:off x="381000" y="6519863"/>
            <a:ext cx="7467600" cy="33813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1600" dirty="0" smtClean="0">
                <a:solidFill>
                  <a:srgbClr val="000000"/>
                </a:solidFill>
                <a:latin typeface="+mn-lt"/>
                <a:cs typeface="+mn-cs"/>
                <a:hlinkClick r:id="rId6"/>
              </a:rPr>
              <a:t>ITRC PVI-1, 2014: Appendix K – Frequently Asked Questions Fact Sheets</a:t>
            </a:r>
            <a:endParaRPr lang="en-US" altLang="en-US" sz="1600" dirty="0" smtClean="0">
              <a:solidFill>
                <a:srgbClr val="000000"/>
              </a:solidFill>
              <a:latin typeface="+mn-lt"/>
              <a:cs typeface="+mn-cs"/>
            </a:endParaRPr>
          </a:p>
        </p:txBody>
      </p:sp>
    </p:spTree>
    <p:custDataLst>
      <p:tags r:id="rId1"/>
    </p:custDataLst>
    <p:extLst>
      <p:ext uri="{BB962C8B-B14F-4D97-AF65-F5344CB8AC3E}">
        <p14:creationId xmlns:p14="http://schemas.microsoft.com/office/powerpoint/2010/main" val="24719141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dirty="0" smtClean="0"/>
              <a:t>Site Investigation</a:t>
            </a:r>
            <a:br>
              <a:rPr lang="en-US" altLang="en-US" dirty="0" smtClean="0"/>
            </a:br>
            <a:r>
              <a:rPr lang="en-US" altLang="en-US" dirty="0" smtClean="0">
                <a:solidFill>
                  <a:srgbClr val="333399"/>
                </a:solidFill>
              </a:rPr>
              <a:t>Summary</a:t>
            </a:r>
          </a:p>
        </p:txBody>
      </p:sp>
      <p:sp>
        <p:nvSpPr>
          <p:cNvPr id="188419" name="Content Placeholder 2"/>
          <p:cNvSpPr>
            <a:spLocks noGrp="1"/>
          </p:cNvSpPr>
          <p:nvPr>
            <p:ph idx="1"/>
          </p:nvPr>
        </p:nvSpPr>
        <p:spPr>
          <a:xfrm>
            <a:off x="609600" y="1600200"/>
            <a:ext cx="8077200" cy="5029200"/>
          </a:xfrm>
        </p:spPr>
        <p:txBody>
          <a:bodyPr/>
          <a:lstStyle/>
          <a:p>
            <a:r>
              <a:rPr lang="en-US" altLang="en-US" sz="2000" dirty="0" smtClean="0"/>
              <a:t>Know the applicable regulatory requirements for PVI investigations</a:t>
            </a:r>
          </a:p>
          <a:p>
            <a:pPr>
              <a:spcBef>
                <a:spcPts val="1200"/>
              </a:spcBef>
            </a:pPr>
            <a:r>
              <a:rPr lang="en-US" altLang="en-US" sz="2000" dirty="0" smtClean="0"/>
              <a:t>Take multiple lines of evidence approach</a:t>
            </a:r>
          </a:p>
          <a:p>
            <a:pPr>
              <a:spcBef>
                <a:spcPts val="1200"/>
              </a:spcBef>
            </a:pPr>
            <a:r>
              <a:rPr lang="en-US" altLang="en-US" sz="2000" dirty="0" smtClean="0"/>
              <a:t>Apply 5-step process outlined in decision flow chart</a:t>
            </a:r>
          </a:p>
          <a:p>
            <a:pPr lvl="1"/>
            <a:r>
              <a:rPr lang="en-US" altLang="en-US" sz="2000" dirty="0" smtClean="0"/>
              <a:t>Concentration-based evaluations can be performed at various points in process</a:t>
            </a:r>
          </a:p>
          <a:p>
            <a:pPr lvl="1"/>
            <a:r>
              <a:rPr lang="en-US" altLang="en-US" sz="2000" dirty="0" smtClean="0"/>
              <a:t>Consider CSM scenario when selecting investigation strategy and methods</a:t>
            </a:r>
          </a:p>
          <a:p>
            <a:pPr lvl="2"/>
            <a:r>
              <a:rPr lang="en-US" altLang="en-US" sz="1800" dirty="0" smtClean="0"/>
              <a:t>Contamination in contact, not in contact, or other</a:t>
            </a:r>
          </a:p>
          <a:p>
            <a:pPr lvl="1"/>
            <a:r>
              <a:rPr lang="en-US" altLang="en-US" sz="2000" dirty="0" smtClean="0"/>
              <a:t>Consider feasibility of soil gas sampling as it reflects partitioning, sorption, and biodegradation</a:t>
            </a:r>
          </a:p>
          <a:p>
            <a:pPr>
              <a:spcBef>
                <a:spcPts val="1200"/>
              </a:spcBef>
            </a:pPr>
            <a:r>
              <a:rPr lang="en-US" altLang="en-US" sz="2200" dirty="0" smtClean="0"/>
              <a:t>Use </a:t>
            </a:r>
            <a:r>
              <a:rPr lang="en-US" altLang="en-US" sz="2200" dirty="0" smtClean="0">
                <a:hlinkClick r:id="rId4"/>
              </a:rPr>
              <a:t>Appendix G</a:t>
            </a:r>
            <a:r>
              <a:rPr lang="en-US" altLang="en-US" sz="2200" dirty="0" smtClean="0"/>
              <a:t> “Toolbox” as guide to expected and alternative investigation methods</a:t>
            </a:r>
          </a:p>
          <a:p>
            <a:pPr>
              <a:spcBef>
                <a:spcPts val="1200"/>
              </a:spcBef>
            </a:pPr>
            <a:r>
              <a:rPr lang="en-US" altLang="en-US" sz="2200" dirty="0" smtClean="0"/>
              <a:t>Communicate with stakeholders</a:t>
            </a:r>
          </a:p>
        </p:txBody>
      </p:sp>
      <p:sp>
        <p:nvSpPr>
          <p:cNvPr id="4"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latin typeface="Arial" charset="0"/>
                <a:cs typeface="+mn-cs"/>
              </a:rPr>
              <a:t>Site Investigation</a:t>
            </a:r>
          </a:p>
        </p:txBody>
      </p:sp>
    </p:spTree>
    <p:custDataLst>
      <p:tags r:id="rId1"/>
    </p:custDataLst>
    <p:extLst>
      <p:ext uri="{BB962C8B-B14F-4D97-AF65-F5344CB8AC3E}">
        <p14:creationId xmlns:p14="http://schemas.microsoft.com/office/powerpoint/2010/main" val="2301408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en-US" dirty="0" smtClean="0"/>
              <a:t>Today’s Road Map</a:t>
            </a:r>
          </a:p>
        </p:txBody>
      </p:sp>
      <p:sp>
        <p:nvSpPr>
          <p:cNvPr id="28"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cs typeface="+mn-cs"/>
              </a:rPr>
              <a:t>Modeling</a:t>
            </a:r>
          </a:p>
        </p:txBody>
      </p:sp>
      <p:grpSp>
        <p:nvGrpSpPr>
          <p:cNvPr id="190470" name="Group 44"/>
          <p:cNvGrpSpPr>
            <a:grpSpLocks/>
          </p:cNvGrpSpPr>
          <p:nvPr/>
        </p:nvGrpSpPr>
        <p:grpSpPr bwMode="auto">
          <a:xfrm>
            <a:off x="1676400" y="1447800"/>
            <a:ext cx="6019800" cy="5141913"/>
            <a:chOff x="914400" y="1447800"/>
            <a:chExt cx="6019800" cy="5142131"/>
          </a:xfrm>
        </p:grpSpPr>
        <p:sp>
          <p:nvSpPr>
            <p:cNvPr id="190472" name="Text Box 5"/>
            <p:cNvSpPr txBox="1">
              <a:spLocks noChangeArrowheads="1"/>
            </p:cNvSpPr>
            <p:nvPr/>
          </p:nvSpPr>
          <p:spPr bwMode="auto">
            <a:xfrm>
              <a:off x="914400" y="2819400"/>
              <a:ext cx="3581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Site Screening</a:t>
              </a:r>
              <a:endParaRPr lang="en-US" altLang="en-US" sz="2400" b="1" dirty="0">
                <a:solidFill>
                  <a:schemeClr val="tx1"/>
                </a:solidFill>
              </a:endParaRPr>
            </a:p>
          </p:txBody>
        </p:sp>
        <p:sp>
          <p:nvSpPr>
            <p:cNvPr id="190473" name="Text Box 6"/>
            <p:cNvSpPr txBox="1">
              <a:spLocks noChangeArrowheads="1"/>
            </p:cNvSpPr>
            <p:nvPr/>
          </p:nvSpPr>
          <p:spPr bwMode="auto">
            <a:xfrm>
              <a:off x="990600" y="4191000"/>
              <a:ext cx="350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Investigation &amp; Modeling</a:t>
              </a:r>
            </a:p>
          </p:txBody>
        </p:sp>
        <p:sp>
          <p:nvSpPr>
            <p:cNvPr id="190474" name="AutoShape 3"/>
            <p:cNvSpPr>
              <a:spLocks noChangeArrowheads="1"/>
            </p:cNvSpPr>
            <p:nvPr/>
          </p:nvSpPr>
          <p:spPr bwMode="auto">
            <a:xfrm>
              <a:off x="2514601" y="182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90475" name="Text Box 4"/>
            <p:cNvSpPr txBox="1">
              <a:spLocks noChangeArrowheads="1"/>
            </p:cNvSpPr>
            <p:nvPr/>
          </p:nvSpPr>
          <p:spPr bwMode="auto">
            <a:xfrm>
              <a:off x="914400" y="14478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Introduction</a:t>
              </a:r>
              <a:endParaRPr lang="en-US" altLang="en-US" sz="2400" b="1" dirty="0">
                <a:solidFill>
                  <a:schemeClr val="tx1"/>
                </a:solidFill>
              </a:endParaRPr>
            </a:p>
          </p:txBody>
        </p:sp>
        <p:sp>
          <p:nvSpPr>
            <p:cNvPr id="190476" name="Text Box 5"/>
            <p:cNvSpPr txBox="1">
              <a:spLocks noChangeArrowheads="1"/>
            </p:cNvSpPr>
            <p:nvPr/>
          </p:nvSpPr>
          <p:spPr bwMode="auto">
            <a:xfrm>
              <a:off x="914400" y="2133600"/>
              <a:ext cx="358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PVI Pathway</a:t>
              </a:r>
              <a:endParaRPr lang="en-US" altLang="en-US" sz="2400" b="1" dirty="0">
                <a:solidFill>
                  <a:schemeClr val="tx1"/>
                </a:solidFill>
              </a:endParaRPr>
            </a:p>
          </p:txBody>
        </p:sp>
        <p:sp>
          <p:nvSpPr>
            <p:cNvPr id="190477" name="Text Box 6"/>
            <p:cNvSpPr txBox="1">
              <a:spLocks noChangeArrowheads="1"/>
            </p:cNvSpPr>
            <p:nvPr/>
          </p:nvSpPr>
          <p:spPr bwMode="auto">
            <a:xfrm>
              <a:off x="990600" y="3505200"/>
              <a:ext cx="343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1800" b="1" dirty="0">
                  <a:solidFill>
                    <a:srgbClr val="0A6C0C"/>
                  </a:solidFill>
                </a:rPr>
                <a:t>Participant Questions</a:t>
              </a:r>
            </a:p>
          </p:txBody>
        </p:sp>
        <p:sp>
          <p:nvSpPr>
            <p:cNvPr id="190478" name="Text Box 7"/>
            <p:cNvSpPr txBox="1">
              <a:spLocks noChangeArrowheads="1"/>
            </p:cNvSpPr>
            <p:nvPr/>
          </p:nvSpPr>
          <p:spPr bwMode="auto">
            <a:xfrm>
              <a:off x="990600" y="4876800"/>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50000"/>
                </a:spcBef>
                <a:buClrTx/>
                <a:buSzTx/>
                <a:buFontTx/>
                <a:buNone/>
              </a:pPr>
              <a:r>
                <a:rPr lang="en-US" altLang="en-US" sz="2200" b="1" dirty="0">
                  <a:solidFill>
                    <a:schemeClr val="tx1"/>
                  </a:solidFill>
                </a:rPr>
                <a:t>Vapor Control &amp;</a:t>
              </a:r>
              <a:br>
                <a:rPr lang="en-US" altLang="en-US" sz="2200" b="1" dirty="0">
                  <a:solidFill>
                    <a:schemeClr val="tx1"/>
                  </a:solidFill>
                </a:rPr>
              </a:br>
              <a:r>
                <a:rPr lang="en-US" altLang="en-US" sz="2200" b="1" dirty="0">
                  <a:solidFill>
                    <a:schemeClr val="tx1"/>
                  </a:solidFill>
                </a:rPr>
                <a:t>Site Management</a:t>
              </a:r>
              <a:endParaRPr lang="en-US" altLang="en-US" sz="2400" b="1" dirty="0">
                <a:solidFill>
                  <a:schemeClr val="tx1"/>
                </a:solidFill>
              </a:endParaRPr>
            </a:p>
          </p:txBody>
        </p:sp>
        <p:sp>
          <p:nvSpPr>
            <p:cNvPr id="190479" name="AutoShape 3"/>
            <p:cNvSpPr>
              <a:spLocks noChangeArrowheads="1"/>
            </p:cNvSpPr>
            <p:nvPr/>
          </p:nvSpPr>
          <p:spPr bwMode="auto">
            <a:xfrm>
              <a:off x="2514600" y="25146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90480" name="AutoShape 3"/>
            <p:cNvSpPr>
              <a:spLocks noChangeArrowheads="1"/>
            </p:cNvSpPr>
            <p:nvPr/>
          </p:nvSpPr>
          <p:spPr bwMode="auto">
            <a:xfrm>
              <a:off x="2514600" y="45720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90481" name="AutoShape 3"/>
            <p:cNvSpPr>
              <a:spLocks noChangeArrowheads="1"/>
            </p:cNvSpPr>
            <p:nvPr/>
          </p:nvSpPr>
          <p:spPr bwMode="auto">
            <a:xfrm>
              <a:off x="2514600" y="38862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90482" name="AutoShape 3"/>
            <p:cNvSpPr>
              <a:spLocks noChangeArrowheads="1"/>
            </p:cNvSpPr>
            <p:nvPr/>
          </p:nvSpPr>
          <p:spPr bwMode="auto">
            <a:xfrm>
              <a:off x="2514600" y="32004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90483" name="AutoShape 3"/>
            <p:cNvSpPr>
              <a:spLocks noChangeArrowheads="1"/>
            </p:cNvSpPr>
            <p:nvPr/>
          </p:nvSpPr>
          <p:spPr bwMode="auto">
            <a:xfrm>
              <a:off x="2514600" y="5638800"/>
              <a:ext cx="304800" cy="304800"/>
            </a:xfrm>
            <a:prstGeom prst="downArrow">
              <a:avLst>
                <a:gd name="adj1" fmla="val 50000"/>
                <a:gd name="adj2" fmla="val 34690"/>
              </a:avLst>
            </a:prstGeom>
            <a:gradFill rotWithShape="0">
              <a:gsLst>
                <a:gs pos="0">
                  <a:srgbClr val="FFFF99"/>
                </a:gs>
                <a:gs pos="100000">
                  <a:srgbClr val="669900"/>
                </a:gs>
              </a:gsLst>
              <a:lin ang="5400000" scaled="1"/>
            </a:gradFill>
            <a:ln w="3175">
              <a:solidFill>
                <a:schemeClr val="tx1"/>
              </a:solidFill>
              <a:miter lim="800000"/>
              <a:headEnd/>
              <a:tailEnd/>
            </a:ln>
          </p:spPr>
          <p:txBody>
            <a:bodyPr wrap="none" anchor="ct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ClrTx/>
                <a:buSzTx/>
                <a:buFontTx/>
                <a:buNone/>
              </a:pPr>
              <a:endParaRPr lang="en-US" altLang="en-US" sz="1800" dirty="0">
                <a:solidFill>
                  <a:schemeClr val="tx1"/>
                </a:solidFill>
              </a:endParaRPr>
            </a:p>
          </p:txBody>
        </p:sp>
        <p:sp>
          <p:nvSpPr>
            <p:cNvPr id="190484" name="Text Box 6"/>
            <p:cNvSpPr txBox="1">
              <a:spLocks noChangeArrowheads="1"/>
            </p:cNvSpPr>
            <p:nvPr/>
          </p:nvSpPr>
          <p:spPr bwMode="auto">
            <a:xfrm>
              <a:off x="990600" y="5943600"/>
              <a:ext cx="343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1800" b="1" dirty="0">
                  <a:solidFill>
                    <a:srgbClr val="0A6C0C"/>
                  </a:solidFill>
                </a:rPr>
                <a:t>Participants Taking Action</a:t>
              </a:r>
            </a:p>
            <a:p>
              <a:pPr algn="ctr">
                <a:spcBef>
                  <a:spcPct val="0"/>
                </a:spcBef>
                <a:buClrTx/>
                <a:buSzTx/>
                <a:buFontTx/>
                <a:buNone/>
              </a:pPr>
              <a:r>
                <a:rPr lang="en-US" altLang="en-US" sz="1800" b="1" dirty="0">
                  <a:solidFill>
                    <a:srgbClr val="0A6C0C"/>
                  </a:solidFill>
                </a:rPr>
                <a:t>Participant Questions</a:t>
              </a:r>
            </a:p>
          </p:txBody>
        </p:sp>
        <p:sp>
          <p:nvSpPr>
            <p:cNvPr id="190485" name="Right Brace 38"/>
            <p:cNvSpPr>
              <a:spLocks/>
            </p:cNvSpPr>
            <p:nvPr/>
          </p:nvSpPr>
          <p:spPr bwMode="auto">
            <a:xfrm>
              <a:off x="4419600" y="1662906"/>
              <a:ext cx="609600" cy="3899694"/>
            </a:xfrm>
            <a:prstGeom prst="rightBrace">
              <a:avLst>
                <a:gd name="adj1" fmla="val 0"/>
                <a:gd name="adj2" fmla="val 50000"/>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
          <p:nvSpPr>
            <p:cNvPr id="190486" name="Text Box 5"/>
            <p:cNvSpPr txBox="1">
              <a:spLocks noChangeArrowheads="1"/>
            </p:cNvSpPr>
            <p:nvPr/>
          </p:nvSpPr>
          <p:spPr bwMode="auto">
            <a:xfrm>
              <a:off x="4876800" y="33528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ClrTx/>
                <a:buSzTx/>
                <a:buFontTx/>
                <a:buNone/>
              </a:pPr>
              <a:r>
                <a:rPr lang="en-US" altLang="en-US" sz="2200" b="1" dirty="0">
                  <a:solidFill>
                    <a:schemeClr val="tx1"/>
                  </a:solidFill>
                </a:rPr>
                <a:t>Community </a:t>
              </a:r>
            </a:p>
            <a:p>
              <a:pPr algn="ctr">
                <a:spcBef>
                  <a:spcPct val="0"/>
                </a:spcBef>
                <a:buClrTx/>
                <a:buSzTx/>
                <a:buFontTx/>
                <a:buNone/>
              </a:pPr>
              <a:r>
                <a:rPr lang="en-US" altLang="en-US" sz="2200" b="1" dirty="0">
                  <a:solidFill>
                    <a:schemeClr val="tx1"/>
                  </a:solidFill>
                </a:rPr>
                <a:t>Engagement</a:t>
              </a:r>
              <a:endParaRPr lang="en-US" altLang="en-US" sz="2400" b="1" dirty="0">
                <a:solidFill>
                  <a:schemeClr val="tx1"/>
                </a:solidFill>
              </a:endParaRPr>
            </a:p>
          </p:txBody>
        </p:sp>
      </p:grpSp>
      <p:sp>
        <p:nvSpPr>
          <p:cNvPr id="190471" name="Right Arrow 1"/>
          <p:cNvSpPr>
            <a:spLocks noChangeArrowheads="1"/>
          </p:cNvSpPr>
          <p:nvPr/>
        </p:nvSpPr>
        <p:spPr bwMode="auto">
          <a:xfrm rot="10800000">
            <a:off x="5181600" y="4213225"/>
            <a:ext cx="1219200" cy="381000"/>
          </a:xfrm>
          <a:prstGeom prst="rightArrow">
            <a:avLst>
              <a:gd name="adj1" fmla="val 50000"/>
              <a:gd name="adj2" fmla="val 50000"/>
            </a:avLst>
          </a:prstGeom>
          <a:solidFill>
            <a:srgbClr val="008000"/>
          </a:solidFill>
          <a:ln w="9525" algn="ctr">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defRPr>
            </a:lvl1pPr>
            <a:lvl2pPr marL="742950" indent="-285750">
              <a:spcBef>
                <a:spcPct val="20000"/>
              </a:spcBef>
              <a:buClr>
                <a:srgbClr val="333399"/>
              </a:buClr>
              <a:buSzPct val="115000"/>
              <a:buChar char="•"/>
              <a:defRPr sz="2400">
                <a:solidFill>
                  <a:srgbClr val="008000"/>
                </a:solidFill>
                <a:latin typeface="Arial" pitchFamily="34" charset="0"/>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ClrTx/>
              <a:buSzTx/>
              <a:buFontTx/>
              <a:buNone/>
            </a:pPr>
            <a:endParaRPr lang="en-US" altLang="en-US" sz="1800" dirty="0">
              <a:solidFill>
                <a:schemeClr val="tx1"/>
              </a:solidFill>
            </a:endParaRPr>
          </a:p>
        </p:txBody>
      </p:sp>
    </p:spTree>
    <p:custDataLst>
      <p:tags r:id="rId1"/>
    </p:custDataLst>
    <p:extLst>
      <p:ext uri="{BB962C8B-B14F-4D97-AF65-F5344CB8AC3E}">
        <p14:creationId xmlns:p14="http://schemas.microsoft.com/office/powerpoint/2010/main" val="245760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PVI – What is the Big Deal?</a:t>
            </a:r>
          </a:p>
        </p:txBody>
      </p:sp>
      <p:sp>
        <p:nvSpPr>
          <p:cNvPr id="14339" name="Content Placeholder 2"/>
          <p:cNvSpPr>
            <a:spLocks noGrp="1"/>
          </p:cNvSpPr>
          <p:nvPr>
            <p:ph idx="1"/>
          </p:nvPr>
        </p:nvSpPr>
        <p:spPr>
          <a:xfrm>
            <a:off x="609600" y="1600200"/>
            <a:ext cx="8077200" cy="4648200"/>
          </a:xfrm>
        </p:spPr>
        <p:txBody>
          <a:bodyPr/>
          <a:lstStyle/>
          <a:p>
            <a:pPr>
              <a:spcBef>
                <a:spcPts val="1200"/>
              </a:spcBef>
            </a:pPr>
            <a:r>
              <a:rPr lang="en-US" altLang="en-US" sz="2200" b="1" dirty="0"/>
              <a:t>Lack of guidance and training </a:t>
            </a:r>
            <a:r>
              <a:rPr lang="en-US" altLang="en-US" sz="2200" dirty="0"/>
              <a:t>to support confident decision making</a:t>
            </a:r>
          </a:p>
          <a:p>
            <a:pPr>
              <a:spcBef>
                <a:spcPts val="1200"/>
              </a:spcBef>
            </a:pPr>
            <a:r>
              <a:rPr lang="en-US" altLang="en-US" sz="2200" b="1" dirty="0" smtClean="0"/>
              <a:t>Experience with chlorinated compound vapor intrusion </a:t>
            </a:r>
            <a:r>
              <a:rPr lang="en-US" altLang="en-US" sz="2200" dirty="0" smtClean="0"/>
              <a:t>(CVI) heightens concern for PVI</a:t>
            </a:r>
          </a:p>
          <a:p>
            <a:pPr>
              <a:spcBef>
                <a:spcPts val="1200"/>
              </a:spcBef>
            </a:pPr>
            <a:r>
              <a:rPr lang="en-US" altLang="en-US" sz="2200" b="1" dirty="0" smtClean="0"/>
              <a:t>Limited resources without effective prioritization </a:t>
            </a:r>
            <a:r>
              <a:rPr lang="en-US" altLang="en-US" sz="2200" dirty="0" smtClean="0"/>
              <a:t>process</a:t>
            </a:r>
            <a:r>
              <a:rPr lang="en-US" altLang="en-US" sz="2200" b="1" dirty="0" smtClean="0"/>
              <a:t> </a:t>
            </a:r>
            <a:r>
              <a:rPr lang="en-US" altLang="en-US" sz="2200" dirty="0" smtClean="0"/>
              <a:t>to focus on sites with greatest potential for PVI</a:t>
            </a:r>
          </a:p>
          <a:p>
            <a:pPr>
              <a:spcBef>
                <a:spcPts val="1200"/>
              </a:spcBef>
            </a:pPr>
            <a:r>
              <a:rPr lang="en-US" altLang="en-US" sz="2200" b="1" dirty="0" smtClean="0"/>
              <a:t>Financial impacts </a:t>
            </a:r>
            <a:r>
              <a:rPr lang="en-US" altLang="en-US" sz="2200" dirty="0" smtClean="0"/>
              <a:t>(e.g., delays in construction or property transactions)</a:t>
            </a:r>
          </a:p>
          <a:p>
            <a:pPr>
              <a:spcBef>
                <a:spcPts val="1200"/>
              </a:spcBef>
            </a:pPr>
            <a:r>
              <a:rPr lang="en-US" altLang="en-US" sz="2200" b="1" dirty="0" smtClean="0"/>
              <a:t>Potential adverse health effects of building occupants </a:t>
            </a:r>
            <a:r>
              <a:rPr lang="en-US" altLang="en-US" sz="2200" dirty="0" smtClean="0"/>
              <a:t>if vapors at sufficiently high concentrations </a:t>
            </a:r>
          </a:p>
          <a:p>
            <a:pPr>
              <a:spcBef>
                <a:spcPts val="1200"/>
              </a:spcBef>
            </a:pPr>
            <a:endParaRPr lang="en-US" altLang="en-US" sz="2200" dirty="0" smtClean="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dirty="0" smtClean="0"/>
              <a:t>Modeling</a:t>
            </a:r>
            <a:br>
              <a:rPr lang="en-US" altLang="en-US" dirty="0" smtClean="0"/>
            </a:br>
            <a:r>
              <a:rPr lang="en-US" altLang="en-US" dirty="0" smtClean="0">
                <a:solidFill>
                  <a:srgbClr val="333399"/>
                </a:solidFill>
              </a:rPr>
              <a:t>Overview and Learning Objectives</a:t>
            </a:r>
          </a:p>
        </p:txBody>
      </p:sp>
      <p:sp>
        <p:nvSpPr>
          <p:cNvPr id="97283" name="Content Placeholder 2"/>
          <p:cNvSpPr>
            <a:spLocks noGrp="1"/>
          </p:cNvSpPr>
          <p:nvPr>
            <p:ph idx="1"/>
          </p:nvPr>
        </p:nvSpPr>
        <p:spPr>
          <a:xfrm>
            <a:off x="762000" y="1371600"/>
            <a:ext cx="7620000" cy="4114800"/>
          </a:xfrm>
        </p:spPr>
        <p:txBody>
          <a:bodyPr/>
          <a:lstStyle/>
          <a:p>
            <a:r>
              <a:rPr lang="en-US" altLang="en-US" dirty="0" smtClean="0"/>
              <a:t>Overview</a:t>
            </a:r>
          </a:p>
          <a:p>
            <a:pPr lvl="1"/>
            <a:r>
              <a:rPr lang="en-US" altLang="en-US" sz="2200" dirty="0" smtClean="0"/>
              <a:t>Why use models and the process to follow when conducting a PVI modeling study</a:t>
            </a:r>
          </a:p>
          <a:p>
            <a:pPr lvl="1"/>
            <a:r>
              <a:rPr lang="en-US" altLang="en-US" sz="2200" dirty="0" smtClean="0"/>
              <a:t>Describe the BioVapor model</a:t>
            </a:r>
          </a:p>
          <a:p>
            <a:pPr lvl="1"/>
            <a:r>
              <a:rPr lang="en-US" altLang="en-US" sz="2200" dirty="0" smtClean="0"/>
              <a:t>Provide case studies where BioVapor model was used</a:t>
            </a:r>
          </a:p>
          <a:p>
            <a:r>
              <a:rPr lang="en-US" altLang="en-US" dirty="0" smtClean="0"/>
              <a:t>Learning Objectives</a:t>
            </a:r>
          </a:p>
          <a:p>
            <a:pPr lvl="1"/>
            <a:r>
              <a:rPr lang="en-US" altLang="en-US" sz="2200" dirty="0" smtClean="0"/>
              <a:t>Determine if modeling is applicable for evaluating the PVI pathway at your sites</a:t>
            </a:r>
          </a:p>
          <a:p>
            <a:pPr lvl="1"/>
            <a:r>
              <a:rPr lang="en-US" altLang="en-US" sz="2200" dirty="0" smtClean="0"/>
              <a:t>Understand why the BioVapor model is often an appropriate choice for evaluating the PVI pathway</a:t>
            </a:r>
          </a:p>
          <a:p>
            <a:pPr lvl="1"/>
            <a:r>
              <a:rPr lang="en-US" altLang="en-US" sz="2200" dirty="0" smtClean="0"/>
              <a:t>Ask appropriate questions about model inputs and results</a:t>
            </a:r>
          </a:p>
          <a:p>
            <a:endParaRPr lang="en-US" altLang="en-US" dirty="0" smtClean="0"/>
          </a:p>
        </p:txBody>
      </p:sp>
      <p:sp>
        <p:nvSpPr>
          <p:cNvPr id="6"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sp>
        <p:nvSpPr>
          <p:cNvPr id="7" name="TextBox 6"/>
          <p:cNvSpPr txBox="1">
            <a:spLocks noChangeArrowheads="1"/>
          </p:cNvSpPr>
          <p:nvPr/>
        </p:nvSpPr>
        <p:spPr bwMode="auto">
          <a:xfrm>
            <a:off x="381000" y="6488113"/>
            <a:ext cx="7924800" cy="36988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hlinkClick r:id="rId4"/>
              </a:rPr>
              <a:t>ITRC PVI-1, 2014: Chapter 5</a:t>
            </a:r>
            <a:r>
              <a:rPr lang="en-US" altLang="en-US" dirty="0" smtClean="0">
                <a:solidFill>
                  <a:srgbClr val="000000"/>
                </a:solidFill>
                <a:latin typeface="+mn-lt"/>
                <a:cs typeface="+mn-cs"/>
              </a:rPr>
              <a:t> and </a:t>
            </a:r>
            <a:r>
              <a:rPr lang="en-US" altLang="en-US" dirty="0" smtClean="0">
                <a:solidFill>
                  <a:srgbClr val="000000"/>
                </a:solidFill>
                <a:latin typeface="+mn-lt"/>
                <a:cs typeface="+mn-cs"/>
                <a:hlinkClick r:id="rId5"/>
              </a:rPr>
              <a:t>Appendix H </a:t>
            </a:r>
            <a:r>
              <a:rPr lang="en-US" altLang="en-US" dirty="0" smtClean="0">
                <a:solidFill>
                  <a:srgbClr val="000000"/>
                </a:solidFill>
                <a:latin typeface="+mn-lt"/>
                <a:cs typeface="+mn-cs"/>
              </a:rPr>
              <a:t>and </a:t>
            </a:r>
            <a:r>
              <a:rPr lang="en-US" altLang="en-US" dirty="0" smtClean="0">
                <a:solidFill>
                  <a:srgbClr val="000000"/>
                </a:solidFill>
                <a:latin typeface="+mn-lt"/>
                <a:cs typeface="+mn-cs"/>
                <a:hlinkClick r:id="rId6"/>
              </a:rPr>
              <a:t>Appendix I</a:t>
            </a:r>
            <a:endParaRPr lang="en-US" altLang="en-US" dirty="0" smtClean="0">
              <a:solidFill>
                <a:srgbClr val="000000"/>
              </a:solidFill>
              <a:latin typeface="+mn-lt"/>
              <a:cs typeface="+mn-cs"/>
            </a:endParaRPr>
          </a:p>
        </p:txBody>
      </p:sp>
    </p:spTree>
    <p:custDataLst>
      <p:tags r:id="rId1"/>
    </p:custDataLst>
    <p:extLst>
      <p:ext uri="{BB962C8B-B14F-4D97-AF65-F5344CB8AC3E}">
        <p14:creationId xmlns:p14="http://schemas.microsoft.com/office/powerpoint/2010/main" val="33558184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dirty="0" smtClean="0"/>
              <a:t>Why Use Models to Evaluate PVI?</a:t>
            </a:r>
          </a:p>
        </p:txBody>
      </p:sp>
      <p:sp>
        <p:nvSpPr>
          <p:cNvPr id="98307" name="Content Placeholder 2"/>
          <p:cNvSpPr>
            <a:spLocks noGrp="1"/>
          </p:cNvSpPr>
          <p:nvPr>
            <p:ph idx="1"/>
          </p:nvPr>
        </p:nvSpPr>
        <p:spPr>
          <a:xfrm>
            <a:off x="609600" y="1600200"/>
            <a:ext cx="7772400" cy="4343400"/>
          </a:xfrm>
        </p:spPr>
        <p:txBody>
          <a:bodyPr/>
          <a:lstStyle/>
          <a:p>
            <a:r>
              <a:rPr lang="en-US" altLang="en-US" dirty="0" smtClean="0"/>
              <a:t>Predict health risk when fail screening process</a:t>
            </a:r>
          </a:p>
          <a:p>
            <a:r>
              <a:rPr lang="en-US" altLang="en-US" dirty="0" smtClean="0"/>
              <a:t>Derive clean-up goals (based on acceptable risk)</a:t>
            </a:r>
          </a:p>
          <a:p>
            <a:r>
              <a:rPr lang="en-US" altLang="en-US" dirty="0" smtClean="0"/>
              <a:t>Better understand biodegradation processes and key factors – conduct “what-if” analyses</a:t>
            </a:r>
          </a:p>
          <a:p>
            <a:r>
              <a:rPr lang="en-US" altLang="en-US" dirty="0" smtClean="0"/>
              <a:t>Support remedial design – how much oxygen do I need?</a:t>
            </a:r>
          </a:p>
          <a:p>
            <a:r>
              <a:rPr lang="en-US" altLang="en-US" dirty="0" smtClean="0"/>
              <a:t>Support vertical screening distances </a:t>
            </a:r>
          </a:p>
          <a:p>
            <a:endParaRPr lang="en-US" altLang="en-US" dirty="0" smtClean="0"/>
          </a:p>
        </p:txBody>
      </p:sp>
      <p:sp>
        <p:nvSpPr>
          <p:cNvPr id="5" name="TextBox 4"/>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grpSp>
        <p:nvGrpSpPr>
          <p:cNvPr id="98311" name="Group 10"/>
          <p:cNvGrpSpPr>
            <a:grpSpLocks/>
          </p:cNvGrpSpPr>
          <p:nvPr/>
        </p:nvGrpSpPr>
        <p:grpSpPr bwMode="auto">
          <a:xfrm>
            <a:off x="630238" y="5181600"/>
            <a:ext cx="8208962" cy="1212850"/>
            <a:chOff x="433589" y="1097924"/>
            <a:chExt cx="8208963" cy="1212850"/>
          </a:xfrm>
        </p:grpSpPr>
        <p:sp>
          <p:nvSpPr>
            <p:cNvPr id="7" name="AutoShape 3"/>
            <p:cNvSpPr>
              <a:spLocks noChangeArrowheads="1"/>
            </p:cNvSpPr>
            <p:nvPr/>
          </p:nvSpPr>
          <p:spPr bwMode="auto">
            <a:xfrm>
              <a:off x="433589" y="1097924"/>
              <a:ext cx="8208963" cy="1212850"/>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98314" name="Rectangle 4"/>
            <p:cNvSpPr>
              <a:spLocks noChangeArrowheads="1"/>
            </p:cNvSpPr>
            <p:nvPr/>
          </p:nvSpPr>
          <p:spPr bwMode="auto">
            <a:xfrm>
              <a:off x="509789" y="1345574"/>
              <a:ext cx="118130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 </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98315" name="Rectangle 5"/>
            <p:cNvSpPr>
              <a:spLocks noChangeArrowheads="1"/>
            </p:cNvSpPr>
            <p:nvPr/>
          </p:nvSpPr>
          <p:spPr bwMode="auto">
            <a:xfrm>
              <a:off x="1752600" y="1517650"/>
              <a:ext cx="6613525" cy="41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endParaRPr lang="en-US" altLang="en-US" sz="2200" b="1" dirty="0">
                <a:solidFill>
                  <a:srgbClr val="000000"/>
                </a:solidFill>
                <a:ea typeface="MS PGothic" pitchFamily="34" charset="-128"/>
              </a:endParaRPr>
            </a:p>
          </p:txBody>
        </p:sp>
      </p:grpSp>
      <p:sp>
        <p:nvSpPr>
          <p:cNvPr id="98312" name="Rectangle 9"/>
          <p:cNvSpPr>
            <a:spLocks noChangeArrowheads="1"/>
          </p:cNvSpPr>
          <p:nvPr/>
        </p:nvSpPr>
        <p:spPr bwMode="auto">
          <a:xfrm>
            <a:off x="1752600" y="53340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Vapor-transport modeling can be used to evaluate the fate and transport of contaminant vapors from a subsurface source, through the vadose zone, and potentially into indoor air. </a:t>
            </a:r>
          </a:p>
        </p:txBody>
      </p:sp>
    </p:spTree>
    <p:custDataLst>
      <p:tags r:id="rId1"/>
    </p:custDataLst>
    <p:extLst>
      <p:ext uri="{BB962C8B-B14F-4D97-AF65-F5344CB8AC3E}">
        <p14:creationId xmlns:p14="http://schemas.microsoft.com/office/powerpoint/2010/main" val="8606988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smtClean="0"/>
              <a:t>Acceptability of Models for Evaluating PVI Pathway</a:t>
            </a:r>
          </a:p>
        </p:txBody>
      </p:sp>
      <p:sp>
        <p:nvSpPr>
          <p:cNvPr id="99331" name="Content Placeholder 2"/>
          <p:cNvSpPr>
            <a:spLocks noGrp="1"/>
          </p:cNvSpPr>
          <p:nvPr>
            <p:ph idx="1"/>
          </p:nvPr>
        </p:nvSpPr>
        <p:spPr>
          <a:xfrm>
            <a:off x="609600" y="1600200"/>
            <a:ext cx="8077200" cy="4343400"/>
          </a:xfrm>
        </p:spPr>
        <p:txBody>
          <a:bodyPr/>
          <a:lstStyle/>
          <a:p>
            <a:r>
              <a:rPr lang="en-US" altLang="en-US" sz="2400" dirty="0" smtClean="0"/>
              <a:t>Use of models in regulatory program vary</a:t>
            </a:r>
          </a:p>
          <a:p>
            <a:pPr lvl="1"/>
            <a:r>
              <a:rPr lang="en-US" altLang="en-US" sz="2200" dirty="0" smtClean="0"/>
              <a:t>Continues to evolve as rules and regulations are revised</a:t>
            </a:r>
          </a:p>
          <a:p>
            <a:r>
              <a:rPr lang="en-US" altLang="en-US" sz="2400" dirty="0" smtClean="0"/>
              <a:t>From MA DEP (2010), in states where VI modeling may be applied</a:t>
            </a:r>
          </a:p>
          <a:p>
            <a:pPr lvl="1"/>
            <a:r>
              <a:rPr lang="en-US" altLang="en-US" sz="2200" dirty="0" smtClean="0"/>
              <a:t>May be used as the sole basis for eliminating consideration of the VI pathway (11 states)</a:t>
            </a:r>
          </a:p>
          <a:p>
            <a:pPr lvl="1"/>
            <a:r>
              <a:rPr lang="en-US" altLang="en-US" sz="2200" dirty="0" smtClean="0"/>
              <a:t>It may be applied as a line of evidence in the investigation (7 states)</a:t>
            </a:r>
          </a:p>
          <a:p>
            <a:pPr lvl="1"/>
            <a:r>
              <a:rPr lang="en-US" altLang="en-US" sz="2200" dirty="0" smtClean="0"/>
              <a:t>If applied, it may require confirmatory sampling (8 states)</a:t>
            </a:r>
          </a:p>
        </p:txBody>
      </p:sp>
      <p:sp>
        <p:nvSpPr>
          <p:cNvPr id="4" name="TextBox 3"/>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spTree>
    <p:custDataLst>
      <p:tags r:id="rId1"/>
    </p:custDataLst>
    <p:extLst>
      <p:ext uri="{BB962C8B-B14F-4D97-AF65-F5344CB8AC3E}">
        <p14:creationId xmlns:p14="http://schemas.microsoft.com/office/powerpoint/2010/main" val="36936642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dirty="0" smtClean="0"/>
              <a:t>Framework for Using Models for PVI Pathway Assessment</a:t>
            </a:r>
          </a:p>
        </p:txBody>
      </p:sp>
      <p:sp>
        <p:nvSpPr>
          <p:cNvPr id="5" name="TextBox 4"/>
          <p:cNvSpPr txBox="1">
            <a:spLocks noChangeArrowheads="1"/>
          </p:cNvSpPr>
          <p:nvPr/>
        </p:nvSpPr>
        <p:spPr bwMode="auto">
          <a:xfrm>
            <a:off x="381000" y="6488113"/>
            <a:ext cx="3962400" cy="36988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Figure 5-2</a:t>
            </a:r>
          </a:p>
        </p:txBody>
      </p:sp>
      <p:sp>
        <p:nvSpPr>
          <p:cNvPr id="6" name="TextBox 5"/>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pic>
        <p:nvPicPr>
          <p:cNvPr id="100359" name="Picture 2" descr="C:\Users\Juliana\Documents\The Yelken Group\IBT\3-AdvisingCoachingDevelopment\PVI\Updated PVI graphics Oct 2014\PVI-Model-StepsModelProcess-0917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057400"/>
            <a:ext cx="84724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90737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smtClean="0"/>
              <a:t>3 Model Types Used to Evaluate PVI</a:t>
            </a:r>
          </a:p>
        </p:txBody>
      </p:sp>
      <p:sp>
        <p:nvSpPr>
          <p:cNvPr id="101379" name="Content Placeholder 2"/>
          <p:cNvSpPr>
            <a:spLocks noGrp="1"/>
          </p:cNvSpPr>
          <p:nvPr>
            <p:ph idx="1"/>
          </p:nvPr>
        </p:nvSpPr>
        <p:spPr>
          <a:xfrm>
            <a:off x="609600" y="1600200"/>
            <a:ext cx="7772400" cy="4343400"/>
          </a:xfrm>
        </p:spPr>
        <p:txBody>
          <a:bodyPr/>
          <a:lstStyle/>
          <a:p>
            <a:pPr>
              <a:spcBef>
                <a:spcPts val="1800"/>
              </a:spcBef>
            </a:pPr>
            <a:r>
              <a:rPr lang="en-US" altLang="en-US" sz="2400" b="1" dirty="0" smtClean="0"/>
              <a:t>Empirical</a:t>
            </a:r>
            <a:r>
              <a:rPr lang="en-US" altLang="en-US" sz="2400" dirty="0" smtClean="0"/>
              <a:t> - use predictions based on observations from other sites (such as bioattenuation factors)</a:t>
            </a:r>
          </a:p>
          <a:p>
            <a:pPr lvl="1">
              <a:spcBef>
                <a:spcPct val="0"/>
              </a:spcBef>
            </a:pPr>
            <a:r>
              <a:rPr lang="en-US" altLang="en-US" sz="2200" dirty="0" smtClean="0"/>
              <a:t>Example: vertical screening distance</a:t>
            </a:r>
          </a:p>
          <a:p>
            <a:pPr>
              <a:spcBef>
                <a:spcPts val="1800"/>
              </a:spcBef>
            </a:pPr>
            <a:r>
              <a:rPr lang="en-US" altLang="en-US" sz="2400" b="1" dirty="0" smtClean="0"/>
              <a:t>Analytical</a:t>
            </a:r>
            <a:r>
              <a:rPr lang="en-US" altLang="en-US" sz="2400" dirty="0" smtClean="0"/>
              <a:t> - mathematical equations based on a simplification of site conditions </a:t>
            </a:r>
          </a:p>
          <a:p>
            <a:pPr lvl="1">
              <a:spcBef>
                <a:spcPct val="0"/>
              </a:spcBef>
            </a:pPr>
            <a:r>
              <a:rPr lang="en-US" altLang="en-US" sz="2200" dirty="0" smtClean="0"/>
              <a:t>Example: Johnson &amp; Ettinger (J&amp;E), </a:t>
            </a:r>
            <a:r>
              <a:rPr lang="en-US" altLang="en-US" sz="2200" b="1" dirty="0" smtClean="0"/>
              <a:t>BioVapor</a:t>
            </a:r>
          </a:p>
          <a:p>
            <a:pPr>
              <a:spcBef>
                <a:spcPts val="1800"/>
              </a:spcBef>
            </a:pPr>
            <a:r>
              <a:rPr lang="en-US" altLang="en-US" sz="2400" b="1" dirty="0" smtClean="0"/>
              <a:t>Numerical</a:t>
            </a:r>
            <a:r>
              <a:rPr lang="en-US" altLang="en-US" sz="2400" dirty="0" smtClean="0"/>
              <a:t> - allow for simulation of multi-dimensional transport and provide for more realistic representation of site conditions</a:t>
            </a:r>
          </a:p>
          <a:p>
            <a:pPr lvl="1">
              <a:spcBef>
                <a:spcPct val="0"/>
              </a:spcBef>
            </a:pPr>
            <a:r>
              <a:rPr lang="en-US" altLang="en-US" sz="2200" dirty="0" smtClean="0"/>
              <a:t>Due to level of data and effort (increased costs), rarely used</a:t>
            </a:r>
          </a:p>
          <a:p>
            <a:endParaRPr lang="en-US" altLang="en-US" dirty="0" smtClean="0"/>
          </a:p>
        </p:txBody>
      </p:sp>
      <p:sp>
        <p:nvSpPr>
          <p:cNvPr id="4" name="TextBox 3"/>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sp>
        <p:nvSpPr>
          <p:cNvPr id="5" name="TextBox 4"/>
          <p:cNvSpPr txBox="1">
            <a:spLocks noChangeArrowheads="1"/>
          </p:cNvSpPr>
          <p:nvPr/>
        </p:nvSpPr>
        <p:spPr bwMode="auto">
          <a:xfrm>
            <a:off x="381000" y="6488113"/>
            <a:ext cx="3962400" cy="369887"/>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a:t>
            </a:r>
            <a:r>
              <a:rPr lang="en-US" altLang="en-US" dirty="0" smtClean="0">
                <a:solidFill>
                  <a:srgbClr val="000000"/>
                </a:solidFill>
                <a:latin typeface="+mn-lt"/>
                <a:cs typeface="+mn-cs"/>
                <a:hlinkClick r:id="rId4"/>
              </a:rPr>
              <a:t>Appendix H</a:t>
            </a:r>
            <a:endParaRPr lang="en-US" altLang="en-US" dirty="0" smtClean="0">
              <a:solidFill>
                <a:srgbClr val="000000"/>
              </a:solidFill>
              <a:latin typeface="+mn-lt"/>
              <a:cs typeface="+mn-cs"/>
            </a:endParaRPr>
          </a:p>
        </p:txBody>
      </p:sp>
    </p:spTree>
    <p:custDataLst>
      <p:tags r:id="rId1"/>
    </p:custDataLst>
    <p:extLst>
      <p:ext uri="{BB962C8B-B14F-4D97-AF65-F5344CB8AC3E}">
        <p14:creationId xmlns:p14="http://schemas.microsoft.com/office/powerpoint/2010/main" val="13724275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76238" y="-36513"/>
            <a:ext cx="7588250" cy="874713"/>
          </a:xfrm>
        </p:spPr>
        <p:txBody>
          <a:bodyPr/>
          <a:lstStyle/>
          <a:p>
            <a:r>
              <a:rPr lang="en-US" altLang="en-US" dirty="0" smtClean="0"/>
              <a:t>Overview of BioVapor Model</a:t>
            </a:r>
          </a:p>
        </p:txBody>
      </p:sp>
      <p:sp>
        <p:nvSpPr>
          <p:cNvPr id="102403" name="Content Placeholder 2"/>
          <p:cNvSpPr>
            <a:spLocks noGrp="1"/>
          </p:cNvSpPr>
          <p:nvPr>
            <p:ph idx="1"/>
          </p:nvPr>
        </p:nvSpPr>
        <p:spPr>
          <a:xfrm>
            <a:off x="457200" y="2895600"/>
            <a:ext cx="5562600" cy="3429000"/>
          </a:xfrm>
        </p:spPr>
        <p:txBody>
          <a:bodyPr/>
          <a:lstStyle/>
          <a:p>
            <a:r>
              <a:rPr lang="en-US" altLang="en-US" sz="2400" dirty="0" smtClean="0"/>
              <a:t>Model </a:t>
            </a:r>
            <a:r>
              <a:rPr lang="en-US" altLang="en-US" sz="2400" dirty="0" smtClean="0"/>
              <a:t>characteristics</a:t>
            </a:r>
            <a:endParaRPr lang="en-US" altLang="en-US" sz="2400" dirty="0" smtClean="0"/>
          </a:p>
          <a:p>
            <a:pPr lvl="1">
              <a:spcBef>
                <a:spcPct val="0"/>
              </a:spcBef>
            </a:pPr>
            <a:r>
              <a:rPr lang="en-US" altLang="en-US" sz="2100" dirty="0" smtClean="0"/>
              <a:t>Same conceptual framework as J&amp;E but includes ‘O</a:t>
            </a:r>
            <a:r>
              <a:rPr lang="en-US" altLang="en-US" sz="2100" baseline="-22000" dirty="0" smtClean="0"/>
              <a:t>2</a:t>
            </a:r>
            <a:r>
              <a:rPr lang="en-US" altLang="en-US" sz="2100" dirty="0" smtClean="0"/>
              <a:t>-limited aerobic bio’</a:t>
            </a:r>
          </a:p>
          <a:p>
            <a:pPr lvl="1">
              <a:spcBef>
                <a:spcPct val="0"/>
              </a:spcBef>
            </a:pPr>
            <a:r>
              <a:rPr lang="en-US" altLang="en-US" sz="2100" dirty="0" smtClean="0"/>
              <a:t>Similar caveats on model applicability and use</a:t>
            </a:r>
          </a:p>
          <a:p>
            <a:pPr lvl="1">
              <a:spcBef>
                <a:spcPct val="0"/>
              </a:spcBef>
            </a:pPr>
            <a:r>
              <a:rPr lang="en-US" altLang="en-US" sz="2100" dirty="0" smtClean="0"/>
              <a:t>Key biodegradation inputs:</a:t>
            </a:r>
          </a:p>
          <a:p>
            <a:pPr lvl="2"/>
            <a:r>
              <a:rPr lang="en-US" altLang="en-US" sz="1900" b="1" i="1" dirty="0" smtClean="0">
                <a:solidFill>
                  <a:srgbClr val="FF6600"/>
                </a:solidFill>
              </a:rPr>
              <a:t>Oxygen boundary conditions</a:t>
            </a:r>
          </a:p>
          <a:p>
            <a:pPr lvl="2"/>
            <a:r>
              <a:rPr lang="en-US" altLang="en-US" sz="1900" b="1" i="1" dirty="0" smtClean="0">
                <a:solidFill>
                  <a:srgbClr val="FF6600"/>
                </a:solidFill>
              </a:rPr>
              <a:t>First-order decay constant</a:t>
            </a:r>
          </a:p>
          <a:p>
            <a:pPr lvl="2"/>
            <a:r>
              <a:rPr lang="en-US" altLang="en-US" sz="1900" b="1" i="1" dirty="0" smtClean="0">
                <a:solidFill>
                  <a:srgbClr val="FF6600"/>
                </a:solidFill>
              </a:rPr>
              <a:t>Baseline respiration rate</a:t>
            </a:r>
          </a:p>
          <a:p>
            <a:pPr lvl="1"/>
            <a:r>
              <a:rPr lang="en-US" altLang="en-US" sz="2100" dirty="0" smtClean="0"/>
              <a:t>Source concentrations also important</a:t>
            </a:r>
            <a:endParaRPr lang="en-US" altLang="en-US" sz="1900" b="1" i="1" dirty="0" smtClean="0">
              <a:solidFill>
                <a:srgbClr val="FF6600"/>
              </a:solidFill>
            </a:endParaRPr>
          </a:p>
          <a:p>
            <a:pPr lvl="2"/>
            <a:endParaRPr lang="en-US" altLang="en-US" sz="1900" b="1" i="1" dirty="0" smtClean="0">
              <a:solidFill>
                <a:srgbClr val="FF6600"/>
              </a:solidFill>
            </a:endParaRPr>
          </a:p>
          <a:p>
            <a:pPr lvl="2">
              <a:spcBef>
                <a:spcPct val="0"/>
              </a:spcBef>
            </a:pPr>
            <a:endParaRPr lang="en-US" altLang="en-US" sz="1900" dirty="0" smtClean="0"/>
          </a:p>
        </p:txBody>
      </p:sp>
      <p:sp>
        <p:nvSpPr>
          <p:cNvPr id="4" name="TextBox 3"/>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sp>
        <p:nvSpPr>
          <p:cNvPr id="102407" name="Rectangle 7"/>
          <p:cNvSpPr>
            <a:spLocks noChangeArrowheads="1"/>
          </p:cNvSpPr>
          <p:nvPr/>
        </p:nvSpPr>
        <p:spPr bwMode="auto">
          <a:xfrm>
            <a:off x="419100" y="609600"/>
            <a:ext cx="773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rgbClr val="000000"/>
                </a:solidFill>
              </a:rPr>
              <a:t>API: Download at: </a:t>
            </a:r>
            <a:r>
              <a:rPr lang="en-US" altLang="en-US" b="1" u="sng" dirty="0">
                <a:solidFill>
                  <a:srgbClr val="000000"/>
                </a:solidFill>
                <a:hlinkClick r:id="rId4"/>
              </a:rPr>
              <a:t>http://w</a:t>
            </a:r>
            <a:r>
              <a:rPr lang="en-US" altLang="en-US" b="1" dirty="0">
                <a:solidFill>
                  <a:srgbClr val="000000"/>
                </a:solidFill>
                <a:hlinkClick r:id="rId4"/>
              </a:rPr>
              <a:t>ww.api.org</a:t>
            </a:r>
            <a:r>
              <a:rPr lang="en-US" altLang="en-US" b="1" dirty="0">
                <a:solidFill>
                  <a:srgbClr val="000000"/>
                </a:solidFill>
              </a:rPr>
              <a:t> </a:t>
            </a:r>
          </a:p>
        </p:txBody>
      </p:sp>
      <p:sp>
        <p:nvSpPr>
          <p:cNvPr id="7" name="Content Placeholder 2"/>
          <p:cNvSpPr txBox="1">
            <a:spLocks/>
          </p:cNvSpPr>
          <p:nvPr/>
        </p:nvSpPr>
        <p:spPr bwMode="auto">
          <a:xfrm>
            <a:off x="457200" y="1371600"/>
            <a:ext cx="8153400" cy="1524000"/>
          </a:xfrm>
          <a:prstGeom prst="rect">
            <a:avLst/>
          </a:prstGeom>
          <a:noFill/>
          <a:ln w="9525">
            <a:noFill/>
            <a:miter lim="800000"/>
            <a:headEnd/>
            <a:tailEnd/>
          </a:ln>
        </p:spPr>
        <p:txBody>
          <a:bodyPr/>
          <a:lstStyle/>
          <a:p>
            <a:pPr marL="342900" indent="-342900" eaLnBrk="0" hangingPunct="0">
              <a:spcBef>
                <a:spcPct val="20000"/>
              </a:spcBef>
              <a:buClr>
                <a:srgbClr val="008000"/>
              </a:buClr>
              <a:buSzPct val="75000"/>
              <a:buFont typeface="Wingdings 3" pitchFamily="18" charset="2"/>
              <a:buChar char="u"/>
              <a:defRPr/>
            </a:pPr>
            <a:r>
              <a:rPr lang="en-US" sz="2400" kern="0" dirty="0">
                <a:solidFill>
                  <a:srgbClr val="333399"/>
                </a:solidFill>
                <a:latin typeface="+mn-lt"/>
                <a:cs typeface="+mn-cs"/>
              </a:rPr>
              <a:t>Why </a:t>
            </a:r>
            <a:r>
              <a:rPr lang="en-US" sz="2400" kern="0" dirty="0" smtClean="0">
                <a:solidFill>
                  <a:srgbClr val="333399"/>
                </a:solidFill>
                <a:latin typeface="+mn-lt"/>
                <a:cs typeface="+mn-cs"/>
              </a:rPr>
              <a:t>use</a:t>
            </a:r>
            <a:endParaRPr lang="en-US" sz="2400" kern="0" dirty="0">
              <a:solidFill>
                <a:srgbClr val="333399"/>
              </a:solidFill>
              <a:latin typeface="+mn-lt"/>
              <a:cs typeface="+mn-cs"/>
            </a:endParaRPr>
          </a:p>
          <a:p>
            <a:pPr marL="742950" lvl="1" indent="-285750" eaLnBrk="0" hangingPunct="0">
              <a:spcBef>
                <a:spcPts val="0"/>
              </a:spcBef>
              <a:buClr>
                <a:srgbClr val="333399"/>
              </a:buClr>
              <a:buSzPct val="115000"/>
              <a:buFontTx/>
              <a:buChar char="•"/>
              <a:defRPr/>
            </a:pPr>
            <a:r>
              <a:rPr lang="en-US" sz="2100" kern="0" dirty="0">
                <a:solidFill>
                  <a:srgbClr val="008000"/>
                </a:solidFill>
                <a:latin typeface="+mn-lt"/>
              </a:rPr>
              <a:t>Quantify the contribution of aerobic biodegradation</a:t>
            </a:r>
          </a:p>
          <a:p>
            <a:pPr marL="742950" lvl="1" indent="-285750" eaLnBrk="0" hangingPunct="0">
              <a:spcBef>
                <a:spcPts val="0"/>
              </a:spcBef>
              <a:buClr>
                <a:srgbClr val="333399"/>
              </a:buClr>
              <a:buSzPct val="115000"/>
              <a:buFontTx/>
              <a:buChar char="•"/>
              <a:defRPr/>
            </a:pPr>
            <a:r>
              <a:rPr lang="en-US" sz="2100" kern="0" dirty="0">
                <a:solidFill>
                  <a:srgbClr val="008000"/>
                </a:solidFill>
                <a:latin typeface="+mn-lt"/>
              </a:rPr>
              <a:t>Relatively easy to use, available, built-in parameter database</a:t>
            </a:r>
          </a:p>
          <a:p>
            <a:pPr marL="742950" lvl="1" indent="-285750" eaLnBrk="0" hangingPunct="0">
              <a:spcBef>
                <a:spcPts val="0"/>
              </a:spcBef>
              <a:buClr>
                <a:srgbClr val="333399"/>
              </a:buClr>
              <a:buSzPct val="115000"/>
              <a:buFontTx/>
              <a:buChar char="•"/>
              <a:defRPr/>
            </a:pPr>
            <a:r>
              <a:rPr lang="en-US" sz="2100" kern="0" dirty="0">
                <a:solidFill>
                  <a:srgbClr val="008000"/>
                </a:solidFill>
                <a:latin typeface="+mn-lt"/>
              </a:rPr>
              <a:t>Reviewed and accepted by EPA, basis for EPA PVIScreen</a:t>
            </a:r>
          </a:p>
        </p:txBody>
      </p:sp>
      <p:pic>
        <p:nvPicPr>
          <p:cNvPr id="102409" name="Picture 2" descr="C:\Users\Owner\Documents\ITRC\2014 ITRC\2014 PVI\PVI Document\Graphics-Figures\New-For Sidney\In Process\PVI Graphics-82014\Figure5-3-0818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971800"/>
            <a:ext cx="3127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81000" y="6467475"/>
            <a:ext cx="8001000" cy="369888"/>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r>
              <a:rPr lang="en-US" altLang="en-US" dirty="0" smtClean="0">
                <a:solidFill>
                  <a:srgbClr val="000000"/>
                </a:solidFill>
                <a:latin typeface="+mn-lt"/>
                <a:cs typeface="+mn-cs"/>
              </a:rPr>
              <a:t>ITRC PVI-1, 2014: </a:t>
            </a:r>
            <a:r>
              <a:rPr lang="en-US" altLang="en-US" dirty="0" smtClean="0">
                <a:latin typeface="+mn-lt"/>
                <a:cs typeface="+mn-cs"/>
              </a:rPr>
              <a:t>Table 5-1</a:t>
            </a:r>
          </a:p>
        </p:txBody>
      </p:sp>
    </p:spTree>
    <p:custDataLst>
      <p:tags r:id="rId1"/>
    </p:custDataLst>
    <p:extLst>
      <p:ext uri="{BB962C8B-B14F-4D97-AF65-F5344CB8AC3E}">
        <p14:creationId xmlns:p14="http://schemas.microsoft.com/office/powerpoint/2010/main" val="17759854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dirty="0" smtClean="0"/>
              <a:t>Oxygen in the BioVapor Model</a:t>
            </a:r>
          </a:p>
        </p:txBody>
      </p:sp>
      <p:sp>
        <p:nvSpPr>
          <p:cNvPr id="3" name="Content Placeholder 2"/>
          <p:cNvSpPr>
            <a:spLocks noGrp="1"/>
          </p:cNvSpPr>
          <p:nvPr>
            <p:ph idx="1"/>
          </p:nvPr>
        </p:nvSpPr>
        <p:spPr>
          <a:xfrm>
            <a:off x="533400" y="1600200"/>
            <a:ext cx="6019800" cy="4419600"/>
          </a:xfrm>
        </p:spPr>
        <p:txBody>
          <a:bodyPr/>
          <a:lstStyle/>
          <a:p>
            <a:pPr>
              <a:buFont typeface="Wingdings 3" pitchFamily="18" charset="2"/>
              <a:buNone/>
              <a:defRPr/>
            </a:pPr>
            <a:endParaRPr lang="en-US" sz="2400" b="1" dirty="0" smtClean="0"/>
          </a:p>
          <a:p>
            <a:pPr marL="514350" indent="-514350">
              <a:buSzPct val="100000"/>
              <a:buFont typeface="+mj-lt"/>
              <a:buAutoNum type="arabicPeriod"/>
              <a:defRPr/>
            </a:pPr>
            <a:r>
              <a:rPr lang="en-US" sz="2200" dirty="0" smtClean="0"/>
              <a:t>Specify O</a:t>
            </a:r>
            <a:r>
              <a:rPr lang="en-US" sz="2200" baseline="-25000" dirty="0" smtClean="0"/>
              <a:t>2</a:t>
            </a:r>
            <a:r>
              <a:rPr lang="en-US" sz="2200" dirty="0" smtClean="0"/>
              <a:t> concentration below foundation</a:t>
            </a:r>
          </a:p>
          <a:p>
            <a:pPr marL="914400" lvl="1" indent="-514350">
              <a:defRPr/>
            </a:pPr>
            <a:r>
              <a:rPr lang="en-US" sz="2000" dirty="0" smtClean="0"/>
              <a:t>Measure oxygen</a:t>
            </a:r>
          </a:p>
          <a:p>
            <a:pPr marL="514350" indent="-514350">
              <a:buSzPct val="100000"/>
              <a:buFont typeface="+mj-lt"/>
              <a:buAutoNum type="arabicPeriod"/>
              <a:defRPr/>
            </a:pPr>
            <a:r>
              <a:rPr lang="en-US" sz="2200" dirty="0" smtClean="0"/>
              <a:t>Let the model balance hydrocarbon flux &amp; oxygen consumption </a:t>
            </a:r>
          </a:p>
          <a:p>
            <a:pPr marL="914400" lvl="1" indent="-514350">
              <a:defRPr/>
            </a:pPr>
            <a:r>
              <a:rPr lang="en-US" sz="2000" dirty="0" smtClean="0"/>
              <a:t>Specify airflow under foundation (“Qf “) – determines O</a:t>
            </a:r>
            <a:r>
              <a:rPr lang="en-US" sz="2000" baseline="-25000" dirty="0" smtClean="0"/>
              <a:t>2</a:t>
            </a:r>
            <a:r>
              <a:rPr lang="en-US" sz="2000" dirty="0" smtClean="0"/>
              <a:t> mass transfer</a:t>
            </a:r>
          </a:p>
          <a:p>
            <a:pPr marL="514350" indent="-514350">
              <a:buSzPct val="100000"/>
              <a:buFont typeface="+mj-lt"/>
              <a:buAutoNum type="arabicPeriod"/>
              <a:defRPr/>
            </a:pPr>
            <a:r>
              <a:rPr lang="en-US" sz="2200" dirty="0" smtClean="0"/>
              <a:t>Specify aerobic depth</a:t>
            </a:r>
          </a:p>
          <a:p>
            <a:pPr marL="914400" lvl="1" indent="-514350">
              <a:defRPr/>
            </a:pPr>
            <a:r>
              <a:rPr lang="en-US" sz="2000" dirty="0" smtClean="0"/>
              <a:t>Measure vapor profile</a:t>
            </a:r>
          </a:p>
          <a:p>
            <a:pPr>
              <a:defRPr/>
            </a:pPr>
            <a:endParaRPr lang="en-US" dirty="0"/>
          </a:p>
        </p:txBody>
      </p:sp>
      <p:pic>
        <p:nvPicPr>
          <p:cNvPr id="103428" name="Picture 2" descr="C:\Users\Owner\Documents\ITRC\2014 ITRC\2014 PVI\PVI Document\Graphics-Figures\New-For Sidney\In Process\PVI Graphics-82014\Figure5-3-0818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738" y="1447800"/>
            <a:ext cx="2316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9" name="Group 8"/>
          <p:cNvGrpSpPr>
            <a:grpSpLocks/>
          </p:cNvGrpSpPr>
          <p:nvPr/>
        </p:nvGrpSpPr>
        <p:grpSpPr bwMode="auto">
          <a:xfrm>
            <a:off x="655638" y="5715000"/>
            <a:ext cx="7954962" cy="762000"/>
            <a:chOff x="609601" y="1625422"/>
            <a:chExt cx="5086791" cy="577418"/>
          </a:xfrm>
        </p:grpSpPr>
        <p:sp>
          <p:nvSpPr>
            <p:cNvPr id="7" name="AutoShape 3"/>
            <p:cNvSpPr>
              <a:spLocks noChangeArrowheads="1"/>
            </p:cNvSpPr>
            <p:nvPr/>
          </p:nvSpPr>
          <p:spPr bwMode="auto">
            <a:xfrm>
              <a:off x="609601" y="1625422"/>
              <a:ext cx="4952795" cy="577418"/>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103437" name="Rectangle 4"/>
            <p:cNvSpPr>
              <a:spLocks noChangeArrowheads="1"/>
            </p:cNvSpPr>
            <p:nvPr/>
          </p:nvSpPr>
          <p:spPr bwMode="auto">
            <a:xfrm>
              <a:off x="762001" y="1647881"/>
              <a:ext cx="1175542" cy="5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103438" name="Rectangle 5"/>
            <p:cNvSpPr>
              <a:spLocks noChangeArrowheads="1"/>
            </p:cNvSpPr>
            <p:nvPr/>
          </p:nvSpPr>
          <p:spPr bwMode="auto">
            <a:xfrm>
              <a:off x="1389186" y="1683164"/>
              <a:ext cx="4307206" cy="46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Pick one method; the others are related (and predicted)</a:t>
              </a:r>
            </a:p>
            <a:p>
              <a:pPr>
                <a:lnSpc>
                  <a:spcPct val="95000"/>
                </a:lnSpc>
              </a:pPr>
              <a:r>
                <a:rPr lang="en-US" altLang="en-US" b="1" dirty="0">
                  <a:solidFill>
                    <a:srgbClr val="000000"/>
                  </a:solidFill>
                  <a:ea typeface="MS PGothic" pitchFamily="34" charset="-128"/>
                </a:rPr>
                <a:t>Methodology relatively unique to BioVapor (particularly #2)</a:t>
              </a:r>
            </a:p>
          </p:txBody>
        </p:sp>
      </p:grpSp>
      <p:sp>
        <p:nvSpPr>
          <p:cNvPr id="10" name="TextBox 9"/>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sp>
        <p:nvSpPr>
          <p:cNvPr id="103433" name="TextBox 1"/>
          <p:cNvSpPr txBox="1">
            <a:spLocks noChangeArrowheads="1"/>
          </p:cNvSpPr>
          <p:nvPr/>
        </p:nvSpPr>
        <p:spPr bwMode="auto">
          <a:xfrm>
            <a:off x="6738938" y="1371600"/>
            <a:ext cx="4238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1</a:t>
            </a:r>
          </a:p>
        </p:txBody>
      </p:sp>
      <p:sp>
        <p:nvSpPr>
          <p:cNvPr id="103434" name="TextBox 10"/>
          <p:cNvSpPr txBox="1">
            <a:spLocks noChangeArrowheads="1"/>
          </p:cNvSpPr>
          <p:nvPr/>
        </p:nvSpPr>
        <p:spPr bwMode="auto">
          <a:xfrm>
            <a:off x="6718300" y="2895600"/>
            <a:ext cx="423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2</a:t>
            </a:r>
          </a:p>
        </p:txBody>
      </p:sp>
      <p:sp>
        <p:nvSpPr>
          <p:cNvPr id="103435" name="TextBox 11"/>
          <p:cNvSpPr txBox="1">
            <a:spLocks noChangeArrowheads="1"/>
          </p:cNvSpPr>
          <p:nvPr/>
        </p:nvSpPr>
        <p:spPr bwMode="auto">
          <a:xfrm>
            <a:off x="6718300" y="4267200"/>
            <a:ext cx="423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3</a:t>
            </a:r>
          </a:p>
        </p:txBody>
      </p:sp>
      <p:sp>
        <p:nvSpPr>
          <p:cNvPr id="4" name="Rectangle 3"/>
          <p:cNvSpPr/>
          <p:nvPr/>
        </p:nvSpPr>
        <p:spPr>
          <a:xfrm>
            <a:off x="533400" y="1595735"/>
            <a:ext cx="2371162" cy="461665"/>
          </a:xfrm>
          <a:prstGeom prst="rect">
            <a:avLst/>
          </a:prstGeom>
        </p:spPr>
        <p:txBody>
          <a:bodyPr wrap="none">
            <a:spAutoFit/>
          </a:bodyPr>
          <a:lstStyle/>
          <a:p>
            <a:pPr marL="342900" lvl="0" indent="-342900" eaLnBrk="0" hangingPunct="0">
              <a:spcBef>
                <a:spcPct val="20000"/>
              </a:spcBef>
              <a:buClr>
                <a:srgbClr val="008000"/>
              </a:buClr>
              <a:buSzPct val="75000"/>
              <a:defRPr/>
            </a:pPr>
            <a:r>
              <a:rPr lang="en-US" sz="2400" b="1" kern="0" dirty="0">
                <a:solidFill>
                  <a:srgbClr val="333399"/>
                </a:solidFill>
                <a:latin typeface="Arial"/>
              </a:rPr>
              <a:t>Three Options:</a:t>
            </a:r>
          </a:p>
        </p:txBody>
      </p:sp>
    </p:spTree>
    <p:custDataLst>
      <p:tags r:id="rId1"/>
    </p:custDataLst>
    <p:extLst>
      <p:ext uri="{BB962C8B-B14F-4D97-AF65-F5344CB8AC3E}">
        <p14:creationId xmlns:p14="http://schemas.microsoft.com/office/powerpoint/2010/main" val="19278176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dirty="0" smtClean="0"/>
              <a:t>Source Concentrations in the BioVapor Model</a:t>
            </a:r>
          </a:p>
        </p:txBody>
      </p:sp>
      <p:sp>
        <p:nvSpPr>
          <p:cNvPr id="104451" name="Content Placeholder 2"/>
          <p:cNvSpPr>
            <a:spLocks noGrp="1"/>
          </p:cNvSpPr>
          <p:nvPr>
            <p:ph idx="1"/>
          </p:nvPr>
        </p:nvSpPr>
        <p:spPr>
          <a:xfrm>
            <a:off x="609600" y="1600200"/>
            <a:ext cx="7772400" cy="3962400"/>
          </a:xfrm>
        </p:spPr>
        <p:txBody>
          <a:bodyPr/>
          <a:lstStyle/>
          <a:p>
            <a:pPr>
              <a:spcBef>
                <a:spcPts val="1200"/>
              </a:spcBef>
            </a:pPr>
            <a:r>
              <a:rPr lang="en-US" altLang="en-US" sz="2400" dirty="0" smtClean="0"/>
              <a:t>Vapors at fuel-impacted sites are primarily aliphatic hydrocarbons;  aromatics represent small percentage (typically &lt;10%)</a:t>
            </a:r>
          </a:p>
          <a:p>
            <a:pPr>
              <a:spcBef>
                <a:spcPts val="1200"/>
              </a:spcBef>
            </a:pPr>
            <a:r>
              <a:rPr lang="en-US" altLang="en-US" sz="2400" dirty="0" smtClean="0"/>
              <a:t>BioVapor allows you to input full petroleum vapor composition</a:t>
            </a:r>
          </a:p>
          <a:p>
            <a:pPr>
              <a:spcBef>
                <a:spcPts val="1200"/>
              </a:spcBef>
            </a:pPr>
            <a:r>
              <a:rPr lang="en-US" altLang="en-US" sz="2400" dirty="0" smtClean="0"/>
              <a:t>Chemical analysis and inputs should reflect oxygen demand, e.g., through “TPH” vapor analysis or aliphatic and aromatic hydrocarbon fractions</a:t>
            </a:r>
          </a:p>
          <a:p>
            <a:endParaRPr lang="en-US" altLang="en-US" sz="2400" dirty="0" smtClean="0"/>
          </a:p>
        </p:txBody>
      </p:sp>
      <p:sp>
        <p:nvSpPr>
          <p:cNvPr id="4" name="TextBox 3"/>
          <p:cNvSpPr txBox="1">
            <a:spLocks noChangeArrowheads="1"/>
          </p:cNvSpPr>
          <p:nvPr/>
        </p:nvSpPr>
        <p:spPr bwMode="auto">
          <a:xfrm rot="16200000">
            <a:off x="-2601118" y="3886994"/>
            <a:ext cx="5572125" cy="369888"/>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chemeClr val="bg1"/>
                </a:solidFill>
                <a:cs typeface="+mn-cs"/>
              </a:rPr>
              <a:t>Modeling</a:t>
            </a:r>
          </a:p>
        </p:txBody>
      </p:sp>
      <p:grpSp>
        <p:nvGrpSpPr>
          <p:cNvPr id="104455" name="Group 8"/>
          <p:cNvGrpSpPr>
            <a:grpSpLocks/>
          </p:cNvGrpSpPr>
          <p:nvPr/>
        </p:nvGrpSpPr>
        <p:grpSpPr bwMode="auto">
          <a:xfrm>
            <a:off x="731838" y="5638800"/>
            <a:ext cx="7954962" cy="762000"/>
            <a:chOff x="609601" y="1625422"/>
            <a:chExt cx="5086791" cy="577418"/>
          </a:xfrm>
        </p:grpSpPr>
        <p:sp>
          <p:nvSpPr>
            <p:cNvPr id="6" name="AutoShape 3"/>
            <p:cNvSpPr>
              <a:spLocks noChangeArrowheads="1"/>
            </p:cNvSpPr>
            <p:nvPr/>
          </p:nvSpPr>
          <p:spPr bwMode="auto">
            <a:xfrm>
              <a:off x="609601" y="1625422"/>
              <a:ext cx="4952795" cy="577418"/>
            </a:xfrm>
            <a:prstGeom prst="roundRect">
              <a:avLst>
                <a:gd name="adj" fmla="val 16667"/>
              </a:avLst>
            </a:prstGeom>
            <a:solidFill>
              <a:srgbClr val="C5FFC5"/>
            </a:solidFill>
            <a:ln w="12700">
              <a:solidFill>
                <a:schemeClr val="bg1">
                  <a:lumMod val="50000"/>
                </a:schemeClr>
              </a:solidFill>
              <a:round/>
              <a:headEnd/>
              <a:tailEnd/>
            </a:ln>
            <a:effectLst>
              <a:outerShdw blurRad="63500" dist="107763" dir="2700000" algn="ctr" rotWithShape="0">
                <a:srgbClr val="00002A">
                  <a:alpha val="74998"/>
                </a:srgbClr>
              </a:outerShdw>
            </a:effec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dirty="0" smtClean="0">
                <a:solidFill>
                  <a:schemeClr val="tx2"/>
                </a:solidFill>
                <a:cs typeface="+mn-cs"/>
              </a:endParaRPr>
            </a:p>
          </p:txBody>
        </p:sp>
        <p:sp>
          <p:nvSpPr>
            <p:cNvPr id="104457" name="Rectangle 4"/>
            <p:cNvSpPr>
              <a:spLocks noChangeArrowheads="1"/>
            </p:cNvSpPr>
            <p:nvPr/>
          </p:nvSpPr>
          <p:spPr bwMode="auto">
            <a:xfrm>
              <a:off x="762001" y="1647881"/>
              <a:ext cx="1175542" cy="5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100" b="1" i="1" dirty="0">
                  <a:solidFill>
                    <a:srgbClr val="333399"/>
                  </a:solidFill>
                  <a:ea typeface="MS PGothic" pitchFamily="34" charset="-128"/>
                </a:rPr>
                <a:t>Key</a:t>
              </a:r>
              <a:br>
                <a:rPr lang="en-US" altLang="en-US" sz="2100" b="1" i="1" dirty="0">
                  <a:solidFill>
                    <a:srgbClr val="333399"/>
                  </a:solidFill>
                  <a:ea typeface="MS PGothic" pitchFamily="34" charset="-128"/>
                </a:rPr>
              </a:br>
              <a:r>
                <a:rPr lang="en-US" altLang="en-US" sz="2100" b="1" i="1" dirty="0">
                  <a:solidFill>
                    <a:srgbClr val="333399"/>
                  </a:solidFill>
                  <a:ea typeface="MS PGothic" pitchFamily="34" charset="-128"/>
                </a:rPr>
                <a:t>Point:</a:t>
              </a:r>
              <a:endParaRPr lang="en-US" altLang="en-US" sz="2100" b="1" dirty="0">
                <a:solidFill>
                  <a:srgbClr val="333399"/>
                </a:solidFill>
                <a:ea typeface="MS PGothic" pitchFamily="34" charset="-128"/>
              </a:endParaRPr>
            </a:p>
          </p:txBody>
        </p:sp>
        <p:sp>
          <p:nvSpPr>
            <p:cNvPr id="104458" name="Rectangle 5"/>
            <p:cNvSpPr>
              <a:spLocks noChangeArrowheads="1"/>
            </p:cNvSpPr>
            <p:nvPr/>
          </p:nvSpPr>
          <p:spPr bwMode="auto">
            <a:xfrm>
              <a:off x="1389186" y="1683164"/>
              <a:ext cx="4307206" cy="46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pPr>
              <a:r>
                <a:rPr lang="en-US" altLang="en-US" b="1" dirty="0">
                  <a:solidFill>
                    <a:srgbClr val="000000"/>
                  </a:solidFill>
                  <a:ea typeface="MS PGothic" pitchFamily="34" charset="-128"/>
                </a:rPr>
                <a:t>Source hydrocarbon concentrations input should      address total oxygen demand  including methane</a:t>
              </a:r>
            </a:p>
          </p:txBody>
        </p:sp>
      </p:grpSp>
    </p:spTree>
    <p:custDataLst>
      <p:tags r:id="rId1"/>
    </p:custDataLst>
    <p:extLst>
      <p:ext uri="{BB962C8B-B14F-4D97-AF65-F5344CB8AC3E}">
        <p14:creationId xmlns:p14="http://schemas.microsoft.com/office/powerpoint/2010/main" val="23109440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92075"/>
            <a:ext cx="7543800" cy="1050925"/>
          </a:xfrm>
        </p:spPr>
        <p:txBody>
          <a:bodyPr/>
          <a:lstStyle/>
          <a:p>
            <a:r>
              <a:rPr lang="en-US" altLang="en-US" sz="2800" dirty="0" smtClean="0">
                <a:solidFill>
                  <a:srgbClr val="0099CC"/>
                </a:solidFill>
              </a:rPr>
              <a:t>BioVapor Case Study </a:t>
            </a:r>
            <a:r>
              <a:rPr lang="en-US" altLang="en-US" sz="2400" dirty="0" smtClean="0">
                <a:solidFill>
                  <a:srgbClr val="0099CC"/>
                </a:solidFill>
              </a:rPr>
              <a:t>– </a:t>
            </a:r>
            <a:br>
              <a:rPr lang="en-US" altLang="en-US" sz="2400" dirty="0" smtClean="0">
                <a:solidFill>
                  <a:srgbClr val="0099CC"/>
                </a:solidFill>
              </a:rPr>
            </a:br>
            <a:r>
              <a:rPr lang="en-US" altLang="en-US" sz="2400" dirty="0" smtClean="0">
                <a:solidFill>
                  <a:srgbClr val="0099CC"/>
                </a:solidFill>
              </a:rPr>
              <a:t>Salt Lake City, UT – Dissolved Source</a:t>
            </a:r>
          </a:p>
        </p:txBody>
      </p:sp>
      <p:sp>
        <p:nvSpPr>
          <p:cNvPr id="105475" name="Text Placeholder 2"/>
          <p:cNvSpPr>
            <a:spLocks noGrp="1"/>
          </p:cNvSpPr>
          <p:nvPr>
            <p:ph idx="1"/>
          </p:nvPr>
        </p:nvSpPr>
        <p:spPr>
          <a:xfrm>
            <a:off x="5029200" y="1447800"/>
            <a:ext cx="4025900" cy="4495800"/>
          </a:xfrm>
        </p:spPr>
        <p:txBody>
          <a:bodyPr/>
          <a:lstStyle/>
          <a:p>
            <a:r>
              <a:rPr lang="en-US" altLang="en-US" sz="2000" dirty="0" smtClean="0"/>
              <a:t>Shallow dissolved hydrocarbon source below townhouses (source – building separation 4ft (1.2 m))</a:t>
            </a:r>
          </a:p>
          <a:p>
            <a:r>
              <a:rPr lang="en-US" altLang="en-US" sz="2000" dirty="0" smtClean="0"/>
              <a:t>Source GW concentrations</a:t>
            </a:r>
          </a:p>
          <a:p>
            <a:pPr lvl="1"/>
            <a:r>
              <a:rPr lang="en-US" altLang="en-US" sz="1800" dirty="0" smtClean="0"/>
              <a:t>TPH = 12 mg/L</a:t>
            </a:r>
          </a:p>
          <a:p>
            <a:pPr lvl="1"/>
            <a:r>
              <a:rPr lang="en-US" altLang="en-US" sz="1800" dirty="0" smtClean="0"/>
              <a:t>Benzene 4 mg/L</a:t>
            </a:r>
          </a:p>
          <a:p>
            <a:r>
              <a:rPr lang="en-US" altLang="en-US" sz="2000" dirty="0" smtClean="0"/>
              <a:t>Measured subslab &lt; predicted concentrations (model conservative)</a:t>
            </a:r>
          </a:p>
          <a:p>
            <a:r>
              <a:rPr lang="en-US" altLang="en-US" sz="2000" dirty="0" smtClean="0"/>
              <a:t>Modeling added line of evidence for no concern with respect to indoor air</a:t>
            </a:r>
            <a:endParaRPr lang="en-US" altLang="en-US" dirty="0" smtClean="0"/>
          </a:p>
          <a:p>
            <a:pPr lvl="1"/>
            <a:endParaRPr lang="en-US" altLang="en-US" dirty="0" smtClean="0"/>
          </a:p>
          <a:p>
            <a:pPr lvl="1"/>
            <a:endParaRPr lang="en-US" altLang="en-US" dirty="0" smtClean="0"/>
          </a:p>
          <a:p>
            <a:endParaRPr lang="en-US" altLang="en-US" dirty="0" smtClean="0"/>
          </a:p>
        </p:txBody>
      </p:sp>
      <p:sp>
        <p:nvSpPr>
          <p:cNvPr id="105476"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99CC"/>
              </a:solidFill>
            </a:endParaRP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cs typeface="+mn-cs"/>
              </a:rPr>
              <a:t>Case Study</a:t>
            </a:r>
          </a:p>
        </p:txBody>
      </p:sp>
      <p:sp>
        <p:nvSpPr>
          <p:cNvPr id="108554" name="Rectangle 1"/>
          <p:cNvSpPr>
            <a:spLocks noChangeArrowheads="1"/>
          </p:cNvSpPr>
          <p:nvPr/>
        </p:nvSpPr>
        <p:spPr bwMode="auto">
          <a:xfrm>
            <a:off x="5248275" y="6019800"/>
            <a:ext cx="3895725" cy="7381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350" dirty="0" smtClean="0">
                <a:solidFill>
                  <a:srgbClr val="000000"/>
                </a:solidFill>
              </a:rPr>
              <a:t>For details see Hers &amp; Jourabchi</a:t>
            </a:r>
            <a:r>
              <a:rPr lang="en-US" altLang="en-US" sz="1350" dirty="0" smtClean="0">
                <a:solidFill>
                  <a:srgbClr val="000000"/>
                </a:solidFill>
              </a:rPr>
              <a:t> 2014 “</a:t>
            </a:r>
            <a:r>
              <a:rPr lang="en-US" altLang="en-US" sz="1350" i="1" dirty="0" smtClean="0">
                <a:solidFill>
                  <a:srgbClr val="000000"/>
                </a:solidFill>
              </a:rPr>
              <a:t>Comprehensive Evaluation of the BioVapor </a:t>
            </a:r>
            <a:r>
              <a:rPr lang="en-US" altLang="en-US" sz="1350" dirty="0" smtClean="0">
                <a:solidFill>
                  <a:srgbClr val="000000"/>
                </a:solidFill>
              </a:rPr>
              <a:t>…”, AWMA VI Conf., Sept 10-11,’14</a:t>
            </a:r>
          </a:p>
        </p:txBody>
      </p:sp>
      <p:graphicFrame>
        <p:nvGraphicFramePr>
          <p:cNvPr id="12" name="Chart 11"/>
          <p:cNvGraphicFramePr>
            <a:graphicFrameLocks/>
          </p:cNvGraphicFramePr>
          <p:nvPr/>
        </p:nvGraphicFramePr>
        <p:xfrm>
          <a:off x="406400" y="1036429"/>
          <a:ext cx="4697484" cy="4837321"/>
        </p:xfrm>
        <a:graphic>
          <a:graphicData uri="http://schemas.openxmlformats.org/drawingml/2006/chart">
            <c:chart xmlns:c="http://schemas.openxmlformats.org/drawingml/2006/chart" xmlns:r="http://schemas.openxmlformats.org/officeDocument/2006/relationships" r:id="rId4"/>
          </a:graphicData>
        </a:graphic>
      </p:graphicFrame>
      <p:sp>
        <p:nvSpPr>
          <p:cNvPr id="105482" name="TextBox 108552"/>
          <p:cNvSpPr txBox="1">
            <a:spLocks noChangeArrowheads="1"/>
          </p:cNvSpPr>
          <p:nvPr/>
        </p:nvSpPr>
        <p:spPr bwMode="auto">
          <a:xfrm rot="-796918">
            <a:off x="1885950" y="2214563"/>
            <a:ext cx="98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3366FF"/>
                </a:solidFill>
              </a:rPr>
              <a:t>Oxygen</a:t>
            </a:r>
          </a:p>
        </p:txBody>
      </p:sp>
      <p:sp>
        <p:nvSpPr>
          <p:cNvPr id="105483" name="TextBox 108554"/>
          <p:cNvSpPr txBox="1">
            <a:spLocks noChangeArrowheads="1"/>
          </p:cNvSpPr>
          <p:nvPr/>
        </p:nvSpPr>
        <p:spPr bwMode="auto">
          <a:xfrm>
            <a:off x="1143000" y="1600200"/>
            <a:ext cx="1447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800"/>
              </a:lnSpc>
            </a:pPr>
            <a:r>
              <a:rPr lang="en-US" altLang="en-US" dirty="0">
                <a:solidFill>
                  <a:srgbClr val="FF0000"/>
                </a:solidFill>
              </a:rPr>
              <a:t>Measured benzene</a:t>
            </a:r>
          </a:p>
        </p:txBody>
      </p:sp>
      <p:sp>
        <p:nvSpPr>
          <p:cNvPr id="105484" name="TextBox 47"/>
          <p:cNvSpPr txBox="1">
            <a:spLocks noChangeArrowheads="1"/>
          </p:cNvSpPr>
          <p:nvPr/>
        </p:nvSpPr>
        <p:spPr bwMode="auto">
          <a:xfrm rot="1271220">
            <a:off x="3203575" y="3505200"/>
            <a:ext cx="14478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800"/>
              </a:lnSpc>
            </a:pPr>
            <a:r>
              <a:rPr lang="en-US" altLang="en-US" dirty="0">
                <a:solidFill>
                  <a:srgbClr val="FF0000"/>
                </a:solidFill>
              </a:rPr>
              <a:t>Benzene</a:t>
            </a:r>
          </a:p>
        </p:txBody>
      </p:sp>
      <p:graphicFrame>
        <p:nvGraphicFramePr>
          <p:cNvPr id="49" name="Table 48"/>
          <p:cNvGraphicFramePr>
            <a:graphicFrameLocks noGrp="1"/>
          </p:cNvGraphicFramePr>
          <p:nvPr/>
        </p:nvGraphicFramePr>
        <p:xfrm>
          <a:off x="503238" y="5057775"/>
          <a:ext cx="4648200" cy="1570038"/>
        </p:xfrm>
        <a:graphic>
          <a:graphicData uri="http://schemas.openxmlformats.org/drawingml/2006/table">
            <a:tbl>
              <a:tblPr firstRow="1" bandRow="1">
                <a:tableStyleId>{5C22544A-7EE6-4342-B048-85BDC9FD1C3A}</a:tableStyleId>
              </a:tblPr>
              <a:tblGrid>
                <a:gridCol w="929640"/>
                <a:gridCol w="929640"/>
                <a:gridCol w="929640"/>
                <a:gridCol w="929640"/>
                <a:gridCol w="929640"/>
              </a:tblGrid>
              <a:tr h="370915">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smtClean="0">
                          <a:ln>
                            <a:noFill/>
                          </a:ln>
                          <a:solidFill>
                            <a:schemeClr val="bg1"/>
                          </a:solidFill>
                          <a:effectLst/>
                          <a:latin typeface="+mj-lt"/>
                          <a:cs typeface="Arial" pitchFamily="34" charset="0"/>
                        </a:rPr>
                        <a:t>GW Conc (mg/L)</a:t>
                      </a:r>
                      <a:endParaRPr kumimoji="0" lang="en-US" altLang="en-US" sz="2400" b="0" i="0" u="none" strike="noStrike" cap="none" normalizeH="0" baseline="0" dirty="0" smtClean="0">
                        <a:ln>
                          <a:noFill/>
                        </a:ln>
                        <a:solidFill>
                          <a:schemeClr val="bg1"/>
                        </a:solidFill>
                        <a:effectLst/>
                        <a:latin typeface="+mj-lt"/>
                        <a:cs typeface="Arial" pitchFamily="34" charset="0"/>
                      </a:endParaRPr>
                    </a:p>
                  </a:txBody>
                  <a:tcPr marT="45729" marB="45729"/>
                </a:tc>
                <a:tc hMerge="1">
                  <a:txBody>
                    <a:bodyPr/>
                    <a:lstStyle/>
                    <a:p>
                      <a:endParaRPr 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smtClean="0">
                          <a:ln>
                            <a:noFill/>
                          </a:ln>
                          <a:solidFill>
                            <a:schemeClr val="bg1"/>
                          </a:solidFill>
                          <a:effectLst/>
                          <a:latin typeface="+mj-lt"/>
                          <a:cs typeface="Arial" pitchFamily="34" charset="0"/>
                        </a:rPr>
                        <a:t>Vapor Conc (mg/m</a:t>
                      </a:r>
                      <a:r>
                        <a:rPr kumimoji="0" lang="en-US" altLang="en-US" sz="1600" b="1" i="0" u="none" strike="noStrike" cap="none" normalizeH="0" baseline="30000" dirty="0" smtClean="0">
                          <a:ln>
                            <a:noFill/>
                          </a:ln>
                          <a:solidFill>
                            <a:schemeClr val="bg1"/>
                          </a:solidFill>
                          <a:effectLst/>
                          <a:latin typeface="+mj-lt"/>
                          <a:cs typeface="+mn-cs"/>
                        </a:rPr>
                        <a:t>3</a:t>
                      </a:r>
                      <a:r>
                        <a:rPr kumimoji="0" lang="en-US" altLang="en-US" sz="1600" b="1" i="0" u="none" strike="noStrike" cap="none" normalizeH="0" baseline="0" dirty="0" smtClean="0">
                          <a:ln>
                            <a:noFill/>
                          </a:ln>
                          <a:solidFill>
                            <a:schemeClr val="bg1"/>
                          </a:solidFill>
                          <a:effectLst/>
                          <a:latin typeface="+mj-lt"/>
                          <a:cs typeface="+mn-cs"/>
                        </a:rPr>
                        <a:t>)</a:t>
                      </a:r>
                      <a:endParaRPr kumimoji="0" lang="en-US" altLang="en-US" sz="2400" b="0" i="0" u="none" strike="noStrike" cap="none" normalizeH="0" baseline="0" dirty="0" smtClean="0">
                        <a:ln>
                          <a:noFill/>
                        </a:ln>
                        <a:solidFill>
                          <a:schemeClr val="bg1"/>
                        </a:solidFill>
                        <a:effectLst/>
                        <a:latin typeface="+mj-lt"/>
                        <a:cs typeface="Arial" pitchFamily="34" charset="0"/>
                      </a:endParaRPr>
                    </a:p>
                  </a:txBody>
                  <a:tcPr marT="45729" marB="45729"/>
                </a:tc>
                <a:tc hMerge="1">
                  <a:txBody>
                    <a:bodyPr/>
                    <a:lstStyle/>
                    <a:p>
                      <a:endParaRPr lang="en-US" dirty="0"/>
                    </a:p>
                  </a:txBody>
                  <a:tcPr/>
                </a:tc>
                <a:tc hMerge="1">
                  <a:txBody>
                    <a:bodyPr/>
                    <a:lstStyle/>
                    <a:p>
                      <a:endParaRPr lang="en-US" dirty="0"/>
                    </a:p>
                  </a:txBody>
                  <a:tcPr/>
                </a:tc>
              </a:tr>
              <a:tr h="457293">
                <a:tc>
                  <a:txBody>
                    <a:bodyPr/>
                    <a:lstStyle/>
                    <a:p>
                      <a:endParaRPr lang="en-US" sz="1600" dirty="0">
                        <a:latin typeface="+mj-lt"/>
                      </a:endParaRPr>
                    </a:p>
                  </a:txBody>
                  <a:tcPr marT="45729" marB="45729"/>
                </a:tc>
                <a:tc>
                  <a:txBody>
                    <a:bodyPr/>
                    <a:lstStyle/>
                    <a:p>
                      <a:pPr algn="ctr"/>
                      <a:r>
                        <a:rPr kumimoji="0" lang="en-US" altLang="en-US" sz="1200" b="1" i="0" u="none" strike="noStrike" cap="none" normalizeH="0" baseline="0" dirty="0" smtClean="0">
                          <a:ln>
                            <a:noFill/>
                          </a:ln>
                          <a:solidFill>
                            <a:srgbClr val="000000"/>
                          </a:solidFill>
                          <a:effectLst/>
                          <a:latin typeface="+mj-lt"/>
                          <a:cs typeface="Arial" pitchFamily="34" charset="0"/>
                        </a:rPr>
                        <a:t>Measured Source</a:t>
                      </a:r>
                      <a:endParaRPr lang="en-US" sz="1200" dirty="0">
                        <a:latin typeface="+mj-lt"/>
                      </a:endParaRPr>
                    </a:p>
                  </a:txBody>
                  <a:tcPr marT="45729" marB="45729"/>
                </a:tc>
                <a:tc>
                  <a:txBody>
                    <a:bodyPr/>
                    <a:lstStyle/>
                    <a:p>
                      <a:pPr algn="ctr"/>
                      <a:r>
                        <a:rPr kumimoji="0" lang="en-US" altLang="en-US" sz="1200" b="1" i="0" u="none" strike="noStrike" cap="none" normalizeH="0" baseline="0" dirty="0" smtClean="0">
                          <a:ln>
                            <a:noFill/>
                          </a:ln>
                          <a:solidFill>
                            <a:srgbClr val="000000"/>
                          </a:solidFill>
                          <a:effectLst/>
                          <a:latin typeface="+mj-lt"/>
                          <a:cs typeface="Arial" pitchFamily="34" charset="0"/>
                        </a:rPr>
                        <a:t>Predicted Source </a:t>
                      </a:r>
                      <a:endParaRPr lang="en-US" sz="1200" dirty="0">
                        <a:latin typeface="+mj-lt"/>
                      </a:endParaRPr>
                    </a:p>
                  </a:txBody>
                  <a:tcPr marT="45729" marB="45729"/>
                </a:tc>
                <a:tc>
                  <a:txBody>
                    <a:bodyPr/>
                    <a:lstStyle/>
                    <a:p>
                      <a:pPr algn="ctr"/>
                      <a:r>
                        <a:rPr kumimoji="0" lang="en-US" altLang="en-US" sz="1200" b="1" i="0" u="none" strike="noStrike" cap="none" normalizeH="0" baseline="0" dirty="0" smtClean="0">
                          <a:ln>
                            <a:noFill/>
                          </a:ln>
                          <a:solidFill>
                            <a:srgbClr val="000000"/>
                          </a:solidFill>
                          <a:effectLst/>
                          <a:latin typeface="+mj-lt"/>
                          <a:cs typeface="Arial" pitchFamily="34" charset="0"/>
                        </a:rPr>
                        <a:t>Measured Subslab</a:t>
                      </a:r>
                      <a:endParaRPr lang="en-US" sz="1200" dirty="0">
                        <a:latin typeface="+mj-lt"/>
                      </a:endParaRPr>
                    </a:p>
                  </a:txBody>
                  <a:tcPr marT="45729" marB="45729"/>
                </a:tc>
                <a:tc>
                  <a:txBody>
                    <a:bodyPr/>
                    <a:lstStyle/>
                    <a:p>
                      <a:pPr algn="ctr"/>
                      <a:r>
                        <a:rPr kumimoji="0" lang="en-US" altLang="en-US" sz="1200" b="1" i="0" u="none" strike="noStrike" cap="none" normalizeH="0" baseline="0" dirty="0" smtClean="0">
                          <a:ln>
                            <a:noFill/>
                          </a:ln>
                          <a:solidFill>
                            <a:srgbClr val="000000"/>
                          </a:solidFill>
                          <a:effectLst/>
                          <a:latin typeface="+mj-lt"/>
                          <a:cs typeface="Arial" pitchFamily="34" charset="0"/>
                        </a:rPr>
                        <a:t>Predicted Subslab</a:t>
                      </a:r>
                      <a:endParaRPr lang="en-US" sz="1200" dirty="0">
                        <a:latin typeface="+mj-lt"/>
                      </a:endParaRPr>
                    </a:p>
                  </a:txBody>
                  <a:tcPr marT="45729" marB="45729"/>
                </a:tc>
              </a:tr>
              <a:tr h="370915">
                <a:tc>
                  <a:txBody>
                    <a:bodyPr/>
                    <a:lstStyle/>
                    <a:p>
                      <a:r>
                        <a:rPr kumimoji="0" lang="en-US" altLang="en-US" sz="1400" b="0" i="0" u="none" strike="noStrike" cap="none" normalizeH="0" baseline="0" dirty="0" smtClean="0">
                          <a:ln>
                            <a:noFill/>
                          </a:ln>
                          <a:solidFill>
                            <a:srgbClr val="000000"/>
                          </a:solidFill>
                          <a:effectLst/>
                          <a:latin typeface="+mj-lt"/>
                          <a:cs typeface="Arial" pitchFamily="34" charset="0"/>
                        </a:rPr>
                        <a:t>TPH</a:t>
                      </a:r>
                      <a:endParaRPr lang="en-US" sz="1400" dirty="0">
                        <a:latin typeface="+mj-lt"/>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12</a:t>
                      </a:r>
                      <a:endParaRPr lang="en-US" sz="1600" dirty="0">
                        <a:latin typeface="+mj-lt"/>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22,600</a:t>
                      </a:r>
                      <a:endParaRPr lang="en-US" sz="1600" dirty="0">
                        <a:latin typeface="+mj-lt"/>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0.14</a:t>
                      </a:r>
                      <a:endParaRPr lang="en-US" sz="1600" dirty="0">
                        <a:latin typeface="+mj-lt"/>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10.9</a:t>
                      </a:r>
                      <a:endParaRPr lang="en-US" sz="1600" dirty="0">
                        <a:latin typeface="+mj-lt"/>
                      </a:endParaRPr>
                    </a:p>
                  </a:txBody>
                  <a:tcPr marT="45729" marB="45729"/>
                </a:tc>
              </a:tr>
              <a:tr h="370915">
                <a:tc>
                  <a:txBody>
                    <a:bodyPr/>
                    <a:lstStyle/>
                    <a:p>
                      <a:r>
                        <a:rPr kumimoji="0" lang="en-US" altLang="en-US" sz="1400" b="0" i="0" u="none" strike="noStrike" cap="none" normalizeH="0" baseline="0" dirty="0" smtClean="0">
                          <a:ln>
                            <a:noFill/>
                          </a:ln>
                          <a:solidFill>
                            <a:srgbClr val="000000"/>
                          </a:solidFill>
                          <a:effectLst/>
                          <a:latin typeface="+mj-lt"/>
                          <a:cs typeface="Arial" pitchFamily="34" charset="0"/>
                        </a:rPr>
                        <a:t>Benzene </a:t>
                      </a:r>
                      <a:endParaRPr lang="en-US" sz="1400" dirty="0">
                        <a:latin typeface="+mj-lt"/>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4</a:t>
                      </a:r>
                      <a:endParaRPr lang="en-US" sz="1600" dirty="0">
                        <a:latin typeface="+mj-lt"/>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46.3</a:t>
                      </a:r>
                      <a:endParaRPr lang="en-US" sz="1600" dirty="0">
                        <a:latin typeface="+mj-lt"/>
                      </a:endParaRPr>
                    </a:p>
                  </a:txBody>
                  <a:tcPr marT="45729" marB="4572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smtClean="0">
                          <a:ln>
                            <a:noFill/>
                          </a:ln>
                          <a:solidFill>
                            <a:srgbClr val="000000"/>
                          </a:solidFill>
                          <a:effectLst/>
                          <a:latin typeface="+mj-lt"/>
                          <a:cs typeface="Arial" pitchFamily="34" charset="0"/>
                        </a:rPr>
                        <a:t>&lt;0.005</a:t>
                      </a:r>
                      <a:endParaRPr kumimoji="0" lang="en-US" altLang="en-US" sz="2400" b="0" i="0" u="none" strike="noStrike" cap="none" normalizeH="0" baseline="0" dirty="0" smtClean="0">
                        <a:ln>
                          <a:noFill/>
                        </a:ln>
                        <a:solidFill>
                          <a:schemeClr val="tx1"/>
                        </a:solidFill>
                        <a:effectLst/>
                        <a:latin typeface="+mj-lt"/>
                        <a:cs typeface="Arial" pitchFamily="34" charset="0"/>
                      </a:endParaRPr>
                    </a:p>
                  </a:txBody>
                  <a:tcPr marT="45729" marB="45729"/>
                </a:tc>
                <a:tc>
                  <a:txBody>
                    <a:bodyPr/>
                    <a:lstStyle/>
                    <a:p>
                      <a:pPr algn="ctr"/>
                      <a:r>
                        <a:rPr kumimoji="0" lang="en-US" altLang="en-US" sz="1600" b="0" i="0" u="none" strike="noStrike" cap="none" normalizeH="0" baseline="0" dirty="0" smtClean="0">
                          <a:ln>
                            <a:noFill/>
                          </a:ln>
                          <a:solidFill>
                            <a:srgbClr val="000000"/>
                          </a:solidFill>
                          <a:effectLst/>
                          <a:latin typeface="+mj-lt"/>
                          <a:cs typeface="Arial" pitchFamily="34" charset="0"/>
                        </a:rPr>
                        <a:t>0.006</a:t>
                      </a:r>
                      <a:endParaRPr lang="en-US" sz="1600" dirty="0">
                        <a:latin typeface="+mj-lt"/>
                      </a:endParaRPr>
                    </a:p>
                  </a:txBody>
                  <a:tcPr marT="45729" marB="45729"/>
                </a:tc>
              </a:tr>
            </a:tbl>
          </a:graphicData>
        </a:graphic>
      </p:graphicFrame>
      <p:sp>
        <p:nvSpPr>
          <p:cNvPr id="105514" name="AutoShape 11"/>
          <p:cNvSpPr>
            <a:spLocks noChangeAspect="1" noChangeArrowheads="1"/>
          </p:cNvSpPr>
          <p:nvPr/>
        </p:nvSpPr>
        <p:spPr bwMode="auto">
          <a:xfrm>
            <a:off x="406400" y="5873750"/>
            <a:ext cx="48418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spTree>
    <p:custDataLst>
      <p:tags r:id="rId1"/>
    </p:custDataLst>
    <p:extLst>
      <p:ext uri="{BB962C8B-B14F-4D97-AF65-F5344CB8AC3E}">
        <p14:creationId xmlns:p14="http://schemas.microsoft.com/office/powerpoint/2010/main" val="22632047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5"/>
          <p:cNvSpPr>
            <a:spLocks noGrp="1"/>
          </p:cNvSpPr>
          <p:nvPr>
            <p:ph sz="half" idx="2"/>
          </p:nvPr>
        </p:nvSpPr>
        <p:spPr>
          <a:xfrm>
            <a:off x="5181600" y="1371600"/>
            <a:ext cx="3810000" cy="5181600"/>
          </a:xfrm>
        </p:spPr>
        <p:txBody>
          <a:bodyPr/>
          <a:lstStyle/>
          <a:p>
            <a:r>
              <a:rPr lang="en-US" altLang="en-US" sz="2000" dirty="0" smtClean="0"/>
              <a:t>Shallow LNAPL source below houses (source – building separation =  5ft (1.52 m))</a:t>
            </a:r>
          </a:p>
          <a:p>
            <a:r>
              <a:rPr lang="en-US" altLang="en-US" sz="2000" dirty="0" smtClean="0"/>
              <a:t>Source SV concentrations</a:t>
            </a:r>
          </a:p>
          <a:p>
            <a:pPr lvl="1"/>
            <a:r>
              <a:rPr lang="en-US" altLang="en-US" sz="1800" dirty="0" smtClean="0"/>
              <a:t>Benzene = 660 mg/m3 </a:t>
            </a:r>
          </a:p>
          <a:p>
            <a:pPr lvl="1"/>
            <a:r>
              <a:rPr lang="en-US" altLang="en-US" sz="1800" dirty="0" smtClean="0"/>
              <a:t>TPH = 200,000 mg/m3</a:t>
            </a:r>
          </a:p>
          <a:p>
            <a:r>
              <a:rPr lang="en-US" altLang="en-US" sz="2000" dirty="0" smtClean="0"/>
              <a:t>Measured indoor air &amp; subslab &lt; predicted concentrations (model conservative)</a:t>
            </a:r>
          </a:p>
          <a:p>
            <a:r>
              <a:rPr lang="en-US" altLang="en-US" sz="2000" dirty="0" smtClean="0"/>
              <a:t>Modeling added line of evidence for evaluating background, predicts aromatics &amp; aliphatics behavior well</a:t>
            </a:r>
          </a:p>
        </p:txBody>
      </p:sp>
      <p:sp>
        <p:nvSpPr>
          <p:cNvPr id="106499" name="Rectangle 5"/>
          <p:cNvSpPr>
            <a:spLocks noChangeArrowheads="1"/>
          </p:cNvSpPr>
          <p:nvPr/>
        </p:nvSpPr>
        <p:spPr bwMode="auto">
          <a:xfrm>
            <a:off x="0" y="0"/>
            <a:ext cx="9144000" cy="6858000"/>
          </a:xfrm>
          <a:prstGeom prst="rect">
            <a:avLst/>
          </a:prstGeom>
          <a:noFill/>
          <a:ln w="63500" algn="ctr">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99CC"/>
              </a:solidFill>
            </a:endParaRPr>
          </a:p>
        </p:txBody>
      </p:sp>
      <p:sp>
        <p:nvSpPr>
          <p:cNvPr id="106500" name="TextBox 7"/>
          <p:cNvSpPr txBox="1">
            <a:spLocks noChangeArrowheads="1"/>
          </p:cNvSpPr>
          <p:nvPr/>
        </p:nvSpPr>
        <p:spPr bwMode="auto">
          <a:xfrm>
            <a:off x="609600" y="838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rPr>
              <a:t>Case Study</a:t>
            </a:r>
          </a:p>
        </p:txBody>
      </p:sp>
      <p:sp>
        <p:nvSpPr>
          <p:cNvPr id="9" name="TextBox 9"/>
          <p:cNvSpPr txBox="1">
            <a:spLocks noChangeArrowheads="1"/>
          </p:cNvSpPr>
          <p:nvPr/>
        </p:nvSpPr>
        <p:spPr bwMode="auto">
          <a:xfrm rot="16200000">
            <a:off x="-2601118" y="3886994"/>
            <a:ext cx="5572125" cy="369888"/>
          </a:xfrm>
          <a:prstGeom prst="rect">
            <a:avLst/>
          </a:prstGeom>
          <a:solidFill>
            <a:srgbClr val="0099CC"/>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cs typeface="+mn-cs"/>
              </a:rPr>
              <a:t>Case Study</a:t>
            </a:r>
          </a:p>
        </p:txBody>
      </p:sp>
      <p:graphicFrame>
        <p:nvGraphicFramePr>
          <p:cNvPr id="8" name="Chart 7"/>
          <p:cNvGraphicFramePr>
            <a:graphicFrameLocks/>
          </p:cNvGraphicFramePr>
          <p:nvPr/>
        </p:nvGraphicFramePr>
        <p:xfrm>
          <a:off x="369889" y="963739"/>
          <a:ext cx="4817164" cy="536086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041775" y="3943350"/>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300" dirty="0"/>
              <a:t>J&amp;E</a:t>
            </a:r>
          </a:p>
        </p:txBody>
      </p:sp>
      <p:sp>
        <p:nvSpPr>
          <p:cNvPr id="11" name="TextBox 10"/>
          <p:cNvSpPr txBox="1"/>
          <p:nvPr/>
        </p:nvSpPr>
        <p:spPr>
          <a:xfrm>
            <a:off x="2274888" y="4065588"/>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300" dirty="0"/>
              <a:t>J&amp;E</a:t>
            </a:r>
          </a:p>
        </p:txBody>
      </p:sp>
      <p:sp>
        <p:nvSpPr>
          <p:cNvPr id="106507" name="TextBox 11"/>
          <p:cNvSpPr txBox="1">
            <a:spLocks noChangeArrowheads="1"/>
          </p:cNvSpPr>
          <p:nvPr/>
        </p:nvSpPr>
        <p:spPr bwMode="auto">
          <a:xfrm rot="-1081635">
            <a:off x="2660650" y="1819275"/>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3366FF"/>
                </a:solidFill>
              </a:rPr>
              <a:t>Oxygen</a:t>
            </a:r>
          </a:p>
        </p:txBody>
      </p:sp>
      <p:sp>
        <p:nvSpPr>
          <p:cNvPr id="106508" name="TextBox 12"/>
          <p:cNvSpPr txBox="1">
            <a:spLocks noChangeArrowheads="1"/>
          </p:cNvSpPr>
          <p:nvPr/>
        </p:nvSpPr>
        <p:spPr bwMode="auto">
          <a:xfrm rot="3210184">
            <a:off x="1154113" y="3487738"/>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800"/>
              </a:lnSpc>
            </a:pPr>
            <a:r>
              <a:rPr lang="en-US" altLang="en-US" dirty="0">
                <a:solidFill>
                  <a:srgbClr val="FF0000"/>
                </a:solidFill>
              </a:rPr>
              <a:t>Benzene</a:t>
            </a:r>
          </a:p>
        </p:txBody>
      </p:sp>
      <p:sp>
        <p:nvSpPr>
          <p:cNvPr id="106509" name="TextBox 1"/>
          <p:cNvSpPr txBox="1">
            <a:spLocks noChangeArrowheads="1"/>
          </p:cNvSpPr>
          <p:nvPr/>
        </p:nvSpPr>
        <p:spPr bwMode="auto">
          <a:xfrm rot="2060870">
            <a:off x="2127250" y="2957513"/>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FF9900"/>
                </a:solidFill>
              </a:rPr>
              <a:t>Iso-octane</a:t>
            </a:r>
          </a:p>
        </p:txBody>
      </p:sp>
      <p:sp>
        <p:nvSpPr>
          <p:cNvPr id="18" name="Title 1"/>
          <p:cNvSpPr txBox="1">
            <a:spLocks/>
          </p:cNvSpPr>
          <p:nvPr/>
        </p:nvSpPr>
        <p:spPr bwMode="auto">
          <a:xfrm>
            <a:off x="457200" y="92075"/>
            <a:ext cx="7543800" cy="1050925"/>
          </a:xfrm>
          <a:prstGeom prst="rect">
            <a:avLst/>
          </a:prstGeom>
          <a:noFill/>
          <a:ln>
            <a:noFill/>
          </a:ln>
          <a:extLst/>
        </p:spPr>
        <p:txBody>
          <a:bodyPr anchor="ct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defRPr/>
            </a:pPr>
            <a:r>
              <a:rPr lang="en-US" altLang="en-US" sz="2800" kern="0" dirty="0" smtClean="0">
                <a:solidFill>
                  <a:srgbClr val="0099CC"/>
                </a:solidFill>
              </a:rPr>
              <a:t>BioVapor Case Study </a:t>
            </a:r>
            <a:r>
              <a:rPr lang="en-US" altLang="en-US" sz="2400" kern="0" dirty="0" smtClean="0">
                <a:solidFill>
                  <a:srgbClr val="0099CC"/>
                </a:solidFill>
              </a:rPr>
              <a:t>– </a:t>
            </a:r>
            <a:br>
              <a:rPr lang="en-US" altLang="en-US" sz="2400" kern="0" dirty="0" smtClean="0">
                <a:solidFill>
                  <a:srgbClr val="0099CC"/>
                </a:solidFill>
              </a:rPr>
            </a:br>
            <a:r>
              <a:rPr lang="en-US" altLang="en-US" sz="2400" kern="0" dirty="0" smtClean="0">
                <a:solidFill>
                  <a:srgbClr val="0099CC"/>
                </a:solidFill>
              </a:rPr>
              <a:t>Stafford, NJ – LNAPL Site </a:t>
            </a:r>
          </a:p>
        </p:txBody>
      </p:sp>
      <p:graphicFrame>
        <p:nvGraphicFramePr>
          <p:cNvPr id="15" name="Table 14"/>
          <p:cNvGraphicFramePr>
            <a:graphicFrameLocks noGrp="1"/>
          </p:cNvGraphicFramePr>
          <p:nvPr/>
        </p:nvGraphicFramePr>
        <p:xfrm>
          <a:off x="412750" y="5229225"/>
          <a:ext cx="4845050" cy="1520826"/>
        </p:xfrm>
        <a:graphic>
          <a:graphicData uri="http://schemas.openxmlformats.org/drawingml/2006/table">
            <a:tbl>
              <a:tblPr/>
              <a:tblGrid>
                <a:gridCol w="1315277"/>
                <a:gridCol w="1033431"/>
                <a:gridCol w="1315277"/>
                <a:gridCol w="1181065"/>
              </a:tblGrid>
              <a:tr h="253471">
                <a:tc rowSpan="2" gridSpan="2">
                  <a:txBody>
                    <a:bodyPr/>
                    <a:lstStyle/>
                    <a:p>
                      <a:pPr marL="0" marR="0">
                        <a:spcBef>
                          <a:spcPts val="0"/>
                        </a:spcBef>
                        <a:spcAft>
                          <a:spcPts val="0"/>
                        </a:spcAft>
                      </a:pPr>
                      <a:r>
                        <a:rPr lang="en-US" sz="1600" b="1" dirty="0">
                          <a:solidFill>
                            <a:srgbClr val="1F497D"/>
                          </a:solidFill>
                          <a:latin typeface="Arial"/>
                          <a:ea typeface="Calibri"/>
                          <a:cs typeface="Times New Roman"/>
                        </a:rPr>
                        <a:t>Source Vapor </a:t>
                      </a:r>
                      <a:br>
                        <a:rPr lang="en-US" sz="1600" b="1" dirty="0">
                          <a:solidFill>
                            <a:srgbClr val="1F497D"/>
                          </a:solidFill>
                          <a:latin typeface="Arial"/>
                          <a:ea typeface="Calibri"/>
                          <a:cs typeface="Times New Roman"/>
                        </a:rPr>
                      </a:br>
                      <a:r>
                        <a:rPr lang="en-US" sz="1600" b="1" dirty="0">
                          <a:solidFill>
                            <a:srgbClr val="1F497D"/>
                          </a:solidFill>
                          <a:latin typeface="Arial"/>
                          <a:ea typeface="Calibri"/>
                          <a:cs typeface="Times New Roman"/>
                        </a:rPr>
                        <a:t>Conc. (mg/m</a:t>
                      </a:r>
                      <a:r>
                        <a:rPr lang="en-US" sz="1600" b="1" baseline="30000" dirty="0">
                          <a:solidFill>
                            <a:srgbClr val="1F497D"/>
                          </a:solidFill>
                          <a:latin typeface="Arial"/>
                          <a:ea typeface="Calibri"/>
                          <a:cs typeface="Times New Roman"/>
                        </a:rPr>
                        <a:t>3</a:t>
                      </a:r>
                      <a:r>
                        <a:rPr lang="en-US" sz="1600" b="1" dirty="0">
                          <a:solidFill>
                            <a:srgbClr val="1F497D"/>
                          </a:solidFill>
                          <a:latin typeface="Arial"/>
                          <a:ea typeface="Calibri"/>
                          <a:cs typeface="Times New Roman"/>
                        </a:rPr>
                        <a:t>)</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CC99"/>
                    </a:solidFill>
                  </a:tcPr>
                </a:tc>
                <a:tc rowSpan="2" hMerge="1">
                  <a:txBody>
                    <a:bodyPr/>
                    <a:lstStyle/>
                    <a:p>
                      <a:endParaRPr lang="en-US"/>
                    </a:p>
                  </a:txBody>
                  <a:tcPr/>
                </a:tc>
                <a:tc gridSpan="2">
                  <a:txBody>
                    <a:bodyPr/>
                    <a:lstStyle/>
                    <a:p>
                      <a:pPr marL="0" marR="0">
                        <a:spcBef>
                          <a:spcPts val="0"/>
                        </a:spcBef>
                        <a:spcAft>
                          <a:spcPts val="0"/>
                        </a:spcAft>
                      </a:pPr>
                      <a:r>
                        <a:rPr lang="en-US" sz="1600" b="1" dirty="0">
                          <a:solidFill>
                            <a:srgbClr val="1F497D"/>
                          </a:solidFill>
                          <a:latin typeface="Arial"/>
                          <a:ea typeface="Calibri"/>
                          <a:cs typeface="Times New Roman"/>
                        </a:rPr>
                        <a:t>Indoor Air Conc. (mg/m</a:t>
                      </a:r>
                      <a:r>
                        <a:rPr lang="en-US" sz="1600" b="1" baseline="30000" dirty="0">
                          <a:solidFill>
                            <a:srgbClr val="1F497D"/>
                          </a:solidFill>
                          <a:latin typeface="Arial"/>
                          <a:ea typeface="Calibri"/>
                          <a:cs typeface="Times New Roman"/>
                        </a:rPr>
                        <a:t>3</a:t>
                      </a:r>
                      <a:r>
                        <a:rPr lang="en-US" sz="1600" b="1" dirty="0">
                          <a:solidFill>
                            <a:srgbClr val="1F497D"/>
                          </a:solidFill>
                          <a:latin typeface="Arial"/>
                          <a:ea typeface="Calibri"/>
                          <a:cs typeface="Times New Roman"/>
                        </a:rPr>
                        <a:t>)</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CC99"/>
                    </a:solidFill>
                  </a:tcPr>
                </a:tc>
                <a:tc hMerge="1">
                  <a:txBody>
                    <a:bodyPr/>
                    <a:lstStyle/>
                    <a:p>
                      <a:endParaRPr lang="en-US"/>
                    </a:p>
                  </a:txBody>
                  <a:tcPr/>
                </a:tc>
              </a:tr>
              <a:tr h="253471">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1600" b="1" dirty="0">
                          <a:solidFill>
                            <a:srgbClr val="1F497D"/>
                          </a:solidFill>
                          <a:latin typeface="Arial"/>
                          <a:ea typeface="Calibri"/>
                          <a:cs typeface="Times New Roman"/>
                        </a:rPr>
                        <a:t>Predicted</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a:noFill/>
                    </a:lnR>
                    <a:lnT>
                      <a:noFill/>
                    </a:lnT>
                    <a:lnB>
                      <a:noFill/>
                    </a:lnB>
                    <a:solidFill>
                      <a:srgbClr val="00CC99"/>
                    </a:solidFill>
                  </a:tcPr>
                </a:tc>
                <a:tc>
                  <a:txBody>
                    <a:bodyPr/>
                    <a:lstStyle/>
                    <a:p>
                      <a:pPr marL="0" marR="0">
                        <a:spcBef>
                          <a:spcPts val="0"/>
                        </a:spcBef>
                        <a:spcAft>
                          <a:spcPts val="0"/>
                        </a:spcAft>
                      </a:pPr>
                      <a:r>
                        <a:rPr lang="en-US" sz="1600" b="1" dirty="0">
                          <a:solidFill>
                            <a:srgbClr val="1F497D"/>
                          </a:solidFill>
                          <a:latin typeface="Arial"/>
                          <a:ea typeface="Calibri"/>
                          <a:cs typeface="Times New Roman"/>
                        </a:rPr>
                        <a:t>Measured</a:t>
                      </a:r>
                      <a:endParaRPr lang="en-US" sz="1600" dirty="0">
                        <a:latin typeface="Calibri"/>
                        <a:ea typeface="Calibri"/>
                        <a:cs typeface="Times New Roman"/>
                      </a:endParaRPr>
                    </a:p>
                  </a:txBody>
                  <a:tcPr marL="9524" marR="9524" marT="9529" marB="0">
                    <a:lnL>
                      <a:noFill/>
                    </a:lnL>
                    <a:lnR>
                      <a:noFill/>
                    </a:lnR>
                    <a:lnT>
                      <a:noFill/>
                    </a:lnT>
                    <a:lnB>
                      <a:noFill/>
                    </a:lnB>
                    <a:solidFill>
                      <a:srgbClr val="00CC99"/>
                    </a:solidFill>
                  </a:tcPr>
                </a:tc>
              </a:tr>
              <a:tr h="253471">
                <a:tc>
                  <a:txBody>
                    <a:bodyPr/>
                    <a:lstStyle/>
                    <a:p>
                      <a:pPr marL="0" marR="0">
                        <a:spcBef>
                          <a:spcPts val="0"/>
                        </a:spcBef>
                        <a:spcAft>
                          <a:spcPts val="0"/>
                        </a:spcAft>
                      </a:pPr>
                      <a:r>
                        <a:rPr lang="en-US" sz="1600" dirty="0">
                          <a:solidFill>
                            <a:srgbClr val="1F497D"/>
                          </a:solidFill>
                          <a:latin typeface="Arial"/>
                          <a:ea typeface="Calibri"/>
                          <a:cs typeface="Times New Roman"/>
                        </a:rPr>
                        <a:t>Benzene</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660</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0.017</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F6EF"/>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&lt;0.0025</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F6EF"/>
                    </a:solidFill>
                  </a:tcPr>
                </a:tc>
              </a:tr>
              <a:tr h="253471">
                <a:tc>
                  <a:txBody>
                    <a:bodyPr/>
                    <a:lstStyle/>
                    <a:p>
                      <a:pPr marL="0" marR="0">
                        <a:spcBef>
                          <a:spcPts val="0"/>
                        </a:spcBef>
                        <a:spcAft>
                          <a:spcPts val="0"/>
                        </a:spcAft>
                      </a:pPr>
                      <a:r>
                        <a:rPr lang="en-US" sz="1600" dirty="0">
                          <a:solidFill>
                            <a:srgbClr val="1F497D"/>
                          </a:solidFill>
                          <a:latin typeface="Arial"/>
                          <a:ea typeface="Calibri"/>
                          <a:cs typeface="Times New Roman"/>
                        </a:rPr>
                        <a:t>Hexane</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6,150</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0.39</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&lt;0.0025</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253471">
                <a:tc>
                  <a:txBody>
                    <a:bodyPr/>
                    <a:lstStyle/>
                    <a:p>
                      <a:pPr marL="0" marR="0">
                        <a:spcBef>
                          <a:spcPts val="0"/>
                        </a:spcBef>
                        <a:spcAft>
                          <a:spcPts val="0"/>
                        </a:spcAft>
                      </a:pPr>
                      <a:r>
                        <a:rPr lang="en-US" sz="1600" dirty="0">
                          <a:solidFill>
                            <a:srgbClr val="1F497D"/>
                          </a:solidFill>
                          <a:latin typeface="Arial"/>
                          <a:ea typeface="Calibri"/>
                          <a:cs typeface="Times New Roman"/>
                        </a:rPr>
                        <a:t>Iso-octane</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1,930</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0.91</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0.70</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r>
              <a:tr h="253471">
                <a:tc>
                  <a:txBody>
                    <a:bodyPr/>
                    <a:lstStyle/>
                    <a:p>
                      <a:pPr marL="0" marR="0">
                        <a:spcBef>
                          <a:spcPts val="0"/>
                        </a:spcBef>
                        <a:spcAft>
                          <a:spcPts val="0"/>
                        </a:spcAft>
                      </a:pPr>
                      <a:r>
                        <a:rPr lang="en-US" sz="1600" dirty="0">
                          <a:solidFill>
                            <a:srgbClr val="1F497D"/>
                          </a:solidFill>
                          <a:latin typeface="Arial"/>
                          <a:ea typeface="Calibri"/>
                          <a:cs typeface="Times New Roman"/>
                        </a:rPr>
                        <a:t>MTBE</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5,940</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4.8</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marL="0" marR="0">
                        <a:spcBef>
                          <a:spcPts val="0"/>
                        </a:spcBef>
                        <a:spcAft>
                          <a:spcPts val="0"/>
                        </a:spcAft>
                      </a:pPr>
                      <a:r>
                        <a:rPr lang="en-US" sz="1600" dirty="0">
                          <a:solidFill>
                            <a:srgbClr val="1F497D"/>
                          </a:solidFill>
                          <a:latin typeface="Arial"/>
                          <a:ea typeface="Calibri"/>
                          <a:cs typeface="Times New Roman"/>
                        </a:rPr>
                        <a:t>0.24</a:t>
                      </a:r>
                      <a:endParaRPr lang="en-US" sz="1600" dirty="0">
                        <a:latin typeface="Calibri"/>
                        <a:ea typeface="Calibri"/>
                        <a:cs typeface="Times New Roman"/>
                      </a:endParaRPr>
                    </a:p>
                  </a:txBody>
                  <a:tcPr marL="9524" marR="9524" marT="95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bl>
          </a:graphicData>
        </a:graphic>
      </p:graphicFrame>
      <p:sp>
        <p:nvSpPr>
          <p:cNvPr id="10654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Tree>
    <p:custDataLst>
      <p:tags r:id="rId1"/>
    </p:custDataLst>
    <p:extLst>
      <p:ext uri="{BB962C8B-B14F-4D97-AF65-F5344CB8AC3E}">
        <p14:creationId xmlns:p14="http://schemas.microsoft.com/office/powerpoint/2010/main" val="4229074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TRC-EPA Region 7 - 112403">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22543</TotalTime>
  <Words>11460</Words>
  <Application>Microsoft Office PowerPoint</Application>
  <PresentationFormat>On-screen Show (4:3)</PresentationFormat>
  <Paragraphs>1819</Paragraphs>
  <Slides>117</Slides>
  <Notes>117</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ITRC-EPA Region 7 - 112403</vt:lpstr>
      <vt:lpstr>Starting Soon: Petroleum Vapor Intrusion</vt:lpstr>
      <vt:lpstr>Petroleum Vapor Intrusion: Fundamentals of Screening, Investigation, and Management </vt:lpstr>
      <vt:lpstr>Housekeeping  </vt:lpstr>
      <vt:lpstr>ITRC (www.itrcweb.org) – Shaping the Future of Regulatory Acceptance</vt:lpstr>
      <vt:lpstr>Meet the ITRC Trainers</vt:lpstr>
      <vt:lpstr>What is Vapor Intrusion (VI)? What is Petroleum Vapor Intrusion (PVI)?</vt:lpstr>
      <vt:lpstr>Aerobic Biodegradation - Key to Limiting PVI</vt:lpstr>
      <vt:lpstr>The Effect of Aerobic Biodegradation</vt:lpstr>
      <vt:lpstr>PVI – What is the Big Deal?</vt:lpstr>
      <vt:lpstr>The ITRC Solution - Guidance Petroleum Vapor Intrusion (PVI): Fundamentals of Screening, Investigation, and Management </vt:lpstr>
      <vt:lpstr>ITRC’s PVI Guidance – What It Can Do for YOU! </vt:lpstr>
      <vt:lpstr>ITRC’s PVI Assessment Strategy</vt:lpstr>
      <vt:lpstr>Intent of Using PVI Screening Method Based on Vertical Screening Distance</vt:lpstr>
      <vt:lpstr>Users Follows Step-Wise Approach</vt:lpstr>
      <vt:lpstr>ITRC PVI Guidance Applicability Beyond Gas Stations…….</vt:lpstr>
      <vt:lpstr>Community Engagement  Be Prepared!</vt:lpstr>
      <vt:lpstr>How ITRC’s PVI Guidance Relates to Other Documents</vt:lpstr>
      <vt:lpstr>After Today’s Training You Should Know:</vt:lpstr>
      <vt:lpstr>Today’s Road Map</vt:lpstr>
      <vt:lpstr>PVI Pathway Learning Objectives</vt:lpstr>
      <vt:lpstr>PVI Pathway Characteristics of PVI</vt:lpstr>
      <vt:lpstr>Vapor Intrusion – Vapor Flow Limited By:</vt:lpstr>
      <vt:lpstr>Vapor Impacts to Indoor Air, NOT Related to VI Pathway</vt:lpstr>
      <vt:lpstr>Poll Question</vt:lpstr>
      <vt:lpstr>PowerPoint Presentation</vt:lpstr>
      <vt:lpstr>Petroleum Vapors Biodegrade Rapidly</vt:lpstr>
      <vt:lpstr>Biodegradation is Widely Recognized as a Significant Process</vt:lpstr>
      <vt:lpstr>Aerobic Biodegradation Basics</vt:lpstr>
      <vt:lpstr>Influences on Extent and Rate of Biodegradation</vt:lpstr>
      <vt:lpstr>Vapor Source</vt:lpstr>
      <vt:lpstr>Observed Petroleum Vapor Soil Gas Profiles</vt:lpstr>
      <vt:lpstr>Evidence for Aerobic Biodegradation</vt:lpstr>
      <vt:lpstr>Aerobic Petroleum Biodegradation Rates in Soil: Compiled Data</vt:lpstr>
      <vt:lpstr>Aerobic Petroleum Biodegradation Rates in Soil</vt:lpstr>
      <vt:lpstr>Environmental Effects on Biodegradation</vt:lpstr>
      <vt:lpstr>Common Question: Is there enough O2 under buildings to support biodegradation?</vt:lpstr>
      <vt:lpstr>PVI – General Conceptual Site Model (CSM)</vt:lpstr>
      <vt:lpstr>Community Engagement  What is PVI?</vt:lpstr>
      <vt:lpstr>PVI Pathway Summary</vt:lpstr>
      <vt:lpstr>Today’s Road Map</vt:lpstr>
      <vt:lpstr>Site Screening Outline and Learning Objectives</vt:lpstr>
      <vt:lpstr>Site Screening Definition and Rationale</vt:lpstr>
      <vt:lpstr>Conceptual Model of Vertical Screening Distances</vt:lpstr>
      <vt:lpstr>Basis for Site Screening</vt:lpstr>
      <vt:lpstr>USEPA Database</vt:lpstr>
      <vt:lpstr>USEPA Database – Number of Sites</vt:lpstr>
      <vt:lpstr>USEPA Database Number of Soil Vapor Analyses</vt:lpstr>
      <vt:lpstr>Empirical Data Analysis</vt:lpstr>
      <vt:lpstr>USEPA Vertical Distance Method – Dissolved Source</vt:lpstr>
      <vt:lpstr>USEPA Vertical Distance Method – LNAPL Source UST/AST Sites</vt:lpstr>
      <vt:lpstr>USEPA Vertical Distance Method – LNAPL Source Industrial Sites</vt:lpstr>
      <vt:lpstr>The Effect of Soil Gas Screening Level on Screening Distance</vt:lpstr>
      <vt:lpstr>Using the Site Screening Process</vt:lpstr>
      <vt:lpstr>Step 1: Develop Conceptual Site Model (CSM)</vt:lpstr>
      <vt:lpstr>Step 1: Develop CSM Site Type</vt:lpstr>
      <vt:lpstr>Step 1: Develop CSM Petroleum Vapor Source</vt:lpstr>
      <vt:lpstr>Step 1: Develop CSM Petroleum Vapor Source</vt:lpstr>
      <vt:lpstr>Step 1: Develop CSM Extent of Source</vt:lpstr>
      <vt:lpstr>Step 1: Develop CSM Precluding Factors</vt:lpstr>
      <vt:lpstr>Precluding Factors – Preferential Pathways</vt:lpstr>
      <vt:lpstr>Step 1: Develop CSM Lateral Inclusion Zone</vt:lpstr>
      <vt:lpstr>Step 1: Develop CSM Vertical Separation Distance</vt:lpstr>
      <vt:lpstr>Step 2: Evaluate Building for  Precluding Factors and Lateral Inclusion</vt:lpstr>
      <vt:lpstr>Step 3: Conduct Screening with Vertical Separation Distance</vt:lpstr>
      <vt:lpstr>Case Study Using Vertical Screening:  Santa Clara, Utah </vt:lpstr>
      <vt:lpstr>Today’s Road Map</vt:lpstr>
      <vt:lpstr>Today’s Road Map</vt:lpstr>
      <vt:lpstr>Site Investigation Overview</vt:lpstr>
      <vt:lpstr>Site Investigation Learning Objectives</vt:lpstr>
      <vt:lpstr>Site Investigation Process and Flow Chart</vt:lpstr>
      <vt:lpstr>Step 4: Concentration-Based Evaluation</vt:lpstr>
      <vt:lpstr>Step 5: Select Scenario and Design Investigation Approach</vt:lpstr>
      <vt:lpstr>Step 5: Scenario 1 - Contamination NOT in Contact with Building</vt:lpstr>
      <vt:lpstr>Step 5: Scenario 2 - Contamination in Contact with Building</vt:lpstr>
      <vt:lpstr>Step 5: Other Scenarios - Special Cases or Exceptions</vt:lpstr>
      <vt:lpstr>Investigation Methods and Analysis Toolbox – Appendix G</vt:lpstr>
      <vt:lpstr>Step 6: Evaluate Data To assess completeness and significance of the PVI pathway </vt:lpstr>
      <vt:lpstr>Step 7: Determine Need for Additional Investigation</vt:lpstr>
      <vt:lpstr>Step 8: Determine if PVI Pathway is Complete</vt:lpstr>
      <vt:lpstr>Case Study – Background </vt:lpstr>
      <vt:lpstr>PowerPoint Presentation</vt:lpstr>
      <vt:lpstr>Case Study – Site Investigation Concentration Based Evaluation</vt:lpstr>
      <vt:lpstr>Case Study – Site Investigation Investigation Scenario</vt:lpstr>
      <vt:lpstr>PowerPoint Presentation</vt:lpstr>
      <vt:lpstr>Case Study – Site Investigation Data Evaluation</vt:lpstr>
      <vt:lpstr>Case Study – Site Investigation Additional Investigation/Pathway Complete?</vt:lpstr>
      <vt:lpstr>Community Engagement  What to expect in a Petroleum Vapor Intrusion Investigation</vt:lpstr>
      <vt:lpstr>Site Investigation Summary</vt:lpstr>
      <vt:lpstr>Today’s Road Map</vt:lpstr>
      <vt:lpstr>Modeling Overview and Learning Objectives</vt:lpstr>
      <vt:lpstr>Why Use Models to Evaluate PVI?</vt:lpstr>
      <vt:lpstr>Acceptability of Models for Evaluating PVI Pathway</vt:lpstr>
      <vt:lpstr>Framework for Using Models for PVI Pathway Assessment</vt:lpstr>
      <vt:lpstr>3 Model Types Used to Evaluate PVI</vt:lpstr>
      <vt:lpstr>Overview of BioVapor Model</vt:lpstr>
      <vt:lpstr>Oxygen in the BioVapor Model</vt:lpstr>
      <vt:lpstr>Source Concentrations in the BioVapor Model</vt:lpstr>
      <vt:lpstr>BioVapor Case Study –  Salt Lake City, UT – Dissolved Source</vt:lpstr>
      <vt:lpstr>PowerPoint Presentation</vt:lpstr>
      <vt:lpstr>Modeling Summary</vt:lpstr>
      <vt:lpstr>Today’s Road Map</vt:lpstr>
      <vt:lpstr>Vapor Control &amp; Site Management Learning Objectives and Overview</vt:lpstr>
      <vt:lpstr>Factors Unique to PVI Mitigation</vt:lpstr>
      <vt:lpstr>Vapor Control Strategies for Petroleum Hydrocarbons</vt:lpstr>
      <vt:lpstr>Example 1 – Vapor Control Strategies Residual TPH in soils above groundwater, adjacent to building</vt:lpstr>
      <vt:lpstr>Example 1 – Suggested Approaches Residual TPH in soils above groundwater, adjacent to building</vt:lpstr>
      <vt:lpstr>Example 2 – Vapor Control Strategies  LNAPL plume extends under building, less than 2 feet below slab</vt:lpstr>
      <vt:lpstr>Example 2 – Suggested Approaches LNAPL plume extends under building, less than 2 feet below slab</vt:lpstr>
      <vt:lpstr>Example 3 – Suggested Approaches Top of smear zone less than 5 feet below future building foundations</vt:lpstr>
      <vt:lpstr>Example 3 – Vapor Control Strategies  Top of smear zone less than 5 feet below future building foundations</vt:lpstr>
      <vt:lpstr>PVI Mitigation Resources</vt:lpstr>
      <vt:lpstr>Community Engagement  How is a Petroleum Vapor Intrusion Problem Fixed?</vt:lpstr>
      <vt:lpstr>Community Engagement  Is a Petroleum Vapor Intrusion Problem Ever Over?</vt:lpstr>
      <vt:lpstr>Vapor Control and Site Management Summary</vt:lpstr>
      <vt:lpstr>After Today’s Training You Should Know:</vt:lpstr>
      <vt:lpstr>ITRC PVI 2-Day Classroom Training</vt:lpstr>
      <vt:lpstr>Thank You for Participating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ITRC’s Internet Training</dc:title>
  <dc:creator>Mary Yelken</dc:creator>
  <cp:lastModifiedBy>Juliana</cp:lastModifiedBy>
  <cp:revision>813</cp:revision>
  <cp:lastPrinted>2014-11-12T20:56:51Z</cp:lastPrinted>
  <dcterms:created xsi:type="dcterms:W3CDTF">2001-12-07T19:17:40Z</dcterms:created>
  <dcterms:modified xsi:type="dcterms:W3CDTF">2014-12-08T18:41:26Z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4C281284-FD98-4730-9BEC-745FA5449BF8</vt:lpwstr>
  </property>
  <property fmtid="{D5CDD505-2E9C-101B-9397-08002B2CF9AE}" pid="3" name="ArticulatePath">
    <vt:lpwstr>ITRC_PVI_062614ibt</vt:lpwstr>
  </property>
</Properties>
</file>