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98"/>
  </p:notesMasterIdLst>
  <p:handoutMasterIdLst>
    <p:handoutMasterId r:id="rId99"/>
  </p:handoutMasterIdLst>
  <p:sldIdLst>
    <p:sldId id="1177" r:id="rId2"/>
    <p:sldId id="814" r:id="rId3"/>
    <p:sldId id="815" r:id="rId4"/>
    <p:sldId id="816" r:id="rId5"/>
    <p:sldId id="1179" r:id="rId6"/>
    <p:sldId id="1147" r:id="rId7"/>
    <p:sldId id="823" r:id="rId8"/>
    <p:sldId id="824" r:id="rId9"/>
    <p:sldId id="826" r:id="rId10"/>
    <p:sldId id="832" r:id="rId11"/>
    <p:sldId id="1148" r:id="rId12"/>
    <p:sldId id="982" r:id="rId13"/>
    <p:sldId id="836" r:id="rId14"/>
    <p:sldId id="837" r:id="rId15"/>
    <p:sldId id="1010" r:id="rId16"/>
    <p:sldId id="983" r:id="rId17"/>
    <p:sldId id="984" r:id="rId18"/>
    <p:sldId id="985" r:id="rId19"/>
    <p:sldId id="987" r:id="rId20"/>
    <p:sldId id="1171" r:id="rId21"/>
    <p:sldId id="1176" r:id="rId22"/>
    <p:sldId id="1096" r:id="rId23"/>
    <p:sldId id="1097" r:id="rId24"/>
    <p:sldId id="1098" r:id="rId25"/>
    <p:sldId id="1099" r:id="rId26"/>
    <p:sldId id="1016" r:id="rId27"/>
    <p:sldId id="989" r:id="rId28"/>
    <p:sldId id="1101" r:id="rId29"/>
    <p:sldId id="991" r:id="rId30"/>
    <p:sldId id="1172" r:id="rId31"/>
    <p:sldId id="1022" r:id="rId32"/>
    <p:sldId id="1002" r:id="rId33"/>
    <p:sldId id="1109" r:id="rId34"/>
    <p:sldId id="1149" r:id="rId35"/>
    <p:sldId id="1150" r:id="rId36"/>
    <p:sldId id="1151" r:id="rId37"/>
    <p:sldId id="1152" r:id="rId38"/>
    <p:sldId id="1153" r:id="rId39"/>
    <p:sldId id="1154" r:id="rId40"/>
    <p:sldId id="1155" r:id="rId41"/>
    <p:sldId id="1156" r:id="rId42"/>
    <p:sldId id="1157" r:id="rId43"/>
    <p:sldId id="1158" r:id="rId44"/>
    <p:sldId id="1159" r:id="rId45"/>
    <p:sldId id="1160" r:id="rId46"/>
    <p:sldId id="1169" r:id="rId47"/>
    <p:sldId id="1162" r:id="rId48"/>
    <p:sldId id="1163" r:id="rId49"/>
    <p:sldId id="1178" r:id="rId50"/>
    <p:sldId id="1175" r:id="rId51"/>
    <p:sldId id="1166" r:id="rId52"/>
    <p:sldId id="1167" r:id="rId53"/>
    <p:sldId id="1168" r:id="rId54"/>
    <p:sldId id="866" r:id="rId55"/>
    <p:sldId id="918" r:id="rId56"/>
    <p:sldId id="704" r:id="rId57"/>
    <p:sldId id="705" r:id="rId58"/>
    <p:sldId id="1025" r:id="rId59"/>
    <p:sldId id="706" r:id="rId60"/>
    <p:sldId id="707" r:id="rId61"/>
    <p:sldId id="711" r:id="rId62"/>
    <p:sldId id="712" r:id="rId63"/>
    <p:sldId id="713" r:id="rId64"/>
    <p:sldId id="1051" r:id="rId65"/>
    <p:sldId id="716" r:id="rId66"/>
    <p:sldId id="1053" r:id="rId67"/>
    <p:sldId id="717" r:id="rId68"/>
    <p:sldId id="719" r:id="rId69"/>
    <p:sldId id="1055" r:id="rId70"/>
    <p:sldId id="884" r:id="rId71"/>
    <p:sldId id="722" r:id="rId72"/>
    <p:sldId id="721" r:id="rId73"/>
    <p:sldId id="724" r:id="rId74"/>
    <p:sldId id="723" r:id="rId75"/>
    <p:sldId id="1056" r:id="rId76"/>
    <p:sldId id="1054" r:id="rId77"/>
    <p:sldId id="1130" r:id="rId78"/>
    <p:sldId id="1131" r:id="rId79"/>
    <p:sldId id="1132" r:id="rId80"/>
    <p:sldId id="1133" r:id="rId81"/>
    <p:sldId id="1134" r:id="rId82"/>
    <p:sldId id="1135" r:id="rId83"/>
    <p:sldId id="1136" r:id="rId84"/>
    <p:sldId id="1137" r:id="rId85"/>
    <p:sldId id="1138" r:id="rId86"/>
    <p:sldId id="1139" r:id="rId87"/>
    <p:sldId id="1140" r:id="rId88"/>
    <p:sldId id="1141" r:id="rId89"/>
    <p:sldId id="1142" r:id="rId90"/>
    <p:sldId id="1143" r:id="rId91"/>
    <p:sldId id="1144" r:id="rId92"/>
    <p:sldId id="1145" r:id="rId93"/>
    <p:sldId id="1146" r:id="rId94"/>
    <p:sldId id="1107" r:id="rId95"/>
    <p:sldId id="840" r:id="rId96"/>
    <p:sldId id="845" r:id="rId97"/>
  </p:sldIdLst>
  <p:sldSz cx="9144000" cy="6858000" type="screen4x3"/>
  <p:notesSz cx="7086600" cy="9428163"/>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70">
          <p15:clr>
            <a:srgbClr val="A4A3A4"/>
          </p15:clr>
        </p15:guide>
        <p15:guide id="2" pos="22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y Thun" initials="RT" lastIdx="2" clrIdx="0"/>
  <p:cmAuthor id="1" name="Spreng, Carl" initials="SC" lastIdx="1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8A"/>
    <a:srgbClr val="333399"/>
    <a:srgbClr val="FF6000"/>
    <a:srgbClr val="FF6600"/>
    <a:srgbClr val="FF3300"/>
    <a:srgbClr val="99CCFF"/>
    <a:srgbClr val="FFD581"/>
    <a:srgbClr val="FFFFCC"/>
    <a:srgbClr val="FF9966"/>
    <a:srgbClr val="71D0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47646" autoAdjust="0"/>
  </p:normalViewPr>
  <p:slideViewPr>
    <p:cSldViewPr>
      <p:cViewPr varScale="1">
        <p:scale>
          <a:sx n="34" d="100"/>
          <a:sy n="34" d="100"/>
        </p:scale>
        <p:origin x="1776" y="42"/>
      </p:cViewPr>
      <p:guideLst>
        <p:guide orient="horz" pos="2160"/>
        <p:guide pos="2880"/>
      </p:guideLst>
    </p:cSldViewPr>
  </p:slideViewPr>
  <p:outlineViewPr>
    <p:cViewPr>
      <p:scale>
        <a:sx n="33" d="100"/>
        <a:sy n="33" d="100"/>
      </p:scale>
      <p:origin x="0" y="-84762"/>
    </p:cViewPr>
  </p:outlineViewPr>
  <p:notesTextViewPr>
    <p:cViewPr>
      <p:scale>
        <a:sx n="100" d="100"/>
        <a:sy n="100" d="100"/>
      </p:scale>
      <p:origin x="0" y="-4344"/>
    </p:cViewPr>
  </p:notesTextViewPr>
  <p:sorterViewPr>
    <p:cViewPr varScale="1">
      <p:scale>
        <a:sx n="1" d="1"/>
        <a:sy n="1" d="1"/>
      </p:scale>
      <p:origin x="0" y="0"/>
    </p:cViewPr>
  </p:sorterViewPr>
  <p:notesViewPr>
    <p:cSldViewPr>
      <p:cViewPr varScale="1">
        <p:scale>
          <a:sx n="71" d="100"/>
          <a:sy n="71" d="100"/>
        </p:scale>
        <p:origin x="-1974" y="-114"/>
      </p:cViewPr>
      <p:guideLst>
        <p:guide orient="horz" pos="2970"/>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110"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1-7A47-49E4-93E5-0FB523DCE661}"/>
              </c:ext>
            </c:extLst>
          </c:dPt>
          <c:dPt>
            <c:idx val="1"/>
            <c:bubble3D val="0"/>
            <c:spPr>
              <a:solidFill>
                <a:srgbClr val="003366"/>
              </a:solidFill>
              <a:ln w="19050">
                <a:solidFill>
                  <a:schemeClr val="tx1"/>
                </a:solidFill>
              </a:ln>
              <a:effectLst/>
            </c:spPr>
            <c:extLst xmlns:c16r2="http://schemas.microsoft.com/office/drawing/2015/06/chart">
              <c:ext xmlns:c16="http://schemas.microsoft.com/office/drawing/2014/chart" uri="{C3380CC4-5D6E-409C-BE32-E72D297353CC}">
                <c16:uniqueId val="{00000003-7A47-49E4-93E5-0FB523DCE661}"/>
              </c:ext>
            </c:extLst>
          </c:dPt>
          <c:dPt>
            <c:idx val="2"/>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5-7A47-49E4-93E5-0FB523DCE661}"/>
              </c:ext>
            </c:extLst>
          </c:dPt>
          <c:dPt>
            <c:idx val="3"/>
            <c:bubble3D val="0"/>
            <c:spPr>
              <a:solidFill>
                <a:srgbClr val="FFC000"/>
              </a:solidFill>
              <a:ln w="19050">
                <a:solidFill>
                  <a:schemeClr val="tx1"/>
                </a:solidFill>
              </a:ln>
              <a:effectLst/>
            </c:spPr>
            <c:extLst xmlns:c16r2="http://schemas.microsoft.com/office/drawing/2015/06/chart">
              <c:ext xmlns:c16="http://schemas.microsoft.com/office/drawing/2014/chart" uri="{C3380CC4-5D6E-409C-BE32-E72D297353CC}">
                <c16:uniqueId val="{00000007-7A47-49E4-93E5-0FB523DCE661}"/>
              </c:ext>
            </c:extLst>
          </c:dPt>
          <c:dPt>
            <c:idx val="4"/>
            <c:bubble3D val="0"/>
            <c:spPr>
              <a:solidFill>
                <a:schemeClr val="accent5"/>
              </a:solidFill>
              <a:ln w="19050">
                <a:solidFill>
                  <a:schemeClr val="tx1"/>
                </a:solidFill>
              </a:ln>
              <a:effectLst/>
            </c:spPr>
            <c:extLst xmlns:c16r2="http://schemas.microsoft.com/office/drawing/2015/06/chart">
              <c:ext xmlns:c16="http://schemas.microsoft.com/office/drawing/2014/chart" uri="{C3380CC4-5D6E-409C-BE32-E72D297353CC}">
                <c16:uniqueId val="{00000009-7A47-49E4-93E5-0FB523DCE661}"/>
              </c:ext>
            </c:extLst>
          </c:dPt>
          <c:dLbls>
            <c:dLbl>
              <c:idx val="0"/>
              <c:layout>
                <c:manualLayout>
                  <c:x val="1.8889079082505991E-3"/>
                  <c:y val="3.7808641975308643E-2"/>
                </c:manualLayout>
              </c:layout>
              <c:tx>
                <c:rich>
                  <a:bodyPr/>
                  <a:lstStyle/>
                  <a:p>
                    <a:r>
                      <a:rPr lang="en-US" dirty="0"/>
                      <a:t>&gt;10 years</a:t>
                    </a:r>
                    <a:r>
                      <a:rPr lang="en-US" baseline="0" dirty="0"/>
                      <a:t>, </a:t>
                    </a:r>
                    <a:r>
                      <a:rPr lang="en-US" baseline="0" dirty="0" smtClean="0"/>
                      <a:t>11%</a:t>
                    </a:r>
                    <a:endParaRPr lang="en-US" baseline="0"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7A47-49E4-93E5-0FB523DCE661}"/>
                </c:ext>
                <c:ext xmlns:c15="http://schemas.microsoft.com/office/drawing/2012/chart" uri="{CE6537A1-D6FC-4f65-9D91-7224C49458BB}"/>
              </c:extLst>
            </c:dLbl>
            <c:dLbl>
              <c:idx val="1"/>
              <c:layout>
                <c:manualLayout>
                  <c:x val="-1.0624500741755107E-2"/>
                  <c:y val="-9.6942743268208246E-4"/>
                </c:manualLayout>
              </c:layout>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&gt;30 years</a:t>
                    </a:r>
                    <a:r>
                      <a:rPr lang="en-US" baseline="0" dirty="0"/>
                      <a:t>, </a:t>
                    </a:r>
                    <a:r>
                      <a:rPr lang="en-US" baseline="0" dirty="0" smtClean="0"/>
                      <a:t>28%</a:t>
                    </a:r>
                    <a:endParaRPr lang="en-US" baseline="0" dirty="0"/>
                  </a:p>
                </c:rich>
              </c:tx>
              <c:spPr>
                <a:noFill/>
                <a:ln>
                  <a:noFill/>
                </a:ln>
                <a:effectLst/>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7A47-49E4-93E5-0FB523DCE661}"/>
                </c:ext>
                <c:ext xmlns:c15="http://schemas.microsoft.com/office/drawing/2012/chart" uri="{CE6537A1-D6FC-4f65-9D91-7224C49458BB}">
                  <c15:layout>
                    <c:manualLayout>
                      <c:w val="0.19133829738673971"/>
                      <c:h val="0.22222222222222221"/>
                    </c:manualLayout>
                  </c15:layout>
                </c:ext>
              </c:extLst>
            </c:dLbl>
            <c:dLbl>
              <c:idx val="2"/>
              <c:layout>
                <c:manualLayout>
                  <c:x val="-8.7671887481456118E-3"/>
                  <c:y val="-3.7037037037037035E-2"/>
                </c:manualLayout>
              </c:layout>
              <c:tx>
                <c:rich>
                  <a:bodyPr/>
                  <a:lstStyle/>
                  <a:p>
                    <a:r>
                      <a:rPr lang="en-US" dirty="0"/>
                      <a:t>&gt;60 years</a:t>
                    </a:r>
                    <a:r>
                      <a:rPr lang="en-US" baseline="0" dirty="0"/>
                      <a:t>, </a:t>
                    </a:r>
                    <a:r>
                      <a:rPr lang="en-US" baseline="0" dirty="0" smtClean="0"/>
                      <a:t>6%</a:t>
                    </a:r>
                    <a:endParaRPr lang="en-US" baseline="0"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7A47-49E4-93E5-0FB523DCE661}"/>
                </c:ext>
                <c:ext xmlns:c15="http://schemas.microsoft.com/office/drawing/2012/chart" uri="{CE6537A1-D6FC-4f65-9D91-7224C49458BB}">
                  <c15:layout>
                    <c:manualLayout>
                      <c:w val="0.21057850856878185"/>
                      <c:h val="0.18518518518518517"/>
                    </c:manualLayout>
                  </c15:layout>
                </c:ext>
              </c:extLst>
            </c:dLbl>
            <c:dLbl>
              <c:idx val="3"/>
              <c:layout>
                <c:manualLayout>
                  <c:x val="-8.7190317242953327E-2"/>
                  <c:y val="0"/>
                </c:manualLayout>
              </c:layout>
              <c:tx>
                <c:rich>
                  <a:bodyPr/>
                  <a:lstStyle/>
                  <a:p>
                    <a:r>
                      <a:rPr lang="en-US" dirty="0"/>
                      <a:t>&gt;100 years</a:t>
                    </a:r>
                    <a:r>
                      <a:rPr lang="en-US" baseline="0" dirty="0"/>
                      <a:t>, </a:t>
                    </a:r>
                    <a:r>
                      <a:rPr lang="en-US" baseline="0" dirty="0" smtClean="0"/>
                      <a:t>14%</a:t>
                    </a:r>
                    <a:endParaRPr lang="en-US" baseline="0" dirty="0"/>
                  </a:p>
                </c:rich>
              </c:tx>
              <c:showLegendKey val="0"/>
              <c:showVal val="1"/>
              <c:showCatName val="1"/>
              <c:showSerName val="0"/>
              <c:showPercent val="0"/>
              <c:showBubbleSize val="0"/>
              <c:extLst>
                <c:ext xmlns:c15="http://schemas.microsoft.com/office/drawing/2012/chart" uri="{CE6537A1-D6FC-4f65-9D91-7224C49458BB}"/>
              </c:extLst>
            </c:dLbl>
            <c:dLbl>
              <c:idx val="4"/>
              <c:layout>
                <c:manualLayout>
                  <c:x val="0.23625342348510783"/>
                  <c:y val="0.1473912462331097"/>
                </c:manualLayout>
              </c:layout>
              <c:tx>
                <c:rich>
                  <a:bodyPr/>
                  <a:lstStyle/>
                  <a:p>
                    <a:r>
                      <a:rPr lang="en-US" dirty="0"/>
                      <a:t>Remedial time frame does not determine site complexity, 47%</a:t>
                    </a: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7A47-49E4-93E5-0FB523DCE661}"/>
                </c:ext>
                <c:ext xmlns:c15="http://schemas.microsoft.com/office/drawing/2012/chart" uri="{CE6537A1-D6FC-4f65-9D91-7224C49458BB}">
                  <c15:layout>
                    <c:manualLayout>
                      <c:w val="0.21773664840807944"/>
                      <c:h val="0.49845679012345673"/>
                    </c:manualLayout>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Sheet1!$C$4:$C$8</c:f>
              <c:strCache>
                <c:ptCount val="5"/>
                <c:pt idx="0">
                  <c:v>10 years or longer</c:v>
                </c:pt>
                <c:pt idx="1">
                  <c:v>30 years or longer</c:v>
                </c:pt>
                <c:pt idx="2">
                  <c:v>60 years or longer</c:v>
                </c:pt>
                <c:pt idx="3">
                  <c:v>100 years or longer</c:v>
                </c:pt>
                <c:pt idx="4">
                  <c:v>Remediation time frame does not determine whether a site is complex</c:v>
                </c:pt>
              </c:strCache>
            </c:strRef>
          </c:cat>
          <c:val>
            <c:numRef>
              <c:f>Sheet1!$D$4:$D$8</c:f>
              <c:numCache>
                <c:formatCode>0%</c:formatCode>
                <c:ptCount val="5"/>
                <c:pt idx="0">
                  <c:v>0.112</c:v>
                </c:pt>
                <c:pt idx="1">
                  <c:v>0.28000000000000003</c:v>
                </c:pt>
                <c:pt idx="2">
                  <c:v>5.6000000000000001E-2</c:v>
                </c:pt>
                <c:pt idx="3">
                  <c:v>0.14000000000000001</c:v>
                </c:pt>
                <c:pt idx="4">
                  <c:v>0.46700000000000003</c:v>
                </c:pt>
              </c:numCache>
            </c:numRef>
          </c:val>
          <c:extLst xmlns:c16r2="http://schemas.microsoft.com/office/drawing/2015/06/chart">
            <c:ext xmlns:c16="http://schemas.microsoft.com/office/drawing/2014/chart" uri="{C3380CC4-5D6E-409C-BE32-E72D297353CC}">
              <c16:uniqueId val="{0000000A-7A47-49E4-93E5-0FB523DCE6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defTabSz="942975" eaLnBrk="1" hangingPunct="1">
              <a:defRPr sz="1200">
                <a:latin typeface="Times New Roman" pitchFamily="18" charset="0"/>
              </a:defRPr>
            </a:lvl1pPr>
          </a:lstStyle>
          <a:p>
            <a:pPr>
              <a:defRPr/>
            </a:pPr>
            <a:endParaRPr lang="en-US" dirty="0"/>
          </a:p>
        </p:txBody>
      </p:sp>
      <p:sp>
        <p:nvSpPr>
          <p:cNvPr id="56323" name="Rectangle 3"/>
          <p:cNvSpPr>
            <a:spLocks noGrp="1" noChangeArrowheads="1"/>
          </p:cNvSpPr>
          <p:nvPr>
            <p:ph type="dt" sz="quarter" idx="1"/>
          </p:nvPr>
        </p:nvSpPr>
        <p:spPr bwMode="auto">
          <a:xfrm>
            <a:off x="4016375"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algn="r" defTabSz="942975" eaLnBrk="1" hangingPunct="1">
              <a:defRPr sz="1200">
                <a:latin typeface="Times New Roman" pitchFamily="18" charset="0"/>
              </a:defRPr>
            </a:lvl1pPr>
          </a:lstStyle>
          <a:p>
            <a:pPr>
              <a:defRPr/>
            </a:pPr>
            <a:endParaRPr lang="en-US" dirty="0"/>
          </a:p>
        </p:txBody>
      </p:sp>
      <p:sp>
        <p:nvSpPr>
          <p:cNvPr id="56324" name="Rectangle 4"/>
          <p:cNvSpPr>
            <a:spLocks noGrp="1" noChangeArrowheads="1"/>
          </p:cNvSpPr>
          <p:nvPr>
            <p:ph type="ftr" sz="quarter" idx="2"/>
          </p:nvPr>
        </p:nvSpPr>
        <p:spPr bwMode="auto">
          <a:xfrm>
            <a:off x="0"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defTabSz="942975" eaLnBrk="1" hangingPunct="1">
              <a:defRPr sz="1200">
                <a:latin typeface="Times New Roman" pitchFamily="18" charset="0"/>
              </a:defRPr>
            </a:lvl1pPr>
          </a:lstStyle>
          <a:p>
            <a:pPr>
              <a:defRPr/>
            </a:pPr>
            <a:endParaRPr lang="en-US" dirty="0"/>
          </a:p>
        </p:txBody>
      </p:sp>
      <p:sp>
        <p:nvSpPr>
          <p:cNvPr id="56325" name="Rectangle 5"/>
          <p:cNvSpPr>
            <a:spLocks noGrp="1" noChangeArrowheads="1"/>
          </p:cNvSpPr>
          <p:nvPr>
            <p:ph type="sldNum" sz="quarter" idx="3"/>
          </p:nvPr>
        </p:nvSpPr>
        <p:spPr bwMode="auto">
          <a:xfrm>
            <a:off x="4016375"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algn="r" defTabSz="942975" eaLnBrk="1" hangingPunct="1">
              <a:defRPr sz="1200">
                <a:latin typeface="Times New Roman" pitchFamily="18" charset="0"/>
              </a:defRPr>
            </a:lvl1pPr>
          </a:lstStyle>
          <a:p>
            <a:fld id="{5F50D7D4-2BA2-40AD-BDB4-0604B95E1A3D}" type="slidenum">
              <a:rPr lang="en-US" altLang="en-US"/>
              <a:pPr/>
              <a:t>‹#›</a:t>
            </a:fld>
            <a:endParaRPr lang="en-US" altLang="en-US" dirty="0"/>
          </a:p>
        </p:txBody>
      </p:sp>
    </p:spTree>
    <p:extLst>
      <p:ext uri="{BB962C8B-B14F-4D97-AF65-F5344CB8AC3E}">
        <p14:creationId xmlns:p14="http://schemas.microsoft.com/office/powerpoint/2010/main" val="919211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defTabSz="942975" eaLnBrk="1" hangingPunct="1">
              <a:defRPr sz="1200">
                <a:latin typeface="Tahoma" pitchFamily="34" charset="0"/>
              </a:defRPr>
            </a:lvl1pPr>
          </a:lstStyle>
          <a:p>
            <a:pPr>
              <a:defRPr/>
            </a:pPr>
            <a:endParaRPr lang="en-US" dirty="0"/>
          </a:p>
        </p:txBody>
      </p:sp>
      <p:sp>
        <p:nvSpPr>
          <p:cNvPr id="19459" name="Rectangle 3"/>
          <p:cNvSpPr>
            <a:spLocks noGrp="1" noChangeArrowheads="1"/>
          </p:cNvSpPr>
          <p:nvPr>
            <p:ph type="dt" idx="1"/>
          </p:nvPr>
        </p:nvSpPr>
        <p:spPr bwMode="auto">
          <a:xfrm>
            <a:off x="4016375"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algn="r" defTabSz="942975" eaLnBrk="1" hangingPunct="1">
              <a:defRPr sz="1200">
                <a:latin typeface="Tahoma" pitchFamily="34" charset="0"/>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5863" y="706438"/>
            <a:ext cx="4716462" cy="35369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44563" y="4478338"/>
            <a:ext cx="5197475" cy="4243387"/>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defTabSz="942975" eaLnBrk="1" hangingPunct="1">
              <a:defRPr sz="1200">
                <a:latin typeface="Tahoma" pitchFamily="34" charset="0"/>
              </a:defRPr>
            </a:lvl1pPr>
          </a:lstStyle>
          <a:p>
            <a:pPr>
              <a:defRPr/>
            </a:pPr>
            <a:endParaRPr lang="en-US" dirty="0"/>
          </a:p>
        </p:txBody>
      </p:sp>
      <p:sp>
        <p:nvSpPr>
          <p:cNvPr id="19463" name="Rectangle 7"/>
          <p:cNvSpPr>
            <a:spLocks noGrp="1" noChangeArrowheads="1"/>
          </p:cNvSpPr>
          <p:nvPr>
            <p:ph type="sldNum" sz="quarter" idx="5"/>
          </p:nvPr>
        </p:nvSpPr>
        <p:spPr bwMode="auto">
          <a:xfrm>
            <a:off x="4016375"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algn="r" defTabSz="942975" eaLnBrk="1" hangingPunct="1">
              <a:defRPr sz="1200">
                <a:latin typeface="Tahoma" pitchFamily="34" charset="0"/>
              </a:defRPr>
            </a:lvl1pPr>
          </a:lstStyle>
          <a:p>
            <a:fld id="{635DA60B-4171-4296-A9A1-05B7B9920714}" type="slidenum">
              <a:rPr lang="en-US" altLang="en-US"/>
              <a:pPr/>
              <a:t>‹#›</a:t>
            </a:fld>
            <a:endParaRPr lang="en-US" altLang="en-US" dirty="0"/>
          </a:p>
        </p:txBody>
      </p:sp>
    </p:spTree>
    <p:extLst>
      <p:ext uri="{BB962C8B-B14F-4D97-AF65-F5344CB8AC3E}">
        <p14:creationId xmlns:p14="http://schemas.microsoft.com/office/powerpoint/2010/main" val="12144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trcweb.org/rmcs-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xmlns="" id="{2AEE9BC9-1E44-4C7B-AA12-2EC5B6D0F321}"/>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xmlns="" id="{1C166249-9422-43FF-B4B4-4A83F4F687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Arial" panose="020B0604020202020204" pitchFamily="34" charset="0"/>
              </a:rPr>
              <a:t>Poll: Have you worked on a complex site?</a:t>
            </a:r>
          </a:p>
          <a:p>
            <a:r>
              <a:rPr lang="en-US" altLang="en-US" sz="1200" dirty="0">
                <a:latin typeface="Arial" panose="020B0604020202020204" pitchFamily="34" charset="0"/>
              </a:rPr>
              <a:t>Yes</a:t>
            </a:r>
          </a:p>
          <a:p>
            <a:r>
              <a:rPr lang="en-US" altLang="en-US" sz="1200" dirty="0">
                <a:latin typeface="Arial" panose="020B0604020202020204" pitchFamily="34" charset="0"/>
              </a:rPr>
              <a:t>No</a:t>
            </a:r>
          </a:p>
          <a:p>
            <a:r>
              <a:rPr lang="en-US" altLang="en-US" sz="1200" dirty="0">
                <a:latin typeface="Arial" panose="020B0604020202020204" pitchFamily="34" charset="0"/>
              </a:rPr>
              <a:t>Not sure</a:t>
            </a:r>
          </a:p>
          <a:p>
            <a:endParaRPr lang="en-US" altLang="en-US" sz="1200" dirty="0">
              <a:latin typeface="Arial" panose="020B0604020202020204" pitchFamily="34" charset="0"/>
            </a:endParaRPr>
          </a:p>
          <a:p>
            <a:r>
              <a:rPr lang="en-US" altLang="en-US" sz="1200" dirty="0">
                <a:latin typeface="Arial" panose="020B0604020202020204" pitchFamily="34" charset="0"/>
              </a:rPr>
              <a:t>Poll:</a:t>
            </a:r>
            <a:r>
              <a:rPr lang="en-US" altLang="en-US" sz="1200" baseline="0" dirty="0">
                <a:latin typeface="Arial" panose="020B0604020202020204" pitchFamily="34" charset="0"/>
              </a:rPr>
              <a:t>  What makes a site complex?</a:t>
            </a:r>
          </a:p>
          <a:p>
            <a:r>
              <a:rPr lang="en-US" altLang="en-US" sz="1200" dirty="0">
                <a:latin typeface="Arial" panose="020B0604020202020204" pitchFamily="34" charset="0"/>
              </a:rPr>
              <a:t>Geologic conditions</a:t>
            </a:r>
          </a:p>
          <a:p>
            <a:r>
              <a:rPr lang="en-US" altLang="en-US" sz="1200" dirty="0">
                <a:latin typeface="Arial" panose="020B0604020202020204" pitchFamily="34" charset="0"/>
              </a:rPr>
              <a:t>Hydrogeologic conditions</a:t>
            </a:r>
          </a:p>
          <a:p>
            <a:r>
              <a:rPr lang="en-US" altLang="en-US" sz="1200" dirty="0">
                <a:latin typeface="Arial" panose="020B0604020202020204" pitchFamily="34" charset="0"/>
              </a:rPr>
              <a:t>Geochemical conditions</a:t>
            </a:r>
          </a:p>
          <a:p>
            <a:r>
              <a:rPr lang="en-US" altLang="en-US" sz="1200" dirty="0">
                <a:latin typeface="Arial" panose="020B0604020202020204" pitchFamily="34" charset="0"/>
              </a:rPr>
              <a:t>Contaminant-related conditions </a:t>
            </a:r>
          </a:p>
          <a:p>
            <a:r>
              <a:rPr lang="en-US" altLang="en-US" sz="1200" dirty="0">
                <a:latin typeface="Arial" panose="020B0604020202020204" pitchFamily="34" charset="0"/>
              </a:rPr>
              <a:t>Large-scale </a:t>
            </a:r>
          </a:p>
          <a:p>
            <a:r>
              <a:rPr lang="en-US" altLang="en-US" sz="1200" dirty="0">
                <a:latin typeface="Arial" panose="020B0604020202020204" pitchFamily="34" charset="0"/>
              </a:rPr>
              <a:t>Surface access</a:t>
            </a:r>
          </a:p>
          <a:p>
            <a:r>
              <a:rPr lang="en-US" altLang="en-US" sz="1200" dirty="0">
                <a:latin typeface="Arial" panose="020B0604020202020204" pitchFamily="34" charset="0"/>
              </a:rPr>
              <a:t>Long remedial time frames</a:t>
            </a:r>
          </a:p>
          <a:p>
            <a:r>
              <a:rPr lang="en-US" altLang="en-US" sz="1200" dirty="0">
                <a:latin typeface="Arial" panose="020B0604020202020204" pitchFamily="34" charset="0"/>
              </a:rPr>
              <a:t>Overlapping regulatory responsibilities and changing regulations</a:t>
            </a:r>
          </a:p>
          <a:p>
            <a:r>
              <a:rPr lang="en-US" altLang="en-US" sz="1200" dirty="0">
                <a:latin typeface="Arial" panose="020B0604020202020204" pitchFamily="34" charset="0"/>
              </a:rPr>
              <a:t>Setting achievable site objectives</a:t>
            </a:r>
          </a:p>
          <a:p>
            <a:r>
              <a:rPr lang="en-US" altLang="en-US" sz="1200" dirty="0">
                <a:latin typeface="Arial" panose="020B0604020202020204" pitchFamily="34" charset="0"/>
              </a:rPr>
              <a:t>Maintaining effective institutional controls</a:t>
            </a:r>
          </a:p>
          <a:p>
            <a:r>
              <a:rPr lang="en-US" altLang="en-US" sz="1200" dirty="0">
                <a:latin typeface="Arial" panose="020B0604020202020204" pitchFamily="34" charset="0"/>
              </a:rPr>
              <a:t>Changes in land use</a:t>
            </a:r>
          </a:p>
          <a:p>
            <a:r>
              <a:rPr lang="en-US" altLang="en-US" sz="1200" dirty="0">
                <a:latin typeface="Arial" panose="020B0604020202020204" pitchFamily="34" charset="0"/>
              </a:rPr>
              <a:t>Funding considerations</a:t>
            </a:r>
          </a:p>
          <a:p>
            <a:r>
              <a:rPr lang="en-US" altLang="en-US" sz="1200" dirty="0">
                <a:latin typeface="Arial" panose="020B0604020202020204" pitchFamily="34" charset="0"/>
              </a:rPr>
              <a:t>Other</a:t>
            </a:r>
          </a:p>
          <a:p>
            <a:endParaRPr lang="en-US" altLang="en-US" sz="1200" dirty="0">
              <a:latin typeface="Arial" panose="020B0604020202020204" pitchFamily="34" charset="0"/>
            </a:endParaRPr>
          </a:p>
        </p:txBody>
      </p:sp>
      <p:sp>
        <p:nvSpPr>
          <p:cNvPr id="4" name="Rectangle 7">
            <a:extLst>
              <a:ext uri="{FF2B5EF4-FFF2-40B4-BE49-F238E27FC236}">
                <a16:creationId xmlns:a16="http://schemas.microsoft.com/office/drawing/2014/main" xmlns="" id="{ECD4BA86-500F-4A2F-9103-88A1A5BE81A7}"/>
              </a:ext>
            </a:extLst>
          </p:cNvPr>
          <p:cNvSpPr>
            <a:spLocks noGrp="1" noChangeArrowheads="1"/>
          </p:cNvSpPr>
          <p:nvPr>
            <p:ph type="sldNum" sz="quarter" idx="5"/>
          </p:nvPr>
        </p:nvSpPr>
        <p:spPr>
          <a:xfrm>
            <a:off x="4016375" y="8956675"/>
            <a:ext cx="3070225" cy="47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D9C55E7B-5DD4-4F6A-BDF0-0039524B51C7}" type="slidenum">
              <a:rPr lang="en-US" altLang="en-US" smtClean="0">
                <a:latin typeface="Tahoma" panose="020B0604030504040204" pitchFamily="34" charset="0"/>
              </a:rPr>
              <a:pPr/>
              <a:t>1</a:t>
            </a:fld>
            <a:endParaRPr lang="en-US" altLang="en-US" dirty="0">
              <a:latin typeface="Tahoma" panose="020B0604030504040204" pitchFamily="34" charset="0"/>
            </a:endParaRPr>
          </a:p>
        </p:txBody>
      </p:sp>
    </p:spTree>
    <p:extLst>
      <p:ext uri="{BB962C8B-B14F-4D97-AF65-F5344CB8AC3E}">
        <p14:creationId xmlns:p14="http://schemas.microsoft.com/office/powerpoint/2010/main" val="3480768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100" dirty="0"/>
              <a:t>A full-page version of this flowchart is included in the ITRC RMCS-1 Excerpts document that was provided with registration information</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10</a:t>
            </a:fld>
            <a:endParaRPr lang="en-US" altLang="en-US" dirty="0"/>
          </a:p>
        </p:txBody>
      </p:sp>
    </p:spTree>
    <p:extLst>
      <p:ext uri="{BB962C8B-B14F-4D97-AF65-F5344CB8AC3E}">
        <p14:creationId xmlns:p14="http://schemas.microsoft.com/office/powerpoint/2010/main" val="40065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11</a:t>
            </a:fld>
            <a:endParaRPr lang="en-US" altLang="en-US" dirty="0"/>
          </a:p>
        </p:txBody>
      </p:sp>
    </p:spTree>
    <p:extLst>
      <p:ext uri="{BB962C8B-B14F-4D97-AF65-F5344CB8AC3E}">
        <p14:creationId xmlns:p14="http://schemas.microsoft.com/office/powerpoint/2010/main" val="144701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z="1100" dirty="0"/>
              <a:t>No associated notes</a:t>
            </a:r>
          </a:p>
        </p:txBody>
      </p:sp>
      <p:sp>
        <p:nvSpPr>
          <p:cNvPr id="39940" name="Slide Number Placeholder 3"/>
          <p:cNvSpPr>
            <a:spLocks noGrp="1"/>
          </p:cNvSpPr>
          <p:nvPr>
            <p:ph type="sldNum" sz="quarter" idx="5"/>
          </p:nvPr>
        </p:nvSpPr>
        <p:spPr>
          <a:noFill/>
        </p:spPr>
        <p:txBody>
          <a:bodyPr/>
          <a:lstStyle/>
          <a:p>
            <a:fld id="{AD74A40F-54E3-4CC0-AECB-2B67FBF19D2A}" type="slidenum">
              <a:rPr lang="en-US" altLang="en-US"/>
              <a:pPr/>
              <a:t>12</a:t>
            </a:fld>
            <a:endParaRPr lang="en-US" altLang="en-US" dirty="0"/>
          </a:p>
        </p:txBody>
      </p:sp>
    </p:spTree>
    <p:extLst>
      <p:ext uri="{BB962C8B-B14F-4D97-AF65-F5344CB8AC3E}">
        <p14:creationId xmlns:p14="http://schemas.microsoft.com/office/powerpoint/2010/main" val="27919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defTabSz="965200"/>
            <a:fld id="{70D1F6AF-2074-445F-B10D-11DA1A7B0986}" type="slidenum">
              <a:rPr lang="en-US" altLang="en-US" sz="1300">
                <a:latin typeface="Arial" pitchFamily="34" charset="0"/>
              </a:rPr>
              <a:pPr defTabSz="965200"/>
              <a:t>13</a:t>
            </a:fld>
            <a:endParaRPr lang="en-US" altLang="en-US" sz="1300" dirty="0">
              <a:latin typeface="Arial" pitchFamily="34" charset="0"/>
            </a:endParaRPr>
          </a:p>
        </p:txBody>
      </p:sp>
      <p:sp>
        <p:nvSpPr>
          <p:cNvPr id="100355" name="Slide Image Placeholder 1"/>
          <p:cNvSpPr>
            <a:spLocks noGrp="1" noRot="1" noChangeAspect="1" noTextEdit="1"/>
          </p:cNvSpPr>
          <p:nvPr>
            <p:ph type="sldImg"/>
          </p:nvPr>
        </p:nvSpPr>
        <p:spPr>
          <a:xfrm>
            <a:off x="1260475" y="720725"/>
            <a:ext cx="4799013" cy="3598863"/>
          </a:xfrm>
          <a:ln/>
        </p:spPr>
      </p:sp>
      <p:sp>
        <p:nvSpPr>
          <p:cNvPr id="100356" name="Notes Placeholder 2"/>
          <p:cNvSpPr>
            <a:spLocks noGrp="1"/>
          </p:cNvSpPr>
          <p:nvPr>
            <p:ph type="body" idx="1"/>
          </p:nvPr>
        </p:nvSpPr>
        <p:spPr>
          <a:xfrm>
            <a:off x="974725" y="4559300"/>
            <a:ext cx="5365750" cy="4321175"/>
          </a:xfrm>
          <a:noFill/>
          <a:ln/>
        </p:spPr>
        <p:txBody>
          <a:bodyPr lIns="96469" tIns="48235" rIns="96469" bIns="48235"/>
          <a:lstStyle/>
          <a:p>
            <a:r>
              <a:rPr lang="en-US" sz="1100" dirty="0"/>
              <a:t>No associated notes</a:t>
            </a:r>
          </a:p>
        </p:txBody>
      </p:sp>
    </p:spTree>
    <p:extLst>
      <p:ext uri="{BB962C8B-B14F-4D97-AF65-F5344CB8AC3E}">
        <p14:creationId xmlns:p14="http://schemas.microsoft.com/office/powerpoint/2010/main" val="163871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14</a:t>
            </a:fld>
            <a:endParaRPr lang="en-US" altLang="en-US" dirty="0"/>
          </a:p>
        </p:txBody>
      </p:sp>
    </p:spTree>
    <p:extLst>
      <p:ext uri="{BB962C8B-B14F-4D97-AF65-F5344CB8AC3E}">
        <p14:creationId xmlns:p14="http://schemas.microsoft.com/office/powerpoint/2010/main" val="3178752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15</a:t>
            </a:fld>
            <a:endParaRPr lang="en-US" altLang="en-US" dirty="0"/>
          </a:p>
        </p:txBody>
      </p:sp>
    </p:spTree>
    <p:extLst>
      <p:ext uri="{BB962C8B-B14F-4D97-AF65-F5344CB8AC3E}">
        <p14:creationId xmlns:p14="http://schemas.microsoft.com/office/powerpoint/2010/main" val="396013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sz="1100" dirty="0"/>
              <a:t>No associated notes</a:t>
            </a:r>
          </a:p>
        </p:txBody>
      </p:sp>
      <p:sp>
        <p:nvSpPr>
          <p:cNvPr id="19460" name="Slide Number Placeholder 3"/>
          <p:cNvSpPr>
            <a:spLocks noGrp="1"/>
          </p:cNvSpPr>
          <p:nvPr>
            <p:ph type="sldNum" sz="quarter" idx="5"/>
          </p:nvPr>
        </p:nvSpPr>
        <p:spPr>
          <a:noFill/>
        </p:spPr>
        <p:txBody>
          <a:bodyPr/>
          <a:lstStyle/>
          <a:p>
            <a:fld id="{6B17D8BA-C606-4B16-BE10-694075B983D4}" type="slidenum">
              <a:rPr lang="en-US" altLang="en-US"/>
              <a:pPr/>
              <a:t>16</a:t>
            </a:fld>
            <a:endParaRPr lang="en-US" altLang="en-US" dirty="0"/>
          </a:p>
        </p:txBody>
      </p:sp>
    </p:spTree>
    <p:extLst>
      <p:ext uri="{BB962C8B-B14F-4D97-AF65-F5344CB8AC3E}">
        <p14:creationId xmlns:p14="http://schemas.microsoft.com/office/powerpoint/2010/main" val="401651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17</a:t>
            </a:fld>
            <a:endParaRPr lang="en-US" altLang="en-US" dirty="0"/>
          </a:p>
        </p:txBody>
      </p:sp>
    </p:spTree>
    <p:extLst>
      <p:ext uri="{BB962C8B-B14F-4D97-AF65-F5344CB8AC3E}">
        <p14:creationId xmlns:p14="http://schemas.microsoft.com/office/powerpoint/2010/main" val="3652481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sz="1100" dirty="0"/>
              <a:t>No associated notes</a:t>
            </a:r>
          </a:p>
        </p:txBody>
      </p:sp>
      <p:sp>
        <p:nvSpPr>
          <p:cNvPr id="31748" name="Slide Number Placeholder 3"/>
          <p:cNvSpPr>
            <a:spLocks noGrp="1"/>
          </p:cNvSpPr>
          <p:nvPr>
            <p:ph type="sldNum" sz="quarter" idx="5"/>
          </p:nvPr>
        </p:nvSpPr>
        <p:spPr>
          <a:noFill/>
        </p:spPr>
        <p:txBody>
          <a:bodyPr/>
          <a:lstStyle/>
          <a:p>
            <a:fld id="{397E09A8-86C7-4AC3-80AE-A9ABC22A40A7}" type="slidenum">
              <a:rPr lang="en-US" altLang="en-US"/>
              <a:pPr/>
              <a:t>18</a:t>
            </a:fld>
            <a:endParaRPr lang="en-US" altLang="en-US" dirty="0"/>
          </a:p>
        </p:txBody>
      </p:sp>
    </p:spTree>
    <p:extLst>
      <p:ext uri="{BB962C8B-B14F-4D97-AF65-F5344CB8AC3E}">
        <p14:creationId xmlns:p14="http://schemas.microsoft.com/office/powerpoint/2010/main" val="3912327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defRPr/>
            </a:pPr>
            <a:r>
              <a:rPr lang="en-US" altLang="en-US" sz="1100" dirty="0">
                <a:latin typeface="Arial" pitchFamily="34" charset="0"/>
              </a:rPr>
              <a:t>Poll:</a:t>
            </a:r>
            <a:r>
              <a:rPr lang="en-US" altLang="en-US" sz="1100" baseline="0" dirty="0">
                <a:latin typeface="Arial" pitchFamily="34" charset="0"/>
              </a:rPr>
              <a:t> </a:t>
            </a:r>
            <a:r>
              <a:rPr lang="en-US" altLang="en-US" sz="1100" dirty="0">
                <a:latin typeface="Arial" pitchFamily="34" charset="0"/>
              </a:rPr>
              <a:t>Which remediation time frame usually makes for a complex site? </a:t>
            </a:r>
          </a:p>
          <a:p>
            <a:pPr marL="457200" lvl="1" indent="0">
              <a:buFont typeface="Arial" panose="020B0604020202020204" pitchFamily="34" charset="0"/>
              <a:buNone/>
              <a:defRPr/>
            </a:pPr>
            <a:r>
              <a:rPr lang="en-US" altLang="en-US" sz="1100" dirty="0">
                <a:latin typeface="Arial" pitchFamily="34" charset="0"/>
              </a:rPr>
              <a:t>&gt;10 years</a:t>
            </a:r>
          </a:p>
          <a:p>
            <a:pPr marL="457200" lvl="1" indent="0">
              <a:buFont typeface="Arial" panose="020B0604020202020204" pitchFamily="34" charset="0"/>
              <a:buNone/>
              <a:defRPr/>
            </a:pPr>
            <a:r>
              <a:rPr lang="en-US" altLang="en-US" sz="1100" dirty="0">
                <a:latin typeface="Arial" pitchFamily="34" charset="0"/>
              </a:rPr>
              <a:t>&gt;30 years</a:t>
            </a:r>
          </a:p>
          <a:p>
            <a:pPr marL="457200" lvl="1" indent="0">
              <a:buFont typeface="Arial" panose="020B0604020202020204" pitchFamily="34" charset="0"/>
              <a:buNone/>
              <a:defRPr/>
            </a:pPr>
            <a:r>
              <a:rPr lang="en-US" altLang="en-US" sz="1100" dirty="0">
                <a:latin typeface="Arial" pitchFamily="34" charset="0"/>
              </a:rPr>
              <a:t>&gt;60 years</a:t>
            </a:r>
          </a:p>
          <a:p>
            <a:pPr marL="457200" lvl="1" indent="0">
              <a:buFont typeface="Arial" panose="020B0604020202020204" pitchFamily="34" charset="0"/>
              <a:buNone/>
              <a:defRPr/>
            </a:pPr>
            <a:r>
              <a:rPr lang="en-US" altLang="en-US" sz="1100" dirty="0">
                <a:latin typeface="Arial" pitchFamily="34" charset="0"/>
              </a:rPr>
              <a:t>&gt;100 years</a:t>
            </a:r>
          </a:p>
          <a:p>
            <a:pPr marL="457200" lvl="1" indent="0">
              <a:buFont typeface="Arial" panose="020B0604020202020204" pitchFamily="34" charset="0"/>
              <a:buNone/>
              <a:defRPr/>
            </a:pPr>
            <a:r>
              <a:rPr lang="en-US" altLang="en-US" sz="1100" dirty="0">
                <a:latin typeface="Arial" pitchFamily="34" charset="0"/>
              </a:rPr>
              <a:t>Time frame does not determine site complexity</a:t>
            </a:r>
          </a:p>
          <a:p>
            <a:pPr lvl="0">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19</a:t>
            </a:fld>
            <a:endParaRPr lang="en-US" altLang="en-US" dirty="0"/>
          </a:p>
        </p:txBody>
      </p:sp>
    </p:spTree>
    <p:extLst>
      <p:ext uri="{BB962C8B-B14F-4D97-AF65-F5344CB8AC3E}">
        <p14:creationId xmlns:p14="http://schemas.microsoft.com/office/powerpoint/2010/main" val="235685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xmlns="" id="{4F638D99-C4E7-4B78-A6C3-3A19AE4B0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2E2D22CB-4B1B-4043-82AB-B793B05E75A9}" type="slidenum">
              <a:rPr lang="en-US" altLang="en-US" smtClean="0">
                <a:latin typeface="Tahoma" panose="020B0604030504040204" pitchFamily="34" charset="0"/>
              </a:rPr>
              <a:pPr/>
              <a:t>2</a:t>
            </a:fld>
            <a:endParaRPr lang="en-US" altLang="en-US" dirty="0">
              <a:latin typeface="Tahoma" panose="020B0604030504040204" pitchFamily="34" charset="0"/>
            </a:endParaRPr>
          </a:p>
        </p:txBody>
      </p:sp>
      <p:sp>
        <p:nvSpPr>
          <p:cNvPr id="7171" name="Rectangle 2">
            <a:extLst>
              <a:ext uri="{FF2B5EF4-FFF2-40B4-BE49-F238E27FC236}">
                <a16:creationId xmlns:a16="http://schemas.microsoft.com/office/drawing/2014/main" xmlns="" id="{D23B6998-59C2-4DB7-9DA0-51BBEEFCE3B1}"/>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xmlns="" id="{29BC8251-6A1C-4CD0-873A-493160D765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kern="1200" dirty="0">
                <a:solidFill>
                  <a:schemeClr val="tx1"/>
                </a:solidFill>
                <a:effectLst/>
                <a:latin typeface="Arial" charset="0"/>
                <a:ea typeface="+mn-ea"/>
                <a:cs typeface="+mn-cs"/>
              </a:rPr>
              <a:t>Training Overview</a:t>
            </a:r>
            <a:r>
              <a:rPr lang="en-US" sz="1000" kern="1200" baseline="0" dirty="0">
                <a:solidFill>
                  <a:schemeClr val="tx1"/>
                </a:solidFill>
                <a:effectLst/>
                <a:latin typeface="Arial" charset="0"/>
                <a:ea typeface="+mn-ea"/>
                <a:cs typeface="+mn-cs"/>
              </a:rPr>
              <a:t> - Remediation Management of Complex Sites (RMCS-1)</a:t>
            </a:r>
          </a:p>
          <a:p>
            <a:r>
              <a:rPr lang="en-US" sz="1000" kern="1200" baseline="0" dirty="0">
                <a:solidFill>
                  <a:schemeClr val="tx1"/>
                </a:solidFill>
                <a:effectLst/>
                <a:latin typeface="Arial" charset="0"/>
                <a:ea typeface="+mn-ea"/>
                <a:cs typeface="+mn-cs"/>
              </a:rPr>
              <a:t>http://rmcs-1.itrcweb.org </a:t>
            </a:r>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At some sites, complex site-specific conditions make it difficult to fully remediate environmental contamination. Both technical and nontechnical challenges can impede remediation and may prevent a site from achieving federal- and state-mandated regulatory cleanup goals within a reasonable time frame. For example, technical challenges may include geologic, hydrogeologic, geochemical, and contaminant-related conditions as well as large-scale or surface conditions. In addition, nontechnical challenges may also play a role such as managing changes that occur over long time frames, overlapping regulatory and financial responsibilities between agencies, setting achievable site objectives, maintaining effective institutional controls, redevelopment and changes in land use, and funding considerations.</a:t>
            </a:r>
          </a:p>
          <a:p>
            <a:r>
              <a:rPr lang="en-US" sz="1000" kern="1200" dirty="0">
                <a:solidFill>
                  <a:schemeClr val="tx1"/>
                </a:solidFill>
                <a:effectLst/>
                <a:latin typeface="Arial" charset="0"/>
                <a:ea typeface="+mn-ea"/>
                <a:cs typeface="+mn-cs"/>
              </a:rPr>
              <a:t>This training course and associated ITRC guidance: </a:t>
            </a:r>
            <a:r>
              <a:rPr lang="en-US" sz="1000" u="sng" kern="1200" dirty="0">
                <a:solidFill>
                  <a:schemeClr val="tx1"/>
                </a:solidFill>
                <a:effectLst/>
                <a:latin typeface="Arial" charset="0"/>
                <a:ea typeface="+mn-ea"/>
                <a:cs typeface="+mn-cs"/>
                <a:hlinkClick r:id="rId3"/>
              </a:rPr>
              <a:t>Remediation Management of Complex Sites (RMCS-1, 2017)</a:t>
            </a:r>
            <a:r>
              <a:rPr lang="en-US" sz="1000" kern="1200" dirty="0">
                <a:solidFill>
                  <a:schemeClr val="tx1"/>
                </a:solidFill>
                <a:effectLst/>
                <a:latin typeface="Arial" charset="0"/>
                <a:ea typeface="+mn-ea"/>
                <a:cs typeface="+mn-cs"/>
              </a:rPr>
              <a:t>, provide a recommended holistic process for management of challenging sites, termed “adaptive site management.” This process is a comprehensive, flexible, and iterative process that is well-suited for sites where there is significant uncertainty in remedy performance predictions. Adaptive site management includes the establishment of interim objectives and long-term site objectives that consider both technical and nontechnical challenges. Periodic adjustment of the remedial approach may involve multiple technologies at any one time and changes in technologies over time. Comprehensive planning and scheduled evaluations of remedy performance help decision makers track remedy progress and improve the timeliness of remedy optimization, reevaluations, or transition to other technologies/contingency actions.</a:t>
            </a:r>
          </a:p>
          <a:p>
            <a:r>
              <a:rPr lang="en-US" sz="1000" kern="1200" dirty="0">
                <a:solidFill>
                  <a:schemeClr val="tx1"/>
                </a:solidFill>
                <a:effectLst/>
                <a:latin typeface="Arial" charset="0"/>
                <a:ea typeface="+mn-ea"/>
                <a:cs typeface="+mn-cs"/>
              </a:rPr>
              <a:t>By participating in this training course we expect you will learn to apply the ITRC guidance document to:</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Identify and integrate technical and nontechnical challenges into a holistic approach to remediation</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Use the Remediation Potential Assessment to identify whether adaptive site management is warranted due to site complexity </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Understand and apply adaptive site management principles </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Develop a long-term performance-based action plan</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Apply well-demonstrated techniques for effective stakeholder engagement </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Access additional resources, tools, and case studies most relevant for complex sites</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Communicate the value of the guidance to regulators, practitioners, community members, and others</a:t>
            </a:r>
          </a:p>
          <a:p>
            <a:r>
              <a:rPr lang="en-US" sz="1000" kern="1200" dirty="0">
                <a:solidFill>
                  <a:schemeClr val="tx1"/>
                </a:solidFill>
                <a:effectLst/>
                <a:latin typeface="Arial" charset="0"/>
                <a:ea typeface="+mn-ea"/>
                <a:cs typeface="+mn-cs"/>
              </a:rPr>
              <a:t>Ultimately, using the guidance that can lead to better decision making and remediation management at complex sites. The guidance is intended to benefit a variety of site decision makers, including regulators, responsible parties and their consultants, and public and tribal stakeholders.</a:t>
            </a:r>
          </a:p>
          <a:p>
            <a:r>
              <a:rPr lang="en-US" sz="1000" kern="1200" dirty="0">
                <a:solidFill>
                  <a:schemeClr val="tx1"/>
                </a:solidFill>
                <a:effectLst/>
                <a:latin typeface="Arial" charset="0"/>
                <a:ea typeface="+mn-ea"/>
                <a:cs typeface="+mn-cs"/>
              </a:rPr>
              <a:t>Case studies are used to describe real-world applications of remediation and remediation management at complex sites. Training participants are encouraged to view the associated ITRC guidance </a:t>
            </a:r>
            <a:r>
              <a:rPr lang="en-US" sz="1000" u="sng" kern="1200" dirty="0">
                <a:solidFill>
                  <a:schemeClr val="tx1"/>
                </a:solidFill>
                <a:effectLst/>
                <a:latin typeface="Arial" charset="0"/>
                <a:ea typeface="+mn-ea"/>
                <a:cs typeface="+mn-cs"/>
                <a:hlinkClick r:id="rId3"/>
              </a:rPr>
              <a:t>Remediation Management of Complex Sites (RMCS-1, 2017)</a:t>
            </a:r>
            <a:r>
              <a:rPr lang="en-US" sz="1000" kern="1200" dirty="0">
                <a:solidFill>
                  <a:schemeClr val="tx1"/>
                </a:solidFill>
                <a:effectLst/>
                <a:latin typeface="Arial" charset="0"/>
                <a:ea typeface="+mn-ea"/>
                <a:cs typeface="+mn-cs"/>
              </a:rPr>
              <a:t> prior to attending the class. </a:t>
            </a:r>
          </a:p>
          <a:p>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ITRC (Interstate Technology and Regulatory Council) </a:t>
            </a:r>
            <a:r>
              <a:rPr lang="en-US" altLang="en-US" u="sng" dirty="0">
                <a:latin typeface="Arial" panose="020B0604020202020204" pitchFamily="34" charset="0"/>
              </a:rPr>
              <a:t>www.itrcweb.org</a:t>
            </a:r>
            <a:r>
              <a:rPr lang="en-US" altLang="en-US" dirty="0">
                <a:latin typeface="Arial" panose="020B0604020202020204" pitchFamily="34" charset="0"/>
              </a:rPr>
              <a:t> </a:t>
            </a:r>
          </a:p>
          <a:p>
            <a:pPr eaLnBrk="1" hangingPunct="1">
              <a:lnSpc>
                <a:spcPct val="90000"/>
              </a:lnSpc>
            </a:pPr>
            <a:r>
              <a:rPr lang="en-US" altLang="en-US" dirty="0">
                <a:latin typeface="Arial" panose="020B0604020202020204" pitchFamily="34" charset="0"/>
              </a:rPr>
              <a:t>Training Co-Sponsored by: US EPA Technology Innovation and Field Services Division (TIFSD) (</a:t>
            </a:r>
            <a:r>
              <a:rPr lang="en-US" altLang="en-US" u="sng" dirty="0">
                <a:latin typeface="Arial" panose="020B0604020202020204" pitchFamily="34" charset="0"/>
              </a:rPr>
              <a:t>www.clu-in.org</a:t>
            </a:r>
            <a:r>
              <a:rPr lang="en-US" altLang="en-US" dirty="0">
                <a:latin typeface="Arial" panose="020B0604020202020204" pitchFamily="34" charset="0"/>
              </a:rPr>
              <a:t>) </a:t>
            </a:r>
          </a:p>
          <a:p>
            <a:pPr eaLnBrk="1" hangingPunct="1">
              <a:lnSpc>
                <a:spcPct val="90000"/>
              </a:lnSpc>
            </a:pPr>
            <a:r>
              <a:rPr lang="en-US" altLang="en-US" dirty="0">
                <a:latin typeface="Arial" panose="020B0604020202020204" pitchFamily="34" charset="0"/>
              </a:rPr>
              <a:t>ITRC Training Program: training@itrcweb.org; Phone: 402-201-2419</a:t>
            </a:r>
          </a:p>
        </p:txBody>
      </p:sp>
    </p:spTree>
    <p:extLst>
      <p:ext uri="{BB962C8B-B14F-4D97-AF65-F5344CB8AC3E}">
        <p14:creationId xmlns:p14="http://schemas.microsoft.com/office/powerpoint/2010/main" val="2203546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mn-ea"/>
                <a:cs typeface="+mn-cs"/>
              </a:rPr>
              <a:t>No associated notes</a:t>
            </a:r>
            <a:endParaRPr lang="en-US" sz="1100" b="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20</a:t>
            </a:fld>
            <a:endParaRPr lang="en-US" altLang="en-US" dirty="0"/>
          </a:p>
        </p:txBody>
      </p:sp>
    </p:spTree>
    <p:extLst>
      <p:ext uri="{BB962C8B-B14F-4D97-AF65-F5344CB8AC3E}">
        <p14:creationId xmlns:p14="http://schemas.microsoft.com/office/powerpoint/2010/main" val="2678127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21</a:t>
            </a:fld>
            <a:endParaRPr lang="en-US" altLang="en-US" dirty="0"/>
          </a:p>
        </p:txBody>
      </p:sp>
    </p:spTree>
    <p:extLst>
      <p:ext uri="{BB962C8B-B14F-4D97-AF65-F5344CB8AC3E}">
        <p14:creationId xmlns:p14="http://schemas.microsoft.com/office/powerpoint/2010/main" val="3608406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22</a:t>
            </a:fld>
            <a:endParaRPr lang="en-US" altLang="en-US" dirty="0"/>
          </a:p>
        </p:txBody>
      </p:sp>
    </p:spTree>
    <p:extLst>
      <p:ext uri="{BB962C8B-B14F-4D97-AF65-F5344CB8AC3E}">
        <p14:creationId xmlns:p14="http://schemas.microsoft.com/office/powerpoint/2010/main" val="195776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23</a:t>
            </a:fld>
            <a:endParaRPr lang="en-US" altLang="en-US" dirty="0"/>
          </a:p>
        </p:txBody>
      </p:sp>
    </p:spTree>
    <p:extLst>
      <p:ext uri="{BB962C8B-B14F-4D97-AF65-F5344CB8AC3E}">
        <p14:creationId xmlns:p14="http://schemas.microsoft.com/office/powerpoint/2010/main" val="818535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24</a:t>
            </a:fld>
            <a:endParaRPr lang="en-US" altLang="en-US" dirty="0"/>
          </a:p>
        </p:txBody>
      </p:sp>
    </p:spTree>
    <p:extLst>
      <p:ext uri="{BB962C8B-B14F-4D97-AF65-F5344CB8AC3E}">
        <p14:creationId xmlns:p14="http://schemas.microsoft.com/office/powerpoint/2010/main" val="315322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25</a:t>
            </a:fld>
            <a:endParaRPr lang="en-US" altLang="en-US" dirty="0"/>
          </a:p>
        </p:txBody>
      </p:sp>
    </p:spTree>
    <p:extLst>
      <p:ext uri="{BB962C8B-B14F-4D97-AF65-F5344CB8AC3E}">
        <p14:creationId xmlns:p14="http://schemas.microsoft.com/office/powerpoint/2010/main" val="3544173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26</a:t>
            </a:fld>
            <a:endParaRPr lang="en-US" altLang="en-US" dirty="0"/>
          </a:p>
        </p:txBody>
      </p:sp>
    </p:spTree>
    <p:extLst>
      <p:ext uri="{BB962C8B-B14F-4D97-AF65-F5344CB8AC3E}">
        <p14:creationId xmlns:p14="http://schemas.microsoft.com/office/powerpoint/2010/main" val="3385265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43012" name="Slide Number Placeholder 3"/>
          <p:cNvSpPr>
            <a:spLocks noGrp="1"/>
          </p:cNvSpPr>
          <p:nvPr>
            <p:ph type="sldNum" sz="quarter" idx="5"/>
          </p:nvPr>
        </p:nvSpPr>
        <p:spPr>
          <a:noFill/>
        </p:spPr>
        <p:txBody>
          <a:bodyPr/>
          <a:lstStyle/>
          <a:p>
            <a:fld id="{FE24C460-9931-41BC-A206-74C0AA8220A9}" type="slidenum">
              <a:rPr lang="en-US" altLang="en-US"/>
              <a:pPr/>
              <a:t>27</a:t>
            </a:fld>
            <a:endParaRPr lang="en-US" altLang="en-US" dirty="0"/>
          </a:p>
        </p:txBody>
      </p:sp>
    </p:spTree>
    <p:extLst>
      <p:ext uri="{BB962C8B-B14F-4D97-AF65-F5344CB8AC3E}">
        <p14:creationId xmlns:p14="http://schemas.microsoft.com/office/powerpoint/2010/main" val="2777560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28</a:t>
            </a:fld>
            <a:endParaRPr lang="en-US" altLang="en-US" dirty="0"/>
          </a:p>
        </p:txBody>
      </p:sp>
    </p:spTree>
    <p:extLst>
      <p:ext uri="{BB962C8B-B14F-4D97-AF65-F5344CB8AC3E}">
        <p14:creationId xmlns:p14="http://schemas.microsoft.com/office/powerpoint/2010/main" val="977234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29</a:t>
            </a:fld>
            <a:endParaRPr lang="en-US" altLang="en-US" dirty="0"/>
          </a:p>
        </p:txBody>
      </p:sp>
    </p:spTree>
    <p:extLst>
      <p:ext uri="{BB962C8B-B14F-4D97-AF65-F5344CB8AC3E}">
        <p14:creationId xmlns:p14="http://schemas.microsoft.com/office/powerpoint/2010/main" val="399336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xmlns="" id="{DA6E2FB4-806B-4A4A-92A1-CB5790196A15}"/>
              </a:ext>
            </a:extLst>
          </p:cNvPr>
          <p:cNvSpPr txBox="1">
            <a:spLocks noGrp="1" noChangeArrowheads="1"/>
          </p:cNvSpPr>
          <p:nvPr/>
        </p:nvSpPr>
        <p:spPr bwMode="auto">
          <a:xfrm>
            <a:off x="4016375" y="8958263"/>
            <a:ext cx="30702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1" tIns="47100" rIns="94201" bIns="47100" anchor="b"/>
          <a:lstStyle>
            <a:lvl1pPr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r" eaLnBrk="1" hangingPunct="1"/>
            <a:fld id="{721F38E1-E852-4055-B87C-B05E4E4AAEBE}" type="slidenum">
              <a:rPr lang="en-US" altLang="en-US" sz="1200">
                <a:latin typeface="Tahoma" panose="020B0604030504040204" pitchFamily="34" charset="0"/>
              </a:rPr>
              <a:pPr algn="r" eaLnBrk="1" hangingPunct="1"/>
              <a:t>3</a:t>
            </a:fld>
            <a:endParaRPr lang="en-US" altLang="en-US" sz="1200" dirty="0">
              <a:latin typeface="Tahoma" panose="020B0604030504040204" pitchFamily="34" charset="0"/>
            </a:endParaRPr>
          </a:p>
        </p:txBody>
      </p:sp>
      <p:sp>
        <p:nvSpPr>
          <p:cNvPr id="9219" name="Rectangle 2">
            <a:extLst>
              <a:ext uri="{FF2B5EF4-FFF2-40B4-BE49-F238E27FC236}">
                <a16:creationId xmlns:a16="http://schemas.microsoft.com/office/drawing/2014/main" xmlns="" id="{955E5AE2-26CF-4FEF-8162-782E24A36450}"/>
              </a:ext>
            </a:extLst>
          </p:cNvPr>
          <p:cNvSpPr>
            <a:spLocks noGrp="1" noRot="1" noChangeAspect="1" noChangeArrowheads="1" noTextEdit="1"/>
          </p:cNvSpPr>
          <p:nvPr>
            <p:ph type="sldImg"/>
          </p:nvPr>
        </p:nvSpPr>
        <p:spPr>
          <a:xfrm>
            <a:off x="1187450" y="708025"/>
            <a:ext cx="4711700" cy="3535363"/>
          </a:xfrm>
          <a:ln/>
        </p:spPr>
      </p:sp>
      <p:sp>
        <p:nvSpPr>
          <p:cNvPr id="9220" name="Rectangle 3">
            <a:extLst>
              <a:ext uri="{FF2B5EF4-FFF2-40B4-BE49-F238E27FC236}">
                <a16:creationId xmlns:a16="http://schemas.microsoft.com/office/drawing/2014/main" xmlns="" id="{DEB1CC35-FC9E-477D-8D08-5749D02B5D89}"/>
              </a:ext>
            </a:extLst>
          </p:cNvPr>
          <p:cNvSpPr>
            <a:spLocks noGrp="1" noChangeArrowheads="1"/>
          </p:cNvSpPr>
          <p:nvPr>
            <p:ph type="body" idx="1"/>
          </p:nvPr>
        </p:nvSpPr>
        <p:spPr>
          <a:xfrm>
            <a:off x="709613" y="4478338"/>
            <a:ext cx="5667375"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Notes:</a:t>
            </a:r>
          </a:p>
          <a:p>
            <a:pPr eaLnBrk="1" hangingPunct="1"/>
            <a:r>
              <a:rPr lang="en-US" altLang="en-US" dirty="0">
                <a:latin typeface="Arial" panose="020B0604020202020204" pitchFamily="34" charset="0"/>
              </a:rPr>
              <a:t>We have started the seminar with all phone lines muted to prevent background noise. Please keep your phone lines muted during the seminar to minimize disruption and background noise. During the question and answer break, press #6 to unmute your lines to ask a question (note: *6 to mute again). Also, please do NOT put this call on hold as this may bring unwanted background music over the lines and interrupt the seminar.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Use the “Q&amp;A” box to ask questions, make comments, or report technical problems any time. For questions and comments provided out loud, please hold until the designated Q&amp;A breaks.</a:t>
            </a:r>
          </a:p>
          <a:p>
            <a:pPr eaLnBrk="1" hangingPunct="1"/>
            <a:endParaRPr lang="en-US" altLang="en-US" dirty="0">
              <a:latin typeface="Arial" panose="020B0604020202020204" pitchFamily="34" charset="0"/>
            </a:endParaRPr>
          </a:p>
          <a:p>
            <a:pPr eaLnBrk="1" hangingPunct="1"/>
            <a:r>
              <a:rPr lang="en-US" altLang="en-US" b="1" i="1" dirty="0">
                <a:latin typeface="Arial" panose="020B0604020202020204" pitchFamily="34" charset="0"/>
              </a:rPr>
              <a:t>Everyone</a:t>
            </a:r>
            <a:r>
              <a:rPr lang="en-US" altLang="en-US" dirty="0">
                <a:latin typeface="Arial" panose="020B0604020202020204" pitchFamily="34" charset="0"/>
              </a:rPr>
              <a:t> – please complete the feedback form before you leave the training website. Link to feedback form is available on last slide.</a:t>
            </a:r>
          </a:p>
        </p:txBody>
      </p:sp>
    </p:spTree>
    <p:extLst>
      <p:ext uri="{BB962C8B-B14F-4D97-AF65-F5344CB8AC3E}">
        <p14:creationId xmlns:p14="http://schemas.microsoft.com/office/powerpoint/2010/main" val="2093550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45060" name="Slide Number Placeholder 3"/>
          <p:cNvSpPr>
            <a:spLocks noGrp="1"/>
          </p:cNvSpPr>
          <p:nvPr>
            <p:ph type="sldNum" sz="quarter" idx="5"/>
          </p:nvPr>
        </p:nvSpPr>
        <p:spPr>
          <a:noFill/>
        </p:spPr>
        <p:txBody>
          <a:bodyPr/>
          <a:lstStyle/>
          <a:p>
            <a:fld id="{3D340847-2919-4946-AC46-02DB41651E99}" type="slidenum">
              <a:rPr lang="en-US" altLang="en-US"/>
              <a:pPr/>
              <a:t>30</a:t>
            </a:fld>
            <a:endParaRPr lang="en-US" altLang="en-US" dirty="0"/>
          </a:p>
        </p:txBody>
      </p:sp>
    </p:spTree>
    <p:extLst>
      <p:ext uri="{BB962C8B-B14F-4D97-AF65-F5344CB8AC3E}">
        <p14:creationId xmlns:p14="http://schemas.microsoft.com/office/powerpoint/2010/main" val="1541055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31</a:t>
            </a:fld>
            <a:endParaRPr lang="en-US" altLang="en-US" dirty="0"/>
          </a:p>
        </p:txBody>
      </p:sp>
    </p:spTree>
    <p:extLst>
      <p:ext uri="{BB962C8B-B14F-4D97-AF65-F5344CB8AC3E}">
        <p14:creationId xmlns:p14="http://schemas.microsoft.com/office/powerpoint/2010/main" val="2564081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32</a:t>
            </a:fld>
            <a:endParaRPr lang="en-US" altLang="en-US" dirty="0"/>
          </a:p>
        </p:txBody>
      </p:sp>
    </p:spTree>
    <p:extLst>
      <p:ext uri="{BB962C8B-B14F-4D97-AF65-F5344CB8AC3E}">
        <p14:creationId xmlns:p14="http://schemas.microsoft.com/office/powerpoint/2010/main" val="3232130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19460" name="Slide Number Placeholder 3"/>
          <p:cNvSpPr>
            <a:spLocks noGrp="1"/>
          </p:cNvSpPr>
          <p:nvPr>
            <p:ph type="sldNum" sz="quarter" idx="5"/>
          </p:nvPr>
        </p:nvSpPr>
        <p:spPr>
          <a:noFill/>
        </p:spPr>
        <p:txBody>
          <a:bodyPr/>
          <a:lstStyle/>
          <a:p>
            <a:fld id="{6B17D8BA-C606-4B16-BE10-694075B983D4}" type="slidenum">
              <a:rPr lang="en-US" altLang="en-US"/>
              <a:pPr/>
              <a:t>33</a:t>
            </a:fld>
            <a:endParaRPr lang="en-US" altLang="en-US" dirty="0"/>
          </a:p>
        </p:txBody>
      </p:sp>
    </p:spTree>
    <p:extLst>
      <p:ext uri="{BB962C8B-B14F-4D97-AF65-F5344CB8AC3E}">
        <p14:creationId xmlns:p14="http://schemas.microsoft.com/office/powerpoint/2010/main" val="3772657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34</a:t>
            </a:fld>
            <a:endParaRPr lang="en-US" altLang="en-US" dirty="0"/>
          </a:p>
        </p:txBody>
      </p:sp>
    </p:spTree>
    <p:extLst>
      <p:ext uri="{BB962C8B-B14F-4D97-AF65-F5344CB8AC3E}">
        <p14:creationId xmlns:p14="http://schemas.microsoft.com/office/powerpoint/2010/main" val="1272024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35</a:t>
            </a:fld>
            <a:endParaRPr lang="en-US" altLang="en-US" dirty="0"/>
          </a:p>
        </p:txBody>
      </p:sp>
    </p:spTree>
    <p:extLst>
      <p:ext uri="{BB962C8B-B14F-4D97-AF65-F5344CB8AC3E}">
        <p14:creationId xmlns:p14="http://schemas.microsoft.com/office/powerpoint/2010/main" val="3472003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36</a:t>
            </a:fld>
            <a:endParaRPr lang="en-US" altLang="en-US" dirty="0"/>
          </a:p>
        </p:txBody>
      </p:sp>
    </p:spTree>
    <p:extLst>
      <p:ext uri="{BB962C8B-B14F-4D97-AF65-F5344CB8AC3E}">
        <p14:creationId xmlns:p14="http://schemas.microsoft.com/office/powerpoint/2010/main" val="4129938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37</a:t>
            </a:fld>
            <a:endParaRPr lang="en-US" altLang="en-US" dirty="0"/>
          </a:p>
        </p:txBody>
      </p:sp>
    </p:spTree>
    <p:extLst>
      <p:ext uri="{BB962C8B-B14F-4D97-AF65-F5344CB8AC3E}">
        <p14:creationId xmlns:p14="http://schemas.microsoft.com/office/powerpoint/2010/main" val="2697860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4562" y="4478338"/>
            <a:ext cx="5197475" cy="4243387"/>
          </a:xfrm>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38</a:t>
            </a:fld>
            <a:endParaRPr lang="en-US" altLang="en-US" dirty="0"/>
          </a:p>
        </p:txBody>
      </p:sp>
    </p:spTree>
    <p:extLst>
      <p:ext uri="{BB962C8B-B14F-4D97-AF65-F5344CB8AC3E}">
        <p14:creationId xmlns:p14="http://schemas.microsoft.com/office/powerpoint/2010/main" val="4230193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39</a:t>
            </a:fld>
            <a:endParaRPr lang="en-US" altLang="en-US" dirty="0"/>
          </a:p>
        </p:txBody>
      </p:sp>
    </p:spTree>
    <p:extLst>
      <p:ext uri="{BB962C8B-B14F-4D97-AF65-F5344CB8AC3E}">
        <p14:creationId xmlns:p14="http://schemas.microsoft.com/office/powerpoint/2010/main" val="295183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xmlns="" id="{D2845DAC-8B5D-47C9-ABAC-A473E9799E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63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63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63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63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A5F964D5-FB61-44C7-AFAF-39F5F71DF61A}" type="slidenum">
              <a:rPr lang="en-US" altLang="en-US" smtClean="0">
                <a:latin typeface="Tahoma" panose="020B0604030504040204" pitchFamily="34" charset="0"/>
              </a:rPr>
              <a:pPr/>
              <a:t>4</a:t>
            </a:fld>
            <a:endParaRPr lang="en-US" altLang="en-US" dirty="0">
              <a:latin typeface="Tahoma" panose="020B0604030504040204" pitchFamily="34" charset="0"/>
            </a:endParaRPr>
          </a:p>
        </p:txBody>
      </p:sp>
      <p:sp>
        <p:nvSpPr>
          <p:cNvPr id="11267" name="Rectangle 2">
            <a:extLst>
              <a:ext uri="{FF2B5EF4-FFF2-40B4-BE49-F238E27FC236}">
                <a16:creationId xmlns:a16="http://schemas.microsoft.com/office/drawing/2014/main" xmlns="" id="{76B45072-268C-4D43-9F5C-34655AFC82D5}"/>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xmlns="" id="{4B60803F-0691-4B9A-8B4D-F354AB903699}"/>
              </a:ext>
            </a:extLst>
          </p:cNvPr>
          <p:cNvSpPr>
            <a:spLocks noGrp="1" noChangeArrowheads="1"/>
          </p:cNvSpPr>
          <p:nvPr>
            <p:ph type="body" idx="1"/>
          </p:nvPr>
        </p:nvSpPr>
        <p:spPr>
          <a:xfrm>
            <a:off x="236538" y="4579938"/>
            <a:ext cx="6826250" cy="434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dirty="0">
                <a:latin typeface="Arial" panose="020B0604020202020204" pitchFamily="34" charset="0"/>
              </a:rPr>
              <a:t>Notes: </a:t>
            </a:r>
          </a:p>
          <a:p>
            <a:pPr eaLnBrk="1" hangingPunct="1"/>
            <a:r>
              <a:rPr lang="en-US" altLang="en-US" sz="800" dirty="0">
                <a:latin typeface="Arial" panose="020B0604020202020204" pitchFamily="34" charset="0"/>
              </a:rPr>
              <a:t>The Interstate Technology and Regulatory Council (ITRC) is a state-led coalition of regulators, industry experts, citizen stakeholders, academia and federal partners that work to achieve regulatory acceptance of environmental technologies and innovative approaches. ITRC consists of all 50 states (and Puerto Rico and the District of Columbia) that work to break down barriers and reduce compliance costs, making it easier to use new technologies and helping states maximize resources. ITRC brings together a diverse mix of environmental experts and stakeholders from both the public and private sectors to broaden and deepen technical knowledge and advance the regulatory acceptance of environmental technologies. Together, we</a:t>
            </a:r>
            <a:r>
              <a:rPr lang="ja-JP" altLang="en-US" sz="800" dirty="0">
                <a:latin typeface="Arial" panose="020B0604020202020204" pitchFamily="34" charset="0"/>
              </a:rPr>
              <a:t>’</a:t>
            </a:r>
            <a:r>
              <a:rPr lang="en-US" altLang="ja-JP" sz="800" dirty="0">
                <a:latin typeface="Arial" panose="020B0604020202020204" pitchFamily="34" charset="0"/>
              </a:rPr>
              <a:t>re building the environmental community</a:t>
            </a:r>
            <a:r>
              <a:rPr lang="ja-JP" altLang="en-US" sz="800" dirty="0">
                <a:latin typeface="Arial" panose="020B0604020202020204" pitchFamily="34" charset="0"/>
              </a:rPr>
              <a:t>’</a:t>
            </a:r>
            <a:r>
              <a:rPr lang="en-US" altLang="ja-JP" sz="800" dirty="0">
                <a:latin typeface="Arial" panose="020B0604020202020204" pitchFamily="34" charset="0"/>
              </a:rPr>
              <a:t>s ability to expedite quality decision making while protecting human health and the environment. With our network of organizations and individuals throughout the environmental community, ITRC is a unique catalyst for dialogue between regulators and the regulated community.</a:t>
            </a:r>
          </a:p>
          <a:p>
            <a:pPr eaLnBrk="1" hangingPunct="1"/>
            <a:r>
              <a:rPr lang="en-US" altLang="en-US" sz="800" dirty="0">
                <a:latin typeface="Arial" panose="020B0604020202020204" pitchFamily="34" charset="0"/>
              </a:rPr>
              <a:t>For a state to be a member of ITRC their environmental agency must designate a State Point of Contact. To find out who your State POC is check out the </a:t>
            </a:r>
            <a:r>
              <a:rPr lang="ja-JP" altLang="en-US" sz="800" dirty="0">
                <a:latin typeface="Arial" panose="020B0604020202020204" pitchFamily="34" charset="0"/>
              </a:rPr>
              <a:t>“</a:t>
            </a:r>
            <a:r>
              <a:rPr lang="en-US" altLang="ja-JP" sz="800" dirty="0">
                <a:latin typeface="Arial" panose="020B0604020202020204" pitchFamily="34" charset="0"/>
              </a:rPr>
              <a:t>contacts</a:t>
            </a:r>
            <a:r>
              <a:rPr lang="ja-JP" altLang="en-US" sz="800" dirty="0">
                <a:latin typeface="Arial" panose="020B0604020202020204" pitchFamily="34" charset="0"/>
              </a:rPr>
              <a:t>”</a:t>
            </a:r>
            <a:r>
              <a:rPr lang="en-US" altLang="ja-JP" sz="800" dirty="0">
                <a:latin typeface="Arial" panose="020B0604020202020204" pitchFamily="34" charset="0"/>
              </a:rPr>
              <a:t> section at www.itrcweb.org. Also, click on </a:t>
            </a:r>
            <a:r>
              <a:rPr lang="ja-JP" altLang="en-US" sz="800" dirty="0">
                <a:latin typeface="Arial" panose="020B0604020202020204" pitchFamily="34" charset="0"/>
              </a:rPr>
              <a:t>“</a:t>
            </a:r>
            <a:r>
              <a:rPr lang="en-US" altLang="ja-JP" sz="800" dirty="0">
                <a:latin typeface="Arial" panose="020B0604020202020204" pitchFamily="34" charset="0"/>
              </a:rPr>
              <a:t>membership</a:t>
            </a:r>
            <a:r>
              <a:rPr lang="ja-JP" altLang="en-US" sz="800" dirty="0">
                <a:latin typeface="Arial" panose="020B0604020202020204" pitchFamily="34" charset="0"/>
              </a:rPr>
              <a:t>”</a:t>
            </a:r>
            <a:r>
              <a:rPr lang="en-US" altLang="ja-JP" sz="800" dirty="0">
                <a:latin typeface="Arial" panose="020B0604020202020204" pitchFamily="34" charset="0"/>
              </a:rPr>
              <a:t> to learn how you can become a member of an ITRC Technical Team.</a:t>
            </a:r>
          </a:p>
          <a:p>
            <a:pPr eaLnBrk="1" hangingPunct="1"/>
            <a:endParaRPr lang="en-US" altLang="en-US" sz="800" dirty="0">
              <a:latin typeface="Arial" panose="020B0604020202020204" pitchFamily="34" charset="0"/>
            </a:endParaRPr>
          </a:p>
          <a:p>
            <a:r>
              <a:rPr lang="en-US" altLang="en-US" sz="800" dirty="0">
                <a:latin typeface="Arial" panose="020B0604020202020204" pitchFamily="34" charset="0"/>
              </a:rPr>
              <a:t>Disclaimer: This material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 and no official endorsement should be inferred.</a:t>
            </a:r>
          </a:p>
          <a:p>
            <a:r>
              <a:rPr lang="en-US" altLang="en-US" sz="800" dirty="0">
                <a:latin typeface="Arial" panose="020B0604020202020204" pitchFamily="34" charset="0"/>
              </a:rPr>
              <a:t> The information provided in documents, training curricula, and other print or electronic materials created by the Interstate Technology and Regulatory Council (</a:t>
            </a:r>
            <a:r>
              <a:rPr lang="ja-JP" altLang="en-US" sz="800" dirty="0">
                <a:latin typeface="Arial" panose="020B0604020202020204" pitchFamily="34" charset="0"/>
              </a:rPr>
              <a:t>“</a:t>
            </a:r>
            <a:r>
              <a:rPr lang="en-US" altLang="ja-JP" sz="800" dirty="0">
                <a:latin typeface="Arial" panose="020B0604020202020204" pitchFamily="34" charset="0"/>
              </a:rPr>
              <a:t>ITRC</a:t>
            </a:r>
            <a:r>
              <a:rPr lang="ja-JP" altLang="en-US" sz="800" dirty="0">
                <a:latin typeface="Arial" panose="020B0604020202020204" pitchFamily="34" charset="0"/>
              </a:rPr>
              <a:t>”</a:t>
            </a:r>
            <a:r>
              <a:rPr lang="en-US" altLang="ja-JP" sz="800" dirty="0">
                <a:latin typeface="Arial" panose="020B0604020202020204" pitchFamily="34" charset="0"/>
              </a:rPr>
              <a:t> and such materials are referred to as </a:t>
            </a:r>
            <a:r>
              <a:rPr lang="ja-JP" altLang="en-US" sz="800" dirty="0">
                <a:latin typeface="Arial" panose="020B0604020202020204" pitchFamily="34" charset="0"/>
              </a:rPr>
              <a:t>“</a:t>
            </a:r>
            <a:r>
              <a:rPr lang="en-US" altLang="ja-JP" sz="800" dirty="0">
                <a:latin typeface="Arial" panose="020B0604020202020204" pitchFamily="34" charset="0"/>
              </a:rPr>
              <a:t>ITRC Materials</a:t>
            </a:r>
            <a:r>
              <a:rPr lang="ja-JP" altLang="en-US" sz="800" dirty="0">
                <a:latin typeface="Arial" panose="020B0604020202020204" pitchFamily="34" charset="0"/>
              </a:rPr>
              <a:t>”</a:t>
            </a:r>
            <a:r>
              <a:rPr lang="en-US" altLang="ja-JP" sz="800" dirty="0">
                <a:latin typeface="Arial" panose="020B0604020202020204" pitchFamily="34" charset="0"/>
              </a:rPr>
              <a:t>) is intended as a general reference to help regulators and others develop a consistent approach to their evaluation, regulatory approval, and deployment of environmental technologies. The information in ITRC Materials was formulated to be reliable and accurate. However, the information is provided "as is" and use of this information is at the users</a:t>
            </a:r>
            <a:r>
              <a:rPr lang="ja-JP" altLang="en-US" sz="800" dirty="0">
                <a:latin typeface="Arial" panose="020B0604020202020204" pitchFamily="34" charset="0"/>
              </a:rPr>
              <a:t>’</a:t>
            </a:r>
            <a:r>
              <a:rPr lang="en-US" altLang="ja-JP" sz="800" dirty="0">
                <a:latin typeface="Arial" panose="020B0604020202020204" pitchFamily="34" charset="0"/>
              </a:rPr>
              <a:t> own risk. </a:t>
            </a:r>
          </a:p>
          <a:p>
            <a:r>
              <a:rPr lang="en-US" altLang="en-US" sz="800" dirty="0">
                <a:latin typeface="Arial" panose="020B0604020202020204" pitchFamily="34" charset="0"/>
              </a:rPr>
              <a:t> ITRC Materials do not necessarily address all applicable health and safety risks and precautions with respect to particular materials, conditions, or procedures in specific applications of any technology. Consequently, ITRC recommends consulting applicable standards, laws, regulations, suppliers of materials, and material safety data sheets for information concerning safety and health risks and precautions and compliance with then-applicable laws and regulations. ITRC, ERIS and ECOS shall not be liable in the event of any conflict between information in ITRC Materials and such laws, regulations, and/or other ordinances. The content in ITRC Materials may be revised or withdrawn at any time without prior notice.</a:t>
            </a:r>
          </a:p>
          <a:p>
            <a:r>
              <a:rPr lang="en-US" altLang="en-US" sz="800" dirty="0">
                <a:latin typeface="Arial" panose="020B0604020202020204" pitchFamily="34" charset="0"/>
              </a:rPr>
              <a:t> ITRC, ERIS, and ECOS make no representations or warranties, express or implied, with respect to information in ITRC Materials and specifically disclaim all warranties to the fullest extent permitted by law (including, but not limited to, merchantability or fitness for a particular purpose). ITRC, ERIS, and ECOS will not accept liability for damages of any kind that result from acting upon or using this information. </a:t>
            </a:r>
          </a:p>
          <a:p>
            <a:r>
              <a:rPr lang="en-US" altLang="en-US" sz="800" dirty="0">
                <a:latin typeface="Arial" panose="020B0604020202020204" pitchFamily="34" charset="0"/>
              </a:rPr>
              <a:t> ITRC, ERIS, and ECOS do not endorse or recommend the use of specific technology or technology provider through ITRC Materials. Reference to technologies, products, or services offered by other parties does not constitute a guarantee by ITRC, ERIS, and ECOS of the quality or value of those technologies, products, or services. Information in ITRC Materials is for general reference only; it should not be construed as definitive guidance for any specific site and is not a substitute for consultation with qualified professional advisors.</a:t>
            </a: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p:txBody>
      </p:sp>
    </p:spTree>
    <p:extLst>
      <p:ext uri="{BB962C8B-B14F-4D97-AF65-F5344CB8AC3E}">
        <p14:creationId xmlns:p14="http://schemas.microsoft.com/office/powerpoint/2010/main" val="1192423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40</a:t>
            </a:fld>
            <a:endParaRPr lang="en-US" altLang="en-US" dirty="0"/>
          </a:p>
        </p:txBody>
      </p:sp>
    </p:spTree>
    <p:extLst>
      <p:ext uri="{BB962C8B-B14F-4D97-AF65-F5344CB8AC3E}">
        <p14:creationId xmlns:p14="http://schemas.microsoft.com/office/powerpoint/2010/main" val="82580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41</a:t>
            </a:fld>
            <a:endParaRPr lang="en-US" altLang="en-US" dirty="0"/>
          </a:p>
        </p:txBody>
      </p:sp>
    </p:spTree>
    <p:extLst>
      <p:ext uri="{BB962C8B-B14F-4D97-AF65-F5344CB8AC3E}">
        <p14:creationId xmlns:p14="http://schemas.microsoft.com/office/powerpoint/2010/main" val="3055406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42</a:t>
            </a:fld>
            <a:endParaRPr lang="en-US" altLang="en-US" dirty="0"/>
          </a:p>
        </p:txBody>
      </p:sp>
    </p:spTree>
    <p:extLst>
      <p:ext uri="{BB962C8B-B14F-4D97-AF65-F5344CB8AC3E}">
        <p14:creationId xmlns:p14="http://schemas.microsoft.com/office/powerpoint/2010/main" val="3565035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43</a:t>
            </a:fld>
            <a:endParaRPr lang="en-US" altLang="en-US" dirty="0"/>
          </a:p>
        </p:txBody>
      </p:sp>
    </p:spTree>
    <p:extLst>
      <p:ext uri="{BB962C8B-B14F-4D97-AF65-F5344CB8AC3E}">
        <p14:creationId xmlns:p14="http://schemas.microsoft.com/office/powerpoint/2010/main" val="3389573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44</a:t>
            </a:fld>
            <a:endParaRPr lang="en-US" altLang="en-US" dirty="0"/>
          </a:p>
        </p:txBody>
      </p:sp>
    </p:spTree>
    <p:extLst>
      <p:ext uri="{BB962C8B-B14F-4D97-AF65-F5344CB8AC3E}">
        <p14:creationId xmlns:p14="http://schemas.microsoft.com/office/powerpoint/2010/main" val="3100833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45</a:t>
            </a:fld>
            <a:endParaRPr lang="en-US" altLang="en-US" dirty="0"/>
          </a:p>
        </p:txBody>
      </p:sp>
    </p:spTree>
    <p:extLst>
      <p:ext uri="{BB962C8B-B14F-4D97-AF65-F5344CB8AC3E}">
        <p14:creationId xmlns:p14="http://schemas.microsoft.com/office/powerpoint/2010/main" val="2122870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solidFill>
                  <a:prstClr val="black"/>
                </a:solidFill>
              </a:rPr>
              <a:pPr/>
              <a:t>46</a:t>
            </a:fld>
            <a:endParaRPr lang="en-US" altLang="en-US" dirty="0">
              <a:solidFill>
                <a:prstClr val="black"/>
              </a:solidFill>
            </a:endParaRPr>
          </a:p>
        </p:txBody>
      </p:sp>
      <p:sp>
        <p:nvSpPr>
          <p:cNvPr id="7" name="Slide Image Placeholder 6">
            <a:extLst>
              <a:ext uri="{FF2B5EF4-FFF2-40B4-BE49-F238E27FC236}">
                <a16:creationId xmlns:a16="http://schemas.microsoft.com/office/drawing/2014/main" xmlns="" id="{A6BBF1EB-C1BF-4972-B753-0E60114235B8}"/>
              </a:ext>
            </a:extLst>
          </p:cNvPr>
          <p:cNvSpPr>
            <a:spLocks noGrp="1" noRot="1" noChangeAspect="1"/>
          </p:cNvSpPr>
          <p:nvPr>
            <p:ph type="sldImg"/>
          </p:nvPr>
        </p:nvSpPr>
        <p:spPr/>
      </p:sp>
    </p:spTree>
    <p:extLst>
      <p:ext uri="{BB962C8B-B14F-4D97-AF65-F5344CB8AC3E}">
        <p14:creationId xmlns:p14="http://schemas.microsoft.com/office/powerpoint/2010/main" val="1008879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kern="1200" baseline="0" dirty="0">
                <a:solidFill>
                  <a:schemeClr val="tx1"/>
                </a:solidFill>
                <a:effectLst/>
                <a:latin typeface="Arial" charset="0"/>
                <a:ea typeface="+mn-ea"/>
                <a:cs typeface="+mn-cs"/>
              </a:rPr>
              <a:t>Full references:</a:t>
            </a:r>
          </a:p>
          <a:p>
            <a:r>
              <a:rPr lang="en-US" sz="1100" b="0" i="0" kern="1200" dirty="0">
                <a:solidFill>
                  <a:schemeClr val="tx1"/>
                </a:solidFill>
                <a:effectLst/>
                <a:latin typeface="Arial" charset="0"/>
                <a:ea typeface="+mn-ea"/>
                <a:cs typeface="+mn-cs"/>
              </a:rPr>
              <a:t>Stroo, H.F., A. Leeson, J.A. Marqusee, P.C. Johnson, C.H. Ward, M.C. Kavanaugh, T.C. Sale, C.J. Newell, K.D. Pennell, C.A. Lebron, and M. Unger. 2012. “Chlorinated Ethene Source Remediation: Lessons Learned.” </a:t>
            </a:r>
            <a:r>
              <a:rPr lang="en-US" sz="1100" b="0" i="1" kern="1200" dirty="0">
                <a:solidFill>
                  <a:schemeClr val="tx1"/>
                </a:solidFill>
                <a:effectLst/>
                <a:latin typeface="Arial" charset="0"/>
                <a:ea typeface="+mn-ea"/>
                <a:cs typeface="+mn-cs"/>
              </a:rPr>
              <a:t>Environmental Science and Technology</a:t>
            </a:r>
            <a:r>
              <a:rPr lang="en-US" sz="1100" b="0" i="0" kern="1200" dirty="0">
                <a:solidFill>
                  <a:schemeClr val="tx1"/>
                </a:solidFill>
                <a:effectLst/>
                <a:latin typeface="Arial" charset="0"/>
                <a:ea typeface="+mn-ea"/>
                <a:cs typeface="+mn-cs"/>
              </a:rPr>
              <a:t> 46:6438-6447.</a:t>
            </a:r>
          </a:p>
          <a:p>
            <a:r>
              <a:rPr lang="en-US" sz="1100" b="0" i="0" kern="1200" dirty="0">
                <a:solidFill>
                  <a:schemeClr val="tx1"/>
                </a:solidFill>
                <a:effectLst/>
                <a:latin typeface="Arial" charset="0"/>
                <a:ea typeface="+mn-ea"/>
                <a:cs typeface="+mn-cs"/>
              </a:rPr>
              <a:t>McGuire,Travis ; Adamson,David ; Newell,Charles ; Kulkarni,Poonam, 2016. Development of an Expanded, High Reliability Cost and Performance Database for In Situ Remediation Technologies. ESTCP Project Report ER-201120. http://www.dtic.mil/get-tr-doc/pdf?AD=AD1024199</a:t>
            </a:r>
          </a:p>
          <a:p>
            <a:r>
              <a:rPr lang="en-US" sz="1100" b="0" i="0" kern="1200" dirty="0">
                <a:solidFill>
                  <a:schemeClr val="tx1"/>
                </a:solidFill>
                <a:effectLst/>
                <a:latin typeface="Arial" charset="0"/>
                <a:ea typeface="+mn-ea"/>
                <a:cs typeface="+mn-cs"/>
              </a:rPr>
              <a:t>ITRC. 2011. Integrated DNAPL Site Strategy. IDSS-1. </a:t>
            </a:r>
          </a:p>
          <a:p>
            <a:r>
              <a:rPr lang="en-US" sz="1100" dirty="0"/>
              <a:t/>
            </a:r>
            <a:br>
              <a:rPr lang="en-US" sz="1100" dirty="0"/>
            </a:br>
            <a:endParaRPr lang="en-US" sz="1100" kern="1200" baseline="0" dirty="0">
              <a:solidFill>
                <a:schemeClr val="tx1"/>
              </a:solidFill>
              <a:effectLst/>
              <a:latin typeface="Arial" charset="0"/>
              <a:ea typeface="+mn-ea"/>
              <a:cs typeface="+mn-cs"/>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47</a:t>
            </a:fld>
            <a:endParaRPr lang="en-US" altLang="en-US" dirty="0"/>
          </a:p>
        </p:txBody>
      </p:sp>
    </p:spTree>
    <p:extLst>
      <p:ext uri="{BB962C8B-B14F-4D97-AF65-F5344CB8AC3E}">
        <p14:creationId xmlns:p14="http://schemas.microsoft.com/office/powerpoint/2010/main" val="2581814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48</a:t>
            </a:fld>
            <a:endParaRPr lang="en-US" altLang="en-US" dirty="0"/>
          </a:p>
        </p:txBody>
      </p:sp>
    </p:spTree>
    <p:extLst>
      <p:ext uri="{BB962C8B-B14F-4D97-AF65-F5344CB8AC3E}">
        <p14:creationId xmlns:p14="http://schemas.microsoft.com/office/powerpoint/2010/main" val="3105788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smtClean="0"/>
              <a:t>No associated notes</a:t>
            </a:r>
          </a:p>
          <a:p>
            <a:endParaRPr lang="en-US" sz="1400" dirty="0">
              <a:latin typeface="Arial"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solidFill>
                  <a:prstClr val="black"/>
                </a:solidFill>
              </a:rPr>
              <a:pPr/>
              <a:t>49</a:t>
            </a:fld>
            <a:endParaRPr lang="en-US" altLang="en-US" dirty="0">
              <a:solidFill>
                <a:prstClr val="black"/>
              </a:solidFill>
            </a:endParaRPr>
          </a:p>
        </p:txBody>
      </p:sp>
    </p:spTree>
    <p:extLst>
      <p:ext uri="{BB962C8B-B14F-4D97-AF65-F5344CB8AC3E}">
        <p14:creationId xmlns:p14="http://schemas.microsoft.com/office/powerpoint/2010/main" val="202982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11E960B-9D38-4476-9A23-930A3DFEFF0C}" type="slidenum">
              <a:rPr lang="en-US" altLang="en-US" smtClean="0">
                <a:latin typeface="Tahoma" panose="020B0604030504040204" pitchFamily="34" charset="0"/>
              </a:rPr>
              <a:pPr/>
              <a:t>5</a:t>
            </a:fld>
            <a:endParaRPr lang="en-US" altLang="en-US" dirty="0">
              <a:latin typeface="Tahoma" panose="020B060403050404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xfrm>
            <a:off x="0" y="4478338"/>
            <a:ext cx="7086600" cy="4243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kern="1200" dirty="0">
                <a:solidFill>
                  <a:schemeClr val="tx1"/>
                </a:solidFill>
                <a:effectLst/>
                <a:latin typeface="Arial" charset="0"/>
                <a:ea typeface="+mn-ea"/>
                <a:cs typeface="+mn-cs"/>
              </a:rPr>
              <a:t>John Price III </a:t>
            </a:r>
            <a:r>
              <a:rPr lang="en-US" kern="1200" dirty="0">
                <a:solidFill>
                  <a:schemeClr val="tx1"/>
                </a:solidFill>
                <a:effectLst/>
                <a:latin typeface="Arial" charset="0"/>
                <a:ea typeface="+mn-ea"/>
                <a:cs typeface="+mn-cs"/>
              </a:rPr>
              <a:t>is the Tri-Party Agreement Section Manager for the Washington Department of Ecology in Richland, Washington.  John has worked with the Nuclear Waste Program since 2000.  John administers the Federal Facility Agreement and Consent Order for the US Dept of Energy Hanford site in WA state, and is his program’s tribal liaison to three tribal nations with ceded rights at the Hanford site.  He supervises a ten-person team including five hazardous waste compliance inspectors and two Natural Resource Damage Assessment specialists.  He has over 35 years experience cleaning up radioactively contaminated sites in 17 states.  John was an ITRC team member for Determining Cleanup Goals at Radioactively Contaminated Sites: Case Studies (2002), and since 2014 has been a team leader for Remediation Management of Complex Sites.  John earned a bachelor’s degree in Hydrology from the University of Arizona in Tucson, Arizona in 1979 and holds Washington licenses in Geology and Hydrogeology.</a:t>
            </a:r>
          </a:p>
          <a:p>
            <a:endParaRPr lang="en-US" altLang="en-US" dirty="0">
              <a:latin typeface="Arial" panose="020B0604020202020204" pitchFamily="34" charset="0"/>
            </a:endParaRPr>
          </a:p>
          <a:p>
            <a:r>
              <a:rPr lang="en-US" altLang="en-US" b="1" dirty="0" smtClean="0">
                <a:latin typeface="Arial" panose="020B0604020202020204" pitchFamily="34" charset="0"/>
              </a:rPr>
              <a:t>Roy Thun </a:t>
            </a:r>
            <a:r>
              <a:rPr lang="en-US" altLang="en-US" b="0" dirty="0" smtClean="0">
                <a:latin typeface="Arial" panose="020B0604020202020204" pitchFamily="34" charset="0"/>
              </a:rPr>
              <a:t>is a Senior Environmental Specialist with GHD, Santa Clarita, California. Since 1987, Roy has built his expertise as an accomplished environmental portfolio manager and complex site strategy expert working in both environmental consulting and a Fortune 100 energy company. His expertise includes developing integrated site strategies and closure options for complex sites, CERCLA, stakeholder engagement, multi-party site coordination, consent decree negotiations, application of institutional controls, NRD negotiations, and independent review. Roy co-leads GHD’s complex site strategy reviews, helping clients find cost-effective, reasonable &amp; attainable remedial objectives and timelines for their sites. Roy is the Program Advisor for ITRC’s TPH Risk Evaluation at Petroleum Contaminated Sites and current member of the ITRC PFAS team. He previously participated on ITRC’s Long-Term Contaminant Management Using Institutional Controls team. Roy is also a contributor to several ASTM environmental liability standards. Roy earned a bachelor’s of science degree in geology from California State University Northridge in 1988 and a master’s in business administration (MBA) from Pepperdine University in Los Angeles, California in 1995. Roy is a Professional Geologist, ISI Envision Sustainability Professional (ENV. SP), and Los Angeles County Metro Sustainability Council Member.</a:t>
            </a:r>
          </a:p>
          <a:p>
            <a:endParaRPr lang="en-US" altLang="en-US" dirty="0">
              <a:latin typeface="Arial" panose="020B0604020202020204" pitchFamily="34" charset="0"/>
            </a:endParaRPr>
          </a:p>
          <a:p>
            <a:r>
              <a:rPr lang="en-US" altLang="en-US" b="1" dirty="0">
                <a:latin typeface="Arial" panose="020B0604020202020204" pitchFamily="34" charset="0"/>
              </a:rPr>
              <a:t>Charles (Chuck) J. Newell</a:t>
            </a:r>
            <a:r>
              <a:rPr lang="en-US" altLang="en-US" dirty="0">
                <a:latin typeface="Arial" panose="020B0604020202020204" pitchFamily="34" charset="0"/>
              </a:rPr>
              <a:t>, Ph.D., P.E. is a Vice President of GSI Environmental Inc. in Houston, Texas and has worked for GSI since 1989. His professional expertise includes site characterization, groundwater modeling, non-aqueous phase liquids, risk assessment, natural attenuation, bioremediation, non-point source studies, software development, and long-term monitoring projects. He is a member of the American Academy of Environmental Engineers, a NGWA Certified Ground Water Professional, and an Adjunct Professor at Rice University. He has co-authored five U.S. EPA publications, eight environmental decision support software systems, numerous technical articles, and two books: Natural Attenuation of Fuels and Chlorinated Solvents and Ground Water Contamination: Transport and Remediation. He has taught graduate level groundwater courses at both the University of Houston and Rice University. He has been awarded the Hanson Excellence of Presentation Award by the American Association of Petroleum Geologists, the Outstanding Presentation Award by the American Institute of Chemical Engineers, and the 2001 Wesley W. Horner Award by the American Society of Civil Engineers (for the paper, “Modeling Natural Attenuation of Fuels with BIOPLUME III”). Chuck was cited as the Outstanding Engineering Alumni from Rice University in 2008 and for the ITRC Environmental Excellence Award in 2016. He earned a bachelor's degree in Chemical Engineering in 1978, a master’s degree in Environmental Engineering in 1981, and a Ph.D. in Environmental Engineering in 1989, all from Rice University in Houston Texas. Chuck is a professional engineer registered in Texas.</a:t>
            </a:r>
          </a:p>
          <a:p>
            <a:endParaRPr lang="en-US" altLang="en-US" dirty="0">
              <a:latin typeface="Arial" panose="020B0604020202020204" pitchFamily="34" charset="0"/>
            </a:endParaRPr>
          </a:p>
          <a:p>
            <a:r>
              <a:rPr lang="en-US" altLang="en-US" b="1" dirty="0">
                <a:latin typeface="Arial" panose="020B0604020202020204" pitchFamily="34" charset="0"/>
              </a:rPr>
              <a:t>Michael Truex </a:t>
            </a:r>
            <a:r>
              <a:rPr lang="en-US" altLang="en-US" dirty="0">
                <a:latin typeface="Arial" panose="020B0604020202020204" pitchFamily="34" charset="0"/>
              </a:rPr>
              <a:t>is a Senior Project Manager at Pacific Northwest National Laboratory (PNNL), Richland, Washington.  Since 1992 he has worked in remediation research and field applications.  Mike’s experience includes work at Department of Energy (DOE), Department of Defense (DoD), and private remediation sites.  Major programs include support to the DOE Hanford Site providing technical and programmatic support for assessing and implementing improved remediation and characterization technologies.  Mike has also been a principle investigator for multiple treatability tests at the Hanford site.  He has managed and participated in large programs providing technical support to the DoD installations and has been a co-principle investigator for multiple remediation technology demonstration projects funded through the DoD.  In addition to authoring numerous journal articles and technical reports, Mike has also authored multiple technical guidance documents.  He led publication of technical guidance documents for performance assessment of soil vapor extraction systems and for pump-and-treat remediation.  He has also authored and contributed to documents that provide guidance for Monitored Natural Attenuation, evaluation of contaminant transport in the vadose zone, and development of conceptual models.  Mike has contributed to the Remediation Management of Complex Sites ITRC team.  He earned a bachelor’s degree in mechanical engineering from the University of Illinois in Champaign-Urbana, IL in 1986 and a master’s degree in environmental engineering from Washington State University in Pullman, WA in 1991.</a:t>
            </a:r>
          </a:p>
          <a:p>
            <a:endParaRPr lang="en-US" altLang="en-US" dirty="0">
              <a:latin typeface="Arial" panose="020B0604020202020204" pitchFamily="34" charset="0"/>
            </a:endParaRPr>
          </a:p>
          <a:p>
            <a:r>
              <a:rPr lang="en-US" altLang="en-US" b="1" dirty="0" smtClean="0">
                <a:latin typeface="Arial" panose="020B0604020202020204" pitchFamily="34" charset="0"/>
              </a:rPr>
              <a:t>Dr. Samuel L Brock </a:t>
            </a:r>
            <a:r>
              <a:rPr lang="en-US" altLang="en-US" b="0" dirty="0" smtClean="0">
                <a:latin typeface="Arial" panose="020B0604020202020204" pitchFamily="34" charset="0"/>
              </a:rPr>
              <a:t>retired January 2019 as the Subject Matter Expert for Toxicology for the Environmental Management Directorate, Technical Support Division of the United States Air Force Civil Engineer Center, San Antonio, Texas. As the Subject Matter Expert, his responsibilities included resolving problems or issues impacting toxicology and risk assessment concerning the conditions and vulnerabilities of systems extending across the Air Force and DoD. Responsibilities also included developing and advocating for required technical courses in conjunction with the Air Force Institute of Technology (AFIT) and/or other schools. He served as an invited Instructor at the Air Force Institute of Technology, Wright Patterson AFB, OH, from 2003 through 2015 and he was an internet-based training Instructor on the ITRC Project Risk Management for Site Remediation technical guidance from 2011 through 2014 as well as Remediation Management of Complex Sites technical guidance from 2018 and continues as an “Emeritus” trainer. He represented the Air Force on working groups developing National and DoD guidance on remediation risk management, explosive risk assessment, vapor intrusion, and bioavailability of contaminants in soil and sediments. Sam has been a member of the ITRC Remediation Risk Management Team, the ITRC Green and Sustainable Remediation Team; the Remediation Management of Complex Sites Team and currently, the Implementing Advanced Site Characterization Tools Team. Sam regularly presented at professional meetings and technical forums on remediation topics. His recent work included supporting DoD Materials of Emerging Regulatory Interest working groups and Military Family Housing Privatization Initiative activities addressing persistent legacy pesticides in soil. Sam developed and deployed an initiative software-enabled process to implement principles and practices for Remediation Management of Complex Sites across the Air Force Enterprise portfolio of difficult, high cost sites. Sam received a Doctorate in Veterinary Medicine from Purdue University in West Lafayette, Indiana in 1970 and a Master of Public Health, Epidemiology from University of North Carolina in Chapel Hill in 1976. He is a Licensed Veterinarian in Texas and is certified by the American College of Veterinary Preventive Medicine.</a:t>
            </a:r>
            <a:endParaRPr lang="en-US" altLang="en-US" b="0" dirty="0">
              <a:latin typeface="Arial" panose="020B0604020202020204" pitchFamily="34" charset="0"/>
            </a:endParaRPr>
          </a:p>
        </p:txBody>
      </p:sp>
    </p:spTree>
    <p:extLst>
      <p:ext uri="{BB962C8B-B14F-4D97-AF65-F5344CB8AC3E}">
        <p14:creationId xmlns:p14="http://schemas.microsoft.com/office/powerpoint/2010/main" val="16014031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4563" y="4478338"/>
            <a:ext cx="5197475" cy="4243387"/>
          </a:xfrm>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50</a:t>
            </a:fld>
            <a:endParaRPr lang="en-US" altLang="en-US" dirty="0"/>
          </a:p>
        </p:txBody>
      </p:sp>
    </p:spTree>
    <p:extLst>
      <p:ext uri="{BB962C8B-B14F-4D97-AF65-F5344CB8AC3E}">
        <p14:creationId xmlns:p14="http://schemas.microsoft.com/office/powerpoint/2010/main" val="939220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51</a:t>
            </a:fld>
            <a:endParaRPr lang="en-US" altLang="en-US" dirty="0"/>
          </a:p>
        </p:txBody>
      </p:sp>
    </p:spTree>
    <p:extLst>
      <p:ext uri="{BB962C8B-B14F-4D97-AF65-F5344CB8AC3E}">
        <p14:creationId xmlns:p14="http://schemas.microsoft.com/office/powerpoint/2010/main" val="7383407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52</a:t>
            </a:fld>
            <a:endParaRPr lang="en-US" altLang="en-US" dirty="0"/>
          </a:p>
        </p:txBody>
      </p:sp>
    </p:spTree>
    <p:extLst>
      <p:ext uri="{BB962C8B-B14F-4D97-AF65-F5344CB8AC3E}">
        <p14:creationId xmlns:p14="http://schemas.microsoft.com/office/powerpoint/2010/main" val="3139105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2A8FFB5E-543F-4763-9A7A-9D58E422004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xmlns="" id="{BECFD380-27F8-4B79-95FA-B0EFCA470A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No associated notes</a:t>
            </a:r>
          </a:p>
        </p:txBody>
      </p:sp>
      <p:sp>
        <p:nvSpPr>
          <p:cNvPr id="24580" name="Slide Number Placeholder 3">
            <a:extLst>
              <a:ext uri="{FF2B5EF4-FFF2-40B4-BE49-F238E27FC236}">
                <a16:creationId xmlns:a16="http://schemas.microsoft.com/office/drawing/2014/main" xmlns="" id="{0B2E363A-4EBD-4FB6-B6D4-F86003CC99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BF34BA88-043D-45D1-828D-238FC575D0CC}" type="slidenum">
              <a:rPr lang="en-US" altLang="en-US" smtClean="0">
                <a:latin typeface="Tahoma" panose="020B0604030504040204" pitchFamily="34" charset="0"/>
              </a:rPr>
              <a:pPr/>
              <a:t>53</a:t>
            </a:fld>
            <a:endParaRPr lang="en-US" altLang="en-US" dirty="0">
              <a:latin typeface="Tahoma" panose="020B0604030504040204" pitchFamily="34" charset="0"/>
            </a:endParaRPr>
          </a:p>
        </p:txBody>
      </p:sp>
    </p:spTree>
    <p:extLst>
      <p:ext uri="{BB962C8B-B14F-4D97-AF65-F5344CB8AC3E}">
        <p14:creationId xmlns:p14="http://schemas.microsoft.com/office/powerpoint/2010/main" val="821863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sz="1100" dirty="0"/>
              <a:t>No associated notes</a:t>
            </a:r>
          </a:p>
        </p:txBody>
      </p:sp>
      <p:sp>
        <p:nvSpPr>
          <p:cNvPr id="19460" name="Slide Number Placeholder 3"/>
          <p:cNvSpPr>
            <a:spLocks noGrp="1"/>
          </p:cNvSpPr>
          <p:nvPr>
            <p:ph type="sldNum" sz="quarter" idx="5"/>
          </p:nvPr>
        </p:nvSpPr>
        <p:spPr>
          <a:noFill/>
        </p:spPr>
        <p:txBody>
          <a:bodyPr/>
          <a:lstStyle/>
          <a:p>
            <a:fld id="{6B17D8BA-C606-4B16-BE10-694075B983D4}" type="slidenum">
              <a:rPr lang="en-US" altLang="en-US"/>
              <a:pPr/>
              <a:t>54</a:t>
            </a:fld>
            <a:endParaRPr lang="en-US" altLang="en-US" dirty="0"/>
          </a:p>
        </p:txBody>
      </p:sp>
    </p:spTree>
    <p:extLst>
      <p:ext uri="{BB962C8B-B14F-4D97-AF65-F5344CB8AC3E}">
        <p14:creationId xmlns:p14="http://schemas.microsoft.com/office/powerpoint/2010/main" val="2590723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55</a:t>
            </a:fld>
            <a:endParaRPr lang="en-US" altLang="en-US" dirty="0"/>
          </a:p>
        </p:txBody>
      </p:sp>
    </p:spTree>
    <p:extLst>
      <p:ext uri="{BB962C8B-B14F-4D97-AF65-F5344CB8AC3E}">
        <p14:creationId xmlns:p14="http://schemas.microsoft.com/office/powerpoint/2010/main" val="676333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Poll: </a:t>
            </a:r>
            <a:r>
              <a:rPr lang="en-US" sz="1100" dirty="0" smtClean="0"/>
              <a:t>Did a remedy at your complex site fail to meet expectations?</a:t>
            </a:r>
            <a:endParaRPr lang="en-US" sz="1100"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Yes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No</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Too soon to tell</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Other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Poll: If yes, what actions were taken?  (select all that apply)</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Remedy optimization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Contingency remedy implemented</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Site characterization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Technology testing</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Modified site objectives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Other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p:txBody>
      </p:sp>
      <p:sp>
        <p:nvSpPr>
          <p:cNvPr id="60420" name="Slide Number Placeholder 3"/>
          <p:cNvSpPr>
            <a:spLocks noGrp="1"/>
          </p:cNvSpPr>
          <p:nvPr>
            <p:ph type="sldNum" sz="quarter" idx="5"/>
          </p:nvPr>
        </p:nvSpPr>
        <p:spPr>
          <a:noFill/>
        </p:spPr>
        <p:txBody>
          <a:bodyPr/>
          <a:lstStyle/>
          <a:p>
            <a:fld id="{19422445-859E-4EB6-A34D-D8CB8FEC1070}" type="slidenum">
              <a:rPr lang="en-US" altLang="en-US"/>
              <a:pPr/>
              <a:t>56</a:t>
            </a:fld>
            <a:endParaRPr lang="en-US" altLang="en-US" dirty="0"/>
          </a:p>
        </p:txBody>
      </p:sp>
    </p:spTree>
    <p:extLst>
      <p:ext uri="{BB962C8B-B14F-4D97-AF65-F5344CB8AC3E}">
        <p14:creationId xmlns:p14="http://schemas.microsoft.com/office/powerpoint/2010/main" val="39240290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dirty="0">
                <a:latin typeface="Arial" pitchFamily="34" charset="0"/>
              </a:rPr>
              <a:t>No associated notes</a:t>
            </a:r>
            <a:endParaRPr lang="en-US" altLang="en-US" sz="1100" b="0" i="0" u="none" strike="noStrike" kern="1200" baseline="0" dirty="0">
              <a:solidFill>
                <a:schemeClr val="tx1"/>
              </a:solidFill>
              <a:latin typeface="Arial" charset="0"/>
              <a:ea typeface="+mn-ea"/>
              <a:cs typeface="+mn-cs"/>
            </a:endParaRPr>
          </a:p>
        </p:txBody>
      </p:sp>
      <p:sp>
        <p:nvSpPr>
          <p:cNvPr id="62468" name="Slide Number Placeholder 3"/>
          <p:cNvSpPr>
            <a:spLocks noGrp="1"/>
          </p:cNvSpPr>
          <p:nvPr>
            <p:ph type="sldNum" sz="quarter" idx="5"/>
          </p:nvPr>
        </p:nvSpPr>
        <p:spPr>
          <a:noFill/>
        </p:spPr>
        <p:txBody>
          <a:bodyPr/>
          <a:lstStyle/>
          <a:p>
            <a:fld id="{74A7F5F2-2D1E-46F0-AFD4-D821993CB943}" type="slidenum">
              <a:rPr lang="en-US" altLang="en-US"/>
              <a:pPr/>
              <a:t>57</a:t>
            </a:fld>
            <a:endParaRPr lang="en-US" altLang="en-US" dirty="0"/>
          </a:p>
        </p:txBody>
      </p:sp>
    </p:spTree>
    <p:extLst>
      <p:ext uri="{BB962C8B-B14F-4D97-AF65-F5344CB8AC3E}">
        <p14:creationId xmlns:p14="http://schemas.microsoft.com/office/powerpoint/2010/main" val="841974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altLang="en-US" sz="1100" dirty="0">
                <a:latin typeface="Arial" pitchFamily="34" charset="0"/>
              </a:rPr>
              <a:t>No associated notes</a:t>
            </a:r>
            <a:endParaRPr lang="en-US" altLang="en-US" sz="110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58</a:t>
            </a:fld>
            <a:endParaRPr lang="en-US" altLang="en-US" dirty="0"/>
          </a:p>
        </p:txBody>
      </p:sp>
    </p:spTree>
    <p:extLst>
      <p:ext uri="{BB962C8B-B14F-4D97-AF65-F5344CB8AC3E}">
        <p14:creationId xmlns:p14="http://schemas.microsoft.com/office/powerpoint/2010/main" val="1309886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altLang="en-US" sz="1100" dirty="0">
                <a:latin typeface="Arial" pitchFamily="34" charset="0"/>
              </a:rPr>
              <a:t>No associated notes</a:t>
            </a:r>
            <a:endParaRPr lang="en-US" altLang="en-US" sz="110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59</a:t>
            </a:fld>
            <a:endParaRPr lang="en-US" altLang="en-US" dirty="0"/>
          </a:p>
        </p:txBody>
      </p:sp>
    </p:spTree>
    <p:extLst>
      <p:ext uri="{BB962C8B-B14F-4D97-AF65-F5344CB8AC3E}">
        <p14:creationId xmlns:p14="http://schemas.microsoft.com/office/powerpoint/2010/main" val="158108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chemeClr val="tx1"/>
                </a:solidFill>
                <a:effectLst/>
                <a:latin typeface="Arial" charset="0"/>
                <a:ea typeface="+mn-ea"/>
                <a:cs typeface="+mn-cs"/>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a:t>
            </a:fld>
            <a:endParaRPr lang="en-US" altLang="en-US" dirty="0"/>
          </a:p>
        </p:txBody>
      </p:sp>
    </p:spTree>
    <p:extLst>
      <p:ext uri="{BB962C8B-B14F-4D97-AF65-F5344CB8AC3E}">
        <p14:creationId xmlns:p14="http://schemas.microsoft.com/office/powerpoint/2010/main" val="846653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Poll: </a:t>
            </a:r>
            <a:r>
              <a:rPr lang="en-US" sz="1100" b="0" kern="1200" dirty="0" smtClean="0">
                <a:solidFill>
                  <a:schemeClr val="tx1"/>
                </a:solidFill>
                <a:effectLst/>
                <a:latin typeface="Arial" charset="0"/>
                <a:ea typeface="+mn-ea"/>
                <a:cs typeface="+mn-cs"/>
              </a:rPr>
              <a:t>Have you </a:t>
            </a:r>
            <a:r>
              <a:rPr lang="en-US" sz="1100" b="0" kern="1200" dirty="0">
                <a:solidFill>
                  <a:schemeClr val="tx1"/>
                </a:solidFill>
                <a:effectLst/>
                <a:latin typeface="Arial" charset="0"/>
                <a:ea typeface="+mn-ea"/>
                <a:cs typeface="+mn-cs"/>
              </a:rPr>
              <a:t>evaluated the applicability of an ARAR waiver?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Yes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No</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Considered but did not formally evaluate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Poll:</a:t>
            </a:r>
            <a:r>
              <a:rPr lang="en-US" sz="1100" b="0" kern="1200" baseline="0" dirty="0">
                <a:solidFill>
                  <a:schemeClr val="tx1"/>
                </a:solidFill>
                <a:effectLst/>
                <a:latin typeface="Arial" charset="0"/>
                <a:ea typeface="+mn-ea"/>
                <a:cs typeface="+mn-cs"/>
              </a:rPr>
              <a:t> What approach was selected following the evaluation?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baseline="0" dirty="0">
                <a:solidFill>
                  <a:schemeClr val="tx1"/>
                </a:solidFill>
                <a:effectLst/>
                <a:latin typeface="Arial" charset="0"/>
                <a:ea typeface="+mn-ea"/>
                <a:cs typeface="+mn-cs"/>
              </a:rPr>
              <a:t>ARAR waiver</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baseline="0" dirty="0">
                <a:solidFill>
                  <a:schemeClr val="tx1"/>
                </a:solidFill>
                <a:effectLst/>
                <a:latin typeface="Arial" charset="0"/>
                <a:ea typeface="+mn-ea"/>
                <a:cs typeface="+mn-cs"/>
              </a:rPr>
              <a:t>Another approach</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baseline="0" dirty="0">
                <a:solidFill>
                  <a:schemeClr val="tx1"/>
                </a:solidFill>
                <a:effectLst/>
                <a:latin typeface="Arial" charset="0"/>
                <a:ea typeface="+mn-ea"/>
                <a:cs typeface="+mn-cs"/>
              </a:rPr>
              <a:t>Unknown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baseline="0" dirty="0">
                <a:solidFill>
                  <a:schemeClr val="tx1"/>
                </a:solidFill>
                <a:effectLst/>
                <a:latin typeface="Arial" charset="0"/>
                <a:ea typeface="+mn-ea"/>
                <a:cs typeface="+mn-cs"/>
              </a:rPr>
              <a:t>Not applicable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60</a:t>
            </a:fld>
            <a:endParaRPr lang="en-US" altLang="en-US" dirty="0"/>
          </a:p>
        </p:txBody>
      </p:sp>
    </p:spTree>
    <p:extLst>
      <p:ext uri="{BB962C8B-B14F-4D97-AF65-F5344CB8AC3E}">
        <p14:creationId xmlns:p14="http://schemas.microsoft.com/office/powerpoint/2010/main" val="669058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61</a:t>
            </a:fld>
            <a:endParaRPr lang="en-US" altLang="en-US" dirty="0"/>
          </a:p>
        </p:txBody>
      </p:sp>
    </p:spTree>
    <p:extLst>
      <p:ext uri="{BB962C8B-B14F-4D97-AF65-F5344CB8AC3E}">
        <p14:creationId xmlns:p14="http://schemas.microsoft.com/office/powerpoint/2010/main" val="4203883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mn-ea"/>
                <a:cs typeface="+mn-cs"/>
              </a:rPr>
              <a:t>No associated notes</a:t>
            </a:r>
            <a:endParaRPr lang="en-US" altLang="en-US" sz="1100" b="0" dirty="0">
              <a:latin typeface="Arial" pitchFamily="34" charset="0"/>
            </a:endParaRPr>
          </a:p>
          <a:p>
            <a:endParaRPr lang="en-US" sz="110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62</a:t>
            </a:fld>
            <a:endParaRPr lang="en-US" altLang="en-US" dirty="0"/>
          </a:p>
        </p:txBody>
      </p:sp>
    </p:spTree>
    <p:extLst>
      <p:ext uri="{BB962C8B-B14F-4D97-AF65-F5344CB8AC3E}">
        <p14:creationId xmlns:p14="http://schemas.microsoft.com/office/powerpoint/2010/main" val="8874814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63</a:t>
            </a:fld>
            <a:endParaRPr lang="en-US" altLang="en-US" dirty="0"/>
          </a:p>
        </p:txBody>
      </p:sp>
    </p:spTree>
    <p:extLst>
      <p:ext uri="{BB962C8B-B14F-4D97-AF65-F5344CB8AC3E}">
        <p14:creationId xmlns:p14="http://schemas.microsoft.com/office/powerpoint/2010/main" val="1891678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64</a:t>
            </a:fld>
            <a:endParaRPr lang="en-US" altLang="en-US" dirty="0"/>
          </a:p>
        </p:txBody>
      </p:sp>
    </p:spTree>
    <p:extLst>
      <p:ext uri="{BB962C8B-B14F-4D97-AF65-F5344CB8AC3E}">
        <p14:creationId xmlns:p14="http://schemas.microsoft.com/office/powerpoint/2010/main" val="2457482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Poll: Restore groundwater to beneficial uses - Site Objective or Interim Objective?</a:t>
            </a:r>
          </a:p>
          <a:p>
            <a:pPr lvl="1"/>
            <a:r>
              <a:rPr lang="en-US" altLang="en-US" sz="1100" dirty="0">
                <a:latin typeface="Arial" panose="020B0604020202020204" pitchFamily="34" charset="0"/>
              </a:rPr>
              <a:t>Site objective</a:t>
            </a:r>
          </a:p>
          <a:p>
            <a:pPr lvl="1"/>
            <a:r>
              <a:rPr lang="en-US" altLang="en-US" sz="1100" dirty="0">
                <a:latin typeface="Arial" panose="020B0604020202020204" pitchFamily="34" charset="0"/>
              </a:rPr>
              <a:t>Interim objective</a:t>
            </a:r>
          </a:p>
          <a:p>
            <a:pPr lvl="1"/>
            <a:r>
              <a:rPr lang="en-US" altLang="en-US" sz="1100" dirty="0">
                <a:latin typeface="Arial" panose="020B0604020202020204" pitchFamily="34" charset="0"/>
              </a:rPr>
              <a:t>Not sure</a:t>
            </a:r>
          </a:p>
          <a:p>
            <a:r>
              <a:rPr lang="en-US" altLang="en-US" sz="1100" dirty="0">
                <a:latin typeface="Arial" panose="020B0604020202020204" pitchFamily="34" charset="0"/>
              </a:rPr>
              <a:t>Poll: Reduce mass flux off site by 50% within five years so that hydraulic control is no longer needed - Site Objective or Interim Objective?</a:t>
            </a:r>
          </a:p>
          <a:p>
            <a:pPr lvl="1"/>
            <a:r>
              <a:rPr lang="en-US" altLang="en-US" sz="1100" dirty="0">
                <a:latin typeface="Arial" panose="020B0604020202020204" pitchFamily="34" charset="0"/>
              </a:rPr>
              <a:t>Site objective</a:t>
            </a:r>
          </a:p>
          <a:p>
            <a:pPr lvl="1"/>
            <a:r>
              <a:rPr lang="en-US" altLang="en-US" sz="1100" dirty="0">
                <a:latin typeface="Arial" panose="020B0604020202020204" pitchFamily="34" charset="0"/>
              </a:rPr>
              <a:t>Interim objective</a:t>
            </a:r>
          </a:p>
          <a:p>
            <a:pPr lvl="1"/>
            <a:r>
              <a:rPr lang="en-US" altLang="en-US" sz="1100" dirty="0">
                <a:latin typeface="Arial" panose="020B0604020202020204" pitchFamily="34" charset="0"/>
              </a:rPr>
              <a:t>Not sure</a:t>
            </a:r>
          </a:p>
          <a:p>
            <a:endParaRPr lang="en-US" altLang="en-US" sz="1100" dirty="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63BF936A-161D-4D53-A1ED-903CE3075F92}" type="slidenum">
              <a:rPr lang="en-US" altLang="en-US" smtClean="0">
                <a:latin typeface="Tahoma" panose="020B0604030504040204" pitchFamily="34" charset="0"/>
              </a:rPr>
              <a:pPr/>
              <a:t>65</a:t>
            </a:fld>
            <a:endParaRPr lang="en-US" altLang="en-US" dirty="0">
              <a:latin typeface="Tahoma" panose="020B0604030504040204" pitchFamily="34" charset="0"/>
            </a:endParaRPr>
          </a:p>
        </p:txBody>
      </p:sp>
    </p:spTree>
    <p:extLst>
      <p:ext uri="{BB962C8B-B14F-4D97-AF65-F5344CB8AC3E}">
        <p14:creationId xmlns:p14="http://schemas.microsoft.com/office/powerpoint/2010/main" val="20718994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0899A4DF-D678-4C9A-A999-20CDE33FAA85}" type="slidenum">
              <a:rPr lang="en-US" altLang="en-US" smtClean="0">
                <a:latin typeface="Tahoma" panose="020B0604030504040204" pitchFamily="34" charset="0"/>
              </a:rPr>
              <a:pPr/>
              <a:t>66</a:t>
            </a:fld>
            <a:endParaRPr lang="en-US" altLang="en-US" dirty="0">
              <a:latin typeface="Tahoma" panose="020B0604030504040204" pitchFamily="34" charset="0"/>
            </a:endParaRPr>
          </a:p>
        </p:txBody>
      </p:sp>
    </p:spTree>
    <p:extLst>
      <p:ext uri="{BB962C8B-B14F-4D97-AF65-F5344CB8AC3E}">
        <p14:creationId xmlns:p14="http://schemas.microsoft.com/office/powerpoint/2010/main" val="101857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FF293EC8-1D0B-44D5-92BA-D0D7DE1B7EB9}" type="slidenum">
              <a:rPr lang="en-US" altLang="en-US" smtClean="0">
                <a:latin typeface="Tahoma" panose="020B0604030504040204" pitchFamily="34" charset="0"/>
              </a:rPr>
              <a:pPr/>
              <a:t>67</a:t>
            </a:fld>
            <a:endParaRPr lang="en-US" altLang="en-US" dirty="0">
              <a:latin typeface="Tahoma" panose="020B0604030504040204" pitchFamily="34" charset="0"/>
            </a:endParaRPr>
          </a:p>
        </p:txBody>
      </p:sp>
    </p:spTree>
    <p:extLst>
      <p:ext uri="{BB962C8B-B14F-4D97-AF65-F5344CB8AC3E}">
        <p14:creationId xmlns:p14="http://schemas.microsoft.com/office/powerpoint/2010/main" val="31819160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22F02569-DA9A-40B1-8B26-0C5B3B714964}" type="slidenum">
              <a:rPr lang="en-US" altLang="en-US" smtClean="0">
                <a:latin typeface="Tahoma" panose="020B0604030504040204" pitchFamily="34" charset="0"/>
              </a:rPr>
              <a:pPr/>
              <a:t>68</a:t>
            </a:fld>
            <a:endParaRPr lang="en-US" altLang="en-US" dirty="0">
              <a:latin typeface="Tahoma" panose="020B0604030504040204" pitchFamily="34" charset="0"/>
            </a:endParaRPr>
          </a:p>
        </p:txBody>
      </p:sp>
    </p:spTree>
    <p:extLst>
      <p:ext uri="{BB962C8B-B14F-4D97-AF65-F5344CB8AC3E}">
        <p14:creationId xmlns:p14="http://schemas.microsoft.com/office/powerpoint/2010/main" val="41897017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22F02569-DA9A-40B1-8B26-0C5B3B714964}" type="slidenum">
              <a:rPr lang="en-US" altLang="en-US" smtClean="0">
                <a:latin typeface="Tahoma" panose="020B0604030504040204" pitchFamily="34" charset="0"/>
              </a:rPr>
              <a:pPr/>
              <a:t>69</a:t>
            </a:fld>
            <a:endParaRPr lang="en-US" altLang="en-US" dirty="0">
              <a:latin typeface="Tahoma" panose="020B0604030504040204" pitchFamily="34" charset="0"/>
            </a:endParaRPr>
          </a:p>
        </p:txBody>
      </p:sp>
    </p:spTree>
    <p:extLst>
      <p:ext uri="{BB962C8B-B14F-4D97-AF65-F5344CB8AC3E}">
        <p14:creationId xmlns:p14="http://schemas.microsoft.com/office/powerpoint/2010/main" val="73342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a:t>
            </a:fld>
            <a:endParaRPr lang="en-US" altLang="en-US" dirty="0"/>
          </a:p>
        </p:txBody>
      </p:sp>
    </p:spTree>
    <p:extLst>
      <p:ext uri="{BB962C8B-B14F-4D97-AF65-F5344CB8AC3E}">
        <p14:creationId xmlns:p14="http://schemas.microsoft.com/office/powerpoint/2010/main" val="8035767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70</a:t>
            </a:fld>
            <a:endParaRPr lang="en-US" altLang="en-US" dirty="0"/>
          </a:p>
        </p:txBody>
      </p:sp>
    </p:spTree>
    <p:extLst>
      <p:ext uri="{BB962C8B-B14F-4D97-AF65-F5344CB8AC3E}">
        <p14:creationId xmlns:p14="http://schemas.microsoft.com/office/powerpoint/2010/main" val="23241072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71</a:t>
            </a:fld>
            <a:endParaRPr lang="en-US" altLang="en-US" dirty="0"/>
          </a:p>
        </p:txBody>
      </p:sp>
    </p:spTree>
    <p:extLst>
      <p:ext uri="{BB962C8B-B14F-4D97-AF65-F5344CB8AC3E}">
        <p14:creationId xmlns:p14="http://schemas.microsoft.com/office/powerpoint/2010/main" val="11986220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72</a:t>
            </a:fld>
            <a:endParaRPr lang="en-US" altLang="en-US" dirty="0"/>
          </a:p>
        </p:txBody>
      </p:sp>
    </p:spTree>
    <p:extLst>
      <p:ext uri="{BB962C8B-B14F-4D97-AF65-F5344CB8AC3E}">
        <p14:creationId xmlns:p14="http://schemas.microsoft.com/office/powerpoint/2010/main" val="41477745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261E98CA-C772-4C67-8EC7-E6D37F5B7761}" type="slidenum">
              <a:rPr lang="en-US" altLang="en-US" smtClean="0">
                <a:latin typeface="Tahoma" panose="020B0604030504040204" pitchFamily="34" charset="0"/>
              </a:rPr>
              <a:pPr/>
              <a:t>73</a:t>
            </a:fld>
            <a:endParaRPr lang="en-US" altLang="en-US" dirty="0">
              <a:latin typeface="Tahoma" panose="020B0604030504040204" pitchFamily="34" charset="0"/>
            </a:endParaRPr>
          </a:p>
        </p:txBody>
      </p:sp>
    </p:spTree>
    <p:extLst>
      <p:ext uri="{BB962C8B-B14F-4D97-AF65-F5344CB8AC3E}">
        <p14:creationId xmlns:p14="http://schemas.microsoft.com/office/powerpoint/2010/main" val="4556127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74</a:t>
            </a:fld>
            <a:endParaRPr lang="en-US" altLang="en-US" dirty="0"/>
          </a:p>
        </p:txBody>
      </p:sp>
    </p:spTree>
    <p:extLst>
      <p:ext uri="{BB962C8B-B14F-4D97-AF65-F5344CB8AC3E}">
        <p14:creationId xmlns:p14="http://schemas.microsoft.com/office/powerpoint/2010/main" val="8350268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75</a:t>
            </a:fld>
            <a:endParaRPr lang="en-US" altLang="en-US" dirty="0"/>
          </a:p>
        </p:txBody>
      </p:sp>
    </p:spTree>
    <p:extLst>
      <p:ext uri="{BB962C8B-B14F-4D97-AF65-F5344CB8AC3E}">
        <p14:creationId xmlns:p14="http://schemas.microsoft.com/office/powerpoint/2010/main" val="14705820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76</a:t>
            </a:fld>
            <a:endParaRPr lang="en-US" altLang="en-US" dirty="0"/>
          </a:p>
        </p:txBody>
      </p:sp>
    </p:spTree>
    <p:extLst>
      <p:ext uri="{BB962C8B-B14F-4D97-AF65-F5344CB8AC3E}">
        <p14:creationId xmlns:p14="http://schemas.microsoft.com/office/powerpoint/2010/main" val="25876406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altLang="en-US" sz="1100" dirty="0">
                <a:latin typeface="Arial" panose="020B0604020202020204" pitchFamily="34" charset="0"/>
              </a:rPr>
              <a:t>No associated notes</a:t>
            </a:r>
          </a:p>
        </p:txBody>
      </p:sp>
      <p:sp>
        <p:nvSpPr>
          <p:cNvPr id="19460" name="Slide Number Placeholder 3"/>
          <p:cNvSpPr>
            <a:spLocks noGrp="1"/>
          </p:cNvSpPr>
          <p:nvPr>
            <p:ph type="sldNum" sz="quarter" idx="5"/>
          </p:nvPr>
        </p:nvSpPr>
        <p:spPr>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8978206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a16="http://schemas.microsoft.com/office/drawing/2014/main" xmlns="" id="{03F8934B-8E82-4EA4-95F5-4655B2F0C1C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55555956-3F3E-4426-90B0-64351568C63C}"/>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5646069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Image Placeholder 3">
            <a:extLst>
              <a:ext uri="{FF2B5EF4-FFF2-40B4-BE49-F238E27FC236}">
                <a16:creationId xmlns:a16="http://schemas.microsoft.com/office/drawing/2014/main" xmlns="" id="{5A79D3D8-E780-4FE9-AF66-A5128B613F6C}"/>
              </a:ext>
            </a:extLst>
          </p:cNvPr>
          <p:cNvSpPr>
            <a:spLocks noGrp="1" noRot="1" noChangeAspect="1"/>
          </p:cNvSpPr>
          <p:nvPr>
            <p:ph type="sldImg"/>
          </p:nvPr>
        </p:nvSpPr>
        <p:spPr/>
      </p:sp>
      <p:sp>
        <p:nvSpPr>
          <p:cNvPr id="5" name="Slide Number Placeholder 3">
            <a:extLst>
              <a:ext uri="{FF2B5EF4-FFF2-40B4-BE49-F238E27FC236}">
                <a16:creationId xmlns:a16="http://schemas.microsoft.com/office/drawing/2014/main" xmlns="" id="{796844C7-43AE-4811-8DBB-85437A5D84B8}"/>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59124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100" dirty="0"/>
              <a:t>No associated notes</a:t>
            </a:r>
          </a:p>
        </p:txBody>
      </p:sp>
      <p:sp>
        <p:nvSpPr>
          <p:cNvPr id="4" name="Slide Number Placeholder 3"/>
          <p:cNvSpPr>
            <a:spLocks noGrp="1"/>
          </p:cNvSpPr>
          <p:nvPr>
            <p:ph type="sldNum" sz="quarter" idx="10"/>
          </p:nvPr>
        </p:nvSpPr>
        <p:spPr/>
        <p:txBody>
          <a:bodyPr/>
          <a:lstStyle/>
          <a:p>
            <a:pPr>
              <a:defRPr/>
            </a:pPr>
            <a:fld id="{EAF3D40D-0AA2-4092-A9A9-7F0570FC5E87}" type="slidenum">
              <a:rPr lang="en-US" altLang="en-US" smtClean="0"/>
              <a:pPr>
                <a:defRPr/>
              </a:pPr>
              <a:t>8</a:t>
            </a:fld>
            <a:endParaRPr lang="en-US" altLang="en-US" dirty="0"/>
          </a:p>
        </p:txBody>
      </p:sp>
    </p:spTree>
    <p:extLst>
      <p:ext uri="{BB962C8B-B14F-4D97-AF65-F5344CB8AC3E}">
        <p14:creationId xmlns:p14="http://schemas.microsoft.com/office/powerpoint/2010/main" val="37694748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xmlns="" id="{1F4E33BB-795B-4C56-A2A4-7C8B6663E26A}"/>
              </a:ext>
            </a:extLst>
          </p:cNvPr>
          <p:cNvSpPr>
            <a:spLocks noGrp="1" noRot="1" noChangeAspect="1"/>
          </p:cNvSpPr>
          <p:nvPr>
            <p:ph type="sldImg"/>
          </p:nvPr>
        </p:nvSpPr>
        <p:spPr/>
      </p:sp>
      <p:sp>
        <p:nvSpPr>
          <p:cNvPr id="6" name="Notes Placeholder 5">
            <a:extLst>
              <a:ext uri="{FF2B5EF4-FFF2-40B4-BE49-F238E27FC236}">
                <a16:creationId xmlns:a16="http://schemas.microsoft.com/office/drawing/2014/main" xmlns="" id="{38E207BC-BEA4-4BC5-BF5B-4E9BA1C6C0F1}"/>
              </a:ext>
            </a:extLst>
          </p:cNvPr>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a:extLst>
              <a:ext uri="{FF2B5EF4-FFF2-40B4-BE49-F238E27FC236}">
                <a16:creationId xmlns:a16="http://schemas.microsoft.com/office/drawing/2014/main" xmlns="" id="{CBAF672A-40E6-4472-9BF5-BC9798B7D996}"/>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0622522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35DA60B-4171-4296-A9A1-05B7B9920714}" type="slidenum">
              <a:rPr kumimoji="0" lang="en-US" alt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7" name="Slide Image Placeholder 6">
            <a:extLst>
              <a:ext uri="{FF2B5EF4-FFF2-40B4-BE49-F238E27FC236}">
                <a16:creationId xmlns:a16="http://schemas.microsoft.com/office/drawing/2014/main" xmlns="" id="{BEAF50CB-0AA8-4E76-9F47-B7FA0305D91E}"/>
              </a:ext>
            </a:extLst>
          </p:cNvPr>
          <p:cNvSpPr>
            <a:spLocks noGrp="1" noRot="1" noChangeAspect="1"/>
          </p:cNvSpPr>
          <p:nvPr>
            <p:ph type="sldImg"/>
          </p:nvPr>
        </p:nvSpPr>
        <p:spPr/>
      </p:sp>
    </p:spTree>
    <p:extLst>
      <p:ext uri="{BB962C8B-B14F-4D97-AF65-F5344CB8AC3E}">
        <p14:creationId xmlns:p14="http://schemas.microsoft.com/office/powerpoint/2010/main" val="2595290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Autofit/>
          </a:bodyPr>
          <a:lstStyle/>
          <a:p>
            <a:r>
              <a:rPr lang="en-US" sz="1100" dirty="0"/>
              <a:t>A compendium of tools, approaches and models is provided as Appendix B</a:t>
            </a:r>
          </a:p>
          <a:p>
            <a:endParaRPr lang="en-US" sz="1100" dirty="0"/>
          </a:p>
        </p:txBody>
      </p:sp>
      <p:sp>
        <p:nvSpPr>
          <p:cNvPr id="3" name="Slide Image Placeholder 2">
            <a:extLst>
              <a:ext uri="{FF2B5EF4-FFF2-40B4-BE49-F238E27FC236}">
                <a16:creationId xmlns:a16="http://schemas.microsoft.com/office/drawing/2014/main" xmlns="" id="{50C2D238-04D9-4233-9C56-3529C3E155ED}"/>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53B941B5-8DD2-4239-8C7C-C0F55FD4F6C8}"/>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424887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85863" y="706438"/>
            <a:ext cx="4716462" cy="3536950"/>
          </a:xfrm>
          <a:prstGeom prst="rect">
            <a:avLst/>
          </a:prstGeom>
          <a:ln/>
        </p:spPr>
      </p:sp>
      <p:sp>
        <p:nvSpPr>
          <p:cNvPr id="51203" name="Notes Placeholder 2"/>
          <p:cNvSpPr>
            <a:spLocks noGrp="1"/>
          </p:cNvSpPr>
          <p:nvPr>
            <p:ph type="body" idx="1"/>
          </p:nvPr>
        </p:nvSpPr>
        <p:spPr>
          <a:xfrm>
            <a:off x="944563" y="4478338"/>
            <a:ext cx="5197475" cy="42433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51204" name="Slide Number Placeholder 3"/>
          <p:cNvSpPr>
            <a:spLocks noGrp="1"/>
          </p:cNvSpPr>
          <p:nvPr>
            <p:ph type="sldNum" sz="quarter" idx="5"/>
          </p:nvPr>
        </p:nvSpPr>
        <p:spPr>
          <a:xfrm>
            <a:off x="4016375" y="8956675"/>
            <a:ext cx="3070225" cy="471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2975" rtl="0" eaLnBrk="1" fontAlgn="base" latinLnBrk="0" hangingPunct="1">
              <a:lnSpc>
                <a:spcPct val="100000"/>
              </a:lnSpc>
              <a:spcBef>
                <a:spcPct val="0"/>
              </a:spcBef>
              <a:spcAft>
                <a:spcPct val="0"/>
              </a:spcAft>
              <a:buClrTx/>
              <a:buSzTx/>
              <a:buFontTx/>
              <a:buNone/>
              <a:tabLst/>
              <a:defRPr/>
            </a:pPr>
            <a:fld id="{E553B5CB-FBBA-4966-9DB9-C3DF3670968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4601151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a16="http://schemas.microsoft.com/office/drawing/2014/main" xmlns="" id="{BA117952-EABF-4D94-AEBC-642FA672C7D4}"/>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7D4E451D-8830-490C-A9CB-44051331E374}"/>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694682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a16="http://schemas.microsoft.com/office/drawing/2014/main" xmlns="" id="{54BB66B8-EC31-43CA-85F8-D9F67A875EC1}"/>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CCA1B65D-1754-430B-951A-DE4A9F678E3B}"/>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8534920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a16="http://schemas.microsoft.com/office/drawing/2014/main" xmlns="" id="{ED9ABD7C-5618-4DC0-AC6E-A90A5885B9E3}"/>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75764A97-1F93-476B-A9AE-A9854F5BE03F}"/>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5758622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a16="http://schemas.microsoft.com/office/drawing/2014/main" xmlns="" id="{D8952336-7791-4E5A-B90C-A2995157C6D5}"/>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7CB639F5-E6FF-4F86-B9E6-EE3901D8EAA3}"/>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0117720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a16="http://schemas.microsoft.com/office/drawing/2014/main" xmlns="" id="{85E61132-A391-4846-9100-0D2447AD5BF2}"/>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01733AA5-86C3-48D2-8083-0712804C280A}"/>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0331090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Full checklist is in the guidance/can be downloaded under Links to Additional Materials</a:t>
            </a:r>
          </a:p>
          <a:p>
            <a:pPr marL="0" indent="0">
              <a:buFont typeface="Arial" panose="020B0604020202020204" pitchFamily="34" charset="0"/>
              <a:buNone/>
            </a:pPr>
            <a:endParaRPr lang="en-US" altLang="en-US" sz="1100" dirty="0">
              <a:latin typeface="Arial" panose="020B0604020202020204" pitchFamily="34" charset="0"/>
            </a:endParaRPr>
          </a:p>
          <a:p>
            <a:pPr marL="0" indent="0">
              <a:buFont typeface="Arial" panose="020B0604020202020204" pitchFamily="34" charset="0"/>
              <a:buNone/>
            </a:pPr>
            <a:r>
              <a:rPr lang="en-US" altLang="en-US" sz="1100" dirty="0">
                <a:latin typeface="Arial" panose="020B0604020202020204" pitchFamily="34" charset="0"/>
              </a:rPr>
              <a:t>Poll:</a:t>
            </a:r>
            <a:r>
              <a:rPr lang="en-US" altLang="en-US" sz="1100" baseline="0" dirty="0">
                <a:latin typeface="Arial" panose="020B0604020202020204" pitchFamily="34" charset="0"/>
              </a:rPr>
              <a:t> When is the best time to review technology performance in detail?</a:t>
            </a:r>
          </a:p>
          <a:p>
            <a:pPr marL="0" indent="0">
              <a:buFont typeface="Arial" panose="020B0604020202020204" pitchFamily="34" charset="0"/>
              <a:buNone/>
            </a:pPr>
            <a:r>
              <a:rPr lang="en-US" altLang="en-US" sz="1100" dirty="0">
                <a:latin typeface="Arial" panose="020B0604020202020204" pitchFamily="34" charset="0"/>
              </a:rPr>
              <a:t>- After every monitoring event</a:t>
            </a:r>
          </a:p>
          <a:p>
            <a:pPr marL="0" indent="0">
              <a:buFont typeface="Arial" panose="020B0604020202020204" pitchFamily="34" charset="0"/>
              <a:buNone/>
            </a:pPr>
            <a:r>
              <a:rPr lang="en-US" altLang="en-US" sz="1100" dirty="0">
                <a:latin typeface="Arial" panose="020B0604020202020204" pitchFamily="34" charset="0"/>
              </a:rPr>
              <a:t>- During every periodic evaluation</a:t>
            </a:r>
          </a:p>
          <a:p>
            <a:pPr marL="0" indent="0">
              <a:buFont typeface="Arial" panose="020B0604020202020204" pitchFamily="34" charset="0"/>
              <a:buNone/>
            </a:pPr>
            <a:r>
              <a:rPr lang="en-US" altLang="en-US" sz="1100" dirty="0">
                <a:latin typeface="Arial" panose="020B0604020202020204" pitchFamily="34" charset="0"/>
              </a:rPr>
              <a:t>- Only if technology fails to make progress towards interim objective</a:t>
            </a:r>
          </a:p>
          <a:p>
            <a:pPr marL="0" indent="0">
              <a:buFontTx/>
              <a:buNone/>
            </a:pPr>
            <a:r>
              <a:rPr lang="en-US" altLang="en-US" sz="1100" dirty="0">
                <a:latin typeface="Arial" panose="020B0604020202020204" pitchFamily="34" charset="0"/>
              </a:rPr>
              <a:t>- After an interim objective has been met</a:t>
            </a:r>
          </a:p>
          <a:p>
            <a:pPr marL="0" indent="0">
              <a:buFont typeface="Arial" panose="020B0604020202020204" pitchFamily="34" charset="0"/>
              <a:buNone/>
            </a:pPr>
            <a:endParaRPr lang="en-US" altLang="en-US" sz="1100" dirty="0">
              <a:latin typeface="Arial" panose="020B0604020202020204" pitchFamily="34" charset="0"/>
            </a:endParaRPr>
          </a:p>
          <a:p>
            <a:pPr marL="171450" indent="-171450">
              <a:buFont typeface="Arial" panose="020B0604020202020204" pitchFamily="34" charset="0"/>
              <a:buChar char="•"/>
            </a:pPr>
            <a:endParaRPr sz="1100" dirty="0"/>
          </a:p>
        </p:txBody>
      </p:sp>
      <p:sp>
        <p:nvSpPr>
          <p:cNvPr id="3" name="Slide Image Placeholder 2">
            <a:extLst>
              <a:ext uri="{FF2B5EF4-FFF2-40B4-BE49-F238E27FC236}">
                <a16:creationId xmlns:a16="http://schemas.microsoft.com/office/drawing/2014/main" xmlns="" id="{9CDEE0EF-0805-4DE1-801F-D071EB047A6D}"/>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0A61DBC5-3540-40FA-9F11-6CF2D6077971}"/>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39002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9</a:t>
            </a:fld>
            <a:endParaRPr lang="en-US" altLang="en-US" dirty="0"/>
          </a:p>
        </p:txBody>
      </p:sp>
    </p:spTree>
    <p:extLst>
      <p:ext uri="{BB962C8B-B14F-4D97-AF65-F5344CB8AC3E}">
        <p14:creationId xmlns:p14="http://schemas.microsoft.com/office/powerpoint/2010/main" val="30790927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100" kern="1200" dirty="0">
                <a:solidFill>
                  <a:schemeClr val="tx1"/>
                </a:solidFill>
                <a:effectLst/>
                <a:latin typeface="Arial" charset="0"/>
                <a:ea typeface="+mn-ea"/>
                <a:cs typeface="+mn-cs"/>
              </a:rPr>
              <a:t>No associated notes</a:t>
            </a:r>
            <a:endParaRPr sz="1100" dirty="0"/>
          </a:p>
        </p:txBody>
      </p:sp>
      <p:sp>
        <p:nvSpPr>
          <p:cNvPr id="3" name="Slide Image Placeholder 2">
            <a:extLst>
              <a:ext uri="{FF2B5EF4-FFF2-40B4-BE49-F238E27FC236}">
                <a16:creationId xmlns:a16="http://schemas.microsoft.com/office/drawing/2014/main" xmlns="" id="{90B60171-9E68-4E0F-A9F5-98BB351ABB1C}"/>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FF186C5E-E73F-4628-A258-F402748D1FCC}"/>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3119585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06438"/>
            <a:ext cx="4716462" cy="3536950"/>
          </a:xfrm>
          <a:prstGeom prst="rect">
            <a:avLst/>
          </a:prstGeom>
        </p:spPr>
      </p:sp>
      <p:sp>
        <p:nvSpPr>
          <p:cNvPr id="3" name="Notes Placeholder 2"/>
          <p:cNvSpPr>
            <a:spLocks noGrp="1"/>
          </p:cNvSpPr>
          <p:nvPr>
            <p:ph type="body" idx="1"/>
          </p:nvPr>
        </p:nvSpPr>
        <p:spPr>
          <a:xfrm>
            <a:off x="944563" y="4478338"/>
            <a:ext cx="5197475" cy="4243387"/>
          </a:xfrm>
          <a:prstGeom prst="rect">
            <a:avLst/>
          </a:prstGeom>
        </p:spPr>
        <p:txBody>
          <a:bodyPr/>
          <a:lstStyle/>
          <a:p>
            <a:r>
              <a:rPr lang="en-US" sz="1100" dirty="0"/>
              <a:t>No associated notes</a:t>
            </a:r>
          </a:p>
        </p:txBody>
      </p:sp>
      <p:sp>
        <p:nvSpPr>
          <p:cNvPr id="4" name="Slide Number Placeholder 3"/>
          <p:cNvSpPr>
            <a:spLocks noGrp="1"/>
          </p:cNvSpPr>
          <p:nvPr>
            <p:ph type="sldNum" sz="quarter" idx="10"/>
          </p:nvPr>
        </p:nvSpPr>
        <p:spPr>
          <a:xfrm>
            <a:off x="4016375" y="8956675"/>
            <a:ext cx="3070225" cy="471488"/>
          </a:xfrm>
          <a:prstGeom prst="rect">
            <a:avLst/>
          </a:prstGeom>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35DA60B-4171-4296-A9A1-05B7B9920714}" type="slidenum">
              <a:rPr kumimoji="0" lang="en-US" alt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9065360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100" dirty="0"/>
              <a:t>No associated notes</a:t>
            </a:r>
          </a:p>
        </p:txBody>
      </p:sp>
      <p:sp>
        <p:nvSpPr>
          <p:cNvPr id="3" name="Slide Image Placeholder 2">
            <a:extLst>
              <a:ext uri="{FF2B5EF4-FFF2-40B4-BE49-F238E27FC236}">
                <a16:creationId xmlns:a16="http://schemas.microsoft.com/office/drawing/2014/main" xmlns="" id="{308F821B-818E-40E7-9716-FEBD54B1B56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xmlns="" id="{86E5B398-71CF-4530-B3F6-245D996BEB2B}"/>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4326726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sz="1100" dirty="0"/>
              <a:t>No associated notes</a:t>
            </a:r>
          </a:p>
        </p:txBody>
      </p:sp>
      <p:sp>
        <p:nvSpPr>
          <p:cNvPr id="19460" name="Slide Number Placeholder 3"/>
          <p:cNvSpPr>
            <a:spLocks noGrp="1"/>
          </p:cNvSpPr>
          <p:nvPr>
            <p:ph type="sldNum" sz="quarter" idx="5"/>
          </p:nvPr>
        </p:nvSpPr>
        <p:spPr>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40660126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mn-ea"/>
                <a:cs typeface="+mn-cs"/>
              </a:rPr>
              <a:t>Poll: Would you recommend using Adaptive Site Management at your sites?</a:t>
            </a:r>
          </a:p>
          <a:p>
            <a:r>
              <a:rPr lang="en-US" sz="1100" kern="1200" dirty="0">
                <a:solidFill>
                  <a:schemeClr val="tx1"/>
                </a:solidFill>
                <a:effectLst/>
                <a:latin typeface="Arial" charset="0"/>
                <a:ea typeface="+mn-ea"/>
                <a:cs typeface="+mn-cs"/>
              </a:rPr>
              <a:t>- Yes</a:t>
            </a:r>
          </a:p>
          <a:p>
            <a:r>
              <a:rPr lang="en-US" sz="1100" kern="1200" dirty="0">
                <a:solidFill>
                  <a:schemeClr val="tx1"/>
                </a:solidFill>
                <a:effectLst/>
                <a:latin typeface="Arial" charset="0"/>
                <a:ea typeface="+mn-ea"/>
                <a:cs typeface="+mn-cs"/>
              </a:rPr>
              <a:t>- No</a:t>
            </a:r>
          </a:p>
          <a:p>
            <a:r>
              <a:rPr lang="en-US" sz="1100" kern="1200" dirty="0">
                <a:solidFill>
                  <a:schemeClr val="tx1"/>
                </a:solidFill>
                <a:effectLst/>
                <a:latin typeface="Arial" charset="0"/>
                <a:ea typeface="+mn-ea"/>
                <a:cs typeface="+mn-cs"/>
              </a:rPr>
              <a:t>- Unsure – Need to learn more</a:t>
            </a:r>
          </a:p>
          <a:p>
            <a:endParaRPr lang="en-US" sz="11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94</a:t>
            </a:fld>
            <a:endParaRPr lang="en-US" altLang="en-US" dirty="0"/>
          </a:p>
        </p:txBody>
      </p:sp>
    </p:spTree>
    <p:extLst>
      <p:ext uri="{BB962C8B-B14F-4D97-AF65-F5344CB8AC3E}">
        <p14:creationId xmlns:p14="http://schemas.microsoft.com/office/powerpoint/2010/main" val="3321468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95</a:t>
            </a:fld>
            <a:endParaRPr lang="en-US" altLang="en-US" dirty="0"/>
          </a:p>
        </p:txBody>
      </p:sp>
    </p:spTree>
    <p:extLst>
      <p:ext uri="{BB962C8B-B14F-4D97-AF65-F5344CB8AC3E}">
        <p14:creationId xmlns:p14="http://schemas.microsoft.com/office/powerpoint/2010/main" val="39086143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xmlns="" id="{84BA7543-719F-4A3E-AEF6-E4047DE1F2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D9C55E7B-5DD4-4F6A-BDF0-0039524B51C7}" type="slidenum">
              <a:rPr lang="en-US" altLang="en-US" smtClean="0">
                <a:latin typeface="Tahoma" panose="020B0604030504040204" pitchFamily="34" charset="0"/>
              </a:rPr>
              <a:pPr/>
              <a:t>96</a:t>
            </a:fld>
            <a:endParaRPr lang="en-US" altLang="en-US" dirty="0">
              <a:latin typeface="Tahoma" panose="020B0604030504040204" pitchFamily="34" charset="0"/>
            </a:endParaRPr>
          </a:p>
        </p:txBody>
      </p:sp>
      <p:sp>
        <p:nvSpPr>
          <p:cNvPr id="26627" name="Rectangle 2">
            <a:extLst>
              <a:ext uri="{FF2B5EF4-FFF2-40B4-BE49-F238E27FC236}">
                <a16:creationId xmlns:a16="http://schemas.microsoft.com/office/drawing/2014/main" xmlns="" id="{97395461-97C5-41D4-8148-5800E58B9511}"/>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xmlns="" id="{C52611D8-5A94-4DFF-A0E6-709087AE35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en-US" dirty="0">
                <a:latin typeface="Arial" panose="020B0604020202020204" pitchFamily="34" charset="0"/>
              </a:rPr>
              <a:t>Poll:</a:t>
            </a:r>
          </a:p>
          <a:p>
            <a:pPr eaLnBrk="1" hangingPunct="1">
              <a:spcBef>
                <a:spcPct val="20000"/>
              </a:spcBef>
            </a:pPr>
            <a:r>
              <a:rPr lang="en-US" altLang="en-US" dirty="0">
                <a:latin typeface="Arial" panose="020B0604020202020204" pitchFamily="34" charset="0"/>
              </a:rPr>
              <a:t>Would you recommend using Adaptive Site Management at your sites?</a:t>
            </a:r>
          </a:p>
          <a:p>
            <a:pPr lvl="1" eaLnBrk="1" hangingPunct="1">
              <a:spcBef>
                <a:spcPct val="20000"/>
              </a:spcBef>
            </a:pPr>
            <a:r>
              <a:rPr lang="en-US" altLang="en-US" dirty="0">
                <a:latin typeface="Arial" panose="020B0604020202020204" pitchFamily="34" charset="0"/>
              </a:rPr>
              <a:t>Yes</a:t>
            </a:r>
          </a:p>
          <a:p>
            <a:pPr lvl="1" eaLnBrk="1" hangingPunct="1">
              <a:spcBef>
                <a:spcPct val="20000"/>
              </a:spcBef>
            </a:pPr>
            <a:r>
              <a:rPr lang="en-US" altLang="en-US" dirty="0">
                <a:latin typeface="Arial" panose="020B0604020202020204" pitchFamily="34" charset="0"/>
              </a:rPr>
              <a:t>No</a:t>
            </a:r>
          </a:p>
          <a:p>
            <a:pPr lvl="1" eaLnBrk="1" hangingPunct="1">
              <a:spcBef>
                <a:spcPct val="20000"/>
              </a:spcBef>
            </a:pPr>
            <a:r>
              <a:rPr lang="en-US" altLang="en-US" dirty="0">
                <a:latin typeface="Arial" panose="020B0604020202020204" pitchFamily="34" charset="0"/>
              </a:rPr>
              <a:t>Unsure – Need to learn more</a:t>
            </a:r>
          </a:p>
          <a:p>
            <a:pPr eaLnBrk="1" hangingPunct="1">
              <a:spcBef>
                <a:spcPct val="20000"/>
              </a:spcBef>
            </a:pPr>
            <a:r>
              <a:rPr lang="en-US" altLang="en-US" b="1" dirty="0">
                <a:latin typeface="Arial" panose="020B0604020202020204" pitchFamily="34" charset="0"/>
              </a:rPr>
              <a:t>Links to additional resources: </a:t>
            </a:r>
          </a:p>
          <a:p>
            <a:pPr eaLnBrk="1" hangingPunct="1">
              <a:spcBef>
                <a:spcPct val="20000"/>
              </a:spcBef>
            </a:pPr>
            <a:r>
              <a:rPr lang="en-US" altLang="en-US" dirty="0">
                <a:latin typeface="Arial" panose="020B0604020202020204" pitchFamily="34" charset="0"/>
              </a:rPr>
              <a:t>http://www.clu-in.org/conf/itrc/RMCS/resource.cfm</a:t>
            </a:r>
          </a:p>
          <a:p>
            <a:pPr eaLnBrk="1" hangingPunct="1">
              <a:spcBef>
                <a:spcPct val="20000"/>
              </a:spcBef>
            </a:pPr>
            <a:r>
              <a:rPr lang="en-US" altLang="en-US" b="1" dirty="0">
                <a:latin typeface="Arial" panose="020B0604020202020204" pitchFamily="34" charset="0"/>
              </a:rPr>
              <a:t>Your feedback is important – please fill out the form at: </a:t>
            </a:r>
          </a:p>
          <a:p>
            <a:pPr eaLnBrk="1" hangingPunct="1">
              <a:spcBef>
                <a:spcPct val="20000"/>
              </a:spcBef>
            </a:pPr>
            <a:r>
              <a:rPr lang="en-US" altLang="en-US" dirty="0">
                <a:latin typeface="Arial" panose="020B0604020202020204" pitchFamily="34" charset="0"/>
              </a:rPr>
              <a:t>http://www.clu-in.org/conf/itrc/RMCS/feedback.cfm</a:t>
            </a:r>
          </a:p>
          <a:p>
            <a:pPr eaLnBrk="1" hangingPunct="1">
              <a:spcBef>
                <a:spcPct val="20000"/>
              </a:spcBef>
            </a:pPr>
            <a:r>
              <a:rPr lang="en-US" altLang="en-US" b="1" dirty="0">
                <a:latin typeface="Arial" panose="020B0604020202020204" pitchFamily="34" charset="0"/>
              </a:rPr>
              <a:t>The benefits that ITRC offers to state regulators and technology developers, vendors, and consultants include:</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regulators build their knowledge base and raise their confidence about new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regulators save time and money when evaluating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Guiding technology developers in the collection of performance data to satisfy the requirements of multiple states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technology vendors avoid the time and expense of conducting duplicative and costly demonstrations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Providing a reliable network among members of the environmental community to focus on innovative environmental technologies</a:t>
            </a:r>
          </a:p>
          <a:p>
            <a:pPr eaLnBrk="1" hangingPunct="1">
              <a:spcBef>
                <a:spcPct val="20000"/>
              </a:spcBef>
            </a:pPr>
            <a:r>
              <a:rPr lang="en-US" altLang="en-US" b="1" dirty="0">
                <a:latin typeface="Arial" panose="020B0604020202020204" pitchFamily="34" charset="0"/>
              </a:rPr>
              <a:t>How you can get involved with ITRC:</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Join an ITRC Team – with just 10% of your time you can have a positive impact on the regulatory process and acceptance of innovative technologies and approaches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Sponsor ITRC’s technical team and other activities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Use ITRC products and attend training courses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Submit proposals for new technical teams and projects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728152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0580D80F-5C8D-4940-A872-30BAA47ECC5A}" type="slidenum">
              <a:rPr lang="en-US" altLang="en-US" sz="2000"/>
              <a:pPr eaLnBrk="1" hangingPunct="1"/>
              <a:t>‹#›</a:t>
            </a:fld>
            <a:endParaRPr lang="en-US" altLang="en-US" sz="2000" dirty="0"/>
          </a:p>
        </p:txBody>
      </p:sp>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572000" y="1828800"/>
            <a:ext cx="3810000" cy="4114800"/>
          </a:xfrm>
        </p:spPr>
        <p:txBody>
          <a:bodyPr/>
          <a:lstStyle/>
          <a:p>
            <a:pPr lvl="0"/>
            <a:endParaRPr lang="en-US" noProof="0" dirty="0"/>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31B3E714-6F5D-44AC-BF6D-7815F416C2FB}" type="slidenum">
              <a:rPr lang="en-US" altLang="en-US" sz="2000"/>
              <a:pPr eaLnBrk="1" hangingPunct="1"/>
              <a:t>‹#›</a:t>
            </a:fld>
            <a:endParaRPr lang="en-US" altLang="en-US" sz="2000" dirty="0"/>
          </a:p>
        </p:txBody>
      </p:sp>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672442C4-0FF5-431E-9A42-18A34FA1C1BA}" type="slidenum">
              <a:rPr lang="en-US" altLang="en-US" sz="2000"/>
              <a:pPr eaLnBrk="1" hangingPunct="1"/>
              <a:t>‹#›</a:t>
            </a:fld>
            <a:endParaRPr lang="en-US" altLang="en-US" sz="2000" dirty="0"/>
          </a:p>
        </p:txBody>
      </p:sp>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DA710D8B-234F-4968-A878-0F3D91491A0A}" type="slidenum">
              <a:rPr lang="en-US" altLang="en-US" sz="2000"/>
              <a:pPr eaLnBrk="1" hangingPunct="1"/>
              <a:t>‹#›</a:t>
            </a:fld>
            <a:endParaRPr lang="en-US" altLang="en-US" sz="20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8C7A7911-2D03-4B7D-A5D7-5D28C2C03B70}" type="slidenum">
              <a:rPr lang="en-US" altLang="en-US" sz="2000"/>
              <a:pPr eaLnBrk="1" hangingPunct="1"/>
              <a:t>‹#›</a:t>
            </a:fld>
            <a:endParaRPr lang="en-US" altLang="en-US" sz="20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199"/>
            <a:ext cx="38100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600199"/>
            <a:ext cx="38100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9F52D077-9D33-49EC-B1D7-49D7BF40AB4C}" type="slidenum">
              <a:rPr lang="en-US" altLang="en-US" sz="2000"/>
              <a:pPr eaLnBrk="1" hangingPunct="1"/>
              <a:t>‹#›</a:t>
            </a:fld>
            <a:endParaRPr lang="en-US" altLang="en-US" sz="2000" dirty="0"/>
          </a:p>
        </p:txBody>
      </p:sp>
      <p:sp>
        <p:nvSpPr>
          <p:cNvPr id="2" name="Title 1"/>
          <p:cNvSpPr>
            <a:spLocks noGrp="1"/>
          </p:cNvSpPr>
          <p:nvPr>
            <p:ph type="title"/>
          </p:nvPr>
        </p:nvSpPr>
        <p:spPr>
          <a:xfrm>
            <a:off x="381000" y="57150"/>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4"/>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E744D0DB-40AB-4A7F-ACB3-ED930D8C302C}" type="slidenum">
              <a:rPr lang="en-US" altLang="en-US" sz="2000"/>
              <a:pPr eaLnBrk="1" hangingPunct="1"/>
              <a:t>‹#›</a:t>
            </a:fld>
            <a:endParaRPr lang="en-US" altLang="en-US" sz="2000" dirty="0"/>
          </a:p>
        </p:txBody>
      </p:sp>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267D26C6-A1B2-43D7-97E4-83DEA248A092}" type="slidenum">
              <a:rPr lang="en-US" altLang="en-US" sz="2000"/>
              <a:pPr eaLnBrk="1" hangingPunct="1"/>
              <a:t>‹#›</a:t>
            </a:fld>
            <a:endParaRPr lang="en-US" altLang="en-US" sz="2000" dirty="0"/>
          </a:p>
        </p:txBody>
      </p:sp>
      <p:sp>
        <p:nvSpPr>
          <p:cNvPr id="3"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1567C4FA-0940-43A1-BA38-FE04EC228DA5}" type="slidenum">
              <a:rPr lang="en-US" altLang="en-US" sz="2000"/>
              <a:pPr eaLnBrk="1" hangingPunct="1"/>
              <a:t>‹#›</a:t>
            </a:fld>
            <a:endParaRPr lang="en-US" altLang="en-US" sz="2000" dirty="0"/>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EBC46AA6-7B8B-4179-B703-9805953ADAFF}" type="slidenum">
              <a:rPr lang="en-US" altLang="en-US" sz="2000"/>
              <a:pPr eaLnBrk="1" hangingPunct="1"/>
              <a:t>‹#›</a:t>
            </a:fld>
            <a:endParaRPr lang="en-US" altLang="en-US" sz="2000"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600199"/>
            <a:ext cx="7772400" cy="4352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endParaRPr lang="en-US" dirty="0"/>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endParaRPr lang="en-US" dirty="0"/>
          </a:p>
        </p:txBody>
      </p:sp>
      <p:sp>
        <p:nvSpPr>
          <p:cNvPr id="1095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p>
        </p:txBody>
      </p:sp>
      <p:sp>
        <p:nvSpPr>
          <p:cNvPr id="1031" name="Rectangle 8"/>
          <p:cNvSpPr>
            <a:spLocks noChangeArrowheads="1"/>
          </p:cNvSpPr>
          <p:nvPr/>
        </p:nvSpPr>
        <p:spPr bwMode="auto">
          <a:xfrm>
            <a:off x="4262438" y="3119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pic>
        <p:nvPicPr>
          <p:cNvPr id="1032" name="Picture 9" descr="ITRClogoCOLOR0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7748" y="-14516"/>
            <a:ext cx="1227006" cy="1325880"/>
          </a:xfrm>
          <a:prstGeom prst="rect">
            <a:avLst/>
          </a:prstGeom>
          <a:noFill/>
          <a:ln w="9525">
            <a:noFill/>
            <a:miter lim="800000"/>
            <a:headEnd/>
            <a:tailEnd/>
          </a:ln>
        </p:spPr>
      </p:pic>
      <p:sp>
        <p:nvSpPr>
          <p:cNvPr id="1033" name="Rectangle 10"/>
          <p:cNvSpPr>
            <a:spLocks noChangeArrowheads="1"/>
          </p:cNvSpPr>
          <p:nvPr/>
        </p:nvSpPr>
        <p:spPr bwMode="auto">
          <a:xfrm>
            <a:off x="41148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
        <p:nvSpPr>
          <p:cNvPr id="1035" name="Rectangle 12"/>
          <p:cNvSpPr>
            <a:spLocks noChangeArrowheads="1"/>
          </p:cNvSpPr>
          <p:nvPr/>
        </p:nvSpPr>
        <p:spPr bwMode="auto">
          <a:xfrm>
            <a:off x="4205288" y="3057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
        <p:nvSpPr>
          <p:cNvPr id="1036" name="Text Box 14"/>
          <p:cNvSpPr txBox="1">
            <a:spLocks noChangeArrowheads="1"/>
          </p:cNvSpPr>
          <p:nvPr userDrawn="1"/>
        </p:nvSpPr>
        <p:spPr bwMode="auto">
          <a:xfrm>
            <a:off x="1584325" y="586105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sz="4000" dirty="0"/>
          </a:p>
        </p:txBody>
      </p:sp>
      <p:sp>
        <p:nvSpPr>
          <p:cNvPr id="1037" name="Text Box 16"/>
          <p:cNvSpPr txBox="1">
            <a:spLocks noChangeArrowheads="1"/>
          </p:cNvSpPr>
          <p:nvPr userDrawn="1"/>
        </p:nvSpPr>
        <p:spPr bwMode="auto">
          <a:xfrm>
            <a:off x="1203325" y="586422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sz="4000" dirty="0">
              <a:latin typeface="Times New Roman" pitchFamily="18" charset="0"/>
            </a:endParaRPr>
          </a:p>
        </p:txBody>
      </p:sp>
      <p:sp>
        <p:nvSpPr>
          <p:cNvPr id="1038" name="Rectangle 19"/>
          <p:cNvSpPr>
            <a:spLocks noChangeArrowheads="1"/>
          </p:cNvSpPr>
          <p:nvPr userDrawn="1"/>
        </p:nvSpPr>
        <p:spPr bwMode="auto">
          <a:xfrm>
            <a:off x="0" y="0"/>
            <a:ext cx="9144000" cy="685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Tree>
  </p:cSld>
  <p:clrMap bg1="lt1" tx1="dk1" bg2="lt2" tx2="dk2" accent1="accent1" accent2="accent2" accent3="accent3" accent4="accent4" accent5="accent5" accent6="accent6" hlink="hlink" folHlink="folHlink"/>
  <p:sldLayoutIdLst>
    <p:sldLayoutId id="2147483676" r:id="rId1"/>
    <p:sldLayoutId id="2147483678" r:id="rId2"/>
    <p:sldLayoutId id="2147483677"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rmcs-1.itrcweb.org/" TargetMode="External"/><Relationship Id="rId7" Type="http://schemas.openxmlformats.org/officeDocument/2006/relationships/hyperlink" Target="https://www.facebook.com/itrcweb/" TargetMode="External"/><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clu-in.org/conf/itrc/rcms/filename.pdf" TargetMode="External"/><Relationship Id="rId11" Type="http://schemas.openxmlformats.org/officeDocument/2006/relationships/hyperlink" Target="https://www.linkedin.com/company/itrc?trk=top_nav_home" TargetMode="External"/><Relationship Id="rId5" Type="http://schemas.openxmlformats.org/officeDocument/2006/relationships/hyperlink" Target="http://www.clu-in.org/conf/itrc/RMCS/Excerpts_from_ITRC_RMCS-1_2017.docx" TargetMode="External"/><Relationship Id="rId10" Type="http://schemas.openxmlformats.org/officeDocument/2006/relationships/image" Target="../media/image3.png"/><Relationship Id="rId4" Type="http://schemas.openxmlformats.org/officeDocument/2006/relationships/hyperlink" Target="http://www.clu-in.org/conf/itrc/rmcs/" TargetMode="External"/><Relationship Id="rId9" Type="http://schemas.openxmlformats.org/officeDocument/2006/relationships/hyperlink" Target="https://twitter.com/itrcwe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cluin.org/" TargetMode="External"/><Relationship Id="rId4" Type="http://schemas.openxmlformats.org/officeDocument/2006/relationships/hyperlink" Target="http://www.itrcweb.org/"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png"/><Relationship Id="rId3" Type="http://schemas.openxmlformats.org/officeDocument/2006/relationships/hyperlink" Target="http://www.itrcweb.org/" TargetMode="External"/><Relationship Id="rId7" Type="http://schemas.openxmlformats.org/officeDocument/2006/relationships/image" Target="../media/image8.png"/><Relationship Id="rId12" Type="http://schemas.openxmlformats.org/officeDocument/2006/relationships/hyperlink" Target="https://twitter.com/itrcweb"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hyperlink" Target="https://www.facebook.com/itrcweb/" TargetMode="External"/><Relationship Id="rId4" Type="http://schemas.openxmlformats.org/officeDocument/2006/relationships/hyperlink" Target="http://itrcweb.org/Documents/Policy/ITRC-Usage-Policy-for-ITRC-Materials-Final-11-5-12.pdf" TargetMode="External"/><Relationship Id="rId9" Type="http://schemas.openxmlformats.org/officeDocument/2006/relationships/image" Target="../media/image10.png"/><Relationship Id="rId14" Type="http://schemas.openxmlformats.org/officeDocument/2006/relationships/hyperlink" Target="https://www.linkedin.com/company/itrc?trk=top_nav_hom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clu-in.org/conf/itrc/rmcs/"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facebook.com/itrcweb/" TargetMode="External"/><Relationship Id="rId7" Type="http://schemas.openxmlformats.org/officeDocument/2006/relationships/hyperlink" Target="https://www.linkedin.com/company/itrc?trk=top_nav_home"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twitter.com/itrcweb" TargetMode="External"/><Relationship Id="rId4" Type="http://schemas.openxmlformats.org/officeDocument/2006/relationships/image" Target="../media/image2.png"/><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hyperlink" Target="http://www.itrcweb.org/DNAPL-ISC_tools-selection/"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hyperlink" Target="https://clu-in.org/conf/itrc/rrm/ExampleRRMForms.docx" TargetMode="External"/><Relationship Id="rId4" Type="http://schemas.openxmlformats.org/officeDocument/2006/relationships/hyperlink" Target="http://www.itrcweb.org/GuidanceDocuments/RRM-1.pd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www.clu-in.org/conf/itrc/RMCS/Excerpts_from_ITRC_RMCS-1_2017.doc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rmcs-1.itrcweb.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https://www.facebook.com/itrcweb/" TargetMode="External"/><Relationship Id="rId13" Type="http://schemas.openxmlformats.org/officeDocument/2006/relationships/image" Target="../media/image4.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hyperlink" Target="https://www.linkedin.com/company/itrc?trk=top_nav_home"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3.png"/><Relationship Id="rId5" Type="http://schemas.openxmlformats.org/officeDocument/2006/relationships/hyperlink" Target="http://www.clu-in.org/conf/itrc/RMCS/feedback.cfm" TargetMode="External"/><Relationship Id="rId10" Type="http://schemas.openxmlformats.org/officeDocument/2006/relationships/hyperlink" Target="https://twitter.com/itrcweb" TargetMode="External"/><Relationship Id="rId4" Type="http://schemas.openxmlformats.org/officeDocument/2006/relationships/hyperlink" Target="http://www.clu-in.org/conf/itrc/RMCS/resource.cfm"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xmlns="" id="{97B1491D-B959-49B9-BFA5-66E14FA987EF}"/>
              </a:ext>
            </a:extLst>
          </p:cNvPr>
          <p:cNvSpPr>
            <a:spLocks noGrp="1" noChangeArrowheads="1"/>
          </p:cNvSpPr>
          <p:nvPr>
            <p:ph type="title"/>
          </p:nvPr>
        </p:nvSpPr>
        <p:spPr/>
        <p:txBody>
          <a:bodyPr/>
          <a:lstStyle/>
          <a:p>
            <a:r>
              <a:rPr lang="en-US" altLang="en-US" sz="2800" i="1" dirty="0"/>
              <a:t>Starting Soon</a:t>
            </a:r>
            <a:r>
              <a:rPr lang="en-US" altLang="en-US" sz="2800" dirty="0"/>
              <a:t>: </a:t>
            </a:r>
            <a:br>
              <a:rPr lang="en-US" altLang="en-US" sz="2800" dirty="0"/>
            </a:br>
            <a:r>
              <a:rPr lang="en-US" altLang="en-US" sz="2800" dirty="0"/>
              <a:t>Remediation Management of Complex Sites </a:t>
            </a:r>
          </a:p>
        </p:txBody>
      </p:sp>
      <p:sp>
        <p:nvSpPr>
          <p:cNvPr id="4099" name="Content Placeholder 2">
            <a:extLst>
              <a:ext uri="{FF2B5EF4-FFF2-40B4-BE49-F238E27FC236}">
                <a16:creationId xmlns:a16="http://schemas.microsoft.com/office/drawing/2014/main" xmlns="" id="{91D525D0-A490-469C-8E39-E0B5680660C2}"/>
              </a:ext>
            </a:extLst>
          </p:cNvPr>
          <p:cNvSpPr>
            <a:spLocks noGrp="1" noChangeArrowheads="1"/>
          </p:cNvSpPr>
          <p:nvPr>
            <p:ph idx="1"/>
          </p:nvPr>
        </p:nvSpPr>
        <p:spPr>
          <a:xfrm>
            <a:off x="457200" y="1447800"/>
            <a:ext cx="8458200" cy="5029200"/>
          </a:xfrm>
        </p:spPr>
        <p:txBody>
          <a:bodyPr/>
          <a:lstStyle/>
          <a:p>
            <a:r>
              <a:rPr lang="en-US" altLang="en-US" sz="2400" dirty="0"/>
              <a:t>Remediation Management of Complex Sites, RMCS-1 </a:t>
            </a:r>
            <a:r>
              <a:rPr lang="en-US" altLang="en-US" sz="2400" dirty="0">
                <a:hlinkClick r:id="rId3"/>
              </a:rPr>
              <a:t>http://rmcs-1.itrcweb.org  </a:t>
            </a:r>
            <a:endParaRPr lang="en-US" altLang="en-US" sz="2400" dirty="0"/>
          </a:p>
          <a:p>
            <a:r>
              <a:rPr lang="en-US" altLang="en-US" sz="2400" dirty="0"/>
              <a:t>Download PowerPoint file</a:t>
            </a:r>
          </a:p>
          <a:p>
            <a:pPr lvl="1"/>
            <a:r>
              <a:rPr lang="en-US" altLang="en-US" sz="2000" dirty="0" smtClean="0"/>
              <a:t>CLU-IN </a:t>
            </a:r>
            <a:r>
              <a:rPr lang="en-US" altLang="en-US" sz="2000" dirty="0"/>
              <a:t>training page at </a:t>
            </a:r>
            <a:r>
              <a:rPr lang="en-US" altLang="en-US" sz="2000" dirty="0">
                <a:hlinkClick r:id="rId4"/>
              </a:rPr>
              <a:t>http://www.clu-in.org/conf/itrc/rmcs/</a:t>
            </a:r>
            <a:endParaRPr lang="en-US" altLang="en-US" sz="2000" dirty="0"/>
          </a:p>
          <a:p>
            <a:pPr lvl="1"/>
            <a:r>
              <a:rPr lang="en-US" altLang="en-US" sz="2000" dirty="0"/>
              <a:t>Under “Download Training Materials”</a:t>
            </a:r>
          </a:p>
          <a:p>
            <a:r>
              <a:rPr lang="en-US" altLang="en-US" sz="2400" dirty="0"/>
              <a:t>Download flowchart and checklist for reference during the training class</a:t>
            </a:r>
          </a:p>
          <a:p>
            <a:pPr lvl="1"/>
            <a:r>
              <a:rPr lang="en-US" altLang="en-US" sz="2000" dirty="0">
                <a:hlinkClick r:id="rId5"/>
              </a:rPr>
              <a:t>http://www.clu-in.org/conf/itrc/RMCS/Excerpts_from_ITRC_RMCS-1_2017.docx</a:t>
            </a:r>
            <a:endParaRPr lang="en-US" altLang="en-US" sz="2000" dirty="0">
              <a:hlinkClick r:id="rId6"/>
            </a:endParaRPr>
          </a:p>
          <a:p>
            <a:r>
              <a:rPr lang="en-US" altLang="en-US" sz="2400" dirty="0" smtClean="0"/>
              <a:t>Using Adobe Connect</a:t>
            </a:r>
          </a:p>
          <a:p>
            <a:pPr lvl="1"/>
            <a:r>
              <a:rPr lang="en-US" altLang="en-US" sz="2200" dirty="0" smtClean="0"/>
              <a:t>Related </a:t>
            </a:r>
            <a:r>
              <a:rPr lang="en-US" altLang="en-US" sz="2200" dirty="0"/>
              <a:t>Links (on right)</a:t>
            </a:r>
          </a:p>
          <a:p>
            <a:pPr lvl="2"/>
            <a:r>
              <a:rPr lang="en-US" altLang="en-US" sz="1800" dirty="0"/>
              <a:t>Select name of link</a:t>
            </a:r>
          </a:p>
          <a:p>
            <a:pPr lvl="2"/>
            <a:r>
              <a:rPr lang="en-US" altLang="en-US" sz="1800" dirty="0"/>
              <a:t>Click “Browse To”</a:t>
            </a:r>
          </a:p>
          <a:p>
            <a:pPr lvl="1"/>
            <a:r>
              <a:rPr lang="en-US" altLang="en-US" sz="2200" dirty="0"/>
              <a:t>Full Screen button near top of page</a:t>
            </a:r>
          </a:p>
        </p:txBody>
      </p:sp>
      <p:pic>
        <p:nvPicPr>
          <p:cNvPr id="4100" name="Picture 3" descr="Click here to follow on Facebook">
            <a:hlinkClick r:id="rId7"/>
            <a:extLst>
              <a:ext uri="{FF2B5EF4-FFF2-40B4-BE49-F238E27FC236}">
                <a16:creationId xmlns:a16="http://schemas.microsoft.com/office/drawing/2014/main" xmlns="" id="{27D6A563-8628-4C5C-882C-4606A769642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05101" y="5943745"/>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lick here to follow on Twitter">
            <a:hlinkClick r:id="rId9"/>
            <a:extLst>
              <a:ext uri="{FF2B5EF4-FFF2-40B4-BE49-F238E27FC236}">
                <a16:creationId xmlns:a16="http://schemas.microsoft.com/office/drawing/2014/main" xmlns="" id="{CDAF8A6F-B74F-442D-8281-A00F3073804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14701" y="5943745"/>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Click here to follow on Linkedin">
            <a:hlinkClick r:id="rId11"/>
            <a:extLst>
              <a:ext uri="{FF2B5EF4-FFF2-40B4-BE49-F238E27FC236}">
                <a16:creationId xmlns:a16="http://schemas.microsoft.com/office/drawing/2014/main" xmlns="" id="{213F93A1-5AEE-4D61-868A-C25948D9FAE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343351" y="5943745"/>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E6F5594B-6302-4DCF-94E9-379C26F00F76}"/>
              </a:ext>
            </a:extLst>
          </p:cNvPr>
          <p:cNvSpPr/>
          <p:nvPr/>
        </p:nvSpPr>
        <p:spPr>
          <a:xfrm>
            <a:off x="6660601" y="5505595"/>
            <a:ext cx="2084388" cy="431800"/>
          </a:xfrm>
          <a:prstGeom prst="rect">
            <a:avLst/>
          </a:prstGeom>
        </p:spPr>
        <p:txBody>
          <a:bodyPr wrap="none">
            <a:spAutoFit/>
          </a:bodyPr>
          <a:lstStyle/>
          <a:p>
            <a:pPr marL="342900" indent="-342900">
              <a:spcBef>
                <a:spcPct val="20000"/>
              </a:spcBef>
              <a:buClr>
                <a:srgbClr val="008000"/>
              </a:buClr>
              <a:buSzPct val="75000"/>
              <a:buFont typeface="Wingdings 3" pitchFamily="18" charset="2"/>
              <a:buChar char="u"/>
              <a:defRPr/>
            </a:pPr>
            <a:r>
              <a:rPr lang="en-US" altLang="en-US" sz="2200" kern="0" dirty="0">
                <a:solidFill>
                  <a:srgbClr val="333399"/>
                </a:solidFill>
                <a:latin typeface="Arial"/>
                <a:ea typeface="+mn-ea"/>
                <a:cs typeface="+mn-cs"/>
              </a:rPr>
              <a:t>Follow ITRC</a:t>
            </a:r>
          </a:p>
        </p:txBody>
      </p:sp>
      <p:sp>
        <p:nvSpPr>
          <p:cNvPr id="10" name="TextBox 9"/>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spTree>
    <p:extLst>
      <p:ext uri="{BB962C8B-B14F-4D97-AF65-F5344CB8AC3E}">
        <p14:creationId xmlns:p14="http://schemas.microsoft.com/office/powerpoint/2010/main" val="32283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xmlns="" id="{052D9EC5-2304-4990-B90B-DFD96D9D1A3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85820" y="1390769"/>
            <a:ext cx="3367139" cy="5454083"/>
          </a:xfrm>
          <a:prstGeom prst="rect">
            <a:avLst/>
          </a:prstGeom>
          <a:noFill/>
          <a:extLst>
            <a:ext uri="{909E8E84-426E-40DD-AFC4-6F175D3DCCD1}">
              <a14:hiddenFill xmlns:a14="http://schemas.microsoft.com/office/drawing/2010/main">
                <a:solidFill>
                  <a:srgbClr val="FFFFFF"/>
                </a:solidFill>
              </a14:hiddenFill>
            </a:ext>
          </a:extLst>
        </p:spPr>
      </p:pic>
      <p:sp>
        <p:nvSpPr>
          <p:cNvPr id="34818" name="Title 1"/>
          <p:cNvSpPr>
            <a:spLocks noGrp="1"/>
          </p:cNvSpPr>
          <p:nvPr>
            <p:ph type="title"/>
          </p:nvPr>
        </p:nvSpPr>
        <p:spPr/>
        <p:txBody>
          <a:bodyPr/>
          <a:lstStyle/>
          <a:p>
            <a:r>
              <a:rPr lang="en-US" altLang="en-US" dirty="0"/>
              <a:t>Adaptive Site Management</a:t>
            </a:r>
            <a:br>
              <a:rPr lang="en-US" altLang="en-US" dirty="0"/>
            </a:br>
            <a:r>
              <a:rPr lang="en-US" altLang="en-US" dirty="0">
                <a:solidFill>
                  <a:srgbClr val="333399"/>
                </a:solidFill>
              </a:rPr>
              <a:t>Comprehensive, Flexible, and Iterative</a:t>
            </a:r>
          </a:p>
        </p:txBody>
      </p:sp>
      <p:sp>
        <p:nvSpPr>
          <p:cNvPr id="57" name="TextBox 56">
            <a:extLst>
              <a:ext uri="{FF2B5EF4-FFF2-40B4-BE49-F238E27FC236}">
                <a16:creationId xmlns:a16="http://schemas.microsoft.com/office/drawing/2014/main" xmlns="" id="{3133629F-2389-4D9E-8414-411C1816676D}"/>
              </a:ext>
            </a:extLst>
          </p:cNvPr>
          <p:cNvSpPr txBox="1"/>
          <p:nvPr/>
        </p:nvSpPr>
        <p:spPr>
          <a:xfrm>
            <a:off x="0" y="6475520"/>
            <a:ext cx="3788217" cy="369332"/>
          </a:xfrm>
          <a:prstGeom prst="rect">
            <a:avLst/>
          </a:prstGeom>
          <a:noFill/>
        </p:spPr>
        <p:txBody>
          <a:bodyPr wrap="none" rtlCol="0">
            <a:spAutoFit/>
          </a:bodyPr>
          <a:lstStyle/>
          <a:p>
            <a:r>
              <a:rPr lang="en-US" dirty="0">
                <a:latin typeface="+mj-lt"/>
              </a:rPr>
              <a:t>ITRC RMCS-1 Chapter 1, Figure 1</a:t>
            </a:r>
          </a:p>
        </p:txBody>
      </p:sp>
      <p:sp>
        <p:nvSpPr>
          <p:cNvPr id="7" name="TextBox 6"/>
          <p:cNvSpPr txBox="1"/>
          <p:nvPr/>
        </p:nvSpPr>
        <p:spPr>
          <a:xfrm>
            <a:off x="228599" y="1403917"/>
            <a:ext cx="5018797" cy="369332"/>
          </a:xfrm>
          <a:prstGeom prst="rect">
            <a:avLst/>
          </a:prstGeom>
          <a:solidFill>
            <a:srgbClr val="FF9900"/>
          </a:solidFill>
        </p:spPr>
        <p:txBody>
          <a:bodyPr wrap="square" rtlCol="0">
            <a:spAutoFit/>
          </a:bodyPr>
          <a:lstStyle/>
          <a:p>
            <a:r>
              <a:rPr lang="en-US" dirty="0"/>
              <a:t>Chapter 2. Site Challenges</a:t>
            </a:r>
          </a:p>
        </p:txBody>
      </p:sp>
      <p:sp>
        <p:nvSpPr>
          <p:cNvPr id="8" name="TextBox 7"/>
          <p:cNvSpPr txBox="1"/>
          <p:nvPr/>
        </p:nvSpPr>
        <p:spPr>
          <a:xfrm>
            <a:off x="228599" y="2133600"/>
            <a:ext cx="5057155" cy="369332"/>
          </a:xfrm>
          <a:prstGeom prst="rect">
            <a:avLst/>
          </a:prstGeom>
          <a:solidFill>
            <a:srgbClr val="FFD581"/>
          </a:solidFill>
          <a:ln>
            <a:noFill/>
          </a:ln>
        </p:spPr>
        <p:txBody>
          <a:bodyPr wrap="square" rtlCol="0">
            <a:spAutoFit/>
          </a:bodyPr>
          <a:lstStyle/>
          <a:p>
            <a:r>
              <a:rPr lang="en-US" dirty="0"/>
              <a:t>Chapter 3. Remediation Potential Assessment</a:t>
            </a:r>
          </a:p>
        </p:txBody>
      </p:sp>
      <p:sp>
        <p:nvSpPr>
          <p:cNvPr id="9" name="TextBox 8"/>
          <p:cNvSpPr txBox="1"/>
          <p:nvPr/>
        </p:nvSpPr>
        <p:spPr>
          <a:xfrm>
            <a:off x="228599" y="2819721"/>
            <a:ext cx="5057155" cy="369332"/>
          </a:xfrm>
          <a:prstGeom prst="rect">
            <a:avLst/>
          </a:prstGeom>
          <a:solidFill>
            <a:srgbClr val="71D0FF"/>
          </a:solidFill>
          <a:ln>
            <a:noFill/>
          </a:ln>
        </p:spPr>
        <p:txBody>
          <a:bodyPr wrap="square" rtlCol="0">
            <a:spAutoFit/>
          </a:bodyPr>
          <a:lstStyle/>
          <a:p>
            <a:r>
              <a:rPr lang="en-US" dirty="0"/>
              <a:t>Chapter 4. Adaptive Remedy Selection</a:t>
            </a:r>
          </a:p>
        </p:txBody>
      </p:sp>
      <p:sp>
        <p:nvSpPr>
          <p:cNvPr id="10" name="TextBox 9"/>
          <p:cNvSpPr txBox="1"/>
          <p:nvPr/>
        </p:nvSpPr>
        <p:spPr>
          <a:xfrm>
            <a:off x="228599" y="4248950"/>
            <a:ext cx="5057155" cy="369332"/>
          </a:xfrm>
          <a:prstGeom prst="rect">
            <a:avLst/>
          </a:prstGeom>
          <a:solidFill>
            <a:srgbClr val="005C8A"/>
          </a:solidFill>
        </p:spPr>
        <p:txBody>
          <a:bodyPr wrap="square" rtlCol="0">
            <a:spAutoFit/>
          </a:bodyPr>
          <a:lstStyle/>
          <a:p>
            <a:r>
              <a:rPr lang="en-US" dirty="0">
                <a:solidFill>
                  <a:schemeClr val="bg1"/>
                </a:solidFill>
              </a:rPr>
              <a:t>Chapter 5. Long-Term Management</a:t>
            </a:r>
          </a:p>
        </p:txBody>
      </p:sp>
      <p:sp>
        <p:nvSpPr>
          <p:cNvPr id="11" name="TextBox 10">
            <a:extLst>
              <a:ext uri="{FF2B5EF4-FFF2-40B4-BE49-F238E27FC236}">
                <a16:creationId xmlns:a16="http://schemas.microsoft.com/office/drawing/2014/main" xmlns="" id="{B277A0BF-0DDA-44A1-A6BE-ED346C37679A}"/>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1279137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Adaptive Site Management</a:t>
            </a:r>
          </a:p>
        </p:txBody>
      </p:sp>
      <p:sp>
        <p:nvSpPr>
          <p:cNvPr id="3" name="Content Placeholder 2"/>
          <p:cNvSpPr>
            <a:spLocks noGrp="1"/>
          </p:cNvSpPr>
          <p:nvPr>
            <p:ph idx="1"/>
          </p:nvPr>
        </p:nvSpPr>
        <p:spPr/>
        <p:txBody>
          <a:bodyPr/>
          <a:lstStyle/>
          <a:p>
            <a:r>
              <a:rPr lang="en-US" dirty="0"/>
              <a:t>Maintain protection of human health and the environment and fulfill regulatory obligations</a:t>
            </a:r>
          </a:p>
          <a:p>
            <a:r>
              <a:rPr lang="en-US" dirty="0"/>
              <a:t>Base decisions on robust conceptual site models</a:t>
            </a:r>
          </a:p>
          <a:p>
            <a:r>
              <a:rPr lang="en-US" dirty="0"/>
              <a:t>Streamline decision making and save costs</a:t>
            </a:r>
          </a:p>
          <a:p>
            <a:r>
              <a:rPr lang="en-US" dirty="0"/>
              <a:t>Demonstrate interim progress that leads to long-term results</a:t>
            </a:r>
          </a:p>
          <a:p>
            <a:r>
              <a:rPr lang="en-US" dirty="0"/>
              <a:t>Reduce barriers to using available remedial approaches</a:t>
            </a:r>
          </a:p>
          <a:p>
            <a:r>
              <a:rPr lang="en-US" dirty="0"/>
              <a:t>Return sites to beneficial reuse</a:t>
            </a:r>
          </a:p>
        </p:txBody>
      </p:sp>
    </p:spTree>
    <p:extLst>
      <p:ext uri="{BB962C8B-B14F-4D97-AF65-F5344CB8AC3E}">
        <p14:creationId xmlns:p14="http://schemas.microsoft.com/office/powerpoint/2010/main" val="2230621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a:t>Case Study: Naval Air Station Jacksonville, Florida, Operable Unit 3</a:t>
            </a:r>
          </a:p>
        </p:txBody>
      </p:sp>
      <p:sp>
        <p:nvSpPr>
          <p:cNvPr id="38915" name="Content Placeholder 2"/>
          <p:cNvSpPr>
            <a:spLocks noGrp="1"/>
          </p:cNvSpPr>
          <p:nvPr>
            <p:ph sz="half" idx="1"/>
          </p:nvPr>
        </p:nvSpPr>
        <p:spPr>
          <a:xfrm>
            <a:off x="609600" y="1440349"/>
            <a:ext cx="3962400" cy="4352925"/>
          </a:xfrm>
        </p:spPr>
        <p:txBody>
          <a:bodyPr/>
          <a:lstStyle/>
          <a:p>
            <a:r>
              <a:rPr lang="en-US" altLang="en-US" sz="2400" dirty="0"/>
              <a:t>Used adaptive site management </a:t>
            </a:r>
          </a:p>
          <a:p>
            <a:pPr lvl="1"/>
            <a:r>
              <a:rPr lang="en-US" altLang="en-US" sz="2000" dirty="0"/>
              <a:t>Discontinued interim remedial actions</a:t>
            </a:r>
          </a:p>
          <a:p>
            <a:pPr lvl="1"/>
            <a:r>
              <a:rPr lang="en-US" altLang="en-US" sz="2000" dirty="0"/>
              <a:t>Refined conceptual site model</a:t>
            </a:r>
          </a:p>
          <a:p>
            <a:pPr lvl="1"/>
            <a:r>
              <a:rPr lang="en-US" altLang="en-US" sz="2000" dirty="0"/>
              <a:t>Determined key exposure pathways</a:t>
            </a:r>
          </a:p>
          <a:p>
            <a:pPr lvl="1"/>
            <a:r>
              <a:rPr lang="en-US" altLang="en-US" sz="2000" dirty="0"/>
              <a:t>Adopted a risk-based remedial approach</a:t>
            </a:r>
          </a:p>
          <a:p>
            <a:r>
              <a:rPr lang="en-US" altLang="en-US" sz="2400" dirty="0"/>
              <a:t>Several pilot studies, innovative tools and technologies</a:t>
            </a:r>
          </a:p>
        </p:txBody>
      </p:sp>
      <p:sp>
        <p:nvSpPr>
          <p:cNvPr id="6" name="TextBox 5">
            <a:extLst>
              <a:ext uri="{FF2B5EF4-FFF2-40B4-BE49-F238E27FC236}">
                <a16:creationId xmlns:a16="http://schemas.microsoft.com/office/drawing/2014/main" xmlns="" id="{6259EA9F-5ED3-46C6-B4ED-FD4E8ADECFF4}"/>
              </a:ext>
            </a:extLst>
          </p:cNvPr>
          <p:cNvSpPr txBox="1"/>
          <p:nvPr/>
        </p:nvSpPr>
        <p:spPr>
          <a:xfrm>
            <a:off x="0" y="6488668"/>
            <a:ext cx="2775119" cy="369332"/>
          </a:xfrm>
          <a:prstGeom prst="rect">
            <a:avLst/>
          </a:prstGeom>
          <a:noFill/>
        </p:spPr>
        <p:txBody>
          <a:bodyPr wrap="none" rtlCol="0">
            <a:spAutoFit/>
          </a:bodyPr>
          <a:lstStyle/>
          <a:p>
            <a:r>
              <a:rPr lang="en-US" dirty="0">
                <a:latin typeface="+mn-lt"/>
              </a:rPr>
              <a:t>ITRC RMCS-1, Figure 28</a:t>
            </a:r>
          </a:p>
        </p:txBody>
      </p:sp>
      <p:pic>
        <p:nvPicPr>
          <p:cNvPr id="9" name="Picture 8">
            <a:extLst>
              <a:ext uri="{FF2B5EF4-FFF2-40B4-BE49-F238E27FC236}">
                <a16:creationId xmlns:a16="http://schemas.microsoft.com/office/drawing/2014/main" xmlns="" id="{2555ED39-5B75-4492-A3AB-1258523E1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56" t="21726" r="10061" b="26134"/>
          <a:stretch/>
        </p:blipFill>
        <p:spPr>
          <a:xfrm>
            <a:off x="4686300" y="1385789"/>
            <a:ext cx="4419600" cy="5410200"/>
          </a:xfrm>
          <a:prstGeom prst="rect">
            <a:avLst/>
          </a:prstGeom>
        </p:spPr>
      </p:pic>
    </p:spTree>
    <p:extLst>
      <p:ext uri="{BB962C8B-B14F-4D97-AF65-F5344CB8AC3E}">
        <p14:creationId xmlns:p14="http://schemas.microsoft.com/office/powerpoint/2010/main" val="1786970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dirty="0"/>
              <a:t>Key to Your Success </a:t>
            </a:r>
            <a:br>
              <a:rPr lang="en-US" altLang="en-US" dirty="0"/>
            </a:br>
            <a:r>
              <a:rPr lang="en-US" altLang="en-US" dirty="0">
                <a:solidFill>
                  <a:srgbClr val="333399"/>
                </a:solidFill>
              </a:rPr>
              <a:t>Engage Stakeholders</a:t>
            </a:r>
          </a:p>
        </p:txBody>
      </p:sp>
      <p:sp>
        <p:nvSpPr>
          <p:cNvPr id="99331" name="Content Placeholder 2"/>
          <p:cNvSpPr>
            <a:spLocks noGrp="1"/>
          </p:cNvSpPr>
          <p:nvPr>
            <p:ph type="body" idx="1"/>
          </p:nvPr>
        </p:nvSpPr>
        <p:spPr/>
        <p:txBody>
          <a:bodyPr/>
          <a:lstStyle/>
          <a:p>
            <a:r>
              <a:rPr lang="en-US" dirty="0"/>
              <a:t>Stakeholders include citizen and Tribal communities, environmental advocacy members, and members of the affected public</a:t>
            </a:r>
            <a:endParaRPr lang="en-US" altLang="en-US" dirty="0"/>
          </a:p>
          <a:p>
            <a:r>
              <a:rPr lang="en-US" altLang="en-US" dirty="0"/>
              <a:t>Methods for stakeholder involvement</a:t>
            </a:r>
          </a:p>
          <a:p>
            <a:pPr lvl="1"/>
            <a:r>
              <a:rPr lang="en-US" altLang="en-US" dirty="0"/>
              <a:t>Existing cleanup program processes</a:t>
            </a:r>
          </a:p>
          <a:p>
            <a:pPr lvl="2"/>
            <a:r>
              <a:rPr lang="en-US" altLang="en-US" dirty="0"/>
              <a:t>Restoration Advisory Board/stakeholder meetings</a:t>
            </a:r>
          </a:p>
          <a:p>
            <a:pPr lvl="2"/>
            <a:r>
              <a:rPr lang="en-US" altLang="en-US" dirty="0"/>
              <a:t>Public outreach and community meetings</a:t>
            </a:r>
          </a:p>
          <a:p>
            <a:pPr lvl="1"/>
            <a:r>
              <a:rPr lang="en-US" altLang="en-US" dirty="0"/>
              <a:t>Planning process</a:t>
            </a:r>
          </a:p>
          <a:p>
            <a:pPr lvl="1"/>
            <a:r>
              <a:rPr lang="en-US" altLang="en-US" dirty="0"/>
              <a:t>Adaptive site management </a:t>
            </a:r>
          </a:p>
          <a:p>
            <a:pPr lvl="1"/>
            <a:endParaRPr lang="en-US" altLang="en-US" dirty="0"/>
          </a:p>
        </p:txBody>
      </p:sp>
      <p:pic>
        <p:nvPicPr>
          <p:cNvPr id="99332" name="Picture 4" descr="PE0209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4558347"/>
            <a:ext cx="2884488" cy="2309813"/>
          </a:xfrm>
          <a:prstGeom prst="rect">
            <a:avLst/>
          </a:prstGeom>
          <a:noFill/>
          <a:ln w="9525">
            <a:noFill/>
            <a:miter lim="800000"/>
            <a:headEnd/>
            <a:tailEnd/>
          </a:ln>
        </p:spPr>
      </p:pic>
      <p:sp>
        <p:nvSpPr>
          <p:cNvPr id="2" name="TextBox 1"/>
          <p:cNvSpPr txBox="1"/>
          <p:nvPr/>
        </p:nvSpPr>
        <p:spPr>
          <a:xfrm>
            <a:off x="0" y="6488668"/>
            <a:ext cx="2813591" cy="369332"/>
          </a:xfrm>
          <a:prstGeom prst="rect">
            <a:avLst/>
          </a:prstGeom>
          <a:noFill/>
        </p:spPr>
        <p:txBody>
          <a:bodyPr wrap="none" rtlCol="0">
            <a:spAutoFit/>
          </a:bodyPr>
          <a:lstStyle/>
          <a:p>
            <a:r>
              <a:rPr lang="en-US" dirty="0"/>
              <a:t>ITRC RMCS-1, Chapter 7</a:t>
            </a:r>
          </a:p>
        </p:txBody>
      </p:sp>
    </p:spTree>
    <p:extLst>
      <p:ext uri="{BB962C8B-B14F-4D97-AF65-F5344CB8AC3E}">
        <p14:creationId xmlns:p14="http://schemas.microsoft.com/office/powerpoint/2010/main" val="2741923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Stakeholder Involvement at Middlefield-Ellis-Whisman Site</a:t>
            </a:r>
          </a:p>
        </p:txBody>
      </p:sp>
      <p:sp>
        <p:nvSpPr>
          <p:cNvPr id="4" name="Content Placeholder 3"/>
          <p:cNvSpPr>
            <a:spLocks noGrp="1"/>
          </p:cNvSpPr>
          <p:nvPr>
            <p:ph sz="half" idx="1"/>
          </p:nvPr>
        </p:nvSpPr>
        <p:spPr>
          <a:xfrm>
            <a:off x="609600" y="1600199"/>
            <a:ext cx="4130544" cy="4352925"/>
          </a:xfrm>
        </p:spPr>
        <p:txBody>
          <a:bodyPr/>
          <a:lstStyle/>
          <a:p>
            <a:r>
              <a:rPr lang="en-US" sz="2600" dirty="0"/>
              <a:t>Community members are constructive partners in decision-making</a:t>
            </a:r>
          </a:p>
          <a:p>
            <a:r>
              <a:rPr lang="en-US" sz="2600" dirty="0"/>
              <a:t>Model permit process for cooperation between regulators and local land use planning jurisdictions</a:t>
            </a:r>
          </a:p>
        </p:txBody>
      </p:sp>
      <p:sp>
        <p:nvSpPr>
          <p:cNvPr id="6" name="TextBox 5">
            <a:extLst>
              <a:ext uri="{FF2B5EF4-FFF2-40B4-BE49-F238E27FC236}">
                <a16:creationId xmlns:a16="http://schemas.microsoft.com/office/drawing/2014/main" xmlns="" id="{FE7C5F5C-5C0C-48E2-8924-B1997664C0EB}"/>
              </a:ext>
            </a:extLst>
          </p:cNvPr>
          <p:cNvSpPr txBox="1"/>
          <p:nvPr/>
        </p:nvSpPr>
        <p:spPr>
          <a:xfrm>
            <a:off x="4417636" y="4953000"/>
            <a:ext cx="4726363" cy="923330"/>
          </a:xfrm>
          <a:prstGeom prst="rect">
            <a:avLst/>
          </a:prstGeom>
          <a:noFill/>
        </p:spPr>
        <p:txBody>
          <a:bodyPr wrap="square" rtlCol="0">
            <a:spAutoFit/>
          </a:bodyPr>
          <a:lstStyle/>
          <a:p>
            <a:pPr algn="r"/>
            <a:r>
              <a:rPr lang="en-US" dirty="0"/>
              <a:t>Vapor intrusion study area at Middlefield-Ellis-Whisman (MEW) site, California</a:t>
            </a:r>
          </a:p>
          <a:p>
            <a:pPr algn="r"/>
            <a:r>
              <a:rPr lang="en-US" dirty="0"/>
              <a:t>ITRC RMCS-1, Figure 10, CPEO 2016a</a:t>
            </a:r>
          </a:p>
        </p:txBody>
      </p:sp>
      <p:pic>
        <p:nvPicPr>
          <p:cNvPr id="7" name="Picture 6">
            <a:extLst>
              <a:ext uri="{FF2B5EF4-FFF2-40B4-BE49-F238E27FC236}">
                <a16:creationId xmlns:a16="http://schemas.microsoft.com/office/drawing/2014/main" xmlns="" id="{7CD6EFA0-06DC-4383-8D18-EB1F51DB1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754" y="1828800"/>
            <a:ext cx="4400636" cy="3048000"/>
          </a:xfrm>
          <a:prstGeom prst="rect">
            <a:avLst/>
          </a:prstGeom>
          <a:ln>
            <a:solidFill>
              <a:schemeClr val="tx1"/>
            </a:solidFill>
          </a:ln>
        </p:spPr>
      </p:pic>
    </p:spTree>
    <p:extLst>
      <p:ext uri="{BB962C8B-B14F-4D97-AF65-F5344CB8AC3E}">
        <p14:creationId xmlns:p14="http://schemas.microsoft.com/office/powerpoint/2010/main" val="3730191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Today’s Training We Expect You Will Be Able To:</a:t>
            </a:r>
          </a:p>
        </p:txBody>
      </p:sp>
      <p:sp>
        <p:nvSpPr>
          <p:cNvPr id="6" name="Content Placeholder 5"/>
          <p:cNvSpPr>
            <a:spLocks noGrp="1"/>
          </p:cNvSpPr>
          <p:nvPr>
            <p:ph idx="1"/>
          </p:nvPr>
        </p:nvSpPr>
        <p:spPr/>
        <p:txBody>
          <a:bodyPr/>
          <a:lstStyle/>
          <a:p>
            <a:pPr lvl="0">
              <a:spcBef>
                <a:spcPts val="1200"/>
              </a:spcBef>
            </a:pPr>
            <a:r>
              <a:rPr lang="en-US" dirty="0"/>
              <a:t>Identify and integrate technical and nontechnical site challenges presented by complex sites</a:t>
            </a:r>
          </a:p>
          <a:p>
            <a:pPr lvl="0">
              <a:spcBef>
                <a:spcPts val="1200"/>
              </a:spcBef>
            </a:pPr>
            <a:r>
              <a:rPr lang="en-US" dirty="0"/>
              <a:t>Use the Remediation Potential Assessment </a:t>
            </a:r>
          </a:p>
          <a:p>
            <a:pPr lvl="0">
              <a:spcBef>
                <a:spcPts val="1200"/>
              </a:spcBef>
            </a:pPr>
            <a:r>
              <a:rPr lang="en-US" dirty="0"/>
              <a:t>Apply adaptive site management principles</a:t>
            </a:r>
          </a:p>
          <a:p>
            <a:pPr lvl="0">
              <a:spcBef>
                <a:spcPts val="1200"/>
              </a:spcBef>
            </a:pPr>
            <a:r>
              <a:rPr lang="en-US" dirty="0"/>
              <a:t>Develop a long-term performance-based action plan</a:t>
            </a:r>
          </a:p>
          <a:p>
            <a:pPr lvl="0">
              <a:spcBef>
                <a:spcPts val="1200"/>
              </a:spcBef>
            </a:pPr>
            <a:r>
              <a:rPr lang="en-US" dirty="0"/>
              <a:t>Effectively engage stakeholders</a:t>
            </a:r>
          </a:p>
          <a:p>
            <a:pPr lvl="0">
              <a:spcBef>
                <a:spcPts val="1200"/>
              </a:spcBef>
            </a:pPr>
            <a:r>
              <a:rPr lang="en-US" dirty="0"/>
              <a:t>Access additional resources</a:t>
            </a:r>
          </a:p>
          <a:p>
            <a:pPr lvl="0">
              <a:spcBef>
                <a:spcPts val="1200"/>
              </a:spcBef>
            </a:pPr>
            <a:r>
              <a:rPr lang="en-US" dirty="0"/>
              <a:t>Communicate the value of this guidance</a:t>
            </a:r>
          </a:p>
          <a:p>
            <a:pPr marL="0" lvl="0" indent="0">
              <a:buNone/>
            </a:pPr>
            <a:endParaRPr lang="en-US" dirty="0"/>
          </a:p>
        </p:txBody>
      </p:sp>
    </p:spTree>
    <p:extLst>
      <p:ext uri="{BB962C8B-B14F-4D97-AF65-F5344CB8AC3E}">
        <p14:creationId xmlns:p14="http://schemas.microsoft.com/office/powerpoint/2010/main" val="1227403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altLang="en-US" dirty="0"/>
              <a:t>Today’s Road Map</a:t>
            </a:r>
          </a:p>
        </p:txBody>
      </p:sp>
      <p:sp>
        <p:nvSpPr>
          <p:cNvPr id="18435" name="Content Placeholder 7"/>
          <p:cNvSpPr>
            <a:spLocks noGrp="1"/>
          </p:cNvSpPr>
          <p:nvPr>
            <p:ph idx="1"/>
          </p:nvPr>
        </p:nvSpPr>
        <p:spPr>
          <a:xfrm>
            <a:off x="376238" y="1828800"/>
            <a:ext cx="7772400" cy="4114800"/>
          </a:xfrm>
        </p:spPr>
        <p:txBody>
          <a:bodyPr/>
          <a:lstStyle/>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5" name="Rectangle 4"/>
          <p:cNvSpPr/>
          <p:nvPr/>
        </p:nvSpPr>
        <p:spPr bwMode="auto">
          <a:xfrm>
            <a:off x="377487" y="1717964"/>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78807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1C7FF429-7D42-4315-951D-341607FAED32}"/>
              </a:ext>
            </a:extLst>
          </p:cNvPr>
          <p:cNvSpPr>
            <a:spLocks noGrp="1"/>
          </p:cNvSpPr>
          <p:nvPr>
            <p:ph type="title"/>
          </p:nvPr>
        </p:nvSpPr>
        <p:spPr/>
        <p:txBody>
          <a:bodyPr/>
          <a:lstStyle/>
          <a:p>
            <a:r>
              <a:rPr lang="en-US" dirty="0"/>
              <a:t>Site Challenges</a:t>
            </a:r>
            <a:br>
              <a:rPr lang="en-US" dirty="0"/>
            </a:br>
            <a:r>
              <a:rPr lang="en-US" dirty="0">
                <a:solidFill>
                  <a:srgbClr val="333399"/>
                </a:solidFill>
              </a:rPr>
              <a:t>Learning Objective</a:t>
            </a:r>
          </a:p>
        </p:txBody>
      </p:sp>
      <p:sp>
        <p:nvSpPr>
          <p:cNvPr id="57" name="TextBox 56">
            <a:extLst>
              <a:ext uri="{FF2B5EF4-FFF2-40B4-BE49-F238E27FC236}">
                <a16:creationId xmlns:a16="http://schemas.microsoft.com/office/drawing/2014/main" xmlns="" id="{3133629F-2389-4D9E-8414-411C1816676D}"/>
              </a:ext>
            </a:extLst>
          </p:cNvPr>
          <p:cNvSpPr txBox="1"/>
          <p:nvPr/>
        </p:nvSpPr>
        <p:spPr>
          <a:xfrm>
            <a:off x="0" y="6488668"/>
            <a:ext cx="2646878" cy="369332"/>
          </a:xfrm>
          <a:prstGeom prst="rect">
            <a:avLst/>
          </a:prstGeom>
          <a:noFill/>
        </p:spPr>
        <p:txBody>
          <a:bodyPr wrap="none" rtlCol="0">
            <a:spAutoFit/>
          </a:bodyPr>
          <a:lstStyle/>
          <a:p>
            <a:r>
              <a:rPr lang="en-US" dirty="0">
                <a:latin typeface="+mj-lt"/>
              </a:rPr>
              <a:t>ITRC RMCS-1, Figure 1</a:t>
            </a:r>
          </a:p>
        </p:txBody>
      </p:sp>
      <p:sp>
        <p:nvSpPr>
          <p:cNvPr id="7" name="TextBox 6"/>
          <p:cNvSpPr txBox="1"/>
          <p:nvPr/>
        </p:nvSpPr>
        <p:spPr>
          <a:xfrm>
            <a:off x="381000" y="1687022"/>
            <a:ext cx="6248400" cy="400110"/>
          </a:xfrm>
          <a:prstGeom prst="rect">
            <a:avLst/>
          </a:prstGeom>
          <a:solidFill>
            <a:srgbClr val="FF9900"/>
          </a:solidFill>
          <a:ln w="38100">
            <a:noFill/>
          </a:ln>
        </p:spPr>
        <p:txBody>
          <a:bodyPr wrap="square" rtlCol="0">
            <a:spAutoFit/>
          </a:bodyPr>
          <a:lstStyle/>
          <a:p>
            <a:r>
              <a:rPr lang="en-US" sz="2000" u="sng" dirty="0"/>
              <a:t>Chapter 2. Site Challenges</a:t>
            </a:r>
          </a:p>
        </p:txBody>
      </p:sp>
      <p:sp>
        <p:nvSpPr>
          <p:cNvPr id="8" name="TextBox 7"/>
          <p:cNvSpPr txBox="1"/>
          <p:nvPr/>
        </p:nvSpPr>
        <p:spPr>
          <a:xfrm>
            <a:off x="381000" y="3412867"/>
            <a:ext cx="6248400" cy="369332"/>
          </a:xfrm>
          <a:prstGeom prst="rect">
            <a:avLst/>
          </a:prstGeom>
          <a:solidFill>
            <a:srgbClr val="FFD581"/>
          </a:solidFill>
          <a:ln>
            <a:noFill/>
          </a:ln>
        </p:spPr>
        <p:txBody>
          <a:bodyPr wrap="square" rtlCol="0">
            <a:spAutoFit/>
          </a:bodyPr>
          <a:lstStyle>
            <a:defPPr>
              <a:defRPr lang="en-US"/>
            </a:defPPr>
          </a:lstStyle>
          <a:p>
            <a:r>
              <a:rPr lang="en-US" dirty="0">
                <a:solidFill>
                  <a:schemeClr val="bg1">
                    <a:lumMod val="65000"/>
                  </a:schemeClr>
                </a:solidFill>
              </a:rPr>
              <a:t>Chapter 3. Remediation Potential Assessment</a:t>
            </a:r>
          </a:p>
        </p:txBody>
      </p:sp>
      <p:sp>
        <p:nvSpPr>
          <p:cNvPr id="9" name="TextBox 8"/>
          <p:cNvSpPr txBox="1"/>
          <p:nvPr/>
        </p:nvSpPr>
        <p:spPr>
          <a:xfrm>
            <a:off x="381000" y="4455467"/>
            <a:ext cx="6248400" cy="369332"/>
          </a:xfrm>
          <a:prstGeom prst="rect">
            <a:avLst/>
          </a:prstGeom>
          <a:solidFill>
            <a:srgbClr val="71D0FF"/>
          </a:solidFill>
        </p:spPr>
        <p:txBody>
          <a:bodyPr wrap="square" rtlCol="0">
            <a:spAutoFit/>
          </a:bodyPr>
          <a:lstStyle/>
          <a:p>
            <a:r>
              <a:rPr lang="en-US" dirty="0">
                <a:solidFill>
                  <a:schemeClr val="bg1">
                    <a:lumMod val="50000"/>
                  </a:schemeClr>
                </a:solidFill>
              </a:rPr>
              <a:t>Chapter 4. Adaptive Remedy Selection</a:t>
            </a:r>
          </a:p>
        </p:txBody>
      </p:sp>
      <p:sp>
        <p:nvSpPr>
          <p:cNvPr id="10" name="TextBox 9"/>
          <p:cNvSpPr txBox="1"/>
          <p:nvPr/>
        </p:nvSpPr>
        <p:spPr>
          <a:xfrm>
            <a:off x="381000" y="5498068"/>
            <a:ext cx="6248400" cy="369332"/>
          </a:xfrm>
          <a:prstGeom prst="rect">
            <a:avLst/>
          </a:prstGeom>
          <a:solidFill>
            <a:srgbClr val="005C8A"/>
          </a:solidFill>
        </p:spPr>
        <p:txBody>
          <a:bodyPr wrap="square" rtlCol="0">
            <a:spAutoFit/>
          </a:bodyPr>
          <a:lstStyle/>
          <a:p>
            <a:r>
              <a:rPr lang="en-US" dirty="0">
                <a:solidFill>
                  <a:schemeClr val="bg1">
                    <a:lumMod val="50000"/>
                  </a:schemeClr>
                </a:solidFill>
              </a:rPr>
              <a:t>Chapter 5. Long-Term Management</a:t>
            </a:r>
          </a:p>
        </p:txBody>
      </p:sp>
      <p:sp>
        <p:nvSpPr>
          <p:cNvPr id="3" name="Rectangle 2">
            <a:extLst>
              <a:ext uri="{FF2B5EF4-FFF2-40B4-BE49-F238E27FC236}">
                <a16:creationId xmlns:a16="http://schemas.microsoft.com/office/drawing/2014/main" xmlns="" id="{989150F5-A169-45A7-AC93-58085D37251D}"/>
              </a:ext>
            </a:extLst>
          </p:cNvPr>
          <p:cNvSpPr/>
          <p:nvPr/>
        </p:nvSpPr>
        <p:spPr>
          <a:xfrm>
            <a:off x="381000" y="2066362"/>
            <a:ext cx="6248400" cy="1015663"/>
          </a:xfrm>
          <a:prstGeom prst="rect">
            <a:avLst/>
          </a:prstGeom>
          <a:solidFill>
            <a:srgbClr val="FF9900"/>
          </a:solidFill>
          <a:ln w="38100">
            <a:noFill/>
          </a:ln>
        </p:spPr>
        <p:txBody>
          <a:bodyPr wrap="square" rtlCol="0">
            <a:spAutoFit/>
          </a:bodyPr>
          <a:lstStyle/>
          <a:p>
            <a:r>
              <a:rPr lang="en-US" sz="2000" i="1" dirty="0"/>
              <a:t>Identify and integrate technical and nontechnical site challenges into a holistic approach to remediation</a:t>
            </a:r>
          </a:p>
          <a:p>
            <a:endParaRPr lang="en-US" sz="2000" i="1" dirty="0"/>
          </a:p>
        </p:txBody>
      </p:sp>
      <p:pic>
        <p:nvPicPr>
          <p:cNvPr id="12" name="Picture 2" descr="Figure 1">
            <a:extLst>
              <a:ext uri="{FF2B5EF4-FFF2-40B4-BE49-F238E27FC236}">
                <a16:creationId xmlns:a16="http://schemas.microsoft.com/office/drawing/2014/main" xmlns="" id="{DE5A0AFA-85E0-474D-97FB-DBBCAD1D7AA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6E91D364-58EA-4312-9417-1AC818966E0E}"/>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2256169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a:t>Complex Site?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21" y="1519614"/>
            <a:ext cx="8157806" cy="4902994"/>
          </a:xfrm>
          <a:prstGeom prst="rect">
            <a:avLst/>
          </a:prstGeom>
        </p:spPr>
      </p:pic>
      <p:sp>
        <p:nvSpPr>
          <p:cNvPr id="5" name="Rectangle 4"/>
          <p:cNvSpPr/>
          <p:nvPr/>
        </p:nvSpPr>
        <p:spPr>
          <a:xfrm>
            <a:off x="19050" y="6488668"/>
            <a:ext cx="8412744" cy="369332"/>
          </a:xfrm>
          <a:prstGeom prst="rect">
            <a:avLst/>
          </a:prstGeom>
        </p:spPr>
        <p:txBody>
          <a:bodyPr wrap="square">
            <a:spAutoFit/>
          </a:bodyPr>
          <a:lstStyle/>
          <a:p>
            <a:r>
              <a:rPr lang="en-US" dirty="0"/>
              <a:t>ITRC RMCS-1, Figure 37, modified from Kansas Geological Survey, 2001</a:t>
            </a:r>
          </a:p>
        </p:txBody>
      </p:sp>
    </p:spTree>
    <p:extLst>
      <p:ext uri="{BB962C8B-B14F-4D97-AF65-F5344CB8AC3E}">
        <p14:creationId xmlns:p14="http://schemas.microsoft.com/office/powerpoint/2010/main" val="2271547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Description of a Complex Site</a:t>
            </a:r>
          </a:p>
        </p:txBody>
      </p:sp>
      <p:sp>
        <p:nvSpPr>
          <p:cNvPr id="5" name="Content Placeholder 1"/>
          <p:cNvSpPr>
            <a:spLocks noGrp="1"/>
          </p:cNvSpPr>
          <p:nvPr>
            <p:ph idx="1"/>
          </p:nvPr>
        </p:nvSpPr>
        <p:spPr/>
        <p:txBody>
          <a:bodyPr/>
          <a:lstStyle/>
          <a:p>
            <a:r>
              <a:rPr lang="en-US" altLang="en-US" sz="2800" dirty="0"/>
              <a:t>At “complex sites”, remediation progress is uncertain and remediation is not anticipated to achieve closure or even long-term management within a reasonable time frame</a:t>
            </a:r>
          </a:p>
          <a:p>
            <a:r>
              <a:rPr lang="en-US" sz="2800" dirty="0"/>
              <a:t>Both technical and non-technical challenges can impede remediation</a:t>
            </a:r>
          </a:p>
          <a:p>
            <a:r>
              <a:rPr lang="en-US" sz="2800" dirty="0"/>
              <a:t>Identifying challenges can improve the conceptual site model (CSM) and maximize remedial effectiveness</a:t>
            </a:r>
          </a:p>
        </p:txBody>
      </p:sp>
      <p:sp>
        <p:nvSpPr>
          <p:cNvPr id="3" name="Rectangle 2">
            <a:extLst>
              <a:ext uri="{FF2B5EF4-FFF2-40B4-BE49-F238E27FC236}">
                <a16:creationId xmlns:a16="http://schemas.microsoft.com/office/drawing/2014/main" xmlns="" id="{60413BDF-0B11-4311-A36C-CFE1B2AF0F54}"/>
              </a:ext>
            </a:extLst>
          </p:cNvPr>
          <p:cNvSpPr/>
          <p:nvPr/>
        </p:nvSpPr>
        <p:spPr>
          <a:xfrm>
            <a:off x="369889" y="6488668"/>
            <a:ext cx="4873963" cy="369332"/>
          </a:xfrm>
          <a:prstGeom prst="rect">
            <a:avLst/>
          </a:prstGeom>
        </p:spPr>
        <p:txBody>
          <a:bodyPr wrap="none">
            <a:spAutoFit/>
          </a:bodyPr>
          <a:lstStyle/>
          <a:p>
            <a:r>
              <a:rPr lang="en-US" dirty="0"/>
              <a:t>ITRC RMCS-1 Executive Summary, Chapter 2</a:t>
            </a:r>
          </a:p>
        </p:txBody>
      </p:sp>
      <p:sp>
        <p:nvSpPr>
          <p:cNvPr id="7" name="TextBox 6">
            <a:extLst>
              <a:ext uri="{FF2B5EF4-FFF2-40B4-BE49-F238E27FC236}">
                <a16:creationId xmlns:a16="http://schemas.microsoft.com/office/drawing/2014/main" xmlns="" id="{3E390F0F-46A3-4050-9BAF-8B06DA7DA29D}"/>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spTree>
    <p:extLst>
      <p:ext uri="{BB962C8B-B14F-4D97-AF65-F5344CB8AC3E}">
        <p14:creationId xmlns:p14="http://schemas.microsoft.com/office/powerpoint/2010/main" val="54728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xmlns="" id="{A19C154E-4F31-4AEC-8A76-D312438E447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4713" y="2505075"/>
            <a:ext cx="26320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4">
            <a:extLst>
              <a:ext uri="{FF2B5EF4-FFF2-40B4-BE49-F238E27FC236}">
                <a16:creationId xmlns:a16="http://schemas.microsoft.com/office/drawing/2014/main" xmlns="" id="{79140937-4B8E-4F4D-994A-D984B53EA4EB}"/>
              </a:ext>
            </a:extLst>
          </p:cNvPr>
          <p:cNvSpPr>
            <a:spLocks noGrp="1" noChangeArrowheads="1"/>
          </p:cNvSpPr>
          <p:nvPr>
            <p:ph type="ctrTitle"/>
          </p:nvPr>
        </p:nvSpPr>
        <p:spPr>
          <a:xfrm>
            <a:off x="1020763" y="1462088"/>
            <a:ext cx="7100887" cy="1019175"/>
          </a:xfrm>
          <a:noFill/>
          <a:ln w="25400">
            <a:solidFill>
              <a:srgbClr val="333399"/>
            </a:solidFill>
            <a:miter lim="800000"/>
            <a:headEnd/>
            <a:tailEnd/>
          </a:ln>
        </p:spPr>
        <p:txBody>
          <a:bodyPr/>
          <a:lstStyle/>
          <a:p>
            <a:pPr algn="ctr"/>
            <a:r>
              <a:rPr lang="en-US" altLang="en-US" dirty="0"/>
              <a:t>Remediation Management of Complex Sites</a:t>
            </a:r>
          </a:p>
        </p:txBody>
      </p:sp>
      <p:sp>
        <p:nvSpPr>
          <p:cNvPr id="6148" name="Rectangle 5">
            <a:extLst>
              <a:ext uri="{FF2B5EF4-FFF2-40B4-BE49-F238E27FC236}">
                <a16:creationId xmlns:a16="http://schemas.microsoft.com/office/drawing/2014/main" xmlns="" id="{24F46803-4907-4B31-937D-A4C825371CD3}"/>
              </a:ext>
            </a:extLst>
          </p:cNvPr>
          <p:cNvSpPr>
            <a:spLocks noGrp="1" noChangeArrowheads="1"/>
          </p:cNvSpPr>
          <p:nvPr>
            <p:ph type="subTitle" idx="1"/>
          </p:nvPr>
        </p:nvSpPr>
        <p:spPr>
          <a:xfrm>
            <a:off x="768350" y="4965700"/>
            <a:ext cx="7924800" cy="1055688"/>
          </a:xfrm>
        </p:spPr>
        <p:txBody>
          <a:bodyPr/>
          <a:lstStyle/>
          <a:p>
            <a:r>
              <a:rPr lang="en-US" altLang="en-US" sz="2400" dirty="0"/>
              <a:t>Remediation Management of Complex Sites (RMCS-1)</a:t>
            </a:r>
          </a:p>
          <a:p>
            <a:r>
              <a:rPr lang="en-US" altLang="en-US" sz="2400" dirty="0"/>
              <a:t>ITRC Technical and Regulatory Guidance document</a:t>
            </a:r>
          </a:p>
        </p:txBody>
      </p:sp>
      <p:sp>
        <p:nvSpPr>
          <p:cNvPr id="6149" name="Text Box 9">
            <a:extLst>
              <a:ext uri="{FF2B5EF4-FFF2-40B4-BE49-F238E27FC236}">
                <a16:creationId xmlns:a16="http://schemas.microsoft.com/office/drawing/2014/main" xmlns="" id="{746BBFCE-9C5B-41F2-80DE-35461B8DAEAA}"/>
              </a:ext>
            </a:extLst>
          </p:cNvPr>
          <p:cNvSpPr txBox="1">
            <a:spLocks noChangeArrowheads="1"/>
          </p:cNvSpPr>
          <p:nvPr/>
        </p:nvSpPr>
        <p:spPr bwMode="auto">
          <a:xfrm>
            <a:off x="1183305" y="76200"/>
            <a:ext cx="57947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ctr">
              <a:spcBef>
                <a:spcPct val="0"/>
              </a:spcBef>
              <a:buClrTx/>
              <a:buSzTx/>
              <a:buFontTx/>
              <a:buNone/>
            </a:pPr>
            <a:r>
              <a:rPr lang="en-US" altLang="en-US" sz="3200" dirty="0">
                <a:solidFill>
                  <a:schemeClr val="tx1"/>
                </a:solidFill>
              </a:rPr>
              <a:t>Welcome – Thanks for Joining </a:t>
            </a:r>
          </a:p>
          <a:p>
            <a:pPr algn="ctr">
              <a:spcBef>
                <a:spcPct val="0"/>
              </a:spcBef>
              <a:buClrTx/>
              <a:buSzTx/>
              <a:buFontTx/>
              <a:buNone/>
            </a:pPr>
            <a:r>
              <a:rPr lang="en-US" altLang="en-US" sz="3200" dirty="0">
                <a:solidFill>
                  <a:schemeClr val="tx1"/>
                </a:solidFill>
              </a:rPr>
              <a:t>this ITRC Training Class</a:t>
            </a:r>
          </a:p>
        </p:txBody>
      </p:sp>
      <p:sp>
        <p:nvSpPr>
          <p:cNvPr id="6150" name="Text Box 10">
            <a:extLst>
              <a:ext uri="{FF2B5EF4-FFF2-40B4-BE49-F238E27FC236}">
                <a16:creationId xmlns:a16="http://schemas.microsoft.com/office/drawing/2014/main" xmlns="" id="{53F3E161-607F-42CC-A52B-F3A817689410}"/>
              </a:ext>
            </a:extLst>
          </p:cNvPr>
          <p:cNvSpPr txBox="1">
            <a:spLocks noChangeArrowheads="1"/>
          </p:cNvSpPr>
          <p:nvPr/>
        </p:nvSpPr>
        <p:spPr bwMode="auto">
          <a:xfrm>
            <a:off x="768350" y="6021388"/>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r>
              <a:rPr lang="en-US" altLang="en-US" sz="1800" dirty="0">
                <a:solidFill>
                  <a:schemeClr val="tx1"/>
                </a:solidFill>
              </a:rPr>
              <a:t>Sponsored by: Interstate Technology and Regulatory Council (</a:t>
            </a:r>
            <a:r>
              <a:rPr lang="en-US" altLang="en-US" sz="1800" dirty="0">
                <a:solidFill>
                  <a:schemeClr val="tx1"/>
                </a:solidFill>
                <a:hlinkClick r:id="rId4"/>
              </a:rPr>
              <a:t>www.itrcweb.org</a:t>
            </a:r>
            <a:r>
              <a:rPr lang="en-US" altLang="en-US" sz="1800" dirty="0">
                <a:solidFill>
                  <a:schemeClr val="tx1"/>
                </a:solidFill>
              </a:rPr>
              <a:t>) Hosted by: USEPA Clean Up Information Network (</a:t>
            </a:r>
            <a:r>
              <a:rPr lang="en-US" altLang="en-US" sz="1800" dirty="0">
                <a:solidFill>
                  <a:schemeClr val="tx1"/>
                </a:solidFill>
                <a:hlinkClick r:id="rId5"/>
              </a:rPr>
              <a:t>www.cluin.org</a:t>
            </a:r>
            <a:r>
              <a:rPr lang="en-US" altLang="en-US" sz="1800" dirty="0">
                <a:solidFill>
                  <a:schemeClr val="tx1"/>
                </a:solidFill>
              </a:rPr>
              <a:t>) </a:t>
            </a:r>
          </a:p>
        </p:txBody>
      </p:sp>
    </p:spTree>
    <p:extLst>
      <p:ext uri="{BB962C8B-B14F-4D97-AF65-F5344CB8AC3E}">
        <p14:creationId xmlns:p14="http://schemas.microsoft.com/office/powerpoint/2010/main" val="3754988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ITRC Survey Results: Diversity of Responses – Remedial Time Frame</a:t>
            </a:r>
          </a:p>
        </p:txBody>
      </p:sp>
      <p:sp>
        <p:nvSpPr>
          <p:cNvPr id="5" name="TextBox 3">
            <a:extLst>
              <a:ext uri="{FF2B5EF4-FFF2-40B4-BE49-F238E27FC236}">
                <a16:creationId xmlns:a16="http://schemas.microsoft.com/office/drawing/2014/main" xmlns="" id="{B8CE26A7-9CF3-4A85-8F53-BEED3DA1C983}"/>
              </a:ext>
            </a:extLst>
          </p:cNvPr>
          <p:cNvSpPr txBox="1">
            <a:spLocks noChangeArrowheads="1"/>
          </p:cNvSpPr>
          <p:nvPr/>
        </p:nvSpPr>
        <p:spPr bwMode="auto">
          <a:xfrm>
            <a:off x="0" y="6488668"/>
            <a:ext cx="2645079" cy="369332"/>
          </a:xfrm>
          <a:prstGeom prst="rect">
            <a:avLst/>
          </a:prstGeom>
          <a:noFill/>
          <a:ln w="9525">
            <a:noFill/>
            <a:miter lim="800000"/>
            <a:headEnd/>
            <a:tailEnd/>
          </a:ln>
        </p:spPr>
        <p:txBody>
          <a:bodyPr wrap="square">
            <a:spAutoFit/>
          </a:bodyPr>
          <a:lstStyle/>
          <a:p>
            <a:r>
              <a:rPr lang="en-US" dirty="0"/>
              <a:t>ITRC RMCS-1, Table 1</a:t>
            </a:r>
          </a:p>
        </p:txBody>
      </p:sp>
      <p:graphicFrame>
        <p:nvGraphicFramePr>
          <p:cNvPr id="7" name="Content Placeholder 6">
            <a:extLst/>
          </p:cNvPr>
          <p:cNvGraphicFramePr>
            <a:graphicFrameLocks noGrp="1"/>
          </p:cNvGraphicFramePr>
          <p:nvPr>
            <p:ph sz="half" idx="4294967295"/>
            <p:extLst>
              <p:ext uri="{D42A27DB-BD31-4B8C-83A1-F6EECF244321}">
                <p14:modId xmlns:p14="http://schemas.microsoft.com/office/powerpoint/2010/main" val="176471693"/>
              </p:ext>
            </p:extLst>
          </p:nvPr>
        </p:nvGraphicFramePr>
        <p:xfrm>
          <a:off x="762000" y="1339561"/>
          <a:ext cx="8044656" cy="51681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9520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E3B56-7C86-4B9B-8416-FD17B2EE2D4B}"/>
              </a:ext>
            </a:extLst>
          </p:cNvPr>
          <p:cNvSpPr>
            <a:spLocks noGrp="1"/>
          </p:cNvSpPr>
          <p:nvPr>
            <p:ph type="title"/>
          </p:nvPr>
        </p:nvSpPr>
        <p:spPr/>
        <p:txBody>
          <a:bodyPr/>
          <a:lstStyle/>
          <a:p>
            <a:r>
              <a:rPr lang="en-US" dirty="0"/>
              <a:t>Identify Site Challenges</a:t>
            </a:r>
          </a:p>
        </p:txBody>
      </p:sp>
      <p:sp>
        <p:nvSpPr>
          <p:cNvPr id="4" name="Text Placeholder 3">
            <a:extLst>
              <a:ext uri="{FF2B5EF4-FFF2-40B4-BE49-F238E27FC236}">
                <a16:creationId xmlns:a16="http://schemas.microsoft.com/office/drawing/2014/main" xmlns="" id="{85DAF504-4435-4945-8D4E-E56B5A6E8CB0}"/>
              </a:ext>
            </a:extLst>
          </p:cNvPr>
          <p:cNvSpPr>
            <a:spLocks noGrp="1"/>
          </p:cNvSpPr>
          <p:nvPr>
            <p:ph type="body" idx="1"/>
          </p:nvPr>
        </p:nvSpPr>
        <p:spPr/>
        <p:txBody>
          <a:bodyPr/>
          <a:lstStyle/>
          <a:p>
            <a:r>
              <a:rPr lang="en-US" dirty="0"/>
              <a:t>Technical Examples</a:t>
            </a:r>
          </a:p>
        </p:txBody>
      </p:sp>
      <p:sp>
        <p:nvSpPr>
          <p:cNvPr id="3" name="Content Placeholder 2">
            <a:extLst>
              <a:ext uri="{FF2B5EF4-FFF2-40B4-BE49-F238E27FC236}">
                <a16:creationId xmlns:a16="http://schemas.microsoft.com/office/drawing/2014/main" xmlns="" id="{2332EF68-E512-48B6-AFFC-03523F9CE6F0}"/>
              </a:ext>
            </a:extLst>
          </p:cNvPr>
          <p:cNvSpPr>
            <a:spLocks noGrp="1"/>
          </p:cNvSpPr>
          <p:nvPr>
            <p:ph sz="half" idx="2"/>
          </p:nvPr>
        </p:nvSpPr>
        <p:spPr/>
        <p:txBody>
          <a:bodyPr/>
          <a:lstStyle/>
          <a:p>
            <a:r>
              <a:rPr lang="en-US" dirty="0"/>
              <a:t>Geologic</a:t>
            </a:r>
          </a:p>
          <a:p>
            <a:r>
              <a:rPr lang="en-US" dirty="0"/>
              <a:t>Hydrogeologic</a:t>
            </a:r>
          </a:p>
          <a:p>
            <a:r>
              <a:rPr lang="en-US" dirty="0"/>
              <a:t>Geochemical</a:t>
            </a:r>
          </a:p>
          <a:p>
            <a:r>
              <a:rPr lang="en-US" dirty="0"/>
              <a:t>Contaminant-related</a:t>
            </a:r>
          </a:p>
          <a:p>
            <a:r>
              <a:rPr lang="en-US" dirty="0"/>
              <a:t>Large-scale</a:t>
            </a:r>
          </a:p>
          <a:p>
            <a:endParaRPr lang="en-US" dirty="0"/>
          </a:p>
          <a:p>
            <a:endParaRPr lang="en-US" dirty="0"/>
          </a:p>
        </p:txBody>
      </p:sp>
      <p:sp>
        <p:nvSpPr>
          <p:cNvPr id="5" name="Text Placeholder 4">
            <a:extLst>
              <a:ext uri="{FF2B5EF4-FFF2-40B4-BE49-F238E27FC236}">
                <a16:creationId xmlns:a16="http://schemas.microsoft.com/office/drawing/2014/main" xmlns="" id="{EFF31B04-7051-4CB4-869D-3F2D1C2DD66C}"/>
              </a:ext>
            </a:extLst>
          </p:cNvPr>
          <p:cNvSpPr>
            <a:spLocks noGrp="1"/>
          </p:cNvSpPr>
          <p:nvPr>
            <p:ph type="body" sz="quarter" idx="3"/>
          </p:nvPr>
        </p:nvSpPr>
        <p:spPr/>
        <p:txBody>
          <a:bodyPr/>
          <a:lstStyle/>
          <a:p>
            <a:r>
              <a:rPr lang="en-US" dirty="0"/>
              <a:t>Non-Technical Examples</a:t>
            </a:r>
          </a:p>
        </p:txBody>
      </p:sp>
      <p:sp>
        <p:nvSpPr>
          <p:cNvPr id="6" name="Content Placeholder 5">
            <a:extLst>
              <a:ext uri="{FF2B5EF4-FFF2-40B4-BE49-F238E27FC236}">
                <a16:creationId xmlns:a16="http://schemas.microsoft.com/office/drawing/2014/main" xmlns="" id="{B564BD2F-B3BD-4F0F-BB95-BE579266AA50}"/>
              </a:ext>
            </a:extLst>
          </p:cNvPr>
          <p:cNvSpPr>
            <a:spLocks noGrp="1"/>
          </p:cNvSpPr>
          <p:nvPr>
            <p:ph sz="quarter" idx="4"/>
          </p:nvPr>
        </p:nvSpPr>
        <p:spPr/>
        <p:txBody>
          <a:bodyPr/>
          <a:lstStyle/>
          <a:p>
            <a:r>
              <a:rPr lang="en-US" dirty="0"/>
              <a:t>Site objectives</a:t>
            </a:r>
          </a:p>
          <a:p>
            <a:r>
              <a:rPr lang="en-US" dirty="0"/>
              <a:t>Changes over long time frames</a:t>
            </a:r>
          </a:p>
          <a:p>
            <a:r>
              <a:rPr lang="en-US" dirty="0"/>
              <a:t>Regulatory</a:t>
            </a:r>
          </a:p>
          <a:p>
            <a:r>
              <a:rPr lang="en-US" dirty="0"/>
              <a:t>Institutional controls</a:t>
            </a:r>
          </a:p>
          <a:p>
            <a:r>
              <a:rPr lang="en-US" dirty="0"/>
              <a:t>Land use </a:t>
            </a:r>
          </a:p>
          <a:p>
            <a:r>
              <a:rPr lang="en-US" dirty="0"/>
              <a:t>Funding</a:t>
            </a:r>
          </a:p>
        </p:txBody>
      </p:sp>
    </p:spTree>
    <p:extLst>
      <p:ext uri="{BB962C8B-B14F-4D97-AF65-F5344CB8AC3E}">
        <p14:creationId xmlns:p14="http://schemas.microsoft.com/office/powerpoint/2010/main" val="2868211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45" y="6453376"/>
            <a:ext cx="9103942" cy="369332"/>
          </a:xfrm>
          <a:prstGeom prst="rect">
            <a:avLst/>
          </a:prstGeom>
        </p:spPr>
        <p:txBody>
          <a:bodyPr wrap="square">
            <a:spAutoFit/>
          </a:bodyPr>
          <a:lstStyle/>
          <a:p>
            <a:r>
              <a:rPr lang="en-US" dirty="0"/>
              <a:t>ITRC RMCS-1 Table </a:t>
            </a:r>
            <a:r>
              <a:rPr lang="en-US" dirty="0" smtClean="0"/>
              <a:t>2</a:t>
            </a:r>
            <a:endParaRPr lang="en-US" dirty="0"/>
          </a:p>
        </p:txBody>
      </p:sp>
      <p:sp>
        <p:nvSpPr>
          <p:cNvPr id="40962" name="Title 6"/>
          <p:cNvSpPr>
            <a:spLocks noGrp="1"/>
          </p:cNvSpPr>
          <p:nvPr>
            <p:ph type="title"/>
          </p:nvPr>
        </p:nvSpPr>
        <p:spPr/>
        <p:txBody>
          <a:bodyPr/>
          <a:lstStyle/>
          <a:p>
            <a:r>
              <a:rPr lang="en-US" altLang="en-US" dirty="0"/>
              <a:t>Identify Technical Challenges</a:t>
            </a:r>
            <a:br>
              <a:rPr lang="en-US" altLang="en-US" dirty="0"/>
            </a:br>
            <a:r>
              <a:rPr lang="en-US" altLang="en-US" dirty="0">
                <a:solidFill>
                  <a:srgbClr val="333399"/>
                </a:solidFill>
              </a:rPr>
              <a:t>Geologic Conditions</a:t>
            </a:r>
          </a:p>
        </p:txBody>
      </p:sp>
      <p:sp>
        <p:nvSpPr>
          <p:cNvPr id="8" name="Content Placeholder 4"/>
          <p:cNvSpPr>
            <a:spLocks noGrp="1"/>
          </p:cNvSpPr>
          <p:nvPr>
            <p:ph sz="half" idx="1"/>
          </p:nvPr>
        </p:nvSpPr>
        <p:spPr>
          <a:xfrm>
            <a:off x="609599" y="1600199"/>
            <a:ext cx="3982429" cy="4352925"/>
          </a:xfrm>
        </p:spPr>
        <p:txBody>
          <a:bodyPr/>
          <a:lstStyle/>
          <a:p>
            <a:r>
              <a:rPr lang="en-US" dirty="0"/>
              <a:t>Geologic heterogeneity/ preferential flow paths</a:t>
            </a:r>
          </a:p>
          <a:p>
            <a:r>
              <a:rPr lang="en-US" dirty="0"/>
              <a:t>Fractured bedrock</a:t>
            </a:r>
          </a:p>
          <a:p>
            <a:r>
              <a:rPr lang="en-US" dirty="0"/>
              <a:t>Karst bedrock</a:t>
            </a:r>
          </a:p>
          <a:p>
            <a:r>
              <a:rPr lang="en-US" dirty="0"/>
              <a:t>Low-permeability media</a:t>
            </a:r>
          </a:p>
          <a:p>
            <a:pPr marL="457200" lvl="1" indent="0">
              <a:buNone/>
            </a:pPr>
            <a:endParaRPr lang="en-US" dirty="0"/>
          </a:p>
        </p:txBody>
      </p:sp>
      <p:pic>
        <p:nvPicPr>
          <p:cNvPr id="5" name="Picture 4">
            <a:extLst>
              <a:ext uri="{FF2B5EF4-FFF2-40B4-BE49-F238E27FC236}">
                <a16:creationId xmlns:a16="http://schemas.microsoft.com/office/drawing/2014/main" xmlns="" id="{4FC40B01-75F5-492F-AC32-8B77020E41FD}"/>
              </a:ext>
            </a:extLst>
          </p:cNvPr>
          <p:cNvPicPr>
            <a:picLocks noChangeAspect="1"/>
          </p:cNvPicPr>
          <p:nvPr/>
        </p:nvPicPr>
        <p:blipFill rotWithShape="1">
          <a:blip r:embed="rId3"/>
          <a:srcRect r="51640" b="10044"/>
          <a:stretch/>
        </p:blipFill>
        <p:spPr>
          <a:xfrm>
            <a:off x="4419600" y="1774546"/>
            <a:ext cx="4569424" cy="2460388"/>
          </a:xfrm>
          <a:prstGeom prst="rect">
            <a:avLst/>
          </a:prstGeom>
          <a:ln>
            <a:solidFill>
              <a:schemeClr val="tx1"/>
            </a:solidFill>
          </a:ln>
        </p:spPr>
      </p:pic>
      <p:pic>
        <p:nvPicPr>
          <p:cNvPr id="9" name="Picture 8">
            <a:extLst>
              <a:ext uri="{FF2B5EF4-FFF2-40B4-BE49-F238E27FC236}">
                <a16:creationId xmlns:a16="http://schemas.microsoft.com/office/drawing/2014/main" xmlns="" id="{622BCA9B-8AC8-4BDD-91D9-F888592CC1C2}"/>
              </a:ext>
            </a:extLst>
          </p:cNvPr>
          <p:cNvPicPr>
            <a:picLocks noChangeAspect="1"/>
          </p:cNvPicPr>
          <p:nvPr/>
        </p:nvPicPr>
        <p:blipFill rotWithShape="1">
          <a:blip r:embed="rId3"/>
          <a:srcRect l="49856" r="1645" b="10328"/>
          <a:stretch/>
        </p:blipFill>
        <p:spPr>
          <a:xfrm>
            <a:off x="4419600" y="1789361"/>
            <a:ext cx="4569424" cy="2445574"/>
          </a:xfrm>
          <a:prstGeom prst="rect">
            <a:avLst/>
          </a:prstGeom>
          <a:ln>
            <a:solidFill>
              <a:schemeClr val="tx1"/>
            </a:solidFill>
          </a:ln>
        </p:spPr>
      </p:pic>
      <p:sp>
        <p:nvSpPr>
          <p:cNvPr id="6" name="TextBox 5">
            <a:extLst>
              <a:ext uri="{FF2B5EF4-FFF2-40B4-BE49-F238E27FC236}">
                <a16:creationId xmlns:a16="http://schemas.microsoft.com/office/drawing/2014/main" xmlns="" id="{FC2506DC-933C-43AE-BC17-C400EA79BCD2}"/>
              </a:ext>
            </a:extLst>
          </p:cNvPr>
          <p:cNvSpPr txBox="1"/>
          <p:nvPr/>
        </p:nvSpPr>
        <p:spPr>
          <a:xfrm rot="5400000">
            <a:off x="4372469" y="2827482"/>
            <a:ext cx="726585" cy="369332"/>
          </a:xfrm>
          <a:prstGeom prst="rect">
            <a:avLst/>
          </a:prstGeom>
          <a:noFill/>
        </p:spPr>
        <p:txBody>
          <a:bodyPr wrap="square" rtlCol="0">
            <a:spAutoFit/>
          </a:bodyPr>
          <a:lstStyle/>
          <a:p>
            <a:r>
              <a:rPr lang="en-US" b="1" dirty="0">
                <a:solidFill>
                  <a:schemeClr val="bg1"/>
                </a:solidFill>
              </a:rPr>
              <a:t>10 m</a:t>
            </a:r>
          </a:p>
        </p:txBody>
      </p:sp>
      <p:cxnSp>
        <p:nvCxnSpPr>
          <p:cNvPr id="10" name="Straight Connector 9">
            <a:extLst>
              <a:ext uri="{FF2B5EF4-FFF2-40B4-BE49-F238E27FC236}">
                <a16:creationId xmlns:a16="http://schemas.microsoft.com/office/drawing/2014/main" xmlns="" id="{559CBF0F-68AA-461A-8549-49ABA4112ADA}"/>
              </a:ext>
            </a:extLst>
          </p:cNvPr>
          <p:cNvCxnSpPr>
            <a:cxnSpLocks/>
          </p:cNvCxnSpPr>
          <p:nvPr/>
        </p:nvCxnSpPr>
        <p:spPr bwMode="auto">
          <a:xfrm>
            <a:off x="4568216" y="2507226"/>
            <a:ext cx="0" cy="1051560"/>
          </a:xfrm>
          <a:prstGeom prst="line">
            <a:avLst/>
          </a:prstGeom>
          <a:solidFill>
            <a:schemeClr val="accent1"/>
          </a:solidFill>
          <a:ln w="57150" cap="flat" cmpd="sng" algn="ctr">
            <a:solidFill>
              <a:schemeClr val="bg1"/>
            </a:solidFill>
            <a:prstDash val="solid"/>
            <a:miter lim="800000"/>
            <a:headEnd type="none" w="med" len="med"/>
            <a:tailEnd type="none" w="med" len="med"/>
          </a:ln>
          <a:effectLst/>
        </p:spPr>
      </p:cxnSp>
      <p:cxnSp>
        <p:nvCxnSpPr>
          <p:cNvPr id="14" name="Straight Connector 13">
            <a:extLst>
              <a:ext uri="{FF2B5EF4-FFF2-40B4-BE49-F238E27FC236}">
                <a16:creationId xmlns:a16="http://schemas.microsoft.com/office/drawing/2014/main" xmlns="" id="{06C626E6-28EE-4488-A78F-EF4CC069DE9E}"/>
              </a:ext>
            </a:extLst>
          </p:cNvPr>
          <p:cNvCxnSpPr>
            <a:cxnSpLocks/>
          </p:cNvCxnSpPr>
          <p:nvPr/>
        </p:nvCxnSpPr>
        <p:spPr bwMode="auto">
          <a:xfrm>
            <a:off x="4517608" y="4114800"/>
            <a:ext cx="4471416" cy="0"/>
          </a:xfrm>
          <a:prstGeom prst="line">
            <a:avLst/>
          </a:prstGeom>
          <a:solidFill>
            <a:schemeClr val="accent1"/>
          </a:solidFill>
          <a:ln w="57150" cap="flat" cmpd="sng" algn="ctr">
            <a:solidFill>
              <a:schemeClr val="bg1"/>
            </a:solidFill>
            <a:prstDash val="solid"/>
            <a:miter lim="800000"/>
            <a:headEnd type="none" w="med" len="med"/>
            <a:tailEnd type="none" w="med" len="med"/>
          </a:ln>
          <a:effectLst/>
        </p:spPr>
      </p:cxnSp>
      <p:sp>
        <p:nvSpPr>
          <p:cNvPr id="16" name="TextBox 15">
            <a:extLst>
              <a:ext uri="{FF2B5EF4-FFF2-40B4-BE49-F238E27FC236}">
                <a16:creationId xmlns:a16="http://schemas.microsoft.com/office/drawing/2014/main" xmlns="" id="{3E88BFAB-E71B-46E9-92FC-81B95F1BE42D}"/>
              </a:ext>
            </a:extLst>
          </p:cNvPr>
          <p:cNvSpPr txBox="1"/>
          <p:nvPr/>
        </p:nvSpPr>
        <p:spPr>
          <a:xfrm>
            <a:off x="6536109" y="3806345"/>
            <a:ext cx="654025" cy="276999"/>
          </a:xfrm>
          <a:prstGeom prst="rect">
            <a:avLst/>
          </a:prstGeom>
          <a:noFill/>
        </p:spPr>
        <p:txBody>
          <a:bodyPr wrap="none" lIns="0" tIns="0" rIns="0" bIns="0" rtlCol="0">
            <a:spAutoFit/>
          </a:bodyPr>
          <a:lstStyle/>
          <a:p>
            <a:r>
              <a:rPr lang="en-US" b="1" dirty="0">
                <a:solidFill>
                  <a:schemeClr val="bg1"/>
                </a:solidFill>
              </a:rPr>
              <a:t>250 m</a:t>
            </a:r>
          </a:p>
        </p:txBody>
      </p:sp>
      <p:cxnSp>
        <p:nvCxnSpPr>
          <p:cNvPr id="17" name="Straight Connector 16">
            <a:extLst>
              <a:ext uri="{FF2B5EF4-FFF2-40B4-BE49-F238E27FC236}">
                <a16:creationId xmlns:a16="http://schemas.microsoft.com/office/drawing/2014/main" xmlns="" id="{84C08093-BC97-4318-8DA1-7BABDEE7A89F}"/>
              </a:ext>
            </a:extLst>
          </p:cNvPr>
          <p:cNvCxnSpPr>
            <a:cxnSpLocks/>
          </p:cNvCxnSpPr>
          <p:nvPr/>
        </p:nvCxnSpPr>
        <p:spPr bwMode="auto">
          <a:xfrm>
            <a:off x="4975000" y="2784463"/>
            <a:ext cx="0" cy="393192"/>
          </a:xfrm>
          <a:prstGeom prst="line">
            <a:avLst/>
          </a:prstGeom>
          <a:solidFill>
            <a:schemeClr val="accent1"/>
          </a:solidFill>
          <a:ln w="57150" cap="flat" cmpd="sng" algn="ctr">
            <a:solidFill>
              <a:srgbClr val="00B0F0"/>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xmlns="" id="{4243DF51-284F-42DF-9C2F-FFFE2D7E31A3}"/>
              </a:ext>
            </a:extLst>
          </p:cNvPr>
          <p:cNvCxnSpPr>
            <a:cxnSpLocks/>
          </p:cNvCxnSpPr>
          <p:nvPr/>
        </p:nvCxnSpPr>
        <p:spPr bwMode="auto">
          <a:xfrm>
            <a:off x="6008416" y="2832974"/>
            <a:ext cx="0" cy="393192"/>
          </a:xfrm>
          <a:prstGeom prst="line">
            <a:avLst/>
          </a:prstGeom>
          <a:solidFill>
            <a:schemeClr val="accent1"/>
          </a:solidFill>
          <a:ln w="57150" cap="flat" cmpd="sng" algn="ctr">
            <a:solidFill>
              <a:srgbClr val="00B0F0"/>
            </a:solidFill>
            <a:prstDash val="solid"/>
            <a:miter lim="800000"/>
            <a:headEnd type="none" w="med" len="med"/>
            <a:tailEnd type="none" w="med" len="med"/>
          </a:ln>
          <a:effectLst/>
        </p:spPr>
      </p:cxnSp>
      <p:cxnSp>
        <p:nvCxnSpPr>
          <p:cNvPr id="19" name="Straight Connector 18">
            <a:extLst>
              <a:ext uri="{FF2B5EF4-FFF2-40B4-BE49-F238E27FC236}">
                <a16:creationId xmlns:a16="http://schemas.microsoft.com/office/drawing/2014/main" xmlns="" id="{70DF6104-7E9F-4EEE-9935-A49A5A656EBA}"/>
              </a:ext>
            </a:extLst>
          </p:cNvPr>
          <p:cNvCxnSpPr>
            <a:cxnSpLocks/>
          </p:cNvCxnSpPr>
          <p:nvPr/>
        </p:nvCxnSpPr>
        <p:spPr bwMode="auto">
          <a:xfrm>
            <a:off x="7539790" y="3071593"/>
            <a:ext cx="0" cy="393192"/>
          </a:xfrm>
          <a:prstGeom prst="line">
            <a:avLst/>
          </a:prstGeom>
          <a:solidFill>
            <a:schemeClr val="accent1"/>
          </a:solidFill>
          <a:ln w="57150" cap="flat" cmpd="sng" algn="ctr">
            <a:solidFill>
              <a:srgbClr val="00B0F0"/>
            </a:solidFill>
            <a:prstDash val="solid"/>
            <a:miter lim="800000"/>
            <a:headEnd type="none" w="med" len="med"/>
            <a:tailEnd type="none" w="med" len="med"/>
          </a:ln>
          <a:effectLst/>
        </p:spPr>
      </p:cxnSp>
      <p:sp>
        <p:nvSpPr>
          <p:cNvPr id="15" name="Rectangle 14">
            <a:extLst>
              <a:ext uri="{FF2B5EF4-FFF2-40B4-BE49-F238E27FC236}">
                <a16:creationId xmlns:a16="http://schemas.microsoft.com/office/drawing/2014/main" xmlns="" id="{17B7AD62-5586-451A-B42C-7E72D557F28E}"/>
              </a:ext>
            </a:extLst>
          </p:cNvPr>
          <p:cNvSpPr/>
          <p:nvPr/>
        </p:nvSpPr>
        <p:spPr>
          <a:xfrm>
            <a:off x="4419600" y="4349287"/>
            <a:ext cx="4607524" cy="923330"/>
          </a:xfrm>
          <a:prstGeom prst="rect">
            <a:avLst/>
          </a:prstGeom>
        </p:spPr>
        <p:txBody>
          <a:bodyPr wrap="square">
            <a:spAutoFit/>
          </a:bodyPr>
          <a:lstStyle/>
          <a:p>
            <a:r>
              <a:rPr lang="en-US" dirty="0"/>
              <a:t>Clay units (dark colored) dip from upper left to lower right, an example of stratigraphic heterogeneity</a:t>
            </a:r>
          </a:p>
        </p:txBody>
      </p:sp>
      <p:sp>
        <p:nvSpPr>
          <p:cNvPr id="20" name="Rectangle 19"/>
          <p:cNvSpPr/>
          <p:nvPr/>
        </p:nvSpPr>
        <p:spPr>
          <a:xfrm>
            <a:off x="6008416" y="4925549"/>
            <a:ext cx="3487839" cy="338554"/>
          </a:xfrm>
          <a:prstGeom prst="rect">
            <a:avLst/>
          </a:prstGeom>
        </p:spPr>
        <p:txBody>
          <a:bodyPr wrap="square">
            <a:spAutoFit/>
          </a:bodyPr>
          <a:lstStyle/>
          <a:p>
            <a:r>
              <a:rPr lang="en-US" sz="1600" dirty="0" smtClean="0"/>
              <a:t>Photo </a:t>
            </a:r>
            <a:r>
              <a:rPr lang="en-US" sz="1600" dirty="0"/>
              <a:t>courtesy of Hubbard 2015</a:t>
            </a:r>
          </a:p>
        </p:txBody>
      </p:sp>
    </p:spTree>
    <p:extLst>
      <p:ext uri="{BB962C8B-B14F-4D97-AF65-F5344CB8AC3E}">
        <p14:creationId xmlns:p14="http://schemas.microsoft.com/office/powerpoint/2010/main" val="23158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xmlns="" id="{33E0AF9F-9ECF-44B4-9924-1E5E66439E40}"/>
              </a:ext>
            </a:extLst>
          </p:cNvPr>
          <p:cNvPicPr>
            <a:picLocks noChangeAspect="1"/>
          </p:cNvPicPr>
          <p:nvPr/>
        </p:nvPicPr>
        <p:blipFill rotWithShape="1">
          <a:blip r:embed="rId3">
            <a:extLst>
              <a:ext uri="{28A0092B-C50C-407E-A947-70E740481C1C}">
                <a14:useLocalDpi xmlns:a14="http://schemas.microsoft.com/office/drawing/2010/main" val="0"/>
              </a:ext>
            </a:extLst>
          </a:blip>
          <a:srcRect l="47857" b="19133"/>
          <a:stretch/>
        </p:blipFill>
        <p:spPr>
          <a:xfrm>
            <a:off x="4343400" y="1600200"/>
            <a:ext cx="4767223" cy="4298000"/>
          </a:xfrm>
          <a:prstGeom prst="rect">
            <a:avLst/>
          </a:prstGeom>
        </p:spPr>
      </p:pic>
      <p:sp>
        <p:nvSpPr>
          <p:cNvPr id="2" name="Title 1">
            <a:extLst>
              <a:ext uri="{FF2B5EF4-FFF2-40B4-BE49-F238E27FC236}">
                <a16:creationId xmlns:a16="http://schemas.microsoft.com/office/drawing/2014/main" xmlns="" id="{13455D7E-706E-4C47-AB86-14F284C3B503}"/>
              </a:ext>
            </a:extLst>
          </p:cNvPr>
          <p:cNvSpPr>
            <a:spLocks noGrp="1"/>
          </p:cNvSpPr>
          <p:nvPr>
            <p:ph type="title"/>
          </p:nvPr>
        </p:nvSpPr>
        <p:spPr/>
        <p:txBody>
          <a:bodyPr/>
          <a:lstStyle/>
          <a:p>
            <a:r>
              <a:rPr lang="en-US" dirty="0"/>
              <a:t>Identify Technical Challenges</a:t>
            </a:r>
            <a:br>
              <a:rPr lang="en-US" dirty="0"/>
            </a:br>
            <a:r>
              <a:rPr lang="en-US" altLang="en-US" dirty="0">
                <a:solidFill>
                  <a:srgbClr val="333399"/>
                </a:solidFill>
              </a:rPr>
              <a:t>Hydrogeologic Conditions</a:t>
            </a:r>
            <a:endParaRPr lang="en-US" dirty="0">
              <a:solidFill>
                <a:srgbClr val="333399"/>
              </a:solidFill>
            </a:endParaRPr>
          </a:p>
        </p:txBody>
      </p:sp>
      <p:sp>
        <p:nvSpPr>
          <p:cNvPr id="3" name="Content Placeholder 2">
            <a:extLst>
              <a:ext uri="{FF2B5EF4-FFF2-40B4-BE49-F238E27FC236}">
                <a16:creationId xmlns:a16="http://schemas.microsoft.com/office/drawing/2014/main" xmlns="" id="{90591138-4D87-4CD6-AF19-18D194087BBE}"/>
              </a:ext>
            </a:extLst>
          </p:cNvPr>
          <p:cNvSpPr>
            <a:spLocks noGrp="1"/>
          </p:cNvSpPr>
          <p:nvPr>
            <p:ph sz="half" idx="1"/>
          </p:nvPr>
        </p:nvSpPr>
        <p:spPr>
          <a:xfrm>
            <a:off x="609600" y="1600199"/>
            <a:ext cx="3743342" cy="4352925"/>
          </a:xfrm>
        </p:spPr>
        <p:txBody>
          <a:bodyPr/>
          <a:lstStyle/>
          <a:p>
            <a:r>
              <a:rPr lang="en-US" dirty="0"/>
              <a:t>Extreme or variable groundwater velocities</a:t>
            </a:r>
          </a:p>
          <a:p>
            <a:r>
              <a:rPr lang="en-US" dirty="0"/>
              <a:t>Fluctuating water table</a:t>
            </a:r>
          </a:p>
          <a:p>
            <a:r>
              <a:rPr lang="en-US" dirty="0"/>
              <a:t>Deep contamination</a:t>
            </a:r>
          </a:p>
          <a:p>
            <a:r>
              <a:rPr lang="en-US" dirty="0"/>
              <a:t>Surface water and groundwater interactions and impacted sediment</a:t>
            </a:r>
          </a:p>
        </p:txBody>
      </p:sp>
      <p:sp>
        <p:nvSpPr>
          <p:cNvPr id="15" name="Rectangle 14">
            <a:extLst>
              <a:ext uri="{FF2B5EF4-FFF2-40B4-BE49-F238E27FC236}">
                <a16:creationId xmlns:a16="http://schemas.microsoft.com/office/drawing/2014/main" xmlns="" id="{A82EFFA3-5F93-42FC-A033-CA92FD5E4205}"/>
              </a:ext>
            </a:extLst>
          </p:cNvPr>
          <p:cNvSpPr/>
          <p:nvPr/>
        </p:nvSpPr>
        <p:spPr>
          <a:xfrm>
            <a:off x="4483522" y="5898199"/>
            <a:ext cx="4559896" cy="923330"/>
          </a:xfrm>
          <a:prstGeom prst="rect">
            <a:avLst/>
          </a:prstGeom>
        </p:spPr>
        <p:txBody>
          <a:bodyPr wrap="square">
            <a:spAutoFit/>
          </a:bodyPr>
          <a:lstStyle/>
          <a:p>
            <a:pPr algn="ctr"/>
            <a:r>
              <a:rPr lang="en-US" dirty="0"/>
              <a:t>Surface water/groundwater interactions downgradient of F-Area, Savannah River Site, South Carolina</a:t>
            </a:r>
          </a:p>
        </p:txBody>
      </p:sp>
    </p:spTree>
    <p:extLst>
      <p:ext uri="{BB962C8B-B14F-4D97-AF65-F5344CB8AC3E}">
        <p14:creationId xmlns:p14="http://schemas.microsoft.com/office/powerpoint/2010/main" val="1354915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E13FD-244E-415B-B823-B3B695D03B4A}"/>
              </a:ext>
            </a:extLst>
          </p:cNvPr>
          <p:cNvSpPr>
            <a:spLocks noGrp="1"/>
          </p:cNvSpPr>
          <p:nvPr>
            <p:ph type="title"/>
          </p:nvPr>
        </p:nvSpPr>
        <p:spPr/>
        <p:txBody>
          <a:bodyPr/>
          <a:lstStyle/>
          <a:p>
            <a:r>
              <a:rPr lang="en-US" dirty="0"/>
              <a:t>Identify Technical Challenges</a:t>
            </a:r>
            <a:br>
              <a:rPr lang="en-US" dirty="0"/>
            </a:br>
            <a:r>
              <a:rPr lang="en-US" dirty="0">
                <a:solidFill>
                  <a:srgbClr val="333399"/>
                </a:solidFill>
              </a:rPr>
              <a:t>Geochemical Conditions</a:t>
            </a:r>
          </a:p>
        </p:txBody>
      </p:sp>
      <p:sp>
        <p:nvSpPr>
          <p:cNvPr id="3" name="Content Placeholder 2">
            <a:extLst>
              <a:ext uri="{FF2B5EF4-FFF2-40B4-BE49-F238E27FC236}">
                <a16:creationId xmlns:a16="http://schemas.microsoft.com/office/drawing/2014/main" xmlns="" id="{DDC7B1D4-0854-4FF8-8049-841DAB2E7F10}"/>
              </a:ext>
            </a:extLst>
          </p:cNvPr>
          <p:cNvSpPr>
            <a:spLocks noGrp="1"/>
          </p:cNvSpPr>
          <p:nvPr>
            <p:ph sz="half" idx="1"/>
          </p:nvPr>
        </p:nvSpPr>
        <p:spPr>
          <a:xfrm>
            <a:off x="609600" y="1600199"/>
            <a:ext cx="4052180" cy="4352925"/>
          </a:xfrm>
        </p:spPr>
        <p:txBody>
          <a:bodyPr/>
          <a:lstStyle/>
          <a:p>
            <a:r>
              <a:rPr lang="en-US" dirty="0"/>
              <a:t>Extreme geochemistry</a:t>
            </a:r>
          </a:p>
          <a:p>
            <a:pPr lvl="1"/>
            <a:r>
              <a:rPr lang="en-US" dirty="0"/>
              <a:t>Alkalinity, pH, redox conditions, salinity, ionic strength, hardness</a:t>
            </a:r>
          </a:p>
          <a:p>
            <a:r>
              <a:rPr lang="en-US" dirty="0"/>
              <a:t>Extreme groundwater temperatures</a:t>
            </a:r>
          </a:p>
          <a:p>
            <a:pPr lvl="1"/>
            <a:r>
              <a:rPr lang="en-US" dirty="0"/>
              <a:t>Geothermal sources</a:t>
            </a:r>
          </a:p>
          <a:p>
            <a:pPr lvl="1"/>
            <a:r>
              <a:rPr lang="en-US" dirty="0"/>
              <a:t>Low temperatures, permafrost</a:t>
            </a:r>
          </a:p>
          <a:p>
            <a:endParaRPr lang="en-US" dirty="0"/>
          </a:p>
        </p:txBody>
      </p:sp>
      <p:sp>
        <p:nvSpPr>
          <p:cNvPr id="6" name="Rectangle 5">
            <a:extLst>
              <a:ext uri="{FF2B5EF4-FFF2-40B4-BE49-F238E27FC236}">
                <a16:creationId xmlns:a16="http://schemas.microsoft.com/office/drawing/2014/main" xmlns="" id="{85AB44F2-14BC-4017-A95C-3562EF068A2C}"/>
              </a:ext>
            </a:extLst>
          </p:cNvPr>
          <p:cNvSpPr/>
          <p:nvPr/>
        </p:nvSpPr>
        <p:spPr>
          <a:xfrm>
            <a:off x="19050" y="6469618"/>
            <a:ext cx="2800350" cy="369332"/>
          </a:xfrm>
          <a:prstGeom prst="rect">
            <a:avLst/>
          </a:prstGeom>
        </p:spPr>
        <p:txBody>
          <a:bodyPr wrap="square">
            <a:spAutoFit/>
          </a:bodyPr>
          <a:lstStyle/>
          <a:p>
            <a:r>
              <a:rPr lang="en-US" dirty="0"/>
              <a:t>ITRC RMCS-1, Table 2</a:t>
            </a:r>
          </a:p>
        </p:txBody>
      </p:sp>
      <p:pic>
        <p:nvPicPr>
          <p:cNvPr id="10" name="Picture 2" descr="Image result for north pole alaska winter">
            <a:extLst>
              <a:ext uri="{FF2B5EF4-FFF2-40B4-BE49-F238E27FC236}">
                <a16:creationId xmlns:a16="http://schemas.microsoft.com/office/drawing/2014/main" xmlns="" id="{40FFCCF8-CBA0-49E0-80DD-BD34FAC80F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13"/>
          <a:stretch/>
        </p:blipFill>
        <p:spPr bwMode="auto">
          <a:xfrm>
            <a:off x="4661780" y="1942339"/>
            <a:ext cx="4482220" cy="29154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81D4F0A6-34E3-46AE-8E21-BC1407648D2B}"/>
              </a:ext>
            </a:extLst>
          </p:cNvPr>
          <p:cNvSpPr/>
          <p:nvPr/>
        </p:nvSpPr>
        <p:spPr>
          <a:xfrm>
            <a:off x="4680830" y="4905210"/>
            <a:ext cx="4364159" cy="923330"/>
          </a:xfrm>
          <a:prstGeom prst="rect">
            <a:avLst/>
          </a:prstGeom>
        </p:spPr>
        <p:txBody>
          <a:bodyPr wrap="square">
            <a:spAutoFit/>
          </a:bodyPr>
          <a:lstStyle/>
          <a:p>
            <a:r>
              <a:rPr lang="en-US" dirty="0"/>
              <a:t>Low temperatures decrease biological activity at North Pole Refinery, Alaska, Redbullet16 / Wikimedia Commons</a:t>
            </a:r>
          </a:p>
        </p:txBody>
      </p:sp>
    </p:spTree>
    <p:extLst>
      <p:ext uri="{BB962C8B-B14F-4D97-AF65-F5344CB8AC3E}">
        <p14:creationId xmlns:p14="http://schemas.microsoft.com/office/powerpoint/2010/main" val="11091894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E13FD-244E-415B-B823-B3B695D03B4A}"/>
              </a:ext>
            </a:extLst>
          </p:cNvPr>
          <p:cNvSpPr>
            <a:spLocks noGrp="1"/>
          </p:cNvSpPr>
          <p:nvPr>
            <p:ph type="title"/>
          </p:nvPr>
        </p:nvSpPr>
        <p:spPr/>
        <p:txBody>
          <a:bodyPr/>
          <a:lstStyle/>
          <a:p>
            <a:r>
              <a:rPr lang="en-US" dirty="0"/>
              <a:t>Identify Technical Challenges</a:t>
            </a:r>
            <a:br>
              <a:rPr lang="en-US" dirty="0"/>
            </a:br>
            <a:r>
              <a:rPr lang="en-US" sz="2400" dirty="0">
                <a:solidFill>
                  <a:srgbClr val="333399"/>
                </a:solidFill>
              </a:rPr>
              <a:t>Contaminant-Related Conditions</a:t>
            </a:r>
          </a:p>
        </p:txBody>
      </p:sp>
      <p:sp>
        <p:nvSpPr>
          <p:cNvPr id="3" name="Content Placeholder 2">
            <a:extLst>
              <a:ext uri="{FF2B5EF4-FFF2-40B4-BE49-F238E27FC236}">
                <a16:creationId xmlns:a16="http://schemas.microsoft.com/office/drawing/2014/main" xmlns="" id="{DDC7B1D4-0854-4FF8-8049-841DAB2E7F10}"/>
              </a:ext>
            </a:extLst>
          </p:cNvPr>
          <p:cNvSpPr>
            <a:spLocks noGrp="1"/>
          </p:cNvSpPr>
          <p:nvPr>
            <p:ph sz="half" idx="1"/>
          </p:nvPr>
        </p:nvSpPr>
        <p:spPr>
          <a:xfrm>
            <a:off x="609600" y="1600199"/>
            <a:ext cx="3764416" cy="4352925"/>
          </a:xfrm>
        </p:spPr>
        <p:txBody>
          <a:bodyPr/>
          <a:lstStyle/>
          <a:p>
            <a:r>
              <a:rPr lang="en-US" sz="2400" dirty="0"/>
              <a:t>Light or dense nonaqueous phase liquids (LNAPL or DNAPL)</a:t>
            </a:r>
          </a:p>
          <a:p>
            <a:r>
              <a:rPr lang="en-US" sz="2400" dirty="0"/>
              <a:t>Recalcitrant contaminants</a:t>
            </a:r>
          </a:p>
          <a:p>
            <a:r>
              <a:rPr lang="en-US" sz="2400" dirty="0"/>
              <a:t>High concentrations or multiple contaminants</a:t>
            </a:r>
          </a:p>
          <a:p>
            <a:r>
              <a:rPr lang="en-US" sz="2400" dirty="0"/>
              <a:t>Emerging contaminants</a:t>
            </a:r>
          </a:p>
          <a:p>
            <a:endParaRPr lang="en-US" sz="2400" dirty="0"/>
          </a:p>
        </p:txBody>
      </p:sp>
      <p:pic>
        <p:nvPicPr>
          <p:cNvPr id="17" name="Content Placeholder 16">
            <a:extLst>
              <a:ext uri="{FF2B5EF4-FFF2-40B4-BE49-F238E27FC236}">
                <a16:creationId xmlns:a16="http://schemas.microsoft.com/office/drawing/2014/main" xmlns="" id="{AA5C307F-164F-4F5F-A615-403AA27248A2}"/>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4600864" y="1600198"/>
            <a:ext cx="3363624" cy="4352925"/>
          </a:xfrm>
          <a:ln>
            <a:solidFill>
              <a:schemeClr val="tx1"/>
            </a:solidFill>
          </a:ln>
        </p:spPr>
      </p:pic>
      <p:sp>
        <p:nvSpPr>
          <p:cNvPr id="20" name="Rectangle 19">
            <a:extLst>
              <a:ext uri="{FF2B5EF4-FFF2-40B4-BE49-F238E27FC236}">
                <a16:creationId xmlns:a16="http://schemas.microsoft.com/office/drawing/2014/main" xmlns="" id="{4BA87B78-8273-413B-A51F-AD7B7CFA1473}"/>
              </a:ext>
            </a:extLst>
          </p:cNvPr>
          <p:cNvSpPr/>
          <p:nvPr/>
        </p:nvSpPr>
        <p:spPr>
          <a:xfrm>
            <a:off x="0" y="6172200"/>
            <a:ext cx="8229600" cy="646331"/>
          </a:xfrm>
          <a:prstGeom prst="rect">
            <a:avLst/>
          </a:prstGeom>
        </p:spPr>
        <p:txBody>
          <a:bodyPr wrap="square">
            <a:spAutoFit/>
          </a:bodyPr>
          <a:lstStyle/>
          <a:p>
            <a:r>
              <a:rPr lang="en-US" dirty="0"/>
              <a:t>ITRC RMCS-1, Table 2; ITRC ISC-1 2015; </a:t>
            </a:r>
          </a:p>
          <a:p>
            <a:r>
              <a:rPr lang="en-US" dirty="0"/>
              <a:t>ITRC IDSS-1 2015; ITRC Fractured Rock and PFAS Team Fact Sheets, 2017</a:t>
            </a:r>
          </a:p>
        </p:txBody>
      </p:sp>
      <p:pic>
        <p:nvPicPr>
          <p:cNvPr id="5" name="Picture 4">
            <a:extLst>
              <a:ext uri="{FF2B5EF4-FFF2-40B4-BE49-F238E27FC236}">
                <a16:creationId xmlns:a16="http://schemas.microsoft.com/office/drawing/2014/main" xmlns="" id="{29960A79-A0C2-4AB2-9660-2A45B76B8331}"/>
              </a:ext>
            </a:extLst>
          </p:cNvPr>
          <p:cNvPicPr>
            <a:picLocks noChangeAspect="1"/>
          </p:cNvPicPr>
          <p:nvPr/>
        </p:nvPicPr>
        <p:blipFill rotWithShape="1">
          <a:blip r:embed="rId4"/>
          <a:srcRect l="17702" t="8038" r="10148" b="7512"/>
          <a:stretch/>
        </p:blipFill>
        <p:spPr>
          <a:xfrm>
            <a:off x="5029200" y="3840365"/>
            <a:ext cx="3905249" cy="2569956"/>
          </a:xfrm>
          <a:prstGeom prst="rect">
            <a:avLst/>
          </a:prstGeom>
          <a:ln>
            <a:solidFill>
              <a:srgbClr val="005C8A"/>
            </a:solidFill>
          </a:ln>
        </p:spPr>
      </p:pic>
    </p:spTree>
    <p:extLst>
      <p:ext uri="{BB962C8B-B14F-4D97-AF65-F5344CB8AC3E}">
        <p14:creationId xmlns:p14="http://schemas.microsoft.com/office/powerpoint/2010/main" val="42232320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xmlns="" id="{967FD4C4-4734-41DF-BBE8-48487324F9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72104" y="1498737"/>
            <a:ext cx="4918246" cy="3804234"/>
          </a:xfrm>
          <a:prstGeom prst="rect">
            <a:avLst/>
          </a:prstGeom>
        </p:spPr>
      </p:pic>
      <p:sp>
        <p:nvSpPr>
          <p:cNvPr id="40962" name="Title 6"/>
          <p:cNvSpPr>
            <a:spLocks noGrp="1"/>
          </p:cNvSpPr>
          <p:nvPr>
            <p:ph type="title"/>
          </p:nvPr>
        </p:nvSpPr>
        <p:spPr/>
        <p:txBody>
          <a:bodyPr/>
          <a:lstStyle/>
          <a:p>
            <a:r>
              <a:rPr lang="en-US" altLang="en-US" dirty="0"/>
              <a:t>Identify Technical Challenges</a:t>
            </a:r>
            <a:br>
              <a:rPr lang="en-US" altLang="en-US" dirty="0"/>
            </a:br>
            <a:r>
              <a:rPr lang="en-US" dirty="0">
                <a:solidFill>
                  <a:srgbClr val="333399"/>
                </a:solidFill>
              </a:rPr>
              <a:t>Large-Scale Sites</a:t>
            </a:r>
            <a:endParaRPr lang="en-US" altLang="en-US" dirty="0">
              <a:solidFill>
                <a:srgbClr val="333399"/>
              </a:solidFill>
            </a:endParaRPr>
          </a:p>
        </p:txBody>
      </p:sp>
      <p:sp>
        <p:nvSpPr>
          <p:cNvPr id="8" name="Content Placeholder 4"/>
          <p:cNvSpPr>
            <a:spLocks noGrp="1"/>
          </p:cNvSpPr>
          <p:nvPr>
            <p:ph sz="half" idx="1"/>
          </p:nvPr>
        </p:nvSpPr>
        <p:spPr>
          <a:xfrm>
            <a:off x="367968" y="1826765"/>
            <a:ext cx="3670632" cy="4352925"/>
          </a:xfrm>
        </p:spPr>
        <p:txBody>
          <a:bodyPr/>
          <a:lstStyle/>
          <a:p>
            <a:pPr>
              <a:spcBef>
                <a:spcPts val="1800"/>
              </a:spcBef>
            </a:pPr>
            <a:r>
              <a:rPr lang="en-US" sz="2400" dirty="0"/>
              <a:t>Location and extent of contamination</a:t>
            </a:r>
          </a:p>
          <a:p>
            <a:pPr>
              <a:spcBef>
                <a:spcPts val="1800"/>
              </a:spcBef>
            </a:pPr>
            <a:r>
              <a:rPr lang="en-US" sz="2400" dirty="0"/>
              <a:t>Depth of contamination</a:t>
            </a:r>
          </a:p>
          <a:p>
            <a:pPr>
              <a:spcBef>
                <a:spcPts val="1800"/>
              </a:spcBef>
            </a:pPr>
            <a:r>
              <a:rPr lang="en-US" sz="2400" dirty="0"/>
              <a:t>Number, type and proximity of receptors</a:t>
            </a:r>
          </a:p>
          <a:p>
            <a:pPr>
              <a:spcBef>
                <a:spcPts val="1800"/>
              </a:spcBef>
            </a:pPr>
            <a:r>
              <a:rPr lang="en-US" sz="2400" dirty="0"/>
              <a:t>Extensive or comingled plumes</a:t>
            </a:r>
          </a:p>
          <a:p>
            <a:endParaRPr lang="en-US" sz="2400" dirty="0"/>
          </a:p>
          <a:p>
            <a:pPr lvl="1"/>
            <a:endParaRPr lang="en-US" dirty="0"/>
          </a:p>
          <a:p>
            <a:pPr lvl="1"/>
            <a:endParaRPr lang="en-US" dirty="0"/>
          </a:p>
        </p:txBody>
      </p:sp>
      <p:sp>
        <p:nvSpPr>
          <p:cNvPr id="13" name="Rectangle 12">
            <a:extLst>
              <a:ext uri="{FF2B5EF4-FFF2-40B4-BE49-F238E27FC236}">
                <a16:creationId xmlns:a16="http://schemas.microsoft.com/office/drawing/2014/main" xmlns="" id="{E89C5C87-7561-4418-A899-703713EA353D}"/>
              </a:ext>
            </a:extLst>
          </p:cNvPr>
          <p:cNvSpPr/>
          <p:nvPr/>
        </p:nvSpPr>
        <p:spPr>
          <a:xfrm>
            <a:off x="0" y="6488668"/>
            <a:ext cx="8926200" cy="369332"/>
          </a:xfrm>
          <a:prstGeom prst="rect">
            <a:avLst/>
          </a:prstGeom>
        </p:spPr>
        <p:txBody>
          <a:bodyPr wrap="square">
            <a:spAutoFit/>
          </a:bodyPr>
          <a:lstStyle/>
          <a:p>
            <a:r>
              <a:rPr lang="en-US" dirty="0"/>
              <a:t>ITRC RMCS-1, Table 2 and Figure 37, modified from Kansas Geological Survey, 2001</a:t>
            </a:r>
          </a:p>
        </p:txBody>
      </p:sp>
    </p:spTree>
    <p:extLst>
      <p:ext uri="{BB962C8B-B14F-4D97-AF65-F5344CB8AC3E}">
        <p14:creationId xmlns:p14="http://schemas.microsoft.com/office/powerpoint/2010/main" val="1940713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t>Technical Challenges Case Study: UGI Columbia Gas Site, Pennsylvania</a:t>
            </a:r>
          </a:p>
        </p:txBody>
      </p:sp>
      <p:sp>
        <p:nvSpPr>
          <p:cNvPr id="13" name="Content Placeholder 12">
            <a:extLst>
              <a:ext uri="{FF2B5EF4-FFF2-40B4-BE49-F238E27FC236}">
                <a16:creationId xmlns:a16="http://schemas.microsoft.com/office/drawing/2014/main" xmlns="" id="{670B213C-63CA-4B94-B185-3D603F7C28C1}"/>
              </a:ext>
            </a:extLst>
          </p:cNvPr>
          <p:cNvSpPr>
            <a:spLocks noGrp="1"/>
          </p:cNvSpPr>
          <p:nvPr>
            <p:ph sz="half" idx="2"/>
          </p:nvPr>
        </p:nvSpPr>
        <p:spPr>
          <a:xfrm>
            <a:off x="4941314" y="1600199"/>
            <a:ext cx="3745486" cy="4352925"/>
          </a:xfrm>
        </p:spPr>
        <p:txBody>
          <a:bodyPr/>
          <a:lstStyle/>
          <a:p>
            <a:r>
              <a:rPr lang="en-US" altLang="en-US" dirty="0"/>
              <a:t>Residual tar in river sediments, groundwater and deep in fractured bedrock</a:t>
            </a:r>
          </a:p>
          <a:p>
            <a:endParaRPr lang="en-US" altLang="en-US" dirty="0"/>
          </a:p>
          <a:p>
            <a:r>
              <a:rPr lang="en-US" altLang="en-US" dirty="0"/>
              <a:t>Tar will slowly dissolve over </a:t>
            </a:r>
            <a:br>
              <a:rPr lang="en-US" altLang="en-US" dirty="0"/>
            </a:br>
            <a:r>
              <a:rPr lang="en-US" altLang="en-US" dirty="0"/>
              <a:t>centuries </a:t>
            </a:r>
          </a:p>
          <a:p>
            <a:endParaRPr lang="en-US" dirty="0"/>
          </a:p>
        </p:txBody>
      </p:sp>
      <p:sp>
        <p:nvSpPr>
          <p:cNvPr id="5" name="TextBox 4">
            <a:extLst>
              <a:ext uri="{FF2B5EF4-FFF2-40B4-BE49-F238E27FC236}">
                <a16:creationId xmlns:a16="http://schemas.microsoft.com/office/drawing/2014/main" xmlns="" id="{4BF82D8C-F30A-4F2E-BE2E-389709D769D5}"/>
              </a:ext>
            </a:extLst>
          </p:cNvPr>
          <p:cNvSpPr txBox="1"/>
          <p:nvPr/>
        </p:nvSpPr>
        <p:spPr>
          <a:xfrm>
            <a:off x="2894868" y="5243854"/>
            <a:ext cx="1917513" cy="338554"/>
          </a:xfrm>
          <a:prstGeom prst="rect">
            <a:avLst/>
          </a:prstGeom>
          <a:noFill/>
        </p:spPr>
        <p:txBody>
          <a:bodyPr wrap="none" rtlCol="0">
            <a:spAutoFit/>
          </a:bodyPr>
          <a:lstStyle/>
          <a:p>
            <a:r>
              <a:rPr lang="en-US" sz="1600" dirty="0"/>
              <a:t>Google Maps 2017</a:t>
            </a:r>
          </a:p>
        </p:txBody>
      </p:sp>
      <p:grpSp>
        <p:nvGrpSpPr>
          <p:cNvPr id="9" name="Group 8">
            <a:extLst>
              <a:ext uri="{FF2B5EF4-FFF2-40B4-BE49-F238E27FC236}">
                <a16:creationId xmlns:a16="http://schemas.microsoft.com/office/drawing/2014/main" xmlns="" id="{39EAB310-1F8F-42CA-A5D6-87690043902B}"/>
              </a:ext>
            </a:extLst>
          </p:cNvPr>
          <p:cNvGrpSpPr>
            <a:grpSpLocks noChangeAspect="1"/>
          </p:cNvGrpSpPr>
          <p:nvPr/>
        </p:nvGrpSpPr>
        <p:grpSpPr>
          <a:xfrm>
            <a:off x="-76200" y="1677164"/>
            <a:ext cx="4863698" cy="3606291"/>
            <a:chOff x="3811392" y="2515035"/>
            <a:chExt cx="4830128" cy="3581400"/>
          </a:xfrm>
        </p:grpSpPr>
        <p:pic>
          <p:nvPicPr>
            <p:cNvPr id="4" name="Picture 3">
              <a:extLst>
                <a:ext uri="{FF2B5EF4-FFF2-40B4-BE49-F238E27FC236}">
                  <a16:creationId xmlns:a16="http://schemas.microsoft.com/office/drawing/2014/main" xmlns="" id="{939BC2A6-5CF2-43BA-8F50-D7B2F79E644C}"/>
                </a:ext>
              </a:extLst>
            </p:cNvPr>
            <p:cNvPicPr>
              <a:picLocks noChangeAspect="1"/>
            </p:cNvPicPr>
            <p:nvPr/>
          </p:nvPicPr>
          <p:blipFill rotWithShape="1">
            <a:blip r:embed="rId3"/>
            <a:srcRect l="20833" t="15908" r="27500" b="14427"/>
            <a:stretch/>
          </p:blipFill>
          <p:spPr>
            <a:xfrm>
              <a:off x="3898670" y="2515035"/>
              <a:ext cx="4724400" cy="3581400"/>
            </a:xfrm>
            <a:prstGeom prst="rect">
              <a:avLst/>
            </a:prstGeom>
          </p:spPr>
        </p:pic>
        <p:sp>
          <p:nvSpPr>
            <p:cNvPr id="7" name="Rectangle 6">
              <a:extLst>
                <a:ext uri="{FF2B5EF4-FFF2-40B4-BE49-F238E27FC236}">
                  <a16:creationId xmlns:a16="http://schemas.microsoft.com/office/drawing/2014/main" xmlns="" id="{11721E24-D7B7-4681-922D-DCD49CA1DB02}"/>
                </a:ext>
              </a:extLst>
            </p:cNvPr>
            <p:cNvSpPr/>
            <p:nvPr/>
          </p:nvSpPr>
          <p:spPr bwMode="auto">
            <a:xfrm rot="1901317">
              <a:off x="6138296" y="3071446"/>
              <a:ext cx="2235663" cy="413031"/>
            </a:xfrm>
            <a:prstGeom prst="rect">
              <a:avLst/>
            </a:prstGeom>
            <a:noFill/>
            <a:ln w="28575"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TextBox 7">
              <a:extLst>
                <a:ext uri="{FF2B5EF4-FFF2-40B4-BE49-F238E27FC236}">
                  <a16:creationId xmlns:a16="http://schemas.microsoft.com/office/drawing/2014/main" xmlns="" id="{B7BA3046-5758-4FE3-B7B5-95DD4E3A3ECC}"/>
                </a:ext>
              </a:extLst>
            </p:cNvPr>
            <p:cNvSpPr txBox="1"/>
            <p:nvPr/>
          </p:nvSpPr>
          <p:spPr>
            <a:xfrm rot="1693639">
              <a:off x="3811392" y="5132077"/>
              <a:ext cx="2210862" cy="369332"/>
            </a:xfrm>
            <a:prstGeom prst="rect">
              <a:avLst/>
            </a:prstGeom>
            <a:noFill/>
          </p:spPr>
          <p:txBody>
            <a:bodyPr wrap="none" rtlCol="0">
              <a:spAutoFit/>
            </a:bodyPr>
            <a:lstStyle/>
            <a:p>
              <a:r>
                <a:rPr lang="en-US" i="1" dirty="0">
                  <a:solidFill>
                    <a:srgbClr val="66FFFF"/>
                  </a:solidFill>
                </a:rPr>
                <a:t>Susquehanna River</a:t>
              </a:r>
            </a:p>
          </p:txBody>
        </p:sp>
        <p:sp>
          <p:nvSpPr>
            <p:cNvPr id="12" name="TextBox 11">
              <a:extLst>
                <a:ext uri="{FF2B5EF4-FFF2-40B4-BE49-F238E27FC236}">
                  <a16:creationId xmlns:a16="http://schemas.microsoft.com/office/drawing/2014/main" xmlns="" id="{71A0E70D-F6C3-4E02-AAED-EAA68B9AD99C}"/>
                </a:ext>
              </a:extLst>
            </p:cNvPr>
            <p:cNvSpPr txBox="1"/>
            <p:nvPr/>
          </p:nvSpPr>
          <p:spPr>
            <a:xfrm>
              <a:off x="7037334" y="2555689"/>
              <a:ext cx="1604186" cy="584184"/>
            </a:xfrm>
            <a:prstGeom prst="rect">
              <a:avLst/>
            </a:prstGeom>
            <a:noFill/>
          </p:spPr>
          <p:txBody>
            <a:bodyPr wrap="none" rtlCol="0">
              <a:spAutoFit/>
            </a:bodyPr>
            <a:lstStyle/>
            <a:p>
              <a:pPr algn="r"/>
              <a:r>
                <a:rPr lang="en-US" b="1" dirty="0">
                  <a:solidFill>
                    <a:srgbClr val="FFC715"/>
                  </a:solidFill>
                </a:rPr>
                <a:t>UGI Columbia </a:t>
              </a:r>
            </a:p>
            <a:p>
              <a:pPr algn="r"/>
              <a:r>
                <a:rPr lang="en-US" b="1" dirty="0">
                  <a:solidFill>
                    <a:srgbClr val="FFC715"/>
                  </a:solidFill>
                </a:rPr>
                <a:t>Gas Plant</a:t>
              </a:r>
            </a:p>
          </p:txBody>
        </p:sp>
      </p:grpSp>
    </p:spTree>
    <p:extLst>
      <p:ext uri="{BB962C8B-B14F-4D97-AF65-F5344CB8AC3E}">
        <p14:creationId xmlns:p14="http://schemas.microsoft.com/office/powerpoint/2010/main" val="2012266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6"/>
          <p:cNvSpPr>
            <a:spLocks noGrp="1"/>
          </p:cNvSpPr>
          <p:nvPr>
            <p:ph type="title"/>
          </p:nvPr>
        </p:nvSpPr>
        <p:spPr>
          <a:xfrm>
            <a:off x="376238" y="92075"/>
            <a:ext cx="7588250" cy="1050925"/>
          </a:xfrm>
        </p:spPr>
        <p:txBody>
          <a:bodyPr/>
          <a:lstStyle/>
          <a:p>
            <a:r>
              <a:rPr lang="en-US" altLang="en-US" dirty="0"/>
              <a:t>Identify Non-Technical Challenges</a:t>
            </a:r>
          </a:p>
        </p:txBody>
      </p:sp>
      <p:sp>
        <p:nvSpPr>
          <p:cNvPr id="5" name="Content Placeholder 4"/>
          <p:cNvSpPr>
            <a:spLocks noGrp="1"/>
          </p:cNvSpPr>
          <p:nvPr>
            <p:ph sz="half" idx="1"/>
          </p:nvPr>
        </p:nvSpPr>
        <p:spPr>
          <a:xfrm>
            <a:off x="609600" y="1447800"/>
            <a:ext cx="4191000" cy="4352925"/>
          </a:xfrm>
        </p:spPr>
        <p:txBody>
          <a:bodyPr/>
          <a:lstStyle/>
          <a:p>
            <a:r>
              <a:rPr lang="en-US" dirty="0"/>
              <a:t>Site objectives</a:t>
            </a:r>
          </a:p>
          <a:p>
            <a:pPr lvl="1"/>
            <a:r>
              <a:rPr lang="en-US" dirty="0"/>
              <a:t>Changing site objectives</a:t>
            </a:r>
          </a:p>
          <a:p>
            <a:pPr lvl="1"/>
            <a:r>
              <a:rPr lang="en-US" dirty="0"/>
              <a:t>Societal expectations</a:t>
            </a:r>
          </a:p>
          <a:p>
            <a:pPr lvl="1"/>
            <a:r>
              <a:rPr lang="en-US" dirty="0"/>
              <a:t>Green and sustainable remediation</a:t>
            </a:r>
          </a:p>
          <a:p>
            <a:r>
              <a:rPr lang="en-US" dirty="0"/>
              <a:t>Managing changes over long time frames </a:t>
            </a:r>
          </a:p>
          <a:p>
            <a:pPr lvl="1"/>
            <a:r>
              <a:rPr lang="en-US" dirty="0"/>
              <a:t>Phased remediation</a:t>
            </a:r>
          </a:p>
          <a:p>
            <a:pPr lvl="1"/>
            <a:r>
              <a:rPr lang="en-US" dirty="0"/>
              <a:t>Future use</a:t>
            </a:r>
          </a:p>
          <a:p>
            <a:pPr lvl="1"/>
            <a:r>
              <a:rPr lang="en-US" dirty="0"/>
              <a:t>Site management</a:t>
            </a:r>
          </a:p>
          <a:p>
            <a:pPr lvl="1"/>
            <a:endParaRPr lang="en-US" dirty="0"/>
          </a:p>
          <a:p>
            <a:pPr lvl="1"/>
            <a:endParaRPr lang="en-US" dirty="0"/>
          </a:p>
        </p:txBody>
      </p:sp>
      <p:sp>
        <p:nvSpPr>
          <p:cNvPr id="3" name="TextBox 2"/>
          <p:cNvSpPr txBox="1"/>
          <p:nvPr/>
        </p:nvSpPr>
        <p:spPr>
          <a:xfrm>
            <a:off x="0" y="6507718"/>
            <a:ext cx="3976473" cy="369332"/>
          </a:xfrm>
          <a:prstGeom prst="rect">
            <a:avLst/>
          </a:prstGeom>
          <a:noFill/>
        </p:spPr>
        <p:txBody>
          <a:bodyPr wrap="none" rtlCol="0">
            <a:spAutoFit/>
          </a:bodyPr>
          <a:lstStyle/>
          <a:p>
            <a:r>
              <a:rPr lang="en-US" dirty="0"/>
              <a:t>ITRC RMCS-1, Table 3; ITRC GSR-2</a:t>
            </a:r>
          </a:p>
        </p:txBody>
      </p:sp>
      <p:sp>
        <p:nvSpPr>
          <p:cNvPr id="2" name="Content Placeholder 1">
            <a:extLst>
              <a:ext uri="{FF2B5EF4-FFF2-40B4-BE49-F238E27FC236}">
                <a16:creationId xmlns:a16="http://schemas.microsoft.com/office/drawing/2014/main" xmlns="" id="{C66F4CF0-A122-4B0D-BB43-6CF3798A456C}"/>
              </a:ext>
            </a:extLst>
          </p:cNvPr>
          <p:cNvSpPr>
            <a:spLocks noGrp="1"/>
          </p:cNvSpPr>
          <p:nvPr>
            <p:ph sz="half" idx="2"/>
          </p:nvPr>
        </p:nvSpPr>
        <p:spPr>
          <a:xfrm>
            <a:off x="4572000" y="1447799"/>
            <a:ext cx="3810000" cy="4352925"/>
          </a:xfrm>
        </p:spPr>
        <p:txBody>
          <a:bodyPr/>
          <a:lstStyle/>
          <a:p>
            <a:r>
              <a:rPr lang="en-US" dirty="0"/>
              <a:t>Regulatory</a:t>
            </a:r>
          </a:p>
          <a:p>
            <a:pPr lvl="1"/>
            <a:r>
              <a:rPr lang="en-US" dirty="0"/>
              <a:t>Federal and state cooperation </a:t>
            </a:r>
          </a:p>
          <a:p>
            <a:pPr lvl="1"/>
            <a:r>
              <a:rPr lang="en-US" dirty="0"/>
              <a:t>Changing laws and regulation</a:t>
            </a:r>
          </a:p>
          <a:p>
            <a:pPr lvl="1"/>
            <a:r>
              <a:rPr lang="en-US" dirty="0"/>
              <a:t>Orphan sites</a:t>
            </a:r>
          </a:p>
          <a:p>
            <a:pPr lvl="1"/>
            <a:r>
              <a:rPr lang="en-US" dirty="0"/>
              <a:t>Contaminants without regulatory guidance/criteria</a:t>
            </a:r>
          </a:p>
        </p:txBody>
      </p:sp>
    </p:spTree>
    <p:extLst>
      <p:ext uri="{BB962C8B-B14F-4D97-AF65-F5344CB8AC3E}">
        <p14:creationId xmlns:p14="http://schemas.microsoft.com/office/powerpoint/2010/main" val="1070851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6"/>
          <p:cNvSpPr>
            <a:spLocks noGrp="1"/>
          </p:cNvSpPr>
          <p:nvPr>
            <p:ph type="title"/>
          </p:nvPr>
        </p:nvSpPr>
        <p:spPr/>
        <p:txBody>
          <a:bodyPr/>
          <a:lstStyle/>
          <a:p>
            <a:r>
              <a:rPr lang="en-US" altLang="en-US" dirty="0"/>
              <a:t>Identify Non-Technical Challenges</a:t>
            </a:r>
          </a:p>
        </p:txBody>
      </p:sp>
      <p:sp>
        <p:nvSpPr>
          <p:cNvPr id="5" name="Content Placeholder 4"/>
          <p:cNvSpPr>
            <a:spLocks noGrp="1"/>
          </p:cNvSpPr>
          <p:nvPr>
            <p:ph sz="half" idx="1"/>
          </p:nvPr>
        </p:nvSpPr>
        <p:spPr>
          <a:xfrm>
            <a:off x="609600" y="1447800"/>
            <a:ext cx="5029200" cy="4352925"/>
          </a:xfrm>
        </p:spPr>
        <p:txBody>
          <a:bodyPr/>
          <a:lstStyle/>
          <a:p>
            <a:r>
              <a:rPr lang="en-US" dirty="0"/>
              <a:t>Institutional controls</a:t>
            </a:r>
          </a:p>
          <a:p>
            <a:pPr lvl="1"/>
            <a:r>
              <a:rPr lang="en-US" dirty="0"/>
              <a:t>Tracking and managing </a:t>
            </a:r>
          </a:p>
          <a:p>
            <a:pPr lvl="1"/>
            <a:r>
              <a:rPr lang="en-US" dirty="0"/>
              <a:t>Enforcing</a:t>
            </a:r>
          </a:p>
          <a:p>
            <a:pPr lvl="1"/>
            <a:r>
              <a:rPr lang="en-US" dirty="0"/>
              <a:t>Long-term management</a:t>
            </a:r>
          </a:p>
          <a:p>
            <a:r>
              <a:rPr lang="en-US" dirty="0"/>
              <a:t>Land use</a:t>
            </a:r>
          </a:p>
          <a:p>
            <a:pPr lvl="1"/>
            <a:r>
              <a:rPr lang="en-US" dirty="0"/>
              <a:t>Changing land, water use</a:t>
            </a:r>
          </a:p>
          <a:p>
            <a:pPr lvl="1"/>
            <a:r>
              <a:rPr lang="en-US" dirty="0"/>
              <a:t>Multiple owners</a:t>
            </a:r>
          </a:p>
          <a:p>
            <a:pPr lvl="1"/>
            <a:r>
              <a:rPr lang="en-US" dirty="0"/>
              <a:t>Site access</a:t>
            </a:r>
          </a:p>
          <a:p>
            <a:r>
              <a:rPr lang="en-US" dirty="0"/>
              <a:t>Funding</a:t>
            </a:r>
          </a:p>
          <a:p>
            <a:pPr lvl="1"/>
            <a:r>
              <a:rPr lang="en-US" dirty="0"/>
              <a:t>Lack of funds, political influence on program funding</a:t>
            </a:r>
          </a:p>
          <a:p>
            <a:pPr lvl="1"/>
            <a:endParaRPr lang="en-US" dirty="0"/>
          </a:p>
          <a:p>
            <a:endParaRPr lang="en-US" dirty="0"/>
          </a:p>
          <a:p>
            <a:pPr lvl="1"/>
            <a:endParaRPr lang="en-US" dirty="0"/>
          </a:p>
          <a:p>
            <a:pPr lvl="1"/>
            <a:endParaRPr lang="en-US" dirty="0"/>
          </a:p>
        </p:txBody>
      </p:sp>
      <p:sp>
        <p:nvSpPr>
          <p:cNvPr id="3" name="TextBox 2"/>
          <p:cNvSpPr txBox="1"/>
          <p:nvPr/>
        </p:nvSpPr>
        <p:spPr>
          <a:xfrm>
            <a:off x="0" y="6488668"/>
            <a:ext cx="4348370" cy="369332"/>
          </a:xfrm>
          <a:prstGeom prst="rect">
            <a:avLst/>
          </a:prstGeom>
          <a:noFill/>
        </p:spPr>
        <p:txBody>
          <a:bodyPr wrap="none" rtlCol="0">
            <a:spAutoFit/>
          </a:bodyPr>
          <a:lstStyle/>
          <a:p>
            <a:r>
              <a:rPr lang="en-US" dirty="0"/>
              <a:t>ITRC RMCS-1, Table 3; ITRC IC-1, 2016</a:t>
            </a:r>
          </a:p>
        </p:txBody>
      </p:sp>
      <p:sp>
        <p:nvSpPr>
          <p:cNvPr id="7" name="Rectangle 6">
            <a:extLst>
              <a:ext uri="{FF2B5EF4-FFF2-40B4-BE49-F238E27FC236}">
                <a16:creationId xmlns:a16="http://schemas.microsoft.com/office/drawing/2014/main" xmlns="" id="{56D266F6-7E08-4C2E-A155-74EF37FD2B94}"/>
              </a:ext>
            </a:extLst>
          </p:cNvPr>
          <p:cNvSpPr/>
          <p:nvPr/>
        </p:nvSpPr>
        <p:spPr>
          <a:xfrm>
            <a:off x="5099962" y="4648200"/>
            <a:ext cx="4190999" cy="92333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u="none" strike="noStrike" kern="1200" cap="none" spc="0" normalizeH="0" baseline="0" noProof="0" dirty="0">
                <a:ln>
                  <a:noFill/>
                </a:ln>
                <a:solidFill>
                  <a:srgbClr val="000000"/>
                </a:solidFill>
                <a:effectLst/>
                <a:uLnTx/>
                <a:uFillTx/>
                <a:latin typeface="Arial" pitchFamily="34" charset="0"/>
                <a:ea typeface="+mn-ea"/>
                <a:cs typeface="+mn-cs"/>
              </a:rPr>
              <a:t>Deer graze on Rocky Flats National Wildlife Refuge in Colorado</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rgbClr val="000000"/>
                </a:solidFill>
              </a:rPr>
              <a:t>Footwarrior, </a:t>
            </a:r>
            <a:r>
              <a:rPr lang="en-US" sz="1400" dirty="0" smtClean="0">
                <a:solidFill>
                  <a:srgbClr val="000000"/>
                </a:solidFill>
              </a:rPr>
              <a:t>Wikimedia </a:t>
            </a:r>
            <a:r>
              <a:rPr lang="en-US" sz="1400" dirty="0">
                <a:solidFill>
                  <a:srgbClr val="000000"/>
                </a:solidFill>
              </a:rPr>
              <a:t>Commons</a:t>
            </a:r>
            <a:endParaRPr kumimoji="0" lang="en-US" sz="1400" b="0" u="none" strike="noStrike" kern="1200" cap="none" spc="0" normalizeH="0" baseline="0" noProof="0" dirty="0">
              <a:ln>
                <a:noFill/>
              </a:ln>
              <a:solidFill>
                <a:srgbClr val="000000"/>
              </a:solidFill>
              <a:effectLst/>
              <a:uLnTx/>
              <a:uFillTx/>
            </a:endParaRPr>
          </a:p>
        </p:txBody>
      </p:sp>
      <p:pic>
        <p:nvPicPr>
          <p:cNvPr id="8" name="Content Placeholder 9">
            <a:extLst>
              <a:ext uri="{FF2B5EF4-FFF2-40B4-BE49-F238E27FC236}">
                <a16:creationId xmlns:a16="http://schemas.microsoft.com/office/drawing/2014/main" xmlns="" id="{1C152800-2340-409B-9A4F-331B432B60F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flipH="1">
            <a:off x="5246924" y="1707710"/>
            <a:ext cx="3897076" cy="2922807"/>
          </a:xfrm>
          <a:prstGeom prst="rect">
            <a:avLst/>
          </a:prstGeom>
          <a:solidFill>
            <a:srgbClr val="003366"/>
          </a:solidFill>
          <a:ln w="9525">
            <a:solidFill>
              <a:srgbClr val="003366"/>
            </a:solidFill>
            <a:miter lim="800000"/>
            <a:headEnd/>
            <a:tailEnd/>
          </a:ln>
        </p:spPr>
      </p:pic>
    </p:spTree>
    <p:extLst>
      <p:ext uri="{BB962C8B-B14F-4D97-AF65-F5344CB8AC3E}">
        <p14:creationId xmlns:p14="http://schemas.microsoft.com/office/powerpoint/2010/main" val="2606538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9">
            <a:extLst>
              <a:ext uri="{FF2B5EF4-FFF2-40B4-BE49-F238E27FC236}">
                <a16:creationId xmlns:a16="http://schemas.microsoft.com/office/drawing/2014/main" xmlns="" id="{1A36CFB7-42CE-46B3-98EB-EAA475806CFD}"/>
              </a:ext>
            </a:extLst>
          </p:cNvPr>
          <p:cNvSpPr>
            <a:spLocks noGrp="1" noChangeArrowheads="1"/>
          </p:cNvSpPr>
          <p:nvPr>
            <p:ph type="title"/>
          </p:nvPr>
        </p:nvSpPr>
        <p:spPr/>
        <p:txBody>
          <a:bodyPr/>
          <a:lstStyle/>
          <a:p>
            <a:r>
              <a:rPr lang="en-US" altLang="en-US" dirty="0"/>
              <a:t>Housekeeping 	</a:t>
            </a:r>
          </a:p>
        </p:txBody>
      </p:sp>
      <p:sp>
        <p:nvSpPr>
          <p:cNvPr id="8195" name="Rectangle 20">
            <a:extLst>
              <a:ext uri="{FF2B5EF4-FFF2-40B4-BE49-F238E27FC236}">
                <a16:creationId xmlns:a16="http://schemas.microsoft.com/office/drawing/2014/main" xmlns="" id="{D29A7C79-6FDD-46AC-8362-2C7977CF3DAD}"/>
              </a:ext>
            </a:extLst>
          </p:cNvPr>
          <p:cNvSpPr>
            <a:spLocks noGrp="1" noChangeArrowheads="1"/>
          </p:cNvSpPr>
          <p:nvPr>
            <p:ph sz="half" idx="1"/>
          </p:nvPr>
        </p:nvSpPr>
        <p:spPr>
          <a:xfrm>
            <a:off x="304800" y="1447800"/>
            <a:ext cx="3810000" cy="4495800"/>
          </a:xfrm>
        </p:spPr>
        <p:txBody>
          <a:bodyPr/>
          <a:lstStyle/>
          <a:p>
            <a:r>
              <a:rPr lang="en-US" altLang="en-US" sz="2600" dirty="0"/>
              <a:t>Course time is 2¼ hours</a:t>
            </a:r>
          </a:p>
          <a:p>
            <a:r>
              <a:rPr lang="en-US" altLang="en-US" sz="2600" dirty="0"/>
              <a:t>This event is being recorded </a:t>
            </a:r>
          </a:p>
          <a:p>
            <a:r>
              <a:rPr lang="en-US" altLang="en-US" sz="2600" dirty="0"/>
              <a:t>Trainers control slides</a:t>
            </a:r>
          </a:p>
          <a:p>
            <a:pPr lvl="1"/>
            <a:r>
              <a:rPr lang="en-US" altLang="en-US" sz="2200" b="1" dirty="0"/>
              <a:t>Want to control your own slides?</a:t>
            </a:r>
            <a:r>
              <a:rPr lang="en-US" altLang="en-US" sz="2200" dirty="0"/>
              <a:t> You can download presentation file on Clu-in training page</a:t>
            </a:r>
          </a:p>
          <a:p>
            <a:endParaRPr lang="en-US" altLang="en-US" dirty="0"/>
          </a:p>
        </p:txBody>
      </p:sp>
      <p:sp>
        <p:nvSpPr>
          <p:cNvPr id="8196" name="Rectangle 21">
            <a:extLst>
              <a:ext uri="{FF2B5EF4-FFF2-40B4-BE49-F238E27FC236}">
                <a16:creationId xmlns:a16="http://schemas.microsoft.com/office/drawing/2014/main" xmlns="" id="{74922688-1376-4D2E-A450-826E46F46A6B}"/>
              </a:ext>
            </a:extLst>
          </p:cNvPr>
          <p:cNvSpPr>
            <a:spLocks noGrp="1" noChangeArrowheads="1"/>
          </p:cNvSpPr>
          <p:nvPr>
            <p:ph sz="half" idx="2"/>
          </p:nvPr>
        </p:nvSpPr>
        <p:spPr>
          <a:xfrm>
            <a:off x="4114800" y="1447800"/>
            <a:ext cx="4800600" cy="4495800"/>
          </a:xfrm>
        </p:spPr>
        <p:txBody>
          <a:bodyPr/>
          <a:lstStyle/>
          <a:p>
            <a:r>
              <a:rPr lang="en-US" altLang="en-US" sz="2600" dirty="0"/>
              <a:t>Questions and feedback</a:t>
            </a:r>
          </a:p>
          <a:p>
            <a:pPr lvl="1"/>
            <a:r>
              <a:rPr lang="en-US" altLang="en-US" sz="2200" b="1" dirty="0"/>
              <a:t>Throughout training: </a:t>
            </a:r>
            <a:br>
              <a:rPr lang="en-US" altLang="en-US" sz="2200" b="1" dirty="0"/>
            </a:br>
            <a:r>
              <a:rPr lang="en-US" altLang="en-US" sz="2200" dirty="0"/>
              <a:t>type in the “Q &amp; A” box</a:t>
            </a:r>
          </a:p>
          <a:p>
            <a:pPr lvl="1"/>
            <a:r>
              <a:rPr lang="en-US" altLang="en-US" sz="2200" b="1" dirty="0"/>
              <a:t>At Q&amp;A breaks: </a:t>
            </a:r>
            <a:r>
              <a:rPr lang="en-US" altLang="en-US" sz="2200" dirty="0"/>
              <a:t>unmute your phone with #6 to ask out loud</a:t>
            </a:r>
          </a:p>
          <a:p>
            <a:pPr lvl="1"/>
            <a:r>
              <a:rPr lang="en-US" altLang="en-US" sz="2200" b="1" dirty="0"/>
              <a:t>At end of class: </a:t>
            </a:r>
            <a:r>
              <a:rPr lang="en-US" altLang="en-US" sz="2200" dirty="0"/>
              <a:t>Feedback form available from last slide </a:t>
            </a:r>
          </a:p>
          <a:p>
            <a:pPr lvl="2"/>
            <a:r>
              <a:rPr lang="en-US" altLang="en-US" b="1" dirty="0"/>
              <a:t>Need confirmation of your participation today? </a:t>
            </a:r>
            <a:r>
              <a:rPr lang="en-US" altLang="en-US" dirty="0"/>
              <a:t>Fill out the feedback form and check box for confirmation email and certificate</a:t>
            </a:r>
          </a:p>
          <a:p>
            <a:endParaRPr lang="en-US" altLang="en-US" dirty="0"/>
          </a:p>
        </p:txBody>
      </p:sp>
      <p:sp>
        <p:nvSpPr>
          <p:cNvPr id="8197" name="Rectangle 4">
            <a:extLst>
              <a:ext uri="{FF2B5EF4-FFF2-40B4-BE49-F238E27FC236}">
                <a16:creationId xmlns:a16="http://schemas.microsoft.com/office/drawing/2014/main" xmlns="" id="{222BD5EE-C009-4598-8D8B-0366AF653AC0}"/>
              </a:ext>
            </a:extLst>
          </p:cNvPr>
          <p:cNvSpPr>
            <a:spLocks noChangeArrowheads="1"/>
          </p:cNvSpPr>
          <p:nvPr/>
        </p:nvSpPr>
        <p:spPr bwMode="auto">
          <a:xfrm>
            <a:off x="990600" y="6140450"/>
            <a:ext cx="716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buFont typeface="Wingdings 3" panose="05040102010807070707" pitchFamily="18" charset="2"/>
              <a:buNone/>
            </a:pPr>
            <a:r>
              <a:rPr lang="en-US" altLang="en-US" sz="1800" b="1" dirty="0"/>
              <a:t>Copyright </a:t>
            </a:r>
            <a:r>
              <a:rPr lang="en-US" altLang="en-US" sz="1800" b="1" dirty="0" smtClean="0"/>
              <a:t>2019 </a:t>
            </a:r>
            <a:r>
              <a:rPr lang="en-US" altLang="en-US" sz="1800" b="1" dirty="0"/>
              <a:t>Interstate Technology &amp; Regulatory Council, </a:t>
            </a:r>
            <a:br>
              <a:rPr lang="en-US" altLang="en-US" sz="1800" b="1" dirty="0"/>
            </a:br>
            <a:r>
              <a:rPr lang="en-US" altLang="en-US" sz="1800" b="1" dirty="0"/>
              <a:t>50 F Street, NW, Suite 350, Washington, DC 20001</a:t>
            </a:r>
          </a:p>
        </p:txBody>
      </p:sp>
    </p:spTree>
    <p:extLst>
      <p:ext uri="{BB962C8B-B14F-4D97-AF65-F5344CB8AC3E}">
        <p14:creationId xmlns:p14="http://schemas.microsoft.com/office/powerpoint/2010/main" val="1833094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
            </a:r>
            <a:br>
              <a:rPr lang="en-US" altLang="en-US" dirty="0"/>
            </a:br>
            <a:r>
              <a:rPr lang="en-US" altLang="en-US" dirty="0"/>
              <a:t>Non-Technical Challenges Case Study: Velsicol Site, Michigan</a:t>
            </a:r>
            <a:br>
              <a:rPr lang="en-US" altLang="en-US" dirty="0"/>
            </a:br>
            <a:r>
              <a:rPr lang="en-US" altLang="en-US" dirty="0"/>
              <a:t> </a:t>
            </a:r>
          </a:p>
        </p:txBody>
      </p:sp>
      <p:sp>
        <p:nvSpPr>
          <p:cNvPr id="44035" name="Content Placeholder 2"/>
          <p:cNvSpPr>
            <a:spLocks noGrp="1"/>
          </p:cNvSpPr>
          <p:nvPr>
            <p:ph idx="1"/>
          </p:nvPr>
        </p:nvSpPr>
        <p:spPr>
          <a:xfrm>
            <a:off x="5715000" y="1371600"/>
            <a:ext cx="3429000" cy="5486400"/>
          </a:xfrm>
        </p:spPr>
        <p:txBody>
          <a:bodyPr/>
          <a:lstStyle/>
          <a:p>
            <a:r>
              <a:rPr lang="en-US" altLang="en-US" dirty="0"/>
              <a:t>Contaminated city wells and Pine River</a:t>
            </a:r>
          </a:p>
          <a:p>
            <a:pPr lvl="1"/>
            <a:r>
              <a:rPr lang="en-US" altLang="en-US" dirty="0"/>
              <a:t>DNAPL pools 100 feet deep</a:t>
            </a:r>
          </a:p>
          <a:p>
            <a:r>
              <a:rPr lang="en-US" altLang="en-US" dirty="0"/>
              <a:t>Livestock impacts and community economic hardship</a:t>
            </a:r>
          </a:p>
          <a:p>
            <a:r>
              <a:rPr lang="en-US" altLang="en-US" dirty="0"/>
              <a:t>Limited funding prompted stakeholder involvement</a:t>
            </a:r>
          </a:p>
        </p:txBody>
      </p:sp>
      <p:pic>
        <p:nvPicPr>
          <p:cNvPr id="10" name="Content Placeholder 11">
            <a:extLst>
              <a:ext uri="{FF2B5EF4-FFF2-40B4-BE49-F238E27FC236}">
                <a16:creationId xmlns:a16="http://schemas.microsoft.com/office/drawing/2014/main" xmlns="" id="{7FD1F5F2-5F3E-46C0-BF1B-AA445594B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238" y="1295400"/>
            <a:ext cx="5338762" cy="5536498"/>
          </a:xfrm>
          <a:prstGeom prst="rect">
            <a:avLst/>
          </a:prstGeom>
        </p:spPr>
      </p:pic>
      <p:sp>
        <p:nvSpPr>
          <p:cNvPr id="14" name="TextBox 3">
            <a:extLst>
              <a:ext uri="{FF2B5EF4-FFF2-40B4-BE49-F238E27FC236}">
                <a16:creationId xmlns:a16="http://schemas.microsoft.com/office/drawing/2014/main" xmlns="" id="{AA765996-5E8C-45FE-A3C3-5623F9559118}"/>
              </a:ext>
            </a:extLst>
          </p:cNvPr>
          <p:cNvSpPr txBox="1">
            <a:spLocks noChangeArrowheads="1"/>
          </p:cNvSpPr>
          <p:nvPr/>
        </p:nvSpPr>
        <p:spPr bwMode="auto">
          <a:xfrm>
            <a:off x="376238" y="6462566"/>
            <a:ext cx="4506911" cy="369332"/>
          </a:xfrm>
          <a:prstGeom prst="rect">
            <a:avLst/>
          </a:prstGeom>
          <a:noFill/>
          <a:ln w="9525">
            <a:noFill/>
            <a:miter lim="800000"/>
            <a:headEnd/>
            <a:tailEnd/>
          </a:ln>
        </p:spPr>
        <p:txBody>
          <a:bodyPr wrap="square">
            <a:spAutoFit/>
          </a:bodyPr>
          <a:lstStyle/>
          <a:p>
            <a:r>
              <a:rPr lang="en-US" dirty="0">
                <a:solidFill>
                  <a:schemeClr val="bg1"/>
                </a:solidFill>
              </a:rPr>
              <a:t>ITRC RMCS-1 Figure 46, Heidlauf 2017</a:t>
            </a:r>
          </a:p>
        </p:txBody>
      </p:sp>
      <p:sp>
        <p:nvSpPr>
          <p:cNvPr id="12" name="TextBox 11">
            <a:extLst>
              <a:ext uri="{FF2B5EF4-FFF2-40B4-BE49-F238E27FC236}">
                <a16:creationId xmlns:a16="http://schemas.microsoft.com/office/drawing/2014/main" xmlns="" id="{2C620B74-2812-42B5-BF25-CF283FC2A520}"/>
              </a:ext>
            </a:extLst>
          </p:cNvPr>
          <p:cNvSpPr txBox="1"/>
          <p:nvPr/>
        </p:nvSpPr>
        <p:spPr>
          <a:xfrm>
            <a:off x="2286000" y="4402742"/>
            <a:ext cx="659155"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Site</a:t>
            </a:r>
          </a:p>
          <a:p>
            <a:pPr algn="ctr"/>
            <a:r>
              <a:rPr lang="en-US" b="1" dirty="0">
                <a:solidFill>
                  <a:schemeClr val="bg1"/>
                </a:solidFill>
                <a:latin typeface="Arial" panose="020B0604020202020204" pitchFamily="34" charset="0"/>
                <a:cs typeface="Arial" panose="020B0604020202020204" pitchFamily="34" charset="0"/>
              </a:rPr>
              <a:t>OU1</a:t>
            </a:r>
          </a:p>
        </p:txBody>
      </p:sp>
      <p:sp>
        <p:nvSpPr>
          <p:cNvPr id="13" name="TextBox 12">
            <a:extLst>
              <a:ext uri="{FF2B5EF4-FFF2-40B4-BE49-F238E27FC236}">
                <a16:creationId xmlns:a16="http://schemas.microsoft.com/office/drawing/2014/main" xmlns="" id="{C56C3915-12D0-4901-966F-C6E137E683AA}"/>
              </a:ext>
            </a:extLst>
          </p:cNvPr>
          <p:cNvSpPr txBox="1"/>
          <p:nvPr/>
        </p:nvSpPr>
        <p:spPr>
          <a:xfrm>
            <a:off x="2772411" y="2909487"/>
            <a:ext cx="1313180"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Pine River</a:t>
            </a:r>
          </a:p>
          <a:p>
            <a:pPr algn="ctr"/>
            <a:r>
              <a:rPr lang="en-US" b="1" dirty="0">
                <a:solidFill>
                  <a:schemeClr val="bg1"/>
                </a:solidFill>
                <a:latin typeface="Arial" panose="020B0604020202020204" pitchFamily="34" charset="0"/>
                <a:cs typeface="Arial" panose="020B0604020202020204" pitchFamily="34" charset="0"/>
              </a:rPr>
              <a:t>OU 2</a:t>
            </a:r>
          </a:p>
        </p:txBody>
      </p:sp>
    </p:spTree>
    <p:extLst>
      <p:ext uri="{BB962C8B-B14F-4D97-AF65-F5344CB8AC3E}">
        <p14:creationId xmlns:p14="http://schemas.microsoft.com/office/powerpoint/2010/main" val="2791318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76238" y="92075"/>
            <a:ext cx="6862762" cy="1050925"/>
          </a:xfrm>
        </p:spPr>
        <p:txBody>
          <a:bodyPr/>
          <a:lstStyle/>
          <a:p>
            <a:pPr>
              <a:lnSpc>
                <a:spcPct val="100000"/>
              </a:lnSpc>
            </a:pPr>
            <a:r>
              <a:rPr lang="en-US" altLang="en-US" dirty="0"/>
              <a:t>Conceptual Site Model Maturity</a:t>
            </a:r>
            <a:endParaRPr lang="en-US" altLang="en-US" i="1" dirty="0">
              <a:solidFill>
                <a:srgbClr val="333399"/>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337191278"/>
              </p:ext>
            </p:extLst>
          </p:nvPr>
        </p:nvGraphicFramePr>
        <p:xfrm>
          <a:off x="481848" y="1407002"/>
          <a:ext cx="7864394" cy="4901501"/>
        </p:xfrm>
        <a:graphic>
          <a:graphicData uri="http://schemas.openxmlformats.org/drawingml/2006/table">
            <a:tbl>
              <a:tblPr firstRow="1" bandRow="1">
                <a:tableStyleId>{D03447BB-5D67-496B-8E87-E561075AD55C}</a:tableStyleId>
              </a:tblPr>
              <a:tblGrid>
                <a:gridCol w="3932197">
                  <a:extLst>
                    <a:ext uri="{9D8B030D-6E8A-4147-A177-3AD203B41FA5}">
                      <a16:colId xmlns:a16="http://schemas.microsoft.com/office/drawing/2014/main" xmlns="" val="20000"/>
                    </a:ext>
                  </a:extLst>
                </a:gridCol>
                <a:gridCol w="3932197">
                  <a:extLst>
                    <a:ext uri="{9D8B030D-6E8A-4147-A177-3AD203B41FA5}">
                      <a16:colId xmlns:a16="http://schemas.microsoft.com/office/drawing/2014/main" xmlns="" val="20001"/>
                    </a:ext>
                  </a:extLst>
                </a:gridCol>
              </a:tblGrid>
              <a:tr h="607060">
                <a:tc>
                  <a:txBody>
                    <a:bodyPr/>
                    <a:lstStyle/>
                    <a:p>
                      <a:pPr algn="ctr"/>
                      <a:r>
                        <a:rPr lang="en-US" dirty="0"/>
                        <a:t>General</a:t>
                      </a:r>
                      <a:r>
                        <a:rPr lang="en-US" baseline="0" dirty="0"/>
                        <a:t> Environmental</a:t>
                      </a:r>
                    </a:p>
                    <a:p>
                      <a:pPr algn="ctr"/>
                      <a:r>
                        <a:rPr lang="en-US" baseline="0" dirty="0"/>
                        <a:t>Cleanup Steps</a:t>
                      </a:r>
                      <a:endParaRPr 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pPr algn="ctr"/>
                      <a:r>
                        <a:rPr lang="en-US" dirty="0"/>
                        <a:t>CSM</a:t>
                      </a:r>
                      <a:r>
                        <a:rPr lang="en-US" baseline="0" dirty="0"/>
                        <a:t> Life Cycle</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75000"/>
                      </a:schemeClr>
                    </a:solidFill>
                  </a:tcPr>
                </a:tc>
                <a:extLst>
                  <a:ext uri="{0D108BD9-81ED-4DB2-BD59-A6C34878D82A}">
                    <a16:rowId xmlns:a16="http://schemas.microsoft.com/office/drawing/2014/main" xmlns="" val="10000"/>
                  </a:ext>
                </a:extLst>
              </a:tr>
              <a:tr h="903540">
                <a:tc>
                  <a:txBody>
                    <a:bodyPr/>
                    <a:lstStyle/>
                    <a:p>
                      <a:pPr algn="ctr"/>
                      <a:r>
                        <a:rPr lang="en-US" dirty="0">
                          <a:solidFill>
                            <a:schemeClr val="tx1"/>
                          </a:solidFill>
                        </a:rPr>
                        <a:t>Site Assessment</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Preliminary</a:t>
                      </a:r>
                      <a:r>
                        <a:rPr lang="en-US" baseline="0" dirty="0">
                          <a:solidFill>
                            <a:schemeClr val="tx1"/>
                          </a:solidFill>
                        </a:rPr>
                        <a:t> CSM</a:t>
                      </a:r>
                    </a:p>
                    <a:p>
                      <a:pPr algn="ctr"/>
                      <a:endParaRPr lang="en-US" baseline="0" dirty="0">
                        <a:solidFill>
                          <a:schemeClr val="tx1"/>
                        </a:solidFill>
                      </a:endParaRPr>
                    </a:p>
                    <a:p>
                      <a:pPr algn="ctr"/>
                      <a:r>
                        <a:rPr lang="en-US" baseline="0" dirty="0">
                          <a:solidFill>
                            <a:schemeClr val="tx1"/>
                          </a:solidFill>
                        </a:rPr>
                        <a:t>Baseline CSM</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598740">
                <a:tc>
                  <a:txBody>
                    <a:bodyPr/>
                    <a:lstStyle/>
                    <a:p>
                      <a:pPr algn="ctr"/>
                      <a:r>
                        <a:rPr lang="en-US" dirty="0">
                          <a:solidFill>
                            <a:schemeClr val="tx1"/>
                          </a:solidFill>
                        </a:rPr>
                        <a:t>Site Investigation and Alternatives Evaluation</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Characterization CSM Stage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762000">
                <a:tc>
                  <a:txBody>
                    <a:bodyPr/>
                    <a:lstStyle/>
                    <a:p>
                      <a:pPr algn="ctr"/>
                      <a:r>
                        <a:rPr lang="en-US" dirty="0">
                          <a:solidFill>
                            <a:schemeClr val="tx1"/>
                          </a:solidFill>
                        </a:rPr>
                        <a:t>Remedy Selection</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Design</a:t>
                      </a:r>
                      <a:r>
                        <a:rPr lang="en-US" baseline="0" dirty="0">
                          <a:solidFill>
                            <a:schemeClr val="tx1"/>
                          </a:solidFill>
                        </a:rPr>
                        <a:t> CSM Stage</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730821">
                <a:tc>
                  <a:txBody>
                    <a:bodyPr/>
                    <a:lstStyle/>
                    <a:p>
                      <a:pPr algn="ctr"/>
                      <a:r>
                        <a:rPr lang="en-US" dirty="0">
                          <a:solidFill>
                            <a:schemeClr val="tx1"/>
                          </a:solidFill>
                        </a:rPr>
                        <a:t>Remedy Implementation</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Remediation</a:t>
                      </a:r>
                      <a:r>
                        <a:rPr lang="en-US" baseline="0" dirty="0">
                          <a:solidFill>
                            <a:schemeClr val="tx1"/>
                          </a:solidFill>
                        </a:rPr>
                        <a:t> / Mitigation CSM Stage</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607060">
                <a:tc>
                  <a:txBody>
                    <a:bodyPr/>
                    <a:lstStyle/>
                    <a:p>
                      <a:pPr algn="ctr"/>
                      <a:r>
                        <a:rPr lang="en-US" dirty="0">
                          <a:solidFill>
                            <a:schemeClr val="tx1"/>
                          </a:solidFill>
                        </a:rPr>
                        <a:t>Post-Construction</a:t>
                      </a:r>
                      <a:r>
                        <a:rPr lang="en-US" baseline="0" dirty="0">
                          <a:solidFill>
                            <a:schemeClr val="tx1"/>
                          </a:solidFill>
                        </a:rPr>
                        <a:t> Activities</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Post-Remedy</a:t>
                      </a:r>
                      <a:r>
                        <a:rPr lang="en-US" baseline="0" dirty="0">
                          <a:solidFill>
                            <a:schemeClr val="tx1"/>
                          </a:solidFill>
                        </a:rPr>
                        <a:t> CSM Stage</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607060">
                <a:tc>
                  <a:txBody>
                    <a:bodyPr/>
                    <a:lstStyle/>
                    <a:p>
                      <a:pPr algn="ctr"/>
                      <a:r>
                        <a:rPr lang="en-US" dirty="0">
                          <a:solidFill>
                            <a:schemeClr val="tx1"/>
                          </a:solidFill>
                        </a:rPr>
                        <a:t>Site Completion</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dirty="0">
                        <a:solidFill>
                          <a:schemeClr val="tx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3" name="TextBox 2"/>
          <p:cNvSpPr txBox="1"/>
          <p:nvPr/>
        </p:nvSpPr>
        <p:spPr>
          <a:xfrm rot="5400000">
            <a:off x="6348406" y="3599476"/>
            <a:ext cx="4570482" cy="369332"/>
          </a:xfrm>
          <a:prstGeom prst="rect">
            <a:avLst/>
          </a:prstGeom>
          <a:noFill/>
        </p:spPr>
        <p:txBody>
          <a:bodyPr wrap="none" rtlCol="0">
            <a:spAutoFit/>
          </a:bodyPr>
          <a:lstStyle/>
          <a:p>
            <a:r>
              <a:rPr lang="en-US" b="1" dirty="0"/>
              <a:t>Conceptual                           Quantitative </a:t>
            </a:r>
          </a:p>
        </p:txBody>
      </p:sp>
      <p:cxnSp>
        <p:nvCxnSpPr>
          <p:cNvPr id="8" name="Straight Arrow Connector 7"/>
          <p:cNvCxnSpPr/>
          <p:nvPr/>
        </p:nvCxnSpPr>
        <p:spPr bwMode="auto">
          <a:xfrm flipH="1">
            <a:off x="8444152" y="1447800"/>
            <a:ext cx="4829" cy="4621583"/>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sp>
        <p:nvSpPr>
          <p:cNvPr id="48131" name="TextBox 3"/>
          <p:cNvSpPr txBox="1">
            <a:spLocks noChangeArrowheads="1"/>
          </p:cNvSpPr>
          <p:nvPr/>
        </p:nvSpPr>
        <p:spPr bwMode="auto">
          <a:xfrm>
            <a:off x="429592" y="6324600"/>
            <a:ext cx="7831734" cy="584775"/>
          </a:xfrm>
          <a:prstGeom prst="rect">
            <a:avLst/>
          </a:prstGeom>
          <a:noFill/>
          <a:ln w="9525">
            <a:noFill/>
            <a:miter lim="800000"/>
            <a:headEnd/>
            <a:tailEnd/>
          </a:ln>
        </p:spPr>
        <p:txBody>
          <a:bodyPr wrap="square">
            <a:spAutoFit/>
          </a:bodyPr>
          <a:lstStyle/>
          <a:p>
            <a:r>
              <a:rPr lang="en-US" sz="1600" dirty="0"/>
              <a:t>USEPA, 2011a. Environmental cleanup best practices: Effective use of the project life cycle conceptual site model. EPA 542-F-11-011.</a:t>
            </a:r>
          </a:p>
        </p:txBody>
      </p:sp>
      <p:graphicFrame>
        <p:nvGraphicFramePr>
          <p:cNvPr id="19" name="Table 18"/>
          <p:cNvGraphicFramePr>
            <a:graphicFrameLocks noGrp="1"/>
          </p:cNvGraphicFramePr>
          <p:nvPr/>
        </p:nvGraphicFramePr>
        <p:xfrm>
          <a:off x="675861" y="-675861"/>
          <a:ext cx="208280" cy="365760"/>
        </p:xfrm>
        <a:graphic>
          <a:graphicData uri="http://schemas.openxmlformats.org/drawingml/2006/table">
            <a:tbl>
              <a:tblPr/>
              <a:tblGrid>
                <a:gridCol w="208280">
                  <a:extLst>
                    <a:ext uri="{9D8B030D-6E8A-4147-A177-3AD203B41FA5}">
                      <a16:colId xmlns:a16="http://schemas.microsoft.com/office/drawing/2014/main" xmlns="" val="20000"/>
                    </a:ext>
                  </a:extLst>
                </a:gridCol>
              </a:tblGrid>
              <a:tr h="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0"/>
                  </a:ext>
                </a:extLst>
              </a:tr>
            </a:tbl>
          </a:graphicData>
        </a:graphic>
      </p:graphicFrame>
      <p:grpSp>
        <p:nvGrpSpPr>
          <p:cNvPr id="10" name="Group 9">
            <a:extLst>
              <a:ext uri="{FF2B5EF4-FFF2-40B4-BE49-F238E27FC236}">
                <a16:creationId xmlns:a16="http://schemas.microsoft.com/office/drawing/2014/main" xmlns="" id="{CACB5A2B-D43F-4316-BC6F-991F31F05610}"/>
              </a:ext>
            </a:extLst>
          </p:cNvPr>
          <p:cNvGrpSpPr/>
          <p:nvPr/>
        </p:nvGrpSpPr>
        <p:grpSpPr>
          <a:xfrm>
            <a:off x="6232366" y="2363585"/>
            <a:ext cx="0" cy="3813696"/>
            <a:chOff x="6232366" y="2363585"/>
            <a:chExt cx="0" cy="3813696"/>
          </a:xfrm>
        </p:grpSpPr>
        <p:cxnSp>
          <p:nvCxnSpPr>
            <p:cNvPr id="11" name="Straight Arrow Connector 10"/>
            <p:cNvCxnSpPr/>
            <p:nvPr/>
          </p:nvCxnSpPr>
          <p:spPr bwMode="auto">
            <a:xfrm>
              <a:off x="6232366" y="2363585"/>
              <a:ext cx="0" cy="24384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18" name="Straight Arrow Connector 17"/>
            <p:cNvCxnSpPr>
              <a:cxnSpLocks/>
            </p:cNvCxnSpPr>
            <p:nvPr/>
          </p:nvCxnSpPr>
          <p:spPr bwMode="auto">
            <a:xfrm>
              <a:off x="6232366" y="3514900"/>
              <a:ext cx="0" cy="30848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21" name="Straight Arrow Connector 20"/>
            <p:cNvCxnSpPr>
              <a:cxnSpLocks/>
            </p:cNvCxnSpPr>
            <p:nvPr/>
          </p:nvCxnSpPr>
          <p:spPr bwMode="auto">
            <a:xfrm>
              <a:off x="6232366" y="5642425"/>
              <a:ext cx="0" cy="534856"/>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23" name="Straight Arrow Connector 22">
              <a:extLst>
                <a:ext uri="{FF2B5EF4-FFF2-40B4-BE49-F238E27FC236}">
                  <a16:creationId xmlns:a16="http://schemas.microsoft.com/office/drawing/2014/main" xmlns="" id="{72926295-6DE0-4028-8A6B-AC946C00E820}"/>
                </a:ext>
              </a:extLst>
            </p:cNvPr>
            <p:cNvCxnSpPr>
              <a:cxnSpLocks/>
            </p:cNvCxnSpPr>
            <p:nvPr/>
          </p:nvCxnSpPr>
          <p:spPr bwMode="auto">
            <a:xfrm>
              <a:off x="6232366" y="4207625"/>
              <a:ext cx="0" cy="30848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24" name="Straight Arrow Connector 23">
              <a:extLst>
                <a:ext uri="{FF2B5EF4-FFF2-40B4-BE49-F238E27FC236}">
                  <a16:creationId xmlns:a16="http://schemas.microsoft.com/office/drawing/2014/main" xmlns="" id="{3163932B-A087-46E5-B80F-D574713F9268}"/>
                </a:ext>
              </a:extLst>
            </p:cNvPr>
            <p:cNvCxnSpPr>
              <a:cxnSpLocks/>
            </p:cNvCxnSpPr>
            <p:nvPr/>
          </p:nvCxnSpPr>
          <p:spPr bwMode="auto">
            <a:xfrm>
              <a:off x="6232366" y="4876800"/>
              <a:ext cx="0" cy="30848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25" name="Straight Arrow Connector 24">
              <a:extLst>
                <a:ext uri="{FF2B5EF4-FFF2-40B4-BE49-F238E27FC236}">
                  <a16:creationId xmlns:a16="http://schemas.microsoft.com/office/drawing/2014/main" xmlns="" id="{F97DEFFB-7ED1-4A6E-BE2E-E15E8E271771}"/>
                </a:ext>
              </a:extLst>
            </p:cNvPr>
            <p:cNvCxnSpPr>
              <a:cxnSpLocks/>
            </p:cNvCxnSpPr>
            <p:nvPr/>
          </p:nvCxnSpPr>
          <p:spPr bwMode="auto">
            <a:xfrm>
              <a:off x="6232366" y="2895600"/>
              <a:ext cx="0" cy="30848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grpSp>
    </p:spTree>
    <p:extLst>
      <p:ext uri="{BB962C8B-B14F-4D97-AF65-F5344CB8AC3E}">
        <p14:creationId xmlns:p14="http://schemas.microsoft.com/office/powerpoint/2010/main" val="2292784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Site Challenges Summary</a:t>
            </a:r>
          </a:p>
        </p:txBody>
      </p:sp>
      <p:sp>
        <p:nvSpPr>
          <p:cNvPr id="32771" name="Content Placeholder 2"/>
          <p:cNvSpPr>
            <a:spLocks noGrp="1"/>
          </p:cNvSpPr>
          <p:nvPr>
            <p:ph idx="1"/>
          </p:nvPr>
        </p:nvSpPr>
        <p:spPr/>
        <p:txBody>
          <a:bodyPr/>
          <a:lstStyle/>
          <a:p>
            <a:r>
              <a:rPr lang="en-US" altLang="en-US" dirty="0"/>
              <a:t>Complex sites typically have multiple challenges</a:t>
            </a:r>
          </a:p>
          <a:p>
            <a:endParaRPr lang="en-US" altLang="en-US" dirty="0"/>
          </a:p>
          <a:p>
            <a:r>
              <a:rPr lang="en-US" dirty="0"/>
              <a:t>Both technical and non-technical challenges can impede remediation</a:t>
            </a:r>
          </a:p>
          <a:p>
            <a:endParaRPr lang="en-US" dirty="0"/>
          </a:p>
          <a:p>
            <a:r>
              <a:rPr lang="en-US" dirty="0"/>
              <a:t>Identifying them can improve the conceptual site model and maximize remedial effectiveness </a:t>
            </a:r>
          </a:p>
          <a:p>
            <a:endParaRPr lang="en-US" dirty="0"/>
          </a:p>
          <a:p>
            <a:pPr marL="0" indent="0">
              <a:buNone/>
            </a:pPr>
            <a:endParaRPr lang="en-US" altLang="en-US" dirty="0"/>
          </a:p>
        </p:txBody>
      </p:sp>
    </p:spTree>
    <p:extLst>
      <p:ext uri="{BB962C8B-B14F-4D97-AF65-F5344CB8AC3E}">
        <p14:creationId xmlns:p14="http://schemas.microsoft.com/office/powerpoint/2010/main" val="13741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altLang="en-US" dirty="0"/>
              <a:t>Today’s Road Map</a:t>
            </a:r>
          </a:p>
        </p:txBody>
      </p:sp>
      <p:sp>
        <p:nvSpPr>
          <p:cNvPr id="18435" name="Content Placeholder 7"/>
          <p:cNvSpPr>
            <a:spLocks noGrp="1"/>
          </p:cNvSpPr>
          <p:nvPr>
            <p:ph idx="1"/>
          </p:nvPr>
        </p:nvSpPr>
        <p:spPr>
          <a:xfrm>
            <a:off x="376238" y="1828800"/>
            <a:ext cx="7772400" cy="4114800"/>
          </a:xfrm>
        </p:spPr>
        <p:txBody>
          <a:bodyPr/>
          <a:lstStyle/>
          <a:p>
            <a:pPr>
              <a:spcBef>
                <a:spcPts val="1200"/>
              </a:spcBef>
            </a:pPr>
            <a:r>
              <a:rPr lang="en-US" altLang="en-US" sz="2800" dirty="0"/>
              <a:t>Introduction</a:t>
            </a:r>
          </a:p>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2" name="Rectangle 1"/>
          <p:cNvSpPr/>
          <p:nvPr/>
        </p:nvSpPr>
        <p:spPr bwMode="auto">
          <a:xfrm>
            <a:off x="376238" y="2895600"/>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45630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1C7FF429-7D42-4315-951D-341607FAED32}"/>
              </a:ext>
            </a:extLst>
          </p:cNvPr>
          <p:cNvSpPr>
            <a:spLocks noGrp="1"/>
          </p:cNvSpPr>
          <p:nvPr>
            <p:ph type="title"/>
          </p:nvPr>
        </p:nvSpPr>
        <p:spPr/>
        <p:txBody>
          <a:bodyPr/>
          <a:lstStyle/>
          <a:p>
            <a:r>
              <a:rPr lang="en-US" dirty="0"/>
              <a:t>Remediation Potential Assessment</a:t>
            </a:r>
            <a:br>
              <a:rPr lang="en-US" dirty="0"/>
            </a:br>
            <a:r>
              <a:rPr lang="en-US" dirty="0">
                <a:solidFill>
                  <a:srgbClr val="333399"/>
                </a:solidFill>
              </a:rPr>
              <a:t>Learning Objective</a:t>
            </a:r>
          </a:p>
        </p:txBody>
      </p:sp>
      <p:sp>
        <p:nvSpPr>
          <p:cNvPr id="57" name="TextBox 56">
            <a:extLst>
              <a:ext uri="{FF2B5EF4-FFF2-40B4-BE49-F238E27FC236}">
                <a16:creationId xmlns:a16="http://schemas.microsoft.com/office/drawing/2014/main" xmlns="" id="{3133629F-2389-4D9E-8414-411C1816676D}"/>
              </a:ext>
            </a:extLst>
          </p:cNvPr>
          <p:cNvSpPr txBox="1"/>
          <p:nvPr/>
        </p:nvSpPr>
        <p:spPr>
          <a:xfrm>
            <a:off x="9939" y="6488668"/>
            <a:ext cx="2646878" cy="369332"/>
          </a:xfrm>
          <a:prstGeom prst="rect">
            <a:avLst/>
          </a:prstGeom>
          <a:noFill/>
        </p:spPr>
        <p:txBody>
          <a:bodyPr wrap="none" rtlCol="0">
            <a:spAutoFit/>
          </a:bodyPr>
          <a:lstStyle/>
          <a:p>
            <a:r>
              <a:rPr lang="en-US" dirty="0">
                <a:latin typeface="+mj-lt"/>
              </a:rPr>
              <a:t>ITRC RMCS-1, Figure 1</a:t>
            </a:r>
          </a:p>
        </p:txBody>
      </p:sp>
      <p:sp>
        <p:nvSpPr>
          <p:cNvPr id="7" name="TextBox 6"/>
          <p:cNvSpPr txBox="1"/>
          <p:nvPr/>
        </p:nvSpPr>
        <p:spPr>
          <a:xfrm>
            <a:off x="381000" y="1687022"/>
            <a:ext cx="6248400" cy="369332"/>
          </a:xfrm>
          <a:prstGeom prst="rect">
            <a:avLst/>
          </a:prstGeom>
          <a:solidFill>
            <a:srgbClr val="FF9900"/>
          </a:solidFill>
          <a:ln w="38100">
            <a:noFill/>
          </a:ln>
        </p:spPr>
        <p:txBody>
          <a:bodyPr wrap="square" rtlCol="0">
            <a:spAutoFit/>
          </a:bodyPr>
          <a:lstStyle/>
          <a:p>
            <a:r>
              <a:rPr lang="en-US" dirty="0">
                <a:solidFill>
                  <a:schemeClr val="bg1">
                    <a:lumMod val="50000"/>
                  </a:schemeClr>
                </a:solidFill>
              </a:rPr>
              <a:t>Chapter 2. Site Challenges</a:t>
            </a:r>
          </a:p>
        </p:txBody>
      </p:sp>
      <p:sp>
        <p:nvSpPr>
          <p:cNvPr id="8" name="TextBox 7"/>
          <p:cNvSpPr txBox="1"/>
          <p:nvPr/>
        </p:nvSpPr>
        <p:spPr>
          <a:xfrm>
            <a:off x="381000" y="2584753"/>
            <a:ext cx="6248400" cy="400110"/>
          </a:xfrm>
          <a:prstGeom prst="rect">
            <a:avLst/>
          </a:prstGeom>
          <a:solidFill>
            <a:srgbClr val="FFD581"/>
          </a:solidFill>
        </p:spPr>
        <p:txBody>
          <a:bodyPr wrap="square" rtlCol="0">
            <a:spAutoFit/>
          </a:bodyPr>
          <a:lstStyle/>
          <a:p>
            <a:r>
              <a:rPr lang="en-US" sz="2000" u="sng" dirty="0"/>
              <a:t>Chapter 3. Remediation Potential Assessment</a:t>
            </a:r>
          </a:p>
        </p:txBody>
      </p:sp>
      <p:sp>
        <p:nvSpPr>
          <p:cNvPr id="9" name="TextBox 8"/>
          <p:cNvSpPr txBox="1"/>
          <p:nvPr/>
        </p:nvSpPr>
        <p:spPr>
          <a:xfrm>
            <a:off x="381000" y="4455467"/>
            <a:ext cx="6248400" cy="369332"/>
          </a:xfrm>
          <a:prstGeom prst="rect">
            <a:avLst/>
          </a:prstGeom>
          <a:solidFill>
            <a:srgbClr val="71D0FF"/>
          </a:solidFill>
        </p:spPr>
        <p:txBody>
          <a:bodyPr wrap="square" rtlCol="0">
            <a:spAutoFit/>
          </a:bodyPr>
          <a:lstStyle/>
          <a:p>
            <a:r>
              <a:rPr lang="en-US" dirty="0">
                <a:solidFill>
                  <a:schemeClr val="bg1">
                    <a:lumMod val="50000"/>
                  </a:schemeClr>
                </a:solidFill>
              </a:rPr>
              <a:t>Chapter 4. Adaptive Remedy Selection</a:t>
            </a:r>
          </a:p>
        </p:txBody>
      </p:sp>
      <p:sp>
        <p:nvSpPr>
          <p:cNvPr id="10" name="TextBox 9"/>
          <p:cNvSpPr txBox="1"/>
          <p:nvPr/>
        </p:nvSpPr>
        <p:spPr>
          <a:xfrm>
            <a:off x="381000" y="5498068"/>
            <a:ext cx="6248400" cy="369332"/>
          </a:xfrm>
          <a:prstGeom prst="rect">
            <a:avLst/>
          </a:prstGeom>
          <a:solidFill>
            <a:srgbClr val="005C8A"/>
          </a:solidFill>
        </p:spPr>
        <p:txBody>
          <a:bodyPr wrap="square" rtlCol="0">
            <a:spAutoFit/>
          </a:bodyPr>
          <a:lstStyle/>
          <a:p>
            <a:r>
              <a:rPr lang="en-US" dirty="0">
                <a:solidFill>
                  <a:schemeClr val="bg1">
                    <a:lumMod val="50000"/>
                  </a:schemeClr>
                </a:solidFill>
              </a:rPr>
              <a:t>Chapter 5. Long-Term Management</a:t>
            </a:r>
          </a:p>
        </p:txBody>
      </p:sp>
      <p:sp>
        <p:nvSpPr>
          <p:cNvPr id="3" name="Rectangle 2">
            <a:extLst>
              <a:ext uri="{FF2B5EF4-FFF2-40B4-BE49-F238E27FC236}">
                <a16:creationId xmlns:a16="http://schemas.microsoft.com/office/drawing/2014/main" xmlns="" id="{989150F5-A169-45A7-AC93-58085D37251D}"/>
              </a:ext>
            </a:extLst>
          </p:cNvPr>
          <p:cNvSpPr/>
          <p:nvPr/>
        </p:nvSpPr>
        <p:spPr>
          <a:xfrm>
            <a:off x="381000" y="2946737"/>
            <a:ext cx="6248400" cy="1015663"/>
          </a:xfrm>
          <a:prstGeom prst="rect">
            <a:avLst/>
          </a:prstGeom>
          <a:solidFill>
            <a:srgbClr val="FFD581"/>
          </a:solidFill>
          <a:ln w="38100">
            <a:noFill/>
          </a:ln>
        </p:spPr>
        <p:txBody>
          <a:bodyPr wrap="square" rtlCol="0">
            <a:spAutoFit/>
          </a:bodyPr>
          <a:lstStyle/>
          <a:p>
            <a:r>
              <a:rPr lang="en-US" sz="2000" i="1" dirty="0"/>
              <a:t>Use the Remediation Potential Assessment to identify whether Adaptive Site Management is warranted due to site challenges</a:t>
            </a:r>
          </a:p>
        </p:txBody>
      </p:sp>
      <p:pic>
        <p:nvPicPr>
          <p:cNvPr id="11" name="Picture 2" descr="Figure 1">
            <a:extLst>
              <a:ext uri="{FF2B5EF4-FFF2-40B4-BE49-F238E27FC236}">
                <a16:creationId xmlns:a16="http://schemas.microsoft.com/office/drawing/2014/main" xmlns="" id="{1C764734-1272-416D-9F46-E744F97A0A3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EF69472B-C8D5-472A-9B2A-BA7890F6A657}"/>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2516309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152400"/>
            <a:ext cx="8229600" cy="1143000"/>
          </a:xfrm>
        </p:spPr>
        <p:txBody>
          <a:bodyPr/>
          <a:lstStyle/>
          <a:p>
            <a:r>
              <a:rPr lang="en-US" dirty="0"/>
              <a:t>Remediation Potential Assessment</a:t>
            </a:r>
            <a:br>
              <a:rPr lang="en-US" dirty="0"/>
            </a:br>
            <a:r>
              <a:rPr lang="en-US" dirty="0">
                <a:solidFill>
                  <a:srgbClr val="333399"/>
                </a:solidFill>
              </a:rPr>
              <a:t>Process and Outcome</a:t>
            </a:r>
          </a:p>
        </p:txBody>
      </p:sp>
      <p:sp>
        <p:nvSpPr>
          <p:cNvPr id="49155" name="Text Placeholder 7"/>
          <p:cNvSpPr>
            <a:spLocks noGrp="1"/>
          </p:cNvSpPr>
          <p:nvPr>
            <p:ph type="body" idx="1"/>
          </p:nvPr>
        </p:nvSpPr>
        <p:spPr>
          <a:xfrm>
            <a:off x="457200" y="1295400"/>
            <a:ext cx="4040188" cy="639762"/>
          </a:xfrm>
        </p:spPr>
        <p:txBody>
          <a:bodyPr/>
          <a:lstStyle/>
          <a:p>
            <a:pPr marL="0" indent="0">
              <a:buNone/>
            </a:pPr>
            <a:r>
              <a:rPr lang="en-US" b="1" u="sng" dirty="0"/>
              <a:t>Process</a:t>
            </a:r>
          </a:p>
        </p:txBody>
      </p:sp>
      <p:sp>
        <p:nvSpPr>
          <p:cNvPr id="49156" name="Content Placeholder 2"/>
          <p:cNvSpPr>
            <a:spLocks noGrp="1"/>
          </p:cNvSpPr>
          <p:nvPr>
            <p:ph sz="half" idx="2"/>
          </p:nvPr>
        </p:nvSpPr>
        <p:spPr>
          <a:xfrm>
            <a:off x="457200" y="1935162"/>
            <a:ext cx="4040188" cy="3951288"/>
          </a:xfrm>
        </p:spPr>
        <p:txBody>
          <a:bodyPr/>
          <a:lstStyle/>
          <a:p>
            <a:r>
              <a:rPr lang="en-US" dirty="0"/>
              <a:t>Screening tool uses weight-of-evidence approach to assess if site is likely to achieve remedial objectives in a reasonable time frame</a:t>
            </a:r>
          </a:p>
          <a:p>
            <a:r>
              <a:rPr lang="en-US" dirty="0"/>
              <a:t>Basis for aligning expectations with actual remediation potential</a:t>
            </a:r>
          </a:p>
          <a:p>
            <a:r>
              <a:rPr lang="en-US" dirty="0"/>
              <a:t>Promotes effective and transparent interaction</a:t>
            </a:r>
          </a:p>
        </p:txBody>
      </p:sp>
      <p:sp>
        <p:nvSpPr>
          <p:cNvPr id="49157" name="Text Placeholder 8"/>
          <p:cNvSpPr>
            <a:spLocks noGrp="1"/>
          </p:cNvSpPr>
          <p:nvPr>
            <p:ph type="body" sz="quarter" idx="3"/>
          </p:nvPr>
        </p:nvSpPr>
        <p:spPr>
          <a:xfrm>
            <a:off x="4645025" y="1295400"/>
            <a:ext cx="4041775" cy="639762"/>
          </a:xfrm>
        </p:spPr>
        <p:txBody>
          <a:bodyPr/>
          <a:lstStyle/>
          <a:p>
            <a:pPr marL="0" indent="0">
              <a:buNone/>
            </a:pPr>
            <a:r>
              <a:rPr lang="en-US" b="1" u="sng" dirty="0"/>
              <a:t>Outcome</a:t>
            </a:r>
          </a:p>
        </p:txBody>
      </p:sp>
      <p:sp>
        <p:nvSpPr>
          <p:cNvPr id="49158" name="Content Placeholder 9"/>
          <p:cNvSpPr>
            <a:spLocks noGrp="1"/>
          </p:cNvSpPr>
          <p:nvPr>
            <p:ph sz="quarter" idx="4"/>
          </p:nvPr>
        </p:nvSpPr>
        <p:spPr>
          <a:xfrm>
            <a:off x="4645025" y="1935162"/>
            <a:ext cx="4041775" cy="3951288"/>
          </a:xfrm>
        </p:spPr>
        <p:txBody>
          <a:bodyPr/>
          <a:lstStyle/>
          <a:p>
            <a:r>
              <a:rPr lang="en-US" dirty="0"/>
              <a:t>Site objectives are attainable OR</a:t>
            </a:r>
          </a:p>
          <a:p>
            <a:r>
              <a:rPr lang="en-US" dirty="0"/>
              <a:t>Remediation potential is low – consider adaptive site management</a:t>
            </a:r>
          </a:p>
        </p:txBody>
      </p:sp>
      <p:sp>
        <p:nvSpPr>
          <p:cNvPr id="9" name="TextBox 8">
            <a:extLst>
              <a:ext uri="{FF2B5EF4-FFF2-40B4-BE49-F238E27FC236}">
                <a16:creationId xmlns:a16="http://schemas.microsoft.com/office/drawing/2014/main" xmlns="" id="{3133629F-2389-4D9E-8414-411C1816676D}"/>
              </a:ext>
            </a:extLst>
          </p:cNvPr>
          <p:cNvSpPr txBox="1"/>
          <p:nvPr/>
        </p:nvSpPr>
        <p:spPr>
          <a:xfrm>
            <a:off x="9939" y="6488668"/>
            <a:ext cx="2646878" cy="369332"/>
          </a:xfrm>
          <a:prstGeom prst="rect">
            <a:avLst/>
          </a:prstGeom>
          <a:noFill/>
        </p:spPr>
        <p:txBody>
          <a:bodyPr wrap="none" rtlCol="0">
            <a:spAutoFit/>
          </a:bodyPr>
          <a:lstStyle/>
          <a:p>
            <a:r>
              <a:rPr lang="en-US" dirty="0">
                <a:latin typeface="+mj-lt"/>
              </a:rPr>
              <a:t>ITRC RMCS-1, Figure 1</a:t>
            </a:r>
          </a:p>
        </p:txBody>
      </p:sp>
      <p:pic>
        <p:nvPicPr>
          <p:cNvPr id="2050" name="Picture 2" descr="http://rmcs-1.itrcweb.org/wp-content/uploads/2017/09/section3_top.png">
            <a:extLst>
              <a:ext uri="{FF2B5EF4-FFF2-40B4-BE49-F238E27FC236}">
                <a16:creationId xmlns:a16="http://schemas.microsoft.com/office/drawing/2014/main" xmlns="" id="{BC2105EF-DE2F-4A02-B625-331A8CA16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033157"/>
            <a:ext cx="3429000" cy="271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825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57" y="188832"/>
            <a:ext cx="8229600" cy="1143000"/>
          </a:xfrm>
        </p:spPr>
        <p:txBody>
          <a:bodyPr/>
          <a:lstStyle/>
          <a:p>
            <a:r>
              <a:rPr lang="en-US" dirty="0"/>
              <a:t>“Can You Get There?”</a:t>
            </a:r>
          </a:p>
        </p:txBody>
      </p:sp>
      <p:sp>
        <p:nvSpPr>
          <p:cNvPr id="11" name="Content Placeholder 2"/>
          <p:cNvSpPr>
            <a:spLocks noGrp="1"/>
          </p:cNvSpPr>
          <p:nvPr>
            <p:ph sz="half" idx="2"/>
          </p:nvPr>
        </p:nvSpPr>
        <p:spPr>
          <a:xfrm>
            <a:off x="431457" y="4114880"/>
            <a:ext cx="4040188" cy="2364175"/>
          </a:xfrm>
        </p:spPr>
        <p:txBody>
          <a:bodyPr/>
          <a:lstStyle/>
          <a:p>
            <a:r>
              <a:rPr lang="en-US" sz="2000" dirty="0"/>
              <a:t>Small, shallow site</a:t>
            </a:r>
          </a:p>
          <a:p>
            <a:r>
              <a:rPr lang="en-US" sz="2000" dirty="0"/>
              <a:t>Sandy water bearing unit</a:t>
            </a:r>
          </a:p>
          <a:p>
            <a:r>
              <a:rPr lang="en-US" sz="2000" dirty="0"/>
              <a:t>Low concentrations</a:t>
            </a:r>
          </a:p>
          <a:p>
            <a:r>
              <a:rPr lang="en-US" sz="2000" dirty="0"/>
              <a:t>Benzene (attenuates fast)</a:t>
            </a:r>
          </a:p>
          <a:p>
            <a:r>
              <a:rPr lang="en-US" sz="2000" dirty="0"/>
              <a:t>Very little non-aqueous phase liquid</a:t>
            </a:r>
          </a:p>
        </p:txBody>
      </p:sp>
      <p:pic>
        <p:nvPicPr>
          <p:cNvPr id="4" name="Picture 3" descr="Abandoned_Gas_Station_on_US_41_&amp;_Old_Crystal_River_Road-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1000" y="1371600"/>
            <a:ext cx="3505200" cy="2628900"/>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xmlns="" id="{7789D6DC-43E4-4D73-A67F-E2DBD0B52CDC}"/>
              </a:ext>
            </a:extLst>
          </p:cNvPr>
          <p:cNvSpPr txBox="1"/>
          <p:nvPr/>
        </p:nvSpPr>
        <p:spPr>
          <a:xfrm>
            <a:off x="9939" y="6488668"/>
            <a:ext cx="3706464" cy="338554"/>
          </a:xfrm>
          <a:prstGeom prst="rect">
            <a:avLst/>
          </a:prstGeom>
          <a:noFill/>
        </p:spPr>
        <p:txBody>
          <a:bodyPr wrap="none" rtlCol="0">
            <a:spAutoFit/>
          </a:bodyPr>
          <a:lstStyle/>
          <a:p>
            <a:r>
              <a:rPr lang="en-US" sz="1600" dirty="0">
                <a:latin typeface="+mj-lt"/>
              </a:rPr>
              <a:t>Source: DanTD / Wikimedia Commons</a:t>
            </a:r>
          </a:p>
        </p:txBody>
      </p:sp>
    </p:spTree>
    <p:extLst>
      <p:ext uri="{BB962C8B-B14F-4D97-AF65-F5344CB8AC3E}">
        <p14:creationId xmlns:p14="http://schemas.microsoft.com/office/powerpoint/2010/main" val="3569195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57" y="188832"/>
            <a:ext cx="8229600" cy="1143000"/>
          </a:xfrm>
        </p:spPr>
        <p:txBody>
          <a:bodyPr/>
          <a:lstStyle/>
          <a:p>
            <a:r>
              <a:rPr lang="en-US" dirty="0"/>
              <a:t>“Can You Get There?”</a:t>
            </a:r>
          </a:p>
        </p:txBody>
      </p:sp>
      <p:pic>
        <p:nvPicPr>
          <p:cNvPr id="8" name="Picture 2"/>
          <p:cNvPicPr>
            <a:picLocks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876800" y="1371600"/>
            <a:ext cx="3492500" cy="3240088"/>
          </a:xfrm>
          <a:prstGeom prst="rect">
            <a:avLst/>
          </a:prstGeom>
          <a:noFill/>
          <a:ln w="254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sz="half" idx="2"/>
          </p:nvPr>
        </p:nvSpPr>
        <p:spPr>
          <a:xfrm>
            <a:off x="431457" y="4114880"/>
            <a:ext cx="4040188" cy="2364175"/>
          </a:xfrm>
        </p:spPr>
        <p:txBody>
          <a:bodyPr/>
          <a:lstStyle/>
          <a:p>
            <a:r>
              <a:rPr lang="en-US" sz="2000" dirty="0"/>
              <a:t>Small, shallow site</a:t>
            </a:r>
          </a:p>
          <a:p>
            <a:r>
              <a:rPr lang="en-US" sz="2000" dirty="0"/>
              <a:t>Sandy water bearing unit</a:t>
            </a:r>
          </a:p>
          <a:p>
            <a:r>
              <a:rPr lang="en-US" sz="2000" dirty="0"/>
              <a:t>Low concentrations</a:t>
            </a:r>
          </a:p>
          <a:p>
            <a:r>
              <a:rPr lang="en-US" sz="2000" dirty="0"/>
              <a:t>BTEX (attenuates fast)</a:t>
            </a:r>
          </a:p>
          <a:p>
            <a:r>
              <a:rPr lang="en-US" sz="2000" dirty="0"/>
              <a:t>Very little NAPL</a:t>
            </a:r>
          </a:p>
        </p:txBody>
      </p:sp>
      <p:sp>
        <p:nvSpPr>
          <p:cNvPr id="12" name="Content Placeholder 2"/>
          <p:cNvSpPr>
            <a:spLocks noGrp="1"/>
          </p:cNvSpPr>
          <p:nvPr>
            <p:ph sz="half" idx="2"/>
          </p:nvPr>
        </p:nvSpPr>
        <p:spPr>
          <a:xfrm>
            <a:off x="4850295" y="4651456"/>
            <a:ext cx="4326825" cy="2364175"/>
          </a:xfrm>
        </p:spPr>
        <p:txBody>
          <a:bodyPr/>
          <a:lstStyle/>
          <a:p>
            <a:r>
              <a:rPr lang="en-US" sz="2000" dirty="0"/>
              <a:t>Large site, deep contamination</a:t>
            </a:r>
          </a:p>
          <a:p>
            <a:r>
              <a:rPr lang="en-US" sz="2000" dirty="0"/>
              <a:t>Much of source under buildings</a:t>
            </a:r>
          </a:p>
          <a:p>
            <a:r>
              <a:rPr lang="en-US" sz="2000" dirty="0"/>
              <a:t>Sand, silt, fractured clays</a:t>
            </a:r>
          </a:p>
          <a:p>
            <a:r>
              <a:rPr lang="en-US" sz="2000" dirty="0"/>
              <a:t>Not much biodegradation</a:t>
            </a:r>
          </a:p>
          <a:p>
            <a:r>
              <a:rPr lang="en-US" sz="2000" dirty="0"/>
              <a:t>Need &gt; 99.9% reduction</a:t>
            </a:r>
          </a:p>
        </p:txBody>
      </p:sp>
      <p:pic>
        <p:nvPicPr>
          <p:cNvPr id="4" name="Picture 3" descr="Abandoned_Gas_Station_on_US_41_&amp;_Old_Crystal_River_Road-1.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1000" y="1371600"/>
            <a:ext cx="3505200" cy="2628900"/>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AAFD5A8F-164C-401B-AD57-96E89EAA6F19}"/>
              </a:ext>
            </a:extLst>
          </p:cNvPr>
          <p:cNvSpPr txBox="1"/>
          <p:nvPr/>
        </p:nvSpPr>
        <p:spPr>
          <a:xfrm>
            <a:off x="9939" y="6211669"/>
            <a:ext cx="3866764" cy="584775"/>
          </a:xfrm>
          <a:prstGeom prst="rect">
            <a:avLst/>
          </a:prstGeom>
          <a:noFill/>
        </p:spPr>
        <p:txBody>
          <a:bodyPr wrap="none" rtlCol="0">
            <a:spAutoFit/>
          </a:bodyPr>
          <a:lstStyle/>
          <a:p>
            <a:r>
              <a:rPr lang="en-US" sz="1600" dirty="0">
                <a:latin typeface="+mj-lt"/>
              </a:rPr>
              <a:t>Sources: DanTD / Wikimedia Commons,</a:t>
            </a:r>
          </a:p>
          <a:p>
            <a:r>
              <a:rPr lang="en-US" sz="1600" dirty="0">
                <a:latin typeface="+mj-lt"/>
              </a:rPr>
              <a:t> GSI Environmental</a:t>
            </a:r>
          </a:p>
        </p:txBody>
      </p:sp>
    </p:spTree>
    <p:extLst>
      <p:ext uri="{BB962C8B-B14F-4D97-AF65-F5344CB8AC3E}">
        <p14:creationId xmlns:p14="http://schemas.microsoft.com/office/powerpoint/2010/main" val="12765997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Remediation Potential Assessment</a:t>
            </a:r>
            <a:br>
              <a:rPr lang="en-US" dirty="0"/>
            </a:br>
            <a:r>
              <a:rPr lang="en-US" dirty="0">
                <a:solidFill>
                  <a:srgbClr val="333399"/>
                </a:solidFill>
              </a:rPr>
              <a:t>Purpose</a:t>
            </a:r>
          </a:p>
        </p:txBody>
      </p:sp>
      <p:sp>
        <p:nvSpPr>
          <p:cNvPr id="3" name="Subtitle 2"/>
          <p:cNvSpPr>
            <a:spLocks noGrp="1"/>
          </p:cNvSpPr>
          <p:nvPr>
            <p:ph idx="1"/>
          </p:nvPr>
        </p:nvSpPr>
        <p:spPr/>
        <p:txBody>
          <a:bodyPr/>
          <a:lstStyle/>
          <a:p>
            <a:r>
              <a:rPr lang="en-US" dirty="0"/>
              <a:t>Intended to inform the remedial decision process and determine if adaptive management process is beneficial</a:t>
            </a:r>
          </a:p>
          <a:p>
            <a:endParaRPr lang="en-US" dirty="0"/>
          </a:p>
          <a:p>
            <a:r>
              <a:rPr lang="en-US" dirty="0"/>
              <a:t>Can allow for greater transparency and facilitate future reviews of the process</a:t>
            </a:r>
          </a:p>
          <a:p>
            <a:endParaRPr lang="en-US" dirty="0"/>
          </a:p>
          <a:p>
            <a:r>
              <a:rPr lang="en-US" dirty="0"/>
              <a:t>Flexible process that can be modified as appropriate for the site</a:t>
            </a:r>
          </a:p>
          <a:p>
            <a:endParaRPr lang="en-US" dirty="0"/>
          </a:p>
          <a:p>
            <a:endParaRPr lang="en-US" dirty="0"/>
          </a:p>
        </p:txBody>
      </p:sp>
    </p:spTree>
    <p:extLst>
      <p:ext uri="{BB962C8B-B14F-4D97-AF65-F5344CB8AC3E}">
        <p14:creationId xmlns:p14="http://schemas.microsoft.com/office/powerpoint/2010/main" val="2807419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6"/>
          <p:cNvSpPr>
            <a:spLocks noGrp="1"/>
          </p:cNvSpPr>
          <p:nvPr>
            <p:ph type="title"/>
          </p:nvPr>
        </p:nvSpPr>
        <p:spPr>
          <a:xfrm>
            <a:off x="457200" y="72232"/>
            <a:ext cx="8229600" cy="1143000"/>
          </a:xfrm>
        </p:spPr>
        <p:txBody>
          <a:bodyPr/>
          <a:lstStyle/>
          <a:p>
            <a:r>
              <a:rPr lang="en-US" altLang="en-US" dirty="0"/>
              <a:t>Remediation Potential Assessment </a:t>
            </a:r>
            <a:br>
              <a:rPr lang="en-US" altLang="en-US" dirty="0"/>
            </a:br>
            <a:r>
              <a:rPr lang="en-US" altLang="en-US" dirty="0"/>
              <a:t>(RPA)</a:t>
            </a:r>
          </a:p>
        </p:txBody>
      </p:sp>
      <p:sp>
        <p:nvSpPr>
          <p:cNvPr id="50179" name="Text Placeholder 3"/>
          <p:cNvSpPr>
            <a:spLocks noGrp="1"/>
          </p:cNvSpPr>
          <p:nvPr>
            <p:ph type="body" idx="1"/>
          </p:nvPr>
        </p:nvSpPr>
        <p:spPr/>
        <p:txBody>
          <a:bodyPr/>
          <a:lstStyle/>
          <a:p>
            <a:r>
              <a:rPr lang="en-US" altLang="en-US" dirty="0"/>
              <a:t>DOES:</a:t>
            </a:r>
          </a:p>
        </p:txBody>
      </p:sp>
      <p:sp>
        <p:nvSpPr>
          <p:cNvPr id="50180" name="Content Placeholder 7"/>
          <p:cNvSpPr>
            <a:spLocks noGrp="1"/>
          </p:cNvSpPr>
          <p:nvPr>
            <p:ph sz="half" idx="2"/>
          </p:nvPr>
        </p:nvSpPr>
        <p:spPr/>
        <p:txBody>
          <a:bodyPr/>
          <a:lstStyle/>
          <a:p>
            <a:r>
              <a:rPr lang="en-US" altLang="en-US" dirty="0"/>
              <a:t>Allow flexibility and site-specific input in an iterative process</a:t>
            </a:r>
          </a:p>
          <a:p>
            <a:r>
              <a:rPr lang="en-US" altLang="en-US" dirty="0"/>
              <a:t>Require detailed supporting data on the nature and extent of contamination</a:t>
            </a:r>
          </a:p>
          <a:p>
            <a:r>
              <a:rPr lang="en-US" altLang="en-US" dirty="0"/>
              <a:t>Consider remediation potential of individual factors in context of other pertinent factors </a:t>
            </a:r>
          </a:p>
        </p:txBody>
      </p:sp>
      <p:sp>
        <p:nvSpPr>
          <p:cNvPr id="50181" name="Text Placeholder 4"/>
          <p:cNvSpPr>
            <a:spLocks noGrp="1"/>
          </p:cNvSpPr>
          <p:nvPr>
            <p:ph type="body" sz="quarter" idx="3"/>
          </p:nvPr>
        </p:nvSpPr>
        <p:spPr/>
        <p:txBody>
          <a:bodyPr/>
          <a:lstStyle/>
          <a:p>
            <a:r>
              <a:rPr lang="en-US" altLang="en-US" dirty="0"/>
              <a:t>DOES NOT:</a:t>
            </a:r>
          </a:p>
        </p:txBody>
      </p:sp>
      <p:sp>
        <p:nvSpPr>
          <p:cNvPr id="50182" name="Content Placeholder 5"/>
          <p:cNvSpPr>
            <a:spLocks noGrp="1"/>
          </p:cNvSpPr>
          <p:nvPr>
            <p:ph sz="quarter" idx="4"/>
          </p:nvPr>
        </p:nvSpPr>
        <p:spPr/>
        <p:txBody>
          <a:bodyPr/>
          <a:lstStyle/>
          <a:p>
            <a:r>
              <a:rPr lang="en-US" altLang="en-US" dirty="0"/>
              <a:t>Provide a means to avoid requirements</a:t>
            </a:r>
          </a:p>
          <a:p>
            <a:r>
              <a:rPr lang="en-US" altLang="en-US" dirty="0"/>
              <a:t>Evaluate whether a site is complex</a:t>
            </a:r>
          </a:p>
          <a:p>
            <a:r>
              <a:rPr lang="en-US" altLang="en-US" dirty="0"/>
              <a:t>Directly consider cost</a:t>
            </a:r>
          </a:p>
          <a:p>
            <a:r>
              <a:rPr lang="en-US" altLang="en-US" dirty="0"/>
              <a:t>Produce a default decision</a:t>
            </a:r>
          </a:p>
          <a:p>
            <a:endParaRPr lang="en-US" altLang="en-US" dirty="0"/>
          </a:p>
          <a:p>
            <a:endParaRPr lang="en-US" altLang="en-US" dirty="0"/>
          </a:p>
        </p:txBody>
      </p:sp>
    </p:spTree>
    <p:extLst>
      <p:ext uri="{BB962C8B-B14F-4D97-AF65-F5344CB8AC3E}">
        <p14:creationId xmlns:p14="http://schemas.microsoft.com/office/powerpoint/2010/main" val="340279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8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8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8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p:bldP spid="5018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97D52717-D064-4F42-9054-E26F59B202B3}"/>
              </a:ext>
            </a:extLst>
          </p:cNvPr>
          <p:cNvSpPr>
            <a:spLocks noGrp="1" noChangeArrowheads="1"/>
          </p:cNvSpPr>
          <p:nvPr>
            <p:ph type="title"/>
          </p:nvPr>
        </p:nvSpPr>
        <p:spPr/>
        <p:txBody>
          <a:bodyPr/>
          <a:lstStyle/>
          <a:p>
            <a:r>
              <a:rPr lang="en-US" altLang="en-US" dirty="0"/>
              <a:t>ITRC (</a:t>
            </a:r>
            <a:r>
              <a:rPr lang="en-US" altLang="en-US" u="sng" dirty="0">
                <a:solidFill>
                  <a:srgbClr val="333399"/>
                </a:solidFill>
                <a:hlinkClick r:id="rId3"/>
              </a:rPr>
              <a:t>www.itrcweb.org</a:t>
            </a:r>
            <a:r>
              <a:rPr lang="en-US" altLang="en-US" dirty="0"/>
              <a:t>) – Shaping the Future of Regulatory Acceptance</a:t>
            </a:r>
          </a:p>
        </p:txBody>
      </p:sp>
      <p:sp>
        <p:nvSpPr>
          <p:cNvPr id="10243" name="Rectangle 3">
            <a:extLst>
              <a:ext uri="{FF2B5EF4-FFF2-40B4-BE49-F238E27FC236}">
                <a16:creationId xmlns:a16="http://schemas.microsoft.com/office/drawing/2014/main" xmlns="" id="{88DB1CEE-6B5A-43BE-BE35-F3C450B54B4E}"/>
              </a:ext>
            </a:extLst>
          </p:cNvPr>
          <p:cNvSpPr>
            <a:spLocks noGrp="1" noChangeArrowheads="1"/>
          </p:cNvSpPr>
          <p:nvPr>
            <p:ph type="body" sz="half" idx="1"/>
          </p:nvPr>
        </p:nvSpPr>
        <p:spPr>
          <a:xfrm>
            <a:off x="609600" y="1524000"/>
            <a:ext cx="3810000" cy="4292600"/>
          </a:xfrm>
        </p:spPr>
        <p:txBody>
          <a:bodyPr/>
          <a:lstStyle/>
          <a:p>
            <a:pPr>
              <a:lnSpc>
                <a:spcPct val="90000"/>
              </a:lnSpc>
            </a:pPr>
            <a:r>
              <a:rPr lang="en-US" altLang="en-US" sz="2000" dirty="0"/>
              <a:t>Host organization</a:t>
            </a:r>
          </a:p>
          <a:p>
            <a:pPr>
              <a:lnSpc>
                <a:spcPct val="90000"/>
              </a:lnSpc>
            </a:pPr>
            <a:r>
              <a:rPr lang="en-US" altLang="en-US" sz="2000" dirty="0"/>
              <a:t>Network</a:t>
            </a:r>
          </a:p>
          <a:p>
            <a:pPr lvl="1">
              <a:lnSpc>
                <a:spcPct val="90000"/>
              </a:lnSpc>
            </a:pPr>
            <a:r>
              <a:rPr lang="en-US" altLang="en-US" sz="2000" dirty="0"/>
              <a:t>State regulators</a:t>
            </a:r>
          </a:p>
          <a:p>
            <a:pPr lvl="2">
              <a:lnSpc>
                <a:spcPct val="90000"/>
              </a:lnSpc>
            </a:pPr>
            <a:r>
              <a:rPr lang="en-US" altLang="en-US" sz="1800" dirty="0"/>
              <a:t>All 50 states, PR, DC</a:t>
            </a:r>
          </a:p>
          <a:p>
            <a:pPr lvl="1">
              <a:lnSpc>
                <a:spcPct val="90000"/>
              </a:lnSpc>
            </a:pPr>
            <a:r>
              <a:rPr lang="en-US" altLang="en-US" sz="2000" dirty="0"/>
              <a:t>Federal partners</a:t>
            </a:r>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800" dirty="0"/>
          </a:p>
          <a:p>
            <a:pPr lvl="1">
              <a:lnSpc>
                <a:spcPct val="90000"/>
              </a:lnSpc>
            </a:pPr>
            <a:r>
              <a:rPr lang="en-US" altLang="en-US" sz="2000" dirty="0"/>
              <a:t>ITRC Industry Affiliates Program</a:t>
            </a:r>
          </a:p>
          <a:p>
            <a:pPr lvl="1">
              <a:lnSpc>
                <a:spcPct val="90000"/>
              </a:lnSpc>
            </a:pPr>
            <a:endParaRPr lang="en-US" altLang="en-US" sz="2000" dirty="0"/>
          </a:p>
          <a:p>
            <a:pPr lvl="1">
              <a:lnSpc>
                <a:spcPct val="90000"/>
              </a:lnSpc>
            </a:pPr>
            <a:r>
              <a:rPr lang="en-US" altLang="en-US" sz="2000" dirty="0"/>
              <a:t>Academia</a:t>
            </a:r>
          </a:p>
          <a:p>
            <a:pPr lvl="1">
              <a:lnSpc>
                <a:spcPct val="90000"/>
              </a:lnSpc>
            </a:pPr>
            <a:r>
              <a:rPr lang="en-US" altLang="en-US" sz="2000" dirty="0"/>
              <a:t>Community stakeholders</a:t>
            </a:r>
          </a:p>
          <a:p>
            <a:pPr>
              <a:lnSpc>
                <a:spcPct val="90000"/>
              </a:lnSpc>
            </a:pPr>
            <a:r>
              <a:rPr lang="en-US" altLang="en-US" sz="2000" dirty="0"/>
              <a:t>Follow ITRC</a:t>
            </a:r>
          </a:p>
        </p:txBody>
      </p:sp>
      <p:sp>
        <p:nvSpPr>
          <p:cNvPr id="10244" name="Rectangle 4">
            <a:extLst>
              <a:ext uri="{FF2B5EF4-FFF2-40B4-BE49-F238E27FC236}">
                <a16:creationId xmlns:a16="http://schemas.microsoft.com/office/drawing/2014/main" xmlns="" id="{CFF92136-3598-43A6-94C2-8E07FCE835D3}"/>
              </a:ext>
            </a:extLst>
          </p:cNvPr>
          <p:cNvSpPr>
            <a:spLocks noGrp="1" noChangeArrowheads="1"/>
          </p:cNvSpPr>
          <p:nvPr>
            <p:ph type="body" sz="half" idx="2"/>
          </p:nvPr>
        </p:nvSpPr>
        <p:spPr>
          <a:xfrm>
            <a:off x="4595813" y="1389063"/>
            <a:ext cx="4191000" cy="4292600"/>
          </a:xfrm>
        </p:spPr>
        <p:txBody>
          <a:bodyPr/>
          <a:lstStyle/>
          <a:p>
            <a:pPr>
              <a:spcBef>
                <a:spcPct val="30000"/>
              </a:spcBef>
            </a:pPr>
            <a:r>
              <a:rPr lang="en-US" altLang="en-US" sz="2000" dirty="0"/>
              <a:t>Disclaimer</a:t>
            </a:r>
          </a:p>
          <a:p>
            <a:pPr lvl="1">
              <a:spcBef>
                <a:spcPct val="30000"/>
              </a:spcBef>
            </a:pPr>
            <a:r>
              <a:rPr lang="en-US" altLang="en-US" sz="1800" dirty="0"/>
              <a:t>Full version in </a:t>
            </a:r>
            <a:r>
              <a:rPr lang="ja-JP" altLang="en-US" sz="1800" dirty="0"/>
              <a:t>“</a:t>
            </a:r>
            <a:r>
              <a:rPr lang="en-US" altLang="ja-JP" sz="1800" dirty="0"/>
              <a:t>Notes</a:t>
            </a:r>
            <a:r>
              <a:rPr lang="ja-JP" altLang="en-US" sz="1800" dirty="0"/>
              <a:t>”</a:t>
            </a:r>
            <a:r>
              <a:rPr lang="en-US" altLang="ja-JP" sz="1800" dirty="0"/>
              <a:t> section</a:t>
            </a:r>
          </a:p>
          <a:p>
            <a:pPr lvl="1">
              <a:spcBef>
                <a:spcPct val="30000"/>
              </a:spcBef>
            </a:pPr>
            <a:r>
              <a:rPr lang="en-US" altLang="en-US" sz="1800" dirty="0"/>
              <a:t>Partially funded by the U.S. government</a:t>
            </a:r>
          </a:p>
          <a:p>
            <a:pPr lvl="2">
              <a:spcBef>
                <a:spcPct val="30000"/>
              </a:spcBef>
            </a:pPr>
            <a:r>
              <a:rPr lang="en-US" altLang="en-US" sz="1800" dirty="0"/>
              <a:t>ITRC nor US government warranty material</a:t>
            </a:r>
          </a:p>
          <a:p>
            <a:pPr lvl="2">
              <a:spcBef>
                <a:spcPct val="30000"/>
              </a:spcBef>
            </a:pPr>
            <a:r>
              <a:rPr lang="en-US" altLang="en-US" sz="1800" dirty="0"/>
              <a:t>ITRC nor US government endorse specific products</a:t>
            </a:r>
          </a:p>
          <a:p>
            <a:pPr>
              <a:spcBef>
                <a:spcPct val="30000"/>
              </a:spcBef>
            </a:pPr>
            <a:r>
              <a:rPr lang="en-US" altLang="en-US" sz="2000" dirty="0"/>
              <a:t>ITRC materials available for your use – see </a:t>
            </a:r>
            <a:r>
              <a:rPr lang="en-US" altLang="en-US" sz="2000" dirty="0">
                <a:hlinkClick r:id="rId4"/>
              </a:rPr>
              <a:t>usage policy</a:t>
            </a:r>
            <a:endParaRPr lang="en-US" altLang="en-US" sz="2000" dirty="0"/>
          </a:p>
          <a:p>
            <a:pPr>
              <a:spcBef>
                <a:spcPct val="30000"/>
              </a:spcBef>
            </a:pPr>
            <a:r>
              <a:rPr lang="en-US" altLang="en-US" sz="2000" dirty="0"/>
              <a:t>Available from </a:t>
            </a:r>
            <a:r>
              <a:rPr lang="en-US" altLang="en-US" sz="2000" dirty="0">
                <a:hlinkClick r:id="rId3"/>
              </a:rPr>
              <a:t>www.itrcweb.org</a:t>
            </a:r>
            <a:r>
              <a:rPr lang="en-US" altLang="en-US" sz="2000" dirty="0"/>
              <a:t> </a:t>
            </a:r>
          </a:p>
          <a:p>
            <a:pPr lvl="1">
              <a:spcBef>
                <a:spcPct val="30000"/>
              </a:spcBef>
            </a:pPr>
            <a:r>
              <a:rPr lang="en-US" altLang="en-US" sz="1800" dirty="0"/>
              <a:t>Technical and regulatory guidance documents</a:t>
            </a:r>
          </a:p>
          <a:p>
            <a:pPr lvl="1">
              <a:spcBef>
                <a:spcPct val="30000"/>
              </a:spcBef>
            </a:pPr>
            <a:r>
              <a:rPr lang="en-US" altLang="en-US" sz="1800" dirty="0"/>
              <a:t>Online and classroom training schedule</a:t>
            </a:r>
          </a:p>
          <a:p>
            <a:pPr lvl="1">
              <a:spcBef>
                <a:spcPct val="30000"/>
              </a:spcBef>
            </a:pPr>
            <a:r>
              <a:rPr lang="en-US" altLang="en-US" sz="1800" dirty="0"/>
              <a:t>More…</a:t>
            </a:r>
          </a:p>
          <a:p>
            <a:pPr>
              <a:spcBef>
                <a:spcPct val="30000"/>
              </a:spcBef>
            </a:pPr>
            <a:endParaRPr lang="en-US" altLang="en-US" sz="2000" dirty="0"/>
          </a:p>
        </p:txBody>
      </p:sp>
      <p:pic>
        <p:nvPicPr>
          <p:cNvPr id="10245" name="Picture 5">
            <a:extLst>
              <a:ext uri="{FF2B5EF4-FFF2-40B4-BE49-F238E27FC236}">
                <a16:creationId xmlns:a16="http://schemas.microsoft.com/office/drawing/2014/main" xmlns="" id="{E4D88292-0F85-40C6-A376-65C8C7581FCC}"/>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76400" y="323215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xmlns="" id="{C0C46516-9637-429F-B8BF-399C16C7D6E4}"/>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6600" y="3200400"/>
            <a:ext cx="685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a:extLst>
              <a:ext uri="{FF2B5EF4-FFF2-40B4-BE49-F238E27FC236}">
                <a16:creationId xmlns:a16="http://schemas.microsoft.com/office/drawing/2014/main" xmlns="" id="{61EFE4FE-FDDF-47B0-9214-33E63FA1FB9A}"/>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68563" y="3209925"/>
            <a:ext cx="7270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a:extLst>
              <a:ext uri="{FF2B5EF4-FFF2-40B4-BE49-F238E27FC236}">
                <a16:creationId xmlns:a16="http://schemas.microsoft.com/office/drawing/2014/main" xmlns="" id="{116BF57E-D189-4C20-8035-20B5E1322C02}"/>
              </a:ext>
            </a:extLst>
          </p:cNvPr>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52800" y="1371600"/>
            <a:ext cx="8556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a:extLst>
              <a:ext uri="{FF2B5EF4-FFF2-40B4-BE49-F238E27FC236}">
                <a16:creationId xmlns:a16="http://schemas.microsoft.com/office/drawing/2014/main" xmlns="" id="{5F152D94-9551-4462-98E6-759BA2E58E1E}"/>
              </a:ext>
            </a:extLst>
          </p:cNvPr>
          <p:cNvSpPr txBox="1">
            <a:spLocks noChangeArrowheads="1"/>
          </p:cNvSpPr>
          <p:nvPr/>
        </p:nvSpPr>
        <p:spPr bwMode="auto">
          <a:xfrm>
            <a:off x="1679575" y="3817938"/>
            <a:ext cx="67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DOE</a:t>
            </a:r>
          </a:p>
        </p:txBody>
      </p:sp>
      <p:sp>
        <p:nvSpPr>
          <p:cNvPr id="10250" name="Text Box 10">
            <a:extLst>
              <a:ext uri="{FF2B5EF4-FFF2-40B4-BE49-F238E27FC236}">
                <a16:creationId xmlns:a16="http://schemas.microsoft.com/office/drawing/2014/main" xmlns="" id="{A69564A6-3ACA-4F6B-AC6B-CC747350EC24}"/>
              </a:ext>
            </a:extLst>
          </p:cNvPr>
          <p:cNvSpPr txBox="1">
            <a:spLocks noChangeArrowheads="1"/>
          </p:cNvSpPr>
          <p:nvPr/>
        </p:nvSpPr>
        <p:spPr bwMode="auto">
          <a:xfrm>
            <a:off x="2486025" y="381793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DOD</a:t>
            </a:r>
          </a:p>
        </p:txBody>
      </p:sp>
      <p:sp>
        <p:nvSpPr>
          <p:cNvPr id="10251" name="Text Box 11">
            <a:extLst>
              <a:ext uri="{FF2B5EF4-FFF2-40B4-BE49-F238E27FC236}">
                <a16:creationId xmlns:a16="http://schemas.microsoft.com/office/drawing/2014/main" xmlns="" id="{D90011F6-6C19-4C33-869E-B822197A2BDC}"/>
              </a:ext>
            </a:extLst>
          </p:cNvPr>
          <p:cNvSpPr txBox="1">
            <a:spLocks noChangeArrowheads="1"/>
          </p:cNvSpPr>
          <p:nvPr/>
        </p:nvSpPr>
        <p:spPr bwMode="auto">
          <a:xfrm>
            <a:off x="3294063" y="3817938"/>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EPA</a:t>
            </a:r>
          </a:p>
        </p:txBody>
      </p:sp>
      <p:pic>
        <p:nvPicPr>
          <p:cNvPr id="10252" name="Picture 12" descr="iaplft">
            <a:extLst>
              <a:ext uri="{FF2B5EF4-FFF2-40B4-BE49-F238E27FC236}">
                <a16:creationId xmlns:a16="http://schemas.microsoft.com/office/drawing/2014/main" xmlns="" id="{5FE89A9A-A068-4296-9535-771261C65AD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b="23366"/>
          <a:stretch>
            <a:fillRect/>
          </a:stretch>
        </p:blipFill>
        <p:spPr bwMode="auto">
          <a:xfrm>
            <a:off x="2852738" y="4572000"/>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6" descr="Click here to follow on Facebook">
            <a:hlinkClick r:id="rId10"/>
            <a:extLst>
              <a:ext uri="{FF2B5EF4-FFF2-40B4-BE49-F238E27FC236}">
                <a16:creationId xmlns:a16="http://schemas.microsoft.com/office/drawing/2014/main" xmlns="" id="{0AB16455-77E7-4102-B477-7FEC7305CE4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19200" y="6303963"/>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5" descr="Click here to follow on Twitter">
            <a:hlinkClick r:id="rId12"/>
            <a:extLst>
              <a:ext uri="{FF2B5EF4-FFF2-40B4-BE49-F238E27FC236}">
                <a16:creationId xmlns:a16="http://schemas.microsoft.com/office/drawing/2014/main" xmlns="" id="{EF967CDE-D74C-42BC-B26D-B8349538D05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828800" y="6303963"/>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 descr="Click here to follow on Linkedin">
            <a:hlinkClick r:id="rId14"/>
            <a:extLst>
              <a:ext uri="{FF2B5EF4-FFF2-40B4-BE49-F238E27FC236}">
                <a16:creationId xmlns:a16="http://schemas.microsoft.com/office/drawing/2014/main" xmlns="" id="{C9AEE44B-0AA6-4DBE-B10D-AFAB815BC0F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459038" y="6303963"/>
            <a:ext cx="4000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2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sz="half" idx="1"/>
          </p:nvPr>
        </p:nvSpPr>
        <p:spPr>
          <a:xfrm>
            <a:off x="609600" y="2362200"/>
            <a:ext cx="3810000" cy="4114800"/>
          </a:xfrm>
        </p:spPr>
        <p:txBody>
          <a:bodyPr/>
          <a:lstStyle/>
          <a:p>
            <a:pPr marL="514350" indent="-514350">
              <a:buClr>
                <a:schemeClr val="accent6"/>
              </a:buClr>
              <a:buSzPct val="100000"/>
              <a:buFont typeface="+mj-lt"/>
              <a:buAutoNum type="arabicPeriod"/>
            </a:pPr>
            <a:r>
              <a:rPr lang="en-US" dirty="0"/>
              <a:t>How difficult is it to work at the surface of the site?</a:t>
            </a:r>
          </a:p>
          <a:p>
            <a:pPr marL="0" indent="0">
              <a:buClr>
                <a:schemeClr val="accent6"/>
              </a:buClr>
              <a:buSzPct val="100000"/>
              <a:buNone/>
            </a:pPr>
            <a:endParaRPr lang="en-US" dirty="0"/>
          </a:p>
        </p:txBody>
      </p:sp>
      <p:sp>
        <p:nvSpPr>
          <p:cNvPr id="6" name="Content Placeholder 5"/>
          <p:cNvSpPr>
            <a:spLocks noGrp="1"/>
          </p:cNvSpPr>
          <p:nvPr>
            <p:ph sz="half" idx="1"/>
          </p:nvPr>
        </p:nvSpPr>
        <p:spPr>
          <a:xfrm>
            <a:off x="609600" y="1447800"/>
            <a:ext cx="3810000" cy="685800"/>
          </a:xfrm>
        </p:spPr>
        <p:txBody>
          <a:bodyPr/>
          <a:lstStyle/>
          <a:p>
            <a:pPr marL="0" indent="0">
              <a:buClr>
                <a:schemeClr val="accent6"/>
              </a:buClr>
              <a:buSzPct val="100000"/>
              <a:buNone/>
            </a:pPr>
            <a:r>
              <a:rPr lang="en-US" b="1" dirty="0"/>
              <a:t>8 Questions…</a:t>
            </a:r>
          </a:p>
        </p:txBody>
      </p:sp>
      <p:grpSp>
        <p:nvGrpSpPr>
          <p:cNvPr id="2" name="Group 1"/>
          <p:cNvGrpSpPr/>
          <p:nvPr/>
        </p:nvGrpSpPr>
        <p:grpSpPr>
          <a:xfrm>
            <a:off x="4419600" y="1367500"/>
            <a:ext cx="3500905" cy="2874875"/>
            <a:chOff x="4419600" y="1367500"/>
            <a:chExt cx="3500905" cy="2874875"/>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521" y="1367500"/>
              <a:ext cx="3434984" cy="2286000"/>
            </a:xfrm>
            <a:prstGeom prst="rect">
              <a:avLst/>
            </a:prstGeom>
            <a:ln>
              <a:solidFill>
                <a:schemeClr val="tx1"/>
              </a:solidFill>
            </a:ln>
            <a:effectLst>
              <a:outerShdw blurRad="50800" dist="38100" dir="2700000" algn="tl" rotWithShape="0">
                <a:prstClr val="black">
                  <a:alpha val="40000"/>
                </a:prstClr>
              </a:outerShdw>
            </a:effectLst>
          </p:spPr>
        </p:pic>
        <p:sp>
          <p:nvSpPr>
            <p:cNvPr id="17" name="TextBox 16"/>
            <p:cNvSpPr txBox="1"/>
            <p:nvPr/>
          </p:nvSpPr>
          <p:spPr>
            <a:xfrm>
              <a:off x="4419600" y="3657600"/>
              <a:ext cx="2147623" cy="584775"/>
            </a:xfrm>
            <a:prstGeom prst="rect">
              <a:avLst/>
            </a:prstGeom>
            <a:noFill/>
          </p:spPr>
          <p:txBody>
            <a:bodyPr wrap="square" rtlCol="0">
              <a:spAutoFit/>
            </a:bodyPr>
            <a:lstStyle/>
            <a:p>
              <a:r>
                <a:rPr lang="en-US" sz="1600" dirty="0"/>
                <a:t>Martin Abegglen / Wikimedia Commons</a:t>
              </a:r>
            </a:p>
          </p:txBody>
        </p:sp>
      </p:grpSp>
      <p:grpSp>
        <p:nvGrpSpPr>
          <p:cNvPr id="3" name="Group 2"/>
          <p:cNvGrpSpPr/>
          <p:nvPr/>
        </p:nvGrpSpPr>
        <p:grpSpPr>
          <a:xfrm>
            <a:off x="6248400" y="2590800"/>
            <a:ext cx="2895601" cy="4328755"/>
            <a:chOff x="6248400" y="2590800"/>
            <a:chExt cx="2895601" cy="4328755"/>
          </a:xfrm>
        </p:grpSpPr>
        <p:grpSp>
          <p:nvGrpSpPr>
            <p:cNvPr id="19" name="Group 18">
              <a:extLst>
                <a:ext uri="{FF2B5EF4-FFF2-40B4-BE49-F238E27FC236}">
                  <a16:creationId xmlns:a16="http://schemas.microsoft.com/office/drawing/2014/main" xmlns="" id="{2BD6E1D8-DDC7-40CA-BC61-3BCBB7D93BC1}"/>
                </a:ext>
              </a:extLst>
            </p:cNvPr>
            <p:cNvGrpSpPr/>
            <p:nvPr/>
          </p:nvGrpSpPr>
          <p:grpSpPr>
            <a:xfrm>
              <a:off x="6248400" y="2590800"/>
              <a:ext cx="2706524" cy="4055708"/>
              <a:chOff x="6934200" y="1544892"/>
              <a:chExt cx="1930158" cy="2892329"/>
            </a:xfrm>
          </p:grpSpPr>
          <p:pic>
            <p:nvPicPr>
              <p:cNvPr id="21" name="Picture 20" descr="Drillilng">
                <a:extLst>
                  <a:ext uri="{FF2B5EF4-FFF2-40B4-BE49-F238E27FC236}">
                    <a16:creationId xmlns:a16="http://schemas.microsoft.com/office/drawing/2014/main" xmlns="" id="{F1810D9C-B1B3-436B-AFA3-E05C1131A80D}"/>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208580" y="1544892"/>
                <a:ext cx="1655778" cy="2680132"/>
              </a:xfrm>
              <a:prstGeom prst="rect">
                <a:avLst/>
              </a:prstGeom>
              <a:noFill/>
              <a:ln>
                <a:noFill/>
              </a:ln>
            </p:spPr>
          </p:pic>
          <p:sp>
            <p:nvSpPr>
              <p:cNvPr id="22" name="TextBox 3">
                <a:extLst>
                  <a:ext uri="{FF2B5EF4-FFF2-40B4-BE49-F238E27FC236}">
                    <a16:creationId xmlns:a16="http://schemas.microsoft.com/office/drawing/2014/main" xmlns="" id="{33863A5A-EA72-4572-A8E7-54E8794B2ED7}"/>
                  </a:ext>
                </a:extLst>
              </p:cNvPr>
              <p:cNvSpPr txBox="1">
                <a:spLocks noChangeArrowheads="1"/>
              </p:cNvSpPr>
              <p:nvPr/>
            </p:nvSpPr>
            <p:spPr bwMode="auto">
              <a:xfrm>
                <a:off x="6934200" y="4191000"/>
                <a:ext cx="1905001" cy="246221"/>
              </a:xfrm>
              <a:prstGeom prst="rect">
                <a:avLst/>
              </a:prstGeom>
              <a:noFill/>
              <a:ln w="9525">
                <a:noFill/>
                <a:miter lim="800000"/>
                <a:headEnd/>
                <a:tailEnd/>
              </a:ln>
            </p:spPr>
            <p:txBody>
              <a:bodyPr wrap="square">
                <a:spAutoFit/>
              </a:bodyPr>
              <a:lstStyle/>
              <a:p>
                <a:pPr algn="r"/>
                <a:r>
                  <a:rPr lang="en-US" sz="1000" i="1" dirty="0">
                    <a:solidFill>
                      <a:schemeClr val="bg1"/>
                    </a:solidFill>
                  </a:rPr>
                  <a:t>See Figure 12, CPEO, 2016b</a:t>
                </a:r>
              </a:p>
            </p:txBody>
          </p:sp>
        </p:grpSp>
        <p:sp>
          <p:nvSpPr>
            <p:cNvPr id="11" name="TextBox 3">
              <a:extLst>
                <a:ext uri="{FF2B5EF4-FFF2-40B4-BE49-F238E27FC236}">
                  <a16:creationId xmlns:a16="http://schemas.microsoft.com/office/drawing/2014/main" xmlns="" id="{52F3CF25-EA17-41D9-97CC-364250267DA0}"/>
                </a:ext>
              </a:extLst>
            </p:cNvPr>
            <p:cNvSpPr txBox="1">
              <a:spLocks noChangeArrowheads="1"/>
            </p:cNvSpPr>
            <p:nvPr/>
          </p:nvSpPr>
          <p:spPr bwMode="auto">
            <a:xfrm>
              <a:off x="6633145" y="6334780"/>
              <a:ext cx="2510856" cy="584775"/>
            </a:xfrm>
            <a:prstGeom prst="rect">
              <a:avLst/>
            </a:prstGeom>
            <a:noFill/>
            <a:ln w="9525">
              <a:noFill/>
              <a:miter lim="800000"/>
              <a:headEnd/>
              <a:tailEnd/>
            </a:ln>
          </p:spPr>
          <p:txBody>
            <a:bodyPr wrap="square">
              <a:spAutoFit/>
            </a:bodyPr>
            <a:lstStyle/>
            <a:p>
              <a:r>
                <a:rPr lang="en-US" sz="1600" dirty="0"/>
                <a:t>ITRC RMCS-1 Figure 12, CPEO, 2016b</a:t>
              </a:r>
            </a:p>
          </p:txBody>
        </p:sp>
      </p:grpSp>
    </p:spTree>
    <p:extLst>
      <p:ext uri="{BB962C8B-B14F-4D97-AF65-F5344CB8AC3E}">
        <p14:creationId xmlns:p14="http://schemas.microsoft.com/office/powerpoint/2010/main" val="6087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sz="half" idx="1"/>
          </p:nvPr>
        </p:nvSpPr>
        <p:spPr>
          <a:xfrm>
            <a:off x="609600" y="2362200"/>
            <a:ext cx="3810000" cy="4114800"/>
          </a:xfrm>
        </p:spPr>
        <p:txBody>
          <a:bodyPr/>
          <a:lstStyle/>
          <a:p>
            <a:pPr marL="514350" indent="-514350">
              <a:buClr>
                <a:schemeClr val="accent6"/>
              </a:buClr>
              <a:buSzPct val="100000"/>
              <a:buFont typeface="+mj-lt"/>
              <a:buAutoNum type="arabicPeriod"/>
            </a:pPr>
            <a:r>
              <a:rPr lang="en-US" dirty="0">
                <a:solidFill>
                  <a:srgbClr val="7F7F7F"/>
                </a:solidFill>
              </a:rPr>
              <a:t>How difficult is it to work at the surface of the site?</a:t>
            </a:r>
          </a:p>
          <a:p>
            <a:pPr marL="514350" indent="-514350">
              <a:buClr>
                <a:schemeClr val="accent6"/>
              </a:buClr>
              <a:buSzPct val="100000"/>
              <a:buFont typeface="+mj-lt"/>
              <a:buAutoNum type="arabicPeriod"/>
            </a:pPr>
            <a:endParaRPr lang="en-US" dirty="0"/>
          </a:p>
          <a:p>
            <a:pPr marL="514350" indent="-514350">
              <a:buClr>
                <a:schemeClr val="accent6"/>
              </a:buClr>
              <a:buSzPct val="100000"/>
              <a:buFont typeface="+mj-lt"/>
              <a:buAutoNum type="arabicPeriod"/>
            </a:pPr>
            <a:r>
              <a:rPr lang="en-US" dirty="0"/>
              <a:t>How difficult is it </a:t>
            </a:r>
            <a:br>
              <a:rPr lang="en-US" dirty="0"/>
            </a:br>
            <a:r>
              <a:rPr lang="en-US" dirty="0"/>
              <a:t>to drill at the site?</a:t>
            </a:r>
          </a:p>
        </p:txBody>
      </p:sp>
      <p:sp>
        <p:nvSpPr>
          <p:cNvPr id="6" name="Content Placeholder 5"/>
          <p:cNvSpPr>
            <a:spLocks noGrp="1"/>
          </p:cNvSpPr>
          <p:nvPr>
            <p:ph sz="half" idx="1"/>
          </p:nvPr>
        </p:nvSpPr>
        <p:spPr>
          <a:xfrm>
            <a:off x="609600" y="1447800"/>
            <a:ext cx="3810000" cy="685800"/>
          </a:xfrm>
        </p:spPr>
        <p:txBody>
          <a:bodyPr/>
          <a:lstStyle/>
          <a:p>
            <a:pPr marL="0" indent="0">
              <a:buClr>
                <a:schemeClr val="accent6"/>
              </a:buClr>
              <a:buSzPct val="100000"/>
              <a:buNone/>
            </a:pPr>
            <a:r>
              <a:rPr lang="en-US" b="1" dirty="0"/>
              <a:t>8 Questions…</a:t>
            </a:r>
          </a:p>
        </p:txBody>
      </p:sp>
      <p:grpSp>
        <p:nvGrpSpPr>
          <p:cNvPr id="3" name="Group 2"/>
          <p:cNvGrpSpPr/>
          <p:nvPr/>
        </p:nvGrpSpPr>
        <p:grpSpPr>
          <a:xfrm>
            <a:off x="4191000" y="4236595"/>
            <a:ext cx="4417020" cy="2652182"/>
            <a:chOff x="4191000" y="4236595"/>
            <a:chExt cx="4417020" cy="2652182"/>
          </a:xfrm>
        </p:grpSpPr>
        <p:grpSp>
          <p:nvGrpSpPr>
            <p:cNvPr id="12" name="Group 11"/>
            <p:cNvGrpSpPr/>
            <p:nvPr/>
          </p:nvGrpSpPr>
          <p:grpSpPr>
            <a:xfrm>
              <a:off x="4191000" y="4236595"/>
              <a:ext cx="4417020" cy="2233136"/>
              <a:chOff x="4724400" y="3541570"/>
              <a:chExt cx="4148205" cy="209723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3657600"/>
                <a:ext cx="4148205" cy="1981200"/>
              </a:xfrm>
              <a:prstGeom prst="rect">
                <a:avLst/>
              </a:prstGeom>
              <a:ln>
                <a:solidFill>
                  <a:srgbClr val="000000"/>
                </a:solidFill>
              </a:ln>
              <a:effectLst>
                <a:outerShdw blurRad="50800" dist="38100" dir="2700000" algn="tl" rotWithShape="0">
                  <a:prstClr val="black">
                    <a:alpha val="40000"/>
                  </a:prstClr>
                </a:outerShdw>
              </a:effectLst>
            </p:spPr>
          </p:pic>
          <p:sp>
            <p:nvSpPr>
              <p:cNvPr id="9" name="TextBox 8"/>
              <p:cNvSpPr txBox="1"/>
              <p:nvPr/>
            </p:nvSpPr>
            <p:spPr>
              <a:xfrm flipH="1">
                <a:off x="5538243" y="3541570"/>
                <a:ext cx="76200" cy="369332"/>
              </a:xfrm>
              <a:prstGeom prst="rect">
                <a:avLst/>
              </a:prstGeom>
              <a:noFill/>
            </p:spPr>
            <p:txBody>
              <a:bodyPr wrap="square" rtlCol="0">
                <a:spAutoFit/>
              </a:bodyPr>
              <a:lstStyle/>
              <a:p>
                <a:r>
                  <a:rPr lang="en-US" dirty="0">
                    <a:solidFill>
                      <a:srgbClr val="FF0000"/>
                    </a:solidFill>
                  </a:rPr>
                  <a:t>x</a:t>
                </a:r>
              </a:p>
            </p:txBody>
          </p:sp>
        </p:grpSp>
        <p:sp>
          <p:nvSpPr>
            <p:cNvPr id="17" name="TextBox 16">
              <a:extLst>
                <a:ext uri="{FF2B5EF4-FFF2-40B4-BE49-F238E27FC236}">
                  <a16:creationId xmlns:a16="http://schemas.microsoft.com/office/drawing/2014/main" xmlns="" id="{4BFA1520-CEFB-4C0E-B29A-4EDC2AD3110A}"/>
                </a:ext>
              </a:extLst>
            </p:cNvPr>
            <p:cNvSpPr txBox="1"/>
            <p:nvPr/>
          </p:nvSpPr>
          <p:spPr>
            <a:xfrm>
              <a:off x="4191000" y="6550223"/>
              <a:ext cx="4243166" cy="338554"/>
            </a:xfrm>
            <a:prstGeom prst="rect">
              <a:avLst/>
            </a:prstGeom>
            <a:noFill/>
          </p:spPr>
          <p:txBody>
            <a:bodyPr wrap="square" rtlCol="0">
              <a:spAutoFit/>
            </a:bodyPr>
            <a:lstStyle/>
            <a:p>
              <a:r>
                <a:rPr lang="en-US" sz="1600" dirty="0"/>
                <a:t>Wilson44691 / Wikimedia Commons</a:t>
              </a:r>
            </a:p>
          </p:txBody>
        </p:sp>
      </p:grpSp>
      <p:grpSp>
        <p:nvGrpSpPr>
          <p:cNvPr id="2" name="Group 1"/>
          <p:cNvGrpSpPr/>
          <p:nvPr/>
        </p:nvGrpSpPr>
        <p:grpSpPr>
          <a:xfrm>
            <a:off x="4598160" y="1371600"/>
            <a:ext cx="4199476" cy="2808874"/>
            <a:chOff x="4598160" y="1371600"/>
            <a:chExt cx="4199476" cy="2808874"/>
          </a:xfrm>
        </p:grpSpPr>
        <p:grpSp>
          <p:nvGrpSpPr>
            <p:cNvPr id="11" name="Group 10"/>
            <p:cNvGrpSpPr/>
            <p:nvPr/>
          </p:nvGrpSpPr>
          <p:grpSpPr>
            <a:xfrm>
              <a:off x="4648200" y="1371600"/>
              <a:ext cx="3300422" cy="2475317"/>
              <a:chOff x="5486400" y="4343400"/>
              <a:chExt cx="2590800" cy="1943100"/>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400" y="4343400"/>
                <a:ext cx="2590800" cy="1943100"/>
              </a:xfrm>
              <a:prstGeom prst="rect">
                <a:avLst/>
              </a:prstGeom>
            </p:spPr>
          </p:pic>
          <p:sp>
            <p:nvSpPr>
              <p:cNvPr id="13" name="TextBox 12"/>
              <p:cNvSpPr txBox="1"/>
              <p:nvPr/>
            </p:nvSpPr>
            <p:spPr>
              <a:xfrm flipH="1">
                <a:off x="6688080" y="5815414"/>
                <a:ext cx="76200" cy="369332"/>
              </a:xfrm>
              <a:prstGeom prst="rect">
                <a:avLst/>
              </a:prstGeom>
              <a:noFill/>
            </p:spPr>
            <p:txBody>
              <a:bodyPr wrap="square" rtlCol="0">
                <a:spAutoFit/>
              </a:bodyPr>
              <a:lstStyle/>
              <a:p>
                <a:r>
                  <a:rPr lang="en-US" dirty="0">
                    <a:solidFill>
                      <a:srgbClr val="FF0000"/>
                    </a:solidFill>
                  </a:rPr>
                  <a:t>x</a:t>
                </a:r>
              </a:p>
            </p:txBody>
          </p:sp>
        </p:grpSp>
        <p:sp>
          <p:nvSpPr>
            <p:cNvPr id="18" name="TextBox 17">
              <a:extLst>
                <a:ext uri="{FF2B5EF4-FFF2-40B4-BE49-F238E27FC236}">
                  <a16:creationId xmlns:a16="http://schemas.microsoft.com/office/drawing/2014/main" xmlns="" id="{47CE19E3-4907-4FB8-B60F-CC1351AC349F}"/>
                </a:ext>
              </a:extLst>
            </p:cNvPr>
            <p:cNvSpPr txBox="1"/>
            <p:nvPr/>
          </p:nvSpPr>
          <p:spPr>
            <a:xfrm>
              <a:off x="4598160" y="3841920"/>
              <a:ext cx="4199476" cy="338554"/>
            </a:xfrm>
            <a:prstGeom prst="rect">
              <a:avLst/>
            </a:prstGeom>
            <a:noFill/>
          </p:spPr>
          <p:txBody>
            <a:bodyPr wrap="square" rtlCol="0">
              <a:spAutoFit/>
            </a:bodyPr>
            <a:lstStyle/>
            <a:p>
              <a:r>
                <a:rPr lang="en-US" sz="1600" dirty="0"/>
                <a:t>Laurent Deschodt / Wikimedia Commons</a:t>
              </a:r>
            </a:p>
          </p:txBody>
        </p:sp>
      </p:grpSp>
    </p:spTree>
    <p:extLst>
      <p:ext uri="{BB962C8B-B14F-4D97-AF65-F5344CB8AC3E}">
        <p14:creationId xmlns:p14="http://schemas.microsoft.com/office/powerpoint/2010/main" val="9738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idx="1"/>
          </p:nvPr>
        </p:nvSpPr>
        <p:spPr>
          <a:xfrm>
            <a:off x="381000" y="1600200"/>
            <a:ext cx="5791200" cy="4114800"/>
          </a:xfrm>
        </p:spPr>
        <p:txBody>
          <a:bodyPr/>
          <a:lstStyle/>
          <a:p>
            <a:pPr marL="514350" indent="-514350">
              <a:spcAft>
                <a:spcPts val="3000"/>
              </a:spcAft>
              <a:buClr>
                <a:schemeClr val="accent6"/>
              </a:buClr>
              <a:buSzPct val="100000"/>
              <a:buFont typeface="+mj-lt"/>
              <a:buAutoNum type="arabicPeriod" startAt="3"/>
            </a:pPr>
            <a:r>
              <a:rPr lang="en-US" dirty="0"/>
              <a:t>What is the scale of the source zone or plume? </a:t>
            </a:r>
          </a:p>
          <a:p>
            <a:pPr marL="514350" indent="-514350">
              <a:spcAft>
                <a:spcPts val="3000"/>
              </a:spcAft>
              <a:buClr>
                <a:schemeClr val="accent6"/>
              </a:buClr>
              <a:buSzPct val="100000"/>
              <a:buFont typeface="+mj-lt"/>
              <a:buAutoNum type="arabicPeriod" startAt="3"/>
            </a:pPr>
            <a:endParaRPr lang="en-US" dirty="0"/>
          </a:p>
        </p:txBody>
      </p:sp>
      <p:sp>
        <p:nvSpPr>
          <p:cNvPr id="2" name="Rectangle 1"/>
          <p:cNvSpPr/>
          <p:nvPr/>
        </p:nvSpPr>
        <p:spPr bwMode="auto">
          <a:xfrm>
            <a:off x="6354466" y="1524000"/>
            <a:ext cx="152400" cy="1524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 name="Rectangle 4"/>
          <p:cNvSpPr>
            <a:spLocks noChangeAspect="1"/>
          </p:cNvSpPr>
          <p:nvPr/>
        </p:nvSpPr>
        <p:spPr bwMode="auto">
          <a:xfrm>
            <a:off x="6430666" y="1600200"/>
            <a:ext cx="1524000" cy="1524000"/>
          </a:xfrm>
          <a:prstGeom prst="rect">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14" name="Group 13"/>
          <p:cNvGrpSpPr/>
          <p:nvPr/>
        </p:nvGrpSpPr>
        <p:grpSpPr>
          <a:xfrm>
            <a:off x="6938210" y="2045368"/>
            <a:ext cx="2366211" cy="4812632"/>
            <a:chOff x="6938210" y="2045368"/>
            <a:chExt cx="2366211" cy="4812632"/>
          </a:xfrm>
        </p:grpSpPr>
        <p:sp>
          <p:nvSpPr>
            <p:cNvPr id="6" name="Rectangle 5"/>
            <p:cNvSpPr>
              <a:spLocks noChangeAspect="1"/>
            </p:cNvSpPr>
            <p:nvPr/>
          </p:nvSpPr>
          <p:spPr bwMode="auto">
            <a:xfrm>
              <a:off x="6964066" y="2057400"/>
              <a:ext cx="2340355" cy="4800600"/>
            </a:xfrm>
            <a:prstGeom prst="rect">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0" name="Straight Arrow Connector 9"/>
            <p:cNvCxnSpPr/>
            <p:nvPr/>
          </p:nvCxnSpPr>
          <p:spPr bwMode="auto">
            <a:xfrm>
              <a:off x="7713579" y="2045368"/>
              <a:ext cx="1430421" cy="0"/>
            </a:xfrm>
            <a:prstGeom prst="straightConnector1">
              <a:avLst/>
            </a:prstGeom>
            <a:solidFill>
              <a:schemeClr val="accent1"/>
            </a:solidFill>
            <a:ln w="38100" cap="flat" cmpd="sng" algn="ctr">
              <a:solidFill>
                <a:schemeClr val="tx1"/>
              </a:solidFill>
              <a:prstDash val="sysDash"/>
              <a:miter lim="800000"/>
              <a:headEnd type="none" w="med" len="med"/>
              <a:tailEnd type="triangle" w="lg" len="lg"/>
            </a:ln>
            <a:effectLst/>
          </p:spPr>
        </p:cxnSp>
        <p:cxnSp>
          <p:nvCxnSpPr>
            <p:cNvPr id="15" name="Straight Arrow Connector 14"/>
            <p:cNvCxnSpPr/>
            <p:nvPr/>
          </p:nvCxnSpPr>
          <p:spPr bwMode="auto">
            <a:xfrm>
              <a:off x="6938210" y="5400842"/>
              <a:ext cx="26737" cy="1457158"/>
            </a:xfrm>
            <a:prstGeom prst="straightConnector1">
              <a:avLst/>
            </a:prstGeom>
            <a:solidFill>
              <a:schemeClr val="accent1"/>
            </a:solidFill>
            <a:ln w="38100" cap="flat" cmpd="sng" algn="ctr">
              <a:solidFill>
                <a:schemeClr val="tx1"/>
              </a:solidFill>
              <a:prstDash val="sysDash"/>
              <a:miter lim="800000"/>
              <a:headEnd type="none" w="med" len="med"/>
              <a:tailEnd type="triangle" w="lg" len="lg"/>
            </a:ln>
            <a:effectLst/>
          </p:spPr>
        </p:cxnSp>
      </p:grpSp>
    </p:spTree>
    <p:extLst>
      <p:ext uri="{BB962C8B-B14F-4D97-AF65-F5344CB8AC3E}">
        <p14:creationId xmlns:p14="http://schemas.microsoft.com/office/powerpoint/2010/main" val="345174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idx="1"/>
          </p:nvPr>
        </p:nvSpPr>
        <p:spPr>
          <a:xfrm>
            <a:off x="381000" y="1600200"/>
            <a:ext cx="6324600" cy="4114800"/>
          </a:xfrm>
        </p:spPr>
        <p:txBody>
          <a:bodyPr/>
          <a:lstStyle/>
          <a:p>
            <a:pPr marL="514350" indent="-514350">
              <a:spcAft>
                <a:spcPts val="3000"/>
              </a:spcAft>
              <a:buClr>
                <a:schemeClr val="accent6"/>
              </a:buClr>
              <a:buSzPct val="100000"/>
              <a:buFont typeface="+mj-lt"/>
              <a:buAutoNum type="arabicPeriod" startAt="3"/>
            </a:pPr>
            <a:r>
              <a:rPr lang="en-US" dirty="0">
                <a:solidFill>
                  <a:schemeClr val="bg1">
                    <a:lumMod val="50000"/>
                  </a:schemeClr>
                </a:solidFill>
              </a:rPr>
              <a:t>What is the scale of the source </a:t>
            </a:r>
            <a:br>
              <a:rPr lang="en-US" dirty="0">
                <a:solidFill>
                  <a:schemeClr val="bg1">
                    <a:lumMod val="50000"/>
                  </a:schemeClr>
                </a:solidFill>
              </a:rPr>
            </a:br>
            <a:r>
              <a:rPr lang="en-US" dirty="0">
                <a:solidFill>
                  <a:schemeClr val="bg1">
                    <a:lumMod val="50000"/>
                  </a:schemeClr>
                </a:solidFill>
              </a:rPr>
              <a:t>zone or plume? </a:t>
            </a:r>
          </a:p>
          <a:p>
            <a:pPr marL="514350" indent="-514350">
              <a:spcAft>
                <a:spcPts val="3000"/>
              </a:spcAft>
              <a:buClr>
                <a:schemeClr val="accent6"/>
              </a:buClr>
              <a:buSzPct val="100000"/>
              <a:buFont typeface="+mj-lt"/>
              <a:buAutoNum type="arabicPeriod" startAt="3"/>
            </a:pPr>
            <a:r>
              <a:rPr lang="en-US" dirty="0"/>
              <a:t>What contaminant concentration reduction is needed?</a:t>
            </a:r>
          </a:p>
          <a:p>
            <a:pPr marL="514350" indent="-514350">
              <a:spcAft>
                <a:spcPts val="3000"/>
              </a:spcAft>
              <a:buClr>
                <a:schemeClr val="accent6"/>
              </a:buClr>
              <a:buSzPct val="100000"/>
              <a:buFont typeface="+mj-lt"/>
              <a:buAutoNum type="arabicPeriod" startAt="3"/>
            </a:pPr>
            <a:endParaRPr lang="en-US" dirty="0"/>
          </a:p>
        </p:txBody>
      </p:sp>
      <p:sp>
        <p:nvSpPr>
          <p:cNvPr id="3" name="TextBox 2"/>
          <p:cNvSpPr txBox="1"/>
          <p:nvPr/>
        </p:nvSpPr>
        <p:spPr>
          <a:xfrm>
            <a:off x="7162800" y="2362200"/>
            <a:ext cx="1905000" cy="3539430"/>
          </a:xfrm>
          <a:prstGeom prst="rect">
            <a:avLst/>
          </a:prstGeom>
          <a:noFill/>
        </p:spPr>
        <p:txBody>
          <a:bodyPr wrap="square" rtlCol="0">
            <a:spAutoFit/>
          </a:bodyPr>
          <a:lstStyle/>
          <a:p>
            <a:r>
              <a:rPr lang="en-US" sz="3200" dirty="0">
                <a:solidFill>
                  <a:srgbClr val="009900"/>
                </a:solidFill>
              </a:rPr>
              <a:t>90% ?</a:t>
            </a:r>
          </a:p>
          <a:p>
            <a:endParaRPr lang="en-US" sz="3200" dirty="0"/>
          </a:p>
          <a:p>
            <a:r>
              <a:rPr lang="en-US" sz="3200" dirty="0">
                <a:solidFill>
                  <a:srgbClr val="949213"/>
                </a:solidFill>
              </a:rPr>
              <a:t>99% ?</a:t>
            </a:r>
          </a:p>
          <a:p>
            <a:endParaRPr lang="en-US" sz="3200" dirty="0"/>
          </a:p>
          <a:p>
            <a:r>
              <a:rPr lang="en-US" sz="3200" dirty="0">
                <a:solidFill>
                  <a:srgbClr val="D8E110"/>
                </a:solidFill>
              </a:rPr>
              <a:t>99.9% ?</a:t>
            </a:r>
          </a:p>
          <a:p>
            <a:endParaRPr lang="en-US" sz="3200" dirty="0"/>
          </a:p>
          <a:p>
            <a:r>
              <a:rPr lang="en-US" sz="3200" dirty="0">
                <a:solidFill>
                  <a:srgbClr val="FF0000"/>
                </a:solidFill>
              </a:rPr>
              <a:t>99.99% ?</a:t>
            </a:r>
          </a:p>
        </p:txBody>
      </p:sp>
    </p:spTree>
    <p:extLst>
      <p:ext uri="{BB962C8B-B14F-4D97-AF65-F5344CB8AC3E}">
        <p14:creationId xmlns:p14="http://schemas.microsoft.com/office/powerpoint/2010/main" val="34432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idx="1"/>
          </p:nvPr>
        </p:nvSpPr>
        <p:spPr>
          <a:xfrm>
            <a:off x="381000" y="1600200"/>
            <a:ext cx="6324600" cy="4114800"/>
          </a:xfrm>
        </p:spPr>
        <p:txBody>
          <a:bodyPr/>
          <a:lstStyle/>
          <a:p>
            <a:pPr marL="514350" indent="-514350">
              <a:spcAft>
                <a:spcPts val="3000"/>
              </a:spcAft>
              <a:buClr>
                <a:schemeClr val="accent6"/>
              </a:buClr>
              <a:buSzPct val="100000"/>
              <a:buFont typeface="+mj-lt"/>
              <a:buAutoNum type="arabicPeriod" startAt="3"/>
            </a:pPr>
            <a:r>
              <a:rPr lang="en-US" dirty="0">
                <a:solidFill>
                  <a:srgbClr val="7F7F7F"/>
                </a:solidFill>
              </a:rPr>
              <a:t>What is the scale of the source </a:t>
            </a:r>
            <a:br>
              <a:rPr lang="en-US" dirty="0">
                <a:solidFill>
                  <a:srgbClr val="7F7F7F"/>
                </a:solidFill>
              </a:rPr>
            </a:br>
            <a:r>
              <a:rPr lang="en-US" dirty="0">
                <a:solidFill>
                  <a:srgbClr val="7F7F7F"/>
                </a:solidFill>
              </a:rPr>
              <a:t>zone or plume? </a:t>
            </a:r>
          </a:p>
          <a:p>
            <a:pPr marL="514350" indent="-514350">
              <a:spcAft>
                <a:spcPts val="3000"/>
              </a:spcAft>
              <a:buClr>
                <a:schemeClr val="accent6"/>
              </a:buClr>
              <a:buSzPct val="100000"/>
              <a:buFont typeface="+mj-lt"/>
              <a:buAutoNum type="arabicPeriod" startAt="3"/>
            </a:pPr>
            <a:r>
              <a:rPr lang="en-US" dirty="0">
                <a:solidFill>
                  <a:srgbClr val="7F7F7F"/>
                </a:solidFill>
              </a:rPr>
              <a:t>What contaminant concentration reduction is needed?</a:t>
            </a:r>
          </a:p>
          <a:p>
            <a:pPr marL="514350" indent="-514350">
              <a:spcAft>
                <a:spcPts val="3000"/>
              </a:spcAft>
              <a:buClr>
                <a:schemeClr val="accent6"/>
              </a:buClr>
              <a:buSzPct val="100000"/>
              <a:buFont typeface="+mj-lt"/>
              <a:buAutoNum type="arabicPeriod" startAt="3"/>
            </a:pPr>
            <a:r>
              <a:rPr lang="en-US" dirty="0"/>
              <a:t>Do the key site constituents readily attenuate relative to the travel time to receptors?</a:t>
            </a:r>
          </a:p>
          <a:p>
            <a:pPr marL="514350" indent="-514350">
              <a:spcAft>
                <a:spcPts val="3000"/>
              </a:spcAft>
              <a:buClr>
                <a:schemeClr val="accent6"/>
              </a:buClr>
              <a:buSzPct val="100000"/>
              <a:buFont typeface="+mj-lt"/>
              <a:buAutoNum type="arabicPeriod" startAt="3"/>
            </a:pPr>
            <a:endParaRPr lang="en-US" dirty="0"/>
          </a:p>
        </p:txBody>
      </p:sp>
      <p:pic>
        <p:nvPicPr>
          <p:cNvPr id="13" name="Picture 12"/>
          <p:cNvPicPr>
            <a:picLocks noChangeAspect="1"/>
          </p:cNvPicPr>
          <p:nvPr/>
        </p:nvPicPr>
        <p:blipFill>
          <a:blip r:embed="rId3"/>
          <a:stretch>
            <a:fillRect/>
          </a:stretch>
        </p:blipFill>
        <p:spPr>
          <a:xfrm>
            <a:off x="6629400" y="2057400"/>
            <a:ext cx="1192797" cy="2184400"/>
          </a:xfrm>
          <a:prstGeom prst="rect">
            <a:avLst/>
          </a:prstGeom>
        </p:spPr>
      </p:pic>
      <p:grpSp>
        <p:nvGrpSpPr>
          <p:cNvPr id="2" name="Group 1"/>
          <p:cNvGrpSpPr/>
          <p:nvPr/>
        </p:nvGrpSpPr>
        <p:grpSpPr>
          <a:xfrm>
            <a:off x="2590800" y="5110480"/>
            <a:ext cx="6553200" cy="1688197"/>
            <a:chOff x="2590800" y="5110480"/>
            <a:chExt cx="6553200" cy="1688197"/>
          </a:xfrm>
        </p:grpSpPr>
        <p:pic>
          <p:nvPicPr>
            <p:cNvPr id="14" name="Picture 13"/>
            <p:cNvPicPr>
              <a:picLocks noChangeAspect="1"/>
            </p:cNvPicPr>
            <p:nvPr/>
          </p:nvPicPr>
          <p:blipFill>
            <a:blip r:embed="rId4"/>
            <a:stretch>
              <a:fillRect/>
            </a:stretch>
          </p:blipFill>
          <p:spPr>
            <a:xfrm>
              <a:off x="6271576" y="5110480"/>
              <a:ext cx="2696847" cy="1109560"/>
            </a:xfrm>
            <a:prstGeom prst="rect">
              <a:avLst/>
            </a:prstGeom>
            <a:noFill/>
          </p:spPr>
        </p:pic>
        <p:sp>
          <p:nvSpPr>
            <p:cNvPr id="12" name="TextBox 11">
              <a:extLst>
                <a:ext uri="{FF2B5EF4-FFF2-40B4-BE49-F238E27FC236}">
                  <a16:creationId xmlns:a16="http://schemas.microsoft.com/office/drawing/2014/main" xmlns="" id="{6E649E0B-4170-4377-BA74-8E6E935DE8CF}"/>
                </a:ext>
              </a:extLst>
            </p:cNvPr>
            <p:cNvSpPr txBox="1"/>
            <p:nvPr/>
          </p:nvSpPr>
          <p:spPr>
            <a:xfrm>
              <a:off x="2590800" y="6460123"/>
              <a:ext cx="6553200" cy="338554"/>
            </a:xfrm>
            <a:prstGeom prst="rect">
              <a:avLst/>
            </a:prstGeom>
            <a:noFill/>
          </p:spPr>
          <p:txBody>
            <a:bodyPr wrap="square" rtlCol="0">
              <a:spAutoFit/>
            </a:bodyPr>
            <a:lstStyle/>
            <a:p>
              <a:pPr algn="r"/>
              <a:r>
                <a:rPr lang="en-US" sz="1600" dirty="0"/>
                <a:t>Sources: Dschanz / Wikimedia Commons; Public Domain</a:t>
              </a:r>
            </a:p>
          </p:txBody>
        </p:sp>
      </p:grpSp>
    </p:spTree>
    <p:extLst>
      <p:ext uri="{BB962C8B-B14F-4D97-AF65-F5344CB8AC3E}">
        <p14:creationId xmlns:p14="http://schemas.microsoft.com/office/powerpoint/2010/main" val="189128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idx="1"/>
          </p:nvPr>
        </p:nvSpPr>
        <p:spPr>
          <a:xfrm>
            <a:off x="381000" y="1600200"/>
            <a:ext cx="6324600" cy="4114800"/>
          </a:xfrm>
        </p:spPr>
        <p:txBody>
          <a:bodyPr/>
          <a:lstStyle/>
          <a:p>
            <a:pPr marL="514350" indent="-514350">
              <a:spcAft>
                <a:spcPts val="3000"/>
              </a:spcAft>
              <a:buClr>
                <a:schemeClr val="accent6"/>
              </a:buClr>
              <a:buSzPct val="100000"/>
              <a:buFont typeface="+mj-lt"/>
              <a:buAutoNum type="arabicPeriod" startAt="3"/>
            </a:pPr>
            <a:r>
              <a:rPr lang="en-US" dirty="0">
                <a:solidFill>
                  <a:srgbClr val="7F7F7F"/>
                </a:solidFill>
              </a:rPr>
              <a:t>What is the scale of the source </a:t>
            </a:r>
            <a:br>
              <a:rPr lang="en-US" dirty="0">
                <a:solidFill>
                  <a:srgbClr val="7F7F7F"/>
                </a:solidFill>
              </a:rPr>
            </a:br>
            <a:r>
              <a:rPr lang="en-US" dirty="0">
                <a:solidFill>
                  <a:srgbClr val="7F7F7F"/>
                </a:solidFill>
              </a:rPr>
              <a:t>zone or plume? </a:t>
            </a:r>
          </a:p>
          <a:p>
            <a:pPr marL="514350" indent="-514350">
              <a:spcAft>
                <a:spcPts val="3000"/>
              </a:spcAft>
              <a:buClr>
                <a:schemeClr val="accent6"/>
              </a:buClr>
              <a:buSzPct val="100000"/>
              <a:buFont typeface="+mj-lt"/>
              <a:buAutoNum type="arabicPeriod" startAt="3"/>
            </a:pPr>
            <a:r>
              <a:rPr lang="en-US" dirty="0">
                <a:solidFill>
                  <a:srgbClr val="7F7F7F"/>
                </a:solidFill>
              </a:rPr>
              <a:t>What contaminant concentration reduction is needed?</a:t>
            </a:r>
          </a:p>
          <a:p>
            <a:pPr marL="514350" indent="-514350">
              <a:spcAft>
                <a:spcPts val="3000"/>
              </a:spcAft>
              <a:buClr>
                <a:schemeClr val="accent6"/>
              </a:buClr>
              <a:buSzPct val="100000"/>
              <a:buFont typeface="+mj-lt"/>
              <a:buAutoNum type="arabicPeriod" startAt="3"/>
            </a:pPr>
            <a:r>
              <a:rPr lang="en-US" dirty="0">
                <a:solidFill>
                  <a:srgbClr val="7F7F7F"/>
                </a:solidFill>
              </a:rPr>
              <a:t>Do the key site constituents readily attenuate relative to the travel time to receptors?</a:t>
            </a:r>
          </a:p>
          <a:p>
            <a:pPr marL="514350" indent="-514350">
              <a:spcAft>
                <a:spcPts val="3000"/>
              </a:spcAft>
              <a:buClr>
                <a:schemeClr val="accent6"/>
              </a:buClr>
              <a:buSzPct val="100000"/>
              <a:buFont typeface="+mj-lt"/>
              <a:buAutoNum type="arabicPeriod" startAt="3"/>
            </a:pPr>
            <a:r>
              <a:rPr lang="en-US" dirty="0"/>
              <a:t>Does difficult-to-remove mass </a:t>
            </a:r>
            <a:br>
              <a:rPr lang="en-US" dirty="0"/>
            </a:br>
            <a:r>
              <a:rPr lang="en-US" dirty="0"/>
              <a:t>exist at the site?</a:t>
            </a:r>
          </a:p>
          <a:p>
            <a:pPr marL="514350" indent="-514350">
              <a:spcAft>
                <a:spcPts val="3000"/>
              </a:spcAft>
              <a:buClr>
                <a:schemeClr val="accent6"/>
              </a:buClr>
              <a:buSzPct val="100000"/>
              <a:buFont typeface="+mj-lt"/>
              <a:buAutoNum type="arabicPeriod" startAt="3"/>
            </a:pPr>
            <a:endParaRPr lang="en-US" dirty="0"/>
          </a:p>
        </p:txBody>
      </p:sp>
      <p:grpSp>
        <p:nvGrpSpPr>
          <p:cNvPr id="12" name="Group 11"/>
          <p:cNvGrpSpPr/>
          <p:nvPr/>
        </p:nvGrpSpPr>
        <p:grpSpPr>
          <a:xfrm>
            <a:off x="6534333" y="4907347"/>
            <a:ext cx="2571567" cy="1950653"/>
            <a:chOff x="6695179" y="4530572"/>
            <a:chExt cx="2571567" cy="1950653"/>
          </a:xfrm>
        </p:grpSpPr>
        <p:pic>
          <p:nvPicPr>
            <p:cNvPr id="13" name="Picture 12" descr="Screen Shot 2017-09-03 at 1.35.15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5179" y="4530572"/>
              <a:ext cx="2571567" cy="1615306"/>
            </a:xfrm>
            <a:prstGeom prst="rect">
              <a:avLst/>
            </a:prstGeom>
          </p:spPr>
        </p:pic>
        <p:sp>
          <p:nvSpPr>
            <p:cNvPr id="14" name="TextBox 3">
              <a:extLst>
                <a:ext uri="{FF2B5EF4-FFF2-40B4-BE49-F238E27FC236}">
                  <a16:creationId xmlns:a16="http://schemas.microsoft.com/office/drawing/2014/main" xmlns="" id="{BF52E723-79F5-4659-955B-300C4A300D03}"/>
                </a:ext>
              </a:extLst>
            </p:cNvPr>
            <p:cNvSpPr txBox="1">
              <a:spLocks noChangeArrowheads="1"/>
            </p:cNvSpPr>
            <p:nvPr/>
          </p:nvSpPr>
          <p:spPr bwMode="auto">
            <a:xfrm>
              <a:off x="6705599" y="6142671"/>
              <a:ext cx="2561147" cy="338554"/>
            </a:xfrm>
            <a:prstGeom prst="rect">
              <a:avLst/>
            </a:prstGeom>
            <a:noFill/>
            <a:ln w="9525">
              <a:noFill/>
              <a:miter lim="800000"/>
              <a:headEnd/>
              <a:tailEnd/>
            </a:ln>
          </p:spPr>
          <p:txBody>
            <a:bodyPr wrap="square">
              <a:spAutoFit/>
            </a:bodyPr>
            <a:lstStyle/>
            <a:p>
              <a:pPr algn="ctr"/>
              <a:r>
                <a:rPr lang="en-US" sz="1600" dirty="0"/>
                <a:t>L. Donor., T. Sale, CSU</a:t>
              </a:r>
            </a:p>
          </p:txBody>
        </p:sp>
      </p:grpSp>
      <p:grpSp>
        <p:nvGrpSpPr>
          <p:cNvPr id="3" name="Group 2"/>
          <p:cNvGrpSpPr>
            <a:grpSpLocks noChangeAspect="1"/>
          </p:cNvGrpSpPr>
          <p:nvPr/>
        </p:nvGrpSpPr>
        <p:grpSpPr>
          <a:xfrm>
            <a:off x="5944874" y="1861187"/>
            <a:ext cx="3218176" cy="1889491"/>
            <a:chOff x="6324600" y="2133600"/>
            <a:chExt cx="2839877" cy="1667380"/>
          </a:xfrm>
        </p:grpSpPr>
        <p:pic>
          <p:nvPicPr>
            <p:cNvPr id="11" name="Picture 10"/>
            <p:cNvPicPr>
              <a:picLocks noChangeAspect="1"/>
            </p:cNvPicPr>
            <p:nvPr/>
          </p:nvPicPr>
          <p:blipFill>
            <a:blip r:embed="rId4"/>
            <a:stretch>
              <a:fillRect/>
            </a:stretch>
          </p:blipFill>
          <p:spPr>
            <a:xfrm>
              <a:off x="6456523" y="2133600"/>
              <a:ext cx="2591746" cy="1328889"/>
            </a:xfrm>
            <a:prstGeom prst="rect">
              <a:avLst/>
            </a:prstGeom>
            <a:ln>
              <a:solidFill>
                <a:srgbClr val="000000"/>
              </a:solidFill>
            </a:ln>
          </p:spPr>
        </p:pic>
        <p:sp>
          <p:nvSpPr>
            <p:cNvPr id="15" name="TextBox 14"/>
            <p:cNvSpPr txBox="1"/>
            <p:nvPr/>
          </p:nvSpPr>
          <p:spPr>
            <a:xfrm>
              <a:off x="6324600" y="3502223"/>
              <a:ext cx="2839877" cy="298757"/>
            </a:xfrm>
            <a:prstGeom prst="rect">
              <a:avLst/>
            </a:prstGeom>
            <a:noFill/>
          </p:spPr>
          <p:txBody>
            <a:bodyPr wrap="square" rtlCol="0">
              <a:spAutoFit/>
            </a:bodyPr>
            <a:lstStyle/>
            <a:p>
              <a:r>
                <a:rPr lang="en-US" sz="1600" dirty="0"/>
                <a:t>Al Silonov / Wikimedia Commons</a:t>
              </a:r>
            </a:p>
          </p:txBody>
        </p:sp>
      </p:grpSp>
    </p:spTree>
    <p:extLst>
      <p:ext uri="{BB962C8B-B14F-4D97-AF65-F5344CB8AC3E}">
        <p14:creationId xmlns:p14="http://schemas.microsoft.com/office/powerpoint/2010/main" val="419061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Case Study: Paducah Gaseous Diffusion Plant, Kentucky</a:t>
            </a:r>
          </a:p>
        </p:txBody>
      </p:sp>
      <p:pic>
        <p:nvPicPr>
          <p:cNvPr id="5" name="Picture 4"/>
          <p:cNvPicPr/>
          <p:nvPr/>
        </p:nvPicPr>
        <p:blipFill rotWithShape="1">
          <a:blip r:embed="rId3" cstate="print">
            <a:extLst>
              <a:ext uri="{28A0092B-C50C-407E-A947-70E740481C1C}">
                <a14:useLocalDpi xmlns:a14="http://schemas.microsoft.com/office/drawing/2010/main"/>
              </a:ext>
            </a:extLst>
          </a:blip>
          <a:srcRect t="81031"/>
          <a:stretch/>
        </p:blipFill>
        <p:spPr bwMode="auto">
          <a:xfrm>
            <a:off x="-260349" y="5498867"/>
            <a:ext cx="9055100" cy="905331"/>
          </a:xfrm>
          <a:prstGeom prst="rect">
            <a:avLst/>
          </a:prstGeom>
          <a:noFill/>
        </p:spPr>
      </p:pic>
      <p:pic>
        <p:nvPicPr>
          <p:cNvPr id="11" name="Picture 10">
            <a:extLst>
              <a:ext uri="{FF2B5EF4-FFF2-40B4-BE49-F238E27FC236}">
                <a16:creationId xmlns:a16="http://schemas.microsoft.com/office/drawing/2014/main" xmlns="" id="{55520932-4496-438A-91C9-423EB6236D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90" r="49835" b="37159"/>
          <a:stretch/>
        </p:blipFill>
        <p:spPr bwMode="auto">
          <a:xfrm>
            <a:off x="2276477" y="1303124"/>
            <a:ext cx="6275853" cy="4488285"/>
          </a:xfrm>
          <a:prstGeom prst="rect">
            <a:avLst/>
          </a:prstGeom>
          <a:noFill/>
        </p:spPr>
      </p:pic>
      <p:grpSp>
        <p:nvGrpSpPr>
          <p:cNvPr id="12" name="Group 11"/>
          <p:cNvGrpSpPr/>
          <p:nvPr/>
        </p:nvGrpSpPr>
        <p:grpSpPr>
          <a:xfrm>
            <a:off x="2819400" y="3257550"/>
            <a:ext cx="5732930" cy="2753600"/>
            <a:chOff x="2819400" y="3257550"/>
            <a:chExt cx="5732930" cy="2753600"/>
          </a:xfrm>
        </p:grpSpPr>
        <p:sp>
          <p:nvSpPr>
            <p:cNvPr id="3" name="Rectangle 2">
              <a:extLst>
                <a:ext uri="{FF2B5EF4-FFF2-40B4-BE49-F238E27FC236}">
                  <a16:creationId xmlns:a16="http://schemas.microsoft.com/office/drawing/2014/main" xmlns="" id="{FED79763-C2BD-495D-9170-3D352EDCE270}"/>
                </a:ext>
              </a:extLst>
            </p:cNvPr>
            <p:cNvSpPr/>
            <p:nvPr/>
          </p:nvSpPr>
          <p:spPr bwMode="auto">
            <a:xfrm>
              <a:off x="2819400" y="5571669"/>
              <a:ext cx="5732930" cy="439481"/>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solidFill>
                  <a:srgbClr val="000000"/>
                </a:solidFill>
                <a:latin typeface="Arial" charset="0"/>
              </a:endParaRPr>
            </a:p>
          </p:txBody>
        </p:sp>
        <p:sp>
          <p:nvSpPr>
            <p:cNvPr id="7" name="TextBox 6"/>
            <p:cNvSpPr txBox="1"/>
            <p:nvPr/>
          </p:nvSpPr>
          <p:spPr>
            <a:xfrm>
              <a:off x="5810250" y="3257550"/>
              <a:ext cx="2330510" cy="369332"/>
            </a:xfrm>
            <a:prstGeom prst="rect">
              <a:avLst/>
            </a:prstGeom>
            <a:solidFill>
              <a:srgbClr val="808000"/>
            </a:solidFill>
          </p:spPr>
          <p:txBody>
            <a:bodyPr wrap="none" rtlCol="0">
              <a:spAutoFit/>
            </a:bodyPr>
            <a:lstStyle/>
            <a:p>
              <a:pPr defTabSz="914400" eaLnBrk="0" fontAlgn="base" hangingPunct="0">
                <a:spcBef>
                  <a:spcPct val="0"/>
                </a:spcBef>
                <a:spcAft>
                  <a:spcPct val="0"/>
                </a:spcAft>
              </a:pPr>
              <a:r>
                <a:rPr lang="en-US" dirty="0">
                  <a:solidFill>
                    <a:srgbClr val="FFFF00"/>
                  </a:solidFill>
                  <a:latin typeface="Arial" pitchFamily="34" charset="0"/>
                </a:rPr>
                <a:t>DNAPL Source Zone</a:t>
              </a:r>
            </a:p>
          </p:txBody>
        </p:sp>
        <p:sp>
          <p:nvSpPr>
            <p:cNvPr id="8" name="Right Arrow 7"/>
            <p:cNvSpPr/>
            <p:nvPr/>
          </p:nvSpPr>
          <p:spPr bwMode="auto">
            <a:xfrm>
              <a:off x="5562601" y="4234309"/>
              <a:ext cx="2640352" cy="695230"/>
            </a:xfrm>
            <a:prstGeom prst="rightArrow">
              <a:avLst/>
            </a:prstGeom>
            <a:solidFill>
              <a:srgbClr val="FF9900"/>
            </a:solidFill>
            <a:ln w="9525" cap="flat" cmpd="sng" algn="ctr">
              <a:solidFill>
                <a:schemeClr val="tx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dirty="0">
                  <a:solidFill>
                    <a:srgbClr val="000000"/>
                  </a:solidFill>
                  <a:latin typeface="Arial" charset="0"/>
                </a:rPr>
                <a:t>Dissolved Plume</a:t>
              </a:r>
            </a:p>
          </p:txBody>
        </p:sp>
      </p:grpSp>
      <p:sp>
        <p:nvSpPr>
          <p:cNvPr id="2" name="TextBox 1"/>
          <p:cNvSpPr txBox="1"/>
          <p:nvPr/>
        </p:nvSpPr>
        <p:spPr>
          <a:xfrm>
            <a:off x="5029200" y="1524000"/>
            <a:ext cx="1828800" cy="369332"/>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0000"/>
                </a:solidFill>
                <a:latin typeface="Arial" pitchFamily="34" charset="0"/>
              </a:rPr>
              <a:t>Surface Access</a:t>
            </a:r>
          </a:p>
        </p:txBody>
      </p:sp>
      <p:grpSp>
        <p:nvGrpSpPr>
          <p:cNvPr id="16" name="Group 15"/>
          <p:cNvGrpSpPr/>
          <p:nvPr/>
        </p:nvGrpSpPr>
        <p:grpSpPr>
          <a:xfrm>
            <a:off x="914400" y="2438400"/>
            <a:ext cx="1524000" cy="2667000"/>
            <a:chOff x="914400" y="2438400"/>
            <a:chExt cx="1524000" cy="2667000"/>
          </a:xfrm>
        </p:grpSpPr>
        <p:sp>
          <p:nvSpPr>
            <p:cNvPr id="13" name="TextBox 12"/>
            <p:cNvSpPr txBox="1"/>
            <p:nvPr/>
          </p:nvSpPr>
          <p:spPr>
            <a:xfrm>
              <a:off x="914400" y="3124200"/>
              <a:ext cx="1371600" cy="646331"/>
            </a:xfrm>
            <a:prstGeom prst="rect">
              <a:avLst/>
            </a:prstGeom>
            <a:noFill/>
          </p:spPr>
          <p:txBody>
            <a:bodyPr wrap="square" rtlCol="0">
              <a:spAutoFit/>
            </a:bodyPr>
            <a:lstStyle/>
            <a:p>
              <a:pPr algn="r" defTabSz="914400" eaLnBrk="0" fontAlgn="base" hangingPunct="0">
                <a:spcBef>
                  <a:spcPct val="0"/>
                </a:spcBef>
                <a:spcAft>
                  <a:spcPct val="0"/>
                </a:spcAft>
              </a:pPr>
              <a:r>
                <a:rPr lang="en-US" dirty="0">
                  <a:solidFill>
                    <a:srgbClr val="FF0000"/>
                  </a:solidFill>
                  <a:latin typeface="Arial" pitchFamily="34" charset="0"/>
                </a:rPr>
                <a:t>Drilling Difficulty</a:t>
              </a:r>
            </a:p>
          </p:txBody>
        </p:sp>
        <p:cxnSp>
          <p:nvCxnSpPr>
            <p:cNvPr id="15" name="Straight Arrow Connector 14"/>
            <p:cNvCxnSpPr/>
            <p:nvPr/>
          </p:nvCxnSpPr>
          <p:spPr bwMode="auto">
            <a:xfrm>
              <a:off x="2438400" y="2438400"/>
              <a:ext cx="0" cy="2667000"/>
            </a:xfrm>
            <a:prstGeom prst="straightConnector1">
              <a:avLst/>
            </a:prstGeom>
            <a:solidFill>
              <a:schemeClr val="accent1"/>
            </a:solidFill>
            <a:ln w="9525" cap="flat" cmpd="sng" algn="ctr">
              <a:solidFill>
                <a:srgbClr val="FF0000"/>
              </a:solidFill>
              <a:prstDash val="solid"/>
              <a:miter lim="800000"/>
              <a:headEnd type="arrow"/>
              <a:tailEnd type="arrow"/>
            </a:ln>
            <a:effectLst/>
          </p:spPr>
        </p:cxnSp>
      </p:grpSp>
      <p:sp>
        <p:nvSpPr>
          <p:cNvPr id="17" name="TextBox 16"/>
          <p:cNvSpPr txBox="1"/>
          <p:nvPr/>
        </p:nvSpPr>
        <p:spPr>
          <a:xfrm>
            <a:off x="2514600" y="5715000"/>
            <a:ext cx="4267200" cy="369332"/>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0000"/>
                </a:solidFill>
                <a:latin typeface="Arial" pitchFamily="34" charset="0"/>
              </a:rPr>
              <a:t>Scale of Source and/or Plume</a:t>
            </a:r>
          </a:p>
        </p:txBody>
      </p:sp>
      <p:sp>
        <p:nvSpPr>
          <p:cNvPr id="18" name="TextBox 17"/>
          <p:cNvSpPr txBox="1"/>
          <p:nvPr/>
        </p:nvSpPr>
        <p:spPr>
          <a:xfrm>
            <a:off x="5867400" y="4724400"/>
            <a:ext cx="1828800" cy="369332"/>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FF00"/>
                </a:solidFill>
                <a:latin typeface="Arial" pitchFamily="34" charset="0"/>
              </a:rPr>
              <a:t>Attenuation</a:t>
            </a:r>
          </a:p>
        </p:txBody>
      </p:sp>
      <p:sp>
        <p:nvSpPr>
          <p:cNvPr id="22" name="TextBox 21">
            <a:extLst>
              <a:ext uri="{FF2B5EF4-FFF2-40B4-BE49-F238E27FC236}">
                <a16:creationId xmlns:a16="http://schemas.microsoft.com/office/drawing/2014/main" xmlns="" id="{3BCA7B53-7649-4A74-877B-6378E47C5F8B}"/>
              </a:ext>
            </a:extLst>
          </p:cNvPr>
          <p:cNvSpPr txBox="1"/>
          <p:nvPr/>
        </p:nvSpPr>
        <p:spPr>
          <a:xfrm>
            <a:off x="2876117" y="4162957"/>
            <a:ext cx="1514477" cy="646331"/>
          </a:xfrm>
          <a:prstGeom prst="rect">
            <a:avLst/>
          </a:prstGeom>
          <a:solidFill>
            <a:srgbClr val="FFC715"/>
          </a:solidFill>
        </p:spPr>
        <p:txBody>
          <a:bodyPr wrap="square" lIns="45720" rIns="45720" rtlCol="0">
            <a:spAutoFit/>
          </a:bodyPr>
          <a:lstStyle/>
          <a:p>
            <a:pPr defTabSz="914400" eaLnBrk="0" fontAlgn="base" hangingPunct="0">
              <a:spcBef>
                <a:spcPct val="0"/>
              </a:spcBef>
              <a:spcAft>
                <a:spcPct val="0"/>
              </a:spcAft>
            </a:pPr>
            <a:r>
              <a:rPr lang="en-US" i="1" dirty="0">
                <a:solidFill>
                  <a:srgbClr val="FF0000"/>
                </a:solidFill>
                <a:latin typeface="Arial" pitchFamily="34" charset="0"/>
              </a:rPr>
              <a:t> </a:t>
            </a:r>
          </a:p>
          <a:p>
            <a:pPr defTabSz="914400" eaLnBrk="0" fontAlgn="base" hangingPunct="0">
              <a:spcBef>
                <a:spcPct val="0"/>
              </a:spcBef>
              <a:spcAft>
                <a:spcPct val="0"/>
              </a:spcAft>
            </a:pPr>
            <a:endParaRPr lang="en-US" i="1" dirty="0">
              <a:solidFill>
                <a:srgbClr val="FF0000"/>
              </a:solidFill>
              <a:latin typeface="Arial" pitchFamily="34" charset="0"/>
            </a:endParaRPr>
          </a:p>
        </p:txBody>
      </p:sp>
      <p:sp>
        <p:nvSpPr>
          <p:cNvPr id="19" name="TextBox 18"/>
          <p:cNvSpPr txBox="1"/>
          <p:nvPr/>
        </p:nvSpPr>
        <p:spPr>
          <a:xfrm>
            <a:off x="3276326" y="4072276"/>
            <a:ext cx="1514477" cy="646331"/>
          </a:xfrm>
          <a:prstGeom prst="rect">
            <a:avLst/>
          </a:prstGeom>
          <a:noFill/>
        </p:spPr>
        <p:txBody>
          <a:bodyPr wrap="square" lIns="45720" rIns="45720" rtlCol="0">
            <a:spAutoFit/>
          </a:bodyPr>
          <a:lstStyle/>
          <a:p>
            <a:pPr algn="r" defTabSz="914400" eaLnBrk="0" fontAlgn="base" hangingPunct="0">
              <a:spcBef>
                <a:spcPct val="0"/>
              </a:spcBef>
              <a:spcAft>
                <a:spcPct val="0"/>
              </a:spcAft>
            </a:pPr>
            <a:r>
              <a:rPr lang="en-US" dirty="0">
                <a:solidFill>
                  <a:srgbClr val="FF0000"/>
                </a:solidFill>
                <a:latin typeface="Arial" pitchFamily="34" charset="0"/>
              </a:rPr>
              <a:t>Concentration</a:t>
            </a:r>
            <a:br>
              <a:rPr lang="en-US" dirty="0">
                <a:solidFill>
                  <a:srgbClr val="FF0000"/>
                </a:solidFill>
                <a:latin typeface="Arial" pitchFamily="34" charset="0"/>
              </a:rPr>
            </a:br>
            <a:r>
              <a:rPr lang="en-US" dirty="0">
                <a:solidFill>
                  <a:srgbClr val="FF0000"/>
                </a:solidFill>
                <a:latin typeface="Arial" pitchFamily="34" charset="0"/>
              </a:rPr>
              <a:t>Reduction</a:t>
            </a:r>
          </a:p>
        </p:txBody>
      </p:sp>
      <p:sp>
        <p:nvSpPr>
          <p:cNvPr id="20" name="TextBox 19"/>
          <p:cNvSpPr txBox="1"/>
          <p:nvPr/>
        </p:nvSpPr>
        <p:spPr>
          <a:xfrm>
            <a:off x="5181600" y="2362200"/>
            <a:ext cx="1828800" cy="646331"/>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FF00"/>
                </a:solidFill>
                <a:latin typeface="Arial" pitchFamily="34" charset="0"/>
              </a:rPr>
              <a:t>Difficult to Remove Mass</a:t>
            </a:r>
          </a:p>
        </p:txBody>
      </p:sp>
      <p:sp>
        <p:nvSpPr>
          <p:cNvPr id="4" name="TextBox 3">
            <a:extLst>
              <a:ext uri="{FF2B5EF4-FFF2-40B4-BE49-F238E27FC236}">
                <a16:creationId xmlns:a16="http://schemas.microsoft.com/office/drawing/2014/main" xmlns="" id="{264903E6-932F-4322-9A71-5FD9A5409A7F}"/>
              </a:ext>
            </a:extLst>
          </p:cNvPr>
          <p:cNvSpPr txBox="1">
            <a:spLocks noChangeArrowheads="1"/>
          </p:cNvSpPr>
          <p:nvPr/>
        </p:nvSpPr>
        <p:spPr bwMode="auto">
          <a:xfrm>
            <a:off x="0" y="6470626"/>
            <a:ext cx="4267201" cy="369332"/>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dirty="0">
                <a:solidFill>
                  <a:srgbClr val="000000"/>
                </a:solidFill>
                <a:latin typeface="Arial" pitchFamily="34" charset="0"/>
              </a:rPr>
              <a:t>ITRC RMCS-1, Figure 43 (DOE 2010a)</a:t>
            </a:r>
          </a:p>
        </p:txBody>
      </p:sp>
      <p:sp>
        <p:nvSpPr>
          <p:cNvPr id="9" name="Rectangle 8">
            <a:extLst>
              <a:ext uri="{FF2B5EF4-FFF2-40B4-BE49-F238E27FC236}">
                <a16:creationId xmlns:a16="http://schemas.microsoft.com/office/drawing/2014/main" xmlns="" id="{4B89D16E-0553-437A-9742-191F9494D4B8}"/>
              </a:ext>
            </a:extLst>
          </p:cNvPr>
          <p:cNvSpPr/>
          <p:nvPr/>
        </p:nvSpPr>
        <p:spPr bwMode="auto">
          <a:xfrm>
            <a:off x="2895600" y="2819400"/>
            <a:ext cx="904878" cy="438150"/>
          </a:xfrm>
          <a:prstGeom prst="rect">
            <a:avLst/>
          </a:prstGeom>
          <a:solidFill>
            <a:srgbClr val="808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solidFill>
                <a:srgbClr val="000000"/>
              </a:solidFill>
              <a:latin typeface="Arial" charset="0"/>
            </a:endParaRPr>
          </a:p>
        </p:txBody>
      </p:sp>
      <p:sp>
        <p:nvSpPr>
          <p:cNvPr id="21" name="Rectangle 20">
            <a:extLst>
              <a:ext uri="{FF2B5EF4-FFF2-40B4-BE49-F238E27FC236}">
                <a16:creationId xmlns:a16="http://schemas.microsoft.com/office/drawing/2014/main" xmlns="" id="{7ED609AE-01E9-4739-A1B3-4D605A06E535}"/>
              </a:ext>
            </a:extLst>
          </p:cNvPr>
          <p:cNvSpPr/>
          <p:nvPr/>
        </p:nvSpPr>
        <p:spPr bwMode="auto">
          <a:xfrm>
            <a:off x="2895599" y="5102211"/>
            <a:ext cx="1514477" cy="393048"/>
          </a:xfrm>
          <a:prstGeom prst="rect">
            <a:avLst/>
          </a:prstGeom>
          <a:solidFill>
            <a:srgbClr val="808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solidFill>
                <a:srgbClr val="000000"/>
              </a:solidFill>
              <a:latin typeface="Arial" charset="0"/>
            </a:endParaRPr>
          </a:p>
        </p:txBody>
      </p:sp>
      <p:sp>
        <p:nvSpPr>
          <p:cNvPr id="10" name="TextBox 9"/>
          <p:cNvSpPr txBox="1"/>
          <p:nvPr/>
        </p:nvSpPr>
        <p:spPr>
          <a:xfrm>
            <a:off x="2819400" y="2847449"/>
            <a:ext cx="1353633" cy="369332"/>
          </a:xfrm>
          <a:prstGeom prst="rect">
            <a:avLst/>
          </a:prstGeom>
          <a:noFill/>
        </p:spPr>
        <p:txBody>
          <a:bodyPr wrap="square" rtlCol="0">
            <a:spAutoFit/>
          </a:bodyPr>
          <a:lstStyle/>
          <a:p>
            <a:r>
              <a:rPr lang="en-US" dirty="0">
                <a:solidFill>
                  <a:srgbClr val="FFFF00"/>
                </a:solidFill>
              </a:rPr>
              <a:t>Clay/Silt</a:t>
            </a:r>
          </a:p>
        </p:txBody>
      </p:sp>
      <p:sp>
        <p:nvSpPr>
          <p:cNvPr id="23" name="TextBox 22"/>
          <p:cNvSpPr txBox="1"/>
          <p:nvPr/>
        </p:nvSpPr>
        <p:spPr>
          <a:xfrm>
            <a:off x="3516958" y="3303507"/>
            <a:ext cx="893119" cy="369332"/>
          </a:xfrm>
          <a:prstGeom prst="rect">
            <a:avLst/>
          </a:prstGeom>
          <a:noFill/>
        </p:spPr>
        <p:txBody>
          <a:bodyPr wrap="square" rtlCol="0">
            <a:spAutoFit/>
          </a:bodyPr>
          <a:lstStyle/>
          <a:p>
            <a:pPr algn="ctr"/>
            <a:r>
              <a:rPr lang="en-US" dirty="0"/>
              <a:t>Sand</a:t>
            </a:r>
          </a:p>
        </p:txBody>
      </p:sp>
      <p:sp>
        <p:nvSpPr>
          <p:cNvPr id="24" name="TextBox 23"/>
          <p:cNvSpPr txBox="1"/>
          <p:nvPr/>
        </p:nvSpPr>
        <p:spPr>
          <a:xfrm>
            <a:off x="2797914" y="4476465"/>
            <a:ext cx="893665" cy="369332"/>
          </a:xfrm>
          <a:prstGeom prst="rect">
            <a:avLst/>
          </a:prstGeom>
          <a:noFill/>
        </p:spPr>
        <p:txBody>
          <a:bodyPr wrap="square" rtlCol="0">
            <a:spAutoFit/>
          </a:bodyPr>
          <a:lstStyle/>
          <a:p>
            <a:r>
              <a:rPr lang="en-US" dirty="0"/>
              <a:t>Gravel</a:t>
            </a:r>
          </a:p>
        </p:txBody>
      </p:sp>
      <p:sp>
        <p:nvSpPr>
          <p:cNvPr id="25" name="TextBox 24"/>
          <p:cNvSpPr txBox="1"/>
          <p:nvPr/>
        </p:nvSpPr>
        <p:spPr>
          <a:xfrm>
            <a:off x="6563840" y="2888218"/>
            <a:ext cx="893119" cy="369332"/>
          </a:xfrm>
          <a:prstGeom prst="rect">
            <a:avLst/>
          </a:prstGeom>
          <a:noFill/>
        </p:spPr>
        <p:txBody>
          <a:bodyPr wrap="square" rtlCol="0">
            <a:spAutoFit/>
          </a:bodyPr>
          <a:lstStyle/>
          <a:p>
            <a:pPr algn="ctr"/>
            <a:r>
              <a:rPr lang="en-US" dirty="0"/>
              <a:t>Sand</a:t>
            </a:r>
          </a:p>
        </p:txBody>
      </p:sp>
    </p:spTree>
    <p:extLst>
      <p:ext uri="{BB962C8B-B14F-4D97-AF65-F5344CB8AC3E}">
        <p14:creationId xmlns:p14="http://schemas.microsoft.com/office/powerpoint/2010/main" val="91087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sz="half" idx="1"/>
          </p:nvPr>
        </p:nvSpPr>
        <p:spPr/>
        <p:txBody>
          <a:bodyPr/>
          <a:lstStyle/>
          <a:p>
            <a:pPr marL="514350" indent="-514350">
              <a:spcAft>
                <a:spcPts val="1000"/>
              </a:spcAft>
              <a:buClr>
                <a:schemeClr val="accent6"/>
              </a:buClr>
              <a:buSzPct val="100000"/>
              <a:buFont typeface="+mj-lt"/>
              <a:buAutoNum type="arabicPeriod" startAt="7"/>
            </a:pPr>
            <a:r>
              <a:rPr lang="en-US" dirty="0"/>
              <a:t>What is the predicted performance for available remedial technologies?</a:t>
            </a:r>
          </a:p>
        </p:txBody>
      </p:sp>
      <p:grpSp>
        <p:nvGrpSpPr>
          <p:cNvPr id="7" name="Group 6"/>
          <p:cNvGrpSpPr/>
          <p:nvPr/>
        </p:nvGrpSpPr>
        <p:grpSpPr>
          <a:xfrm>
            <a:off x="4502967" y="1347145"/>
            <a:ext cx="3389474" cy="2550567"/>
            <a:chOff x="4502967" y="1347145"/>
            <a:chExt cx="3389474" cy="255056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2967" y="1347145"/>
              <a:ext cx="2392567" cy="2550567"/>
            </a:xfrm>
            <a:prstGeom prst="rect">
              <a:avLst/>
            </a:prstGeom>
            <a:ln>
              <a:solidFill>
                <a:srgbClr val="000000"/>
              </a:solidFill>
            </a:ln>
            <a:effectLst>
              <a:outerShdw blurRad="50800" dist="38100" dir="2700000" algn="tl" rotWithShape="0">
                <a:prstClr val="black">
                  <a:alpha val="40000"/>
                </a:prstClr>
              </a:outerShdw>
            </a:effectLst>
          </p:spPr>
        </p:pic>
        <p:sp>
          <p:nvSpPr>
            <p:cNvPr id="6" name="Rectangle 5"/>
            <p:cNvSpPr/>
            <p:nvPr/>
          </p:nvSpPr>
          <p:spPr>
            <a:xfrm>
              <a:off x="7045935" y="1953568"/>
              <a:ext cx="846506" cy="461665"/>
            </a:xfrm>
            <a:prstGeom prst="rect">
              <a:avLst/>
            </a:prstGeom>
          </p:spPr>
          <p:txBody>
            <a:bodyPr wrap="none">
              <a:spAutoFit/>
            </a:bodyPr>
            <a:lstStyle/>
            <a:p>
              <a:r>
                <a:rPr lang="en-US" sz="2400" dirty="0">
                  <a:solidFill>
                    <a:srgbClr val="000000"/>
                  </a:solidFill>
                </a:rPr>
                <a:t>2011</a:t>
              </a:r>
              <a:endParaRPr lang="en-US" dirty="0"/>
            </a:p>
          </p:txBody>
        </p:sp>
      </p:grpSp>
      <p:grpSp>
        <p:nvGrpSpPr>
          <p:cNvPr id="9" name="Group 8"/>
          <p:cNvGrpSpPr/>
          <p:nvPr/>
        </p:nvGrpSpPr>
        <p:grpSpPr>
          <a:xfrm>
            <a:off x="4547864" y="2743200"/>
            <a:ext cx="4184251" cy="1828800"/>
            <a:chOff x="4547864" y="2743200"/>
            <a:chExt cx="4184251" cy="182880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7864" y="3249158"/>
              <a:ext cx="4184251" cy="1322842"/>
            </a:xfrm>
            <a:prstGeom prst="rect">
              <a:avLst/>
            </a:prstGeom>
            <a:ln>
              <a:solidFill>
                <a:srgbClr val="000000"/>
              </a:solidFill>
            </a:ln>
            <a:effectLst>
              <a:outerShdw blurRad="50800" dist="38100" dir="2700000" algn="tl" rotWithShape="0">
                <a:prstClr val="black">
                  <a:alpha val="40000"/>
                </a:prstClr>
              </a:outerShdw>
            </a:effectLst>
          </p:spPr>
        </p:pic>
        <p:sp>
          <p:nvSpPr>
            <p:cNvPr id="10" name="Rectangle 9"/>
            <p:cNvSpPr/>
            <p:nvPr/>
          </p:nvSpPr>
          <p:spPr>
            <a:xfrm>
              <a:off x="7848600" y="2743200"/>
              <a:ext cx="869349" cy="461665"/>
            </a:xfrm>
            <a:prstGeom prst="rect">
              <a:avLst/>
            </a:prstGeom>
          </p:spPr>
          <p:txBody>
            <a:bodyPr wrap="none">
              <a:spAutoFit/>
            </a:bodyPr>
            <a:lstStyle/>
            <a:p>
              <a:r>
                <a:rPr lang="en-US" sz="2400" dirty="0">
                  <a:solidFill>
                    <a:srgbClr val="000000"/>
                  </a:solidFill>
                </a:rPr>
                <a:t>2012</a:t>
              </a:r>
              <a:endParaRPr lang="en-US" dirty="0"/>
            </a:p>
          </p:txBody>
        </p:sp>
      </p:grpSp>
      <p:grpSp>
        <p:nvGrpSpPr>
          <p:cNvPr id="12" name="Group 11"/>
          <p:cNvGrpSpPr/>
          <p:nvPr/>
        </p:nvGrpSpPr>
        <p:grpSpPr>
          <a:xfrm>
            <a:off x="4975769" y="4552097"/>
            <a:ext cx="3988032" cy="2283857"/>
            <a:chOff x="4975769" y="4552097"/>
            <a:chExt cx="3988032" cy="2283857"/>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5769" y="4552097"/>
              <a:ext cx="3988032" cy="1848703"/>
            </a:xfrm>
            <a:prstGeom prst="rect">
              <a:avLst/>
            </a:prstGeom>
            <a:ln>
              <a:solidFill>
                <a:schemeClr val="tx1"/>
              </a:solidFill>
            </a:ln>
          </p:spPr>
        </p:pic>
        <p:sp>
          <p:nvSpPr>
            <p:cNvPr id="11" name="Rectangle 10"/>
            <p:cNvSpPr/>
            <p:nvPr/>
          </p:nvSpPr>
          <p:spPr>
            <a:xfrm>
              <a:off x="7924800" y="6374289"/>
              <a:ext cx="869349" cy="461665"/>
            </a:xfrm>
            <a:prstGeom prst="rect">
              <a:avLst/>
            </a:prstGeom>
          </p:spPr>
          <p:txBody>
            <a:bodyPr wrap="none">
              <a:spAutoFit/>
            </a:bodyPr>
            <a:lstStyle/>
            <a:p>
              <a:r>
                <a:rPr lang="en-US" sz="2400" dirty="0">
                  <a:solidFill>
                    <a:srgbClr val="000000"/>
                  </a:solidFill>
                </a:rPr>
                <a:t>2015</a:t>
              </a:r>
              <a:endParaRPr lang="en-US" dirty="0"/>
            </a:p>
          </p:txBody>
        </p:sp>
      </p:grpSp>
    </p:spTree>
    <p:extLst>
      <p:ext uri="{BB962C8B-B14F-4D97-AF65-F5344CB8AC3E}">
        <p14:creationId xmlns:p14="http://schemas.microsoft.com/office/powerpoint/2010/main" val="91870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sz="half" idx="1"/>
          </p:nvPr>
        </p:nvSpPr>
        <p:spPr>
          <a:xfrm>
            <a:off x="142875" y="2057400"/>
            <a:ext cx="3638550" cy="3633120"/>
          </a:xfrm>
        </p:spPr>
        <p:txBody>
          <a:bodyPr/>
          <a:lstStyle/>
          <a:p>
            <a:pPr marL="392113" indent="-336550">
              <a:spcAft>
                <a:spcPts val="1000"/>
              </a:spcAft>
              <a:buClr>
                <a:schemeClr val="accent6"/>
              </a:buClr>
              <a:buSzPct val="100000"/>
              <a:buNone/>
            </a:pPr>
            <a:r>
              <a:rPr lang="en-US" sz="2400" dirty="0"/>
              <a:t>8. What is the predicted time frame for achieving interim and site objectives?</a:t>
            </a:r>
          </a:p>
        </p:txBody>
      </p:sp>
      <p:grpSp>
        <p:nvGrpSpPr>
          <p:cNvPr id="6" name="Group 5"/>
          <p:cNvGrpSpPr/>
          <p:nvPr/>
        </p:nvGrpSpPr>
        <p:grpSpPr>
          <a:xfrm>
            <a:off x="3787766" y="1287205"/>
            <a:ext cx="5737234" cy="3721082"/>
            <a:chOff x="3787766" y="1287205"/>
            <a:chExt cx="5737234" cy="3721082"/>
          </a:xfrm>
        </p:grpSpPr>
        <p:grpSp>
          <p:nvGrpSpPr>
            <p:cNvPr id="15" name="Group 14"/>
            <p:cNvGrpSpPr/>
            <p:nvPr/>
          </p:nvGrpSpPr>
          <p:grpSpPr>
            <a:xfrm>
              <a:off x="3787766" y="1287205"/>
              <a:ext cx="5342010" cy="3721082"/>
              <a:chOff x="3787766" y="1287205"/>
              <a:chExt cx="5342010" cy="3721082"/>
            </a:xfrm>
          </p:grpSpPr>
          <p:pic>
            <p:nvPicPr>
              <p:cNvPr id="2052" name="Picture 4" descr="Figure 5.9 – TCE concentration at the fracture outlet for the three degradation scenario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35"/>
              <a:stretch/>
            </p:blipFill>
            <p:spPr bwMode="auto">
              <a:xfrm>
                <a:off x="3890009" y="1314587"/>
                <a:ext cx="5239767" cy="3503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1719" y="4638955"/>
                <a:ext cx="830356" cy="369332"/>
              </a:xfrm>
              <a:prstGeom prst="rect">
                <a:avLst/>
              </a:prstGeom>
              <a:solidFill>
                <a:schemeClr val="bg1"/>
              </a:solidFill>
            </p:spPr>
            <p:txBody>
              <a:bodyPr wrap="none" rtlCol="0">
                <a:spAutoFit/>
              </a:bodyPr>
              <a:lstStyle/>
              <a:p>
                <a:r>
                  <a:rPr lang="en-US" dirty="0"/>
                  <a:t>Years </a:t>
                </a:r>
              </a:p>
            </p:txBody>
          </p:sp>
          <p:sp>
            <p:nvSpPr>
              <p:cNvPr id="9" name="TextBox 8"/>
              <p:cNvSpPr txBox="1"/>
              <p:nvPr/>
            </p:nvSpPr>
            <p:spPr>
              <a:xfrm rot="16200000">
                <a:off x="2879023" y="2814636"/>
                <a:ext cx="2186817" cy="369332"/>
              </a:xfrm>
              <a:prstGeom prst="rect">
                <a:avLst/>
              </a:prstGeom>
              <a:solidFill>
                <a:schemeClr val="bg1"/>
              </a:solidFill>
            </p:spPr>
            <p:txBody>
              <a:bodyPr wrap="none" rtlCol="0">
                <a:spAutoFit/>
              </a:bodyPr>
              <a:lstStyle/>
              <a:p>
                <a:r>
                  <a:rPr lang="en-US" dirty="0"/>
                  <a:t>Aqueous C/C</a:t>
                </a:r>
                <a:r>
                  <a:rPr lang="en-US" sz="1100" dirty="0"/>
                  <a:t>0 </a:t>
                </a:r>
                <a:r>
                  <a:rPr lang="en-US" dirty="0"/>
                  <a:t>in % </a:t>
                </a:r>
              </a:p>
            </p:txBody>
          </p:sp>
          <p:sp>
            <p:nvSpPr>
              <p:cNvPr id="10" name="TextBox 9"/>
              <p:cNvSpPr txBox="1"/>
              <p:nvPr/>
            </p:nvSpPr>
            <p:spPr>
              <a:xfrm>
                <a:off x="4060930" y="4281961"/>
                <a:ext cx="377026" cy="369332"/>
              </a:xfrm>
              <a:prstGeom prst="rect">
                <a:avLst/>
              </a:prstGeom>
              <a:solidFill>
                <a:schemeClr val="bg1"/>
              </a:solidFill>
            </p:spPr>
            <p:txBody>
              <a:bodyPr wrap="none" rtlCol="0">
                <a:spAutoFit/>
              </a:bodyPr>
              <a:lstStyle/>
              <a:p>
                <a:r>
                  <a:rPr lang="en-US" dirty="0"/>
                  <a:t>0 </a:t>
                </a:r>
              </a:p>
            </p:txBody>
          </p:sp>
          <p:sp>
            <p:nvSpPr>
              <p:cNvPr id="11" name="TextBox 10"/>
              <p:cNvSpPr txBox="1"/>
              <p:nvPr/>
            </p:nvSpPr>
            <p:spPr>
              <a:xfrm>
                <a:off x="8496269" y="4448931"/>
                <a:ext cx="633507" cy="369332"/>
              </a:xfrm>
              <a:prstGeom prst="rect">
                <a:avLst/>
              </a:prstGeom>
              <a:solidFill>
                <a:schemeClr val="bg1"/>
              </a:solidFill>
            </p:spPr>
            <p:txBody>
              <a:bodyPr wrap="none" rtlCol="0">
                <a:spAutoFit/>
              </a:bodyPr>
              <a:lstStyle/>
              <a:p>
                <a:r>
                  <a:rPr lang="en-US" dirty="0"/>
                  <a:t>300 </a:t>
                </a:r>
              </a:p>
            </p:txBody>
          </p:sp>
          <p:sp>
            <p:nvSpPr>
              <p:cNvPr id="13" name="TextBox 12"/>
              <p:cNvSpPr txBox="1"/>
              <p:nvPr/>
            </p:nvSpPr>
            <p:spPr>
              <a:xfrm>
                <a:off x="3804449" y="1287205"/>
                <a:ext cx="633507" cy="369332"/>
              </a:xfrm>
              <a:prstGeom prst="rect">
                <a:avLst/>
              </a:prstGeom>
              <a:solidFill>
                <a:schemeClr val="bg1"/>
              </a:solidFill>
            </p:spPr>
            <p:txBody>
              <a:bodyPr wrap="none" rtlCol="0">
                <a:spAutoFit/>
              </a:bodyPr>
              <a:lstStyle/>
              <a:p>
                <a:r>
                  <a:rPr lang="en-US" dirty="0"/>
                  <a:t>100 </a:t>
                </a:r>
              </a:p>
            </p:txBody>
          </p:sp>
        </p:grpSp>
        <p:sp>
          <p:nvSpPr>
            <p:cNvPr id="3" name="Rectangle 2"/>
            <p:cNvSpPr/>
            <p:nvPr/>
          </p:nvSpPr>
          <p:spPr bwMode="auto">
            <a:xfrm>
              <a:off x="5631200" y="1454690"/>
              <a:ext cx="3302876" cy="82990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Degradation</a:t>
              </a:r>
            </a:p>
            <a:p>
              <a:pPr marR="0" algn="l" defTabSz="914400" rtl="0" eaLnBrk="0" fontAlgn="base" latinLnBrk="0" hangingPunct="0">
                <a:lnSpc>
                  <a:spcPct val="100000"/>
                </a:lnSpc>
                <a:spcBef>
                  <a:spcPct val="0"/>
                </a:spcBef>
                <a:spcAft>
                  <a:spcPct val="0"/>
                </a:spcAft>
                <a:buClrTx/>
                <a:buSzTx/>
                <a:tabLst/>
              </a:pPr>
              <a:r>
                <a:rPr lang="en-US" sz="1400" dirty="0">
                  <a:latin typeface="Arial" charset="0"/>
                </a:rPr>
                <a:t>None</a:t>
              </a:r>
            </a:p>
            <a:p>
              <a:pPr marR="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a:ln>
                    <a:noFill/>
                  </a:ln>
                  <a:solidFill>
                    <a:schemeClr val="tx1"/>
                  </a:solidFill>
                  <a:effectLst/>
                  <a:latin typeface="Arial" charset="0"/>
                </a:rPr>
                <a:t>Fracture</a:t>
              </a:r>
              <a:r>
                <a:rPr kumimoji="0" lang="en-US" sz="1400" b="0" i="0" u="none" strike="noStrike" cap="none" normalizeH="0" dirty="0">
                  <a:ln>
                    <a:noFill/>
                  </a:ln>
                  <a:solidFill>
                    <a:schemeClr val="tx1"/>
                  </a:solidFill>
                  <a:effectLst/>
                  <a:latin typeface="Arial" charset="0"/>
                </a:rPr>
                <a:t> only</a:t>
              </a:r>
            </a:p>
            <a:p>
              <a:pPr marR="0" algn="l" defTabSz="914400" rtl="0" eaLnBrk="0" fontAlgn="base" latinLnBrk="0" hangingPunct="0">
                <a:lnSpc>
                  <a:spcPct val="100000"/>
                </a:lnSpc>
                <a:spcBef>
                  <a:spcPct val="0"/>
                </a:spcBef>
                <a:spcAft>
                  <a:spcPct val="0"/>
                </a:spcAft>
                <a:buClrTx/>
                <a:buSzTx/>
                <a:tabLst/>
              </a:pPr>
              <a:r>
                <a:rPr lang="en-US" sz="1400" baseline="0" dirty="0">
                  <a:latin typeface="Arial" charset="0"/>
                </a:rPr>
                <a:t>Fracture</a:t>
              </a:r>
              <a:r>
                <a:rPr lang="en-US" sz="1400" dirty="0">
                  <a:latin typeface="Arial" charset="0"/>
                </a:rPr>
                <a:t> &amp; reaction zone in matrix</a:t>
              </a:r>
            </a:p>
            <a:p>
              <a:pPr marR="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a:ln>
                    <a:noFill/>
                  </a:ln>
                  <a:solidFill>
                    <a:schemeClr val="tx1"/>
                  </a:solidFill>
                  <a:effectLst/>
                  <a:latin typeface="Arial" charset="0"/>
                </a:rPr>
                <a:t>Fracture</a:t>
              </a:r>
              <a:r>
                <a:rPr kumimoji="0" lang="en-US" sz="1400" b="0" i="0" u="none" strike="noStrike" cap="none" normalizeH="0" dirty="0">
                  <a:ln>
                    <a:noFill/>
                  </a:ln>
                  <a:solidFill>
                    <a:schemeClr val="tx1"/>
                  </a:solidFill>
                  <a:effectLst/>
                  <a:latin typeface="Arial" charset="0"/>
                </a:rPr>
                <a:t> &amp; in whole matrix</a:t>
              </a:r>
              <a:endParaRPr kumimoji="0" lang="en-US" sz="1400" b="0" i="0" u="none" strike="noStrike" cap="none" normalizeH="0" baseline="0" dirty="0">
                <a:ln>
                  <a:noFill/>
                </a:ln>
                <a:solidFill>
                  <a:schemeClr val="tx1"/>
                </a:solidFill>
                <a:effectLst/>
                <a:latin typeface="Arial" charset="0"/>
              </a:endParaRPr>
            </a:p>
          </p:txBody>
        </p:sp>
        <p:cxnSp>
          <p:nvCxnSpPr>
            <p:cNvPr id="21" name="Straight Connector 20"/>
            <p:cNvCxnSpPr/>
            <p:nvPr/>
          </p:nvCxnSpPr>
          <p:spPr bwMode="auto">
            <a:xfrm>
              <a:off x="6190612" y="1838109"/>
              <a:ext cx="580519" cy="0"/>
            </a:xfrm>
            <a:prstGeom prst="line">
              <a:avLst/>
            </a:prstGeom>
            <a:solidFill>
              <a:schemeClr val="accent1"/>
            </a:solidFill>
            <a:ln w="38100" cap="flat" cmpd="sng" algn="ctr">
              <a:solidFill>
                <a:srgbClr val="C00000"/>
              </a:solidFill>
              <a:prstDash val="solid"/>
              <a:miter lim="800000"/>
              <a:headEnd type="none" w="med" len="med"/>
              <a:tailEnd type="none" w="med" len="med"/>
            </a:ln>
            <a:effectLst/>
          </p:spPr>
        </p:cxnSp>
        <p:cxnSp>
          <p:nvCxnSpPr>
            <p:cNvPr id="22" name="Straight Connector 21"/>
            <p:cNvCxnSpPr/>
            <p:nvPr/>
          </p:nvCxnSpPr>
          <p:spPr bwMode="auto">
            <a:xfrm>
              <a:off x="6742386" y="2054957"/>
              <a:ext cx="580519" cy="0"/>
            </a:xfrm>
            <a:prstGeom prst="line">
              <a:avLst/>
            </a:prstGeom>
            <a:solidFill>
              <a:schemeClr val="accent1"/>
            </a:solidFill>
            <a:ln w="38100" cap="flat" cmpd="sng" algn="ctr">
              <a:solidFill>
                <a:srgbClr val="FF9933"/>
              </a:solidFill>
              <a:prstDash val="lgDash"/>
              <a:miter lim="800000"/>
              <a:headEnd type="none" w="med" len="med"/>
              <a:tailEnd type="none" w="med" len="med"/>
            </a:ln>
            <a:effectLst/>
          </p:spPr>
        </p:cxnSp>
        <p:cxnSp>
          <p:nvCxnSpPr>
            <p:cNvPr id="23" name="Straight Connector 22"/>
            <p:cNvCxnSpPr/>
            <p:nvPr/>
          </p:nvCxnSpPr>
          <p:spPr bwMode="auto">
            <a:xfrm>
              <a:off x="8341183" y="2254298"/>
              <a:ext cx="503272" cy="171"/>
            </a:xfrm>
            <a:prstGeom prst="line">
              <a:avLst/>
            </a:prstGeom>
            <a:solidFill>
              <a:schemeClr val="accent1"/>
            </a:solidFill>
            <a:ln w="38100" cap="flat" cmpd="sng" algn="ctr">
              <a:solidFill>
                <a:srgbClr val="CCCC00"/>
              </a:solidFill>
              <a:prstDash val="dash"/>
              <a:miter lim="800000"/>
              <a:headEnd type="none" w="med" len="med"/>
              <a:tailEnd type="none" w="med" len="med"/>
            </a:ln>
            <a:effectLst/>
          </p:spPr>
        </p:cxnSp>
        <p:cxnSp>
          <p:nvCxnSpPr>
            <p:cNvPr id="24" name="Straight Connector 23"/>
            <p:cNvCxnSpPr/>
            <p:nvPr/>
          </p:nvCxnSpPr>
          <p:spPr bwMode="auto">
            <a:xfrm>
              <a:off x="7833012" y="2480442"/>
              <a:ext cx="580519" cy="0"/>
            </a:xfrm>
            <a:prstGeom prst="line">
              <a:avLst/>
            </a:prstGeom>
            <a:solidFill>
              <a:schemeClr val="accent1"/>
            </a:solidFill>
            <a:ln w="38100" cap="flat" cmpd="sng" algn="ctr">
              <a:solidFill>
                <a:srgbClr val="009900"/>
              </a:solidFill>
              <a:prstDash val="sysDash"/>
              <a:miter lim="800000"/>
              <a:headEnd type="none" w="med" len="med"/>
              <a:tailEnd type="none" w="med" len="med"/>
            </a:ln>
            <a:effectLst/>
          </p:spPr>
        </p:cxnSp>
        <p:sp>
          <p:nvSpPr>
            <p:cNvPr id="12" name="TextBox 11">
              <a:extLst>
                <a:ext uri="{FF2B5EF4-FFF2-40B4-BE49-F238E27FC236}">
                  <a16:creationId xmlns:a16="http://schemas.microsoft.com/office/drawing/2014/main" xmlns="" id="{FA17ED05-3603-4341-8E94-2078DBC92C97}"/>
                </a:ext>
              </a:extLst>
            </p:cNvPr>
            <p:cNvSpPr txBox="1">
              <a:spLocks noChangeArrowheads="1"/>
            </p:cNvSpPr>
            <p:nvPr/>
          </p:nvSpPr>
          <p:spPr bwMode="auto">
            <a:xfrm>
              <a:off x="7543800" y="3886200"/>
              <a:ext cx="1981200" cy="338554"/>
            </a:xfrm>
            <a:prstGeom prst="rect">
              <a:avLst/>
            </a:prstGeom>
            <a:noFill/>
            <a:ln w="9525">
              <a:noFill/>
              <a:miter lim="800000"/>
              <a:headEnd/>
              <a:tailEnd/>
            </a:ln>
          </p:spPr>
          <p:txBody>
            <a:bodyPr wrap="square">
              <a:spAutoFit/>
            </a:bodyPr>
            <a:lstStyle/>
            <a:p>
              <a:r>
                <a:rPr lang="en-US" sz="1600" dirty="0"/>
                <a:t>NRC, 2013</a:t>
              </a:r>
            </a:p>
          </p:txBody>
        </p:sp>
      </p:grpSp>
      <p:graphicFrame>
        <p:nvGraphicFramePr>
          <p:cNvPr id="5" name="Table 4">
            <a:extLst>
              <a:ext uri="{FF2B5EF4-FFF2-40B4-BE49-F238E27FC236}">
                <a16:creationId xmlns:a16="http://schemas.microsoft.com/office/drawing/2014/main" xmlns="" id="{15831FB7-2FE2-4595-B4E3-190ABA795C32}"/>
              </a:ext>
            </a:extLst>
          </p:cNvPr>
          <p:cNvGraphicFramePr>
            <a:graphicFrameLocks noGrp="1"/>
          </p:cNvGraphicFramePr>
          <p:nvPr>
            <p:extLst/>
          </p:nvPr>
        </p:nvGraphicFramePr>
        <p:xfrm>
          <a:off x="1279635" y="4701317"/>
          <a:ext cx="4114800" cy="21031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xmlns="" val="161282183"/>
                    </a:ext>
                  </a:extLst>
                </a:gridCol>
              </a:tblGrid>
              <a:tr h="329422">
                <a:tc>
                  <a:txBody>
                    <a:bodyPr/>
                    <a:lstStyle/>
                    <a:p>
                      <a:r>
                        <a:rPr lang="en-US" sz="1800" dirty="0">
                          <a:solidFill>
                            <a:schemeClr val="bg1"/>
                          </a:solidFill>
                        </a:rPr>
                        <a:t>Model/Analysis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2808048979"/>
                  </a:ext>
                </a:extLst>
              </a:tr>
              <a:tr h="329422">
                <a:tc>
                  <a:txBody>
                    <a:bodyPr/>
                    <a:lstStyle/>
                    <a:p>
                      <a:r>
                        <a:rPr lang="en-US" sz="1800" dirty="0">
                          <a:solidFill>
                            <a:schemeClr val="tx1"/>
                          </a:solidFill>
                        </a:rPr>
                        <a:t>USEPA REMChlor or REMFuel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91185966"/>
                  </a:ext>
                </a:extLst>
              </a:tr>
              <a:tr h="329422">
                <a:tc>
                  <a:txBody>
                    <a:bodyPr/>
                    <a:lstStyle/>
                    <a:p>
                      <a:r>
                        <a:rPr lang="en-US" sz="1800" dirty="0">
                          <a:solidFill>
                            <a:schemeClr val="tx1"/>
                          </a:solidFill>
                        </a:rPr>
                        <a:t>Natural Attenuation Software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58175333"/>
                  </a:ext>
                </a:extLst>
              </a:tr>
              <a:tr h="329422">
                <a:tc>
                  <a:txBody>
                    <a:bodyPr/>
                    <a:lstStyle/>
                    <a:p>
                      <a:r>
                        <a:rPr lang="en-US" sz="1800" dirty="0">
                          <a:solidFill>
                            <a:schemeClr val="tx1"/>
                          </a:solidFill>
                        </a:rPr>
                        <a:t>Matrix diffusion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04048140"/>
                  </a:ext>
                </a:extLst>
              </a:tr>
              <a:tr h="514439">
                <a:tc>
                  <a:txBody>
                    <a:bodyPr/>
                    <a:lstStyle/>
                    <a:p>
                      <a:r>
                        <a:rPr lang="en-US" sz="1800" dirty="0">
                          <a:solidFill>
                            <a:schemeClr val="tx1"/>
                          </a:solidFill>
                        </a:rPr>
                        <a:t>Concentration vs. time </a:t>
                      </a:r>
                    </a:p>
                    <a:p>
                      <a:r>
                        <a:rPr lang="en-US" sz="1800" dirty="0">
                          <a:solidFill>
                            <a:schemeClr val="tx1"/>
                          </a:solidFill>
                        </a:rPr>
                        <a:t>First order rate calculations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68351800"/>
                  </a:ext>
                </a:extLst>
              </a:tr>
            </a:tbl>
          </a:graphicData>
        </a:graphic>
      </p:graphicFrame>
    </p:spTree>
    <p:extLst>
      <p:ext uri="{BB962C8B-B14F-4D97-AF65-F5344CB8AC3E}">
        <p14:creationId xmlns:p14="http://schemas.microsoft.com/office/powerpoint/2010/main" val="20697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6"/>
          <p:cNvSpPr>
            <a:spLocks noGrp="1"/>
          </p:cNvSpPr>
          <p:nvPr>
            <p:ph type="title"/>
          </p:nvPr>
        </p:nvSpPr>
        <p:spPr/>
        <p:txBody>
          <a:bodyPr/>
          <a:lstStyle/>
          <a:p>
            <a:pPr>
              <a:lnSpc>
                <a:spcPct val="100000"/>
              </a:lnSpc>
            </a:pPr>
            <a:r>
              <a:rPr lang="en-US" altLang="en-US" dirty="0"/>
              <a:t>Remediation Potential Assessment</a:t>
            </a:r>
            <a:br>
              <a:rPr lang="en-US" altLang="en-US" dirty="0"/>
            </a:br>
            <a:r>
              <a:rPr lang="en-US" altLang="en-US" dirty="0">
                <a:solidFill>
                  <a:srgbClr val="333399"/>
                </a:solidFill>
              </a:rPr>
              <a:t>Matrix of Evaluation Criteria</a:t>
            </a:r>
          </a:p>
        </p:txBody>
      </p:sp>
      <p:sp>
        <p:nvSpPr>
          <p:cNvPr id="55299" name="Content Placeholder 20"/>
          <p:cNvSpPr>
            <a:spLocks noGrp="1"/>
          </p:cNvSpPr>
          <p:nvPr>
            <p:ph sz="half" idx="1"/>
          </p:nvPr>
        </p:nvSpPr>
        <p:spPr>
          <a:xfrm>
            <a:off x="609600" y="1600199"/>
            <a:ext cx="3048000" cy="4352925"/>
          </a:xfrm>
        </p:spPr>
        <p:txBody>
          <a:bodyPr/>
          <a:lstStyle/>
          <a:p>
            <a:r>
              <a:rPr lang="en-US" altLang="en-US" sz="2400" dirty="0"/>
              <a:t>Evaluate each criteria as high, moderate or low</a:t>
            </a:r>
          </a:p>
          <a:p>
            <a:r>
              <a:rPr lang="en-US" altLang="en-US" sz="2400" dirty="0"/>
              <a:t>Weight criteria to reflect relative importance</a:t>
            </a:r>
          </a:p>
          <a:p>
            <a:r>
              <a:rPr lang="en-US" altLang="en-US" sz="2400" dirty="0"/>
              <a:t>Assess conclusion</a:t>
            </a:r>
          </a:p>
        </p:txBody>
      </p:sp>
      <p:sp>
        <p:nvSpPr>
          <p:cNvPr id="55300" name="Content Placeholder 10"/>
          <p:cNvSpPr>
            <a:spLocks noGrp="1"/>
          </p:cNvSpPr>
          <p:nvPr>
            <p:ph sz="half" idx="2"/>
          </p:nvPr>
        </p:nvSpPr>
        <p:spPr/>
        <p:txBody>
          <a:bodyPr/>
          <a:lstStyle/>
          <a:p>
            <a:endParaRPr lang="en-US" dirty="0"/>
          </a:p>
        </p:txBody>
      </p:sp>
      <p:graphicFrame>
        <p:nvGraphicFramePr>
          <p:cNvPr id="22" name="Table 21"/>
          <p:cNvGraphicFramePr>
            <a:graphicFrameLocks noGrp="1"/>
          </p:cNvGraphicFramePr>
          <p:nvPr>
            <p:extLst/>
          </p:nvPr>
        </p:nvGraphicFramePr>
        <p:xfrm>
          <a:off x="3810000" y="1447800"/>
          <a:ext cx="5181600" cy="4877107"/>
        </p:xfrm>
        <a:graphic>
          <a:graphicData uri="http://schemas.openxmlformats.org/drawingml/2006/table">
            <a:tbl>
              <a:tblPr firstRow="1" firstCol="1" bandRow="1">
                <a:tableStyleId>{5C22544A-7EE6-4342-B048-85BDC9FD1C3A}</a:tableStyleId>
              </a:tblPr>
              <a:tblGrid>
                <a:gridCol w="1786289">
                  <a:extLst>
                    <a:ext uri="{9D8B030D-6E8A-4147-A177-3AD203B41FA5}">
                      <a16:colId xmlns="" xmlns:a16="http://schemas.microsoft.com/office/drawing/2014/main" val="3072873354"/>
                    </a:ext>
                  </a:extLst>
                </a:gridCol>
                <a:gridCol w="1209040">
                  <a:extLst>
                    <a:ext uri="{9D8B030D-6E8A-4147-A177-3AD203B41FA5}">
                      <a16:colId xmlns="" xmlns:a16="http://schemas.microsoft.com/office/drawing/2014/main" val="1740871363"/>
                    </a:ext>
                  </a:extLst>
                </a:gridCol>
                <a:gridCol w="1122680">
                  <a:extLst>
                    <a:ext uri="{9D8B030D-6E8A-4147-A177-3AD203B41FA5}">
                      <a16:colId xmlns="" xmlns:a16="http://schemas.microsoft.com/office/drawing/2014/main" val="3791345909"/>
                    </a:ext>
                  </a:extLst>
                </a:gridCol>
                <a:gridCol w="1063591">
                  <a:extLst>
                    <a:ext uri="{9D8B030D-6E8A-4147-A177-3AD203B41FA5}">
                      <a16:colId xmlns="" xmlns:a16="http://schemas.microsoft.com/office/drawing/2014/main" val="3012316088"/>
                    </a:ext>
                  </a:extLst>
                </a:gridCol>
              </a:tblGrid>
              <a:tr h="609613">
                <a:tc rowSpan="2">
                  <a:txBody>
                    <a:bodyPr/>
                    <a:lstStyle/>
                    <a:p>
                      <a:pPr marL="0" marR="0" algn="l">
                        <a:spcBef>
                          <a:spcPts val="0"/>
                        </a:spcBef>
                        <a:spcAft>
                          <a:spcPts val="0"/>
                        </a:spcAft>
                      </a:pPr>
                      <a:r>
                        <a:rPr lang="en-US" sz="1800" dirty="0">
                          <a:effectLst/>
                          <a:latin typeface="+mj-lt"/>
                        </a:rPr>
                        <a:t>Evaluation Criteria</a:t>
                      </a:r>
                      <a:endParaRPr lang="en-US" sz="1800" dirty="0">
                        <a:effectLst/>
                        <a:latin typeface="+mj-lt"/>
                        <a:ea typeface="Times New Roman" panose="02020603050405020304" pitchFamily="18" charset="0"/>
                      </a:endParaRPr>
                    </a:p>
                  </a:txBody>
                  <a:tcPr marL="51441" marR="51441" marT="0" marB="0" anchor="ctr"/>
                </a:tc>
                <a:tc gridSpan="3">
                  <a:txBody>
                    <a:bodyPr/>
                    <a:lstStyle/>
                    <a:p>
                      <a:pPr marL="0" marR="0" algn="ctr">
                        <a:spcBef>
                          <a:spcPts val="0"/>
                        </a:spcBef>
                        <a:spcAft>
                          <a:spcPts val="0"/>
                        </a:spcAft>
                      </a:pPr>
                      <a:r>
                        <a:rPr lang="en-US" sz="1800" dirty="0">
                          <a:effectLst/>
                          <a:latin typeface="+mj-lt"/>
                        </a:rPr>
                        <a:t>Likelihood of Achieving Remediation Objectives</a:t>
                      </a:r>
                      <a:endParaRPr lang="en-US" sz="1800" dirty="0">
                        <a:effectLst/>
                        <a:latin typeface="+mj-lt"/>
                        <a:ea typeface="Times New Roman" panose="02020603050405020304" pitchFamily="18" charset="0"/>
                      </a:endParaRPr>
                    </a:p>
                  </a:txBody>
                  <a:tcPr marL="51441" marR="51441"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582725632"/>
                  </a:ext>
                </a:extLst>
              </a:tr>
              <a:tr h="304787">
                <a:tc vMerge="1">
                  <a:txBody>
                    <a:bodyPr/>
                    <a:lstStyle/>
                    <a:p>
                      <a:endParaRPr lang="en-US"/>
                    </a:p>
                  </a:txBody>
                  <a:tcPr/>
                </a:tc>
                <a:tc>
                  <a:txBody>
                    <a:bodyPr/>
                    <a:lstStyle/>
                    <a:p>
                      <a:pPr marL="0" marR="0" algn="ctr">
                        <a:spcBef>
                          <a:spcPts val="0"/>
                        </a:spcBef>
                        <a:spcAft>
                          <a:spcPts val="0"/>
                        </a:spcAft>
                      </a:pPr>
                      <a:r>
                        <a:rPr lang="en-US" sz="1800" dirty="0">
                          <a:effectLst/>
                          <a:latin typeface="+mj-lt"/>
                        </a:rPr>
                        <a:t>High</a:t>
                      </a:r>
                      <a:endParaRPr lang="en-US" sz="1800" dirty="0">
                        <a:effectLst/>
                        <a:latin typeface="+mj-lt"/>
                        <a:ea typeface="Times New Roman" panose="02020603050405020304" pitchFamily="18" charset="0"/>
                      </a:endParaRPr>
                    </a:p>
                  </a:txBody>
                  <a:tcPr marL="51441" marR="51441" marT="0" marB="0"/>
                </a:tc>
                <a:tc>
                  <a:txBody>
                    <a:bodyPr/>
                    <a:lstStyle/>
                    <a:p>
                      <a:pPr marL="0" marR="0" algn="ctr">
                        <a:spcBef>
                          <a:spcPts val="0"/>
                        </a:spcBef>
                        <a:spcAft>
                          <a:spcPts val="0"/>
                        </a:spcAft>
                      </a:pPr>
                      <a:r>
                        <a:rPr lang="en-US" sz="1800" dirty="0">
                          <a:effectLst/>
                          <a:latin typeface="+mj-lt"/>
                        </a:rPr>
                        <a:t>Moderate</a:t>
                      </a:r>
                      <a:endParaRPr lang="en-US" sz="1800" dirty="0">
                        <a:effectLst/>
                        <a:latin typeface="+mj-lt"/>
                        <a:ea typeface="Times New Roman" panose="02020603050405020304" pitchFamily="18" charset="0"/>
                      </a:endParaRPr>
                    </a:p>
                  </a:txBody>
                  <a:tcPr marL="51441" marR="51441" marT="0" marB="0"/>
                </a:tc>
                <a:tc>
                  <a:txBody>
                    <a:bodyPr/>
                    <a:lstStyle/>
                    <a:p>
                      <a:pPr marL="0" marR="0" algn="ctr">
                        <a:spcBef>
                          <a:spcPts val="0"/>
                        </a:spcBef>
                        <a:spcAft>
                          <a:spcPts val="0"/>
                        </a:spcAft>
                      </a:pPr>
                      <a:r>
                        <a:rPr lang="en-US" sz="1800" dirty="0">
                          <a:effectLst/>
                          <a:latin typeface="+mj-lt"/>
                        </a:rPr>
                        <a:t>Low</a:t>
                      </a:r>
                      <a:endParaRPr lang="en-US" sz="1800" dirty="0">
                        <a:effectLst/>
                        <a:latin typeface="+mj-lt"/>
                        <a:ea typeface="Times New Roman" panose="02020603050405020304" pitchFamily="18" charset="0"/>
                      </a:endParaRPr>
                    </a:p>
                  </a:txBody>
                  <a:tcPr marL="51441" marR="51441" marT="0" marB="0"/>
                </a:tc>
                <a:extLst>
                  <a:ext uri="{0D108BD9-81ED-4DB2-BD59-A6C34878D82A}">
                    <a16:rowId xmlns="" xmlns:a16="http://schemas.microsoft.com/office/drawing/2014/main" val="169598502"/>
                  </a:ext>
                </a:extLst>
              </a:tr>
              <a:tr h="335287">
                <a:tc>
                  <a:txBody>
                    <a:bodyPr/>
                    <a:lstStyle/>
                    <a:p>
                      <a:pPr marL="0" marR="0" lvl="0" indent="0" algn="l">
                        <a:spcBef>
                          <a:spcPts val="0"/>
                        </a:spcBef>
                        <a:spcAft>
                          <a:spcPts val="0"/>
                        </a:spcAft>
                        <a:buFont typeface="+mj-lt"/>
                        <a:buNone/>
                      </a:pPr>
                      <a:r>
                        <a:rPr lang="en-US" sz="1800" dirty="0">
                          <a:effectLst/>
                          <a:latin typeface="+mj-lt"/>
                        </a:rPr>
                        <a:t>Access</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b="1" dirty="0">
                        <a:solidFill>
                          <a:srgbClr val="FF0000"/>
                        </a:solidFill>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 xmlns:a16="http://schemas.microsoft.com/office/drawing/2014/main" val="619292791"/>
                  </a:ext>
                </a:extLst>
              </a:tr>
              <a:tr h="304777">
                <a:tc>
                  <a:txBody>
                    <a:bodyPr/>
                    <a:lstStyle/>
                    <a:p>
                      <a:pPr marL="0" marR="0" lvl="0" indent="0" algn="l">
                        <a:spcBef>
                          <a:spcPts val="0"/>
                        </a:spcBef>
                        <a:spcAft>
                          <a:spcPts val="0"/>
                        </a:spcAft>
                        <a:buFont typeface="+mj-lt"/>
                        <a:buNone/>
                      </a:pPr>
                      <a:r>
                        <a:rPr lang="en-US" sz="1800" dirty="0">
                          <a:effectLst/>
                          <a:latin typeface="+mj-lt"/>
                        </a:rPr>
                        <a:t>Drilling </a:t>
                      </a:r>
                      <a:br>
                        <a:rPr lang="en-US" sz="1800" dirty="0">
                          <a:effectLst/>
                          <a:latin typeface="+mj-lt"/>
                        </a:rPr>
                      </a:br>
                      <a:r>
                        <a:rPr lang="en-US" sz="1800" dirty="0">
                          <a:effectLst/>
                          <a:latin typeface="+mj-lt"/>
                        </a:rPr>
                        <a:t>feasibility</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 xmlns:a16="http://schemas.microsoft.com/office/drawing/2014/main" val="2800841110"/>
                  </a:ext>
                </a:extLst>
              </a:tr>
              <a:tr h="381054">
                <a:tc>
                  <a:txBody>
                    <a:bodyPr/>
                    <a:lstStyle/>
                    <a:p>
                      <a:pPr marL="0" marR="0" lvl="0" indent="0" algn="l">
                        <a:spcBef>
                          <a:spcPts val="0"/>
                        </a:spcBef>
                        <a:spcAft>
                          <a:spcPts val="0"/>
                        </a:spcAft>
                        <a:buFont typeface="+mj-lt"/>
                        <a:buNone/>
                      </a:pPr>
                      <a:r>
                        <a:rPr lang="en-US" sz="1800" dirty="0">
                          <a:effectLst/>
                          <a:latin typeface="+mj-lt"/>
                        </a:rPr>
                        <a:t>Scale</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 xmlns:a16="http://schemas.microsoft.com/office/drawing/2014/main" val="3692999664"/>
                  </a:ext>
                </a:extLst>
              </a:tr>
              <a:tr h="487690">
                <a:tc>
                  <a:txBody>
                    <a:bodyPr/>
                    <a:lstStyle/>
                    <a:p>
                      <a:pPr marL="0" marR="0" lvl="0" indent="0" algn="l">
                        <a:spcBef>
                          <a:spcPts val="0"/>
                        </a:spcBef>
                        <a:spcAft>
                          <a:spcPts val="0"/>
                        </a:spcAft>
                        <a:buFont typeface="+mj-lt"/>
                        <a:buNone/>
                      </a:pPr>
                      <a:r>
                        <a:rPr lang="en-US" sz="1800" dirty="0">
                          <a:effectLst/>
                          <a:latin typeface="+mj-lt"/>
                        </a:rPr>
                        <a:t>Concentration reduction</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 xmlns:a16="http://schemas.microsoft.com/office/drawing/2014/main" val="1014460074"/>
                  </a:ext>
                </a:extLst>
              </a:tr>
              <a:tr h="396340">
                <a:tc>
                  <a:txBody>
                    <a:bodyPr/>
                    <a:lstStyle/>
                    <a:p>
                      <a:pPr marL="0" marR="0" lvl="0" indent="0" algn="l">
                        <a:spcBef>
                          <a:spcPts val="0"/>
                        </a:spcBef>
                        <a:spcAft>
                          <a:spcPts val="0"/>
                        </a:spcAft>
                        <a:buFont typeface="+mj-lt"/>
                        <a:buNone/>
                      </a:pPr>
                      <a:r>
                        <a:rPr lang="en-US" sz="1800" dirty="0">
                          <a:effectLst/>
                          <a:latin typeface="+mj-lt"/>
                        </a:rPr>
                        <a:t>Attenuation</a:t>
                      </a: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00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 xmlns:a16="http://schemas.microsoft.com/office/drawing/2014/main" val="2313883104"/>
                  </a:ext>
                </a:extLst>
              </a:tr>
              <a:tr h="487690">
                <a:tc>
                  <a:txBody>
                    <a:bodyPr/>
                    <a:lstStyle/>
                    <a:p>
                      <a:pPr marL="0" marR="0" lvl="0" indent="0" algn="l">
                        <a:spcBef>
                          <a:spcPts val="0"/>
                        </a:spcBef>
                        <a:spcAft>
                          <a:spcPts val="0"/>
                        </a:spcAft>
                        <a:buFont typeface="+mj-lt"/>
                        <a:buNone/>
                      </a:pPr>
                      <a:r>
                        <a:rPr lang="en-US" sz="1800" dirty="0">
                          <a:effectLst/>
                          <a:latin typeface="+mj-lt"/>
                        </a:rPr>
                        <a:t>Difficult-to-remove mass </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 xmlns:a16="http://schemas.microsoft.com/office/drawing/2014/main" val="2215204613"/>
                  </a:ext>
                </a:extLst>
              </a:tr>
              <a:tr h="487690">
                <a:tc>
                  <a:txBody>
                    <a:bodyPr/>
                    <a:lstStyle/>
                    <a:p>
                      <a:pPr marL="0" marR="0" lvl="0" indent="0" algn="l">
                        <a:spcBef>
                          <a:spcPts val="0"/>
                        </a:spcBef>
                        <a:spcAft>
                          <a:spcPts val="0"/>
                        </a:spcAft>
                        <a:buFont typeface="+mj-lt"/>
                        <a:buNone/>
                      </a:pPr>
                      <a:r>
                        <a:rPr lang="en-US" sz="1800" dirty="0">
                          <a:effectLst/>
                          <a:latin typeface="+mj-lt"/>
                        </a:rPr>
                        <a:t>Technology performance</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 xmlns:a16="http://schemas.microsoft.com/office/drawing/2014/main" val="3308403366"/>
                  </a:ext>
                </a:extLst>
              </a:tr>
              <a:tr h="381146">
                <a:tc>
                  <a:txBody>
                    <a:bodyPr/>
                    <a:lstStyle/>
                    <a:p>
                      <a:pPr marL="0" marR="0" lvl="0" indent="0" algn="just">
                        <a:spcBef>
                          <a:spcPts val="0"/>
                        </a:spcBef>
                        <a:spcAft>
                          <a:spcPts val="0"/>
                        </a:spcAft>
                        <a:buFont typeface="+mj-lt"/>
                        <a:buNone/>
                      </a:pPr>
                      <a:r>
                        <a:rPr lang="en-US" sz="1800" dirty="0">
                          <a:effectLst/>
                          <a:latin typeface="+mj-lt"/>
                        </a:rPr>
                        <a:t>Time frame</a:t>
                      </a:r>
                      <a:endParaRPr lang="en-US" sz="1800" dirty="0">
                        <a:effectLst/>
                        <a:latin typeface="+mj-lt"/>
                        <a:ea typeface="Times New Roman" panose="02020603050405020304" pitchFamily="18" charset="0"/>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endParaRPr lang="en-US" sz="1800" kern="1200" dirty="0">
                        <a:solidFill>
                          <a:schemeClr val="dk1"/>
                        </a:solidFill>
                        <a:effectLst/>
                        <a:latin typeface="+mj-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3937200070"/>
                  </a:ext>
                </a:extLst>
              </a:tr>
              <a:tr h="243845">
                <a:tc>
                  <a:txBody>
                    <a:bodyPr/>
                    <a:lstStyle/>
                    <a:p>
                      <a:pPr marL="0" marR="0" algn="l">
                        <a:spcBef>
                          <a:spcPts val="0"/>
                        </a:spcBef>
                        <a:spcAft>
                          <a:spcPts val="0"/>
                        </a:spcAft>
                      </a:pPr>
                      <a:r>
                        <a:rPr lang="en-US" sz="1800" dirty="0">
                          <a:effectLst/>
                          <a:latin typeface="+mj-lt"/>
                        </a:rPr>
                        <a:t>Total checked:</a:t>
                      </a:r>
                      <a:endParaRPr lang="en-US" sz="1800" dirty="0">
                        <a:effectLst/>
                        <a:latin typeface="+mj-lt"/>
                        <a:ea typeface="Times New Roman" panose="02020603050405020304" pitchFamily="18" charset="0"/>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0099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endParaRPr lang="en-US" sz="1800" b="1" kern="1200" dirty="0">
                        <a:solidFill>
                          <a:srgbClr val="FF80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r>
                        <a:rPr lang="en-US" sz="1800" b="1" kern="1200" dirty="0">
                          <a:solidFill>
                            <a:srgbClr val="FF0000"/>
                          </a:solidFill>
                          <a:effectLst/>
                          <a:latin typeface="+mj-lt"/>
                          <a:ea typeface="Batang"/>
                          <a:cs typeface="+mn-cs"/>
                        </a:rPr>
                        <a:t> </a:t>
                      </a:r>
                      <a:endParaRPr lang="en-US" sz="1800" b="1" kern="1200" dirty="0">
                        <a:solidFill>
                          <a:srgbClr val="FF00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extLst>
                  <a:ext uri="{0D108BD9-81ED-4DB2-BD59-A6C34878D82A}">
                    <a16:rowId xmlns="" xmlns:a16="http://schemas.microsoft.com/office/drawing/2014/main" val="197791602"/>
                  </a:ext>
                </a:extLst>
              </a:tr>
            </a:tbl>
          </a:graphicData>
        </a:graphic>
      </p:graphicFrame>
      <p:sp>
        <p:nvSpPr>
          <p:cNvPr id="3" name="Rectangle 2"/>
          <p:cNvSpPr/>
          <p:nvPr/>
        </p:nvSpPr>
        <p:spPr>
          <a:xfrm>
            <a:off x="6046894" y="2752417"/>
            <a:ext cx="402674" cy="400110"/>
          </a:xfrm>
          <a:prstGeom prst="rect">
            <a:avLst/>
          </a:prstGeom>
        </p:spPr>
        <p:txBody>
          <a:bodyPr wrap="none">
            <a:spAutoFit/>
          </a:bodyPr>
          <a:lstStyle/>
          <a:p>
            <a:pPr algn="ctr" defTabSz="914400">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latin typeface="Arial" pitchFamily="34" charset="0"/>
              <a:ea typeface="Times New Roman" panose="02020603050405020304" pitchFamily="18" charset="0"/>
            </a:endParaRPr>
          </a:p>
        </p:txBody>
      </p:sp>
      <p:sp>
        <p:nvSpPr>
          <p:cNvPr id="5" name="Rectangle 4"/>
          <p:cNvSpPr/>
          <p:nvPr/>
        </p:nvSpPr>
        <p:spPr>
          <a:xfrm>
            <a:off x="6073492" y="6006678"/>
            <a:ext cx="327308" cy="400110"/>
          </a:xfrm>
          <a:prstGeom prst="rect">
            <a:avLst/>
          </a:prstGeom>
        </p:spPr>
        <p:txBody>
          <a:bodyPr wrap="none">
            <a:spAutoFit/>
          </a:bodyPr>
          <a:lstStyle/>
          <a:p>
            <a:pPr algn="ctr" defTabSz="914400">
              <a:defRPr/>
            </a:pPr>
            <a:r>
              <a:rPr lang="en-US" sz="2000" b="1" dirty="0">
                <a:solidFill>
                  <a:srgbClr val="009900"/>
                </a:solidFill>
                <a:latin typeface="Arial" pitchFamily="34" charset="0"/>
                <a:ea typeface="Batang"/>
              </a:rPr>
              <a:t>4</a:t>
            </a:r>
            <a:endParaRPr lang="en-US" sz="2000" b="1" dirty="0">
              <a:solidFill>
                <a:srgbClr val="009900"/>
              </a:solidFill>
              <a:latin typeface="Arial" pitchFamily="34" charset="0"/>
              <a:ea typeface="Times New Roman" panose="02020603050405020304" pitchFamily="18" charset="0"/>
            </a:endParaRPr>
          </a:p>
        </p:txBody>
      </p:sp>
      <p:sp>
        <p:nvSpPr>
          <p:cNvPr id="6" name="Rectangle 5"/>
          <p:cNvSpPr/>
          <p:nvPr/>
        </p:nvSpPr>
        <p:spPr>
          <a:xfrm>
            <a:off x="7201701" y="5998909"/>
            <a:ext cx="398567" cy="400110"/>
          </a:xfrm>
          <a:prstGeom prst="rect">
            <a:avLst/>
          </a:prstGeom>
        </p:spPr>
        <p:txBody>
          <a:bodyPr wrap="none">
            <a:spAutoFit/>
          </a:bodyPr>
          <a:lstStyle/>
          <a:p>
            <a:pPr algn="ctr" defTabSz="914400" fontAlgn="base"/>
            <a:r>
              <a:rPr lang="en-US" sz="2000" b="1" dirty="0">
                <a:solidFill>
                  <a:srgbClr val="FF8000"/>
                </a:solidFill>
                <a:latin typeface="Arial" pitchFamily="34" charset="0"/>
                <a:ea typeface="Batang"/>
              </a:rPr>
              <a:t> 2</a:t>
            </a:r>
            <a:endParaRPr lang="en-US" sz="2000" b="1" dirty="0">
              <a:solidFill>
                <a:srgbClr val="FF8000"/>
              </a:solidFill>
              <a:latin typeface="Arial" pitchFamily="34" charset="0"/>
              <a:ea typeface="Times New Roman" panose="02020603050405020304" pitchFamily="18" charset="0"/>
            </a:endParaRPr>
          </a:p>
        </p:txBody>
      </p:sp>
      <p:sp>
        <p:nvSpPr>
          <p:cNvPr id="8" name="Rectangle 7"/>
          <p:cNvSpPr/>
          <p:nvPr/>
        </p:nvSpPr>
        <p:spPr>
          <a:xfrm>
            <a:off x="8313850" y="5986877"/>
            <a:ext cx="327308" cy="400110"/>
          </a:xfrm>
          <a:prstGeom prst="rect">
            <a:avLst/>
          </a:prstGeom>
        </p:spPr>
        <p:txBody>
          <a:bodyPr wrap="none">
            <a:spAutoFit/>
          </a:bodyPr>
          <a:lstStyle/>
          <a:p>
            <a:pPr algn="ctr" defTabSz="914400" fontAlgn="base"/>
            <a:r>
              <a:rPr lang="en-US" sz="2000" b="1" dirty="0">
                <a:solidFill>
                  <a:srgbClr val="FF0000"/>
                </a:solidFill>
                <a:latin typeface="Arial" pitchFamily="34" charset="0"/>
                <a:ea typeface="Batang"/>
              </a:rPr>
              <a:t>2</a:t>
            </a:r>
            <a:endParaRPr lang="en-US" sz="2000" b="1" dirty="0">
              <a:solidFill>
                <a:srgbClr val="FF0000"/>
              </a:solidFill>
              <a:latin typeface="Arial" pitchFamily="34" charset="0"/>
              <a:ea typeface="Times New Roman" panose="02020603050405020304" pitchFamily="18" charset="0"/>
            </a:endParaRPr>
          </a:p>
        </p:txBody>
      </p:sp>
      <p:sp>
        <p:nvSpPr>
          <p:cNvPr id="13" name="Rectangle 12"/>
          <p:cNvSpPr/>
          <p:nvPr/>
        </p:nvSpPr>
        <p:spPr>
          <a:xfrm>
            <a:off x="7147633" y="3193703"/>
            <a:ext cx="445104" cy="461665"/>
          </a:xfrm>
          <a:prstGeom prst="rect">
            <a:avLst/>
          </a:prstGeom>
        </p:spPr>
        <p:txBody>
          <a:bodyPr wrap="none">
            <a:spAutoFit/>
          </a:bodyPr>
          <a:lstStyle/>
          <a:p>
            <a:pPr algn="ctr" defTabSz="914400">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latin typeface="Arial" pitchFamily="34" charset="0"/>
              <a:ea typeface="Times New Roman" panose="02020603050405020304" pitchFamily="18" charset="0"/>
            </a:endParaRPr>
          </a:p>
        </p:txBody>
      </p:sp>
      <p:sp>
        <p:nvSpPr>
          <p:cNvPr id="16" name="Rectangle 15"/>
          <p:cNvSpPr/>
          <p:nvPr/>
        </p:nvSpPr>
        <p:spPr>
          <a:xfrm>
            <a:off x="7155164" y="5573495"/>
            <a:ext cx="445104" cy="461665"/>
          </a:xfrm>
          <a:prstGeom prst="rect">
            <a:avLst/>
          </a:prstGeom>
        </p:spPr>
        <p:txBody>
          <a:bodyPr wrap="none">
            <a:spAutoFit/>
          </a:bodyPr>
          <a:lstStyle/>
          <a:p>
            <a:pPr algn="ctr" defTabSz="914400">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latin typeface="Arial" pitchFamily="34" charset="0"/>
              <a:ea typeface="Times New Roman" panose="02020603050405020304" pitchFamily="18" charset="0"/>
            </a:endParaRPr>
          </a:p>
        </p:txBody>
      </p:sp>
      <p:sp>
        <p:nvSpPr>
          <p:cNvPr id="17" name="Rectangle 16"/>
          <p:cNvSpPr/>
          <p:nvPr/>
        </p:nvSpPr>
        <p:spPr>
          <a:xfrm>
            <a:off x="8265723" y="3726288"/>
            <a:ext cx="402674" cy="400110"/>
          </a:xfrm>
          <a:prstGeom prst="rect">
            <a:avLst/>
          </a:prstGeom>
        </p:spPr>
        <p:txBody>
          <a:bodyPr wrap="none">
            <a:spAutoFit/>
          </a:bodyPr>
          <a:lstStyle/>
          <a:p>
            <a:pPr algn="ctr" defTabSz="914400">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latin typeface="Arial" pitchFamily="34" charset="0"/>
              <a:ea typeface="Times New Roman" panose="02020603050405020304" pitchFamily="18" charset="0"/>
            </a:endParaRPr>
          </a:p>
        </p:txBody>
      </p:sp>
      <p:sp>
        <p:nvSpPr>
          <p:cNvPr id="18" name="Rectangle 17"/>
          <p:cNvSpPr/>
          <p:nvPr/>
        </p:nvSpPr>
        <p:spPr>
          <a:xfrm>
            <a:off x="8305800" y="4585865"/>
            <a:ext cx="402674" cy="400110"/>
          </a:xfrm>
          <a:prstGeom prst="rect">
            <a:avLst/>
          </a:prstGeom>
        </p:spPr>
        <p:txBody>
          <a:bodyPr wrap="none">
            <a:spAutoFit/>
          </a:bodyPr>
          <a:lstStyle/>
          <a:p>
            <a:pPr algn="ctr" defTabSz="914400">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latin typeface="Arial" pitchFamily="34" charset="0"/>
              <a:ea typeface="Times New Roman" panose="02020603050405020304" pitchFamily="18" charset="0"/>
            </a:endParaRPr>
          </a:p>
        </p:txBody>
      </p:sp>
      <p:sp>
        <p:nvSpPr>
          <p:cNvPr id="21" name="TextBox 20">
            <a:extLst>
              <a:ext uri="{FF2B5EF4-FFF2-40B4-BE49-F238E27FC236}">
                <a16:creationId xmlns="" xmlns:a16="http://schemas.microsoft.com/office/drawing/2014/main" id="{4757750A-D9D1-4516-A630-C725ADEAFB9C}"/>
              </a:ext>
            </a:extLst>
          </p:cNvPr>
          <p:cNvSpPr txBox="1">
            <a:spLocks noChangeArrowheads="1"/>
          </p:cNvSpPr>
          <p:nvPr/>
        </p:nvSpPr>
        <p:spPr bwMode="auto">
          <a:xfrm>
            <a:off x="-8965" y="6467762"/>
            <a:ext cx="2971800" cy="369332"/>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dirty="0">
                <a:solidFill>
                  <a:srgbClr val="000000"/>
                </a:solidFill>
                <a:latin typeface="Arial" pitchFamily="34" charset="0"/>
              </a:rPr>
              <a:t>ITRC RMCS-1, Table 7</a:t>
            </a:r>
          </a:p>
        </p:txBody>
      </p:sp>
      <p:sp>
        <p:nvSpPr>
          <p:cNvPr id="23" name="Rectangle 22"/>
          <p:cNvSpPr/>
          <p:nvPr/>
        </p:nvSpPr>
        <p:spPr>
          <a:xfrm>
            <a:off x="6046894" y="2352307"/>
            <a:ext cx="402674" cy="400110"/>
          </a:xfrm>
          <a:prstGeom prst="rect">
            <a:avLst/>
          </a:prstGeom>
        </p:spPr>
        <p:txBody>
          <a:bodyPr wrap="none">
            <a:spAutoFit/>
          </a:bodyPr>
          <a:lstStyle/>
          <a:p>
            <a:pPr algn="ctr" defTabSz="914400">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latin typeface="Arial" pitchFamily="34" charset="0"/>
              <a:ea typeface="Times New Roman" panose="02020603050405020304" pitchFamily="18" charset="0"/>
            </a:endParaRPr>
          </a:p>
        </p:txBody>
      </p:sp>
      <p:sp>
        <p:nvSpPr>
          <p:cNvPr id="24" name="Rectangle 23"/>
          <p:cNvSpPr/>
          <p:nvPr/>
        </p:nvSpPr>
        <p:spPr>
          <a:xfrm>
            <a:off x="6070269" y="4185755"/>
            <a:ext cx="402674" cy="400110"/>
          </a:xfrm>
          <a:prstGeom prst="rect">
            <a:avLst/>
          </a:prstGeom>
        </p:spPr>
        <p:txBody>
          <a:bodyPr wrap="none">
            <a:spAutoFit/>
          </a:bodyPr>
          <a:lstStyle/>
          <a:p>
            <a:pPr algn="ctr" defTabSz="914400">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latin typeface="Arial" pitchFamily="34" charset="0"/>
              <a:ea typeface="Times New Roman" panose="02020603050405020304" pitchFamily="18" charset="0"/>
            </a:endParaRPr>
          </a:p>
        </p:txBody>
      </p:sp>
      <p:sp>
        <p:nvSpPr>
          <p:cNvPr id="25" name="Rectangle 24"/>
          <p:cNvSpPr/>
          <p:nvPr/>
        </p:nvSpPr>
        <p:spPr>
          <a:xfrm>
            <a:off x="5998126" y="5226890"/>
            <a:ext cx="402674" cy="400110"/>
          </a:xfrm>
          <a:prstGeom prst="rect">
            <a:avLst/>
          </a:prstGeom>
        </p:spPr>
        <p:txBody>
          <a:bodyPr wrap="none">
            <a:spAutoFit/>
          </a:bodyPr>
          <a:lstStyle/>
          <a:p>
            <a:pPr algn="ctr" defTabSz="914400">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latin typeface="Arial" pitchFamily="34" charset="0"/>
              <a:ea typeface="Times New Roman" panose="02020603050405020304" pitchFamily="18" charset="0"/>
            </a:endParaRPr>
          </a:p>
        </p:txBody>
      </p:sp>
    </p:spTree>
    <p:extLst>
      <p:ext uri="{BB962C8B-B14F-4D97-AF65-F5344CB8AC3E}">
        <p14:creationId xmlns:p14="http://schemas.microsoft.com/office/powerpoint/2010/main" val="3059609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r>
              <a:rPr lang="en-US" altLang="en-US" dirty="0"/>
              <a:t>Meet the ITRC Trainers</a:t>
            </a:r>
          </a:p>
        </p:txBody>
      </p:sp>
      <p:sp>
        <p:nvSpPr>
          <p:cNvPr id="4099" name="Rectangle 5"/>
          <p:cNvSpPr>
            <a:spLocks noGrp="1" noChangeArrowheads="1"/>
          </p:cNvSpPr>
          <p:nvPr>
            <p:ph type="body" sz="half" idx="1"/>
          </p:nvPr>
        </p:nvSpPr>
        <p:spPr>
          <a:xfrm>
            <a:off x="1642630" y="1406236"/>
            <a:ext cx="2971800" cy="1524000"/>
          </a:xfrm>
        </p:spPr>
        <p:txBody>
          <a:bodyPr/>
          <a:lstStyle/>
          <a:p>
            <a:pPr>
              <a:lnSpc>
                <a:spcPct val="80000"/>
              </a:lnSpc>
              <a:buFont typeface="Wingdings 3" panose="05040102010807070707" pitchFamily="18" charset="2"/>
              <a:buNone/>
            </a:pPr>
            <a:r>
              <a:rPr lang="en-US" altLang="en-US" sz="2000" b="1" dirty="0">
                <a:solidFill>
                  <a:srgbClr val="008000"/>
                </a:solidFill>
              </a:rPr>
              <a:t>John Price III</a:t>
            </a:r>
          </a:p>
          <a:p>
            <a:pPr>
              <a:lnSpc>
                <a:spcPct val="80000"/>
              </a:lnSpc>
              <a:buFont typeface="Wingdings 3" panose="05040102010807070707" pitchFamily="18" charset="2"/>
              <a:buNone/>
            </a:pPr>
            <a:r>
              <a:rPr lang="en-US" altLang="en-US" sz="1800" b="1" dirty="0"/>
              <a:t>WA Dept. of Ecology</a:t>
            </a:r>
          </a:p>
          <a:p>
            <a:pPr>
              <a:lnSpc>
                <a:spcPct val="80000"/>
              </a:lnSpc>
              <a:buFont typeface="Wingdings 3" panose="05040102010807070707" pitchFamily="18" charset="2"/>
              <a:buNone/>
            </a:pPr>
            <a:r>
              <a:rPr lang="en-US" altLang="en-US" sz="1800" b="1" dirty="0"/>
              <a:t>Richland, WA</a:t>
            </a:r>
          </a:p>
          <a:p>
            <a:pPr>
              <a:lnSpc>
                <a:spcPct val="80000"/>
              </a:lnSpc>
              <a:buFont typeface="Wingdings 3" panose="05040102010807070707" pitchFamily="18" charset="2"/>
              <a:buNone/>
            </a:pPr>
            <a:r>
              <a:rPr lang="en-US" altLang="en-US" sz="1800" b="1" dirty="0"/>
              <a:t>509-372-7971</a:t>
            </a:r>
          </a:p>
          <a:p>
            <a:pPr>
              <a:lnSpc>
                <a:spcPct val="80000"/>
              </a:lnSpc>
              <a:buFont typeface="Wingdings 3" panose="05040102010807070707" pitchFamily="18" charset="2"/>
              <a:buNone/>
            </a:pPr>
            <a:r>
              <a:rPr lang="en-US" altLang="en-US" sz="1800" b="1" dirty="0"/>
              <a:t>John.Price@ecy.wa.gov</a:t>
            </a:r>
          </a:p>
        </p:txBody>
      </p:sp>
      <p:sp>
        <p:nvSpPr>
          <p:cNvPr id="4100" name="Rectangle 7"/>
          <p:cNvSpPr>
            <a:spLocks noChangeArrowheads="1"/>
          </p:cNvSpPr>
          <p:nvPr/>
        </p:nvSpPr>
        <p:spPr bwMode="auto">
          <a:xfrm>
            <a:off x="1642630" y="3166907"/>
            <a:ext cx="3055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a:lnSpc>
                <a:spcPct val="80000"/>
              </a:lnSpc>
              <a:buFont typeface="Wingdings 3" panose="05040102010807070707" pitchFamily="18" charset="2"/>
              <a:buNone/>
            </a:pPr>
            <a:r>
              <a:rPr lang="en-US" altLang="en-US" sz="2000" b="1" dirty="0">
                <a:solidFill>
                  <a:srgbClr val="008000"/>
                </a:solidFill>
              </a:rPr>
              <a:t>Roy Thun</a:t>
            </a:r>
          </a:p>
          <a:p>
            <a:pPr>
              <a:lnSpc>
                <a:spcPct val="80000"/>
              </a:lnSpc>
              <a:buFont typeface="Wingdings 3" panose="05040102010807070707" pitchFamily="18" charset="2"/>
              <a:buNone/>
            </a:pPr>
            <a:r>
              <a:rPr lang="en-US" altLang="en-US" sz="1800" b="1" dirty="0"/>
              <a:t>GHD</a:t>
            </a:r>
          </a:p>
          <a:p>
            <a:pPr>
              <a:lnSpc>
                <a:spcPct val="80000"/>
              </a:lnSpc>
              <a:buFont typeface="Wingdings 3" panose="05040102010807070707" pitchFamily="18" charset="2"/>
              <a:buNone/>
            </a:pPr>
            <a:r>
              <a:rPr lang="en-US" altLang="en-US" sz="1800" b="1" dirty="0"/>
              <a:t>Santa Clarita, CA</a:t>
            </a:r>
          </a:p>
          <a:p>
            <a:pPr>
              <a:lnSpc>
                <a:spcPct val="80000"/>
              </a:lnSpc>
              <a:buFont typeface="Wingdings 3" panose="05040102010807070707" pitchFamily="18" charset="2"/>
              <a:buNone/>
            </a:pPr>
            <a:r>
              <a:rPr lang="en-US" altLang="en-US" sz="1800" b="1" dirty="0"/>
              <a:t>661-287-3855</a:t>
            </a:r>
          </a:p>
          <a:p>
            <a:pPr>
              <a:lnSpc>
                <a:spcPct val="80000"/>
              </a:lnSpc>
              <a:buFont typeface="Wingdings 3" panose="05040102010807070707" pitchFamily="18" charset="2"/>
              <a:buNone/>
            </a:pPr>
            <a:r>
              <a:rPr lang="en-US" altLang="en-US" sz="1800" b="1" dirty="0"/>
              <a:t>roy.thun@ghd.com</a:t>
            </a:r>
          </a:p>
        </p:txBody>
      </p:sp>
      <p:sp>
        <p:nvSpPr>
          <p:cNvPr id="4101" name="Rectangle 8"/>
          <p:cNvSpPr>
            <a:spLocks noChangeArrowheads="1"/>
          </p:cNvSpPr>
          <p:nvPr/>
        </p:nvSpPr>
        <p:spPr bwMode="auto">
          <a:xfrm>
            <a:off x="1642630" y="4927578"/>
            <a:ext cx="32083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a:lnSpc>
                <a:spcPct val="80000"/>
              </a:lnSpc>
              <a:buFont typeface="Wingdings 3" panose="05040102010807070707" pitchFamily="18" charset="2"/>
              <a:buNone/>
            </a:pPr>
            <a:r>
              <a:rPr lang="en-US" altLang="en-US" sz="2000" b="1" dirty="0">
                <a:solidFill>
                  <a:srgbClr val="008000"/>
                </a:solidFill>
              </a:rPr>
              <a:t>Chuck Newell</a:t>
            </a:r>
          </a:p>
          <a:p>
            <a:pPr>
              <a:lnSpc>
                <a:spcPct val="80000"/>
              </a:lnSpc>
              <a:buFont typeface="Wingdings 3" panose="05040102010807070707" pitchFamily="18" charset="2"/>
              <a:buNone/>
            </a:pPr>
            <a:r>
              <a:rPr lang="en-US" altLang="en-US" sz="1800" b="1" dirty="0"/>
              <a:t>GSI Environmental Inc.</a:t>
            </a:r>
          </a:p>
          <a:p>
            <a:pPr>
              <a:lnSpc>
                <a:spcPct val="80000"/>
              </a:lnSpc>
              <a:buFont typeface="Wingdings 3" panose="05040102010807070707" pitchFamily="18" charset="2"/>
              <a:buNone/>
            </a:pPr>
            <a:r>
              <a:rPr lang="en-US" altLang="en-US" sz="1800" b="1" dirty="0"/>
              <a:t>Houston, TX</a:t>
            </a:r>
          </a:p>
          <a:p>
            <a:pPr>
              <a:lnSpc>
                <a:spcPct val="80000"/>
              </a:lnSpc>
              <a:buFont typeface="Wingdings 3" panose="05040102010807070707" pitchFamily="18" charset="2"/>
              <a:buNone/>
            </a:pPr>
            <a:r>
              <a:rPr lang="en-US" altLang="en-US" sz="1800" b="1" dirty="0"/>
              <a:t>713-522-6300</a:t>
            </a:r>
          </a:p>
          <a:p>
            <a:pPr>
              <a:lnSpc>
                <a:spcPct val="80000"/>
              </a:lnSpc>
              <a:buNone/>
            </a:pPr>
            <a:r>
              <a:rPr lang="en-US" altLang="en-US" sz="1800" b="1" dirty="0"/>
              <a:t>cjnewell@gsi-net.com</a:t>
            </a:r>
          </a:p>
        </p:txBody>
      </p:sp>
      <p:sp>
        <p:nvSpPr>
          <p:cNvPr id="16" name="Rectangle 5"/>
          <p:cNvSpPr txBox="1">
            <a:spLocks noChangeArrowheads="1"/>
          </p:cNvSpPr>
          <p:nvPr/>
        </p:nvSpPr>
        <p:spPr bwMode="auto">
          <a:xfrm>
            <a:off x="6088063" y="1413164"/>
            <a:ext cx="297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ＭＳ Ｐゴシック" panose="020B0600070205080204" pitchFamily="34" charset="-128"/>
                <a:cs typeface="MS PGothic" charset="0"/>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ea typeface="ＭＳ Ｐゴシック" panose="020B0600070205080204" pitchFamily="34" charset="-128"/>
                <a:cs typeface="MS PGothic" charset="0"/>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ea typeface="ＭＳ Ｐゴシック" panose="020B0600070205080204" pitchFamily="34" charset="-128"/>
                <a:cs typeface="MS PGothic"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panose="020B0600070205080204" pitchFamily="34" charset="-128"/>
                <a:cs typeface="MS PGothic"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panose="020B0600070205080204" pitchFamily="34" charset="-128"/>
                <a:cs typeface="MS PGothic" charset="0"/>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Font typeface="Wingdings 3" panose="05040102010807070707" pitchFamily="18" charset="2"/>
              <a:buNone/>
              <a:defRPr/>
            </a:pPr>
            <a:r>
              <a:rPr lang="en-US" altLang="en-US" sz="2000" b="1" kern="0" dirty="0">
                <a:solidFill>
                  <a:srgbClr val="008000"/>
                </a:solidFill>
              </a:rPr>
              <a:t>Michael Truex</a:t>
            </a:r>
          </a:p>
          <a:p>
            <a:pPr>
              <a:lnSpc>
                <a:spcPct val="80000"/>
              </a:lnSpc>
              <a:buFont typeface="Wingdings 3" panose="05040102010807070707" pitchFamily="18" charset="2"/>
              <a:buNone/>
              <a:defRPr/>
            </a:pPr>
            <a:r>
              <a:rPr lang="en-US" altLang="en-US" sz="1800" b="1" kern="0" dirty="0"/>
              <a:t>PNNL</a:t>
            </a:r>
          </a:p>
          <a:p>
            <a:pPr>
              <a:lnSpc>
                <a:spcPct val="80000"/>
              </a:lnSpc>
              <a:buFont typeface="Wingdings 3" panose="05040102010807070707" pitchFamily="18" charset="2"/>
              <a:buNone/>
              <a:defRPr/>
            </a:pPr>
            <a:r>
              <a:rPr lang="en-US" altLang="en-US" sz="1800" b="1" kern="0" dirty="0"/>
              <a:t>Richland, WA</a:t>
            </a:r>
          </a:p>
          <a:p>
            <a:pPr>
              <a:lnSpc>
                <a:spcPct val="80000"/>
              </a:lnSpc>
              <a:buFont typeface="Wingdings 3" panose="05040102010807070707" pitchFamily="18" charset="2"/>
              <a:buNone/>
              <a:defRPr/>
            </a:pPr>
            <a:r>
              <a:rPr lang="en-US" altLang="en-US" sz="1800" b="1" kern="0" dirty="0"/>
              <a:t>509-371-7072</a:t>
            </a:r>
          </a:p>
          <a:p>
            <a:pPr>
              <a:lnSpc>
                <a:spcPct val="80000"/>
              </a:lnSpc>
              <a:buFont typeface="Wingdings 3" panose="05040102010807070707" pitchFamily="18" charset="2"/>
              <a:buNone/>
              <a:defRPr/>
            </a:pPr>
            <a:r>
              <a:rPr lang="en-US" altLang="en-US" sz="1800" b="1" kern="0" dirty="0"/>
              <a:t>mj.truex@pnnl.gov</a:t>
            </a:r>
          </a:p>
        </p:txBody>
      </p:sp>
      <p:sp>
        <p:nvSpPr>
          <p:cNvPr id="4103" name="Rectangle 7"/>
          <p:cNvSpPr>
            <a:spLocks noChangeArrowheads="1"/>
          </p:cNvSpPr>
          <p:nvPr/>
        </p:nvSpPr>
        <p:spPr bwMode="auto">
          <a:xfrm>
            <a:off x="6088063" y="3186546"/>
            <a:ext cx="297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a:lnSpc>
                <a:spcPct val="80000"/>
              </a:lnSpc>
              <a:buFont typeface="Wingdings 3" panose="05040102010807070707" pitchFamily="18" charset="2"/>
              <a:buNone/>
            </a:pPr>
            <a:r>
              <a:rPr lang="en-US" altLang="en-US" sz="2000" b="1" dirty="0">
                <a:solidFill>
                  <a:srgbClr val="008000"/>
                </a:solidFill>
              </a:rPr>
              <a:t>Sam Brock</a:t>
            </a:r>
          </a:p>
          <a:p>
            <a:pPr>
              <a:lnSpc>
                <a:spcPct val="80000"/>
              </a:lnSpc>
              <a:buFont typeface="Wingdings 3" panose="05040102010807070707" pitchFamily="18" charset="2"/>
              <a:buNone/>
            </a:pPr>
            <a:r>
              <a:rPr lang="en-US" altLang="en-US" sz="1800" b="1" dirty="0" smtClean="0"/>
              <a:t>Retired - AFCEC</a:t>
            </a:r>
            <a:endParaRPr lang="en-US" altLang="en-US" sz="1800" b="1" dirty="0"/>
          </a:p>
          <a:p>
            <a:pPr>
              <a:lnSpc>
                <a:spcPct val="80000"/>
              </a:lnSpc>
              <a:buFont typeface="Wingdings 3" panose="05040102010807070707" pitchFamily="18" charset="2"/>
              <a:buNone/>
            </a:pPr>
            <a:r>
              <a:rPr lang="en-US" altLang="en-US" sz="1800" b="1" dirty="0" smtClean="0"/>
              <a:t>San Antonio, </a:t>
            </a:r>
            <a:r>
              <a:rPr lang="en-US" altLang="en-US" sz="1800" b="1" dirty="0"/>
              <a:t>TX</a:t>
            </a:r>
          </a:p>
          <a:p>
            <a:pPr>
              <a:lnSpc>
                <a:spcPct val="80000"/>
              </a:lnSpc>
              <a:buNone/>
            </a:pPr>
            <a:r>
              <a:rPr lang="en-US" altLang="en-US" sz="1800" b="1" dirty="0" smtClean="0"/>
              <a:t>210-602-4650</a:t>
            </a:r>
          </a:p>
          <a:p>
            <a:pPr>
              <a:lnSpc>
                <a:spcPct val="80000"/>
              </a:lnSpc>
              <a:buNone/>
            </a:pPr>
            <a:r>
              <a:rPr lang="en-US" altLang="en-US" sz="1800" b="1" dirty="0" smtClean="0"/>
              <a:t>Sam.brock7@icloud.com </a:t>
            </a:r>
            <a:endParaRPr lang="en-US" altLang="en-US" sz="1800" b="1"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392" y="3189889"/>
            <a:ext cx="1188720" cy="1550705"/>
          </a:xfrm>
          <a:prstGeom prst="rect">
            <a:avLst/>
          </a:prstGeom>
          <a:ln>
            <a:solidFill>
              <a:schemeClr val="bg1">
                <a:lumMod val="50000"/>
              </a:schemeClr>
            </a:solidFill>
          </a:ln>
        </p:spPr>
      </p:pic>
      <p:pic>
        <p:nvPicPr>
          <p:cNvPr id="11" name="Picture 10"/>
          <p:cNvPicPr>
            <a:picLocks noChangeAspect="1"/>
          </p:cNvPicPr>
          <p:nvPr/>
        </p:nvPicPr>
        <p:blipFill>
          <a:blip r:embed="rId4"/>
          <a:stretch>
            <a:fillRect/>
          </a:stretch>
        </p:blipFill>
        <p:spPr>
          <a:xfrm>
            <a:off x="414338" y="3189889"/>
            <a:ext cx="1188720" cy="1489449"/>
          </a:xfrm>
          <a:prstGeom prst="rect">
            <a:avLst/>
          </a:prstGeom>
          <a:ln>
            <a:solidFill>
              <a:schemeClr val="bg1">
                <a:lumMod val="50000"/>
              </a:schemeClr>
            </a:solidFill>
          </a:ln>
        </p:spPr>
      </p:pic>
      <p:pic>
        <p:nvPicPr>
          <p:cNvPr id="12" name="Picture 11"/>
          <p:cNvPicPr>
            <a:picLocks noChangeAspect="1"/>
          </p:cNvPicPr>
          <p:nvPr/>
        </p:nvPicPr>
        <p:blipFill rotWithShape="1">
          <a:blip r:embed="rId5"/>
          <a:srcRect/>
          <a:stretch/>
        </p:blipFill>
        <p:spPr>
          <a:xfrm>
            <a:off x="414338" y="1384295"/>
            <a:ext cx="1188720" cy="1568450"/>
          </a:xfrm>
          <a:prstGeom prst="rect">
            <a:avLst/>
          </a:prstGeom>
          <a:ln>
            <a:solidFill>
              <a:schemeClr val="bg1">
                <a:lumMod val="50000"/>
              </a:schemeClr>
            </a:solidFill>
          </a:ln>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4338" y="4916483"/>
            <a:ext cx="1188720" cy="1585467"/>
          </a:xfrm>
          <a:prstGeom prst="rect">
            <a:avLst/>
          </a:prstGeom>
          <a:ln>
            <a:solidFill>
              <a:schemeClr val="bg1">
                <a:lumMod val="50000"/>
              </a:schemeClr>
            </a:solidFill>
          </a:ln>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30743" y="1384295"/>
            <a:ext cx="1188720" cy="1642563"/>
          </a:xfrm>
          <a:prstGeom prst="rect">
            <a:avLst/>
          </a:prstGeom>
          <a:ln>
            <a:solidFill>
              <a:schemeClr val="bg1">
                <a:lumMod val="50000"/>
              </a:schemeClr>
            </a:solidFill>
          </a:ln>
        </p:spPr>
      </p:pic>
      <p:sp>
        <p:nvSpPr>
          <p:cNvPr id="14" name="TextBox 1"/>
          <p:cNvSpPr txBox="1">
            <a:spLocks noChangeArrowheads="1"/>
          </p:cNvSpPr>
          <p:nvPr/>
        </p:nvSpPr>
        <p:spPr bwMode="auto">
          <a:xfrm>
            <a:off x="5638800" y="5313363"/>
            <a:ext cx="342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
              <a:defRPr sz="2600">
                <a:solidFill>
                  <a:srgbClr val="333399"/>
                </a:solidFill>
                <a:latin typeface="Arial" panose="020B0604020202020204" pitchFamily="34" charset="0"/>
                <a:ea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2400" b="1" dirty="0">
                <a:solidFill>
                  <a:schemeClr val="tx1"/>
                </a:solidFill>
              </a:rPr>
              <a:t>Read trainer bios at </a:t>
            </a:r>
            <a:r>
              <a:rPr lang="en-US" altLang="en-US" sz="2400" b="1" dirty="0">
                <a:solidFill>
                  <a:schemeClr val="tx1"/>
                </a:solidFill>
                <a:hlinkClick r:id="rId8"/>
              </a:rPr>
              <a:t>https://</a:t>
            </a:r>
            <a:r>
              <a:rPr lang="en-US" altLang="en-US" sz="2400" b="1" dirty="0" smtClean="0">
                <a:solidFill>
                  <a:schemeClr val="tx1"/>
                </a:solidFill>
                <a:hlinkClick r:id="rId8"/>
              </a:rPr>
              <a:t>clu-in.org/conf/itrc/rmcs/</a:t>
            </a:r>
            <a:r>
              <a:rPr lang="en-US" altLang="en-US" sz="2400" b="1" dirty="0" smtClean="0">
                <a:solidFill>
                  <a:schemeClr val="tx1"/>
                </a:solidFill>
              </a:rPr>
              <a:t> </a:t>
            </a:r>
            <a:endParaRPr lang="en-US" altLang="en-US" sz="2400" b="1" dirty="0">
              <a:solidFill>
                <a:schemeClr val="tx1"/>
              </a:solidFill>
            </a:endParaRPr>
          </a:p>
        </p:txBody>
      </p:sp>
    </p:spTree>
    <p:extLst>
      <p:ext uri="{BB962C8B-B14F-4D97-AF65-F5344CB8AC3E}">
        <p14:creationId xmlns:p14="http://schemas.microsoft.com/office/powerpoint/2010/main" val="340070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6"/>
          <p:cNvSpPr>
            <a:spLocks noGrp="1"/>
          </p:cNvSpPr>
          <p:nvPr>
            <p:ph type="title"/>
          </p:nvPr>
        </p:nvSpPr>
        <p:spPr/>
        <p:txBody>
          <a:bodyPr/>
          <a:lstStyle/>
          <a:p>
            <a:pPr>
              <a:lnSpc>
                <a:spcPct val="100000"/>
              </a:lnSpc>
            </a:pPr>
            <a:r>
              <a:rPr lang="en-US" altLang="en-US" dirty="0"/>
              <a:t>Remediation Potential Assessment</a:t>
            </a:r>
            <a:br>
              <a:rPr lang="en-US" altLang="en-US" dirty="0"/>
            </a:br>
            <a:r>
              <a:rPr lang="en-US" altLang="en-US" dirty="0">
                <a:solidFill>
                  <a:srgbClr val="333399"/>
                </a:solidFill>
              </a:rPr>
              <a:t>Matrix of Evaluation Criteria</a:t>
            </a:r>
          </a:p>
        </p:txBody>
      </p:sp>
      <p:sp>
        <p:nvSpPr>
          <p:cNvPr id="55299" name="Content Placeholder 20"/>
          <p:cNvSpPr>
            <a:spLocks noGrp="1"/>
          </p:cNvSpPr>
          <p:nvPr>
            <p:ph sz="half" idx="1"/>
          </p:nvPr>
        </p:nvSpPr>
        <p:spPr>
          <a:xfrm>
            <a:off x="609600" y="1600199"/>
            <a:ext cx="3048000" cy="4352925"/>
          </a:xfrm>
        </p:spPr>
        <p:txBody>
          <a:bodyPr/>
          <a:lstStyle/>
          <a:p>
            <a:r>
              <a:rPr lang="en-US" altLang="en-US" sz="2400" dirty="0"/>
              <a:t>Evaluate each criteria as high, moderate or low</a:t>
            </a:r>
          </a:p>
          <a:p>
            <a:r>
              <a:rPr lang="en-US" altLang="en-US" sz="2400" dirty="0"/>
              <a:t>Weight criteria to reflect relative importance</a:t>
            </a:r>
          </a:p>
          <a:p>
            <a:r>
              <a:rPr lang="en-US" altLang="en-US" sz="2400" dirty="0"/>
              <a:t>Assess conclusion</a:t>
            </a:r>
          </a:p>
        </p:txBody>
      </p:sp>
      <p:sp>
        <p:nvSpPr>
          <p:cNvPr id="55300" name="Content Placeholder 10"/>
          <p:cNvSpPr>
            <a:spLocks noGrp="1"/>
          </p:cNvSpPr>
          <p:nvPr>
            <p:ph sz="half" idx="2"/>
          </p:nvPr>
        </p:nvSpPr>
        <p:spPr/>
        <p:txBody>
          <a:bodyPr/>
          <a:lstStyle/>
          <a:p>
            <a:endParaRPr lang="en-US" dirty="0"/>
          </a:p>
        </p:txBody>
      </p:sp>
      <p:graphicFrame>
        <p:nvGraphicFramePr>
          <p:cNvPr id="22" name="Table 21"/>
          <p:cNvGraphicFramePr>
            <a:graphicFrameLocks noGrp="1"/>
          </p:cNvGraphicFramePr>
          <p:nvPr>
            <p:extLst/>
          </p:nvPr>
        </p:nvGraphicFramePr>
        <p:xfrm>
          <a:off x="3810000" y="1447800"/>
          <a:ext cx="5181600" cy="4877107"/>
        </p:xfrm>
        <a:graphic>
          <a:graphicData uri="http://schemas.openxmlformats.org/drawingml/2006/table">
            <a:tbl>
              <a:tblPr firstRow="1" firstCol="1" bandRow="1">
                <a:tableStyleId>{5C22544A-7EE6-4342-B048-85BDC9FD1C3A}</a:tableStyleId>
              </a:tblPr>
              <a:tblGrid>
                <a:gridCol w="1786289">
                  <a:extLst>
                    <a:ext uri="{9D8B030D-6E8A-4147-A177-3AD203B41FA5}">
                      <a16:colId xmlns:a16="http://schemas.microsoft.com/office/drawing/2014/main" xmlns="" val="3072873354"/>
                    </a:ext>
                  </a:extLst>
                </a:gridCol>
                <a:gridCol w="1209040">
                  <a:extLst>
                    <a:ext uri="{9D8B030D-6E8A-4147-A177-3AD203B41FA5}">
                      <a16:colId xmlns:a16="http://schemas.microsoft.com/office/drawing/2014/main" xmlns="" val="1740871363"/>
                    </a:ext>
                  </a:extLst>
                </a:gridCol>
                <a:gridCol w="1122680">
                  <a:extLst>
                    <a:ext uri="{9D8B030D-6E8A-4147-A177-3AD203B41FA5}">
                      <a16:colId xmlns:a16="http://schemas.microsoft.com/office/drawing/2014/main" xmlns="" val="3791345909"/>
                    </a:ext>
                  </a:extLst>
                </a:gridCol>
                <a:gridCol w="1063591">
                  <a:extLst>
                    <a:ext uri="{9D8B030D-6E8A-4147-A177-3AD203B41FA5}">
                      <a16:colId xmlns:a16="http://schemas.microsoft.com/office/drawing/2014/main" xmlns="" val="3012316088"/>
                    </a:ext>
                  </a:extLst>
                </a:gridCol>
              </a:tblGrid>
              <a:tr h="609613">
                <a:tc rowSpan="2">
                  <a:txBody>
                    <a:bodyPr/>
                    <a:lstStyle/>
                    <a:p>
                      <a:pPr marL="0" marR="0" algn="l">
                        <a:spcBef>
                          <a:spcPts val="0"/>
                        </a:spcBef>
                        <a:spcAft>
                          <a:spcPts val="0"/>
                        </a:spcAft>
                      </a:pPr>
                      <a:r>
                        <a:rPr lang="en-US" sz="1800" dirty="0">
                          <a:effectLst/>
                          <a:latin typeface="+mj-lt"/>
                        </a:rPr>
                        <a:t>Evaluation Criteria</a:t>
                      </a:r>
                      <a:endParaRPr lang="en-US" sz="1800" dirty="0">
                        <a:effectLst/>
                        <a:latin typeface="+mj-lt"/>
                        <a:ea typeface="Times New Roman" panose="02020603050405020304" pitchFamily="18" charset="0"/>
                      </a:endParaRPr>
                    </a:p>
                  </a:txBody>
                  <a:tcPr marL="51441" marR="51441" marT="0" marB="0" anchor="ctr"/>
                </a:tc>
                <a:tc gridSpan="3">
                  <a:txBody>
                    <a:bodyPr/>
                    <a:lstStyle/>
                    <a:p>
                      <a:pPr marL="0" marR="0" algn="ctr">
                        <a:spcBef>
                          <a:spcPts val="0"/>
                        </a:spcBef>
                        <a:spcAft>
                          <a:spcPts val="0"/>
                        </a:spcAft>
                      </a:pPr>
                      <a:r>
                        <a:rPr lang="en-US" sz="1800" dirty="0">
                          <a:effectLst/>
                          <a:latin typeface="+mj-lt"/>
                        </a:rPr>
                        <a:t>Likelihood of Achieving Remediation Objectives</a:t>
                      </a:r>
                      <a:endParaRPr lang="en-US" sz="1800" dirty="0">
                        <a:effectLst/>
                        <a:latin typeface="+mj-lt"/>
                        <a:ea typeface="Times New Roman" panose="02020603050405020304" pitchFamily="18" charset="0"/>
                      </a:endParaRPr>
                    </a:p>
                  </a:txBody>
                  <a:tcPr marL="51441" marR="5144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82725632"/>
                  </a:ext>
                </a:extLst>
              </a:tr>
              <a:tr h="304787">
                <a:tc vMerge="1">
                  <a:txBody>
                    <a:bodyPr/>
                    <a:lstStyle/>
                    <a:p>
                      <a:endParaRPr lang="en-US"/>
                    </a:p>
                  </a:txBody>
                  <a:tcPr/>
                </a:tc>
                <a:tc>
                  <a:txBody>
                    <a:bodyPr/>
                    <a:lstStyle/>
                    <a:p>
                      <a:pPr marL="0" marR="0" algn="ctr">
                        <a:spcBef>
                          <a:spcPts val="0"/>
                        </a:spcBef>
                        <a:spcAft>
                          <a:spcPts val="0"/>
                        </a:spcAft>
                      </a:pPr>
                      <a:r>
                        <a:rPr lang="en-US" sz="1800" dirty="0">
                          <a:effectLst/>
                          <a:latin typeface="+mj-lt"/>
                        </a:rPr>
                        <a:t>High</a:t>
                      </a:r>
                      <a:endParaRPr lang="en-US" sz="1800" dirty="0">
                        <a:effectLst/>
                        <a:latin typeface="+mj-lt"/>
                        <a:ea typeface="Times New Roman" panose="02020603050405020304" pitchFamily="18" charset="0"/>
                      </a:endParaRPr>
                    </a:p>
                  </a:txBody>
                  <a:tcPr marL="51441" marR="51441" marT="0" marB="0"/>
                </a:tc>
                <a:tc>
                  <a:txBody>
                    <a:bodyPr/>
                    <a:lstStyle/>
                    <a:p>
                      <a:pPr marL="0" marR="0" algn="ctr">
                        <a:spcBef>
                          <a:spcPts val="0"/>
                        </a:spcBef>
                        <a:spcAft>
                          <a:spcPts val="0"/>
                        </a:spcAft>
                      </a:pPr>
                      <a:r>
                        <a:rPr lang="en-US" sz="1800" dirty="0">
                          <a:effectLst/>
                          <a:latin typeface="+mj-lt"/>
                        </a:rPr>
                        <a:t>Moderate</a:t>
                      </a:r>
                      <a:endParaRPr lang="en-US" sz="1800" dirty="0">
                        <a:effectLst/>
                        <a:latin typeface="+mj-lt"/>
                        <a:ea typeface="Times New Roman" panose="02020603050405020304" pitchFamily="18" charset="0"/>
                      </a:endParaRPr>
                    </a:p>
                  </a:txBody>
                  <a:tcPr marL="51441" marR="51441" marT="0" marB="0"/>
                </a:tc>
                <a:tc>
                  <a:txBody>
                    <a:bodyPr/>
                    <a:lstStyle/>
                    <a:p>
                      <a:pPr marL="0" marR="0" algn="ctr">
                        <a:spcBef>
                          <a:spcPts val="0"/>
                        </a:spcBef>
                        <a:spcAft>
                          <a:spcPts val="0"/>
                        </a:spcAft>
                      </a:pPr>
                      <a:r>
                        <a:rPr lang="en-US" sz="1800" dirty="0">
                          <a:effectLst/>
                          <a:latin typeface="+mj-lt"/>
                        </a:rPr>
                        <a:t>Low</a:t>
                      </a:r>
                      <a:endParaRPr lang="en-US" sz="1800" dirty="0">
                        <a:effectLst/>
                        <a:latin typeface="+mj-lt"/>
                        <a:ea typeface="Times New Roman" panose="02020603050405020304" pitchFamily="18" charset="0"/>
                      </a:endParaRPr>
                    </a:p>
                  </a:txBody>
                  <a:tcPr marL="51441" marR="51441" marT="0" marB="0"/>
                </a:tc>
                <a:extLst>
                  <a:ext uri="{0D108BD9-81ED-4DB2-BD59-A6C34878D82A}">
                    <a16:rowId xmlns:a16="http://schemas.microsoft.com/office/drawing/2014/main" xmlns="" val="169598502"/>
                  </a:ext>
                </a:extLst>
              </a:tr>
              <a:tr h="335287">
                <a:tc>
                  <a:txBody>
                    <a:bodyPr/>
                    <a:lstStyle/>
                    <a:p>
                      <a:pPr marL="0" marR="0" lvl="0" indent="0" algn="l">
                        <a:spcBef>
                          <a:spcPts val="0"/>
                        </a:spcBef>
                        <a:spcAft>
                          <a:spcPts val="0"/>
                        </a:spcAft>
                        <a:buFont typeface="+mj-lt"/>
                        <a:buNone/>
                      </a:pPr>
                      <a:r>
                        <a:rPr lang="en-US" sz="1800" dirty="0">
                          <a:effectLst/>
                          <a:latin typeface="+mj-lt"/>
                        </a:rPr>
                        <a:t>Access</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b="1" dirty="0">
                        <a:solidFill>
                          <a:srgbClr val="FF0000"/>
                        </a:solidFill>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a16="http://schemas.microsoft.com/office/drawing/2014/main" xmlns="" val="619292791"/>
                  </a:ext>
                </a:extLst>
              </a:tr>
              <a:tr h="304777">
                <a:tc>
                  <a:txBody>
                    <a:bodyPr/>
                    <a:lstStyle/>
                    <a:p>
                      <a:pPr marL="0" marR="0" lvl="0" indent="0" algn="l">
                        <a:spcBef>
                          <a:spcPts val="0"/>
                        </a:spcBef>
                        <a:spcAft>
                          <a:spcPts val="0"/>
                        </a:spcAft>
                        <a:buFont typeface="+mj-lt"/>
                        <a:buNone/>
                      </a:pPr>
                      <a:r>
                        <a:rPr lang="en-US" sz="1800" dirty="0">
                          <a:effectLst/>
                          <a:latin typeface="+mj-lt"/>
                        </a:rPr>
                        <a:t>Drilling </a:t>
                      </a:r>
                      <a:br>
                        <a:rPr lang="en-US" sz="1800" dirty="0">
                          <a:effectLst/>
                          <a:latin typeface="+mj-lt"/>
                        </a:rPr>
                      </a:br>
                      <a:r>
                        <a:rPr lang="en-US" sz="1800" dirty="0">
                          <a:effectLst/>
                          <a:latin typeface="+mj-lt"/>
                        </a:rPr>
                        <a:t>feasibility</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a16="http://schemas.microsoft.com/office/drawing/2014/main" xmlns="" val="2800841110"/>
                  </a:ext>
                </a:extLst>
              </a:tr>
              <a:tr h="381054">
                <a:tc>
                  <a:txBody>
                    <a:bodyPr/>
                    <a:lstStyle/>
                    <a:p>
                      <a:pPr marL="0" marR="0" lvl="0" indent="0" algn="l">
                        <a:spcBef>
                          <a:spcPts val="0"/>
                        </a:spcBef>
                        <a:spcAft>
                          <a:spcPts val="0"/>
                        </a:spcAft>
                        <a:buFont typeface="+mj-lt"/>
                        <a:buNone/>
                      </a:pPr>
                      <a:r>
                        <a:rPr lang="en-US" sz="1800" dirty="0">
                          <a:effectLst/>
                          <a:latin typeface="+mj-lt"/>
                        </a:rPr>
                        <a:t>Scale</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a16="http://schemas.microsoft.com/office/drawing/2014/main" xmlns="" val="3692999664"/>
                  </a:ext>
                </a:extLst>
              </a:tr>
              <a:tr h="487690">
                <a:tc>
                  <a:txBody>
                    <a:bodyPr/>
                    <a:lstStyle/>
                    <a:p>
                      <a:pPr marL="0" marR="0" lvl="0" indent="0" algn="l">
                        <a:spcBef>
                          <a:spcPts val="0"/>
                        </a:spcBef>
                        <a:spcAft>
                          <a:spcPts val="0"/>
                        </a:spcAft>
                        <a:buFont typeface="+mj-lt"/>
                        <a:buNone/>
                      </a:pPr>
                      <a:r>
                        <a:rPr lang="en-US" sz="1800" dirty="0">
                          <a:effectLst/>
                          <a:latin typeface="+mj-lt"/>
                        </a:rPr>
                        <a:t>Concentration reduction</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a16="http://schemas.microsoft.com/office/drawing/2014/main" xmlns="" val="1014460074"/>
                  </a:ext>
                </a:extLst>
              </a:tr>
              <a:tr h="396340">
                <a:tc>
                  <a:txBody>
                    <a:bodyPr/>
                    <a:lstStyle/>
                    <a:p>
                      <a:pPr marL="0" marR="0" lvl="0" indent="0" algn="l">
                        <a:spcBef>
                          <a:spcPts val="0"/>
                        </a:spcBef>
                        <a:spcAft>
                          <a:spcPts val="0"/>
                        </a:spcAft>
                        <a:buFont typeface="+mj-lt"/>
                        <a:buNone/>
                      </a:pPr>
                      <a:r>
                        <a:rPr lang="en-US" sz="1800" dirty="0">
                          <a:effectLst/>
                          <a:latin typeface="+mj-lt"/>
                        </a:rPr>
                        <a:t>Attenuation</a:t>
                      </a: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00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a16="http://schemas.microsoft.com/office/drawing/2014/main" xmlns="" val="2313883104"/>
                  </a:ext>
                </a:extLst>
              </a:tr>
              <a:tr h="487690">
                <a:tc>
                  <a:txBody>
                    <a:bodyPr/>
                    <a:lstStyle/>
                    <a:p>
                      <a:pPr marL="0" marR="0" lvl="0" indent="0" algn="l">
                        <a:spcBef>
                          <a:spcPts val="0"/>
                        </a:spcBef>
                        <a:spcAft>
                          <a:spcPts val="0"/>
                        </a:spcAft>
                        <a:buFont typeface="+mj-lt"/>
                        <a:buNone/>
                      </a:pPr>
                      <a:r>
                        <a:rPr lang="en-US" sz="1800" dirty="0">
                          <a:effectLst/>
                          <a:latin typeface="+mj-lt"/>
                        </a:rPr>
                        <a:t>Difficult-to-remove mass </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a16="http://schemas.microsoft.com/office/drawing/2014/main" xmlns="" val="2215204613"/>
                  </a:ext>
                </a:extLst>
              </a:tr>
              <a:tr h="487690">
                <a:tc>
                  <a:txBody>
                    <a:bodyPr/>
                    <a:lstStyle/>
                    <a:p>
                      <a:pPr marL="0" marR="0" lvl="0" indent="0" algn="l">
                        <a:spcBef>
                          <a:spcPts val="0"/>
                        </a:spcBef>
                        <a:spcAft>
                          <a:spcPts val="0"/>
                        </a:spcAft>
                        <a:buFont typeface="+mj-lt"/>
                        <a:buNone/>
                      </a:pPr>
                      <a:r>
                        <a:rPr lang="en-US" sz="1800" dirty="0">
                          <a:effectLst/>
                          <a:latin typeface="+mj-lt"/>
                        </a:rPr>
                        <a:t>Technology performance</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a16="http://schemas.microsoft.com/office/drawing/2014/main" xmlns="" val="3308403366"/>
                  </a:ext>
                </a:extLst>
              </a:tr>
              <a:tr h="381146">
                <a:tc>
                  <a:txBody>
                    <a:bodyPr/>
                    <a:lstStyle/>
                    <a:p>
                      <a:pPr marL="0" marR="0" lvl="0" indent="0" algn="just">
                        <a:spcBef>
                          <a:spcPts val="0"/>
                        </a:spcBef>
                        <a:spcAft>
                          <a:spcPts val="0"/>
                        </a:spcAft>
                        <a:buFont typeface="+mj-lt"/>
                        <a:buNone/>
                      </a:pPr>
                      <a:r>
                        <a:rPr lang="en-US" sz="1800" dirty="0">
                          <a:effectLst/>
                          <a:latin typeface="+mj-lt"/>
                        </a:rPr>
                        <a:t>Time frame</a:t>
                      </a:r>
                      <a:endParaRPr lang="en-US" sz="1800" dirty="0">
                        <a:effectLst/>
                        <a:latin typeface="+mj-lt"/>
                        <a:ea typeface="Times New Roman" panose="02020603050405020304" pitchFamily="18" charset="0"/>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endParaRPr lang="en-US" sz="1800" kern="1200" dirty="0">
                        <a:solidFill>
                          <a:schemeClr val="dk1"/>
                        </a:solidFill>
                        <a:effectLst/>
                        <a:latin typeface="+mj-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3937200070"/>
                  </a:ext>
                </a:extLst>
              </a:tr>
              <a:tr h="243845">
                <a:tc>
                  <a:txBody>
                    <a:bodyPr/>
                    <a:lstStyle/>
                    <a:p>
                      <a:pPr marL="0" marR="0" algn="l">
                        <a:spcBef>
                          <a:spcPts val="0"/>
                        </a:spcBef>
                        <a:spcAft>
                          <a:spcPts val="0"/>
                        </a:spcAft>
                      </a:pPr>
                      <a:r>
                        <a:rPr lang="en-US" sz="1800" dirty="0">
                          <a:effectLst/>
                          <a:latin typeface="+mj-lt"/>
                        </a:rPr>
                        <a:t>Total checked:</a:t>
                      </a:r>
                      <a:endParaRPr lang="en-US" sz="1800" dirty="0">
                        <a:effectLst/>
                        <a:latin typeface="+mj-lt"/>
                        <a:ea typeface="Times New Roman" panose="02020603050405020304" pitchFamily="18" charset="0"/>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0099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endParaRPr lang="en-US" sz="1800" b="1" kern="1200" dirty="0">
                        <a:solidFill>
                          <a:srgbClr val="FF80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r>
                        <a:rPr lang="en-US" sz="1800" b="1" kern="1200" dirty="0">
                          <a:solidFill>
                            <a:srgbClr val="FF0000"/>
                          </a:solidFill>
                          <a:effectLst/>
                          <a:latin typeface="+mj-lt"/>
                          <a:ea typeface="Batang"/>
                          <a:cs typeface="+mn-cs"/>
                        </a:rPr>
                        <a:t> </a:t>
                      </a:r>
                      <a:endParaRPr lang="en-US" sz="1800" b="1" kern="1200" dirty="0">
                        <a:solidFill>
                          <a:srgbClr val="FF00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xmlns="" val="197791602"/>
                  </a:ext>
                </a:extLst>
              </a:tr>
            </a:tbl>
          </a:graphicData>
        </a:graphic>
      </p:graphicFrame>
      <p:sp>
        <p:nvSpPr>
          <p:cNvPr id="2" name="Rectangle 1"/>
          <p:cNvSpPr/>
          <p:nvPr/>
        </p:nvSpPr>
        <p:spPr>
          <a:xfrm>
            <a:off x="7147633" y="2290752"/>
            <a:ext cx="445104" cy="461665"/>
          </a:xfrm>
          <a:prstGeom prst="rect">
            <a:avLst/>
          </a:prstGeom>
        </p:spPr>
        <p:txBody>
          <a:bodyPr wrap="none">
            <a:spAutoFit/>
          </a:bodyPr>
          <a:lstStyle/>
          <a:p>
            <a:pPr algn="ctr" eaLnBrk="1" fontAlgn="auto" hangingPunct="1">
              <a:spcBef>
                <a:spcPts val="0"/>
              </a:spcBef>
              <a:spcAft>
                <a:spcPts val="0"/>
              </a:spcAft>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ea typeface="Times New Roman" panose="02020603050405020304" pitchFamily="18" charset="0"/>
            </a:endParaRPr>
          </a:p>
        </p:txBody>
      </p:sp>
      <p:sp>
        <p:nvSpPr>
          <p:cNvPr id="3" name="Rectangle 2"/>
          <p:cNvSpPr/>
          <p:nvPr/>
        </p:nvSpPr>
        <p:spPr>
          <a:xfrm>
            <a:off x="6046894" y="2752417"/>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ea typeface="Times New Roman" panose="02020603050405020304" pitchFamily="18" charset="0"/>
            </a:endParaRPr>
          </a:p>
        </p:txBody>
      </p:sp>
      <p:sp>
        <p:nvSpPr>
          <p:cNvPr id="5" name="Rectangle 4"/>
          <p:cNvSpPr/>
          <p:nvPr/>
        </p:nvSpPr>
        <p:spPr>
          <a:xfrm>
            <a:off x="6073492" y="6006678"/>
            <a:ext cx="327308" cy="400110"/>
          </a:xfrm>
          <a:prstGeom prst="rect">
            <a:avLst/>
          </a:prstGeom>
        </p:spPr>
        <p:txBody>
          <a:bodyPr wrap="none">
            <a:spAutoFit/>
          </a:bodyPr>
          <a:lstStyle/>
          <a:p>
            <a:pPr lvl="0" algn="ctr" eaLnBrk="1" fontAlgn="auto" hangingPunct="1">
              <a:spcBef>
                <a:spcPts val="0"/>
              </a:spcBef>
              <a:spcAft>
                <a:spcPts val="0"/>
              </a:spcAft>
              <a:defRPr/>
            </a:pPr>
            <a:r>
              <a:rPr lang="en-US" sz="2000" b="1" dirty="0">
                <a:solidFill>
                  <a:srgbClr val="009900"/>
                </a:solidFill>
                <a:ea typeface="Batang"/>
              </a:rPr>
              <a:t>1</a:t>
            </a:r>
            <a:endParaRPr lang="en-US" sz="2000" b="1" dirty="0">
              <a:solidFill>
                <a:srgbClr val="009900"/>
              </a:solidFill>
              <a:ea typeface="Times New Roman" panose="02020603050405020304" pitchFamily="18" charset="0"/>
            </a:endParaRPr>
          </a:p>
        </p:txBody>
      </p:sp>
      <p:sp>
        <p:nvSpPr>
          <p:cNvPr id="6" name="Rectangle 5"/>
          <p:cNvSpPr/>
          <p:nvPr/>
        </p:nvSpPr>
        <p:spPr>
          <a:xfrm>
            <a:off x="7201701" y="5998909"/>
            <a:ext cx="398567" cy="400110"/>
          </a:xfrm>
          <a:prstGeom prst="rect">
            <a:avLst/>
          </a:prstGeom>
        </p:spPr>
        <p:txBody>
          <a:bodyPr wrap="none">
            <a:spAutoFit/>
          </a:bodyPr>
          <a:lstStyle/>
          <a:p>
            <a:pPr algn="ctr" eaLnBrk="1" hangingPunct="1">
              <a:spcBef>
                <a:spcPts val="0"/>
              </a:spcBef>
              <a:spcAft>
                <a:spcPts val="0"/>
              </a:spcAft>
            </a:pPr>
            <a:r>
              <a:rPr lang="en-US" sz="2000" b="1" dirty="0">
                <a:solidFill>
                  <a:srgbClr val="FF8000"/>
                </a:solidFill>
                <a:ea typeface="Batang"/>
              </a:rPr>
              <a:t> 3</a:t>
            </a:r>
            <a:endParaRPr lang="en-US" sz="2000" b="1" dirty="0">
              <a:solidFill>
                <a:srgbClr val="FF8000"/>
              </a:solidFill>
              <a:ea typeface="Times New Roman" panose="02020603050405020304" pitchFamily="18" charset="0"/>
            </a:endParaRPr>
          </a:p>
        </p:txBody>
      </p:sp>
      <p:sp>
        <p:nvSpPr>
          <p:cNvPr id="8" name="Rectangle 7"/>
          <p:cNvSpPr/>
          <p:nvPr/>
        </p:nvSpPr>
        <p:spPr>
          <a:xfrm>
            <a:off x="8313850" y="5986877"/>
            <a:ext cx="327308" cy="400110"/>
          </a:xfrm>
          <a:prstGeom prst="rect">
            <a:avLst/>
          </a:prstGeom>
        </p:spPr>
        <p:txBody>
          <a:bodyPr wrap="none">
            <a:spAutoFit/>
          </a:bodyPr>
          <a:lstStyle/>
          <a:p>
            <a:pPr algn="ctr" eaLnBrk="1" hangingPunct="1">
              <a:spcBef>
                <a:spcPts val="0"/>
              </a:spcBef>
              <a:spcAft>
                <a:spcPts val="0"/>
              </a:spcAft>
            </a:pPr>
            <a:r>
              <a:rPr lang="en-US" sz="2000" b="1" dirty="0">
                <a:solidFill>
                  <a:srgbClr val="FF0000"/>
                </a:solidFill>
                <a:ea typeface="Batang"/>
              </a:rPr>
              <a:t>4</a:t>
            </a:r>
            <a:endParaRPr lang="en-US" sz="2000" b="1" dirty="0">
              <a:solidFill>
                <a:srgbClr val="FF0000"/>
              </a:solidFill>
              <a:ea typeface="Times New Roman" panose="02020603050405020304" pitchFamily="18" charset="0"/>
            </a:endParaRPr>
          </a:p>
        </p:txBody>
      </p:sp>
      <p:sp>
        <p:nvSpPr>
          <p:cNvPr id="13" name="Rectangle 12"/>
          <p:cNvSpPr/>
          <p:nvPr/>
        </p:nvSpPr>
        <p:spPr>
          <a:xfrm>
            <a:off x="7147633" y="3193703"/>
            <a:ext cx="445104" cy="461665"/>
          </a:xfrm>
          <a:prstGeom prst="rect">
            <a:avLst/>
          </a:prstGeom>
        </p:spPr>
        <p:txBody>
          <a:bodyPr wrap="none">
            <a:spAutoFit/>
          </a:bodyPr>
          <a:lstStyle/>
          <a:p>
            <a:pPr algn="ctr" eaLnBrk="1" fontAlgn="auto" hangingPunct="1">
              <a:spcBef>
                <a:spcPts val="0"/>
              </a:spcBef>
              <a:spcAft>
                <a:spcPts val="0"/>
              </a:spcAft>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ea typeface="Times New Roman" panose="02020603050405020304" pitchFamily="18" charset="0"/>
            </a:endParaRPr>
          </a:p>
        </p:txBody>
      </p:sp>
      <p:sp>
        <p:nvSpPr>
          <p:cNvPr id="16" name="Rectangle 15"/>
          <p:cNvSpPr/>
          <p:nvPr/>
        </p:nvSpPr>
        <p:spPr>
          <a:xfrm>
            <a:off x="7128771" y="4126540"/>
            <a:ext cx="445104" cy="461665"/>
          </a:xfrm>
          <a:prstGeom prst="rect">
            <a:avLst/>
          </a:prstGeom>
        </p:spPr>
        <p:txBody>
          <a:bodyPr wrap="none">
            <a:spAutoFit/>
          </a:bodyPr>
          <a:lstStyle/>
          <a:p>
            <a:pPr algn="ctr" eaLnBrk="1" fontAlgn="auto" hangingPunct="1">
              <a:spcBef>
                <a:spcPts val="0"/>
              </a:spcBef>
              <a:spcAft>
                <a:spcPts val="0"/>
              </a:spcAft>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ea typeface="Times New Roman" panose="02020603050405020304" pitchFamily="18" charset="0"/>
            </a:endParaRPr>
          </a:p>
        </p:txBody>
      </p:sp>
      <p:sp>
        <p:nvSpPr>
          <p:cNvPr id="17" name="Rectangle 16"/>
          <p:cNvSpPr/>
          <p:nvPr/>
        </p:nvSpPr>
        <p:spPr>
          <a:xfrm>
            <a:off x="8265723" y="3726288"/>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ea typeface="Times New Roman" panose="02020603050405020304" pitchFamily="18" charset="0"/>
            </a:endParaRPr>
          </a:p>
        </p:txBody>
      </p:sp>
      <p:sp>
        <p:nvSpPr>
          <p:cNvPr id="18" name="Rectangle 17"/>
          <p:cNvSpPr/>
          <p:nvPr/>
        </p:nvSpPr>
        <p:spPr>
          <a:xfrm>
            <a:off x="8305800" y="4585865"/>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ea typeface="Times New Roman" panose="02020603050405020304" pitchFamily="18" charset="0"/>
            </a:endParaRPr>
          </a:p>
        </p:txBody>
      </p:sp>
      <p:sp>
        <p:nvSpPr>
          <p:cNvPr id="19" name="Rectangle 18"/>
          <p:cNvSpPr/>
          <p:nvPr/>
        </p:nvSpPr>
        <p:spPr>
          <a:xfrm>
            <a:off x="8284126" y="5152904"/>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ea typeface="Times New Roman" panose="02020603050405020304" pitchFamily="18" charset="0"/>
            </a:endParaRPr>
          </a:p>
        </p:txBody>
      </p:sp>
      <p:sp>
        <p:nvSpPr>
          <p:cNvPr id="20" name="Rectangle 19"/>
          <p:cNvSpPr/>
          <p:nvPr/>
        </p:nvSpPr>
        <p:spPr>
          <a:xfrm>
            <a:off x="8305800" y="5627000"/>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ea typeface="Times New Roman" panose="02020603050405020304" pitchFamily="18" charset="0"/>
            </a:endParaRPr>
          </a:p>
        </p:txBody>
      </p:sp>
      <p:sp>
        <p:nvSpPr>
          <p:cNvPr id="21" name="TextBox 20">
            <a:extLst>
              <a:ext uri="{FF2B5EF4-FFF2-40B4-BE49-F238E27FC236}">
                <a16:creationId xmlns:a16="http://schemas.microsoft.com/office/drawing/2014/main" xmlns="" id="{4757750A-D9D1-4516-A630-C725ADEAFB9C}"/>
              </a:ext>
            </a:extLst>
          </p:cNvPr>
          <p:cNvSpPr txBox="1">
            <a:spLocks noChangeArrowheads="1"/>
          </p:cNvSpPr>
          <p:nvPr/>
        </p:nvSpPr>
        <p:spPr bwMode="auto">
          <a:xfrm>
            <a:off x="-8965" y="6467762"/>
            <a:ext cx="2971800" cy="369332"/>
          </a:xfrm>
          <a:prstGeom prst="rect">
            <a:avLst/>
          </a:prstGeom>
          <a:noFill/>
          <a:ln w="9525">
            <a:noFill/>
            <a:miter lim="800000"/>
            <a:headEnd/>
            <a:tailEnd/>
          </a:ln>
        </p:spPr>
        <p:txBody>
          <a:bodyPr wrap="square">
            <a:spAutoFit/>
          </a:bodyPr>
          <a:lstStyle/>
          <a:p>
            <a:r>
              <a:rPr lang="en-US" dirty="0"/>
              <a:t>ITRC RMCS-1, Table 7</a:t>
            </a:r>
          </a:p>
        </p:txBody>
      </p:sp>
    </p:spTree>
    <p:extLst>
      <p:ext uri="{BB962C8B-B14F-4D97-AF65-F5344CB8AC3E}">
        <p14:creationId xmlns:p14="http://schemas.microsoft.com/office/powerpoint/2010/main" val="30417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Remediation Potential Assessment </a:t>
            </a:r>
            <a:r>
              <a:rPr lang="en-US" altLang="en-US" dirty="0">
                <a:solidFill>
                  <a:srgbClr val="333399"/>
                </a:solidFill>
              </a:rPr>
              <a:t>Key Criteria (Post-Remedy)</a:t>
            </a:r>
          </a:p>
        </p:txBody>
      </p:sp>
      <p:sp>
        <p:nvSpPr>
          <p:cNvPr id="53251" name="Content Placeholder 1"/>
          <p:cNvSpPr>
            <a:spLocks noGrp="1"/>
          </p:cNvSpPr>
          <p:nvPr>
            <p:ph idx="1"/>
          </p:nvPr>
        </p:nvSpPr>
        <p:spPr/>
        <p:txBody>
          <a:bodyPr/>
          <a:lstStyle/>
          <a:p>
            <a:pPr>
              <a:spcBef>
                <a:spcPts val="1800"/>
              </a:spcBef>
            </a:pPr>
            <a:r>
              <a:rPr lang="en-US" altLang="en-US" sz="2400" dirty="0"/>
              <a:t>Has the existing remedy been effectively operated and maintained?</a:t>
            </a:r>
          </a:p>
          <a:p>
            <a:pPr>
              <a:spcBef>
                <a:spcPts val="1800"/>
              </a:spcBef>
            </a:pPr>
            <a:r>
              <a:rPr lang="en-US" altLang="en-US" sz="2400" dirty="0"/>
              <a:t>Are aquifer conditions or contaminant sources adequately characterized? Have they changed?</a:t>
            </a:r>
          </a:p>
          <a:p>
            <a:pPr>
              <a:spcBef>
                <a:spcPts val="1800"/>
              </a:spcBef>
            </a:pPr>
            <a:r>
              <a:rPr lang="en-US" altLang="en-US" sz="2400" dirty="0"/>
              <a:t>Are concentrations reductions occurring at the rate anticipated?</a:t>
            </a:r>
          </a:p>
          <a:p>
            <a:pPr>
              <a:spcBef>
                <a:spcPts val="1800"/>
              </a:spcBef>
            </a:pPr>
            <a:r>
              <a:rPr lang="en-US" altLang="en-US" sz="2400" dirty="0"/>
              <a:t>Does the selected remedy adequately address contaminants and/or hydrogeologic conditions?</a:t>
            </a:r>
          </a:p>
          <a:p>
            <a:pPr>
              <a:spcBef>
                <a:spcPts val="1800"/>
              </a:spcBef>
            </a:pPr>
            <a:r>
              <a:rPr lang="en-US" altLang="en-US" sz="2400" dirty="0"/>
              <a:t>Can interim and/or site objectives (and contaminant-specific cleanup levels) be met with other technologies within a reasonable time frame?</a:t>
            </a:r>
          </a:p>
          <a:p>
            <a:endParaRPr lang="en-US" altLang="en-US" dirty="0"/>
          </a:p>
        </p:txBody>
      </p:sp>
    </p:spTree>
    <p:extLst>
      <p:ext uri="{BB962C8B-B14F-4D97-AF65-F5344CB8AC3E}">
        <p14:creationId xmlns:p14="http://schemas.microsoft.com/office/powerpoint/2010/main" val="199011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Remediation Potential Assessment </a:t>
            </a:r>
            <a:r>
              <a:rPr lang="en-US" altLang="en-US" dirty="0">
                <a:solidFill>
                  <a:srgbClr val="333399"/>
                </a:solidFill>
              </a:rPr>
              <a:t>Summary</a:t>
            </a:r>
          </a:p>
        </p:txBody>
      </p:sp>
      <p:sp>
        <p:nvSpPr>
          <p:cNvPr id="32771" name="Content Placeholder 2"/>
          <p:cNvSpPr>
            <a:spLocks noGrp="1"/>
          </p:cNvSpPr>
          <p:nvPr>
            <p:ph idx="1"/>
          </p:nvPr>
        </p:nvSpPr>
        <p:spPr>
          <a:xfrm>
            <a:off x="609599" y="1600199"/>
            <a:ext cx="8406853" cy="4352925"/>
          </a:xfrm>
        </p:spPr>
        <p:txBody>
          <a:bodyPr/>
          <a:lstStyle/>
          <a:p>
            <a:pPr>
              <a:spcBef>
                <a:spcPts val="1800"/>
              </a:spcBef>
            </a:pPr>
            <a:r>
              <a:rPr lang="en-US" sz="2400" dirty="0"/>
              <a:t>Screening tool - provides a valuable process; does not produce a default decision</a:t>
            </a:r>
          </a:p>
          <a:p>
            <a:pPr>
              <a:spcBef>
                <a:spcPts val="1800"/>
              </a:spcBef>
            </a:pPr>
            <a:r>
              <a:rPr lang="en-US" sz="2400" dirty="0"/>
              <a:t>You answer eight technical questions and use Weight-of-evidence to assess if site is likely to achieve remediation objectives </a:t>
            </a:r>
          </a:p>
          <a:p>
            <a:pPr>
              <a:spcBef>
                <a:spcPts val="1800"/>
              </a:spcBef>
            </a:pPr>
            <a:r>
              <a:rPr lang="en-US" altLang="en-US" sz="2400" dirty="0"/>
              <a:t>Allows flexibility and site-specific input in an iterative process</a:t>
            </a:r>
          </a:p>
          <a:p>
            <a:pPr>
              <a:spcBef>
                <a:spcPts val="1800"/>
              </a:spcBef>
            </a:pPr>
            <a:r>
              <a:rPr lang="en-US" altLang="en-US" sz="2400" dirty="0"/>
              <a:t>Goal:  Determine if…</a:t>
            </a:r>
          </a:p>
          <a:p>
            <a:pPr lvl="1"/>
            <a:r>
              <a:rPr lang="en-US" sz="2200" dirty="0"/>
              <a:t>Site objectives are likely attainable OR</a:t>
            </a:r>
          </a:p>
          <a:p>
            <a:pPr lvl="1"/>
            <a:r>
              <a:rPr lang="en-US" sz="2200" dirty="0"/>
              <a:t>Remediation potential is low – Adaptive Site Management will be important</a:t>
            </a:r>
            <a:endParaRPr lang="en-US" altLang="en-US" sz="2200" dirty="0"/>
          </a:p>
        </p:txBody>
      </p:sp>
    </p:spTree>
    <p:extLst>
      <p:ext uri="{BB962C8B-B14F-4D97-AF65-F5344CB8AC3E}">
        <p14:creationId xmlns:p14="http://schemas.microsoft.com/office/powerpoint/2010/main" val="18497080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D8B82758-0EBA-4101-8B7A-1958D81AC341}"/>
              </a:ext>
            </a:extLst>
          </p:cNvPr>
          <p:cNvSpPr>
            <a:spLocks noGrp="1" noChangeArrowheads="1"/>
          </p:cNvSpPr>
          <p:nvPr>
            <p:ph type="title"/>
          </p:nvPr>
        </p:nvSpPr>
        <p:spPr/>
        <p:txBody>
          <a:bodyPr/>
          <a:lstStyle/>
          <a:p>
            <a:pPr>
              <a:tabLst>
                <a:tab pos="4859338" algn="l"/>
              </a:tabLst>
            </a:pPr>
            <a:r>
              <a:rPr lang="en-US" altLang="en-US" dirty="0"/>
              <a:t>Q&amp;A Break</a:t>
            </a:r>
          </a:p>
        </p:txBody>
      </p:sp>
      <p:pic>
        <p:nvPicPr>
          <p:cNvPr id="23555" name="Picture 6" descr="Click here to follow on Facebook">
            <a:hlinkClick r:id="rId3"/>
            <a:extLst>
              <a:ext uri="{FF2B5EF4-FFF2-40B4-BE49-F238E27FC236}">
                <a16:creationId xmlns:a16="http://schemas.microsoft.com/office/drawing/2014/main" xmlns="" id="{2089D32F-C26A-448B-8865-5D2FB4D41B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05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Click here to follow on Twitter">
            <a:hlinkClick r:id="rId5"/>
            <a:extLst>
              <a:ext uri="{FF2B5EF4-FFF2-40B4-BE49-F238E27FC236}">
                <a16:creationId xmlns:a16="http://schemas.microsoft.com/office/drawing/2014/main" xmlns="" id="{F6388D90-6519-4C2C-B7B7-46458F16217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01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Click here to follow on Linkedin">
            <a:hlinkClick r:id="rId7"/>
            <a:extLst>
              <a:ext uri="{FF2B5EF4-FFF2-40B4-BE49-F238E27FC236}">
                <a16:creationId xmlns:a16="http://schemas.microsoft.com/office/drawing/2014/main" xmlns="" id="{3EB4ED06-5836-423A-9760-51C286E0E2E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10413" y="474663"/>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8">
            <a:extLst>
              <a:ext uri="{FF2B5EF4-FFF2-40B4-BE49-F238E27FC236}">
                <a16:creationId xmlns:a16="http://schemas.microsoft.com/office/drawing/2014/main" xmlns="" id="{E906DDF1-0153-49DD-95B5-0F836E8E7210}"/>
              </a:ext>
            </a:extLst>
          </p:cNvPr>
          <p:cNvSpPr txBox="1">
            <a:spLocks noChangeArrowheads="1"/>
          </p:cNvSpPr>
          <p:nvPr/>
        </p:nvSpPr>
        <p:spPr bwMode="auto">
          <a:xfrm>
            <a:off x="6029325" y="6826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r>
              <a:rPr lang="en-US" altLang="en-US" sz="1800" dirty="0">
                <a:solidFill>
                  <a:schemeClr val="tx1"/>
                </a:solidFill>
              </a:rPr>
              <a:t>Follow ITRC</a:t>
            </a:r>
          </a:p>
        </p:txBody>
      </p:sp>
      <p:sp>
        <p:nvSpPr>
          <p:cNvPr id="10" name="TextBox 9">
            <a:extLst>
              <a:ext uri="{FF2B5EF4-FFF2-40B4-BE49-F238E27FC236}">
                <a16:creationId xmlns:a16="http://schemas.microsoft.com/office/drawing/2014/main" xmlns="" id="{8E8E9D6A-30AC-4CC6-BDFE-34E52950A5F0}"/>
              </a:ext>
            </a:extLst>
          </p:cNvPr>
          <p:cNvSpPr txBox="1"/>
          <p:nvPr/>
        </p:nvSpPr>
        <p:spPr>
          <a:xfrm>
            <a:off x="380999" y="1687022"/>
            <a:ext cx="5489575" cy="400110"/>
          </a:xfrm>
          <a:prstGeom prst="rect">
            <a:avLst/>
          </a:prstGeom>
          <a:solidFill>
            <a:srgbClr val="FF9900"/>
          </a:solidFill>
          <a:ln w="38100">
            <a:noFill/>
          </a:ln>
        </p:spPr>
        <p:txBody>
          <a:bodyPr wrap="square" rtlCol="0">
            <a:spAutoFit/>
          </a:bodyPr>
          <a:lstStyle/>
          <a:p>
            <a:r>
              <a:rPr lang="en-US" sz="2000" dirty="0"/>
              <a:t>Chapter 2. Site Challenges</a:t>
            </a:r>
          </a:p>
        </p:txBody>
      </p:sp>
      <p:sp>
        <p:nvSpPr>
          <p:cNvPr id="11" name="TextBox 10">
            <a:extLst>
              <a:ext uri="{FF2B5EF4-FFF2-40B4-BE49-F238E27FC236}">
                <a16:creationId xmlns:a16="http://schemas.microsoft.com/office/drawing/2014/main" xmlns="" id="{29C67424-D9E8-4E10-BCC4-4DF4DE285808}"/>
              </a:ext>
            </a:extLst>
          </p:cNvPr>
          <p:cNvSpPr txBox="1"/>
          <p:nvPr/>
        </p:nvSpPr>
        <p:spPr>
          <a:xfrm>
            <a:off x="380999" y="2967630"/>
            <a:ext cx="5489575" cy="400110"/>
          </a:xfrm>
          <a:prstGeom prst="rect">
            <a:avLst/>
          </a:prstGeom>
          <a:solidFill>
            <a:srgbClr val="FFD581"/>
          </a:solidFill>
        </p:spPr>
        <p:txBody>
          <a:bodyPr wrap="square" rtlCol="0">
            <a:spAutoFit/>
          </a:bodyPr>
          <a:lstStyle/>
          <a:p>
            <a:r>
              <a:rPr lang="en-US" sz="2000" dirty="0"/>
              <a:t>Chapter 3. Remediation Potential Assessment</a:t>
            </a:r>
          </a:p>
        </p:txBody>
      </p:sp>
      <p:sp>
        <p:nvSpPr>
          <p:cNvPr id="14" name="TextBox 13">
            <a:extLst>
              <a:ext uri="{FF2B5EF4-FFF2-40B4-BE49-F238E27FC236}">
                <a16:creationId xmlns:a16="http://schemas.microsoft.com/office/drawing/2014/main" xmlns="" id="{E91F4B2E-99F1-4232-8184-4CAB1D5696F7}"/>
              </a:ext>
            </a:extLst>
          </p:cNvPr>
          <p:cNvSpPr txBox="1"/>
          <p:nvPr/>
        </p:nvSpPr>
        <p:spPr>
          <a:xfrm>
            <a:off x="381000" y="4248238"/>
            <a:ext cx="5489574" cy="369332"/>
          </a:xfrm>
          <a:prstGeom prst="rect">
            <a:avLst/>
          </a:prstGeom>
          <a:solidFill>
            <a:srgbClr val="71D0FF"/>
          </a:solidFill>
        </p:spPr>
        <p:txBody>
          <a:bodyPr wrap="square" rtlCol="0">
            <a:spAutoFit/>
          </a:bodyPr>
          <a:lstStyle/>
          <a:p>
            <a:r>
              <a:rPr lang="en-US" dirty="0">
                <a:solidFill>
                  <a:schemeClr val="bg1">
                    <a:lumMod val="50000"/>
                  </a:schemeClr>
                </a:solidFill>
              </a:rPr>
              <a:t>Chapter 4. Adaptive Remedy Selection</a:t>
            </a:r>
          </a:p>
        </p:txBody>
      </p:sp>
      <p:sp>
        <p:nvSpPr>
          <p:cNvPr id="15" name="TextBox 14">
            <a:extLst>
              <a:ext uri="{FF2B5EF4-FFF2-40B4-BE49-F238E27FC236}">
                <a16:creationId xmlns:a16="http://schemas.microsoft.com/office/drawing/2014/main" xmlns="" id="{6C88A182-FE32-49B1-9167-1876CE1E3BB3}"/>
              </a:ext>
            </a:extLst>
          </p:cNvPr>
          <p:cNvSpPr txBox="1"/>
          <p:nvPr/>
        </p:nvSpPr>
        <p:spPr>
          <a:xfrm>
            <a:off x="381000" y="5498068"/>
            <a:ext cx="5489574" cy="369332"/>
          </a:xfrm>
          <a:prstGeom prst="rect">
            <a:avLst/>
          </a:prstGeom>
          <a:solidFill>
            <a:srgbClr val="005C8A"/>
          </a:solidFill>
        </p:spPr>
        <p:txBody>
          <a:bodyPr wrap="square" rtlCol="0">
            <a:spAutoFit/>
          </a:bodyPr>
          <a:lstStyle/>
          <a:p>
            <a:r>
              <a:rPr lang="en-US" dirty="0">
                <a:solidFill>
                  <a:schemeClr val="bg1">
                    <a:lumMod val="50000"/>
                  </a:schemeClr>
                </a:solidFill>
              </a:rPr>
              <a:t>Chapter 5. Long-Term Management</a:t>
            </a:r>
          </a:p>
        </p:txBody>
      </p:sp>
      <p:pic>
        <p:nvPicPr>
          <p:cNvPr id="13" name="Picture 2" descr="Figure 1">
            <a:extLst>
              <a:ext uri="{FF2B5EF4-FFF2-40B4-BE49-F238E27FC236}">
                <a16:creationId xmlns:a16="http://schemas.microsoft.com/office/drawing/2014/main" xmlns="" id="{8517D842-5B07-40EC-B5FF-9923C22B443A}"/>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6A931182-F1A2-42AB-87D8-2A290E540E6F}"/>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33451584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7">
            <a:extLst>
              <a:ext uri="{FF2B5EF4-FFF2-40B4-BE49-F238E27FC236}">
                <a16:creationId xmlns:a16="http://schemas.microsoft.com/office/drawing/2014/main" xmlns="" id="{DA453FF5-832A-4958-BE80-8AEC93CDC813}"/>
              </a:ext>
            </a:extLst>
          </p:cNvPr>
          <p:cNvSpPr>
            <a:spLocks noGrp="1"/>
          </p:cNvSpPr>
          <p:nvPr>
            <p:ph idx="1"/>
          </p:nvPr>
        </p:nvSpPr>
        <p:spPr>
          <a:xfrm>
            <a:off x="376238" y="1828800"/>
            <a:ext cx="7772400" cy="4114800"/>
          </a:xfrm>
        </p:spPr>
        <p:txBody>
          <a:bodyPr/>
          <a:lstStyle/>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18434" name="Title 6"/>
          <p:cNvSpPr>
            <a:spLocks noGrp="1"/>
          </p:cNvSpPr>
          <p:nvPr>
            <p:ph type="title"/>
          </p:nvPr>
        </p:nvSpPr>
        <p:spPr/>
        <p:txBody>
          <a:bodyPr/>
          <a:lstStyle/>
          <a:p>
            <a:r>
              <a:rPr lang="en-US" altLang="en-US" dirty="0"/>
              <a:t>Today’s Road Map</a:t>
            </a:r>
          </a:p>
        </p:txBody>
      </p:sp>
      <p:sp>
        <p:nvSpPr>
          <p:cNvPr id="2" name="Rectangle 1"/>
          <p:cNvSpPr/>
          <p:nvPr/>
        </p:nvSpPr>
        <p:spPr bwMode="auto">
          <a:xfrm>
            <a:off x="376238" y="3466290"/>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110116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1C7FF429-7D42-4315-951D-341607FAED32}"/>
              </a:ext>
            </a:extLst>
          </p:cNvPr>
          <p:cNvSpPr>
            <a:spLocks noGrp="1"/>
          </p:cNvSpPr>
          <p:nvPr>
            <p:ph type="title"/>
          </p:nvPr>
        </p:nvSpPr>
        <p:spPr/>
        <p:txBody>
          <a:bodyPr/>
          <a:lstStyle/>
          <a:p>
            <a:r>
              <a:rPr lang="en-US" dirty="0"/>
              <a:t>Learning Objective</a:t>
            </a:r>
          </a:p>
        </p:txBody>
      </p:sp>
      <p:sp>
        <p:nvSpPr>
          <p:cNvPr id="57" name="TextBox 56">
            <a:extLst>
              <a:ext uri="{FF2B5EF4-FFF2-40B4-BE49-F238E27FC236}">
                <a16:creationId xmlns:a16="http://schemas.microsoft.com/office/drawing/2014/main" xmlns="" id="{3133629F-2389-4D9E-8414-411C1816676D}"/>
              </a:ext>
            </a:extLst>
          </p:cNvPr>
          <p:cNvSpPr txBox="1"/>
          <p:nvPr/>
        </p:nvSpPr>
        <p:spPr>
          <a:xfrm>
            <a:off x="0" y="6488668"/>
            <a:ext cx="2646878" cy="369332"/>
          </a:xfrm>
          <a:prstGeom prst="rect">
            <a:avLst/>
          </a:prstGeom>
          <a:noFill/>
        </p:spPr>
        <p:txBody>
          <a:bodyPr wrap="none" rtlCol="0">
            <a:spAutoFit/>
          </a:bodyPr>
          <a:lstStyle/>
          <a:p>
            <a:r>
              <a:rPr lang="en-US" dirty="0">
                <a:latin typeface="+mj-lt"/>
              </a:rPr>
              <a:t>ITRC RMCS-1, Figure 1</a:t>
            </a:r>
          </a:p>
        </p:txBody>
      </p:sp>
      <p:sp>
        <p:nvSpPr>
          <p:cNvPr id="7" name="TextBox 6"/>
          <p:cNvSpPr txBox="1"/>
          <p:nvPr/>
        </p:nvSpPr>
        <p:spPr>
          <a:xfrm>
            <a:off x="381000" y="1687022"/>
            <a:ext cx="6248400" cy="369332"/>
          </a:xfrm>
          <a:prstGeom prst="rect">
            <a:avLst/>
          </a:prstGeom>
          <a:solidFill>
            <a:srgbClr val="FF9900"/>
          </a:solidFill>
          <a:ln w="38100">
            <a:noFill/>
          </a:ln>
        </p:spPr>
        <p:txBody>
          <a:bodyPr wrap="square" rtlCol="0">
            <a:spAutoFit/>
          </a:bodyPr>
          <a:lstStyle/>
          <a:p>
            <a:r>
              <a:rPr lang="en-US" dirty="0">
                <a:solidFill>
                  <a:schemeClr val="bg1">
                    <a:lumMod val="50000"/>
                  </a:schemeClr>
                </a:solidFill>
              </a:rPr>
              <a:t>Chapter 2. Site Challenges</a:t>
            </a:r>
          </a:p>
        </p:txBody>
      </p:sp>
      <p:sp>
        <p:nvSpPr>
          <p:cNvPr id="8" name="TextBox 7"/>
          <p:cNvSpPr txBox="1"/>
          <p:nvPr/>
        </p:nvSpPr>
        <p:spPr>
          <a:xfrm>
            <a:off x="381000" y="2678668"/>
            <a:ext cx="6248400" cy="369332"/>
          </a:xfrm>
          <a:prstGeom prst="rect">
            <a:avLst/>
          </a:prstGeom>
          <a:solidFill>
            <a:srgbClr val="FFD581"/>
          </a:solidFill>
        </p:spPr>
        <p:txBody>
          <a:bodyPr wrap="square" rtlCol="0">
            <a:spAutoFit/>
          </a:bodyPr>
          <a:lstStyle/>
          <a:p>
            <a:r>
              <a:rPr lang="en-US" dirty="0">
                <a:solidFill>
                  <a:schemeClr val="bg1">
                    <a:lumMod val="65000"/>
                  </a:schemeClr>
                </a:solidFill>
              </a:rPr>
              <a:t>Chapter 3. Remediation Potential Assessment</a:t>
            </a:r>
          </a:p>
        </p:txBody>
      </p:sp>
      <p:sp>
        <p:nvSpPr>
          <p:cNvPr id="9" name="TextBox 8"/>
          <p:cNvSpPr txBox="1"/>
          <p:nvPr/>
        </p:nvSpPr>
        <p:spPr>
          <a:xfrm>
            <a:off x="381000" y="3725108"/>
            <a:ext cx="6248400" cy="400110"/>
          </a:xfrm>
          <a:prstGeom prst="rect">
            <a:avLst/>
          </a:prstGeom>
          <a:solidFill>
            <a:srgbClr val="71D0FF"/>
          </a:solidFill>
        </p:spPr>
        <p:txBody>
          <a:bodyPr wrap="square" rtlCol="0">
            <a:spAutoFit/>
          </a:bodyPr>
          <a:lstStyle/>
          <a:p>
            <a:r>
              <a:rPr lang="en-US" sz="2000" u="sng" dirty="0"/>
              <a:t>Chapter 4. Adaptive Remedy Selection</a:t>
            </a:r>
          </a:p>
        </p:txBody>
      </p:sp>
      <p:sp>
        <p:nvSpPr>
          <p:cNvPr id="10" name="TextBox 9"/>
          <p:cNvSpPr txBox="1"/>
          <p:nvPr/>
        </p:nvSpPr>
        <p:spPr>
          <a:xfrm>
            <a:off x="381000" y="5410200"/>
            <a:ext cx="6248400" cy="369332"/>
          </a:xfrm>
          <a:prstGeom prst="rect">
            <a:avLst/>
          </a:prstGeom>
          <a:solidFill>
            <a:srgbClr val="005C8A"/>
          </a:solidFill>
        </p:spPr>
        <p:txBody>
          <a:bodyPr wrap="square" rtlCol="0">
            <a:spAutoFit/>
          </a:bodyPr>
          <a:lstStyle/>
          <a:p>
            <a:r>
              <a:rPr lang="en-US" dirty="0">
                <a:solidFill>
                  <a:schemeClr val="bg1">
                    <a:lumMod val="50000"/>
                  </a:schemeClr>
                </a:solidFill>
              </a:rPr>
              <a:t>Chapter 5. Long-Term Management</a:t>
            </a:r>
          </a:p>
        </p:txBody>
      </p:sp>
      <p:sp>
        <p:nvSpPr>
          <p:cNvPr id="3" name="Rectangle 2">
            <a:extLst>
              <a:ext uri="{FF2B5EF4-FFF2-40B4-BE49-F238E27FC236}">
                <a16:creationId xmlns:a16="http://schemas.microsoft.com/office/drawing/2014/main" xmlns="" id="{989150F5-A169-45A7-AC93-58085D37251D}"/>
              </a:ext>
            </a:extLst>
          </p:cNvPr>
          <p:cNvSpPr/>
          <p:nvPr/>
        </p:nvSpPr>
        <p:spPr>
          <a:xfrm>
            <a:off x="381000" y="4078069"/>
            <a:ext cx="6248400" cy="646331"/>
          </a:xfrm>
          <a:prstGeom prst="rect">
            <a:avLst/>
          </a:prstGeom>
          <a:solidFill>
            <a:srgbClr val="71D0FF"/>
          </a:solidFill>
        </p:spPr>
        <p:txBody>
          <a:bodyPr wrap="square" rtlCol="0">
            <a:spAutoFit/>
          </a:bodyPr>
          <a:lstStyle/>
          <a:p>
            <a:r>
              <a:rPr lang="en-US" i="1" dirty="0"/>
              <a:t>Understand and apply adaptive site management principles</a:t>
            </a:r>
          </a:p>
          <a:p>
            <a:endParaRPr lang="en-US" i="1" dirty="0"/>
          </a:p>
        </p:txBody>
      </p:sp>
      <p:pic>
        <p:nvPicPr>
          <p:cNvPr id="12" name="Picture 2" descr="Figure 1">
            <a:extLst>
              <a:ext uri="{FF2B5EF4-FFF2-40B4-BE49-F238E27FC236}">
                <a16:creationId xmlns:a16="http://schemas.microsoft.com/office/drawing/2014/main" xmlns="" id="{74ED3A6A-4641-4A5A-ADFB-65735B0CD3D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67E689E9-1A96-4357-972D-31CF3CE22DA2}"/>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23472050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6"/>
          <p:cNvSpPr>
            <a:spLocks noGrp="1"/>
          </p:cNvSpPr>
          <p:nvPr>
            <p:ph type="title"/>
          </p:nvPr>
        </p:nvSpPr>
        <p:spPr/>
        <p:txBody>
          <a:bodyPr/>
          <a:lstStyle/>
          <a:p>
            <a:r>
              <a:rPr lang="en-US" altLang="en-US" dirty="0"/>
              <a:t>Adaptive Remedy Selection</a:t>
            </a:r>
          </a:p>
        </p:txBody>
      </p:sp>
      <p:grpSp>
        <p:nvGrpSpPr>
          <p:cNvPr id="2" name="Group 1">
            <a:extLst>
              <a:ext uri="{FF2B5EF4-FFF2-40B4-BE49-F238E27FC236}">
                <a16:creationId xmlns:a16="http://schemas.microsoft.com/office/drawing/2014/main" xmlns="" id="{E3E88B65-46EC-417A-B4CB-6B5BB7E96A5F}"/>
              </a:ext>
            </a:extLst>
          </p:cNvPr>
          <p:cNvGrpSpPr>
            <a:grpSpLocks noChangeAspect="1"/>
          </p:cNvGrpSpPr>
          <p:nvPr/>
        </p:nvGrpSpPr>
        <p:grpSpPr>
          <a:xfrm>
            <a:off x="441856" y="1799547"/>
            <a:ext cx="4238747" cy="4565032"/>
            <a:chOff x="269875" y="1821666"/>
            <a:chExt cx="3311525" cy="3566432"/>
          </a:xfrm>
        </p:grpSpPr>
        <p:sp>
          <p:nvSpPr>
            <p:cNvPr id="27" name="Rounded Rectangle 48"/>
            <p:cNvSpPr/>
            <p:nvPr/>
          </p:nvSpPr>
          <p:spPr bwMode="auto">
            <a:xfrm>
              <a:off x="269875" y="4826000"/>
              <a:ext cx="3311525" cy="562098"/>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kern="0" dirty="0">
                  <a:latin typeface="+mn-lt"/>
                  <a:ea typeface="MS PGothic" pitchFamily="34" charset="-128"/>
                </a:rPr>
                <a:t>Develop Interim Objectives and Adaptive Remedial Strategy</a:t>
              </a:r>
            </a:p>
          </p:txBody>
        </p:sp>
        <p:sp>
          <p:nvSpPr>
            <p:cNvPr id="28" name="Rounded Rectangle 49"/>
            <p:cNvSpPr/>
            <p:nvPr/>
          </p:nvSpPr>
          <p:spPr bwMode="auto">
            <a:xfrm>
              <a:off x="269875" y="4140200"/>
              <a:ext cx="3311525" cy="448898"/>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kern="0" dirty="0">
                  <a:latin typeface="+mn-lt"/>
                  <a:ea typeface="MS PGothic" pitchFamily="34" charset="-128"/>
                </a:rPr>
                <a:t>Set or Revisit Site Objectives</a:t>
              </a:r>
            </a:p>
          </p:txBody>
        </p:sp>
        <p:sp>
          <p:nvSpPr>
            <p:cNvPr id="31" name="Rounded Rectangle 71"/>
            <p:cNvSpPr/>
            <p:nvPr/>
          </p:nvSpPr>
          <p:spPr bwMode="auto">
            <a:xfrm>
              <a:off x="269875" y="3425702"/>
              <a:ext cx="3311525" cy="450850"/>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kern="0" dirty="0">
                  <a:latin typeface="+mn-lt"/>
                  <a:ea typeface="MS PGothic" pitchFamily="34" charset="-128"/>
                </a:rPr>
                <a:t>Refine Conceptual Site Model</a:t>
              </a:r>
            </a:p>
          </p:txBody>
        </p:sp>
        <p:cxnSp>
          <p:nvCxnSpPr>
            <p:cNvPr id="59406" name="Straight Arrow Connector 31"/>
            <p:cNvCxnSpPr>
              <a:cxnSpLocks noChangeShapeType="1"/>
              <a:stCxn id="28" idx="2"/>
              <a:endCxn id="27" idx="0"/>
            </p:cNvCxnSpPr>
            <p:nvPr/>
          </p:nvCxnSpPr>
          <p:spPr bwMode="auto">
            <a:xfrm>
              <a:off x="1925638" y="4589098"/>
              <a:ext cx="0" cy="236902"/>
            </a:xfrm>
            <a:prstGeom prst="straightConnector1">
              <a:avLst/>
            </a:prstGeom>
            <a:noFill/>
            <a:ln w="38100" algn="ctr">
              <a:solidFill>
                <a:schemeClr val="tx1"/>
              </a:solidFill>
              <a:round/>
              <a:headEnd/>
              <a:tailEnd type="triangle" w="med" len="med"/>
            </a:ln>
          </p:spPr>
        </p:cxnSp>
        <p:cxnSp>
          <p:nvCxnSpPr>
            <p:cNvPr id="59407" name="Straight Arrow Connector 32"/>
            <p:cNvCxnSpPr>
              <a:cxnSpLocks noChangeShapeType="1"/>
              <a:stCxn id="31" idx="2"/>
              <a:endCxn id="28" idx="0"/>
            </p:cNvCxnSpPr>
            <p:nvPr/>
          </p:nvCxnSpPr>
          <p:spPr bwMode="auto">
            <a:xfrm>
              <a:off x="1925638" y="3876552"/>
              <a:ext cx="0" cy="263648"/>
            </a:xfrm>
            <a:prstGeom prst="straightConnector1">
              <a:avLst/>
            </a:prstGeom>
            <a:noFill/>
            <a:ln w="38100" algn="ctr">
              <a:solidFill>
                <a:schemeClr val="tx1"/>
              </a:solidFill>
              <a:round/>
              <a:headEnd/>
              <a:tailEnd type="triangle" w="med" len="med"/>
            </a:ln>
          </p:spPr>
        </p:cxnSp>
        <p:sp>
          <p:nvSpPr>
            <p:cNvPr id="51" name="Flowchart: Decision 50"/>
            <p:cNvSpPr/>
            <p:nvPr/>
          </p:nvSpPr>
          <p:spPr bwMode="auto">
            <a:xfrm>
              <a:off x="269875" y="1821666"/>
              <a:ext cx="3311525" cy="1302535"/>
            </a:xfrm>
            <a:prstGeom prst="flowChartDecision">
              <a:avLst/>
            </a:prstGeom>
            <a:solidFill>
              <a:srgbClr val="FFD581"/>
            </a:solidFill>
            <a:ln w="12700" cap="flat" cmpd="sng" algn="ctr">
              <a:solidFill>
                <a:schemeClr val="tx1"/>
              </a:solidFill>
              <a:prstDash val="solid"/>
              <a:miter lim="800000"/>
            </a:ln>
            <a:effectLst/>
          </p:spPr>
          <p:txBody>
            <a:bodyPr wrap="none" anchor="ctr"/>
            <a:lstStyle/>
            <a:p>
              <a:pPr algn="ctr" eaLnBrk="1" hangingPunct="1">
                <a:defRPr/>
              </a:pPr>
              <a:r>
                <a:rPr lang="en-US" dirty="0">
                  <a:solidFill>
                    <a:prstClr val="black"/>
                  </a:solidFill>
                  <a:latin typeface="+mn-lt"/>
                  <a:ea typeface="MS PGothic" pitchFamily="34" charset="-128"/>
                </a:rPr>
                <a:t>Use Adaptive </a:t>
              </a:r>
            </a:p>
            <a:p>
              <a:pPr algn="ctr" eaLnBrk="1" hangingPunct="1">
                <a:defRPr/>
              </a:pPr>
              <a:r>
                <a:rPr lang="en-US" dirty="0">
                  <a:solidFill>
                    <a:prstClr val="black"/>
                  </a:solidFill>
                  <a:latin typeface="+mn-lt"/>
                  <a:ea typeface="MS PGothic" pitchFamily="34" charset="-128"/>
                </a:rPr>
                <a:t>Site Management?</a:t>
              </a:r>
            </a:p>
            <a:p>
              <a:pPr algn="ctr" eaLnBrk="1" hangingPunct="1">
                <a:defRPr/>
              </a:pPr>
              <a:r>
                <a:rPr lang="en-US" dirty="0">
                  <a:solidFill>
                    <a:prstClr val="black"/>
                  </a:solidFill>
                  <a:latin typeface="+mn-lt"/>
                  <a:ea typeface="MS PGothic" pitchFamily="34" charset="-128"/>
                </a:rPr>
                <a:t>(Remediation Potential </a:t>
              </a:r>
            </a:p>
            <a:p>
              <a:pPr algn="ctr" eaLnBrk="1" hangingPunct="1">
                <a:defRPr/>
              </a:pPr>
              <a:r>
                <a:rPr lang="en-US" dirty="0">
                  <a:solidFill>
                    <a:prstClr val="black"/>
                  </a:solidFill>
                  <a:latin typeface="+mn-lt"/>
                  <a:ea typeface="MS PGothic" pitchFamily="34" charset="-128"/>
                </a:rPr>
                <a:t>Assessment)</a:t>
              </a:r>
            </a:p>
          </p:txBody>
        </p:sp>
        <p:cxnSp>
          <p:nvCxnSpPr>
            <p:cNvPr id="59426" name="Straight Arrow Connector 51"/>
            <p:cNvCxnSpPr>
              <a:cxnSpLocks noChangeShapeType="1"/>
              <a:stCxn id="51" idx="2"/>
              <a:endCxn id="31" idx="0"/>
            </p:cNvCxnSpPr>
            <p:nvPr/>
          </p:nvCxnSpPr>
          <p:spPr bwMode="auto">
            <a:xfrm>
              <a:off x="1925638" y="3124201"/>
              <a:ext cx="0" cy="301502"/>
            </a:xfrm>
            <a:prstGeom prst="straightConnector1">
              <a:avLst/>
            </a:prstGeom>
            <a:noFill/>
            <a:ln w="38100" algn="ctr">
              <a:solidFill>
                <a:schemeClr val="tx1"/>
              </a:solidFill>
              <a:round/>
              <a:headEnd/>
              <a:tailEnd type="triangle" w="med" len="med"/>
            </a:ln>
          </p:spPr>
        </p:cxnSp>
        <p:sp>
          <p:nvSpPr>
            <p:cNvPr id="59427" name="TextBox 52"/>
            <p:cNvSpPr txBox="1">
              <a:spLocks noChangeArrowheads="1"/>
            </p:cNvSpPr>
            <p:nvPr/>
          </p:nvSpPr>
          <p:spPr bwMode="auto">
            <a:xfrm>
              <a:off x="1336675" y="3048000"/>
              <a:ext cx="536575" cy="264495"/>
            </a:xfrm>
            <a:prstGeom prst="rect">
              <a:avLst/>
            </a:prstGeom>
            <a:noFill/>
            <a:ln w="9525">
              <a:noFill/>
              <a:miter lim="800000"/>
              <a:headEnd/>
              <a:tailEnd/>
            </a:ln>
          </p:spPr>
          <p:txBody>
            <a:bodyPr wrap="square">
              <a:spAutoFit/>
            </a:bodyPr>
            <a:lstStyle/>
            <a:p>
              <a:pPr algn="ctr" eaLnBrk="1" hangingPunct="1"/>
              <a:r>
                <a:rPr lang="en-US" sz="1600" dirty="0">
                  <a:solidFill>
                    <a:srgbClr val="000000"/>
                  </a:solidFill>
                  <a:latin typeface="+mn-lt"/>
                  <a:ea typeface="MS PGothic" pitchFamily="34" charset="-128"/>
                </a:rPr>
                <a:t>Yes</a:t>
              </a:r>
            </a:p>
          </p:txBody>
        </p:sp>
      </p:grpSp>
      <p:sp>
        <p:nvSpPr>
          <p:cNvPr id="49" name="TextBox 48">
            <a:extLst>
              <a:ext uri="{FF2B5EF4-FFF2-40B4-BE49-F238E27FC236}">
                <a16:creationId xmlns:a16="http://schemas.microsoft.com/office/drawing/2014/main" xmlns="" id="{7C6F8EF3-65AE-40AB-B944-4177C6A4CD4C}"/>
              </a:ext>
            </a:extLst>
          </p:cNvPr>
          <p:cNvSpPr txBox="1"/>
          <p:nvPr/>
        </p:nvSpPr>
        <p:spPr>
          <a:xfrm>
            <a:off x="338513" y="6507454"/>
            <a:ext cx="2646878" cy="369332"/>
          </a:xfrm>
          <a:prstGeom prst="rect">
            <a:avLst/>
          </a:prstGeom>
          <a:noFill/>
        </p:spPr>
        <p:txBody>
          <a:bodyPr wrap="none" rtlCol="0">
            <a:spAutoFit/>
          </a:bodyPr>
          <a:lstStyle/>
          <a:p>
            <a:r>
              <a:rPr lang="en-US" dirty="0"/>
              <a:t>ITRC RMCS-1, Figure 1</a:t>
            </a:r>
          </a:p>
        </p:txBody>
      </p:sp>
      <p:cxnSp>
        <p:nvCxnSpPr>
          <p:cNvPr id="59" name="Straight Connector 58">
            <a:extLst>
              <a:ext uri="{FF2B5EF4-FFF2-40B4-BE49-F238E27FC236}">
                <a16:creationId xmlns:a16="http://schemas.microsoft.com/office/drawing/2014/main" xmlns="" id="{C286691D-4703-449D-B4AF-08A0920057BE}"/>
              </a:ext>
            </a:extLst>
          </p:cNvPr>
          <p:cNvCxnSpPr>
            <a:cxnSpLocks/>
          </p:cNvCxnSpPr>
          <p:nvPr/>
        </p:nvCxnSpPr>
        <p:spPr bwMode="auto">
          <a:xfrm flipV="1">
            <a:off x="4680603" y="3804249"/>
            <a:ext cx="1415397" cy="256033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2" name="Straight Connector 91">
            <a:extLst>
              <a:ext uri="{FF2B5EF4-FFF2-40B4-BE49-F238E27FC236}">
                <a16:creationId xmlns:a16="http://schemas.microsoft.com/office/drawing/2014/main" xmlns="" id="{53F46944-5A87-4AE8-89B5-C29727A318FC}"/>
              </a:ext>
            </a:extLst>
          </p:cNvPr>
          <p:cNvCxnSpPr>
            <a:cxnSpLocks/>
            <a:stCxn id="51" idx="0"/>
          </p:cNvCxnSpPr>
          <p:nvPr/>
        </p:nvCxnSpPr>
        <p:spPr bwMode="auto">
          <a:xfrm>
            <a:off x="2561230" y="1799547"/>
            <a:ext cx="353477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16" name="TextBox 15">
            <a:extLst>
              <a:ext uri="{FF2B5EF4-FFF2-40B4-BE49-F238E27FC236}">
                <a16:creationId xmlns:a16="http://schemas.microsoft.com/office/drawing/2014/main" xmlns="" id="{9EA55FBA-4254-4C0B-8ED1-489288786769}"/>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pic>
        <p:nvPicPr>
          <p:cNvPr id="19" name="Picture 2" descr="Figure 1">
            <a:extLst>
              <a:ext uri="{FF2B5EF4-FFF2-40B4-BE49-F238E27FC236}">
                <a16:creationId xmlns:a16="http://schemas.microsoft.com/office/drawing/2014/main" xmlns="" id="{F5D11292-E108-471E-9C77-7433E8998F6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23231" y="1480458"/>
            <a:ext cx="3306600" cy="535602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329EB87C-5A65-4E7F-A070-DBE3956A5D6E}"/>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32030475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1"/>
          <p:cNvSpPr>
            <a:spLocks noGrp="1"/>
          </p:cNvSpPr>
          <p:nvPr>
            <p:ph type="title"/>
          </p:nvPr>
        </p:nvSpPr>
        <p:spPr/>
        <p:txBody>
          <a:bodyPr/>
          <a:lstStyle/>
          <a:p>
            <a:r>
              <a:rPr lang="en-US" altLang="en-US" dirty="0"/>
              <a:t>Refine Conceptual Site Model</a:t>
            </a:r>
          </a:p>
        </p:txBody>
      </p:sp>
      <p:sp>
        <p:nvSpPr>
          <p:cNvPr id="2" name="Content Placeholder 1">
            <a:extLst>
              <a:ext uri="{FF2B5EF4-FFF2-40B4-BE49-F238E27FC236}">
                <a16:creationId xmlns:a16="http://schemas.microsoft.com/office/drawing/2014/main" xmlns="" id="{78A090A3-796B-47A1-AA4A-C38434567E3A}"/>
              </a:ext>
            </a:extLst>
          </p:cNvPr>
          <p:cNvSpPr>
            <a:spLocks noGrp="1"/>
          </p:cNvSpPr>
          <p:nvPr>
            <p:ph sz="half" idx="1"/>
          </p:nvPr>
        </p:nvSpPr>
        <p:spPr>
          <a:xfrm>
            <a:off x="609600" y="1600199"/>
            <a:ext cx="4380343" cy="4352925"/>
          </a:xfrm>
        </p:spPr>
        <p:txBody>
          <a:bodyPr/>
          <a:lstStyle/>
          <a:p>
            <a:r>
              <a:rPr lang="en-US" sz="2600" dirty="0"/>
              <a:t>Prior to revisiting remedy</a:t>
            </a:r>
          </a:p>
          <a:p>
            <a:pPr lvl="1"/>
            <a:r>
              <a:rPr lang="en-US" sz="2200" dirty="0"/>
              <a:t>Are site challenges described?</a:t>
            </a:r>
          </a:p>
          <a:p>
            <a:pPr lvl="1"/>
            <a:r>
              <a:rPr lang="en-US" sz="2200" dirty="0"/>
              <a:t>What inhibited remediation progress?</a:t>
            </a:r>
          </a:p>
          <a:p>
            <a:pPr lvl="1"/>
            <a:r>
              <a:rPr lang="en-US" sz="2200" dirty="0"/>
              <a:t>What are data gaps?</a:t>
            </a:r>
          </a:p>
          <a:p>
            <a:r>
              <a:rPr lang="en-US" sz="2600" dirty="0"/>
              <a:t>Tools for remedy evaluation</a:t>
            </a:r>
          </a:p>
          <a:p>
            <a:endParaRPr lang="en-US" dirty="0"/>
          </a:p>
        </p:txBody>
      </p:sp>
      <p:sp>
        <p:nvSpPr>
          <p:cNvPr id="12" name="Rectangle 11">
            <a:extLst>
              <a:ext uri="{FF2B5EF4-FFF2-40B4-BE49-F238E27FC236}">
                <a16:creationId xmlns:a16="http://schemas.microsoft.com/office/drawing/2014/main" xmlns="" id="{913EA560-B187-47AB-B428-7D77049B4AB4}"/>
              </a:ext>
            </a:extLst>
          </p:cNvPr>
          <p:cNvSpPr/>
          <p:nvPr/>
        </p:nvSpPr>
        <p:spPr>
          <a:xfrm>
            <a:off x="0" y="6488668"/>
            <a:ext cx="4588933" cy="369332"/>
          </a:xfrm>
          <a:prstGeom prst="rect">
            <a:avLst/>
          </a:prstGeom>
        </p:spPr>
        <p:txBody>
          <a:bodyPr wrap="square">
            <a:spAutoFit/>
          </a:bodyPr>
          <a:lstStyle/>
          <a:p>
            <a:r>
              <a:rPr lang="en-US" dirty="0"/>
              <a:t>ITRC RMCS-1, Appendix B</a:t>
            </a:r>
          </a:p>
        </p:txBody>
      </p:sp>
      <p:pic>
        <p:nvPicPr>
          <p:cNvPr id="23" name="Content Placeholder 16">
            <a:extLst>
              <a:ext uri="{FF2B5EF4-FFF2-40B4-BE49-F238E27FC236}">
                <a16:creationId xmlns:a16="http://schemas.microsoft.com/office/drawing/2014/main" xmlns="" id="{272DD232-D246-4B0C-8E3E-5DBC29F5B47D}"/>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l="6819" t="4964" r="11246" b="11170"/>
          <a:stretch/>
        </p:blipFill>
        <p:spPr>
          <a:xfrm>
            <a:off x="5381724" y="1573419"/>
            <a:ext cx="3276592" cy="4351131"/>
          </a:xfrm>
          <a:ln>
            <a:solidFill>
              <a:srgbClr val="333399"/>
            </a:solidFill>
          </a:ln>
        </p:spPr>
      </p:pic>
      <p:sp>
        <p:nvSpPr>
          <p:cNvPr id="3" name="Rectangle 2"/>
          <p:cNvSpPr/>
          <p:nvPr/>
        </p:nvSpPr>
        <p:spPr>
          <a:xfrm>
            <a:off x="4330872" y="6227743"/>
            <a:ext cx="4813128" cy="584775"/>
          </a:xfrm>
          <a:prstGeom prst="rect">
            <a:avLst/>
          </a:prstGeom>
          <a:solidFill>
            <a:schemeClr val="bg1"/>
          </a:solidFill>
        </p:spPr>
        <p:txBody>
          <a:bodyPr wrap="square">
            <a:spAutoFit/>
          </a:bodyPr>
          <a:lstStyle/>
          <a:p>
            <a:r>
              <a:rPr lang="en-US" sz="1600" dirty="0"/>
              <a:t>ITRC ISC-1 2015</a:t>
            </a:r>
          </a:p>
          <a:p>
            <a:r>
              <a:rPr lang="en-US" sz="1600" dirty="0">
                <a:hlinkClick r:id="rId4"/>
              </a:rPr>
              <a:t>http://www.itrcweb.org/DNAPL-ISC_tools-selection/</a:t>
            </a:r>
            <a:r>
              <a:rPr lang="en-US" sz="1600" dirty="0"/>
              <a:t> </a:t>
            </a:r>
          </a:p>
        </p:txBody>
      </p:sp>
      <p:pic>
        <p:nvPicPr>
          <p:cNvPr id="4" name="Picture 3">
            <a:extLst>
              <a:ext uri="{FF2B5EF4-FFF2-40B4-BE49-F238E27FC236}">
                <a16:creationId xmlns:a16="http://schemas.microsoft.com/office/drawing/2014/main" xmlns="" id="{09610D65-E4FB-4FBE-A81E-CF76CE680EAB}"/>
              </a:ext>
            </a:extLst>
          </p:cNvPr>
          <p:cNvPicPr>
            <a:picLocks noChangeAspect="1"/>
          </p:cNvPicPr>
          <p:nvPr/>
        </p:nvPicPr>
        <p:blipFill rotWithShape="1">
          <a:blip r:embed="rId5"/>
          <a:srcRect l="193" t="10422" r="31667" b="33884"/>
          <a:stretch/>
        </p:blipFill>
        <p:spPr>
          <a:xfrm>
            <a:off x="4330872" y="4002313"/>
            <a:ext cx="4813128" cy="2211736"/>
          </a:xfrm>
          <a:prstGeom prst="rect">
            <a:avLst/>
          </a:prstGeom>
          <a:ln>
            <a:solidFill>
              <a:srgbClr val="005C8A"/>
            </a:solidFill>
          </a:ln>
        </p:spPr>
      </p:pic>
    </p:spTree>
    <p:extLst>
      <p:ext uri="{BB962C8B-B14F-4D97-AF65-F5344CB8AC3E}">
        <p14:creationId xmlns:p14="http://schemas.microsoft.com/office/powerpoint/2010/main" val="37952752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7902B9-14F3-42B0-87D7-BA3DC4F27180}"/>
              </a:ext>
            </a:extLst>
          </p:cNvPr>
          <p:cNvSpPr>
            <a:spLocks noGrp="1"/>
          </p:cNvSpPr>
          <p:nvPr>
            <p:ph type="title"/>
          </p:nvPr>
        </p:nvSpPr>
        <p:spPr/>
        <p:txBody>
          <a:bodyPr/>
          <a:lstStyle/>
          <a:p>
            <a:r>
              <a:rPr lang="en-US" dirty="0"/>
              <a:t>Conceptual Site Model</a:t>
            </a:r>
            <a:br>
              <a:rPr lang="en-US" dirty="0"/>
            </a:br>
            <a:r>
              <a:rPr lang="en-US" dirty="0">
                <a:solidFill>
                  <a:srgbClr val="333399"/>
                </a:solidFill>
              </a:rPr>
              <a:t>Australia Case Study</a:t>
            </a:r>
          </a:p>
        </p:txBody>
      </p:sp>
      <p:sp>
        <p:nvSpPr>
          <p:cNvPr id="167" name="TextBox 166">
            <a:extLst>
              <a:ext uri="{FF2B5EF4-FFF2-40B4-BE49-F238E27FC236}">
                <a16:creationId xmlns:a16="http://schemas.microsoft.com/office/drawing/2014/main" xmlns="" id="{722D9B05-1591-4F61-8C8A-0C181F8488BD}"/>
              </a:ext>
            </a:extLst>
          </p:cNvPr>
          <p:cNvSpPr txBox="1"/>
          <p:nvPr/>
        </p:nvSpPr>
        <p:spPr>
          <a:xfrm>
            <a:off x="0" y="6211669"/>
            <a:ext cx="7652647" cy="646331"/>
          </a:xfrm>
          <a:prstGeom prst="rect">
            <a:avLst/>
          </a:prstGeom>
          <a:noFill/>
        </p:spPr>
        <p:txBody>
          <a:bodyPr wrap="square" rtlCol="0">
            <a:spAutoFit/>
          </a:bodyPr>
          <a:lstStyle/>
          <a:p>
            <a:r>
              <a:rPr lang="en-US" dirty="0"/>
              <a:t>20-Compartment model summarizing the conceptual site model of contaminant mass at the site. ITRC RMCS-1, Figure 69 and Appendix B</a:t>
            </a:r>
          </a:p>
        </p:txBody>
      </p:sp>
      <p:graphicFrame>
        <p:nvGraphicFramePr>
          <p:cNvPr id="5" name="Table 4">
            <a:extLst>
              <a:ext uri="{FF2B5EF4-FFF2-40B4-BE49-F238E27FC236}">
                <a16:creationId xmlns:a16="http://schemas.microsoft.com/office/drawing/2014/main" xmlns="" id="{DA46E276-FE18-48E3-9A27-2A614064EE7F}"/>
              </a:ext>
            </a:extLst>
          </p:cNvPr>
          <p:cNvGraphicFramePr>
            <a:graphicFrameLocks noGrp="1"/>
          </p:cNvGraphicFramePr>
          <p:nvPr>
            <p:extLst>
              <p:ext uri="{D42A27DB-BD31-4B8C-83A1-F6EECF244321}">
                <p14:modId xmlns:p14="http://schemas.microsoft.com/office/powerpoint/2010/main" val="2697256135"/>
              </p:ext>
            </p:extLst>
          </p:nvPr>
        </p:nvGraphicFramePr>
        <p:xfrm>
          <a:off x="741852" y="1661789"/>
          <a:ext cx="7394273" cy="2351985"/>
        </p:xfrm>
        <a:graphic>
          <a:graphicData uri="http://schemas.openxmlformats.org/drawingml/2006/table">
            <a:tbl>
              <a:tblPr firstRow="1" bandRow="1">
                <a:tableStyleId>{5C22544A-7EE6-4342-B048-85BDC9FD1C3A}</a:tableStyleId>
              </a:tblPr>
              <a:tblGrid>
                <a:gridCol w="1604851">
                  <a:extLst>
                    <a:ext uri="{9D8B030D-6E8A-4147-A177-3AD203B41FA5}">
                      <a16:colId xmlns:a16="http://schemas.microsoft.com/office/drawing/2014/main" xmlns="" val="3275771698"/>
                    </a:ext>
                  </a:extLst>
                </a:gridCol>
                <a:gridCol w="853697">
                  <a:extLst>
                    <a:ext uri="{9D8B030D-6E8A-4147-A177-3AD203B41FA5}">
                      <a16:colId xmlns:a16="http://schemas.microsoft.com/office/drawing/2014/main" xmlns="" val="3763464155"/>
                    </a:ext>
                  </a:extLst>
                </a:gridCol>
                <a:gridCol w="917445">
                  <a:extLst>
                    <a:ext uri="{9D8B030D-6E8A-4147-A177-3AD203B41FA5}">
                      <a16:colId xmlns:a16="http://schemas.microsoft.com/office/drawing/2014/main" xmlns="" val="3340039398"/>
                    </a:ext>
                  </a:extLst>
                </a:gridCol>
                <a:gridCol w="911355">
                  <a:extLst>
                    <a:ext uri="{9D8B030D-6E8A-4147-A177-3AD203B41FA5}">
                      <a16:colId xmlns:a16="http://schemas.microsoft.com/office/drawing/2014/main" xmlns="" val="3329401640"/>
                    </a:ext>
                  </a:extLst>
                </a:gridCol>
                <a:gridCol w="1049525">
                  <a:extLst>
                    <a:ext uri="{9D8B030D-6E8A-4147-A177-3AD203B41FA5}">
                      <a16:colId xmlns:a16="http://schemas.microsoft.com/office/drawing/2014/main" xmlns="" val="3077481950"/>
                    </a:ext>
                  </a:extLst>
                </a:gridCol>
                <a:gridCol w="1023287">
                  <a:extLst>
                    <a:ext uri="{9D8B030D-6E8A-4147-A177-3AD203B41FA5}">
                      <a16:colId xmlns:a16="http://schemas.microsoft.com/office/drawing/2014/main" xmlns="" val="1760513916"/>
                    </a:ext>
                  </a:extLst>
                </a:gridCol>
                <a:gridCol w="1034113">
                  <a:extLst>
                    <a:ext uri="{9D8B030D-6E8A-4147-A177-3AD203B41FA5}">
                      <a16:colId xmlns:a16="http://schemas.microsoft.com/office/drawing/2014/main" xmlns="" val="75112527"/>
                    </a:ext>
                  </a:extLst>
                </a:gridCol>
              </a:tblGrid>
              <a:tr h="366765">
                <a:tc>
                  <a:txBody>
                    <a:bodyPr/>
                    <a:lstStyle/>
                    <a:p>
                      <a:r>
                        <a:rPr lang="en-US" dirty="0">
                          <a:solidFill>
                            <a:schemeClr val="tx1"/>
                          </a:solidFill>
                        </a:rPr>
                        <a:t>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dirty="0">
                          <a:solidFill>
                            <a:schemeClr val="tx1"/>
                          </a:solidFill>
                        </a:rPr>
                        <a:t>Source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tc gridSpan="2">
                  <a:txBody>
                    <a:bodyPr/>
                    <a:lstStyle/>
                    <a:p>
                      <a:pPr algn="ctr"/>
                      <a:r>
                        <a:rPr lang="en-US" dirty="0">
                          <a:solidFill>
                            <a:schemeClr val="tx1"/>
                          </a:solidFill>
                        </a:rPr>
                        <a:t>Proximal Plume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tc gridSpan="2">
                  <a:txBody>
                    <a:bodyPr/>
                    <a:lstStyle/>
                    <a:p>
                      <a:pPr algn="ctr"/>
                      <a:r>
                        <a:rPr lang="en-US" dirty="0">
                          <a:solidFill>
                            <a:schemeClr val="tx1"/>
                          </a:solidFill>
                        </a:rPr>
                        <a:t>Distal Plume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extLst>
                  <a:ext uri="{0D108BD9-81ED-4DB2-BD59-A6C34878D82A}">
                    <a16:rowId xmlns:a16="http://schemas.microsoft.com/office/drawing/2014/main" xmlns="" val="1265407809"/>
                  </a:ext>
                </a:extLst>
              </a:tr>
              <a:tr h="211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Permeability/</a:t>
                      </a:r>
                      <a:br>
                        <a:rPr lang="en-US" sz="1400" b="0" dirty="0">
                          <a:solidFill>
                            <a:schemeClr val="tx1"/>
                          </a:solidFill>
                        </a:rPr>
                      </a:br>
                      <a:r>
                        <a:rPr lang="en-US" sz="1400" b="0" dirty="0">
                          <a:solidFill>
                            <a:schemeClr val="tx1"/>
                          </a:solidFill>
                        </a:rPr>
                        <a:t>Transmissivity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Low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08718440"/>
                  </a:ext>
                </a:extLst>
              </a:tr>
              <a:tr h="366765">
                <a:tc>
                  <a:txBody>
                    <a:bodyPr/>
                    <a:lstStyle/>
                    <a:p>
                      <a:r>
                        <a:rPr lang="en-US" dirty="0"/>
                        <a:t>Soil vapor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998578971"/>
                  </a:ext>
                </a:extLst>
              </a:tr>
              <a:tr h="366765">
                <a:tc>
                  <a:txBody>
                    <a:bodyPr/>
                    <a:lstStyle/>
                    <a:p>
                      <a:r>
                        <a:rPr lang="en-US" dirty="0"/>
                        <a:t>DNAPL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510117446"/>
                  </a:ext>
                </a:extLst>
              </a:tr>
              <a:tr h="366765">
                <a:tc>
                  <a:txBody>
                    <a:bodyPr/>
                    <a:lstStyle/>
                    <a:p>
                      <a:r>
                        <a:rPr lang="en-US" dirty="0"/>
                        <a:t>Groundwater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727836146"/>
                  </a:ext>
                </a:extLst>
              </a:tr>
              <a:tr h="366765">
                <a:tc>
                  <a:txBody>
                    <a:bodyPr/>
                    <a:lstStyle/>
                    <a:p>
                      <a:r>
                        <a:rPr lang="en-US" dirty="0"/>
                        <a:t>Sorbed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869191795"/>
                  </a:ext>
                </a:extLst>
              </a:tr>
            </a:tbl>
          </a:graphicData>
        </a:graphic>
      </p:graphicFrame>
      <p:graphicFrame>
        <p:nvGraphicFramePr>
          <p:cNvPr id="7" name="Table 6">
            <a:extLst>
              <a:ext uri="{FF2B5EF4-FFF2-40B4-BE49-F238E27FC236}">
                <a16:creationId xmlns:a16="http://schemas.microsoft.com/office/drawing/2014/main" xmlns="" id="{F2DA6F91-EE1F-4522-B29B-488170E781AF}"/>
              </a:ext>
            </a:extLst>
          </p:cNvPr>
          <p:cNvGraphicFramePr>
            <a:graphicFrameLocks noGrp="1"/>
          </p:cNvGraphicFramePr>
          <p:nvPr>
            <p:extLst>
              <p:ext uri="{D42A27DB-BD31-4B8C-83A1-F6EECF244321}">
                <p14:modId xmlns:p14="http://schemas.microsoft.com/office/powerpoint/2010/main" val="2442778743"/>
              </p:ext>
            </p:extLst>
          </p:nvPr>
        </p:nvGraphicFramePr>
        <p:xfrm>
          <a:off x="751867" y="4038600"/>
          <a:ext cx="6944333" cy="1828800"/>
        </p:xfrm>
        <a:graphic>
          <a:graphicData uri="http://schemas.openxmlformats.org/drawingml/2006/table">
            <a:tbl>
              <a:tblPr firstRow="1" bandRow="1">
                <a:tableStyleId>{5C22544A-7EE6-4342-B048-85BDC9FD1C3A}</a:tableStyleId>
              </a:tblPr>
              <a:tblGrid>
                <a:gridCol w="433278">
                  <a:extLst>
                    <a:ext uri="{9D8B030D-6E8A-4147-A177-3AD203B41FA5}">
                      <a16:colId xmlns:a16="http://schemas.microsoft.com/office/drawing/2014/main" xmlns="" val="1142825128"/>
                    </a:ext>
                  </a:extLst>
                </a:gridCol>
                <a:gridCol w="6511055">
                  <a:extLst>
                    <a:ext uri="{9D8B030D-6E8A-4147-A177-3AD203B41FA5}">
                      <a16:colId xmlns:a16="http://schemas.microsoft.com/office/drawing/2014/main" xmlns="" val="3190694835"/>
                    </a:ext>
                  </a:extLst>
                </a:gridCol>
              </a:tblGrid>
              <a:tr h="209709">
                <a:tc gridSpan="2">
                  <a:txBody>
                    <a:bodyPr/>
                    <a:lstStyle/>
                    <a:p>
                      <a:r>
                        <a:rPr lang="en-US" sz="1200" dirty="0">
                          <a:solidFill>
                            <a:schemeClr val="tx1"/>
                          </a:solidFill>
                        </a:rPr>
                        <a:t>LEGEND </a:t>
                      </a:r>
                    </a:p>
                    <a:p>
                      <a:r>
                        <a:rPr lang="en-US" sz="1200" dirty="0">
                          <a:solidFill>
                            <a:schemeClr val="tx1"/>
                          </a:solidFill>
                        </a:rPr>
                        <a:t>Equivalent aqueous concentration (mg/L)</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b="0" dirty="0">
                        <a:solidFill>
                          <a:schemeClr val="tx1"/>
                        </a:solidFill>
                      </a:endParaRPr>
                    </a:p>
                  </a:txBody>
                  <a:tcP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xmlns="" val="1328848045"/>
                  </a:ext>
                </a:extLst>
              </a:tr>
              <a:tr h="209709">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0" dirty="0">
                          <a:solidFill>
                            <a:schemeClr val="tx1"/>
                          </a:solidFill>
                        </a:rPr>
                        <a:t>HIGH (&gt;1,000)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4090787389"/>
                  </a:ext>
                </a:extLst>
              </a:tr>
              <a:tr h="202631">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200" dirty="0">
                          <a:solidFill>
                            <a:schemeClr val="tx1"/>
                          </a:solidFill>
                        </a:rPr>
                        <a:t>MODERATE/HIGH (100-1,000)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2001816963"/>
                  </a:ext>
                </a:extLst>
              </a:tr>
              <a:tr h="156911">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200" dirty="0">
                          <a:solidFill>
                            <a:schemeClr val="tx1"/>
                          </a:solidFill>
                        </a:rPr>
                        <a:t>MODERATE (10-100)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4249832541"/>
                  </a:ext>
                </a:extLst>
              </a:tr>
              <a:tr h="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200" dirty="0">
                          <a:solidFill>
                            <a:schemeClr val="tx1"/>
                          </a:solidFill>
                        </a:rPr>
                        <a:t>LOW (1-10)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152585067"/>
                  </a:ext>
                </a:extLst>
              </a:tr>
              <a:tr h="217871">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200" dirty="0">
                          <a:solidFill>
                            <a:schemeClr val="tx1"/>
                          </a:solidFill>
                        </a:rPr>
                        <a:t>NOT APPLICABLE</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xmlns="" val="622376931"/>
                  </a:ext>
                </a:extLst>
              </a:tr>
            </a:tbl>
          </a:graphicData>
        </a:graphic>
      </p:graphicFrame>
      <p:sp>
        <p:nvSpPr>
          <p:cNvPr id="3" name="Rectangle 2">
            <a:extLst>
              <a:ext uri="{FF2B5EF4-FFF2-40B4-BE49-F238E27FC236}">
                <a16:creationId xmlns:a16="http://schemas.microsoft.com/office/drawing/2014/main" xmlns="" id="{500E09F0-58F1-4E6A-A811-DFCD370749F0}"/>
              </a:ext>
            </a:extLst>
          </p:cNvPr>
          <p:cNvSpPr/>
          <p:nvPr/>
        </p:nvSpPr>
        <p:spPr>
          <a:xfrm>
            <a:off x="2534055" y="5579078"/>
            <a:ext cx="500458" cy="276999"/>
          </a:xfrm>
          <a:prstGeom prst="rect">
            <a:avLst/>
          </a:prstGeom>
        </p:spPr>
        <p:txBody>
          <a:bodyPr wrap="none">
            <a:spAutoFit/>
          </a:bodyPr>
          <a:lstStyle/>
          <a:p>
            <a:r>
              <a:rPr lang="en-US" sz="1200" dirty="0"/>
              <a:t>(NA)</a:t>
            </a:r>
          </a:p>
        </p:txBody>
      </p:sp>
    </p:spTree>
    <p:extLst>
      <p:ext uri="{BB962C8B-B14F-4D97-AF65-F5344CB8AC3E}">
        <p14:creationId xmlns:p14="http://schemas.microsoft.com/office/powerpoint/2010/main" val="23643828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dirty="0"/>
              <a:t>Set or Revisit Site Objectives</a:t>
            </a:r>
          </a:p>
        </p:txBody>
      </p:sp>
      <p:sp>
        <p:nvSpPr>
          <p:cNvPr id="63491" name="Content Placeholder 3"/>
          <p:cNvSpPr>
            <a:spLocks noGrp="1"/>
          </p:cNvSpPr>
          <p:nvPr>
            <p:ph idx="1"/>
          </p:nvPr>
        </p:nvSpPr>
        <p:spPr>
          <a:xfrm>
            <a:off x="609601" y="1447800"/>
            <a:ext cx="5562600" cy="5105400"/>
          </a:xfrm>
        </p:spPr>
        <p:txBody>
          <a:bodyPr/>
          <a:lstStyle/>
          <a:p>
            <a:r>
              <a:rPr lang="en-US" altLang="en-US" sz="2400" b="1" dirty="0"/>
              <a:t>Site objectives</a:t>
            </a:r>
            <a:r>
              <a:rPr lang="en-US" altLang="en-US" sz="2400" dirty="0"/>
              <a:t> are overall  remedial expectations, including protecting public health and the environment</a:t>
            </a:r>
          </a:p>
          <a:p>
            <a:pPr>
              <a:spcBef>
                <a:spcPts val="1200"/>
              </a:spcBef>
            </a:pPr>
            <a:r>
              <a:rPr lang="en-US" altLang="en-US" sz="2400" b="1" dirty="0"/>
              <a:t>Set</a:t>
            </a:r>
            <a:r>
              <a:rPr lang="en-US" altLang="en-US" sz="2400" dirty="0"/>
              <a:t> site objectives</a:t>
            </a:r>
          </a:p>
          <a:p>
            <a:pPr lvl="1"/>
            <a:r>
              <a:rPr lang="en-US" altLang="en-US" sz="2200" dirty="0"/>
              <a:t>Consider complexities</a:t>
            </a:r>
          </a:p>
          <a:p>
            <a:pPr lvl="1"/>
            <a:r>
              <a:rPr lang="en-US" altLang="en-US" sz="2200" dirty="0"/>
              <a:t>Consider different geologic or operable units, source area and plume -- “site segments”</a:t>
            </a:r>
          </a:p>
          <a:p>
            <a:pPr>
              <a:spcBef>
                <a:spcPts val="1200"/>
              </a:spcBef>
            </a:pPr>
            <a:r>
              <a:rPr lang="en-US" altLang="en-US" sz="2400" b="1" dirty="0"/>
              <a:t>Revisit</a:t>
            </a:r>
            <a:r>
              <a:rPr lang="en-US" altLang="en-US" sz="2400" dirty="0"/>
              <a:t> site objectives </a:t>
            </a:r>
          </a:p>
          <a:p>
            <a:pPr lvl="1"/>
            <a:r>
              <a:rPr lang="en-US" altLang="en-US" sz="2200" dirty="0"/>
              <a:t>If progress is insufficient despite optimization</a:t>
            </a:r>
          </a:p>
        </p:txBody>
      </p:sp>
      <p:grpSp>
        <p:nvGrpSpPr>
          <p:cNvPr id="2" name="Group 1"/>
          <p:cNvGrpSpPr/>
          <p:nvPr/>
        </p:nvGrpSpPr>
        <p:grpSpPr>
          <a:xfrm>
            <a:off x="6172200" y="1709390"/>
            <a:ext cx="2743200" cy="3319810"/>
            <a:chOff x="6172200" y="1709390"/>
            <a:chExt cx="2743200" cy="3319810"/>
          </a:xfrm>
        </p:grpSpPr>
        <p:sp>
          <p:nvSpPr>
            <p:cNvPr id="4" name="Rounded Rectangle 48"/>
            <p:cNvSpPr/>
            <p:nvPr/>
          </p:nvSpPr>
          <p:spPr bwMode="auto">
            <a:xfrm>
              <a:off x="6172200" y="3994316"/>
              <a:ext cx="2743200" cy="1034884"/>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sz="1600" kern="0" dirty="0">
                  <a:solidFill>
                    <a:prstClr val="black"/>
                  </a:solidFill>
                  <a:latin typeface="+mn-lt"/>
                  <a:ea typeface="MS PGothic" pitchFamily="34" charset="-128"/>
                </a:rPr>
                <a:t>Develop Interim Objectives and Adaptive Remedial Strategy</a:t>
              </a:r>
            </a:p>
          </p:txBody>
        </p:sp>
        <p:sp>
          <p:nvSpPr>
            <p:cNvPr id="5" name="Rounded Rectangle 49"/>
            <p:cNvSpPr/>
            <p:nvPr/>
          </p:nvSpPr>
          <p:spPr bwMode="auto">
            <a:xfrm>
              <a:off x="6172200" y="3001108"/>
              <a:ext cx="2743200" cy="596167"/>
            </a:xfrm>
            <a:prstGeom prst="roundRect">
              <a:avLst/>
            </a:prstGeom>
            <a:solidFill>
              <a:srgbClr val="71D0FF"/>
            </a:solidFill>
            <a:ln w="28575" cap="flat" cmpd="sng" algn="ctr">
              <a:solidFill>
                <a:schemeClr val="tx1"/>
              </a:solidFill>
              <a:prstDash val="solid"/>
              <a:miter lim="800000"/>
            </a:ln>
            <a:effectLst/>
          </p:spPr>
          <p:txBody>
            <a:bodyPr anchor="ctr"/>
            <a:lstStyle/>
            <a:p>
              <a:pPr algn="ctr" defTabSz="435426" eaLnBrk="1" hangingPunct="1">
                <a:defRPr/>
              </a:pPr>
              <a:r>
                <a:rPr lang="en-US" b="1" kern="0" dirty="0">
                  <a:solidFill>
                    <a:prstClr val="black"/>
                  </a:solidFill>
                  <a:latin typeface="+mn-lt"/>
                  <a:ea typeface="MS PGothic" pitchFamily="34" charset="-128"/>
                </a:rPr>
                <a:t>Set or Revisit Site Objectives</a:t>
              </a:r>
            </a:p>
          </p:txBody>
        </p:sp>
        <p:cxnSp>
          <p:nvCxnSpPr>
            <p:cNvPr id="63495" name="Straight Arrow Connector 6"/>
            <p:cNvCxnSpPr>
              <a:cxnSpLocks noChangeShapeType="1"/>
              <a:stCxn id="5" idx="2"/>
              <a:endCxn id="4" idx="0"/>
            </p:cNvCxnSpPr>
            <p:nvPr/>
          </p:nvCxnSpPr>
          <p:spPr bwMode="auto">
            <a:xfrm>
              <a:off x="7543800" y="3597275"/>
              <a:ext cx="0" cy="397041"/>
            </a:xfrm>
            <a:prstGeom prst="straightConnector1">
              <a:avLst/>
            </a:prstGeom>
            <a:noFill/>
            <a:ln w="38100" algn="ctr">
              <a:solidFill>
                <a:schemeClr val="tx1"/>
              </a:solidFill>
              <a:round/>
              <a:headEnd/>
              <a:tailEnd type="triangle" w="med" len="med"/>
            </a:ln>
          </p:spPr>
        </p:cxnSp>
        <p:cxnSp>
          <p:nvCxnSpPr>
            <p:cNvPr id="63496" name="Straight Arrow Connector 7"/>
            <p:cNvCxnSpPr>
              <a:cxnSpLocks noChangeShapeType="1"/>
              <a:stCxn id="15" idx="2"/>
              <a:endCxn id="5" idx="0"/>
            </p:cNvCxnSpPr>
            <p:nvPr/>
          </p:nvCxnSpPr>
          <p:spPr bwMode="auto">
            <a:xfrm>
              <a:off x="7543800" y="2620108"/>
              <a:ext cx="0" cy="381000"/>
            </a:xfrm>
            <a:prstGeom prst="straightConnector1">
              <a:avLst/>
            </a:prstGeom>
            <a:noFill/>
            <a:ln w="38100" algn="ctr">
              <a:solidFill>
                <a:schemeClr val="tx1"/>
              </a:solidFill>
              <a:round/>
              <a:headEnd/>
              <a:tailEnd type="triangle" w="med" len="med"/>
            </a:ln>
          </p:spPr>
        </p:cxnSp>
        <p:sp>
          <p:nvSpPr>
            <p:cNvPr id="15" name="Rounded Rectangle 71">
              <a:extLst>
                <a:ext uri="{FF2B5EF4-FFF2-40B4-BE49-F238E27FC236}">
                  <a16:creationId xmlns:a16="http://schemas.microsoft.com/office/drawing/2014/main" xmlns="" id="{9C005F37-9284-4C32-BED2-6C332F8820D6}"/>
                </a:ext>
              </a:extLst>
            </p:cNvPr>
            <p:cNvSpPr/>
            <p:nvPr/>
          </p:nvSpPr>
          <p:spPr bwMode="auto">
            <a:xfrm>
              <a:off x="6172200" y="2102582"/>
              <a:ext cx="2743200" cy="517526"/>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sz="1600" kern="0" dirty="0">
                  <a:solidFill>
                    <a:prstClr val="black"/>
                  </a:solidFill>
                  <a:latin typeface="+mn-lt"/>
                  <a:ea typeface="MS PGothic" pitchFamily="34" charset="-128"/>
                </a:rPr>
                <a:t>Refine Conceptual Site Model</a:t>
              </a:r>
            </a:p>
          </p:txBody>
        </p:sp>
        <p:cxnSp>
          <p:nvCxnSpPr>
            <p:cNvPr id="17" name="Straight Arrow Connector 7">
              <a:extLst>
                <a:ext uri="{FF2B5EF4-FFF2-40B4-BE49-F238E27FC236}">
                  <a16:creationId xmlns:a16="http://schemas.microsoft.com/office/drawing/2014/main" xmlns="" id="{899009D0-6CBB-46CB-BC09-6A0006B9D7E8}"/>
                </a:ext>
              </a:extLst>
            </p:cNvPr>
            <p:cNvCxnSpPr>
              <a:cxnSpLocks noChangeShapeType="1"/>
              <a:endCxn id="15" idx="0"/>
            </p:cNvCxnSpPr>
            <p:nvPr/>
          </p:nvCxnSpPr>
          <p:spPr bwMode="auto">
            <a:xfrm flipH="1">
              <a:off x="7543800" y="1709390"/>
              <a:ext cx="8468" cy="393192"/>
            </a:xfrm>
            <a:prstGeom prst="straightConnector1">
              <a:avLst/>
            </a:prstGeom>
            <a:noFill/>
            <a:ln w="38100" algn="ctr">
              <a:solidFill>
                <a:schemeClr val="tx1"/>
              </a:solidFill>
              <a:round/>
              <a:headEnd/>
              <a:tailEnd type="triangle" w="med" len="med"/>
            </a:ln>
          </p:spPr>
        </p:cxnSp>
      </p:grpSp>
      <p:sp>
        <p:nvSpPr>
          <p:cNvPr id="24" name="TextBox 23">
            <a:extLst>
              <a:ext uri="{FF2B5EF4-FFF2-40B4-BE49-F238E27FC236}">
                <a16:creationId xmlns:a16="http://schemas.microsoft.com/office/drawing/2014/main" xmlns="" id="{43AC0087-EFE2-461E-AC1A-DD38A8D2E384}"/>
              </a:ext>
            </a:extLst>
          </p:cNvPr>
          <p:cNvSpPr txBox="1"/>
          <p:nvPr/>
        </p:nvSpPr>
        <p:spPr>
          <a:xfrm>
            <a:off x="0" y="6475520"/>
            <a:ext cx="2646878" cy="369332"/>
          </a:xfrm>
          <a:prstGeom prst="rect">
            <a:avLst/>
          </a:prstGeom>
          <a:noFill/>
        </p:spPr>
        <p:txBody>
          <a:bodyPr wrap="none" rtlCol="0">
            <a:spAutoFit/>
          </a:bodyPr>
          <a:lstStyle/>
          <a:p>
            <a:r>
              <a:rPr lang="en-US" dirty="0"/>
              <a:t>ITRC RMCS-1, Figure 1</a:t>
            </a:r>
          </a:p>
        </p:txBody>
      </p:sp>
    </p:spTree>
    <p:extLst>
      <p:ext uri="{BB962C8B-B14F-4D97-AF65-F5344CB8AC3E}">
        <p14:creationId xmlns:p14="http://schemas.microsoft.com/office/powerpoint/2010/main" val="382647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Challenge – Meeting Site Objectives at Complex Sites</a:t>
            </a:r>
          </a:p>
        </p:txBody>
      </p:sp>
      <p:sp>
        <p:nvSpPr>
          <p:cNvPr id="5" name="Content Placeholder 1"/>
          <p:cNvSpPr>
            <a:spLocks noGrp="1"/>
          </p:cNvSpPr>
          <p:nvPr>
            <p:ph idx="1"/>
          </p:nvPr>
        </p:nvSpPr>
        <p:spPr/>
        <p:txBody>
          <a:bodyPr/>
          <a:lstStyle/>
          <a:p>
            <a:r>
              <a:rPr lang="en-US" altLang="en-US" dirty="0"/>
              <a:t>Complete remediation (no use restrictions) is a significant challenge at complex sites</a:t>
            </a:r>
          </a:p>
          <a:p>
            <a:endParaRPr lang="en-US" altLang="en-US" dirty="0"/>
          </a:p>
          <a:p>
            <a:r>
              <a:rPr lang="en-US" altLang="en-US" dirty="0"/>
              <a:t>ITRC team definition of a complex site:</a:t>
            </a:r>
          </a:p>
          <a:p>
            <a:pPr lvl="1"/>
            <a:r>
              <a:rPr lang="en-US" altLang="en-US" dirty="0"/>
              <a:t>Remediation progress is uncertain and remediation may not achieve closure or even long-term management within a reasonable time frame</a:t>
            </a:r>
          </a:p>
          <a:p>
            <a:pPr lvl="1"/>
            <a:r>
              <a:rPr lang="en-US" altLang="en-US" dirty="0"/>
              <a:t>“Reasonable time frame” for restoring resources to beneficial use is subject to interpretation and depends on site circumstances</a:t>
            </a:r>
          </a:p>
          <a:p>
            <a:endParaRPr lang="en-US" altLang="en-US" dirty="0"/>
          </a:p>
          <a:p>
            <a:endParaRPr lang="en-US" dirty="0"/>
          </a:p>
        </p:txBody>
      </p:sp>
      <p:sp>
        <p:nvSpPr>
          <p:cNvPr id="3" name="Rectangle 2">
            <a:extLst>
              <a:ext uri="{FF2B5EF4-FFF2-40B4-BE49-F238E27FC236}">
                <a16:creationId xmlns:a16="http://schemas.microsoft.com/office/drawing/2014/main" xmlns="" id="{60413BDF-0B11-4311-A36C-CFE1B2AF0F54}"/>
              </a:ext>
            </a:extLst>
          </p:cNvPr>
          <p:cNvSpPr/>
          <p:nvPr/>
        </p:nvSpPr>
        <p:spPr>
          <a:xfrm>
            <a:off x="0" y="6488668"/>
            <a:ext cx="3788217" cy="369332"/>
          </a:xfrm>
          <a:prstGeom prst="rect">
            <a:avLst/>
          </a:prstGeom>
        </p:spPr>
        <p:txBody>
          <a:bodyPr wrap="none">
            <a:spAutoFit/>
          </a:bodyPr>
          <a:lstStyle/>
          <a:p>
            <a:r>
              <a:rPr lang="en-US" dirty="0"/>
              <a:t>ITRC RMCS-1 Executive Summary</a:t>
            </a:r>
          </a:p>
        </p:txBody>
      </p:sp>
    </p:spTree>
    <p:extLst>
      <p:ext uri="{BB962C8B-B14F-4D97-AF65-F5344CB8AC3E}">
        <p14:creationId xmlns:p14="http://schemas.microsoft.com/office/powerpoint/2010/main" val="433874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dirty="0"/>
              <a:t>Site Objectives at Complex CERCLA Sites</a:t>
            </a:r>
          </a:p>
        </p:txBody>
      </p:sp>
      <p:sp>
        <p:nvSpPr>
          <p:cNvPr id="63491" name="Content Placeholder 3"/>
          <p:cNvSpPr>
            <a:spLocks noGrp="1"/>
          </p:cNvSpPr>
          <p:nvPr>
            <p:ph sz="half" idx="1"/>
          </p:nvPr>
        </p:nvSpPr>
        <p:spPr>
          <a:xfrm>
            <a:off x="609600" y="1600199"/>
            <a:ext cx="8421688" cy="4352925"/>
          </a:xfrm>
        </p:spPr>
        <p:txBody>
          <a:bodyPr/>
          <a:lstStyle/>
          <a:p>
            <a:r>
              <a:rPr lang="en-US" altLang="en-US" sz="2400" dirty="0"/>
              <a:t>Protect human health and environment </a:t>
            </a:r>
          </a:p>
          <a:p>
            <a:r>
              <a:rPr lang="en-US" altLang="en-US" sz="2400" dirty="0"/>
              <a:t>Meet Applicable or Relevant and Appropriate Requirements (ARARs) or criteria for ARAR waiver</a:t>
            </a:r>
          </a:p>
          <a:p>
            <a:pPr lvl="1"/>
            <a:r>
              <a:rPr lang="en-US" altLang="en-US" sz="2000" dirty="0"/>
              <a:t>Inconsistent application </a:t>
            </a:r>
            <a:br>
              <a:rPr lang="en-US" altLang="en-US" sz="2000" dirty="0"/>
            </a:br>
            <a:r>
              <a:rPr lang="en-US" altLang="en-US" sz="2000" dirty="0"/>
              <a:t>of state standards</a:t>
            </a:r>
          </a:p>
          <a:p>
            <a:pPr lvl="1"/>
            <a:r>
              <a:rPr lang="en-US" altLang="en-US" sz="2000" dirty="0"/>
              <a:t>Fund balancing</a:t>
            </a:r>
          </a:p>
          <a:p>
            <a:pPr lvl="1"/>
            <a:r>
              <a:rPr lang="en-US" altLang="en-US" sz="2000" dirty="0"/>
              <a:t>Equivalent performance</a:t>
            </a:r>
          </a:p>
          <a:p>
            <a:pPr lvl="1"/>
            <a:r>
              <a:rPr lang="en-US" altLang="en-US" sz="2000" dirty="0"/>
              <a:t>Interim measures </a:t>
            </a:r>
          </a:p>
          <a:p>
            <a:pPr lvl="1"/>
            <a:r>
              <a:rPr lang="en-US" altLang="en-US" sz="2000" dirty="0"/>
              <a:t>Greater risk</a:t>
            </a:r>
          </a:p>
          <a:p>
            <a:pPr lvl="1"/>
            <a:r>
              <a:rPr lang="en-US" altLang="en-US" sz="2000" dirty="0"/>
              <a:t>Technical impracticability (TI)</a:t>
            </a:r>
          </a:p>
        </p:txBody>
      </p:sp>
      <p:sp>
        <p:nvSpPr>
          <p:cNvPr id="6" name="Rectangle 1">
            <a:extLst>
              <a:ext uri="{FF2B5EF4-FFF2-40B4-BE49-F238E27FC236}">
                <a16:creationId xmlns:a16="http://schemas.microsoft.com/office/drawing/2014/main" xmlns="" id="{EDE1A92E-B398-49EB-8F43-3E830A10FFD5}"/>
              </a:ext>
            </a:extLst>
          </p:cNvPr>
          <p:cNvSpPr>
            <a:spLocks noChangeArrowheads="1"/>
          </p:cNvSpPr>
          <p:nvPr/>
        </p:nvSpPr>
        <p:spPr bwMode="auto">
          <a:xfrm>
            <a:off x="369889" y="6488668"/>
            <a:ext cx="7746608" cy="369332"/>
          </a:xfrm>
          <a:prstGeom prst="rect">
            <a:avLst/>
          </a:prstGeom>
          <a:noFill/>
          <a:ln w="9525">
            <a:noFill/>
            <a:miter lim="800000"/>
            <a:headEnd/>
            <a:tailEnd/>
          </a:ln>
        </p:spPr>
        <p:txBody>
          <a:bodyPr wrap="none">
            <a:spAutoFit/>
          </a:bodyPr>
          <a:lstStyle/>
          <a:p>
            <a:pPr marL="0" lvl="2"/>
            <a:r>
              <a:rPr lang="en-US" dirty="0">
                <a:latin typeface="Arial" charset="0"/>
              </a:rPr>
              <a:t>ITRC RMCS-1 Chapter 4, 40 CFR 300.430(f)(1)(ii)(C), USEPA 1993, 2012</a:t>
            </a:r>
          </a:p>
        </p:txBody>
      </p:sp>
      <p:sp>
        <p:nvSpPr>
          <p:cNvPr id="7" name="TextBox 6">
            <a:extLst>
              <a:ext uri="{FF2B5EF4-FFF2-40B4-BE49-F238E27FC236}">
                <a16:creationId xmlns:a16="http://schemas.microsoft.com/office/drawing/2014/main" xmlns="" id="{BB7FD65E-14F0-4624-B5BD-1DF111B2E717}"/>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grpSp>
        <p:nvGrpSpPr>
          <p:cNvPr id="8" name="Group 7">
            <a:extLst>
              <a:ext uri="{FF2B5EF4-FFF2-40B4-BE49-F238E27FC236}">
                <a16:creationId xmlns:a16="http://schemas.microsoft.com/office/drawing/2014/main" xmlns="" id="{E5BDC977-127E-4A52-83D5-0108248376A7}"/>
              </a:ext>
            </a:extLst>
          </p:cNvPr>
          <p:cNvGrpSpPr/>
          <p:nvPr/>
        </p:nvGrpSpPr>
        <p:grpSpPr>
          <a:xfrm>
            <a:off x="5686365" y="3048194"/>
            <a:ext cx="3229035" cy="3285336"/>
            <a:chOff x="5838765" y="1721797"/>
            <a:chExt cx="3229035" cy="3285336"/>
          </a:xfrm>
        </p:grpSpPr>
        <p:sp>
          <p:nvSpPr>
            <p:cNvPr id="13" name="TextBox 12">
              <a:extLst>
                <a:ext uri="{FF2B5EF4-FFF2-40B4-BE49-F238E27FC236}">
                  <a16:creationId xmlns:a16="http://schemas.microsoft.com/office/drawing/2014/main" xmlns="" id="{33C322AB-6850-48E2-80A6-E2B71AFCE594}"/>
                </a:ext>
              </a:extLst>
            </p:cNvPr>
            <p:cNvSpPr txBox="1"/>
            <p:nvPr/>
          </p:nvSpPr>
          <p:spPr>
            <a:xfrm>
              <a:off x="5875276" y="4083803"/>
              <a:ext cx="3192524" cy="923330"/>
            </a:xfrm>
            <a:prstGeom prst="rect">
              <a:avLst/>
            </a:prstGeom>
            <a:noFill/>
          </p:spPr>
          <p:txBody>
            <a:bodyPr wrap="square" rtlCol="0">
              <a:spAutoFit/>
            </a:bodyPr>
            <a:lstStyle/>
            <a:p>
              <a:r>
                <a:rPr lang="en-US" dirty="0"/>
                <a:t>TI waiver at Tri-State Mining District (Oklahoma, Kansas, Missouri)</a:t>
              </a:r>
            </a:p>
          </p:txBody>
        </p:sp>
        <p:pic>
          <p:nvPicPr>
            <p:cNvPr id="14" name="Picture 13">
              <a:extLst>
                <a:ext uri="{FF2B5EF4-FFF2-40B4-BE49-F238E27FC236}">
                  <a16:creationId xmlns:a16="http://schemas.microsoft.com/office/drawing/2014/main" xmlns="" id="{2BED2D16-15CF-4873-B6CB-4A75B65D144D}"/>
                </a:ext>
              </a:extLst>
            </p:cNvPr>
            <p:cNvPicPr>
              <a:picLocks noChangeAspect="1"/>
            </p:cNvPicPr>
            <p:nvPr/>
          </p:nvPicPr>
          <p:blipFill rotWithShape="1">
            <a:blip r:embed="rId3"/>
            <a:srcRect l="19560"/>
            <a:stretch/>
          </p:blipFill>
          <p:spPr>
            <a:xfrm>
              <a:off x="5838765" y="1721797"/>
              <a:ext cx="3192523" cy="2384008"/>
            </a:xfrm>
            <a:prstGeom prst="rect">
              <a:avLst/>
            </a:prstGeom>
          </p:spPr>
        </p:pic>
      </p:grpSp>
      <p:sp>
        <p:nvSpPr>
          <p:cNvPr id="9" name="Rectangle 1">
            <a:extLst>
              <a:ext uri="{FF2B5EF4-FFF2-40B4-BE49-F238E27FC236}">
                <a16:creationId xmlns:a16="http://schemas.microsoft.com/office/drawing/2014/main" xmlns="" id="{EDE1A92E-B398-49EB-8F43-3E830A10FFD5}"/>
              </a:ext>
            </a:extLst>
          </p:cNvPr>
          <p:cNvSpPr>
            <a:spLocks noChangeArrowheads="1"/>
          </p:cNvSpPr>
          <p:nvPr/>
        </p:nvSpPr>
        <p:spPr bwMode="auto">
          <a:xfrm>
            <a:off x="366652" y="5943600"/>
            <a:ext cx="5116513" cy="830997"/>
          </a:xfrm>
          <a:prstGeom prst="rect">
            <a:avLst/>
          </a:prstGeom>
          <a:noFill/>
          <a:ln w="9525">
            <a:noFill/>
            <a:miter lim="800000"/>
            <a:headEnd/>
            <a:tailEnd/>
          </a:ln>
        </p:spPr>
        <p:txBody>
          <a:bodyPr wrap="square">
            <a:spAutoFit/>
          </a:bodyPr>
          <a:lstStyle/>
          <a:p>
            <a:pPr marL="0" lvl="2"/>
            <a:r>
              <a:rPr lang="en-US" altLang="en-US" sz="1600" dirty="0">
                <a:latin typeface="Arial" charset="0"/>
              </a:rPr>
              <a:t>CERCLA - </a:t>
            </a:r>
            <a:r>
              <a:rPr lang="en-US" altLang="en-US" sz="1600" dirty="0"/>
              <a:t>Comprehensive Environmental Response, Compensation and Liability Act</a:t>
            </a:r>
          </a:p>
          <a:p>
            <a:pPr marL="0" lvl="2"/>
            <a:endParaRPr lang="en-US" sz="1600" dirty="0">
              <a:latin typeface="Arial" charset="0"/>
            </a:endParaRPr>
          </a:p>
        </p:txBody>
      </p:sp>
    </p:spTree>
    <p:extLst>
      <p:ext uri="{BB962C8B-B14F-4D97-AF65-F5344CB8AC3E}">
        <p14:creationId xmlns:p14="http://schemas.microsoft.com/office/powerpoint/2010/main" val="36784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9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ARAR Waiver at a Wood Treatment Facility, Oroville, California</a:t>
            </a:r>
          </a:p>
        </p:txBody>
      </p:sp>
      <p:sp>
        <p:nvSpPr>
          <p:cNvPr id="5" name="Content Placeholder 4"/>
          <p:cNvSpPr>
            <a:spLocks noGrp="1"/>
          </p:cNvSpPr>
          <p:nvPr>
            <p:ph idx="1"/>
          </p:nvPr>
        </p:nvSpPr>
        <p:spPr>
          <a:xfrm>
            <a:off x="609600" y="1524000"/>
            <a:ext cx="4316627" cy="4352925"/>
          </a:xfrm>
        </p:spPr>
        <p:txBody>
          <a:bodyPr/>
          <a:lstStyle/>
          <a:p>
            <a:r>
              <a:rPr lang="en-US" dirty="0"/>
              <a:t>Complexities</a:t>
            </a:r>
          </a:p>
          <a:p>
            <a:pPr lvl="1"/>
            <a:r>
              <a:rPr lang="en-US" sz="2200" dirty="0"/>
              <a:t>Recalcitrant creosote and pentachlorophenol DNAPL</a:t>
            </a:r>
          </a:p>
          <a:p>
            <a:pPr lvl="1"/>
            <a:r>
              <a:rPr lang="en-US" sz="2200" dirty="0"/>
              <a:t>Drinking water aquifer</a:t>
            </a:r>
          </a:p>
          <a:p>
            <a:r>
              <a:rPr lang="en-US" dirty="0"/>
              <a:t>Record of Decision amendment included TI waiver</a:t>
            </a:r>
          </a:p>
          <a:p>
            <a:pPr lvl="1"/>
            <a:r>
              <a:rPr lang="en-US" sz="2200" dirty="0"/>
              <a:t>Groundwater goal within 4-acre area is containment, not restoration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33" y="1524000"/>
            <a:ext cx="4142570" cy="4676879"/>
          </a:xfrm>
          <a:prstGeom prst="rect">
            <a:avLst/>
          </a:prstGeom>
          <a:ln>
            <a:solidFill>
              <a:srgbClr val="333399"/>
            </a:solidFill>
          </a:ln>
        </p:spPr>
      </p:pic>
      <p:sp>
        <p:nvSpPr>
          <p:cNvPr id="9" name="TextBox 8"/>
          <p:cNvSpPr txBox="1"/>
          <p:nvPr/>
        </p:nvSpPr>
        <p:spPr>
          <a:xfrm>
            <a:off x="5218890" y="2819400"/>
            <a:ext cx="1067921" cy="400110"/>
          </a:xfrm>
          <a:prstGeom prst="rect">
            <a:avLst/>
          </a:prstGeom>
          <a:noFill/>
        </p:spPr>
        <p:txBody>
          <a:bodyPr wrap="none" rtlCol="0">
            <a:spAutoFit/>
          </a:bodyPr>
          <a:lstStyle/>
          <a:p>
            <a:r>
              <a:rPr lang="en-US" sz="2000" b="1" dirty="0">
                <a:solidFill>
                  <a:srgbClr val="FF0000"/>
                </a:solidFill>
              </a:rPr>
              <a:t>TI zone</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2005" t="2848" b="7429"/>
          <a:stretch/>
        </p:blipFill>
        <p:spPr>
          <a:xfrm>
            <a:off x="6934200" y="4191000"/>
            <a:ext cx="2138194" cy="2009879"/>
          </a:xfrm>
          <a:prstGeom prst="rect">
            <a:avLst/>
          </a:prstGeom>
          <a:ln>
            <a:solidFill>
              <a:srgbClr val="333399"/>
            </a:solidFill>
          </a:ln>
        </p:spPr>
      </p:pic>
      <p:sp>
        <p:nvSpPr>
          <p:cNvPr id="7" name="Rectangle 1">
            <a:extLst>
              <a:ext uri="{FF2B5EF4-FFF2-40B4-BE49-F238E27FC236}">
                <a16:creationId xmlns:a16="http://schemas.microsoft.com/office/drawing/2014/main" xmlns="" id="{F31B78A2-D1EF-40A7-8DEA-DD5AC04FB1E6}"/>
              </a:ext>
            </a:extLst>
          </p:cNvPr>
          <p:cNvSpPr>
            <a:spLocks noChangeArrowheads="1"/>
          </p:cNvSpPr>
          <p:nvPr/>
        </p:nvSpPr>
        <p:spPr bwMode="auto">
          <a:xfrm>
            <a:off x="1658" y="6477878"/>
            <a:ext cx="4168705" cy="369332"/>
          </a:xfrm>
          <a:prstGeom prst="rect">
            <a:avLst/>
          </a:prstGeom>
          <a:noFill/>
          <a:ln w="9525">
            <a:noFill/>
            <a:miter lim="800000"/>
            <a:headEnd/>
            <a:tailEnd/>
          </a:ln>
        </p:spPr>
        <p:txBody>
          <a:bodyPr wrap="none">
            <a:spAutoFit/>
          </a:bodyPr>
          <a:lstStyle/>
          <a:p>
            <a:pPr marL="0" lvl="2"/>
            <a:r>
              <a:rPr lang="en-US" altLang="en-US" dirty="0"/>
              <a:t>ITRC RMCS-1 Figure 7, USEPA 2013a</a:t>
            </a:r>
          </a:p>
        </p:txBody>
      </p:sp>
      <p:sp>
        <p:nvSpPr>
          <p:cNvPr id="3" name="Rectangle 2">
            <a:extLst>
              <a:ext uri="{FF2B5EF4-FFF2-40B4-BE49-F238E27FC236}">
                <a16:creationId xmlns:a16="http://schemas.microsoft.com/office/drawing/2014/main" xmlns="" id="{DEE561CB-9AF0-4BFD-A0A6-210A7ED29714}"/>
              </a:ext>
            </a:extLst>
          </p:cNvPr>
          <p:cNvSpPr/>
          <p:nvPr/>
        </p:nvSpPr>
        <p:spPr>
          <a:xfrm>
            <a:off x="4926227" y="6200879"/>
            <a:ext cx="4141357" cy="646331"/>
          </a:xfrm>
          <a:prstGeom prst="rect">
            <a:avLst/>
          </a:prstGeom>
          <a:noFill/>
        </p:spPr>
        <p:txBody>
          <a:bodyPr wrap="square">
            <a:spAutoFit/>
          </a:bodyPr>
          <a:lstStyle/>
          <a:p>
            <a:pPr algn="ctr"/>
            <a:r>
              <a:rPr lang="en-US" dirty="0"/>
              <a:t>TI zone at the Koppers Oroville, California wood treatment facility</a:t>
            </a:r>
          </a:p>
        </p:txBody>
      </p:sp>
    </p:spTree>
    <p:extLst>
      <p:ext uri="{BB962C8B-B14F-4D97-AF65-F5344CB8AC3E}">
        <p14:creationId xmlns:p14="http://schemas.microsoft.com/office/powerpoint/2010/main" val="32225168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CERCLA Sites</a:t>
            </a:r>
            <a:br>
              <a:rPr lang="en-US" altLang="en-US" dirty="0"/>
            </a:br>
            <a:r>
              <a:rPr lang="en-US" altLang="en-US" dirty="0">
                <a:solidFill>
                  <a:srgbClr val="333399"/>
                </a:solidFill>
              </a:rPr>
              <a:t>Alternate Concentration Limits</a:t>
            </a:r>
          </a:p>
        </p:txBody>
      </p:sp>
      <p:sp>
        <p:nvSpPr>
          <p:cNvPr id="69635" name="Content Placeholder 4"/>
          <p:cNvSpPr>
            <a:spLocks noGrp="1"/>
          </p:cNvSpPr>
          <p:nvPr>
            <p:ph idx="1"/>
          </p:nvPr>
        </p:nvSpPr>
        <p:spPr>
          <a:xfrm>
            <a:off x="609600" y="1383275"/>
            <a:ext cx="8001000" cy="4569849"/>
          </a:xfrm>
        </p:spPr>
        <p:txBody>
          <a:bodyPr/>
          <a:lstStyle/>
          <a:p>
            <a:r>
              <a:rPr lang="en-US" dirty="0"/>
              <a:t>Alternate concentration limits can be used in groundwater only if</a:t>
            </a:r>
          </a:p>
          <a:p>
            <a:pPr lvl="1"/>
            <a:r>
              <a:rPr lang="en-US" dirty="0"/>
              <a:t>Groundwater discharges to surface water</a:t>
            </a:r>
          </a:p>
          <a:p>
            <a:pPr lvl="1"/>
            <a:r>
              <a:rPr lang="en-US" dirty="0"/>
              <a:t>No statistically significant increase in concentrations downstream </a:t>
            </a:r>
          </a:p>
          <a:p>
            <a:pPr lvl="1"/>
            <a:r>
              <a:rPr lang="en-US" dirty="0"/>
              <a:t>No exposure to off-site contaminated groundwater prior to discharge</a:t>
            </a:r>
          </a:p>
          <a:p>
            <a:r>
              <a:rPr lang="en-US" dirty="0"/>
              <a:t>No recent case </a:t>
            </a:r>
            <a:br>
              <a:rPr lang="en-US" dirty="0"/>
            </a:br>
            <a:r>
              <a:rPr lang="en-US" dirty="0"/>
              <a:t>studies identified </a:t>
            </a:r>
          </a:p>
          <a:p>
            <a:endParaRPr lang="en-US" dirty="0"/>
          </a:p>
        </p:txBody>
      </p:sp>
      <p:sp>
        <p:nvSpPr>
          <p:cNvPr id="69636" name="Rectangle 1"/>
          <p:cNvSpPr>
            <a:spLocks noChangeArrowheads="1"/>
          </p:cNvSpPr>
          <p:nvPr/>
        </p:nvSpPr>
        <p:spPr bwMode="auto">
          <a:xfrm>
            <a:off x="4104" y="6516436"/>
            <a:ext cx="5310043" cy="369332"/>
          </a:xfrm>
          <a:prstGeom prst="rect">
            <a:avLst/>
          </a:prstGeom>
          <a:noFill/>
          <a:ln w="9525">
            <a:noFill/>
            <a:miter lim="800000"/>
            <a:headEnd/>
            <a:tailEnd/>
          </a:ln>
        </p:spPr>
        <p:txBody>
          <a:bodyPr wrap="none">
            <a:spAutoFit/>
          </a:bodyPr>
          <a:lstStyle/>
          <a:p>
            <a:r>
              <a:rPr lang="en-US" dirty="0"/>
              <a:t>CERCLA Section 121(d)(2)(B)(ii), USEPA, 2005b</a:t>
            </a:r>
          </a:p>
        </p:txBody>
      </p:sp>
      <p:grpSp>
        <p:nvGrpSpPr>
          <p:cNvPr id="10" name="Group 9">
            <a:extLst>
              <a:ext uri="{FF2B5EF4-FFF2-40B4-BE49-F238E27FC236}">
                <a16:creationId xmlns:a16="http://schemas.microsoft.com/office/drawing/2014/main" xmlns="" id="{D8CCA00C-5EF1-440E-89D7-18615D324EBB}"/>
              </a:ext>
            </a:extLst>
          </p:cNvPr>
          <p:cNvGrpSpPr>
            <a:grpSpLocks noChangeAspect="1"/>
          </p:cNvGrpSpPr>
          <p:nvPr/>
        </p:nvGrpSpPr>
        <p:grpSpPr>
          <a:xfrm>
            <a:off x="3962400" y="4169009"/>
            <a:ext cx="4991507" cy="2049121"/>
            <a:chOff x="4126762" y="4379161"/>
            <a:chExt cx="4443222" cy="1824038"/>
          </a:xfrm>
        </p:grpSpPr>
        <p:grpSp>
          <p:nvGrpSpPr>
            <p:cNvPr id="5" name="Group 4">
              <a:extLst>
                <a:ext uri="{FF2B5EF4-FFF2-40B4-BE49-F238E27FC236}">
                  <a16:creationId xmlns:a16="http://schemas.microsoft.com/office/drawing/2014/main" xmlns="" id="{DBC2BD65-F0C4-43F7-BD82-56B43B28BF9C}"/>
                </a:ext>
              </a:extLst>
            </p:cNvPr>
            <p:cNvGrpSpPr/>
            <p:nvPr/>
          </p:nvGrpSpPr>
          <p:grpSpPr>
            <a:xfrm>
              <a:off x="4126762" y="4379161"/>
              <a:ext cx="4443222" cy="1824038"/>
              <a:chOff x="4495800" y="4321730"/>
              <a:chExt cx="4443222" cy="1824038"/>
            </a:xfrm>
          </p:grpSpPr>
          <p:pic>
            <p:nvPicPr>
              <p:cNvPr id="8" name="Picture 4" descr="Image result for gaining stream">
                <a:extLst>
                  <a:ext uri="{FF2B5EF4-FFF2-40B4-BE49-F238E27FC236}">
                    <a16:creationId xmlns:a16="http://schemas.microsoft.com/office/drawing/2014/main" xmlns="" id="{B0DF4A15-0359-4F8F-8C1B-D0C278170B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39" r="50618" b="8877"/>
              <a:stretch/>
            </p:blipFill>
            <p:spPr bwMode="auto">
              <a:xfrm>
                <a:off x="4495800" y="4321730"/>
                <a:ext cx="4443222" cy="182403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xmlns="" id="{9F6C7708-DE8F-458D-9438-8BB06B4CA211}"/>
                  </a:ext>
                </a:extLst>
              </p:cNvPr>
              <p:cNvSpPr/>
              <p:nvPr/>
            </p:nvSpPr>
            <p:spPr bwMode="auto">
              <a:xfrm>
                <a:off x="5046133" y="5063067"/>
                <a:ext cx="982134" cy="304800"/>
              </a:xfrm>
              <a:custGeom>
                <a:avLst/>
                <a:gdLst>
                  <a:gd name="connsiteX0" fmla="*/ 0 w 982134"/>
                  <a:gd name="connsiteY0" fmla="*/ 0 h 304800"/>
                  <a:gd name="connsiteX1" fmla="*/ 220134 w 982134"/>
                  <a:gd name="connsiteY1" fmla="*/ 152400 h 304800"/>
                  <a:gd name="connsiteX2" fmla="*/ 406400 w 982134"/>
                  <a:gd name="connsiteY2" fmla="*/ 203200 h 304800"/>
                  <a:gd name="connsiteX3" fmla="*/ 677334 w 982134"/>
                  <a:gd name="connsiteY3" fmla="*/ 287866 h 304800"/>
                  <a:gd name="connsiteX4" fmla="*/ 863600 w 982134"/>
                  <a:gd name="connsiteY4" fmla="*/ 304800 h 304800"/>
                  <a:gd name="connsiteX5" fmla="*/ 982134 w 982134"/>
                  <a:gd name="connsiteY5"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134" h="304800">
                    <a:moveTo>
                      <a:pt x="0" y="0"/>
                    </a:moveTo>
                    <a:lnTo>
                      <a:pt x="220134" y="152400"/>
                    </a:lnTo>
                    <a:lnTo>
                      <a:pt x="406400" y="203200"/>
                    </a:lnTo>
                    <a:lnTo>
                      <a:pt x="677334" y="287866"/>
                    </a:lnTo>
                    <a:lnTo>
                      <a:pt x="863600" y="304800"/>
                    </a:lnTo>
                    <a:lnTo>
                      <a:pt x="982134" y="304800"/>
                    </a:lnTo>
                  </a:path>
                </a:pathLst>
              </a:custGeom>
              <a:solidFill>
                <a:srgbClr val="92D0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11" name="Freeform: Shape 10">
              <a:extLst>
                <a:ext uri="{FF2B5EF4-FFF2-40B4-BE49-F238E27FC236}">
                  <a16:creationId xmlns:a16="http://schemas.microsoft.com/office/drawing/2014/main" xmlns="" id="{EAE60834-6717-4443-92A7-F13BC0867FE4}"/>
                </a:ext>
              </a:extLst>
            </p:cNvPr>
            <p:cNvSpPr/>
            <p:nvPr/>
          </p:nvSpPr>
          <p:spPr bwMode="auto">
            <a:xfrm>
              <a:off x="4724400" y="5111750"/>
              <a:ext cx="406400" cy="203200"/>
            </a:xfrm>
            <a:custGeom>
              <a:avLst/>
              <a:gdLst>
                <a:gd name="connsiteX0" fmla="*/ 0 w 982134"/>
                <a:gd name="connsiteY0" fmla="*/ 0 h 304800"/>
                <a:gd name="connsiteX1" fmla="*/ 220134 w 982134"/>
                <a:gd name="connsiteY1" fmla="*/ 152400 h 304800"/>
                <a:gd name="connsiteX2" fmla="*/ 406400 w 982134"/>
                <a:gd name="connsiteY2" fmla="*/ 203200 h 304800"/>
                <a:gd name="connsiteX3" fmla="*/ 677334 w 982134"/>
                <a:gd name="connsiteY3" fmla="*/ 287866 h 304800"/>
                <a:gd name="connsiteX4" fmla="*/ 863600 w 982134"/>
                <a:gd name="connsiteY4" fmla="*/ 304800 h 304800"/>
                <a:gd name="connsiteX5" fmla="*/ 982134 w 982134"/>
                <a:gd name="connsiteY5" fmla="*/ 304800 h 304800"/>
                <a:gd name="connsiteX0" fmla="*/ 0 w 863600"/>
                <a:gd name="connsiteY0" fmla="*/ 0 h 304800"/>
                <a:gd name="connsiteX1" fmla="*/ 220134 w 863600"/>
                <a:gd name="connsiteY1" fmla="*/ 152400 h 304800"/>
                <a:gd name="connsiteX2" fmla="*/ 406400 w 863600"/>
                <a:gd name="connsiteY2" fmla="*/ 203200 h 304800"/>
                <a:gd name="connsiteX3" fmla="*/ 677334 w 863600"/>
                <a:gd name="connsiteY3" fmla="*/ 287866 h 304800"/>
                <a:gd name="connsiteX4" fmla="*/ 863600 w 863600"/>
                <a:gd name="connsiteY4" fmla="*/ 304800 h 304800"/>
                <a:gd name="connsiteX0" fmla="*/ 0 w 677334"/>
                <a:gd name="connsiteY0" fmla="*/ 0 h 287866"/>
                <a:gd name="connsiteX1" fmla="*/ 220134 w 677334"/>
                <a:gd name="connsiteY1" fmla="*/ 152400 h 287866"/>
                <a:gd name="connsiteX2" fmla="*/ 406400 w 677334"/>
                <a:gd name="connsiteY2" fmla="*/ 203200 h 287866"/>
                <a:gd name="connsiteX3" fmla="*/ 677334 w 677334"/>
                <a:gd name="connsiteY3" fmla="*/ 287866 h 287866"/>
                <a:gd name="connsiteX0" fmla="*/ 0 w 406400"/>
                <a:gd name="connsiteY0" fmla="*/ 0 h 203200"/>
                <a:gd name="connsiteX1" fmla="*/ 220134 w 406400"/>
                <a:gd name="connsiteY1" fmla="*/ 152400 h 203200"/>
                <a:gd name="connsiteX2" fmla="*/ 406400 w 406400"/>
                <a:gd name="connsiteY2" fmla="*/ 203200 h 203200"/>
              </a:gdLst>
              <a:ahLst/>
              <a:cxnLst>
                <a:cxn ang="0">
                  <a:pos x="connsiteX0" y="connsiteY0"/>
                </a:cxn>
                <a:cxn ang="0">
                  <a:pos x="connsiteX1" y="connsiteY1"/>
                </a:cxn>
                <a:cxn ang="0">
                  <a:pos x="connsiteX2" y="connsiteY2"/>
                </a:cxn>
              </a:cxnLst>
              <a:rect l="l" t="t" r="r" b="b"/>
              <a:pathLst>
                <a:path w="406400" h="203200">
                  <a:moveTo>
                    <a:pt x="0" y="0"/>
                  </a:moveTo>
                  <a:lnTo>
                    <a:pt x="220134" y="152400"/>
                  </a:lnTo>
                  <a:lnTo>
                    <a:pt x="406400" y="203200"/>
                  </a:lnTo>
                </a:path>
              </a:pathLst>
            </a:custGeom>
            <a:solidFill>
              <a:srgbClr val="FFFF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2" name="Rectangle 1">
            <a:extLst>
              <a:ext uri="{FF2B5EF4-FFF2-40B4-BE49-F238E27FC236}">
                <a16:creationId xmlns:a16="http://schemas.microsoft.com/office/drawing/2014/main" xmlns="" id="{5B8458BF-3B3A-4CE1-A53D-89290EFA6C0F}"/>
              </a:ext>
            </a:extLst>
          </p:cNvPr>
          <p:cNvSpPr/>
          <p:nvPr/>
        </p:nvSpPr>
        <p:spPr>
          <a:xfrm>
            <a:off x="5090334" y="6193399"/>
            <a:ext cx="3401893" cy="338554"/>
          </a:xfrm>
          <a:prstGeom prst="rect">
            <a:avLst/>
          </a:prstGeom>
        </p:spPr>
        <p:txBody>
          <a:bodyPr wrap="none">
            <a:spAutoFit/>
          </a:bodyPr>
          <a:lstStyle/>
          <a:p>
            <a:r>
              <a:rPr lang="en-US" altLang="en-US" sz="1600" dirty="0"/>
              <a:t>Image from U.S. Geological Survey</a:t>
            </a:r>
            <a:endParaRPr lang="en-US" sz="1600" dirty="0"/>
          </a:p>
        </p:txBody>
      </p:sp>
    </p:spTree>
    <p:extLst>
      <p:ext uri="{BB962C8B-B14F-4D97-AF65-F5344CB8AC3E}">
        <p14:creationId xmlns:p14="http://schemas.microsoft.com/office/powerpoint/2010/main" val="19991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dirty="0"/>
              <a:t>RCRA and Other State Programs</a:t>
            </a:r>
            <a:br>
              <a:rPr lang="en-US" altLang="en-US" dirty="0"/>
            </a:br>
            <a:r>
              <a:rPr lang="en-US" altLang="en-US" dirty="0">
                <a:solidFill>
                  <a:srgbClr val="333399"/>
                </a:solidFill>
              </a:rPr>
              <a:t>ITRC Survey</a:t>
            </a:r>
          </a:p>
        </p:txBody>
      </p:sp>
      <p:sp>
        <p:nvSpPr>
          <p:cNvPr id="2" name="Content Placeholder 1"/>
          <p:cNvSpPr>
            <a:spLocks noGrp="1"/>
          </p:cNvSpPr>
          <p:nvPr>
            <p:ph idx="1"/>
          </p:nvPr>
        </p:nvSpPr>
        <p:spPr/>
        <p:txBody>
          <a:bodyPr/>
          <a:lstStyle/>
          <a:p>
            <a:r>
              <a:rPr lang="en-US" dirty="0"/>
              <a:t>Team surveyed states about their approaches</a:t>
            </a:r>
          </a:p>
          <a:p>
            <a:pPr lvl="1"/>
            <a:r>
              <a:rPr lang="en-US" altLang="en-US" dirty="0"/>
              <a:t>RCRA, Brownfields, Underground Storage Tank programs</a:t>
            </a:r>
          </a:p>
          <a:p>
            <a:pPr lvl="1"/>
            <a:r>
              <a:rPr lang="en-US" altLang="en-US" dirty="0"/>
              <a:t>Responses from 40 states</a:t>
            </a:r>
            <a:endParaRPr lang="en-US" dirty="0"/>
          </a:p>
          <a:p>
            <a:r>
              <a:rPr lang="en-US" dirty="0"/>
              <a:t>Does your state allow the following to meet site objectives…</a:t>
            </a:r>
          </a:p>
          <a:p>
            <a:pPr lvl="1"/>
            <a:r>
              <a:rPr lang="en-US" dirty="0"/>
              <a:t>…as a primary means?</a:t>
            </a:r>
          </a:p>
          <a:p>
            <a:pPr lvl="1"/>
            <a:r>
              <a:rPr lang="en-US" dirty="0"/>
              <a:t>…after the original selected remedy fails to reach site objectives within the planned remedial time frame?</a:t>
            </a:r>
          </a:p>
          <a:p>
            <a:pPr lvl="2"/>
            <a:endParaRPr lang="en-US" dirty="0"/>
          </a:p>
          <a:p>
            <a:pPr lvl="2"/>
            <a:endParaRPr lang="en-US" dirty="0"/>
          </a:p>
          <a:p>
            <a:endParaRPr lang="en-US" dirty="0"/>
          </a:p>
        </p:txBody>
      </p:sp>
      <p:sp>
        <p:nvSpPr>
          <p:cNvPr id="4" name="Rectangle 3">
            <a:extLst>
              <a:ext uri="{FF2B5EF4-FFF2-40B4-BE49-F238E27FC236}">
                <a16:creationId xmlns:a16="http://schemas.microsoft.com/office/drawing/2014/main" xmlns="" id="{38E8C46F-32C6-4E37-A704-B8889152F695}"/>
              </a:ext>
            </a:extLst>
          </p:cNvPr>
          <p:cNvSpPr/>
          <p:nvPr/>
        </p:nvSpPr>
        <p:spPr>
          <a:xfrm>
            <a:off x="4724400" y="6273225"/>
            <a:ext cx="4495800" cy="584775"/>
          </a:xfrm>
          <a:prstGeom prst="rect">
            <a:avLst/>
          </a:prstGeom>
        </p:spPr>
        <p:txBody>
          <a:bodyPr wrap="square">
            <a:spAutoFit/>
          </a:bodyPr>
          <a:lstStyle/>
          <a:p>
            <a:r>
              <a:rPr lang="en-US" altLang="en-US" sz="1600" dirty="0"/>
              <a:t>RCRA – Resource Conservation and Recovery Act (for hazardous waste management)</a:t>
            </a:r>
            <a:endParaRPr lang="en-US" sz="1600" dirty="0"/>
          </a:p>
        </p:txBody>
      </p:sp>
      <p:sp>
        <p:nvSpPr>
          <p:cNvPr id="6" name="Rectangle 5">
            <a:extLst>
              <a:ext uri="{FF2B5EF4-FFF2-40B4-BE49-F238E27FC236}">
                <a16:creationId xmlns:a16="http://schemas.microsoft.com/office/drawing/2014/main" xmlns="" id="{EE3BDBC8-57E2-4DE0-8004-A155339A20F0}"/>
              </a:ext>
            </a:extLst>
          </p:cNvPr>
          <p:cNvSpPr/>
          <p:nvPr/>
        </p:nvSpPr>
        <p:spPr>
          <a:xfrm>
            <a:off x="0" y="6440861"/>
            <a:ext cx="4271962" cy="369332"/>
          </a:xfrm>
          <a:prstGeom prst="rect">
            <a:avLst/>
          </a:prstGeom>
        </p:spPr>
        <p:txBody>
          <a:bodyPr wrap="square">
            <a:spAutoFit/>
          </a:bodyPr>
          <a:lstStyle/>
          <a:p>
            <a:r>
              <a:rPr lang="en-US" altLang="en-US" dirty="0"/>
              <a:t>ITRC RMCS-1 Figures 3-4, Appendix A</a:t>
            </a:r>
            <a:endParaRPr lang="en-US" dirty="0"/>
          </a:p>
        </p:txBody>
      </p:sp>
    </p:spTree>
    <p:extLst>
      <p:ext uri="{BB962C8B-B14F-4D97-AF65-F5344CB8AC3E}">
        <p14:creationId xmlns:p14="http://schemas.microsoft.com/office/powerpoint/2010/main" val="74736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F9C8B-0ECE-4083-8146-1502648C57E7}"/>
              </a:ext>
            </a:extLst>
          </p:cNvPr>
          <p:cNvSpPr>
            <a:spLocks noGrp="1"/>
          </p:cNvSpPr>
          <p:nvPr>
            <p:ph type="title"/>
          </p:nvPr>
        </p:nvSpPr>
        <p:spPr/>
        <p:txBody>
          <a:bodyPr/>
          <a:lstStyle/>
          <a:p>
            <a:r>
              <a:rPr lang="en-US" altLang="en-US" dirty="0"/>
              <a:t>RCRA and Other State Programs</a:t>
            </a:r>
            <a:endParaRPr lang="en-US" dirty="0"/>
          </a:p>
        </p:txBody>
      </p:sp>
      <p:cxnSp>
        <p:nvCxnSpPr>
          <p:cNvPr id="7" name="Straight Connector 6">
            <a:extLst>
              <a:ext uri="{FF2B5EF4-FFF2-40B4-BE49-F238E27FC236}">
                <a16:creationId xmlns:a16="http://schemas.microsoft.com/office/drawing/2014/main" xmlns="" id="{16F26784-F50F-4568-9361-F43D2D32A25A}"/>
              </a:ext>
            </a:extLst>
          </p:cNvPr>
          <p:cNvCxnSpPr>
            <a:cxnSpLocks/>
          </p:cNvCxnSpPr>
          <p:nvPr/>
        </p:nvCxnSpPr>
        <p:spPr bwMode="auto">
          <a:xfrm>
            <a:off x="1075265" y="1708666"/>
            <a:ext cx="0" cy="4387334"/>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8" name="Straight Connector 7">
            <a:extLst>
              <a:ext uri="{FF2B5EF4-FFF2-40B4-BE49-F238E27FC236}">
                <a16:creationId xmlns:a16="http://schemas.microsoft.com/office/drawing/2014/main" xmlns="" id="{39251F16-85F8-4A1F-A7B2-A28391F5DC16}"/>
              </a:ext>
            </a:extLst>
          </p:cNvPr>
          <p:cNvCxnSpPr>
            <a:cxnSpLocks/>
          </p:cNvCxnSpPr>
          <p:nvPr/>
        </p:nvCxnSpPr>
        <p:spPr bwMode="auto">
          <a:xfrm flipH="1">
            <a:off x="990600" y="6103409"/>
            <a:ext cx="77724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3" name="Straight Connector 12">
            <a:extLst>
              <a:ext uri="{FF2B5EF4-FFF2-40B4-BE49-F238E27FC236}">
                <a16:creationId xmlns:a16="http://schemas.microsoft.com/office/drawing/2014/main" xmlns="" id="{5F109E4D-DBF4-487C-8B24-030E7CEC0204}"/>
              </a:ext>
            </a:extLst>
          </p:cNvPr>
          <p:cNvCxnSpPr>
            <a:cxnSpLocks/>
          </p:cNvCxnSpPr>
          <p:nvPr/>
        </p:nvCxnSpPr>
        <p:spPr bwMode="auto">
          <a:xfrm flipH="1">
            <a:off x="990600" y="1693333"/>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4" name="Straight Connector 13">
            <a:extLst>
              <a:ext uri="{FF2B5EF4-FFF2-40B4-BE49-F238E27FC236}">
                <a16:creationId xmlns:a16="http://schemas.microsoft.com/office/drawing/2014/main" xmlns="" id="{5FB2E73A-3B41-43E0-96B1-77E2AE1EC3BB}"/>
              </a:ext>
            </a:extLst>
          </p:cNvPr>
          <p:cNvCxnSpPr>
            <a:cxnSpLocks/>
          </p:cNvCxnSpPr>
          <p:nvPr/>
        </p:nvCxnSpPr>
        <p:spPr bwMode="auto">
          <a:xfrm flipH="1">
            <a:off x="990600" y="2244592"/>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5" name="Straight Connector 14">
            <a:extLst>
              <a:ext uri="{FF2B5EF4-FFF2-40B4-BE49-F238E27FC236}">
                <a16:creationId xmlns:a16="http://schemas.microsoft.com/office/drawing/2014/main" xmlns="" id="{490688A7-9B94-4D35-B3BA-652E1F08E679}"/>
              </a:ext>
            </a:extLst>
          </p:cNvPr>
          <p:cNvCxnSpPr>
            <a:cxnSpLocks/>
          </p:cNvCxnSpPr>
          <p:nvPr/>
        </p:nvCxnSpPr>
        <p:spPr bwMode="auto">
          <a:xfrm flipH="1">
            <a:off x="990600" y="2795851"/>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6" name="Straight Connector 15">
            <a:extLst>
              <a:ext uri="{FF2B5EF4-FFF2-40B4-BE49-F238E27FC236}">
                <a16:creationId xmlns:a16="http://schemas.microsoft.com/office/drawing/2014/main" xmlns="" id="{73A80242-8B66-4435-B6DF-2ABF7FC61CE7}"/>
              </a:ext>
            </a:extLst>
          </p:cNvPr>
          <p:cNvCxnSpPr>
            <a:cxnSpLocks/>
          </p:cNvCxnSpPr>
          <p:nvPr/>
        </p:nvCxnSpPr>
        <p:spPr bwMode="auto">
          <a:xfrm flipH="1">
            <a:off x="990600" y="3347110"/>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7" name="Straight Connector 16">
            <a:extLst>
              <a:ext uri="{FF2B5EF4-FFF2-40B4-BE49-F238E27FC236}">
                <a16:creationId xmlns:a16="http://schemas.microsoft.com/office/drawing/2014/main" xmlns="" id="{7003143A-CCE9-498D-9F5E-9A3C8B6626C2}"/>
              </a:ext>
            </a:extLst>
          </p:cNvPr>
          <p:cNvCxnSpPr>
            <a:cxnSpLocks/>
          </p:cNvCxnSpPr>
          <p:nvPr/>
        </p:nvCxnSpPr>
        <p:spPr bwMode="auto">
          <a:xfrm flipH="1">
            <a:off x="990600" y="3898369"/>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xmlns="" id="{AA82755F-B288-4A23-976F-71BC2B02C936}"/>
              </a:ext>
            </a:extLst>
          </p:cNvPr>
          <p:cNvCxnSpPr>
            <a:cxnSpLocks/>
          </p:cNvCxnSpPr>
          <p:nvPr/>
        </p:nvCxnSpPr>
        <p:spPr bwMode="auto">
          <a:xfrm flipH="1">
            <a:off x="990600" y="4449628"/>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9" name="Straight Connector 18">
            <a:extLst>
              <a:ext uri="{FF2B5EF4-FFF2-40B4-BE49-F238E27FC236}">
                <a16:creationId xmlns:a16="http://schemas.microsoft.com/office/drawing/2014/main" xmlns="" id="{C7310DE8-1488-4B50-B2DF-076D73028D77}"/>
              </a:ext>
            </a:extLst>
          </p:cNvPr>
          <p:cNvCxnSpPr>
            <a:cxnSpLocks/>
          </p:cNvCxnSpPr>
          <p:nvPr/>
        </p:nvCxnSpPr>
        <p:spPr bwMode="auto">
          <a:xfrm flipH="1">
            <a:off x="990600" y="5000887"/>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20" name="Straight Connector 19">
            <a:extLst>
              <a:ext uri="{FF2B5EF4-FFF2-40B4-BE49-F238E27FC236}">
                <a16:creationId xmlns:a16="http://schemas.microsoft.com/office/drawing/2014/main" xmlns="" id="{4ED7E9EB-AD83-4B42-A78B-85DA1444F4D3}"/>
              </a:ext>
            </a:extLst>
          </p:cNvPr>
          <p:cNvCxnSpPr>
            <a:cxnSpLocks/>
          </p:cNvCxnSpPr>
          <p:nvPr/>
        </p:nvCxnSpPr>
        <p:spPr bwMode="auto">
          <a:xfrm flipH="1">
            <a:off x="990600" y="5552146"/>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sp>
        <p:nvSpPr>
          <p:cNvPr id="23" name="TextBox 22">
            <a:extLst>
              <a:ext uri="{FF2B5EF4-FFF2-40B4-BE49-F238E27FC236}">
                <a16:creationId xmlns:a16="http://schemas.microsoft.com/office/drawing/2014/main" xmlns="" id="{F14BDC41-B76A-464B-9EA7-36DF9C8B0478}"/>
              </a:ext>
            </a:extLst>
          </p:cNvPr>
          <p:cNvSpPr txBox="1"/>
          <p:nvPr/>
        </p:nvSpPr>
        <p:spPr>
          <a:xfrm>
            <a:off x="567266" y="1524000"/>
            <a:ext cx="441146" cy="369332"/>
          </a:xfrm>
          <a:prstGeom prst="rect">
            <a:avLst/>
          </a:prstGeom>
          <a:noFill/>
        </p:spPr>
        <p:txBody>
          <a:bodyPr wrap="none" rtlCol="0">
            <a:spAutoFit/>
          </a:bodyPr>
          <a:lstStyle/>
          <a:p>
            <a:r>
              <a:rPr lang="en-US" dirty="0"/>
              <a:t>40</a:t>
            </a:r>
          </a:p>
        </p:txBody>
      </p:sp>
      <p:sp>
        <p:nvSpPr>
          <p:cNvPr id="24" name="TextBox 23">
            <a:extLst>
              <a:ext uri="{FF2B5EF4-FFF2-40B4-BE49-F238E27FC236}">
                <a16:creationId xmlns:a16="http://schemas.microsoft.com/office/drawing/2014/main" xmlns="" id="{CCDDD319-78E2-47BD-ACEE-6C94C7025F91}"/>
              </a:ext>
            </a:extLst>
          </p:cNvPr>
          <p:cNvSpPr txBox="1"/>
          <p:nvPr/>
        </p:nvSpPr>
        <p:spPr>
          <a:xfrm>
            <a:off x="567266" y="2624666"/>
            <a:ext cx="441146" cy="369332"/>
          </a:xfrm>
          <a:prstGeom prst="rect">
            <a:avLst/>
          </a:prstGeom>
          <a:noFill/>
        </p:spPr>
        <p:txBody>
          <a:bodyPr wrap="none" rtlCol="0">
            <a:spAutoFit/>
          </a:bodyPr>
          <a:lstStyle/>
          <a:p>
            <a:r>
              <a:rPr lang="en-US" dirty="0"/>
              <a:t>30</a:t>
            </a:r>
          </a:p>
        </p:txBody>
      </p:sp>
      <p:sp>
        <p:nvSpPr>
          <p:cNvPr id="25" name="TextBox 24">
            <a:extLst>
              <a:ext uri="{FF2B5EF4-FFF2-40B4-BE49-F238E27FC236}">
                <a16:creationId xmlns:a16="http://schemas.microsoft.com/office/drawing/2014/main" xmlns="" id="{2726F8E9-C5B0-47A9-9AD0-FC9B630301B5}"/>
              </a:ext>
            </a:extLst>
          </p:cNvPr>
          <p:cNvSpPr txBox="1"/>
          <p:nvPr/>
        </p:nvSpPr>
        <p:spPr>
          <a:xfrm>
            <a:off x="579527" y="3725332"/>
            <a:ext cx="441146" cy="369332"/>
          </a:xfrm>
          <a:prstGeom prst="rect">
            <a:avLst/>
          </a:prstGeom>
          <a:noFill/>
        </p:spPr>
        <p:txBody>
          <a:bodyPr wrap="none" rtlCol="0">
            <a:spAutoFit/>
          </a:bodyPr>
          <a:lstStyle/>
          <a:p>
            <a:r>
              <a:rPr lang="en-US" dirty="0"/>
              <a:t>20</a:t>
            </a:r>
          </a:p>
        </p:txBody>
      </p:sp>
      <p:sp>
        <p:nvSpPr>
          <p:cNvPr id="26" name="TextBox 25">
            <a:extLst>
              <a:ext uri="{FF2B5EF4-FFF2-40B4-BE49-F238E27FC236}">
                <a16:creationId xmlns:a16="http://schemas.microsoft.com/office/drawing/2014/main" xmlns="" id="{CEE35391-0D94-46F1-ADC9-6C0E762CCC35}"/>
              </a:ext>
            </a:extLst>
          </p:cNvPr>
          <p:cNvSpPr txBox="1"/>
          <p:nvPr/>
        </p:nvSpPr>
        <p:spPr>
          <a:xfrm>
            <a:off x="595582" y="4817533"/>
            <a:ext cx="441146" cy="369332"/>
          </a:xfrm>
          <a:prstGeom prst="rect">
            <a:avLst/>
          </a:prstGeom>
          <a:noFill/>
        </p:spPr>
        <p:txBody>
          <a:bodyPr wrap="none" rtlCol="0">
            <a:spAutoFit/>
          </a:bodyPr>
          <a:lstStyle/>
          <a:p>
            <a:r>
              <a:rPr lang="en-US" dirty="0"/>
              <a:t>10</a:t>
            </a:r>
          </a:p>
        </p:txBody>
      </p:sp>
      <p:sp>
        <p:nvSpPr>
          <p:cNvPr id="30" name="TextBox 29">
            <a:extLst>
              <a:ext uri="{FF2B5EF4-FFF2-40B4-BE49-F238E27FC236}">
                <a16:creationId xmlns:a16="http://schemas.microsoft.com/office/drawing/2014/main" xmlns="" id="{2A13981F-91CD-4360-9F36-FAC02BD41385}"/>
              </a:ext>
            </a:extLst>
          </p:cNvPr>
          <p:cNvSpPr txBox="1"/>
          <p:nvPr/>
        </p:nvSpPr>
        <p:spPr>
          <a:xfrm>
            <a:off x="686159" y="5904469"/>
            <a:ext cx="312906" cy="369332"/>
          </a:xfrm>
          <a:prstGeom prst="rect">
            <a:avLst/>
          </a:prstGeom>
          <a:noFill/>
        </p:spPr>
        <p:txBody>
          <a:bodyPr wrap="none" rtlCol="0">
            <a:spAutoFit/>
          </a:bodyPr>
          <a:lstStyle/>
          <a:p>
            <a:r>
              <a:rPr lang="en-US" dirty="0"/>
              <a:t>0</a:t>
            </a:r>
          </a:p>
        </p:txBody>
      </p:sp>
      <p:grpSp>
        <p:nvGrpSpPr>
          <p:cNvPr id="54" name="Group 53">
            <a:extLst>
              <a:ext uri="{FF2B5EF4-FFF2-40B4-BE49-F238E27FC236}">
                <a16:creationId xmlns:a16="http://schemas.microsoft.com/office/drawing/2014/main" xmlns="" id="{42BA3D16-13EE-4861-B0CB-C28F763163A0}"/>
              </a:ext>
            </a:extLst>
          </p:cNvPr>
          <p:cNvGrpSpPr/>
          <p:nvPr/>
        </p:nvGrpSpPr>
        <p:grpSpPr>
          <a:xfrm>
            <a:off x="1456265" y="1642609"/>
            <a:ext cx="640080" cy="4476207"/>
            <a:chOff x="1227665" y="1642609"/>
            <a:chExt cx="640080" cy="4476207"/>
          </a:xfrm>
        </p:grpSpPr>
        <p:sp>
          <p:nvSpPr>
            <p:cNvPr id="10" name="Rectangle 9">
              <a:extLst>
                <a:ext uri="{FF2B5EF4-FFF2-40B4-BE49-F238E27FC236}">
                  <a16:creationId xmlns:a16="http://schemas.microsoft.com/office/drawing/2014/main" xmlns="" id="{79F41C02-E3E1-4F01-945F-DBDCA19F1614}"/>
                </a:ext>
              </a:extLst>
            </p:cNvPr>
            <p:cNvSpPr/>
            <p:nvPr/>
          </p:nvSpPr>
          <p:spPr bwMode="auto">
            <a:xfrm>
              <a:off x="1227665" y="1998133"/>
              <a:ext cx="640080" cy="410527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xmlns="" id="{A8A5C064-4FEE-4F93-80A8-A5B48982BC50}"/>
                </a:ext>
              </a:extLst>
            </p:cNvPr>
            <p:cNvSpPr txBox="1"/>
            <p:nvPr/>
          </p:nvSpPr>
          <p:spPr>
            <a:xfrm>
              <a:off x="1303863" y="1642609"/>
              <a:ext cx="441146" cy="369332"/>
            </a:xfrm>
            <a:prstGeom prst="rect">
              <a:avLst/>
            </a:prstGeom>
            <a:noFill/>
          </p:spPr>
          <p:txBody>
            <a:bodyPr wrap="none" rtlCol="0">
              <a:spAutoFit/>
            </a:bodyPr>
            <a:lstStyle/>
            <a:p>
              <a:r>
                <a:rPr lang="en-US" dirty="0"/>
                <a:t>38</a:t>
              </a:r>
            </a:p>
          </p:txBody>
        </p:sp>
        <p:sp>
          <p:nvSpPr>
            <p:cNvPr id="33" name="TextBox 32">
              <a:extLst>
                <a:ext uri="{FF2B5EF4-FFF2-40B4-BE49-F238E27FC236}">
                  <a16:creationId xmlns:a16="http://schemas.microsoft.com/office/drawing/2014/main" xmlns="" id="{F4CCEC20-7A10-467D-9776-2976AA206D0D}"/>
                </a:ext>
              </a:extLst>
            </p:cNvPr>
            <p:cNvSpPr txBox="1"/>
            <p:nvPr/>
          </p:nvSpPr>
          <p:spPr>
            <a:xfrm rot="16200000">
              <a:off x="-228590" y="4174694"/>
              <a:ext cx="3518912" cy="369332"/>
            </a:xfrm>
            <a:prstGeom prst="rect">
              <a:avLst/>
            </a:prstGeom>
            <a:noFill/>
          </p:spPr>
          <p:txBody>
            <a:bodyPr wrap="none" rtlCol="0">
              <a:spAutoFit/>
            </a:bodyPr>
            <a:lstStyle/>
            <a:p>
              <a:r>
                <a:rPr lang="en-US" dirty="0"/>
                <a:t>Risk-based (site-specific) criteria</a:t>
              </a:r>
            </a:p>
          </p:txBody>
        </p:sp>
      </p:grpSp>
      <p:grpSp>
        <p:nvGrpSpPr>
          <p:cNvPr id="50" name="Group 49">
            <a:extLst>
              <a:ext uri="{FF2B5EF4-FFF2-40B4-BE49-F238E27FC236}">
                <a16:creationId xmlns:a16="http://schemas.microsoft.com/office/drawing/2014/main" xmlns="" id="{28EBB3CB-5113-4E7C-A14F-7E89A690CFFB}"/>
              </a:ext>
            </a:extLst>
          </p:cNvPr>
          <p:cNvGrpSpPr/>
          <p:nvPr/>
        </p:nvGrpSpPr>
        <p:grpSpPr>
          <a:xfrm>
            <a:off x="4002531" y="2060603"/>
            <a:ext cx="640080" cy="4058213"/>
            <a:chOff x="4465320" y="2060603"/>
            <a:chExt cx="640080" cy="4058213"/>
          </a:xfrm>
        </p:grpSpPr>
        <p:sp>
          <p:nvSpPr>
            <p:cNvPr id="35" name="Rectangle 34">
              <a:extLst>
                <a:ext uri="{FF2B5EF4-FFF2-40B4-BE49-F238E27FC236}">
                  <a16:creationId xmlns:a16="http://schemas.microsoft.com/office/drawing/2014/main" xmlns="" id="{A0649C09-D1E7-4D21-881F-86223EC106E9}"/>
                </a:ext>
              </a:extLst>
            </p:cNvPr>
            <p:cNvSpPr/>
            <p:nvPr/>
          </p:nvSpPr>
          <p:spPr bwMode="auto">
            <a:xfrm>
              <a:off x="4465320" y="2477243"/>
              <a:ext cx="640080" cy="3626165"/>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4" name="Rectangle 33">
              <a:extLst>
                <a:ext uri="{FF2B5EF4-FFF2-40B4-BE49-F238E27FC236}">
                  <a16:creationId xmlns:a16="http://schemas.microsoft.com/office/drawing/2014/main" xmlns="" id="{3232BD3D-00D0-46EE-A31E-F1132F7F8D5D}"/>
                </a:ext>
              </a:extLst>
            </p:cNvPr>
            <p:cNvSpPr/>
            <p:nvPr/>
          </p:nvSpPr>
          <p:spPr>
            <a:xfrm rot="16200000">
              <a:off x="3025119" y="4174694"/>
              <a:ext cx="3518912" cy="369332"/>
            </a:xfrm>
            <a:prstGeom prst="rect">
              <a:avLst/>
            </a:prstGeom>
          </p:spPr>
          <p:txBody>
            <a:bodyPr wrap="none">
              <a:spAutoFit/>
            </a:bodyPr>
            <a:lstStyle/>
            <a:p>
              <a:r>
                <a:rPr lang="en-US" altLang="en-US" dirty="0"/>
                <a:t>Designated points of compliance</a:t>
              </a:r>
            </a:p>
          </p:txBody>
        </p:sp>
        <p:sp>
          <p:nvSpPr>
            <p:cNvPr id="36" name="TextBox 35">
              <a:extLst>
                <a:ext uri="{FF2B5EF4-FFF2-40B4-BE49-F238E27FC236}">
                  <a16:creationId xmlns:a16="http://schemas.microsoft.com/office/drawing/2014/main" xmlns="" id="{6E542207-7D57-4D8A-83A6-6B493A6AD6C2}"/>
                </a:ext>
              </a:extLst>
            </p:cNvPr>
            <p:cNvSpPr txBox="1"/>
            <p:nvPr/>
          </p:nvSpPr>
          <p:spPr>
            <a:xfrm>
              <a:off x="4530136" y="2060603"/>
              <a:ext cx="441146" cy="369332"/>
            </a:xfrm>
            <a:prstGeom prst="rect">
              <a:avLst/>
            </a:prstGeom>
            <a:solidFill>
              <a:schemeClr val="bg1"/>
            </a:solidFill>
          </p:spPr>
          <p:txBody>
            <a:bodyPr wrap="none" rtlCol="0">
              <a:spAutoFit/>
            </a:bodyPr>
            <a:lstStyle/>
            <a:p>
              <a:r>
                <a:rPr lang="en-US" dirty="0"/>
                <a:t>34</a:t>
              </a:r>
            </a:p>
          </p:txBody>
        </p:sp>
      </p:grpSp>
      <p:grpSp>
        <p:nvGrpSpPr>
          <p:cNvPr id="51" name="Group 50">
            <a:extLst>
              <a:ext uri="{FF2B5EF4-FFF2-40B4-BE49-F238E27FC236}">
                <a16:creationId xmlns:a16="http://schemas.microsoft.com/office/drawing/2014/main" xmlns="" id="{2D097D6D-DCE7-4F0D-BDA7-737C5756B158}"/>
              </a:ext>
            </a:extLst>
          </p:cNvPr>
          <p:cNvGrpSpPr/>
          <p:nvPr/>
        </p:nvGrpSpPr>
        <p:grpSpPr>
          <a:xfrm>
            <a:off x="5265765" y="3169734"/>
            <a:ext cx="656068" cy="2949081"/>
            <a:chOff x="5486400" y="3169734"/>
            <a:chExt cx="656068" cy="2949081"/>
          </a:xfrm>
        </p:grpSpPr>
        <p:sp>
          <p:nvSpPr>
            <p:cNvPr id="37" name="Rectangle 36">
              <a:extLst>
                <a:ext uri="{FF2B5EF4-FFF2-40B4-BE49-F238E27FC236}">
                  <a16:creationId xmlns:a16="http://schemas.microsoft.com/office/drawing/2014/main" xmlns="" id="{A9EC9C70-27ED-415F-99CF-88EB0532E75D}"/>
                </a:ext>
              </a:extLst>
            </p:cNvPr>
            <p:cNvSpPr/>
            <p:nvPr/>
          </p:nvSpPr>
          <p:spPr bwMode="auto">
            <a:xfrm>
              <a:off x="5502388" y="3546051"/>
              <a:ext cx="640080" cy="25573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xmlns="" id="{766325E4-EBD3-44FF-A179-0986B1614A09}"/>
                </a:ext>
              </a:extLst>
            </p:cNvPr>
            <p:cNvSpPr/>
            <p:nvPr/>
          </p:nvSpPr>
          <p:spPr>
            <a:xfrm rot="16200000">
              <a:off x="4610713" y="4596796"/>
              <a:ext cx="2397706" cy="646331"/>
            </a:xfrm>
            <a:prstGeom prst="rect">
              <a:avLst/>
            </a:prstGeom>
          </p:spPr>
          <p:txBody>
            <a:bodyPr wrap="square">
              <a:spAutoFit/>
            </a:bodyPr>
            <a:lstStyle/>
            <a:p>
              <a:r>
                <a:rPr lang="en-US" altLang="en-US" dirty="0"/>
                <a:t>Alternate concentration limits</a:t>
              </a:r>
            </a:p>
          </p:txBody>
        </p:sp>
        <p:sp>
          <p:nvSpPr>
            <p:cNvPr id="39" name="TextBox 38">
              <a:extLst>
                <a:ext uri="{FF2B5EF4-FFF2-40B4-BE49-F238E27FC236}">
                  <a16:creationId xmlns:a16="http://schemas.microsoft.com/office/drawing/2014/main" xmlns="" id="{4CE7A69A-0ACF-4B1E-880C-794D07D11B11}"/>
                </a:ext>
              </a:extLst>
            </p:cNvPr>
            <p:cNvSpPr txBox="1"/>
            <p:nvPr/>
          </p:nvSpPr>
          <p:spPr>
            <a:xfrm>
              <a:off x="5567204" y="3169734"/>
              <a:ext cx="441146" cy="369332"/>
            </a:xfrm>
            <a:prstGeom prst="rect">
              <a:avLst/>
            </a:prstGeom>
            <a:solidFill>
              <a:schemeClr val="bg1"/>
            </a:solidFill>
          </p:spPr>
          <p:txBody>
            <a:bodyPr wrap="none" rtlCol="0">
              <a:spAutoFit/>
            </a:bodyPr>
            <a:lstStyle/>
            <a:p>
              <a:r>
                <a:rPr lang="en-US" dirty="0"/>
                <a:t>23</a:t>
              </a:r>
            </a:p>
          </p:txBody>
        </p:sp>
      </p:grpSp>
      <p:grpSp>
        <p:nvGrpSpPr>
          <p:cNvPr id="52" name="Group 51">
            <a:extLst>
              <a:ext uri="{FF2B5EF4-FFF2-40B4-BE49-F238E27FC236}">
                <a16:creationId xmlns:a16="http://schemas.microsoft.com/office/drawing/2014/main" xmlns="" id="{E3758518-A562-436C-8EA6-18763522E9A8}"/>
              </a:ext>
            </a:extLst>
          </p:cNvPr>
          <p:cNvGrpSpPr/>
          <p:nvPr/>
        </p:nvGrpSpPr>
        <p:grpSpPr>
          <a:xfrm>
            <a:off x="6544987" y="3449189"/>
            <a:ext cx="640080" cy="2652694"/>
            <a:chOff x="6522720" y="3449189"/>
            <a:chExt cx="640080" cy="2652694"/>
          </a:xfrm>
        </p:grpSpPr>
        <p:sp>
          <p:nvSpPr>
            <p:cNvPr id="40" name="Rectangle 39">
              <a:extLst>
                <a:ext uri="{FF2B5EF4-FFF2-40B4-BE49-F238E27FC236}">
                  <a16:creationId xmlns:a16="http://schemas.microsoft.com/office/drawing/2014/main" xmlns="" id="{8AF00F7A-B07E-45E6-ADB1-65C41D070D47}"/>
                </a:ext>
              </a:extLst>
            </p:cNvPr>
            <p:cNvSpPr/>
            <p:nvPr/>
          </p:nvSpPr>
          <p:spPr bwMode="auto">
            <a:xfrm>
              <a:off x="6522720" y="3905779"/>
              <a:ext cx="640080" cy="2196104"/>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1" name="TextBox 40">
              <a:extLst>
                <a:ext uri="{FF2B5EF4-FFF2-40B4-BE49-F238E27FC236}">
                  <a16:creationId xmlns:a16="http://schemas.microsoft.com/office/drawing/2014/main" xmlns="" id="{1264D12C-9EC7-4379-A7CE-44940F71D636}"/>
                </a:ext>
              </a:extLst>
            </p:cNvPr>
            <p:cNvSpPr txBox="1"/>
            <p:nvPr/>
          </p:nvSpPr>
          <p:spPr>
            <a:xfrm>
              <a:off x="6563019" y="3449189"/>
              <a:ext cx="441146" cy="369332"/>
            </a:xfrm>
            <a:prstGeom prst="rect">
              <a:avLst/>
            </a:prstGeom>
            <a:noFill/>
          </p:spPr>
          <p:txBody>
            <a:bodyPr wrap="none" rtlCol="0">
              <a:spAutoFit/>
            </a:bodyPr>
            <a:lstStyle/>
            <a:p>
              <a:r>
                <a:rPr lang="en-US" dirty="0"/>
                <a:t>20</a:t>
              </a:r>
            </a:p>
          </p:txBody>
        </p:sp>
        <p:sp>
          <p:nvSpPr>
            <p:cNvPr id="42" name="Rectangle 41">
              <a:extLst>
                <a:ext uri="{FF2B5EF4-FFF2-40B4-BE49-F238E27FC236}">
                  <a16:creationId xmlns:a16="http://schemas.microsoft.com/office/drawing/2014/main" xmlns="" id="{FC4934BF-0F1C-4A46-BAC8-5F825E03DA31}"/>
                </a:ext>
              </a:extLst>
            </p:cNvPr>
            <p:cNvSpPr/>
            <p:nvPr/>
          </p:nvSpPr>
          <p:spPr>
            <a:xfrm rot="16200000">
              <a:off x="5740129" y="4808053"/>
              <a:ext cx="2213037" cy="369332"/>
            </a:xfrm>
            <a:prstGeom prst="rect">
              <a:avLst/>
            </a:prstGeom>
          </p:spPr>
          <p:txBody>
            <a:bodyPr wrap="square">
              <a:spAutoFit/>
            </a:bodyPr>
            <a:lstStyle/>
            <a:p>
              <a:r>
                <a:rPr lang="en-US" altLang="en-US" dirty="0"/>
                <a:t>State TI provisions</a:t>
              </a:r>
            </a:p>
          </p:txBody>
        </p:sp>
      </p:grpSp>
      <p:grpSp>
        <p:nvGrpSpPr>
          <p:cNvPr id="53" name="Group 52">
            <a:extLst>
              <a:ext uri="{FF2B5EF4-FFF2-40B4-BE49-F238E27FC236}">
                <a16:creationId xmlns:a16="http://schemas.microsoft.com/office/drawing/2014/main" xmlns="" id="{BF82746A-DE0D-4F0F-B71F-03297C420EDE}"/>
              </a:ext>
            </a:extLst>
          </p:cNvPr>
          <p:cNvGrpSpPr/>
          <p:nvPr/>
        </p:nvGrpSpPr>
        <p:grpSpPr>
          <a:xfrm>
            <a:off x="7808221" y="3653377"/>
            <a:ext cx="649979" cy="2448506"/>
            <a:chOff x="7579621" y="3653377"/>
            <a:chExt cx="649979" cy="2448506"/>
          </a:xfrm>
        </p:grpSpPr>
        <p:sp>
          <p:nvSpPr>
            <p:cNvPr id="43" name="Rectangle 42">
              <a:extLst>
                <a:ext uri="{FF2B5EF4-FFF2-40B4-BE49-F238E27FC236}">
                  <a16:creationId xmlns:a16="http://schemas.microsoft.com/office/drawing/2014/main" xmlns="" id="{083F17D8-E613-4D76-BA66-CE5160D488EE}"/>
                </a:ext>
              </a:extLst>
            </p:cNvPr>
            <p:cNvSpPr/>
            <p:nvPr/>
          </p:nvSpPr>
          <p:spPr bwMode="auto">
            <a:xfrm>
              <a:off x="7589520" y="4071407"/>
              <a:ext cx="640080" cy="203047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4" name="TextBox 43">
              <a:extLst>
                <a:ext uri="{FF2B5EF4-FFF2-40B4-BE49-F238E27FC236}">
                  <a16:creationId xmlns:a16="http://schemas.microsoft.com/office/drawing/2014/main" xmlns="" id="{473394BD-6893-4B99-955F-3FD1729959DB}"/>
                </a:ext>
              </a:extLst>
            </p:cNvPr>
            <p:cNvSpPr txBox="1"/>
            <p:nvPr/>
          </p:nvSpPr>
          <p:spPr>
            <a:xfrm>
              <a:off x="7657252" y="3653377"/>
              <a:ext cx="441146" cy="369332"/>
            </a:xfrm>
            <a:prstGeom prst="rect">
              <a:avLst/>
            </a:prstGeom>
            <a:solidFill>
              <a:schemeClr val="bg1"/>
            </a:solidFill>
          </p:spPr>
          <p:txBody>
            <a:bodyPr wrap="none" rtlCol="0">
              <a:spAutoFit/>
            </a:bodyPr>
            <a:lstStyle/>
            <a:p>
              <a:r>
                <a:rPr lang="en-US" dirty="0"/>
                <a:t>19</a:t>
              </a:r>
            </a:p>
          </p:txBody>
        </p:sp>
        <p:sp>
          <p:nvSpPr>
            <p:cNvPr id="45" name="Rectangle 44">
              <a:extLst>
                <a:ext uri="{FF2B5EF4-FFF2-40B4-BE49-F238E27FC236}">
                  <a16:creationId xmlns:a16="http://schemas.microsoft.com/office/drawing/2014/main" xmlns="" id="{3B00F73A-139F-4DBD-9A9E-3E3BC3F9D4DF}"/>
                </a:ext>
              </a:extLst>
            </p:cNvPr>
            <p:cNvSpPr/>
            <p:nvPr/>
          </p:nvSpPr>
          <p:spPr>
            <a:xfrm rot="16200000">
              <a:off x="6991800" y="4838087"/>
              <a:ext cx="1821974" cy="646331"/>
            </a:xfrm>
            <a:prstGeom prst="rect">
              <a:avLst/>
            </a:prstGeom>
          </p:spPr>
          <p:txBody>
            <a:bodyPr wrap="square">
              <a:spAutoFit/>
            </a:bodyPr>
            <a:lstStyle/>
            <a:p>
              <a:r>
                <a:rPr lang="en-US" altLang="en-US" dirty="0"/>
                <a:t>Low-threat closure criteria</a:t>
              </a:r>
            </a:p>
          </p:txBody>
        </p:sp>
      </p:grpSp>
      <p:grpSp>
        <p:nvGrpSpPr>
          <p:cNvPr id="49" name="Group 48">
            <a:extLst>
              <a:ext uri="{FF2B5EF4-FFF2-40B4-BE49-F238E27FC236}">
                <a16:creationId xmlns:a16="http://schemas.microsoft.com/office/drawing/2014/main" xmlns="" id="{97719153-785D-442E-A8C7-43C3106A406B}"/>
              </a:ext>
            </a:extLst>
          </p:cNvPr>
          <p:cNvGrpSpPr/>
          <p:nvPr/>
        </p:nvGrpSpPr>
        <p:grpSpPr>
          <a:xfrm>
            <a:off x="2719499" y="1752600"/>
            <a:ext cx="659878" cy="4350809"/>
            <a:chOff x="2255520" y="1752600"/>
            <a:chExt cx="659878" cy="4350809"/>
          </a:xfrm>
        </p:grpSpPr>
        <p:sp>
          <p:nvSpPr>
            <p:cNvPr id="46" name="Rectangle 45">
              <a:extLst>
                <a:ext uri="{FF2B5EF4-FFF2-40B4-BE49-F238E27FC236}">
                  <a16:creationId xmlns:a16="http://schemas.microsoft.com/office/drawing/2014/main" xmlns="" id="{B398B65F-8129-497E-9FFB-2D7D951C40B5}"/>
                </a:ext>
              </a:extLst>
            </p:cNvPr>
            <p:cNvSpPr/>
            <p:nvPr/>
          </p:nvSpPr>
          <p:spPr bwMode="auto">
            <a:xfrm>
              <a:off x="2255520" y="2121933"/>
              <a:ext cx="640080" cy="398147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7" name="TextBox 46">
              <a:extLst>
                <a:ext uri="{FF2B5EF4-FFF2-40B4-BE49-F238E27FC236}">
                  <a16:creationId xmlns:a16="http://schemas.microsoft.com/office/drawing/2014/main" xmlns="" id="{A45C02FE-37CC-4A11-B7C9-8ECC63C10570}"/>
                </a:ext>
              </a:extLst>
            </p:cNvPr>
            <p:cNvSpPr txBox="1"/>
            <p:nvPr/>
          </p:nvSpPr>
          <p:spPr>
            <a:xfrm>
              <a:off x="2378254" y="1752600"/>
              <a:ext cx="441146" cy="369332"/>
            </a:xfrm>
            <a:prstGeom prst="rect">
              <a:avLst/>
            </a:prstGeom>
            <a:noFill/>
          </p:spPr>
          <p:txBody>
            <a:bodyPr wrap="none" rtlCol="0">
              <a:spAutoFit/>
            </a:bodyPr>
            <a:lstStyle/>
            <a:p>
              <a:r>
                <a:rPr lang="en-US" dirty="0"/>
                <a:t>36</a:t>
              </a:r>
            </a:p>
          </p:txBody>
        </p:sp>
        <p:sp>
          <p:nvSpPr>
            <p:cNvPr id="48" name="TextBox 47">
              <a:extLst>
                <a:ext uri="{FF2B5EF4-FFF2-40B4-BE49-F238E27FC236}">
                  <a16:creationId xmlns:a16="http://schemas.microsoft.com/office/drawing/2014/main" xmlns="" id="{418211FB-FD61-4813-9C98-76C170871AAA}"/>
                </a:ext>
              </a:extLst>
            </p:cNvPr>
            <p:cNvSpPr txBox="1"/>
            <p:nvPr/>
          </p:nvSpPr>
          <p:spPr>
            <a:xfrm rot="16200000">
              <a:off x="712780" y="3893381"/>
              <a:ext cx="3758906" cy="646331"/>
            </a:xfrm>
            <a:prstGeom prst="rect">
              <a:avLst/>
            </a:prstGeom>
            <a:noFill/>
          </p:spPr>
          <p:txBody>
            <a:bodyPr wrap="square" rtlCol="0">
              <a:spAutoFit/>
            </a:bodyPr>
            <a:lstStyle/>
            <a:p>
              <a:r>
                <a:rPr lang="en-US" dirty="0"/>
                <a:t>Institutional controls to manage exposure</a:t>
              </a:r>
            </a:p>
          </p:txBody>
        </p:sp>
      </p:grpSp>
      <p:sp>
        <p:nvSpPr>
          <p:cNvPr id="55" name="Rectangle 54">
            <a:extLst>
              <a:ext uri="{FF2B5EF4-FFF2-40B4-BE49-F238E27FC236}">
                <a16:creationId xmlns:a16="http://schemas.microsoft.com/office/drawing/2014/main" xmlns="" id="{EE3BDBC8-57E2-4DE0-8004-A155339A20F0}"/>
              </a:ext>
            </a:extLst>
          </p:cNvPr>
          <p:cNvSpPr/>
          <p:nvPr/>
        </p:nvSpPr>
        <p:spPr>
          <a:xfrm>
            <a:off x="5891" y="6481166"/>
            <a:ext cx="4271962" cy="369332"/>
          </a:xfrm>
          <a:prstGeom prst="rect">
            <a:avLst/>
          </a:prstGeom>
        </p:spPr>
        <p:txBody>
          <a:bodyPr wrap="square">
            <a:spAutoFit/>
          </a:bodyPr>
          <a:lstStyle/>
          <a:p>
            <a:r>
              <a:rPr lang="en-US" altLang="en-US" dirty="0"/>
              <a:t>ITRC RMCS-1 Figures 3-4, Appendix A</a:t>
            </a:r>
            <a:endParaRPr lang="en-US" dirty="0"/>
          </a:p>
        </p:txBody>
      </p:sp>
      <p:sp>
        <p:nvSpPr>
          <p:cNvPr id="3" name="TextBox 2">
            <a:extLst>
              <a:ext uri="{FF2B5EF4-FFF2-40B4-BE49-F238E27FC236}">
                <a16:creationId xmlns:a16="http://schemas.microsoft.com/office/drawing/2014/main" xmlns="" id="{A579C073-079C-4B86-B993-408B7B21F555}"/>
              </a:ext>
            </a:extLst>
          </p:cNvPr>
          <p:cNvSpPr txBox="1"/>
          <p:nvPr/>
        </p:nvSpPr>
        <p:spPr>
          <a:xfrm rot="16200000">
            <a:off x="-1906610" y="3708705"/>
            <a:ext cx="4570482" cy="369332"/>
          </a:xfrm>
          <a:prstGeom prst="rect">
            <a:avLst/>
          </a:prstGeom>
          <a:noFill/>
        </p:spPr>
        <p:txBody>
          <a:bodyPr wrap="none" rtlCol="0">
            <a:spAutoFit/>
          </a:bodyPr>
          <a:lstStyle/>
          <a:p>
            <a:r>
              <a:rPr lang="en-US" dirty="0"/>
              <a:t>Number of states responding yes to survey</a:t>
            </a:r>
          </a:p>
        </p:txBody>
      </p:sp>
    </p:spTree>
    <p:extLst>
      <p:ext uri="{BB962C8B-B14F-4D97-AF65-F5344CB8AC3E}">
        <p14:creationId xmlns:p14="http://schemas.microsoft.com/office/powerpoint/2010/main" val="709812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F37BE2F-4ACE-4E4D-AFCB-4F8FCA8ADC6E}"/>
              </a:ext>
            </a:extLst>
          </p:cNvPr>
          <p:cNvGrpSpPr/>
          <p:nvPr/>
        </p:nvGrpSpPr>
        <p:grpSpPr>
          <a:xfrm>
            <a:off x="1981200" y="5181601"/>
            <a:ext cx="5689600" cy="1260060"/>
            <a:chOff x="2388717" y="5340400"/>
            <a:chExt cx="6153150" cy="1454051"/>
          </a:xfrm>
        </p:grpSpPr>
        <p:pic>
          <p:nvPicPr>
            <p:cNvPr id="13" name="Picture 12">
              <a:extLst>
                <a:ext uri="{FF2B5EF4-FFF2-40B4-BE49-F238E27FC236}">
                  <a16:creationId xmlns:a16="http://schemas.microsoft.com/office/drawing/2014/main" xmlns="" id="{79DF131B-53FC-4A9F-BA2E-941A6F967C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0305" y="5441251"/>
              <a:ext cx="1276350" cy="1305096"/>
            </a:xfrm>
            <a:prstGeom prst="rect">
              <a:avLst/>
            </a:prstGeom>
          </p:spPr>
        </p:pic>
        <p:pic>
          <p:nvPicPr>
            <p:cNvPr id="14" name="Picture 4" descr="Image result for cartoon apple">
              <a:extLst>
                <a:ext uri="{FF2B5EF4-FFF2-40B4-BE49-F238E27FC236}">
                  <a16:creationId xmlns:a16="http://schemas.microsoft.com/office/drawing/2014/main" xmlns="" id="{5E6AE6AD-CE4E-44F5-A7FE-91F69551D52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88717" y="5356274"/>
              <a:ext cx="1497012" cy="14381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F72E5304-1091-41C5-9FAF-07CC320BF8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32181" y="5340400"/>
              <a:ext cx="1309686" cy="1338720"/>
            </a:xfrm>
            <a:prstGeom prst="rect">
              <a:avLst/>
            </a:prstGeom>
          </p:spPr>
        </p:pic>
      </p:grpSp>
      <p:sp>
        <p:nvSpPr>
          <p:cNvPr id="14338" name="Title 1"/>
          <p:cNvSpPr>
            <a:spLocks noGrp="1"/>
          </p:cNvSpPr>
          <p:nvPr>
            <p:ph type="title"/>
          </p:nvPr>
        </p:nvSpPr>
        <p:spPr/>
        <p:txBody>
          <a:bodyPr/>
          <a:lstStyle/>
          <a:p>
            <a:r>
              <a:rPr lang="en-US" altLang="en-US" dirty="0"/>
              <a:t>Develop Interim Objectives and Adaptive Remedial Strategy</a:t>
            </a:r>
          </a:p>
        </p:txBody>
      </p:sp>
      <p:sp>
        <p:nvSpPr>
          <p:cNvPr id="14339" name="Content Placeholder 2"/>
          <p:cNvSpPr>
            <a:spLocks noGrp="1"/>
          </p:cNvSpPr>
          <p:nvPr>
            <p:ph sz="half" idx="1"/>
          </p:nvPr>
        </p:nvSpPr>
        <p:spPr>
          <a:xfrm>
            <a:off x="609600" y="1600199"/>
            <a:ext cx="5352582" cy="4352925"/>
          </a:xfrm>
        </p:spPr>
        <p:txBody>
          <a:bodyPr/>
          <a:lstStyle/>
          <a:p>
            <a:r>
              <a:rPr lang="en-US" altLang="en-US" b="1" dirty="0"/>
              <a:t>Interim objectives </a:t>
            </a:r>
            <a:r>
              <a:rPr lang="en-US" altLang="en-US" dirty="0"/>
              <a:t>are intermediary goals that guide progress towards achieving site objectives</a:t>
            </a:r>
          </a:p>
          <a:p>
            <a:r>
              <a:rPr lang="en-US" altLang="en-US" b="1" dirty="0"/>
              <a:t>Adaptive remedial strategy</a:t>
            </a:r>
            <a:r>
              <a:rPr lang="en-US" altLang="en-US" dirty="0"/>
              <a:t> is a combination of </a:t>
            </a:r>
            <a:r>
              <a:rPr lang="en-US" dirty="0"/>
              <a:t>technologies and approaches to meet interim objectives</a:t>
            </a:r>
          </a:p>
          <a:p>
            <a:endParaRPr lang="en-US" altLang="en-US" dirty="0"/>
          </a:p>
        </p:txBody>
      </p:sp>
      <p:sp>
        <p:nvSpPr>
          <p:cNvPr id="11" name="TextBox 10">
            <a:extLst>
              <a:ext uri="{FF2B5EF4-FFF2-40B4-BE49-F238E27FC236}">
                <a16:creationId xmlns:a16="http://schemas.microsoft.com/office/drawing/2014/main" xmlns="" id="{BA572C59-9997-4939-A832-7073BC21C43F}"/>
              </a:ext>
            </a:extLst>
          </p:cNvPr>
          <p:cNvSpPr txBox="1"/>
          <p:nvPr/>
        </p:nvSpPr>
        <p:spPr>
          <a:xfrm>
            <a:off x="369889" y="6455782"/>
            <a:ext cx="2646878" cy="369332"/>
          </a:xfrm>
          <a:prstGeom prst="rect">
            <a:avLst/>
          </a:prstGeom>
          <a:solidFill>
            <a:schemeClr val="bg1"/>
          </a:solidFill>
        </p:spPr>
        <p:txBody>
          <a:bodyPr wrap="none" rtlCol="0">
            <a:spAutoFit/>
          </a:bodyPr>
          <a:lstStyle/>
          <a:p>
            <a:r>
              <a:rPr lang="en-US" dirty="0"/>
              <a:t>ITRC RMCS-1, Figure 1</a:t>
            </a:r>
          </a:p>
        </p:txBody>
      </p:sp>
      <p:sp>
        <p:nvSpPr>
          <p:cNvPr id="16" name="TextBox 15">
            <a:extLst>
              <a:ext uri="{FF2B5EF4-FFF2-40B4-BE49-F238E27FC236}">
                <a16:creationId xmlns:a16="http://schemas.microsoft.com/office/drawing/2014/main" xmlns="" id="{EAD7D442-56DF-475F-8B9F-A16B0AE071FE}"/>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grpSp>
        <p:nvGrpSpPr>
          <p:cNvPr id="2" name="Group 1"/>
          <p:cNvGrpSpPr/>
          <p:nvPr/>
        </p:nvGrpSpPr>
        <p:grpSpPr>
          <a:xfrm>
            <a:off x="5918200" y="1452541"/>
            <a:ext cx="3073400" cy="3576659"/>
            <a:chOff x="5918200" y="1452541"/>
            <a:chExt cx="3073400" cy="3576659"/>
          </a:xfrm>
        </p:grpSpPr>
        <p:sp>
          <p:nvSpPr>
            <p:cNvPr id="5" name="Rounded Rectangle 49"/>
            <p:cNvSpPr/>
            <p:nvPr/>
          </p:nvSpPr>
          <p:spPr bwMode="auto">
            <a:xfrm>
              <a:off x="5918200" y="2889404"/>
              <a:ext cx="3073400" cy="609600"/>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sz="1600" kern="0" dirty="0">
                  <a:solidFill>
                    <a:prstClr val="black"/>
                  </a:solidFill>
                  <a:latin typeface="+mn-lt"/>
                  <a:ea typeface="MS PGothic" pitchFamily="34" charset="-128"/>
                </a:rPr>
                <a:t>Set or Revisit Site Objectives</a:t>
              </a:r>
            </a:p>
          </p:txBody>
        </p:sp>
        <p:sp>
          <p:nvSpPr>
            <p:cNvPr id="6" name="Rounded Rectangle 71"/>
            <p:cNvSpPr/>
            <p:nvPr/>
          </p:nvSpPr>
          <p:spPr bwMode="auto">
            <a:xfrm>
              <a:off x="5918200" y="1845733"/>
              <a:ext cx="3073400" cy="661987"/>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sz="1600" kern="0" dirty="0">
                  <a:solidFill>
                    <a:prstClr val="black"/>
                  </a:solidFill>
                  <a:latin typeface="+mn-lt"/>
                  <a:ea typeface="MS PGothic" pitchFamily="34" charset="-128"/>
                </a:rPr>
                <a:t>Refine Conceptual Site Model</a:t>
              </a:r>
            </a:p>
          </p:txBody>
        </p:sp>
        <p:cxnSp>
          <p:nvCxnSpPr>
            <p:cNvPr id="14343" name="Straight Arrow Connector 6"/>
            <p:cNvCxnSpPr>
              <a:cxnSpLocks noChangeShapeType="1"/>
              <a:stCxn id="5" idx="2"/>
              <a:endCxn id="10" idx="0"/>
            </p:cNvCxnSpPr>
            <p:nvPr/>
          </p:nvCxnSpPr>
          <p:spPr bwMode="auto">
            <a:xfrm>
              <a:off x="7454900" y="3499004"/>
              <a:ext cx="0" cy="388734"/>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344" name="Straight Arrow Connector 7"/>
            <p:cNvCxnSpPr>
              <a:cxnSpLocks noChangeShapeType="1"/>
              <a:stCxn id="6" idx="2"/>
              <a:endCxn id="5" idx="0"/>
            </p:cNvCxnSpPr>
            <p:nvPr/>
          </p:nvCxnSpPr>
          <p:spPr bwMode="auto">
            <a:xfrm>
              <a:off x="7454900" y="2507720"/>
              <a:ext cx="0" cy="381684"/>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Rounded Rectangle 49">
              <a:extLst>
                <a:ext uri="{FF2B5EF4-FFF2-40B4-BE49-F238E27FC236}">
                  <a16:creationId xmlns:a16="http://schemas.microsoft.com/office/drawing/2014/main" xmlns="" id="{14A9A324-BFB4-4B6C-8F34-7D0949A47D05}"/>
                </a:ext>
              </a:extLst>
            </p:cNvPr>
            <p:cNvSpPr/>
            <p:nvPr/>
          </p:nvSpPr>
          <p:spPr bwMode="auto">
            <a:xfrm>
              <a:off x="5918200" y="3887738"/>
              <a:ext cx="3073400" cy="1141462"/>
            </a:xfrm>
            <a:prstGeom prst="roundRect">
              <a:avLst/>
            </a:prstGeom>
            <a:solidFill>
              <a:srgbClr val="71D0FF"/>
            </a:solidFill>
            <a:ln w="28575" cap="flat" cmpd="sng" algn="ctr">
              <a:solidFill>
                <a:schemeClr val="tx1"/>
              </a:solidFill>
              <a:prstDash val="solid"/>
              <a:miter lim="800000"/>
            </a:ln>
            <a:effectLst/>
          </p:spPr>
          <p:txBody>
            <a:bodyPr anchor="ctr"/>
            <a:lstStyle/>
            <a:p>
              <a:pPr algn="ctr" defTabSz="435426" eaLnBrk="1" hangingPunct="1">
                <a:defRPr/>
              </a:pPr>
              <a:r>
                <a:rPr lang="en-US" b="1" kern="0" dirty="0">
                  <a:solidFill>
                    <a:prstClr val="black"/>
                  </a:solidFill>
                  <a:latin typeface="+mn-lt"/>
                  <a:ea typeface="MS PGothic" pitchFamily="34" charset="-128"/>
                </a:rPr>
                <a:t>Develop Interim Objectives and Adaptive Remedial Strategy</a:t>
              </a:r>
            </a:p>
          </p:txBody>
        </p:sp>
        <p:cxnSp>
          <p:nvCxnSpPr>
            <p:cNvPr id="18" name="Straight Arrow Connector 7">
              <a:extLst>
                <a:ext uri="{FF2B5EF4-FFF2-40B4-BE49-F238E27FC236}">
                  <a16:creationId xmlns:a16="http://schemas.microsoft.com/office/drawing/2014/main" xmlns="" id="{2079B8B1-5952-4AAB-9506-9FF5304D2A2D}"/>
                </a:ext>
              </a:extLst>
            </p:cNvPr>
            <p:cNvCxnSpPr>
              <a:cxnSpLocks noChangeShapeType="1"/>
              <a:endCxn id="6" idx="0"/>
            </p:cNvCxnSpPr>
            <p:nvPr/>
          </p:nvCxnSpPr>
          <p:spPr bwMode="auto">
            <a:xfrm>
              <a:off x="7454900" y="1452541"/>
              <a:ext cx="0" cy="393192"/>
            </a:xfrm>
            <a:prstGeom prst="straightConnector1">
              <a:avLst/>
            </a:prstGeom>
            <a:noFill/>
            <a:ln w="38100" algn="ctr">
              <a:solidFill>
                <a:schemeClr val="tx1"/>
              </a:solidFill>
              <a:round/>
              <a:headEnd/>
              <a:tailEnd type="triangle" w="med" len="med"/>
            </a:ln>
          </p:spPr>
        </p:cxnSp>
      </p:grpSp>
    </p:spTree>
    <p:extLst>
      <p:ext uri="{BB962C8B-B14F-4D97-AF65-F5344CB8AC3E}">
        <p14:creationId xmlns:p14="http://schemas.microsoft.com/office/powerpoint/2010/main" val="6355462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Interim Objectives</a:t>
            </a:r>
          </a:p>
        </p:txBody>
      </p:sp>
      <p:sp>
        <p:nvSpPr>
          <p:cNvPr id="18435" name="Content Placeholder 2"/>
          <p:cNvSpPr>
            <a:spLocks noGrp="1"/>
          </p:cNvSpPr>
          <p:nvPr>
            <p:ph idx="1"/>
          </p:nvPr>
        </p:nvSpPr>
        <p:spPr/>
        <p:txBody>
          <a:bodyPr/>
          <a:lstStyle/>
          <a:p>
            <a:r>
              <a:rPr lang="en-US" altLang="en-US" dirty="0"/>
              <a:t>Should be Specific Measurable Attainable Relevant and Timebound (SMART) </a:t>
            </a:r>
          </a:p>
          <a:p>
            <a:pPr lvl="1"/>
            <a:r>
              <a:rPr lang="en-US" altLang="en-US" dirty="0"/>
              <a:t>Contaminant mass flux or discharge decrease by [x]% within [#] years</a:t>
            </a:r>
          </a:p>
          <a:p>
            <a:pPr lvl="1"/>
            <a:r>
              <a:rPr lang="en-US" altLang="en-US" dirty="0"/>
              <a:t>Target degradation rates met within [#] years</a:t>
            </a:r>
          </a:p>
          <a:p>
            <a:pPr lvl="1"/>
            <a:r>
              <a:rPr lang="en-US" altLang="en-US" dirty="0"/>
              <a:t>Capping to prevent direct exposure </a:t>
            </a:r>
          </a:p>
          <a:p>
            <a:r>
              <a:rPr lang="en-US" altLang="en-US" dirty="0"/>
              <a:t>Guide short-term decisions and actions</a:t>
            </a:r>
          </a:p>
          <a:p>
            <a:pPr lvl="1"/>
            <a:r>
              <a:rPr lang="en-US" altLang="en-US" dirty="0"/>
              <a:t>Optimization</a:t>
            </a:r>
          </a:p>
          <a:p>
            <a:pPr lvl="1"/>
            <a:r>
              <a:rPr lang="en-US" altLang="en-US" dirty="0"/>
              <a:t>Technology transitions</a:t>
            </a:r>
          </a:p>
          <a:p>
            <a:r>
              <a:rPr lang="en-US" altLang="en-US" dirty="0"/>
              <a:t>Meeting interim objectives </a:t>
            </a:r>
            <a:r>
              <a:rPr lang="en-US" altLang="en-US" dirty="0">
                <a:sym typeface="Wingdings" panose="05000000000000000000" pitchFamily="2" charset="2"/>
              </a:rPr>
              <a:t></a:t>
            </a:r>
            <a:r>
              <a:rPr lang="en-US" altLang="en-US" dirty="0"/>
              <a:t> progress</a:t>
            </a:r>
          </a:p>
        </p:txBody>
      </p:sp>
      <p:sp>
        <p:nvSpPr>
          <p:cNvPr id="2" name="Rectangle 1">
            <a:extLst>
              <a:ext uri="{FF2B5EF4-FFF2-40B4-BE49-F238E27FC236}">
                <a16:creationId xmlns:a16="http://schemas.microsoft.com/office/drawing/2014/main" xmlns="" id="{F7CE881F-77B0-4004-8CB7-A077EF8077E6}"/>
              </a:ext>
            </a:extLst>
          </p:cNvPr>
          <p:cNvSpPr/>
          <p:nvPr/>
        </p:nvSpPr>
        <p:spPr>
          <a:xfrm>
            <a:off x="369889" y="6488668"/>
            <a:ext cx="4976555" cy="369332"/>
          </a:xfrm>
          <a:prstGeom prst="rect">
            <a:avLst/>
          </a:prstGeom>
        </p:spPr>
        <p:txBody>
          <a:bodyPr wrap="none">
            <a:spAutoFit/>
          </a:bodyPr>
          <a:lstStyle/>
          <a:p>
            <a:r>
              <a:rPr lang="en-US" altLang="en-US" dirty="0"/>
              <a:t>ITRC IDSS-1, 2011; ITRC MASSFLUX-1, 2010</a:t>
            </a:r>
            <a:endParaRPr lang="en-US" dirty="0"/>
          </a:p>
        </p:txBody>
      </p:sp>
    </p:spTree>
    <p:extLst>
      <p:ext uri="{BB962C8B-B14F-4D97-AF65-F5344CB8AC3E}">
        <p14:creationId xmlns:p14="http://schemas.microsoft.com/office/powerpoint/2010/main" val="1393811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Select Adaptive Remedial Strategy</a:t>
            </a:r>
            <a:br>
              <a:rPr lang="en-US" altLang="en-US" dirty="0"/>
            </a:br>
            <a:r>
              <a:rPr lang="en-US" altLang="en-US" dirty="0">
                <a:solidFill>
                  <a:srgbClr val="333399"/>
                </a:solidFill>
              </a:rPr>
              <a:t>Step 1. Identify Options</a:t>
            </a:r>
          </a:p>
        </p:txBody>
      </p:sp>
      <p:sp>
        <p:nvSpPr>
          <p:cNvPr id="16387" name="Content Placeholder 2"/>
          <p:cNvSpPr>
            <a:spLocks noGrp="1"/>
          </p:cNvSpPr>
          <p:nvPr>
            <p:ph sz="half" idx="1"/>
          </p:nvPr>
        </p:nvSpPr>
        <p:spPr>
          <a:xfrm>
            <a:off x="381000" y="1502173"/>
            <a:ext cx="2514600" cy="1806972"/>
          </a:xfrm>
        </p:spPr>
        <p:txBody>
          <a:bodyPr/>
          <a:lstStyle/>
          <a:p>
            <a:r>
              <a:rPr lang="en-US" altLang="en-US" sz="1700" dirty="0"/>
              <a:t>Biological treatment</a:t>
            </a:r>
          </a:p>
          <a:p>
            <a:r>
              <a:rPr lang="en-US" altLang="en-US" sz="1700" dirty="0"/>
              <a:t>Chemical treatment</a:t>
            </a:r>
          </a:p>
          <a:p>
            <a:r>
              <a:rPr lang="en-US" altLang="en-US" sz="1700" dirty="0"/>
              <a:t>Thermal treatment</a:t>
            </a:r>
          </a:p>
          <a:p>
            <a:r>
              <a:rPr lang="en-US" altLang="en-US" sz="1700" dirty="0"/>
              <a:t>Removal</a:t>
            </a:r>
          </a:p>
          <a:p>
            <a:r>
              <a:rPr lang="en-US" altLang="en-US" sz="1700" dirty="0"/>
              <a:t>Enhanced extraction</a:t>
            </a:r>
          </a:p>
          <a:p>
            <a:r>
              <a:rPr lang="en-US" altLang="en-US" sz="1700" dirty="0"/>
              <a:t>Source flux reduction</a:t>
            </a:r>
          </a:p>
          <a:p>
            <a:pPr marL="0" indent="0">
              <a:buNone/>
            </a:pPr>
            <a:endParaRPr lang="en-US" altLang="en-US" sz="1700" dirty="0"/>
          </a:p>
        </p:txBody>
      </p:sp>
      <p:sp>
        <p:nvSpPr>
          <p:cNvPr id="3" name="Content Placeholder 2"/>
          <p:cNvSpPr>
            <a:spLocks noGrp="1"/>
          </p:cNvSpPr>
          <p:nvPr>
            <p:ph sz="half" idx="2"/>
          </p:nvPr>
        </p:nvSpPr>
        <p:spPr>
          <a:xfrm>
            <a:off x="2895600" y="1502173"/>
            <a:ext cx="3200400" cy="1806972"/>
          </a:xfrm>
        </p:spPr>
        <p:txBody>
          <a:bodyPr/>
          <a:lstStyle/>
          <a:p>
            <a:r>
              <a:rPr lang="en-US" altLang="en-US" sz="1700" dirty="0"/>
              <a:t>Contaminant mass flux </a:t>
            </a:r>
            <a:br>
              <a:rPr lang="en-US" altLang="en-US" sz="1700" dirty="0"/>
            </a:br>
            <a:r>
              <a:rPr lang="en-US" altLang="en-US" sz="1700" dirty="0"/>
              <a:t>reduction</a:t>
            </a:r>
          </a:p>
          <a:p>
            <a:r>
              <a:rPr lang="en-US" altLang="en-US" sz="1700" dirty="0"/>
              <a:t>Pump and treat</a:t>
            </a:r>
          </a:p>
          <a:p>
            <a:r>
              <a:rPr lang="en-US" altLang="en-US" sz="1700" dirty="0"/>
              <a:t>Permeable reactive barriers</a:t>
            </a:r>
          </a:p>
          <a:p>
            <a:r>
              <a:rPr lang="en-US" altLang="en-US" sz="1700" dirty="0"/>
              <a:t>Enhanced attenuation</a:t>
            </a:r>
          </a:p>
          <a:p>
            <a:r>
              <a:rPr lang="en-US" altLang="en-US" sz="1700" dirty="0"/>
              <a:t>Monitored natural attenuation</a:t>
            </a:r>
            <a:endParaRPr lang="en-US" sz="1700" dirty="0"/>
          </a:p>
        </p:txBody>
      </p:sp>
      <p:sp>
        <p:nvSpPr>
          <p:cNvPr id="2" name="TextBox 1"/>
          <p:cNvSpPr txBox="1"/>
          <p:nvPr/>
        </p:nvSpPr>
        <p:spPr>
          <a:xfrm>
            <a:off x="72581" y="6493625"/>
            <a:ext cx="4656146" cy="369332"/>
          </a:xfrm>
          <a:prstGeom prst="rect">
            <a:avLst/>
          </a:prstGeom>
          <a:noFill/>
        </p:spPr>
        <p:txBody>
          <a:bodyPr wrap="none" rtlCol="0">
            <a:spAutoFit/>
          </a:bodyPr>
          <a:lstStyle/>
          <a:p>
            <a:r>
              <a:rPr lang="en-US" dirty="0"/>
              <a:t>ITRC RMCS-1 Table 10 for complete listing </a:t>
            </a:r>
          </a:p>
        </p:txBody>
      </p:sp>
      <p:graphicFrame>
        <p:nvGraphicFramePr>
          <p:cNvPr id="5" name="Table 4">
            <a:extLst>
              <a:ext uri="{FF2B5EF4-FFF2-40B4-BE49-F238E27FC236}">
                <a16:creationId xmlns:a16="http://schemas.microsoft.com/office/drawing/2014/main" xmlns="" id="{7A921F3A-7C7B-46DA-BE96-0930A84A352D}"/>
              </a:ext>
            </a:extLst>
          </p:cNvPr>
          <p:cNvGraphicFramePr>
            <a:graphicFrameLocks noGrp="1"/>
          </p:cNvGraphicFramePr>
          <p:nvPr>
            <p:extLst>
              <p:ext uri="{D42A27DB-BD31-4B8C-83A1-F6EECF244321}">
                <p14:modId xmlns:p14="http://schemas.microsoft.com/office/powerpoint/2010/main" val="2487474840"/>
              </p:ext>
            </p:extLst>
          </p:nvPr>
        </p:nvGraphicFramePr>
        <p:xfrm>
          <a:off x="465665" y="3826933"/>
          <a:ext cx="8440737" cy="2595880"/>
        </p:xfrm>
        <a:graphic>
          <a:graphicData uri="http://schemas.openxmlformats.org/drawingml/2006/table">
            <a:tbl>
              <a:tblPr firstRow="1" bandRow="1">
                <a:tableStyleId>{5C22544A-7EE6-4342-B048-85BDC9FD1C3A}</a:tableStyleId>
              </a:tblPr>
              <a:tblGrid>
                <a:gridCol w="1899166">
                  <a:extLst>
                    <a:ext uri="{9D8B030D-6E8A-4147-A177-3AD203B41FA5}">
                      <a16:colId xmlns:a16="http://schemas.microsoft.com/office/drawing/2014/main" xmlns="" val="489841748"/>
                    </a:ext>
                  </a:extLst>
                </a:gridCol>
                <a:gridCol w="6541571">
                  <a:extLst>
                    <a:ext uri="{9D8B030D-6E8A-4147-A177-3AD203B41FA5}">
                      <a16:colId xmlns:a16="http://schemas.microsoft.com/office/drawing/2014/main" xmlns="" val="3212254362"/>
                    </a:ext>
                  </a:extLst>
                </a:gridCol>
              </a:tblGrid>
              <a:tr h="370840">
                <a:tc>
                  <a:txBody>
                    <a:bodyPr/>
                    <a:lstStyle/>
                    <a:p>
                      <a:r>
                        <a:rPr lang="en-US" sz="1600" dirty="0"/>
                        <a:t>Options</a:t>
                      </a:r>
                    </a:p>
                  </a:txBody>
                  <a:tcPr/>
                </a:tc>
                <a:tc>
                  <a:txBody>
                    <a:bodyPr/>
                    <a:lstStyle/>
                    <a:p>
                      <a:r>
                        <a:rPr lang="en-US" sz="1600" dirty="0"/>
                        <a:t>Description and References</a:t>
                      </a:r>
                    </a:p>
                  </a:txBody>
                  <a:tcPr/>
                </a:tc>
                <a:extLst>
                  <a:ext uri="{0D108BD9-81ED-4DB2-BD59-A6C34878D82A}">
                    <a16:rowId xmlns:a16="http://schemas.microsoft.com/office/drawing/2014/main" xmlns="" val="3025422218"/>
                  </a:ext>
                </a:extLst>
              </a:tr>
              <a:tr h="370840">
                <a:tc>
                  <a:txBody>
                    <a:bodyPr/>
                    <a:lstStyle/>
                    <a:p>
                      <a:r>
                        <a:rPr lang="en-US" sz="1600" dirty="0"/>
                        <a:t>In situ biological treatment</a:t>
                      </a:r>
                    </a:p>
                  </a:txBody>
                  <a:tcPr/>
                </a:tc>
                <a:tc>
                  <a:txBody>
                    <a:bodyPr/>
                    <a:lstStyle/>
                    <a:p>
                      <a:r>
                        <a:rPr lang="en-US" sz="1600" dirty="0"/>
                        <a:t>Applying an amendment into the aquifer to bioremediate a targeted volume (ITRC 2002, 2008, Parsons 2004, USEPA 2000, DOE 2002) </a:t>
                      </a:r>
                    </a:p>
                  </a:txBody>
                  <a:tcPr/>
                </a:tc>
                <a:extLst>
                  <a:ext uri="{0D108BD9-81ED-4DB2-BD59-A6C34878D82A}">
                    <a16:rowId xmlns:a16="http://schemas.microsoft.com/office/drawing/2014/main" xmlns="" val="2345932828"/>
                  </a:ext>
                </a:extLst>
              </a:tr>
              <a:tr h="370840">
                <a:tc>
                  <a:txBody>
                    <a:bodyPr/>
                    <a:lstStyle/>
                    <a:p>
                      <a:r>
                        <a:rPr lang="en-US" sz="1600" dirty="0"/>
                        <a:t>Source flux reduction</a:t>
                      </a:r>
                    </a:p>
                  </a:txBody>
                  <a:tcPr/>
                </a:tc>
                <a:tc>
                  <a:txBody>
                    <a:bodyPr/>
                    <a:lstStyle/>
                    <a:p>
                      <a:r>
                        <a:rPr lang="en-US" sz="1600" dirty="0"/>
                        <a:t>Applying remediation or containment to reduce the flux of contaminants moving from the source zone to the plume (ITRC 2008b, 2010b, Looney et al., 2006)</a:t>
                      </a:r>
                    </a:p>
                  </a:txBody>
                  <a:tcPr/>
                </a:tc>
                <a:extLst>
                  <a:ext uri="{0D108BD9-81ED-4DB2-BD59-A6C34878D82A}">
                    <a16:rowId xmlns:a16="http://schemas.microsoft.com/office/drawing/2014/main" xmlns="" val="2726388331"/>
                  </a:ext>
                </a:extLst>
              </a:tr>
              <a:tr h="370840">
                <a:tc>
                  <a:txBody>
                    <a:bodyPr/>
                    <a:lstStyle/>
                    <a:p>
                      <a:r>
                        <a:rPr lang="en-US" sz="1600" dirty="0"/>
                        <a:t>Institutional controls</a:t>
                      </a:r>
                    </a:p>
                  </a:txBody>
                  <a:tcPr/>
                </a:tc>
                <a:tc>
                  <a:txBody>
                    <a:bodyPr/>
                    <a:lstStyle/>
                    <a:p>
                      <a:r>
                        <a:rPr lang="en-US" sz="1600" dirty="0"/>
                        <a:t>Applying administrative restrictions to prevent contaminant exposure or other actions that would negatively impact contamination (USEPA 1997a, 2009b, 2010a, ITRC 2016b)</a:t>
                      </a:r>
                    </a:p>
                  </a:txBody>
                  <a:tcPr/>
                </a:tc>
                <a:extLst>
                  <a:ext uri="{0D108BD9-81ED-4DB2-BD59-A6C34878D82A}">
                    <a16:rowId xmlns:a16="http://schemas.microsoft.com/office/drawing/2014/main" xmlns="" val="1786447653"/>
                  </a:ext>
                </a:extLst>
              </a:tr>
            </a:tbl>
          </a:graphicData>
        </a:graphic>
      </p:graphicFrame>
      <p:sp>
        <p:nvSpPr>
          <p:cNvPr id="9" name="Content Placeholder 2">
            <a:extLst>
              <a:ext uri="{FF2B5EF4-FFF2-40B4-BE49-F238E27FC236}">
                <a16:creationId xmlns:a16="http://schemas.microsoft.com/office/drawing/2014/main" xmlns="" id="{7D4F611F-CC16-46C5-9415-ECE479A561E0}"/>
              </a:ext>
            </a:extLst>
          </p:cNvPr>
          <p:cNvSpPr txBox="1">
            <a:spLocks/>
          </p:cNvSpPr>
          <p:nvPr/>
        </p:nvSpPr>
        <p:spPr bwMode="auto">
          <a:xfrm>
            <a:off x="6104998" y="1502173"/>
            <a:ext cx="3115202" cy="1850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r>
              <a:rPr lang="en-US" altLang="en-US" sz="1700" kern="0" dirty="0"/>
              <a:t>Hydraulic containment</a:t>
            </a:r>
          </a:p>
          <a:p>
            <a:r>
              <a:rPr lang="en-US" sz="1700" kern="0" dirty="0"/>
              <a:t>Passive hydraulic barrier</a:t>
            </a:r>
          </a:p>
          <a:p>
            <a:r>
              <a:rPr lang="en-US" sz="1700" kern="0" dirty="0"/>
              <a:t>Discharge zone treatment</a:t>
            </a:r>
          </a:p>
          <a:p>
            <a:r>
              <a:rPr lang="en-US" sz="1700" kern="0" dirty="0"/>
              <a:t>Vapor intrusion mitigation</a:t>
            </a:r>
          </a:p>
          <a:p>
            <a:r>
              <a:rPr lang="en-US" sz="1700" kern="0" dirty="0"/>
              <a:t>Institutional controls</a:t>
            </a:r>
          </a:p>
          <a:p>
            <a:r>
              <a:rPr lang="en-US" sz="1700" kern="0" dirty="0"/>
              <a:t>Alternative water supply</a:t>
            </a:r>
          </a:p>
        </p:txBody>
      </p:sp>
    </p:spTree>
    <p:extLst>
      <p:ext uri="{BB962C8B-B14F-4D97-AF65-F5344CB8AC3E}">
        <p14:creationId xmlns:p14="http://schemas.microsoft.com/office/powerpoint/2010/main" val="367439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Select Adaptive Remedial Strategy</a:t>
            </a:r>
            <a:br>
              <a:rPr lang="en-US" altLang="en-US" dirty="0"/>
            </a:br>
            <a:r>
              <a:rPr lang="en-US" altLang="en-US" sz="3000" dirty="0">
                <a:solidFill>
                  <a:srgbClr val="333399"/>
                </a:solidFill>
              </a:rPr>
              <a:t>Step 2. Compare Remedial Approaches </a:t>
            </a:r>
          </a:p>
        </p:txBody>
      </p:sp>
      <p:sp>
        <p:nvSpPr>
          <p:cNvPr id="20483" name="Content Placeholder 2"/>
          <p:cNvSpPr>
            <a:spLocks noGrp="1"/>
          </p:cNvSpPr>
          <p:nvPr>
            <p:ph sz="half" idx="1"/>
          </p:nvPr>
        </p:nvSpPr>
        <p:spPr>
          <a:xfrm>
            <a:off x="376238" y="1604352"/>
            <a:ext cx="4495800" cy="4352925"/>
          </a:xfrm>
        </p:spPr>
        <p:txBody>
          <a:bodyPr/>
          <a:lstStyle/>
          <a:p>
            <a:r>
              <a:rPr lang="en-US" altLang="en-US" sz="2600" dirty="0"/>
              <a:t>Follow regulatory process </a:t>
            </a:r>
          </a:p>
          <a:p>
            <a:pPr lvl="1"/>
            <a:r>
              <a:rPr lang="en-US" altLang="en-US" sz="2200" dirty="0"/>
              <a:t>Assess using threshold and balancing criteria for CERCLA, RCRA sites</a:t>
            </a:r>
          </a:p>
          <a:p>
            <a:pPr>
              <a:spcBef>
                <a:spcPts val="1800"/>
              </a:spcBef>
            </a:pPr>
            <a:r>
              <a:rPr lang="en-US" altLang="en-US" sz="2600" dirty="0"/>
              <a:t>Additional considerations due to complexities</a:t>
            </a:r>
          </a:p>
          <a:p>
            <a:pPr lvl="1"/>
            <a:r>
              <a:rPr lang="en-US" altLang="en-US" sz="2200" dirty="0"/>
              <a:t>How does each remedial approach address complexities?</a:t>
            </a:r>
          </a:p>
        </p:txBody>
      </p:sp>
      <p:sp>
        <p:nvSpPr>
          <p:cNvPr id="8" name="Rectangle 7">
            <a:extLst>
              <a:ext uri="{FF2B5EF4-FFF2-40B4-BE49-F238E27FC236}">
                <a16:creationId xmlns:a16="http://schemas.microsoft.com/office/drawing/2014/main" xmlns="" id="{A7613BBE-C1AE-44BC-8144-5D0108908937}"/>
              </a:ext>
            </a:extLst>
          </p:cNvPr>
          <p:cNvSpPr/>
          <p:nvPr/>
        </p:nvSpPr>
        <p:spPr>
          <a:xfrm>
            <a:off x="0" y="6488668"/>
            <a:ext cx="2749471" cy="369332"/>
          </a:xfrm>
          <a:prstGeom prst="rect">
            <a:avLst/>
          </a:prstGeom>
        </p:spPr>
        <p:txBody>
          <a:bodyPr wrap="none">
            <a:spAutoFit/>
          </a:bodyPr>
          <a:lstStyle/>
          <a:p>
            <a:r>
              <a:rPr lang="en-US" dirty="0">
                <a:solidFill>
                  <a:srgbClr val="000000"/>
                </a:solidFill>
                <a:latin typeface="+mj-lt"/>
              </a:rPr>
              <a:t>40 CFR 300.430(e)(9)(iii)</a:t>
            </a:r>
            <a:endParaRPr lang="en-US" dirty="0">
              <a:latin typeface="+mj-lt"/>
            </a:endParaRPr>
          </a:p>
        </p:txBody>
      </p:sp>
      <p:sp>
        <p:nvSpPr>
          <p:cNvPr id="11" name="TextBox 10">
            <a:extLst>
              <a:ext uri="{FF2B5EF4-FFF2-40B4-BE49-F238E27FC236}">
                <a16:creationId xmlns:a16="http://schemas.microsoft.com/office/drawing/2014/main" xmlns="" id="{D2771C0F-A122-4A80-A482-6572A122070D}"/>
              </a:ext>
            </a:extLst>
          </p:cNvPr>
          <p:cNvSpPr txBox="1"/>
          <p:nvPr/>
        </p:nvSpPr>
        <p:spPr>
          <a:xfrm>
            <a:off x="5218891" y="1411975"/>
            <a:ext cx="3733799" cy="5447645"/>
          </a:xfrm>
          <a:prstGeom prst="rect">
            <a:avLst/>
          </a:prstGeom>
          <a:solidFill>
            <a:srgbClr val="99CCFF"/>
          </a:solidFill>
          <a:ln>
            <a:solidFill>
              <a:srgbClr val="005C8A"/>
            </a:solidFill>
          </a:ln>
        </p:spPr>
        <p:txBody>
          <a:bodyPr wrap="square" lIns="182880" tIns="91440" rIns="182880" bIns="91440" rtlCol="0" anchor="ctr" anchorCtr="0">
            <a:spAutoFit/>
          </a:bodyPr>
          <a:lstStyle/>
          <a:p>
            <a:pPr marL="233363" indent="-233363" algn="ctr"/>
            <a:r>
              <a:rPr lang="en-US" b="1" dirty="0"/>
              <a:t>CERCLA Nine Criteria</a:t>
            </a:r>
          </a:p>
          <a:p>
            <a:pPr marL="233363" indent="-233363"/>
            <a:endParaRPr lang="en-US" dirty="0"/>
          </a:p>
          <a:p>
            <a:pPr marL="233363" indent="-233363"/>
            <a:r>
              <a:rPr lang="en-US" b="1" u="sng" dirty="0"/>
              <a:t>Threshold Criteria</a:t>
            </a:r>
          </a:p>
          <a:p>
            <a:pPr marL="233363" indent="-233363">
              <a:buAutoNum type="arabicPeriod"/>
            </a:pPr>
            <a:r>
              <a:rPr lang="en-US" dirty="0"/>
              <a:t>Overall protection of human health and the environment</a:t>
            </a:r>
          </a:p>
          <a:p>
            <a:pPr marL="233363" indent="-233363">
              <a:buAutoNum type="arabicPeriod"/>
            </a:pPr>
            <a:r>
              <a:rPr lang="en-US" dirty="0"/>
              <a:t>Compliance with ARARs</a:t>
            </a:r>
          </a:p>
          <a:p>
            <a:pPr marL="233363" indent="-233363"/>
            <a:endParaRPr lang="en-US" b="1" u="sng" dirty="0"/>
          </a:p>
          <a:p>
            <a:pPr marL="233363" indent="-233363"/>
            <a:r>
              <a:rPr lang="en-US" b="1" u="sng" dirty="0"/>
              <a:t>Balancing Criteria</a:t>
            </a:r>
          </a:p>
          <a:p>
            <a:pPr marL="233363" indent="-233363">
              <a:buFont typeface="+mj-lt"/>
              <a:buAutoNum type="arabicPeriod" startAt="3"/>
            </a:pPr>
            <a:r>
              <a:rPr lang="en-US" dirty="0"/>
              <a:t>Long-term effectiveness and permanence</a:t>
            </a:r>
          </a:p>
          <a:p>
            <a:pPr marL="233363" indent="-233363">
              <a:buAutoNum type="arabicPeriod" startAt="3"/>
            </a:pPr>
            <a:r>
              <a:rPr lang="en-US" dirty="0"/>
              <a:t>Reduction of toxicity, mobility or volume</a:t>
            </a:r>
          </a:p>
          <a:p>
            <a:pPr marL="233363" indent="-233363">
              <a:buAutoNum type="arabicPeriod" startAt="3"/>
            </a:pPr>
            <a:r>
              <a:rPr lang="en-US" dirty="0"/>
              <a:t>Short-term effectiveness</a:t>
            </a:r>
          </a:p>
          <a:p>
            <a:pPr marL="233363" indent="-233363">
              <a:buAutoNum type="arabicPeriod" startAt="3"/>
            </a:pPr>
            <a:r>
              <a:rPr lang="en-US" dirty="0"/>
              <a:t>Implementability</a:t>
            </a:r>
          </a:p>
          <a:p>
            <a:pPr marL="233363" indent="-233363">
              <a:buAutoNum type="arabicPeriod" startAt="3"/>
            </a:pPr>
            <a:r>
              <a:rPr lang="en-US" dirty="0"/>
              <a:t>Cost</a:t>
            </a:r>
          </a:p>
          <a:p>
            <a:pPr marL="233363" indent="-233363"/>
            <a:endParaRPr lang="en-US" b="1" u="sng" dirty="0"/>
          </a:p>
          <a:p>
            <a:pPr marL="233363" indent="-233363"/>
            <a:r>
              <a:rPr lang="en-US" b="1" u="sng" dirty="0"/>
              <a:t>Modifying Criteria</a:t>
            </a:r>
          </a:p>
          <a:p>
            <a:pPr marL="233363" indent="-233363">
              <a:buFont typeface="+mj-lt"/>
              <a:buAutoNum type="arabicPeriod" startAt="8"/>
            </a:pPr>
            <a:r>
              <a:rPr lang="en-US" dirty="0"/>
              <a:t>State acceptance</a:t>
            </a:r>
          </a:p>
          <a:p>
            <a:pPr marL="233363" indent="-233363">
              <a:buAutoNum type="arabicPeriod" startAt="8"/>
            </a:pPr>
            <a:r>
              <a:rPr lang="en-US" dirty="0"/>
              <a:t>Community acceptance</a:t>
            </a:r>
          </a:p>
        </p:txBody>
      </p:sp>
    </p:spTree>
    <p:extLst>
      <p:ext uri="{BB962C8B-B14F-4D97-AF65-F5344CB8AC3E}">
        <p14:creationId xmlns:p14="http://schemas.microsoft.com/office/powerpoint/2010/main" val="34182797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Select Adaptive Remedial Strategy</a:t>
            </a:r>
            <a:br>
              <a:rPr lang="en-US" altLang="en-US" dirty="0"/>
            </a:br>
            <a:r>
              <a:rPr lang="en-US" altLang="en-US" sz="3000" dirty="0">
                <a:solidFill>
                  <a:srgbClr val="333399"/>
                </a:solidFill>
              </a:rPr>
              <a:t>Step 2. Compare Remedial Approaches </a:t>
            </a:r>
          </a:p>
        </p:txBody>
      </p:sp>
      <p:sp>
        <p:nvSpPr>
          <p:cNvPr id="20483" name="Content Placeholder 2"/>
          <p:cNvSpPr>
            <a:spLocks noGrp="1"/>
          </p:cNvSpPr>
          <p:nvPr>
            <p:ph idx="1"/>
          </p:nvPr>
        </p:nvSpPr>
        <p:spPr>
          <a:xfrm>
            <a:off x="609600" y="1447801"/>
            <a:ext cx="7772400" cy="4505324"/>
          </a:xfrm>
        </p:spPr>
        <p:txBody>
          <a:bodyPr/>
          <a:lstStyle/>
          <a:p>
            <a:r>
              <a:rPr lang="en-US" altLang="en-US" dirty="0"/>
              <a:t>Additional considerations</a:t>
            </a:r>
          </a:p>
          <a:p>
            <a:pPr lvl="1"/>
            <a:r>
              <a:rPr lang="en-US" altLang="en-US" dirty="0"/>
              <a:t>Level of confidence in ability to implement remedy </a:t>
            </a:r>
          </a:p>
          <a:p>
            <a:pPr lvl="1"/>
            <a:r>
              <a:rPr lang="en-US" altLang="en-US" dirty="0"/>
              <a:t>Synergy with other technologies/approaches</a:t>
            </a:r>
          </a:p>
          <a:p>
            <a:pPr lvl="1"/>
            <a:r>
              <a:rPr lang="en-US" altLang="en-US" dirty="0"/>
              <a:t>Adaptability over time</a:t>
            </a:r>
          </a:p>
          <a:p>
            <a:pPr lvl="1"/>
            <a:r>
              <a:rPr lang="en-US" altLang="en-US" dirty="0"/>
              <a:t>Information gained to improve future decisions</a:t>
            </a:r>
          </a:p>
          <a:p>
            <a:pPr lvl="1"/>
            <a:r>
              <a:rPr lang="en-US" altLang="en-US" dirty="0"/>
              <a:t>Robustness of design including interim objectives, metrics, and performance monitoring data</a:t>
            </a:r>
          </a:p>
          <a:p>
            <a:pPr lvl="1"/>
            <a:r>
              <a:rPr lang="en-US" altLang="en-US" dirty="0"/>
              <a:t>Other</a:t>
            </a:r>
          </a:p>
          <a:p>
            <a:pPr lvl="1"/>
            <a:endParaRPr lang="en-US" altLang="en-US" dirty="0"/>
          </a:p>
        </p:txBody>
      </p:sp>
      <p:sp>
        <p:nvSpPr>
          <p:cNvPr id="7" name="Rectangle 6">
            <a:extLst>
              <a:ext uri="{FF2B5EF4-FFF2-40B4-BE49-F238E27FC236}">
                <a16:creationId xmlns:a16="http://schemas.microsoft.com/office/drawing/2014/main" xmlns="" id="{5CEC74AD-D375-4D99-B460-22D8334211C3}"/>
              </a:ext>
            </a:extLst>
          </p:cNvPr>
          <p:cNvSpPr/>
          <p:nvPr/>
        </p:nvSpPr>
        <p:spPr>
          <a:xfrm>
            <a:off x="0" y="6488668"/>
            <a:ext cx="2903424" cy="369332"/>
          </a:xfrm>
          <a:prstGeom prst="rect">
            <a:avLst/>
          </a:prstGeom>
        </p:spPr>
        <p:txBody>
          <a:bodyPr wrap="none">
            <a:spAutoFit/>
          </a:bodyPr>
          <a:lstStyle/>
          <a:p>
            <a:r>
              <a:rPr lang="en-US" dirty="0">
                <a:solidFill>
                  <a:srgbClr val="000000"/>
                </a:solidFill>
                <a:latin typeface="+mj-lt"/>
              </a:rPr>
              <a:t>ITRC RMCS-1 Appendix B</a:t>
            </a:r>
            <a:endParaRPr lang="en-US" dirty="0">
              <a:latin typeface="+mj-lt"/>
            </a:endParaRPr>
          </a:p>
        </p:txBody>
      </p:sp>
      <p:pic>
        <p:nvPicPr>
          <p:cNvPr id="1026" name="Picture 2" descr="comparison%20clipart">
            <a:extLst>
              <a:ext uri="{FF2B5EF4-FFF2-40B4-BE49-F238E27FC236}">
                <a16:creationId xmlns:a16="http://schemas.microsoft.com/office/drawing/2014/main" xmlns="" id="{76A1A951-A753-4F43-AEF7-6C5D37CC37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4" t="4787"/>
          <a:stretch/>
        </p:blipFill>
        <p:spPr bwMode="auto">
          <a:xfrm>
            <a:off x="5181600" y="4520333"/>
            <a:ext cx="2937164" cy="2215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C416145F-1EC0-4D7A-9A5E-29DF542EE034}"/>
              </a:ext>
            </a:extLst>
          </p:cNvPr>
          <p:cNvSpPr/>
          <p:nvPr/>
        </p:nvSpPr>
        <p:spPr>
          <a:xfrm>
            <a:off x="5334000" y="6450886"/>
            <a:ext cx="1976567" cy="307777"/>
          </a:xfrm>
          <a:prstGeom prst="rect">
            <a:avLst/>
          </a:prstGeom>
        </p:spPr>
        <p:txBody>
          <a:bodyPr wrap="none">
            <a:spAutoFit/>
          </a:bodyPr>
          <a:lstStyle/>
          <a:p>
            <a:r>
              <a:rPr lang="en-US" sz="1400" dirty="0">
                <a:solidFill>
                  <a:srgbClr val="000000"/>
                </a:solidFill>
                <a:latin typeface="+mj-lt"/>
              </a:rPr>
              <a:t>www.clipartpanda.com</a:t>
            </a:r>
            <a:endParaRPr lang="en-US" sz="1400" dirty="0">
              <a:latin typeface="+mj-lt"/>
            </a:endParaRPr>
          </a:p>
        </p:txBody>
      </p:sp>
    </p:spTree>
    <p:extLst>
      <p:ext uri="{BB962C8B-B14F-4D97-AF65-F5344CB8AC3E}">
        <p14:creationId xmlns:p14="http://schemas.microsoft.com/office/powerpoint/2010/main" val="34715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96" y="1381124"/>
            <a:ext cx="5347898" cy="2966869"/>
          </a:xfrm>
          <a:prstGeom prst="rect">
            <a:avLst/>
          </a:prstGeom>
          <a:ln>
            <a:solidFill>
              <a:schemeClr val="tx1"/>
            </a:solidFill>
          </a:ln>
        </p:spPr>
      </p:pic>
      <p:sp>
        <p:nvSpPr>
          <p:cNvPr id="2" name="Title 1"/>
          <p:cNvSpPr>
            <a:spLocks noGrp="1"/>
          </p:cNvSpPr>
          <p:nvPr>
            <p:ph type="title"/>
          </p:nvPr>
        </p:nvSpPr>
        <p:spPr/>
        <p:txBody>
          <a:bodyPr/>
          <a:lstStyle/>
          <a:p>
            <a:r>
              <a:rPr lang="en-US" dirty="0"/>
              <a:t>The Challenge – Meeting Site Objectives at Complex Sites</a:t>
            </a:r>
          </a:p>
        </p:txBody>
      </p:sp>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40449" y="3670604"/>
            <a:ext cx="3501902" cy="3187397"/>
          </a:xfrm>
          <a:prstGeom prst="rect">
            <a:avLst/>
          </a:prstGeom>
          <a:ln>
            <a:solidFill>
              <a:schemeClr val="tx1"/>
            </a:solidFill>
          </a:ln>
        </p:spPr>
      </p:pic>
      <p:sp>
        <p:nvSpPr>
          <p:cNvPr id="13" name="TextBox 12"/>
          <p:cNvSpPr txBox="1"/>
          <p:nvPr/>
        </p:nvSpPr>
        <p:spPr>
          <a:xfrm>
            <a:off x="5809130" y="1474822"/>
            <a:ext cx="3334870" cy="1200329"/>
          </a:xfrm>
          <a:prstGeom prst="rect">
            <a:avLst/>
          </a:prstGeom>
          <a:noFill/>
        </p:spPr>
        <p:txBody>
          <a:bodyPr wrap="square" rtlCol="0">
            <a:spAutoFit/>
          </a:bodyPr>
          <a:lstStyle/>
          <a:p>
            <a:r>
              <a:rPr lang="en-US" dirty="0"/>
              <a:t>Aerial view of the Rocky Flats Site, Colorado </a:t>
            </a:r>
          </a:p>
          <a:p>
            <a:r>
              <a:rPr lang="en-US" dirty="0"/>
              <a:t>ITRC RMCS-1 Figure 15 (DOE 2017)</a:t>
            </a:r>
          </a:p>
        </p:txBody>
      </p:sp>
      <p:sp>
        <p:nvSpPr>
          <p:cNvPr id="14" name="TextBox 13"/>
          <p:cNvSpPr txBox="1"/>
          <p:nvPr/>
        </p:nvSpPr>
        <p:spPr>
          <a:xfrm>
            <a:off x="1143000" y="5676043"/>
            <a:ext cx="4343400" cy="1200329"/>
          </a:xfrm>
          <a:prstGeom prst="rect">
            <a:avLst/>
          </a:prstGeom>
          <a:noFill/>
        </p:spPr>
        <p:txBody>
          <a:bodyPr wrap="square" rtlCol="0">
            <a:spAutoFit/>
          </a:bodyPr>
          <a:lstStyle/>
          <a:p>
            <a:pPr algn="r"/>
            <a:r>
              <a:rPr lang="en-US" dirty="0"/>
              <a:t>Delineating TCE plume in a residential area near Middlefield-Ellis-Whisman (MEW) Site, California</a:t>
            </a:r>
          </a:p>
          <a:p>
            <a:pPr algn="r"/>
            <a:r>
              <a:rPr lang="en-US" dirty="0"/>
              <a:t>ITRC RMCS-1 Figure 12 (CPEO 2016b)</a:t>
            </a:r>
          </a:p>
        </p:txBody>
      </p:sp>
    </p:spTree>
    <p:extLst>
      <p:ext uri="{BB962C8B-B14F-4D97-AF65-F5344CB8AC3E}">
        <p14:creationId xmlns:p14="http://schemas.microsoft.com/office/powerpoint/2010/main" val="29780439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B5614A-0548-42AE-AAC7-9777ED8D6D08}"/>
              </a:ext>
            </a:extLst>
          </p:cNvPr>
          <p:cNvSpPr>
            <a:spLocks noGrp="1"/>
          </p:cNvSpPr>
          <p:nvPr>
            <p:ph type="title"/>
          </p:nvPr>
        </p:nvSpPr>
        <p:spPr/>
        <p:txBody>
          <a:bodyPr/>
          <a:lstStyle/>
          <a:p>
            <a:r>
              <a:rPr lang="en-US" altLang="en-US" dirty="0"/>
              <a:t>Select Adaptive Remedial Strategy</a:t>
            </a:r>
            <a:br>
              <a:rPr lang="en-US" altLang="en-US" dirty="0"/>
            </a:br>
            <a:r>
              <a:rPr lang="en-US" altLang="en-US" dirty="0">
                <a:solidFill>
                  <a:srgbClr val="333399"/>
                </a:solidFill>
              </a:rPr>
              <a:t>Step 3. </a:t>
            </a:r>
            <a:r>
              <a:rPr lang="en-US" dirty="0">
                <a:solidFill>
                  <a:srgbClr val="333399"/>
                </a:solidFill>
              </a:rPr>
              <a:t>Remedy Selection</a:t>
            </a:r>
          </a:p>
        </p:txBody>
      </p:sp>
      <p:sp>
        <p:nvSpPr>
          <p:cNvPr id="7" name="Content Placeholder 6">
            <a:extLst>
              <a:ext uri="{FF2B5EF4-FFF2-40B4-BE49-F238E27FC236}">
                <a16:creationId xmlns:a16="http://schemas.microsoft.com/office/drawing/2014/main" xmlns="" id="{AC13457C-D140-47AF-8DB1-A0481524E8A8}"/>
              </a:ext>
            </a:extLst>
          </p:cNvPr>
          <p:cNvSpPr>
            <a:spLocks noGrp="1"/>
          </p:cNvSpPr>
          <p:nvPr>
            <p:ph idx="1"/>
          </p:nvPr>
        </p:nvSpPr>
        <p:spPr/>
        <p:txBody>
          <a:bodyPr/>
          <a:lstStyle/>
          <a:p>
            <a:r>
              <a:rPr lang="en-US" dirty="0"/>
              <a:t>Prepare a matrix of site objectives and remedies for each area of the site</a:t>
            </a:r>
          </a:p>
        </p:txBody>
      </p:sp>
      <p:sp>
        <p:nvSpPr>
          <p:cNvPr id="5" name="Rectangle 4">
            <a:extLst>
              <a:ext uri="{FF2B5EF4-FFF2-40B4-BE49-F238E27FC236}">
                <a16:creationId xmlns:a16="http://schemas.microsoft.com/office/drawing/2014/main" xmlns="" id="{ECA828F5-1841-4A71-B37F-E2A8103B41CD}"/>
              </a:ext>
            </a:extLst>
          </p:cNvPr>
          <p:cNvSpPr/>
          <p:nvPr/>
        </p:nvSpPr>
        <p:spPr>
          <a:xfrm>
            <a:off x="0" y="6469618"/>
            <a:ext cx="2651303" cy="369332"/>
          </a:xfrm>
          <a:prstGeom prst="rect">
            <a:avLst/>
          </a:prstGeom>
        </p:spPr>
        <p:txBody>
          <a:bodyPr wrap="none">
            <a:spAutoFit/>
          </a:bodyPr>
          <a:lstStyle/>
          <a:p>
            <a:r>
              <a:rPr lang="en-US" altLang="en-US" dirty="0"/>
              <a:t>ITRC RMCS-1, Table 11</a:t>
            </a:r>
            <a:endParaRPr lang="en-US" dirty="0"/>
          </a:p>
        </p:txBody>
      </p:sp>
      <p:graphicFrame>
        <p:nvGraphicFramePr>
          <p:cNvPr id="6" name="Table 5">
            <a:extLst>
              <a:ext uri="{FF2B5EF4-FFF2-40B4-BE49-F238E27FC236}">
                <a16:creationId xmlns:a16="http://schemas.microsoft.com/office/drawing/2014/main" xmlns="" id="{B9B84989-338C-481A-8136-E2AF93C51763}"/>
              </a:ext>
            </a:extLst>
          </p:cNvPr>
          <p:cNvGraphicFramePr>
            <a:graphicFrameLocks noGrp="1"/>
          </p:cNvGraphicFramePr>
          <p:nvPr>
            <p:extLst>
              <p:ext uri="{D42A27DB-BD31-4B8C-83A1-F6EECF244321}">
                <p14:modId xmlns:p14="http://schemas.microsoft.com/office/powerpoint/2010/main" val="2898431419"/>
              </p:ext>
            </p:extLst>
          </p:nvPr>
        </p:nvGraphicFramePr>
        <p:xfrm>
          <a:off x="609600" y="2805458"/>
          <a:ext cx="8153400" cy="2194560"/>
        </p:xfrm>
        <a:graphic>
          <a:graphicData uri="http://schemas.openxmlformats.org/drawingml/2006/table">
            <a:tbl>
              <a:tblPr firstRow="1" firstCol="1" bandRow="1">
                <a:tableStyleId>{5C22544A-7EE6-4342-B048-85BDC9FD1C3A}</a:tableStyleId>
              </a:tblPr>
              <a:tblGrid>
                <a:gridCol w="2567578">
                  <a:extLst>
                    <a:ext uri="{9D8B030D-6E8A-4147-A177-3AD203B41FA5}">
                      <a16:colId xmlns:a16="http://schemas.microsoft.com/office/drawing/2014/main" xmlns="" val="2096961764"/>
                    </a:ext>
                  </a:extLst>
                </a:gridCol>
                <a:gridCol w="2792911">
                  <a:extLst>
                    <a:ext uri="{9D8B030D-6E8A-4147-A177-3AD203B41FA5}">
                      <a16:colId xmlns:a16="http://schemas.microsoft.com/office/drawing/2014/main" xmlns="" val="3978423305"/>
                    </a:ext>
                  </a:extLst>
                </a:gridCol>
                <a:gridCol w="2792911">
                  <a:extLst>
                    <a:ext uri="{9D8B030D-6E8A-4147-A177-3AD203B41FA5}">
                      <a16:colId xmlns:a16="http://schemas.microsoft.com/office/drawing/2014/main" xmlns="" val="602815862"/>
                    </a:ext>
                  </a:extLst>
                </a:gridCol>
              </a:tblGrid>
              <a:tr h="0">
                <a:tc rowSpan="2">
                  <a:txBody>
                    <a:bodyPr/>
                    <a:lstStyle/>
                    <a:p>
                      <a:pPr marL="0" marR="0" algn="ctr">
                        <a:spcBef>
                          <a:spcPts val="0"/>
                        </a:spcBef>
                        <a:spcAft>
                          <a:spcPts val="0"/>
                        </a:spcAft>
                      </a:pPr>
                      <a:r>
                        <a:rPr lang="en-US" sz="2000" dirty="0">
                          <a:effectLst/>
                        </a:rPr>
                        <a:t>Site Objectives</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2000" dirty="0">
                          <a:effectLst/>
                        </a:rPr>
                        <a:t>Selected Remedy</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336111411"/>
                  </a:ext>
                </a:extLst>
              </a:tr>
              <a:tr h="208221">
                <a:tc vMerge="1">
                  <a:txBody>
                    <a:bodyPr/>
                    <a:lstStyle/>
                    <a:p>
                      <a:endParaRPr lang="en-US"/>
                    </a:p>
                  </a:txBody>
                  <a:tcPr/>
                </a:tc>
                <a:tc>
                  <a:txBody>
                    <a:bodyPr/>
                    <a:lstStyle/>
                    <a:p>
                      <a:pPr marL="0" marR="0" algn="ctr">
                        <a:spcBef>
                          <a:spcPts val="0"/>
                        </a:spcBef>
                        <a:spcAft>
                          <a:spcPts val="0"/>
                        </a:spcAft>
                      </a:pPr>
                      <a:r>
                        <a:rPr lang="en-US" sz="2000" dirty="0">
                          <a:solidFill>
                            <a:schemeClr val="bg1"/>
                          </a:solidFill>
                          <a:effectLst/>
                        </a:rPr>
                        <a:t>Source</a:t>
                      </a:r>
                      <a:endParaRPr lang="en-US" sz="3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2000" dirty="0">
                          <a:solidFill>
                            <a:schemeClr val="bg1"/>
                          </a:solidFill>
                          <a:effectLst/>
                        </a:rPr>
                        <a:t>Plume</a:t>
                      </a:r>
                      <a:endParaRPr lang="en-US" sz="3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xmlns="" val="1372723023"/>
                  </a:ext>
                </a:extLst>
              </a:tr>
              <a:tr h="0">
                <a:tc>
                  <a:txBody>
                    <a:bodyPr/>
                    <a:lstStyle/>
                    <a:p>
                      <a:pPr marL="0" marR="0">
                        <a:spcBef>
                          <a:spcPts val="0"/>
                        </a:spcBef>
                        <a:spcAft>
                          <a:spcPts val="0"/>
                        </a:spcAft>
                      </a:pPr>
                      <a:r>
                        <a:rPr lang="en-US" sz="2000" dirty="0">
                          <a:effectLst/>
                        </a:rPr>
                        <a:t>Objective #1</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Technology 1 Technology 2</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Technology 1 Technology 3</a:t>
                      </a:r>
                      <a:endParaRPr lang="en-US"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676577125"/>
                  </a:ext>
                </a:extLst>
              </a:tr>
              <a:tr h="0">
                <a:tc>
                  <a:txBody>
                    <a:bodyPr/>
                    <a:lstStyle/>
                    <a:p>
                      <a:pPr marL="0" marR="0">
                        <a:spcBef>
                          <a:spcPts val="0"/>
                        </a:spcBef>
                        <a:spcAft>
                          <a:spcPts val="0"/>
                        </a:spcAft>
                      </a:pPr>
                      <a:r>
                        <a:rPr lang="en-US" sz="2000" dirty="0">
                          <a:effectLst/>
                        </a:rPr>
                        <a:t>Objective #2</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4009804679"/>
                  </a:ext>
                </a:extLst>
              </a:tr>
              <a:tr h="0">
                <a:tc>
                  <a:txBody>
                    <a:bodyPr/>
                    <a:lstStyle/>
                    <a:p>
                      <a:pPr marL="0" marR="0">
                        <a:spcBef>
                          <a:spcPts val="0"/>
                        </a:spcBef>
                        <a:spcAft>
                          <a:spcPts val="0"/>
                        </a:spcAft>
                      </a:pPr>
                      <a:r>
                        <a:rPr lang="en-US" sz="2000" dirty="0">
                          <a:effectLst/>
                        </a:rPr>
                        <a:t>Objective #3</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497181981"/>
                  </a:ext>
                </a:extLst>
              </a:tr>
            </a:tbl>
          </a:graphicData>
        </a:graphic>
      </p:graphicFrame>
    </p:spTree>
    <p:extLst>
      <p:ext uri="{BB962C8B-B14F-4D97-AF65-F5344CB8AC3E}">
        <p14:creationId xmlns:p14="http://schemas.microsoft.com/office/powerpoint/2010/main" val="6680936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31F88E-DAF4-422C-885C-481AE9B6CC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98842"/>
            <a:ext cx="9144000" cy="5759158"/>
          </a:xfrm>
          <a:prstGeom prst="rect">
            <a:avLst/>
          </a:prstGeom>
        </p:spPr>
      </p:pic>
      <p:sp>
        <p:nvSpPr>
          <p:cNvPr id="4" name="Title 3"/>
          <p:cNvSpPr>
            <a:spLocks noGrp="1"/>
          </p:cNvSpPr>
          <p:nvPr>
            <p:ph type="title"/>
          </p:nvPr>
        </p:nvSpPr>
        <p:spPr/>
        <p:txBody>
          <a:bodyPr/>
          <a:lstStyle/>
          <a:p>
            <a:r>
              <a:rPr lang="en-US" dirty="0"/>
              <a:t>Case Study: Rocky Mountain Arsenal, Colorado</a:t>
            </a:r>
            <a:endParaRPr lang="en-US" dirty="0">
              <a:solidFill>
                <a:srgbClr val="333399"/>
              </a:solidFill>
            </a:endParaRPr>
          </a:p>
        </p:txBody>
      </p:sp>
      <p:grpSp>
        <p:nvGrpSpPr>
          <p:cNvPr id="14" name="Group 13">
            <a:extLst>
              <a:ext uri="{FF2B5EF4-FFF2-40B4-BE49-F238E27FC236}">
                <a16:creationId xmlns:a16="http://schemas.microsoft.com/office/drawing/2014/main" xmlns="" id="{3F4E6120-87FB-42E1-9E47-7AB34A194601}"/>
              </a:ext>
            </a:extLst>
          </p:cNvPr>
          <p:cNvGrpSpPr/>
          <p:nvPr/>
        </p:nvGrpSpPr>
        <p:grpSpPr>
          <a:xfrm>
            <a:off x="5486400" y="1454688"/>
            <a:ext cx="3373620" cy="5022312"/>
            <a:chOff x="5486400" y="1454688"/>
            <a:chExt cx="3373620" cy="5022312"/>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38205" t="6453" r="26399" b="6451"/>
            <a:stretch/>
          </p:blipFill>
          <p:spPr>
            <a:xfrm>
              <a:off x="5486400" y="1454688"/>
              <a:ext cx="3373620" cy="5022312"/>
            </a:xfrm>
            <a:prstGeom prst="rect">
              <a:avLst/>
            </a:prstGeom>
          </p:spPr>
        </p:pic>
        <p:sp>
          <p:nvSpPr>
            <p:cNvPr id="8" name="TextBox 7"/>
            <p:cNvSpPr txBox="1"/>
            <p:nvPr/>
          </p:nvSpPr>
          <p:spPr>
            <a:xfrm>
              <a:off x="5508200" y="4502688"/>
              <a:ext cx="2456287" cy="369332"/>
            </a:xfrm>
            <a:prstGeom prst="rect">
              <a:avLst/>
            </a:prstGeom>
            <a:noFill/>
          </p:spPr>
          <p:txBody>
            <a:bodyPr wrap="square" rtlCol="0">
              <a:spAutoFit/>
            </a:bodyPr>
            <a:lstStyle/>
            <a:p>
              <a:r>
                <a:rPr lang="en-US" dirty="0">
                  <a:solidFill>
                    <a:schemeClr val="bg1"/>
                  </a:solidFill>
                </a:rPr>
                <a:t>Biota barrier (1.5 feet)</a:t>
              </a:r>
            </a:p>
          </p:txBody>
        </p:sp>
        <p:sp>
          <p:nvSpPr>
            <p:cNvPr id="9" name="TextBox 8"/>
            <p:cNvSpPr txBox="1"/>
            <p:nvPr/>
          </p:nvSpPr>
          <p:spPr>
            <a:xfrm>
              <a:off x="5508201" y="5188488"/>
              <a:ext cx="1184940" cy="369332"/>
            </a:xfrm>
            <a:prstGeom prst="rect">
              <a:avLst/>
            </a:prstGeom>
            <a:noFill/>
          </p:spPr>
          <p:txBody>
            <a:bodyPr wrap="square" rtlCol="0">
              <a:spAutoFit/>
            </a:bodyPr>
            <a:lstStyle/>
            <a:p>
              <a:r>
                <a:rPr lang="en-US" dirty="0">
                  <a:solidFill>
                    <a:schemeClr val="bg1"/>
                  </a:solidFill>
                </a:rPr>
                <a:t>Subgrade</a:t>
              </a:r>
            </a:p>
          </p:txBody>
        </p:sp>
        <p:sp>
          <p:nvSpPr>
            <p:cNvPr id="10" name="TextBox 9"/>
            <p:cNvSpPr txBox="1"/>
            <p:nvPr/>
          </p:nvSpPr>
          <p:spPr>
            <a:xfrm>
              <a:off x="5486400" y="1840433"/>
              <a:ext cx="1967205" cy="369332"/>
            </a:xfrm>
            <a:prstGeom prst="rect">
              <a:avLst/>
            </a:prstGeom>
            <a:noFill/>
          </p:spPr>
          <p:txBody>
            <a:bodyPr wrap="square" rtlCol="0">
              <a:spAutoFit/>
            </a:bodyPr>
            <a:lstStyle/>
            <a:p>
              <a:r>
                <a:rPr lang="en-US" dirty="0">
                  <a:solidFill>
                    <a:schemeClr val="bg1"/>
                  </a:solidFill>
                </a:rPr>
                <a:t>Native vegetation</a:t>
              </a:r>
            </a:p>
          </p:txBody>
        </p:sp>
        <p:sp>
          <p:nvSpPr>
            <p:cNvPr id="12" name="TextBox 11"/>
            <p:cNvSpPr txBox="1"/>
            <p:nvPr/>
          </p:nvSpPr>
          <p:spPr>
            <a:xfrm>
              <a:off x="5486400" y="2633151"/>
              <a:ext cx="1524000" cy="369332"/>
            </a:xfrm>
            <a:prstGeom prst="rect">
              <a:avLst/>
            </a:prstGeom>
            <a:noFill/>
          </p:spPr>
          <p:txBody>
            <a:bodyPr wrap="square" rtlCol="0">
              <a:spAutoFit/>
            </a:bodyPr>
            <a:lstStyle/>
            <a:p>
              <a:r>
                <a:rPr lang="en-US" dirty="0">
                  <a:solidFill>
                    <a:schemeClr val="bg1"/>
                  </a:solidFill>
                </a:rPr>
                <a:t>Soil (4 feet)</a:t>
              </a:r>
            </a:p>
          </p:txBody>
        </p:sp>
      </p:grpSp>
      <p:sp>
        <p:nvSpPr>
          <p:cNvPr id="11" name="Rectangle 10">
            <a:extLst>
              <a:ext uri="{FF2B5EF4-FFF2-40B4-BE49-F238E27FC236}">
                <a16:creationId xmlns:a16="http://schemas.microsoft.com/office/drawing/2014/main" xmlns="" id="{3D84F391-B13B-4E79-96D8-21E400549C4D}"/>
              </a:ext>
            </a:extLst>
          </p:cNvPr>
          <p:cNvSpPr/>
          <p:nvPr/>
        </p:nvSpPr>
        <p:spPr>
          <a:xfrm>
            <a:off x="-16527" y="6517070"/>
            <a:ext cx="5109091" cy="369332"/>
          </a:xfrm>
          <a:prstGeom prst="rect">
            <a:avLst/>
          </a:prstGeom>
        </p:spPr>
        <p:txBody>
          <a:bodyPr wrap="none">
            <a:spAutoFit/>
          </a:bodyPr>
          <a:lstStyle/>
          <a:p>
            <a:r>
              <a:rPr lang="en-US" altLang="en-US" dirty="0">
                <a:solidFill>
                  <a:schemeClr val="bg1"/>
                </a:solidFill>
              </a:rPr>
              <a:t>ITRC RMCS-1 Figures 26 and 27, CDPHE 2000</a:t>
            </a:r>
            <a:endParaRPr lang="en-US" dirty="0">
              <a:solidFill>
                <a:schemeClr val="bg1"/>
              </a:solidFill>
            </a:endParaRPr>
          </a:p>
        </p:txBody>
      </p:sp>
      <p:sp>
        <p:nvSpPr>
          <p:cNvPr id="3" name="Rectangle 2">
            <a:extLst>
              <a:ext uri="{FF2B5EF4-FFF2-40B4-BE49-F238E27FC236}">
                <a16:creationId xmlns:a16="http://schemas.microsoft.com/office/drawing/2014/main" xmlns="" id="{0D11F6B2-FAB1-4A6F-92A5-933AC916C12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425992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Rocky Mountain Arsenal, Colorado</a:t>
            </a:r>
            <a:br>
              <a:rPr lang="en-US" dirty="0"/>
            </a:br>
            <a:r>
              <a:rPr lang="en-US" dirty="0">
                <a:solidFill>
                  <a:srgbClr val="333399"/>
                </a:solidFill>
              </a:rPr>
              <a:t>Remedy Components</a:t>
            </a:r>
          </a:p>
        </p:txBody>
      </p:sp>
      <p:graphicFrame>
        <p:nvGraphicFramePr>
          <p:cNvPr id="7" name="Table 6">
            <a:extLst>
              <a:ext uri="{FF2B5EF4-FFF2-40B4-BE49-F238E27FC236}">
                <a16:creationId xmlns:a16="http://schemas.microsoft.com/office/drawing/2014/main" xmlns="" id="{C6B3751B-99ED-4AA8-AF64-DE7EFF612853}"/>
              </a:ext>
            </a:extLst>
          </p:cNvPr>
          <p:cNvGraphicFramePr>
            <a:graphicFrameLocks noGrp="1"/>
          </p:cNvGraphicFramePr>
          <p:nvPr>
            <p:extLst>
              <p:ext uri="{D42A27DB-BD31-4B8C-83A1-F6EECF244321}">
                <p14:modId xmlns:p14="http://schemas.microsoft.com/office/powerpoint/2010/main" val="2645287785"/>
              </p:ext>
            </p:extLst>
          </p:nvPr>
        </p:nvGraphicFramePr>
        <p:xfrm>
          <a:off x="408710" y="1371601"/>
          <a:ext cx="8305800" cy="5363652"/>
        </p:xfrm>
        <a:graphic>
          <a:graphicData uri="http://schemas.openxmlformats.org/drawingml/2006/table">
            <a:tbl>
              <a:tblPr firstRow="1" firstCol="1" bandRow="1">
                <a:tableStyleId>{5C22544A-7EE6-4342-B048-85BDC9FD1C3A}</a:tableStyleId>
              </a:tblPr>
              <a:tblGrid>
                <a:gridCol w="1937404">
                  <a:extLst>
                    <a:ext uri="{9D8B030D-6E8A-4147-A177-3AD203B41FA5}">
                      <a16:colId xmlns:a16="http://schemas.microsoft.com/office/drawing/2014/main" xmlns="" val="2096961764"/>
                    </a:ext>
                  </a:extLst>
                </a:gridCol>
                <a:gridCol w="3454080">
                  <a:extLst>
                    <a:ext uri="{9D8B030D-6E8A-4147-A177-3AD203B41FA5}">
                      <a16:colId xmlns:a16="http://schemas.microsoft.com/office/drawing/2014/main" xmlns="" val="3978423305"/>
                    </a:ext>
                  </a:extLst>
                </a:gridCol>
                <a:gridCol w="2914316">
                  <a:extLst>
                    <a:ext uri="{9D8B030D-6E8A-4147-A177-3AD203B41FA5}">
                      <a16:colId xmlns:a16="http://schemas.microsoft.com/office/drawing/2014/main" xmlns="" val="602815862"/>
                    </a:ext>
                  </a:extLst>
                </a:gridCol>
              </a:tblGrid>
              <a:tr h="285146">
                <a:tc rowSpan="2">
                  <a:txBody>
                    <a:bodyPr/>
                    <a:lstStyle/>
                    <a:p>
                      <a:pPr marL="0" marR="0" algn="l">
                        <a:spcBef>
                          <a:spcPts val="0"/>
                        </a:spcBef>
                        <a:spcAft>
                          <a:spcPts val="0"/>
                        </a:spcAft>
                      </a:pPr>
                      <a:r>
                        <a:rPr lang="en-US" sz="1800" dirty="0">
                          <a:effectLst/>
                          <a:latin typeface="+mj-lt"/>
                        </a:rPr>
                        <a:t>Site </a:t>
                      </a:r>
                    </a:p>
                    <a:p>
                      <a:pPr marL="0" marR="0" algn="l">
                        <a:spcBef>
                          <a:spcPts val="0"/>
                        </a:spcBef>
                        <a:spcAft>
                          <a:spcPts val="0"/>
                        </a:spcAft>
                      </a:pPr>
                      <a:r>
                        <a:rPr lang="en-US" sz="1800" dirty="0">
                          <a:effectLst/>
                          <a:latin typeface="+mj-lt"/>
                        </a:rPr>
                        <a:t>Objectives</a:t>
                      </a:r>
                      <a:endParaRPr lang="en-US" sz="1800" dirty="0">
                        <a:effectLst/>
                        <a:latin typeface="+mj-lt"/>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800" dirty="0">
                          <a:effectLst/>
                          <a:latin typeface="+mj-lt"/>
                        </a:rPr>
                        <a:t>Selected Remedy</a:t>
                      </a:r>
                      <a:endParaRPr lang="en-US" sz="1800" dirty="0">
                        <a:effectLst/>
                        <a:latin typeface="+mj-lt"/>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336111411"/>
                  </a:ext>
                </a:extLst>
              </a:tr>
              <a:tr h="285146">
                <a:tc vMerge="1">
                  <a:txBody>
                    <a:bodyPr/>
                    <a:lstStyle/>
                    <a:p>
                      <a:endParaRPr lang="en-US"/>
                    </a:p>
                  </a:txBody>
                  <a:tcPr/>
                </a:tc>
                <a:tc>
                  <a:txBody>
                    <a:bodyPr/>
                    <a:lstStyle/>
                    <a:p>
                      <a:pPr marL="0" marR="0" algn="ctr">
                        <a:spcBef>
                          <a:spcPts val="0"/>
                        </a:spcBef>
                        <a:spcAft>
                          <a:spcPts val="0"/>
                        </a:spcAft>
                      </a:pPr>
                      <a:r>
                        <a:rPr lang="en-US" sz="1800" dirty="0">
                          <a:solidFill>
                            <a:schemeClr val="bg1"/>
                          </a:solidFill>
                          <a:effectLst/>
                          <a:latin typeface="+mj-lt"/>
                        </a:rPr>
                        <a:t>On-Site</a:t>
                      </a:r>
                      <a:endParaRPr lang="en-US" sz="1800" dirty="0">
                        <a:solidFill>
                          <a:schemeClr val="bg1"/>
                        </a:solidFill>
                        <a:effectLst/>
                        <a:latin typeface="+mj-lt"/>
                        <a:ea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800" dirty="0">
                          <a:solidFill>
                            <a:schemeClr val="bg1"/>
                          </a:solidFill>
                          <a:effectLst/>
                          <a:latin typeface="+mj-lt"/>
                        </a:rPr>
                        <a:t>Off-Site</a:t>
                      </a:r>
                      <a:endParaRPr lang="en-US" sz="1800" dirty="0">
                        <a:solidFill>
                          <a:schemeClr val="bg1"/>
                        </a:solidFill>
                        <a:effectLst/>
                        <a:latin typeface="+mj-lt"/>
                        <a:ea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xmlns="" val="1372723023"/>
                  </a:ext>
                </a:extLst>
              </a:tr>
              <a:tr h="1341947">
                <a:tc>
                  <a:txBody>
                    <a:bodyPr/>
                    <a:lstStyle/>
                    <a:p>
                      <a:pPr marL="0" marR="0">
                        <a:spcBef>
                          <a:spcPts val="0"/>
                        </a:spcBef>
                        <a:spcAft>
                          <a:spcPts val="0"/>
                        </a:spcAft>
                      </a:pPr>
                      <a:r>
                        <a:rPr lang="en-US" sz="1800" dirty="0">
                          <a:effectLst/>
                          <a:latin typeface="+mj-lt"/>
                        </a:rPr>
                        <a:t>Source removal and treatment</a:t>
                      </a:r>
                      <a:endParaRPr lang="en-US" sz="18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Waste and soil treatment, stabilization</a:t>
                      </a:r>
                    </a:p>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Excavation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Groundwater extraction and treatment</a:t>
                      </a:r>
                    </a:p>
                  </a:txBody>
                  <a:tcPr marL="68580" marR="68580" marT="0" marB="0"/>
                </a:tc>
                <a:tc>
                  <a:txBody>
                    <a:bodyPr/>
                    <a:lstStyle/>
                    <a:p>
                      <a:pPr marL="0" marR="0">
                        <a:spcBef>
                          <a:spcPts val="0"/>
                        </a:spcBef>
                        <a:spcAft>
                          <a:spcPts val="0"/>
                        </a:spcAft>
                      </a:pPr>
                      <a:r>
                        <a:rPr lang="en-US" sz="1800" dirty="0">
                          <a:latin typeface="+mj-lt"/>
                        </a:rPr>
                        <a:t>Off-post groundwater intercept and treatment system</a:t>
                      </a:r>
                    </a:p>
                    <a:p>
                      <a:pPr marL="0" marR="0">
                        <a:spcBef>
                          <a:spcPts val="0"/>
                        </a:spcBef>
                        <a:spcAft>
                          <a:spcPts val="0"/>
                        </a:spcAft>
                      </a:pPr>
                      <a:endParaRPr lang="en-US" sz="18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xmlns="" val="1676577125"/>
                  </a:ext>
                </a:extLst>
              </a:tr>
              <a:tr h="855440">
                <a:tc>
                  <a:txBody>
                    <a:bodyPr/>
                    <a:lstStyle/>
                    <a:p>
                      <a:pPr marL="0" marR="0">
                        <a:spcBef>
                          <a:spcPts val="0"/>
                        </a:spcBef>
                        <a:spcAft>
                          <a:spcPts val="0"/>
                        </a:spcAft>
                      </a:pPr>
                      <a:r>
                        <a:rPr lang="en-US" sz="1800" dirty="0">
                          <a:effectLst/>
                          <a:latin typeface="+mj-lt"/>
                        </a:rPr>
                        <a:t>Containment</a:t>
                      </a:r>
                      <a:endParaRPr lang="en-US" sz="1800" dirty="0">
                        <a:effectLst/>
                        <a:latin typeface="+mj-lt"/>
                        <a:ea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Boundary treatment systems</a:t>
                      </a:r>
                    </a:p>
                    <a:p>
                      <a:pPr marL="0" marR="0">
                        <a:spcBef>
                          <a:spcPts val="0"/>
                        </a:spcBef>
                        <a:spcAft>
                          <a:spcPts val="0"/>
                        </a:spcAft>
                      </a:pPr>
                      <a:r>
                        <a:rPr lang="en-US" sz="1800" dirty="0">
                          <a:effectLst/>
                          <a:latin typeface="+mj-lt"/>
                          <a:ea typeface="Times New Roman" panose="02020603050405020304" pitchFamily="18" charset="0"/>
                        </a:rPr>
                        <a:t>Slurry walls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Stabilization/capping</a:t>
                      </a:r>
                    </a:p>
                  </a:txBody>
                  <a:tcPr marL="68580" marR="68580" marT="0" marB="0"/>
                </a:tc>
                <a:tc>
                  <a:txBody>
                    <a:bodyPr/>
                    <a:lstStyle/>
                    <a:p>
                      <a:pPr marL="0" marR="0">
                        <a:spcBef>
                          <a:spcPts val="0"/>
                        </a:spcBef>
                        <a:spcAft>
                          <a:spcPts val="0"/>
                        </a:spcAft>
                      </a:pPr>
                      <a:r>
                        <a:rPr lang="en-US" sz="1800" dirty="0">
                          <a:effectLst/>
                          <a:latin typeface="+mj-lt"/>
                          <a:ea typeface="Times New Roman" panose="02020603050405020304" pitchFamily="18" charset="0"/>
                        </a:rPr>
                        <a:t>Boundary treatment systems</a:t>
                      </a:r>
                    </a:p>
                  </a:txBody>
                  <a:tcPr marL="68580" marR="68580" marT="0" marB="0"/>
                </a:tc>
                <a:extLst>
                  <a:ext uri="{0D108BD9-81ED-4DB2-BD59-A6C34878D82A}">
                    <a16:rowId xmlns:a16="http://schemas.microsoft.com/office/drawing/2014/main" xmlns="" val="4009804679"/>
                  </a:ext>
                </a:extLst>
              </a:tr>
              <a:tr h="2566320">
                <a:tc>
                  <a:txBody>
                    <a:bodyPr/>
                    <a:lstStyle/>
                    <a:p>
                      <a:pPr marL="0" marR="0">
                        <a:spcBef>
                          <a:spcPts val="0"/>
                        </a:spcBef>
                        <a:spcAft>
                          <a:spcPts val="0"/>
                        </a:spcAft>
                      </a:pPr>
                      <a:r>
                        <a:rPr lang="en-US" sz="1800" dirty="0">
                          <a:effectLst/>
                          <a:latin typeface="+mj-lt"/>
                        </a:rPr>
                        <a:t>Protection of human health and ecology</a:t>
                      </a:r>
                      <a:endParaRPr lang="en-US" sz="18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mj-lt"/>
                          <a:ea typeface="Times New Roman" panose="02020603050405020304" pitchFamily="18" charset="0"/>
                        </a:rPr>
                        <a:t>Capping</a:t>
                      </a:r>
                    </a:p>
                    <a:p>
                      <a:pPr marL="0" marR="0">
                        <a:spcBef>
                          <a:spcPts val="0"/>
                        </a:spcBef>
                        <a:spcAft>
                          <a:spcPts val="0"/>
                        </a:spcAft>
                      </a:pPr>
                      <a:r>
                        <a:rPr lang="en-US" sz="1800" dirty="0">
                          <a:effectLst/>
                          <a:latin typeface="+mj-lt"/>
                          <a:ea typeface="Times New Roman" panose="02020603050405020304" pitchFamily="18" charset="0"/>
                        </a:rPr>
                        <a:t>Land use restrictions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Unexploded ordnance disposal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Alternate water supply</a:t>
                      </a:r>
                    </a:p>
                    <a:p>
                      <a:pPr marL="0" marR="0">
                        <a:spcBef>
                          <a:spcPts val="0"/>
                        </a:spcBef>
                        <a:spcAft>
                          <a:spcPts val="0"/>
                        </a:spcAft>
                      </a:pPr>
                      <a:endParaRPr lang="en-US" sz="18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mj-lt"/>
                          <a:ea typeface="Times New Roman" panose="02020603050405020304" pitchFamily="18" charset="0"/>
                        </a:rPr>
                        <a:t>National wildlife refuge</a:t>
                      </a:r>
                    </a:p>
                    <a:p>
                      <a:pPr marL="0" marR="0">
                        <a:spcBef>
                          <a:spcPts val="0"/>
                        </a:spcBef>
                        <a:spcAft>
                          <a:spcPts val="0"/>
                        </a:spcAft>
                      </a:pPr>
                      <a:r>
                        <a:rPr lang="en-US" sz="1800" dirty="0">
                          <a:effectLst/>
                          <a:latin typeface="+mj-lt"/>
                          <a:ea typeface="Times New Roman" panose="02020603050405020304" pitchFamily="18" charset="0"/>
                        </a:rPr>
                        <a:t>Deed restrictions</a:t>
                      </a:r>
                    </a:p>
                    <a:p>
                      <a:pPr marL="0" marR="0">
                        <a:spcBef>
                          <a:spcPts val="0"/>
                        </a:spcBef>
                        <a:spcAft>
                          <a:spcPts val="0"/>
                        </a:spcAft>
                      </a:pPr>
                      <a:r>
                        <a:rPr lang="en-US" sz="1800" dirty="0">
                          <a:effectLst/>
                          <a:latin typeface="+mj-lt"/>
                          <a:ea typeface="Times New Roman" panose="02020603050405020304" pitchFamily="18" charset="0"/>
                        </a:rPr>
                        <a:t>Long-term monitoring</a:t>
                      </a:r>
                    </a:p>
                    <a:p>
                      <a:pPr marL="0" marR="0">
                        <a:spcBef>
                          <a:spcPts val="0"/>
                        </a:spcBef>
                        <a:spcAft>
                          <a:spcPts val="0"/>
                        </a:spcAft>
                      </a:pPr>
                      <a:r>
                        <a:rPr lang="en-US" sz="1800" dirty="0">
                          <a:effectLst/>
                          <a:latin typeface="+mj-lt"/>
                          <a:ea typeface="Times New Roman" panose="02020603050405020304" pitchFamily="18" charset="0"/>
                        </a:rPr>
                        <a:t>Five-year reviews</a:t>
                      </a:r>
                    </a:p>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Trust for potable water </a:t>
                      </a:r>
                      <a:br>
                        <a:rPr lang="en-US" sz="1800" kern="1200" dirty="0">
                          <a:solidFill>
                            <a:schemeClr val="dk1"/>
                          </a:solidFill>
                          <a:effectLst/>
                          <a:latin typeface="+mn-lt"/>
                          <a:ea typeface="Times New Roman" panose="02020603050405020304" pitchFamily="18" charset="0"/>
                          <a:cs typeface="+mn-cs"/>
                        </a:rPr>
                      </a:br>
                      <a:r>
                        <a:rPr lang="en-US" sz="1800" kern="1200" dirty="0">
                          <a:solidFill>
                            <a:schemeClr val="dk1"/>
                          </a:solidFill>
                          <a:effectLst/>
                          <a:latin typeface="+mn-lt"/>
                          <a:ea typeface="Times New Roman" panose="02020603050405020304" pitchFamily="18" charset="0"/>
                          <a:cs typeface="+mn-cs"/>
                        </a:rPr>
                        <a:t>supply and distribution</a:t>
                      </a:r>
                    </a:p>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Medical monitoring Biomonitoring</a:t>
                      </a:r>
                    </a:p>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Trust for long-term O&amp;M</a:t>
                      </a:r>
                    </a:p>
                  </a:txBody>
                  <a:tcPr marL="68580" marR="68580" marT="0" marB="0"/>
                </a:tc>
                <a:extLst>
                  <a:ext uri="{0D108BD9-81ED-4DB2-BD59-A6C34878D82A}">
                    <a16:rowId xmlns:a16="http://schemas.microsoft.com/office/drawing/2014/main" xmlns="" val="3497181981"/>
                  </a:ext>
                </a:extLst>
              </a:tr>
            </a:tbl>
          </a:graphicData>
        </a:graphic>
      </p:graphicFrame>
    </p:spTree>
    <p:extLst>
      <p:ext uri="{BB962C8B-B14F-4D97-AF65-F5344CB8AC3E}">
        <p14:creationId xmlns:p14="http://schemas.microsoft.com/office/powerpoint/2010/main" val="19484678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Document Remedial Approach</a:t>
            </a:r>
          </a:p>
        </p:txBody>
      </p:sp>
      <p:sp>
        <p:nvSpPr>
          <p:cNvPr id="24579" name="Content Placeholder 2"/>
          <p:cNvSpPr>
            <a:spLocks noGrp="1"/>
          </p:cNvSpPr>
          <p:nvPr>
            <p:ph idx="1"/>
          </p:nvPr>
        </p:nvSpPr>
        <p:spPr/>
        <p:txBody>
          <a:bodyPr/>
          <a:lstStyle/>
          <a:p>
            <a:r>
              <a:rPr lang="en-US" altLang="en-US" dirty="0"/>
              <a:t>Articulate how components work together</a:t>
            </a:r>
          </a:p>
          <a:p>
            <a:r>
              <a:rPr lang="en-US" altLang="en-US" dirty="0"/>
              <a:t>For each component of the remedial approach</a:t>
            </a:r>
          </a:p>
          <a:p>
            <a:pPr lvl="1"/>
            <a:r>
              <a:rPr lang="en-US" altLang="en-US" dirty="0"/>
              <a:t>Describe technology</a:t>
            </a:r>
          </a:p>
          <a:p>
            <a:pPr lvl="1"/>
            <a:r>
              <a:rPr lang="en-US" altLang="en-US" dirty="0"/>
              <a:t>State interim objectives</a:t>
            </a:r>
          </a:p>
          <a:p>
            <a:pPr lvl="1"/>
            <a:r>
              <a:rPr lang="en-US" altLang="en-US" dirty="0"/>
              <a:t>State how the performance will be evaluated (performance metrics)</a:t>
            </a:r>
          </a:p>
          <a:p>
            <a:r>
              <a:rPr lang="en-US" altLang="en-US" dirty="0"/>
              <a:t>Follow regulatory program requirements </a:t>
            </a:r>
            <a:br>
              <a:rPr lang="en-US" altLang="en-US" dirty="0"/>
            </a:br>
            <a:r>
              <a:rPr lang="en-US" altLang="en-US" dirty="0"/>
              <a:t>for documentation</a:t>
            </a:r>
          </a:p>
          <a:p>
            <a:r>
              <a:rPr lang="en-US" altLang="en-US" dirty="0"/>
              <a:t>Can facilitate remedy transitions</a:t>
            </a:r>
          </a:p>
        </p:txBody>
      </p:sp>
      <p:sp>
        <p:nvSpPr>
          <p:cNvPr id="2" name="Rectangle 1">
            <a:extLst>
              <a:ext uri="{FF2B5EF4-FFF2-40B4-BE49-F238E27FC236}">
                <a16:creationId xmlns:a16="http://schemas.microsoft.com/office/drawing/2014/main" xmlns="" id="{611F974A-6563-4C6D-89BB-AB8E5122A05B}"/>
              </a:ext>
            </a:extLst>
          </p:cNvPr>
          <p:cNvSpPr/>
          <p:nvPr/>
        </p:nvSpPr>
        <p:spPr>
          <a:xfrm>
            <a:off x="6546814" y="6500396"/>
            <a:ext cx="2597186" cy="307777"/>
          </a:xfrm>
          <a:prstGeom prst="rect">
            <a:avLst/>
          </a:prstGeom>
        </p:spPr>
        <p:txBody>
          <a:bodyPr wrap="none">
            <a:spAutoFit/>
          </a:bodyPr>
          <a:lstStyle/>
          <a:p>
            <a:r>
              <a:rPr lang="en-US" sz="1400" dirty="0"/>
              <a:t>H'arnet / Wikimedia Commons</a:t>
            </a:r>
          </a:p>
        </p:txBody>
      </p:sp>
      <p:pic>
        <p:nvPicPr>
          <p:cNvPr id="2050" name="Picture 2" descr="Classeur groupe de 3 3.PNG">
            <a:extLst>
              <a:ext uri="{FF2B5EF4-FFF2-40B4-BE49-F238E27FC236}">
                <a16:creationId xmlns:a16="http://schemas.microsoft.com/office/drawing/2014/main" xmlns="" id="{D3791E30-CE2E-4291-B2B3-77AF1EF644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74424" y="4745200"/>
            <a:ext cx="1898369" cy="175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0094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Stakeholders and Tribes</a:t>
            </a:r>
            <a:br>
              <a:rPr lang="en-US" dirty="0"/>
            </a:br>
            <a:r>
              <a:rPr lang="en-US" dirty="0">
                <a:solidFill>
                  <a:srgbClr val="333399"/>
                </a:solidFill>
              </a:rPr>
              <a:t>Stakeholder and Tribal Perspectives</a:t>
            </a:r>
          </a:p>
        </p:txBody>
      </p:sp>
      <p:sp>
        <p:nvSpPr>
          <p:cNvPr id="4" name="Content Placeholder 3"/>
          <p:cNvSpPr>
            <a:spLocks noGrp="1"/>
          </p:cNvSpPr>
          <p:nvPr>
            <p:ph sz="half" idx="1"/>
          </p:nvPr>
        </p:nvSpPr>
        <p:spPr>
          <a:xfrm>
            <a:off x="376238" y="1600200"/>
            <a:ext cx="4495800" cy="4352925"/>
          </a:xfrm>
        </p:spPr>
        <p:txBody>
          <a:bodyPr/>
          <a:lstStyle/>
          <a:p>
            <a:pPr>
              <a:spcBef>
                <a:spcPts val="1800"/>
              </a:spcBef>
            </a:pPr>
            <a:r>
              <a:rPr lang="en-US" sz="2600" dirty="0"/>
              <a:t>Stakeholder and Tribal concerns and values</a:t>
            </a:r>
          </a:p>
          <a:p>
            <a:pPr>
              <a:spcBef>
                <a:spcPts val="1800"/>
              </a:spcBef>
            </a:pPr>
            <a:r>
              <a:rPr lang="en-US" sz="2600" dirty="0"/>
              <a:t>Gathering and organizing information</a:t>
            </a:r>
          </a:p>
          <a:p>
            <a:pPr>
              <a:spcBef>
                <a:spcPts val="1800"/>
              </a:spcBef>
            </a:pPr>
            <a:r>
              <a:rPr lang="en-US" sz="2600" dirty="0"/>
              <a:t>Creating a forum</a:t>
            </a:r>
          </a:p>
          <a:p>
            <a:pPr>
              <a:spcBef>
                <a:spcPts val="1800"/>
              </a:spcBef>
            </a:pPr>
            <a:r>
              <a:rPr lang="en-US" sz="2600" dirty="0"/>
              <a:t>Influencing decisions</a:t>
            </a:r>
          </a:p>
          <a:p>
            <a:pPr>
              <a:spcBef>
                <a:spcPts val="1800"/>
              </a:spcBef>
            </a:pPr>
            <a:r>
              <a:rPr lang="en-US" sz="2600" dirty="0"/>
              <a:t>Advisory boards</a:t>
            </a:r>
          </a:p>
          <a:p>
            <a:pPr>
              <a:spcBef>
                <a:spcPts val="1800"/>
              </a:spcBef>
            </a:pPr>
            <a:r>
              <a:rPr lang="en-US" sz="2600" dirty="0"/>
              <a:t>Technical assistance</a:t>
            </a:r>
          </a:p>
          <a:p>
            <a:endParaRPr lang="en-US" dirty="0"/>
          </a:p>
        </p:txBody>
      </p:sp>
      <p:sp>
        <p:nvSpPr>
          <p:cNvPr id="7" name="Rectangle 6">
            <a:extLst>
              <a:ext uri="{FF2B5EF4-FFF2-40B4-BE49-F238E27FC236}">
                <a16:creationId xmlns:a16="http://schemas.microsoft.com/office/drawing/2014/main" xmlns="" id="{95AF550C-D4FD-47D4-AD21-5B1766347503}"/>
              </a:ext>
            </a:extLst>
          </p:cNvPr>
          <p:cNvSpPr/>
          <p:nvPr/>
        </p:nvSpPr>
        <p:spPr>
          <a:xfrm>
            <a:off x="0" y="6488668"/>
            <a:ext cx="2749471" cy="369332"/>
          </a:xfrm>
          <a:prstGeom prst="rect">
            <a:avLst/>
          </a:prstGeom>
        </p:spPr>
        <p:txBody>
          <a:bodyPr wrap="none">
            <a:spAutoFit/>
          </a:bodyPr>
          <a:lstStyle/>
          <a:p>
            <a:r>
              <a:rPr lang="en-US" altLang="en-US" dirty="0"/>
              <a:t>ITRC RMCS-1 Chapter 7</a:t>
            </a:r>
            <a:endParaRPr lang="en-US" dirty="0"/>
          </a:p>
        </p:txBody>
      </p:sp>
      <p:sp>
        <p:nvSpPr>
          <p:cNvPr id="9" name="Rectangle 8">
            <a:extLst>
              <a:ext uri="{FF2B5EF4-FFF2-40B4-BE49-F238E27FC236}">
                <a16:creationId xmlns:a16="http://schemas.microsoft.com/office/drawing/2014/main" xmlns="" id="{FBBAE742-E5A4-4F4C-BAF0-6D21DA29E3A6}"/>
              </a:ext>
            </a:extLst>
          </p:cNvPr>
          <p:cNvSpPr/>
          <p:nvPr/>
        </p:nvSpPr>
        <p:spPr>
          <a:xfrm>
            <a:off x="5700429" y="4386529"/>
            <a:ext cx="3031599" cy="307777"/>
          </a:xfrm>
          <a:prstGeom prst="rect">
            <a:avLst/>
          </a:prstGeom>
        </p:spPr>
        <p:txBody>
          <a:bodyPr wrap="none">
            <a:spAutoFit/>
          </a:bodyPr>
          <a:lstStyle/>
          <a:p>
            <a:r>
              <a:rPr lang="en-US" sz="1400" dirty="0">
                <a:solidFill>
                  <a:srgbClr val="222222"/>
                </a:solidFill>
              </a:rPr>
              <a:t>SanjibLemar / Wikimedia Commons</a:t>
            </a:r>
            <a:endParaRPr lang="en-US" sz="1400" dirty="0"/>
          </a:p>
        </p:txBody>
      </p:sp>
      <p:pic>
        <p:nvPicPr>
          <p:cNvPr id="12" name="Picture 2" descr="https://upload.wikimedia.org/wikipedia/commons/b/bc/Small_Single-family_home.jpg">
            <a:extLst>
              <a:ext uri="{FF2B5EF4-FFF2-40B4-BE49-F238E27FC236}">
                <a16:creationId xmlns:a16="http://schemas.microsoft.com/office/drawing/2014/main" xmlns="" id="{8465D3FC-8C6F-4094-BC33-0422B4CE081E}"/>
              </a:ext>
            </a:extLst>
          </p:cNvP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val="0"/>
              </a:ext>
            </a:extLst>
          </a:blip>
          <a:srcRect t="15536" b="10265"/>
          <a:stretch/>
        </p:blipFill>
        <p:spPr bwMode="auto">
          <a:xfrm>
            <a:off x="4706995" y="1900908"/>
            <a:ext cx="4437005" cy="248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996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Stakeholders and Tribes</a:t>
            </a:r>
            <a:br>
              <a:rPr lang="en-US" dirty="0"/>
            </a:br>
            <a:r>
              <a:rPr lang="en-US" dirty="0">
                <a:solidFill>
                  <a:srgbClr val="333399"/>
                </a:solidFill>
              </a:rPr>
              <a:t>Responsible Party Perspectives</a:t>
            </a:r>
          </a:p>
        </p:txBody>
      </p:sp>
      <p:sp>
        <p:nvSpPr>
          <p:cNvPr id="4" name="Content Placeholder 3"/>
          <p:cNvSpPr>
            <a:spLocks noGrp="1"/>
          </p:cNvSpPr>
          <p:nvPr>
            <p:ph sz="half" idx="1"/>
          </p:nvPr>
        </p:nvSpPr>
        <p:spPr>
          <a:xfrm>
            <a:off x="609600" y="1600199"/>
            <a:ext cx="5029200" cy="4352925"/>
          </a:xfrm>
        </p:spPr>
        <p:txBody>
          <a:bodyPr/>
          <a:lstStyle/>
          <a:p>
            <a:pPr>
              <a:spcBef>
                <a:spcPts val="1600"/>
              </a:spcBef>
            </a:pPr>
            <a:r>
              <a:rPr lang="en-US" sz="2600" dirty="0"/>
              <a:t>Seek out community members</a:t>
            </a:r>
          </a:p>
          <a:p>
            <a:pPr>
              <a:spcBef>
                <a:spcPts val="1600"/>
              </a:spcBef>
            </a:pPr>
            <a:r>
              <a:rPr lang="en-US" sz="2600" dirty="0"/>
              <a:t>Provide them with tools to participate constructively</a:t>
            </a:r>
          </a:p>
          <a:p>
            <a:pPr>
              <a:spcBef>
                <a:spcPts val="1600"/>
              </a:spcBef>
            </a:pPr>
            <a:r>
              <a:rPr lang="en-US" sz="2600" dirty="0"/>
              <a:t>Build trust for effective outreach</a:t>
            </a:r>
          </a:p>
          <a:p>
            <a:pPr>
              <a:spcBef>
                <a:spcPts val="1600"/>
              </a:spcBef>
            </a:pPr>
            <a:r>
              <a:rPr lang="en-US" sz="2600" dirty="0"/>
              <a:t>Organize public meetings</a:t>
            </a:r>
          </a:p>
          <a:p>
            <a:pPr>
              <a:spcBef>
                <a:spcPts val="1600"/>
              </a:spcBef>
            </a:pPr>
            <a:r>
              <a:rPr lang="en-US" sz="2600" dirty="0"/>
              <a:t>Share technical documents, information</a:t>
            </a:r>
          </a:p>
          <a:p>
            <a:pPr>
              <a:spcBef>
                <a:spcPts val="1600"/>
              </a:spcBef>
            </a:pPr>
            <a:r>
              <a:rPr lang="en-US" sz="2600" dirty="0"/>
              <a:t>Work with media</a:t>
            </a:r>
          </a:p>
          <a:p>
            <a:endParaRPr lang="en-US" dirty="0"/>
          </a:p>
        </p:txBody>
      </p:sp>
      <p:sp>
        <p:nvSpPr>
          <p:cNvPr id="8" name="Rectangle 7">
            <a:extLst>
              <a:ext uri="{FF2B5EF4-FFF2-40B4-BE49-F238E27FC236}">
                <a16:creationId xmlns:a16="http://schemas.microsoft.com/office/drawing/2014/main" xmlns="" id="{3F8D1AA8-3911-433B-BFB7-3C763E184197}"/>
              </a:ext>
            </a:extLst>
          </p:cNvPr>
          <p:cNvSpPr/>
          <p:nvPr/>
        </p:nvSpPr>
        <p:spPr>
          <a:xfrm>
            <a:off x="0" y="6488668"/>
            <a:ext cx="2749471" cy="369332"/>
          </a:xfrm>
          <a:prstGeom prst="rect">
            <a:avLst/>
          </a:prstGeom>
        </p:spPr>
        <p:txBody>
          <a:bodyPr wrap="none">
            <a:spAutoFit/>
          </a:bodyPr>
          <a:lstStyle/>
          <a:p>
            <a:r>
              <a:rPr lang="en-US" altLang="en-US" dirty="0"/>
              <a:t>ITRC RMCS-1 Chapter 7</a:t>
            </a:r>
            <a:endParaRPr lang="en-US" dirty="0"/>
          </a:p>
        </p:txBody>
      </p:sp>
      <p:pic>
        <p:nvPicPr>
          <p:cNvPr id="12" name="Picture 2" descr="File:Recovery Act Project Brings End to Mound Site Cleanup Activities (7407932242).jpg">
            <a:extLst>
              <a:ext uri="{FF2B5EF4-FFF2-40B4-BE49-F238E27FC236}">
                <a16:creationId xmlns:a16="http://schemas.microsoft.com/office/drawing/2014/main" xmlns="" id="{C25A80E0-462E-477F-9613-1F84A0682AF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1538" r="19404" b="5833"/>
          <a:stretch/>
        </p:blipFill>
        <p:spPr bwMode="auto">
          <a:xfrm>
            <a:off x="6172200" y="1587811"/>
            <a:ext cx="2667001" cy="48225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404557AD-2E28-445B-822D-37A512FEB9B8}"/>
              </a:ext>
            </a:extLst>
          </p:cNvPr>
          <p:cNvSpPr/>
          <p:nvPr/>
        </p:nvSpPr>
        <p:spPr>
          <a:xfrm>
            <a:off x="6172200" y="6375080"/>
            <a:ext cx="2918876" cy="307777"/>
          </a:xfrm>
          <a:prstGeom prst="rect">
            <a:avLst/>
          </a:prstGeom>
        </p:spPr>
        <p:txBody>
          <a:bodyPr wrap="none">
            <a:spAutoFit/>
          </a:bodyPr>
          <a:lstStyle/>
          <a:p>
            <a:r>
              <a:rPr lang="en-US" sz="1400" dirty="0">
                <a:solidFill>
                  <a:srgbClr val="222222"/>
                </a:solidFill>
              </a:rPr>
              <a:t>Energy.gov / Wikimedia Commons</a:t>
            </a:r>
            <a:endParaRPr lang="en-US" sz="1400" dirty="0"/>
          </a:p>
        </p:txBody>
      </p:sp>
    </p:spTree>
    <p:extLst>
      <p:ext uri="{BB962C8B-B14F-4D97-AF65-F5344CB8AC3E}">
        <p14:creationId xmlns:p14="http://schemas.microsoft.com/office/powerpoint/2010/main" val="13315725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69516D-249F-4AD2-9CE7-DBA2D10AE3B1}"/>
              </a:ext>
            </a:extLst>
          </p:cNvPr>
          <p:cNvSpPr>
            <a:spLocks noGrp="1"/>
          </p:cNvSpPr>
          <p:nvPr>
            <p:ph type="title"/>
          </p:nvPr>
        </p:nvSpPr>
        <p:spPr/>
        <p:txBody>
          <a:bodyPr/>
          <a:lstStyle/>
          <a:p>
            <a:r>
              <a:rPr lang="en-US" dirty="0"/>
              <a:t>Summary</a:t>
            </a:r>
            <a:br>
              <a:rPr lang="en-US" dirty="0"/>
            </a:br>
            <a:r>
              <a:rPr lang="en-US" dirty="0">
                <a:solidFill>
                  <a:srgbClr val="333399"/>
                </a:solidFill>
              </a:rPr>
              <a:t>Adaptive Site Management Principles</a:t>
            </a:r>
          </a:p>
        </p:txBody>
      </p:sp>
      <p:sp>
        <p:nvSpPr>
          <p:cNvPr id="3" name="Content Placeholder 2">
            <a:extLst>
              <a:ext uri="{FF2B5EF4-FFF2-40B4-BE49-F238E27FC236}">
                <a16:creationId xmlns:a16="http://schemas.microsoft.com/office/drawing/2014/main" xmlns="" id="{9462E5AF-F32E-47C1-9CB4-B9F5C39D39F6}"/>
              </a:ext>
            </a:extLst>
          </p:cNvPr>
          <p:cNvSpPr>
            <a:spLocks noGrp="1"/>
          </p:cNvSpPr>
          <p:nvPr>
            <p:ph idx="1"/>
          </p:nvPr>
        </p:nvSpPr>
        <p:spPr>
          <a:xfrm>
            <a:off x="609600" y="1600199"/>
            <a:ext cx="7772400" cy="4352925"/>
          </a:xfrm>
        </p:spPr>
        <p:txBody>
          <a:bodyPr/>
          <a:lstStyle/>
          <a:p>
            <a:r>
              <a:rPr lang="en-US" altLang="en-US" dirty="0"/>
              <a:t>Refine conceptual site model</a:t>
            </a:r>
          </a:p>
          <a:p>
            <a:r>
              <a:rPr lang="en-US" altLang="en-US" dirty="0"/>
              <a:t>Set or revisit site objectives</a:t>
            </a:r>
          </a:p>
          <a:p>
            <a:pPr lvl="1"/>
            <a:r>
              <a:rPr lang="en-US" altLang="en-US" dirty="0"/>
              <a:t>Survey highlights flexibility of some state programs in setting or revisiting site objectives</a:t>
            </a:r>
          </a:p>
          <a:p>
            <a:r>
              <a:rPr lang="en-US" altLang="en-US" dirty="0"/>
              <a:t>Build adaptive remedial strategy</a:t>
            </a:r>
          </a:p>
          <a:p>
            <a:pPr lvl="1"/>
            <a:r>
              <a:rPr lang="en-US" altLang="en-US" dirty="0"/>
              <a:t>May need multiple technologies, phases for each site area</a:t>
            </a:r>
          </a:p>
          <a:p>
            <a:pPr lvl="1"/>
            <a:r>
              <a:rPr lang="en-US" altLang="en-US" dirty="0"/>
              <a:t>Set interim objectives to guide remedial progress </a:t>
            </a:r>
          </a:p>
          <a:p>
            <a:r>
              <a:rPr lang="en-US" altLang="en-US" dirty="0"/>
              <a:t>Repeat process if remedy is not on track</a:t>
            </a:r>
          </a:p>
          <a:p>
            <a:pPr marL="0" indent="0">
              <a:buNone/>
            </a:pPr>
            <a:endParaRPr lang="en-US" dirty="0"/>
          </a:p>
        </p:txBody>
      </p:sp>
      <p:pic>
        <p:nvPicPr>
          <p:cNvPr id="6" name="Picture 5">
            <a:extLst>
              <a:ext uri="{FF2B5EF4-FFF2-40B4-BE49-F238E27FC236}">
                <a16:creationId xmlns:a16="http://schemas.microsoft.com/office/drawing/2014/main" xmlns="" id="{82652F0E-8E82-4D41-9666-075157B007BB}"/>
              </a:ext>
            </a:extLst>
          </p:cNvPr>
          <p:cNvPicPr>
            <a:picLocks noChangeAspect="1"/>
          </p:cNvPicPr>
          <p:nvPr/>
        </p:nvPicPr>
        <p:blipFill>
          <a:blip r:embed="rId3"/>
          <a:stretch>
            <a:fillRect/>
          </a:stretch>
        </p:blipFill>
        <p:spPr>
          <a:xfrm>
            <a:off x="7239000" y="5070474"/>
            <a:ext cx="1765300" cy="1765300"/>
          </a:xfrm>
          <a:prstGeom prst="rect">
            <a:avLst/>
          </a:prstGeom>
        </p:spPr>
      </p:pic>
    </p:spTree>
    <p:extLst>
      <p:ext uri="{BB962C8B-B14F-4D97-AF65-F5344CB8AC3E}">
        <p14:creationId xmlns:p14="http://schemas.microsoft.com/office/powerpoint/2010/main" val="5542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altLang="en-US" dirty="0"/>
              <a:t>Today’s Road Map</a:t>
            </a:r>
          </a:p>
        </p:txBody>
      </p:sp>
      <p:sp>
        <p:nvSpPr>
          <p:cNvPr id="18435" name="Content Placeholder 7"/>
          <p:cNvSpPr>
            <a:spLocks noGrp="1"/>
          </p:cNvSpPr>
          <p:nvPr>
            <p:ph idx="1"/>
          </p:nvPr>
        </p:nvSpPr>
        <p:spPr>
          <a:xfrm>
            <a:off x="376238" y="1828800"/>
            <a:ext cx="7772400" cy="4114800"/>
          </a:xfrm>
        </p:spPr>
        <p:txBody>
          <a:bodyPr/>
          <a:lstStyle/>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2" name="Rectangle 1"/>
          <p:cNvSpPr/>
          <p:nvPr/>
        </p:nvSpPr>
        <p:spPr bwMode="auto">
          <a:xfrm>
            <a:off x="376238" y="4038600"/>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133895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Learning Objective</a:t>
            </a:r>
          </a:p>
        </p:txBody>
      </p:sp>
      <p:sp>
        <p:nvSpPr>
          <p:cNvPr id="8" name="object 8"/>
          <p:cNvSpPr txBox="1"/>
          <p:nvPr/>
        </p:nvSpPr>
        <p:spPr>
          <a:xfrm>
            <a:off x="76693" y="6555828"/>
            <a:ext cx="2620944" cy="276999"/>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a:ea typeface="+mn-ea"/>
                <a:cs typeface="Arial"/>
              </a:rPr>
              <a:t>ITRC RMCS-1,</a:t>
            </a:r>
            <a:r>
              <a:rPr kumimoji="0" b="0" i="0" u="none" strike="noStrike" kern="1200" cap="none" spc="-5" normalizeH="0" baseline="0" noProof="0" dirty="0">
                <a:ln>
                  <a:noFill/>
                </a:ln>
                <a:solidFill>
                  <a:srgbClr val="000000"/>
                </a:solidFill>
                <a:effectLst/>
                <a:uLnTx/>
                <a:uFillTx/>
                <a:latin typeface="Arial"/>
                <a:ea typeface="+mn-ea"/>
                <a:cs typeface="Arial"/>
              </a:rPr>
              <a:t> Figu</a:t>
            </a:r>
            <a:r>
              <a:rPr kumimoji="0" b="0" i="0" u="none" strike="noStrike" kern="1200" cap="none" spc="0" normalizeH="0" baseline="0" noProof="0" dirty="0">
                <a:ln>
                  <a:noFill/>
                </a:ln>
                <a:solidFill>
                  <a:srgbClr val="000000"/>
                </a:solidFill>
                <a:effectLst/>
                <a:uLnTx/>
                <a:uFillTx/>
                <a:latin typeface="Arial"/>
                <a:ea typeface="+mn-ea"/>
                <a:cs typeface="Arial"/>
              </a:rPr>
              <a:t>re</a:t>
            </a:r>
            <a:r>
              <a:rPr kumimoji="0" b="0" i="0" u="none" strike="noStrike" kern="1200" cap="none" spc="-5" normalizeH="0" baseline="0" noProof="0" dirty="0">
                <a:ln>
                  <a:noFill/>
                </a:ln>
                <a:solidFill>
                  <a:srgbClr val="000000"/>
                </a:solidFill>
                <a:effectLst/>
                <a:uLnTx/>
                <a:uFillTx/>
                <a:latin typeface="Arial"/>
                <a:ea typeface="+mn-ea"/>
                <a:cs typeface="Arial"/>
              </a:rPr>
              <a:t> </a:t>
            </a:r>
            <a:r>
              <a:rPr kumimoji="0" b="0" i="0" u="none" strike="noStrike" kern="1200" cap="none" spc="0" normalizeH="0" baseline="0" noProof="0" dirty="0">
                <a:ln>
                  <a:noFill/>
                </a:ln>
                <a:solidFill>
                  <a:srgbClr val="000000"/>
                </a:solidFill>
                <a:effectLst/>
                <a:uLnTx/>
                <a:uFillTx/>
                <a:latin typeface="Arial"/>
                <a:ea typeface="+mn-ea"/>
                <a:cs typeface="Arial"/>
              </a:rPr>
              <a:t>1</a:t>
            </a:r>
          </a:p>
        </p:txBody>
      </p:sp>
      <p:sp>
        <p:nvSpPr>
          <p:cNvPr id="9" name="object 9"/>
          <p:cNvSpPr txBox="1"/>
          <p:nvPr/>
        </p:nvSpPr>
        <p:spPr>
          <a:xfrm>
            <a:off x="381000" y="1687067"/>
            <a:ext cx="6248400" cy="276999"/>
          </a:xfrm>
          <a:prstGeom prst="rect">
            <a:avLst/>
          </a:prstGeom>
          <a:solidFill>
            <a:srgbClr val="FF9900"/>
          </a:solidFill>
        </p:spPr>
        <p:txBody>
          <a:bodyPr vert="horz" wrap="square" lIns="0" tIns="0" rIns="0" bIns="0" rtlCol="0">
            <a:spAutoFit/>
          </a:bodyPr>
          <a:lstStyle/>
          <a:p>
            <a:pPr marL="9144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5" normalizeH="0" baseline="0" noProof="0" dirty="0">
                <a:ln>
                  <a:noFill/>
                </a:ln>
                <a:solidFill>
                  <a:srgbClr val="FFFFFF">
                    <a:lumMod val="50000"/>
                  </a:srgbClr>
                </a:solidFill>
                <a:effectLst/>
                <a:uLnTx/>
                <a:uFillTx/>
                <a:latin typeface="Arial"/>
                <a:ea typeface="+mn-ea"/>
                <a:cs typeface="Arial"/>
              </a:rPr>
              <a:t>Chapter</a:t>
            </a:r>
            <a:r>
              <a:rPr kumimoji="0" lang="en-US" sz="1800" b="0" i="0" u="none" strike="noStrike" kern="1200" cap="none" spc="-5" normalizeH="0" noProof="0" dirty="0">
                <a:ln>
                  <a:noFill/>
                </a:ln>
                <a:solidFill>
                  <a:srgbClr val="FFFFFF">
                    <a:lumMod val="50000"/>
                  </a:srgbClr>
                </a:solidFill>
                <a:effectLst/>
                <a:uLnTx/>
                <a:uFillTx/>
                <a:latin typeface="Arial"/>
                <a:ea typeface="+mn-ea"/>
                <a:cs typeface="Arial"/>
              </a:rPr>
              <a:t> 2. </a:t>
            </a:r>
            <a:r>
              <a:rPr kumimoji="0" lang="en-US" sz="1800" b="0" i="0" u="none" strike="noStrike" kern="1200" cap="none" spc="-5" normalizeH="0" baseline="0" noProof="0" dirty="0">
                <a:ln>
                  <a:noFill/>
                </a:ln>
                <a:solidFill>
                  <a:srgbClr val="FFFFFF">
                    <a:lumMod val="50000"/>
                  </a:srgbClr>
                </a:solidFill>
                <a:effectLst/>
                <a:uLnTx/>
                <a:uFillTx/>
                <a:latin typeface="Arial"/>
                <a:ea typeface="+mn-ea"/>
                <a:cs typeface="Arial"/>
              </a:rPr>
              <a:t>Site</a:t>
            </a:r>
            <a:r>
              <a:rPr kumimoji="0" sz="1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1800" b="0" i="0" u="none" strike="noStrike" kern="1200" cap="none" spc="0" normalizeH="0" baseline="0" noProof="0" dirty="0">
                <a:ln>
                  <a:noFill/>
                </a:ln>
                <a:solidFill>
                  <a:srgbClr val="FFFFFF">
                    <a:lumMod val="50000"/>
                  </a:srgbClr>
                </a:solidFill>
                <a:effectLst/>
                <a:uLnTx/>
                <a:uFillTx/>
                <a:latin typeface="Arial"/>
                <a:ea typeface="+mn-ea"/>
                <a:cs typeface="Arial"/>
              </a:rPr>
              <a:t>Challenges</a:t>
            </a:r>
          </a:p>
        </p:txBody>
      </p:sp>
      <p:sp>
        <p:nvSpPr>
          <p:cNvPr id="10" name="object 10"/>
          <p:cNvSpPr txBox="1"/>
          <p:nvPr/>
        </p:nvSpPr>
        <p:spPr>
          <a:xfrm>
            <a:off x="381000" y="2678429"/>
            <a:ext cx="6248400" cy="276999"/>
          </a:xfrm>
          <a:prstGeom prst="rect">
            <a:avLst/>
          </a:prstGeom>
          <a:solidFill>
            <a:srgbClr val="FFD581"/>
          </a:solidFill>
        </p:spPr>
        <p:txBody>
          <a:bodyPr vert="horz" wrap="square" lIns="0" tIns="0" rIns="0" bIns="0" rtlCol="0">
            <a:spAutoFit/>
          </a:bodyPr>
          <a:lstStyle/>
          <a:p>
            <a:pPr marL="9144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7A8A7"/>
                </a:solidFill>
                <a:effectLst/>
                <a:uLnTx/>
                <a:uFillTx/>
                <a:latin typeface="Arial"/>
                <a:ea typeface="+mn-ea"/>
                <a:cs typeface="Arial"/>
              </a:rPr>
              <a:t>Chapter 3. </a:t>
            </a:r>
            <a:r>
              <a:rPr kumimoji="0" sz="1800" b="0" i="0" u="none" strike="noStrike" kern="1200" cap="none" spc="0" normalizeH="0" baseline="0" noProof="0" dirty="0">
                <a:ln>
                  <a:noFill/>
                </a:ln>
                <a:solidFill>
                  <a:srgbClr val="A7A8A7"/>
                </a:solidFill>
                <a:effectLst/>
                <a:uLnTx/>
                <a:uFillTx/>
                <a:latin typeface="Arial"/>
                <a:ea typeface="+mn-ea"/>
                <a:cs typeface="Arial"/>
              </a:rPr>
              <a:t>Remedia</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ion</a:t>
            </a:r>
            <a:r>
              <a:rPr kumimoji="0" sz="1800" b="0" i="0" u="none" strike="noStrike" kern="1200" cap="none" spc="-15" normalizeH="0" baseline="0" noProof="0" dirty="0">
                <a:ln>
                  <a:noFill/>
                </a:ln>
                <a:solidFill>
                  <a:srgbClr val="A7A8A7"/>
                </a:solidFill>
                <a:effectLst/>
                <a:uLnTx/>
                <a:uFillTx/>
                <a:latin typeface="Arial"/>
                <a:ea typeface="+mn-ea"/>
                <a:cs typeface="Arial"/>
              </a:rPr>
              <a:t> </a:t>
            </a:r>
            <a:r>
              <a:rPr kumimoji="0" sz="1800" b="0" i="0" u="none" strike="noStrike" kern="1200" cap="none" spc="-5" normalizeH="0" baseline="0" noProof="0" dirty="0">
                <a:ln>
                  <a:noFill/>
                </a:ln>
                <a:solidFill>
                  <a:srgbClr val="A7A8A7"/>
                </a:solidFill>
                <a:effectLst/>
                <a:uLnTx/>
                <a:uFillTx/>
                <a:latin typeface="Arial"/>
                <a:ea typeface="+mn-ea"/>
                <a:cs typeface="Arial"/>
              </a:rPr>
              <a:t>P</a:t>
            </a:r>
            <a:r>
              <a:rPr kumimoji="0" sz="1800" b="0" i="0" u="none" strike="noStrike" kern="1200" cap="none" spc="0" normalizeH="0" baseline="0" noProof="0" dirty="0">
                <a:ln>
                  <a:noFill/>
                </a:ln>
                <a:solidFill>
                  <a:srgbClr val="A7A8A7"/>
                </a:solidFill>
                <a:effectLst/>
                <a:uLnTx/>
                <a:uFillTx/>
                <a:latin typeface="Arial"/>
                <a:ea typeface="+mn-ea"/>
                <a:cs typeface="Arial"/>
              </a:rPr>
              <a:t>o</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en</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ial</a:t>
            </a:r>
            <a:r>
              <a:rPr kumimoji="0" sz="1800" b="0" i="0" u="none" strike="noStrike" kern="1200" cap="none" spc="-110" normalizeH="0" baseline="0" noProof="0" dirty="0">
                <a:ln>
                  <a:noFill/>
                </a:ln>
                <a:solidFill>
                  <a:srgbClr val="A7A8A7"/>
                </a:solidFill>
                <a:effectLst/>
                <a:uLnTx/>
                <a:uFillTx/>
                <a:latin typeface="Arial"/>
                <a:ea typeface="+mn-ea"/>
                <a:cs typeface="Arial"/>
              </a:rPr>
              <a:t> </a:t>
            </a:r>
            <a:r>
              <a:rPr kumimoji="0" sz="1800" b="0" i="0" u="none" strike="noStrike" kern="1200" cap="none" spc="-5" normalizeH="0" baseline="0" noProof="0" dirty="0">
                <a:ln>
                  <a:noFill/>
                </a:ln>
                <a:solidFill>
                  <a:srgbClr val="A7A8A7"/>
                </a:solidFill>
                <a:effectLst/>
                <a:uLnTx/>
                <a:uFillTx/>
                <a:latin typeface="Arial"/>
                <a:ea typeface="+mn-ea"/>
                <a:cs typeface="Arial"/>
              </a:rPr>
              <a:t>A</a:t>
            </a:r>
            <a:r>
              <a:rPr kumimoji="0" sz="1800" b="0" i="0" u="none" strike="noStrike" kern="1200" cap="none" spc="0" normalizeH="0" baseline="0" noProof="0" dirty="0">
                <a:ln>
                  <a:noFill/>
                </a:ln>
                <a:solidFill>
                  <a:srgbClr val="A7A8A7"/>
                </a:solidFill>
                <a:effectLst/>
                <a:uLnTx/>
                <a:uFillTx/>
                <a:latin typeface="Arial"/>
                <a:ea typeface="+mn-ea"/>
                <a:cs typeface="Arial"/>
              </a:rPr>
              <a:t>ssessment</a:t>
            </a: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1" name="object 11"/>
          <p:cNvSpPr txBox="1"/>
          <p:nvPr/>
        </p:nvSpPr>
        <p:spPr>
          <a:xfrm>
            <a:off x="381000" y="3725417"/>
            <a:ext cx="6248400" cy="276999"/>
          </a:xfrm>
          <a:prstGeom prst="rect">
            <a:avLst/>
          </a:prstGeom>
          <a:solidFill>
            <a:srgbClr val="71D0FF"/>
          </a:solidFill>
        </p:spPr>
        <p:txBody>
          <a:bodyPr vert="horz" wrap="square" lIns="0" tIns="0" rIns="0" bIns="0" rtlCol="0">
            <a:spAutoFit/>
          </a:bodyPr>
          <a:lstStyle/>
          <a:p>
            <a:pPr marL="9144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5" normalizeH="0" baseline="0" noProof="0" dirty="0">
                <a:ln>
                  <a:noFill/>
                </a:ln>
                <a:solidFill>
                  <a:srgbClr val="A7A8A7"/>
                </a:solidFill>
                <a:effectLst/>
                <a:uLnTx/>
                <a:uFillTx/>
                <a:latin typeface="Arial"/>
                <a:ea typeface="+mn-ea"/>
                <a:cs typeface="Arial"/>
              </a:rPr>
              <a:t>Chapter 4. </a:t>
            </a:r>
            <a:r>
              <a:rPr kumimoji="0" sz="1800" b="0" i="0" u="none" strike="noStrike" kern="1200" cap="none" spc="-5" normalizeH="0" baseline="0" noProof="0" dirty="0">
                <a:ln>
                  <a:noFill/>
                </a:ln>
                <a:solidFill>
                  <a:srgbClr val="A7A8A7"/>
                </a:solidFill>
                <a:effectLst/>
                <a:uLnTx/>
                <a:uFillTx/>
                <a:latin typeface="Arial"/>
                <a:ea typeface="+mn-ea"/>
                <a:cs typeface="Arial"/>
              </a:rPr>
              <a:t>A</a:t>
            </a:r>
            <a:r>
              <a:rPr kumimoji="0" sz="1800" b="0" i="0" u="none" strike="noStrike" kern="1200" cap="none" spc="0" normalizeH="0" baseline="0" noProof="0" dirty="0">
                <a:ln>
                  <a:noFill/>
                </a:ln>
                <a:solidFill>
                  <a:srgbClr val="A7A8A7"/>
                </a:solidFill>
                <a:effectLst/>
                <a:uLnTx/>
                <a:uFillTx/>
                <a:latin typeface="Arial"/>
                <a:ea typeface="+mn-ea"/>
                <a:cs typeface="Arial"/>
              </a:rPr>
              <a:t>dap</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ive</a:t>
            </a:r>
            <a:r>
              <a:rPr kumimoji="0" sz="1800" b="0" i="0" u="none" strike="noStrike" kern="1200" cap="none" spc="-10" normalizeH="0" baseline="0" noProof="0" dirty="0">
                <a:ln>
                  <a:noFill/>
                </a:ln>
                <a:solidFill>
                  <a:srgbClr val="A7A8A7"/>
                </a:solidFill>
                <a:effectLst/>
                <a:uLnTx/>
                <a:uFillTx/>
                <a:latin typeface="Arial"/>
                <a:ea typeface="+mn-ea"/>
                <a:cs typeface="Arial"/>
              </a:rPr>
              <a:t> </a:t>
            </a:r>
            <a:r>
              <a:rPr kumimoji="0" sz="1800" b="0" i="0" u="none" strike="noStrike" kern="1200" cap="none" spc="0" normalizeH="0" baseline="0" noProof="0" dirty="0">
                <a:ln>
                  <a:noFill/>
                </a:ln>
                <a:solidFill>
                  <a:srgbClr val="A7A8A7"/>
                </a:solidFill>
                <a:effectLst/>
                <a:uLnTx/>
                <a:uFillTx/>
                <a:latin typeface="Arial"/>
                <a:ea typeface="+mn-ea"/>
                <a:cs typeface="Arial"/>
              </a:rPr>
              <a:t>Remedy</a:t>
            </a:r>
            <a:r>
              <a:rPr kumimoji="0" sz="1800" b="0" i="0" u="none" strike="noStrike" kern="1200" cap="none" spc="-10" normalizeH="0" baseline="0" noProof="0" dirty="0">
                <a:ln>
                  <a:noFill/>
                </a:ln>
                <a:solidFill>
                  <a:srgbClr val="A7A8A7"/>
                </a:solidFill>
                <a:effectLst/>
                <a:uLnTx/>
                <a:uFillTx/>
                <a:latin typeface="Arial"/>
                <a:ea typeface="+mn-ea"/>
                <a:cs typeface="Arial"/>
              </a:rPr>
              <a:t> </a:t>
            </a:r>
            <a:r>
              <a:rPr kumimoji="0" sz="1800" b="0" i="0" u="none" strike="noStrike" kern="1200" cap="none" spc="-5" normalizeH="0" baseline="0" noProof="0" dirty="0">
                <a:ln>
                  <a:noFill/>
                </a:ln>
                <a:solidFill>
                  <a:srgbClr val="A7A8A7"/>
                </a:solidFill>
                <a:effectLst/>
                <a:uLnTx/>
                <a:uFillTx/>
                <a:latin typeface="Arial"/>
                <a:ea typeface="+mn-ea"/>
                <a:cs typeface="Arial"/>
              </a:rPr>
              <a:t>S</a:t>
            </a:r>
            <a:r>
              <a:rPr kumimoji="0" sz="1800" b="0" i="0" u="none" strike="noStrike" kern="1200" cap="none" spc="0" normalizeH="0" baseline="0" noProof="0" dirty="0">
                <a:ln>
                  <a:noFill/>
                </a:ln>
                <a:solidFill>
                  <a:srgbClr val="A7A8A7"/>
                </a:solidFill>
                <a:effectLst/>
                <a:uLnTx/>
                <a:uFillTx/>
                <a:latin typeface="Arial"/>
                <a:ea typeface="+mn-ea"/>
                <a:cs typeface="Arial"/>
              </a:rPr>
              <a:t>elec</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ion</a:t>
            </a: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 name="object 12"/>
          <p:cNvSpPr/>
          <p:nvPr/>
        </p:nvSpPr>
        <p:spPr>
          <a:xfrm>
            <a:off x="381000" y="4876800"/>
            <a:ext cx="6248400" cy="369570"/>
          </a:xfrm>
          <a:custGeom>
            <a:avLst/>
            <a:gdLst/>
            <a:ahLst/>
            <a:cxnLst/>
            <a:rect l="l" t="t" r="r" b="b"/>
            <a:pathLst>
              <a:path w="6248400" h="369570">
                <a:moveTo>
                  <a:pt x="0" y="0"/>
                </a:moveTo>
                <a:lnTo>
                  <a:pt x="6248400" y="0"/>
                </a:lnTo>
                <a:lnTo>
                  <a:pt x="6248400" y="369569"/>
                </a:lnTo>
                <a:lnTo>
                  <a:pt x="0" y="369569"/>
                </a:lnTo>
                <a:lnTo>
                  <a:pt x="0" y="0"/>
                </a:lnTo>
                <a:close/>
              </a:path>
            </a:pathLst>
          </a:custGeom>
          <a:solidFill>
            <a:srgbClr val="005C8A"/>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object 13"/>
          <p:cNvSpPr/>
          <p:nvPr/>
        </p:nvSpPr>
        <p:spPr>
          <a:xfrm>
            <a:off x="384048" y="5246370"/>
            <a:ext cx="6245352" cy="646430"/>
          </a:xfrm>
          <a:custGeom>
            <a:avLst/>
            <a:gdLst/>
            <a:ahLst/>
            <a:cxnLst/>
            <a:rect l="l" t="t" r="r" b="b"/>
            <a:pathLst>
              <a:path w="6248400" h="646429">
                <a:moveTo>
                  <a:pt x="0" y="0"/>
                </a:moveTo>
                <a:lnTo>
                  <a:pt x="6248400" y="0"/>
                </a:lnTo>
                <a:lnTo>
                  <a:pt x="6248400" y="646175"/>
                </a:lnTo>
                <a:lnTo>
                  <a:pt x="0" y="646175"/>
                </a:lnTo>
                <a:lnTo>
                  <a:pt x="0" y="0"/>
                </a:lnTo>
                <a:close/>
              </a:path>
            </a:pathLst>
          </a:custGeom>
          <a:solidFill>
            <a:srgbClr val="005C8A"/>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333399"/>
              </a:solidFill>
              <a:effectLst/>
              <a:uLnTx/>
              <a:uFillTx/>
              <a:latin typeface="Arial" pitchFamily="34" charset="0"/>
              <a:ea typeface="+mn-ea"/>
              <a:cs typeface="+mn-cs"/>
            </a:endParaRPr>
          </a:p>
        </p:txBody>
      </p:sp>
      <p:sp>
        <p:nvSpPr>
          <p:cNvPr id="14" name="object 14"/>
          <p:cNvSpPr txBox="1"/>
          <p:nvPr/>
        </p:nvSpPr>
        <p:spPr>
          <a:xfrm>
            <a:off x="459740" y="4947086"/>
            <a:ext cx="6190605" cy="705321"/>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Chapter 5. </a:t>
            </a:r>
            <a:r>
              <a:rPr kumimoji="0" sz="2000" b="0" i="0" u="none" strike="noStrike" kern="1200" cap="none" spc="0" normalizeH="0" baseline="0" noProof="0" dirty="0">
                <a:ln>
                  <a:noFill/>
                </a:ln>
                <a:solidFill>
                  <a:srgbClr val="FFFFFF"/>
                </a:solidFill>
                <a:effectLst/>
                <a:uLnTx/>
                <a:uFillTx/>
                <a:latin typeface="Arial"/>
                <a:ea typeface="+mn-ea"/>
                <a:cs typeface="Arial"/>
              </a:rPr>
              <a:t>Long-</a:t>
            </a:r>
            <a:r>
              <a:rPr kumimoji="0" sz="2000" b="0" i="0" u="none" strike="noStrike" kern="1200" cap="none" spc="-200" normalizeH="0" baseline="0" noProof="0" dirty="0">
                <a:ln>
                  <a:noFill/>
                </a:ln>
                <a:solidFill>
                  <a:srgbClr val="FFFFFF"/>
                </a:solidFill>
                <a:effectLst/>
                <a:uLnTx/>
                <a:uFillTx/>
                <a:latin typeface="Arial"/>
                <a:ea typeface="+mn-ea"/>
                <a:cs typeface="Arial"/>
              </a:rPr>
              <a:t>T</a:t>
            </a:r>
            <a:r>
              <a:rPr kumimoji="0" sz="2000" b="0" i="0" u="none" strike="noStrike" kern="1200" cap="none" spc="0" normalizeH="0" baseline="0" noProof="0" dirty="0">
                <a:ln>
                  <a:noFill/>
                </a:ln>
                <a:solidFill>
                  <a:srgbClr val="FFFFFF"/>
                </a:solidFill>
                <a:effectLst/>
                <a:uLnTx/>
                <a:uFillTx/>
                <a:latin typeface="Arial"/>
                <a:ea typeface="+mn-ea"/>
                <a:cs typeface="Arial"/>
              </a:rPr>
              <a:t>erm</a:t>
            </a:r>
            <a:r>
              <a:rPr kumimoji="0" sz="2000" b="0" i="0" u="none" strike="noStrike" kern="1200" cap="none" spc="-10"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Management</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19685" marR="0" lvl="0" indent="0" algn="l" defTabSz="914400" rtl="0" eaLnBrk="0" fontAlgn="base" latinLnBrk="0" hangingPunct="0">
              <a:lnSpc>
                <a:spcPct val="100000"/>
              </a:lnSpc>
              <a:spcBef>
                <a:spcPts val="745"/>
              </a:spcBef>
              <a:spcAft>
                <a:spcPct val="0"/>
              </a:spcAft>
              <a:buClrTx/>
              <a:buSzTx/>
              <a:buFontTx/>
              <a:buNone/>
              <a:tabLst/>
              <a:defRPr/>
            </a:pPr>
            <a:r>
              <a:rPr kumimoji="0" sz="2000" b="0" i="1" u="none" strike="noStrike" kern="1200" cap="none" spc="0" normalizeH="0" baseline="0" noProof="0" dirty="0">
                <a:ln>
                  <a:noFill/>
                </a:ln>
                <a:solidFill>
                  <a:srgbClr val="FFFFFF"/>
                </a:solidFill>
                <a:effectLst/>
                <a:uLnTx/>
                <a:uFillTx/>
                <a:latin typeface="Arial"/>
                <a:ea typeface="+mn-ea"/>
                <a:cs typeface="Arial"/>
              </a:rPr>
              <a:t>Develop</a:t>
            </a:r>
            <a:r>
              <a:rPr kumimoji="0" sz="2000" b="0" i="1" u="none" strike="noStrike" kern="1200" cap="none" spc="-15"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a</a:t>
            </a:r>
            <a:r>
              <a:rPr kumimoji="0" sz="2000" b="0" i="1" u="none" strike="noStrike" kern="1200" cap="none" spc="-5"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long-</a:t>
            </a:r>
            <a:r>
              <a:rPr kumimoji="0" sz="2000" b="0" i="1" u="none" strike="noStrike" kern="1200" cap="none" spc="-5" normalizeH="0" baseline="0" noProof="0" dirty="0">
                <a:ln>
                  <a:noFill/>
                </a:ln>
                <a:solidFill>
                  <a:srgbClr val="FFFFFF"/>
                </a:solidFill>
                <a:effectLst/>
                <a:uLnTx/>
                <a:uFillTx/>
                <a:latin typeface="Arial"/>
                <a:ea typeface="+mn-ea"/>
                <a:cs typeface="Arial"/>
              </a:rPr>
              <a:t>t</a:t>
            </a:r>
            <a:r>
              <a:rPr kumimoji="0" sz="2000" b="0" i="1" u="none" strike="noStrike" kern="1200" cap="none" spc="0" normalizeH="0" baseline="0" noProof="0" dirty="0">
                <a:ln>
                  <a:noFill/>
                </a:ln>
                <a:solidFill>
                  <a:srgbClr val="FFFFFF"/>
                </a:solidFill>
                <a:effectLst/>
                <a:uLnTx/>
                <a:uFillTx/>
                <a:latin typeface="Arial"/>
                <a:ea typeface="+mn-ea"/>
                <a:cs typeface="Arial"/>
              </a:rPr>
              <a:t>erm</a:t>
            </a:r>
            <a:r>
              <a:rPr kumimoji="0" sz="2000" b="0" i="1" u="none" strike="noStrike" kern="1200" cap="none" spc="-10"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per</a:t>
            </a:r>
            <a:r>
              <a:rPr kumimoji="0" sz="2000" b="0" i="1" u="none" strike="noStrike" kern="1200" cap="none" spc="-5" normalizeH="0" baseline="0" noProof="0" dirty="0">
                <a:ln>
                  <a:noFill/>
                </a:ln>
                <a:solidFill>
                  <a:srgbClr val="FFFFFF"/>
                </a:solidFill>
                <a:effectLst/>
                <a:uLnTx/>
                <a:uFillTx/>
                <a:latin typeface="Arial"/>
                <a:ea typeface="+mn-ea"/>
                <a:cs typeface="Arial"/>
              </a:rPr>
              <a:t>f</a:t>
            </a:r>
            <a:r>
              <a:rPr kumimoji="0" sz="2000" b="0" i="1" u="none" strike="noStrike" kern="1200" cap="none" spc="0" normalizeH="0" baseline="0" noProof="0" dirty="0">
                <a:ln>
                  <a:noFill/>
                </a:ln>
                <a:solidFill>
                  <a:srgbClr val="FFFFFF"/>
                </a:solidFill>
                <a:effectLst/>
                <a:uLnTx/>
                <a:uFillTx/>
                <a:latin typeface="Arial"/>
                <a:ea typeface="+mn-ea"/>
                <a:cs typeface="Arial"/>
              </a:rPr>
              <a:t>ormance-based</a:t>
            </a:r>
            <a:r>
              <a:rPr kumimoji="0" sz="2000" b="0" i="1" u="none" strike="noStrike" kern="1200" cap="none" spc="-15"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ac</a:t>
            </a:r>
            <a:r>
              <a:rPr kumimoji="0" sz="2000" b="0" i="1" u="none" strike="noStrike" kern="1200" cap="none" spc="-5" normalizeH="0" baseline="0" noProof="0" dirty="0">
                <a:ln>
                  <a:noFill/>
                </a:ln>
                <a:solidFill>
                  <a:srgbClr val="FFFFFF"/>
                </a:solidFill>
                <a:effectLst/>
                <a:uLnTx/>
                <a:uFillTx/>
                <a:latin typeface="Arial"/>
                <a:ea typeface="+mn-ea"/>
                <a:cs typeface="Arial"/>
              </a:rPr>
              <a:t>t</a:t>
            </a:r>
            <a:r>
              <a:rPr kumimoji="0" sz="2000" b="0" i="1" u="none" strike="noStrike" kern="1200" cap="none" spc="0" normalizeH="0" baseline="0" noProof="0" dirty="0">
                <a:ln>
                  <a:noFill/>
                </a:ln>
                <a:solidFill>
                  <a:srgbClr val="FFFFFF"/>
                </a:solidFill>
                <a:effectLst/>
                <a:uLnTx/>
                <a:uFillTx/>
                <a:latin typeface="Arial"/>
                <a:ea typeface="+mn-ea"/>
                <a:cs typeface="Arial"/>
              </a:rPr>
              <a:t>ion</a:t>
            </a:r>
            <a:r>
              <a:rPr kumimoji="0" sz="2000" b="0" i="1" u="none" strike="noStrike" kern="1200" cap="none" spc="-10"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plan</a:t>
            </a:r>
            <a:endParaRPr kumimoji="0" sz="20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16" name="Picture 2" descr="Figure 1">
            <a:extLst>
              <a:ext uri="{FF2B5EF4-FFF2-40B4-BE49-F238E27FC236}">
                <a16:creationId xmlns:a16="http://schemas.microsoft.com/office/drawing/2014/main" xmlns="" id="{49DC580C-8A79-48A2-8465-2453C72CD56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C948225C-0A4E-4A8F-861E-FECDC0F8AFC8}"/>
              </a:ext>
            </a:extLst>
          </p:cNvPr>
          <p:cNvSpPr txBox="1"/>
          <p:nvPr/>
        </p:nvSpPr>
        <p:spPr>
          <a:xfrm>
            <a:off x="7897362" y="1354603"/>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33788224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Adaptive Site Management</a:t>
            </a:r>
          </a:p>
        </p:txBody>
      </p:sp>
      <p:sp>
        <p:nvSpPr>
          <p:cNvPr id="10" name="Oval 9">
            <a:extLst>
              <a:ext uri="{FF2B5EF4-FFF2-40B4-BE49-F238E27FC236}">
                <a16:creationId xmlns:a16="http://schemas.microsoft.com/office/drawing/2014/main" xmlns="" id="{4ADFDA27-533B-4A00-BF09-90F043CEEFD5}"/>
              </a:ext>
            </a:extLst>
          </p:cNvPr>
          <p:cNvSpPr/>
          <p:nvPr/>
        </p:nvSpPr>
        <p:spPr bwMode="auto">
          <a:xfrm>
            <a:off x="1494279" y="4503476"/>
            <a:ext cx="3355307" cy="1825054"/>
          </a:xfrm>
          <a:prstGeom prst="ellipse">
            <a:avLst/>
          </a:prstGeom>
          <a:noFill/>
          <a:ln w="3175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Oval 10">
            <a:extLst>
              <a:ext uri="{FF2B5EF4-FFF2-40B4-BE49-F238E27FC236}">
                <a16:creationId xmlns:a16="http://schemas.microsoft.com/office/drawing/2014/main" xmlns="" id="{CBB0480B-6F11-41BC-9D2B-3DBC9EBBAB8D}"/>
              </a:ext>
            </a:extLst>
          </p:cNvPr>
          <p:cNvSpPr/>
          <p:nvPr/>
        </p:nvSpPr>
        <p:spPr bwMode="auto">
          <a:xfrm rot="16200000">
            <a:off x="4712124" y="1963212"/>
            <a:ext cx="2913699" cy="2749652"/>
          </a:xfrm>
          <a:prstGeom prst="ellipse">
            <a:avLst/>
          </a:prstGeom>
          <a:noFill/>
          <a:ln w="3175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xmlns="" id="{56D17FD2-F64C-48D8-881A-69844DB49042}"/>
              </a:ext>
            </a:extLst>
          </p:cNvPr>
          <p:cNvSpPr txBox="1"/>
          <p:nvPr/>
        </p:nvSpPr>
        <p:spPr>
          <a:xfrm>
            <a:off x="5018322" y="5326846"/>
            <a:ext cx="237116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itchFamily="34" charset="0"/>
                <a:ea typeface="+mn-ea"/>
                <a:cs typeface="+mn-cs"/>
              </a:rPr>
              <a:t>Decision Logic</a:t>
            </a:r>
          </a:p>
        </p:txBody>
      </p:sp>
      <p:sp>
        <p:nvSpPr>
          <p:cNvPr id="14" name="object 57">
            <a:extLst>
              <a:ext uri="{FF2B5EF4-FFF2-40B4-BE49-F238E27FC236}">
                <a16:creationId xmlns:a16="http://schemas.microsoft.com/office/drawing/2014/main" xmlns="" id="{5FD2F61D-1705-4D0F-9655-3D8C8786CDD4}"/>
              </a:ext>
            </a:extLst>
          </p:cNvPr>
          <p:cNvSpPr txBox="1"/>
          <p:nvPr/>
        </p:nvSpPr>
        <p:spPr>
          <a:xfrm>
            <a:off x="127196" y="6248400"/>
            <a:ext cx="2971800" cy="553998"/>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a:ea typeface="+mn-ea"/>
                <a:cs typeface="Arial"/>
              </a:rPr>
              <a:t>ITRC RMCS-1,</a:t>
            </a:r>
            <a:r>
              <a:rPr kumimoji="0" b="0" i="0" u="none" strike="noStrike" kern="1200" cap="none" spc="-5" normalizeH="0" baseline="0" noProof="0" dirty="0">
                <a:ln>
                  <a:noFill/>
                </a:ln>
                <a:solidFill>
                  <a:srgbClr val="000000"/>
                </a:solidFill>
                <a:effectLst/>
                <a:uLnTx/>
                <a:uFillTx/>
                <a:latin typeface="Arial"/>
                <a:ea typeface="+mn-ea"/>
                <a:cs typeface="Arial"/>
              </a:rPr>
              <a:t> </a:t>
            </a:r>
            <a:endParaRPr kumimoji="0" lang="en-US" b="0" i="0" u="none" strike="noStrike" kern="1200" cap="none" spc="-5" normalizeH="0" baseline="0" noProof="0" dirty="0">
              <a:ln>
                <a:noFill/>
              </a:ln>
              <a:solidFill>
                <a:srgbClr val="000000"/>
              </a:solidFill>
              <a:effectLst/>
              <a:uLnTx/>
              <a:uFillTx/>
              <a:latin typeface="Arial"/>
              <a:ea typeface="+mn-ea"/>
              <a:cs typeface="Arial"/>
            </a:endParaRPr>
          </a:p>
          <a:p>
            <a:pPr marL="12700" marR="0" lvl="0" indent="0" algn="l" defTabSz="914400" rtl="0" eaLnBrk="0" fontAlgn="base" latinLnBrk="0" hangingPunct="0">
              <a:lnSpc>
                <a:spcPct val="100000"/>
              </a:lnSpc>
              <a:spcBef>
                <a:spcPct val="0"/>
              </a:spcBef>
              <a:spcAft>
                <a:spcPct val="0"/>
              </a:spcAft>
              <a:buClrTx/>
              <a:buSzTx/>
              <a:buFontTx/>
              <a:buNone/>
              <a:tabLst/>
              <a:defRPr/>
            </a:pPr>
            <a:r>
              <a:rPr kumimoji="0" b="0" i="0" u="none" strike="noStrike" kern="1200" cap="none" spc="-5" normalizeH="0" baseline="0" noProof="0" dirty="0">
                <a:ln>
                  <a:noFill/>
                </a:ln>
                <a:solidFill>
                  <a:srgbClr val="000000"/>
                </a:solidFill>
                <a:effectLst/>
                <a:uLnTx/>
                <a:uFillTx/>
                <a:latin typeface="Arial"/>
                <a:ea typeface="+mn-ea"/>
                <a:cs typeface="Arial"/>
              </a:rPr>
              <a:t>F</a:t>
            </a:r>
            <a:r>
              <a:rPr kumimoji="0" b="0" i="0" u="none" strike="noStrike" kern="1200" cap="none" spc="0" normalizeH="0" baseline="0" noProof="0" dirty="0">
                <a:ln>
                  <a:noFill/>
                </a:ln>
                <a:solidFill>
                  <a:srgbClr val="000000"/>
                </a:solidFill>
                <a:effectLst/>
                <a:uLnTx/>
                <a:uFillTx/>
                <a:latin typeface="Arial"/>
                <a:ea typeface="+mn-ea"/>
                <a:cs typeface="Arial"/>
              </a:rPr>
              <a:t>igure</a:t>
            </a:r>
            <a:r>
              <a:rPr kumimoji="0" b="0" i="0" u="none" strike="noStrike" kern="1200" cap="none" spc="-10" normalizeH="0" baseline="0" noProof="0" dirty="0">
                <a:ln>
                  <a:noFill/>
                </a:ln>
                <a:solidFill>
                  <a:srgbClr val="000000"/>
                </a:solidFill>
                <a:effectLst/>
                <a:uLnTx/>
                <a:uFillTx/>
                <a:latin typeface="Arial"/>
                <a:ea typeface="+mn-ea"/>
                <a:cs typeface="Arial"/>
              </a:rPr>
              <a:t> </a:t>
            </a:r>
            <a:r>
              <a:rPr kumimoji="0" b="0" i="0" u="none" strike="noStrike" kern="1200" cap="none" spc="0" normalizeH="0" baseline="0" noProof="0" dirty="0">
                <a:ln>
                  <a:noFill/>
                </a:ln>
                <a:solidFill>
                  <a:srgbClr val="000000"/>
                </a:solidFill>
                <a:effectLst/>
                <a:uLnTx/>
                <a:uFillTx/>
                <a:latin typeface="Arial"/>
                <a:ea typeface="+mn-ea"/>
                <a:cs typeface="Arial"/>
              </a:rPr>
              <a:t>1</a:t>
            </a:r>
          </a:p>
        </p:txBody>
      </p:sp>
      <p:pic>
        <p:nvPicPr>
          <p:cNvPr id="5" name="Picture 4">
            <a:extLst>
              <a:ext uri="{FF2B5EF4-FFF2-40B4-BE49-F238E27FC236}">
                <a16:creationId xmlns:a16="http://schemas.microsoft.com/office/drawing/2014/main" xmlns="" id="{FBF80E22-1F9F-42A1-BDB9-4458731FB0DA}"/>
              </a:ext>
            </a:extLst>
          </p:cNvPr>
          <p:cNvPicPr>
            <a:picLocks noChangeAspect="1"/>
          </p:cNvPicPr>
          <p:nvPr/>
        </p:nvPicPr>
        <p:blipFill>
          <a:blip r:embed="rId4"/>
          <a:stretch>
            <a:fillRect/>
          </a:stretch>
        </p:blipFill>
        <p:spPr>
          <a:xfrm>
            <a:off x="1524000" y="1198856"/>
            <a:ext cx="5962775" cy="5659144"/>
          </a:xfrm>
          <a:prstGeom prst="rect">
            <a:avLst/>
          </a:prstGeom>
        </p:spPr>
      </p:pic>
    </p:spTree>
    <p:extLst>
      <p:ext uri="{BB962C8B-B14F-4D97-AF65-F5344CB8AC3E}">
        <p14:creationId xmlns:p14="http://schemas.microsoft.com/office/powerpoint/2010/main" val="3316624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Complex Sites Nationwide</a:t>
            </a:r>
          </a:p>
        </p:txBody>
      </p:sp>
      <p:sp>
        <p:nvSpPr>
          <p:cNvPr id="13315" name="Content Placeholder 2"/>
          <p:cNvSpPr>
            <a:spLocks noGrp="1"/>
          </p:cNvSpPr>
          <p:nvPr>
            <p:ph sz="half" idx="1"/>
          </p:nvPr>
        </p:nvSpPr>
        <p:spPr>
          <a:xfrm>
            <a:off x="609599" y="1600199"/>
            <a:ext cx="4724401" cy="4352925"/>
          </a:xfrm>
        </p:spPr>
        <p:txBody>
          <a:bodyPr/>
          <a:lstStyle/>
          <a:p>
            <a:r>
              <a:rPr lang="en-US" altLang="en-US" sz="2600" dirty="0"/>
              <a:t>National Research Council reported contaminant levels at 126,000 sites inhibit site closure</a:t>
            </a:r>
          </a:p>
          <a:p>
            <a:r>
              <a:rPr lang="en-US" altLang="en-US" sz="2600" dirty="0"/>
              <a:t>Roughly 10% are “complex”</a:t>
            </a:r>
          </a:p>
          <a:p>
            <a:r>
              <a:rPr lang="en-US" altLang="en-US" sz="2600" dirty="0"/>
              <a:t>Cost to complete = $127 billion</a:t>
            </a:r>
          </a:p>
          <a:p>
            <a:r>
              <a:rPr lang="en-US" altLang="en-US" sz="2600" dirty="0"/>
              <a:t>Clear need for additional guidance</a:t>
            </a:r>
            <a:endParaRPr lang="en-US" altLang="en-US" dirty="0"/>
          </a:p>
          <a:p>
            <a:endParaRPr lang="en-US" altLang="en-US" dirty="0"/>
          </a:p>
          <a:p>
            <a:endParaRPr lang="en-US" altLang="en-US" dirty="0"/>
          </a:p>
        </p:txBody>
      </p:sp>
      <p:sp>
        <p:nvSpPr>
          <p:cNvPr id="2" name="TextBox 1">
            <a:extLst>
              <a:ext uri="{FF2B5EF4-FFF2-40B4-BE49-F238E27FC236}">
                <a16:creationId xmlns:a16="http://schemas.microsoft.com/office/drawing/2014/main" xmlns="" id="{44A14797-FEBE-43AA-9925-108C6C264845}"/>
              </a:ext>
            </a:extLst>
          </p:cNvPr>
          <p:cNvSpPr txBox="1"/>
          <p:nvPr/>
        </p:nvSpPr>
        <p:spPr>
          <a:xfrm>
            <a:off x="5486401" y="6421219"/>
            <a:ext cx="3733800" cy="338554"/>
          </a:xfrm>
          <a:prstGeom prst="rect">
            <a:avLst/>
          </a:prstGeom>
          <a:noFill/>
        </p:spPr>
        <p:txBody>
          <a:bodyPr wrap="square" rtlCol="0">
            <a:spAutoFit/>
          </a:bodyPr>
          <a:lstStyle/>
          <a:p>
            <a:pPr algn="ctr"/>
            <a:r>
              <a:rPr lang="en-US" sz="1600" dirty="0"/>
              <a:t>National Research Council, 2013</a:t>
            </a:r>
          </a:p>
        </p:txBody>
      </p:sp>
      <p:pic>
        <p:nvPicPr>
          <p:cNvPr id="10" name="Picture 4" descr="Image result">
            <a:extLst>
              <a:ext uri="{FF2B5EF4-FFF2-40B4-BE49-F238E27FC236}">
                <a16:creationId xmlns:a16="http://schemas.microsoft.com/office/drawing/2014/main" xmlns="" id="{8558F328-B5EE-462B-961B-895A4C2ABCD9}"/>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669281" y="1418271"/>
            <a:ext cx="3436620" cy="502158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840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object 5"/>
          <p:cNvSpPr/>
          <p:nvPr/>
        </p:nvSpPr>
        <p:spPr>
          <a:xfrm>
            <a:off x="6327316" y="2104075"/>
            <a:ext cx="2228660" cy="1307590"/>
          </a:xfrm>
          <a:prstGeom prst="rect">
            <a:avLst/>
          </a:prstGeom>
          <a:blipFill>
            <a:blip r:embed="rId4"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Title 7">
            <a:extLst>
              <a:ext uri="{FF2B5EF4-FFF2-40B4-BE49-F238E27FC236}">
                <a16:creationId xmlns:a16="http://schemas.microsoft.com/office/drawing/2014/main" xmlns="" id="{3DDAD359-920D-4DDD-B8D3-88FD7CBE5F2A}"/>
              </a:ext>
            </a:extLst>
          </p:cNvPr>
          <p:cNvSpPr>
            <a:spLocks noGrp="1"/>
          </p:cNvSpPr>
          <p:nvPr>
            <p:ph type="title"/>
          </p:nvPr>
        </p:nvSpPr>
        <p:spPr>
          <a:xfrm>
            <a:off x="376238" y="92075"/>
            <a:ext cx="8005762" cy="1050925"/>
          </a:xfrm>
        </p:spPr>
        <p:txBody>
          <a:bodyPr/>
          <a:lstStyle/>
          <a:p>
            <a:r>
              <a:rPr lang="en-US" dirty="0"/>
              <a:t>Develop Long-Term Management Plan</a:t>
            </a:r>
            <a:br>
              <a:rPr lang="en-US" dirty="0"/>
            </a:br>
            <a:r>
              <a:rPr lang="en-US" dirty="0">
                <a:solidFill>
                  <a:srgbClr val="333399"/>
                </a:solidFill>
              </a:rPr>
              <a:t>Purpose and Value</a:t>
            </a:r>
          </a:p>
        </p:txBody>
      </p:sp>
      <p:sp>
        <p:nvSpPr>
          <p:cNvPr id="9" name="Content Placeholder 8">
            <a:extLst>
              <a:ext uri="{FF2B5EF4-FFF2-40B4-BE49-F238E27FC236}">
                <a16:creationId xmlns:a16="http://schemas.microsoft.com/office/drawing/2014/main" xmlns="" id="{603C81D2-D6F4-4F89-AC56-E019BE4A0269}"/>
              </a:ext>
            </a:extLst>
          </p:cNvPr>
          <p:cNvSpPr>
            <a:spLocks noGrp="1"/>
          </p:cNvSpPr>
          <p:nvPr>
            <p:ph idx="1"/>
          </p:nvPr>
        </p:nvSpPr>
        <p:spPr/>
        <p:txBody>
          <a:bodyPr/>
          <a:lstStyle/>
          <a:p>
            <a:r>
              <a:rPr lang="en-US" dirty="0"/>
              <a:t>Learn via process (living site-specific document)</a:t>
            </a:r>
          </a:p>
          <a:p>
            <a:pPr lvl="1"/>
            <a:r>
              <a:rPr lang="en-US" dirty="0"/>
              <a:t>Identify weak links </a:t>
            </a:r>
          </a:p>
          <a:p>
            <a:pPr lvl="1"/>
            <a:r>
              <a:rPr lang="en-US" dirty="0"/>
              <a:t>Inform decision makers </a:t>
            </a:r>
          </a:p>
          <a:p>
            <a:pPr lvl="1"/>
            <a:r>
              <a:rPr lang="en-US" dirty="0"/>
              <a:t>Engage stakeholders</a:t>
            </a:r>
          </a:p>
          <a:p>
            <a:r>
              <a:rPr lang="en-US" dirty="0"/>
              <a:t>Provide a completion strategy</a:t>
            </a:r>
            <a:r>
              <a:rPr lang="en-US" altLang="en-US" dirty="0"/>
              <a:t> (many decades) </a:t>
            </a:r>
          </a:p>
          <a:p>
            <a:r>
              <a:rPr lang="en-US" dirty="0"/>
              <a:t>Document remedy expectations and progress</a:t>
            </a:r>
          </a:p>
          <a:p>
            <a:r>
              <a:rPr lang="en-US" dirty="0"/>
              <a:t>Expedite remedy re-evaluations and transitions</a:t>
            </a:r>
          </a:p>
          <a:p>
            <a:r>
              <a:rPr lang="en-US" dirty="0"/>
              <a:t>Make timely remediation management decisions</a:t>
            </a:r>
          </a:p>
          <a:p>
            <a:pPr marL="0" indent="0">
              <a:buNone/>
            </a:pPr>
            <a:endParaRPr lang="en-US" dirty="0"/>
          </a:p>
          <a:p>
            <a:endParaRPr lang="en-US" dirty="0"/>
          </a:p>
        </p:txBody>
      </p:sp>
    </p:spTree>
    <p:extLst>
      <p:ext uri="{BB962C8B-B14F-4D97-AF65-F5344CB8AC3E}">
        <p14:creationId xmlns:p14="http://schemas.microsoft.com/office/powerpoint/2010/main" val="15309572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64413-FAA4-4960-92AF-C3C3960AD958}"/>
              </a:ext>
            </a:extLst>
          </p:cNvPr>
          <p:cNvSpPr>
            <a:spLocks noGrp="1"/>
          </p:cNvSpPr>
          <p:nvPr>
            <p:ph type="title"/>
          </p:nvPr>
        </p:nvSpPr>
        <p:spPr/>
        <p:txBody>
          <a:bodyPr/>
          <a:lstStyle/>
          <a:p>
            <a:r>
              <a:rPr lang="en-US" dirty="0"/>
              <a:t>Develop Long-Term Management Plan</a:t>
            </a:r>
            <a:br>
              <a:rPr lang="en-US" dirty="0"/>
            </a:br>
            <a:r>
              <a:rPr lang="en-US" dirty="0">
                <a:solidFill>
                  <a:srgbClr val="333399"/>
                </a:solidFill>
              </a:rPr>
              <a:t>Plan Components</a:t>
            </a:r>
          </a:p>
        </p:txBody>
      </p:sp>
      <p:sp>
        <p:nvSpPr>
          <p:cNvPr id="3" name="Content Placeholder 2">
            <a:extLst>
              <a:ext uri="{FF2B5EF4-FFF2-40B4-BE49-F238E27FC236}">
                <a16:creationId xmlns:a16="http://schemas.microsoft.com/office/drawing/2014/main" xmlns="" id="{1D731E57-7BEF-40BD-97BF-15F406B41EB3}"/>
              </a:ext>
            </a:extLst>
          </p:cNvPr>
          <p:cNvSpPr>
            <a:spLocks noGrp="1"/>
          </p:cNvSpPr>
          <p:nvPr>
            <p:ph idx="1"/>
          </p:nvPr>
        </p:nvSpPr>
        <p:spPr/>
        <p:txBody>
          <a:bodyPr/>
          <a:lstStyle/>
          <a:p>
            <a:r>
              <a:rPr lang="en-US" dirty="0"/>
              <a:t>Completion strategy</a:t>
            </a:r>
          </a:p>
          <a:p>
            <a:r>
              <a:rPr lang="en-US" dirty="0"/>
              <a:t>Description of the selected remedy</a:t>
            </a:r>
          </a:p>
          <a:p>
            <a:r>
              <a:rPr lang="en-US" dirty="0"/>
              <a:t>Expected performance over time</a:t>
            </a:r>
          </a:p>
          <a:p>
            <a:pPr lvl="1"/>
            <a:r>
              <a:rPr lang="en-US" dirty="0"/>
              <a:t>Performance model predictions </a:t>
            </a:r>
          </a:p>
          <a:p>
            <a:r>
              <a:rPr lang="en-US" dirty="0"/>
              <a:t>Timeline and criteria for monitoring and periodic evaluations </a:t>
            </a:r>
          </a:p>
          <a:p>
            <a:r>
              <a:rPr lang="en-US" dirty="0"/>
              <a:t>Decision logic for remedy transitions </a:t>
            </a:r>
          </a:p>
          <a:p>
            <a:r>
              <a:rPr lang="en-US" dirty="0"/>
              <a:t>Project risks and uncertainty</a:t>
            </a:r>
          </a:p>
          <a:p>
            <a:pPr marL="0" indent="0">
              <a:buNone/>
            </a:pPr>
            <a:endParaRPr lang="en-US" dirty="0"/>
          </a:p>
        </p:txBody>
      </p:sp>
    </p:spTree>
    <p:extLst>
      <p:ext uri="{BB962C8B-B14F-4D97-AF65-F5344CB8AC3E}">
        <p14:creationId xmlns:p14="http://schemas.microsoft.com/office/powerpoint/2010/main" val="29059715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Develop Long-Term Management Plan</a:t>
            </a:r>
            <a:br>
              <a:rPr lang="en-US" dirty="0"/>
            </a:br>
            <a:r>
              <a:rPr lang="en-US" dirty="0">
                <a:solidFill>
                  <a:srgbClr val="333399"/>
                </a:solidFill>
              </a:rPr>
              <a:t>Completion Strategy</a:t>
            </a:r>
          </a:p>
        </p:txBody>
      </p:sp>
      <p:sp>
        <p:nvSpPr>
          <p:cNvPr id="8" name="Content Placeholder 7">
            <a:extLst>
              <a:ext uri="{FF2B5EF4-FFF2-40B4-BE49-F238E27FC236}">
                <a16:creationId xmlns:a16="http://schemas.microsoft.com/office/drawing/2014/main" xmlns="" id="{008D637E-B7DD-47BF-B1C9-A70B03692E8B}"/>
              </a:ext>
            </a:extLst>
          </p:cNvPr>
          <p:cNvSpPr>
            <a:spLocks noGrp="1"/>
          </p:cNvSpPr>
          <p:nvPr>
            <p:ph sz="half" idx="1"/>
          </p:nvPr>
        </p:nvSpPr>
        <p:spPr>
          <a:xfrm>
            <a:off x="271140" y="1587457"/>
            <a:ext cx="4114800" cy="4352925"/>
          </a:xfrm>
        </p:spPr>
        <p:txBody>
          <a:bodyPr/>
          <a:lstStyle/>
          <a:p>
            <a:pPr>
              <a:spcBef>
                <a:spcPts val="1200"/>
              </a:spcBef>
            </a:pPr>
            <a:r>
              <a:rPr lang="en-US" sz="2400" dirty="0"/>
              <a:t>Path to achieve site objectives</a:t>
            </a:r>
          </a:p>
          <a:p>
            <a:pPr lvl="1">
              <a:spcBef>
                <a:spcPts val="0"/>
              </a:spcBef>
            </a:pPr>
            <a:r>
              <a:rPr lang="en-US" sz="2000" dirty="0"/>
              <a:t>Likely iterative for complex sites</a:t>
            </a:r>
          </a:p>
          <a:p>
            <a:pPr lvl="1">
              <a:spcBef>
                <a:spcPts val="0"/>
              </a:spcBef>
            </a:pPr>
            <a:r>
              <a:rPr lang="en-US" sz="2000" dirty="0"/>
              <a:t>Collaborative process</a:t>
            </a:r>
          </a:p>
          <a:p>
            <a:pPr>
              <a:spcBef>
                <a:spcPts val="1200"/>
              </a:spcBef>
            </a:pPr>
            <a:r>
              <a:rPr lang="en-US" sz="2400" dirty="0"/>
              <a:t>Consider options to maximize future land use</a:t>
            </a:r>
          </a:p>
          <a:p>
            <a:pPr>
              <a:spcBef>
                <a:spcPts val="1200"/>
              </a:spcBef>
            </a:pPr>
            <a:r>
              <a:rPr lang="en-US" sz="2400" dirty="0"/>
              <a:t>Consult relevant guidance</a:t>
            </a:r>
          </a:p>
        </p:txBody>
      </p:sp>
      <p:sp>
        <p:nvSpPr>
          <p:cNvPr id="9" name="Rectangle 8">
            <a:extLst>
              <a:ext uri="{FF2B5EF4-FFF2-40B4-BE49-F238E27FC236}">
                <a16:creationId xmlns:a16="http://schemas.microsoft.com/office/drawing/2014/main" xmlns="" id="{100F576E-45C1-4DF2-8FF7-5366F59FD375}"/>
              </a:ext>
            </a:extLst>
          </p:cNvPr>
          <p:cNvSpPr/>
          <p:nvPr/>
        </p:nvSpPr>
        <p:spPr>
          <a:xfrm>
            <a:off x="0" y="6469825"/>
            <a:ext cx="845192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Examples: ITRC RPO-3, USEPA 2014. Groundwater remedy completion strategy</a:t>
            </a:r>
          </a:p>
        </p:txBody>
      </p:sp>
      <p:pic>
        <p:nvPicPr>
          <p:cNvPr id="18" name="Picture 17">
            <a:extLst>
              <a:ext uri="{FF2B5EF4-FFF2-40B4-BE49-F238E27FC236}">
                <a16:creationId xmlns:a16="http://schemas.microsoft.com/office/drawing/2014/main" xmlns="" id="{B30C4090-803B-4B70-98C9-F78C872E1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259627" y="1463864"/>
            <a:ext cx="4821218" cy="3826316"/>
          </a:xfrm>
          <a:prstGeom prst="rect">
            <a:avLst/>
          </a:prstGeom>
          <a:noFill/>
          <a:ln>
            <a:no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xmlns="" id="{2909A014-4DB1-414A-894F-ECAC75A1F021}"/>
              </a:ext>
            </a:extLst>
          </p:cNvPr>
          <p:cNvSpPr/>
          <p:nvPr/>
        </p:nvSpPr>
        <p:spPr>
          <a:xfrm>
            <a:off x="4688231" y="5345482"/>
            <a:ext cx="4267201"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Map of proposed future uses for Joliet Army Ammunition Plant, Illinois (ITRC RMCS-1 Figure 36)</a:t>
            </a:r>
          </a:p>
        </p:txBody>
      </p:sp>
    </p:spTree>
    <p:extLst>
      <p:ext uri="{BB962C8B-B14F-4D97-AF65-F5344CB8AC3E}">
        <p14:creationId xmlns:p14="http://schemas.microsoft.com/office/powerpoint/2010/main" val="65537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a:t>Develop Long-Term Management Plan</a:t>
            </a:r>
            <a:br>
              <a:rPr lang="en-US" altLang="en-US" dirty="0"/>
            </a:br>
            <a:r>
              <a:rPr lang="en-US" altLang="en-US" dirty="0">
                <a:solidFill>
                  <a:srgbClr val="333399"/>
                </a:solidFill>
              </a:rPr>
              <a:t>Project Risks and Uncertainty</a:t>
            </a:r>
          </a:p>
        </p:txBody>
      </p:sp>
      <p:sp>
        <p:nvSpPr>
          <p:cNvPr id="50179" name="Content Placeholder 2"/>
          <p:cNvSpPr>
            <a:spLocks noGrp="1"/>
          </p:cNvSpPr>
          <p:nvPr>
            <p:ph sz="half" idx="1"/>
          </p:nvPr>
        </p:nvSpPr>
        <p:spPr>
          <a:xfrm>
            <a:off x="609600" y="1600199"/>
            <a:ext cx="4038600" cy="4352925"/>
          </a:xfrm>
        </p:spPr>
        <p:txBody>
          <a:bodyPr/>
          <a:lstStyle/>
          <a:p>
            <a:r>
              <a:rPr lang="en-US" altLang="en-US" sz="2600" dirty="0"/>
              <a:t>Process to identify and respond to key project risk events</a:t>
            </a:r>
          </a:p>
          <a:p>
            <a:pPr lvl="1"/>
            <a:r>
              <a:rPr lang="en-US" altLang="en-US" sz="2000" dirty="0"/>
              <a:t>Identify and assess potential project risks</a:t>
            </a:r>
          </a:p>
          <a:p>
            <a:pPr lvl="1"/>
            <a:r>
              <a:rPr lang="en-US" altLang="en-US" sz="2000" dirty="0"/>
              <a:t>Actions to reduce risk (e.g., filling a data gap)</a:t>
            </a:r>
          </a:p>
          <a:p>
            <a:pPr lvl="1"/>
            <a:r>
              <a:rPr lang="en-US" altLang="en-US" sz="2000" dirty="0"/>
              <a:t>Use contingency planning tools</a:t>
            </a:r>
          </a:p>
        </p:txBody>
      </p:sp>
      <p:pic>
        <p:nvPicPr>
          <p:cNvPr id="8" name="Content Placeholder 7">
            <a:extLst>
              <a:ext uri="{FF2B5EF4-FFF2-40B4-BE49-F238E27FC236}">
                <a16:creationId xmlns:a16="http://schemas.microsoft.com/office/drawing/2014/main" xmlns="" id="{AC2F9D70-3A98-4011-9BF6-10B4C2ED7AF8}"/>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4887964" y="1361085"/>
            <a:ext cx="4196572" cy="5430857"/>
          </a:xfrm>
          <a:prstGeom prst="rect">
            <a:avLst/>
          </a:prstGeom>
          <a:ln>
            <a:solidFill>
              <a:srgbClr val="003366"/>
            </a:solidFill>
          </a:ln>
        </p:spPr>
      </p:pic>
      <p:sp>
        <p:nvSpPr>
          <p:cNvPr id="6" name="Rectangle 5"/>
          <p:cNvSpPr/>
          <p:nvPr/>
        </p:nvSpPr>
        <p:spPr>
          <a:xfrm>
            <a:off x="4916153" y="5931117"/>
            <a:ext cx="4140194" cy="83099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ITRC RRM-1, 2011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http://www.itrcweb.org/GuidanceDocuments/RRM-1.pdf</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a:t>
            </a:r>
          </a:p>
        </p:txBody>
      </p:sp>
      <p:sp>
        <p:nvSpPr>
          <p:cNvPr id="2" name="Rectangle 1">
            <a:extLst>
              <a:ext uri="{FF2B5EF4-FFF2-40B4-BE49-F238E27FC236}">
                <a16:creationId xmlns:a16="http://schemas.microsoft.com/office/drawing/2014/main" xmlns="" id="{FFC6E36D-3EFF-4E5D-A2E5-ED91D401DCED}"/>
              </a:ext>
            </a:extLst>
          </p:cNvPr>
          <p:cNvSpPr/>
          <p:nvPr/>
        </p:nvSpPr>
        <p:spPr>
          <a:xfrm>
            <a:off x="127777" y="5858470"/>
            <a:ext cx="4444223" cy="923330"/>
          </a:xfrm>
          <a:prstGeom prst="rect">
            <a:avLst/>
          </a:prstGeom>
        </p:spPr>
        <p:txBody>
          <a:bodyPr wrap="square">
            <a:spAutoFit/>
          </a:bodyPr>
          <a:lstStyle/>
          <a:p>
            <a:r>
              <a:rPr lang="en-US" dirty="0"/>
              <a:t>Download risk register template: </a:t>
            </a:r>
            <a:r>
              <a:rPr lang="en-US" dirty="0">
                <a:hlinkClick r:id="rId5"/>
              </a:rPr>
              <a:t>https://clu-in.org/conf/itrc/rrm/ ExampleRRMForms.docx</a:t>
            </a:r>
            <a:endParaRPr lang="en-US" dirty="0"/>
          </a:p>
        </p:txBody>
      </p:sp>
    </p:spTree>
    <p:extLst>
      <p:ext uri="{BB962C8B-B14F-4D97-AF65-F5344CB8AC3E}">
        <p14:creationId xmlns:p14="http://schemas.microsoft.com/office/powerpoint/2010/main" val="20086396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Develop Long-Term Management Plan</a:t>
            </a:r>
            <a:br>
              <a:rPr lang="en-US" dirty="0"/>
            </a:br>
            <a:r>
              <a:rPr lang="en-US" dirty="0">
                <a:solidFill>
                  <a:srgbClr val="333399"/>
                </a:solidFill>
              </a:rPr>
              <a:t>Describe the Selected Remedy</a:t>
            </a:r>
          </a:p>
        </p:txBody>
      </p:sp>
      <p:sp>
        <p:nvSpPr>
          <p:cNvPr id="9" name="Content Placeholder 8">
            <a:extLst>
              <a:ext uri="{FF2B5EF4-FFF2-40B4-BE49-F238E27FC236}">
                <a16:creationId xmlns:a16="http://schemas.microsoft.com/office/drawing/2014/main" xmlns="" id="{8823DF6E-1DCF-4A41-8091-E366565CCC6D}"/>
              </a:ext>
            </a:extLst>
          </p:cNvPr>
          <p:cNvSpPr>
            <a:spLocks noGrp="1"/>
          </p:cNvSpPr>
          <p:nvPr>
            <p:ph idx="1"/>
          </p:nvPr>
        </p:nvSpPr>
        <p:spPr/>
        <p:txBody>
          <a:bodyPr/>
          <a:lstStyle/>
          <a:p>
            <a:r>
              <a:rPr lang="en-US" dirty="0"/>
              <a:t>Remedy for each site segment (e.g., plume, source area, off-site plume)</a:t>
            </a:r>
          </a:p>
          <a:p>
            <a:r>
              <a:rPr lang="en-US" dirty="0"/>
              <a:t>Interim objectives, performance metrics</a:t>
            </a:r>
          </a:p>
          <a:p>
            <a:pPr lvl="1"/>
            <a:r>
              <a:rPr lang="en-US" dirty="0"/>
              <a:t>May need to set these during long-term management phase</a:t>
            </a:r>
          </a:p>
          <a:p>
            <a:pPr lvl="1"/>
            <a:r>
              <a:rPr lang="en-US" dirty="0"/>
              <a:t>Time frame predicted to meet interim objectives</a:t>
            </a:r>
          </a:p>
          <a:p>
            <a:r>
              <a:rPr lang="en-US" dirty="0"/>
              <a:t>Maintenance and monitoring considerations</a:t>
            </a:r>
          </a:p>
          <a:p>
            <a:endParaRPr lang="en-US" dirty="0"/>
          </a:p>
        </p:txBody>
      </p:sp>
    </p:spTree>
    <p:extLst>
      <p:ext uri="{BB962C8B-B14F-4D97-AF65-F5344CB8AC3E}">
        <p14:creationId xmlns:p14="http://schemas.microsoft.com/office/powerpoint/2010/main" val="85913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p:nvPr/>
        </p:nvSpPr>
        <p:spPr>
          <a:xfrm>
            <a:off x="108224" y="6535009"/>
            <a:ext cx="4463776" cy="276999"/>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cs typeface="Arial"/>
              </a:rPr>
              <a:t>ITRC RMCS-1</a:t>
            </a:r>
            <a:r>
              <a:rPr kumimoji="0" b="0" i="0" u="none" strike="noStrike" kern="1200" cap="none" spc="0" normalizeH="0" baseline="0" noProof="0" dirty="0">
                <a:ln>
                  <a:noFill/>
                </a:ln>
                <a:solidFill>
                  <a:srgbClr val="000000"/>
                </a:solidFill>
                <a:effectLst/>
                <a:uLnTx/>
                <a:uFillTx/>
                <a:latin typeface="Arial"/>
                <a:cs typeface="Arial"/>
              </a:rPr>
              <a:t> </a:t>
            </a:r>
            <a:r>
              <a:rPr kumimoji="0" b="0" i="0" u="none" strike="noStrike" kern="1200" cap="none" spc="-170" normalizeH="0" baseline="0" noProof="0" dirty="0">
                <a:ln>
                  <a:noFill/>
                </a:ln>
                <a:solidFill>
                  <a:srgbClr val="000000"/>
                </a:solidFill>
                <a:effectLst/>
                <a:uLnTx/>
                <a:uFillTx/>
                <a:latin typeface="Arial"/>
                <a:cs typeface="Arial"/>
              </a:rPr>
              <a:t>T</a:t>
            </a:r>
            <a:r>
              <a:rPr kumimoji="0" b="0" i="0" u="none" strike="noStrike" kern="1200" cap="none" spc="0" normalizeH="0" baseline="0" noProof="0" dirty="0">
                <a:ln>
                  <a:noFill/>
                </a:ln>
                <a:solidFill>
                  <a:srgbClr val="000000"/>
                </a:solidFill>
                <a:effectLst/>
                <a:uLnTx/>
                <a:uFillTx/>
                <a:latin typeface="Arial"/>
                <a:cs typeface="Arial"/>
              </a:rPr>
              <a:t>able 12</a:t>
            </a:r>
            <a:r>
              <a:rPr lang="en-US" dirty="0">
                <a:solidFill>
                  <a:srgbClr val="000000"/>
                </a:solidFill>
                <a:latin typeface="Arial"/>
                <a:cs typeface="Arial"/>
              </a:rPr>
              <a:t>; ITRC IC-1 2016</a:t>
            </a:r>
            <a:endParaRPr kumimoji="0" b="0" i="0" u="none" strike="noStrike" kern="1200" cap="none" spc="0" normalizeH="0" baseline="0" noProof="0" dirty="0">
              <a:ln>
                <a:noFill/>
              </a:ln>
              <a:solidFill>
                <a:srgbClr val="000000"/>
              </a:solidFill>
              <a:effectLst/>
              <a:uLnTx/>
              <a:uFillTx/>
              <a:latin typeface="Arial"/>
              <a:cs typeface="Arial"/>
            </a:endParaRPr>
          </a:p>
        </p:txBody>
      </p:sp>
      <p:graphicFrame>
        <p:nvGraphicFramePr>
          <p:cNvPr id="4" name="object 4"/>
          <p:cNvGraphicFramePr>
            <a:graphicFrameLocks noGrp="1"/>
          </p:cNvGraphicFramePr>
          <p:nvPr>
            <p:extLst>
              <p:ext uri="{D42A27DB-BD31-4B8C-83A1-F6EECF244321}">
                <p14:modId xmlns:p14="http://schemas.microsoft.com/office/powerpoint/2010/main" val="3810347453"/>
              </p:ext>
            </p:extLst>
          </p:nvPr>
        </p:nvGraphicFramePr>
        <p:xfrm>
          <a:off x="461963" y="1380624"/>
          <a:ext cx="8358187" cy="4943976"/>
        </p:xfrm>
        <a:graphic>
          <a:graphicData uri="http://schemas.openxmlformats.org/drawingml/2006/table">
            <a:tbl>
              <a:tblPr firstRow="1" bandRow="1">
                <a:tableStyleId>{2D5ABB26-0587-4C30-8999-92F81FD0307C}</a:tableStyleId>
              </a:tblPr>
              <a:tblGrid>
                <a:gridCol w="3056007">
                  <a:extLst>
                    <a:ext uri="{9D8B030D-6E8A-4147-A177-3AD203B41FA5}">
                      <a16:colId xmlns:a16="http://schemas.microsoft.com/office/drawing/2014/main" xmlns="" val="20000"/>
                    </a:ext>
                  </a:extLst>
                </a:gridCol>
                <a:gridCol w="2404446">
                  <a:extLst>
                    <a:ext uri="{9D8B030D-6E8A-4147-A177-3AD203B41FA5}">
                      <a16:colId xmlns:a16="http://schemas.microsoft.com/office/drawing/2014/main" xmlns="" val="20001"/>
                    </a:ext>
                  </a:extLst>
                </a:gridCol>
                <a:gridCol w="2897734">
                  <a:extLst>
                    <a:ext uri="{9D8B030D-6E8A-4147-A177-3AD203B41FA5}">
                      <a16:colId xmlns:a16="http://schemas.microsoft.com/office/drawing/2014/main" xmlns="" val="20002"/>
                    </a:ext>
                  </a:extLst>
                </a:gridCol>
              </a:tblGrid>
              <a:tr h="659108">
                <a:tc>
                  <a:txBody>
                    <a:bodyPr/>
                    <a:lstStyle/>
                    <a:p>
                      <a:pPr marL="85090">
                        <a:lnSpc>
                          <a:spcPct val="100000"/>
                        </a:lnSpc>
                      </a:pPr>
                      <a:r>
                        <a:rPr sz="1800" b="1" spc="-5" dirty="0">
                          <a:solidFill>
                            <a:srgbClr val="FFFFFF"/>
                          </a:solidFill>
                          <a:latin typeface="Arial"/>
                          <a:cs typeface="Arial"/>
                        </a:rPr>
                        <a:t>Si</a:t>
                      </a:r>
                      <a:r>
                        <a:rPr sz="1800" b="1" dirty="0">
                          <a:solidFill>
                            <a:srgbClr val="FFFFFF"/>
                          </a:solidFill>
                          <a:latin typeface="Arial"/>
                          <a:cs typeface="Arial"/>
                        </a:rPr>
                        <a:t>te</a:t>
                      </a:r>
                      <a:r>
                        <a:rPr sz="1800" b="1" spc="-5" dirty="0">
                          <a:solidFill>
                            <a:srgbClr val="FFFFFF"/>
                          </a:solidFill>
                          <a:latin typeface="Arial"/>
                          <a:cs typeface="Arial"/>
                        </a:rPr>
                        <a:t> Obj</a:t>
                      </a:r>
                      <a:r>
                        <a:rPr sz="1800" b="1" dirty="0">
                          <a:solidFill>
                            <a:srgbClr val="FFFFFF"/>
                          </a:solidFill>
                          <a:latin typeface="Arial"/>
                          <a:cs typeface="Arial"/>
                        </a:rPr>
                        <a:t>ect</a:t>
                      </a:r>
                      <a:r>
                        <a:rPr sz="1800" b="1" spc="-5" dirty="0">
                          <a:solidFill>
                            <a:srgbClr val="FFFFFF"/>
                          </a:solidFill>
                          <a:latin typeface="Arial"/>
                          <a:cs typeface="Arial"/>
                        </a:rPr>
                        <a:t>i</a:t>
                      </a:r>
                      <a:r>
                        <a:rPr sz="1800" b="1" dirty="0">
                          <a:solidFill>
                            <a:srgbClr val="FFFFFF"/>
                          </a:solidFill>
                          <a:latin typeface="Arial"/>
                          <a:cs typeface="Arial"/>
                        </a:rPr>
                        <a:t>ve</a:t>
                      </a:r>
                      <a:endParaRPr sz="1800" dirty="0">
                        <a:latin typeface="Arial"/>
                        <a:cs typeface="Arial"/>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00CC99"/>
                    </a:solidFill>
                  </a:tcPr>
                </a:tc>
                <a:tc>
                  <a:txBody>
                    <a:bodyPr/>
                    <a:lstStyle/>
                    <a:p>
                      <a:pPr marL="84455" marR="1029335">
                        <a:lnSpc>
                          <a:spcPct val="100000"/>
                        </a:lnSpc>
                      </a:pPr>
                      <a:r>
                        <a:rPr sz="1800" b="1" dirty="0">
                          <a:solidFill>
                            <a:srgbClr val="FFFFFF"/>
                          </a:solidFill>
                          <a:latin typeface="Arial"/>
                          <a:cs typeface="Arial"/>
                        </a:rPr>
                        <a:t>Reme</a:t>
                      </a:r>
                      <a:r>
                        <a:rPr sz="1800" b="1" spc="-5" dirty="0">
                          <a:solidFill>
                            <a:srgbClr val="FFFFFF"/>
                          </a:solidFill>
                          <a:latin typeface="Arial"/>
                          <a:cs typeface="Arial"/>
                        </a:rPr>
                        <a:t>d</a:t>
                      </a:r>
                      <a:r>
                        <a:rPr sz="1800" b="1" dirty="0">
                          <a:solidFill>
                            <a:srgbClr val="FFFFFF"/>
                          </a:solidFill>
                          <a:latin typeface="Arial"/>
                          <a:cs typeface="Arial"/>
                        </a:rPr>
                        <a:t>y C</a:t>
                      </a:r>
                      <a:r>
                        <a:rPr sz="1800" b="1" spc="-5" dirty="0">
                          <a:solidFill>
                            <a:srgbClr val="FFFFFF"/>
                          </a:solidFill>
                          <a:latin typeface="Arial"/>
                          <a:cs typeface="Arial"/>
                        </a:rPr>
                        <a:t>o</a:t>
                      </a:r>
                      <a:r>
                        <a:rPr sz="1800" b="1" dirty="0">
                          <a:solidFill>
                            <a:srgbClr val="FFFFFF"/>
                          </a:solidFill>
                          <a:latin typeface="Arial"/>
                          <a:cs typeface="Arial"/>
                        </a:rPr>
                        <a:t>m</a:t>
                      </a:r>
                      <a:r>
                        <a:rPr sz="1800" b="1" spc="-5" dirty="0">
                          <a:solidFill>
                            <a:srgbClr val="FFFFFF"/>
                          </a:solidFill>
                          <a:latin typeface="Arial"/>
                          <a:cs typeface="Arial"/>
                        </a:rPr>
                        <a:t>pon</a:t>
                      </a:r>
                      <a:r>
                        <a:rPr sz="1800" b="1" dirty="0">
                          <a:solidFill>
                            <a:srgbClr val="FFFFFF"/>
                          </a:solidFill>
                          <a:latin typeface="Arial"/>
                          <a:cs typeface="Arial"/>
                        </a:rPr>
                        <a:t>e</a:t>
                      </a:r>
                      <a:r>
                        <a:rPr sz="1800" b="1" spc="-5" dirty="0">
                          <a:solidFill>
                            <a:srgbClr val="FFFFFF"/>
                          </a:solidFill>
                          <a:latin typeface="Arial"/>
                          <a:cs typeface="Arial"/>
                        </a:rPr>
                        <a:t>nt</a:t>
                      </a:r>
                      <a:endParaRPr sz="1800" dirty="0">
                        <a:latin typeface="Arial"/>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00CC99"/>
                    </a:solidFill>
                  </a:tcPr>
                </a:tc>
                <a:tc>
                  <a:txBody>
                    <a:bodyPr/>
                    <a:lstStyle/>
                    <a:p>
                      <a:pPr marL="84455" marR="658495">
                        <a:lnSpc>
                          <a:spcPct val="100000"/>
                        </a:lnSpc>
                      </a:pPr>
                      <a:r>
                        <a:rPr sz="1800" b="1" spc="-5" dirty="0">
                          <a:solidFill>
                            <a:srgbClr val="FFFFFF"/>
                          </a:solidFill>
                          <a:latin typeface="Arial"/>
                          <a:cs typeface="Arial"/>
                        </a:rPr>
                        <a:t>In</a:t>
                      </a:r>
                      <a:r>
                        <a:rPr sz="1800" b="1" dirty="0">
                          <a:solidFill>
                            <a:srgbClr val="FFFFFF"/>
                          </a:solidFill>
                          <a:latin typeface="Arial"/>
                          <a:cs typeface="Arial"/>
                        </a:rPr>
                        <a:t>ter</a:t>
                      </a:r>
                      <a:r>
                        <a:rPr sz="1800" b="1" spc="-5" dirty="0">
                          <a:solidFill>
                            <a:srgbClr val="FFFFFF"/>
                          </a:solidFill>
                          <a:latin typeface="Arial"/>
                          <a:cs typeface="Arial"/>
                        </a:rPr>
                        <a:t>i</a:t>
                      </a:r>
                      <a:r>
                        <a:rPr sz="1800" b="1" dirty="0">
                          <a:solidFill>
                            <a:srgbClr val="FFFFFF"/>
                          </a:solidFill>
                          <a:latin typeface="Arial"/>
                          <a:cs typeface="Arial"/>
                        </a:rPr>
                        <a:t>m </a:t>
                      </a:r>
                      <a:r>
                        <a:rPr sz="1800" b="1" spc="-5" dirty="0">
                          <a:solidFill>
                            <a:srgbClr val="FFFFFF"/>
                          </a:solidFill>
                          <a:latin typeface="Arial"/>
                          <a:cs typeface="Arial"/>
                        </a:rPr>
                        <a:t>Obj</a:t>
                      </a:r>
                      <a:r>
                        <a:rPr sz="1800" b="1" dirty="0">
                          <a:solidFill>
                            <a:srgbClr val="FFFFFF"/>
                          </a:solidFill>
                          <a:latin typeface="Arial"/>
                          <a:cs typeface="Arial"/>
                        </a:rPr>
                        <a:t>ect</a:t>
                      </a:r>
                      <a:r>
                        <a:rPr sz="1800" b="1" spc="-5" dirty="0">
                          <a:solidFill>
                            <a:srgbClr val="FFFFFF"/>
                          </a:solidFill>
                          <a:latin typeface="Arial"/>
                          <a:cs typeface="Arial"/>
                        </a:rPr>
                        <a:t>i</a:t>
                      </a:r>
                      <a:r>
                        <a:rPr sz="1800" b="1" dirty="0">
                          <a:solidFill>
                            <a:srgbClr val="FFFFFF"/>
                          </a:solidFill>
                          <a:latin typeface="Arial"/>
                          <a:cs typeface="Arial"/>
                        </a:rPr>
                        <a:t>ve/ </a:t>
                      </a:r>
                      <a:r>
                        <a:rPr sz="1800" b="1" spc="-5" dirty="0">
                          <a:solidFill>
                            <a:srgbClr val="FFFFFF"/>
                          </a:solidFill>
                          <a:latin typeface="Arial"/>
                          <a:cs typeface="Arial"/>
                        </a:rPr>
                        <a:t>P</a:t>
                      </a:r>
                      <a:r>
                        <a:rPr sz="1800" b="1" dirty="0">
                          <a:solidFill>
                            <a:srgbClr val="FFFFFF"/>
                          </a:solidFill>
                          <a:latin typeface="Arial"/>
                          <a:cs typeface="Arial"/>
                        </a:rPr>
                        <a:t>erf</a:t>
                      </a:r>
                      <a:r>
                        <a:rPr sz="1800" b="1" spc="-5" dirty="0">
                          <a:solidFill>
                            <a:srgbClr val="FFFFFF"/>
                          </a:solidFill>
                          <a:latin typeface="Arial"/>
                          <a:cs typeface="Arial"/>
                        </a:rPr>
                        <a:t>o</a:t>
                      </a:r>
                      <a:r>
                        <a:rPr sz="1800" b="1" dirty="0">
                          <a:solidFill>
                            <a:srgbClr val="FFFFFF"/>
                          </a:solidFill>
                          <a:latin typeface="Arial"/>
                          <a:cs typeface="Arial"/>
                        </a:rPr>
                        <a:t>rma</a:t>
                      </a:r>
                      <a:r>
                        <a:rPr sz="1800" b="1" spc="-5" dirty="0">
                          <a:solidFill>
                            <a:srgbClr val="FFFFFF"/>
                          </a:solidFill>
                          <a:latin typeface="Arial"/>
                          <a:cs typeface="Arial"/>
                        </a:rPr>
                        <a:t>n</a:t>
                      </a:r>
                      <a:r>
                        <a:rPr sz="1800" b="1" dirty="0">
                          <a:solidFill>
                            <a:srgbClr val="FFFFFF"/>
                          </a:solidFill>
                          <a:latin typeface="Arial"/>
                          <a:cs typeface="Arial"/>
                        </a:rPr>
                        <a:t>ce</a:t>
                      </a:r>
                      <a:r>
                        <a:rPr sz="1800" b="1" spc="-10" dirty="0">
                          <a:solidFill>
                            <a:srgbClr val="FFFFFF"/>
                          </a:solidFill>
                          <a:latin typeface="Arial"/>
                          <a:cs typeface="Arial"/>
                        </a:rPr>
                        <a:t> </a:t>
                      </a:r>
                      <a:r>
                        <a:rPr sz="1800" b="1" dirty="0">
                          <a:solidFill>
                            <a:srgbClr val="FFFFFF"/>
                          </a:solidFill>
                          <a:latin typeface="Arial"/>
                          <a:cs typeface="Arial"/>
                        </a:rPr>
                        <a:t>Metr</a:t>
                      </a:r>
                      <a:r>
                        <a:rPr sz="1800" b="1" spc="-5" dirty="0">
                          <a:solidFill>
                            <a:srgbClr val="FFFFFF"/>
                          </a:solidFill>
                          <a:latin typeface="Arial"/>
                          <a:cs typeface="Arial"/>
                        </a:rPr>
                        <a:t>i</a:t>
                      </a:r>
                      <a:r>
                        <a:rPr sz="1800" b="1" dirty="0">
                          <a:solidFill>
                            <a:srgbClr val="FFFFFF"/>
                          </a:solidFill>
                          <a:latin typeface="Arial"/>
                          <a:cs typeface="Arial"/>
                        </a:rPr>
                        <a:t>c</a:t>
                      </a:r>
                      <a:endParaRPr sz="1800" dirty="0">
                        <a:latin typeface="Arial"/>
                        <a:cs typeface="Arial"/>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solidFill>
                      <a:srgbClr val="00CC99"/>
                    </a:solidFill>
                  </a:tcPr>
                </a:tc>
                <a:extLst>
                  <a:ext uri="{0D108BD9-81ED-4DB2-BD59-A6C34878D82A}">
                    <a16:rowId xmlns:a16="http://schemas.microsoft.com/office/drawing/2014/main" xmlns="" val="10001"/>
                  </a:ext>
                </a:extLst>
              </a:tr>
              <a:tr h="901678">
                <a:tc>
                  <a:txBody>
                    <a:bodyPr/>
                    <a:lstStyle/>
                    <a:p>
                      <a:pPr marL="84455">
                        <a:lnSpc>
                          <a:spcPct val="100000"/>
                        </a:lnSpc>
                      </a:pPr>
                      <a:r>
                        <a:rPr sz="1800" dirty="0">
                          <a:latin typeface="Arial"/>
                          <a:cs typeface="Arial"/>
                        </a:rPr>
                        <a:t>Remedia</a:t>
                      </a:r>
                      <a:r>
                        <a:rPr sz="1800" spc="-5" dirty="0">
                          <a:latin typeface="Arial"/>
                          <a:cs typeface="Arial"/>
                        </a:rPr>
                        <a:t>t</a:t>
                      </a:r>
                      <a:r>
                        <a:rPr sz="1800" dirty="0">
                          <a:latin typeface="Arial"/>
                          <a:cs typeface="Arial"/>
                        </a:rPr>
                        <a:t>e</a:t>
                      </a:r>
                      <a:r>
                        <a:rPr sz="1800" spc="-15" dirty="0">
                          <a:latin typeface="Arial"/>
                          <a:cs typeface="Arial"/>
                        </a:rPr>
                        <a:t> </a:t>
                      </a:r>
                      <a:r>
                        <a:rPr sz="1800" dirty="0">
                          <a:latin typeface="Arial"/>
                          <a:cs typeface="Arial"/>
                        </a:rPr>
                        <a:t>con</a:t>
                      </a:r>
                      <a:r>
                        <a:rPr sz="1800" spc="-5" dirty="0">
                          <a:latin typeface="Arial"/>
                          <a:cs typeface="Arial"/>
                        </a:rPr>
                        <a:t>t</a:t>
                      </a:r>
                      <a:r>
                        <a:rPr sz="1800" dirty="0">
                          <a:latin typeface="Arial"/>
                          <a:cs typeface="Arial"/>
                        </a:rPr>
                        <a:t>amina</a:t>
                      </a:r>
                      <a:r>
                        <a:rPr sz="1800" spc="-5" dirty="0">
                          <a:latin typeface="Arial"/>
                          <a:cs typeface="Arial"/>
                        </a:rPr>
                        <a:t>t</a:t>
                      </a:r>
                      <a:r>
                        <a:rPr sz="1800" dirty="0">
                          <a:latin typeface="Arial"/>
                          <a:cs typeface="Arial"/>
                        </a:rPr>
                        <a:t>ion</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BECDE"/>
                    </a:solidFill>
                  </a:tcPr>
                </a:tc>
                <a:tc>
                  <a:txBody>
                    <a:bodyPr/>
                    <a:lstStyle/>
                    <a:p>
                      <a:pPr marL="84455">
                        <a:lnSpc>
                          <a:spcPct val="100000"/>
                        </a:lnSpc>
                      </a:pPr>
                      <a:r>
                        <a:rPr sz="1800" spc="-5" dirty="0">
                          <a:latin typeface="Arial"/>
                          <a:cs typeface="Arial"/>
                        </a:rPr>
                        <a:t>I</a:t>
                      </a:r>
                      <a:r>
                        <a:rPr sz="1800" dirty="0">
                          <a:latin typeface="Arial"/>
                          <a:cs typeface="Arial"/>
                        </a:rPr>
                        <a:t>n si</a:t>
                      </a:r>
                      <a:r>
                        <a:rPr sz="1800" spc="-5" dirty="0">
                          <a:latin typeface="Arial"/>
                          <a:cs typeface="Arial"/>
                        </a:rPr>
                        <a:t>t</a:t>
                      </a:r>
                      <a:r>
                        <a:rPr sz="1800" dirty="0">
                          <a:latin typeface="Arial"/>
                          <a:cs typeface="Arial"/>
                        </a:rPr>
                        <a:t>u </a:t>
                      </a:r>
                      <a:r>
                        <a:rPr sz="1800" spc="-5" dirty="0">
                          <a:latin typeface="Arial"/>
                          <a:cs typeface="Arial"/>
                        </a:rPr>
                        <a:t>t</a:t>
                      </a:r>
                      <a:r>
                        <a:rPr sz="1800" dirty="0">
                          <a:latin typeface="Arial"/>
                          <a:cs typeface="Arial"/>
                        </a:rPr>
                        <a:t>rea</a:t>
                      </a:r>
                      <a:r>
                        <a:rPr sz="1800" spc="-5" dirty="0">
                          <a:latin typeface="Arial"/>
                          <a:cs typeface="Arial"/>
                        </a:rPr>
                        <a:t>t</a:t>
                      </a:r>
                      <a:r>
                        <a:rPr sz="1800" dirty="0">
                          <a:latin typeface="Arial"/>
                          <a:cs typeface="Arial"/>
                        </a:rPr>
                        <a:t>ment</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BECDE"/>
                    </a:solidFill>
                  </a:tcPr>
                </a:tc>
                <a:tc>
                  <a:txBody>
                    <a:bodyPr/>
                    <a:lstStyle/>
                    <a:p>
                      <a:pPr marL="84455" marR="212725">
                        <a:lnSpc>
                          <a:spcPct val="100000"/>
                        </a:lnSpc>
                      </a:pPr>
                      <a:r>
                        <a:rPr sz="1800" dirty="0">
                          <a:latin typeface="Arial"/>
                          <a:cs typeface="Arial"/>
                        </a:rPr>
                        <a:t>Reduce</a:t>
                      </a:r>
                      <a:r>
                        <a:rPr sz="1800" spc="-10" dirty="0">
                          <a:latin typeface="Arial"/>
                          <a:cs typeface="Arial"/>
                        </a:rPr>
                        <a:t> </a:t>
                      </a:r>
                      <a:r>
                        <a:rPr sz="1800" dirty="0">
                          <a:latin typeface="Arial"/>
                          <a:cs typeface="Arial"/>
                        </a:rPr>
                        <a:t>con</a:t>
                      </a:r>
                      <a:r>
                        <a:rPr sz="1800" spc="-5" dirty="0">
                          <a:latin typeface="Arial"/>
                          <a:cs typeface="Arial"/>
                        </a:rPr>
                        <a:t>t</a:t>
                      </a:r>
                      <a:r>
                        <a:rPr sz="1800" dirty="0">
                          <a:latin typeface="Arial"/>
                          <a:cs typeface="Arial"/>
                        </a:rPr>
                        <a:t>aminant concen</a:t>
                      </a:r>
                      <a:r>
                        <a:rPr sz="1800" spc="-5" dirty="0">
                          <a:latin typeface="Arial"/>
                          <a:cs typeface="Arial"/>
                        </a:rPr>
                        <a:t>t</a:t>
                      </a:r>
                      <a:r>
                        <a:rPr sz="1800" dirty="0">
                          <a:latin typeface="Arial"/>
                          <a:cs typeface="Arial"/>
                        </a:rPr>
                        <a:t>ra</a:t>
                      </a:r>
                      <a:r>
                        <a:rPr sz="1800" spc="-5" dirty="0">
                          <a:latin typeface="Arial"/>
                          <a:cs typeface="Arial"/>
                        </a:rPr>
                        <a:t>t</a:t>
                      </a:r>
                      <a:r>
                        <a:rPr sz="1800" dirty="0">
                          <a:latin typeface="Arial"/>
                          <a:cs typeface="Arial"/>
                        </a:rPr>
                        <a:t>ions</a:t>
                      </a:r>
                      <a:r>
                        <a:rPr sz="1800" spc="-15" dirty="0">
                          <a:latin typeface="Arial"/>
                          <a:cs typeface="Arial"/>
                        </a:rPr>
                        <a:t> </a:t>
                      </a:r>
                      <a:r>
                        <a:rPr sz="1800" dirty="0">
                          <a:latin typeface="Arial"/>
                          <a:cs typeface="Arial"/>
                        </a:rPr>
                        <a:t>by</a:t>
                      </a:r>
                      <a:r>
                        <a:rPr sz="1800" spc="-5" dirty="0">
                          <a:latin typeface="Arial"/>
                          <a:cs typeface="Arial"/>
                        </a:rPr>
                        <a:t> </a:t>
                      </a:r>
                      <a:r>
                        <a:rPr sz="1800" dirty="0">
                          <a:latin typeface="Arial"/>
                          <a:cs typeface="Arial"/>
                        </a:rPr>
                        <a:t>1 order of</a:t>
                      </a:r>
                      <a:r>
                        <a:rPr sz="1800" spc="-5" dirty="0">
                          <a:latin typeface="Arial"/>
                          <a:cs typeface="Arial"/>
                        </a:rPr>
                        <a:t> </a:t>
                      </a:r>
                      <a:r>
                        <a:rPr sz="1800" dirty="0">
                          <a:latin typeface="Arial"/>
                          <a:cs typeface="Arial"/>
                        </a:rPr>
                        <a:t>magni</a:t>
                      </a:r>
                      <a:r>
                        <a:rPr sz="1800" spc="-5" dirty="0">
                          <a:latin typeface="Arial"/>
                          <a:cs typeface="Arial"/>
                        </a:rPr>
                        <a:t>t</a:t>
                      </a:r>
                      <a:r>
                        <a:rPr sz="1800" dirty="0">
                          <a:latin typeface="Arial"/>
                          <a:cs typeface="Arial"/>
                        </a:rPr>
                        <a:t>ude</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BECDE"/>
                    </a:solidFill>
                  </a:tcPr>
                </a:tc>
                <a:extLst>
                  <a:ext uri="{0D108BD9-81ED-4DB2-BD59-A6C34878D82A}">
                    <a16:rowId xmlns:a16="http://schemas.microsoft.com/office/drawing/2014/main" xmlns="" val="10002"/>
                  </a:ext>
                </a:extLst>
              </a:tr>
              <a:tr h="640057">
                <a:tc rowSpan="2">
                  <a:txBody>
                    <a:bodyPr/>
                    <a:lstStyle/>
                    <a:p>
                      <a:pPr marL="84455">
                        <a:lnSpc>
                          <a:spcPct val="100000"/>
                        </a:lnSpc>
                      </a:pPr>
                      <a:r>
                        <a:rPr sz="1800" dirty="0">
                          <a:latin typeface="Arial"/>
                          <a:cs typeface="Arial"/>
                        </a:rPr>
                        <a:t>Con</a:t>
                      </a:r>
                      <a:r>
                        <a:rPr sz="1800" spc="-5" dirty="0">
                          <a:latin typeface="Arial"/>
                          <a:cs typeface="Arial"/>
                        </a:rPr>
                        <a:t>t</a:t>
                      </a:r>
                      <a:r>
                        <a:rPr sz="1800" dirty="0">
                          <a:latin typeface="Arial"/>
                          <a:cs typeface="Arial"/>
                        </a:rPr>
                        <a:t>rol</a:t>
                      </a:r>
                      <a:r>
                        <a:rPr sz="1800" spc="-10" dirty="0">
                          <a:latin typeface="Arial"/>
                          <a:cs typeface="Arial"/>
                        </a:rPr>
                        <a:t> </a:t>
                      </a:r>
                      <a:r>
                        <a:rPr sz="1800" dirty="0">
                          <a:latin typeface="Arial"/>
                          <a:cs typeface="Arial"/>
                        </a:rPr>
                        <a:t>migra</a:t>
                      </a:r>
                      <a:r>
                        <a:rPr sz="1800" spc="-5" dirty="0">
                          <a:latin typeface="Arial"/>
                          <a:cs typeface="Arial"/>
                        </a:rPr>
                        <a:t>t</a:t>
                      </a:r>
                      <a:r>
                        <a:rPr sz="1800" dirty="0">
                          <a:latin typeface="Arial"/>
                          <a:cs typeface="Arial"/>
                        </a:rPr>
                        <a:t>ion</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7F6EF"/>
                    </a:solidFill>
                  </a:tcPr>
                </a:tc>
                <a:tc>
                  <a:txBody>
                    <a:bodyPr/>
                    <a:lstStyle/>
                    <a:p>
                      <a:pPr marL="84455">
                        <a:lnSpc>
                          <a:spcPct val="100000"/>
                        </a:lnSpc>
                      </a:pPr>
                      <a:r>
                        <a:rPr sz="1800" spc="-5" dirty="0">
                          <a:latin typeface="Arial"/>
                          <a:cs typeface="Arial"/>
                        </a:rPr>
                        <a:t>I</a:t>
                      </a:r>
                      <a:r>
                        <a:rPr sz="1800" dirty="0">
                          <a:latin typeface="Arial"/>
                          <a:cs typeface="Arial"/>
                        </a:rPr>
                        <a:t>n si</a:t>
                      </a:r>
                      <a:r>
                        <a:rPr sz="1800" spc="-5" dirty="0">
                          <a:latin typeface="Arial"/>
                          <a:cs typeface="Arial"/>
                        </a:rPr>
                        <a:t>t</a:t>
                      </a:r>
                      <a:r>
                        <a:rPr sz="1800" dirty="0">
                          <a:latin typeface="Arial"/>
                          <a:cs typeface="Arial"/>
                        </a:rPr>
                        <a:t>u </a:t>
                      </a:r>
                      <a:r>
                        <a:rPr sz="1800" spc="-5" dirty="0">
                          <a:latin typeface="Arial"/>
                          <a:cs typeface="Arial"/>
                        </a:rPr>
                        <a:t>t</a:t>
                      </a:r>
                      <a:r>
                        <a:rPr sz="1800" dirty="0">
                          <a:latin typeface="Arial"/>
                          <a:cs typeface="Arial"/>
                        </a:rPr>
                        <a:t>rea</a:t>
                      </a:r>
                      <a:r>
                        <a:rPr sz="1800" spc="-5" dirty="0">
                          <a:latin typeface="Arial"/>
                          <a:cs typeface="Arial"/>
                        </a:rPr>
                        <a:t>t</a:t>
                      </a:r>
                      <a:r>
                        <a:rPr sz="1800" dirty="0">
                          <a:latin typeface="Arial"/>
                          <a:cs typeface="Arial"/>
                        </a:rPr>
                        <a:t>ment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6EF"/>
                    </a:solidFill>
                  </a:tcPr>
                </a:tc>
                <a:tc>
                  <a:txBody>
                    <a:bodyPr/>
                    <a:lstStyle/>
                    <a:p>
                      <a:pPr marL="84455" marR="377190">
                        <a:lnSpc>
                          <a:spcPct val="100000"/>
                        </a:lnSpc>
                      </a:pPr>
                      <a:r>
                        <a:rPr sz="1800" dirty="0">
                          <a:latin typeface="Arial"/>
                          <a:cs typeface="Arial"/>
                        </a:rPr>
                        <a:t>Reduce</a:t>
                      </a:r>
                      <a:r>
                        <a:rPr sz="1800" spc="-10" dirty="0">
                          <a:latin typeface="Arial"/>
                          <a:cs typeface="Arial"/>
                        </a:rPr>
                        <a:t> </a:t>
                      </a:r>
                      <a:r>
                        <a:rPr sz="1800" dirty="0">
                          <a:latin typeface="Arial"/>
                          <a:cs typeface="Arial"/>
                        </a:rPr>
                        <a:t>mass</a:t>
                      </a:r>
                      <a:r>
                        <a:rPr sz="1800" spc="-5" dirty="0">
                          <a:latin typeface="Arial"/>
                          <a:cs typeface="Arial"/>
                        </a:rPr>
                        <a:t> f</a:t>
                      </a:r>
                      <a:r>
                        <a:rPr sz="1800" dirty="0">
                          <a:latin typeface="Arial"/>
                          <a:cs typeface="Arial"/>
                        </a:rPr>
                        <a:t>lux</a:t>
                      </a:r>
                      <a:r>
                        <a:rPr sz="1800" spc="-5" dirty="0">
                          <a:latin typeface="Arial"/>
                          <a:cs typeface="Arial"/>
                        </a:rPr>
                        <a:t> f</a:t>
                      </a:r>
                      <a:r>
                        <a:rPr sz="1800" dirty="0">
                          <a:latin typeface="Arial"/>
                          <a:cs typeface="Arial"/>
                        </a:rPr>
                        <a:t>rom </a:t>
                      </a:r>
                      <a:r>
                        <a:rPr sz="1800" spc="-5" dirty="0">
                          <a:latin typeface="Arial"/>
                          <a:cs typeface="Arial"/>
                        </a:rPr>
                        <a:t>t</a:t>
                      </a:r>
                      <a:r>
                        <a:rPr sz="1800" dirty="0">
                          <a:latin typeface="Arial"/>
                          <a:cs typeface="Arial"/>
                        </a:rPr>
                        <a:t>he source</a:t>
                      </a:r>
                      <a:r>
                        <a:rPr sz="1800" spc="-10" dirty="0">
                          <a:latin typeface="Arial"/>
                          <a:cs typeface="Arial"/>
                        </a:rPr>
                        <a:t> </a:t>
                      </a:r>
                      <a:r>
                        <a:rPr sz="1800" dirty="0">
                          <a:latin typeface="Arial"/>
                          <a:cs typeface="Arial"/>
                        </a:rPr>
                        <a:t>area by</a:t>
                      </a:r>
                      <a:r>
                        <a:rPr sz="1800" spc="-5" dirty="0">
                          <a:latin typeface="Arial"/>
                          <a:cs typeface="Arial"/>
                        </a:rPr>
                        <a:t> </a:t>
                      </a:r>
                      <a:r>
                        <a:rPr sz="1800" dirty="0">
                          <a:latin typeface="Arial"/>
                          <a:cs typeface="Arial"/>
                        </a:rPr>
                        <a:t>80%</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6EF"/>
                    </a:solidFill>
                  </a:tcPr>
                </a:tc>
                <a:extLst>
                  <a:ext uri="{0D108BD9-81ED-4DB2-BD59-A6C34878D82A}">
                    <a16:rowId xmlns:a16="http://schemas.microsoft.com/office/drawing/2014/main" xmlns="" val="10003"/>
                  </a:ext>
                </a:extLst>
              </a:tr>
              <a:tr h="914378">
                <a:tc vMerge="1">
                  <a:txBody>
                    <a:bodyPr/>
                    <a:lstStyle/>
                    <a:p>
                      <a:endParaRPr sz="18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tc>
                  <a:txBody>
                    <a:bodyPr/>
                    <a:lstStyle/>
                    <a:p>
                      <a:pPr marL="84455">
                        <a:lnSpc>
                          <a:spcPct val="100000"/>
                        </a:lnSpc>
                      </a:pPr>
                      <a:r>
                        <a:rPr sz="1800" spc="-5" dirty="0">
                          <a:latin typeface="Arial"/>
                          <a:cs typeface="Arial"/>
                        </a:rPr>
                        <a:t>P</a:t>
                      </a:r>
                      <a:r>
                        <a:rPr sz="1800" dirty="0">
                          <a:latin typeface="Arial"/>
                          <a:cs typeface="Arial"/>
                        </a:rPr>
                        <a:t>ump</a:t>
                      </a:r>
                      <a:r>
                        <a:rPr sz="1800" spc="-5" dirty="0">
                          <a:latin typeface="Arial"/>
                          <a:cs typeface="Arial"/>
                        </a:rPr>
                        <a:t> </a:t>
                      </a:r>
                      <a:r>
                        <a:rPr sz="1800" dirty="0">
                          <a:latin typeface="Arial"/>
                          <a:cs typeface="Arial"/>
                        </a:rPr>
                        <a:t>and</a:t>
                      </a:r>
                      <a:r>
                        <a:rPr sz="1800" spc="-10" dirty="0">
                          <a:latin typeface="Arial"/>
                          <a:cs typeface="Arial"/>
                        </a:rPr>
                        <a:t> </a:t>
                      </a:r>
                      <a:r>
                        <a:rPr sz="1800" spc="-5" dirty="0">
                          <a:latin typeface="Arial"/>
                          <a:cs typeface="Arial"/>
                        </a:rPr>
                        <a:t>t</a:t>
                      </a:r>
                      <a:r>
                        <a:rPr sz="1800" dirty="0">
                          <a:latin typeface="Arial"/>
                          <a:cs typeface="Arial"/>
                        </a:rPr>
                        <a:t>reat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tc>
                  <a:txBody>
                    <a:bodyPr/>
                    <a:lstStyle/>
                    <a:p>
                      <a:pPr marL="84455" marR="607060" algn="just">
                        <a:lnSpc>
                          <a:spcPct val="100000"/>
                        </a:lnSpc>
                      </a:pPr>
                      <a:r>
                        <a:rPr sz="1800" dirty="0">
                          <a:latin typeface="Arial"/>
                          <a:cs typeface="Arial"/>
                        </a:rPr>
                        <a:t>Demons</a:t>
                      </a:r>
                      <a:r>
                        <a:rPr sz="1800" spc="-5" dirty="0">
                          <a:latin typeface="Arial"/>
                          <a:cs typeface="Arial"/>
                        </a:rPr>
                        <a:t>t</a:t>
                      </a:r>
                      <a:r>
                        <a:rPr sz="1800" dirty="0">
                          <a:latin typeface="Arial"/>
                          <a:cs typeface="Arial"/>
                        </a:rPr>
                        <a:t>ra</a:t>
                      </a:r>
                      <a:r>
                        <a:rPr sz="1800" spc="-5" dirty="0">
                          <a:latin typeface="Arial"/>
                          <a:cs typeface="Arial"/>
                        </a:rPr>
                        <a:t>t</a:t>
                      </a:r>
                      <a:r>
                        <a:rPr sz="1800" dirty="0">
                          <a:latin typeface="Arial"/>
                          <a:cs typeface="Arial"/>
                        </a:rPr>
                        <a:t>e</a:t>
                      </a:r>
                      <a:r>
                        <a:rPr sz="1800" spc="-10" dirty="0">
                          <a:latin typeface="Arial"/>
                          <a:cs typeface="Arial"/>
                        </a:rPr>
                        <a:t> </a:t>
                      </a:r>
                      <a:r>
                        <a:rPr sz="1800" dirty="0">
                          <a:latin typeface="Arial"/>
                          <a:cs typeface="Arial"/>
                        </a:rPr>
                        <a:t>cap</a:t>
                      </a:r>
                      <a:r>
                        <a:rPr sz="1800" spc="-5" dirty="0">
                          <a:latin typeface="Arial"/>
                          <a:cs typeface="Arial"/>
                        </a:rPr>
                        <a:t>t</a:t>
                      </a:r>
                      <a:r>
                        <a:rPr sz="1800" dirty="0">
                          <a:latin typeface="Arial"/>
                          <a:cs typeface="Arial"/>
                        </a:rPr>
                        <a:t>ure using</a:t>
                      </a:r>
                      <a:r>
                        <a:rPr sz="1800" spc="-10" dirty="0">
                          <a:latin typeface="Arial"/>
                          <a:cs typeface="Arial"/>
                        </a:rPr>
                        <a:t> </a:t>
                      </a:r>
                      <a:r>
                        <a:rPr sz="1800" dirty="0">
                          <a:latin typeface="Arial"/>
                          <a:cs typeface="Arial"/>
                        </a:rPr>
                        <a:t>mul</a:t>
                      </a:r>
                      <a:r>
                        <a:rPr sz="1800" spc="-5" dirty="0">
                          <a:latin typeface="Arial"/>
                          <a:cs typeface="Arial"/>
                        </a:rPr>
                        <a:t>t</a:t>
                      </a:r>
                      <a:r>
                        <a:rPr sz="1800" dirty="0">
                          <a:latin typeface="Arial"/>
                          <a:cs typeface="Arial"/>
                        </a:rPr>
                        <a:t>iple</a:t>
                      </a:r>
                      <a:r>
                        <a:rPr sz="1800" spc="-10" dirty="0">
                          <a:latin typeface="Arial"/>
                          <a:cs typeface="Arial"/>
                        </a:rPr>
                        <a:t> </a:t>
                      </a:r>
                      <a:r>
                        <a:rPr sz="1800" dirty="0">
                          <a:latin typeface="Arial"/>
                          <a:cs typeface="Arial"/>
                        </a:rPr>
                        <a:t>lines</a:t>
                      </a:r>
                      <a:r>
                        <a:rPr sz="1800" spc="-10" dirty="0">
                          <a:latin typeface="Arial"/>
                          <a:cs typeface="Arial"/>
                        </a:rPr>
                        <a:t> </a:t>
                      </a:r>
                      <a:r>
                        <a:rPr sz="1800" dirty="0">
                          <a:latin typeface="Arial"/>
                          <a:cs typeface="Arial"/>
                        </a:rPr>
                        <a:t>of evidence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extLst>
                  <a:ext uri="{0D108BD9-81ED-4DB2-BD59-A6C34878D82A}">
                    <a16:rowId xmlns:a16="http://schemas.microsoft.com/office/drawing/2014/main" xmlns="" val="10004"/>
                  </a:ext>
                </a:extLst>
              </a:tr>
              <a:tr h="1188698">
                <a:tc rowSpan="2">
                  <a:txBody>
                    <a:bodyPr/>
                    <a:lstStyle/>
                    <a:p>
                      <a:pPr marL="83820">
                        <a:lnSpc>
                          <a:spcPct val="100000"/>
                        </a:lnSpc>
                      </a:pPr>
                      <a:r>
                        <a:rPr sz="1800" spc="-5" dirty="0">
                          <a:latin typeface="Arial"/>
                          <a:cs typeface="Arial"/>
                        </a:rPr>
                        <a:t>P</a:t>
                      </a:r>
                      <a:r>
                        <a:rPr sz="1800" dirty="0">
                          <a:latin typeface="Arial"/>
                          <a:cs typeface="Arial"/>
                        </a:rPr>
                        <a:t>revent</a:t>
                      </a:r>
                      <a:r>
                        <a:rPr sz="1800" spc="-5" dirty="0">
                          <a:latin typeface="Arial"/>
                          <a:cs typeface="Arial"/>
                        </a:rPr>
                        <a:t> </a:t>
                      </a:r>
                      <a:r>
                        <a:rPr sz="1800" kern="1200" spc="-5" dirty="0">
                          <a:solidFill>
                            <a:schemeClr val="tx1"/>
                          </a:solidFill>
                          <a:latin typeface="Arial"/>
                          <a:ea typeface="+mn-ea"/>
                          <a:cs typeface="Arial"/>
                        </a:rPr>
                        <a:t>exposure</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83820">
                        <a:lnSpc>
                          <a:spcPct val="100000"/>
                        </a:lnSpc>
                      </a:pPr>
                      <a:r>
                        <a:rPr sz="1800" spc="-5" dirty="0">
                          <a:latin typeface="Arial"/>
                          <a:cs typeface="Arial"/>
                        </a:rPr>
                        <a:t>E</a:t>
                      </a:r>
                      <a:r>
                        <a:rPr sz="1800" dirty="0">
                          <a:latin typeface="Arial"/>
                          <a:cs typeface="Arial"/>
                        </a:rPr>
                        <a:t>ngineering</a:t>
                      </a:r>
                      <a:r>
                        <a:rPr sz="1800" spc="-20" dirty="0">
                          <a:latin typeface="Arial"/>
                          <a:cs typeface="Arial"/>
                        </a:rPr>
                        <a:t> </a:t>
                      </a:r>
                      <a:r>
                        <a:rPr sz="1800" dirty="0">
                          <a:latin typeface="Arial"/>
                          <a:cs typeface="Arial"/>
                        </a:rPr>
                        <a:t>con</a:t>
                      </a:r>
                      <a:r>
                        <a:rPr sz="1800" spc="-5" dirty="0">
                          <a:latin typeface="Arial"/>
                          <a:cs typeface="Arial"/>
                        </a:rPr>
                        <a:t>t</a:t>
                      </a:r>
                      <a:r>
                        <a:rPr sz="1800" dirty="0">
                          <a:latin typeface="Arial"/>
                          <a:cs typeface="Arial"/>
                        </a:rPr>
                        <a:t>rols</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6EF"/>
                    </a:solidFill>
                  </a:tcPr>
                </a:tc>
                <a:tc>
                  <a:txBody>
                    <a:bodyPr/>
                    <a:lstStyle/>
                    <a:p>
                      <a:pPr marL="83820" marR="353060">
                        <a:lnSpc>
                          <a:spcPct val="100000"/>
                        </a:lnSpc>
                      </a:pPr>
                      <a:r>
                        <a:rPr sz="1800" dirty="0">
                          <a:latin typeface="Arial"/>
                          <a:cs typeface="Arial"/>
                        </a:rPr>
                        <a:t>Main</a:t>
                      </a:r>
                      <a:r>
                        <a:rPr sz="1800" spc="-5" dirty="0">
                          <a:latin typeface="Arial"/>
                          <a:cs typeface="Arial"/>
                        </a:rPr>
                        <a:t>t</a:t>
                      </a:r>
                      <a:r>
                        <a:rPr sz="1800" dirty="0">
                          <a:latin typeface="Arial"/>
                          <a:cs typeface="Arial"/>
                        </a:rPr>
                        <a:t>ain</a:t>
                      </a:r>
                      <a:r>
                        <a:rPr sz="1800" spc="-10" dirty="0">
                          <a:latin typeface="Arial"/>
                          <a:cs typeface="Arial"/>
                        </a:rPr>
                        <a:t> </a:t>
                      </a:r>
                      <a:r>
                        <a:rPr sz="1800" dirty="0">
                          <a:latin typeface="Arial"/>
                          <a:cs typeface="Arial"/>
                        </a:rPr>
                        <a:t>engineering con</a:t>
                      </a:r>
                      <a:r>
                        <a:rPr sz="1800" spc="-5" dirty="0">
                          <a:latin typeface="Arial"/>
                          <a:cs typeface="Arial"/>
                        </a:rPr>
                        <a:t>t</a:t>
                      </a:r>
                      <a:r>
                        <a:rPr sz="1800" dirty="0">
                          <a:latin typeface="Arial"/>
                          <a:cs typeface="Arial"/>
                        </a:rPr>
                        <a:t>rols</a:t>
                      </a:r>
                      <a:r>
                        <a:rPr sz="1800" spc="-10" dirty="0">
                          <a:latin typeface="Arial"/>
                          <a:cs typeface="Arial"/>
                        </a:rPr>
                        <a:t> </a:t>
                      </a:r>
                      <a:r>
                        <a:rPr sz="1800" dirty="0">
                          <a:latin typeface="Arial"/>
                          <a:cs typeface="Arial"/>
                        </a:rPr>
                        <a:t>and</a:t>
                      </a:r>
                      <a:r>
                        <a:rPr sz="1800" spc="-5" dirty="0">
                          <a:latin typeface="Arial"/>
                          <a:cs typeface="Arial"/>
                        </a:rPr>
                        <a:t> f</a:t>
                      </a:r>
                      <a:r>
                        <a:rPr sz="1800" dirty="0">
                          <a:latin typeface="Arial"/>
                          <a:cs typeface="Arial"/>
                        </a:rPr>
                        <a:t>encing</a:t>
                      </a:r>
                      <a:r>
                        <a:rPr sz="1800" spc="-10" dirty="0">
                          <a:latin typeface="Arial"/>
                          <a:cs typeface="Arial"/>
                        </a:rPr>
                        <a:t> </a:t>
                      </a:r>
                      <a:r>
                        <a:rPr sz="1800" dirty="0">
                          <a:latin typeface="Arial"/>
                          <a:cs typeface="Arial"/>
                        </a:rPr>
                        <a:t>per opera</a:t>
                      </a:r>
                      <a:r>
                        <a:rPr sz="1800" spc="-5" dirty="0">
                          <a:latin typeface="Arial"/>
                          <a:cs typeface="Arial"/>
                        </a:rPr>
                        <a:t>t</a:t>
                      </a:r>
                      <a:r>
                        <a:rPr sz="1800" dirty="0">
                          <a:latin typeface="Arial"/>
                          <a:cs typeface="Arial"/>
                        </a:rPr>
                        <a:t>ion</a:t>
                      </a:r>
                      <a:r>
                        <a:rPr sz="1800" spc="-15" dirty="0">
                          <a:latin typeface="Arial"/>
                          <a:cs typeface="Arial"/>
                        </a:rPr>
                        <a:t> </a:t>
                      </a:r>
                      <a:r>
                        <a:rPr sz="1800" dirty="0">
                          <a:latin typeface="Arial"/>
                          <a:cs typeface="Arial"/>
                        </a:rPr>
                        <a:t>and main</a:t>
                      </a:r>
                      <a:r>
                        <a:rPr sz="1800" spc="-5" dirty="0">
                          <a:latin typeface="Arial"/>
                          <a:cs typeface="Arial"/>
                        </a:rPr>
                        <a:t>t</a:t>
                      </a:r>
                      <a:r>
                        <a:rPr sz="1800" dirty="0">
                          <a:latin typeface="Arial"/>
                          <a:cs typeface="Arial"/>
                        </a:rPr>
                        <a:t>enance</a:t>
                      </a:r>
                      <a:r>
                        <a:rPr sz="1800" spc="-15" dirty="0">
                          <a:latin typeface="Arial"/>
                          <a:cs typeface="Arial"/>
                        </a:rPr>
                        <a:t> </a:t>
                      </a:r>
                      <a:r>
                        <a:rPr sz="1800" dirty="0">
                          <a:latin typeface="Arial"/>
                          <a:cs typeface="Arial"/>
                        </a:rPr>
                        <a:t>plan</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6EF"/>
                    </a:solidFill>
                  </a:tcPr>
                </a:tc>
                <a:extLst>
                  <a:ext uri="{0D108BD9-81ED-4DB2-BD59-A6C34878D82A}">
                    <a16:rowId xmlns:a16="http://schemas.microsoft.com/office/drawing/2014/main" xmlns="" val="10005"/>
                  </a:ext>
                </a:extLst>
              </a:tr>
              <a:tr h="640057">
                <a:tc vMerge="1">
                  <a:txBody>
                    <a:bodyPr/>
                    <a:lstStyle/>
                    <a:p>
                      <a:endParaRPr sz="18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tc>
                  <a:txBody>
                    <a:bodyPr/>
                    <a:lstStyle/>
                    <a:p>
                      <a:pPr marL="83820">
                        <a:lnSpc>
                          <a:spcPct val="100000"/>
                        </a:lnSpc>
                      </a:pPr>
                      <a:r>
                        <a:rPr sz="1800" spc="-5" dirty="0">
                          <a:latin typeface="Arial"/>
                          <a:cs typeface="Arial"/>
                        </a:rPr>
                        <a:t>I</a:t>
                      </a:r>
                      <a:r>
                        <a:rPr lang="en-US" sz="1800" spc="-5" dirty="0">
                          <a:latin typeface="Arial"/>
                          <a:cs typeface="Arial"/>
                        </a:rPr>
                        <a:t>nstitutional controls</a:t>
                      </a:r>
                      <a:endParaRPr sz="18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tc>
                  <a:txBody>
                    <a:bodyPr/>
                    <a:lstStyle/>
                    <a:p>
                      <a:pPr marL="83820" marR="365125">
                        <a:lnSpc>
                          <a:spcPct val="100000"/>
                        </a:lnSpc>
                      </a:pPr>
                      <a:r>
                        <a:rPr sz="1800" dirty="0">
                          <a:latin typeface="Arial"/>
                          <a:cs typeface="Arial"/>
                        </a:rPr>
                        <a:t>Deed</a:t>
                      </a:r>
                      <a:r>
                        <a:rPr sz="1800" spc="-10" dirty="0">
                          <a:latin typeface="Arial"/>
                          <a:cs typeface="Arial"/>
                        </a:rPr>
                        <a:t> </a:t>
                      </a:r>
                      <a:r>
                        <a:rPr sz="1800" dirty="0">
                          <a:latin typeface="Arial"/>
                          <a:cs typeface="Arial"/>
                        </a:rPr>
                        <a:t>res</a:t>
                      </a:r>
                      <a:r>
                        <a:rPr sz="1800" spc="-5" dirty="0">
                          <a:latin typeface="Arial"/>
                          <a:cs typeface="Arial"/>
                        </a:rPr>
                        <a:t>t</a:t>
                      </a:r>
                      <a:r>
                        <a:rPr sz="1800" dirty="0">
                          <a:latin typeface="Arial"/>
                          <a:cs typeface="Arial"/>
                        </a:rPr>
                        <a:t>ric</a:t>
                      </a:r>
                      <a:r>
                        <a:rPr sz="1800" spc="-5" dirty="0">
                          <a:latin typeface="Arial"/>
                          <a:cs typeface="Arial"/>
                        </a:rPr>
                        <a:t>t</a:t>
                      </a:r>
                      <a:r>
                        <a:rPr sz="1800" dirty="0">
                          <a:latin typeface="Arial"/>
                          <a:cs typeface="Arial"/>
                        </a:rPr>
                        <a:t>ion</a:t>
                      </a:r>
                      <a:r>
                        <a:rPr sz="1800" spc="-10" dirty="0">
                          <a:latin typeface="Arial"/>
                          <a:cs typeface="Arial"/>
                        </a:rPr>
                        <a:t> </a:t>
                      </a:r>
                      <a:r>
                        <a:rPr sz="1800" spc="-5" dirty="0">
                          <a:latin typeface="Arial"/>
                          <a:cs typeface="Arial"/>
                        </a:rPr>
                        <a:t>f</a:t>
                      </a:r>
                      <a:r>
                        <a:rPr sz="1800" dirty="0">
                          <a:latin typeface="Arial"/>
                          <a:cs typeface="Arial"/>
                        </a:rPr>
                        <a:t>or land and</a:t>
                      </a:r>
                      <a:r>
                        <a:rPr sz="1800" spc="-10" dirty="0">
                          <a:latin typeface="Arial"/>
                          <a:cs typeface="Arial"/>
                        </a:rPr>
                        <a:t> </a:t>
                      </a:r>
                      <a:r>
                        <a:rPr sz="1800" dirty="0">
                          <a:latin typeface="Arial"/>
                          <a:cs typeface="Arial"/>
                        </a:rPr>
                        <a:t>groundwa</a:t>
                      </a:r>
                      <a:r>
                        <a:rPr sz="1800" spc="-5" dirty="0">
                          <a:latin typeface="Arial"/>
                          <a:cs typeface="Arial"/>
                        </a:rPr>
                        <a:t>t</a:t>
                      </a:r>
                      <a:r>
                        <a:rPr sz="1800" dirty="0">
                          <a:latin typeface="Arial"/>
                          <a:cs typeface="Arial"/>
                        </a:rPr>
                        <a:t>er</a:t>
                      </a:r>
                      <a:r>
                        <a:rPr sz="1800" spc="-15" dirty="0">
                          <a:latin typeface="Arial"/>
                          <a:cs typeface="Arial"/>
                        </a:rPr>
                        <a:t> </a:t>
                      </a:r>
                      <a:r>
                        <a:rPr sz="1800" dirty="0">
                          <a:latin typeface="Arial"/>
                          <a:cs typeface="Arial"/>
                        </a:rPr>
                        <a:t>use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extLst>
                  <a:ext uri="{0D108BD9-81ED-4DB2-BD59-A6C34878D82A}">
                    <a16:rowId xmlns:a16="http://schemas.microsoft.com/office/drawing/2014/main" xmlns="" val="10006"/>
                  </a:ext>
                </a:extLst>
              </a:tr>
            </a:tbl>
          </a:graphicData>
        </a:graphic>
      </p:graphicFrame>
      <p:sp>
        <p:nvSpPr>
          <p:cNvPr id="7" name="Title 6">
            <a:extLst>
              <a:ext uri="{FF2B5EF4-FFF2-40B4-BE49-F238E27FC236}">
                <a16:creationId xmlns:a16="http://schemas.microsoft.com/office/drawing/2014/main" xmlns="" id="{FD474CAD-4F59-42BA-AEB2-86E7E340978B}"/>
              </a:ext>
            </a:extLst>
          </p:cNvPr>
          <p:cNvSpPr>
            <a:spLocks noGrp="1"/>
          </p:cNvSpPr>
          <p:nvPr>
            <p:ph type="title"/>
          </p:nvPr>
        </p:nvSpPr>
        <p:spPr/>
        <p:txBody>
          <a:bodyPr/>
          <a:lstStyle/>
          <a:p>
            <a:r>
              <a:rPr lang="en-US" spc="-25" dirty="0">
                <a:cs typeface="Arial"/>
              </a:rPr>
              <a:t>Develop Long-Term Management Plan</a:t>
            </a:r>
            <a:br>
              <a:rPr lang="en-US" spc="-25" dirty="0">
                <a:cs typeface="Arial"/>
              </a:rPr>
            </a:br>
            <a:r>
              <a:rPr lang="en-US" sz="3000" spc="-25" dirty="0">
                <a:solidFill>
                  <a:srgbClr val="333399"/>
                </a:solidFill>
                <a:cs typeface="Arial"/>
              </a:rPr>
              <a:t>Example Description - Selected Remedy</a:t>
            </a:r>
            <a:endParaRPr lang="en-US" sz="3000" dirty="0">
              <a:solidFill>
                <a:srgbClr val="333399"/>
              </a:solidFill>
            </a:endParaRPr>
          </a:p>
        </p:txBody>
      </p:sp>
    </p:spTree>
    <p:extLst>
      <p:ext uri="{BB962C8B-B14F-4D97-AF65-F5344CB8AC3E}">
        <p14:creationId xmlns:p14="http://schemas.microsoft.com/office/powerpoint/2010/main" val="3710943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6238" y="119332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object 8"/>
          <p:cNvSpPr txBox="1"/>
          <p:nvPr/>
        </p:nvSpPr>
        <p:spPr>
          <a:xfrm>
            <a:off x="82030" y="6566058"/>
            <a:ext cx="7354455" cy="276999"/>
          </a:xfrm>
          <a:prstGeom prst="rect">
            <a:avLst/>
          </a:prstGeom>
        </p:spPr>
        <p:txBody>
          <a:bodyPr vert="horz" wrap="square" lIns="0" tIns="0" rIns="0" bIns="0" rtlCol="0">
            <a:spAutoFit/>
          </a:bodyPr>
          <a:lstStyle/>
          <a:p>
            <a:pPr marL="12700" lvl="0">
              <a:defRPr/>
            </a:pPr>
            <a:r>
              <a:rPr kumimoji="0" lang="en-US" b="0" i="0" u="none" strike="noStrike" kern="1200" cap="none" spc="-5" normalizeH="0" baseline="0" noProof="0" dirty="0">
                <a:ln>
                  <a:noFill/>
                </a:ln>
                <a:solidFill>
                  <a:srgbClr val="000000"/>
                </a:solidFill>
                <a:effectLst/>
                <a:uLnTx/>
                <a:uFillTx/>
                <a:latin typeface="Arial"/>
                <a:cs typeface="Arial"/>
              </a:rPr>
              <a:t>ITRC RMCS-1, </a:t>
            </a:r>
            <a:r>
              <a:rPr kumimoji="0" b="0" i="0" u="none" strike="noStrike" kern="1200" cap="none" spc="-5" normalizeH="0" baseline="0" noProof="0" dirty="0">
                <a:ln>
                  <a:noFill/>
                </a:ln>
                <a:solidFill>
                  <a:srgbClr val="000000"/>
                </a:solidFill>
                <a:effectLst/>
                <a:uLnTx/>
                <a:uFillTx/>
                <a:latin typeface="Arial"/>
                <a:cs typeface="Arial"/>
              </a:rPr>
              <a:t>F</a:t>
            </a:r>
            <a:r>
              <a:rPr kumimoji="0" b="0" i="0" u="none" strike="noStrike" kern="1200" cap="none" spc="0" normalizeH="0" baseline="0" noProof="0" dirty="0">
                <a:ln>
                  <a:noFill/>
                </a:ln>
                <a:solidFill>
                  <a:srgbClr val="000000"/>
                </a:solidFill>
                <a:effectLst/>
                <a:uLnTx/>
                <a:uFillTx/>
                <a:latin typeface="Arial"/>
                <a:cs typeface="Arial"/>
              </a:rPr>
              <a:t>igure</a:t>
            </a:r>
            <a:r>
              <a:rPr kumimoji="0" b="0" i="0" u="none" strike="noStrike" kern="1200" cap="none" spc="-10" normalizeH="0" baseline="0" noProof="0" dirty="0">
                <a:ln>
                  <a:noFill/>
                </a:ln>
                <a:solidFill>
                  <a:srgbClr val="000000"/>
                </a:solidFill>
                <a:effectLst/>
                <a:uLnTx/>
                <a:uFillTx/>
                <a:latin typeface="Arial"/>
                <a:cs typeface="Arial"/>
              </a:rPr>
              <a:t> </a:t>
            </a:r>
            <a:r>
              <a:rPr kumimoji="0" b="0" i="0" u="none" strike="noStrike" kern="1200" cap="none" spc="0" normalizeH="0" baseline="0" noProof="0" dirty="0">
                <a:ln>
                  <a:noFill/>
                </a:ln>
                <a:solidFill>
                  <a:srgbClr val="000000"/>
                </a:solidFill>
                <a:effectLst/>
                <a:uLnTx/>
                <a:uFillTx/>
                <a:latin typeface="Arial"/>
                <a:cs typeface="Arial"/>
              </a:rPr>
              <a:t>6</a:t>
            </a:r>
            <a:r>
              <a:rPr kumimoji="0" lang="en-US" b="0" i="0" u="none" strike="noStrike" kern="1200" cap="none" spc="0" normalizeH="0" baseline="0" noProof="0" dirty="0">
                <a:ln>
                  <a:noFill/>
                </a:ln>
                <a:solidFill>
                  <a:srgbClr val="000000"/>
                </a:solidFill>
                <a:effectLst/>
                <a:uLnTx/>
                <a:uFillTx/>
                <a:latin typeface="Arial"/>
                <a:cs typeface="Arial"/>
              </a:rPr>
              <a:t>; ITRC GRO-1, 2016; ITRC </a:t>
            </a:r>
            <a:r>
              <a:rPr lang="en-US" dirty="0"/>
              <a:t>GSMC-1, 2013</a:t>
            </a:r>
            <a:endParaRPr kumimoji="0" b="0" i="0" u="none" strike="noStrike" kern="1200" cap="none" spc="0" normalizeH="0" baseline="0" noProof="0" dirty="0">
              <a:ln>
                <a:noFill/>
              </a:ln>
              <a:solidFill>
                <a:srgbClr val="000000"/>
              </a:solidFill>
              <a:effectLst/>
              <a:uLnTx/>
              <a:uFillTx/>
              <a:latin typeface="Arial"/>
              <a:cs typeface="Arial"/>
            </a:endParaRPr>
          </a:p>
        </p:txBody>
      </p:sp>
      <p:sp>
        <p:nvSpPr>
          <p:cNvPr id="10" name="Title 9">
            <a:extLst>
              <a:ext uri="{FF2B5EF4-FFF2-40B4-BE49-F238E27FC236}">
                <a16:creationId xmlns:a16="http://schemas.microsoft.com/office/drawing/2014/main" xmlns="" id="{CB626520-E09C-430B-9325-A33CB5E8D407}"/>
              </a:ext>
            </a:extLst>
          </p:cNvPr>
          <p:cNvSpPr>
            <a:spLocks noGrp="1"/>
          </p:cNvSpPr>
          <p:nvPr>
            <p:ph type="title"/>
          </p:nvPr>
        </p:nvSpPr>
        <p:spPr/>
        <p:txBody>
          <a:bodyPr/>
          <a:lstStyle/>
          <a:p>
            <a:r>
              <a:rPr lang="en-US" spc="-25" dirty="0"/>
              <a:t>Develop Long-Term Management Plan </a:t>
            </a:r>
            <a:br>
              <a:rPr lang="en-US" spc="-25" dirty="0"/>
            </a:br>
            <a:r>
              <a:rPr lang="en-US" sz="3000" spc="-25" dirty="0">
                <a:solidFill>
                  <a:srgbClr val="333399"/>
                </a:solidFill>
              </a:rPr>
              <a:t>Example - Performance Model Prediction</a:t>
            </a:r>
            <a:endParaRPr lang="en-US" sz="3000" dirty="0">
              <a:solidFill>
                <a:srgbClr val="333399"/>
              </a:solidFill>
            </a:endParaRPr>
          </a:p>
        </p:txBody>
      </p:sp>
      <p:grpSp>
        <p:nvGrpSpPr>
          <p:cNvPr id="41" name="Group 40">
            <a:extLst>
              <a:ext uri="{FF2B5EF4-FFF2-40B4-BE49-F238E27FC236}">
                <a16:creationId xmlns:a16="http://schemas.microsoft.com/office/drawing/2014/main" xmlns="" id="{617E2B84-991B-4435-B52A-98B9862AD334}"/>
              </a:ext>
            </a:extLst>
          </p:cNvPr>
          <p:cNvGrpSpPr/>
          <p:nvPr/>
        </p:nvGrpSpPr>
        <p:grpSpPr>
          <a:xfrm>
            <a:off x="1194449" y="1327068"/>
            <a:ext cx="6242036" cy="5116735"/>
            <a:chOff x="1553977" y="1828800"/>
            <a:chExt cx="6242036" cy="5116735"/>
          </a:xfrm>
        </p:grpSpPr>
        <p:cxnSp>
          <p:nvCxnSpPr>
            <p:cNvPr id="16" name="Straight Connector 15">
              <a:extLst>
                <a:ext uri="{FF2B5EF4-FFF2-40B4-BE49-F238E27FC236}">
                  <a16:creationId xmlns:a16="http://schemas.microsoft.com/office/drawing/2014/main" xmlns="" id="{56BE3D29-E6A2-4011-900D-F096B6B3CC7C}"/>
                </a:ext>
              </a:extLst>
            </p:cNvPr>
            <p:cNvCxnSpPr>
              <a:cxnSpLocks/>
            </p:cNvCxnSpPr>
            <p:nvPr/>
          </p:nvCxnSpPr>
          <p:spPr bwMode="auto">
            <a:xfrm>
              <a:off x="1979589" y="1828800"/>
              <a:ext cx="1" cy="453390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sp>
          <p:nvSpPr>
            <p:cNvPr id="19" name="TextBox 18">
              <a:extLst>
                <a:ext uri="{FF2B5EF4-FFF2-40B4-BE49-F238E27FC236}">
                  <a16:creationId xmlns:a16="http://schemas.microsoft.com/office/drawing/2014/main" xmlns="" id="{0C06B40D-1AA9-48EA-B49F-B5AD29AB364A}"/>
                </a:ext>
              </a:extLst>
            </p:cNvPr>
            <p:cNvSpPr txBox="1"/>
            <p:nvPr/>
          </p:nvSpPr>
          <p:spPr>
            <a:xfrm rot="16200000">
              <a:off x="126663" y="3747872"/>
              <a:ext cx="3223959"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Contaminant Concentration</a:t>
              </a:r>
            </a:p>
          </p:txBody>
        </p:sp>
        <p:sp>
          <p:nvSpPr>
            <p:cNvPr id="22" name="TextBox 21">
              <a:extLst>
                <a:ext uri="{FF2B5EF4-FFF2-40B4-BE49-F238E27FC236}">
                  <a16:creationId xmlns:a16="http://schemas.microsoft.com/office/drawing/2014/main" xmlns="" id="{8DF95387-EB99-4D38-A09D-95631E0C572A}"/>
                </a:ext>
              </a:extLst>
            </p:cNvPr>
            <p:cNvSpPr txBox="1"/>
            <p:nvPr/>
          </p:nvSpPr>
          <p:spPr>
            <a:xfrm>
              <a:off x="3735580" y="6576203"/>
              <a:ext cx="1712893"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Years</a:t>
              </a:r>
            </a:p>
          </p:txBody>
        </p:sp>
        <p:cxnSp>
          <p:nvCxnSpPr>
            <p:cNvPr id="24" name="Straight Connector 23">
              <a:extLst>
                <a:ext uri="{FF2B5EF4-FFF2-40B4-BE49-F238E27FC236}">
                  <a16:creationId xmlns:a16="http://schemas.microsoft.com/office/drawing/2014/main" xmlns="" id="{7B65C7DF-D2F7-40ED-A1E7-FF9E53BDF1E2}"/>
                </a:ext>
              </a:extLst>
            </p:cNvPr>
            <p:cNvCxnSpPr/>
            <p:nvPr/>
          </p:nvCxnSpPr>
          <p:spPr bwMode="auto">
            <a:xfrm>
              <a:off x="1979589" y="5969000"/>
              <a:ext cx="5816424" cy="0"/>
            </a:xfrm>
            <a:prstGeom prst="line">
              <a:avLst/>
            </a:prstGeom>
            <a:solidFill>
              <a:schemeClr val="accent1"/>
            </a:solidFill>
            <a:ln w="38100" cap="flat" cmpd="sng" algn="ctr">
              <a:solidFill>
                <a:srgbClr val="00B0F0"/>
              </a:solidFill>
              <a:prstDash val="solid"/>
              <a:miter lim="800000"/>
              <a:headEnd type="none" w="med" len="med"/>
              <a:tailEnd type="none" w="med" len="med"/>
            </a:ln>
            <a:effectLst/>
          </p:spPr>
        </p:cxnSp>
        <p:sp>
          <p:nvSpPr>
            <p:cNvPr id="20" name="Freeform: Shape 19">
              <a:extLst>
                <a:ext uri="{FF2B5EF4-FFF2-40B4-BE49-F238E27FC236}">
                  <a16:creationId xmlns:a16="http://schemas.microsoft.com/office/drawing/2014/main" xmlns="" id="{F83DB147-4530-4F7E-8DCF-E384CFB005CA}"/>
                </a:ext>
              </a:extLst>
            </p:cNvPr>
            <p:cNvSpPr/>
            <p:nvPr/>
          </p:nvSpPr>
          <p:spPr bwMode="auto">
            <a:xfrm>
              <a:off x="1981200" y="2120900"/>
              <a:ext cx="5778500" cy="3962400"/>
            </a:xfrm>
            <a:custGeom>
              <a:avLst/>
              <a:gdLst>
                <a:gd name="connsiteX0" fmla="*/ 0 w 5791200"/>
                <a:gd name="connsiteY0" fmla="*/ 0 h 3962400"/>
                <a:gd name="connsiteX1" fmla="*/ 190500 w 5791200"/>
                <a:gd name="connsiteY1" fmla="*/ 444500 h 3962400"/>
                <a:gd name="connsiteX2" fmla="*/ 330200 w 5791200"/>
                <a:gd name="connsiteY2" fmla="*/ 749300 h 3962400"/>
                <a:gd name="connsiteX3" fmla="*/ 558800 w 5791200"/>
                <a:gd name="connsiteY3" fmla="*/ 1181100 h 3962400"/>
                <a:gd name="connsiteX4" fmla="*/ 787400 w 5791200"/>
                <a:gd name="connsiteY4" fmla="*/ 1524000 h 3962400"/>
                <a:gd name="connsiteX5" fmla="*/ 1079500 w 5791200"/>
                <a:gd name="connsiteY5" fmla="*/ 1930400 h 3962400"/>
                <a:gd name="connsiteX6" fmla="*/ 1358900 w 5791200"/>
                <a:gd name="connsiteY6" fmla="*/ 2235200 h 3962400"/>
                <a:gd name="connsiteX7" fmla="*/ 1689100 w 5791200"/>
                <a:gd name="connsiteY7" fmla="*/ 2501900 h 3962400"/>
                <a:gd name="connsiteX8" fmla="*/ 2184400 w 5791200"/>
                <a:gd name="connsiteY8" fmla="*/ 2870200 h 3962400"/>
                <a:gd name="connsiteX9" fmla="*/ 2527300 w 5791200"/>
                <a:gd name="connsiteY9" fmla="*/ 3060700 h 3962400"/>
                <a:gd name="connsiteX10" fmla="*/ 3009900 w 5791200"/>
                <a:gd name="connsiteY10" fmla="*/ 3314700 h 3962400"/>
                <a:gd name="connsiteX11" fmla="*/ 3365500 w 5791200"/>
                <a:gd name="connsiteY11" fmla="*/ 3467100 h 3962400"/>
                <a:gd name="connsiteX12" fmla="*/ 4241800 w 5791200"/>
                <a:gd name="connsiteY12" fmla="*/ 3771900 h 3962400"/>
                <a:gd name="connsiteX13" fmla="*/ 4483100 w 5791200"/>
                <a:gd name="connsiteY13" fmla="*/ 3835400 h 3962400"/>
                <a:gd name="connsiteX14" fmla="*/ 5067300 w 5791200"/>
                <a:gd name="connsiteY14" fmla="*/ 3898900 h 3962400"/>
                <a:gd name="connsiteX15" fmla="*/ 5791200 w 5791200"/>
                <a:gd name="connsiteY15" fmla="*/ 396240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91200" h="3962400">
                  <a:moveTo>
                    <a:pt x="0" y="0"/>
                  </a:moveTo>
                  <a:cubicBezTo>
                    <a:pt x="67733" y="159808"/>
                    <a:pt x="135467" y="319617"/>
                    <a:pt x="190500" y="444500"/>
                  </a:cubicBezTo>
                  <a:cubicBezTo>
                    <a:pt x="245533" y="569383"/>
                    <a:pt x="268817" y="626533"/>
                    <a:pt x="330200" y="749300"/>
                  </a:cubicBezTo>
                  <a:cubicBezTo>
                    <a:pt x="391583" y="872067"/>
                    <a:pt x="482600" y="1051983"/>
                    <a:pt x="558800" y="1181100"/>
                  </a:cubicBezTo>
                  <a:cubicBezTo>
                    <a:pt x="635000" y="1310217"/>
                    <a:pt x="700617" y="1399117"/>
                    <a:pt x="787400" y="1524000"/>
                  </a:cubicBezTo>
                  <a:cubicBezTo>
                    <a:pt x="874183" y="1648883"/>
                    <a:pt x="984250" y="1811867"/>
                    <a:pt x="1079500" y="1930400"/>
                  </a:cubicBezTo>
                  <a:cubicBezTo>
                    <a:pt x="1174750" y="2048933"/>
                    <a:pt x="1257300" y="2139950"/>
                    <a:pt x="1358900" y="2235200"/>
                  </a:cubicBezTo>
                  <a:cubicBezTo>
                    <a:pt x="1460500" y="2330450"/>
                    <a:pt x="1551517" y="2396067"/>
                    <a:pt x="1689100" y="2501900"/>
                  </a:cubicBezTo>
                  <a:cubicBezTo>
                    <a:pt x="1826683" y="2607733"/>
                    <a:pt x="2044700" y="2777067"/>
                    <a:pt x="2184400" y="2870200"/>
                  </a:cubicBezTo>
                  <a:cubicBezTo>
                    <a:pt x="2324100" y="2963333"/>
                    <a:pt x="2389717" y="2986617"/>
                    <a:pt x="2527300" y="3060700"/>
                  </a:cubicBezTo>
                  <a:cubicBezTo>
                    <a:pt x="2664883" y="3134783"/>
                    <a:pt x="2870200" y="3246967"/>
                    <a:pt x="3009900" y="3314700"/>
                  </a:cubicBezTo>
                  <a:cubicBezTo>
                    <a:pt x="3149600" y="3382433"/>
                    <a:pt x="3160183" y="3390900"/>
                    <a:pt x="3365500" y="3467100"/>
                  </a:cubicBezTo>
                  <a:cubicBezTo>
                    <a:pt x="3570817" y="3543300"/>
                    <a:pt x="4055533" y="3710517"/>
                    <a:pt x="4241800" y="3771900"/>
                  </a:cubicBezTo>
                  <a:cubicBezTo>
                    <a:pt x="4428067" y="3833283"/>
                    <a:pt x="4345517" y="3814233"/>
                    <a:pt x="4483100" y="3835400"/>
                  </a:cubicBezTo>
                  <a:cubicBezTo>
                    <a:pt x="4620683" y="3856567"/>
                    <a:pt x="5067300" y="3898900"/>
                    <a:pt x="5067300" y="3898900"/>
                  </a:cubicBezTo>
                  <a:lnTo>
                    <a:pt x="5791200" y="3962400"/>
                  </a:lnTo>
                </a:path>
              </a:pathLst>
            </a:cu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26" name="Straight Connector 25">
              <a:extLst>
                <a:ext uri="{FF2B5EF4-FFF2-40B4-BE49-F238E27FC236}">
                  <a16:creationId xmlns:a16="http://schemas.microsoft.com/office/drawing/2014/main" xmlns="" id="{817E384A-88A5-48FF-9BF9-B29944CB2106}"/>
                </a:ext>
              </a:extLst>
            </p:cNvPr>
            <p:cNvCxnSpPr>
              <a:cxnSpLocks/>
            </p:cNvCxnSpPr>
            <p:nvPr/>
          </p:nvCxnSpPr>
          <p:spPr bwMode="auto">
            <a:xfrm flipH="1">
              <a:off x="1990678" y="6362700"/>
              <a:ext cx="57912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29" name="Straight Connector 28">
              <a:extLst>
                <a:ext uri="{FF2B5EF4-FFF2-40B4-BE49-F238E27FC236}">
                  <a16:creationId xmlns:a16="http://schemas.microsoft.com/office/drawing/2014/main" xmlns="" id="{84CA8CF9-D539-4459-A912-0515951A599E}"/>
                </a:ext>
              </a:extLst>
            </p:cNvPr>
            <p:cNvCxnSpPr/>
            <p:nvPr/>
          </p:nvCxnSpPr>
          <p:spPr bwMode="auto">
            <a:xfrm>
              <a:off x="2590800"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1" name="Straight Connector 30">
              <a:extLst>
                <a:ext uri="{FF2B5EF4-FFF2-40B4-BE49-F238E27FC236}">
                  <a16:creationId xmlns:a16="http://schemas.microsoft.com/office/drawing/2014/main" xmlns="" id="{11E0CF9D-68A1-4BAC-BEA4-5B52F1C9C4F6}"/>
                </a:ext>
              </a:extLst>
            </p:cNvPr>
            <p:cNvCxnSpPr/>
            <p:nvPr/>
          </p:nvCxnSpPr>
          <p:spPr bwMode="auto">
            <a:xfrm>
              <a:off x="3456487"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2" name="Straight Connector 31">
              <a:extLst>
                <a:ext uri="{FF2B5EF4-FFF2-40B4-BE49-F238E27FC236}">
                  <a16:creationId xmlns:a16="http://schemas.microsoft.com/office/drawing/2014/main" xmlns="" id="{5ACD57D1-6F62-4FCD-B614-332459AEEA8A}"/>
                </a:ext>
              </a:extLst>
            </p:cNvPr>
            <p:cNvCxnSpPr/>
            <p:nvPr/>
          </p:nvCxnSpPr>
          <p:spPr bwMode="auto">
            <a:xfrm>
              <a:off x="4322174"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3" name="Straight Connector 32">
              <a:extLst>
                <a:ext uri="{FF2B5EF4-FFF2-40B4-BE49-F238E27FC236}">
                  <a16:creationId xmlns:a16="http://schemas.microsoft.com/office/drawing/2014/main" xmlns="" id="{7D9F5AF0-7BF7-4619-B575-0F9D4B10B387}"/>
                </a:ext>
              </a:extLst>
            </p:cNvPr>
            <p:cNvCxnSpPr/>
            <p:nvPr/>
          </p:nvCxnSpPr>
          <p:spPr bwMode="auto">
            <a:xfrm>
              <a:off x="5187861"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4" name="Straight Connector 33">
              <a:extLst>
                <a:ext uri="{FF2B5EF4-FFF2-40B4-BE49-F238E27FC236}">
                  <a16:creationId xmlns:a16="http://schemas.microsoft.com/office/drawing/2014/main" xmlns="" id="{30036C78-E7D2-4C5C-B612-75945D1707DA}"/>
                </a:ext>
              </a:extLst>
            </p:cNvPr>
            <p:cNvCxnSpPr/>
            <p:nvPr/>
          </p:nvCxnSpPr>
          <p:spPr bwMode="auto">
            <a:xfrm>
              <a:off x="6053548"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5" name="Straight Connector 34">
              <a:extLst>
                <a:ext uri="{FF2B5EF4-FFF2-40B4-BE49-F238E27FC236}">
                  <a16:creationId xmlns:a16="http://schemas.microsoft.com/office/drawing/2014/main" xmlns="" id="{8B7DD9CB-0B2E-404F-A0B0-FE02F0B12C66}"/>
                </a:ext>
              </a:extLst>
            </p:cNvPr>
            <p:cNvCxnSpPr/>
            <p:nvPr/>
          </p:nvCxnSpPr>
          <p:spPr bwMode="auto">
            <a:xfrm>
              <a:off x="6919235"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6" name="Straight Connector 35">
              <a:extLst>
                <a:ext uri="{FF2B5EF4-FFF2-40B4-BE49-F238E27FC236}">
                  <a16:creationId xmlns:a16="http://schemas.microsoft.com/office/drawing/2014/main" xmlns="" id="{E94213B2-78B7-4FB2-AAEF-D299145D9E2B}"/>
                </a:ext>
              </a:extLst>
            </p:cNvPr>
            <p:cNvCxnSpPr/>
            <p:nvPr/>
          </p:nvCxnSpPr>
          <p:spPr bwMode="auto">
            <a:xfrm>
              <a:off x="7784924"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30" name="TextBox 29">
              <a:extLst>
                <a:ext uri="{FF2B5EF4-FFF2-40B4-BE49-F238E27FC236}">
                  <a16:creationId xmlns:a16="http://schemas.microsoft.com/office/drawing/2014/main" xmlns="" id="{6C3B21D8-0BF6-4BD2-AFD7-3197F8804F76}"/>
                </a:ext>
              </a:extLst>
            </p:cNvPr>
            <p:cNvSpPr txBox="1"/>
            <p:nvPr/>
          </p:nvSpPr>
          <p:spPr>
            <a:xfrm>
              <a:off x="3313788" y="6465791"/>
              <a:ext cx="298480" cy="338554"/>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1</a:t>
              </a:r>
            </a:p>
          </p:txBody>
        </p:sp>
        <p:sp>
          <p:nvSpPr>
            <p:cNvPr id="39" name="TextBox 38">
              <a:extLst>
                <a:ext uri="{FF2B5EF4-FFF2-40B4-BE49-F238E27FC236}">
                  <a16:creationId xmlns:a16="http://schemas.microsoft.com/office/drawing/2014/main" xmlns="" id="{E49CAD76-9E86-4A7A-92F2-21C3848976E4}"/>
                </a:ext>
              </a:extLst>
            </p:cNvPr>
            <p:cNvSpPr txBox="1"/>
            <p:nvPr/>
          </p:nvSpPr>
          <p:spPr>
            <a:xfrm>
              <a:off x="5053048" y="6487563"/>
              <a:ext cx="298480" cy="338554"/>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2</a:t>
              </a:r>
            </a:p>
          </p:txBody>
        </p:sp>
      </p:grpSp>
      <p:sp>
        <p:nvSpPr>
          <p:cNvPr id="43" name="TextBox 42">
            <a:extLst>
              <a:ext uri="{FF2B5EF4-FFF2-40B4-BE49-F238E27FC236}">
                <a16:creationId xmlns:a16="http://schemas.microsoft.com/office/drawing/2014/main" xmlns="" id="{53118944-BDEF-4505-8EC3-3798EE737B21}"/>
              </a:ext>
            </a:extLst>
          </p:cNvPr>
          <p:cNvSpPr txBox="1"/>
          <p:nvPr/>
        </p:nvSpPr>
        <p:spPr>
          <a:xfrm>
            <a:off x="1877619" y="5011058"/>
            <a:ext cx="2018501"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Interim objective</a:t>
            </a:r>
          </a:p>
        </p:txBody>
      </p:sp>
      <p:sp>
        <p:nvSpPr>
          <p:cNvPr id="45" name="TextBox 44">
            <a:extLst>
              <a:ext uri="{FF2B5EF4-FFF2-40B4-BE49-F238E27FC236}">
                <a16:creationId xmlns:a16="http://schemas.microsoft.com/office/drawing/2014/main" xmlns="" id="{ADBBD2A4-3FEA-46EB-89B8-3A08B515B922}"/>
              </a:ext>
            </a:extLst>
          </p:cNvPr>
          <p:cNvSpPr txBox="1"/>
          <p:nvPr/>
        </p:nvSpPr>
        <p:spPr>
          <a:xfrm>
            <a:off x="6381959" y="6091622"/>
            <a:ext cx="298480" cy="338554"/>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3</a:t>
            </a:r>
          </a:p>
        </p:txBody>
      </p:sp>
    </p:spTree>
    <p:extLst>
      <p:ext uri="{BB962C8B-B14F-4D97-AF65-F5344CB8AC3E}">
        <p14:creationId xmlns:p14="http://schemas.microsoft.com/office/powerpoint/2010/main" val="3693672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6BE42D4-C55B-48C7-8194-36724565F5E4}"/>
              </a:ext>
            </a:extLst>
          </p:cNvPr>
          <p:cNvPicPr>
            <a:picLocks noChangeAspect="1"/>
          </p:cNvPicPr>
          <p:nvPr/>
        </p:nvPicPr>
        <p:blipFill>
          <a:blip r:embed="rId3"/>
          <a:stretch>
            <a:fillRect/>
          </a:stretch>
        </p:blipFill>
        <p:spPr>
          <a:xfrm>
            <a:off x="3552842" y="1439037"/>
            <a:ext cx="5625684" cy="5339218"/>
          </a:xfrm>
          <a:prstGeom prst="rect">
            <a:avLst/>
          </a:prstGeom>
        </p:spPr>
      </p:pic>
      <p:sp>
        <p:nvSpPr>
          <p:cNvPr id="16" name="Rectangle: Rounded Corners 15">
            <a:extLst>
              <a:ext uri="{FF2B5EF4-FFF2-40B4-BE49-F238E27FC236}">
                <a16:creationId xmlns:a16="http://schemas.microsoft.com/office/drawing/2014/main" xmlns="" id="{157E121A-2904-4B32-96D2-D281FAF8D1B8}"/>
              </a:ext>
            </a:extLst>
          </p:cNvPr>
          <p:cNvSpPr/>
          <p:nvPr/>
        </p:nvSpPr>
        <p:spPr bwMode="auto">
          <a:xfrm>
            <a:off x="3810000" y="3776661"/>
            <a:ext cx="2514599" cy="684827"/>
          </a:xfrm>
          <a:prstGeom prst="roundRect">
            <a:avLst/>
          </a:prstGeom>
          <a:solidFill>
            <a:srgbClr val="005C8A"/>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Monitor and Evaluate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Performance</a:t>
            </a:r>
          </a:p>
        </p:txBody>
      </p:sp>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Monitor and Evaluate Performance</a:t>
            </a:r>
          </a:p>
        </p:txBody>
      </p:sp>
      <p:sp>
        <p:nvSpPr>
          <p:cNvPr id="9" name="Content Placeholder 8">
            <a:extLst>
              <a:ext uri="{FF2B5EF4-FFF2-40B4-BE49-F238E27FC236}">
                <a16:creationId xmlns:a16="http://schemas.microsoft.com/office/drawing/2014/main" xmlns="" id="{8772BE07-240B-4A91-962F-CA838A3C31A3}"/>
              </a:ext>
            </a:extLst>
          </p:cNvPr>
          <p:cNvSpPr>
            <a:spLocks noGrp="1"/>
          </p:cNvSpPr>
          <p:nvPr>
            <p:ph sz="half" idx="1"/>
          </p:nvPr>
        </p:nvSpPr>
        <p:spPr>
          <a:xfrm>
            <a:off x="381000" y="1600199"/>
            <a:ext cx="3370348" cy="4352925"/>
          </a:xfrm>
        </p:spPr>
        <p:txBody>
          <a:bodyPr/>
          <a:lstStyle/>
          <a:p>
            <a:pPr>
              <a:spcBef>
                <a:spcPts val="1800"/>
              </a:spcBef>
            </a:pPr>
            <a:r>
              <a:rPr lang="en-US" sz="2600" dirty="0"/>
              <a:t>Schedule for monitoring and periodic evaluations stated in long-term management plan</a:t>
            </a:r>
          </a:p>
          <a:p>
            <a:pPr>
              <a:spcBef>
                <a:spcPts val="1800"/>
              </a:spcBef>
            </a:pPr>
            <a:r>
              <a:rPr lang="en-US" sz="2600" dirty="0"/>
              <a:t>Monitoring program aligned with performance objectives</a:t>
            </a:r>
          </a:p>
        </p:txBody>
      </p:sp>
      <p:sp>
        <p:nvSpPr>
          <p:cNvPr id="10" name="TextBox 9">
            <a:extLst>
              <a:ext uri="{FF2B5EF4-FFF2-40B4-BE49-F238E27FC236}">
                <a16:creationId xmlns:a16="http://schemas.microsoft.com/office/drawing/2014/main" xmlns="" id="{13447777-3981-4F9F-9973-539CE090D820}"/>
              </a:ext>
            </a:extLst>
          </p:cNvPr>
          <p:cNvSpPr txBox="1"/>
          <p:nvPr/>
        </p:nvSpPr>
        <p:spPr>
          <a:xfrm>
            <a:off x="7909641" y="5894988"/>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519549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object 8"/>
          <p:cNvSpPr txBox="1"/>
          <p:nvPr/>
        </p:nvSpPr>
        <p:spPr>
          <a:xfrm>
            <a:off x="59644" y="6566284"/>
            <a:ext cx="3124200" cy="276999"/>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a:ea typeface="+mn-ea"/>
                <a:cs typeface="Arial"/>
              </a:rPr>
              <a:t>ITRC RMCS-1, </a:t>
            </a:r>
            <a:r>
              <a:rPr kumimoji="0" b="0" i="0" u="none" strike="noStrike" kern="1200" cap="none" spc="-5" normalizeH="0" baseline="0" noProof="0" dirty="0">
                <a:ln>
                  <a:noFill/>
                </a:ln>
                <a:solidFill>
                  <a:srgbClr val="000000"/>
                </a:solidFill>
                <a:effectLst/>
                <a:uLnTx/>
                <a:uFillTx/>
                <a:latin typeface="Arial"/>
                <a:ea typeface="+mn-ea"/>
                <a:cs typeface="Arial"/>
              </a:rPr>
              <a:t>F</a:t>
            </a:r>
            <a:r>
              <a:rPr kumimoji="0" b="0" i="0" u="none" strike="noStrike" kern="1200" cap="none" spc="0" normalizeH="0" baseline="0" noProof="0" dirty="0">
                <a:ln>
                  <a:noFill/>
                </a:ln>
                <a:solidFill>
                  <a:srgbClr val="000000"/>
                </a:solidFill>
                <a:effectLst/>
                <a:uLnTx/>
                <a:uFillTx/>
                <a:latin typeface="Arial"/>
                <a:ea typeface="+mn-ea"/>
                <a:cs typeface="Arial"/>
              </a:rPr>
              <a:t>igure</a:t>
            </a:r>
            <a:r>
              <a:rPr kumimoji="0" b="0" i="0" u="none" strike="noStrike" kern="1200" cap="none" spc="-10" normalizeH="0" baseline="0" noProof="0" dirty="0">
                <a:ln>
                  <a:noFill/>
                </a:ln>
                <a:solidFill>
                  <a:srgbClr val="000000"/>
                </a:solidFill>
                <a:effectLst/>
                <a:uLnTx/>
                <a:uFillTx/>
                <a:latin typeface="Arial"/>
                <a:ea typeface="+mn-ea"/>
                <a:cs typeface="Arial"/>
              </a:rPr>
              <a:t> </a:t>
            </a:r>
            <a:r>
              <a:rPr kumimoji="0" b="0" i="0" u="none" strike="noStrike" kern="1200" cap="none" spc="0" normalizeH="0" baseline="0" noProof="0" dirty="0">
                <a:ln>
                  <a:noFill/>
                </a:ln>
                <a:solidFill>
                  <a:srgbClr val="000000"/>
                </a:solidFill>
                <a:effectLst/>
                <a:uLnTx/>
                <a:uFillTx/>
                <a:latin typeface="Arial"/>
                <a:ea typeface="+mn-ea"/>
                <a:cs typeface="Arial"/>
              </a:rPr>
              <a:t>6</a:t>
            </a:r>
          </a:p>
        </p:txBody>
      </p:sp>
      <p:sp>
        <p:nvSpPr>
          <p:cNvPr id="10" name="Title 9">
            <a:extLst>
              <a:ext uri="{FF2B5EF4-FFF2-40B4-BE49-F238E27FC236}">
                <a16:creationId xmlns:a16="http://schemas.microsoft.com/office/drawing/2014/main" xmlns="" id="{CB626520-E09C-430B-9325-A33CB5E8D407}"/>
              </a:ext>
            </a:extLst>
          </p:cNvPr>
          <p:cNvSpPr>
            <a:spLocks noGrp="1"/>
          </p:cNvSpPr>
          <p:nvPr>
            <p:ph type="title"/>
          </p:nvPr>
        </p:nvSpPr>
        <p:spPr/>
        <p:txBody>
          <a:bodyPr/>
          <a:lstStyle/>
          <a:p>
            <a:r>
              <a:rPr lang="en-US" spc="-25" dirty="0"/>
              <a:t>Monitor and Evaluate Performance</a:t>
            </a:r>
            <a:br>
              <a:rPr lang="en-US" spc="-25" dirty="0"/>
            </a:br>
            <a:r>
              <a:rPr lang="en-US" sz="2400" spc="-25" dirty="0">
                <a:solidFill>
                  <a:srgbClr val="333399"/>
                </a:solidFill>
              </a:rPr>
              <a:t>Compare Actual and Predicted Performance</a:t>
            </a:r>
            <a:endParaRPr lang="en-US" dirty="0">
              <a:solidFill>
                <a:srgbClr val="333399"/>
              </a:solidFill>
            </a:endParaRPr>
          </a:p>
        </p:txBody>
      </p:sp>
      <p:grpSp>
        <p:nvGrpSpPr>
          <p:cNvPr id="6" name="Group 5"/>
          <p:cNvGrpSpPr/>
          <p:nvPr/>
        </p:nvGrpSpPr>
        <p:grpSpPr>
          <a:xfrm>
            <a:off x="1196633" y="1282732"/>
            <a:ext cx="6310295" cy="5529773"/>
            <a:chOff x="1148933" y="1328227"/>
            <a:chExt cx="6310295" cy="5529773"/>
          </a:xfrm>
        </p:grpSpPr>
        <p:pic>
          <p:nvPicPr>
            <p:cNvPr id="1026" name="f1851ce5-4e93-4706-80fc-56cb5bd22aaf" descr="E718562A-1DA5-4DA4-8EEC-F260BA788499">
              <a:extLst>
                <a:ext uri="{FF2B5EF4-FFF2-40B4-BE49-F238E27FC236}">
                  <a16:creationId xmlns:a16="http://schemas.microsoft.com/office/drawing/2014/main" xmlns="" id="{DADC2154-0232-44F0-9958-FCCAC961394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b="5507"/>
            <a:stretch/>
          </p:blipFill>
          <p:spPr bwMode="auto">
            <a:xfrm>
              <a:off x="1362713" y="1328227"/>
              <a:ext cx="6096515" cy="511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DDEE3EC1-9FAE-4CEC-8D06-0CAAA936A432}"/>
                </a:ext>
              </a:extLst>
            </p:cNvPr>
            <p:cNvSpPr txBox="1"/>
            <p:nvPr/>
          </p:nvSpPr>
          <p:spPr>
            <a:xfrm>
              <a:off x="2971800" y="6436531"/>
              <a:ext cx="31290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a:t>
              </a:r>
            </a:p>
          </p:txBody>
        </p:sp>
        <p:sp>
          <p:nvSpPr>
            <p:cNvPr id="15" name="TextBox 14">
              <a:extLst>
                <a:ext uri="{FF2B5EF4-FFF2-40B4-BE49-F238E27FC236}">
                  <a16:creationId xmlns:a16="http://schemas.microsoft.com/office/drawing/2014/main" xmlns="" id="{80AC1CC1-B564-40F1-A684-DEF45B2246F1}"/>
                </a:ext>
              </a:extLst>
            </p:cNvPr>
            <p:cNvSpPr txBox="1"/>
            <p:nvPr/>
          </p:nvSpPr>
          <p:spPr>
            <a:xfrm>
              <a:off x="4707021" y="6436531"/>
              <a:ext cx="31290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a:t>
              </a:r>
            </a:p>
          </p:txBody>
        </p:sp>
        <p:sp>
          <p:nvSpPr>
            <p:cNvPr id="16" name="TextBox 15">
              <a:extLst>
                <a:ext uri="{FF2B5EF4-FFF2-40B4-BE49-F238E27FC236}">
                  <a16:creationId xmlns:a16="http://schemas.microsoft.com/office/drawing/2014/main" xmlns="" id="{5107A0A8-E411-4A5F-9BF6-C0357822AB36}"/>
                </a:ext>
              </a:extLst>
            </p:cNvPr>
            <p:cNvSpPr txBox="1"/>
            <p:nvPr/>
          </p:nvSpPr>
          <p:spPr>
            <a:xfrm>
              <a:off x="6382260" y="6436531"/>
              <a:ext cx="31290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a:t>
              </a:r>
            </a:p>
          </p:txBody>
        </p:sp>
        <p:sp>
          <p:nvSpPr>
            <p:cNvPr id="17" name="TextBox 16">
              <a:extLst>
                <a:ext uri="{FF2B5EF4-FFF2-40B4-BE49-F238E27FC236}">
                  <a16:creationId xmlns:a16="http://schemas.microsoft.com/office/drawing/2014/main" xmlns="" id="{75C31CEF-CBE6-41FB-BE76-970DF3D172DE}"/>
                </a:ext>
              </a:extLst>
            </p:cNvPr>
            <p:cNvSpPr txBox="1"/>
            <p:nvPr/>
          </p:nvSpPr>
          <p:spPr>
            <a:xfrm rot="16200000">
              <a:off x="-278381" y="3605206"/>
              <a:ext cx="3223959"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Contaminant Concentration</a:t>
              </a:r>
            </a:p>
          </p:txBody>
        </p:sp>
        <p:sp>
          <p:nvSpPr>
            <p:cNvPr id="18" name="TextBox 17">
              <a:extLst>
                <a:ext uri="{FF2B5EF4-FFF2-40B4-BE49-F238E27FC236}">
                  <a16:creationId xmlns:a16="http://schemas.microsoft.com/office/drawing/2014/main" xmlns="" id="{7800F3BF-E4FE-4F7A-A532-10B11C7955B4}"/>
                </a:ext>
              </a:extLst>
            </p:cNvPr>
            <p:cNvSpPr txBox="1"/>
            <p:nvPr/>
          </p:nvSpPr>
          <p:spPr>
            <a:xfrm>
              <a:off x="3551518" y="6488668"/>
              <a:ext cx="94428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Years</a:t>
              </a:r>
            </a:p>
          </p:txBody>
        </p:sp>
      </p:grpSp>
      <p:sp>
        <p:nvSpPr>
          <p:cNvPr id="19" name="object 8">
            <a:extLst>
              <a:ext uri="{FF2B5EF4-FFF2-40B4-BE49-F238E27FC236}">
                <a16:creationId xmlns:a16="http://schemas.microsoft.com/office/drawing/2014/main" xmlns="" id="{4785161A-BAB6-4CD0-8172-BB2833147DA8}"/>
              </a:ext>
            </a:extLst>
          </p:cNvPr>
          <p:cNvSpPr txBox="1"/>
          <p:nvPr/>
        </p:nvSpPr>
        <p:spPr>
          <a:xfrm>
            <a:off x="7660275" y="6391036"/>
            <a:ext cx="1483345" cy="492443"/>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5" normalizeH="0" baseline="0" noProof="0" dirty="0">
                <a:ln>
                  <a:noFill/>
                </a:ln>
                <a:solidFill>
                  <a:srgbClr val="000000"/>
                </a:solidFill>
                <a:effectLst/>
                <a:uLnTx/>
                <a:uFillTx/>
                <a:latin typeface="Arial"/>
                <a:ea typeface="+mn-ea"/>
                <a:cs typeface="Arial"/>
              </a:rPr>
              <a:t>SVE – Soil vapor extraction</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5" name="TextBox 4">
            <a:extLst>
              <a:ext uri="{FF2B5EF4-FFF2-40B4-BE49-F238E27FC236}">
                <a16:creationId xmlns:a16="http://schemas.microsoft.com/office/drawing/2014/main" xmlns="" id="{B69A0434-3C9C-458C-8D87-4C4546742B98}"/>
              </a:ext>
            </a:extLst>
          </p:cNvPr>
          <p:cNvSpPr txBox="1"/>
          <p:nvPr/>
        </p:nvSpPr>
        <p:spPr>
          <a:xfrm>
            <a:off x="3030240" y="1688987"/>
            <a:ext cx="4191000" cy="812530"/>
          </a:xfrm>
          <a:prstGeom prst="rect">
            <a:avLst/>
          </a:prstGeom>
          <a:solidFill>
            <a:srgbClr val="FF6000"/>
          </a:solidFill>
        </p:spPr>
        <p:txBody>
          <a:bodyPr wrap="square" rtlCol="0">
            <a:spAutoFit/>
          </a:bodyPr>
          <a:lstStyle/>
          <a:p>
            <a:pPr>
              <a:lnSpc>
                <a:spcPct val="120000"/>
              </a:lnSpc>
            </a:pPr>
            <a:r>
              <a:rPr lang="en-US" sz="1300" dirty="0"/>
              <a:t>SVE Performance Monitoring Data</a:t>
            </a:r>
          </a:p>
          <a:p>
            <a:pPr>
              <a:lnSpc>
                <a:spcPct val="120000"/>
              </a:lnSpc>
            </a:pPr>
            <a:r>
              <a:rPr lang="en-US" sz="1300" dirty="0"/>
              <a:t>Thermal Enhanced SVE Performance Monitoring Data</a:t>
            </a:r>
          </a:p>
          <a:p>
            <a:pPr>
              <a:lnSpc>
                <a:spcPct val="120000"/>
              </a:lnSpc>
            </a:pPr>
            <a:r>
              <a:rPr lang="en-US" sz="1300" dirty="0"/>
              <a:t>Interim Objective</a:t>
            </a:r>
          </a:p>
        </p:txBody>
      </p:sp>
    </p:spTree>
    <p:extLst>
      <p:ext uri="{BB962C8B-B14F-4D97-AF65-F5344CB8AC3E}">
        <p14:creationId xmlns:p14="http://schemas.microsoft.com/office/powerpoint/2010/main" val="1109463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itle 6">
            <a:extLst>
              <a:ext uri="{FF2B5EF4-FFF2-40B4-BE49-F238E27FC236}">
                <a16:creationId xmlns:a16="http://schemas.microsoft.com/office/drawing/2014/main" xmlns="" id="{396D64AD-0339-4F9E-8BCD-B9136BAA8867}"/>
              </a:ext>
            </a:extLst>
          </p:cNvPr>
          <p:cNvSpPr>
            <a:spLocks noGrp="1"/>
          </p:cNvSpPr>
          <p:nvPr>
            <p:ph type="title"/>
          </p:nvPr>
        </p:nvSpPr>
        <p:spPr/>
        <p:txBody>
          <a:bodyPr/>
          <a:lstStyle/>
          <a:p>
            <a:r>
              <a:rPr lang="en-US" dirty="0"/>
              <a:t>Monitor and Evaluate Performance</a:t>
            </a:r>
            <a:br>
              <a:rPr lang="en-US" dirty="0"/>
            </a:br>
            <a:r>
              <a:rPr lang="en-US" sz="2400" dirty="0">
                <a:solidFill>
                  <a:srgbClr val="333399"/>
                </a:solidFill>
                <a:hlinkClick r:id="rId4"/>
              </a:rPr>
              <a:t>Periodic Evaluation Checklist Example</a:t>
            </a:r>
            <a:endParaRPr lang="en-US" sz="2400" dirty="0">
              <a:solidFill>
                <a:srgbClr val="333399"/>
              </a:solidFill>
            </a:endParaRPr>
          </a:p>
        </p:txBody>
      </p:sp>
      <p:sp>
        <p:nvSpPr>
          <p:cNvPr id="9" name="Content Placeholder 8">
            <a:extLst>
              <a:ext uri="{FF2B5EF4-FFF2-40B4-BE49-F238E27FC236}">
                <a16:creationId xmlns:a16="http://schemas.microsoft.com/office/drawing/2014/main" xmlns="" id="{573504FF-CF2A-4664-8896-77EA2763412B}"/>
              </a:ext>
            </a:extLst>
          </p:cNvPr>
          <p:cNvSpPr>
            <a:spLocks noGrp="1"/>
          </p:cNvSpPr>
          <p:nvPr>
            <p:ph idx="1"/>
          </p:nvPr>
        </p:nvSpPr>
        <p:spPr/>
        <p:txBody>
          <a:bodyPr/>
          <a:lstStyle/>
          <a:p>
            <a:r>
              <a:rPr lang="en-US" dirty="0"/>
              <a:t>Site</a:t>
            </a:r>
          </a:p>
          <a:p>
            <a:pPr lvl="1"/>
            <a:r>
              <a:rPr lang="en-US" dirty="0"/>
              <a:t>Contaminant properties known and considered?</a:t>
            </a:r>
          </a:p>
          <a:p>
            <a:pPr lvl="1"/>
            <a:r>
              <a:rPr lang="en-US" dirty="0"/>
              <a:t>Has source mass been evaluated?</a:t>
            </a:r>
          </a:p>
          <a:p>
            <a:pPr lvl="1"/>
            <a:r>
              <a:rPr lang="en-US" dirty="0"/>
              <a:t>Are plume dynamics well understood, increasing, shrinking or stable?</a:t>
            </a:r>
          </a:p>
          <a:p>
            <a:pPr lvl="1"/>
            <a:r>
              <a:rPr lang="en-US" dirty="0"/>
              <a:t>Are contaminant concentrations decreasing and on target to achieve objectives?</a:t>
            </a:r>
          </a:p>
          <a:p>
            <a:r>
              <a:rPr lang="en-US" dirty="0"/>
              <a:t>Technology </a:t>
            </a:r>
          </a:p>
          <a:p>
            <a:pPr lvl="1"/>
            <a:r>
              <a:rPr lang="en-US" dirty="0"/>
              <a:t>Performance evaluation</a:t>
            </a:r>
          </a:p>
          <a:p>
            <a:pPr lvl="1"/>
            <a:r>
              <a:rPr lang="en-US" dirty="0"/>
              <a:t>Technology alternatives cost/benefit analysis</a:t>
            </a:r>
          </a:p>
        </p:txBody>
      </p:sp>
      <p:sp>
        <p:nvSpPr>
          <p:cNvPr id="10" name="Rectangle 9">
            <a:extLst>
              <a:ext uri="{FF2B5EF4-FFF2-40B4-BE49-F238E27FC236}">
                <a16:creationId xmlns:a16="http://schemas.microsoft.com/office/drawing/2014/main" xmlns="" id="{A6B10226-4161-4D45-9DC3-9E425B7B268C}"/>
              </a:ext>
            </a:extLst>
          </p:cNvPr>
          <p:cNvSpPr/>
          <p:nvPr/>
        </p:nvSpPr>
        <p:spPr>
          <a:xfrm>
            <a:off x="407989" y="6488669"/>
            <a:ext cx="350519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pitchFamily="34" charset="0"/>
                <a:ea typeface="+mn-ea"/>
                <a:cs typeface="Arial"/>
              </a:rPr>
              <a:t>ITRC RMCS-1 </a:t>
            </a:r>
            <a:r>
              <a:rPr kumimoji="0" lang="en-US" b="0" i="0" u="none" strike="noStrike" kern="1200" cap="none" spc="-170" normalizeH="0" baseline="0" noProof="0" dirty="0">
                <a:ln>
                  <a:noFill/>
                </a:ln>
                <a:solidFill>
                  <a:srgbClr val="000000"/>
                </a:solidFill>
                <a:effectLst/>
                <a:uLnTx/>
                <a:uFillTx/>
                <a:latin typeface="Arial" pitchFamily="34" charset="0"/>
                <a:ea typeface="+mn-ea"/>
                <a:cs typeface="Arial"/>
              </a:rPr>
              <a:t>T</a:t>
            </a:r>
            <a:r>
              <a:rPr kumimoji="0" lang="en-US" b="0" i="0" u="none" strike="noStrike" kern="1200" cap="none" spc="0" normalizeH="0" baseline="0" noProof="0" dirty="0">
                <a:ln>
                  <a:noFill/>
                </a:ln>
                <a:solidFill>
                  <a:srgbClr val="000000"/>
                </a:solidFill>
                <a:effectLst/>
                <a:uLnTx/>
                <a:uFillTx/>
                <a:latin typeface="Arial" pitchFamily="34" charset="0"/>
                <a:ea typeface="+mn-ea"/>
                <a:cs typeface="Arial"/>
              </a:rPr>
              <a:t>able 13</a:t>
            </a:r>
          </a:p>
        </p:txBody>
      </p:sp>
      <p:sp>
        <p:nvSpPr>
          <p:cNvPr id="8" name="TextBox 7">
            <a:extLst>
              <a:ext uri="{FF2B5EF4-FFF2-40B4-BE49-F238E27FC236}">
                <a16:creationId xmlns:a16="http://schemas.microsoft.com/office/drawing/2014/main" xmlns="" id="{074E7346-DF68-4B15-B330-6B600D11210C}"/>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Poll Question</a:t>
            </a:r>
          </a:p>
        </p:txBody>
      </p:sp>
      <p:sp>
        <p:nvSpPr>
          <p:cNvPr id="11" name="TextBox 10">
            <a:extLst>
              <a:ext uri="{FF2B5EF4-FFF2-40B4-BE49-F238E27FC236}">
                <a16:creationId xmlns:a16="http://schemas.microsoft.com/office/drawing/2014/main" xmlns="" id="{2C337310-35CC-4053-A59D-DB5F260DC172}"/>
              </a:ext>
            </a:extLst>
          </p:cNvPr>
          <p:cNvSpPr txBox="1"/>
          <p:nvPr/>
        </p:nvSpPr>
        <p:spPr>
          <a:xfrm>
            <a:off x="7860730" y="1285875"/>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361887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p:cNvSpPr>
            <a:spLocks noGrp="1"/>
          </p:cNvSpPr>
          <p:nvPr>
            <p:ph type="title"/>
          </p:nvPr>
        </p:nvSpPr>
        <p:spPr/>
        <p:txBody>
          <a:bodyPr/>
          <a:lstStyle/>
          <a:p>
            <a:r>
              <a:rPr lang="en-US" altLang="en-US" dirty="0"/>
              <a:t>ITRC Guidance for Complex Sites</a:t>
            </a:r>
          </a:p>
        </p:txBody>
      </p:sp>
      <p:sp>
        <p:nvSpPr>
          <p:cNvPr id="9" name="Content Placeholder 2"/>
          <p:cNvSpPr>
            <a:spLocks noGrp="1"/>
          </p:cNvSpPr>
          <p:nvPr>
            <p:ph sz="half" idx="1"/>
          </p:nvPr>
        </p:nvSpPr>
        <p:spPr>
          <a:xfrm>
            <a:off x="609600" y="1600199"/>
            <a:ext cx="4114800" cy="4352925"/>
          </a:xfrm>
        </p:spPr>
        <p:txBody>
          <a:bodyPr/>
          <a:lstStyle/>
          <a:p>
            <a:pPr>
              <a:spcBef>
                <a:spcPts val="1200"/>
              </a:spcBef>
            </a:pPr>
            <a:r>
              <a:rPr lang="en-US" sz="2400" dirty="0"/>
              <a:t>Recommended process for complex sites</a:t>
            </a:r>
          </a:p>
          <a:p>
            <a:pPr lvl="1">
              <a:spcBef>
                <a:spcPts val="1200"/>
              </a:spcBef>
            </a:pPr>
            <a:r>
              <a:rPr lang="en-US" sz="2000" dirty="0"/>
              <a:t>Adaptive site management</a:t>
            </a:r>
          </a:p>
          <a:p>
            <a:pPr>
              <a:spcBef>
                <a:spcPts val="1200"/>
              </a:spcBef>
            </a:pPr>
            <a:r>
              <a:rPr lang="en-US" sz="2400" dirty="0"/>
              <a:t>Consolidates existing guidance, best practices, tools, and technologies</a:t>
            </a:r>
          </a:p>
          <a:p>
            <a:pPr>
              <a:spcBef>
                <a:spcPts val="1200"/>
              </a:spcBef>
            </a:pPr>
            <a:r>
              <a:rPr lang="en-US" sz="2400" dirty="0"/>
              <a:t>16 case studies</a:t>
            </a:r>
            <a:r>
              <a:rPr lang="en-US" sz="2400" b="1" dirty="0"/>
              <a:t> </a:t>
            </a:r>
            <a:r>
              <a:rPr lang="en-US" sz="2400" dirty="0"/>
              <a:t>- real-world applications</a:t>
            </a:r>
          </a:p>
        </p:txBody>
      </p:sp>
      <p:sp>
        <p:nvSpPr>
          <p:cNvPr id="7" name="TextBox 6"/>
          <p:cNvSpPr txBox="1"/>
          <p:nvPr/>
        </p:nvSpPr>
        <p:spPr>
          <a:xfrm>
            <a:off x="4419600" y="4821034"/>
            <a:ext cx="4724400" cy="1200329"/>
          </a:xfrm>
          <a:prstGeom prst="rect">
            <a:avLst/>
          </a:prstGeom>
          <a:noFill/>
        </p:spPr>
        <p:txBody>
          <a:bodyPr wrap="square" rtlCol="0">
            <a:spAutoFit/>
          </a:bodyPr>
          <a:lstStyle/>
          <a:p>
            <a:pPr algn="ctr"/>
            <a:r>
              <a:rPr lang="en-US" dirty="0"/>
              <a:t>ITRC Technical and Regulatory Guidance</a:t>
            </a:r>
          </a:p>
          <a:p>
            <a:pPr algn="ctr"/>
            <a:r>
              <a:rPr lang="en-US" dirty="0"/>
              <a:t>Remediation Management of Complex Sites RMCS-1 </a:t>
            </a:r>
            <a:endParaRPr lang="en-US" dirty="0">
              <a:hlinkClick r:id="rId3"/>
            </a:endParaRPr>
          </a:p>
          <a:p>
            <a:pPr algn="ctr"/>
            <a:r>
              <a:rPr lang="en-US" dirty="0">
                <a:hlinkClick r:id="rId3"/>
              </a:rPr>
              <a:t>http://rmcs-1.itrcweb.org</a:t>
            </a:r>
            <a:r>
              <a:rPr lang="en-US" dirty="0"/>
              <a:t>  </a:t>
            </a:r>
          </a:p>
        </p:txBody>
      </p:sp>
      <p:pic>
        <p:nvPicPr>
          <p:cNvPr id="4" name="Picture 3"/>
          <p:cNvPicPr>
            <a:picLocks noChangeAspect="1"/>
          </p:cNvPicPr>
          <p:nvPr/>
        </p:nvPicPr>
        <p:blipFill>
          <a:blip r:embed="rId4"/>
          <a:stretch>
            <a:fillRect/>
          </a:stretch>
        </p:blipFill>
        <p:spPr>
          <a:xfrm>
            <a:off x="4682126" y="2186209"/>
            <a:ext cx="4298053" cy="2606266"/>
          </a:xfrm>
          <a:prstGeom prst="rect">
            <a:avLst/>
          </a:prstGeom>
          <a:ln>
            <a:solidFill>
              <a:schemeClr val="bg1">
                <a:lumMod val="65000"/>
              </a:schemeClr>
            </a:solidFill>
          </a:ln>
        </p:spPr>
      </p:pic>
    </p:spTree>
    <p:extLst>
      <p:ext uri="{BB962C8B-B14F-4D97-AF65-F5344CB8AC3E}">
        <p14:creationId xmlns:p14="http://schemas.microsoft.com/office/powerpoint/2010/main" val="39199314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xmlns="" id="{66E7AC76-3C05-4AC5-A120-0BE38F53DFA1}"/>
              </a:ext>
            </a:extLst>
          </p:cNvPr>
          <p:cNvSpPr>
            <a:spLocks noGrp="1"/>
          </p:cNvSpPr>
          <p:nvPr>
            <p:ph type="title"/>
          </p:nvPr>
        </p:nvSpPr>
        <p:spPr>
          <a:xfrm>
            <a:off x="76200" y="92075"/>
            <a:ext cx="8249379" cy="1050925"/>
          </a:xfrm>
        </p:spPr>
        <p:txBody>
          <a:bodyPr/>
          <a:lstStyle/>
          <a:p>
            <a:pPr marL="414020">
              <a:lnSpc>
                <a:spcPct val="100000"/>
              </a:lnSpc>
            </a:pPr>
            <a:r>
              <a:rPr lang="en-US" spc="-25" dirty="0"/>
              <a:t>D</a:t>
            </a:r>
            <a:r>
              <a:rPr lang="en-US" spc="-20" dirty="0"/>
              <a:t>ecision</a:t>
            </a:r>
            <a:r>
              <a:rPr lang="en-US" spc="-15" dirty="0"/>
              <a:t> </a:t>
            </a:r>
            <a:r>
              <a:rPr lang="en-US" spc="-20" dirty="0"/>
              <a:t>Log</a:t>
            </a:r>
            <a:r>
              <a:rPr lang="en-US" spc="-15" dirty="0"/>
              <a:t>i</a:t>
            </a:r>
            <a:r>
              <a:rPr lang="en-US" spc="-20" dirty="0"/>
              <a:t>c</a:t>
            </a:r>
            <a:br>
              <a:rPr lang="en-US" spc="-20" dirty="0"/>
            </a:br>
            <a:r>
              <a:rPr lang="en-US" sz="2400" dirty="0">
                <a:solidFill>
                  <a:srgbClr val="333399"/>
                </a:solidFill>
                <a:cs typeface="Arial"/>
              </a:rPr>
              <a:t>P</a:t>
            </a:r>
            <a:r>
              <a:rPr lang="en-US" sz="2400" spc="-5" dirty="0">
                <a:solidFill>
                  <a:srgbClr val="333399"/>
                </a:solidFill>
                <a:cs typeface="Arial"/>
              </a:rPr>
              <a:t>otentia</a:t>
            </a:r>
            <a:r>
              <a:rPr lang="en-US" sz="2400" dirty="0">
                <a:solidFill>
                  <a:srgbClr val="333399"/>
                </a:solidFill>
                <a:cs typeface="Arial"/>
              </a:rPr>
              <a:t>l</a:t>
            </a:r>
            <a:r>
              <a:rPr lang="en-US" sz="2400" spc="-5" dirty="0">
                <a:solidFill>
                  <a:srgbClr val="333399"/>
                </a:solidFill>
                <a:cs typeface="Arial"/>
              </a:rPr>
              <a:t> Outco</a:t>
            </a:r>
            <a:r>
              <a:rPr lang="en-US" sz="2400" dirty="0">
                <a:solidFill>
                  <a:srgbClr val="333399"/>
                </a:solidFill>
                <a:cs typeface="Arial"/>
              </a:rPr>
              <a:t>m</a:t>
            </a:r>
            <a:r>
              <a:rPr lang="en-US" sz="2400" spc="-5" dirty="0">
                <a:solidFill>
                  <a:srgbClr val="333399"/>
                </a:solidFill>
                <a:cs typeface="Arial"/>
              </a:rPr>
              <a:t>e</a:t>
            </a:r>
            <a:r>
              <a:rPr lang="en-US" sz="2400" dirty="0">
                <a:solidFill>
                  <a:srgbClr val="333399"/>
                </a:solidFill>
                <a:cs typeface="Arial"/>
              </a:rPr>
              <a:t>s</a:t>
            </a:r>
            <a:r>
              <a:rPr lang="en-US" sz="2400" spc="5" dirty="0">
                <a:solidFill>
                  <a:srgbClr val="333399"/>
                </a:solidFill>
                <a:cs typeface="Arial"/>
              </a:rPr>
              <a:t> </a:t>
            </a:r>
            <a:r>
              <a:rPr lang="en-US" sz="2400" spc="-5" dirty="0">
                <a:solidFill>
                  <a:srgbClr val="333399"/>
                </a:solidFill>
                <a:cs typeface="Arial"/>
              </a:rPr>
              <a:t>o</a:t>
            </a:r>
            <a:r>
              <a:rPr lang="en-US" sz="2400" dirty="0">
                <a:solidFill>
                  <a:srgbClr val="333399"/>
                </a:solidFill>
                <a:cs typeface="Arial"/>
              </a:rPr>
              <a:t>f</a:t>
            </a:r>
            <a:r>
              <a:rPr lang="en-US" sz="2400" spc="-10" dirty="0">
                <a:solidFill>
                  <a:srgbClr val="333399"/>
                </a:solidFill>
                <a:cs typeface="Arial"/>
              </a:rPr>
              <a:t> </a:t>
            </a:r>
            <a:r>
              <a:rPr lang="en-US" sz="2400" dirty="0">
                <a:solidFill>
                  <a:srgbClr val="333399"/>
                </a:solidFill>
                <a:cs typeface="Arial"/>
              </a:rPr>
              <a:t>P</a:t>
            </a:r>
            <a:r>
              <a:rPr lang="en-US" sz="2400" spc="-5" dirty="0">
                <a:solidFill>
                  <a:srgbClr val="333399"/>
                </a:solidFill>
                <a:cs typeface="Arial"/>
              </a:rPr>
              <a:t>e</a:t>
            </a:r>
            <a:r>
              <a:rPr lang="en-US" sz="2400" dirty="0">
                <a:solidFill>
                  <a:srgbClr val="333399"/>
                </a:solidFill>
                <a:cs typeface="Arial"/>
              </a:rPr>
              <a:t>r</a:t>
            </a:r>
            <a:r>
              <a:rPr lang="en-US" sz="2400" spc="-5" dirty="0">
                <a:solidFill>
                  <a:srgbClr val="333399"/>
                </a:solidFill>
                <a:cs typeface="Arial"/>
              </a:rPr>
              <a:t>iodi</a:t>
            </a:r>
            <a:r>
              <a:rPr lang="en-US" sz="2400" dirty="0">
                <a:solidFill>
                  <a:srgbClr val="333399"/>
                </a:solidFill>
                <a:cs typeface="Arial"/>
              </a:rPr>
              <a:t>c</a:t>
            </a:r>
            <a:r>
              <a:rPr lang="en-US" sz="2400" spc="-5" dirty="0">
                <a:solidFill>
                  <a:srgbClr val="333399"/>
                </a:solidFill>
                <a:cs typeface="Arial"/>
              </a:rPr>
              <a:t> </a:t>
            </a:r>
            <a:r>
              <a:rPr lang="en-US" sz="2400" dirty="0">
                <a:solidFill>
                  <a:srgbClr val="333399"/>
                </a:solidFill>
                <a:cs typeface="Arial"/>
              </a:rPr>
              <a:t>E</a:t>
            </a:r>
            <a:r>
              <a:rPr lang="en-US" sz="2400" spc="-5" dirty="0">
                <a:solidFill>
                  <a:srgbClr val="333399"/>
                </a:solidFill>
                <a:cs typeface="Arial"/>
              </a:rPr>
              <a:t>valuations</a:t>
            </a:r>
            <a:endParaRPr lang="en-US" dirty="0">
              <a:solidFill>
                <a:srgbClr val="333399"/>
              </a:solidFill>
            </a:endParaRPr>
          </a:p>
        </p:txBody>
      </p:sp>
      <p:sp>
        <p:nvSpPr>
          <p:cNvPr id="4" name="object 4"/>
          <p:cNvSpPr txBox="1">
            <a:spLocks noGrp="1"/>
          </p:cNvSpPr>
          <p:nvPr>
            <p:ph sz="half" idx="1"/>
          </p:nvPr>
        </p:nvSpPr>
        <p:spPr>
          <a:xfrm>
            <a:off x="609600" y="1600199"/>
            <a:ext cx="3581400" cy="4287142"/>
          </a:xfrm>
          <a:prstGeom prst="rect">
            <a:avLst/>
          </a:prstGeom>
        </p:spPr>
        <p:txBody>
          <a:bodyPr vert="horz" wrap="square" lIns="0" tIns="51632" rIns="0" bIns="0" rtlCol="0">
            <a:spAutoFit/>
          </a:bodyPr>
          <a:lstStyle/>
          <a:p>
            <a:pPr marL="426720" marR="5080"/>
            <a:r>
              <a:rPr lang="en-US" sz="2600" spc="-20" dirty="0"/>
              <a:t>Remedy/remedy phase is complete</a:t>
            </a:r>
            <a:r>
              <a:rPr lang="en-US" sz="2600" spc="15" dirty="0"/>
              <a:t> </a:t>
            </a:r>
            <a:r>
              <a:rPr lang="en-US" sz="2600" spc="-20" dirty="0"/>
              <a:t>OR</a:t>
            </a:r>
          </a:p>
          <a:p>
            <a:pPr marL="426720" marR="5080" indent="-342900">
              <a:lnSpc>
                <a:spcPct val="100000"/>
              </a:lnSpc>
            </a:pPr>
            <a:r>
              <a:rPr sz="2600" spc="-20" dirty="0"/>
              <a:t>Remedy</a:t>
            </a:r>
            <a:r>
              <a:rPr sz="2600" spc="5" dirty="0"/>
              <a:t> </a:t>
            </a:r>
            <a:r>
              <a:rPr sz="2600" spc="-10" dirty="0"/>
              <a:t>is</a:t>
            </a:r>
            <a:r>
              <a:rPr sz="2600" spc="5" dirty="0"/>
              <a:t> </a:t>
            </a:r>
            <a:r>
              <a:rPr lang="en-US" sz="2600" spc="-15" dirty="0"/>
              <a:t>on track</a:t>
            </a:r>
            <a:r>
              <a:rPr sz="2600" spc="15" dirty="0"/>
              <a:t> </a:t>
            </a:r>
            <a:r>
              <a:rPr sz="2600" spc="-20" dirty="0"/>
              <a:t>OR</a:t>
            </a:r>
            <a:endParaRPr sz="2600" dirty="0">
              <a:latin typeface="Times New Roman"/>
              <a:cs typeface="Times New Roman"/>
            </a:endParaRPr>
          </a:p>
          <a:p>
            <a:pPr marL="426720" marR="921385" indent="-342900">
              <a:lnSpc>
                <a:spcPct val="100000"/>
              </a:lnSpc>
              <a:spcBef>
                <a:spcPts val="620"/>
              </a:spcBef>
            </a:pPr>
            <a:r>
              <a:rPr sz="2600" spc="-20" dirty="0"/>
              <a:t>Op</a:t>
            </a:r>
            <a:r>
              <a:rPr sz="2600" spc="-15" dirty="0"/>
              <a:t>timization</a:t>
            </a:r>
            <a:r>
              <a:rPr sz="2600" spc="20" dirty="0"/>
              <a:t> </a:t>
            </a:r>
            <a:r>
              <a:rPr sz="2600" spc="-10" dirty="0"/>
              <a:t>is</a:t>
            </a:r>
            <a:r>
              <a:rPr sz="2600" spc="-15" dirty="0"/>
              <a:t> needed</a:t>
            </a:r>
            <a:r>
              <a:rPr sz="2600" spc="25" dirty="0"/>
              <a:t> </a:t>
            </a:r>
            <a:r>
              <a:rPr sz="2600" spc="-20" dirty="0"/>
              <a:t>OR</a:t>
            </a:r>
            <a:endParaRPr sz="2600" dirty="0">
              <a:latin typeface="Times New Roman"/>
              <a:cs typeface="Times New Roman"/>
            </a:endParaRPr>
          </a:p>
          <a:p>
            <a:pPr marL="426720" marR="536575" indent="-342900">
              <a:lnSpc>
                <a:spcPct val="100000"/>
              </a:lnSpc>
              <a:spcBef>
                <a:spcPts val="620"/>
              </a:spcBef>
            </a:pPr>
            <a:r>
              <a:rPr sz="2600" spc="-15" dirty="0"/>
              <a:t>Revised</a:t>
            </a:r>
            <a:r>
              <a:rPr sz="2600" spc="5" dirty="0"/>
              <a:t> </a:t>
            </a:r>
            <a:r>
              <a:rPr sz="2600" spc="-15" dirty="0"/>
              <a:t>remedial approach</a:t>
            </a:r>
            <a:r>
              <a:rPr sz="2600" spc="20" dirty="0"/>
              <a:t> </a:t>
            </a:r>
            <a:r>
              <a:rPr sz="2600" spc="-10" dirty="0"/>
              <a:t>is</a:t>
            </a:r>
            <a:r>
              <a:rPr sz="2600" spc="-15" dirty="0"/>
              <a:t> warranted</a:t>
            </a:r>
            <a:endParaRPr sz="2600" dirty="0">
              <a:latin typeface="Times New Roman"/>
              <a:cs typeface="Times New Roman"/>
            </a:endParaRPr>
          </a:p>
        </p:txBody>
      </p:sp>
      <p:sp>
        <p:nvSpPr>
          <p:cNvPr id="68" name="object 68"/>
          <p:cNvSpPr txBox="1"/>
          <p:nvPr/>
        </p:nvSpPr>
        <p:spPr>
          <a:xfrm>
            <a:off x="76200" y="6539299"/>
            <a:ext cx="3048000" cy="276999"/>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a:ea typeface="+mn-ea"/>
                <a:cs typeface="Arial"/>
              </a:rPr>
              <a:t>ITRC RMCS-1, </a:t>
            </a:r>
            <a:r>
              <a:rPr kumimoji="0" b="0" i="0" u="none" strike="noStrike" kern="1200" cap="none" spc="-5" normalizeH="0" baseline="0" noProof="0" dirty="0">
                <a:ln>
                  <a:noFill/>
                </a:ln>
                <a:solidFill>
                  <a:srgbClr val="000000"/>
                </a:solidFill>
                <a:effectLst/>
                <a:uLnTx/>
                <a:uFillTx/>
                <a:latin typeface="Arial"/>
                <a:ea typeface="+mn-ea"/>
                <a:cs typeface="Arial"/>
              </a:rPr>
              <a:t>F</a:t>
            </a:r>
            <a:r>
              <a:rPr kumimoji="0" b="0" i="0" u="none" strike="noStrike" kern="1200" cap="none" spc="0" normalizeH="0" baseline="0" noProof="0" dirty="0">
                <a:ln>
                  <a:noFill/>
                </a:ln>
                <a:solidFill>
                  <a:srgbClr val="000000"/>
                </a:solidFill>
                <a:effectLst/>
                <a:uLnTx/>
                <a:uFillTx/>
                <a:latin typeface="Arial"/>
                <a:ea typeface="+mn-ea"/>
                <a:cs typeface="Arial"/>
              </a:rPr>
              <a:t>igure</a:t>
            </a:r>
            <a:r>
              <a:rPr kumimoji="0" b="0" i="0" u="none" strike="noStrike" kern="1200" cap="none" spc="-10" normalizeH="0" baseline="0" noProof="0" dirty="0">
                <a:ln>
                  <a:noFill/>
                </a:ln>
                <a:solidFill>
                  <a:srgbClr val="000000"/>
                </a:solidFill>
                <a:effectLst/>
                <a:uLnTx/>
                <a:uFillTx/>
                <a:latin typeface="Arial"/>
                <a:ea typeface="+mn-ea"/>
                <a:cs typeface="Arial"/>
              </a:rPr>
              <a:t> </a:t>
            </a:r>
            <a:r>
              <a:rPr kumimoji="0" b="0" i="0" u="none" strike="noStrike" kern="1200" cap="none" spc="0" normalizeH="0" baseline="0" noProof="0" dirty="0">
                <a:ln>
                  <a:noFill/>
                </a:ln>
                <a:solidFill>
                  <a:srgbClr val="000000"/>
                </a:solidFill>
                <a:effectLst/>
                <a:uLnTx/>
                <a:uFillTx/>
                <a:latin typeface="Arial"/>
                <a:ea typeface="+mn-ea"/>
                <a:cs typeface="Arial"/>
              </a:rPr>
              <a:t>1</a:t>
            </a:r>
          </a:p>
        </p:txBody>
      </p:sp>
      <p:pic>
        <p:nvPicPr>
          <p:cNvPr id="2" name="Picture 1">
            <a:extLst>
              <a:ext uri="{FF2B5EF4-FFF2-40B4-BE49-F238E27FC236}">
                <a16:creationId xmlns:a16="http://schemas.microsoft.com/office/drawing/2014/main" xmlns="" id="{99F05422-1BC0-4F6E-AE8C-D8875AFE7A68}"/>
              </a:ext>
            </a:extLst>
          </p:cNvPr>
          <p:cNvPicPr>
            <a:picLocks noChangeAspect="1"/>
          </p:cNvPicPr>
          <p:nvPr/>
        </p:nvPicPr>
        <p:blipFill>
          <a:blip r:embed="rId3"/>
          <a:stretch>
            <a:fillRect/>
          </a:stretch>
        </p:blipFill>
        <p:spPr>
          <a:xfrm>
            <a:off x="4437012" y="1619249"/>
            <a:ext cx="4706988" cy="4381228"/>
          </a:xfrm>
          <a:prstGeom prst="rect">
            <a:avLst/>
          </a:prstGeom>
        </p:spPr>
      </p:pic>
      <p:sp>
        <p:nvSpPr>
          <p:cNvPr id="6" name="TextBox 5">
            <a:extLst>
              <a:ext uri="{FF2B5EF4-FFF2-40B4-BE49-F238E27FC236}">
                <a16:creationId xmlns:a16="http://schemas.microsoft.com/office/drawing/2014/main" xmlns="" id="{2C337310-35CC-4053-A59D-DB5F260DC172}"/>
              </a:ext>
            </a:extLst>
          </p:cNvPr>
          <p:cNvSpPr txBox="1"/>
          <p:nvPr/>
        </p:nvSpPr>
        <p:spPr>
          <a:xfrm>
            <a:off x="7883764" y="5892968"/>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1373656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Example: Reaching Technology Limits at a Colorado Site</a:t>
            </a:r>
          </a:p>
        </p:txBody>
      </p:sp>
      <p:sp>
        <p:nvSpPr>
          <p:cNvPr id="52227" name="Content Placeholder 2"/>
          <p:cNvSpPr>
            <a:spLocks noGrp="1"/>
          </p:cNvSpPr>
          <p:nvPr>
            <p:ph sz="half" idx="1"/>
          </p:nvPr>
        </p:nvSpPr>
        <p:spPr>
          <a:xfrm>
            <a:off x="609600" y="1600199"/>
            <a:ext cx="4495800" cy="4352925"/>
          </a:xfrm>
        </p:spPr>
        <p:txBody>
          <a:bodyPr/>
          <a:lstStyle/>
          <a:p>
            <a:r>
              <a:rPr lang="en-US" altLang="en-US" sz="2400" dirty="0"/>
              <a:t>TCE and NDMA in fractured rock 125 feet deep</a:t>
            </a:r>
          </a:p>
          <a:p>
            <a:r>
              <a:rPr lang="en-US" altLang="en-US" sz="2400" dirty="0"/>
              <a:t>Enhanced in situ bioremediation for TCE</a:t>
            </a:r>
          </a:p>
          <a:p>
            <a:pPr lvl="1"/>
            <a:r>
              <a:rPr lang="en-US" altLang="en-US" sz="2200" dirty="0"/>
              <a:t>Reached asymptotic </a:t>
            </a:r>
            <a:br>
              <a:rPr lang="en-US" altLang="en-US" sz="2200" dirty="0"/>
            </a:br>
            <a:r>
              <a:rPr lang="en-US" altLang="en-US" sz="2200" dirty="0"/>
              <a:t>concentrations above </a:t>
            </a:r>
            <a:br>
              <a:rPr lang="en-US" altLang="en-US" sz="2200" dirty="0"/>
            </a:br>
            <a:r>
              <a:rPr lang="en-US" altLang="en-US" sz="2200" dirty="0"/>
              <a:t>action levels</a:t>
            </a:r>
          </a:p>
          <a:p>
            <a:r>
              <a:rPr lang="en-US" altLang="en-US" sz="2400" dirty="0"/>
              <a:t>Pilot studies of other technologies ineffective</a:t>
            </a:r>
          </a:p>
          <a:p>
            <a:r>
              <a:rPr lang="en-US" altLang="en-US" sz="2400" dirty="0"/>
              <a:t>Transitioned to MNA and institutional controls</a:t>
            </a:r>
          </a:p>
        </p:txBody>
      </p:sp>
      <p:sp>
        <p:nvSpPr>
          <p:cNvPr id="6" name="TextBox 5">
            <a:extLst>
              <a:ext uri="{FF2B5EF4-FFF2-40B4-BE49-F238E27FC236}">
                <a16:creationId xmlns:a16="http://schemas.microsoft.com/office/drawing/2014/main" xmlns="" id="{B11DC165-D4A0-459A-A2A5-1F6C6A349842}"/>
              </a:ext>
            </a:extLst>
          </p:cNvPr>
          <p:cNvSpPr txBox="1"/>
          <p:nvPr/>
        </p:nvSpPr>
        <p:spPr>
          <a:xfrm>
            <a:off x="4876800" y="4897981"/>
            <a:ext cx="424815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Trichloroethylene (TCE) in bedrock (blue) and alluvial (green) aquifers after in situ bioremediation (Image from Brock 2012)</a:t>
            </a:r>
          </a:p>
        </p:txBody>
      </p:sp>
      <p:sp>
        <p:nvSpPr>
          <p:cNvPr id="2" name="Rectangle 1">
            <a:extLst>
              <a:ext uri="{FF2B5EF4-FFF2-40B4-BE49-F238E27FC236}">
                <a16:creationId xmlns:a16="http://schemas.microsoft.com/office/drawing/2014/main" xmlns="" id="{BCAADA9E-27DA-4E59-88D2-6845307A24A7}"/>
              </a:ext>
            </a:extLst>
          </p:cNvPr>
          <p:cNvSpPr/>
          <p:nvPr/>
        </p:nvSpPr>
        <p:spPr>
          <a:xfrm>
            <a:off x="5966841" y="6481346"/>
            <a:ext cx="3158109"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mn-cs"/>
              </a:rPr>
              <a:t>NDMA – N-nitrosodimethylamine</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Content Placeholder 9">
            <a:extLst>
              <a:ext uri="{FF2B5EF4-FFF2-40B4-BE49-F238E27FC236}">
                <a16:creationId xmlns:a16="http://schemas.microsoft.com/office/drawing/2014/main" xmlns="" id="{709AAFE9-2A5A-4602-830C-984E4629496A}"/>
              </a:ext>
            </a:extLst>
          </p:cNvPr>
          <p:cNvPicPr>
            <a:picLocks noGrp="1"/>
          </p:cNvPicPr>
          <p:nvPr>
            <p:ph sz="half" idx="2"/>
          </p:nvPr>
        </p:nvPicPr>
        <p:blipFill rotWithShape="1">
          <a:blip r:embed="rId3" cstate="screen">
            <a:extLst>
              <a:ext uri="{28A0092B-C50C-407E-A947-70E740481C1C}">
                <a14:useLocalDpi xmlns:a14="http://schemas.microsoft.com/office/drawing/2010/main"/>
              </a:ext>
            </a:extLst>
          </a:blip>
          <a:srcRect l="2957" t="6916" r="17149" b="28269"/>
          <a:stretch/>
        </p:blipFill>
        <p:spPr>
          <a:xfrm>
            <a:off x="4882610" y="2092806"/>
            <a:ext cx="4152901" cy="2792399"/>
          </a:xfrm>
          <a:prstGeom prst="rect">
            <a:avLst/>
          </a:prstGeom>
          <a:ln>
            <a:solidFill>
              <a:srgbClr val="003366"/>
            </a:solidFill>
          </a:ln>
        </p:spPr>
      </p:pic>
    </p:spTree>
    <p:extLst>
      <p:ext uri="{BB962C8B-B14F-4D97-AF65-F5344CB8AC3E}">
        <p14:creationId xmlns:p14="http://schemas.microsoft.com/office/powerpoint/2010/main" val="35431845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object 5"/>
          <p:cNvSpPr txBox="1">
            <a:spLocks noGrp="1"/>
          </p:cNvSpPr>
          <p:nvPr>
            <p:ph type="title"/>
          </p:nvPr>
        </p:nvSpPr>
        <p:spPr/>
        <p:txBody>
          <a:bodyPr/>
          <a:lstStyle/>
          <a:p>
            <a:r>
              <a:rPr lang="en-US" dirty="0"/>
              <a:t>Long Term Management Summary</a:t>
            </a:r>
          </a:p>
        </p:txBody>
      </p:sp>
      <p:sp>
        <p:nvSpPr>
          <p:cNvPr id="8" name="Content Placeholder 7">
            <a:extLst>
              <a:ext uri="{FF2B5EF4-FFF2-40B4-BE49-F238E27FC236}">
                <a16:creationId xmlns:a16="http://schemas.microsoft.com/office/drawing/2014/main" xmlns="" id="{76412137-EE98-4707-8C26-C1AD4DD9A2BB}"/>
              </a:ext>
            </a:extLst>
          </p:cNvPr>
          <p:cNvSpPr>
            <a:spLocks noGrp="1"/>
          </p:cNvSpPr>
          <p:nvPr>
            <p:ph idx="1"/>
          </p:nvPr>
        </p:nvSpPr>
        <p:spPr/>
        <p:txBody>
          <a:bodyPr/>
          <a:lstStyle/>
          <a:p>
            <a:r>
              <a:rPr lang="en-US" dirty="0"/>
              <a:t>Value of a plan</a:t>
            </a:r>
          </a:p>
          <a:p>
            <a:endParaRPr lang="en-US" dirty="0"/>
          </a:p>
          <a:p>
            <a:r>
              <a:rPr lang="en-US" dirty="0"/>
              <a:t>Plan components</a:t>
            </a:r>
          </a:p>
          <a:p>
            <a:endParaRPr lang="en-US" dirty="0"/>
          </a:p>
          <a:p>
            <a:r>
              <a:rPr lang="en-US" dirty="0"/>
              <a:t>Monitor and evaluate performance</a:t>
            </a:r>
          </a:p>
          <a:p>
            <a:endParaRPr lang="en-US" dirty="0"/>
          </a:p>
          <a:p>
            <a:r>
              <a:rPr lang="en-US" dirty="0"/>
              <a:t>Follow decision logic</a:t>
            </a:r>
          </a:p>
          <a:p>
            <a:endParaRPr lang="en-US" dirty="0"/>
          </a:p>
          <a:p>
            <a:endParaRPr lang="en-US" dirty="0"/>
          </a:p>
        </p:txBody>
      </p:sp>
      <p:sp>
        <p:nvSpPr>
          <p:cNvPr id="9" name="Rectangle 8">
            <a:extLst>
              <a:ext uri="{FF2B5EF4-FFF2-40B4-BE49-F238E27FC236}">
                <a16:creationId xmlns:a16="http://schemas.microsoft.com/office/drawing/2014/main" xmlns="" id="{52984A5D-9E15-4E0F-8EF3-3C0556DCE972}"/>
              </a:ext>
            </a:extLst>
          </p:cNvPr>
          <p:cNvSpPr/>
          <p:nvPr/>
        </p:nvSpPr>
        <p:spPr>
          <a:xfrm>
            <a:off x="0" y="6459431"/>
            <a:ext cx="2812308" cy="369332"/>
          </a:xfrm>
          <a:prstGeom prst="rect">
            <a:avLst/>
          </a:prstGeom>
        </p:spPr>
        <p:txBody>
          <a:bodyPr wrap="none">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pitchFamily="34" charset="0"/>
                <a:ea typeface="+mn-ea"/>
                <a:cs typeface="Arial"/>
              </a:rPr>
              <a:t>ITRC RMCS-1, Chapter 5</a:t>
            </a:r>
            <a:endParaRPr kumimoji="0" lang="en-US" b="0" i="0" u="none" strike="noStrike" kern="1200" cap="none" spc="0" normalizeH="0" baseline="0" noProof="0" dirty="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3839872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altLang="en-US" dirty="0"/>
              <a:t>Today’s Road Map</a:t>
            </a:r>
          </a:p>
        </p:txBody>
      </p:sp>
      <p:sp>
        <p:nvSpPr>
          <p:cNvPr id="18435" name="Content Placeholder 7"/>
          <p:cNvSpPr>
            <a:spLocks noGrp="1"/>
          </p:cNvSpPr>
          <p:nvPr>
            <p:ph idx="1"/>
          </p:nvPr>
        </p:nvSpPr>
        <p:spPr>
          <a:xfrm>
            <a:off x="376238" y="1828800"/>
            <a:ext cx="7772400" cy="4114800"/>
          </a:xfrm>
        </p:spPr>
        <p:txBody>
          <a:bodyPr/>
          <a:lstStyle/>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5" name="Rectangle 4"/>
          <p:cNvSpPr/>
          <p:nvPr/>
        </p:nvSpPr>
        <p:spPr bwMode="auto">
          <a:xfrm>
            <a:off x="228600" y="4628745"/>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85435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Opportunity to Improve</a:t>
            </a:r>
          </a:p>
        </p:txBody>
      </p:sp>
      <p:sp>
        <p:nvSpPr>
          <p:cNvPr id="4" name="Content Placeholder 3">
            <a:extLst>
              <a:ext uri="{FF2B5EF4-FFF2-40B4-BE49-F238E27FC236}">
                <a16:creationId xmlns:a16="http://schemas.microsoft.com/office/drawing/2014/main" xmlns="" id="{BDDE1F5D-08CD-48AC-A74F-13534A0297C9}"/>
              </a:ext>
            </a:extLst>
          </p:cNvPr>
          <p:cNvSpPr>
            <a:spLocks noGrp="1"/>
          </p:cNvSpPr>
          <p:nvPr>
            <p:ph sz="half" idx="1"/>
          </p:nvPr>
        </p:nvSpPr>
        <p:spPr>
          <a:xfrm>
            <a:off x="609600" y="1600199"/>
            <a:ext cx="4724400" cy="4352925"/>
          </a:xfrm>
        </p:spPr>
        <p:txBody>
          <a:bodyPr/>
          <a:lstStyle/>
          <a:p>
            <a:pPr>
              <a:spcBef>
                <a:spcPts val="1200"/>
              </a:spcBef>
            </a:pPr>
            <a:r>
              <a:rPr lang="en-US" sz="2300" dirty="0"/>
              <a:t>Science and technology give us options for challenging sites</a:t>
            </a:r>
          </a:p>
          <a:p>
            <a:pPr>
              <a:spcBef>
                <a:spcPts val="1200"/>
              </a:spcBef>
            </a:pPr>
            <a:r>
              <a:rPr lang="en-US" sz="2300" dirty="0"/>
              <a:t>A robust and iterative conceptual site model is key to success</a:t>
            </a:r>
          </a:p>
          <a:p>
            <a:pPr>
              <a:spcBef>
                <a:spcPts val="1200"/>
              </a:spcBef>
            </a:pPr>
            <a:r>
              <a:rPr lang="en-US" sz="2300" dirty="0"/>
              <a:t>Consensus-driven interim objectives help us make progress </a:t>
            </a:r>
          </a:p>
          <a:p>
            <a:pPr>
              <a:spcBef>
                <a:spcPts val="1200"/>
              </a:spcBef>
            </a:pPr>
            <a:r>
              <a:rPr lang="en-US" sz="2300" dirty="0"/>
              <a:t>Adaptive site management facilitates finding an achievable path to common goal</a:t>
            </a:r>
          </a:p>
        </p:txBody>
      </p:sp>
      <p:sp>
        <p:nvSpPr>
          <p:cNvPr id="7" name="TextBox 6">
            <a:extLst>
              <a:ext uri="{FF2B5EF4-FFF2-40B4-BE49-F238E27FC236}">
                <a16:creationId xmlns:a16="http://schemas.microsoft.com/office/drawing/2014/main" xmlns="" id="{FF8F4779-D349-416B-8CF3-EB604DCD0F87}"/>
              </a:ext>
            </a:extLst>
          </p:cNvPr>
          <p:cNvSpPr txBox="1">
            <a:spLocks noChangeArrowheads="1"/>
          </p:cNvSpPr>
          <p:nvPr/>
        </p:nvSpPr>
        <p:spPr bwMode="auto">
          <a:xfrm rot="16200000">
            <a:off x="-2595949"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pic>
        <p:nvPicPr>
          <p:cNvPr id="9" name="Picture 2" descr="Figure 1">
            <a:extLst>
              <a:ext uri="{FF2B5EF4-FFF2-40B4-BE49-F238E27FC236}">
                <a16:creationId xmlns:a16="http://schemas.microsoft.com/office/drawing/2014/main" xmlns="" id="{9FEFC0FB-0108-412D-8AB4-0AADFB2410A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72100" y="1497571"/>
            <a:ext cx="3238500" cy="5245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24D7DD2-EB8F-43E0-B527-8F8F788DB8D6}"/>
              </a:ext>
            </a:extLst>
          </p:cNvPr>
          <p:cNvSpPr txBox="1"/>
          <p:nvPr/>
        </p:nvSpPr>
        <p:spPr>
          <a:xfrm>
            <a:off x="7897362" y="1354603"/>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1859929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5"/>
            <a:ext cx="7772400" cy="1050925"/>
          </a:xfrm>
        </p:spPr>
        <p:txBody>
          <a:bodyPr/>
          <a:lstStyle/>
          <a:p>
            <a:r>
              <a:rPr lang="en-US" dirty="0"/>
              <a:t>What Actions Can You Take</a:t>
            </a:r>
            <a:br>
              <a:rPr lang="en-US" dirty="0"/>
            </a:br>
            <a:r>
              <a:rPr lang="en-US" dirty="0"/>
              <a:t>To Make Progress at Complex Sites? </a:t>
            </a:r>
            <a:endParaRPr lang="en-US" dirty="0">
              <a:solidFill>
                <a:srgbClr val="333399"/>
              </a:solidFill>
            </a:endParaRPr>
          </a:p>
        </p:txBody>
      </p:sp>
      <p:sp>
        <p:nvSpPr>
          <p:cNvPr id="6" name="Content Placeholder 5"/>
          <p:cNvSpPr>
            <a:spLocks noGrp="1"/>
          </p:cNvSpPr>
          <p:nvPr>
            <p:ph idx="1"/>
          </p:nvPr>
        </p:nvSpPr>
        <p:spPr/>
        <p:txBody>
          <a:bodyPr/>
          <a:lstStyle/>
          <a:p>
            <a:pPr lvl="0">
              <a:spcBef>
                <a:spcPts val="1200"/>
              </a:spcBef>
            </a:pPr>
            <a:r>
              <a:rPr lang="en-US" dirty="0"/>
              <a:t>Use and encourage use of the ITRC Guidance</a:t>
            </a:r>
          </a:p>
          <a:p>
            <a:pPr lvl="0">
              <a:spcBef>
                <a:spcPts val="1200"/>
              </a:spcBef>
            </a:pPr>
            <a:r>
              <a:rPr lang="en-US" dirty="0"/>
              <a:t>Know your site – technical and non-technical challenges</a:t>
            </a:r>
          </a:p>
          <a:p>
            <a:pPr>
              <a:spcBef>
                <a:spcPts val="1200"/>
              </a:spcBef>
            </a:pPr>
            <a:r>
              <a:rPr lang="en-US" dirty="0"/>
              <a:t>Assess the remediation potential at your site(s)</a:t>
            </a:r>
          </a:p>
          <a:p>
            <a:pPr>
              <a:spcBef>
                <a:spcPts val="1200"/>
              </a:spcBef>
            </a:pPr>
            <a:r>
              <a:rPr lang="en-US" dirty="0"/>
              <a:t>Apply adaptive site management principles</a:t>
            </a:r>
          </a:p>
          <a:p>
            <a:pPr>
              <a:spcBef>
                <a:spcPts val="1200"/>
              </a:spcBef>
            </a:pPr>
            <a:r>
              <a:rPr lang="en-US" dirty="0"/>
              <a:t>Get your stakeholders involved early and develop consensus-based interim objectives</a:t>
            </a:r>
          </a:p>
          <a:p>
            <a:pPr lvl="0">
              <a:spcBef>
                <a:spcPts val="1200"/>
              </a:spcBef>
            </a:pPr>
            <a:r>
              <a:rPr lang="en-US" dirty="0"/>
              <a:t>Schedule periodic evaluations of remedy performance to track remedy progress and make improvements</a:t>
            </a:r>
          </a:p>
        </p:txBody>
      </p:sp>
    </p:spTree>
    <p:extLst>
      <p:ext uri="{BB962C8B-B14F-4D97-AF65-F5344CB8AC3E}">
        <p14:creationId xmlns:p14="http://schemas.microsoft.com/office/powerpoint/2010/main" val="10505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a:extLst>
              <a:ext uri="{FF2B5EF4-FFF2-40B4-BE49-F238E27FC236}">
                <a16:creationId xmlns:a16="http://schemas.microsoft.com/office/drawing/2014/main" xmlns="" id="{10A07181-F435-44BC-ADB8-C370EB80A2D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56275" y="3886200"/>
            <a:ext cx="326072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xmlns="" id="{54C7473B-2CA6-4DF7-8292-C2F9D45BC5B4}"/>
              </a:ext>
            </a:extLst>
          </p:cNvPr>
          <p:cNvSpPr>
            <a:spLocks noGrp="1" noChangeArrowheads="1"/>
          </p:cNvSpPr>
          <p:nvPr>
            <p:ph type="title"/>
          </p:nvPr>
        </p:nvSpPr>
        <p:spPr/>
        <p:txBody>
          <a:bodyPr/>
          <a:lstStyle/>
          <a:p>
            <a:r>
              <a:rPr lang="en-US" altLang="en-US" dirty="0"/>
              <a:t>Thank You 	</a:t>
            </a:r>
            <a:endParaRPr lang="en-US" altLang="en-US" sz="2000" dirty="0">
              <a:solidFill>
                <a:schemeClr val="tx1"/>
              </a:solidFill>
            </a:endParaRPr>
          </a:p>
        </p:txBody>
      </p:sp>
      <p:sp>
        <p:nvSpPr>
          <p:cNvPr id="25604" name="Rectangle 3">
            <a:extLst>
              <a:ext uri="{FF2B5EF4-FFF2-40B4-BE49-F238E27FC236}">
                <a16:creationId xmlns:a16="http://schemas.microsoft.com/office/drawing/2014/main" xmlns="" id="{3FB2F699-FF5E-4485-979A-3A330E54C12D}"/>
              </a:ext>
            </a:extLst>
          </p:cNvPr>
          <p:cNvSpPr>
            <a:spLocks noGrp="1" noChangeArrowheads="1"/>
          </p:cNvSpPr>
          <p:nvPr>
            <p:ph type="body" idx="1"/>
          </p:nvPr>
        </p:nvSpPr>
        <p:spPr>
          <a:xfrm>
            <a:off x="609600" y="1600200"/>
            <a:ext cx="8077200" cy="4953000"/>
          </a:xfrm>
        </p:spPr>
        <p:txBody>
          <a:bodyPr/>
          <a:lstStyle/>
          <a:p>
            <a:pPr>
              <a:spcBef>
                <a:spcPct val="40000"/>
              </a:spcBef>
            </a:pPr>
            <a:r>
              <a:rPr lang="en-US" altLang="en-US" b="1" dirty="0"/>
              <a:t>2nd question and answer break </a:t>
            </a:r>
          </a:p>
          <a:p>
            <a:pPr>
              <a:spcBef>
                <a:spcPct val="40000"/>
              </a:spcBef>
            </a:pPr>
            <a:r>
              <a:rPr lang="en-US" altLang="en-US" b="1" dirty="0"/>
              <a:t>Links to additional resources</a:t>
            </a:r>
          </a:p>
          <a:p>
            <a:pPr lvl="1"/>
            <a:r>
              <a:rPr lang="en-US" altLang="en-US" sz="2000" u="sng" dirty="0">
                <a:hlinkClick r:id="rId4"/>
              </a:rPr>
              <a:t>http://www.clu-in.org/conf/itrc/RMCS/resource.cfm</a:t>
            </a:r>
            <a:r>
              <a:rPr lang="en-US" altLang="en-US" sz="2000" u="sng" dirty="0"/>
              <a:t> </a:t>
            </a:r>
            <a:endParaRPr lang="en-US" altLang="en-US" sz="2000" b="1" u="sng" dirty="0"/>
          </a:p>
          <a:p>
            <a:pPr>
              <a:spcBef>
                <a:spcPct val="40000"/>
              </a:spcBef>
            </a:pPr>
            <a:r>
              <a:rPr lang="en-US" altLang="en-US" b="1" dirty="0"/>
              <a:t>Feedback form – </a:t>
            </a:r>
            <a:r>
              <a:rPr lang="en-US" altLang="en-US" b="1" i="1" dirty="0"/>
              <a:t>please</a:t>
            </a:r>
            <a:r>
              <a:rPr lang="en-US" altLang="en-US" b="1" dirty="0"/>
              <a:t> complete</a:t>
            </a:r>
          </a:p>
          <a:p>
            <a:pPr lvl="1">
              <a:spcBef>
                <a:spcPct val="40000"/>
              </a:spcBef>
            </a:pPr>
            <a:r>
              <a:rPr lang="en-US" altLang="en-US" sz="2000" u="sng" dirty="0">
                <a:hlinkClick r:id="rId5"/>
              </a:rPr>
              <a:t>http://www.clu-in.org/conf/itrc/RMCS/feedback.cfm</a:t>
            </a:r>
            <a:r>
              <a:rPr lang="en-US" altLang="en-US" sz="2000" u="sng" dirty="0"/>
              <a:t> </a:t>
            </a:r>
            <a:endParaRPr lang="en-US" altLang="en-US" b="1" dirty="0"/>
          </a:p>
        </p:txBody>
      </p:sp>
      <p:pic>
        <p:nvPicPr>
          <p:cNvPr id="25605" name="Picture 7">
            <a:extLst>
              <a:ext uri="{FF2B5EF4-FFF2-40B4-BE49-F238E27FC236}">
                <a16:creationId xmlns:a16="http://schemas.microsoft.com/office/drawing/2014/main" xmlns="" id="{C10EB7C1-F1BB-41F6-ABAC-C83E4DB625B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4175125"/>
            <a:ext cx="35845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8">
            <a:extLst>
              <a:ext uri="{FF2B5EF4-FFF2-40B4-BE49-F238E27FC236}">
                <a16:creationId xmlns:a16="http://schemas.microsoft.com/office/drawing/2014/main" xmlns="" id="{9A463455-361C-46B3-8DE9-EA48040532B4}"/>
              </a:ext>
            </a:extLst>
          </p:cNvPr>
          <p:cNvSpPr txBox="1">
            <a:spLocks noChangeArrowheads="1"/>
          </p:cNvSpPr>
          <p:nvPr/>
        </p:nvSpPr>
        <p:spPr bwMode="auto">
          <a:xfrm>
            <a:off x="4270375" y="5303838"/>
            <a:ext cx="48736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50000"/>
              </a:spcBef>
              <a:buClrTx/>
              <a:buSzTx/>
              <a:buFontTx/>
              <a:buNone/>
            </a:pPr>
            <a:r>
              <a:rPr lang="en-US" altLang="en-US" sz="2000" dirty="0">
                <a:solidFill>
                  <a:schemeClr val="tx1"/>
                </a:solidFill>
              </a:rPr>
              <a:t>Need confirmation of your participation today?</a:t>
            </a:r>
          </a:p>
          <a:p>
            <a:pPr eaLnBrk="1" hangingPunct="1">
              <a:spcBef>
                <a:spcPct val="50000"/>
              </a:spcBef>
              <a:buClrTx/>
              <a:buSzTx/>
              <a:buFontTx/>
              <a:buNone/>
            </a:pPr>
            <a:r>
              <a:rPr lang="en-US" altLang="en-US" sz="2000" dirty="0">
                <a:solidFill>
                  <a:schemeClr val="tx1"/>
                </a:solidFill>
              </a:rPr>
              <a:t>Fill out the feedback form and check box for confirmation email and certificate.</a:t>
            </a:r>
          </a:p>
        </p:txBody>
      </p:sp>
      <p:sp>
        <p:nvSpPr>
          <p:cNvPr id="9" name="TextBox 9">
            <a:extLst>
              <a:ext uri="{FF2B5EF4-FFF2-40B4-BE49-F238E27FC236}">
                <a16:creationId xmlns:a16="http://schemas.microsoft.com/office/drawing/2014/main" xmlns="" id="{9BBD4B60-0F5A-4E42-81A7-413C50855DB4}"/>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latin typeface="Arial" charset="0"/>
                <a:ea typeface="+mn-ea"/>
                <a:cs typeface="+mn-cs"/>
              </a:rPr>
              <a:t>Poll Question</a:t>
            </a:r>
          </a:p>
        </p:txBody>
      </p:sp>
      <p:pic>
        <p:nvPicPr>
          <p:cNvPr id="25610" name="Picture 6">
            <a:extLst>
              <a:ext uri="{FF2B5EF4-FFF2-40B4-BE49-F238E27FC236}">
                <a16:creationId xmlns:a16="http://schemas.microsoft.com/office/drawing/2014/main" xmlns="" id="{82C7ECF3-4ABB-4313-AE9E-56C6C92E6CC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2350" y="5346700"/>
            <a:ext cx="30956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xmlns="" id="{2A5450BA-9EB5-4847-A34F-F48F25EBEE9C}"/>
              </a:ext>
            </a:extLst>
          </p:cNvPr>
          <p:cNvSpPr/>
          <p:nvPr/>
        </p:nvSpPr>
        <p:spPr>
          <a:xfrm>
            <a:off x="2208213" y="5443538"/>
            <a:ext cx="1887537" cy="814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612" name="Line 9">
            <a:extLst>
              <a:ext uri="{FF2B5EF4-FFF2-40B4-BE49-F238E27FC236}">
                <a16:creationId xmlns:a16="http://schemas.microsoft.com/office/drawing/2014/main" xmlns="" id="{A6749CBE-4FA3-48CC-8A10-58FD62C72CE8}"/>
              </a:ext>
            </a:extLst>
          </p:cNvPr>
          <p:cNvSpPr>
            <a:spLocks noChangeShapeType="1"/>
          </p:cNvSpPr>
          <p:nvPr/>
        </p:nvSpPr>
        <p:spPr bwMode="auto">
          <a:xfrm flipH="1" flipV="1">
            <a:off x="2570163" y="5849938"/>
            <a:ext cx="1700212" cy="474662"/>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pic>
        <p:nvPicPr>
          <p:cNvPr id="25613" name="Picture 6" descr="Click here to follow on Facebook">
            <a:hlinkClick r:id="rId8"/>
            <a:extLst>
              <a:ext uri="{FF2B5EF4-FFF2-40B4-BE49-F238E27FC236}">
                <a16:creationId xmlns:a16="http://schemas.microsoft.com/office/drawing/2014/main" xmlns="" id="{AEA49F75-F401-4CA7-B07E-E8093055E2B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705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5" descr="Click here to follow on Twitter">
            <a:hlinkClick r:id="rId10"/>
            <a:extLst>
              <a:ext uri="{FF2B5EF4-FFF2-40B4-BE49-F238E27FC236}">
                <a16:creationId xmlns:a16="http://schemas.microsoft.com/office/drawing/2014/main" xmlns="" id="{5CAF6945-FA5C-4613-BB78-EC932B67765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4801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4" descr="Click here to follow on Linkedin">
            <a:hlinkClick r:id="rId12"/>
            <a:extLst>
              <a:ext uri="{FF2B5EF4-FFF2-40B4-BE49-F238E27FC236}">
                <a16:creationId xmlns:a16="http://schemas.microsoft.com/office/drawing/2014/main" xmlns="" id="{BB36DA17-1E9B-4FC7-ABA2-758CFA70899B}"/>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110413" y="474663"/>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Rectangle 5">
            <a:extLst>
              <a:ext uri="{FF2B5EF4-FFF2-40B4-BE49-F238E27FC236}">
                <a16:creationId xmlns:a16="http://schemas.microsoft.com/office/drawing/2014/main" xmlns="" id="{1726E321-815B-4C5C-A60B-4D8765F6BD56}"/>
              </a:ext>
            </a:extLst>
          </p:cNvPr>
          <p:cNvSpPr>
            <a:spLocks noChangeArrowheads="1"/>
          </p:cNvSpPr>
          <p:nvPr/>
        </p:nvSpPr>
        <p:spPr bwMode="auto">
          <a:xfrm>
            <a:off x="0" y="771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endParaRPr lang="en-US" altLang="en-US" sz="1800" dirty="0">
              <a:solidFill>
                <a:schemeClr val="tx1"/>
              </a:solidFill>
            </a:endParaRPr>
          </a:p>
        </p:txBody>
      </p:sp>
      <p:sp>
        <p:nvSpPr>
          <p:cNvPr id="25617" name="Rectangle 6">
            <a:extLst>
              <a:ext uri="{FF2B5EF4-FFF2-40B4-BE49-F238E27FC236}">
                <a16:creationId xmlns:a16="http://schemas.microsoft.com/office/drawing/2014/main" xmlns="" id="{2D97E57F-A874-47AA-92DC-16A3966F5632}"/>
              </a:ext>
            </a:extLst>
          </p:cNvPr>
          <p:cNvSpPr>
            <a:spLocks noChangeArrowheads="1"/>
          </p:cNvSpPr>
          <p:nvPr/>
        </p:nvSpPr>
        <p:spPr bwMode="auto">
          <a:xfrm>
            <a:off x="0" y="1085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endParaRPr lang="en-US" altLang="en-US" sz="1800" dirty="0">
              <a:solidFill>
                <a:schemeClr val="tx1"/>
              </a:solidFill>
            </a:endParaRPr>
          </a:p>
        </p:txBody>
      </p:sp>
      <p:sp>
        <p:nvSpPr>
          <p:cNvPr id="25618" name="TextBox 1">
            <a:extLst>
              <a:ext uri="{FF2B5EF4-FFF2-40B4-BE49-F238E27FC236}">
                <a16:creationId xmlns:a16="http://schemas.microsoft.com/office/drawing/2014/main" xmlns="" id="{9E06051B-399F-4B68-B376-412B82834E9D}"/>
              </a:ext>
            </a:extLst>
          </p:cNvPr>
          <p:cNvSpPr txBox="1">
            <a:spLocks noChangeArrowheads="1"/>
          </p:cNvSpPr>
          <p:nvPr/>
        </p:nvSpPr>
        <p:spPr bwMode="auto">
          <a:xfrm>
            <a:off x="6029325" y="6826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r>
              <a:rPr lang="en-US" altLang="en-US" sz="1800" dirty="0">
                <a:solidFill>
                  <a:schemeClr val="tx1"/>
                </a:solidFill>
              </a:rPr>
              <a:t>Follow ITRC</a:t>
            </a:r>
          </a:p>
        </p:txBody>
      </p:sp>
    </p:spTree>
    <p:extLst>
      <p:ext uri="{BB962C8B-B14F-4D97-AF65-F5344CB8AC3E}">
        <p14:creationId xmlns:p14="http://schemas.microsoft.com/office/powerpoint/2010/main" val="3324621448"/>
      </p:ext>
    </p:extLst>
  </p:cSld>
  <p:clrMapOvr>
    <a:masterClrMapping/>
  </p:clrMapOvr>
</p:sld>
</file>

<file path=ppt/theme/theme1.xml><?xml version="1.0" encoding="utf-8"?>
<a:theme xmlns:a="http://schemas.openxmlformats.org/drawingml/2006/main" name="ITRC-EPA Region 7 - 112403">
  <a:themeElements>
    <a:clrScheme name="ITRC-EPA Region 7 - 112403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44117</TotalTime>
  <Words>7735</Words>
  <Application>Microsoft Office PowerPoint</Application>
  <PresentationFormat>On-screen Show (4:3)</PresentationFormat>
  <Paragraphs>1315</Paragraphs>
  <Slides>96</Slides>
  <Notes>96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96</vt:i4>
      </vt:variant>
    </vt:vector>
  </HeadingPairs>
  <TitlesOfParts>
    <vt:vector size="106" baseType="lpstr">
      <vt:lpstr>ＭＳ Ｐゴシック</vt:lpstr>
      <vt:lpstr>ＭＳ Ｐゴシック</vt:lpstr>
      <vt:lpstr>Arial</vt:lpstr>
      <vt:lpstr>Batang</vt:lpstr>
      <vt:lpstr>Tahoma</vt:lpstr>
      <vt:lpstr>Times New Roman</vt:lpstr>
      <vt:lpstr>Wingdings</vt:lpstr>
      <vt:lpstr>Wingdings 3</vt:lpstr>
      <vt:lpstr>Zapf Dingbats</vt:lpstr>
      <vt:lpstr>ITRC-EPA Region 7 - 112403</vt:lpstr>
      <vt:lpstr>Starting Soon:  Remediation Management of Complex Sites </vt:lpstr>
      <vt:lpstr>Remediation Management of Complex Sites</vt:lpstr>
      <vt:lpstr>Housekeeping  </vt:lpstr>
      <vt:lpstr>ITRC (www.itrcweb.org) – Shaping the Future of Regulatory Acceptance</vt:lpstr>
      <vt:lpstr>Meet the ITRC Trainers</vt:lpstr>
      <vt:lpstr>The Challenge – Meeting Site Objectives at Complex Sites</vt:lpstr>
      <vt:lpstr>The Challenge – Meeting Site Objectives at Complex Sites</vt:lpstr>
      <vt:lpstr>Complex Sites Nationwide</vt:lpstr>
      <vt:lpstr>ITRC Guidance for Complex Sites</vt:lpstr>
      <vt:lpstr>Adaptive Site Management Comprehensive, Flexible, and Iterative</vt:lpstr>
      <vt:lpstr>Benefits of Adaptive Site Management</vt:lpstr>
      <vt:lpstr>Case Study: Naval Air Station Jacksonville, Florida, Operable Unit 3</vt:lpstr>
      <vt:lpstr>Key to Your Success  Engage Stakeholders</vt:lpstr>
      <vt:lpstr>Case Study: Stakeholder Involvement at Middlefield-Ellis-Whisman Site</vt:lpstr>
      <vt:lpstr>After Today’s Training We Expect You Will Be Able To:</vt:lpstr>
      <vt:lpstr>Today’s Road Map</vt:lpstr>
      <vt:lpstr>Site Challenges Learning Objective</vt:lpstr>
      <vt:lpstr>Complex Site?</vt:lpstr>
      <vt:lpstr>Description of a Complex Site</vt:lpstr>
      <vt:lpstr>ITRC Survey Results: Diversity of Responses – Remedial Time Frame</vt:lpstr>
      <vt:lpstr>Identify Site Challenges</vt:lpstr>
      <vt:lpstr>Identify Technical Challenges Geologic Conditions</vt:lpstr>
      <vt:lpstr>Identify Technical Challenges Hydrogeologic Conditions</vt:lpstr>
      <vt:lpstr>Identify Technical Challenges Geochemical Conditions</vt:lpstr>
      <vt:lpstr>Identify Technical Challenges Contaminant-Related Conditions</vt:lpstr>
      <vt:lpstr>Identify Technical Challenges Large-Scale Sites</vt:lpstr>
      <vt:lpstr>Technical Challenges Case Study: UGI Columbia Gas Site, Pennsylvania</vt:lpstr>
      <vt:lpstr>Identify Non-Technical Challenges</vt:lpstr>
      <vt:lpstr>Identify Non-Technical Challenges</vt:lpstr>
      <vt:lpstr> Non-Technical Challenges Case Study: Velsicol Site, Michigan  </vt:lpstr>
      <vt:lpstr>Conceptual Site Model Maturity</vt:lpstr>
      <vt:lpstr>Site Challenges Summary</vt:lpstr>
      <vt:lpstr>Today’s Road Map</vt:lpstr>
      <vt:lpstr>Remediation Potential Assessment Learning Objective</vt:lpstr>
      <vt:lpstr>Remediation Potential Assessment Process and Outcome</vt:lpstr>
      <vt:lpstr>“Can You Get There?”</vt:lpstr>
      <vt:lpstr>“Can You Get There?”</vt:lpstr>
      <vt:lpstr>Remediation Potential Assessment Purpose</vt:lpstr>
      <vt:lpstr>Remediation Potential Assessment  (RPA)</vt:lpstr>
      <vt:lpstr>Remediation Potential Assessment Key Criteria (Pre-Remedy)</vt:lpstr>
      <vt:lpstr>Remediation Potential Assessment Key Criteria (Pre-Remedy)</vt:lpstr>
      <vt:lpstr>Remediation Potential Assessment Key Criteria (Pre-Remedy)</vt:lpstr>
      <vt:lpstr>Remediation Potential Assessment Key Criteria (Pre-Remedy)</vt:lpstr>
      <vt:lpstr>Remediation Potential Assessment Key Criteria (Pre-Remedy)</vt:lpstr>
      <vt:lpstr>Remediation Potential Assessment Key Criteria (Pre-Remedy)</vt:lpstr>
      <vt:lpstr>Case Study: Paducah Gaseous Diffusion Plant, Kentucky</vt:lpstr>
      <vt:lpstr>Remediation Potential Assessment Key Criteria (Pre-Remedy)</vt:lpstr>
      <vt:lpstr>Remediation Potential Assessment Key Criteria (Pre-Remedy)</vt:lpstr>
      <vt:lpstr>Remediation Potential Assessment Matrix of Evaluation Criteria</vt:lpstr>
      <vt:lpstr>Remediation Potential Assessment Matrix of Evaluation Criteria</vt:lpstr>
      <vt:lpstr>Remediation Potential Assessment Key Criteria (Post-Remedy)</vt:lpstr>
      <vt:lpstr>Remediation Potential Assessment Summary</vt:lpstr>
      <vt:lpstr>Q&amp;A Break</vt:lpstr>
      <vt:lpstr>Today’s Road Map</vt:lpstr>
      <vt:lpstr>Learning Objective</vt:lpstr>
      <vt:lpstr>Adaptive Remedy Selection</vt:lpstr>
      <vt:lpstr>Refine Conceptual Site Model</vt:lpstr>
      <vt:lpstr>Conceptual Site Model Australia Case Study</vt:lpstr>
      <vt:lpstr>Set or Revisit Site Objectives</vt:lpstr>
      <vt:lpstr>Site Objectives at Complex CERCLA Sites</vt:lpstr>
      <vt:lpstr>Case Study: ARAR Waiver at a Wood Treatment Facility, Oroville, California</vt:lpstr>
      <vt:lpstr>CERCLA Sites Alternate Concentration Limits</vt:lpstr>
      <vt:lpstr>RCRA and Other State Programs ITRC Survey</vt:lpstr>
      <vt:lpstr>RCRA and Other State Programs</vt:lpstr>
      <vt:lpstr>Develop Interim Objectives and Adaptive Remedial Strategy</vt:lpstr>
      <vt:lpstr>Interim Objectives</vt:lpstr>
      <vt:lpstr>Select Adaptive Remedial Strategy Step 1. Identify Options</vt:lpstr>
      <vt:lpstr>Select Adaptive Remedial Strategy Step 2. Compare Remedial Approaches </vt:lpstr>
      <vt:lpstr>Select Adaptive Remedial Strategy Step 2. Compare Remedial Approaches </vt:lpstr>
      <vt:lpstr>Select Adaptive Remedial Strategy Step 3. Remedy Selection</vt:lpstr>
      <vt:lpstr>Case Study: Rocky Mountain Arsenal, Colorado</vt:lpstr>
      <vt:lpstr>Rocky Mountain Arsenal, Colorado Remedy Components</vt:lpstr>
      <vt:lpstr>Document Remedial Approach</vt:lpstr>
      <vt:lpstr>Engaging Stakeholders and Tribes Stakeholder and Tribal Perspectives</vt:lpstr>
      <vt:lpstr>Engaging Stakeholders and Tribes Responsible Party Perspectives</vt:lpstr>
      <vt:lpstr>Summary Adaptive Site Management Principles</vt:lpstr>
      <vt:lpstr>Today’s Road Map</vt:lpstr>
      <vt:lpstr>Learning Objective</vt:lpstr>
      <vt:lpstr>Adaptive Site Management</vt:lpstr>
      <vt:lpstr>Develop Long-Term Management Plan Purpose and Value</vt:lpstr>
      <vt:lpstr>Develop Long-Term Management Plan Plan Components</vt:lpstr>
      <vt:lpstr>Develop Long-Term Management Plan Completion Strategy</vt:lpstr>
      <vt:lpstr>Develop Long-Term Management Plan Project Risks and Uncertainty</vt:lpstr>
      <vt:lpstr>Develop Long-Term Management Plan Describe the Selected Remedy</vt:lpstr>
      <vt:lpstr>Develop Long-Term Management Plan Example Description - Selected Remedy</vt:lpstr>
      <vt:lpstr>Develop Long-Term Management Plan  Example - Performance Model Prediction</vt:lpstr>
      <vt:lpstr>Monitor and Evaluate Performance</vt:lpstr>
      <vt:lpstr>Monitor and Evaluate Performance Compare Actual and Predicted Performance</vt:lpstr>
      <vt:lpstr>Monitor and Evaluate Performance Periodic Evaluation Checklist Example</vt:lpstr>
      <vt:lpstr>Decision Logic Potential Outcomes of Periodic Evaluations</vt:lpstr>
      <vt:lpstr>Example: Reaching Technology Limits at a Colorado Site</vt:lpstr>
      <vt:lpstr>Long Term Management Summary</vt:lpstr>
      <vt:lpstr>Today’s Road Map</vt:lpstr>
      <vt:lpstr>Our Opportunity to Improve</vt:lpstr>
      <vt:lpstr>What Actions Can You Take To Make Progress at Complex Sites? </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ITRC’s Internet Training</dc:title>
  <dc:creator>Mary Yelken</dc:creator>
  <cp:lastModifiedBy>Mary Yelken</cp:lastModifiedBy>
  <cp:revision>1074</cp:revision>
  <dcterms:created xsi:type="dcterms:W3CDTF">2001-12-07T19:17:40Z</dcterms:created>
  <dcterms:modified xsi:type="dcterms:W3CDTF">2019-01-31T16:28:46Z</dcterms:modified>
</cp:coreProperties>
</file>